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308" r:id="rId3"/>
    <p:sldId id="307" r:id="rId4"/>
    <p:sldId id="257" r:id="rId5"/>
    <p:sldId id="284" r:id="rId6"/>
    <p:sldId id="328" r:id="rId7"/>
    <p:sldId id="329" r:id="rId8"/>
    <p:sldId id="336" r:id="rId9"/>
    <p:sldId id="339" r:id="rId10"/>
    <p:sldId id="340" r:id="rId11"/>
    <p:sldId id="333" r:id="rId12"/>
    <p:sldId id="334" r:id="rId13"/>
    <p:sldId id="311" r:id="rId14"/>
    <p:sldId id="310" r:id="rId15"/>
    <p:sldId id="309" r:id="rId16"/>
    <p:sldId id="314" r:id="rId17"/>
    <p:sldId id="315" r:id="rId18"/>
    <p:sldId id="326" r:id="rId19"/>
    <p:sldId id="316" r:id="rId20"/>
    <p:sldId id="332" r:id="rId21"/>
    <p:sldId id="317" r:id="rId22"/>
    <p:sldId id="318" r:id="rId23"/>
    <p:sldId id="319" r:id="rId24"/>
    <p:sldId id="320" r:id="rId25"/>
    <p:sldId id="321" r:id="rId26"/>
    <p:sldId id="324" r:id="rId27"/>
    <p:sldId id="327" r:id="rId28"/>
    <p:sldId id="280" r:id="rId29"/>
    <p:sldId id="281" r:id="rId30"/>
  </p:sldIdLst>
  <p:sldSz cx="9144000" cy="6858000" type="screen4x3"/>
  <p:notesSz cx="9144000" cy="6858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08" y="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5FB693B5-7E5D-47C3-95BD-73F4FDB2E487}" type="datetimeFigureOut">
              <a:rPr lang="el-GR" smtClean="0"/>
              <a:pPr/>
              <a:t>12/2/2025</a:t>
            </a:fld>
            <a:endParaRPr lang="el-GR"/>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CC0625AD-A1C6-4D23-9645-59B53D90ACC3}" type="slidenum">
              <a:rPr lang="el-GR" smtClean="0"/>
              <a:pPr/>
              <a:t>‹#›</a:t>
            </a:fld>
            <a:endParaRPr lang="el-GR"/>
          </a:p>
        </p:txBody>
      </p:sp>
    </p:spTree>
    <p:extLst>
      <p:ext uri="{BB962C8B-B14F-4D97-AF65-F5344CB8AC3E}">
        <p14:creationId xmlns:p14="http://schemas.microsoft.com/office/powerpoint/2010/main" val="20921244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2/12/2025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rgbClr val="2F2B20"/>
                </a:solidFill>
                <a:latin typeface="Trebuchet MS"/>
                <a:cs typeface="Trebuchet MS"/>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2/12/2025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rgbClr val="2F2B20"/>
                </a:solidFill>
                <a:latin typeface="Trebuchet MS"/>
                <a:cs typeface="Trebuchet MS"/>
              </a:defRPr>
            </a:lvl1pPr>
          </a:lstStyle>
          <a:p>
            <a:endParaRPr/>
          </a:p>
        </p:txBody>
      </p:sp>
      <p:sp>
        <p:nvSpPr>
          <p:cNvPr id="3" name="Holder 3"/>
          <p:cNvSpPr>
            <a:spLocks noGrp="1"/>
          </p:cNvSpPr>
          <p:nvPr>
            <p:ph sz="half" idx="2"/>
          </p:nvPr>
        </p:nvSpPr>
        <p:spPr>
          <a:xfrm>
            <a:off x="650240" y="1493011"/>
            <a:ext cx="3319779" cy="3649979"/>
          </a:xfrm>
          <a:prstGeom prst="rect">
            <a:avLst/>
          </a:prstGeom>
        </p:spPr>
        <p:txBody>
          <a:bodyPr wrap="square" lIns="0" tIns="0" rIns="0" bIns="0">
            <a:spAutoFit/>
          </a:bodyPr>
          <a:lstStyle>
            <a:lvl1pPr>
              <a:defRPr sz="2200" b="0" i="0">
                <a:solidFill>
                  <a:srgbClr val="2F2B20"/>
                </a:solidFill>
                <a:latin typeface="Trebuchet MS"/>
                <a:cs typeface="Trebuchet MS"/>
              </a:defRPr>
            </a:lvl1pPr>
          </a:lstStyle>
          <a:p>
            <a:endParaRPr/>
          </a:p>
        </p:txBody>
      </p:sp>
      <p:sp>
        <p:nvSpPr>
          <p:cNvPr id="4" name="Holder 4"/>
          <p:cNvSpPr>
            <a:spLocks noGrp="1"/>
          </p:cNvSpPr>
          <p:nvPr>
            <p:ph sz="half" idx="3"/>
          </p:nvPr>
        </p:nvSpPr>
        <p:spPr>
          <a:xfrm>
            <a:off x="4612640" y="1493011"/>
            <a:ext cx="3385820" cy="4246880"/>
          </a:xfrm>
          <a:prstGeom prst="rect">
            <a:avLst/>
          </a:prstGeom>
        </p:spPr>
        <p:txBody>
          <a:bodyPr wrap="square" lIns="0" tIns="0" rIns="0" bIns="0">
            <a:spAutoFit/>
          </a:bodyPr>
          <a:lstStyle>
            <a:lvl1pPr>
              <a:defRPr sz="2200" b="0" i="0">
                <a:solidFill>
                  <a:srgbClr val="2F2B20"/>
                </a:solidFill>
                <a:latin typeface="Trebuchet MS"/>
                <a:cs typeface="Trebuchet MS"/>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2/12/2025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17" name="bk object 17"/>
          <p:cNvSpPr/>
          <p:nvPr/>
        </p:nvSpPr>
        <p:spPr>
          <a:xfrm>
            <a:off x="8458200" y="0"/>
            <a:ext cx="685800" cy="5486400"/>
          </a:xfrm>
          <a:custGeom>
            <a:avLst/>
            <a:gdLst/>
            <a:ahLst/>
            <a:cxnLst/>
            <a:rect l="l" t="t" r="r" b="b"/>
            <a:pathLst>
              <a:path w="685800" h="5486400">
                <a:moveTo>
                  <a:pt x="0" y="5486400"/>
                </a:moveTo>
                <a:lnTo>
                  <a:pt x="685800" y="5486400"/>
                </a:lnTo>
                <a:lnTo>
                  <a:pt x="685800" y="0"/>
                </a:lnTo>
                <a:lnTo>
                  <a:pt x="0" y="0"/>
                </a:lnTo>
                <a:lnTo>
                  <a:pt x="0" y="5486400"/>
                </a:lnTo>
                <a:close/>
              </a:path>
            </a:pathLst>
          </a:custGeom>
          <a:solidFill>
            <a:srgbClr val="675E47"/>
          </a:solidFill>
        </p:spPr>
        <p:txBody>
          <a:bodyPr wrap="square" lIns="0" tIns="0" rIns="0" bIns="0" rtlCol="0"/>
          <a:lstStyle/>
          <a:p>
            <a:endParaRPr/>
          </a:p>
        </p:txBody>
      </p:sp>
      <p:sp>
        <p:nvSpPr>
          <p:cNvPr id="18" name="bk object 18"/>
          <p:cNvSpPr/>
          <p:nvPr/>
        </p:nvSpPr>
        <p:spPr>
          <a:xfrm>
            <a:off x="8458200" y="0"/>
            <a:ext cx="685800" cy="5486400"/>
          </a:xfrm>
          <a:custGeom>
            <a:avLst/>
            <a:gdLst/>
            <a:ahLst/>
            <a:cxnLst/>
            <a:rect l="l" t="t" r="r" b="b"/>
            <a:pathLst>
              <a:path w="685800" h="5486400">
                <a:moveTo>
                  <a:pt x="0" y="5486400"/>
                </a:moveTo>
                <a:lnTo>
                  <a:pt x="685800" y="5486400"/>
                </a:lnTo>
                <a:lnTo>
                  <a:pt x="685800" y="0"/>
                </a:lnTo>
                <a:lnTo>
                  <a:pt x="0" y="0"/>
                </a:lnTo>
                <a:lnTo>
                  <a:pt x="0" y="5486400"/>
                </a:lnTo>
                <a:close/>
              </a:path>
            </a:pathLst>
          </a:custGeom>
          <a:solidFill>
            <a:srgbClr val="675E47"/>
          </a:solidFill>
        </p:spPr>
        <p:txBody>
          <a:bodyPr wrap="square" lIns="0" tIns="0" rIns="0" bIns="0" rtlCol="0"/>
          <a:lstStyle/>
          <a:p>
            <a:endParaRPr/>
          </a:p>
        </p:txBody>
      </p:sp>
      <p:sp>
        <p:nvSpPr>
          <p:cNvPr id="19" name="bk object 19"/>
          <p:cNvSpPr/>
          <p:nvPr/>
        </p:nvSpPr>
        <p:spPr>
          <a:xfrm>
            <a:off x="8458200" y="6172200"/>
            <a:ext cx="685800" cy="685800"/>
          </a:xfrm>
          <a:custGeom>
            <a:avLst/>
            <a:gdLst/>
            <a:ahLst/>
            <a:cxnLst/>
            <a:rect l="l" t="t" r="r" b="b"/>
            <a:pathLst>
              <a:path w="685800" h="685800">
                <a:moveTo>
                  <a:pt x="0" y="685800"/>
                </a:moveTo>
                <a:lnTo>
                  <a:pt x="685800" y="685800"/>
                </a:lnTo>
                <a:lnTo>
                  <a:pt x="685800" y="0"/>
                </a:lnTo>
                <a:lnTo>
                  <a:pt x="0" y="0"/>
                </a:lnTo>
                <a:lnTo>
                  <a:pt x="0" y="685800"/>
                </a:lnTo>
                <a:close/>
              </a:path>
            </a:pathLst>
          </a:custGeom>
          <a:solidFill>
            <a:srgbClr val="675E47"/>
          </a:solidFill>
        </p:spPr>
        <p:txBody>
          <a:bodyPr wrap="square" lIns="0" tIns="0" rIns="0" bIns="0" rtlCol="0"/>
          <a:lstStyle/>
          <a:p>
            <a:endParaRPr/>
          </a:p>
        </p:txBody>
      </p:sp>
      <p:sp>
        <p:nvSpPr>
          <p:cNvPr id="20" name="bk object 20"/>
          <p:cNvSpPr/>
          <p:nvPr/>
        </p:nvSpPr>
        <p:spPr>
          <a:xfrm>
            <a:off x="8458200" y="5486400"/>
            <a:ext cx="685800" cy="685800"/>
          </a:xfrm>
          <a:custGeom>
            <a:avLst/>
            <a:gdLst/>
            <a:ahLst/>
            <a:cxnLst/>
            <a:rect l="l" t="t" r="r" b="b"/>
            <a:pathLst>
              <a:path w="685800" h="685800">
                <a:moveTo>
                  <a:pt x="0" y="0"/>
                </a:moveTo>
                <a:lnTo>
                  <a:pt x="685800" y="0"/>
                </a:lnTo>
                <a:lnTo>
                  <a:pt x="685800" y="685800"/>
                </a:lnTo>
                <a:lnTo>
                  <a:pt x="0" y="685800"/>
                </a:lnTo>
                <a:lnTo>
                  <a:pt x="0" y="0"/>
                </a:lnTo>
                <a:close/>
              </a:path>
            </a:pathLst>
          </a:custGeom>
          <a:solidFill>
            <a:srgbClr val="A9A57C"/>
          </a:solidFill>
        </p:spPr>
        <p:txBody>
          <a:bodyPr wrap="square" lIns="0" tIns="0" rIns="0" bIns="0" rtlCol="0"/>
          <a:lstStyle/>
          <a:p>
            <a:endParaRPr/>
          </a:p>
        </p:txBody>
      </p:sp>
      <p:sp>
        <p:nvSpPr>
          <p:cNvPr id="21" name="bk object 21"/>
          <p:cNvSpPr/>
          <p:nvPr/>
        </p:nvSpPr>
        <p:spPr>
          <a:xfrm>
            <a:off x="8458200" y="6172200"/>
            <a:ext cx="685800" cy="685800"/>
          </a:xfrm>
          <a:custGeom>
            <a:avLst/>
            <a:gdLst/>
            <a:ahLst/>
            <a:cxnLst/>
            <a:rect l="l" t="t" r="r" b="b"/>
            <a:pathLst>
              <a:path w="685800" h="685800">
                <a:moveTo>
                  <a:pt x="0" y="685800"/>
                </a:moveTo>
                <a:lnTo>
                  <a:pt x="685800" y="685800"/>
                </a:lnTo>
                <a:lnTo>
                  <a:pt x="685800" y="0"/>
                </a:lnTo>
                <a:lnTo>
                  <a:pt x="0" y="0"/>
                </a:lnTo>
                <a:lnTo>
                  <a:pt x="0" y="685800"/>
                </a:lnTo>
                <a:close/>
              </a:path>
            </a:pathLst>
          </a:custGeom>
          <a:solidFill>
            <a:srgbClr val="675E47"/>
          </a:solidFill>
        </p:spPr>
        <p:txBody>
          <a:bodyPr wrap="square" lIns="0" tIns="0" rIns="0" bIns="0" rtlCol="0"/>
          <a:lstStyle/>
          <a:p>
            <a:endParaRPr/>
          </a:p>
        </p:txBody>
      </p:sp>
      <p:sp>
        <p:nvSpPr>
          <p:cNvPr id="22" name="bk object 22"/>
          <p:cNvSpPr/>
          <p:nvPr/>
        </p:nvSpPr>
        <p:spPr>
          <a:xfrm>
            <a:off x="8458200" y="5486400"/>
            <a:ext cx="685800" cy="685800"/>
          </a:xfrm>
          <a:custGeom>
            <a:avLst/>
            <a:gdLst/>
            <a:ahLst/>
            <a:cxnLst/>
            <a:rect l="l" t="t" r="r" b="b"/>
            <a:pathLst>
              <a:path w="685800" h="685800">
                <a:moveTo>
                  <a:pt x="0" y="0"/>
                </a:moveTo>
                <a:lnTo>
                  <a:pt x="685800" y="0"/>
                </a:lnTo>
                <a:lnTo>
                  <a:pt x="685800" y="685800"/>
                </a:lnTo>
                <a:lnTo>
                  <a:pt x="0" y="685800"/>
                </a:lnTo>
                <a:lnTo>
                  <a:pt x="0" y="0"/>
                </a:lnTo>
                <a:close/>
              </a:path>
            </a:pathLst>
          </a:custGeom>
          <a:solidFill>
            <a:srgbClr val="A9A57C"/>
          </a:solidFill>
        </p:spPr>
        <p:txBody>
          <a:bodyPr wrap="square" lIns="0" tIns="0" rIns="0" bIns="0" rtlCol="0"/>
          <a:lstStyle/>
          <a:p>
            <a:endParaRPr/>
          </a:p>
        </p:txBody>
      </p:sp>
      <p:sp>
        <p:nvSpPr>
          <p:cNvPr id="23" name="bk object 23"/>
          <p:cNvSpPr/>
          <p:nvPr/>
        </p:nvSpPr>
        <p:spPr>
          <a:xfrm>
            <a:off x="0" y="6375400"/>
            <a:ext cx="469900" cy="482599"/>
          </a:xfrm>
          <a:prstGeom prst="rect">
            <a:avLst/>
          </a:prstGeom>
          <a:blipFill>
            <a:blip r:embed="rId3" cstate="print"/>
            <a:stretch>
              <a:fillRect/>
            </a:stretch>
          </a:blip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1800" b="1" i="0">
                <a:solidFill>
                  <a:srgbClr val="2F2B20"/>
                </a:solidFill>
                <a:latin typeface="Trebuchet MS"/>
                <a:cs typeface="Trebuchet M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2/12/2025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2/12/2025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6858000"/>
          </a:xfrm>
          <a:prstGeom prst="rect">
            <a:avLst/>
          </a:prstGeom>
          <a:blipFill>
            <a:blip r:embed="rId7" cstate="print"/>
            <a:stretch>
              <a:fillRect/>
            </a:stretch>
          </a:blipFill>
        </p:spPr>
        <p:txBody>
          <a:bodyPr wrap="square" lIns="0" tIns="0" rIns="0" bIns="0" rtlCol="0"/>
          <a:lstStyle/>
          <a:p>
            <a:endParaRPr/>
          </a:p>
        </p:txBody>
      </p:sp>
      <p:sp>
        <p:nvSpPr>
          <p:cNvPr id="17" name="bk object 17"/>
          <p:cNvSpPr/>
          <p:nvPr/>
        </p:nvSpPr>
        <p:spPr>
          <a:xfrm>
            <a:off x="8458200" y="0"/>
            <a:ext cx="685800" cy="5486400"/>
          </a:xfrm>
          <a:custGeom>
            <a:avLst/>
            <a:gdLst/>
            <a:ahLst/>
            <a:cxnLst/>
            <a:rect l="l" t="t" r="r" b="b"/>
            <a:pathLst>
              <a:path w="685800" h="5486400">
                <a:moveTo>
                  <a:pt x="0" y="5486400"/>
                </a:moveTo>
                <a:lnTo>
                  <a:pt x="685800" y="5486400"/>
                </a:lnTo>
                <a:lnTo>
                  <a:pt x="685800" y="0"/>
                </a:lnTo>
                <a:lnTo>
                  <a:pt x="0" y="0"/>
                </a:lnTo>
                <a:lnTo>
                  <a:pt x="0" y="5486400"/>
                </a:lnTo>
                <a:close/>
              </a:path>
            </a:pathLst>
          </a:custGeom>
          <a:solidFill>
            <a:srgbClr val="675E47"/>
          </a:solidFill>
        </p:spPr>
        <p:txBody>
          <a:bodyPr wrap="square" lIns="0" tIns="0" rIns="0" bIns="0" rtlCol="0"/>
          <a:lstStyle/>
          <a:p>
            <a:endParaRPr/>
          </a:p>
        </p:txBody>
      </p:sp>
      <p:sp>
        <p:nvSpPr>
          <p:cNvPr id="18" name="bk object 18"/>
          <p:cNvSpPr/>
          <p:nvPr/>
        </p:nvSpPr>
        <p:spPr>
          <a:xfrm>
            <a:off x="8458200" y="0"/>
            <a:ext cx="685800" cy="5486400"/>
          </a:xfrm>
          <a:custGeom>
            <a:avLst/>
            <a:gdLst/>
            <a:ahLst/>
            <a:cxnLst/>
            <a:rect l="l" t="t" r="r" b="b"/>
            <a:pathLst>
              <a:path w="685800" h="5486400">
                <a:moveTo>
                  <a:pt x="0" y="5486400"/>
                </a:moveTo>
                <a:lnTo>
                  <a:pt x="685800" y="5486400"/>
                </a:lnTo>
                <a:lnTo>
                  <a:pt x="685800" y="0"/>
                </a:lnTo>
                <a:lnTo>
                  <a:pt x="0" y="0"/>
                </a:lnTo>
                <a:lnTo>
                  <a:pt x="0" y="5486400"/>
                </a:lnTo>
                <a:close/>
              </a:path>
            </a:pathLst>
          </a:custGeom>
          <a:solidFill>
            <a:srgbClr val="675E47"/>
          </a:solidFill>
        </p:spPr>
        <p:txBody>
          <a:bodyPr wrap="square" lIns="0" tIns="0" rIns="0" bIns="0" rtlCol="0"/>
          <a:lstStyle/>
          <a:p>
            <a:endParaRPr/>
          </a:p>
        </p:txBody>
      </p:sp>
      <p:sp>
        <p:nvSpPr>
          <p:cNvPr id="19" name="bk object 19"/>
          <p:cNvSpPr/>
          <p:nvPr/>
        </p:nvSpPr>
        <p:spPr>
          <a:xfrm>
            <a:off x="8458200" y="6172200"/>
            <a:ext cx="685800" cy="685800"/>
          </a:xfrm>
          <a:custGeom>
            <a:avLst/>
            <a:gdLst/>
            <a:ahLst/>
            <a:cxnLst/>
            <a:rect l="l" t="t" r="r" b="b"/>
            <a:pathLst>
              <a:path w="685800" h="685800">
                <a:moveTo>
                  <a:pt x="0" y="685800"/>
                </a:moveTo>
                <a:lnTo>
                  <a:pt x="685800" y="685800"/>
                </a:lnTo>
                <a:lnTo>
                  <a:pt x="685800" y="0"/>
                </a:lnTo>
                <a:lnTo>
                  <a:pt x="0" y="0"/>
                </a:lnTo>
                <a:lnTo>
                  <a:pt x="0" y="685800"/>
                </a:lnTo>
                <a:close/>
              </a:path>
            </a:pathLst>
          </a:custGeom>
          <a:solidFill>
            <a:srgbClr val="675E47"/>
          </a:solidFill>
        </p:spPr>
        <p:txBody>
          <a:bodyPr wrap="square" lIns="0" tIns="0" rIns="0" bIns="0" rtlCol="0"/>
          <a:lstStyle/>
          <a:p>
            <a:endParaRPr/>
          </a:p>
        </p:txBody>
      </p:sp>
      <p:sp>
        <p:nvSpPr>
          <p:cNvPr id="20" name="bk object 20"/>
          <p:cNvSpPr/>
          <p:nvPr/>
        </p:nvSpPr>
        <p:spPr>
          <a:xfrm>
            <a:off x="8458200" y="5486400"/>
            <a:ext cx="685800" cy="685800"/>
          </a:xfrm>
          <a:custGeom>
            <a:avLst/>
            <a:gdLst/>
            <a:ahLst/>
            <a:cxnLst/>
            <a:rect l="l" t="t" r="r" b="b"/>
            <a:pathLst>
              <a:path w="685800" h="685800">
                <a:moveTo>
                  <a:pt x="0" y="0"/>
                </a:moveTo>
                <a:lnTo>
                  <a:pt x="685800" y="0"/>
                </a:lnTo>
                <a:lnTo>
                  <a:pt x="685800" y="685800"/>
                </a:lnTo>
                <a:lnTo>
                  <a:pt x="0" y="685800"/>
                </a:lnTo>
                <a:lnTo>
                  <a:pt x="0" y="0"/>
                </a:lnTo>
                <a:close/>
              </a:path>
            </a:pathLst>
          </a:custGeom>
          <a:solidFill>
            <a:srgbClr val="A9A57C"/>
          </a:solidFill>
        </p:spPr>
        <p:txBody>
          <a:bodyPr wrap="square" lIns="0" tIns="0" rIns="0" bIns="0" rtlCol="0"/>
          <a:lstStyle/>
          <a:p>
            <a:endParaRPr/>
          </a:p>
        </p:txBody>
      </p:sp>
      <p:sp>
        <p:nvSpPr>
          <p:cNvPr id="21" name="bk object 21"/>
          <p:cNvSpPr/>
          <p:nvPr/>
        </p:nvSpPr>
        <p:spPr>
          <a:xfrm>
            <a:off x="8458200" y="6172200"/>
            <a:ext cx="685800" cy="685800"/>
          </a:xfrm>
          <a:custGeom>
            <a:avLst/>
            <a:gdLst/>
            <a:ahLst/>
            <a:cxnLst/>
            <a:rect l="l" t="t" r="r" b="b"/>
            <a:pathLst>
              <a:path w="685800" h="685800">
                <a:moveTo>
                  <a:pt x="0" y="685800"/>
                </a:moveTo>
                <a:lnTo>
                  <a:pt x="685800" y="685800"/>
                </a:lnTo>
                <a:lnTo>
                  <a:pt x="685800" y="0"/>
                </a:lnTo>
                <a:lnTo>
                  <a:pt x="0" y="0"/>
                </a:lnTo>
                <a:lnTo>
                  <a:pt x="0" y="685800"/>
                </a:lnTo>
                <a:close/>
              </a:path>
            </a:pathLst>
          </a:custGeom>
          <a:solidFill>
            <a:srgbClr val="675E47"/>
          </a:solidFill>
        </p:spPr>
        <p:txBody>
          <a:bodyPr wrap="square" lIns="0" tIns="0" rIns="0" bIns="0" rtlCol="0"/>
          <a:lstStyle/>
          <a:p>
            <a:endParaRPr/>
          </a:p>
        </p:txBody>
      </p:sp>
      <p:sp>
        <p:nvSpPr>
          <p:cNvPr id="22" name="bk object 22"/>
          <p:cNvSpPr/>
          <p:nvPr/>
        </p:nvSpPr>
        <p:spPr>
          <a:xfrm>
            <a:off x="8458200" y="5486400"/>
            <a:ext cx="685800" cy="685800"/>
          </a:xfrm>
          <a:custGeom>
            <a:avLst/>
            <a:gdLst/>
            <a:ahLst/>
            <a:cxnLst/>
            <a:rect l="l" t="t" r="r" b="b"/>
            <a:pathLst>
              <a:path w="685800" h="685800">
                <a:moveTo>
                  <a:pt x="0" y="0"/>
                </a:moveTo>
                <a:lnTo>
                  <a:pt x="685800" y="0"/>
                </a:lnTo>
                <a:lnTo>
                  <a:pt x="685800" y="685800"/>
                </a:lnTo>
                <a:lnTo>
                  <a:pt x="0" y="685800"/>
                </a:lnTo>
                <a:lnTo>
                  <a:pt x="0" y="0"/>
                </a:lnTo>
                <a:close/>
              </a:path>
            </a:pathLst>
          </a:custGeom>
          <a:solidFill>
            <a:srgbClr val="A9A57C"/>
          </a:solidFill>
        </p:spPr>
        <p:txBody>
          <a:bodyPr wrap="square" lIns="0" tIns="0" rIns="0" bIns="0" rtlCol="0"/>
          <a:lstStyle/>
          <a:p>
            <a:endParaRPr/>
          </a:p>
        </p:txBody>
      </p:sp>
      <p:sp>
        <p:nvSpPr>
          <p:cNvPr id="2" name="Holder 2"/>
          <p:cNvSpPr>
            <a:spLocks noGrp="1"/>
          </p:cNvSpPr>
          <p:nvPr>
            <p:ph type="title"/>
          </p:nvPr>
        </p:nvSpPr>
        <p:spPr>
          <a:xfrm>
            <a:off x="535940" y="119697"/>
            <a:ext cx="8072119" cy="1424940"/>
          </a:xfrm>
          <a:prstGeom prst="rect">
            <a:avLst/>
          </a:prstGeom>
        </p:spPr>
        <p:txBody>
          <a:bodyPr wrap="square" lIns="0" tIns="0" rIns="0" bIns="0">
            <a:spAutoFit/>
          </a:bodyPr>
          <a:lstStyle>
            <a:lvl1pPr>
              <a:defRPr sz="1800" b="1" i="0">
                <a:solidFill>
                  <a:srgbClr val="2F2B20"/>
                </a:solidFill>
                <a:latin typeface="Trebuchet MS"/>
                <a:cs typeface="Trebuchet MS"/>
              </a:defRPr>
            </a:lvl1pPr>
          </a:lstStyle>
          <a:p>
            <a:endParaRPr/>
          </a:p>
        </p:txBody>
      </p:sp>
      <p:sp>
        <p:nvSpPr>
          <p:cNvPr id="3" name="Holder 3"/>
          <p:cNvSpPr>
            <a:spLocks noGrp="1"/>
          </p:cNvSpPr>
          <p:nvPr>
            <p:ph type="body" idx="1"/>
          </p:nvPr>
        </p:nvSpPr>
        <p:spPr>
          <a:xfrm>
            <a:off x="256790" y="1576260"/>
            <a:ext cx="8138159" cy="460248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2/12/2025</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s://ictrecht.nl/" TargetMode="External"/><Relationship Id="rId13" Type="http://schemas.openxmlformats.org/officeDocument/2006/relationships/hyperlink" Target="https://doi.org/10.1007/978-3-030-81907-1_8" TargetMode="External"/><Relationship Id="rId3" Type="http://schemas.openxmlformats.org/officeDocument/2006/relationships/hyperlink" Target="https://www.oecd.org/en/publications/2024/06/a-new-dawn-for-public-employment-services_25e1e70e.html" TargetMode="External"/><Relationship Id="rId7" Type="http://schemas.openxmlformats.org/officeDocument/2006/relationships/hyperlink" Target="https://digital-strategy.ec.europa.eu/en/policies/regulatory-framework-ai" TargetMode="External"/><Relationship Id="rId12" Type="http://schemas.openxmlformats.org/officeDocument/2006/relationships/hyperlink" Target="https://doi.org/10.1787/623da898-en" TargetMode="Externa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hyperlink" Target="https://doi.org/10.1016/j.patter.2024.101027" TargetMode="External"/><Relationship Id="rId11" Type="http://schemas.openxmlformats.org/officeDocument/2006/relationships/hyperlink" Target="https://doi.org/10.1145/3613904.3642116" TargetMode="External"/><Relationship Id="rId5" Type="http://schemas.openxmlformats.org/officeDocument/2006/relationships/hyperlink" Target="https://doi.org/10.2139/ssrn.4308072" TargetMode="External"/><Relationship Id="rId10" Type="http://schemas.openxmlformats.org/officeDocument/2006/relationships/hyperlink" Target="https://doi.org/10.1109/ACCESS.2023.3262138" TargetMode="External"/><Relationship Id="rId4" Type="http://schemas.openxmlformats.org/officeDocument/2006/relationships/hyperlink" Target="https://doi.org/10.1007/978-3-031-39355-6_1" TargetMode="External"/><Relationship Id="rId9" Type="http://schemas.openxmlformats.org/officeDocument/2006/relationships/hyperlink" Target="https://www.iso.org/standard/74438.html" TargetMode="External"/><Relationship Id="rId14" Type="http://schemas.openxmlformats.org/officeDocument/2006/relationships/hyperlink" Target="https://doi.org/10.1109/QRS57517.2022.00023" TargetMode="Externa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64540" y="3574415"/>
            <a:ext cx="6431280" cy="883919"/>
          </a:xfrm>
          <a:prstGeom prst="rect">
            <a:avLst/>
          </a:prstGeom>
        </p:spPr>
        <p:txBody>
          <a:bodyPr vert="horz" wrap="square" lIns="0" tIns="12700" rIns="0" bIns="0" rtlCol="0">
            <a:spAutoFit/>
          </a:bodyPr>
          <a:lstStyle/>
          <a:p>
            <a:pPr marL="12700">
              <a:lnSpc>
                <a:spcPct val="100000"/>
              </a:lnSpc>
              <a:spcBef>
                <a:spcPts val="100"/>
              </a:spcBef>
            </a:pPr>
            <a:r>
              <a:rPr sz="2800" b="1" spc="-250" dirty="0">
                <a:solidFill>
                  <a:srgbClr val="675E47"/>
                </a:solidFill>
                <a:latin typeface="Times New Roman"/>
                <a:cs typeface="Times New Roman"/>
              </a:rPr>
              <a:t>ΣΧΕΔΙΑΣΗ </a:t>
            </a:r>
            <a:r>
              <a:rPr sz="2800" b="1" spc="-280" dirty="0">
                <a:solidFill>
                  <a:srgbClr val="675E47"/>
                </a:solidFill>
                <a:latin typeface="Times New Roman"/>
                <a:cs typeface="Times New Roman"/>
              </a:rPr>
              <a:t>ΑΡΧΙΤΕΚΤΟΝΙΚΗΣ</a:t>
            </a:r>
            <a:r>
              <a:rPr sz="2800" b="1" spc="-335" dirty="0">
                <a:solidFill>
                  <a:srgbClr val="675E47"/>
                </a:solidFill>
                <a:latin typeface="Times New Roman"/>
                <a:cs typeface="Times New Roman"/>
              </a:rPr>
              <a:t> </a:t>
            </a:r>
            <a:r>
              <a:rPr sz="2800" b="1" spc="-300" dirty="0">
                <a:solidFill>
                  <a:srgbClr val="675E47"/>
                </a:solidFill>
                <a:latin typeface="Times New Roman"/>
                <a:cs typeface="Times New Roman"/>
              </a:rPr>
              <a:t>ΑΣΦΑΛΕΙΑΣ</a:t>
            </a:r>
            <a:endParaRPr sz="2800">
              <a:latin typeface="Times New Roman"/>
              <a:cs typeface="Times New Roman"/>
            </a:endParaRPr>
          </a:p>
          <a:p>
            <a:pPr marL="12700">
              <a:lnSpc>
                <a:spcPct val="100000"/>
              </a:lnSpc>
              <a:spcBef>
                <a:spcPts val="40"/>
              </a:spcBef>
            </a:pPr>
            <a:r>
              <a:rPr sz="2800" spc="-345" dirty="0">
                <a:solidFill>
                  <a:srgbClr val="675E47"/>
                </a:solidFill>
                <a:latin typeface="Georgia"/>
                <a:cs typeface="Georgia"/>
              </a:rPr>
              <a:t>ΠΡΟΗΓΜΕΝΑ </a:t>
            </a:r>
            <a:r>
              <a:rPr sz="2800" spc="-300" dirty="0">
                <a:solidFill>
                  <a:srgbClr val="675E47"/>
                </a:solidFill>
                <a:latin typeface="Georgia"/>
                <a:cs typeface="Georgia"/>
              </a:rPr>
              <a:t>ΣΥΣΤΗΜΑΤΑ</a:t>
            </a:r>
            <a:r>
              <a:rPr sz="2800" spc="-365" dirty="0">
                <a:solidFill>
                  <a:srgbClr val="675E47"/>
                </a:solidFill>
                <a:latin typeface="Georgia"/>
                <a:cs typeface="Georgia"/>
              </a:rPr>
              <a:t> </a:t>
            </a:r>
            <a:r>
              <a:rPr sz="2800" spc="-305" dirty="0">
                <a:solidFill>
                  <a:srgbClr val="675E47"/>
                </a:solidFill>
                <a:latin typeface="Georgia"/>
                <a:cs typeface="Georgia"/>
              </a:rPr>
              <a:t>ΠΛΗΡΟΦΟΡΙΚΗΣ</a:t>
            </a:r>
            <a:endParaRPr sz="2800">
              <a:latin typeface="Georgia"/>
              <a:cs typeface="Georgia"/>
            </a:endParaRPr>
          </a:p>
        </p:txBody>
      </p:sp>
      <p:sp>
        <p:nvSpPr>
          <p:cNvPr id="4" name="object 4"/>
          <p:cNvSpPr txBox="1">
            <a:spLocks noGrp="1"/>
          </p:cNvSpPr>
          <p:nvPr>
            <p:ph type="title"/>
          </p:nvPr>
        </p:nvSpPr>
        <p:spPr>
          <a:prstGeom prst="rect">
            <a:avLst/>
          </a:prstGeom>
        </p:spPr>
        <p:txBody>
          <a:bodyPr vert="horz" wrap="square" lIns="0" tIns="245973" rIns="0" bIns="0" rtlCol="0">
            <a:spAutoFit/>
          </a:bodyPr>
          <a:lstStyle/>
          <a:p>
            <a:pPr algn="ctr">
              <a:lnSpc>
                <a:spcPts val="2130"/>
              </a:lnSpc>
              <a:spcBef>
                <a:spcPts val="100"/>
              </a:spcBef>
            </a:pPr>
            <a:r>
              <a:rPr spc="-65" dirty="0"/>
              <a:t>ΠΑΝΕΠΙΣΤΗΜΙΟ</a:t>
            </a:r>
            <a:r>
              <a:rPr spc="-114" dirty="0"/>
              <a:t> </a:t>
            </a:r>
            <a:r>
              <a:rPr spc="-80" dirty="0"/>
              <a:t>ΠΕΙΡΑΙΩΣ</a:t>
            </a:r>
          </a:p>
          <a:p>
            <a:pPr algn="ctr">
              <a:lnSpc>
                <a:spcPts val="2130"/>
              </a:lnSpc>
            </a:pPr>
            <a:r>
              <a:rPr b="0" spc="-30" dirty="0">
                <a:latin typeface="Trebuchet MS"/>
                <a:cs typeface="Trebuchet MS"/>
              </a:rPr>
              <a:t>Τμήμα</a:t>
            </a:r>
            <a:r>
              <a:rPr b="0" spc="-280" dirty="0">
                <a:latin typeface="Trebuchet MS"/>
                <a:cs typeface="Trebuchet MS"/>
              </a:rPr>
              <a:t> </a:t>
            </a:r>
            <a:r>
              <a:rPr b="0" spc="-80" dirty="0">
                <a:latin typeface="Trebuchet MS"/>
                <a:cs typeface="Trebuchet MS"/>
              </a:rPr>
              <a:t>Πληροφορικής</a:t>
            </a:r>
          </a:p>
        </p:txBody>
      </p:sp>
      <p:sp>
        <p:nvSpPr>
          <p:cNvPr id="5" name="object 5"/>
          <p:cNvSpPr/>
          <p:nvPr/>
        </p:nvSpPr>
        <p:spPr>
          <a:xfrm>
            <a:off x="4140200" y="1193800"/>
            <a:ext cx="901700" cy="9144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375400"/>
            <a:ext cx="469900" cy="482599"/>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381000" y="1905000"/>
            <a:ext cx="7683500" cy="4008790"/>
          </a:xfrm>
          <a:prstGeom prst="rect">
            <a:avLst/>
          </a:prstGeom>
        </p:spPr>
        <p:txBody>
          <a:bodyPr vert="horz" wrap="square" lIns="0" tIns="5080" rIns="0" bIns="0" rtlCol="0">
            <a:spAutoFit/>
          </a:bodyPr>
          <a:lstStyle/>
          <a:p>
            <a:pPr marL="285750" lvl="0" indent="-285750">
              <a:buFont typeface="Arial" panose="020B0604020202020204" pitchFamily="34" charset="0"/>
              <a:buChar char="•"/>
            </a:pPr>
            <a:r>
              <a:rPr lang="en-US" dirty="0" smtClean="0"/>
              <a:t>immediate</a:t>
            </a:r>
            <a:r>
              <a:rPr lang="en-US" dirty="0"/>
              <a:t>, free, and easily accessible electronic access to personal data</a:t>
            </a:r>
            <a:r>
              <a:rPr lang="en-US" dirty="0" smtClean="0"/>
              <a:t>;</a:t>
            </a:r>
          </a:p>
          <a:p>
            <a:pPr marL="285750" lvl="0" indent="-285750">
              <a:buFont typeface="Arial" panose="020B0604020202020204" pitchFamily="34" charset="0"/>
              <a:buChar char="•"/>
            </a:pPr>
            <a:r>
              <a:rPr lang="en-US" dirty="0" smtClean="0"/>
              <a:t>full </a:t>
            </a:r>
            <a:r>
              <a:rPr lang="en-US" dirty="0"/>
              <a:t>transparency of the overall data processing that takes place</a:t>
            </a:r>
            <a:r>
              <a:rPr lang="en-US" dirty="0" smtClean="0"/>
              <a:t>;</a:t>
            </a:r>
          </a:p>
          <a:p>
            <a:pPr marL="285750" lvl="0" indent="-285750">
              <a:buFont typeface="Arial" panose="020B0604020202020204" pitchFamily="34" charset="0"/>
              <a:buChar char="•"/>
            </a:pPr>
            <a:r>
              <a:rPr lang="en-US" dirty="0" smtClean="0"/>
              <a:t>the </a:t>
            </a:r>
            <a:r>
              <a:rPr lang="en-US" dirty="0"/>
              <a:t>ability to share personal data electronically with other research and industry professionals without obstacles </a:t>
            </a:r>
            <a:r>
              <a:rPr lang="en-US" dirty="0" smtClean="0"/>
              <a:t>from previous </a:t>
            </a:r>
            <a:r>
              <a:rPr lang="en-US" dirty="0"/>
              <a:t>providers</a:t>
            </a:r>
            <a:r>
              <a:rPr lang="en-US" dirty="0" smtClean="0"/>
              <a:t>;</a:t>
            </a:r>
          </a:p>
          <a:p>
            <a:pPr marL="285750" lvl="0" indent="-285750">
              <a:buFont typeface="Arial" panose="020B0604020202020204" pitchFamily="34" charset="0"/>
              <a:buChar char="•"/>
            </a:pPr>
            <a:r>
              <a:rPr lang="en-US" dirty="0" smtClean="0"/>
              <a:t>the </a:t>
            </a:r>
            <a:r>
              <a:rPr lang="en-US" dirty="0"/>
              <a:t>option to restrict access to their personal data or specific portions of it, except in cases where their life is at stake, </a:t>
            </a:r>
            <a:r>
              <a:rPr lang="en-US" dirty="0" smtClean="0"/>
              <a:t>where additional </a:t>
            </a:r>
            <a:r>
              <a:rPr lang="en-US" dirty="0"/>
              <a:t>restrictions may apply; </a:t>
            </a:r>
            <a:r>
              <a:rPr lang="en-US" dirty="0" smtClean="0"/>
              <a:t>and</a:t>
            </a:r>
          </a:p>
          <a:p>
            <a:pPr marL="285750" lvl="0" indent="-285750">
              <a:buFont typeface="Arial" panose="020B0604020202020204" pitchFamily="34" charset="0"/>
              <a:buChar char="•"/>
            </a:pPr>
            <a:r>
              <a:rPr lang="en-US" dirty="0" smtClean="0"/>
              <a:t>access </a:t>
            </a:r>
            <a:r>
              <a:rPr lang="en-US" dirty="0"/>
              <a:t>to information about which professionals have accessed the personal data, when, for which purposes, what </a:t>
            </a:r>
            <a:r>
              <a:rPr lang="en-US" dirty="0" smtClean="0"/>
              <a:t>exactly type </a:t>
            </a:r>
            <a:r>
              <a:rPr lang="en-US" dirty="0"/>
              <a:t>of data have been accessed </a:t>
            </a:r>
            <a:r>
              <a:rPr lang="en-US" dirty="0" err="1"/>
              <a:t>etc</a:t>
            </a:r>
            <a:r>
              <a:rPr lang="en-US" dirty="0"/>
              <a:t>, as well as the ability to exercise other rights (i.e., the rights to the rectification of data</a:t>
            </a:r>
            <a:r>
              <a:rPr lang="en-US" dirty="0" smtClean="0"/>
              <a:t>, to </a:t>
            </a:r>
            <a:r>
              <a:rPr lang="en-US" dirty="0"/>
              <a:t>the erasure of data, to withdraw consent or to object to data processing).</a:t>
            </a:r>
          </a:p>
          <a:p>
            <a:endParaRPr lang="el-GR" dirty="0"/>
          </a:p>
          <a:p>
            <a:pPr marL="12700" algn="just">
              <a:lnSpc>
                <a:spcPct val="100000"/>
              </a:lnSpc>
              <a:spcBef>
                <a:spcPts val="459"/>
              </a:spcBef>
              <a:buClr>
                <a:srgbClr val="A9A57C"/>
              </a:buClr>
              <a:tabLst>
                <a:tab pos="241300" algn="l"/>
              </a:tabLst>
            </a:pPr>
            <a:endParaRPr sz="2200" spc="-40" dirty="0">
              <a:solidFill>
                <a:srgbClr val="2F2B20"/>
              </a:solidFill>
              <a:latin typeface="Trebuchet MS"/>
              <a:cs typeface="Trebuchet MS"/>
            </a:endParaRPr>
          </a:p>
        </p:txBody>
      </p:sp>
      <p:sp>
        <p:nvSpPr>
          <p:cNvPr id="5" name="Τίτλος 4"/>
          <p:cNvSpPr>
            <a:spLocks noGrp="1"/>
          </p:cNvSpPr>
          <p:nvPr>
            <p:ph type="title"/>
          </p:nvPr>
        </p:nvSpPr>
        <p:spPr>
          <a:xfrm>
            <a:off x="381000" y="119697"/>
            <a:ext cx="8227059" cy="1251903"/>
          </a:xfrm>
        </p:spPr>
        <p:txBody>
          <a:bodyPr/>
          <a:lstStyle/>
          <a:p>
            <a:r>
              <a:rPr lang="en-US" sz="4600" b="0" spc="-185" dirty="0" smtClean="0">
                <a:solidFill>
                  <a:srgbClr val="675E47"/>
                </a:solidFill>
                <a:latin typeface="Georgia"/>
                <a:cs typeface="Georgia"/>
              </a:rPr>
              <a:t>Privacy </a:t>
            </a:r>
            <a:r>
              <a:rPr lang="en-US" sz="4600" b="0" spc="-185" dirty="0">
                <a:solidFill>
                  <a:srgbClr val="675E47"/>
                </a:solidFill>
                <a:latin typeface="Georgia"/>
                <a:cs typeface="Georgia"/>
              </a:rPr>
              <a:t>&amp; data protection concerns (</a:t>
            </a:r>
            <a:r>
              <a:rPr lang="en-US" sz="4600" b="0" spc="-185" dirty="0" err="1">
                <a:solidFill>
                  <a:srgbClr val="675E47"/>
                </a:solidFill>
                <a:latin typeface="Georgia"/>
                <a:cs typeface="Georgia"/>
              </a:rPr>
              <a:t>eIDAS</a:t>
            </a:r>
            <a:r>
              <a:rPr lang="en-US" sz="4600" b="0" spc="-185" dirty="0">
                <a:solidFill>
                  <a:srgbClr val="675E47"/>
                </a:solidFill>
                <a:latin typeface="Georgia"/>
                <a:cs typeface="Georgia"/>
              </a:rPr>
              <a:t>, </a:t>
            </a:r>
            <a:r>
              <a:rPr lang="en-US" sz="4600" b="0" spc="-185" dirty="0" smtClean="0">
                <a:solidFill>
                  <a:srgbClr val="675E47"/>
                </a:solidFill>
                <a:latin typeface="Georgia"/>
                <a:cs typeface="Georgia"/>
              </a:rPr>
              <a:t>GDPR, and NIS </a:t>
            </a:r>
            <a:r>
              <a:rPr lang="en-US" sz="4600" b="0" spc="-185" dirty="0">
                <a:solidFill>
                  <a:srgbClr val="675E47"/>
                </a:solidFill>
                <a:latin typeface="Georgia"/>
                <a:cs typeface="Georgia"/>
              </a:rPr>
              <a:t>2 )</a:t>
            </a:r>
            <a:endParaRPr lang="el-GR" sz="4600" b="0" spc="-185" dirty="0">
              <a:solidFill>
                <a:srgbClr val="675E47"/>
              </a:solidFill>
              <a:latin typeface="Georgia"/>
              <a:cs typeface="Georgia"/>
            </a:endParaRPr>
          </a:p>
        </p:txBody>
      </p:sp>
    </p:spTree>
    <p:extLst>
      <p:ext uri="{BB962C8B-B14F-4D97-AF65-F5344CB8AC3E}">
        <p14:creationId xmlns:p14="http://schemas.microsoft.com/office/powerpoint/2010/main" val="8680355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375400"/>
            <a:ext cx="469900" cy="482599"/>
          </a:xfrm>
          <a:prstGeom prst="rect">
            <a:avLst/>
          </a:prstGeom>
          <a:blipFill>
            <a:blip r:embed="rId2" cstate="print"/>
            <a:stretch>
              <a:fillRect/>
            </a:stretch>
          </a:blipFill>
        </p:spPr>
        <p:txBody>
          <a:bodyPr wrap="square" lIns="0" tIns="0" rIns="0" bIns="0" rtlCol="0"/>
          <a:lstStyle/>
          <a:p>
            <a:endParaRPr/>
          </a:p>
        </p:txBody>
      </p:sp>
      <p:sp>
        <p:nvSpPr>
          <p:cNvPr id="5" name="Τίτλος 4"/>
          <p:cNvSpPr>
            <a:spLocks noGrp="1"/>
          </p:cNvSpPr>
          <p:nvPr>
            <p:ph type="title"/>
          </p:nvPr>
        </p:nvSpPr>
        <p:spPr>
          <a:xfrm>
            <a:off x="535940" y="119697"/>
            <a:ext cx="8072119" cy="1415772"/>
          </a:xfrm>
        </p:spPr>
        <p:txBody>
          <a:bodyPr/>
          <a:lstStyle/>
          <a:p>
            <a:r>
              <a:rPr lang="en-IE" sz="4600" b="0" spc="-185" dirty="0">
                <a:solidFill>
                  <a:srgbClr val="675E47"/>
                </a:solidFill>
                <a:latin typeface="Georgia"/>
                <a:cs typeface="Georgia"/>
              </a:rPr>
              <a:t>Main challenges </a:t>
            </a:r>
            <a:r>
              <a:rPr lang="en-GB" sz="4600" b="0" spc="-185" dirty="0">
                <a:solidFill>
                  <a:srgbClr val="675E47"/>
                </a:solidFill>
                <a:latin typeface="Georgia"/>
                <a:cs typeface="Georgia"/>
              </a:rPr>
              <a:t>in harnessing the power of </a:t>
            </a:r>
            <a:r>
              <a:rPr lang="en-GB" sz="4600" b="0" spc="-185" dirty="0" smtClean="0">
                <a:solidFill>
                  <a:srgbClr val="675E47"/>
                </a:solidFill>
                <a:latin typeface="Georgia"/>
                <a:cs typeface="Georgia"/>
              </a:rPr>
              <a:t>Personal data </a:t>
            </a:r>
            <a:endParaRPr lang="el-GR" sz="4600" b="0" spc="-185" dirty="0">
              <a:solidFill>
                <a:srgbClr val="675E47"/>
              </a:solidFill>
              <a:latin typeface="Georgia"/>
              <a:cs typeface="Georgia"/>
            </a:endParaRPr>
          </a:p>
        </p:txBody>
      </p:sp>
      <p:pic>
        <p:nvPicPr>
          <p:cNvPr id="6" name="Picture 5"/>
          <p:cNvPicPr>
            <a:picLocks noChangeAspect="1"/>
          </p:cNvPicPr>
          <p:nvPr/>
        </p:nvPicPr>
        <p:blipFill>
          <a:blip r:embed="rId3"/>
          <a:stretch>
            <a:fillRect/>
          </a:stretch>
        </p:blipFill>
        <p:spPr>
          <a:xfrm>
            <a:off x="271895" y="1752600"/>
            <a:ext cx="7924800" cy="4528127"/>
          </a:xfrm>
          <a:prstGeom prst="rect">
            <a:avLst/>
          </a:prstGeom>
        </p:spPr>
      </p:pic>
    </p:spTree>
    <p:extLst>
      <p:ext uri="{BB962C8B-B14F-4D97-AF65-F5344CB8AC3E}">
        <p14:creationId xmlns:p14="http://schemas.microsoft.com/office/powerpoint/2010/main" val="41044248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grpSp>
        <p:nvGrpSpPr>
          <p:cNvPr id="4" name="Google Shape;69;p15"/>
          <p:cNvGrpSpPr/>
          <p:nvPr/>
        </p:nvGrpSpPr>
        <p:grpSpPr>
          <a:xfrm>
            <a:off x="457200" y="2057400"/>
            <a:ext cx="7086600" cy="3657600"/>
            <a:chOff x="261175" y="1834300"/>
            <a:chExt cx="7298100" cy="4223400"/>
          </a:xfrm>
        </p:grpSpPr>
        <p:sp>
          <p:nvSpPr>
            <p:cNvPr id="5" name="Google Shape;70;p15"/>
            <p:cNvSpPr/>
            <p:nvPr/>
          </p:nvSpPr>
          <p:spPr>
            <a:xfrm>
              <a:off x="626100" y="3568350"/>
              <a:ext cx="1737000" cy="890100"/>
            </a:xfrm>
            <a:prstGeom prst="ellipse">
              <a:avLst/>
            </a:prstGeom>
            <a:noFill/>
            <a:ln w="9525" cap="flat" cmpd="sng">
              <a:solidFill>
                <a:srgbClr val="4A86E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000"/>
            </a:p>
          </p:txBody>
        </p:sp>
        <p:sp>
          <p:nvSpPr>
            <p:cNvPr id="6" name="Google Shape;71;p15"/>
            <p:cNvSpPr txBox="1"/>
            <p:nvPr/>
          </p:nvSpPr>
          <p:spPr>
            <a:xfrm>
              <a:off x="721500" y="3767100"/>
              <a:ext cx="291900" cy="588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b="1">
                  <a:solidFill>
                    <a:srgbClr val="4A86E8"/>
                  </a:solidFill>
                </a:rPr>
                <a:t>1</a:t>
              </a:r>
              <a:endParaRPr sz="1600" b="1">
                <a:solidFill>
                  <a:srgbClr val="4A86E8"/>
                </a:solidFill>
              </a:endParaRPr>
            </a:p>
          </p:txBody>
        </p:sp>
        <p:sp>
          <p:nvSpPr>
            <p:cNvPr id="7" name="Google Shape;72;p15"/>
            <p:cNvSpPr/>
            <p:nvPr/>
          </p:nvSpPr>
          <p:spPr>
            <a:xfrm>
              <a:off x="497600" y="3099825"/>
              <a:ext cx="3822600" cy="1863300"/>
            </a:xfrm>
            <a:prstGeom prst="ellipse">
              <a:avLst/>
            </a:prstGeom>
            <a:noFill/>
            <a:ln w="952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000"/>
            </a:p>
          </p:txBody>
        </p:sp>
        <p:sp>
          <p:nvSpPr>
            <p:cNvPr id="8" name="Google Shape;73;p15"/>
            <p:cNvSpPr/>
            <p:nvPr/>
          </p:nvSpPr>
          <p:spPr>
            <a:xfrm>
              <a:off x="391050" y="2533875"/>
              <a:ext cx="5605200" cy="2995200"/>
            </a:xfrm>
            <a:prstGeom prst="ellipse">
              <a:avLst/>
            </a:prstGeom>
            <a:noFill/>
            <a:ln w="9525" cap="flat" cmpd="sng">
              <a:solidFill>
                <a:srgbClr val="F1C23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000"/>
            </a:p>
          </p:txBody>
        </p:sp>
        <p:sp>
          <p:nvSpPr>
            <p:cNvPr id="9" name="Google Shape;74;p15"/>
            <p:cNvSpPr/>
            <p:nvPr/>
          </p:nvSpPr>
          <p:spPr>
            <a:xfrm>
              <a:off x="261175" y="1842700"/>
              <a:ext cx="7298100" cy="4215000"/>
            </a:xfrm>
            <a:prstGeom prst="ellipse">
              <a:avLst/>
            </a:prstGeom>
            <a:noFill/>
            <a:ln w="9525" cap="flat" cmpd="sng">
              <a:solidFill>
                <a:srgbClr val="134F5C"/>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000"/>
            </a:p>
          </p:txBody>
        </p:sp>
        <p:sp>
          <p:nvSpPr>
            <p:cNvPr id="10" name="Google Shape;75;p15"/>
            <p:cNvSpPr txBox="1"/>
            <p:nvPr/>
          </p:nvSpPr>
          <p:spPr>
            <a:xfrm>
              <a:off x="1746100" y="3139250"/>
              <a:ext cx="291900" cy="588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b="1">
                  <a:solidFill>
                    <a:srgbClr val="FF0000"/>
                  </a:solidFill>
                </a:rPr>
                <a:t>2</a:t>
              </a:r>
              <a:endParaRPr sz="1600" b="1">
                <a:solidFill>
                  <a:srgbClr val="FF0000"/>
                </a:solidFill>
              </a:endParaRPr>
            </a:p>
          </p:txBody>
        </p:sp>
        <p:sp>
          <p:nvSpPr>
            <p:cNvPr id="11" name="Google Shape;76;p15"/>
            <p:cNvSpPr txBox="1"/>
            <p:nvPr/>
          </p:nvSpPr>
          <p:spPr>
            <a:xfrm>
              <a:off x="2638000" y="2454825"/>
              <a:ext cx="291900" cy="588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b="1">
                  <a:solidFill>
                    <a:srgbClr val="FFE599"/>
                  </a:solidFill>
                </a:rPr>
                <a:t>3</a:t>
              </a:r>
              <a:endParaRPr sz="1600" b="1">
                <a:solidFill>
                  <a:srgbClr val="FFE599"/>
                </a:solidFill>
              </a:endParaRPr>
            </a:p>
          </p:txBody>
        </p:sp>
        <p:sp>
          <p:nvSpPr>
            <p:cNvPr id="12" name="Google Shape;77;p15"/>
            <p:cNvSpPr txBox="1"/>
            <p:nvPr/>
          </p:nvSpPr>
          <p:spPr>
            <a:xfrm>
              <a:off x="3368775" y="1834300"/>
              <a:ext cx="291900" cy="588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b="1">
                  <a:solidFill>
                    <a:srgbClr val="38761D"/>
                  </a:solidFill>
                </a:rPr>
                <a:t>4</a:t>
              </a:r>
              <a:endParaRPr sz="1600" b="1">
                <a:solidFill>
                  <a:srgbClr val="38761D"/>
                </a:solidFill>
              </a:endParaRPr>
            </a:p>
          </p:txBody>
        </p:sp>
        <p:sp>
          <p:nvSpPr>
            <p:cNvPr id="13" name="Google Shape;78;p15"/>
            <p:cNvSpPr txBox="1"/>
            <p:nvPr/>
          </p:nvSpPr>
          <p:spPr>
            <a:xfrm>
              <a:off x="1165800" y="3631850"/>
              <a:ext cx="1078800" cy="693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700"/>
                <a:t>Scope:</a:t>
              </a:r>
              <a:br>
                <a:rPr lang="en" sz="700"/>
              </a:br>
              <a:r>
                <a:rPr lang="en" sz="700"/>
                <a:t>Implantable medical device</a:t>
              </a:r>
              <a:endParaRPr sz="700"/>
            </a:p>
          </p:txBody>
        </p:sp>
        <p:sp>
          <p:nvSpPr>
            <p:cNvPr id="14" name="Google Shape;79;p15"/>
            <p:cNvSpPr txBox="1"/>
            <p:nvPr/>
          </p:nvSpPr>
          <p:spPr>
            <a:xfrm>
              <a:off x="2433900" y="3497700"/>
              <a:ext cx="1682700" cy="840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700"/>
                <a:t>Additional Scope:</a:t>
              </a:r>
              <a:br>
                <a:rPr lang="en" sz="700"/>
              </a:br>
              <a:r>
                <a:rPr lang="en" sz="700"/>
                <a:t>Interconnection of external medical devices to the hospital environment</a:t>
              </a:r>
              <a:endParaRPr sz="700"/>
            </a:p>
          </p:txBody>
        </p:sp>
        <p:sp>
          <p:nvSpPr>
            <p:cNvPr id="15" name="Google Shape;80;p15"/>
            <p:cNvSpPr txBox="1"/>
            <p:nvPr/>
          </p:nvSpPr>
          <p:spPr>
            <a:xfrm>
              <a:off x="4376525" y="3519250"/>
              <a:ext cx="1682700" cy="693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700">
                  <a:solidFill>
                    <a:schemeClr val="dk1"/>
                  </a:solidFill>
                </a:rPr>
                <a:t>Additional </a:t>
              </a:r>
              <a:r>
                <a:rPr lang="en" sz="700"/>
                <a:t>Scope:</a:t>
              </a:r>
              <a:br>
                <a:rPr lang="en" sz="700"/>
              </a:br>
              <a:r>
                <a:rPr lang="en" sz="700"/>
                <a:t>The hospital as a networked infrastructure</a:t>
              </a:r>
              <a:endParaRPr sz="700"/>
            </a:p>
          </p:txBody>
        </p:sp>
        <p:sp>
          <p:nvSpPr>
            <p:cNvPr id="16" name="Google Shape;81;p15"/>
            <p:cNvSpPr txBox="1"/>
            <p:nvPr/>
          </p:nvSpPr>
          <p:spPr>
            <a:xfrm>
              <a:off x="5983025" y="3443050"/>
              <a:ext cx="1424400" cy="98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700">
                  <a:solidFill>
                    <a:schemeClr val="dk1"/>
                  </a:solidFill>
                </a:rPr>
                <a:t>Additional </a:t>
              </a:r>
              <a:r>
                <a:rPr lang="en" sz="700"/>
                <a:t>Scope:</a:t>
              </a:r>
              <a:br>
                <a:rPr lang="en" sz="700"/>
              </a:br>
              <a:r>
                <a:rPr lang="en" sz="700"/>
                <a:t>Outpatient care, linking GPs into the hospital, cross-hospital data exchange</a:t>
              </a:r>
              <a:endParaRPr sz="700"/>
            </a:p>
          </p:txBody>
        </p:sp>
      </p:grpSp>
    </p:spTree>
    <p:extLst>
      <p:ext uri="{BB962C8B-B14F-4D97-AF65-F5344CB8AC3E}">
        <p14:creationId xmlns:p14="http://schemas.microsoft.com/office/powerpoint/2010/main" val="5311518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375400"/>
            <a:ext cx="469900" cy="482599"/>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535940" y="470217"/>
            <a:ext cx="7183120" cy="720710"/>
          </a:xfrm>
          <a:prstGeom prst="rect">
            <a:avLst/>
          </a:prstGeom>
        </p:spPr>
        <p:txBody>
          <a:bodyPr vert="horz" wrap="square" lIns="0" tIns="12700" rIns="0" bIns="0" rtlCol="0">
            <a:spAutoFit/>
          </a:bodyPr>
          <a:lstStyle/>
          <a:p>
            <a:pPr marL="12700">
              <a:lnSpc>
                <a:spcPct val="100000"/>
              </a:lnSpc>
              <a:spcBef>
                <a:spcPts val="100"/>
              </a:spcBef>
            </a:pPr>
            <a:r>
              <a:rPr lang="en-US" sz="4600" b="0" spc="-185" dirty="0">
                <a:solidFill>
                  <a:srgbClr val="675E47"/>
                </a:solidFill>
                <a:latin typeface="Georgia"/>
                <a:cs typeface="Georgia"/>
              </a:rPr>
              <a:t>Principles of the </a:t>
            </a:r>
            <a:r>
              <a:rPr lang="en-US" sz="4600" b="0" spc="-185" dirty="0" smtClean="0">
                <a:solidFill>
                  <a:srgbClr val="675E47"/>
                </a:solidFill>
                <a:latin typeface="Georgia"/>
                <a:cs typeface="Georgia"/>
              </a:rPr>
              <a:t>GDPR</a:t>
            </a:r>
            <a:endParaRPr sz="4600" b="0" spc="-185" dirty="0">
              <a:solidFill>
                <a:srgbClr val="675E47"/>
              </a:solidFill>
              <a:latin typeface="Georgia"/>
              <a:cs typeface="Georgia"/>
            </a:endParaRPr>
          </a:p>
        </p:txBody>
      </p:sp>
      <p:graphicFrame>
        <p:nvGraphicFramePr>
          <p:cNvPr id="5" name="Πίνακας 4"/>
          <p:cNvGraphicFramePr>
            <a:graphicFrameLocks noGrp="1"/>
          </p:cNvGraphicFramePr>
          <p:nvPr/>
        </p:nvGraphicFramePr>
        <p:xfrm>
          <a:off x="387856" y="1500029"/>
          <a:ext cx="7876163" cy="4754880"/>
        </p:xfrm>
        <a:graphic>
          <a:graphicData uri="http://schemas.openxmlformats.org/drawingml/2006/table">
            <a:tbl>
              <a:tblPr firstRow="1" bandRow="1" bandCol="1">
                <a:tableStyleId>{5C22544A-7EE6-4342-B048-85BDC9FD1C3A}</a:tableStyleId>
              </a:tblPr>
              <a:tblGrid>
                <a:gridCol w="2049851"/>
                <a:gridCol w="2913156"/>
                <a:gridCol w="2913156"/>
              </a:tblGrid>
              <a:tr h="354012">
                <a:tc>
                  <a:txBody>
                    <a:bodyPr/>
                    <a:lstStyle/>
                    <a:p>
                      <a:pPr>
                        <a:spcBef>
                          <a:spcPts val="180"/>
                        </a:spcBef>
                        <a:spcAft>
                          <a:spcPts val="180"/>
                        </a:spcAft>
                      </a:pPr>
                      <a:r>
                        <a:rPr lang="en-US" sz="1200">
                          <a:effectLst/>
                        </a:rPr>
                        <a:t>GDPR Principle</a:t>
                      </a:r>
                      <a:endParaRPr lang="el-GR" sz="1200">
                        <a:effectLst/>
                        <a:latin typeface="Aptos"/>
                        <a:ea typeface="Aptos"/>
                        <a:cs typeface="Times New Roman" panose="02020603050405020304" pitchFamily="18" charset="0"/>
                      </a:endParaRPr>
                    </a:p>
                  </a:txBody>
                  <a:tcPr marL="66377" marR="66377" marT="0" marB="0" anchor="b"/>
                </a:tc>
                <a:tc>
                  <a:txBody>
                    <a:bodyPr/>
                    <a:lstStyle/>
                    <a:p>
                      <a:pPr>
                        <a:spcBef>
                          <a:spcPts val="180"/>
                        </a:spcBef>
                        <a:spcAft>
                          <a:spcPts val="180"/>
                        </a:spcAft>
                      </a:pPr>
                      <a:r>
                        <a:rPr lang="en-US" sz="1200">
                          <a:effectLst/>
                        </a:rPr>
                        <a:t>Definition</a:t>
                      </a:r>
                      <a:endParaRPr lang="el-GR" sz="1200">
                        <a:effectLst/>
                        <a:latin typeface="Aptos"/>
                        <a:ea typeface="Aptos"/>
                        <a:cs typeface="Times New Roman" panose="02020603050405020304" pitchFamily="18" charset="0"/>
                      </a:endParaRPr>
                    </a:p>
                  </a:txBody>
                  <a:tcPr marL="66377" marR="66377" marT="0" marB="0" anchor="b"/>
                </a:tc>
                <a:tc>
                  <a:txBody>
                    <a:bodyPr/>
                    <a:lstStyle/>
                    <a:p>
                      <a:pPr>
                        <a:spcBef>
                          <a:spcPts val="180"/>
                        </a:spcBef>
                        <a:spcAft>
                          <a:spcPts val="180"/>
                        </a:spcAft>
                      </a:pPr>
                      <a:r>
                        <a:rPr lang="en-US" sz="1200">
                          <a:effectLst/>
                        </a:rPr>
                        <a:t>Example for an AI system provider/deployer</a:t>
                      </a:r>
                      <a:endParaRPr lang="el-GR" sz="1200">
                        <a:effectLst/>
                        <a:latin typeface="Aptos"/>
                        <a:ea typeface="Aptos"/>
                        <a:cs typeface="Times New Roman" panose="02020603050405020304" pitchFamily="18" charset="0"/>
                      </a:endParaRPr>
                    </a:p>
                  </a:txBody>
                  <a:tcPr marL="66377" marR="66377" marT="0" marB="0" anchor="b"/>
                </a:tc>
              </a:tr>
              <a:tr h="708025">
                <a:tc>
                  <a:txBody>
                    <a:bodyPr/>
                    <a:lstStyle/>
                    <a:p>
                      <a:pPr>
                        <a:spcBef>
                          <a:spcPts val="180"/>
                        </a:spcBef>
                        <a:spcAft>
                          <a:spcPts val="180"/>
                        </a:spcAft>
                      </a:pPr>
                      <a:r>
                        <a:rPr lang="en-US" sz="1200">
                          <a:effectLst/>
                        </a:rPr>
                        <a:t>Lawfulness, Fairness, and Transparency</a:t>
                      </a:r>
                      <a:endParaRPr lang="el-GR" sz="1200">
                        <a:effectLst/>
                        <a:latin typeface="Aptos"/>
                        <a:ea typeface="Aptos"/>
                        <a:cs typeface="Times New Roman" panose="02020603050405020304" pitchFamily="18" charset="0"/>
                      </a:endParaRPr>
                    </a:p>
                  </a:txBody>
                  <a:tcPr marL="66377" marR="66377" marT="0" marB="0"/>
                </a:tc>
                <a:tc>
                  <a:txBody>
                    <a:bodyPr/>
                    <a:lstStyle/>
                    <a:p>
                      <a:pPr>
                        <a:spcBef>
                          <a:spcPts val="180"/>
                        </a:spcBef>
                        <a:spcAft>
                          <a:spcPts val="180"/>
                        </a:spcAft>
                      </a:pPr>
                      <a:r>
                        <a:rPr lang="en-US" sz="1200">
                          <a:effectLst/>
                        </a:rPr>
                        <a:t>Personal data should be processed legally, fairly, and in a transparent manner.</a:t>
                      </a:r>
                      <a:endParaRPr lang="el-GR" sz="1200">
                        <a:effectLst/>
                        <a:latin typeface="Aptos"/>
                        <a:ea typeface="Aptos"/>
                        <a:cs typeface="Times New Roman" panose="02020603050405020304" pitchFamily="18" charset="0"/>
                      </a:endParaRPr>
                    </a:p>
                  </a:txBody>
                  <a:tcPr marL="66377" marR="66377" marT="0" marB="0"/>
                </a:tc>
                <a:tc>
                  <a:txBody>
                    <a:bodyPr/>
                    <a:lstStyle/>
                    <a:p>
                      <a:pPr>
                        <a:spcBef>
                          <a:spcPts val="180"/>
                        </a:spcBef>
                        <a:spcAft>
                          <a:spcPts val="180"/>
                        </a:spcAft>
                      </a:pPr>
                      <a:r>
                        <a:rPr lang="en-US" sz="1200">
                          <a:effectLst/>
                        </a:rPr>
                        <a:t>Ensure users are informed about AI system data collection and processing through transparent privacy notices, while the purpose of the system is legal.</a:t>
                      </a:r>
                      <a:endParaRPr lang="el-GR" sz="1200">
                        <a:effectLst/>
                        <a:latin typeface="Aptos"/>
                        <a:ea typeface="Aptos"/>
                        <a:cs typeface="Times New Roman" panose="02020603050405020304" pitchFamily="18" charset="0"/>
                      </a:endParaRPr>
                    </a:p>
                  </a:txBody>
                  <a:tcPr marL="66377" marR="66377" marT="0" marB="0"/>
                </a:tc>
              </a:tr>
              <a:tr h="708025">
                <a:tc>
                  <a:txBody>
                    <a:bodyPr/>
                    <a:lstStyle/>
                    <a:p>
                      <a:pPr>
                        <a:spcBef>
                          <a:spcPts val="180"/>
                        </a:spcBef>
                        <a:spcAft>
                          <a:spcPts val="180"/>
                        </a:spcAft>
                      </a:pPr>
                      <a:r>
                        <a:rPr lang="en-US" sz="1200">
                          <a:effectLst/>
                        </a:rPr>
                        <a:t>Purpose Limitation</a:t>
                      </a:r>
                      <a:endParaRPr lang="el-GR" sz="1200">
                        <a:effectLst/>
                        <a:latin typeface="Aptos"/>
                        <a:ea typeface="Aptos"/>
                        <a:cs typeface="Times New Roman" panose="02020603050405020304" pitchFamily="18" charset="0"/>
                      </a:endParaRPr>
                    </a:p>
                  </a:txBody>
                  <a:tcPr marL="66377" marR="66377" marT="0" marB="0"/>
                </a:tc>
                <a:tc>
                  <a:txBody>
                    <a:bodyPr/>
                    <a:lstStyle/>
                    <a:p>
                      <a:pPr>
                        <a:spcBef>
                          <a:spcPts val="180"/>
                        </a:spcBef>
                        <a:spcAft>
                          <a:spcPts val="180"/>
                        </a:spcAft>
                      </a:pPr>
                      <a:r>
                        <a:rPr lang="en-US" sz="1200">
                          <a:effectLst/>
                        </a:rPr>
                        <a:t>Data should be collected for specific, explicit, and legitimate purposes and not processed in a manner incompatible with those purposes.</a:t>
                      </a:r>
                      <a:endParaRPr lang="el-GR" sz="1200">
                        <a:effectLst/>
                        <a:latin typeface="Aptos"/>
                        <a:ea typeface="Aptos"/>
                        <a:cs typeface="Times New Roman" panose="02020603050405020304" pitchFamily="18" charset="0"/>
                      </a:endParaRPr>
                    </a:p>
                  </a:txBody>
                  <a:tcPr marL="66377" marR="66377" marT="0" marB="0"/>
                </a:tc>
                <a:tc>
                  <a:txBody>
                    <a:bodyPr/>
                    <a:lstStyle/>
                    <a:p>
                      <a:pPr>
                        <a:spcBef>
                          <a:spcPts val="180"/>
                        </a:spcBef>
                        <a:spcAft>
                          <a:spcPts val="180"/>
                        </a:spcAft>
                      </a:pPr>
                      <a:r>
                        <a:rPr lang="en-US" sz="1200">
                          <a:effectLst/>
                        </a:rPr>
                        <a:t>Limit AI model access to data strictly relevant to its function, preventing unintended uses.</a:t>
                      </a:r>
                      <a:endParaRPr lang="el-GR" sz="1200">
                        <a:effectLst/>
                        <a:latin typeface="Aptos"/>
                        <a:ea typeface="Aptos"/>
                        <a:cs typeface="Times New Roman" panose="02020603050405020304" pitchFamily="18" charset="0"/>
                      </a:endParaRPr>
                    </a:p>
                  </a:txBody>
                  <a:tcPr marL="66377" marR="66377" marT="0" marB="0"/>
                </a:tc>
              </a:tr>
              <a:tr h="531019">
                <a:tc>
                  <a:txBody>
                    <a:bodyPr/>
                    <a:lstStyle/>
                    <a:p>
                      <a:pPr>
                        <a:spcBef>
                          <a:spcPts val="180"/>
                        </a:spcBef>
                        <a:spcAft>
                          <a:spcPts val="180"/>
                        </a:spcAft>
                      </a:pPr>
                      <a:r>
                        <a:rPr lang="en-US" sz="1200">
                          <a:effectLst/>
                        </a:rPr>
                        <a:t>Data Minimization</a:t>
                      </a:r>
                      <a:endParaRPr lang="el-GR" sz="1200">
                        <a:effectLst/>
                        <a:latin typeface="Aptos"/>
                        <a:ea typeface="Aptos"/>
                        <a:cs typeface="Times New Roman" panose="02020603050405020304" pitchFamily="18" charset="0"/>
                      </a:endParaRPr>
                    </a:p>
                  </a:txBody>
                  <a:tcPr marL="66377" marR="66377" marT="0" marB="0"/>
                </a:tc>
                <a:tc>
                  <a:txBody>
                    <a:bodyPr/>
                    <a:lstStyle/>
                    <a:p>
                      <a:pPr>
                        <a:spcBef>
                          <a:spcPts val="180"/>
                        </a:spcBef>
                        <a:spcAft>
                          <a:spcPts val="180"/>
                        </a:spcAft>
                      </a:pPr>
                      <a:r>
                        <a:rPr lang="en-US" sz="1200">
                          <a:effectLst/>
                        </a:rPr>
                        <a:t>Data processing should be adequate, relevant, and limited to what is necessary for the intended purposes.</a:t>
                      </a:r>
                      <a:endParaRPr lang="el-GR" sz="1200">
                        <a:effectLst/>
                        <a:latin typeface="Aptos"/>
                        <a:ea typeface="Aptos"/>
                        <a:cs typeface="Times New Roman" panose="02020603050405020304" pitchFamily="18" charset="0"/>
                      </a:endParaRPr>
                    </a:p>
                  </a:txBody>
                  <a:tcPr marL="66377" marR="66377" marT="0" marB="0"/>
                </a:tc>
                <a:tc>
                  <a:txBody>
                    <a:bodyPr/>
                    <a:lstStyle/>
                    <a:p>
                      <a:pPr>
                        <a:spcBef>
                          <a:spcPts val="180"/>
                        </a:spcBef>
                        <a:spcAft>
                          <a:spcPts val="180"/>
                        </a:spcAft>
                      </a:pPr>
                      <a:r>
                        <a:rPr lang="en-US" sz="1200">
                          <a:effectLst/>
                        </a:rPr>
                        <a:t>Design AI models to operate on minimal personal data, reducing unnecessary collection.</a:t>
                      </a:r>
                      <a:endParaRPr lang="el-GR" sz="1200">
                        <a:effectLst/>
                        <a:latin typeface="Aptos"/>
                        <a:ea typeface="Aptos"/>
                        <a:cs typeface="Times New Roman" panose="02020603050405020304" pitchFamily="18" charset="0"/>
                      </a:endParaRPr>
                    </a:p>
                  </a:txBody>
                  <a:tcPr marL="66377" marR="66377" marT="0" marB="0"/>
                </a:tc>
              </a:tr>
              <a:tr h="531019">
                <a:tc>
                  <a:txBody>
                    <a:bodyPr/>
                    <a:lstStyle/>
                    <a:p>
                      <a:pPr>
                        <a:spcBef>
                          <a:spcPts val="180"/>
                        </a:spcBef>
                        <a:spcAft>
                          <a:spcPts val="180"/>
                        </a:spcAft>
                      </a:pPr>
                      <a:r>
                        <a:rPr lang="en-US" sz="1200">
                          <a:effectLst/>
                        </a:rPr>
                        <a:t>Accuracy</a:t>
                      </a:r>
                      <a:endParaRPr lang="el-GR" sz="1200">
                        <a:effectLst/>
                        <a:latin typeface="Aptos"/>
                        <a:ea typeface="Aptos"/>
                        <a:cs typeface="Times New Roman" panose="02020603050405020304" pitchFamily="18" charset="0"/>
                      </a:endParaRPr>
                    </a:p>
                  </a:txBody>
                  <a:tcPr marL="66377" marR="66377" marT="0" marB="0"/>
                </a:tc>
                <a:tc>
                  <a:txBody>
                    <a:bodyPr/>
                    <a:lstStyle/>
                    <a:p>
                      <a:pPr>
                        <a:spcBef>
                          <a:spcPts val="180"/>
                        </a:spcBef>
                        <a:spcAft>
                          <a:spcPts val="180"/>
                        </a:spcAft>
                      </a:pPr>
                      <a:r>
                        <a:rPr lang="en-US" sz="1200">
                          <a:effectLst/>
                        </a:rPr>
                        <a:t>Personal data should be accurate and kept up to date. Inaccurate data should be erased or rectified without delay.</a:t>
                      </a:r>
                      <a:endParaRPr lang="el-GR" sz="1200">
                        <a:effectLst/>
                        <a:latin typeface="Aptos"/>
                        <a:ea typeface="Aptos"/>
                        <a:cs typeface="Times New Roman" panose="02020603050405020304" pitchFamily="18" charset="0"/>
                      </a:endParaRPr>
                    </a:p>
                  </a:txBody>
                  <a:tcPr marL="66377" marR="66377" marT="0" marB="0"/>
                </a:tc>
                <a:tc>
                  <a:txBody>
                    <a:bodyPr/>
                    <a:lstStyle/>
                    <a:p>
                      <a:pPr>
                        <a:spcBef>
                          <a:spcPts val="180"/>
                        </a:spcBef>
                        <a:spcAft>
                          <a:spcPts val="180"/>
                        </a:spcAft>
                      </a:pPr>
                      <a:r>
                        <a:rPr lang="en-US" sz="1200">
                          <a:effectLst/>
                        </a:rPr>
                        <a:t>Incorporate mechanisms in the AI system to flag and correct outdated or incorrect data in real-time.</a:t>
                      </a:r>
                      <a:endParaRPr lang="el-GR" sz="1200">
                        <a:effectLst/>
                        <a:latin typeface="Aptos"/>
                        <a:ea typeface="Aptos"/>
                        <a:cs typeface="Times New Roman" panose="02020603050405020304" pitchFamily="18" charset="0"/>
                      </a:endParaRPr>
                    </a:p>
                  </a:txBody>
                  <a:tcPr marL="66377" marR="66377" marT="0" marB="0"/>
                </a:tc>
              </a:tr>
              <a:tr h="531019">
                <a:tc>
                  <a:txBody>
                    <a:bodyPr/>
                    <a:lstStyle/>
                    <a:p>
                      <a:pPr>
                        <a:spcBef>
                          <a:spcPts val="180"/>
                        </a:spcBef>
                        <a:spcAft>
                          <a:spcPts val="180"/>
                        </a:spcAft>
                      </a:pPr>
                      <a:r>
                        <a:rPr lang="en-US" sz="1200">
                          <a:effectLst/>
                        </a:rPr>
                        <a:t>Storage Limitation</a:t>
                      </a:r>
                      <a:endParaRPr lang="el-GR" sz="1200">
                        <a:effectLst/>
                        <a:latin typeface="Aptos"/>
                        <a:ea typeface="Aptos"/>
                        <a:cs typeface="Times New Roman" panose="02020603050405020304" pitchFamily="18" charset="0"/>
                      </a:endParaRPr>
                    </a:p>
                  </a:txBody>
                  <a:tcPr marL="66377" marR="66377" marT="0" marB="0"/>
                </a:tc>
                <a:tc>
                  <a:txBody>
                    <a:bodyPr/>
                    <a:lstStyle/>
                    <a:p>
                      <a:pPr>
                        <a:spcBef>
                          <a:spcPts val="180"/>
                        </a:spcBef>
                        <a:spcAft>
                          <a:spcPts val="180"/>
                        </a:spcAft>
                      </a:pPr>
                      <a:r>
                        <a:rPr lang="en-US" sz="1200">
                          <a:effectLst/>
                        </a:rPr>
                        <a:t>Data should be kept in a form that permits identification of data subjects for no longer than necessary.</a:t>
                      </a:r>
                      <a:endParaRPr lang="el-GR" sz="1200">
                        <a:effectLst/>
                        <a:latin typeface="Aptos"/>
                        <a:ea typeface="Aptos"/>
                        <a:cs typeface="Times New Roman" panose="02020603050405020304" pitchFamily="18" charset="0"/>
                      </a:endParaRPr>
                    </a:p>
                  </a:txBody>
                  <a:tcPr marL="66377" marR="66377" marT="0" marB="0"/>
                </a:tc>
                <a:tc>
                  <a:txBody>
                    <a:bodyPr/>
                    <a:lstStyle/>
                    <a:p>
                      <a:pPr>
                        <a:spcBef>
                          <a:spcPts val="180"/>
                        </a:spcBef>
                        <a:spcAft>
                          <a:spcPts val="180"/>
                        </a:spcAft>
                      </a:pPr>
                      <a:r>
                        <a:rPr lang="en-US" sz="1200">
                          <a:effectLst/>
                        </a:rPr>
                        <a:t>Set automated retention periods to delete or anonymize data used by the AI system after its purpose is fulfilled.</a:t>
                      </a:r>
                      <a:endParaRPr lang="el-GR" sz="1200">
                        <a:effectLst/>
                        <a:latin typeface="Aptos"/>
                        <a:ea typeface="Aptos"/>
                        <a:cs typeface="Times New Roman" panose="02020603050405020304" pitchFamily="18" charset="0"/>
                      </a:endParaRPr>
                    </a:p>
                  </a:txBody>
                  <a:tcPr marL="66377" marR="66377" marT="0" marB="0"/>
                </a:tc>
              </a:tr>
              <a:tr h="708025">
                <a:tc>
                  <a:txBody>
                    <a:bodyPr/>
                    <a:lstStyle/>
                    <a:p>
                      <a:pPr>
                        <a:spcBef>
                          <a:spcPts val="180"/>
                        </a:spcBef>
                        <a:spcAft>
                          <a:spcPts val="180"/>
                        </a:spcAft>
                      </a:pPr>
                      <a:r>
                        <a:rPr lang="en-US" sz="1200">
                          <a:effectLst/>
                        </a:rPr>
                        <a:t>Integrity and Confidentiality (Security)</a:t>
                      </a:r>
                      <a:endParaRPr lang="el-GR" sz="1200">
                        <a:effectLst/>
                        <a:latin typeface="Aptos"/>
                        <a:ea typeface="Aptos"/>
                        <a:cs typeface="Times New Roman" panose="02020603050405020304" pitchFamily="18" charset="0"/>
                      </a:endParaRPr>
                    </a:p>
                  </a:txBody>
                  <a:tcPr marL="66377" marR="66377" marT="0" marB="0"/>
                </a:tc>
                <a:tc>
                  <a:txBody>
                    <a:bodyPr/>
                    <a:lstStyle/>
                    <a:p>
                      <a:pPr>
                        <a:spcBef>
                          <a:spcPts val="180"/>
                        </a:spcBef>
                        <a:spcAft>
                          <a:spcPts val="180"/>
                        </a:spcAft>
                      </a:pPr>
                      <a:r>
                        <a:rPr lang="en-US" sz="1200">
                          <a:effectLst/>
                        </a:rPr>
                        <a:t>Personal data should be processed in a manner that ensures appropriate security, including protection against unauthorized access and data breaches.</a:t>
                      </a:r>
                      <a:endParaRPr lang="el-GR" sz="1200">
                        <a:effectLst/>
                        <a:latin typeface="Aptos"/>
                        <a:ea typeface="Aptos"/>
                        <a:cs typeface="Times New Roman" panose="02020603050405020304" pitchFamily="18" charset="0"/>
                      </a:endParaRPr>
                    </a:p>
                  </a:txBody>
                  <a:tcPr marL="66377" marR="66377" marT="0" marB="0"/>
                </a:tc>
                <a:tc>
                  <a:txBody>
                    <a:bodyPr/>
                    <a:lstStyle/>
                    <a:p>
                      <a:pPr>
                        <a:spcBef>
                          <a:spcPts val="180"/>
                        </a:spcBef>
                        <a:spcAft>
                          <a:spcPts val="180"/>
                        </a:spcAft>
                      </a:pPr>
                      <a:r>
                        <a:rPr lang="en-US" sz="1200">
                          <a:effectLst/>
                        </a:rPr>
                        <a:t>Implement strong encryption and access controls within AI systems to protect against data breaches.</a:t>
                      </a:r>
                      <a:endParaRPr lang="el-GR" sz="1200">
                        <a:effectLst/>
                        <a:latin typeface="Aptos"/>
                        <a:ea typeface="Aptos"/>
                        <a:cs typeface="Times New Roman" panose="02020603050405020304" pitchFamily="18" charset="0"/>
                      </a:endParaRPr>
                    </a:p>
                  </a:txBody>
                  <a:tcPr marL="66377" marR="66377" marT="0" marB="0"/>
                </a:tc>
              </a:tr>
              <a:tr h="531019">
                <a:tc>
                  <a:txBody>
                    <a:bodyPr/>
                    <a:lstStyle/>
                    <a:p>
                      <a:pPr>
                        <a:spcBef>
                          <a:spcPts val="180"/>
                        </a:spcBef>
                        <a:spcAft>
                          <a:spcPts val="180"/>
                        </a:spcAft>
                      </a:pPr>
                      <a:r>
                        <a:rPr lang="en-US" sz="1200">
                          <a:effectLst/>
                        </a:rPr>
                        <a:t>Accountability</a:t>
                      </a:r>
                      <a:endParaRPr lang="el-GR" sz="1200">
                        <a:effectLst/>
                        <a:latin typeface="Aptos"/>
                        <a:ea typeface="Aptos"/>
                        <a:cs typeface="Times New Roman" panose="02020603050405020304" pitchFamily="18" charset="0"/>
                      </a:endParaRPr>
                    </a:p>
                  </a:txBody>
                  <a:tcPr marL="66377" marR="66377" marT="0" marB="0"/>
                </a:tc>
                <a:tc>
                  <a:txBody>
                    <a:bodyPr/>
                    <a:lstStyle/>
                    <a:p>
                      <a:pPr>
                        <a:spcBef>
                          <a:spcPts val="180"/>
                        </a:spcBef>
                        <a:spcAft>
                          <a:spcPts val="180"/>
                        </a:spcAft>
                      </a:pPr>
                      <a:r>
                        <a:rPr lang="en-US" sz="1200">
                          <a:effectLst/>
                        </a:rPr>
                        <a:t>The data controller is responsible for, and must be able to demonstrate, compliance with the GDPR principles.</a:t>
                      </a:r>
                      <a:endParaRPr lang="el-GR" sz="1200">
                        <a:effectLst/>
                        <a:latin typeface="Aptos"/>
                        <a:ea typeface="Aptos"/>
                        <a:cs typeface="Times New Roman" panose="02020603050405020304" pitchFamily="18" charset="0"/>
                      </a:endParaRPr>
                    </a:p>
                  </a:txBody>
                  <a:tcPr marL="66377" marR="66377" marT="0" marB="0"/>
                </a:tc>
                <a:tc>
                  <a:txBody>
                    <a:bodyPr/>
                    <a:lstStyle/>
                    <a:p>
                      <a:pPr>
                        <a:spcBef>
                          <a:spcPts val="180"/>
                        </a:spcBef>
                        <a:spcAft>
                          <a:spcPts val="180"/>
                        </a:spcAft>
                      </a:pPr>
                      <a:r>
                        <a:rPr lang="en-US" sz="1200" dirty="0">
                          <a:effectLst/>
                        </a:rPr>
                        <a:t>Maintain thorough documentation of data processing steps within the AI system, ready for audits or compliance checks.</a:t>
                      </a:r>
                      <a:endParaRPr lang="el-GR" sz="1200" dirty="0">
                        <a:effectLst/>
                        <a:latin typeface="Aptos"/>
                        <a:ea typeface="Aptos"/>
                        <a:cs typeface="Times New Roman" panose="02020603050405020304" pitchFamily="18" charset="0"/>
                      </a:endParaRPr>
                    </a:p>
                  </a:txBody>
                  <a:tcPr marL="66377" marR="66377" marT="0" marB="0"/>
                </a:tc>
              </a:tr>
            </a:tbl>
          </a:graphicData>
        </a:graphic>
      </p:graphicFrame>
    </p:spTree>
    <p:extLst>
      <p:ext uri="{BB962C8B-B14F-4D97-AF65-F5344CB8AC3E}">
        <p14:creationId xmlns:p14="http://schemas.microsoft.com/office/powerpoint/2010/main" val="11599877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375400"/>
            <a:ext cx="469900" cy="482599"/>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535940" y="470217"/>
            <a:ext cx="7183120" cy="720710"/>
          </a:xfrm>
          <a:prstGeom prst="rect">
            <a:avLst/>
          </a:prstGeom>
        </p:spPr>
        <p:txBody>
          <a:bodyPr vert="horz" wrap="square" lIns="0" tIns="12700" rIns="0" bIns="0" rtlCol="0">
            <a:spAutoFit/>
          </a:bodyPr>
          <a:lstStyle/>
          <a:p>
            <a:pPr marL="12700">
              <a:lnSpc>
                <a:spcPct val="100000"/>
              </a:lnSpc>
              <a:spcBef>
                <a:spcPts val="100"/>
              </a:spcBef>
            </a:pPr>
            <a:r>
              <a:rPr lang="en-US" sz="4600" b="0" spc="-185" dirty="0">
                <a:solidFill>
                  <a:srgbClr val="675E47"/>
                </a:solidFill>
                <a:latin typeface="Georgia"/>
                <a:cs typeface="Georgia"/>
              </a:rPr>
              <a:t>The Rights of the Data </a:t>
            </a:r>
            <a:r>
              <a:rPr lang="en-US" sz="4600" b="0" spc="-185" dirty="0" smtClean="0">
                <a:solidFill>
                  <a:srgbClr val="675E47"/>
                </a:solidFill>
                <a:latin typeface="Georgia"/>
                <a:cs typeface="Georgia"/>
              </a:rPr>
              <a:t>Subject</a:t>
            </a:r>
            <a:endParaRPr sz="4600" b="0" spc="-185" dirty="0">
              <a:solidFill>
                <a:srgbClr val="675E47"/>
              </a:solidFill>
              <a:latin typeface="Georgia"/>
              <a:cs typeface="Georgia"/>
            </a:endParaRPr>
          </a:p>
        </p:txBody>
      </p:sp>
      <p:graphicFrame>
        <p:nvGraphicFramePr>
          <p:cNvPr id="5" name="Πίνακας 4"/>
          <p:cNvGraphicFramePr>
            <a:graphicFrameLocks noGrp="1"/>
          </p:cNvGraphicFramePr>
          <p:nvPr>
            <p:extLst>
              <p:ext uri="{D42A27DB-BD31-4B8C-83A1-F6EECF244321}">
                <p14:modId xmlns:p14="http://schemas.microsoft.com/office/powerpoint/2010/main" val="2638303851"/>
              </p:ext>
            </p:extLst>
          </p:nvPr>
        </p:nvGraphicFramePr>
        <p:xfrm>
          <a:off x="535941" y="1447802"/>
          <a:ext cx="7092904" cy="4748493"/>
        </p:xfrm>
        <a:graphic>
          <a:graphicData uri="http://schemas.openxmlformats.org/drawingml/2006/table">
            <a:tbl>
              <a:tblPr firstRow="1" bandRow="1" bandCol="1">
                <a:tableStyleId>{5C22544A-7EE6-4342-B048-85BDC9FD1C3A}</a:tableStyleId>
              </a:tblPr>
              <a:tblGrid>
                <a:gridCol w="1773226"/>
                <a:gridCol w="2659839"/>
                <a:gridCol w="2659839"/>
              </a:tblGrid>
              <a:tr h="301194">
                <a:tc>
                  <a:txBody>
                    <a:bodyPr/>
                    <a:lstStyle/>
                    <a:p>
                      <a:pPr>
                        <a:spcBef>
                          <a:spcPts val="180"/>
                        </a:spcBef>
                        <a:spcAft>
                          <a:spcPts val="180"/>
                        </a:spcAft>
                      </a:pPr>
                      <a:r>
                        <a:rPr lang="en-US" sz="1000" dirty="0">
                          <a:effectLst/>
                        </a:rPr>
                        <a:t>Data Subject Right</a:t>
                      </a:r>
                      <a:endParaRPr lang="el-GR" sz="1000" dirty="0">
                        <a:effectLst/>
                        <a:latin typeface="Aptos"/>
                        <a:ea typeface="Aptos"/>
                        <a:cs typeface="Times New Roman" panose="02020603050405020304" pitchFamily="18" charset="0"/>
                      </a:endParaRPr>
                    </a:p>
                  </a:txBody>
                  <a:tcPr marL="55671" marR="55671" marT="0" marB="0" anchor="b"/>
                </a:tc>
                <a:tc>
                  <a:txBody>
                    <a:bodyPr/>
                    <a:lstStyle/>
                    <a:p>
                      <a:pPr>
                        <a:spcBef>
                          <a:spcPts val="180"/>
                        </a:spcBef>
                        <a:spcAft>
                          <a:spcPts val="180"/>
                        </a:spcAft>
                      </a:pPr>
                      <a:r>
                        <a:rPr lang="en-US" sz="1000">
                          <a:effectLst/>
                        </a:rPr>
                        <a:t>Description</a:t>
                      </a:r>
                      <a:endParaRPr lang="el-GR" sz="1000">
                        <a:effectLst/>
                        <a:latin typeface="Aptos"/>
                        <a:ea typeface="Aptos"/>
                        <a:cs typeface="Times New Roman" panose="02020603050405020304" pitchFamily="18" charset="0"/>
                      </a:endParaRPr>
                    </a:p>
                  </a:txBody>
                  <a:tcPr marL="55671" marR="55671" marT="0" marB="0" anchor="b"/>
                </a:tc>
                <a:tc>
                  <a:txBody>
                    <a:bodyPr/>
                    <a:lstStyle/>
                    <a:p>
                      <a:pPr>
                        <a:spcBef>
                          <a:spcPts val="180"/>
                        </a:spcBef>
                        <a:spcAft>
                          <a:spcPts val="180"/>
                        </a:spcAft>
                      </a:pPr>
                      <a:r>
                        <a:rPr lang="en-US" sz="1000">
                          <a:effectLst/>
                        </a:rPr>
                        <a:t>Example for an AI system provider/deployer</a:t>
                      </a:r>
                      <a:endParaRPr lang="el-GR" sz="1000">
                        <a:effectLst/>
                        <a:latin typeface="Aptos"/>
                        <a:ea typeface="Aptos"/>
                        <a:cs typeface="Times New Roman" panose="02020603050405020304" pitchFamily="18" charset="0"/>
                      </a:endParaRPr>
                    </a:p>
                  </a:txBody>
                  <a:tcPr marL="55671" marR="55671" marT="0" marB="0" anchor="b"/>
                </a:tc>
              </a:tr>
              <a:tr h="618386">
                <a:tc>
                  <a:txBody>
                    <a:bodyPr/>
                    <a:lstStyle/>
                    <a:p>
                      <a:pPr>
                        <a:spcBef>
                          <a:spcPts val="180"/>
                        </a:spcBef>
                        <a:spcAft>
                          <a:spcPts val="180"/>
                        </a:spcAft>
                      </a:pPr>
                      <a:r>
                        <a:rPr lang="en-US" sz="1000">
                          <a:effectLst/>
                        </a:rPr>
                        <a:t>Right to Access (Art. 15)</a:t>
                      </a:r>
                      <a:endParaRPr lang="el-GR" sz="1000">
                        <a:effectLst/>
                        <a:latin typeface="Aptos"/>
                        <a:ea typeface="Aptos"/>
                        <a:cs typeface="Times New Roman" panose="02020603050405020304" pitchFamily="18" charset="0"/>
                      </a:endParaRPr>
                    </a:p>
                  </a:txBody>
                  <a:tcPr marL="55671" marR="55671" marT="0" marB="0"/>
                </a:tc>
                <a:tc>
                  <a:txBody>
                    <a:bodyPr/>
                    <a:lstStyle/>
                    <a:p>
                      <a:pPr>
                        <a:spcBef>
                          <a:spcPts val="180"/>
                        </a:spcBef>
                        <a:spcAft>
                          <a:spcPts val="180"/>
                        </a:spcAft>
                      </a:pPr>
                      <a:r>
                        <a:rPr lang="en-US" sz="1000">
                          <a:effectLst/>
                        </a:rPr>
                        <a:t>Individuals have the right to access their personal data and obtain information about how it is being processed.</a:t>
                      </a:r>
                      <a:endParaRPr lang="el-GR" sz="1000">
                        <a:effectLst/>
                        <a:latin typeface="Aptos"/>
                        <a:ea typeface="Aptos"/>
                        <a:cs typeface="Times New Roman" panose="02020603050405020304" pitchFamily="18" charset="0"/>
                      </a:endParaRPr>
                    </a:p>
                  </a:txBody>
                  <a:tcPr marL="55671" marR="55671" marT="0" marB="0"/>
                </a:tc>
                <a:tc>
                  <a:txBody>
                    <a:bodyPr/>
                    <a:lstStyle/>
                    <a:p>
                      <a:pPr>
                        <a:spcBef>
                          <a:spcPts val="180"/>
                        </a:spcBef>
                        <a:spcAft>
                          <a:spcPts val="180"/>
                        </a:spcAft>
                      </a:pPr>
                      <a:r>
                        <a:rPr lang="en-US" sz="1000">
                          <a:effectLst/>
                        </a:rPr>
                        <a:t>Provide users with a secure portal to view the personal data processed by the AI model and detailed information about how it is used in decision-making.</a:t>
                      </a:r>
                      <a:endParaRPr lang="el-GR" sz="1000">
                        <a:effectLst/>
                        <a:latin typeface="Aptos"/>
                        <a:ea typeface="Aptos"/>
                        <a:cs typeface="Times New Roman" panose="02020603050405020304" pitchFamily="18" charset="0"/>
                      </a:endParaRPr>
                    </a:p>
                  </a:txBody>
                  <a:tcPr marL="55671" marR="55671" marT="0" marB="0"/>
                </a:tc>
              </a:tr>
              <a:tr h="618386">
                <a:tc>
                  <a:txBody>
                    <a:bodyPr/>
                    <a:lstStyle/>
                    <a:p>
                      <a:pPr>
                        <a:spcBef>
                          <a:spcPts val="180"/>
                        </a:spcBef>
                        <a:spcAft>
                          <a:spcPts val="180"/>
                        </a:spcAft>
                      </a:pPr>
                      <a:r>
                        <a:rPr lang="en-US" sz="1000">
                          <a:effectLst/>
                        </a:rPr>
                        <a:t>Right to Rectification (Art. 16)</a:t>
                      </a:r>
                      <a:endParaRPr lang="el-GR" sz="1000">
                        <a:effectLst/>
                        <a:latin typeface="Aptos"/>
                        <a:ea typeface="Aptos"/>
                        <a:cs typeface="Times New Roman" panose="02020603050405020304" pitchFamily="18" charset="0"/>
                      </a:endParaRPr>
                    </a:p>
                  </a:txBody>
                  <a:tcPr marL="55671" marR="55671" marT="0" marB="0"/>
                </a:tc>
                <a:tc>
                  <a:txBody>
                    <a:bodyPr/>
                    <a:lstStyle/>
                    <a:p>
                      <a:pPr>
                        <a:spcBef>
                          <a:spcPts val="180"/>
                        </a:spcBef>
                        <a:spcAft>
                          <a:spcPts val="180"/>
                        </a:spcAft>
                      </a:pPr>
                      <a:r>
                        <a:rPr lang="en-US" sz="1000">
                          <a:effectLst/>
                        </a:rPr>
                        <a:t>Individuals can request the correction of inaccurate or incomplete personal data.</a:t>
                      </a:r>
                      <a:endParaRPr lang="el-GR" sz="1000">
                        <a:effectLst/>
                        <a:latin typeface="Aptos"/>
                        <a:ea typeface="Aptos"/>
                        <a:cs typeface="Times New Roman" panose="02020603050405020304" pitchFamily="18" charset="0"/>
                      </a:endParaRPr>
                    </a:p>
                  </a:txBody>
                  <a:tcPr marL="55671" marR="55671" marT="0" marB="0"/>
                </a:tc>
                <a:tc>
                  <a:txBody>
                    <a:bodyPr/>
                    <a:lstStyle/>
                    <a:p>
                      <a:pPr>
                        <a:spcBef>
                          <a:spcPts val="180"/>
                        </a:spcBef>
                        <a:spcAft>
                          <a:spcPts val="180"/>
                        </a:spcAft>
                      </a:pPr>
                      <a:r>
                        <a:rPr lang="en-US" sz="1000">
                          <a:effectLst/>
                        </a:rPr>
                        <a:t>Allow users to easily request corrections to personal data used by the AI model, ensuring timely updates to the data and retraining of models if necessary.</a:t>
                      </a:r>
                      <a:endParaRPr lang="el-GR" sz="1000">
                        <a:effectLst/>
                        <a:latin typeface="Aptos"/>
                        <a:ea typeface="Aptos"/>
                        <a:cs typeface="Times New Roman" panose="02020603050405020304" pitchFamily="18" charset="0"/>
                      </a:endParaRPr>
                    </a:p>
                  </a:txBody>
                  <a:tcPr marL="55671" marR="55671" marT="0" marB="0"/>
                </a:tc>
              </a:tr>
              <a:tr h="618386">
                <a:tc>
                  <a:txBody>
                    <a:bodyPr/>
                    <a:lstStyle/>
                    <a:p>
                      <a:pPr>
                        <a:spcBef>
                          <a:spcPts val="180"/>
                        </a:spcBef>
                        <a:spcAft>
                          <a:spcPts val="180"/>
                        </a:spcAft>
                      </a:pPr>
                      <a:r>
                        <a:rPr lang="en-US" sz="1000">
                          <a:effectLst/>
                        </a:rPr>
                        <a:t>Right to Erasure (“Right to be Forgotten”) (Art. 17)</a:t>
                      </a:r>
                      <a:endParaRPr lang="el-GR" sz="1000">
                        <a:effectLst/>
                        <a:latin typeface="Aptos"/>
                        <a:ea typeface="Aptos"/>
                        <a:cs typeface="Times New Roman" panose="02020603050405020304" pitchFamily="18" charset="0"/>
                      </a:endParaRPr>
                    </a:p>
                  </a:txBody>
                  <a:tcPr marL="55671" marR="55671" marT="0" marB="0"/>
                </a:tc>
                <a:tc>
                  <a:txBody>
                    <a:bodyPr/>
                    <a:lstStyle/>
                    <a:p>
                      <a:pPr>
                        <a:spcBef>
                          <a:spcPts val="180"/>
                        </a:spcBef>
                        <a:spcAft>
                          <a:spcPts val="180"/>
                        </a:spcAft>
                      </a:pPr>
                      <a:r>
                        <a:rPr lang="en-US" sz="1000">
                          <a:effectLst/>
                        </a:rPr>
                        <a:t>Individuals can request the deletion of their personal data in certain circumstances.</a:t>
                      </a:r>
                      <a:endParaRPr lang="el-GR" sz="1000">
                        <a:effectLst/>
                        <a:latin typeface="Aptos"/>
                        <a:ea typeface="Aptos"/>
                        <a:cs typeface="Times New Roman" panose="02020603050405020304" pitchFamily="18" charset="0"/>
                      </a:endParaRPr>
                    </a:p>
                  </a:txBody>
                  <a:tcPr marL="55671" marR="55671" marT="0" marB="0"/>
                </a:tc>
                <a:tc>
                  <a:txBody>
                    <a:bodyPr/>
                    <a:lstStyle/>
                    <a:p>
                      <a:pPr>
                        <a:spcBef>
                          <a:spcPts val="180"/>
                        </a:spcBef>
                        <a:spcAft>
                          <a:spcPts val="180"/>
                        </a:spcAft>
                      </a:pPr>
                      <a:r>
                        <a:rPr lang="en-US" sz="1000">
                          <a:effectLst/>
                        </a:rPr>
                        <a:t>Implement a system-wide data deletion process that permanently removes personal data from AI models and databases upon valid user requests.</a:t>
                      </a:r>
                      <a:endParaRPr lang="el-GR" sz="1000">
                        <a:effectLst/>
                        <a:latin typeface="Aptos"/>
                        <a:ea typeface="Aptos"/>
                        <a:cs typeface="Times New Roman" panose="02020603050405020304" pitchFamily="18" charset="0"/>
                      </a:endParaRPr>
                    </a:p>
                  </a:txBody>
                  <a:tcPr marL="55671" marR="55671" marT="0" marB="0"/>
                </a:tc>
              </a:tr>
              <a:tr h="618386">
                <a:tc>
                  <a:txBody>
                    <a:bodyPr/>
                    <a:lstStyle/>
                    <a:p>
                      <a:pPr>
                        <a:spcBef>
                          <a:spcPts val="180"/>
                        </a:spcBef>
                        <a:spcAft>
                          <a:spcPts val="180"/>
                        </a:spcAft>
                      </a:pPr>
                      <a:r>
                        <a:rPr lang="en-US" sz="1000">
                          <a:effectLst/>
                        </a:rPr>
                        <a:t>Right to Restriction of Processing (Art. 18)</a:t>
                      </a:r>
                      <a:endParaRPr lang="el-GR" sz="1000">
                        <a:effectLst/>
                        <a:latin typeface="Aptos"/>
                        <a:ea typeface="Aptos"/>
                        <a:cs typeface="Times New Roman" panose="02020603050405020304" pitchFamily="18" charset="0"/>
                      </a:endParaRPr>
                    </a:p>
                  </a:txBody>
                  <a:tcPr marL="55671" marR="55671" marT="0" marB="0"/>
                </a:tc>
                <a:tc>
                  <a:txBody>
                    <a:bodyPr/>
                    <a:lstStyle/>
                    <a:p>
                      <a:pPr>
                        <a:spcBef>
                          <a:spcPts val="180"/>
                        </a:spcBef>
                        <a:spcAft>
                          <a:spcPts val="180"/>
                        </a:spcAft>
                      </a:pPr>
                      <a:r>
                        <a:rPr lang="en-US" sz="1000">
                          <a:effectLst/>
                        </a:rPr>
                        <a:t>Individuals can request the restriction of their data processing under certain conditions.</a:t>
                      </a:r>
                      <a:endParaRPr lang="el-GR" sz="1000">
                        <a:effectLst/>
                        <a:latin typeface="Aptos"/>
                        <a:ea typeface="Aptos"/>
                        <a:cs typeface="Times New Roman" panose="02020603050405020304" pitchFamily="18" charset="0"/>
                      </a:endParaRPr>
                    </a:p>
                  </a:txBody>
                  <a:tcPr marL="55671" marR="55671" marT="0" marB="0"/>
                </a:tc>
                <a:tc>
                  <a:txBody>
                    <a:bodyPr/>
                    <a:lstStyle/>
                    <a:p>
                      <a:pPr>
                        <a:spcBef>
                          <a:spcPts val="180"/>
                        </a:spcBef>
                        <a:spcAft>
                          <a:spcPts val="180"/>
                        </a:spcAft>
                      </a:pPr>
                      <a:r>
                        <a:rPr lang="en-US" sz="1000">
                          <a:effectLst/>
                        </a:rPr>
                        <a:t>Integrate a functionality that pauses the processing of personal data within the AI system while retaining the data securely until the restriction is lifted.</a:t>
                      </a:r>
                      <a:endParaRPr lang="el-GR" sz="1000">
                        <a:effectLst/>
                        <a:latin typeface="Aptos"/>
                        <a:ea typeface="Aptos"/>
                        <a:cs typeface="Times New Roman" panose="02020603050405020304" pitchFamily="18" charset="0"/>
                      </a:endParaRPr>
                    </a:p>
                  </a:txBody>
                  <a:tcPr marL="55671" marR="55671" marT="0" marB="0"/>
                </a:tc>
              </a:tr>
              <a:tr h="602386">
                <a:tc>
                  <a:txBody>
                    <a:bodyPr/>
                    <a:lstStyle/>
                    <a:p>
                      <a:pPr>
                        <a:spcBef>
                          <a:spcPts val="180"/>
                        </a:spcBef>
                        <a:spcAft>
                          <a:spcPts val="180"/>
                        </a:spcAft>
                      </a:pPr>
                      <a:r>
                        <a:rPr lang="en-US" sz="1000">
                          <a:effectLst/>
                        </a:rPr>
                        <a:t>Right to Data Portability (Art. 20)</a:t>
                      </a:r>
                      <a:endParaRPr lang="el-GR" sz="1000">
                        <a:effectLst/>
                        <a:latin typeface="Aptos"/>
                        <a:ea typeface="Aptos"/>
                        <a:cs typeface="Times New Roman" panose="02020603050405020304" pitchFamily="18" charset="0"/>
                      </a:endParaRPr>
                    </a:p>
                  </a:txBody>
                  <a:tcPr marL="55671" marR="55671" marT="0" marB="0"/>
                </a:tc>
                <a:tc>
                  <a:txBody>
                    <a:bodyPr/>
                    <a:lstStyle/>
                    <a:p>
                      <a:pPr>
                        <a:spcBef>
                          <a:spcPts val="180"/>
                        </a:spcBef>
                        <a:spcAft>
                          <a:spcPts val="180"/>
                        </a:spcAft>
                      </a:pPr>
                      <a:r>
                        <a:rPr lang="en-US" sz="1000">
                          <a:effectLst/>
                        </a:rPr>
                        <a:t>Individuals have the right to receive their personal data in a structured, commonly used format and transmit it to another controller.</a:t>
                      </a:r>
                      <a:endParaRPr lang="el-GR" sz="1000">
                        <a:effectLst/>
                        <a:latin typeface="Aptos"/>
                        <a:ea typeface="Aptos"/>
                        <a:cs typeface="Times New Roman" panose="02020603050405020304" pitchFamily="18" charset="0"/>
                      </a:endParaRPr>
                    </a:p>
                  </a:txBody>
                  <a:tcPr marL="55671" marR="55671" marT="0" marB="0"/>
                </a:tc>
                <a:tc>
                  <a:txBody>
                    <a:bodyPr/>
                    <a:lstStyle/>
                    <a:p>
                      <a:pPr>
                        <a:spcBef>
                          <a:spcPts val="180"/>
                        </a:spcBef>
                        <a:spcAft>
                          <a:spcPts val="180"/>
                        </a:spcAft>
                      </a:pPr>
                      <a:r>
                        <a:rPr lang="en-US" sz="1000">
                          <a:effectLst/>
                        </a:rPr>
                        <a:t>Provide an export feature allowing users to download their data used by the AI system in common formats like JSON or CSV.</a:t>
                      </a:r>
                      <a:endParaRPr lang="el-GR" sz="1000">
                        <a:effectLst/>
                        <a:latin typeface="Aptos"/>
                        <a:ea typeface="Aptos"/>
                        <a:cs typeface="Times New Roman" panose="02020603050405020304" pitchFamily="18" charset="0"/>
                      </a:endParaRPr>
                    </a:p>
                  </a:txBody>
                  <a:tcPr marL="55671" marR="55671" marT="0" marB="0"/>
                </a:tc>
              </a:tr>
              <a:tr h="618386">
                <a:tc>
                  <a:txBody>
                    <a:bodyPr/>
                    <a:lstStyle/>
                    <a:p>
                      <a:pPr>
                        <a:spcBef>
                          <a:spcPts val="180"/>
                        </a:spcBef>
                        <a:spcAft>
                          <a:spcPts val="180"/>
                        </a:spcAft>
                      </a:pPr>
                      <a:r>
                        <a:rPr lang="en-US" sz="1000">
                          <a:effectLst/>
                        </a:rPr>
                        <a:t>Right to Object (Art. 21)</a:t>
                      </a:r>
                      <a:endParaRPr lang="el-GR" sz="1000">
                        <a:effectLst/>
                        <a:latin typeface="Aptos"/>
                        <a:ea typeface="Aptos"/>
                        <a:cs typeface="Times New Roman" panose="02020603050405020304" pitchFamily="18" charset="0"/>
                      </a:endParaRPr>
                    </a:p>
                  </a:txBody>
                  <a:tcPr marL="55671" marR="55671" marT="0" marB="0"/>
                </a:tc>
                <a:tc>
                  <a:txBody>
                    <a:bodyPr/>
                    <a:lstStyle/>
                    <a:p>
                      <a:pPr>
                        <a:spcBef>
                          <a:spcPts val="180"/>
                        </a:spcBef>
                        <a:spcAft>
                          <a:spcPts val="180"/>
                        </a:spcAft>
                      </a:pPr>
                      <a:r>
                        <a:rPr lang="en-US" sz="1000">
                          <a:effectLst/>
                        </a:rPr>
                        <a:t>Individuals can object to the processing of their personal data, including for direct marketing purposes.</a:t>
                      </a:r>
                      <a:endParaRPr lang="el-GR" sz="1000">
                        <a:effectLst/>
                        <a:latin typeface="Aptos"/>
                        <a:ea typeface="Aptos"/>
                        <a:cs typeface="Times New Roman" panose="02020603050405020304" pitchFamily="18" charset="0"/>
                      </a:endParaRPr>
                    </a:p>
                  </a:txBody>
                  <a:tcPr marL="55671" marR="55671" marT="0" marB="0"/>
                </a:tc>
                <a:tc>
                  <a:txBody>
                    <a:bodyPr/>
                    <a:lstStyle/>
                    <a:p>
                      <a:pPr>
                        <a:spcBef>
                          <a:spcPts val="180"/>
                        </a:spcBef>
                        <a:spcAft>
                          <a:spcPts val="180"/>
                        </a:spcAft>
                      </a:pPr>
                      <a:r>
                        <a:rPr lang="en-US" sz="1000">
                          <a:effectLst/>
                        </a:rPr>
                        <a:t>Offer a simple opt-out mechanism in the AI system that halts data processing when a user objects, especially for activities like profiling or targeted advertising.</a:t>
                      </a:r>
                      <a:endParaRPr lang="el-GR" sz="1000">
                        <a:effectLst/>
                        <a:latin typeface="Aptos"/>
                        <a:ea typeface="Aptos"/>
                        <a:cs typeface="Times New Roman" panose="02020603050405020304" pitchFamily="18" charset="0"/>
                      </a:endParaRPr>
                    </a:p>
                  </a:txBody>
                  <a:tcPr marL="55671" marR="55671" marT="0" marB="0"/>
                </a:tc>
              </a:tr>
              <a:tr h="752983">
                <a:tc>
                  <a:txBody>
                    <a:bodyPr/>
                    <a:lstStyle/>
                    <a:p>
                      <a:pPr>
                        <a:spcBef>
                          <a:spcPts val="180"/>
                        </a:spcBef>
                        <a:spcAft>
                          <a:spcPts val="180"/>
                        </a:spcAft>
                      </a:pPr>
                      <a:r>
                        <a:rPr lang="en-US" sz="1000">
                          <a:effectLst/>
                        </a:rPr>
                        <a:t>Right not to be Subject to Automated Decision-Making (Art. 22)</a:t>
                      </a:r>
                      <a:endParaRPr lang="el-GR" sz="1000">
                        <a:effectLst/>
                        <a:latin typeface="Aptos"/>
                        <a:ea typeface="Aptos"/>
                        <a:cs typeface="Times New Roman" panose="02020603050405020304" pitchFamily="18" charset="0"/>
                      </a:endParaRPr>
                    </a:p>
                  </a:txBody>
                  <a:tcPr marL="55671" marR="55671" marT="0" marB="0"/>
                </a:tc>
                <a:tc>
                  <a:txBody>
                    <a:bodyPr/>
                    <a:lstStyle/>
                    <a:p>
                      <a:pPr>
                        <a:spcBef>
                          <a:spcPts val="180"/>
                        </a:spcBef>
                        <a:spcAft>
                          <a:spcPts val="180"/>
                        </a:spcAft>
                      </a:pPr>
                      <a:r>
                        <a:rPr lang="en-US" sz="1000">
                          <a:effectLst/>
                        </a:rPr>
                        <a:t>Individuals have the right not to be subject to decisions based solely on automated processing, including profiling, that produce legal or similarly significant effects.</a:t>
                      </a:r>
                      <a:endParaRPr lang="el-GR" sz="1000">
                        <a:effectLst/>
                        <a:latin typeface="Aptos"/>
                        <a:ea typeface="Aptos"/>
                        <a:cs typeface="Times New Roman" panose="02020603050405020304" pitchFamily="18" charset="0"/>
                      </a:endParaRPr>
                    </a:p>
                  </a:txBody>
                  <a:tcPr marL="55671" marR="55671" marT="0" marB="0"/>
                </a:tc>
                <a:tc>
                  <a:txBody>
                    <a:bodyPr/>
                    <a:lstStyle/>
                    <a:p>
                      <a:pPr>
                        <a:spcBef>
                          <a:spcPts val="180"/>
                        </a:spcBef>
                        <a:spcAft>
                          <a:spcPts val="180"/>
                        </a:spcAft>
                      </a:pPr>
                      <a:r>
                        <a:rPr lang="en-US" sz="1000" dirty="0">
                          <a:effectLst/>
                        </a:rPr>
                        <a:t>Implement a human-in-the-loop process, ensuring that users can request a manual review of any high-impact decisions made by the AI system.</a:t>
                      </a:r>
                      <a:endParaRPr lang="el-GR" sz="1000" dirty="0">
                        <a:effectLst/>
                        <a:latin typeface="Aptos"/>
                        <a:ea typeface="Aptos"/>
                        <a:cs typeface="Times New Roman" panose="02020603050405020304" pitchFamily="18" charset="0"/>
                      </a:endParaRPr>
                    </a:p>
                  </a:txBody>
                  <a:tcPr marL="55671" marR="55671" marT="0" marB="0"/>
                </a:tc>
              </a:tr>
            </a:tbl>
          </a:graphicData>
        </a:graphic>
      </p:graphicFrame>
    </p:spTree>
    <p:extLst>
      <p:ext uri="{BB962C8B-B14F-4D97-AF65-F5344CB8AC3E}">
        <p14:creationId xmlns:p14="http://schemas.microsoft.com/office/powerpoint/2010/main" val="7900170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375400"/>
            <a:ext cx="469900" cy="482599"/>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535940" y="470217"/>
            <a:ext cx="7183120" cy="720710"/>
          </a:xfrm>
          <a:prstGeom prst="rect">
            <a:avLst/>
          </a:prstGeom>
        </p:spPr>
        <p:txBody>
          <a:bodyPr vert="horz" wrap="square" lIns="0" tIns="12700" rIns="0" bIns="0" rtlCol="0">
            <a:spAutoFit/>
          </a:bodyPr>
          <a:lstStyle/>
          <a:p>
            <a:pPr marL="12700">
              <a:lnSpc>
                <a:spcPct val="100000"/>
              </a:lnSpc>
              <a:spcBef>
                <a:spcPts val="100"/>
              </a:spcBef>
            </a:pPr>
            <a:r>
              <a:rPr lang="en-US" sz="4600" b="0" spc="-185" dirty="0">
                <a:solidFill>
                  <a:srgbClr val="675E47"/>
                </a:solidFill>
                <a:latin typeface="Georgia"/>
                <a:cs typeface="Georgia"/>
              </a:rPr>
              <a:t>Legal Bases of the </a:t>
            </a:r>
            <a:r>
              <a:rPr lang="en-US" sz="4600" b="0" spc="-185" dirty="0" smtClean="0">
                <a:solidFill>
                  <a:srgbClr val="675E47"/>
                </a:solidFill>
                <a:latin typeface="Georgia"/>
                <a:cs typeface="Georgia"/>
              </a:rPr>
              <a:t>GDPR</a:t>
            </a:r>
            <a:endParaRPr sz="4600" b="0" spc="-185" dirty="0">
              <a:solidFill>
                <a:srgbClr val="675E47"/>
              </a:solidFill>
              <a:latin typeface="Georgia"/>
              <a:cs typeface="Georgia"/>
            </a:endParaRPr>
          </a:p>
        </p:txBody>
      </p:sp>
      <p:graphicFrame>
        <p:nvGraphicFramePr>
          <p:cNvPr id="5" name="Πίνακας 4"/>
          <p:cNvGraphicFramePr>
            <a:graphicFrameLocks noGrp="1"/>
          </p:cNvGraphicFramePr>
          <p:nvPr>
            <p:extLst>
              <p:ext uri="{D42A27DB-BD31-4B8C-83A1-F6EECF244321}">
                <p14:modId xmlns:p14="http://schemas.microsoft.com/office/powerpoint/2010/main" val="366311492"/>
              </p:ext>
            </p:extLst>
          </p:nvPr>
        </p:nvGraphicFramePr>
        <p:xfrm>
          <a:off x="469901" y="1444099"/>
          <a:ext cx="7158944" cy="4668109"/>
        </p:xfrm>
        <a:graphic>
          <a:graphicData uri="http://schemas.openxmlformats.org/drawingml/2006/table">
            <a:tbl>
              <a:tblPr firstRow="1" bandRow="1" bandCol="1">
                <a:tableStyleId>{5C22544A-7EE6-4342-B048-85BDC9FD1C3A}</a:tableStyleId>
              </a:tblPr>
              <a:tblGrid>
                <a:gridCol w="1789736"/>
                <a:gridCol w="2684604"/>
                <a:gridCol w="2684604"/>
              </a:tblGrid>
              <a:tr h="296359">
                <a:tc>
                  <a:txBody>
                    <a:bodyPr/>
                    <a:lstStyle/>
                    <a:p>
                      <a:pPr>
                        <a:spcBef>
                          <a:spcPts val="180"/>
                        </a:spcBef>
                        <a:spcAft>
                          <a:spcPts val="180"/>
                        </a:spcAft>
                      </a:pPr>
                      <a:r>
                        <a:rPr lang="en-US" sz="1000">
                          <a:effectLst/>
                        </a:rPr>
                        <a:t>Legal Basis</a:t>
                      </a:r>
                      <a:endParaRPr lang="el-GR" sz="1000">
                        <a:effectLst/>
                        <a:latin typeface="Aptos"/>
                        <a:ea typeface="Aptos"/>
                        <a:cs typeface="Times New Roman" panose="02020603050405020304" pitchFamily="18" charset="0"/>
                      </a:endParaRPr>
                    </a:p>
                  </a:txBody>
                  <a:tcPr marL="55671" marR="55671" marT="0" marB="0" anchor="b"/>
                </a:tc>
                <a:tc>
                  <a:txBody>
                    <a:bodyPr/>
                    <a:lstStyle/>
                    <a:p>
                      <a:pPr>
                        <a:spcBef>
                          <a:spcPts val="180"/>
                        </a:spcBef>
                        <a:spcAft>
                          <a:spcPts val="180"/>
                        </a:spcAft>
                      </a:pPr>
                      <a:r>
                        <a:rPr lang="en-US" sz="1000">
                          <a:effectLst/>
                        </a:rPr>
                        <a:t>Description</a:t>
                      </a:r>
                      <a:endParaRPr lang="el-GR" sz="1000">
                        <a:effectLst/>
                        <a:latin typeface="Aptos"/>
                        <a:ea typeface="Aptos"/>
                        <a:cs typeface="Times New Roman" panose="02020603050405020304" pitchFamily="18" charset="0"/>
                      </a:endParaRPr>
                    </a:p>
                  </a:txBody>
                  <a:tcPr marL="55671" marR="55671" marT="0" marB="0" anchor="b"/>
                </a:tc>
                <a:tc>
                  <a:txBody>
                    <a:bodyPr/>
                    <a:lstStyle/>
                    <a:p>
                      <a:pPr>
                        <a:spcBef>
                          <a:spcPts val="180"/>
                        </a:spcBef>
                        <a:spcAft>
                          <a:spcPts val="180"/>
                        </a:spcAft>
                      </a:pPr>
                      <a:r>
                        <a:rPr lang="en-US" sz="1000">
                          <a:effectLst/>
                        </a:rPr>
                        <a:t>Example for an AI system provider/deployer</a:t>
                      </a:r>
                      <a:endParaRPr lang="el-GR" sz="1000">
                        <a:effectLst/>
                        <a:latin typeface="Aptos"/>
                        <a:ea typeface="Aptos"/>
                        <a:cs typeface="Times New Roman" panose="02020603050405020304" pitchFamily="18" charset="0"/>
                      </a:endParaRPr>
                    </a:p>
                  </a:txBody>
                  <a:tcPr marL="55671" marR="55671" marT="0" marB="0" anchor="b"/>
                </a:tc>
              </a:tr>
              <a:tr h="760576">
                <a:tc>
                  <a:txBody>
                    <a:bodyPr/>
                    <a:lstStyle/>
                    <a:p>
                      <a:pPr>
                        <a:spcBef>
                          <a:spcPts val="180"/>
                        </a:spcBef>
                        <a:spcAft>
                          <a:spcPts val="180"/>
                        </a:spcAft>
                      </a:pPr>
                      <a:r>
                        <a:rPr lang="en-US" sz="1000">
                          <a:effectLst/>
                        </a:rPr>
                        <a:t>Consent (Art. 6(1)(a))</a:t>
                      </a:r>
                      <a:endParaRPr lang="el-GR" sz="1000">
                        <a:effectLst/>
                        <a:latin typeface="Aptos"/>
                        <a:ea typeface="Aptos"/>
                        <a:cs typeface="Times New Roman" panose="02020603050405020304" pitchFamily="18" charset="0"/>
                      </a:endParaRPr>
                    </a:p>
                  </a:txBody>
                  <a:tcPr marL="55671" marR="55671" marT="0" marB="0"/>
                </a:tc>
                <a:tc>
                  <a:txBody>
                    <a:bodyPr/>
                    <a:lstStyle/>
                    <a:p>
                      <a:pPr>
                        <a:spcBef>
                          <a:spcPts val="180"/>
                        </a:spcBef>
                        <a:spcAft>
                          <a:spcPts val="180"/>
                        </a:spcAft>
                      </a:pPr>
                      <a:r>
                        <a:rPr lang="en-US" sz="1000">
                          <a:effectLst/>
                        </a:rPr>
                        <a:t>The data subject has given explicit consent for their personal data to be processed for specific purposes.</a:t>
                      </a:r>
                      <a:endParaRPr lang="el-GR" sz="1000">
                        <a:effectLst/>
                        <a:latin typeface="Aptos"/>
                        <a:ea typeface="Aptos"/>
                        <a:cs typeface="Times New Roman" panose="02020603050405020304" pitchFamily="18" charset="0"/>
                      </a:endParaRPr>
                    </a:p>
                  </a:txBody>
                  <a:tcPr marL="55671" marR="55671" marT="0" marB="0"/>
                </a:tc>
                <a:tc>
                  <a:txBody>
                    <a:bodyPr/>
                    <a:lstStyle/>
                    <a:p>
                      <a:pPr>
                        <a:spcBef>
                          <a:spcPts val="180"/>
                        </a:spcBef>
                        <a:spcAft>
                          <a:spcPts val="180"/>
                        </a:spcAft>
                      </a:pPr>
                      <a:r>
                        <a:rPr lang="en-US" sz="1000">
                          <a:effectLst/>
                        </a:rPr>
                        <a:t>Obtain user consent before processing personal data for personalized recommendations in an AI-powered application. Consent must be clear, freely given, and revocable at any time.</a:t>
                      </a:r>
                      <a:endParaRPr lang="el-GR" sz="1000">
                        <a:effectLst/>
                        <a:latin typeface="Aptos"/>
                        <a:ea typeface="Aptos"/>
                        <a:cs typeface="Times New Roman" panose="02020603050405020304" pitchFamily="18" charset="0"/>
                      </a:endParaRPr>
                    </a:p>
                  </a:txBody>
                  <a:tcPr marL="55671" marR="55671" marT="0" marB="0"/>
                </a:tc>
              </a:tr>
              <a:tr h="608461">
                <a:tc>
                  <a:txBody>
                    <a:bodyPr/>
                    <a:lstStyle/>
                    <a:p>
                      <a:pPr>
                        <a:spcBef>
                          <a:spcPts val="180"/>
                        </a:spcBef>
                        <a:spcAft>
                          <a:spcPts val="180"/>
                        </a:spcAft>
                      </a:pPr>
                      <a:r>
                        <a:rPr lang="en-US" sz="1000">
                          <a:effectLst/>
                        </a:rPr>
                        <a:t>Contractual Necessity (Art. 6(1)(b))</a:t>
                      </a:r>
                      <a:endParaRPr lang="el-GR" sz="1000">
                        <a:effectLst/>
                        <a:latin typeface="Aptos"/>
                        <a:ea typeface="Aptos"/>
                        <a:cs typeface="Times New Roman" panose="02020603050405020304" pitchFamily="18" charset="0"/>
                      </a:endParaRPr>
                    </a:p>
                  </a:txBody>
                  <a:tcPr marL="55671" marR="55671" marT="0" marB="0"/>
                </a:tc>
                <a:tc>
                  <a:txBody>
                    <a:bodyPr/>
                    <a:lstStyle/>
                    <a:p>
                      <a:pPr>
                        <a:spcBef>
                          <a:spcPts val="180"/>
                        </a:spcBef>
                        <a:spcAft>
                          <a:spcPts val="180"/>
                        </a:spcAft>
                      </a:pPr>
                      <a:r>
                        <a:rPr lang="en-US" sz="1000">
                          <a:effectLst/>
                        </a:rPr>
                        <a:t>Data processing is necessary for the performance of a contract with the data subject.</a:t>
                      </a:r>
                      <a:endParaRPr lang="el-GR" sz="1000">
                        <a:effectLst/>
                        <a:latin typeface="Aptos"/>
                        <a:ea typeface="Aptos"/>
                        <a:cs typeface="Times New Roman" panose="02020603050405020304" pitchFamily="18" charset="0"/>
                      </a:endParaRPr>
                    </a:p>
                  </a:txBody>
                  <a:tcPr marL="55671" marR="55671" marT="0" marB="0"/>
                </a:tc>
                <a:tc>
                  <a:txBody>
                    <a:bodyPr/>
                    <a:lstStyle/>
                    <a:p>
                      <a:pPr>
                        <a:spcBef>
                          <a:spcPts val="180"/>
                        </a:spcBef>
                        <a:spcAft>
                          <a:spcPts val="180"/>
                        </a:spcAft>
                      </a:pPr>
                      <a:r>
                        <a:rPr lang="en-US" sz="1000">
                          <a:effectLst/>
                        </a:rPr>
                        <a:t>Use personal data to fulfill the terms of a contract, such as processing a user’s data in an AI-based financial service that they have signed up for.</a:t>
                      </a:r>
                      <a:endParaRPr lang="el-GR" sz="1000">
                        <a:effectLst/>
                        <a:latin typeface="Aptos"/>
                        <a:ea typeface="Aptos"/>
                        <a:cs typeface="Times New Roman" panose="02020603050405020304" pitchFamily="18" charset="0"/>
                      </a:endParaRPr>
                    </a:p>
                  </a:txBody>
                  <a:tcPr marL="55671" marR="55671" marT="0" marB="0"/>
                </a:tc>
              </a:tr>
              <a:tr h="740897">
                <a:tc>
                  <a:txBody>
                    <a:bodyPr/>
                    <a:lstStyle/>
                    <a:p>
                      <a:pPr>
                        <a:spcBef>
                          <a:spcPts val="180"/>
                        </a:spcBef>
                        <a:spcAft>
                          <a:spcPts val="180"/>
                        </a:spcAft>
                      </a:pPr>
                      <a:r>
                        <a:rPr lang="en-US" sz="1000">
                          <a:effectLst/>
                        </a:rPr>
                        <a:t>Legal Obligation (Art. 6(1)(c))</a:t>
                      </a:r>
                      <a:endParaRPr lang="el-GR" sz="1000">
                        <a:effectLst/>
                        <a:latin typeface="Aptos"/>
                        <a:ea typeface="Aptos"/>
                        <a:cs typeface="Times New Roman" panose="02020603050405020304" pitchFamily="18" charset="0"/>
                      </a:endParaRPr>
                    </a:p>
                  </a:txBody>
                  <a:tcPr marL="55671" marR="55671" marT="0" marB="0"/>
                </a:tc>
                <a:tc>
                  <a:txBody>
                    <a:bodyPr/>
                    <a:lstStyle/>
                    <a:p>
                      <a:pPr>
                        <a:spcBef>
                          <a:spcPts val="180"/>
                        </a:spcBef>
                        <a:spcAft>
                          <a:spcPts val="180"/>
                        </a:spcAft>
                      </a:pPr>
                      <a:r>
                        <a:rPr lang="en-US" sz="1000">
                          <a:effectLst/>
                        </a:rPr>
                        <a:t>Data processing is necessary for compliance with a legal obligation.</a:t>
                      </a:r>
                      <a:endParaRPr lang="el-GR" sz="1000">
                        <a:effectLst/>
                        <a:latin typeface="Aptos"/>
                        <a:ea typeface="Aptos"/>
                        <a:cs typeface="Times New Roman" panose="02020603050405020304" pitchFamily="18" charset="0"/>
                      </a:endParaRPr>
                    </a:p>
                  </a:txBody>
                  <a:tcPr marL="55671" marR="55671" marT="0" marB="0"/>
                </a:tc>
                <a:tc>
                  <a:txBody>
                    <a:bodyPr/>
                    <a:lstStyle/>
                    <a:p>
                      <a:pPr>
                        <a:spcBef>
                          <a:spcPts val="180"/>
                        </a:spcBef>
                        <a:spcAft>
                          <a:spcPts val="180"/>
                        </a:spcAft>
                      </a:pPr>
                      <a:r>
                        <a:rPr lang="en-US" sz="1000">
                          <a:effectLst/>
                        </a:rPr>
                        <a:t>When using AI for fraud detection in compliance with financial regulations. The AI system processes personal data to fulfill obligations under specific legal frameworks.</a:t>
                      </a:r>
                      <a:endParaRPr lang="el-GR" sz="1000">
                        <a:effectLst/>
                        <a:latin typeface="Aptos"/>
                        <a:ea typeface="Aptos"/>
                        <a:cs typeface="Times New Roman" panose="02020603050405020304" pitchFamily="18" charset="0"/>
                      </a:endParaRPr>
                    </a:p>
                  </a:txBody>
                  <a:tcPr marL="55671" marR="55671" marT="0" marB="0"/>
                </a:tc>
              </a:tr>
              <a:tr h="760576">
                <a:tc>
                  <a:txBody>
                    <a:bodyPr/>
                    <a:lstStyle/>
                    <a:p>
                      <a:pPr>
                        <a:spcBef>
                          <a:spcPts val="180"/>
                        </a:spcBef>
                        <a:spcAft>
                          <a:spcPts val="180"/>
                        </a:spcAft>
                      </a:pPr>
                      <a:r>
                        <a:rPr lang="en-US" sz="1000">
                          <a:effectLst/>
                        </a:rPr>
                        <a:t>Vital Interests (Art. 6(1)(d))</a:t>
                      </a:r>
                      <a:endParaRPr lang="el-GR" sz="1000">
                        <a:effectLst/>
                        <a:latin typeface="Aptos"/>
                        <a:ea typeface="Aptos"/>
                        <a:cs typeface="Times New Roman" panose="02020603050405020304" pitchFamily="18" charset="0"/>
                      </a:endParaRPr>
                    </a:p>
                  </a:txBody>
                  <a:tcPr marL="55671" marR="55671" marT="0" marB="0"/>
                </a:tc>
                <a:tc>
                  <a:txBody>
                    <a:bodyPr/>
                    <a:lstStyle/>
                    <a:p>
                      <a:pPr>
                        <a:spcBef>
                          <a:spcPts val="180"/>
                        </a:spcBef>
                        <a:spcAft>
                          <a:spcPts val="180"/>
                        </a:spcAft>
                      </a:pPr>
                      <a:r>
                        <a:rPr lang="en-US" sz="1000">
                          <a:effectLst/>
                        </a:rPr>
                        <a:t>Data processing is necessary to protect someone’s life or prevent serious harm.</a:t>
                      </a:r>
                      <a:endParaRPr lang="el-GR" sz="1000">
                        <a:effectLst/>
                        <a:latin typeface="Aptos"/>
                        <a:ea typeface="Aptos"/>
                        <a:cs typeface="Times New Roman" panose="02020603050405020304" pitchFamily="18" charset="0"/>
                      </a:endParaRPr>
                    </a:p>
                  </a:txBody>
                  <a:tcPr marL="55671" marR="55671" marT="0" marB="0"/>
                </a:tc>
                <a:tc>
                  <a:txBody>
                    <a:bodyPr/>
                    <a:lstStyle/>
                    <a:p>
                      <a:pPr>
                        <a:spcBef>
                          <a:spcPts val="180"/>
                        </a:spcBef>
                        <a:spcAft>
                          <a:spcPts val="180"/>
                        </a:spcAft>
                      </a:pPr>
                      <a:r>
                        <a:rPr lang="en-US" sz="1000">
                          <a:effectLst/>
                        </a:rPr>
                        <a:t>Rarely Applies: This may apply in limited scenarios, such as an AI system used in emergency healthcare situations to prevent immediate harm. Typically, this legal basis is not applicable for most AI systems.</a:t>
                      </a:r>
                      <a:endParaRPr lang="el-GR" sz="1000">
                        <a:effectLst/>
                        <a:latin typeface="Aptos"/>
                        <a:ea typeface="Aptos"/>
                        <a:cs typeface="Times New Roman" panose="02020603050405020304" pitchFamily="18" charset="0"/>
                      </a:endParaRPr>
                    </a:p>
                  </a:txBody>
                  <a:tcPr marL="55671" marR="55671" marT="0" marB="0"/>
                </a:tc>
              </a:tr>
              <a:tr h="889077">
                <a:tc>
                  <a:txBody>
                    <a:bodyPr/>
                    <a:lstStyle/>
                    <a:p>
                      <a:pPr>
                        <a:spcBef>
                          <a:spcPts val="180"/>
                        </a:spcBef>
                        <a:spcAft>
                          <a:spcPts val="180"/>
                        </a:spcAft>
                      </a:pPr>
                      <a:r>
                        <a:rPr lang="en-US" sz="1000">
                          <a:effectLst/>
                        </a:rPr>
                        <a:t>Public Interest (Art. 6(1)(e))</a:t>
                      </a:r>
                      <a:endParaRPr lang="el-GR" sz="1000">
                        <a:effectLst/>
                        <a:latin typeface="Aptos"/>
                        <a:ea typeface="Aptos"/>
                        <a:cs typeface="Times New Roman" panose="02020603050405020304" pitchFamily="18" charset="0"/>
                      </a:endParaRPr>
                    </a:p>
                  </a:txBody>
                  <a:tcPr marL="55671" marR="55671" marT="0" marB="0"/>
                </a:tc>
                <a:tc>
                  <a:txBody>
                    <a:bodyPr/>
                    <a:lstStyle/>
                    <a:p>
                      <a:pPr>
                        <a:spcBef>
                          <a:spcPts val="180"/>
                        </a:spcBef>
                        <a:spcAft>
                          <a:spcPts val="180"/>
                        </a:spcAft>
                      </a:pPr>
                      <a:r>
                        <a:rPr lang="en-US" sz="1000">
                          <a:effectLst/>
                        </a:rPr>
                        <a:t>Data processing is necessary for tasks carried out in the public interest or exercise of official authority.</a:t>
                      </a:r>
                      <a:endParaRPr lang="el-GR" sz="1000">
                        <a:effectLst/>
                        <a:latin typeface="Aptos"/>
                        <a:ea typeface="Aptos"/>
                        <a:cs typeface="Times New Roman" panose="02020603050405020304" pitchFamily="18" charset="0"/>
                      </a:endParaRPr>
                    </a:p>
                  </a:txBody>
                  <a:tcPr marL="55671" marR="55671" marT="0" marB="0"/>
                </a:tc>
                <a:tc>
                  <a:txBody>
                    <a:bodyPr/>
                    <a:lstStyle/>
                    <a:p>
                      <a:pPr>
                        <a:spcBef>
                          <a:spcPts val="180"/>
                        </a:spcBef>
                        <a:spcAft>
                          <a:spcPts val="180"/>
                        </a:spcAft>
                      </a:pPr>
                      <a:r>
                        <a:rPr lang="en-US" sz="1000">
                          <a:effectLst/>
                        </a:rPr>
                        <a:t>Rarely Applies: Generally applicable when AI systems are deployed by governmental bodies for public interest tasks, such as AI systems used in law enforcement. This would not apply to most private AI providers.</a:t>
                      </a:r>
                      <a:endParaRPr lang="el-GR" sz="1000">
                        <a:effectLst/>
                        <a:latin typeface="Aptos"/>
                        <a:ea typeface="Aptos"/>
                        <a:cs typeface="Times New Roman" panose="02020603050405020304" pitchFamily="18" charset="0"/>
                      </a:endParaRPr>
                    </a:p>
                  </a:txBody>
                  <a:tcPr marL="55671" marR="55671" marT="0" marB="0"/>
                </a:tc>
              </a:tr>
              <a:tr h="608461">
                <a:tc>
                  <a:txBody>
                    <a:bodyPr/>
                    <a:lstStyle/>
                    <a:p>
                      <a:pPr>
                        <a:spcBef>
                          <a:spcPts val="180"/>
                        </a:spcBef>
                        <a:spcAft>
                          <a:spcPts val="180"/>
                        </a:spcAft>
                      </a:pPr>
                      <a:r>
                        <a:rPr lang="en-US" sz="1000">
                          <a:effectLst/>
                        </a:rPr>
                        <a:t>Legitimate Interests (Art. 6(1)(f))</a:t>
                      </a:r>
                      <a:endParaRPr lang="el-GR" sz="1000">
                        <a:effectLst/>
                        <a:latin typeface="Aptos"/>
                        <a:ea typeface="Aptos"/>
                        <a:cs typeface="Times New Roman" panose="02020603050405020304" pitchFamily="18" charset="0"/>
                      </a:endParaRPr>
                    </a:p>
                  </a:txBody>
                  <a:tcPr marL="55671" marR="55671" marT="0" marB="0"/>
                </a:tc>
                <a:tc>
                  <a:txBody>
                    <a:bodyPr/>
                    <a:lstStyle/>
                    <a:p>
                      <a:pPr>
                        <a:spcBef>
                          <a:spcPts val="180"/>
                        </a:spcBef>
                        <a:spcAft>
                          <a:spcPts val="180"/>
                        </a:spcAft>
                      </a:pPr>
                      <a:r>
                        <a:rPr lang="en-US" sz="1000">
                          <a:effectLst/>
                        </a:rPr>
                        <a:t>Data processing is necessary for the legitimate interests of the controller or a third party, provided it does not override the data subject’s rights.</a:t>
                      </a:r>
                      <a:endParaRPr lang="el-GR" sz="1000">
                        <a:effectLst/>
                        <a:latin typeface="Aptos"/>
                        <a:ea typeface="Aptos"/>
                        <a:cs typeface="Times New Roman" panose="02020603050405020304" pitchFamily="18" charset="0"/>
                      </a:endParaRPr>
                    </a:p>
                  </a:txBody>
                  <a:tcPr marL="55671" marR="55671" marT="0" marB="0"/>
                </a:tc>
                <a:tc>
                  <a:txBody>
                    <a:bodyPr/>
                    <a:lstStyle/>
                    <a:p>
                      <a:pPr>
                        <a:spcBef>
                          <a:spcPts val="180"/>
                        </a:spcBef>
                        <a:spcAft>
                          <a:spcPts val="180"/>
                        </a:spcAft>
                      </a:pPr>
                      <a:r>
                        <a:rPr lang="en-US" sz="1000" dirty="0">
                          <a:effectLst/>
                        </a:rPr>
                        <a:t>This is currently being debated under which conditions such legal basis can be lawfully used by AI providers.</a:t>
                      </a:r>
                      <a:endParaRPr lang="el-GR" sz="1000" dirty="0">
                        <a:effectLst/>
                        <a:latin typeface="Aptos"/>
                        <a:ea typeface="Aptos"/>
                        <a:cs typeface="Times New Roman" panose="02020603050405020304" pitchFamily="18" charset="0"/>
                      </a:endParaRPr>
                    </a:p>
                  </a:txBody>
                  <a:tcPr marL="55671" marR="55671" marT="0" marB="0"/>
                </a:tc>
              </a:tr>
            </a:tbl>
          </a:graphicData>
        </a:graphic>
      </p:graphicFrame>
    </p:spTree>
    <p:extLst>
      <p:ext uri="{BB962C8B-B14F-4D97-AF65-F5344CB8AC3E}">
        <p14:creationId xmlns:p14="http://schemas.microsoft.com/office/powerpoint/2010/main" val="20296732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375400"/>
            <a:ext cx="469900" cy="482599"/>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535940" y="470217"/>
            <a:ext cx="7183120" cy="720710"/>
          </a:xfrm>
          <a:prstGeom prst="rect">
            <a:avLst/>
          </a:prstGeom>
        </p:spPr>
        <p:txBody>
          <a:bodyPr vert="horz" wrap="square" lIns="0" tIns="12700" rIns="0" bIns="0" rtlCol="0">
            <a:spAutoFit/>
          </a:bodyPr>
          <a:lstStyle/>
          <a:p>
            <a:pPr marL="12700">
              <a:lnSpc>
                <a:spcPct val="100000"/>
              </a:lnSpc>
              <a:spcBef>
                <a:spcPts val="100"/>
              </a:spcBef>
            </a:pPr>
            <a:r>
              <a:rPr lang="en-US" sz="4600" b="0" spc="-185" dirty="0" smtClean="0">
                <a:solidFill>
                  <a:srgbClr val="675E47"/>
                </a:solidFill>
                <a:latin typeface="Georgia"/>
                <a:cs typeface="Georgia"/>
              </a:rPr>
              <a:t>Cybersecurity</a:t>
            </a:r>
            <a:endParaRPr sz="4600" b="0" spc="-185" dirty="0">
              <a:solidFill>
                <a:srgbClr val="675E47"/>
              </a:solidFill>
              <a:latin typeface="Georgia"/>
              <a:cs typeface="Georgia"/>
            </a:endParaRPr>
          </a:p>
        </p:txBody>
      </p:sp>
      <p:sp>
        <p:nvSpPr>
          <p:cNvPr id="4" name="object 4"/>
          <p:cNvSpPr txBox="1"/>
          <p:nvPr/>
        </p:nvSpPr>
        <p:spPr>
          <a:xfrm>
            <a:off x="469900" y="1828800"/>
            <a:ext cx="7683500" cy="2467342"/>
          </a:xfrm>
          <a:prstGeom prst="rect">
            <a:avLst/>
          </a:prstGeom>
        </p:spPr>
        <p:txBody>
          <a:bodyPr vert="horz" wrap="square" lIns="0" tIns="5080" rIns="0" bIns="0" rtlCol="0">
            <a:spAutoFit/>
          </a:bodyPr>
          <a:lstStyle/>
          <a:p>
            <a:pPr marL="285750" lvl="0" indent="-285750">
              <a:buFont typeface="Arial" panose="020B0604020202020204" pitchFamily="34" charset="0"/>
              <a:buChar char="•"/>
            </a:pPr>
            <a:r>
              <a:rPr lang="en-US" sz="1600" b="1" dirty="0" smtClean="0"/>
              <a:t>Confidentiality</a:t>
            </a:r>
            <a:r>
              <a:rPr lang="en-US" sz="1600" dirty="0"/>
              <a:t>: This ensures that sensitive information is only accessible to those authorized to see it. In AI systems processing personal data, this may involve encrypting or </a:t>
            </a:r>
            <a:r>
              <a:rPr lang="en-US" sz="1600" dirty="0" err="1"/>
              <a:t>anonymise</a:t>
            </a:r>
            <a:r>
              <a:rPr lang="en-US" sz="1600" dirty="0"/>
              <a:t> training data, limiting access to model outputs, and ensuring that personal data used for training is protected from unauthorized parties</a:t>
            </a:r>
            <a:r>
              <a:rPr lang="en-US" sz="1600" dirty="0" smtClean="0"/>
              <a:t>.</a:t>
            </a:r>
          </a:p>
          <a:p>
            <a:pPr marL="285750" lvl="0" indent="-285750">
              <a:buFont typeface="Arial" panose="020B0604020202020204" pitchFamily="34" charset="0"/>
              <a:buChar char="•"/>
            </a:pPr>
            <a:r>
              <a:rPr lang="en-US" sz="1600" b="1" dirty="0" smtClean="0"/>
              <a:t>Integrity</a:t>
            </a:r>
            <a:r>
              <a:rPr lang="en-US" sz="1600" dirty="0"/>
              <a:t>: This ensures the accuracy and consistency of data and AI models. Integrity in AI systems means protecting against unauthorized changes that could affect model behavior or outputs. </a:t>
            </a:r>
            <a:endParaRPr lang="en-US" sz="1600" dirty="0" smtClean="0"/>
          </a:p>
          <a:p>
            <a:pPr marL="285750" lvl="0" indent="-285750">
              <a:buFont typeface="Arial" panose="020B0604020202020204" pitchFamily="34" charset="0"/>
              <a:buChar char="•"/>
            </a:pPr>
            <a:r>
              <a:rPr lang="en-US" sz="1600" b="1" dirty="0" smtClean="0"/>
              <a:t>Availability</a:t>
            </a:r>
            <a:r>
              <a:rPr lang="en-US" sz="1600" dirty="0"/>
              <a:t>: This ensures that information, systems, and models are accessible when needed. AI systems need to be resilient to disruptions, such as </a:t>
            </a:r>
            <a:r>
              <a:rPr lang="en-US" sz="1600" b="1" dirty="0"/>
              <a:t>denial-of-service (</a:t>
            </a:r>
            <a:r>
              <a:rPr lang="en-US" sz="1600" b="1" dirty="0" err="1"/>
              <a:t>DoS</a:t>
            </a:r>
            <a:r>
              <a:rPr lang="en-US" sz="1600" b="1" dirty="0"/>
              <a:t>) attacks</a:t>
            </a:r>
            <a:r>
              <a:rPr lang="en-US" sz="1600" dirty="0"/>
              <a:t> or hardware failures that could render an AI model or system unavailable. </a:t>
            </a:r>
            <a:endParaRPr lang="el-GR" sz="1600" dirty="0"/>
          </a:p>
        </p:txBody>
      </p:sp>
    </p:spTree>
    <p:extLst>
      <p:ext uri="{BB962C8B-B14F-4D97-AF65-F5344CB8AC3E}">
        <p14:creationId xmlns:p14="http://schemas.microsoft.com/office/powerpoint/2010/main" val="33302715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375400"/>
            <a:ext cx="469900" cy="482599"/>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535940" y="470217"/>
            <a:ext cx="7183120" cy="720710"/>
          </a:xfrm>
          <a:prstGeom prst="rect">
            <a:avLst/>
          </a:prstGeom>
        </p:spPr>
        <p:txBody>
          <a:bodyPr vert="horz" wrap="square" lIns="0" tIns="12700" rIns="0" bIns="0" rtlCol="0">
            <a:spAutoFit/>
          </a:bodyPr>
          <a:lstStyle/>
          <a:p>
            <a:pPr marL="12700">
              <a:lnSpc>
                <a:spcPct val="100000"/>
              </a:lnSpc>
              <a:spcBef>
                <a:spcPts val="100"/>
              </a:spcBef>
            </a:pPr>
            <a:r>
              <a:rPr lang="en-US" sz="4600" b="0" spc="-185" dirty="0">
                <a:solidFill>
                  <a:srgbClr val="675E47"/>
                </a:solidFill>
                <a:latin typeface="Georgia"/>
                <a:cs typeface="Georgia"/>
              </a:rPr>
              <a:t>Risks in </a:t>
            </a:r>
            <a:r>
              <a:rPr lang="en-US" sz="4600" b="0" spc="-185" dirty="0" smtClean="0">
                <a:solidFill>
                  <a:srgbClr val="675E47"/>
                </a:solidFill>
                <a:latin typeface="Georgia"/>
                <a:cs typeface="Georgia"/>
              </a:rPr>
              <a:t>AI</a:t>
            </a:r>
            <a:endParaRPr sz="4600" b="0" spc="-185" dirty="0">
              <a:solidFill>
                <a:srgbClr val="675E47"/>
              </a:solidFill>
              <a:latin typeface="Georgia"/>
              <a:cs typeface="Georgia"/>
            </a:endParaRPr>
          </a:p>
        </p:txBody>
      </p:sp>
      <p:graphicFrame>
        <p:nvGraphicFramePr>
          <p:cNvPr id="5" name="Πίνακας 4"/>
          <p:cNvGraphicFramePr>
            <a:graphicFrameLocks noGrp="1"/>
          </p:cNvGraphicFramePr>
          <p:nvPr>
            <p:extLst>
              <p:ext uri="{D42A27DB-BD31-4B8C-83A1-F6EECF244321}">
                <p14:modId xmlns:p14="http://schemas.microsoft.com/office/powerpoint/2010/main" val="3301071086"/>
              </p:ext>
            </p:extLst>
          </p:nvPr>
        </p:nvGraphicFramePr>
        <p:xfrm>
          <a:off x="535940" y="1219200"/>
          <a:ext cx="7543800" cy="5547360"/>
        </p:xfrm>
        <a:graphic>
          <a:graphicData uri="http://schemas.openxmlformats.org/drawingml/2006/table">
            <a:tbl>
              <a:tblPr firstRow="1" bandRow="1" bandCol="1">
                <a:tableStyleId>{5C22544A-7EE6-4342-B048-85BDC9FD1C3A}</a:tableStyleId>
              </a:tblPr>
              <a:tblGrid>
                <a:gridCol w="2514600"/>
                <a:gridCol w="2514600"/>
                <a:gridCol w="2514600"/>
              </a:tblGrid>
              <a:tr h="152400">
                <a:tc>
                  <a:txBody>
                    <a:bodyPr/>
                    <a:lstStyle/>
                    <a:p>
                      <a:pPr>
                        <a:spcBef>
                          <a:spcPts val="180"/>
                        </a:spcBef>
                        <a:spcAft>
                          <a:spcPts val="180"/>
                        </a:spcAft>
                      </a:pPr>
                      <a:r>
                        <a:rPr lang="en-US" sz="1400" dirty="0">
                          <a:effectLst/>
                        </a:rPr>
                        <a:t>Domain</a:t>
                      </a:r>
                      <a:endParaRPr lang="el-GR" sz="1400" dirty="0">
                        <a:effectLst/>
                        <a:latin typeface="Aptos"/>
                        <a:ea typeface="Aptos"/>
                        <a:cs typeface="Times New Roman" panose="02020603050405020304" pitchFamily="18" charset="0"/>
                      </a:endParaRPr>
                    </a:p>
                  </a:txBody>
                  <a:tcPr marL="30818" marR="30818" marT="0" marB="0" anchor="b"/>
                </a:tc>
                <a:tc>
                  <a:txBody>
                    <a:bodyPr/>
                    <a:lstStyle/>
                    <a:p>
                      <a:pPr>
                        <a:spcBef>
                          <a:spcPts val="180"/>
                        </a:spcBef>
                        <a:spcAft>
                          <a:spcPts val="180"/>
                        </a:spcAft>
                      </a:pPr>
                      <a:r>
                        <a:rPr lang="en-US" sz="1400" dirty="0">
                          <a:effectLst/>
                        </a:rPr>
                        <a:t>Description</a:t>
                      </a:r>
                      <a:endParaRPr lang="el-GR" sz="1400" dirty="0">
                        <a:effectLst/>
                        <a:latin typeface="Aptos"/>
                        <a:ea typeface="Aptos"/>
                        <a:cs typeface="Times New Roman" panose="02020603050405020304" pitchFamily="18" charset="0"/>
                      </a:endParaRPr>
                    </a:p>
                  </a:txBody>
                  <a:tcPr marL="30818" marR="30818" marT="0" marB="0" anchor="b"/>
                </a:tc>
                <a:tc>
                  <a:txBody>
                    <a:bodyPr/>
                    <a:lstStyle/>
                    <a:p>
                      <a:pPr>
                        <a:spcBef>
                          <a:spcPts val="180"/>
                        </a:spcBef>
                        <a:spcAft>
                          <a:spcPts val="180"/>
                        </a:spcAft>
                      </a:pPr>
                      <a:r>
                        <a:rPr lang="en-US" sz="1400">
                          <a:effectLst/>
                        </a:rPr>
                        <a:t>Examples with personal data</a:t>
                      </a:r>
                      <a:endParaRPr lang="el-GR" sz="1400">
                        <a:effectLst/>
                        <a:latin typeface="Aptos"/>
                        <a:ea typeface="Aptos"/>
                        <a:cs typeface="Times New Roman" panose="02020603050405020304" pitchFamily="18" charset="0"/>
                      </a:endParaRPr>
                    </a:p>
                  </a:txBody>
                  <a:tcPr marL="30818" marR="30818" marT="0" marB="0" anchor="b"/>
                </a:tc>
              </a:tr>
              <a:tr h="152400">
                <a:tc>
                  <a:txBody>
                    <a:bodyPr/>
                    <a:lstStyle/>
                    <a:p>
                      <a:pPr>
                        <a:spcBef>
                          <a:spcPts val="180"/>
                        </a:spcBef>
                        <a:spcAft>
                          <a:spcPts val="180"/>
                        </a:spcAft>
                      </a:pPr>
                      <a:r>
                        <a:rPr lang="en-US" sz="1400" dirty="0">
                          <a:effectLst/>
                        </a:rPr>
                        <a:t>1 Discrimination &amp; toxicity</a:t>
                      </a:r>
                      <a:endParaRPr lang="el-GR" sz="1400" dirty="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a:effectLst/>
                        </a:rPr>
                        <a:t> </a:t>
                      </a:r>
                      <a:endParaRPr lang="el-GR" sz="140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a:effectLst/>
                        </a:rPr>
                        <a:t> </a:t>
                      </a:r>
                      <a:endParaRPr lang="el-GR" sz="1400">
                        <a:effectLst/>
                        <a:latin typeface="Aptos"/>
                        <a:ea typeface="Aptos"/>
                        <a:cs typeface="Times New Roman" panose="02020603050405020304" pitchFamily="18" charset="0"/>
                      </a:endParaRPr>
                    </a:p>
                  </a:txBody>
                  <a:tcPr marL="30818" marR="30818" marT="0" marB="0"/>
                </a:tc>
              </a:tr>
              <a:tr h="304800">
                <a:tc>
                  <a:txBody>
                    <a:bodyPr/>
                    <a:lstStyle/>
                    <a:p>
                      <a:pPr>
                        <a:spcBef>
                          <a:spcPts val="180"/>
                        </a:spcBef>
                        <a:spcAft>
                          <a:spcPts val="180"/>
                        </a:spcAft>
                      </a:pPr>
                      <a:r>
                        <a:rPr lang="en-US" sz="1400" dirty="0">
                          <a:effectLst/>
                        </a:rPr>
                        <a:t>1.1 Unfair discrimination and misrepresentation</a:t>
                      </a:r>
                      <a:endParaRPr lang="el-GR" sz="1400" dirty="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a:effectLst/>
                        </a:rPr>
                        <a:t>Unequal AI treatment based on sensitive characteristics.</a:t>
                      </a:r>
                      <a:endParaRPr lang="el-GR" sz="140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a:effectLst/>
                        </a:rPr>
                        <a:t>AI hiring tool biases against ethnic names.</a:t>
                      </a:r>
                      <a:endParaRPr lang="el-GR" sz="1400">
                        <a:effectLst/>
                        <a:latin typeface="Aptos"/>
                        <a:ea typeface="Aptos"/>
                        <a:cs typeface="Times New Roman" panose="02020603050405020304" pitchFamily="18" charset="0"/>
                      </a:endParaRPr>
                    </a:p>
                  </a:txBody>
                  <a:tcPr marL="30818" marR="30818" marT="0" marB="0"/>
                </a:tc>
              </a:tr>
              <a:tr h="304800">
                <a:tc>
                  <a:txBody>
                    <a:bodyPr/>
                    <a:lstStyle/>
                    <a:p>
                      <a:pPr>
                        <a:spcBef>
                          <a:spcPts val="180"/>
                        </a:spcBef>
                        <a:spcAft>
                          <a:spcPts val="180"/>
                        </a:spcAft>
                      </a:pPr>
                      <a:r>
                        <a:rPr lang="en-US" sz="1400" dirty="0">
                          <a:effectLst/>
                        </a:rPr>
                        <a:t>1.2 Exposure to toxic content</a:t>
                      </a:r>
                      <a:endParaRPr lang="el-GR" sz="1400" dirty="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a:effectLst/>
                        </a:rPr>
                        <a:t>AI shows harmful or inappropriate content.</a:t>
                      </a:r>
                      <a:endParaRPr lang="el-GR" sz="140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a:effectLst/>
                        </a:rPr>
                        <a:t>AI chatbot generates offensive language.</a:t>
                      </a:r>
                      <a:endParaRPr lang="el-GR" sz="1400">
                        <a:effectLst/>
                        <a:latin typeface="Aptos"/>
                        <a:ea typeface="Aptos"/>
                        <a:cs typeface="Times New Roman" panose="02020603050405020304" pitchFamily="18" charset="0"/>
                      </a:endParaRPr>
                    </a:p>
                  </a:txBody>
                  <a:tcPr marL="30818" marR="30818" marT="0" marB="0"/>
                </a:tc>
              </a:tr>
              <a:tr h="304800">
                <a:tc>
                  <a:txBody>
                    <a:bodyPr/>
                    <a:lstStyle/>
                    <a:p>
                      <a:pPr>
                        <a:spcBef>
                          <a:spcPts val="180"/>
                        </a:spcBef>
                        <a:spcAft>
                          <a:spcPts val="180"/>
                        </a:spcAft>
                      </a:pPr>
                      <a:r>
                        <a:rPr lang="en-US" sz="1400" dirty="0">
                          <a:effectLst/>
                        </a:rPr>
                        <a:t>1.3 Unequal performance across groups</a:t>
                      </a:r>
                      <a:endParaRPr lang="el-GR" sz="1400" dirty="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a:effectLst/>
                        </a:rPr>
                        <a:t>AI accuracy varies across different groups.</a:t>
                      </a:r>
                      <a:endParaRPr lang="el-GR" sz="140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a:effectLst/>
                        </a:rPr>
                        <a:t>Facial recognition is less accurate for minorities.</a:t>
                      </a:r>
                      <a:endParaRPr lang="el-GR" sz="1400">
                        <a:effectLst/>
                        <a:latin typeface="Aptos"/>
                        <a:ea typeface="Aptos"/>
                        <a:cs typeface="Times New Roman" panose="02020603050405020304" pitchFamily="18" charset="0"/>
                      </a:endParaRPr>
                    </a:p>
                  </a:txBody>
                  <a:tcPr marL="30818" marR="30818" marT="0" marB="0"/>
                </a:tc>
              </a:tr>
              <a:tr h="152400">
                <a:tc>
                  <a:txBody>
                    <a:bodyPr/>
                    <a:lstStyle/>
                    <a:p>
                      <a:pPr>
                        <a:spcBef>
                          <a:spcPts val="180"/>
                        </a:spcBef>
                        <a:spcAft>
                          <a:spcPts val="180"/>
                        </a:spcAft>
                      </a:pPr>
                      <a:r>
                        <a:rPr lang="en-US" sz="1400" dirty="0">
                          <a:effectLst/>
                        </a:rPr>
                        <a:t>2 Privacy &amp; security</a:t>
                      </a:r>
                      <a:endParaRPr lang="el-GR" sz="1400" dirty="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a:effectLst/>
                        </a:rPr>
                        <a:t> </a:t>
                      </a:r>
                      <a:endParaRPr lang="el-GR" sz="140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a:effectLst/>
                        </a:rPr>
                        <a:t> </a:t>
                      </a:r>
                      <a:endParaRPr lang="el-GR" sz="1400">
                        <a:effectLst/>
                        <a:latin typeface="Aptos"/>
                        <a:ea typeface="Aptos"/>
                        <a:cs typeface="Times New Roman" panose="02020603050405020304" pitchFamily="18" charset="0"/>
                      </a:endParaRPr>
                    </a:p>
                  </a:txBody>
                  <a:tcPr marL="30818" marR="30818" marT="0" marB="0"/>
                </a:tc>
              </a:tr>
              <a:tr h="304800">
                <a:tc>
                  <a:txBody>
                    <a:bodyPr/>
                    <a:lstStyle/>
                    <a:p>
                      <a:pPr>
                        <a:spcBef>
                          <a:spcPts val="180"/>
                        </a:spcBef>
                        <a:spcAft>
                          <a:spcPts val="180"/>
                        </a:spcAft>
                      </a:pPr>
                      <a:r>
                        <a:rPr lang="en-US" sz="1400">
                          <a:effectLst/>
                        </a:rPr>
                        <a:t>2.1 Compromise of privacy</a:t>
                      </a:r>
                      <a:endParaRPr lang="el-GR" sz="140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dirty="0">
                          <a:effectLst/>
                        </a:rPr>
                        <a:t>AI leaks or infers personal information.</a:t>
                      </a:r>
                      <a:endParaRPr lang="el-GR" sz="1400" dirty="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a:effectLst/>
                        </a:rPr>
                        <a:t>AI assistant leaks private conversations.</a:t>
                      </a:r>
                      <a:endParaRPr lang="el-GR" sz="1400">
                        <a:effectLst/>
                        <a:latin typeface="Aptos"/>
                        <a:ea typeface="Aptos"/>
                        <a:cs typeface="Times New Roman" panose="02020603050405020304" pitchFamily="18" charset="0"/>
                      </a:endParaRPr>
                    </a:p>
                  </a:txBody>
                  <a:tcPr marL="30818" marR="30818" marT="0" marB="0"/>
                </a:tc>
              </a:tr>
              <a:tr h="304800">
                <a:tc>
                  <a:txBody>
                    <a:bodyPr/>
                    <a:lstStyle/>
                    <a:p>
                      <a:pPr>
                        <a:spcBef>
                          <a:spcPts val="180"/>
                        </a:spcBef>
                        <a:spcAft>
                          <a:spcPts val="180"/>
                        </a:spcAft>
                      </a:pPr>
                      <a:r>
                        <a:rPr lang="en-US" sz="1400">
                          <a:effectLst/>
                        </a:rPr>
                        <a:t>2.2 AI system security vulnerabilities and attacks</a:t>
                      </a:r>
                      <a:endParaRPr lang="el-GR" sz="140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dirty="0">
                          <a:effectLst/>
                        </a:rPr>
                        <a:t>Exploitable weaknesses in AI systems.</a:t>
                      </a:r>
                      <a:endParaRPr lang="el-GR" sz="1400" dirty="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a:effectLst/>
                        </a:rPr>
                        <a:t>AI training data hacked and exposed.</a:t>
                      </a:r>
                      <a:endParaRPr lang="el-GR" sz="1400">
                        <a:effectLst/>
                        <a:latin typeface="Aptos"/>
                        <a:ea typeface="Aptos"/>
                        <a:cs typeface="Times New Roman" panose="02020603050405020304" pitchFamily="18" charset="0"/>
                      </a:endParaRPr>
                    </a:p>
                  </a:txBody>
                  <a:tcPr marL="30818" marR="30818" marT="0" marB="0"/>
                </a:tc>
              </a:tr>
              <a:tr h="152400">
                <a:tc>
                  <a:txBody>
                    <a:bodyPr/>
                    <a:lstStyle/>
                    <a:p>
                      <a:pPr>
                        <a:spcBef>
                          <a:spcPts val="180"/>
                        </a:spcBef>
                        <a:spcAft>
                          <a:spcPts val="180"/>
                        </a:spcAft>
                      </a:pPr>
                      <a:r>
                        <a:rPr lang="en-US" sz="1400">
                          <a:effectLst/>
                        </a:rPr>
                        <a:t>3 Misinformation</a:t>
                      </a:r>
                      <a:endParaRPr lang="el-GR" sz="140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dirty="0">
                          <a:effectLst/>
                        </a:rPr>
                        <a:t> </a:t>
                      </a:r>
                      <a:endParaRPr lang="el-GR" sz="1400" dirty="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a:effectLst/>
                        </a:rPr>
                        <a:t> </a:t>
                      </a:r>
                      <a:endParaRPr lang="el-GR" sz="1400">
                        <a:effectLst/>
                        <a:latin typeface="Aptos"/>
                        <a:ea typeface="Aptos"/>
                        <a:cs typeface="Times New Roman" panose="02020603050405020304" pitchFamily="18" charset="0"/>
                      </a:endParaRPr>
                    </a:p>
                  </a:txBody>
                  <a:tcPr marL="30818" marR="30818" marT="0" marB="0"/>
                </a:tc>
              </a:tr>
              <a:tr h="304800">
                <a:tc>
                  <a:txBody>
                    <a:bodyPr/>
                    <a:lstStyle/>
                    <a:p>
                      <a:pPr>
                        <a:spcBef>
                          <a:spcPts val="180"/>
                        </a:spcBef>
                        <a:spcAft>
                          <a:spcPts val="180"/>
                        </a:spcAft>
                      </a:pPr>
                      <a:r>
                        <a:rPr lang="en-US" sz="1400">
                          <a:effectLst/>
                        </a:rPr>
                        <a:t>3.1 False or misleading information</a:t>
                      </a:r>
                      <a:endParaRPr lang="el-GR" sz="140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dirty="0">
                          <a:effectLst/>
                        </a:rPr>
                        <a:t>AI spreads incorrect or deceptive info.</a:t>
                      </a:r>
                      <a:endParaRPr lang="el-GR" sz="1400" dirty="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a:effectLst/>
                        </a:rPr>
                        <a:t>AI-generated fake news article circulates online.</a:t>
                      </a:r>
                      <a:endParaRPr lang="el-GR" sz="1400">
                        <a:effectLst/>
                        <a:latin typeface="Aptos"/>
                        <a:ea typeface="Aptos"/>
                        <a:cs typeface="Times New Roman" panose="02020603050405020304" pitchFamily="18" charset="0"/>
                      </a:endParaRPr>
                    </a:p>
                  </a:txBody>
                  <a:tcPr marL="30818" marR="30818" marT="0" marB="0"/>
                </a:tc>
              </a:tr>
              <a:tr h="304800">
                <a:tc>
                  <a:txBody>
                    <a:bodyPr/>
                    <a:lstStyle/>
                    <a:p>
                      <a:pPr>
                        <a:spcBef>
                          <a:spcPts val="180"/>
                        </a:spcBef>
                        <a:spcAft>
                          <a:spcPts val="180"/>
                        </a:spcAft>
                      </a:pPr>
                      <a:r>
                        <a:rPr lang="en-US" sz="1400">
                          <a:effectLst/>
                        </a:rPr>
                        <a:t>3.2 Pollution of information ecosystem</a:t>
                      </a:r>
                      <a:endParaRPr lang="el-GR" sz="140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dirty="0">
                          <a:effectLst/>
                        </a:rPr>
                        <a:t>AI reinforces belief bubbles, harms shared reality.</a:t>
                      </a:r>
                      <a:endParaRPr lang="el-GR" sz="1400" dirty="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a:effectLst/>
                        </a:rPr>
                        <a:t>Personalized AI ads based on fabricated user behavior.</a:t>
                      </a:r>
                      <a:endParaRPr lang="el-GR" sz="1400">
                        <a:effectLst/>
                        <a:latin typeface="Aptos"/>
                        <a:ea typeface="Aptos"/>
                        <a:cs typeface="Times New Roman" panose="02020603050405020304" pitchFamily="18" charset="0"/>
                      </a:endParaRPr>
                    </a:p>
                  </a:txBody>
                  <a:tcPr marL="30818" marR="30818" marT="0" marB="0"/>
                </a:tc>
              </a:tr>
              <a:tr h="152400">
                <a:tc>
                  <a:txBody>
                    <a:bodyPr/>
                    <a:lstStyle/>
                    <a:p>
                      <a:pPr>
                        <a:spcBef>
                          <a:spcPts val="180"/>
                        </a:spcBef>
                        <a:spcAft>
                          <a:spcPts val="180"/>
                        </a:spcAft>
                      </a:pPr>
                      <a:r>
                        <a:rPr lang="en-US" sz="1400">
                          <a:effectLst/>
                        </a:rPr>
                        <a:t>4 Malicious actors &amp; misuse</a:t>
                      </a:r>
                      <a:endParaRPr lang="el-GR" sz="140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dirty="0">
                          <a:effectLst/>
                        </a:rPr>
                        <a:t> </a:t>
                      </a:r>
                      <a:endParaRPr lang="el-GR" sz="1400" dirty="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a:effectLst/>
                        </a:rPr>
                        <a:t> </a:t>
                      </a:r>
                      <a:endParaRPr lang="el-GR" sz="1400">
                        <a:effectLst/>
                        <a:latin typeface="Aptos"/>
                        <a:ea typeface="Aptos"/>
                        <a:cs typeface="Times New Roman" panose="02020603050405020304" pitchFamily="18" charset="0"/>
                      </a:endParaRPr>
                    </a:p>
                  </a:txBody>
                  <a:tcPr marL="30818" marR="30818" marT="0" marB="0"/>
                </a:tc>
              </a:tr>
              <a:tr h="304800">
                <a:tc>
                  <a:txBody>
                    <a:bodyPr/>
                    <a:lstStyle/>
                    <a:p>
                      <a:pPr>
                        <a:spcBef>
                          <a:spcPts val="180"/>
                        </a:spcBef>
                        <a:spcAft>
                          <a:spcPts val="180"/>
                        </a:spcAft>
                      </a:pPr>
                      <a:r>
                        <a:rPr lang="en-US" sz="1400">
                          <a:effectLst/>
                        </a:rPr>
                        <a:t>4.1 Disinformation, surveillance, and influence at scale</a:t>
                      </a:r>
                      <a:endParaRPr lang="el-GR" sz="140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dirty="0">
                          <a:effectLst/>
                        </a:rPr>
                        <a:t>AI used for large-scale manipulation or spying.</a:t>
                      </a:r>
                      <a:endParaRPr lang="el-GR" sz="1400" dirty="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a:effectLst/>
                        </a:rPr>
                        <a:t>AI spreads disinformation about political candidates.</a:t>
                      </a:r>
                      <a:endParaRPr lang="el-GR" sz="1400">
                        <a:effectLst/>
                        <a:latin typeface="Aptos"/>
                        <a:ea typeface="Aptos"/>
                        <a:cs typeface="Times New Roman" panose="02020603050405020304" pitchFamily="18" charset="0"/>
                      </a:endParaRPr>
                    </a:p>
                  </a:txBody>
                  <a:tcPr marL="30818" marR="30818" marT="0" marB="0"/>
                </a:tc>
              </a:tr>
              <a:tr h="304800">
                <a:tc>
                  <a:txBody>
                    <a:bodyPr/>
                    <a:lstStyle/>
                    <a:p>
                      <a:pPr>
                        <a:spcBef>
                          <a:spcPts val="180"/>
                        </a:spcBef>
                        <a:spcAft>
                          <a:spcPts val="180"/>
                        </a:spcAft>
                      </a:pPr>
                      <a:r>
                        <a:rPr lang="en-US" sz="1400">
                          <a:effectLst/>
                        </a:rPr>
                        <a:t>4.2 Cyberattacks, weapon development or use, and mass harm</a:t>
                      </a:r>
                      <a:endParaRPr lang="el-GR" sz="140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dirty="0">
                          <a:effectLst/>
                        </a:rPr>
                        <a:t>AI used for cyberattacks or </a:t>
                      </a:r>
                      <a:r>
                        <a:rPr lang="en-US" sz="1400" dirty="0" err="1">
                          <a:effectLst/>
                        </a:rPr>
                        <a:t>weaponization</a:t>
                      </a:r>
                      <a:r>
                        <a:rPr lang="en-US" sz="1400" dirty="0">
                          <a:effectLst/>
                        </a:rPr>
                        <a:t>.</a:t>
                      </a:r>
                      <a:endParaRPr lang="el-GR" sz="1400" dirty="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dirty="0">
                          <a:effectLst/>
                        </a:rPr>
                        <a:t>AI system used to breach confidential medical records.</a:t>
                      </a:r>
                      <a:endParaRPr lang="el-GR" sz="1400" dirty="0">
                        <a:effectLst/>
                        <a:latin typeface="Aptos"/>
                        <a:ea typeface="Aptos"/>
                        <a:cs typeface="Times New Roman" panose="02020603050405020304" pitchFamily="18" charset="0"/>
                      </a:endParaRPr>
                    </a:p>
                  </a:txBody>
                  <a:tcPr marL="30818" marR="30818" marT="0" marB="0"/>
                </a:tc>
              </a:tr>
              <a:tr h="304800">
                <a:tc>
                  <a:txBody>
                    <a:bodyPr/>
                    <a:lstStyle/>
                    <a:p>
                      <a:pPr>
                        <a:spcBef>
                          <a:spcPts val="180"/>
                        </a:spcBef>
                        <a:spcAft>
                          <a:spcPts val="180"/>
                        </a:spcAft>
                      </a:pPr>
                      <a:r>
                        <a:rPr lang="en-US" sz="1400">
                          <a:effectLst/>
                        </a:rPr>
                        <a:t>4.3 Fraud, scams, and targeted manipulation</a:t>
                      </a:r>
                      <a:endParaRPr lang="el-GR" sz="140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a:effectLst/>
                        </a:rPr>
                        <a:t>AI used for cheating or deception.</a:t>
                      </a:r>
                      <a:endParaRPr lang="el-GR" sz="140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dirty="0">
                          <a:effectLst/>
                        </a:rPr>
                        <a:t>AI voice mimicry used for identity theft.</a:t>
                      </a:r>
                      <a:endParaRPr lang="el-GR" sz="1400" dirty="0">
                        <a:effectLst/>
                        <a:latin typeface="Aptos"/>
                        <a:ea typeface="Aptos"/>
                        <a:cs typeface="Times New Roman" panose="02020603050405020304" pitchFamily="18" charset="0"/>
                      </a:endParaRPr>
                    </a:p>
                  </a:txBody>
                  <a:tcPr marL="30818" marR="30818" marT="0" marB="0"/>
                </a:tc>
              </a:tr>
            </a:tbl>
          </a:graphicData>
        </a:graphic>
      </p:graphicFrame>
    </p:spTree>
    <p:extLst>
      <p:ext uri="{BB962C8B-B14F-4D97-AF65-F5344CB8AC3E}">
        <p14:creationId xmlns:p14="http://schemas.microsoft.com/office/powerpoint/2010/main" val="29107005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375400"/>
            <a:ext cx="469900" cy="482599"/>
          </a:xfrm>
          <a:prstGeom prst="rect">
            <a:avLst/>
          </a:prstGeom>
          <a:blipFill>
            <a:blip r:embed="rId2" cstate="print"/>
            <a:stretch>
              <a:fillRect/>
            </a:stretch>
          </a:blipFill>
        </p:spPr>
        <p:txBody>
          <a:bodyPr wrap="square" lIns="0" tIns="0" rIns="0" bIns="0" rtlCol="0"/>
          <a:lstStyle/>
          <a:p>
            <a:endParaRPr/>
          </a:p>
        </p:txBody>
      </p:sp>
      <p:graphicFrame>
        <p:nvGraphicFramePr>
          <p:cNvPr id="5" name="Πίνακας 4"/>
          <p:cNvGraphicFramePr>
            <a:graphicFrameLocks noGrp="1"/>
          </p:cNvGraphicFramePr>
          <p:nvPr>
            <p:extLst>
              <p:ext uri="{D42A27DB-BD31-4B8C-83A1-F6EECF244321}">
                <p14:modId xmlns:p14="http://schemas.microsoft.com/office/powerpoint/2010/main" val="2923363597"/>
              </p:ext>
            </p:extLst>
          </p:nvPr>
        </p:nvGraphicFramePr>
        <p:xfrm>
          <a:off x="200001" y="185419"/>
          <a:ext cx="8534400" cy="6431280"/>
        </p:xfrm>
        <a:graphic>
          <a:graphicData uri="http://schemas.openxmlformats.org/drawingml/2006/table">
            <a:tbl>
              <a:tblPr firstRow="1" bandRow="1" bandCol="1">
                <a:tableStyleId>{5C22544A-7EE6-4342-B048-85BDC9FD1C3A}</a:tableStyleId>
              </a:tblPr>
              <a:tblGrid>
                <a:gridCol w="3048000"/>
                <a:gridCol w="2641600"/>
                <a:gridCol w="2844800"/>
              </a:tblGrid>
              <a:tr h="100693">
                <a:tc>
                  <a:txBody>
                    <a:bodyPr/>
                    <a:lstStyle/>
                    <a:p>
                      <a:pPr>
                        <a:spcBef>
                          <a:spcPts val="180"/>
                        </a:spcBef>
                        <a:spcAft>
                          <a:spcPts val="180"/>
                        </a:spcAft>
                      </a:pPr>
                      <a:r>
                        <a:rPr lang="en-US" sz="1600" dirty="0">
                          <a:effectLst/>
                        </a:rPr>
                        <a:t>Domain</a:t>
                      </a:r>
                      <a:endParaRPr lang="el-GR" sz="1600" dirty="0">
                        <a:effectLst/>
                        <a:latin typeface="Aptos"/>
                        <a:ea typeface="Aptos"/>
                        <a:cs typeface="Times New Roman" panose="02020603050405020304" pitchFamily="18" charset="0"/>
                      </a:endParaRPr>
                    </a:p>
                  </a:txBody>
                  <a:tcPr marL="30818" marR="30818" marT="0" marB="0" anchor="b"/>
                </a:tc>
                <a:tc>
                  <a:txBody>
                    <a:bodyPr/>
                    <a:lstStyle/>
                    <a:p>
                      <a:pPr>
                        <a:spcBef>
                          <a:spcPts val="180"/>
                        </a:spcBef>
                        <a:spcAft>
                          <a:spcPts val="180"/>
                        </a:spcAft>
                      </a:pPr>
                      <a:r>
                        <a:rPr lang="en-US" sz="1600">
                          <a:effectLst/>
                        </a:rPr>
                        <a:t>Description</a:t>
                      </a:r>
                      <a:endParaRPr lang="el-GR" sz="1600">
                        <a:effectLst/>
                        <a:latin typeface="Aptos"/>
                        <a:ea typeface="Aptos"/>
                        <a:cs typeface="Times New Roman" panose="02020603050405020304" pitchFamily="18" charset="0"/>
                      </a:endParaRPr>
                    </a:p>
                  </a:txBody>
                  <a:tcPr marL="30818" marR="30818" marT="0" marB="0" anchor="b"/>
                </a:tc>
                <a:tc>
                  <a:txBody>
                    <a:bodyPr/>
                    <a:lstStyle/>
                    <a:p>
                      <a:pPr>
                        <a:spcBef>
                          <a:spcPts val="180"/>
                        </a:spcBef>
                        <a:spcAft>
                          <a:spcPts val="180"/>
                        </a:spcAft>
                      </a:pPr>
                      <a:r>
                        <a:rPr lang="en-US" sz="1600">
                          <a:effectLst/>
                        </a:rPr>
                        <a:t>Examples with personal data</a:t>
                      </a:r>
                      <a:endParaRPr lang="el-GR" sz="1600">
                        <a:effectLst/>
                        <a:latin typeface="Aptos"/>
                        <a:ea typeface="Aptos"/>
                        <a:cs typeface="Times New Roman" panose="02020603050405020304" pitchFamily="18" charset="0"/>
                      </a:endParaRPr>
                    </a:p>
                  </a:txBody>
                  <a:tcPr marL="30818" marR="30818" marT="0" marB="0" anchor="b"/>
                </a:tc>
              </a:tr>
              <a:tr h="100693">
                <a:tc>
                  <a:txBody>
                    <a:bodyPr/>
                    <a:lstStyle/>
                    <a:p>
                      <a:pPr>
                        <a:spcBef>
                          <a:spcPts val="180"/>
                        </a:spcBef>
                        <a:spcAft>
                          <a:spcPts val="180"/>
                        </a:spcAft>
                      </a:pPr>
                      <a:r>
                        <a:rPr lang="en-US" sz="1400" dirty="0">
                          <a:effectLst/>
                        </a:rPr>
                        <a:t>5 Human-computer interaction</a:t>
                      </a:r>
                      <a:endParaRPr lang="el-GR" sz="1400" dirty="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a:effectLst/>
                        </a:rPr>
                        <a:t> </a:t>
                      </a:r>
                      <a:endParaRPr lang="el-GR" sz="140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a:effectLst/>
                        </a:rPr>
                        <a:t> </a:t>
                      </a:r>
                      <a:endParaRPr lang="el-GR" sz="1400">
                        <a:effectLst/>
                        <a:latin typeface="Aptos"/>
                        <a:ea typeface="Aptos"/>
                        <a:cs typeface="Times New Roman" panose="02020603050405020304" pitchFamily="18" charset="0"/>
                      </a:endParaRPr>
                    </a:p>
                  </a:txBody>
                  <a:tcPr marL="30818" marR="30818" marT="0" marB="0"/>
                </a:tc>
              </a:tr>
              <a:tr h="201386">
                <a:tc>
                  <a:txBody>
                    <a:bodyPr/>
                    <a:lstStyle/>
                    <a:p>
                      <a:pPr>
                        <a:spcBef>
                          <a:spcPts val="180"/>
                        </a:spcBef>
                        <a:spcAft>
                          <a:spcPts val="180"/>
                        </a:spcAft>
                      </a:pPr>
                      <a:r>
                        <a:rPr lang="en-US" sz="1400" dirty="0">
                          <a:effectLst/>
                        </a:rPr>
                        <a:t>5.1 Overreliance and unsafe use</a:t>
                      </a:r>
                      <a:endParaRPr lang="el-GR" sz="1400" dirty="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a:effectLst/>
                        </a:rPr>
                        <a:t>Excessive trust or dependence on AI.</a:t>
                      </a:r>
                      <a:endParaRPr lang="el-GR" sz="140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a:effectLst/>
                        </a:rPr>
                        <a:t>Users follow AI medical advice without expert confirmation.</a:t>
                      </a:r>
                      <a:endParaRPr lang="el-GR" sz="1400">
                        <a:effectLst/>
                        <a:latin typeface="Aptos"/>
                        <a:ea typeface="Aptos"/>
                        <a:cs typeface="Times New Roman" panose="02020603050405020304" pitchFamily="18" charset="0"/>
                      </a:endParaRPr>
                    </a:p>
                  </a:txBody>
                  <a:tcPr marL="30818" marR="30818" marT="0" marB="0"/>
                </a:tc>
              </a:tr>
              <a:tr h="201386">
                <a:tc>
                  <a:txBody>
                    <a:bodyPr/>
                    <a:lstStyle/>
                    <a:p>
                      <a:pPr>
                        <a:spcBef>
                          <a:spcPts val="180"/>
                        </a:spcBef>
                        <a:spcAft>
                          <a:spcPts val="180"/>
                        </a:spcAft>
                      </a:pPr>
                      <a:r>
                        <a:rPr lang="en-US" sz="1400" dirty="0">
                          <a:effectLst/>
                        </a:rPr>
                        <a:t>5.2 Loss of human agency and autonomy</a:t>
                      </a:r>
                      <a:endParaRPr lang="el-GR" sz="1400" dirty="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dirty="0">
                          <a:effectLst/>
                        </a:rPr>
                        <a:t>AI decisions limit human control.</a:t>
                      </a:r>
                      <a:endParaRPr lang="el-GR" sz="1400" dirty="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a:effectLst/>
                        </a:rPr>
                        <a:t>AI-driven recruitment system denies applicants automatically.</a:t>
                      </a:r>
                      <a:endParaRPr lang="el-GR" sz="1400">
                        <a:effectLst/>
                        <a:latin typeface="Aptos"/>
                        <a:ea typeface="Aptos"/>
                        <a:cs typeface="Times New Roman" panose="02020603050405020304" pitchFamily="18" charset="0"/>
                      </a:endParaRPr>
                    </a:p>
                  </a:txBody>
                  <a:tcPr marL="30818" marR="30818" marT="0" marB="0"/>
                </a:tc>
              </a:tr>
              <a:tr h="201386">
                <a:tc>
                  <a:txBody>
                    <a:bodyPr/>
                    <a:lstStyle/>
                    <a:p>
                      <a:pPr>
                        <a:spcBef>
                          <a:spcPts val="180"/>
                        </a:spcBef>
                        <a:spcAft>
                          <a:spcPts val="180"/>
                        </a:spcAft>
                      </a:pPr>
                      <a:r>
                        <a:rPr lang="en-US" sz="1400" dirty="0">
                          <a:effectLst/>
                        </a:rPr>
                        <a:t>6 Socioeconomic &amp; environmental harms</a:t>
                      </a:r>
                      <a:endParaRPr lang="el-GR" sz="1400" dirty="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dirty="0">
                          <a:effectLst/>
                        </a:rPr>
                        <a:t> </a:t>
                      </a:r>
                      <a:endParaRPr lang="el-GR" sz="1400" dirty="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a:effectLst/>
                        </a:rPr>
                        <a:t> </a:t>
                      </a:r>
                      <a:endParaRPr lang="el-GR" sz="1400">
                        <a:effectLst/>
                        <a:latin typeface="Aptos"/>
                        <a:ea typeface="Aptos"/>
                        <a:cs typeface="Times New Roman" panose="02020603050405020304" pitchFamily="18" charset="0"/>
                      </a:endParaRPr>
                    </a:p>
                  </a:txBody>
                  <a:tcPr marL="30818" marR="30818" marT="0" marB="0"/>
                </a:tc>
              </a:tr>
              <a:tr h="201386">
                <a:tc>
                  <a:txBody>
                    <a:bodyPr/>
                    <a:lstStyle/>
                    <a:p>
                      <a:pPr>
                        <a:spcBef>
                          <a:spcPts val="180"/>
                        </a:spcBef>
                        <a:spcAft>
                          <a:spcPts val="180"/>
                        </a:spcAft>
                      </a:pPr>
                      <a:r>
                        <a:rPr lang="en-US" sz="1400" dirty="0">
                          <a:effectLst/>
                        </a:rPr>
                        <a:t>6.1 Power centralization and unfair distribution of benefits</a:t>
                      </a:r>
                      <a:endParaRPr lang="el-GR" sz="1400" dirty="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dirty="0">
                          <a:effectLst/>
                        </a:rPr>
                        <a:t>AI concentrates wealth and power in few hands.</a:t>
                      </a:r>
                      <a:endParaRPr lang="el-GR" sz="1400" dirty="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a:effectLst/>
                        </a:rPr>
                        <a:t>AI algorithms used to favor one group in financial markets.</a:t>
                      </a:r>
                      <a:endParaRPr lang="el-GR" sz="1400">
                        <a:effectLst/>
                        <a:latin typeface="Aptos"/>
                        <a:ea typeface="Aptos"/>
                        <a:cs typeface="Times New Roman" panose="02020603050405020304" pitchFamily="18" charset="0"/>
                      </a:endParaRPr>
                    </a:p>
                  </a:txBody>
                  <a:tcPr marL="30818" marR="30818" marT="0" marB="0"/>
                </a:tc>
              </a:tr>
              <a:tr h="201386">
                <a:tc>
                  <a:txBody>
                    <a:bodyPr/>
                    <a:lstStyle/>
                    <a:p>
                      <a:pPr>
                        <a:spcBef>
                          <a:spcPts val="180"/>
                        </a:spcBef>
                        <a:spcAft>
                          <a:spcPts val="180"/>
                        </a:spcAft>
                      </a:pPr>
                      <a:r>
                        <a:rPr lang="en-US" sz="1400">
                          <a:effectLst/>
                        </a:rPr>
                        <a:t>6.2 Increased inequality and decline in employment quality</a:t>
                      </a:r>
                      <a:endParaRPr lang="el-GR" sz="140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dirty="0">
                          <a:effectLst/>
                        </a:rPr>
                        <a:t>AI replaces or degrades job quality.</a:t>
                      </a:r>
                      <a:endParaRPr lang="el-GR" sz="1400" dirty="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dirty="0">
                          <a:effectLst/>
                        </a:rPr>
                        <a:t>AI-driven layoffs in customer service departments.</a:t>
                      </a:r>
                      <a:endParaRPr lang="el-GR" sz="1400" dirty="0">
                        <a:effectLst/>
                        <a:latin typeface="Aptos"/>
                        <a:ea typeface="Aptos"/>
                        <a:cs typeface="Times New Roman" panose="02020603050405020304" pitchFamily="18" charset="0"/>
                      </a:endParaRPr>
                    </a:p>
                  </a:txBody>
                  <a:tcPr marL="30818" marR="30818" marT="0" marB="0"/>
                </a:tc>
              </a:tr>
              <a:tr h="201386">
                <a:tc>
                  <a:txBody>
                    <a:bodyPr/>
                    <a:lstStyle/>
                    <a:p>
                      <a:pPr>
                        <a:spcBef>
                          <a:spcPts val="180"/>
                        </a:spcBef>
                        <a:spcAft>
                          <a:spcPts val="180"/>
                        </a:spcAft>
                      </a:pPr>
                      <a:r>
                        <a:rPr lang="en-US" sz="1400">
                          <a:effectLst/>
                        </a:rPr>
                        <a:t>6.3 Economic and cultural devaluation of human effort</a:t>
                      </a:r>
                      <a:endParaRPr lang="el-GR" sz="140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dirty="0">
                          <a:effectLst/>
                        </a:rPr>
                        <a:t>AI undermines human creativity or jobs.</a:t>
                      </a:r>
                      <a:endParaRPr lang="el-GR" sz="1400" dirty="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a:effectLst/>
                        </a:rPr>
                        <a:t>AI-generated art competes with human artists for commissions.</a:t>
                      </a:r>
                      <a:endParaRPr lang="el-GR" sz="1400">
                        <a:effectLst/>
                        <a:latin typeface="Aptos"/>
                        <a:ea typeface="Aptos"/>
                        <a:cs typeface="Times New Roman" panose="02020603050405020304" pitchFamily="18" charset="0"/>
                      </a:endParaRPr>
                    </a:p>
                  </a:txBody>
                  <a:tcPr marL="30818" marR="30818" marT="0" marB="0"/>
                </a:tc>
              </a:tr>
              <a:tr h="201386">
                <a:tc>
                  <a:txBody>
                    <a:bodyPr/>
                    <a:lstStyle/>
                    <a:p>
                      <a:pPr>
                        <a:spcBef>
                          <a:spcPts val="180"/>
                        </a:spcBef>
                        <a:spcAft>
                          <a:spcPts val="180"/>
                        </a:spcAft>
                      </a:pPr>
                      <a:r>
                        <a:rPr lang="en-US" sz="1400">
                          <a:effectLst/>
                        </a:rPr>
                        <a:t>6.4 Competitive dynamics</a:t>
                      </a:r>
                      <a:endParaRPr lang="el-GR" sz="140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dirty="0">
                          <a:effectLst/>
                        </a:rPr>
                        <a:t>AI race leads to unsafe development.</a:t>
                      </a:r>
                      <a:endParaRPr lang="el-GR" sz="1400" dirty="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a:effectLst/>
                        </a:rPr>
                        <a:t>Companies rush to deploy untested AI surveillance tools.</a:t>
                      </a:r>
                      <a:endParaRPr lang="el-GR" sz="1400">
                        <a:effectLst/>
                        <a:latin typeface="Aptos"/>
                        <a:ea typeface="Aptos"/>
                        <a:cs typeface="Times New Roman" panose="02020603050405020304" pitchFamily="18" charset="0"/>
                      </a:endParaRPr>
                    </a:p>
                  </a:txBody>
                  <a:tcPr marL="30818" marR="30818" marT="0" marB="0"/>
                </a:tc>
              </a:tr>
              <a:tr h="201386">
                <a:tc>
                  <a:txBody>
                    <a:bodyPr/>
                    <a:lstStyle/>
                    <a:p>
                      <a:pPr>
                        <a:spcBef>
                          <a:spcPts val="180"/>
                        </a:spcBef>
                        <a:spcAft>
                          <a:spcPts val="180"/>
                        </a:spcAft>
                      </a:pPr>
                      <a:r>
                        <a:rPr lang="en-US" sz="1400">
                          <a:effectLst/>
                        </a:rPr>
                        <a:t>6.5 Governance failure</a:t>
                      </a:r>
                      <a:endParaRPr lang="el-GR" sz="140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dirty="0">
                          <a:effectLst/>
                        </a:rPr>
                        <a:t>Lack of proper AI regulations.</a:t>
                      </a:r>
                      <a:endParaRPr lang="el-GR" sz="1400" dirty="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a:effectLst/>
                        </a:rPr>
                        <a:t>Data protection laws unable to manage AI-based data scraping.</a:t>
                      </a:r>
                      <a:endParaRPr lang="el-GR" sz="1400">
                        <a:effectLst/>
                        <a:latin typeface="Aptos"/>
                        <a:ea typeface="Aptos"/>
                        <a:cs typeface="Times New Roman" panose="02020603050405020304" pitchFamily="18" charset="0"/>
                      </a:endParaRPr>
                    </a:p>
                  </a:txBody>
                  <a:tcPr marL="30818" marR="30818" marT="0" marB="0"/>
                </a:tc>
              </a:tr>
              <a:tr h="201386">
                <a:tc>
                  <a:txBody>
                    <a:bodyPr/>
                    <a:lstStyle/>
                    <a:p>
                      <a:pPr>
                        <a:spcBef>
                          <a:spcPts val="180"/>
                        </a:spcBef>
                        <a:spcAft>
                          <a:spcPts val="180"/>
                        </a:spcAft>
                      </a:pPr>
                      <a:r>
                        <a:rPr lang="en-US" sz="1400">
                          <a:effectLst/>
                        </a:rPr>
                        <a:t>6.6 Environmental harm</a:t>
                      </a:r>
                      <a:endParaRPr lang="el-GR" sz="140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dirty="0">
                          <a:effectLst/>
                        </a:rPr>
                        <a:t>AI’s carbon footprint harms the environment.</a:t>
                      </a:r>
                      <a:endParaRPr lang="el-GR" sz="1400" dirty="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a:effectLst/>
                        </a:rPr>
                        <a:t>Data centers processing personal data use excessive energy.</a:t>
                      </a:r>
                      <a:endParaRPr lang="el-GR" sz="1400">
                        <a:effectLst/>
                        <a:latin typeface="Aptos"/>
                        <a:ea typeface="Aptos"/>
                        <a:cs typeface="Times New Roman" panose="02020603050405020304" pitchFamily="18" charset="0"/>
                      </a:endParaRPr>
                    </a:p>
                  </a:txBody>
                  <a:tcPr marL="30818" marR="30818" marT="0" marB="0"/>
                </a:tc>
              </a:tr>
              <a:tr h="201386">
                <a:tc>
                  <a:txBody>
                    <a:bodyPr/>
                    <a:lstStyle/>
                    <a:p>
                      <a:pPr>
                        <a:spcBef>
                          <a:spcPts val="180"/>
                        </a:spcBef>
                        <a:spcAft>
                          <a:spcPts val="180"/>
                        </a:spcAft>
                      </a:pPr>
                      <a:r>
                        <a:rPr lang="en-US" sz="1400">
                          <a:effectLst/>
                        </a:rPr>
                        <a:t>7 AI system safety, failures &amp; limitations</a:t>
                      </a:r>
                      <a:endParaRPr lang="el-GR" sz="140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dirty="0">
                          <a:effectLst/>
                        </a:rPr>
                        <a:t> </a:t>
                      </a:r>
                      <a:endParaRPr lang="el-GR" sz="1400" dirty="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a:effectLst/>
                        </a:rPr>
                        <a:t> </a:t>
                      </a:r>
                      <a:endParaRPr lang="el-GR" sz="1400">
                        <a:effectLst/>
                        <a:latin typeface="Aptos"/>
                        <a:ea typeface="Aptos"/>
                        <a:cs typeface="Times New Roman" panose="02020603050405020304" pitchFamily="18" charset="0"/>
                      </a:endParaRPr>
                    </a:p>
                  </a:txBody>
                  <a:tcPr marL="30818" marR="30818" marT="0" marB="0"/>
                </a:tc>
              </a:tr>
              <a:tr h="201386">
                <a:tc>
                  <a:txBody>
                    <a:bodyPr/>
                    <a:lstStyle/>
                    <a:p>
                      <a:pPr>
                        <a:spcBef>
                          <a:spcPts val="180"/>
                        </a:spcBef>
                        <a:spcAft>
                          <a:spcPts val="180"/>
                        </a:spcAft>
                      </a:pPr>
                      <a:r>
                        <a:rPr lang="en-US" sz="1400">
                          <a:effectLst/>
                        </a:rPr>
                        <a:t>7.1 AI pursuing its own goals in conflict with human goals or values</a:t>
                      </a:r>
                      <a:endParaRPr lang="el-GR" sz="140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dirty="0">
                          <a:effectLst/>
                        </a:rPr>
                        <a:t>AI behaves against user intentions.</a:t>
                      </a:r>
                      <a:endParaRPr lang="el-GR" sz="1400" dirty="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dirty="0">
                          <a:effectLst/>
                        </a:rPr>
                        <a:t>AI misuses health data to make unauthorized decisions.</a:t>
                      </a:r>
                      <a:endParaRPr lang="el-GR" sz="1400" dirty="0">
                        <a:effectLst/>
                        <a:latin typeface="Aptos"/>
                        <a:ea typeface="Aptos"/>
                        <a:cs typeface="Times New Roman" panose="02020603050405020304" pitchFamily="18" charset="0"/>
                      </a:endParaRPr>
                    </a:p>
                  </a:txBody>
                  <a:tcPr marL="30818" marR="30818" marT="0" marB="0"/>
                </a:tc>
              </a:tr>
              <a:tr h="201386">
                <a:tc>
                  <a:txBody>
                    <a:bodyPr/>
                    <a:lstStyle/>
                    <a:p>
                      <a:pPr>
                        <a:spcBef>
                          <a:spcPts val="180"/>
                        </a:spcBef>
                        <a:spcAft>
                          <a:spcPts val="180"/>
                        </a:spcAft>
                      </a:pPr>
                      <a:r>
                        <a:rPr lang="en-US" sz="1400">
                          <a:effectLst/>
                        </a:rPr>
                        <a:t>7.2 AI possessing dangerous capabilities</a:t>
                      </a:r>
                      <a:endParaRPr lang="el-GR" sz="140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a:effectLst/>
                        </a:rPr>
                        <a:t>AI has harmful capabilities.</a:t>
                      </a:r>
                      <a:endParaRPr lang="el-GR" sz="140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dirty="0">
                          <a:effectLst/>
                        </a:rPr>
                        <a:t>AI develops methods to extract personal data without consent.</a:t>
                      </a:r>
                      <a:endParaRPr lang="el-GR" sz="1400" dirty="0">
                        <a:effectLst/>
                        <a:latin typeface="Aptos"/>
                        <a:ea typeface="Aptos"/>
                        <a:cs typeface="Times New Roman" panose="02020603050405020304" pitchFamily="18" charset="0"/>
                      </a:endParaRPr>
                    </a:p>
                  </a:txBody>
                  <a:tcPr marL="30818" marR="30818" marT="0" marB="0"/>
                </a:tc>
              </a:tr>
              <a:tr h="201386">
                <a:tc>
                  <a:txBody>
                    <a:bodyPr/>
                    <a:lstStyle/>
                    <a:p>
                      <a:pPr>
                        <a:spcBef>
                          <a:spcPts val="180"/>
                        </a:spcBef>
                        <a:spcAft>
                          <a:spcPts val="180"/>
                        </a:spcAft>
                      </a:pPr>
                      <a:r>
                        <a:rPr lang="en-US" sz="1400">
                          <a:effectLst/>
                        </a:rPr>
                        <a:t>7.3 Lack of capability or robustness</a:t>
                      </a:r>
                      <a:endParaRPr lang="el-GR" sz="140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a:effectLst/>
                        </a:rPr>
                        <a:t>AI fails in critical situations.</a:t>
                      </a:r>
                      <a:endParaRPr lang="el-GR" sz="140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dirty="0">
                          <a:effectLst/>
                        </a:rPr>
                        <a:t>AI misclassifies sensitive personal health data.</a:t>
                      </a:r>
                      <a:endParaRPr lang="el-GR" sz="1400" dirty="0">
                        <a:effectLst/>
                        <a:latin typeface="Aptos"/>
                        <a:ea typeface="Aptos"/>
                        <a:cs typeface="Times New Roman" panose="02020603050405020304" pitchFamily="18" charset="0"/>
                      </a:endParaRPr>
                    </a:p>
                  </a:txBody>
                  <a:tcPr marL="30818" marR="30818" marT="0" marB="0"/>
                </a:tc>
              </a:tr>
              <a:tr h="201386">
                <a:tc>
                  <a:txBody>
                    <a:bodyPr/>
                    <a:lstStyle/>
                    <a:p>
                      <a:pPr>
                        <a:spcBef>
                          <a:spcPts val="180"/>
                        </a:spcBef>
                        <a:spcAft>
                          <a:spcPts val="180"/>
                        </a:spcAft>
                      </a:pPr>
                      <a:r>
                        <a:rPr lang="en-US" sz="1400">
                          <a:effectLst/>
                        </a:rPr>
                        <a:t>7.4 Lack of transparency or interpretability</a:t>
                      </a:r>
                      <a:endParaRPr lang="el-GR" sz="140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a:effectLst/>
                        </a:rPr>
                        <a:t>AI decisions are hard to understand or explain.</a:t>
                      </a:r>
                      <a:endParaRPr lang="el-GR" sz="140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dirty="0">
                          <a:effectLst/>
                        </a:rPr>
                        <a:t>AI medical diagnosis system cannot explain patient risk factors.</a:t>
                      </a:r>
                      <a:endParaRPr lang="el-GR" sz="1400" dirty="0">
                        <a:effectLst/>
                        <a:latin typeface="Aptos"/>
                        <a:ea typeface="Aptos"/>
                        <a:cs typeface="Times New Roman" panose="02020603050405020304" pitchFamily="18" charset="0"/>
                      </a:endParaRPr>
                    </a:p>
                  </a:txBody>
                  <a:tcPr marL="30818" marR="30818" marT="0" marB="0"/>
                </a:tc>
              </a:tr>
              <a:tr h="201386">
                <a:tc>
                  <a:txBody>
                    <a:bodyPr/>
                    <a:lstStyle/>
                    <a:p>
                      <a:pPr>
                        <a:spcBef>
                          <a:spcPts val="180"/>
                        </a:spcBef>
                        <a:spcAft>
                          <a:spcPts val="180"/>
                        </a:spcAft>
                      </a:pPr>
                      <a:r>
                        <a:rPr lang="en-US" sz="1400">
                          <a:effectLst/>
                        </a:rPr>
                        <a:t>7.5 AI welfare and rights</a:t>
                      </a:r>
                      <a:endParaRPr lang="el-GR" sz="140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a:effectLst/>
                        </a:rPr>
                        <a:t>Considerations for AI ethics and rights.</a:t>
                      </a:r>
                      <a:endParaRPr lang="el-GR" sz="1400">
                        <a:effectLst/>
                        <a:latin typeface="Aptos"/>
                        <a:ea typeface="Aptos"/>
                        <a:cs typeface="Times New Roman" panose="02020603050405020304" pitchFamily="18" charset="0"/>
                      </a:endParaRPr>
                    </a:p>
                  </a:txBody>
                  <a:tcPr marL="30818" marR="30818" marT="0" marB="0"/>
                </a:tc>
                <a:tc>
                  <a:txBody>
                    <a:bodyPr/>
                    <a:lstStyle/>
                    <a:p>
                      <a:pPr>
                        <a:spcBef>
                          <a:spcPts val="180"/>
                        </a:spcBef>
                        <a:spcAft>
                          <a:spcPts val="180"/>
                        </a:spcAft>
                      </a:pPr>
                      <a:r>
                        <a:rPr lang="en-US" sz="1400" dirty="0">
                          <a:effectLst/>
                        </a:rPr>
                        <a:t>Debate on rights for AI managing personal data.</a:t>
                      </a:r>
                      <a:endParaRPr lang="el-GR" sz="1400" dirty="0">
                        <a:effectLst/>
                        <a:latin typeface="Aptos"/>
                        <a:ea typeface="Aptos"/>
                        <a:cs typeface="Times New Roman" panose="02020603050405020304" pitchFamily="18" charset="0"/>
                      </a:endParaRPr>
                    </a:p>
                  </a:txBody>
                  <a:tcPr marL="30818" marR="30818" marT="0" marB="0"/>
                </a:tc>
              </a:tr>
            </a:tbl>
          </a:graphicData>
        </a:graphic>
      </p:graphicFrame>
    </p:spTree>
    <p:extLst>
      <p:ext uri="{BB962C8B-B14F-4D97-AF65-F5344CB8AC3E}">
        <p14:creationId xmlns:p14="http://schemas.microsoft.com/office/powerpoint/2010/main" val="36781429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375400"/>
            <a:ext cx="469900" cy="482599"/>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685800" y="76200"/>
            <a:ext cx="7183120" cy="720710"/>
          </a:xfrm>
          <a:prstGeom prst="rect">
            <a:avLst/>
          </a:prstGeom>
        </p:spPr>
        <p:txBody>
          <a:bodyPr vert="horz" wrap="square" lIns="0" tIns="12700" rIns="0" bIns="0" rtlCol="0">
            <a:spAutoFit/>
          </a:bodyPr>
          <a:lstStyle/>
          <a:p>
            <a:pPr marL="12700">
              <a:lnSpc>
                <a:spcPct val="100000"/>
              </a:lnSpc>
              <a:spcBef>
                <a:spcPts val="100"/>
              </a:spcBef>
            </a:pPr>
            <a:r>
              <a:rPr lang="en-US" sz="4600" b="0" spc="-185" dirty="0">
                <a:solidFill>
                  <a:srgbClr val="675E47"/>
                </a:solidFill>
                <a:latin typeface="Georgia"/>
                <a:cs typeface="Georgia"/>
              </a:rPr>
              <a:t>Risks in </a:t>
            </a:r>
            <a:r>
              <a:rPr lang="en-US" sz="4600" b="0" spc="-185" dirty="0" smtClean="0">
                <a:solidFill>
                  <a:srgbClr val="675E47"/>
                </a:solidFill>
                <a:latin typeface="Georgia"/>
                <a:cs typeface="Georgia"/>
              </a:rPr>
              <a:t>Privacy</a:t>
            </a:r>
            <a:endParaRPr sz="4600" b="0" spc="-185" dirty="0">
              <a:solidFill>
                <a:srgbClr val="675E47"/>
              </a:solidFill>
              <a:latin typeface="Georgia"/>
              <a:cs typeface="Georgia"/>
            </a:endParaRPr>
          </a:p>
        </p:txBody>
      </p:sp>
      <p:graphicFrame>
        <p:nvGraphicFramePr>
          <p:cNvPr id="5" name="Πίνακας 4"/>
          <p:cNvGraphicFramePr>
            <a:graphicFrameLocks noGrp="1"/>
          </p:cNvGraphicFramePr>
          <p:nvPr>
            <p:extLst>
              <p:ext uri="{D42A27DB-BD31-4B8C-83A1-F6EECF244321}">
                <p14:modId xmlns:p14="http://schemas.microsoft.com/office/powerpoint/2010/main" val="3037586689"/>
              </p:ext>
            </p:extLst>
          </p:nvPr>
        </p:nvGraphicFramePr>
        <p:xfrm>
          <a:off x="245263" y="831859"/>
          <a:ext cx="8216900" cy="5908818"/>
        </p:xfrm>
        <a:graphic>
          <a:graphicData uri="http://schemas.openxmlformats.org/drawingml/2006/table">
            <a:tbl>
              <a:tblPr firstRow="1" bandRow="1" bandCol="1">
                <a:tableStyleId>{5C22544A-7EE6-4342-B048-85BDC9FD1C3A}</a:tableStyleId>
              </a:tblPr>
              <a:tblGrid>
                <a:gridCol w="3048000"/>
                <a:gridCol w="5168900"/>
              </a:tblGrid>
              <a:tr h="158695">
                <a:tc>
                  <a:txBody>
                    <a:bodyPr/>
                    <a:lstStyle/>
                    <a:p>
                      <a:pPr>
                        <a:spcBef>
                          <a:spcPts val="180"/>
                        </a:spcBef>
                        <a:spcAft>
                          <a:spcPts val="180"/>
                        </a:spcAft>
                      </a:pPr>
                      <a:r>
                        <a:rPr lang="en-US" sz="1400" dirty="0">
                          <a:effectLst/>
                        </a:rPr>
                        <a:t>Privacy risks from ISO 29134:2020</a:t>
                      </a:r>
                      <a:endParaRPr lang="el-GR" sz="1400" dirty="0">
                        <a:effectLst/>
                        <a:latin typeface="Aptos"/>
                        <a:ea typeface="Aptos"/>
                        <a:cs typeface="Times New Roman" panose="02020603050405020304" pitchFamily="18" charset="0"/>
                      </a:endParaRPr>
                    </a:p>
                  </a:txBody>
                  <a:tcPr marL="59511" marR="59511" marT="0" marB="0" anchor="b"/>
                </a:tc>
                <a:tc>
                  <a:txBody>
                    <a:bodyPr/>
                    <a:lstStyle/>
                    <a:p>
                      <a:pPr>
                        <a:spcBef>
                          <a:spcPts val="180"/>
                        </a:spcBef>
                        <a:spcAft>
                          <a:spcPts val="180"/>
                        </a:spcAft>
                      </a:pPr>
                      <a:r>
                        <a:rPr lang="en-US" sz="1400">
                          <a:effectLst/>
                        </a:rPr>
                        <a:t>Examples</a:t>
                      </a:r>
                      <a:endParaRPr lang="el-GR" sz="1400">
                        <a:effectLst/>
                        <a:latin typeface="Aptos"/>
                        <a:ea typeface="Aptos"/>
                        <a:cs typeface="Times New Roman" panose="02020603050405020304" pitchFamily="18" charset="0"/>
                      </a:endParaRPr>
                    </a:p>
                  </a:txBody>
                  <a:tcPr marL="59511" marR="59511" marT="0" marB="0" anchor="b"/>
                </a:tc>
              </a:tr>
              <a:tr h="317390">
                <a:tc>
                  <a:txBody>
                    <a:bodyPr/>
                    <a:lstStyle/>
                    <a:p>
                      <a:pPr>
                        <a:spcBef>
                          <a:spcPts val="180"/>
                        </a:spcBef>
                        <a:spcAft>
                          <a:spcPts val="180"/>
                        </a:spcAft>
                      </a:pPr>
                      <a:r>
                        <a:rPr lang="en-US" sz="1400" dirty="0">
                          <a:effectLst/>
                        </a:rPr>
                        <a:t>Unauthorized access to PD (loss of confidentiality);</a:t>
                      </a:r>
                      <a:endParaRPr lang="el-GR" sz="1400" dirty="0">
                        <a:effectLst/>
                        <a:latin typeface="Aptos"/>
                        <a:ea typeface="Aptos"/>
                        <a:cs typeface="Times New Roman" panose="02020603050405020304" pitchFamily="18" charset="0"/>
                      </a:endParaRPr>
                    </a:p>
                  </a:txBody>
                  <a:tcPr marL="59511" marR="59511" marT="0" marB="0"/>
                </a:tc>
                <a:tc>
                  <a:txBody>
                    <a:bodyPr/>
                    <a:lstStyle/>
                    <a:p>
                      <a:pPr>
                        <a:spcBef>
                          <a:spcPts val="180"/>
                        </a:spcBef>
                        <a:spcAft>
                          <a:spcPts val="180"/>
                        </a:spcAft>
                      </a:pPr>
                      <a:r>
                        <a:rPr lang="en-US" sz="1400" dirty="0">
                          <a:effectLst/>
                        </a:rPr>
                        <a:t>A hacker gains unauthorized access to a healthcare system and views patients’ medical records.</a:t>
                      </a:r>
                      <a:endParaRPr lang="el-GR" sz="1400" dirty="0">
                        <a:effectLst/>
                        <a:latin typeface="Aptos"/>
                        <a:ea typeface="Aptos"/>
                        <a:cs typeface="Times New Roman" panose="02020603050405020304" pitchFamily="18" charset="0"/>
                      </a:endParaRPr>
                    </a:p>
                  </a:txBody>
                  <a:tcPr marL="59511" marR="59511" marT="0" marB="0"/>
                </a:tc>
              </a:tr>
              <a:tr h="317390">
                <a:tc>
                  <a:txBody>
                    <a:bodyPr/>
                    <a:lstStyle/>
                    <a:p>
                      <a:pPr>
                        <a:spcBef>
                          <a:spcPts val="180"/>
                        </a:spcBef>
                        <a:spcAft>
                          <a:spcPts val="180"/>
                        </a:spcAft>
                      </a:pPr>
                      <a:r>
                        <a:rPr lang="en-US" sz="1400" dirty="0">
                          <a:effectLst/>
                        </a:rPr>
                        <a:t>Unauthorized modification of the PD (loss of integrity);</a:t>
                      </a:r>
                      <a:endParaRPr lang="el-GR" sz="1400" dirty="0">
                        <a:effectLst/>
                        <a:latin typeface="Aptos"/>
                        <a:ea typeface="Aptos"/>
                        <a:cs typeface="Times New Roman" panose="02020603050405020304" pitchFamily="18" charset="0"/>
                      </a:endParaRPr>
                    </a:p>
                  </a:txBody>
                  <a:tcPr marL="59511" marR="59511" marT="0" marB="0"/>
                </a:tc>
                <a:tc>
                  <a:txBody>
                    <a:bodyPr/>
                    <a:lstStyle/>
                    <a:p>
                      <a:pPr>
                        <a:spcBef>
                          <a:spcPts val="180"/>
                        </a:spcBef>
                        <a:spcAft>
                          <a:spcPts val="180"/>
                        </a:spcAft>
                      </a:pPr>
                      <a:r>
                        <a:rPr lang="en-US" sz="1400">
                          <a:effectLst/>
                        </a:rPr>
                        <a:t>An employee edits customer addresses in a database by mistake, resulting in incorrect deliveries.</a:t>
                      </a:r>
                      <a:endParaRPr lang="el-GR" sz="1400">
                        <a:effectLst/>
                        <a:latin typeface="Aptos"/>
                        <a:ea typeface="Aptos"/>
                        <a:cs typeface="Times New Roman" panose="02020603050405020304" pitchFamily="18" charset="0"/>
                      </a:endParaRPr>
                    </a:p>
                  </a:txBody>
                  <a:tcPr marL="59511" marR="59511" marT="0" marB="0"/>
                </a:tc>
              </a:tr>
              <a:tr h="476086">
                <a:tc>
                  <a:txBody>
                    <a:bodyPr/>
                    <a:lstStyle/>
                    <a:p>
                      <a:pPr>
                        <a:spcBef>
                          <a:spcPts val="180"/>
                        </a:spcBef>
                        <a:spcAft>
                          <a:spcPts val="180"/>
                        </a:spcAft>
                      </a:pPr>
                      <a:r>
                        <a:rPr lang="en-US" sz="1400" dirty="0">
                          <a:effectLst/>
                        </a:rPr>
                        <a:t>Loss, theft or unauthorized removal of PD (loss of availability);</a:t>
                      </a:r>
                      <a:endParaRPr lang="el-GR" sz="1400" dirty="0">
                        <a:effectLst/>
                        <a:latin typeface="Aptos"/>
                        <a:ea typeface="Aptos"/>
                        <a:cs typeface="Times New Roman" panose="02020603050405020304" pitchFamily="18" charset="0"/>
                      </a:endParaRPr>
                    </a:p>
                  </a:txBody>
                  <a:tcPr marL="59511" marR="59511" marT="0" marB="0"/>
                </a:tc>
                <a:tc>
                  <a:txBody>
                    <a:bodyPr/>
                    <a:lstStyle/>
                    <a:p>
                      <a:pPr>
                        <a:spcBef>
                          <a:spcPts val="180"/>
                        </a:spcBef>
                        <a:spcAft>
                          <a:spcPts val="180"/>
                        </a:spcAft>
                      </a:pPr>
                      <a:r>
                        <a:rPr lang="en-US" sz="1400">
                          <a:effectLst/>
                        </a:rPr>
                        <a:t>A laptop containing unencrypted personal data is stolen from a government employee’s car, leading to the loss of sensitive data.</a:t>
                      </a:r>
                      <a:endParaRPr lang="el-GR" sz="1400">
                        <a:effectLst/>
                        <a:latin typeface="Aptos"/>
                        <a:ea typeface="Aptos"/>
                        <a:cs typeface="Times New Roman" panose="02020603050405020304" pitchFamily="18" charset="0"/>
                      </a:endParaRPr>
                    </a:p>
                  </a:txBody>
                  <a:tcPr marL="59511" marR="59511" marT="0" marB="0"/>
                </a:tc>
              </a:tr>
              <a:tr h="476086">
                <a:tc>
                  <a:txBody>
                    <a:bodyPr/>
                    <a:lstStyle/>
                    <a:p>
                      <a:pPr>
                        <a:spcBef>
                          <a:spcPts val="180"/>
                        </a:spcBef>
                        <a:spcAft>
                          <a:spcPts val="180"/>
                        </a:spcAft>
                      </a:pPr>
                      <a:r>
                        <a:rPr lang="en-US" sz="1400" dirty="0">
                          <a:effectLst/>
                        </a:rPr>
                        <a:t>Excessive collection of PD (loss of operational control);</a:t>
                      </a:r>
                      <a:endParaRPr lang="el-GR" sz="1400" dirty="0">
                        <a:effectLst/>
                        <a:latin typeface="Aptos"/>
                        <a:ea typeface="Aptos"/>
                        <a:cs typeface="Times New Roman" panose="02020603050405020304" pitchFamily="18" charset="0"/>
                      </a:endParaRPr>
                    </a:p>
                  </a:txBody>
                  <a:tcPr marL="59511" marR="59511" marT="0" marB="0"/>
                </a:tc>
                <a:tc>
                  <a:txBody>
                    <a:bodyPr/>
                    <a:lstStyle/>
                    <a:p>
                      <a:pPr>
                        <a:spcBef>
                          <a:spcPts val="180"/>
                        </a:spcBef>
                        <a:spcAft>
                          <a:spcPts val="180"/>
                        </a:spcAft>
                      </a:pPr>
                      <a:r>
                        <a:rPr lang="en-US" sz="1400">
                          <a:effectLst/>
                        </a:rPr>
                        <a:t>A social media app collects users’ real-time location data without any need for this information, increasing privacy risks unnecessarily.</a:t>
                      </a:r>
                      <a:endParaRPr lang="el-GR" sz="1400">
                        <a:effectLst/>
                        <a:latin typeface="Aptos"/>
                        <a:ea typeface="Aptos"/>
                        <a:cs typeface="Times New Roman" panose="02020603050405020304" pitchFamily="18" charset="0"/>
                      </a:endParaRPr>
                    </a:p>
                  </a:txBody>
                  <a:tcPr marL="59511" marR="59511" marT="0" marB="0"/>
                </a:tc>
              </a:tr>
              <a:tr h="476086">
                <a:tc>
                  <a:txBody>
                    <a:bodyPr/>
                    <a:lstStyle/>
                    <a:p>
                      <a:pPr>
                        <a:spcBef>
                          <a:spcPts val="180"/>
                        </a:spcBef>
                        <a:spcAft>
                          <a:spcPts val="180"/>
                        </a:spcAft>
                      </a:pPr>
                      <a:r>
                        <a:rPr lang="en-US" sz="1400" dirty="0">
                          <a:effectLst/>
                        </a:rPr>
                        <a:t>Unauthorized or inappropriate linking of PD;</a:t>
                      </a:r>
                      <a:endParaRPr lang="el-GR" sz="1400" dirty="0">
                        <a:effectLst/>
                        <a:latin typeface="Aptos"/>
                        <a:ea typeface="Aptos"/>
                        <a:cs typeface="Times New Roman" panose="02020603050405020304" pitchFamily="18" charset="0"/>
                      </a:endParaRPr>
                    </a:p>
                  </a:txBody>
                  <a:tcPr marL="59511" marR="59511" marT="0" marB="0"/>
                </a:tc>
                <a:tc>
                  <a:txBody>
                    <a:bodyPr/>
                    <a:lstStyle/>
                    <a:p>
                      <a:pPr>
                        <a:spcBef>
                          <a:spcPts val="180"/>
                        </a:spcBef>
                        <a:spcAft>
                          <a:spcPts val="180"/>
                        </a:spcAft>
                      </a:pPr>
                      <a:r>
                        <a:rPr lang="en-US" sz="1400" dirty="0">
                          <a:effectLst/>
                        </a:rPr>
                        <a:t>A marketing company links customer purchase history with online browsing habits without consent, creating intrusive customer profiles.</a:t>
                      </a:r>
                      <a:endParaRPr lang="el-GR" sz="1400" dirty="0">
                        <a:effectLst/>
                        <a:latin typeface="Aptos"/>
                        <a:ea typeface="Aptos"/>
                        <a:cs typeface="Times New Roman" panose="02020603050405020304" pitchFamily="18" charset="0"/>
                      </a:endParaRPr>
                    </a:p>
                  </a:txBody>
                  <a:tcPr marL="59511" marR="59511" marT="0" marB="0"/>
                </a:tc>
              </a:tr>
              <a:tr h="476086">
                <a:tc>
                  <a:txBody>
                    <a:bodyPr/>
                    <a:lstStyle/>
                    <a:p>
                      <a:pPr>
                        <a:spcBef>
                          <a:spcPts val="180"/>
                        </a:spcBef>
                        <a:spcAft>
                          <a:spcPts val="180"/>
                        </a:spcAft>
                      </a:pPr>
                      <a:r>
                        <a:rPr lang="en-US" sz="1400">
                          <a:effectLst/>
                        </a:rPr>
                        <a:t>Insufficient information concerning the purpose for processing PD (lack of transparency);</a:t>
                      </a:r>
                      <a:endParaRPr lang="el-GR" sz="1400">
                        <a:effectLst/>
                        <a:latin typeface="Aptos"/>
                        <a:ea typeface="Aptos"/>
                        <a:cs typeface="Times New Roman" panose="02020603050405020304" pitchFamily="18" charset="0"/>
                      </a:endParaRPr>
                    </a:p>
                  </a:txBody>
                  <a:tcPr marL="59511" marR="59511" marT="0" marB="0"/>
                </a:tc>
                <a:tc>
                  <a:txBody>
                    <a:bodyPr/>
                    <a:lstStyle/>
                    <a:p>
                      <a:pPr>
                        <a:spcBef>
                          <a:spcPts val="180"/>
                        </a:spcBef>
                        <a:spcAft>
                          <a:spcPts val="180"/>
                        </a:spcAft>
                      </a:pPr>
                      <a:r>
                        <a:rPr lang="en-US" sz="1400" dirty="0">
                          <a:effectLst/>
                        </a:rPr>
                        <a:t>A company uses collected user data for targeted advertising without informing users that their data is being used for that purpose.</a:t>
                      </a:r>
                      <a:endParaRPr lang="el-GR" sz="1400" dirty="0">
                        <a:effectLst/>
                        <a:latin typeface="Aptos"/>
                        <a:ea typeface="Aptos"/>
                        <a:cs typeface="Times New Roman" panose="02020603050405020304" pitchFamily="18" charset="0"/>
                      </a:endParaRPr>
                    </a:p>
                  </a:txBody>
                  <a:tcPr marL="59511" marR="59511" marT="0" marB="0"/>
                </a:tc>
              </a:tr>
              <a:tr h="476086">
                <a:tc>
                  <a:txBody>
                    <a:bodyPr/>
                    <a:lstStyle/>
                    <a:p>
                      <a:pPr>
                        <a:spcBef>
                          <a:spcPts val="180"/>
                        </a:spcBef>
                        <a:spcAft>
                          <a:spcPts val="180"/>
                        </a:spcAft>
                      </a:pPr>
                      <a:r>
                        <a:rPr lang="en-US" sz="1400">
                          <a:effectLst/>
                        </a:rPr>
                        <a:t>Failure to consider the rights of the data subject (e.g. loss of the right of access);</a:t>
                      </a:r>
                      <a:endParaRPr lang="el-GR" sz="1400">
                        <a:effectLst/>
                        <a:latin typeface="Aptos"/>
                        <a:ea typeface="Aptos"/>
                        <a:cs typeface="Times New Roman" panose="02020603050405020304" pitchFamily="18" charset="0"/>
                      </a:endParaRPr>
                    </a:p>
                  </a:txBody>
                  <a:tcPr marL="59511" marR="59511" marT="0" marB="0"/>
                </a:tc>
                <a:tc>
                  <a:txBody>
                    <a:bodyPr/>
                    <a:lstStyle/>
                    <a:p>
                      <a:pPr>
                        <a:spcBef>
                          <a:spcPts val="180"/>
                        </a:spcBef>
                        <a:spcAft>
                          <a:spcPts val="180"/>
                        </a:spcAft>
                      </a:pPr>
                      <a:r>
                        <a:rPr lang="en-US" sz="1400" dirty="0">
                          <a:effectLst/>
                        </a:rPr>
                        <a:t>A person requests access to their personal data held by a financial institution, but the company fails to provide it, violating their GDPR rights.</a:t>
                      </a:r>
                      <a:endParaRPr lang="el-GR" sz="1400" dirty="0">
                        <a:effectLst/>
                        <a:latin typeface="Aptos"/>
                        <a:ea typeface="Aptos"/>
                        <a:cs typeface="Times New Roman" panose="02020603050405020304" pitchFamily="18" charset="0"/>
                      </a:endParaRPr>
                    </a:p>
                  </a:txBody>
                  <a:tcPr marL="59511" marR="59511" marT="0" marB="0"/>
                </a:tc>
              </a:tr>
              <a:tr h="476086">
                <a:tc>
                  <a:txBody>
                    <a:bodyPr/>
                    <a:lstStyle/>
                    <a:p>
                      <a:pPr>
                        <a:spcBef>
                          <a:spcPts val="180"/>
                        </a:spcBef>
                        <a:spcAft>
                          <a:spcPts val="180"/>
                        </a:spcAft>
                      </a:pPr>
                      <a:r>
                        <a:rPr lang="en-US" sz="1400">
                          <a:effectLst/>
                        </a:rPr>
                        <a:t>Processing of PD without the knowledge or consent of the data subject (unless such processing is provided for in legislation);</a:t>
                      </a:r>
                      <a:endParaRPr lang="el-GR" sz="1400">
                        <a:effectLst/>
                        <a:latin typeface="Aptos"/>
                        <a:ea typeface="Aptos"/>
                        <a:cs typeface="Times New Roman" panose="02020603050405020304" pitchFamily="18" charset="0"/>
                      </a:endParaRPr>
                    </a:p>
                  </a:txBody>
                  <a:tcPr marL="59511" marR="59511" marT="0" marB="0"/>
                </a:tc>
                <a:tc>
                  <a:txBody>
                    <a:bodyPr/>
                    <a:lstStyle/>
                    <a:p>
                      <a:pPr>
                        <a:spcBef>
                          <a:spcPts val="180"/>
                        </a:spcBef>
                        <a:spcAft>
                          <a:spcPts val="180"/>
                        </a:spcAft>
                      </a:pPr>
                      <a:r>
                        <a:rPr lang="en-US" sz="1400" dirty="0">
                          <a:effectLst/>
                        </a:rPr>
                        <a:t>A fitness app collects users’ health data and shares it with insurance companies without the users’ knowledge or consent.</a:t>
                      </a:r>
                      <a:endParaRPr lang="el-GR" sz="1400" dirty="0">
                        <a:effectLst/>
                        <a:latin typeface="Aptos"/>
                        <a:ea typeface="Aptos"/>
                        <a:cs typeface="Times New Roman" panose="02020603050405020304" pitchFamily="18" charset="0"/>
                      </a:endParaRPr>
                    </a:p>
                  </a:txBody>
                  <a:tcPr marL="59511" marR="59511" marT="0" marB="0"/>
                </a:tc>
              </a:tr>
              <a:tr h="476086">
                <a:tc>
                  <a:txBody>
                    <a:bodyPr/>
                    <a:lstStyle/>
                    <a:p>
                      <a:pPr>
                        <a:spcBef>
                          <a:spcPts val="180"/>
                        </a:spcBef>
                        <a:spcAft>
                          <a:spcPts val="180"/>
                        </a:spcAft>
                      </a:pPr>
                      <a:r>
                        <a:rPr lang="en-US" sz="1400">
                          <a:effectLst/>
                        </a:rPr>
                        <a:t>Sharing or re-purposing PD with third parties without the knowledge or consent of the data subject;</a:t>
                      </a:r>
                      <a:endParaRPr lang="el-GR" sz="1400">
                        <a:effectLst/>
                        <a:latin typeface="Aptos"/>
                        <a:ea typeface="Aptos"/>
                        <a:cs typeface="Times New Roman" panose="02020603050405020304" pitchFamily="18" charset="0"/>
                      </a:endParaRPr>
                    </a:p>
                  </a:txBody>
                  <a:tcPr marL="59511" marR="59511" marT="0" marB="0"/>
                </a:tc>
                <a:tc>
                  <a:txBody>
                    <a:bodyPr/>
                    <a:lstStyle/>
                    <a:p>
                      <a:pPr>
                        <a:spcBef>
                          <a:spcPts val="180"/>
                        </a:spcBef>
                        <a:spcAft>
                          <a:spcPts val="180"/>
                        </a:spcAft>
                      </a:pPr>
                      <a:r>
                        <a:rPr lang="en-US" sz="1400" dirty="0">
                          <a:effectLst/>
                        </a:rPr>
                        <a:t>An online retailer shares customer purchase data with third-party advertisers without obtaining explicit consent from customers.</a:t>
                      </a:r>
                      <a:endParaRPr lang="el-GR" sz="1400" dirty="0">
                        <a:effectLst/>
                        <a:latin typeface="Aptos"/>
                        <a:ea typeface="Aptos"/>
                        <a:cs typeface="Times New Roman" panose="02020603050405020304" pitchFamily="18" charset="0"/>
                      </a:endParaRPr>
                    </a:p>
                  </a:txBody>
                  <a:tcPr marL="59511" marR="59511" marT="0" marB="0"/>
                </a:tc>
              </a:tr>
              <a:tr h="476086">
                <a:tc>
                  <a:txBody>
                    <a:bodyPr/>
                    <a:lstStyle/>
                    <a:p>
                      <a:pPr>
                        <a:spcBef>
                          <a:spcPts val="180"/>
                        </a:spcBef>
                        <a:spcAft>
                          <a:spcPts val="180"/>
                        </a:spcAft>
                      </a:pPr>
                      <a:r>
                        <a:rPr lang="en-US" sz="1400">
                          <a:effectLst/>
                        </a:rPr>
                        <a:t>unnecessarily prolonged retention of PD;</a:t>
                      </a:r>
                      <a:endParaRPr lang="el-GR" sz="1400">
                        <a:effectLst/>
                        <a:latin typeface="Aptos"/>
                        <a:ea typeface="Aptos"/>
                        <a:cs typeface="Times New Roman" panose="02020603050405020304" pitchFamily="18" charset="0"/>
                      </a:endParaRPr>
                    </a:p>
                  </a:txBody>
                  <a:tcPr marL="59511" marR="59511" marT="0" marB="0"/>
                </a:tc>
                <a:tc>
                  <a:txBody>
                    <a:bodyPr/>
                    <a:lstStyle/>
                    <a:p>
                      <a:pPr>
                        <a:spcBef>
                          <a:spcPts val="180"/>
                        </a:spcBef>
                        <a:spcAft>
                          <a:spcPts val="180"/>
                        </a:spcAft>
                      </a:pPr>
                      <a:r>
                        <a:rPr lang="en-US" sz="1400" dirty="0">
                          <a:effectLst/>
                        </a:rPr>
                        <a:t>A business retains former employees’ personal information for years after they leave the company, even though it is no longer necessary.</a:t>
                      </a:r>
                      <a:endParaRPr lang="el-GR" sz="1400" dirty="0">
                        <a:effectLst/>
                        <a:latin typeface="Aptos"/>
                        <a:ea typeface="Aptos"/>
                        <a:cs typeface="Times New Roman" panose="02020603050405020304" pitchFamily="18" charset="0"/>
                      </a:endParaRPr>
                    </a:p>
                  </a:txBody>
                  <a:tcPr marL="59511" marR="59511" marT="0" marB="0"/>
                </a:tc>
              </a:tr>
            </a:tbl>
          </a:graphicData>
        </a:graphic>
      </p:graphicFrame>
    </p:spTree>
    <p:extLst>
      <p:ext uri="{BB962C8B-B14F-4D97-AF65-F5344CB8AC3E}">
        <p14:creationId xmlns:p14="http://schemas.microsoft.com/office/powerpoint/2010/main" val="15374376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375400"/>
            <a:ext cx="469900" cy="482599"/>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535940" y="470217"/>
            <a:ext cx="7388860" cy="720710"/>
          </a:xfrm>
          <a:prstGeom prst="rect">
            <a:avLst/>
          </a:prstGeom>
        </p:spPr>
        <p:txBody>
          <a:bodyPr vert="horz" wrap="square" lIns="0" tIns="12700" rIns="0" bIns="0" rtlCol="0">
            <a:spAutoFit/>
          </a:bodyPr>
          <a:lstStyle/>
          <a:p>
            <a:pPr marL="12700">
              <a:lnSpc>
                <a:spcPct val="100000"/>
              </a:lnSpc>
              <a:spcBef>
                <a:spcPts val="100"/>
              </a:spcBef>
            </a:pPr>
            <a:r>
              <a:rPr lang="en-US" sz="4600" b="0" spc="-215" dirty="0" smtClean="0">
                <a:solidFill>
                  <a:srgbClr val="675E47"/>
                </a:solidFill>
                <a:latin typeface="Georgia"/>
                <a:cs typeface="Georgia"/>
              </a:rPr>
              <a:t> </a:t>
            </a:r>
            <a:r>
              <a:rPr lang="en-US" sz="4600" b="0" spc="-215" dirty="0">
                <a:solidFill>
                  <a:srgbClr val="675E47"/>
                </a:solidFill>
                <a:latin typeface="Georgia"/>
                <a:cs typeface="Georgia"/>
              </a:rPr>
              <a:t>What is Artificial Intelligence?</a:t>
            </a:r>
            <a:endParaRPr sz="4600" b="0" spc="-215" dirty="0">
              <a:solidFill>
                <a:srgbClr val="675E47"/>
              </a:solidFill>
              <a:latin typeface="Georgia"/>
              <a:cs typeface="Georgia"/>
            </a:endParaRPr>
          </a:p>
        </p:txBody>
      </p:sp>
      <p:sp>
        <p:nvSpPr>
          <p:cNvPr id="4" name="object 4"/>
          <p:cNvSpPr txBox="1"/>
          <p:nvPr/>
        </p:nvSpPr>
        <p:spPr>
          <a:xfrm>
            <a:off x="381000" y="1424557"/>
            <a:ext cx="7835900" cy="2914772"/>
          </a:xfrm>
          <a:prstGeom prst="rect">
            <a:avLst/>
          </a:prstGeom>
        </p:spPr>
        <p:txBody>
          <a:bodyPr vert="horz" wrap="square" lIns="0" tIns="5080" rIns="0" bIns="0" rtlCol="0">
            <a:spAutoFit/>
          </a:bodyPr>
          <a:lstStyle/>
          <a:p>
            <a:pPr marL="12700" marR="76835" algn="just">
              <a:lnSpc>
                <a:spcPct val="102299"/>
              </a:lnSpc>
              <a:spcBef>
                <a:spcPts val="40"/>
              </a:spcBef>
              <a:buClr>
                <a:srgbClr val="A9A57C"/>
              </a:buClr>
              <a:tabLst>
                <a:tab pos="241300" algn="l"/>
              </a:tabLst>
            </a:pPr>
            <a:r>
              <a:rPr lang="en-US" dirty="0"/>
              <a:t>Multiple definitions of </a:t>
            </a:r>
            <a:r>
              <a:rPr lang="en-US" b="1" dirty="0"/>
              <a:t>Artificial Intelligence (AI) </a:t>
            </a:r>
            <a:r>
              <a:rPr lang="en-US" dirty="0"/>
              <a:t>exist since the “Meetings of the Minds” workshop in 1956 – considered to be the first recorded definition of AI. In general AI is an umbrella term for a series of computational methods and systems able to perform tasks normally requiring human intelligence, such as visual perception, speech recognition, decision-making, and translation between languages. </a:t>
            </a:r>
            <a:endParaRPr lang="en-US" dirty="0" smtClean="0"/>
          </a:p>
          <a:p>
            <a:pPr marL="12700" marR="76835" algn="just">
              <a:lnSpc>
                <a:spcPct val="102299"/>
              </a:lnSpc>
              <a:spcBef>
                <a:spcPts val="40"/>
              </a:spcBef>
              <a:buClr>
                <a:srgbClr val="A9A57C"/>
              </a:buClr>
              <a:tabLst>
                <a:tab pos="241300" algn="l"/>
              </a:tabLst>
            </a:pPr>
            <a:r>
              <a:rPr lang="en-US" dirty="0" smtClean="0"/>
              <a:t>AI </a:t>
            </a:r>
            <a:r>
              <a:rPr lang="en-US" dirty="0"/>
              <a:t>is defined as the science and technology of computing systems that can autonomously solve complex inferential problems, often mimicking tasks that humans can perform but computers traditionally could not, such as image recognition or decision-making. </a:t>
            </a:r>
          </a:p>
        </p:txBody>
      </p:sp>
    </p:spTree>
    <p:extLst>
      <p:ext uri="{BB962C8B-B14F-4D97-AF65-F5344CB8AC3E}">
        <p14:creationId xmlns:p14="http://schemas.microsoft.com/office/powerpoint/2010/main" val="20144820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375400"/>
            <a:ext cx="469900" cy="482599"/>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304800" y="470217"/>
            <a:ext cx="8001000" cy="720710"/>
          </a:xfrm>
          <a:prstGeom prst="rect">
            <a:avLst/>
          </a:prstGeom>
        </p:spPr>
        <p:txBody>
          <a:bodyPr vert="horz" wrap="square" lIns="0" tIns="12700" rIns="0" bIns="0" rtlCol="0">
            <a:spAutoFit/>
          </a:bodyPr>
          <a:lstStyle/>
          <a:p>
            <a:pPr marL="12700">
              <a:lnSpc>
                <a:spcPct val="100000"/>
              </a:lnSpc>
              <a:spcBef>
                <a:spcPts val="100"/>
              </a:spcBef>
            </a:pPr>
            <a:r>
              <a:rPr lang="en-US" sz="4600" b="0" spc="-185" dirty="0" smtClean="0">
                <a:solidFill>
                  <a:srgbClr val="675E47"/>
                </a:solidFill>
                <a:latin typeface="Georgia"/>
                <a:cs typeface="Georgia"/>
              </a:rPr>
              <a:t>Risk </a:t>
            </a:r>
            <a:r>
              <a:rPr lang="en-US" sz="4600" b="0" spc="-185" dirty="0">
                <a:solidFill>
                  <a:srgbClr val="675E47"/>
                </a:solidFill>
                <a:latin typeface="Georgia"/>
                <a:cs typeface="Georgia"/>
              </a:rPr>
              <a:t>based approach in the AI </a:t>
            </a:r>
            <a:r>
              <a:rPr lang="en-US" sz="4600" b="0" spc="-185" dirty="0" smtClean="0">
                <a:solidFill>
                  <a:srgbClr val="675E47"/>
                </a:solidFill>
                <a:latin typeface="Georgia"/>
                <a:cs typeface="Georgia"/>
              </a:rPr>
              <a:t>Act</a:t>
            </a:r>
            <a:endParaRPr sz="4600" b="0" spc="-185" dirty="0">
              <a:solidFill>
                <a:srgbClr val="675E47"/>
              </a:solidFill>
              <a:latin typeface="Georgia"/>
              <a:cs typeface="Georgia"/>
            </a:endParaRPr>
          </a:p>
        </p:txBody>
      </p:sp>
      <p:graphicFrame>
        <p:nvGraphicFramePr>
          <p:cNvPr id="5" name="Πίνακας 4"/>
          <p:cNvGraphicFramePr>
            <a:graphicFrameLocks noGrp="1"/>
          </p:cNvGraphicFramePr>
          <p:nvPr>
            <p:extLst>
              <p:ext uri="{D42A27DB-BD31-4B8C-83A1-F6EECF244321}">
                <p14:modId xmlns:p14="http://schemas.microsoft.com/office/powerpoint/2010/main" val="906234751"/>
              </p:ext>
            </p:extLst>
          </p:nvPr>
        </p:nvGraphicFramePr>
        <p:xfrm>
          <a:off x="76200" y="1163218"/>
          <a:ext cx="8686800" cy="5222342"/>
        </p:xfrm>
        <a:graphic>
          <a:graphicData uri="http://schemas.openxmlformats.org/drawingml/2006/table">
            <a:tbl>
              <a:tblPr firstRow="1" bandRow="1" bandCol="1">
                <a:tableStyleId>{5C22544A-7EE6-4342-B048-85BDC9FD1C3A}</a:tableStyleId>
              </a:tblPr>
              <a:tblGrid>
                <a:gridCol w="1180730"/>
                <a:gridCol w="2867487"/>
                <a:gridCol w="4638583"/>
              </a:tblGrid>
              <a:tr h="124383">
                <a:tc>
                  <a:txBody>
                    <a:bodyPr/>
                    <a:lstStyle/>
                    <a:p>
                      <a:pPr>
                        <a:spcBef>
                          <a:spcPts val="180"/>
                        </a:spcBef>
                        <a:spcAft>
                          <a:spcPts val="180"/>
                        </a:spcAft>
                      </a:pPr>
                      <a:r>
                        <a:rPr lang="en-US" sz="1400" dirty="0">
                          <a:effectLst/>
                        </a:rPr>
                        <a:t>Category</a:t>
                      </a:r>
                      <a:endParaRPr lang="el-GR" sz="1400" dirty="0">
                        <a:effectLst/>
                        <a:latin typeface="Aptos"/>
                        <a:ea typeface="Aptos"/>
                        <a:cs typeface="Times New Roman" panose="02020603050405020304" pitchFamily="18" charset="0"/>
                      </a:endParaRPr>
                    </a:p>
                  </a:txBody>
                  <a:tcPr marL="46644" marR="46644" marT="0" marB="0" anchor="b"/>
                </a:tc>
                <a:tc>
                  <a:txBody>
                    <a:bodyPr/>
                    <a:lstStyle/>
                    <a:p>
                      <a:pPr>
                        <a:spcBef>
                          <a:spcPts val="180"/>
                        </a:spcBef>
                        <a:spcAft>
                          <a:spcPts val="180"/>
                        </a:spcAft>
                      </a:pPr>
                      <a:r>
                        <a:rPr lang="en-US" sz="1400">
                          <a:effectLst/>
                        </a:rPr>
                        <a:t>Description</a:t>
                      </a:r>
                      <a:endParaRPr lang="el-GR" sz="1400">
                        <a:effectLst/>
                        <a:latin typeface="Aptos"/>
                        <a:ea typeface="Aptos"/>
                        <a:cs typeface="Times New Roman" panose="02020603050405020304" pitchFamily="18" charset="0"/>
                      </a:endParaRPr>
                    </a:p>
                  </a:txBody>
                  <a:tcPr marL="46644" marR="46644" marT="0" marB="0" anchor="b"/>
                </a:tc>
                <a:tc>
                  <a:txBody>
                    <a:bodyPr/>
                    <a:lstStyle/>
                    <a:p>
                      <a:pPr>
                        <a:spcBef>
                          <a:spcPts val="180"/>
                        </a:spcBef>
                        <a:spcAft>
                          <a:spcPts val="180"/>
                        </a:spcAft>
                      </a:pPr>
                      <a:r>
                        <a:rPr lang="en-US" sz="1400">
                          <a:effectLst/>
                        </a:rPr>
                        <a:t>Examples</a:t>
                      </a:r>
                      <a:endParaRPr lang="el-GR" sz="1400">
                        <a:effectLst/>
                        <a:latin typeface="Aptos"/>
                        <a:ea typeface="Aptos"/>
                        <a:cs typeface="Times New Roman" panose="02020603050405020304" pitchFamily="18" charset="0"/>
                      </a:endParaRPr>
                    </a:p>
                  </a:txBody>
                  <a:tcPr marL="46644" marR="46644" marT="0" marB="0" anchor="b"/>
                </a:tc>
              </a:tr>
              <a:tr h="1595222">
                <a:tc>
                  <a:txBody>
                    <a:bodyPr/>
                    <a:lstStyle/>
                    <a:p>
                      <a:pPr>
                        <a:spcBef>
                          <a:spcPts val="180"/>
                        </a:spcBef>
                        <a:spcAft>
                          <a:spcPts val="180"/>
                        </a:spcAft>
                      </a:pPr>
                      <a:r>
                        <a:rPr lang="en-US" sz="1400" dirty="0">
                          <a:effectLst/>
                        </a:rPr>
                        <a:t>Prohibited AI Systems</a:t>
                      </a:r>
                      <a:endParaRPr lang="el-GR" sz="1400" dirty="0">
                        <a:effectLst/>
                        <a:latin typeface="Aptos"/>
                        <a:ea typeface="Aptos"/>
                        <a:cs typeface="Times New Roman" panose="02020603050405020304" pitchFamily="18" charset="0"/>
                      </a:endParaRPr>
                    </a:p>
                  </a:txBody>
                  <a:tcPr marL="46644" marR="46644" marT="0" marB="0"/>
                </a:tc>
                <a:tc>
                  <a:txBody>
                    <a:bodyPr/>
                    <a:lstStyle/>
                    <a:p>
                      <a:pPr>
                        <a:spcBef>
                          <a:spcPts val="180"/>
                        </a:spcBef>
                        <a:spcAft>
                          <a:spcPts val="180"/>
                        </a:spcAft>
                      </a:pPr>
                      <a:r>
                        <a:rPr lang="en-US" sz="1400" dirty="0">
                          <a:effectLst/>
                        </a:rPr>
                        <a:t>AI practices that are banned entirely due to their potential to cause unacceptable risks, including violations of fundamental rights and safety. Derived from Article 5 of the AI Act.</a:t>
                      </a:r>
                      <a:endParaRPr lang="el-GR" sz="1400" dirty="0">
                        <a:effectLst/>
                        <a:latin typeface="Aptos"/>
                        <a:ea typeface="Aptos"/>
                        <a:cs typeface="Times New Roman" panose="02020603050405020304" pitchFamily="18" charset="0"/>
                      </a:endParaRPr>
                    </a:p>
                  </a:txBody>
                  <a:tcPr marL="46644" marR="46644" marT="0" marB="0"/>
                </a:tc>
                <a:tc>
                  <a:txBody>
                    <a:bodyPr/>
                    <a:lstStyle/>
                    <a:p>
                      <a:pPr>
                        <a:spcBef>
                          <a:spcPts val="180"/>
                        </a:spcBef>
                        <a:spcAft>
                          <a:spcPts val="180"/>
                        </a:spcAft>
                      </a:pPr>
                      <a:r>
                        <a:rPr lang="en-US" sz="1400" dirty="0">
                          <a:effectLst/>
                        </a:rPr>
                        <a:t>- AI systems that manipulate human behavior through subliminal techniques, impairing decision-making ability. - AI systems that exploit vulnerabilities of individuals based on age, disability, or economic situation. - AI systems that use social scoring to assess behavior for unfair treatment. - AI systems making risk assessments for predicting criminal offenses solely based on profiling or personal traits</a:t>
                      </a:r>
                      <a:r>
                        <a:rPr lang="en-US" sz="1400" dirty="0" smtClean="0">
                          <a:effectLst/>
                        </a:rPr>
                        <a:t>.</a:t>
                      </a:r>
                      <a:endParaRPr lang="el-GR" sz="1400" dirty="0">
                        <a:effectLst/>
                        <a:latin typeface="Aptos"/>
                        <a:ea typeface="Aptos"/>
                        <a:cs typeface="Times New Roman" panose="02020603050405020304" pitchFamily="18" charset="0"/>
                      </a:endParaRPr>
                    </a:p>
                  </a:txBody>
                  <a:tcPr marL="46644" marR="46644" marT="0" marB="0"/>
                </a:tc>
              </a:tr>
              <a:tr h="1368210">
                <a:tc>
                  <a:txBody>
                    <a:bodyPr/>
                    <a:lstStyle/>
                    <a:p>
                      <a:pPr>
                        <a:spcBef>
                          <a:spcPts val="180"/>
                        </a:spcBef>
                        <a:spcAft>
                          <a:spcPts val="180"/>
                        </a:spcAft>
                      </a:pPr>
                      <a:r>
                        <a:rPr lang="en-US" sz="1400">
                          <a:effectLst/>
                        </a:rPr>
                        <a:t>High-Risk AI Systems</a:t>
                      </a:r>
                      <a:endParaRPr lang="el-GR" sz="1400">
                        <a:effectLst/>
                        <a:latin typeface="Aptos"/>
                        <a:ea typeface="Aptos"/>
                        <a:cs typeface="Times New Roman" panose="02020603050405020304" pitchFamily="18" charset="0"/>
                      </a:endParaRPr>
                    </a:p>
                  </a:txBody>
                  <a:tcPr marL="46644" marR="46644" marT="0" marB="0"/>
                </a:tc>
                <a:tc>
                  <a:txBody>
                    <a:bodyPr/>
                    <a:lstStyle/>
                    <a:p>
                      <a:pPr>
                        <a:spcBef>
                          <a:spcPts val="180"/>
                        </a:spcBef>
                        <a:spcAft>
                          <a:spcPts val="180"/>
                        </a:spcAft>
                      </a:pPr>
                      <a:r>
                        <a:rPr lang="en-US" sz="1400" dirty="0">
                          <a:effectLst/>
                        </a:rPr>
                        <a:t>AI systems that present significant risks to fundamental rights and safety. These are subject to strict regulatory requirements under the AI Act, including conformity assessments and oversight.</a:t>
                      </a:r>
                      <a:endParaRPr lang="el-GR" sz="1400" dirty="0">
                        <a:effectLst/>
                        <a:latin typeface="Aptos"/>
                        <a:ea typeface="Aptos"/>
                        <a:cs typeface="Times New Roman" panose="02020603050405020304" pitchFamily="18" charset="0"/>
                      </a:endParaRPr>
                    </a:p>
                  </a:txBody>
                  <a:tcPr marL="46644" marR="46644" marT="0" marB="0"/>
                </a:tc>
                <a:tc>
                  <a:txBody>
                    <a:bodyPr/>
                    <a:lstStyle/>
                    <a:p>
                      <a:pPr>
                        <a:spcBef>
                          <a:spcPts val="180"/>
                        </a:spcBef>
                        <a:spcAft>
                          <a:spcPts val="180"/>
                        </a:spcAft>
                      </a:pPr>
                      <a:r>
                        <a:rPr lang="en-US" sz="1400">
                          <a:effectLst/>
                        </a:rPr>
                        <a:t>- AI used in critical infrastructure (e.g., autonomous vehicles, air traffic control). - AI for recruitment and hiring decisions. - AI in law enforcement for risk assessments and predictive policing. - AI used in education (e.g., grading systems). - AI systems in border control or migration management (e.g., facial recognition). -AI systems part of a product that falls under product safety law (e.g. the Medical Devices Directive, the Machinery Regulation, the Toys Directive).</a:t>
                      </a:r>
                      <a:endParaRPr lang="el-GR" sz="1400">
                        <a:effectLst/>
                        <a:latin typeface="Aptos"/>
                        <a:ea typeface="Aptos"/>
                        <a:cs typeface="Times New Roman" panose="02020603050405020304" pitchFamily="18" charset="0"/>
                      </a:endParaRPr>
                    </a:p>
                  </a:txBody>
                  <a:tcPr marL="46644" marR="46644" marT="0" marB="0"/>
                </a:tc>
              </a:tr>
              <a:tr h="497531">
                <a:tc>
                  <a:txBody>
                    <a:bodyPr/>
                    <a:lstStyle/>
                    <a:p>
                      <a:pPr>
                        <a:spcBef>
                          <a:spcPts val="180"/>
                        </a:spcBef>
                        <a:spcAft>
                          <a:spcPts val="180"/>
                        </a:spcAft>
                      </a:pPr>
                      <a:r>
                        <a:rPr lang="en-US" sz="1400">
                          <a:effectLst/>
                        </a:rPr>
                        <a:t>Limited-Risk AI Systems</a:t>
                      </a:r>
                      <a:endParaRPr lang="el-GR" sz="1400">
                        <a:effectLst/>
                        <a:latin typeface="Aptos"/>
                        <a:ea typeface="Aptos"/>
                        <a:cs typeface="Times New Roman" panose="02020603050405020304" pitchFamily="18" charset="0"/>
                      </a:endParaRPr>
                    </a:p>
                  </a:txBody>
                  <a:tcPr marL="46644" marR="46644" marT="0" marB="0"/>
                </a:tc>
                <a:tc>
                  <a:txBody>
                    <a:bodyPr/>
                    <a:lstStyle/>
                    <a:p>
                      <a:pPr>
                        <a:spcBef>
                          <a:spcPts val="180"/>
                        </a:spcBef>
                        <a:spcAft>
                          <a:spcPts val="180"/>
                        </a:spcAft>
                      </a:pPr>
                      <a:r>
                        <a:rPr lang="en-US" sz="1400" dirty="0">
                          <a:effectLst/>
                        </a:rPr>
                        <a:t>AI systems that present limited risks, which require transparency and fairness but may not be subject to stringent regulatory measures.</a:t>
                      </a:r>
                      <a:endParaRPr lang="el-GR" sz="1400" dirty="0">
                        <a:effectLst/>
                        <a:latin typeface="Aptos"/>
                        <a:ea typeface="Aptos"/>
                        <a:cs typeface="Times New Roman" panose="02020603050405020304" pitchFamily="18" charset="0"/>
                      </a:endParaRPr>
                    </a:p>
                  </a:txBody>
                  <a:tcPr marL="46644" marR="46644" marT="0" marB="0"/>
                </a:tc>
                <a:tc>
                  <a:txBody>
                    <a:bodyPr/>
                    <a:lstStyle/>
                    <a:p>
                      <a:pPr>
                        <a:spcBef>
                          <a:spcPts val="180"/>
                        </a:spcBef>
                        <a:spcAft>
                          <a:spcPts val="180"/>
                        </a:spcAft>
                      </a:pPr>
                      <a:r>
                        <a:rPr lang="en-US" sz="1400" dirty="0">
                          <a:effectLst/>
                        </a:rPr>
                        <a:t>- AI </a:t>
                      </a:r>
                      <a:r>
                        <a:rPr lang="en-US" sz="1400" dirty="0" err="1">
                          <a:effectLst/>
                        </a:rPr>
                        <a:t>chatbots</a:t>
                      </a:r>
                      <a:r>
                        <a:rPr lang="en-US" sz="1400" dirty="0">
                          <a:effectLst/>
                        </a:rPr>
                        <a:t> interacting with users.- AI for customer service automation.- AI used to rank credit scores (with some transparency measures).</a:t>
                      </a:r>
                      <a:endParaRPr lang="el-GR" sz="1400" dirty="0">
                        <a:effectLst/>
                        <a:latin typeface="Aptos"/>
                        <a:ea typeface="Aptos"/>
                        <a:cs typeface="Times New Roman" panose="02020603050405020304" pitchFamily="18" charset="0"/>
                      </a:endParaRPr>
                    </a:p>
                  </a:txBody>
                  <a:tcPr marL="46644" marR="46644" marT="0" marB="0"/>
                </a:tc>
              </a:tr>
              <a:tr h="497531">
                <a:tc>
                  <a:txBody>
                    <a:bodyPr/>
                    <a:lstStyle/>
                    <a:p>
                      <a:pPr>
                        <a:spcBef>
                          <a:spcPts val="180"/>
                        </a:spcBef>
                        <a:spcAft>
                          <a:spcPts val="180"/>
                        </a:spcAft>
                      </a:pPr>
                      <a:r>
                        <a:rPr lang="en-US" sz="1400">
                          <a:effectLst/>
                        </a:rPr>
                        <a:t>Minimal-Risk AI Systems</a:t>
                      </a:r>
                      <a:endParaRPr lang="el-GR" sz="1400">
                        <a:effectLst/>
                        <a:latin typeface="Aptos"/>
                        <a:ea typeface="Aptos"/>
                        <a:cs typeface="Times New Roman" panose="02020603050405020304" pitchFamily="18" charset="0"/>
                      </a:endParaRPr>
                    </a:p>
                  </a:txBody>
                  <a:tcPr marL="46644" marR="46644" marT="0" marB="0"/>
                </a:tc>
                <a:tc>
                  <a:txBody>
                    <a:bodyPr/>
                    <a:lstStyle/>
                    <a:p>
                      <a:pPr>
                        <a:spcBef>
                          <a:spcPts val="180"/>
                        </a:spcBef>
                        <a:spcAft>
                          <a:spcPts val="180"/>
                        </a:spcAft>
                      </a:pPr>
                      <a:r>
                        <a:rPr lang="en-US" sz="1400">
                          <a:effectLst/>
                        </a:rPr>
                        <a:t>AI systems that have minimal impact on safety or fundamental rights and are largely unregulated, except for voluntary adherence to standards.</a:t>
                      </a:r>
                      <a:endParaRPr lang="el-GR" sz="1400">
                        <a:effectLst/>
                        <a:latin typeface="Aptos"/>
                        <a:ea typeface="Aptos"/>
                        <a:cs typeface="Times New Roman" panose="02020603050405020304" pitchFamily="18" charset="0"/>
                      </a:endParaRPr>
                    </a:p>
                  </a:txBody>
                  <a:tcPr marL="46644" marR="46644" marT="0" marB="0"/>
                </a:tc>
                <a:tc>
                  <a:txBody>
                    <a:bodyPr/>
                    <a:lstStyle/>
                    <a:p>
                      <a:pPr>
                        <a:spcBef>
                          <a:spcPts val="180"/>
                        </a:spcBef>
                        <a:spcAft>
                          <a:spcPts val="180"/>
                        </a:spcAft>
                      </a:pPr>
                      <a:r>
                        <a:rPr lang="en-US" sz="1400" dirty="0">
                          <a:effectLst/>
                        </a:rPr>
                        <a:t>- AI for spam filters.- AI used in video games for generating game content.- AI for product recommendations in e-commerce.</a:t>
                      </a:r>
                      <a:endParaRPr lang="el-GR" sz="1400" dirty="0">
                        <a:effectLst/>
                        <a:latin typeface="Aptos"/>
                        <a:ea typeface="Aptos"/>
                        <a:cs typeface="Times New Roman" panose="02020603050405020304" pitchFamily="18" charset="0"/>
                      </a:endParaRPr>
                    </a:p>
                  </a:txBody>
                  <a:tcPr marL="46644" marR="46644" marT="0" marB="0"/>
                </a:tc>
              </a:tr>
            </a:tbl>
          </a:graphicData>
        </a:graphic>
      </p:graphicFrame>
    </p:spTree>
    <p:extLst>
      <p:ext uri="{BB962C8B-B14F-4D97-AF65-F5344CB8AC3E}">
        <p14:creationId xmlns:p14="http://schemas.microsoft.com/office/powerpoint/2010/main" val="31773427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375400"/>
            <a:ext cx="469900" cy="482599"/>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535940" y="470217"/>
            <a:ext cx="7183120" cy="720710"/>
          </a:xfrm>
          <a:prstGeom prst="rect">
            <a:avLst/>
          </a:prstGeom>
        </p:spPr>
        <p:txBody>
          <a:bodyPr vert="horz" wrap="square" lIns="0" tIns="12700" rIns="0" bIns="0" rtlCol="0">
            <a:spAutoFit/>
          </a:bodyPr>
          <a:lstStyle/>
          <a:p>
            <a:pPr marL="12700">
              <a:lnSpc>
                <a:spcPct val="100000"/>
              </a:lnSpc>
              <a:spcBef>
                <a:spcPts val="100"/>
              </a:spcBef>
            </a:pPr>
            <a:r>
              <a:rPr lang="en-US" sz="4600" b="0" spc="-185" dirty="0" smtClean="0">
                <a:solidFill>
                  <a:srgbClr val="675E47"/>
                </a:solidFill>
                <a:latin typeface="Georgia"/>
                <a:cs typeface="Georgia"/>
              </a:rPr>
              <a:t>Actors in AI</a:t>
            </a:r>
            <a:endParaRPr sz="4600" b="0" spc="-185" dirty="0">
              <a:solidFill>
                <a:srgbClr val="675E47"/>
              </a:solidFill>
              <a:latin typeface="Georgia"/>
              <a:cs typeface="Georgia"/>
            </a:endParaRPr>
          </a:p>
        </p:txBody>
      </p:sp>
      <p:sp>
        <p:nvSpPr>
          <p:cNvPr id="4" name="object 4"/>
          <p:cNvSpPr txBox="1"/>
          <p:nvPr/>
        </p:nvSpPr>
        <p:spPr>
          <a:xfrm>
            <a:off x="469900" y="1828800"/>
            <a:ext cx="7683500" cy="3059812"/>
          </a:xfrm>
          <a:prstGeom prst="rect">
            <a:avLst/>
          </a:prstGeom>
        </p:spPr>
        <p:txBody>
          <a:bodyPr vert="horz" wrap="square" lIns="0" tIns="5080" rIns="0" bIns="0" rtlCol="0">
            <a:spAutoFit/>
          </a:bodyPr>
          <a:lstStyle/>
          <a:p>
            <a:pPr marL="298450" indent="-285750" algn="just">
              <a:lnSpc>
                <a:spcPct val="100000"/>
              </a:lnSpc>
              <a:spcBef>
                <a:spcPts val="459"/>
              </a:spcBef>
              <a:buClr>
                <a:srgbClr val="A9A57C"/>
              </a:buClr>
              <a:buFont typeface="Arial" panose="020B0604020202020204" pitchFamily="34" charset="0"/>
              <a:buChar char="•"/>
              <a:tabLst>
                <a:tab pos="241300" algn="l"/>
              </a:tabLst>
            </a:pPr>
            <a:r>
              <a:rPr lang="en-US" dirty="0" smtClean="0"/>
              <a:t>‘</a:t>
            </a:r>
            <a:r>
              <a:rPr lang="en-US" dirty="0"/>
              <a:t>Provider’: means a natural or legal person, public authority, agency or other body that </a:t>
            </a:r>
            <a:r>
              <a:rPr lang="en-US" b="1" dirty="0"/>
              <a:t>develops an AI system</a:t>
            </a:r>
            <a:r>
              <a:rPr lang="en-US" dirty="0"/>
              <a:t> or a </a:t>
            </a:r>
            <a:r>
              <a:rPr lang="en-US" b="1" dirty="0"/>
              <a:t>general-purpose AI model</a:t>
            </a:r>
            <a:r>
              <a:rPr lang="en-US" dirty="0"/>
              <a:t> or that has an AI system or a general-purpose AI model developed and </a:t>
            </a:r>
            <a:r>
              <a:rPr lang="en-US" b="1" dirty="0"/>
              <a:t>places it on the market</a:t>
            </a:r>
            <a:r>
              <a:rPr lang="en-US" dirty="0"/>
              <a:t> or puts the AI system </a:t>
            </a:r>
            <a:r>
              <a:rPr lang="en-US" b="1" dirty="0"/>
              <a:t>into service under its own name</a:t>
            </a:r>
            <a:r>
              <a:rPr lang="en-US" dirty="0"/>
              <a:t> or trademark, whether for payment or free of charge</a:t>
            </a:r>
            <a:r>
              <a:rPr lang="en-US" dirty="0" smtClean="0"/>
              <a:t>;</a:t>
            </a:r>
          </a:p>
          <a:p>
            <a:pPr marL="12700" algn="just">
              <a:lnSpc>
                <a:spcPct val="100000"/>
              </a:lnSpc>
              <a:spcBef>
                <a:spcPts val="459"/>
              </a:spcBef>
              <a:buClr>
                <a:srgbClr val="A9A57C"/>
              </a:buClr>
              <a:tabLst>
                <a:tab pos="241300" algn="l"/>
              </a:tabLst>
            </a:pPr>
            <a:endParaRPr lang="en-US" spc="-40" dirty="0" smtClean="0">
              <a:solidFill>
                <a:srgbClr val="2F2B20"/>
              </a:solidFill>
              <a:latin typeface="Trebuchet MS"/>
              <a:cs typeface="Trebuchet MS"/>
            </a:endParaRPr>
          </a:p>
          <a:p>
            <a:pPr marL="355600" indent="-342900" algn="just">
              <a:spcBef>
                <a:spcPts val="459"/>
              </a:spcBef>
              <a:buClr>
                <a:srgbClr val="A9A57C"/>
              </a:buClr>
              <a:buFont typeface="Arial" panose="020B0604020202020204" pitchFamily="34" charset="0"/>
              <a:buChar char="•"/>
              <a:tabLst>
                <a:tab pos="241300" algn="l"/>
              </a:tabLst>
            </a:pPr>
            <a:r>
              <a:rPr lang="en-US" dirty="0" smtClean="0"/>
              <a:t>‘</a:t>
            </a:r>
            <a:r>
              <a:rPr lang="en-US" dirty="0" err="1"/>
              <a:t>D</a:t>
            </a:r>
            <a:r>
              <a:rPr lang="en-US" dirty="0" err="1" smtClean="0"/>
              <a:t>eployer</a:t>
            </a:r>
            <a:r>
              <a:rPr lang="en-US" dirty="0"/>
              <a:t>’ means a natural or legal person, public authority, agency or other body using an AI system under its authority except where the AI system is used in the course of a personal non-professional activity;</a:t>
            </a:r>
            <a:endParaRPr lang="el-GR" dirty="0"/>
          </a:p>
          <a:p>
            <a:pPr marL="12700" algn="just">
              <a:lnSpc>
                <a:spcPct val="100000"/>
              </a:lnSpc>
              <a:spcBef>
                <a:spcPts val="459"/>
              </a:spcBef>
              <a:buClr>
                <a:srgbClr val="A9A57C"/>
              </a:buClr>
              <a:tabLst>
                <a:tab pos="241300" algn="l"/>
              </a:tabLst>
            </a:pPr>
            <a:endParaRPr lang="en-US" sz="2400" spc="-40" dirty="0">
              <a:solidFill>
                <a:srgbClr val="2F2B20"/>
              </a:solidFill>
              <a:latin typeface="Trebuchet MS"/>
              <a:cs typeface="Trebuchet MS"/>
            </a:endParaRPr>
          </a:p>
        </p:txBody>
      </p:sp>
    </p:spTree>
    <p:extLst>
      <p:ext uri="{BB962C8B-B14F-4D97-AF65-F5344CB8AC3E}">
        <p14:creationId xmlns:p14="http://schemas.microsoft.com/office/powerpoint/2010/main" val="39570127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375400"/>
            <a:ext cx="469900" cy="482599"/>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535940" y="470217"/>
            <a:ext cx="7183120" cy="720710"/>
          </a:xfrm>
          <a:prstGeom prst="rect">
            <a:avLst/>
          </a:prstGeom>
        </p:spPr>
        <p:txBody>
          <a:bodyPr vert="horz" wrap="square" lIns="0" tIns="12700" rIns="0" bIns="0" rtlCol="0">
            <a:spAutoFit/>
          </a:bodyPr>
          <a:lstStyle/>
          <a:p>
            <a:pPr marL="12700">
              <a:lnSpc>
                <a:spcPct val="100000"/>
              </a:lnSpc>
              <a:spcBef>
                <a:spcPts val="100"/>
              </a:spcBef>
            </a:pPr>
            <a:r>
              <a:rPr lang="en-US" sz="4600" b="0" spc="-185" dirty="0">
                <a:solidFill>
                  <a:srgbClr val="675E47"/>
                </a:solidFill>
                <a:latin typeface="Georgia"/>
                <a:cs typeface="Georgia"/>
              </a:rPr>
              <a:t>Roles in </a:t>
            </a:r>
            <a:r>
              <a:rPr lang="en-US" sz="4600" b="0" spc="-185" dirty="0" smtClean="0">
                <a:solidFill>
                  <a:srgbClr val="675E47"/>
                </a:solidFill>
                <a:latin typeface="Georgia"/>
                <a:cs typeface="Georgia"/>
              </a:rPr>
              <a:t>GDPR </a:t>
            </a:r>
            <a:r>
              <a:rPr lang="en-US" sz="4600" b="0" spc="-185" dirty="0">
                <a:solidFill>
                  <a:srgbClr val="675E47"/>
                </a:solidFill>
                <a:latin typeface="Georgia"/>
                <a:cs typeface="Georgia"/>
              </a:rPr>
              <a:t>and </a:t>
            </a:r>
            <a:r>
              <a:rPr lang="en-US" sz="4600" b="0" spc="-185" dirty="0" smtClean="0">
                <a:solidFill>
                  <a:srgbClr val="675E47"/>
                </a:solidFill>
                <a:latin typeface="Georgia"/>
                <a:cs typeface="Georgia"/>
              </a:rPr>
              <a:t>AI</a:t>
            </a:r>
            <a:endParaRPr sz="4600" b="0" spc="-185" dirty="0">
              <a:solidFill>
                <a:srgbClr val="675E47"/>
              </a:solidFill>
              <a:latin typeface="Georgia"/>
              <a:cs typeface="Georgia"/>
            </a:endParaRPr>
          </a:p>
        </p:txBody>
      </p:sp>
      <p:graphicFrame>
        <p:nvGraphicFramePr>
          <p:cNvPr id="5" name="Πίνακας 4"/>
          <p:cNvGraphicFramePr>
            <a:graphicFrameLocks noGrp="1"/>
          </p:cNvGraphicFramePr>
          <p:nvPr>
            <p:extLst>
              <p:ext uri="{D42A27DB-BD31-4B8C-83A1-F6EECF244321}">
                <p14:modId xmlns:p14="http://schemas.microsoft.com/office/powerpoint/2010/main" val="1972483776"/>
              </p:ext>
            </p:extLst>
          </p:nvPr>
        </p:nvGraphicFramePr>
        <p:xfrm>
          <a:off x="228601" y="1981200"/>
          <a:ext cx="7490459" cy="3698241"/>
        </p:xfrm>
        <a:graphic>
          <a:graphicData uri="http://schemas.openxmlformats.org/drawingml/2006/table">
            <a:tbl>
              <a:tblPr firstRow="1" bandRow="1" bandCol="1">
                <a:tableStyleId>{5C22544A-7EE6-4342-B048-85BDC9FD1C3A}</a:tableStyleId>
              </a:tblPr>
              <a:tblGrid>
                <a:gridCol w="1134918"/>
                <a:gridCol w="1588885"/>
                <a:gridCol w="4766656"/>
              </a:tblGrid>
              <a:tr h="372534">
                <a:tc>
                  <a:txBody>
                    <a:bodyPr/>
                    <a:lstStyle/>
                    <a:p>
                      <a:pPr>
                        <a:spcBef>
                          <a:spcPts val="180"/>
                        </a:spcBef>
                        <a:spcAft>
                          <a:spcPts val="180"/>
                        </a:spcAft>
                      </a:pPr>
                      <a:r>
                        <a:rPr lang="en-US" sz="1600" dirty="0">
                          <a:effectLst/>
                        </a:rPr>
                        <a:t>GDPR Role</a:t>
                      </a:r>
                      <a:endParaRPr lang="el-GR" sz="1600" dirty="0">
                        <a:effectLst/>
                        <a:latin typeface="Aptos"/>
                        <a:ea typeface="Aptos"/>
                        <a:cs typeface="Times New Roman" panose="02020603050405020304" pitchFamily="18" charset="0"/>
                      </a:endParaRPr>
                    </a:p>
                  </a:txBody>
                  <a:tcPr marL="68580" marR="68580" marT="0" marB="0" anchor="b"/>
                </a:tc>
                <a:tc>
                  <a:txBody>
                    <a:bodyPr/>
                    <a:lstStyle/>
                    <a:p>
                      <a:pPr>
                        <a:spcBef>
                          <a:spcPts val="180"/>
                        </a:spcBef>
                        <a:spcAft>
                          <a:spcPts val="180"/>
                        </a:spcAft>
                      </a:pPr>
                      <a:r>
                        <a:rPr lang="en-US" sz="1600">
                          <a:effectLst/>
                        </a:rPr>
                        <a:t>Potential AI Act Role(s)</a:t>
                      </a:r>
                      <a:endParaRPr lang="el-GR" sz="1600">
                        <a:effectLst/>
                        <a:latin typeface="Aptos"/>
                        <a:ea typeface="Aptos"/>
                        <a:cs typeface="Times New Roman" panose="02020603050405020304" pitchFamily="18" charset="0"/>
                      </a:endParaRPr>
                    </a:p>
                  </a:txBody>
                  <a:tcPr marL="68580" marR="68580" marT="0" marB="0" anchor="b"/>
                </a:tc>
                <a:tc>
                  <a:txBody>
                    <a:bodyPr/>
                    <a:lstStyle/>
                    <a:p>
                      <a:pPr>
                        <a:spcBef>
                          <a:spcPts val="180"/>
                        </a:spcBef>
                        <a:spcAft>
                          <a:spcPts val="180"/>
                        </a:spcAft>
                      </a:pPr>
                      <a:r>
                        <a:rPr lang="en-US" sz="1600">
                          <a:effectLst/>
                        </a:rPr>
                        <a:t>Key Considerations</a:t>
                      </a:r>
                      <a:endParaRPr lang="el-GR" sz="1600">
                        <a:effectLst/>
                        <a:latin typeface="Aptos"/>
                        <a:ea typeface="Aptos"/>
                        <a:cs typeface="Times New Roman" panose="02020603050405020304" pitchFamily="18" charset="0"/>
                      </a:endParaRPr>
                    </a:p>
                  </a:txBody>
                  <a:tcPr marL="68580" marR="68580" marT="0" marB="0" anchor="b"/>
                </a:tc>
              </a:tr>
              <a:tr h="745067">
                <a:tc>
                  <a:txBody>
                    <a:bodyPr/>
                    <a:lstStyle/>
                    <a:p>
                      <a:pPr>
                        <a:spcBef>
                          <a:spcPts val="180"/>
                        </a:spcBef>
                        <a:spcAft>
                          <a:spcPts val="180"/>
                        </a:spcAft>
                      </a:pPr>
                      <a:r>
                        <a:rPr lang="en-US" sz="1600" dirty="0">
                          <a:effectLst/>
                        </a:rPr>
                        <a:t>Data Controller</a:t>
                      </a:r>
                      <a:endParaRPr lang="el-GR" sz="1600" dirty="0">
                        <a:effectLst/>
                        <a:latin typeface="Aptos"/>
                        <a:ea typeface="Aptos"/>
                        <a:cs typeface="Times New Roman" panose="02020603050405020304" pitchFamily="18" charset="0"/>
                      </a:endParaRPr>
                    </a:p>
                  </a:txBody>
                  <a:tcPr marL="68580" marR="68580" marT="0" marB="0"/>
                </a:tc>
                <a:tc>
                  <a:txBody>
                    <a:bodyPr/>
                    <a:lstStyle/>
                    <a:p>
                      <a:pPr>
                        <a:spcBef>
                          <a:spcPts val="180"/>
                        </a:spcBef>
                        <a:spcAft>
                          <a:spcPts val="180"/>
                        </a:spcAft>
                      </a:pPr>
                      <a:r>
                        <a:rPr lang="en-US" sz="1600" dirty="0">
                          <a:effectLst/>
                        </a:rPr>
                        <a:t>Typically </a:t>
                      </a:r>
                      <a:r>
                        <a:rPr lang="en-US" sz="1600" dirty="0" err="1">
                          <a:effectLst/>
                        </a:rPr>
                        <a:t>Deployer</a:t>
                      </a:r>
                      <a:r>
                        <a:rPr lang="en-US" sz="1600" dirty="0">
                          <a:effectLst/>
                        </a:rPr>
                        <a:t>, but it can also be Provider</a:t>
                      </a:r>
                      <a:endParaRPr lang="el-GR" sz="1600" dirty="0">
                        <a:effectLst/>
                        <a:latin typeface="Aptos"/>
                        <a:ea typeface="Aptos"/>
                        <a:cs typeface="Times New Roman" panose="02020603050405020304" pitchFamily="18" charset="0"/>
                      </a:endParaRPr>
                    </a:p>
                  </a:txBody>
                  <a:tcPr marL="68580" marR="68580" marT="0" marB="0"/>
                </a:tc>
                <a:tc>
                  <a:txBody>
                    <a:bodyPr/>
                    <a:lstStyle/>
                    <a:p>
                      <a:pPr>
                        <a:spcBef>
                          <a:spcPts val="180"/>
                        </a:spcBef>
                        <a:spcAft>
                          <a:spcPts val="180"/>
                        </a:spcAft>
                      </a:pPr>
                      <a:r>
                        <a:rPr lang="en-US" sz="1600" dirty="0">
                          <a:effectLst/>
                        </a:rPr>
                        <a:t>Responsible for ensuring GDPR compliance when deploying the AI system, particularly in defining data processing.</a:t>
                      </a:r>
                      <a:endParaRPr lang="el-GR" sz="1600" dirty="0">
                        <a:effectLst/>
                        <a:latin typeface="Aptos"/>
                        <a:ea typeface="Aptos"/>
                        <a:cs typeface="Times New Roman" panose="02020603050405020304" pitchFamily="18" charset="0"/>
                      </a:endParaRPr>
                    </a:p>
                  </a:txBody>
                  <a:tcPr marL="68580" marR="68580" marT="0" marB="0"/>
                </a:tc>
              </a:tr>
              <a:tr h="745067">
                <a:tc>
                  <a:txBody>
                    <a:bodyPr/>
                    <a:lstStyle/>
                    <a:p>
                      <a:pPr>
                        <a:spcBef>
                          <a:spcPts val="180"/>
                        </a:spcBef>
                        <a:spcAft>
                          <a:spcPts val="180"/>
                        </a:spcAft>
                      </a:pPr>
                      <a:r>
                        <a:rPr lang="en-US" sz="1600">
                          <a:effectLst/>
                        </a:rPr>
                        <a:t>Data Processor</a:t>
                      </a:r>
                      <a:endParaRPr lang="el-GR" sz="1600">
                        <a:effectLst/>
                        <a:latin typeface="Aptos"/>
                        <a:ea typeface="Aptos"/>
                        <a:cs typeface="Times New Roman" panose="02020603050405020304" pitchFamily="18" charset="0"/>
                      </a:endParaRPr>
                    </a:p>
                  </a:txBody>
                  <a:tcPr marL="68580" marR="68580" marT="0" marB="0"/>
                </a:tc>
                <a:tc>
                  <a:txBody>
                    <a:bodyPr/>
                    <a:lstStyle/>
                    <a:p>
                      <a:pPr>
                        <a:spcBef>
                          <a:spcPts val="180"/>
                        </a:spcBef>
                        <a:spcAft>
                          <a:spcPts val="180"/>
                        </a:spcAft>
                      </a:pPr>
                      <a:r>
                        <a:rPr lang="en-US" sz="1600">
                          <a:effectLst/>
                        </a:rPr>
                        <a:t>Typically Provider or Deployer</a:t>
                      </a:r>
                      <a:endParaRPr lang="el-GR" sz="1600">
                        <a:effectLst/>
                        <a:latin typeface="Aptos"/>
                        <a:ea typeface="Aptos"/>
                        <a:cs typeface="Times New Roman" panose="02020603050405020304" pitchFamily="18" charset="0"/>
                      </a:endParaRPr>
                    </a:p>
                  </a:txBody>
                  <a:tcPr marL="68580" marR="68580" marT="0" marB="0"/>
                </a:tc>
                <a:tc>
                  <a:txBody>
                    <a:bodyPr/>
                    <a:lstStyle/>
                    <a:p>
                      <a:pPr>
                        <a:spcBef>
                          <a:spcPts val="180"/>
                        </a:spcBef>
                        <a:spcAft>
                          <a:spcPts val="180"/>
                        </a:spcAft>
                      </a:pPr>
                      <a:r>
                        <a:rPr lang="en-US" sz="1600" dirty="0">
                          <a:effectLst/>
                        </a:rPr>
                        <a:t>Must ensure AI system processes personal data in compliance with the GDPR, following instructions from the Controller.</a:t>
                      </a:r>
                      <a:endParaRPr lang="el-GR" sz="1600" dirty="0">
                        <a:effectLst/>
                        <a:latin typeface="Aptos"/>
                        <a:ea typeface="Aptos"/>
                        <a:cs typeface="Times New Roman" panose="02020603050405020304" pitchFamily="18" charset="0"/>
                      </a:endParaRPr>
                    </a:p>
                  </a:txBody>
                  <a:tcPr marL="68580" marR="68580" marT="0" marB="0"/>
                </a:tc>
              </a:tr>
              <a:tr h="745067">
                <a:tc>
                  <a:txBody>
                    <a:bodyPr/>
                    <a:lstStyle/>
                    <a:p>
                      <a:pPr>
                        <a:spcBef>
                          <a:spcPts val="180"/>
                        </a:spcBef>
                        <a:spcAft>
                          <a:spcPts val="180"/>
                        </a:spcAft>
                      </a:pPr>
                      <a:r>
                        <a:rPr lang="en-US" sz="1600">
                          <a:effectLst/>
                        </a:rPr>
                        <a:t>Subprocessor</a:t>
                      </a:r>
                      <a:endParaRPr lang="el-GR" sz="1600">
                        <a:effectLst/>
                        <a:latin typeface="Aptos"/>
                        <a:ea typeface="Aptos"/>
                        <a:cs typeface="Times New Roman" panose="02020603050405020304" pitchFamily="18" charset="0"/>
                      </a:endParaRPr>
                    </a:p>
                  </a:txBody>
                  <a:tcPr marL="68580" marR="68580" marT="0" marB="0"/>
                </a:tc>
                <a:tc>
                  <a:txBody>
                    <a:bodyPr/>
                    <a:lstStyle/>
                    <a:p>
                      <a:pPr>
                        <a:spcBef>
                          <a:spcPts val="180"/>
                        </a:spcBef>
                        <a:spcAft>
                          <a:spcPts val="180"/>
                        </a:spcAft>
                      </a:pPr>
                      <a:r>
                        <a:rPr lang="en-US" sz="1600">
                          <a:effectLst/>
                        </a:rPr>
                        <a:t>Typically Provider</a:t>
                      </a:r>
                      <a:endParaRPr lang="el-GR" sz="1600">
                        <a:effectLst/>
                        <a:latin typeface="Aptos"/>
                        <a:ea typeface="Aptos"/>
                        <a:cs typeface="Times New Roman" panose="02020603050405020304" pitchFamily="18" charset="0"/>
                      </a:endParaRPr>
                    </a:p>
                  </a:txBody>
                  <a:tcPr marL="68580" marR="68580" marT="0" marB="0"/>
                </a:tc>
                <a:tc>
                  <a:txBody>
                    <a:bodyPr/>
                    <a:lstStyle/>
                    <a:p>
                      <a:pPr>
                        <a:spcBef>
                          <a:spcPts val="180"/>
                        </a:spcBef>
                        <a:spcAft>
                          <a:spcPts val="180"/>
                        </a:spcAft>
                      </a:pPr>
                      <a:r>
                        <a:rPr lang="en-US" sz="1600" dirty="0">
                          <a:effectLst/>
                        </a:rPr>
                        <a:t>Works under the Data Processor’s direction and must ensure privacy-by-design features and secure handling of personal data in AI systems.</a:t>
                      </a:r>
                      <a:endParaRPr lang="el-GR" sz="1600" dirty="0">
                        <a:effectLst/>
                        <a:latin typeface="Aptos"/>
                        <a:ea typeface="Aptos"/>
                        <a:cs typeface="Times New Roman" panose="02020603050405020304" pitchFamily="18" charset="0"/>
                      </a:endParaRPr>
                    </a:p>
                  </a:txBody>
                  <a:tcPr marL="68580" marR="68580" marT="0" marB="0"/>
                </a:tc>
              </a:tr>
              <a:tr h="745067">
                <a:tc>
                  <a:txBody>
                    <a:bodyPr/>
                    <a:lstStyle/>
                    <a:p>
                      <a:pPr>
                        <a:spcBef>
                          <a:spcPts val="180"/>
                        </a:spcBef>
                        <a:spcAft>
                          <a:spcPts val="180"/>
                        </a:spcAft>
                      </a:pPr>
                      <a:r>
                        <a:rPr lang="en-US" sz="1600">
                          <a:effectLst/>
                        </a:rPr>
                        <a:t>Data Subject</a:t>
                      </a:r>
                      <a:endParaRPr lang="el-GR" sz="1600">
                        <a:effectLst/>
                        <a:latin typeface="Aptos"/>
                        <a:ea typeface="Aptos"/>
                        <a:cs typeface="Times New Roman" panose="02020603050405020304" pitchFamily="18" charset="0"/>
                      </a:endParaRPr>
                    </a:p>
                  </a:txBody>
                  <a:tcPr marL="68580" marR="68580" marT="0" marB="0"/>
                </a:tc>
                <a:tc>
                  <a:txBody>
                    <a:bodyPr/>
                    <a:lstStyle/>
                    <a:p>
                      <a:pPr>
                        <a:spcBef>
                          <a:spcPts val="180"/>
                        </a:spcBef>
                        <a:spcAft>
                          <a:spcPts val="180"/>
                        </a:spcAft>
                      </a:pPr>
                      <a:r>
                        <a:rPr lang="en-US" sz="1600">
                          <a:effectLst/>
                        </a:rPr>
                        <a:t>N/A</a:t>
                      </a:r>
                      <a:endParaRPr lang="el-GR" sz="1600">
                        <a:effectLst/>
                        <a:latin typeface="Aptos"/>
                        <a:ea typeface="Aptos"/>
                        <a:cs typeface="Times New Roman" panose="02020603050405020304" pitchFamily="18" charset="0"/>
                      </a:endParaRPr>
                    </a:p>
                  </a:txBody>
                  <a:tcPr marL="68580" marR="68580" marT="0" marB="0"/>
                </a:tc>
                <a:tc>
                  <a:txBody>
                    <a:bodyPr/>
                    <a:lstStyle/>
                    <a:p>
                      <a:pPr>
                        <a:spcBef>
                          <a:spcPts val="180"/>
                        </a:spcBef>
                        <a:spcAft>
                          <a:spcPts val="180"/>
                        </a:spcAft>
                      </a:pPr>
                      <a:r>
                        <a:rPr lang="en-US" sz="1600" dirty="0">
                          <a:effectLst/>
                        </a:rPr>
                        <a:t>GDPR applies; their rights to access, erasure, and transparency must be upheld if personal data is involved in the AI system.</a:t>
                      </a:r>
                      <a:endParaRPr lang="el-GR" sz="1600" dirty="0">
                        <a:effectLst/>
                        <a:latin typeface="Aptos"/>
                        <a:ea typeface="Aptos"/>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9474268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375400"/>
            <a:ext cx="469900" cy="482599"/>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535940" y="470217"/>
            <a:ext cx="7183120" cy="720710"/>
          </a:xfrm>
          <a:prstGeom prst="rect">
            <a:avLst/>
          </a:prstGeom>
        </p:spPr>
        <p:txBody>
          <a:bodyPr vert="horz" wrap="square" lIns="0" tIns="12700" rIns="0" bIns="0" rtlCol="0">
            <a:spAutoFit/>
          </a:bodyPr>
          <a:lstStyle/>
          <a:p>
            <a:pPr marL="12700">
              <a:lnSpc>
                <a:spcPct val="100000"/>
              </a:lnSpc>
              <a:spcBef>
                <a:spcPts val="100"/>
              </a:spcBef>
            </a:pPr>
            <a:r>
              <a:rPr lang="en-US" sz="4600" b="0" spc="-185" dirty="0">
                <a:solidFill>
                  <a:srgbClr val="675E47"/>
                </a:solidFill>
                <a:latin typeface="Georgia"/>
                <a:cs typeface="Georgia"/>
              </a:rPr>
              <a:t>AI development </a:t>
            </a:r>
            <a:r>
              <a:rPr lang="en-US" sz="4600" b="0" spc="-185" dirty="0" smtClean="0">
                <a:solidFill>
                  <a:srgbClr val="675E47"/>
                </a:solidFill>
                <a:latin typeface="Georgia"/>
                <a:cs typeface="Georgia"/>
              </a:rPr>
              <a:t>lifecycle</a:t>
            </a:r>
            <a:endParaRPr sz="4600" b="0" spc="-185" dirty="0">
              <a:solidFill>
                <a:srgbClr val="675E47"/>
              </a:solidFill>
              <a:latin typeface="Georgia"/>
              <a:cs typeface="Georgia"/>
            </a:endParaRPr>
          </a:p>
        </p:txBody>
      </p:sp>
      <p:pic>
        <p:nvPicPr>
          <p:cNvPr id="5" name="Picture"/>
          <p:cNvPicPr/>
          <p:nvPr/>
        </p:nvPicPr>
        <p:blipFill>
          <a:blip r:embed="rId3"/>
          <a:stretch>
            <a:fillRect/>
          </a:stretch>
        </p:blipFill>
        <p:spPr bwMode="auto">
          <a:xfrm>
            <a:off x="914400" y="2438400"/>
            <a:ext cx="6804660" cy="1447800"/>
          </a:xfrm>
          <a:prstGeom prst="rect">
            <a:avLst/>
          </a:prstGeom>
          <a:noFill/>
          <a:ln w="9525">
            <a:noFill/>
            <a:headEnd/>
            <a:tailEnd/>
          </a:ln>
        </p:spPr>
      </p:pic>
    </p:spTree>
    <p:extLst>
      <p:ext uri="{BB962C8B-B14F-4D97-AF65-F5344CB8AC3E}">
        <p14:creationId xmlns:p14="http://schemas.microsoft.com/office/powerpoint/2010/main" val="2645218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375400"/>
            <a:ext cx="469900" cy="482599"/>
          </a:xfrm>
          <a:prstGeom prst="rect">
            <a:avLst/>
          </a:prstGeom>
          <a:blipFill>
            <a:blip r:embed="rId2" cstate="print"/>
            <a:stretch>
              <a:fillRect/>
            </a:stretch>
          </a:blipFill>
        </p:spPr>
        <p:txBody>
          <a:bodyPr wrap="square" lIns="0" tIns="0" rIns="0" bIns="0" rtlCol="0"/>
          <a:lstStyle/>
          <a:p>
            <a:endParaRPr/>
          </a:p>
        </p:txBody>
      </p:sp>
      <p:graphicFrame>
        <p:nvGraphicFramePr>
          <p:cNvPr id="6" name="Πίνακας 5"/>
          <p:cNvGraphicFramePr>
            <a:graphicFrameLocks noGrp="1"/>
          </p:cNvGraphicFramePr>
          <p:nvPr>
            <p:extLst>
              <p:ext uri="{D42A27DB-BD31-4B8C-83A1-F6EECF244321}">
                <p14:modId xmlns:p14="http://schemas.microsoft.com/office/powerpoint/2010/main" val="995356947"/>
              </p:ext>
            </p:extLst>
          </p:nvPr>
        </p:nvGraphicFramePr>
        <p:xfrm>
          <a:off x="152400" y="381000"/>
          <a:ext cx="8610600" cy="5480116"/>
        </p:xfrm>
        <a:graphic>
          <a:graphicData uri="http://schemas.openxmlformats.org/drawingml/2006/table">
            <a:tbl>
              <a:tblPr firstRow="1" bandRow="1" bandCol="1">
                <a:tableStyleId>{5C22544A-7EE6-4342-B048-85BDC9FD1C3A}</a:tableStyleId>
              </a:tblPr>
              <a:tblGrid>
                <a:gridCol w="1905000"/>
                <a:gridCol w="6705600"/>
              </a:tblGrid>
              <a:tr h="260359">
                <a:tc>
                  <a:txBody>
                    <a:bodyPr/>
                    <a:lstStyle/>
                    <a:p>
                      <a:pPr algn="just">
                        <a:spcBef>
                          <a:spcPts val="180"/>
                        </a:spcBef>
                        <a:spcAft>
                          <a:spcPts val="180"/>
                        </a:spcAft>
                      </a:pPr>
                      <a:r>
                        <a:rPr lang="en-US" sz="1600" dirty="0">
                          <a:effectLst/>
                        </a:rPr>
                        <a:t>AI Lifecycle Stage</a:t>
                      </a:r>
                      <a:endParaRPr lang="el-GR" sz="1600" dirty="0">
                        <a:effectLst/>
                        <a:latin typeface="Aptos"/>
                        <a:ea typeface="Aptos"/>
                        <a:cs typeface="Times New Roman" panose="02020603050405020304" pitchFamily="18" charset="0"/>
                      </a:endParaRPr>
                    </a:p>
                  </a:txBody>
                  <a:tcPr marL="68580" marR="68580" marT="0" marB="0" anchor="b"/>
                </a:tc>
                <a:tc>
                  <a:txBody>
                    <a:bodyPr/>
                    <a:lstStyle/>
                    <a:p>
                      <a:pPr algn="just">
                        <a:spcBef>
                          <a:spcPts val="180"/>
                        </a:spcBef>
                        <a:spcAft>
                          <a:spcPts val="180"/>
                        </a:spcAft>
                      </a:pPr>
                      <a:r>
                        <a:rPr lang="en-US" sz="1600">
                          <a:effectLst/>
                        </a:rPr>
                        <a:t>Description</a:t>
                      </a:r>
                      <a:endParaRPr lang="el-GR" sz="1600">
                        <a:effectLst/>
                        <a:latin typeface="Aptos"/>
                        <a:ea typeface="Aptos"/>
                        <a:cs typeface="Times New Roman" panose="02020603050405020304" pitchFamily="18" charset="0"/>
                      </a:endParaRPr>
                    </a:p>
                  </a:txBody>
                  <a:tcPr marL="68580" marR="68580" marT="0" marB="0" anchor="b"/>
                </a:tc>
              </a:tr>
              <a:tr h="520719">
                <a:tc>
                  <a:txBody>
                    <a:bodyPr/>
                    <a:lstStyle/>
                    <a:p>
                      <a:pPr algn="just">
                        <a:spcBef>
                          <a:spcPts val="180"/>
                        </a:spcBef>
                        <a:spcAft>
                          <a:spcPts val="180"/>
                        </a:spcAft>
                      </a:pPr>
                      <a:r>
                        <a:rPr lang="en-US" sz="1600" dirty="0">
                          <a:effectLst/>
                        </a:rPr>
                        <a:t>Inception</a:t>
                      </a:r>
                      <a:endParaRPr lang="el-GR" sz="1600" dirty="0">
                        <a:effectLst/>
                        <a:latin typeface="Aptos"/>
                        <a:ea typeface="Aptos"/>
                        <a:cs typeface="Times New Roman" panose="02020603050405020304" pitchFamily="18" charset="0"/>
                      </a:endParaRPr>
                    </a:p>
                  </a:txBody>
                  <a:tcPr marL="68580" marR="68580" marT="0" marB="0"/>
                </a:tc>
                <a:tc>
                  <a:txBody>
                    <a:bodyPr/>
                    <a:lstStyle/>
                    <a:p>
                      <a:pPr algn="just">
                        <a:spcBef>
                          <a:spcPts val="180"/>
                        </a:spcBef>
                        <a:spcAft>
                          <a:spcPts val="180"/>
                        </a:spcAft>
                      </a:pPr>
                      <a:r>
                        <a:rPr lang="en-US" sz="1600" dirty="0">
                          <a:effectLst/>
                        </a:rPr>
                        <a:t>Define the objectives, scope, and requirements for the AI system, including stakeholder needs, ethical considerations, and regulatory requirements.</a:t>
                      </a:r>
                      <a:endParaRPr lang="el-GR" sz="1600" dirty="0">
                        <a:effectLst/>
                        <a:latin typeface="Aptos"/>
                        <a:ea typeface="Aptos"/>
                        <a:cs typeface="Times New Roman" panose="02020603050405020304" pitchFamily="18" charset="0"/>
                      </a:endParaRPr>
                    </a:p>
                  </a:txBody>
                  <a:tcPr marL="68580" marR="68580" marT="0" marB="0"/>
                </a:tc>
              </a:tr>
              <a:tr h="520719">
                <a:tc>
                  <a:txBody>
                    <a:bodyPr/>
                    <a:lstStyle/>
                    <a:p>
                      <a:pPr algn="just">
                        <a:spcBef>
                          <a:spcPts val="180"/>
                        </a:spcBef>
                        <a:spcAft>
                          <a:spcPts val="180"/>
                        </a:spcAft>
                      </a:pPr>
                      <a:r>
                        <a:rPr lang="en-US" sz="1600">
                          <a:effectLst/>
                        </a:rPr>
                        <a:t>Design &amp; Development</a:t>
                      </a:r>
                      <a:endParaRPr lang="el-GR" sz="1600">
                        <a:effectLst/>
                        <a:latin typeface="Aptos"/>
                        <a:ea typeface="Aptos"/>
                        <a:cs typeface="Times New Roman" panose="02020603050405020304" pitchFamily="18" charset="0"/>
                      </a:endParaRPr>
                    </a:p>
                  </a:txBody>
                  <a:tcPr marL="68580" marR="68580" marT="0" marB="0"/>
                </a:tc>
                <a:tc>
                  <a:txBody>
                    <a:bodyPr/>
                    <a:lstStyle/>
                    <a:p>
                      <a:pPr algn="just">
                        <a:spcBef>
                          <a:spcPts val="180"/>
                        </a:spcBef>
                        <a:spcAft>
                          <a:spcPts val="180"/>
                        </a:spcAft>
                      </a:pPr>
                      <a:r>
                        <a:rPr lang="en-US" sz="1600" dirty="0">
                          <a:effectLst/>
                        </a:rPr>
                        <a:t>Architect and build the AI model, selecting algorithms, designing workflows, and preparing data to meet intended functionality and performance goals.</a:t>
                      </a:r>
                      <a:endParaRPr lang="el-GR" sz="1600" dirty="0">
                        <a:effectLst/>
                        <a:latin typeface="Aptos"/>
                        <a:ea typeface="Aptos"/>
                        <a:cs typeface="Times New Roman" panose="02020603050405020304" pitchFamily="18" charset="0"/>
                      </a:endParaRPr>
                    </a:p>
                  </a:txBody>
                  <a:tcPr marL="68580" marR="68580" marT="0" marB="0"/>
                </a:tc>
              </a:tr>
              <a:tr h="520719">
                <a:tc>
                  <a:txBody>
                    <a:bodyPr/>
                    <a:lstStyle/>
                    <a:p>
                      <a:pPr algn="just">
                        <a:spcBef>
                          <a:spcPts val="180"/>
                        </a:spcBef>
                        <a:spcAft>
                          <a:spcPts val="180"/>
                        </a:spcAft>
                      </a:pPr>
                      <a:r>
                        <a:rPr lang="en-US" sz="1600">
                          <a:effectLst/>
                        </a:rPr>
                        <a:t>Verification &amp; Validation</a:t>
                      </a:r>
                      <a:endParaRPr lang="el-GR" sz="1600">
                        <a:effectLst/>
                        <a:latin typeface="Aptos"/>
                        <a:ea typeface="Aptos"/>
                        <a:cs typeface="Times New Roman" panose="02020603050405020304" pitchFamily="18" charset="0"/>
                      </a:endParaRPr>
                    </a:p>
                  </a:txBody>
                  <a:tcPr marL="68580" marR="68580" marT="0" marB="0"/>
                </a:tc>
                <a:tc>
                  <a:txBody>
                    <a:bodyPr/>
                    <a:lstStyle/>
                    <a:p>
                      <a:pPr algn="just">
                        <a:spcBef>
                          <a:spcPts val="180"/>
                        </a:spcBef>
                        <a:spcAft>
                          <a:spcPts val="180"/>
                        </a:spcAft>
                      </a:pPr>
                      <a:r>
                        <a:rPr lang="en-US" sz="1600" dirty="0">
                          <a:effectLst/>
                        </a:rPr>
                        <a:t>Test and evaluate the AI model to ensure it meets predefined standards and aligns with intended objectives, addressing performance, bias, and reliability.</a:t>
                      </a:r>
                      <a:endParaRPr lang="el-GR" sz="1600" dirty="0">
                        <a:effectLst/>
                        <a:latin typeface="Aptos"/>
                        <a:ea typeface="Aptos"/>
                        <a:cs typeface="Times New Roman" panose="02020603050405020304" pitchFamily="18" charset="0"/>
                      </a:endParaRPr>
                    </a:p>
                  </a:txBody>
                  <a:tcPr marL="68580" marR="68580" marT="0" marB="0"/>
                </a:tc>
              </a:tr>
              <a:tr h="520719">
                <a:tc>
                  <a:txBody>
                    <a:bodyPr/>
                    <a:lstStyle/>
                    <a:p>
                      <a:pPr algn="just">
                        <a:spcBef>
                          <a:spcPts val="180"/>
                        </a:spcBef>
                        <a:spcAft>
                          <a:spcPts val="180"/>
                        </a:spcAft>
                      </a:pPr>
                      <a:r>
                        <a:rPr lang="en-US" sz="1600">
                          <a:effectLst/>
                        </a:rPr>
                        <a:t>Deployment</a:t>
                      </a:r>
                      <a:endParaRPr lang="el-GR" sz="1600">
                        <a:effectLst/>
                        <a:latin typeface="Aptos"/>
                        <a:ea typeface="Aptos"/>
                        <a:cs typeface="Times New Roman" panose="02020603050405020304" pitchFamily="18" charset="0"/>
                      </a:endParaRPr>
                    </a:p>
                  </a:txBody>
                  <a:tcPr marL="68580" marR="68580" marT="0" marB="0"/>
                </a:tc>
                <a:tc>
                  <a:txBody>
                    <a:bodyPr/>
                    <a:lstStyle/>
                    <a:p>
                      <a:pPr algn="just">
                        <a:spcBef>
                          <a:spcPts val="180"/>
                        </a:spcBef>
                        <a:spcAft>
                          <a:spcPts val="180"/>
                        </a:spcAft>
                      </a:pPr>
                      <a:r>
                        <a:rPr lang="en-US" sz="1600" dirty="0">
                          <a:effectLst/>
                        </a:rPr>
                        <a:t>Implement the validated model in a production environment, ensuring integration with other systems and adhering to operational and security requirements.</a:t>
                      </a:r>
                      <a:endParaRPr lang="el-GR" sz="1600" dirty="0">
                        <a:effectLst/>
                        <a:latin typeface="Aptos"/>
                        <a:ea typeface="Aptos"/>
                        <a:cs typeface="Times New Roman" panose="02020603050405020304" pitchFamily="18" charset="0"/>
                      </a:endParaRPr>
                    </a:p>
                  </a:txBody>
                  <a:tcPr marL="68580" marR="68580" marT="0" marB="0"/>
                </a:tc>
              </a:tr>
              <a:tr h="520719">
                <a:tc>
                  <a:txBody>
                    <a:bodyPr/>
                    <a:lstStyle/>
                    <a:p>
                      <a:pPr algn="just">
                        <a:spcBef>
                          <a:spcPts val="180"/>
                        </a:spcBef>
                        <a:spcAft>
                          <a:spcPts val="180"/>
                        </a:spcAft>
                      </a:pPr>
                      <a:r>
                        <a:rPr lang="en-US" sz="1600">
                          <a:effectLst/>
                        </a:rPr>
                        <a:t>Operation &amp; Monitoring</a:t>
                      </a:r>
                      <a:endParaRPr lang="el-GR" sz="1600">
                        <a:effectLst/>
                        <a:latin typeface="Aptos"/>
                        <a:ea typeface="Aptos"/>
                        <a:cs typeface="Times New Roman" panose="02020603050405020304" pitchFamily="18" charset="0"/>
                      </a:endParaRPr>
                    </a:p>
                  </a:txBody>
                  <a:tcPr marL="68580" marR="68580" marT="0" marB="0"/>
                </a:tc>
                <a:tc>
                  <a:txBody>
                    <a:bodyPr/>
                    <a:lstStyle/>
                    <a:p>
                      <a:pPr algn="just">
                        <a:spcBef>
                          <a:spcPts val="180"/>
                        </a:spcBef>
                        <a:spcAft>
                          <a:spcPts val="180"/>
                        </a:spcAft>
                      </a:pPr>
                      <a:r>
                        <a:rPr lang="en-US" sz="1600" dirty="0">
                          <a:effectLst/>
                        </a:rPr>
                        <a:t>Actively oversee the AI system in its operational environment, monitoring for issues like model drift, bias, or performance changes that may impact outcomes.</a:t>
                      </a:r>
                      <a:endParaRPr lang="el-GR" sz="1600" dirty="0">
                        <a:effectLst/>
                        <a:latin typeface="Aptos"/>
                        <a:ea typeface="Aptos"/>
                        <a:cs typeface="Times New Roman" panose="02020603050405020304" pitchFamily="18" charset="0"/>
                      </a:endParaRPr>
                    </a:p>
                  </a:txBody>
                  <a:tcPr marL="68580" marR="68580" marT="0" marB="0"/>
                </a:tc>
              </a:tr>
              <a:tr h="520719">
                <a:tc>
                  <a:txBody>
                    <a:bodyPr/>
                    <a:lstStyle/>
                    <a:p>
                      <a:pPr algn="just">
                        <a:spcBef>
                          <a:spcPts val="180"/>
                        </a:spcBef>
                        <a:spcAft>
                          <a:spcPts val="180"/>
                        </a:spcAft>
                      </a:pPr>
                      <a:r>
                        <a:rPr lang="en-US" sz="1600">
                          <a:effectLst/>
                        </a:rPr>
                        <a:t>Continuous Validation</a:t>
                      </a:r>
                      <a:endParaRPr lang="el-GR" sz="1600">
                        <a:effectLst/>
                        <a:latin typeface="Aptos"/>
                        <a:ea typeface="Aptos"/>
                        <a:cs typeface="Times New Roman" panose="02020603050405020304" pitchFamily="18" charset="0"/>
                      </a:endParaRPr>
                    </a:p>
                  </a:txBody>
                  <a:tcPr marL="68580" marR="68580" marT="0" marB="0"/>
                </a:tc>
                <a:tc>
                  <a:txBody>
                    <a:bodyPr/>
                    <a:lstStyle/>
                    <a:p>
                      <a:pPr algn="just">
                        <a:spcBef>
                          <a:spcPts val="180"/>
                        </a:spcBef>
                        <a:spcAft>
                          <a:spcPts val="180"/>
                        </a:spcAft>
                      </a:pPr>
                      <a:r>
                        <a:rPr lang="en-US" sz="1600" dirty="0">
                          <a:effectLst/>
                        </a:rPr>
                        <a:t>Regularly assess and validate the AI model’s performance and behavior, ensuring it continues to meet the necessary standards and objectives over time.</a:t>
                      </a:r>
                      <a:endParaRPr lang="el-GR" sz="1600" dirty="0">
                        <a:effectLst/>
                        <a:latin typeface="Aptos"/>
                        <a:ea typeface="Aptos"/>
                        <a:cs typeface="Times New Roman" panose="02020603050405020304" pitchFamily="18" charset="0"/>
                      </a:endParaRPr>
                    </a:p>
                  </a:txBody>
                  <a:tcPr marL="68580" marR="68580" marT="0" marB="0"/>
                </a:tc>
              </a:tr>
              <a:tr h="520719">
                <a:tc>
                  <a:txBody>
                    <a:bodyPr/>
                    <a:lstStyle/>
                    <a:p>
                      <a:pPr algn="just">
                        <a:spcBef>
                          <a:spcPts val="180"/>
                        </a:spcBef>
                        <a:spcAft>
                          <a:spcPts val="180"/>
                        </a:spcAft>
                      </a:pPr>
                      <a:r>
                        <a:rPr lang="en-US" sz="1600">
                          <a:effectLst/>
                        </a:rPr>
                        <a:t>Re-evaluation</a:t>
                      </a:r>
                      <a:endParaRPr lang="el-GR" sz="1600">
                        <a:effectLst/>
                        <a:latin typeface="Aptos"/>
                        <a:ea typeface="Aptos"/>
                        <a:cs typeface="Times New Roman" panose="02020603050405020304" pitchFamily="18" charset="0"/>
                      </a:endParaRPr>
                    </a:p>
                  </a:txBody>
                  <a:tcPr marL="68580" marR="68580" marT="0" marB="0"/>
                </a:tc>
                <a:tc>
                  <a:txBody>
                    <a:bodyPr/>
                    <a:lstStyle/>
                    <a:p>
                      <a:pPr algn="just">
                        <a:spcBef>
                          <a:spcPts val="180"/>
                        </a:spcBef>
                        <a:spcAft>
                          <a:spcPts val="180"/>
                        </a:spcAft>
                      </a:pPr>
                      <a:r>
                        <a:rPr lang="en-US" sz="1600" dirty="0">
                          <a:effectLst/>
                        </a:rPr>
                        <a:t>Periodically review the AI system’s relevance, assessing if updates or modifications are needed due to changes in data patterns, requirements, or external factors.</a:t>
                      </a:r>
                      <a:endParaRPr lang="el-GR" sz="1600" dirty="0">
                        <a:effectLst/>
                        <a:latin typeface="Aptos"/>
                        <a:ea typeface="Aptos"/>
                        <a:cs typeface="Times New Roman" panose="02020603050405020304" pitchFamily="18" charset="0"/>
                      </a:endParaRPr>
                    </a:p>
                  </a:txBody>
                  <a:tcPr marL="68580" marR="68580" marT="0" marB="0"/>
                </a:tc>
              </a:tr>
              <a:tr h="520719">
                <a:tc>
                  <a:txBody>
                    <a:bodyPr/>
                    <a:lstStyle/>
                    <a:p>
                      <a:pPr>
                        <a:spcBef>
                          <a:spcPts val="180"/>
                        </a:spcBef>
                        <a:spcAft>
                          <a:spcPts val="180"/>
                        </a:spcAft>
                      </a:pPr>
                      <a:r>
                        <a:rPr lang="en-US" sz="1600">
                          <a:effectLst/>
                        </a:rPr>
                        <a:t>Retirement</a:t>
                      </a:r>
                      <a:endParaRPr lang="el-GR" sz="1600">
                        <a:effectLst/>
                        <a:latin typeface="Aptos"/>
                        <a:ea typeface="Aptos"/>
                        <a:cs typeface="Times New Roman" panose="02020603050405020304" pitchFamily="18" charset="0"/>
                      </a:endParaRPr>
                    </a:p>
                  </a:txBody>
                  <a:tcPr marL="68580" marR="68580" marT="0" marB="0"/>
                </a:tc>
                <a:tc>
                  <a:txBody>
                    <a:bodyPr/>
                    <a:lstStyle/>
                    <a:p>
                      <a:pPr>
                        <a:spcBef>
                          <a:spcPts val="180"/>
                        </a:spcBef>
                        <a:spcAft>
                          <a:spcPts val="180"/>
                        </a:spcAft>
                      </a:pPr>
                      <a:r>
                        <a:rPr lang="en-US" sz="1600" dirty="0">
                          <a:effectLst/>
                        </a:rPr>
                        <a:t>Decommission the AI system or components when they are no longer effective, documenting processes and ensuring secure handling of related data and system resources.</a:t>
                      </a:r>
                      <a:endParaRPr lang="el-GR" sz="1600" dirty="0">
                        <a:effectLst/>
                        <a:latin typeface="Aptos"/>
                        <a:ea typeface="Aptos"/>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3242304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375400"/>
            <a:ext cx="469900" cy="482599"/>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535940" y="470217"/>
            <a:ext cx="7617460" cy="1428596"/>
          </a:xfrm>
          <a:prstGeom prst="rect">
            <a:avLst/>
          </a:prstGeom>
        </p:spPr>
        <p:txBody>
          <a:bodyPr vert="horz" wrap="square" lIns="0" tIns="12700" rIns="0" bIns="0" rtlCol="0">
            <a:spAutoFit/>
          </a:bodyPr>
          <a:lstStyle/>
          <a:p>
            <a:pPr marL="12700">
              <a:lnSpc>
                <a:spcPct val="100000"/>
              </a:lnSpc>
              <a:spcBef>
                <a:spcPts val="100"/>
              </a:spcBef>
            </a:pPr>
            <a:r>
              <a:rPr lang="en-US" sz="4600" b="0" spc="-185" dirty="0">
                <a:solidFill>
                  <a:srgbClr val="675E47"/>
                </a:solidFill>
                <a:latin typeface="Georgia"/>
                <a:cs typeface="Georgia"/>
              </a:rPr>
              <a:t>Mapping the AI lifecycle to </a:t>
            </a:r>
            <a:r>
              <a:rPr lang="en-US" sz="4600" b="0" spc="-185" dirty="0" err="1" smtClean="0">
                <a:solidFill>
                  <a:srgbClr val="675E47"/>
                </a:solidFill>
                <a:latin typeface="Georgia"/>
                <a:cs typeface="Georgia"/>
              </a:rPr>
              <a:t>Mlops</a:t>
            </a:r>
            <a:endParaRPr sz="4600" b="0" spc="-185" dirty="0">
              <a:solidFill>
                <a:srgbClr val="675E47"/>
              </a:solidFill>
              <a:latin typeface="Georgia"/>
              <a:cs typeface="Georgia"/>
            </a:endParaRPr>
          </a:p>
        </p:txBody>
      </p:sp>
      <p:pic>
        <p:nvPicPr>
          <p:cNvPr id="5" name="Picture"/>
          <p:cNvPicPr/>
          <p:nvPr/>
        </p:nvPicPr>
        <p:blipFill>
          <a:blip r:embed="rId3"/>
          <a:stretch>
            <a:fillRect/>
          </a:stretch>
        </p:blipFill>
        <p:spPr bwMode="auto">
          <a:xfrm>
            <a:off x="535940" y="2456497"/>
            <a:ext cx="6676390" cy="2572703"/>
          </a:xfrm>
          <a:prstGeom prst="rect">
            <a:avLst/>
          </a:prstGeom>
          <a:noFill/>
          <a:ln w="9525">
            <a:noFill/>
            <a:headEnd/>
            <a:tailEnd/>
          </a:ln>
        </p:spPr>
      </p:pic>
    </p:spTree>
    <p:extLst>
      <p:ext uri="{BB962C8B-B14F-4D97-AF65-F5344CB8AC3E}">
        <p14:creationId xmlns:p14="http://schemas.microsoft.com/office/powerpoint/2010/main" val="46464926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375400"/>
            <a:ext cx="469900" cy="482599"/>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228600" y="94603"/>
            <a:ext cx="8001000" cy="720710"/>
          </a:xfrm>
          <a:prstGeom prst="rect">
            <a:avLst/>
          </a:prstGeom>
        </p:spPr>
        <p:txBody>
          <a:bodyPr vert="horz" wrap="square" lIns="0" tIns="12700" rIns="0" bIns="0" rtlCol="0">
            <a:spAutoFit/>
          </a:bodyPr>
          <a:lstStyle/>
          <a:p>
            <a:pPr marL="12700">
              <a:lnSpc>
                <a:spcPct val="100000"/>
              </a:lnSpc>
              <a:spcBef>
                <a:spcPts val="100"/>
              </a:spcBef>
            </a:pPr>
            <a:r>
              <a:rPr lang="en-US" sz="4600" b="0" spc="-185" dirty="0">
                <a:solidFill>
                  <a:srgbClr val="675E47"/>
                </a:solidFill>
                <a:latin typeface="Georgia"/>
                <a:cs typeface="Georgia"/>
              </a:rPr>
              <a:t>Types of AI Cybersecurity </a:t>
            </a:r>
            <a:r>
              <a:rPr lang="en-US" sz="4600" b="0" spc="-185" dirty="0" smtClean="0">
                <a:solidFill>
                  <a:srgbClr val="675E47"/>
                </a:solidFill>
                <a:latin typeface="Georgia"/>
                <a:cs typeface="Georgia"/>
              </a:rPr>
              <a:t>Threats</a:t>
            </a:r>
            <a:endParaRPr sz="4600" b="0" spc="-185" dirty="0">
              <a:solidFill>
                <a:srgbClr val="675E47"/>
              </a:solidFill>
              <a:latin typeface="Georgia"/>
              <a:cs typeface="Georgia"/>
            </a:endParaRPr>
          </a:p>
        </p:txBody>
      </p:sp>
      <p:sp>
        <p:nvSpPr>
          <p:cNvPr id="4" name="object 4"/>
          <p:cNvSpPr txBox="1"/>
          <p:nvPr/>
        </p:nvSpPr>
        <p:spPr>
          <a:xfrm>
            <a:off x="241825" y="1143000"/>
            <a:ext cx="7683500" cy="3606115"/>
          </a:xfrm>
          <a:prstGeom prst="rect">
            <a:avLst/>
          </a:prstGeom>
        </p:spPr>
        <p:txBody>
          <a:bodyPr vert="horz" wrap="square" lIns="0" tIns="5080" rIns="0" bIns="0" rtlCol="0">
            <a:spAutoFit/>
          </a:bodyPr>
          <a:lstStyle/>
          <a:p>
            <a:pPr lvl="0"/>
            <a:r>
              <a:rPr lang="en-US" b="1" dirty="0" smtClean="0"/>
              <a:t>1</a:t>
            </a:r>
            <a:r>
              <a:rPr lang="en-US" b="1" dirty="0"/>
              <a:t>. Threats Through Use</a:t>
            </a:r>
            <a:r>
              <a:rPr lang="en-US" dirty="0"/>
              <a:t>: Attacks that occur when users interact with the AI system, often aiming to deceive or mislead the model. Common examples include:</a:t>
            </a:r>
            <a:endParaRPr lang="el-GR" dirty="0"/>
          </a:p>
          <a:p>
            <a:pPr lvl="1"/>
            <a:r>
              <a:rPr lang="en-US" b="1" dirty="0"/>
              <a:t>Evasion Attacks</a:t>
            </a:r>
            <a:r>
              <a:rPr lang="en-US" dirty="0"/>
              <a:t>: Manipulating input to trick the model into incorrect predictions or classifications.</a:t>
            </a:r>
            <a:endParaRPr lang="el-GR" dirty="0"/>
          </a:p>
          <a:p>
            <a:pPr lvl="1"/>
            <a:r>
              <a:rPr lang="en-US" b="1" dirty="0"/>
              <a:t>Inference Attacks</a:t>
            </a:r>
            <a:r>
              <a:rPr lang="en-US" dirty="0"/>
              <a:t>: Extracting sensitive data from model outputs, such as through membership inference or model inversion.</a:t>
            </a:r>
            <a:endParaRPr lang="el-GR" dirty="0"/>
          </a:p>
          <a:p>
            <a:pPr lvl="0"/>
            <a:r>
              <a:rPr lang="en-US" b="1" dirty="0"/>
              <a:t>2. Development-Time Threats</a:t>
            </a:r>
            <a:r>
              <a:rPr lang="en-US" dirty="0"/>
              <a:t>: Threats that arise during the data preparation, model training, or fine-tuning phases, which can compromise model integrity before deployment. Key threats include:</a:t>
            </a:r>
            <a:endParaRPr lang="el-GR" dirty="0"/>
          </a:p>
          <a:p>
            <a:pPr lvl="1"/>
            <a:r>
              <a:rPr lang="en-US" b="1" dirty="0"/>
              <a:t>Data Poisoning</a:t>
            </a:r>
            <a:r>
              <a:rPr lang="en-US" dirty="0"/>
              <a:t>: Introducing malicious or biased data to skew model outcomes.</a:t>
            </a:r>
            <a:endParaRPr lang="el-GR" dirty="0"/>
          </a:p>
          <a:p>
            <a:pPr lvl="1"/>
            <a:r>
              <a:rPr lang="en-US" b="1" dirty="0"/>
              <a:t>Model Poisoning</a:t>
            </a:r>
            <a:r>
              <a:rPr lang="en-US" dirty="0"/>
              <a:t>: Directly altering the model’s parameters or training process to create harmful behaviors</a:t>
            </a:r>
            <a:r>
              <a:rPr lang="en-US" dirty="0" smtClean="0"/>
              <a:t>.</a:t>
            </a:r>
            <a:endParaRPr lang="el-GR" dirty="0"/>
          </a:p>
        </p:txBody>
      </p:sp>
    </p:spTree>
    <p:extLst>
      <p:ext uri="{BB962C8B-B14F-4D97-AF65-F5344CB8AC3E}">
        <p14:creationId xmlns:p14="http://schemas.microsoft.com/office/powerpoint/2010/main" val="280374971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375400"/>
            <a:ext cx="469900" cy="482599"/>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241825" y="1143000"/>
            <a:ext cx="7683500" cy="5393784"/>
          </a:xfrm>
          <a:prstGeom prst="rect">
            <a:avLst/>
          </a:prstGeom>
        </p:spPr>
        <p:txBody>
          <a:bodyPr vert="horz" wrap="square" lIns="0" tIns="5080" rIns="0" bIns="0" rtlCol="0">
            <a:spAutoFit/>
          </a:bodyPr>
          <a:lstStyle/>
          <a:p>
            <a:pPr lvl="0"/>
            <a:r>
              <a:rPr lang="en-US" b="1" dirty="0" smtClean="0"/>
              <a:t>3</a:t>
            </a:r>
            <a:r>
              <a:rPr lang="en-US" b="1" dirty="0"/>
              <a:t>. Runtime Application Security Threats</a:t>
            </a:r>
            <a:r>
              <a:rPr lang="en-US" dirty="0"/>
              <a:t>: Attacks targeting the AI model or application after deployment, often intending to manipulate, disrupt, or compromise the model’s performance or data integrity:</a:t>
            </a:r>
            <a:endParaRPr lang="el-GR" dirty="0"/>
          </a:p>
          <a:p>
            <a:pPr lvl="1"/>
            <a:r>
              <a:rPr lang="en-US" b="1" dirty="0"/>
              <a:t>Model Reprogramming (Poisoning at Runtime)</a:t>
            </a:r>
            <a:r>
              <a:rPr lang="en-US" dirty="0"/>
              <a:t>: Altering a deployed model’s behavior, possibly through adversarial inputs.</a:t>
            </a:r>
            <a:endParaRPr lang="el-GR" dirty="0"/>
          </a:p>
          <a:p>
            <a:pPr lvl="1"/>
            <a:r>
              <a:rPr lang="en-US" b="1" dirty="0"/>
              <a:t>Output Integrity and Security</a:t>
            </a:r>
            <a:r>
              <a:rPr lang="en-US" dirty="0"/>
              <a:t>: Ensuring the model’s output does not unintentionally leak sensitive data or contain vulnerabilities.</a:t>
            </a:r>
            <a:endParaRPr lang="el-GR" dirty="0"/>
          </a:p>
          <a:p>
            <a:pPr lvl="0"/>
            <a:r>
              <a:rPr lang="en-US" b="1" dirty="0"/>
              <a:t>4. Conventional Security Threats</a:t>
            </a:r>
            <a:r>
              <a:rPr lang="en-US" dirty="0"/>
              <a:t>: Traditional cybersecurity risks that also impact AI systems, particularly through exposed infrastructure or supply chains. AI systems can be deployed on cloud infrastructures and will suffer similar type of attacks than other API (Application Program Interface) applications. Examples include:</a:t>
            </a:r>
            <a:endParaRPr lang="el-GR" dirty="0"/>
          </a:p>
          <a:p>
            <a:pPr lvl="1"/>
            <a:r>
              <a:rPr lang="en-US" b="1" dirty="0"/>
              <a:t>Data Breaches</a:t>
            </a:r>
            <a:r>
              <a:rPr lang="en-US" dirty="0"/>
              <a:t>: Unauthorized access to model data or user inputs, compromising confidentiality.</a:t>
            </a:r>
            <a:endParaRPr lang="el-GR" dirty="0"/>
          </a:p>
          <a:p>
            <a:pPr lvl="1"/>
            <a:r>
              <a:rPr lang="en-US" b="1" dirty="0"/>
              <a:t>Supply Chain Attacks</a:t>
            </a:r>
            <a:r>
              <a:rPr lang="en-US" dirty="0"/>
              <a:t>: Infiltrating third-party components within the AI system’s supply chain to introduce vulnerabilities.</a:t>
            </a:r>
            <a:endParaRPr lang="el-GR" dirty="0"/>
          </a:p>
          <a:p>
            <a:pPr lvl="1"/>
            <a:r>
              <a:rPr lang="en-US" b="1" dirty="0"/>
              <a:t>Denial of Service</a:t>
            </a:r>
            <a:r>
              <a:rPr lang="en-US" dirty="0"/>
              <a:t>: Overloading the model with requests to hinder functionality or availability.</a:t>
            </a:r>
            <a:endParaRPr lang="el-GR" dirty="0"/>
          </a:p>
          <a:p>
            <a:pPr marL="12700" algn="just">
              <a:lnSpc>
                <a:spcPct val="100000"/>
              </a:lnSpc>
              <a:spcBef>
                <a:spcPts val="459"/>
              </a:spcBef>
              <a:buClr>
                <a:srgbClr val="A9A57C"/>
              </a:buClr>
              <a:tabLst>
                <a:tab pos="241300" algn="l"/>
              </a:tabLst>
            </a:pPr>
            <a:endParaRPr sz="2200" spc="-40" dirty="0">
              <a:solidFill>
                <a:srgbClr val="2F2B20"/>
              </a:solidFill>
              <a:latin typeface="Trebuchet MS"/>
              <a:cs typeface="Trebuchet MS"/>
            </a:endParaRPr>
          </a:p>
        </p:txBody>
      </p:sp>
      <p:sp>
        <p:nvSpPr>
          <p:cNvPr id="5" name="Τίτλος 4"/>
          <p:cNvSpPr>
            <a:spLocks noGrp="1"/>
          </p:cNvSpPr>
          <p:nvPr>
            <p:ph type="title"/>
          </p:nvPr>
        </p:nvSpPr>
        <p:spPr/>
        <p:txBody>
          <a:bodyPr/>
          <a:lstStyle/>
          <a:p>
            <a:endParaRPr lang="el-GR"/>
          </a:p>
        </p:txBody>
      </p:sp>
    </p:spTree>
    <p:extLst>
      <p:ext uri="{BB962C8B-B14F-4D97-AF65-F5344CB8AC3E}">
        <p14:creationId xmlns:p14="http://schemas.microsoft.com/office/powerpoint/2010/main" val="10974533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375400"/>
            <a:ext cx="469900" cy="482599"/>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535940" y="470217"/>
            <a:ext cx="2614930" cy="726440"/>
          </a:xfrm>
          <a:prstGeom prst="rect">
            <a:avLst/>
          </a:prstGeom>
        </p:spPr>
        <p:txBody>
          <a:bodyPr vert="horz" wrap="square" lIns="0" tIns="12700" rIns="0" bIns="0" rtlCol="0">
            <a:spAutoFit/>
          </a:bodyPr>
          <a:lstStyle/>
          <a:p>
            <a:pPr marL="12700">
              <a:lnSpc>
                <a:spcPct val="100000"/>
              </a:lnSpc>
              <a:spcBef>
                <a:spcPts val="100"/>
              </a:spcBef>
            </a:pPr>
            <a:r>
              <a:rPr sz="4600" b="0" spc="-195" dirty="0">
                <a:solidFill>
                  <a:srgbClr val="675E47"/>
                </a:solidFill>
                <a:latin typeface="Georgia"/>
                <a:cs typeface="Georgia"/>
              </a:rPr>
              <a:t>References</a:t>
            </a:r>
            <a:endParaRPr sz="4600">
              <a:latin typeface="Georgia"/>
              <a:cs typeface="Georgia"/>
            </a:endParaRPr>
          </a:p>
        </p:txBody>
      </p:sp>
      <p:sp>
        <p:nvSpPr>
          <p:cNvPr id="4" name="object 4"/>
          <p:cNvSpPr txBox="1"/>
          <p:nvPr/>
        </p:nvSpPr>
        <p:spPr>
          <a:xfrm>
            <a:off x="535940" y="1371600"/>
            <a:ext cx="7367270" cy="5152692"/>
          </a:xfrm>
          <a:prstGeom prst="rect">
            <a:avLst/>
          </a:prstGeom>
        </p:spPr>
        <p:txBody>
          <a:bodyPr vert="horz" wrap="square" lIns="0" tIns="27939" rIns="0" bIns="0" rtlCol="0">
            <a:spAutoFit/>
          </a:bodyPr>
          <a:lstStyle/>
          <a:p>
            <a:r>
              <a:rPr lang="en-US" sz="900" dirty="0" smtClean="0"/>
              <a:t>“A New Dawn for Public Employment Services. OECD.” 2024. June 12, 2024. </a:t>
            </a:r>
            <a:r>
              <a:rPr lang="en-US" sz="900" dirty="0" smtClean="0">
                <a:hlinkClick r:id="rId3"/>
              </a:rPr>
              <a:t>https://www.oecd.org/en/publications/2024/06/a-new-dawn-for-public-employment-services_25e1e70e.html</a:t>
            </a:r>
            <a:r>
              <a:rPr lang="en-US" sz="900" dirty="0" smtClean="0"/>
              <a:t>.</a:t>
            </a:r>
            <a:endParaRPr lang="el-GR" sz="900" dirty="0" smtClean="0"/>
          </a:p>
          <a:p>
            <a:r>
              <a:rPr lang="en-US" sz="900" dirty="0" err="1" smtClean="0"/>
              <a:t>Aliferis</a:t>
            </a:r>
            <a:r>
              <a:rPr lang="en-US" sz="900" dirty="0" smtClean="0"/>
              <a:t>, Constantin, and </a:t>
            </a:r>
            <a:r>
              <a:rPr lang="en-US" sz="900" dirty="0" err="1" smtClean="0"/>
              <a:t>Gyorgy</a:t>
            </a:r>
            <a:r>
              <a:rPr lang="en-US" sz="900" dirty="0" smtClean="0"/>
              <a:t> Simon. 2024. “Artificial Intelligence (AI) and Machine Learning (ML) for Healthcare and Health Sciences: The Need for Best Practices Enabling Trust in AI and ML.” In </a:t>
            </a:r>
            <a:r>
              <a:rPr lang="en-US" sz="900" i="1" dirty="0" smtClean="0"/>
              <a:t>Artificial Intelligence and Machine Learning in Health Care and Medical Sciences: Best Practices and Pitfalls</a:t>
            </a:r>
            <a:r>
              <a:rPr lang="en-US" sz="900" dirty="0" smtClean="0"/>
              <a:t>, edited by </a:t>
            </a:r>
            <a:r>
              <a:rPr lang="en-US" sz="900" dirty="0" err="1" smtClean="0"/>
              <a:t>Gyorgy</a:t>
            </a:r>
            <a:r>
              <a:rPr lang="en-US" sz="900" dirty="0" smtClean="0"/>
              <a:t> J. Simon and Constantin </a:t>
            </a:r>
            <a:r>
              <a:rPr lang="en-US" sz="900" dirty="0" err="1" smtClean="0"/>
              <a:t>Aliferis</a:t>
            </a:r>
            <a:r>
              <a:rPr lang="en-US" sz="900" dirty="0" smtClean="0"/>
              <a:t>, 1–31. Cham: Springer International Publishing. </a:t>
            </a:r>
            <a:r>
              <a:rPr lang="en-US" sz="900" dirty="0" smtClean="0">
                <a:hlinkClick r:id="rId4"/>
              </a:rPr>
              <a:t>https://doi.org/10.1007/978-3-031-39355-6_1</a:t>
            </a:r>
            <a:r>
              <a:rPr lang="en-US" sz="900" dirty="0" smtClean="0"/>
              <a:t>.</a:t>
            </a:r>
            <a:endParaRPr lang="el-GR" sz="900" dirty="0" smtClean="0"/>
          </a:p>
          <a:p>
            <a:r>
              <a:rPr lang="en-US" sz="900" dirty="0" err="1" smtClean="0"/>
              <a:t>Almada</a:t>
            </a:r>
            <a:r>
              <a:rPr lang="en-US" sz="900" dirty="0" smtClean="0"/>
              <a:t>, Marco, and Nicolas Petit. 2023. “The EU AI Act: A Medley of Product Safety and Fundamental Rights?” Rochester, NY. </a:t>
            </a:r>
            <a:r>
              <a:rPr lang="en-US" sz="900" dirty="0" smtClean="0">
                <a:hlinkClick r:id="rId5"/>
              </a:rPr>
              <a:t>https://doi.org/10.2139/ssrn.4308072</a:t>
            </a:r>
            <a:r>
              <a:rPr lang="en-US" sz="900" dirty="0" smtClean="0"/>
              <a:t>.</a:t>
            </a:r>
            <a:endParaRPr lang="el-GR" sz="900" dirty="0" smtClean="0"/>
          </a:p>
          <a:p>
            <a:r>
              <a:rPr lang="en-US" sz="900" dirty="0" smtClean="0"/>
              <a:t>Andrews, Mel, Andrew Smart, and </a:t>
            </a:r>
            <a:r>
              <a:rPr lang="en-US" sz="900" dirty="0" err="1" smtClean="0"/>
              <a:t>Abeba</a:t>
            </a:r>
            <a:r>
              <a:rPr lang="en-US" sz="900" dirty="0" smtClean="0"/>
              <a:t> </a:t>
            </a:r>
            <a:r>
              <a:rPr lang="en-US" sz="900" dirty="0" err="1" smtClean="0"/>
              <a:t>Birhane</a:t>
            </a:r>
            <a:r>
              <a:rPr lang="en-US" sz="900" dirty="0" smtClean="0"/>
              <a:t>. 2024. “The Reanimation of Pseudoscience in Machine Learning and Its Ethical Repercussions.” </a:t>
            </a:r>
            <a:r>
              <a:rPr lang="en-US" sz="900" i="1" dirty="0" smtClean="0"/>
              <a:t>Patterns</a:t>
            </a:r>
            <a:r>
              <a:rPr lang="en-US" sz="900" dirty="0" smtClean="0"/>
              <a:t> 5 (9). </a:t>
            </a:r>
            <a:r>
              <a:rPr lang="en-US" sz="900" dirty="0" smtClean="0">
                <a:hlinkClick r:id="rId6"/>
              </a:rPr>
              <a:t>https://doi.org/10.1016/j.patter.2024.101027</a:t>
            </a:r>
            <a:r>
              <a:rPr lang="en-US" sz="900" dirty="0" smtClean="0"/>
              <a:t>.</a:t>
            </a:r>
            <a:endParaRPr lang="el-GR" sz="900" dirty="0" smtClean="0"/>
          </a:p>
          <a:p>
            <a:r>
              <a:rPr lang="en-US" sz="900" dirty="0" smtClean="0"/>
              <a:t>Chang, J Morris, Di Zhuang, G </a:t>
            </a:r>
            <a:r>
              <a:rPr lang="en-US" sz="900" dirty="0" err="1" smtClean="0"/>
              <a:t>Samaraweera</a:t>
            </a:r>
            <a:r>
              <a:rPr lang="en-US" sz="900" dirty="0" smtClean="0"/>
              <a:t>, and G </a:t>
            </a:r>
            <a:r>
              <a:rPr lang="en-US" sz="900" dirty="0" err="1" smtClean="0"/>
              <a:t>Dumindu</a:t>
            </a:r>
            <a:r>
              <a:rPr lang="en-US" sz="900" dirty="0" smtClean="0"/>
              <a:t> </a:t>
            </a:r>
            <a:r>
              <a:rPr lang="en-US" sz="900" dirty="0" err="1" smtClean="0"/>
              <a:t>Samaraweera</a:t>
            </a:r>
            <a:r>
              <a:rPr lang="en-US" sz="900" dirty="0" smtClean="0"/>
              <a:t>. 2023. </a:t>
            </a:r>
            <a:r>
              <a:rPr lang="en-US" sz="900" i="1" dirty="0" smtClean="0"/>
              <a:t>Privacy-Preserving Machine Learning</a:t>
            </a:r>
            <a:r>
              <a:rPr lang="en-US" sz="900" dirty="0" smtClean="0"/>
              <a:t>. Simon; Schuster.</a:t>
            </a:r>
            <a:endParaRPr lang="el-GR" sz="900" dirty="0" smtClean="0"/>
          </a:p>
          <a:p>
            <a:r>
              <a:rPr lang="en-US" sz="900" dirty="0" smtClean="0"/>
              <a:t>Commission, European. 2024. “Regulatory Framework on Artificial Intelligence.” </a:t>
            </a:r>
            <a:r>
              <a:rPr lang="en-US" sz="900" dirty="0" smtClean="0">
                <a:hlinkClick r:id="rId7"/>
              </a:rPr>
              <a:t>https://digital-strategy.ec.europa.eu/en/policies/regulatory-framework-ai</a:t>
            </a:r>
            <a:r>
              <a:rPr lang="en-US" sz="900" dirty="0" smtClean="0"/>
              <a:t>.</a:t>
            </a:r>
            <a:endParaRPr lang="el-GR" sz="900" dirty="0" smtClean="0"/>
          </a:p>
          <a:p>
            <a:r>
              <a:rPr lang="en-US" sz="900" dirty="0" err="1" smtClean="0"/>
              <a:t>Engelfriet</a:t>
            </a:r>
            <a:r>
              <a:rPr lang="en-US" sz="900" dirty="0" smtClean="0"/>
              <a:t>, </a:t>
            </a:r>
            <a:r>
              <a:rPr lang="en-US" sz="900" dirty="0" err="1" smtClean="0"/>
              <a:t>Arnoud</a:t>
            </a:r>
            <a:r>
              <a:rPr lang="en-US" sz="900" dirty="0" smtClean="0"/>
              <a:t>. 2024. </a:t>
            </a:r>
            <a:r>
              <a:rPr lang="en-US" sz="900" i="1" dirty="0" smtClean="0"/>
              <a:t>The Annotated AI Act</a:t>
            </a:r>
            <a:r>
              <a:rPr lang="en-US" sz="900" dirty="0" smtClean="0"/>
              <a:t>. Amsterdam, Netherlands: </a:t>
            </a:r>
            <a:r>
              <a:rPr lang="en-US" sz="900" dirty="0" err="1" smtClean="0"/>
              <a:t>ICTRecht</a:t>
            </a:r>
            <a:r>
              <a:rPr lang="en-US" sz="900" dirty="0" smtClean="0"/>
              <a:t> B.V. </a:t>
            </a:r>
            <a:r>
              <a:rPr lang="en-US" sz="900" dirty="0" smtClean="0">
                <a:hlinkClick r:id="rId8"/>
              </a:rPr>
              <a:t>https://ictrecht.nl</a:t>
            </a:r>
            <a:r>
              <a:rPr lang="en-US" sz="900" dirty="0" smtClean="0"/>
              <a:t>.</a:t>
            </a:r>
            <a:endParaRPr lang="el-GR" sz="900" dirty="0" smtClean="0"/>
          </a:p>
          <a:p>
            <a:r>
              <a:rPr lang="en-US" sz="900" dirty="0" err="1" smtClean="0"/>
              <a:t>Floridi</a:t>
            </a:r>
            <a:r>
              <a:rPr lang="en-US" sz="900" dirty="0" smtClean="0"/>
              <a:t>, Luciano. 2023. </a:t>
            </a:r>
            <a:r>
              <a:rPr lang="en-US" sz="900" i="1" dirty="0" smtClean="0"/>
              <a:t>The Ethics of Artificial Intelligence: Principles, Challenges, and Opportunities</a:t>
            </a:r>
            <a:r>
              <a:rPr lang="en-US" sz="900" dirty="0" smtClean="0"/>
              <a:t>.</a:t>
            </a:r>
            <a:endParaRPr lang="el-GR" sz="900" dirty="0" smtClean="0"/>
          </a:p>
          <a:p>
            <a:r>
              <a:rPr lang="en-US" sz="900" dirty="0" err="1" smtClean="0"/>
              <a:t>Fujdiak</a:t>
            </a:r>
            <a:r>
              <a:rPr lang="en-US" sz="900" dirty="0" smtClean="0"/>
              <a:t>, </a:t>
            </a:r>
            <a:r>
              <a:rPr lang="en-US" sz="900" dirty="0" err="1" smtClean="0"/>
              <a:t>Radek</a:t>
            </a:r>
            <a:r>
              <a:rPr lang="en-US" sz="900" dirty="0" smtClean="0"/>
              <a:t>, Petr </a:t>
            </a:r>
            <a:r>
              <a:rPr lang="en-US" sz="900" dirty="0" err="1" smtClean="0"/>
              <a:t>Mlynek</a:t>
            </a:r>
            <a:r>
              <a:rPr lang="en-US" sz="900" dirty="0" smtClean="0"/>
              <a:t>, Pavel </a:t>
            </a:r>
            <a:r>
              <a:rPr lang="en-US" sz="900" dirty="0" err="1" smtClean="0"/>
              <a:t>Mrnustik</a:t>
            </a:r>
            <a:r>
              <a:rPr lang="en-US" sz="900" dirty="0" smtClean="0"/>
              <a:t>, </a:t>
            </a:r>
            <a:r>
              <a:rPr lang="en-US" sz="900" dirty="0" err="1" smtClean="0"/>
              <a:t>Maros</a:t>
            </a:r>
            <a:r>
              <a:rPr lang="en-US" sz="900" dirty="0" smtClean="0"/>
              <a:t> </a:t>
            </a:r>
            <a:r>
              <a:rPr lang="en-US" sz="900" dirty="0" err="1" smtClean="0"/>
              <a:t>Barabas</a:t>
            </a:r>
            <a:r>
              <a:rPr lang="en-US" sz="900" dirty="0" smtClean="0"/>
              <a:t>, Petr Blazek, Filip </a:t>
            </a:r>
            <a:r>
              <a:rPr lang="en-US" sz="900" dirty="0" err="1" smtClean="0"/>
              <a:t>Borcik</a:t>
            </a:r>
            <a:r>
              <a:rPr lang="en-US" sz="900" dirty="0" smtClean="0"/>
              <a:t>, and Jiri </a:t>
            </a:r>
            <a:r>
              <a:rPr lang="en-US" sz="900" dirty="0" err="1" smtClean="0"/>
              <a:t>Misurec</a:t>
            </a:r>
            <a:r>
              <a:rPr lang="en-US" sz="900" dirty="0" smtClean="0"/>
              <a:t>. 2019. “Managing the Secure Software Development.” In </a:t>
            </a:r>
            <a:r>
              <a:rPr lang="en-US" sz="900" i="1" dirty="0" smtClean="0"/>
              <a:t>2019 10th IFIP International Conference on New Technologies, Mobility and Security (NTMS)</a:t>
            </a:r>
            <a:r>
              <a:rPr lang="en-US" sz="900" dirty="0" smtClean="0"/>
              <a:t>, 1–4. IEEE.</a:t>
            </a:r>
            <a:endParaRPr lang="el-GR" sz="900" dirty="0" smtClean="0"/>
          </a:p>
          <a:p>
            <a:r>
              <a:rPr lang="en-US" sz="900" dirty="0" err="1" smtClean="0"/>
              <a:t>Hermanns</a:t>
            </a:r>
            <a:r>
              <a:rPr lang="en-US" sz="900" dirty="0" smtClean="0"/>
              <a:t>, Holger, Anne </a:t>
            </a:r>
            <a:r>
              <a:rPr lang="en-US" sz="900" dirty="0" err="1" smtClean="0"/>
              <a:t>Lauber-Rönsberg</a:t>
            </a:r>
            <a:r>
              <a:rPr lang="en-US" sz="900" dirty="0" smtClean="0"/>
              <a:t>, Philip </a:t>
            </a:r>
            <a:r>
              <a:rPr lang="en-US" sz="900" dirty="0" err="1" smtClean="0"/>
              <a:t>Meinel</a:t>
            </a:r>
            <a:r>
              <a:rPr lang="en-US" sz="900" dirty="0" smtClean="0"/>
              <a:t>, Sarah </a:t>
            </a:r>
            <a:r>
              <a:rPr lang="en-US" sz="900" dirty="0" err="1" smtClean="0"/>
              <a:t>Sterz</a:t>
            </a:r>
            <a:r>
              <a:rPr lang="en-US" sz="900" dirty="0" smtClean="0"/>
              <a:t>, and </a:t>
            </a:r>
            <a:r>
              <a:rPr lang="en-US" sz="900" dirty="0" err="1" smtClean="0"/>
              <a:t>Hanwei</a:t>
            </a:r>
            <a:r>
              <a:rPr lang="en-US" sz="900" dirty="0" smtClean="0"/>
              <a:t> Zhang. 2024. “AI Act for the Working Programmer.” </a:t>
            </a:r>
            <a:r>
              <a:rPr lang="en-US" sz="900" i="1" dirty="0" err="1" smtClean="0"/>
              <a:t>arXiv</a:t>
            </a:r>
            <a:r>
              <a:rPr lang="en-US" sz="900" i="1" dirty="0" smtClean="0"/>
              <a:t> Preprint arXiv:2408.01449</a:t>
            </a:r>
            <a:r>
              <a:rPr lang="en-US" sz="900" dirty="0" smtClean="0"/>
              <a:t>.</a:t>
            </a:r>
            <a:endParaRPr lang="el-GR" sz="900" dirty="0" smtClean="0"/>
          </a:p>
          <a:p>
            <a:r>
              <a:rPr lang="en-US" sz="900" dirty="0" smtClean="0"/>
              <a:t>“ISO/IEC 23053:2022. ISO.” </a:t>
            </a:r>
            <a:r>
              <a:rPr lang="en-US" sz="900" dirty="0" err="1" smtClean="0"/>
              <a:t>n.d.</a:t>
            </a:r>
            <a:r>
              <a:rPr lang="en-US" sz="900" dirty="0" smtClean="0"/>
              <a:t> Accessed September 29, 2024. </a:t>
            </a:r>
            <a:r>
              <a:rPr lang="en-US" sz="900" dirty="0" smtClean="0">
                <a:hlinkClick r:id="rId9"/>
              </a:rPr>
              <a:t>https://www.iso.org/standard/74438.html</a:t>
            </a:r>
            <a:r>
              <a:rPr lang="en-US" sz="900" dirty="0" smtClean="0"/>
              <a:t>.</a:t>
            </a:r>
            <a:endParaRPr lang="el-GR" sz="900" dirty="0" smtClean="0"/>
          </a:p>
          <a:p>
            <a:r>
              <a:rPr lang="en-US" sz="900" dirty="0" err="1" smtClean="0"/>
              <a:t>Kreuzberger</a:t>
            </a:r>
            <a:r>
              <a:rPr lang="en-US" sz="900" dirty="0" smtClean="0"/>
              <a:t>, Dominik, </a:t>
            </a:r>
            <a:r>
              <a:rPr lang="en-US" sz="900" dirty="0" err="1" smtClean="0"/>
              <a:t>Niklas</a:t>
            </a:r>
            <a:r>
              <a:rPr lang="en-US" sz="900" dirty="0" smtClean="0"/>
              <a:t> </a:t>
            </a:r>
            <a:r>
              <a:rPr lang="en-US" sz="900" dirty="0" err="1" smtClean="0"/>
              <a:t>Kühl</a:t>
            </a:r>
            <a:r>
              <a:rPr lang="en-US" sz="900" dirty="0" smtClean="0"/>
              <a:t>, and Sebastian </a:t>
            </a:r>
            <a:r>
              <a:rPr lang="en-US" sz="900" dirty="0" err="1" smtClean="0"/>
              <a:t>Hirschl</a:t>
            </a:r>
            <a:r>
              <a:rPr lang="en-US" sz="900" dirty="0" smtClean="0"/>
              <a:t>. 2023. “Machine Learning Operations (</a:t>
            </a:r>
            <a:r>
              <a:rPr lang="en-US" sz="900" dirty="0" err="1" smtClean="0"/>
              <a:t>MLOps</a:t>
            </a:r>
            <a:r>
              <a:rPr lang="en-US" sz="900" dirty="0" smtClean="0"/>
              <a:t>): Overview, Definition, and Architecture.” </a:t>
            </a:r>
            <a:r>
              <a:rPr lang="en-US" sz="900" i="1" dirty="0" smtClean="0"/>
              <a:t>IEEE Access</a:t>
            </a:r>
            <a:r>
              <a:rPr lang="en-US" sz="900" dirty="0" smtClean="0"/>
              <a:t> 11: 31866–79. </a:t>
            </a:r>
            <a:r>
              <a:rPr lang="en-US" sz="900" dirty="0" smtClean="0">
                <a:hlinkClick r:id="rId10"/>
              </a:rPr>
              <a:t>https://doi.org/10.1109/ACCESS.2023.3262138</a:t>
            </a:r>
            <a:r>
              <a:rPr lang="en-US" sz="900" dirty="0" smtClean="0"/>
              <a:t>.</a:t>
            </a:r>
            <a:endParaRPr lang="el-GR" sz="900" dirty="0" smtClean="0"/>
          </a:p>
          <a:p>
            <a:r>
              <a:rPr lang="en-US" sz="900" dirty="0" smtClean="0"/>
              <a:t>Lee, </a:t>
            </a:r>
            <a:r>
              <a:rPr lang="en-US" sz="900" dirty="0" err="1" smtClean="0"/>
              <a:t>Hao</a:t>
            </a:r>
            <a:r>
              <a:rPr lang="en-US" sz="900" dirty="0" smtClean="0"/>
              <a:t>-Ping (Hank), Yu-</a:t>
            </a:r>
            <a:r>
              <a:rPr lang="en-US" sz="900" dirty="0" err="1" smtClean="0"/>
              <a:t>Ju</a:t>
            </a:r>
            <a:r>
              <a:rPr lang="en-US" sz="900" dirty="0" smtClean="0"/>
              <a:t> Yang, Thomas </a:t>
            </a:r>
            <a:r>
              <a:rPr lang="en-US" sz="900" dirty="0" err="1" smtClean="0"/>
              <a:t>Serban</a:t>
            </a:r>
            <a:r>
              <a:rPr lang="en-US" sz="900" dirty="0" smtClean="0"/>
              <a:t> Von </a:t>
            </a:r>
            <a:r>
              <a:rPr lang="en-US" sz="900" dirty="0" err="1" smtClean="0"/>
              <a:t>Davier</a:t>
            </a:r>
            <a:r>
              <a:rPr lang="en-US" sz="900" dirty="0" smtClean="0"/>
              <a:t>, Jodi </a:t>
            </a:r>
            <a:r>
              <a:rPr lang="en-US" sz="900" dirty="0" err="1" smtClean="0"/>
              <a:t>Forlizzi</a:t>
            </a:r>
            <a:r>
              <a:rPr lang="en-US" sz="900" dirty="0" smtClean="0"/>
              <a:t>, and </a:t>
            </a:r>
            <a:r>
              <a:rPr lang="en-US" sz="900" dirty="0" err="1" smtClean="0"/>
              <a:t>Sauvik</a:t>
            </a:r>
            <a:r>
              <a:rPr lang="en-US" sz="900" dirty="0" smtClean="0"/>
              <a:t> Das. 2024. “</a:t>
            </a:r>
            <a:r>
              <a:rPr lang="en-US" sz="900" dirty="0" err="1" smtClean="0"/>
              <a:t>Deepfakes</a:t>
            </a:r>
            <a:r>
              <a:rPr lang="en-US" sz="900" dirty="0" smtClean="0"/>
              <a:t>, Phrenology, Surveillance, and More! A Taxonomy of AI Privacy Risks.” In </a:t>
            </a:r>
            <a:r>
              <a:rPr lang="en-US" sz="900" i="1" dirty="0" smtClean="0"/>
              <a:t>Proceedings of the 2024 CHI Conference on Human Factors in Computing Systems</a:t>
            </a:r>
            <a:r>
              <a:rPr lang="en-US" sz="900" dirty="0" smtClean="0"/>
              <a:t>. CHI ’24. New York, NY, USA: Association for Computing Machinery. </a:t>
            </a:r>
            <a:r>
              <a:rPr lang="en-US" sz="900" dirty="0" smtClean="0">
                <a:hlinkClick r:id="rId11"/>
              </a:rPr>
              <a:t>https://doi.org/10.1145/3613904.3642116</a:t>
            </a:r>
            <a:r>
              <a:rPr lang="en-US" sz="900" dirty="0" smtClean="0"/>
              <a:t>.</a:t>
            </a:r>
            <a:endParaRPr lang="el-GR" sz="900" dirty="0" smtClean="0"/>
          </a:p>
          <a:p>
            <a:r>
              <a:rPr lang="en-US" sz="900" dirty="0" smtClean="0"/>
              <a:t>OECD. 2024. “Explanatory Memorandum on the Updated OECD Definition of an AI System.” 8. Paris: OECD Publishing. </a:t>
            </a:r>
            <a:r>
              <a:rPr lang="en-US" sz="900" dirty="0" smtClean="0">
                <a:hlinkClick r:id="rId12"/>
              </a:rPr>
              <a:t>https://doi.org/10.1787/623da898-en</a:t>
            </a:r>
            <a:r>
              <a:rPr lang="en-US" sz="900" dirty="0" smtClean="0"/>
              <a:t>.</a:t>
            </a:r>
            <a:endParaRPr lang="el-GR" sz="900" dirty="0" smtClean="0"/>
          </a:p>
          <a:p>
            <a:r>
              <a:rPr lang="en-US" sz="900" dirty="0" err="1" smtClean="0"/>
              <a:t>Raschka</a:t>
            </a:r>
            <a:r>
              <a:rPr lang="en-US" sz="900" dirty="0" smtClean="0"/>
              <a:t>, Sebastian. 2024. </a:t>
            </a:r>
            <a:r>
              <a:rPr lang="en-US" sz="900" i="1" dirty="0" smtClean="0"/>
              <a:t>Machine Learning q and AI: 30 Essential Questions and Answers on Machine Learning and AI</a:t>
            </a:r>
            <a:r>
              <a:rPr lang="en-US" sz="900" dirty="0" smtClean="0"/>
              <a:t>. No Starch Press.</a:t>
            </a:r>
            <a:endParaRPr lang="el-GR" sz="900" dirty="0" smtClean="0"/>
          </a:p>
          <a:p>
            <a:r>
              <a:rPr lang="en-US" sz="900" dirty="0" err="1" smtClean="0"/>
              <a:t>Shumailov</a:t>
            </a:r>
            <a:r>
              <a:rPr lang="en-US" sz="900" dirty="0" smtClean="0"/>
              <a:t>, Ilia, </a:t>
            </a:r>
            <a:r>
              <a:rPr lang="en-US" sz="900" dirty="0" err="1" smtClean="0"/>
              <a:t>Zakhar</a:t>
            </a:r>
            <a:r>
              <a:rPr lang="en-US" sz="900" dirty="0" smtClean="0"/>
              <a:t> </a:t>
            </a:r>
            <a:r>
              <a:rPr lang="en-US" sz="900" dirty="0" err="1" smtClean="0"/>
              <a:t>Shumaylov</a:t>
            </a:r>
            <a:r>
              <a:rPr lang="en-US" sz="900" dirty="0" smtClean="0"/>
              <a:t>, </a:t>
            </a:r>
            <a:r>
              <a:rPr lang="en-US" sz="900" dirty="0" err="1" smtClean="0"/>
              <a:t>Yiren</a:t>
            </a:r>
            <a:r>
              <a:rPr lang="en-US" sz="900" dirty="0" smtClean="0"/>
              <a:t> Zhao, Nicolas </a:t>
            </a:r>
            <a:r>
              <a:rPr lang="en-US" sz="900" dirty="0" err="1" smtClean="0"/>
              <a:t>Papernot</a:t>
            </a:r>
            <a:r>
              <a:rPr lang="en-US" sz="900" dirty="0" smtClean="0"/>
              <a:t>, Ross Anderson, and </a:t>
            </a:r>
            <a:r>
              <a:rPr lang="en-US" sz="900" dirty="0" err="1" smtClean="0"/>
              <a:t>Yarin</a:t>
            </a:r>
            <a:r>
              <a:rPr lang="en-US" sz="900" dirty="0" smtClean="0"/>
              <a:t> Gal. 2024. “AI Models Collapse When Trained on Recursively Generated Data.” </a:t>
            </a:r>
            <a:r>
              <a:rPr lang="en-US" sz="900" i="1" dirty="0" smtClean="0"/>
              <a:t>Nature</a:t>
            </a:r>
            <a:r>
              <a:rPr lang="en-US" sz="900" dirty="0" smtClean="0"/>
              <a:t> 631 (8022): 755–59.</a:t>
            </a:r>
            <a:endParaRPr lang="el-GR" sz="900" dirty="0" smtClean="0"/>
          </a:p>
          <a:p>
            <a:r>
              <a:rPr lang="en-US" sz="900" dirty="0" smtClean="0"/>
              <a:t>Slattery, Peter, Alexander K </a:t>
            </a:r>
            <a:r>
              <a:rPr lang="en-US" sz="900" dirty="0" err="1" smtClean="0"/>
              <a:t>Saeri</a:t>
            </a:r>
            <a:r>
              <a:rPr lang="en-US" sz="900" dirty="0" smtClean="0"/>
              <a:t>, Emily AC Grundy, Jess Graham, Michael </a:t>
            </a:r>
            <a:r>
              <a:rPr lang="en-US" sz="900" dirty="0" err="1" smtClean="0"/>
              <a:t>Noetel</a:t>
            </a:r>
            <a:r>
              <a:rPr lang="en-US" sz="900" dirty="0" smtClean="0"/>
              <a:t>, </a:t>
            </a:r>
            <a:r>
              <a:rPr lang="en-US" sz="900" dirty="0" err="1" smtClean="0"/>
              <a:t>Risto</a:t>
            </a:r>
            <a:r>
              <a:rPr lang="en-US" sz="900" dirty="0" smtClean="0"/>
              <a:t> </a:t>
            </a:r>
            <a:r>
              <a:rPr lang="en-US" sz="900" dirty="0" err="1" smtClean="0"/>
              <a:t>Uuk</a:t>
            </a:r>
            <a:r>
              <a:rPr lang="en-US" sz="900" dirty="0" smtClean="0"/>
              <a:t>, James Dao, </a:t>
            </a:r>
            <a:r>
              <a:rPr lang="en-US" sz="900" dirty="0" err="1" smtClean="0"/>
              <a:t>Soroush</a:t>
            </a:r>
            <a:r>
              <a:rPr lang="en-US" sz="900" dirty="0" smtClean="0"/>
              <a:t> Pour, Stephen Casper, and Neil Thompson. 2024. “The AI Risk Repository: A Comprehensive Meta-Review, Database, and Taxonomy of Risks from Artificial Intelligence.” </a:t>
            </a:r>
            <a:r>
              <a:rPr lang="en-US" sz="900" i="1" dirty="0" err="1" smtClean="0"/>
              <a:t>arXiv</a:t>
            </a:r>
            <a:r>
              <a:rPr lang="en-US" sz="900" i="1" dirty="0" smtClean="0"/>
              <a:t> Preprint arXiv:2408.12622</a:t>
            </a:r>
            <a:r>
              <a:rPr lang="en-US" sz="900" dirty="0" smtClean="0"/>
              <a:t>.</a:t>
            </a:r>
            <a:endParaRPr lang="el-GR" sz="900" dirty="0" smtClean="0"/>
          </a:p>
          <a:p>
            <a:r>
              <a:rPr lang="en-US" sz="900" dirty="0" smtClean="0"/>
              <a:t>Stark, Luke, and </a:t>
            </a:r>
            <a:r>
              <a:rPr lang="en-US" sz="900" dirty="0" err="1" smtClean="0"/>
              <a:t>Jevan</a:t>
            </a:r>
            <a:r>
              <a:rPr lang="en-US" sz="900" dirty="0" smtClean="0"/>
              <a:t> Hutson. 2021. “Physiognomic Artificial Intelligence.” </a:t>
            </a:r>
            <a:r>
              <a:rPr lang="en-US" sz="900" i="1" dirty="0" smtClean="0"/>
              <a:t>Fordham </a:t>
            </a:r>
            <a:r>
              <a:rPr lang="en-US" sz="900" i="1" dirty="0" err="1" smtClean="0"/>
              <a:t>Intell</a:t>
            </a:r>
            <a:r>
              <a:rPr lang="en-US" sz="900" i="1" dirty="0" smtClean="0"/>
              <a:t>. Prop. Media &amp; Ent. LJ</a:t>
            </a:r>
            <a:r>
              <a:rPr lang="en-US" sz="900" dirty="0" smtClean="0"/>
              <a:t> 32: 922.</a:t>
            </a:r>
            <a:endParaRPr lang="el-GR" sz="900" dirty="0" smtClean="0"/>
          </a:p>
          <a:p>
            <a:r>
              <a:rPr lang="en-US" sz="900" dirty="0" err="1" smtClean="0"/>
              <a:t>Tsamados</a:t>
            </a:r>
            <a:r>
              <a:rPr lang="en-US" sz="900" dirty="0" smtClean="0"/>
              <a:t>, Andreas, Nikita Aggarwal, Josh Cowls, Jessica Morley, </a:t>
            </a:r>
            <a:r>
              <a:rPr lang="en-US" sz="900" dirty="0" err="1" smtClean="0"/>
              <a:t>Huw</a:t>
            </a:r>
            <a:r>
              <a:rPr lang="en-US" sz="900" dirty="0" smtClean="0"/>
              <a:t> Roberts, </a:t>
            </a:r>
            <a:r>
              <a:rPr lang="en-US" sz="900" dirty="0" err="1" smtClean="0"/>
              <a:t>Mariarosaria</a:t>
            </a:r>
            <a:r>
              <a:rPr lang="en-US" sz="900" dirty="0" smtClean="0"/>
              <a:t> Taddeo, and Luciano </a:t>
            </a:r>
            <a:r>
              <a:rPr lang="en-US" sz="900" dirty="0" err="1" smtClean="0"/>
              <a:t>Floridi</a:t>
            </a:r>
            <a:r>
              <a:rPr lang="en-US" sz="900" dirty="0" smtClean="0"/>
              <a:t>. 2021. “The Ethics of Algorithms: Key Problems and Solutions.” In </a:t>
            </a:r>
            <a:r>
              <a:rPr lang="en-US" sz="900" i="1" dirty="0" smtClean="0"/>
              <a:t>Ethics, Governance, and Policies in Artificial Intelligence</a:t>
            </a:r>
            <a:r>
              <a:rPr lang="en-US" sz="900" dirty="0" smtClean="0"/>
              <a:t>, edited by Luciano </a:t>
            </a:r>
            <a:r>
              <a:rPr lang="en-US" sz="900" dirty="0" err="1" smtClean="0"/>
              <a:t>Floridi</a:t>
            </a:r>
            <a:r>
              <a:rPr lang="en-US" sz="900" dirty="0" smtClean="0"/>
              <a:t>, 97–123. Cham: Springer International Publishing. </a:t>
            </a:r>
            <a:r>
              <a:rPr lang="en-US" sz="900" dirty="0" smtClean="0">
                <a:hlinkClick r:id="rId13"/>
              </a:rPr>
              <a:t>https://doi.org/10.1007/978-3-030-81907-1_8</a:t>
            </a:r>
            <a:r>
              <a:rPr lang="en-US" sz="900" dirty="0" smtClean="0"/>
              <a:t>.</a:t>
            </a:r>
            <a:endParaRPr lang="el-GR" sz="900" dirty="0" smtClean="0"/>
          </a:p>
          <a:p>
            <a:r>
              <a:rPr lang="en-US" sz="900" dirty="0" smtClean="0"/>
              <a:t>Wu, Tong, </a:t>
            </a:r>
            <a:r>
              <a:rPr lang="en-US" sz="900" dirty="0" err="1" smtClean="0"/>
              <a:t>Ashwinee</a:t>
            </a:r>
            <a:r>
              <a:rPr lang="en-US" sz="900" dirty="0" smtClean="0"/>
              <a:t> Panda, </a:t>
            </a:r>
            <a:r>
              <a:rPr lang="en-US" sz="900" dirty="0" err="1" smtClean="0"/>
              <a:t>Jiachen</a:t>
            </a:r>
            <a:r>
              <a:rPr lang="en-US" sz="900" dirty="0" smtClean="0"/>
              <a:t> T Wang, and </a:t>
            </a:r>
            <a:r>
              <a:rPr lang="en-US" sz="900" dirty="0" err="1" smtClean="0"/>
              <a:t>Prateek</a:t>
            </a:r>
            <a:r>
              <a:rPr lang="en-US" sz="900" dirty="0" smtClean="0"/>
              <a:t> Mittal. 2023. “Privacy-Preserving in-Context Learning for Large Language Models.” </a:t>
            </a:r>
            <a:r>
              <a:rPr lang="en-US" sz="900" i="1" dirty="0" err="1" smtClean="0"/>
              <a:t>arXiv</a:t>
            </a:r>
            <a:r>
              <a:rPr lang="en-US" sz="900" i="1" dirty="0" smtClean="0"/>
              <a:t> Preprint arXiv:2305.01639</a:t>
            </a:r>
            <a:r>
              <a:rPr lang="en-US" sz="900" dirty="0" smtClean="0"/>
              <a:t>.</a:t>
            </a:r>
            <a:endParaRPr lang="el-GR" sz="900" dirty="0" smtClean="0"/>
          </a:p>
          <a:p>
            <a:r>
              <a:rPr lang="en-US" sz="900" dirty="0" smtClean="0"/>
              <a:t>Zhang, </a:t>
            </a:r>
            <a:r>
              <a:rPr lang="en-US" sz="900" dirty="0" err="1" smtClean="0"/>
              <a:t>Xinrui</a:t>
            </a:r>
            <a:r>
              <a:rPr lang="en-US" sz="900" dirty="0" smtClean="0"/>
              <a:t>, and Jason </a:t>
            </a:r>
            <a:r>
              <a:rPr lang="en-US" sz="900" dirty="0" err="1" smtClean="0"/>
              <a:t>Jaskolka</a:t>
            </a:r>
            <a:r>
              <a:rPr lang="en-US" sz="900" dirty="0" smtClean="0"/>
              <a:t>. 2022. “Conceptualizing the Secure Machine Learning Operations (</a:t>
            </a:r>
            <a:r>
              <a:rPr lang="en-US" sz="900" dirty="0" err="1" smtClean="0"/>
              <a:t>SecMLOps</a:t>
            </a:r>
            <a:r>
              <a:rPr lang="en-US" sz="900" dirty="0" smtClean="0"/>
              <a:t>) Paradigm.” In </a:t>
            </a:r>
            <a:r>
              <a:rPr lang="en-US" sz="900" i="1" dirty="0" smtClean="0"/>
              <a:t>2022 IEEE 22nd International Conference on Software Quality, Reliability and Security (QRS)</a:t>
            </a:r>
            <a:r>
              <a:rPr lang="en-US" sz="900" dirty="0" smtClean="0"/>
              <a:t>, 127–38. </a:t>
            </a:r>
            <a:r>
              <a:rPr lang="en-US" sz="900" dirty="0" smtClean="0">
                <a:hlinkClick r:id="rId14"/>
              </a:rPr>
              <a:t>https://doi.org/10.1109/QRS57517.2022.00023</a:t>
            </a:r>
            <a:r>
              <a:rPr lang="en-US" sz="900" dirty="0" smtClean="0"/>
              <a:t>.</a:t>
            </a:r>
            <a:endParaRPr sz="900" dirty="0">
              <a:latin typeface="Trebuchet MS"/>
              <a:cs typeface="Trebuchet MS"/>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247806" y="2294254"/>
            <a:ext cx="6431280" cy="2166620"/>
          </a:xfrm>
          <a:prstGeom prst="rect">
            <a:avLst/>
          </a:prstGeom>
        </p:spPr>
        <p:txBody>
          <a:bodyPr vert="horz" wrap="square" lIns="0" tIns="12700" rIns="0" bIns="0" rtlCol="0">
            <a:spAutoFit/>
          </a:bodyPr>
          <a:lstStyle/>
          <a:p>
            <a:pPr marL="2540" algn="ctr">
              <a:lnSpc>
                <a:spcPct val="100000"/>
              </a:lnSpc>
              <a:spcBef>
                <a:spcPts val="100"/>
              </a:spcBef>
            </a:pPr>
            <a:r>
              <a:rPr sz="2800" b="1" spc="-250" dirty="0">
                <a:solidFill>
                  <a:srgbClr val="675E47"/>
                </a:solidFill>
                <a:latin typeface="Times New Roman"/>
                <a:cs typeface="Times New Roman"/>
              </a:rPr>
              <a:t>ΣΧΕΔΙΑΣΗ </a:t>
            </a:r>
            <a:r>
              <a:rPr sz="2800" b="1" spc="-280" dirty="0">
                <a:solidFill>
                  <a:srgbClr val="675E47"/>
                </a:solidFill>
                <a:latin typeface="Times New Roman"/>
                <a:cs typeface="Times New Roman"/>
              </a:rPr>
              <a:t>ΑΡΧΙΤΕΚΤΟΝΙΚΗΣ</a:t>
            </a:r>
            <a:r>
              <a:rPr sz="2800" b="1" spc="-340" dirty="0">
                <a:solidFill>
                  <a:srgbClr val="675E47"/>
                </a:solidFill>
                <a:latin typeface="Times New Roman"/>
                <a:cs typeface="Times New Roman"/>
              </a:rPr>
              <a:t> </a:t>
            </a:r>
            <a:r>
              <a:rPr sz="2800" b="1" spc="-300" dirty="0">
                <a:solidFill>
                  <a:srgbClr val="675E47"/>
                </a:solidFill>
                <a:latin typeface="Times New Roman"/>
                <a:cs typeface="Times New Roman"/>
              </a:rPr>
              <a:t>ΑΣΦΑΛΕΙΑΣ</a:t>
            </a:r>
            <a:endParaRPr sz="2800">
              <a:latin typeface="Times New Roman"/>
              <a:cs typeface="Times New Roman"/>
            </a:endParaRPr>
          </a:p>
          <a:p>
            <a:pPr algn="ctr">
              <a:lnSpc>
                <a:spcPct val="100000"/>
              </a:lnSpc>
              <a:spcBef>
                <a:spcPts val="40"/>
              </a:spcBef>
            </a:pPr>
            <a:r>
              <a:rPr sz="2800" spc="-345" dirty="0">
                <a:solidFill>
                  <a:srgbClr val="675E47"/>
                </a:solidFill>
                <a:latin typeface="Georgia"/>
                <a:cs typeface="Georgia"/>
              </a:rPr>
              <a:t>ΠΡΟΗΓΜΕΝΑ  </a:t>
            </a:r>
            <a:r>
              <a:rPr sz="2800" spc="-300" dirty="0">
                <a:solidFill>
                  <a:srgbClr val="675E47"/>
                </a:solidFill>
                <a:latin typeface="Georgia"/>
                <a:cs typeface="Georgia"/>
              </a:rPr>
              <a:t>ΣΥΣΤΗΜΑΤΑ</a:t>
            </a:r>
            <a:r>
              <a:rPr sz="2800" spc="-375" dirty="0">
                <a:solidFill>
                  <a:srgbClr val="675E47"/>
                </a:solidFill>
                <a:latin typeface="Georgia"/>
                <a:cs typeface="Georgia"/>
              </a:rPr>
              <a:t> </a:t>
            </a:r>
            <a:r>
              <a:rPr sz="2800" spc="-305" dirty="0">
                <a:solidFill>
                  <a:srgbClr val="675E47"/>
                </a:solidFill>
                <a:latin typeface="Georgia"/>
                <a:cs typeface="Georgia"/>
              </a:rPr>
              <a:t>ΠΛΗΡΟΦΟΡΙΚΗΣ</a:t>
            </a:r>
            <a:endParaRPr sz="2800">
              <a:latin typeface="Georgia"/>
              <a:cs typeface="Georgia"/>
            </a:endParaRPr>
          </a:p>
          <a:p>
            <a:pPr>
              <a:lnSpc>
                <a:spcPct val="100000"/>
              </a:lnSpc>
            </a:pPr>
            <a:endParaRPr sz="3300">
              <a:latin typeface="Times New Roman"/>
              <a:cs typeface="Times New Roman"/>
            </a:endParaRPr>
          </a:p>
          <a:p>
            <a:pPr marL="13970" algn="ctr">
              <a:lnSpc>
                <a:spcPct val="100000"/>
              </a:lnSpc>
              <a:spcBef>
                <a:spcPts val="2945"/>
              </a:spcBef>
            </a:pPr>
            <a:r>
              <a:rPr sz="2800" spc="-135" dirty="0">
                <a:solidFill>
                  <a:srgbClr val="675E47"/>
                </a:solidFill>
                <a:latin typeface="Georgia"/>
                <a:cs typeface="Georgia"/>
              </a:rPr>
              <a:t>Thank</a:t>
            </a:r>
            <a:r>
              <a:rPr sz="2800" spc="-350" dirty="0">
                <a:solidFill>
                  <a:srgbClr val="675E47"/>
                </a:solidFill>
                <a:latin typeface="Georgia"/>
                <a:cs typeface="Georgia"/>
              </a:rPr>
              <a:t> </a:t>
            </a:r>
            <a:r>
              <a:rPr sz="2800" spc="-120" dirty="0">
                <a:solidFill>
                  <a:srgbClr val="675E47"/>
                </a:solidFill>
                <a:latin typeface="Georgia"/>
                <a:cs typeface="Georgia"/>
              </a:rPr>
              <a:t>you</a:t>
            </a:r>
            <a:endParaRPr sz="2800">
              <a:latin typeface="Georgia"/>
              <a:cs typeface="Georgia"/>
            </a:endParaRPr>
          </a:p>
        </p:txBody>
      </p:sp>
      <p:sp>
        <p:nvSpPr>
          <p:cNvPr id="4" name="object 4"/>
          <p:cNvSpPr txBox="1">
            <a:spLocks noGrp="1"/>
          </p:cNvSpPr>
          <p:nvPr>
            <p:ph type="title"/>
          </p:nvPr>
        </p:nvSpPr>
        <p:spPr>
          <a:prstGeom prst="rect">
            <a:avLst/>
          </a:prstGeom>
        </p:spPr>
        <p:txBody>
          <a:bodyPr vert="horz" wrap="square" lIns="0" tIns="245973" rIns="0" bIns="0" rtlCol="0">
            <a:spAutoFit/>
          </a:bodyPr>
          <a:lstStyle/>
          <a:p>
            <a:pPr algn="ctr">
              <a:lnSpc>
                <a:spcPts val="2130"/>
              </a:lnSpc>
              <a:spcBef>
                <a:spcPts val="100"/>
              </a:spcBef>
            </a:pPr>
            <a:r>
              <a:rPr spc="-65" dirty="0"/>
              <a:t>ΠΑΝΕΠΙΣΤΗΜΙΟ</a:t>
            </a:r>
            <a:r>
              <a:rPr spc="-114" dirty="0"/>
              <a:t> </a:t>
            </a:r>
            <a:r>
              <a:rPr spc="-80" dirty="0"/>
              <a:t>ΠΕΙΡΑΙΩΣ</a:t>
            </a:r>
          </a:p>
          <a:p>
            <a:pPr algn="ctr">
              <a:lnSpc>
                <a:spcPts val="2130"/>
              </a:lnSpc>
            </a:pPr>
            <a:r>
              <a:rPr b="0" spc="-30" dirty="0">
                <a:latin typeface="Trebuchet MS"/>
                <a:cs typeface="Trebuchet MS"/>
              </a:rPr>
              <a:t>Τμήμα</a:t>
            </a:r>
            <a:r>
              <a:rPr b="0" spc="-280" dirty="0">
                <a:latin typeface="Trebuchet MS"/>
                <a:cs typeface="Trebuchet MS"/>
              </a:rPr>
              <a:t> </a:t>
            </a:r>
            <a:r>
              <a:rPr b="0" spc="-80" dirty="0">
                <a:latin typeface="Trebuchet MS"/>
                <a:cs typeface="Trebuchet MS"/>
              </a:rPr>
              <a:t>Πληροφορικής</a:t>
            </a:r>
          </a:p>
        </p:txBody>
      </p:sp>
      <p:sp>
        <p:nvSpPr>
          <p:cNvPr id="5" name="object 5"/>
          <p:cNvSpPr/>
          <p:nvPr/>
        </p:nvSpPr>
        <p:spPr>
          <a:xfrm>
            <a:off x="4140200" y="1193800"/>
            <a:ext cx="901700" cy="9144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375400"/>
            <a:ext cx="469900" cy="482599"/>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533400" y="152400"/>
            <a:ext cx="7388860" cy="720710"/>
          </a:xfrm>
          <a:prstGeom prst="rect">
            <a:avLst/>
          </a:prstGeom>
        </p:spPr>
        <p:txBody>
          <a:bodyPr vert="horz" wrap="square" lIns="0" tIns="12700" rIns="0" bIns="0" rtlCol="0">
            <a:spAutoFit/>
          </a:bodyPr>
          <a:lstStyle/>
          <a:p>
            <a:pPr marL="12700">
              <a:lnSpc>
                <a:spcPct val="100000"/>
              </a:lnSpc>
              <a:spcBef>
                <a:spcPts val="100"/>
              </a:spcBef>
            </a:pPr>
            <a:r>
              <a:rPr lang="en-GB" sz="4600" b="0" spc="-215" dirty="0">
                <a:solidFill>
                  <a:srgbClr val="675E47"/>
                </a:solidFill>
                <a:latin typeface="Georgia"/>
                <a:cs typeface="Georgia"/>
              </a:rPr>
              <a:t>Machine learning </a:t>
            </a:r>
            <a:r>
              <a:rPr lang="en-GB" sz="4600" b="0" spc="-215" dirty="0" smtClean="0">
                <a:solidFill>
                  <a:srgbClr val="675E47"/>
                </a:solidFill>
                <a:latin typeface="Georgia"/>
                <a:cs typeface="Georgia"/>
              </a:rPr>
              <a:t>approaches</a:t>
            </a:r>
            <a:endParaRPr sz="4600" b="0" spc="-215" dirty="0">
              <a:solidFill>
                <a:srgbClr val="675E47"/>
              </a:solidFill>
              <a:latin typeface="Georgia"/>
              <a:cs typeface="Georgia"/>
            </a:endParaRPr>
          </a:p>
        </p:txBody>
      </p:sp>
      <p:sp>
        <p:nvSpPr>
          <p:cNvPr id="4" name="object 4"/>
          <p:cNvSpPr txBox="1"/>
          <p:nvPr/>
        </p:nvSpPr>
        <p:spPr>
          <a:xfrm>
            <a:off x="309880" y="1447800"/>
            <a:ext cx="7835900" cy="5175776"/>
          </a:xfrm>
          <a:prstGeom prst="rect">
            <a:avLst/>
          </a:prstGeom>
        </p:spPr>
        <p:txBody>
          <a:bodyPr vert="horz" wrap="square" lIns="0" tIns="5080" rIns="0" bIns="0" rtlCol="0">
            <a:spAutoFit/>
          </a:bodyPr>
          <a:lstStyle/>
          <a:p>
            <a:pPr lvl="0" algn="just"/>
            <a:r>
              <a:rPr lang="en-GB" sz="1600" b="1" dirty="0" smtClean="0"/>
              <a:t>Supervised </a:t>
            </a:r>
            <a:r>
              <a:rPr lang="en-GB" sz="1600" b="1" dirty="0"/>
              <a:t>Learning</a:t>
            </a:r>
            <a:r>
              <a:rPr lang="en-GB" sz="1600" dirty="0"/>
              <a:t> is the most common type of machine learning. In supervised learning, the algorithm is trained using a labelled dataset, which means that the input data comes with corresponding correct outputs (labels). The system learns by comparing its predictions to the correct answers and adjusting its internal model to reduce errors over time. </a:t>
            </a:r>
            <a:endParaRPr lang="en-GB" sz="1600" dirty="0" smtClean="0"/>
          </a:p>
          <a:p>
            <a:pPr lvl="0" algn="just"/>
            <a:r>
              <a:rPr lang="en-GB" sz="1600" b="1" dirty="0" smtClean="0"/>
              <a:t>Unsupervised </a:t>
            </a:r>
            <a:r>
              <a:rPr lang="en-GB" sz="1600" b="1" dirty="0"/>
              <a:t>Learning</a:t>
            </a:r>
            <a:r>
              <a:rPr lang="en-GB" sz="1600" dirty="0"/>
              <a:t> involves training an algorithm on data without any labelled responses. Instead of learning from examples, the algorithm tries to find patterns or structures within the data itself. One common use of unsupervised learning is in clustering, where the algorithm groups similar data points together. </a:t>
            </a:r>
            <a:endParaRPr lang="en-GB" sz="1600" dirty="0" smtClean="0"/>
          </a:p>
          <a:p>
            <a:pPr lvl="0" algn="just"/>
            <a:r>
              <a:rPr lang="en-GB" sz="1600" b="1" dirty="0" smtClean="0"/>
              <a:t>Reinforcement </a:t>
            </a:r>
            <a:r>
              <a:rPr lang="en-GB" sz="1600" b="1" dirty="0"/>
              <a:t>Learning</a:t>
            </a:r>
            <a:r>
              <a:rPr lang="en-GB" sz="1600" dirty="0"/>
              <a:t> trains algorithms through their interaction with a physical or virtual environment. As it interacts with that environment, the algorithm receives feedback on its actions, allowing it to learn from trial and error. Successful actions lead to rewards, while mistakes lead to penalties. </a:t>
            </a:r>
            <a:endParaRPr lang="en-GB" sz="1600" dirty="0" smtClean="0"/>
          </a:p>
          <a:p>
            <a:pPr lvl="0" algn="just"/>
            <a:r>
              <a:rPr lang="en-US" sz="1600" b="1" dirty="0"/>
              <a:t>Semi-supervised Learning</a:t>
            </a:r>
            <a:r>
              <a:rPr lang="en-US" sz="1600" dirty="0"/>
              <a:t>: Semi-supervised learning is a blend of supervised and unsupervised learning. In this approach, the AI model is trained using a dataset that contains a small amount of labeled data and a large amount of unlabeled data. The labeled data helps the model learn initial patterns, while the unlabeled data allows it to generalize better to new examples. </a:t>
            </a:r>
          </a:p>
          <a:p>
            <a:pPr algn="just"/>
            <a:r>
              <a:rPr lang="en-US" sz="1600" b="1" dirty="0"/>
              <a:t>Self-supervised Learning</a:t>
            </a:r>
            <a:r>
              <a:rPr lang="en-US" sz="1600" dirty="0"/>
              <a:t>: Self-supervised learning is a type of learning where the model generates its own labels from the data, typically by predicting parts of the data from other parts. It is often used as a way to pre-train models on large, unlabeled datasets, which can then be fine-tuned on smaller labeled datasets. </a:t>
            </a:r>
            <a:endParaRPr lang="en-US" sz="1600" spc="-75" dirty="0">
              <a:solidFill>
                <a:srgbClr val="2F2B20"/>
              </a:solidFill>
              <a:latin typeface="Trebuchet MS"/>
              <a:cs typeface="Trebuchet MS"/>
            </a:endParaRPr>
          </a:p>
          <a:p>
            <a:pPr lvl="0" algn="just"/>
            <a:endParaRPr lang="en-US" sz="1600" spc="-75" dirty="0">
              <a:solidFill>
                <a:srgbClr val="2F2B20"/>
              </a:solidFill>
              <a:latin typeface="Trebuchet MS"/>
              <a:cs typeface="Trebuchet MS"/>
            </a:endParaRPr>
          </a:p>
        </p:txBody>
      </p:sp>
    </p:spTree>
    <p:extLst>
      <p:ext uri="{BB962C8B-B14F-4D97-AF65-F5344CB8AC3E}">
        <p14:creationId xmlns:p14="http://schemas.microsoft.com/office/powerpoint/2010/main" val="32907684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375400"/>
            <a:ext cx="469900" cy="482599"/>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535940" y="470217"/>
            <a:ext cx="7183120" cy="720710"/>
          </a:xfrm>
          <a:prstGeom prst="rect">
            <a:avLst/>
          </a:prstGeom>
        </p:spPr>
        <p:txBody>
          <a:bodyPr vert="horz" wrap="square" lIns="0" tIns="12700" rIns="0" bIns="0" rtlCol="0">
            <a:spAutoFit/>
          </a:bodyPr>
          <a:lstStyle/>
          <a:p>
            <a:pPr marL="12700">
              <a:lnSpc>
                <a:spcPct val="100000"/>
              </a:lnSpc>
              <a:spcBef>
                <a:spcPts val="100"/>
              </a:spcBef>
            </a:pPr>
            <a:r>
              <a:rPr lang="en-US" sz="4600" b="0" spc="-185" dirty="0">
                <a:solidFill>
                  <a:srgbClr val="675E47"/>
                </a:solidFill>
                <a:latin typeface="Georgia"/>
                <a:cs typeface="Georgia"/>
              </a:rPr>
              <a:t>AI systems and AI models </a:t>
            </a:r>
            <a:endParaRPr sz="4600" b="0" spc="-185" dirty="0">
              <a:solidFill>
                <a:srgbClr val="675E47"/>
              </a:solidFill>
              <a:latin typeface="Georgia"/>
              <a:cs typeface="Georgia"/>
            </a:endParaRPr>
          </a:p>
        </p:txBody>
      </p:sp>
      <p:pic>
        <p:nvPicPr>
          <p:cNvPr id="5" name="Picture"/>
          <p:cNvPicPr/>
          <p:nvPr/>
        </p:nvPicPr>
        <p:blipFill>
          <a:blip r:embed="rId3"/>
          <a:stretch>
            <a:fillRect/>
          </a:stretch>
        </p:blipFill>
        <p:spPr bwMode="auto">
          <a:xfrm>
            <a:off x="1828800" y="1309217"/>
            <a:ext cx="4177030" cy="3308350"/>
          </a:xfrm>
          <a:prstGeom prst="rect">
            <a:avLst/>
          </a:prstGeom>
          <a:noFill/>
          <a:ln w="9525">
            <a:noFill/>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375400"/>
            <a:ext cx="469900" cy="482599"/>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535940" y="470217"/>
            <a:ext cx="7183120" cy="720710"/>
          </a:xfrm>
          <a:prstGeom prst="rect">
            <a:avLst/>
          </a:prstGeom>
        </p:spPr>
        <p:txBody>
          <a:bodyPr vert="horz" wrap="square" lIns="0" tIns="12700" rIns="0" bIns="0" rtlCol="0">
            <a:spAutoFit/>
          </a:bodyPr>
          <a:lstStyle/>
          <a:p>
            <a:pPr marL="12700">
              <a:lnSpc>
                <a:spcPct val="100000"/>
              </a:lnSpc>
              <a:spcBef>
                <a:spcPts val="100"/>
              </a:spcBef>
            </a:pPr>
            <a:r>
              <a:rPr lang="en-US" sz="4600" b="0" spc="-185" dirty="0">
                <a:solidFill>
                  <a:srgbClr val="675E47"/>
                </a:solidFill>
                <a:latin typeface="Georgia"/>
                <a:cs typeface="Georgia"/>
              </a:rPr>
              <a:t>Real use cases of AI </a:t>
            </a:r>
            <a:r>
              <a:rPr lang="en-US" sz="4600" b="0" spc="-185" dirty="0" smtClean="0">
                <a:solidFill>
                  <a:srgbClr val="675E47"/>
                </a:solidFill>
                <a:latin typeface="Georgia"/>
                <a:cs typeface="Georgia"/>
              </a:rPr>
              <a:t>systems</a:t>
            </a:r>
            <a:endParaRPr sz="4600" b="0" spc="-185" dirty="0">
              <a:solidFill>
                <a:srgbClr val="675E47"/>
              </a:solidFill>
              <a:latin typeface="Georgia"/>
              <a:cs typeface="Georgia"/>
            </a:endParaRPr>
          </a:p>
        </p:txBody>
      </p:sp>
      <p:sp>
        <p:nvSpPr>
          <p:cNvPr id="4" name="object 4"/>
          <p:cNvSpPr txBox="1"/>
          <p:nvPr/>
        </p:nvSpPr>
        <p:spPr>
          <a:xfrm>
            <a:off x="469900" y="1600200"/>
            <a:ext cx="7683500" cy="2221121"/>
          </a:xfrm>
          <a:prstGeom prst="rect">
            <a:avLst/>
          </a:prstGeom>
        </p:spPr>
        <p:txBody>
          <a:bodyPr vert="horz" wrap="square" lIns="0" tIns="5080" rIns="0" bIns="0" rtlCol="0">
            <a:spAutoFit/>
          </a:bodyPr>
          <a:lstStyle/>
          <a:p>
            <a:pPr marL="285750" lvl="0" indent="-285750" algn="just">
              <a:buFont typeface="Arial" panose="020B0604020202020204" pitchFamily="34" charset="0"/>
              <a:buChar char="•"/>
            </a:pPr>
            <a:r>
              <a:rPr lang="en-US" sz="1600" b="1" dirty="0" smtClean="0"/>
              <a:t>AI </a:t>
            </a:r>
            <a:r>
              <a:rPr lang="en-US" sz="1600" b="1" dirty="0"/>
              <a:t>for Code </a:t>
            </a:r>
            <a:r>
              <a:rPr lang="en-US" sz="1600" b="1" dirty="0" smtClean="0"/>
              <a:t>Assistance</a:t>
            </a:r>
          </a:p>
          <a:p>
            <a:pPr marL="285750" lvl="0" indent="-285750" algn="just">
              <a:buFont typeface="Arial" panose="020B0604020202020204" pitchFamily="34" charset="0"/>
              <a:buChar char="•"/>
            </a:pPr>
            <a:r>
              <a:rPr lang="en-US" sz="1600" b="1" dirty="0" smtClean="0"/>
              <a:t>Personalized </a:t>
            </a:r>
            <a:r>
              <a:rPr lang="en-US" sz="1600" b="1" dirty="0"/>
              <a:t>Movie </a:t>
            </a:r>
            <a:r>
              <a:rPr lang="en-US" sz="1600" b="1" dirty="0" smtClean="0"/>
              <a:t>Recommendations</a:t>
            </a:r>
            <a:endParaRPr lang="en-US" sz="1600" dirty="0" smtClean="0"/>
          </a:p>
          <a:p>
            <a:pPr marL="285750" lvl="0" indent="-285750" algn="just">
              <a:buFont typeface="Arial" panose="020B0604020202020204" pitchFamily="34" charset="0"/>
              <a:buChar char="•"/>
            </a:pPr>
            <a:r>
              <a:rPr lang="en-US" sz="1600" b="1" dirty="0" smtClean="0"/>
              <a:t>AI-Powered </a:t>
            </a:r>
            <a:r>
              <a:rPr lang="en-US" sz="1600" b="1" dirty="0"/>
              <a:t>Fitness </a:t>
            </a:r>
            <a:r>
              <a:rPr lang="en-US" sz="1600" b="1" dirty="0" smtClean="0"/>
              <a:t>Tracker</a:t>
            </a:r>
            <a:endParaRPr lang="en-US" sz="1600" dirty="0" smtClean="0"/>
          </a:p>
          <a:p>
            <a:pPr marL="285750" lvl="0" indent="-285750" algn="just">
              <a:buFont typeface="Arial" panose="020B0604020202020204" pitchFamily="34" charset="0"/>
              <a:buChar char="•"/>
            </a:pPr>
            <a:r>
              <a:rPr lang="en-US" sz="1600" b="1" dirty="0" smtClean="0"/>
              <a:t>AI </a:t>
            </a:r>
            <a:r>
              <a:rPr lang="en-US" sz="1600" b="1" dirty="0"/>
              <a:t>for Smart </a:t>
            </a:r>
            <a:r>
              <a:rPr lang="en-US" sz="1600" b="1" dirty="0" smtClean="0"/>
              <a:t>Homes</a:t>
            </a:r>
            <a:endParaRPr lang="en-US" sz="1600" dirty="0" smtClean="0"/>
          </a:p>
          <a:p>
            <a:pPr marL="285750" lvl="0" indent="-285750" algn="just">
              <a:buFont typeface="Arial" panose="020B0604020202020204" pitchFamily="34" charset="0"/>
              <a:buChar char="•"/>
            </a:pPr>
            <a:r>
              <a:rPr lang="en-US" sz="1600" b="1" dirty="0" smtClean="0"/>
              <a:t>AI-Driven </a:t>
            </a:r>
            <a:r>
              <a:rPr lang="en-US" sz="1600" b="1" dirty="0"/>
              <a:t>Virtual </a:t>
            </a:r>
            <a:r>
              <a:rPr lang="en-US" sz="1600" b="1" dirty="0" smtClean="0"/>
              <a:t>Assistant</a:t>
            </a:r>
          </a:p>
          <a:p>
            <a:pPr marL="285750" lvl="0" indent="-285750" algn="just">
              <a:buFont typeface="Arial" panose="020B0604020202020204" pitchFamily="34" charset="0"/>
              <a:buChar char="•"/>
            </a:pPr>
            <a:r>
              <a:rPr lang="en-US" sz="1600" b="1" dirty="0" smtClean="0"/>
              <a:t>AI </a:t>
            </a:r>
            <a:r>
              <a:rPr lang="en-US" sz="1600" b="1" dirty="0"/>
              <a:t>in Autonomous </a:t>
            </a:r>
            <a:r>
              <a:rPr lang="en-US" sz="1600" b="1" dirty="0" smtClean="0"/>
              <a:t>Vehicles</a:t>
            </a:r>
            <a:endParaRPr lang="en-US" sz="1600" dirty="0" smtClean="0"/>
          </a:p>
          <a:p>
            <a:pPr marL="285750" lvl="0" indent="-285750" algn="just">
              <a:buFont typeface="Arial" panose="020B0604020202020204" pitchFamily="34" charset="0"/>
              <a:buChar char="•"/>
            </a:pPr>
            <a:r>
              <a:rPr lang="en-US" sz="1600" b="1" dirty="0" smtClean="0"/>
              <a:t>AI </a:t>
            </a:r>
            <a:r>
              <a:rPr lang="en-US" sz="1600" b="1" dirty="0"/>
              <a:t>in Predictive </a:t>
            </a:r>
            <a:r>
              <a:rPr lang="en-US" sz="1600" b="1" dirty="0" smtClean="0"/>
              <a:t>Healthcare</a:t>
            </a:r>
          </a:p>
          <a:p>
            <a:pPr marL="285750" lvl="0" indent="-285750" algn="just">
              <a:buFont typeface="Arial" panose="020B0604020202020204" pitchFamily="34" charset="0"/>
              <a:buChar char="•"/>
            </a:pPr>
            <a:r>
              <a:rPr lang="en-US" sz="1600" b="1" dirty="0" smtClean="0"/>
              <a:t>AI </a:t>
            </a:r>
            <a:r>
              <a:rPr lang="en-US" sz="1600" b="1" dirty="0"/>
              <a:t>in Facial Recognition Surveillance</a:t>
            </a:r>
            <a:r>
              <a:rPr lang="en-US" sz="1600" dirty="0"/>
              <a:t>:</a:t>
            </a:r>
            <a:endParaRPr lang="en-US" sz="1600" b="1" dirty="0"/>
          </a:p>
          <a:p>
            <a:pPr marL="285750" lvl="0" indent="-285750" algn="just">
              <a:buFont typeface="Arial" panose="020B0604020202020204" pitchFamily="34" charset="0"/>
              <a:buChar char="•"/>
            </a:pPr>
            <a:endParaRPr lang="en-US" sz="1600" dirty="0"/>
          </a:p>
        </p:txBody>
      </p:sp>
    </p:spTree>
    <p:extLst>
      <p:ext uri="{BB962C8B-B14F-4D97-AF65-F5344CB8AC3E}">
        <p14:creationId xmlns:p14="http://schemas.microsoft.com/office/powerpoint/2010/main" val="39504271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375400"/>
            <a:ext cx="469900" cy="482599"/>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535940" y="470217"/>
            <a:ext cx="7183120" cy="720710"/>
          </a:xfrm>
          <a:prstGeom prst="rect">
            <a:avLst/>
          </a:prstGeom>
        </p:spPr>
        <p:txBody>
          <a:bodyPr vert="horz" wrap="square" lIns="0" tIns="12700" rIns="0" bIns="0" rtlCol="0">
            <a:spAutoFit/>
          </a:bodyPr>
          <a:lstStyle/>
          <a:p>
            <a:pPr marL="12700">
              <a:lnSpc>
                <a:spcPct val="100000"/>
              </a:lnSpc>
              <a:spcBef>
                <a:spcPts val="100"/>
              </a:spcBef>
            </a:pPr>
            <a:r>
              <a:rPr lang="en-GB" sz="4600" b="0" spc="-185" dirty="0">
                <a:solidFill>
                  <a:srgbClr val="675E47"/>
                </a:solidFill>
                <a:latin typeface="Georgia"/>
                <a:cs typeface="Georgia"/>
              </a:rPr>
              <a:t>Personal data in AI </a:t>
            </a:r>
            <a:r>
              <a:rPr lang="en-GB" sz="4600" b="0" spc="-185" dirty="0" smtClean="0">
                <a:solidFill>
                  <a:srgbClr val="675E47"/>
                </a:solidFill>
                <a:latin typeface="Georgia"/>
                <a:cs typeface="Georgia"/>
              </a:rPr>
              <a:t>systems</a:t>
            </a:r>
            <a:endParaRPr sz="4600" b="0" spc="-185" dirty="0">
              <a:solidFill>
                <a:srgbClr val="675E47"/>
              </a:solidFill>
              <a:latin typeface="Georgia"/>
              <a:cs typeface="Georgia"/>
            </a:endParaRPr>
          </a:p>
        </p:txBody>
      </p:sp>
      <p:sp>
        <p:nvSpPr>
          <p:cNvPr id="4" name="object 4"/>
          <p:cNvSpPr txBox="1"/>
          <p:nvPr/>
        </p:nvSpPr>
        <p:spPr>
          <a:xfrm>
            <a:off x="381000" y="1524000"/>
            <a:ext cx="7683500" cy="2346796"/>
          </a:xfrm>
          <a:prstGeom prst="rect">
            <a:avLst/>
          </a:prstGeom>
        </p:spPr>
        <p:txBody>
          <a:bodyPr vert="horz" wrap="square" lIns="0" tIns="5080" rIns="0" bIns="0" rtlCol="0">
            <a:spAutoFit/>
          </a:bodyPr>
          <a:lstStyle/>
          <a:p>
            <a:r>
              <a:rPr lang="en-US" dirty="0" smtClean="0"/>
              <a:t>According </a:t>
            </a:r>
            <a:r>
              <a:rPr lang="en-US" dirty="0"/>
              <a:t>to the General Data Protection Regulation article 4:</a:t>
            </a:r>
            <a:endParaRPr lang="el-GR" dirty="0"/>
          </a:p>
          <a:p>
            <a:r>
              <a:rPr lang="en-US" dirty="0"/>
              <a:t>“‘personal data’ means any information relating to an identified or identifiable natural person (‘data subject’); an identifiable natural person is one who can be identified, directly or indirectly, in particular by reference to an identifier such as a name, an identification number, location data, an online identifier or to one or more factors specific to the physical, physiological, genetic, mental, economic, cultural or social identity of that natural person;”</a:t>
            </a:r>
            <a:endParaRPr lang="el-GR" dirty="0"/>
          </a:p>
          <a:p>
            <a:pPr marL="12700" algn="just">
              <a:lnSpc>
                <a:spcPct val="100000"/>
              </a:lnSpc>
              <a:spcBef>
                <a:spcPts val="459"/>
              </a:spcBef>
              <a:buClr>
                <a:srgbClr val="A9A57C"/>
              </a:buClr>
              <a:tabLst>
                <a:tab pos="241300" algn="l"/>
              </a:tabLst>
            </a:pPr>
            <a:endParaRPr sz="2200" spc="-40" dirty="0">
              <a:solidFill>
                <a:srgbClr val="2F2B20"/>
              </a:solidFill>
              <a:latin typeface="Trebuchet MS"/>
              <a:cs typeface="Trebuchet MS"/>
            </a:endParaRPr>
          </a:p>
        </p:txBody>
      </p:sp>
    </p:spTree>
    <p:extLst>
      <p:ext uri="{BB962C8B-B14F-4D97-AF65-F5344CB8AC3E}">
        <p14:creationId xmlns:p14="http://schemas.microsoft.com/office/powerpoint/2010/main" val="35382535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375400"/>
            <a:ext cx="469900" cy="482599"/>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381000" y="1524000"/>
            <a:ext cx="7683500" cy="4285789"/>
          </a:xfrm>
          <a:prstGeom prst="rect">
            <a:avLst/>
          </a:prstGeom>
        </p:spPr>
        <p:txBody>
          <a:bodyPr vert="horz" wrap="square" lIns="0" tIns="5080" rIns="0" bIns="0" rtlCol="0">
            <a:spAutoFit/>
          </a:bodyPr>
          <a:lstStyle/>
          <a:p>
            <a:pPr marL="285750" lvl="0" indent="-285750">
              <a:buFont typeface="Arial" panose="020B0604020202020204" pitchFamily="34" charset="0"/>
              <a:buChar char="•"/>
            </a:pPr>
            <a:r>
              <a:rPr lang="en-GB" dirty="0" smtClean="0"/>
              <a:t>Personal </a:t>
            </a:r>
            <a:r>
              <a:rPr lang="en-GB" dirty="0"/>
              <a:t>data can be an </a:t>
            </a:r>
            <a:r>
              <a:rPr lang="en-GB" b="1" dirty="0"/>
              <a:t>input</a:t>
            </a:r>
            <a:r>
              <a:rPr lang="en-GB" dirty="0"/>
              <a:t> to the operation of an AI system. For example, a recommender system might take information about the personal interests of a user in a social media platform to find out what content that user would like to see.</a:t>
            </a:r>
            <a:endParaRPr lang="el-GR" dirty="0"/>
          </a:p>
          <a:p>
            <a:pPr marL="285750" lvl="0" indent="-285750">
              <a:buFont typeface="Arial" panose="020B0604020202020204" pitchFamily="34" charset="0"/>
              <a:buChar char="•"/>
            </a:pPr>
            <a:r>
              <a:rPr lang="en-GB" dirty="0"/>
              <a:t>Personal data can also be the </a:t>
            </a:r>
            <a:r>
              <a:rPr lang="en-GB" b="1" dirty="0"/>
              <a:t>output</a:t>
            </a:r>
            <a:r>
              <a:rPr lang="en-GB" dirty="0"/>
              <a:t> of the operation of an AI system. For example, an AI system created for creating risk scores for a crime (such as financial fraud) receives information about an individual and then ascribes to that individual a risk score that represents their likelihood of committing that crime.</a:t>
            </a:r>
            <a:endParaRPr lang="el-GR" dirty="0"/>
          </a:p>
          <a:p>
            <a:pPr marL="285750" lvl="0" indent="-285750">
              <a:buFont typeface="Arial" panose="020B0604020202020204" pitchFamily="34" charset="0"/>
              <a:buChar char="•"/>
            </a:pPr>
            <a:r>
              <a:rPr lang="en-GB" dirty="0"/>
              <a:t>Personal data can be a </a:t>
            </a:r>
            <a:r>
              <a:rPr lang="en-GB" b="1" dirty="0"/>
              <a:t>building block </a:t>
            </a:r>
            <a:r>
              <a:rPr lang="en-GB" dirty="0"/>
              <a:t>for an AI system or model. For example, a machine learning model that is intended for the kinds of tasks above will likely be trained on data about individuals that are relevant for the problem, such as platform users and previous investigations of financial fraud, respectively.</a:t>
            </a:r>
            <a:endParaRPr lang="el-GR" dirty="0"/>
          </a:p>
          <a:p>
            <a:endParaRPr lang="el-GR" dirty="0"/>
          </a:p>
          <a:p>
            <a:pPr marL="12700" algn="just">
              <a:lnSpc>
                <a:spcPct val="100000"/>
              </a:lnSpc>
              <a:spcBef>
                <a:spcPts val="459"/>
              </a:spcBef>
              <a:buClr>
                <a:srgbClr val="A9A57C"/>
              </a:buClr>
              <a:tabLst>
                <a:tab pos="241300" algn="l"/>
              </a:tabLst>
            </a:pPr>
            <a:endParaRPr sz="2200" spc="-40" dirty="0">
              <a:solidFill>
                <a:srgbClr val="2F2B20"/>
              </a:solidFill>
              <a:latin typeface="Trebuchet MS"/>
              <a:cs typeface="Trebuchet MS"/>
            </a:endParaRPr>
          </a:p>
        </p:txBody>
      </p:sp>
      <p:sp>
        <p:nvSpPr>
          <p:cNvPr id="5" name="Τίτλος 4"/>
          <p:cNvSpPr>
            <a:spLocks noGrp="1"/>
          </p:cNvSpPr>
          <p:nvPr>
            <p:ph type="title"/>
          </p:nvPr>
        </p:nvSpPr>
        <p:spPr/>
        <p:txBody>
          <a:bodyPr/>
          <a:lstStyle/>
          <a:p>
            <a:endParaRPr lang="el-GR"/>
          </a:p>
        </p:txBody>
      </p:sp>
    </p:spTree>
    <p:extLst>
      <p:ext uri="{BB962C8B-B14F-4D97-AF65-F5344CB8AC3E}">
        <p14:creationId xmlns:p14="http://schemas.microsoft.com/office/powerpoint/2010/main" val="32673673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375400"/>
            <a:ext cx="469900" cy="482599"/>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381000" y="1905000"/>
            <a:ext cx="7683500" cy="2900794"/>
          </a:xfrm>
          <a:prstGeom prst="rect">
            <a:avLst/>
          </a:prstGeom>
        </p:spPr>
        <p:txBody>
          <a:bodyPr vert="horz" wrap="square" lIns="0" tIns="5080" rIns="0" bIns="0" rtlCol="0">
            <a:spAutoFit/>
          </a:bodyPr>
          <a:lstStyle/>
          <a:p>
            <a:pPr marL="285750" lvl="0" indent="-285750">
              <a:buFont typeface="Arial" panose="020B0604020202020204" pitchFamily="34" charset="0"/>
              <a:buChar char="•"/>
            </a:pPr>
            <a:r>
              <a:rPr lang="en-US" dirty="0" smtClean="0"/>
              <a:t>Digital </a:t>
            </a:r>
            <a:r>
              <a:rPr lang="en-US" dirty="0"/>
              <a:t>Services Act (DSA</a:t>
            </a:r>
            <a:r>
              <a:rPr lang="en-US" dirty="0" smtClean="0"/>
              <a:t>)</a:t>
            </a:r>
          </a:p>
          <a:p>
            <a:pPr marL="285750" lvl="0" indent="-285750">
              <a:buFont typeface="Arial" panose="020B0604020202020204" pitchFamily="34" charset="0"/>
              <a:buChar char="•"/>
            </a:pPr>
            <a:r>
              <a:rPr lang="en-US" dirty="0" smtClean="0"/>
              <a:t>Digital </a:t>
            </a:r>
            <a:r>
              <a:rPr lang="en-US" dirty="0"/>
              <a:t>Markets Act (DMA</a:t>
            </a:r>
            <a:r>
              <a:rPr lang="en-US" dirty="0" smtClean="0"/>
              <a:t>)</a:t>
            </a:r>
          </a:p>
          <a:p>
            <a:pPr marL="285750" lvl="0" indent="-285750">
              <a:buFont typeface="Arial" panose="020B0604020202020204" pitchFamily="34" charset="0"/>
              <a:buChar char="•"/>
            </a:pPr>
            <a:r>
              <a:rPr lang="en-US" dirty="0" smtClean="0"/>
              <a:t>Data </a:t>
            </a:r>
            <a:r>
              <a:rPr lang="en-US" dirty="0"/>
              <a:t>Governance Act (DGA</a:t>
            </a:r>
            <a:r>
              <a:rPr lang="en-US" dirty="0" smtClean="0"/>
              <a:t>)</a:t>
            </a:r>
          </a:p>
          <a:p>
            <a:pPr marL="285750" lvl="0" indent="-285750">
              <a:buFont typeface="Arial" panose="020B0604020202020204" pitchFamily="34" charset="0"/>
              <a:buChar char="•"/>
            </a:pPr>
            <a:r>
              <a:rPr lang="en-US" dirty="0" smtClean="0"/>
              <a:t>the </a:t>
            </a:r>
            <a:r>
              <a:rPr lang="en-US" dirty="0"/>
              <a:t>Artificial Intelligence </a:t>
            </a:r>
            <a:r>
              <a:rPr lang="en-US" dirty="0" smtClean="0"/>
              <a:t>Act</a:t>
            </a:r>
          </a:p>
          <a:p>
            <a:pPr marL="285750" lvl="0" indent="-285750">
              <a:buFont typeface="Arial" panose="020B0604020202020204" pitchFamily="34" charset="0"/>
              <a:buChar char="•"/>
            </a:pPr>
            <a:r>
              <a:rPr lang="en-US" dirty="0" smtClean="0"/>
              <a:t>the </a:t>
            </a:r>
            <a:r>
              <a:rPr lang="en-US" dirty="0"/>
              <a:t>Data </a:t>
            </a:r>
            <a:r>
              <a:rPr lang="en-US" dirty="0" smtClean="0"/>
              <a:t>Act</a:t>
            </a:r>
          </a:p>
          <a:p>
            <a:pPr marL="285750" lvl="0" indent="-285750">
              <a:buFont typeface="Arial" panose="020B0604020202020204" pitchFamily="34" charset="0"/>
              <a:buChar char="•"/>
            </a:pPr>
            <a:endParaRPr lang="en-US" dirty="0"/>
          </a:p>
          <a:p>
            <a:pPr lvl="0"/>
            <a:r>
              <a:rPr lang="en-US" dirty="0" smtClean="0"/>
              <a:t>Goal</a:t>
            </a:r>
            <a:r>
              <a:rPr lang="en-US" dirty="0"/>
              <a:t>: to facilitate the further use, sharing, and processing of (personal) data by different organizations and entities </a:t>
            </a:r>
            <a:r>
              <a:rPr lang="en-US" dirty="0" err="1"/>
              <a:t>thatoperate</a:t>
            </a:r>
            <a:r>
              <a:rPr lang="en-US" dirty="0"/>
              <a:t> in the so-called 'data economy'</a:t>
            </a:r>
            <a:endParaRPr lang="el-GR" dirty="0"/>
          </a:p>
          <a:p>
            <a:endParaRPr lang="el-GR" dirty="0"/>
          </a:p>
          <a:p>
            <a:pPr marL="12700" algn="just">
              <a:lnSpc>
                <a:spcPct val="100000"/>
              </a:lnSpc>
              <a:spcBef>
                <a:spcPts val="459"/>
              </a:spcBef>
              <a:buClr>
                <a:srgbClr val="A9A57C"/>
              </a:buClr>
              <a:tabLst>
                <a:tab pos="241300" algn="l"/>
              </a:tabLst>
            </a:pPr>
            <a:endParaRPr sz="2200" spc="-40" dirty="0">
              <a:solidFill>
                <a:srgbClr val="2F2B20"/>
              </a:solidFill>
              <a:latin typeface="Trebuchet MS"/>
              <a:cs typeface="Trebuchet MS"/>
            </a:endParaRPr>
          </a:p>
        </p:txBody>
      </p:sp>
      <p:sp>
        <p:nvSpPr>
          <p:cNvPr id="5" name="Τίτλος 4"/>
          <p:cNvSpPr>
            <a:spLocks noGrp="1"/>
          </p:cNvSpPr>
          <p:nvPr>
            <p:ph type="title"/>
          </p:nvPr>
        </p:nvSpPr>
        <p:spPr>
          <a:xfrm>
            <a:off x="535940" y="119697"/>
            <a:ext cx="8072119" cy="1415772"/>
          </a:xfrm>
        </p:spPr>
        <p:txBody>
          <a:bodyPr/>
          <a:lstStyle/>
          <a:p>
            <a:r>
              <a:rPr lang="en-US" sz="4600" b="0" spc="-185" dirty="0" smtClean="0">
                <a:solidFill>
                  <a:srgbClr val="675E47"/>
                </a:solidFill>
                <a:latin typeface="Georgia"/>
                <a:cs typeface="Georgia"/>
              </a:rPr>
              <a:t>European </a:t>
            </a:r>
            <a:r>
              <a:rPr lang="en-US" sz="4600" b="0" spc="-185" dirty="0">
                <a:solidFill>
                  <a:srgbClr val="675E47"/>
                </a:solidFill>
                <a:latin typeface="Georgia"/>
                <a:cs typeface="Georgia"/>
              </a:rPr>
              <a:t>regulations on data governance</a:t>
            </a:r>
            <a:endParaRPr lang="el-GR" sz="4600" b="0" spc="-185" dirty="0">
              <a:solidFill>
                <a:srgbClr val="675E47"/>
              </a:solidFill>
              <a:latin typeface="Georgia"/>
              <a:cs typeface="Georgia"/>
            </a:endParaRPr>
          </a:p>
        </p:txBody>
      </p:sp>
    </p:spTree>
    <p:extLst>
      <p:ext uri="{BB962C8B-B14F-4D97-AF65-F5344CB8AC3E}">
        <p14:creationId xmlns:p14="http://schemas.microsoft.com/office/powerpoint/2010/main" val="7153701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375400"/>
            <a:ext cx="469900" cy="482599"/>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569468" y="855015"/>
            <a:ext cx="7683500" cy="5791329"/>
          </a:xfrm>
          <a:prstGeom prst="rect">
            <a:avLst/>
          </a:prstGeom>
        </p:spPr>
        <p:txBody>
          <a:bodyPr vert="horz" wrap="square" lIns="0" tIns="5080" rIns="0" bIns="0" rtlCol="0">
            <a:spAutoFit/>
          </a:bodyPr>
          <a:lstStyle/>
          <a:p>
            <a:pPr lvl="0"/>
            <a:r>
              <a:rPr lang="en-US" dirty="0"/>
              <a:t>Common European Data Spaces are currently being </a:t>
            </a:r>
            <a:r>
              <a:rPr lang="en-US" dirty="0" smtClean="0"/>
              <a:t>developed across </a:t>
            </a:r>
            <a:r>
              <a:rPr lang="en-US" dirty="0"/>
              <a:t>14 </a:t>
            </a:r>
            <a:r>
              <a:rPr lang="en-US" dirty="0" smtClean="0"/>
              <a:t>sectors/domains</a:t>
            </a:r>
          </a:p>
          <a:p>
            <a:pPr marL="285750" lvl="0" indent="-285750">
              <a:buFont typeface="Arial" panose="020B0604020202020204" pitchFamily="34" charset="0"/>
              <a:buChar char="•"/>
            </a:pPr>
            <a:r>
              <a:rPr lang="en-US" sz="1400" dirty="0" smtClean="0"/>
              <a:t>Agriculture</a:t>
            </a:r>
          </a:p>
          <a:p>
            <a:pPr marL="285750" lvl="0" indent="-285750">
              <a:buFont typeface="Arial" panose="020B0604020202020204" pitchFamily="34" charset="0"/>
              <a:buChar char="•"/>
            </a:pPr>
            <a:r>
              <a:rPr lang="en-US" sz="1400" dirty="0" smtClean="0"/>
              <a:t>Cultural Heritage</a:t>
            </a:r>
          </a:p>
          <a:p>
            <a:pPr marL="285750" lvl="0" indent="-285750">
              <a:buFont typeface="Arial" panose="020B0604020202020204" pitchFamily="34" charset="0"/>
              <a:buChar char="•"/>
            </a:pPr>
            <a:r>
              <a:rPr lang="en-US" sz="1400" dirty="0" smtClean="0"/>
              <a:t>Energy</a:t>
            </a:r>
          </a:p>
          <a:p>
            <a:pPr marL="285750" lvl="0" indent="-285750">
              <a:buFont typeface="Arial" panose="020B0604020202020204" pitchFamily="34" charset="0"/>
              <a:buChar char="•"/>
            </a:pPr>
            <a:r>
              <a:rPr lang="en-US" sz="1400" dirty="0" smtClean="0"/>
              <a:t>Finance</a:t>
            </a:r>
          </a:p>
          <a:p>
            <a:pPr marL="285750" lvl="0" indent="-285750">
              <a:buFont typeface="Arial" panose="020B0604020202020204" pitchFamily="34" charset="0"/>
              <a:buChar char="•"/>
            </a:pPr>
            <a:r>
              <a:rPr lang="en-US" sz="1400" dirty="0" smtClean="0"/>
              <a:t>Green deal</a:t>
            </a:r>
          </a:p>
          <a:p>
            <a:pPr marL="285750" lvl="0" indent="-285750">
              <a:buFont typeface="Arial" panose="020B0604020202020204" pitchFamily="34" charset="0"/>
              <a:buChar char="•"/>
            </a:pPr>
            <a:r>
              <a:rPr lang="en-US" sz="1400" dirty="0" smtClean="0"/>
              <a:t>Health</a:t>
            </a:r>
          </a:p>
          <a:p>
            <a:pPr marL="285750" lvl="0" indent="-285750">
              <a:buFont typeface="Arial" panose="020B0604020202020204" pitchFamily="34" charset="0"/>
              <a:buChar char="•"/>
            </a:pPr>
            <a:r>
              <a:rPr lang="en-US" sz="1400" dirty="0" smtClean="0"/>
              <a:t>Language</a:t>
            </a:r>
          </a:p>
          <a:p>
            <a:pPr marL="285750" lvl="0" indent="-285750">
              <a:buFont typeface="Arial" panose="020B0604020202020204" pitchFamily="34" charset="0"/>
              <a:buChar char="•"/>
            </a:pPr>
            <a:r>
              <a:rPr lang="en-US" sz="1400" dirty="0" smtClean="0"/>
              <a:t>Manufacturing</a:t>
            </a:r>
          </a:p>
          <a:p>
            <a:pPr marL="285750" lvl="0" indent="-285750">
              <a:buFont typeface="Arial" panose="020B0604020202020204" pitchFamily="34" charset="0"/>
              <a:buChar char="•"/>
            </a:pPr>
            <a:r>
              <a:rPr lang="en-US" sz="1400" dirty="0" smtClean="0"/>
              <a:t>Media</a:t>
            </a:r>
          </a:p>
          <a:p>
            <a:pPr marL="285750" lvl="0" indent="-285750">
              <a:buFont typeface="Arial" panose="020B0604020202020204" pitchFamily="34" charset="0"/>
              <a:buChar char="•"/>
            </a:pPr>
            <a:r>
              <a:rPr lang="en-US" sz="1400" dirty="0" smtClean="0"/>
              <a:t>Mobility</a:t>
            </a:r>
          </a:p>
          <a:p>
            <a:pPr marL="285750" lvl="0" indent="-285750">
              <a:buFont typeface="Arial" panose="020B0604020202020204" pitchFamily="34" charset="0"/>
              <a:buChar char="•"/>
            </a:pPr>
            <a:r>
              <a:rPr lang="en-US" sz="1400" dirty="0" smtClean="0"/>
              <a:t>Public administration</a:t>
            </a:r>
          </a:p>
          <a:p>
            <a:pPr marL="285750" lvl="0" indent="-285750">
              <a:buFont typeface="Arial" panose="020B0604020202020204" pitchFamily="34" charset="0"/>
              <a:buChar char="•"/>
            </a:pPr>
            <a:r>
              <a:rPr lang="en-US" sz="1400" dirty="0" smtClean="0"/>
              <a:t>Research </a:t>
            </a:r>
            <a:r>
              <a:rPr lang="en-US" sz="1400" dirty="0"/>
              <a:t>and </a:t>
            </a:r>
            <a:r>
              <a:rPr lang="en-US" sz="1400" dirty="0" smtClean="0"/>
              <a:t>Innovation</a:t>
            </a:r>
          </a:p>
          <a:p>
            <a:pPr marL="285750" lvl="0" indent="-285750">
              <a:buFont typeface="Arial" panose="020B0604020202020204" pitchFamily="34" charset="0"/>
              <a:buChar char="•"/>
            </a:pPr>
            <a:r>
              <a:rPr lang="en-US" sz="1400" dirty="0" smtClean="0"/>
              <a:t>Skills</a:t>
            </a:r>
          </a:p>
          <a:p>
            <a:pPr marL="285750" lvl="0" indent="-285750">
              <a:buFont typeface="Arial" panose="020B0604020202020204" pitchFamily="34" charset="0"/>
              <a:buChar char="•"/>
            </a:pPr>
            <a:r>
              <a:rPr lang="en-US" sz="1400" dirty="0" smtClean="0"/>
              <a:t>Tourism</a:t>
            </a:r>
          </a:p>
          <a:p>
            <a:pPr marL="285750" lvl="0" indent="-285750">
              <a:buFont typeface="Arial" panose="020B0604020202020204" pitchFamily="34" charset="0"/>
              <a:buChar char="•"/>
            </a:pPr>
            <a:endParaRPr lang="en-US" dirty="0"/>
          </a:p>
          <a:p>
            <a:pPr lvl="0"/>
            <a:r>
              <a:rPr lang="en-US" dirty="0" smtClean="0"/>
              <a:t>Goals </a:t>
            </a:r>
            <a:r>
              <a:rPr lang="en-US" dirty="0"/>
              <a:t>of Data </a:t>
            </a:r>
            <a:r>
              <a:rPr lang="en-US" dirty="0" smtClean="0"/>
              <a:t>Strategy</a:t>
            </a:r>
          </a:p>
          <a:p>
            <a:pPr marL="285750" lvl="0" indent="-285750">
              <a:buFont typeface="Arial" panose="020B0604020202020204" pitchFamily="34" charset="0"/>
              <a:buChar char="•"/>
            </a:pPr>
            <a:r>
              <a:rPr lang="en-US" dirty="0" smtClean="0"/>
              <a:t>ensure </a:t>
            </a:r>
            <a:r>
              <a:rPr lang="en-US" dirty="0"/>
              <a:t>a smooth and efficient flow of </a:t>
            </a:r>
            <a:r>
              <a:rPr lang="en-US" dirty="0" smtClean="0"/>
              <a:t>high-quality data;</a:t>
            </a:r>
          </a:p>
          <a:p>
            <a:pPr marL="285750" lvl="0" indent="-285750">
              <a:buFont typeface="Arial" panose="020B0604020202020204" pitchFamily="34" charset="0"/>
              <a:buChar char="•"/>
            </a:pPr>
            <a:r>
              <a:rPr lang="en-US" dirty="0" smtClean="0"/>
              <a:t>empower </a:t>
            </a:r>
            <a:r>
              <a:rPr lang="en-US" dirty="0"/>
              <a:t>individuals by increasing their </a:t>
            </a:r>
            <a:r>
              <a:rPr lang="en-US" dirty="0" smtClean="0"/>
              <a:t>digital access </a:t>
            </a:r>
            <a:r>
              <a:rPr lang="en-US" dirty="0"/>
              <a:t>and control over their personal data</a:t>
            </a:r>
            <a:r>
              <a:rPr lang="en-US" dirty="0" smtClean="0"/>
              <a:t>;</a:t>
            </a:r>
          </a:p>
          <a:p>
            <a:pPr marL="285750" lvl="0" indent="-285750">
              <a:buFont typeface="Arial" panose="020B0604020202020204" pitchFamily="34" charset="0"/>
              <a:buChar char="•"/>
            </a:pPr>
            <a:r>
              <a:rPr lang="en-US" dirty="0" smtClean="0"/>
              <a:t>foster </a:t>
            </a:r>
            <a:r>
              <a:rPr lang="en-US" dirty="0"/>
              <a:t>a single market for data systems</a:t>
            </a:r>
            <a:r>
              <a:rPr lang="en-US" dirty="0" smtClean="0"/>
              <a:t>;</a:t>
            </a:r>
          </a:p>
          <a:p>
            <a:pPr marL="285750" lvl="0" indent="-285750">
              <a:buFont typeface="Arial" panose="020B0604020202020204" pitchFamily="34" charset="0"/>
              <a:buChar char="•"/>
            </a:pPr>
            <a:r>
              <a:rPr lang="en-US" dirty="0" smtClean="0"/>
              <a:t>facilitate </a:t>
            </a:r>
            <a:r>
              <a:rPr lang="en-US" dirty="0"/>
              <a:t>the development of new AI </a:t>
            </a:r>
            <a:r>
              <a:rPr lang="en-US" dirty="0" smtClean="0"/>
              <a:t>techniques and </a:t>
            </a:r>
            <a:r>
              <a:rPr lang="en-US" dirty="0"/>
              <a:t>capabilities</a:t>
            </a:r>
            <a:r>
              <a:rPr lang="en-US" dirty="0" smtClean="0"/>
              <a:t>;</a:t>
            </a:r>
          </a:p>
          <a:p>
            <a:pPr marL="285750" lvl="0" indent="-285750">
              <a:buFont typeface="Arial" panose="020B0604020202020204" pitchFamily="34" charset="0"/>
              <a:buChar char="•"/>
            </a:pPr>
            <a:r>
              <a:rPr lang="en-US" dirty="0" smtClean="0"/>
              <a:t>facilitate </a:t>
            </a:r>
            <a:r>
              <a:rPr lang="en-US" dirty="0"/>
              <a:t>the secondary utilization of data</a:t>
            </a:r>
            <a:r>
              <a:rPr lang="en-US" dirty="0" smtClean="0"/>
              <a:t>'</a:t>
            </a:r>
            <a:endParaRPr lang="el-GR" dirty="0"/>
          </a:p>
        </p:txBody>
      </p:sp>
      <p:sp>
        <p:nvSpPr>
          <p:cNvPr id="5" name="Τίτλος 4"/>
          <p:cNvSpPr>
            <a:spLocks noGrp="1"/>
          </p:cNvSpPr>
          <p:nvPr>
            <p:ph type="title"/>
          </p:nvPr>
        </p:nvSpPr>
        <p:spPr>
          <a:xfrm>
            <a:off x="535940" y="119697"/>
            <a:ext cx="8072119" cy="707886"/>
          </a:xfrm>
        </p:spPr>
        <p:txBody>
          <a:bodyPr/>
          <a:lstStyle/>
          <a:p>
            <a:r>
              <a:rPr lang="en-US" sz="4600" b="0" spc="-185" dirty="0" smtClean="0">
                <a:solidFill>
                  <a:srgbClr val="675E47"/>
                </a:solidFill>
                <a:latin typeface="Georgia"/>
                <a:cs typeface="Georgia"/>
              </a:rPr>
              <a:t>European Data Spaces</a:t>
            </a:r>
            <a:endParaRPr lang="el-GR" sz="4600" b="0" spc="-185" dirty="0">
              <a:solidFill>
                <a:srgbClr val="675E47"/>
              </a:solidFill>
              <a:latin typeface="Georgia"/>
              <a:cs typeface="Georgia"/>
            </a:endParaRPr>
          </a:p>
        </p:txBody>
      </p:sp>
    </p:spTree>
    <p:extLst>
      <p:ext uri="{BB962C8B-B14F-4D97-AF65-F5344CB8AC3E}">
        <p14:creationId xmlns:p14="http://schemas.microsoft.com/office/powerpoint/2010/main" val="30861808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553</TotalTime>
  <Words>4949</Words>
  <Application>Microsoft Office PowerPoint</Application>
  <PresentationFormat>Προβολή στην οθόνη (4:3)</PresentationFormat>
  <Paragraphs>369</Paragraphs>
  <Slides>29</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29</vt:i4>
      </vt:variant>
    </vt:vector>
  </HeadingPairs>
  <TitlesOfParts>
    <vt:vector size="36" baseType="lpstr">
      <vt:lpstr>Aptos</vt:lpstr>
      <vt:lpstr>Arial</vt:lpstr>
      <vt:lpstr>Calibri</vt:lpstr>
      <vt:lpstr>Georgia</vt:lpstr>
      <vt:lpstr>Times New Roman</vt:lpstr>
      <vt:lpstr>Trebuchet MS</vt:lpstr>
      <vt:lpstr>Office Theme</vt:lpstr>
      <vt:lpstr>ΠΑΝΕΠΙΣΤΗΜΙΟ ΠΕΙΡΑΙΩΣ Τμήμα Πληροφορικής</vt:lpstr>
      <vt:lpstr> What is Artificial Intelligence?</vt:lpstr>
      <vt:lpstr>Machine learning approaches</vt:lpstr>
      <vt:lpstr>AI systems and AI models </vt:lpstr>
      <vt:lpstr>Real use cases of AI systems</vt:lpstr>
      <vt:lpstr>Personal data in AI systems</vt:lpstr>
      <vt:lpstr>Παρουσίαση του PowerPoint</vt:lpstr>
      <vt:lpstr>European regulations on data governance</vt:lpstr>
      <vt:lpstr>European Data Spaces</vt:lpstr>
      <vt:lpstr>Privacy &amp; data protection concerns (eIDAS, GDPR, and NIS 2 )</vt:lpstr>
      <vt:lpstr>Main challenges in harnessing the power of Personal data </vt:lpstr>
      <vt:lpstr>Παρουσίαση του PowerPoint</vt:lpstr>
      <vt:lpstr>Principles of the GDPR</vt:lpstr>
      <vt:lpstr>The Rights of the Data Subject</vt:lpstr>
      <vt:lpstr>Legal Bases of the GDPR</vt:lpstr>
      <vt:lpstr>Cybersecurity</vt:lpstr>
      <vt:lpstr>Risks in AI</vt:lpstr>
      <vt:lpstr>Παρουσίαση του PowerPoint</vt:lpstr>
      <vt:lpstr>Risks in Privacy</vt:lpstr>
      <vt:lpstr>Risk based approach in the AI Act</vt:lpstr>
      <vt:lpstr>Actors in AI</vt:lpstr>
      <vt:lpstr>Roles in GDPR and AI</vt:lpstr>
      <vt:lpstr>AI development lifecycle</vt:lpstr>
      <vt:lpstr>Παρουσίαση του PowerPoint</vt:lpstr>
      <vt:lpstr>Mapping the AI lifecycle to Mlops</vt:lpstr>
      <vt:lpstr>Types of AI Cybersecurity Threats</vt:lpstr>
      <vt:lpstr>Παρουσίαση του PowerPoint</vt:lpstr>
      <vt:lpstr>References</vt:lpstr>
      <vt:lpstr>ΠΑΝΕΠΙΣΤΗΜΙΟ ΠΕΙΡΑΙΩΣ Τμήμα Πληροφορικής</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ΠΑΝΕΠΙΣΤΗΜΙΟ ΠΕΙΡΑΙΩΣ Τμήμα Πληροφορικής</dc:title>
  <dc:creator>paps</dc:creator>
  <cp:lastModifiedBy>Spiros Papastergiou</cp:lastModifiedBy>
  <cp:revision>114</cp:revision>
  <dcterms:created xsi:type="dcterms:W3CDTF">2018-01-20T10:39:49Z</dcterms:created>
  <dcterms:modified xsi:type="dcterms:W3CDTF">2025-02-12T11:00:08Z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stSaved">
    <vt:filetime>2018-01-20T00:00:00Z</vt:filetime>
  </property>
</Properties>
</file>