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4" r:id="rId1"/>
  </p:sldMasterIdLst>
  <p:notesMasterIdLst>
    <p:notesMasterId r:id="rId7"/>
  </p:notesMasterIdLst>
  <p:sldIdLst>
    <p:sldId id="256" r:id="rId2"/>
    <p:sldId id="2576" r:id="rId3"/>
    <p:sldId id="2587" r:id="rId4"/>
    <p:sldId id="2630" r:id="rId5"/>
    <p:sldId id="2631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C0"/>
    <a:srgbClr val="A9E3FF"/>
    <a:srgbClr val="00BCD0"/>
    <a:srgbClr val="0097A7"/>
    <a:srgbClr val="007F8D"/>
    <a:srgbClr val="FF9779"/>
    <a:srgbClr val="FFAC9B"/>
    <a:srgbClr val="A5BADB"/>
    <a:srgbClr val="00C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0"/>
    <p:restoredTop sz="97512"/>
  </p:normalViewPr>
  <p:slideViewPr>
    <p:cSldViewPr snapToGrid="0" snapToObjects="1">
      <p:cViewPr varScale="1">
        <p:scale>
          <a:sx n="147" d="100"/>
          <a:sy n="147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a2bf0f1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a2bf0f1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Application Server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API Management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25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gar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25" y="215775"/>
            <a:ext cx="718025" cy="4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1010825" y="131850"/>
            <a:ext cx="15609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rgbClr val="FFFFFF"/>
                </a:solidFill>
              </a:rPr>
              <a:t>“This project has received funding</a:t>
            </a:r>
            <a:endParaRPr sz="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rgbClr val="FFFFFF"/>
                </a:solidFill>
              </a:rPr>
              <a:t>from the European Union’s Horizon 2020 research and innovation programme under grant agreement No 833683. “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2258100" y="4896900"/>
            <a:ext cx="46278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lt1"/>
                </a:solidFill>
              </a:rPr>
              <a:t>Cyber Security Incident Handling, Warning and Response System for the European Critical Infrastructures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3235325" y="2775725"/>
            <a:ext cx="231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H2020 Project : </a:t>
            </a:r>
            <a:endParaRPr sz="1800"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5447100" y="2853850"/>
            <a:ext cx="3477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29000" y="3589950"/>
            <a:ext cx="84633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/>
          <p:nvPr/>
        </p:nvSpPr>
        <p:spPr>
          <a:xfrm>
            <a:off x="8565088" y="4734350"/>
            <a:ext cx="48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00">
                <a:solidFill>
                  <a:srgbClr val="FFFFFF"/>
                </a:solidFill>
              </a:rPr>
              <a:t>‹#›</a:t>
            </a:fld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 2">
  <p:cSld name="Title and content 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0" y="4902300"/>
            <a:ext cx="91440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/>
              <a:t>Cyber Security Incident Handling, Warning and Response System for the European Critical Infrastructures </a:t>
            </a:r>
            <a:endParaRPr sz="700"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74475" y="684850"/>
            <a:ext cx="78735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F6E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31125" y="1542475"/>
            <a:ext cx="3823200" cy="32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  <a:defRPr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○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■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○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■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○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aleway"/>
              <a:buChar char="■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4724425" y="1542475"/>
            <a:ext cx="3823200" cy="32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  <a:defRPr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○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■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○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■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○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aleway"/>
              <a:buChar char="■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621328" cy="41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/>
        </p:nvSpPr>
        <p:spPr>
          <a:xfrm>
            <a:off x="8609613" y="4706700"/>
            <a:ext cx="48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00"/>
              <a:t>‹#›</a:t>
            </a:fld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43015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-Picture-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12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5447100" y="2853850"/>
            <a:ext cx="3477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System Architecture</a:t>
            </a:r>
            <a:endParaRPr dirty="0"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6905002" y="3589949"/>
            <a:ext cx="1887298" cy="12811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US" dirty="0" err="1"/>
              <a:t>Thanos</a:t>
            </a:r>
            <a:r>
              <a:rPr lang="en-US" dirty="0"/>
              <a:t> </a:t>
            </a:r>
            <a:r>
              <a:rPr lang="en-US" dirty="0" err="1"/>
              <a:t>Karantjias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picture containing building, table, train&#10;&#10;Description automatically generated">
            <a:extLst>
              <a:ext uri="{FF2B5EF4-FFF2-40B4-BE49-F238E27FC236}">
                <a16:creationId xmlns:a16="http://schemas.microsoft.com/office/drawing/2014/main" id="{7640CB54-BA51-1245-BFDA-518869DFD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2000"/>
                    </a14:imgEffect>
                    <a14:imgEffect>
                      <a14:brightnessContrast bright="-13000"/>
                    </a14:imgEffect>
                  </a14:imgLayer>
                </a14:imgProps>
              </a:ext>
            </a:extLst>
          </a:blip>
          <a:srcRect l="-43" t="13066" r="-19" b="1644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Pie 16">
            <a:extLst>
              <a:ext uri="{FF2B5EF4-FFF2-40B4-BE49-F238E27FC236}">
                <a16:creationId xmlns:a16="http://schemas.microsoft.com/office/drawing/2014/main" id="{5A469E59-2739-0A44-9B3C-48EB319DDF21}"/>
              </a:ext>
            </a:extLst>
          </p:cNvPr>
          <p:cNvSpPr/>
          <p:nvPr/>
        </p:nvSpPr>
        <p:spPr>
          <a:xfrm rot="16200000" flipH="1">
            <a:off x="1975665" y="80939"/>
            <a:ext cx="5022604" cy="5177250"/>
          </a:xfrm>
          <a:prstGeom prst="pie">
            <a:avLst>
              <a:gd name="adj1" fmla="val 11522440"/>
              <a:gd name="adj2" fmla="val 16177344"/>
            </a:avLst>
          </a:prstGeom>
          <a:gradFill flip="none" rotWithShape="1">
            <a:gsLst>
              <a:gs pos="0">
                <a:schemeClr val="accent5"/>
              </a:gs>
              <a:gs pos="47000">
                <a:schemeClr val="accent5"/>
              </a:gs>
              <a:gs pos="0">
                <a:schemeClr val="accent5"/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97A7"/>
            </a:solidFill>
          </a:ln>
          <a:effectLst/>
          <a:scene3d>
            <a:camera prst="orthographicFront"/>
            <a:lightRig rig="threePt" dir="t"/>
          </a:scene3d>
          <a:sp3d>
            <a:bevelT w="495300"/>
            <a:bevelB w="9652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Raleway" panose="020B0503030101060003" pitchFamily="34" charset="77"/>
            </a:endParaRPr>
          </a:p>
        </p:txBody>
      </p:sp>
      <p:sp>
        <p:nvSpPr>
          <p:cNvPr id="16" name="Pie 15">
            <a:extLst>
              <a:ext uri="{FF2B5EF4-FFF2-40B4-BE49-F238E27FC236}">
                <a16:creationId xmlns:a16="http://schemas.microsoft.com/office/drawing/2014/main" id="{E0B76904-FE15-B448-AC55-E5F318339402}"/>
              </a:ext>
            </a:extLst>
          </p:cNvPr>
          <p:cNvSpPr/>
          <p:nvPr/>
        </p:nvSpPr>
        <p:spPr>
          <a:xfrm rot="2743325" flipH="1">
            <a:off x="2035710" y="195926"/>
            <a:ext cx="5009379" cy="4868160"/>
          </a:xfrm>
          <a:prstGeom prst="pie">
            <a:avLst>
              <a:gd name="adj1" fmla="val 6516889"/>
              <a:gd name="adj2" fmla="val 11086810"/>
            </a:avLst>
          </a:prstGeom>
          <a:gradFill flip="none" rotWithShape="1">
            <a:gsLst>
              <a:gs pos="0">
                <a:schemeClr val="accent5"/>
              </a:gs>
              <a:gs pos="47000">
                <a:schemeClr val="accent5"/>
              </a:gs>
              <a:gs pos="0">
                <a:schemeClr val="accent5"/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97A7"/>
            </a:solidFill>
          </a:ln>
          <a:effectLst/>
          <a:scene3d>
            <a:camera prst="orthographicFront"/>
            <a:lightRig rig="threePt" dir="t"/>
          </a:scene3d>
          <a:sp3d>
            <a:bevelT w="495300"/>
            <a:bevelB w="9652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Raleway" panose="020B0503030101060003" pitchFamily="34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id="{DC900DF2-8147-7A48-B173-E8002E55EB14}"/>
              </a:ext>
            </a:extLst>
          </p:cNvPr>
          <p:cNvSpPr/>
          <p:nvPr/>
        </p:nvSpPr>
        <p:spPr>
          <a:xfrm rot="12279221" flipH="1">
            <a:off x="2042810" y="-6151"/>
            <a:ext cx="5031444" cy="5196783"/>
          </a:xfrm>
          <a:prstGeom prst="pie">
            <a:avLst>
              <a:gd name="adj1" fmla="val 11938324"/>
              <a:gd name="adj2" fmla="val 16126684"/>
            </a:avLst>
          </a:prstGeom>
          <a:gradFill flip="none" rotWithShape="1">
            <a:gsLst>
              <a:gs pos="0">
                <a:schemeClr val="accent5"/>
              </a:gs>
              <a:gs pos="47000">
                <a:schemeClr val="accent5"/>
              </a:gs>
              <a:gs pos="0">
                <a:schemeClr val="accent5"/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97A7"/>
            </a:solidFill>
          </a:ln>
          <a:effectLst/>
          <a:scene3d>
            <a:camera prst="orthographicFront"/>
            <a:lightRig rig="threePt" dir="t"/>
          </a:scene3d>
          <a:sp3d>
            <a:bevelT w="495300"/>
            <a:bevelB w="9652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Raleway" panose="020B0503030101060003" pitchFamily="34" charset="77"/>
            </a:endParaRPr>
          </a:p>
        </p:txBody>
      </p:sp>
      <p:sp>
        <p:nvSpPr>
          <p:cNvPr id="12" name="Pie 11">
            <a:extLst>
              <a:ext uri="{FF2B5EF4-FFF2-40B4-BE49-F238E27FC236}">
                <a16:creationId xmlns:a16="http://schemas.microsoft.com/office/drawing/2014/main" id="{6DD7F898-7CBF-5F45-A76F-A3F8680F0666}"/>
              </a:ext>
            </a:extLst>
          </p:cNvPr>
          <p:cNvSpPr/>
          <p:nvPr/>
        </p:nvSpPr>
        <p:spPr>
          <a:xfrm rot="21348050" flipH="1">
            <a:off x="2088465" y="40805"/>
            <a:ext cx="4819678" cy="5095279"/>
          </a:xfrm>
          <a:prstGeom prst="pie">
            <a:avLst>
              <a:gd name="adj1" fmla="val 12395030"/>
              <a:gd name="adj2" fmla="val 16991436"/>
            </a:avLst>
          </a:prstGeom>
          <a:gradFill flip="none" rotWithShape="1">
            <a:gsLst>
              <a:gs pos="46010">
                <a:schemeClr val="accent5"/>
              </a:gs>
              <a:gs pos="86000">
                <a:schemeClr val="bg1"/>
              </a:gs>
              <a:gs pos="0">
                <a:schemeClr val="accent5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97A7"/>
            </a:solidFill>
          </a:ln>
          <a:effectLst/>
          <a:scene3d>
            <a:camera prst="orthographicFront"/>
            <a:lightRig rig="threePt" dir="t"/>
          </a:scene3d>
          <a:sp3d>
            <a:bevelT w="495300"/>
            <a:bevelB w="9652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Raleway" panose="020B0503030101060003" pitchFamily="34" charset="77"/>
            </a:endParaRPr>
          </a:p>
        </p:txBody>
      </p:sp>
      <p:sp>
        <p:nvSpPr>
          <p:cNvPr id="38" name="Pie 37">
            <a:extLst>
              <a:ext uri="{FF2B5EF4-FFF2-40B4-BE49-F238E27FC236}">
                <a16:creationId xmlns:a16="http://schemas.microsoft.com/office/drawing/2014/main" id="{FCF6A642-712B-C74A-8B4D-9FFCBB63771F}"/>
              </a:ext>
            </a:extLst>
          </p:cNvPr>
          <p:cNvSpPr/>
          <p:nvPr/>
        </p:nvSpPr>
        <p:spPr>
          <a:xfrm rot="3656678" flipH="1">
            <a:off x="2012045" y="-27009"/>
            <a:ext cx="4906306" cy="5260334"/>
          </a:xfrm>
          <a:prstGeom prst="pie">
            <a:avLst>
              <a:gd name="adj1" fmla="val 11790103"/>
              <a:gd name="adj2" fmla="val 16378507"/>
            </a:avLst>
          </a:prstGeom>
          <a:gradFill flip="none" rotWithShape="1">
            <a:gsLst>
              <a:gs pos="0">
                <a:schemeClr val="accent5"/>
              </a:gs>
              <a:gs pos="47000">
                <a:schemeClr val="accent5"/>
              </a:gs>
              <a:gs pos="0">
                <a:schemeClr val="accent5"/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97A7"/>
            </a:solidFill>
          </a:ln>
          <a:effectLst/>
          <a:scene3d>
            <a:camera prst="orthographicFront"/>
            <a:lightRig rig="threePt" dir="t"/>
          </a:scene3d>
          <a:sp3d>
            <a:bevelT w="495300"/>
            <a:bevelB w="9652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Raleway" panose="020B0503030101060003" pitchFamily="34" charset="77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A220D6C-3BB7-E94E-BD62-2A50AA643E51}"/>
              </a:ext>
            </a:extLst>
          </p:cNvPr>
          <p:cNvSpPr/>
          <p:nvPr/>
        </p:nvSpPr>
        <p:spPr>
          <a:xfrm>
            <a:off x="3126257" y="1255055"/>
            <a:ext cx="2741975" cy="2617062"/>
          </a:xfrm>
          <a:prstGeom prst="ellipse">
            <a:avLst/>
          </a:prstGeom>
          <a:solidFill>
            <a:schemeClr val="accent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Raleway" panose="020B0503030101060003" pitchFamily="34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920B56-1A63-DC48-BAEE-C31F0A421512}"/>
              </a:ext>
            </a:extLst>
          </p:cNvPr>
          <p:cNvSpPr/>
          <p:nvPr/>
        </p:nvSpPr>
        <p:spPr>
          <a:xfrm>
            <a:off x="3359306" y="1890857"/>
            <a:ext cx="6639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Raleway" panose="020B0503030101060003" pitchFamily="34" charset="77"/>
              </a:rPr>
              <a:t>LiveNet</a:t>
            </a:r>
            <a:endParaRPr lang="el-GR" sz="1000" b="1" dirty="0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338011-8453-844B-B544-A39332D0E904}"/>
              </a:ext>
            </a:extLst>
          </p:cNvPr>
          <p:cNvSpPr/>
          <p:nvPr/>
        </p:nvSpPr>
        <p:spPr>
          <a:xfrm>
            <a:off x="4449169" y="1520661"/>
            <a:ext cx="696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Raleway" panose="020B0503030101060003" pitchFamily="34" charset="77"/>
              </a:rPr>
              <a:t>DarkNet</a:t>
            </a:r>
            <a:endParaRPr lang="el-GR" sz="1000" b="1" dirty="0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0C42FAF-E0A8-C942-BD6D-B0343A28C71F}"/>
              </a:ext>
            </a:extLst>
          </p:cNvPr>
          <p:cNvSpPr/>
          <p:nvPr/>
        </p:nvSpPr>
        <p:spPr>
          <a:xfrm>
            <a:off x="5103092" y="2528142"/>
            <a:ext cx="8226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Raleway" panose="020B0503030101060003" pitchFamily="34" charset="77"/>
              </a:rPr>
              <a:t>HybridNet</a:t>
            </a:r>
            <a:endParaRPr lang="el-GR" sz="1000" b="1" dirty="0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3A77F30-5B68-6C44-8BAD-E39CBCDED226}"/>
              </a:ext>
            </a:extLst>
          </p:cNvPr>
          <p:cNvSpPr/>
          <p:nvPr/>
        </p:nvSpPr>
        <p:spPr>
          <a:xfrm>
            <a:off x="4321995" y="3379256"/>
            <a:ext cx="7649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Raleway" panose="020B0503030101060003" pitchFamily="34" charset="77"/>
              </a:rPr>
              <a:t>ShareNet</a:t>
            </a:r>
            <a:endParaRPr lang="el-GR" sz="1000" b="1" dirty="0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55BE3B-01B3-F140-B2EE-7A3751B46574}"/>
              </a:ext>
            </a:extLst>
          </p:cNvPr>
          <p:cNvSpPr/>
          <p:nvPr/>
        </p:nvSpPr>
        <p:spPr>
          <a:xfrm>
            <a:off x="3165343" y="2877888"/>
            <a:ext cx="857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Raleway" panose="020B0503030101060003" pitchFamily="34" charset="77"/>
              </a:rPr>
              <a:t>PrivacyNet</a:t>
            </a:r>
            <a:endParaRPr lang="el-GR" sz="1000" b="1" dirty="0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C863812-66C6-E143-93DA-45E069890A1B}"/>
              </a:ext>
            </a:extLst>
          </p:cNvPr>
          <p:cNvCxnSpPr>
            <a:cxnSpLocks/>
          </p:cNvCxnSpPr>
          <p:nvPr/>
        </p:nvCxnSpPr>
        <p:spPr>
          <a:xfrm flipH="1" flipV="1">
            <a:off x="2164417" y="1542134"/>
            <a:ext cx="1070542" cy="51345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54C928E-22FE-F544-8A56-2067583328F5}"/>
              </a:ext>
            </a:extLst>
          </p:cNvPr>
          <p:cNvSpPr/>
          <p:nvPr/>
        </p:nvSpPr>
        <p:spPr>
          <a:xfrm>
            <a:off x="3813744" y="1904744"/>
            <a:ext cx="1356224" cy="133665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1CED7C5-A4DE-CD4B-9863-846562D2E1AC}"/>
              </a:ext>
            </a:extLst>
          </p:cNvPr>
          <p:cNvSpPr/>
          <p:nvPr/>
        </p:nvSpPr>
        <p:spPr>
          <a:xfrm>
            <a:off x="3985841" y="2334187"/>
            <a:ext cx="1034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Raleway" panose="020B0503030101060003" pitchFamily="34" charset="77"/>
              </a:rPr>
              <a:t>CyberSANE</a:t>
            </a:r>
          </a:p>
          <a:p>
            <a:pPr algn="ctr"/>
            <a:r>
              <a:rPr 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Raleway" panose="020B0503030101060003" pitchFamily="34" charset="77"/>
              </a:rPr>
              <a:t>Core</a:t>
            </a:r>
            <a:endParaRPr lang="el-GR" sz="1200" b="1" dirty="0">
              <a:latin typeface="Raleway" panose="020B0503030101060003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6242F6-044D-AD49-9CD8-AFA16955096E}"/>
              </a:ext>
            </a:extLst>
          </p:cNvPr>
          <p:cNvSpPr txBox="1"/>
          <p:nvPr/>
        </p:nvSpPr>
        <p:spPr>
          <a:xfrm>
            <a:off x="2051543" y="1965090"/>
            <a:ext cx="95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Security</a:t>
            </a:r>
          </a:p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E29887-C873-B24C-8BE7-F90DCC2BA225}"/>
              </a:ext>
            </a:extLst>
          </p:cNvPr>
          <p:cNvSpPr txBox="1"/>
          <p:nvPr/>
        </p:nvSpPr>
        <p:spPr>
          <a:xfrm>
            <a:off x="2339296" y="1361045"/>
            <a:ext cx="107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Threat Intelligence</a:t>
            </a:r>
          </a:p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Detection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EE8FA0-5E79-4A4B-BF04-83CD13AABF07}"/>
              </a:ext>
            </a:extLst>
          </p:cNvPr>
          <p:cNvSpPr txBox="1"/>
          <p:nvPr/>
        </p:nvSpPr>
        <p:spPr>
          <a:xfrm>
            <a:off x="3230697" y="762664"/>
            <a:ext cx="5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Incident</a:t>
            </a:r>
          </a:p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Analysis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675893-0F60-0D48-8A13-C01B88578CEB}"/>
              </a:ext>
            </a:extLst>
          </p:cNvPr>
          <p:cNvCxnSpPr>
            <a:cxnSpLocks/>
          </p:cNvCxnSpPr>
          <p:nvPr/>
        </p:nvCxnSpPr>
        <p:spPr>
          <a:xfrm flipV="1">
            <a:off x="4666099" y="56207"/>
            <a:ext cx="126686" cy="121078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4C04D9-6008-3249-9395-5424819D55DE}"/>
              </a:ext>
            </a:extLst>
          </p:cNvPr>
          <p:cNvCxnSpPr>
            <a:cxnSpLocks/>
          </p:cNvCxnSpPr>
          <p:nvPr/>
        </p:nvCxnSpPr>
        <p:spPr>
          <a:xfrm flipV="1">
            <a:off x="5243204" y="469611"/>
            <a:ext cx="579429" cy="99109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228E19A-C9D2-B549-9E21-21511C4CF390}"/>
              </a:ext>
            </a:extLst>
          </p:cNvPr>
          <p:cNvSpPr txBox="1"/>
          <p:nvPr/>
        </p:nvSpPr>
        <p:spPr>
          <a:xfrm>
            <a:off x="3960040" y="469611"/>
            <a:ext cx="750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Deep Web Data </a:t>
            </a:r>
          </a:p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Acquisition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2AC299-77C7-FB4A-BD8D-7254BF2EA37C}"/>
              </a:ext>
            </a:extLst>
          </p:cNvPr>
          <p:cNvSpPr txBox="1"/>
          <p:nvPr/>
        </p:nvSpPr>
        <p:spPr>
          <a:xfrm>
            <a:off x="4736267" y="514291"/>
            <a:ext cx="88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Data </a:t>
            </a:r>
          </a:p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Manipulation</a:t>
            </a:r>
          </a:p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&amp; Analysis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129B74-98EE-834E-950B-6A3CD99DE2FE}"/>
              </a:ext>
            </a:extLst>
          </p:cNvPr>
          <p:cNvSpPr txBox="1"/>
          <p:nvPr/>
        </p:nvSpPr>
        <p:spPr>
          <a:xfrm>
            <a:off x="5478199" y="1047184"/>
            <a:ext cx="789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Threat</a:t>
            </a:r>
          </a:p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Intelligence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E254B50-149A-6C4E-AFA3-C46B154FB26B}"/>
              </a:ext>
            </a:extLst>
          </p:cNvPr>
          <p:cNvCxnSpPr>
            <a:cxnSpLocks/>
          </p:cNvCxnSpPr>
          <p:nvPr/>
        </p:nvCxnSpPr>
        <p:spPr>
          <a:xfrm flipV="1">
            <a:off x="5865987" y="2274660"/>
            <a:ext cx="1170492" cy="16292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EDA9B50-69E1-D941-AA2D-F6A2361F9238}"/>
              </a:ext>
            </a:extLst>
          </p:cNvPr>
          <p:cNvCxnSpPr>
            <a:cxnSpLocks/>
          </p:cNvCxnSpPr>
          <p:nvPr/>
        </p:nvCxnSpPr>
        <p:spPr>
          <a:xfrm>
            <a:off x="5787366" y="3042392"/>
            <a:ext cx="1071701" cy="33686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11790BB-2309-784A-83E9-4D47F386F2AC}"/>
              </a:ext>
            </a:extLst>
          </p:cNvPr>
          <p:cNvCxnSpPr>
            <a:cxnSpLocks/>
          </p:cNvCxnSpPr>
          <p:nvPr/>
        </p:nvCxnSpPr>
        <p:spPr>
          <a:xfrm>
            <a:off x="5011678" y="3772735"/>
            <a:ext cx="457157" cy="116170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AD3A069-6DEE-6F40-93E0-6825060B2AEA}"/>
              </a:ext>
            </a:extLst>
          </p:cNvPr>
          <p:cNvCxnSpPr>
            <a:cxnSpLocks/>
            <a:stCxn id="42" idx="4"/>
          </p:cNvCxnSpPr>
          <p:nvPr/>
        </p:nvCxnSpPr>
        <p:spPr>
          <a:xfrm flipH="1">
            <a:off x="4427177" y="3872117"/>
            <a:ext cx="70068" cy="121154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4C492FC-6165-824B-8055-CD26C9057D4F}"/>
              </a:ext>
            </a:extLst>
          </p:cNvPr>
          <p:cNvCxnSpPr>
            <a:cxnSpLocks/>
          </p:cNvCxnSpPr>
          <p:nvPr/>
        </p:nvCxnSpPr>
        <p:spPr>
          <a:xfrm flipV="1">
            <a:off x="2115467" y="3000998"/>
            <a:ext cx="1088836" cy="33030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63BF2A-2501-8246-9211-46C4C634C74C}"/>
              </a:ext>
            </a:extLst>
          </p:cNvPr>
          <p:cNvCxnSpPr>
            <a:cxnSpLocks/>
            <a:endCxn id="42" idx="3"/>
          </p:cNvCxnSpPr>
          <p:nvPr/>
        </p:nvCxnSpPr>
        <p:spPr>
          <a:xfrm flipV="1">
            <a:off x="2548683" y="3488857"/>
            <a:ext cx="979127" cy="7294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A332E4A-A8E9-2E4D-9866-62FA6B4606B5}"/>
              </a:ext>
            </a:extLst>
          </p:cNvPr>
          <p:cNvSpPr txBox="1"/>
          <p:nvPr/>
        </p:nvSpPr>
        <p:spPr>
          <a:xfrm>
            <a:off x="5983480" y="1811269"/>
            <a:ext cx="789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Anomaly</a:t>
            </a:r>
          </a:p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Detection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7E4BAB-8368-7346-A2ED-AFFFE2E58231}"/>
              </a:ext>
            </a:extLst>
          </p:cNvPr>
          <p:cNvSpPr txBox="1"/>
          <p:nvPr/>
        </p:nvSpPr>
        <p:spPr>
          <a:xfrm>
            <a:off x="5954553" y="2725107"/>
            <a:ext cx="982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Event &amp; Incident</a:t>
            </a:r>
          </a:p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Analysis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62B6698-5C24-814C-B77B-D1AE597BFDCA}"/>
              </a:ext>
            </a:extLst>
          </p:cNvPr>
          <p:cNvSpPr txBox="1"/>
          <p:nvPr/>
        </p:nvSpPr>
        <p:spPr>
          <a:xfrm>
            <a:off x="5627335" y="3379169"/>
            <a:ext cx="109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 dirty="0">
                <a:solidFill>
                  <a:schemeClr val="tx1"/>
                </a:solidFill>
                <a:latin typeface="Raleway" panose="020B0503030101060003" pitchFamily="34" charset="77"/>
              </a:rPr>
              <a:t>Attack &amp; Behaviour Simulation Environment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5F85CC5-3444-EC4A-9781-648CA3761707}"/>
              </a:ext>
            </a:extLst>
          </p:cNvPr>
          <p:cNvSpPr txBox="1"/>
          <p:nvPr/>
        </p:nvSpPr>
        <p:spPr>
          <a:xfrm>
            <a:off x="5169968" y="4053561"/>
            <a:ext cx="789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 dirty="0">
                <a:solidFill>
                  <a:schemeClr val="tx1"/>
                </a:solidFill>
                <a:latin typeface="Raleway" panose="020B0503030101060003" pitchFamily="34" charset="77"/>
              </a:rPr>
              <a:t>Data Usage</a:t>
            </a:r>
          </a:p>
          <a:p>
            <a:pPr algn="ctr"/>
            <a:r>
              <a:rPr lang="en-GR" sz="800" dirty="0">
                <a:solidFill>
                  <a:schemeClr val="tx1"/>
                </a:solidFill>
                <a:latin typeface="Raleway" panose="020B0503030101060003" pitchFamily="34" charset="77"/>
              </a:rPr>
              <a:t>Control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D1AD688-7649-6046-B361-C6CC9F2C8C5F}"/>
              </a:ext>
            </a:extLst>
          </p:cNvPr>
          <p:cNvSpPr txBox="1"/>
          <p:nvPr/>
        </p:nvSpPr>
        <p:spPr>
          <a:xfrm>
            <a:off x="4461914" y="4285407"/>
            <a:ext cx="78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 dirty="0">
                <a:solidFill>
                  <a:schemeClr val="tx1"/>
                </a:solidFill>
                <a:latin typeface="Raleway" panose="020B0503030101060003" pitchFamily="34" charset="77"/>
              </a:rPr>
              <a:t>Secure</a:t>
            </a:r>
          </a:p>
          <a:p>
            <a:pPr algn="ctr"/>
            <a:r>
              <a:rPr lang="en-GR" sz="800" dirty="0">
                <a:solidFill>
                  <a:schemeClr val="tx1"/>
                </a:solidFill>
                <a:latin typeface="Raleway" panose="020B0503030101060003" pitchFamily="34" charset="77"/>
              </a:rPr>
              <a:t>Storage (DPOS)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D3CF02C-1E21-3D40-B41F-69015918D008}"/>
              </a:ext>
            </a:extLst>
          </p:cNvPr>
          <p:cNvSpPr txBox="1"/>
          <p:nvPr/>
        </p:nvSpPr>
        <p:spPr>
          <a:xfrm>
            <a:off x="3691288" y="4267259"/>
            <a:ext cx="78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 dirty="0">
                <a:solidFill>
                  <a:schemeClr val="tx1"/>
                </a:solidFill>
                <a:latin typeface="Raleway" panose="020B0503030101060003" pitchFamily="34" charset="77"/>
              </a:rPr>
              <a:t>Data Sharing</a:t>
            </a:r>
          </a:p>
          <a:p>
            <a:pPr algn="ctr"/>
            <a:r>
              <a:rPr lang="en-GR" sz="800" dirty="0">
                <a:solidFill>
                  <a:schemeClr val="tx1"/>
                </a:solidFill>
                <a:latin typeface="Raleway" panose="020B0503030101060003" pitchFamily="34" charset="77"/>
              </a:rPr>
              <a:t>Agreement Mgmt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F0B57C6-0A7E-4D45-9E40-69348D25A062}"/>
              </a:ext>
            </a:extLst>
          </p:cNvPr>
          <p:cNvSpPr txBox="1"/>
          <p:nvPr/>
        </p:nvSpPr>
        <p:spPr>
          <a:xfrm>
            <a:off x="2122444" y="2651850"/>
            <a:ext cx="91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 dirty="0">
                <a:solidFill>
                  <a:schemeClr val="tx1"/>
                </a:solidFill>
                <a:latin typeface="Raleway" panose="020B0503030101060003" pitchFamily="34" charset="77"/>
              </a:rPr>
              <a:t>P</a:t>
            </a:r>
            <a:r>
              <a:rPr lang="en-GB" sz="800" dirty="0">
                <a:solidFill>
                  <a:schemeClr val="tx1"/>
                </a:solidFill>
                <a:latin typeface="Raleway" panose="020B0503030101060003" pitchFamily="34" charset="77"/>
              </a:rPr>
              <a:t>r</a:t>
            </a:r>
            <a:r>
              <a:rPr lang="en-GR" sz="800" dirty="0">
                <a:solidFill>
                  <a:schemeClr val="tx1"/>
                </a:solidFill>
                <a:latin typeface="Raleway" panose="020B0503030101060003" pitchFamily="34" charset="77"/>
              </a:rPr>
              <a:t>ivacy Policy Enforcement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56CB01B-D9D7-DB4F-B8B9-94ECDC970DD5}"/>
              </a:ext>
            </a:extLst>
          </p:cNvPr>
          <p:cNvSpPr txBox="1"/>
          <p:nvPr/>
        </p:nvSpPr>
        <p:spPr>
          <a:xfrm>
            <a:off x="2414548" y="3311070"/>
            <a:ext cx="928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 dirty="0">
                <a:solidFill>
                  <a:schemeClr val="tx1"/>
                </a:solidFill>
                <a:latin typeface="Raleway" panose="020B0503030101060003" pitchFamily="34" charset="77"/>
              </a:rPr>
              <a:t>Homomorphic</a:t>
            </a:r>
          </a:p>
          <a:p>
            <a:pPr algn="ctr"/>
            <a:r>
              <a:rPr lang="en-GR" sz="800" dirty="0">
                <a:solidFill>
                  <a:schemeClr val="tx1"/>
                </a:solidFill>
                <a:latin typeface="Raleway" panose="020B0503030101060003" pitchFamily="34" charset="77"/>
              </a:rPr>
              <a:t>Cryptography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0622C81-A662-8943-9B8D-5A86605BAD5E}"/>
              </a:ext>
            </a:extLst>
          </p:cNvPr>
          <p:cNvSpPr txBox="1"/>
          <p:nvPr/>
        </p:nvSpPr>
        <p:spPr>
          <a:xfrm>
            <a:off x="2820419" y="3989916"/>
            <a:ext cx="88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800">
                <a:solidFill>
                  <a:schemeClr val="tx1"/>
                </a:solidFill>
                <a:latin typeface="Raleway" panose="020B0503030101060003" pitchFamily="34" charset="77"/>
              </a:rPr>
              <a:t>Anonymization &amp; Encryption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154672D-CC84-454E-8817-114A19042C3B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2790798" y="762643"/>
            <a:ext cx="737012" cy="875672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60;p10">
            <a:extLst>
              <a:ext uri="{FF2B5EF4-FFF2-40B4-BE49-F238E27FC236}">
                <a16:creationId xmlns:a16="http://schemas.microsoft.com/office/drawing/2014/main" id="{007F4F1F-7FE8-444B-82DF-8914413F9A52}"/>
              </a:ext>
            </a:extLst>
          </p:cNvPr>
          <p:cNvSpPr txBox="1">
            <a:spLocks/>
          </p:cNvSpPr>
          <p:nvPr/>
        </p:nvSpPr>
        <p:spPr>
          <a:xfrm>
            <a:off x="338071" y="145770"/>
            <a:ext cx="3603877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Raleway" panose="020B0503030101060003" pitchFamily="34" charset="77"/>
              </a:rPr>
              <a:t>CyberSANE Components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6D23A24-4B1A-1C49-8160-1115F3762B34}"/>
              </a:ext>
            </a:extLst>
          </p:cNvPr>
          <p:cNvCxnSpPr/>
          <p:nvPr/>
        </p:nvCxnSpPr>
        <p:spPr>
          <a:xfrm>
            <a:off x="-6568" y="356943"/>
            <a:ext cx="3785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8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4" grpId="0" animBg="1"/>
      <p:bldP spid="12" grpId="0" animBg="1"/>
      <p:bldP spid="38" grpId="0" animBg="1"/>
      <p:bldP spid="42" grpId="0" animBg="1"/>
      <p:bldP spid="46" grpId="0"/>
      <p:bldP spid="47" grpId="0"/>
      <p:bldP spid="49" grpId="0"/>
      <p:bldP spid="50" grpId="0"/>
      <p:bldP spid="51" grpId="0"/>
      <p:bldP spid="25" grpId="0"/>
      <p:bldP spid="26" grpId="0"/>
      <p:bldP spid="27" grpId="0"/>
      <p:bldP spid="39" grpId="0"/>
      <p:bldP spid="44" grpId="0"/>
      <p:bldP spid="45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CE2434-F315-7546-A5B9-BA39BE2F7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2000"/>
                    </a14:imgEffect>
                    <a14:imgEffect>
                      <a14:brightnessContrast bright="-36000"/>
                    </a14:imgEffect>
                  </a14:imgLayer>
                </a14:imgProps>
              </a:ext>
            </a:extLst>
          </a:blip>
          <a:srcRect l="-1" t="5123" r="-85" b="5039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CAAA605-D974-C846-8884-AEB2F79D281E}"/>
              </a:ext>
            </a:extLst>
          </p:cNvPr>
          <p:cNvSpPr/>
          <p:nvPr/>
        </p:nvSpPr>
        <p:spPr>
          <a:xfrm>
            <a:off x="3204057" y="1183968"/>
            <a:ext cx="3600764" cy="3560560"/>
          </a:xfrm>
          <a:prstGeom prst="roundRect">
            <a:avLst>
              <a:gd name="adj" fmla="val 393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993A507-83DB-C94A-B373-DD173B2BDA62}"/>
              </a:ext>
            </a:extLst>
          </p:cNvPr>
          <p:cNvSpPr/>
          <p:nvPr/>
        </p:nvSpPr>
        <p:spPr>
          <a:xfrm>
            <a:off x="333664" y="2312367"/>
            <a:ext cx="534127" cy="5294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70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20" name="Donut 53">
            <a:extLst>
              <a:ext uri="{FF2B5EF4-FFF2-40B4-BE49-F238E27FC236}">
                <a16:creationId xmlns:a16="http://schemas.microsoft.com/office/drawing/2014/main" id="{F6E45509-0E5A-104A-BC7F-CF5FF2C39670}"/>
              </a:ext>
            </a:extLst>
          </p:cNvPr>
          <p:cNvSpPr/>
          <p:nvPr/>
        </p:nvSpPr>
        <p:spPr>
          <a:xfrm>
            <a:off x="259117" y="2231566"/>
            <a:ext cx="683223" cy="680367"/>
          </a:xfrm>
          <a:prstGeom prst="donut">
            <a:avLst>
              <a:gd name="adj" fmla="val 12813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D7DCC6-EB38-4347-A6BC-12BB8B6BE2FD}"/>
              </a:ext>
            </a:extLst>
          </p:cNvPr>
          <p:cNvSpPr txBox="1"/>
          <p:nvPr/>
        </p:nvSpPr>
        <p:spPr>
          <a:xfrm>
            <a:off x="266452" y="2437944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CyberSANE</a:t>
            </a:r>
          </a:p>
          <a:p>
            <a:pPr algn="ctr"/>
            <a:r>
              <a:rPr lang="en-GR" sz="700">
                <a:latin typeface="Raleway" panose="020B0503030101060003" pitchFamily="34" charset="77"/>
              </a:rPr>
              <a:t>Admin</a:t>
            </a:r>
            <a:endParaRPr lang="en-GR" sz="800">
              <a:latin typeface="Raleway" panose="020B0503030101060003" pitchFamily="34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5A3374B-7F7E-1849-B0DB-A777C979F021}"/>
              </a:ext>
            </a:extLst>
          </p:cNvPr>
          <p:cNvSpPr/>
          <p:nvPr/>
        </p:nvSpPr>
        <p:spPr>
          <a:xfrm>
            <a:off x="338018" y="1557073"/>
            <a:ext cx="534127" cy="5294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70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24" name="Donut 53">
            <a:extLst>
              <a:ext uri="{FF2B5EF4-FFF2-40B4-BE49-F238E27FC236}">
                <a16:creationId xmlns:a16="http://schemas.microsoft.com/office/drawing/2014/main" id="{0307C11F-9B08-A745-B4BF-7352DE17F0E0}"/>
              </a:ext>
            </a:extLst>
          </p:cNvPr>
          <p:cNvSpPr/>
          <p:nvPr/>
        </p:nvSpPr>
        <p:spPr>
          <a:xfrm>
            <a:off x="263471" y="1476272"/>
            <a:ext cx="683223" cy="680367"/>
          </a:xfrm>
          <a:prstGeom prst="donut">
            <a:avLst>
              <a:gd name="adj" fmla="val 12813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ACFAB3-5247-3241-A9AE-30D20D5171A6}"/>
              </a:ext>
            </a:extLst>
          </p:cNvPr>
          <p:cNvSpPr txBox="1"/>
          <p:nvPr/>
        </p:nvSpPr>
        <p:spPr>
          <a:xfrm>
            <a:off x="313031" y="1714732"/>
            <a:ext cx="5918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700">
                <a:latin typeface="Raleway" panose="020B0503030101060003" pitchFamily="34" charset="77"/>
              </a:rPr>
              <a:t>Customer</a:t>
            </a:r>
            <a:endParaRPr lang="en-GR" sz="800">
              <a:latin typeface="Raleway" panose="020B0503030101060003" pitchFamily="34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E3B07-B51B-434C-9257-9FDE1880D3BD}"/>
              </a:ext>
            </a:extLst>
          </p:cNvPr>
          <p:cNvSpPr/>
          <p:nvPr/>
        </p:nvSpPr>
        <p:spPr>
          <a:xfrm>
            <a:off x="331358" y="3073535"/>
            <a:ext cx="534127" cy="5294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70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27" name="Donut 53">
            <a:extLst>
              <a:ext uri="{FF2B5EF4-FFF2-40B4-BE49-F238E27FC236}">
                <a16:creationId xmlns:a16="http://schemas.microsoft.com/office/drawing/2014/main" id="{D58865A9-4328-4244-8650-BE95C60B0D58}"/>
              </a:ext>
            </a:extLst>
          </p:cNvPr>
          <p:cNvSpPr/>
          <p:nvPr/>
        </p:nvSpPr>
        <p:spPr>
          <a:xfrm>
            <a:off x="256811" y="2992734"/>
            <a:ext cx="683223" cy="680367"/>
          </a:xfrm>
          <a:prstGeom prst="donut">
            <a:avLst>
              <a:gd name="adj" fmla="val 12813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39CEC2-4D85-E846-8291-1A80BAA4402A}"/>
              </a:ext>
            </a:extLst>
          </p:cNvPr>
          <p:cNvSpPr txBox="1"/>
          <p:nvPr/>
        </p:nvSpPr>
        <p:spPr>
          <a:xfrm>
            <a:off x="315715" y="3188418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Vendor / </a:t>
            </a:r>
          </a:p>
          <a:p>
            <a:pPr algn="ctr"/>
            <a:r>
              <a:rPr lang="en-GR" sz="700">
                <a:latin typeface="Raleway" panose="020B0503030101060003" pitchFamily="34" charset="77"/>
              </a:rPr>
              <a:t>Supplier</a:t>
            </a:r>
            <a:endParaRPr lang="en-GR" sz="800">
              <a:latin typeface="Raleway" panose="020B0503030101060003" pitchFamily="34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7312FA0-E044-DA45-AF4C-20F309ABB2BF}"/>
              </a:ext>
            </a:extLst>
          </p:cNvPr>
          <p:cNvSpPr/>
          <p:nvPr/>
        </p:nvSpPr>
        <p:spPr>
          <a:xfrm>
            <a:off x="3252286" y="1530918"/>
            <a:ext cx="810848" cy="6877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76C05FFB-623E-A246-8FEB-BC5C21FCC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460" y="1749058"/>
            <a:ext cx="399500" cy="40712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A519298-BAEC-3147-85DA-B67EAA567C8C}"/>
              </a:ext>
            </a:extLst>
          </p:cNvPr>
          <p:cNvSpPr/>
          <p:nvPr/>
        </p:nvSpPr>
        <p:spPr>
          <a:xfrm>
            <a:off x="3252004" y="1434830"/>
            <a:ext cx="810848" cy="2748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Identity Mgmt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04F682B-D2C7-3242-AEC7-07698EB58815}"/>
              </a:ext>
            </a:extLst>
          </p:cNvPr>
          <p:cNvSpPr/>
          <p:nvPr/>
        </p:nvSpPr>
        <p:spPr>
          <a:xfrm>
            <a:off x="4153120" y="1595803"/>
            <a:ext cx="810848" cy="620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2D977D-E12F-174D-84A9-54259711A915}"/>
              </a:ext>
            </a:extLst>
          </p:cNvPr>
          <p:cNvSpPr/>
          <p:nvPr/>
        </p:nvSpPr>
        <p:spPr>
          <a:xfrm>
            <a:off x="4153120" y="1436396"/>
            <a:ext cx="810848" cy="2838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Message Queuing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E322B513-2776-D643-BD8E-944F0B61CA0B}"/>
              </a:ext>
            </a:extLst>
          </p:cNvPr>
          <p:cNvSpPr/>
          <p:nvPr/>
        </p:nvSpPr>
        <p:spPr>
          <a:xfrm>
            <a:off x="5051322" y="1602269"/>
            <a:ext cx="802766" cy="6145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B0DDE1-C42B-3C42-8AF3-36B776BB3A21}"/>
              </a:ext>
            </a:extLst>
          </p:cNvPr>
          <p:cNvSpPr/>
          <p:nvPr/>
        </p:nvSpPr>
        <p:spPr>
          <a:xfrm>
            <a:off x="5049399" y="1436396"/>
            <a:ext cx="807856" cy="2754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Data Storage</a:t>
            </a:r>
          </a:p>
        </p:txBody>
      </p:sp>
      <p:pic>
        <p:nvPicPr>
          <p:cNvPr id="49" name="Picture 48" descr="A picture containing room&#10;&#10;Description automatically generated">
            <a:extLst>
              <a:ext uri="{FF2B5EF4-FFF2-40B4-BE49-F238E27FC236}">
                <a16:creationId xmlns:a16="http://schemas.microsoft.com/office/drawing/2014/main" id="{C429109F-DDBF-0848-B388-49C91F755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711" y="1790339"/>
            <a:ext cx="335332" cy="335332"/>
          </a:xfrm>
          <a:prstGeom prst="rect">
            <a:avLst/>
          </a:prstGeom>
        </p:spPr>
      </p:pic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85AABEE-F706-6F48-96F1-7D13C2E5114C}"/>
              </a:ext>
            </a:extLst>
          </p:cNvPr>
          <p:cNvSpPr/>
          <p:nvPr/>
        </p:nvSpPr>
        <p:spPr>
          <a:xfrm>
            <a:off x="3784582" y="2558084"/>
            <a:ext cx="2462319" cy="8299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22B811-D02F-B449-A96D-C2318103D5D7}"/>
              </a:ext>
            </a:extLst>
          </p:cNvPr>
          <p:cNvSpPr/>
          <p:nvPr/>
        </p:nvSpPr>
        <p:spPr>
          <a:xfrm>
            <a:off x="3784149" y="2388045"/>
            <a:ext cx="2462318" cy="3036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800">
                <a:latin typeface="Raleway" panose="020B0503030101060003" pitchFamily="34" charset="77"/>
              </a:rPr>
              <a:t>CyberSANE Services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EBB50983-9E67-AF48-81E4-41327411F6DC}"/>
              </a:ext>
            </a:extLst>
          </p:cNvPr>
          <p:cNvSpPr/>
          <p:nvPr/>
        </p:nvSpPr>
        <p:spPr>
          <a:xfrm>
            <a:off x="3574418" y="3618892"/>
            <a:ext cx="3176244" cy="10380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CB33453-2BD5-5047-A6A7-71A98618F502}"/>
              </a:ext>
            </a:extLst>
          </p:cNvPr>
          <p:cNvSpPr/>
          <p:nvPr/>
        </p:nvSpPr>
        <p:spPr>
          <a:xfrm>
            <a:off x="3574417" y="3529259"/>
            <a:ext cx="3176242" cy="3036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Infrastructure &amp; SUPPORT Services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E834B9-4699-2942-89B3-1AF37AFAF122}"/>
              </a:ext>
            </a:extLst>
          </p:cNvPr>
          <p:cNvSpPr/>
          <p:nvPr/>
        </p:nvSpPr>
        <p:spPr>
          <a:xfrm>
            <a:off x="3204056" y="1011918"/>
            <a:ext cx="3600763" cy="3036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800" b="1">
                <a:latin typeface="Raleway" panose="020B0503030101060003" pitchFamily="34" charset="77"/>
              </a:rPr>
              <a:t>Core CyberSANE System Building Blocks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567BC96-0584-484E-B8EC-3C281A1FA549}"/>
              </a:ext>
            </a:extLst>
          </p:cNvPr>
          <p:cNvSpPr/>
          <p:nvPr/>
        </p:nvSpPr>
        <p:spPr>
          <a:xfrm>
            <a:off x="1538618" y="1648327"/>
            <a:ext cx="996035" cy="631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1EF6B6F-1EFB-D54D-8B20-377074D43A56}"/>
              </a:ext>
            </a:extLst>
          </p:cNvPr>
          <p:cNvSpPr/>
          <p:nvPr/>
        </p:nvSpPr>
        <p:spPr>
          <a:xfrm>
            <a:off x="1286722" y="1244601"/>
            <a:ext cx="1450241" cy="2078280"/>
          </a:xfrm>
          <a:prstGeom prst="roundRect">
            <a:avLst>
              <a:gd name="adj" fmla="val 393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20DB550-D5E5-D948-BFF1-208D7197F9B5}"/>
              </a:ext>
            </a:extLst>
          </p:cNvPr>
          <p:cNvSpPr/>
          <p:nvPr/>
        </p:nvSpPr>
        <p:spPr>
          <a:xfrm>
            <a:off x="1286722" y="1032118"/>
            <a:ext cx="1450241" cy="3036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800" b="1">
                <a:latin typeface="Raleway" panose="020B0503030101060003" pitchFamily="34" charset="77"/>
              </a:rPr>
              <a:t>CyberSANE </a:t>
            </a:r>
          </a:p>
          <a:p>
            <a:pPr algn="ctr"/>
            <a:r>
              <a:rPr lang="en-GR" sz="800" b="1">
                <a:latin typeface="Raleway" panose="020B0503030101060003" pitchFamily="34" charset="77"/>
              </a:rPr>
              <a:t>Apps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477FB6A-439C-D34C-A706-3CEA8B3E1B79}"/>
              </a:ext>
            </a:extLst>
          </p:cNvPr>
          <p:cNvSpPr/>
          <p:nvPr/>
        </p:nvSpPr>
        <p:spPr>
          <a:xfrm>
            <a:off x="1535139" y="1431549"/>
            <a:ext cx="1002290" cy="2754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Built-in Dashboards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2AF1154-2B6C-5348-BF99-59265FCF6433}"/>
              </a:ext>
            </a:extLst>
          </p:cNvPr>
          <p:cNvSpPr/>
          <p:nvPr/>
        </p:nvSpPr>
        <p:spPr>
          <a:xfrm>
            <a:off x="2710389" y="2596031"/>
            <a:ext cx="996035" cy="792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3" name="Picture 2" descr="A sign on a pole&#10;&#10;Description automatically generated">
            <a:extLst>
              <a:ext uri="{FF2B5EF4-FFF2-40B4-BE49-F238E27FC236}">
                <a16:creationId xmlns:a16="http://schemas.microsoft.com/office/drawing/2014/main" id="{4B5985F7-3393-CF4B-AA9D-2C6D1985C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6631" y="2819711"/>
            <a:ext cx="437298" cy="4380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90C409B-5B8C-4A4A-8723-A176868BDEBB}"/>
              </a:ext>
            </a:extLst>
          </p:cNvPr>
          <p:cNvSpPr/>
          <p:nvPr/>
        </p:nvSpPr>
        <p:spPr>
          <a:xfrm>
            <a:off x="2710391" y="2393290"/>
            <a:ext cx="1002290" cy="3036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Application Gateway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1B4DC157-5F63-734F-AA72-F87F3F4894FD}"/>
              </a:ext>
            </a:extLst>
          </p:cNvPr>
          <p:cNvSpPr/>
          <p:nvPr/>
        </p:nvSpPr>
        <p:spPr>
          <a:xfrm>
            <a:off x="7275805" y="1244600"/>
            <a:ext cx="1685936" cy="3499928"/>
          </a:xfrm>
          <a:prstGeom prst="roundRect">
            <a:avLst>
              <a:gd name="adj" fmla="val 393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320599-2397-F844-B752-8A3CB97CD02B}"/>
              </a:ext>
            </a:extLst>
          </p:cNvPr>
          <p:cNvSpPr/>
          <p:nvPr/>
        </p:nvSpPr>
        <p:spPr>
          <a:xfrm>
            <a:off x="7275805" y="1032118"/>
            <a:ext cx="1685936" cy="3036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800" b="1">
                <a:latin typeface="Raleway" panose="020B0503030101060003" pitchFamily="34" charset="77"/>
              </a:rPr>
              <a:t>CyberSANE </a:t>
            </a:r>
          </a:p>
          <a:p>
            <a:pPr algn="ctr"/>
            <a:r>
              <a:rPr lang="en-GR" sz="800" b="1">
                <a:latin typeface="Raleway" panose="020B0503030101060003" pitchFamily="34" charset="77"/>
              </a:rPr>
              <a:t>Ecosystem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BCC7D9C-3E47-D94A-937A-780DDCC90EA7}"/>
              </a:ext>
            </a:extLst>
          </p:cNvPr>
          <p:cNvSpPr/>
          <p:nvPr/>
        </p:nvSpPr>
        <p:spPr>
          <a:xfrm>
            <a:off x="7565990" y="2852383"/>
            <a:ext cx="817193" cy="225836"/>
          </a:xfrm>
          <a:prstGeom prst="rect">
            <a:avLst/>
          </a:prstGeom>
          <a:solidFill>
            <a:srgbClr val="00AD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 dirty="0">
                <a:latin typeface="Raleway" panose="020B0503030101060003" pitchFamily="34" charset="77"/>
              </a:rPr>
              <a:t>GLORIA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EB0D54D-044C-9E46-B823-358508A2D811}"/>
              </a:ext>
            </a:extLst>
          </p:cNvPr>
          <p:cNvSpPr/>
          <p:nvPr/>
        </p:nvSpPr>
        <p:spPr>
          <a:xfrm>
            <a:off x="6313164" y="2574405"/>
            <a:ext cx="1000836" cy="809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7394CB5-87F1-8C4B-8616-5EED2A30F56B}"/>
              </a:ext>
            </a:extLst>
          </p:cNvPr>
          <p:cNvSpPr/>
          <p:nvPr/>
        </p:nvSpPr>
        <p:spPr>
          <a:xfrm>
            <a:off x="6311710" y="2382406"/>
            <a:ext cx="1002290" cy="3036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VPN</a:t>
            </a:r>
          </a:p>
          <a:p>
            <a:pPr algn="ctr"/>
            <a:r>
              <a:rPr lang="en-GR" sz="700">
                <a:latin typeface="Raleway" panose="020B0503030101060003" pitchFamily="34" charset="77"/>
              </a:rPr>
              <a:t>Gateway</a:t>
            </a:r>
            <a:endParaRPr lang="en-GR" sz="800">
              <a:latin typeface="Raleway" panose="020B0503030101060003" pitchFamily="34" charset="77"/>
            </a:endParaRPr>
          </a:p>
        </p:txBody>
      </p:sp>
      <p:pic>
        <p:nvPicPr>
          <p:cNvPr id="44" name="Picture 43" descr="A picture containing toy, sign&#10;&#10;Description automatically generated">
            <a:extLst>
              <a:ext uri="{FF2B5EF4-FFF2-40B4-BE49-F238E27FC236}">
                <a16:creationId xmlns:a16="http://schemas.microsoft.com/office/drawing/2014/main" id="{997A5385-E5D0-3F4F-9F7B-81F45F89BB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9650" y="2640117"/>
            <a:ext cx="781145" cy="781145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A4C29D2-A03F-C545-8035-252F1E57DE5A}"/>
              </a:ext>
            </a:extLst>
          </p:cNvPr>
          <p:cNvSpPr/>
          <p:nvPr/>
        </p:nvSpPr>
        <p:spPr>
          <a:xfrm>
            <a:off x="1533674" y="2610068"/>
            <a:ext cx="996035" cy="631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1D3F5A-86DE-E543-98C8-877FDA7586B3}"/>
              </a:ext>
            </a:extLst>
          </p:cNvPr>
          <p:cNvSpPr/>
          <p:nvPr/>
        </p:nvSpPr>
        <p:spPr>
          <a:xfrm>
            <a:off x="1530195" y="2393290"/>
            <a:ext cx="1002290" cy="2754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Main Dashboard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1CFD5C3-1263-574B-A694-2E33D254E03D}"/>
              </a:ext>
            </a:extLst>
          </p:cNvPr>
          <p:cNvSpPr/>
          <p:nvPr/>
        </p:nvSpPr>
        <p:spPr>
          <a:xfrm>
            <a:off x="1566618" y="4031467"/>
            <a:ext cx="996035" cy="631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C0282F8F-FBCB-814B-AFF3-CB969622E109}"/>
              </a:ext>
            </a:extLst>
          </p:cNvPr>
          <p:cNvSpPr/>
          <p:nvPr/>
        </p:nvSpPr>
        <p:spPr>
          <a:xfrm>
            <a:off x="1282830" y="3627741"/>
            <a:ext cx="1450800" cy="1116787"/>
          </a:xfrm>
          <a:prstGeom prst="roundRect">
            <a:avLst>
              <a:gd name="adj" fmla="val 393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B3F19CE-0DDA-EB48-8341-90633ACC4BDC}"/>
              </a:ext>
            </a:extLst>
          </p:cNvPr>
          <p:cNvSpPr/>
          <p:nvPr/>
        </p:nvSpPr>
        <p:spPr>
          <a:xfrm>
            <a:off x="1282830" y="3421844"/>
            <a:ext cx="1450241" cy="3036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800" b="1">
                <a:latin typeface="Raleway" panose="020B0503030101060003" pitchFamily="34" charset="77"/>
              </a:rPr>
              <a:t>3rd Party Apps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B136555-2573-5C48-ABD3-5C4AA1146771}"/>
              </a:ext>
            </a:extLst>
          </p:cNvPr>
          <p:cNvSpPr/>
          <p:nvPr/>
        </p:nvSpPr>
        <p:spPr>
          <a:xfrm>
            <a:off x="1563139" y="3814689"/>
            <a:ext cx="1002290" cy="2754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Analytics Monitoring</a:t>
            </a:r>
          </a:p>
        </p:txBody>
      </p:sp>
      <p:pic>
        <p:nvPicPr>
          <p:cNvPr id="4" name="Picture 3" descr="A picture containing door&#10;&#10;Description automatically generated">
            <a:extLst>
              <a:ext uri="{FF2B5EF4-FFF2-40B4-BE49-F238E27FC236}">
                <a16:creationId xmlns:a16="http://schemas.microsoft.com/office/drawing/2014/main" id="{E4DA3249-24EC-6047-A6D3-DFD35D2B8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8459" y="4112400"/>
            <a:ext cx="474041" cy="475491"/>
          </a:xfrm>
          <a:prstGeom prst="rect">
            <a:avLst/>
          </a:prstGeom>
        </p:spPr>
      </p:pic>
      <p:pic>
        <p:nvPicPr>
          <p:cNvPr id="6" name="Picture 5" descr="A picture containing drawing, window, room&#10;&#10;Description automatically generated">
            <a:extLst>
              <a:ext uri="{FF2B5EF4-FFF2-40B4-BE49-F238E27FC236}">
                <a16:creationId xmlns:a16="http://schemas.microsoft.com/office/drawing/2014/main" id="{EB2589BB-1FC0-F84E-B896-D66FA211C1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6219" y="1805354"/>
            <a:ext cx="390241" cy="38466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F2C9AA-C197-FF4B-A499-6E6DB776EB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8212" y="2747415"/>
            <a:ext cx="402935" cy="402935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B4AEF417-0CDE-1B4D-8C28-DC80348AB2CF}"/>
              </a:ext>
            </a:extLst>
          </p:cNvPr>
          <p:cNvSpPr/>
          <p:nvPr/>
        </p:nvSpPr>
        <p:spPr>
          <a:xfrm>
            <a:off x="1433335" y="1753040"/>
            <a:ext cx="190577" cy="17762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604E5E1-ABAB-874D-9CAC-B8850A80F8B2}"/>
              </a:ext>
            </a:extLst>
          </p:cNvPr>
          <p:cNvSpPr/>
          <p:nvPr/>
        </p:nvSpPr>
        <p:spPr>
          <a:xfrm>
            <a:off x="1432737" y="1991968"/>
            <a:ext cx="190577" cy="17762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F2E174F-6315-6946-8693-3B0F370BD3E9}"/>
              </a:ext>
            </a:extLst>
          </p:cNvPr>
          <p:cNvSpPr/>
          <p:nvPr/>
        </p:nvSpPr>
        <p:spPr>
          <a:xfrm>
            <a:off x="1430405" y="2682043"/>
            <a:ext cx="190577" cy="17762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375716C-20D3-1F4F-8F2F-A0E3562AC6B1}"/>
              </a:ext>
            </a:extLst>
          </p:cNvPr>
          <p:cNvSpPr/>
          <p:nvPr/>
        </p:nvSpPr>
        <p:spPr>
          <a:xfrm>
            <a:off x="1427083" y="3099606"/>
            <a:ext cx="190577" cy="17762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E63BA89-C58E-6148-9B34-081052C3A2C1}"/>
              </a:ext>
            </a:extLst>
          </p:cNvPr>
          <p:cNvSpPr/>
          <p:nvPr/>
        </p:nvSpPr>
        <p:spPr>
          <a:xfrm>
            <a:off x="1427083" y="2892171"/>
            <a:ext cx="190577" cy="17762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8451F98-D513-E046-B105-43A09AE5A1E5}"/>
              </a:ext>
            </a:extLst>
          </p:cNvPr>
          <p:cNvSpPr/>
          <p:nvPr/>
        </p:nvSpPr>
        <p:spPr>
          <a:xfrm>
            <a:off x="1427082" y="4382360"/>
            <a:ext cx="190577" cy="17762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CC35732-5771-1146-A8B0-7CE3EEFD5306}"/>
              </a:ext>
            </a:extLst>
          </p:cNvPr>
          <p:cNvSpPr/>
          <p:nvPr/>
        </p:nvSpPr>
        <p:spPr>
          <a:xfrm>
            <a:off x="1427083" y="4137152"/>
            <a:ext cx="190577" cy="17762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28675ED-04BC-424F-A429-79E173E2DE2E}"/>
              </a:ext>
            </a:extLst>
          </p:cNvPr>
          <p:cNvSpPr/>
          <p:nvPr/>
        </p:nvSpPr>
        <p:spPr>
          <a:xfrm>
            <a:off x="7557622" y="4004830"/>
            <a:ext cx="817193" cy="225836"/>
          </a:xfrm>
          <a:prstGeom prst="rect">
            <a:avLst/>
          </a:prstGeom>
          <a:solidFill>
            <a:srgbClr val="00AD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 dirty="0">
                <a:latin typeface="Raleway" panose="020B0503030101060003" pitchFamily="34" charset="77"/>
              </a:rPr>
              <a:t>SiVi Tool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4E28F77-DBC5-7A4A-ACAD-C3ECFECBDC23}"/>
              </a:ext>
            </a:extLst>
          </p:cNvPr>
          <p:cNvSpPr/>
          <p:nvPr/>
        </p:nvSpPr>
        <p:spPr>
          <a:xfrm>
            <a:off x="7557622" y="3429949"/>
            <a:ext cx="823543" cy="225836"/>
          </a:xfrm>
          <a:prstGeom prst="rect">
            <a:avLst/>
          </a:prstGeom>
          <a:solidFill>
            <a:srgbClr val="00AD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 dirty="0">
                <a:latin typeface="Raleway" panose="020B0503030101060003" pitchFamily="34" charset="77"/>
              </a:rPr>
              <a:t>MEDUSA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DD52B59-CE51-E148-B4EC-7067ED2C0A4D}"/>
              </a:ext>
            </a:extLst>
          </p:cNvPr>
          <p:cNvSpPr/>
          <p:nvPr/>
        </p:nvSpPr>
        <p:spPr>
          <a:xfrm>
            <a:off x="7563360" y="3136816"/>
            <a:ext cx="823543" cy="225836"/>
          </a:xfrm>
          <a:prstGeom prst="rect">
            <a:avLst/>
          </a:prstGeom>
          <a:solidFill>
            <a:srgbClr val="00AD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L-ADS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A440E1A-25AF-B546-8933-5EF2A360C8DC}"/>
              </a:ext>
            </a:extLst>
          </p:cNvPr>
          <p:cNvSpPr/>
          <p:nvPr/>
        </p:nvSpPr>
        <p:spPr>
          <a:xfrm>
            <a:off x="7563359" y="1418285"/>
            <a:ext cx="796664" cy="225836"/>
          </a:xfrm>
          <a:prstGeom prst="rect">
            <a:avLst/>
          </a:prstGeom>
          <a:solidFill>
            <a:srgbClr val="00AD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 dirty="0">
                <a:latin typeface="Raleway" panose="020B0503030101060003" pitchFamily="34" charset="77"/>
              </a:rPr>
              <a:t>C3ISP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AE8BD5E-1F8C-9441-9066-431698687B63}"/>
              </a:ext>
            </a:extLst>
          </p:cNvPr>
          <p:cNvSpPr/>
          <p:nvPr/>
        </p:nvSpPr>
        <p:spPr>
          <a:xfrm>
            <a:off x="7565990" y="2570979"/>
            <a:ext cx="817193" cy="225836"/>
          </a:xfrm>
          <a:prstGeom prst="rect">
            <a:avLst/>
          </a:prstGeom>
          <a:solidFill>
            <a:srgbClr val="00AD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EventRegistry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7B5CC19-13AB-B847-AE64-36D0492011E0}"/>
              </a:ext>
            </a:extLst>
          </p:cNvPr>
          <p:cNvSpPr/>
          <p:nvPr/>
        </p:nvSpPr>
        <p:spPr>
          <a:xfrm>
            <a:off x="7563360" y="2281662"/>
            <a:ext cx="796663" cy="225836"/>
          </a:xfrm>
          <a:prstGeom prst="rect">
            <a:avLst/>
          </a:prstGeom>
          <a:solidFill>
            <a:srgbClr val="00AD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CHIMERA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3470DFB-7679-FE4D-86A7-BAE8C3B0C462}"/>
              </a:ext>
            </a:extLst>
          </p:cNvPr>
          <p:cNvSpPr/>
          <p:nvPr/>
        </p:nvSpPr>
        <p:spPr>
          <a:xfrm>
            <a:off x="7563359" y="1988296"/>
            <a:ext cx="803523" cy="225836"/>
          </a:xfrm>
          <a:prstGeom prst="rect">
            <a:avLst/>
          </a:prstGeom>
          <a:solidFill>
            <a:srgbClr val="00AD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CERTCOOP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404DFE5-E58F-D841-8D78-7A72B8466B93}"/>
              </a:ext>
            </a:extLst>
          </p:cNvPr>
          <p:cNvSpPr/>
          <p:nvPr/>
        </p:nvSpPr>
        <p:spPr>
          <a:xfrm>
            <a:off x="7557622" y="3714605"/>
            <a:ext cx="823543" cy="225836"/>
          </a:xfrm>
          <a:prstGeom prst="rect">
            <a:avLst/>
          </a:prstGeom>
          <a:solidFill>
            <a:srgbClr val="00AD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OLISTIC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8EC5E5-A1B4-1D42-9483-2AFC58EDAD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5116" y="2350970"/>
            <a:ext cx="441599" cy="86743"/>
          </a:xfrm>
          <a:prstGeom prst="rect">
            <a:avLst/>
          </a:prstGeom>
        </p:spPr>
      </p:pic>
      <p:pic>
        <p:nvPicPr>
          <p:cNvPr id="17" name="Picture 16" descr="A picture containing wheel&#10;&#10;Description automatically generated">
            <a:extLst>
              <a:ext uri="{FF2B5EF4-FFF2-40B4-BE49-F238E27FC236}">
                <a16:creationId xmlns:a16="http://schemas.microsoft.com/office/drawing/2014/main" id="{F61BB508-904C-8B4C-8BF6-3C85FE5069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6967" y="3181401"/>
            <a:ext cx="345235" cy="1157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90597C-66A1-5142-A38F-8EC876A264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25116" y="3489763"/>
            <a:ext cx="497959" cy="115598"/>
          </a:xfrm>
          <a:prstGeom prst="rect">
            <a:avLst/>
          </a:prstGeom>
        </p:spPr>
      </p:pic>
      <p:pic>
        <p:nvPicPr>
          <p:cNvPr id="98" name="Picture 9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63172D-7AD2-534E-8AFF-7124FB8B5F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31623" y="2859816"/>
            <a:ext cx="224404" cy="20530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FE714D2C-CADD-7F48-9311-FFD30E8C55F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25116" y="4071691"/>
            <a:ext cx="471934" cy="100680"/>
          </a:xfrm>
          <a:prstGeom prst="rect">
            <a:avLst/>
          </a:prstGeom>
        </p:spPr>
      </p:pic>
      <p:pic>
        <p:nvPicPr>
          <p:cNvPr id="106" name="Picture 105" descr="A close up of a logo&#10;&#10;Description automatically generated">
            <a:extLst>
              <a:ext uri="{FF2B5EF4-FFF2-40B4-BE49-F238E27FC236}">
                <a16:creationId xmlns:a16="http://schemas.microsoft.com/office/drawing/2014/main" id="{574BAE86-ACCF-FE45-9B60-91DA6421321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31622" y="1429545"/>
            <a:ext cx="279369" cy="231898"/>
          </a:xfrm>
          <a:prstGeom prst="rect">
            <a:avLst/>
          </a:prstGeom>
        </p:spPr>
      </p:pic>
      <p:pic>
        <p:nvPicPr>
          <p:cNvPr id="110" name="Picture 109" descr="A picture containing indoor, sitting, orange, photo&#10;&#10;Description automatically generated">
            <a:extLst>
              <a:ext uri="{FF2B5EF4-FFF2-40B4-BE49-F238E27FC236}">
                <a16:creationId xmlns:a16="http://schemas.microsoft.com/office/drawing/2014/main" id="{32FC2D60-A758-FD45-8B40-ABD355EDDD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31623" y="2023565"/>
            <a:ext cx="522649" cy="146260"/>
          </a:xfrm>
          <a:prstGeom prst="rect">
            <a:avLst/>
          </a:prstGeom>
        </p:spPr>
      </p:pic>
      <p:pic>
        <p:nvPicPr>
          <p:cNvPr id="112" name="Picture 111" descr="A close up of a logo&#10;&#10;Description automatically generated">
            <a:extLst>
              <a:ext uri="{FF2B5EF4-FFF2-40B4-BE49-F238E27FC236}">
                <a16:creationId xmlns:a16="http://schemas.microsoft.com/office/drawing/2014/main" id="{58D05B19-F7BA-474D-B8DD-ED72A48635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31623" y="2495598"/>
            <a:ext cx="393588" cy="393588"/>
          </a:xfrm>
          <a:prstGeom prst="rect">
            <a:avLst/>
          </a:prstGeom>
        </p:spPr>
      </p:pic>
      <p:pic>
        <p:nvPicPr>
          <p:cNvPr id="123" name="Picture 122" descr="A picture containing photo, black&#10;&#10;Description automatically generated">
            <a:extLst>
              <a:ext uri="{FF2B5EF4-FFF2-40B4-BE49-F238E27FC236}">
                <a16:creationId xmlns:a16="http://schemas.microsoft.com/office/drawing/2014/main" id="{89501BAC-2E8C-9C42-940B-E65FBB79469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10361" y="1804906"/>
            <a:ext cx="326131" cy="326796"/>
          </a:xfrm>
          <a:prstGeom prst="rect">
            <a:avLst/>
          </a:prstGeom>
        </p:spPr>
      </p:pic>
      <p:pic>
        <p:nvPicPr>
          <p:cNvPr id="18" name="Picture 17" descr="A picture containing pan&#10;&#10;Description automatically generated">
            <a:extLst>
              <a:ext uri="{FF2B5EF4-FFF2-40B4-BE49-F238E27FC236}">
                <a16:creationId xmlns:a16="http://schemas.microsoft.com/office/drawing/2014/main" id="{68BE65CA-A04C-EA40-979C-21C424EFF86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00929" y="1815057"/>
            <a:ext cx="333212" cy="298531"/>
          </a:xfrm>
          <a:prstGeom prst="rect">
            <a:avLst/>
          </a:prstGeom>
        </p:spPr>
      </p:pic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F0A89862-81B6-A64B-B0D5-1E355F70DCB5}"/>
              </a:ext>
            </a:extLst>
          </p:cNvPr>
          <p:cNvSpPr/>
          <p:nvPr/>
        </p:nvSpPr>
        <p:spPr>
          <a:xfrm>
            <a:off x="5952438" y="1595804"/>
            <a:ext cx="802766" cy="6145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1592746-93E9-1E4A-8CD5-EFE587727C47}"/>
              </a:ext>
            </a:extLst>
          </p:cNvPr>
          <p:cNvSpPr/>
          <p:nvPr/>
        </p:nvSpPr>
        <p:spPr>
          <a:xfrm>
            <a:off x="5952438" y="1436396"/>
            <a:ext cx="807856" cy="2754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API Mgmt (Adapter)</a:t>
            </a: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F242CDB3-88AA-7047-80E9-5C8AE7B470D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03430" y="1807795"/>
            <a:ext cx="282747" cy="283036"/>
          </a:xfrm>
          <a:prstGeom prst="rect">
            <a:avLst/>
          </a:prstGeom>
        </p:spPr>
      </p:pic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753423FB-A627-B74A-BC70-F8C3BFABE700}"/>
              </a:ext>
            </a:extLst>
          </p:cNvPr>
          <p:cNvSpPr/>
          <p:nvPr/>
        </p:nvSpPr>
        <p:spPr>
          <a:xfrm>
            <a:off x="3904831" y="2815338"/>
            <a:ext cx="547728" cy="500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F2EEAB9-3B61-964A-A642-EEBF62B29578}"/>
              </a:ext>
            </a:extLst>
          </p:cNvPr>
          <p:cNvSpPr/>
          <p:nvPr/>
        </p:nvSpPr>
        <p:spPr>
          <a:xfrm>
            <a:off x="3904831" y="2749344"/>
            <a:ext cx="547728" cy="154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00">
                <a:latin typeface="Raleway" panose="020B0503030101060003" pitchFamily="34" charset="77"/>
              </a:rPr>
              <a:t>Orchestration &amp; API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B3909617-A89B-774C-93E3-3B2B442CE528}"/>
              </a:ext>
            </a:extLst>
          </p:cNvPr>
          <p:cNvSpPr/>
          <p:nvPr/>
        </p:nvSpPr>
        <p:spPr>
          <a:xfrm>
            <a:off x="4586573" y="2813350"/>
            <a:ext cx="868617" cy="500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4FC2A86-703E-A945-9F9A-1106B5770F97}"/>
              </a:ext>
            </a:extLst>
          </p:cNvPr>
          <p:cNvSpPr/>
          <p:nvPr/>
        </p:nvSpPr>
        <p:spPr>
          <a:xfrm>
            <a:off x="4586574" y="2747356"/>
            <a:ext cx="868616" cy="154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00">
                <a:latin typeface="Raleway" panose="020B0503030101060003" pitchFamily="34" charset="77"/>
              </a:rPr>
              <a:t>Buisinnes Application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2F3DF01D-D2C5-0347-927C-9FFE8A489D56}"/>
              </a:ext>
            </a:extLst>
          </p:cNvPr>
          <p:cNvSpPr/>
          <p:nvPr/>
        </p:nvSpPr>
        <p:spPr>
          <a:xfrm>
            <a:off x="5583425" y="2815338"/>
            <a:ext cx="547728" cy="500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1B49F00-923C-B444-8B41-CBC35D5F08FB}"/>
              </a:ext>
            </a:extLst>
          </p:cNvPr>
          <p:cNvSpPr/>
          <p:nvPr/>
        </p:nvSpPr>
        <p:spPr>
          <a:xfrm>
            <a:off x="5583425" y="2749344"/>
            <a:ext cx="547728" cy="154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00">
                <a:latin typeface="Raleway" panose="020B0503030101060003" pitchFamily="34" charset="77"/>
              </a:rPr>
              <a:t>Policy Enforcment</a:t>
            </a:r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3CCA44-BC68-E14D-9C37-146A0AC336B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74208" y="2961775"/>
            <a:ext cx="208574" cy="263405"/>
          </a:xfrm>
          <a:prstGeom prst="rect">
            <a:avLst/>
          </a:prstGeom>
        </p:spPr>
      </p:pic>
      <p:pic>
        <p:nvPicPr>
          <p:cNvPr id="120" name="Picture 119" descr="A close up of a logo&#10;&#10;Description automatically generated">
            <a:extLst>
              <a:ext uri="{FF2B5EF4-FFF2-40B4-BE49-F238E27FC236}">
                <a16:creationId xmlns:a16="http://schemas.microsoft.com/office/drawing/2014/main" id="{79C3CCFE-F498-6B4C-88E7-3A8B4C0E88B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33900" y="3018582"/>
            <a:ext cx="193259" cy="193259"/>
          </a:xfrm>
          <a:prstGeom prst="rect">
            <a:avLst/>
          </a:prstGeom>
        </p:spPr>
      </p:pic>
      <p:pic>
        <p:nvPicPr>
          <p:cNvPr id="121" name="Picture 120" descr="A close up of a logo&#10;&#10;Description automatically generated">
            <a:extLst>
              <a:ext uri="{FF2B5EF4-FFF2-40B4-BE49-F238E27FC236}">
                <a16:creationId xmlns:a16="http://schemas.microsoft.com/office/drawing/2014/main" id="{197D38E0-9BB3-D84E-ADCE-9AECBB89B17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71010" y="3018583"/>
            <a:ext cx="193259" cy="193259"/>
          </a:xfrm>
          <a:prstGeom prst="rect">
            <a:avLst/>
          </a:prstGeom>
        </p:spPr>
      </p:pic>
      <p:pic>
        <p:nvPicPr>
          <p:cNvPr id="122" name="Picture 121" descr="A close up of a logo&#10;&#10;Description automatically generated">
            <a:extLst>
              <a:ext uri="{FF2B5EF4-FFF2-40B4-BE49-F238E27FC236}">
                <a16:creationId xmlns:a16="http://schemas.microsoft.com/office/drawing/2014/main" id="{33249335-8DED-EC4D-AAC0-ED218E43830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00028" y="3018581"/>
            <a:ext cx="193259" cy="193259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8F358B-F637-6445-BE2C-5A1E40EA6A0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47208" y="2970980"/>
            <a:ext cx="260056" cy="260056"/>
          </a:xfrm>
          <a:prstGeom prst="rect">
            <a:avLst/>
          </a:prstGeom>
        </p:spPr>
      </p:pic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3B9DCC1B-4379-864F-9D65-BF3AB4C38B26}"/>
              </a:ext>
            </a:extLst>
          </p:cNvPr>
          <p:cNvSpPr/>
          <p:nvPr/>
        </p:nvSpPr>
        <p:spPr>
          <a:xfrm>
            <a:off x="3660128" y="3958941"/>
            <a:ext cx="547728" cy="500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B06783D-938A-314E-B193-4E6CBC6B7CB2}"/>
              </a:ext>
            </a:extLst>
          </p:cNvPr>
          <p:cNvSpPr/>
          <p:nvPr/>
        </p:nvSpPr>
        <p:spPr>
          <a:xfrm>
            <a:off x="3660128" y="3892947"/>
            <a:ext cx="547728" cy="154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00">
                <a:latin typeface="Raleway" panose="020B0503030101060003" pitchFamily="34" charset="77"/>
              </a:rPr>
              <a:t>Logging</a:t>
            </a:r>
          </a:p>
        </p:txBody>
      </p:sp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D90DEB98-3489-C54B-90E4-3B118FD7CB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821649" y="4109017"/>
            <a:ext cx="231268" cy="261574"/>
          </a:xfrm>
          <a:prstGeom prst="rect">
            <a:avLst/>
          </a:prstGeom>
        </p:spPr>
      </p:pic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E271400F-5250-A540-8A32-23829DEA7B6D}"/>
              </a:ext>
            </a:extLst>
          </p:cNvPr>
          <p:cNvSpPr/>
          <p:nvPr/>
        </p:nvSpPr>
        <p:spPr>
          <a:xfrm>
            <a:off x="4271815" y="3964356"/>
            <a:ext cx="547728" cy="500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E36607-95D2-9143-B278-B84DB631A626}"/>
              </a:ext>
            </a:extLst>
          </p:cNvPr>
          <p:cNvSpPr/>
          <p:nvPr/>
        </p:nvSpPr>
        <p:spPr>
          <a:xfrm>
            <a:off x="4271815" y="3898362"/>
            <a:ext cx="547728" cy="154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00">
                <a:latin typeface="Raleway" panose="020B0503030101060003" pitchFamily="34" charset="77"/>
              </a:rPr>
              <a:t>Auditing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738B97BF-14AD-994B-A0FF-5F252D48163D}"/>
              </a:ext>
            </a:extLst>
          </p:cNvPr>
          <p:cNvSpPr/>
          <p:nvPr/>
        </p:nvSpPr>
        <p:spPr>
          <a:xfrm>
            <a:off x="4887255" y="3966715"/>
            <a:ext cx="547728" cy="500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A10EB3E-B487-2040-B8A2-2C02934A8A2C}"/>
              </a:ext>
            </a:extLst>
          </p:cNvPr>
          <p:cNvSpPr/>
          <p:nvPr/>
        </p:nvSpPr>
        <p:spPr>
          <a:xfrm>
            <a:off x="4887255" y="3900721"/>
            <a:ext cx="547728" cy="154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00">
                <a:latin typeface="Raleway" panose="020B0503030101060003" pitchFamily="34" charset="77"/>
              </a:rPr>
              <a:t>Caching</a:t>
            </a:r>
          </a:p>
        </p:txBody>
      </p: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46185099-6601-4B40-9AB8-C7767F1A896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11556" y="4121939"/>
            <a:ext cx="275081" cy="275081"/>
          </a:xfrm>
          <a:prstGeom prst="rect">
            <a:avLst/>
          </a:prstGeom>
        </p:spPr>
      </p:pic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A6785341-0246-0E41-8EDB-A91BF5DE8ECA}"/>
              </a:ext>
            </a:extLst>
          </p:cNvPr>
          <p:cNvSpPr/>
          <p:nvPr/>
        </p:nvSpPr>
        <p:spPr>
          <a:xfrm>
            <a:off x="5501396" y="3968117"/>
            <a:ext cx="547728" cy="500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6280B1D-EA82-2047-8ECA-12B2FBE18571}"/>
              </a:ext>
            </a:extLst>
          </p:cNvPr>
          <p:cNvSpPr/>
          <p:nvPr/>
        </p:nvSpPr>
        <p:spPr>
          <a:xfrm>
            <a:off x="5501396" y="3902123"/>
            <a:ext cx="547728" cy="154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00">
                <a:latin typeface="Raleway" panose="020B0503030101060003" pitchFamily="34" charset="77"/>
              </a:rPr>
              <a:t>Monitoring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4A01F877-716D-E044-9201-7D856AB250B3}"/>
              </a:ext>
            </a:extLst>
          </p:cNvPr>
          <p:cNvSpPr/>
          <p:nvPr/>
        </p:nvSpPr>
        <p:spPr>
          <a:xfrm>
            <a:off x="6116358" y="3964356"/>
            <a:ext cx="547728" cy="500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7EE35C4-5739-204A-94EF-24D85DA724BC}"/>
              </a:ext>
            </a:extLst>
          </p:cNvPr>
          <p:cNvSpPr/>
          <p:nvPr/>
        </p:nvSpPr>
        <p:spPr>
          <a:xfrm>
            <a:off x="6116358" y="3898362"/>
            <a:ext cx="547728" cy="154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00">
                <a:latin typeface="Raleway" panose="020B0503030101060003" pitchFamily="34" charset="77"/>
              </a:rPr>
              <a:t>Analytics</a:t>
            </a:r>
          </a:p>
        </p:txBody>
      </p:sp>
      <p:pic>
        <p:nvPicPr>
          <p:cNvPr id="81" name="Picture 80" descr="A close up of a device&#10;&#10;Description automatically generated">
            <a:extLst>
              <a:ext uri="{FF2B5EF4-FFF2-40B4-BE49-F238E27FC236}">
                <a16:creationId xmlns:a16="http://schemas.microsoft.com/office/drawing/2014/main" id="{2F99387B-CBCA-FD4C-9A4C-577930830B7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32281" y="4107117"/>
            <a:ext cx="285607" cy="263474"/>
          </a:xfrm>
          <a:prstGeom prst="rect">
            <a:avLst/>
          </a:prstGeom>
        </p:spPr>
      </p:pic>
      <p:pic>
        <p:nvPicPr>
          <p:cNvPr id="140" name="Picture 139" descr="A close up of a necklace&#10;&#10;Description automatically generated">
            <a:extLst>
              <a:ext uri="{FF2B5EF4-FFF2-40B4-BE49-F238E27FC236}">
                <a16:creationId xmlns:a16="http://schemas.microsoft.com/office/drawing/2014/main" id="{91CEAD23-4893-644A-9699-E890CF86171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76044" y="4107117"/>
            <a:ext cx="258583" cy="263474"/>
          </a:xfrm>
          <a:prstGeom prst="rect">
            <a:avLst/>
          </a:prstGeom>
        </p:spPr>
      </p:pic>
      <p:pic>
        <p:nvPicPr>
          <p:cNvPr id="72" name="Picture 71" descr="A picture containing monitor, computer&#10;&#10;Description automatically generated">
            <a:extLst>
              <a:ext uri="{FF2B5EF4-FFF2-40B4-BE49-F238E27FC236}">
                <a16:creationId xmlns:a16="http://schemas.microsoft.com/office/drawing/2014/main" id="{590A07B4-7667-5043-A49C-9DDC041892E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644067" y="4102030"/>
            <a:ext cx="267839" cy="267839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AB626-379B-2049-A40D-B5B356AC9ECE}"/>
              </a:ext>
            </a:extLst>
          </p:cNvPr>
          <p:cNvSpPr/>
          <p:nvPr/>
        </p:nvSpPr>
        <p:spPr>
          <a:xfrm>
            <a:off x="3658417" y="4495951"/>
            <a:ext cx="788999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R" sz="500">
                <a:latin typeface="Raleway" panose="020B0503030101060003" pitchFamily="34" charset="77"/>
              </a:rPr>
              <a:t>-- Virtual Network --</a:t>
            </a:r>
            <a:endParaRPr lang="en-GR" sz="105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4F6660C-3743-AF46-A450-2315FE6D1479}"/>
              </a:ext>
            </a:extLst>
          </p:cNvPr>
          <p:cNvSpPr/>
          <p:nvPr/>
        </p:nvSpPr>
        <p:spPr>
          <a:xfrm>
            <a:off x="4351592" y="4496265"/>
            <a:ext cx="679994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R" sz="500">
                <a:latin typeface="Raleway" panose="020B0503030101060003" pitchFamily="34" charset="77"/>
              </a:rPr>
              <a:t>-- Private DNS --</a:t>
            </a:r>
            <a:endParaRPr lang="en-GR" sz="105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E7272F-7D87-6545-921C-B8DD1E28B36B}"/>
              </a:ext>
            </a:extLst>
          </p:cNvPr>
          <p:cNvSpPr/>
          <p:nvPr/>
        </p:nvSpPr>
        <p:spPr>
          <a:xfrm>
            <a:off x="4930956" y="4500026"/>
            <a:ext cx="889987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R" sz="500">
                <a:latin typeface="Raleway" panose="020B0503030101060003" pitchFamily="34" charset="77"/>
              </a:rPr>
              <a:t>-- Contatiner Registry --</a:t>
            </a:r>
            <a:endParaRPr lang="en-GR" sz="105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130C577-7D3C-2D44-A218-067450B03982}"/>
              </a:ext>
            </a:extLst>
          </p:cNvPr>
          <p:cNvSpPr/>
          <p:nvPr/>
        </p:nvSpPr>
        <p:spPr>
          <a:xfrm>
            <a:off x="5756729" y="4496107"/>
            <a:ext cx="869149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R" sz="500">
                <a:latin typeface="Raleway" panose="020B0503030101060003" pitchFamily="34" charset="77"/>
              </a:rPr>
              <a:t>-- Application Server --</a:t>
            </a:r>
            <a:endParaRPr lang="en-GR" sz="1050"/>
          </a:p>
        </p:txBody>
      </p:sp>
      <p:sp>
        <p:nvSpPr>
          <p:cNvPr id="109" name="Google Shape;60;p10">
            <a:extLst>
              <a:ext uri="{FF2B5EF4-FFF2-40B4-BE49-F238E27FC236}">
                <a16:creationId xmlns:a16="http://schemas.microsoft.com/office/drawing/2014/main" id="{E208FE0B-2988-E049-9857-C06C90136E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4260" y="265182"/>
            <a:ext cx="78735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Raleway" panose="020B0503030101060003" pitchFamily="34" charset="77"/>
              </a:rPr>
              <a:t>CyberSANE System Architecture</a:t>
            </a:r>
            <a:endParaRPr dirty="0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5EE541B-0331-CF4C-9480-78760A1979C5}"/>
              </a:ext>
            </a:extLst>
          </p:cNvPr>
          <p:cNvSpPr/>
          <p:nvPr/>
        </p:nvSpPr>
        <p:spPr>
          <a:xfrm>
            <a:off x="7560150" y="4301278"/>
            <a:ext cx="823543" cy="225836"/>
          </a:xfrm>
          <a:prstGeom prst="rect">
            <a:avLst/>
          </a:prstGeom>
          <a:solidFill>
            <a:srgbClr val="00AD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XL-SIEM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BBB42F89-0003-2B49-9EBD-D2BB423957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25116" y="3810507"/>
            <a:ext cx="497959" cy="115598"/>
          </a:xfrm>
          <a:prstGeom prst="rect">
            <a:avLst/>
          </a:prstGeom>
        </p:spPr>
      </p:pic>
      <p:pic>
        <p:nvPicPr>
          <p:cNvPr id="127" name="Picture 126" descr="A picture containing wheel&#10;&#10;Description automatically generated">
            <a:extLst>
              <a:ext uri="{FF2B5EF4-FFF2-40B4-BE49-F238E27FC236}">
                <a16:creationId xmlns:a16="http://schemas.microsoft.com/office/drawing/2014/main" id="{DE323E84-E8F4-A441-9591-0EA9307AAB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6967" y="4389371"/>
            <a:ext cx="345235" cy="115706"/>
          </a:xfrm>
          <a:prstGeom prst="rect">
            <a:avLst/>
          </a:prstGeom>
        </p:spPr>
      </p:pic>
      <p:sp>
        <p:nvSpPr>
          <p:cNvPr id="130" name="Oval 129">
            <a:extLst>
              <a:ext uri="{FF2B5EF4-FFF2-40B4-BE49-F238E27FC236}">
                <a16:creationId xmlns:a16="http://schemas.microsoft.com/office/drawing/2014/main" id="{ECBC6747-2422-174B-926A-52EFFC4797FA}"/>
              </a:ext>
            </a:extLst>
          </p:cNvPr>
          <p:cNvSpPr/>
          <p:nvPr/>
        </p:nvSpPr>
        <p:spPr>
          <a:xfrm>
            <a:off x="7428278" y="1468692"/>
            <a:ext cx="107576" cy="1102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F7729108-8387-5F4F-B1BE-488B38526120}"/>
              </a:ext>
            </a:extLst>
          </p:cNvPr>
          <p:cNvSpPr/>
          <p:nvPr/>
        </p:nvSpPr>
        <p:spPr>
          <a:xfrm>
            <a:off x="7430909" y="2051876"/>
            <a:ext cx="107576" cy="1102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424B390B-43BC-CC48-A79F-662C724CC151}"/>
              </a:ext>
            </a:extLst>
          </p:cNvPr>
          <p:cNvSpPr/>
          <p:nvPr/>
        </p:nvSpPr>
        <p:spPr>
          <a:xfrm>
            <a:off x="7430909" y="2350970"/>
            <a:ext cx="107576" cy="1102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4084899-9E06-BB43-B4F9-3FE7A9362B13}"/>
              </a:ext>
            </a:extLst>
          </p:cNvPr>
          <p:cNvSpPr/>
          <p:nvPr/>
        </p:nvSpPr>
        <p:spPr>
          <a:xfrm>
            <a:off x="7433952" y="2627298"/>
            <a:ext cx="107576" cy="1102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D64C269F-7D7F-D140-B9A4-9C575EC3F6B3}"/>
              </a:ext>
            </a:extLst>
          </p:cNvPr>
          <p:cNvSpPr/>
          <p:nvPr/>
        </p:nvSpPr>
        <p:spPr>
          <a:xfrm>
            <a:off x="7430909" y="2929986"/>
            <a:ext cx="107576" cy="1102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0AB0882E-3BB0-5C42-B765-E32684B34EBD}"/>
              </a:ext>
            </a:extLst>
          </p:cNvPr>
          <p:cNvSpPr/>
          <p:nvPr/>
        </p:nvSpPr>
        <p:spPr>
          <a:xfrm>
            <a:off x="7422854" y="4387373"/>
            <a:ext cx="107576" cy="1102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27293A9E-FCCD-274F-B673-991EF38CF757}"/>
              </a:ext>
            </a:extLst>
          </p:cNvPr>
          <p:cNvSpPr/>
          <p:nvPr/>
        </p:nvSpPr>
        <p:spPr>
          <a:xfrm>
            <a:off x="7430909" y="3211255"/>
            <a:ext cx="107576" cy="11028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4B9B8D79-6988-7442-B7BB-CFB51A4EA727}"/>
              </a:ext>
            </a:extLst>
          </p:cNvPr>
          <p:cNvSpPr/>
          <p:nvPr/>
        </p:nvSpPr>
        <p:spPr>
          <a:xfrm>
            <a:off x="7422854" y="3500838"/>
            <a:ext cx="107576" cy="1102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D7A6FA89-51B0-384F-8C21-E09A56C1B2CD}"/>
              </a:ext>
            </a:extLst>
          </p:cNvPr>
          <p:cNvSpPr/>
          <p:nvPr/>
        </p:nvSpPr>
        <p:spPr>
          <a:xfrm>
            <a:off x="7422854" y="3765739"/>
            <a:ext cx="107576" cy="11028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FB183A91-8351-9145-AA81-D0490662A62D}"/>
              </a:ext>
            </a:extLst>
          </p:cNvPr>
          <p:cNvSpPr/>
          <p:nvPr/>
        </p:nvSpPr>
        <p:spPr>
          <a:xfrm>
            <a:off x="7422541" y="4075845"/>
            <a:ext cx="107576" cy="1102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0519E2A-0975-6347-ACB8-F14486C113B8}"/>
              </a:ext>
            </a:extLst>
          </p:cNvPr>
          <p:cNvSpPr/>
          <p:nvPr/>
        </p:nvSpPr>
        <p:spPr>
          <a:xfrm>
            <a:off x="7563972" y="1703863"/>
            <a:ext cx="817193" cy="225836"/>
          </a:xfrm>
          <a:prstGeom prst="rect">
            <a:avLst/>
          </a:prstGeom>
          <a:solidFill>
            <a:srgbClr val="00AD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700" dirty="0">
                <a:latin typeface="Raleway" panose="020B0503030101060003" pitchFamily="34" charset="77"/>
              </a:rPr>
              <a:t>CARMEN</a:t>
            </a:r>
          </a:p>
        </p:txBody>
      </p:sp>
      <p:pic>
        <p:nvPicPr>
          <p:cNvPr id="153" name="Picture 1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2F633A-C33A-FB4E-9BDF-1D5899C3F4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9605" y="1711296"/>
            <a:ext cx="224404" cy="205305"/>
          </a:xfrm>
          <a:prstGeom prst="rect">
            <a:avLst/>
          </a:prstGeom>
        </p:spPr>
      </p:pic>
      <p:sp>
        <p:nvSpPr>
          <p:cNvPr id="154" name="Oval 153">
            <a:extLst>
              <a:ext uri="{FF2B5EF4-FFF2-40B4-BE49-F238E27FC236}">
                <a16:creationId xmlns:a16="http://schemas.microsoft.com/office/drawing/2014/main" id="{80AA4C27-4041-BF4E-90D2-FE544731201B}"/>
              </a:ext>
            </a:extLst>
          </p:cNvPr>
          <p:cNvSpPr/>
          <p:nvPr/>
        </p:nvSpPr>
        <p:spPr>
          <a:xfrm>
            <a:off x="7417982" y="1766657"/>
            <a:ext cx="107576" cy="11028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A6D7DDE6-69CE-B44B-80EB-B33FAD9332CE}"/>
              </a:ext>
            </a:extLst>
          </p:cNvPr>
          <p:cNvSpPr/>
          <p:nvPr/>
        </p:nvSpPr>
        <p:spPr>
          <a:xfrm>
            <a:off x="7293646" y="154436"/>
            <a:ext cx="107576" cy="1102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B4F59C63-2ADA-CC4A-9EE9-A15A47563347}"/>
              </a:ext>
            </a:extLst>
          </p:cNvPr>
          <p:cNvSpPr/>
          <p:nvPr/>
        </p:nvSpPr>
        <p:spPr>
          <a:xfrm>
            <a:off x="7290361" y="320031"/>
            <a:ext cx="107576" cy="1102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C7F17662-4EE6-9D45-B6C4-2239796E1CCA}"/>
              </a:ext>
            </a:extLst>
          </p:cNvPr>
          <p:cNvSpPr/>
          <p:nvPr/>
        </p:nvSpPr>
        <p:spPr>
          <a:xfrm>
            <a:off x="7291409" y="489706"/>
            <a:ext cx="107576" cy="11028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A8234BF-E4CE-B043-9E3C-21542261E0B4}"/>
              </a:ext>
            </a:extLst>
          </p:cNvPr>
          <p:cNvSpPr/>
          <p:nvPr/>
        </p:nvSpPr>
        <p:spPr>
          <a:xfrm>
            <a:off x="7291409" y="666356"/>
            <a:ext cx="107576" cy="1102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0AFB001-489F-CB4B-9BB0-F41A2A9FA344}"/>
              </a:ext>
            </a:extLst>
          </p:cNvPr>
          <p:cNvSpPr/>
          <p:nvPr/>
        </p:nvSpPr>
        <p:spPr>
          <a:xfrm>
            <a:off x="7292381" y="830404"/>
            <a:ext cx="107576" cy="1102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Raleway" panose="020B05030301010600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48F4CE-9D13-104A-8BD1-B62CCB7496CE}"/>
              </a:ext>
            </a:extLst>
          </p:cNvPr>
          <p:cNvSpPr/>
          <p:nvPr/>
        </p:nvSpPr>
        <p:spPr>
          <a:xfrm>
            <a:off x="7353873" y="80098"/>
            <a:ext cx="5549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R" sz="800" dirty="0">
                <a:solidFill>
                  <a:schemeClr val="bg1"/>
                </a:solidFill>
                <a:latin typeface="Raleway" panose="020B0503030101060003" pitchFamily="34" charset="77"/>
              </a:rPr>
              <a:t>LiveNet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076BB34-46A1-4848-BBFC-BC1ADF105CE2}"/>
              </a:ext>
            </a:extLst>
          </p:cNvPr>
          <p:cNvSpPr/>
          <p:nvPr/>
        </p:nvSpPr>
        <p:spPr>
          <a:xfrm>
            <a:off x="7353873" y="250611"/>
            <a:ext cx="577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R" sz="800" dirty="0">
                <a:solidFill>
                  <a:schemeClr val="bg1"/>
                </a:solidFill>
                <a:latin typeface="Raleway" panose="020B0503030101060003" pitchFamily="34" charset="77"/>
              </a:rPr>
              <a:t>DarkNet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8563615-C994-8D4E-8E8F-CCA0200999A1}"/>
              </a:ext>
            </a:extLst>
          </p:cNvPr>
          <p:cNvSpPr/>
          <p:nvPr/>
        </p:nvSpPr>
        <p:spPr>
          <a:xfrm>
            <a:off x="7343256" y="432462"/>
            <a:ext cx="6735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R" sz="800" dirty="0">
                <a:solidFill>
                  <a:schemeClr val="bg1"/>
                </a:solidFill>
                <a:latin typeface="Raleway" panose="020B0503030101060003" pitchFamily="34" charset="77"/>
              </a:rPr>
              <a:t>HybridNet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A104779-2DAF-FC4C-8BA8-F8DAE7A74341}"/>
              </a:ext>
            </a:extLst>
          </p:cNvPr>
          <p:cNvSpPr/>
          <p:nvPr/>
        </p:nvSpPr>
        <p:spPr>
          <a:xfrm>
            <a:off x="7340740" y="609961"/>
            <a:ext cx="6319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R" sz="800" dirty="0">
                <a:solidFill>
                  <a:schemeClr val="bg1"/>
                </a:solidFill>
                <a:latin typeface="Raleway" panose="020B0503030101060003" pitchFamily="34" charset="77"/>
              </a:rPr>
              <a:t>ShareNet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FCEDA18-BB69-EB40-9E1D-2CE41FEAD4C1}"/>
              </a:ext>
            </a:extLst>
          </p:cNvPr>
          <p:cNvSpPr/>
          <p:nvPr/>
        </p:nvSpPr>
        <p:spPr>
          <a:xfrm>
            <a:off x="7345181" y="778729"/>
            <a:ext cx="7024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R" sz="800" dirty="0">
                <a:solidFill>
                  <a:schemeClr val="bg1"/>
                </a:solidFill>
                <a:latin typeface="Raleway" panose="020B0503030101060003" pitchFamily="34" charset="77"/>
              </a:rPr>
              <a:t>PrivacyNet</a:t>
            </a:r>
          </a:p>
        </p:txBody>
      </p:sp>
    </p:spTree>
    <p:extLst>
      <p:ext uri="{BB962C8B-B14F-4D97-AF65-F5344CB8AC3E}">
        <p14:creationId xmlns:p14="http://schemas.microsoft.com/office/powerpoint/2010/main" val="6652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00"/>
                            </p:stCondLst>
                            <p:childTnLst>
                              <p:par>
                                <p:cTn id="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500"/>
                            </p:stCondLst>
                            <p:childTnLst>
                              <p:par>
                                <p:cTn id="4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1" grpId="0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31" grpId="0" animBg="1"/>
      <p:bldP spid="36" grpId="0" animBg="1"/>
      <p:bldP spid="40" grpId="0" animBg="1"/>
      <p:bldP spid="42" grpId="0" animBg="1"/>
      <p:bldP spid="50" grpId="0" animBg="1"/>
      <p:bldP spid="51" grpId="0" animBg="1"/>
      <p:bldP spid="62" grpId="0" animBg="1"/>
      <p:bldP spid="63" grpId="0" animBg="1"/>
      <p:bldP spid="68" grpId="0" animBg="1"/>
      <p:bldP spid="70" grpId="0" animBg="1"/>
      <p:bldP spid="34" grpId="0" animBg="1"/>
      <p:bldP spid="43" grpId="0" animBg="1"/>
      <p:bldP spid="52" grpId="0" animBg="1"/>
      <p:bldP spid="46" grpId="0" animBg="1"/>
      <p:bldP spid="53" grpId="0" animBg="1"/>
      <p:bldP spid="7" grpId="0" animBg="1"/>
      <p:bldP spid="39" grpId="0" animBg="1"/>
      <p:bldP spid="55" grpId="0" animBg="1"/>
      <p:bldP spid="56" grpId="0" animBg="1"/>
      <p:bldP spid="57" grpId="0" animBg="1"/>
      <p:bldP spid="45" grpId="0" animBg="1"/>
      <p:bldP spid="47" grpId="0" animBg="1"/>
      <p:bldP spid="58" grpId="0" animBg="1"/>
      <p:bldP spid="60" grpId="0" animBg="1"/>
      <p:bldP spid="61" grpId="0" animBg="1"/>
      <p:bldP spid="64" grpId="0" animBg="1"/>
      <p:bldP spid="65" grpId="0" animBg="1"/>
      <p:bldP spid="66" grpId="0" animBg="1"/>
      <p:bldP spid="7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4" grpId="0" animBg="1"/>
      <p:bldP spid="86" grpId="0" animBg="1"/>
      <p:bldP spid="88" grpId="0" animBg="1"/>
      <p:bldP spid="90" grpId="0" animBg="1"/>
      <p:bldP spid="92" grpId="0" animBg="1"/>
      <p:bldP spid="94" grpId="0" animBg="1"/>
      <p:bldP spid="107" grpId="0" animBg="1"/>
      <p:bldP spid="108" grpId="0" animBg="1"/>
      <p:bldP spid="115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5" grpId="0" animBg="1"/>
      <p:bldP spid="126" grpId="0" animBg="1"/>
      <p:bldP spid="128" grpId="0" animBg="1"/>
      <p:bldP spid="129" grpId="0" animBg="1"/>
      <p:bldP spid="131" grpId="0" animBg="1"/>
      <p:bldP spid="132" grpId="0" animBg="1"/>
      <p:bldP spid="134" grpId="0" animBg="1"/>
      <p:bldP spid="135" grpId="0" animBg="1"/>
      <p:bldP spid="137" grpId="0" animBg="1"/>
      <p:bldP spid="138" grpId="0" animBg="1"/>
      <p:bldP spid="143" grpId="0"/>
      <p:bldP spid="144" grpId="0"/>
      <p:bldP spid="145" grpId="0"/>
      <p:bldP spid="146" grpId="0"/>
      <p:bldP spid="111" grpId="0" animBg="1"/>
      <p:bldP spid="130" grpId="0" animBg="1"/>
      <p:bldP spid="133" grpId="0" animBg="1"/>
      <p:bldP spid="136" grpId="0" animBg="1"/>
      <p:bldP spid="139" grpId="0" animBg="1"/>
      <p:bldP spid="141" grpId="0" animBg="1"/>
      <p:bldP spid="142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2" grpId="0"/>
      <p:bldP spid="160" grpId="0"/>
      <p:bldP spid="161" grpId="0"/>
      <p:bldP spid="162" grpId="0"/>
      <p:bldP spid="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46BA5D1-3EB3-7F40-8952-630C70F49C9B}"/>
              </a:ext>
            </a:extLst>
          </p:cNvPr>
          <p:cNvCxnSpPr/>
          <p:nvPr/>
        </p:nvCxnSpPr>
        <p:spPr>
          <a:xfrm>
            <a:off x="-6568" y="356943"/>
            <a:ext cx="3785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C1DA8DEE-3B6A-7940-BDFD-C5C4A0ABF1F5}"/>
              </a:ext>
            </a:extLst>
          </p:cNvPr>
          <p:cNvSpPr/>
          <p:nvPr/>
        </p:nvSpPr>
        <p:spPr>
          <a:xfrm>
            <a:off x="4644380" y="1333556"/>
            <a:ext cx="2318550" cy="2333620"/>
          </a:xfrm>
          <a:prstGeom prst="ellipse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1D52DD5-22D4-CC4D-AE59-08652C1F2378}"/>
              </a:ext>
            </a:extLst>
          </p:cNvPr>
          <p:cNvSpPr/>
          <p:nvPr/>
        </p:nvSpPr>
        <p:spPr>
          <a:xfrm>
            <a:off x="3859087" y="1446188"/>
            <a:ext cx="1244743" cy="1910530"/>
          </a:xfrm>
          <a:prstGeom prst="roundRect">
            <a:avLst>
              <a:gd name="adj" fmla="val 6991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Raleway" panose="020B0503030101060003" pitchFamily="34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570EE9C-4011-384A-9363-C2C41F76962F}"/>
              </a:ext>
            </a:extLst>
          </p:cNvPr>
          <p:cNvSpPr/>
          <p:nvPr/>
        </p:nvSpPr>
        <p:spPr>
          <a:xfrm>
            <a:off x="998977" y="2158432"/>
            <a:ext cx="534127" cy="5294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70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45" name="Donut 53">
            <a:extLst>
              <a:ext uri="{FF2B5EF4-FFF2-40B4-BE49-F238E27FC236}">
                <a16:creationId xmlns:a16="http://schemas.microsoft.com/office/drawing/2014/main" id="{78DCCD6C-C8F3-344C-88FC-8E185F1654D1}"/>
              </a:ext>
            </a:extLst>
          </p:cNvPr>
          <p:cNvSpPr/>
          <p:nvPr/>
        </p:nvSpPr>
        <p:spPr>
          <a:xfrm>
            <a:off x="924430" y="2077631"/>
            <a:ext cx="683223" cy="680367"/>
          </a:xfrm>
          <a:prstGeom prst="donut">
            <a:avLst>
              <a:gd name="adj" fmla="val 12813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b="1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FA2EFDC-DE03-974F-9CE8-766CDE36156E}"/>
              </a:ext>
            </a:extLst>
          </p:cNvPr>
          <p:cNvSpPr txBox="1"/>
          <p:nvPr/>
        </p:nvSpPr>
        <p:spPr>
          <a:xfrm>
            <a:off x="931765" y="2284009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CyberSANE</a:t>
            </a:r>
          </a:p>
          <a:p>
            <a:pPr algn="ctr"/>
            <a:r>
              <a:rPr lang="en-GR" sz="700">
                <a:latin typeface="Raleway" panose="020B0503030101060003" pitchFamily="34" charset="77"/>
              </a:rPr>
              <a:t>Admin</a:t>
            </a:r>
            <a:endParaRPr lang="en-GR" sz="800">
              <a:latin typeface="Raleway" panose="020B0503030101060003" pitchFamily="34" charset="77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C72278E-CA24-EC4E-A2E1-B7358AF45104}"/>
              </a:ext>
            </a:extLst>
          </p:cNvPr>
          <p:cNvSpPr/>
          <p:nvPr/>
        </p:nvSpPr>
        <p:spPr>
          <a:xfrm>
            <a:off x="1003331" y="1403138"/>
            <a:ext cx="534127" cy="5294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70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88" name="Donut 53">
            <a:extLst>
              <a:ext uri="{FF2B5EF4-FFF2-40B4-BE49-F238E27FC236}">
                <a16:creationId xmlns:a16="http://schemas.microsoft.com/office/drawing/2014/main" id="{D2832933-5D3F-D246-908B-D23C82ABC6C2}"/>
              </a:ext>
            </a:extLst>
          </p:cNvPr>
          <p:cNvSpPr/>
          <p:nvPr/>
        </p:nvSpPr>
        <p:spPr>
          <a:xfrm>
            <a:off x="928784" y="1322337"/>
            <a:ext cx="683223" cy="680367"/>
          </a:xfrm>
          <a:prstGeom prst="donut">
            <a:avLst>
              <a:gd name="adj" fmla="val 12813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b="1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CB73D4E-62DE-9048-8864-6E3A12C9479B}"/>
              </a:ext>
            </a:extLst>
          </p:cNvPr>
          <p:cNvSpPr txBox="1"/>
          <p:nvPr/>
        </p:nvSpPr>
        <p:spPr>
          <a:xfrm>
            <a:off x="978344" y="1560797"/>
            <a:ext cx="5918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700">
                <a:latin typeface="Raleway" panose="020B0503030101060003" pitchFamily="34" charset="77"/>
              </a:rPr>
              <a:t>Customer</a:t>
            </a:r>
            <a:endParaRPr lang="en-GR" sz="800">
              <a:latin typeface="Raleway" panose="020B0503030101060003" pitchFamily="34" charset="77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560CD62-9273-734C-8484-6215785AAA90}"/>
              </a:ext>
            </a:extLst>
          </p:cNvPr>
          <p:cNvSpPr/>
          <p:nvPr/>
        </p:nvSpPr>
        <p:spPr>
          <a:xfrm>
            <a:off x="996671" y="2919600"/>
            <a:ext cx="534127" cy="5294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70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91" name="Donut 53">
            <a:extLst>
              <a:ext uri="{FF2B5EF4-FFF2-40B4-BE49-F238E27FC236}">
                <a16:creationId xmlns:a16="http://schemas.microsoft.com/office/drawing/2014/main" id="{AEA3BB69-F76A-5D49-BB50-885FEA8D95F5}"/>
              </a:ext>
            </a:extLst>
          </p:cNvPr>
          <p:cNvSpPr/>
          <p:nvPr/>
        </p:nvSpPr>
        <p:spPr>
          <a:xfrm>
            <a:off x="922124" y="2838799"/>
            <a:ext cx="683223" cy="680367"/>
          </a:xfrm>
          <a:prstGeom prst="donut">
            <a:avLst>
              <a:gd name="adj" fmla="val 12813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b="1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2C055E-9CCE-2449-A928-5D7D194EF765}"/>
              </a:ext>
            </a:extLst>
          </p:cNvPr>
          <p:cNvSpPr txBox="1"/>
          <p:nvPr/>
        </p:nvSpPr>
        <p:spPr>
          <a:xfrm>
            <a:off x="981028" y="3034483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700">
                <a:latin typeface="Raleway" panose="020B0503030101060003" pitchFamily="34" charset="77"/>
              </a:rPr>
              <a:t>Vendor / </a:t>
            </a:r>
          </a:p>
          <a:p>
            <a:pPr algn="ctr"/>
            <a:r>
              <a:rPr lang="en-GR" sz="700">
                <a:latin typeface="Raleway" panose="020B0503030101060003" pitchFamily="34" charset="77"/>
              </a:rPr>
              <a:t>Supplier</a:t>
            </a:r>
            <a:endParaRPr lang="en-GR" sz="800">
              <a:latin typeface="Raleway" panose="020B0503030101060003" pitchFamily="34" charset="77"/>
            </a:endParaRPr>
          </a:p>
        </p:txBody>
      </p:sp>
      <p:sp>
        <p:nvSpPr>
          <p:cNvPr id="93" name="Hexagon 92">
            <a:extLst>
              <a:ext uri="{FF2B5EF4-FFF2-40B4-BE49-F238E27FC236}">
                <a16:creationId xmlns:a16="http://schemas.microsoft.com/office/drawing/2014/main" id="{8A5570D9-B545-534A-853A-8E7CC49E3D4B}"/>
              </a:ext>
            </a:extLst>
          </p:cNvPr>
          <p:cNvSpPr/>
          <p:nvPr/>
        </p:nvSpPr>
        <p:spPr>
          <a:xfrm>
            <a:off x="1657359" y="2117791"/>
            <a:ext cx="761896" cy="55702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pic>
        <p:nvPicPr>
          <p:cNvPr id="94" name="Picture 9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D345ED-E693-B047-B30C-307D8F138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701" y="2262496"/>
            <a:ext cx="275211" cy="275211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082E76DD-ED12-074F-8D12-B7B09F9A4B6B}"/>
              </a:ext>
            </a:extLst>
          </p:cNvPr>
          <p:cNvSpPr/>
          <p:nvPr/>
        </p:nvSpPr>
        <p:spPr>
          <a:xfrm>
            <a:off x="1672023" y="2694895"/>
            <a:ext cx="702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Main 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Dashboard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86C897B-B9A4-C744-B3D5-10DEF91612AB}"/>
              </a:ext>
            </a:extLst>
          </p:cNvPr>
          <p:cNvSpPr/>
          <p:nvPr/>
        </p:nvSpPr>
        <p:spPr>
          <a:xfrm>
            <a:off x="2566486" y="455276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App 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Gateway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B5E579E-A3B7-FA4F-B2F3-0A7F04E9A090}"/>
              </a:ext>
            </a:extLst>
          </p:cNvPr>
          <p:cNvSpPr/>
          <p:nvPr/>
        </p:nvSpPr>
        <p:spPr>
          <a:xfrm rot="16200000">
            <a:off x="3275307" y="2864302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Orchestration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&amp; API</a:t>
            </a:r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419A5F25-0F6B-FB4B-BE88-474FC316A07A}"/>
              </a:ext>
            </a:extLst>
          </p:cNvPr>
          <p:cNvSpPr/>
          <p:nvPr/>
        </p:nvSpPr>
        <p:spPr>
          <a:xfrm>
            <a:off x="4253114" y="2469005"/>
            <a:ext cx="761896" cy="557021"/>
          </a:xfrm>
          <a:prstGeom prst="hexagon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pic>
        <p:nvPicPr>
          <p:cNvPr id="99" name="Picture 98" descr="A close up of a logo&#10;&#10;Description automatically generated">
            <a:extLst>
              <a:ext uri="{FF2B5EF4-FFF2-40B4-BE49-F238E27FC236}">
                <a16:creationId xmlns:a16="http://schemas.microsoft.com/office/drawing/2014/main" id="{E67DC854-F57F-CC42-BF7A-2454E6A67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793" y="2547720"/>
            <a:ext cx="193259" cy="193259"/>
          </a:xfrm>
          <a:prstGeom prst="rect">
            <a:avLst/>
          </a:prstGeom>
        </p:spPr>
      </p:pic>
      <p:pic>
        <p:nvPicPr>
          <p:cNvPr id="100" name="Picture 99" descr="A close up of a logo&#10;&#10;Description automatically generated">
            <a:extLst>
              <a:ext uri="{FF2B5EF4-FFF2-40B4-BE49-F238E27FC236}">
                <a16:creationId xmlns:a16="http://schemas.microsoft.com/office/drawing/2014/main" id="{3BBBA087-6EA5-EE48-AEFC-93DD83DEF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763" y="2694895"/>
            <a:ext cx="193259" cy="193259"/>
          </a:xfrm>
          <a:prstGeom prst="rect">
            <a:avLst/>
          </a:prstGeom>
        </p:spPr>
      </p:pic>
      <p:pic>
        <p:nvPicPr>
          <p:cNvPr id="101" name="Picture 100" descr="A close up of a logo&#10;&#10;Description automatically generated">
            <a:extLst>
              <a:ext uri="{FF2B5EF4-FFF2-40B4-BE49-F238E27FC236}">
                <a16:creationId xmlns:a16="http://schemas.microsoft.com/office/drawing/2014/main" id="{2F88D10D-D921-5B4D-9848-6889EB25D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832" y="2694895"/>
            <a:ext cx="193259" cy="193259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3E83D6F9-E4DD-1449-9BE3-684C034D7C28}"/>
              </a:ext>
            </a:extLst>
          </p:cNvPr>
          <p:cNvSpPr/>
          <p:nvPr/>
        </p:nvSpPr>
        <p:spPr>
          <a:xfrm>
            <a:off x="4289533" y="3021067"/>
            <a:ext cx="60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Business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Services</a:t>
            </a:r>
          </a:p>
        </p:txBody>
      </p:sp>
      <p:sp>
        <p:nvSpPr>
          <p:cNvPr id="103" name="Hexagon 102">
            <a:extLst>
              <a:ext uri="{FF2B5EF4-FFF2-40B4-BE49-F238E27FC236}">
                <a16:creationId xmlns:a16="http://schemas.microsoft.com/office/drawing/2014/main" id="{93F3EB44-8DD1-A847-802C-5DB139F7A6F9}"/>
              </a:ext>
            </a:extLst>
          </p:cNvPr>
          <p:cNvSpPr/>
          <p:nvPr/>
        </p:nvSpPr>
        <p:spPr>
          <a:xfrm>
            <a:off x="4253114" y="1747448"/>
            <a:ext cx="761896" cy="557021"/>
          </a:xfrm>
          <a:prstGeom prst="hexagon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10DF49E-DC8B-D74F-9810-02F67B317DD9}"/>
              </a:ext>
            </a:extLst>
          </p:cNvPr>
          <p:cNvSpPr/>
          <p:nvPr/>
        </p:nvSpPr>
        <p:spPr>
          <a:xfrm>
            <a:off x="4136939" y="1444956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Policy 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Enforcement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01669AB-161E-A442-BE47-FC81890CD252}"/>
              </a:ext>
            </a:extLst>
          </p:cNvPr>
          <p:cNvSpPr/>
          <p:nvPr/>
        </p:nvSpPr>
        <p:spPr>
          <a:xfrm>
            <a:off x="5518861" y="2669023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Identity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Mgmt</a:t>
            </a:r>
          </a:p>
        </p:txBody>
      </p:sp>
      <p:pic>
        <p:nvPicPr>
          <p:cNvPr id="106" name="Picture 10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99BF90-78A1-1B43-9618-1CA2A1F78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033" y="1895796"/>
            <a:ext cx="260056" cy="260056"/>
          </a:xfrm>
          <a:prstGeom prst="rect">
            <a:avLst/>
          </a:prstGeom>
        </p:spPr>
      </p:pic>
      <p:cxnSp>
        <p:nvCxnSpPr>
          <p:cNvPr id="107" name="Elbow Connector 106">
            <a:extLst>
              <a:ext uri="{FF2B5EF4-FFF2-40B4-BE49-F238E27FC236}">
                <a16:creationId xmlns:a16="http://schemas.microsoft.com/office/drawing/2014/main" id="{5C01FD6D-B2D5-5D4B-9720-A877D5354007}"/>
              </a:ext>
            </a:extLst>
          </p:cNvPr>
          <p:cNvCxnSpPr>
            <a:cxnSpLocks/>
            <a:stCxn id="93" idx="0"/>
            <a:endCxn id="108" idx="3"/>
          </p:cNvCxnSpPr>
          <p:nvPr/>
        </p:nvCxnSpPr>
        <p:spPr>
          <a:xfrm flipV="1">
            <a:off x="2419255" y="2393243"/>
            <a:ext cx="157910" cy="30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Hexagon 107">
            <a:extLst>
              <a:ext uri="{FF2B5EF4-FFF2-40B4-BE49-F238E27FC236}">
                <a16:creationId xmlns:a16="http://schemas.microsoft.com/office/drawing/2014/main" id="{1CDCB8E2-BAF7-064A-9A3E-D32C1E9F614D}"/>
              </a:ext>
            </a:extLst>
          </p:cNvPr>
          <p:cNvSpPr/>
          <p:nvPr/>
        </p:nvSpPr>
        <p:spPr>
          <a:xfrm>
            <a:off x="2577165" y="252180"/>
            <a:ext cx="629666" cy="4282125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pic>
        <p:nvPicPr>
          <p:cNvPr id="109" name="Picture 108" descr="A sign on a pole&#10;&#10;Description automatically generated">
            <a:extLst>
              <a:ext uri="{FF2B5EF4-FFF2-40B4-BE49-F238E27FC236}">
                <a16:creationId xmlns:a16="http://schemas.microsoft.com/office/drawing/2014/main" id="{281122BA-B2A6-0F45-9A83-FFAD65DB5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120" y="2180234"/>
            <a:ext cx="437298" cy="438049"/>
          </a:xfrm>
          <a:prstGeom prst="rect">
            <a:avLst/>
          </a:prstGeom>
        </p:spPr>
      </p:pic>
      <p:sp>
        <p:nvSpPr>
          <p:cNvPr id="110" name="Hexagon 109">
            <a:extLst>
              <a:ext uri="{FF2B5EF4-FFF2-40B4-BE49-F238E27FC236}">
                <a16:creationId xmlns:a16="http://schemas.microsoft.com/office/drawing/2014/main" id="{0806141F-9D65-0245-B703-8460B353942A}"/>
              </a:ext>
            </a:extLst>
          </p:cNvPr>
          <p:cNvSpPr/>
          <p:nvPr/>
        </p:nvSpPr>
        <p:spPr>
          <a:xfrm>
            <a:off x="3376844" y="2112004"/>
            <a:ext cx="761896" cy="557021"/>
          </a:xfrm>
          <a:prstGeom prst="hexagon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glow rad="127000">
              <a:srgbClr val="00ADC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07412DA6-4169-A44D-B9A7-83DF19F56640}"/>
              </a:ext>
            </a:extLst>
          </p:cNvPr>
          <p:cNvCxnSpPr>
            <a:cxnSpLocks/>
            <a:stCxn id="108" idx="0"/>
            <a:endCxn id="110" idx="3"/>
          </p:cNvCxnSpPr>
          <p:nvPr/>
        </p:nvCxnSpPr>
        <p:spPr>
          <a:xfrm flipV="1">
            <a:off x="3206831" y="2390515"/>
            <a:ext cx="170013" cy="272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F5FB6716-DA7E-ED47-8764-40FA1468C4ED}"/>
              </a:ext>
            </a:extLst>
          </p:cNvPr>
          <p:cNvCxnSpPr>
            <a:cxnSpLocks/>
            <a:stCxn id="110" idx="4"/>
            <a:endCxn id="118" idx="0"/>
          </p:cNvCxnSpPr>
          <p:nvPr/>
        </p:nvCxnSpPr>
        <p:spPr>
          <a:xfrm rot="16200000" flipH="1">
            <a:off x="4622541" y="1005562"/>
            <a:ext cx="74948" cy="2287833"/>
          </a:xfrm>
          <a:prstGeom prst="bentConnector3">
            <a:avLst>
              <a:gd name="adj1" fmla="val -925739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>
            <a:extLst>
              <a:ext uri="{FF2B5EF4-FFF2-40B4-BE49-F238E27FC236}">
                <a16:creationId xmlns:a16="http://schemas.microsoft.com/office/drawing/2014/main" id="{67C9D68C-79B4-BB45-99A3-8B477F242594}"/>
              </a:ext>
            </a:extLst>
          </p:cNvPr>
          <p:cNvCxnSpPr>
            <a:cxnSpLocks/>
            <a:stCxn id="110" idx="5"/>
            <a:endCxn id="103" idx="3"/>
          </p:cNvCxnSpPr>
          <p:nvPr/>
        </p:nvCxnSpPr>
        <p:spPr>
          <a:xfrm rot="5400000" flipH="1" flipV="1">
            <a:off x="4083277" y="1942168"/>
            <a:ext cx="86045" cy="253629"/>
          </a:xfrm>
          <a:prstGeom prst="bentConnector2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>
            <a:extLst>
              <a:ext uri="{FF2B5EF4-FFF2-40B4-BE49-F238E27FC236}">
                <a16:creationId xmlns:a16="http://schemas.microsoft.com/office/drawing/2014/main" id="{04F8CE02-2FA7-6843-9296-22C8E8110ECF}"/>
              </a:ext>
            </a:extLst>
          </p:cNvPr>
          <p:cNvCxnSpPr>
            <a:cxnSpLocks/>
            <a:stCxn id="110" idx="1"/>
            <a:endCxn id="98" idx="3"/>
          </p:cNvCxnSpPr>
          <p:nvPr/>
        </p:nvCxnSpPr>
        <p:spPr>
          <a:xfrm rot="16200000" flipH="1">
            <a:off x="4087054" y="2581455"/>
            <a:ext cx="78491" cy="253629"/>
          </a:xfrm>
          <a:prstGeom prst="bentConnector2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AAA57DC1-8259-2547-B133-32F1BF90D310}"/>
              </a:ext>
            </a:extLst>
          </p:cNvPr>
          <p:cNvCxnSpPr>
            <a:cxnSpLocks/>
            <a:stCxn id="103" idx="0"/>
            <a:endCxn id="98" idx="0"/>
          </p:cNvCxnSpPr>
          <p:nvPr/>
        </p:nvCxnSpPr>
        <p:spPr>
          <a:xfrm>
            <a:off x="5015010" y="2025959"/>
            <a:ext cx="12700" cy="721557"/>
          </a:xfrm>
          <a:prstGeom prst="bentConnector3">
            <a:avLst>
              <a:gd name="adj1" fmla="val 387346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B01E27F3-5F69-4442-84C9-92B3777E3A04}"/>
              </a:ext>
            </a:extLst>
          </p:cNvPr>
          <p:cNvSpPr/>
          <p:nvPr/>
        </p:nvSpPr>
        <p:spPr>
          <a:xfrm>
            <a:off x="6199118" y="1452610"/>
            <a:ext cx="1244744" cy="1910530"/>
          </a:xfrm>
          <a:prstGeom prst="roundRect">
            <a:avLst>
              <a:gd name="adj" fmla="val 7836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Raleway" panose="020B0503030101060003" pitchFamily="34" charset="77"/>
            </a:endParaRPr>
          </a:p>
        </p:txBody>
      </p:sp>
      <p:sp>
        <p:nvSpPr>
          <p:cNvPr id="117" name="Hexagon 116">
            <a:extLst>
              <a:ext uri="{FF2B5EF4-FFF2-40B4-BE49-F238E27FC236}">
                <a16:creationId xmlns:a16="http://schemas.microsoft.com/office/drawing/2014/main" id="{AA28E075-5652-D44E-9068-DA5F6A69DD3F}"/>
              </a:ext>
            </a:extLst>
          </p:cNvPr>
          <p:cNvSpPr/>
          <p:nvPr/>
        </p:nvSpPr>
        <p:spPr>
          <a:xfrm>
            <a:off x="5402864" y="2112004"/>
            <a:ext cx="761896" cy="55702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pic>
        <p:nvPicPr>
          <p:cNvPr id="118" name="Picture 117" descr="A close up of a sign&#10;&#10;Description automatically generated">
            <a:extLst>
              <a:ext uri="{FF2B5EF4-FFF2-40B4-BE49-F238E27FC236}">
                <a16:creationId xmlns:a16="http://schemas.microsoft.com/office/drawing/2014/main" id="{A509DA82-6C67-C646-A938-F73999293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182" y="2186952"/>
            <a:ext cx="399500" cy="407127"/>
          </a:xfrm>
          <a:prstGeom prst="rect">
            <a:avLst/>
          </a:prstGeom>
        </p:spPr>
      </p:pic>
      <p:sp>
        <p:nvSpPr>
          <p:cNvPr id="119" name="Hexagon 118">
            <a:extLst>
              <a:ext uri="{FF2B5EF4-FFF2-40B4-BE49-F238E27FC236}">
                <a16:creationId xmlns:a16="http://schemas.microsoft.com/office/drawing/2014/main" id="{2A829DAA-2E57-784C-B13D-0695F9D129E8}"/>
              </a:ext>
            </a:extLst>
          </p:cNvPr>
          <p:cNvSpPr/>
          <p:nvPr/>
        </p:nvSpPr>
        <p:spPr>
          <a:xfrm>
            <a:off x="6474575" y="1747448"/>
            <a:ext cx="761896" cy="55702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pic>
        <p:nvPicPr>
          <p:cNvPr id="120" name="Picture 119" descr="A picture containing building, drawing, clock&#10;&#10;Description automatically generated">
            <a:extLst>
              <a:ext uri="{FF2B5EF4-FFF2-40B4-BE49-F238E27FC236}">
                <a16:creationId xmlns:a16="http://schemas.microsoft.com/office/drawing/2014/main" id="{1B475500-3ABD-D54C-BC90-2233644B1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7726" y="1893739"/>
            <a:ext cx="231408" cy="257121"/>
          </a:xfrm>
          <a:prstGeom prst="rect">
            <a:avLst/>
          </a:prstGeom>
        </p:spPr>
      </p:pic>
      <p:sp>
        <p:nvSpPr>
          <p:cNvPr id="121" name="Hexagon 120">
            <a:extLst>
              <a:ext uri="{FF2B5EF4-FFF2-40B4-BE49-F238E27FC236}">
                <a16:creationId xmlns:a16="http://schemas.microsoft.com/office/drawing/2014/main" id="{20F5D917-EDD2-2542-B9CE-FB5A10C7A8BC}"/>
              </a:ext>
            </a:extLst>
          </p:cNvPr>
          <p:cNvSpPr/>
          <p:nvPr/>
        </p:nvSpPr>
        <p:spPr>
          <a:xfrm>
            <a:off x="6458704" y="2469005"/>
            <a:ext cx="761896" cy="55702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pic>
        <p:nvPicPr>
          <p:cNvPr id="122" name="Picture 121" descr="A picture containing room&#10;&#10;Description automatically generated">
            <a:extLst>
              <a:ext uri="{FF2B5EF4-FFF2-40B4-BE49-F238E27FC236}">
                <a16:creationId xmlns:a16="http://schemas.microsoft.com/office/drawing/2014/main" id="{B6AA4E33-C500-944C-BD72-0BE81B5457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9131" y="2598198"/>
            <a:ext cx="335332" cy="335332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E516F994-7744-4D4B-A721-63C5013AD388}"/>
              </a:ext>
            </a:extLst>
          </p:cNvPr>
          <p:cNvSpPr/>
          <p:nvPr/>
        </p:nvSpPr>
        <p:spPr>
          <a:xfrm>
            <a:off x="6553355" y="1517100"/>
            <a:ext cx="5725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Caching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462BB34-37DA-4F44-BABC-AA544DD7BCC6}"/>
              </a:ext>
            </a:extLst>
          </p:cNvPr>
          <p:cNvSpPr/>
          <p:nvPr/>
        </p:nvSpPr>
        <p:spPr>
          <a:xfrm>
            <a:off x="6526179" y="3013814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Data 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Repository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9FC5C2D-2F32-0143-A7EE-C5AF219F749F}"/>
              </a:ext>
            </a:extLst>
          </p:cNvPr>
          <p:cNvGrpSpPr/>
          <p:nvPr/>
        </p:nvGrpSpPr>
        <p:grpSpPr>
          <a:xfrm>
            <a:off x="4769063" y="2875315"/>
            <a:ext cx="478016" cy="279929"/>
            <a:chOff x="5186282" y="417227"/>
            <a:chExt cx="478016" cy="279929"/>
          </a:xfrm>
        </p:grpSpPr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CCB6B27F-C247-D244-AE16-9FEB2D13225D}"/>
                </a:ext>
              </a:extLst>
            </p:cNvPr>
            <p:cNvSpPr/>
            <p:nvPr/>
          </p:nvSpPr>
          <p:spPr>
            <a:xfrm>
              <a:off x="5246606" y="417227"/>
              <a:ext cx="357367" cy="2799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" dirty="0">
                <a:latin typeface="Raleway" panose="020B0503030101060003" pitchFamily="34" charset="77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979A471-AB11-2D4C-AFDC-6B3D8997A7DB}"/>
                </a:ext>
              </a:extLst>
            </p:cNvPr>
            <p:cNvSpPr txBox="1"/>
            <p:nvPr/>
          </p:nvSpPr>
          <p:spPr>
            <a:xfrm>
              <a:off x="5186282" y="417227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dirty="0">
                  <a:solidFill>
                    <a:schemeClr val="accent5"/>
                  </a:solidFill>
                  <a:latin typeface="Raleway" panose="020B0503030101060003" pitchFamily="34" charset="77"/>
                </a:rPr>
                <a:t>DB</a:t>
              </a:r>
            </a:p>
            <a:p>
              <a:pPr algn="ctr"/>
              <a:r>
                <a:rPr lang="en-US" sz="600" b="1" dirty="0">
                  <a:solidFill>
                    <a:schemeClr val="accent5"/>
                  </a:solidFill>
                  <a:latin typeface="Raleway" panose="020B0503030101060003" pitchFamily="34" charset="77"/>
                </a:rPr>
                <a:t>adapter</a:t>
              </a:r>
            </a:p>
          </p:txBody>
        </p:sp>
      </p:grpSp>
      <p:cxnSp>
        <p:nvCxnSpPr>
          <p:cNvPr id="128" name="Elbow Connector 127">
            <a:extLst>
              <a:ext uri="{FF2B5EF4-FFF2-40B4-BE49-F238E27FC236}">
                <a16:creationId xmlns:a16="http://schemas.microsoft.com/office/drawing/2014/main" id="{429C44D3-97F5-104C-BBB3-6643A65140C5}"/>
              </a:ext>
            </a:extLst>
          </p:cNvPr>
          <p:cNvCxnSpPr>
            <a:cxnSpLocks/>
            <a:stCxn id="121" idx="2"/>
            <a:endCxn id="127" idx="2"/>
          </p:cNvCxnSpPr>
          <p:nvPr/>
        </p:nvCxnSpPr>
        <p:spPr>
          <a:xfrm rot="5400000">
            <a:off x="5739871" y="2294226"/>
            <a:ext cx="126288" cy="1589888"/>
          </a:xfrm>
          <a:prstGeom prst="bentConnector3">
            <a:avLst>
              <a:gd name="adj1" fmla="val 314862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A7F0E33D-F6B9-6946-B8C8-463C58760B7B}"/>
              </a:ext>
            </a:extLst>
          </p:cNvPr>
          <p:cNvSpPr/>
          <p:nvPr/>
        </p:nvSpPr>
        <p:spPr>
          <a:xfrm>
            <a:off x="5019963" y="3628582"/>
            <a:ext cx="1649067" cy="735819"/>
          </a:xfrm>
          <a:prstGeom prst="roundRect">
            <a:avLst>
              <a:gd name="adj" fmla="val 11636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Raleway" panose="020B0503030101060003" pitchFamily="34" charset="77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7FCB84-6E65-904E-A315-D0E17AC8885E}"/>
              </a:ext>
            </a:extLst>
          </p:cNvPr>
          <p:cNvSpPr/>
          <p:nvPr/>
        </p:nvSpPr>
        <p:spPr>
          <a:xfrm>
            <a:off x="4996388" y="3636614"/>
            <a:ext cx="57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Service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Registry</a:t>
            </a:r>
          </a:p>
        </p:txBody>
      </p:sp>
      <p:sp>
        <p:nvSpPr>
          <p:cNvPr id="131" name="Hexagon 130">
            <a:extLst>
              <a:ext uri="{FF2B5EF4-FFF2-40B4-BE49-F238E27FC236}">
                <a16:creationId xmlns:a16="http://schemas.microsoft.com/office/drawing/2014/main" id="{B4885088-4408-C844-A3E0-1FFD582121D0}"/>
              </a:ext>
            </a:extLst>
          </p:cNvPr>
          <p:cNvSpPr/>
          <p:nvPr/>
        </p:nvSpPr>
        <p:spPr>
          <a:xfrm>
            <a:off x="5442969" y="3705769"/>
            <a:ext cx="761896" cy="55702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pic>
        <p:nvPicPr>
          <p:cNvPr id="132" name="Picture 131" descr="A picture containing pan&#10;&#10;Description automatically generated">
            <a:extLst>
              <a:ext uri="{FF2B5EF4-FFF2-40B4-BE49-F238E27FC236}">
                <a16:creationId xmlns:a16="http://schemas.microsoft.com/office/drawing/2014/main" id="{9165713C-063C-0342-B281-6CE79F28CD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5039" y="3835013"/>
            <a:ext cx="333212" cy="298531"/>
          </a:xfrm>
          <a:prstGeom prst="rect">
            <a:avLst/>
          </a:prstGeom>
        </p:spPr>
      </p:pic>
      <p:cxnSp>
        <p:nvCxnSpPr>
          <p:cNvPr id="133" name="Elbow Connector 132">
            <a:extLst>
              <a:ext uri="{FF2B5EF4-FFF2-40B4-BE49-F238E27FC236}">
                <a16:creationId xmlns:a16="http://schemas.microsoft.com/office/drawing/2014/main" id="{1BA53A5C-5158-5F41-AFB0-631E10807684}"/>
              </a:ext>
            </a:extLst>
          </p:cNvPr>
          <p:cNvCxnSpPr>
            <a:cxnSpLocks/>
            <a:stCxn id="110" idx="2"/>
            <a:endCxn id="131" idx="3"/>
          </p:cNvCxnSpPr>
          <p:nvPr/>
        </p:nvCxnSpPr>
        <p:spPr>
          <a:xfrm rot="16200000" flipH="1">
            <a:off x="3821907" y="2363217"/>
            <a:ext cx="1315255" cy="1926870"/>
          </a:xfrm>
          <a:prstGeom prst="bentConnector2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>
            <a:extLst>
              <a:ext uri="{FF2B5EF4-FFF2-40B4-BE49-F238E27FC236}">
                <a16:creationId xmlns:a16="http://schemas.microsoft.com/office/drawing/2014/main" id="{A14D3B32-3F96-874B-8106-A0E511BD5491}"/>
              </a:ext>
            </a:extLst>
          </p:cNvPr>
          <p:cNvCxnSpPr>
            <a:cxnSpLocks/>
            <a:stCxn id="110" idx="4"/>
            <a:endCxn id="119" idx="4"/>
          </p:cNvCxnSpPr>
          <p:nvPr/>
        </p:nvCxnSpPr>
        <p:spPr>
          <a:xfrm rot="5400000" flipH="1" flipV="1">
            <a:off x="4882686" y="380861"/>
            <a:ext cx="364556" cy="3097731"/>
          </a:xfrm>
          <a:prstGeom prst="bentConnector3">
            <a:avLst>
              <a:gd name="adj1" fmla="val 227794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C25C0A38-7889-FA40-AB3F-838674F5AB05}"/>
              </a:ext>
            </a:extLst>
          </p:cNvPr>
          <p:cNvSpPr/>
          <p:nvPr/>
        </p:nvSpPr>
        <p:spPr>
          <a:xfrm>
            <a:off x="4027789" y="2646601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3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A84DEF2A-6633-0A4D-971C-BF95AD7133C8}"/>
              </a:ext>
            </a:extLst>
          </p:cNvPr>
          <p:cNvSpPr/>
          <p:nvPr/>
        </p:nvSpPr>
        <p:spPr>
          <a:xfrm>
            <a:off x="3216377" y="2169107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1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91585BB-332F-8446-A54C-2A156034BE89}"/>
              </a:ext>
            </a:extLst>
          </p:cNvPr>
          <p:cNvSpPr/>
          <p:nvPr/>
        </p:nvSpPr>
        <p:spPr>
          <a:xfrm>
            <a:off x="4031631" y="1929694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4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8083AFD7-F626-4B40-90C1-08DE4C6C97ED}"/>
              </a:ext>
            </a:extLst>
          </p:cNvPr>
          <p:cNvSpPr/>
          <p:nvPr/>
        </p:nvSpPr>
        <p:spPr>
          <a:xfrm>
            <a:off x="4955675" y="2271271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5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42FD09E-63BA-224D-A9FF-794249395827}"/>
              </a:ext>
            </a:extLst>
          </p:cNvPr>
          <p:cNvSpPr/>
          <p:nvPr/>
        </p:nvSpPr>
        <p:spPr>
          <a:xfrm>
            <a:off x="5707129" y="1667867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2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52BA760-647F-3747-840B-8A76DC57E6A4}"/>
              </a:ext>
            </a:extLst>
          </p:cNvPr>
          <p:cNvSpPr/>
          <p:nvPr/>
        </p:nvSpPr>
        <p:spPr>
          <a:xfrm>
            <a:off x="6103232" y="1173594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7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cxnSp>
        <p:nvCxnSpPr>
          <p:cNvPr id="141" name="Elbow Connector 140">
            <a:extLst>
              <a:ext uri="{FF2B5EF4-FFF2-40B4-BE49-F238E27FC236}">
                <a16:creationId xmlns:a16="http://schemas.microsoft.com/office/drawing/2014/main" id="{879092E7-995F-5440-B9F4-811CF8ECADD8}"/>
              </a:ext>
            </a:extLst>
          </p:cNvPr>
          <p:cNvCxnSpPr>
            <a:cxnSpLocks/>
            <a:stCxn id="121" idx="2"/>
            <a:endCxn id="110" idx="1"/>
          </p:cNvCxnSpPr>
          <p:nvPr/>
        </p:nvCxnSpPr>
        <p:spPr>
          <a:xfrm rot="5400000" flipH="1">
            <a:off x="5120221" y="1548289"/>
            <a:ext cx="357001" cy="2598474"/>
          </a:xfrm>
          <a:prstGeom prst="bentConnector3">
            <a:avLst>
              <a:gd name="adj1" fmla="val -142671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D034691-7EE9-A849-B5D0-AEEEA2632DDA}"/>
              </a:ext>
            </a:extLst>
          </p:cNvPr>
          <p:cNvGrpSpPr/>
          <p:nvPr/>
        </p:nvGrpSpPr>
        <p:grpSpPr>
          <a:xfrm>
            <a:off x="4801238" y="1671739"/>
            <a:ext cx="478016" cy="279929"/>
            <a:chOff x="5186282" y="417227"/>
            <a:chExt cx="478016" cy="27992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7FFA623F-4FA1-774C-9AE4-02526E318EBB}"/>
                </a:ext>
              </a:extLst>
            </p:cNvPr>
            <p:cNvSpPr/>
            <p:nvPr/>
          </p:nvSpPr>
          <p:spPr>
            <a:xfrm>
              <a:off x="5246606" y="417227"/>
              <a:ext cx="357367" cy="2799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" dirty="0">
                <a:latin typeface="Raleway" panose="020B0503030101060003" pitchFamily="34" charset="77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9FB4353-7329-334E-B63A-F3436AF6B3EE}"/>
                </a:ext>
              </a:extLst>
            </p:cNvPr>
            <p:cNvSpPr txBox="1"/>
            <p:nvPr/>
          </p:nvSpPr>
          <p:spPr>
            <a:xfrm>
              <a:off x="5186282" y="417227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dirty="0">
                  <a:solidFill>
                    <a:schemeClr val="accent5"/>
                  </a:solidFill>
                  <a:latin typeface="Raleway" panose="020B0503030101060003" pitchFamily="34" charset="77"/>
                </a:rPr>
                <a:t>DB</a:t>
              </a:r>
            </a:p>
            <a:p>
              <a:pPr algn="ctr"/>
              <a:r>
                <a:rPr lang="en-US" sz="600" b="1" dirty="0">
                  <a:solidFill>
                    <a:schemeClr val="accent5"/>
                  </a:solidFill>
                  <a:latin typeface="Raleway" panose="020B0503030101060003" pitchFamily="34" charset="77"/>
                </a:rPr>
                <a:t>adapter</a:t>
              </a:r>
            </a:p>
          </p:txBody>
        </p:sp>
      </p:grpSp>
      <p:cxnSp>
        <p:nvCxnSpPr>
          <p:cNvPr id="145" name="Elbow Connector 144">
            <a:extLst>
              <a:ext uri="{FF2B5EF4-FFF2-40B4-BE49-F238E27FC236}">
                <a16:creationId xmlns:a16="http://schemas.microsoft.com/office/drawing/2014/main" id="{D41FA3C8-47C4-5443-9C9A-A6C47F9B8287}"/>
              </a:ext>
            </a:extLst>
          </p:cNvPr>
          <p:cNvCxnSpPr>
            <a:cxnSpLocks/>
            <a:stCxn id="121" idx="2"/>
            <a:endCxn id="144" idx="0"/>
          </p:cNvCxnSpPr>
          <p:nvPr/>
        </p:nvCxnSpPr>
        <p:spPr>
          <a:xfrm rot="5400000" flipH="1">
            <a:off x="5141959" y="1570027"/>
            <a:ext cx="1354287" cy="1557713"/>
          </a:xfrm>
          <a:prstGeom prst="bentConnector5">
            <a:avLst>
              <a:gd name="adj1" fmla="val -26229"/>
              <a:gd name="adj2" fmla="val 82922"/>
              <a:gd name="adj3" fmla="val 107878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>
            <a:extLst>
              <a:ext uri="{FF2B5EF4-FFF2-40B4-BE49-F238E27FC236}">
                <a16:creationId xmlns:a16="http://schemas.microsoft.com/office/drawing/2014/main" id="{6366B5C4-3002-C140-A881-0984D36BB716}"/>
              </a:ext>
            </a:extLst>
          </p:cNvPr>
          <p:cNvSpPr/>
          <p:nvPr/>
        </p:nvSpPr>
        <p:spPr>
          <a:xfrm>
            <a:off x="5710628" y="3296859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6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EF02E1F-5DEF-3347-A678-7EE92EE4A8F5}"/>
              </a:ext>
            </a:extLst>
          </p:cNvPr>
          <p:cNvSpPr/>
          <p:nvPr/>
        </p:nvSpPr>
        <p:spPr>
          <a:xfrm>
            <a:off x="4459650" y="3444362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8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3D420505-F3DA-FC43-8A29-2E195EF6F17B}"/>
              </a:ext>
            </a:extLst>
          </p:cNvPr>
          <p:cNvSpPr/>
          <p:nvPr/>
        </p:nvSpPr>
        <p:spPr>
          <a:xfrm>
            <a:off x="4468243" y="3894574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9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pic>
        <p:nvPicPr>
          <p:cNvPr id="149" name="Picture 148" descr="A close up of a logo&#10;&#10;Description automatically generated">
            <a:extLst>
              <a:ext uri="{FF2B5EF4-FFF2-40B4-BE49-F238E27FC236}">
                <a16:creationId xmlns:a16="http://schemas.microsoft.com/office/drawing/2014/main" id="{97412358-3852-E840-9927-E3FA2FB05A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6404" y="2250211"/>
            <a:ext cx="288212" cy="28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 animBg="1"/>
      <p:bldP spid="102" grpId="0"/>
      <p:bldP spid="103" grpId="0" animBg="1"/>
      <p:bldP spid="104" grpId="0"/>
      <p:bldP spid="105" grpId="0"/>
      <p:bldP spid="110" grpId="0" animBg="1"/>
      <p:bldP spid="117" grpId="0" animBg="1"/>
      <p:bldP spid="119" grpId="0" animBg="1"/>
      <p:bldP spid="121" grpId="0" animBg="1"/>
      <p:bldP spid="123" grpId="0"/>
      <p:bldP spid="124" grpId="0"/>
      <p:bldP spid="130" grpId="0"/>
      <p:bldP spid="131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6" grpId="0" animBg="1"/>
      <p:bldP spid="147" grpId="0" animBg="1"/>
      <p:bldP spid="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46BA5D1-3EB3-7F40-8952-630C70F49C9B}"/>
              </a:ext>
            </a:extLst>
          </p:cNvPr>
          <p:cNvCxnSpPr/>
          <p:nvPr/>
        </p:nvCxnSpPr>
        <p:spPr>
          <a:xfrm>
            <a:off x="-6568" y="356943"/>
            <a:ext cx="3785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Hexagon 70">
            <a:extLst>
              <a:ext uri="{FF2B5EF4-FFF2-40B4-BE49-F238E27FC236}">
                <a16:creationId xmlns:a16="http://schemas.microsoft.com/office/drawing/2014/main" id="{8312DBCC-CA32-7A4B-BFC6-92F29488748A}"/>
              </a:ext>
            </a:extLst>
          </p:cNvPr>
          <p:cNvSpPr/>
          <p:nvPr/>
        </p:nvSpPr>
        <p:spPr>
          <a:xfrm>
            <a:off x="6838491" y="841843"/>
            <a:ext cx="699381" cy="3633151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bg1">
              <a:alpha val="84000"/>
            </a:schemeClr>
          </a:solidFill>
          <a:ln>
            <a:noFill/>
          </a:ln>
          <a:effectLst>
            <a:glow rad="101600">
              <a:srgbClr val="00ADC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1C06C4B-E629-6147-9E52-590FEE6AFE64}"/>
              </a:ext>
            </a:extLst>
          </p:cNvPr>
          <p:cNvSpPr/>
          <p:nvPr/>
        </p:nvSpPr>
        <p:spPr>
          <a:xfrm>
            <a:off x="2963633" y="1515274"/>
            <a:ext cx="2318550" cy="2333620"/>
          </a:xfrm>
          <a:prstGeom prst="ellipse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65D4731-E236-0942-9014-709046A5388A}"/>
              </a:ext>
            </a:extLst>
          </p:cNvPr>
          <p:cNvSpPr/>
          <p:nvPr/>
        </p:nvSpPr>
        <p:spPr>
          <a:xfrm>
            <a:off x="2279150" y="1576379"/>
            <a:ext cx="1244743" cy="1910530"/>
          </a:xfrm>
          <a:prstGeom prst="roundRect">
            <a:avLst>
              <a:gd name="adj" fmla="val 6991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8DE17798-059F-DD42-9418-F30AAB61B9A4}"/>
              </a:ext>
            </a:extLst>
          </p:cNvPr>
          <p:cNvSpPr/>
          <p:nvPr/>
        </p:nvSpPr>
        <p:spPr>
          <a:xfrm>
            <a:off x="170017" y="2259556"/>
            <a:ext cx="761896" cy="55702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1B2166-DC3A-1747-B253-AC65F966A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2404261"/>
            <a:ext cx="275211" cy="275211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F479797B-9F69-9745-B4BA-F14AA380190D}"/>
              </a:ext>
            </a:extLst>
          </p:cNvPr>
          <p:cNvSpPr/>
          <p:nvPr/>
        </p:nvSpPr>
        <p:spPr>
          <a:xfrm>
            <a:off x="170017" y="2830393"/>
            <a:ext cx="702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Main 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Dashboard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632ACF-F3A0-9D4D-89F7-84F85A7E5A1C}"/>
              </a:ext>
            </a:extLst>
          </p:cNvPr>
          <p:cNvSpPr/>
          <p:nvPr/>
        </p:nvSpPr>
        <p:spPr>
          <a:xfrm>
            <a:off x="1021271" y="4682957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App 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Gateway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B533BE4-5D22-0848-A98B-602B8ECC91E4}"/>
              </a:ext>
            </a:extLst>
          </p:cNvPr>
          <p:cNvSpPr/>
          <p:nvPr/>
        </p:nvSpPr>
        <p:spPr>
          <a:xfrm rot="16200000">
            <a:off x="1695370" y="2994493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Orchestration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&amp; API</a:t>
            </a:r>
          </a:p>
        </p:txBody>
      </p:sp>
      <p:sp>
        <p:nvSpPr>
          <p:cNvPr id="79" name="Hexagon 78">
            <a:extLst>
              <a:ext uri="{FF2B5EF4-FFF2-40B4-BE49-F238E27FC236}">
                <a16:creationId xmlns:a16="http://schemas.microsoft.com/office/drawing/2014/main" id="{C1205625-1FC5-B344-A78D-C327D0581EA0}"/>
              </a:ext>
            </a:extLst>
          </p:cNvPr>
          <p:cNvSpPr/>
          <p:nvPr/>
        </p:nvSpPr>
        <p:spPr>
          <a:xfrm>
            <a:off x="2673177" y="2599196"/>
            <a:ext cx="761896" cy="557021"/>
          </a:xfrm>
          <a:prstGeom prst="hexagon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5043ED53-5448-4941-9CBA-61DE9A80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856" y="2677911"/>
            <a:ext cx="193259" cy="193259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0776115A-A9DE-1947-8591-B565CD0C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826" y="2825086"/>
            <a:ext cx="193259" cy="193259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CFCD94BB-D9B1-D641-A2BB-8538ABE58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895" y="2825086"/>
            <a:ext cx="193259" cy="193259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BB014F62-D9D7-354C-95B7-D86BB724D26D}"/>
              </a:ext>
            </a:extLst>
          </p:cNvPr>
          <p:cNvSpPr/>
          <p:nvPr/>
        </p:nvSpPr>
        <p:spPr>
          <a:xfrm>
            <a:off x="2641468" y="3151258"/>
            <a:ext cx="7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CyberSANE</a:t>
            </a:r>
          </a:p>
          <a:p>
            <a:pPr algn="ctr"/>
            <a:r>
              <a:rPr lang="en-GR" sz="800">
                <a:latin typeface="Raleway" panose="020B0503030101060003" pitchFamily="34" charset="77"/>
              </a:rPr>
              <a:t>Business</a:t>
            </a:r>
            <a:endParaRPr lang="en-GR" sz="800" dirty="0">
              <a:latin typeface="Raleway" panose="020B0503030101060003" pitchFamily="34" charset="77"/>
            </a:endParaRP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Services</a:t>
            </a:r>
          </a:p>
        </p:txBody>
      </p:sp>
      <p:sp>
        <p:nvSpPr>
          <p:cNvPr id="84" name="Hexagon 83">
            <a:extLst>
              <a:ext uri="{FF2B5EF4-FFF2-40B4-BE49-F238E27FC236}">
                <a16:creationId xmlns:a16="http://schemas.microsoft.com/office/drawing/2014/main" id="{E27E7C44-0B81-5749-B887-13D8BBCE1B0C}"/>
              </a:ext>
            </a:extLst>
          </p:cNvPr>
          <p:cNvSpPr/>
          <p:nvPr/>
        </p:nvSpPr>
        <p:spPr>
          <a:xfrm>
            <a:off x="2673177" y="1877639"/>
            <a:ext cx="761896" cy="557021"/>
          </a:xfrm>
          <a:prstGeom prst="hexagon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7DAD9C2-D2C8-BF43-9543-6BFF7D302F89}"/>
              </a:ext>
            </a:extLst>
          </p:cNvPr>
          <p:cNvSpPr/>
          <p:nvPr/>
        </p:nvSpPr>
        <p:spPr>
          <a:xfrm>
            <a:off x="2572238" y="1575449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Policy 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Enforcement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7451CFB-0128-AE46-BE4B-EEBAC7EC5E63}"/>
              </a:ext>
            </a:extLst>
          </p:cNvPr>
          <p:cNvSpPr/>
          <p:nvPr/>
        </p:nvSpPr>
        <p:spPr>
          <a:xfrm>
            <a:off x="3802567" y="2799214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Identity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Mgmt</a:t>
            </a:r>
          </a:p>
        </p:txBody>
      </p:sp>
      <p:pic>
        <p:nvPicPr>
          <p:cNvPr id="152" name="Picture 1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0EEAA7-437A-E24E-B909-C5EAAC6E4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096" y="2025987"/>
            <a:ext cx="260056" cy="260056"/>
          </a:xfrm>
          <a:prstGeom prst="rect">
            <a:avLst/>
          </a:prstGeom>
        </p:spPr>
      </p:pic>
      <p:sp>
        <p:nvSpPr>
          <p:cNvPr id="153" name="Hexagon 152">
            <a:extLst>
              <a:ext uri="{FF2B5EF4-FFF2-40B4-BE49-F238E27FC236}">
                <a16:creationId xmlns:a16="http://schemas.microsoft.com/office/drawing/2014/main" id="{6FEF42C6-AF70-D140-85C9-5691B3105558}"/>
              </a:ext>
            </a:extLst>
          </p:cNvPr>
          <p:cNvSpPr/>
          <p:nvPr/>
        </p:nvSpPr>
        <p:spPr>
          <a:xfrm>
            <a:off x="1796907" y="2242195"/>
            <a:ext cx="761896" cy="557021"/>
          </a:xfrm>
          <a:prstGeom prst="hexagon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Picture 1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C8713C-5C2B-DB48-8E9C-3EA259F94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568" y="2389002"/>
            <a:ext cx="208574" cy="263405"/>
          </a:xfrm>
          <a:prstGeom prst="rect">
            <a:avLst/>
          </a:prstGeom>
        </p:spPr>
      </p:pic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DFAF7C7A-1B1D-FA4D-A839-423A4631DDE0}"/>
              </a:ext>
            </a:extLst>
          </p:cNvPr>
          <p:cNvSpPr/>
          <p:nvPr/>
        </p:nvSpPr>
        <p:spPr>
          <a:xfrm>
            <a:off x="4815952" y="1582801"/>
            <a:ext cx="1244744" cy="1910530"/>
          </a:xfrm>
          <a:prstGeom prst="roundRect">
            <a:avLst>
              <a:gd name="adj" fmla="val 7836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6" name="Hexagon 155">
            <a:extLst>
              <a:ext uri="{FF2B5EF4-FFF2-40B4-BE49-F238E27FC236}">
                <a16:creationId xmlns:a16="http://schemas.microsoft.com/office/drawing/2014/main" id="{F0D6E99A-C3FE-DB46-A3C4-EC00E80D252F}"/>
              </a:ext>
            </a:extLst>
          </p:cNvPr>
          <p:cNvSpPr/>
          <p:nvPr/>
        </p:nvSpPr>
        <p:spPr>
          <a:xfrm>
            <a:off x="5697530" y="2242193"/>
            <a:ext cx="761896" cy="55702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" name="Picture 156" descr="A picture containing photo, black&#10;&#10;Description automatically generated">
            <a:extLst>
              <a:ext uri="{FF2B5EF4-FFF2-40B4-BE49-F238E27FC236}">
                <a16:creationId xmlns:a16="http://schemas.microsoft.com/office/drawing/2014/main" id="{4F1B5833-98C8-6E4B-9B19-230A0000E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147" y="2357305"/>
            <a:ext cx="326131" cy="326796"/>
          </a:xfrm>
          <a:prstGeom prst="rect">
            <a:avLst/>
          </a:prstGeom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99D997D5-26D4-2F43-A524-6DFF1C1EC5ED}"/>
              </a:ext>
            </a:extLst>
          </p:cNvPr>
          <p:cNvSpPr/>
          <p:nvPr/>
        </p:nvSpPr>
        <p:spPr>
          <a:xfrm>
            <a:off x="5796967" y="1896640"/>
            <a:ext cx="901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Msg Brokering 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&amp; Queuing</a:t>
            </a:r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A4CD5846-78A6-864C-9D86-FBE94EA99EA1}"/>
              </a:ext>
            </a:extLst>
          </p:cNvPr>
          <p:cNvSpPr/>
          <p:nvPr/>
        </p:nvSpPr>
        <p:spPr>
          <a:xfrm>
            <a:off x="4894638" y="1877639"/>
            <a:ext cx="761896" cy="55702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0" name="Picture 159" descr="A picture containing building, drawing, clock&#10;&#10;Description automatically generated">
            <a:extLst>
              <a:ext uri="{FF2B5EF4-FFF2-40B4-BE49-F238E27FC236}">
                <a16:creationId xmlns:a16="http://schemas.microsoft.com/office/drawing/2014/main" id="{5D613046-D633-AF4D-9F10-48CB971F9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7789" y="2023930"/>
            <a:ext cx="231408" cy="257121"/>
          </a:xfrm>
          <a:prstGeom prst="rect">
            <a:avLst/>
          </a:prstGeom>
        </p:spPr>
      </p:pic>
      <p:sp>
        <p:nvSpPr>
          <p:cNvPr id="161" name="Hexagon 160">
            <a:extLst>
              <a:ext uri="{FF2B5EF4-FFF2-40B4-BE49-F238E27FC236}">
                <a16:creationId xmlns:a16="http://schemas.microsoft.com/office/drawing/2014/main" id="{118CDC3A-0330-B24F-9711-3F91C5E32571}"/>
              </a:ext>
            </a:extLst>
          </p:cNvPr>
          <p:cNvSpPr/>
          <p:nvPr/>
        </p:nvSpPr>
        <p:spPr>
          <a:xfrm>
            <a:off x="4878767" y="2599196"/>
            <a:ext cx="761896" cy="55702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2" name="Picture 161" descr="A picture containing room&#10;&#10;Description automatically generated">
            <a:extLst>
              <a:ext uri="{FF2B5EF4-FFF2-40B4-BE49-F238E27FC236}">
                <a16:creationId xmlns:a16="http://schemas.microsoft.com/office/drawing/2014/main" id="{3DECB319-4074-5148-8242-0B0B2AB2E8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9194" y="2728389"/>
            <a:ext cx="335332" cy="335332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85BA550E-B7A5-C047-9637-311C723DCBEC}"/>
              </a:ext>
            </a:extLst>
          </p:cNvPr>
          <p:cNvSpPr/>
          <p:nvPr/>
        </p:nvSpPr>
        <p:spPr>
          <a:xfrm>
            <a:off x="4973418" y="1647291"/>
            <a:ext cx="5725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Caching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2D6A9E7-DA57-5D42-928E-CD316A58B402}"/>
              </a:ext>
            </a:extLst>
          </p:cNvPr>
          <p:cNvSpPr/>
          <p:nvPr/>
        </p:nvSpPr>
        <p:spPr>
          <a:xfrm>
            <a:off x="4946242" y="3144005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Data 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Repository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387D40A-980A-0F4E-8D1C-411DD2019C3E}"/>
              </a:ext>
            </a:extLst>
          </p:cNvPr>
          <p:cNvGrpSpPr/>
          <p:nvPr/>
        </p:nvGrpSpPr>
        <p:grpSpPr>
          <a:xfrm>
            <a:off x="3257103" y="3029797"/>
            <a:ext cx="342063" cy="231346"/>
            <a:chOff x="5218342" y="417227"/>
            <a:chExt cx="413896" cy="279929"/>
          </a:xfrm>
        </p:grpSpPr>
        <p:sp>
          <p:nvSpPr>
            <p:cNvPr id="166" name="Rounded Rectangle 165">
              <a:extLst>
                <a:ext uri="{FF2B5EF4-FFF2-40B4-BE49-F238E27FC236}">
                  <a16:creationId xmlns:a16="http://schemas.microsoft.com/office/drawing/2014/main" id="{B7812F1F-5ED4-C34B-B50D-D3D76CBFD831}"/>
                </a:ext>
              </a:extLst>
            </p:cNvPr>
            <p:cNvSpPr/>
            <p:nvPr/>
          </p:nvSpPr>
          <p:spPr>
            <a:xfrm>
              <a:off x="5246606" y="417227"/>
              <a:ext cx="357367" cy="2799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C7B8121-54EE-5D43-9F2F-30DF7460F90C}"/>
                </a:ext>
              </a:extLst>
            </p:cNvPr>
            <p:cNvSpPr txBox="1"/>
            <p:nvPr/>
          </p:nvSpPr>
          <p:spPr>
            <a:xfrm>
              <a:off x="5218342" y="417227"/>
              <a:ext cx="4138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DB</a:t>
              </a:r>
            </a:p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adapter</a:t>
              </a:r>
            </a:p>
          </p:txBody>
        </p:sp>
      </p:grpSp>
      <p:cxnSp>
        <p:nvCxnSpPr>
          <p:cNvPr id="168" name="Elbow Connector 167">
            <a:extLst>
              <a:ext uri="{FF2B5EF4-FFF2-40B4-BE49-F238E27FC236}">
                <a16:creationId xmlns:a16="http://schemas.microsoft.com/office/drawing/2014/main" id="{E248DE23-DF52-394F-8F61-C22BA6935367}"/>
              </a:ext>
            </a:extLst>
          </p:cNvPr>
          <p:cNvCxnSpPr>
            <a:cxnSpLocks/>
            <a:stCxn id="156" idx="2"/>
            <a:endCxn id="161" idx="0"/>
          </p:cNvCxnSpPr>
          <p:nvPr/>
        </p:nvCxnSpPr>
        <p:spPr>
          <a:xfrm rot="5400000">
            <a:off x="5699478" y="2740399"/>
            <a:ext cx="78493" cy="196122"/>
          </a:xfrm>
          <a:prstGeom prst="bentConnector2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>
            <a:extLst>
              <a:ext uri="{FF2B5EF4-FFF2-40B4-BE49-F238E27FC236}">
                <a16:creationId xmlns:a16="http://schemas.microsoft.com/office/drawing/2014/main" id="{980FB2D8-D0B0-734B-9164-30CC0864F6CE}"/>
              </a:ext>
            </a:extLst>
          </p:cNvPr>
          <p:cNvCxnSpPr>
            <a:cxnSpLocks/>
            <a:stCxn id="156" idx="4"/>
            <a:endCxn id="159" idx="0"/>
          </p:cNvCxnSpPr>
          <p:nvPr/>
        </p:nvCxnSpPr>
        <p:spPr>
          <a:xfrm rot="16200000" flipV="1">
            <a:off x="5703639" y="2109046"/>
            <a:ext cx="86043" cy="180251"/>
          </a:xfrm>
          <a:prstGeom prst="bentConnector2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9EDFDC73-1ADB-7B4B-88D1-0F911CA6312D}"/>
              </a:ext>
            </a:extLst>
          </p:cNvPr>
          <p:cNvSpPr/>
          <p:nvPr/>
        </p:nvSpPr>
        <p:spPr>
          <a:xfrm>
            <a:off x="3263564" y="3646479"/>
            <a:ext cx="1649067" cy="735819"/>
          </a:xfrm>
          <a:prstGeom prst="roundRect">
            <a:avLst>
              <a:gd name="adj" fmla="val 11636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805B63A-327C-AC47-A0AE-DA910F271325}"/>
              </a:ext>
            </a:extLst>
          </p:cNvPr>
          <p:cNvSpPr/>
          <p:nvPr/>
        </p:nvSpPr>
        <p:spPr>
          <a:xfrm>
            <a:off x="3239989" y="3654511"/>
            <a:ext cx="57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Service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Registry</a:t>
            </a:r>
          </a:p>
        </p:txBody>
      </p:sp>
      <p:sp>
        <p:nvSpPr>
          <p:cNvPr id="172" name="Hexagon 171">
            <a:extLst>
              <a:ext uri="{FF2B5EF4-FFF2-40B4-BE49-F238E27FC236}">
                <a16:creationId xmlns:a16="http://schemas.microsoft.com/office/drawing/2014/main" id="{B40760A7-86CB-FB42-8295-819B07106EE6}"/>
              </a:ext>
            </a:extLst>
          </p:cNvPr>
          <p:cNvSpPr/>
          <p:nvPr/>
        </p:nvSpPr>
        <p:spPr>
          <a:xfrm>
            <a:off x="3686570" y="3723666"/>
            <a:ext cx="761896" cy="55702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3" name="Picture 172" descr="A picture containing pan&#10;&#10;Description automatically generated">
            <a:extLst>
              <a:ext uri="{FF2B5EF4-FFF2-40B4-BE49-F238E27FC236}">
                <a16:creationId xmlns:a16="http://schemas.microsoft.com/office/drawing/2014/main" id="{CAAEB2A1-7E0E-2245-BB50-301F3D78D1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8640" y="3852910"/>
            <a:ext cx="333212" cy="298531"/>
          </a:xfrm>
          <a:prstGeom prst="rect">
            <a:avLst/>
          </a:prstGeom>
        </p:spPr>
      </p:pic>
      <p:cxnSp>
        <p:nvCxnSpPr>
          <p:cNvPr id="174" name="Elbow Connector 173">
            <a:extLst>
              <a:ext uri="{FF2B5EF4-FFF2-40B4-BE49-F238E27FC236}">
                <a16:creationId xmlns:a16="http://schemas.microsoft.com/office/drawing/2014/main" id="{6C774315-F06E-D243-85D5-45F5BDC6330E}"/>
              </a:ext>
            </a:extLst>
          </p:cNvPr>
          <p:cNvCxnSpPr>
            <a:cxnSpLocks/>
            <a:stCxn id="153" idx="2"/>
            <a:endCxn id="172" idx="3"/>
          </p:cNvCxnSpPr>
          <p:nvPr/>
        </p:nvCxnSpPr>
        <p:spPr>
          <a:xfrm rot="16200000" flipH="1">
            <a:off x="2209886" y="2525492"/>
            <a:ext cx="1202961" cy="1750408"/>
          </a:xfrm>
          <a:prstGeom prst="bentConnector2">
            <a:avLst/>
          </a:prstGeom>
          <a:ln w="1905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>
            <a:extLst>
              <a:ext uri="{FF2B5EF4-FFF2-40B4-BE49-F238E27FC236}">
                <a16:creationId xmlns:a16="http://schemas.microsoft.com/office/drawing/2014/main" id="{C878D2A7-0227-9448-B641-992C5C7B0279}"/>
              </a:ext>
            </a:extLst>
          </p:cNvPr>
          <p:cNvCxnSpPr>
            <a:cxnSpLocks/>
            <a:stCxn id="196" idx="6"/>
          </p:cNvCxnSpPr>
          <p:nvPr/>
        </p:nvCxnSpPr>
        <p:spPr>
          <a:xfrm flipV="1">
            <a:off x="6728942" y="1402029"/>
            <a:ext cx="312033" cy="112015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Hexagon 175">
            <a:extLst>
              <a:ext uri="{FF2B5EF4-FFF2-40B4-BE49-F238E27FC236}">
                <a16:creationId xmlns:a16="http://schemas.microsoft.com/office/drawing/2014/main" id="{5F7CDE91-A7D6-0A4F-9EB7-987E719E9518}"/>
              </a:ext>
            </a:extLst>
          </p:cNvPr>
          <p:cNvSpPr/>
          <p:nvPr/>
        </p:nvSpPr>
        <p:spPr>
          <a:xfrm>
            <a:off x="8252894" y="921350"/>
            <a:ext cx="761896" cy="55702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C4F14C0-33D6-A049-8E42-4ACB53B4BBB9}"/>
              </a:ext>
            </a:extLst>
          </p:cNvPr>
          <p:cNvSpPr/>
          <p:nvPr/>
        </p:nvSpPr>
        <p:spPr>
          <a:xfrm>
            <a:off x="8401245" y="654609"/>
            <a:ext cx="4651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Tool 1</a:t>
            </a:r>
          </a:p>
        </p:txBody>
      </p:sp>
      <p:pic>
        <p:nvPicPr>
          <p:cNvPr id="178" name="Picture 17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41303FD-4354-444E-973F-901F9C88F3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2652" y="1034199"/>
            <a:ext cx="342379" cy="335392"/>
          </a:xfrm>
          <a:prstGeom prst="rect">
            <a:avLst/>
          </a:prstGeom>
        </p:spPr>
      </p:pic>
      <p:sp>
        <p:nvSpPr>
          <p:cNvPr id="179" name="Hexagon 178">
            <a:extLst>
              <a:ext uri="{FF2B5EF4-FFF2-40B4-BE49-F238E27FC236}">
                <a16:creationId xmlns:a16="http://schemas.microsoft.com/office/drawing/2014/main" id="{54BA2A37-5093-CB45-B8FF-D7E6FF8B489D}"/>
              </a:ext>
            </a:extLst>
          </p:cNvPr>
          <p:cNvSpPr/>
          <p:nvPr/>
        </p:nvSpPr>
        <p:spPr>
          <a:xfrm>
            <a:off x="8235533" y="3238818"/>
            <a:ext cx="761896" cy="55702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11569EC-04BC-144D-A803-C58CC89C9026}"/>
              </a:ext>
            </a:extLst>
          </p:cNvPr>
          <p:cNvSpPr/>
          <p:nvPr/>
        </p:nvSpPr>
        <p:spPr>
          <a:xfrm>
            <a:off x="8379075" y="3824392"/>
            <a:ext cx="4748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Tool 2</a:t>
            </a:r>
          </a:p>
        </p:txBody>
      </p:sp>
      <p:pic>
        <p:nvPicPr>
          <p:cNvPr id="181" name="Picture 18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E4671AF-D1BB-1A4E-B35D-C9C73B304D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5291" y="3351667"/>
            <a:ext cx="342379" cy="335392"/>
          </a:xfrm>
          <a:prstGeom prst="rect">
            <a:avLst/>
          </a:prstGeom>
        </p:spPr>
      </p:pic>
      <p:cxnSp>
        <p:nvCxnSpPr>
          <p:cNvPr id="183" name="Elbow Connector 182">
            <a:extLst>
              <a:ext uri="{FF2B5EF4-FFF2-40B4-BE49-F238E27FC236}">
                <a16:creationId xmlns:a16="http://schemas.microsoft.com/office/drawing/2014/main" id="{589F8C28-C982-254E-9BBC-AD6C281E1942}"/>
              </a:ext>
            </a:extLst>
          </p:cNvPr>
          <p:cNvCxnSpPr>
            <a:cxnSpLocks/>
            <a:stCxn id="187" idx="1"/>
            <a:endCxn id="229" idx="3"/>
          </p:cNvCxnSpPr>
          <p:nvPr/>
        </p:nvCxnSpPr>
        <p:spPr>
          <a:xfrm rot="10800000" flipV="1">
            <a:off x="7542055" y="943589"/>
            <a:ext cx="578486" cy="626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Elbow Connector 183">
            <a:extLst>
              <a:ext uri="{FF2B5EF4-FFF2-40B4-BE49-F238E27FC236}">
                <a16:creationId xmlns:a16="http://schemas.microsoft.com/office/drawing/2014/main" id="{66801975-D58A-C74D-BB70-82B3B05C8935}"/>
              </a:ext>
            </a:extLst>
          </p:cNvPr>
          <p:cNvCxnSpPr>
            <a:cxnSpLocks/>
            <a:stCxn id="190" idx="1"/>
            <a:endCxn id="238" idx="3"/>
          </p:cNvCxnSpPr>
          <p:nvPr/>
        </p:nvCxnSpPr>
        <p:spPr>
          <a:xfrm rot="10800000">
            <a:off x="7539367" y="3131705"/>
            <a:ext cx="585308" cy="62846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F597D3-59E7-C34B-B2D0-CF0230304078}"/>
              </a:ext>
            </a:extLst>
          </p:cNvPr>
          <p:cNvGrpSpPr/>
          <p:nvPr/>
        </p:nvGrpSpPr>
        <p:grpSpPr>
          <a:xfrm>
            <a:off x="8120054" y="841846"/>
            <a:ext cx="295345" cy="231346"/>
            <a:chOff x="5246606" y="417227"/>
            <a:chExt cx="357367" cy="279929"/>
          </a:xfrm>
        </p:grpSpPr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66818AA9-2646-1F4B-90D1-3756C0A03E54}"/>
                </a:ext>
              </a:extLst>
            </p:cNvPr>
            <p:cNvSpPr/>
            <p:nvPr/>
          </p:nvSpPr>
          <p:spPr>
            <a:xfrm>
              <a:off x="5246606" y="417227"/>
              <a:ext cx="357367" cy="2799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3582FC6-2BD9-4E42-965E-1FBBEAF0BA9C}"/>
                </a:ext>
              </a:extLst>
            </p:cNvPr>
            <p:cNvSpPr txBox="1"/>
            <p:nvPr/>
          </p:nvSpPr>
          <p:spPr>
            <a:xfrm>
              <a:off x="5247195" y="417227"/>
              <a:ext cx="3561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REST</a:t>
              </a:r>
            </a:p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API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6166F94-BEEC-FE46-8C94-7DB31EFE671C}"/>
              </a:ext>
            </a:extLst>
          </p:cNvPr>
          <p:cNvGrpSpPr/>
          <p:nvPr/>
        </p:nvGrpSpPr>
        <p:grpSpPr>
          <a:xfrm>
            <a:off x="8124189" y="3658427"/>
            <a:ext cx="295345" cy="231346"/>
            <a:chOff x="5246606" y="417227"/>
            <a:chExt cx="357367" cy="279929"/>
          </a:xfrm>
        </p:grpSpPr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3B06BE8C-6779-D64F-808C-0BF641A1A753}"/>
                </a:ext>
              </a:extLst>
            </p:cNvPr>
            <p:cNvSpPr/>
            <p:nvPr/>
          </p:nvSpPr>
          <p:spPr>
            <a:xfrm>
              <a:off x="5246606" y="417227"/>
              <a:ext cx="357367" cy="2799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1BF5CFA-B313-6D42-9DEF-0902D43B1CF2}"/>
                </a:ext>
              </a:extLst>
            </p:cNvPr>
            <p:cNvSpPr txBox="1"/>
            <p:nvPr/>
          </p:nvSpPr>
          <p:spPr>
            <a:xfrm>
              <a:off x="5247194" y="417227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REST</a:t>
              </a:r>
            </a:p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API</a:t>
              </a:r>
            </a:p>
          </p:txBody>
        </p:sp>
      </p:grpSp>
      <p:cxnSp>
        <p:nvCxnSpPr>
          <p:cNvPr id="191" name="Elbow Connector 190">
            <a:extLst>
              <a:ext uri="{FF2B5EF4-FFF2-40B4-BE49-F238E27FC236}">
                <a16:creationId xmlns:a16="http://schemas.microsoft.com/office/drawing/2014/main" id="{2726A791-BEC6-3440-874E-5187307659C3}"/>
              </a:ext>
            </a:extLst>
          </p:cNvPr>
          <p:cNvCxnSpPr>
            <a:cxnSpLocks/>
            <a:stCxn id="189" idx="2"/>
            <a:endCxn id="172" idx="1"/>
          </p:cNvCxnSpPr>
          <p:nvPr/>
        </p:nvCxnSpPr>
        <p:spPr>
          <a:xfrm rot="5400000">
            <a:off x="6095080" y="2103905"/>
            <a:ext cx="390914" cy="3962651"/>
          </a:xfrm>
          <a:prstGeom prst="bentConnector3">
            <a:avLst>
              <a:gd name="adj1" fmla="val 158478"/>
            </a:avLst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>
            <a:extLst>
              <a:ext uri="{FF2B5EF4-FFF2-40B4-BE49-F238E27FC236}">
                <a16:creationId xmlns:a16="http://schemas.microsoft.com/office/drawing/2014/main" id="{CA54A7FA-5773-4C43-AFC6-FDD53B5A2EA6}"/>
              </a:ext>
            </a:extLst>
          </p:cNvPr>
          <p:cNvCxnSpPr>
            <a:cxnSpLocks/>
            <a:stCxn id="187" idx="0"/>
            <a:endCxn id="172" idx="2"/>
          </p:cNvCxnSpPr>
          <p:nvPr/>
        </p:nvCxnSpPr>
        <p:spPr>
          <a:xfrm rot="16200000" flipH="1" flipV="1">
            <a:off x="4327355" y="340315"/>
            <a:ext cx="3438841" cy="4441901"/>
          </a:xfrm>
          <a:prstGeom prst="bentConnector5">
            <a:avLst>
              <a:gd name="adj1" fmla="val -6648"/>
              <a:gd name="adj2" fmla="val -18096"/>
              <a:gd name="adj3" fmla="val 107923"/>
            </a:avLst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Elbow Connector 192">
            <a:extLst>
              <a:ext uri="{FF2B5EF4-FFF2-40B4-BE49-F238E27FC236}">
                <a16:creationId xmlns:a16="http://schemas.microsoft.com/office/drawing/2014/main" id="{0EEC581D-599A-954C-83A3-5BFA6BF456C7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994260" y="-629523"/>
            <a:ext cx="796690" cy="4971012"/>
          </a:xfrm>
          <a:prstGeom prst="bentConnector4">
            <a:avLst>
              <a:gd name="adj1" fmla="val -56995"/>
              <a:gd name="adj2" fmla="val 99848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>
            <a:extLst>
              <a:ext uri="{FF2B5EF4-FFF2-40B4-BE49-F238E27FC236}">
                <a16:creationId xmlns:a16="http://schemas.microsoft.com/office/drawing/2014/main" id="{F7F854FE-6EB9-7C46-9C4B-2C1283BA1717}"/>
              </a:ext>
            </a:extLst>
          </p:cNvPr>
          <p:cNvSpPr/>
          <p:nvPr/>
        </p:nvSpPr>
        <p:spPr>
          <a:xfrm>
            <a:off x="3725558" y="922673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4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cxnSp>
        <p:nvCxnSpPr>
          <p:cNvPr id="195" name="Elbow Connector 194">
            <a:extLst>
              <a:ext uri="{FF2B5EF4-FFF2-40B4-BE49-F238E27FC236}">
                <a16:creationId xmlns:a16="http://schemas.microsoft.com/office/drawing/2014/main" id="{9B450687-CA99-4140-A49D-20A314A9D1BB}"/>
              </a:ext>
            </a:extLst>
          </p:cNvPr>
          <p:cNvCxnSpPr>
            <a:cxnSpLocks/>
            <a:stCxn id="196" idx="4"/>
            <a:endCxn id="172" idx="0"/>
          </p:cNvCxnSpPr>
          <p:nvPr/>
        </p:nvCxnSpPr>
        <p:spPr>
          <a:xfrm rot="5400000">
            <a:off x="4845615" y="2214735"/>
            <a:ext cx="1390293" cy="2184590"/>
          </a:xfrm>
          <a:prstGeom prst="bentConnector2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>
            <a:extLst>
              <a:ext uri="{FF2B5EF4-FFF2-40B4-BE49-F238E27FC236}">
                <a16:creationId xmlns:a16="http://schemas.microsoft.com/office/drawing/2014/main" id="{79E3D1E5-5A49-8940-BB2C-0047346C9239}"/>
              </a:ext>
            </a:extLst>
          </p:cNvPr>
          <p:cNvSpPr/>
          <p:nvPr/>
        </p:nvSpPr>
        <p:spPr>
          <a:xfrm>
            <a:off x="6537170" y="2432477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5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cxnSp>
        <p:nvCxnSpPr>
          <p:cNvPr id="197" name="Elbow Connector 196">
            <a:extLst>
              <a:ext uri="{FF2B5EF4-FFF2-40B4-BE49-F238E27FC236}">
                <a16:creationId xmlns:a16="http://schemas.microsoft.com/office/drawing/2014/main" id="{2C24CAF2-EA95-FA4C-90E3-9858E4150A51}"/>
              </a:ext>
            </a:extLst>
          </p:cNvPr>
          <p:cNvCxnSpPr>
            <a:cxnSpLocks/>
            <a:endCxn id="210" idx="0"/>
          </p:cNvCxnSpPr>
          <p:nvPr/>
        </p:nvCxnSpPr>
        <p:spPr>
          <a:xfrm rot="10800000" flipV="1">
            <a:off x="4087639" y="1266413"/>
            <a:ext cx="2944343" cy="1050729"/>
          </a:xfrm>
          <a:prstGeom prst="bentConnector2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1B72CC57-A4F7-4745-90BE-961F804BCF19}"/>
              </a:ext>
            </a:extLst>
          </p:cNvPr>
          <p:cNvSpPr/>
          <p:nvPr/>
        </p:nvSpPr>
        <p:spPr>
          <a:xfrm>
            <a:off x="6655528" y="1178423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2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A7A29D6B-AED0-ED4E-BD4B-45686F868DAA}"/>
              </a:ext>
            </a:extLst>
          </p:cNvPr>
          <p:cNvSpPr/>
          <p:nvPr/>
        </p:nvSpPr>
        <p:spPr>
          <a:xfrm>
            <a:off x="5663921" y="2820374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6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9DD4A13-1EC7-3A45-BA6B-A7E16C451930}"/>
              </a:ext>
            </a:extLst>
          </p:cNvPr>
          <p:cNvSpPr/>
          <p:nvPr/>
        </p:nvSpPr>
        <p:spPr>
          <a:xfrm>
            <a:off x="5672603" y="2016097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7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cxnSp>
        <p:nvCxnSpPr>
          <p:cNvPr id="201" name="Elbow Connector 200">
            <a:extLst>
              <a:ext uri="{FF2B5EF4-FFF2-40B4-BE49-F238E27FC236}">
                <a16:creationId xmlns:a16="http://schemas.microsoft.com/office/drawing/2014/main" id="{8AC38B07-AFF9-4D42-BA84-1BA00F596AEE}"/>
              </a:ext>
            </a:extLst>
          </p:cNvPr>
          <p:cNvCxnSpPr>
            <a:cxnSpLocks/>
            <a:stCxn id="84" idx="3"/>
            <a:endCxn id="153" idx="5"/>
          </p:cNvCxnSpPr>
          <p:nvPr/>
        </p:nvCxnSpPr>
        <p:spPr>
          <a:xfrm rot="10800000" flipV="1">
            <a:off x="2419549" y="2156149"/>
            <a:ext cx="253629" cy="86045"/>
          </a:xfrm>
          <a:prstGeom prst="bentConnector2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lbow Connector 201">
            <a:extLst>
              <a:ext uri="{FF2B5EF4-FFF2-40B4-BE49-F238E27FC236}">
                <a16:creationId xmlns:a16="http://schemas.microsoft.com/office/drawing/2014/main" id="{6EC6CA6A-1B6D-0D4C-AC82-CE74CE85C51C}"/>
              </a:ext>
            </a:extLst>
          </p:cNvPr>
          <p:cNvCxnSpPr>
            <a:cxnSpLocks/>
            <a:stCxn id="79" idx="3"/>
            <a:endCxn id="153" idx="1"/>
          </p:cNvCxnSpPr>
          <p:nvPr/>
        </p:nvCxnSpPr>
        <p:spPr>
          <a:xfrm rot="10800000">
            <a:off x="2419549" y="2799217"/>
            <a:ext cx="253629" cy="78491"/>
          </a:xfrm>
          <a:prstGeom prst="bentConnector2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>
            <a:extLst>
              <a:ext uri="{FF2B5EF4-FFF2-40B4-BE49-F238E27FC236}">
                <a16:creationId xmlns:a16="http://schemas.microsoft.com/office/drawing/2014/main" id="{8A39C035-1EFC-774A-8256-AD71FD95AC1A}"/>
              </a:ext>
            </a:extLst>
          </p:cNvPr>
          <p:cNvCxnSpPr>
            <a:cxnSpLocks/>
            <a:stCxn id="79" idx="0"/>
            <a:endCxn id="84" idx="0"/>
          </p:cNvCxnSpPr>
          <p:nvPr/>
        </p:nvCxnSpPr>
        <p:spPr>
          <a:xfrm flipV="1">
            <a:off x="3435073" y="2156150"/>
            <a:ext cx="12700" cy="721557"/>
          </a:xfrm>
          <a:prstGeom prst="bentConnector3">
            <a:avLst>
              <a:gd name="adj1" fmla="val 432913"/>
            </a:avLst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Elbow Connector 203">
            <a:extLst>
              <a:ext uri="{FF2B5EF4-FFF2-40B4-BE49-F238E27FC236}">
                <a16:creationId xmlns:a16="http://schemas.microsoft.com/office/drawing/2014/main" id="{1C34205C-0042-A445-881A-152194A4B56F}"/>
              </a:ext>
            </a:extLst>
          </p:cNvPr>
          <p:cNvCxnSpPr>
            <a:cxnSpLocks/>
            <a:stCxn id="166" idx="2"/>
            <a:endCxn id="161" idx="2"/>
          </p:cNvCxnSpPr>
          <p:nvPr/>
        </p:nvCxnSpPr>
        <p:spPr>
          <a:xfrm rot="5400000" flipH="1" flipV="1">
            <a:off x="4170615" y="2413736"/>
            <a:ext cx="104926" cy="1589887"/>
          </a:xfrm>
          <a:prstGeom prst="bentConnector3">
            <a:avLst>
              <a:gd name="adj1" fmla="val -217868"/>
            </a:avLst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>
            <a:extLst>
              <a:ext uri="{FF2B5EF4-FFF2-40B4-BE49-F238E27FC236}">
                <a16:creationId xmlns:a16="http://schemas.microsoft.com/office/drawing/2014/main" id="{FA24B9AA-3180-2546-92F7-283904A31A50}"/>
              </a:ext>
            </a:extLst>
          </p:cNvPr>
          <p:cNvSpPr/>
          <p:nvPr/>
        </p:nvSpPr>
        <p:spPr>
          <a:xfrm>
            <a:off x="5920782" y="4441128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9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cxnSp>
        <p:nvCxnSpPr>
          <p:cNvPr id="206" name="Elbow Connector 205">
            <a:extLst>
              <a:ext uri="{FF2B5EF4-FFF2-40B4-BE49-F238E27FC236}">
                <a16:creationId xmlns:a16="http://schemas.microsoft.com/office/drawing/2014/main" id="{9368010D-C536-6F44-9F6C-0BF79603BCD5}"/>
              </a:ext>
            </a:extLst>
          </p:cNvPr>
          <p:cNvCxnSpPr>
            <a:cxnSpLocks/>
            <a:stCxn id="153" idx="3"/>
            <a:endCxn id="74" idx="0"/>
          </p:cNvCxnSpPr>
          <p:nvPr/>
        </p:nvCxnSpPr>
        <p:spPr>
          <a:xfrm rot="10800000" flipV="1">
            <a:off x="931913" y="2520705"/>
            <a:ext cx="864994" cy="17361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Hexagon 206">
            <a:extLst>
              <a:ext uri="{FF2B5EF4-FFF2-40B4-BE49-F238E27FC236}">
                <a16:creationId xmlns:a16="http://schemas.microsoft.com/office/drawing/2014/main" id="{B3EE9794-46A7-4144-969F-5645D322BACF}"/>
              </a:ext>
            </a:extLst>
          </p:cNvPr>
          <p:cNvSpPr/>
          <p:nvPr/>
        </p:nvSpPr>
        <p:spPr>
          <a:xfrm>
            <a:off x="1110245" y="506437"/>
            <a:ext cx="473077" cy="4158059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bg1">
              <a:lumMod val="85000"/>
              <a:alpha val="83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8" name="Picture 207" descr="A sign on a pole&#10;&#10;Description automatically generated">
            <a:extLst>
              <a:ext uri="{FF2B5EF4-FFF2-40B4-BE49-F238E27FC236}">
                <a16:creationId xmlns:a16="http://schemas.microsoft.com/office/drawing/2014/main" id="{39339A33-F5C0-B74D-84AA-8FE547D53F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7905" y="2310425"/>
            <a:ext cx="437298" cy="438049"/>
          </a:xfrm>
          <a:prstGeom prst="rect">
            <a:avLst/>
          </a:prstGeom>
        </p:spPr>
      </p:pic>
      <p:sp>
        <p:nvSpPr>
          <p:cNvPr id="209" name="Hexagon 208">
            <a:extLst>
              <a:ext uri="{FF2B5EF4-FFF2-40B4-BE49-F238E27FC236}">
                <a16:creationId xmlns:a16="http://schemas.microsoft.com/office/drawing/2014/main" id="{429DC43C-5DA1-3D4A-9837-51B7BD82A863}"/>
              </a:ext>
            </a:extLst>
          </p:cNvPr>
          <p:cNvSpPr/>
          <p:nvPr/>
        </p:nvSpPr>
        <p:spPr>
          <a:xfrm>
            <a:off x="3686570" y="2242195"/>
            <a:ext cx="761896" cy="55702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0" name="Picture 209" descr="A close up of a sign&#10;&#10;Description automatically generated">
            <a:extLst>
              <a:ext uri="{FF2B5EF4-FFF2-40B4-BE49-F238E27FC236}">
                <a16:creationId xmlns:a16="http://schemas.microsoft.com/office/drawing/2014/main" id="{F4B7A755-1D30-DC4E-970B-886A18048D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7888" y="2317143"/>
            <a:ext cx="399500" cy="407127"/>
          </a:xfrm>
          <a:prstGeom prst="rect">
            <a:avLst/>
          </a:prstGeom>
        </p:spPr>
      </p:pic>
      <p:sp>
        <p:nvSpPr>
          <p:cNvPr id="211" name="Oval 210">
            <a:extLst>
              <a:ext uri="{FF2B5EF4-FFF2-40B4-BE49-F238E27FC236}">
                <a16:creationId xmlns:a16="http://schemas.microsoft.com/office/drawing/2014/main" id="{CE354FA1-8F2E-7B4C-B88A-C6F9F75F1EFD}"/>
              </a:ext>
            </a:extLst>
          </p:cNvPr>
          <p:cNvSpPr/>
          <p:nvPr/>
        </p:nvSpPr>
        <p:spPr>
          <a:xfrm>
            <a:off x="5630493" y="3908799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3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3EDA1D5-6F3B-E84B-951E-9713CF6A105E}"/>
              </a:ext>
            </a:extLst>
          </p:cNvPr>
          <p:cNvGrpSpPr/>
          <p:nvPr/>
        </p:nvGrpSpPr>
        <p:grpSpPr>
          <a:xfrm>
            <a:off x="3321830" y="1834692"/>
            <a:ext cx="342063" cy="231346"/>
            <a:chOff x="5218342" y="417227"/>
            <a:chExt cx="413896" cy="279929"/>
          </a:xfrm>
        </p:grpSpPr>
        <p:sp>
          <p:nvSpPr>
            <p:cNvPr id="213" name="Rounded Rectangle 212">
              <a:extLst>
                <a:ext uri="{FF2B5EF4-FFF2-40B4-BE49-F238E27FC236}">
                  <a16:creationId xmlns:a16="http://schemas.microsoft.com/office/drawing/2014/main" id="{32A6B939-8ACC-4142-A581-D668A67B73B0}"/>
                </a:ext>
              </a:extLst>
            </p:cNvPr>
            <p:cNvSpPr/>
            <p:nvPr/>
          </p:nvSpPr>
          <p:spPr>
            <a:xfrm>
              <a:off x="5246606" y="417227"/>
              <a:ext cx="357367" cy="2799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DD1A1B93-714F-194A-B908-ABE873F64B31}"/>
                </a:ext>
              </a:extLst>
            </p:cNvPr>
            <p:cNvSpPr txBox="1"/>
            <p:nvPr/>
          </p:nvSpPr>
          <p:spPr>
            <a:xfrm>
              <a:off x="5218342" y="417227"/>
              <a:ext cx="4138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DB</a:t>
              </a:r>
            </a:p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adapter</a:t>
              </a:r>
            </a:p>
          </p:txBody>
        </p:sp>
      </p:grpSp>
      <p:cxnSp>
        <p:nvCxnSpPr>
          <p:cNvPr id="215" name="Elbow Connector 214">
            <a:extLst>
              <a:ext uri="{FF2B5EF4-FFF2-40B4-BE49-F238E27FC236}">
                <a16:creationId xmlns:a16="http://schemas.microsoft.com/office/drawing/2014/main" id="{C3867FBC-40FF-1649-969D-5F90265A59B7}"/>
              </a:ext>
            </a:extLst>
          </p:cNvPr>
          <p:cNvCxnSpPr>
            <a:cxnSpLocks/>
            <a:endCxn id="198" idx="4"/>
          </p:cNvCxnSpPr>
          <p:nvPr/>
        </p:nvCxnSpPr>
        <p:spPr>
          <a:xfrm rot="10800000">
            <a:off x="6751415" y="1357830"/>
            <a:ext cx="286897" cy="519900"/>
          </a:xfrm>
          <a:prstGeom prst="bentConnector2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Elbow Connector 215">
            <a:extLst>
              <a:ext uri="{FF2B5EF4-FFF2-40B4-BE49-F238E27FC236}">
                <a16:creationId xmlns:a16="http://schemas.microsoft.com/office/drawing/2014/main" id="{ED2AC50A-AF14-D240-BC17-E272A3294D28}"/>
              </a:ext>
            </a:extLst>
          </p:cNvPr>
          <p:cNvCxnSpPr>
            <a:cxnSpLocks/>
          </p:cNvCxnSpPr>
          <p:nvPr/>
        </p:nvCxnSpPr>
        <p:spPr>
          <a:xfrm rot="10800000">
            <a:off x="6743166" y="1918714"/>
            <a:ext cx="292950" cy="707050"/>
          </a:xfrm>
          <a:prstGeom prst="bentConnector2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Elbow Connector 216">
            <a:extLst>
              <a:ext uri="{FF2B5EF4-FFF2-40B4-BE49-F238E27FC236}">
                <a16:creationId xmlns:a16="http://schemas.microsoft.com/office/drawing/2014/main" id="{D2E11B52-2C87-974D-81AB-91943B111DFF}"/>
              </a:ext>
            </a:extLst>
          </p:cNvPr>
          <p:cNvCxnSpPr>
            <a:cxnSpLocks/>
          </p:cNvCxnSpPr>
          <p:nvPr/>
        </p:nvCxnSpPr>
        <p:spPr>
          <a:xfrm rot="10800000">
            <a:off x="6743166" y="2613733"/>
            <a:ext cx="292894" cy="762544"/>
          </a:xfrm>
          <a:prstGeom prst="bentConnector2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217">
            <a:extLst>
              <a:ext uri="{FF2B5EF4-FFF2-40B4-BE49-F238E27FC236}">
                <a16:creationId xmlns:a16="http://schemas.microsoft.com/office/drawing/2014/main" id="{A7D271FB-39AA-FE4E-B10D-69D3BD68FC8D}"/>
              </a:ext>
            </a:extLst>
          </p:cNvPr>
          <p:cNvCxnSpPr>
            <a:cxnSpLocks/>
          </p:cNvCxnSpPr>
          <p:nvPr/>
        </p:nvCxnSpPr>
        <p:spPr>
          <a:xfrm rot="10800000">
            <a:off x="6741468" y="3365372"/>
            <a:ext cx="293257" cy="756929"/>
          </a:xfrm>
          <a:prstGeom prst="bentConnector2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>
            <a:extLst>
              <a:ext uri="{FF2B5EF4-FFF2-40B4-BE49-F238E27FC236}">
                <a16:creationId xmlns:a16="http://schemas.microsoft.com/office/drawing/2014/main" id="{E35299BD-1168-AB40-BEEB-345A1EE5B159}"/>
              </a:ext>
            </a:extLst>
          </p:cNvPr>
          <p:cNvCxnSpPr>
            <a:cxnSpLocks/>
            <a:stCxn id="196" idx="6"/>
          </p:cNvCxnSpPr>
          <p:nvPr/>
        </p:nvCxnSpPr>
        <p:spPr>
          <a:xfrm flipV="1">
            <a:off x="6728942" y="2137870"/>
            <a:ext cx="316446" cy="38431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Elbow Connector 219">
            <a:extLst>
              <a:ext uri="{FF2B5EF4-FFF2-40B4-BE49-F238E27FC236}">
                <a16:creationId xmlns:a16="http://schemas.microsoft.com/office/drawing/2014/main" id="{FD8B15E5-DF75-3A49-ADB2-8EA648DF5AAD}"/>
              </a:ext>
            </a:extLst>
          </p:cNvPr>
          <p:cNvCxnSpPr>
            <a:cxnSpLocks/>
            <a:stCxn id="196" idx="6"/>
          </p:cNvCxnSpPr>
          <p:nvPr/>
        </p:nvCxnSpPr>
        <p:spPr>
          <a:xfrm>
            <a:off x="6728942" y="2522181"/>
            <a:ext cx="318997" cy="40646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Elbow Connector 220">
            <a:extLst>
              <a:ext uri="{FF2B5EF4-FFF2-40B4-BE49-F238E27FC236}">
                <a16:creationId xmlns:a16="http://schemas.microsoft.com/office/drawing/2014/main" id="{A87E64CE-441B-054D-B390-7C982F78810B}"/>
              </a:ext>
            </a:extLst>
          </p:cNvPr>
          <p:cNvCxnSpPr>
            <a:cxnSpLocks/>
            <a:stCxn id="196" idx="6"/>
          </p:cNvCxnSpPr>
          <p:nvPr/>
        </p:nvCxnSpPr>
        <p:spPr>
          <a:xfrm>
            <a:off x="6728942" y="2522181"/>
            <a:ext cx="322024" cy="114082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lbow Connector 221">
            <a:extLst>
              <a:ext uri="{FF2B5EF4-FFF2-40B4-BE49-F238E27FC236}">
                <a16:creationId xmlns:a16="http://schemas.microsoft.com/office/drawing/2014/main" id="{F6CF7564-447B-9C4D-A202-53131158883D}"/>
              </a:ext>
            </a:extLst>
          </p:cNvPr>
          <p:cNvCxnSpPr>
            <a:cxnSpLocks/>
            <a:stCxn id="196" idx="6"/>
          </p:cNvCxnSpPr>
          <p:nvPr/>
        </p:nvCxnSpPr>
        <p:spPr>
          <a:xfrm>
            <a:off x="6728942" y="2522181"/>
            <a:ext cx="317298" cy="189412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>
            <a:extLst>
              <a:ext uri="{FF2B5EF4-FFF2-40B4-BE49-F238E27FC236}">
                <a16:creationId xmlns:a16="http://schemas.microsoft.com/office/drawing/2014/main" id="{6BD760C8-C911-CF49-8593-A3CB38B36B0C}"/>
              </a:ext>
            </a:extLst>
          </p:cNvPr>
          <p:cNvCxnSpPr>
            <a:cxnSpLocks/>
            <a:stCxn id="156" idx="0"/>
            <a:endCxn id="196" idx="2"/>
          </p:cNvCxnSpPr>
          <p:nvPr/>
        </p:nvCxnSpPr>
        <p:spPr>
          <a:xfrm>
            <a:off x="6459426" y="2520704"/>
            <a:ext cx="77744" cy="147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Oval 223">
            <a:extLst>
              <a:ext uri="{FF2B5EF4-FFF2-40B4-BE49-F238E27FC236}">
                <a16:creationId xmlns:a16="http://schemas.microsoft.com/office/drawing/2014/main" id="{7FD8D05B-D057-F143-90BD-99C914BD067F}"/>
              </a:ext>
            </a:extLst>
          </p:cNvPr>
          <p:cNvSpPr/>
          <p:nvPr/>
        </p:nvSpPr>
        <p:spPr>
          <a:xfrm>
            <a:off x="2512801" y="3912471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3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3426362-61AC-9840-8550-597056B12286}"/>
              </a:ext>
            </a:extLst>
          </p:cNvPr>
          <p:cNvSpPr/>
          <p:nvPr/>
        </p:nvSpPr>
        <p:spPr>
          <a:xfrm>
            <a:off x="7732351" y="855061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1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4303EF32-3F05-AA4E-8606-6A63E7BB9AD1}"/>
              </a:ext>
            </a:extLst>
          </p:cNvPr>
          <p:cNvSpPr/>
          <p:nvPr/>
        </p:nvSpPr>
        <p:spPr>
          <a:xfrm>
            <a:off x="7744071" y="3663001"/>
            <a:ext cx="191772" cy="1794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Raleway" panose="020B0503030101060003" pitchFamily="34" charset="77"/>
              </a:rPr>
              <a:t>8</a:t>
            </a:r>
            <a:endParaRPr lang="en-US" sz="16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299184D-F205-0E4E-B4DB-91F2D89625D0}"/>
              </a:ext>
            </a:extLst>
          </p:cNvPr>
          <p:cNvGrpSpPr/>
          <p:nvPr/>
        </p:nvGrpSpPr>
        <p:grpSpPr>
          <a:xfrm>
            <a:off x="7247198" y="848109"/>
            <a:ext cx="295345" cy="231346"/>
            <a:chOff x="5246606" y="417227"/>
            <a:chExt cx="357367" cy="279929"/>
          </a:xfrm>
        </p:grpSpPr>
        <p:sp>
          <p:nvSpPr>
            <p:cNvPr id="228" name="Rounded Rectangle 227">
              <a:extLst>
                <a:ext uri="{FF2B5EF4-FFF2-40B4-BE49-F238E27FC236}">
                  <a16:creationId xmlns:a16="http://schemas.microsoft.com/office/drawing/2014/main" id="{245A3373-3FEE-344E-89EA-DAEB04BC6295}"/>
                </a:ext>
              </a:extLst>
            </p:cNvPr>
            <p:cNvSpPr/>
            <p:nvPr/>
          </p:nvSpPr>
          <p:spPr>
            <a:xfrm>
              <a:off x="5246606" y="417227"/>
              <a:ext cx="357367" cy="2799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BE50D003-3D69-9048-9235-D98F985CAEBE}"/>
                </a:ext>
              </a:extLst>
            </p:cNvPr>
            <p:cNvSpPr txBox="1"/>
            <p:nvPr/>
          </p:nvSpPr>
          <p:spPr>
            <a:xfrm>
              <a:off x="5247195" y="417227"/>
              <a:ext cx="3561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REST</a:t>
              </a:r>
            </a:p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API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395B3D0-961A-4F43-B752-9750EF48A3AF}"/>
              </a:ext>
            </a:extLst>
          </p:cNvPr>
          <p:cNvGrpSpPr/>
          <p:nvPr/>
        </p:nvGrpSpPr>
        <p:grpSpPr>
          <a:xfrm>
            <a:off x="7248120" y="1553695"/>
            <a:ext cx="295345" cy="231346"/>
            <a:chOff x="5246606" y="417227"/>
            <a:chExt cx="357367" cy="279929"/>
          </a:xfrm>
        </p:grpSpPr>
        <p:sp>
          <p:nvSpPr>
            <p:cNvPr id="231" name="Rounded Rectangle 230">
              <a:extLst>
                <a:ext uri="{FF2B5EF4-FFF2-40B4-BE49-F238E27FC236}">
                  <a16:creationId xmlns:a16="http://schemas.microsoft.com/office/drawing/2014/main" id="{E34DD7BC-3A27-FD45-9035-6B218A236FAE}"/>
                </a:ext>
              </a:extLst>
            </p:cNvPr>
            <p:cNvSpPr/>
            <p:nvPr/>
          </p:nvSpPr>
          <p:spPr>
            <a:xfrm>
              <a:off x="5246606" y="417227"/>
              <a:ext cx="357367" cy="2799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572C6997-CA6C-FF41-8C82-FE7D4837C8B9}"/>
                </a:ext>
              </a:extLst>
            </p:cNvPr>
            <p:cNvSpPr txBox="1"/>
            <p:nvPr/>
          </p:nvSpPr>
          <p:spPr>
            <a:xfrm>
              <a:off x="5247195" y="417227"/>
              <a:ext cx="3561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REST</a:t>
              </a:r>
            </a:p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API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AD5899F-1419-504A-956D-1625566BB4C6}"/>
              </a:ext>
            </a:extLst>
          </p:cNvPr>
          <p:cNvGrpSpPr/>
          <p:nvPr/>
        </p:nvGrpSpPr>
        <p:grpSpPr>
          <a:xfrm>
            <a:off x="7237160" y="2319790"/>
            <a:ext cx="295345" cy="231346"/>
            <a:chOff x="5246606" y="417227"/>
            <a:chExt cx="357367" cy="279929"/>
          </a:xfrm>
        </p:grpSpPr>
        <p:sp>
          <p:nvSpPr>
            <p:cNvPr id="234" name="Rounded Rectangle 233">
              <a:extLst>
                <a:ext uri="{FF2B5EF4-FFF2-40B4-BE49-F238E27FC236}">
                  <a16:creationId xmlns:a16="http://schemas.microsoft.com/office/drawing/2014/main" id="{07DB07B4-1E50-0340-8FB9-0756819B59CC}"/>
                </a:ext>
              </a:extLst>
            </p:cNvPr>
            <p:cNvSpPr/>
            <p:nvPr/>
          </p:nvSpPr>
          <p:spPr>
            <a:xfrm>
              <a:off x="5246606" y="417227"/>
              <a:ext cx="357367" cy="2799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5331EC80-BDC3-8143-A8F1-10CCAF871EEC}"/>
                </a:ext>
              </a:extLst>
            </p:cNvPr>
            <p:cNvSpPr txBox="1"/>
            <p:nvPr/>
          </p:nvSpPr>
          <p:spPr>
            <a:xfrm>
              <a:off x="5247195" y="417227"/>
              <a:ext cx="3561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REST</a:t>
              </a:r>
            </a:p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API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3BF557C-B6DC-5149-B645-896D935EE627}"/>
              </a:ext>
            </a:extLst>
          </p:cNvPr>
          <p:cNvGrpSpPr/>
          <p:nvPr/>
        </p:nvGrpSpPr>
        <p:grpSpPr>
          <a:xfrm>
            <a:off x="7244510" y="3029960"/>
            <a:ext cx="295345" cy="231346"/>
            <a:chOff x="5246606" y="417227"/>
            <a:chExt cx="357367" cy="279929"/>
          </a:xfrm>
        </p:grpSpPr>
        <p:sp>
          <p:nvSpPr>
            <p:cNvPr id="237" name="Rounded Rectangle 236">
              <a:extLst>
                <a:ext uri="{FF2B5EF4-FFF2-40B4-BE49-F238E27FC236}">
                  <a16:creationId xmlns:a16="http://schemas.microsoft.com/office/drawing/2014/main" id="{26C734CC-8BDA-4D4B-90D9-BF2383D5020D}"/>
                </a:ext>
              </a:extLst>
            </p:cNvPr>
            <p:cNvSpPr/>
            <p:nvPr/>
          </p:nvSpPr>
          <p:spPr>
            <a:xfrm>
              <a:off x="5246606" y="417227"/>
              <a:ext cx="357367" cy="2799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B0197AAB-4E2D-A244-8E5B-8DA43D29D869}"/>
                </a:ext>
              </a:extLst>
            </p:cNvPr>
            <p:cNvSpPr txBox="1"/>
            <p:nvPr/>
          </p:nvSpPr>
          <p:spPr>
            <a:xfrm>
              <a:off x="5247195" y="417227"/>
              <a:ext cx="3561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REST</a:t>
              </a:r>
            </a:p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API</a:t>
              </a: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A371EAD-5DB4-4946-9BA3-897C93936199}"/>
              </a:ext>
            </a:extLst>
          </p:cNvPr>
          <p:cNvGrpSpPr/>
          <p:nvPr/>
        </p:nvGrpSpPr>
        <p:grpSpPr>
          <a:xfrm>
            <a:off x="7247483" y="3777756"/>
            <a:ext cx="295345" cy="231346"/>
            <a:chOff x="5246606" y="417227"/>
            <a:chExt cx="357367" cy="279929"/>
          </a:xfrm>
        </p:grpSpPr>
        <p:sp>
          <p:nvSpPr>
            <p:cNvPr id="240" name="Rounded Rectangle 239">
              <a:extLst>
                <a:ext uri="{FF2B5EF4-FFF2-40B4-BE49-F238E27FC236}">
                  <a16:creationId xmlns:a16="http://schemas.microsoft.com/office/drawing/2014/main" id="{87844FB5-8247-6649-A8E9-4FB893697DA5}"/>
                </a:ext>
              </a:extLst>
            </p:cNvPr>
            <p:cNvSpPr/>
            <p:nvPr/>
          </p:nvSpPr>
          <p:spPr>
            <a:xfrm>
              <a:off x="5246606" y="417227"/>
              <a:ext cx="357367" cy="2799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E0BAEC17-0A28-194C-BF6D-DD2396C815E7}"/>
                </a:ext>
              </a:extLst>
            </p:cNvPr>
            <p:cNvSpPr txBox="1"/>
            <p:nvPr/>
          </p:nvSpPr>
          <p:spPr>
            <a:xfrm>
              <a:off x="5247195" y="417227"/>
              <a:ext cx="3561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REST</a:t>
              </a:r>
            </a:p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API</a:t>
              </a:r>
            </a:p>
          </p:txBody>
        </p:sp>
      </p:grpSp>
      <p:sp>
        <p:nvSpPr>
          <p:cNvPr id="242" name="Rectangle 241">
            <a:extLst>
              <a:ext uri="{FF2B5EF4-FFF2-40B4-BE49-F238E27FC236}">
                <a16:creationId xmlns:a16="http://schemas.microsoft.com/office/drawing/2014/main" id="{D5FFC762-3B35-2C49-9DCB-62BDC29DD488}"/>
              </a:ext>
            </a:extLst>
          </p:cNvPr>
          <p:cNvSpPr/>
          <p:nvPr/>
        </p:nvSpPr>
        <p:spPr>
          <a:xfrm>
            <a:off x="6848803" y="4673251"/>
            <a:ext cx="6815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800" dirty="0">
                <a:latin typeface="Raleway" panose="020B0503030101060003" pitchFamily="34" charset="77"/>
              </a:rPr>
              <a:t>CyberSANE</a:t>
            </a:r>
          </a:p>
          <a:p>
            <a:pPr algn="ctr"/>
            <a:r>
              <a:rPr lang="en-GR" sz="800" dirty="0">
                <a:latin typeface="Raleway" panose="020B0503030101060003" pitchFamily="34" charset="77"/>
              </a:rPr>
              <a:t>Adapter</a:t>
            </a:r>
          </a:p>
        </p:txBody>
      </p:sp>
      <p:sp>
        <p:nvSpPr>
          <p:cNvPr id="243" name="Hexagon 242">
            <a:extLst>
              <a:ext uri="{FF2B5EF4-FFF2-40B4-BE49-F238E27FC236}">
                <a16:creationId xmlns:a16="http://schemas.microsoft.com/office/drawing/2014/main" id="{BBD7D05F-7D88-854C-8D0C-0C4D4B4FF520}"/>
              </a:ext>
            </a:extLst>
          </p:cNvPr>
          <p:cNvSpPr/>
          <p:nvPr/>
        </p:nvSpPr>
        <p:spPr>
          <a:xfrm>
            <a:off x="6990369" y="1129526"/>
            <a:ext cx="473077" cy="314424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  <a:effectLst>
            <a:glow rad="63500">
              <a:srgbClr val="FF00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220A06D-9C05-9247-B3DD-9AFE1856DA43}"/>
              </a:ext>
            </a:extLst>
          </p:cNvPr>
          <p:cNvSpPr/>
          <p:nvPr/>
        </p:nvSpPr>
        <p:spPr>
          <a:xfrm>
            <a:off x="6987880" y="114737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600" dirty="0">
                <a:latin typeface="Raleway" panose="020B0503030101060003" pitchFamily="34" charset="77"/>
              </a:rPr>
              <a:t>LiveNet</a:t>
            </a:r>
          </a:p>
          <a:p>
            <a:pPr algn="ctr"/>
            <a:r>
              <a:rPr lang="en-GR" sz="600" dirty="0">
                <a:latin typeface="Raleway" panose="020B0503030101060003" pitchFamily="34" charset="77"/>
              </a:rPr>
              <a:t>Adapter</a:t>
            </a:r>
            <a:endParaRPr lang="en-GR" sz="800" dirty="0">
              <a:latin typeface="Raleway" panose="020B0503030101060003" pitchFamily="34" charset="77"/>
            </a:endParaRPr>
          </a:p>
        </p:txBody>
      </p:sp>
      <p:sp>
        <p:nvSpPr>
          <p:cNvPr id="245" name="Hexagon 244">
            <a:extLst>
              <a:ext uri="{FF2B5EF4-FFF2-40B4-BE49-F238E27FC236}">
                <a16:creationId xmlns:a16="http://schemas.microsoft.com/office/drawing/2014/main" id="{C98E1C7F-6CF0-A940-B4BD-260C6EF999E5}"/>
              </a:ext>
            </a:extLst>
          </p:cNvPr>
          <p:cNvSpPr/>
          <p:nvPr/>
        </p:nvSpPr>
        <p:spPr>
          <a:xfrm>
            <a:off x="6998640" y="1832855"/>
            <a:ext cx="473077" cy="314424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  <a:effectLst>
            <a:glow rad="63500">
              <a:srgbClr val="FFC0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2388B124-284E-7049-9609-1C7EFF063691}"/>
              </a:ext>
            </a:extLst>
          </p:cNvPr>
          <p:cNvSpPr/>
          <p:nvPr/>
        </p:nvSpPr>
        <p:spPr>
          <a:xfrm>
            <a:off x="6996151" y="1850699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600" dirty="0">
                <a:latin typeface="Raleway" panose="020B0503030101060003" pitchFamily="34" charset="77"/>
              </a:rPr>
              <a:t>DarkNet</a:t>
            </a:r>
          </a:p>
          <a:p>
            <a:pPr algn="ctr"/>
            <a:r>
              <a:rPr lang="en-GR" sz="600" dirty="0">
                <a:latin typeface="Raleway" panose="020B0503030101060003" pitchFamily="34" charset="77"/>
              </a:rPr>
              <a:t>Adapter</a:t>
            </a:r>
            <a:endParaRPr lang="en-GR" sz="800" dirty="0">
              <a:latin typeface="Raleway" panose="020B0503030101060003" pitchFamily="34" charset="77"/>
            </a:endParaRPr>
          </a:p>
        </p:txBody>
      </p:sp>
      <p:sp>
        <p:nvSpPr>
          <p:cNvPr id="247" name="Hexagon 246">
            <a:extLst>
              <a:ext uri="{FF2B5EF4-FFF2-40B4-BE49-F238E27FC236}">
                <a16:creationId xmlns:a16="http://schemas.microsoft.com/office/drawing/2014/main" id="{5AE8A0CA-9215-B54A-B08D-8692C9C855AF}"/>
              </a:ext>
            </a:extLst>
          </p:cNvPr>
          <p:cNvSpPr/>
          <p:nvPr/>
        </p:nvSpPr>
        <p:spPr>
          <a:xfrm>
            <a:off x="6982696" y="2593057"/>
            <a:ext cx="473077" cy="314424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  <a:effectLst>
            <a:glow rad="63500">
              <a:srgbClr val="92D05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D519EFDB-604A-2D43-BF38-D44C6E7CE277}"/>
              </a:ext>
            </a:extLst>
          </p:cNvPr>
          <p:cNvSpPr/>
          <p:nvPr/>
        </p:nvSpPr>
        <p:spPr>
          <a:xfrm>
            <a:off x="6942537" y="2623427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600" dirty="0">
                <a:latin typeface="Raleway" panose="020B0503030101060003" pitchFamily="34" charset="77"/>
              </a:rPr>
              <a:t>HybridNet</a:t>
            </a:r>
          </a:p>
          <a:p>
            <a:pPr algn="ctr"/>
            <a:r>
              <a:rPr lang="en-GR" sz="600" dirty="0">
                <a:latin typeface="Raleway" panose="020B0503030101060003" pitchFamily="34" charset="77"/>
              </a:rPr>
              <a:t>Adapter</a:t>
            </a:r>
            <a:endParaRPr lang="en-GR" sz="800" dirty="0">
              <a:latin typeface="Raleway" panose="020B0503030101060003" pitchFamily="34" charset="77"/>
            </a:endParaRPr>
          </a:p>
        </p:txBody>
      </p:sp>
      <p:sp>
        <p:nvSpPr>
          <p:cNvPr id="249" name="Hexagon 248">
            <a:extLst>
              <a:ext uri="{FF2B5EF4-FFF2-40B4-BE49-F238E27FC236}">
                <a16:creationId xmlns:a16="http://schemas.microsoft.com/office/drawing/2014/main" id="{7E495B53-0BE3-3744-83E3-9DF9336FAEE7}"/>
              </a:ext>
            </a:extLst>
          </p:cNvPr>
          <p:cNvSpPr/>
          <p:nvPr/>
        </p:nvSpPr>
        <p:spPr>
          <a:xfrm>
            <a:off x="6973583" y="3315461"/>
            <a:ext cx="473077" cy="314424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  <a:effectLst>
            <a:glow rad="63500">
              <a:srgbClr val="00B0F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C1F9ADDB-0618-CC4E-9422-B87510E36AF0}"/>
              </a:ext>
            </a:extLst>
          </p:cNvPr>
          <p:cNvSpPr/>
          <p:nvPr/>
        </p:nvSpPr>
        <p:spPr>
          <a:xfrm>
            <a:off x="6951859" y="3345831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600" dirty="0">
                <a:latin typeface="Raleway" panose="020B0503030101060003" pitchFamily="34" charset="77"/>
              </a:rPr>
              <a:t>ShareNet</a:t>
            </a:r>
          </a:p>
          <a:p>
            <a:pPr algn="ctr"/>
            <a:r>
              <a:rPr lang="en-GR" sz="600" dirty="0">
                <a:latin typeface="Raleway" panose="020B0503030101060003" pitchFamily="34" charset="77"/>
              </a:rPr>
              <a:t>Adapter</a:t>
            </a:r>
            <a:endParaRPr lang="en-GR" sz="800" dirty="0">
              <a:latin typeface="Raleway" panose="020B0503030101060003" pitchFamily="34" charset="77"/>
            </a:endParaRPr>
          </a:p>
        </p:txBody>
      </p:sp>
      <p:sp>
        <p:nvSpPr>
          <p:cNvPr id="251" name="Hexagon 250">
            <a:extLst>
              <a:ext uri="{FF2B5EF4-FFF2-40B4-BE49-F238E27FC236}">
                <a16:creationId xmlns:a16="http://schemas.microsoft.com/office/drawing/2014/main" id="{09963AE2-8DA3-964C-9CF3-A4A64B2AEC5E}"/>
              </a:ext>
            </a:extLst>
          </p:cNvPr>
          <p:cNvSpPr/>
          <p:nvPr/>
        </p:nvSpPr>
        <p:spPr>
          <a:xfrm>
            <a:off x="6976141" y="4056120"/>
            <a:ext cx="473077" cy="314424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  <a:effectLst>
            <a:glow rad="63500">
              <a:srgbClr val="0070C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3DA0469E-0938-ED40-8B78-01FA19DBF24B}"/>
              </a:ext>
            </a:extLst>
          </p:cNvPr>
          <p:cNvSpPr/>
          <p:nvPr/>
        </p:nvSpPr>
        <p:spPr>
          <a:xfrm>
            <a:off x="6923960" y="4086490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R" sz="600" dirty="0">
                <a:latin typeface="Raleway" panose="020B0503030101060003" pitchFamily="34" charset="77"/>
              </a:rPr>
              <a:t>PrivacyNet</a:t>
            </a:r>
          </a:p>
          <a:p>
            <a:pPr algn="ctr"/>
            <a:r>
              <a:rPr lang="en-GR" sz="600" dirty="0">
                <a:latin typeface="Raleway" panose="020B0503030101060003" pitchFamily="34" charset="77"/>
              </a:rPr>
              <a:t>Adapter</a:t>
            </a:r>
            <a:endParaRPr lang="en-GR" sz="800" dirty="0">
              <a:latin typeface="Raleway" panose="020B0503030101060003" pitchFamily="34" charset="77"/>
            </a:endParaRPr>
          </a:p>
        </p:txBody>
      </p:sp>
      <p:cxnSp>
        <p:nvCxnSpPr>
          <p:cNvPr id="254" name="Elbow Connector 253">
            <a:extLst>
              <a:ext uri="{FF2B5EF4-FFF2-40B4-BE49-F238E27FC236}">
                <a16:creationId xmlns:a16="http://schemas.microsoft.com/office/drawing/2014/main" id="{5F56288E-063C-6944-9F60-A3B2F7A5BEA5}"/>
              </a:ext>
            </a:extLst>
          </p:cNvPr>
          <p:cNvCxnSpPr>
            <a:cxnSpLocks/>
            <a:stCxn id="214" idx="0"/>
            <a:endCxn id="161" idx="2"/>
          </p:cNvCxnSpPr>
          <p:nvPr/>
        </p:nvCxnSpPr>
        <p:spPr>
          <a:xfrm rot="16200000" flipH="1">
            <a:off x="3594679" y="1732874"/>
            <a:ext cx="1321525" cy="1525160"/>
          </a:xfrm>
          <a:prstGeom prst="bentConnector5">
            <a:avLst>
              <a:gd name="adj1" fmla="val -9137"/>
              <a:gd name="adj2" fmla="val 11073"/>
              <a:gd name="adj3" fmla="val 125104"/>
            </a:avLst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4" grpId="0" animBg="1"/>
      <p:bldP spid="76" grpId="0"/>
      <p:bldP spid="77" grpId="0"/>
      <p:bldP spid="78" grpId="0"/>
      <p:bldP spid="79" grpId="0" animBg="1"/>
      <p:bldP spid="83" grpId="0"/>
      <p:bldP spid="84" grpId="0" animBg="1"/>
      <p:bldP spid="150" grpId="0"/>
      <p:bldP spid="151" grpId="0"/>
      <p:bldP spid="153" grpId="0" animBg="1"/>
      <p:bldP spid="156" grpId="0" animBg="1"/>
      <p:bldP spid="158" grpId="0"/>
      <p:bldP spid="159" grpId="0" animBg="1"/>
      <p:bldP spid="161" grpId="0" animBg="1"/>
      <p:bldP spid="163" grpId="0"/>
      <p:bldP spid="164" grpId="0"/>
      <p:bldP spid="171" grpId="0"/>
      <p:bldP spid="172" grpId="0" animBg="1"/>
      <p:bldP spid="176" grpId="0" animBg="1"/>
      <p:bldP spid="177" grpId="0"/>
      <p:bldP spid="179" grpId="0" animBg="1"/>
      <p:bldP spid="180" grpId="0"/>
      <p:bldP spid="194" grpId="0" animBg="1"/>
      <p:bldP spid="196" grpId="0" animBg="1"/>
      <p:bldP spid="198" grpId="0" animBg="1"/>
      <p:bldP spid="199" grpId="0" animBg="1"/>
      <p:bldP spid="200" grpId="0" animBg="1"/>
      <p:bldP spid="205" grpId="0" animBg="1"/>
      <p:bldP spid="207" grpId="0" animBg="1"/>
      <p:bldP spid="209" grpId="0" animBg="1"/>
      <p:bldP spid="211" grpId="0" animBg="1"/>
      <p:bldP spid="224" grpId="0" animBg="1"/>
      <p:bldP spid="225" grpId="0" animBg="1"/>
      <p:bldP spid="226" grpId="0" animBg="1"/>
      <p:bldP spid="243" grpId="0" animBg="1"/>
      <p:bldP spid="244" grpId="0"/>
      <p:bldP spid="245" grpId="0" animBg="1"/>
      <p:bldP spid="246" grpId="0"/>
      <p:bldP spid="247" grpId="0" animBg="1"/>
      <p:bldP spid="248" grpId="0"/>
      <p:bldP spid="249" grpId="0" animBg="1"/>
      <p:bldP spid="250" grpId="0"/>
      <p:bldP spid="251" grpId="0" animBg="1"/>
      <p:bldP spid="252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7883</TotalTime>
  <Words>264</Words>
  <Application>Microsoft Macintosh PowerPoint</Application>
  <PresentationFormat>On-screen Show (16:9)</PresentationFormat>
  <Paragraphs>189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Poppins Light</vt:lpstr>
      <vt:lpstr>Raleway</vt:lpstr>
      <vt:lpstr>Tahoma</vt:lpstr>
      <vt:lpstr>Simple Light</vt:lpstr>
      <vt:lpstr>System Architecture</vt:lpstr>
      <vt:lpstr>PowerPoint Presentation</vt:lpstr>
      <vt:lpstr>CyberSANE System Architecture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Ascensão</dc:creator>
  <cp:lastModifiedBy>Thanos Karantjias</cp:lastModifiedBy>
  <cp:revision>276</cp:revision>
  <dcterms:modified xsi:type="dcterms:W3CDTF">2022-01-29T16:08:57Z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e51613-0857-4737-a1b1-3f4dc2d8c862_Enabled">
    <vt:lpwstr>true</vt:lpwstr>
  </property>
  <property fmtid="{D5CDD505-2E9C-101B-9397-08002B2CF9AE}" pid="3" name="MSIP_Label_5ae51613-0857-4737-a1b1-3f4dc2d8c862_SetDate">
    <vt:lpwstr>2021-03-22T10:21:04Z</vt:lpwstr>
  </property>
  <property fmtid="{D5CDD505-2E9C-101B-9397-08002B2CF9AE}" pid="4" name="MSIP_Label_5ae51613-0857-4737-a1b1-3f4dc2d8c862_Method">
    <vt:lpwstr>Privileged</vt:lpwstr>
  </property>
  <property fmtid="{D5CDD505-2E9C-101B-9397-08002B2CF9AE}" pid="5" name="MSIP_Label_5ae51613-0857-4737-a1b1-3f4dc2d8c862_Name">
    <vt:lpwstr>Authorised diffusion to 3rd parties</vt:lpwstr>
  </property>
  <property fmtid="{D5CDD505-2E9C-101B-9397-08002B2CF9AE}" pid="6" name="MSIP_Label_5ae51613-0857-4737-a1b1-3f4dc2d8c862_SiteId">
    <vt:lpwstr>33440fc6-b7c7-412c-bb73-0e70b0198d5a</vt:lpwstr>
  </property>
  <property fmtid="{D5CDD505-2E9C-101B-9397-08002B2CF9AE}" pid="7" name="MSIP_Label_5ae51613-0857-4737-a1b1-3f4dc2d8c862_ActionId">
    <vt:lpwstr>e764d692-6c0b-423e-94ed-7b3890970d5f</vt:lpwstr>
  </property>
  <property fmtid="{D5CDD505-2E9C-101B-9397-08002B2CF9AE}" pid="8" name="MSIP_Label_5ae51613-0857-4737-a1b1-3f4dc2d8c862_ContentBits">
    <vt:lpwstr>0</vt:lpwstr>
  </property>
</Properties>
</file>