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7" r:id="rId3"/>
    <p:sldId id="257" r:id="rId4"/>
    <p:sldId id="273" r:id="rId5"/>
    <p:sldId id="269" r:id="rId6"/>
    <p:sldId id="274" r:id="rId7"/>
    <p:sldId id="262" r:id="rId8"/>
    <p:sldId id="265" r:id="rId9"/>
    <p:sldId id="278" r:id="rId10"/>
    <p:sldId id="286" r:id="rId11"/>
    <p:sldId id="279" r:id="rId12"/>
    <p:sldId id="276" r:id="rId13"/>
    <p:sldId id="275" r:id="rId14"/>
    <p:sldId id="266" r:id="rId15"/>
    <p:sldId id="264" r:id="rId16"/>
    <p:sldId id="280" r:id="rId17"/>
    <p:sldId id="281" r:id="rId18"/>
    <p:sldId id="282" r:id="rId19"/>
    <p:sldId id="283" r:id="rId20"/>
    <p:sldId id="289" r:id="rId21"/>
    <p:sldId id="259" r:id="rId22"/>
    <p:sldId id="258" r:id="rId23"/>
    <p:sldId id="261" r:id="rId24"/>
    <p:sldId id="270" r:id="rId25"/>
    <p:sldId id="287" r:id="rId26"/>
    <p:sldId id="288" r:id="rId27"/>
    <p:sldId id="271" r:id="rId28"/>
    <p:sldId id="285" r:id="rId29"/>
    <p:sldId id="267" r:id="rId30"/>
    <p:sldId id="291" r:id="rId31"/>
    <p:sldId id="290" r:id="rId32"/>
    <p:sldId id="292" r:id="rId33"/>
    <p:sldId id="293" r:id="rId34"/>
    <p:sldId id="263" r:id="rId35"/>
    <p:sldId id="284" r:id="rId36"/>
    <p:sldId id="268" r:id="rId3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E0F6"/>
    <a:srgbClr val="CC00FF"/>
    <a:srgbClr val="00FF00"/>
    <a:srgbClr val="FF0066"/>
    <a:srgbClr val="9900CC"/>
    <a:srgbClr val="FF99FF"/>
    <a:srgbClr val="A0D345"/>
    <a:srgbClr val="63EBF9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9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FA198-537F-4374-A402-CCC88D97721A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B0951-68AB-429E-9EAB-6D25676134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613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B0951-68AB-429E-9EAB-6D25676134CC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649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B0951-68AB-429E-9EAB-6D25676134CC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7523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B0951-68AB-429E-9EAB-6D25676134CC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672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C042CA-C172-67D5-8620-38E159508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886084D-202E-B128-A029-E06E54F8F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5106706-7C79-E6C4-2B98-BB2D1FD77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F2CC-ADA0-4A33-9CDD-218AA817BF43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995563B-1465-27FA-62D4-311F82B99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7316987-5BCC-B00C-031F-3F298F920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9332-C339-4337-82BF-6FAE486822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911022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5C51F2-2B8D-A685-3578-63A5E37BD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CCAD582-ED11-6BAA-317C-7BB146F30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1F62E58-C743-9481-41B7-78C5CD31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F2CC-ADA0-4A33-9CDD-218AA817BF43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62D8DED-CF67-3940-F636-8A9CA2012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4B99D6C-4C07-2F84-0C94-2E8ECCF1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9332-C339-4337-82BF-6FAE486822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41154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113B2F0-DF53-C08F-FB65-CC42044BE5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4314DB9-7662-C3F6-CBF7-2056116B5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4EA2718-19D7-43F0-0F65-13C9A8A8F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F2CC-ADA0-4A33-9CDD-218AA817BF43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03BA53-C170-F934-3313-FF622CF5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7AE50B1-9A62-3C3E-7122-3A7E245C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9332-C339-4337-82BF-6FAE486822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48035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3FFE48-155C-71EE-5CB4-2C61F870A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4BADD9-4896-CA6F-3C72-628744923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4289B3F-0075-0957-0D8A-6A106E3A6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F2CC-ADA0-4A33-9CDD-218AA817BF43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353905-4B0A-2797-B893-93FF10061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695B650-C286-3243-DC56-2915602C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9332-C339-4337-82BF-6FAE486822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570057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22698E-A10C-EEAA-92C8-C0E54E71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596EED3-F794-B6FF-D53D-1DBCBAA8D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7DFC34A-9FF8-8A8C-31EE-1B0AC0E98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F2CC-ADA0-4A33-9CDD-218AA817BF43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A866F39-847E-B98D-9D46-5DB94732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180DABD-DD4B-B58B-B1F8-61A12119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9332-C339-4337-82BF-6FAE486822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388598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BB3BDB-B700-A040-58B1-61164B2F9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3E33BE-7CC6-FECD-44BC-8A8B2F7E6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4AA3EAD-0705-17F2-429A-53B47A09D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11984D0-811C-79D7-1B06-61DFD1E4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F2CC-ADA0-4A33-9CDD-218AA817BF43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5A335F9-299C-7D49-847F-184491ED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0F779C7-E912-30AF-65D9-480A39E2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9332-C339-4337-82BF-6FAE486822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835080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FA1E7E-49EB-49DC-B064-45027C43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D4961CD-62D6-6785-804A-259A87433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54931BD-5B74-5EB0-F1E5-713BA78B0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B3F98EE-E8FD-1CA3-B0DE-756C43212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BA5B0AB-63C5-873D-6361-439604CA4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3440417-3E54-0DD7-93F4-815CE7E2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F2CC-ADA0-4A33-9CDD-218AA817BF43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D152E8B-ED3C-945B-6226-C78670E8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556C6DC-9547-4B6E-6499-658A80B3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9332-C339-4337-82BF-6FAE486822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187532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8EC8E8-5BC9-1321-172A-37D552364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2464907-0308-E3B2-92FD-9F1E99F3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F2CC-ADA0-4A33-9CDD-218AA817BF43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FC94BAB-BACB-2A29-D52F-21443CE88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9977883-33DF-EDF9-79F5-7CBCF1B57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9332-C339-4337-82BF-6FAE486822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827579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5A36D75-A4D9-AC96-C7DC-6E4E85A3B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F2CC-ADA0-4A33-9CDD-218AA817BF43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4DCCAA4-8BF6-2F1B-091E-101DD7D79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4A0F0BD-999C-1E9D-74BD-CBC7F64E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9332-C339-4337-82BF-6FAE486822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803110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AC8492-1A4E-ABB9-F472-182142D40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009170-BB82-F5ED-F39C-BD58108EF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4DC98A8-7E58-B931-8701-1EA5710C4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35158EF-96C8-B1CD-E562-F70A2E3B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F2CC-ADA0-4A33-9CDD-218AA817BF43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F9E579A-E35B-BD33-2C81-DCEC5F63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7D0725F-70A9-3666-8D69-200D4A8C7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9332-C339-4337-82BF-6FAE486822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928345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FFDB52-27EC-CEE5-96E2-C7EA2BF1F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3F8264C-B35E-6E8B-8A6B-D4F36672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E882ACA-7483-5304-A3C9-22A52FD09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C40A755-6567-4C49-403D-05D55C8AF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F2CC-ADA0-4A33-9CDD-218AA817BF43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502F12A-4D13-BE30-F83F-1B2845BEE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8B96C7D-104A-4E1B-8782-1AFE7210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9332-C339-4337-82BF-6FAE486822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008916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0AE0F6"/>
          </a:fgClr>
          <a:bgClr>
            <a:srgbClr val="CC00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D3E7301-600B-F3AE-9582-3D96742A5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808FE37-341C-7D7A-C7E9-12215643A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9F7B09E-65DC-0158-C0F2-8CAE0AD8C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AF2CC-ADA0-4A33-9CDD-218AA817BF43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807C124-7B18-4095-878C-DB13F235E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7EE7B75-6653-22A3-9DF1-55E1826DE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69332-C339-4337-82BF-6FAE486822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096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ndas.pydata.org/docs/reference/api/pandas.DataFrame.fillna.html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BA65C9-94A6-A726-B148-0C8E7CBCB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230" y="1732254"/>
            <a:ext cx="10083538" cy="2803427"/>
          </a:xfrm>
        </p:spPr>
        <p:txBody>
          <a:bodyPr anchor="ctr"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WELCOME TO OUR WORLD</a:t>
            </a:r>
            <a:endParaRPr lang="el-GR" sz="5400" b="1" dirty="0">
              <a:solidFill>
                <a:srgbClr val="FFFF00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0365865-BFCB-A54F-DF21-9FDE876F8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4" y="3592056"/>
            <a:ext cx="2998065" cy="299806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AE9D6A0-4A4E-85B6-757A-F97E20076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41" y="3740375"/>
            <a:ext cx="2906937" cy="2906937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155F54A8-D75F-5B73-7BF9-110CBAF39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366" y="115804"/>
            <a:ext cx="2612288" cy="2612288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375D9964-56EF-C08E-B492-7C0F4F48F8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776" y="3536807"/>
            <a:ext cx="3158320" cy="3158320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4012422F-D3EA-C9B5-DFBA-E34361C2AA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2" y="-61892"/>
            <a:ext cx="3084634" cy="308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63F605-A1D9-5EAD-917D-54D4E1136FC0}"/>
              </a:ext>
            </a:extLst>
          </p:cNvPr>
          <p:cNvSpPr txBox="1"/>
          <p:nvPr/>
        </p:nvSpPr>
        <p:spPr>
          <a:xfrm>
            <a:off x="7439823" y="1003999"/>
            <a:ext cx="4347892" cy="2215991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2000" b="1" u="sng" dirty="0" err="1"/>
              <a:t>DataFrame.iloc</a:t>
            </a:r>
            <a:endParaRPr lang="el-GR" altLang="el-GR" sz="2000" b="1" u="sng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altLang="el-GR" sz="2000" dirty="0"/>
              <a:t>Χρησιμοποιείται για επιλογή γραμμών και στηλών βάσει αριθμητικών θέσεων/ευρετηρίου.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altLang="el-GR" sz="2000" dirty="0"/>
              <a:t>Χρήσιμο όταν δεν υπάρχουν ονόματα.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altLang="el-GR" sz="2000" b="1" dirty="0"/>
              <a:t>Παράδειγμα:</a:t>
            </a:r>
          </a:p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A21666F-9FC1-9B91-6BF3-258D5438C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5" y="400683"/>
            <a:ext cx="6683159" cy="35643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6962DA-F5AD-6E2E-DAF0-7715DF0EF1F8}"/>
              </a:ext>
            </a:extLst>
          </p:cNvPr>
          <p:cNvSpPr txBox="1"/>
          <p:nvPr/>
        </p:nvSpPr>
        <p:spPr>
          <a:xfrm>
            <a:off x="237745" y="4183989"/>
            <a:ext cx="3723588" cy="2246769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000" b="1" u="sng" dirty="0"/>
              <a:t>DataFrame.at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sz="2000" dirty="0"/>
              <a:t>Χρησιμοποιείται για γρήγορη επιλογή μεμονωμένης τιμής βάσει ετικετών.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sz="2000" dirty="0"/>
              <a:t>Πιο αποδοτικό για συγκεκριμένα στοιχεία.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sz="2000" b="1" dirty="0"/>
              <a:t>Παράδειγμα: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1BAA5DE-A0A6-6C6B-D713-1650D6C48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074" y="4167410"/>
            <a:ext cx="5775181" cy="2520310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A9633E2A-1B59-1B65-7AA9-74204F9EC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282" y="4309452"/>
            <a:ext cx="1995842" cy="199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8787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72BFD9-27C6-F3B5-49AF-D58195A5A249}"/>
              </a:ext>
            </a:extLst>
          </p:cNvPr>
          <p:cNvSpPr txBox="1"/>
          <p:nvPr/>
        </p:nvSpPr>
        <p:spPr>
          <a:xfrm>
            <a:off x="382788" y="282802"/>
            <a:ext cx="4359267" cy="1938992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2000" b="1" u="sng" dirty="0" err="1"/>
              <a:t>DataFrame.iat</a:t>
            </a:r>
            <a:endParaRPr lang="el-GR" altLang="el-GR" sz="2000" b="1" u="sng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altLang="el-GR" sz="2000" dirty="0"/>
              <a:t>Παρόμοιο με </a:t>
            </a:r>
            <a:r>
              <a:rPr lang="el-GR" altLang="el-GR" sz="2000" dirty="0" err="1"/>
              <a:t>at</a:t>
            </a:r>
            <a:r>
              <a:rPr lang="el-GR" altLang="el-GR" sz="2000" dirty="0"/>
              <a:t>, αλλά για επιλογή με αριθμητικές θέσεις.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altLang="el-GR" sz="2000" dirty="0"/>
              <a:t>Πολύ γρήγορο για συγκεκριμένα στοιχεία.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altLang="el-GR" sz="2000" b="1" dirty="0"/>
              <a:t>Παράδειγμα: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8B1F060-7667-357C-CBE3-04E5013EE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25" y="2991422"/>
            <a:ext cx="3583776" cy="35837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9C33C58-1860-D561-FAC4-490EDF6DF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88" y="2469473"/>
            <a:ext cx="3373879" cy="475803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E4751D84-FE6A-9741-5B7D-74FCB304F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14" y="282802"/>
            <a:ext cx="7106642" cy="2610214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EEBCA0C-9040-A3A5-901E-6E0184BD99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868" y="3272833"/>
            <a:ext cx="6661788" cy="290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3683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8F05BE84-BCAF-62B1-F071-1523FFC0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406" y="292229"/>
            <a:ext cx="10269187" cy="1084083"/>
          </a:xfrm>
          <a:solidFill>
            <a:srgbClr val="CC00FF"/>
          </a:solidFill>
        </p:spPr>
        <p:txBody>
          <a:bodyPr anchor="b">
            <a:normAutofit/>
          </a:bodyPr>
          <a:lstStyle/>
          <a:p>
            <a:pPr algn="ctr"/>
            <a:r>
              <a:rPr lang="el-GR" sz="2800" dirty="0">
                <a:solidFill>
                  <a:schemeClr val="bg2">
                    <a:lumMod val="10000"/>
                  </a:schemeClr>
                </a:solidFill>
              </a:rPr>
              <a:t>Πώς αλλάζω τιμές </a:t>
            </a:r>
            <a:r>
              <a:rPr lang="el-GR" sz="2800" dirty="0" err="1">
                <a:solidFill>
                  <a:schemeClr val="bg2">
                    <a:lumMod val="10000"/>
                  </a:schemeClr>
                </a:solidFill>
              </a:rPr>
              <a:t>στήλων</a:t>
            </a:r>
            <a:r>
              <a:rPr lang="el-GR" sz="2800" dirty="0">
                <a:solidFill>
                  <a:schemeClr val="bg2">
                    <a:lumMod val="10000"/>
                  </a:schemeClr>
                </a:solidFill>
              </a:rPr>
              <a:t>/γραμμών/σημείων;</a:t>
            </a:r>
            <a:br>
              <a:rPr lang="el-GR" sz="2400" b="1" dirty="0">
                <a:solidFill>
                  <a:schemeClr val="bg2">
                    <a:lumMod val="10000"/>
                  </a:schemeClr>
                </a:solidFill>
              </a:rPr>
            </a:br>
            <a:endParaRPr lang="el-GR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936C9BD0-C447-782F-06B2-431DFA31B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253" y="1682684"/>
            <a:ext cx="5593492" cy="1084082"/>
          </a:xfrm>
          <a:solidFill>
            <a:srgbClr val="CC00FF"/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sz="2000" dirty="0"/>
              <a:t>Για να αλλάξω τιμές σε στήλες, γραμμές ή συγκεκριμένα σημεία σε ένα </a:t>
            </a:r>
            <a:r>
              <a:rPr lang="el-GR" sz="2000" dirty="0" err="1"/>
              <a:t>DataFrame</a:t>
            </a:r>
            <a:r>
              <a:rPr lang="el-GR" sz="2000" dirty="0"/>
              <a:t> της </a:t>
            </a:r>
            <a:r>
              <a:rPr lang="el-GR" sz="2000" dirty="0" err="1"/>
              <a:t>pandas</a:t>
            </a:r>
            <a:r>
              <a:rPr lang="el-GR" sz="2000" dirty="0"/>
              <a:t>, χρησιμοποιούμε τις: </a:t>
            </a:r>
            <a:r>
              <a:rPr lang="en-US" sz="2000" b="1" dirty="0" err="1"/>
              <a:t>df</a:t>
            </a:r>
            <a:r>
              <a:rPr lang="el-GR" sz="2000" b="1" dirty="0"/>
              <a:t>.</a:t>
            </a:r>
            <a:r>
              <a:rPr lang="en-US" sz="2000" b="1" dirty="0"/>
              <a:t>loc</a:t>
            </a:r>
            <a:r>
              <a:rPr lang="el-GR" sz="2000" b="1" dirty="0"/>
              <a:t>, </a:t>
            </a:r>
            <a:r>
              <a:rPr lang="en-US" sz="2000" b="1" dirty="0" err="1"/>
              <a:t>df</a:t>
            </a:r>
            <a:r>
              <a:rPr lang="el-GR" sz="2000" b="1" dirty="0"/>
              <a:t>.</a:t>
            </a:r>
            <a:r>
              <a:rPr lang="en-US" sz="2000" b="1" dirty="0" err="1"/>
              <a:t>iloc</a:t>
            </a:r>
            <a:r>
              <a:rPr lang="el-GR" sz="2000" b="1" dirty="0"/>
              <a:t>,</a:t>
            </a:r>
            <a:r>
              <a:rPr lang="en-US" sz="2000" b="1" dirty="0"/>
              <a:t> df.at </a:t>
            </a:r>
            <a:r>
              <a:rPr lang="el-GR" sz="2000" b="1" dirty="0"/>
              <a:t>και </a:t>
            </a:r>
            <a:r>
              <a:rPr lang="en-US" sz="2000" b="1" dirty="0" err="1"/>
              <a:t>df.iat</a:t>
            </a:r>
            <a:endParaRPr lang="el-GR" sz="2000" b="1" dirty="0"/>
          </a:p>
          <a:p>
            <a:endParaRPr lang="el-GR" dirty="0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FAE1B52C-A3EA-473B-0B89-6A2415F8C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702" y="2430954"/>
            <a:ext cx="2517298" cy="2517298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C92B9029-C299-046B-E7C3-0B2BADF95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02" y="3141861"/>
            <a:ext cx="5782597" cy="3523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8B2F2F5-C762-1F1E-9773-E0B266D1D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139" y="3141861"/>
            <a:ext cx="3143598" cy="3532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14270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BAFBDB-AA85-5B5C-AABE-F0B4D4AA4879}"/>
              </a:ext>
            </a:extLst>
          </p:cNvPr>
          <p:cNvSpPr txBox="1"/>
          <p:nvPr/>
        </p:nvSpPr>
        <p:spPr>
          <a:xfrm>
            <a:off x="1866380" y="372416"/>
            <a:ext cx="8459240" cy="558743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l-GR" sz="280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Πώς δημιουργώ/αφαιρώ στήλες;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47F2D4-F782-650B-52CD-0A8F22E97086}"/>
              </a:ext>
            </a:extLst>
          </p:cNvPr>
          <p:cNvSpPr txBox="1"/>
          <p:nvPr/>
        </p:nvSpPr>
        <p:spPr>
          <a:xfrm>
            <a:off x="279407" y="1179001"/>
            <a:ext cx="4053526" cy="1292662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2000" dirty="0"/>
              <a:t>Για να δημιουργήσουμε στήλες χρησιμοποιούμε την </a:t>
            </a:r>
            <a:r>
              <a:rPr lang="en-US" sz="2000" b="1" dirty="0" err="1"/>
              <a:t>df</a:t>
            </a:r>
            <a:r>
              <a:rPr lang="el-GR" sz="2000" b="1" dirty="0"/>
              <a:t>[‘καινούργιο </a:t>
            </a:r>
            <a:r>
              <a:rPr lang="en-US" sz="2000" b="1" dirty="0"/>
              <a:t>data</a:t>
            </a:r>
            <a:r>
              <a:rPr lang="el-GR" sz="2000" b="1" dirty="0"/>
              <a:t>’]=[‘στοιχείο1’, ‘στοιχείο2’,…].</a:t>
            </a:r>
          </a:p>
          <a:p>
            <a:endParaRPr lang="el-GR" dirty="0"/>
          </a:p>
        </p:txBody>
      </p:sp>
      <p:pic>
        <p:nvPicPr>
          <p:cNvPr id="6" name="Εικόνα 5" descr="Εικόνα που περιέχει κείμενο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01417C20-600F-A5CD-8F55-F4786227F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09" y="1179001"/>
            <a:ext cx="6730349" cy="28265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EA7BC7-CDAF-A947-2E5F-3EBB1DB1FF82}"/>
              </a:ext>
            </a:extLst>
          </p:cNvPr>
          <p:cNvSpPr txBox="1"/>
          <p:nvPr/>
        </p:nvSpPr>
        <p:spPr>
          <a:xfrm rot="10800000" flipH="1" flipV="1">
            <a:off x="6783057" y="4253392"/>
            <a:ext cx="4939901" cy="777768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el-GR" sz="2000" dirty="0"/>
              <a:t>Για να αφαιρέσω στήλες χρησιμοποιούμε την μέθοδο </a:t>
            </a:r>
            <a:r>
              <a:rPr lang="en-US" sz="2000" b="1" dirty="0"/>
              <a:t>drop</a:t>
            </a:r>
            <a:r>
              <a:rPr lang="el-GR" sz="2000" b="1" dirty="0"/>
              <a:t>.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02DD1F4-E724-E530-6F82-9A7EF84A9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7" y="2890692"/>
            <a:ext cx="2634969" cy="318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B69A70A-647F-B36C-171C-B2F7A46B3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24" y="4139206"/>
            <a:ext cx="2634970" cy="2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8004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8001AC-C7D4-AA14-756F-03FEC62DA7FB}"/>
              </a:ext>
            </a:extLst>
          </p:cNvPr>
          <p:cNvSpPr txBox="1"/>
          <p:nvPr/>
        </p:nvSpPr>
        <p:spPr>
          <a:xfrm>
            <a:off x="1541155" y="405354"/>
            <a:ext cx="9109690" cy="558743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l-GR" sz="280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Πώς δημιουργώ/αφαιρώ γραμμές;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4F6153-9B92-3FA5-0355-F55C57F32C0B}"/>
              </a:ext>
            </a:extLst>
          </p:cNvPr>
          <p:cNvSpPr txBox="1"/>
          <p:nvPr/>
        </p:nvSpPr>
        <p:spPr>
          <a:xfrm>
            <a:off x="7522591" y="5047555"/>
            <a:ext cx="4194928" cy="1015663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2000" dirty="0"/>
              <a:t>Όπως και με τις στήλες, για να αφαιρέσουμε μια γραμμή χρησιμοποιούμε την μέθοδο </a:t>
            </a:r>
            <a:r>
              <a:rPr lang="en-US" sz="2000" b="1" dirty="0"/>
              <a:t>drop</a:t>
            </a:r>
            <a:r>
              <a:rPr lang="el-GR" sz="2000" b="1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9CF49-A330-111A-2395-6A98415ED92B}"/>
              </a:ext>
            </a:extLst>
          </p:cNvPr>
          <p:cNvSpPr txBox="1"/>
          <p:nvPr/>
        </p:nvSpPr>
        <p:spPr>
          <a:xfrm>
            <a:off x="386496" y="1128741"/>
            <a:ext cx="4326903" cy="1292662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2000" dirty="0"/>
              <a:t>Για να προσθέσουμε μια νέα γραμμή, μπορείτε να χρησιμοποιήσετε τη μέθοδο </a:t>
            </a:r>
            <a:r>
              <a:rPr lang="el-GR" sz="2000" b="1" dirty="0" err="1"/>
              <a:t>loc</a:t>
            </a:r>
            <a:r>
              <a:rPr lang="el-GR" sz="2000" b="1" dirty="0"/>
              <a:t>, </a:t>
            </a:r>
            <a:r>
              <a:rPr lang="en-US" sz="2000" b="1" dirty="0" err="1"/>
              <a:t>iloc</a:t>
            </a:r>
            <a:r>
              <a:rPr lang="el-GR" sz="2000" dirty="0"/>
              <a:t> ή </a:t>
            </a:r>
            <a:r>
              <a:rPr lang="el-GR" sz="2000" b="1" dirty="0" err="1"/>
              <a:t>append</a:t>
            </a:r>
            <a:r>
              <a:rPr lang="el-GR" sz="2000" b="1" dirty="0"/>
              <a:t>.</a:t>
            </a:r>
          </a:p>
          <a:p>
            <a:endParaRPr lang="el-GR" dirty="0"/>
          </a:p>
        </p:txBody>
      </p:sp>
      <p:pic>
        <p:nvPicPr>
          <p:cNvPr id="7" name="Εικόνα 6" descr="Εικόνα που περιέχει κείμενο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28291BB2-BCF7-AEF9-16CD-A9416143A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48" y="1128741"/>
            <a:ext cx="6639455" cy="325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5799119-5429-C105-322C-4D05F5D61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5" y="2586047"/>
            <a:ext cx="2937945" cy="378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Preview">
            <a:extLst>
              <a:ext uri="{FF2B5EF4-FFF2-40B4-BE49-F238E27FC236}">
                <a16:creationId xmlns:a16="http://schemas.microsoft.com/office/drawing/2014/main" id="{F98D9DC6-343F-1FBD-F1D9-EEFC5C21C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258" y="4479215"/>
            <a:ext cx="2237579" cy="223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0589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BF37C75-F66C-B969-0401-E81AA9273B42}"/>
              </a:ext>
            </a:extLst>
          </p:cNvPr>
          <p:cNvSpPr txBox="1"/>
          <p:nvPr/>
        </p:nvSpPr>
        <p:spPr>
          <a:xfrm>
            <a:off x="1816231" y="303186"/>
            <a:ext cx="8559538" cy="558743"/>
          </a:xfrm>
          <a:prstGeom prst="rect">
            <a:avLst/>
          </a:prstGeom>
          <a:solidFill>
            <a:srgbClr val="CC00FF"/>
          </a:solidFill>
        </p:spPr>
        <p:txBody>
          <a:bodyPr wrap="square" rtlCol="0" anchor="ctr">
            <a:spAutoFit/>
          </a:bodyPr>
          <a:lstStyle/>
          <a:p>
            <a:pPr marL="914400" algn="ctr">
              <a:lnSpc>
                <a:spcPct val="115000"/>
              </a:lnSpc>
              <a:spcAft>
                <a:spcPts val="800"/>
              </a:spcAft>
            </a:pPr>
            <a:r>
              <a:rPr lang="el-GR" sz="280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Ταξινόμηση ενός </a:t>
            </a:r>
            <a:r>
              <a:rPr lang="el-GR" sz="2800" dirty="0" err="1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DataFrame</a:t>
            </a:r>
            <a:r>
              <a:rPr lang="el-GR" sz="280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12C99-3DE2-A1A6-CD30-8F1F03A2F4F7}"/>
              </a:ext>
            </a:extLst>
          </p:cNvPr>
          <p:cNvSpPr txBox="1"/>
          <p:nvPr/>
        </p:nvSpPr>
        <p:spPr>
          <a:xfrm>
            <a:off x="7088956" y="4515623"/>
            <a:ext cx="4637988" cy="1908215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2000" dirty="0"/>
              <a:t>Για να ταξινομήσετε ένα </a:t>
            </a:r>
            <a:r>
              <a:rPr lang="el-GR" sz="2000" dirty="0" err="1"/>
              <a:t>DataFrame</a:t>
            </a:r>
            <a:r>
              <a:rPr lang="el-GR" sz="2000" dirty="0"/>
              <a:t> στην </a:t>
            </a:r>
            <a:r>
              <a:rPr lang="el-GR" sz="2000" dirty="0" err="1"/>
              <a:t>pandas</a:t>
            </a:r>
            <a:r>
              <a:rPr lang="el-GR" sz="2000" dirty="0"/>
              <a:t>, μπορείτε να χρησιμοποιήσετε τη μέθοδο </a:t>
            </a:r>
            <a:r>
              <a:rPr lang="el-GR" sz="2000" b="1" dirty="0" err="1"/>
              <a:t>sort_values</a:t>
            </a:r>
            <a:r>
              <a:rPr lang="el-GR" sz="2000" dirty="0"/>
              <a:t>. Αυτή η μέθοδος σας επιτρέπει να ταξινομήσετε τα δεδομένα σας με βάση μία ή περισσότερες στήλες</a:t>
            </a:r>
          </a:p>
          <a:p>
            <a:endParaRPr lang="el-GR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D49C1A9D-C1B5-22D5-C0F8-A7B4A891A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6" y="3838958"/>
            <a:ext cx="2856663" cy="2856663"/>
          </a:xfrm>
          <a:prstGeom prst="rect">
            <a:avLst/>
          </a:prstGeom>
        </p:spPr>
      </p:pic>
      <p:pic>
        <p:nvPicPr>
          <p:cNvPr id="2" name="Εικόνα 1" descr="Εικόνα που περιέχει κείμενο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96A173E6-BEA1-AA24-7629-2AA812B2F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55" y="1052305"/>
            <a:ext cx="8223289" cy="3225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1E55B8F1-2DE9-22C0-BC8B-2E741B61F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193708"/>
            <a:ext cx="2533911" cy="2533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28168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A806CE-ECE7-7CCC-DCA4-1688CB87E3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00FF"/>
          </a:solidFill>
        </p:spPr>
        <p:txBody>
          <a:bodyPr/>
          <a:lstStyle/>
          <a:p>
            <a:pPr algn="ctr"/>
            <a:r>
              <a:rPr lang="el-GR" sz="2800" dirty="0">
                <a:solidFill>
                  <a:schemeClr val="bg2">
                    <a:lumMod val="10000"/>
                  </a:schemeClr>
                </a:solidFill>
              </a:rPr>
              <a:t>Κριτήρια Ταξινόμησης: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DBF47-FA1F-8458-0590-CA0B61E72DB0}"/>
              </a:ext>
            </a:extLst>
          </p:cNvPr>
          <p:cNvSpPr txBox="1"/>
          <p:nvPr/>
        </p:nvSpPr>
        <p:spPr>
          <a:xfrm>
            <a:off x="2403442" y="1855412"/>
            <a:ext cx="4374822" cy="830997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Ταξινόμηση με Βάση Πολλές Στήλες</a:t>
            </a:r>
          </a:p>
          <a:p>
            <a:endParaRPr lang="el-GR" sz="2800" dirty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9C1D3-DFDE-3323-5609-1FBB81DE8581}"/>
              </a:ext>
            </a:extLst>
          </p:cNvPr>
          <p:cNvSpPr txBox="1"/>
          <p:nvPr/>
        </p:nvSpPr>
        <p:spPr>
          <a:xfrm>
            <a:off x="216031" y="2686409"/>
            <a:ext cx="4374822" cy="677108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Ταξινόμηση σε Φθίνουσα Σειρά</a:t>
            </a:r>
          </a:p>
          <a:p>
            <a:endParaRPr lang="el-GR" dirty="0"/>
          </a:p>
        </p:txBody>
      </p:sp>
      <p:pic>
        <p:nvPicPr>
          <p:cNvPr id="3" name="Εικόνα 2" descr="Εικόνα που περιέχει κείμενο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53657EA1-7DBD-6A2D-B195-FE41B555B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408" y="3936664"/>
            <a:ext cx="6438218" cy="255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6A482F2-AB39-40F8-AE51-674D84D66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5" y="3602248"/>
            <a:ext cx="2132617" cy="2211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sticker image #10">
            <a:extLst>
              <a:ext uri="{FF2B5EF4-FFF2-40B4-BE49-F238E27FC236}">
                <a16:creationId xmlns:a16="http://schemas.microsoft.com/office/drawing/2014/main" id="{C82E83AA-D48E-4C8A-9557-D8FB77164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47" y="3783827"/>
            <a:ext cx="2447104" cy="244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444529A9-2617-0370-E8FA-733CD4489C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68" y="1590124"/>
            <a:ext cx="2447104" cy="244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0904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5E985A-A481-EE32-F862-B08BED0887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00FF"/>
          </a:solidFill>
        </p:spPr>
        <p:txBody>
          <a:bodyPr/>
          <a:lstStyle/>
          <a:p>
            <a:pPr algn="ctr"/>
            <a:r>
              <a:rPr lang="el-GR" sz="2800" dirty="0">
                <a:solidFill>
                  <a:schemeClr val="bg2">
                    <a:lumMod val="10000"/>
                  </a:schemeClr>
                </a:solidFill>
              </a:rPr>
              <a:t>Πώς μπορώ να χειριστώ κενά στα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data </a:t>
            </a:r>
            <a:r>
              <a:rPr lang="el-GR" sz="2800" dirty="0">
                <a:solidFill>
                  <a:schemeClr val="bg2">
                    <a:lumMod val="10000"/>
                  </a:schemeClr>
                </a:solidFill>
              </a:rPr>
              <a:t>μου;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BD49D8-BA74-9373-E253-DD5C47157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148" y="1969167"/>
            <a:ext cx="6260184" cy="766746"/>
          </a:xfrm>
          <a:solidFill>
            <a:srgbClr val="CC00FF"/>
          </a:solidFill>
        </p:spPr>
        <p:txBody>
          <a:bodyPr>
            <a:normAutofit fontScale="92500"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l-GR" sz="2000" dirty="0"/>
              <a:t>Η </a:t>
            </a:r>
            <a:r>
              <a:rPr lang="el-GR" sz="2200" dirty="0" err="1"/>
              <a:t>pandas</a:t>
            </a:r>
            <a:r>
              <a:rPr lang="el-GR" sz="2000" dirty="0"/>
              <a:t> προσφέρει διάφορες μεθόδους για να χειριστείτε τα κενά δεδομένα (</a:t>
            </a:r>
            <a:r>
              <a:rPr lang="el-GR" sz="2000" dirty="0" err="1"/>
              <a:t>missing</a:t>
            </a:r>
            <a:r>
              <a:rPr lang="el-GR" sz="2000" dirty="0"/>
              <a:t> </a:t>
            </a:r>
            <a:r>
              <a:rPr lang="el-GR" sz="2000" dirty="0" err="1"/>
              <a:t>values</a:t>
            </a:r>
            <a:r>
              <a:rPr lang="el-GR" sz="2000" dirty="0"/>
              <a:t>) στα δεδομένα σας: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349FE9-E1D0-C176-37F9-25CB0BF77648}"/>
              </a:ext>
            </a:extLst>
          </p:cNvPr>
          <p:cNvSpPr txBox="1"/>
          <p:nvPr/>
        </p:nvSpPr>
        <p:spPr>
          <a:xfrm>
            <a:off x="6943234" y="2724509"/>
            <a:ext cx="4742468" cy="1246495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l-GR" sz="1900" dirty="0"/>
              <a:t>Για να ελέγξουμε αν υπάρχουν κενά δεδομένα χρησιμοποιούμε την εντολή </a:t>
            </a:r>
            <a:r>
              <a:rPr lang="en-US" sz="1900" b="1" dirty="0" err="1"/>
              <a:t>df</a:t>
            </a:r>
            <a:r>
              <a:rPr lang="el-GR" sz="1900" b="1" dirty="0"/>
              <a:t>.</a:t>
            </a:r>
            <a:r>
              <a:rPr lang="en-US" sz="1900" b="1" dirty="0" err="1"/>
              <a:t>isna</a:t>
            </a:r>
            <a:r>
              <a:rPr lang="el-GR" sz="1900" b="1" dirty="0"/>
              <a:t>()</a:t>
            </a:r>
          </a:p>
          <a:p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8392F89-0664-1345-24D2-1F6348562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981" y="4345415"/>
            <a:ext cx="2512585" cy="2512585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6221FD32-D5D4-BCB3-EB62-5E68CA2C2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4" y="3885330"/>
            <a:ext cx="6087359" cy="228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20751C6-CF22-9838-1B69-34DADD487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468" y="4152507"/>
            <a:ext cx="2570938" cy="2492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36411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5D229F-F6DC-ED2E-8648-87906BC75797}"/>
              </a:ext>
            </a:extLst>
          </p:cNvPr>
          <p:cNvSpPr txBox="1"/>
          <p:nvPr/>
        </p:nvSpPr>
        <p:spPr>
          <a:xfrm>
            <a:off x="197961" y="320860"/>
            <a:ext cx="5382706" cy="1261884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l-GR" sz="1900" dirty="0"/>
              <a:t>Για την συμπλήρωση των κενών δεδομένων με συγκεκριμένες τιμές, χρησιμοποιείται η εντολή</a:t>
            </a:r>
            <a:r>
              <a:rPr lang="el-GR" sz="1900" b="1" dirty="0"/>
              <a:t> </a:t>
            </a:r>
            <a:r>
              <a:rPr lang="el-GR" sz="1900" b="1" dirty="0" err="1"/>
              <a:t>df.fillna</a:t>
            </a:r>
            <a:r>
              <a:rPr lang="el-GR" sz="1900" b="1" dirty="0"/>
              <a:t>(στοιχείο)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l-GR" sz="1900" dirty="0"/>
              <a:t>Πλέον χρησιμοποιείται το</a:t>
            </a:r>
            <a:r>
              <a:rPr lang="en-US" sz="1900" dirty="0"/>
              <a:t> </a:t>
            </a:r>
            <a:r>
              <a:rPr lang="en-US" sz="1900" dirty="0" err="1"/>
              <a:t>ffill</a:t>
            </a:r>
            <a:r>
              <a:rPr lang="en-US" sz="1900" dirty="0"/>
              <a:t> </a:t>
            </a:r>
            <a:r>
              <a:rPr lang="el-GR" sz="1900" dirty="0"/>
              <a:t>ή το</a:t>
            </a:r>
            <a:r>
              <a:rPr lang="en-US" sz="1900" dirty="0"/>
              <a:t> </a:t>
            </a:r>
            <a:r>
              <a:rPr lang="en-US" sz="1900" dirty="0" err="1"/>
              <a:t>bfill</a:t>
            </a:r>
            <a:r>
              <a:rPr lang="el-GR" sz="19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70A2CE-7F5B-E895-6B0B-719AF10E4925}"/>
              </a:ext>
            </a:extLst>
          </p:cNvPr>
          <p:cNvSpPr txBox="1"/>
          <p:nvPr/>
        </p:nvSpPr>
        <p:spPr>
          <a:xfrm>
            <a:off x="7244418" y="5455755"/>
            <a:ext cx="4487159" cy="1081386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l-GR" sz="1900" dirty="0"/>
              <a:t>Αν θέλουμε να αφαιρέσουμε γραμμές ή στήλες με κενά δεδομένα, χρησιμοποιούμε την εντολή </a:t>
            </a:r>
            <a:r>
              <a:rPr lang="el-GR" sz="1900" b="1" dirty="0" err="1"/>
              <a:t>df.dropna</a:t>
            </a:r>
            <a:r>
              <a:rPr lang="el-GR" sz="1900" b="1" dirty="0"/>
              <a:t>()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4CEDB8E-4B4D-F7E6-9F6A-943745B2B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58" y="4307722"/>
            <a:ext cx="2417818" cy="2417818"/>
          </a:xfrm>
          <a:prstGeom prst="rect">
            <a:avLst/>
          </a:prstGeom>
        </p:spPr>
      </p:pic>
      <p:pic>
        <p:nvPicPr>
          <p:cNvPr id="2" name="Εικόνα 1" descr="Εικόνα που περιέχει κείμενο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EB0AFE6B-01E0-8E80-C21B-E14266843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860"/>
            <a:ext cx="5635577" cy="229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A6453C10-F923-DCBA-947D-F7526DA1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827" y="2789648"/>
            <a:ext cx="3138301" cy="249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CAB168F3-40F1-3DDE-F1F1-8668B1FA9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0" y="1802798"/>
            <a:ext cx="5648887" cy="229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0E655825-06E8-4A83-DDE1-F3A5FCDD33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50" y="4242255"/>
            <a:ext cx="2536818" cy="2426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62814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7CB8C1-B78C-8C3D-565A-90724EA2B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7" y="292229"/>
            <a:ext cx="8883977" cy="1325563"/>
          </a:xfrm>
          <a:solidFill>
            <a:srgbClr val="CC00FF"/>
          </a:solidFill>
        </p:spPr>
        <p:txBody>
          <a:bodyPr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Pandas </a:t>
            </a:r>
            <a:r>
              <a:rPr lang="el-GR" sz="2800" dirty="0">
                <a:solidFill>
                  <a:schemeClr val="bg2">
                    <a:lumMod val="10000"/>
                  </a:schemeClr>
                </a:solidFill>
              </a:rPr>
              <a:t>και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CSV</a:t>
            </a:r>
            <a:endParaRPr lang="el-G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A6B4F813-8E7E-C2FE-AA81-6BEEB0AAF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055" y="268555"/>
            <a:ext cx="2585351" cy="258535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B056CF-8295-4421-6075-3F007F621CC6}"/>
              </a:ext>
            </a:extLst>
          </p:cNvPr>
          <p:cNvSpPr txBox="1"/>
          <p:nvPr/>
        </p:nvSpPr>
        <p:spPr>
          <a:xfrm>
            <a:off x="4039858" y="4158010"/>
            <a:ext cx="7824247" cy="2431435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1900" b="1" dirty="0"/>
              <a:t>Σημαντικότεροι παράμετροι: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1900" b="1" dirty="0" err="1"/>
              <a:t>index_col</a:t>
            </a:r>
            <a:r>
              <a:rPr lang="el-GR" sz="1900" b="1" dirty="0"/>
              <a:t>: </a:t>
            </a:r>
            <a:r>
              <a:rPr lang="el-GR" sz="1900" dirty="0"/>
              <a:t>Το </a:t>
            </a:r>
            <a:r>
              <a:rPr lang="el-GR" sz="1900" dirty="0" err="1"/>
              <a:t>index</a:t>
            </a:r>
            <a:r>
              <a:rPr lang="el-GR" sz="1900" dirty="0"/>
              <a:t> της στήλης στην οποία βρίσκονται οι τίτλοι των γραμμών.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1900" b="1" dirty="0" err="1"/>
              <a:t>names</a:t>
            </a:r>
            <a:r>
              <a:rPr lang="el-GR" sz="1900" b="1" dirty="0"/>
              <a:t>: </a:t>
            </a:r>
            <a:r>
              <a:rPr lang="el-GR" sz="1900" dirty="0"/>
              <a:t>Λίστα με τα ονόματα των στηλών.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1900" b="1" dirty="0" err="1"/>
              <a:t>header</a:t>
            </a:r>
            <a:r>
              <a:rPr lang="el-GR" sz="1900" b="1" dirty="0"/>
              <a:t>:</a:t>
            </a:r>
            <a:r>
              <a:rPr lang="el-GR" sz="1900" dirty="0"/>
              <a:t> Το </a:t>
            </a:r>
            <a:r>
              <a:rPr lang="el-GR" sz="1900" dirty="0" err="1"/>
              <a:t>index</a:t>
            </a:r>
            <a:r>
              <a:rPr lang="el-GR" sz="1900" dirty="0"/>
              <a:t> της γραμμής στην οποία βρίσκονται οι τίτλοι των στηλών.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1900" b="1" dirty="0" err="1"/>
              <a:t>sep</a:t>
            </a:r>
            <a:r>
              <a:rPr lang="el-GR" sz="1900" b="1" dirty="0"/>
              <a:t>: </a:t>
            </a:r>
            <a:r>
              <a:rPr lang="el-GR" sz="1900" dirty="0"/>
              <a:t>Ποιο διαχωριστικό θα χρησιμοποιηθεί </a:t>
            </a:r>
            <a:r>
              <a:rPr lang="el-GR" sz="1900" b="1" dirty="0"/>
              <a:t>(</a:t>
            </a:r>
            <a:r>
              <a:rPr lang="en-US" sz="1900" b="1" dirty="0"/>
              <a:t>by </a:t>
            </a:r>
            <a:r>
              <a:rPr lang="el-GR" sz="1900" b="1" dirty="0" err="1"/>
              <a:t>default</a:t>
            </a:r>
            <a:r>
              <a:rPr lang="el-GR" sz="1900" b="1" dirty="0"/>
              <a:t> ΤΟ ΠΡΩΤΟ ΣΥΜΒΟΛΟ ΠΟΥ ΘΑ ΔΕΙ!!)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4F87E1-C4E9-44B4-1A52-0FEBB0A7A6F1}"/>
              </a:ext>
            </a:extLst>
          </p:cNvPr>
          <p:cNvSpPr txBox="1"/>
          <p:nvPr/>
        </p:nvSpPr>
        <p:spPr>
          <a:xfrm>
            <a:off x="373455" y="1772501"/>
            <a:ext cx="5005634" cy="1261884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1900" b="1" dirty="0"/>
              <a:t>CSV:</a:t>
            </a:r>
          </a:p>
          <a:p>
            <a:pPr algn="just"/>
            <a:r>
              <a:rPr lang="el-GR" sz="1900" dirty="0"/>
              <a:t> Απλούστερος τρόπος οργάνωσης δεδομένων.</a:t>
            </a:r>
          </a:p>
          <a:p>
            <a:pPr algn="just"/>
            <a:r>
              <a:rPr lang="el-GR" sz="1900" dirty="0"/>
              <a:t> Τα στοιχεία της κάθε στήλης διαχωρίζονται (κατά προτίμηση) με (,)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D6D88F8-6F9C-BAE6-5FEF-2C91C489C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5" y="3214866"/>
            <a:ext cx="11490650" cy="789229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9216CA8B-4C0D-D292-6FA4-FF6D98485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1" y="3831037"/>
            <a:ext cx="3120272" cy="28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2783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7ADBB0DC-525C-F9F3-C70D-B73CF2768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01" y="656101"/>
            <a:ext cx="5545798" cy="5545798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1458A41-737C-48CD-405D-CF98D0924BAE}"/>
              </a:ext>
            </a:extLst>
          </p:cNvPr>
          <p:cNvSpPr/>
          <p:nvPr/>
        </p:nvSpPr>
        <p:spPr>
          <a:xfrm>
            <a:off x="7624565" y="525793"/>
            <a:ext cx="4427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Python Edition</a:t>
            </a:r>
            <a:endParaRPr lang="el-GR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E8A13598-FA5C-6A70-F3B6-3F56DB9A8A8B}"/>
              </a:ext>
            </a:extLst>
          </p:cNvPr>
          <p:cNvSpPr/>
          <p:nvPr/>
        </p:nvSpPr>
        <p:spPr>
          <a:xfrm>
            <a:off x="139683" y="5693790"/>
            <a:ext cx="51299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Pandas-</a:t>
            </a:r>
            <a:r>
              <a:rPr lang="en-US" sz="4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Matplotlip</a:t>
            </a:r>
            <a:endParaRPr lang="el-GR" sz="4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3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629D6E-B2ED-ECB3-470B-82EA982D436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00FF"/>
          </a:solidFill>
        </p:spPr>
        <p:txBody>
          <a:bodyPr/>
          <a:lstStyle/>
          <a:p>
            <a:pPr algn="ctr"/>
            <a:r>
              <a:rPr lang="el-GR" sz="2800" dirty="0">
                <a:solidFill>
                  <a:schemeClr val="bg2">
                    <a:lumMod val="10000"/>
                  </a:schemeClr>
                </a:solidFill>
              </a:rPr>
              <a:t>Πως ενώνουν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DATAFRAME</a:t>
            </a:r>
            <a:endParaRPr lang="el-G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88523D4-3C3B-E47E-9241-4B8D49B6F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2" y="4749108"/>
            <a:ext cx="3208199" cy="165511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00D9CC5-BD4A-C2EF-271C-B35E6DD4A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817" y="1831633"/>
            <a:ext cx="5382376" cy="44202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67BCEB-E2B3-80AD-B87B-936743358B2E}"/>
              </a:ext>
            </a:extLst>
          </p:cNvPr>
          <p:cNvSpPr txBox="1"/>
          <p:nvPr/>
        </p:nvSpPr>
        <p:spPr>
          <a:xfrm>
            <a:off x="576443" y="2198014"/>
            <a:ext cx="5382376" cy="1846659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1900" dirty="0"/>
              <a:t>Η συνάρτηση </a:t>
            </a:r>
            <a:r>
              <a:rPr lang="el-GR" sz="1900" b="1" dirty="0" err="1"/>
              <a:t>concat</a:t>
            </a:r>
            <a:r>
              <a:rPr lang="el-GR" sz="1900" b="1" dirty="0"/>
              <a:t> </a:t>
            </a:r>
            <a:r>
              <a:rPr lang="el-GR" sz="1900" dirty="0"/>
              <a:t>χρησιμοποιείται για την ένωση πολλών </a:t>
            </a:r>
            <a:r>
              <a:rPr lang="el-GR" sz="1900" dirty="0" err="1"/>
              <a:t>DataFrames</a:t>
            </a:r>
            <a:r>
              <a:rPr lang="el-GR" sz="1900" dirty="0"/>
              <a:t> κατά μήκος μιας διάστασης</a:t>
            </a:r>
            <a:r>
              <a:rPr lang="en-US" sz="19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1900" dirty="0"/>
              <a:t>Είναι πολύ ευέλικτη και μας επιτρέπει να ελέγξουμε αν θέλουμε να ενώσουμε τα δεδομένα σε στήλες ή σε γραμμές. 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C30172A-1719-25F9-0175-73F56A15C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549" y="4158305"/>
            <a:ext cx="2290269" cy="229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0967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DA38610C-92B8-0719-F071-8569D45F9DE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43" y="934076"/>
            <a:ext cx="5672514" cy="4989847"/>
          </a:xfrm>
          <a:prstGeom prst="rect">
            <a:avLst/>
          </a:prstGeom>
          <a:ln w="127000" cap="rnd">
            <a:solidFill>
              <a:srgbClr val="FFFFCC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711573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B41FD3A4-FCAF-6C8B-D5A4-1517CE47FCD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00FF"/>
          </a:solidFill>
        </p:spPr>
        <p:txBody>
          <a:bodyPr/>
          <a:lstStyle/>
          <a:p>
            <a:pPr algn="ctr"/>
            <a:r>
              <a:rPr lang="en-US" sz="2800" u="sng" dirty="0">
                <a:solidFill>
                  <a:schemeClr val="bg2">
                    <a:lumMod val="10000"/>
                  </a:schemeClr>
                </a:solidFill>
              </a:rPr>
              <a:t>MATPLOTLIB</a:t>
            </a:r>
            <a:endParaRPr lang="el-GR" sz="2800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DFDA26F-71D7-8945-CFC2-40B566718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CC00FF"/>
          </a:solidFill>
        </p:spPr>
        <p:txBody>
          <a:bodyPr anchor="ctr"/>
          <a:lstStyle/>
          <a:p>
            <a:pPr algn="ctr"/>
            <a:r>
              <a:rPr lang="el-GR" sz="2800" b="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Κύριες Κλάσεις:</a:t>
            </a: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72ABF5E1-548F-23B1-3D1D-42B09D1D7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9788" y="2470723"/>
            <a:ext cx="5183188" cy="3684588"/>
          </a:xfrm>
          <a:solidFill>
            <a:srgbClr val="CC00FF"/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l-GR" sz="3600" dirty="0"/>
          </a:p>
          <a:p>
            <a:pPr algn="just"/>
            <a:r>
              <a:rPr lang="el-GR" sz="3600" dirty="0" err="1"/>
              <a:t>Artist</a:t>
            </a:r>
            <a:r>
              <a:rPr lang="el-GR" sz="3600" dirty="0"/>
              <a:t>: Ό,τι </a:t>
            </a:r>
            <a:r>
              <a:rPr lang="el-GR" sz="3500" dirty="0"/>
              <a:t>μπορεί να εμφανιστεί στην οθόνη είναι </a:t>
            </a:r>
            <a:r>
              <a:rPr lang="el-GR" sz="3500" dirty="0" err="1"/>
              <a:t>Artist</a:t>
            </a:r>
            <a:r>
              <a:rPr lang="el-GR" sz="3500" dirty="0"/>
              <a:t> όπως </a:t>
            </a:r>
            <a:r>
              <a:rPr lang="el-GR" sz="3500" dirty="0" err="1"/>
              <a:t>π.χ</a:t>
            </a:r>
            <a:r>
              <a:rPr lang="el-GR" sz="3500" dirty="0"/>
              <a:t> </a:t>
            </a:r>
            <a:r>
              <a:rPr lang="el-GR" sz="3500" dirty="0" err="1"/>
              <a:t>figure,Axes,lines,texts</a:t>
            </a:r>
            <a:r>
              <a:rPr lang="el-GR" sz="3500" dirty="0"/>
              <a:t> </a:t>
            </a:r>
            <a:r>
              <a:rPr lang="el-GR" sz="3500" dirty="0" err="1"/>
              <a:t>κ.λ.π</a:t>
            </a:r>
            <a:r>
              <a:rPr lang="el-GR" sz="3500" dirty="0"/>
              <a:t> </a:t>
            </a:r>
          </a:p>
          <a:p>
            <a:pPr marL="0" indent="0" algn="just">
              <a:buNone/>
            </a:pPr>
            <a:endParaRPr lang="el-GR" sz="3500" dirty="0"/>
          </a:p>
          <a:p>
            <a:pPr algn="just"/>
            <a:r>
              <a:rPr lang="el-GR" sz="3500" dirty="0" err="1"/>
              <a:t>Figure</a:t>
            </a:r>
            <a:r>
              <a:rPr lang="el-GR" sz="3500" dirty="0"/>
              <a:t>: Είναι το παράθυρο ή η εφαρμογή που μπορεί να περιέχει πολλά γραφήματα (</a:t>
            </a:r>
            <a:r>
              <a:rPr lang="el-GR" sz="3500" dirty="0" err="1"/>
              <a:t>Axes</a:t>
            </a:r>
            <a:r>
              <a:rPr lang="el-GR" sz="3500" dirty="0"/>
              <a:t>).                                                                                     </a:t>
            </a:r>
          </a:p>
          <a:p>
            <a:pPr algn="just"/>
            <a:r>
              <a:rPr lang="el-GR" sz="3500" dirty="0" err="1"/>
              <a:t>Axes</a:t>
            </a:r>
            <a:r>
              <a:rPr lang="el-GR" sz="3500" dirty="0"/>
              <a:t>: Είναι η περιοχή όπου σχεδιάζονται όλα τα δεδομένα, η οποία περιλαμβάνει τους </a:t>
            </a:r>
            <a:r>
              <a:rPr lang="el-GR" sz="3500" dirty="0" err="1"/>
              <a:t>άξoνες</a:t>
            </a:r>
            <a:r>
              <a:rPr lang="el-GR" sz="3500" dirty="0"/>
              <a:t> x και y.</a:t>
            </a:r>
          </a:p>
          <a:p>
            <a:pPr algn="just"/>
            <a:r>
              <a:rPr lang="el-GR" sz="3500" dirty="0" err="1"/>
              <a:t>Axis</a:t>
            </a:r>
            <a:r>
              <a:rPr lang="el-GR" sz="3500" dirty="0"/>
              <a:t>: Κάθε </a:t>
            </a:r>
            <a:r>
              <a:rPr lang="el-GR" sz="3500" dirty="0" err="1"/>
              <a:t>Axis</a:t>
            </a:r>
            <a:r>
              <a:rPr lang="el-GR" sz="3500" dirty="0"/>
              <a:t> ορίζεται από έναν άξονα x και έναν άξονα y (και έναν άξονας z αν θέλουμε τρισδιάστατο γράφημα).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4" name="Θέση περιεχομένου 13">
            <a:extLst>
              <a:ext uri="{FF2B5EF4-FFF2-40B4-BE49-F238E27FC236}">
                <a16:creationId xmlns:a16="http://schemas.microsoft.com/office/drawing/2014/main" id="{0CBE362A-5237-10DD-816E-FEA6EE7062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73" y="1867720"/>
            <a:ext cx="2967558" cy="2967558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A5A29784-2762-6DCB-F8C9-37720A377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14" y="5012311"/>
            <a:ext cx="570827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6791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B2AF0F-5B33-8615-36DA-52485A85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26" y="316553"/>
            <a:ext cx="7432249" cy="1325563"/>
          </a:xfrm>
          <a:solidFill>
            <a:srgbClr val="CC00FF"/>
          </a:solidFill>
        </p:spPr>
        <p:txBody>
          <a:bodyPr>
            <a:normAutofit/>
          </a:bodyPr>
          <a:lstStyle/>
          <a:p>
            <a:pPr algn="ctr"/>
            <a:r>
              <a:rPr lang="el-GR" sz="1900" dirty="0">
                <a:latin typeface="+mn-lt"/>
                <a:ea typeface="+mn-ea"/>
                <a:cs typeface="+mn-cs"/>
              </a:rPr>
              <a:t> </a:t>
            </a:r>
            <a:r>
              <a:rPr lang="el-GR" sz="2800" dirty="0">
                <a:solidFill>
                  <a:schemeClr val="bg2">
                    <a:lumMod val="10000"/>
                  </a:schemeClr>
                </a:solidFill>
              </a:rPr>
              <a:t>IMPLICIT VS EXPLICIT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2D041A2-796E-A377-C58A-261419115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827" y="176753"/>
            <a:ext cx="3252247" cy="325224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7EE8B0-5152-426D-08E6-03E58BCCF282}"/>
              </a:ext>
            </a:extLst>
          </p:cNvPr>
          <p:cNvSpPr txBox="1"/>
          <p:nvPr/>
        </p:nvSpPr>
        <p:spPr>
          <a:xfrm rot="10800000" flipH="1" flipV="1">
            <a:off x="5246141" y="3549975"/>
            <a:ext cx="5377084" cy="2862322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2000" dirty="0"/>
              <a:t>Υπάρχουν 2 τρόποι χρήσης που υποστηρίζονται:</a:t>
            </a:r>
          </a:p>
          <a:p>
            <a:pPr algn="just"/>
            <a:endParaRPr lang="el-G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000" dirty="0"/>
              <a:t> </a:t>
            </a:r>
            <a:r>
              <a:rPr lang="el-GR" sz="2000" b="1" dirty="0" err="1"/>
              <a:t>Implicit</a:t>
            </a:r>
            <a:r>
              <a:rPr lang="el-GR" sz="2000" b="1" dirty="0"/>
              <a:t>: </a:t>
            </a:r>
            <a:r>
              <a:rPr lang="el-GR" sz="2000" dirty="0"/>
              <a:t>καλώντας συναρτήσεις του </a:t>
            </a:r>
            <a:r>
              <a:rPr lang="el-GR" sz="2000" dirty="0" err="1"/>
              <a:t>pyplot</a:t>
            </a:r>
            <a:r>
              <a:rPr lang="el-GR" sz="20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000" b="1" dirty="0"/>
              <a:t> </a:t>
            </a:r>
            <a:r>
              <a:rPr lang="el-GR" sz="2000" b="1" dirty="0" err="1"/>
              <a:t>Explicit</a:t>
            </a:r>
            <a:r>
              <a:rPr lang="el-GR" sz="2000" b="1" dirty="0"/>
              <a:t>: </a:t>
            </a:r>
            <a:r>
              <a:rPr lang="el-GR" sz="2000" dirty="0"/>
              <a:t>καλώντας συναρτήσεις πάνω στα      </a:t>
            </a:r>
            <a:r>
              <a:rPr lang="el-GR" sz="2000" dirty="0" err="1"/>
              <a:t>Axes</a:t>
            </a:r>
            <a:r>
              <a:rPr lang="el-GR" sz="20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000" dirty="0"/>
              <a:t>Το </a:t>
            </a:r>
            <a:r>
              <a:rPr lang="el-GR" sz="2000" u="sng" dirty="0" err="1"/>
              <a:t>Implicit</a:t>
            </a:r>
            <a:r>
              <a:rPr lang="el-GR" sz="2000" u="sng" dirty="0"/>
              <a:t> </a:t>
            </a:r>
            <a:r>
              <a:rPr lang="el-GR" sz="2000" dirty="0"/>
              <a:t>είναι </a:t>
            </a:r>
            <a:r>
              <a:rPr lang="el-GR" sz="2000" u="sng" dirty="0"/>
              <a:t>πιο εύκολο </a:t>
            </a:r>
            <a:r>
              <a:rPr lang="el-GR" sz="2000" dirty="0"/>
              <a:t>όμως, το </a:t>
            </a:r>
            <a:r>
              <a:rPr lang="el-GR" sz="2000" dirty="0" err="1">
                <a:solidFill>
                  <a:srgbClr val="0AE0F6"/>
                </a:solidFill>
              </a:rPr>
              <a:t>Explicit</a:t>
            </a:r>
            <a:r>
              <a:rPr lang="el-GR" sz="2000" dirty="0"/>
              <a:t> είναι </a:t>
            </a:r>
            <a:r>
              <a:rPr lang="el-GR" sz="2000" dirty="0">
                <a:solidFill>
                  <a:srgbClr val="0AE0F6"/>
                </a:solidFill>
              </a:rPr>
              <a:t>πιο </a:t>
            </a:r>
            <a:r>
              <a:rPr lang="el-GR" sz="2000" dirty="0" err="1">
                <a:solidFill>
                  <a:srgbClr val="0AE0F6"/>
                </a:solidFill>
              </a:rPr>
              <a:t>Customizable</a:t>
            </a:r>
            <a:r>
              <a:rPr lang="el-GR" sz="2000" dirty="0"/>
              <a:t> </a:t>
            </a:r>
            <a:r>
              <a:rPr lang="el-GR" sz="2000" dirty="0" err="1"/>
              <a:t>καιιιιιιι</a:t>
            </a:r>
            <a:r>
              <a:rPr lang="el-GR" sz="2000" dirty="0"/>
              <a:t> υποστηρίζεται λίγο περισσότερο σε ορισμένα μέρη. Π.χ. : τα </a:t>
            </a:r>
            <a:r>
              <a:rPr lang="el-GR" sz="2000" dirty="0" err="1"/>
              <a:t>docs</a:t>
            </a:r>
            <a:r>
              <a:rPr lang="el-GR" sz="2000" dirty="0"/>
              <a:t> έχουν παραδείγματα μόνο σε </a:t>
            </a:r>
            <a:r>
              <a:rPr lang="el-GR" sz="2000" dirty="0" err="1"/>
              <a:t>Explicit</a:t>
            </a:r>
            <a:endParaRPr lang="el-GR" sz="20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AC0859F-E751-C638-F969-30E3C03A2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7" y="3101448"/>
            <a:ext cx="3439999" cy="34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643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5C0631-B3C5-A89D-A35A-7630D3BA8DA2}"/>
              </a:ext>
            </a:extLst>
          </p:cNvPr>
          <p:cNvSpPr txBox="1"/>
          <p:nvPr/>
        </p:nvSpPr>
        <p:spPr>
          <a:xfrm>
            <a:off x="1118646" y="3624703"/>
            <a:ext cx="9954706" cy="2554545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1600" dirty="0"/>
              <a:t>Με την </a:t>
            </a:r>
            <a:r>
              <a:rPr lang="el-GR" sz="1600" dirty="0" err="1"/>
              <a:t>Matplotlib</a:t>
            </a:r>
            <a:r>
              <a:rPr lang="el-GR" sz="1600" dirty="0"/>
              <a:t> μπορούμε να αναπαραστήσουμε γραφικά κάποια </a:t>
            </a:r>
            <a:r>
              <a:rPr lang="el-GR" sz="160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δεδομένα</a:t>
            </a:r>
            <a:r>
              <a:rPr lang="el-GR" sz="1600" dirty="0"/>
              <a:t> δημιουργώντας </a:t>
            </a:r>
            <a:r>
              <a:rPr lang="el-GR" sz="1600" dirty="0" err="1"/>
              <a:t>plots</a:t>
            </a:r>
            <a:r>
              <a:rPr lang="el-GR" sz="1600" dirty="0"/>
              <a:t>. Τα βήματα για να το πετύχουμε είναι τα εξής: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1600" b="1" dirty="0" err="1"/>
              <a:t>Import</a:t>
            </a:r>
            <a:r>
              <a:rPr lang="el-GR" sz="1600" b="1" dirty="0"/>
              <a:t> ‘</a:t>
            </a:r>
            <a:r>
              <a:rPr lang="el-GR" sz="1600" b="1" dirty="0" err="1"/>
              <a:t>Matplotlib</a:t>
            </a:r>
            <a:r>
              <a:rPr lang="el-GR" sz="1600" b="1" dirty="0"/>
              <a:t>’: </a:t>
            </a:r>
            <a:r>
              <a:rPr lang="el-GR" sz="1600" dirty="0"/>
              <a:t>Πρώτα πρέπει να εισάγουμε τη βιβλιοθήκη που θα χρησιμοποιήσουμε. Η </a:t>
            </a:r>
            <a:r>
              <a:rPr lang="el-GR" sz="1600" dirty="0" err="1"/>
              <a:t>Matplotlib</a:t>
            </a:r>
            <a:r>
              <a:rPr lang="el-GR" sz="1600" dirty="0"/>
              <a:t> συνήθως εισάγεται ως </a:t>
            </a:r>
            <a:r>
              <a:rPr lang="el-GR" sz="1600" dirty="0" err="1"/>
              <a:t>plt</a:t>
            </a:r>
            <a:r>
              <a:rPr lang="el-GR" sz="1600" dirty="0"/>
              <a:t> (συντομογραφία).</a:t>
            </a:r>
          </a:p>
          <a:p>
            <a:pPr algn="just"/>
            <a:r>
              <a:rPr lang="el-GR" sz="1600" b="1" dirty="0"/>
              <a:t>            </a:t>
            </a:r>
            <a:r>
              <a:rPr lang="el-GR" sz="1600" b="1" dirty="0" err="1"/>
              <a:t>import</a:t>
            </a:r>
            <a:r>
              <a:rPr lang="el-GR" sz="1600" b="1" dirty="0"/>
              <a:t> </a:t>
            </a:r>
            <a:r>
              <a:rPr lang="el-GR" sz="1600" b="1" dirty="0" err="1"/>
              <a:t>matplotlib.pyplot</a:t>
            </a:r>
            <a:r>
              <a:rPr lang="el-GR" sz="1600" b="1" dirty="0"/>
              <a:t> </a:t>
            </a:r>
            <a:r>
              <a:rPr lang="el-GR" sz="1600" b="1" dirty="0" err="1"/>
              <a:t>as</a:t>
            </a:r>
            <a:r>
              <a:rPr lang="el-GR" sz="1600" b="1" dirty="0"/>
              <a:t> </a:t>
            </a:r>
            <a:r>
              <a:rPr lang="el-GR" sz="1600" b="1" dirty="0" err="1"/>
              <a:t>plt</a:t>
            </a:r>
            <a:endParaRPr lang="el-GR" sz="16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1600" dirty="0"/>
              <a:t>Δημιουργία ενός </a:t>
            </a:r>
            <a:r>
              <a:rPr lang="el-GR" sz="1600" b="1" dirty="0" err="1"/>
              <a:t>figure</a:t>
            </a:r>
            <a:r>
              <a:rPr lang="el-GR" sz="1600" b="1" dirty="0"/>
              <a:t>: </a:t>
            </a:r>
            <a:r>
              <a:rPr lang="el-GR" sz="1600" dirty="0"/>
              <a:t>Ένα </a:t>
            </a:r>
            <a:r>
              <a:rPr lang="el-GR" sz="1600" dirty="0" err="1"/>
              <a:t>figure</a:t>
            </a:r>
            <a:r>
              <a:rPr lang="el-GR" sz="1600" dirty="0"/>
              <a:t> είναι το βασικό “θεμέλιο” για τη δημιουργία γραφικών δεδομένων στο </a:t>
            </a:r>
            <a:r>
              <a:rPr lang="el-GR" sz="1600" dirty="0" err="1"/>
              <a:t>matplotlib</a:t>
            </a:r>
            <a:r>
              <a:rPr lang="el-GR" sz="1600" dirty="0"/>
              <a:t>. Το </a:t>
            </a:r>
            <a:r>
              <a:rPr lang="el-GR" sz="1600" dirty="0" err="1"/>
              <a:t>plot</a:t>
            </a:r>
            <a:r>
              <a:rPr lang="el-GR" sz="1600" dirty="0"/>
              <a:t> μας εμφανίζεται μέσα στο </a:t>
            </a:r>
            <a:r>
              <a:rPr lang="el-GR" sz="1600" dirty="0" err="1"/>
              <a:t>figure</a:t>
            </a:r>
            <a:r>
              <a:rPr lang="el-GR" sz="1600" dirty="0"/>
              <a:t>. Προαιρετικά μπορούμε να χρησιμοποιήσουμε το </a:t>
            </a:r>
            <a:r>
              <a:rPr lang="el-GR" sz="1600" dirty="0" err="1"/>
              <a:t>function</a:t>
            </a:r>
            <a:r>
              <a:rPr lang="el-GR" sz="1600" dirty="0"/>
              <a:t> </a:t>
            </a:r>
            <a:r>
              <a:rPr lang="el-GR" sz="1600" b="1" dirty="0"/>
              <a:t>‘</a:t>
            </a:r>
            <a:r>
              <a:rPr lang="el-GR" sz="1600" b="1" dirty="0" err="1"/>
              <a:t>plt.figure</a:t>
            </a:r>
            <a:r>
              <a:rPr lang="el-GR" sz="1600" b="1" dirty="0"/>
              <a:t>()’ </a:t>
            </a:r>
            <a:r>
              <a:rPr lang="el-GR" sz="1600" dirty="0"/>
              <a:t>ώστε να προσαρμόσουμε το μέγεθος του χώρου στον οποίο θα εμφανιστεί. Αλλιώς, το </a:t>
            </a:r>
            <a:r>
              <a:rPr lang="el-GR" sz="1600" dirty="0" err="1"/>
              <a:t>Matplotlib</a:t>
            </a:r>
            <a:r>
              <a:rPr lang="el-GR" sz="1600" dirty="0"/>
              <a:t> το δημιουργεί αυτόματα.</a:t>
            </a:r>
          </a:p>
          <a:p>
            <a:pPr algn="just"/>
            <a:r>
              <a:rPr lang="el-GR" sz="1600" b="1" dirty="0" err="1"/>
              <a:t>plt.figure</a:t>
            </a:r>
            <a:r>
              <a:rPr lang="el-GR" sz="1600" b="1" dirty="0"/>
              <a:t>(</a:t>
            </a:r>
            <a:r>
              <a:rPr lang="el-GR" sz="1600" b="1" dirty="0" err="1"/>
              <a:t>figsize</a:t>
            </a:r>
            <a:r>
              <a:rPr lang="el-GR" sz="1600" b="1" dirty="0"/>
              <a:t>=(10,8)) #Δημιουργία </a:t>
            </a:r>
            <a:r>
              <a:rPr lang="el-GR" sz="1600" b="1" dirty="0" err="1"/>
              <a:t>figure</a:t>
            </a:r>
            <a:r>
              <a:rPr lang="el-GR" sz="1600" b="1" dirty="0"/>
              <a:t> με πλάτος 10in και </a:t>
            </a:r>
            <a:r>
              <a:rPr lang="el-GR" sz="1600" b="1" dirty="0" err="1"/>
              <a:t>υψος</a:t>
            </a:r>
            <a:r>
              <a:rPr lang="el-GR" sz="1600" b="1" dirty="0"/>
              <a:t> 8in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CC8EC4-9D2A-B665-E785-CC8B4344C1C3}"/>
              </a:ext>
            </a:extLst>
          </p:cNvPr>
          <p:cNvSpPr txBox="1"/>
          <p:nvPr/>
        </p:nvSpPr>
        <p:spPr>
          <a:xfrm>
            <a:off x="1311897" y="212242"/>
            <a:ext cx="9568205" cy="523220"/>
          </a:xfrm>
          <a:prstGeom prst="rect">
            <a:avLst/>
          </a:prstGeom>
          <a:solidFill>
            <a:srgbClr val="CC00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l-GR" sz="280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Βασική Χρήση της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MATPLOTLIB</a:t>
            </a:r>
            <a:r>
              <a:rPr lang="el-GR" sz="280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3833FF3A-3037-E138-F5FC-CF2F4B7FC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326" y="856714"/>
            <a:ext cx="2572286" cy="257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27779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96F3D3-2900-38DC-301A-513A39ACBF7E}"/>
              </a:ext>
            </a:extLst>
          </p:cNvPr>
          <p:cNvSpPr txBox="1"/>
          <p:nvPr/>
        </p:nvSpPr>
        <p:spPr>
          <a:xfrm>
            <a:off x="1528711" y="3728301"/>
            <a:ext cx="9134573" cy="2800767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1600" dirty="0"/>
              <a:t>Δημιουργία του </a:t>
            </a:r>
            <a:r>
              <a:rPr lang="el-GR" sz="1600" b="1" dirty="0" err="1"/>
              <a:t>plot</a:t>
            </a:r>
            <a:r>
              <a:rPr lang="el-GR" sz="1600" b="1" dirty="0"/>
              <a:t>: </a:t>
            </a:r>
            <a:r>
              <a:rPr lang="el-GR" sz="1600" dirty="0"/>
              <a:t>Γράφουμε </a:t>
            </a:r>
            <a:r>
              <a:rPr lang="el-GR" sz="1600" b="1" dirty="0"/>
              <a:t>‘</a:t>
            </a:r>
            <a:r>
              <a:rPr lang="el-GR" sz="1600" b="1" dirty="0" err="1"/>
              <a:t>plt.plot</a:t>
            </a:r>
            <a:r>
              <a:rPr lang="el-GR" sz="1600" b="1" dirty="0"/>
              <a:t>(</a:t>
            </a:r>
            <a:r>
              <a:rPr lang="el-GR" sz="1600" b="1" dirty="0" err="1"/>
              <a:t>x,y</a:t>
            </a:r>
            <a:r>
              <a:rPr lang="el-GR" sz="1600" b="1" dirty="0"/>
              <a:t>)’ </a:t>
            </a:r>
            <a:r>
              <a:rPr lang="el-GR" sz="1600" dirty="0"/>
              <a:t>όπου x και y είναι το σύνολο των τιμών/συντεταγμένων του γραφήματος.</a:t>
            </a:r>
          </a:p>
          <a:p>
            <a:pPr algn="just"/>
            <a:r>
              <a:rPr lang="el-GR" sz="1600" b="1" dirty="0"/>
              <a:t>            x = [1, 2, 3, 4, 5] #τιμές του οριζόντιου άξονα x</a:t>
            </a:r>
          </a:p>
          <a:p>
            <a:pPr algn="just"/>
            <a:r>
              <a:rPr lang="el-GR" sz="1600" b="1" dirty="0"/>
              <a:t>            y = [5,10,15,20,25] #τιμές του κάθετου άξονα y</a:t>
            </a:r>
          </a:p>
          <a:p>
            <a:pPr algn="just"/>
            <a:r>
              <a:rPr lang="el-GR" sz="1600" b="1" dirty="0"/>
              <a:t>            </a:t>
            </a:r>
            <a:r>
              <a:rPr lang="el-GR" sz="1600" b="1" dirty="0" err="1"/>
              <a:t>plt.plot</a:t>
            </a:r>
            <a:r>
              <a:rPr lang="el-GR" sz="1600" b="1" dirty="0"/>
              <a:t>(</a:t>
            </a:r>
            <a:r>
              <a:rPr lang="el-GR" sz="1600" b="1" dirty="0" err="1"/>
              <a:t>x,y</a:t>
            </a:r>
            <a:r>
              <a:rPr lang="el-GR" sz="1600" b="1" dirty="0"/>
              <a:t>) #Δημιουργία </a:t>
            </a:r>
            <a:r>
              <a:rPr lang="el-GR" sz="1600" b="1" dirty="0" err="1"/>
              <a:t>plot</a:t>
            </a:r>
            <a:r>
              <a:rPr lang="el-GR" sz="1600" b="1" dirty="0"/>
              <a:t> </a:t>
            </a:r>
          </a:p>
          <a:p>
            <a:pPr algn="just"/>
            <a:r>
              <a:rPr lang="el-GR" sz="1600" b="1" dirty="0"/>
              <a:t>Τίτλοι: </a:t>
            </a:r>
            <a:r>
              <a:rPr lang="el-GR" sz="1600" dirty="0"/>
              <a:t>Μπορούμε να “ονομάσουμε” το </a:t>
            </a:r>
            <a:r>
              <a:rPr lang="el-GR" sz="1600" dirty="0" err="1"/>
              <a:t>figure</a:t>
            </a:r>
            <a:r>
              <a:rPr lang="el-GR" sz="1600" dirty="0"/>
              <a:t> μας καθώς και κάθε άξονα ξεχωριστά. Με την εντολή </a:t>
            </a:r>
            <a:r>
              <a:rPr lang="el-GR" sz="1600" b="1" dirty="0"/>
              <a:t>‘</a:t>
            </a:r>
            <a:r>
              <a:rPr lang="el-GR" sz="1600" b="1" dirty="0" err="1"/>
              <a:t>plt.title</a:t>
            </a:r>
            <a:r>
              <a:rPr lang="el-GR" sz="1600" b="1" dirty="0"/>
              <a:t>()’ </a:t>
            </a:r>
            <a:r>
              <a:rPr lang="el-GR" sz="1600" dirty="0"/>
              <a:t>το </a:t>
            </a:r>
            <a:r>
              <a:rPr lang="el-GR" sz="1600" dirty="0" err="1"/>
              <a:t>text</a:t>
            </a:r>
            <a:r>
              <a:rPr lang="el-GR" sz="1600" dirty="0"/>
              <a:t> θα εμφανιστεί κεντρικά πάνω, ενώ με τις </a:t>
            </a:r>
            <a:r>
              <a:rPr lang="el-GR" sz="1600" b="1" dirty="0"/>
              <a:t>‘</a:t>
            </a:r>
            <a:r>
              <a:rPr lang="el-GR" sz="1600" b="1" dirty="0" err="1"/>
              <a:t>plt.xlabel</a:t>
            </a:r>
            <a:r>
              <a:rPr lang="el-GR" sz="1600" b="1" dirty="0"/>
              <a:t>()’</a:t>
            </a:r>
            <a:r>
              <a:rPr lang="el-GR" sz="1600" dirty="0"/>
              <a:t> και </a:t>
            </a:r>
            <a:r>
              <a:rPr lang="el-GR" sz="1600" b="1" dirty="0"/>
              <a:t>‘</a:t>
            </a:r>
            <a:r>
              <a:rPr lang="el-GR" sz="1600" b="1" dirty="0" err="1"/>
              <a:t>plt.ylabel</a:t>
            </a:r>
            <a:r>
              <a:rPr lang="el-GR" sz="1600" b="1" dirty="0"/>
              <a:t>()’ </a:t>
            </a:r>
            <a:r>
              <a:rPr lang="el-GR" sz="1600" dirty="0"/>
              <a:t>θα εμφανιστεί δίπλα από τον αντίστοιχο άξονα.</a:t>
            </a:r>
          </a:p>
          <a:p>
            <a:pPr algn="just"/>
            <a:r>
              <a:rPr lang="el-GR" sz="1600" dirty="0"/>
              <a:t>           </a:t>
            </a:r>
            <a:r>
              <a:rPr lang="el-GR" sz="1600" b="1" dirty="0" err="1"/>
              <a:t>plt.title</a:t>
            </a:r>
            <a:r>
              <a:rPr lang="el-GR" sz="1600" b="1" dirty="0"/>
              <a:t>('Τίτλος’') #ανάθεση </a:t>
            </a:r>
            <a:r>
              <a:rPr lang="el-GR" sz="1600" b="1" dirty="0" err="1"/>
              <a:t>τλιτλου</a:t>
            </a:r>
            <a:r>
              <a:rPr lang="el-GR" sz="1600" b="1" dirty="0"/>
              <a:t> </a:t>
            </a:r>
            <a:r>
              <a:rPr lang="el-GR" sz="1600" b="1" dirty="0" err="1"/>
              <a:t>figure</a:t>
            </a:r>
            <a:endParaRPr lang="el-GR" sz="1600" b="1" dirty="0"/>
          </a:p>
          <a:p>
            <a:pPr algn="just"/>
            <a:r>
              <a:rPr lang="el-GR" sz="1600" b="1" dirty="0"/>
              <a:t>           </a:t>
            </a:r>
            <a:r>
              <a:rPr lang="el-GR" sz="1600" b="1" dirty="0" err="1"/>
              <a:t>plt.xlabel</a:t>
            </a:r>
            <a:r>
              <a:rPr lang="el-GR" sz="1600" b="1" dirty="0"/>
              <a:t>('</a:t>
            </a:r>
            <a:r>
              <a:rPr lang="el-GR" sz="1600" b="1" dirty="0" err="1"/>
              <a:t>αξονας</a:t>
            </a:r>
            <a:r>
              <a:rPr lang="el-GR" sz="1600" b="1" dirty="0"/>
              <a:t> X')#ανάθεση τίτλου άξονα x</a:t>
            </a:r>
          </a:p>
          <a:p>
            <a:pPr algn="just"/>
            <a:r>
              <a:rPr lang="el-GR" sz="1600" b="1" dirty="0"/>
              <a:t>           </a:t>
            </a:r>
            <a:r>
              <a:rPr lang="el-GR" sz="1600" b="1" dirty="0" err="1"/>
              <a:t>plt.ylabel</a:t>
            </a:r>
            <a:r>
              <a:rPr lang="el-GR" sz="1600" b="1" dirty="0"/>
              <a:t>('</a:t>
            </a:r>
            <a:r>
              <a:rPr lang="el-GR" sz="1600" b="1" dirty="0" err="1"/>
              <a:t>αξονας</a:t>
            </a:r>
            <a:r>
              <a:rPr lang="el-GR" sz="1600" b="1" dirty="0"/>
              <a:t> Y')#ανάθεση τίτλου άξονα y</a:t>
            </a:r>
          </a:p>
        </p:txBody>
      </p:sp>
      <p:sp>
        <p:nvSpPr>
          <p:cNvPr id="4" name="AutoShape 4" descr="imagePreview">
            <a:extLst>
              <a:ext uri="{FF2B5EF4-FFF2-40B4-BE49-F238E27FC236}">
                <a16:creationId xmlns:a16="http://schemas.microsoft.com/office/drawing/2014/main" id="{BF266AFD-F248-0959-F717-2A27B2ED6E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0798CF5D-21ED-3641-3F86-4D12506B4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91" y="164628"/>
            <a:ext cx="3403417" cy="340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27786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DE5923-43E6-2E68-2156-45E2D756BB55}"/>
              </a:ext>
            </a:extLst>
          </p:cNvPr>
          <p:cNvSpPr txBox="1"/>
          <p:nvPr/>
        </p:nvSpPr>
        <p:spPr>
          <a:xfrm>
            <a:off x="614311" y="384105"/>
            <a:ext cx="10963373" cy="2062103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1600" b="1" dirty="0"/>
              <a:t>Υπόμνημα (</a:t>
            </a:r>
            <a:r>
              <a:rPr lang="el-GR" sz="1600" b="1" dirty="0" err="1"/>
              <a:t>Legend</a:t>
            </a:r>
            <a:r>
              <a:rPr lang="el-GR" sz="1600" b="1" dirty="0"/>
              <a:t>): </a:t>
            </a:r>
            <a:r>
              <a:rPr lang="el-GR" sz="1600" dirty="0"/>
              <a:t>Με την παρακάτω εντολή δημιουργούμε ένα </a:t>
            </a:r>
            <a:r>
              <a:rPr lang="el-GR" sz="1600" dirty="0" err="1"/>
              <a:t>legend</a:t>
            </a:r>
            <a:r>
              <a:rPr lang="el-GR" sz="1600" dirty="0"/>
              <a:t>, δηλαδή ένα υπόμνημα. Μπορούμε επίσης να αλλάξουμε τη θέση του πάνω στο </a:t>
            </a:r>
            <a:r>
              <a:rPr lang="el-GR" sz="1600" dirty="0" err="1"/>
              <a:t>figure</a:t>
            </a:r>
            <a:r>
              <a:rPr lang="el-GR" sz="1600" dirty="0"/>
              <a:t> προσδιορίζοντας το </a:t>
            </a:r>
            <a:r>
              <a:rPr lang="el-GR" sz="1600" dirty="0" err="1"/>
              <a:t>location</a:t>
            </a:r>
            <a:r>
              <a:rPr lang="el-GR" sz="1600" dirty="0"/>
              <a:t>.</a:t>
            </a:r>
          </a:p>
          <a:p>
            <a:pPr algn="just"/>
            <a:r>
              <a:rPr lang="el-GR" sz="1600" b="1" dirty="0"/>
              <a:t>            </a:t>
            </a:r>
            <a:r>
              <a:rPr lang="el-GR" sz="1600" b="1" dirty="0" err="1"/>
              <a:t>plt.legend</a:t>
            </a:r>
            <a:r>
              <a:rPr lang="el-GR" sz="1600" b="1" dirty="0"/>
              <a:t>([‘</a:t>
            </a:r>
            <a:r>
              <a:rPr lang="el-GR" sz="1600" b="1" dirty="0" err="1"/>
              <a:t>Υπομνημα</a:t>
            </a:r>
            <a:r>
              <a:rPr lang="el-GR" sz="1600" b="1" dirty="0"/>
              <a:t> 1’], </a:t>
            </a:r>
            <a:r>
              <a:rPr lang="el-GR" sz="1600" b="1" dirty="0" err="1"/>
              <a:t>loc</a:t>
            </a:r>
            <a:r>
              <a:rPr lang="el-GR" sz="1600" b="1" dirty="0"/>
              <a:t>=”</a:t>
            </a:r>
            <a:r>
              <a:rPr lang="el-GR" sz="1600" b="1" dirty="0" err="1"/>
              <a:t>lower</a:t>
            </a:r>
            <a:r>
              <a:rPr lang="el-GR" sz="1600" b="1" dirty="0"/>
              <a:t> </a:t>
            </a:r>
            <a:r>
              <a:rPr lang="el-GR" sz="1600" b="1" dirty="0" err="1"/>
              <a:t>right</a:t>
            </a:r>
            <a:r>
              <a:rPr lang="el-GR" sz="1600" b="1" dirty="0"/>
              <a:t>”) #δημιουργία </a:t>
            </a:r>
            <a:r>
              <a:rPr lang="el-GR" sz="1600" b="1" dirty="0" err="1"/>
              <a:t>legend</a:t>
            </a:r>
            <a:r>
              <a:rPr lang="el-GR" sz="1600" b="1" dirty="0"/>
              <a:t> κάτω δεξιά.</a:t>
            </a:r>
          </a:p>
          <a:p>
            <a:pPr algn="just"/>
            <a:r>
              <a:rPr lang="el-GR" sz="1600" dirty="0"/>
              <a:t>Αν θέλουμε να δώσουμε και </a:t>
            </a:r>
            <a:r>
              <a:rPr lang="el-GR" sz="1600" b="1" dirty="0"/>
              <a:t>τίτλο στο υπόμνημα </a:t>
            </a:r>
            <a:r>
              <a:rPr lang="el-GR" sz="1600" dirty="0"/>
              <a:t>μας, προσθέτουμε στη παρένθεση: </a:t>
            </a:r>
          </a:p>
          <a:p>
            <a:pPr algn="just"/>
            <a:r>
              <a:rPr lang="el-GR" sz="1600" dirty="0"/>
              <a:t>            </a:t>
            </a:r>
            <a:r>
              <a:rPr lang="el-GR" sz="1600" b="1" dirty="0"/>
              <a:t>‘ </a:t>
            </a:r>
            <a:r>
              <a:rPr lang="el-GR" sz="1600" b="1" dirty="0" err="1"/>
              <a:t>title</a:t>
            </a:r>
            <a:r>
              <a:rPr lang="el-GR" sz="1600" b="1" dirty="0"/>
              <a:t> = “Τίτλος” ‘, </a:t>
            </a:r>
            <a:r>
              <a:rPr lang="el-GR" sz="1600" dirty="0"/>
              <a:t>δηλαδή γίνεται:</a:t>
            </a:r>
          </a:p>
          <a:p>
            <a:pPr algn="just"/>
            <a:r>
              <a:rPr lang="el-GR" sz="1600" b="1" dirty="0"/>
              <a:t>                                                      </a:t>
            </a:r>
            <a:r>
              <a:rPr lang="el-GR" sz="1600" b="1" dirty="0" err="1"/>
              <a:t>plt.legend</a:t>
            </a:r>
            <a:r>
              <a:rPr lang="el-GR" sz="1600" b="1" dirty="0"/>
              <a:t>([‘</a:t>
            </a:r>
            <a:r>
              <a:rPr lang="el-GR" sz="1600" b="1" dirty="0" err="1"/>
              <a:t>Υπομνημα</a:t>
            </a:r>
            <a:r>
              <a:rPr lang="el-GR" sz="1600" b="1" dirty="0"/>
              <a:t> 1’], </a:t>
            </a:r>
            <a:r>
              <a:rPr lang="el-GR" sz="1600" b="1" dirty="0" err="1"/>
              <a:t>loc</a:t>
            </a:r>
            <a:r>
              <a:rPr lang="el-GR" sz="1600" b="1" dirty="0"/>
              <a:t>=”</a:t>
            </a:r>
            <a:r>
              <a:rPr lang="el-GR" sz="1600" b="1" dirty="0" err="1"/>
              <a:t>lower</a:t>
            </a:r>
            <a:r>
              <a:rPr lang="el-GR" sz="1600" b="1" dirty="0"/>
              <a:t> </a:t>
            </a:r>
            <a:r>
              <a:rPr lang="el-GR" sz="1600" b="1" dirty="0" err="1"/>
              <a:t>right</a:t>
            </a:r>
            <a:r>
              <a:rPr lang="el-GR" sz="1600" b="1" dirty="0"/>
              <a:t>”, </a:t>
            </a:r>
            <a:r>
              <a:rPr lang="el-GR" sz="1600" b="1" dirty="0" err="1"/>
              <a:t>title</a:t>
            </a:r>
            <a:r>
              <a:rPr lang="el-GR" sz="1600" b="1" dirty="0"/>
              <a:t>=”</a:t>
            </a:r>
            <a:r>
              <a:rPr lang="el-GR" sz="1600" b="1" dirty="0" err="1"/>
              <a:t>Titlos</a:t>
            </a:r>
            <a:r>
              <a:rPr lang="el-GR" sz="1600" b="1" dirty="0"/>
              <a:t>”)</a:t>
            </a:r>
          </a:p>
          <a:p>
            <a:pPr algn="just"/>
            <a:r>
              <a:rPr lang="el-GR" sz="1600" b="1" dirty="0"/>
              <a:t>Εμφάνιση του </a:t>
            </a:r>
            <a:r>
              <a:rPr lang="el-GR" sz="1600" b="1" dirty="0" err="1"/>
              <a:t>Plot</a:t>
            </a:r>
            <a:r>
              <a:rPr lang="el-GR" sz="1600" b="1" dirty="0"/>
              <a:t>: </a:t>
            </a:r>
            <a:r>
              <a:rPr lang="el-GR" sz="1600" dirty="0"/>
              <a:t>Για να εμφανίσουμε το γράφημα που δημιουργήσαμε αρκεί να γράψουμε την παρακάτω εντολή:</a:t>
            </a:r>
          </a:p>
          <a:p>
            <a:pPr algn="just"/>
            <a:r>
              <a:rPr lang="el-GR" sz="1600" dirty="0"/>
              <a:t>          </a:t>
            </a:r>
            <a:r>
              <a:rPr lang="el-GR" sz="1600" b="1" dirty="0"/>
              <a:t>  </a:t>
            </a:r>
            <a:r>
              <a:rPr lang="el-GR" sz="1600" b="1" dirty="0" err="1"/>
              <a:t>plt.show</a:t>
            </a:r>
            <a:r>
              <a:rPr lang="el-GR" sz="1600" b="1" dirty="0"/>
              <a:t>() #Εμφάνιση του </a:t>
            </a:r>
            <a:r>
              <a:rPr lang="el-GR" sz="1600" b="1" dirty="0" err="1"/>
              <a:t>plot</a:t>
            </a:r>
            <a:r>
              <a:rPr lang="el-GR" sz="1600" b="1" dirty="0"/>
              <a:t> μας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9896F6F-07ED-2E6B-ADDF-D363A297F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73" y="2446208"/>
            <a:ext cx="3301847" cy="3301847"/>
          </a:xfrm>
          <a:prstGeom prst="rect">
            <a:avLst/>
          </a:prstGeom>
          <a:effectLst>
            <a:outerShdw blurRad="50800" dist="101600" dir="7200000" sx="101000" sy="101000" algn="t" rotWithShape="0">
              <a:prstClr val="black">
                <a:alpha val="5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85207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57DD4F-BEAC-8E4F-0962-834C994A4B17}"/>
              </a:ext>
            </a:extLst>
          </p:cNvPr>
          <p:cNvSpPr txBox="1"/>
          <p:nvPr/>
        </p:nvSpPr>
        <p:spPr>
          <a:xfrm>
            <a:off x="614313" y="4374037"/>
            <a:ext cx="10963373" cy="1831157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1600" b="1" dirty="0"/>
              <a:t>Τι μπορούμε να εμφανίσουμε με ένα </a:t>
            </a:r>
            <a:r>
              <a:rPr lang="el-GR" sz="1600" b="1" dirty="0" err="1"/>
              <a:t>plot</a:t>
            </a:r>
            <a:r>
              <a:rPr lang="el-GR" sz="1600" b="1" dirty="0"/>
              <a:t>?: </a:t>
            </a:r>
            <a:r>
              <a:rPr lang="el-GR" sz="1600" dirty="0"/>
              <a:t>Με το </a:t>
            </a:r>
            <a:r>
              <a:rPr lang="el-GR" sz="1600" dirty="0" err="1"/>
              <a:t>matplotlib</a:t>
            </a:r>
            <a:r>
              <a:rPr lang="el-GR" sz="1600" dirty="0"/>
              <a:t> μπορούμε να σχεδιάσουμε διάφορους τύπους απεικονίσεων δεδομένων. Για παράδειγμα:</a:t>
            </a:r>
          </a:p>
          <a:p>
            <a:pPr algn="just"/>
            <a:r>
              <a:rPr lang="el-GR" sz="1600" dirty="0"/>
              <a:t>1</a:t>
            </a:r>
            <a:r>
              <a:rPr lang="el-GR" sz="1600" b="1" dirty="0"/>
              <a:t>. Line </a:t>
            </a:r>
            <a:r>
              <a:rPr lang="el-GR" sz="1600" b="1" dirty="0" err="1"/>
              <a:t>Plots</a:t>
            </a:r>
            <a:r>
              <a:rPr lang="el-GR" sz="1600" b="1" dirty="0"/>
              <a:t>: </a:t>
            </a:r>
            <a:r>
              <a:rPr lang="el-GR" sz="1600" dirty="0"/>
              <a:t>Για την εμφάνιση συνεχόμενων δεδομένων (π.χ. </a:t>
            </a:r>
            <a:r>
              <a:rPr lang="el-GR" sz="1600" b="1" dirty="0"/>
              <a:t>‘</a:t>
            </a:r>
            <a:r>
              <a:rPr lang="el-GR" sz="1600" b="1" dirty="0" err="1"/>
              <a:t>plt.plot</a:t>
            </a:r>
            <a:r>
              <a:rPr lang="el-GR" sz="1600" b="1" dirty="0"/>
              <a:t>()’</a:t>
            </a:r>
            <a:r>
              <a:rPr lang="el-GR" sz="1600" dirty="0"/>
              <a:t>)</a:t>
            </a:r>
          </a:p>
          <a:p>
            <a:pPr algn="just"/>
            <a:r>
              <a:rPr lang="el-GR" sz="1600" dirty="0"/>
              <a:t>2. </a:t>
            </a:r>
            <a:r>
              <a:rPr lang="el-GR" sz="1600" b="1" dirty="0" err="1"/>
              <a:t>Scatter</a:t>
            </a:r>
            <a:r>
              <a:rPr lang="el-GR" sz="1600" b="1" dirty="0"/>
              <a:t> </a:t>
            </a:r>
            <a:r>
              <a:rPr lang="el-GR" sz="1600" b="1" dirty="0" err="1"/>
              <a:t>Plots</a:t>
            </a:r>
            <a:r>
              <a:rPr lang="el-GR" sz="1600" b="1" dirty="0"/>
              <a:t>:</a:t>
            </a:r>
            <a:r>
              <a:rPr lang="el-GR" sz="1600" dirty="0"/>
              <a:t> Για την εμφάνιση σημείων ως κουκίδες (π.χ</a:t>
            </a:r>
            <a:r>
              <a:rPr lang="el-GR" sz="1600" b="1" dirty="0"/>
              <a:t>. ’</a:t>
            </a:r>
            <a:r>
              <a:rPr lang="el-GR" sz="1600" b="1" dirty="0" err="1"/>
              <a:t>plt.scatter</a:t>
            </a:r>
            <a:r>
              <a:rPr lang="el-GR" sz="1600" b="1" dirty="0"/>
              <a:t>()’</a:t>
            </a:r>
            <a:r>
              <a:rPr lang="el-GR" sz="1600" dirty="0"/>
              <a:t>)</a:t>
            </a:r>
          </a:p>
          <a:p>
            <a:pPr algn="just"/>
            <a:r>
              <a:rPr lang="el-GR" sz="1600" dirty="0"/>
              <a:t>3. </a:t>
            </a:r>
            <a:r>
              <a:rPr lang="el-GR" sz="1600" b="1" dirty="0" err="1"/>
              <a:t>Bar</a:t>
            </a:r>
            <a:r>
              <a:rPr lang="el-GR" sz="1600" b="1" dirty="0"/>
              <a:t> </a:t>
            </a:r>
            <a:r>
              <a:rPr lang="el-GR" sz="1600" b="1" dirty="0" err="1"/>
              <a:t>Charts</a:t>
            </a:r>
            <a:r>
              <a:rPr lang="el-GR" sz="1600" b="1" dirty="0"/>
              <a:t>: </a:t>
            </a:r>
            <a:r>
              <a:rPr lang="el-GR" sz="1600" dirty="0"/>
              <a:t>Για την εμφάνιση (π.χ. </a:t>
            </a:r>
            <a:r>
              <a:rPr lang="el-GR" sz="1600" b="1" dirty="0"/>
              <a:t>‘</a:t>
            </a:r>
            <a:r>
              <a:rPr lang="el-GR" sz="1600" b="1" dirty="0" err="1"/>
              <a:t>plt.bar</a:t>
            </a:r>
            <a:r>
              <a:rPr lang="el-GR" sz="1600" b="1" dirty="0"/>
              <a:t>()’</a:t>
            </a:r>
            <a:r>
              <a:rPr lang="el-GR" sz="1600" dirty="0"/>
              <a:t>).</a:t>
            </a:r>
          </a:p>
          <a:p>
            <a:pPr algn="just"/>
            <a:r>
              <a:rPr lang="el-GR" sz="1600" dirty="0"/>
              <a:t>4. </a:t>
            </a:r>
            <a:r>
              <a:rPr lang="el-GR" sz="1600" b="1" dirty="0" err="1"/>
              <a:t>Histograms</a:t>
            </a:r>
            <a:r>
              <a:rPr lang="el-GR" sz="1600" b="1" dirty="0"/>
              <a:t>: </a:t>
            </a:r>
            <a:r>
              <a:rPr lang="el-GR" sz="1600" dirty="0"/>
              <a:t>Για την εμφάνιση της κατανομής δεδομένων (π.χ. </a:t>
            </a:r>
            <a:r>
              <a:rPr lang="el-GR" sz="1600" b="1" dirty="0"/>
              <a:t>‘</a:t>
            </a:r>
            <a:r>
              <a:rPr lang="el-GR" sz="1600" b="1" dirty="0" err="1"/>
              <a:t>plt.hist</a:t>
            </a:r>
            <a:r>
              <a:rPr lang="el-GR" sz="1600" b="1" dirty="0"/>
              <a:t>()’</a:t>
            </a:r>
            <a:r>
              <a:rPr lang="el-GR" sz="1600" dirty="0"/>
              <a:t>)</a:t>
            </a:r>
          </a:p>
          <a:p>
            <a:pPr algn="just"/>
            <a:r>
              <a:rPr lang="el-GR" sz="1600" dirty="0"/>
              <a:t>5. </a:t>
            </a:r>
            <a:r>
              <a:rPr lang="el-GR" sz="1600" b="1" dirty="0" err="1"/>
              <a:t>Pie</a:t>
            </a:r>
            <a:r>
              <a:rPr lang="el-GR" sz="1600" b="1" dirty="0"/>
              <a:t> </a:t>
            </a:r>
            <a:r>
              <a:rPr lang="el-GR" sz="1600" b="1" dirty="0" err="1"/>
              <a:t>Charts</a:t>
            </a:r>
            <a:r>
              <a:rPr lang="el-GR" sz="1600" b="1" dirty="0"/>
              <a:t>: </a:t>
            </a:r>
            <a:r>
              <a:rPr lang="el-GR" sz="1600" dirty="0"/>
              <a:t>Για την εμφάνιση αναλογιών (π.χ. </a:t>
            </a:r>
            <a:r>
              <a:rPr lang="el-GR" sz="1600" b="1" dirty="0"/>
              <a:t>‘</a:t>
            </a:r>
            <a:r>
              <a:rPr lang="el-GR" sz="1600" b="1" dirty="0" err="1"/>
              <a:t>plt.pie</a:t>
            </a:r>
            <a:r>
              <a:rPr lang="el-GR" sz="1600" b="1" dirty="0"/>
              <a:t>()’</a:t>
            </a:r>
            <a:r>
              <a:rPr lang="el-GR" sz="1600" dirty="0"/>
              <a:t>).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45CC881-942A-8796-4CE5-F8772D86C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10" y="351149"/>
            <a:ext cx="3820780" cy="382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06421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AE4ADFA-E4FC-5AC6-EC27-E489795AD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009650"/>
            <a:ext cx="1186815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36229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1A1E75-D65D-8535-61EB-9CF577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5" y="245615"/>
            <a:ext cx="9382124" cy="1325563"/>
          </a:xfrm>
          <a:solidFill>
            <a:srgbClr val="CC00FF"/>
          </a:solidFill>
        </p:spPr>
        <p:txBody>
          <a:bodyPr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CUSTOMIZATION </a:t>
            </a:r>
            <a:r>
              <a:rPr lang="el-GR" sz="2800" dirty="0">
                <a:solidFill>
                  <a:schemeClr val="bg2">
                    <a:lumMod val="10000"/>
                  </a:schemeClr>
                </a:solidFill>
              </a:rPr>
              <a:t>ΣΤΗΝ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MATPLOTLIB</a:t>
            </a:r>
            <a:r>
              <a:rPr lang="el-GR" sz="2800" dirty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12544CB-6CEC-0462-5835-E4926CF0F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738" y="169423"/>
            <a:ext cx="1457032" cy="1457032"/>
          </a:xfr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28235279-792B-64F0-7AAE-E4D47BEE7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883" y="1773863"/>
            <a:ext cx="3560160" cy="2335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135EA-B4AC-EE39-C6F9-A8F2AACEBA18}"/>
              </a:ext>
            </a:extLst>
          </p:cNvPr>
          <p:cNvSpPr txBox="1"/>
          <p:nvPr/>
        </p:nvSpPr>
        <p:spPr>
          <a:xfrm>
            <a:off x="295369" y="1773863"/>
            <a:ext cx="7237429" cy="1554272"/>
          </a:xfrm>
          <a:prstGeom prst="rect">
            <a:avLst/>
          </a:prstGeom>
          <a:solidFill>
            <a:srgbClr val="CC00FF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1900" b="1" u="sng" dirty="0"/>
              <a:t>ΧΡΩΜΑΤΑ: </a:t>
            </a:r>
            <a:r>
              <a:rPr lang="el-GR" sz="1900" dirty="0"/>
              <a:t>Διαδραματίζουν σημαντικό ρόλο στην </a:t>
            </a:r>
            <a:r>
              <a:rPr lang="el-GR" sz="1900" dirty="0" err="1"/>
              <a:t>οπτικοποίηση</a:t>
            </a:r>
            <a:r>
              <a:rPr lang="el-GR" sz="1900" dirty="0"/>
              <a:t> δεδομένων, στη μεταφορά πληροφοριών, στην επισήμανση των μοτίβων και στην οπτική εμφάνιση των γραφημάτων. Το </a:t>
            </a:r>
            <a:r>
              <a:rPr lang="el-GR" sz="1900" dirty="0" err="1"/>
              <a:t>Matplotlib</a:t>
            </a:r>
            <a:r>
              <a:rPr lang="el-GR" sz="1900" dirty="0"/>
              <a:t> προσφέρει εκτενείς επιλογές για την προσαρμογή των χρωμάτων στα </a:t>
            </a:r>
            <a:r>
              <a:rPr lang="el-GR" sz="1900" dirty="0" err="1"/>
              <a:t>plots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. 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E1DD21-09FE-70F8-DDCA-A53E42C463B9}"/>
              </a:ext>
            </a:extLst>
          </p:cNvPr>
          <p:cNvSpPr txBox="1"/>
          <p:nvPr/>
        </p:nvSpPr>
        <p:spPr>
          <a:xfrm>
            <a:off x="307454" y="3328135"/>
            <a:ext cx="3874417" cy="1554272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900" dirty="0"/>
              <a:t>import </a:t>
            </a:r>
            <a:r>
              <a:rPr lang="en-US" sz="1900" dirty="0" err="1"/>
              <a:t>matplotlib.pyplot</a:t>
            </a:r>
            <a:r>
              <a:rPr lang="en-US" sz="1900" dirty="0"/>
              <a:t> as </a:t>
            </a:r>
            <a:r>
              <a:rPr lang="en-US" sz="1900" dirty="0" err="1"/>
              <a:t>plt</a:t>
            </a:r>
            <a:r>
              <a:rPr lang="en-US" sz="1900" dirty="0"/>
              <a:t> </a:t>
            </a:r>
          </a:p>
          <a:p>
            <a:pPr algn="just"/>
            <a:r>
              <a:rPr lang="el-GR" sz="1900" dirty="0"/>
              <a:t># </a:t>
            </a:r>
            <a:r>
              <a:rPr lang="el-GR" sz="1900" dirty="0">
                <a:highlight>
                  <a:srgbClr val="0AE0F6"/>
                </a:highlight>
              </a:rPr>
              <a:t>Επιλογή Χρώματος </a:t>
            </a:r>
          </a:p>
          <a:p>
            <a:pPr algn="just"/>
            <a:r>
              <a:rPr lang="en-US" sz="1900" dirty="0"/>
              <a:t>color = 'green' </a:t>
            </a:r>
          </a:p>
          <a:p>
            <a:pPr algn="just"/>
            <a:r>
              <a:rPr lang="en-US" sz="1900" dirty="0" err="1"/>
              <a:t>plt.plot</a:t>
            </a:r>
            <a:r>
              <a:rPr lang="en-US" sz="1900" dirty="0"/>
              <a:t>([1, 2, 3, 4], color=color) </a:t>
            </a:r>
          </a:p>
          <a:p>
            <a:pPr algn="just"/>
            <a:r>
              <a:rPr lang="en-US" sz="1900" dirty="0" err="1"/>
              <a:t>plt.show</a:t>
            </a:r>
            <a:r>
              <a:rPr lang="en-US" sz="1900" dirty="0"/>
              <a:t>() </a:t>
            </a:r>
            <a:endParaRPr lang="el-GR" sz="1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497764-C6F1-0391-86CB-9D564F974F69}"/>
              </a:ext>
            </a:extLst>
          </p:cNvPr>
          <p:cNvSpPr txBox="1"/>
          <p:nvPr/>
        </p:nvSpPr>
        <p:spPr>
          <a:xfrm>
            <a:off x="344986" y="5081955"/>
            <a:ext cx="3874417" cy="1606622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900" b="1" u="sng" dirty="0"/>
              <a:t>MARKERS</a:t>
            </a:r>
            <a:r>
              <a:rPr lang="el-GR" sz="1900" b="1" u="sng" dirty="0"/>
              <a:t>: </a:t>
            </a:r>
            <a:r>
              <a:rPr lang="el-GR" sz="1900" dirty="0"/>
              <a:t>Μπορείτε να χρησιμοποιήσετε το </a:t>
            </a:r>
            <a:r>
              <a:rPr lang="el-GR" sz="1900" dirty="0" err="1"/>
              <a:t>marker</a:t>
            </a:r>
            <a:r>
              <a:rPr lang="el-GR" sz="1900" dirty="0"/>
              <a:t> για να τονίσετε κάθε σημείο της γραμμής.</a:t>
            </a:r>
          </a:p>
          <a:p>
            <a:pPr algn="just"/>
            <a:r>
              <a:rPr lang="el-GR" sz="1900" dirty="0"/>
              <a:t>      </a:t>
            </a:r>
            <a:r>
              <a:rPr lang="en-US" sz="1900" dirty="0"/>
              <a:t>import </a:t>
            </a:r>
            <a:r>
              <a:rPr lang="en-US" sz="1900" dirty="0" err="1"/>
              <a:t>matplotlib.pyplot</a:t>
            </a:r>
            <a:r>
              <a:rPr lang="en-US" sz="1900" dirty="0"/>
              <a:t> as </a:t>
            </a:r>
            <a:r>
              <a:rPr lang="en-US" sz="1900" dirty="0" err="1"/>
              <a:t>plt</a:t>
            </a:r>
            <a:r>
              <a:rPr lang="en-US" sz="1900" dirty="0"/>
              <a:t> </a:t>
            </a:r>
            <a:endParaRPr lang="el-GR" sz="1900" dirty="0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039136BE-7E78-3209-5882-DE03BE27A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7802" y="4380253"/>
            <a:ext cx="3677817" cy="23083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5F9CFD-99C0-BB87-D20C-44E82DE4AABB}"/>
              </a:ext>
            </a:extLst>
          </p:cNvPr>
          <p:cNvSpPr txBox="1"/>
          <p:nvPr/>
        </p:nvSpPr>
        <p:spPr>
          <a:xfrm>
            <a:off x="4256936" y="4380253"/>
            <a:ext cx="3980866" cy="2308324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x = [1, 2, 3, 4] 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y = [1, 4, 9, 16] 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plt.plot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(x, y, marker='o',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markerfacecolor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='r') 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plt.show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() </a:t>
            </a:r>
          </a:p>
          <a:p>
            <a:r>
              <a:rPr lang="el-GR" sz="1800" b="0" i="0" u="none" strike="noStrike" baseline="0" dirty="0">
                <a:solidFill>
                  <a:srgbClr val="000000"/>
                </a:solidFill>
                <a:highlight>
                  <a:srgbClr val="0AE0F6"/>
                </a:highlight>
                <a:latin typeface="Aptos" panose="020B0004020202020204" pitchFamily="34" charset="0"/>
              </a:rPr>
              <a:t>Όπου </a:t>
            </a:r>
            <a:r>
              <a:rPr lang="el-GR" sz="1800" b="0" i="0" u="none" strike="noStrike" baseline="0" dirty="0" err="1">
                <a:solidFill>
                  <a:srgbClr val="000000"/>
                </a:solidFill>
                <a:highlight>
                  <a:srgbClr val="0AE0F6"/>
                </a:highlight>
                <a:latin typeface="Aptos" panose="020B0004020202020204" pitchFamily="34" charset="0"/>
              </a:rPr>
              <a:t>marker</a:t>
            </a:r>
            <a:r>
              <a:rPr lang="el-GR" sz="1800" b="0" i="0" u="none" strike="noStrike" baseline="0" dirty="0">
                <a:solidFill>
                  <a:srgbClr val="000000"/>
                </a:solidFill>
                <a:highlight>
                  <a:srgbClr val="0AE0F6"/>
                </a:highlight>
                <a:latin typeface="Aptos" panose="020B0004020202020204" pitchFamily="34" charset="0"/>
              </a:rPr>
              <a:t>=’o’ ορίζει το σχήμα των </a:t>
            </a:r>
            <a:r>
              <a:rPr lang="el-GR" sz="1800" b="0" i="0" u="none" strike="noStrike" baseline="0" dirty="0" err="1">
                <a:solidFill>
                  <a:srgbClr val="000000"/>
                </a:solidFill>
                <a:highlight>
                  <a:srgbClr val="0AE0F6"/>
                </a:highlight>
                <a:latin typeface="Aptos" panose="020B0004020202020204" pitchFamily="34" charset="0"/>
              </a:rPr>
              <a:t>markers</a:t>
            </a:r>
            <a:r>
              <a:rPr lang="el-GR" sz="1800" b="0" i="0" u="none" strike="noStrike" baseline="0" dirty="0">
                <a:solidFill>
                  <a:srgbClr val="000000"/>
                </a:solidFill>
                <a:highlight>
                  <a:srgbClr val="0AE0F6"/>
                </a:highlight>
                <a:latin typeface="Aptos" panose="020B0004020202020204" pitchFamily="34" charset="0"/>
              </a:rPr>
              <a:t> και το </a:t>
            </a:r>
            <a:r>
              <a:rPr lang="el-GR" sz="1800" b="0" i="0" u="none" strike="noStrike" baseline="0" dirty="0" err="1">
                <a:solidFill>
                  <a:srgbClr val="000000"/>
                </a:solidFill>
                <a:highlight>
                  <a:srgbClr val="0AE0F6"/>
                </a:highlight>
                <a:latin typeface="Aptos" panose="020B0004020202020204" pitchFamily="34" charset="0"/>
              </a:rPr>
              <a:t>markerfacecolor</a:t>
            </a:r>
            <a:r>
              <a:rPr lang="el-GR" sz="1800" b="0" i="0" u="none" strike="noStrike" baseline="0" dirty="0">
                <a:solidFill>
                  <a:srgbClr val="000000"/>
                </a:solidFill>
                <a:highlight>
                  <a:srgbClr val="0AE0F6"/>
                </a:highlight>
                <a:latin typeface="Aptos" panose="020B0004020202020204" pitchFamily="34" charset="0"/>
              </a:rPr>
              <a:t>=’r’ το χρώμα τους </a:t>
            </a:r>
            <a:endParaRPr lang="en-US" sz="1800" b="0" i="0" u="none" strike="noStrike" baseline="0" dirty="0">
              <a:solidFill>
                <a:srgbClr val="000000"/>
              </a:solidFill>
              <a:highlight>
                <a:srgbClr val="0AE0F6"/>
              </a:highlight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5471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79830FC6-1FD6-8B62-665C-868E2D752DD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766" y="131661"/>
            <a:ext cx="2541587" cy="2540000"/>
          </a:xfrm>
          <a:prstGeom prst="rect">
            <a:avLst/>
          </a:prstGeom>
          <a:effectLst>
            <a:glow rad="38100">
              <a:schemeClr val="accent4">
                <a:satMod val="175000"/>
                <a:alpha val="43000"/>
              </a:schemeClr>
            </a:glow>
          </a:effec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D159CDE3-2442-F797-3A43-89855BC31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230" y="576729"/>
            <a:ext cx="5413539" cy="5704542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Θέση περιεχομένου 3">
            <a:extLst>
              <a:ext uri="{FF2B5EF4-FFF2-40B4-BE49-F238E27FC236}">
                <a16:creationId xmlns:a16="http://schemas.microsoft.com/office/drawing/2014/main" id="{027C57C3-B246-5C1E-D448-B5B82DEEA7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6" y="4155670"/>
            <a:ext cx="2541587" cy="2540000"/>
          </a:xfrm>
          <a:prstGeom prst="rect">
            <a:avLst/>
          </a:prstGeom>
          <a:effectLst>
            <a:glow rad="38100">
              <a:schemeClr val="accent4">
                <a:satMod val="175000"/>
                <a:alpha val="4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88236585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79D2DE-DEDC-2C79-FA1A-00F4B9049C95}"/>
              </a:ext>
            </a:extLst>
          </p:cNvPr>
          <p:cNvSpPr txBox="1"/>
          <p:nvPr/>
        </p:nvSpPr>
        <p:spPr>
          <a:xfrm>
            <a:off x="303229" y="661868"/>
            <a:ext cx="6936557" cy="5355312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1900" b="1" u="sng" dirty="0"/>
              <a:t>ΣΤΥΛ ΓΡΑΜΜΩΝ</a:t>
            </a:r>
            <a:endParaRPr lang="en-US" sz="1900" b="1" u="sng" dirty="0"/>
          </a:p>
          <a:p>
            <a:pPr algn="just"/>
            <a:r>
              <a:rPr lang="el-GR" sz="1900" dirty="0"/>
              <a:t>Μπορείτε να χρησιμοποιήσετε το </a:t>
            </a:r>
            <a:r>
              <a:rPr lang="en-US" sz="1900" b="1" dirty="0"/>
              <a:t>keyword linewidth </a:t>
            </a:r>
            <a:r>
              <a:rPr lang="el-GR" sz="1900" dirty="0"/>
              <a:t>για να αλλάξετε το πλάτος</a:t>
            </a:r>
            <a:r>
              <a:rPr lang="en-US" sz="1900" dirty="0"/>
              <a:t> </a:t>
            </a:r>
            <a:r>
              <a:rPr lang="el-GR" sz="1900" dirty="0"/>
              <a:t>της γραμμής. Η τιμή είναι ένα </a:t>
            </a:r>
            <a:r>
              <a:rPr lang="en-US" sz="1900" b="1" dirty="0"/>
              <a:t>integer </a:t>
            </a:r>
            <a:r>
              <a:rPr lang="el-GR" sz="1900" b="1" dirty="0"/>
              <a:t>ή </a:t>
            </a:r>
            <a:r>
              <a:rPr lang="en-US" sz="1900" b="1" dirty="0"/>
              <a:t>float.</a:t>
            </a:r>
          </a:p>
          <a:p>
            <a:pPr algn="just"/>
            <a:endParaRPr lang="en-US" sz="1900" dirty="0"/>
          </a:p>
          <a:p>
            <a:pPr algn="just"/>
            <a:r>
              <a:rPr lang="en-US" sz="1900" b="1" dirty="0"/>
              <a:t>import </a:t>
            </a:r>
            <a:r>
              <a:rPr lang="en-US" sz="1900" b="1" dirty="0" err="1"/>
              <a:t>matplotlib.pyplot</a:t>
            </a:r>
            <a:r>
              <a:rPr lang="en-US" sz="1900" b="1" dirty="0"/>
              <a:t> as</a:t>
            </a:r>
          </a:p>
          <a:p>
            <a:pPr algn="just"/>
            <a:r>
              <a:rPr lang="en-US" sz="1900" b="1" dirty="0" err="1"/>
              <a:t>plt</a:t>
            </a:r>
            <a:r>
              <a:rPr lang="en-US" sz="1900" b="1" dirty="0"/>
              <a:t> import </a:t>
            </a:r>
            <a:r>
              <a:rPr lang="en-US" sz="1900" b="1" dirty="0" err="1"/>
              <a:t>numpy</a:t>
            </a:r>
            <a:r>
              <a:rPr lang="en-US" sz="1900" b="1" dirty="0"/>
              <a:t> as np</a:t>
            </a:r>
          </a:p>
          <a:p>
            <a:pPr algn="just"/>
            <a:r>
              <a:rPr lang="en-US" sz="1900" b="1" dirty="0" err="1"/>
              <a:t>ypoints</a:t>
            </a:r>
            <a:r>
              <a:rPr lang="en-US" sz="1900" b="1" dirty="0"/>
              <a:t> = </a:t>
            </a:r>
            <a:r>
              <a:rPr lang="en-US" sz="1900" b="1" dirty="0" err="1"/>
              <a:t>np.array</a:t>
            </a:r>
            <a:r>
              <a:rPr lang="en-US" sz="1900" b="1" dirty="0"/>
              <a:t>([3, 8, 1, 10])</a:t>
            </a:r>
          </a:p>
          <a:p>
            <a:pPr algn="just"/>
            <a:r>
              <a:rPr lang="en-US" sz="1900" b="1" dirty="0" err="1"/>
              <a:t>plt.plot</a:t>
            </a:r>
            <a:r>
              <a:rPr lang="en-US" sz="1900" b="1" dirty="0"/>
              <a:t>(</a:t>
            </a:r>
            <a:r>
              <a:rPr lang="en-US" sz="1900" b="1" dirty="0" err="1"/>
              <a:t>ypoints</a:t>
            </a:r>
            <a:r>
              <a:rPr lang="en-US" sz="1900" b="1" dirty="0"/>
              <a:t>, linewidth =</a:t>
            </a:r>
          </a:p>
          <a:p>
            <a:pPr algn="just"/>
            <a:r>
              <a:rPr lang="en-US" sz="1900" b="1" dirty="0"/>
              <a:t>20.5) </a:t>
            </a:r>
            <a:r>
              <a:rPr lang="en-US" sz="1900" b="1" dirty="0" err="1"/>
              <a:t>plt.show</a:t>
            </a:r>
            <a:r>
              <a:rPr lang="en-US" sz="1900" b="1" dirty="0"/>
              <a:t>()</a:t>
            </a:r>
          </a:p>
          <a:p>
            <a:pPr algn="just"/>
            <a:endParaRPr lang="en-US" sz="1900" b="1" dirty="0"/>
          </a:p>
          <a:p>
            <a:pPr algn="just"/>
            <a:r>
              <a:rPr lang="el-GR" sz="1900" dirty="0"/>
              <a:t>Μπορείτε να χρησιμοποιήσετε το </a:t>
            </a:r>
            <a:r>
              <a:rPr lang="en-US" sz="1900" b="1" dirty="0"/>
              <a:t>keyword </a:t>
            </a:r>
            <a:r>
              <a:rPr lang="en-US" sz="1900" b="1" dirty="0" err="1"/>
              <a:t>linestyle</a:t>
            </a:r>
            <a:r>
              <a:rPr lang="en-US" sz="1900" dirty="0"/>
              <a:t> </a:t>
            </a:r>
            <a:r>
              <a:rPr lang="el-GR" sz="1900" dirty="0"/>
              <a:t>για να αλλάξετε το στυλ</a:t>
            </a:r>
            <a:r>
              <a:rPr lang="en-US" sz="1900" dirty="0"/>
              <a:t> </a:t>
            </a:r>
            <a:r>
              <a:rPr lang="el-GR" sz="1900" dirty="0"/>
              <a:t>της γραμμής.</a:t>
            </a:r>
            <a:endParaRPr lang="en-US" sz="1900" dirty="0"/>
          </a:p>
          <a:p>
            <a:pPr algn="just"/>
            <a:endParaRPr lang="en-US" sz="1900" dirty="0"/>
          </a:p>
          <a:p>
            <a:pPr algn="just"/>
            <a:r>
              <a:rPr lang="en-US" sz="1900" b="1" dirty="0"/>
              <a:t>import </a:t>
            </a:r>
            <a:r>
              <a:rPr lang="en-US" sz="1900" b="1" dirty="0" err="1"/>
              <a:t>matplotlib.pyplot</a:t>
            </a:r>
            <a:r>
              <a:rPr lang="en-US" sz="1900" b="1" dirty="0"/>
              <a:t> as</a:t>
            </a:r>
          </a:p>
          <a:p>
            <a:pPr algn="just"/>
            <a:r>
              <a:rPr lang="en-US" sz="1900" b="1" dirty="0" err="1"/>
              <a:t>plt</a:t>
            </a:r>
            <a:r>
              <a:rPr lang="en-US" sz="1900" b="1" dirty="0"/>
              <a:t> import </a:t>
            </a:r>
            <a:r>
              <a:rPr lang="en-US" sz="1900" b="1" dirty="0" err="1"/>
              <a:t>numpy</a:t>
            </a:r>
            <a:r>
              <a:rPr lang="en-US" sz="1900" b="1" dirty="0"/>
              <a:t> as np</a:t>
            </a:r>
          </a:p>
          <a:p>
            <a:pPr algn="just"/>
            <a:r>
              <a:rPr lang="en-US" sz="1900" b="1" dirty="0" err="1"/>
              <a:t>ypoints</a:t>
            </a:r>
            <a:r>
              <a:rPr lang="en-US" sz="1900" b="1" dirty="0"/>
              <a:t> = </a:t>
            </a:r>
            <a:r>
              <a:rPr lang="en-US" sz="1900" b="1" dirty="0" err="1"/>
              <a:t>np.array</a:t>
            </a:r>
            <a:r>
              <a:rPr lang="en-US" sz="1900" b="1" dirty="0"/>
              <a:t>([3, 8, 1, 10])</a:t>
            </a:r>
          </a:p>
          <a:p>
            <a:pPr algn="just"/>
            <a:r>
              <a:rPr lang="en-US" sz="1900" b="1" dirty="0" err="1"/>
              <a:t>plt.plot</a:t>
            </a:r>
            <a:r>
              <a:rPr lang="en-US" sz="1900" b="1" dirty="0"/>
              <a:t>(</a:t>
            </a:r>
            <a:r>
              <a:rPr lang="en-US" sz="1900" b="1" dirty="0" err="1"/>
              <a:t>ypoints</a:t>
            </a:r>
            <a:r>
              <a:rPr lang="en-US" sz="1900" b="1" dirty="0"/>
              <a:t>, </a:t>
            </a:r>
            <a:r>
              <a:rPr lang="en-US" sz="1900" b="1" dirty="0" err="1"/>
              <a:t>linestyle</a:t>
            </a:r>
            <a:r>
              <a:rPr lang="en-US" sz="1900" b="1" dirty="0"/>
              <a:t> =</a:t>
            </a:r>
          </a:p>
          <a:p>
            <a:pPr algn="just"/>
            <a:r>
              <a:rPr lang="en-US" sz="1900" b="1" dirty="0"/>
              <a:t>&amp;#39;dotted&amp;#39;) </a:t>
            </a:r>
            <a:r>
              <a:rPr lang="en-US" sz="1900" b="1" dirty="0" err="1"/>
              <a:t>plt.show</a:t>
            </a:r>
            <a:r>
              <a:rPr lang="en-US" sz="1900" b="1" dirty="0"/>
              <a:t>()</a:t>
            </a:r>
            <a:endParaRPr lang="el-GR" sz="1900" b="1" dirty="0"/>
          </a:p>
        </p:txBody>
      </p:sp>
      <p:pic>
        <p:nvPicPr>
          <p:cNvPr id="4" name="image5.png">
            <a:extLst>
              <a:ext uri="{FF2B5EF4-FFF2-40B4-BE49-F238E27FC236}">
                <a16:creationId xmlns:a16="http://schemas.microsoft.com/office/drawing/2014/main" id="{49600D59-57BD-64E4-FB3C-2DCB340EFA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0616" y="294223"/>
            <a:ext cx="4611565" cy="343469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6F1CFC2D-EAC2-DD5E-41DE-2B17B8919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035" y="3870318"/>
            <a:ext cx="2896725" cy="289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47701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14067B-36EB-E9B2-1FC3-AF4FF4D242BE}"/>
              </a:ext>
            </a:extLst>
          </p:cNvPr>
          <p:cNvSpPr txBox="1"/>
          <p:nvPr/>
        </p:nvSpPr>
        <p:spPr>
          <a:xfrm>
            <a:off x="168259" y="179024"/>
            <a:ext cx="9719035" cy="2033890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marL="577850" indent="-285750" algn="just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el-GR" sz="1900" b="1" u="sng" dirty="0"/>
              <a:t>ANNOTATIONS + CUSTOM TEXT</a:t>
            </a:r>
            <a:endParaRPr lang="en-US" sz="1900" b="1" u="sng" dirty="0"/>
          </a:p>
          <a:p>
            <a:pPr marL="292100" algn="just">
              <a:spcBef>
                <a:spcPts val="1100"/>
              </a:spcBef>
            </a:pPr>
            <a:r>
              <a:rPr lang="el-GR" sz="1400" dirty="0"/>
              <a:t>Η συνάρτηση </a:t>
            </a:r>
            <a:r>
              <a:rPr lang="el-GR" sz="1400" b="1" dirty="0" err="1"/>
              <a:t>annotate</a:t>
            </a:r>
            <a:r>
              <a:rPr lang="el-GR" sz="1400" b="1" dirty="0"/>
              <a:t>() </a:t>
            </a:r>
            <a:r>
              <a:rPr lang="el-GR" sz="1400" dirty="0"/>
              <a:t>χρησιμοποιείται για να σχολιάσει ένα σημείο με κείμενο.</a:t>
            </a:r>
          </a:p>
          <a:p>
            <a:pPr marL="63500" algn="just"/>
            <a:r>
              <a:rPr lang="el-GR" sz="1400" b="1" dirty="0"/>
              <a:t>Σύνταξη</a:t>
            </a:r>
            <a:r>
              <a:rPr lang="en-US" sz="1400" b="1" dirty="0"/>
              <a:t>: </a:t>
            </a:r>
            <a:r>
              <a:rPr lang="en-US" sz="1400" b="1" dirty="0" err="1"/>
              <a:t>plt.annotate</a:t>
            </a:r>
            <a:r>
              <a:rPr lang="en-US" sz="1400" b="1" dirty="0"/>
              <a:t>(s, </a:t>
            </a:r>
            <a:r>
              <a:rPr lang="en-US" sz="1400" b="1" dirty="0" err="1"/>
              <a:t>xy</a:t>
            </a:r>
            <a:r>
              <a:rPr lang="en-US" sz="1400" b="1" dirty="0"/>
              <a:t>, </a:t>
            </a:r>
            <a:r>
              <a:rPr lang="en-US" sz="1400" b="1" dirty="0" err="1"/>
              <a:t>xytext</a:t>
            </a:r>
            <a:r>
              <a:rPr lang="en-US" sz="1400" b="1" dirty="0"/>
              <a:t>=None, </a:t>
            </a:r>
            <a:r>
              <a:rPr lang="en-US" sz="1400" b="1" dirty="0" err="1"/>
              <a:t>arrowprops</a:t>
            </a:r>
            <a:r>
              <a:rPr lang="en-US" sz="1400" b="1" dirty="0"/>
              <a:t>=None)</a:t>
            </a:r>
            <a:endParaRPr lang="el-GR" sz="1400" b="1" dirty="0"/>
          </a:p>
          <a:p>
            <a:pPr algn="just"/>
            <a:r>
              <a:rPr lang="en-US" sz="1400" dirty="0"/>
              <a:t> </a:t>
            </a:r>
            <a:r>
              <a:rPr lang="el-GR" sz="1400" dirty="0"/>
              <a:t>Αυτή η μέθοδος δέχεται τις ακόλουθες παραμέτρους:</a:t>
            </a:r>
          </a:p>
          <a:p>
            <a:pPr marL="63500" algn="just"/>
            <a:r>
              <a:rPr lang="el-GR" sz="1400" b="1" dirty="0"/>
              <a:t>s:</a:t>
            </a:r>
            <a:r>
              <a:rPr lang="el-GR" sz="1400" dirty="0"/>
              <a:t> το κείμενο του σχολιασμού</a:t>
            </a:r>
            <a:endParaRPr lang="en-US" sz="1400" dirty="0"/>
          </a:p>
          <a:p>
            <a:pPr marL="63500" algn="just"/>
            <a:r>
              <a:rPr lang="el-GR" sz="1400" b="1" dirty="0" err="1"/>
              <a:t>xy</a:t>
            </a:r>
            <a:r>
              <a:rPr lang="el-GR" sz="1400" b="1" dirty="0"/>
              <a:t>:</a:t>
            </a:r>
            <a:r>
              <a:rPr lang="el-GR" sz="1400" dirty="0"/>
              <a:t> το σημείο (x, y) προς σχολιασμό</a:t>
            </a:r>
            <a:endParaRPr lang="en-US" sz="1400" dirty="0"/>
          </a:p>
          <a:p>
            <a:pPr marL="63500" algn="just"/>
            <a:r>
              <a:rPr lang="el-GR" sz="1400" b="1" dirty="0" err="1"/>
              <a:t>xytext</a:t>
            </a:r>
            <a:r>
              <a:rPr lang="el-GR" sz="1400" b="1" dirty="0"/>
              <a:t>:</a:t>
            </a:r>
            <a:r>
              <a:rPr lang="el-GR" sz="1400" dirty="0"/>
              <a:t> προαιρετική παράμετρος, είναι η θέση (x, y) στην οποία θα τοποθετήσετε το κείμενο. </a:t>
            </a:r>
            <a:r>
              <a:rPr lang="el-GR" sz="1400" b="1" dirty="0" err="1"/>
              <a:t>arrowprops</a:t>
            </a:r>
            <a:r>
              <a:rPr lang="el-GR" sz="1400" b="1" dirty="0"/>
              <a:t>: </a:t>
            </a:r>
            <a:r>
              <a:rPr lang="el-GR" sz="1400" dirty="0"/>
              <a:t>προαιρετική παράμετρος και περιέχει τύπο </a:t>
            </a:r>
            <a:r>
              <a:rPr lang="el-GR" sz="1400" b="1" dirty="0" err="1"/>
              <a:t>dict</a:t>
            </a:r>
            <a:r>
              <a:rPr lang="el-GR" sz="1400" b="1" dirty="0"/>
              <a:t>.</a:t>
            </a:r>
            <a:r>
              <a:rPr lang="el-GR" sz="1400" dirty="0"/>
              <a:t> Η προεπιλεγμένη τιμή της  είναι </a:t>
            </a:r>
            <a:r>
              <a:rPr lang="el-GR" sz="1400" b="1" dirty="0" err="1"/>
              <a:t>None</a:t>
            </a:r>
            <a:r>
              <a:rPr lang="el-GR" sz="1400" b="1" dirty="0"/>
              <a:t>.</a:t>
            </a:r>
            <a:r>
              <a:rPr lang="el-GR" sz="1400" dirty="0"/>
              <a:t> Αυτή ελέγχει το </a:t>
            </a:r>
            <a:r>
              <a:rPr lang="el-GR" sz="1400" dirty="0" err="1"/>
              <a:t>στύλ</a:t>
            </a:r>
            <a:r>
              <a:rPr lang="el-GR" sz="1400" dirty="0"/>
              <a:t> του κειμένου/βέλους</a:t>
            </a:r>
            <a:r>
              <a:rPr lang="en-US" sz="1400" dirty="0"/>
              <a:t>.</a:t>
            </a:r>
            <a:endParaRPr lang="el-GR" sz="1400" dirty="0"/>
          </a:p>
        </p:txBody>
      </p:sp>
      <p:pic>
        <p:nvPicPr>
          <p:cNvPr id="5" name="image6.jpeg">
            <a:extLst>
              <a:ext uri="{FF2B5EF4-FFF2-40B4-BE49-F238E27FC236}">
                <a16:creationId xmlns:a16="http://schemas.microsoft.com/office/drawing/2014/main" id="{B3C47327-0658-128B-32BB-F265AF6E0C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4940" y="2760787"/>
            <a:ext cx="4649076" cy="33591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6A30AF-DA41-45FF-FB2A-F2E945D2FDBD}"/>
              </a:ext>
            </a:extLst>
          </p:cNvPr>
          <p:cNvSpPr txBox="1"/>
          <p:nvPr/>
        </p:nvSpPr>
        <p:spPr>
          <a:xfrm>
            <a:off x="168259" y="2212914"/>
            <a:ext cx="7175223" cy="2865015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marL="63500" marR="4743450" algn="just">
              <a:lnSpc>
                <a:spcPct val="178000"/>
              </a:lnSpc>
            </a:pPr>
            <a:r>
              <a:rPr lang="en-US" sz="1400" b="1" dirty="0"/>
              <a:t>import </a:t>
            </a:r>
            <a:r>
              <a:rPr lang="en-US" sz="1400" b="1" dirty="0" err="1"/>
              <a:t>numpy</a:t>
            </a:r>
            <a:r>
              <a:rPr lang="en-US" sz="1400" b="1" dirty="0"/>
              <a:t> as np</a:t>
            </a:r>
            <a:endParaRPr lang="el-GR" sz="1400" b="1" dirty="0"/>
          </a:p>
          <a:p>
            <a:pPr marL="63500" algn="just">
              <a:spcBef>
                <a:spcPts val="5"/>
              </a:spcBef>
            </a:pPr>
            <a:r>
              <a:rPr lang="en-US" sz="1400" b="1" dirty="0"/>
              <a:t>fig, hello = </a:t>
            </a:r>
            <a:r>
              <a:rPr lang="en-US" sz="1400" b="1" dirty="0" err="1"/>
              <a:t>plt.subplots</a:t>
            </a:r>
            <a:r>
              <a:rPr lang="en-US" sz="1400" b="1" dirty="0"/>
              <a:t>()</a:t>
            </a:r>
          </a:p>
          <a:p>
            <a:pPr marL="63500" algn="just">
              <a:spcBef>
                <a:spcPts val="5"/>
              </a:spcBef>
            </a:pPr>
            <a:r>
              <a:rPr lang="en-US" sz="1400" b="1" dirty="0"/>
              <a:t>t = </a:t>
            </a:r>
            <a:r>
              <a:rPr lang="en-US" sz="1400" b="1" dirty="0" err="1"/>
              <a:t>np.arange</a:t>
            </a:r>
            <a:r>
              <a:rPr lang="en-US" sz="1400" b="1" dirty="0"/>
              <a:t>(0.0, 5.0, 0.001) s =</a:t>
            </a:r>
          </a:p>
          <a:p>
            <a:pPr marL="63500" marR="4830445" algn="just">
              <a:lnSpc>
                <a:spcPct val="178000"/>
              </a:lnSpc>
            </a:pPr>
            <a:r>
              <a:rPr lang="en-US" sz="1400" b="1" dirty="0" err="1"/>
              <a:t>np.cos</a:t>
            </a:r>
            <a:r>
              <a:rPr lang="en-US" sz="1400" b="1" dirty="0"/>
              <a:t>(3 * </a:t>
            </a:r>
            <a:r>
              <a:rPr lang="en-US" sz="1400" b="1" dirty="0" err="1"/>
              <a:t>np.pi</a:t>
            </a:r>
            <a:r>
              <a:rPr lang="en-US" sz="1400" b="1" dirty="0"/>
              <a:t> * t)</a:t>
            </a:r>
            <a:endParaRPr lang="el-GR" sz="1400" b="1" dirty="0"/>
          </a:p>
          <a:p>
            <a:pPr marL="63500" algn="just">
              <a:spcBef>
                <a:spcPts val="5"/>
              </a:spcBef>
            </a:pPr>
            <a:r>
              <a:rPr lang="en-US" sz="1400" b="1" dirty="0"/>
              <a:t>line = </a:t>
            </a:r>
            <a:r>
              <a:rPr lang="en-US" sz="1400" b="1" dirty="0" err="1"/>
              <a:t>hello.plot</a:t>
            </a:r>
            <a:r>
              <a:rPr lang="en-US" sz="1400" b="1" dirty="0"/>
              <a:t>(t, s, </a:t>
            </a:r>
            <a:r>
              <a:rPr lang="en-US" sz="1400" b="1" dirty="0" err="1"/>
              <a:t>lw</a:t>
            </a:r>
            <a:r>
              <a:rPr lang="en-US" sz="1400" b="1" dirty="0"/>
              <a:t> = 2)</a:t>
            </a:r>
            <a:endParaRPr lang="el-GR" sz="1400" b="1" dirty="0"/>
          </a:p>
          <a:p>
            <a:pPr marL="63500" algn="just"/>
            <a:r>
              <a:rPr lang="en-US" sz="1400" b="1" dirty="0"/>
              <a:t># Annotation</a:t>
            </a:r>
          </a:p>
          <a:p>
            <a:pPr marL="63500" algn="just"/>
            <a:r>
              <a:rPr lang="en-US" sz="1400" b="1" dirty="0" err="1"/>
              <a:t>hello.annotate</a:t>
            </a:r>
            <a:r>
              <a:rPr lang="en-US" sz="1400" b="1" dirty="0"/>
              <a:t>('Local Max', </a:t>
            </a:r>
            <a:r>
              <a:rPr lang="en-US" sz="1400" b="1" dirty="0" err="1"/>
              <a:t>xy</a:t>
            </a:r>
            <a:r>
              <a:rPr lang="en-US" sz="1400" b="1" dirty="0"/>
              <a:t> =(3.3, 1),</a:t>
            </a:r>
            <a:endParaRPr lang="el-GR" sz="1400" b="1" dirty="0"/>
          </a:p>
          <a:p>
            <a:pPr marL="520700" algn="just">
              <a:spcBef>
                <a:spcPts val="1105"/>
              </a:spcBef>
            </a:pPr>
            <a:r>
              <a:rPr lang="en-US" sz="1400" b="1" dirty="0" err="1"/>
              <a:t>xytext</a:t>
            </a:r>
            <a:r>
              <a:rPr lang="en-US" sz="1400" b="1" dirty="0"/>
              <a:t> =(3, 1.8),</a:t>
            </a:r>
            <a:endParaRPr lang="el-GR" sz="1400" b="1" dirty="0"/>
          </a:p>
          <a:p>
            <a:pPr marL="520700" algn="just">
              <a:spcBef>
                <a:spcPts val="1100"/>
              </a:spcBef>
            </a:pPr>
            <a:r>
              <a:rPr lang="en-US" sz="1400" b="1" dirty="0" err="1"/>
              <a:t>arrowprops</a:t>
            </a:r>
            <a:r>
              <a:rPr lang="en-US" sz="1400" b="1" dirty="0"/>
              <a:t> = </a:t>
            </a:r>
            <a:r>
              <a:rPr lang="en-US" sz="1400" b="1" dirty="0" err="1"/>
              <a:t>dict</a:t>
            </a:r>
            <a:r>
              <a:rPr lang="en-US" sz="1400" b="1" dirty="0"/>
              <a:t>(</a:t>
            </a:r>
            <a:r>
              <a:rPr lang="en-US" sz="1400" b="1" dirty="0" err="1"/>
              <a:t>facecolor</a:t>
            </a:r>
            <a:r>
              <a:rPr lang="en-US" sz="1400" b="1" dirty="0"/>
              <a:t> ='green', shrink = 0.05),)</a:t>
            </a:r>
            <a:endParaRPr lang="el-GR" sz="1400" b="1" dirty="0"/>
          </a:p>
          <a:p>
            <a:pPr algn="just"/>
            <a:r>
              <a:rPr lang="en-US" sz="1400" b="1" dirty="0"/>
              <a:t> </a:t>
            </a:r>
            <a:r>
              <a:rPr lang="en-US" sz="1400" b="1" dirty="0" err="1"/>
              <a:t>plt.show</a:t>
            </a:r>
            <a:r>
              <a:rPr lang="en-US" sz="1400" b="1" dirty="0"/>
              <a:t>()</a:t>
            </a:r>
            <a:endParaRPr lang="el-GR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71A40-AED4-5C91-ECD9-BA4CF436DDEE}"/>
              </a:ext>
            </a:extLst>
          </p:cNvPr>
          <p:cNvSpPr txBox="1"/>
          <p:nvPr/>
        </p:nvSpPr>
        <p:spPr>
          <a:xfrm>
            <a:off x="168259" y="5077929"/>
            <a:ext cx="7175223" cy="1672766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marL="63500" marR="735965" indent="456565" algn="just">
              <a:lnSpc>
                <a:spcPct val="120000"/>
              </a:lnSpc>
              <a:spcBef>
                <a:spcPts val="890"/>
              </a:spcBef>
            </a:pPr>
            <a:r>
              <a:rPr lang="el-GR" sz="1400" dirty="0"/>
              <a:t>Η συνάρτηση </a:t>
            </a:r>
            <a:r>
              <a:rPr lang="el-GR" sz="1400" b="1" dirty="0" err="1"/>
              <a:t>text</a:t>
            </a:r>
            <a:r>
              <a:rPr lang="el-GR" sz="1400" b="1" dirty="0"/>
              <a:t>()</a:t>
            </a:r>
            <a:r>
              <a:rPr lang="el-GR" sz="1400" dirty="0"/>
              <a:t> χρησιμοποιείται για την προσθήκη κειμένου μέσα στην γραφική παράσταση. Η σύνταξη προσθέτει κείμενο σε μια αυθαίρετη θέση των αξόνων.</a:t>
            </a:r>
            <a:endParaRPr lang="en-US" sz="1400" dirty="0"/>
          </a:p>
          <a:p>
            <a:pPr marL="63500" marR="735965" indent="456565" algn="just">
              <a:lnSpc>
                <a:spcPct val="120000"/>
              </a:lnSpc>
              <a:spcBef>
                <a:spcPts val="890"/>
              </a:spcBef>
            </a:pPr>
            <a:r>
              <a:rPr lang="el-GR" sz="1400" dirty="0"/>
              <a:t>Υποστηρίζει επίσης μαθηματικές εκφράσεις.</a:t>
            </a:r>
          </a:p>
          <a:p>
            <a:pPr algn="just"/>
            <a:r>
              <a:rPr lang="el-GR" sz="1400" dirty="0"/>
              <a:t>Σε αυτό το παράδειγμα, ο κώδικας χρησιμοποιεί </a:t>
            </a:r>
            <a:r>
              <a:rPr lang="el-GR" sz="1400" dirty="0" err="1"/>
              <a:t>Matplotlib</a:t>
            </a:r>
            <a:r>
              <a:rPr lang="el-GR" sz="1400" dirty="0"/>
              <a:t> και</a:t>
            </a:r>
            <a:r>
              <a:rPr lang="en-US" sz="1400" dirty="0"/>
              <a:t> </a:t>
            </a:r>
            <a:r>
              <a:rPr lang="el-GR" sz="1400" dirty="0" err="1"/>
              <a:t>NumPy</a:t>
            </a:r>
            <a:r>
              <a:rPr lang="el-GR" sz="1400" dirty="0"/>
              <a:t> για να</a:t>
            </a:r>
            <a:r>
              <a:rPr lang="en-US" sz="1400" dirty="0"/>
              <a:t> </a:t>
            </a:r>
            <a:r>
              <a:rPr lang="el-GR" sz="1400" dirty="0"/>
              <a:t>δημιουργήσει μια γραφική παράσταση της παραβολής </a:t>
            </a:r>
            <a:r>
              <a:rPr lang="el-GR" sz="1400" b="1" dirty="0"/>
              <a:t>y = x^2 στην περιοχή -10 έως 10.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42C7A2-E195-1D14-12A3-F592679B0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99" y="431467"/>
            <a:ext cx="1962942" cy="196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04494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D61BF9-0670-6735-7DDA-B237FA1BE19B}"/>
              </a:ext>
            </a:extLst>
          </p:cNvPr>
          <p:cNvSpPr txBox="1"/>
          <p:nvPr/>
        </p:nvSpPr>
        <p:spPr>
          <a:xfrm>
            <a:off x="269253" y="197965"/>
            <a:ext cx="11599093" cy="2657459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marL="63500" marR="854710" indent="456565" algn="just">
              <a:lnSpc>
                <a:spcPct val="120000"/>
              </a:lnSpc>
              <a:spcBef>
                <a:spcPts val="1105"/>
              </a:spcBef>
            </a:pPr>
            <a:r>
              <a:rPr lang="el-GR" sz="140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Ο κώδικας προσθέτει μια ετικέτα κειμένου </a:t>
            </a:r>
            <a:r>
              <a:rPr lang="el-GR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"</a:t>
            </a:r>
            <a:r>
              <a:rPr lang="el-GR" sz="1400" b="1" dirty="0" err="1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Parabola</a:t>
            </a:r>
            <a:r>
              <a:rPr lang="el-GR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$Y = x^2$" </a:t>
            </a:r>
            <a:r>
              <a:rPr lang="el-GR" sz="140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στις συντεταγμένες</a:t>
            </a:r>
            <a:r>
              <a:rPr lang="el-GR" sz="1400" spc="-33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l-GR" sz="140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</a:t>
            </a:r>
            <a:r>
              <a:rPr lang="el-GR" sz="1400" spc="-13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l-GR" sz="140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-5,</a:t>
            </a:r>
            <a:r>
              <a:rPr lang="el-GR" sz="1400" spc="-12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l-GR" sz="140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60)</a:t>
            </a:r>
            <a:r>
              <a:rPr lang="el-GR" sz="1400" spc="-13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l-GR" sz="140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εντός</a:t>
            </a:r>
            <a:r>
              <a:rPr lang="el-GR" sz="1400" spc="-12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l-GR" sz="140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οικοπέδου.</a:t>
            </a:r>
            <a:endParaRPr lang="el-GR" sz="1400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63500" marR="854710" indent="456565" algn="just">
              <a:lnSpc>
                <a:spcPct val="120000"/>
              </a:lnSpc>
              <a:spcBef>
                <a:spcPts val="1105"/>
              </a:spcBef>
            </a:pPr>
            <a:r>
              <a:rPr lang="el-GR" sz="1400" dirty="0">
                <a:latin typeface="Trebuchet MS" panose="020B0603020202020204" pitchFamily="34" charset="0"/>
              </a:rPr>
              <a:t>Τέλος, ορίζει ετικέτες αξόνων, σχεδιάζει την παραβολή με πράσινο χρώμα και εμφανίζει την γραφική παράσταση.</a:t>
            </a:r>
            <a:endParaRPr lang="en-US" sz="1400" dirty="0">
              <a:latin typeface="Trebuchet MS" panose="020B0603020202020204" pitchFamily="34" charset="0"/>
            </a:endParaRPr>
          </a:p>
          <a:p>
            <a:pPr marL="63500" marR="4505325" algn="just">
              <a:lnSpc>
                <a:spcPct val="178000"/>
              </a:lnSpc>
            </a:pPr>
            <a:r>
              <a:rPr lang="en-US" sz="1400" b="1" spc="-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import</a:t>
            </a:r>
            <a:r>
              <a:rPr lang="en-US" sz="1400" b="1" spc="-7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5" dirty="0" err="1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matplotlib.pyplot</a:t>
            </a:r>
            <a:r>
              <a:rPr lang="en-US" sz="1400" b="1" spc="-9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as</a:t>
            </a:r>
            <a:r>
              <a:rPr lang="en-US" sz="1400" b="1" spc="-8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 err="1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plt</a:t>
            </a:r>
            <a:r>
              <a:rPr lang="en-US" sz="1400" b="1" spc="-33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import</a:t>
            </a:r>
            <a:r>
              <a:rPr lang="en-US" sz="1400" b="1" spc="-8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 err="1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numpy</a:t>
            </a:r>
            <a:r>
              <a:rPr lang="en-US" sz="1400" b="1" spc="-7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as</a:t>
            </a:r>
            <a:r>
              <a:rPr lang="en-US" sz="1400" b="1" spc="-8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np</a:t>
            </a:r>
            <a:endParaRPr lang="el-GR" sz="1400" b="1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r>
              <a:rPr lang="en-US" sz="1400" b="1" spc="-1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x</a:t>
            </a:r>
            <a:r>
              <a:rPr lang="en-US" sz="1400" b="1" spc="-10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1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=</a:t>
            </a:r>
            <a:r>
              <a:rPr lang="en-US" sz="1400" b="1" spc="-10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10" dirty="0" err="1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np.arange</a:t>
            </a:r>
            <a:r>
              <a:rPr lang="en-US" sz="1400" b="1" spc="-1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(-10,</a:t>
            </a:r>
            <a:r>
              <a:rPr lang="en-US" sz="1400" b="1" spc="-9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10,</a:t>
            </a:r>
            <a:r>
              <a:rPr lang="en-US" sz="1400" b="1" spc="-9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0.01)</a:t>
            </a:r>
            <a:r>
              <a:rPr lang="en-US" sz="1400" b="1" spc="-32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y</a:t>
            </a:r>
            <a:r>
              <a:rPr lang="en-US" sz="1400" b="1" spc="-12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=</a:t>
            </a:r>
            <a:r>
              <a:rPr lang="en-US" sz="1400" b="1" spc="-11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x**2 </a:t>
            </a:r>
            <a:endParaRPr lang="el-GR" sz="1400" b="1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63500" algn="just">
              <a:spcBef>
                <a:spcPts val="875"/>
              </a:spcBef>
            </a:pPr>
            <a:r>
              <a:rPr lang="en-US" sz="1400" b="1" dirty="0">
                <a:solidFill>
                  <a:srgbClr val="000000"/>
                </a:solidFill>
                <a:effectLst/>
                <a:highlight>
                  <a:srgbClr val="0AE0F6"/>
                </a:highligh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#</a:t>
            </a:r>
            <a:r>
              <a:rPr lang="el-GR" sz="1400" b="1" dirty="0">
                <a:solidFill>
                  <a:srgbClr val="000000"/>
                </a:solidFill>
                <a:effectLst/>
                <a:highlight>
                  <a:srgbClr val="0AE0F6"/>
                </a:highligh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Προσθέτω</a:t>
            </a:r>
            <a:r>
              <a:rPr lang="el-GR" sz="1400" b="1" spc="-125" dirty="0">
                <a:solidFill>
                  <a:srgbClr val="000000"/>
                </a:solidFill>
                <a:effectLst/>
                <a:highlight>
                  <a:srgbClr val="0AE0F6"/>
                </a:highligh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l-GR" sz="1400" b="1" dirty="0">
                <a:solidFill>
                  <a:srgbClr val="000000"/>
                </a:solidFill>
                <a:effectLst/>
                <a:highlight>
                  <a:srgbClr val="0AE0F6"/>
                </a:highligh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το</a:t>
            </a:r>
            <a:r>
              <a:rPr lang="el-GR" sz="1400" b="1" spc="-125" dirty="0">
                <a:solidFill>
                  <a:srgbClr val="000000"/>
                </a:solidFill>
                <a:effectLst/>
                <a:highlight>
                  <a:srgbClr val="0AE0F6"/>
                </a:highligh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l-GR" sz="1400" b="1" dirty="0">
                <a:solidFill>
                  <a:srgbClr val="000000"/>
                </a:solidFill>
                <a:effectLst/>
                <a:highlight>
                  <a:srgbClr val="0AE0F6"/>
                </a:highligh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κείμενο</a:t>
            </a:r>
            <a:endParaRPr lang="en-US" sz="1400" b="1" dirty="0">
              <a:solidFill>
                <a:srgbClr val="000000"/>
              </a:solidFill>
              <a:highlight>
                <a:srgbClr val="0AE0F6"/>
              </a:highlight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63500" algn="just">
              <a:spcBef>
                <a:spcPts val="875"/>
              </a:spcBef>
            </a:pPr>
            <a:r>
              <a:rPr lang="en-US" sz="1400" b="1" spc="-10" dirty="0" err="1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plt.text</a:t>
            </a:r>
            <a:r>
              <a:rPr lang="en-US" sz="1400" b="1" spc="-1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(-5,</a:t>
            </a:r>
            <a:r>
              <a:rPr lang="en-US" sz="1400" b="1" spc="-9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1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60,</a:t>
            </a:r>
            <a:r>
              <a:rPr lang="en-US" sz="1400" b="1" spc="-9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1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'Parabola</a:t>
            </a:r>
            <a:r>
              <a:rPr lang="en-US" sz="1400" b="1" spc="-8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$Y</a:t>
            </a:r>
            <a:r>
              <a:rPr lang="en-US" sz="1400" b="1" spc="-10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=</a:t>
            </a:r>
            <a:r>
              <a:rPr lang="en-US" sz="1400" b="1" spc="-9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x^2$',</a:t>
            </a:r>
            <a:r>
              <a:rPr lang="en-US" sz="1400" b="1" spc="-9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5" dirty="0" err="1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fontsize</a:t>
            </a:r>
            <a:r>
              <a:rPr lang="en-US" sz="1400" b="1" spc="-9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=</a:t>
            </a:r>
            <a:r>
              <a:rPr lang="en-US" sz="1400" b="1" spc="-9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22)</a:t>
            </a:r>
            <a:endParaRPr lang="el-GR" sz="1400" b="1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63500" algn="just"/>
            <a:r>
              <a:rPr lang="en-US" sz="1400" b="1" dirty="0" err="1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plt.plot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(x,</a:t>
            </a:r>
            <a:r>
              <a:rPr lang="en-US" sz="1400" b="1" spc="-6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y,</a:t>
            </a:r>
            <a:r>
              <a:rPr lang="en-US" sz="1400" b="1" spc="-5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c='g’)</a:t>
            </a:r>
            <a:endParaRPr lang="en-US" sz="1400" b="1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63500" algn="just"/>
            <a:r>
              <a:rPr lang="en-US" sz="1400" b="1" spc="-10" dirty="0" err="1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plt.xlabel</a:t>
            </a:r>
            <a:r>
              <a:rPr lang="en-US" sz="1400" b="1" spc="-1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("X-axis",</a:t>
            </a:r>
            <a:r>
              <a:rPr lang="en-US" sz="1400" b="1" spc="-8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5" dirty="0" err="1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fontsize</a:t>
            </a:r>
            <a:r>
              <a:rPr lang="en-US" sz="1400" b="1" spc="-9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=</a:t>
            </a:r>
            <a:r>
              <a:rPr lang="en-US" sz="1400" b="1" spc="-9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15)</a:t>
            </a:r>
            <a:r>
              <a:rPr lang="en-US" sz="1400" b="1" spc="-33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15" dirty="0" err="1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plt.ylabel</a:t>
            </a:r>
            <a:r>
              <a:rPr lang="en-US" sz="1400" b="1" spc="-1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("Y-axis",</a:t>
            </a:r>
            <a:r>
              <a:rPr lang="en-US" sz="1400" b="1" spc="-15" dirty="0" err="1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fontsize</a:t>
            </a:r>
            <a:r>
              <a:rPr lang="en-US" sz="1400" b="1" spc="-7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1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=</a:t>
            </a:r>
            <a:r>
              <a:rPr lang="en-US" sz="1400" b="1" spc="-8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1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15)</a:t>
            </a:r>
            <a:endParaRPr lang="en-US" sz="1400" b="1" spc="-10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63500" algn="just"/>
            <a:r>
              <a:rPr lang="el-GR" sz="1400" b="1" dirty="0" err="1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plt.show</a:t>
            </a:r>
            <a:r>
              <a:rPr lang="el-GR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()</a:t>
            </a:r>
          </a:p>
        </p:txBody>
      </p:sp>
      <p:pic>
        <p:nvPicPr>
          <p:cNvPr id="3" name="image7.png">
            <a:extLst>
              <a:ext uri="{FF2B5EF4-FFF2-40B4-BE49-F238E27FC236}">
                <a16:creationId xmlns:a16="http://schemas.microsoft.com/office/drawing/2014/main" id="{644A0D55-EC1C-E06F-6CB9-643A1E1171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0932" y="3129065"/>
            <a:ext cx="5353817" cy="353097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DEFE186-773A-9FC4-ECAD-D914497E3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88" y="3043286"/>
            <a:ext cx="3530970" cy="353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12248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650B96-AA3A-FD97-208A-C9E2CD3EDCFB}"/>
              </a:ext>
            </a:extLst>
          </p:cNvPr>
          <p:cNvSpPr txBox="1"/>
          <p:nvPr/>
        </p:nvSpPr>
        <p:spPr>
          <a:xfrm>
            <a:off x="263950" y="311086"/>
            <a:ext cx="9992412" cy="5523372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marL="292100">
              <a:spcBef>
                <a:spcPts val="815"/>
              </a:spcBef>
            </a:pPr>
            <a:r>
              <a:rPr lang="el-GR" sz="1400" spc="-10" dirty="0">
                <a:latin typeface="Trebuchet MS" panose="020B0603020202020204" pitchFamily="34" charset="0"/>
              </a:rPr>
              <a:t>Οι συναρτήσεις </a:t>
            </a:r>
            <a:r>
              <a:rPr lang="el-GR" sz="1400" b="1" spc="-10" dirty="0" err="1">
                <a:latin typeface="Trebuchet MS" panose="020B0603020202020204" pitchFamily="34" charset="0"/>
              </a:rPr>
              <a:t>set_xlim</a:t>
            </a:r>
            <a:r>
              <a:rPr lang="el-GR" sz="1400" b="1" spc="-10" dirty="0">
                <a:latin typeface="Trebuchet MS" panose="020B0603020202020204" pitchFamily="34" charset="0"/>
              </a:rPr>
              <a:t>() </a:t>
            </a:r>
            <a:r>
              <a:rPr lang="el-GR" sz="1400" spc="-10" dirty="0">
                <a:latin typeface="Trebuchet MS" panose="020B0603020202020204" pitchFamily="34" charset="0"/>
              </a:rPr>
              <a:t>και </a:t>
            </a:r>
            <a:r>
              <a:rPr lang="el-GR" sz="1400" b="1" spc="-10" dirty="0" err="1">
                <a:latin typeface="Trebuchet MS" panose="020B0603020202020204" pitchFamily="34" charset="0"/>
              </a:rPr>
              <a:t>set_ylim</a:t>
            </a:r>
            <a:r>
              <a:rPr lang="el-GR" sz="1400" b="1" spc="-10" dirty="0">
                <a:latin typeface="Trebuchet MS" panose="020B0603020202020204" pitchFamily="34" charset="0"/>
              </a:rPr>
              <a:t>() </a:t>
            </a:r>
            <a:r>
              <a:rPr lang="el-GR" sz="1400" spc="-10" dirty="0">
                <a:latin typeface="Trebuchet MS" panose="020B0603020202020204" pitchFamily="34" charset="0"/>
              </a:rPr>
              <a:t>χρησιμοποιούνται για τον καθορισμό των</a:t>
            </a:r>
          </a:p>
          <a:p>
            <a:pPr marL="292100">
              <a:spcBef>
                <a:spcPts val="300"/>
              </a:spcBef>
            </a:pPr>
            <a:r>
              <a:rPr lang="el-GR" sz="1400" spc="-10" dirty="0">
                <a:latin typeface="Trebuchet MS" panose="020B0603020202020204" pitchFamily="34" charset="0"/>
              </a:rPr>
              <a:t>ορίων του άξονα x και του άξονα y αντίστοιχα. Ομοίως, οι συναρτήσεις </a:t>
            </a:r>
            <a:r>
              <a:rPr lang="el-GR" sz="1400" b="1" spc="-10" dirty="0" err="1">
                <a:latin typeface="Trebuchet MS" panose="020B0603020202020204" pitchFamily="34" charset="0"/>
              </a:rPr>
              <a:t>set_xticklabel</a:t>
            </a:r>
            <a:r>
              <a:rPr lang="el-GR" sz="1400" spc="-10" dirty="0" err="1">
                <a:latin typeface="Trebuchet MS" panose="020B0603020202020204" pitchFamily="34" charset="0"/>
              </a:rPr>
              <a:t>s</a:t>
            </a:r>
            <a:r>
              <a:rPr lang="el-GR" sz="1400" spc="-10" dirty="0">
                <a:latin typeface="Trebuchet MS" panose="020B0603020202020204" pitchFamily="34" charset="0"/>
              </a:rPr>
              <a:t>() και</a:t>
            </a:r>
          </a:p>
          <a:p>
            <a:pPr marL="292100">
              <a:spcBef>
                <a:spcPts val="310"/>
              </a:spcBef>
            </a:pPr>
            <a:r>
              <a:rPr lang="el-GR" sz="1400" b="1" spc="-10" dirty="0" err="1">
                <a:latin typeface="Trebuchet MS" panose="020B0603020202020204" pitchFamily="34" charset="0"/>
              </a:rPr>
              <a:t>set_yticklabels</a:t>
            </a:r>
            <a:r>
              <a:rPr lang="el-GR" sz="1400" b="1" spc="-10" dirty="0">
                <a:latin typeface="Trebuchet MS" panose="020B0603020202020204" pitchFamily="34" charset="0"/>
              </a:rPr>
              <a:t>() </a:t>
            </a:r>
            <a:r>
              <a:rPr lang="el-GR" sz="1400" spc="-10" dirty="0">
                <a:latin typeface="Trebuchet MS" panose="020B0603020202020204" pitchFamily="34" charset="0"/>
              </a:rPr>
              <a:t>χρησιμοποιούνται για τον ορισμό ετικετών </a:t>
            </a:r>
            <a:r>
              <a:rPr lang="el-GR" sz="1400" b="1" spc="-10" dirty="0" err="1">
                <a:latin typeface="Trebuchet MS" panose="020B0603020202020204" pitchFamily="34" charset="0"/>
              </a:rPr>
              <a:t>tick</a:t>
            </a:r>
            <a:r>
              <a:rPr lang="el-GR" sz="1400" b="1" spc="-10" dirty="0">
                <a:latin typeface="Trebuchet MS" panose="020B0603020202020204" pitchFamily="34" charset="0"/>
              </a:rPr>
              <a:t>.</a:t>
            </a:r>
          </a:p>
          <a:p>
            <a:pPr marL="292100">
              <a:spcBef>
                <a:spcPts val="310"/>
              </a:spcBef>
            </a:pPr>
            <a:endParaRPr lang="el-GR" sz="1400" spc="-10" dirty="0">
              <a:latin typeface="Trebuchet MS" panose="020B0603020202020204" pitchFamily="34" charset="0"/>
            </a:endParaRPr>
          </a:p>
          <a:p>
            <a:pPr marL="292100">
              <a:spcBef>
                <a:spcPts val="310"/>
              </a:spcBef>
            </a:pPr>
            <a:r>
              <a:rPr lang="en-US" sz="1400" b="1" spc="-10" dirty="0">
                <a:latin typeface="Trebuchet MS" panose="020B0603020202020204" pitchFamily="34" charset="0"/>
              </a:rPr>
              <a:t>import </a:t>
            </a:r>
            <a:r>
              <a:rPr lang="en-US" sz="1400" b="1" spc="-10" dirty="0" err="1">
                <a:latin typeface="Trebuchet MS" panose="020B0603020202020204" pitchFamily="34" charset="0"/>
              </a:rPr>
              <a:t>matplotlib.pyplot</a:t>
            </a:r>
            <a:r>
              <a:rPr lang="en-US" sz="1400" b="1" spc="-10" dirty="0">
                <a:latin typeface="Trebuchet MS" panose="020B0603020202020204" pitchFamily="34" charset="0"/>
              </a:rPr>
              <a:t> as </a:t>
            </a:r>
            <a:r>
              <a:rPr lang="en-US" sz="1400" b="1" spc="-10" dirty="0" err="1">
                <a:latin typeface="Trebuchet MS" panose="020B0603020202020204" pitchFamily="34" charset="0"/>
              </a:rPr>
              <a:t>plt</a:t>
            </a:r>
            <a:endParaRPr lang="el-GR" sz="1400" b="1" spc="-10" dirty="0">
              <a:latin typeface="Trebuchet MS" panose="020B0603020202020204" pitchFamily="34" charset="0"/>
            </a:endParaRPr>
          </a:p>
          <a:p>
            <a:pPr marL="292100">
              <a:spcBef>
                <a:spcPts val="400"/>
              </a:spcBef>
            </a:pPr>
            <a:r>
              <a:rPr lang="en-US" sz="1400" b="1" spc="-10" dirty="0">
                <a:latin typeface="Trebuchet MS" panose="020B0603020202020204" pitchFamily="34" charset="0"/>
              </a:rPr>
              <a:t>from </a:t>
            </a:r>
            <a:r>
              <a:rPr lang="en-US" sz="1400" b="1" spc="-10" dirty="0" err="1">
                <a:latin typeface="Trebuchet MS" panose="020B0603020202020204" pitchFamily="34" charset="0"/>
              </a:rPr>
              <a:t>matplotlib.figure</a:t>
            </a:r>
            <a:r>
              <a:rPr lang="en-US" sz="1400" b="1" spc="-10" dirty="0">
                <a:latin typeface="Trebuchet MS" panose="020B0603020202020204" pitchFamily="34" charset="0"/>
              </a:rPr>
              <a:t> import Figure x = [3, 1, 3]</a:t>
            </a:r>
            <a:endParaRPr lang="el-GR" sz="1400" b="1" spc="-10" dirty="0">
              <a:latin typeface="Trebuchet MS" panose="020B0603020202020204" pitchFamily="34" charset="0"/>
            </a:endParaRPr>
          </a:p>
          <a:p>
            <a:pPr marL="292100">
              <a:spcBef>
                <a:spcPts val="5"/>
              </a:spcBef>
            </a:pPr>
            <a:r>
              <a:rPr lang="en-US" sz="1400" b="1" spc="-10" dirty="0">
                <a:latin typeface="Trebuchet MS" panose="020B0603020202020204" pitchFamily="34" charset="0"/>
              </a:rPr>
              <a:t>y = [3, 2, 1]</a:t>
            </a:r>
            <a:endParaRPr lang="el-GR" sz="1400" b="1" spc="-10" dirty="0">
              <a:latin typeface="Trebuchet MS" panose="020B0603020202020204" pitchFamily="34" charset="0"/>
            </a:endParaRPr>
          </a:p>
          <a:p>
            <a:pPr marL="292100">
              <a:spcBef>
                <a:spcPts val="5"/>
              </a:spcBef>
            </a:pPr>
            <a:endParaRPr lang="el-GR" sz="1400" b="1" spc="-10" dirty="0">
              <a:latin typeface="Trebuchet MS" panose="020B0603020202020204" pitchFamily="34" charset="0"/>
            </a:endParaRPr>
          </a:p>
          <a:p>
            <a:pPr marL="292100">
              <a:spcBef>
                <a:spcPts val="5"/>
              </a:spcBef>
            </a:pPr>
            <a:r>
              <a:rPr lang="el-GR" sz="1400" b="1" spc="-10" dirty="0">
                <a:highlight>
                  <a:srgbClr val="0AE0F6"/>
                </a:highlight>
                <a:latin typeface="Trebuchet MS" panose="020B0603020202020204" pitchFamily="34" charset="0"/>
              </a:rPr>
              <a:t>#Δημιουργία νέου </a:t>
            </a:r>
            <a:r>
              <a:rPr lang="en-US" sz="1400" b="1" spc="-10" dirty="0">
                <a:highlight>
                  <a:srgbClr val="0AE0F6"/>
                </a:highlight>
                <a:latin typeface="Trebuchet MS" panose="020B0603020202020204" pitchFamily="34" charset="0"/>
              </a:rPr>
              <a:t>figure </a:t>
            </a:r>
            <a:r>
              <a:rPr lang="el-GR" sz="1400" b="1" spc="-10" dirty="0">
                <a:highlight>
                  <a:srgbClr val="0AE0F6"/>
                </a:highlight>
                <a:latin typeface="Trebuchet MS" panose="020B0603020202020204" pitchFamily="34" charset="0"/>
              </a:rPr>
              <a:t>με </a:t>
            </a:r>
            <a:r>
              <a:rPr lang="en-US" sz="1400" b="1" spc="-10" dirty="0">
                <a:highlight>
                  <a:srgbClr val="0AE0F6"/>
                </a:highlight>
                <a:latin typeface="Trebuchet MS" panose="020B0603020202020204" pitchFamily="34" charset="0"/>
              </a:rPr>
              <a:t>width = 5 inches </a:t>
            </a:r>
            <a:endParaRPr lang="el-GR" sz="1400" b="1" spc="-10" dirty="0">
              <a:highlight>
                <a:srgbClr val="0AE0F6"/>
              </a:highlight>
              <a:latin typeface="Trebuchet MS" panose="020B0603020202020204" pitchFamily="34" charset="0"/>
            </a:endParaRPr>
          </a:p>
          <a:p>
            <a:pPr marL="292100" marR="3564890">
              <a:lnSpc>
                <a:spcPct val="178000"/>
              </a:lnSpc>
            </a:pPr>
            <a:r>
              <a:rPr lang="en-US" sz="1400" b="1" spc="-10" dirty="0">
                <a:latin typeface="Trebuchet MS" panose="020B0603020202020204" pitchFamily="34" charset="0"/>
              </a:rPr>
              <a:t># </a:t>
            </a:r>
            <a:r>
              <a:rPr lang="el-GR" sz="1400" b="1" spc="-10" dirty="0">
                <a:latin typeface="Trebuchet MS" panose="020B0603020202020204" pitchFamily="34" charset="0"/>
              </a:rPr>
              <a:t>και </a:t>
            </a:r>
            <a:r>
              <a:rPr lang="en-US" sz="1400" b="1" spc="-10" dirty="0">
                <a:latin typeface="Trebuchet MS" panose="020B0603020202020204" pitchFamily="34" charset="0"/>
              </a:rPr>
              <a:t>height=4 inches</a:t>
            </a:r>
            <a:endParaRPr lang="el-GR" sz="1400" b="1" spc="-10" dirty="0">
              <a:latin typeface="Trebuchet MS" panose="020B0603020202020204" pitchFamily="34" charset="0"/>
            </a:endParaRPr>
          </a:p>
          <a:p>
            <a:pPr marL="292100">
              <a:spcBef>
                <a:spcPts val="5"/>
              </a:spcBef>
            </a:pP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fig</a:t>
            </a:r>
            <a:r>
              <a:rPr lang="en-US" sz="1400" b="1" spc="-7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=</a:t>
            </a:r>
            <a:r>
              <a:rPr lang="en-US" sz="1400" b="1" spc="-6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 err="1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plt.figure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</a:t>
            </a:r>
            <a:r>
              <a:rPr lang="en-US" sz="1400" b="1" dirty="0" err="1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figsize</a:t>
            </a:r>
            <a:r>
              <a:rPr lang="en-US" sz="1400" b="1" spc="-6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=(5,</a:t>
            </a:r>
            <a:r>
              <a:rPr lang="en-US" sz="1400" b="1" spc="-5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4))</a:t>
            </a:r>
            <a:endParaRPr lang="el-GR" sz="1400" b="1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92100">
              <a:spcBef>
                <a:spcPts val="400"/>
              </a:spcBef>
            </a:pPr>
            <a:r>
              <a:rPr lang="en-US" sz="1400" b="1" spc="-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import</a:t>
            </a:r>
            <a:r>
              <a:rPr lang="en-US" sz="1400" b="1" spc="-8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5" dirty="0" err="1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matplotlib.pyplot</a:t>
            </a:r>
            <a:r>
              <a:rPr lang="en-US" sz="1400" b="1" spc="-10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as</a:t>
            </a:r>
            <a:r>
              <a:rPr lang="en-US" sz="1400" b="1" spc="-8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 err="1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plt</a:t>
            </a:r>
            <a:endParaRPr lang="el-GR" sz="1400" b="1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92100">
              <a:spcBef>
                <a:spcPts val="400"/>
              </a:spcBef>
            </a:pPr>
            <a:r>
              <a:rPr lang="en-US" sz="1400" b="1" spc="-1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from</a:t>
            </a:r>
            <a:r>
              <a:rPr lang="en-US" sz="1400" b="1" spc="-10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10" dirty="0" err="1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matplotlib.figure</a:t>
            </a:r>
            <a:r>
              <a:rPr lang="en-US" sz="1400" b="1" spc="-9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1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import</a:t>
            </a:r>
            <a:r>
              <a:rPr lang="en-US" sz="1400" b="1" spc="-9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Figure</a:t>
            </a:r>
            <a:r>
              <a:rPr lang="en-US" sz="1400" b="1" spc="-33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x</a:t>
            </a:r>
            <a:r>
              <a:rPr lang="en-US" sz="1400" b="1" spc="-9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=[3,1,3]</a:t>
            </a:r>
            <a:endParaRPr lang="el-GR" sz="1400" b="1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92100">
              <a:spcBef>
                <a:spcPts val="5"/>
              </a:spcBef>
            </a:pP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y</a:t>
            </a:r>
            <a:r>
              <a:rPr lang="en-US" sz="1400" b="1" spc="-7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=</a:t>
            </a:r>
            <a:r>
              <a:rPr lang="en-US" sz="1400" b="1" spc="-6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[3,</a:t>
            </a:r>
            <a:r>
              <a:rPr lang="en-US" sz="1400" b="1" spc="-5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2,</a:t>
            </a:r>
            <a:r>
              <a:rPr lang="en-US" sz="1400" b="1" spc="-5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1]</a:t>
            </a:r>
            <a:endParaRPr lang="el-GR" sz="1400" b="1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92100">
              <a:spcBef>
                <a:spcPts val="5"/>
              </a:spcBef>
            </a:pP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#</a:t>
            </a:r>
            <a:r>
              <a:rPr lang="en-US" sz="1400" b="1" spc="-9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l-GR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και</a:t>
            </a:r>
            <a:r>
              <a:rPr lang="el-GR" sz="1400" b="1" spc="-10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height</a:t>
            </a:r>
            <a:r>
              <a:rPr lang="en-US" sz="1400" b="1" spc="-9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=</a:t>
            </a:r>
            <a:r>
              <a:rPr lang="en-US" sz="1400" b="1" spc="-9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4</a:t>
            </a:r>
            <a:r>
              <a:rPr lang="en-US" sz="1400" b="1" spc="-10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inches</a:t>
            </a:r>
            <a:endParaRPr lang="el-GR" sz="1400" b="1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92100">
              <a:spcBef>
                <a:spcPts val="5"/>
              </a:spcBef>
            </a:pP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fig</a:t>
            </a:r>
            <a:r>
              <a:rPr lang="en-US" sz="1400" b="1" spc="-7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=</a:t>
            </a:r>
            <a:r>
              <a:rPr lang="en-US" sz="1400" b="1" spc="-6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 err="1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plt.figure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</a:t>
            </a:r>
            <a:r>
              <a:rPr lang="en-US" sz="1400" b="1" dirty="0" err="1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figsize</a:t>
            </a:r>
            <a:r>
              <a:rPr lang="en-US" sz="1400" b="1" spc="-6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=(5,</a:t>
            </a:r>
            <a:r>
              <a:rPr lang="en-US" sz="1400" b="1" spc="-5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4))</a:t>
            </a:r>
            <a:endParaRPr lang="el-GR" sz="1400" b="1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92100">
              <a:spcBef>
                <a:spcPts val="5"/>
              </a:spcBef>
            </a:pPr>
            <a:r>
              <a:rPr lang="en-US" sz="1400" b="1" dirty="0">
                <a:solidFill>
                  <a:srgbClr val="000000"/>
                </a:solidFill>
                <a:effectLst/>
                <a:highlight>
                  <a:srgbClr val="0AE0F6"/>
                </a:highligh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#</a:t>
            </a:r>
            <a:r>
              <a:rPr lang="el-GR" sz="1400" b="1" dirty="0">
                <a:solidFill>
                  <a:srgbClr val="000000"/>
                </a:solidFill>
                <a:effectLst/>
                <a:highlight>
                  <a:srgbClr val="0AE0F6"/>
                </a:highligh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Δημιουργία</a:t>
            </a:r>
            <a:r>
              <a:rPr lang="el-GR" sz="1400" b="1" spc="-60" dirty="0">
                <a:solidFill>
                  <a:srgbClr val="000000"/>
                </a:solidFill>
                <a:effectLst/>
                <a:highlight>
                  <a:srgbClr val="0AE0F6"/>
                </a:highligh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l-GR" sz="1400" b="1" dirty="0">
                <a:solidFill>
                  <a:srgbClr val="000000"/>
                </a:solidFill>
                <a:effectLst/>
                <a:highlight>
                  <a:srgbClr val="0AE0F6"/>
                </a:highligh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πρώτων</a:t>
            </a:r>
            <a:r>
              <a:rPr lang="el-GR" sz="1400" b="1" spc="-55" dirty="0">
                <a:solidFill>
                  <a:srgbClr val="000000"/>
                </a:solidFill>
                <a:effectLst/>
                <a:highlight>
                  <a:srgbClr val="0AE0F6"/>
                </a:highligh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effectLst/>
                <a:highlight>
                  <a:srgbClr val="0AE0F6"/>
                </a:highligh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axes</a:t>
            </a:r>
            <a:r>
              <a:rPr lang="en-US" sz="1400" b="1" spc="-60" dirty="0">
                <a:solidFill>
                  <a:srgbClr val="000000"/>
                </a:solidFill>
                <a:effectLst/>
                <a:highlight>
                  <a:srgbClr val="0AE0F6"/>
                </a:highligh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l-GR" sz="1400" b="1" dirty="0">
                <a:solidFill>
                  <a:srgbClr val="000000"/>
                </a:solidFill>
                <a:effectLst/>
                <a:highlight>
                  <a:srgbClr val="0AE0F6"/>
                </a:highligh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για</a:t>
            </a:r>
            <a:r>
              <a:rPr lang="el-GR" sz="1400" b="1" spc="-60" dirty="0">
                <a:solidFill>
                  <a:srgbClr val="000000"/>
                </a:solidFill>
                <a:effectLst/>
                <a:highlight>
                  <a:srgbClr val="0AE0F6"/>
                </a:highligh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l-GR" sz="1400" b="1" dirty="0">
                <a:solidFill>
                  <a:srgbClr val="000000"/>
                </a:solidFill>
                <a:effectLst/>
                <a:highlight>
                  <a:srgbClr val="0AE0F6"/>
                </a:highligh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το</a:t>
            </a:r>
            <a:r>
              <a:rPr lang="el-GR" sz="1400" b="1" spc="-65" dirty="0">
                <a:solidFill>
                  <a:srgbClr val="000000"/>
                </a:solidFill>
                <a:effectLst/>
                <a:highlight>
                  <a:srgbClr val="0AE0F6"/>
                </a:highligh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effectLst/>
                <a:highlight>
                  <a:srgbClr val="0AE0F6"/>
                </a:highligh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figure</a:t>
            </a:r>
            <a:r>
              <a:rPr lang="en-US" sz="1400" b="1" spc="-330" dirty="0">
                <a:effectLst/>
                <a:highlight>
                  <a:srgbClr val="0AE0F6"/>
                </a:highligh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endParaRPr lang="el-GR" sz="1400" b="1" spc="-330" dirty="0">
              <a:effectLst/>
              <a:highlight>
                <a:srgbClr val="0AE0F6"/>
              </a:highlight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92100">
              <a:spcBef>
                <a:spcPts val="5"/>
              </a:spcBef>
            </a:pP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ax</a:t>
            </a:r>
            <a:r>
              <a:rPr lang="en-US" sz="1400" b="1" spc="-6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=</a:t>
            </a:r>
            <a:r>
              <a:rPr lang="en-US" sz="1400" b="1" spc="-6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 err="1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fig.add_axes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([0.1,</a:t>
            </a:r>
            <a:r>
              <a:rPr lang="en-US" sz="1400" b="1" spc="-3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0.1,</a:t>
            </a:r>
            <a:r>
              <a:rPr lang="en-US" sz="1400" b="1" spc="-4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0.8,</a:t>
            </a:r>
            <a:r>
              <a:rPr lang="en-US" sz="1400" b="1" spc="-4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0.8])</a:t>
            </a:r>
            <a:endParaRPr lang="el-GR" sz="1400" b="1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92100">
              <a:spcBef>
                <a:spcPts val="5"/>
              </a:spcBef>
            </a:pPr>
            <a:r>
              <a:rPr lang="el-GR" sz="1400" b="1" dirty="0">
                <a:solidFill>
                  <a:srgbClr val="000000"/>
                </a:solidFill>
                <a:effectLst/>
                <a:highlight>
                  <a:srgbClr val="0AE0F6"/>
                </a:highligh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# Προσθήκη δεδομένων για το </a:t>
            </a:r>
            <a:r>
              <a:rPr lang="el-GR" sz="1400" b="1" dirty="0" err="1">
                <a:solidFill>
                  <a:srgbClr val="000000"/>
                </a:solidFill>
                <a:effectLst/>
                <a:highlight>
                  <a:srgbClr val="0AE0F6"/>
                </a:highligh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plot</a:t>
            </a:r>
            <a:endParaRPr lang="el-GR" sz="1400" b="1" dirty="0">
              <a:solidFill>
                <a:srgbClr val="000000"/>
              </a:solidFill>
              <a:effectLst/>
              <a:highlight>
                <a:srgbClr val="0AE0F6"/>
              </a:highlight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92100">
              <a:spcBef>
                <a:spcPts val="5"/>
              </a:spcBef>
            </a:pPr>
            <a:r>
              <a:rPr lang="el-GR" sz="1400" b="1" spc="-33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l-GR" sz="1400" b="1" dirty="0" err="1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ax.plot</a:t>
            </a:r>
            <a:r>
              <a:rPr lang="el-GR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(x,</a:t>
            </a:r>
            <a:r>
              <a:rPr lang="el-GR" sz="1400" b="1" spc="-6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l-GR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y)</a:t>
            </a:r>
          </a:p>
          <a:p>
            <a:pPr marL="292100">
              <a:spcBef>
                <a:spcPts val="5"/>
              </a:spcBef>
            </a:pPr>
            <a:r>
              <a:rPr lang="en-US" sz="1400" b="1" dirty="0" err="1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ax.set_xlim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(1, 2)</a:t>
            </a:r>
            <a:r>
              <a:rPr lang="en-US" sz="1400" b="1" spc="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dirty="0" err="1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ax.set_xticklabels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((</a:t>
            </a:r>
            <a:endParaRPr lang="el-GR" sz="1400" b="1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92100">
              <a:spcBef>
                <a:spcPts val="5"/>
              </a:spcBef>
            </a:pPr>
            <a:r>
              <a:rPr lang="en-US" sz="1400" b="1" spc="-1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"one",</a:t>
            </a:r>
            <a:r>
              <a:rPr lang="en-US" sz="1400" b="1" spc="-9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1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"two",</a:t>
            </a:r>
            <a:r>
              <a:rPr lang="en-US" sz="1400" b="1" spc="-9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1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"three",</a:t>
            </a:r>
            <a:r>
              <a:rPr lang="en-US" sz="1400" b="1" spc="-9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1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"four",</a:t>
            </a:r>
            <a:r>
              <a:rPr lang="en-US" sz="1400" b="1" spc="-9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1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"five",</a:t>
            </a:r>
            <a:r>
              <a:rPr lang="en-US" sz="1400" b="1" spc="-95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00" b="1" spc="-1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"six"))</a:t>
            </a:r>
            <a:r>
              <a:rPr lang="en-US" sz="1400" b="1" spc="-33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endParaRPr lang="el-GR" sz="1400" b="1" spc="-33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92100">
              <a:spcBef>
                <a:spcPts val="5"/>
              </a:spcBef>
            </a:pPr>
            <a:r>
              <a:rPr lang="en-US" sz="1400" b="1" dirty="0" err="1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plt.show</a:t>
            </a:r>
            <a:r>
              <a:rPr lang="en-US" sz="140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()</a:t>
            </a:r>
            <a:endParaRPr lang="el-GR" sz="1400" b="1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3" name="image8.png">
            <a:extLst>
              <a:ext uri="{FF2B5EF4-FFF2-40B4-BE49-F238E27FC236}">
                <a16:creationId xmlns:a16="http://schemas.microsoft.com/office/drawing/2014/main" id="{1D637C0C-1F1C-1D22-8732-56432E532C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4390" y="2464389"/>
            <a:ext cx="5333660" cy="4082525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633A1486-2074-32A8-BFE2-AA240D612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208" y="183547"/>
            <a:ext cx="2280842" cy="22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76875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5E2365-5167-A98D-BF90-B569DA6E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74650"/>
            <a:ext cx="8591550" cy="1325563"/>
          </a:xfrm>
          <a:solidFill>
            <a:srgbClr val="CC00FF"/>
          </a:solidFill>
        </p:spPr>
        <p:txBody>
          <a:bodyPr/>
          <a:lstStyle/>
          <a:p>
            <a:pPr algn="ctr"/>
            <a:r>
              <a:rPr lang="el-GR" sz="4800" dirty="0">
                <a:solidFill>
                  <a:schemeClr val="bg2">
                    <a:lumMod val="10000"/>
                  </a:schemeClr>
                </a:solidFill>
              </a:rPr>
              <a:t>Οι πηγές μας: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9809E19-2859-DFAF-7E86-E0A58FDE9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648" y="228187"/>
            <a:ext cx="2642394" cy="2642394"/>
          </a:xfrm>
          <a:effectLst>
            <a:glow rad="63500">
              <a:srgbClr val="00FF00">
                <a:alpha val="67000"/>
              </a:srgbClr>
            </a:glow>
          </a:effectLst>
          <a:scene3d>
            <a:camera prst="orthographicFront"/>
            <a:lightRig rig="freezing" dir="t"/>
          </a:scene3d>
          <a:sp3d prstMaterial="matte">
            <a:bevelT w="0" h="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83FC0-FFC7-31D3-7162-8AA4AF9D3D03}"/>
              </a:ext>
            </a:extLst>
          </p:cNvPr>
          <p:cNvSpPr txBox="1"/>
          <p:nvPr/>
        </p:nvSpPr>
        <p:spPr>
          <a:xfrm>
            <a:off x="419100" y="3024260"/>
            <a:ext cx="9313682" cy="3652282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l-GR" sz="2000" dirty="0">
                <a:solidFill>
                  <a:srgbClr val="00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https://saturncloud.io/blog/how-to-update-a-pandas-dataframe-row-with-new-values/</a:t>
            </a:r>
            <a:endParaRPr lang="el-GR" sz="2000" dirty="0">
              <a:solidFill>
                <a:srgbClr val="00FF00"/>
              </a:solidFill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l-GR" sz="2000" dirty="0">
                <a:solidFill>
                  <a:srgbClr val="00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https://www.geeksforgeeks.org/how-to-sort-pandas-dataframe/</a:t>
            </a:r>
            <a:endParaRPr lang="el-GR" sz="2000" dirty="0">
              <a:solidFill>
                <a:srgbClr val="00FF00"/>
              </a:solidFill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l-GR" sz="2000" dirty="0">
                <a:solidFill>
                  <a:srgbClr val="00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https://pandas.pydata.org/docs/getting_started/intro_tutorials/05_add_columns.html#min-tut-05-columns</a:t>
            </a:r>
            <a:endParaRPr lang="el-GR" sz="2000" dirty="0">
              <a:solidFill>
                <a:srgbClr val="00FF00"/>
              </a:solidFill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l-GR" sz="2000" dirty="0">
                <a:solidFill>
                  <a:srgbClr val="00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https://pandas.pydata.org/docs/reference/api/pandas.DataFrame.isna.html</a:t>
            </a:r>
            <a:endParaRPr lang="el-GR" sz="2000" dirty="0">
              <a:solidFill>
                <a:srgbClr val="00FF00"/>
              </a:solidFill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l-GR" sz="2000" dirty="0">
                <a:solidFill>
                  <a:srgbClr val="00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https://pandas.pydata.org/docs/reference/api/pandas.DataFrame.dropna.html</a:t>
            </a:r>
            <a:endParaRPr lang="el-GR" sz="2000" dirty="0">
              <a:solidFill>
                <a:srgbClr val="00FF00"/>
              </a:solidFill>
            </a:endParaRPr>
          </a:p>
          <a:p>
            <a:pPr algn="just"/>
            <a:r>
              <a:rPr lang="el-GR" sz="2000" dirty="0">
                <a:solidFill>
                  <a:srgbClr val="00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https://pandas.pydata.org/docs/reference/api/pandas.DataFrame.fillna.html</a:t>
            </a:r>
            <a:endParaRPr lang="el-GR" sz="2000" dirty="0">
              <a:solidFill>
                <a:srgbClr val="00FF00"/>
              </a:solidFill>
            </a:endParaRPr>
          </a:p>
          <a:p>
            <a:pPr algn="just"/>
            <a:endParaRPr lang="en-US" sz="2000" dirty="0">
              <a:solidFill>
                <a:srgbClr val="00FF00"/>
              </a:solidFill>
            </a:endParaRPr>
          </a:p>
          <a:p>
            <a:pPr algn="just"/>
            <a:r>
              <a:rPr lang="en-US" sz="2000" dirty="0">
                <a:solidFill>
                  <a:srgbClr val="00FF00"/>
                </a:solidFill>
              </a:rPr>
              <a:t>OUR DREAMS AND OUR OWN KNOWLEDGE</a:t>
            </a:r>
            <a:endParaRPr lang="el-GR" sz="2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21291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E2BB53-C284-0AC2-19E2-6A06D9E91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  <a:solidFill>
            <a:srgbClr val="0AE0F6"/>
          </a:solidFill>
        </p:spPr>
        <p:txBody>
          <a:bodyPr/>
          <a:lstStyle/>
          <a:p>
            <a:r>
              <a:rPr lang="el-GR" dirty="0"/>
              <a:t>Επιμέλεια </a:t>
            </a:r>
            <a:r>
              <a:rPr lang="en-US" dirty="0"/>
              <a:t>Pandas</a:t>
            </a:r>
            <a:r>
              <a:rPr lang="el-GR" dirty="0"/>
              <a:t>:</a:t>
            </a:r>
            <a:r>
              <a:rPr lang="en-US" dirty="0"/>
              <a:t> </a:t>
            </a:r>
            <a:r>
              <a:rPr lang="el-GR" dirty="0"/>
              <a:t>Γιώργος </a:t>
            </a:r>
            <a:r>
              <a:rPr lang="el-GR" dirty="0" err="1"/>
              <a:t>Καλλιοντζής</a:t>
            </a:r>
            <a:r>
              <a:rPr lang="el-GR" dirty="0"/>
              <a:t>, Μαρκέλλα </a:t>
            </a:r>
            <a:r>
              <a:rPr lang="el-GR" dirty="0" err="1"/>
              <a:t>Ζωάννου</a:t>
            </a:r>
            <a:r>
              <a:rPr lang="el-GR" dirty="0"/>
              <a:t>, Δημήτρης Δημητρόπουλος, Στέφανος </a:t>
            </a:r>
            <a:r>
              <a:rPr lang="el-GR" dirty="0" err="1"/>
              <a:t>Γαραβέλας</a:t>
            </a:r>
            <a:r>
              <a:rPr lang="el-GR" dirty="0"/>
              <a:t>, </a:t>
            </a:r>
            <a:r>
              <a:rPr lang="el-GR"/>
              <a:t>Βασίλης Βλάχος.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l-GR" dirty="0"/>
              <a:t>Επιμέλεια </a:t>
            </a:r>
            <a:r>
              <a:rPr lang="en-US" dirty="0"/>
              <a:t>Matplotlib:</a:t>
            </a:r>
            <a:r>
              <a:rPr lang="el-GR" dirty="0"/>
              <a:t> Νίκος </a:t>
            </a:r>
            <a:r>
              <a:rPr lang="el-GR" dirty="0" err="1"/>
              <a:t>Γιάννακας</a:t>
            </a:r>
            <a:r>
              <a:rPr lang="el-GR" dirty="0"/>
              <a:t>, Βασιλική Οικονόμου, Θαλασσινή</a:t>
            </a:r>
            <a:r>
              <a:rPr lang="en-US" dirty="0"/>
              <a:t> </a:t>
            </a:r>
            <a:r>
              <a:rPr lang="el-GR" dirty="0" err="1"/>
              <a:t>Μητριτσάκη</a:t>
            </a:r>
            <a:r>
              <a:rPr lang="el-GR" dirty="0"/>
              <a:t>, Δημήτρης Δημητρόπουλος.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Επιμέλεια Παρουσίασης: Μαρκέλλα </a:t>
            </a:r>
            <a:r>
              <a:rPr lang="el-GR" dirty="0" err="1"/>
              <a:t>Ζωάννου</a:t>
            </a:r>
            <a:r>
              <a:rPr lang="el-GR" dirty="0"/>
              <a:t>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9187A27-D494-0553-2FF2-C6BDFCAD8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301" y="3733014"/>
            <a:ext cx="2898297" cy="289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90680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2CEB1466-7D75-A9BD-C969-3262AC590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253" y="542040"/>
            <a:ext cx="5794342" cy="5411787"/>
          </a:xfrm>
          <a:solidFill>
            <a:srgbClr val="0AE0F6"/>
          </a:solidFill>
        </p:spPr>
        <p:txBody>
          <a:bodyPr>
            <a:normAutofit/>
          </a:bodyPr>
          <a:lstStyle/>
          <a:p>
            <a:endParaRPr lang="en-US" sz="2400" b="1" dirty="0"/>
          </a:p>
          <a:p>
            <a:endParaRPr lang="en-US" sz="2400" b="1" dirty="0"/>
          </a:p>
          <a:p>
            <a:r>
              <a:rPr lang="el-GR" sz="2400" b="1" dirty="0"/>
              <a:t>Σας ευχαριστούμε πολύ για τον χρόνο σας!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n-US" sz="9600" b="1" dirty="0">
                <a:latin typeface="Arial Rounded MT Bold" panose="020F0704030504030204" pitchFamily="34" charset="0"/>
              </a:rPr>
              <a:t>THE END</a:t>
            </a:r>
            <a:endParaRPr lang="el-GR" sz="9600" b="1" dirty="0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2FCB935B-9AC6-3D55-26DB-6A18E5E4B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95" y="542040"/>
            <a:ext cx="5503717" cy="5411788"/>
          </a:xfrm>
          <a:prstGeom prst="rect">
            <a:avLst/>
          </a:prstGeom>
          <a:solidFill>
            <a:srgbClr val="0AE0F6"/>
          </a:solidFill>
        </p:spPr>
      </p:pic>
    </p:spTree>
    <p:extLst>
      <p:ext uri="{BB962C8B-B14F-4D97-AF65-F5344CB8AC3E}">
        <p14:creationId xmlns:p14="http://schemas.microsoft.com/office/powerpoint/2010/main" val="3774098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3FDB16-BEF8-9B9C-0E0E-476F850C1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984342"/>
          </a:xfrm>
          <a:solidFill>
            <a:srgbClr val="CC00FF"/>
          </a:solidFill>
        </p:spPr>
        <p:txBody>
          <a:bodyPr anchor="ctr">
            <a:normAutofit/>
          </a:bodyPr>
          <a:lstStyle/>
          <a:p>
            <a:pPr algn="ctr"/>
            <a:r>
              <a:rPr lang="el-GR" sz="24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Βασικές λειτουργίες του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Pandas</a:t>
            </a:r>
            <a:r>
              <a:rPr lang="el-GR" sz="24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5616BF2-9B9B-3342-E8D2-6C7E12ED8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3932237" cy="3811588"/>
          </a:xfrm>
          <a:solidFill>
            <a:srgbClr val="CC00FF"/>
          </a:solidFill>
        </p:spPr>
        <p:txBody>
          <a:bodyPr anchor="ctr"/>
          <a:lstStyle/>
          <a:p>
            <a:pPr marL="342900" indent="-342900">
              <a:buFont typeface="+mj-lt"/>
              <a:buAutoNum type="arabicPeriod"/>
            </a:pPr>
            <a:r>
              <a:rPr lang="el-GR" dirty="0"/>
              <a:t>Εύρεση στοιχείων σε πίνακες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Ταξινόμηση πινάκων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Μορφοποίηση στοιχείων 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Ομαδοποίηση στοιχείων 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Εξαγωγή δεδομένων</a:t>
            </a:r>
          </a:p>
          <a:p>
            <a:r>
              <a:rPr lang="el-GR" dirty="0"/>
              <a:t> </a:t>
            </a:r>
            <a:endParaRPr lang="en-US" dirty="0"/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4A1C4B9B-EB5C-50D4-8232-3B8052CD6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7200"/>
            <a:ext cx="5411788" cy="5411788"/>
          </a:xfrm>
          <a:prstGeom prst="rect">
            <a:avLst/>
          </a:prstGeom>
          <a:effectLst>
            <a:glow rad="190500">
              <a:srgbClr val="A0D345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96238805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54BB2F-21A5-9AB5-8B0B-AD5BEBC2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592" y="365125"/>
            <a:ext cx="9617208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bg2">
                    <a:lumMod val="10000"/>
                  </a:schemeClr>
                </a:solidFill>
                <a:highlight>
                  <a:srgbClr val="FFFF00"/>
                </a:highlight>
                <a:latin typeface="+mn-lt"/>
              </a:rPr>
              <a:t>DATAFRAMES - SERIES</a:t>
            </a:r>
            <a:endParaRPr lang="el-GR" sz="4800" b="1" u="sng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E04CDCE-8EF2-B1B2-F25A-D9E251A5D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453" y="2004476"/>
            <a:ext cx="2849047" cy="2849047"/>
          </a:xfrm>
          <a:effectLst>
            <a:outerShdw blurRad="76200" dist="38100" dir="13500000" sx="103000" sy="103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0AEFED-02C9-E42D-E982-4F45339AE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654" y="3906342"/>
            <a:ext cx="3405799" cy="1583398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CAE6EE8E-47AD-F77B-CF15-C7F03133B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49" y="2507435"/>
            <a:ext cx="3405799" cy="204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620FC2-F2C5-24D0-B59D-1721EFB457E2}"/>
              </a:ext>
            </a:extLst>
          </p:cNvPr>
          <p:cNvSpPr txBox="1"/>
          <p:nvPr/>
        </p:nvSpPr>
        <p:spPr>
          <a:xfrm>
            <a:off x="542041" y="2239416"/>
            <a:ext cx="4590853" cy="1089529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l-GR" sz="2400" dirty="0"/>
              <a:t>Στην πρώτη εικόνα απεικονίζεται ένας μονοδιάστατος πίνακας με την χρήση της </a:t>
            </a:r>
            <a:r>
              <a:rPr lang="en-US" sz="2400" dirty="0"/>
              <a:t> </a:t>
            </a:r>
            <a:r>
              <a:rPr lang="en-US" sz="2400" dirty="0" err="1"/>
              <a:t>pandas.Series</a:t>
            </a:r>
            <a:endParaRPr lang="el-GR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A729DF-4E77-8BFF-CAC3-770C44F2B182}"/>
              </a:ext>
            </a:extLst>
          </p:cNvPr>
          <p:cNvSpPr txBox="1"/>
          <p:nvPr/>
        </p:nvSpPr>
        <p:spPr>
          <a:xfrm>
            <a:off x="490194" y="4118520"/>
            <a:ext cx="4694548" cy="1089529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l-GR" sz="2400" dirty="0"/>
              <a:t>Στην δεύτερη εικόνα απεικονίζεται ένας δισδιάστατος πίνακας με την χρήση της </a:t>
            </a:r>
            <a:r>
              <a:rPr lang="en-US" sz="2400" dirty="0" err="1"/>
              <a:t>pandas.Dataframe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8182849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CA5986AF-54E0-9D3F-9F11-D307B1C3D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99" y="329938"/>
            <a:ext cx="5216951" cy="1055802"/>
          </a:xfrm>
          <a:solidFill>
            <a:srgbClr val="CC00FF"/>
          </a:solidFill>
        </p:spPr>
        <p:txBody>
          <a:bodyPr>
            <a:normAutofit/>
          </a:bodyPr>
          <a:lstStyle/>
          <a:p>
            <a:pPr algn="ctr"/>
            <a:r>
              <a:rPr lang="el-GR" sz="2400" b="1" dirty="0">
                <a:solidFill>
                  <a:schemeClr val="bg2">
                    <a:lumMod val="10000"/>
                  </a:schemeClr>
                </a:solidFill>
              </a:rPr>
              <a:t>Τι τύπους δεδομένων μπορεί να δεχτεί η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pandas</a:t>
            </a:r>
            <a:r>
              <a:rPr lang="el-GR" sz="2400" b="1" dirty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</p:txBody>
      </p:sp>
      <p:pic>
        <p:nvPicPr>
          <p:cNvPr id="18" name="Θέση περιεχομένου 17">
            <a:extLst>
              <a:ext uri="{FF2B5EF4-FFF2-40B4-BE49-F238E27FC236}">
                <a16:creationId xmlns:a16="http://schemas.microsoft.com/office/drawing/2014/main" id="{23EE15E6-8624-C2FF-F6DC-8507354501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299" y="2633113"/>
            <a:ext cx="5216953" cy="4050662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247525C-579A-D304-83A5-1B32695ECDE9}"/>
              </a:ext>
            </a:extLst>
          </p:cNvPr>
          <p:cNvSpPr txBox="1"/>
          <p:nvPr/>
        </p:nvSpPr>
        <p:spPr>
          <a:xfrm>
            <a:off x="6384299" y="1593928"/>
            <a:ext cx="5216951" cy="830997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i="1" dirty="0">
                <a:latin typeface="Bookman Old Style" panose="02050604050505020204" pitchFamily="18" charset="0"/>
              </a:rPr>
              <a:t>ΟΛΟΥΣ ΤΟΥΣ ΤΥΠΟΥΣ ΔΕΔΟΜΕΝΩΝ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C1AA6F1-B9DA-ECF2-894A-6833C3D33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1" y="821152"/>
            <a:ext cx="4938625" cy="49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5288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562BCE1B-EC9E-CF5C-29B3-22AAB9F9B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907" y="617609"/>
            <a:ext cx="5204185" cy="5622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836145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F73455-4889-47F6-95BC-79764DE7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013" y="432763"/>
            <a:ext cx="7391060" cy="1325563"/>
          </a:xfrm>
          <a:solidFill>
            <a:srgbClr val="CC00FF"/>
          </a:solidFill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chemeClr val="bg2">
                    <a:lumMod val="10000"/>
                  </a:schemeClr>
                </a:solidFill>
              </a:rPr>
              <a:t>Εύρεση στοιχείων/γραμμών/στηλών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F394F95-7326-0BFC-C1A8-DC119E9A3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8" y="3879192"/>
            <a:ext cx="2270919" cy="2270919"/>
          </a:xfrm>
          <a:effectLst>
            <a:outerShdw blurRad="165100" dist="38100" dir="10800000" sx="99000" sy="99000" algn="r" rotWithShape="0">
              <a:prstClr val="black">
                <a:alpha val="53000"/>
              </a:prstClr>
            </a:out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19D549F-B24B-4D96-6FDC-07D0CD213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8" y="385356"/>
            <a:ext cx="2092851" cy="20928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17680A-FF8E-77C3-FFEA-B9947BB57A45}"/>
              </a:ext>
            </a:extLst>
          </p:cNvPr>
          <p:cNvSpPr txBox="1"/>
          <p:nvPr/>
        </p:nvSpPr>
        <p:spPr>
          <a:xfrm>
            <a:off x="7367749" y="1991065"/>
            <a:ext cx="4356402" cy="4347344"/>
          </a:xfrm>
          <a:prstGeom prst="rect">
            <a:avLst/>
          </a:prstGeom>
          <a:solidFill>
            <a:srgbClr val="CC00FF"/>
          </a:solidFill>
        </p:spPr>
        <p:txBody>
          <a:bodyPr wrap="square" rtlCol="0" anchor="ctr">
            <a:spAutoFit/>
          </a:bodyPr>
          <a:lstStyle/>
          <a:p>
            <a:pPr marL="285750" indent="-285750" algn="just" fontAlgn="base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DataFrame.loc</a:t>
            </a:r>
            <a:endParaRPr lang="en-US" sz="2400" dirty="0"/>
          </a:p>
          <a:p>
            <a:pPr marL="285750" indent="-285750" algn="just" fontAlgn="base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 algn="just" fontAlgn="base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DataFrame.iloc</a:t>
            </a:r>
            <a:endParaRPr lang="en-US" sz="2400" dirty="0"/>
          </a:p>
          <a:p>
            <a:pPr marL="285750" indent="-285750" algn="just" fontAlgn="base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 algn="just" fontAlgn="base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DataFrame.at</a:t>
            </a:r>
          </a:p>
          <a:p>
            <a:pPr marL="285750" indent="-285750" algn="just" fontAlgn="base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 algn="just" fontAlgn="base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DataFrame.iat</a:t>
            </a:r>
            <a:endParaRPr lang="en-US" sz="2400" dirty="0"/>
          </a:p>
          <a:p>
            <a:pPr marL="285750" indent="-285750" algn="just" fontAlgn="base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 algn="just" fontAlgn="base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DataFrame</a:t>
            </a:r>
            <a:r>
              <a:rPr lang="en-US" sz="2400" dirty="0"/>
              <a:t>[]</a:t>
            </a:r>
          </a:p>
          <a:p>
            <a:endParaRPr lang="el-GR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8373E3F-889C-D92E-4D55-B43CD9A5F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95" y="2152217"/>
            <a:ext cx="4175092" cy="4093428"/>
          </a:xfrm>
          <a:prstGeom prst="rect">
            <a:avLst/>
          </a:prstGeom>
          <a:solidFill>
            <a:srgbClr val="CC00F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l-GR" altLang="el-GR" sz="2000" dirty="0" err="1"/>
              <a:t>loc</a:t>
            </a:r>
            <a:r>
              <a:rPr lang="el-GR" altLang="el-GR" sz="2000" dirty="0"/>
              <a:t>: Βασισμένο σε ονόματα.</a:t>
            </a:r>
            <a:endParaRPr lang="en-US" altLang="el-GR" sz="2000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altLang="el-GR" sz="2000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l-GR" altLang="el-GR" sz="2000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l-GR" altLang="el-GR" sz="2000" dirty="0" err="1"/>
              <a:t>iloc</a:t>
            </a:r>
            <a:r>
              <a:rPr lang="el-GR" altLang="el-GR" sz="2000" dirty="0"/>
              <a:t>: Βασισμένο σε θέσεις.</a:t>
            </a:r>
            <a:endParaRPr lang="en-US" altLang="el-GR" sz="2000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altLang="el-GR" sz="2000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l-GR" altLang="el-GR" sz="2000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l-GR" altLang="el-GR" sz="2000" dirty="0" err="1"/>
              <a:t>at</a:t>
            </a:r>
            <a:r>
              <a:rPr lang="el-GR" altLang="el-GR" sz="2000" dirty="0"/>
              <a:t>: Γρήγορη πρόσβαση βάσει ονομάτων.</a:t>
            </a:r>
            <a:endParaRPr lang="en-US" altLang="el-GR" sz="2000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l-GR" altLang="el-GR" sz="2000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l-GR" altLang="el-GR" sz="2000" dirty="0" err="1"/>
              <a:t>iat</a:t>
            </a:r>
            <a:r>
              <a:rPr lang="el-GR" altLang="el-GR" sz="2000" dirty="0"/>
              <a:t>: Γρήγορη πρόσβαση βάσει θέσεων.</a:t>
            </a:r>
            <a:endParaRPr lang="en-US" altLang="el-GR" sz="2000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l-GR" altLang="el-GR" sz="2000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l-GR" altLang="el-GR" sz="2000" dirty="0"/>
              <a:t>[]: </a:t>
            </a:r>
            <a:r>
              <a:rPr lang="en-US" altLang="el-GR" sz="2000" dirty="0"/>
              <a:t>Weird </a:t>
            </a:r>
            <a:r>
              <a:rPr lang="en-US" altLang="el-GR" sz="2000" dirty="0" err="1"/>
              <a:t>af</a:t>
            </a: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75949143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EED60E-0FFE-C7CC-C758-B06FA96340FE}"/>
              </a:ext>
            </a:extLst>
          </p:cNvPr>
          <p:cNvSpPr txBox="1"/>
          <p:nvPr/>
        </p:nvSpPr>
        <p:spPr>
          <a:xfrm>
            <a:off x="8258577" y="1779611"/>
            <a:ext cx="3710233" cy="2523768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2000" b="1" u="sng" dirty="0" err="1"/>
              <a:t>DataFrame.loc</a:t>
            </a:r>
            <a:endParaRPr lang="el-GR" altLang="el-GR" sz="2000" b="1" u="sng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l-GR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altLang="el-GR" sz="2000" dirty="0"/>
              <a:t> Χρησιμοποιείται για επιλογή γραμμών και στηλών βάσει ονομάτων/ετικετών.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altLang="el-GR" sz="2000" dirty="0"/>
              <a:t>Υποστηρίζει </a:t>
            </a:r>
            <a:r>
              <a:rPr lang="el-GR" altLang="el-GR" sz="2000" dirty="0" err="1"/>
              <a:t>slicing</a:t>
            </a:r>
            <a:r>
              <a:rPr lang="el-GR" altLang="el-GR" sz="2000" dirty="0"/>
              <a:t> με ονόματα.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altLang="el-GR" sz="2000" b="1" dirty="0"/>
              <a:t>Παράδειγμα:</a:t>
            </a:r>
          </a:p>
          <a:p>
            <a:endParaRPr lang="el-GR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4FCC55E9-8935-2309-D881-F862418DD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6603"/>
          </a:xfrm>
          <a:solidFill>
            <a:srgbClr val="CC00FF"/>
          </a:solidFill>
        </p:spPr>
        <p:txBody>
          <a:bodyPr>
            <a:normAutofit/>
          </a:bodyPr>
          <a:lstStyle/>
          <a:p>
            <a:pPr algn="ctr"/>
            <a:r>
              <a:rPr lang="el-GR" sz="4800" dirty="0">
                <a:solidFill>
                  <a:schemeClr val="bg2">
                    <a:lumMod val="10000"/>
                  </a:schemeClr>
                </a:solidFill>
              </a:rPr>
              <a:t>Αναλυτικότερα: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184DC1E-8188-8D90-9512-F5554CAE2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4" y="1779611"/>
            <a:ext cx="7728540" cy="44225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38B0F5-FFD6-E5AE-5494-1117834779D7}"/>
              </a:ext>
            </a:extLst>
          </p:cNvPr>
          <p:cNvSpPr txBox="1"/>
          <p:nvPr/>
        </p:nvSpPr>
        <p:spPr>
          <a:xfrm>
            <a:off x="8258577" y="4631262"/>
            <a:ext cx="3765794" cy="1938992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2000" b="1" u="sng" dirty="0" err="1"/>
              <a:t>DataFrame</a:t>
            </a:r>
            <a:r>
              <a:rPr lang="el-GR" altLang="el-GR" sz="2000" b="1" u="sng" dirty="0"/>
              <a:t>[]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altLang="el-GR" sz="2000" dirty="0"/>
              <a:t>Η επιλογή μέσω σκέτου </a:t>
            </a:r>
            <a:r>
              <a:rPr lang="el-GR" altLang="el-GR" sz="2000" dirty="0" err="1"/>
              <a:t>DataFrame</a:t>
            </a:r>
            <a:r>
              <a:rPr lang="el-GR" altLang="el-GR" sz="2000" dirty="0"/>
              <a:t> είναι πολύ περίεργη και όχι </a:t>
            </a:r>
            <a:r>
              <a:rPr lang="el-GR" altLang="el-GR" sz="2000" dirty="0" err="1"/>
              <a:t>demure</a:t>
            </a:r>
            <a:r>
              <a:rPr lang="en-US" altLang="el-GR" sz="2000" dirty="0"/>
              <a:t> </a:t>
            </a:r>
            <a:r>
              <a:rPr lang="el-GR" altLang="el-GR" sz="2000" dirty="0"/>
              <a:t>ούτε </a:t>
            </a:r>
            <a:r>
              <a:rPr lang="el-GR" altLang="el-GR" sz="2000" dirty="0" err="1"/>
              <a:t>mindful</a:t>
            </a:r>
            <a:r>
              <a:rPr lang="en-US" altLang="el-GR" sz="2000" dirty="0"/>
              <a:t> </a:t>
            </a:r>
            <a:r>
              <a:rPr lang="el-GR" altLang="el-GR" sz="2000" dirty="0"/>
              <a:t>ωστόσο</a:t>
            </a:r>
            <a:r>
              <a:rPr lang="en-US" altLang="el-GR" sz="2000" dirty="0"/>
              <a:t>, </a:t>
            </a:r>
            <a:r>
              <a:rPr lang="el-GR" altLang="el-GR" sz="2000" dirty="0"/>
              <a:t>την αναφέρουμε για λογούς πληρότητας.</a:t>
            </a:r>
          </a:p>
        </p:txBody>
      </p:sp>
    </p:spTree>
    <p:extLst>
      <p:ext uri="{BB962C8B-B14F-4D97-AF65-F5344CB8AC3E}">
        <p14:creationId xmlns:p14="http://schemas.microsoft.com/office/powerpoint/2010/main" val="41008185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2342</Words>
  <Application>Microsoft Office PowerPoint</Application>
  <PresentationFormat>Ευρεία οθόνη</PresentationFormat>
  <Paragraphs>236</Paragraphs>
  <Slides>36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5" baseType="lpstr">
      <vt:lpstr>Aptos</vt:lpstr>
      <vt:lpstr>Arial</vt:lpstr>
      <vt:lpstr>Arial Rounded MT Bold</vt:lpstr>
      <vt:lpstr>Bookman Old Style</vt:lpstr>
      <vt:lpstr>Calibri</vt:lpstr>
      <vt:lpstr>Calibri Light</vt:lpstr>
      <vt:lpstr>Trebuchet MS</vt:lpstr>
      <vt:lpstr>Wingdings</vt:lpstr>
      <vt:lpstr>Θέμα του Office</vt:lpstr>
      <vt:lpstr>WELCOME TO OUR WORLD</vt:lpstr>
      <vt:lpstr>Παρουσίαση του PowerPoint</vt:lpstr>
      <vt:lpstr>Παρουσίαση του PowerPoint</vt:lpstr>
      <vt:lpstr>Βασικές λειτουργίες του Pandas:</vt:lpstr>
      <vt:lpstr>DATAFRAMES - SERIES</vt:lpstr>
      <vt:lpstr>Τι τύπους δεδομένων μπορεί να δεχτεί η pandas;</vt:lpstr>
      <vt:lpstr>Παρουσίαση του PowerPoint</vt:lpstr>
      <vt:lpstr>Εύρεση στοιχείων/γραμμών/στηλών</vt:lpstr>
      <vt:lpstr>Αναλυτικότερα:</vt:lpstr>
      <vt:lpstr>Παρουσίαση του PowerPoint</vt:lpstr>
      <vt:lpstr>Παρουσίαση του PowerPoint</vt:lpstr>
      <vt:lpstr>Πώς αλλάζω τιμές στήλων/γραμμών/σημείων; </vt:lpstr>
      <vt:lpstr>Παρουσίαση του PowerPoint</vt:lpstr>
      <vt:lpstr>Παρουσίαση του PowerPoint</vt:lpstr>
      <vt:lpstr>Παρουσίαση του PowerPoint</vt:lpstr>
      <vt:lpstr>Κριτήρια Ταξινόμησης:</vt:lpstr>
      <vt:lpstr>Πώς μπορώ να χειριστώ κενά στα data μου;</vt:lpstr>
      <vt:lpstr>Παρουσίαση του PowerPoint</vt:lpstr>
      <vt:lpstr>Pandas και CSV</vt:lpstr>
      <vt:lpstr>Πως ενώνουν DATAFRAME</vt:lpstr>
      <vt:lpstr>Παρουσίαση του PowerPoint</vt:lpstr>
      <vt:lpstr>MATPLOTLIB</vt:lpstr>
      <vt:lpstr> IMPLICIT VS EXPLICIT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CUSTOMIZATION ΣΤΗΝ MATPLOTLIB: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Οι πηγές μας: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MARKELLA ZOANNOU</dc:creator>
  <cp:lastModifiedBy>MARKELLA ZOANNOU</cp:lastModifiedBy>
  <cp:revision>57</cp:revision>
  <dcterms:created xsi:type="dcterms:W3CDTF">2024-11-25T11:55:41Z</dcterms:created>
  <dcterms:modified xsi:type="dcterms:W3CDTF">2024-12-05T12:03:41Z</dcterms:modified>
</cp:coreProperties>
</file>