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310" r:id="rId4"/>
    <p:sldId id="311" r:id="rId5"/>
    <p:sldId id="312" r:id="rId6"/>
    <p:sldId id="313" r:id="rId7"/>
    <p:sldId id="314" r:id="rId8"/>
    <p:sldId id="315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407" autoAdjust="0"/>
  </p:normalViewPr>
  <p:slideViewPr>
    <p:cSldViewPr>
      <p:cViewPr varScale="1">
        <p:scale>
          <a:sx n="131" d="100"/>
          <a:sy n="131" d="100"/>
        </p:scale>
        <p:origin x="16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36.emf"/><Relationship Id="rId4" Type="http://schemas.openxmlformats.org/officeDocument/2006/relationships/image" Target="../media/image39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image" Target="../media/image40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image" Target="../media/image42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image" Target="../media/image44.e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emf"/><Relationship Id="rId3" Type="http://schemas.openxmlformats.org/officeDocument/2006/relationships/image" Target="../media/image26.emf"/><Relationship Id="rId7" Type="http://schemas.openxmlformats.org/officeDocument/2006/relationships/image" Target="../media/image4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Relationship Id="rId6" Type="http://schemas.openxmlformats.org/officeDocument/2006/relationships/image" Target="../media/image29.emf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emf"/><Relationship Id="rId1" Type="http://schemas.openxmlformats.org/officeDocument/2006/relationships/image" Target="../media/image48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image" Target="../media/image51.emf"/><Relationship Id="rId5" Type="http://schemas.openxmlformats.org/officeDocument/2006/relationships/image" Target="../media/image55.emf"/><Relationship Id="rId4" Type="http://schemas.openxmlformats.org/officeDocument/2006/relationships/image" Target="../media/image54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56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Relationship Id="rId6" Type="http://schemas.openxmlformats.org/officeDocument/2006/relationships/image" Target="../media/image29.emf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image" Target="../media/image58.e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emf"/><Relationship Id="rId2" Type="http://schemas.openxmlformats.org/officeDocument/2006/relationships/image" Target="../media/image61.emf"/><Relationship Id="rId1" Type="http://schemas.openxmlformats.org/officeDocument/2006/relationships/image" Target="../media/image60.e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emf"/><Relationship Id="rId3" Type="http://schemas.openxmlformats.org/officeDocument/2006/relationships/image" Target="../media/image65.emf"/><Relationship Id="rId7" Type="http://schemas.openxmlformats.org/officeDocument/2006/relationships/image" Target="../media/image69.emf"/><Relationship Id="rId2" Type="http://schemas.openxmlformats.org/officeDocument/2006/relationships/image" Target="../media/image64.emf"/><Relationship Id="rId1" Type="http://schemas.openxmlformats.org/officeDocument/2006/relationships/image" Target="../media/image63.emf"/><Relationship Id="rId6" Type="http://schemas.openxmlformats.org/officeDocument/2006/relationships/image" Target="../media/image68.emf"/><Relationship Id="rId5" Type="http://schemas.openxmlformats.org/officeDocument/2006/relationships/image" Target="../media/image67.emf"/><Relationship Id="rId4" Type="http://schemas.openxmlformats.org/officeDocument/2006/relationships/image" Target="../media/image66.e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emf"/><Relationship Id="rId1" Type="http://schemas.openxmlformats.org/officeDocument/2006/relationships/image" Target="../media/image7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e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emf"/><Relationship Id="rId2" Type="http://schemas.openxmlformats.org/officeDocument/2006/relationships/image" Target="../media/image75.emf"/><Relationship Id="rId1" Type="http://schemas.openxmlformats.org/officeDocument/2006/relationships/image" Target="../media/image74.emf"/><Relationship Id="rId5" Type="http://schemas.openxmlformats.org/officeDocument/2006/relationships/image" Target="../media/image78.emf"/><Relationship Id="rId4" Type="http://schemas.openxmlformats.org/officeDocument/2006/relationships/image" Target="../media/image77.e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emf"/><Relationship Id="rId2" Type="http://schemas.openxmlformats.org/officeDocument/2006/relationships/image" Target="../media/image80.emf"/><Relationship Id="rId1" Type="http://schemas.openxmlformats.org/officeDocument/2006/relationships/image" Target="../media/image79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3.e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emf"/><Relationship Id="rId2" Type="http://schemas.openxmlformats.org/officeDocument/2006/relationships/image" Target="../media/image85.emf"/><Relationship Id="rId1" Type="http://schemas.openxmlformats.org/officeDocument/2006/relationships/image" Target="../media/image8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emf"/><Relationship Id="rId2" Type="http://schemas.openxmlformats.org/officeDocument/2006/relationships/image" Target="../media/image88.emf"/><Relationship Id="rId1" Type="http://schemas.openxmlformats.org/officeDocument/2006/relationships/image" Target="../media/image87.emf"/><Relationship Id="rId6" Type="http://schemas.openxmlformats.org/officeDocument/2006/relationships/image" Target="../media/image92.emf"/><Relationship Id="rId5" Type="http://schemas.openxmlformats.org/officeDocument/2006/relationships/image" Target="../media/image91.emf"/><Relationship Id="rId4" Type="http://schemas.openxmlformats.org/officeDocument/2006/relationships/image" Target="../media/image90.e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emf"/><Relationship Id="rId2" Type="http://schemas.openxmlformats.org/officeDocument/2006/relationships/image" Target="../media/image94.emf"/><Relationship Id="rId1" Type="http://schemas.openxmlformats.org/officeDocument/2006/relationships/image" Target="../media/image93.e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emf"/><Relationship Id="rId3" Type="http://schemas.openxmlformats.org/officeDocument/2006/relationships/image" Target="../media/image98.emf"/><Relationship Id="rId7" Type="http://schemas.openxmlformats.org/officeDocument/2006/relationships/image" Target="../media/image102.emf"/><Relationship Id="rId12" Type="http://schemas.openxmlformats.org/officeDocument/2006/relationships/image" Target="../media/image106.emf"/><Relationship Id="rId2" Type="http://schemas.openxmlformats.org/officeDocument/2006/relationships/image" Target="../media/image97.emf"/><Relationship Id="rId1" Type="http://schemas.openxmlformats.org/officeDocument/2006/relationships/image" Target="../media/image96.emf"/><Relationship Id="rId6" Type="http://schemas.openxmlformats.org/officeDocument/2006/relationships/image" Target="../media/image101.emf"/><Relationship Id="rId11" Type="http://schemas.openxmlformats.org/officeDocument/2006/relationships/image" Target="../media/image105.emf"/><Relationship Id="rId5" Type="http://schemas.openxmlformats.org/officeDocument/2006/relationships/image" Target="../media/image100.emf"/><Relationship Id="rId10" Type="http://schemas.openxmlformats.org/officeDocument/2006/relationships/image" Target="../media/image104.emf"/><Relationship Id="rId4" Type="http://schemas.openxmlformats.org/officeDocument/2006/relationships/image" Target="../media/image99.emf"/><Relationship Id="rId9" Type="http://schemas.openxmlformats.org/officeDocument/2006/relationships/image" Target="../media/image68.e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emf"/><Relationship Id="rId2" Type="http://schemas.openxmlformats.org/officeDocument/2006/relationships/image" Target="../media/image108.emf"/><Relationship Id="rId1" Type="http://schemas.openxmlformats.org/officeDocument/2006/relationships/image" Target="../media/image107.e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emf"/><Relationship Id="rId2" Type="http://schemas.openxmlformats.org/officeDocument/2006/relationships/image" Target="../media/image111.emf"/><Relationship Id="rId1" Type="http://schemas.openxmlformats.org/officeDocument/2006/relationships/image" Target="../media/image110.emf"/><Relationship Id="rId4" Type="http://schemas.openxmlformats.org/officeDocument/2006/relationships/image" Target="../media/image113.e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emf"/><Relationship Id="rId2" Type="http://schemas.openxmlformats.org/officeDocument/2006/relationships/image" Target="../media/image114.emf"/><Relationship Id="rId1" Type="http://schemas.openxmlformats.org/officeDocument/2006/relationships/image" Target="../media/image79.emf"/><Relationship Id="rId5" Type="http://schemas.openxmlformats.org/officeDocument/2006/relationships/image" Target="../media/image117.emf"/><Relationship Id="rId4" Type="http://schemas.openxmlformats.org/officeDocument/2006/relationships/image" Target="../media/image116.e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9.emf"/><Relationship Id="rId1" Type="http://schemas.openxmlformats.org/officeDocument/2006/relationships/image" Target="../media/image118.e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emf"/><Relationship Id="rId2" Type="http://schemas.openxmlformats.org/officeDocument/2006/relationships/image" Target="../media/image121.emf"/><Relationship Id="rId1" Type="http://schemas.openxmlformats.org/officeDocument/2006/relationships/image" Target="../media/image120.emf"/><Relationship Id="rId4" Type="http://schemas.openxmlformats.org/officeDocument/2006/relationships/image" Target="../media/image123.e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emf"/><Relationship Id="rId2" Type="http://schemas.openxmlformats.org/officeDocument/2006/relationships/image" Target="../media/image125.emf"/><Relationship Id="rId1" Type="http://schemas.openxmlformats.org/officeDocument/2006/relationships/image" Target="../media/image124.e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9.emf"/><Relationship Id="rId2" Type="http://schemas.openxmlformats.org/officeDocument/2006/relationships/image" Target="../media/image128.emf"/><Relationship Id="rId1" Type="http://schemas.openxmlformats.org/officeDocument/2006/relationships/image" Target="../media/image12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0.e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emf"/><Relationship Id="rId1" Type="http://schemas.openxmlformats.org/officeDocument/2006/relationships/image" Target="../media/image131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Relationship Id="rId4" Type="http://schemas.openxmlformats.org/officeDocument/2006/relationships/image" Target="../media/image21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Relationship Id="rId6" Type="http://schemas.openxmlformats.org/officeDocument/2006/relationships/image" Target="../media/image29.emf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SVM Tutorial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B7195-9DA4-4FBF-BD66-4D9B9DE4CD40}" type="datetimeFigureOut">
              <a:rPr lang="el-GR" smtClean="0"/>
              <a:pPr/>
              <a:t>2/12/19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36B09-D508-4A68-BA36-B722D880EF6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SVM Tutorial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BB943-9A11-4897-82D0-9901C0231685}" type="datetimeFigureOut">
              <a:rPr lang="el-GR" smtClean="0"/>
              <a:pPr/>
              <a:t>2/12/19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SVM TUTORIAL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C943D-83A7-4DC6-9301-8BEE5465F3F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C943D-83A7-4DC6-9301-8BEE5465F3F6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DC943D-83A7-4DC6-9301-8BEE5465F3F6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C943D-83A7-4DC6-9301-8BEE5465F3F6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C943D-83A7-4DC6-9301-8BEE5465F3F6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C943D-83A7-4DC6-9301-8BEE5465F3F6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C943D-83A7-4DC6-9301-8BEE5465F3F6}" type="slidenum">
              <a:rPr lang="el-GR" smtClean="0"/>
              <a:pPr/>
              <a:t>52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B0AE-7C2D-4C49-AE61-C8D70FA09A69}" type="datetime1">
              <a:rPr lang="el-GR" smtClean="0"/>
              <a:pPr/>
              <a:t>2/12/19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9511-CB90-4306-B721-BABF32BE8AD8}" type="datetime1">
              <a:rPr lang="el-GR" smtClean="0"/>
              <a:pPr/>
              <a:t>2/12/19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C3DD-8A54-4CCD-B3DB-1D9AC556424D}" type="datetime1">
              <a:rPr lang="el-GR" smtClean="0"/>
              <a:pPr/>
              <a:t>2/12/19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B009-10B6-4F02-B9D9-60150FECAB6B}" type="datetime1">
              <a:rPr lang="el-GR" smtClean="0"/>
              <a:pPr/>
              <a:t>2/12/19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AD07-F33F-4088-ACB5-2F3A90042283}" type="datetime1">
              <a:rPr lang="el-GR" smtClean="0"/>
              <a:pPr/>
              <a:t>2/12/19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CD90-E00B-4724-8194-FD4AEF6F9BEA}" type="datetime1">
              <a:rPr lang="el-GR" smtClean="0"/>
              <a:pPr/>
              <a:t>2/12/19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CFF0-0061-4ECD-AA3C-64FA4B5702D9}" type="datetime1">
              <a:rPr lang="el-GR" smtClean="0"/>
              <a:pPr/>
              <a:t>2/12/19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51B0-A752-4326-9BC3-A5450BBD2C90}" type="datetime1">
              <a:rPr lang="el-GR" smtClean="0"/>
              <a:pPr/>
              <a:t>2/12/19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8136-B04C-43C2-BD39-3C9C4CBCB814}" type="datetime1">
              <a:rPr lang="el-GR" smtClean="0"/>
              <a:pPr/>
              <a:t>2/12/19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7C06-BB7F-47B7-AF8B-EF87F8EEE218}" type="datetime1">
              <a:rPr lang="el-GR" smtClean="0"/>
              <a:pPr/>
              <a:t>2/12/19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D396-62F5-4C5B-9A72-5CEA45073FAA}" type="datetime1">
              <a:rPr lang="el-GR" smtClean="0"/>
              <a:pPr/>
              <a:t>2/12/19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25D35-0AE1-4B12-BB0D-B2CE348D8870}" type="datetime1">
              <a:rPr lang="el-GR" smtClean="0"/>
              <a:pPr/>
              <a:t>2/12/19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SVM Tutorial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F56F8-53EB-443F-BC41-05F69A6ABE4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e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5.emf"/><Relationship Id="rId4" Type="http://schemas.openxmlformats.org/officeDocument/2006/relationships/image" Target="../media/image12.e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1.emf"/><Relationship Id="rId4" Type="http://schemas.openxmlformats.org/officeDocument/2006/relationships/image" Target="../media/image18.emf"/><Relationship Id="rId9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e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7.emf"/><Relationship Id="rId4" Type="http://schemas.openxmlformats.org/officeDocument/2006/relationships/image" Target="../media/image24.e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9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e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3.emf"/><Relationship Id="rId4" Type="http://schemas.openxmlformats.org/officeDocument/2006/relationships/image" Target="../media/image30.e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5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e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9.emf"/><Relationship Id="rId4" Type="http://schemas.openxmlformats.org/officeDocument/2006/relationships/image" Target="../media/image36.emf"/><Relationship Id="rId9" Type="http://schemas.openxmlformats.org/officeDocument/2006/relationships/oleObject" Target="../embeddings/oleObject3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1.e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3.e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5.e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4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13" Type="http://schemas.openxmlformats.org/officeDocument/2006/relationships/oleObject" Target="../embeddings/oleObject47.bin"/><Relationship Id="rId18" Type="http://schemas.openxmlformats.org/officeDocument/2006/relationships/image" Target="../media/image47.e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28.emf"/><Relationship Id="rId1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e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5.e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10" Type="http://schemas.openxmlformats.org/officeDocument/2006/relationships/image" Target="../media/image27.emf"/><Relationship Id="rId4" Type="http://schemas.openxmlformats.org/officeDocument/2006/relationships/image" Target="../media/image24.e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29.e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e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9.e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48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image" Target="../media/image55.e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2.emf"/><Relationship Id="rId12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54.emf"/><Relationship Id="rId5" Type="http://schemas.openxmlformats.org/officeDocument/2006/relationships/image" Target="../media/image51.emf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3.bin"/><Relationship Id="rId9" Type="http://schemas.openxmlformats.org/officeDocument/2006/relationships/image" Target="../media/image53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6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13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5.e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27.emf"/><Relationship Id="rId4" Type="http://schemas.openxmlformats.org/officeDocument/2006/relationships/image" Target="../media/image24.e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29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57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9.emf"/><Relationship Id="rId5" Type="http://schemas.openxmlformats.org/officeDocument/2006/relationships/oleObject" Target="../embeddings/oleObject68.bin"/><Relationship Id="rId4" Type="http://schemas.openxmlformats.org/officeDocument/2006/relationships/image" Target="../media/image58.e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e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1.e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60.e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13" Type="http://schemas.openxmlformats.org/officeDocument/2006/relationships/image" Target="../media/image67.emf"/><Relationship Id="rId18" Type="http://schemas.openxmlformats.org/officeDocument/2006/relationships/image" Target="../media/image69.e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4.emf"/><Relationship Id="rId12" Type="http://schemas.openxmlformats.org/officeDocument/2006/relationships/oleObject" Target="../embeddings/oleObject76.bin"/><Relationship Id="rId17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8.bin"/><Relationship Id="rId20" Type="http://schemas.openxmlformats.org/officeDocument/2006/relationships/image" Target="../media/image70.emf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66.emf"/><Relationship Id="rId5" Type="http://schemas.openxmlformats.org/officeDocument/2006/relationships/image" Target="../media/image63.emf"/><Relationship Id="rId15" Type="http://schemas.openxmlformats.org/officeDocument/2006/relationships/image" Target="../media/image68.emf"/><Relationship Id="rId10" Type="http://schemas.openxmlformats.org/officeDocument/2006/relationships/oleObject" Target="../embeddings/oleObject75.bin"/><Relationship Id="rId19" Type="http://schemas.openxmlformats.org/officeDocument/2006/relationships/oleObject" Target="../embeddings/oleObject80.bin"/><Relationship Id="rId4" Type="http://schemas.openxmlformats.org/officeDocument/2006/relationships/oleObject" Target="../embeddings/oleObject72.bin"/><Relationship Id="rId9" Type="http://schemas.openxmlformats.org/officeDocument/2006/relationships/image" Target="../media/image65.emf"/><Relationship Id="rId14" Type="http://schemas.openxmlformats.org/officeDocument/2006/relationships/oleObject" Target="../embeddings/oleObject77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72.emf"/><Relationship Id="rId5" Type="http://schemas.openxmlformats.org/officeDocument/2006/relationships/oleObject" Target="../embeddings/oleObject82.bin"/><Relationship Id="rId4" Type="http://schemas.openxmlformats.org/officeDocument/2006/relationships/image" Target="../media/image71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73.e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emf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7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75.e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77.emf"/><Relationship Id="rId4" Type="http://schemas.openxmlformats.org/officeDocument/2006/relationships/image" Target="../media/image74.emf"/><Relationship Id="rId9" Type="http://schemas.openxmlformats.org/officeDocument/2006/relationships/oleObject" Target="../embeddings/oleObject87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emf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80.emf"/><Relationship Id="rId5" Type="http://schemas.openxmlformats.org/officeDocument/2006/relationships/oleObject" Target="../embeddings/oleObject91.bin"/><Relationship Id="rId4" Type="http://schemas.openxmlformats.org/officeDocument/2006/relationships/image" Target="../media/image79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82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83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emf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85.emf"/><Relationship Id="rId5" Type="http://schemas.openxmlformats.org/officeDocument/2006/relationships/oleObject" Target="../embeddings/oleObject96.bin"/><Relationship Id="rId4" Type="http://schemas.openxmlformats.org/officeDocument/2006/relationships/image" Target="../media/image84.e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emf"/><Relationship Id="rId13" Type="http://schemas.openxmlformats.org/officeDocument/2006/relationships/oleObject" Target="../embeddings/oleObject103.bin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0.bin"/><Relationship Id="rId12" Type="http://schemas.openxmlformats.org/officeDocument/2006/relationships/image" Target="../media/image9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88.emf"/><Relationship Id="rId11" Type="http://schemas.openxmlformats.org/officeDocument/2006/relationships/oleObject" Target="../embeddings/oleObject102.bin"/><Relationship Id="rId5" Type="http://schemas.openxmlformats.org/officeDocument/2006/relationships/oleObject" Target="../embeddings/oleObject99.bin"/><Relationship Id="rId10" Type="http://schemas.openxmlformats.org/officeDocument/2006/relationships/image" Target="../media/image90.emf"/><Relationship Id="rId4" Type="http://schemas.openxmlformats.org/officeDocument/2006/relationships/image" Target="../media/image87.emf"/><Relationship Id="rId9" Type="http://schemas.openxmlformats.org/officeDocument/2006/relationships/oleObject" Target="../embeddings/oleObject101.bin"/><Relationship Id="rId14" Type="http://schemas.openxmlformats.org/officeDocument/2006/relationships/image" Target="../media/image92.e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emf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94.emf"/><Relationship Id="rId5" Type="http://schemas.openxmlformats.org/officeDocument/2006/relationships/oleObject" Target="../embeddings/oleObject105.bin"/><Relationship Id="rId4" Type="http://schemas.openxmlformats.org/officeDocument/2006/relationships/image" Target="../media/image93.e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emf"/><Relationship Id="rId13" Type="http://schemas.openxmlformats.org/officeDocument/2006/relationships/oleObject" Target="../embeddings/oleObject112.bin"/><Relationship Id="rId18" Type="http://schemas.openxmlformats.org/officeDocument/2006/relationships/image" Target="../media/image103.emf"/><Relationship Id="rId26" Type="http://schemas.openxmlformats.org/officeDocument/2006/relationships/image" Target="../media/image105.emf"/><Relationship Id="rId3" Type="http://schemas.openxmlformats.org/officeDocument/2006/relationships/oleObject" Target="../embeddings/oleObject107.bin"/><Relationship Id="rId21" Type="http://schemas.openxmlformats.org/officeDocument/2006/relationships/oleObject" Target="../embeddings/oleObject116.bin"/><Relationship Id="rId7" Type="http://schemas.openxmlformats.org/officeDocument/2006/relationships/oleObject" Target="../embeddings/oleObject109.bin"/><Relationship Id="rId12" Type="http://schemas.openxmlformats.org/officeDocument/2006/relationships/image" Target="../media/image100.emf"/><Relationship Id="rId17" Type="http://schemas.openxmlformats.org/officeDocument/2006/relationships/oleObject" Target="../embeddings/oleObject114.bin"/><Relationship Id="rId25" Type="http://schemas.openxmlformats.org/officeDocument/2006/relationships/oleObject" Target="../embeddings/oleObject1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2.emf"/><Relationship Id="rId20" Type="http://schemas.openxmlformats.org/officeDocument/2006/relationships/image" Target="../media/image68.emf"/><Relationship Id="rId1" Type="http://schemas.openxmlformats.org/officeDocument/2006/relationships/vmlDrawing" Target="../drawings/vmlDrawing32.vml"/><Relationship Id="rId6" Type="http://schemas.openxmlformats.org/officeDocument/2006/relationships/image" Target="../media/image97.emf"/><Relationship Id="rId11" Type="http://schemas.openxmlformats.org/officeDocument/2006/relationships/oleObject" Target="../embeddings/oleObject111.bin"/><Relationship Id="rId24" Type="http://schemas.openxmlformats.org/officeDocument/2006/relationships/image" Target="../media/image104.emf"/><Relationship Id="rId5" Type="http://schemas.openxmlformats.org/officeDocument/2006/relationships/oleObject" Target="../embeddings/oleObject108.bin"/><Relationship Id="rId15" Type="http://schemas.openxmlformats.org/officeDocument/2006/relationships/oleObject" Target="../embeddings/oleObject113.bin"/><Relationship Id="rId23" Type="http://schemas.openxmlformats.org/officeDocument/2006/relationships/oleObject" Target="../embeddings/oleObject118.bin"/><Relationship Id="rId28" Type="http://schemas.openxmlformats.org/officeDocument/2006/relationships/image" Target="../media/image106.emf"/><Relationship Id="rId10" Type="http://schemas.openxmlformats.org/officeDocument/2006/relationships/image" Target="../media/image99.emf"/><Relationship Id="rId19" Type="http://schemas.openxmlformats.org/officeDocument/2006/relationships/oleObject" Target="../embeddings/oleObject115.bin"/><Relationship Id="rId4" Type="http://schemas.openxmlformats.org/officeDocument/2006/relationships/image" Target="../media/image96.emf"/><Relationship Id="rId9" Type="http://schemas.openxmlformats.org/officeDocument/2006/relationships/oleObject" Target="../embeddings/oleObject110.bin"/><Relationship Id="rId14" Type="http://schemas.openxmlformats.org/officeDocument/2006/relationships/image" Target="../media/image101.emf"/><Relationship Id="rId22" Type="http://schemas.openxmlformats.org/officeDocument/2006/relationships/oleObject" Target="../embeddings/oleObject117.bin"/><Relationship Id="rId27" Type="http://schemas.openxmlformats.org/officeDocument/2006/relationships/oleObject" Target="../embeddings/oleObject120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emf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108.emf"/><Relationship Id="rId5" Type="http://schemas.openxmlformats.org/officeDocument/2006/relationships/oleObject" Target="../embeddings/oleObject122.bin"/><Relationship Id="rId4" Type="http://schemas.openxmlformats.org/officeDocument/2006/relationships/image" Target="../media/image107.e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emf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111.emf"/><Relationship Id="rId5" Type="http://schemas.openxmlformats.org/officeDocument/2006/relationships/oleObject" Target="../embeddings/oleObject125.bin"/><Relationship Id="rId10" Type="http://schemas.openxmlformats.org/officeDocument/2006/relationships/image" Target="../media/image113.emf"/><Relationship Id="rId4" Type="http://schemas.openxmlformats.org/officeDocument/2006/relationships/image" Target="../media/image110.emf"/><Relationship Id="rId9" Type="http://schemas.openxmlformats.org/officeDocument/2006/relationships/oleObject" Target="../embeddings/oleObject127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emf"/><Relationship Id="rId3" Type="http://schemas.openxmlformats.org/officeDocument/2006/relationships/oleObject" Target="../embeddings/oleObject128.bin"/><Relationship Id="rId7" Type="http://schemas.openxmlformats.org/officeDocument/2006/relationships/oleObject" Target="../embeddings/oleObject130.bin"/><Relationship Id="rId12" Type="http://schemas.openxmlformats.org/officeDocument/2006/relationships/image" Target="../media/image11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114.emf"/><Relationship Id="rId11" Type="http://schemas.openxmlformats.org/officeDocument/2006/relationships/oleObject" Target="../embeddings/oleObject132.bin"/><Relationship Id="rId5" Type="http://schemas.openxmlformats.org/officeDocument/2006/relationships/oleObject" Target="../embeddings/oleObject129.bin"/><Relationship Id="rId10" Type="http://schemas.openxmlformats.org/officeDocument/2006/relationships/image" Target="../media/image116.emf"/><Relationship Id="rId4" Type="http://schemas.openxmlformats.org/officeDocument/2006/relationships/image" Target="../media/image79.emf"/><Relationship Id="rId9" Type="http://schemas.openxmlformats.org/officeDocument/2006/relationships/oleObject" Target="../embeddings/oleObject131.bin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119.emf"/><Relationship Id="rId5" Type="http://schemas.openxmlformats.org/officeDocument/2006/relationships/oleObject" Target="../embeddings/oleObject134.bin"/><Relationship Id="rId4" Type="http://schemas.openxmlformats.org/officeDocument/2006/relationships/image" Target="../media/image118.emf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36.bin"/><Relationship Id="rId11" Type="http://schemas.openxmlformats.org/officeDocument/2006/relationships/image" Target="../media/image123.emf"/><Relationship Id="rId5" Type="http://schemas.openxmlformats.org/officeDocument/2006/relationships/image" Target="../media/image120.emf"/><Relationship Id="rId10" Type="http://schemas.openxmlformats.org/officeDocument/2006/relationships/oleObject" Target="../embeddings/oleObject138.bin"/><Relationship Id="rId4" Type="http://schemas.openxmlformats.org/officeDocument/2006/relationships/oleObject" Target="../embeddings/oleObject135.bin"/><Relationship Id="rId9" Type="http://schemas.openxmlformats.org/officeDocument/2006/relationships/image" Target="../media/image122.e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emf"/><Relationship Id="rId3" Type="http://schemas.openxmlformats.org/officeDocument/2006/relationships/oleObject" Target="../embeddings/oleObject139.bin"/><Relationship Id="rId7" Type="http://schemas.openxmlformats.org/officeDocument/2006/relationships/oleObject" Target="../embeddings/oleObject1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125.emf"/><Relationship Id="rId5" Type="http://schemas.openxmlformats.org/officeDocument/2006/relationships/oleObject" Target="../embeddings/oleObject140.bin"/><Relationship Id="rId4" Type="http://schemas.openxmlformats.org/officeDocument/2006/relationships/image" Target="../media/image124.emf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emf"/><Relationship Id="rId3" Type="http://schemas.openxmlformats.org/officeDocument/2006/relationships/oleObject" Target="../embeddings/oleObject142.bin"/><Relationship Id="rId7" Type="http://schemas.openxmlformats.org/officeDocument/2006/relationships/oleObject" Target="../embeddings/oleObject1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128.emf"/><Relationship Id="rId5" Type="http://schemas.openxmlformats.org/officeDocument/2006/relationships/oleObject" Target="../embeddings/oleObject143.bin"/><Relationship Id="rId4" Type="http://schemas.openxmlformats.org/officeDocument/2006/relationships/image" Target="../media/image127.emf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access.net/English/Glossaries/GlosMod/e_gm_symmetric_matrix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5" Type="http://schemas.openxmlformats.org/officeDocument/2006/relationships/image" Target="../media/image130.emf"/><Relationship Id="rId4" Type="http://schemas.openxmlformats.org/officeDocument/2006/relationships/oleObject" Target="../embeddings/oleObject145.bin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132.emf"/><Relationship Id="rId5" Type="http://schemas.openxmlformats.org/officeDocument/2006/relationships/oleObject" Target="../embeddings/oleObject147.bin"/><Relationship Id="rId4" Type="http://schemas.openxmlformats.org/officeDocument/2006/relationships/image" Target="../media/image13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Support Vector Machines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Dionysios N. Sotiropoulos</a:t>
            </a:r>
          </a:p>
          <a:p>
            <a:r>
              <a:rPr lang="en-US" dirty="0"/>
              <a:t>Ph.D.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2 / 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 linear classifiers are optimized to give maximal margin separation between classes.</a:t>
            </a:r>
          </a:p>
          <a:p>
            <a:r>
              <a:rPr lang="en-US" dirty="0"/>
              <a:t>This task is performed by solving some type of mathematical programming such as quadratic programming (QP) or linear programming (LP).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1 /26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                                be a set of </a:t>
            </a:r>
            <a:r>
              <a:rPr lang="en-US" dirty="0">
                <a:solidFill>
                  <a:srgbClr val="FF0000"/>
                </a:solidFill>
              </a:rPr>
              <a:t>training patterns</a:t>
            </a:r>
            <a:r>
              <a:rPr lang="en-US" dirty="0"/>
              <a:t> such that             and               .</a:t>
            </a:r>
          </a:p>
          <a:p>
            <a:r>
              <a:rPr lang="en-US" dirty="0"/>
              <a:t>Each training input belongs to one of two </a:t>
            </a:r>
            <a:r>
              <a:rPr lang="en-US" dirty="0">
                <a:solidFill>
                  <a:srgbClr val="FF0000"/>
                </a:solidFill>
              </a:rPr>
              <a:t>disjoints</a:t>
            </a:r>
            <a:r>
              <a:rPr lang="en-US" dirty="0"/>
              <a:t> classes which are associated with the labels           and           .</a:t>
            </a:r>
          </a:p>
          <a:p>
            <a:r>
              <a:rPr lang="en-US" dirty="0"/>
              <a:t>If data points are </a:t>
            </a:r>
            <a:r>
              <a:rPr lang="en-US" dirty="0">
                <a:solidFill>
                  <a:srgbClr val="FF0000"/>
                </a:solidFill>
              </a:rPr>
              <a:t>linearly separable</a:t>
            </a:r>
            <a:r>
              <a:rPr lang="en-US" dirty="0"/>
              <a:t>, it is possible to determine a </a:t>
            </a:r>
            <a:r>
              <a:rPr lang="en-US" dirty="0">
                <a:solidFill>
                  <a:srgbClr val="FF0000"/>
                </a:solidFill>
              </a:rPr>
              <a:t>decision function</a:t>
            </a:r>
            <a:r>
              <a:rPr lang="en-US" dirty="0"/>
              <a:t> of the following form: </a:t>
            </a:r>
          </a:p>
          <a:p>
            <a:endParaRPr lang="el-GR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418523" y="1643050"/>
          <a:ext cx="2939163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Equation" r:id="rId3" imgW="1460160" imgH="228600" progId="Equation.DSMT4">
                  <p:embed/>
                </p:oleObj>
              </mc:Choice>
              <mc:Fallback>
                <p:oleObj name="Equation" r:id="rId3" imgW="146016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8523" y="1643050"/>
                        <a:ext cx="2939163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3857620" y="2071678"/>
          <a:ext cx="1285306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Equation" r:id="rId5" imgW="482400" imgH="241200" progId="Equation.DSMT4">
                  <p:embed/>
                </p:oleObj>
              </mc:Choice>
              <mc:Fallback>
                <p:oleObj name="Equation" r:id="rId5" imgW="48240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2071678"/>
                        <a:ext cx="1285306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5699125" y="2071688"/>
          <a:ext cx="13795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tion" r:id="rId7" imgW="672840" imgH="228600" progId="Equation.DSMT4">
                  <p:embed/>
                </p:oleObj>
              </mc:Choice>
              <mc:Fallback>
                <p:oleObj name="Equation" r:id="rId7" imgW="67284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5" y="2071688"/>
                        <a:ext cx="137953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1913376" y="3643314"/>
          <a:ext cx="872674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9" imgW="469800" imgH="228600" progId="Equation.DSMT4">
                  <p:embed/>
                </p:oleObj>
              </mc:Choice>
              <mc:Fallback>
                <p:oleObj name="Equation" r:id="rId9" imgW="4698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3376" y="3643314"/>
                        <a:ext cx="872674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3555999" y="3643314"/>
          <a:ext cx="8731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11" imgW="469800" imgH="228600" progId="Equation.DSMT4">
                  <p:embed/>
                </p:oleObj>
              </mc:Choice>
              <mc:Fallback>
                <p:oleObj name="Equation" r:id="rId11" imgW="46980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5999" y="3643314"/>
                        <a:ext cx="87312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4071934" y="5143512"/>
          <a:ext cx="3643338" cy="607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13" imgW="1726920" imgH="228600" progId="Equation.DSMT4">
                  <p:embed/>
                </p:oleObj>
              </mc:Choice>
              <mc:Fallback>
                <p:oleObj name="Equation" r:id="rId13" imgW="172692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5143512"/>
                        <a:ext cx="3643338" cy="6072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2 / 26</a:t>
            </a:r>
            <a:endParaRPr lang="el-GR" dirty="0"/>
          </a:p>
        </p:txBody>
      </p:sp>
      <p:grpSp>
        <p:nvGrpSpPr>
          <p:cNvPr id="4" name="Content Placeholder 3"/>
          <p:cNvGrpSpPr>
            <a:grpSpLocks noGrp="1"/>
          </p:cNvGrpSpPr>
          <p:nvPr/>
        </p:nvGrpSpPr>
        <p:grpSpPr>
          <a:xfrm>
            <a:off x="457200" y="1600200"/>
            <a:ext cx="8229600" cy="4525963"/>
            <a:chOff x="762000" y="2695575"/>
            <a:chExt cx="7458075" cy="3400425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V="1">
              <a:off x="896938" y="3054350"/>
              <a:ext cx="0" cy="30416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0" y="5980113"/>
              <a:ext cx="40814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1936750" y="3810000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1362075" y="41671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1514475" y="47132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1133475" y="51704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666875" y="35702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1133475" y="44846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1285875" y="46370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2047875" y="42560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2949575" y="42433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2581275" y="51704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3571875" y="51704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>
              <a:off x="2263775" y="56911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" name="AutoShape 18"/>
            <p:cNvSpPr>
              <a:spLocks noChangeArrowheads="1"/>
            </p:cNvSpPr>
            <p:nvPr/>
          </p:nvSpPr>
          <p:spPr bwMode="auto">
            <a:xfrm>
              <a:off x="2886075" y="45608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>
              <a:off x="2263775" y="50053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" name="AutoShape 20"/>
            <p:cNvSpPr>
              <a:spLocks noChangeArrowheads="1"/>
            </p:cNvSpPr>
            <p:nvPr/>
          </p:nvSpPr>
          <p:spPr bwMode="auto">
            <a:xfrm>
              <a:off x="2962275" y="53990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" name="AutoShape 21"/>
            <p:cNvSpPr>
              <a:spLocks noChangeArrowheads="1"/>
            </p:cNvSpPr>
            <p:nvPr/>
          </p:nvSpPr>
          <p:spPr bwMode="auto">
            <a:xfrm>
              <a:off x="3648075" y="44846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V="1">
              <a:off x="1209675" y="3036888"/>
              <a:ext cx="2438400" cy="2667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4" name="AutoShape 23"/>
            <p:cNvSpPr>
              <a:spLocks noChangeArrowheads="1"/>
            </p:cNvSpPr>
            <p:nvPr/>
          </p:nvSpPr>
          <p:spPr bwMode="auto">
            <a:xfrm>
              <a:off x="2133600" y="2971800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AutoShape 24"/>
            <p:cNvSpPr>
              <a:spLocks noChangeArrowheads="1"/>
            </p:cNvSpPr>
            <p:nvPr/>
          </p:nvSpPr>
          <p:spPr bwMode="auto">
            <a:xfrm>
              <a:off x="2743200" y="3048000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AutoShape 25"/>
            <p:cNvSpPr>
              <a:spLocks noChangeArrowheads="1"/>
            </p:cNvSpPr>
            <p:nvPr/>
          </p:nvSpPr>
          <p:spPr bwMode="auto">
            <a:xfrm>
              <a:off x="3810000" y="3810000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3619500" y="2695575"/>
              <a:ext cx="2667000" cy="27748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/>
                <a:t>w </a:t>
              </a:r>
              <a:r>
                <a:rPr lang="en-US" b="1" baseline="30000" dirty="0"/>
                <a:t>T </a:t>
              </a:r>
              <a:r>
                <a:rPr lang="en-US" b="1" dirty="0"/>
                <a:t>x </a:t>
              </a:r>
              <a:r>
                <a:rPr lang="en-US" dirty="0"/>
                <a:t>+ </a:t>
              </a:r>
              <a:r>
                <a:rPr lang="en-US" i="1" dirty="0"/>
                <a:t>b</a:t>
              </a:r>
              <a:r>
                <a:rPr lang="en-US" b="1" dirty="0"/>
                <a:t> = 0</a:t>
              </a:r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3619500" y="3257550"/>
              <a:ext cx="2667000" cy="27748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/>
                <a:t>w </a:t>
              </a:r>
              <a:r>
                <a:rPr lang="en-US" b="1" baseline="30000" dirty="0"/>
                <a:t>T </a:t>
              </a:r>
              <a:r>
                <a:rPr lang="en-US" b="1" dirty="0"/>
                <a:t>x </a:t>
              </a:r>
              <a:r>
                <a:rPr lang="en-US" dirty="0"/>
                <a:t>+ </a:t>
              </a:r>
              <a:r>
                <a:rPr lang="en-US" i="1" dirty="0"/>
                <a:t>b</a:t>
              </a:r>
              <a:r>
                <a:rPr lang="en-US" b="1" dirty="0"/>
                <a:t> &lt; 0</a:t>
              </a: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1190625" y="3038475"/>
              <a:ext cx="2667000" cy="27748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/>
                <a:t>w </a:t>
              </a:r>
              <a:r>
                <a:rPr lang="en-US" b="1" baseline="30000" dirty="0"/>
                <a:t>T </a:t>
              </a:r>
              <a:r>
                <a:rPr lang="en-US" b="1" dirty="0"/>
                <a:t>x </a:t>
              </a:r>
              <a:r>
                <a:rPr lang="en-US" dirty="0"/>
                <a:t>+ </a:t>
              </a:r>
              <a:r>
                <a:rPr lang="en-US" i="1" dirty="0"/>
                <a:t>b</a:t>
              </a:r>
              <a:r>
                <a:rPr lang="en-US" b="1" dirty="0"/>
                <a:t> &gt; 0</a:t>
              </a: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5286375" y="4381500"/>
              <a:ext cx="2933700" cy="27748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 dirty="0"/>
                <a:t>g</a:t>
              </a:r>
              <a:r>
                <a:rPr lang="en-US" dirty="0"/>
                <a:t>(</a:t>
              </a:r>
              <a:r>
                <a:rPr lang="en-US" b="1" dirty="0"/>
                <a:t>x</a:t>
              </a:r>
              <a:r>
                <a:rPr lang="en-US" dirty="0"/>
                <a:t>)</a:t>
              </a:r>
              <a:r>
                <a:rPr lang="en-US" i="1" dirty="0"/>
                <a:t> = </a:t>
              </a:r>
              <a:r>
                <a:rPr lang="en-US" dirty="0"/>
                <a:t>&lt;</a:t>
              </a:r>
              <a:r>
                <a:rPr lang="en-US" b="1" dirty="0"/>
                <a:t>w </a:t>
              </a:r>
              <a:r>
                <a:rPr lang="en-US" b="1" baseline="30000" dirty="0"/>
                <a:t>T , </a:t>
              </a:r>
              <a:r>
                <a:rPr lang="en-US" b="1" dirty="0"/>
                <a:t>x&gt; </a:t>
              </a:r>
              <a:r>
                <a:rPr lang="en-US" dirty="0"/>
                <a:t>+ </a:t>
              </a:r>
              <a:r>
                <a:rPr lang="en-US" i="1" dirty="0"/>
                <a:t>b</a:t>
              </a:r>
              <a:endParaRPr lang="en-US" b="1" dirty="0"/>
            </a:p>
          </p:txBody>
        </p:sp>
      </p:grp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3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decision function        defines a </a:t>
            </a:r>
            <a:r>
              <a:rPr lang="en-US" dirty="0">
                <a:solidFill>
                  <a:srgbClr val="FF0000"/>
                </a:solidFill>
              </a:rPr>
              <a:t>hyper plane</a:t>
            </a:r>
            <a:r>
              <a:rPr lang="en-US" dirty="0"/>
              <a:t> in the n-dimensional vector space       which has the following property: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Since training data are linearly separable, there will not be any training instances satisfying:  </a:t>
            </a:r>
            <a:endParaRPr lang="el-GR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4429123" y="1714488"/>
          <a:ext cx="678461" cy="417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3" imgW="330120" imgH="203040" progId="Equation.DSMT4">
                  <p:embed/>
                </p:oleObj>
              </mc:Choice>
              <mc:Fallback>
                <p:oleObj name="Equation" r:id="rId3" imgW="33012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3" y="1714488"/>
                        <a:ext cx="678461" cy="4175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7485977" y="2071678"/>
          <a:ext cx="586485" cy="551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5" imgW="215640" imgH="203040" progId="Equation.DSMT4">
                  <p:embed/>
                </p:oleObj>
              </mc:Choice>
              <mc:Fallback>
                <p:oleObj name="Equation" r:id="rId5" imgW="21564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5977" y="2071678"/>
                        <a:ext cx="586485" cy="5519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928662" y="3214686"/>
          <a:ext cx="4286280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7" imgW="1930320" imgH="482400" progId="Equation.DSMT4">
                  <p:embed/>
                </p:oleObj>
              </mc:Choice>
              <mc:Fallback>
                <p:oleObj name="Equation" r:id="rId7" imgW="1930320" imgH="482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3214686"/>
                        <a:ext cx="4286280" cy="1071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555072" y="5368940"/>
          <a:ext cx="2016928" cy="488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9" imgW="838080" imgH="203040" progId="Equation.DSMT4">
                  <p:embed/>
                </p:oleObj>
              </mc:Choice>
              <mc:Fallback>
                <p:oleObj name="Equation" r:id="rId9" imgW="83808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072" y="5368940"/>
                        <a:ext cx="2016928" cy="4889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4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control </a:t>
            </a:r>
            <a:r>
              <a:rPr lang="en-US" dirty="0">
                <a:solidFill>
                  <a:srgbClr val="FF0000"/>
                </a:solidFill>
              </a:rPr>
              <a:t>separability</a:t>
            </a:r>
            <a:r>
              <a:rPr lang="en-US" dirty="0"/>
              <a:t> we may write that: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By incorporating class labels, inequalities may be rewritten as: </a:t>
            </a:r>
            <a:endParaRPr lang="el-GR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785786" y="2643182"/>
          <a:ext cx="4132123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3" imgW="1993680" imgH="482400" progId="Equation.DSMT4">
                  <p:embed/>
                </p:oleObj>
              </mc:Choice>
              <mc:Fallback>
                <p:oleObj name="Equation" r:id="rId3" imgW="199368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2643182"/>
                        <a:ext cx="4132123" cy="10001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529016" y="4357694"/>
          <a:ext cx="3543314" cy="514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5" imgW="1574640" imgH="228600" progId="Equation.DSMT4">
                  <p:embed/>
                </p:oleObj>
              </mc:Choice>
              <mc:Fallback>
                <p:oleObj name="Equation" r:id="rId5" imgW="15746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016" y="4357694"/>
                        <a:ext cx="3543314" cy="5143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5 / 26</a:t>
            </a:r>
            <a:endParaRPr lang="el-GR" dirty="0"/>
          </a:p>
        </p:txBody>
      </p:sp>
      <p:grpSp>
        <p:nvGrpSpPr>
          <p:cNvPr id="42" name="Group 41"/>
          <p:cNvGrpSpPr/>
          <p:nvPr/>
        </p:nvGrpSpPr>
        <p:grpSpPr>
          <a:xfrm>
            <a:off x="642910" y="1285860"/>
            <a:ext cx="5181600" cy="4133850"/>
            <a:chOff x="642910" y="1285860"/>
            <a:chExt cx="5181600" cy="4133850"/>
          </a:xfrm>
        </p:grpSpPr>
        <p:grpSp>
          <p:nvGrpSpPr>
            <p:cNvPr id="36" name="Group 35"/>
            <p:cNvGrpSpPr/>
            <p:nvPr/>
          </p:nvGrpSpPr>
          <p:grpSpPr>
            <a:xfrm>
              <a:off x="642910" y="1285860"/>
              <a:ext cx="5181600" cy="4133850"/>
              <a:chOff x="609600" y="1371600"/>
              <a:chExt cx="5181600" cy="4133850"/>
            </a:xfrm>
          </p:grpSpPr>
          <p:sp>
            <p:nvSpPr>
              <p:cNvPr id="4" name="Line 6"/>
              <p:cNvSpPr>
                <a:spLocks noChangeShapeType="1"/>
              </p:cNvSpPr>
              <p:nvPr/>
            </p:nvSpPr>
            <p:spPr bwMode="auto">
              <a:xfrm flipV="1">
                <a:off x="1181104" y="1371600"/>
                <a:ext cx="0" cy="3049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5" name="Oval 7"/>
              <p:cNvSpPr>
                <a:spLocks noChangeArrowheads="1"/>
              </p:cNvSpPr>
              <p:nvPr/>
            </p:nvSpPr>
            <p:spPr bwMode="auto">
              <a:xfrm>
                <a:off x="2522538" y="3436938"/>
                <a:ext cx="47625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" name="Oval 8"/>
              <p:cNvSpPr>
                <a:spLocks noChangeArrowheads="1"/>
              </p:cNvSpPr>
              <p:nvPr/>
            </p:nvSpPr>
            <p:spPr bwMode="auto">
              <a:xfrm>
                <a:off x="2619375" y="3535363"/>
                <a:ext cx="49213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" name="Oval 9"/>
              <p:cNvSpPr>
                <a:spLocks noChangeArrowheads="1"/>
              </p:cNvSpPr>
              <p:nvPr/>
            </p:nvSpPr>
            <p:spPr bwMode="auto">
              <a:xfrm>
                <a:off x="2717800" y="3436938"/>
                <a:ext cx="47625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" name="Oval 10"/>
              <p:cNvSpPr>
                <a:spLocks noChangeArrowheads="1"/>
              </p:cNvSpPr>
              <p:nvPr/>
            </p:nvSpPr>
            <p:spPr bwMode="auto">
              <a:xfrm>
                <a:off x="2717800" y="3240088"/>
                <a:ext cx="47625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" name="Oval 11"/>
              <p:cNvSpPr>
                <a:spLocks noChangeArrowheads="1"/>
              </p:cNvSpPr>
              <p:nvPr/>
            </p:nvSpPr>
            <p:spPr bwMode="auto">
              <a:xfrm>
                <a:off x="2814638" y="2944813"/>
                <a:ext cx="49212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0" name="Oval 12"/>
              <p:cNvSpPr>
                <a:spLocks noChangeArrowheads="1"/>
              </p:cNvSpPr>
              <p:nvPr/>
            </p:nvSpPr>
            <p:spPr bwMode="auto">
              <a:xfrm>
                <a:off x="2913063" y="3387725"/>
                <a:ext cx="49212" cy="4921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" name="Oval 13"/>
              <p:cNvSpPr>
                <a:spLocks noChangeArrowheads="1"/>
              </p:cNvSpPr>
              <p:nvPr/>
            </p:nvSpPr>
            <p:spPr bwMode="auto">
              <a:xfrm>
                <a:off x="3841750" y="2503488"/>
                <a:ext cx="49213" cy="49212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" name="Oval 14"/>
              <p:cNvSpPr>
                <a:spLocks noChangeArrowheads="1"/>
              </p:cNvSpPr>
              <p:nvPr/>
            </p:nvSpPr>
            <p:spPr bwMode="auto">
              <a:xfrm>
                <a:off x="3940175" y="2601913"/>
                <a:ext cx="47625" cy="47625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" name="Oval 15"/>
              <p:cNvSpPr>
                <a:spLocks noChangeArrowheads="1"/>
              </p:cNvSpPr>
              <p:nvPr/>
            </p:nvSpPr>
            <p:spPr bwMode="auto">
              <a:xfrm>
                <a:off x="4037013" y="2698750"/>
                <a:ext cx="49212" cy="49213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" name="Oval 16"/>
              <p:cNvSpPr>
                <a:spLocks noChangeArrowheads="1"/>
              </p:cNvSpPr>
              <p:nvPr/>
            </p:nvSpPr>
            <p:spPr bwMode="auto">
              <a:xfrm>
                <a:off x="4135438" y="2797175"/>
                <a:ext cx="47625" cy="49213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" name="Oval 17"/>
              <p:cNvSpPr>
                <a:spLocks noChangeArrowheads="1"/>
              </p:cNvSpPr>
              <p:nvPr/>
            </p:nvSpPr>
            <p:spPr bwMode="auto">
              <a:xfrm>
                <a:off x="4135438" y="2552700"/>
                <a:ext cx="47625" cy="49213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6" name="Oval 18"/>
              <p:cNvSpPr>
                <a:spLocks noChangeArrowheads="1"/>
              </p:cNvSpPr>
              <p:nvPr/>
            </p:nvSpPr>
            <p:spPr bwMode="auto">
              <a:xfrm>
                <a:off x="3987800" y="2895600"/>
                <a:ext cx="49213" cy="49213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7" name="Oval 19"/>
              <p:cNvSpPr>
                <a:spLocks noChangeArrowheads="1"/>
              </p:cNvSpPr>
              <p:nvPr/>
            </p:nvSpPr>
            <p:spPr bwMode="auto">
              <a:xfrm>
                <a:off x="4232275" y="2698750"/>
                <a:ext cx="49213" cy="49213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8" name="Oval 20"/>
              <p:cNvSpPr>
                <a:spLocks noChangeArrowheads="1"/>
              </p:cNvSpPr>
              <p:nvPr/>
            </p:nvSpPr>
            <p:spPr bwMode="auto">
              <a:xfrm>
                <a:off x="3792538" y="2747963"/>
                <a:ext cx="49212" cy="49212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9" name="Text Box 21"/>
              <p:cNvSpPr txBox="1">
                <a:spLocks noChangeArrowheads="1"/>
              </p:cNvSpPr>
              <p:nvPr/>
            </p:nvSpPr>
            <p:spPr bwMode="auto">
              <a:xfrm>
                <a:off x="609600" y="1447800"/>
                <a:ext cx="6858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dirty="0">
                    <a:latin typeface="Times New Roman" pitchFamily="18" charset="0"/>
                  </a:rPr>
                  <a:t>Var</a:t>
                </a:r>
                <a:r>
                  <a:rPr lang="en-US" sz="2000" baseline="-25000" dirty="0">
                    <a:latin typeface="Times New Roman" pitchFamily="18" charset="0"/>
                  </a:rPr>
                  <a:t>1</a:t>
                </a:r>
                <a:endParaRPr lang="en-GB" sz="2000" baseline="-25000" dirty="0">
                  <a:latin typeface="Times New Roman" pitchFamily="18" charset="0"/>
                </a:endParaRPr>
              </a:p>
            </p:txBody>
          </p:sp>
          <p:sp>
            <p:nvSpPr>
              <p:cNvPr id="20" name="Line 23"/>
              <p:cNvSpPr>
                <a:spLocks noChangeShapeType="1"/>
              </p:cNvSpPr>
              <p:nvPr/>
            </p:nvSpPr>
            <p:spPr bwMode="auto">
              <a:xfrm>
                <a:off x="3059113" y="1765300"/>
                <a:ext cx="903287" cy="34163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1" name="Oval 24"/>
              <p:cNvSpPr>
                <a:spLocks noChangeArrowheads="1"/>
              </p:cNvSpPr>
              <p:nvPr/>
            </p:nvSpPr>
            <p:spPr bwMode="auto">
              <a:xfrm>
                <a:off x="2717800" y="3633788"/>
                <a:ext cx="47625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2" name="Oval 25"/>
              <p:cNvSpPr>
                <a:spLocks noChangeArrowheads="1"/>
              </p:cNvSpPr>
              <p:nvPr/>
            </p:nvSpPr>
            <p:spPr bwMode="auto">
              <a:xfrm>
                <a:off x="2522538" y="3190875"/>
                <a:ext cx="47625" cy="4921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3" name="Oval 26"/>
              <p:cNvSpPr>
                <a:spLocks noChangeArrowheads="1"/>
              </p:cNvSpPr>
              <p:nvPr/>
            </p:nvSpPr>
            <p:spPr bwMode="auto">
              <a:xfrm>
                <a:off x="4232275" y="2109788"/>
                <a:ext cx="49213" cy="49212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4" name="Oval 27"/>
              <p:cNvSpPr>
                <a:spLocks noChangeArrowheads="1"/>
              </p:cNvSpPr>
              <p:nvPr/>
            </p:nvSpPr>
            <p:spPr bwMode="auto">
              <a:xfrm>
                <a:off x="4427538" y="2601913"/>
                <a:ext cx="49212" cy="47625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5" name="Oval 28"/>
              <p:cNvSpPr>
                <a:spLocks noChangeArrowheads="1"/>
              </p:cNvSpPr>
              <p:nvPr/>
            </p:nvSpPr>
            <p:spPr bwMode="auto">
              <a:xfrm>
                <a:off x="4037013" y="2355850"/>
                <a:ext cx="49212" cy="49213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" name="Line 29"/>
              <p:cNvSpPr>
                <a:spLocks noChangeShapeType="1"/>
              </p:cNvSpPr>
              <p:nvPr/>
            </p:nvSpPr>
            <p:spPr bwMode="auto">
              <a:xfrm>
                <a:off x="2570163" y="1863725"/>
                <a:ext cx="706437" cy="27844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7" name="Line 30"/>
              <p:cNvSpPr>
                <a:spLocks noChangeShapeType="1"/>
              </p:cNvSpPr>
              <p:nvPr/>
            </p:nvSpPr>
            <p:spPr bwMode="auto">
              <a:xfrm>
                <a:off x="3548063" y="1666875"/>
                <a:ext cx="719137" cy="26765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8" name="Text Box 40"/>
              <p:cNvSpPr txBox="1">
                <a:spLocks noChangeArrowheads="1"/>
              </p:cNvSpPr>
              <p:nvPr/>
            </p:nvSpPr>
            <p:spPr bwMode="auto">
              <a:xfrm>
                <a:off x="5105400" y="4495800"/>
                <a:ext cx="6858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dirty="0">
                    <a:latin typeface="Times New Roman" pitchFamily="18" charset="0"/>
                  </a:rPr>
                  <a:t>Var</a:t>
                </a:r>
                <a:r>
                  <a:rPr lang="en-US" sz="2000" baseline="-25000" dirty="0">
                    <a:latin typeface="Times New Roman" pitchFamily="18" charset="0"/>
                  </a:rPr>
                  <a:t>2</a:t>
                </a:r>
                <a:endParaRPr lang="en-GB" sz="2000" baseline="-25000" dirty="0">
                  <a:latin typeface="Times New Roman" pitchFamily="18" charset="0"/>
                </a:endParaRPr>
              </a:p>
            </p:txBody>
          </p:sp>
          <p:graphicFrame>
            <p:nvGraphicFramePr>
              <p:cNvPr id="29" name="Object 44"/>
              <p:cNvGraphicFramePr>
                <a:graphicFrameLocks noChangeAspect="1"/>
              </p:cNvGraphicFramePr>
              <p:nvPr/>
            </p:nvGraphicFramePr>
            <p:xfrm>
              <a:off x="1504978" y="4572015"/>
              <a:ext cx="1484312" cy="323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64" name="Εξίσωση" r:id="rId3" imgW="812520" imgH="177480" progId="Equation.3">
                      <p:embed/>
                    </p:oleObj>
                  </mc:Choice>
                  <mc:Fallback>
                    <p:oleObj name="Εξίσωση" r:id="rId3" imgW="812520" imgH="17748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04978" y="4572015"/>
                            <a:ext cx="1484312" cy="3238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" name="Object 45"/>
              <p:cNvGraphicFramePr>
                <a:graphicFrameLocks noChangeAspect="1"/>
              </p:cNvGraphicFramePr>
              <p:nvPr/>
            </p:nvGraphicFramePr>
            <p:xfrm>
              <a:off x="4243415" y="3657615"/>
              <a:ext cx="1485900" cy="323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65" name="Εξίσωση" r:id="rId5" imgW="812520" imgH="177480" progId="Equation.3">
                      <p:embed/>
                    </p:oleObj>
                  </mc:Choice>
                  <mc:Fallback>
                    <p:oleObj name="Εξίσωση" r:id="rId5" imgW="812520" imgH="17748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43415" y="3657615"/>
                            <a:ext cx="1485900" cy="3238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1" name="Object 46"/>
              <p:cNvGraphicFramePr>
                <a:graphicFrameLocks noChangeAspect="1"/>
              </p:cNvGraphicFramePr>
              <p:nvPr/>
            </p:nvGraphicFramePr>
            <p:xfrm>
              <a:off x="3886200" y="5181600"/>
              <a:ext cx="1438275" cy="323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66" name="Equation" r:id="rId7" imgW="787320" imgH="177480" progId="Equation.3">
                      <p:embed/>
                    </p:oleObj>
                  </mc:Choice>
                  <mc:Fallback>
                    <p:oleObj name="Equation" r:id="rId7" imgW="787320" imgH="17748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86200" y="5181600"/>
                            <a:ext cx="1438275" cy="3238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" name="Object 47"/>
              <p:cNvGraphicFramePr>
                <a:graphicFrameLocks noChangeAspect="1"/>
              </p:cNvGraphicFramePr>
              <p:nvPr/>
            </p:nvGraphicFramePr>
            <p:xfrm>
              <a:off x="4087840" y="4511690"/>
              <a:ext cx="228600" cy="4238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67" name="Εξίσωση" r:id="rId9" imgW="88560" imgH="164880" progId="Equation.3">
                      <p:embed/>
                    </p:oleObj>
                  </mc:Choice>
                  <mc:Fallback>
                    <p:oleObj name="Εξίσωση" r:id="rId9" imgW="88560" imgH="16488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87840" y="4511690"/>
                            <a:ext cx="228600" cy="4238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" name="Object 48"/>
              <p:cNvGraphicFramePr>
                <a:graphicFrameLocks noChangeAspect="1"/>
              </p:cNvGraphicFramePr>
              <p:nvPr/>
            </p:nvGraphicFramePr>
            <p:xfrm>
              <a:off x="3478240" y="4664090"/>
              <a:ext cx="228600" cy="4238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68" name="Εξίσωση" r:id="rId11" imgW="88560" imgH="164880" progId="Equation.3">
                      <p:embed/>
                    </p:oleObj>
                  </mc:Choice>
                  <mc:Fallback>
                    <p:oleObj name="Εξίσωση" r:id="rId11" imgW="88560" imgH="16488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78240" y="4664090"/>
                            <a:ext cx="228600" cy="4238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4" name="Line 50"/>
              <p:cNvSpPr>
                <a:spLocks noChangeShapeType="1"/>
              </p:cNvSpPr>
              <p:nvPr/>
            </p:nvSpPr>
            <p:spPr bwMode="auto">
              <a:xfrm flipV="1">
                <a:off x="1219200" y="3733800"/>
                <a:ext cx="2362200" cy="68580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35" name="Object 55"/>
              <p:cNvGraphicFramePr>
                <a:graphicFrameLocks noChangeAspect="1"/>
              </p:cNvGraphicFramePr>
              <p:nvPr/>
            </p:nvGraphicFramePr>
            <p:xfrm>
              <a:off x="1524000" y="3810000"/>
              <a:ext cx="327025" cy="381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69" name="Equation" r:id="rId13" imgW="152280" imgH="177480" progId="Equation.3">
                      <p:embed/>
                    </p:oleObj>
                  </mc:Choice>
                  <mc:Fallback>
                    <p:oleObj name="Equation" r:id="rId13" imgW="152280" imgH="17748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24000" y="3810000"/>
                            <a:ext cx="327025" cy="3810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7" name="Line 5"/>
            <p:cNvSpPr>
              <a:spLocks noChangeShapeType="1"/>
            </p:cNvSpPr>
            <p:nvPr/>
          </p:nvSpPr>
          <p:spPr bwMode="auto">
            <a:xfrm>
              <a:off x="1214414" y="4357694"/>
              <a:ext cx="4448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8" name="Line 54"/>
            <p:cNvSpPr>
              <a:spLocks noChangeShapeType="1"/>
            </p:cNvSpPr>
            <p:nvPr/>
          </p:nvSpPr>
          <p:spPr bwMode="auto">
            <a:xfrm flipV="1">
              <a:off x="1219200" y="4052894"/>
              <a:ext cx="99060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cxnSp>
          <p:nvCxnSpPr>
            <p:cNvPr id="39" name="AutoShape 32"/>
            <p:cNvCxnSpPr>
              <a:cxnSpLocks noChangeShapeType="1"/>
              <a:endCxn id="27" idx="1"/>
            </p:cNvCxnSpPr>
            <p:nvPr/>
          </p:nvCxnSpPr>
          <p:spPr bwMode="auto">
            <a:xfrm flipV="1">
              <a:off x="3286116" y="4257660"/>
              <a:ext cx="1014394" cy="314348"/>
            </a:xfrm>
            <a:prstGeom prst="straightConnector1">
              <a:avLst/>
            </a:prstGeom>
            <a:noFill/>
            <a:ln w="9525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 Box 58"/>
            <p:cNvSpPr txBox="1">
              <a:spLocks noChangeArrowheads="1"/>
            </p:cNvSpPr>
            <p:nvPr/>
          </p:nvSpPr>
          <p:spPr bwMode="auto">
            <a:xfrm>
              <a:off x="3733784" y="4071942"/>
              <a:ext cx="69534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b="1" dirty="0">
                  <a:solidFill>
                    <a:srgbClr val="FF0000"/>
                  </a:solidFill>
                </a:rPr>
                <a:t>margin</a:t>
              </a:r>
            </a:p>
          </p:txBody>
        </p: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6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hyperplane</a:t>
            </a:r>
            <a:r>
              <a:rPr lang="en-US" dirty="0"/>
              <a:t>                                for                   forms a separating </a:t>
            </a:r>
            <a:r>
              <a:rPr lang="en-US" dirty="0" err="1"/>
              <a:t>hyperplane</a:t>
            </a:r>
            <a:r>
              <a:rPr lang="en-US" dirty="0"/>
              <a:t> in the n-dimensional vector space         that separates</a:t>
            </a:r>
          </a:p>
          <a:p>
            <a:endParaRPr lang="en-US" dirty="0"/>
          </a:p>
          <a:p>
            <a:r>
              <a:rPr lang="en-US" dirty="0"/>
              <a:t>When         , the separating </a:t>
            </a:r>
            <a:r>
              <a:rPr lang="en-US" dirty="0" err="1"/>
              <a:t>hyperplane</a:t>
            </a:r>
            <a:r>
              <a:rPr lang="en-US" dirty="0"/>
              <a:t> lies within the middle of hyperplanes          </a:t>
            </a:r>
          </a:p>
          <a:p>
            <a:r>
              <a:rPr lang="en-US" dirty="0"/>
              <a:t>The distance between the separating </a:t>
            </a:r>
            <a:r>
              <a:rPr lang="en-US" dirty="0" err="1"/>
              <a:t>hyperplane</a:t>
            </a:r>
            <a:r>
              <a:rPr lang="en-US" dirty="0"/>
              <a:t> and the training datum nearest to the </a:t>
            </a:r>
            <a:r>
              <a:rPr lang="en-US" dirty="0" err="1"/>
              <a:t>hyperplane</a:t>
            </a:r>
            <a:r>
              <a:rPr lang="en-US" dirty="0"/>
              <a:t> is called the </a:t>
            </a:r>
            <a:r>
              <a:rPr lang="en-US" i="1" dirty="0">
                <a:solidFill>
                  <a:srgbClr val="FF0000"/>
                </a:solidFill>
              </a:rPr>
              <a:t>margin</a:t>
            </a:r>
            <a:r>
              <a:rPr lang="en-US" dirty="0"/>
              <a:t>.</a:t>
            </a:r>
            <a:endParaRPr lang="el-GR" i="1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447136" y="1571612"/>
          <a:ext cx="2910814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3" imgW="1269720" imgH="203040" progId="Equation.DSMT4">
                  <p:embed/>
                </p:oleObj>
              </mc:Choice>
              <mc:Fallback>
                <p:oleObj name="Equation" r:id="rId3" imgW="126972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7136" y="1571612"/>
                        <a:ext cx="2910814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7004072" y="1643050"/>
          <a:ext cx="1568456" cy="463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5" imgW="711000" imgH="177480" progId="Equation.DSMT4">
                  <p:embed/>
                </p:oleObj>
              </mc:Choice>
              <mc:Fallback>
                <p:oleObj name="Equation" r:id="rId5" imgW="71100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4072" y="1643050"/>
                        <a:ext cx="1568456" cy="463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5072066" y="2428868"/>
          <a:ext cx="857256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7" imgW="215640" imgH="203040" progId="Equation.DSMT4">
                  <p:embed/>
                </p:oleObj>
              </mc:Choice>
              <mc:Fallback>
                <p:oleObj name="Equation" r:id="rId7" imgW="21564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2428868"/>
                        <a:ext cx="857256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857224" y="3071810"/>
          <a:ext cx="1356787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9" imgW="660240" imgH="228600" progId="Equation.DSMT4">
                  <p:embed/>
                </p:oleObj>
              </mc:Choice>
              <mc:Fallback>
                <p:oleObj name="Equation" r:id="rId9" imgW="66024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3071810"/>
                        <a:ext cx="1356787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1857356" y="3464572"/>
          <a:ext cx="857256" cy="607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11" imgW="342720" imgH="177480" progId="Equation.DSMT4">
                  <p:embed/>
                </p:oleObj>
              </mc:Choice>
              <mc:Fallback>
                <p:oleObj name="Equation" r:id="rId11" imgW="34272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3464572"/>
                        <a:ext cx="857256" cy="6073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6337320" y="3929063"/>
          <a:ext cx="1092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Equation" r:id="rId13" imgW="419040" imgH="177480" progId="Equation.DSMT4">
                  <p:embed/>
                </p:oleObj>
              </mc:Choice>
              <mc:Fallback>
                <p:oleObj name="Equation" r:id="rId13" imgW="419040" imgH="177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320" y="3929063"/>
                        <a:ext cx="1092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7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 that hyperplanes             and             include at least one training datum, the </a:t>
            </a:r>
            <a:r>
              <a:rPr lang="en-US" dirty="0" err="1"/>
              <a:t>hyperplane</a:t>
            </a:r>
            <a:r>
              <a:rPr lang="en-US" dirty="0"/>
              <a:t>              has the maximum margin for -1&lt;c&lt;+1.</a:t>
            </a:r>
          </a:p>
          <a:p>
            <a:r>
              <a:rPr lang="en-US" dirty="0"/>
              <a:t>The region                           is called the </a:t>
            </a:r>
            <a:r>
              <a:rPr lang="en-US" dirty="0">
                <a:solidFill>
                  <a:srgbClr val="FF0000"/>
                </a:solidFill>
              </a:rPr>
              <a:t>generalization region </a:t>
            </a:r>
            <a:r>
              <a:rPr lang="en-US" dirty="0"/>
              <a:t>of the decision function.</a:t>
            </a:r>
            <a:endParaRPr lang="el-GR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5357818" y="1714488"/>
          <a:ext cx="1143008" cy="417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3" imgW="622080" imgH="203040" progId="Equation.DSMT4">
                  <p:embed/>
                </p:oleObj>
              </mc:Choice>
              <mc:Fallback>
                <p:oleObj name="Equation" r:id="rId3" imgW="62208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1714488"/>
                        <a:ext cx="1143008" cy="4175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7215206" y="1714488"/>
          <a:ext cx="1059858" cy="417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5" imgW="622080" imgH="203040" progId="Equation.DSMT4">
                  <p:embed/>
                </p:oleObj>
              </mc:Choice>
              <mc:Fallback>
                <p:oleObj name="Equation" r:id="rId5" imgW="6220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206" y="1714488"/>
                        <a:ext cx="1059858" cy="4175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714612" y="2643182"/>
          <a:ext cx="1285884" cy="545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7" imgW="558720" imgH="203040" progId="Equation.DSMT4">
                  <p:embed/>
                </p:oleObj>
              </mc:Choice>
              <mc:Fallback>
                <p:oleObj name="Equation" r:id="rId7" imgW="55872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2643182"/>
                        <a:ext cx="1285884" cy="5455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643173" y="3714752"/>
          <a:ext cx="2428893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9" imgW="1193760" imgH="203040" progId="Equation.DSMT4">
                  <p:embed/>
                </p:oleObj>
              </mc:Choice>
              <mc:Fallback>
                <p:oleObj name="Equation" r:id="rId9" imgW="119376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3" y="3714752"/>
                        <a:ext cx="2428893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8 / 26</a:t>
            </a:r>
            <a:endParaRPr lang="el-GR" dirty="0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066800" y="1371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 </a:t>
            </a:r>
            <a:endParaRPr lang="en-GB" sz="24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0" name="Text Box 41"/>
          <p:cNvSpPr txBox="1">
            <a:spLocks noChangeArrowheads="1"/>
          </p:cNvSpPr>
          <p:nvPr/>
        </p:nvSpPr>
        <p:spPr bwMode="auto">
          <a:xfrm>
            <a:off x="6477000" y="43434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Margin Width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62000" y="1371600"/>
            <a:ext cx="8001000" cy="5181600"/>
            <a:chOff x="762000" y="1371600"/>
            <a:chExt cx="8001000" cy="5181600"/>
          </a:xfrm>
        </p:grpSpPr>
        <p:sp>
          <p:nvSpPr>
            <p:cNvPr id="22" name="Line 4"/>
            <p:cNvSpPr>
              <a:spLocks noChangeShapeType="1"/>
            </p:cNvSpPr>
            <p:nvPr/>
          </p:nvSpPr>
          <p:spPr bwMode="auto">
            <a:xfrm>
              <a:off x="1524000" y="6096000"/>
              <a:ext cx="6934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3" name="Line 5"/>
            <p:cNvSpPr>
              <a:spLocks noChangeShapeType="1"/>
            </p:cNvSpPr>
            <p:nvPr/>
          </p:nvSpPr>
          <p:spPr bwMode="auto">
            <a:xfrm flipV="1">
              <a:off x="1524000" y="1371600"/>
              <a:ext cx="0" cy="472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4" name="Oval 6"/>
            <p:cNvSpPr>
              <a:spLocks noChangeArrowheads="1"/>
            </p:cNvSpPr>
            <p:nvPr/>
          </p:nvSpPr>
          <p:spPr bwMode="auto">
            <a:xfrm>
              <a:off x="3505200" y="45720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3657600" y="47244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3810000" y="45720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" name="Oval 9"/>
            <p:cNvSpPr>
              <a:spLocks noChangeArrowheads="1"/>
            </p:cNvSpPr>
            <p:nvPr/>
          </p:nvSpPr>
          <p:spPr bwMode="auto">
            <a:xfrm>
              <a:off x="3810000" y="4267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" name="Oval 10"/>
            <p:cNvSpPr>
              <a:spLocks noChangeArrowheads="1"/>
            </p:cNvSpPr>
            <p:nvPr/>
          </p:nvSpPr>
          <p:spPr bwMode="auto">
            <a:xfrm>
              <a:off x="3962400" y="38100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" name="Oval 11"/>
            <p:cNvSpPr>
              <a:spLocks noChangeArrowheads="1"/>
            </p:cNvSpPr>
            <p:nvPr/>
          </p:nvSpPr>
          <p:spPr bwMode="auto">
            <a:xfrm>
              <a:off x="4114800" y="44958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" name="Oval 12"/>
            <p:cNvSpPr>
              <a:spLocks noChangeArrowheads="1"/>
            </p:cNvSpPr>
            <p:nvPr/>
          </p:nvSpPr>
          <p:spPr bwMode="auto">
            <a:xfrm>
              <a:off x="5562600" y="3124200"/>
              <a:ext cx="76200" cy="7620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" name="Oval 13"/>
            <p:cNvSpPr>
              <a:spLocks noChangeArrowheads="1"/>
            </p:cNvSpPr>
            <p:nvPr/>
          </p:nvSpPr>
          <p:spPr bwMode="auto">
            <a:xfrm>
              <a:off x="5715000" y="3276600"/>
              <a:ext cx="76200" cy="7620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" name="Oval 14"/>
            <p:cNvSpPr>
              <a:spLocks noChangeArrowheads="1"/>
            </p:cNvSpPr>
            <p:nvPr/>
          </p:nvSpPr>
          <p:spPr bwMode="auto">
            <a:xfrm>
              <a:off x="5867400" y="3429000"/>
              <a:ext cx="76200" cy="7620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3" name="Oval 15"/>
            <p:cNvSpPr>
              <a:spLocks noChangeArrowheads="1"/>
            </p:cNvSpPr>
            <p:nvPr/>
          </p:nvSpPr>
          <p:spPr bwMode="auto">
            <a:xfrm>
              <a:off x="6019800" y="3581400"/>
              <a:ext cx="76200" cy="7620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" name="Oval 16"/>
            <p:cNvSpPr>
              <a:spLocks noChangeArrowheads="1"/>
            </p:cNvSpPr>
            <p:nvPr/>
          </p:nvSpPr>
          <p:spPr bwMode="auto">
            <a:xfrm>
              <a:off x="6019800" y="3200400"/>
              <a:ext cx="76200" cy="7620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5" name="Oval 17"/>
            <p:cNvSpPr>
              <a:spLocks noChangeArrowheads="1"/>
            </p:cNvSpPr>
            <p:nvPr/>
          </p:nvSpPr>
          <p:spPr bwMode="auto">
            <a:xfrm>
              <a:off x="5791200" y="3733800"/>
              <a:ext cx="76200" cy="7620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6" name="Oval 18"/>
            <p:cNvSpPr>
              <a:spLocks noChangeArrowheads="1"/>
            </p:cNvSpPr>
            <p:nvPr/>
          </p:nvSpPr>
          <p:spPr bwMode="auto">
            <a:xfrm>
              <a:off x="6172200" y="3429000"/>
              <a:ext cx="76200" cy="7620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" name="Oval 19"/>
            <p:cNvSpPr>
              <a:spLocks noChangeArrowheads="1"/>
            </p:cNvSpPr>
            <p:nvPr/>
          </p:nvSpPr>
          <p:spPr bwMode="auto">
            <a:xfrm>
              <a:off x="5486400" y="3505200"/>
              <a:ext cx="76200" cy="7620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762000" y="1524000"/>
              <a:ext cx="6858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Times New Roman" pitchFamily="18" charset="0"/>
                </a:rPr>
                <a:t>Var</a:t>
              </a:r>
              <a:r>
                <a:rPr lang="en-US" sz="2000" baseline="-25000" dirty="0">
                  <a:latin typeface="Times New Roman" pitchFamily="18" charset="0"/>
                </a:rPr>
                <a:t>1</a:t>
              </a:r>
              <a:endParaRPr lang="en-GB" sz="2000" baseline="-25000" dirty="0">
                <a:latin typeface="Times New Roman" pitchFamily="18" charset="0"/>
              </a:endParaRPr>
            </a:p>
          </p:txBody>
        </p: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7924800" y="6156325"/>
              <a:ext cx="6858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Var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  <a:endParaRPr lang="en-GB" sz="2000" baseline="-25000">
                <a:latin typeface="Times New Roman" pitchFamily="18" charset="0"/>
              </a:endParaRPr>
            </a:p>
          </p:txBody>
        </p:sp>
        <p:sp>
          <p:nvSpPr>
            <p:cNvPr id="40" name="Line 22"/>
            <p:cNvSpPr>
              <a:spLocks noChangeShapeType="1"/>
            </p:cNvSpPr>
            <p:nvPr/>
          </p:nvSpPr>
          <p:spPr bwMode="auto">
            <a:xfrm>
              <a:off x="4343400" y="1981200"/>
              <a:ext cx="914400" cy="3505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41" name="Oval 23"/>
            <p:cNvSpPr>
              <a:spLocks noChangeArrowheads="1"/>
            </p:cNvSpPr>
            <p:nvPr/>
          </p:nvSpPr>
          <p:spPr bwMode="auto">
            <a:xfrm>
              <a:off x="3810000" y="48768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" name="Oval 24"/>
            <p:cNvSpPr>
              <a:spLocks noChangeArrowheads="1"/>
            </p:cNvSpPr>
            <p:nvPr/>
          </p:nvSpPr>
          <p:spPr bwMode="auto">
            <a:xfrm>
              <a:off x="3505200" y="41910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" name="Oval 25"/>
            <p:cNvSpPr>
              <a:spLocks noChangeArrowheads="1"/>
            </p:cNvSpPr>
            <p:nvPr/>
          </p:nvSpPr>
          <p:spPr bwMode="auto">
            <a:xfrm>
              <a:off x="6172200" y="2514600"/>
              <a:ext cx="76200" cy="7620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" name="Oval 26"/>
            <p:cNvSpPr>
              <a:spLocks noChangeArrowheads="1"/>
            </p:cNvSpPr>
            <p:nvPr/>
          </p:nvSpPr>
          <p:spPr bwMode="auto">
            <a:xfrm>
              <a:off x="6477000" y="3276600"/>
              <a:ext cx="76200" cy="7620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5" name="Oval 27"/>
            <p:cNvSpPr>
              <a:spLocks noChangeArrowheads="1"/>
            </p:cNvSpPr>
            <p:nvPr/>
          </p:nvSpPr>
          <p:spPr bwMode="auto">
            <a:xfrm>
              <a:off x="5867400" y="2895600"/>
              <a:ext cx="76200" cy="7620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" name="Line 28"/>
            <p:cNvSpPr>
              <a:spLocks noChangeShapeType="1"/>
            </p:cNvSpPr>
            <p:nvPr/>
          </p:nvSpPr>
          <p:spPr bwMode="auto">
            <a:xfrm>
              <a:off x="3581400" y="2133600"/>
              <a:ext cx="914400" cy="3505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47" name="Line 29"/>
            <p:cNvSpPr>
              <a:spLocks noChangeShapeType="1"/>
            </p:cNvSpPr>
            <p:nvPr/>
          </p:nvSpPr>
          <p:spPr bwMode="auto">
            <a:xfrm>
              <a:off x="5105400" y="1828800"/>
              <a:ext cx="914400" cy="3505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48" name="Text Box 32"/>
            <p:cNvSpPr txBox="1">
              <a:spLocks noChangeArrowheads="1"/>
            </p:cNvSpPr>
            <p:nvPr/>
          </p:nvSpPr>
          <p:spPr bwMode="auto">
            <a:xfrm>
              <a:off x="5562600" y="5486400"/>
              <a:ext cx="99060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Margin Width</a:t>
              </a:r>
            </a:p>
          </p:txBody>
        </p:sp>
        <p:cxnSp>
          <p:nvCxnSpPr>
            <p:cNvPr id="49" name="AutoShape 34"/>
            <p:cNvCxnSpPr>
              <a:cxnSpLocks noChangeShapeType="1"/>
              <a:stCxn id="46" idx="1"/>
              <a:endCxn id="47" idx="1"/>
            </p:cNvCxnSpPr>
            <p:nvPr/>
          </p:nvCxnSpPr>
          <p:spPr bwMode="auto">
            <a:xfrm flipV="1">
              <a:off x="4495800" y="5348288"/>
              <a:ext cx="1524000" cy="304800"/>
            </a:xfrm>
            <a:prstGeom prst="straightConnector1">
              <a:avLst/>
            </a:prstGeom>
            <a:noFill/>
            <a:ln w="9525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0" name="Line 35"/>
            <p:cNvSpPr>
              <a:spLocks noChangeShapeType="1"/>
            </p:cNvSpPr>
            <p:nvPr/>
          </p:nvSpPr>
          <p:spPr bwMode="auto">
            <a:xfrm>
              <a:off x="2514600" y="2819400"/>
              <a:ext cx="3733800" cy="2514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51" name="Line 36"/>
            <p:cNvSpPr>
              <a:spLocks noChangeShapeType="1"/>
            </p:cNvSpPr>
            <p:nvPr/>
          </p:nvSpPr>
          <p:spPr bwMode="auto">
            <a:xfrm>
              <a:off x="2667000" y="1676400"/>
              <a:ext cx="3733800" cy="2514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52" name="Line 38"/>
            <p:cNvSpPr>
              <a:spLocks noChangeShapeType="1"/>
            </p:cNvSpPr>
            <p:nvPr/>
          </p:nvSpPr>
          <p:spPr bwMode="auto">
            <a:xfrm>
              <a:off x="2590800" y="2209800"/>
              <a:ext cx="3733800" cy="2514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53" name="Line 40"/>
            <p:cNvSpPr>
              <a:spLocks noChangeShapeType="1"/>
            </p:cNvSpPr>
            <p:nvPr/>
          </p:nvSpPr>
          <p:spPr bwMode="auto">
            <a:xfrm flipH="1">
              <a:off x="5715000" y="4114800"/>
              <a:ext cx="533400" cy="8382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4" name="Text Box 42"/>
            <p:cNvSpPr txBox="1">
              <a:spLocks noChangeArrowheads="1"/>
            </p:cNvSpPr>
            <p:nvPr/>
          </p:nvSpPr>
          <p:spPr bwMode="auto">
            <a:xfrm>
              <a:off x="6629400" y="1676400"/>
              <a:ext cx="2133600" cy="146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u="sng" dirty="0"/>
                <a:t>IDEA</a:t>
              </a:r>
              <a:r>
                <a:rPr lang="en-US" dirty="0"/>
                <a:t> : </a:t>
              </a:r>
              <a:r>
                <a:rPr lang="en-US" dirty="0">
                  <a:solidFill>
                    <a:srgbClr val="FF0000"/>
                  </a:solidFill>
                </a:rPr>
                <a:t>Select the separating </a:t>
              </a:r>
              <a:r>
                <a:rPr lang="en-US" dirty="0" err="1">
                  <a:solidFill>
                    <a:srgbClr val="FF0000"/>
                  </a:solidFill>
                </a:rPr>
                <a:t>hyperplane</a:t>
              </a:r>
              <a:r>
                <a:rPr lang="en-US" dirty="0">
                  <a:solidFill>
                    <a:srgbClr val="FF0000"/>
                  </a:solidFill>
                </a:rPr>
                <a:t> that maximizes the margin!</a:t>
              </a:r>
            </a:p>
          </p:txBody>
        </p:sp>
      </p:grp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929058" y="1643050"/>
          <a:ext cx="782637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3" imgW="596880" imgH="228600" progId="Equation.DSMT4">
                  <p:embed/>
                </p:oleObj>
              </mc:Choice>
              <mc:Fallback>
                <p:oleObj name="Equation" r:id="rId3" imgW="59688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1643050"/>
                        <a:ext cx="782637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778000" y="2000250"/>
          <a:ext cx="798513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5" imgW="609480" imgH="228600" progId="Equation.DSMT4">
                  <p:embed/>
                </p:oleObj>
              </mc:Choice>
              <mc:Fallback>
                <p:oleObj name="Equation" r:id="rId5" imgW="60948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2000250"/>
                        <a:ext cx="798513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56" name="Footer Placeholder 5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9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Decision functions         and          are separating hyperplanes.</a:t>
            </a:r>
          </a:p>
          <a:p>
            <a:r>
              <a:rPr lang="en-US" dirty="0"/>
              <a:t>Such separating hyperplanes are not unique.</a:t>
            </a:r>
          </a:p>
          <a:p>
            <a:r>
              <a:rPr lang="en-US" dirty="0"/>
              <a:t>Choose the one with higher generalization ability.</a:t>
            </a:r>
          </a:p>
          <a:p>
            <a:r>
              <a:rPr lang="en-US" dirty="0"/>
              <a:t>Generalization ability depends exclusively on separating </a:t>
            </a:r>
            <a:r>
              <a:rPr lang="en-US" dirty="0" err="1"/>
              <a:t>hyperplane</a:t>
            </a:r>
            <a:r>
              <a:rPr lang="en-US" dirty="0"/>
              <a:t> location.</a:t>
            </a:r>
          </a:p>
          <a:p>
            <a:r>
              <a:rPr lang="en-US" dirty="0">
                <a:solidFill>
                  <a:srgbClr val="FF0000"/>
                </a:solidFill>
              </a:rPr>
              <a:t>Optimal Hyperplane </a:t>
            </a:r>
            <a:r>
              <a:rPr lang="en-US" dirty="0"/>
              <a:t>is the one that maximizes margin.</a:t>
            </a:r>
            <a:endParaRPr lang="el-GR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925888" y="1643063"/>
          <a:ext cx="78898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3" imgW="368280" imgH="228600" progId="Equation.DSMT4">
                  <p:embed/>
                </p:oleObj>
              </mc:Choice>
              <mc:Fallback>
                <p:oleObj name="Equation" r:id="rId3" imgW="36828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888" y="1643063"/>
                        <a:ext cx="788988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5413375" y="1643063"/>
          <a:ext cx="8159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5" imgW="380880" imgH="228600" progId="Equation.DSMT4">
                  <p:embed/>
                </p:oleObj>
              </mc:Choice>
              <mc:Fallback>
                <p:oleObj name="Equation" r:id="rId5" imgW="38088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75" y="1643063"/>
                        <a:ext cx="815975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Summary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Theoretical Justifications</a:t>
            </a:r>
          </a:p>
          <a:p>
            <a:r>
              <a:rPr lang="en-US" dirty="0"/>
              <a:t>Linear Support Vector Machines</a:t>
            </a:r>
          </a:p>
          <a:p>
            <a:pPr lvl="1"/>
            <a:r>
              <a:rPr lang="en-US" dirty="0"/>
              <a:t>Hard Margin Support Vector Machines</a:t>
            </a:r>
          </a:p>
          <a:p>
            <a:pPr lvl="1"/>
            <a:r>
              <a:rPr lang="en-US" dirty="0"/>
              <a:t>Soft Margin Support Vector Machines</a:t>
            </a:r>
          </a:p>
          <a:p>
            <a:r>
              <a:rPr lang="en-US" dirty="0"/>
              <a:t>Non-Linear Support Vector Machines</a:t>
            </a:r>
          </a:p>
          <a:p>
            <a:pPr lvl="1"/>
            <a:r>
              <a:rPr lang="en-US" dirty="0"/>
              <a:t>Mapping Data to High Dimensional Feature Spaces</a:t>
            </a:r>
          </a:p>
          <a:p>
            <a:pPr lvl="1"/>
            <a:r>
              <a:rPr lang="en-US" dirty="0"/>
              <a:t>Kernel Trick</a:t>
            </a:r>
          </a:p>
          <a:p>
            <a:pPr lvl="1"/>
            <a:r>
              <a:rPr lang="en-US" dirty="0"/>
              <a:t>Kernels </a:t>
            </a:r>
          </a:p>
          <a:p>
            <a:r>
              <a:rPr lang="en-US" dirty="0"/>
              <a:t>Conclusions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10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Assuming:</a:t>
            </a:r>
          </a:p>
          <a:p>
            <a:pPr lvl="1"/>
            <a:r>
              <a:rPr lang="en-US" dirty="0"/>
              <a:t>no outliers within the training data</a:t>
            </a:r>
          </a:p>
          <a:p>
            <a:pPr lvl="1"/>
            <a:r>
              <a:rPr lang="en-US" dirty="0"/>
              <a:t>the unknown test data will obey the same probability law as that of the training data</a:t>
            </a:r>
          </a:p>
          <a:p>
            <a:r>
              <a:rPr lang="en-US" dirty="0"/>
              <a:t>Intuitively clear that generalization ability will be maximized if the optimal </a:t>
            </a:r>
            <a:r>
              <a:rPr lang="en-US" dirty="0" err="1"/>
              <a:t>hyperplane</a:t>
            </a:r>
            <a:r>
              <a:rPr lang="en-US" dirty="0"/>
              <a:t> is selected as the separating </a:t>
            </a:r>
            <a:r>
              <a:rPr lang="en-US" dirty="0" err="1"/>
              <a:t>hyperplane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Hard Margin SVM 11 / 26</a:t>
            </a:r>
            <a:br>
              <a:rPr lang="en-US" dirty="0"/>
            </a:br>
            <a:r>
              <a:rPr lang="en-US" dirty="0"/>
              <a:t>Optimal Hyperplane Determination I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r>
              <a:rPr lang="en-US" dirty="0"/>
              <a:t>The Euclidean distance for a training datum </a:t>
            </a:r>
            <a:r>
              <a:rPr lang="en-US" b="1" dirty="0"/>
              <a:t>x </a:t>
            </a:r>
            <a:r>
              <a:rPr lang="en-US" dirty="0"/>
              <a:t>to the separating </a:t>
            </a:r>
            <a:r>
              <a:rPr lang="en-US" dirty="0" err="1"/>
              <a:t>hyperplane</a:t>
            </a:r>
            <a:r>
              <a:rPr lang="en-US" dirty="0"/>
              <a:t> parameterized by (</a:t>
            </a:r>
            <a:r>
              <a:rPr lang="en-US" b="1" dirty="0"/>
              <a:t>w </a:t>
            </a:r>
            <a:r>
              <a:rPr lang="en-US" dirty="0"/>
              <a:t>, b) is given by: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Notice that w</a:t>
            </a:r>
            <a:r>
              <a:rPr lang="en-US" b="1" dirty="0"/>
              <a:t> </a:t>
            </a:r>
            <a:r>
              <a:rPr lang="en-US" dirty="0"/>
              <a:t>is orthogonal to the separating </a:t>
            </a:r>
            <a:r>
              <a:rPr lang="en-US" dirty="0" err="1"/>
              <a:t>hyperplane</a:t>
            </a:r>
            <a:r>
              <a:rPr lang="en-US" dirty="0"/>
              <a:t>. </a:t>
            </a:r>
          </a:p>
          <a:p>
            <a:r>
              <a:rPr lang="en-US" dirty="0"/>
              <a:t>Line              goes through </a:t>
            </a:r>
            <a:r>
              <a:rPr lang="en-US" b="1" dirty="0"/>
              <a:t>x </a:t>
            </a:r>
            <a:r>
              <a:rPr lang="en-US" dirty="0"/>
              <a:t>being orthogonal to the separating </a:t>
            </a:r>
            <a:r>
              <a:rPr lang="en-US" dirty="0" err="1"/>
              <a:t>hyperplane</a:t>
            </a:r>
            <a:r>
              <a:rPr lang="en-US" dirty="0"/>
              <a:t>. </a:t>
            </a:r>
            <a:endParaRPr lang="en-US" b="1" dirty="0"/>
          </a:p>
          <a:p>
            <a:endParaRPr lang="el-GR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857224" y="3214686"/>
          <a:ext cx="3571900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3" imgW="2031840" imgH="406080" progId="Equation.DSMT4">
                  <p:embed/>
                </p:oleObj>
              </mc:Choice>
              <mc:Fallback>
                <p:oleObj name="Equation" r:id="rId3" imgW="2031840" imgH="406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3214686"/>
                        <a:ext cx="3571900" cy="8572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571604" y="5493899"/>
          <a:ext cx="1330533" cy="506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5" imgW="457200" imgH="203040" progId="Equation.DSMT4">
                  <p:embed/>
                </p:oleObj>
              </mc:Choice>
              <mc:Fallback>
                <p:oleObj name="Equation" r:id="rId5" imgW="45720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5493899"/>
                        <a:ext cx="1330533" cy="5068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1511288"/>
          </a:xfrm>
        </p:spPr>
        <p:txBody>
          <a:bodyPr>
            <a:normAutofit fontScale="90000"/>
          </a:bodyPr>
          <a:lstStyle/>
          <a:p>
            <a:r>
              <a:rPr lang="en-US" dirty="0"/>
              <a:t>Hard Margin SVM 12 / 26</a:t>
            </a:r>
            <a:br>
              <a:rPr lang="en-US" dirty="0"/>
            </a:br>
            <a:r>
              <a:rPr lang="en-US" dirty="0"/>
              <a:t>Optimal Hyperplane Determination II </a:t>
            </a:r>
            <a:endParaRPr lang="el-GR" dirty="0"/>
          </a:p>
        </p:txBody>
      </p:sp>
      <p:grpSp>
        <p:nvGrpSpPr>
          <p:cNvPr id="37" name="Group 36"/>
          <p:cNvGrpSpPr/>
          <p:nvPr/>
        </p:nvGrpSpPr>
        <p:grpSpPr>
          <a:xfrm>
            <a:off x="642910" y="1643050"/>
            <a:ext cx="5181600" cy="4133850"/>
            <a:chOff x="642910" y="1285860"/>
            <a:chExt cx="5181600" cy="4133850"/>
          </a:xfrm>
        </p:grpSpPr>
        <p:grpSp>
          <p:nvGrpSpPr>
            <p:cNvPr id="38" name="Group 35"/>
            <p:cNvGrpSpPr/>
            <p:nvPr/>
          </p:nvGrpSpPr>
          <p:grpSpPr>
            <a:xfrm>
              <a:off x="642910" y="1285860"/>
              <a:ext cx="5181600" cy="4133850"/>
              <a:chOff x="609600" y="1371600"/>
              <a:chExt cx="5181600" cy="4133850"/>
            </a:xfrm>
          </p:grpSpPr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 flipV="1">
                <a:off x="1181104" y="1371600"/>
                <a:ext cx="0" cy="3049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44" name="Oval 7"/>
              <p:cNvSpPr>
                <a:spLocks noChangeArrowheads="1"/>
              </p:cNvSpPr>
              <p:nvPr/>
            </p:nvSpPr>
            <p:spPr bwMode="auto">
              <a:xfrm>
                <a:off x="2522538" y="3436938"/>
                <a:ext cx="47625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5" name="Oval 8"/>
              <p:cNvSpPr>
                <a:spLocks noChangeArrowheads="1"/>
              </p:cNvSpPr>
              <p:nvPr/>
            </p:nvSpPr>
            <p:spPr bwMode="auto">
              <a:xfrm>
                <a:off x="2619375" y="3535363"/>
                <a:ext cx="49213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6" name="Oval 9"/>
              <p:cNvSpPr>
                <a:spLocks noChangeArrowheads="1"/>
              </p:cNvSpPr>
              <p:nvPr/>
            </p:nvSpPr>
            <p:spPr bwMode="auto">
              <a:xfrm>
                <a:off x="2717800" y="3436938"/>
                <a:ext cx="47625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7" name="Oval 10"/>
              <p:cNvSpPr>
                <a:spLocks noChangeArrowheads="1"/>
              </p:cNvSpPr>
              <p:nvPr/>
            </p:nvSpPr>
            <p:spPr bwMode="auto">
              <a:xfrm>
                <a:off x="2717800" y="3240088"/>
                <a:ext cx="47625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8" name="Oval 11"/>
              <p:cNvSpPr>
                <a:spLocks noChangeArrowheads="1"/>
              </p:cNvSpPr>
              <p:nvPr/>
            </p:nvSpPr>
            <p:spPr bwMode="auto">
              <a:xfrm>
                <a:off x="2814638" y="2944813"/>
                <a:ext cx="49212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9" name="Oval 12"/>
              <p:cNvSpPr>
                <a:spLocks noChangeArrowheads="1"/>
              </p:cNvSpPr>
              <p:nvPr/>
            </p:nvSpPr>
            <p:spPr bwMode="auto">
              <a:xfrm>
                <a:off x="2913063" y="3387725"/>
                <a:ext cx="49212" cy="4921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50" name="Oval 13"/>
              <p:cNvSpPr>
                <a:spLocks noChangeArrowheads="1"/>
              </p:cNvSpPr>
              <p:nvPr/>
            </p:nvSpPr>
            <p:spPr bwMode="auto">
              <a:xfrm>
                <a:off x="3841750" y="2503488"/>
                <a:ext cx="49213" cy="49212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51" name="Oval 14"/>
              <p:cNvSpPr>
                <a:spLocks noChangeArrowheads="1"/>
              </p:cNvSpPr>
              <p:nvPr/>
            </p:nvSpPr>
            <p:spPr bwMode="auto">
              <a:xfrm>
                <a:off x="3940175" y="2601913"/>
                <a:ext cx="47625" cy="47625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52" name="Oval 15"/>
              <p:cNvSpPr>
                <a:spLocks noChangeArrowheads="1"/>
              </p:cNvSpPr>
              <p:nvPr/>
            </p:nvSpPr>
            <p:spPr bwMode="auto">
              <a:xfrm>
                <a:off x="4037013" y="2698750"/>
                <a:ext cx="49212" cy="49213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53" name="Oval 16"/>
              <p:cNvSpPr>
                <a:spLocks noChangeArrowheads="1"/>
              </p:cNvSpPr>
              <p:nvPr/>
            </p:nvSpPr>
            <p:spPr bwMode="auto">
              <a:xfrm>
                <a:off x="4135438" y="2797175"/>
                <a:ext cx="47625" cy="49213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54" name="Oval 17"/>
              <p:cNvSpPr>
                <a:spLocks noChangeArrowheads="1"/>
              </p:cNvSpPr>
              <p:nvPr/>
            </p:nvSpPr>
            <p:spPr bwMode="auto">
              <a:xfrm>
                <a:off x="4135438" y="2552700"/>
                <a:ext cx="47625" cy="49213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55" name="Oval 18"/>
              <p:cNvSpPr>
                <a:spLocks noChangeArrowheads="1"/>
              </p:cNvSpPr>
              <p:nvPr/>
            </p:nvSpPr>
            <p:spPr bwMode="auto">
              <a:xfrm>
                <a:off x="3987800" y="2895600"/>
                <a:ext cx="49213" cy="49213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56" name="Oval 19"/>
              <p:cNvSpPr>
                <a:spLocks noChangeArrowheads="1"/>
              </p:cNvSpPr>
              <p:nvPr/>
            </p:nvSpPr>
            <p:spPr bwMode="auto">
              <a:xfrm>
                <a:off x="4232275" y="2698750"/>
                <a:ext cx="49213" cy="49213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57" name="Oval 20"/>
              <p:cNvSpPr>
                <a:spLocks noChangeArrowheads="1"/>
              </p:cNvSpPr>
              <p:nvPr/>
            </p:nvSpPr>
            <p:spPr bwMode="auto">
              <a:xfrm>
                <a:off x="3792538" y="2747963"/>
                <a:ext cx="49212" cy="49212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58" name="Text Box 21"/>
              <p:cNvSpPr txBox="1">
                <a:spLocks noChangeArrowheads="1"/>
              </p:cNvSpPr>
              <p:nvPr/>
            </p:nvSpPr>
            <p:spPr bwMode="auto">
              <a:xfrm>
                <a:off x="609600" y="1447800"/>
                <a:ext cx="6858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dirty="0">
                    <a:latin typeface="Times New Roman" pitchFamily="18" charset="0"/>
                  </a:rPr>
                  <a:t>Var</a:t>
                </a:r>
                <a:r>
                  <a:rPr lang="en-US" sz="2000" baseline="-25000" dirty="0">
                    <a:latin typeface="Times New Roman" pitchFamily="18" charset="0"/>
                  </a:rPr>
                  <a:t>1</a:t>
                </a:r>
                <a:endParaRPr lang="en-GB" sz="2000" baseline="-25000" dirty="0">
                  <a:latin typeface="Times New Roman" pitchFamily="18" charset="0"/>
                </a:endParaRPr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>
                <a:off x="3059113" y="1765300"/>
                <a:ext cx="903287" cy="34163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0" name="Oval 24"/>
              <p:cNvSpPr>
                <a:spLocks noChangeArrowheads="1"/>
              </p:cNvSpPr>
              <p:nvPr/>
            </p:nvSpPr>
            <p:spPr bwMode="auto">
              <a:xfrm>
                <a:off x="2717800" y="3633788"/>
                <a:ext cx="47625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1" name="Oval 25"/>
              <p:cNvSpPr>
                <a:spLocks noChangeArrowheads="1"/>
              </p:cNvSpPr>
              <p:nvPr/>
            </p:nvSpPr>
            <p:spPr bwMode="auto">
              <a:xfrm>
                <a:off x="2522538" y="3190875"/>
                <a:ext cx="47625" cy="4921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2" name="Oval 26"/>
              <p:cNvSpPr>
                <a:spLocks noChangeArrowheads="1"/>
              </p:cNvSpPr>
              <p:nvPr/>
            </p:nvSpPr>
            <p:spPr bwMode="auto">
              <a:xfrm>
                <a:off x="4232275" y="2109788"/>
                <a:ext cx="49213" cy="49212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3" name="Oval 27"/>
              <p:cNvSpPr>
                <a:spLocks noChangeArrowheads="1"/>
              </p:cNvSpPr>
              <p:nvPr/>
            </p:nvSpPr>
            <p:spPr bwMode="auto">
              <a:xfrm>
                <a:off x="4427538" y="2601913"/>
                <a:ext cx="49212" cy="47625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4" name="Oval 28"/>
              <p:cNvSpPr>
                <a:spLocks noChangeArrowheads="1"/>
              </p:cNvSpPr>
              <p:nvPr/>
            </p:nvSpPr>
            <p:spPr bwMode="auto">
              <a:xfrm>
                <a:off x="4037013" y="2355850"/>
                <a:ext cx="49212" cy="49213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5" name="Line 29"/>
              <p:cNvSpPr>
                <a:spLocks noChangeShapeType="1"/>
              </p:cNvSpPr>
              <p:nvPr/>
            </p:nvSpPr>
            <p:spPr bwMode="auto">
              <a:xfrm>
                <a:off x="2570163" y="1863725"/>
                <a:ext cx="706437" cy="27844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6" name="Line 30"/>
              <p:cNvSpPr>
                <a:spLocks noChangeShapeType="1"/>
              </p:cNvSpPr>
              <p:nvPr/>
            </p:nvSpPr>
            <p:spPr bwMode="auto">
              <a:xfrm>
                <a:off x="3548063" y="1666875"/>
                <a:ext cx="719137" cy="26765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" name="Text Box 40"/>
              <p:cNvSpPr txBox="1">
                <a:spLocks noChangeArrowheads="1"/>
              </p:cNvSpPr>
              <p:nvPr/>
            </p:nvSpPr>
            <p:spPr bwMode="auto">
              <a:xfrm>
                <a:off x="5105400" y="4495800"/>
                <a:ext cx="6858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dirty="0">
                    <a:latin typeface="Times New Roman" pitchFamily="18" charset="0"/>
                  </a:rPr>
                  <a:t>Var</a:t>
                </a:r>
                <a:r>
                  <a:rPr lang="en-US" sz="2000" baseline="-25000" dirty="0">
                    <a:latin typeface="Times New Roman" pitchFamily="18" charset="0"/>
                  </a:rPr>
                  <a:t>2</a:t>
                </a:r>
                <a:endParaRPr lang="en-GB" sz="2000" baseline="-25000" dirty="0">
                  <a:latin typeface="Times New Roman" pitchFamily="18" charset="0"/>
                </a:endParaRPr>
              </a:p>
            </p:txBody>
          </p:sp>
          <p:graphicFrame>
            <p:nvGraphicFramePr>
              <p:cNvPr id="68" name="Object 44"/>
              <p:cNvGraphicFramePr>
                <a:graphicFrameLocks noChangeAspect="1"/>
              </p:cNvGraphicFramePr>
              <p:nvPr/>
            </p:nvGraphicFramePr>
            <p:xfrm>
              <a:off x="1504978" y="4572015"/>
              <a:ext cx="1484312" cy="323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616" name="Εξίσωση" r:id="rId3" imgW="812520" imgH="177480" progId="Equation.3">
                      <p:embed/>
                    </p:oleObj>
                  </mc:Choice>
                  <mc:Fallback>
                    <p:oleObj name="Εξίσωση" r:id="rId3" imgW="812520" imgH="17748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04978" y="4572015"/>
                            <a:ext cx="1484312" cy="3238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9" name="Object 45"/>
              <p:cNvGraphicFramePr>
                <a:graphicFrameLocks noChangeAspect="1"/>
              </p:cNvGraphicFramePr>
              <p:nvPr/>
            </p:nvGraphicFramePr>
            <p:xfrm>
              <a:off x="4243415" y="3657615"/>
              <a:ext cx="1485900" cy="323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617" name="Εξίσωση" r:id="rId5" imgW="812520" imgH="177480" progId="Equation.3">
                      <p:embed/>
                    </p:oleObj>
                  </mc:Choice>
                  <mc:Fallback>
                    <p:oleObj name="Εξίσωση" r:id="rId5" imgW="812520" imgH="17748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43415" y="3657615"/>
                            <a:ext cx="1485900" cy="3238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0" name="Object 46"/>
              <p:cNvGraphicFramePr>
                <a:graphicFrameLocks noChangeAspect="1"/>
              </p:cNvGraphicFramePr>
              <p:nvPr/>
            </p:nvGraphicFramePr>
            <p:xfrm>
              <a:off x="3886200" y="5181600"/>
              <a:ext cx="1438275" cy="323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618" name="Equation" r:id="rId7" imgW="787320" imgH="177480" progId="Equation.3">
                      <p:embed/>
                    </p:oleObj>
                  </mc:Choice>
                  <mc:Fallback>
                    <p:oleObj name="Equation" r:id="rId7" imgW="787320" imgH="177480" progId="Equation.3">
                      <p:embed/>
                      <p:pic>
                        <p:nvPicPr>
                          <p:cNvPr id="0" name="Picture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86200" y="5181600"/>
                            <a:ext cx="1438275" cy="3238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1" name="Object 47"/>
              <p:cNvGraphicFramePr>
                <a:graphicFrameLocks noChangeAspect="1"/>
              </p:cNvGraphicFramePr>
              <p:nvPr/>
            </p:nvGraphicFramePr>
            <p:xfrm>
              <a:off x="4087840" y="4511690"/>
              <a:ext cx="228600" cy="4238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619" name="Εξίσωση" r:id="rId9" imgW="88560" imgH="164880" progId="Equation.3">
                      <p:embed/>
                    </p:oleObj>
                  </mc:Choice>
                  <mc:Fallback>
                    <p:oleObj name="Εξίσωση" r:id="rId9" imgW="88560" imgH="164880" progId="Equation.3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87840" y="4511690"/>
                            <a:ext cx="228600" cy="4238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2" name="Object 48"/>
              <p:cNvGraphicFramePr>
                <a:graphicFrameLocks noChangeAspect="1"/>
              </p:cNvGraphicFramePr>
              <p:nvPr/>
            </p:nvGraphicFramePr>
            <p:xfrm>
              <a:off x="3478240" y="4664090"/>
              <a:ext cx="228600" cy="4238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620" name="Εξίσωση" r:id="rId11" imgW="88560" imgH="164880" progId="Equation.3">
                      <p:embed/>
                    </p:oleObj>
                  </mc:Choice>
                  <mc:Fallback>
                    <p:oleObj name="Εξίσωση" r:id="rId11" imgW="88560" imgH="164880" progId="Equation.3">
                      <p:embed/>
                      <p:pic>
                        <p:nvPicPr>
                          <p:cNvPr id="0" name="Picture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78240" y="4664090"/>
                            <a:ext cx="228600" cy="4238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3" name="Line 50"/>
              <p:cNvSpPr>
                <a:spLocks noChangeShapeType="1"/>
              </p:cNvSpPr>
              <p:nvPr/>
            </p:nvSpPr>
            <p:spPr bwMode="auto">
              <a:xfrm flipV="1">
                <a:off x="1219200" y="3733800"/>
                <a:ext cx="2362200" cy="68580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74" name="Object 55"/>
              <p:cNvGraphicFramePr>
                <a:graphicFrameLocks noChangeAspect="1"/>
              </p:cNvGraphicFramePr>
              <p:nvPr/>
            </p:nvGraphicFramePr>
            <p:xfrm>
              <a:off x="1524000" y="3810000"/>
              <a:ext cx="327025" cy="381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621" name="Equation" r:id="rId13" imgW="152280" imgH="177480" progId="Equation.3">
                      <p:embed/>
                    </p:oleObj>
                  </mc:Choice>
                  <mc:Fallback>
                    <p:oleObj name="Equation" r:id="rId13" imgW="152280" imgH="177480" progId="Equation.3">
                      <p:embed/>
                      <p:pic>
                        <p:nvPicPr>
                          <p:cNvPr id="0" name="Picture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24000" y="3810000"/>
                            <a:ext cx="327025" cy="3810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9" name="Line 5"/>
            <p:cNvSpPr>
              <a:spLocks noChangeShapeType="1"/>
            </p:cNvSpPr>
            <p:nvPr/>
          </p:nvSpPr>
          <p:spPr bwMode="auto">
            <a:xfrm>
              <a:off x="1214414" y="4357694"/>
              <a:ext cx="4448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40" name="Line 54"/>
            <p:cNvSpPr>
              <a:spLocks noChangeShapeType="1"/>
            </p:cNvSpPr>
            <p:nvPr/>
          </p:nvSpPr>
          <p:spPr bwMode="auto">
            <a:xfrm flipV="1">
              <a:off x="1219200" y="4052894"/>
              <a:ext cx="99060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cxnSp>
          <p:nvCxnSpPr>
            <p:cNvPr id="41" name="AutoShape 32"/>
            <p:cNvCxnSpPr>
              <a:cxnSpLocks noChangeShapeType="1"/>
              <a:endCxn id="66" idx="1"/>
            </p:cNvCxnSpPr>
            <p:nvPr/>
          </p:nvCxnSpPr>
          <p:spPr bwMode="auto">
            <a:xfrm flipV="1">
              <a:off x="3286116" y="4257660"/>
              <a:ext cx="1014394" cy="314348"/>
            </a:xfrm>
            <a:prstGeom prst="straightConnector1">
              <a:avLst/>
            </a:prstGeom>
            <a:noFill/>
            <a:ln w="9525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2" name="Text Box 58"/>
            <p:cNvSpPr txBox="1">
              <a:spLocks noChangeArrowheads="1"/>
            </p:cNvSpPr>
            <p:nvPr/>
          </p:nvSpPr>
          <p:spPr bwMode="auto">
            <a:xfrm>
              <a:off x="3733784" y="4071942"/>
              <a:ext cx="69534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b="1" dirty="0">
                  <a:solidFill>
                    <a:srgbClr val="FF0000"/>
                  </a:solidFill>
                </a:rPr>
                <a:t>margin</a:t>
              </a:r>
            </a:p>
          </p:txBody>
        </p:sp>
      </p:grpSp>
      <p:sp>
        <p:nvSpPr>
          <p:cNvPr id="75" name="Line 50"/>
          <p:cNvSpPr>
            <a:spLocks noChangeShapeType="1"/>
          </p:cNvSpPr>
          <p:nvPr/>
        </p:nvSpPr>
        <p:spPr bwMode="auto">
          <a:xfrm flipV="1">
            <a:off x="3643306" y="3314704"/>
            <a:ext cx="2362200" cy="68580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76" name="Oval 26"/>
          <p:cNvSpPr>
            <a:spLocks noChangeArrowheads="1"/>
          </p:cNvSpPr>
          <p:nvPr/>
        </p:nvSpPr>
        <p:spPr bwMode="auto">
          <a:xfrm>
            <a:off x="3500430" y="3929066"/>
            <a:ext cx="214314" cy="14287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98" name="Object 45"/>
          <p:cNvGraphicFramePr>
            <a:graphicFrameLocks noChangeAspect="1"/>
          </p:cNvGraphicFramePr>
          <p:nvPr/>
        </p:nvGraphicFramePr>
        <p:xfrm>
          <a:off x="3357554" y="4143380"/>
          <a:ext cx="231775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name="Εξίσωση" r:id="rId15" imgW="126720" imgH="177480" progId="Equation.3">
                  <p:embed/>
                </p:oleObj>
              </mc:Choice>
              <mc:Fallback>
                <p:oleObj name="Εξίσωση" r:id="rId15" imgW="126720" imgH="177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54" y="4143380"/>
                        <a:ext cx="231775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6072198" y="2928934"/>
          <a:ext cx="2141346" cy="692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3" name="Equation" r:id="rId17" imgW="1257120" imgH="406080" progId="Equation.DSMT4">
                  <p:embed/>
                </p:oleObj>
              </mc:Choice>
              <mc:Fallback>
                <p:oleObj name="Equation" r:id="rId17" imgW="1257120" imgH="4060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98" y="2928934"/>
                        <a:ext cx="2141346" cy="692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Slide Number Placeholder 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78" name="Footer Placeholder 7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Hard Margin SVM 13 / 26</a:t>
            </a:r>
            <a:br>
              <a:rPr lang="en-US" dirty="0"/>
            </a:br>
            <a:r>
              <a:rPr lang="en-US" dirty="0"/>
              <a:t>Optimal Hyperplane Determination III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|a| is the Euclidean distance from </a:t>
            </a:r>
            <a:r>
              <a:rPr lang="en-US" b="1" dirty="0"/>
              <a:t>x</a:t>
            </a:r>
            <a:r>
              <a:rPr lang="en-US" dirty="0"/>
              <a:t> to the </a:t>
            </a:r>
            <a:r>
              <a:rPr lang="en-US" dirty="0" err="1"/>
              <a:t>hyperplane</a:t>
            </a:r>
            <a:r>
              <a:rPr lang="en-US" dirty="0"/>
              <a:t>.</a:t>
            </a:r>
          </a:p>
          <a:p>
            <a:r>
              <a:rPr lang="en-US" dirty="0"/>
              <a:t>         crosses the separating </a:t>
            </a:r>
            <a:r>
              <a:rPr lang="en-US" dirty="0" err="1"/>
              <a:t>hyperplane</a:t>
            </a:r>
            <a:r>
              <a:rPr lang="en-US" dirty="0"/>
              <a:t> at the point where                    .</a:t>
            </a:r>
            <a:endParaRPr lang="el-GR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10802" y="2786058"/>
          <a:ext cx="803678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3" imgW="457200" imgH="203040" progId="Equation.DSMT4">
                  <p:embed/>
                </p:oleObj>
              </mc:Choice>
              <mc:Fallback>
                <p:oleObj name="Equation" r:id="rId3" imgW="45720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0802" y="2786058"/>
                        <a:ext cx="803678" cy="428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2857488" y="3214686"/>
          <a:ext cx="1848458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5" imgW="876240" imgH="203040" progId="Equation.DSMT4">
                  <p:embed/>
                </p:oleObj>
              </mc:Choice>
              <mc:Fallback>
                <p:oleObj name="Equation" r:id="rId5" imgW="87624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3214686"/>
                        <a:ext cx="1848458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928662" y="3867150"/>
          <a:ext cx="2608256" cy="220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7" imgW="1828800" imgH="2565360" progId="Equation.DSMT4">
                  <p:embed/>
                </p:oleObj>
              </mc:Choice>
              <mc:Fallback>
                <p:oleObj name="Equation" r:id="rId7" imgW="1828800" imgH="25653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3867150"/>
                        <a:ext cx="2608256" cy="220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Hard Margin SVM 14 / 26</a:t>
            </a:r>
            <a:br>
              <a:rPr lang="en-US" dirty="0"/>
            </a:br>
            <a:r>
              <a:rPr lang="en-US" dirty="0"/>
              <a:t>Optimal Hyperplane Determination IV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     ,       be two data points lying on the hyperplanes             and             respectively.</a:t>
            </a:r>
          </a:p>
          <a:p>
            <a:r>
              <a:rPr lang="en-US" dirty="0"/>
              <a:t>Optimal </a:t>
            </a:r>
            <a:r>
              <a:rPr lang="en-US" dirty="0" err="1"/>
              <a:t>hyperplane</a:t>
            </a:r>
            <a:r>
              <a:rPr lang="en-US" dirty="0"/>
              <a:t> is determined by specifying (</a:t>
            </a:r>
            <a:r>
              <a:rPr lang="en-US" b="1" dirty="0"/>
              <a:t>w</a:t>
            </a:r>
            <a:r>
              <a:rPr lang="en-US" dirty="0"/>
              <a:t> , b) that maximize the quantity:</a:t>
            </a:r>
          </a:p>
          <a:p>
            <a:endParaRPr lang="en-US" dirty="0"/>
          </a:p>
          <a:p>
            <a:endParaRPr lang="en-US" dirty="0"/>
          </a:p>
          <a:p>
            <a:r>
              <a:rPr lang="el-GR" dirty="0"/>
              <a:t>γ</a:t>
            </a:r>
            <a:r>
              <a:rPr lang="en-US" dirty="0"/>
              <a:t> corresponds to the </a:t>
            </a:r>
            <a:r>
              <a:rPr lang="en-US" dirty="0">
                <a:solidFill>
                  <a:srgbClr val="FF0000"/>
                </a:solidFill>
              </a:rPr>
              <a:t>geometric margin</a:t>
            </a:r>
            <a:r>
              <a:rPr lang="en-US" dirty="0"/>
              <a:t>.</a:t>
            </a:r>
            <a:endParaRPr lang="el-GR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500166" y="1571612"/>
          <a:ext cx="500066" cy="535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4" imgW="177480" imgH="190440" progId="Equation.DSMT4">
                  <p:embed/>
                </p:oleObj>
              </mc:Choice>
              <mc:Fallback>
                <p:oleObj name="Equation" r:id="rId4" imgW="177480" imgH="1904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1571612"/>
                        <a:ext cx="500066" cy="5357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143108" y="1571612"/>
          <a:ext cx="500062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Equation" r:id="rId6" imgW="177480" imgH="190440" progId="Equation.DSMT4">
                  <p:embed/>
                </p:oleObj>
              </mc:Choice>
              <mc:Fallback>
                <p:oleObj name="Equation" r:id="rId6" imgW="177480" imgH="1904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08" y="1571612"/>
                        <a:ext cx="500062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2928926" y="2143116"/>
          <a:ext cx="1059858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8" imgW="622080" imgH="203040" progId="Equation.DSMT4">
                  <p:embed/>
                </p:oleObj>
              </mc:Choice>
              <mc:Fallback>
                <p:oleObj name="Equation" r:id="rId8" imgW="62208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2143116"/>
                        <a:ext cx="1059858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4797434" y="2143119"/>
          <a:ext cx="10604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10" imgW="622080" imgH="203040" progId="Equation.DSMT4">
                  <p:embed/>
                </p:oleObj>
              </mc:Choice>
              <mc:Fallback>
                <p:oleObj name="Equation" r:id="rId10" imgW="62208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34" y="2143119"/>
                        <a:ext cx="10604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914374" y="3786190"/>
          <a:ext cx="4372006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Equation" r:id="rId12" imgW="2476440" imgH="406080" progId="Equation.DSMT4">
                  <p:embed/>
                </p:oleObj>
              </mc:Choice>
              <mc:Fallback>
                <p:oleObj name="Equation" r:id="rId12" imgW="2476440" imgH="4060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374" y="3786190"/>
                        <a:ext cx="4372006" cy="8572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15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optimal separating </a:t>
            </a:r>
            <a:r>
              <a:rPr lang="en-US" dirty="0" err="1"/>
              <a:t>hyperplane</a:t>
            </a:r>
            <a:r>
              <a:rPr lang="en-US" dirty="0"/>
              <a:t> is obtained by maximizing the geometric margin.</a:t>
            </a:r>
          </a:p>
          <a:p>
            <a:r>
              <a:rPr lang="en-US" dirty="0"/>
              <a:t>equivalent to minimizing the quantity:                  subject to the constraints:</a:t>
            </a:r>
          </a:p>
          <a:p>
            <a:endParaRPr lang="en-US" dirty="0"/>
          </a:p>
          <a:p>
            <a:r>
              <a:rPr lang="en-US" dirty="0"/>
              <a:t>The Euclidean norm ||</a:t>
            </a:r>
            <a:r>
              <a:rPr lang="en-US" b="1" dirty="0"/>
              <a:t>w</a:t>
            </a:r>
            <a:r>
              <a:rPr lang="en-US" dirty="0"/>
              <a:t>|| used to transform the optimization problem into a QP.</a:t>
            </a:r>
          </a:p>
          <a:p>
            <a:r>
              <a:rPr lang="en-US" dirty="0"/>
              <a:t>The assumption of separability means that there exist (</a:t>
            </a:r>
            <a:r>
              <a:rPr lang="en-US" b="1" dirty="0"/>
              <a:t>w</a:t>
            </a:r>
            <a:r>
              <a:rPr lang="en-US" dirty="0"/>
              <a:t> , b) (</a:t>
            </a:r>
            <a:r>
              <a:rPr lang="en-US" dirty="0">
                <a:solidFill>
                  <a:srgbClr val="FF0000"/>
                </a:solidFill>
              </a:rPr>
              <a:t>feasible solutions</a:t>
            </a:r>
            <a:r>
              <a:rPr lang="en-US" dirty="0"/>
              <a:t>) that satisfy the constraints.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7166093" y="2500306"/>
          <a:ext cx="1406435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3" imgW="888840" imgH="406080" progId="Equation.DSMT4">
                  <p:embed/>
                </p:oleObj>
              </mc:Choice>
              <mc:Fallback>
                <p:oleObj name="Equation" r:id="rId3" imgW="888840" imgH="406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6093" y="2500306"/>
                        <a:ext cx="1406435" cy="7143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928662" y="3571876"/>
          <a:ext cx="35433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5" imgW="1574640" imgH="228600" progId="Equation.DSMT4">
                  <p:embed/>
                </p:oleObj>
              </mc:Choice>
              <mc:Fallback>
                <p:oleObj name="Equation" r:id="rId5" imgW="15746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3571876"/>
                        <a:ext cx="35433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25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16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Optimization Problem: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quadratic objective function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inequality constraints defined by linear functions</a:t>
            </a:r>
          </a:p>
          <a:p>
            <a:r>
              <a:rPr lang="en-US" dirty="0"/>
              <a:t>Even if the </a:t>
            </a:r>
            <a:r>
              <a:rPr lang="en-US" dirty="0">
                <a:solidFill>
                  <a:srgbClr val="FF0000"/>
                </a:solidFill>
              </a:rPr>
              <a:t>solutions</a:t>
            </a:r>
            <a:r>
              <a:rPr lang="en-US" dirty="0"/>
              <a:t> are </a:t>
            </a:r>
            <a:r>
              <a:rPr lang="en-US" dirty="0">
                <a:solidFill>
                  <a:srgbClr val="FF0000"/>
                </a:solidFill>
              </a:rPr>
              <a:t>non-unique</a:t>
            </a:r>
            <a:r>
              <a:rPr lang="en-US" dirty="0"/>
              <a:t>, the </a:t>
            </a:r>
            <a:r>
              <a:rPr lang="en-US" dirty="0">
                <a:solidFill>
                  <a:srgbClr val="FF0000"/>
                </a:solidFill>
              </a:rPr>
              <a:t>value</a:t>
            </a:r>
            <a:r>
              <a:rPr lang="en-US" dirty="0"/>
              <a:t> of the objective function is </a:t>
            </a:r>
            <a:r>
              <a:rPr lang="en-US" dirty="0">
                <a:solidFill>
                  <a:srgbClr val="FF0000"/>
                </a:solidFill>
              </a:rPr>
              <a:t>unique</a:t>
            </a:r>
            <a:r>
              <a:rPr lang="en-US" dirty="0"/>
              <a:t>.</a:t>
            </a:r>
          </a:p>
          <a:p>
            <a:r>
              <a:rPr lang="en-US" dirty="0"/>
              <a:t>Non-uniqueness is not a problem for support vector machines.</a:t>
            </a:r>
          </a:p>
          <a:p>
            <a:r>
              <a:rPr lang="en-US" dirty="0"/>
              <a:t>Advantage of SVMs over neural networks which have several local optima.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26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17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4500570"/>
            <a:ext cx="8229600" cy="221457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Optimal Separating Hyperplane will </a:t>
            </a:r>
            <a:r>
              <a:rPr lang="en-US" dirty="0">
                <a:solidFill>
                  <a:srgbClr val="FF0000"/>
                </a:solidFill>
              </a:rPr>
              <a:t>remain</a:t>
            </a:r>
            <a:r>
              <a:rPr lang="en-US" dirty="0"/>
              <a:t> the </a:t>
            </a:r>
            <a:r>
              <a:rPr lang="en-US" dirty="0">
                <a:solidFill>
                  <a:srgbClr val="FF0000"/>
                </a:solidFill>
              </a:rPr>
              <a:t>same</a:t>
            </a:r>
            <a:r>
              <a:rPr lang="en-US" dirty="0"/>
              <a:t> even if it is computed by </a:t>
            </a:r>
            <a:r>
              <a:rPr lang="en-US" dirty="0">
                <a:solidFill>
                  <a:srgbClr val="FF0000"/>
                </a:solidFill>
              </a:rPr>
              <a:t>removing</a:t>
            </a:r>
            <a:r>
              <a:rPr lang="en-US" dirty="0"/>
              <a:t> all the training patterns that satisfy the </a:t>
            </a:r>
            <a:r>
              <a:rPr lang="en-US" dirty="0">
                <a:solidFill>
                  <a:srgbClr val="FF0000"/>
                </a:solidFill>
              </a:rPr>
              <a:t>strict inequalities</a:t>
            </a:r>
            <a:r>
              <a:rPr lang="en-US" dirty="0"/>
              <a:t>.</a:t>
            </a:r>
          </a:p>
          <a:p>
            <a:r>
              <a:rPr lang="en-US" dirty="0"/>
              <a:t>Points on both sides of the separating </a:t>
            </a:r>
            <a:r>
              <a:rPr lang="en-US" dirty="0" err="1"/>
              <a:t>hyperplane</a:t>
            </a:r>
            <a:r>
              <a:rPr lang="en-US" dirty="0"/>
              <a:t> satisfying  the corresponding equalities are called </a:t>
            </a:r>
            <a:r>
              <a:rPr lang="en-US" dirty="0">
                <a:solidFill>
                  <a:srgbClr val="FF0000"/>
                </a:solidFill>
              </a:rPr>
              <a:t>support vectors</a:t>
            </a:r>
            <a:r>
              <a:rPr lang="en-US" dirty="0"/>
              <a:t>. </a:t>
            </a:r>
            <a:endParaRPr lang="el-GR" dirty="0">
              <a:solidFill>
                <a:srgbClr val="FF0000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571604" y="1214422"/>
            <a:ext cx="4929222" cy="3143272"/>
            <a:chOff x="1500166" y="1142984"/>
            <a:chExt cx="5181600" cy="4133850"/>
          </a:xfrm>
        </p:grpSpPr>
        <p:grpSp>
          <p:nvGrpSpPr>
            <p:cNvPr id="5" name="Group 35"/>
            <p:cNvGrpSpPr/>
            <p:nvPr/>
          </p:nvGrpSpPr>
          <p:grpSpPr>
            <a:xfrm>
              <a:off x="1500166" y="1142984"/>
              <a:ext cx="5181600" cy="4133850"/>
              <a:chOff x="609600" y="1371600"/>
              <a:chExt cx="5181600" cy="4133850"/>
            </a:xfrm>
          </p:grpSpPr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 flipV="1">
                <a:off x="1181104" y="1371600"/>
                <a:ext cx="0" cy="3049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15" name="Oval 11"/>
              <p:cNvSpPr>
                <a:spLocks noChangeArrowheads="1"/>
              </p:cNvSpPr>
              <p:nvPr/>
            </p:nvSpPr>
            <p:spPr bwMode="auto">
              <a:xfrm>
                <a:off x="2814638" y="2944813"/>
                <a:ext cx="49212" cy="4921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6" name="Oval 12"/>
              <p:cNvSpPr>
                <a:spLocks noChangeArrowheads="1"/>
              </p:cNvSpPr>
              <p:nvPr/>
            </p:nvSpPr>
            <p:spPr bwMode="auto">
              <a:xfrm>
                <a:off x="2913063" y="3387725"/>
                <a:ext cx="49212" cy="4921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4" name="Oval 20"/>
              <p:cNvSpPr>
                <a:spLocks noChangeArrowheads="1"/>
              </p:cNvSpPr>
              <p:nvPr/>
            </p:nvSpPr>
            <p:spPr bwMode="auto">
              <a:xfrm>
                <a:off x="3792538" y="2747963"/>
                <a:ext cx="49212" cy="49212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5" name="Text Box 21"/>
              <p:cNvSpPr txBox="1">
                <a:spLocks noChangeArrowheads="1"/>
              </p:cNvSpPr>
              <p:nvPr/>
            </p:nvSpPr>
            <p:spPr bwMode="auto">
              <a:xfrm>
                <a:off x="609600" y="1447800"/>
                <a:ext cx="6858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dirty="0">
                    <a:latin typeface="Times New Roman" pitchFamily="18" charset="0"/>
                  </a:rPr>
                  <a:t>Var</a:t>
                </a:r>
                <a:r>
                  <a:rPr lang="en-US" sz="2000" baseline="-25000" dirty="0">
                    <a:latin typeface="Times New Roman" pitchFamily="18" charset="0"/>
                  </a:rPr>
                  <a:t>1</a:t>
                </a:r>
                <a:endParaRPr lang="en-GB" sz="2000" baseline="-25000" dirty="0">
                  <a:latin typeface="Times New Roman" pitchFamily="18" charset="0"/>
                </a:endParaRPr>
              </a:p>
            </p:txBody>
          </p:sp>
          <p:sp>
            <p:nvSpPr>
              <p:cNvPr id="26" name="Line 23"/>
              <p:cNvSpPr>
                <a:spLocks noChangeShapeType="1"/>
              </p:cNvSpPr>
              <p:nvPr/>
            </p:nvSpPr>
            <p:spPr bwMode="auto">
              <a:xfrm>
                <a:off x="3059113" y="1765300"/>
                <a:ext cx="903287" cy="34163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32" name="Line 29"/>
              <p:cNvSpPr>
                <a:spLocks noChangeShapeType="1"/>
              </p:cNvSpPr>
              <p:nvPr/>
            </p:nvSpPr>
            <p:spPr bwMode="auto">
              <a:xfrm>
                <a:off x="2570163" y="1863725"/>
                <a:ext cx="706437" cy="27844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33" name="Line 30"/>
              <p:cNvSpPr>
                <a:spLocks noChangeShapeType="1"/>
              </p:cNvSpPr>
              <p:nvPr/>
            </p:nvSpPr>
            <p:spPr bwMode="auto">
              <a:xfrm>
                <a:off x="3548063" y="1666875"/>
                <a:ext cx="719137" cy="26765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34" name="Text Box 40"/>
              <p:cNvSpPr txBox="1">
                <a:spLocks noChangeArrowheads="1"/>
              </p:cNvSpPr>
              <p:nvPr/>
            </p:nvSpPr>
            <p:spPr bwMode="auto">
              <a:xfrm>
                <a:off x="5105400" y="4495800"/>
                <a:ext cx="6858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dirty="0">
                    <a:latin typeface="Times New Roman" pitchFamily="18" charset="0"/>
                  </a:rPr>
                  <a:t>Var</a:t>
                </a:r>
                <a:r>
                  <a:rPr lang="en-US" sz="2000" baseline="-25000" dirty="0">
                    <a:latin typeface="Times New Roman" pitchFamily="18" charset="0"/>
                  </a:rPr>
                  <a:t>2</a:t>
                </a:r>
                <a:endParaRPr lang="en-GB" sz="2000" baseline="-25000" dirty="0">
                  <a:latin typeface="Times New Roman" pitchFamily="18" charset="0"/>
                </a:endParaRPr>
              </a:p>
            </p:txBody>
          </p:sp>
          <p:graphicFrame>
            <p:nvGraphicFramePr>
              <p:cNvPr id="35" name="Object 44"/>
              <p:cNvGraphicFramePr>
                <a:graphicFrameLocks noChangeAspect="1"/>
              </p:cNvGraphicFramePr>
              <p:nvPr/>
            </p:nvGraphicFramePr>
            <p:xfrm>
              <a:off x="1504978" y="4572015"/>
              <a:ext cx="1484312" cy="323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704" name="Εξίσωση" r:id="rId3" imgW="812520" imgH="177480" progId="Equation.3">
                      <p:embed/>
                    </p:oleObj>
                  </mc:Choice>
                  <mc:Fallback>
                    <p:oleObj name="Εξίσωση" r:id="rId3" imgW="812520" imgH="17748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04978" y="4572015"/>
                            <a:ext cx="1484312" cy="3238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6" name="Object 45"/>
              <p:cNvGraphicFramePr>
                <a:graphicFrameLocks noChangeAspect="1"/>
              </p:cNvGraphicFramePr>
              <p:nvPr/>
            </p:nvGraphicFramePr>
            <p:xfrm>
              <a:off x="4243415" y="3657615"/>
              <a:ext cx="1485900" cy="323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705" name="Εξίσωση" r:id="rId5" imgW="812520" imgH="177480" progId="Equation.3">
                      <p:embed/>
                    </p:oleObj>
                  </mc:Choice>
                  <mc:Fallback>
                    <p:oleObj name="Εξίσωση" r:id="rId5" imgW="812520" imgH="17748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43415" y="3657615"/>
                            <a:ext cx="1485900" cy="3238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7" name="Object 46"/>
              <p:cNvGraphicFramePr>
                <a:graphicFrameLocks noChangeAspect="1"/>
              </p:cNvGraphicFramePr>
              <p:nvPr/>
            </p:nvGraphicFramePr>
            <p:xfrm>
              <a:off x="3886200" y="5181600"/>
              <a:ext cx="1438275" cy="323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706" name="Equation" r:id="rId7" imgW="787320" imgH="177480" progId="Equation.3">
                      <p:embed/>
                    </p:oleObj>
                  </mc:Choice>
                  <mc:Fallback>
                    <p:oleObj name="Equation" r:id="rId7" imgW="787320" imgH="17748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86200" y="5181600"/>
                            <a:ext cx="1438275" cy="3238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8" name="Object 47"/>
              <p:cNvGraphicFramePr>
                <a:graphicFrameLocks noChangeAspect="1"/>
              </p:cNvGraphicFramePr>
              <p:nvPr/>
            </p:nvGraphicFramePr>
            <p:xfrm>
              <a:off x="4087840" y="4511690"/>
              <a:ext cx="228600" cy="4238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707" name="Εξίσωση" r:id="rId9" imgW="88560" imgH="164880" progId="Equation.3">
                      <p:embed/>
                    </p:oleObj>
                  </mc:Choice>
                  <mc:Fallback>
                    <p:oleObj name="Εξίσωση" r:id="rId9" imgW="88560" imgH="16488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87840" y="4511690"/>
                            <a:ext cx="228600" cy="4238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9" name="Object 48"/>
              <p:cNvGraphicFramePr>
                <a:graphicFrameLocks noChangeAspect="1"/>
              </p:cNvGraphicFramePr>
              <p:nvPr/>
            </p:nvGraphicFramePr>
            <p:xfrm>
              <a:off x="3478240" y="4664090"/>
              <a:ext cx="228600" cy="4238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708" name="Εξίσωση" r:id="rId11" imgW="88560" imgH="164880" progId="Equation.3">
                      <p:embed/>
                    </p:oleObj>
                  </mc:Choice>
                  <mc:Fallback>
                    <p:oleObj name="Εξίσωση" r:id="rId11" imgW="88560" imgH="16488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78240" y="4664090"/>
                            <a:ext cx="228600" cy="4238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0" name="Line 50"/>
              <p:cNvSpPr>
                <a:spLocks noChangeShapeType="1"/>
              </p:cNvSpPr>
              <p:nvPr/>
            </p:nvSpPr>
            <p:spPr bwMode="auto">
              <a:xfrm flipV="1">
                <a:off x="1219200" y="3733800"/>
                <a:ext cx="2362200" cy="68580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41" name="Object 55"/>
              <p:cNvGraphicFramePr>
                <a:graphicFrameLocks noChangeAspect="1"/>
              </p:cNvGraphicFramePr>
              <p:nvPr/>
            </p:nvGraphicFramePr>
            <p:xfrm>
              <a:off x="1524000" y="3810000"/>
              <a:ext cx="327025" cy="381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709" name="Equation" r:id="rId13" imgW="152280" imgH="177480" progId="Equation.3">
                      <p:embed/>
                    </p:oleObj>
                  </mc:Choice>
                  <mc:Fallback>
                    <p:oleObj name="Equation" r:id="rId13" imgW="152280" imgH="17748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24000" y="3810000"/>
                            <a:ext cx="327025" cy="3810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071670" y="4214818"/>
              <a:ext cx="4448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7" name="Line 54"/>
            <p:cNvSpPr>
              <a:spLocks noChangeShapeType="1"/>
            </p:cNvSpPr>
            <p:nvPr/>
          </p:nvSpPr>
          <p:spPr bwMode="auto">
            <a:xfrm flipV="1">
              <a:off x="2076456" y="3910018"/>
              <a:ext cx="99060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cxnSp>
          <p:nvCxnSpPr>
            <p:cNvPr id="8" name="AutoShape 32"/>
            <p:cNvCxnSpPr>
              <a:cxnSpLocks noChangeShapeType="1"/>
              <a:endCxn id="33" idx="1"/>
            </p:cNvCxnSpPr>
            <p:nvPr/>
          </p:nvCxnSpPr>
          <p:spPr bwMode="auto">
            <a:xfrm flipV="1">
              <a:off x="4143372" y="4114784"/>
              <a:ext cx="1014394" cy="314348"/>
            </a:xfrm>
            <a:prstGeom prst="straightConnector1">
              <a:avLst/>
            </a:prstGeom>
            <a:noFill/>
            <a:ln w="9525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" name="Text Box 58"/>
            <p:cNvSpPr txBox="1">
              <a:spLocks noChangeArrowheads="1"/>
            </p:cNvSpPr>
            <p:nvPr/>
          </p:nvSpPr>
          <p:spPr bwMode="auto">
            <a:xfrm>
              <a:off x="4591040" y="3929066"/>
              <a:ext cx="69534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b="1" dirty="0">
                  <a:solidFill>
                    <a:srgbClr val="FF0000"/>
                  </a:solidFill>
                </a:rPr>
                <a:t>margin</a:t>
              </a:r>
            </a:p>
          </p:txBody>
        </p: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18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Primal Optimization Problem of Hard Margin SVM: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Variables of the convex primal optimization problem are the parameters (</a:t>
            </a:r>
            <a:r>
              <a:rPr lang="en-US" b="1" dirty="0"/>
              <a:t>w</a:t>
            </a:r>
            <a:r>
              <a:rPr lang="en-US" dirty="0"/>
              <a:t> , b) defining the separating </a:t>
            </a:r>
            <a:r>
              <a:rPr lang="en-US" dirty="0" err="1"/>
              <a:t>hyperplane</a:t>
            </a:r>
            <a:r>
              <a:rPr lang="en-US" dirty="0"/>
              <a:t>.</a:t>
            </a:r>
          </a:p>
          <a:p>
            <a:r>
              <a:rPr lang="en-US" dirty="0"/>
              <a:t>Variables  = Dimensionality of the input space plus 1 which is n+1.</a:t>
            </a:r>
          </a:p>
          <a:p>
            <a:r>
              <a:rPr lang="en-US" dirty="0"/>
              <a:t>When n is small, the solution can be obtained by QP technique.</a:t>
            </a:r>
            <a:endParaRPr lang="el-GR" dirty="0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928662" y="2314148"/>
          <a:ext cx="3714776" cy="146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7" name="Equation" r:id="rId3" imgW="1726920" imgH="634680" progId="Equation.DSMT4">
                  <p:embed/>
                </p:oleObj>
              </mc:Choice>
              <mc:Fallback>
                <p:oleObj name="Equation" r:id="rId3" imgW="1726920" imgH="634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314148"/>
                        <a:ext cx="3714776" cy="14641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19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SVMs operate by mapping input space into high-dimensional feature spaces which in some cases may be of infinite dimensions.</a:t>
            </a:r>
          </a:p>
          <a:p>
            <a:r>
              <a:rPr lang="en-US" dirty="0"/>
              <a:t>Solving the optimization problem is then too difficult to be addressed in its primal form.</a:t>
            </a:r>
          </a:p>
          <a:p>
            <a:r>
              <a:rPr lang="en-US" dirty="0"/>
              <a:t>Natural solution is to re-express the optimization problem in its </a:t>
            </a:r>
            <a:r>
              <a:rPr lang="en-US" dirty="0">
                <a:solidFill>
                  <a:srgbClr val="FF0000"/>
                </a:solidFill>
              </a:rPr>
              <a:t>dual form.</a:t>
            </a:r>
            <a:r>
              <a:rPr lang="en-US" dirty="0"/>
              <a:t> </a:t>
            </a:r>
          </a:p>
          <a:p>
            <a:r>
              <a:rPr lang="en-US" dirty="0"/>
              <a:t>Variables in dual representation = Number of training data.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29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Justifications (1 / </a:t>
            </a:r>
            <a:r>
              <a:rPr lang="el-GR" dirty="0"/>
              <a:t>6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Training Data: </a:t>
            </a:r>
          </a:p>
          <a:p>
            <a:pPr lvl="1"/>
            <a:r>
              <a:rPr lang="en-US" altLang="ko-KR" dirty="0"/>
              <a:t>We want to estimate a function                         using  training data                                                    .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Empirical Risk</a:t>
            </a:r>
            <a:r>
              <a:rPr lang="en-US" altLang="ko-KR" dirty="0"/>
              <a:t>:</a:t>
            </a:r>
          </a:p>
          <a:p>
            <a:pPr lvl="1"/>
            <a:r>
              <a:rPr lang="en-US" altLang="ko-KR" dirty="0"/>
              <a:t>measures classifier’s accuracy on training data </a:t>
            </a:r>
          </a:p>
          <a:p>
            <a:endParaRPr lang="en-US" altLang="ko-KR" dirty="0"/>
          </a:p>
          <a:p>
            <a:r>
              <a:rPr lang="en-US" altLang="ko-KR" dirty="0">
                <a:solidFill>
                  <a:srgbClr val="FF0000"/>
                </a:solidFill>
              </a:rPr>
              <a:t>Risk</a:t>
            </a:r>
            <a:r>
              <a:rPr lang="en-US" altLang="ko-KR" dirty="0"/>
              <a:t>:</a:t>
            </a:r>
          </a:p>
          <a:p>
            <a:pPr lvl="1"/>
            <a:r>
              <a:rPr lang="en-US" altLang="ko-KR" dirty="0"/>
              <a:t>measures classifier’s generalization ability:</a:t>
            </a:r>
          </a:p>
          <a:p>
            <a:pPr lvl="1"/>
            <a:endParaRPr lang="en-US" altLang="ko-KR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3</a:t>
            </a:fld>
            <a:endParaRPr lang="el-GR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5786446" y="2143116"/>
          <a:ext cx="2345137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0" name="Equation" r:id="rId4" imgW="1726920" imgH="368280" progId="Equation.3">
                  <p:embed/>
                </p:oleObj>
              </mc:Choice>
              <mc:Fallback>
                <p:oleObj name="Equation" r:id="rId4" imgW="1726920" imgH="368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2143116"/>
                        <a:ext cx="2345137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5" name="Object 3"/>
          <p:cNvGraphicFramePr>
            <a:graphicFrameLocks noChangeAspect="1"/>
          </p:cNvGraphicFramePr>
          <p:nvPr/>
        </p:nvGraphicFramePr>
        <p:xfrm>
          <a:off x="4043792" y="2643182"/>
          <a:ext cx="4242984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1" name="Equation" r:id="rId6" imgW="3555720" imgH="419040" progId="Equation.3">
                  <p:embed/>
                </p:oleObj>
              </mc:Choice>
              <mc:Fallback>
                <p:oleObj name="Equation" r:id="rId6" imgW="355572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3792" y="2643182"/>
                        <a:ext cx="4242984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7" name="Object 5"/>
          <p:cNvGraphicFramePr>
            <a:graphicFrameLocks noChangeAspect="1"/>
          </p:cNvGraphicFramePr>
          <p:nvPr/>
        </p:nvGraphicFramePr>
        <p:xfrm>
          <a:off x="1346300" y="4143380"/>
          <a:ext cx="3940080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2" name="Equation" r:id="rId8" imgW="3035160" imgH="660240" progId="Equation.3">
                  <p:embed/>
                </p:oleObj>
              </mc:Choice>
              <mc:Fallback>
                <p:oleObj name="Equation" r:id="rId8" imgW="3035160" imgH="660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300" y="4143380"/>
                        <a:ext cx="3940080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9" name="Object 7"/>
          <p:cNvGraphicFramePr>
            <a:graphicFrameLocks noChangeAspect="1"/>
          </p:cNvGraphicFramePr>
          <p:nvPr/>
        </p:nvGraphicFramePr>
        <p:xfrm>
          <a:off x="1285852" y="5929330"/>
          <a:ext cx="3899674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3" name="Equation" r:id="rId10" imgW="2946240" imgH="431640" progId="Equation.3">
                  <p:embed/>
                </p:oleObj>
              </mc:Choice>
              <mc:Fallback>
                <p:oleObj name="Equation" r:id="rId10" imgW="294624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5929330"/>
                        <a:ext cx="3899674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20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 the original primal optimization problem into its dual by computing the Lagrangian function of the primal form.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matrix of non-negative </a:t>
            </a:r>
            <a:r>
              <a:rPr lang="en-US" dirty="0">
                <a:solidFill>
                  <a:srgbClr val="FF0000"/>
                </a:solidFill>
              </a:rPr>
              <a:t>Lagrange multipliers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30</a:t>
            </a:fld>
            <a:endParaRPr lang="el-GR"/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928662" y="3214686"/>
          <a:ext cx="6429420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2" name="Equation" r:id="rId3" imgW="2908080" imgH="431640" progId="Equation.DSMT4">
                  <p:embed/>
                </p:oleObj>
              </mc:Choice>
              <mc:Fallback>
                <p:oleObj name="Equation" r:id="rId3" imgW="290808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3214686"/>
                        <a:ext cx="6429420" cy="9286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857224" y="4357694"/>
          <a:ext cx="1955145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3" name="Equation" r:id="rId5" imgW="825480" imgH="241200" progId="Equation.DSMT4">
                  <p:embed/>
                </p:oleObj>
              </mc:Choice>
              <mc:Fallback>
                <p:oleObj name="Equation" r:id="rId5" imgW="82548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4357694"/>
                        <a:ext cx="1955145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21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dual problem is formulated as: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Kuhn-Tucker Theorem</a:t>
            </a:r>
            <a:r>
              <a:rPr lang="en-US" dirty="0"/>
              <a:t>: necessary and sufficient conditions for a normal point            to be an optimum is the existence of     such that: 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31</a:t>
            </a:fld>
            <a:endParaRPr lang="el-GR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928662" y="2285992"/>
          <a:ext cx="2571768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7" name="Equation" r:id="rId3" imgW="1168200" imgH="507960" progId="Equation.DSMT4">
                  <p:embed/>
                </p:oleObj>
              </mc:Choice>
              <mc:Fallback>
                <p:oleObj name="Equation" r:id="rId3" imgW="1168200" imgH="507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285992"/>
                        <a:ext cx="2571768" cy="1143008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7358081" y="3857628"/>
          <a:ext cx="943431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8" name="Equation" r:id="rId5" imgW="507960" imgH="228600" progId="Equation.DSMT4">
                  <p:embed/>
                </p:oleObj>
              </mc:Choice>
              <mc:Fallback>
                <p:oleObj name="Equation" r:id="rId5" imgW="50796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81" y="3857628"/>
                        <a:ext cx="943431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7000892" y="4286256"/>
          <a:ext cx="428628" cy="571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Equation" r:id="rId7" imgW="164880" imgH="203040" progId="Equation.DSMT4">
                  <p:embed/>
                </p:oleObj>
              </mc:Choice>
              <mc:Fallback>
                <p:oleObj name="Equation" r:id="rId7" imgW="16488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92" y="4286256"/>
                        <a:ext cx="428628" cy="5715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22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None/>
            </a:pPr>
            <a:r>
              <a:rPr lang="en-US" dirty="0"/>
              <a:t> 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32</a:t>
            </a:fld>
            <a:endParaRPr lang="el-GR" dirty="0"/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928662" y="1500174"/>
          <a:ext cx="1983596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9" name="Equation" r:id="rId4" imgW="1143000" imgH="419040" progId="Equation.DSMT4">
                  <p:embed/>
                </p:oleObj>
              </mc:Choice>
              <mc:Fallback>
                <p:oleObj name="Equation" r:id="rId4" imgW="114300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1500174"/>
                        <a:ext cx="1983596" cy="10001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857224" y="2500306"/>
          <a:ext cx="2026243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0" name="Equation" r:id="rId6" imgW="1143000" imgH="419040" progId="Equation.DSMT4">
                  <p:embed/>
                </p:oleObj>
              </mc:Choice>
              <mc:Fallback>
                <p:oleObj name="Equation" r:id="rId6" imgW="114300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2500306"/>
                        <a:ext cx="2026243" cy="9286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857224" y="3500438"/>
          <a:ext cx="4579552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1" name="Equation" r:id="rId8" imgW="2209680" imgH="241200" progId="Equation.DSMT4">
                  <p:embed/>
                </p:oleObj>
              </mc:Choice>
              <mc:Fallback>
                <p:oleObj name="Equation" r:id="rId8" imgW="220968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3500438"/>
                        <a:ext cx="4579552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857224" y="4429132"/>
          <a:ext cx="463219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2" name="Equation" r:id="rId10" imgW="1955520" imgH="241200" progId="Equation.DSMT4">
                  <p:embed/>
                </p:oleObj>
              </mc:Choice>
              <mc:Fallback>
                <p:oleObj name="Equation" r:id="rId10" imgW="195552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4429132"/>
                        <a:ext cx="4632190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928662" y="5214950"/>
          <a:ext cx="2357454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3" name="Equation" r:id="rId12" imgW="901440" imgH="241200" progId="Equation.DSMT4">
                  <p:embed/>
                </p:oleObj>
              </mc:Choice>
              <mc:Fallback>
                <p:oleObj name="Equation" r:id="rId12" imgW="90144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5214950"/>
                        <a:ext cx="2357454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3214678" y="1785926"/>
          <a:ext cx="71438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4" name="Equation" r:id="rId14" imgW="190440" imgH="152280" progId="Equation.DSMT4">
                  <p:embed/>
                </p:oleObj>
              </mc:Choice>
              <mc:Fallback>
                <p:oleObj name="Equation" r:id="rId14" imgW="190440" imgH="1522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1785926"/>
                        <a:ext cx="714380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3214683" y="2786062"/>
          <a:ext cx="7143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5" name="Equation" r:id="rId16" imgW="190440" imgH="152280" progId="Equation.DSMT4">
                  <p:embed/>
                </p:oleObj>
              </mc:Choice>
              <mc:Fallback>
                <p:oleObj name="Equation" r:id="rId16" imgW="190440" imgH="152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3" y="2786062"/>
                        <a:ext cx="714375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7" name="Object 9"/>
          <p:cNvGraphicFramePr>
            <a:graphicFrameLocks noChangeAspect="1"/>
          </p:cNvGraphicFramePr>
          <p:nvPr/>
        </p:nvGraphicFramePr>
        <p:xfrm>
          <a:off x="4000496" y="1571612"/>
          <a:ext cx="1533816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6" name="Equation" r:id="rId17" imgW="927000" imgH="431640" progId="Equation.DSMT4">
                  <p:embed/>
                </p:oleObj>
              </mc:Choice>
              <mc:Fallback>
                <p:oleObj name="Equation" r:id="rId17" imgW="927000" imgH="431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6" y="1571612"/>
                        <a:ext cx="1533816" cy="9286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8" name="Object 10"/>
          <p:cNvGraphicFramePr>
            <a:graphicFrameLocks noChangeAspect="1"/>
          </p:cNvGraphicFramePr>
          <p:nvPr/>
        </p:nvGraphicFramePr>
        <p:xfrm>
          <a:off x="4000496" y="2643182"/>
          <a:ext cx="1309697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7" name="Equation" r:id="rId19" imgW="711000" imgH="431640" progId="Equation.DSMT4">
                  <p:embed/>
                </p:oleObj>
              </mc:Choice>
              <mc:Fallback>
                <p:oleObj name="Equation" r:id="rId19" imgW="711000" imgH="431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6" y="2643182"/>
                        <a:ext cx="1309697" cy="785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857884" y="3357562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Hard Margin SVM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Karush-Kuhn-Tucker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Complementarity Conditions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00694" y="178592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(I)</a:t>
            </a:r>
            <a:endParaRPr lang="el-GR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429256" y="285749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(II)</a:t>
            </a:r>
            <a:endParaRPr lang="el-GR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500694" y="364331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(III)</a:t>
            </a:r>
            <a:endParaRPr lang="el-GR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500694" y="450057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(IV)</a:t>
            </a:r>
            <a:endParaRPr lang="el-GR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3286116" y="535782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(V)</a:t>
            </a:r>
            <a:endParaRPr lang="el-GR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23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Substituting (I),(II) in the original Lagrangian we get: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Dual Optimization Problem: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33</a:t>
            </a:fld>
            <a:endParaRPr lang="el-GR"/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857224" y="2714620"/>
          <a:ext cx="5600739" cy="951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6" name="Equation" r:id="rId3" imgW="2616120" imgH="444240" progId="Equation.DSMT4">
                  <p:embed/>
                </p:oleObj>
              </mc:Choice>
              <mc:Fallback>
                <p:oleObj name="Equation" r:id="rId3" imgW="2616120" imgH="444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2714620"/>
                        <a:ext cx="5600739" cy="951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1643042" y="4357694"/>
          <a:ext cx="4188865" cy="21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7" name="Equation" r:id="rId5" imgW="2184120" imgH="1117440" progId="Equation.DSMT4">
                  <p:embed/>
                </p:oleObj>
              </mc:Choice>
              <mc:Fallback>
                <p:oleObj name="Equation" r:id="rId5" imgW="2184120" imgH="11174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4357694"/>
                        <a:ext cx="4188865" cy="214314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24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Dependence on original primal variables is removed. </a:t>
            </a:r>
          </a:p>
          <a:p>
            <a:r>
              <a:rPr lang="en-US" dirty="0"/>
              <a:t>Dual formulation: </a:t>
            </a:r>
          </a:p>
          <a:p>
            <a:pPr lvl="1"/>
            <a:r>
              <a:rPr lang="en-US" dirty="0"/>
              <a:t>number of variables = number of the training patterns</a:t>
            </a:r>
          </a:p>
          <a:p>
            <a:pPr lvl="1"/>
            <a:r>
              <a:rPr lang="en-US" dirty="0"/>
              <a:t>concave quadratic programming problem</a:t>
            </a:r>
          </a:p>
          <a:p>
            <a:pPr lvl="1"/>
            <a:r>
              <a:rPr lang="en-US" dirty="0"/>
              <a:t>if a solution exists (linearly separable classification problem) then exists a </a:t>
            </a:r>
            <a:r>
              <a:rPr lang="en-US" dirty="0">
                <a:solidFill>
                  <a:srgbClr val="FF0000"/>
                </a:solidFill>
              </a:rPr>
              <a:t>global solution </a:t>
            </a:r>
            <a:r>
              <a:rPr lang="en-US" dirty="0"/>
              <a:t>for     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34</a:t>
            </a:fld>
            <a:endParaRPr lang="el-GR" dirty="0"/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7215206" y="5072074"/>
          <a:ext cx="428628" cy="527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9" name="Equation" r:id="rId3" imgW="164880" imgH="203040" progId="Equation.DSMT4">
                  <p:embed/>
                </p:oleObj>
              </mc:Choice>
              <mc:Fallback>
                <p:oleObj name="Equation" r:id="rId3" imgW="16488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206" y="5072074"/>
                        <a:ext cx="428628" cy="5275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25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/>
          <a:lstStyle/>
          <a:p>
            <a:r>
              <a:rPr lang="en-US" dirty="0"/>
              <a:t>Karush-Kuhn-Tuck Complementarity Conditions:</a:t>
            </a:r>
          </a:p>
          <a:p>
            <a:pPr lvl="1"/>
            <a:r>
              <a:rPr lang="en-US" dirty="0"/>
              <a:t>for </a:t>
            </a:r>
            <a:r>
              <a:rPr lang="en-US" dirty="0">
                <a:solidFill>
                  <a:srgbClr val="FF0000"/>
                </a:solidFill>
              </a:rPr>
              <a:t>active constraints</a:t>
            </a:r>
            <a:r>
              <a:rPr lang="en-US" dirty="0"/>
              <a:t>(        ) we have that: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 </a:t>
            </a:r>
            <a:r>
              <a:rPr lang="en-US" dirty="0">
                <a:solidFill>
                  <a:srgbClr val="FF0000"/>
                </a:solidFill>
              </a:rPr>
              <a:t>inactive constraints </a:t>
            </a:r>
            <a:r>
              <a:rPr lang="en-US" dirty="0"/>
              <a:t>(        ) we have that:</a:t>
            </a:r>
          </a:p>
          <a:p>
            <a:pPr lvl="1"/>
            <a:endParaRPr lang="en-US" dirty="0"/>
          </a:p>
          <a:p>
            <a:r>
              <a:rPr lang="en-US" dirty="0"/>
              <a:t>Training data points    for which          corresponds to support vectors lying on hyperplanes g(</a:t>
            </a:r>
            <a:r>
              <a:rPr lang="en-US" b="1" dirty="0"/>
              <a:t>x</a:t>
            </a:r>
            <a:r>
              <a:rPr lang="en-US" dirty="0"/>
              <a:t>) = +1 and g(</a:t>
            </a:r>
            <a:r>
              <a:rPr lang="en-US" b="1" dirty="0"/>
              <a:t>x</a:t>
            </a:r>
            <a:r>
              <a:rPr lang="en-US" dirty="0"/>
              <a:t>) = -1.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35</a:t>
            </a:fld>
            <a:endParaRPr lang="el-GR"/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4357686" y="2643182"/>
          <a:ext cx="72190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0" name="Equation" r:id="rId3" imgW="406080" imgH="241200" progId="Equation.DSMT4">
                  <p:embed/>
                </p:oleObj>
              </mc:Choice>
              <mc:Fallback>
                <p:oleObj name="Equation" r:id="rId3" imgW="40608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2643182"/>
                        <a:ext cx="721900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1357290" y="3143248"/>
          <a:ext cx="3489183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1" name="Equation" r:id="rId5" imgW="1473120" imgH="241200" progId="Equation.DSMT4">
                  <p:embed/>
                </p:oleObj>
              </mc:Choice>
              <mc:Fallback>
                <p:oleObj name="Equation" r:id="rId5" imgW="147312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3143248"/>
                        <a:ext cx="3489183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4706944" y="3714756"/>
          <a:ext cx="7223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2" name="Equation" r:id="rId7" imgW="406080" imgH="241200" progId="Equation.DSMT4">
                  <p:embed/>
                </p:oleObj>
              </mc:Choice>
              <mc:Fallback>
                <p:oleObj name="Equation" r:id="rId7" imgW="40608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6944" y="3714756"/>
                        <a:ext cx="722312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1357290" y="4143380"/>
          <a:ext cx="2616887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3" name="Equation" r:id="rId9" imgW="1473120" imgH="241200" progId="Equation.DSMT4">
                  <p:embed/>
                </p:oleObj>
              </mc:Choice>
              <mc:Fallback>
                <p:oleObj name="Equation" r:id="rId9" imgW="147312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4143380"/>
                        <a:ext cx="2616887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4151312" y="4679950"/>
          <a:ext cx="34925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4" name="Equation" r:id="rId11" imgW="164880" imgH="241200" progId="Equation.DSMT4">
                  <p:embed/>
                </p:oleObj>
              </mc:Choice>
              <mc:Fallback>
                <p:oleObj name="Equation" r:id="rId11" imgW="164880" imgH="241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312" y="4679950"/>
                        <a:ext cx="349250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9" name="Object 9"/>
          <p:cNvGraphicFramePr>
            <a:graphicFrameLocks noChangeAspect="1"/>
          </p:cNvGraphicFramePr>
          <p:nvPr/>
        </p:nvGraphicFramePr>
        <p:xfrm>
          <a:off x="6045409" y="4714884"/>
          <a:ext cx="1026921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5" name="Equation" r:id="rId13" imgW="406080" imgH="241200" progId="Equation.DSMT4">
                  <p:embed/>
                </p:oleObj>
              </mc:Choice>
              <mc:Fallback>
                <p:oleObj name="Equation" r:id="rId13" imgW="40608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5409" y="4714884"/>
                        <a:ext cx="1026921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Margin SVM 26 / 26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71612"/>
            <a:ext cx="8301038" cy="5143536"/>
          </a:xfrm>
        </p:spPr>
        <p:txBody>
          <a:bodyPr/>
          <a:lstStyle/>
          <a:p>
            <a:r>
              <a:rPr lang="en-US" dirty="0"/>
              <a:t>Geometric margin (optimal </a:t>
            </a:r>
            <a:r>
              <a:rPr lang="en-US" dirty="0" err="1"/>
              <a:t>hyperplane</a:t>
            </a:r>
            <a:r>
              <a:rPr lang="en-US" dirty="0"/>
              <a:t>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Optimal Hyperplane: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Optimal b parameter: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36</a:t>
            </a:fld>
            <a:endParaRPr lang="el-GR"/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928662" y="2214554"/>
          <a:ext cx="1841762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9" name="Equation" r:id="rId3" imgW="698400" imgH="406080" progId="Equation.DSMT4">
                  <p:embed/>
                </p:oleObj>
              </mc:Choice>
              <mc:Fallback>
                <p:oleObj name="Equation" r:id="rId3" imgW="698400" imgH="406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214554"/>
                        <a:ext cx="1841762" cy="8572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857250" y="3929066"/>
          <a:ext cx="5643576" cy="1000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0" name="Equation" r:id="rId5" imgW="2793960" imgH="431640" progId="Equation.DSMT4">
                  <p:embed/>
                </p:oleObj>
              </mc:Choice>
              <mc:Fallback>
                <p:oleObj name="Equation" r:id="rId5" imgW="279396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3929066"/>
                        <a:ext cx="5643576" cy="1000131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785786" y="5572140"/>
          <a:ext cx="4500594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1" name="Equation" r:id="rId7" imgW="2260440" imgH="419040" progId="Equation.DSMT4">
                  <p:embed/>
                </p:oleObj>
              </mc:Choice>
              <mc:Fallback>
                <p:oleObj name="Equation" r:id="rId7" imgW="226044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5572140"/>
                        <a:ext cx="4500594" cy="1071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Margin SVM 1 / 11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Linearly inseparable data:</a:t>
            </a:r>
          </a:p>
          <a:p>
            <a:pPr lvl="1"/>
            <a:r>
              <a:rPr lang="en-US" dirty="0"/>
              <a:t>no feasible solution</a:t>
            </a:r>
          </a:p>
          <a:p>
            <a:pPr lvl="1"/>
            <a:r>
              <a:rPr lang="en-US" dirty="0"/>
              <a:t>optimization problem corresponding to Hard Margin Support Vector Machine </a:t>
            </a:r>
            <a:r>
              <a:rPr lang="en-US" dirty="0">
                <a:solidFill>
                  <a:srgbClr val="FF0000"/>
                </a:solidFill>
              </a:rPr>
              <a:t>unsolvable</a:t>
            </a:r>
            <a:r>
              <a:rPr lang="en-US" dirty="0"/>
              <a:t>.</a:t>
            </a:r>
          </a:p>
          <a:p>
            <a:r>
              <a:rPr lang="en-US" dirty="0"/>
              <a:t>Remedy: extension of Hard Margin paradigm by the so called Soft Margin Support Vector Machine.</a:t>
            </a:r>
          </a:p>
          <a:p>
            <a:r>
              <a:rPr lang="en-US" dirty="0">
                <a:solidFill>
                  <a:srgbClr val="FF0000"/>
                </a:solidFill>
              </a:rPr>
              <a:t>Key Idea</a:t>
            </a:r>
            <a:r>
              <a:rPr lang="en-US" dirty="0"/>
              <a:t>: allow for some slight error represented by slack variables            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37</a:t>
            </a:fld>
            <a:endParaRPr lang="el-GR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5857884" y="5286388"/>
          <a:ext cx="1132118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1" name="Equation" r:id="rId3" imgW="609480" imgH="228600" progId="Equation.DSMT4">
                  <p:embed/>
                </p:oleObj>
              </mc:Choice>
              <mc:Fallback>
                <p:oleObj name="Equation" r:id="rId3" imgW="60948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4" y="5286388"/>
                        <a:ext cx="1132118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Margin SVM 2 / 11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of slack variables yields that the original inequalities will be reformulated as:</a:t>
            </a:r>
          </a:p>
          <a:p>
            <a:endParaRPr lang="en-US" dirty="0"/>
          </a:p>
          <a:p>
            <a:r>
              <a:rPr lang="en-US" dirty="0"/>
              <a:t>Utilization of slack variables guarantees the existence of feasible solutions for the reformulated optimization problem.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38</a:t>
            </a:fld>
            <a:endParaRPr lang="el-GR"/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928662" y="2643182"/>
          <a:ext cx="3714776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5" name="Equation" r:id="rId3" imgW="1828800" imgH="228600" progId="Equation.DSMT4">
                  <p:embed/>
                </p:oleObj>
              </mc:Choice>
              <mc:Fallback>
                <p:oleObj name="Equation" r:id="rId3" imgW="18288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643182"/>
                        <a:ext cx="3714776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Margin SVM 3 / 11 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39</a:t>
            </a:fld>
            <a:endParaRPr lang="el-GR"/>
          </a:p>
        </p:txBody>
      </p:sp>
      <p:grpSp>
        <p:nvGrpSpPr>
          <p:cNvPr id="38" name="Group 35"/>
          <p:cNvGrpSpPr/>
          <p:nvPr/>
        </p:nvGrpSpPr>
        <p:grpSpPr>
          <a:xfrm>
            <a:off x="357158" y="214290"/>
            <a:ext cx="8286808" cy="6500859"/>
            <a:chOff x="609600" y="620437"/>
            <a:chExt cx="5181600" cy="4272238"/>
          </a:xfrm>
        </p:grpSpPr>
        <p:sp>
          <p:nvSpPr>
            <p:cNvPr id="43" name="Line 6"/>
            <p:cNvSpPr>
              <a:spLocks noChangeShapeType="1"/>
            </p:cNvSpPr>
            <p:nvPr/>
          </p:nvSpPr>
          <p:spPr bwMode="auto">
            <a:xfrm flipH="1" flipV="1">
              <a:off x="1145628" y="620437"/>
              <a:ext cx="35477" cy="38007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58" name="Text Box 21"/>
            <p:cNvSpPr txBox="1">
              <a:spLocks noChangeArrowheads="1"/>
            </p:cNvSpPr>
            <p:nvPr/>
          </p:nvSpPr>
          <p:spPr bwMode="auto">
            <a:xfrm>
              <a:off x="609600" y="1447800"/>
              <a:ext cx="6858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Times New Roman" pitchFamily="18" charset="0"/>
                </a:rPr>
                <a:t>Var</a:t>
              </a:r>
              <a:r>
                <a:rPr lang="en-US" sz="2000" baseline="-25000" dirty="0">
                  <a:latin typeface="Times New Roman" pitchFamily="18" charset="0"/>
                </a:rPr>
                <a:t>1</a:t>
              </a:r>
              <a:endParaRPr lang="en-GB" sz="2000" baseline="-25000" dirty="0">
                <a:latin typeface="Times New Roman" pitchFamily="18" charset="0"/>
              </a:endParaRPr>
            </a:p>
          </p:txBody>
        </p:sp>
        <p:sp>
          <p:nvSpPr>
            <p:cNvPr id="67" name="Text Box 40"/>
            <p:cNvSpPr txBox="1">
              <a:spLocks noChangeArrowheads="1"/>
            </p:cNvSpPr>
            <p:nvPr/>
          </p:nvSpPr>
          <p:spPr bwMode="auto">
            <a:xfrm>
              <a:off x="5105400" y="4495800"/>
              <a:ext cx="6858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Times New Roman" pitchFamily="18" charset="0"/>
                </a:rPr>
                <a:t>Var</a:t>
              </a:r>
              <a:r>
                <a:rPr lang="en-US" sz="2000" baseline="-25000" dirty="0">
                  <a:latin typeface="Times New Roman" pitchFamily="18" charset="0"/>
                </a:rPr>
                <a:t>2</a:t>
              </a:r>
              <a:endParaRPr lang="en-GB" sz="2000" baseline="-25000" dirty="0">
                <a:latin typeface="Times New Roman" pitchFamily="18" charset="0"/>
              </a:endParaRPr>
            </a:p>
          </p:txBody>
        </p:sp>
      </p:grpSp>
      <p:sp>
        <p:nvSpPr>
          <p:cNvPr id="39" name="Line 5"/>
          <p:cNvSpPr>
            <a:spLocks noChangeShapeType="1"/>
          </p:cNvSpPr>
          <p:nvPr/>
        </p:nvSpPr>
        <p:spPr bwMode="auto">
          <a:xfrm flipV="1">
            <a:off x="214282" y="4357693"/>
            <a:ext cx="8786874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136" name="Line 5"/>
          <p:cNvSpPr>
            <a:spLocks noChangeShapeType="1"/>
          </p:cNvSpPr>
          <p:nvPr/>
        </p:nvSpPr>
        <p:spPr bwMode="auto">
          <a:xfrm rot="20000665">
            <a:off x="2560861" y="2335929"/>
            <a:ext cx="5167628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137" name="Line 6"/>
          <p:cNvSpPr>
            <a:spLocks noChangeShapeType="1"/>
          </p:cNvSpPr>
          <p:nvPr/>
        </p:nvSpPr>
        <p:spPr bwMode="auto">
          <a:xfrm rot="20000665">
            <a:off x="2814826" y="2716701"/>
            <a:ext cx="516762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138" name="Line 7"/>
          <p:cNvSpPr>
            <a:spLocks noChangeShapeType="1"/>
          </p:cNvSpPr>
          <p:nvPr/>
        </p:nvSpPr>
        <p:spPr bwMode="auto">
          <a:xfrm rot="20000665">
            <a:off x="3066030" y="3095391"/>
            <a:ext cx="516762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139" name="Text Box 8"/>
          <p:cNvSpPr txBox="1">
            <a:spLocks noChangeArrowheads="1"/>
          </p:cNvSpPr>
          <p:nvPr/>
        </p:nvSpPr>
        <p:spPr bwMode="auto">
          <a:xfrm rot="19822108">
            <a:off x="1791761" y="3160188"/>
            <a:ext cx="1722543" cy="30777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tx1"/>
              </a:buClr>
            </a:pPr>
            <a:r>
              <a:rPr lang="en-US" altLang="zh-CN" sz="1400" dirty="0">
                <a:solidFill>
                  <a:schemeClr val="hlink"/>
                </a:solidFill>
                <a:latin typeface="Tahoma" pitchFamily="34" charset="0"/>
              </a:rPr>
              <a:t>&lt;w,x&gt;+b=1</a:t>
            </a:r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 rot="19822108">
            <a:off x="2220389" y="3517378"/>
            <a:ext cx="1722543" cy="30777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tx1"/>
              </a:buClr>
            </a:pPr>
            <a:r>
              <a:rPr lang="en-US" altLang="zh-CN" sz="1400" dirty="0">
                <a:latin typeface="Tahoma" pitchFamily="34" charset="0"/>
              </a:rPr>
              <a:t>&lt;w,x&gt;+b=0</a:t>
            </a:r>
          </a:p>
        </p:txBody>
      </p:sp>
      <p:sp>
        <p:nvSpPr>
          <p:cNvPr id="141" name="Text Box 10"/>
          <p:cNvSpPr txBox="1">
            <a:spLocks noChangeArrowheads="1"/>
          </p:cNvSpPr>
          <p:nvPr/>
        </p:nvSpPr>
        <p:spPr bwMode="auto">
          <a:xfrm rot="19822108">
            <a:off x="2557862" y="3818662"/>
            <a:ext cx="1722543" cy="30777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tx1"/>
              </a:buClr>
            </a:pPr>
            <a:r>
              <a:rPr lang="en-US" altLang="zh-CN" sz="1400" dirty="0">
                <a:solidFill>
                  <a:schemeClr val="folHlink"/>
                </a:solidFill>
                <a:latin typeface="Tahoma" pitchFamily="34" charset="0"/>
              </a:rPr>
              <a:t>&lt;w,x&gt;+b=-1</a:t>
            </a:r>
          </a:p>
        </p:txBody>
      </p:sp>
      <p:sp>
        <p:nvSpPr>
          <p:cNvPr id="142" name="Oval 11"/>
          <p:cNvSpPr>
            <a:spLocks noChangeArrowheads="1"/>
          </p:cNvSpPr>
          <p:nvPr/>
        </p:nvSpPr>
        <p:spPr bwMode="auto">
          <a:xfrm>
            <a:off x="7938286" y="3182782"/>
            <a:ext cx="132503" cy="99874"/>
          </a:xfrm>
          <a:prstGeom prst="ellips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43" name="Oval 12"/>
          <p:cNvSpPr>
            <a:spLocks noChangeArrowheads="1"/>
          </p:cNvSpPr>
          <p:nvPr/>
        </p:nvSpPr>
        <p:spPr bwMode="auto">
          <a:xfrm>
            <a:off x="6368323" y="1624324"/>
            <a:ext cx="132503" cy="99874"/>
          </a:xfrm>
          <a:prstGeom prst="ellipse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44" name="Oval 13"/>
          <p:cNvSpPr>
            <a:spLocks noChangeArrowheads="1"/>
          </p:cNvSpPr>
          <p:nvPr/>
        </p:nvSpPr>
        <p:spPr bwMode="auto">
          <a:xfrm>
            <a:off x="3867993" y="1828928"/>
            <a:ext cx="132503" cy="99874"/>
          </a:xfrm>
          <a:prstGeom prst="ellipse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45" name="Oval 14"/>
          <p:cNvSpPr>
            <a:spLocks noChangeArrowheads="1"/>
          </p:cNvSpPr>
          <p:nvPr/>
        </p:nvSpPr>
        <p:spPr bwMode="auto">
          <a:xfrm>
            <a:off x="3579480" y="3000372"/>
            <a:ext cx="132503" cy="99874"/>
          </a:xfrm>
          <a:prstGeom prst="ellipse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46" name="Oval 15"/>
          <p:cNvSpPr>
            <a:spLocks noChangeArrowheads="1"/>
          </p:cNvSpPr>
          <p:nvPr/>
        </p:nvSpPr>
        <p:spPr bwMode="auto">
          <a:xfrm>
            <a:off x="5011001" y="1400300"/>
            <a:ext cx="132503" cy="99874"/>
          </a:xfrm>
          <a:prstGeom prst="ellipse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47" name="Oval 16"/>
          <p:cNvSpPr>
            <a:spLocks noChangeArrowheads="1"/>
          </p:cNvSpPr>
          <p:nvPr/>
        </p:nvSpPr>
        <p:spPr bwMode="auto">
          <a:xfrm>
            <a:off x="2653547" y="2357430"/>
            <a:ext cx="132503" cy="99874"/>
          </a:xfrm>
          <a:prstGeom prst="ellipse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48" name="Oval 17"/>
          <p:cNvSpPr>
            <a:spLocks noChangeArrowheads="1"/>
          </p:cNvSpPr>
          <p:nvPr/>
        </p:nvSpPr>
        <p:spPr bwMode="auto">
          <a:xfrm>
            <a:off x="5715008" y="2328994"/>
            <a:ext cx="132503" cy="99874"/>
          </a:xfrm>
          <a:prstGeom prst="ellipse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49" name="Oval 18"/>
          <p:cNvSpPr>
            <a:spLocks noChangeArrowheads="1"/>
          </p:cNvSpPr>
          <p:nvPr/>
        </p:nvSpPr>
        <p:spPr bwMode="auto">
          <a:xfrm>
            <a:off x="6011133" y="2829060"/>
            <a:ext cx="132503" cy="99874"/>
          </a:xfrm>
          <a:prstGeom prst="ellips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50" name="Oval 19"/>
          <p:cNvSpPr>
            <a:spLocks noChangeArrowheads="1"/>
          </p:cNvSpPr>
          <p:nvPr/>
        </p:nvSpPr>
        <p:spPr bwMode="auto">
          <a:xfrm>
            <a:off x="7134985" y="3241042"/>
            <a:ext cx="132503" cy="99874"/>
          </a:xfrm>
          <a:prstGeom prst="ellips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51" name="Oval 20"/>
          <p:cNvSpPr>
            <a:spLocks noChangeArrowheads="1"/>
          </p:cNvSpPr>
          <p:nvPr/>
        </p:nvSpPr>
        <p:spPr bwMode="auto">
          <a:xfrm>
            <a:off x="4071934" y="3829192"/>
            <a:ext cx="132503" cy="99874"/>
          </a:xfrm>
          <a:prstGeom prst="ellips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52" name="Oval 21"/>
          <p:cNvSpPr>
            <a:spLocks noChangeArrowheads="1"/>
          </p:cNvSpPr>
          <p:nvPr/>
        </p:nvSpPr>
        <p:spPr bwMode="auto">
          <a:xfrm>
            <a:off x="5282699" y="4096217"/>
            <a:ext cx="132503" cy="99874"/>
          </a:xfrm>
          <a:prstGeom prst="ellips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53" name="Oval 22"/>
          <p:cNvSpPr>
            <a:spLocks noChangeArrowheads="1"/>
          </p:cNvSpPr>
          <p:nvPr/>
        </p:nvSpPr>
        <p:spPr bwMode="auto">
          <a:xfrm>
            <a:off x="8297149" y="2885239"/>
            <a:ext cx="132503" cy="99874"/>
          </a:xfrm>
          <a:prstGeom prst="ellips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54" name="Oval 23"/>
          <p:cNvSpPr>
            <a:spLocks noChangeArrowheads="1"/>
          </p:cNvSpPr>
          <p:nvPr/>
        </p:nvSpPr>
        <p:spPr bwMode="auto">
          <a:xfrm>
            <a:off x="3049467" y="1539014"/>
            <a:ext cx="132503" cy="99874"/>
          </a:xfrm>
          <a:prstGeom prst="ellips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55" name="Oval 24"/>
          <p:cNvSpPr>
            <a:spLocks noChangeArrowheads="1"/>
          </p:cNvSpPr>
          <p:nvPr/>
        </p:nvSpPr>
        <p:spPr bwMode="auto">
          <a:xfrm>
            <a:off x="6124647" y="4329258"/>
            <a:ext cx="132503" cy="99874"/>
          </a:xfrm>
          <a:prstGeom prst="ellipse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58" name="Line 27"/>
          <p:cNvSpPr>
            <a:spLocks noChangeShapeType="1"/>
          </p:cNvSpPr>
          <p:nvPr/>
        </p:nvSpPr>
        <p:spPr bwMode="auto">
          <a:xfrm flipH="1" flipV="1">
            <a:off x="4909363" y="2428868"/>
            <a:ext cx="1234272" cy="1857388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63" name="Text Box 32"/>
          <p:cNvSpPr txBox="1">
            <a:spLocks noChangeArrowheads="1"/>
          </p:cNvSpPr>
          <p:nvPr/>
        </p:nvSpPr>
        <p:spPr bwMode="auto">
          <a:xfrm>
            <a:off x="2714612" y="1071546"/>
            <a:ext cx="1071570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tx1"/>
              </a:buClr>
            </a:pPr>
            <a:r>
              <a:rPr lang="en-US" altLang="zh-CN" sz="2400" i="1" dirty="0">
                <a:solidFill>
                  <a:srgbClr val="7030A0"/>
                </a:solidFill>
                <a:latin typeface="Symbol" pitchFamily="18" charset="2"/>
              </a:rPr>
              <a:t>x</a:t>
            </a:r>
            <a:r>
              <a:rPr lang="en-US" altLang="zh-CN" sz="2400" i="1" baseline="-25000" dirty="0">
                <a:solidFill>
                  <a:srgbClr val="7030A0"/>
                </a:solidFill>
                <a:latin typeface="Tahoma" pitchFamily="34" charset="0"/>
              </a:rPr>
              <a:t>j</a:t>
            </a:r>
            <a:r>
              <a:rPr lang="en-US" altLang="zh-CN" sz="2400" i="1" dirty="0">
                <a:solidFill>
                  <a:srgbClr val="7030A0"/>
                </a:solidFill>
                <a:latin typeface="Tahoma" pitchFamily="34" charset="0"/>
              </a:rPr>
              <a:t> &gt; 1</a:t>
            </a:r>
          </a:p>
        </p:txBody>
      </p:sp>
      <p:sp>
        <p:nvSpPr>
          <p:cNvPr id="164" name="Line 33"/>
          <p:cNvSpPr>
            <a:spLocks noChangeShapeType="1"/>
          </p:cNvSpPr>
          <p:nvPr/>
        </p:nvSpPr>
        <p:spPr bwMode="auto">
          <a:xfrm flipH="1" flipV="1">
            <a:off x="3143240" y="1643049"/>
            <a:ext cx="1285884" cy="2071702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65" name="Oval 12"/>
          <p:cNvSpPr>
            <a:spLocks noChangeArrowheads="1"/>
          </p:cNvSpPr>
          <p:nvPr/>
        </p:nvSpPr>
        <p:spPr bwMode="auto">
          <a:xfrm>
            <a:off x="4643438" y="1785926"/>
            <a:ext cx="76200" cy="76200"/>
          </a:xfrm>
          <a:prstGeom prst="ellipse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66" name="Oval 19"/>
          <p:cNvSpPr>
            <a:spLocks noChangeArrowheads="1"/>
          </p:cNvSpPr>
          <p:nvPr/>
        </p:nvSpPr>
        <p:spPr bwMode="auto">
          <a:xfrm>
            <a:off x="7143768" y="1928802"/>
            <a:ext cx="76200" cy="76200"/>
          </a:xfrm>
          <a:prstGeom prst="ellips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67" name="Text Box 32"/>
          <p:cNvSpPr txBox="1">
            <a:spLocks noChangeArrowheads="1"/>
          </p:cNvSpPr>
          <p:nvPr/>
        </p:nvSpPr>
        <p:spPr bwMode="auto">
          <a:xfrm>
            <a:off x="5786446" y="4324657"/>
            <a:ext cx="1143008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tx1"/>
              </a:buClr>
            </a:pPr>
            <a:r>
              <a:rPr lang="en-US" altLang="zh-CN" sz="2400" i="1" dirty="0">
                <a:solidFill>
                  <a:schemeClr val="tx2"/>
                </a:solidFill>
                <a:latin typeface="Symbol" pitchFamily="18" charset="2"/>
              </a:rPr>
              <a:t>x</a:t>
            </a:r>
            <a:r>
              <a:rPr lang="en-US" altLang="zh-CN" sz="2400" i="1" baseline="-25000" dirty="0">
                <a:solidFill>
                  <a:schemeClr val="tx2"/>
                </a:solidFill>
                <a:latin typeface="Tahoma" pitchFamily="34" charset="0"/>
              </a:rPr>
              <a:t>j</a:t>
            </a:r>
            <a:r>
              <a:rPr lang="en-US" altLang="zh-CN" sz="2400" i="1" dirty="0">
                <a:solidFill>
                  <a:schemeClr val="tx2"/>
                </a:solidFill>
                <a:latin typeface="Tahoma" pitchFamily="34" charset="0"/>
              </a:rPr>
              <a:t> &gt; 1</a:t>
            </a:r>
          </a:p>
        </p:txBody>
      </p:sp>
      <p:sp>
        <p:nvSpPr>
          <p:cNvPr id="168" name="Text Box 32"/>
          <p:cNvSpPr txBox="1">
            <a:spLocks noChangeArrowheads="1"/>
          </p:cNvSpPr>
          <p:nvPr/>
        </p:nvSpPr>
        <p:spPr bwMode="auto">
          <a:xfrm>
            <a:off x="3929058" y="3857628"/>
            <a:ext cx="1143008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tx1"/>
              </a:buClr>
            </a:pPr>
            <a:r>
              <a:rPr lang="en-US" altLang="zh-CN" sz="2400" i="1" dirty="0">
                <a:solidFill>
                  <a:schemeClr val="accent4"/>
                </a:solidFill>
                <a:latin typeface="Symbol" pitchFamily="18" charset="2"/>
              </a:rPr>
              <a:t>x</a:t>
            </a:r>
            <a:r>
              <a:rPr lang="en-US" altLang="zh-CN" sz="2400" i="1" baseline="-25000" dirty="0">
                <a:solidFill>
                  <a:schemeClr val="accent4"/>
                </a:solidFill>
                <a:latin typeface="Tahoma" pitchFamily="34" charset="0"/>
              </a:rPr>
              <a:t>j</a:t>
            </a:r>
            <a:r>
              <a:rPr lang="en-US" altLang="zh-CN" sz="2400" i="1" dirty="0">
                <a:solidFill>
                  <a:schemeClr val="accent4"/>
                </a:solidFill>
                <a:latin typeface="Tahoma" pitchFamily="34" charset="0"/>
              </a:rPr>
              <a:t> = 0</a:t>
            </a:r>
          </a:p>
        </p:txBody>
      </p:sp>
      <p:sp>
        <p:nvSpPr>
          <p:cNvPr id="169" name="Text Box 32"/>
          <p:cNvSpPr txBox="1">
            <a:spLocks noChangeArrowheads="1"/>
          </p:cNvSpPr>
          <p:nvPr/>
        </p:nvSpPr>
        <p:spPr bwMode="auto">
          <a:xfrm>
            <a:off x="5929322" y="1142984"/>
            <a:ext cx="1143008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tx1"/>
              </a:buClr>
            </a:pPr>
            <a:r>
              <a:rPr lang="en-US" altLang="zh-CN" sz="2400" i="1" dirty="0">
                <a:solidFill>
                  <a:schemeClr val="tx2"/>
                </a:solidFill>
                <a:latin typeface="Symbol" pitchFamily="18" charset="2"/>
              </a:rPr>
              <a:t>x</a:t>
            </a:r>
            <a:r>
              <a:rPr lang="en-US" altLang="zh-CN" sz="2400" i="1" baseline="-25000" dirty="0">
                <a:solidFill>
                  <a:schemeClr val="tx2"/>
                </a:solidFill>
                <a:latin typeface="Tahoma" pitchFamily="34" charset="0"/>
              </a:rPr>
              <a:t>j</a:t>
            </a:r>
            <a:r>
              <a:rPr lang="en-US" altLang="zh-CN" sz="2400" i="1" dirty="0">
                <a:solidFill>
                  <a:schemeClr val="tx2"/>
                </a:solidFill>
                <a:latin typeface="Tahoma" pitchFamily="34" charset="0"/>
              </a:rPr>
              <a:t> = 0</a:t>
            </a:r>
          </a:p>
        </p:txBody>
      </p:sp>
      <p:sp>
        <p:nvSpPr>
          <p:cNvPr id="170" name="Line 27"/>
          <p:cNvSpPr>
            <a:spLocks noChangeShapeType="1"/>
          </p:cNvSpPr>
          <p:nvPr/>
        </p:nvSpPr>
        <p:spPr bwMode="auto">
          <a:xfrm flipH="1" flipV="1">
            <a:off x="5572132" y="2143116"/>
            <a:ext cx="142876" cy="214314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71" name="Line 33"/>
          <p:cNvSpPr>
            <a:spLocks noChangeShapeType="1"/>
          </p:cNvSpPr>
          <p:nvPr/>
        </p:nvSpPr>
        <p:spPr bwMode="auto">
          <a:xfrm flipH="1" flipV="1">
            <a:off x="7215206" y="2000240"/>
            <a:ext cx="142876" cy="214314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72" name="Text Box 32"/>
          <p:cNvSpPr txBox="1">
            <a:spLocks noChangeArrowheads="1"/>
          </p:cNvSpPr>
          <p:nvPr/>
        </p:nvSpPr>
        <p:spPr bwMode="auto">
          <a:xfrm>
            <a:off x="5072066" y="1571612"/>
            <a:ext cx="1143008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tx1"/>
              </a:buClr>
            </a:pPr>
            <a:r>
              <a:rPr lang="en-US" altLang="zh-CN" sz="2400" i="1" dirty="0">
                <a:solidFill>
                  <a:schemeClr val="tx2"/>
                </a:solidFill>
                <a:latin typeface="Symbol" pitchFamily="18" charset="2"/>
              </a:rPr>
              <a:t>x</a:t>
            </a:r>
            <a:r>
              <a:rPr lang="en-US" altLang="zh-CN" sz="2400" i="1" baseline="-25000" dirty="0">
                <a:solidFill>
                  <a:schemeClr val="tx2"/>
                </a:solidFill>
                <a:latin typeface="Tahoma" pitchFamily="34" charset="0"/>
              </a:rPr>
              <a:t>j</a:t>
            </a:r>
            <a:r>
              <a:rPr lang="en-US" altLang="zh-CN" sz="2400" i="1" dirty="0">
                <a:solidFill>
                  <a:schemeClr val="tx2"/>
                </a:solidFill>
                <a:latin typeface="Tahoma" pitchFamily="34" charset="0"/>
              </a:rPr>
              <a:t> &lt; 1</a:t>
            </a:r>
          </a:p>
        </p:txBody>
      </p:sp>
      <p:sp>
        <p:nvSpPr>
          <p:cNvPr id="173" name="Text Box 32"/>
          <p:cNvSpPr txBox="1">
            <a:spLocks noChangeArrowheads="1"/>
          </p:cNvSpPr>
          <p:nvPr/>
        </p:nvSpPr>
        <p:spPr bwMode="auto">
          <a:xfrm>
            <a:off x="7143768" y="2181517"/>
            <a:ext cx="1143008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tx1"/>
              </a:buClr>
            </a:pPr>
            <a:r>
              <a:rPr lang="en-US" altLang="zh-CN" sz="2400" i="1" dirty="0">
                <a:solidFill>
                  <a:schemeClr val="accent4"/>
                </a:solidFill>
                <a:latin typeface="Symbol" pitchFamily="18" charset="2"/>
              </a:rPr>
              <a:t>x</a:t>
            </a:r>
            <a:r>
              <a:rPr lang="en-US" altLang="zh-CN" sz="2400" i="1" baseline="-25000" dirty="0">
                <a:solidFill>
                  <a:schemeClr val="accent4"/>
                </a:solidFill>
                <a:latin typeface="Tahoma" pitchFamily="34" charset="0"/>
              </a:rPr>
              <a:t>j</a:t>
            </a:r>
            <a:r>
              <a:rPr lang="en-US" altLang="zh-CN" sz="2400" i="1" dirty="0">
                <a:solidFill>
                  <a:schemeClr val="accent4"/>
                </a:solidFill>
                <a:latin typeface="Tahoma" pitchFamily="34" charset="0"/>
              </a:rPr>
              <a:t> &lt;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Justifications (2 / </a:t>
            </a:r>
            <a:r>
              <a:rPr lang="el-GR" dirty="0"/>
              <a:t>6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Structural risk minimization (SRM)</a:t>
            </a:r>
            <a:r>
              <a:rPr lang="en-US" dirty="0"/>
              <a:t> is an </a:t>
            </a:r>
            <a:r>
              <a:rPr lang="en-US" dirty="0">
                <a:solidFill>
                  <a:srgbClr val="FF0000"/>
                </a:solidFill>
              </a:rPr>
              <a:t>inductive principle</a:t>
            </a:r>
            <a:r>
              <a:rPr lang="en-US" dirty="0"/>
              <a:t>.</a:t>
            </a:r>
          </a:p>
          <a:p>
            <a:r>
              <a:rPr lang="en-US" dirty="0"/>
              <a:t>Commonly in machine learning, a generalized model must be selected from a finite data set, with the consequent problem of </a:t>
            </a:r>
            <a:r>
              <a:rPr lang="en-US" dirty="0">
                <a:solidFill>
                  <a:srgbClr val="FF0000"/>
                </a:solidFill>
              </a:rPr>
              <a:t>overfitting </a:t>
            </a:r>
            <a:r>
              <a:rPr lang="en-US" dirty="0"/>
              <a:t>the model becoming too strongly tailored to the particularities of the training set and generalizing poorly to new data.</a:t>
            </a:r>
          </a:p>
          <a:p>
            <a:r>
              <a:rPr lang="en-US" dirty="0"/>
              <a:t>The SRM principle addresses this problem by </a:t>
            </a:r>
            <a:r>
              <a:rPr lang="en-US" dirty="0">
                <a:solidFill>
                  <a:srgbClr val="FF0000"/>
                </a:solidFill>
              </a:rPr>
              <a:t>balancing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the model's complexity against its success at fitting the training data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Margin SVM 4 / 11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Optimal Separating Hyperplane correctly classifies all training patterns     for which:      </a:t>
            </a:r>
          </a:p>
          <a:p>
            <a:pPr>
              <a:buNone/>
            </a:pPr>
            <a:r>
              <a:rPr lang="en-US" dirty="0"/>
              <a:t>                   even if they do not have the maximum margin.</a:t>
            </a:r>
          </a:p>
          <a:p>
            <a:r>
              <a:rPr lang="en-US" dirty="0"/>
              <a:t>Optimal Separating Hyperplane fails to correctly classify those training patterns for    which:          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40</a:t>
            </a:fld>
            <a:endParaRPr lang="el-GR"/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5643570" y="2085964"/>
          <a:ext cx="428628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5" name="Equation" r:id="rId3" imgW="152280" imgH="228600" progId="Equation.DSMT4">
                  <p:embed/>
                </p:oleObj>
              </mc:Choice>
              <mc:Fallback>
                <p:oleObj name="Equation" r:id="rId3" imgW="15228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2085964"/>
                        <a:ext cx="428628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857224" y="2714620"/>
          <a:ext cx="148149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6" name="Equation" r:id="rId5" imgW="583920" imgH="228600" progId="Equation.DSMT4">
                  <p:embed/>
                </p:oleObj>
              </mc:Choice>
              <mc:Fallback>
                <p:oleObj name="Equation" r:id="rId5" imgW="58392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2714620"/>
                        <a:ext cx="1481490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2071670" y="4786323"/>
          <a:ext cx="857256" cy="514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7" name="Equation" r:id="rId7" imgW="355320" imgH="228600" progId="Equation.DSMT4">
                  <p:embed/>
                </p:oleObj>
              </mc:Choice>
              <mc:Fallback>
                <p:oleObj name="Equation" r:id="rId7" imgW="35532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4786323"/>
                        <a:ext cx="857256" cy="5143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Margin SVM 5 / 11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Primal optimization problem of Soft Margin SVM introduces a </a:t>
            </a:r>
            <a:r>
              <a:rPr lang="en-US" dirty="0">
                <a:solidFill>
                  <a:srgbClr val="FF0000"/>
                </a:solidFill>
              </a:rPr>
              <a:t>tradeoff</a:t>
            </a:r>
            <a:r>
              <a:rPr lang="en-US" dirty="0"/>
              <a:t> parameter C between </a:t>
            </a:r>
            <a:r>
              <a:rPr lang="en-US" dirty="0">
                <a:solidFill>
                  <a:srgbClr val="FF0000"/>
                </a:solidFill>
              </a:rPr>
              <a:t>maximizing margin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minimizing the sum of slack variables</a:t>
            </a:r>
            <a:r>
              <a:rPr lang="en-US" dirty="0"/>
              <a:t>.</a:t>
            </a:r>
          </a:p>
          <a:p>
            <a:r>
              <a:rPr lang="en-US" dirty="0"/>
              <a:t>Margin: directly influences generalization ability of the classifier.</a:t>
            </a:r>
          </a:p>
          <a:p>
            <a:r>
              <a:rPr lang="en-US" dirty="0"/>
              <a:t>Sum of Slack Variables: quantifies the empirical risk of the classifier.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41</a:t>
            </a:fld>
            <a:endParaRPr lang="el-G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Margin SVM 6 / 11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86254"/>
          </a:xfrm>
        </p:spPr>
        <p:txBody>
          <a:bodyPr/>
          <a:lstStyle/>
          <a:p>
            <a:r>
              <a:rPr lang="en-US" dirty="0"/>
              <a:t>Primal Optimization Problem of Soft Margin SVM: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Lagrangian: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42</a:t>
            </a:fld>
            <a:endParaRPr lang="el-GR" dirty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928662" y="2571744"/>
          <a:ext cx="4189840" cy="171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3" name="Equation" r:id="rId3" imgW="2019240" imgH="901440" progId="Equation.DSMT4">
                  <p:embed/>
                </p:oleObj>
              </mc:Choice>
              <mc:Fallback>
                <p:oleObj name="Equation" r:id="rId3" imgW="2019240" imgH="9014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571744"/>
                        <a:ext cx="4189840" cy="1714512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928662" y="5500702"/>
          <a:ext cx="178595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4" name="Equation" r:id="rId5" imgW="825480" imgH="241200" progId="Equation.DSMT4">
                  <p:embed/>
                </p:oleObj>
              </mc:Choice>
              <mc:Fallback>
                <p:oleObj name="Equation" r:id="rId5" imgW="82548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5500702"/>
                        <a:ext cx="1785950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2665413" y="5514975"/>
          <a:ext cx="188912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5" name="Equation" r:id="rId7" imgW="888840" imgH="228600" progId="Equation.DSMT4">
                  <p:embed/>
                </p:oleObj>
              </mc:Choice>
              <mc:Fallback>
                <p:oleObj name="Equation" r:id="rId7" imgW="88884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5413" y="5514975"/>
                        <a:ext cx="1889125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947465" y="6072207"/>
          <a:ext cx="1838585" cy="492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6" name="Equation" r:id="rId9" imgW="901440" imgH="241200" progId="Equation.DSMT4">
                  <p:embed/>
                </p:oleObj>
              </mc:Choice>
              <mc:Fallback>
                <p:oleObj name="Equation" r:id="rId9" imgW="90144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465" y="6072207"/>
                        <a:ext cx="1838585" cy="492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1" name="Object 7"/>
          <p:cNvGraphicFramePr>
            <a:graphicFrameLocks noChangeAspect="1"/>
          </p:cNvGraphicFramePr>
          <p:nvPr/>
        </p:nvGraphicFramePr>
        <p:xfrm>
          <a:off x="2700338" y="6072188"/>
          <a:ext cx="19431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7" name="Equation" r:id="rId11" imgW="914400" imgH="228600" progId="Equation.DSMT4">
                  <p:embed/>
                </p:oleObj>
              </mc:Choice>
              <mc:Fallback>
                <p:oleObj name="Equation" r:id="rId11" imgW="9144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6072188"/>
                        <a:ext cx="19431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2" name="Object 8"/>
          <p:cNvGraphicFramePr>
            <a:graphicFrameLocks noChangeAspect="1"/>
          </p:cNvGraphicFramePr>
          <p:nvPr/>
        </p:nvGraphicFramePr>
        <p:xfrm>
          <a:off x="928662" y="4854588"/>
          <a:ext cx="7715304" cy="788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8" name="Equation" r:id="rId13" imgW="4089240" imgH="431640" progId="Equation.DSMT4">
                  <p:embed/>
                </p:oleObj>
              </mc:Choice>
              <mc:Fallback>
                <p:oleObj name="Equation" r:id="rId13" imgW="408924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4854588"/>
                        <a:ext cx="7715304" cy="788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Margin SVM 7 / 11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dual problem  is formulated as: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Kuhn-Tucker Theorem</a:t>
            </a:r>
            <a:r>
              <a:rPr lang="en-US" dirty="0"/>
              <a:t>: necessary and sufficient conditions for a normal point            to be an optimum is the existence of           such that: </a:t>
            </a:r>
            <a:endParaRPr lang="el-GR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43</a:t>
            </a:fld>
            <a:endParaRPr lang="el-GR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884012" y="2214554"/>
          <a:ext cx="2902170" cy="17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3" name="Equation" r:id="rId3" imgW="1168200" imgH="749160" progId="Equation.DSMT4">
                  <p:embed/>
                </p:oleObj>
              </mc:Choice>
              <mc:Fallback>
                <p:oleObj name="Equation" r:id="rId3" imgW="1168200" imgH="7491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012" y="2214554"/>
                        <a:ext cx="2902170" cy="178595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7307055" y="4357694"/>
          <a:ext cx="1265473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4" name="Equation" r:id="rId5" imgW="711000" imgH="228600" progId="Equation.DSMT4">
                  <p:embed/>
                </p:oleObj>
              </mc:Choice>
              <mc:Fallback>
                <p:oleObj name="Equation" r:id="rId5" imgW="7110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7055" y="4357694"/>
                        <a:ext cx="1265473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6929454" y="4964917"/>
          <a:ext cx="1357322" cy="535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5" name="Equation" r:id="rId7" imgW="507960" imgH="228600" progId="Equation.DSMT4">
                  <p:embed/>
                </p:oleObj>
              </mc:Choice>
              <mc:Fallback>
                <p:oleObj name="Equation" r:id="rId7" imgW="50796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454" y="4964917"/>
                        <a:ext cx="1357322" cy="5357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dirty="0"/>
              <a:t>Soft Margin SVM 8 / 11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>
              <a:buNone/>
            </a:pPr>
            <a:r>
              <a:rPr lang="en-US" dirty="0"/>
              <a:t> 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44</a:t>
            </a:fld>
            <a:endParaRPr lang="el-GR" dirty="0"/>
          </a:p>
        </p:txBody>
      </p:sp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285720" y="928670"/>
          <a:ext cx="2857520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0" name="Equation" r:id="rId3" imgW="1562040" imgH="419040" progId="Equation.DSMT4">
                  <p:embed/>
                </p:oleObj>
              </mc:Choice>
              <mc:Fallback>
                <p:oleObj name="Equation" r:id="rId3" imgW="156204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928670"/>
                        <a:ext cx="2857520" cy="785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285720" y="1727846"/>
          <a:ext cx="2786082" cy="772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1" name="Equation" r:id="rId5" imgW="1562040" imgH="444240" progId="Equation.DSMT4">
                  <p:embed/>
                </p:oleObj>
              </mc:Choice>
              <mc:Fallback>
                <p:oleObj name="Equation" r:id="rId5" imgW="1562040" imgH="4442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1727846"/>
                        <a:ext cx="2786082" cy="772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357158" y="2714620"/>
          <a:ext cx="2714644" cy="709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2" name="Equation" r:id="rId7" imgW="1562040" imgH="419040" progId="Equation.DSMT4">
                  <p:embed/>
                </p:oleObj>
              </mc:Choice>
              <mc:Fallback>
                <p:oleObj name="Equation" r:id="rId7" imgW="156204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2714620"/>
                        <a:ext cx="2714644" cy="7091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133350" y="3643313"/>
          <a:ext cx="58340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3" name="Equation" r:id="rId9" imgW="2463480" imgH="241200" progId="Equation.DSMT4">
                  <p:embed/>
                </p:oleObj>
              </mc:Choice>
              <mc:Fallback>
                <p:oleObj name="Equation" r:id="rId9" imgW="246348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" y="3643313"/>
                        <a:ext cx="5834063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277782" y="4357694"/>
          <a:ext cx="2821802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4" name="Equation" r:id="rId11" imgW="1002960" imgH="228600" progId="Equation.DSMT4">
                  <p:embed/>
                </p:oleObj>
              </mc:Choice>
              <mc:Fallback>
                <p:oleObj name="Equation" r:id="rId11" imgW="100296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782" y="4357694"/>
                        <a:ext cx="2821802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1" name="Object 9"/>
          <p:cNvGraphicFramePr>
            <a:graphicFrameLocks noChangeAspect="1"/>
          </p:cNvGraphicFramePr>
          <p:nvPr/>
        </p:nvGraphicFramePr>
        <p:xfrm>
          <a:off x="285719" y="5008574"/>
          <a:ext cx="6000793" cy="635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5" name="Equation" r:id="rId13" imgW="2197080" imgH="241200" progId="Equation.DSMT4">
                  <p:embed/>
                </p:oleObj>
              </mc:Choice>
              <mc:Fallback>
                <p:oleObj name="Equation" r:id="rId13" imgW="219708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19" y="5008574"/>
                        <a:ext cx="6000793" cy="6350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2" name="Object 10"/>
          <p:cNvGraphicFramePr>
            <a:graphicFrameLocks noChangeAspect="1"/>
          </p:cNvGraphicFramePr>
          <p:nvPr/>
        </p:nvGraphicFramePr>
        <p:xfrm>
          <a:off x="285720" y="5786454"/>
          <a:ext cx="1857388" cy="477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6" name="Equation" r:id="rId15" imgW="901440" imgH="241200" progId="Equation.DSMT4">
                  <p:embed/>
                </p:oleObj>
              </mc:Choice>
              <mc:Fallback>
                <p:oleObj name="Equation" r:id="rId15" imgW="901440" imgH="2412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5786454"/>
                        <a:ext cx="1857388" cy="4779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3" name="Object 11"/>
          <p:cNvGraphicFramePr>
            <a:graphicFrameLocks noChangeAspect="1"/>
          </p:cNvGraphicFramePr>
          <p:nvPr/>
        </p:nvGraphicFramePr>
        <p:xfrm>
          <a:off x="285720" y="6286519"/>
          <a:ext cx="1857388" cy="446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7" name="Equation" r:id="rId17" imgW="927000" imgH="241200" progId="Equation.DSMT4">
                  <p:embed/>
                </p:oleObj>
              </mc:Choice>
              <mc:Fallback>
                <p:oleObj name="Equation" r:id="rId17" imgW="927000" imgH="241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6286519"/>
                        <a:ext cx="1857388" cy="446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4" name="Object 12"/>
          <p:cNvGraphicFramePr>
            <a:graphicFrameLocks noChangeAspect="1"/>
          </p:cNvGraphicFramePr>
          <p:nvPr/>
        </p:nvGraphicFramePr>
        <p:xfrm>
          <a:off x="3214688" y="1071546"/>
          <a:ext cx="7143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8" name="Equation" r:id="rId19" imgW="190440" imgH="152280" progId="Equation.DSMT4">
                  <p:embed/>
                </p:oleObj>
              </mc:Choice>
              <mc:Fallback>
                <p:oleObj name="Equation" r:id="rId19" imgW="190440" imgH="1522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1071546"/>
                        <a:ext cx="714375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5" name="Object 13"/>
          <p:cNvGraphicFramePr>
            <a:graphicFrameLocks noChangeAspect="1"/>
          </p:cNvGraphicFramePr>
          <p:nvPr/>
        </p:nvGraphicFramePr>
        <p:xfrm>
          <a:off x="3214678" y="1785930"/>
          <a:ext cx="7143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9" name="Equation" r:id="rId21" imgW="190440" imgH="152280" progId="Equation.DSMT4">
                  <p:embed/>
                </p:oleObj>
              </mc:Choice>
              <mc:Fallback>
                <p:oleObj name="Equation" r:id="rId21" imgW="190440" imgH="1522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1785930"/>
                        <a:ext cx="714375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6" name="Object 14"/>
          <p:cNvGraphicFramePr>
            <a:graphicFrameLocks noChangeAspect="1"/>
          </p:cNvGraphicFramePr>
          <p:nvPr/>
        </p:nvGraphicFramePr>
        <p:xfrm>
          <a:off x="3214678" y="2786058"/>
          <a:ext cx="7143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0" name="Equation" r:id="rId22" imgW="190440" imgH="152280" progId="Equation.DSMT4">
                  <p:embed/>
                </p:oleObj>
              </mc:Choice>
              <mc:Fallback>
                <p:oleObj name="Equation" r:id="rId22" imgW="190440" imgH="1522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2786058"/>
                        <a:ext cx="714375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7" name="Object 15"/>
          <p:cNvGraphicFramePr>
            <a:graphicFrameLocks noChangeAspect="1"/>
          </p:cNvGraphicFramePr>
          <p:nvPr/>
        </p:nvGraphicFramePr>
        <p:xfrm>
          <a:off x="3857619" y="905182"/>
          <a:ext cx="1857389" cy="865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1" name="Equation" r:id="rId23" imgW="927000" imgH="431640" progId="Equation.DSMT4">
                  <p:embed/>
                </p:oleObj>
              </mc:Choice>
              <mc:Fallback>
                <p:oleObj name="Equation" r:id="rId23" imgW="927000" imgH="4316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19" y="905182"/>
                        <a:ext cx="1857389" cy="8650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8" name="Object 16"/>
          <p:cNvGraphicFramePr>
            <a:graphicFrameLocks noChangeAspect="1"/>
          </p:cNvGraphicFramePr>
          <p:nvPr/>
        </p:nvGraphicFramePr>
        <p:xfrm>
          <a:off x="3857620" y="1785926"/>
          <a:ext cx="3143272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2" name="Equation" r:id="rId25" imgW="1473120" imgH="241200" progId="Equation.DSMT4">
                  <p:embed/>
                </p:oleObj>
              </mc:Choice>
              <mc:Fallback>
                <p:oleObj name="Equation" r:id="rId25" imgW="1473120" imgH="2412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1785926"/>
                        <a:ext cx="3143272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9" name="Object 17"/>
          <p:cNvGraphicFramePr>
            <a:graphicFrameLocks noChangeAspect="1"/>
          </p:cNvGraphicFramePr>
          <p:nvPr/>
        </p:nvGraphicFramePr>
        <p:xfrm>
          <a:off x="3929058" y="2643181"/>
          <a:ext cx="1428760" cy="807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3" name="Equation" r:id="rId27" imgW="711000" imgH="431640" progId="Equation.DSMT4">
                  <p:embed/>
                </p:oleObj>
              </mc:Choice>
              <mc:Fallback>
                <p:oleObj name="Equation" r:id="rId27" imgW="711000" imgH="4316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2643181"/>
                        <a:ext cx="1428760" cy="8076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715008" y="114298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(I)</a:t>
            </a:r>
            <a:endParaRPr lang="el-GR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7143768" y="185736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(II)</a:t>
            </a:r>
            <a:endParaRPr lang="el-GR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5429256" y="278605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(III)</a:t>
            </a:r>
            <a:endParaRPr lang="el-GR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786446" y="371475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(IV)</a:t>
            </a:r>
            <a:endParaRPr lang="el-GR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000364" y="4500570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(V)</a:t>
            </a:r>
            <a:endParaRPr lang="el-GR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6357950" y="514351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(VI)</a:t>
            </a:r>
            <a:endParaRPr lang="el-GR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2143108" y="581497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(VII)</a:t>
            </a:r>
            <a:endParaRPr lang="el-GR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2214546" y="631503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(VIII)</a:t>
            </a:r>
            <a:endParaRPr lang="el-GR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6429388" y="3857628"/>
            <a:ext cx="2357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KKT Complementarity Conditions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Margin SVM 9 / 11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Equations (II),(VII) and (VIII) may be combined as:                 .</a:t>
            </a:r>
          </a:p>
          <a:p>
            <a:r>
              <a:rPr lang="en-US" dirty="0"/>
              <a:t>Substituting (I),(II) and (III) in the original Lagrangian we get:</a:t>
            </a:r>
          </a:p>
          <a:p>
            <a:endParaRPr lang="en-US" dirty="0"/>
          </a:p>
          <a:p>
            <a:r>
              <a:rPr lang="en-US" dirty="0"/>
              <a:t>Dual optimization problem: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45</a:t>
            </a:fld>
            <a:endParaRPr lang="el-GR"/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1428727" y="2139486"/>
          <a:ext cx="1695133" cy="575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1" name="Equation" r:id="rId3" imgW="711000" imgH="241200" progId="Equation.DSMT4">
                  <p:embed/>
                </p:oleObj>
              </mc:Choice>
              <mc:Fallback>
                <p:oleObj name="Equation" r:id="rId3" imgW="71100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7" y="2139486"/>
                        <a:ext cx="1695133" cy="575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928662" y="3643314"/>
          <a:ext cx="5214974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2" name="Equation" r:id="rId5" imgW="2616120" imgH="444240" progId="Equation.DSMT4">
                  <p:embed/>
                </p:oleObj>
              </mc:Choice>
              <mc:Fallback>
                <p:oleObj name="Equation" r:id="rId5" imgW="261612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3643314"/>
                        <a:ext cx="5214974" cy="9286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1214414" y="4857760"/>
          <a:ext cx="3857652" cy="1827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3" name="Equation" r:id="rId7" imgW="2184120" imgH="1117440" progId="Equation.DSMT4">
                  <p:embed/>
                </p:oleObj>
              </mc:Choice>
              <mc:Fallback>
                <p:oleObj name="Equation" r:id="rId7" imgW="2184120" imgH="11174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4857760"/>
                        <a:ext cx="3857652" cy="182748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Margin SVM 10 / 11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Karush-Kuhn-Tuck Complementarity Conditions: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active constraints</a:t>
            </a:r>
            <a:r>
              <a:rPr lang="en-US" dirty="0"/>
              <a:t>:                                                   </a:t>
            </a:r>
          </a:p>
          <a:p>
            <a:pPr lvl="1">
              <a:buNone/>
            </a:pPr>
            <a:r>
              <a:rPr lang="en-US" dirty="0"/>
              <a:t>corresponding training patterns     are correctly</a:t>
            </a:r>
          </a:p>
          <a:p>
            <a:pPr lvl="1">
              <a:buNone/>
            </a:pPr>
            <a:r>
              <a:rPr lang="en-US" dirty="0"/>
              <a:t>classified.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inactive constraints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unbounded support vectors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bounded support vectors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46</a:t>
            </a:fld>
            <a:endParaRPr lang="el-GR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3857620" y="2643182"/>
          <a:ext cx="427124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7" name="Equation" r:id="rId3" imgW="1803240" imgH="241200" progId="Equation.DSMT4">
                  <p:embed/>
                </p:oleObj>
              </mc:Choice>
              <mc:Fallback>
                <p:oleObj name="Equation" r:id="rId3" imgW="180324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2643182"/>
                        <a:ext cx="4271240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5572132" y="3178967"/>
          <a:ext cx="357190" cy="535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8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3178967"/>
                        <a:ext cx="357190" cy="5357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1714480" y="5143512"/>
          <a:ext cx="6143668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9" name="Equation" r:id="rId7" imgW="3174840" imgH="241200" progId="Equation.DSMT4">
                  <p:embed/>
                </p:oleObj>
              </mc:Choice>
              <mc:Fallback>
                <p:oleObj name="Equation" r:id="rId7" imgW="317484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5143512"/>
                        <a:ext cx="6143668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1714479" y="6072206"/>
          <a:ext cx="7222354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0" name="Equation" r:id="rId9" imgW="3416040" imgH="241200" progId="Equation.DSMT4">
                  <p:embed/>
                </p:oleObj>
              </mc:Choice>
              <mc:Fallback>
                <p:oleObj name="Equation" r:id="rId9" imgW="341604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79" y="6072206"/>
                        <a:ext cx="7222354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Margin SVM 11 </a:t>
            </a:r>
            <a:r>
              <a:rPr lang="en-US"/>
              <a:t>/ 11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Geometric margin (optimal </a:t>
            </a:r>
            <a:r>
              <a:rPr lang="en-US" dirty="0" err="1"/>
              <a:t>hyperplane</a:t>
            </a:r>
            <a:r>
              <a:rPr lang="en-US" dirty="0"/>
              <a:t>):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Optimal b parameter:</a:t>
            </a:r>
            <a:endParaRPr lang="el-GR" dirty="0"/>
          </a:p>
          <a:p>
            <a:endParaRPr lang="en-US" dirty="0"/>
          </a:p>
          <a:p>
            <a:r>
              <a:rPr lang="en-US" dirty="0"/>
              <a:t>Optimal    parameters:</a:t>
            </a:r>
          </a:p>
          <a:p>
            <a:endParaRPr lang="en-US" dirty="0"/>
          </a:p>
          <a:p>
            <a:r>
              <a:rPr lang="en-US" dirty="0"/>
              <a:t>Optimal Hyperplane: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47</a:t>
            </a:fld>
            <a:endParaRPr lang="el-GR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928688" y="2071678"/>
          <a:ext cx="1841500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1" name="Equation" r:id="rId3" imgW="698400" imgH="406080" progId="Equation.DSMT4">
                  <p:embed/>
                </p:oleObj>
              </mc:Choice>
              <mc:Fallback>
                <p:oleObj name="Equation" r:id="rId3" imgW="698400" imgH="406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071678"/>
                        <a:ext cx="1841500" cy="785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949073" y="3286124"/>
          <a:ext cx="4408745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2" name="Equation" r:id="rId5" imgW="2286000" imgH="444240" progId="Equation.DSMT4">
                  <p:embed/>
                </p:oleObj>
              </mc:Choice>
              <mc:Fallback>
                <p:oleObj name="Equation" r:id="rId5" imgW="228600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073" y="3286124"/>
                        <a:ext cx="4408745" cy="8572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2214546" y="4000504"/>
          <a:ext cx="388938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3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4000504"/>
                        <a:ext cx="388938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857224" y="4643446"/>
          <a:ext cx="4692349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4" name="Equation" r:id="rId9" imgW="1981080" imgH="241200" progId="Equation.DSMT4">
                  <p:embed/>
                </p:oleObj>
              </mc:Choice>
              <mc:Fallback>
                <p:oleObj name="Equation" r:id="rId9" imgW="198108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4643446"/>
                        <a:ext cx="4692349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0" name="Object 6"/>
          <p:cNvGraphicFramePr>
            <a:graphicFrameLocks noChangeAspect="1"/>
          </p:cNvGraphicFramePr>
          <p:nvPr/>
        </p:nvGraphicFramePr>
        <p:xfrm>
          <a:off x="928662" y="5643578"/>
          <a:ext cx="6858048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5" name="Equation" r:id="rId11" imgW="2793960" imgH="469800" progId="Equation.DSMT4">
                  <p:embed/>
                </p:oleObj>
              </mc:Choice>
              <mc:Fallback>
                <p:oleObj name="Equation" r:id="rId11" imgW="2793960" imgH="469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5643578"/>
                        <a:ext cx="6858048" cy="1000132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SVMs Overview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classifier is a </a:t>
            </a:r>
            <a:r>
              <a:rPr lang="en-US" i="1" dirty="0"/>
              <a:t>separating </a:t>
            </a:r>
            <a:r>
              <a:rPr lang="en-US" i="1" dirty="0" err="1"/>
              <a:t>hyperplane</a:t>
            </a:r>
            <a:r>
              <a:rPr lang="en-US" i="1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Most</a:t>
            </a:r>
            <a:r>
              <a:rPr lang="en-US" dirty="0"/>
              <a:t> “</a:t>
            </a:r>
            <a:r>
              <a:rPr lang="en-US" dirty="0">
                <a:solidFill>
                  <a:srgbClr val="FF0000"/>
                </a:solidFill>
              </a:rPr>
              <a:t>important</a:t>
            </a:r>
            <a:r>
              <a:rPr lang="en-US" dirty="0"/>
              <a:t>” training points are </a:t>
            </a:r>
            <a:r>
              <a:rPr lang="en-US" dirty="0">
                <a:solidFill>
                  <a:srgbClr val="FF0000"/>
                </a:solidFill>
              </a:rPr>
              <a:t>support vectors</a:t>
            </a:r>
            <a:r>
              <a:rPr lang="en-US" dirty="0"/>
              <a:t> as they define the </a:t>
            </a:r>
            <a:r>
              <a:rPr lang="en-US" dirty="0" err="1"/>
              <a:t>hyperplane</a:t>
            </a:r>
            <a:r>
              <a:rPr lang="en-US" dirty="0"/>
              <a:t>.</a:t>
            </a:r>
          </a:p>
          <a:p>
            <a:r>
              <a:rPr lang="en-US" dirty="0"/>
              <a:t>Quadratic optimization algorithms can identify which training points </a:t>
            </a:r>
            <a:r>
              <a:rPr lang="en-US" b="1" dirty="0"/>
              <a:t>x</a:t>
            </a:r>
            <a:r>
              <a:rPr lang="en-US" i="1" baseline="-25000" dirty="0"/>
              <a:t>i</a:t>
            </a:r>
            <a:r>
              <a:rPr lang="en-US" b="1" baseline="-25000" dirty="0"/>
              <a:t> </a:t>
            </a:r>
            <a:r>
              <a:rPr lang="en-US" dirty="0"/>
              <a:t>are support vectors with non-zero Lagrangian multipliers </a:t>
            </a:r>
            <a:r>
              <a:rPr lang="el-GR" i="1" dirty="0">
                <a:cs typeface="Times New Roman" pitchFamily="18" charset="0"/>
              </a:rPr>
              <a:t>α</a:t>
            </a:r>
            <a:r>
              <a:rPr lang="en-US" i="1" baseline="-25000" dirty="0" err="1">
                <a:cs typeface="Times New Roman" pitchFamily="18" charset="0"/>
              </a:rPr>
              <a:t>i</a:t>
            </a:r>
            <a:r>
              <a:rPr lang="en-US" b="1" i="1" dirty="0">
                <a:cs typeface="Times New Roman" pitchFamily="18" charset="0"/>
              </a:rPr>
              <a:t>.</a:t>
            </a:r>
            <a:r>
              <a:rPr lang="en-US" i="1" dirty="0">
                <a:cs typeface="Times New Roman" pitchFamily="18" charset="0"/>
              </a:rPr>
              <a:t> </a:t>
            </a:r>
          </a:p>
          <a:p>
            <a:r>
              <a:rPr lang="en-US" dirty="0">
                <a:cs typeface="Times New Roman" pitchFamily="18" charset="0"/>
              </a:rPr>
              <a:t>Both in the dual formulation of the problem and in the solution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training points appear only inside inner products</a:t>
            </a:r>
            <a:r>
              <a:rPr lang="en-US" dirty="0">
                <a:cs typeface="Times New Roman" pitchFamily="18" charset="0"/>
              </a:rPr>
              <a:t>.</a:t>
            </a:r>
          </a:p>
          <a:p>
            <a:endParaRPr lang="en-US" dirty="0"/>
          </a:p>
          <a:p>
            <a:endParaRPr lang="en-US" i="1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48</a:t>
            </a:fld>
            <a:endParaRPr lang="el-G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Mapping Data to High Dimensional Feature Spaces (1 /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Datasets that are linearly separable with some noise work out great:</a:t>
            </a:r>
            <a:endParaRPr lang="en-US" dirty="0"/>
          </a:p>
          <a:p>
            <a:r>
              <a:rPr lang="en-US" altLang="zh-CN" dirty="0"/>
              <a:t>But what are we going to do if the dataset is just too hard?</a:t>
            </a:r>
          </a:p>
          <a:p>
            <a:r>
              <a:rPr lang="en-US" altLang="zh-CN" dirty="0"/>
              <a:t>How about</a:t>
            </a:r>
            <a:r>
              <a:rPr lang="en-US" altLang="zh-CN" dirty="0">
                <a:latin typeface="Times New Roman"/>
              </a:rPr>
              <a:t>…</a:t>
            </a:r>
            <a:r>
              <a:rPr lang="en-US" altLang="zh-CN" dirty="0"/>
              <a:t> mapping data to a higher-dimensional space:</a:t>
            </a:r>
          </a:p>
          <a:p>
            <a:pPr>
              <a:buNone/>
            </a:pPr>
            <a:endParaRPr lang="en-US" altLang="zh-CN" i="1" baseline="30000" dirty="0">
              <a:latin typeface="Times New Roman" pitchFamily="18" charset="0"/>
            </a:endParaRPr>
          </a:p>
          <a:p>
            <a:pPr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49</a:t>
            </a:fld>
            <a:endParaRPr lang="el-GR"/>
          </a:p>
        </p:txBody>
      </p:sp>
      <p:sp>
        <p:nvSpPr>
          <p:cNvPr id="75" name="Text Box 53"/>
          <p:cNvSpPr txBox="1">
            <a:spLocks noChangeArrowheads="1"/>
          </p:cNvSpPr>
          <p:nvPr/>
        </p:nvSpPr>
        <p:spPr bwMode="auto">
          <a:xfrm>
            <a:off x="8129597" y="2495544"/>
            <a:ext cx="457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i="1" dirty="0">
                <a:latin typeface="Times New Roman" pitchFamily="18" charset="0"/>
              </a:rPr>
              <a:t>x</a:t>
            </a:r>
            <a:endParaRPr lang="en-US" altLang="zh-CN" i="1" baseline="30000" dirty="0">
              <a:latin typeface="Times New Roman" pitchFamily="18" charset="0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4572000" y="2143116"/>
            <a:ext cx="3962400" cy="642938"/>
            <a:chOff x="4262447" y="2295519"/>
            <a:chExt cx="3962400" cy="642938"/>
          </a:xfrm>
        </p:grpSpPr>
        <p:sp>
          <p:nvSpPr>
            <p:cNvPr id="63" name="Line 38"/>
            <p:cNvSpPr>
              <a:spLocks noChangeShapeType="1"/>
            </p:cNvSpPr>
            <p:nvPr/>
          </p:nvSpPr>
          <p:spPr bwMode="auto">
            <a:xfrm>
              <a:off x="4262447" y="2571744"/>
              <a:ext cx="3962400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4" name="AutoShape 39"/>
            <p:cNvSpPr>
              <a:spLocks noChangeArrowheads="1"/>
            </p:cNvSpPr>
            <p:nvPr/>
          </p:nvSpPr>
          <p:spPr bwMode="auto">
            <a:xfrm>
              <a:off x="4705360" y="2532057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5" name="Text Box 41"/>
            <p:cNvSpPr txBox="1">
              <a:spLocks noChangeArrowheads="1"/>
            </p:cNvSpPr>
            <p:nvPr/>
          </p:nvSpPr>
          <p:spPr bwMode="auto">
            <a:xfrm>
              <a:off x="5929322" y="2571744"/>
              <a:ext cx="342900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dirty="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6" name="AutoShape 42"/>
            <p:cNvSpPr>
              <a:spLocks noChangeArrowheads="1"/>
            </p:cNvSpPr>
            <p:nvPr/>
          </p:nvSpPr>
          <p:spPr bwMode="auto">
            <a:xfrm>
              <a:off x="5067310" y="2522532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" name="AutoShape 43"/>
            <p:cNvSpPr>
              <a:spLocks noChangeArrowheads="1"/>
            </p:cNvSpPr>
            <p:nvPr/>
          </p:nvSpPr>
          <p:spPr bwMode="auto">
            <a:xfrm>
              <a:off x="5543560" y="2532057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8" name="AutoShape 45"/>
            <p:cNvSpPr>
              <a:spLocks noChangeArrowheads="1"/>
            </p:cNvSpPr>
            <p:nvPr/>
          </p:nvSpPr>
          <p:spPr bwMode="auto">
            <a:xfrm>
              <a:off x="6610360" y="2532057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9" name="AutoShape 46"/>
            <p:cNvSpPr>
              <a:spLocks noChangeArrowheads="1"/>
            </p:cNvSpPr>
            <p:nvPr/>
          </p:nvSpPr>
          <p:spPr bwMode="auto">
            <a:xfrm>
              <a:off x="6838960" y="2532057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0" name="Line 48"/>
            <p:cNvSpPr>
              <a:spLocks noChangeShapeType="1"/>
            </p:cNvSpPr>
            <p:nvPr/>
          </p:nvSpPr>
          <p:spPr bwMode="auto">
            <a:xfrm>
              <a:off x="6186497" y="2324094"/>
              <a:ext cx="0" cy="55245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1" name="Oval 49"/>
            <p:cNvSpPr>
              <a:spLocks noChangeArrowheads="1"/>
            </p:cNvSpPr>
            <p:nvPr/>
          </p:nvSpPr>
          <p:spPr bwMode="auto">
            <a:xfrm>
              <a:off x="6403985" y="2468557"/>
              <a:ext cx="228600" cy="219075"/>
            </a:xfrm>
            <a:prstGeom prst="ellipse">
              <a:avLst/>
            </a:prstGeom>
            <a:noFill/>
            <a:ln w="19050" algn="ctr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" name="Oval 50"/>
            <p:cNvSpPr>
              <a:spLocks noChangeArrowheads="1"/>
            </p:cNvSpPr>
            <p:nvPr/>
          </p:nvSpPr>
          <p:spPr bwMode="auto">
            <a:xfrm>
              <a:off x="5689610" y="2459032"/>
              <a:ext cx="228600" cy="219075"/>
            </a:xfrm>
            <a:prstGeom prst="ellipse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3" name="Line 51"/>
            <p:cNvSpPr>
              <a:spLocks noChangeShapeType="1"/>
            </p:cNvSpPr>
            <p:nvPr/>
          </p:nvSpPr>
          <p:spPr bwMode="auto">
            <a:xfrm flipH="1" flipV="1">
              <a:off x="6515110" y="2295519"/>
              <a:ext cx="9525" cy="598488"/>
            </a:xfrm>
            <a:prstGeom prst="line">
              <a:avLst/>
            </a:prstGeom>
            <a:noFill/>
            <a:ln w="9525" cap="rnd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4" name="Line 52"/>
            <p:cNvSpPr>
              <a:spLocks noChangeShapeType="1"/>
            </p:cNvSpPr>
            <p:nvPr/>
          </p:nvSpPr>
          <p:spPr bwMode="auto">
            <a:xfrm flipH="1" flipV="1">
              <a:off x="5800735" y="2295519"/>
              <a:ext cx="9525" cy="598488"/>
            </a:xfrm>
            <a:prstGeom prst="line">
              <a:avLst/>
            </a:prstGeom>
            <a:noFill/>
            <a:ln w="9525" cap="rnd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6" name="AutoShape 44"/>
            <p:cNvSpPr>
              <a:spLocks noChangeArrowheads="1"/>
            </p:cNvSpPr>
            <p:nvPr/>
          </p:nvSpPr>
          <p:spPr bwMode="auto">
            <a:xfrm>
              <a:off x="5768984" y="2554282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 dirty="0"/>
            </a:p>
          </p:txBody>
        </p:sp>
      </p:grpSp>
      <p:sp>
        <p:nvSpPr>
          <p:cNvPr id="79" name="AutoShape 46"/>
          <p:cNvSpPr>
            <a:spLocks noChangeArrowheads="1"/>
          </p:cNvSpPr>
          <p:nvPr/>
        </p:nvSpPr>
        <p:spPr bwMode="auto">
          <a:xfrm>
            <a:off x="6786578" y="235743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95" name="Group 94"/>
          <p:cNvGrpSpPr/>
          <p:nvPr/>
        </p:nvGrpSpPr>
        <p:grpSpPr>
          <a:xfrm>
            <a:off x="3324244" y="3429000"/>
            <a:ext cx="4033838" cy="423863"/>
            <a:chOff x="3214678" y="3500438"/>
            <a:chExt cx="4033838" cy="423863"/>
          </a:xfrm>
        </p:grpSpPr>
        <p:grpSp>
          <p:nvGrpSpPr>
            <p:cNvPr id="93" name="Group 92"/>
            <p:cNvGrpSpPr/>
            <p:nvPr/>
          </p:nvGrpSpPr>
          <p:grpSpPr>
            <a:xfrm>
              <a:off x="3214678" y="3500438"/>
              <a:ext cx="3843337" cy="423863"/>
              <a:chOff x="2347913" y="2895600"/>
              <a:chExt cx="3843337" cy="423863"/>
            </a:xfrm>
          </p:grpSpPr>
          <p:sp>
            <p:nvSpPr>
              <p:cNvPr id="81" name="AutoShape 24"/>
              <p:cNvSpPr>
                <a:spLocks noChangeArrowheads="1"/>
              </p:cNvSpPr>
              <p:nvPr/>
            </p:nvSpPr>
            <p:spPr bwMode="auto">
              <a:xfrm>
                <a:off x="2347913" y="2913063"/>
                <a:ext cx="88900" cy="88900"/>
              </a:xfrm>
              <a:prstGeom prst="octagon">
                <a:avLst>
                  <a:gd name="adj" fmla="val 29287"/>
                </a:avLst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" name="Line 25"/>
              <p:cNvSpPr>
                <a:spLocks noChangeShapeType="1"/>
              </p:cNvSpPr>
              <p:nvPr/>
            </p:nvSpPr>
            <p:spPr bwMode="auto">
              <a:xfrm>
                <a:off x="3714750" y="2895600"/>
                <a:ext cx="0" cy="11430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3" name="Text Box 26"/>
              <p:cNvSpPr txBox="1">
                <a:spLocks noChangeArrowheads="1"/>
              </p:cNvSpPr>
              <p:nvPr/>
            </p:nvSpPr>
            <p:spPr bwMode="auto">
              <a:xfrm>
                <a:off x="3571875" y="2952750"/>
                <a:ext cx="342900" cy="36671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zh-CN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84" name="AutoShape 27"/>
              <p:cNvSpPr>
                <a:spLocks noChangeArrowheads="1"/>
              </p:cNvSpPr>
              <p:nvPr/>
            </p:nvSpPr>
            <p:spPr bwMode="auto">
              <a:xfrm>
                <a:off x="2709863" y="2903538"/>
                <a:ext cx="88900" cy="88900"/>
              </a:xfrm>
              <a:prstGeom prst="octagon">
                <a:avLst>
                  <a:gd name="adj" fmla="val 29287"/>
                </a:avLst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5" name="AutoShape 28"/>
              <p:cNvSpPr>
                <a:spLocks noChangeArrowheads="1"/>
              </p:cNvSpPr>
              <p:nvPr/>
            </p:nvSpPr>
            <p:spPr bwMode="auto">
              <a:xfrm>
                <a:off x="3186113" y="2913063"/>
                <a:ext cx="88900" cy="88900"/>
              </a:xfrm>
              <a:prstGeom prst="octagon">
                <a:avLst>
                  <a:gd name="adj" fmla="val 29287"/>
                </a:avLst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6" name="AutoShape 29"/>
              <p:cNvSpPr>
                <a:spLocks noChangeArrowheads="1"/>
              </p:cNvSpPr>
              <p:nvPr/>
            </p:nvSpPr>
            <p:spPr bwMode="auto">
              <a:xfrm>
                <a:off x="3395663" y="2913063"/>
                <a:ext cx="88900" cy="88900"/>
              </a:xfrm>
              <a:prstGeom prst="octagon">
                <a:avLst>
                  <a:gd name="adj" fmla="val 29287"/>
                </a:avLst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7" name="AutoShape 30"/>
              <p:cNvSpPr>
                <a:spLocks noChangeArrowheads="1"/>
              </p:cNvSpPr>
              <p:nvPr/>
            </p:nvSpPr>
            <p:spPr bwMode="auto">
              <a:xfrm>
                <a:off x="4252913" y="2913063"/>
                <a:ext cx="88900" cy="88900"/>
              </a:xfrm>
              <a:prstGeom prst="octagon">
                <a:avLst>
                  <a:gd name="adj" fmla="val 29287"/>
                </a:avLst>
              </a:prstGeom>
              <a:solidFill>
                <a:srgbClr val="0000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8" name="AutoShape 31"/>
              <p:cNvSpPr>
                <a:spLocks noChangeArrowheads="1"/>
              </p:cNvSpPr>
              <p:nvPr/>
            </p:nvSpPr>
            <p:spPr bwMode="auto">
              <a:xfrm>
                <a:off x="4481513" y="2913063"/>
                <a:ext cx="88900" cy="88900"/>
              </a:xfrm>
              <a:prstGeom prst="octagon">
                <a:avLst>
                  <a:gd name="adj" fmla="val 29287"/>
                </a:avLst>
              </a:prstGeom>
              <a:solidFill>
                <a:srgbClr val="0000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9" name="AutoShape 32"/>
              <p:cNvSpPr>
                <a:spLocks noChangeArrowheads="1"/>
              </p:cNvSpPr>
              <p:nvPr/>
            </p:nvSpPr>
            <p:spPr bwMode="auto">
              <a:xfrm>
                <a:off x="4119563" y="2913063"/>
                <a:ext cx="88900" cy="88900"/>
              </a:xfrm>
              <a:prstGeom prst="octagon">
                <a:avLst>
                  <a:gd name="adj" fmla="val 29287"/>
                </a:avLst>
              </a:prstGeom>
              <a:solidFill>
                <a:srgbClr val="0000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0" name="AutoShape 34"/>
              <p:cNvSpPr>
                <a:spLocks noChangeArrowheads="1"/>
              </p:cNvSpPr>
              <p:nvPr/>
            </p:nvSpPr>
            <p:spPr bwMode="auto">
              <a:xfrm>
                <a:off x="5091113" y="2913063"/>
                <a:ext cx="88900" cy="88900"/>
              </a:xfrm>
              <a:prstGeom prst="octagon">
                <a:avLst>
                  <a:gd name="adj" fmla="val 29287"/>
                </a:avLst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1" name="AutoShape 35"/>
              <p:cNvSpPr>
                <a:spLocks noChangeArrowheads="1"/>
              </p:cNvSpPr>
              <p:nvPr/>
            </p:nvSpPr>
            <p:spPr bwMode="auto">
              <a:xfrm>
                <a:off x="5586413" y="2903538"/>
                <a:ext cx="88900" cy="88900"/>
              </a:xfrm>
              <a:prstGeom prst="octagon">
                <a:avLst>
                  <a:gd name="adj" fmla="val 29287"/>
                </a:avLst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" name="Text Box 36"/>
              <p:cNvSpPr txBox="1">
                <a:spLocks noChangeArrowheads="1"/>
              </p:cNvSpPr>
              <p:nvPr/>
            </p:nvSpPr>
            <p:spPr bwMode="auto">
              <a:xfrm>
                <a:off x="5734050" y="2895600"/>
                <a:ext cx="457200" cy="36671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zh-CN" i="1">
                    <a:latin typeface="Times New Roman" pitchFamily="18" charset="0"/>
                  </a:rPr>
                  <a:t>x</a:t>
                </a:r>
                <a:endParaRPr lang="en-US" altLang="zh-CN" i="1" baseline="30000">
                  <a:latin typeface="Times New Roman" pitchFamily="18" charset="0"/>
                </a:endParaRPr>
              </a:p>
            </p:txBody>
          </p:sp>
        </p:grpSp>
        <p:sp>
          <p:nvSpPr>
            <p:cNvPr id="94" name="Line 23"/>
            <p:cNvSpPr>
              <a:spLocks noChangeShapeType="1"/>
            </p:cNvSpPr>
            <p:nvPr/>
          </p:nvSpPr>
          <p:spPr bwMode="auto">
            <a:xfrm>
              <a:off x="3286116" y="3571876"/>
              <a:ext cx="3962400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642910" y="4738687"/>
            <a:ext cx="4352925" cy="2043113"/>
            <a:chOff x="1905000" y="3962400"/>
            <a:chExt cx="4352925" cy="2043113"/>
          </a:xfrm>
        </p:grpSpPr>
        <p:sp>
          <p:nvSpPr>
            <p:cNvPr id="96" name="Text Box 9"/>
            <p:cNvSpPr txBox="1">
              <a:spLocks noChangeArrowheads="1"/>
            </p:cNvSpPr>
            <p:nvPr/>
          </p:nvSpPr>
          <p:spPr bwMode="auto">
            <a:xfrm>
              <a:off x="3581400" y="5638800"/>
              <a:ext cx="342900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auto">
            <a:xfrm>
              <a:off x="5619776" y="5081605"/>
              <a:ext cx="4572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000" i="1" dirty="0">
                  <a:latin typeface="Times New Roman" pitchFamily="18" charset="0"/>
                </a:rPr>
                <a:t>x</a:t>
              </a:r>
              <a:r>
                <a:rPr lang="en-US" altLang="zh-CN" sz="1000" i="1" dirty="0">
                  <a:latin typeface="Times New Roman" pitchFamily="18" charset="0"/>
                </a:rPr>
                <a:t>1</a:t>
              </a:r>
              <a:endParaRPr lang="en-US" altLang="zh-CN" sz="2000" i="1" baseline="30000" dirty="0">
                <a:latin typeface="Times New Roman" pitchFamily="18" charset="0"/>
              </a:endParaRPr>
            </a:p>
          </p:txBody>
        </p:sp>
        <p:sp>
          <p:nvSpPr>
            <p:cNvPr id="98" name="Line 6"/>
            <p:cNvSpPr>
              <a:spLocks noChangeShapeType="1"/>
            </p:cNvSpPr>
            <p:nvPr/>
          </p:nvSpPr>
          <p:spPr bwMode="auto">
            <a:xfrm>
              <a:off x="1905000" y="5591175"/>
              <a:ext cx="3962400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9" name="AutoShape 7"/>
            <p:cNvSpPr>
              <a:spLocks noChangeArrowheads="1"/>
            </p:cNvSpPr>
            <p:nvPr/>
          </p:nvSpPr>
          <p:spPr bwMode="auto">
            <a:xfrm>
              <a:off x="2405063" y="4570413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0" name="AutoShape 10"/>
            <p:cNvSpPr>
              <a:spLocks noChangeArrowheads="1"/>
            </p:cNvSpPr>
            <p:nvPr/>
          </p:nvSpPr>
          <p:spPr bwMode="auto">
            <a:xfrm>
              <a:off x="2728913" y="5046663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1" name="AutoShape 11"/>
            <p:cNvSpPr>
              <a:spLocks noChangeArrowheads="1"/>
            </p:cNvSpPr>
            <p:nvPr/>
          </p:nvSpPr>
          <p:spPr bwMode="auto">
            <a:xfrm>
              <a:off x="3186113" y="53609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" name="AutoShape 13"/>
            <p:cNvSpPr>
              <a:spLocks noChangeArrowheads="1"/>
            </p:cNvSpPr>
            <p:nvPr/>
          </p:nvSpPr>
          <p:spPr bwMode="auto">
            <a:xfrm>
              <a:off x="4252913" y="5370513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3" name="AutoShape 15"/>
            <p:cNvSpPr>
              <a:spLocks noChangeArrowheads="1"/>
            </p:cNvSpPr>
            <p:nvPr/>
          </p:nvSpPr>
          <p:spPr bwMode="auto">
            <a:xfrm>
              <a:off x="4062413" y="54371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4" name="AutoShape 17"/>
            <p:cNvSpPr>
              <a:spLocks noChangeArrowheads="1"/>
            </p:cNvSpPr>
            <p:nvPr/>
          </p:nvSpPr>
          <p:spPr bwMode="auto">
            <a:xfrm>
              <a:off x="5148263" y="45608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" name="AutoShape 18"/>
            <p:cNvSpPr>
              <a:spLocks noChangeArrowheads="1"/>
            </p:cNvSpPr>
            <p:nvPr/>
          </p:nvSpPr>
          <p:spPr bwMode="auto">
            <a:xfrm>
              <a:off x="5567363" y="4037013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" name="Line 19"/>
            <p:cNvSpPr>
              <a:spLocks noChangeShapeType="1"/>
            </p:cNvSpPr>
            <p:nvPr/>
          </p:nvSpPr>
          <p:spPr bwMode="auto">
            <a:xfrm flipV="1">
              <a:off x="3714750" y="4143375"/>
              <a:ext cx="0" cy="14859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7" name="Text Box 20"/>
            <p:cNvSpPr txBox="1">
              <a:spLocks noChangeArrowheads="1"/>
            </p:cNvSpPr>
            <p:nvPr/>
          </p:nvSpPr>
          <p:spPr bwMode="auto">
            <a:xfrm>
              <a:off x="3714750" y="3962400"/>
              <a:ext cx="4572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000" i="1" dirty="0">
                  <a:latin typeface="Times New Roman" pitchFamily="18" charset="0"/>
                </a:rPr>
                <a:t>x</a:t>
              </a:r>
              <a:r>
                <a:rPr lang="en-US" altLang="zh-CN" sz="1000" i="1" dirty="0">
                  <a:latin typeface="Times New Roman" pitchFamily="18" charset="0"/>
                </a:rPr>
                <a:t>2</a:t>
              </a:r>
              <a:endParaRPr lang="en-US" altLang="zh-CN" sz="2000" i="1" baseline="30000" dirty="0">
                <a:latin typeface="Times New Roman" pitchFamily="18" charset="0"/>
              </a:endParaRPr>
            </a:p>
          </p:txBody>
        </p:sp>
        <p:sp>
          <p:nvSpPr>
            <p:cNvPr id="108" name="Line 54"/>
            <p:cNvSpPr>
              <a:spLocks noChangeShapeType="1"/>
            </p:cNvSpPr>
            <p:nvPr/>
          </p:nvSpPr>
          <p:spPr bwMode="auto">
            <a:xfrm flipV="1">
              <a:off x="3076575" y="4448175"/>
              <a:ext cx="3181350" cy="12954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9" name="Line 56"/>
            <p:cNvSpPr>
              <a:spLocks noChangeShapeType="1"/>
            </p:cNvSpPr>
            <p:nvPr/>
          </p:nvSpPr>
          <p:spPr bwMode="auto">
            <a:xfrm flipV="1">
              <a:off x="3186113" y="4543425"/>
              <a:ext cx="3057525" cy="1246188"/>
            </a:xfrm>
            <a:prstGeom prst="line">
              <a:avLst/>
            </a:prstGeom>
            <a:noFill/>
            <a:ln w="9525" cap="rnd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0" name="Oval 57"/>
            <p:cNvSpPr>
              <a:spLocks noChangeArrowheads="1"/>
            </p:cNvSpPr>
            <p:nvPr/>
          </p:nvSpPr>
          <p:spPr bwMode="auto">
            <a:xfrm>
              <a:off x="4799013" y="4802188"/>
              <a:ext cx="228600" cy="219075"/>
            </a:xfrm>
            <a:prstGeom prst="ellipse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1" name="Oval 58"/>
            <p:cNvSpPr>
              <a:spLocks noChangeArrowheads="1"/>
            </p:cNvSpPr>
            <p:nvPr/>
          </p:nvSpPr>
          <p:spPr bwMode="auto">
            <a:xfrm>
              <a:off x="4408488" y="5116513"/>
              <a:ext cx="228600" cy="219075"/>
            </a:xfrm>
            <a:prstGeom prst="ellipse">
              <a:avLst/>
            </a:prstGeom>
            <a:noFill/>
            <a:ln w="19050" algn="ctr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" name="Oval 59"/>
            <p:cNvSpPr>
              <a:spLocks noChangeArrowheads="1"/>
            </p:cNvSpPr>
            <p:nvPr/>
          </p:nvSpPr>
          <p:spPr bwMode="auto">
            <a:xfrm>
              <a:off x="3341688" y="5392738"/>
              <a:ext cx="228600" cy="219075"/>
            </a:xfrm>
            <a:prstGeom prst="ellipse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4" name="AutoShape 13"/>
          <p:cNvSpPr>
            <a:spLocks noChangeArrowheads="1"/>
          </p:cNvSpPr>
          <p:nvPr/>
        </p:nvSpPr>
        <p:spPr bwMode="auto">
          <a:xfrm>
            <a:off x="3214678" y="5983306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5" name="AutoShape 17"/>
          <p:cNvSpPr>
            <a:spLocks noChangeArrowheads="1"/>
          </p:cNvSpPr>
          <p:nvPr/>
        </p:nvSpPr>
        <p:spPr bwMode="auto">
          <a:xfrm>
            <a:off x="3571868" y="5626116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6" name="Line 56"/>
          <p:cNvSpPr>
            <a:spLocks noChangeShapeType="1"/>
          </p:cNvSpPr>
          <p:nvPr/>
        </p:nvSpPr>
        <p:spPr bwMode="auto">
          <a:xfrm flipV="1">
            <a:off x="1928794" y="5143512"/>
            <a:ext cx="3057525" cy="12461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17" name="AutoShape 11"/>
          <p:cNvSpPr>
            <a:spLocks noChangeArrowheads="1"/>
          </p:cNvSpPr>
          <p:nvPr/>
        </p:nvSpPr>
        <p:spPr bwMode="auto">
          <a:xfrm>
            <a:off x="2125646" y="6215082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Justifications (3 / </a:t>
            </a:r>
            <a:r>
              <a:rPr lang="el-GR" dirty="0"/>
              <a:t>6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ko-KR" dirty="0"/>
              <a:t>VC Dimension: </a:t>
            </a:r>
            <a:r>
              <a:rPr lang="en-US" b="1" dirty="0"/>
              <a:t>Vapnik – Chervonenkis dimension </a:t>
            </a:r>
            <a:r>
              <a:rPr lang="en-US" dirty="0"/>
              <a:t>is a measure of the </a:t>
            </a:r>
            <a:r>
              <a:rPr lang="en-US" dirty="0">
                <a:solidFill>
                  <a:srgbClr val="FF0000"/>
                </a:solidFill>
              </a:rPr>
              <a:t>capacity</a:t>
            </a:r>
            <a:r>
              <a:rPr lang="en-US" dirty="0"/>
              <a:t> of a </a:t>
            </a:r>
            <a:r>
              <a:rPr lang="en-US" dirty="0">
                <a:solidFill>
                  <a:srgbClr val="FF0000"/>
                </a:solidFill>
              </a:rPr>
              <a:t>statistical classification algorithm</a:t>
            </a:r>
            <a:r>
              <a:rPr lang="en-US" dirty="0"/>
              <a:t> defined as the </a:t>
            </a:r>
            <a:r>
              <a:rPr lang="en-US" dirty="0">
                <a:solidFill>
                  <a:srgbClr val="FF0000"/>
                </a:solidFill>
              </a:rPr>
              <a:t>cardinality</a:t>
            </a:r>
            <a:r>
              <a:rPr lang="en-US" dirty="0"/>
              <a:t> of the largest set of points that the algorithm can </a:t>
            </a:r>
            <a:r>
              <a:rPr lang="en-US" dirty="0">
                <a:solidFill>
                  <a:srgbClr val="FF0000"/>
                </a:solidFill>
              </a:rPr>
              <a:t>shatter</a:t>
            </a:r>
            <a:r>
              <a:rPr lang="en-US" dirty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ko-KR" dirty="0"/>
              <a:t>Shuttering:</a:t>
            </a:r>
          </a:p>
          <a:p>
            <a:pPr marL="742950" lvl="2" indent="-342900"/>
            <a:r>
              <a:rPr lang="en-US" dirty="0"/>
              <a:t>a classification model </a:t>
            </a:r>
            <a:r>
              <a:rPr lang="en-US" i="1" dirty="0"/>
              <a:t>f(</a:t>
            </a:r>
            <a:r>
              <a:rPr lang="en-US" dirty="0"/>
              <a:t>θ</a:t>
            </a:r>
            <a:r>
              <a:rPr lang="en-US" i="1" dirty="0"/>
              <a:t>)</a:t>
            </a:r>
            <a:r>
              <a:rPr lang="en-US" dirty="0"/>
              <a:t> with some parameter vector θ is said to </a:t>
            </a:r>
            <a:r>
              <a:rPr lang="en-US" i="1" dirty="0"/>
              <a:t>shatter</a:t>
            </a:r>
            <a:r>
              <a:rPr lang="en-US" dirty="0"/>
              <a:t> a set of data points                             if, for all assignments of labels to those points, there exists a θ such that the model </a:t>
            </a:r>
            <a:r>
              <a:rPr lang="en-US" i="1" dirty="0"/>
              <a:t>f</a:t>
            </a:r>
            <a:r>
              <a:rPr lang="en-US" dirty="0"/>
              <a:t> makes no errors when evaluating that set of data points.</a:t>
            </a:r>
            <a:endParaRPr lang="en-US" altLang="ko-KR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5</a:t>
            </a:fld>
            <a:endParaRPr lang="el-G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484820" y="4286256"/>
          <a:ext cx="194470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39" name="Equation" r:id="rId3" imgW="888840" imgH="228600" progId="Equation.DSMT4">
                  <p:embed/>
                </p:oleObj>
              </mc:Choice>
              <mc:Fallback>
                <p:oleObj name="Equation" r:id="rId3" imgW="8888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4820" y="4286256"/>
                        <a:ext cx="1944700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Mapping Data to High Dimensional Feature Spaces (2 /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7361"/>
          </a:xfrm>
        </p:spPr>
        <p:txBody>
          <a:bodyPr>
            <a:normAutofit fontScale="92500"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General idea</a:t>
            </a:r>
            <a:r>
              <a:rPr lang="en-US" altLang="zh-CN" dirty="0"/>
              <a:t>:   the original input space can always be mapped to some higher dimensional feature space where the training set is separable.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50</a:t>
            </a:fld>
            <a:endParaRPr lang="el-GR"/>
          </a:p>
        </p:txBody>
      </p:sp>
      <p:grpSp>
        <p:nvGrpSpPr>
          <p:cNvPr id="61" name="Group 60"/>
          <p:cNvGrpSpPr/>
          <p:nvPr/>
        </p:nvGrpSpPr>
        <p:grpSpPr>
          <a:xfrm>
            <a:off x="428596" y="1928802"/>
            <a:ext cx="8501122" cy="4743448"/>
            <a:chOff x="381000" y="1066800"/>
            <a:chExt cx="8229600" cy="5029200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81000" y="1066800"/>
              <a:ext cx="8229600" cy="502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accent1"/>
                </a:buClr>
                <a:buSzPct val="65000"/>
              </a:pPr>
              <a:endParaRPr lang="en-US" altLang="zh-CN" sz="2400" dirty="0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2068513" y="2559050"/>
              <a:ext cx="0" cy="30416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447675" y="4170363"/>
              <a:ext cx="33194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1524000" y="37480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676400" y="42941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2209800" y="47704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1790700" y="34369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1295400" y="40655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1714500" y="48085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2209800" y="38369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3111500" y="38242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>
              <a:off x="2971800" y="50371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" name="AutoShape 18"/>
            <p:cNvSpPr>
              <a:spLocks noChangeArrowheads="1"/>
            </p:cNvSpPr>
            <p:nvPr/>
          </p:nvSpPr>
          <p:spPr bwMode="auto">
            <a:xfrm>
              <a:off x="723900" y="39512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>
              <a:off x="2235200" y="54054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" name="AutoShape 20"/>
            <p:cNvSpPr>
              <a:spLocks noChangeArrowheads="1"/>
            </p:cNvSpPr>
            <p:nvPr/>
          </p:nvSpPr>
          <p:spPr bwMode="auto">
            <a:xfrm>
              <a:off x="3200400" y="45608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" name="AutoShape 21"/>
            <p:cNvSpPr>
              <a:spLocks noChangeArrowheads="1"/>
            </p:cNvSpPr>
            <p:nvPr/>
          </p:nvSpPr>
          <p:spPr bwMode="auto">
            <a:xfrm>
              <a:off x="1263650" y="51006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" name="AutoShape 22"/>
            <p:cNvSpPr>
              <a:spLocks noChangeArrowheads="1"/>
            </p:cNvSpPr>
            <p:nvPr/>
          </p:nvSpPr>
          <p:spPr bwMode="auto">
            <a:xfrm>
              <a:off x="952500" y="46180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" name="AutoShape 23"/>
            <p:cNvSpPr>
              <a:spLocks noChangeArrowheads="1"/>
            </p:cNvSpPr>
            <p:nvPr/>
          </p:nvSpPr>
          <p:spPr bwMode="auto">
            <a:xfrm>
              <a:off x="1009650" y="30940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AutoShape 24"/>
            <p:cNvSpPr>
              <a:spLocks noChangeArrowheads="1"/>
            </p:cNvSpPr>
            <p:nvPr/>
          </p:nvSpPr>
          <p:spPr bwMode="auto">
            <a:xfrm>
              <a:off x="2505075" y="4229100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AutoShape 25"/>
            <p:cNvSpPr>
              <a:spLocks noChangeArrowheads="1"/>
            </p:cNvSpPr>
            <p:nvPr/>
          </p:nvSpPr>
          <p:spPr bwMode="auto">
            <a:xfrm>
              <a:off x="2124075" y="4362450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" name="AutoShape 26"/>
            <p:cNvSpPr>
              <a:spLocks noChangeArrowheads="1"/>
            </p:cNvSpPr>
            <p:nvPr/>
          </p:nvSpPr>
          <p:spPr bwMode="auto">
            <a:xfrm>
              <a:off x="2409825" y="3124200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1114425" y="3209925"/>
              <a:ext cx="1885950" cy="1905000"/>
            </a:xfrm>
            <a:prstGeom prst="ellipse">
              <a:avLst/>
            </a:prstGeom>
            <a:noFill/>
            <a:ln w="15875" algn="ctr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" name="AutoShape 28"/>
            <p:cNvSpPr>
              <a:spLocks noChangeArrowheads="1"/>
            </p:cNvSpPr>
            <p:nvPr/>
          </p:nvSpPr>
          <p:spPr bwMode="auto">
            <a:xfrm>
              <a:off x="1162050" y="32464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" name="AutoShape 29"/>
            <p:cNvSpPr>
              <a:spLocks noChangeArrowheads="1"/>
            </p:cNvSpPr>
            <p:nvPr/>
          </p:nvSpPr>
          <p:spPr bwMode="auto">
            <a:xfrm>
              <a:off x="3086100" y="32273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H="1" flipV="1">
              <a:off x="6107113" y="2311400"/>
              <a:ext cx="0" cy="20701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6076950" y="4398963"/>
              <a:ext cx="234791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3" name="AutoShape 32"/>
            <p:cNvSpPr>
              <a:spLocks noChangeArrowheads="1"/>
            </p:cNvSpPr>
            <p:nvPr/>
          </p:nvSpPr>
          <p:spPr bwMode="auto">
            <a:xfrm>
              <a:off x="6375400" y="3762375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" name="AutoShape 33"/>
            <p:cNvSpPr>
              <a:spLocks noChangeArrowheads="1"/>
            </p:cNvSpPr>
            <p:nvPr/>
          </p:nvSpPr>
          <p:spPr bwMode="auto">
            <a:xfrm>
              <a:off x="5800725" y="4119563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5" name="AutoShape 34"/>
            <p:cNvSpPr>
              <a:spLocks noChangeArrowheads="1"/>
            </p:cNvSpPr>
            <p:nvPr/>
          </p:nvSpPr>
          <p:spPr bwMode="auto">
            <a:xfrm>
              <a:off x="6181725" y="46751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6" name="AutoShape 35"/>
            <p:cNvSpPr>
              <a:spLocks noChangeArrowheads="1"/>
            </p:cNvSpPr>
            <p:nvPr/>
          </p:nvSpPr>
          <p:spPr bwMode="auto">
            <a:xfrm>
              <a:off x="7000875" y="46751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" name="AutoShape 36"/>
            <p:cNvSpPr>
              <a:spLocks noChangeArrowheads="1"/>
            </p:cNvSpPr>
            <p:nvPr/>
          </p:nvSpPr>
          <p:spPr bwMode="auto">
            <a:xfrm>
              <a:off x="6067425" y="3808413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8" name="AutoShape 37"/>
            <p:cNvSpPr>
              <a:spLocks noChangeArrowheads="1"/>
            </p:cNvSpPr>
            <p:nvPr/>
          </p:nvSpPr>
          <p:spPr bwMode="auto">
            <a:xfrm>
              <a:off x="6276975" y="40846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" name="AutoShape 38"/>
            <p:cNvSpPr>
              <a:spLocks noChangeArrowheads="1"/>
            </p:cNvSpPr>
            <p:nvPr/>
          </p:nvSpPr>
          <p:spPr bwMode="auto">
            <a:xfrm>
              <a:off x="6505575" y="47132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" name="AutoShape 39"/>
            <p:cNvSpPr>
              <a:spLocks noChangeArrowheads="1"/>
            </p:cNvSpPr>
            <p:nvPr/>
          </p:nvSpPr>
          <p:spPr bwMode="auto">
            <a:xfrm>
              <a:off x="6486525" y="4208463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" name="AutoShape 40"/>
            <p:cNvSpPr>
              <a:spLocks noChangeArrowheads="1"/>
            </p:cNvSpPr>
            <p:nvPr/>
          </p:nvSpPr>
          <p:spPr bwMode="auto">
            <a:xfrm>
              <a:off x="8093075" y="38433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" name="AutoShape 41"/>
            <p:cNvSpPr>
              <a:spLocks noChangeArrowheads="1"/>
            </p:cNvSpPr>
            <p:nvPr/>
          </p:nvSpPr>
          <p:spPr bwMode="auto">
            <a:xfrm>
              <a:off x="7953375" y="50561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" name="AutoShape 42"/>
            <p:cNvSpPr>
              <a:spLocks noChangeArrowheads="1"/>
            </p:cNvSpPr>
            <p:nvPr/>
          </p:nvSpPr>
          <p:spPr bwMode="auto">
            <a:xfrm>
              <a:off x="7477125" y="28082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" name="AutoShape 43"/>
            <p:cNvSpPr>
              <a:spLocks noChangeArrowheads="1"/>
            </p:cNvSpPr>
            <p:nvPr/>
          </p:nvSpPr>
          <p:spPr bwMode="auto">
            <a:xfrm>
              <a:off x="7483475" y="40719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5" name="AutoShape 44"/>
            <p:cNvSpPr>
              <a:spLocks noChangeArrowheads="1"/>
            </p:cNvSpPr>
            <p:nvPr/>
          </p:nvSpPr>
          <p:spPr bwMode="auto">
            <a:xfrm>
              <a:off x="8181975" y="45799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" name="AutoShape 45"/>
            <p:cNvSpPr>
              <a:spLocks noChangeArrowheads="1"/>
            </p:cNvSpPr>
            <p:nvPr/>
          </p:nvSpPr>
          <p:spPr bwMode="auto">
            <a:xfrm>
              <a:off x="7007225" y="35194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7" name="AutoShape 46"/>
            <p:cNvSpPr>
              <a:spLocks noChangeArrowheads="1"/>
            </p:cNvSpPr>
            <p:nvPr/>
          </p:nvSpPr>
          <p:spPr bwMode="auto">
            <a:xfrm>
              <a:off x="7610475" y="475138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" name="AutoShape 47"/>
            <p:cNvSpPr>
              <a:spLocks noChangeArrowheads="1"/>
            </p:cNvSpPr>
            <p:nvPr/>
          </p:nvSpPr>
          <p:spPr bwMode="auto">
            <a:xfrm>
              <a:off x="7400925" y="30178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9" name="AutoShape 48"/>
            <p:cNvSpPr>
              <a:spLocks noChangeArrowheads="1"/>
            </p:cNvSpPr>
            <p:nvPr/>
          </p:nvSpPr>
          <p:spPr bwMode="auto">
            <a:xfrm>
              <a:off x="6010275" y="4524375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" name="AutoShape 49"/>
            <p:cNvSpPr>
              <a:spLocks noChangeArrowheads="1"/>
            </p:cNvSpPr>
            <p:nvPr/>
          </p:nvSpPr>
          <p:spPr bwMode="auto">
            <a:xfrm>
              <a:off x="5629275" y="4657725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1" name="AutoShape 50"/>
            <p:cNvSpPr>
              <a:spLocks noChangeArrowheads="1"/>
            </p:cNvSpPr>
            <p:nvPr/>
          </p:nvSpPr>
          <p:spPr bwMode="auto">
            <a:xfrm>
              <a:off x="7391400" y="3143250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2" name="AutoShape 51"/>
            <p:cNvSpPr>
              <a:spLocks noChangeArrowheads="1"/>
            </p:cNvSpPr>
            <p:nvPr/>
          </p:nvSpPr>
          <p:spPr bwMode="auto">
            <a:xfrm>
              <a:off x="6943725" y="26749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" name="AutoShape 52"/>
            <p:cNvSpPr>
              <a:spLocks noChangeArrowheads="1"/>
            </p:cNvSpPr>
            <p:nvPr/>
          </p:nvSpPr>
          <p:spPr bwMode="auto">
            <a:xfrm>
              <a:off x="8067675" y="3246438"/>
              <a:ext cx="88900" cy="88900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 flipH="1">
              <a:off x="4859338" y="4400550"/>
              <a:ext cx="1238250" cy="9969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6096000" y="3048000"/>
              <a:ext cx="1447800" cy="1333500"/>
            </a:xfrm>
            <a:prstGeom prst="line">
              <a:avLst/>
            </a:prstGeom>
            <a:noFill/>
            <a:ln w="15875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 flipV="1">
              <a:off x="6324600" y="4419600"/>
              <a:ext cx="1219200" cy="1219200"/>
            </a:xfrm>
            <a:prstGeom prst="line">
              <a:avLst/>
            </a:prstGeom>
            <a:noFill/>
            <a:ln w="15875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 flipV="1">
              <a:off x="4629150" y="3086100"/>
              <a:ext cx="1466850" cy="838200"/>
            </a:xfrm>
            <a:prstGeom prst="line">
              <a:avLst/>
            </a:prstGeom>
            <a:noFill/>
            <a:ln w="15875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>
              <a:off x="4610100" y="3924300"/>
              <a:ext cx="1714500" cy="1695450"/>
            </a:xfrm>
            <a:prstGeom prst="line">
              <a:avLst/>
            </a:prstGeom>
            <a:noFill/>
            <a:ln w="15875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9" name="AutoShape 58"/>
            <p:cNvSpPr>
              <a:spLocks noChangeArrowheads="1"/>
            </p:cNvSpPr>
            <p:nvPr/>
          </p:nvSpPr>
          <p:spPr bwMode="auto">
            <a:xfrm>
              <a:off x="3581400" y="2362200"/>
              <a:ext cx="1638300" cy="457200"/>
            </a:xfrm>
            <a:prstGeom prst="curvedDownArrow">
              <a:avLst>
                <a:gd name="adj1" fmla="val 71667"/>
                <a:gd name="adj2" fmla="val 143333"/>
                <a:gd name="adj3" fmla="val 33333"/>
              </a:avLst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0" name="Text Box 59"/>
            <p:cNvSpPr txBox="1">
              <a:spLocks noChangeArrowheads="1"/>
            </p:cNvSpPr>
            <p:nvPr/>
          </p:nvSpPr>
          <p:spPr bwMode="auto">
            <a:xfrm>
              <a:off x="3581400" y="3048000"/>
              <a:ext cx="19050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  <a:cs typeface="Times New Roman" pitchFamily="18" charset="0"/>
                </a:rPr>
                <a:t>Φ</a:t>
              </a:r>
              <a:r>
                <a:rPr lang="en-US" altLang="zh-CN" sz="2000" dirty="0">
                  <a:latin typeface="Times New Roman" pitchFamily="18" charset="0"/>
                  <a:cs typeface="Times New Roman" pitchFamily="18" charset="0"/>
                </a:rPr>
                <a:t>:  </a:t>
              </a:r>
              <a:r>
                <a:rPr lang="en-US" altLang="zh-CN" sz="2000" b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zh-CN" sz="2000" b="1" baseline="-25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000" b="1" dirty="0">
                  <a:latin typeface="Times New Roman" pitchFamily="18" charset="0"/>
                  <a:cs typeface="Times New Roman" pitchFamily="18" charset="0"/>
                </a:rPr>
                <a:t>→</a:t>
              </a:r>
              <a:r>
                <a:rPr lang="en-US" altLang="zh-CN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dirty="0">
                  <a:latin typeface="Times New Roman" pitchFamily="18" charset="0"/>
                  <a:cs typeface="Times New Roman" pitchFamily="18" charset="0"/>
                </a:rPr>
                <a:t>φ</a:t>
              </a:r>
              <a:r>
                <a:rPr lang="en-US" altLang="zh-CN" sz="2000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zh-CN" sz="2000" b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zh-CN" sz="20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</p:grpSp>
      <p:sp>
        <p:nvSpPr>
          <p:cNvPr id="62" name="Text Box 21"/>
          <p:cNvSpPr txBox="1">
            <a:spLocks noChangeArrowheads="1"/>
          </p:cNvSpPr>
          <p:nvPr/>
        </p:nvSpPr>
        <p:spPr bwMode="auto">
          <a:xfrm>
            <a:off x="3428992" y="4746637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x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endParaRPr lang="en-GB" sz="2000" baseline="-25000" dirty="0">
              <a:latin typeface="Times New Roman" pitchFamily="18" charset="0"/>
            </a:endParaRPr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2124068" y="3357562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x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endParaRPr lang="en-GB" sz="2000" baseline="-25000" dirty="0">
              <a:latin typeface="Times New Roman" pitchFamily="18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auto">
          <a:xfrm>
            <a:off x="8072462" y="4643446"/>
            <a:ext cx="144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f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endParaRPr lang="en-GB" sz="2000" baseline="-25000" dirty="0">
              <a:latin typeface="Times New Roman" pitchFamily="18" charset="0"/>
            </a:endParaRPr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>
            <a:off x="6286512" y="3143248"/>
            <a:ext cx="144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f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endParaRPr lang="en-GB" sz="2000" baseline="-25000" dirty="0">
              <a:latin typeface="Times New Roman" pitchFamily="18" charset="0"/>
            </a:endParaRPr>
          </a:p>
        </p:txBody>
      </p:sp>
      <p:sp>
        <p:nvSpPr>
          <p:cNvPr id="66" name="Text Box 21"/>
          <p:cNvSpPr txBox="1">
            <a:spLocks noChangeArrowheads="1"/>
          </p:cNvSpPr>
          <p:nvPr/>
        </p:nvSpPr>
        <p:spPr bwMode="auto">
          <a:xfrm>
            <a:off x="5286380" y="5715016"/>
            <a:ext cx="144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f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endParaRPr lang="en-GB" sz="2000" baseline="-250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Mapping Data to High Dimensional Feature Spaces (3 /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Find function </a:t>
            </a:r>
            <a:r>
              <a:rPr lang="en-US" dirty="0">
                <a:sym typeface="Symbol" pitchFamily="18" charset="2"/>
              </a:rPr>
              <a:t>(x) to map to a different space, then SVM formulation becomes: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ym typeface="Symbol" pitchFamily="18" charset="2"/>
              </a:rPr>
              <a:t>Data appear as (x), weights </a:t>
            </a:r>
            <a:r>
              <a:rPr lang="en-US" i="1" dirty="0">
                <a:sym typeface="Symbol" pitchFamily="18" charset="2"/>
              </a:rPr>
              <a:t>w </a:t>
            </a:r>
            <a:r>
              <a:rPr lang="en-US" dirty="0">
                <a:sym typeface="Symbol" pitchFamily="18" charset="2"/>
              </a:rPr>
              <a:t>are now weights in the new space.</a:t>
            </a:r>
          </a:p>
          <a:p>
            <a:r>
              <a:rPr lang="en-US" dirty="0">
                <a:sym typeface="Symbol" pitchFamily="18" charset="2"/>
              </a:rPr>
              <a:t>Explicit mapping expensive if (x) is very high dimensional.</a:t>
            </a:r>
          </a:p>
          <a:p>
            <a:r>
              <a:rPr lang="en-US" dirty="0">
                <a:sym typeface="Symbol" pitchFamily="18" charset="2"/>
              </a:rPr>
              <a:t>Solving the problem without explicitly mapping the data is desirable.</a:t>
            </a:r>
          </a:p>
          <a:p>
            <a:endParaRPr lang="en-US" dirty="0">
              <a:sym typeface="Symbol" pitchFamily="18" charset="2"/>
            </a:endParaRPr>
          </a:p>
          <a:p>
            <a:endParaRPr lang="el-GR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51</a:t>
            </a:fld>
            <a:endParaRPr lang="el-GR"/>
          </a:p>
        </p:txBody>
      </p:sp>
      <p:graphicFrame>
        <p:nvGraphicFramePr>
          <p:cNvPr id="75781" name="Object 5"/>
          <p:cNvGraphicFramePr>
            <a:graphicFrameLocks noChangeAspect="1"/>
          </p:cNvGraphicFramePr>
          <p:nvPr/>
        </p:nvGraphicFramePr>
        <p:xfrm>
          <a:off x="928662" y="2285992"/>
          <a:ext cx="2286016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3" name="Equation" r:id="rId3" imgW="1218960" imgH="419040" progId="Equation.DSMT4">
                  <p:embed/>
                </p:oleObj>
              </mc:Choice>
              <mc:Fallback>
                <p:oleObj name="Equation" r:id="rId3" imgW="121896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285992"/>
                        <a:ext cx="2286016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2" name="Object 6"/>
          <p:cNvGraphicFramePr>
            <a:graphicFrameLocks noChangeAspect="1"/>
          </p:cNvGraphicFramePr>
          <p:nvPr/>
        </p:nvGraphicFramePr>
        <p:xfrm>
          <a:off x="928662" y="2928934"/>
          <a:ext cx="3714776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4" name="Εξίσωση" r:id="rId5" imgW="2120760" imgH="457200" progId="Equation.3">
                  <p:embed/>
                </p:oleObj>
              </mc:Choice>
              <mc:Fallback>
                <p:oleObj name="Εξίσωση" r:id="rId5" imgW="212076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928934"/>
                        <a:ext cx="3714776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Mapping Data to High Dimensional Feature Spaces (4 /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86304" cy="504351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Original SVM formulation</a:t>
            </a:r>
          </a:p>
          <a:p>
            <a:pPr lvl="1"/>
            <a:r>
              <a:rPr lang="en-US" dirty="0"/>
              <a:t>n inequality constraints</a:t>
            </a:r>
          </a:p>
          <a:p>
            <a:pPr lvl="1"/>
            <a:r>
              <a:rPr lang="en-US" dirty="0"/>
              <a:t>n positivity constraints</a:t>
            </a:r>
          </a:p>
          <a:p>
            <a:pPr lvl="1"/>
            <a:r>
              <a:rPr lang="en-US" dirty="0"/>
              <a:t>n number of </a:t>
            </a:r>
            <a:r>
              <a:rPr lang="el-GR" dirty="0"/>
              <a:t>ξ</a:t>
            </a:r>
            <a:r>
              <a:rPr lang="en-US" dirty="0"/>
              <a:t> constraints</a:t>
            </a:r>
          </a:p>
          <a:p>
            <a:r>
              <a:rPr lang="en-US" dirty="0"/>
              <a:t>Dual formulation</a:t>
            </a:r>
          </a:p>
          <a:p>
            <a:pPr lvl="1"/>
            <a:r>
              <a:rPr lang="en-US" dirty="0"/>
              <a:t>one equality constraint</a:t>
            </a:r>
          </a:p>
          <a:p>
            <a:pPr lvl="1"/>
            <a:r>
              <a:rPr lang="en-US" i="1" dirty="0"/>
              <a:t>n </a:t>
            </a:r>
            <a:r>
              <a:rPr lang="en-US" dirty="0"/>
              <a:t>positivity constraints</a:t>
            </a:r>
          </a:p>
          <a:p>
            <a:pPr lvl="1"/>
            <a:r>
              <a:rPr lang="en-US" i="1" dirty="0"/>
              <a:t>n </a:t>
            </a:r>
            <a:r>
              <a:rPr lang="en-US" dirty="0"/>
              <a:t>number of </a:t>
            </a:r>
            <a:r>
              <a:rPr lang="en-US" dirty="0">
                <a:sym typeface="Symbol" pitchFamily="18" charset="2"/>
              </a:rPr>
              <a:t> variables (Lagrange multipliers)</a:t>
            </a:r>
          </a:p>
          <a:p>
            <a:pPr lvl="1"/>
            <a:r>
              <a:rPr lang="en-US" dirty="0">
                <a:sym typeface="Symbol" pitchFamily="18" charset="2"/>
              </a:rPr>
              <a:t>NOTICE: Data only appear as &lt;(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i="1" baseline="-25000" dirty="0">
                <a:sym typeface="Symbol" pitchFamily="18" charset="2"/>
              </a:rPr>
              <a:t>i</a:t>
            </a:r>
            <a:r>
              <a:rPr lang="en-US" dirty="0">
                <a:sym typeface="Symbol" pitchFamily="18" charset="2"/>
              </a:rPr>
              <a:t>) , (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i="1" baseline="-25000" dirty="0">
                <a:sym typeface="Symbol" pitchFamily="18" charset="2"/>
              </a:rPr>
              <a:t>j</a:t>
            </a:r>
            <a:r>
              <a:rPr lang="en-US" dirty="0">
                <a:sym typeface="Symbol" pitchFamily="18" charset="2"/>
              </a:rPr>
              <a:t>)&gt;</a:t>
            </a:r>
          </a:p>
          <a:p>
            <a:pPr lvl="1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52</a:t>
            </a:fld>
            <a:endParaRPr lang="el-GR"/>
          </a:p>
        </p:txBody>
      </p:sp>
      <p:graphicFrame>
        <p:nvGraphicFramePr>
          <p:cNvPr id="7" name="Object 0"/>
          <p:cNvGraphicFramePr>
            <a:graphicFrameLocks noChangeAspect="1"/>
          </p:cNvGraphicFramePr>
          <p:nvPr/>
        </p:nvGraphicFramePr>
        <p:xfrm>
          <a:off x="5383240" y="2357430"/>
          <a:ext cx="31178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7" name="Equation" r:id="rId4" imgW="2006280" imgH="457200" progId="Equation.3">
                  <p:embed/>
                </p:oleObj>
              </mc:Choice>
              <mc:Fallback>
                <p:oleObj name="Equation" r:id="rId4" imgW="200628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3240" y="2357430"/>
                        <a:ext cx="311785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"/>
          <p:cNvGraphicFramePr>
            <a:graphicFrameLocks noChangeAspect="1"/>
          </p:cNvGraphicFramePr>
          <p:nvPr/>
        </p:nvGraphicFramePr>
        <p:xfrm>
          <a:off x="5357818" y="1566854"/>
          <a:ext cx="21336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8" name="Equation" r:id="rId6" imgW="1244520" imgH="419040" progId="Equation.3">
                  <p:embed/>
                </p:oleObj>
              </mc:Choice>
              <mc:Fallback>
                <p:oleObj name="Equation" r:id="rId6" imgW="12445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1566854"/>
                        <a:ext cx="2133600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4643438" y="4500570"/>
          <a:ext cx="1855788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9" name="Equation" r:id="rId8" imgW="1193760" imgH="583920" progId="Equation.3">
                  <p:embed/>
                </p:oleObj>
              </mc:Choice>
              <mc:Fallback>
                <p:oleObj name="Equation" r:id="rId8" imgW="1193760" imgH="5839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500570"/>
                        <a:ext cx="1855788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500562" y="3689357"/>
          <a:ext cx="45497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0" name="Εξίσωση" r:id="rId10" imgW="2654280" imgH="431640" progId="Equation.3">
                  <p:embed/>
                </p:oleObj>
              </mc:Choice>
              <mc:Fallback>
                <p:oleObj name="Εξίσωση" r:id="rId10" imgW="26542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3689357"/>
                        <a:ext cx="4549775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Flowchart: Process 14"/>
          <p:cNvSpPr/>
          <p:nvPr/>
        </p:nvSpPr>
        <p:spPr>
          <a:xfrm>
            <a:off x="5000628" y="1571612"/>
            <a:ext cx="3929058" cy="2000264"/>
          </a:xfrm>
          <a:prstGeom prst="flowChartProcess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Flowchart: Process 17"/>
          <p:cNvSpPr/>
          <p:nvPr/>
        </p:nvSpPr>
        <p:spPr>
          <a:xfrm>
            <a:off x="4500562" y="3714752"/>
            <a:ext cx="4500594" cy="1714512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 Trick (1/</a:t>
            </a:r>
            <a:r>
              <a:rPr lang="el-GR" dirty="0"/>
              <a:t> 2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linear classifier relies on </a:t>
            </a:r>
            <a:r>
              <a:rPr lang="en-US" dirty="0">
                <a:solidFill>
                  <a:srgbClr val="FF0000"/>
                </a:solidFill>
              </a:rPr>
              <a:t>inner product </a:t>
            </a:r>
            <a:r>
              <a:rPr lang="en-US" dirty="0"/>
              <a:t>between vectors </a:t>
            </a:r>
            <a:r>
              <a:rPr lang="en-US" i="1" dirty="0"/>
              <a:t>K</a:t>
            </a:r>
            <a:r>
              <a:rPr lang="en-US" dirty="0"/>
              <a:t>(</a:t>
            </a:r>
            <a:r>
              <a:rPr lang="en-US" b="1" dirty="0"/>
              <a:t>x </a:t>
            </a:r>
            <a:r>
              <a:rPr lang="en-US" i="1" baseline="-25000" dirty="0"/>
              <a:t>I </a:t>
            </a:r>
            <a:r>
              <a:rPr lang="en-US" dirty="0"/>
              <a:t>, </a:t>
            </a:r>
            <a:r>
              <a:rPr lang="en-US" b="1" dirty="0"/>
              <a:t>x </a:t>
            </a:r>
            <a:r>
              <a:rPr lang="en-US" i="1" baseline="-25000" dirty="0"/>
              <a:t>j</a:t>
            </a:r>
            <a:r>
              <a:rPr lang="en-US" dirty="0"/>
              <a:t>)= &lt;</a:t>
            </a:r>
            <a:r>
              <a:rPr lang="en-US" b="1" dirty="0"/>
              <a:t>x </a:t>
            </a:r>
            <a:r>
              <a:rPr lang="en-US" i="1" baseline="-25000" dirty="0"/>
              <a:t>I </a:t>
            </a:r>
            <a:r>
              <a:rPr lang="en-US" dirty="0"/>
              <a:t>,</a:t>
            </a:r>
            <a:r>
              <a:rPr lang="en-US" b="1" dirty="0"/>
              <a:t>x </a:t>
            </a:r>
            <a:r>
              <a:rPr lang="en-US" i="1" baseline="-25000" dirty="0"/>
              <a:t>j</a:t>
            </a:r>
            <a:r>
              <a:rPr lang="en-US" dirty="0"/>
              <a:t>&gt;.</a:t>
            </a:r>
          </a:p>
          <a:p>
            <a:r>
              <a:rPr lang="en-US" altLang="zh-CN" dirty="0"/>
              <a:t>If every data point is mapped into high-dimensional space via some transformation </a:t>
            </a:r>
            <a:r>
              <a:rPr lang="el-GR" altLang="zh-CN" dirty="0"/>
              <a:t>Φ</a:t>
            </a:r>
            <a:r>
              <a:rPr lang="en-US" altLang="zh-CN" dirty="0"/>
              <a:t>:  x → </a:t>
            </a:r>
            <a:r>
              <a:rPr lang="el-GR" altLang="zh-CN" dirty="0"/>
              <a:t>φ</a:t>
            </a:r>
            <a:r>
              <a:rPr lang="en-US" altLang="zh-CN" dirty="0"/>
              <a:t>(x), the inner product becomes:</a:t>
            </a:r>
          </a:p>
          <a:p>
            <a:pPr>
              <a:buNone/>
            </a:pPr>
            <a:r>
              <a:rPr lang="en-US" altLang="zh-CN" dirty="0"/>
              <a:t>                        </a:t>
            </a:r>
            <a:r>
              <a:rPr lang="en-US" i="1" dirty="0"/>
              <a:t>K</a:t>
            </a:r>
            <a:r>
              <a:rPr lang="en-US" dirty="0"/>
              <a:t>(</a:t>
            </a:r>
            <a:r>
              <a:rPr lang="en-US" b="1" dirty="0"/>
              <a:t>x </a:t>
            </a:r>
            <a:r>
              <a:rPr lang="en-US" i="1" baseline="-25000" dirty="0"/>
              <a:t>I </a:t>
            </a:r>
            <a:r>
              <a:rPr lang="en-US" dirty="0"/>
              <a:t>, </a:t>
            </a:r>
            <a:r>
              <a:rPr lang="en-US" b="1" dirty="0"/>
              <a:t>x </a:t>
            </a:r>
            <a:r>
              <a:rPr lang="en-US" i="1" baseline="-25000" dirty="0"/>
              <a:t>j</a:t>
            </a:r>
            <a:r>
              <a:rPr lang="en-US" dirty="0"/>
              <a:t>)= &lt;</a:t>
            </a:r>
            <a:r>
              <a:rPr lang="el-GR" dirty="0"/>
              <a:t>φ(</a:t>
            </a:r>
            <a:r>
              <a:rPr lang="en-US" b="1" dirty="0"/>
              <a:t>x </a:t>
            </a:r>
            <a:r>
              <a:rPr lang="en-US" i="1" baseline="-25000" dirty="0"/>
              <a:t>I </a:t>
            </a:r>
            <a:r>
              <a:rPr lang="el-GR" dirty="0"/>
              <a:t>)</a:t>
            </a:r>
            <a:r>
              <a:rPr lang="en-US" dirty="0"/>
              <a:t>,</a:t>
            </a:r>
            <a:r>
              <a:rPr lang="el-GR" dirty="0"/>
              <a:t>φ(</a:t>
            </a:r>
            <a:r>
              <a:rPr lang="en-US" b="1" dirty="0"/>
              <a:t>x </a:t>
            </a:r>
            <a:r>
              <a:rPr lang="en-US" i="1" baseline="-25000" dirty="0"/>
              <a:t>j</a:t>
            </a:r>
            <a:r>
              <a:rPr lang="el-GR" dirty="0"/>
              <a:t>)</a:t>
            </a:r>
            <a:r>
              <a:rPr lang="en-US" dirty="0"/>
              <a:t>&gt;.</a:t>
            </a:r>
            <a:endParaRPr lang="en-US" altLang="zh-CN" i="1" dirty="0"/>
          </a:p>
          <a:p>
            <a:r>
              <a:rPr lang="en-US" altLang="zh-CN" dirty="0"/>
              <a:t>A kernel function is some function that corresponds to an inner product in some expanded feature space.</a:t>
            </a:r>
            <a:endParaRPr lang="el-GR" altLang="zh-CN" dirty="0"/>
          </a:p>
          <a:p>
            <a:r>
              <a:rPr lang="en-US" dirty="0">
                <a:sym typeface="Symbol" pitchFamily="18" charset="2"/>
              </a:rPr>
              <a:t>We can find a function such that: </a:t>
            </a:r>
            <a:endParaRPr lang="el-GR" dirty="0">
              <a:sym typeface="Symbol" pitchFamily="18" charset="2"/>
            </a:endParaRPr>
          </a:p>
          <a:p>
            <a:pPr lvl="1"/>
            <a:r>
              <a:rPr lang="en-US" i="1" dirty="0">
                <a:sym typeface="Symbol" pitchFamily="18" charset="2"/>
              </a:rPr>
              <a:t>K(</a:t>
            </a:r>
            <a:r>
              <a:rPr lang="el-GR" i="1" dirty="0">
                <a:sym typeface="Symbol" pitchFamily="18" charset="2"/>
              </a:rPr>
              <a:t>&lt;</a:t>
            </a:r>
            <a:r>
              <a:rPr lang="en-US" i="1" dirty="0">
                <a:sym typeface="Symbol" pitchFamily="18" charset="2"/>
              </a:rPr>
              <a:t> x</a:t>
            </a:r>
            <a:r>
              <a:rPr lang="en-US" i="1" baseline="-25000" dirty="0">
                <a:sym typeface="Symbol" pitchFamily="18" charset="2"/>
              </a:rPr>
              <a:t>i</a:t>
            </a:r>
            <a:r>
              <a:rPr lang="en-US" dirty="0">
                <a:sym typeface="Symbol" pitchFamily="18" charset="2"/>
              </a:rPr>
              <a:t> </a:t>
            </a:r>
            <a:r>
              <a:rPr lang="el-GR" dirty="0">
                <a:sym typeface="Symbol" pitchFamily="18" charset="2"/>
              </a:rPr>
              <a:t>,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l-GR" i="1" dirty="0">
                <a:sym typeface="Symbol" pitchFamily="18" charset="2"/>
              </a:rPr>
              <a:t> </a:t>
            </a:r>
            <a:r>
              <a:rPr lang="en-US" i="1" baseline="-25000" dirty="0">
                <a:sym typeface="Symbol" pitchFamily="18" charset="2"/>
              </a:rPr>
              <a:t>j </a:t>
            </a:r>
            <a:r>
              <a:rPr lang="el-GR" i="1" dirty="0">
                <a:sym typeface="Symbol" pitchFamily="18" charset="2"/>
              </a:rPr>
              <a:t>&gt;</a:t>
            </a:r>
            <a:r>
              <a:rPr lang="en-US" i="1" dirty="0">
                <a:sym typeface="Symbol" pitchFamily="18" charset="2"/>
              </a:rPr>
              <a:t>) = </a:t>
            </a:r>
            <a:r>
              <a:rPr lang="el-GR" i="1" dirty="0">
                <a:sym typeface="Symbol" pitchFamily="18" charset="2"/>
              </a:rPr>
              <a:t>&lt;</a:t>
            </a:r>
            <a:r>
              <a:rPr lang="en-US" dirty="0">
                <a:sym typeface="Symbol" pitchFamily="18" charset="2"/>
              </a:rPr>
              <a:t>(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i="1" baseline="-25000" dirty="0">
                <a:sym typeface="Symbol" pitchFamily="18" charset="2"/>
              </a:rPr>
              <a:t>i</a:t>
            </a:r>
            <a:r>
              <a:rPr lang="en-US" dirty="0">
                <a:sym typeface="Symbol" pitchFamily="18" charset="2"/>
              </a:rPr>
              <a:t>) </a:t>
            </a:r>
            <a:r>
              <a:rPr lang="el-GR" dirty="0">
                <a:sym typeface="Symbol" pitchFamily="18" charset="2"/>
              </a:rPr>
              <a:t>,</a:t>
            </a:r>
            <a:r>
              <a:rPr lang="en-US" dirty="0">
                <a:sym typeface="Symbol" pitchFamily="18" charset="2"/>
              </a:rPr>
              <a:t> (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l-GR" i="1" dirty="0">
                <a:sym typeface="Symbol" pitchFamily="18" charset="2"/>
              </a:rPr>
              <a:t> </a:t>
            </a:r>
            <a:r>
              <a:rPr lang="en-US" i="1" baseline="-25000" dirty="0">
                <a:sym typeface="Symbol" pitchFamily="18" charset="2"/>
              </a:rPr>
              <a:t>j</a:t>
            </a:r>
            <a:r>
              <a:rPr lang="en-US" dirty="0">
                <a:sym typeface="Symbol" pitchFamily="18" charset="2"/>
              </a:rPr>
              <a:t>)</a:t>
            </a:r>
            <a:r>
              <a:rPr lang="el-GR" i="1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, i.e., the image of the inner product of the data is the inner product of the images of the data</a:t>
            </a:r>
            <a:r>
              <a:rPr lang="el-GR" dirty="0">
                <a:sym typeface="Symbol" pitchFamily="18" charset="2"/>
              </a:rPr>
              <a:t>.</a:t>
            </a:r>
            <a:endParaRPr lang="en-US" dirty="0">
              <a:sym typeface="Symbol" pitchFamily="18" charset="2"/>
            </a:endParaRPr>
          </a:p>
          <a:p>
            <a:endParaRPr lang="en-US" altLang="zh-CN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53</a:t>
            </a:fld>
            <a:endParaRPr lang="el-G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 Trick (</a:t>
            </a:r>
            <a:r>
              <a:rPr lang="el-GR" dirty="0"/>
              <a:t>2</a:t>
            </a:r>
            <a:r>
              <a:rPr lang="en-US" dirty="0"/>
              <a:t>/</a:t>
            </a:r>
            <a:r>
              <a:rPr lang="el-GR" dirty="0"/>
              <a:t> 2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214422"/>
            <a:ext cx="8229600" cy="5643578"/>
          </a:xfrm>
        </p:spPr>
        <p:txBody>
          <a:bodyPr/>
          <a:lstStyle/>
          <a:p>
            <a:r>
              <a:rPr lang="en-US" dirty="0">
                <a:sym typeface="Symbol" pitchFamily="18" charset="2"/>
              </a:rPr>
              <a:t>Then, we do not need to explicitly map the data into the high-dimensional space to solve the optimization problem (for training)</a:t>
            </a:r>
          </a:p>
          <a:p>
            <a:r>
              <a:rPr lang="en-US" dirty="0">
                <a:sym typeface="Symbol" pitchFamily="18" charset="2"/>
              </a:rPr>
              <a:t>How do we classify without explicitly mapping the new instances? Turns out:</a:t>
            </a:r>
            <a:endParaRPr lang="en-US" sz="3600" dirty="0"/>
          </a:p>
          <a:p>
            <a:pPr lvl="1"/>
            <a:r>
              <a:rPr lang="en-US" dirty="0"/>
              <a:t>Optimal Hyperplane:</a:t>
            </a:r>
          </a:p>
          <a:p>
            <a:pPr lvl="1"/>
            <a:endParaRPr lang="el-GR" dirty="0"/>
          </a:p>
          <a:p>
            <a:pPr lvl="1"/>
            <a:r>
              <a:rPr lang="en-US" dirty="0"/>
              <a:t>Optimal b parameter: </a:t>
            </a:r>
          </a:p>
          <a:p>
            <a:pPr lvl="1"/>
            <a:endParaRPr lang="el-GR" dirty="0"/>
          </a:p>
          <a:p>
            <a:pPr lvl="1"/>
            <a:r>
              <a:rPr lang="en-US" dirty="0"/>
              <a:t>Optimal </a:t>
            </a:r>
            <a:r>
              <a:rPr lang="el-GR" dirty="0"/>
              <a:t>ξ</a:t>
            </a:r>
            <a:r>
              <a:rPr lang="en-US" dirty="0"/>
              <a:t> parameter: 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54</a:t>
            </a:fld>
            <a:endParaRPr lang="el-GR" dirty="0"/>
          </a:p>
        </p:txBody>
      </p:sp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3929058" y="3714752"/>
          <a:ext cx="477043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4" name="Equation" r:id="rId3" imgW="3009600" imgH="469800" progId="Equation.DSMT4">
                  <p:embed/>
                </p:oleObj>
              </mc:Choice>
              <mc:Fallback>
                <p:oleObj name="Equation" r:id="rId3" imgW="3009600" imgH="469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3714752"/>
                        <a:ext cx="4770437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2" name="Object 6"/>
          <p:cNvGraphicFramePr>
            <a:graphicFrameLocks noChangeAspect="1"/>
          </p:cNvGraphicFramePr>
          <p:nvPr/>
        </p:nvGraphicFramePr>
        <p:xfrm>
          <a:off x="4057680" y="4787916"/>
          <a:ext cx="480060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5" name="Equation" r:id="rId5" imgW="2489040" imgH="444240" progId="Equation.DSMT4">
                  <p:embed/>
                </p:oleObj>
              </mc:Choice>
              <mc:Fallback>
                <p:oleObj name="Equation" r:id="rId5" imgW="2489040" imgH="4442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80" y="4787916"/>
                        <a:ext cx="480060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3" name="Object 7"/>
          <p:cNvGraphicFramePr>
            <a:graphicFrameLocks noChangeAspect="1"/>
          </p:cNvGraphicFramePr>
          <p:nvPr/>
        </p:nvGraphicFramePr>
        <p:xfrm>
          <a:off x="4037043" y="5857875"/>
          <a:ext cx="49641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6" name="Equation" r:id="rId7" imgW="2095200" imgH="241200" progId="Equation.DSMT4">
                  <p:embed/>
                </p:oleObj>
              </mc:Choice>
              <mc:Fallback>
                <p:oleObj name="Equation" r:id="rId7" imgW="209520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043" y="5857875"/>
                        <a:ext cx="4964113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Kernels (1 / 5)</a:t>
            </a:r>
            <a:br>
              <a:rPr lang="en-US" dirty="0"/>
            </a:br>
            <a:r>
              <a:rPr lang="en-US" dirty="0"/>
              <a:t>Examples 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2D input space mapped to 3D feature space:  </a:t>
            </a:r>
          </a:p>
          <a:p>
            <a:pPr>
              <a:buNone/>
            </a:pPr>
            <a:r>
              <a:rPr lang="en-US" dirty="0"/>
              <a:t>                                                     where 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55</a:t>
            </a:fld>
            <a:endParaRPr lang="el-GR"/>
          </a:p>
        </p:txBody>
      </p:sp>
      <p:graphicFrame>
        <p:nvGraphicFramePr>
          <p:cNvPr id="81924" name="Object 4"/>
          <p:cNvGraphicFramePr>
            <a:graphicFrameLocks noChangeAspect="1"/>
          </p:cNvGraphicFramePr>
          <p:nvPr/>
        </p:nvGraphicFramePr>
        <p:xfrm>
          <a:off x="928662" y="2071678"/>
          <a:ext cx="4958328" cy="128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7" name="Εξίσωση" r:id="rId3" imgW="3136680" imgH="812520" progId="Equation.3">
                  <p:embed/>
                </p:oleObj>
              </mc:Choice>
              <mc:Fallback>
                <p:oleObj name="Εξίσωση" r:id="rId3" imgW="3136680" imgH="8125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071678"/>
                        <a:ext cx="4958328" cy="12858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5" name="Object 5"/>
          <p:cNvGraphicFramePr>
            <a:graphicFrameLocks noChangeAspect="1"/>
          </p:cNvGraphicFramePr>
          <p:nvPr/>
        </p:nvGraphicFramePr>
        <p:xfrm>
          <a:off x="6507524" y="2143116"/>
          <a:ext cx="1707814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8" name="Equation" r:id="rId5" imgW="1079280" imgH="406080" progId="Equation.3">
                  <p:embed/>
                </p:oleObj>
              </mc:Choice>
              <mc:Fallback>
                <p:oleObj name="Equation" r:id="rId5" imgW="1079280" imgH="406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7524" y="2143116"/>
                        <a:ext cx="1707814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1000100" y="3429000"/>
          <a:ext cx="60325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9" name="Equation" r:id="rId7" imgW="6032160" imgH="1930320" progId="Equation.3">
                  <p:embed/>
                </p:oleObj>
              </mc:Choice>
              <mc:Fallback>
                <p:oleObj name="Equation" r:id="rId7" imgW="6032160" imgH="19303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3429000"/>
                        <a:ext cx="6032500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Kernels (2 / 5)</a:t>
            </a:r>
            <a:br>
              <a:rPr lang="en-US" dirty="0"/>
            </a:br>
            <a:r>
              <a:rPr lang="en-US" dirty="0"/>
              <a:t>Examples II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329642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2D input space mapped to 6D feature space:         </a:t>
            </a:r>
            <a:r>
              <a:rPr lang="en-US" b="1" dirty="0"/>
              <a:t>x</a:t>
            </a:r>
            <a:r>
              <a:rPr lang="en-US" dirty="0"/>
              <a:t>=[</a:t>
            </a:r>
            <a:r>
              <a:rPr lang="en-US" i="1" dirty="0"/>
              <a:t>x</a:t>
            </a:r>
            <a:r>
              <a:rPr lang="en-US" i="1" baseline="-25000" dirty="0"/>
              <a:t>1   </a:t>
            </a:r>
            <a:r>
              <a:rPr lang="en-US" i="1" dirty="0"/>
              <a:t>x</a:t>
            </a:r>
            <a:r>
              <a:rPr lang="en-US" i="1" baseline="-25000" dirty="0"/>
              <a:t>2</a:t>
            </a:r>
            <a:r>
              <a:rPr lang="en-US" dirty="0"/>
              <a:t>];  let </a:t>
            </a:r>
            <a:r>
              <a:rPr lang="en-US" i="1" dirty="0"/>
              <a:t>K</a:t>
            </a:r>
            <a:r>
              <a:rPr lang="en-US" dirty="0"/>
              <a:t>(</a:t>
            </a:r>
            <a:r>
              <a:rPr lang="en-US" b="1" dirty="0"/>
              <a:t>x</a:t>
            </a:r>
            <a:r>
              <a:rPr lang="en-US" i="1" baseline="-25000" dirty="0"/>
              <a:t>i </a:t>
            </a:r>
            <a:r>
              <a:rPr lang="en-US" dirty="0"/>
              <a:t>, </a:t>
            </a:r>
            <a:r>
              <a:rPr lang="en-US" b="1" dirty="0"/>
              <a:t>x </a:t>
            </a:r>
            <a:r>
              <a:rPr lang="en-US" i="1" baseline="-25000" dirty="0"/>
              <a:t>j</a:t>
            </a:r>
            <a:r>
              <a:rPr lang="en-US" dirty="0"/>
              <a:t>)=(1 + &lt;</a:t>
            </a:r>
            <a:r>
              <a:rPr lang="en-US" b="1" dirty="0"/>
              <a:t>x </a:t>
            </a:r>
            <a:r>
              <a:rPr lang="en-US" i="1" baseline="-25000" dirty="0"/>
              <a:t>I </a:t>
            </a:r>
            <a:r>
              <a:rPr lang="en-US" dirty="0"/>
              <a:t>,</a:t>
            </a:r>
            <a:r>
              <a:rPr lang="en-US" b="1" dirty="0"/>
              <a:t> x </a:t>
            </a:r>
            <a:r>
              <a:rPr lang="en-US" i="1" baseline="-25000" dirty="0"/>
              <a:t>j </a:t>
            </a:r>
            <a:r>
              <a:rPr lang="en-US" dirty="0"/>
              <a:t>&gt;)</a:t>
            </a:r>
            <a:r>
              <a:rPr lang="en-US" baseline="30000" dirty="0"/>
              <a:t>2</a:t>
            </a:r>
            <a:r>
              <a:rPr lang="en-US" baseline="-25000" dirty="0"/>
              <a:t>,</a:t>
            </a:r>
            <a:endParaRPr lang="en-US" dirty="0"/>
          </a:p>
          <a:p>
            <a:pPr>
              <a:buNone/>
            </a:pPr>
            <a:r>
              <a:rPr lang="en-US" dirty="0"/>
              <a:t>	Need to show that </a:t>
            </a:r>
            <a:r>
              <a:rPr lang="en-US" i="1" dirty="0"/>
              <a:t>K</a:t>
            </a:r>
            <a:r>
              <a:rPr lang="en-US" dirty="0"/>
              <a:t>(</a:t>
            </a:r>
            <a:r>
              <a:rPr lang="en-US" b="1" dirty="0"/>
              <a:t>x</a:t>
            </a:r>
            <a:r>
              <a:rPr lang="en-US" i="1" baseline="-25000" dirty="0"/>
              <a:t>i </a:t>
            </a:r>
            <a:r>
              <a:rPr lang="en-US" dirty="0"/>
              <a:t>, </a:t>
            </a:r>
            <a:r>
              <a:rPr lang="en-US" b="1" dirty="0"/>
              <a:t>x </a:t>
            </a:r>
            <a:r>
              <a:rPr lang="en-US" b="1" baseline="-25000" dirty="0"/>
              <a:t>j</a:t>
            </a:r>
            <a:r>
              <a:rPr lang="en-US" dirty="0"/>
              <a:t>)= &lt;</a:t>
            </a:r>
            <a:r>
              <a:rPr lang="el-GR" b="1" dirty="0">
                <a:cs typeface="Times New Roman" pitchFamily="18" charset="0"/>
              </a:rPr>
              <a:t> φ</a:t>
            </a:r>
            <a:r>
              <a:rPr lang="en-US" dirty="0"/>
              <a:t>(</a:t>
            </a:r>
            <a:r>
              <a:rPr lang="en-US" b="1" dirty="0"/>
              <a:t>x </a:t>
            </a:r>
            <a:r>
              <a:rPr lang="en-US" i="1" baseline="-25000" dirty="0"/>
              <a:t>I</a:t>
            </a:r>
            <a:r>
              <a:rPr lang="en-US" dirty="0"/>
              <a:t>) ,</a:t>
            </a:r>
            <a:r>
              <a:rPr lang="el-GR" b="1" dirty="0">
                <a:cs typeface="Times New Roman" pitchFamily="18" charset="0"/>
              </a:rPr>
              <a:t> φ</a:t>
            </a:r>
            <a:r>
              <a:rPr lang="en-US" dirty="0"/>
              <a:t>(</a:t>
            </a:r>
            <a:r>
              <a:rPr lang="en-US" b="1" dirty="0"/>
              <a:t>x </a:t>
            </a:r>
            <a:r>
              <a:rPr lang="en-US" i="1" baseline="-25000" dirty="0"/>
              <a:t>j</a:t>
            </a:r>
            <a:r>
              <a:rPr lang="en-US" dirty="0"/>
              <a:t>)&gt;: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i="1" dirty="0"/>
              <a:t>K</a:t>
            </a:r>
            <a:r>
              <a:rPr lang="en-US" dirty="0"/>
              <a:t>(</a:t>
            </a:r>
            <a:r>
              <a:rPr lang="en-US" b="1" dirty="0"/>
              <a:t>x</a:t>
            </a:r>
            <a:r>
              <a:rPr lang="en-US" i="1" baseline="-25000" dirty="0"/>
              <a:t>i </a:t>
            </a:r>
            <a:r>
              <a:rPr lang="en-US" dirty="0"/>
              <a:t>,</a:t>
            </a:r>
            <a:r>
              <a:rPr lang="en-US" b="1" dirty="0"/>
              <a:t>x </a:t>
            </a:r>
            <a:r>
              <a:rPr lang="en-US" b="1" baseline="-25000" dirty="0"/>
              <a:t>j</a:t>
            </a:r>
            <a:r>
              <a:rPr lang="en-US" dirty="0"/>
              <a:t>)=(1 + &lt;</a:t>
            </a:r>
            <a:r>
              <a:rPr lang="en-US" b="1" dirty="0"/>
              <a:t>x</a:t>
            </a:r>
            <a:r>
              <a:rPr lang="en-US" i="1" baseline="-25000" dirty="0"/>
              <a:t>i </a:t>
            </a:r>
            <a:r>
              <a:rPr lang="en-US" dirty="0"/>
              <a:t>,</a:t>
            </a:r>
            <a:r>
              <a:rPr lang="en-US" b="1" dirty="0"/>
              <a:t> x </a:t>
            </a:r>
            <a:r>
              <a:rPr lang="en-US" i="1" baseline="-25000" dirty="0"/>
              <a:t>j </a:t>
            </a:r>
            <a:r>
              <a:rPr lang="en-US" dirty="0"/>
              <a:t>&gt;)</a:t>
            </a:r>
            <a:r>
              <a:rPr lang="en-US" baseline="30000" dirty="0"/>
              <a:t>2</a:t>
            </a:r>
            <a:r>
              <a:rPr lang="en-US" dirty="0"/>
              <a:t>=                                                       </a:t>
            </a:r>
            <a:r>
              <a:rPr lang="en-US" sz="2800" dirty="0"/>
              <a:t>1+ </a:t>
            </a:r>
            <a:r>
              <a:rPr lang="en-US" sz="2800" i="1" dirty="0"/>
              <a:t>x</a:t>
            </a:r>
            <a:r>
              <a:rPr lang="en-US" sz="2800" i="1" baseline="-25000" dirty="0"/>
              <a:t>i1</a:t>
            </a:r>
            <a:r>
              <a:rPr lang="en-US" sz="2800" i="1" baseline="30000" dirty="0"/>
              <a:t>2</a:t>
            </a:r>
            <a:r>
              <a:rPr lang="en-US" sz="2800" i="1" dirty="0"/>
              <a:t>x</a:t>
            </a:r>
            <a:r>
              <a:rPr lang="en-US" sz="2800" i="1" baseline="-25000" dirty="0"/>
              <a:t>j1</a:t>
            </a:r>
            <a:r>
              <a:rPr lang="en-US" sz="2800" i="1" baseline="30000" dirty="0"/>
              <a:t>2 </a:t>
            </a:r>
            <a:r>
              <a:rPr lang="en-US" sz="2800" i="1" dirty="0"/>
              <a:t>+ </a:t>
            </a:r>
            <a:r>
              <a:rPr lang="en-US" sz="2800" dirty="0"/>
              <a:t>2 </a:t>
            </a:r>
            <a:r>
              <a:rPr lang="en-US" sz="2800" i="1" dirty="0"/>
              <a:t>x</a:t>
            </a:r>
            <a:r>
              <a:rPr lang="en-US" sz="2800" i="1" baseline="-25000" dirty="0"/>
              <a:t>i1</a:t>
            </a:r>
            <a:r>
              <a:rPr lang="en-US" sz="2800" i="1" dirty="0"/>
              <a:t>x</a:t>
            </a:r>
            <a:r>
              <a:rPr lang="en-US" sz="2800" i="1" baseline="-25000" dirty="0"/>
              <a:t>j1</a:t>
            </a:r>
            <a:r>
              <a:rPr lang="en-US" sz="2800" i="1" baseline="30000" dirty="0"/>
              <a:t> </a:t>
            </a:r>
            <a:r>
              <a:rPr lang="en-US" sz="2800" i="1" dirty="0"/>
              <a:t>x</a:t>
            </a:r>
            <a:r>
              <a:rPr lang="en-US" sz="2800" i="1" baseline="-25000" dirty="0"/>
              <a:t>i2</a:t>
            </a:r>
            <a:r>
              <a:rPr lang="en-US" sz="2800" i="1" dirty="0"/>
              <a:t>x</a:t>
            </a:r>
            <a:r>
              <a:rPr lang="en-US" sz="2800" i="1" baseline="-25000" dirty="0"/>
              <a:t>j2</a:t>
            </a:r>
            <a:r>
              <a:rPr lang="en-US" sz="2800" i="1" dirty="0"/>
              <a:t>+ x</a:t>
            </a:r>
            <a:r>
              <a:rPr lang="en-US" sz="2800" i="1" baseline="-25000" dirty="0"/>
              <a:t>i2</a:t>
            </a:r>
            <a:r>
              <a:rPr lang="en-US" sz="2800" i="1" baseline="30000" dirty="0"/>
              <a:t>2</a:t>
            </a:r>
            <a:r>
              <a:rPr lang="en-US" sz="2800" i="1" dirty="0"/>
              <a:t>x</a:t>
            </a:r>
            <a:r>
              <a:rPr lang="en-US" sz="2800" i="1" baseline="-25000" dirty="0"/>
              <a:t>j2</a:t>
            </a:r>
            <a:r>
              <a:rPr lang="en-US" sz="2800" i="1" baseline="30000" dirty="0"/>
              <a:t>2 </a:t>
            </a:r>
            <a:r>
              <a:rPr lang="en-US" sz="2800" dirty="0"/>
              <a:t>+ 2</a:t>
            </a:r>
            <a:r>
              <a:rPr lang="en-US" sz="2800" i="1" dirty="0"/>
              <a:t>x</a:t>
            </a:r>
            <a:r>
              <a:rPr lang="en-US" sz="2800" i="1" baseline="-25000" dirty="0"/>
              <a:t>i1</a:t>
            </a:r>
            <a:r>
              <a:rPr lang="en-US" sz="2800" i="1" dirty="0"/>
              <a:t>x</a:t>
            </a:r>
            <a:r>
              <a:rPr lang="en-US" sz="2800" i="1" baseline="-25000" dirty="0"/>
              <a:t>j1 </a:t>
            </a:r>
            <a:r>
              <a:rPr lang="en-US" sz="2800" i="1" dirty="0"/>
              <a:t>+ </a:t>
            </a:r>
            <a:r>
              <a:rPr lang="en-US" sz="2800" dirty="0"/>
              <a:t>2</a:t>
            </a:r>
            <a:r>
              <a:rPr lang="en-US" sz="2800" i="1" dirty="0"/>
              <a:t>x</a:t>
            </a:r>
            <a:r>
              <a:rPr lang="en-US" sz="2800" i="1" baseline="-25000" dirty="0"/>
              <a:t>i2</a:t>
            </a:r>
            <a:r>
              <a:rPr lang="en-US" sz="2800" i="1" dirty="0"/>
              <a:t>x</a:t>
            </a:r>
            <a:r>
              <a:rPr lang="en-US" sz="2800" i="1" baseline="-25000" dirty="0"/>
              <a:t>j2</a:t>
            </a:r>
            <a:r>
              <a:rPr lang="en-US" sz="2800" i="1" dirty="0"/>
              <a:t>  </a:t>
            </a:r>
            <a:r>
              <a:rPr lang="en-US" i="1" dirty="0"/>
              <a:t>= </a:t>
            </a:r>
          </a:p>
          <a:p>
            <a:pPr>
              <a:buNone/>
            </a:pPr>
            <a:r>
              <a:rPr lang="en-US" sz="2000" i="1" dirty="0"/>
              <a:t>       </a:t>
            </a:r>
            <a:r>
              <a:rPr lang="en-US" sz="2000" dirty="0"/>
              <a:t>[1  </a:t>
            </a:r>
            <a:r>
              <a:rPr lang="en-US" sz="2000" i="1" dirty="0"/>
              <a:t>x</a:t>
            </a:r>
            <a:r>
              <a:rPr lang="en-US" sz="2000" i="1" baseline="-25000" dirty="0"/>
              <a:t>i1</a:t>
            </a:r>
            <a:r>
              <a:rPr lang="en-US" sz="2000" i="1" baseline="30000" dirty="0"/>
              <a:t>2  </a:t>
            </a:r>
            <a:r>
              <a:rPr lang="en-US" sz="2000" i="1" dirty="0">
                <a:cs typeface="Times New Roman" pitchFamily="18" charset="0"/>
              </a:rPr>
              <a:t>√</a:t>
            </a:r>
            <a:r>
              <a:rPr lang="en-US" sz="2000" dirty="0"/>
              <a:t>2 </a:t>
            </a:r>
            <a:r>
              <a:rPr lang="en-US" sz="2000" i="1" dirty="0"/>
              <a:t>x</a:t>
            </a:r>
            <a:r>
              <a:rPr lang="en-US" sz="2000" i="1" baseline="-25000" dirty="0"/>
              <a:t>i1</a:t>
            </a:r>
            <a:r>
              <a:rPr lang="en-US" sz="2000" i="1" dirty="0"/>
              <a:t>x</a:t>
            </a:r>
            <a:r>
              <a:rPr lang="en-US" sz="2000" i="1" baseline="-25000" dirty="0"/>
              <a:t>i2  </a:t>
            </a:r>
            <a:r>
              <a:rPr lang="en-US" sz="2000" i="1" dirty="0"/>
              <a:t> x</a:t>
            </a:r>
            <a:r>
              <a:rPr lang="en-US" sz="2000" i="1" baseline="-25000" dirty="0"/>
              <a:t>i2</a:t>
            </a:r>
            <a:r>
              <a:rPr lang="en-US" sz="2000" i="1" baseline="30000" dirty="0"/>
              <a:t>2  </a:t>
            </a:r>
            <a:r>
              <a:rPr lang="en-US" sz="2000" i="1" dirty="0">
                <a:cs typeface="Times New Roman" pitchFamily="18" charset="0"/>
              </a:rPr>
              <a:t>√</a:t>
            </a:r>
            <a:r>
              <a:rPr lang="en-US" sz="2000" dirty="0"/>
              <a:t>2</a:t>
            </a:r>
            <a:r>
              <a:rPr lang="en-US" sz="2000" i="1" dirty="0"/>
              <a:t>x</a:t>
            </a:r>
            <a:r>
              <a:rPr lang="en-US" sz="2000" i="1" baseline="-25000" dirty="0"/>
              <a:t>i1  </a:t>
            </a:r>
            <a:r>
              <a:rPr lang="en-US" sz="2000" i="1" dirty="0">
                <a:cs typeface="Times New Roman" pitchFamily="18" charset="0"/>
              </a:rPr>
              <a:t>√</a:t>
            </a:r>
            <a:r>
              <a:rPr lang="en-US" sz="2000" dirty="0"/>
              <a:t>2</a:t>
            </a:r>
            <a:r>
              <a:rPr lang="en-US" sz="2000" i="1" dirty="0"/>
              <a:t>x</a:t>
            </a:r>
            <a:r>
              <a:rPr lang="en-US" sz="2000" i="1" baseline="-25000" dirty="0"/>
              <a:t>i2</a:t>
            </a:r>
            <a:r>
              <a:rPr lang="en-US" sz="2000" dirty="0"/>
              <a:t>]</a:t>
            </a:r>
            <a:r>
              <a:rPr lang="en-US" sz="2000" b="1" baseline="30000" dirty="0"/>
              <a:t>T </a:t>
            </a:r>
            <a:r>
              <a:rPr lang="en-US" sz="2000" dirty="0"/>
              <a:t>[1   </a:t>
            </a:r>
            <a:r>
              <a:rPr lang="en-US" sz="2000" i="1" dirty="0"/>
              <a:t>x</a:t>
            </a:r>
            <a:r>
              <a:rPr lang="en-US" sz="2000" i="1" baseline="-25000" dirty="0"/>
              <a:t>j1</a:t>
            </a:r>
            <a:r>
              <a:rPr lang="en-US" sz="2000" i="1" baseline="30000" dirty="0"/>
              <a:t>2  </a:t>
            </a:r>
            <a:r>
              <a:rPr lang="en-US" sz="2000" i="1" dirty="0">
                <a:cs typeface="Times New Roman" pitchFamily="18" charset="0"/>
              </a:rPr>
              <a:t>√</a:t>
            </a:r>
            <a:r>
              <a:rPr lang="en-US" sz="2000" dirty="0"/>
              <a:t>2 </a:t>
            </a:r>
            <a:r>
              <a:rPr lang="en-US" sz="2000" i="1" dirty="0"/>
              <a:t>x</a:t>
            </a:r>
            <a:r>
              <a:rPr lang="en-US" sz="2000" i="1" baseline="-25000" dirty="0"/>
              <a:t>j1</a:t>
            </a:r>
            <a:r>
              <a:rPr lang="en-US" sz="2000" i="1" dirty="0"/>
              <a:t>x</a:t>
            </a:r>
            <a:r>
              <a:rPr lang="en-US" sz="2000" i="1" baseline="-25000" dirty="0"/>
              <a:t>j2  </a:t>
            </a:r>
            <a:r>
              <a:rPr lang="en-US" sz="2000" i="1" dirty="0"/>
              <a:t> x</a:t>
            </a:r>
            <a:r>
              <a:rPr lang="en-US" sz="2000" i="1" baseline="-25000" dirty="0"/>
              <a:t>j2</a:t>
            </a:r>
            <a:r>
              <a:rPr lang="en-US" sz="2000" i="1" baseline="30000" dirty="0"/>
              <a:t>2  </a:t>
            </a:r>
            <a:r>
              <a:rPr lang="en-US" sz="2000" i="1" dirty="0">
                <a:cs typeface="Times New Roman" pitchFamily="18" charset="0"/>
              </a:rPr>
              <a:t>√</a:t>
            </a:r>
            <a:r>
              <a:rPr lang="en-US" sz="2000" dirty="0"/>
              <a:t>2</a:t>
            </a:r>
            <a:r>
              <a:rPr lang="en-US" sz="2000" i="1" dirty="0"/>
              <a:t>x</a:t>
            </a:r>
            <a:r>
              <a:rPr lang="en-US" sz="2000" i="1" baseline="-25000" dirty="0"/>
              <a:t>j1  </a:t>
            </a:r>
            <a:r>
              <a:rPr lang="en-US" sz="2000" i="1" dirty="0">
                <a:cs typeface="Times New Roman" pitchFamily="18" charset="0"/>
              </a:rPr>
              <a:t>√</a:t>
            </a:r>
            <a:r>
              <a:rPr lang="en-US" sz="2000" dirty="0"/>
              <a:t>2</a:t>
            </a:r>
            <a:r>
              <a:rPr lang="en-US" sz="2000" i="1" dirty="0"/>
              <a:t>x</a:t>
            </a:r>
            <a:r>
              <a:rPr lang="en-US" sz="2000" i="1" baseline="-25000" dirty="0"/>
              <a:t>j2</a:t>
            </a:r>
            <a:r>
              <a:rPr lang="en-US" sz="2000" dirty="0"/>
              <a:t>] = </a:t>
            </a:r>
          </a:p>
          <a:p>
            <a:pPr>
              <a:buNone/>
            </a:pPr>
            <a:r>
              <a:rPr lang="en-US" dirty="0"/>
              <a:t>	 = &lt;</a:t>
            </a:r>
            <a:r>
              <a:rPr lang="el-GR" b="1" dirty="0">
                <a:cs typeface="Times New Roman" pitchFamily="18" charset="0"/>
              </a:rPr>
              <a:t> φ</a:t>
            </a:r>
            <a:r>
              <a:rPr lang="en-US" dirty="0"/>
              <a:t>(</a:t>
            </a:r>
            <a:r>
              <a:rPr lang="en-US" b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) ,</a:t>
            </a:r>
            <a:r>
              <a:rPr lang="el-GR" b="1" dirty="0">
                <a:cs typeface="Times New Roman" pitchFamily="18" charset="0"/>
              </a:rPr>
              <a:t> φ</a:t>
            </a:r>
            <a:r>
              <a:rPr lang="en-US" dirty="0"/>
              <a:t>(</a:t>
            </a:r>
            <a:r>
              <a:rPr lang="en-US" b="1" dirty="0"/>
              <a:t>x </a:t>
            </a:r>
            <a:r>
              <a:rPr lang="en-US" i="1" baseline="-25000" dirty="0"/>
              <a:t>j</a:t>
            </a:r>
            <a:r>
              <a:rPr lang="en-US" dirty="0"/>
              <a:t>)&gt;</a:t>
            </a:r>
          </a:p>
          <a:p>
            <a:pPr>
              <a:buNone/>
            </a:pPr>
            <a:r>
              <a:rPr lang="en-US" dirty="0"/>
              <a:t>        where </a:t>
            </a:r>
            <a:r>
              <a:rPr lang="el-GR" b="1" dirty="0">
                <a:cs typeface="Times New Roman" pitchFamily="18" charset="0"/>
              </a:rPr>
              <a:t>φ</a:t>
            </a:r>
            <a:r>
              <a:rPr lang="en-US" dirty="0"/>
              <a:t>(</a:t>
            </a:r>
            <a:r>
              <a:rPr lang="en-US" b="1" dirty="0"/>
              <a:t>x</a:t>
            </a:r>
            <a:r>
              <a:rPr lang="en-US" dirty="0"/>
              <a:t>) = </a:t>
            </a:r>
            <a:r>
              <a:rPr lang="en-US" b="1" baseline="-25000" dirty="0"/>
              <a:t> </a:t>
            </a:r>
            <a:r>
              <a:rPr lang="en-US" dirty="0"/>
              <a:t>[1  </a:t>
            </a:r>
            <a:r>
              <a:rPr lang="en-US" i="1" dirty="0"/>
              <a:t>x</a:t>
            </a:r>
            <a:r>
              <a:rPr lang="en-US" i="1" baseline="-25000" dirty="0"/>
              <a:t>1</a:t>
            </a:r>
            <a:r>
              <a:rPr lang="en-US" i="1" baseline="30000" dirty="0"/>
              <a:t>2  </a:t>
            </a:r>
            <a:r>
              <a:rPr lang="en-US" i="1" dirty="0">
                <a:cs typeface="Times New Roman" pitchFamily="18" charset="0"/>
              </a:rPr>
              <a:t>√</a:t>
            </a:r>
            <a:r>
              <a:rPr lang="en-US" dirty="0"/>
              <a:t>2 </a:t>
            </a:r>
            <a:r>
              <a:rPr lang="en-US" i="1" dirty="0"/>
              <a:t>x</a:t>
            </a:r>
            <a:r>
              <a:rPr lang="en-US" i="1" baseline="-25000" dirty="0"/>
              <a:t>1</a:t>
            </a:r>
            <a:r>
              <a:rPr lang="en-US" i="1" dirty="0"/>
              <a:t>x</a:t>
            </a:r>
            <a:r>
              <a:rPr lang="en-US" i="1" baseline="-25000" dirty="0"/>
              <a:t>2  </a:t>
            </a:r>
            <a:r>
              <a:rPr lang="en-US" i="1" dirty="0"/>
              <a:t> x</a:t>
            </a:r>
            <a:r>
              <a:rPr lang="en-US" i="1" baseline="-25000" dirty="0"/>
              <a:t>2</a:t>
            </a:r>
            <a:r>
              <a:rPr lang="en-US" i="1" baseline="30000" dirty="0"/>
              <a:t>2   </a:t>
            </a:r>
            <a:r>
              <a:rPr lang="en-US" i="1" dirty="0">
                <a:cs typeface="Times New Roman" pitchFamily="18" charset="0"/>
              </a:rPr>
              <a:t>√</a:t>
            </a:r>
            <a:r>
              <a:rPr lang="en-US" dirty="0"/>
              <a:t>2</a:t>
            </a:r>
            <a:r>
              <a:rPr lang="en-US" i="1" dirty="0"/>
              <a:t>x</a:t>
            </a:r>
            <a:r>
              <a:rPr lang="en-US" i="1" baseline="-25000" dirty="0"/>
              <a:t>1  </a:t>
            </a:r>
            <a:r>
              <a:rPr lang="en-US" i="1" dirty="0">
                <a:cs typeface="Times New Roman" pitchFamily="18" charset="0"/>
              </a:rPr>
              <a:t>√</a:t>
            </a:r>
            <a:r>
              <a:rPr lang="en-US" dirty="0"/>
              <a:t>2</a:t>
            </a:r>
            <a:r>
              <a:rPr lang="en-US" i="1" dirty="0"/>
              <a:t>x</a:t>
            </a:r>
            <a:r>
              <a:rPr lang="en-US" i="1" baseline="-25000" dirty="0"/>
              <a:t>2</a:t>
            </a:r>
            <a:r>
              <a:rPr lang="en-US" dirty="0"/>
              <a:t>]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56</a:t>
            </a:fld>
            <a:endParaRPr lang="el-G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Kernels (3 / 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functions are kernels?</a:t>
            </a:r>
          </a:p>
          <a:p>
            <a:r>
              <a:rPr lang="en-US" altLang="zh-CN" dirty="0"/>
              <a:t>For some functions </a:t>
            </a:r>
            <a:r>
              <a:rPr lang="en-US" altLang="zh-CN" b="1" i="1" dirty="0">
                <a:latin typeface="Times New Roman" pitchFamily="18" charset="0"/>
              </a:rPr>
              <a:t>K</a:t>
            </a:r>
            <a:r>
              <a:rPr lang="en-US" altLang="zh-CN" b="1" dirty="0">
                <a:latin typeface="Times New Roman" pitchFamily="18" charset="0"/>
              </a:rPr>
              <a:t>(x</a:t>
            </a:r>
            <a:r>
              <a:rPr lang="en-US" altLang="zh-CN" b="1" baseline="-25000" dirty="0">
                <a:latin typeface="Times New Roman" pitchFamily="18" charset="0"/>
              </a:rPr>
              <a:t>i </a:t>
            </a:r>
            <a:r>
              <a:rPr lang="en-US" altLang="zh-CN" b="1" dirty="0">
                <a:latin typeface="Times New Roman" pitchFamily="18" charset="0"/>
              </a:rPr>
              <a:t>, </a:t>
            </a:r>
            <a:r>
              <a:rPr lang="en-US" altLang="zh-CN" b="1" dirty="0" err="1">
                <a:latin typeface="Times New Roman" pitchFamily="18" charset="0"/>
              </a:rPr>
              <a:t>x</a:t>
            </a:r>
            <a:r>
              <a:rPr lang="en-US" altLang="zh-CN" b="1" baseline="-25000" dirty="0" err="1">
                <a:latin typeface="Times New Roman" pitchFamily="18" charset="0"/>
              </a:rPr>
              <a:t>j</a:t>
            </a:r>
            <a:r>
              <a:rPr lang="en-US" altLang="zh-CN" b="1" dirty="0">
                <a:latin typeface="Times New Roman" pitchFamily="18" charset="0"/>
              </a:rPr>
              <a:t>) </a:t>
            </a:r>
            <a:r>
              <a:rPr lang="en-US" altLang="zh-CN" dirty="0"/>
              <a:t>checking that </a:t>
            </a:r>
          </a:p>
          <a:p>
            <a:pPr>
              <a:buClr>
                <a:schemeClr val="accent1"/>
              </a:buClr>
              <a:buSzPct val="65000"/>
              <a:buNone/>
            </a:pPr>
            <a:r>
              <a:rPr lang="en-US" altLang="zh-CN" b="1" i="1" dirty="0">
                <a:latin typeface="Times New Roman" pitchFamily="18" charset="0"/>
              </a:rPr>
              <a:t>    K</a:t>
            </a:r>
            <a:r>
              <a:rPr lang="en-US" altLang="zh-CN" b="1" dirty="0">
                <a:latin typeface="Times New Roman" pitchFamily="18" charset="0"/>
              </a:rPr>
              <a:t>(x</a:t>
            </a:r>
            <a:r>
              <a:rPr lang="en-US" altLang="zh-CN" b="1" baseline="-25000" dirty="0">
                <a:latin typeface="Times New Roman" pitchFamily="18" charset="0"/>
              </a:rPr>
              <a:t>i</a:t>
            </a:r>
            <a:r>
              <a:rPr lang="en-US" altLang="zh-CN" b="1" dirty="0">
                <a:latin typeface="Times New Roman" pitchFamily="18" charset="0"/>
              </a:rPr>
              <a:t>, </a:t>
            </a:r>
            <a:r>
              <a:rPr lang="en-US" altLang="zh-CN" b="1" dirty="0" err="1">
                <a:latin typeface="Times New Roman" pitchFamily="18" charset="0"/>
              </a:rPr>
              <a:t>x</a:t>
            </a:r>
            <a:r>
              <a:rPr lang="en-US" altLang="zh-CN" b="1" baseline="-25000" dirty="0" err="1">
                <a:latin typeface="Times New Roman" pitchFamily="18" charset="0"/>
              </a:rPr>
              <a:t>j</a:t>
            </a:r>
            <a:r>
              <a:rPr lang="en-US" altLang="zh-CN" b="1" dirty="0">
                <a:latin typeface="Times New Roman" pitchFamily="18" charset="0"/>
              </a:rPr>
              <a:t>) = &lt;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altLang="zh-CN" b="1" dirty="0">
                <a:latin typeface="Times New Roman" pitchFamily="18" charset="0"/>
              </a:rPr>
              <a:t>(x</a:t>
            </a:r>
            <a:r>
              <a:rPr lang="en-US" altLang="zh-CN" b="1" baseline="-25000" dirty="0">
                <a:latin typeface="Times New Roman" pitchFamily="18" charset="0"/>
              </a:rPr>
              <a:t>i</a:t>
            </a:r>
            <a:r>
              <a:rPr lang="en-US" altLang="zh-CN" b="1" dirty="0">
                <a:latin typeface="Times New Roman" pitchFamily="18" charset="0"/>
              </a:rPr>
              <a:t>)</a:t>
            </a:r>
            <a:r>
              <a:rPr lang="en-US" altLang="zh-CN" b="1" baseline="-25000" dirty="0">
                <a:latin typeface="Times New Roman" pitchFamily="18" charset="0"/>
              </a:rPr>
              <a:t> </a:t>
            </a:r>
            <a:r>
              <a:rPr lang="en-US" altLang="zh-CN" b="1" baseline="30000" dirty="0">
                <a:latin typeface="Times New Roman" pitchFamily="18" charset="0"/>
              </a:rPr>
              <a:t>,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altLang="zh-CN" b="1" dirty="0">
                <a:latin typeface="Times New Roman" pitchFamily="18" charset="0"/>
              </a:rPr>
              <a:t>(</a:t>
            </a:r>
            <a:r>
              <a:rPr lang="en-US" altLang="zh-CN" b="1" dirty="0" err="1">
                <a:latin typeface="Times New Roman" pitchFamily="18" charset="0"/>
              </a:rPr>
              <a:t>x</a:t>
            </a:r>
            <a:r>
              <a:rPr lang="en-US" altLang="zh-CN" b="1" baseline="-25000" dirty="0" err="1">
                <a:latin typeface="Times New Roman" pitchFamily="18" charset="0"/>
              </a:rPr>
              <a:t>j</a:t>
            </a:r>
            <a:r>
              <a:rPr lang="en-US" altLang="zh-CN" b="1" dirty="0">
                <a:latin typeface="Times New Roman" pitchFamily="18" charset="0"/>
              </a:rPr>
              <a:t>)&gt; </a:t>
            </a:r>
            <a:r>
              <a:rPr lang="en-US" altLang="zh-CN" dirty="0"/>
              <a:t>can be easy. </a:t>
            </a:r>
          </a:p>
          <a:p>
            <a:r>
              <a:rPr lang="en-US" dirty="0"/>
              <a:t>Is there a mapping </a:t>
            </a:r>
            <a:r>
              <a:rPr lang="en-US" dirty="0">
                <a:sym typeface="Symbol" pitchFamily="18" charset="2"/>
              </a:rPr>
              <a:t>(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) for any symmetric function </a:t>
            </a:r>
            <a:r>
              <a:rPr lang="en-US" i="1" dirty="0">
                <a:sym typeface="Symbol" pitchFamily="18" charset="2"/>
              </a:rPr>
              <a:t>K</a:t>
            </a:r>
            <a:r>
              <a:rPr lang="en-US" dirty="0">
                <a:sym typeface="Symbol" pitchFamily="18" charset="2"/>
              </a:rPr>
              <a:t>(x ,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en-US" dirty="0">
                <a:sym typeface="Symbol" pitchFamily="18" charset="2"/>
              </a:rPr>
              <a:t>)?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No</a:t>
            </a:r>
          </a:p>
          <a:p>
            <a:r>
              <a:rPr lang="en-US" dirty="0">
                <a:sym typeface="Symbol" pitchFamily="18" charset="2"/>
              </a:rPr>
              <a:t>The SVM dual formulation requires calculation </a:t>
            </a:r>
            <a:r>
              <a:rPr lang="en-US" i="1" dirty="0">
                <a:sym typeface="Symbol" pitchFamily="18" charset="2"/>
              </a:rPr>
              <a:t>K(x</a:t>
            </a:r>
            <a:r>
              <a:rPr lang="en-US" i="1" baseline="-25000" dirty="0">
                <a:sym typeface="Symbol" pitchFamily="18" charset="2"/>
              </a:rPr>
              <a:t>i</a:t>
            </a:r>
            <a:r>
              <a:rPr lang="en-US" i="1" dirty="0">
                <a:sym typeface="Symbol" pitchFamily="18" charset="2"/>
              </a:rPr>
              <a:t> , </a:t>
            </a:r>
            <a:r>
              <a:rPr lang="en-US" i="1" dirty="0" err="1">
                <a:sym typeface="Symbol" pitchFamily="18" charset="2"/>
              </a:rPr>
              <a:t>x</a:t>
            </a:r>
            <a:r>
              <a:rPr lang="en-US" i="1" baseline="-25000" dirty="0" err="1">
                <a:sym typeface="Symbol" pitchFamily="18" charset="2"/>
              </a:rPr>
              <a:t>j</a:t>
            </a:r>
            <a:r>
              <a:rPr lang="en-US" i="1" dirty="0">
                <a:sym typeface="Symbol" pitchFamily="18" charset="2"/>
              </a:rPr>
              <a:t>) </a:t>
            </a:r>
            <a:r>
              <a:rPr lang="en-US" dirty="0">
                <a:sym typeface="Symbol" pitchFamily="18" charset="2"/>
              </a:rPr>
              <a:t>for each pair of training instances. The array </a:t>
            </a:r>
            <a:r>
              <a:rPr lang="en-US" i="1" dirty="0" err="1">
                <a:sym typeface="Symbol" pitchFamily="18" charset="2"/>
              </a:rPr>
              <a:t>G</a:t>
            </a:r>
            <a:r>
              <a:rPr lang="en-US" i="1" baseline="-25000" dirty="0" err="1">
                <a:sym typeface="Symbol" pitchFamily="18" charset="2"/>
              </a:rPr>
              <a:t>ij</a:t>
            </a:r>
            <a:r>
              <a:rPr lang="en-US" i="1" dirty="0">
                <a:sym typeface="Symbol" pitchFamily="18" charset="2"/>
              </a:rPr>
              <a:t> = K(x</a:t>
            </a:r>
            <a:r>
              <a:rPr lang="en-US" i="1" baseline="-25000" dirty="0">
                <a:sym typeface="Symbol" pitchFamily="18" charset="2"/>
              </a:rPr>
              <a:t>i</a:t>
            </a:r>
            <a:r>
              <a:rPr lang="en-US" i="1" dirty="0">
                <a:sym typeface="Symbol" pitchFamily="18" charset="2"/>
              </a:rPr>
              <a:t> , </a:t>
            </a:r>
            <a:r>
              <a:rPr lang="en-US" i="1" dirty="0" err="1">
                <a:sym typeface="Symbol" pitchFamily="18" charset="2"/>
              </a:rPr>
              <a:t>x</a:t>
            </a:r>
            <a:r>
              <a:rPr lang="en-US" i="1" baseline="-25000" dirty="0" err="1">
                <a:sym typeface="Symbol" pitchFamily="18" charset="2"/>
              </a:rPr>
              <a:t>j</a:t>
            </a:r>
            <a:r>
              <a:rPr lang="en-US" i="1" dirty="0">
                <a:sym typeface="Symbol" pitchFamily="18" charset="2"/>
              </a:rPr>
              <a:t>) </a:t>
            </a:r>
            <a:r>
              <a:rPr lang="en-US" dirty="0">
                <a:sym typeface="Symbol" pitchFamily="18" charset="2"/>
              </a:rPr>
              <a:t>is called the Gram matrix.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57</a:t>
            </a:fld>
            <a:endParaRPr lang="el-G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Kernels (4 / 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ym typeface="Symbol" pitchFamily="18" charset="2"/>
              </a:rPr>
              <a:t>There is a feature space (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) when the Kernel is such that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is always semi-positive definite (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Mercer Theorem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hlinkClick r:id="rId3"/>
              </a:rPr>
              <a:t>symmetric</a:t>
            </a:r>
            <a:r>
              <a:rPr lang="en-US" dirty="0"/>
              <a:t> matrix </a:t>
            </a:r>
            <a:r>
              <a:rPr lang="en-US" b="1" i="1" dirty="0"/>
              <a:t>A</a:t>
            </a:r>
            <a:r>
              <a:rPr lang="en-US" dirty="0"/>
              <a:t> is said to be </a:t>
            </a:r>
            <a:r>
              <a:rPr lang="en-US" b="1" i="1" dirty="0"/>
              <a:t>positive semi-definite</a:t>
            </a:r>
            <a:r>
              <a:rPr lang="en-US" dirty="0"/>
              <a:t> if, for any non 0 vector </a:t>
            </a:r>
            <a:r>
              <a:rPr lang="en-US" b="1" i="1" dirty="0"/>
              <a:t>x</a:t>
            </a:r>
            <a:r>
              <a:rPr lang="en-US" dirty="0"/>
              <a:t> : </a:t>
            </a:r>
            <a:endParaRPr lang="en-US" dirty="0">
              <a:sym typeface="Symbol" pitchFamily="18" charset="2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58</a:t>
            </a:fld>
            <a:endParaRPr lang="el-GR" dirty="0"/>
          </a:p>
        </p:txBody>
      </p:sp>
      <p:graphicFrame>
        <p:nvGraphicFramePr>
          <p:cNvPr id="6" name="Group 47"/>
          <p:cNvGraphicFramePr>
            <a:graphicFrameLocks noGrp="1"/>
          </p:cNvGraphicFramePr>
          <p:nvPr/>
        </p:nvGraphicFramePr>
        <p:xfrm>
          <a:off x="928710" y="1478280"/>
          <a:ext cx="6858000" cy="1950720"/>
        </p:xfrm>
        <a:graphic>
          <a:graphicData uri="http://schemas.openxmlformats.org/drawingml/2006/table">
            <a:tbl>
              <a:tblPr/>
              <a:tblGrid>
                <a:gridCol w="1370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3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en-US" altLang="zh-CN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en-US" altLang="zh-CN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en-US" altLang="zh-CN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 pitchFamily="2" charset="-122"/>
                        </a:rPr>
                        <a:t>…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en-US" altLang="zh-CN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l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en-US" altLang="zh-CN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en-US" altLang="zh-CN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en-US" altLang="zh-CN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en-US" altLang="zh-CN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l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 pitchFamily="2" charset="-122"/>
                        </a:rPr>
                        <a:t>…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 pitchFamily="2" charset="-122"/>
                        </a:rPr>
                        <a:t>…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 pitchFamily="2" charset="-122"/>
                        </a:rPr>
                        <a:t>…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 pitchFamily="2" charset="-122"/>
                        </a:rPr>
                        <a:t>…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 pitchFamily="2" charset="-122"/>
                        </a:rPr>
                        <a:t>…</a:t>
                      </a:r>
                      <a:r>
                        <a:rPr kumimoji="0" lang="en-US" altLang="zh-CN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l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en-US" altLang="zh-CN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l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en-US" altLang="zh-CN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l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en-US" altLang="zh-CN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 pitchFamily="2" charset="-122"/>
                        </a:rPr>
                        <a:t>…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l</a:t>
                      </a:r>
                      <a:r>
                        <a:rPr kumimoji="0" lang="en-US" altLang="zh-CN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</a:t>
                      </a:r>
                      <a:r>
                        <a:rPr kumimoji="0" lang="en-US" altLang="zh-CN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kumimoji="0" lang="en-US" altLang="zh-CN" sz="2600" b="1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l</a:t>
                      </a:r>
                      <a:r>
                        <a:rPr kumimoji="0" lang="en-US" altLang="zh-CN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285720" y="2185982"/>
            <a:ext cx="971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400" dirty="0">
                <a:latin typeface="Times New Roman" pitchFamily="18" charset="0"/>
              </a:rPr>
              <a:t>K=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143636" y="5429264"/>
          <a:ext cx="1468944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0" name="Equation" r:id="rId4" imgW="596880" imgH="203040" progId="Equation.DSMT4">
                  <p:embed/>
                </p:oleObj>
              </mc:Choice>
              <mc:Fallback>
                <p:oleObj name="Equation" r:id="rId4" imgW="59688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6" y="5429264"/>
                        <a:ext cx="1468944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Kernels (5 / 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Linear: </a:t>
            </a:r>
            <a:r>
              <a:rPr lang="en-US" i="1" dirty="0"/>
              <a:t>K</a:t>
            </a:r>
            <a:r>
              <a:rPr lang="en-US" dirty="0"/>
              <a:t>(</a:t>
            </a:r>
            <a:r>
              <a:rPr lang="en-US" b="1" dirty="0" err="1"/>
              <a:t>x</a:t>
            </a:r>
            <a:r>
              <a:rPr lang="en-US" i="1" baseline="-25000" dirty="0" err="1"/>
              <a:t>i</a:t>
            </a:r>
            <a:r>
              <a:rPr lang="en-US" dirty="0" err="1"/>
              <a:t>,</a:t>
            </a:r>
            <a:r>
              <a:rPr lang="en-US" b="1" dirty="0" err="1"/>
              <a:t>x</a:t>
            </a:r>
            <a:r>
              <a:rPr lang="en-US" i="1" baseline="-25000" dirty="0" err="1"/>
              <a:t>j</a:t>
            </a:r>
            <a:r>
              <a:rPr lang="en-US" dirty="0"/>
              <a:t>)= &lt;</a:t>
            </a:r>
            <a:r>
              <a:rPr lang="en-US" b="1" dirty="0" err="1"/>
              <a:t>x</a:t>
            </a:r>
            <a:r>
              <a:rPr lang="en-US" i="1" baseline="-25000" dirty="0" err="1"/>
              <a:t>i</a:t>
            </a:r>
            <a:r>
              <a:rPr lang="en-US" dirty="0" err="1"/>
              <a:t>,</a:t>
            </a:r>
            <a:r>
              <a:rPr lang="en-US" b="1" dirty="0" err="1"/>
              <a:t>x</a:t>
            </a:r>
            <a:r>
              <a:rPr lang="en-US" i="1" baseline="-25000" dirty="0" err="1"/>
              <a:t>j</a:t>
            </a:r>
            <a:r>
              <a:rPr lang="en-US" i="1" baseline="-25000" dirty="0"/>
              <a:t> 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Mapping </a:t>
            </a:r>
            <a:r>
              <a:rPr lang="el-GR" dirty="0">
                <a:cs typeface="Times New Roman" pitchFamily="18" charset="0"/>
              </a:rPr>
              <a:t>Φ</a:t>
            </a:r>
            <a:r>
              <a:rPr lang="en-US" dirty="0">
                <a:cs typeface="Times New Roman" pitchFamily="18" charset="0"/>
              </a:rPr>
              <a:t>:    </a:t>
            </a:r>
            <a:r>
              <a:rPr lang="en-US" b="1" dirty="0">
                <a:cs typeface="Times New Roman" pitchFamily="18" charset="0"/>
              </a:rPr>
              <a:t>x</a:t>
            </a:r>
            <a:r>
              <a:rPr lang="en-US" b="1" baseline="-25000" dirty="0">
                <a:cs typeface="Times New Roman" pitchFamily="18" charset="0"/>
              </a:rPr>
              <a:t>  </a:t>
            </a:r>
            <a:r>
              <a:rPr lang="en-US" b="1" dirty="0">
                <a:cs typeface="Times New Roman" pitchFamily="18" charset="0"/>
              </a:rPr>
              <a:t>→ 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l-GR" b="1" dirty="0">
                <a:cs typeface="Times New Roman" pitchFamily="18" charset="0"/>
              </a:rPr>
              <a:t>φ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b="1" dirty="0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), where </a:t>
            </a:r>
            <a:r>
              <a:rPr lang="el-GR" b="1" dirty="0">
                <a:cs typeface="Times New Roman" pitchFamily="18" charset="0"/>
              </a:rPr>
              <a:t>φ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b="1" dirty="0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) is </a:t>
            </a:r>
            <a:r>
              <a:rPr lang="en-US" b="1" dirty="0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 itself.</a:t>
            </a:r>
          </a:p>
          <a:p>
            <a:r>
              <a:rPr lang="en-US" dirty="0"/>
              <a:t>Polynomial of power </a:t>
            </a:r>
            <a:r>
              <a:rPr lang="en-US" i="1" dirty="0"/>
              <a:t>p</a:t>
            </a:r>
            <a:r>
              <a:rPr lang="en-US" dirty="0"/>
              <a:t>: </a:t>
            </a:r>
            <a:r>
              <a:rPr lang="en-US" i="1" dirty="0"/>
              <a:t>K</a:t>
            </a:r>
            <a:r>
              <a:rPr lang="en-US" dirty="0"/>
              <a:t>(</a:t>
            </a:r>
            <a:r>
              <a:rPr lang="en-US" b="1" dirty="0" err="1"/>
              <a:t>x</a:t>
            </a:r>
            <a:r>
              <a:rPr lang="en-US" i="1" baseline="-25000" dirty="0" err="1"/>
              <a:t>i</a:t>
            </a:r>
            <a:r>
              <a:rPr lang="en-US" dirty="0" err="1"/>
              <a:t>,</a:t>
            </a:r>
            <a:r>
              <a:rPr lang="en-US" b="1" dirty="0" err="1"/>
              <a:t>x</a:t>
            </a:r>
            <a:r>
              <a:rPr lang="en-US" i="1" baseline="-25000" dirty="0" err="1"/>
              <a:t>j</a:t>
            </a:r>
            <a:r>
              <a:rPr lang="en-US" dirty="0"/>
              <a:t>)= (1+</a:t>
            </a:r>
            <a:r>
              <a:rPr lang="en-US" dirty="0">
                <a:cs typeface="Times New Roman" pitchFamily="18" charset="0"/>
              </a:rPr>
              <a:t> &lt;</a:t>
            </a:r>
            <a:r>
              <a:rPr lang="en-US" b="1" dirty="0"/>
              <a:t>x</a:t>
            </a:r>
            <a:r>
              <a:rPr lang="en-US" i="1" baseline="-25000" dirty="0"/>
              <a:t>i</a:t>
            </a:r>
            <a:r>
              <a:rPr lang="en-US" dirty="0">
                <a:cs typeface="Times New Roman" pitchFamily="18" charset="0"/>
              </a:rPr>
              <a:t>,</a:t>
            </a:r>
            <a:r>
              <a:rPr lang="en-US" b="1" dirty="0"/>
              <a:t> </a:t>
            </a:r>
            <a:r>
              <a:rPr lang="en-US" b="1" dirty="0" err="1"/>
              <a:t>x</a:t>
            </a:r>
            <a:r>
              <a:rPr lang="en-US" i="1" baseline="-25000" dirty="0" err="1"/>
              <a:t>j</a:t>
            </a:r>
            <a:r>
              <a:rPr lang="en-US" dirty="0">
                <a:cs typeface="Times New Roman" pitchFamily="18" charset="0"/>
              </a:rPr>
              <a:t>&gt;</a:t>
            </a:r>
            <a:r>
              <a:rPr lang="en-US" dirty="0"/>
              <a:t>)</a:t>
            </a:r>
            <a:r>
              <a:rPr lang="en-US" i="1" baseline="30000" dirty="0"/>
              <a:t>p</a:t>
            </a:r>
          </a:p>
          <a:p>
            <a:pPr lvl="1"/>
            <a:r>
              <a:rPr lang="en-US" dirty="0"/>
              <a:t>Mapping </a:t>
            </a:r>
            <a:r>
              <a:rPr lang="el-GR" dirty="0">
                <a:cs typeface="Times New Roman" pitchFamily="18" charset="0"/>
              </a:rPr>
              <a:t>Φ</a:t>
            </a:r>
            <a:r>
              <a:rPr lang="en-US" dirty="0">
                <a:cs typeface="Times New Roman" pitchFamily="18" charset="0"/>
              </a:rPr>
              <a:t>:    </a:t>
            </a:r>
            <a:r>
              <a:rPr lang="en-US" b="1" dirty="0">
                <a:cs typeface="Times New Roman" pitchFamily="18" charset="0"/>
              </a:rPr>
              <a:t>x</a:t>
            </a:r>
            <a:r>
              <a:rPr lang="en-US" b="1" baseline="-25000" dirty="0">
                <a:cs typeface="Times New Roman" pitchFamily="18" charset="0"/>
              </a:rPr>
              <a:t>  </a:t>
            </a:r>
            <a:r>
              <a:rPr lang="en-US" b="1" dirty="0">
                <a:cs typeface="Times New Roman" pitchFamily="18" charset="0"/>
              </a:rPr>
              <a:t>→ 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l-GR" b="1" dirty="0">
                <a:cs typeface="Times New Roman" pitchFamily="18" charset="0"/>
              </a:rPr>
              <a:t>φ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b="1" dirty="0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), where </a:t>
            </a:r>
            <a:r>
              <a:rPr lang="el-GR" b="1" dirty="0">
                <a:cs typeface="Times New Roman" pitchFamily="18" charset="0"/>
              </a:rPr>
              <a:t>φ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b="1" dirty="0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) has         dimensions.</a:t>
            </a:r>
          </a:p>
          <a:p>
            <a:r>
              <a:rPr lang="en-US" dirty="0"/>
              <a:t>Gaussian (radial-basis function): </a:t>
            </a:r>
          </a:p>
          <a:p>
            <a:pPr lvl="1"/>
            <a:r>
              <a:rPr lang="en-US" dirty="0"/>
              <a:t>Mapping </a:t>
            </a:r>
            <a:r>
              <a:rPr lang="el-GR" dirty="0">
                <a:cs typeface="Times New Roman" pitchFamily="18" charset="0"/>
              </a:rPr>
              <a:t>Φ</a:t>
            </a:r>
            <a:r>
              <a:rPr lang="en-US" dirty="0">
                <a:cs typeface="Times New Roman" pitchFamily="18" charset="0"/>
              </a:rPr>
              <a:t>:  </a:t>
            </a:r>
            <a:r>
              <a:rPr lang="en-US" b="1" dirty="0">
                <a:cs typeface="Times New Roman" pitchFamily="18" charset="0"/>
              </a:rPr>
              <a:t>x</a:t>
            </a:r>
            <a:r>
              <a:rPr lang="en-US" b="1" baseline="-25000" dirty="0">
                <a:cs typeface="Times New Roman" pitchFamily="18" charset="0"/>
              </a:rPr>
              <a:t> </a:t>
            </a:r>
            <a:r>
              <a:rPr lang="en-US" b="1" dirty="0">
                <a:cs typeface="Times New Roman" pitchFamily="18" charset="0"/>
              </a:rPr>
              <a:t>→  </a:t>
            </a:r>
            <a:r>
              <a:rPr lang="el-GR" b="1" dirty="0">
                <a:cs typeface="Times New Roman" pitchFamily="18" charset="0"/>
              </a:rPr>
              <a:t>φ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b="1" dirty="0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), where </a:t>
            </a:r>
            <a:r>
              <a:rPr lang="el-GR" b="1" dirty="0">
                <a:cs typeface="Times New Roman" pitchFamily="18" charset="0"/>
              </a:rPr>
              <a:t>φ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b="1" dirty="0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) is </a:t>
            </a:r>
            <a:r>
              <a:rPr lang="en-US" i="1" dirty="0">
                <a:cs typeface="Times New Roman" pitchFamily="18" charset="0"/>
              </a:rPr>
              <a:t>infinite-dimensional.</a:t>
            </a:r>
            <a:endParaRPr lang="en-US" b="1" baseline="-25000" dirty="0"/>
          </a:p>
          <a:p>
            <a:pPr lvl="1"/>
            <a:endParaRPr lang="en-US" b="1" baseline="-25000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59</a:t>
            </a:fld>
            <a:endParaRPr lang="el-GR"/>
          </a:p>
        </p:txBody>
      </p:sp>
      <p:graphicFrame>
        <p:nvGraphicFramePr>
          <p:cNvPr id="89091" name="Object 5"/>
          <p:cNvGraphicFramePr>
            <a:graphicFrameLocks noChangeAspect="1"/>
          </p:cNvGraphicFramePr>
          <p:nvPr/>
        </p:nvGraphicFramePr>
        <p:xfrm>
          <a:off x="7151688" y="3286125"/>
          <a:ext cx="6270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4" name="Εξίσωση" r:id="rId3" imgW="507960" imgH="457200" progId="Equation.3">
                  <p:embed/>
                </p:oleObj>
              </mc:Choice>
              <mc:Fallback>
                <p:oleObj name="Εξίσωση" r:id="rId3" imgW="50796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1688" y="3286125"/>
                        <a:ext cx="627062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3" name="Object 4"/>
          <p:cNvGraphicFramePr>
            <a:graphicFrameLocks noChangeAspect="1"/>
          </p:cNvGraphicFramePr>
          <p:nvPr/>
        </p:nvGraphicFramePr>
        <p:xfrm>
          <a:off x="6215074" y="3929066"/>
          <a:ext cx="2403361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5" name="Εξίσωση" r:id="rId5" imgW="1206360" imgH="431640" progId="Equation.3">
                  <p:embed/>
                </p:oleObj>
              </mc:Choice>
              <mc:Fallback>
                <p:oleObj name="Εξίσωση" r:id="rId5" imgW="120636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74" y="3929066"/>
                        <a:ext cx="2403361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Justifications (</a:t>
            </a:r>
            <a:r>
              <a:rPr lang="el-GR" dirty="0"/>
              <a:t>4</a:t>
            </a:r>
            <a:r>
              <a:rPr lang="en-US" dirty="0"/>
              <a:t> / </a:t>
            </a:r>
            <a:r>
              <a:rPr lang="el-GR" dirty="0"/>
              <a:t>6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357298"/>
            <a:ext cx="4786346" cy="528641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consider a </a:t>
            </a:r>
            <a:r>
              <a:rPr lang="en-US" dirty="0">
                <a:solidFill>
                  <a:srgbClr val="FF0000"/>
                </a:solidFill>
              </a:rPr>
              <a:t>straight line</a:t>
            </a:r>
            <a:r>
              <a:rPr lang="en-US" dirty="0"/>
              <a:t> as the classification model: the model used by a </a:t>
            </a:r>
            <a:r>
              <a:rPr lang="en-US" dirty="0">
                <a:solidFill>
                  <a:srgbClr val="FF0000"/>
                </a:solidFill>
              </a:rPr>
              <a:t>perceptron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line should separate positive data points from negative data points. </a:t>
            </a:r>
          </a:p>
          <a:p>
            <a:pPr lvl="1"/>
            <a:r>
              <a:rPr lang="en-US" dirty="0"/>
              <a:t>An arbitrary set of 3 points can indeed be shattered using this model (any 3 points that are not collinear can be shattered). </a:t>
            </a:r>
          </a:p>
          <a:p>
            <a:pPr lvl="1"/>
            <a:r>
              <a:rPr lang="en-US" dirty="0"/>
              <a:t>However, there exists a set of 4 points that can not be shattered. Thus, the VC dimension of this particular classifier is 3.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6</a:t>
            </a:fld>
            <a:endParaRPr lang="el-GR"/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571744"/>
            <a:ext cx="1285884" cy="128588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2571744"/>
            <a:ext cx="1285884" cy="128588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20" y="2571744"/>
            <a:ext cx="1285884" cy="128588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921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4714884"/>
            <a:ext cx="1285884" cy="128588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57610" cy="4525963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</a:rPr>
              <a:t>Neural Networks</a:t>
            </a:r>
          </a:p>
          <a:p>
            <a:pPr>
              <a:lnSpc>
                <a:spcPct val="90000"/>
              </a:lnSpc>
            </a:pPr>
            <a:r>
              <a:rPr lang="en-US" dirty="0"/>
              <a:t>Hidden Layers map to lower dimensional spaces</a:t>
            </a:r>
          </a:p>
          <a:p>
            <a:pPr>
              <a:lnSpc>
                <a:spcPct val="90000"/>
              </a:lnSpc>
            </a:pPr>
            <a:r>
              <a:rPr lang="en-US" dirty="0"/>
              <a:t>Search space has multiple local minima</a:t>
            </a:r>
          </a:p>
          <a:p>
            <a:pPr>
              <a:lnSpc>
                <a:spcPct val="90000"/>
              </a:lnSpc>
            </a:pPr>
            <a:r>
              <a:rPr lang="en-US" dirty="0"/>
              <a:t>Training is expensive</a:t>
            </a:r>
          </a:p>
          <a:p>
            <a:pPr>
              <a:lnSpc>
                <a:spcPct val="90000"/>
              </a:lnSpc>
            </a:pPr>
            <a:r>
              <a:rPr lang="en-US" dirty="0"/>
              <a:t>Classification extremely efficient</a:t>
            </a:r>
          </a:p>
          <a:p>
            <a:pPr>
              <a:lnSpc>
                <a:spcPct val="90000"/>
              </a:lnSpc>
            </a:pPr>
            <a:r>
              <a:rPr lang="en-US" dirty="0"/>
              <a:t>Requires number of hidden units and layers</a:t>
            </a:r>
          </a:p>
          <a:p>
            <a:pPr>
              <a:lnSpc>
                <a:spcPct val="90000"/>
              </a:lnSpc>
            </a:pPr>
            <a:r>
              <a:rPr lang="en-US" dirty="0"/>
              <a:t>Very good accuracy in typical domains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60</a:t>
            </a:fld>
            <a:endParaRPr lang="el-GR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14876" y="1643050"/>
            <a:ext cx="375761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>
                <a:solidFill>
                  <a:srgbClr val="FF0000"/>
                </a:solidFill>
              </a:rPr>
              <a:t>SVMs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/>
              <a:t>Kernel maps to a very-high dimensional space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/>
              <a:t>Search space has a unique minimum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/>
              <a:t>Training is extremely efficient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/>
              <a:t>Classification extremely efficient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/>
              <a:t>Kernel and cost the two parameters to select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/>
              <a:t>Very good accuracy in typical domains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/>
              <a:t>Extremely robust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Justifications (5 / </a:t>
            </a:r>
            <a:r>
              <a:rPr lang="el-GR" dirty="0"/>
              <a:t>6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/>
              <a:t>VC Theory provides </a:t>
            </a:r>
            <a:r>
              <a:rPr lang="en-US" altLang="ko-KR" dirty="0">
                <a:solidFill>
                  <a:srgbClr val="FF0000"/>
                </a:solidFill>
              </a:rPr>
              <a:t>bounds</a:t>
            </a:r>
            <a:r>
              <a:rPr lang="en-US" altLang="ko-KR" dirty="0"/>
              <a:t> on the </a:t>
            </a:r>
            <a:r>
              <a:rPr lang="en-US" altLang="ko-KR" dirty="0">
                <a:solidFill>
                  <a:srgbClr val="FF0000"/>
                </a:solidFill>
              </a:rPr>
              <a:t>test error</a:t>
            </a:r>
            <a:r>
              <a:rPr lang="en-US" altLang="ko-KR" dirty="0"/>
              <a:t>, which depend on both </a:t>
            </a:r>
            <a:r>
              <a:rPr lang="en-US" altLang="ko-KR" dirty="0">
                <a:solidFill>
                  <a:srgbClr val="FF0000"/>
                </a:solidFill>
              </a:rPr>
              <a:t>empirical risk </a:t>
            </a:r>
            <a:r>
              <a:rPr lang="en-US" altLang="ko-KR" dirty="0"/>
              <a:t>and </a:t>
            </a:r>
            <a:r>
              <a:rPr lang="en-US" altLang="ko-KR" dirty="0">
                <a:solidFill>
                  <a:srgbClr val="FF0000"/>
                </a:solidFill>
              </a:rPr>
              <a:t>capacity</a:t>
            </a:r>
            <a:r>
              <a:rPr lang="en-US" altLang="ko-KR" dirty="0"/>
              <a:t> of function class. </a:t>
            </a:r>
          </a:p>
          <a:p>
            <a:r>
              <a:rPr lang="en-US" dirty="0"/>
              <a:t>The bound on the test error of a classification model (on data that is drawn i.i.d from the same distribution as the training set) is given by: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   </a:t>
            </a:r>
          </a:p>
          <a:p>
            <a:pPr>
              <a:buNone/>
            </a:pPr>
            <a:r>
              <a:rPr lang="en-US" dirty="0"/>
              <a:t>    with probability 1 – </a:t>
            </a:r>
            <a:r>
              <a:rPr lang="el-GR" dirty="0"/>
              <a:t>η.</a:t>
            </a:r>
          </a:p>
          <a:p>
            <a:pPr>
              <a:buNone/>
            </a:pPr>
            <a:r>
              <a:rPr lang="el-GR" dirty="0"/>
              <a:t>    </a:t>
            </a:r>
            <a:r>
              <a:rPr lang="en-US" dirty="0"/>
              <a:t>where </a:t>
            </a:r>
            <a:r>
              <a:rPr lang="en-US" i="1" dirty="0">
                <a:solidFill>
                  <a:srgbClr val="FF0000"/>
                </a:solidFill>
              </a:rPr>
              <a:t>h</a:t>
            </a:r>
            <a:r>
              <a:rPr lang="en-US" dirty="0"/>
              <a:t> is the VC dimension of the classification model, and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   l</a:t>
            </a:r>
            <a:r>
              <a:rPr lang="en-US" dirty="0"/>
              <a:t> is the size of the training set (restriction: this formula is</a:t>
            </a:r>
          </a:p>
          <a:p>
            <a:pPr>
              <a:buNone/>
            </a:pPr>
            <a:r>
              <a:rPr lang="en-US" dirty="0"/>
              <a:t>    valid when the VC dimension is small </a:t>
            </a:r>
            <a:r>
              <a:rPr lang="en-US" dirty="0">
                <a:solidFill>
                  <a:srgbClr val="FF0000"/>
                </a:solidFill>
              </a:rPr>
              <a:t>h &lt; l</a:t>
            </a:r>
            <a:r>
              <a:rPr lang="en-US" dirty="0"/>
              <a:t>).</a:t>
            </a:r>
            <a:endParaRPr lang="el-GR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SVM Tutorial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7</a:t>
            </a:fld>
            <a:endParaRPr lang="el-GR"/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857224" y="3214686"/>
          <a:ext cx="5643602" cy="859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8" name="Εξίσωση" r:id="rId3" imgW="1955520" imgH="330120" progId="Equation.3">
                  <p:embed/>
                </p:oleObj>
              </mc:Choice>
              <mc:Fallback>
                <p:oleObj name="Εξίσωση" r:id="rId3" imgW="1955520" imgH="3301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3214686"/>
                        <a:ext cx="5643602" cy="8594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Justifications (6 / </a:t>
            </a:r>
            <a:r>
              <a:rPr lang="el-GR" dirty="0"/>
              <a:t>6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Vapnik has proved the following:</a:t>
            </a:r>
          </a:p>
          <a:p>
            <a:pPr>
              <a:buNone/>
            </a:pPr>
            <a:r>
              <a:rPr lang="en-US" i="1" dirty="0"/>
              <a:t>	The class of optimal linear separators has VC dimension h bounded from above as: 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i="1" dirty="0"/>
              <a:t>where </a:t>
            </a:r>
            <a:r>
              <a:rPr lang="el-GR" i="1" dirty="0">
                <a:cs typeface="Times New Roman" pitchFamily="18" charset="0"/>
              </a:rPr>
              <a:t>γ</a:t>
            </a:r>
            <a:r>
              <a:rPr lang="en-US" i="1" dirty="0">
                <a:cs typeface="Times New Roman" pitchFamily="18" charset="0"/>
              </a:rPr>
              <a:t> is the margin, D is the diameter of the smallest sphere that can enclose all of the training examples, and n is the dimensionality.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8</a:t>
            </a:fld>
            <a:endParaRPr lang="el-GR"/>
          </a:p>
        </p:txBody>
      </p:sp>
      <p:graphicFrame>
        <p:nvGraphicFramePr>
          <p:cNvPr id="94211" name="Object 4"/>
          <p:cNvGraphicFramePr>
            <a:graphicFrameLocks noChangeAspect="1"/>
          </p:cNvGraphicFramePr>
          <p:nvPr/>
        </p:nvGraphicFramePr>
        <p:xfrm>
          <a:off x="1022350" y="3214688"/>
          <a:ext cx="281305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2" name="Εξίσωση" r:id="rId3" imgW="1333440" imgH="507960" progId="Equation.3">
                  <p:embed/>
                </p:oleObj>
              </mc:Choice>
              <mc:Fallback>
                <p:oleObj name="Εξίσωση" r:id="rId3" imgW="133344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3214688"/>
                        <a:ext cx="281305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1 / 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SVMs gained much popularity as the most important recent discovery in machine learning.</a:t>
            </a:r>
          </a:p>
          <a:p>
            <a:r>
              <a:rPr lang="en-US" dirty="0"/>
              <a:t>In binary pattern classification problems</a:t>
            </a:r>
          </a:p>
          <a:p>
            <a:pPr lvl="1"/>
            <a:r>
              <a:rPr lang="en-US" dirty="0"/>
              <a:t>generalize linear classifiers in high-dimensional feature spaces through non-linear mappings defined implicitly by kernels in Hilbert space.</a:t>
            </a:r>
          </a:p>
          <a:p>
            <a:pPr lvl="1"/>
            <a:r>
              <a:rPr lang="en-US" dirty="0"/>
              <a:t>produce non-linear classifiers in the original space.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6F8-53EB-443F-BC41-05F69A6ABE4C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SVM Tutorial</a:t>
            </a:r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</TotalTime>
  <Words>3361</Words>
  <Application>Microsoft Macintosh PowerPoint</Application>
  <PresentationFormat>On-screen Show (4:3)</PresentationFormat>
  <Paragraphs>531</Paragraphs>
  <Slides>60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Arial</vt:lpstr>
      <vt:lpstr>Calibri</vt:lpstr>
      <vt:lpstr>Symbol</vt:lpstr>
      <vt:lpstr>Tahoma</vt:lpstr>
      <vt:lpstr>Times New Roman</vt:lpstr>
      <vt:lpstr>Wingdings</vt:lpstr>
      <vt:lpstr>Office Theme</vt:lpstr>
      <vt:lpstr>Equation</vt:lpstr>
      <vt:lpstr>Εξίσωση</vt:lpstr>
      <vt:lpstr>Support Vector Machines</vt:lpstr>
      <vt:lpstr>Presentation Summary</vt:lpstr>
      <vt:lpstr>Theoretical Justifications (1 / 6)</vt:lpstr>
      <vt:lpstr>Theoretical Justifications (2 / 6)</vt:lpstr>
      <vt:lpstr>Theoretical Justifications (3 / 6)</vt:lpstr>
      <vt:lpstr>Theoretical Justifications (4 / 6)</vt:lpstr>
      <vt:lpstr>Theoretical Justifications (5 / 6)</vt:lpstr>
      <vt:lpstr>Theoretical Justifications (6 / 6)</vt:lpstr>
      <vt:lpstr>Introduction 1 / 2</vt:lpstr>
      <vt:lpstr>Introduction 2 / 2</vt:lpstr>
      <vt:lpstr>Hard Margin SVM 1 /26 </vt:lpstr>
      <vt:lpstr>Hard Margin SVM 2 / 26</vt:lpstr>
      <vt:lpstr>Hard Margin SVM 3 / 26</vt:lpstr>
      <vt:lpstr>Hard Margin SVM 4 / 26</vt:lpstr>
      <vt:lpstr>Hard Margin SVM 5 / 26</vt:lpstr>
      <vt:lpstr>Hard Margin SVM 6 / 26</vt:lpstr>
      <vt:lpstr>Hard Margin SVM 7 / 26</vt:lpstr>
      <vt:lpstr>Hard Margin SVM 8 / 26</vt:lpstr>
      <vt:lpstr>Hard Margin SVM 9 / 26</vt:lpstr>
      <vt:lpstr>Hard Margin SVM 10 / 26</vt:lpstr>
      <vt:lpstr>Hard Margin SVM 11 / 26 Optimal Hyperplane Determination I </vt:lpstr>
      <vt:lpstr>Hard Margin SVM 12 / 26 Optimal Hyperplane Determination II </vt:lpstr>
      <vt:lpstr>Hard Margin SVM 13 / 26 Optimal Hyperplane Determination III </vt:lpstr>
      <vt:lpstr>Hard Margin SVM 14 / 26 Optimal Hyperplane Determination IV </vt:lpstr>
      <vt:lpstr>Hard Margin SVM 15 / 26</vt:lpstr>
      <vt:lpstr>Hard Margin SVM 16 / 26</vt:lpstr>
      <vt:lpstr>Hard Margin SVM 17 / 26</vt:lpstr>
      <vt:lpstr>Hard Margin SVM 18 / 26</vt:lpstr>
      <vt:lpstr>Hard Margin SVM 19 / 26</vt:lpstr>
      <vt:lpstr>Hard Margin SVM 20 / 26</vt:lpstr>
      <vt:lpstr>Hard Margin SVM 21 / 26</vt:lpstr>
      <vt:lpstr>Hard Margin SVM 22 / 26</vt:lpstr>
      <vt:lpstr>Hard Margin SVM 23 / 26</vt:lpstr>
      <vt:lpstr>Hard Margin SVM 24 / 26</vt:lpstr>
      <vt:lpstr>Hard Margin SVM 25 / 26</vt:lpstr>
      <vt:lpstr>Hard Margin SVM 26 / 26</vt:lpstr>
      <vt:lpstr>Soft Margin SVM 1 / 11</vt:lpstr>
      <vt:lpstr>Soft Margin SVM 2 / 11 </vt:lpstr>
      <vt:lpstr>Soft Margin SVM 3 / 11 </vt:lpstr>
      <vt:lpstr>Soft Margin SVM 4 / 11 </vt:lpstr>
      <vt:lpstr>Soft Margin SVM 5 / 11 </vt:lpstr>
      <vt:lpstr>Soft Margin SVM 6 / 11</vt:lpstr>
      <vt:lpstr>Soft Margin SVM 7 / 11 </vt:lpstr>
      <vt:lpstr>Soft Margin SVM 8 / 11 </vt:lpstr>
      <vt:lpstr>Soft Margin SVM 9 / 11</vt:lpstr>
      <vt:lpstr>Soft Margin SVM 10 / 11</vt:lpstr>
      <vt:lpstr>Soft Margin SVM 11 / 11</vt:lpstr>
      <vt:lpstr>Linear SVMs Overview</vt:lpstr>
      <vt:lpstr>Mapping Data to High Dimensional Feature Spaces (1 / 4)</vt:lpstr>
      <vt:lpstr>Mapping Data to High Dimensional Feature Spaces (2 / 4)</vt:lpstr>
      <vt:lpstr>Mapping Data to High Dimensional Feature Spaces (3 / 4)</vt:lpstr>
      <vt:lpstr>Mapping Data to High Dimensional Feature Spaces (4 / 4)</vt:lpstr>
      <vt:lpstr>Kernel Trick (1/ 2)</vt:lpstr>
      <vt:lpstr>Kernel Trick (2/ 2)</vt:lpstr>
      <vt:lpstr>Kernels (1 / 5) Examples I</vt:lpstr>
      <vt:lpstr>Kernels (2 / 5) Examples II</vt:lpstr>
      <vt:lpstr>Kernels (3 / 5)</vt:lpstr>
      <vt:lpstr>Kernels (4 / 5)</vt:lpstr>
      <vt:lpstr>Kernels (5 / 5)</vt:lpstr>
      <vt:lpstr>Conclusions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pcV</dc:creator>
  <cp:lastModifiedBy>Microsoft Office User</cp:lastModifiedBy>
  <cp:revision>285</cp:revision>
  <dcterms:created xsi:type="dcterms:W3CDTF">2010-01-22T11:30:27Z</dcterms:created>
  <dcterms:modified xsi:type="dcterms:W3CDTF">2019-12-02T12:29:49Z</dcterms:modified>
</cp:coreProperties>
</file>