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3942" r:id="rId2"/>
    <p:sldMasterId id="2147483961" r:id="rId3"/>
  </p:sldMasterIdLst>
  <p:notesMasterIdLst>
    <p:notesMasterId r:id="rId97"/>
  </p:notesMasterIdLst>
  <p:handoutMasterIdLst>
    <p:handoutMasterId r:id="rId98"/>
  </p:handoutMasterIdLst>
  <p:sldIdLst>
    <p:sldId id="256" r:id="rId4"/>
    <p:sldId id="278" r:id="rId5"/>
    <p:sldId id="279" r:id="rId6"/>
    <p:sldId id="347" r:id="rId7"/>
    <p:sldId id="348" r:id="rId8"/>
    <p:sldId id="349" r:id="rId9"/>
    <p:sldId id="280" r:id="rId10"/>
    <p:sldId id="281" r:id="rId11"/>
    <p:sldId id="326" r:id="rId12"/>
    <p:sldId id="284" r:id="rId13"/>
    <p:sldId id="351" r:id="rId14"/>
    <p:sldId id="358" r:id="rId15"/>
    <p:sldId id="359" r:id="rId16"/>
    <p:sldId id="354" r:id="rId17"/>
    <p:sldId id="350" r:id="rId18"/>
    <p:sldId id="352" r:id="rId19"/>
    <p:sldId id="353" r:id="rId20"/>
    <p:sldId id="366" r:id="rId21"/>
    <p:sldId id="355" r:id="rId22"/>
    <p:sldId id="367" r:id="rId23"/>
    <p:sldId id="343" r:id="rId24"/>
    <p:sldId id="344" r:id="rId25"/>
    <p:sldId id="345" r:id="rId26"/>
    <p:sldId id="346" r:id="rId27"/>
    <p:sldId id="357" r:id="rId28"/>
    <p:sldId id="327" r:id="rId29"/>
    <p:sldId id="328" r:id="rId30"/>
    <p:sldId id="329" r:id="rId31"/>
    <p:sldId id="368" r:id="rId32"/>
    <p:sldId id="360" r:id="rId33"/>
    <p:sldId id="362" r:id="rId34"/>
    <p:sldId id="363" r:id="rId35"/>
    <p:sldId id="361" r:id="rId36"/>
    <p:sldId id="364" r:id="rId37"/>
    <p:sldId id="365" r:id="rId38"/>
    <p:sldId id="370" r:id="rId39"/>
    <p:sldId id="369" r:id="rId40"/>
    <p:sldId id="371" r:id="rId41"/>
    <p:sldId id="372" r:id="rId42"/>
    <p:sldId id="373" r:id="rId43"/>
    <p:sldId id="374" r:id="rId44"/>
    <p:sldId id="289" r:id="rId45"/>
    <p:sldId id="291" r:id="rId46"/>
    <p:sldId id="375" r:id="rId47"/>
    <p:sldId id="376" r:id="rId48"/>
    <p:sldId id="292" r:id="rId49"/>
    <p:sldId id="377" r:id="rId50"/>
    <p:sldId id="297" r:id="rId51"/>
    <p:sldId id="298" r:id="rId52"/>
    <p:sldId id="277" r:id="rId53"/>
    <p:sldId id="323" r:id="rId54"/>
    <p:sldId id="324" r:id="rId55"/>
    <p:sldId id="299" r:id="rId56"/>
    <p:sldId id="300" r:id="rId57"/>
    <p:sldId id="379" r:id="rId58"/>
    <p:sldId id="380" r:id="rId59"/>
    <p:sldId id="378" r:id="rId60"/>
    <p:sldId id="293" r:id="rId61"/>
    <p:sldId id="294" r:id="rId62"/>
    <p:sldId id="295" r:id="rId63"/>
    <p:sldId id="296" r:id="rId64"/>
    <p:sldId id="325" r:id="rId65"/>
    <p:sldId id="332" r:id="rId66"/>
    <p:sldId id="336" r:id="rId67"/>
    <p:sldId id="337" r:id="rId68"/>
    <p:sldId id="338" r:id="rId69"/>
    <p:sldId id="381" r:id="rId70"/>
    <p:sldId id="382" r:id="rId71"/>
    <p:sldId id="383" r:id="rId72"/>
    <p:sldId id="305" r:id="rId73"/>
    <p:sldId id="306" r:id="rId74"/>
    <p:sldId id="342" r:id="rId75"/>
    <p:sldId id="304" r:id="rId76"/>
    <p:sldId id="333" r:id="rId77"/>
    <p:sldId id="308" r:id="rId78"/>
    <p:sldId id="310" r:id="rId79"/>
    <p:sldId id="334" r:id="rId80"/>
    <p:sldId id="335" r:id="rId81"/>
    <p:sldId id="259" r:id="rId82"/>
    <p:sldId id="307" r:id="rId83"/>
    <p:sldId id="311" r:id="rId84"/>
    <p:sldId id="312" r:id="rId85"/>
    <p:sldId id="339" r:id="rId86"/>
    <p:sldId id="313" r:id="rId87"/>
    <p:sldId id="315" r:id="rId88"/>
    <p:sldId id="316" r:id="rId89"/>
    <p:sldId id="317" r:id="rId90"/>
    <p:sldId id="318" r:id="rId91"/>
    <p:sldId id="319" r:id="rId92"/>
    <p:sldId id="340" r:id="rId93"/>
    <p:sldId id="321" r:id="rId94"/>
    <p:sldId id="320" r:id="rId95"/>
    <p:sldId id="341" r:id="rId96"/>
  </p:sldIdLst>
  <p:sldSz cx="9144000" cy="6858000" type="screen4x3"/>
  <p:notesSz cx="6858000"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30501703-F88F-40E3-AD33-19D34FD0E18C}">
          <p14:sldIdLst>
            <p14:sldId id="256"/>
          </p14:sldIdLst>
        </p14:section>
        <p14:section name="Σύντομη ιστορία του Διαδικτύου" id="{49C8F348-7A09-4854-8D64-CF8C00DE6DE1}">
          <p14:sldIdLst>
            <p14:sldId id="278"/>
            <p14:sldId id="279"/>
            <p14:sldId id="347"/>
            <p14:sldId id="348"/>
            <p14:sldId id="349"/>
            <p14:sldId id="280"/>
            <p14:sldId id="281"/>
            <p14:sldId id="326"/>
            <p14:sldId id="284"/>
            <p14:sldId id="351"/>
            <p14:sldId id="358"/>
            <p14:sldId id="359"/>
            <p14:sldId id="354"/>
            <p14:sldId id="350"/>
            <p14:sldId id="352"/>
            <p14:sldId id="353"/>
            <p14:sldId id="366"/>
            <p14:sldId id="355"/>
            <p14:sldId id="367"/>
            <p14:sldId id="343"/>
            <p14:sldId id="344"/>
            <p14:sldId id="345"/>
            <p14:sldId id="346"/>
          </p14:sldIdLst>
        </p14:section>
        <p14:section name="Μοντέλα Επικοινωνίας" id="{5C1A64FE-F846-4B47-8E58-1D15415B5FB8}">
          <p14:sldIdLst>
            <p14:sldId id="357"/>
            <p14:sldId id="327"/>
            <p14:sldId id="328"/>
            <p14:sldId id="329"/>
            <p14:sldId id="368"/>
            <p14:sldId id="360"/>
            <p14:sldId id="362"/>
            <p14:sldId id="363"/>
            <p14:sldId id="361"/>
            <p14:sldId id="364"/>
            <p14:sldId id="365"/>
          </p14:sldIdLst>
        </p14:section>
        <p14:section name="Βασικές Αρχές Επικοινωνιών" id="{BF836365-E799-4BF7-A4EE-2E6C0FB67766}">
          <p14:sldIdLst>
            <p14:sldId id="370"/>
            <p14:sldId id="369"/>
            <p14:sldId id="371"/>
            <p14:sldId id="372"/>
          </p14:sldIdLst>
        </p14:section>
        <p14:section name="Ανάλυση της σουίτας TCP/IP" id="{51AFA593-342B-485B-AA31-B3F240273192}">
          <p14:sldIdLst>
            <p14:sldId id="373"/>
            <p14:sldId id="374"/>
            <p14:sldId id="289"/>
            <p14:sldId id="291"/>
          </p14:sldIdLst>
        </p14:section>
        <p14:section name="Επίπεδο πρόσβασης" id="{6D2AC4EA-2EAF-43E1-A756-A31436C4FECB}">
          <p14:sldIdLst>
            <p14:sldId id="375"/>
            <p14:sldId id="376"/>
            <p14:sldId id="292"/>
          </p14:sldIdLst>
        </p14:section>
        <p14:section name="Επίπεδο διαδικτύου" id="{5D7DABF8-E260-4A8A-8E3C-AFB05467721F}">
          <p14:sldIdLst>
            <p14:sldId id="377"/>
            <p14:sldId id="297"/>
            <p14:sldId id="298"/>
            <p14:sldId id="277"/>
            <p14:sldId id="323"/>
            <p14:sldId id="324"/>
            <p14:sldId id="299"/>
            <p14:sldId id="300"/>
            <p14:sldId id="379"/>
            <p14:sldId id="380"/>
          </p14:sldIdLst>
        </p14:section>
        <p14:section name="Επίπεδο μεταφοράς" id="{E2896DCC-DB67-48C5-8D9E-0E5F10A4B4ED}">
          <p14:sldIdLst>
            <p14:sldId id="378"/>
            <p14:sldId id="293"/>
            <p14:sldId id="294"/>
            <p14:sldId id="295"/>
            <p14:sldId id="296"/>
          </p14:sldIdLst>
        </p14:section>
        <p14:section name="Επίπεδο Εφαρμογής" id="{65198A98-123A-42A2-A77D-1CE633562A6D}">
          <p14:sldIdLst>
            <p14:sldId id="325"/>
          </p14:sldIdLst>
        </p14:section>
        <p14:section name="Υπηρεσίες και Πρωτόκολλα Στρώματος Εφαρμογής" id="{D01E3817-FADB-4EFA-92AE-645CFDC39515}">
          <p14:sldIdLst>
            <p14:sldId id="332"/>
            <p14:sldId id="336"/>
            <p14:sldId id="337"/>
            <p14:sldId id="338"/>
            <p14:sldId id="381"/>
            <p14:sldId id="382"/>
            <p14:sldId id="383"/>
            <p14:sldId id="305"/>
            <p14:sldId id="306"/>
            <p14:sldId id="342"/>
          </p14:sldIdLst>
        </p14:section>
        <p14:section name="Ο Παγκόσμιος Ιστός" id="{913FCDD9-EDF0-4631-BC76-186F5802F122}">
          <p14:sldIdLst>
            <p14:sldId id="304"/>
            <p14:sldId id="333"/>
            <p14:sldId id="308"/>
            <p14:sldId id="310"/>
            <p14:sldId id="334"/>
            <p14:sldId id="335"/>
            <p14:sldId id="259"/>
            <p14:sldId id="307"/>
            <p14:sldId id="311"/>
            <p14:sldId id="312"/>
            <p14:sldId id="339"/>
            <p14:sldId id="313"/>
            <p14:sldId id="315"/>
            <p14:sldId id="316"/>
            <p14:sldId id="317"/>
            <p14:sldId id="318"/>
            <p14:sldId id="319"/>
            <p14:sldId id="340"/>
            <p14:sldId id="321"/>
            <p14:sldId id="320"/>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4" autoAdjust="0"/>
    <p:restoredTop sz="95245" autoAdjust="0"/>
  </p:normalViewPr>
  <p:slideViewPr>
    <p:cSldViewPr>
      <p:cViewPr varScale="1">
        <p:scale>
          <a:sx n="69" d="100"/>
          <a:sy n="69" d="100"/>
        </p:scale>
        <p:origin x="1476" y="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46" y="-78"/>
      </p:cViewPr>
      <p:guideLst>
        <p:guide orient="horz" pos="31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81A200F8-DEB2-422B-9CE7-C9287178AC2F}" type="datetimeFigureOut">
              <a:rPr lang="en-US" smtClean="0"/>
              <a:t>07-May-19</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A47C3E40-CF34-4697-A0C8-979AC706CE92}" type="slidenum">
              <a:rPr lang="en-US" smtClean="0"/>
              <a:t>‹#›</a:t>
            </a:fld>
            <a:endParaRPr lang="en-US"/>
          </a:p>
        </p:txBody>
      </p:sp>
    </p:spTree>
    <p:extLst>
      <p:ext uri="{BB962C8B-B14F-4D97-AF65-F5344CB8AC3E}">
        <p14:creationId xmlns:p14="http://schemas.microsoft.com/office/powerpoint/2010/main" val="124604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BC05BA4-919C-4FB5-A406-00467A2D336B}"/>
              </a:ext>
            </a:extLst>
          </p:cNvPr>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dirty="0"/>
          </a:p>
        </p:txBody>
      </p:sp>
      <p:sp>
        <p:nvSpPr>
          <p:cNvPr id="98307" name="Rectangle 3">
            <a:extLst>
              <a:ext uri="{FF2B5EF4-FFF2-40B4-BE49-F238E27FC236}">
                <a16:creationId xmlns:a16="http://schemas.microsoft.com/office/drawing/2014/main" id="{C7D32120-0F18-4382-A8A8-059E73A9B9F7}"/>
              </a:ext>
            </a:extLst>
          </p:cNvPr>
          <p:cNvSpPr>
            <a:spLocks noGrp="1" noChangeArrowheads="1"/>
          </p:cNvSpPr>
          <p:nvPr>
            <p:ph type="dt" idx="1"/>
          </p:nvPr>
        </p:nvSpPr>
        <p:spPr bwMode="auto">
          <a:xfrm>
            <a:off x="388620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dirty="0"/>
          </a:p>
        </p:txBody>
      </p:sp>
      <p:sp>
        <p:nvSpPr>
          <p:cNvPr id="7172" name="Rectangle 4">
            <a:extLst>
              <a:ext uri="{FF2B5EF4-FFF2-40B4-BE49-F238E27FC236}">
                <a16:creationId xmlns:a16="http://schemas.microsoft.com/office/drawing/2014/main" id="{AB934296-525D-468F-9A89-10768D26A04B}"/>
              </a:ext>
            </a:extLst>
          </p:cNvPr>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a:extLst>
              <a:ext uri="{FF2B5EF4-FFF2-40B4-BE49-F238E27FC236}">
                <a16:creationId xmlns:a16="http://schemas.microsoft.com/office/drawing/2014/main" id="{380E0CFF-3382-44B1-BA00-84ABA5C2DCA4}"/>
              </a:ext>
            </a:extLst>
          </p:cNvPr>
          <p:cNvSpPr>
            <a:spLocks noGrp="1" noChangeArrowheads="1"/>
          </p:cNvSpPr>
          <p:nvPr>
            <p:ph type="body" sz="quarter" idx="3"/>
          </p:nvPr>
        </p:nvSpPr>
        <p:spPr bwMode="auto">
          <a:xfrm>
            <a:off x="914400" y="4715153"/>
            <a:ext cx="502920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a:extLst>
              <a:ext uri="{FF2B5EF4-FFF2-40B4-BE49-F238E27FC236}">
                <a16:creationId xmlns:a16="http://schemas.microsoft.com/office/drawing/2014/main" id="{5EC3A1B0-945A-406E-8BC3-DFC596A1B0DA}"/>
              </a:ext>
            </a:extLst>
          </p:cNvPr>
          <p:cNvSpPr>
            <a:spLocks noGrp="1" noChangeArrowheads="1"/>
          </p:cNvSpPr>
          <p:nvPr>
            <p:ph type="ftr" sz="quarter" idx="4"/>
          </p:nvPr>
        </p:nvSpPr>
        <p:spPr bwMode="auto">
          <a:xfrm>
            <a:off x="0" y="9430306"/>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dirty="0"/>
          </a:p>
        </p:txBody>
      </p:sp>
      <p:sp>
        <p:nvSpPr>
          <p:cNvPr id="98311" name="Rectangle 7">
            <a:extLst>
              <a:ext uri="{FF2B5EF4-FFF2-40B4-BE49-F238E27FC236}">
                <a16:creationId xmlns:a16="http://schemas.microsoft.com/office/drawing/2014/main" id="{7E24AD1D-64A8-4E1F-A5BF-B7CECA458743}"/>
              </a:ext>
            </a:extLst>
          </p:cNvPr>
          <p:cNvSpPr>
            <a:spLocks noGrp="1" noChangeArrowheads="1"/>
          </p:cNvSpPr>
          <p:nvPr>
            <p:ph type="sldNum" sz="quarter" idx="5"/>
          </p:nvPr>
        </p:nvSpPr>
        <p:spPr bwMode="auto">
          <a:xfrm>
            <a:off x="3886200" y="9430306"/>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D4726990-12E8-4CC8-B825-F29D24D3D46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8FCB550-B9D3-40B4-9111-410AD8C1B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92A561B-EDC1-44D2-90E6-431A771999E7}" type="slidenum">
              <a:rPr kumimoji="0" lang="en-US" altLang="en-US" smtClean="0">
                <a:latin typeface="Tahoma" panose="020B0604030504040204" pitchFamily="34" charset="0"/>
              </a:rPr>
              <a:pPr>
                <a:spcBef>
                  <a:spcPct val="0"/>
                </a:spcBef>
              </a:pPr>
              <a:t>1</a:t>
            </a:fld>
            <a:endParaRPr kumimoji="0" lang="en-US" altLang="en-US" dirty="0">
              <a:latin typeface="Tahoma" panose="020B0604030504040204" pitchFamily="34" charset="0"/>
            </a:endParaRPr>
          </a:p>
        </p:txBody>
      </p:sp>
      <p:sp>
        <p:nvSpPr>
          <p:cNvPr id="9219" name="Rectangle 2">
            <a:extLst>
              <a:ext uri="{FF2B5EF4-FFF2-40B4-BE49-F238E27FC236}">
                <a16:creationId xmlns:a16="http://schemas.microsoft.com/office/drawing/2014/main" id="{FDB76596-6908-4957-AD56-C2A0C361B22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B676CE4-FE5F-4F25-B477-F4D0931DF8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157AD17-DA5D-4D9D-A340-67528231375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8DC6F421-EFEA-4B53-B558-D2161D29B9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id="{569DEB4D-F42E-46C6-B691-BA319A0C0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FCC035-484B-44C1-999E-B9D541A3DBD7}" type="slidenum">
              <a:rPr kumimoji="0" lang="en-US" altLang="en-US" smtClean="0">
                <a:latin typeface="Tahoma" panose="020B0604030504040204" pitchFamily="34" charset="0"/>
              </a:rPr>
              <a:pPr>
                <a:spcBef>
                  <a:spcPct val="0"/>
                </a:spcBef>
              </a:pPr>
              <a:t>22</a:t>
            </a:fld>
            <a:endParaRPr kumimoji="0" lang="en-US" altLang="en-US" dirty="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BCF6DD7-E020-4F53-B5D5-0856B69DED8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927A3A7-0AF7-4D20-AA70-3B63221A05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6A0647A9-2499-456E-A137-C2BC24DB7D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532EAE9-9BDD-4B99-A0CF-6A84A289604F}" type="slidenum">
              <a:rPr kumimoji="0" lang="en-US" altLang="en-US" smtClean="0">
                <a:latin typeface="Tahoma" panose="020B0604030504040204" pitchFamily="34" charset="0"/>
              </a:rPr>
              <a:pPr>
                <a:spcBef>
                  <a:spcPct val="0"/>
                </a:spcBef>
              </a:pPr>
              <a:t>23</a:t>
            </a:fld>
            <a:endParaRPr kumimoji="0" lang="en-US" altLang="en-US" dirty="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30DE389-7D66-4456-97C7-E78C5644515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F8F14BA9-8F64-4D12-9DB0-9EEBCA7E31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680FCA21-C8EA-4837-882F-64B18DA67B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1E5A49-5A8E-4600-B9DC-03888F639591}" type="slidenum">
              <a:rPr kumimoji="0" lang="en-US" altLang="en-US" smtClean="0">
                <a:latin typeface="Tahoma" panose="020B0604030504040204" pitchFamily="34" charset="0"/>
              </a:rPr>
              <a:pPr>
                <a:spcBef>
                  <a:spcPct val="0"/>
                </a:spcBef>
              </a:pPr>
              <a:t>24</a:t>
            </a:fld>
            <a:endParaRPr kumimoji="0" lang="en-US" altLang="en-US" dirty="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63812DA-26B1-48F3-9F1B-1AA424BD32B0}"/>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E2129EA8-5335-439D-AD3B-750453BFE4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81144980-D8A0-4E8D-8E7A-0FFD08C702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1AA2D33-6E37-4EA8-ACAE-0A96AE500F55}" type="slidenum">
              <a:rPr kumimoji="0" lang="en-US" altLang="en-US" smtClean="0">
                <a:latin typeface="Tahoma" panose="020B0604030504040204" pitchFamily="34" charset="0"/>
              </a:rPr>
              <a:pPr>
                <a:spcBef>
                  <a:spcPct val="0"/>
                </a:spcBef>
              </a:pPr>
              <a:t>26</a:t>
            </a:fld>
            <a:endParaRPr kumimoji="0" lang="en-US" altLang="en-US" dirty="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71ADCC9-39DC-44E5-9037-CC7896E72940}"/>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2664818B-C82A-4843-8DE1-FAFCD19343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C6530F4F-A2B8-474F-9C0A-BF39266F0B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F8375B0-598F-4BB4-809F-DE04F73CA282}" type="slidenum">
              <a:rPr kumimoji="0" lang="en-US" altLang="en-US" smtClean="0">
                <a:latin typeface="Tahoma" panose="020B0604030504040204" pitchFamily="34" charset="0"/>
              </a:rPr>
              <a:pPr>
                <a:spcBef>
                  <a:spcPct val="0"/>
                </a:spcBef>
              </a:pPr>
              <a:t>27</a:t>
            </a:fld>
            <a:endParaRPr kumimoji="0" lang="en-US" altLang="en-US" dirty="0">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6B6F78F-8A7B-4C4F-9376-E279B736DB9A}"/>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D08CAF69-566C-4559-B288-692A26B5A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131011FF-483E-4106-8E0B-C54589DE06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AC7CC6F-EEB9-4DE9-B6EF-1FFE743C4FDC}" type="slidenum">
              <a:rPr kumimoji="0" lang="en-US" altLang="en-US" smtClean="0">
                <a:latin typeface="Tahoma" panose="020B0604030504040204" pitchFamily="34" charset="0"/>
              </a:rPr>
              <a:pPr>
                <a:spcBef>
                  <a:spcPct val="0"/>
                </a:spcBef>
              </a:pPr>
              <a:t>28</a:t>
            </a:fld>
            <a:endParaRPr kumimoji="0" lang="en-US" altLang="en-US" dirty="0">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F3DE2A-129C-4FF1-B85D-4812DA6A6494}"/>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8D90C926-1792-4847-929C-FFCC9B791D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05E24741-A799-4EF6-A32B-F80AEF2CD6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BC57F2-8455-49D8-AD12-10B2334955FF}" type="slidenum">
              <a:rPr kumimoji="0" lang="en-US" altLang="en-US" smtClean="0">
                <a:latin typeface="Tahoma" panose="020B0604030504040204" pitchFamily="34" charset="0"/>
              </a:rPr>
              <a:pPr>
                <a:spcBef>
                  <a:spcPct val="0"/>
                </a:spcBef>
              </a:pPr>
              <a:t>40</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244172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39EDF8-65D3-4822-960E-40493A0CF02E}"/>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6FC0E745-7E77-40DF-B12E-1574A7DDAB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DD384570-30B7-48A4-BDF7-AA0042C8E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42C1A5-1864-4078-A214-756207F7268C}" type="slidenum">
              <a:rPr kumimoji="0" lang="en-US" altLang="en-US" smtClean="0">
                <a:latin typeface="Tahoma" panose="020B0604030504040204" pitchFamily="34" charset="0"/>
              </a:rPr>
              <a:pPr>
                <a:spcBef>
                  <a:spcPct val="0"/>
                </a:spcBef>
              </a:pPr>
              <a:t>42</a:t>
            </a:fld>
            <a:endParaRPr kumimoji="0" lang="en-US" altLang="en-US" dirty="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374DFA2-CCB4-4A07-9AE5-8F54A38FFA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AE3155E-2A40-43B1-B5CB-6A5B30A12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F8909111-E35C-4E48-9B0F-B44625E32F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1348F45-D0DB-4CA9-9856-9EDAB7157FE7}" type="slidenum">
              <a:rPr kumimoji="0" lang="en-US" altLang="en-US" smtClean="0">
                <a:latin typeface="Tahoma" panose="020B0604030504040204" pitchFamily="34" charset="0"/>
              </a:rPr>
              <a:pPr>
                <a:spcBef>
                  <a:spcPct val="0"/>
                </a:spcBef>
              </a:pPr>
              <a:t>43</a:t>
            </a:fld>
            <a:endParaRPr kumimoji="0" lang="en-US" altLang="en-US" dirty="0">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FAAAC9C-8E18-4161-AFBD-7C5DD1D51A6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70CB0AE3-C511-4EC9-BB13-7B14FA0C9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id="{F98C5EBF-ECE5-4BE3-B0DD-79E12883C0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6EFC48-96B3-4853-9714-F5300493A63B}" type="slidenum">
              <a:rPr kumimoji="0" lang="en-US" altLang="en-US" smtClean="0">
                <a:latin typeface="Tahoma" panose="020B0604030504040204" pitchFamily="34" charset="0"/>
              </a:rPr>
              <a:pPr>
                <a:spcBef>
                  <a:spcPct val="0"/>
                </a:spcBef>
              </a:pPr>
              <a:t>46</a:t>
            </a:fld>
            <a:endParaRPr kumimoji="0" lang="en-US" altLang="en-US" dirty="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6CE9BF5-F9A6-446E-B8AA-EBB8D2BE2D3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D12014C0-1342-43CB-A7FD-55EA711DC5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37AA0984-C33C-4EA9-97A2-DD7609B033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D9CF527-2206-4719-A2F0-7A075C20F945}" type="slidenum">
              <a:rPr kumimoji="0" lang="en-US" altLang="en-US" smtClean="0">
                <a:latin typeface="Tahoma" panose="020B0604030504040204" pitchFamily="34" charset="0"/>
              </a:rPr>
              <a:pPr>
                <a:spcBef>
                  <a:spcPct val="0"/>
                </a:spcBef>
              </a:pPr>
              <a:t>2</a:t>
            </a:fld>
            <a:endParaRPr kumimoji="0" lang="en-US" altLang="en-US" dirty="0">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BE88819-B2C3-49E2-91F6-5DC69755123A}"/>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D0687FB-AF42-4E80-98BD-3B04C81B65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D8065A9B-44A5-4017-B85A-C192AF809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9179A9A-F22F-4C5B-A653-E7F722CD14E9}" type="slidenum">
              <a:rPr kumimoji="0" lang="en-US" altLang="en-US" smtClean="0">
                <a:latin typeface="Tahoma" panose="020B0604030504040204" pitchFamily="34" charset="0"/>
              </a:rPr>
              <a:pPr>
                <a:spcBef>
                  <a:spcPct val="0"/>
                </a:spcBef>
              </a:pPr>
              <a:t>48</a:t>
            </a:fld>
            <a:endParaRPr kumimoji="0" lang="en-US" altLang="en-US" dirty="0">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8E3C285-77C4-4CD6-8209-5CFE89D8330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2DB89118-72EC-4C41-A82B-792AB59D24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id="{B99987A3-2810-446C-854E-B5FCC0344D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1D0A49-13AF-4451-BD57-D7A08D0DFFCF}" type="slidenum">
              <a:rPr kumimoji="0" lang="en-US" altLang="en-US" smtClean="0">
                <a:latin typeface="Tahoma" panose="020B0604030504040204" pitchFamily="34" charset="0"/>
              </a:rPr>
              <a:pPr>
                <a:spcBef>
                  <a:spcPct val="0"/>
                </a:spcBef>
              </a:pPr>
              <a:t>49</a:t>
            </a:fld>
            <a:endParaRPr kumimoji="0" lang="en-US" altLang="en-US" dirty="0">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821EAE8-1F8B-4326-8483-0B2FF8904B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B2478E0-FC80-46EF-A52B-84B0D3334FC2}" type="slidenum">
              <a:rPr kumimoji="0" lang="en-US" altLang="en-US" smtClean="0">
                <a:latin typeface="Tahoma" panose="020B0604030504040204" pitchFamily="34" charset="0"/>
              </a:rPr>
              <a:pPr>
                <a:spcBef>
                  <a:spcPct val="0"/>
                </a:spcBef>
              </a:pPr>
              <a:t>50</a:t>
            </a:fld>
            <a:endParaRPr kumimoji="0" lang="en-US" altLang="en-US" dirty="0">
              <a:latin typeface="Tahoma" panose="020B0604030504040204" pitchFamily="34" charset="0"/>
            </a:endParaRPr>
          </a:p>
        </p:txBody>
      </p:sp>
      <p:sp>
        <p:nvSpPr>
          <p:cNvPr id="46083" name="Rectangle 2">
            <a:extLst>
              <a:ext uri="{FF2B5EF4-FFF2-40B4-BE49-F238E27FC236}">
                <a16:creationId xmlns:a16="http://schemas.microsoft.com/office/drawing/2014/main" id="{A9FEB4EB-7FD1-4E7B-8528-DCEC72A168E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95B7CE7-2442-46F4-B8A3-8ABBE0C31A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E2E30CE-8C67-4AA4-AB47-EB07A047B55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68AA710-C847-417A-8A44-ED05BFDA2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33AF097D-8457-424E-909A-0203B55864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87482F-BA03-459F-84C9-5B9CB471D13D}" type="slidenum">
              <a:rPr kumimoji="0" lang="en-US" altLang="en-US" smtClean="0">
                <a:latin typeface="Tahoma" panose="020B0604030504040204" pitchFamily="34" charset="0"/>
              </a:rPr>
              <a:pPr>
                <a:spcBef>
                  <a:spcPct val="0"/>
                </a:spcBef>
              </a:pPr>
              <a:t>51</a:t>
            </a:fld>
            <a:endParaRPr kumimoji="0" lang="en-US" altLang="en-US" dirty="0">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37FFCA0-2761-458B-A2EB-0F9320FF429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4521600-2B90-4A59-8933-DFAAA867C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411EF97F-19DF-437E-A328-75AB6DC980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30D0AE6-C2CF-4954-8916-1B03F8E8DD06}" type="slidenum">
              <a:rPr kumimoji="0" lang="en-US" altLang="en-US" smtClean="0">
                <a:latin typeface="Tahoma" panose="020B0604030504040204" pitchFamily="34" charset="0"/>
              </a:rPr>
              <a:pPr>
                <a:spcBef>
                  <a:spcPct val="0"/>
                </a:spcBef>
              </a:pPr>
              <a:t>52</a:t>
            </a:fld>
            <a:endParaRPr kumimoji="0" lang="en-US" altLang="en-US" dirty="0">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105E47B-E54F-4CC0-BBD0-60C5A4C21A88}"/>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D51AEA13-41D9-4FF7-832D-F3BDD160A7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BCEBAAB-5A65-4599-BEF1-F99B8B611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8B34755-0120-4A1E-88F7-57F8D678527B}" type="slidenum">
              <a:rPr kumimoji="0" lang="en-US" altLang="en-US" smtClean="0">
                <a:latin typeface="Tahoma" panose="020B0604030504040204" pitchFamily="34" charset="0"/>
              </a:rPr>
              <a:pPr>
                <a:spcBef>
                  <a:spcPct val="0"/>
                </a:spcBef>
              </a:pPr>
              <a:t>53</a:t>
            </a:fld>
            <a:endParaRPr kumimoji="0" lang="en-US" altLang="en-US" dirty="0">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FA9C1E3-1393-443A-B40B-D8C3E9F0C8BC}"/>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CFF168E4-1AC4-4C99-89A9-9D3216DB78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0F031E12-1E01-43EB-A850-40F8E8F8EF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08F87F-D950-4BF1-9E5A-D529B1B53AEA}" type="slidenum">
              <a:rPr kumimoji="0" lang="en-US" altLang="en-US" smtClean="0">
                <a:latin typeface="Tahoma" panose="020B0604030504040204" pitchFamily="34" charset="0"/>
              </a:rPr>
              <a:pPr>
                <a:spcBef>
                  <a:spcPct val="0"/>
                </a:spcBef>
              </a:pPr>
              <a:t>54</a:t>
            </a:fld>
            <a:endParaRPr kumimoji="0" lang="en-US" altLang="en-US" dirty="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37FFCA0-2761-458B-A2EB-0F9320FF429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4521600-2B90-4A59-8933-DFAAA867C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411EF97F-19DF-437E-A328-75AB6DC980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30D0AE6-C2CF-4954-8916-1B03F8E8DD06}" type="slidenum">
              <a:rPr kumimoji="0" lang="en-US" altLang="en-US" smtClean="0">
                <a:latin typeface="Tahoma" panose="020B0604030504040204" pitchFamily="34" charset="0"/>
              </a:rPr>
              <a:pPr>
                <a:spcBef>
                  <a:spcPct val="0"/>
                </a:spcBef>
              </a:pPr>
              <a:t>55</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44610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F5B6824-D60D-4537-B65C-51AB825B6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8DAD1B2-14D8-4B08-82B7-C2B1887171AF}" type="slidenum">
              <a:rPr kumimoji="0" lang="en-US" altLang="en-US" smtClean="0">
                <a:latin typeface="Tahoma" panose="020B0604030504040204" pitchFamily="34" charset="0"/>
              </a:rPr>
              <a:pPr>
                <a:spcBef>
                  <a:spcPct val="0"/>
                </a:spcBef>
              </a:pPr>
              <a:t>58</a:t>
            </a:fld>
            <a:endParaRPr kumimoji="0" lang="en-US" altLang="en-US" dirty="0">
              <a:latin typeface="Tahoma" panose="020B0604030504040204" pitchFamily="34" charset="0"/>
            </a:endParaRPr>
          </a:p>
        </p:txBody>
      </p:sp>
      <p:sp>
        <p:nvSpPr>
          <p:cNvPr id="56323" name="Rectangle 2">
            <a:extLst>
              <a:ext uri="{FF2B5EF4-FFF2-40B4-BE49-F238E27FC236}">
                <a16:creationId xmlns:a16="http://schemas.microsoft.com/office/drawing/2014/main" id="{62FC896C-9023-4CFD-AEE8-228D75A4A85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AB27221-8066-4946-A342-CB29623E48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panose="020B0604020202020204" pitchFamily="34" charset="0"/>
              </a:rPr>
              <a:t>Δημιουργεί ένα δίαυλο επικοινωνίας (</a:t>
            </a:r>
            <a:r>
              <a:rPr lang="en-US" altLang="en-US" dirty="0">
                <a:latin typeface="Arial" panose="020B0604020202020204" pitchFamily="34" charset="0"/>
              </a:rPr>
              <a:t>virtual circuit)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7D3CF09-1D18-493B-9E24-F8715CA55EA3}"/>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0E346743-ABDA-4C1D-B13C-776D1B7800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998026F0-D9BC-499E-9A4A-1EBAFD2027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A53C73-212A-4A9B-B919-BC8431CAC4A3}" type="slidenum">
              <a:rPr kumimoji="0" lang="en-US" altLang="en-US" smtClean="0">
                <a:latin typeface="Tahoma" panose="020B0604030504040204" pitchFamily="34" charset="0"/>
              </a:rPr>
              <a:pPr>
                <a:spcBef>
                  <a:spcPct val="0"/>
                </a:spcBef>
              </a:pPr>
              <a:t>59</a:t>
            </a:fld>
            <a:endParaRPr kumimoji="0" lang="en-US" altLang="en-US" dirty="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A59CC74-887A-4892-8B32-E35D00CE851A}"/>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EC3063C6-70C3-47E4-84EB-9747F2A622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id="{0803A592-5AA5-4BBC-B096-AED6A4F592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861779-4066-4F7C-AF0F-7711268B1970}" type="slidenum">
              <a:rPr kumimoji="0" lang="en-US" altLang="en-US" smtClean="0">
                <a:latin typeface="Tahoma" panose="020B0604030504040204" pitchFamily="34" charset="0"/>
              </a:rPr>
              <a:pPr>
                <a:spcBef>
                  <a:spcPct val="0"/>
                </a:spcBef>
              </a:pPr>
              <a:t>3</a:t>
            </a:fld>
            <a:endParaRPr kumimoji="0" lang="en-US" altLang="en-US" dirty="0">
              <a:latin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F9F5C34-1ED5-4849-BE9F-A450EFA4CDA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0A51F822-198B-4438-9A1C-381FE8AB28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AA5C21DF-C19F-4AF0-B523-E38BC13C53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14454BD-26B5-4497-8197-44F5E69373DE}" type="slidenum">
              <a:rPr kumimoji="0" lang="en-US" altLang="en-US" smtClean="0">
                <a:latin typeface="Tahoma" panose="020B0604030504040204" pitchFamily="34" charset="0"/>
              </a:rPr>
              <a:pPr>
                <a:spcBef>
                  <a:spcPct val="0"/>
                </a:spcBef>
              </a:pPr>
              <a:t>60</a:t>
            </a:fld>
            <a:endParaRPr kumimoji="0" lang="en-US" altLang="en-US" dirty="0">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8645F85-81B8-4FF8-9D2B-A851A3BB3F19}"/>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0B5E7F1C-8F6F-4895-8933-2A0BEBDAF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id="{FB932D94-EFAA-416A-BF1F-27130F79A3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3F470DF-C3F5-4BFA-BFEA-82DEB4D3F9D2}" type="slidenum">
              <a:rPr kumimoji="0" lang="en-US" altLang="en-US" smtClean="0">
                <a:latin typeface="Tahoma" panose="020B0604030504040204" pitchFamily="34" charset="0"/>
              </a:rPr>
              <a:pPr>
                <a:spcBef>
                  <a:spcPct val="0"/>
                </a:spcBef>
              </a:pPr>
              <a:t>61</a:t>
            </a:fld>
            <a:endParaRPr kumimoji="0" lang="en-US" altLang="en-US" dirty="0">
              <a:latin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71916DF-D84C-4D95-8573-764FAED15DA3}"/>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C2F457D3-1DC4-4845-BB89-20454D9EC3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78D4C611-F0FC-40C1-8F95-0758196CEC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0EB79E5-39E5-4D55-9F64-CBC526CE83E5}" type="slidenum">
              <a:rPr kumimoji="0" lang="en-US" altLang="en-US" smtClean="0">
                <a:latin typeface="Tahoma" panose="020B0604030504040204" pitchFamily="34" charset="0"/>
              </a:rPr>
              <a:pPr>
                <a:spcBef>
                  <a:spcPct val="0"/>
                </a:spcBef>
              </a:pPr>
              <a:t>62</a:t>
            </a:fld>
            <a:endParaRPr kumimoji="0" lang="en-US" altLang="en-US" dirty="0">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9918A56-C106-4235-AA2C-DEA440F25177}"/>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D711C0F-E955-4145-878D-F2F6BCBF29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id="{3537687B-02C4-40F0-849C-07F72F306D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1BDED8E-589D-45D4-9EC8-481CAC22E2A2}" type="slidenum">
              <a:rPr kumimoji="0" lang="en-US" altLang="en-US" smtClean="0">
                <a:latin typeface="Tahoma" panose="020B0604030504040204" pitchFamily="34" charset="0"/>
              </a:rPr>
              <a:pPr>
                <a:spcBef>
                  <a:spcPct val="0"/>
                </a:spcBef>
              </a:pPr>
              <a:t>63</a:t>
            </a:fld>
            <a:endParaRPr kumimoji="0" lang="en-US" altLang="en-US" dirty="0">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905D95B-F94C-4B5B-B6EC-C81BDFC5BDEB}"/>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5F8264BA-B377-4C31-99FA-F935AC1F59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id="{8E0E5BF1-C6D1-4DC9-B8BA-238A8A30B8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DEB653-B19D-4649-8A7C-6FBF28974046}" type="slidenum">
              <a:rPr kumimoji="0" lang="en-US" altLang="en-US" smtClean="0">
                <a:latin typeface="Tahoma" panose="020B0604030504040204" pitchFamily="34" charset="0"/>
              </a:rPr>
              <a:pPr>
                <a:spcBef>
                  <a:spcPct val="0"/>
                </a:spcBef>
              </a:pPr>
              <a:t>64</a:t>
            </a:fld>
            <a:endParaRPr kumimoji="0" lang="en-US" altLang="en-US" dirty="0">
              <a:latin typeface="Tahoma" panose="020B060403050404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1555C24-C1EF-49C1-91FD-7D3CD5EBAD0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32125D98-4AC7-4FC5-ABAF-03FB12B432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A67AAFCF-AAB0-4391-9E67-B841A1D142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39FE519-AF29-42A6-9201-FFD1DEF0C806}" type="slidenum">
              <a:rPr kumimoji="0" lang="en-US" altLang="en-US" smtClean="0">
                <a:latin typeface="Tahoma" panose="020B0604030504040204" pitchFamily="34" charset="0"/>
              </a:rPr>
              <a:pPr>
                <a:spcBef>
                  <a:spcPct val="0"/>
                </a:spcBef>
              </a:pPr>
              <a:t>65</a:t>
            </a:fld>
            <a:endParaRPr kumimoji="0" lang="en-US" altLang="en-US" dirty="0">
              <a:latin typeface="Tahom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AC6BF5B-7164-4583-B9B7-6996B770AED8}"/>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B6F11881-44BA-4CBE-AC09-D1241209C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id="{944960EF-7BF3-4443-AAC6-24365732A7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88269F3-B200-4B86-9778-DA4C6053A4DF}" type="slidenum">
              <a:rPr kumimoji="0" lang="en-US" altLang="en-US" smtClean="0">
                <a:latin typeface="Tahoma" panose="020B0604030504040204" pitchFamily="34" charset="0"/>
              </a:rPr>
              <a:pPr>
                <a:spcBef>
                  <a:spcPct val="0"/>
                </a:spcBef>
              </a:pPr>
              <a:t>66</a:t>
            </a:fld>
            <a:endParaRPr kumimoji="0" lang="en-US" altLang="en-US" dirty="0">
              <a:latin typeface="Tahoma" panose="020B060403050404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72F60C9-2A0C-4125-9FC2-F2349F29E2F4}"/>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1A380592-F025-4ECE-8488-7BC99AE277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id="{1EFAF37E-B25A-4CE5-9F5F-0120438B94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4AF0BC-C4E1-4896-81DD-61CACD1120F4}" type="slidenum">
              <a:rPr kumimoji="0" lang="en-US" altLang="en-US" smtClean="0">
                <a:latin typeface="Tahoma" panose="020B0604030504040204" pitchFamily="34" charset="0"/>
              </a:rPr>
              <a:pPr>
                <a:spcBef>
                  <a:spcPct val="0"/>
                </a:spcBef>
              </a:pPr>
              <a:t>70</a:t>
            </a:fld>
            <a:endParaRPr kumimoji="0" lang="en-US" altLang="en-US" dirty="0">
              <a:latin typeface="Tahom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FE81A1C-3241-4A69-874E-325D0E039059}"/>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A6F8C2FC-5D7E-4EB5-AAAC-01F7EB27C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D107E0E2-73AF-413B-8EB2-0E1A45F54E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B79A67A-FD55-49DE-ABD4-07B2DE823BD4}" type="slidenum">
              <a:rPr kumimoji="0" lang="en-US" altLang="en-US" smtClean="0">
                <a:latin typeface="Tahoma" panose="020B0604030504040204" pitchFamily="34" charset="0"/>
              </a:rPr>
              <a:pPr>
                <a:spcBef>
                  <a:spcPct val="0"/>
                </a:spcBef>
              </a:pPr>
              <a:t>71</a:t>
            </a:fld>
            <a:endParaRPr kumimoji="0" lang="en-US" altLang="en-US" dirty="0">
              <a:latin typeface="Tahom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DB1FE6C-FD23-437B-A3A0-92D196953E33}"/>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60F75509-4744-4C9B-9E8A-39C096BCCA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id="{0AB9EBC0-76B4-4AD7-A28F-679B4F330E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B31B5CA-5564-408B-9055-02737FA63C35}" type="slidenum">
              <a:rPr kumimoji="0" lang="en-US" altLang="en-US" smtClean="0">
                <a:latin typeface="Tahoma" panose="020B0604030504040204" pitchFamily="34" charset="0"/>
              </a:rPr>
              <a:pPr>
                <a:spcBef>
                  <a:spcPct val="0"/>
                </a:spcBef>
              </a:pPr>
              <a:t>72</a:t>
            </a:fld>
            <a:endParaRPr kumimoji="0" lang="en-US" altLang="en-US" dirty="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6CE9BF5-F9A6-446E-B8AA-EBB8D2BE2D3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D12014C0-1342-43CB-A7FD-55EA711DC5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id="{37AA0984-C33C-4EA9-97A2-DD7609B033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D9CF527-2206-4719-A2F0-7A075C20F945}" type="slidenum">
              <a:rPr kumimoji="0" lang="en-US" altLang="en-US" smtClean="0">
                <a:latin typeface="Tahoma" panose="020B0604030504040204" pitchFamily="34" charset="0"/>
              </a:rPr>
              <a:pPr>
                <a:spcBef>
                  <a:spcPct val="0"/>
                </a:spcBef>
              </a:pPr>
              <a:t>4</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2027900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495A70B-25D1-4D99-8B85-7AC01F7F3AEF}"/>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57C494D4-9F8E-4D62-97B9-FAB53F38F2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7440BD79-E0F0-41C3-87FF-DE6518810F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C4351EA-0641-41D0-8514-BE781EC8987B}" type="slidenum">
              <a:rPr kumimoji="0" lang="en-US" altLang="en-US" smtClean="0">
                <a:latin typeface="Tahoma" panose="020B0604030504040204" pitchFamily="34" charset="0"/>
              </a:rPr>
              <a:pPr>
                <a:spcBef>
                  <a:spcPct val="0"/>
                </a:spcBef>
              </a:pPr>
              <a:t>73</a:t>
            </a:fld>
            <a:endParaRPr kumimoji="0" lang="en-US" altLang="en-US" dirty="0">
              <a:latin typeface="Tahoma" panose="020B060403050404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EA9C782-26A5-42A1-83C5-30110CB561FA}"/>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D612531C-9A3B-4C83-932C-C73FFA5ACF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BCD217ED-2863-4F8C-B231-A63C941698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9D97934-41FD-4FC3-BAC1-05AB8002F0BE}" type="slidenum">
              <a:rPr kumimoji="0" lang="en-US" altLang="en-US" smtClean="0">
                <a:latin typeface="Tahoma" panose="020B0604030504040204" pitchFamily="34" charset="0"/>
              </a:rPr>
              <a:pPr>
                <a:spcBef>
                  <a:spcPct val="0"/>
                </a:spcBef>
              </a:pPr>
              <a:t>74</a:t>
            </a:fld>
            <a:endParaRPr kumimoji="0" lang="en-US" altLang="en-US" dirty="0">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A4FDD63-D7F1-4132-BA4A-A08221CC885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DF9B81F4-2F17-41DC-8090-8AF86B56C9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3F1D14C3-B703-4A74-992B-45E4893BD9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85F481-AD0D-494A-9C4F-643CA8AE4D12}" type="slidenum">
              <a:rPr kumimoji="0" lang="en-US" altLang="en-US" smtClean="0">
                <a:latin typeface="Tahoma" panose="020B0604030504040204" pitchFamily="34" charset="0"/>
              </a:rPr>
              <a:pPr>
                <a:spcBef>
                  <a:spcPct val="0"/>
                </a:spcBef>
              </a:pPr>
              <a:t>75</a:t>
            </a:fld>
            <a:endParaRPr kumimoji="0" lang="en-US" altLang="en-US" dirty="0">
              <a:latin typeface="Tahoma" panose="020B060403050404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5FF64A-D278-4412-AF77-EF4912873B2D}"/>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8C42E8DC-4AF5-4F8F-9A8E-B229A3C01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E52115C7-2236-4FB2-887A-7183201B3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E48EC62-CA00-43F8-B570-4B7E89F8F00C}" type="slidenum">
              <a:rPr kumimoji="0" lang="en-US" altLang="en-US" smtClean="0">
                <a:latin typeface="Tahoma" panose="020B0604030504040204" pitchFamily="34" charset="0"/>
              </a:rPr>
              <a:pPr>
                <a:spcBef>
                  <a:spcPct val="0"/>
                </a:spcBef>
              </a:pPr>
              <a:t>76</a:t>
            </a:fld>
            <a:endParaRPr kumimoji="0" lang="en-US" altLang="en-US" dirty="0">
              <a:latin typeface="Tahom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EEF2447-417D-46F7-8E60-FE8BD7C2080D}"/>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FF80A39D-C7D4-4A96-8815-77C1BA8053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5236" name="Slide Number Placeholder 3">
            <a:extLst>
              <a:ext uri="{FF2B5EF4-FFF2-40B4-BE49-F238E27FC236}">
                <a16:creationId xmlns:a16="http://schemas.microsoft.com/office/drawing/2014/main" id="{B20D893B-CD45-4284-9FF6-F395AC1A84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B196682-AA01-4470-BA03-4D77C406C8A0}" type="slidenum">
              <a:rPr kumimoji="0" lang="en-US" altLang="en-US" smtClean="0">
                <a:latin typeface="Tahoma" panose="020B0604030504040204" pitchFamily="34" charset="0"/>
              </a:rPr>
              <a:pPr>
                <a:spcBef>
                  <a:spcPct val="0"/>
                </a:spcBef>
              </a:pPr>
              <a:t>77</a:t>
            </a:fld>
            <a:endParaRPr kumimoji="0" lang="en-US" altLang="en-US" dirty="0">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B5FC744A-D485-4208-8328-63D1ADA5F0A6}"/>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00EEF4F3-B7B1-46AA-88BF-A42851C190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id="{F83237FD-0480-4233-8403-709E579B1E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29B35CD-37C2-44B1-82B0-A7C4B5A70356}" type="slidenum">
              <a:rPr kumimoji="0" lang="en-US" altLang="en-US" smtClean="0">
                <a:latin typeface="Tahoma" panose="020B0604030504040204" pitchFamily="34" charset="0"/>
              </a:rPr>
              <a:pPr>
                <a:spcBef>
                  <a:spcPct val="0"/>
                </a:spcBef>
              </a:pPr>
              <a:t>78</a:t>
            </a:fld>
            <a:endParaRPr kumimoji="0" lang="en-US" altLang="en-US" dirty="0">
              <a:latin typeface="Tahom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5B4BB2F2-9E92-4573-AB79-6CEA16F581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A549BAB-589F-4D93-BD0B-817F3C3BC16C}" type="slidenum">
              <a:rPr kumimoji="0" lang="en-US" altLang="en-US" smtClean="0">
                <a:latin typeface="Tahoma" panose="020B0604030504040204" pitchFamily="34" charset="0"/>
              </a:rPr>
              <a:pPr>
                <a:spcBef>
                  <a:spcPct val="0"/>
                </a:spcBef>
              </a:pPr>
              <a:t>79</a:t>
            </a:fld>
            <a:endParaRPr kumimoji="0" lang="en-US" altLang="en-US" dirty="0">
              <a:latin typeface="Tahoma" panose="020B0604030504040204" pitchFamily="34" charset="0"/>
            </a:endParaRPr>
          </a:p>
        </p:txBody>
      </p:sp>
      <p:sp>
        <p:nvSpPr>
          <p:cNvPr id="99331" name="Rectangle 2">
            <a:extLst>
              <a:ext uri="{FF2B5EF4-FFF2-40B4-BE49-F238E27FC236}">
                <a16:creationId xmlns:a16="http://schemas.microsoft.com/office/drawing/2014/main" id="{214F6CD0-3643-4438-B8D2-D4F71155A6E0}"/>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63A4D188-48C1-4DAC-B4C8-2709D007D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B40137C-4A44-40EA-8FD0-9BCE1E5B3DA4}"/>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B764B7E0-4A02-4A74-9FB5-D90BE1F014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1380" name="Slide Number Placeholder 3">
            <a:extLst>
              <a:ext uri="{FF2B5EF4-FFF2-40B4-BE49-F238E27FC236}">
                <a16:creationId xmlns:a16="http://schemas.microsoft.com/office/drawing/2014/main" id="{3639F507-74C9-4085-B56D-AA8E784FBC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748925-252F-426E-B8A3-CC0A53563F0A}" type="slidenum">
              <a:rPr kumimoji="0" lang="en-US" altLang="en-US" smtClean="0">
                <a:latin typeface="Tahoma" panose="020B0604030504040204" pitchFamily="34" charset="0"/>
              </a:rPr>
              <a:pPr>
                <a:spcBef>
                  <a:spcPct val="0"/>
                </a:spcBef>
              </a:pPr>
              <a:t>80</a:t>
            </a:fld>
            <a:endParaRPr kumimoji="0" lang="en-US" altLang="en-US" dirty="0">
              <a:latin typeface="Tahoma" panose="020B060403050404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B89320F-30C0-4AE7-9855-1D9C1DC8B8CB}"/>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943E18B4-57C3-409C-9455-82FD56C95D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3428" name="Slide Number Placeholder 3">
            <a:extLst>
              <a:ext uri="{FF2B5EF4-FFF2-40B4-BE49-F238E27FC236}">
                <a16:creationId xmlns:a16="http://schemas.microsoft.com/office/drawing/2014/main" id="{F9DD8841-ADD7-4A04-821B-327C35C1D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A465EE-E794-45ED-8D72-6873D68FEB38}" type="slidenum">
              <a:rPr kumimoji="0" lang="en-US" altLang="en-US" smtClean="0">
                <a:latin typeface="Tahoma" panose="020B0604030504040204" pitchFamily="34" charset="0"/>
              </a:rPr>
              <a:pPr>
                <a:spcBef>
                  <a:spcPct val="0"/>
                </a:spcBef>
              </a:pPr>
              <a:t>81</a:t>
            </a:fld>
            <a:endParaRPr kumimoji="0" lang="en-US" altLang="en-US" dirty="0">
              <a:latin typeface="Tahom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74AC4B9-214F-4F76-8183-CB5634F196D0}"/>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F45E5F7C-AA05-48FD-AC0F-C167305800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5476" name="Slide Number Placeholder 3">
            <a:extLst>
              <a:ext uri="{FF2B5EF4-FFF2-40B4-BE49-F238E27FC236}">
                <a16:creationId xmlns:a16="http://schemas.microsoft.com/office/drawing/2014/main" id="{C8BF208F-F12E-4198-992E-EE005E3B58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8E872B1-80A8-4202-A9C2-92048F40A2E2}" type="slidenum">
              <a:rPr kumimoji="0" lang="en-US" altLang="en-US" smtClean="0">
                <a:latin typeface="Tahoma" panose="020B0604030504040204" pitchFamily="34" charset="0"/>
              </a:rPr>
              <a:pPr>
                <a:spcBef>
                  <a:spcPct val="0"/>
                </a:spcBef>
              </a:pPr>
              <a:t>82</a:t>
            </a:fld>
            <a:endParaRPr kumimoji="0" lang="en-US" altLang="en-US" dirty="0">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5195737-BF72-467C-8B51-0452113E87B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2A5ED99-A1B5-496E-B3B3-A610834BF2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0EF2067E-4260-4026-8CE6-86CDD7EB2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F0D5F67-209B-4A80-B681-2C80BAEBEDAF}" type="slidenum">
              <a:rPr kumimoji="0" lang="en-US" altLang="en-US" smtClean="0">
                <a:latin typeface="Tahoma" panose="020B0604030504040204" pitchFamily="34" charset="0"/>
              </a:rPr>
              <a:pPr>
                <a:spcBef>
                  <a:spcPct val="0"/>
                </a:spcBef>
              </a:pPr>
              <a:t>7</a:t>
            </a:fld>
            <a:endParaRPr kumimoji="0" lang="en-US" altLang="en-US" dirty="0">
              <a:latin typeface="Tahom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D675988-799A-482C-B398-6F47355F0506}"/>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62D2033D-DB59-4FFE-BAB9-6535F931E1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697ED82E-F0A3-411E-9EBE-FA2D5DBEB7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5D17139-823C-47E7-A7F2-C2C66BB21711}" type="slidenum">
              <a:rPr kumimoji="0" lang="en-US" altLang="en-US" smtClean="0">
                <a:latin typeface="Tahoma" panose="020B0604030504040204" pitchFamily="34" charset="0"/>
              </a:rPr>
              <a:pPr>
                <a:spcBef>
                  <a:spcPct val="0"/>
                </a:spcBef>
              </a:pPr>
              <a:t>83</a:t>
            </a:fld>
            <a:endParaRPr kumimoji="0" lang="en-US" altLang="en-US" dirty="0">
              <a:latin typeface="Tahoma" panose="020B060403050404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6E8D22E-F596-4919-A402-2289F6F4E26C}"/>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id="{384E025C-F5A2-42C0-82F8-0AF225241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9572" name="Slide Number Placeholder 3">
            <a:extLst>
              <a:ext uri="{FF2B5EF4-FFF2-40B4-BE49-F238E27FC236}">
                <a16:creationId xmlns:a16="http://schemas.microsoft.com/office/drawing/2014/main" id="{B440900E-EDEB-47A1-8EB3-C597132D84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18F7B44-2E12-4D7A-810C-0CEB5AF8A63A}" type="slidenum">
              <a:rPr kumimoji="0" lang="en-US" altLang="en-US" smtClean="0">
                <a:latin typeface="Tahoma" panose="020B0604030504040204" pitchFamily="34" charset="0"/>
              </a:rPr>
              <a:pPr>
                <a:spcBef>
                  <a:spcPct val="0"/>
                </a:spcBef>
              </a:pPr>
              <a:t>84</a:t>
            </a:fld>
            <a:endParaRPr kumimoji="0" lang="en-US" altLang="en-US" dirty="0">
              <a:latin typeface="Tahom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A2013407-55C3-458F-9406-5B82494CCACE}"/>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E744C530-C1FF-4F67-8BD2-966BFC29D7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1620" name="Slide Number Placeholder 3">
            <a:extLst>
              <a:ext uri="{FF2B5EF4-FFF2-40B4-BE49-F238E27FC236}">
                <a16:creationId xmlns:a16="http://schemas.microsoft.com/office/drawing/2014/main" id="{F9A87F29-6972-482D-84A6-DCE2DF09FB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4483DED-CFD8-4CA0-A223-E431D4BEC041}" type="slidenum">
              <a:rPr kumimoji="0" lang="en-US" altLang="en-US" smtClean="0">
                <a:latin typeface="Tahoma" panose="020B0604030504040204" pitchFamily="34" charset="0"/>
              </a:rPr>
              <a:pPr>
                <a:spcBef>
                  <a:spcPct val="0"/>
                </a:spcBef>
              </a:pPr>
              <a:t>85</a:t>
            </a:fld>
            <a:endParaRPr kumimoji="0" lang="en-US" altLang="en-US" dirty="0">
              <a:latin typeface="Tahoma" panose="020B060403050404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4066ED5-5A10-4308-8E53-1E7E488A134B}"/>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3C690A23-F6B8-4600-B9C1-0180A2A145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3668" name="Slide Number Placeholder 3">
            <a:extLst>
              <a:ext uri="{FF2B5EF4-FFF2-40B4-BE49-F238E27FC236}">
                <a16:creationId xmlns:a16="http://schemas.microsoft.com/office/drawing/2014/main" id="{2C2A44DC-9273-469A-A839-D354FC606B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427B653-DFF7-4E70-8B35-13876156CD11}" type="slidenum">
              <a:rPr kumimoji="0" lang="en-US" altLang="en-US" smtClean="0">
                <a:latin typeface="Tahoma" panose="020B0604030504040204" pitchFamily="34" charset="0"/>
              </a:rPr>
              <a:pPr>
                <a:spcBef>
                  <a:spcPct val="0"/>
                </a:spcBef>
              </a:pPr>
              <a:t>86</a:t>
            </a:fld>
            <a:endParaRPr kumimoji="0" lang="en-US" altLang="en-US" dirty="0">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06E695A-99ED-46BE-BDA2-8687073692EB}"/>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B1F4EADC-4E99-4EDC-B0A8-BFB6C4E6D7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id="{06077142-C7BA-409E-A75F-D6F8A93838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73A869F-B224-42DD-9239-940EBCA2A731}" type="slidenum">
              <a:rPr kumimoji="0" lang="en-US" altLang="en-US" smtClean="0">
                <a:latin typeface="Tahoma" panose="020B0604030504040204" pitchFamily="34" charset="0"/>
              </a:rPr>
              <a:pPr>
                <a:spcBef>
                  <a:spcPct val="0"/>
                </a:spcBef>
              </a:pPr>
              <a:t>87</a:t>
            </a:fld>
            <a:endParaRPr kumimoji="0" lang="en-US" altLang="en-US" dirty="0">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98993B6F-E7A7-4170-9965-8AE6E33F3565}"/>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DD6A9062-99B3-4EEE-A676-EF5BE9FCBD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id="{0654DD9F-9C4C-4BE5-9B2E-7EF6722FC1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47CD88B-0B0C-4622-B09E-2B0C60B99CBC}" type="slidenum">
              <a:rPr kumimoji="0" lang="en-US" altLang="en-US" smtClean="0">
                <a:latin typeface="Tahoma" panose="020B0604030504040204" pitchFamily="34" charset="0"/>
              </a:rPr>
              <a:pPr>
                <a:spcBef>
                  <a:spcPct val="0"/>
                </a:spcBef>
              </a:pPr>
              <a:t>88</a:t>
            </a:fld>
            <a:endParaRPr kumimoji="0" lang="en-US" altLang="en-US" dirty="0">
              <a:latin typeface="Tahoma" panose="020B060403050404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43416423-DF24-47E4-AA4A-A0397F31D9DA}"/>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75ABB48B-94DB-4CA9-B873-89A747094D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id="{FB62EEDF-AA56-4366-A81A-899F2D6199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1CF019-2F5E-4A7C-84BF-D6729CBCFD23}" type="slidenum">
              <a:rPr kumimoji="0" lang="en-US" altLang="en-US" smtClean="0">
                <a:latin typeface="Tahoma" panose="020B0604030504040204" pitchFamily="34" charset="0"/>
              </a:rPr>
              <a:pPr>
                <a:spcBef>
                  <a:spcPct val="0"/>
                </a:spcBef>
              </a:pPr>
              <a:t>89</a:t>
            </a:fld>
            <a:endParaRPr kumimoji="0" lang="en-US" altLang="en-US" dirty="0">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50A16D2-A4B8-496E-AD2B-7666D05E67B1}"/>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id="{7F19B237-5F51-4743-96E1-2E936F68FE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id="{F0B8EE2C-0630-46B2-8763-8DB2C58EB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6750C9F-B485-444C-95DE-29CE2179009A}" type="slidenum">
              <a:rPr kumimoji="0" lang="en-US" altLang="en-US" smtClean="0">
                <a:latin typeface="Tahoma" panose="020B0604030504040204" pitchFamily="34" charset="0"/>
              </a:rPr>
              <a:pPr>
                <a:spcBef>
                  <a:spcPct val="0"/>
                </a:spcBef>
              </a:pPr>
              <a:t>90</a:t>
            </a:fld>
            <a:endParaRPr kumimoji="0" lang="en-US" altLang="en-US" dirty="0">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EF4A25DC-5ACF-410E-A485-8377D3FE9AA5}"/>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id="{3A20C3AB-67EF-496F-9FF8-71F7C3D999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3908" name="Slide Number Placeholder 3">
            <a:extLst>
              <a:ext uri="{FF2B5EF4-FFF2-40B4-BE49-F238E27FC236}">
                <a16:creationId xmlns:a16="http://schemas.microsoft.com/office/drawing/2014/main" id="{7ADAF9BF-2CAD-4FC9-B3C8-2B7C3F377E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5336BA9-6274-4039-99C8-3DF2A4449AD7}" type="slidenum">
              <a:rPr kumimoji="0" lang="en-US" altLang="en-US" smtClean="0">
                <a:latin typeface="Tahoma" panose="020B0604030504040204" pitchFamily="34" charset="0"/>
              </a:rPr>
              <a:pPr>
                <a:spcBef>
                  <a:spcPct val="0"/>
                </a:spcBef>
              </a:pPr>
              <a:t>91</a:t>
            </a:fld>
            <a:endParaRPr kumimoji="0" lang="en-US" altLang="en-US" dirty="0">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86D8C00-5643-4A62-BEF5-E502E6404CEC}"/>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8716F91E-6768-4147-BBD5-7824EE82E7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5956" name="Slide Number Placeholder 3">
            <a:extLst>
              <a:ext uri="{FF2B5EF4-FFF2-40B4-BE49-F238E27FC236}">
                <a16:creationId xmlns:a16="http://schemas.microsoft.com/office/drawing/2014/main" id="{CE54BDD7-4555-40D1-B9FB-5F63671A1F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C050026-D04B-4E31-9219-A4C7221D28F9}" type="slidenum">
              <a:rPr kumimoji="0" lang="en-US" altLang="en-US" smtClean="0">
                <a:latin typeface="Tahoma" panose="020B0604030504040204" pitchFamily="34" charset="0"/>
              </a:rPr>
              <a:pPr>
                <a:spcBef>
                  <a:spcPct val="0"/>
                </a:spcBef>
              </a:pPr>
              <a:t>92</a:t>
            </a:fld>
            <a:endParaRPr kumimoji="0" lang="en-US" altLang="en-US" dirty="0">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2018365-C5D7-4E0D-B2BD-7844393631AC}"/>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F8DCA8D-D75C-4162-80E0-8C79CD9F74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7412" name="Slide Number Placeholder 3">
            <a:extLst>
              <a:ext uri="{FF2B5EF4-FFF2-40B4-BE49-F238E27FC236}">
                <a16:creationId xmlns:a16="http://schemas.microsoft.com/office/drawing/2014/main" id="{C68D1E69-EBA0-46AB-B065-93EE767C24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2FF8C1-F597-4231-856F-0784918DEFB8}" type="slidenum">
              <a:rPr kumimoji="0" lang="en-US" altLang="en-US" smtClean="0">
                <a:latin typeface="Tahoma" panose="020B0604030504040204" pitchFamily="34" charset="0"/>
              </a:rPr>
              <a:pPr>
                <a:spcBef>
                  <a:spcPct val="0"/>
                </a:spcBef>
              </a:pPr>
              <a:t>8</a:t>
            </a:fld>
            <a:endParaRPr kumimoji="0" lang="en-US" altLang="en-US" dirty="0">
              <a:latin typeface="Tahoma" panose="020B060403050404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2E3D0C36-CF9C-4719-A532-4A5326A858D0}"/>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5D8E1FF5-D62A-4FA9-9B8A-87C7A78DA2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8004" name="Slide Number Placeholder 3">
            <a:extLst>
              <a:ext uri="{FF2B5EF4-FFF2-40B4-BE49-F238E27FC236}">
                <a16:creationId xmlns:a16="http://schemas.microsoft.com/office/drawing/2014/main" id="{5884C40B-588A-42D8-B373-5B4D4F6A95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F47BFB6-9D8A-421E-BDA0-F45E8379E910}" type="slidenum">
              <a:rPr kumimoji="0" lang="en-US" altLang="en-US" smtClean="0">
                <a:latin typeface="Tahoma" panose="020B0604030504040204" pitchFamily="34" charset="0"/>
              </a:rPr>
              <a:pPr>
                <a:spcBef>
                  <a:spcPct val="0"/>
                </a:spcBef>
              </a:pPr>
              <a:t>93</a:t>
            </a:fld>
            <a:endParaRPr kumimoji="0" lang="en-US" altLang="en-US" dirty="0">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FBECFA2-A1A3-42D6-9907-CF8B0F44DD5F}"/>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41E6B71-BCEB-4A1E-B57A-E709742DA3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E25FD665-DF92-4C71-B137-A1A606D4AB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9DE4D97-3181-4FC3-9972-849EAB62E7F0}" type="slidenum">
              <a:rPr kumimoji="0" lang="en-US" altLang="en-US" smtClean="0">
                <a:latin typeface="Tahoma" panose="020B0604030504040204" pitchFamily="34" charset="0"/>
              </a:rPr>
              <a:pPr>
                <a:spcBef>
                  <a:spcPct val="0"/>
                </a:spcBef>
              </a:pPr>
              <a:t>9</a:t>
            </a:fld>
            <a:endParaRPr kumimoji="0" lang="en-US" altLang="en-US" dirty="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70CED25-E182-487C-BB8D-632804579E7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12B4CEF-FBD0-44DC-871A-FAADDF6599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id="{8BADD2C5-677E-49B1-8318-28EA2ED5D3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E0294EE-D5C3-4B15-8FCD-B789AA775880}" type="slidenum">
              <a:rPr kumimoji="0" lang="en-US" altLang="en-US" smtClean="0">
                <a:latin typeface="Tahoma" panose="020B0604030504040204" pitchFamily="34" charset="0"/>
              </a:rPr>
              <a:pPr>
                <a:spcBef>
                  <a:spcPct val="0"/>
                </a:spcBef>
              </a:pPr>
              <a:t>10</a:t>
            </a:fld>
            <a:endParaRPr kumimoji="0" lang="en-US" altLang="en-US" dirty="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EED2DA-9E16-4C54-A1C3-D8FE2BF14424}"/>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CD16F966-D127-466E-B0CB-86B5F58D07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C8ED0F96-8D7C-4E14-AEA3-30D2B5F0AD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AE08E20-72B9-45F5-8D39-286EA11510FB}" type="slidenum">
              <a:rPr kumimoji="0" lang="en-US" altLang="en-US" smtClean="0">
                <a:latin typeface="Tahoma" panose="020B0604030504040204" pitchFamily="34" charset="0"/>
              </a:rPr>
              <a:pPr>
                <a:spcBef>
                  <a:spcPct val="0"/>
                </a:spcBef>
              </a:pPr>
              <a:t>21</a:t>
            </a:fld>
            <a:endParaRPr kumimoji="0" lang="en-US" altLang="en-US" dirty="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692137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540C7-9983-47A3-B57E-34DDB01986FE}" type="datetimeFigureOut">
              <a:rPr lang="el-GR" smtClean="0"/>
              <a:pPr>
                <a:defRPr/>
              </a:pPr>
              <a:t>7/5/2019</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defRPr>
            </a:lvl1pPr>
          </a:lstStyle>
          <a:p>
            <a:pPr>
              <a:defRPr/>
            </a:pPr>
            <a:fld id="{E0813CCC-B46E-4D79-9F26-02616ABDC3D9}" type="slidenum">
              <a:rPr lang="en-US" altLang="en-US" smtClean="0"/>
              <a:pPr>
                <a:defRPr/>
              </a:pPr>
              <a:t>‹#›</a:t>
            </a:fld>
            <a:endParaRPr lang="en-US" altLang="en-US" dirty="0"/>
          </a:p>
        </p:txBody>
      </p:sp>
    </p:spTree>
    <p:extLst>
      <p:ext uri="{BB962C8B-B14F-4D97-AF65-F5344CB8AC3E}">
        <p14:creationId xmlns:p14="http://schemas.microsoft.com/office/powerpoint/2010/main" val="350372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D3863F-ACE9-448F-8CA5-A5167D6D0065}" type="datetimeFigureOut">
              <a:rPr lang="el-GR" smtClean="0"/>
              <a:pPr>
                <a:defRPr/>
              </a:pPr>
              <a:t>7/5/2019</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defRPr>
            </a:lvl1pPr>
          </a:lstStyle>
          <a:p>
            <a:pPr>
              <a:defRPr/>
            </a:pPr>
            <a:fld id="{5CBD26F9-C64E-4E0B-B4C6-AB9E61A43C7D}" type="slidenum">
              <a:rPr lang="en-US" altLang="en-US" smtClean="0"/>
              <a:pPr>
                <a:defRPr/>
              </a:pPr>
              <a:t>‹#›</a:t>
            </a:fld>
            <a:endParaRPr lang="en-US" altLang="en-US" dirty="0"/>
          </a:p>
        </p:txBody>
      </p:sp>
    </p:spTree>
    <p:extLst>
      <p:ext uri="{BB962C8B-B14F-4D97-AF65-F5344CB8AC3E}">
        <p14:creationId xmlns:p14="http://schemas.microsoft.com/office/powerpoint/2010/main" val="71601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476250"/>
            <a:ext cx="77724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1042988" y="1989138"/>
            <a:ext cx="7772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1042988" y="4122738"/>
            <a:ext cx="7772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1173163" y="6265863"/>
            <a:ext cx="1905000" cy="457200"/>
          </a:xfrm>
        </p:spPr>
        <p:txBody>
          <a:bodyPr/>
          <a:lstStyle>
            <a:lvl1pPr>
              <a:defRPr/>
            </a:lvl1pPr>
          </a:lstStyle>
          <a:p>
            <a:pPr>
              <a:defRPr/>
            </a:pPr>
            <a:fld id="{E3CD4040-FAF7-4CE5-8E35-A5D55C642502}" type="datetimeFigureOut">
              <a:rPr lang="el-GR" smtClean="0"/>
              <a:pPr>
                <a:defRPr/>
              </a:pPr>
              <a:t>7/5/2019</a:t>
            </a:fld>
            <a:endParaRPr lang="el-GR"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l-GR" dirty="0"/>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8E99F458-DA90-42FA-A8C6-35788B11F5C9}" type="slidenum">
              <a:rPr lang="en-US" altLang="en-US" smtClean="0"/>
              <a:pPr>
                <a:defRPr/>
              </a:pPr>
              <a:t>‹#›</a:t>
            </a:fld>
            <a:endParaRPr lang="en-US" altLang="en-US" dirty="0"/>
          </a:p>
        </p:txBody>
      </p:sp>
    </p:spTree>
    <p:extLst>
      <p:ext uri="{BB962C8B-B14F-4D97-AF65-F5344CB8AC3E}">
        <p14:creationId xmlns:p14="http://schemas.microsoft.com/office/powerpoint/2010/main" val="3849018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val="397309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E8E5153E-91A8-4CD2-9FCE-1FC811143C99}" type="datetime1">
              <a:rPr lang="en-US" smtClean="0"/>
              <a:pPr>
                <a:defRPr/>
              </a:pPr>
              <a:t>07-May-19</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BBC35B-A44B-4119-B8DA-DE9E3DFADA20}" type="slidenum">
              <a:rPr kumimoji="0" lang="en-US" smtClean="0"/>
              <a:pPr/>
              <a:t>‹#›</a:t>
            </a:fld>
            <a:endParaRPr kumimoji="0" lang="en-US" dirty="0">
              <a:solidFill>
                <a:srgbClr val="FFFFFF"/>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26894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2163ED45-89DA-4314-B786-93C804AA3164}" type="datetime1">
              <a:rPr lang="en-US" smtClean="0"/>
              <a:pPr>
                <a:defRPr/>
              </a:pPr>
              <a:t>07-May-19</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7574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B2C4367-9E1F-4EC8-AF33-91BDDF215EAF}"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85804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D291BED-7DA3-43FB-9203-72AB34C0F2F1}"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83917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5AC08B1-8DC9-43D7-BB51-C815B8D12FD5}" type="datetime1">
              <a:rPr lang="en-US" smtClean="0"/>
              <a:pPr>
                <a:defRPr/>
              </a:pPr>
              <a:t>07-May-19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79120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97F3603-DE95-41D0-886C-413370069D0A}" type="datetime1">
              <a:rPr lang="en-US" smtClean="0"/>
              <a:pPr>
                <a:defRPr/>
              </a:pPr>
              <a:t>07-May-19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65095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pPr>
              <a:defRPr/>
            </a:pPr>
            <a:fld id="{4E207FC5-2490-4762-BEAB-AD207FB4169A}" type="datetimeFigureOut">
              <a:rPr lang="el-GR" smtClean="0"/>
              <a:pPr>
                <a:defRPr/>
              </a:pPr>
              <a:t>7/5/2019</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226854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C74C1A-997C-4D6C-B2A3-213AA60E5C41}" type="datetime1">
              <a:rPr lang="en-US" smtClean="0"/>
              <a:pPr>
                <a:defRPr/>
              </a:pPr>
              <a:t>07-May-19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58242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630BD26-4877-408B-9EDB-AE249FDD3906}"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88939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EF53A89-DE20-4567-9495-FB8E4FF76BB5}"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extLst>
      <p:ext uri="{BB962C8B-B14F-4D97-AF65-F5344CB8AC3E}">
        <p14:creationId xmlns:p14="http://schemas.microsoft.com/office/powerpoint/2010/main" val="1424379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41006739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957545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7144047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350504753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26058239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2777849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B70032-A95D-41B2-B474-6DE6264B6C71}"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BA3DF3-2DEB-44F3-9613-78EE8C7585DB}" type="slidenum">
              <a:rPr lang="en-US" smtClean="0"/>
              <a:pPr>
                <a:defRPr/>
              </a:pPr>
              <a:t>‹#›</a:t>
            </a:fld>
            <a:endParaRPr lang="en-US" dirty="0"/>
          </a:p>
        </p:txBody>
      </p:sp>
    </p:spTree>
    <p:extLst>
      <p:ext uri="{BB962C8B-B14F-4D97-AF65-F5344CB8AC3E}">
        <p14:creationId xmlns:p14="http://schemas.microsoft.com/office/powerpoint/2010/main" val="11336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9" name="Date Placeholder 3"/>
          <p:cNvSpPr>
            <a:spLocks noGrp="1"/>
          </p:cNvSpPr>
          <p:nvPr>
            <p:ph type="dt" sz="half" idx="10"/>
          </p:nvPr>
        </p:nvSpPr>
        <p:spPr/>
        <p:txBody>
          <a:bodyPr/>
          <a:lstStyle>
            <a:lvl1pPr>
              <a:defRPr/>
            </a:lvl1pPr>
          </a:lstStyle>
          <a:p>
            <a:pPr>
              <a:defRPr/>
            </a:pPr>
            <a:fld id="{E960D8E8-6BAB-4627-A9E5-D354ED579572}" type="datetimeFigureOut">
              <a:rPr lang="el-GR" smtClean="0"/>
              <a:pPr>
                <a:defRPr/>
              </a:pPr>
              <a:t>7/5/2019</a:t>
            </a:fld>
            <a:endParaRPr lang="el-GR" dirty="0"/>
          </a:p>
        </p:txBody>
      </p:sp>
      <p:sp>
        <p:nvSpPr>
          <p:cNvPr id="10" name="Footer Placeholder 4"/>
          <p:cNvSpPr>
            <a:spLocks noGrp="1"/>
          </p:cNvSpPr>
          <p:nvPr>
            <p:ph type="ftr" sz="quarter" idx="11"/>
          </p:nvPr>
        </p:nvSpPr>
        <p:spPr>
          <a:xfrm>
            <a:off x="800100" y="6324600"/>
            <a:ext cx="4000500" cy="304800"/>
          </a:xfrm>
        </p:spPr>
        <p:txBody>
          <a:bodyPr/>
          <a:lstStyle>
            <a:lvl1pPr>
              <a:defRPr/>
            </a:lvl1pPr>
          </a:lstStyle>
          <a:p>
            <a:pPr>
              <a:defRPr/>
            </a:pPr>
            <a:endParaRPr lang="el-GR" dirty="0"/>
          </a:p>
        </p:txBody>
      </p:sp>
    </p:spTree>
    <p:extLst>
      <p:ext uri="{BB962C8B-B14F-4D97-AF65-F5344CB8AC3E}">
        <p14:creationId xmlns:p14="http://schemas.microsoft.com/office/powerpoint/2010/main" val="2661532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9F460A-84BF-402C-82C9-55812E98866A}"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B6049C7-F77B-45C8-919A-F447D64DC7C2}" type="slidenum">
              <a:rPr lang="en-US" smtClean="0"/>
              <a:pPr>
                <a:defRPr/>
              </a:pPr>
              <a:t>‹#›</a:t>
            </a:fld>
            <a:endParaRPr lang="en-US" dirty="0"/>
          </a:p>
        </p:txBody>
      </p:sp>
    </p:spTree>
    <p:extLst>
      <p:ext uri="{BB962C8B-B14F-4D97-AF65-F5344CB8AC3E}">
        <p14:creationId xmlns:p14="http://schemas.microsoft.com/office/powerpoint/2010/main" val="3011664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val="2250762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8E5153E-91A8-4CD2-9FCE-1FC811143C99}" type="datetime1">
              <a:rPr lang="en-US" smtClean="0"/>
              <a:pPr>
                <a:defRPr/>
              </a:pPr>
              <a:t>07-May-19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985755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67701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BB2C4367-9E1F-4EC8-AF33-91BDDF215EAF}"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2851534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D291BED-7DA3-43FB-9203-72AB34C0F2F1}"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6710420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5AC08B1-8DC9-43D7-BB51-C815B8D12FD5}" type="datetime1">
              <a:rPr lang="en-US" smtClean="0"/>
              <a:pPr>
                <a:defRPr/>
              </a:pPr>
              <a:t>07-May-19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96244108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97F3603-DE95-41D0-886C-413370069D0A}" type="datetime1">
              <a:rPr lang="en-US" smtClean="0"/>
              <a:pPr>
                <a:defRPr/>
              </a:pPr>
              <a:t>07-May-19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5424770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C74C1A-997C-4D6C-B2A3-213AA60E5C41}" type="datetime1">
              <a:rPr lang="en-US" smtClean="0"/>
              <a:pPr>
                <a:defRPr/>
              </a:pPr>
              <a:t>07-May-19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51383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D630BD26-4877-408B-9EDB-AE249FDD3906}" type="datetime1">
              <a:rPr lang="en-US" smtClean="0"/>
              <a:pPr>
                <a:defRPr/>
              </a:pPr>
              <a:t>07-May-19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838529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767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933950" y="1447800"/>
            <a:ext cx="3749040" cy="4767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AD4D80FB-2D00-440C-A402-4EF16927A20B}" type="datetimeFigureOut">
              <a:rPr lang="el-GR" smtClean="0"/>
              <a:pPr>
                <a:defRPr/>
              </a:pPr>
              <a:t>7/5/2019</a:t>
            </a:fld>
            <a:endParaRPr lang="el-GR" dirty="0"/>
          </a:p>
        </p:txBody>
      </p:sp>
      <p:sp>
        <p:nvSpPr>
          <p:cNvPr id="6" name="Footer Placeholder 2"/>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1426735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EF53A89-DE20-4567-9495-FB8E4FF76BB5}" type="datetime1">
              <a:rPr lang="en-US" smtClean="0"/>
              <a:pPr>
                <a:defRPr/>
              </a:pPr>
              <a:t>07-May-19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407077600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2B70032-A95D-41B2-B474-6DE6264B6C71}"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BA3DF3-2DEB-44F3-9613-78EE8C7585DB}" type="slidenum">
              <a:rPr lang="en-US" smtClean="0"/>
              <a:pPr>
                <a:defRPr/>
              </a:pPr>
              <a:t>‹#›</a:t>
            </a:fld>
            <a:endParaRPr lang="en-US" dirty="0"/>
          </a:p>
        </p:txBody>
      </p:sp>
    </p:spTree>
    <p:extLst>
      <p:ext uri="{BB962C8B-B14F-4D97-AF65-F5344CB8AC3E}">
        <p14:creationId xmlns:p14="http://schemas.microsoft.com/office/powerpoint/2010/main" val="499748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A9F460A-84BF-402C-82C9-55812E98866A}" type="datetime1">
              <a:rPr lang="en-US" smtClean="0"/>
              <a:pPr>
                <a:defRPr/>
              </a:pPr>
              <a:t>07-May-19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B6049C7-F77B-45C8-919A-F447D64DC7C2}" type="slidenum">
              <a:rPr lang="en-US" smtClean="0"/>
              <a:pPr>
                <a:defRPr/>
              </a:pPr>
              <a:t>‹#›</a:t>
            </a:fld>
            <a:endParaRPr lang="en-US" dirty="0"/>
          </a:p>
        </p:txBody>
      </p:sp>
    </p:spTree>
    <p:extLst>
      <p:ext uri="{BB962C8B-B14F-4D97-AF65-F5344CB8AC3E}">
        <p14:creationId xmlns:p14="http://schemas.microsoft.com/office/powerpoint/2010/main" val="2380933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val="383498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0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0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11" name="Content Placeholder 10"/>
          <p:cNvSpPr>
            <a:spLocks noGrp="1"/>
          </p:cNvSpPr>
          <p:nvPr>
            <p:ph sz="half" idx="2"/>
          </p:nvPr>
        </p:nvSpPr>
        <p:spPr>
          <a:xfrm>
            <a:off x="914400" y="2247900"/>
            <a:ext cx="3733800" cy="39671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4"/>
          </p:nvPr>
        </p:nvSpPr>
        <p:spPr>
          <a:xfrm>
            <a:off x="4953000" y="2247900"/>
            <a:ext cx="3733800" cy="39671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200"/>
            </a:lvl1pPr>
          </a:lstStyle>
          <a:p>
            <a:pPr>
              <a:defRPr/>
            </a:pPr>
            <a:fld id="{B056C036-C27F-4F78-818C-09879AA055D5}" type="datetimeFigureOut">
              <a:rPr lang="el-GR" smtClean="0"/>
              <a:pPr>
                <a:defRPr/>
              </a:pPr>
              <a:t>7/5/2019</a:t>
            </a:fld>
            <a:endParaRPr lang="el-GR" dirty="0"/>
          </a:p>
        </p:txBody>
      </p:sp>
      <p:sp>
        <p:nvSpPr>
          <p:cNvPr id="8" name="Footer Placeholder 7"/>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88822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200"/>
            </a:lvl1pPr>
          </a:lstStyle>
          <a:p>
            <a:pPr>
              <a:defRPr/>
            </a:pPr>
            <a:fld id="{652394E5-9688-4808-80AF-82259445F4BD}" type="datetimeFigureOut">
              <a:rPr lang="el-GR" smtClean="0"/>
              <a:pPr>
                <a:defRPr/>
              </a:pPr>
              <a:t>7/5/2019</a:t>
            </a:fld>
            <a:endParaRPr lang="el-GR" dirty="0"/>
          </a:p>
        </p:txBody>
      </p:sp>
      <p:sp>
        <p:nvSpPr>
          <p:cNvPr id="4" name="Footer Placeholder 3"/>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25198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vi_Gr">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3CD4040-FAF7-4CE5-8E35-A5D55C642502}" type="datetimeFigureOut">
              <a:rPr lang="el-GR" smtClean="0"/>
              <a:pPr>
                <a:defRPr/>
              </a:pPr>
              <a:t>7/5/2019</a:t>
            </a:fld>
            <a:endParaRPr lang="el-GR" dirty="0"/>
          </a:p>
        </p:txBody>
      </p:sp>
      <p:sp>
        <p:nvSpPr>
          <p:cNvPr id="3" name="Footer Placeholder 2"/>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14743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614882"/>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11" name="Content Placeholder 10"/>
          <p:cNvSpPr>
            <a:spLocks noGrp="1"/>
          </p:cNvSpPr>
          <p:nvPr>
            <p:ph sz="quarter" idx="1"/>
          </p:nvPr>
        </p:nvSpPr>
        <p:spPr>
          <a:xfrm>
            <a:off x="2971800" y="1600200"/>
            <a:ext cx="5715000" cy="4614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20E170A6-2A2E-42E4-BF67-7DE4D94AB3F9}" type="datetimeFigureOut">
              <a:rPr lang="el-GR" smtClean="0"/>
              <a:pPr>
                <a:defRPr/>
              </a:pPr>
              <a:t>7/5/2019</a:t>
            </a:fld>
            <a:endParaRPr lang="el-GR" dirty="0"/>
          </a:p>
        </p:txBody>
      </p:sp>
      <p:sp>
        <p:nvSpPr>
          <p:cNvPr id="8" name="Footer Placeholder 5"/>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val="170317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p:cNvSpPr>
            <a:spLocks noGrp="1"/>
          </p:cNvSpPr>
          <p:nvPr>
            <p:ph type="dt" sz="half" idx="10"/>
          </p:nvPr>
        </p:nvSpPr>
        <p:spPr/>
        <p:txBody>
          <a:bodyPr/>
          <a:lstStyle>
            <a:lvl1pPr>
              <a:defRPr/>
            </a:lvl1pPr>
          </a:lstStyle>
          <a:p>
            <a:pPr>
              <a:defRPr/>
            </a:pPr>
            <a:fld id="{AABCCE8A-A290-4C98-BDD5-4CA062E176D8}" type="datetimeFigureOut">
              <a:rPr lang="el-GR" smtClean="0"/>
              <a:pPr>
                <a:defRPr/>
              </a:pPr>
              <a:t>7/5/2019</a:t>
            </a:fld>
            <a:endParaRPr lang="el-GR"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dirty="0"/>
          </a:p>
        </p:txBody>
      </p:sp>
    </p:spTree>
    <p:extLst>
      <p:ext uri="{BB962C8B-B14F-4D97-AF65-F5344CB8AC3E}">
        <p14:creationId xmlns:p14="http://schemas.microsoft.com/office/powerpoint/2010/main" val="129843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324600"/>
            <a:ext cx="2476500" cy="34290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E3CD4040-FAF7-4CE5-8E35-A5D55C642502}" type="datetimeFigureOut">
              <a:rPr lang="el-GR" smtClean="0"/>
              <a:pPr>
                <a:defRPr/>
              </a:pPr>
              <a:t>7/5/2019</a:t>
            </a:fld>
            <a:endParaRPr lang="el-GR" dirty="0"/>
          </a:p>
        </p:txBody>
      </p:sp>
      <p:sp>
        <p:nvSpPr>
          <p:cNvPr id="3" name="Footer Placeholder 2"/>
          <p:cNvSpPr>
            <a:spLocks noGrp="1"/>
          </p:cNvSpPr>
          <p:nvPr>
            <p:ph type="ftr" sz="quarter" idx="3"/>
          </p:nvPr>
        </p:nvSpPr>
        <p:spPr>
          <a:xfrm>
            <a:off x="914400" y="6300788"/>
            <a:ext cx="3962400" cy="328612"/>
          </a:xfrm>
          <a:prstGeom prst="rect">
            <a:avLst/>
          </a:prstGeom>
        </p:spPr>
        <p:txBody>
          <a:bodyPr anchor="ctr" anchorCtr="0"/>
          <a:lstStyle>
            <a:lvl1pPr eaLnBrk="1" fontAlgn="auto" latinLnBrk="0" hangingPunct="1">
              <a:spcBef>
                <a:spcPts val="0"/>
              </a:spcBef>
              <a:spcAft>
                <a:spcPts val="0"/>
              </a:spcAft>
              <a:defRPr kumimoji="0" sz="1200">
                <a:solidFill>
                  <a:schemeClr val="tx2"/>
                </a:solidFill>
                <a:latin typeface="+mn-lt"/>
              </a:defRPr>
            </a:lvl1pPr>
          </a:lstStyle>
          <a:p>
            <a:pPr>
              <a:defRPr/>
            </a:pPr>
            <a:endParaRPr lang="el-GR" dirty="0"/>
          </a:p>
        </p:txBody>
      </p:sp>
    </p:spTree>
    <p:extLst>
      <p:ext uri="{BB962C8B-B14F-4D97-AF65-F5344CB8AC3E}">
        <p14:creationId xmlns:p14="http://schemas.microsoft.com/office/powerpoint/2010/main" val="219915386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l" rtl="0" eaLnBrk="1" fontAlgn="base" hangingPunct="1">
        <a:spcBef>
          <a:spcPct val="0"/>
        </a:spcBef>
        <a:spcAft>
          <a:spcPct val="0"/>
        </a:spcAft>
        <a:defRPr sz="4000" kern="12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273050" indent="-273050" algn="l" rtl="0" eaLnBrk="1" fontAlgn="base" hangingPunct="1">
        <a:spcBef>
          <a:spcPts val="575"/>
        </a:spcBef>
        <a:spcAft>
          <a:spcPct val="0"/>
        </a:spcAft>
        <a:buClr>
          <a:schemeClr val="accent1"/>
        </a:buClr>
        <a:buSzPct val="85000"/>
        <a:buFont typeface="Wingdings" pitchFamily="2" charset="2"/>
        <a:buChar char="§"/>
        <a:defRPr sz="20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pitchFamily="2" charset="2"/>
        <a:buChar char="§"/>
        <a:defRPr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pitchFamily="2" charset="2"/>
        <a:buChar char="§"/>
        <a:defRPr sz="16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pitchFamily="2" charset="2"/>
        <a:buChar char="§"/>
        <a:defRPr sz="16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Font typeface="Arial" charset="0"/>
        <a:buChar char="•"/>
        <a:defRPr sz="1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984919-4A0F-42AD-BCE5-27502FB75902}" type="datetimeFigureOut">
              <a:rPr lang="en-US" smtClean="0"/>
              <a:pPr>
                <a:defRPr/>
              </a:pPr>
              <a:t>07-May-19</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extLst>
      <p:ext uri="{BB962C8B-B14F-4D97-AF65-F5344CB8AC3E}">
        <p14:creationId xmlns:p14="http://schemas.microsoft.com/office/powerpoint/2010/main" val="3917167398"/>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D63BCB6C-3D44-404A-B435-AE18D12CCB08}" type="datetime1">
              <a:rPr lang="en-US" smtClean="0"/>
              <a:pPr>
                <a:defRPr/>
              </a:pPr>
              <a:t>07-May-19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36551870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3.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3.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hyperlink" Target="ftp://ftp.is.co.za/rfc/rfc1808.txt" TargetMode="External"/><Relationship Id="rId7" Type="http://schemas.openxmlformats.org/officeDocument/2006/relationships/hyperlink" Target="ftp://www.somecompany.com/whitepapers/widgets.ps" TargetMode="External"/><Relationship Id="rId2" Type="http://schemas.openxmlformats.org/officeDocument/2006/relationships/notesSlide" Target="../notesSlides/notesSlide43.xml"/><Relationship Id="rId1" Type="http://schemas.openxmlformats.org/officeDocument/2006/relationships/slideLayout" Target="../slideLayouts/slideLayout33.xml"/><Relationship Id="rId6" Type="http://schemas.openxmlformats.org/officeDocument/2006/relationships/hyperlink" Target="http://www.unipi.gr/cs/index.html" TargetMode="External"/><Relationship Id="rId5" Type="http://schemas.openxmlformats.org/officeDocument/2006/relationships/hyperlink" Target="telnet://melvyl.ucop.edu/" TargetMode="External"/><Relationship Id="rId4" Type="http://schemas.openxmlformats.org/officeDocument/2006/relationships/hyperlink" Target="http://www.ietf.org/rfc/rfc2396.txt"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hyperlink" Target="http://marketshare.hitslink.com/" TargetMode="External"/><Relationship Id="rId2" Type="http://schemas.openxmlformats.org/officeDocument/2006/relationships/notesSlide" Target="../notesSlides/notesSlide50.xml"/><Relationship Id="rId1" Type="http://schemas.openxmlformats.org/officeDocument/2006/relationships/slideLayout" Target="../slideLayouts/slideLayout33.xml"/><Relationship Id="rId4" Type="http://schemas.openxmlformats.org/officeDocument/2006/relationships/image" Target="../media/image24.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3.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C02E13A-FD37-40D2-98A7-500A73499D7F}"/>
              </a:ext>
            </a:extLst>
          </p:cNvPr>
          <p:cNvSpPr>
            <a:spLocks noGrp="1" noChangeArrowheads="1"/>
          </p:cNvSpPr>
          <p:nvPr>
            <p:ph type="ctrTitle"/>
          </p:nvPr>
        </p:nvSpPr>
        <p:spPr/>
        <p:txBody>
          <a:bodyPr/>
          <a:lstStyle/>
          <a:p>
            <a:pPr eaLnBrk="1" hangingPunct="1"/>
            <a:r>
              <a:rPr lang="el-GR" sz="4400" dirty="0"/>
              <a:t>Τεχνολογίες</a:t>
            </a:r>
            <a:r>
              <a:rPr sz="4400" dirty="0"/>
              <a:t> </a:t>
            </a:r>
            <a:r>
              <a:rPr lang="el-GR" sz="4400" dirty="0"/>
              <a:t>Διαδικτύου</a:t>
            </a:r>
            <a:r>
              <a:rPr sz="4400" dirty="0"/>
              <a:t/>
            </a:r>
            <a:br>
              <a:rPr sz="4400" dirty="0"/>
            </a:br>
            <a:r>
              <a:rPr lang="el-GR" sz="2400" dirty="0"/>
              <a:t>Εισαγωγή στις Τεχνολογίες Διαδικτύου</a:t>
            </a:r>
            <a:br>
              <a:rPr lang="el-GR" sz="2400" dirty="0"/>
            </a:br>
            <a:r>
              <a:rPr lang="el-GR" sz="2000" dirty="0"/>
              <a:t>Εφαρμογές και Υπηρεσίες στο Διαδίκτυο και </a:t>
            </a:r>
            <a:r>
              <a:rPr lang="el-GR" sz="2000" dirty="0" smtClean="0"/>
              <a:t>τον </a:t>
            </a:r>
            <a:r>
              <a:rPr lang="el-GR" sz="2000" dirty="0"/>
              <a:t>Παγκόσμιο Ιστό</a:t>
            </a:r>
            <a:endParaRPr sz="3600" dirty="0"/>
          </a:p>
        </p:txBody>
      </p:sp>
      <p:sp>
        <p:nvSpPr>
          <p:cNvPr id="6" name="Rectangle 3">
            <a:extLst>
              <a:ext uri="{FF2B5EF4-FFF2-40B4-BE49-F238E27FC236}">
                <a16:creationId xmlns:a16="http://schemas.microsoft.com/office/drawing/2014/main" id="{F8601C92-74FD-4399-90A9-D93FB4B56748}"/>
              </a:ext>
            </a:extLst>
          </p:cNvPr>
          <p:cNvSpPr>
            <a:spLocks noGrp="1" noChangeArrowheads="1"/>
          </p:cNvSpPr>
          <p:nvPr>
            <p:ph type="subTitle" idx="1"/>
          </p:nvPr>
        </p:nvSpPr>
        <p:spPr/>
        <p:txBody>
          <a:bodyPr>
            <a:normAutofit/>
          </a:bodyPr>
          <a:lstStyle/>
          <a:p>
            <a:r>
              <a:rPr lang="el-GR" sz="2400" dirty="0"/>
              <a:t>Καθηγητής Χρήστος Δουληγέρης</a:t>
            </a:r>
            <a:r>
              <a:rPr lang="en-US" sz="2400" dirty="0"/>
              <a:t/>
            </a:r>
            <a:br>
              <a:rPr lang="en-US" sz="2400" dirty="0"/>
            </a:br>
            <a:r>
              <a:rPr lang="el-GR" sz="2400" dirty="0"/>
              <a:t>Δρ. Ρόζα Μαυροπόδη</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C312919C-DE4C-4BD2-BBF5-1BB9FA62B8A5}"/>
              </a:ext>
            </a:extLst>
          </p:cNvPr>
          <p:cNvSpPr>
            <a:spLocks noGrp="1"/>
          </p:cNvSpPr>
          <p:nvPr>
            <p:ph idx="1"/>
          </p:nvPr>
        </p:nvSpPr>
        <p:spPr/>
        <p:txBody>
          <a:bodyPr/>
          <a:lstStyle/>
          <a:p>
            <a:r>
              <a:rPr lang="el-GR" altLang="en-US" dirty="0"/>
              <a:t>Με τον όρο Διαδίκτυο εννοούμε ένα παγκόσμιο πληροφοριακό σύστημα που: </a:t>
            </a:r>
          </a:p>
          <a:p>
            <a:pPr lvl="1"/>
            <a:r>
              <a:rPr lang="el-GR" altLang="en-US" dirty="0"/>
              <a:t>Είναι λογικά διασυνδεδεμένο μέσω ενός μοναδικού παγκόσμιου χώρου διευθύνσεων. </a:t>
            </a:r>
          </a:p>
          <a:p>
            <a:pPr lvl="1"/>
            <a:r>
              <a:rPr lang="el-GR" altLang="en-US" dirty="0"/>
              <a:t>Είναι ικανό να υποστηρίξει επικοινωνίες χρησιμοποιώντας πρωτόκολλα της αρχιτεκτονικής </a:t>
            </a:r>
            <a:r>
              <a:rPr lang="en-GB" altLang="en-US" dirty="0"/>
              <a:t>TCP</a:t>
            </a:r>
            <a:r>
              <a:rPr lang="el-GR" altLang="en-US" dirty="0"/>
              <a:t>/</a:t>
            </a:r>
            <a:r>
              <a:rPr lang="en-GB" altLang="en-US" dirty="0"/>
              <a:t>IP</a:t>
            </a:r>
            <a:r>
              <a:rPr lang="el-GR" altLang="en-US" dirty="0"/>
              <a:t> ή / και άλλα πρωτόκολλα. </a:t>
            </a:r>
          </a:p>
          <a:p>
            <a:pPr lvl="1"/>
            <a:r>
              <a:rPr lang="el-GR" altLang="en-US" dirty="0"/>
              <a:t>Παρέχει, χρησιμοποιεί ή καθιστά προσπελάσιμες, είτε δημόσια είτε ιδιωτικά, υπηρεσίες υψηλού επιπέδου βασισμένες στις επικοινωνίες.</a:t>
            </a:r>
            <a:endParaRPr lang="en-US" altLang="en-US" dirty="0"/>
          </a:p>
        </p:txBody>
      </p:sp>
      <p:sp>
        <p:nvSpPr>
          <p:cNvPr id="4" name="Slide Number Placeholder 2">
            <a:extLst>
              <a:ext uri="{FF2B5EF4-FFF2-40B4-BE49-F238E27FC236}">
                <a16:creationId xmlns:a16="http://schemas.microsoft.com/office/drawing/2014/main" id="{4BEB268F-3BC1-4A69-A552-F8DE02DD5488}"/>
              </a:ext>
            </a:extLst>
          </p:cNvPr>
          <p:cNvSpPr>
            <a:spLocks noGrp="1"/>
          </p:cNvSpPr>
          <p:nvPr>
            <p:ph type="sldNum" sz="quarter" idx="12"/>
          </p:nvPr>
        </p:nvSpPr>
        <p:spPr/>
        <p:txBody>
          <a:bodyPr/>
          <a:lstStyle/>
          <a:p>
            <a:fld id="{D5BBC35B-A44B-4119-B8DA-DE9E3DFADA20}" type="slidenum">
              <a:rPr lang="en-US" smtClean="0"/>
              <a:pPr/>
              <a:t>10</a:t>
            </a:fld>
            <a:endParaRPr lang="en-US" dirty="0"/>
          </a:p>
        </p:txBody>
      </p:sp>
      <p:sp>
        <p:nvSpPr>
          <p:cNvPr id="14338" name="Rectangle 2">
            <a:extLst>
              <a:ext uri="{FF2B5EF4-FFF2-40B4-BE49-F238E27FC236}">
                <a16:creationId xmlns:a16="http://schemas.microsoft.com/office/drawing/2014/main" id="{3A171E0B-AE37-456A-9920-8771876F8BCB}"/>
              </a:ext>
            </a:extLst>
          </p:cNvPr>
          <p:cNvSpPr>
            <a:spLocks noGrp="1" noChangeArrowheads="1"/>
          </p:cNvSpPr>
          <p:nvPr>
            <p:ph type="title"/>
          </p:nvPr>
        </p:nvSpPr>
        <p:spPr/>
        <p:txBody>
          <a:bodyPr/>
          <a:lstStyle/>
          <a:p>
            <a:r>
              <a:rPr lang="el-GR" dirty="0"/>
              <a:t>και με όρους πληροφορικής; </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BB5CE-1109-45A5-A5BD-E365BD8FDE02}"/>
              </a:ext>
            </a:extLst>
          </p:cNvPr>
          <p:cNvSpPr>
            <a:spLocks noGrp="1"/>
          </p:cNvSpPr>
          <p:nvPr>
            <p:ph idx="1"/>
          </p:nvPr>
        </p:nvSpPr>
        <p:spPr/>
        <p:txBody>
          <a:bodyPr>
            <a:normAutofit fontScale="77500" lnSpcReduction="20000"/>
          </a:bodyPr>
          <a:lstStyle/>
          <a:p>
            <a:r>
              <a:rPr lang="el-GR" dirty="0"/>
              <a:t>Το Διαδίκτυο χρησιμοποιεί κυρίως την τεχνική μεταγωγής πακέτων για την επικοινωνία μεταξύ των διαφόρων τερματικών συστημάτων. </a:t>
            </a:r>
          </a:p>
          <a:p>
            <a:endParaRPr lang="el-GR" dirty="0"/>
          </a:p>
          <a:p>
            <a:r>
              <a:rPr lang="el-GR" dirty="0"/>
              <a:t>Η τοπολογία του είναι δεντρικά ιεραρχημένη σε διάφορα επίπεδα. </a:t>
            </a:r>
          </a:p>
          <a:p>
            <a:r>
              <a:rPr lang="el-GR" dirty="0"/>
              <a:t>Στο κατώτερο επίπεδο βρίσκονται τα τερματικά και οι τοπικοί πάροχοι υπηρεσιών Διαδικτύου (Local ISPs – Internet Service Providers), που είναι γνωστοί και ως δίκτυα πρόσβασης. </a:t>
            </a:r>
          </a:p>
          <a:p>
            <a:r>
              <a:rPr lang="el-GR" dirty="0"/>
              <a:t>Οι τοπικοί πάροχοι Διαδικτύου (Internet Service Providers - ISPs) συνδέονται με τον περιφερειακό πάροχο, οι οποίοι βρίσκονται σε ανώτερο επίπεδο της δεντρικής τοπολογίας του Διαδικτύου.</a:t>
            </a:r>
          </a:p>
          <a:p>
            <a:r>
              <a:rPr lang="el-GR" dirty="0"/>
              <a:t>Τέλος, οι περιφερειακοί ISPs συνδέονται, με τη σειρά τους, με τους εθνικούς ή τους διεθνείς ISPs που βρίσκονται στο ανώτατο επίπεδο της ιεραρχίας.</a:t>
            </a:r>
          </a:p>
        </p:txBody>
      </p:sp>
      <p:sp>
        <p:nvSpPr>
          <p:cNvPr id="3" name="Slide Number Placeholder 2">
            <a:extLst>
              <a:ext uri="{FF2B5EF4-FFF2-40B4-BE49-F238E27FC236}">
                <a16:creationId xmlns:a16="http://schemas.microsoft.com/office/drawing/2014/main" id="{FD1F00C4-D8C0-4803-8D4C-4B86555D1776}"/>
              </a:ext>
            </a:extLst>
          </p:cNvPr>
          <p:cNvSpPr>
            <a:spLocks noGrp="1"/>
          </p:cNvSpPr>
          <p:nvPr>
            <p:ph type="sldNum" sz="quarter" idx="12"/>
          </p:nvPr>
        </p:nvSpPr>
        <p:spPr/>
        <p:txBody>
          <a:bodyPr/>
          <a:lstStyle/>
          <a:p>
            <a:fld id="{D5BBC35B-A44B-4119-B8DA-DE9E3DFADA20}" type="slidenum">
              <a:rPr lang="en-US" smtClean="0"/>
              <a:pPr/>
              <a:t>11</a:t>
            </a:fld>
            <a:endParaRPr lang="en-US" dirty="0"/>
          </a:p>
        </p:txBody>
      </p:sp>
      <p:sp>
        <p:nvSpPr>
          <p:cNvPr id="4" name="Title 3">
            <a:extLst>
              <a:ext uri="{FF2B5EF4-FFF2-40B4-BE49-F238E27FC236}">
                <a16:creationId xmlns:a16="http://schemas.microsoft.com/office/drawing/2014/main" id="{BEBE47A0-D3E1-4A68-818F-E63C41B444A5}"/>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val="73630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1A5CE8-DD05-4FBE-AA69-801C8185580F}"/>
              </a:ext>
            </a:extLst>
          </p:cNvPr>
          <p:cNvPicPr>
            <a:picLocks noGrp="1" noChangeAspect="1"/>
          </p:cNvPicPr>
          <p:nvPr>
            <p:ph idx="1"/>
          </p:nvPr>
        </p:nvPicPr>
        <p:blipFill>
          <a:blip r:embed="rId2" cstate="print"/>
          <a:stretch>
            <a:fillRect/>
          </a:stretch>
        </p:blipFill>
        <p:spPr>
          <a:xfrm>
            <a:off x="457200" y="1417638"/>
            <a:ext cx="8001000" cy="4372640"/>
          </a:xfrm>
        </p:spPr>
      </p:pic>
      <p:sp>
        <p:nvSpPr>
          <p:cNvPr id="3" name="Slide Number Placeholder 2">
            <a:extLst>
              <a:ext uri="{FF2B5EF4-FFF2-40B4-BE49-F238E27FC236}">
                <a16:creationId xmlns:a16="http://schemas.microsoft.com/office/drawing/2014/main" id="{8805480A-3FE0-4A1A-A7D9-F592C19095BF}"/>
              </a:ext>
            </a:extLst>
          </p:cNvPr>
          <p:cNvSpPr>
            <a:spLocks noGrp="1"/>
          </p:cNvSpPr>
          <p:nvPr>
            <p:ph type="sldNum" sz="quarter" idx="12"/>
          </p:nvPr>
        </p:nvSpPr>
        <p:spPr/>
        <p:txBody>
          <a:bodyPr/>
          <a:lstStyle/>
          <a:p>
            <a:fld id="{D5BBC35B-A44B-4119-B8DA-DE9E3DFADA20}" type="slidenum">
              <a:rPr lang="en-US" smtClean="0"/>
              <a:pPr/>
              <a:t>12</a:t>
            </a:fld>
            <a:endParaRPr lang="en-US" dirty="0"/>
          </a:p>
        </p:txBody>
      </p:sp>
      <p:sp>
        <p:nvSpPr>
          <p:cNvPr id="4" name="Title 3">
            <a:extLst>
              <a:ext uri="{FF2B5EF4-FFF2-40B4-BE49-F238E27FC236}">
                <a16:creationId xmlns:a16="http://schemas.microsoft.com/office/drawing/2014/main" id="{66B74672-04FA-4AB5-92D7-0328A2B16D49}"/>
              </a:ext>
            </a:extLst>
          </p:cNvPr>
          <p:cNvSpPr>
            <a:spLocks noGrp="1"/>
          </p:cNvSpPr>
          <p:nvPr>
            <p:ph type="title"/>
          </p:nvPr>
        </p:nvSpPr>
        <p:spPr/>
        <p:txBody>
          <a:bodyPr/>
          <a:lstStyle/>
          <a:p>
            <a:r>
              <a:rPr lang="el-GR" dirty="0"/>
              <a:t>δεντρικά ιεραρχημένη</a:t>
            </a:r>
          </a:p>
        </p:txBody>
      </p:sp>
    </p:spTree>
    <p:extLst>
      <p:ext uri="{BB962C8B-B14F-4D97-AF65-F5344CB8AC3E}">
        <p14:creationId xmlns:p14="http://schemas.microsoft.com/office/powerpoint/2010/main" val="322571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A99109-0817-4950-8A3F-1F2DD557CB6D}"/>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YME 2015</a:t>
            </a:r>
          </a:p>
        </p:txBody>
      </p:sp>
      <p:sp>
        <p:nvSpPr>
          <p:cNvPr id="3" name="Slide Number Placeholder 2">
            <a:extLst>
              <a:ext uri="{FF2B5EF4-FFF2-40B4-BE49-F238E27FC236}">
                <a16:creationId xmlns:a16="http://schemas.microsoft.com/office/drawing/2014/main" id="{8805480A-3FE0-4A1A-A7D9-F592C19095BF}"/>
              </a:ext>
            </a:extLst>
          </p:cNvPr>
          <p:cNvSpPr>
            <a:spLocks noGrp="1"/>
          </p:cNvSpPr>
          <p:nvPr>
            <p:ph type="sldNum" sz="quarter" idx="12"/>
          </p:nvPr>
        </p:nvSpPr>
        <p:spPr/>
        <p:txBody>
          <a:bodyPr/>
          <a:lstStyle/>
          <a:p>
            <a:fld id="{D5BBC35B-A44B-4119-B8DA-DE9E3DFADA20}" type="slidenum">
              <a:rPr lang="en-US" smtClean="0"/>
              <a:pPr/>
              <a:t>13</a:t>
            </a:fld>
            <a:endParaRPr lang="en-US" dirty="0"/>
          </a:p>
        </p:txBody>
      </p:sp>
      <p:sp>
        <p:nvSpPr>
          <p:cNvPr id="4" name="Title 3">
            <a:extLst>
              <a:ext uri="{FF2B5EF4-FFF2-40B4-BE49-F238E27FC236}">
                <a16:creationId xmlns:a16="http://schemas.microsoft.com/office/drawing/2014/main" id="{66B74672-04FA-4AB5-92D7-0328A2B16D49}"/>
              </a:ext>
            </a:extLst>
          </p:cNvPr>
          <p:cNvSpPr>
            <a:spLocks noGrp="1"/>
          </p:cNvSpPr>
          <p:nvPr>
            <p:ph type="title"/>
          </p:nvPr>
        </p:nvSpPr>
        <p:spPr/>
        <p:txBody>
          <a:bodyPr/>
          <a:lstStyle/>
          <a:p>
            <a:r>
              <a:rPr lang="el-GR" dirty="0"/>
              <a:t>και στην Ελλάδα </a:t>
            </a:r>
          </a:p>
        </p:txBody>
      </p:sp>
      <p:sp>
        <p:nvSpPr>
          <p:cNvPr id="2" name="Rectangle 1">
            <a:extLst>
              <a:ext uri="{FF2B5EF4-FFF2-40B4-BE49-F238E27FC236}">
                <a16:creationId xmlns:a16="http://schemas.microsoft.com/office/drawing/2014/main" id="{48B6A5E0-D6E9-4188-9467-601376EF3E85}"/>
              </a:ext>
            </a:extLst>
          </p:cNvPr>
          <p:cNvSpPr/>
          <p:nvPr/>
        </p:nvSpPr>
        <p:spPr>
          <a:xfrm>
            <a:off x="692989" y="4229819"/>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OTE</a:t>
            </a:r>
          </a:p>
        </p:txBody>
      </p:sp>
      <p:sp>
        <p:nvSpPr>
          <p:cNvPr id="7" name="Rectangle 6">
            <a:extLst>
              <a:ext uri="{FF2B5EF4-FFF2-40B4-BE49-F238E27FC236}">
                <a16:creationId xmlns:a16="http://schemas.microsoft.com/office/drawing/2014/main" id="{170EFA97-37A3-46D0-B94C-A67091A273C0}"/>
              </a:ext>
            </a:extLst>
          </p:cNvPr>
          <p:cNvSpPr/>
          <p:nvPr/>
        </p:nvSpPr>
        <p:spPr>
          <a:xfrm>
            <a:off x="2116347" y="4229818"/>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Forthnet</a:t>
            </a:r>
          </a:p>
        </p:txBody>
      </p:sp>
      <p:sp>
        <p:nvSpPr>
          <p:cNvPr id="8" name="Rectangle 7">
            <a:extLst>
              <a:ext uri="{FF2B5EF4-FFF2-40B4-BE49-F238E27FC236}">
                <a16:creationId xmlns:a16="http://schemas.microsoft.com/office/drawing/2014/main" id="{3DAE4DA3-F851-4084-9032-A732E5546AE8}"/>
              </a:ext>
            </a:extLst>
          </p:cNvPr>
          <p:cNvSpPr/>
          <p:nvPr/>
        </p:nvSpPr>
        <p:spPr>
          <a:xfrm>
            <a:off x="3467818" y="4229817"/>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wind</a:t>
            </a:r>
          </a:p>
        </p:txBody>
      </p:sp>
      <p:sp>
        <p:nvSpPr>
          <p:cNvPr id="9" name="Rectangle 8">
            <a:extLst>
              <a:ext uri="{FF2B5EF4-FFF2-40B4-BE49-F238E27FC236}">
                <a16:creationId xmlns:a16="http://schemas.microsoft.com/office/drawing/2014/main" id="{1765EDE9-E1A2-45FF-B207-C8A409C7A2AD}"/>
              </a:ext>
            </a:extLst>
          </p:cNvPr>
          <p:cNvSpPr/>
          <p:nvPr/>
        </p:nvSpPr>
        <p:spPr>
          <a:xfrm>
            <a:off x="4891175" y="4229816"/>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HOL</a:t>
            </a:r>
          </a:p>
        </p:txBody>
      </p:sp>
      <p:sp>
        <p:nvSpPr>
          <p:cNvPr id="10" name="Rectangle 9">
            <a:extLst>
              <a:ext uri="{FF2B5EF4-FFF2-40B4-BE49-F238E27FC236}">
                <a16:creationId xmlns:a16="http://schemas.microsoft.com/office/drawing/2014/main" id="{898EC709-F940-4D2D-A7A1-D297DB706B54}"/>
              </a:ext>
            </a:extLst>
          </p:cNvPr>
          <p:cNvSpPr/>
          <p:nvPr/>
        </p:nvSpPr>
        <p:spPr>
          <a:xfrm>
            <a:off x="6300157" y="4215439"/>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 telecoms</a:t>
            </a:r>
          </a:p>
        </p:txBody>
      </p:sp>
      <p:sp>
        <p:nvSpPr>
          <p:cNvPr id="11" name="Rectangle 10">
            <a:extLst>
              <a:ext uri="{FF2B5EF4-FFF2-40B4-BE49-F238E27FC236}">
                <a16:creationId xmlns:a16="http://schemas.microsoft.com/office/drawing/2014/main" id="{B4A5AE5E-2E38-4136-8864-171722AC568C}"/>
              </a:ext>
            </a:extLst>
          </p:cNvPr>
          <p:cNvSpPr/>
          <p:nvPr/>
        </p:nvSpPr>
        <p:spPr>
          <a:xfrm>
            <a:off x="7723514" y="4215438"/>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Cyta</a:t>
            </a:r>
          </a:p>
        </p:txBody>
      </p:sp>
      <p:sp>
        <p:nvSpPr>
          <p:cNvPr id="12" name="Rectangle 11">
            <a:extLst>
              <a:ext uri="{FF2B5EF4-FFF2-40B4-BE49-F238E27FC236}">
                <a16:creationId xmlns:a16="http://schemas.microsoft.com/office/drawing/2014/main" id="{1C135282-1C52-49CB-9446-FECF20085969}"/>
              </a:ext>
            </a:extLst>
          </p:cNvPr>
          <p:cNvSpPr/>
          <p:nvPr/>
        </p:nvSpPr>
        <p:spPr>
          <a:xfrm>
            <a:off x="2015706" y="2662687"/>
            <a:ext cx="5428890" cy="828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Greek Internet Exchange (GR-IX)</a:t>
            </a:r>
          </a:p>
          <a:p>
            <a:pPr algn="ctr"/>
            <a:r>
              <a:rPr lang="en-US" dirty="0"/>
              <a:t>GRNET</a:t>
            </a:r>
          </a:p>
        </p:txBody>
      </p:sp>
      <p:cxnSp>
        <p:nvCxnSpPr>
          <p:cNvPr id="5" name="Straight Arrow Connector 4">
            <a:extLst>
              <a:ext uri="{FF2B5EF4-FFF2-40B4-BE49-F238E27FC236}">
                <a16:creationId xmlns:a16="http://schemas.microsoft.com/office/drawing/2014/main" id="{3CEA5F6B-09FC-432B-8846-1809D9905715}"/>
              </a:ext>
            </a:extLst>
          </p:cNvPr>
          <p:cNvCxnSpPr/>
          <p:nvPr/>
        </p:nvCxnSpPr>
        <p:spPr>
          <a:xfrm>
            <a:off x="4870638" y="3476033"/>
            <a:ext cx="514448" cy="78948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35DBE0-0962-4CB9-993E-D141ED17F95F}"/>
              </a:ext>
            </a:extLst>
          </p:cNvPr>
          <p:cNvCxnSpPr>
            <a:cxnSpLocks/>
          </p:cNvCxnSpPr>
          <p:nvPr/>
        </p:nvCxnSpPr>
        <p:spPr>
          <a:xfrm>
            <a:off x="4589252" y="3381553"/>
            <a:ext cx="2153652" cy="81562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9E2F19-1217-44A5-9790-A414FA2C47A5}"/>
              </a:ext>
            </a:extLst>
          </p:cNvPr>
          <p:cNvCxnSpPr>
            <a:cxnSpLocks/>
          </p:cNvCxnSpPr>
          <p:nvPr/>
        </p:nvCxnSpPr>
        <p:spPr>
          <a:xfrm>
            <a:off x="4700536" y="3466883"/>
            <a:ext cx="3602404" cy="72581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EA176E2-DC9F-4E05-B18D-7D86F8E297E0}"/>
              </a:ext>
            </a:extLst>
          </p:cNvPr>
          <p:cNvCxnSpPr>
            <a:cxnSpLocks/>
          </p:cNvCxnSpPr>
          <p:nvPr/>
        </p:nvCxnSpPr>
        <p:spPr>
          <a:xfrm flipH="1">
            <a:off x="4109049" y="3467816"/>
            <a:ext cx="786609" cy="80311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ADE3B9-8997-4FF7-93C1-867705F1E846}"/>
              </a:ext>
            </a:extLst>
          </p:cNvPr>
          <p:cNvCxnSpPr>
            <a:cxnSpLocks/>
          </p:cNvCxnSpPr>
          <p:nvPr/>
        </p:nvCxnSpPr>
        <p:spPr>
          <a:xfrm flipH="1">
            <a:off x="2656935" y="3487794"/>
            <a:ext cx="2148724" cy="80106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C9EC0C-B464-4E32-96BE-7F42AF9ED2E2}"/>
              </a:ext>
            </a:extLst>
          </p:cNvPr>
          <p:cNvCxnSpPr>
            <a:cxnSpLocks/>
          </p:cNvCxnSpPr>
          <p:nvPr/>
        </p:nvCxnSpPr>
        <p:spPr>
          <a:xfrm flipH="1">
            <a:off x="1424963" y="3472296"/>
            <a:ext cx="3474989" cy="80031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07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BB5CE-1109-45A5-A5BD-E365BD8FDE02}"/>
              </a:ext>
            </a:extLst>
          </p:cNvPr>
          <p:cNvSpPr>
            <a:spLocks noGrp="1"/>
          </p:cNvSpPr>
          <p:nvPr>
            <p:ph idx="1"/>
          </p:nvPr>
        </p:nvSpPr>
        <p:spPr/>
        <p:txBody>
          <a:bodyPr>
            <a:normAutofit fontScale="92500" lnSpcReduction="10000"/>
          </a:bodyPr>
          <a:lstStyle/>
          <a:p>
            <a:r>
              <a:rPr lang="el-GR" dirty="0"/>
              <a:t>Οι τελικοί χρήστες μπορούν να συνδεθούν στο Διαδίκτυο στα τερματικά κλαδιά χρησιμοποιώντας έναν Πάροχο Υπηρεσιών Διαδικτύου (Internet Service Provider-ISP).</a:t>
            </a:r>
            <a:endParaRPr lang="en-US" dirty="0"/>
          </a:p>
          <a:p>
            <a:r>
              <a:rPr lang="el-GR" dirty="0"/>
              <a:t>Ένας ISP, είναι μια εταιρία που παρέχει συνδέσεις και παρέχει πρόσβαση στο Διαδίκτυο. Επίσης, μπορεί να παρέχει επιπλέον υπηρεσίες όπως ηλεκτρονικό ταχυδρομείο και φιλοξενία ιστοσελίδων. Παραδείγματα παρόχων συνδέσεων Internet στην Ελλάδα είναι η Cosmote, η Vodafone και η Wind αλλά και σε παγκόσμια κλίμακα άλλοι γνωστοί οργανισμοί είναι η AT&amp;T, η Verizon, η AOL κ.α.</a:t>
            </a:r>
          </a:p>
        </p:txBody>
      </p:sp>
      <p:sp>
        <p:nvSpPr>
          <p:cNvPr id="3" name="Slide Number Placeholder 2">
            <a:extLst>
              <a:ext uri="{FF2B5EF4-FFF2-40B4-BE49-F238E27FC236}">
                <a16:creationId xmlns:a16="http://schemas.microsoft.com/office/drawing/2014/main" id="{FD1F00C4-D8C0-4803-8D4C-4B86555D1776}"/>
              </a:ext>
            </a:extLst>
          </p:cNvPr>
          <p:cNvSpPr>
            <a:spLocks noGrp="1"/>
          </p:cNvSpPr>
          <p:nvPr>
            <p:ph type="sldNum" sz="quarter" idx="12"/>
          </p:nvPr>
        </p:nvSpPr>
        <p:spPr/>
        <p:txBody>
          <a:bodyPr/>
          <a:lstStyle/>
          <a:p>
            <a:fld id="{D5BBC35B-A44B-4119-B8DA-DE9E3DFADA20}" type="slidenum">
              <a:rPr lang="en-US" smtClean="0"/>
              <a:pPr/>
              <a:t>14</a:t>
            </a:fld>
            <a:endParaRPr lang="en-US" dirty="0"/>
          </a:p>
        </p:txBody>
      </p:sp>
      <p:sp>
        <p:nvSpPr>
          <p:cNvPr id="4" name="Title 3">
            <a:extLst>
              <a:ext uri="{FF2B5EF4-FFF2-40B4-BE49-F238E27FC236}">
                <a16:creationId xmlns:a16="http://schemas.microsoft.com/office/drawing/2014/main" id="{BEBE47A0-D3E1-4A68-818F-E63C41B444A5}"/>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val="224452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11D45B-A11A-4D32-838E-25B1E35DB99F}"/>
              </a:ext>
            </a:extLst>
          </p:cNvPr>
          <p:cNvSpPr>
            <a:spLocks noGrp="1"/>
          </p:cNvSpPr>
          <p:nvPr>
            <p:ph idx="1"/>
          </p:nvPr>
        </p:nvSpPr>
        <p:spPr/>
        <p:txBody>
          <a:bodyPr/>
          <a:lstStyle/>
          <a:p>
            <a:r>
              <a:rPr lang="el-GR" dirty="0"/>
              <a:t>Η σύνδεση στο διαδίκτυο περιλαμβάνει δύο σκέλη, καθένα από τα οποία περιλαμβάνει διαφορετικές συσκευές. </a:t>
            </a:r>
          </a:p>
          <a:p>
            <a:r>
              <a:rPr lang="el-GR" dirty="0"/>
              <a:t>Στο πρώτο σκέλος ο τελικός χρήστης συνδέεται στο τοπικό του δίκτυο (σπιτιού/εταιρείας), χρησιμοποιώντας συσκευές όπως: είναι οι υπολογιστές, laptop, tablets, E-readers, Xbox, κινητά τηλέφωνα κα., αλλά και οι έξυπνες συσκευές, όπως τηλεόραση, ψυγείο, ρολόγια κα. Το μέσο σύνδεσης μπορεί να είναι ενσύρματο ή ασύρματο. </a:t>
            </a:r>
          </a:p>
          <a:p>
            <a:endParaRPr lang="el-GR" dirty="0"/>
          </a:p>
        </p:txBody>
      </p:sp>
      <p:sp>
        <p:nvSpPr>
          <p:cNvPr id="3" name="Slide Number Placeholder 2">
            <a:extLst>
              <a:ext uri="{FF2B5EF4-FFF2-40B4-BE49-F238E27FC236}">
                <a16:creationId xmlns:a16="http://schemas.microsoft.com/office/drawing/2014/main" id="{5F950F51-A13D-43A8-B9F5-E7DE05C7F840}"/>
              </a:ext>
            </a:extLst>
          </p:cNvPr>
          <p:cNvSpPr>
            <a:spLocks noGrp="1"/>
          </p:cNvSpPr>
          <p:nvPr>
            <p:ph type="sldNum" sz="quarter" idx="12"/>
          </p:nvPr>
        </p:nvSpPr>
        <p:spPr/>
        <p:txBody>
          <a:bodyPr/>
          <a:lstStyle/>
          <a:p>
            <a:fld id="{D5BBC35B-A44B-4119-B8DA-DE9E3DFADA20}" type="slidenum">
              <a:rPr lang="en-US" smtClean="0"/>
              <a:pPr/>
              <a:t>15</a:t>
            </a:fld>
            <a:endParaRPr lang="en-US" dirty="0"/>
          </a:p>
        </p:txBody>
      </p:sp>
      <p:sp>
        <p:nvSpPr>
          <p:cNvPr id="4" name="Title 3">
            <a:extLst>
              <a:ext uri="{FF2B5EF4-FFF2-40B4-BE49-F238E27FC236}">
                <a16:creationId xmlns:a16="http://schemas.microsoft.com/office/drawing/2014/main" id="{E7A30C86-8160-4257-9F26-F5E1AD1EA0D4}"/>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val="104297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581A5-8EA8-4EE2-BA8C-47B14CE317FF}"/>
              </a:ext>
            </a:extLst>
          </p:cNvPr>
          <p:cNvSpPr>
            <a:spLocks noGrp="1"/>
          </p:cNvSpPr>
          <p:nvPr>
            <p:ph idx="1"/>
          </p:nvPr>
        </p:nvSpPr>
        <p:spPr/>
        <p:txBody>
          <a:bodyPr/>
          <a:lstStyle/>
          <a:p>
            <a:r>
              <a:rPr lang="el-GR" dirty="0"/>
              <a:t>Στο δεύτερο σκέλος πραγματοποιείται σύνδεση ανάμεσα στο τοπικό δίκτυο και τον πάροχο (και τελικά στο Διαδίκτυο) χρησιμοποιώντας συσκευές όπως: modem, routers, </a:t>
            </a:r>
            <a:r>
              <a:rPr lang="en-US" dirty="0"/>
              <a:t>bridges. </a:t>
            </a:r>
            <a:r>
              <a:rPr lang="el-GR" dirty="0"/>
              <a:t>Το μέσο μπορεί να είναι</a:t>
            </a:r>
            <a:r>
              <a:rPr lang="en-US" dirty="0"/>
              <a:t> </a:t>
            </a:r>
            <a:r>
              <a:rPr lang="el-GR" dirty="0"/>
              <a:t>καλώδια, ραδιοκύματα, μικροκύματα κ.α.</a:t>
            </a:r>
          </a:p>
        </p:txBody>
      </p:sp>
      <p:sp>
        <p:nvSpPr>
          <p:cNvPr id="3" name="Slide Number Placeholder 2">
            <a:extLst>
              <a:ext uri="{FF2B5EF4-FFF2-40B4-BE49-F238E27FC236}">
                <a16:creationId xmlns:a16="http://schemas.microsoft.com/office/drawing/2014/main" id="{90A447F5-536D-46B6-AFA1-667D37E3BD6C}"/>
              </a:ext>
            </a:extLst>
          </p:cNvPr>
          <p:cNvSpPr>
            <a:spLocks noGrp="1"/>
          </p:cNvSpPr>
          <p:nvPr>
            <p:ph type="sldNum" sz="quarter" idx="12"/>
          </p:nvPr>
        </p:nvSpPr>
        <p:spPr/>
        <p:txBody>
          <a:bodyPr/>
          <a:lstStyle/>
          <a:p>
            <a:fld id="{D5BBC35B-A44B-4119-B8DA-DE9E3DFADA20}" type="slidenum">
              <a:rPr lang="en-US" smtClean="0"/>
              <a:pPr/>
              <a:t>16</a:t>
            </a:fld>
            <a:endParaRPr lang="en-US" dirty="0"/>
          </a:p>
        </p:txBody>
      </p:sp>
      <p:sp>
        <p:nvSpPr>
          <p:cNvPr id="4" name="Title 3">
            <a:extLst>
              <a:ext uri="{FF2B5EF4-FFF2-40B4-BE49-F238E27FC236}">
                <a16:creationId xmlns:a16="http://schemas.microsoft.com/office/drawing/2014/main" id="{3A8F82E8-ECCA-4549-BCA0-CA4D04854AEB}"/>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val="123214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A2D15D-FA4E-4E38-8851-400DB3CE6782}"/>
              </a:ext>
            </a:extLst>
          </p:cNvPr>
          <p:cNvPicPr>
            <a:picLocks noGrp="1" noChangeAspect="1"/>
          </p:cNvPicPr>
          <p:nvPr>
            <p:ph idx="1"/>
          </p:nvPr>
        </p:nvPicPr>
        <p:blipFill>
          <a:blip r:embed="rId2" cstate="print"/>
          <a:stretch>
            <a:fillRect/>
          </a:stretch>
        </p:blipFill>
        <p:spPr>
          <a:xfrm>
            <a:off x="738187" y="2072481"/>
            <a:ext cx="7667625" cy="3343275"/>
          </a:xfrm>
        </p:spPr>
      </p:pic>
      <p:sp>
        <p:nvSpPr>
          <p:cNvPr id="3" name="Slide Number Placeholder 2">
            <a:extLst>
              <a:ext uri="{FF2B5EF4-FFF2-40B4-BE49-F238E27FC236}">
                <a16:creationId xmlns:a16="http://schemas.microsoft.com/office/drawing/2014/main" id="{C1A8E1D0-1215-47F0-80C8-DB8A6AAE4DE1}"/>
              </a:ext>
            </a:extLst>
          </p:cNvPr>
          <p:cNvSpPr>
            <a:spLocks noGrp="1"/>
          </p:cNvSpPr>
          <p:nvPr>
            <p:ph type="sldNum" sz="quarter" idx="12"/>
          </p:nvPr>
        </p:nvSpPr>
        <p:spPr/>
        <p:txBody>
          <a:bodyPr/>
          <a:lstStyle/>
          <a:p>
            <a:fld id="{D5BBC35B-A44B-4119-B8DA-DE9E3DFADA20}" type="slidenum">
              <a:rPr lang="en-US" smtClean="0"/>
              <a:pPr/>
              <a:t>17</a:t>
            </a:fld>
            <a:endParaRPr lang="en-US" dirty="0"/>
          </a:p>
        </p:txBody>
      </p:sp>
      <p:sp>
        <p:nvSpPr>
          <p:cNvPr id="4" name="Title 3">
            <a:extLst>
              <a:ext uri="{FF2B5EF4-FFF2-40B4-BE49-F238E27FC236}">
                <a16:creationId xmlns:a16="http://schemas.microsoft.com/office/drawing/2014/main" id="{5BAA9721-F81B-4B5F-812A-743F351E045A}"/>
              </a:ext>
            </a:extLst>
          </p:cNvPr>
          <p:cNvSpPr>
            <a:spLocks noGrp="1"/>
          </p:cNvSpPr>
          <p:nvPr>
            <p:ph type="title"/>
          </p:nvPr>
        </p:nvSpPr>
        <p:spPr/>
        <p:txBody>
          <a:bodyPr>
            <a:normAutofit fontScale="90000"/>
          </a:bodyPr>
          <a:lstStyle/>
          <a:p>
            <a:r>
              <a:rPr lang="el-GR" dirty="0"/>
              <a:t>Ενσύρματη εγκατάσταση για σύνδεση στο Internet</a:t>
            </a:r>
            <a:r>
              <a:rPr lang="en-US" dirty="0"/>
              <a:t> </a:t>
            </a:r>
            <a:endParaRPr lang="el-GR" dirty="0"/>
          </a:p>
        </p:txBody>
      </p:sp>
    </p:spTree>
    <p:extLst>
      <p:ext uri="{BB962C8B-B14F-4D97-AF65-F5344CB8AC3E}">
        <p14:creationId xmlns:p14="http://schemas.microsoft.com/office/powerpoint/2010/main" val="197276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99A0AA-7831-4245-8703-2F275B76813E}"/>
              </a:ext>
            </a:extLst>
          </p:cNvPr>
          <p:cNvSpPr>
            <a:spLocks noGrp="1"/>
          </p:cNvSpPr>
          <p:nvPr>
            <p:ph idx="1"/>
          </p:nvPr>
        </p:nvSpPr>
        <p:spPr/>
        <p:txBody>
          <a:bodyPr/>
          <a:lstStyle/>
          <a:p>
            <a:r>
              <a:rPr lang="en-US" dirty="0"/>
              <a:t>router: </a:t>
            </a:r>
            <a:r>
              <a:rPr lang="el-GR" dirty="0"/>
              <a:t>Λαμβάνει τις μεταδόσεις (πληροφορίες) και τις διαβιβάζει στους προορισμούς επιλέγοντας την καταλληλότερη διαδρομή (σύντομη, διαθέσιμη).</a:t>
            </a:r>
          </a:p>
          <a:p>
            <a:r>
              <a:rPr lang="en-US" dirty="0"/>
              <a:t>modem: </a:t>
            </a:r>
            <a:r>
              <a:rPr lang="el-GR" dirty="0"/>
              <a:t>modulator (διαμορφωτής) και demodulator (αποδιαμορφωτής)</a:t>
            </a:r>
            <a:endParaRPr lang="en-US" dirty="0"/>
          </a:p>
          <a:p>
            <a:r>
              <a:rPr lang="en-US" dirty="0"/>
              <a:t>DSLAM (Digital Subscriber Line Access Multiplexer) bridge: </a:t>
            </a:r>
            <a:r>
              <a:rPr lang="el-GR" dirty="0"/>
              <a:t>υλοποιούν τη διασύνδεση</a:t>
            </a:r>
            <a:r>
              <a:rPr lang="en-US" dirty="0"/>
              <a:t> </a:t>
            </a:r>
            <a:r>
              <a:rPr lang="el-GR" dirty="0"/>
              <a:t>χρησιμοποιώντας φυσικές διευθύνσεις (</a:t>
            </a:r>
            <a:r>
              <a:rPr lang="en-US" dirty="0"/>
              <a:t>MAC address)</a:t>
            </a:r>
            <a:endParaRPr lang="el-GR" dirty="0"/>
          </a:p>
          <a:p>
            <a:endParaRPr lang="el-GR" dirty="0"/>
          </a:p>
        </p:txBody>
      </p:sp>
      <p:sp>
        <p:nvSpPr>
          <p:cNvPr id="3" name="Slide Number Placeholder 2">
            <a:extLst>
              <a:ext uri="{FF2B5EF4-FFF2-40B4-BE49-F238E27FC236}">
                <a16:creationId xmlns:a16="http://schemas.microsoft.com/office/drawing/2014/main" id="{C1A8E1D0-1215-47F0-80C8-DB8A6AAE4DE1}"/>
              </a:ext>
            </a:extLst>
          </p:cNvPr>
          <p:cNvSpPr>
            <a:spLocks noGrp="1"/>
          </p:cNvSpPr>
          <p:nvPr>
            <p:ph type="sldNum" sz="quarter" idx="12"/>
          </p:nvPr>
        </p:nvSpPr>
        <p:spPr/>
        <p:txBody>
          <a:bodyPr/>
          <a:lstStyle/>
          <a:p>
            <a:fld id="{D5BBC35B-A44B-4119-B8DA-DE9E3DFADA20}" type="slidenum">
              <a:rPr lang="en-US" smtClean="0"/>
              <a:pPr/>
              <a:t>18</a:t>
            </a:fld>
            <a:endParaRPr lang="en-US" dirty="0"/>
          </a:p>
        </p:txBody>
      </p:sp>
      <p:sp>
        <p:nvSpPr>
          <p:cNvPr id="4" name="Title 3">
            <a:extLst>
              <a:ext uri="{FF2B5EF4-FFF2-40B4-BE49-F238E27FC236}">
                <a16:creationId xmlns:a16="http://schemas.microsoft.com/office/drawing/2014/main" id="{5BAA9721-F81B-4B5F-812A-743F351E045A}"/>
              </a:ext>
            </a:extLst>
          </p:cNvPr>
          <p:cNvSpPr>
            <a:spLocks noGrp="1"/>
          </p:cNvSpPr>
          <p:nvPr>
            <p:ph type="title"/>
          </p:nvPr>
        </p:nvSpPr>
        <p:spPr/>
        <p:txBody>
          <a:bodyPr>
            <a:normAutofit fontScale="90000"/>
          </a:bodyPr>
          <a:lstStyle/>
          <a:p>
            <a:r>
              <a:rPr lang="el-GR" dirty="0"/>
              <a:t>Ενσύρματη εγκατάσταση για σύνδεση στο Internet</a:t>
            </a:r>
            <a:r>
              <a:rPr lang="en-US" dirty="0"/>
              <a:t> </a:t>
            </a:r>
            <a:endParaRPr lang="el-GR" dirty="0"/>
          </a:p>
        </p:txBody>
      </p:sp>
    </p:spTree>
    <p:extLst>
      <p:ext uri="{BB962C8B-B14F-4D97-AF65-F5344CB8AC3E}">
        <p14:creationId xmlns:p14="http://schemas.microsoft.com/office/powerpoint/2010/main" val="17066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D18450-B375-4C92-BC87-DEBA1280419A}"/>
              </a:ext>
            </a:extLst>
          </p:cNvPr>
          <p:cNvSpPr>
            <a:spLocks noGrp="1"/>
          </p:cNvSpPr>
          <p:nvPr>
            <p:ph idx="1"/>
          </p:nvPr>
        </p:nvSpPr>
        <p:spPr>
          <a:xfrm>
            <a:off x="407840" y="1881981"/>
            <a:ext cx="8229600" cy="4891088"/>
          </a:xfrm>
        </p:spPr>
        <p:txBody>
          <a:bodyPr>
            <a:normAutofit/>
          </a:bodyPr>
          <a:lstStyle/>
          <a:p>
            <a:r>
              <a:rPr lang="el-GR" sz="2800" dirty="0"/>
              <a:t>Οι τεχνικές που διαθέτουν οι ISPs για να συνδέσουν έναν πελάτη στο Διαδίκτυο είναι ουσιαστικά δύο, η ενσύρματη και η ασύρματη.</a:t>
            </a:r>
          </a:p>
          <a:p>
            <a:r>
              <a:rPr lang="el-GR" sz="2800" dirty="0"/>
              <a:t>Στην ασύρματη σύνδεση μπορεί να χρησιμοποιηθούν τεχνολογίες όπως:</a:t>
            </a:r>
          </a:p>
          <a:p>
            <a:pPr lvl="1"/>
            <a:r>
              <a:rPr lang="el-GR" sz="2400" dirty="0"/>
              <a:t>Δορυφορική σύνδεση (</a:t>
            </a:r>
            <a:r>
              <a:rPr lang="en-US" sz="2400" dirty="0"/>
              <a:t>Satellite broadband)</a:t>
            </a:r>
          </a:p>
          <a:p>
            <a:pPr lvl="1"/>
            <a:r>
              <a:rPr lang="el-GR" sz="2400" dirty="0"/>
              <a:t>Κινητή σύνδεση (</a:t>
            </a:r>
            <a:r>
              <a:rPr lang="en-US" sz="2400" dirty="0"/>
              <a:t>Mobile internet</a:t>
            </a:r>
            <a:r>
              <a:rPr lang="el-GR" sz="2400" dirty="0"/>
              <a:t>) </a:t>
            </a:r>
          </a:p>
          <a:p>
            <a:pPr lvl="1"/>
            <a:r>
              <a:rPr lang="el-GR" sz="2400" dirty="0"/>
              <a:t>Ευρυζωνική (</a:t>
            </a:r>
            <a:r>
              <a:rPr lang="en-US" sz="2400" dirty="0"/>
              <a:t>Mobile broadband)</a:t>
            </a:r>
            <a:r>
              <a:rPr lang="el-GR" sz="2400" dirty="0"/>
              <a:t>, </a:t>
            </a:r>
            <a:r>
              <a:rPr lang="en-US" sz="2400" dirty="0"/>
              <a:t>WiMAX, Wifi</a:t>
            </a:r>
            <a:endParaRPr lang="el-GR" sz="2400" dirty="0"/>
          </a:p>
          <a:p>
            <a:endParaRPr lang="el-GR" sz="2800" dirty="0"/>
          </a:p>
          <a:p>
            <a:endParaRPr lang="el-GR" sz="2800" dirty="0"/>
          </a:p>
          <a:p>
            <a:endParaRPr lang="el-GR" sz="2800" dirty="0"/>
          </a:p>
        </p:txBody>
      </p:sp>
      <p:sp>
        <p:nvSpPr>
          <p:cNvPr id="3" name="Slide Number Placeholder 2">
            <a:extLst>
              <a:ext uri="{FF2B5EF4-FFF2-40B4-BE49-F238E27FC236}">
                <a16:creationId xmlns:a16="http://schemas.microsoft.com/office/drawing/2014/main" id="{DE927C44-8DF1-4E84-A398-55C996C2E690}"/>
              </a:ext>
            </a:extLst>
          </p:cNvPr>
          <p:cNvSpPr>
            <a:spLocks noGrp="1"/>
          </p:cNvSpPr>
          <p:nvPr>
            <p:ph type="sldNum" sz="quarter" idx="12"/>
          </p:nvPr>
        </p:nvSpPr>
        <p:spPr/>
        <p:txBody>
          <a:bodyPr/>
          <a:lstStyle/>
          <a:p>
            <a:fld id="{D5BBC35B-A44B-4119-B8DA-DE9E3DFADA20}" type="slidenum">
              <a:rPr lang="en-US" smtClean="0"/>
              <a:pPr/>
              <a:t>19</a:t>
            </a:fld>
            <a:endParaRPr lang="en-US" dirty="0"/>
          </a:p>
        </p:txBody>
      </p:sp>
      <p:sp>
        <p:nvSpPr>
          <p:cNvPr id="4" name="Title 3">
            <a:extLst>
              <a:ext uri="{FF2B5EF4-FFF2-40B4-BE49-F238E27FC236}">
                <a16:creationId xmlns:a16="http://schemas.microsoft.com/office/drawing/2014/main" id="{5361F30F-1F5F-49FA-AC2E-E7FCA433D5B6}"/>
              </a:ext>
            </a:extLst>
          </p:cNvPr>
          <p:cNvSpPr>
            <a:spLocks noGrp="1"/>
          </p:cNvSpPr>
          <p:nvPr>
            <p:ph type="title"/>
          </p:nvPr>
        </p:nvSpPr>
        <p:spPr/>
        <p:txBody>
          <a:bodyPr>
            <a:normAutofit fontScale="90000"/>
          </a:bodyPr>
          <a:lstStyle/>
          <a:p>
            <a:r>
              <a:rPr lang="el-GR" dirty="0"/>
              <a:t>Ποιες τεχνικές και τεχνολογίες χρησιμοποιούν οι ISPs για να συνδέσουν τους υπολογιστές στο Διαδίκτυο;</a:t>
            </a:r>
          </a:p>
        </p:txBody>
      </p:sp>
    </p:spTree>
    <p:extLst>
      <p:ext uri="{BB962C8B-B14F-4D97-AF65-F5344CB8AC3E}">
        <p14:creationId xmlns:p14="http://schemas.microsoft.com/office/powerpoint/2010/main" val="112971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FB46804-9BC5-47F1-A6D9-BD5F73779E11}"/>
              </a:ext>
            </a:extLst>
          </p:cNvPr>
          <p:cNvSpPr>
            <a:spLocks noGrp="1" noChangeArrowheads="1"/>
          </p:cNvSpPr>
          <p:nvPr>
            <p:ph type="title"/>
          </p:nvPr>
        </p:nvSpPr>
        <p:spPr>
          <a:xfrm>
            <a:off x="457200" y="1708150"/>
            <a:ext cx="8183563" cy="1050925"/>
          </a:xfrm>
        </p:spPr>
        <p:txBody>
          <a:bodyPr/>
          <a:lstStyle/>
          <a:p>
            <a:pPr algn="ctr" eaLnBrk="1" fontAlgn="auto" hangingPunct="1">
              <a:spcAft>
                <a:spcPts val="0"/>
              </a:spcAft>
              <a:defRPr/>
            </a:pPr>
            <a:r>
              <a:rPr lang="el-GR" dirty="0">
                <a:solidFill>
                  <a:schemeClr val="accent1">
                    <a:tint val="88000"/>
                    <a:satMod val="150000"/>
                  </a:schemeClr>
                </a:solidFill>
              </a:rPr>
              <a:t>διαδίκτυο ή Διαδίκτυο</a:t>
            </a:r>
            <a:r>
              <a:rPr lang="en-US" u="sng" dirty="0">
                <a:solidFill>
                  <a:schemeClr val="accent1">
                    <a:tint val="88000"/>
                    <a:satMod val="150000"/>
                  </a:schemeClr>
                </a:solidFill>
              </a:rPr>
              <a:t> </a:t>
            </a:r>
          </a:p>
        </p:txBody>
      </p:sp>
      <p:sp>
        <p:nvSpPr>
          <p:cNvPr id="8" name="Rectangle 2">
            <a:extLst>
              <a:ext uri="{FF2B5EF4-FFF2-40B4-BE49-F238E27FC236}">
                <a16:creationId xmlns:a16="http://schemas.microsoft.com/office/drawing/2014/main" id="{48AC75A2-8A30-4205-9FE6-A47D7A57F4AA}"/>
              </a:ext>
            </a:extLst>
          </p:cNvPr>
          <p:cNvSpPr txBox="1">
            <a:spLocks noChangeArrowheads="1"/>
          </p:cNvSpPr>
          <p:nvPr/>
        </p:nvSpPr>
        <p:spPr>
          <a:xfrm>
            <a:off x="457199" y="3140075"/>
            <a:ext cx="8183563" cy="10509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b="0" dirty="0"/>
              <a:t>internetwork</a:t>
            </a:r>
            <a:r>
              <a:rPr lang="el-GR" b="0" dirty="0"/>
              <a:t>, </a:t>
            </a:r>
            <a:r>
              <a:rPr lang="en-US" b="0" dirty="0"/>
              <a:t>internet</a:t>
            </a:r>
            <a:r>
              <a:rPr lang="el-GR" b="0" dirty="0"/>
              <a:t> ή </a:t>
            </a:r>
            <a:r>
              <a:rPr lang="en-US" b="0" dirty="0"/>
              <a:t>Internet</a:t>
            </a:r>
            <a:endParaRPr lang="en-US" u="sng" dirty="0">
              <a:solidFill>
                <a:schemeClr val="accent1">
                  <a:tint val="88000"/>
                  <a:satMod val="150000"/>
                </a:schemeClr>
              </a:solidFill>
            </a:endParaRPr>
          </a:p>
        </p:txBody>
      </p:sp>
      <p:sp>
        <p:nvSpPr>
          <p:cNvPr id="11" name="Slide Number Placeholder 2">
            <a:extLst>
              <a:ext uri="{FF2B5EF4-FFF2-40B4-BE49-F238E27FC236}">
                <a16:creationId xmlns:a16="http://schemas.microsoft.com/office/drawing/2014/main" id="{1E03AB28-2E4D-47D0-842E-CD65CD8B05A1}"/>
              </a:ext>
            </a:extLst>
          </p:cNvPr>
          <p:cNvSpPr>
            <a:spLocks noGrp="1"/>
          </p:cNvSpPr>
          <p:nvPr>
            <p:ph type="sldNum" sz="quarter" idx="12"/>
          </p:nvPr>
        </p:nvSpPr>
        <p:spPr>
          <a:xfrm>
            <a:off x="8647272" y="6407944"/>
            <a:ext cx="365760" cy="365125"/>
          </a:xfrm>
        </p:spPr>
        <p:txBody>
          <a:bodyPr/>
          <a:lstStyle/>
          <a:p>
            <a:fld id="{D5BBC35B-A44B-4119-B8DA-DE9E3DFADA20}" type="slidenum">
              <a:rPr kumimoji="0" lang="en-US" smtClean="0"/>
              <a:pPr/>
              <a:t>2</a:t>
            </a:fld>
            <a:endParaRPr kumimoji="0"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D18450-B375-4C92-BC87-DEBA1280419A}"/>
              </a:ext>
            </a:extLst>
          </p:cNvPr>
          <p:cNvSpPr>
            <a:spLocks noGrp="1"/>
          </p:cNvSpPr>
          <p:nvPr>
            <p:ph idx="1"/>
          </p:nvPr>
        </p:nvSpPr>
        <p:spPr/>
        <p:txBody>
          <a:bodyPr>
            <a:normAutofit/>
          </a:bodyPr>
          <a:lstStyle/>
          <a:p>
            <a:r>
              <a:rPr lang="el-GR" dirty="0"/>
              <a:t>Η ενσύρματη σύνδεση ενός πελάτη, ανάλογα πάντα τη γεωγραφική περιοχή που βρίσκεται, μπορεί να επιτευχθεί με τις τεχνολογίες όπως:</a:t>
            </a:r>
          </a:p>
          <a:p>
            <a:pPr lvl="1"/>
            <a:r>
              <a:rPr lang="el-GR" dirty="0"/>
              <a:t>Τηλεφωνική διεπιλογική (</a:t>
            </a:r>
            <a:r>
              <a:rPr lang="en-US" dirty="0"/>
              <a:t>Dial-up) </a:t>
            </a:r>
            <a:r>
              <a:rPr lang="el-GR" dirty="0"/>
              <a:t>σύνδεση</a:t>
            </a:r>
          </a:p>
          <a:p>
            <a:pPr lvl="1"/>
            <a:r>
              <a:rPr lang="el-GR" dirty="0"/>
              <a:t>Τηλεφωνική σύνδεση </a:t>
            </a:r>
            <a:r>
              <a:rPr lang="en-US" dirty="0"/>
              <a:t>ISDN (Integrated Services Digital Network)</a:t>
            </a:r>
          </a:p>
          <a:p>
            <a:pPr lvl="1"/>
            <a:r>
              <a:rPr lang="el-GR" dirty="0"/>
              <a:t>Μισθωμένη γραμμή (</a:t>
            </a:r>
            <a:r>
              <a:rPr lang="en-US" dirty="0"/>
              <a:t>Leased line)</a:t>
            </a:r>
          </a:p>
          <a:p>
            <a:pPr lvl="1"/>
            <a:r>
              <a:rPr lang="el-GR" dirty="0"/>
              <a:t>Καλωδιακή σύνδεση (</a:t>
            </a:r>
            <a:r>
              <a:rPr lang="en-US" dirty="0"/>
              <a:t>Cable Internet access)</a:t>
            </a:r>
          </a:p>
          <a:p>
            <a:pPr lvl="1"/>
            <a:r>
              <a:rPr lang="el-GR" dirty="0"/>
              <a:t>Τηλεφωνική </a:t>
            </a:r>
            <a:r>
              <a:rPr lang="en-US" dirty="0"/>
              <a:t>DSL </a:t>
            </a:r>
            <a:r>
              <a:rPr lang="el-GR" dirty="0"/>
              <a:t>σύνδεση (</a:t>
            </a:r>
            <a:r>
              <a:rPr lang="en-US" dirty="0" err="1"/>
              <a:t>xDSL</a:t>
            </a:r>
            <a:r>
              <a:rPr lang="en-US" dirty="0"/>
              <a:t> - Digital subscriber line)</a:t>
            </a:r>
          </a:p>
          <a:p>
            <a:pPr lvl="1"/>
            <a:r>
              <a:rPr lang="el-GR" dirty="0"/>
              <a:t>Σύνδεση</a:t>
            </a:r>
            <a:r>
              <a:rPr lang="en-US" dirty="0"/>
              <a:t> </a:t>
            </a:r>
            <a:r>
              <a:rPr lang="el-GR" dirty="0"/>
              <a:t>Οπτικής ίνας </a:t>
            </a:r>
            <a:r>
              <a:rPr lang="en-US" dirty="0"/>
              <a:t> (Fiber to the home)</a:t>
            </a:r>
          </a:p>
          <a:p>
            <a:pPr lvl="1"/>
            <a:r>
              <a:rPr lang="el-GR" dirty="0"/>
              <a:t>Σύνδεση μέσω δικτύων (π.χ., μέσω ATM ή Frame Relay)</a:t>
            </a:r>
          </a:p>
        </p:txBody>
      </p:sp>
      <p:sp>
        <p:nvSpPr>
          <p:cNvPr id="3" name="Slide Number Placeholder 2">
            <a:extLst>
              <a:ext uri="{FF2B5EF4-FFF2-40B4-BE49-F238E27FC236}">
                <a16:creationId xmlns:a16="http://schemas.microsoft.com/office/drawing/2014/main" id="{DE927C44-8DF1-4E84-A398-55C996C2E690}"/>
              </a:ext>
            </a:extLst>
          </p:cNvPr>
          <p:cNvSpPr>
            <a:spLocks noGrp="1"/>
          </p:cNvSpPr>
          <p:nvPr>
            <p:ph type="sldNum" sz="quarter" idx="12"/>
          </p:nvPr>
        </p:nvSpPr>
        <p:spPr/>
        <p:txBody>
          <a:bodyPr/>
          <a:lstStyle/>
          <a:p>
            <a:fld id="{D5BBC35B-A44B-4119-B8DA-DE9E3DFADA20}" type="slidenum">
              <a:rPr lang="en-US" smtClean="0"/>
              <a:pPr/>
              <a:t>20</a:t>
            </a:fld>
            <a:endParaRPr lang="en-US" dirty="0"/>
          </a:p>
        </p:txBody>
      </p:sp>
      <p:sp>
        <p:nvSpPr>
          <p:cNvPr id="4" name="Title 3">
            <a:extLst>
              <a:ext uri="{FF2B5EF4-FFF2-40B4-BE49-F238E27FC236}">
                <a16:creationId xmlns:a16="http://schemas.microsoft.com/office/drawing/2014/main" id="{5361F30F-1F5F-49FA-AC2E-E7FCA433D5B6}"/>
              </a:ext>
            </a:extLst>
          </p:cNvPr>
          <p:cNvSpPr>
            <a:spLocks noGrp="1"/>
          </p:cNvSpPr>
          <p:nvPr>
            <p:ph type="title"/>
          </p:nvPr>
        </p:nvSpPr>
        <p:spPr/>
        <p:txBody>
          <a:bodyPr/>
          <a:lstStyle/>
          <a:p>
            <a:r>
              <a:rPr lang="el-GR" dirty="0"/>
              <a:t>Ενσύρματη σύνδεση</a:t>
            </a:r>
          </a:p>
        </p:txBody>
      </p:sp>
    </p:spTree>
    <p:extLst>
      <p:ext uri="{BB962C8B-B14F-4D97-AF65-F5344CB8AC3E}">
        <p14:creationId xmlns:p14="http://schemas.microsoft.com/office/powerpoint/2010/main" val="40017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622BD40-CB60-4ED4-9B5A-4759F17C7610}"/>
              </a:ext>
            </a:extLst>
          </p:cNvPr>
          <p:cNvSpPr>
            <a:spLocks noGrp="1" noChangeArrowheads="1"/>
          </p:cNvSpPr>
          <p:nvPr>
            <p:ph idx="1"/>
          </p:nvPr>
        </p:nvSpPr>
        <p:spPr/>
        <p:txBody>
          <a:bodyPr/>
          <a:lstStyle/>
          <a:p>
            <a:pPr lvl="1"/>
            <a:r>
              <a:rPr lang="el-GR" dirty="0"/>
              <a:t>Ένας χρήστης μπορεί να συνδεθεί με τον πάροχο του μέσω </a:t>
            </a:r>
          </a:p>
          <a:p>
            <a:pPr lvl="1"/>
            <a:r>
              <a:rPr lang="en-US" dirty="0"/>
              <a:t>Dial-up </a:t>
            </a:r>
            <a:r>
              <a:rPr lang="el-GR" dirty="0"/>
              <a:t>σύνδεσης η οποία 'αξιοποιεί' την ύπαρξη της τηλεφωνικής γραμμής, με ταχύτητες: 56</a:t>
            </a:r>
            <a:r>
              <a:rPr lang="en-US" dirty="0"/>
              <a:t>k</a:t>
            </a:r>
            <a:endParaRPr lang="el-GR" dirty="0"/>
          </a:p>
          <a:p>
            <a:pPr lvl="2"/>
            <a:r>
              <a:rPr lang="el-GR" altLang="en-US" dirty="0"/>
              <a:t>Ο χρήστης χρησιμοποιεί ένα </a:t>
            </a:r>
            <a:r>
              <a:rPr lang="en-US" altLang="en-US" dirty="0"/>
              <a:t>modem </a:t>
            </a:r>
            <a:r>
              <a:rPr lang="el-GR" altLang="en-US" dirty="0"/>
              <a:t>συνδεδεμένο στην τηλεφωνική του γραμμή. Καλεί έναν αριθμό τηλεφώνου που ανήκει σε κάποιον </a:t>
            </a:r>
            <a:r>
              <a:rPr lang="en-US" altLang="en-US" dirty="0"/>
              <a:t>ISP.</a:t>
            </a:r>
            <a:r>
              <a:rPr lang="el-GR" altLang="en-US" dirty="0"/>
              <a:t> </a:t>
            </a:r>
          </a:p>
          <a:p>
            <a:pPr lvl="2"/>
            <a:r>
              <a:rPr lang="el-GR" altLang="en-US" dirty="0"/>
              <a:t>Συνδέεται σε κάποιον απομακρυσμένο (</a:t>
            </a:r>
            <a:r>
              <a:rPr lang="en-US" altLang="en-US" dirty="0"/>
              <a:t>remote) </a:t>
            </a:r>
            <a:r>
              <a:rPr lang="el-GR" altLang="en-US" dirty="0"/>
              <a:t>υπολογιστή (δημιουργεί μία </a:t>
            </a:r>
            <a:r>
              <a:rPr lang="en-US" altLang="en-US" dirty="0"/>
              <a:t>modem </a:t>
            </a:r>
            <a:r>
              <a:rPr lang="el-GR" altLang="en-US" dirty="0"/>
              <a:t>του </a:t>
            </a:r>
            <a:r>
              <a:rPr lang="en-US" altLang="en-US" dirty="0"/>
              <a:t>modem </a:t>
            </a:r>
            <a:r>
              <a:rPr lang="el-GR" altLang="en-US" dirty="0"/>
              <a:t>σύνδεση) μέσω της οποίας αποκτά πρόσβαση στο </a:t>
            </a:r>
            <a:r>
              <a:rPr lang="en-US" altLang="en-US" dirty="0"/>
              <a:t>Internet</a:t>
            </a:r>
            <a:r>
              <a:rPr lang="el-GR" altLang="en-US" dirty="0"/>
              <a:t>.    </a:t>
            </a:r>
          </a:p>
          <a:p>
            <a:pPr lvl="1"/>
            <a:r>
              <a:rPr lang="el-GR" altLang="en-US" dirty="0"/>
              <a:t>Ευρυζωνικής πρόσβασης: </a:t>
            </a:r>
            <a:r>
              <a:rPr lang="en-US" dirty="0"/>
              <a:t>DSL / ADSL modem </a:t>
            </a:r>
            <a:r>
              <a:rPr lang="el-GR" dirty="0"/>
              <a:t>με ταχύτητα: </a:t>
            </a:r>
            <a:r>
              <a:rPr lang="en-US" dirty="0"/>
              <a:t> 1.5 Mbps </a:t>
            </a:r>
            <a:r>
              <a:rPr lang="el-GR" dirty="0"/>
              <a:t>έως και</a:t>
            </a:r>
            <a:r>
              <a:rPr lang="en-US" dirty="0"/>
              <a:t> 10 Mbps</a:t>
            </a:r>
            <a:r>
              <a:rPr lang="el-GR" dirty="0"/>
              <a:t>. </a:t>
            </a:r>
            <a:r>
              <a:rPr lang="en-US" dirty="0"/>
              <a:t> </a:t>
            </a:r>
            <a:r>
              <a:rPr lang="el-GR" dirty="0"/>
              <a:t>        </a:t>
            </a:r>
          </a:p>
          <a:p>
            <a:pPr lvl="1"/>
            <a:endParaRPr lang="el-GR" dirty="0"/>
          </a:p>
          <a:p>
            <a:endParaRPr lang="en-US" dirty="0"/>
          </a:p>
        </p:txBody>
      </p:sp>
      <p:sp>
        <p:nvSpPr>
          <p:cNvPr id="7" name="Slide Number Placeholder 2">
            <a:extLst>
              <a:ext uri="{FF2B5EF4-FFF2-40B4-BE49-F238E27FC236}">
                <a16:creationId xmlns:a16="http://schemas.microsoft.com/office/drawing/2014/main" id="{48DA0E22-1D2E-4FEC-B3A5-3E96A2DD5B59}"/>
              </a:ext>
            </a:extLst>
          </p:cNvPr>
          <p:cNvSpPr>
            <a:spLocks noGrp="1"/>
          </p:cNvSpPr>
          <p:nvPr>
            <p:ph type="sldNum" sz="quarter" idx="12"/>
          </p:nvPr>
        </p:nvSpPr>
        <p:spPr/>
        <p:txBody>
          <a:bodyPr/>
          <a:lstStyle/>
          <a:p>
            <a:fld id="{D5BBC35B-A44B-4119-B8DA-DE9E3DFADA20}" type="slidenum">
              <a:rPr lang="en-US" smtClean="0"/>
              <a:pPr/>
              <a:t>21</a:t>
            </a:fld>
            <a:endParaRPr lang="en-US" dirty="0"/>
          </a:p>
        </p:txBody>
      </p:sp>
      <p:sp>
        <p:nvSpPr>
          <p:cNvPr id="12290" name="Rectangle 2">
            <a:extLst>
              <a:ext uri="{FF2B5EF4-FFF2-40B4-BE49-F238E27FC236}">
                <a16:creationId xmlns:a16="http://schemas.microsoft.com/office/drawing/2014/main" id="{6A71B5D2-9AC1-4019-914C-FB8DB9EE6BCE}"/>
              </a:ext>
            </a:extLst>
          </p:cNvPr>
          <p:cNvSpPr>
            <a:spLocks noGrp="1" noChangeArrowheads="1"/>
          </p:cNvSpPr>
          <p:nvPr>
            <p:ph type="title"/>
          </p:nvPr>
        </p:nvSpPr>
        <p:spPr/>
        <p:txBody>
          <a:bodyPr>
            <a:normAutofit fontScale="90000"/>
          </a:bodyPr>
          <a:lstStyle/>
          <a:p>
            <a:r>
              <a:rPr lang="el-GR" dirty="0"/>
              <a:t>Τρόποι σύνδεσης στο Διαδίκτυο (τηλεφωνικό δίκτυο)</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18CFEC25-5CCB-4768-8DA2-63FD14EC5AA2}"/>
              </a:ext>
            </a:extLst>
          </p:cNvPr>
          <p:cNvSpPr>
            <a:spLocks noGrp="1"/>
          </p:cNvSpPr>
          <p:nvPr>
            <p:ph idx="1"/>
          </p:nvPr>
        </p:nvSpPr>
        <p:spPr/>
        <p:txBody>
          <a:bodyPr>
            <a:normAutofit fontScale="92500" lnSpcReduction="20000"/>
          </a:bodyPr>
          <a:lstStyle/>
          <a:p>
            <a:r>
              <a:rPr lang="el-GR" altLang="en-US" dirty="0"/>
              <a:t>Η παροχή υπηρεσιών Διαδικτύου προς όλους αποτέλεσε το κίνητρο για την αξιοποίηση και άλλων δικτυακών υποδομών. Έτσι αξιοποιώντας το υπάρχον δίκτυο: </a:t>
            </a:r>
          </a:p>
          <a:p>
            <a:r>
              <a:rPr lang="el-GR" altLang="en-US" dirty="0"/>
              <a:t>της συνδρομητικής τηλεόρασης (</a:t>
            </a:r>
            <a:r>
              <a:rPr lang="en-US" altLang="en-US" dirty="0"/>
              <a:t>cable TV</a:t>
            </a:r>
            <a:r>
              <a:rPr lang="el-GR" altLang="en-US" dirty="0"/>
              <a:t>) στις ΗΠΑ, χρησιμοποιήθηκαν ειδικά </a:t>
            </a:r>
            <a:r>
              <a:rPr lang="en-US" altLang="en-US" dirty="0"/>
              <a:t>modem </a:t>
            </a:r>
            <a:r>
              <a:rPr lang="el-GR" altLang="en-US" dirty="0"/>
              <a:t>ώστε να μεταδίδονται δεδομένα μαζί με το τηλεοπτικό σήμα, με ταχύτητες: έως </a:t>
            </a:r>
            <a:r>
              <a:rPr lang="en-US" altLang="en-US" dirty="0"/>
              <a:t>250 Mbps</a:t>
            </a:r>
            <a:endParaRPr lang="el-GR" altLang="en-US" dirty="0"/>
          </a:p>
          <a:p>
            <a:r>
              <a:rPr lang="el-GR" altLang="en-US" dirty="0"/>
              <a:t>παροχής ενέργειας χρησιμοποιήθηκαν συσκευές που μεταδίδουν δεδομένα πάνω σε καλώδια ηλεκτρικού ρεύματος (</a:t>
            </a:r>
            <a:r>
              <a:rPr lang="en-US" altLang="en-US" dirty="0"/>
              <a:t>Broadband over Powerline</a:t>
            </a:r>
            <a:r>
              <a:rPr lang="el-GR" altLang="en-US" dirty="0"/>
              <a:t>). Εντούτοις η τεχνολογία αυτή είναι σε εξέλιξη. </a:t>
            </a:r>
          </a:p>
          <a:p>
            <a:r>
              <a:rPr lang="el-GR" altLang="en-US" dirty="0"/>
              <a:t>Τα δίκτυα οπτικών ινών παρέχουν ταχύτητες έως και </a:t>
            </a:r>
            <a:r>
              <a:rPr lang="en-US" altLang="en-US" dirty="0"/>
              <a:t>1 Gbps</a:t>
            </a:r>
            <a:r>
              <a:rPr lang="el-GR" altLang="en-US" dirty="0"/>
              <a:t>.   </a:t>
            </a:r>
            <a:r>
              <a:rPr lang="en-US" altLang="en-US" dirty="0"/>
              <a:t> </a:t>
            </a:r>
            <a:r>
              <a:rPr lang="el-GR" altLang="en-US" dirty="0"/>
              <a:t>        </a:t>
            </a:r>
          </a:p>
        </p:txBody>
      </p:sp>
      <p:sp>
        <p:nvSpPr>
          <p:cNvPr id="4" name="Slide Number Placeholder 2">
            <a:extLst>
              <a:ext uri="{FF2B5EF4-FFF2-40B4-BE49-F238E27FC236}">
                <a16:creationId xmlns:a16="http://schemas.microsoft.com/office/drawing/2014/main" id="{83C3D2C9-665D-464A-962B-DFA9DE406A64}"/>
              </a:ext>
            </a:extLst>
          </p:cNvPr>
          <p:cNvSpPr>
            <a:spLocks noGrp="1"/>
          </p:cNvSpPr>
          <p:nvPr>
            <p:ph type="sldNum" sz="quarter" idx="12"/>
          </p:nvPr>
        </p:nvSpPr>
        <p:spPr/>
        <p:txBody>
          <a:bodyPr/>
          <a:lstStyle/>
          <a:p>
            <a:fld id="{D5BBC35B-A44B-4119-B8DA-DE9E3DFADA20}" type="slidenum">
              <a:rPr lang="en-US" smtClean="0"/>
              <a:pPr/>
              <a:t>22</a:t>
            </a:fld>
            <a:endParaRPr lang="en-US" dirty="0"/>
          </a:p>
        </p:txBody>
      </p:sp>
      <p:sp>
        <p:nvSpPr>
          <p:cNvPr id="2" name="Title 1">
            <a:extLst>
              <a:ext uri="{FF2B5EF4-FFF2-40B4-BE49-F238E27FC236}">
                <a16:creationId xmlns:a16="http://schemas.microsoft.com/office/drawing/2014/main" id="{C6D7E19F-5E53-4E50-AB98-83318D9E90FE}"/>
              </a:ext>
            </a:extLst>
          </p:cNvPr>
          <p:cNvSpPr>
            <a:spLocks noGrp="1"/>
          </p:cNvSpPr>
          <p:nvPr>
            <p:ph type="title"/>
          </p:nvPr>
        </p:nvSpPr>
        <p:spPr/>
        <p:txBody>
          <a:bodyPr>
            <a:normAutofit fontScale="90000"/>
          </a:bodyPr>
          <a:lstStyle/>
          <a:p>
            <a:r>
              <a:rPr lang="el-GR" dirty="0"/>
              <a:t>Τρόποι σύνδεσης στο Διαδίκτυο </a:t>
            </a:r>
            <a:r>
              <a:rPr lang="en-US" dirty="0"/>
              <a:t/>
            </a:r>
            <a:br>
              <a:rPr lang="en-US" dirty="0"/>
            </a:br>
            <a:r>
              <a:rPr lang="el-GR" dirty="0"/>
              <a:t>(άλλα δίκτυα)</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EF40F0E8-DE3F-44BB-A9E9-5085E5CDF997}"/>
              </a:ext>
            </a:extLst>
          </p:cNvPr>
          <p:cNvSpPr>
            <a:spLocks noGrp="1"/>
          </p:cNvSpPr>
          <p:nvPr>
            <p:ph idx="1"/>
          </p:nvPr>
        </p:nvSpPr>
        <p:spPr/>
        <p:txBody>
          <a:bodyPr>
            <a:normAutofit fontScale="85000" lnSpcReduction="20000"/>
          </a:bodyPr>
          <a:lstStyle/>
          <a:p>
            <a:r>
              <a:rPr lang="el-GR" altLang="en-US" dirty="0"/>
              <a:t>Στις μέρες μας ένας δημοφιλής τρόπος σύνδεσης περιλαμβάνει την ασύρματη σύνδεση. </a:t>
            </a:r>
          </a:p>
          <a:p>
            <a:pPr lvl="1"/>
            <a:r>
              <a:rPr lang="en-US" altLang="en-US" sz="2600" dirty="0"/>
              <a:t>Mobile BroadBand</a:t>
            </a:r>
            <a:r>
              <a:rPr lang="el-GR" altLang="en-US" sz="2600" dirty="0"/>
              <a:t>: Κατά αυτόν τον τρόπο ο χρήστης χρησιμοποιεί την συσκευή του, η οποία διαθέτει ασύρματη κάρτα δικτύου ώστε να συνδεθεί σε κάποια συσκευή (</a:t>
            </a:r>
            <a:r>
              <a:rPr lang="en-US" altLang="en-US" sz="2600" dirty="0"/>
              <a:t>WiFi</a:t>
            </a:r>
            <a:r>
              <a:rPr lang="el-GR" altLang="en-US" sz="2600" dirty="0"/>
              <a:t>, </a:t>
            </a:r>
            <a:r>
              <a:rPr lang="en-US" altLang="en-US" sz="2600" dirty="0"/>
              <a:t>WiMax access point</a:t>
            </a:r>
            <a:r>
              <a:rPr lang="el-GR" altLang="en-US" sz="2600" dirty="0"/>
              <a:t>)</a:t>
            </a:r>
            <a:r>
              <a:rPr lang="en-US" altLang="en-US" sz="2600" dirty="0"/>
              <a:t> </a:t>
            </a:r>
            <a:r>
              <a:rPr lang="el-GR" altLang="en-US" sz="2600" dirty="0"/>
              <a:t>και αυτή με τη σειρά της σε κάποιο δίκτυο σταθερής δομής, με ταχύτητα: έως</a:t>
            </a:r>
            <a:r>
              <a:rPr lang="en-US" altLang="en-US" sz="2600" dirty="0"/>
              <a:t> 1.5 Mbps</a:t>
            </a:r>
            <a:r>
              <a:rPr lang="el-GR" altLang="en-US" sz="2600" dirty="0"/>
              <a:t>. </a:t>
            </a:r>
            <a:endParaRPr lang="en-US" altLang="en-US" sz="2600" dirty="0"/>
          </a:p>
          <a:p>
            <a:pPr lvl="1"/>
            <a:r>
              <a:rPr lang="en-US" altLang="en-US" sz="2600" dirty="0"/>
              <a:t>Mobile Internet</a:t>
            </a:r>
            <a:r>
              <a:rPr lang="el-GR" altLang="en-US" sz="2600" dirty="0"/>
              <a:t>: Κατά αυτόν τον τρόπο ο χρήστης μπορεί να χρησιμοποιήσει το κινητό του τηλέφωνο ώστε να συνδεθεί απευθείας με τον πάροχο του μέσω των ραδιοκυμάτων. Υπάρχουν διάφορες τεχνικές μετάδοσης δεδομένων και φωνής πάνω από ραδιοκύματα, όπως </a:t>
            </a:r>
            <a:r>
              <a:rPr lang="en-US" altLang="en-US" sz="2600" dirty="0"/>
              <a:t>3G, 4G</a:t>
            </a:r>
            <a:r>
              <a:rPr lang="el-GR" altLang="en-US" sz="2600" dirty="0"/>
              <a:t>, 5</a:t>
            </a:r>
            <a:r>
              <a:rPr lang="en-US" altLang="en-US" sz="2600" dirty="0"/>
              <a:t>G</a:t>
            </a:r>
            <a:r>
              <a:rPr lang="el-GR" altLang="en-US" sz="2600" dirty="0"/>
              <a:t> κα.</a:t>
            </a:r>
          </a:p>
          <a:p>
            <a:pPr lvl="1"/>
            <a:r>
              <a:rPr lang="el-GR" altLang="en-US" sz="2600" dirty="0"/>
              <a:t>Δορυφορική σύνδεση (</a:t>
            </a:r>
            <a:r>
              <a:rPr lang="en-US" altLang="en-US" sz="2600" dirty="0"/>
              <a:t>satellite</a:t>
            </a:r>
            <a:r>
              <a:rPr lang="el-GR" altLang="en-US" sz="2600" dirty="0"/>
              <a:t>): Ο χρήστης χρησιμοποιώντας το δορυφορικό του τηλέφωνο μπορεί να επιτύχει σύνδεση με ταχύτητα</a:t>
            </a:r>
            <a:r>
              <a:rPr lang="en-US" altLang="en-US" sz="2600" dirty="0"/>
              <a:t> </a:t>
            </a:r>
            <a:r>
              <a:rPr lang="el-GR" altLang="en-US" sz="2600" dirty="0"/>
              <a:t>έως </a:t>
            </a:r>
            <a:r>
              <a:rPr lang="en-US" altLang="en-US" sz="2600" dirty="0"/>
              <a:t>10 Mbps</a:t>
            </a:r>
            <a:r>
              <a:rPr lang="el-GR" altLang="en-US" sz="2600" dirty="0"/>
              <a:t>.      </a:t>
            </a:r>
          </a:p>
        </p:txBody>
      </p:sp>
      <p:sp>
        <p:nvSpPr>
          <p:cNvPr id="4" name="Slide Number Placeholder 2">
            <a:extLst>
              <a:ext uri="{FF2B5EF4-FFF2-40B4-BE49-F238E27FC236}">
                <a16:creationId xmlns:a16="http://schemas.microsoft.com/office/drawing/2014/main" id="{5FBD2F3D-65F3-4825-BA55-6D0E62A002F8}"/>
              </a:ext>
            </a:extLst>
          </p:cNvPr>
          <p:cNvSpPr>
            <a:spLocks noGrp="1"/>
          </p:cNvSpPr>
          <p:nvPr>
            <p:ph type="sldNum" sz="quarter" idx="12"/>
          </p:nvPr>
        </p:nvSpPr>
        <p:spPr/>
        <p:txBody>
          <a:bodyPr/>
          <a:lstStyle/>
          <a:p>
            <a:fld id="{D5BBC35B-A44B-4119-B8DA-DE9E3DFADA20}" type="slidenum">
              <a:rPr lang="en-US" smtClean="0"/>
              <a:pPr/>
              <a:t>23</a:t>
            </a:fld>
            <a:endParaRPr lang="en-US" dirty="0"/>
          </a:p>
        </p:txBody>
      </p:sp>
      <p:sp>
        <p:nvSpPr>
          <p:cNvPr id="2" name="Title 1">
            <a:extLst>
              <a:ext uri="{FF2B5EF4-FFF2-40B4-BE49-F238E27FC236}">
                <a16:creationId xmlns:a16="http://schemas.microsoft.com/office/drawing/2014/main" id="{C6D7E19F-5E53-4E50-AB98-83318D9E90FE}"/>
              </a:ext>
            </a:extLst>
          </p:cNvPr>
          <p:cNvSpPr>
            <a:spLocks noGrp="1"/>
          </p:cNvSpPr>
          <p:nvPr>
            <p:ph type="title"/>
          </p:nvPr>
        </p:nvSpPr>
        <p:spPr/>
        <p:txBody>
          <a:bodyPr>
            <a:normAutofit fontScale="90000"/>
          </a:bodyPr>
          <a:lstStyle/>
          <a:p>
            <a:r>
              <a:rPr lang="el-GR" dirty="0"/>
              <a:t>Τρόποι σύνδεσης στο Διαδίκτυο (ασύρματη επικοινωνία)</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EB342EF9-F9E2-4205-A808-704E3276F9BD}"/>
              </a:ext>
            </a:extLst>
          </p:cNvPr>
          <p:cNvSpPr>
            <a:spLocks noGrp="1"/>
          </p:cNvSpPr>
          <p:nvPr>
            <p:ph type="sldNum" sz="quarter" idx="12"/>
          </p:nvPr>
        </p:nvSpPr>
        <p:spPr/>
        <p:txBody>
          <a:bodyPr/>
          <a:lstStyle/>
          <a:p>
            <a:fld id="{D5BBC35B-A44B-4119-B8DA-DE9E3DFADA20}" type="slidenum">
              <a:rPr lang="en-US" smtClean="0"/>
              <a:pPr/>
              <a:t>24</a:t>
            </a:fld>
            <a:endParaRPr lang="en-US" dirty="0"/>
          </a:p>
        </p:txBody>
      </p:sp>
      <p:sp>
        <p:nvSpPr>
          <p:cNvPr id="2" name="Title 1">
            <a:extLst>
              <a:ext uri="{FF2B5EF4-FFF2-40B4-BE49-F238E27FC236}">
                <a16:creationId xmlns:a16="http://schemas.microsoft.com/office/drawing/2014/main" id="{C6D7E19F-5E53-4E50-AB98-83318D9E90FE}"/>
              </a:ext>
            </a:extLst>
          </p:cNvPr>
          <p:cNvSpPr>
            <a:spLocks noGrp="1"/>
          </p:cNvSpPr>
          <p:nvPr>
            <p:ph type="title"/>
          </p:nvPr>
        </p:nvSpPr>
        <p:spPr/>
        <p:txBody>
          <a:bodyPr>
            <a:normAutofit fontScale="90000"/>
          </a:bodyPr>
          <a:lstStyle/>
          <a:p>
            <a:r>
              <a:rPr lang="el-GR" dirty="0"/>
              <a:t>Τρόποι σύνδεσης στο Διαδίκτυο (ασύρματη επικοινωνία)</a:t>
            </a:r>
            <a:endParaRPr lang="en-US" dirty="0"/>
          </a:p>
        </p:txBody>
      </p:sp>
      <p:pic>
        <p:nvPicPr>
          <p:cNvPr id="30723" name="Picture 10">
            <a:extLst>
              <a:ext uri="{FF2B5EF4-FFF2-40B4-BE49-F238E27FC236}">
                <a16:creationId xmlns:a16="http://schemas.microsoft.com/office/drawing/2014/main" id="{C34ED9A7-BFBE-4CE4-955F-B6C185348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7893" y="1682750"/>
            <a:ext cx="47482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CFF64-E2C3-4E35-BD78-A46CC4F14AD5}"/>
              </a:ext>
            </a:extLst>
          </p:cNvPr>
          <p:cNvSpPr>
            <a:spLocks noGrp="1"/>
          </p:cNvSpPr>
          <p:nvPr>
            <p:ph idx="1"/>
          </p:nvPr>
        </p:nvSpPr>
        <p:spPr/>
        <p:txBody>
          <a:bodyPr/>
          <a:lstStyle/>
          <a:p>
            <a:r>
              <a:rPr lang="el-GR" dirty="0"/>
              <a:t>Οι τρόποι που επικοινωνούν δύο ή περισσότερες εφαρμογές</a:t>
            </a:r>
            <a:r>
              <a:rPr lang="en-US" dirty="0"/>
              <a:t>/</a:t>
            </a:r>
            <a:r>
              <a:rPr lang="el-GR" dirty="0"/>
              <a:t>υπολογιστές μεταξύ τους χωρίζονται σε τρία μοντέλα επικοινωνίας. Αυτά επιγραμματικά είναι: </a:t>
            </a:r>
          </a:p>
          <a:p>
            <a:r>
              <a:rPr lang="el-GR" dirty="0"/>
              <a:t>το μοντέλο πελάτη-εξυπηρετητή, </a:t>
            </a:r>
          </a:p>
          <a:p>
            <a:r>
              <a:rPr lang="el-GR" dirty="0"/>
              <a:t>το μοντέλο ομότιμων συνδέσεων, και </a:t>
            </a:r>
          </a:p>
          <a:p>
            <a:r>
              <a:rPr lang="el-GR" dirty="0"/>
              <a:t>το κεντρικοποιημένο μοντέλο το οποίο πλέον έχει εξελιχθεί και είναι γνωστό ως υπολογιστικό νέφος.</a:t>
            </a:r>
          </a:p>
        </p:txBody>
      </p:sp>
      <p:sp>
        <p:nvSpPr>
          <p:cNvPr id="3" name="Slide Number Placeholder 2">
            <a:extLst>
              <a:ext uri="{FF2B5EF4-FFF2-40B4-BE49-F238E27FC236}">
                <a16:creationId xmlns:a16="http://schemas.microsoft.com/office/drawing/2014/main" id="{A6DD69D4-7406-4D56-8C5D-33805CC5CC9E}"/>
              </a:ext>
            </a:extLst>
          </p:cNvPr>
          <p:cNvSpPr>
            <a:spLocks noGrp="1"/>
          </p:cNvSpPr>
          <p:nvPr>
            <p:ph type="sldNum" sz="quarter" idx="12"/>
          </p:nvPr>
        </p:nvSpPr>
        <p:spPr/>
        <p:txBody>
          <a:bodyPr/>
          <a:lstStyle/>
          <a:p>
            <a:fld id="{D5BBC35B-A44B-4119-B8DA-DE9E3DFADA20}" type="slidenum">
              <a:rPr lang="en-US" smtClean="0"/>
              <a:pPr/>
              <a:t>25</a:t>
            </a:fld>
            <a:endParaRPr lang="en-US" dirty="0"/>
          </a:p>
        </p:txBody>
      </p:sp>
      <p:sp>
        <p:nvSpPr>
          <p:cNvPr id="4" name="Title 3">
            <a:extLst>
              <a:ext uri="{FF2B5EF4-FFF2-40B4-BE49-F238E27FC236}">
                <a16:creationId xmlns:a16="http://schemas.microsoft.com/office/drawing/2014/main" id="{80BFB2DA-A00B-4AFC-A9C2-596C4E32A87A}"/>
              </a:ext>
            </a:extLst>
          </p:cNvPr>
          <p:cNvSpPr>
            <a:spLocks noGrp="1"/>
          </p:cNvSpPr>
          <p:nvPr>
            <p:ph type="title"/>
          </p:nvPr>
        </p:nvSpPr>
        <p:spPr/>
        <p:txBody>
          <a:bodyPr/>
          <a:lstStyle/>
          <a:p>
            <a:r>
              <a:rPr lang="el-GR" dirty="0"/>
              <a:t>Μοντέλα επικοινωνίας</a:t>
            </a:r>
          </a:p>
        </p:txBody>
      </p:sp>
    </p:spTree>
    <p:extLst>
      <p:ext uri="{BB962C8B-B14F-4D97-AF65-F5344CB8AC3E}">
        <p14:creationId xmlns:p14="http://schemas.microsoft.com/office/powerpoint/2010/main" val="96430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D3BFFA18-4D89-4971-BF2B-55936DBF1B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54150"/>
            <a:ext cx="67818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88E48FEE-BC51-444F-9985-7BEA29FDFD9A}"/>
              </a:ext>
            </a:extLst>
          </p:cNvPr>
          <p:cNvSpPr>
            <a:spLocks noGrp="1"/>
          </p:cNvSpPr>
          <p:nvPr>
            <p:ph idx="1"/>
          </p:nvPr>
        </p:nvSpPr>
        <p:spPr>
          <a:xfrm>
            <a:off x="457200" y="3617912"/>
            <a:ext cx="8229600" cy="2389379"/>
          </a:xfrm>
        </p:spPr>
        <p:txBody>
          <a:bodyPr>
            <a:normAutofit fontScale="70000" lnSpcReduction="20000"/>
          </a:bodyPr>
          <a:lstStyle/>
          <a:p>
            <a:pPr algn="just">
              <a:spcBef>
                <a:spcPct val="0"/>
              </a:spcBef>
              <a:spcAft>
                <a:spcPct val="50000"/>
              </a:spcAft>
              <a:buClrTx/>
              <a:buSzTx/>
              <a:buNone/>
            </a:pPr>
            <a:r>
              <a:rPr lang="el-GR" altLang="en-US" sz="2800" dirty="0">
                <a:latin typeface="Arial" panose="020B0604020202020204" pitchFamily="34" charset="0"/>
              </a:rPr>
              <a:t>Το μοντέλο πελάτη – εξυπηρετητή είναι κυρίαρχο στο </a:t>
            </a:r>
            <a:r>
              <a:rPr lang="en-GB" altLang="en-US" sz="2800" dirty="0">
                <a:latin typeface="Arial" panose="020B0604020202020204" pitchFamily="34" charset="0"/>
              </a:rPr>
              <a:t>INTERNET</a:t>
            </a:r>
            <a:r>
              <a:rPr lang="el-GR" altLang="en-US" sz="2800" dirty="0">
                <a:latin typeface="Arial" panose="020B0604020202020204" pitchFamily="34" charset="0"/>
              </a:rPr>
              <a:t>. </a:t>
            </a:r>
          </a:p>
          <a:p>
            <a:pPr algn="just">
              <a:spcBef>
                <a:spcPct val="0"/>
              </a:spcBef>
              <a:spcAft>
                <a:spcPct val="50000"/>
              </a:spcAft>
              <a:buClrTx/>
              <a:buSzTx/>
              <a:buNone/>
            </a:pPr>
            <a:r>
              <a:rPr lang="el-GR" altLang="en-US" sz="2800" dirty="0">
                <a:latin typeface="Arial" panose="020B0604020202020204" pitchFamily="34" charset="0"/>
              </a:rPr>
              <a:t>Καθορίζει τον τρόπο λειτουργίας και εκτέλεσης εφαρμογών (π.χ. </a:t>
            </a:r>
            <a:r>
              <a:rPr lang="en-GB" altLang="en-US" sz="2800" dirty="0">
                <a:latin typeface="Arial" panose="020B0604020202020204" pitchFamily="34" charset="0"/>
              </a:rPr>
              <a:t>FTP</a:t>
            </a:r>
            <a:r>
              <a:rPr lang="el-GR" altLang="en-US" sz="2800" dirty="0">
                <a:latin typeface="Arial" panose="020B0604020202020204" pitchFamily="34" charset="0"/>
              </a:rPr>
              <a:t>, </a:t>
            </a:r>
            <a:r>
              <a:rPr lang="en-GB" altLang="en-US" sz="2800" dirty="0">
                <a:latin typeface="Arial" panose="020B0604020202020204" pitchFamily="34" charset="0"/>
              </a:rPr>
              <a:t>HTTP</a:t>
            </a:r>
            <a:r>
              <a:rPr lang="el-GR" altLang="en-US" sz="2800" dirty="0">
                <a:latin typeface="Arial" panose="020B0604020202020204" pitchFamily="34" charset="0"/>
              </a:rPr>
              <a:t>, </a:t>
            </a:r>
            <a:r>
              <a:rPr lang="en-GB" altLang="en-US" sz="2800" dirty="0">
                <a:latin typeface="Arial" panose="020B0604020202020204" pitchFamily="34" charset="0"/>
              </a:rPr>
              <a:t>SMTP</a:t>
            </a:r>
            <a:r>
              <a:rPr lang="el-GR" altLang="en-US" sz="2800" dirty="0">
                <a:latin typeface="Arial" panose="020B0604020202020204" pitchFamily="34" charset="0"/>
              </a:rPr>
              <a:t>, </a:t>
            </a:r>
            <a:r>
              <a:rPr lang="en-GB" altLang="en-US" sz="2800" dirty="0">
                <a:latin typeface="Arial" panose="020B0604020202020204" pitchFamily="34" charset="0"/>
              </a:rPr>
              <a:t>TELNET</a:t>
            </a:r>
            <a:r>
              <a:rPr lang="el-GR" altLang="en-US" sz="2800" dirty="0">
                <a:latin typeface="Arial" panose="020B0604020202020204" pitchFamily="34" charset="0"/>
              </a:rPr>
              <a:t>) στο Διαδίκτυο. </a:t>
            </a:r>
            <a:endParaRPr lang="en-US" altLang="en-US" sz="2800" dirty="0">
              <a:latin typeface="Arial" panose="020B0604020202020204" pitchFamily="34" charset="0"/>
            </a:endParaRPr>
          </a:p>
          <a:p>
            <a:pPr algn="just">
              <a:spcBef>
                <a:spcPct val="0"/>
              </a:spcBef>
              <a:spcAft>
                <a:spcPct val="50000"/>
              </a:spcAft>
              <a:buClrTx/>
              <a:buSzTx/>
              <a:buNone/>
            </a:pPr>
            <a:r>
              <a:rPr lang="el-GR" altLang="en-US" sz="2800" dirty="0">
                <a:latin typeface="Arial" panose="020B0604020202020204" pitchFamily="34" charset="0"/>
              </a:rPr>
              <a:t>Όλες οι μηχανές στο Διαδίκτυο που ζητάνε τις υπηρεσίες άλλων αποτελούν τους πελάτες (</a:t>
            </a:r>
            <a:r>
              <a:rPr lang="en-GB" altLang="en-US" sz="2800" b="1" dirty="0">
                <a:latin typeface="Arial" panose="020B0604020202020204" pitchFamily="34" charset="0"/>
              </a:rPr>
              <a:t>Clients</a:t>
            </a:r>
            <a:r>
              <a:rPr lang="el-GR" altLang="en-US" sz="2800" dirty="0">
                <a:latin typeface="Arial" panose="020B0604020202020204" pitchFamily="34" charset="0"/>
              </a:rPr>
              <a:t>), ενώ αυτές που προσφέρουν τις υπηρεσίες τους στους πελάτες είναι οι εξυπηρετητές (</a:t>
            </a:r>
            <a:r>
              <a:rPr lang="en-GB" altLang="en-US" sz="2800" b="1" dirty="0">
                <a:latin typeface="Arial" panose="020B0604020202020204" pitchFamily="34" charset="0"/>
              </a:rPr>
              <a:t>Servers</a:t>
            </a:r>
            <a:r>
              <a:rPr lang="el-GR" altLang="en-US" sz="2800" dirty="0">
                <a:latin typeface="Arial" panose="020B0604020202020204" pitchFamily="34" charset="0"/>
              </a:rPr>
              <a:t>).</a:t>
            </a:r>
            <a:endParaRPr lang="el-GR" dirty="0"/>
          </a:p>
        </p:txBody>
      </p:sp>
      <p:sp>
        <p:nvSpPr>
          <p:cNvPr id="5" name="Slide Number Placeholder 2">
            <a:extLst>
              <a:ext uri="{FF2B5EF4-FFF2-40B4-BE49-F238E27FC236}">
                <a16:creationId xmlns:a16="http://schemas.microsoft.com/office/drawing/2014/main" id="{0E72A8F8-A55F-44E3-9228-5B77EE7C3E7F}"/>
              </a:ext>
            </a:extLst>
          </p:cNvPr>
          <p:cNvSpPr>
            <a:spLocks noGrp="1"/>
          </p:cNvSpPr>
          <p:nvPr>
            <p:ph type="sldNum" sz="quarter" idx="12"/>
          </p:nvPr>
        </p:nvSpPr>
        <p:spPr/>
        <p:txBody>
          <a:bodyPr/>
          <a:lstStyle/>
          <a:p>
            <a:fld id="{D5BBC35B-A44B-4119-B8DA-DE9E3DFADA20}" type="slidenum">
              <a:rPr lang="en-US" smtClean="0"/>
              <a:pPr/>
              <a:t>26</a:t>
            </a:fld>
            <a:endParaRPr lang="en-US" dirty="0"/>
          </a:p>
        </p:txBody>
      </p:sp>
      <p:sp>
        <p:nvSpPr>
          <p:cNvPr id="8" name="Title 7">
            <a:extLst>
              <a:ext uri="{FF2B5EF4-FFF2-40B4-BE49-F238E27FC236}">
                <a16:creationId xmlns:a16="http://schemas.microsoft.com/office/drawing/2014/main" id="{B51BAF93-E973-4ED7-B5E1-5C7817CABC2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a:extLst>
              <a:ext uri="{FF2B5EF4-FFF2-40B4-BE49-F238E27FC236}">
                <a16:creationId xmlns:a16="http://schemas.microsoft.com/office/drawing/2014/main" id="{3B4C7D06-3120-4C6E-9B13-97D70CD99A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71600"/>
            <a:ext cx="75438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BFA9B7AB-5501-4945-8161-DBF703398FB0}"/>
              </a:ext>
            </a:extLst>
          </p:cNvPr>
          <p:cNvSpPr>
            <a:spLocks noGrp="1"/>
          </p:cNvSpPr>
          <p:nvPr>
            <p:ph idx="1"/>
          </p:nvPr>
        </p:nvSpPr>
        <p:spPr>
          <a:xfrm>
            <a:off x="2362199" y="5334000"/>
            <a:ext cx="6988277" cy="1249362"/>
          </a:xfrm>
        </p:spPr>
        <p:txBody>
          <a:bodyPr>
            <a:normAutofit lnSpcReduction="10000"/>
          </a:bodyPr>
          <a:lstStyle/>
          <a:p>
            <a:r>
              <a:rPr lang="el-GR" dirty="0"/>
              <a:t>Ο πελάτης στέλνει μία αίτηση (request) στον εξυπηρετητή και ο εξυπηρετητής μία απάντηση (response) στον πελάτη.</a:t>
            </a:r>
          </a:p>
        </p:txBody>
      </p:sp>
      <p:sp>
        <p:nvSpPr>
          <p:cNvPr id="5" name="Slide Number Placeholder 2">
            <a:extLst>
              <a:ext uri="{FF2B5EF4-FFF2-40B4-BE49-F238E27FC236}">
                <a16:creationId xmlns:a16="http://schemas.microsoft.com/office/drawing/2014/main" id="{C8C7E319-B286-40D8-A342-8DA8011EEF82}"/>
              </a:ext>
            </a:extLst>
          </p:cNvPr>
          <p:cNvSpPr>
            <a:spLocks noGrp="1"/>
          </p:cNvSpPr>
          <p:nvPr>
            <p:ph type="sldNum" sz="quarter" idx="12"/>
          </p:nvPr>
        </p:nvSpPr>
        <p:spPr/>
        <p:txBody>
          <a:bodyPr/>
          <a:lstStyle/>
          <a:p>
            <a:fld id="{D5BBC35B-A44B-4119-B8DA-DE9E3DFADA20}" type="slidenum">
              <a:rPr lang="en-US" smtClean="0"/>
              <a:pPr/>
              <a:t>27</a:t>
            </a:fld>
            <a:endParaRPr lang="en-US" dirty="0"/>
          </a:p>
        </p:txBody>
      </p:sp>
      <p:sp>
        <p:nvSpPr>
          <p:cNvPr id="10" name="Title 9">
            <a:extLst>
              <a:ext uri="{FF2B5EF4-FFF2-40B4-BE49-F238E27FC236}">
                <a16:creationId xmlns:a16="http://schemas.microsoft.com/office/drawing/2014/main" id="{5001BA5A-BDCB-4CD5-B165-3D43156CCB3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F12663F-BBE3-482E-88AD-B8216D8BAFAE}"/>
              </a:ext>
            </a:extLst>
          </p:cNvPr>
          <p:cNvSpPr>
            <a:spLocks noGrp="1"/>
          </p:cNvSpPr>
          <p:nvPr>
            <p:ph idx="1"/>
          </p:nvPr>
        </p:nvSpPr>
        <p:spPr/>
        <p:txBody>
          <a:bodyPr>
            <a:normAutofit fontScale="85000" lnSpcReduction="10000"/>
          </a:bodyPr>
          <a:lstStyle/>
          <a:p>
            <a:r>
              <a:rPr lang="el-GR" dirty="0"/>
              <a:t>Στον εξυπηρετητή όλες οι εφαρμογές – υπηρεσίες που μπορούν να προσφερθούν, πραγματοποιούνται από ένα διαφορετικό τμήμα εξυπηρέτησης, το οποίο διακρίνεται από τα άλλα με τη βοήθεια των αριθμών θυρών (Port Numbers).</a:t>
            </a:r>
          </a:p>
          <a:p>
            <a:r>
              <a:rPr lang="el-GR" dirty="0"/>
              <a:t>Υπάρχει, δηλαδή, ένας διαφορετικός αριθμός θύρας για κάθε μορφή εφαρμογής (π.χ. η θύρα με αριθμό 80 του Server στο ΠΑΠΕΙ. προσφέρει υπηρεσίες HTTP).</a:t>
            </a:r>
          </a:p>
          <a:p>
            <a:r>
              <a:rPr lang="el-GR" dirty="0"/>
              <a:t>Ο πελάτης μπορεί να στείλει περισσότερες από μία αιτήσεις ή ο εξυπηρετητής να στείλει μια σειρά απαντήσεων – χωρίς απαραίτητα να έχει προηγηθεί κάποια αίτηση. </a:t>
            </a:r>
          </a:p>
          <a:p>
            <a:r>
              <a:rPr lang="el-GR" dirty="0"/>
              <a:t>Άλλοι τύποι μηνυμάτων που μπορεί να σταλούν είναι οι αιτήσεις ύπαρξης του εξυπηρετητή, οι επιβεβαιώσεις και οι απαντήσεις μη ορθής αίτησης.</a:t>
            </a:r>
          </a:p>
        </p:txBody>
      </p:sp>
      <p:sp>
        <p:nvSpPr>
          <p:cNvPr id="4" name="Slide Number Placeholder 2">
            <a:extLst>
              <a:ext uri="{FF2B5EF4-FFF2-40B4-BE49-F238E27FC236}">
                <a16:creationId xmlns:a16="http://schemas.microsoft.com/office/drawing/2014/main" id="{2C78A45C-E14A-462A-865F-F15FFDCE99F0}"/>
              </a:ext>
            </a:extLst>
          </p:cNvPr>
          <p:cNvSpPr>
            <a:spLocks noGrp="1"/>
          </p:cNvSpPr>
          <p:nvPr>
            <p:ph type="sldNum" sz="quarter" idx="12"/>
          </p:nvPr>
        </p:nvSpPr>
        <p:spPr/>
        <p:txBody>
          <a:bodyPr/>
          <a:lstStyle/>
          <a:p>
            <a:fld id="{D5BBC35B-A44B-4119-B8DA-DE9E3DFADA20}" type="slidenum">
              <a:rPr lang="en-US" smtClean="0"/>
              <a:pPr/>
              <a:t>28</a:t>
            </a:fld>
            <a:endParaRPr lang="en-US" dirty="0"/>
          </a:p>
        </p:txBody>
      </p:sp>
      <p:sp>
        <p:nvSpPr>
          <p:cNvPr id="5" name="Title 4">
            <a:extLst>
              <a:ext uri="{FF2B5EF4-FFF2-40B4-BE49-F238E27FC236}">
                <a16:creationId xmlns:a16="http://schemas.microsoft.com/office/drawing/2014/main" id="{0BE12F33-953A-4BC3-863C-8C3ADE1CE3B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798B5-A666-4072-9CC3-7CFD951D52D9}"/>
              </a:ext>
            </a:extLst>
          </p:cNvPr>
          <p:cNvSpPr>
            <a:spLocks noGrp="1"/>
          </p:cNvSpPr>
          <p:nvPr>
            <p:ph idx="1"/>
          </p:nvPr>
        </p:nvSpPr>
        <p:spPr/>
        <p:txBody>
          <a:bodyPr/>
          <a:lstStyle/>
          <a:p>
            <a:endParaRPr lang="el-GR" dirty="0"/>
          </a:p>
        </p:txBody>
      </p:sp>
      <p:sp>
        <p:nvSpPr>
          <p:cNvPr id="3" name="Slide Number Placeholder 2">
            <a:extLst>
              <a:ext uri="{FF2B5EF4-FFF2-40B4-BE49-F238E27FC236}">
                <a16:creationId xmlns:a16="http://schemas.microsoft.com/office/drawing/2014/main" id="{A87DB9FE-7EE9-43C9-B72B-634DDB513E6B}"/>
              </a:ext>
            </a:extLst>
          </p:cNvPr>
          <p:cNvSpPr>
            <a:spLocks noGrp="1"/>
          </p:cNvSpPr>
          <p:nvPr>
            <p:ph type="sldNum" sz="quarter" idx="12"/>
          </p:nvPr>
        </p:nvSpPr>
        <p:spPr/>
        <p:txBody>
          <a:bodyPr/>
          <a:lstStyle/>
          <a:p>
            <a:fld id="{D5BBC35B-A44B-4119-B8DA-DE9E3DFADA20}" type="slidenum">
              <a:rPr lang="en-US" smtClean="0"/>
              <a:pPr/>
              <a:t>29</a:t>
            </a:fld>
            <a:endParaRPr lang="en-US" dirty="0"/>
          </a:p>
        </p:txBody>
      </p:sp>
      <p:sp>
        <p:nvSpPr>
          <p:cNvPr id="4" name="Title 3">
            <a:extLst>
              <a:ext uri="{FF2B5EF4-FFF2-40B4-BE49-F238E27FC236}">
                <a16:creationId xmlns:a16="http://schemas.microsoft.com/office/drawing/2014/main" id="{3F670215-7CAE-4656-B1C5-B5A88634E2DD}"/>
              </a:ext>
            </a:extLst>
          </p:cNvPr>
          <p:cNvSpPr>
            <a:spLocks noGrp="1"/>
          </p:cNvSpPr>
          <p:nvPr>
            <p:ph type="title"/>
          </p:nvPr>
        </p:nvSpPr>
        <p:spPr/>
        <p:txBody>
          <a:bodyPr/>
          <a:lstStyle/>
          <a:p>
            <a:r>
              <a:rPr lang="el-GR" dirty="0"/>
              <a:t>Θύρες λίγα λόγια </a:t>
            </a:r>
          </a:p>
        </p:txBody>
      </p:sp>
    </p:spTree>
    <p:extLst>
      <p:ext uri="{BB962C8B-B14F-4D97-AF65-F5344CB8AC3E}">
        <p14:creationId xmlns:p14="http://schemas.microsoft.com/office/powerpoint/2010/main" val="236408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CA205A0-389D-4471-8BE6-C8DB11CF2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373" y="1193852"/>
            <a:ext cx="571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026E0BEB-F525-40DB-A18C-D8EC751E38D8}"/>
              </a:ext>
            </a:extLst>
          </p:cNvPr>
          <p:cNvSpPr txBox="1">
            <a:spLocks noChangeArrowheads="1"/>
          </p:cNvSpPr>
          <p:nvPr/>
        </p:nvSpPr>
        <p:spPr bwMode="auto">
          <a:xfrm>
            <a:off x="395288" y="404813"/>
            <a:ext cx="8353425" cy="762000"/>
          </a:xfrm>
          <a:prstGeom prst="rect">
            <a:avLst/>
          </a:prstGeom>
        </p:spPr>
        <p:txBody>
          <a:bodyPr vert="horz" rtlCol="0" anchor="ctr">
            <a:normAutofit/>
            <a:scene3d>
              <a:camera prst="orthographicFront"/>
              <a:lightRig rig="soft" dir="t"/>
            </a:scene3d>
            <a:sp3d prstMaterial="softEdge">
              <a:bevelT w="25400" h="25400"/>
            </a:sp3d>
          </a:bodyPr>
          <a:lstStyle>
            <a:defPPr>
              <a:defRPr lang="en-US"/>
            </a:defPPr>
            <a:lvl1pPr eaLnBrk="1" latinLnBrk="0" hangingPunct="1">
              <a:buNone/>
              <a:defRPr kumimoji="0" sz="4100" b="1">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el-GR" dirty="0">
                <a:effectLst/>
              </a:rPr>
              <a:t>Παράδειγμα ενός διαδικτύου</a:t>
            </a:r>
            <a:endParaRPr lang="en-US" dirty="0">
              <a:effectLst/>
            </a:endParaRPr>
          </a:p>
        </p:txBody>
      </p:sp>
      <p:sp>
        <p:nvSpPr>
          <p:cNvPr id="2" name="TextBox 1">
            <a:extLst>
              <a:ext uri="{FF2B5EF4-FFF2-40B4-BE49-F238E27FC236}">
                <a16:creationId xmlns:a16="http://schemas.microsoft.com/office/drawing/2014/main" id="{B5220667-4425-4FA9-BF7F-D4E917BC8264}"/>
              </a:ext>
            </a:extLst>
          </p:cNvPr>
          <p:cNvSpPr txBox="1"/>
          <p:nvPr/>
        </p:nvSpPr>
        <p:spPr>
          <a:xfrm>
            <a:off x="6248400" y="1600200"/>
            <a:ext cx="2500313" cy="4893647"/>
          </a:xfrm>
          <a:prstGeom prst="rect">
            <a:avLst/>
          </a:prstGeom>
          <a:noFill/>
        </p:spPr>
        <p:txBody>
          <a:bodyPr wrap="square" rtlCol="0">
            <a:spAutoFit/>
          </a:bodyPr>
          <a:lstStyle/>
          <a:p>
            <a:r>
              <a:rPr lang="el-GR" dirty="0"/>
              <a:t>Ο όρος διαδίκτυο χρησιμοποιείται ώστε να περιγράψει ένα σύνολο από δύο ή περισσότερα δίκτυα διαφόρων τύπων και μεγεθών, τα οποία συνδέονται μεταξύ τους με διάφορες συσκευές </a:t>
            </a:r>
          </a:p>
        </p:txBody>
      </p:sp>
      <p:sp>
        <p:nvSpPr>
          <p:cNvPr id="5" name="Slide Number Placeholder 2">
            <a:extLst>
              <a:ext uri="{FF2B5EF4-FFF2-40B4-BE49-F238E27FC236}">
                <a16:creationId xmlns:a16="http://schemas.microsoft.com/office/drawing/2014/main" id="{1E9DABFE-2651-4122-A2B3-7E555003735C}"/>
              </a:ext>
            </a:extLst>
          </p:cNvPr>
          <p:cNvSpPr>
            <a:spLocks noGrp="1"/>
          </p:cNvSpPr>
          <p:nvPr>
            <p:ph type="sldNum" sz="quarter" idx="12"/>
          </p:nvPr>
        </p:nvSpPr>
        <p:spPr/>
        <p:txBody>
          <a:bodyPr/>
          <a:lstStyle/>
          <a:p>
            <a:fld id="{D5BBC35B-A44B-4119-B8DA-DE9E3DFADA20}"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58975-5D78-435D-BA33-DD094B6D6315}"/>
              </a:ext>
            </a:extLst>
          </p:cNvPr>
          <p:cNvSpPr>
            <a:spLocks noGrp="1"/>
          </p:cNvSpPr>
          <p:nvPr>
            <p:ph idx="1"/>
          </p:nvPr>
        </p:nvSpPr>
        <p:spPr/>
        <p:txBody>
          <a:bodyPr/>
          <a:lstStyle/>
          <a:p>
            <a:r>
              <a:rPr lang="el-GR" dirty="0"/>
              <a:t>Τα δίκτυα που χρησιμοποιούν τη λογική του μοντέλου ομότιμων συνδέσεων</a:t>
            </a:r>
            <a:r>
              <a:rPr lang="en-US" dirty="0"/>
              <a:t> </a:t>
            </a:r>
            <a:r>
              <a:rPr lang="el-GR" dirty="0"/>
              <a:t>έκαναν την εμφάνισή τους το 1999</a:t>
            </a:r>
            <a:endParaRPr lang="en-US" dirty="0"/>
          </a:p>
          <a:p>
            <a:r>
              <a:rPr lang="el-GR" dirty="0"/>
              <a:t>Σε αντίθεση με την αρχιτεκτονική πελάτη-εξυπηρετητή, δεν υπάρχει εξυπηρετητής στα ομότιμα δίκτυα αλλά κάθε πελάτης διαμοιράζει</a:t>
            </a:r>
            <a:r>
              <a:rPr lang="en-US" dirty="0"/>
              <a:t> </a:t>
            </a:r>
            <a:r>
              <a:rPr lang="el-GR" dirty="0"/>
              <a:t>τους πόρους του στους υπολοίπους. Όλοι οι υπολογιστές είναι ομότιμοι συνδρομητές (peers) και έχουν ταυτόχρονα ρόλο και σαν πελάτες και σαν εξυπηρετητές.</a:t>
            </a:r>
          </a:p>
        </p:txBody>
      </p:sp>
      <p:sp>
        <p:nvSpPr>
          <p:cNvPr id="3" name="Slide Number Placeholder 2">
            <a:extLst>
              <a:ext uri="{FF2B5EF4-FFF2-40B4-BE49-F238E27FC236}">
                <a16:creationId xmlns:a16="http://schemas.microsoft.com/office/drawing/2014/main" id="{96D8E588-149C-4289-895B-54A712F43F7E}"/>
              </a:ext>
            </a:extLst>
          </p:cNvPr>
          <p:cNvSpPr>
            <a:spLocks noGrp="1"/>
          </p:cNvSpPr>
          <p:nvPr>
            <p:ph type="sldNum" sz="quarter" idx="12"/>
          </p:nvPr>
        </p:nvSpPr>
        <p:spPr/>
        <p:txBody>
          <a:bodyPr/>
          <a:lstStyle/>
          <a:p>
            <a:fld id="{D5BBC35B-A44B-4119-B8DA-DE9E3DFADA20}" type="slidenum">
              <a:rPr lang="en-US" smtClean="0"/>
              <a:pPr/>
              <a:t>30</a:t>
            </a:fld>
            <a:endParaRPr lang="en-US" dirty="0"/>
          </a:p>
        </p:txBody>
      </p:sp>
      <p:sp>
        <p:nvSpPr>
          <p:cNvPr id="4" name="Title 3">
            <a:extLst>
              <a:ext uri="{FF2B5EF4-FFF2-40B4-BE49-F238E27FC236}">
                <a16:creationId xmlns:a16="http://schemas.microsoft.com/office/drawing/2014/main" id="{6733CE51-5BE7-4364-ABF5-66E30AEB002D}"/>
              </a:ext>
            </a:extLst>
          </p:cNvPr>
          <p:cNvSpPr>
            <a:spLocks noGrp="1"/>
          </p:cNvSpPr>
          <p:nvPr>
            <p:ph type="title"/>
          </p:nvPr>
        </p:nvSpPr>
        <p:spPr/>
        <p:txBody>
          <a:bodyPr>
            <a:normAutofit fontScale="90000"/>
          </a:bodyPr>
          <a:lstStyle/>
          <a:p>
            <a:r>
              <a:rPr lang="el-GR" dirty="0"/>
              <a:t>Το μοντέλο ομότιμων συνδέσεων (peer-to-peer, P2P)</a:t>
            </a:r>
          </a:p>
        </p:txBody>
      </p:sp>
    </p:spTree>
    <p:extLst>
      <p:ext uri="{BB962C8B-B14F-4D97-AF65-F5344CB8AC3E}">
        <p14:creationId xmlns:p14="http://schemas.microsoft.com/office/powerpoint/2010/main" val="352003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C3392-390B-4C5F-BEE3-6DE406128B73}"/>
              </a:ext>
            </a:extLst>
          </p:cNvPr>
          <p:cNvSpPr>
            <a:spLocks noGrp="1"/>
          </p:cNvSpPr>
          <p:nvPr>
            <p:ph idx="1"/>
          </p:nvPr>
        </p:nvSpPr>
        <p:spPr/>
        <p:txBody>
          <a:bodyPr>
            <a:normAutofit fontScale="92500" lnSpcReduction="10000"/>
          </a:bodyPr>
          <a:lstStyle/>
          <a:p>
            <a:r>
              <a:rPr lang="el-GR" dirty="0"/>
              <a:t>Πλεονεκτήματα: </a:t>
            </a:r>
          </a:p>
          <a:p>
            <a:r>
              <a:rPr lang="el-GR" dirty="0"/>
              <a:t>Απλούστερα στη  δομή και εύκολα στην εγκατάσταση</a:t>
            </a:r>
          </a:p>
          <a:p>
            <a:r>
              <a:rPr lang="el-GR" dirty="0"/>
              <a:t>Μικρότερο κόστος εγκατάστασης,</a:t>
            </a:r>
          </a:p>
          <a:p>
            <a:r>
              <a:rPr lang="el-GR" dirty="0"/>
              <a:t>Είναι ιδανικά για δίκτυα μικρού</a:t>
            </a:r>
          </a:p>
          <a:p>
            <a:r>
              <a:rPr lang="el-GR" dirty="0"/>
              <a:t>Μειονεκτήματα: </a:t>
            </a:r>
          </a:p>
          <a:p>
            <a:r>
              <a:rPr lang="el-GR" dirty="0"/>
              <a:t>Μη κεντρικοποιημένη διαχείριση,</a:t>
            </a:r>
          </a:p>
          <a:p>
            <a:r>
              <a:rPr lang="el-GR" dirty="0"/>
              <a:t>Μη ασφαλής μεταφορά δεδομένων και πληροφοριών,</a:t>
            </a:r>
          </a:p>
          <a:p>
            <a:r>
              <a:rPr lang="el-GR" dirty="0"/>
              <a:t>Όχι τόσο ευέλικτα δίκτυα,</a:t>
            </a:r>
          </a:p>
          <a:p>
            <a:r>
              <a:rPr lang="el-GR" dirty="0"/>
              <a:t>Όλες οι συσκευές μπορεί να λειτουργούν τόσο ως πελάτες όσο και ως εξυπηρετητές με αποτέλεσμα να μειώνεται η απόδοση του δικτύου.</a:t>
            </a:r>
          </a:p>
        </p:txBody>
      </p:sp>
      <p:sp>
        <p:nvSpPr>
          <p:cNvPr id="3" name="Slide Number Placeholder 2">
            <a:extLst>
              <a:ext uri="{FF2B5EF4-FFF2-40B4-BE49-F238E27FC236}">
                <a16:creationId xmlns:a16="http://schemas.microsoft.com/office/drawing/2014/main" id="{5370DAFC-00AB-415D-8283-201EE86AE93D}"/>
              </a:ext>
            </a:extLst>
          </p:cNvPr>
          <p:cNvSpPr>
            <a:spLocks noGrp="1"/>
          </p:cNvSpPr>
          <p:nvPr>
            <p:ph type="sldNum" sz="quarter" idx="12"/>
          </p:nvPr>
        </p:nvSpPr>
        <p:spPr/>
        <p:txBody>
          <a:bodyPr/>
          <a:lstStyle/>
          <a:p>
            <a:fld id="{D5BBC35B-A44B-4119-B8DA-DE9E3DFADA20}" type="slidenum">
              <a:rPr lang="en-US" smtClean="0"/>
              <a:pPr/>
              <a:t>31</a:t>
            </a:fld>
            <a:endParaRPr lang="en-US" dirty="0"/>
          </a:p>
        </p:txBody>
      </p:sp>
      <p:sp>
        <p:nvSpPr>
          <p:cNvPr id="4" name="Title 3">
            <a:extLst>
              <a:ext uri="{FF2B5EF4-FFF2-40B4-BE49-F238E27FC236}">
                <a16:creationId xmlns:a16="http://schemas.microsoft.com/office/drawing/2014/main" id="{1493D725-8811-47D0-A960-BE6A9348FB9A}"/>
              </a:ext>
            </a:extLst>
          </p:cNvPr>
          <p:cNvSpPr>
            <a:spLocks noGrp="1"/>
          </p:cNvSpPr>
          <p:nvPr>
            <p:ph type="title"/>
          </p:nvPr>
        </p:nvSpPr>
        <p:spPr/>
        <p:txBody>
          <a:bodyPr/>
          <a:lstStyle/>
          <a:p>
            <a:r>
              <a:rPr lang="el-GR" dirty="0"/>
              <a:t>Πλεονεκτήματα – Μειονεκτήματα </a:t>
            </a:r>
          </a:p>
        </p:txBody>
      </p:sp>
    </p:spTree>
    <p:extLst>
      <p:ext uri="{BB962C8B-B14F-4D97-AF65-F5344CB8AC3E}">
        <p14:creationId xmlns:p14="http://schemas.microsoft.com/office/powerpoint/2010/main" val="223591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6884C8-A28C-4E91-9528-46ECAEAF2519}"/>
              </a:ext>
            </a:extLst>
          </p:cNvPr>
          <p:cNvSpPr>
            <a:spLocks noGrp="1"/>
          </p:cNvSpPr>
          <p:nvPr>
            <p:ph idx="1"/>
          </p:nvPr>
        </p:nvSpPr>
        <p:spPr/>
        <p:txBody>
          <a:bodyPr>
            <a:normAutofit fontScale="92500"/>
          </a:bodyPr>
          <a:lstStyle/>
          <a:p>
            <a:r>
              <a:rPr lang="el-GR" dirty="0"/>
              <a:t>Η πρώτη μεγάλη και ευρέως διαδεδομένη εφαρμογή των ομότιμων δικτύων ήταν το Napster, το οποίο αποτέλεσε αντικείμενο μεγάλης διαμάχης μέχρι και τον τερματισμό του, μέσω της νομικής οδού. </a:t>
            </a:r>
          </a:p>
          <a:p>
            <a:r>
              <a:rPr lang="el-GR" dirty="0"/>
              <a:t>Σήμερα, το BitTorrent είναι η πιο γνωστή εφαρμογή που ακολουθεί το μοντέλο ομότιμων συνδέσεων. Δομικό στοιχείο στην εφαρμογή αποτελεί το “torrent”, το οποίο είναι ένα αρχείο, σε μια συγκεκριμένη μορφή, που περιέχει δύο βασικά είδη πληροφοριών: τον “ιχνηλάτη” (</a:t>
            </a:r>
            <a:r>
              <a:rPr lang="en-US" dirty="0"/>
              <a:t>tracker)</a:t>
            </a:r>
            <a:r>
              <a:rPr lang="el-GR" dirty="0"/>
              <a:t> και μια λίστα από ισομεγέθη κομμάτια ή πακέτα, που συνθέτουν το περιεχόμενο.</a:t>
            </a:r>
          </a:p>
        </p:txBody>
      </p:sp>
      <p:sp>
        <p:nvSpPr>
          <p:cNvPr id="3" name="Slide Number Placeholder 2">
            <a:extLst>
              <a:ext uri="{FF2B5EF4-FFF2-40B4-BE49-F238E27FC236}">
                <a16:creationId xmlns:a16="http://schemas.microsoft.com/office/drawing/2014/main" id="{13CE3110-B97F-4190-83C9-04F548CC5CEE}"/>
              </a:ext>
            </a:extLst>
          </p:cNvPr>
          <p:cNvSpPr>
            <a:spLocks noGrp="1"/>
          </p:cNvSpPr>
          <p:nvPr>
            <p:ph type="sldNum" sz="quarter" idx="12"/>
          </p:nvPr>
        </p:nvSpPr>
        <p:spPr/>
        <p:txBody>
          <a:bodyPr/>
          <a:lstStyle/>
          <a:p>
            <a:fld id="{D5BBC35B-A44B-4119-B8DA-DE9E3DFADA20}" type="slidenum">
              <a:rPr lang="en-US" smtClean="0"/>
              <a:pPr/>
              <a:t>32</a:t>
            </a:fld>
            <a:endParaRPr lang="en-US" dirty="0"/>
          </a:p>
        </p:txBody>
      </p:sp>
      <p:sp>
        <p:nvSpPr>
          <p:cNvPr id="4" name="Title 3">
            <a:extLst>
              <a:ext uri="{FF2B5EF4-FFF2-40B4-BE49-F238E27FC236}">
                <a16:creationId xmlns:a16="http://schemas.microsoft.com/office/drawing/2014/main" id="{B26D3F98-E5AA-4647-8290-19FB6ED71C14}"/>
              </a:ext>
            </a:extLst>
          </p:cNvPr>
          <p:cNvSpPr>
            <a:spLocks noGrp="1"/>
          </p:cNvSpPr>
          <p:nvPr>
            <p:ph type="title"/>
          </p:nvPr>
        </p:nvSpPr>
        <p:spPr/>
        <p:txBody>
          <a:bodyPr>
            <a:normAutofit fontScale="90000"/>
          </a:bodyPr>
          <a:lstStyle/>
          <a:p>
            <a:r>
              <a:rPr lang="el-GR" dirty="0"/>
              <a:t>Παραδείγματα δημοφιλών </a:t>
            </a:r>
            <a:r>
              <a:rPr lang="en-US" dirty="0"/>
              <a:t>p2p </a:t>
            </a:r>
            <a:r>
              <a:rPr lang="el-GR" dirty="0"/>
              <a:t>εφαρμογών</a:t>
            </a:r>
          </a:p>
        </p:txBody>
      </p:sp>
    </p:spTree>
    <p:extLst>
      <p:ext uri="{BB962C8B-B14F-4D97-AF65-F5344CB8AC3E}">
        <p14:creationId xmlns:p14="http://schemas.microsoft.com/office/powerpoint/2010/main" val="410724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93098-4A32-4A8A-9661-732FC5C7B7CB}"/>
              </a:ext>
            </a:extLst>
          </p:cNvPr>
          <p:cNvSpPr>
            <a:spLocks noGrp="1"/>
          </p:cNvSpPr>
          <p:nvPr>
            <p:ph idx="1"/>
          </p:nvPr>
        </p:nvSpPr>
        <p:spPr/>
        <p:txBody>
          <a:bodyPr>
            <a:normAutofit fontScale="85000" lnSpcReduction="20000"/>
          </a:bodyPr>
          <a:lstStyle/>
          <a:p>
            <a:r>
              <a:rPr lang="el-GR" dirty="0"/>
              <a:t>Η ιδέα του υπολογιστικού νέφους (cloud computing) χρονολογείται από τη δεκαετία του 1950, όταν κεντρικοί υπολογιστές έγιναν προσβάσιμοι μέσω πελατών και στατικών τερματικών στα πανεπιστήμια και στις επιχειρήσεις.</a:t>
            </a:r>
          </a:p>
          <a:p>
            <a:r>
              <a:rPr lang="el-GR" dirty="0"/>
              <a:t>Κατά τη δεκαετία του 1990 υιοθετήθηκε η υπηρεσία των εικονικών ιδιωτικών δικτύων (Virtual Private Networks - VPN) με αρτιότατες παροχές και συνάμα χαμηλό κόστος</a:t>
            </a:r>
          </a:p>
          <a:p>
            <a:r>
              <a:rPr lang="el-GR" dirty="0"/>
              <a:t>Τη δεκαετία του 2000 λαμβάνει χώρα ο εκσυγχρονισμός των κέντρων δεδομένων, οπότε το 2006 ξεκινάει μια απόπειρα η εταιρεία Amazon με την υπηρεσία </a:t>
            </a:r>
            <a:r>
              <a:rPr lang="en-US" dirty="0"/>
              <a:t>Amazon Web Services – AWS</a:t>
            </a:r>
            <a:r>
              <a:rPr lang="el-GR" dirty="0"/>
              <a:t>. Μετά ακολουθούν  η πλατφόρμα (</a:t>
            </a:r>
            <a:r>
              <a:rPr lang="en-US" dirty="0"/>
              <a:t>Eucalyptus)</a:t>
            </a:r>
            <a:r>
              <a:rPr lang="el-GR" dirty="0"/>
              <a:t>, το πρώτο λογισμικό ανοικτού κώδικα (OpenNebula), </a:t>
            </a:r>
            <a:r>
              <a:rPr lang="en-US" dirty="0"/>
              <a:t>google, Microsoft, dropbox </a:t>
            </a:r>
            <a:r>
              <a:rPr lang="el-GR" dirty="0"/>
              <a:t>κ.α.</a:t>
            </a:r>
            <a:r>
              <a:rPr lang="en-US" dirty="0"/>
              <a:t> </a:t>
            </a:r>
            <a:endParaRPr lang="el-GR" dirty="0"/>
          </a:p>
          <a:p>
            <a:endParaRPr lang="el-GR" dirty="0"/>
          </a:p>
        </p:txBody>
      </p:sp>
      <p:sp>
        <p:nvSpPr>
          <p:cNvPr id="3" name="Slide Number Placeholder 2">
            <a:extLst>
              <a:ext uri="{FF2B5EF4-FFF2-40B4-BE49-F238E27FC236}">
                <a16:creationId xmlns:a16="http://schemas.microsoft.com/office/drawing/2014/main" id="{EECD5DD6-E599-44CC-BAED-B6F6C3271EAA}"/>
              </a:ext>
            </a:extLst>
          </p:cNvPr>
          <p:cNvSpPr>
            <a:spLocks noGrp="1"/>
          </p:cNvSpPr>
          <p:nvPr>
            <p:ph type="sldNum" sz="quarter" idx="12"/>
          </p:nvPr>
        </p:nvSpPr>
        <p:spPr/>
        <p:txBody>
          <a:bodyPr/>
          <a:lstStyle/>
          <a:p>
            <a:fld id="{D5BBC35B-A44B-4119-B8DA-DE9E3DFADA20}" type="slidenum">
              <a:rPr lang="en-US" smtClean="0"/>
              <a:pPr/>
              <a:t>33</a:t>
            </a:fld>
            <a:endParaRPr lang="en-US" dirty="0"/>
          </a:p>
        </p:txBody>
      </p:sp>
      <p:sp>
        <p:nvSpPr>
          <p:cNvPr id="4" name="Title 3">
            <a:extLst>
              <a:ext uri="{FF2B5EF4-FFF2-40B4-BE49-F238E27FC236}">
                <a16:creationId xmlns:a16="http://schemas.microsoft.com/office/drawing/2014/main" id="{F1F02B34-9D1A-4710-87F3-976F92F12C8B}"/>
              </a:ext>
            </a:extLst>
          </p:cNvPr>
          <p:cNvSpPr>
            <a:spLocks noGrp="1"/>
          </p:cNvSpPr>
          <p:nvPr>
            <p:ph type="title"/>
          </p:nvPr>
        </p:nvSpPr>
        <p:spPr/>
        <p:txBody>
          <a:bodyPr/>
          <a:lstStyle/>
          <a:p>
            <a:r>
              <a:rPr lang="el-GR" dirty="0"/>
              <a:t>το κεντρικοποιημένο μοντέλο</a:t>
            </a:r>
          </a:p>
        </p:txBody>
      </p:sp>
    </p:spTree>
    <p:extLst>
      <p:ext uri="{BB962C8B-B14F-4D97-AF65-F5344CB8AC3E}">
        <p14:creationId xmlns:p14="http://schemas.microsoft.com/office/powerpoint/2010/main" val="308498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880EB-686E-4024-AD2C-32129E154529}"/>
              </a:ext>
            </a:extLst>
          </p:cNvPr>
          <p:cNvSpPr>
            <a:spLocks noGrp="1"/>
          </p:cNvSpPr>
          <p:nvPr>
            <p:ph idx="1"/>
          </p:nvPr>
        </p:nvSpPr>
        <p:spPr/>
        <p:txBody>
          <a:bodyPr>
            <a:normAutofit fontScale="85000" lnSpcReduction="20000"/>
          </a:bodyPr>
          <a:lstStyle/>
          <a:p>
            <a:endParaRPr lang="el-GR" dirty="0"/>
          </a:p>
          <a:p>
            <a:r>
              <a:rPr lang="el-GR" dirty="0"/>
              <a:t>Ξεκινώντας από τα είδη υπηρεσιών, οι κατηγορίες του </a:t>
            </a:r>
            <a:r>
              <a:rPr lang="en-US" dirty="0"/>
              <a:t>cloud computing </a:t>
            </a:r>
            <a:r>
              <a:rPr lang="el-GR" dirty="0"/>
              <a:t>μπορεί να συνοψιστούν ως εξής:</a:t>
            </a:r>
          </a:p>
          <a:p>
            <a:r>
              <a:rPr lang="el-GR" dirty="0"/>
              <a:t>Λογισμικό ως Υπηρεσία (</a:t>
            </a:r>
            <a:r>
              <a:rPr lang="en-US" dirty="0"/>
              <a:t>Software as a Service - SaaS)</a:t>
            </a:r>
            <a:r>
              <a:rPr lang="el-GR" dirty="0"/>
              <a:t>: βασίζεται στην “ενοικίαση” λογισμικού από έναν πάροχο υπηρεσιών έναντι μιας τιμής</a:t>
            </a:r>
          </a:p>
          <a:p>
            <a:r>
              <a:rPr lang="el-GR" dirty="0"/>
              <a:t>Πλατφόρμα ως Υπηρεσία (</a:t>
            </a:r>
            <a:r>
              <a:rPr lang="en-US" dirty="0"/>
              <a:t>Platform as a Service - PaaS)</a:t>
            </a:r>
            <a:r>
              <a:rPr lang="el-GR" dirty="0"/>
              <a:t>: παρέχεται η υποδομή ώστε ο χρήστης να αναπτύξει εφαρμογές τις οποίες έχει δημιουργήσει, είτε έχει αποκτήσει από κάποιον τρίτο</a:t>
            </a:r>
            <a:endParaRPr lang="en-US" dirty="0"/>
          </a:p>
          <a:p>
            <a:r>
              <a:rPr lang="el-GR" dirty="0"/>
              <a:t>Υποδομή ως Υπηρεσία (</a:t>
            </a:r>
            <a:r>
              <a:rPr lang="en-US" dirty="0"/>
              <a:t>Infrastructure as a Service - IaaS)</a:t>
            </a:r>
            <a:r>
              <a:rPr lang="el-GR" dirty="0"/>
              <a:t>: παρέχεται η δυνατότητα να δεσμεύσει προς χρήση επεξεργαστική ισχύ, αποθηκευτικά μέσα, δίκτυα, και άλλους θεμελιώδεις υπολογιστικούς πόρους</a:t>
            </a:r>
            <a:endParaRPr lang="en-US" dirty="0"/>
          </a:p>
        </p:txBody>
      </p:sp>
      <p:sp>
        <p:nvSpPr>
          <p:cNvPr id="3" name="Slide Number Placeholder 2">
            <a:extLst>
              <a:ext uri="{FF2B5EF4-FFF2-40B4-BE49-F238E27FC236}">
                <a16:creationId xmlns:a16="http://schemas.microsoft.com/office/drawing/2014/main" id="{88F2984A-3591-4865-8B35-A77D6BAD9AFA}"/>
              </a:ext>
            </a:extLst>
          </p:cNvPr>
          <p:cNvSpPr>
            <a:spLocks noGrp="1"/>
          </p:cNvSpPr>
          <p:nvPr>
            <p:ph type="sldNum" sz="quarter" idx="12"/>
          </p:nvPr>
        </p:nvSpPr>
        <p:spPr/>
        <p:txBody>
          <a:bodyPr/>
          <a:lstStyle/>
          <a:p>
            <a:fld id="{D5BBC35B-A44B-4119-B8DA-DE9E3DFADA20}" type="slidenum">
              <a:rPr lang="en-US" smtClean="0"/>
              <a:pPr/>
              <a:t>34</a:t>
            </a:fld>
            <a:endParaRPr lang="en-US" dirty="0"/>
          </a:p>
        </p:txBody>
      </p:sp>
      <p:sp>
        <p:nvSpPr>
          <p:cNvPr id="4" name="Title 3">
            <a:extLst>
              <a:ext uri="{FF2B5EF4-FFF2-40B4-BE49-F238E27FC236}">
                <a16:creationId xmlns:a16="http://schemas.microsoft.com/office/drawing/2014/main" id="{8DBE1C4F-93D3-46D1-8F78-E6BFF25BF071}"/>
              </a:ext>
            </a:extLst>
          </p:cNvPr>
          <p:cNvSpPr>
            <a:spLocks noGrp="1"/>
          </p:cNvSpPr>
          <p:nvPr>
            <p:ph type="title"/>
          </p:nvPr>
        </p:nvSpPr>
        <p:spPr/>
        <p:txBody>
          <a:bodyPr/>
          <a:lstStyle/>
          <a:p>
            <a:r>
              <a:rPr lang="el-GR" dirty="0"/>
              <a:t>Είδη υπηρεσιών</a:t>
            </a:r>
          </a:p>
        </p:txBody>
      </p:sp>
    </p:spTree>
    <p:extLst>
      <p:ext uri="{BB962C8B-B14F-4D97-AF65-F5344CB8AC3E}">
        <p14:creationId xmlns:p14="http://schemas.microsoft.com/office/powerpoint/2010/main" val="155803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880EB-686E-4024-AD2C-32129E154529}"/>
              </a:ext>
            </a:extLst>
          </p:cNvPr>
          <p:cNvSpPr>
            <a:spLocks noGrp="1"/>
          </p:cNvSpPr>
          <p:nvPr>
            <p:ph idx="1"/>
          </p:nvPr>
        </p:nvSpPr>
        <p:spPr/>
        <p:txBody>
          <a:bodyPr>
            <a:normAutofit fontScale="92500" lnSpcReduction="20000"/>
          </a:bodyPr>
          <a:lstStyle/>
          <a:p>
            <a:endParaRPr lang="el-GR" dirty="0"/>
          </a:p>
          <a:p>
            <a:r>
              <a:rPr lang="el-GR" dirty="0"/>
              <a:t>Αποθηκευτικός Χώρος ως Υπηρεσία (</a:t>
            </a:r>
            <a:r>
              <a:rPr lang="en-US" dirty="0"/>
              <a:t>Storage as a Service - StaaS)</a:t>
            </a:r>
            <a:r>
              <a:rPr lang="el-GR" dirty="0"/>
              <a:t>: κάποιος πάροχος προσφέρει στους καταναλωτές αποθηκευτικούς εξυπηρετητές</a:t>
            </a:r>
            <a:endParaRPr lang="en-US" dirty="0"/>
          </a:p>
          <a:p>
            <a:r>
              <a:rPr lang="el-GR" dirty="0"/>
              <a:t>Υλικό ως Υπηρεσία (</a:t>
            </a:r>
            <a:r>
              <a:rPr lang="en-US" dirty="0"/>
              <a:t>Hardware as a Service - HaaS)</a:t>
            </a:r>
            <a:r>
              <a:rPr lang="el-GR" dirty="0"/>
              <a:t>:παρέχει στον καταναλωτή το υλικό (hardware) που χρειάζεται για παράδειγμα, μνήμη, επεξεργαστή (CPU), διακομιστές ιστοτόπων (web servers), αποθηκευτικό χώρο</a:t>
            </a:r>
            <a:endParaRPr lang="en-US" dirty="0"/>
          </a:p>
          <a:p>
            <a:r>
              <a:rPr lang="el-GR" dirty="0"/>
              <a:t>Βάση Δεδομένων ως Υπηρεσία (</a:t>
            </a:r>
            <a:r>
              <a:rPr lang="en-US" dirty="0"/>
              <a:t>Database as a Service - DaaS)</a:t>
            </a:r>
            <a:r>
              <a:rPr lang="el-GR" dirty="0"/>
              <a:t>: προσφέρει μια διαδικτυακή βάση δεδομένων η οποία μπορεί να χρησιμοποιηθεί από οποιαδήποτε διαδικτυακή εφαρμογή.</a:t>
            </a:r>
          </a:p>
        </p:txBody>
      </p:sp>
      <p:sp>
        <p:nvSpPr>
          <p:cNvPr id="3" name="Slide Number Placeholder 2">
            <a:extLst>
              <a:ext uri="{FF2B5EF4-FFF2-40B4-BE49-F238E27FC236}">
                <a16:creationId xmlns:a16="http://schemas.microsoft.com/office/drawing/2014/main" id="{88F2984A-3591-4865-8B35-A77D6BAD9AFA}"/>
              </a:ext>
            </a:extLst>
          </p:cNvPr>
          <p:cNvSpPr>
            <a:spLocks noGrp="1"/>
          </p:cNvSpPr>
          <p:nvPr>
            <p:ph type="sldNum" sz="quarter" idx="12"/>
          </p:nvPr>
        </p:nvSpPr>
        <p:spPr/>
        <p:txBody>
          <a:bodyPr/>
          <a:lstStyle/>
          <a:p>
            <a:fld id="{D5BBC35B-A44B-4119-B8DA-DE9E3DFADA20}" type="slidenum">
              <a:rPr lang="en-US" smtClean="0"/>
              <a:pPr/>
              <a:t>35</a:t>
            </a:fld>
            <a:endParaRPr lang="en-US" dirty="0"/>
          </a:p>
        </p:txBody>
      </p:sp>
      <p:sp>
        <p:nvSpPr>
          <p:cNvPr id="4" name="Title 3">
            <a:extLst>
              <a:ext uri="{FF2B5EF4-FFF2-40B4-BE49-F238E27FC236}">
                <a16:creationId xmlns:a16="http://schemas.microsoft.com/office/drawing/2014/main" id="{8DBE1C4F-93D3-46D1-8F78-E6BFF25BF071}"/>
              </a:ext>
            </a:extLst>
          </p:cNvPr>
          <p:cNvSpPr>
            <a:spLocks noGrp="1"/>
          </p:cNvSpPr>
          <p:nvPr>
            <p:ph type="title"/>
          </p:nvPr>
        </p:nvSpPr>
        <p:spPr/>
        <p:txBody>
          <a:bodyPr/>
          <a:lstStyle/>
          <a:p>
            <a:r>
              <a:rPr lang="el-GR" dirty="0"/>
              <a:t>Είδη υπηρεσιών</a:t>
            </a:r>
          </a:p>
        </p:txBody>
      </p:sp>
    </p:spTree>
    <p:extLst>
      <p:ext uri="{BB962C8B-B14F-4D97-AF65-F5344CB8AC3E}">
        <p14:creationId xmlns:p14="http://schemas.microsoft.com/office/powerpoint/2010/main" val="160566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A3EEB8-47E8-4170-9D64-3F23CB8560A8}"/>
              </a:ext>
            </a:extLst>
          </p:cNvPr>
          <p:cNvSpPr>
            <a:spLocks noGrp="1"/>
          </p:cNvSpPr>
          <p:nvPr>
            <p:ph idx="1"/>
          </p:nvPr>
        </p:nvSpPr>
        <p:spPr/>
        <p:txBody>
          <a:bodyPr>
            <a:normAutofit fontScale="92500" lnSpcReduction="20000"/>
          </a:bodyPr>
          <a:lstStyle/>
          <a:p>
            <a:r>
              <a:rPr lang="el-GR" dirty="0"/>
              <a:t>Για να επιτευχθεί επικοινωνία μεταξύ δύο υπολογιστών, όπως άλλωστε και μεταξύ ανθρώπων, χρησιμοποιούνται κάποιοι κανόνες. </a:t>
            </a:r>
          </a:p>
          <a:p>
            <a:r>
              <a:rPr lang="el-GR" altLang="en-US" dirty="0"/>
              <a:t>Πρωτόκολλο: Σύνολο συμφωνημένων κανόνων για το πώς ακριβώς θα μεταφέρεται η πληροφορία από υπολογιστή σε υπολογιστή στο Διαδίκτυο.</a:t>
            </a:r>
            <a:endParaRPr lang="el-GR" dirty="0"/>
          </a:p>
          <a:p>
            <a:r>
              <a:rPr lang="el-GR" dirty="0"/>
              <a:t>Τα πρωτόκολλα είναι αποτέλεσμα δημόσιας διαβούλευσης της επιστημονικής κοινότητας και υιοθετούν την διαδικασία </a:t>
            </a:r>
          </a:p>
          <a:p>
            <a:r>
              <a:rPr lang="en-US" dirty="0"/>
              <a:t>Request for Comments (RFC)</a:t>
            </a:r>
            <a:r>
              <a:rPr lang="en-US" dirty="0">
                <a:sym typeface="Wingdings" panose="05000000000000000000" pitchFamily="2" charset="2"/>
              </a:rPr>
              <a:t></a:t>
            </a:r>
            <a:r>
              <a:rPr lang="en-US" dirty="0"/>
              <a:t>Proposed Standard</a:t>
            </a:r>
            <a:r>
              <a:rPr lang="el-GR" dirty="0"/>
              <a:t> </a:t>
            </a:r>
            <a:r>
              <a:rPr lang="el-GR" dirty="0">
                <a:sym typeface="Wingdings" panose="05000000000000000000" pitchFamily="2" charset="2"/>
              </a:rPr>
              <a:t> </a:t>
            </a:r>
            <a:r>
              <a:rPr lang="en-US" dirty="0">
                <a:sym typeface="Wingdings" panose="05000000000000000000" pitchFamily="2" charset="2"/>
              </a:rPr>
              <a:t>Draft Standard  Internet Standard</a:t>
            </a:r>
            <a:r>
              <a:rPr lang="el-GR" dirty="0">
                <a:sym typeface="Wingdings" panose="05000000000000000000" pitchFamily="2" charset="2"/>
              </a:rPr>
              <a:t>πρωτόκολλο.</a:t>
            </a:r>
          </a:p>
          <a:p>
            <a:r>
              <a:rPr lang="el-GR" dirty="0">
                <a:sym typeface="Wingdings" panose="05000000000000000000" pitchFamily="2" charset="2"/>
              </a:rPr>
              <a:t>Η διαδικασία συντονίζεται/ελέγχεται από τον οργανισμό : </a:t>
            </a:r>
            <a:r>
              <a:rPr lang="en-US" dirty="0">
                <a:sym typeface="Wingdings" panose="05000000000000000000" pitchFamily="2" charset="2"/>
              </a:rPr>
              <a:t>Internet Engineering Task Force (IETF).</a:t>
            </a:r>
            <a:endParaRPr lang="el-GR" dirty="0">
              <a:sym typeface="Wingdings" panose="05000000000000000000" pitchFamily="2" charset="2"/>
            </a:endParaRPr>
          </a:p>
          <a:p>
            <a:endParaRPr lang="el-GR" dirty="0"/>
          </a:p>
        </p:txBody>
      </p:sp>
      <p:sp>
        <p:nvSpPr>
          <p:cNvPr id="3" name="Slide Number Placeholder 2">
            <a:extLst>
              <a:ext uri="{FF2B5EF4-FFF2-40B4-BE49-F238E27FC236}">
                <a16:creationId xmlns:a16="http://schemas.microsoft.com/office/drawing/2014/main" id="{1E751294-30F6-4B96-924C-D4A3E699B67D}"/>
              </a:ext>
            </a:extLst>
          </p:cNvPr>
          <p:cNvSpPr>
            <a:spLocks noGrp="1"/>
          </p:cNvSpPr>
          <p:nvPr>
            <p:ph type="sldNum" sz="quarter" idx="12"/>
          </p:nvPr>
        </p:nvSpPr>
        <p:spPr/>
        <p:txBody>
          <a:bodyPr/>
          <a:lstStyle/>
          <a:p>
            <a:fld id="{D5BBC35B-A44B-4119-B8DA-DE9E3DFADA20}" type="slidenum">
              <a:rPr lang="en-US" smtClean="0"/>
              <a:pPr/>
              <a:t>36</a:t>
            </a:fld>
            <a:endParaRPr lang="en-US" dirty="0"/>
          </a:p>
        </p:txBody>
      </p:sp>
      <p:sp>
        <p:nvSpPr>
          <p:cNvPr id="4" name="Title 3">
            <a:extLst>
              <a:ext uri="{FF2B5EF4-FFF2-40B4-BE49-F238E27FC236}">
                <a16:creationId xmlns:a16="http://schemas.microsoft.com/office/drawing/2014/main" id="{396038A6-590C-4D86-A059-187FE82D02E8}"/>
              </a:ext>
            </a:extLst>
          </p:cNvPr>
          <p:cNvSpPr>
            <a:spLocks noGrp="1"/>
          </p:cNvSpPr>
          <p:nvPr>
            <p:ph type="title"/>
          </p:nvPr>
        </p:nvSpPr>
        <p:spPr/>
        <p:txBody>
          <a:bodyPr/>
          <a:lstStyle/>
          <a:p>
            <a:r>
              <a:rPr lang="el-GR" dirty="0"/>
              <a:t>Αρχές επικοινωνιών</a:t>
            </a:r>
          </a:p>
        </p:txBody>
      </p:sp>
    </p:spTree>
    <p:extLst>
      <p:ext uri="{BB962C8B-B14F-4D97-AF65-F5344CB8AC3E}">
        <p14:creationId xmlns:p14="http://schemas.microsoft.com/office/powerpoint/2010/main" val="19120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D79826-0CB1-4CCF-ABF0-381FAB17FCDC}"/>
              </a:ext>
            </a:extLst>
          </p:cNvPr>
          <p:cNvSpPr>
            <a:spLocks noGrp="1"/>
          </p:cNvSpPr>
          <p:nvPr>
            <p:ph idx="1"/>
          </p:nvPr>
        </p:nvSpPr>
        <p:spPr/>
        <p:txBody>
          <a:bodyPr>
            <a:normAutofit lnSpcReduction="10000"/>
          </a:bodyPr>
          <a:lstStyle/>
          <a:p>
            <a:r>
              <a:rPr lang="el-GR" dirty="0"/>
              <a:t>Τα πρωτόκολλα καθορίζουν τις λεπτομέρειες για το πώς ένα μήνυμα θα μεταδοθεί και θα παραδοθεί στον προορισμό του.</a:t>
            </a:r>
          </a:p>
          <a:p>
            <a:r>
              <a:rPr lang="el-GR" dirty="0"/>
              <a:t>Οι λεπτομέρειες αυτές περιλαμβάνουν τις έννοιες:</a:t>
            </a:r>
          </a:p>
          <a:p>
            <a:r>
              <a:rPr lang="el-GR" dirty="0"/>
              <a:t>Δομή του μηνύματος (message format)</a:t>
            </a:r>
          </a:p>
          <a:p>
            <a:r>
              <a:rPr lang="el-GR" dirty="0"/>
              <a:t>Μέγεθος (message size)</a:t>
            </a:r>
          </a:p>
          <a:p>
            <a:r>
              <a:rPr lang="el-GR" dirty="0"/>
              <a:t>Χρόνος παράδοσης (message timing)</a:t>
            </a:r>
          </a:p>
          <a:p>
            <a:r>
              <a:rPr lang="el-GR" dirty="0"/>
              <a:t>Ενθυλάκωση (message encapsulation)</a:t>
            </a:r>
          </a:p>
          <a:p>
            <a:r>
              <a:rPr lang="el-GR" dirty="0"/>
              <a:t>Κωδικοποίηση μηνύματος (</a:t>
            </a:r>
            <a:r>
              <a:rPr lang="en-US" dirty="0"/>
              <a:t>message encoding)</a:t>
            </a:r>
          </a:p>
          <a:p>
            <a:r>
              <a:rPr lang="el-GR" dirty="0"/>
              <a:t>Πρότυπο μηνύματος (</a:t>
            </a:r>
            <a:r>
              <a:rPr lang="en-US" dirty="0"/>
              <a:t>message pattern)</a:t>
            </a:r>
            <a:endParaRPr lang="el-GR" dirty="0"/>
          </a:p>
          <a:p>
            <a:pPr lvl="1"/>
            <a:r>
              <a:rPr lang="en-US" dirty="0"/>
              <a:t>Unicast</a:t>
            </a:r>
            <a:r>
              <a:rPr lang="el-GR" dirty="0"/>
              <a:t>, </a:t>
            </a:r>
            <a:r>
              <a:rPr lang="en-US" dirty="0"/>
              <a:t>multicast). broadcast).</a:t>
            </a:r>
            <a:endParaRPr lang="el-GR" dirty="0"/>
          </a:p>
        </p:txBody>
      </p:sp>
      <p:sp>
        <p:nvSpPr>
          <p:cNvPr id="3" name="Slide Number Placeholder 2">
            <a:extLst>
              <a:ext uri="{FF2B5EF4-FFF2-40B4-BE49-F238E27FC236}">
                <a16:creationId xmlns:a16="http://schemas.microsoft.com/office/drawing/2014/main" id="{8E66D89A-F120-4F48-BFFE-1ADAD9985D14}"/>
              </a:ext>
            </a:extLst>
          </p:cNvPr>
          <p:cNvSpPr>
            <a:spLocks noGrp="1"/>
          </p:cNvSpPr>
          <p:nvPr>
            <p:ph type="sldNum" sz="quarter" idx="12"/>
          </p:nvPr>
        </p:nvSpPr>
        <p:spPr/>
        <p:txBody>
          <a:bodyPr/>
          <a:lstStyle/>
          <a:p>
            <a:fld id="{D5BBC35B-A44B-4119-B8DA-DE9E3DFADA20}" type="slidenum">
              <a:rPr lang="en-US" smtClean="0"/>
              <a:pPr/>
              <a:t>37</a:t>
            </a:fld>
            <a:endParaRPr lang="en-US" dirty="0"/>
          </a:p>
        </p:txBody>
      </p:sp>
      <p:sp>
        <p:nvSpPr>
          <p:cNvPr id="7" name="Title 6">
            <a:extLst>
              <a:ext uri="{FF2B5EF4-FFF2-40B4-BE49-F238E27FC236}">
                <a16:creationId xmlns:a16="http://schemas.microsoft.com/office/drawing/2014/main" id="{BBBE5262-D7A3-4C77-BAAD-A700AD5B354B}"/>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2767621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DC1F78-4F24-4BE6-90CF-2CE77EE916F4}"/>
              </a:ext>
            </a:extLst>
          </p:cNvPr>
          <p:cNvPicPr>
            <a:picLocks noGrp="1" noChangeAspect="1"/>
          </p:cNvPicPr>
          <p:nvPr>
            <p:ph idx="1"/>
          </p:nvPr>
        </p:nvPicPr>
        <p:blipFill>
          <a:blip r:embed="rId2" cstate="print"/>
          <a:stretch>
            <a:fillRect/>
          </a:stretch>
        </p:blipFill>
        <p:spPr>
          <a:xfrm>
            <a:off x="457200" y="3063625"/>
            <a:ext cx="8229600" cy="1360988"/>
          </a:xfrm>
        </p:spPr>
      </p:pic>
      <p:sp>
        <p:nvSpPr>
          <p:cNvPr id="3" name="Slide Number Placeholder 2">
            <a:extLst>
              <a:ext uri="{FF2B5EF4-FFF2-40B4-BE49-F238E27FC236}">
                <a16:creationId xmlns:a16="http://schemas.microsoft.com/office/drawing/2014/main" id="{FC1E1FB9-9DEE-4044-81F3-16F271695BCD}"/>
              </a:ext>
            </a:extLst>
          </p:cNvPr>
          <p:cNvSpPr>
            <a:spLocks noGrp="1"/>
          </p:cNvSpPr>
          <p:nvPr>
            <p:ph type="sldNum" sz="quarter" idx="12"/>
          </p:nvPr>
        </p:nvSpPr>
        <p:spPr/>
        <p:txBody>
          <a:bodyPr/>
          <a:lstStyle/>
          <a:p>
            <a:fld id="{D5BBC35B-A44B-4119-B8DA-DE9E3DFADA20}" type="slidenum">
              <a:rPr lang="en-US" smtClean="0"/>
              <a:pPr/>
              <a:t>38</a:t>
            </a:fld>
            <a:endParaRPr lang="en-US" dirty="0"/>
          </a:p>
        </p:txBody>
      </p:sp>
      <p:sp>
        <p:nvSpPr>
          <p:cNvPr id="4" name="Title 3">
            <a:extLst>
              <a:ext uri="{FF2B5EF4-FFF2-40B4-BE49-F238E27FC236}">
                <a16:creationId xmlns:a16="http://schemas.microsoft.com/office/drawing/2014/main" id="{E54156A4-7882-4A62-854C-2589E8C37BA8}"/>
              </a:ext>
            </a:extLst>
          </p:cNvPr>
          <p:cNvSpPr>
            <a:spLocks noGrp="1"/>
          </p:cNvSpPr>
          <p:nvPr>
            <p:ph type="title"/>
          </p:nvPr>
        </p:nvSpPr>
        <p:spPr/>
        <p:txBody>
          <a:bodyPr>
            <a:normAutofit fontScale="90000"/>
          </a:bodyPr>
          <a:lstStyle/>
          <a:p>
            <a:r>
              <a:rPr lang="el-GR" dirty="0"/>
              <a:t>Δομή του μηνύματος (message format)</a:t>
            </a:r>
          </a:p>
        </p:txBody>
      </p:sp>
    </p:spTree>
    <p:extLst>
      <p:ext uri="{BB962C8B-B14F-4D97-AF65-F5344CB8AC3E}">
        <p14:creationId xmlns:p14="http://schemas.microsoft.com/office/powerpoint/2010/main" val="223895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056005-9BFB-45B0-A489-44FC47A63594}"/>
              </a:ext>
            </a:extLst>
          </p:cNvPr>
          <p:cNvSpPr>
            <a:spLocks noGrp="1"/>
          </p:cNvSpPr>
          <p:nvPr>
            <p:ph idx="1"/>
          </p:nvPr>
        </p:nvSpPr>
        <p:spPr/>
        <p:txBody>
          <a:bodyPr/>
          <a:lstStyle/>
          <a:p>
            <a:endParaRPr lang="el-GR" dirty="0"/>
          </a:p>
        </p:txBody>
      </p:sp>
      <p:sp>
        <p:nvSpPr>
          <p:cNvPr id="3" name="Slide Number Placeholder 2">
            <a:extLst>
              <a:ext uri="{FF2B5EF4-FFF2-40B4-BE49-F238E27FC236}">
                <a16:creationId xmlns:a16="http://schemas.microsoft.com/office/drawing/2014/main" id="{861A8FDA-8976-4813-9A76-8F3D466E77F7}"/>
              </a:ext>
            </a:extLst>
          </p:cNvPr>
          <p:cNvSpPr>
            <a:spLocks noGrp="1"/>
          </p:cNvSpPr>
          <p:nvPr>
            <p:ph type="sldNum" sz="quarter" idx="12"/>
          </p:nvPr>
        </p:nvSpPr>
        <p:spPr/>
        <p:txBody>
          <a:bodyPr/>
          <a:lstStyle/>
          <a:p>
            <a:fld id="{D5BBC35B-A44B-4119-B8DA-DE9E3DFADA20}" type="slidenum">
              <a:rPr lang="en-US" smtClean="0"/>
              <a:pPr/>
              <a:t>39</a:t>
            </a:fld>
            <a:endParaRPr lang="en-US" dirty="0"/>
          </a:p>
        </p:txBody>
      </p:sp>
      <p:sp>
        <p:nvSpPr>
          <p:cNvPr id="4" name="Title 3">
            <a:extLst>
              <a:ext uri="{FF2B5EF4-FFF2-40B4-BE49-F238E27FC236}">
                <a16:creationId xmlns:a16="http://schemas.microsoft.com/office/drawing/2014/main" id="{2E8F2BDD-19F1-4AF1-85D0-7A704876EF1B}"/>
              </a:ext>
            </a:extLst>
          </p:cNvPr>
          <p:cNvSpPr>
            <a:spLocks noGrp="1"/>
          </p:cNvSpPr>
          <p:nvPr>
            <p:ph type="title"/>
          </p:nvPr>
        </p:nvSpPr>
        <p:spPr/>
        <p:txBody>
          <a:bodyPr/>
          <a:lstStyle/>
          <a:p>
            <a:r>
              <a:rPr lang="el-GR" dirty="0"/>
              <a:t>Πρότυπο μηνύματος</a:t>
            </a:r>
          </a:p>
        </p:txBody>
      </p:sp>
      <p:pic>
        <p:nvPicPr>
          <p:cNvPr id="7" name="Picture 6">
            <a:extLst>
              <a:ext uri="{FF2B5EF4-FFF2-40B4-BE49-F238E27FC236}">
                <a16:creationId xmlns:a16="http://schemas.microsoft.com/office/drawing/2014/main" id="{F4F03E9A-2006-480D-B70F-B2446E6F38E4}"/>
              </a:ext>
            </a:extLst>
          </p:cNvPr>
          <p:cNvPicPr>
            <a:picLocks noChangeAspect="1"/>
          </p:cNvPicPr>
          <p:nvPr/>
        </p:nvPicPr>
        <p:blipFill>
          <a:blip r:embed="rId2" cstate="print"/>
          <a:stretch>
            <a:fillRect/>
          </a:stretch>
        </p:blipFill>
        <p:spPr>
          <a:xfrm>
            <a:off x="457201" y="1456557"/>
            <a:ext cx="3886200" cy="2582347"/>
          </a:xfrm>
          <a:prstGeom prst="rect">
            <a:avLst/>
          </a:prstGeom>
        </p:spPr>
      </p:pic>
      <p:pic>
        <p:nvPicPr>
          <p:cNvPr id="10" name="Picture 9">
            <a:extLst>
              <a:ext uri="{FF2B5EF4-FFF2-40B4-BE49-F238E27FC236}">
                <a16:creationId xmlns:a16="http://schemas.microsoft.com/office/drawing/2014/main" id="{E84B434F-CB47-4F17-9CD3-7FC01E9656A8}"/>
              </a:ext>
            </a:extLst>
          </p:cNvPr>
          <p:cNvPicPr>
            <a:picLocks noChangeAspect="1"/>
          </p:cNvPicPr>
          <p:nvPr/>
        </p:nvPicPr>
        <p:blipFill>
          <a:blip r:embed="rId3" cstate="print"/>
          <a:stretch>
            <a:fillRect/>
          </a:stretch>
        </p:blipFill>
        <p:spPr>
          <a:xfrm>
            <a:off x="4790768" y="1600200"/>
            <a:ext cx="3616425" cy="2421498"/>
          </a:xfrm>
          <a:prstGeom prst="rect">
            <a:avLst/>
          </a:prstGeom>
        </p:spPr>
      </p:pic>
      <p:pic>
        <p:nvPicPr>
          <p:cNvPr id="11" name="Picture 10">
            <a:extLst>
              <a:ext uri="{FF2B5EF4-FFF2-40B4-BE49-F238E27FC236}">
                <a16:creationId xmlns:a16="http://schemas.microsoft.com/office/drawing/2014/main" id="{C1F74CB6-D7C4-4372-8C07-814F97C21F8A}"/>
              </a:ext>
            </a:extLst>
          </p:cNvPr>
          <p:cNvPicPr>
            <a:picLocks noChangeAspect="1"/>
          </p:cNvPicPr>
          <p:nvPr/>
        </p:nvPicPr>
        <p:blipFill>
          <a:blip r:embed="rId4" cstate="print"/>
          <a:stretch>
            <a:fillRect/>
          </a:stretch>
        </p:blipFill>
        <p:spPr>
          <a:xfrm>
            <a:off x="2883004" y="3875644"/>
            <a:ext cx="3835193" cy="2421498"/>
          </a:xfrm>
          <a:prstGeom prst="rect">
            <a:avLst/>
          </a:prstGeom>
        </p:spPr>
      </p:pic>
      <p:sp>
        <p:nvSpPr>
          <p:cNvPr id="12" name="TextBox 11">
            <a:extLst>
              <a:ext uri="{FF2B5EF4-FFF2-40B4-BE49-F238E27FC236}">
                <a16:creationId xmlns:a16="http://schemas.microsoft.com/office/drawing/2014/main" id="{1F03FF2C-BBA6-49B1-A810-4BC472957D23}"/>
              </a:ext>
            </a:extLst>
          </p:cNvPr>
          <p:cNvSpPr txBox="1"/>
          <p:nvPr/>
        </p:nvSpPr>
        <p:spPr>
          <a:xfrm>
            <a:off x="4508397" y="6297142"/>
            <a:ext cx="2209800" cy="461665"/>
          </a:xfrm>
          <a:prstGeom prst="rect">
            <a:avLst/>
          </a:prstGeom>
          <a:noFill/>
        </p:spPr>
        <p:txBody>
          <a:bodyPr wrap="square" rtlCol="0">
            <a:spAutoFit/>
          </a:bodyPr>
          <a:lstStyle/>
          <a:p>
            <a:r>
              <a:rPr lang="en-US" dirty="0">
                <a:latin typeface="Cambria" panose="02040503050406030204" pitchFamily="18" charset="0"/>
              </a:rPr>
              <a:t>broadcast</a:t>
            </a:r>
            <a:endParaRPr lang="el-GR" dirty="0">
              <a:latin typeface="Cambria" panose="02040503050406030204" pitchFamily="18" charset="0"/>
            </a:endParaRPr>
          </a:p>
        </p:txBody>
      </p:sp>
      <p:sp>
        <p:nvSpPr>
          <p:cNvPr id="13" name="TextBox 12">
            <a:extLst>
              <a:ext uri="{FF2B5EF4-FFF2-40B4-BE49-F238E27FC236}">
                <a16:creationId xmlns:a16="http://schemas.microsoft.com/office/drawing/2014/main" id="{BBBDE1A9-72E1-40CB-A32F-6B2BF17A0275}"/>
              </a:ext>
            </a:extLst>
          </p:cNvPr>
          <p:cNvSpPr txBox="1"/>
          <p:nvPr/>
        </p:nvSpPr>
        <p:spPr>
          <a:xfrm>
            <a:off x="6190019" y="3973427"/>
            <a:ext cx="2209800" cy="461665"/>
          </a:xfrm>
          <a:prstGeom prst="rect">
            <a:avLst/>
          </a:prstGeom>
          <a:noFill/>
        </p:spPr>
        <p:txBody>
          <a:bodyPr wrap="square" rtlCol="0">
            <a:spAutoFit/>
          </a:bodyPr>
          <a:lstStyle/>
          <a:p>
            <a:r>
              <a:rPr lang="en-US" dirty="0">
                <a:latin typeface="Cambria" panose="02040503050406030204" pitchFamily="18" charset="0"/>
              </a:rPr>
              <a:t>multicast</a:t>
            </a:r>
            <a:endParaRPr lang="el-GR" dirty="0">
              <a:latin typeface="Cambria" panose="02040503050406030204" pitchFamily="18" charset="0"/>
            </a:endParaRPr>
          </a:p>
        </p:txBody>
      </p:sp>
      <p:sp>
        <p:nvSpPr>
          <p:cNvPr id="14" name="TextBox 13">
            <a:extLst>
              <a:ext uri="{FF2B5EF4-FFF2-40B4-BE49-F238E27FC236}">
                <a16:creationId xmlns:a16="http://schemas.microsoft.com/office/drawing/2014/main" id="{960DC130-BE7B-4361-A156-A3CB17DBE347}"/>
              </a:ext>
            </a:extLst>
          </p:cNvPr>
          <p:cNvSpPr txBox="1"/>
          <p:nvPr/>
        </p:nvSpPr>
        <p:spPr>
          <a:xfrm>
            <a:off x="990600" y="3962400"/>
            <a:ext cx="2209800" cy="461665"/>
          </a:xfrm>
          <a:prstGeom prst="rect">
            <a:avLst/>
          </a:prstGeom>
          <a:noFill/>
        </p:spPr>
        <p:txBody>
          <a:bodyPr wrap="square" rtlCol="0">
            <a:spAutoFit/>
          </a:bodyPr>
          <a:lstStyle/>
          <a:p>
            <a:r>
              <a:rPr lang="en-US" dirty="0">
                <a:latin typeface="Cambria" panose="02040503050406030204" pitchFamily="18" charset="0"/>
              </a:rPr>
              <a:t>unicast</a:t>
            </a:r>
            <a:endParaRPr lang="el-GR" dirty="0">
              <a:latin typeface="Cambria" panose="02040503050406030204" pitchFamily="18" charset="0"/>
            </a:endParaRPr>
          </a:p>
        </p:txBody>
      </p:sp>
    </p:spTree>
    <p:extLst>
      <p:ext uri="{BB962C8B-B14F-4D97-AF65-F5344CB8AC3E}">
        <p14:creationId xmlns:p14="http://schemas.microsoft.com/office/powerpoint/2010/main" val="216129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B67F82A-3591-4B82-BF3B-4D12F1028643}"/>
              </a:ext>
            </a:extLst>
          </p:cNvPr>
          <p:cNvSpPr>
            <a:spLocks noGrp="1"/>
          </p:cNvSpPr>
          <p:nvPr>
            <p:ph idx="1"/>
          </p:nvPr>
        </p:nvSpPr>
        <p:spPr/>
        <p:txBody>
          <a:bodyPr/>
          <a:lstStyle/>
          <a:p>
            <a:r>
              <a:rPr lang="el-GR" altLang="en-US" dirty="0"/>
              <a:t>Ο όρος Διαδίκτυο (Internet)</a:t>
            </a:r>
            <a:r>
              <a:rPr lang="en-US" altLang="en-US" dirty="0"/>
              <a:t> </a:t>
            </a:r>
            <a:r>
              <a:rPr lang="el-GR" altLang="en-US" dirty="0"/>
              <a:t>αναφέρεται σε ένα σύνολο από</a:t>
            </a:r>
            <a:r>
              <a:rPr lang="en-US" altLang="en-US" dirty="0"/>
              <a:t> </a:t>
            </a:r>
            <a:r>
              <a:rPr lang="el-GR" altLang="en-US" dirty="0"/>
              <a:t>πολλά ομογενή και ετερογενή δίκτυα (τοπικά (Local Area Networks – LAN), μητροπολιτικά (Metropolitan Area Networks – MAN), ευρύτερης περιοχής (</a:t>
            </a:r>
            <a:r>
              <a:rPr lang="el-GR" altLang="en-US" dirty="0" err="1"/>
              <a:t>Wide</a:t>
            </a:r>
            <a:r>
              <a:rPr lang="el-GR" altLang="en-US" dirty="0"/>
              <a:t> </a:t>
            </a:r>
            <a:r>
              <a:rPr lang="el-GR" altLang="en-US" dirty="0" err="1" smtClean="0"/>
              <a:t>Area</a:t>
            </a:r>
            <a:r>
              <a:rPr lang="en-US" altLang="en-US" dirty="0" smtClean="0"/>
              <a:t> </a:t>
            </a:r>
            <a:r>
              <a:rPr lang="el-GR" altLang="en-US" dirty="0" err="1" smtClean="0"/>
              <a:t>Networks</a:t>
            </a:r>
            <a:r>
              <a:rPr lang="el-GR" altLang="en-US" dirty="0" smtClean="0"/>
              <a:t> </a:t>
            </a:r>
            <a:r>
              <a:rPr lang="el-GR" altLang="en-US" dirty="0"/>
              <a:t>-WAN)) που συνδέονται μεταξύ τους με μια μεγάλη ποικιλία συσκευών διασύνδεσης (π.χ. με δρομολογητές, μεταγωγείς, γέφυρες) και το οποίο στηρίζεται στη σουίτα πρωτοκόλλων TCP/IP.</a:t>
            </a:r>
            <a:endParaRPr lang="en-US" altLang="en-US" dirty="0"/>
          </a:p>
        </p:txBody>
      </p:sp>
      <p:sp>
        <p:nvSpPr>
          <p:cNvPr id="4" name="Slide Number Placeholder 2">
            <a:extLst>
              <a:ext uri="{FF2B5EF4-FFF2-40B4-BE49-F238E27FC236}">
                <a16:creationId xmlns:a16="http://schemas.microsoft.com/office/drawing/2014/main" id="{7A42EB15-7316-48BA-8D43-7BA9E2CE2883}"/>
              </a:ext>
            </a:extLst>
          </p:cNvPr>
          <p:cNvSpPr>
            <a:spLocks noGrp="1"/>
          </p:cNvSpPr>
          <p:nvPr>
            <p:ph type="sldNum" sz="quarter" idx="12"/>
          </p:nvPr>
        </p:nvSpPr>
        <p:spPr/>
        <p:txBody>
          <a:bodyPr/>
          <a:lstStyle/>
          <a:p>
            <a:fld id="{D5BBC35B-A44B-4119-B8DA-DE9E3DFADA20}" type="slidenum">
              <a:rPr lang="en-US" smtClean="0"/>
              <a:pPr/>
              <a:t>4</a:t>
            </a:fld>
            <a:endParaRPr lang="en-US" dirty="0"/>
          </a:p>
        </p:txBody>
      </p:sp>
      <p:sp>
        <p:nvSpPr>
          <p:cNvPr id="7170" name="Rectangle 2">
            <a:extLst>
              <a:ext uri="{FF2B5EF4-FFF2-40B4-BE49-F238E27FC236}">
                <a16:creationId xmlns:a16="http://schemas.microsoft.com/office/drawing/2014/main" id="{1FB46804-9BC5-47F1-A6D9-BD5F73779E11}"/>
              </a:ext>
            </a:extLst>
          </p:cNvPr>
          <p:cNvSpPr>
            <a:spLocks noGrp="1" noChangeArrowheads="1"/>
          </p:cNvSpPr>
          <p:nvPr>
            <p:ph type="title"/>
          </p:nvPr>
        </p:nvSpPr>
        <p:spPr/>
        <p:txBody>
          <a:bodyPr/>
          <a:lstStyle/>
          <a:p>
            <a:r>
              <a:rPr lang="el-GR" dirty="0"/>
              <a:t>Τι είναι ένα Διαδίκτυο;</a:t>
            </a:r>
            <a:r>
              <a:rPr lang="en-US" dirty="0"/>
              <a:t> </a:t>
            </a:r>
          </a:p>
        </p:txBody>
      </p:sp>
    </p:spTree>
    <p:extLst>
      <p:ext uri="{BB962C8B-B14F-4D97-AF65-F5344CB8AC3E}">
        <p14:creationId xmlns:p14="http://schemas.microsoft.com/office/powerpoint/2010/main" val="396594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608B7221-E5DA-4B98-A42B-FAFC12883D21}"/>
              </a:ext>
            </a:extLst>
          </p:cNvPr>
          <p:cNvSpPr>
            <a:spLocks noGrp="1"/>
          </p:cNvSpPr>
          <p:nvPr>
            <p:ph idx="1"/>
          </p:nvPr>
        </p:nvSpPr>
        <p:spPr/>
        <p:txBody>
          <a:bodyPr>
            <a:normAutofit lnSpcReduction="10000"/>
          </a:bodyPr>
          <a:lstStyle/>
          <a:p>
            <a:endParaRPr lang="en-US" altLang="en-US" dirty="0"/>
          </a:p>
          <a:p>
            <a:r>
              <a:rPr lang="el-GR" altLang="en-US" dirty="0"/>
              <a:t>Τα πρωτόκολλα, τα οποία χρησιμοποιούνται στα δίκτυα έχουν οργανωθεί σε επίπεδα, ανάλογα με το είδος της πληροφορίας που μπορεί να διαχειρίζονται. </a:t>
            </a:r>
          </a:p>
          <a:p>
            <a:endParaRPr lang="en-US" altLang="en-US" dirty="0"/>
          </a:p>
          <a:p>
            <a:r>
              <a:rPr lang="el-GR" altLang="en-US" dirty="0"/>
              <a:t>Ειδικά για το Διαδίκτυο έχει επικρατήσει η δομή / αρχιτεκτονική των 4 επιπέδων </a:t>
            </a:r>
            <a:r>
              <a:rPr lang="en-US" altLang="en-US" dirty="0"/>
              <a:t>TCP/IP.</a:t>
            </a:r>
          </a:p>
          <a:p>
            <a:r>
              <a:rPr lang="el-GR" altLang="en-US" dirty="0"/>
              <a:t>Ο συνδυασμός πρωτοκόλλων </a:t>
            </a:r>
            <a:r>
              <a:rPr lang="en-US" altLang="en-US" dirty="0"/>
              <a:t>ethernet, IP, TCP</a:t>
            </a:r>
            <a:r>
              <a:rPr lang="el-GR" altLang="en-US" dirty="0"/>
              <a:t> εξυπηρετεί μια πληθώρα από εφαρμογές  (</a:t>
            </a:r>
            <a:r>
              <a:rPr lang="en-US" altLang="en-US" dirty="0"/>
              <a:t>http, email, ftp </a:t>
            </a:r>
            <a:r>
              <a:rPr lang="el-GR" altLang="en-US" dirty="0"/>
              <a:t>κ.α.</a:t>
            </a:r>
            <a:r>
              <a:rPr lang="en-US" altLang="en-US" dirty="0"/>
              <a:t> </a:t>
            </a:r>
            <a:r>
              <a:rPr lang="el-GR" altLang="en-US" dirty="0"/>
              <a:t>)</a:t>
            </a:r>
          </a:p>
        </p:txBody>
      </p:sp>
      <p:sp>
        <p:nvSpPr>
          <p:cNvPr id="6" name="Slide Number Placeholder 2">
            <a:extLst>
              <a:ext uri="{FF2B5EF4-FFF2-40B4-BE49-F238E27FC236}">
                <a16:creationId xmlns:a16="http://schemas.microsoft.com/office/drawing/2014/main" id="{42696F14-F8F0-4DB1-A01C-B4D8899961E5}"/>
              </a:ext>
            </a:extLst>
          </p:cNvPr>
          <p:cNvSpPr>
            <a:spLocks noGrp="1"/>
          </p:cNvSpPr>
          <p:nvPr>
            <p:ph type="sldNum" sz="quarter" idx="12"/>
          </p:nvPr>
        </p:nvSpPr>
        <p:spPr/>
        <p:txBody>
          <a:bodyPr/>
          <a:lstStyle/>
          <a:p>
            <a:fld id="{D5BBC35B-A44B-4119-B8DA-DE9E3DFADA20}" type="slidenum">
              <a:rPr lang="en-US" smtClean="0"/>
              <a:pPr/>
              <a:t>40</a:t>
            </a:fld>
            <a:endParaRPr lang="en-US" dirty="0"/>
          </a:p>
        </p:txBody>
      </p:sp>
      <p:sp>
        <p:nvSpPr>
          <p:cNvPr id="18434" name="Rectangle 2">
            <a:extLst>
              <a:ext uri="{FF2B5EF4-FFF2-40B4-BE49-F238E27FC236}">
                <a16:creationId xmlns:a16="http://schemas.microsoft.com/office/drawing/2014/main" id="{EC236BF7-7083-4604-ACC8-EB54D9B8731A}"/>
              </a:ext>
            </a:extLst>
          </p:cNvPr>
          <p:cNvSpPr>
            <a:spLocks noGrp="1" noChangeArrowheads="1"/>
          </p:cNvSpPr>
          <p:nvPr>
            <p:ph type="title"/>
          </p:nvPr>
        </p:nvSpPr>
        <p:spPr/>
        <p:txBody>
          <a:bodyPr/>
          <a:lstStyle/>
          <a:p>
            <a:r>
              <a:rPr lang="el-GR" dirty="0"/>
              <a:t> Πρωτόκολλα στο Διαδίκτυο</a:t>
            </a:r>
            <a:r>
              <a:rPr lang="en-US" dirty="0"/>
              <a:t> </a:t>
            </a:r>
          </a:p>
        </p:txBody>
      </p:sp>
    </p:spTree>
    <p:extLst>
      <p:ext uri="{BB962C8B-B14F-4D97-AF65-F5344CB8AC3E}">
        <p14:creationId xmlns:p14="http://schemas.microsoft.com/office/powerpoint/2010/main" val="103444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39E67C0B-6532-459A-9096-C4577D220E8A}"/>
              </a:ext>
            </a:extLst>
          </p:cNvPr>
          <p:cNvPicPr>
            <a:picLocks noGrp="1" noChangeAspect="1"/>
          </p:cNvPicPr>
          <p:nvPr>
            <p:ph idx="1"/>
          </p:nvPr>
        </p:nvPicPr>
        <p:blipFill>
          <a:blip r:embed="rId2" cstate="print"/>
          <a:stretch>
            <a:fillRect/>
          </a:stretch>
        </p:blipFill>
        <p:spPr>
          <a:xfrm>
            <a:off x="647700" y="1691481"/>
            <a:ext cx="7848600" cy="4105275"/>
          </a:xfrm>
        </p:spPr>
      </p:pic>
      <p:sp>
        <p:nvSpPr>
          <p:cNvPr id="3" name="Slide Number Placeholder 2">
            <a:extLst>
              <a:ext uri="{FF2B5EF4-FFF2-40B4-BE49-F238E27FC236}">
                <a16:creationId xmlns:a16="http://schemas.microsoft.com/office/drawing/2014/main" id="{9197761C-463F-4568-BD79-2C47B688957F}"/>
              </a:ext>
            </a:extLst>
          </p:cNvPr>
          <p:cNvSpPr>
            <a:spLocks noGrp="1"/>
          </p:cNvSpPr>
          <p:nvPr>
            <p:ph type="sldNum" sz="quarter" idx="12"/>
          </p:nvPr>
        </p:nvSpPr>
        <p:spPr/>
        <p:txBody>
          <a:bodyPr/>
          <a:lstStyle/>
          <a:p>
            <a:fld id="{D5BBC35B-A44B-4119-B8DA-DE9E3DFADA20}" type="slidenum">
              <a:rPr lang="en-US" smtClean="0"/>
              <a:pPr/>
              <a:t>41</a:t>
            </a:fld>
            <a:endParaRPr lang="en-US" dirty="0"/>
          </a:p>
        </p:txBody>
      </p:sp>
      <p:sp>
        <p:nvSpPr>
          <p:cNvPr id="8" name="Title 7">
            <a:extLst>
              <a:ext uri="{FF2B5EF4-FFF2-40B4-BE49-F238E27FC236}">
                <a16:creationId xmlns:a16="http://schemas.microsoft.com/office/drawing/2014/main" id="{ACB6292D-6FF6-4DB9-BD26-53A17B75C56F}"/>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1726853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3924A5B4-EE62-4C91-936F-5A22E3E8A257}"/>
              </a:ext>
            </a:extLst>
          </p:cNvPr>
          <p:cNvSpPr>
            <a:spLocks noGrp="1"/>
          </p:cNvSpPr>
          <p:nvPr>
            <p:ph idx="1"/>
          </p:nvPr>
        </p:nvSpPr>
        <p:spPr/>
        <p:txBody>
          <a:bodyPr>
            <a:normAutofit fontScale="85000" lnSpcReduction="20000"/>
          </a:bodyPr>
          <a:lstStyle/>
          <a:p>
            <a:r>
              <a:rPr lang="el-GR" altLang="en-US" dirty="0"/>
              <a:t>Η αρχιτεκτονική </a:t>
            </a:r>
            <a:r>
              <a:rPr lang="en-US" altLang="en-US" dirty="0"/>
              <a:t>TCP</a:t>
            </a:r>
            <a:r>
              <a:rPr lang="el-GR" altLang="en-US" dirty="0"/>
              <a:t>/</a:t>
            </a:r>
            <a:r>
              <a:rPr lang="en-US" altLang="en-US" dirty="0"/>
              <a:t>IP</a:t>
            </a:r>
            <a:r>
              <a:rPr lang="el-GR" altLang="en-US" dirty="0"/>
              <a:t> (</a:t>
            </a:r>
            <a:r>
              <a:rPr lang="en-US" altLang="en-US" dirty="0"/>
              <a:t>Transport</a:t>
            </a:r>
            <a:r>
              <a:rPr lang="el-GR" altLang="en-US" dirty="0"/>
              <a:t> </a:t>
            </a:r>
            <a:r>
              <a:rPr lang="en-US" altLang="en-US" dirty="0"/>
              <a:t>Control</a:t>
            </a:r>
            <a:r>
              <a:rPr lang="el-GR" altLang="en-US" dirty="0"/>
              <a:t> </a:t>
            </a:r>
            <a:r>
              <a:rPr lang="en-US" altLang="en-US" dirty="0"/>
              <a:t>Protocol</a:t>
            </a:r>
            <a:r>
              <a:rPr lang="el-GR" altLang="en-US" dirty="0"/>
              <a:t>/Internet Protocol) αναπτύχθηκε, παράλληλα με το μοντέλο αναφοράς </a:t>
            </a:r>
            <a:r>
              <a:rPr lang="en-US" altLang="en-US" dirty="0"/>
              <a:t>OSI</a:t>
            </a:r>
            <a:r>
              <a:rPr lang="el-GR" altLang="en-US" dirty="0"/>
              <a:t>, στην αρχή σε πειραματικό στάδιο σε δίκτυα μεταγωγής πακέτων και στη συνέχεια στο δίκτυο </a:t>
            </a:r>
            <a:r>
              <a:rPr lang="en-US" altLang="en-US" dirty="0"/>
              <a:t>ARPANET</a:t>
            </a:r>
            <a:r>
              <a:rPr lang="el-GR" altLang="en-US" dirty="0"/>
              <a:t>. </a:t>
            </a:r>
          </a:p>
          <a:p>
            <a:r>
              <a:rPr lang="el-GR" altLang="en-US" dirty="0"/>
              <a:t>Σήμερα, χρησιμοποιείται στις περισσότερες εφαρμογές δικτύων.</a:t>
            </a:r>
          </a:p>
          <a:p>
            <a:r>
              <a:rPr lang="el-GR" altLang="en-US" dirty="0"/>
              <a:t>Η λειτουργία του Διαδικτύου (</a:t>
            </a:r>
            <a:r>
              <a:rPr lang="en-US" altLang="en-US" dirty="0"/>
              <a:t>Internet</a:t>
            </a:r>
            <a:r>
              <a:rPr lang="el-GR" altLang="en-US" dirty="0"/>
              <a:t>) στηρίζεται σε αυτήν την αρχιτεκτονική.</a:t>
            </a:r>
            <a:r>
              <a:rPr lang="en-US" altLang="en-US" dirty="0"/>
              <a:t> </a:t>
            </a:r>
            <a:endParaRPr lang="el-GR" altLang="en-US" dirty="0"/>
          </a:p>
          <a:p>
            <a:r>
              <a:rPr lang="en-US" altLang="en-US" dirty="0"/>
              <a:t>H</a:t>
            </a:r>
            <a:r>
              <a:rPr lang="el-GR" altLang="en-US" dirty="0"/>
              <a:t> αρχιτεκτονική </a:t>
            </a:r>
            <a:r>
              <a:rPr lang="en-US" altLang="en-US" dirty="0"/>
              <a:t>TCP</a:t>
            </a:r>
            <a:r>
              <a:rPr lang="el-GR" altLang="en-US" dirty="0"/>
              <a:t>/</a:t>
            </a:r>
            <a:r>
              <a:rPr lang="en-US" altLang="en-US" dirty="0"/>
              <a:t>IP</a:t>
            </a:r>
            <a:r>
              <a:rPr lang="el-GR" altLang="en-US" dirty="0"/>
              <a:t> περιλαμβάνει 5 επίπεδα λειτουργίας:</a:t>
            </a:r>
          </a:p>
          <a:p>
            <a:pPr lvl="1"/>
            <a:r>
              <a:rPr lang="el-GR" altLang="en-US" dirty="0"/>
              <a:t> Επίπεδο Εφαρμογής</a:t>
            </a:r>
            <a:r>
              <a:rPr lang="en-US" altLang="en-US" dirty="0"/>
              <a:t> (Application Layer)</a:t>
            </a:r>
            <a:endParaRPr lang="el-GR" altLang="en-US" dirty="0"/>
          </a:p>
          <a:p>
            <a:pPr lvl="1"/>
            <a:r>
              <a:rPr lang="el-GR" altLang="en-US" dirty="0"/>
              <a:t> Επίπεδο Μεταφοράς</a:t>
            </a:r>
            <a:r>
              <a:rPr lang="en-US" altLang="en-US" dirty="0"/>
              <a:t> (Host-to-host, </a:t>
            </a:r>
            <a:r>
              <a:rPr lang="el-GR" altLang="en-US" dirty="0"/>
              <a:t>ή</a:t>
            </a:r>
            <a:r>
              <a:rPr lang="en-US" altLang="en-US" dirty="0"/>
              <a:t> Transport Layer)</a:t>
            </a:r>
            <a:endParaRPr lang="el-GR" altLang="en-US" dirty="0"/>
          </a:p>
          <a:p>
            <a:pPr lvl="1"/>
            <a:r>
              <a:rPr lang="el-GR" altLang="en-US" dirty="0"/>
              <a:t> Επίπεδο Διαδικτύου</a:t>
            </a:r>
            <a:r>
              <a:rPr lang="en-US" altLang="en-US" dirty="0"/>
              <a:t> (Internet Layer)</a:t>
            </a:r>
            <a:endParaRPr lang="el-GR" altLang="en-US" dirty="0"/>
          </a:p>
          <a:p>
            <a:pPr lvl="1"/>
            <a:r>
              <a:rPr lang="el-GR" altLang="en-US" dirty="0"/>
              <a:t> Επίπεδο Πρόσβασης Δικτύου</a:t>
            </a:r>
            <a:r>
              <a:rPr lang="en-US" altLang="en-US" dirty="0"/>
              <a:t> (Network Access Layer)</a:t>
            </a:r>
            <a:endParaRPr lang="el-GR" altLang="en-US" dirty="0"/>
          </a:p>
          <a:p>
            <a:pPr lvl="1"/>
            <a:r>
              <a:rPr lang="el-GR" altLang="en-US" dirty="0"/>
              <a:t> Φυσικό Επίπεδο (</a:t>
            </a:r>
            <a:r>
              <a:rPr lang="en-US" altLang="en-US" dirty="0"/>
              <a:t>Physical</a:t>
            </a:r>
            <a:r>
              <a:rPr lang="el-GR" altLang="en-US" dirty="0"/>
              <a:t> </a:t>
            </a:r>
            <a:r>
              <a:rPr lang="en-US" altLang="en-US" dirty="0"/>
              <a:t>Layer</a:t>
            </a:r>
            <a:r>
              <a:rPr lang="el-GR" altLang="en-US" dirty="0"/>
              <a:t>)</a:t>
            </a:r>
          </a:p>
        </p:txBody>
      </p:sp>
      <p:sp>
        <p:nvSpPr>
          <p:cNvPr id="4" name="Slide Number Placeholder 2">
            <a:extLst>
              <a:ext uri="{FF2B5EF4-FFF2-40B4-BE49-F238E27FC236}">
                <a16:creationId xmlns:a16="http://schemas.microsoft.com/office/drawing/2014/main" id="{6979082F-BD3B-4D5E-B571-E093D3F3D94E}"/>
              </a:ext>
            </a:extLst>
          </p:cNvPr>
          <p:cNvSpPr>
            <a:spLocks noGrp="1"/>
          </p:cNvSpPr>
          <p:nvPr>
            <p:ph type="sldNum" sz="quarter" idx="12"/>
          </p:nvPr>
        </p:nvSpPr>
        <p:spPr/>
        <p:txBody>
          <a:bodyPr/>
          <a:lstStyle/>
          <a:p>
            <a:fld id="{D5BBC35B-A44B-4119-B8DA-DE9E3DFADA20}" type="slidenum">
              <a:rPr lang="en-US" smtClean="0"/>
              <a:pPr/>
              <a:t>42</a:t>
            </a:fld>
            <a:endParaRPr lang="en-US" dirty="0"/>
          </a:p>
        </p:txBody>
      </p:sp>
      <p:sp>
        <p:nvSpPr>
          <p:cNvPr id="19458" name="Rectangle 2">
            <a:extLst>
              <a:ext uri="{FF2B5EF4-FFF2-40B4-BE49-F238E27FC236}">
                <a16:creationId xmlns:a16="http://schemas.microsoft.com/office/drawing/2014/main" id="{83A581BB-5C99-41D0-BEB9-B9EA5288E878}"/>
              </a:ext>
            </a:extLst>
          </p:cNvPr>
          <p:cNvSpPr>
            <a:spLocks noGrp="1" noChangeArrowheads="1"/>
          </p:cNvSpPr>
          <p:nvPr>
            <p:ph type="title"/>
          </p:nvPr>
        </p:nvSpPr>
        <p:spPr/>
        <p:txBody>
          <a:bodyPr/>
          <a:lstStyle/>
          <a:p>
            <a:r>
              <a:rPr lang="el-GR" dirty="0"/>
              <a:t>Αρχιτεκτονική</a:t>
            </a:r>
            <a:r>
              <a:rPr lang="en-US" dirty="0"/>
              <a:t> TCP/IP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964CC8C-F66D-4B47-8783-C25A4970D02E}"/>
              </a:ext>
            </a:extLst>
          </p:cNvPr>
          <p:cNvSpPr>
            <a:spLocks noGrp="1" noChangeArrowheads="1"/>
          </p:cNvSpPr>
          <p:nvPr>
            <p:ph type="title"/>
          </p:nvPr>
        </p:nvSpPr>
        <p:spPr/>
        <p:txBody>
          <a:bodyPr/>
          <a:lstStyle/>
          <a:p>
            <a:r>
              <a:rPr lang="el-GR" dirty="0"/>
              <a:t> Αρχιτεκτονική </a:t>
            </a:r>
            <a:r>
              <a:rPr lang="en-US" dirty="0"/>
              <a:t>TCP/IP</a:t>
            </a:r>
          </a:p>
        </p:txBody>
      </p:sp>
      <p:sp>
        <p:nvSpPr>
          <p:cNvPr id="5" name="Text Placeholder 4">
            <a:extLst>
              <a:ext uri="{FF2B5EF4-FFF2-40B4-BE49-F238E27FC236}">
                <a16:creationId xmlns:a16="http://schemas.microsoft.com/office/drawing/2014/main" id="{1A79BE76-0BA7-4BDA-8FDA-A2602A5F4742}"/>
              </a:ext>
            </a:extLst>
          </p:cNvPr>
          <p:cNvSpPr>
            <a:spLocks noGrp="1"/>
          </p:cNvSpPr>
          <p:nvPr>
            <p:ph type="body" sz="half" idx="1"/>
          </p:nvPr>
        </p:nvSpPr>
        <p:spPr/>
        <p:txBody>
          <a:bodyPr/>
          <a:lstStyle/>
          <a:p>
            <a:endParaRPr lang="el-GR" dirty="0"/>
          </a:p>
        </p:txBody>
      </p:sp>
      <p:graphicFrame>
        <p:nvGraphicFramePr>
          <p:cNvPr id="36867" name="Object 2">
            <a:extLst>
              <a:ext uri="{FF2B5EF4-FFF2-40B4-BE49-F238E27FC236}">
                <a16:creationId xmlns:a16="http://schemas.microsoft.com/office/drawing/2014/main" id="{6EEB9160-A93C-422B-A831-7BA79A5D2F02}"/>
              </a:ext>
            </a:extLst>
          </p:cNvPr>
          <p:cNvGraphicFramePr>
            <a:graphicFrameLocks noGrp="1" noChangeAspect="1"/>
          </p:cNvGraphicFramePr>
          <p:nvPr>
            <p:ph sz="half" idx="2"/>
          </p:nvPr>
        </p:nvGraphicFramePr>
        <p:xfrm>
          <a:off x="4967288" y="2919324"/>
          <a:ext cx="3978275" cy="2162352"/>
        </p:xfrm>
        <a:graphic>
          <a:graphicData uri="http://schemas.openxmlformats.org/presentationml/2006/ole">
            <mc:AlternateContent xmlns:mc="http://schemas.openxmlformats.org/markup-compatibility/2006">
              <mc:Choice xmlns:v="urn:schemas-microsoft-com:vml" Requires="v">
                <p:oleObj spid="_x0000_s1208" name="Bitmap Image" r:id="rId4" imgW="5578323" imgH="3032381" progId="PBrush">
                  <p:embed/>
                </p:oleObj>
              </mc:Choice>
              <mc:Fallback>
                <p:oleObj name="Bitmap Image" r:id="rId4" imgW="5578323" imgH="3032381" progId="PBrush">
                  <p:embed/>
                  <p:pic>
                    <p:nvPicPr>
                      <p:cNvPr id="0" name="Picture 18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2919324"/>
                        <a:ext cx="3978275" cy="2162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2">
            <a:extLst>
              <a:ext uri="{FF2B5EF4-FFF2-40B4-BE49-F238E27FC236}">
                <a16:creationId xmlns:a16="http://schemas.microsoft.com/office/drawing/2014/main" id="{874DC203-D8CD-42DF-9AE9-321EA0A49813}"/>
              </a:ext>
            </a:extLst>
          </p:cNvPr>
          <p:cNvSpPr txBox="1">
            <a:spLocks/>
          </p:cNvSpPr>
          <p:nvPr/>
        </p:nvSpPr>
        <p:spPr>
          <a:xfrm>
            <a:off x="8458200" y="6407944"/>
            <a:ext cx="55483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z="1400" smtClean="0"/>
              <a:pPr/>
              <a:t>43</a:t>
            </a:fld>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338C40-3A55-4D98-AF0B-6EED5D0073A6}"/>
              </a:ext>
            </a:extLst>
          </p:cNvPr>
          <p:cNvSpPr>
            <a:spLocks noGrp="1"/>
          </p:cNvSpPr>
          <p:nvPr>
            <p:ph idx="1"/>
          </p:nvPr>
        </p:nvSpPr>
        <p:spPr/>
        <p:txBody>
          <a:bodyPr/>
          <a:lstStyle/>
          <a:p>
            <a:r>
              <a:rPr lang="el-GR" dirty="0"/>
              <a:t>Ο κύριος ρόλος του είναι η διακίνηση πλαισίων (frames) της στοίβας Διαδικτύου μεταξύ δυο υπολογιστών.</a:t>
            </a:r>
          </a:p>
          <a:p>
            <a:r>
              <a:rPr lang="el-GR" dirty="0"/>
              <a:t>Στην ουσία, εδώ, συγκαταλέγονται όλα εκείνα τα μέσα (καλώδια, τεχνικές επικοινωνίας, τεχνικές ανίχνευσης και διόρθωσης λαθών), που χρειάζεται η πληροφορία για να κάνει</a:t>
            </a:r>
          </a:p>
          <a:p>
            <a:endParaRPr lang="el-GR" dirty="0"/>
          </a:p>
        </p:txBody>
      </p:sp>
      <p:sp>
        <p:nvSpPr>
          <p:cNvPr id="3" name="Slide Number Placeholder 2">
            <a:extLst>
              <a:ext uri="{FF2B5EF4-FFF2-40B4-BE49-F238E27FC236}">
                <a16:creationId xmlns:a16="http://schemas.microsoft.com/office/drawing/2014/main" id="{5EC41C3C-A7E9-4170-9C7F-A25343E703FB}"/>
              </a:ext>
            </a:extLst>
          </p:cNvPr>
          <p:cNvSpPr>
            <a:spLocks noGrp="1"/>
          </p:cNvSpPr>
          <p:nvPr>
            <p:ph type="sldNum" sz="quarter" idx="12"/>
          </p:nvPr>
        </p:nvSpPr>
        <p:spPr/>
        <p:txBody>
          <a:bodyPr/>
          <a:lstStyle/>
          <a:p>
            <a:fld id="{D5BBC35B-A44B-4119-B8DA-DE9E3DFADA20}" type="slidenum">
              <a:rPr lang="en-US" smtClean="0"/>
              <a:pPr/>
              <a:t>44</a:t>
            </a:fld>
            <a:endParaRPr lang="en-US" dirty="0"/>
          </a:p>
        </p:txBody>
      </p:sp>
      <p:sp>
        <p:nvSpPr>
          <p:cNvPr id="4" name="Title 3">
            <a:extLst>
              <a:ext uri="{FF2B5EF4-FFF2-40B4-BE49-F238E27FC236}">
                <a16:creationId xmlns:a16="http://schemas.microsoft.com/office/drawing/2014/main" id="{10B8C118-FF18-4D0C-AED9-AF72BE5D858B}"/>
              </a:ext>
            </a:extLst>
          </p:cNvPr>
          <p:cNvSpPr>
            <a:spLocks noGrp="1"/>
          </p:cNvSpPr>
          <p:nvPr>
            <p:ph type="title"/>
          </p:nvPr>
        </p:nvSpPr>
        <p:spPr/>
        <p:txBody>
          <a:bodyPr/>
          <a:lstStyle/>
          <a:p>
            <a:r>
              <a:rPr lang="el-GR" dirty="0"/>
              <a:t>Επίπεδο Πρόσβασης Δικτύου </a:t>
            </a:r>
          </a:p>
        </p:txBody>
      </p:sp>
    </p:spTree>
    <p:extLst>
      <p:ext uri="{BB962C8B-B14F-4D97-AF65-F5344CB8AC3E}">
        <p14:creationId xmlns:p14="http://schemas.microsoft.com/office/powerpoint/2010/main" val="3802820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338C40-3A55-4D98-AF0B-6EED5D0073A6}"/>
              </a:ext>
            </a:extLst>
          </p:cNvPr>
          <p:cNvSpPr>
            <a:spLocks noGrp="1"/>
          </p:cNvSpPr>
          <p:nvPr>
            <p:ph idx="1"/>
          </p:nvPr>
        </p:nvSpPr>
        <p:spPr/>
        <p:txBody>
          <a:bodyPr/>
          <a:lstStyle/>
          <a:p>
            <a:r>
              <a:rPr lang="el-GR" dirty="0"/>
              <a:t>Το πιο γνωστό πρωτόκολλο επικοινωνίας σε ένα τοπικό δίκτυο είναι το Ethernet.</a:t>
            </a:r>
          </a:p>
          <a:p>
            <a:r>
              <a:rPr lang="el-GR" dirty="0"/>
              <a:t>Η επίσημη ονομασία του Ethernet πρωτοκόλλου είναι το IEEE 802.3. Από την πρώτη έκδοσή του το 1973 μέχρι σήμερα, το Ethernet δεν έχει σταματήσει να εξελίσσεται. </a:t>
            </a:r>
          </a:p>
          <a:p>
            <a:r>
              <a:rPr lang="el-GR" dirty="0"/>
              <a:t>Οι βασικότερες εκδόσεις:</a:t>
            </a:r>
          </a:p>
          <a:p>
            <a:r>
              <a:rPr lang="en-US" dirty="0"/>
              <a:t>Ethernet (10MBps),</a:t>
            </a:r>
          </a:p>
          <a:p>
            <a:r>
              <a:rPr lang="en-US" dirty="0"/>
              <a:t>Fast Ethernet (100 Mbps</a:t>
            </a:r>
          </a:p>
          <a:p>
            <a:r>
              <a:rPr lang="en-US" dirty="0"/>
              <a:t>10 Gigabit Ethernet (10Gbps).</a:t>
            </a:r>
          </a:p>
          <a:p>
            <a:endParaRPr lang="el-GR" dirty="0"/>
          </a:p>
          <a:p>
            <a:endParaRPr lang="el-GR" dirty="0"/>
          </a:p>
        </p:txBody>
      </p:sp>
      <p:sp>
        <p:nvSpPr>
          <p:cNvPr id="3" name="Slide Number Placeholder 2">
            <a:extLst>
              <a:ext uri="{FF2B5EF4-FFF2-40B4-BE49-F238E27FC236}">
                <a16:creationId xmlns:a16="http://schemas.microsoft.com/office/drawing/2014/main" id="{5EC41C3C-A7E9-4170-9C7F-A25343E703FB}"/>
              </a:ext>
            </a:extLst>
          </p:cNvPr>
          <p:cNvSpPr>
            <a:spLocks noGrp="1"/>
          </p:cNvSpPr>
          <p:nvPr>
            <p:ph type="sldNum" sz="quarter" idx="12"/>
          </p:nvPr>
        </p:nvSpPr>
        <p:spPr/>
        <p:txBody>
          <a:bodyPr/>
          <a:lstStyle/>
          <a:p>
            <a:fld id="{D5BBC35B-A44B-4119-B8DA-DE9E3DFADA20}" type="slidenum">
              <a:rPr lang="en-US" smtClean="0"/>
              <a:pPr/>
              <a:t>45</a:t>
            </a:fld>
            <a:endParaRPr lang="en-US" dirty="0"/>
          </a:p>
        </p:txBody>
      </p:sp>
      <p:sp>
        <p:nvSpPr>
          <p:cNvPr id="4" name="Title 3">
            <a:extLst>
              <a:ext uri="{FF2B5EF4-FFF2-40B4-BE49-F238E27FC236}">
                <a16:creationId xmlns:a16="http://schemas.microsoft.com/office/drawing/2014/main" id="{10B8C118-FF18-4D0C-AED9-AF72BE5D858B}"/>
              </a:ext>
            </a:extLst>
          </p:cNvPr>
          <p:cNvSpPr>
            <a:spLocks noGrp="1"/>
          </p:cNvSpPr>
          <p:nvPr>
            <p:ph type="title"/>
          </p:nvPr>
        </p:nvSpPr>
        <p:spPr/>
        <p:txBody>
          <a:bodyPr/>
          <a:lstStyle/>
          <a:p>
            <a:r>
              <a:rPr lang="el-GR" dirty="0"/>
              <a:t>Επίπεδο Πρόσβασης Δικτύου </a:t>
            </a:r>
          </a:p>
        </p:txBody>
      </p:sp>
    </p:spTree>
    <p:extLst>
      <p:ext uri="{BB962C8B-B14F-4D97-AF65-F5344CB8AC3E}">
        <p14:creationId xmlns:p14="http://schemas.microsoft.com/office/powerpoint/2010/main" val="804122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Object 2">
            <a:extLst>
              <a:ext uri="{FF2B5EF4-FFF2-40B4-BE49-F238E27FC236}">
                <a16:creationId xmlns:a16="http://schemas.microsoft.com/office/drawing/2014/main" id="{7FF12A1F-7F3E-4503-8041-858FE2BE94D4}"/>
              </a:ext>
            </a:extLst>
          </p:cNvPr>
          <p:cNvGraphicFramePr>
            <a:graphicFrameLocks noGrp="1" noChangeAspect="1"/>
          </p:cNvGraphicFramePr>
          <p:nvPr>
            <p:ph idx="1"/>
            <p:extLst>
              <p:ext uri="{D42A27DB-BD31-4B8C-83A1-F6EECF244321}">
                <p14:modId xmlns:p14="http://schemas.microsoft.com/office/powerpoint/2010/main" val="328601864"/>
              </p:ext>
            </p:extLst>
          </p:nvPr>
        </p:nvGraphicFramePr>
        <p:xfrm>
          <a:off x="1662112" y="2215356"/>
          <a:ext cx="5819775" cy="3057525"/>
        </p:xfrm>
        <a:graphic>
          <a:graphicData uri="http://schemas.openxmlformats.org/presentationml/2006/ole">
            <mc:AlternateContent xmlns:mc="http://schemas.openxmlformats.org/markup-compatibility/2006">
              <mc:Choice xmlns:v="urn:schemas-microsoft-com:vml" Requires="v">
                <p:oleObj spid="_x0000_s2233" name="Bitmap Image" r:id="rId4" imgW="5819048" imgH="3057143" progId="PBrush">
                  <p:embed/>
                </p:oleObj>
              </mc:Choice>
              <mc:Fallback>
                <p:oleObj name="Bitmap Image" r:id="rId4" imgW="5819048" imgH="3057143" progId="PBrush">
                  <p:embed/>
                  <p:pic>
                    <p:nvPicPr>
                      <p:cNvPr id="0" name="Picture 18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112" y="2215356"/>
                        <a:ext cx="5819775"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2">
            <a:extLst>
              <a:ext uri="{FF2B5EF4-FFF2-40B4-BE49-F238E27FC236}">
                <a16:creationId xmlns:a16="http://schemas.microsoft.com/office/drawing/2014/main" id="{3A2AD33E-C2C1-4D10-B440-45CD8D0EBAA1}"/>
              </a:ext>
            </a:extLst>
          </p:cNvPr>
          <p:cNvSpPr>
            <a:spLocks noGrp="1"/>
          </p:cNvSpPr>
          <p:nvPr>
            <p:ph type="sldNum" sz="quarter" idx="12"/>
          </p:nvPr>
        </p:nvSpPr>
        <p:spPr/>
        <p:txBody>
          <a:bodyPr/>
          <a:lstStyle/>
          <a:p>
            <a:fld id="{D5BBC35B-A44B-4119-B8DA-DE9E3DFADA20}" type="slidenum">
              <a:rPr lang="en-US" smtClean="0"/>
              <a:pPr/>
              <a:t>46</a:t>
            </a:fld>
            <a:endParaRPr lang="en-US" dirty="0"/>
          </a:p>
        </p:txBody>
      </p:sp>
      <p:sp>
        <p:nvSpPr>
          <p:cNvPr id="2051" name="Rectangle 2">
            <a:extLst>
              <a:ext uri="{FF2B5EF4-FFF2-40B4-BE49-F238E27FC236}">
                <a16:creationId xmlns:a16="http://schemas.microsoft.com/office/drawing/2014/main" id="{B7DFDC74-F8DB-49E3-B8DE-AEBA2B3E76A1}"/>
              </a:ext>
            </a:extLst>
          </p:cNvPr>
          <p:cNvSpPr>
            <a:spLocks noGrp="1" noChangeArrowheads="1"/>
          </p:cNvSpPr>
          <p:nvPr>
            <p:ph type="title"/>
          </p:nvPr>
        </p:nvSpPr>
        <p:spPr/>
        <p:txBody>
          <a:bodyPr>
            <a:normAutofit fontScale="90000"/>
          </a:bodyPr>
          <a:lstStyle/>
          <a:p>
            <a:r>
              <a:rPr lang="el-GR" dirty="0"/>
              <a:t>Στάδια πακετοποίησης πληροφορίας</a:t>
            </a:r>
            <a:r>
              <a:rPr lang="en-US" dirty="0"/>
              <a:t> </a:t>
            </a:r>
            <a:r>
              <a:rPr lang="el-GR" dirty="0"/>
              <a:t/>
            </a:r>
            <a:br>
              <a:rPr lang="el-GR" dirty="0"/>
            </a:br>
            <a:r>
              <a:rPr lang="el-GR" dirty="0"/>
              <a:t>Ενθυλάκωση μηνύματος (</a:t>
            </a:r>
            <a:r>
              <a:rPr lang="en-US" dirty="0"/>
              <a:t>message encapsulation)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338C40-3A55-4D98-AF0B-6EED5D0073A6}"/>
              </a:ext>
            </a:extLst>
          </p:cNvPr>
          <p:cNvSpPr>
            <a:spLocks noGrp="1"/>
          </p:cNvSpPr>
          <p:nvPr>
            <p:ph idx="1"/>
          </p:nvPr>
        </p:nvSpPr>
        <p:spPr/>
        <p:txBody>
          <a:bodyPr>
            <a:normAutofit lnSpcReduction="10000"/>
          </a:bodyPr>
          <a:lstStyle/>
          <a:p>
            <a:r>
              <a:rPr lang="el-GR" dirty="0"/>
              <a:t>Είναι υπεύθυνο για τη σωστή δρομολόγηση των πακέτων.</a:t>
            </a:r>
          </a:p>
          <a:p>
            <a:r>
              <a:rPr lang="el-GR" dirty="0"/>
              <a:t>Επίσης εδώ πραγματοποιείται ο έλεγχος της συμφόρησης των δικτύων, που έχει ως συνέπεια την αναδρομολόγηση των πακέτων σε περίπτωση υπερφόρτωσης ενός δικτύου που χρησιμοποιείται, προκειμένου να φτάσουν από ενναλακτική διαδρομή τα πακέτα στον προορισμό τους. </a:t>
            </a:r>
          </a:p>
          <a:p>
            <a:r>
              <a:rPr lang="el-GR" dirty="0"/>
              <a:t>Το κυριότερο πρωτόκολλο του επιπέδου είναι το </a:t>
            </a:r>
            <a:r>
              <a:rPr lang="en-US" dirty="0"/>
              <a:t>IP. </a:t>
            </a:r>
          </a:p>
          <a:p>
            <a:r>
              <a:rPr lang="el-GR" dirty="0"/>
              <a:t>Άλλα πρωτόκολλα χρησιμοποιούνται για διαγνωστικά μηνύματα </a:t>
            </a:r>
            <a:r>
              <a:rPr lang="en-US" dirty="0"/>
              <a:t>ICMP. </a:t>
            </a:r>
            <a:endParaRPr lang="el-GR" dirty="0"/>
          </a:p>
          <a:p>
            <a:endParaRPr lang="el-GR" dirty="0"/>
          </a:p>
          <a:p>
            <a:endParaRPr lang="el-GR" dirty="0"/>
          </a:p>
        </p:txBody>
      </p:sp>
      <p:sp>
        <p:nvSpPr>
          <p:cNvPr id="3" name="Slide Number Placeholder 2">
            <a:extLst>
              <a:ext uri="{FF2B5EF4-FFF2-40B4-BE49-F238E27FC236}">
                <a16:creationId xmlns:a16="http://schemas.microsoft.com/office/drawing/2014/main" id="{5EC41C3C-A7E9-4170-9C7F-A25343E703FB}"/>
              </a:ext>
            </a:extLst>
          </p:cNvPr>
          <p:cNvSpPr>
            <a:spLocks noGrp="1"/>
          </p:cNvSpPr>
          <p:nvPr>
            <p:ph type="sldNum" sz="quarter" idx="12"/>
          </p:nvPr>
        </p:nvSpPr>
        <p:spPr/>
        <p:txBody>
          <a:bodyPr/>
          <a:lstStyle/>
          <a:p>
            <a:fld id="{D5BBC35B-A44B-4119-B8DA-DE9E3DFADA20}" type="slidenum">
              <a:rPr lang="en-US" smtClean="0"/>
              <a:pPr/>
              <a:t>47</a:t>
            </a:fld>
            <a:endParaRPr lang="en-US" dirty="0"/>
          </a:p>
        </p:txBody>
      </p:sp>
      <p:sp>
        <p:nvSpPr>
          <p:cNvPr id="4" name="Title 3">
            <a:extLst>
              <a:ext uri="{FF2B5EF4-FFF2-40B4-BE49-F238E27FC236}">
                <a16:creationId xmlns:a16="http://schemas.microsoft.com/office/drawing/2014/main" id="{10B8C118-FF18-4D0C-AED9-AF72BE5D858B}"/>
              </a:ext>
            </a:extLst>
          </p:cNvPr>
          <p:cNvSpPr>
            <a:spLocks noGrp="1"/>
          </p:cNvSpPr>
          <p:nvPr>
            <p:ph type="title"/>
          </p:nvPr>
        </p:nvSpPr>
        <p:spPr/>
        <p:txBody>
          <a:bodyPr/>
          <a:lstStyle/>
          <a:p>
            <a:r>
              <a:rPr lang="el-GR" dirty="0"/>
              <a:t>Επίπεδο διαδικτύου</a:t>
            </a:r>
          </a:p>
        </p:txBody>
      </p:sp>
    </p:spTree>
    <p:extLst>
      <p:ext uri="{BB962C8B-B14F-4D97-AF65-F5344CB8AC3E}">
        <p14:creationId xmlns:p14="http://schemas.microsoft.com/office/powerpoint/2010/main" val="714554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F1090CD3-5F59-44A7-9200-7D93C0A01148}"/>
              </a:ext>
            </a:extLst>
          </p:cNvPr>
          <p:cNvSpPr>
            <a:spLocks noGrp="1" noChangeArrowheads="1"/>
          </p:cNvSpPr>
          <p:nvPr>
            <p:ph idx="1"/>
          </p:nvPr>
        </p:nvSpPr>
        <p:spPr/>
        <p:txBody>
          <a:bodyPr>
            <a:normAutofit fontScale="92500" lnSpcReduction="10000"/>
          </a:bodyPr>
          <a:lstStyle/>
          <a:p>
            <a:pPr lvl="1"/>
            <a:r>
              <a:rPr lang="el-GR" dirty="0"/>
              <a:t>Το πρωτόκολλο </a:t>
            </a:r>
            <a:r>
              <a:rPr lang="en-GB" dirty="0"/>
              <a:t>IP</a:t>
            </a:r>
            <a:r>
              <a:rPr lang="el-GR" dirty="0"/>
              <a:t> προσφέρει μια υπηρεσία χωρίς σύνδεση στη μεταφορά των δεδομένων. </a:t>
            </a:r>
          </a:p>
          <a:p>
            <a:pPr lvl="2"/>
            <a:r>
              <a:rPr lang="el-GR" dirty="0"/>
              <a:t>Το </a:t>
            </a:r>
            <a:r>
              <a:rPr lang="en-GB" dirty="0"/>
              <a:t>IP</a:t>
            </a:r>
            <a:r>
              <a:rPr lang="el-GR" dirty="0"/>
              <a:t> αποσκοπεί στην καλύτερη δυνατή δρομολόγηση από την πηγή στον προορισμό, χωρίς εγγυήσεις για ασφαλή μεταφορά. Αυτού του είδους η υπηρεσία είναι γνωστή και με τον όρο ‘</a:t>
            </a:r>
            <a:r>
              <a:rPr lang="en-GB" dirty="0"/>
              <a:t>best</a:t>
            </a:r>
            <a:r>
              <a:rPr lang="el-GR" dirty="0"/>
              <a:t> – </a:t>
            </a:r>
            <a:r>
              <a:rPr lang="en-GB" dirty="0"/>
              <a:t>effort</a:t>
            </a:r>
            <a:r>
              <a:rPr lang="el-GR" dirty="0"/>
              <a:t>’ </a:t>
            </a:r>
            <a:r>
              <a:rPr lang="en-GB" dirty="0"/>
              <a:t>service</a:t>
            </a:r>
            <a:r>
              <a:rPr lang="el-GR" dirty="0"/>
              <a:t> (υπηρεσία καλύτερης – προσπάθειας).</a:t>
            </a:r>
          </a:p>
          <a:p>
            <a:pPr lvl="2"/>
            <a:r>
              <a:rPr lang="el-GR" dirty="0"/>
              <a:t>Κατά συνέπεια, το πρωτόκολλο </a:t>
            </a:r>
            <a:r>
              <a:rPr lang="en-GB" dirty="0"/>
              <a:t>IP</a:t>
            </a:r>
            <a:r>
              <a:rPr lang="el-GR" dirty="0"/>
              <a:t> δε</a:t>
            </a:r>
            <a:r>
              <a:rPr lang="en-US" dirty="0"/>
              <a:t> </a:t>
            </a:r>
            <a:r>
              <a:rPr lang="el-GR" dirty="0"/>
              <a:t>μπορεί να προσφέρει αξιόπιστη μεταφορά δεδομένων  με έλεγχο σφαλμάτων, έλεγχο ροής  και έλεγχο συμφόρησης.</a:t>
            </a:r>
          </a:p>
          <a:p>
            <a:pPr lvl="2"/>
            <a:r>
              <a:rPr lang="el-GR" dirty="0"/>
              <a:t>Το κάθε πακέτο </a:t>
            </a:r>
            <a:r>
              <a:rPr lang="en-GB" dirty="0"/>
              <a:t>IP</a:t>
            </a:r>
            <a:r>
              <a:rPr lang="el-GR" dirty="0"/>
              <a:t> δρομολογείται ανεξάρτητα από τα άλλα. Γι’ αυτόν το λόγο τα πακέτα αυτά καλούνται αυτοδύναμα. </a:t>
            </a:r>
          </a:p>
          <a:p>
            <a:pPr lvl="1"/>
            <a:r>
              <a:rPr lang="el-GR" dirty="0"/>
              <a:t>Σήμερα, οι ανάγκες του Διαδικτύου καλύπτονται από την τέταρτη έκδοση του πρωτοκόλλου </a:t>
            </a:r>
            <a:r>
              <a:rPr lang="en-GB" dirty="0"/>
              <a:t>IP</a:t>
            </a:r>
            <a:r>
              <a:rPr lang="el-GR" dirty="0"/>
              <a:t> (</a:t>
            </a:r>
            <a:r>
              <a:rPr lang="en-GB" dirty="0"/>
              <a:t>IPv</a:t>
            </a:r>
            <a:r>
              <a:rPr lang="el-GR" dirty="0"/>
              <a:t>4). Οι αυξανόμενες, όμως, απαιτήσεις, θα οδηγήσουν στην αντικατάσταση του </a:t>
            </a:r>
            <a:r>
              <a:rPr lang="en-GB" dirty="0"/>
              <a:t>IPv</a:t>
            </a:r>
            <a:r>
              <a:rPr lang="el-GR" dirty="0"/>
              <a:t>4 από το </a:t>
            </a:r>
            <a:r>
              <a:rPr lang="en-GB" dirty="0"/>
              <a:t>IPv</a:t>
            </a:r>
            <a:r>
              <a:rPr lang="el-GR" dirty="0"/>
              <a:t>6. </a:t>
            </a:r>
          </a:p>
        </p:txBody>
      </p:sp>
      <p:sp>
        <p:nvSpPr>
          <p:cNvPr id="4" name="Slide Number Placeholder 2">
            <a:extLst>
              <a:ext uri="{FF2B5EF4-FFF2-40B4-BE49-F238E27FC236}">
                <a16:creationId xmlns:a16="http://schemas.microsoft.com/office/drawing/2014/main" id="{32750FBB-2E8A-4510-A9E9-F7E983D5A481}"/>
              </a:ext>
            </a:extLst>
          </p:cNvPr>
          <p:cNvSpPr>
            <a:spLocks noGrp="1"/>
          </p:cNvSpPr>
          <p:nvPr>
            <p:ph type="sldNum" sz="quarter" idx="12"/>
          </p:nvPr>
        </p:nvSpPr>
        <p:spPr/>
        <p:txBody>
          <a:bodyPr/>
          <a:lstStyle/>
          <a:p>
            <a:fld id="{D5BBC35B-A44B-4119-B8DA-DE9E3DFADA20}" type="slidenum">
              <a:rPr lang="en-US" smtClean="0"/>
              <a:pPr/>
              <a:t>48</a:t>
            </a:fld>
            <a:endParaRPr lang="en-US" dirty="0"/>
          </a:p>
        </p:txBody>
      </p:sp>
      <p:sp>
        <p:nvSpPr>
          <p:cNvPr id="19458" name="Rectangle 2">
            <a:extLst>
              <a:ext uri="{FF2B5EF4-FFF2-40B4-BE49-F238E27FC236}">
                <a16:creationId xmlns:a16="http://schemas.microsoft.com/office/drawing/2014/main" id="{2FA3EC68-5A90-4C15-850B-3C91953A4539}"/>
              </a:ext>
            </a:extLst>
          </p:cNvPr>
          <p:cNvSpPr>
            <a:spLocks noGrp="1" noChangeArrowheads="1"/>
          </p:cNvSpPr>
          <p:nvPr>
            <p:ph type="title"/>
          </p:nvPr>
        </p:nvSpPr>
        <p:spPr/>
        <p:txBody>
          <a:bodyPr>
            <a:normAutofit fontScale="90000"/>
          </a:bodyPr>
          <a:lstStyle/>
          <a:p>
            <a:r>
              <a:rPr lang="el-GR" dirty="0"/>
              <a:t> Το επίπεδο Διαδικτύου – Πρωτόκολλο </a:t>
            </a:r>
            <a:r>
              <a:rPr lang="en-US" dirty="0"/>
              <a:t>IP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S2_9">
            <a:extLst>
              <a:ext uri="{FF2B5EF4-FFF2-40B4-BE49-F238E27FC236}">
                <a16:creationId xmlns:a16="http://schemas.microsoft.com/office/drawing/2014/main" id="{9D34D9BA-0555-41B4-A1E0-CD465476A8F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81237" y="1591469"/>
            <a:ext cx="4581525" cy="4305300"/>
          </a:xfrm>
        </p:spPr>
      </p:pic>
      <p:sp>
        <p:nvSpPr>
          <p:cNvPr id="4" name="Slide Number Placeholder 2">
            <a:extLst>
              <a:ext uri="{FF2B5EF4-FFF2-40B4-BE49-F238E27FC236}">
                <a16:creationId xmlns:a16="http://schemas.microsoft.com/office/drawing/2014/main" id="{8B6F4DE9-F774-425C-BC1E-81A8B33A15EA}"/>
              </a:ext>
            </a:extLst>
          </p:cNvPr>
          <p:cNvSpPr>
            <a:spLocks noGrp="1"/>
          </p:cNvSpPr>
          <p:nvPr>
            <p:ph type="sldNum" sz="quarter" idx="12"/>
          </p:nvPr>
        </p:nvSpPr>
        <p:spPr/>
        <p:txBody>
          <a:bodyPr/>
          <a:lstStyle/>
          <a:p>
            <a:fld id="{D5BBC35B-A44B-4119-B8DA-DE9E3DFADA20}" type="slidenum">
              <a:rPr lang="en-US" smtClean="0"/>
              <a:pPr/>
              <a:t>49</a:t>
            </a:fld>
            <a:endParaRPr lang="en-US" dirty="0"/>
          </a:p>
        </p:txBody>
      </p:sp>
      <p:sp>
        <p:nvSpPr>
          <p:cNvPr id="20482" name="Rectangle 2">
            <a:extLst>
              <a:ext uri="{FF2B5EF4-FFF2-40B4-BE49-F238E27FC236}">
                <a16:creationId xmlns:a16="http://schemas.microsoft.com/office/drawing/2014/main" id="{0C76A9C0-B48A-49AE-B92D-D007DB26EB3C}"/>
              </a:ext>
            </a:extLst>
          </p:cNvPr>
          <p:cNvSpPr>
            <a:spLocks noGrp="1" noChangeArrowheads="1"/>
          </p:cNvSpPr>
          <p:nvPr>
            <p:ph type="title"/>
          </p:nvPr>
        </p:nvSpPr>
        <p:spPr/>
        <p:txBody>
          <a:bodyPr/>
          <a:lstStyle/>
          <a:p>
            <a:r>
              <a:rPr lang="el-GR" dirty="0"/>
              <a:t> Αυτοδύναμο πακέτο δεδομένων </a:t>
            </a:r>
            <a:r>
              <a:rPr lang="en-US" dirty="0"/>
              <a:t>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591713-A33D-48AF-AB1A-52317D019EB5}"/>
              </a:ext>
            </a:extLst>
          </p:cNvPr>
          <p:cNvSpPr>
            <a:spLocks noGrp="1"/>
          </p:cNvSpPr>
          <p:nvPr>
            <p:ph idx="1"/>
          </p:nvPr>
        </p:nvSpPr>
        <p:spPr/>
        <p:txBody>
          <a:bodyPr/>
          <a:lstStyle/>
          <a:p>
            <a:r>
              <a:rPr lang="el-GR" dirty="0"/>
              <a:t>μπορεί να συνδέει υπολογιστές διαφορετικού τύπου, δηλ. υπολογιστές που μπορεί να διαφέρουν όσον αφορά την αρχιτεκτονική του υλικού (hardware), το λειτουργικό σύστημα που χρησιμοποιούν (software) και το πρωτόκολλο δικτύωσης που εφαρμόζεται στο τοπικό τους δίκτυο.</a:t>
            </a:r>
          </a:p>
          <a:p>
            <a:r>
              <a:rPr lang="el-GR" dirty="0"/>
              <a:t>είναι αποκεντρωμένο και αυτοδιαχειριζόμενο</a:t>
            </a:r>
          </a:p>
        </p:txBody>
      </p:sp>
      <p:sp>
        <p:nvSpPr>
          <p:cNvPr id="3" name="Slide Number Placeholder 2">
            <a:extLst>
              <a:ext uri="{FF2B5EF4-FFF2-40B4-BE49-F238E27FC236}">
                <a16:creationId xmlns:a16="http://schemas.microsoft.com/office/drawing/2014/main" id="{657B1F66-09A7-404D-AACF-3C5C179767A7}"/>
              </a:ext>
            </a:extLst>
          </p:cNvPr>
          <p:cNvSpPr>
            <a:spLocks noGrp="1"/>
          </p:cNvSpPr>
          <p:nvPr>
            <p:ph type="sldNum" sz="quarter" idx="12"/>
          </p:nvPr>
        </p:nvSpPr>
        <p:spPr/>
        <p:txBody>
          <a:bodyPr/>
          <a:lstStyle/>
          <a:p>
            <a:fld id="{D5BBC35B-A44B-4119-B8DA-DE9E3DFADA20}" type="slidenum">
              <a:rPr lang="en-US" smtClean="0"/>
              <a:pPr/>
              <a:t>5</a:t>
            </a:fld>
            <a:endParaRPr lang="en-US" dirty="0"/>
          </a:p>
        </p:txBody>
      </p:sp>
      <p:sp>
        <p:nvSpPr>
          <p:cNvPr id="4" name="Title 3">
            <a:extLst>
              <a:ext uri="{FF2B5EF4-FFF2-40B4-BE49-F238E27FC236}">
                <a16:creationId xmlns:a16="http://schemas.microsoft.com/office/drawing/2014/main" id="{5E781D33-72C4-4E8C-B4FD-1E9787B80C1D}"/>
              </a:ext>
            </a:extLst>
          </p:cNvPr>
          <p:cNvSpPr>
            <a:spLocks noGrp="1"/>
          </p:cNvSpPr>
          <p:nvPr>
            <p:ph type="title"/>
          </p:nvPr>
        </p:nvSpPr>
        <p:spPr/>
        <p:txBody>
          <a:bodyPr/>
          <a:lstStyle/>
          <a:p>
            <a:r>
              <a:rPr lang="el-GR" dirty="0"/>
              <a:t>Βασικά Χαρακτηριστικά </a:t>
            </a:r>
          </a:p>
        </p:txBody>
      </p:sp>
    </p:spTree>
    <p:extLst>
      <p:ext uri="{BB962C8B-B14F-4D97-AF65-F5344CB8AC3E}">
        <p14:creationId xmlns:p14="http://schemas.microsoft.com/office/powerpoint/2010/main" val="206384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E045E8F3-116A-43C5-B1AC-B53EA6C73132}"/>
              </a:ext>
            </a:extLst>
          </p:cNvPr>
          <p:cNvSpPr>
            <a:spLocks noGrp="1" noChangeArrowheads="1"/>
          </p:cNvSpPr>
          <p:nvPr>
            <p:ph idx="1"/>
          </p:nvPr>
        </p:nvSpPr>
        <p:spPr/>
        <p:txBody>
          <a:bodyPr>
            <a:normAutofit fontScale="77500" lnSpcReduction="20000"/>
          </a:bodyPr>
          <a:lstStyle/>
          <a:p>
            <a:r>
              <a:rPr lang="el-GR" dirty="0"/>
              <a:t>Δρομολόγηση (</a:t>
            </a:r>
            <a:r>
              <a:rPr lang="en-US" dirty="0"/>
              <a:t>routing</a:t>
            </a:r>
            <a:r>
              <a:rPr lang="el-GR" dirty="0"/>
              <a:t>): η διαδικασία επιλογής συνδέσμου για την προώθηση των πακέτων στους κόμβους μεταγωγής.</a:t>
            </a:r>
            <a:endParaRPr lang="en-US" dirty="0"/>
          </a:p>
          <a:p>
            <a:endParaRPr lang="el-GR" dirty="0"/>
          </a:p>
          <a:p>
            <a:r>
              <a:rPr lang="el-GR" dirty="0"/>
              <a:t>Η απόφαση για τη μετάδοση ενός εισερχόμενου πακέτου σε μια γραμμή εξόδου βασίζεται σε έναν αλγόριθμο δρομολόγησης. </a:t>
            </a:r>
            <a:endParaRPr lang="en-US" dirty="0"/>
          </a:p>
          <a:p>
            <a:endParaRPr lang="en-US" dirty="0"/>
          </a:p>
          <a:p>
            <a:r>
              <a:rPr lang="el-GR" dirty="0"/>
              <a:t>Ο αλγόριθμος δρομολόγησης πρέπει να διακρίνεται :</a:t>
            </a:r>
            <a:endParaRPr lang="en-US" dirty="0"/>
          </a:p>
          <a:p>
            <a:r>
              <a:rPr lang="el-GR" dirty="0"/>
              <a:t>Για την ανθεκτικότητά του στο να ανακάμπτει από κάθε μορφής αλλαγή στην τοπολογία και στην κίνηση. </a:t>
            </a:r>
          </a:p>
          <a:p>
            <a:r>
              <a:rPr lang="el-GR" dirty="0"/>
              <a:t>Για την αμεροληψία του απέναντι σε όλες τις πηγές και τους προορισμούς.</a:t>
            </a:r>
          </a:p>
          <a:p>
            <a:r>
              <a:rPr lang="el-GR" dirty="0"/>
              <a:t>Τη βελτιστοποίηση λειτουργίας στο να ελαχιστοποιεί τη μέση καθυστέρηση και να μεγιστοποιεί το συνολικό ρυθμό διέλευσης.</a:t>
            </a:r>
          </a:p>
          <a:p>
            <a:r>
              <a:rPr lang="el-GR" dirty="0"/>
              <a:t>Τη σταθερότητά του στο να οδηγεί το δίκτυο σε ισορροπία και να μη δημιουργεί επιπλέον προβλήματα κατά την ενεργοποίησή του. </a:t>
            </a:r>
          </a:p>
        </p:txBody>
      </p:sp>
      <p:sp>
        <p:nvSpPr>
          <p:cNvPr id="4" name="Slide Number Placeholder 2">
            <a:extLst>
              <a:ext uri="{FF2B5EF4-FFF2-40B4-BE49-F238E27FC236}">
                <a16:creationId xmlns:a16="http://schemas.microsoft.com/office/drawing/2014/main" id="{58204740-C89C-4CBC-86FA-04B3A768E94A}"/>
              </a:ext>
            </a:extLst>
          </p:cNvPr>
          <p:cNvSpPr>
            <a:spLocks noGrp="1"/>
          </p:cNvSpPr>
          <p:nvPr>
            <p:ph type="sldNum" sz="quarter" idx="12"/>
          </p:nvPr>
        </p:nvSpPr>
        <p:spPr/>
        <p:txBody>
          <a:bodyPr/>
          <a:lstStyle/>
          <a:p>
            <a:fld id="{D5BBC35B-A44B-4119-B8DA-DE9E3DFADA20}" type="slidenum">
              <a:rPr lang="en-US" smtClean="0"/>
              <a:pPr/>
              <a:t>50</a:t>
            </a:fld>
            <a:endParaRPr lang="en-US" dirty="0"/>
          </a:p>
        </p:txBody>
      </p:sp>
      <p:sp>
        <p:nvSpPr>
          <p:cNvPr id="21506" name="Rectangle 2">
            <a:extLst>
              <a:ext uri="{FF2B5EF4-FFF2-40B4-BE49-F238E27FC236}">
                <a16:creationId xmlns:a16="http://schemas.microsoft.com/office/drawing/2014/main" id="{9D88D77B-DE09-41B2-8904-7C8E8DE1C708}"/>
              </a:ext>
            </a:extLst>
          </p:cNvPr>
          <p:cNvSpPr>
            <a:spLocks noGrp="1" noChangeArrowheads="1"/>
          </p:cNvSpPr>
          <p:nvPr>
            <p:ph type="title"/>
          </p:nvPr>
        </p:nvSpPr>
        <p:spPr/>
        <p:txBody>
          <a:bodyPr/>
          <a:lstStyle/>
          <a:p>
            <a:r>
              <a:rPr lang="el-GR" dirty="0"/>
              <a:t>Δρομολόγηση</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46827B0-89D5-4699-99B0-8DE82702B0FB}"/>
              </a:ext>
            </a:extLst>
          </p:cNvPr>
          <p:cNvSpPr>
            <a:spLocks noGrp="1"/>
          </p:cNvSpPr>
          <p:nvPr>
            <p:ph idx="1"/>
          </p:nvPr>
        </p:nvSpPr>
        <p:spPr/>
        <p:txBody>
          <a:bodyPr>
            <a:normAutofit fontScale="92500" lnSpcReduction="20000"/>
          </a:bodyPr>
          <a:lstStyle/>
          <a:p>
            <a:pPr lvl="1"/>
            <a:r>
              <a:rPr lang="el-GR" altLang="en-US" dirty="0"/>
              <a:t>Κάθε υπολογιστής όταν συνδέεται με το Διαδίκτυο πρέπει να έχει τη δική του, μοναδική παγκόσμια “διεύθυνση”, η οποία ονομάζεται αριθμός ή διεύθυνση </a:t>
            </a:r>
            <a:r>
              <a:rPr lang="en-GB" altLang="en-US" dirty="0"/>
              <a:t>IP</a:t>
            </a:r>
            <a:r>
              <a:rPr lang="el-GR" altLang="en-US" dirty="0"/>
              <a:t> (</a:t>
            </a:r>
            <a:r>
              <a:rPr lang="en-GB" altLang="en-US" dirty="0"/>
              <a:t>IP number</a:t>
            </a:r>
            <a:r>
              <a:rPr lang="el-GR" altLang="en-US" dirty="0"/>
              <a:t>/</a:t>
            </a:r>
            <a:r>
              <a:rPr lang="en-US" altLang="en-US" dirty="0"/>
              <a:t>address</a:t>
            </a:r>
            <a:r>
              <a:rPr lang="el-GR" altLang="en-US" dirty="0"/>
              <a:t>). </a:t>
            </a:r>
          </a:p>
          <a:p>
            <a:pPr lvl="1"/>
            <a:r>
              <a:rPr lang="el-GR" altLang="en-US" dirty="0"/>
              <a:t>Στο Διαδίκτυο οι αριθμοί δικτύου και υπολογιστών υποδοχής είναι μοναδικοί. </a:t>
            </a:r>
          </a:p>
          <a:p>
            <a:pPr lvl="1"/>
            <a:r>
              <a:rPr lang="el-GR" altLang="en-US" dirty="0"/>
              <a:t>Οι αριθμοί αυτοί δίνονται από τους </a:t>
            </a:r>
            <a:r>
              <a:rPr lang="en-GB" altLang="en-US" dirty="0"/>
              <a:t>Internet Service Providers</a:t>
            </a:r>
            <a:r>
              <a:rPr lang="el-GR" altLang="en-US" dirty="0"/>
              <a:t> (</a:t>
            </a:r>
            <a:r>
              <a:rPr lang="en-GB" altLang="en-US" dirty="0"/>
              <a:t>ISP</a:t>
            </a:r>
            <a:r>
              <a:rPr lang="el-GR" altLang="en-US" dirty="0"/>
              <a:t>) ή από τις κατά τόπους εθνικές αρχές υπεύθυνες για την αριθμοδότηση. </a:t>
            </a:r>
          </a:p>
          <a:p>
            <a:pPr lvl="1"/>
            <a:r>
              <a:rPr lang="el-GR" altLang="en-US" dirty="0"/>
              <a:t>Για να αποφευχθεί το φαινόμενο του ορισμού του ίδιου </a:t>
            </a:r>
            <a:r>
              <a:rPr lang="en-GB" altLang="en-US" dirty="0"/>
              <a:t>IP</a:t>
            </a:r>
            <a:r>
              <a:rPr lang="el-GR" altLang="en-US" dirty="0"/>
              <a:t> σε διαφορετικά μηχανήματα ή δίκτυα, τους αριθμούς αυτούς τους μοιράζει στους κατά τόπους </a:t>
            </a:r>
            <a:r>
              <a:rPr lang="en-US" altLang="en-US" dirty="0"/>
              <a:t>ISPs </a:t>
            </a:r>
            <a:r>
              <a:rPr lang="el-GR" altLang="en-US" dirty="0"/>
              <a:t>ο οργανισμός </a:t>
            </a:r>
            <a:r>
              <a:rPr lang="en-GB" altLang="en-US" dirty="0"/>
              <a:t>I</a:t>
            </a:r>
            <a:r>
              <a:rPr lang="el-GR" altLang="en-US" dirty="0"/>
              <a:t>ΑΝΑ (</a:t>
            </a:r>
            <a:r>
              <a:rPr lang="en-US" altLang="en-US" dirty="0"/>
              <a:t>Internet Assigned Numbers Authority</a:t>
            </a:r>
            <a:r>
              <a:rPr lang="el-GR" altLang="en-US" dirty="0"/>
              <a:t>). </a:t>
            </a:r>
          </a:p>
          <a:p>
            <a:pPr lvl="1"/>
            <a:r>
              <a:rPr lang="el-GR" altLang="en-US" dirty="0"/>
              <a:t>Ένας οργανισμός παίρνει τη διεύθυνση δικτύου ή μια ομάδα διευθύνσεων τις οποίες αναθέτει στους υπολογιστές που διαχειρίζεται.</a:t>
            </a:r>
          </a:p>
          <a:p>
            <a:pPr lvl="1"/>
            <a:endParaRPr lang="el-GR" altLang="en-US" dirty="0"/>
          </a:p>
        </p:txBody>
      </p:sp>
      <p:sp>
        <p:nvSpPr>
          <p:cNvPr id="4" name="Slide Number Placeholder 2">
            <a:extLst>
              <a:ext uri="{FF2B5EF4-FFF2-40B4-BE49-F238E27FC236}">
                <a16:creationId xmlns:a16="http://schemas.microsoft.com/office/drawing/2014/main" id="{A383EE2E-A4BF-48BF-983A-9273FA096B23}"/>
              </a:ext>
            </a:extLst>
          </p:cNvPr>
          <p:cNvSpPr>
            <a:spLocks noGrp="1"/>
          </p:cNvSpPr>
          <p:nvPr>
            <p:ph type="sldNum" sz="quarter" idx="12"/>
          </p:nvPr>
        </p:nvSpPr>
        <p:spPr/>
        <p:txBody>
          <a:bodyPr/>
          <a:lstStyle/>
          <a:p>
            <a:fld id="{D5BBC35B-A44B-4119-B8DA-DE9E3DFADA20}" type="slidenum">
              <a:rPr lang="en-US" smtClean="0"/>
              <a:pPr/>
              <a:t>51</a:t>
            </a:fld>
            <a:endParaRPr lang="en-US" dirty="0"/>
          </a:p>
        </p:txBody>
      </p:sp>
      <p:sp>
        <p:nvSpPr>
          <p:cNvPr id="26626" name="Rectangle 2">
            <a:extLst>
              <a:ext uri="{FF2B5EF4-FFF2-40B4-BE49-F238E27FC236}">
                <a16:creationId xmlns:a16="http://schemas.microsoft.com/office/drawing/2014/main" id="{2CCE2CBE-FF3D-4647-B221-2BE483E6B1A1}"/>
              </a:ext>
            </a:extLst>
          </p:cNvPr>
          <p:cNvSpPr>
            <a:spLocks noGrp="1" noChangeArrowheads="1"/>
          </p:cNvSpPr>
          <p:nvPr>
            <p:ph type="title"/>
          </p:nvPr>
        </p:nvSpPr>
        <p:spPr/>
        <p:txBody>
          <a:bodyPr/>
          <a:lstStyle/>
          <a:p>
            <a:r>
              <a:rPr lang="el-GR" dirty="0"/>
              <a:t>Διευθύνσεις </a:t>
            </a:r>
            <a:r>
              <a:rPr lang="en-US" dirty="0"/>
              <a:t>IP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31FC196-7B8A-4085-873D-41ADFBF45355}"/>
              </a:ext>
            </a:extLst>
          </p:cNvPr>
          <p:cNvSpPr>
            <a:spLocks noGrp="1" noChangeArrowheads="1"/>
          </p:cNvSpPr>
          <p:nvPr>
            <p:ph type="title"/>
          </p:nvPr>
        </p:nvSpPr>
        <p:spPr/>
        <p:txBody>
          <a:bodyPr/>
          <a:lstStyle/>
          <a:p>
            <a:r>
              <a:rPr lang="el-GR" dirty="0"/>
              <a:t>Διευθύνσεις </a:t>
            </a:r>
            <a:r>
              <a:rPr lang="en-US" dirty="0"/>
              <a:t>IPv4 </a:t>
            </a:r>
          </a:p>
        </p:txBody>
      </p:sp>
      <p:sp>
        <p:nvSpPr>
          <p:cNvPr id="27651" name="Rectangle 3">
            <a:extLst>
              <a:ext uri="{FF2B5EF4-FFF2-40B4-BE49-F238E27FC236}">
                <a16:creationId xmlns:a16="http://schemas.microsoft.com/office/drawing/2014/main" id="{B6255F0B-9259-46AD-8496-E51AA2CFD3AF}"/>
              </a:ext>
            </a:extLst>
          </p:cNvPr>
          <p:cNvSpPr>
            <a:spLocks noGrp="1" noChangeArrowheads="1"/>
          </p:cNvSpPr>
          <p:nvPr>
            <p:ph type="body" sz="half" idx="1"/>
          </p:nvPr>
        </p:nvSpPr>
        <p:spPr/>
        <p:txBody>
          <a:bodyPr>
            <a:normAutofit fontScale="92500" lnSpcReduction="20000"/>
          </a:bodyPr>
          <a:lstStyle/>
          <a:p>
            <a:pPr lvl="1"/>
            <a:r>
              <a:rPr lang="el-GR" dirty="0"/>
              <a:t>Οι διευθύνσεις των δικτύων είναι συνήθως γραμμένες σε δεκαδικό συμβολισμό με τελείες (</a:t>
            </a:r>
            <a:r>
              <a:rPr lang="en-GB" dirty="0"/>
              <a:t>dotted decimal notation</a:t>
            </a:r>
            <a:r>
              <a:rPr lang="el-GR" dirty="0"/>
              <a:t>). </a:t>
            </a:r>
          </a:p>
          <a:p>
            <a:pPr lvl="1"/>
            <a:r>
              <a:rPr lang="el-GR" dirty="0"/>
              <a:t>Οι διευθύνσεις αποτελούνται από 4 ομάδες ψηφίων και είναι της μορφής: </a:t>
            </a:r>
            <a:r>
              <a:rPr lang="en-GB" dirty="0"/>
              <a:t>xxx</a:t>
            </a:r>
            <a:r>
              <a:rPr lang="el-GR" dirty="0"/>
              <a:t>.</a:t>
            </a:r>
            <a:r>
              <a:rPr lang="en-GB" dirty="0"/>
              <a:t>xxx</a:t>
            </a:r>
            <a:r>
              <a:rPr lang="el-GR" dirty="0"/>
              <a:t>.</a:t>
            </a:r>
            <a:r>
              <a:rPr lang="en-GB" dirty="0"/>
              <a:t>xxx</a:t>
            </a:r>
            <a:r>
              <a:rPr lang="el-GR" dirty="0"/>
              <a:t>.</a:t>
            </a:r>
            <a:r>
              <a:rPr lang="en-GB" dirty="0"/>
              <a:t>xxx</a:t>
            </a:r>
            <a:r>
              <a:rPr lang="el-GR" dirty="0"/>
              <a:t> όπου κάθε ομάδα “</a:t>
            </a:r>
            <a:r>
              <a:rPr lang="en-GB" dirty="0"/>
              <a:t>xxx</a:t>
            </a:r>
            <a:r>
              <a:rPr lang="el-GR" dirty="0"/>
              <a:t>” παίρνει αριθμούς από το 0 έως το 255. </a:t>
            </a:r>
          </a:p>
          <a:p>
            <a:pPr lvl="1"/>
            <a:r>
              <a:rPr lang="el-GR" dirty="0"/>
              <a:t>Η κατώτατη διεύθυνση είναι η 0.0.0.0 και η ανώτατη είναι η 255.255.255.255.</a:t>
            </a:r>
          </a:p>
        </p:txBody>
      </p:sp>
      <p:graphicFrame>
        <p:nvGraphicFramePr>
          <p:cNvPr id="27672" name="Group 24">
            <a:extLst>
              <a:ext uri="{FF2B5EF4-FFF2-40B4-BE49-F238E27FC236}">
                <a16:creationId xmlns:a16="http://schemas.microsoft.com/office/drawing/2014/main" id="{44C962BC-A5CD-4C3F-B2FE-1DF650224188}"/>
              </a:ext>
            </a:extLst>
          </p:cNvPr>
          <p:cNvGraphicFramePr>
            <a:graphicFrameLocks noGrp="1"/>
          </p:cNvGraphicFramePr>
          <p:nvPr>
            <p:ph sz="half" idx="2"/>
            <p:extLst>
              <p:ext uri="{D42A27DB-BD31-4B8C-83A1-F6EECF244321}">
                <p14:modId xmlns:p14="http://schemas.microsoft.com/office/powerpoint/2010/main" val="2464621894"/>
              </p:ext>
            </p:extLst>
          </p:nvPr>
        </p:nvGraphicFramePr>
        <p:xfrm>
          <a:off x="4967288" y="1752600"/>
          <a:ext cx="7802563" cy="2252672"/>
        </p:xfrm>
        <a:graphic>
          <a:graphicData uri="http://schemas.openxmlformats.org/drawingml/2006/table">
            <a:tbl>
              <a:tblPr/>
              <a:tblGrid>
                <a:gridCol w="4881563">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tblGrid>
              <a:tr h="8717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600" b="1" i="0" u="none" strike="noStrike" cap="none" normalizeH="0" baseline="0" dirty="0">
                          <a:ln>
                            <a:noFill/>
                          </a:ln>
                          <a:solidFill>
                            <a:schemeClr val="tx1"/>
                          </a:solidFill>
                          <a:effectLst/>
                          <a:latin typeface="Arial" charset="0"/>
                        </a:rPr>
                        <a:t>Δυαδικός Αριθμός 32 ψηφίων</a:t>
                      </a:r>
                      <a:endParaRPr kumimoji="0" lang="en-US" sz="16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600" b="1" i="0" u="none" strike="noStrike" cap="none" normalizeH="0" baseline="0" dirty="0">
                          <a:ln>
                            <a:noFill/>
                          </a:ln>
                          <a:solidFill>
                            <a:schemeClr val="tx1"/>
                          </a:solidFill>
                          <a:effectLst/>
                          <a:latin typeface="Arial" charset="0"/>
                        </a:rPr>
                        <a:t>Ισοδύναμο σε μορφή δεκαδικού με τελείες</a:t>
                      </a:r>
                      <a:r>
                        <a:rPr kumimoji="0" lang="en-GB" sz="1600" b="1" i="0" u="none" strike="noStrike" cap="none" normalizeH="0" baseline="0" dirty="0">
                          <a:ln>
                            <a:noFill/>
                          </a:ln>
                          <a:solidFill>
                            <a:schemeClr val="tx1"/>
                          </a:solidFill>
                          <a:effectLst/>
                          <a:latin typeface="Arial" charset="0"/>
                        </a:rPr>
                        <a:t> </a:t>
                      </a:r>
                      <a:endParaRPr kumimoji="0" lang="el-GR"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1600" b="1" i="0" u="none" strike="noStrike" cap="none" normalizeH="0" baseline="0" dirty="0">
                          <a:ln>
                            <a:noFill/>
                          </a:ln>
                          <a:solidFill>
                            <a:schemeClr val="tx1"/>
                          </a:solidFill>
                          <a:effectLst/>
                          <a:latin typeface="Arial" charset="0"/>
                        </a:rPr>
                        <a:t>(</a:t>
                      </a:r>
                      <a:r>
                        <a:rPr kumimoji="0" lang="en-US" sz="1600" b="1" i="0" u="none" strike="noStrike" cap="none" normalizeH="0" baseline="0" dirty="0">
                          <a:ln>
                            <a:noFill/>
                          </a:ln>
                          <a:solidFill>
                            <a:schemeClr val="tx1"/>
                          </a:solidFill>
                          <a:effectLst/>
                          <a:latin typeface="Arial" charset="0"/>
                        </a:rPr>
                        <a:t>dotted</a:t>
                      </a:r>
                      <a:r>
                        <a:rPr kumimoji="0" lang="en-GB" sz="1600" b="1" i="0" u="none" strike="noStrike" cap="none" normalizeH="0" baseline="0" dirty="0">
                          <a:ln>
                            <a:noFill/>
                          </a:ln>
                          <a:solidFill>
                            <a:schemeClr val="tx1"/>
                          </a:solidFill>
                          <a:effectLst/>
                          <a:latin typeface="Arial" charset="0"/>
                        </a:rPr>
                        <a:t> </a:t>
                      </a:r>
                      <a:r>
                        <a:rPr kumimoji="0" lang="en-US" sz="1600" b="1" i="0" u="none" strike="noStrike" cap="none" normalizeH="0" baseline="0" dirty="0">
                          <a:ln>
                            <a:noFill/>
                          </a:ln>
                          <a:solidFill>
                            <a:schemeClr val="tx1"/>
                          </a:solidFill>
                          <a:effectLst/>
                          <a:latin typeface="Arial" charset="0"/>
                        </a:rPr>
                        <a:t>decimal</a:t>
                      </a:r>
                      <a:r>
                        <a:rPr kumimoji="0" lang="en-GB" sz="1600" b="1" i="0" u="none" strike="noStrike" cap="none" normalizeH="0" baseline="0" dirty="0">
                          <a:ln>
                            <a:noFill/>
                          </a:ln>
                          <a:solidFill>
                            <a:schemeClr val="tx1"/>
                          </a:solidFill>
                          <a:effectLst/>
                          <a:latin typeface="Arial" charset="0"/>
                        </a:rPr>
                        <a:t>)</a:t>
                      </a:r>
                      <a:r>
                        <a:rPr kumimoji="0" lang="en-US" sz="1600" b="0" i="0" u="none" strike="noStrike" cap="none" normalizeH="0" baseline="0" dirty="0">
                          <a:ln>
                            <a:noFill/>
                          </a:ln>
                          <a:solidFill>
                            <a:schemeClr val="tx1"/>
                          </a:solidFill>
                          <a:effectLst/>
                          <a:latin typeface="Arial"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00110111 11001110 00010111 01110101</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55.</a:t>
                      </a:r>
                      <a:r>
                        <a:rPr kumimoji="0" lang="en-US" sz="1800" b="0" i="0" u="none" strike="noStrike" cap="none" normalizeH="0" baseline="0" dirty="0">
                          <a:ln>
                            <a:noFill/>
                          </a:ln>
                          <a:solidFill>
                            <a:schemeClr val="tx1"/>
                          </a:solidFill>
                          <a:effectLst/>
                          <a:latin typeface="Arial" charset="0"/>
                        </a:rPr>
                        <a:t>20</a:t>
                      </a:r>
                      <a:r>
                        <a:rPr kumimoji="0" lang="el-GR" sz="1800" b="0" i="0" u="none" strike="noStrike" cap="none" normalizeH="0" baseline="0" dirty="0">
                          <a:ln>
                            <a:noFill/>
                          </a:ln>
                          <a:solidFill>
                            <a:schemeClr val="tx1"/>
                          </a:solidFill>
                          <a:effectLst/>
                          <a:latin typeface="Arial" charset="0"/>
                        </a:rPr>
                        <a:t>6.23.117</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10000110 00101100 11111010 01001101</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134.44.250.77</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11011010 00111010 00001001 10001000</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218.58.9.136</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Slide Number Placeholder 2">
            <a:extLst>
              <a:ext uri="{FF2B5EF4-FFF2-40B4-BE49-F238E27FC236}">
                <a16:creationId xmlns:a16="http://schemas.microsoft.com/office/drawing/2014/main" id="{5B8E06B8-9F85-4728-9376-D8B406675478}"/>
              </a:ext>
            </a:extLst>
          </p:cNvPr>
          <p:cNvSpPr txBox="1">
            <a:spLocks/>
          </p:cNvSpPr>
          <p:nvPr/>
        </p:nvSpPr>
        <p:spPr>
          <a:xfrm>
            <a:off x="8647272" y="6407944"/>
            <a:ext cx="36576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z="1400" smtClean="0"/>
              <a:pPr/>
              <a:t>52</a:t>
            </a:fld>
            <a:endParaRPr 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F77FB8-988C-4295-99CD-BF65E74418E8}"/>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id="{E307833A-A7F9-4E24-91F4-6BD9C27624DD}"/>
              </a:ext>
            </a:extLst>
          </p:cNvPr>
          <p:cNvSpPr>
            <a:spLocks noGrp="1"/>
          </p:cNvSpPr>
          <p:nvPr>
            <p:ph type="sldNum" sz="quarter" idx="12"/>
          </p:nvPr>
        </p:nvSpPr>
        <p:spPr/>
        <p:txBody>
          <a:bodyPr/>
          <a:lstStyle/>
          <a:p>
            <a:fld id="{D5BBC35B-A44B-4119-B8DA-DE9E3DFADA20}" type="slidenum">
              <a:rPr lang="en-US" smtClean="0"/>
              <a:pPr/>
              <a:t>53</a:t>
            </a:fld>
            <a:endParaRPr lang="en-US" dirty="0"/>
          </a:p>
        </p:txBody>
      </p:sp>
      <p:sp>
        <p:nvSpPr>
          <p:cNvPr id="83970" name="Rectangle 2">
            <a:extLst>
              <a:ext uri="{FF2B5EF4-FFF2-40B4-BE49-F238E27FC236}">
                <a16:creationId xmlns:a16="http://schemas.microsoft.com/office/drawing/2014/main" id="{34FE8B56-EBE4-43CA-9BDB-DBC792144E63}"/>
              </a:ext>
            </a:extLst>
          </p:cNvPr>
          <p:cNvSpPr>
            <a:spLocks noGrp="1" noChangeArrowheads="1"/>
          </p:cNvSpPr>
          <p:nvPr>
            <p:ph type="title"/>
          </p:nvPr>
        </p:nvSpPr>
        <p:spPr/>
        <p:txBody>
          <a:bodyPr/>
          <a:lstStyle/>
          <a:p>
            <a:r>
              <a:rPr lang="el-GR" dirty="0"/>
              <a:t>Δρομολογητές και διευθύνσεις </a:t>
            </a:r>
            <a:r>
              <a:rPr lang="en-US" dirty="0"/>
              <a:t>IP</a:t>
            </a:r>
            <a:endParaRPr lang="el-GR" dirty="0"/>
          </a:p>
        </p:txBody>
      </p:sp>
      <p:pic>
        <p:nvPicPr>
          <p:cNvPr id="51203" name="Picture 4" descr="Fig_2_4_6">
            <a:extLst>
              <a:ext uri="{FF2B5EF4-FFF2-40B4-BE49-F238E27FC236}">
                <a16:creationId xmlns:a16="http://schemas.microsoft.com/office/drawing/2014/main" id="{D293AEB1-4CE5-46CE-8907-DEE02721CC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022350"/>
            <a:ext cx="75438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A360D8-963C-4573-831F-086D4B029776}"/>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id="{143E55F1-4D57-480B-A00A-15F9A64B2ED9}"/>
              </a:ext>
            </a:extLst>
          </p:cNvPr>
          <p:cNvSpPr>
            <a:spLocks noGrp="1"/>
          </p:cNvSpPr>
          <p:nvPr>
            <p:ph type="sldNum" sz="quarter" idx="12"/>
          </p:nvPr>
        </p:nvSpPr>
        <p:spPr/>
        <p:txBody>
          <a:bodyPr/>
          <a:lstStyle/>
          <a:p>
            <a:fld id="{D5BBC35B-A44B-4119-B8DA-DE9E3DFADA20}" type="slidenum">
              <a:rPr lang="en-US" smtClean="0"/>
              <a:pPr/>
              <a:t>54</a:t>
            </a:fld>
            <a:endParaRPr lang="en-US" dirty="0"/>
          </a:p>
        </p:txBody>
      </p:sp>
      <p:sp>
        <p:nvSpPr>
          <p:cNvPr id="84994" name="Rectangle 2">
            <a:extLst>
              <a:ext uri="{FF2B5EF4-FFF2-40B4-BE49-F238E27FC236}">
                <a16:creationId xmlns:a16="http://schemas.microsoft.com/office/drawing/2014/main" id="{E86C1AFA-2231-4884-9B6E-FB44C27382F1}"/>
              </a:ext>
            </a:extLst>
          </p:cNvPr>
          <p:cNvSpPr>
            <a:spLocks noGrp="1" noChangeArrowheads="1"/>
          </p:cNvSpPr>
          <p:nvPr>
            <p:ph type="title"/>
          </p:nvPr>
        </p:nvSpPr>
        <p:spPr/>
        <p:txBody>
          <a:bodyPr/>
          <a:lstStyle/>
          <a:p>
            <a:r>
              <a:rPr lang="el-GR" dirty="0"/>
              <a:t>Δικτύωση και δρομολόγηση</a:t>
            </a:r>
          </a:p>
        </p:txBody>
      </p:sp>
      <p:pic>
        <p:nvPicPr>
          <p:cNvPr id="53251" name="Picture 5" descr="Fig_2_4_7d">
            <a:extLst>
              <a:ext uri="{FF2B5EF4-FFF2-40B4-BE49-F238E27FC236}">
                <a16:creationId xmlns:a16="http://schemas.microsoft.com/office/drawing/2014/main" id="{6BECF444-A43C-4EFD-A5B1-ACFA34336D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66800"/>
            <a:ext cx="7848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31FC196-7B8A-4085-873D-41ADFBF45355}"/>
              </a:ext>
            </a:extLst>
          </p:cNvPr>
          <p:cNvSpPr>
            <a:spLocks noGrp="1" noChangeArrowheads="1"/>
          </p:cNvSpPr>
          <p:nvPr>
            <p:ph type="title"/>
          </p:nvPr>
        </p:nvSpPr>
        <p:spPr/>
        <p:txBody>
          <a:bodyPr/>
          <a:lstStyle/>
          <a:p>
            <a:r>
              <a:rPr lang="el-GR" dirty="0"/>
              <a:t>Διευθύνσεις </a:t>
            </a:r>
            <a:r>
              <a:rPr lang="en-US" dirty="0"/>
              <a:t>IPv6</a:t>
            </a:r>
          </a:p>
        </p:txBody>
      </p:sp>
      <p:sp>
        <p:nvSpPr>
          <p:cNvPr id="27651" name="Rectangle 3">
            <a:extLst>
              <a:ext uri="{FF2B5EF4-FFF2-40B4-BE49-F238E27FC236}">
                <a16:creationId xmlns:a16="http://schemas.microsoft.com/office/drawing/2014/main" id="{B6255F0B-9259-46AD-8496-E51AA2CFD3AF}"/>
              </a:ext>
            </a:extLst>
          </p:cNvPr>
          <p:cNvSpPr>
            <a:spLocks noGrp="1" noChangeArrowheads="1"/>
          </p:cNvSpPr>
          <p:nvPr>
            <p:ph type="body" sz="half" idx="1"/>
          </p:nvPr>
        </p:nvSpPr>
        <p:spPr>
          <a:xfrm>
            <a:off x="838200" y="1752600"/>
            <a:ext cx="7809072" cy="4495800"/>
          </a:xfrm>
        </p:spPr>
        <p:txBody>
          <a:bodyPr>
            <a:normAutofit/>
          </a:bodyPr>
          <a:lstStyle/>
          <a:p>
            <a:pPr marL="0" lvl="1" indent="0">
              <a:buNone/>
            </a:pPr>
            <a:r>
              <a:rPr lang="el-GR" dirty="0"/>
              <a:t>Πεπερασμένος πλήθος διευθύνσεων </a:t>
            </a:r>
            <a:endParaRPr lang="en-US" dirty="0"/>
          </a:p>
          <a:p>
            <a:pPr marL="0" lvl="1" indent="0">
              <a:buNone/>
            </a:pPr>
            <a:r>
              <a:rPr lang="el-GR" dirty="0"/>
              <a:t>(2</a:t>
            </a:r>
            <a:r>
              <a:rPr lang="el-GR" baseline="30000" dirty="0"/>
              <a:t>8</a:t>
            </a:r>
            <a:r>
              <a:rPr lang="el-GR" dirty="0"/>
              <a:t>)* (2</a:t>
            </a:r>
            <a:r>
              <a:rPr lang="el-GR" baseline="30000" dirty="0"/>
              <a:t>8</a:t>
            </a:r>
            <a:r>
              <a:rPr lang="el-GR" dirty="0"/>
              <a:t>)* (2</a:t>
            </a:r>
            <a:r>
              <a:rPr lang="el-GR" baseline="30000" dirty="0"/>
              <a:t>8</a:t>
            </a:r>
            <a:r>
              <a:rPr lang="el-GR" dirty="0"/>
              <a:t>)* (2</a:t>
            </a:r>
            <a:r>
              <a:rPr lang="el-GR" baseline="30000" dirty="0"/>
              <a:t>8</a:t>
            </a:r>
            <a:r>
              <a:rPr lang="el-GR" dirty="0"/>
              <a:t>) = 2</a:t>
            </a:r>
            <a:r>
              <a:rPr lang="el-GR" baseline="30000" dirty="0"/>
              <a:t>32</a:t>
            </a:r>
            <a:r>
              <a:rPr lang="el-GR" dirty="0"/>
              <a:t>=4.294.967.296. </a:t>
            </a:r>
            <a:endParaRPr lang="en-US" dirty="0"/>
          </a:p>
          <a:p>
            <a:pPr marL="0" lvl="1" indent="0">
              <a:buNone/>
            </a:pPr>
            <a:r>
              <a:rPr lang="el-GR" dirty="0"/>
              <a:t>Έχουν σχεδόν εξαντληθεί!!!</a:t>
            </a:r>
            <a:endParaRPr lang="en-US" dirty="0"/>
          </a:p>
          <a:p>
            <a:pPr marL="0" lvl="1" indent="0">
              <a:buNone/>
            </a:pPr>
            <a:endParaRPr lang="en-US" dirty="0"/>
          </a:p>
          <a:p>
            <a:pPr marL="0" lvl="1" indent="0">
              <a:buNone/>
            </a:pPr>
            <a:r>
              <a:rPr lang="el-GR" dirty="0"/>
              <a:t>Νέα έκδοση </a:t>
            </a:r>
            <a:r>
              <a:rPr lang="en-US" dirty="0"/>
              <a:t>IPv6. To </a:t>
            </a:r>
            <a:r>
              <a:rPr lang="el-GR" dirty="0"/>
              <a:t>μήκος της διεύθυνσης είναι 128 bit 4 φορές μεγαλύτερο της IPv4. Αποτελείται από </a:t>
            </a:r>
            <a:r>
              <a:rPr lang="en-US" dirty="0"/>
              <a:t>4</a:t>
            </a:r>
            <a:r>
              <a:rPr lang="el-GR" dirty="0"/>
              <a:t> δεκαεξαδικούς αριθμούς με : διαχωριστικό μεταξύ τους και η μετατροπή του σε δυαδικό ισοδύναμο είναι ίσως ευκολότερη. </a:t>
            </a:r>
          </a:p>
        </p:txBody>
      </p:sp>
      <p:sp>
        <p:nvSpPr>
          <p:cNvPr id="8" name="Slide Number Placeholder 2">
            <a:extLst>
              <a:ext uri="{FF2B5EF4-FFF2-40B4-BE49-F238E27FC236}">
                <a16:creationId xmlns:a16="http://schemas.microsoft.com/office/drawing/2014/main" id="{8E6CFF1A-5384-4174-ABC0-22D6666EAC63}"/>
              </a:ext>
            </a:extLst>
          </p:cNvPr>
          <p:cNvSpPr txBox="1">
            <a:spLocks/>
          </p:cNvSpPr>
          <p:nvPr/>
        </p:nvSpPr>
        <p:spPr>
          <a:xfrm>
            <a:off x="8647272" y="6407944"/>
            <a:ext cx="36576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mtClean="0"/>
              <a:pPr/>
              <a:t>55</a:t>
            </a:fld>
            <a:endParaRPr lang="en-US" dirty="0"/>
          </a:p>
        </p:txBody>
      </p:sp>
    </p:spTree>
    <p:extLst>
      <p:ext uri="{BB962C8B-B14F-4D97-AF65-F5344CB8AC3E}">
        <p14:creationId xmlns:p14="http://schemas.microsoft.com/office/powerpoint/2010/main" val="2666058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56C6B49-D7FA-4FE9-B755-243C6A75AC16}"/>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id="{FE46C8DF-74A2-4F0E-9C2D-4E1CE3F5CDE6}"/>
              </a:ext>
            </a:extLst>
          </p:cNvPr>
          <p:cNvSpPr>
            <a:spLocks noGrp="1"/>
          </p:cNvSpPr>
          <p:nvPr>
            <p:ph type="sldNum" sz="quarter" idx="12"/>
          </p:nvPr>
        </p:nvSpPr>
        <p:spPr/>
        <p:txBody>
          <a:bodyPr/>
          <a:lstStyle/>
          <a:p>
            <a:fld id="{D5BBC35B-A44B-4119-B8DA-DE9E3DFADA20}" type="slidenum">
              <a:rPr lang="en-US" smtClean="0"/>
              <a:pPr/>
              <a:t>56</a:t>
            </a:fld>
            <a:endParaRPr lang="en-US" dirty="0"/>
          </a:p>
        </p:txBody>
      </p:sp>
      <p:sp>
        <p:nvSpPr>
          <p:cNvPr id="2" name="Title 1">
            <a:extLst>
              <a:ext uri="{FF2B5EF4-FFF2-40B4-BE49-F238E27FC236}">
                <a16:creationId xmlns:a16="http://schemas.microsoft.com/office/drawing/2014/main" id="{B0B411F5-1357-4F6F-8B97-AD8BF87F1639}"/>
              </a:ext>
            </a:extLst>
          </p:cNvPr>
          <p:cNvSpPr txBox="1">
            <a:spLocks noGrp="1"/>
          </p:cNvSpPr>
          <p:nvPr>
            <p:ph type="title"/>
          </p:nvPr>
        </p:nvSpPr>
        <p:spPr/>
        <p:txBody>
          <a:bodyPr/>
          <a:lstStyle/>
          <a:p>
            <a:r>
              <a:rPr lang="el-GR" dirty="0"/>
              <a:t>Μορφή μιας </a:t>
            </a:r>
            <a:r>
              <a:rPr lang="en-US" dirty="0"/>
              <a:t>IPv6</a:t>
            </a:r>
            <a:endParaRPr lang="el-GR" dirty="0"/>
          </a:p>
        </p:txBody>
      </p:sp>
      <p:graphicFrame>
        <p:nvGraphicFramePr>
          <p:cNvPr id="4" name="Content Placeholder 3">
            <a:extLst>
              <a:ext uri="{FF2B5EF4-FFF2-40B4-BE49-F238E27FC236}">
                <a16:creationId xmlns:a16="http://schemas.microsoft.com/office/drawing/2014/main" id="{1DD73F32-E001-435B-95E3-528761F01432}"/>
              </a:ext>
            </a:extLst>
          </p:cNvPr>
          <p:cNvGraphicFramePr>
            <a:graphicFrameLocks/>
          </p:cNvGraphicFramePr>
          <p:nvPr>
            <p:extLst>
              <p:ext uri="{D42A27DB-BD31-4B8C-83A1-F6EECF244321}">
                <p14:modId xmlns:p14="http://schemas.microsoft.com/office/powerpoint/2010/main" val="392151818"/>
              </p:ext>
            </p:extLst>
          </p:nvPr>
        </p:nvGraphicFramePr>
        <p:xfrm>
          <a:off x="457201" y="1417638"/>
          <a:ext cx="8153400" cy="4906962"/>
        </p:xfrm>
        <a:graphic>
          <a:graphicData uri="http://schemas.openxmlformats.org/drawingml/2006/table">
            <a:tbl>
              <a:tblPr firstRow="1" bandRow="1">
                <a:effectLst/>
                <a:tableStyleId>{8EC20E35-A176-4012-BC5E-935CFFF8708E}</a:tableStyleId>
              </a:tblPr>
              <a:tblGrid>
                <a:gridCol w="3796986">
                  <a:extLst>
                    <a:ext uri="{9D8B030D-6E8A-4147-A177-3AD203B41FA5}">
                      <a16:colId xmlns:a16="http://schemas.microsoft.com/office/drawing/2014/main" val="1443742732"/>
                    </a:ext>
                  </a:extLst>
                </a:gridCol>
                <a:gridCol w="4356414">
                  <a:extLst>
                    <a:ext uri="{9D8B030D-6E8A-4147-A177-3AD203B41FA5}">
                      <a16:colId xmlns:a16="http://schemas.microsoft.com/office/drawing/2014/main" val="3226216605"/>
                    </a:ext>
                  </a:extLst>
                </a:gridCol>
              </a:tblGrid>
              <a:tr h="500934">
                <a:tc>
                  <a:txBody>
                    <a:bodyPr/>
                    <a:lstStyle/>
                    <a:p>
                      <a:pPr lvl="0"/>
                      <a:r>
                        <a:rPr lang="el-GR" sz="1800" dirty="0"/>
                        <a:t>Δεκαεξαδική αναπαράσταση</a:t>
                      </a:r>
                      <a:endParaRPr lang="en-US" sz="1800" dirty="0"/>
                    </a:p>
                  </a:txBody>
                  <a:tcPr marL="75642" marR="75642" marT="34299" marB="34299" anchor="ctr"/>
                </a:tc>
                <a:tc>
                  <a:txBody>
                    <a:bodyPr/>
                    <a:lstStyle/>
                    <a:p>
                      <a:pPr lvl="0" algn="ctr"/>
                      <a:r>
                        <a:rPr lang="el-GR" sz="1800" dirty="0"/>
                        <a:t>Δυαδικό ισοδύναμο</a:t>
                      </a:r>
                      <a:endParaRPr lang="en-US" sz="1800" dirty="0"/>
                    </a:p>
                  </a:txBody>
                  <a:tcPr marL="75642" marR="75642" marT="34299" marB="34299" anchor="ctr"/>
                </a:tc>
                <a:extLst>
                  <a:ext uri="{0D108BD9-81ED-4DB2-BD59-A6C34878D82A}">
                    <a16:rowId xmlns:a16="http://schemas.microsoft.com/office/drawing/2014/main" val="83541325"/>
                  </a:ext>
                </a:extLst>
              </a:tr>
              <a:tr h="1468676">
                <a:tc>
                  <a:txBody>
                    <a:bodyPr/>
                    <a:lstStyle/>
                    <a:p>
                      <a:pPr lvl="0"/>
                      <a:r>
                        <a:rPr lang="en-US" sz="1800" dirty="0"/>
                        <a:t>5f05:2000:80ad:5800:58:800:2023:1d71</a:t>
                      </a:r>
                    </a:p>
                  </a:txBody>
                  <a:tcPr marL="75642" marR="75642" marT="34299" marB="34299" anchor="ctr"/>
                </a:tc>
                <a:tc>
                  <a:txBody>
                    <a:bodyPr/>
                    <a:lstStyle/>
                    <a:p>
                      <a:pPr lvl="0" algn="ctr"/>
                      <a:r>
                        <a:rPr lang="en-US" sz="1800" dirty="0"/>
                        <a:t>0101111100000101 0010000000000000</a:t>
                      </a:r>
                    </a:p>
                    <a:p>
                      <a:pPr lvl="0" algn="ctr"/>
                      <a:r>
                        <a:rPr lang="en-US" sz="1800" dirty="0"/>
                        <a:t>1000000010101101 0101100000000000</a:t>
                      </a:r>
                    </a:p>
                    <a:p>
                      <a:pPr lvl="0" algn="ctr"/>
                      <a:r>
                        <a:rPr lang="en-US" sz="1800" dirty="0"/>
                        <a:t>0000000001011000 0000100000000000</a:t>
                      </a:r>
                    </a:p>
                    <a:p>
                      <a:pPr lvl="0" algn="ctr"/>
                      <a:r>
                        <a:rPr lang="en-US" sz="1800" dirty="0"/>
                        <a:t>0010000000100011 0001110101110001</a:t>
                      </a:r>
                    </a:p>
                  </a:txBody>
                  <a:tcPr marL="75642" marR="75642" marT="34299" marB="34299" anchor="ctr"/>
                </a:tc>
                <a:extLst>
                  <a:ext uri="{0D108BD9-81ED-4DB2-BD59-A6C34878D82A}">
                    <a16:rowId xmlns:a16="http://schemas.microsoft.com/office/drawing/2014/main" val="3167912795"/>
                  </a:ext>
                </a:extLst>
              </a:tr>
              <a:tr h="1468676">
                <a:tc>
                  <a:txBody>
                    <a:bodyPr/>
                    <a:lstStyle/>
                    <a:p>
                      <a:pPr lvl="0"/>
                      <a:r>
                        <a:rPr lang="el-GR" sz="1800" b="0" i="0" u="none" strike="noStrike" kern="1200" baseline="0" dirty="0">
                          <a:solidFill>
                            <a:srgbClr val="000000"/>
                          </a:solidFill>
                          <a:latin typeface="+mn-lt"/>
                          <a:ea typeface="+mn-ea"/>
                          <a:cs typeface="+mn-cs"/>
                        </a:rPr>
                        <a:t>::1</a:t>
                      </a:r>
                      <a:endParaRPr lang="en-US" sz="1800" dirty="0"/>
                    </a:p>
                  </a:txBody>
                  <a:tcPr marL="75642" marR="75642" marT="34299" marB="34299" anchor="ctr"/>
                </a:tc>
                <a:tc>
                  <a:txBody>
                    <a:bodyPr/>
                    <a:lstStyle/>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0000000000000000 0000000000000001</a:t>
                      </a:r>
                      <a:endParaRPr lang="en-US" sz="1800" dirty="0"/>
                    </a:p>
                  </a:txBody>
                  <a:tcPr marL="75642" marR="75642" marT="34299" marB="34299" anchor="ctr"/>
                </a:tc>
                <a:extLst>
                  <a:ext uri="{0D108BD9-81ED-4DB2-BD59-A6C34878D82A}">
                    <a16:rowId xmlns:a16="http://schemas.microsoft.com/office/drawing/2014/main" val="69444197"/>
                  </a:ext>
                </a:extLst>
              </a:tr>
              <a:tr h="1468676">
                <a:tc>
                  <a:txBody>
                    <a:bodyPr/>
                    <a:lstStyle/>
                    <a:p>
                      <a:pPr lvl="0"/>
                      <a:r>
                        <a:rPr lang="en-US" sz="2800" b="0" i="0" u="none" strike="noStrike" kern="1200" baseline="0" dirty="0">
                          <a:solidFill>
                            <a:srgbClr val="000000"/>
                          </a:solidFill>
                          <a:latin typeface="+mn-lt"/>
                          <a:ea typeface="+mn-ea"/>
                          <a:cs typeface="+mn-cs"/>
                        </a:rPr>
                        <a:t>::1.2.240.1 or ::102:f001</a:t>
                      </a:r>
                      <a:endParaRPr lang="en-US" sz="2800" dirty="0"/>
                    </a:p>
                  </a:txBody>
                  <a:tcPr marL="75642" marR="75642" marT="34299" marB="34299" anchor="ctr"/>
                </a:tc>
                <a:tc>
                  <a:txBody>
                    <a:bodyPr/>
                    <a:lstStyle/>
                    <a:p>
                      <a:pPr lvl="0" algn="ctr"/>
                      <a:r>
                        <a:rPr lang="en-US" sz="1800" dirty="0"/>
                        <a:t>0000000000000000 0000000000000000</a:t>
                      </a:r>
                    </a:p>
                    <a:p>
                      <a:pPr lvl="0" algn="ctr"/>
                      <a:r>
                        <a:rPr lang="en-US" sz="1800" dirty="0"/>
                        <a:t>0000000000000000 0000000000000000</a:t>
                      </a:r>
                    </a:p>
                    <a:p>
                      <a:pPr lvl="0" algn="ctr"/>
                      <a:r>
                        <a:rPr lang="en-US" sz="1800" dirty="0"/>
                        <a:t>0000000000000000 0000000000000000</a:t>
                      </a:r>
                    </a:p>
                    <a:p>
                      <a:pPr lvl="0" algn="ctr"/>
                      <a:r>
                        <a:rPr lang="en-US" sz="1800" dirty="0"/>
                        <a:t>0000000100000010 1111000000000001</a:t>
                      </a:r>
                    </a:p>
                  </a:txBody>
                  <a:tcPr marL="75642" marR="75642" marT="34299" marB="34299" anchor="ctr"/>
                </a:tc>
                <a:extLst>
                  <a:ext uri="{0D108BD9-81ED-4DB2-BD59-A6C34878D82A}">
                    <a16:rowId xmlns:a16="http://schemas.microsoft.com/office/drawing/2014/main" val="536029950"/>
                  </a:ext>
                </a:extLst>
              </a:tr>
            </a:tbl>
          </a:graphicData>
        </a:graphic>
      </p:graphicFrame>
    </p:spTree>
    <p:extLst>
      <p:ext uri="{BB962C8B-B14F-4D97-AF65-F5344CB8AC3E}">
        <p14:creationId xmlns:p14="http://schemas.microsoft.com/office/powerpoint/2010/main" val="3245176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F6B42-E003-40BA-B5C7-279113B24F79}"/>
              </a:ext>
            </a:extLst>
          </p:cNvPr>
          <p:cNvSpPr>
            <a:spLocks noGrp="1"/>
          </p:cNvSpPr>
          <p:nvPr>
            <p:ph idx="1"/>
          </p:nvPr>
        </p:nvSpPr>
        <p:spPr/>
        <p:txBody>
          <a:bodyPr>
            <a:normAutofit lnSpcReduction="10000"/>
          </a:bodyPr>
          <a:lstStyle/>
          <a:p>
            <a:r>
              <a:rPr lang="el-GR" dirty="0"/>
              <a:t>Το επίπεδο μεταφοράς είναι υπεύθυνο για τη μεταφορά μηνυμάτων ανεξαρτήτως του υποκείμενου δικτύου, με έλεγχο σφαλμάτων (error control), κατάτμηση (fragmentation) και ρύθμιση ροής (flow control). </a:t>
            </a:r>
          </a:p>
          <a:p>
            <a:r>
              <a:rPr lang="el-GR" dirty="0"/>
              <a:t>Η μετάδοση μηνυμάτων μεταξύ δυο οντοτήτων/υπολογιστών μπορεί να κατηγοριοποιηθεί ως εξής:</a:t>
            </a:r>
          </a:p>
          <a:p>
            <a:pPr lvl="1"/>
            <a:r>
              <a:rPr lang="el-GR" dirty="0"/>
              <a:t>1. Ασφαλούς μετάδοσης, (υπηρεσία με σύνδεση (connection-oriented) του TCP)</a:t>
            </a:r>
          </a:p>
          <a:p>
            <a:pPr lvl="1"/>
            <a:r>
              <a:rPr lang="el-GR" dirty="0"/>
              <a:t>2. Μη ασφαλούς μετάδοσης (υπηρεσία χωρίς σύνδεση (connectionless) του UDP)</a:t>
            </a:r>
          </a:p>
        </p:txBody>
      </p:sp>
      <p:sp>
        <p:nvSpPr>
          <p:cNvPr id="3" name="Slide Number Placeholder 2">
            <a:extLst>
              <a:ext uri="{FF2B5EF4-FFF2-40B4-BE49-F238E27FC236}">
                <a16:creationId xmlns:a16="http://schemas.microsoft.com/office/drawing/2014/main" id="{EF8DD682-C1F5-435B-9C8E-9EBBF772DFF0}"/>
              </a:ext>
            </a:extLst>
          </p:cNvPr>
          <p:cNvSpPr>
            <a:spLocks noGrp="1"/>
          </p:cNvSpPr>
          <p:nvPr>
            <p:ph type="sldNum" sz="quarter" idx="12"/>
          </p:nvPr>
        </p:nvSpPr>
        <p:spPr/>
        <p:txBody>
          <a:bodyPr/>
          <a:lstStyle/>
          <a:p>
            <a:fld id="{D5BBC35B-A44B-4119-B8DA-DE9E3DFADA20}" type="slidenum">
              <a:rPr lang="en-US" smtClean="0"/>
              <a:pPr/>
              <a:t>57</a:t>
            </a:fld>
            <a:endParaRPr lang="en-US" dirty="0"/>
          </a:p>
        </p:txBody>
      </p:sp>
      <p:sp>
        <p:nvSpPr>
          <p:cNvPr id="4" name="Title 3">
            <a:extLst>
              <a:ext uri="{FF2B5EF4-FFF2-40B4-BE49-F238E27FC236}">
                <a16:creationId xmlns:a16="http://schemas.microsoft.com/office/drawing/2014/main" id="{35824AAC-D4E7-4A95-9E57-E4173278856F}"/>
              </a:ext>
            </a:extLst>
          </p:cNvPr>
          <p:cNvSpPr>
            <a:spLocks noGrp="1"/>
          </p:cNvSpPr>
          <p:nvPr>
            <p:ph type="title"/>
          </p:nvPr>
        </p:nvSpPr>
        <p:spPr/>
        <p:txBody>
          <a:bodyPr/>
          <a:lstStyle/>
          <a:p>
            <a:r>
              <a:rPr lang="el-GR" dirty="0"/>
              <a:t>Επίπεδο μεταφοράς </a:t>
            </a:r>
          </a:p>
        </p:txBody>
      </p:sp>
    </p:spTree>
    <p:extLst>
      <p:ext uri="{BB962C8B-B14F-4D97-AF65-F5344CB8AC3E}">
        <p14:creationId xmlns:p14="http://schemas.microsoft.com/office/powerpoint/2010/main" val="1758013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5FC610D4-BE0D-4B78-A659-7169973B6B5B}"/>
              </a:ext>
            </a:extLst>
          </p:cNvPr>
          <p:cNvSpPr>
            <a:spLocks noGrp="1" noChangeArrowheads="1"/>
          </p:cNvSpPr>
          <p:nvPr>
            <p:ph idx="1"/>
          </p:nvPr>
        </p:nvSpPr>
        <p:spPr/>
        <p:txBody>
          <a:bodyPr>
            <a:normAutofit fontScale="77500" lnSpcReduction="20000"/>
          </a:bodyPr>
          <a:lstStyle/>
          <a:p>
            <a:pPr lvl="1"/>
            <a:r>
              <a:rPr lang="el-GR" dirty="0"/>
              <a:t>Το </a:t>
            </a:r>
            <a:r>
              <a:rPr lang="en-US" dirty="0"/>
              <a:t>TCP</a:t>
            </a:r>
            <a:r>
              <a:rPr lang="el-GR" dirty="0"/>
              <a:t> διασφαλίζει ότι τα δεδομένα που θα σταλούν σε ένα απομακρυσμένο σύστημα θα φτάσουν οπωσδήποτε</a:t>
            </a:r>
            <a:r>
              <a:rPr lang="en-US" dirty="0"/>
              <a:t> </a:t>
            </a:r>
            <a:r>
              <a:rPr lang="el-GR" dirty="0"/>
              <a:t>στον προορισμό τους.</a:t>
            </a:r>
          </a:p>
          <a:p>
            <a:pPr lvl="1"/>
            <a:r>
              <a:rPr lang="el-GR" dirty="0"/>
              <a:t>Κάθε σύνολο πληροφοριών (π.χ. στοιχεία μιας φόρμας, μήνυμα </a:t>
            </a:r>
            <a:r>
              <a:rPr lang="en-US" dirty="0"/>
              <a:t>email) </a:t>
            </a:r>
            <a:r>
              <a:rPr lang="el-GR" dirty="0"/>
              <a:t>που μεταφέρεται στο Διαδίκτυο, από έναν υπολογιστή σε έναν άλλο, χωρίζεται από το </a:t>
            </a:r>
            <a:r>
              <a:rPr lang="en-GB" dirty="0"/>
              <a:t>TCP</a:t>
            </a:r>
            <a:r>
              <a:rPr lang="el-GR" dirty="0"/>
              <a:t> σε τμήματα πληροφορίας (</a:t>
            </a:r>
            <a:r>
              <a:rPr lang="en-US" dirty="0"/>
              <a:t>segments</a:t>
            </a:r>
            <a:r>
              <a:rPr lang="el-GR" dirty="0"/>
              <a:t>)</a:t>
            </a:r>
            <a:r>
              <a:rPr lang="en-US" dirty="0"/>
              <a:t>.</a:t>
            </a:r>
            <a:r>
              <a:rPr lang="el-GR" dirty="0"/>
              <a:t> </a:t>
            </a:r>
            <a:endParaRPr lang="en-US" dirty="0"/>
          </a:p>
          <a:p>
            <a:pPr lvl="1"/>
            <a:r>
              <a:rPr lang="el-GR" dirty="0"/>
              <a:t>Τα τμήματα / πακέτα περιλαμβάνουν έναν αριθμό ακολουθίας, τη διεύθυνση του παραλήπτη καθώς και άλλες πληροφορίες για τον έλεγχο σφαλμάτων. </a:t>
            </a:r>
          </a:p>
          <a:p>
            <a:pPr lvl="1"/>
            <a:r>
              <a:rPr lang="el-GR" dirty="0"/>
              <a:t>Όλες οι πληροφορίες αναγράφονται στην επικεφαλίδα του κάθε πακέτου </a:t>
            </a:r>
            <a:r>
              <a:rPr lang="en-US" dirty="0"/>
              <a:t>TCP</a:t>
            </a:r>
            <a:r>
              <a:rPr lang="el-GR" dirty="0"/>
              <a:t>.</a:t>
            </a:r>
            <a:r>
              <a:rPr lang="en-US" dirty="0"/>
              <a:t> </a:t>
            </a:r>
            <a:endParaRPr lang="el-GR" dirty="0"/>
          </a:p>
          <a:p>
            <a:pPr lvl="1"/>
            <a:r>
              <a:rPr lang="en-GB" dirty="0"/>
              <a:t>T</a:t>
            </a:r>
            <a:r>
              <a:rPr lang="el-GR" dirty="0"/>
              <a:t>ο </a:t>
            </a:r>
            <a:r>
              <a:rPr lang="en-GB" dirty="0"/>
              <a:t>TCP</a:t>
            </a:r>
            <a:r>
              <a:rPr lang="el-GR" dirty="0"/>
              <a:t> είναι υπεύθυνο για την επανασύνδεση των τμημάτων αυτών στο άλλο άκρο. Για το σκοπό αυτό:</a:t>
            </a:r>
          </a:p>
          <a:p>
            <a:pPr lvl="2"/>
            <a:r>
              <a:rPr lang="el-GR" dirty="0"/>
              <a:t>Ελέγχει τα πακέτα που φτάνουν</a:t>
            </a:r>
          </a:p>
          <a:p>
            <a:pPr lvl="2"/>
            <a:r>
              <a:rPr lang="el-GR" dirty="0"/>
              <a:t>Επιβεβαιώνει τη λήψη των πακέτων</a:t>
            </a:r>
          </a:p>
          <a:p>
            <a:pPr lvl="2"/>
            <a:r>
              <a:rPr lang="el-GR" dirty="0"/>
              <a:t>Ξαναστέλνει οτιδήποτε έχει χαθεί, και </a:t>
            </a:r>
          </a:p>
          <a:p>
            <a:pPr lvl="2"/>
            <a:r>
              <a:rPr lang="el-GR" dirty="0"/>
              <a:t>Ταξινομεί τα πακέτα στη σωστή σειρά με τη βοήθεια των αριθμών ακολουθίας.</a:t>
            </a:r>
          </a:p>
        </p:txBody>
      </p:sp>
      <p:sp>
        <p:nvSpPr>
          <p:cNvPr id="6" name="Slide Number Placeholder 2">
            <a:extLst>
              <a:ext uri="{FF2B5EF4-FFF2-40B4-BE49-F238E27FC236}">
                <a16:creationId xmlns:a16="http://schemas.microsoft.com/office/drawing/2014/main" id="{4E33F3D8-CD19-4E20-B227-B43F0497E059}"/>
              </a:ext>
            </a:extLst>
          </p:cNvPr>
          <p:cNvSpPr>
            <a:spLocks noGrp="1"/>
          </p:cNvSpPr>
          <p:nvPr>
            <p:ph type="sldNum" sz="quarter" idx="12"/>
          </p:nvPr>
        </p:nvSpPr>
        <p:spPr/>
        <p:txBody>
          <a:bodyPr/>
          <a:lstStyle/>
          <a:p>
            <a:fld id="{D5BBC35B-A44B-4119-B8DA-DE9E3DFADA20}" type="slidenum">
              <a:rPr lang="en-US" smtClean="0"/>
              <a:pPr/>
              <a:t>58</a:t>
            </a:fld>
            <a:endParaRPr lang="en-US" dirty="0"/>
          </a:p>
        </p:txBody>
      </p:sp>
      <p:sp>
        <p:nvSpPr>
          <p:cNvPr id="9218" name="Rectangle 2">
            <a:extLst>
              <a:ext uri="{FF2B5EF4-FFF2-40B4-BE49-F238E27FC236}">
                <a16:creationId xmlns:a16="http://schemas.microsoft.com/office/drawing/2014/main" id="{DC668524-65B1-4B32-90B5-8046CEE927BA}"/>
              </a:ext>
            </a:extLst>
          </p:cNvPr>
          <p:cNvSpPr>
            <a:spLocks noGrp="1" noChangeArrowheads="1"/>
          </p:cNvSpPr>
          <p:nvPr>
            <p:ph type="title"/>
          </p:nvPr>
        </p:nvSpPr>
        <p:spPr/>
        <p:txBody>
          <a:bodyPr>
            <a:normAutofit fontScale="90000"/>
          </a:bodyPr>
          <a:lstStyle/>
          <a:p>
            <a:r>
              <a:rPr lang="el-GR" dirty="0"/>
              <a:t>Το Επίπεδο Μεταφοράς - πρωτόκολλο</a:t>
            </a:r>
            <a:r>
              <a:rPr lang="en-US" dirty="0"/>
              <a:t>TCP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S2_7">
            <a:extLst>
              <a:ext uri="{FF2B5EF4-FFF2-40B4-BE49-F238E27FC236}">
                <a16:creationId xmlns:a16="http://schemas.microsoft.com/office/drawing/2014/main" id="{F4E7A22F-F5BC-4380-9FDC-26CE511A50E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90800" y="2191544"/>
            <a:ext cx="3962400" cy="3105150"/>
          </a:xfrm>
        </p:spPr>
      </p:pic>
      <p:sp>
        <p:nvSpPr>
          <p:cNvPr id="4" name="Slide Number Placeholder 2">
            <a:extLst>
              <a:ext uri="{FF2B5EF4-FFF2-40B4-BE49-F238E27FC236}">
                <a16:creationId xmlns:a16="http://schemas.microsoft.com/office/drawing/2014/main" id="{F9DB6E68-039C-4FC6-8AA2-AB752DA38D6F}"/>
              </a:ext>
            </a:extLst>
          </p:cNvPr>
          <p:cNvSpPr>
            <a:spLocks noGrp="1"/>
          </p:cNvSpPr>
          <p:nvPr>
            <p:ph type="sldNum" sz="quarter" idx="12"/>
          </p:nvPr>
        </p:nvSpPr>
        <p:spPr/>
        <p:txBody>
          <a:bodyPr/>
          <a:lstStyle/>
          <a:p>
            <a:fld id="{D5BBC35B-A44B-4119-B8DA-DE9E3DFADA20}" type="slidenum">
              <a:rPr lang="en-US" smtClean="0"/>
              <a:pPr/>
              <a:t>59</a:t>
            </a:fld>
            <a:endParaRPr lang="en-US" dirty="0"/>
          </a:p>
        </p:txBody>
      </p:sp>
      <p:sp>
        <p:nvSpPr>
          <p:cNvPr id="12290" name="Rectangle 2">
            <a:extLst>
              <a:ext uri="{FF2B5EF4-FFF2-40B4-BE49-F238E27FC236}">
                <a16:creationId xmlns:a16="http://schemas.microsoft.com/office/drawing/2014/main" id="{7CFDCEDA-B380-45C3-A69A-7858B4394E1D}"/>
              </a:ext>
            </a:extLst>
          </p:cNvPr>
          <p:cNvSpPr>
            <a:spLocks noGrp="1" noChangeArrowheads="1"/>
          </p:cNvSpPr>
          <p:nvPr>
            <p:ph type="title"/>
          </p:nvPr>
        </p:nvSpPr>
        <p:spPr/>
        <p:txBody>
          <a:bodyPr>
            <a:normAutofit fontScale="90000"/>
          </a:bodyPr>
          <a:lstStyle/>
          <a:p>
            <a:r>
              <a:rPr lang="el-GR" dirty="0"/>
              <a:t>Το πακέτο </a:t>
            </a:r>
            <a:r>
              <a:rPr lang="en-US" dirty="0"/>
              <a:t>TCP</a:t>
            </a:r>
            <a:r>
              <a:rPr lang="el-GR" dirty="0"/>
              <a:t> - (Επικεφαλίδα και Δεδομένα)</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620EA1-8B5D-4B32-A395-91FAB9B33D24}"/>
              </a:ext>
            </a:extLst>
          </p:cNvPr>
          <p:cNvSpPr>
            <a:spLocks noGrp="1"/>
          </p:cNvSpPr>
          <p:nvPr>
            <p:ph idx="1"/>
          </p:nvPr>
        </p:nvSpPr>
        <p:spPr/>
        <p:txBody>
          <a:bodyPr/>
          <a:lstStyle/>
          <a:p>
            <a:r>
              <a:rPr lang="el-GR" dirty="0"/>
              <a:t>Οι άνθρωποι χρησιμοποιούν το Διαδίκτυο για ποικίλες δραστηριότητες στη ζωή τους με βασικές τις ακόλουθες τρεις:</a:t>
            </a:r>
          </a:p>
          <a:p>
            <a:r>
              <a:rPr lang="el-GR" dirty="0"/>
              <a:t>για να αντλήσουν πληροφορίες και δεδομένα,</a:t>
            </a:r>
          </a:p>
          <a:p>
            <a:r>
              <a:rPr lang="el-GR" dirty="0"/>
              <a:t>για να επικοινωνήσουν με άλλους ανθρώπους που είναι και αυτοί χρήστες του, και</a:t>
            </a:r>
          </a:p>
          <a:p>
            <a:r>
              <a:rPr lang="el-GR" dirty="0"/>
              <a:t>για να πραγματοποιήσουν εμπορικές/οικονομικές συναλλαγές.</a:t>
            </a:r>
          </a:p>
        </p:txBody>
      </p:sp>
      <p:sp>
        <p:nvSpPr>
          <p:cNvPr id="3" name="Slide Number Placeholder 2">
            <a:extLst>
              <a:ext uri="{FF2B5EF4-FFF2-40B4-BE49-F238E27FC236}">
                <a16:creationId xmlns:a16="http://schemas.microsoft.com/office/drawing/2014/main" id="{E3F72ECD-F77A-4293-8172-CD0F3822F67E}"/>
              </a:ext>
            </a:extLst>
          </p:cNvPr>
          <p:cNvSpPr>
            <a:spLocks noGrp="1"/>
          </p:cNvSpPr>
          <p:nvPr>
            <p:ph type="sldNum" sz="quarter" idx="12"/>
          </p:nvPr>
        </p:nvSpPr>
        <p:spPr/>
        <p:txBody>
          <a:bodyPr/>
          <a:lstStyle/>
          <a:p>
            <a:fld id="{D5BBC35B-A44B-4119-B8DA-DE9E3DFADA20}" type="slidenum">
              <a:rPr lang="en-US" smtClean="0"/>
              <a:pPr/>
              <a:t>6</a:t>
            </a:fld>
            <a:endParaRPr lang="en-US" dirty="0"/>
          </a:p>
        </p:txBody>
      </p:sp>
      <p:sp>
        <p:nvSpPr>
          <p:cNvPr id="4" name="Title 3">
            <a:extLst>
              <a:ext uri="{FF2B5EF4-FFF2-40B4-BE49-F238E27FC236}">
                <a16:creationId xmlns:a16="http://schemas.microsoft.com/office/drawing/2014/main" id="{43EEAA5F-DAEA-4D95-B18E-D57FDB1C01CF}"/>
              </a:ext>
            </a:extLst>
          </p:cNvPr>
          <p:cNvSpPr>
            <a:spLocks noGrp="1"/>
          </p:cNvSpPr>
          <p:nvPr>
            <p:ph type="title"/>
          </p:nvPr>
        </p:nvSpPr>
        <p:spPr/>
        <p:txBody>
          <a:bodyPr/>
          <a:lstStyle/>
          <a:p>
            <a:r>
              <a:rPr lang="el-GR" dirty="0"/>
              <a:t>Χρησιμότητα</a:t>
            </a:r>
          </a:p>
        </p:txBody>
      </p:sp>
    </p:spTree>
    <p:extLst>
      <p:ext uri="{BB962C8B-B14F-4D97-AF65-F5344CB8AC3E}">
        <p14:creationId xmlns:p14="http://schemas.microsoft.com/office/powerpoint/2010/main" val="3522905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6A8E576A-B717-4C6B-90AD-8E07DA5FB51E}"/>
              </a:ext>
            </a:extLst>
          </p:cNvPr>
          <p:cNvSpPr>
            <a:spLocks noGrp="1" noChangeArrowheads="1"/>
          </p:cNvSpPr>
          <p:nvPr>
            <p:ph idx="1"/>
          </p:nvPr>
        </p:nvSpPr>
        <p:spPr/>
        <p:txBody>
          <a:bodyPr>
            <a:normAutofit lnSpcReduction="10000"/>
          </a:bodyPr>
          <a:lstStyle/>
          <a:p>
            <a:pPr lvl="1"/>
            <a:r>
              <a:rPr lang="el-GR" dirty="0"/>
              <a:t>Το </a:t>
            </a:r>
            <a:r>
              <a:rPr lang="en-US" dirty="0"/>
              <a:t>UDP</a:t>
            </a:r>
            <a:r>
              <a:rPr lang="el-GR" dirty="0"/>
              <a:t> (</a:t>
            </a:r>
            <a:r>
              <a:rPr lang="en-US" dirty="0"/>
              <a:t>User Datagram Protocol</a:t>
            </a:r>
            <a:r>
              <a:rPr lang="el-GR" dirty="0"/>
              <a:t>, Πρωτόκολλο Αυτοδύναμου Πακέτου Χρήστη</a:t>
            </a:r>
            <a:r>
              <a:rPr lang="en-US" dirty="0"/>
              <a:t>) </a:t>
            </a:r>
            <a:r>
              <a:rPr lang="el-GR" dirty="0"/>
              <a:t>είναι, επίσης, ένα πρωτόκολλο του επιπέδου μεταφοράς</a:t>
            </a:r>
            <a:r>
              <a:rPr lang="en-US" dirty="0"/>
              <a:t>.</a:t>
            </a:r>
          </a:p>
          <a:p>
            <a:pPr lvl="1"/>
            <a:r>
              <a:rPr lang="el-GR" dirty="0"/>
              <a:t>Πρόκειται για ένα δευτερεύον και πιο απλοποιημένο πρωτόκολλο μεταφοράς</a:t>
            </a:r>
            <a:r>
              <a:rPr lang="en-US" dirty="0"/>
              <a:t> </a:t>
            </a:r>
            <a:r>
              <a:rPr lang="el-GR" dirty="0"/>
              <a:t>από το </a:t>
            </a:r>
            <a:r>
              <a:rPr lang="en-GB" dirty="0"/>
              <a:t>TCP</a:t>
            </a:r>
            <a:r>
              <a:rPr lang="el-GR" dirty="0"/>
              <a:t>. </a:t>
            </a:r>
          </a:p>
          <a:p>
            <a:pPr lvl="1"/>
            <a:r>
              <a:rPr lang="el-GR" dirty="0"/>
              <a:t>Παρέχει μια απλουστευμένη υπηρεσία:</a:t>
            </a:r>
          </a:p>
          <a:p>
            <a:pPr lvl="2"/>
            <a:r>
              <a:rPr lang="el-GR" dirty="0"/>
              <a:t> Στέλνει τμήματα πληροφορίας από τον έναν υπολογιστή στον άλλο χωρίς εγκατάσταση σύνδεσης και χωρίς να εγγυάται την ασφαλή και σίγουρη παράδοσή τους. </a:t>
            </a:r>
          </a:p>
          <a:p>
            <a:pPr lvl="2"/>
            <a:r>
              <a:rPr lang="el-GR" dirty="0"/>
              <a:t>Δεν είναι αξιόπιστο.</a:t>
            </a:r>
          </a:p>
          <a:p>
            <a:pPr lvl="2"/>
            <a:r>
              <a:rPr lang="el-GR" dirty="0"/>
              <a:t> Υποχρεώνει το επίπεδο εφαρμογής να επιφορτιστεί το έργο της αξιόπιστης μεταφοράς.</a:t>
            </a:r>
          </a:p>
          <a:p>
            <a:pPr lvl="2"/>
            <a:r>
              <a:rPr lang="el-GR" dirty="0"/>
              <a:t> Χρησιμοποιείται σε εφαρμογές βίντεο και ήχου.</a:t>
            </a:r>
          </a:p>
        </p:txBody>
      </p:sp>
      <p:sp>
        <p:nvSpPr>
          <p:cNvPr id="4" name="Slide Number Placeholder 2">
            <a:extLst>
              <a:ext uri="{FF2B5EF4-FFF2-40B4-BE49-F238E27FC236}">
                <a16:creationId xmlns:a16="http://schemas.microsoft.com/office/drawing/2014/main" id="{D23A9F70-68BF-4689-9E99-0FEF19CC0976}"/>
              </a:ext>
            </a:extLst>
          </p:cNvPr>
          <p:cNvSpPr>
            <a:spLocks noGrp="1"/>
          </p:cNvSpPr>
          <p:nvPr>
            <p:ph type="sldNum" sz="quarter" idx="12"/>
          </p:nvPr>
        </p:nvSpPr>
        <p:spPr/>
        <p:txBody>
          <a:bodyPr/>
          <a:lstStyle/>
          <a:p>
            <a:fld id="{D5BBC35B-A44B-4119-B8DA-DE9E3DFADA20}" type="slidenum">
              <a:rPr lang="en-US" smtClean="0"/>
              <a:pPr/>
              <a:t>60</a:t>
            </a:fld>
            <a:endParaRPr lang="en-US" dirty="0"/>
          </a:p>
        </p:txBody>
      </p:sp>
      <p:sp>
        <p:nvSpPr>
          <p:cNvPr id="17410" name="Rectangle 2">
            <a:extLst>
              <a:ext uri="{FF2B5EF4-FFF2-40B4-BE49-F238E27FC236}">
                <a16:creationId xmlns:a16="http://schemas.microsoft.com/office/drawing/2014/main" id="{E2D2D281-939D-471E-92B6-0B2AEE932253}"/>
              </a:ext>
            </a:extLst>
          </p:cNvPr>
          <p:cNvSpPr>
            <a:spLocks noGrp="1" noChangeArrowheads="1"/>
          </p:cNvSpPr>
          <p:nvPr>
            <p:ph type="title"/>
          </p:nvPr>
        </p:nvSpPr>
        <p:spPr/>
        <p:txBody>
          <a:bodyPr/>
          <a:lstStyle/>
          <a:p>
            <a:r>
              <a:rPr lang="el-GR" dirty="0"/>
              <a:t> Το πρωτόκολλο μεταφοράς </a:t>
            </a:r>
            <a:r>
              <a:rPr lang="en-US" dirty="0"/>
              <a:t>UDP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S2_8">
            <a:extLst>
              <a:ext uri="{FF2B5EF4-FFF2-40B4-BE49-F238E27FC236}">
                <a16:creationId xmlns:a16="http://schemas.microsoft.com/office/drawing/2014/main" id="{87B665C5-B4F4-4A3A-9830-E9853967F1E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38450" y="2663031"/>
            <a:ext cx="3467100" cy="2162175"/>
          </a:xfrm>
        </p:spPr>
      </p:pic>
      <p:sp>
        <p:nvSpPr>
          <p:cNvPr id="4" name="Slide Number Placeholder 2">
            <a:extLst>
              <a:ext uri="{FF2B5EF4-FFF2-40B4-BE49-F238E27FC236}">
                <a16:creationId xmlns:a16="http://schemas.microsoft.com/office/drawing/2014/main" id="{1913A119-D3D3-4E30-A8DE-16B54A548AD6}"/>
              </a:ext>
            </a:extLst>
          </p:cNvPr>
          <p:cNvSpPr>
            <a:spLocks noGrp="1"/>
          </p:cNvSpPr>
          <p:nvPr>
            <p:ph type="sldNum" sz="quarter" idx="12"/>
          </p:nvPr>
        </p:nvSpPr>
        <p:spPr/>
        <p:txBody>
          <a:bodyPr/>
          <a:lstStyle/>
          <a:p>
            <a:fld id="{D5BBC35B-A44B-4119-B8DA-DE9E3DFADA20}" type="slidenum">
              <a:rPr lang="en-US" smtClean="0"/>
              <a:pPr/>
              <a:t>61</a:t>
            </a:fld>
            <a:endParaRPr lang="en-US" dirty="0"/>
          </a:p>
        </p:txBody>
      </p:sp>
      <p:sp>
        <p:nvSpPr>
          <p:cNvPr id="18434" name="Rectangle 2">
            <a:extLst>
              <a:ext uri="{FF2B5EF4-FFF2-40B4-BE49-F238E27FC236}">
                <a16:creationId xmlns:a16="http://schemas.microsoft.com/office/drawing/2014/main" id="{9A4C5530-3A14-4A87-83F6-36ACA3336150}"/>
              </a:ext>
            </a:extLst>
          </p:cNvPr>
          <p:cNvSpPr>
            <a:spLocks noGrp="1" noChangeArrowheads="1"/>
          </p:cNvSpPr>
          <p:nvPr>
            <p:ph type="title"/>
          </p:nvPr>
        </p:nvSpPr>
        <p:spPr/>
        <p:txBody>
          <a:bodyPr/>
          <a:lstStyle/>
          <a:p>
            <a:r>
              <a:rPr lang="el-GR" dirty="0"/>
              <a:t>Αυτοδύναμο πακέτο </a:t>
            </a:r>
            <a:r>
              <a:rPr lang="en-US" dirty="0"/>
              <a:t>UDP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a:extLst>
              <a:ext uri="{FF2B5EF4-FFF2-40B4-BE49-F238E27FC236}">
                <a16:creationId xmlns:a16="http://schemas.microsoft.com/office/drawing/2014/main" id="{46C43FC7-CB17-47F2-82CA-EDCA061B0974}"/>
              </a:ext>
            </a:extLst>
          </p:cNvPr>
          <p:cNvSpPr>
            <a:spLocks noGrp="1"/>
          </p:cNvSpPr>
          <p:nvPr>
            <p:ph idx="1"/>
          </p:nvPr>
        </p:nvSpPr>
        <p:spPr/>
        <p:txBody>
          <a:bodyPr>
            <a:normAutofit fontScale="92500"/>
          </a:bodyPr>
          <a:lstStyle/>
          <a:p>
            <a:r>
              <a:rPr lang="el-GR" altLang="en-US" dirty="0"/>
              <a:t>Τα πρωτόκολλα του επιπέδου εφαρμογής λειτουργούν πάνω από τα πρωτόκολλα </a:t>
            </a:r>
            <a:r>
              <a:rPr lang="en-US" altLang="en-US" dirty="0"/>
              <a:t>TCP </a:t>
            </a:r>
            <a:r>
              <a:rPr lang="el-GR" altLang="en-US" dirty="0"/>
              <a:t>και</a:t>
            </a:r>
            <a:r>
              <a:rPr lang="en-US" altLang="en-US" dirty="0"/>
              <a:t> UDP. </a:t>
            </a:r>
            <a:r>
              <a:rPr lang="el-GR" altLang="en-US" dirty="0"/>
              <a:t>Ορίζουν το είδος και τη μορφή των μηνυμάτων που ανταλλάσσονται από τις εφαρμογές που τρέχουν στο κάθε άκρο της επικοινωνίας</a:t>
            </a:r>
            <a:r>
              <a:rPr lang="en-US" altLang="en-US" dirty="0"/>
              <a:t>. </a:t>
            </a:r>
            <a:endParaRPr lang="el-GR" altLang="en-US" dirty="0"/>
          </a:p>
          <a:p>
            <a:r>
              <a:rPr lang="el-GR" altLang="en-US" dirty="0"/>
              <a:t>Στα πρωτόκολλα του επιπέδου εφαρμογής περιλαμβάνονται τα:</a:t>
            </a:r>
            <a:r>
              <a:rPr lang="en-US" altLang="en-US" dirty="0"/>
              <a:t> HTTP, FTP, Telnet</a:t>
            </a:r>
            <a:r>
              <a:rPr lang="el-GR" altLang="en-US" dirty="0"/>
              <a:t>, </a:t>
            </a:r>
            <a:r>
              <a:rPr lang="en-US" altLang="en-US" dirty="0"/>
              <a:t>SMTP</a:t>
            </a:r>
            <a:r>
              <a:rPr lang="el-GR" altLang="en-US" dirty="0"/>
              <a:t>, </a:t>
            </a:r>
            <a:r>
              <a:rPr lang="en-US" altLang="en-US" dirty="0"/>
              <a:t>PoP3, IMAP</a:t>
            </a:r>
            <a:r>
              <a:rPr lang="el-GR" altLang="en-US" dirty="0"/>
              <a:t>.</a:t>
            </a:r>
            <a:r>
              <a:rPr lang="en-US" altLang="en-US" dirty="0"/>
              <a:t> </a:t>
            </a:r>
            <a:endParaRPr lang="el-GR" altLang="en-US" dirty="0"/>
          </a:p>
          <a:p>
            <a:r>
              <a:rPr lang="el-GR" altLang="en-US" dirty="0"/>
              <a:t>Μια διεύθυνση IP ορίζει τον υπολογιστή που συμμετέχει στο διαδίκτυο. Ο αριθμός θύρας (</a:t>
            </a:r>
            <a:r>
              <a:rPr lang="en-US" altLang="en-US" dirty="0"/>
              <a:t>port</a:t>
            </a:r>
            <a:r>
              <a:rPr lang="el-GR" altLang="en-US" dirty="0"/>
              <a:t>) καθορίζει την εφαρμογή/πρωτόκολλο στο επίπεδο εφαρμογών.</a:t>
            </a:r>
          </a:p>
        </p:txBody>
      </p:sp>
      <p:sp>
        <p:nvSpPr>
          <p:cNvPr id="4" name="Slide Number Placeholder 2">
            <a:extLst>
              <a:ext uri="{FF2B5EF4-FFF2-40B4-BE49-F238E27FC236}">
                <a16:creationId xmlns:a16="http://schemas.microsoft.com/office/drawing/2014/main" id="{3EA36F71-EAA4-45C1-AD3C-4F2A4D546F4C}"/>
              </a:ext>
            </a:extLst>
          </p:cNvPr>
          <p:cNvSpPr>
            <a:spLocks noGrp="1"/>
          </p:cNvSpPr>
          <p:nvPr>
            <p:ph type="sldNum" sz="quarter" idx="12"/>
          </p:nvPr>
        </p:nvSpPr>
        <p:spPr/>
        <p:txBody>
          <a:bodyPr/>
          <a:lstStyle/>
          <a:p>
            <a:fld id="{D5BBC35B-A44B-4119-B8DA-DE9E3DFADA20}" type="slidenum">
              <a:rPr lang="en-US" smtClean="0"/>
              <a:pPr/>
              <a:t>62</a:t>
            </a:fld>
            <a:endParaRPr lang="en-US" dirty="0"/>
          </a:p>
        </p:txBody>
      </p:sp>
      <p:sp>
        <p:nvSpPr>
          <p:cNvPr id="2" name="Title 1">
            <a:extLst>
              <a:ext uri="{FF2B5EF4-FFF2-40B4-BE49-F238E27FC236}">
                <a16:creationId xmlns:a16="http://schemas.microsoft.com/office/drawing/2014/main" id="{F938D9C1-BE66-4B29-81EA-93B6C0686840}"/>
              </a:ext>
            </a:extLst>
          </p:cNvPr>
          <p:cNvSpPr>
            <a:spLocks noGrp="1"/>
          </p:cNvSpPr>
          <p:nvPr>
            <p:ph type="title"/>
          </p:nvPr>
        </p:nvSpPr>
        <p:spPr/>
        <p:txBody>
          <a:bodyPr/>
          <a:lstStyle/>
          <a:p>
            <a:r>
              <a:rPr lang="el-GR" dirty="0"/>
              <a:t>Το Επίπεδο Εφαρμογής</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a:extLst>
              <a:ext uri="{FF2B5EF4-FFF2-40B4-BE49-F238E27FC236}">
                <a16:creationId xmlns:a16="http://schemas.microsoft.com/office/drawing/2014/main" id="{5B97E0C4-EFD6-4FA7-A452-0CA886A173AF}"/>
              </a:ext>
            </a:extLst>
          </p:cNvPr>
          <p:cNvSpPr>
            <a:spLocks noGrp="1"/>
          </p:cNvSpPr>
          <p:nvPr>
            <p:ph idx="1"/>
          </p:nvPr>
        </p:nvSpPr>
        <p:spPr/>
        <p:txBody>
          <a:bodyPr/>
          <a:lstStyle/>
          <a:p>
            <a:r>
              <a:rPr lang="el-GR" altLang="en-US" dirty="0"/>
              <a:t>Υπηρεσία Μητρώου Ονομάτων </a:t>
            </a:r>
            <a:r>
              <a:rPr lang="en-US" altLang="en-US" dirty="0"/>
              <a:t>DNS</a:t>
            </a:r>
            <a:endParaRPr lang="el-GR" altLang="en-US" dirty="0"/>
          </a:p>
          <a:p>
            <a:r>
              <a:rPr lang="el-GR" altLang="en-US" dirty="0"/>
              <a:t>Υπηρεσία Απομακρυσμένου Τερματικού – TELNET</a:t>
            </a:r>
          </a:p>
          <a:p>
            <a:r>
              <a:rPr lang="el-GR" altLang="en-US" dirty="0"/>
              <a:t>(Terminal Network)</a:t>
            </a:r>
          </a:p>
          <a:p>
            <a:r>
              <a:rPr lang="el-GR" altLang="en-US" dirty="0"/>
              <a:t>Υπηρεσία Μεταφοράς Αρχείων – FTP (File Transfer Protocol)</a:t>
            </a:r>
          </a:p>
          <a:p>
            <a:r>
              <a:rPr lang="el-GR" altLang="en-US" dirty="0"/>
              <a:t>Ηλεκτρονικό ταχυδρομείο</a:t>
            </a:r>
            <a:r>
              <a:rPr lang="en-US" altLang="en-US" dirty="0"/>
              <a:t> (E-mail)</a:t>
            </a:r>
            <a:endParaRPr lang="el-GR" altLang="en-US" dirty="0"/>
          </a:p>
          <a:p>
            <a:r>
              <a:rPr lang="el-GR" altLang="en-US" dirty="0"/>
              <a:t>Πρωτόκολλο Μεταφοράς Υπερκείμενου </a:t>
            </a:r>
            <a:r>
              <a:rPr lang="en-US" altLang="en-US" dirty="0"/>
              <a:t>HTTP –</a:t>
            </a:r>
            <a:r>
              <a:rPr lang="el-GR" altLang="en-US" dirty="0"/>
              <a:t> </a:t>
            </a:r>
            <a:r>
              <a:rPr lang="en-US" altLang="en-US" dirty="0"/>
              <a:t>HyperText Transfer Protocol</a:t>
            </a:r>
            <a:endParaRPr lang="el-GR" altLang="en-US" dirty="0"/>
          </a:p>
          <a:p>
            <a:r>
              <a:rPr lang="en-US" altLang="en-US" dirty="0"/>
              <a:t>World Wide Web</a:t>
            </a:r>
          </a:p>
        </p:txBody>
      </p:sp>
      <p:sp>
        <p:nvSpPr>
          <p:cNvPr id="4" name="Slide Number Placeholder 2">
            <a:extLst>
              <a:ext uri="{FF2B5EF4-FFF2-40B4-BE49-F238E27FC236}">
                <a16:creationId xmlns:a16="http://schemas.microsoft.com/office/drawing/2014/main" id="{15D38166-F94C-4FD3-AEC1-991131035907}"/>
              </a:ext>
            </a:extLst>
          </p:cNvPr>
          <p:cNvSpPr>
            <a:spLocks noGrp="1"/>
          </p:cNvSpPr>
          <p:nvPr>
            <p:ph type="sldNum" sz="quarter" idx="12"/>
          </p:nvPr>
        </p:nvSpPr>
        <p:spPr/>
        <p:txBody>
          <a:bodyPr/>
          <a:lstStyle/>
          <a:p>
            <a:fld id="{D5BBC35B-A44B-4119-B8DA-DE9E3DFADA20}" type="slidenum">
              <a:rPr lang="en-US" smtClean="0"/>
              <a:pPr/>
              <a:t>63</a:t>
            </a:fld>
            <a:endParaRPr lang="en-US" dirty="0"/>
          </a:p>
        </p:txBody>
      </p:sp>
      <p:sp>
        <p:nvSpPr>
          <p:cNvPr id="2" name="Title 1">
            <a:extLst>
              <a:ext uri="{FF2B5EF4-FFF2-40B4-BE49-F238E27FC236}">
                <a16:creationId xmlns:a16="http://schemas.microsoft.com/office/drawing/2014/main" id="{4B45CC36-ED65-4359-BFDF-906C8C8C0A12}"/>
              </a:ext>
            </a:extLst>
          </p:cNvPr>
          <p:cNvSpPr>
            <a:spLocks noGrp="1"/>
          </p:cNvSpPr>
          <p:nvPr>
            <p:ph type="title"/>
          </p:nvPr>
        </p:nvSpPr>
        <p:spPr/>
        <p:txBody>
          <a:bodyPr>
            <a:normAutofit fontScale="90000"/>
          </a:bodyPr>
          <a:lstStyle/>
          <a:p>
            <a:r>
              <a:rPr lang="el-GR" dirty="0"/>
              <a:t>Υπηρεσίες και Πρωτόκολλα Στρώματος Εφαρμογής</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4E431D60-F423-4D42-BFBC-EB9EDEC3F6D2}"/>
              </a:ext>
            </a:extLst>
          </p:cNvPr>
          <p:cNvSpPr>
            <a:spLocks noGrp="1"/>
          </p:cNvSpPr>
          <p:nvPr>
            <p:ph idx="1"/>
          </p:nvPr>
        </p:nvSpPr>
        <p:spPr/>
        <p:txBody>
          <a:bodyPr/>
          <a:lstStyle/>
          <a:p>
            <a:pPr lvl="1"/>
            <a:r>
              <a:rPr lang="el-GR" altLang="en-US" dirty="0"/>
              <a:t>Το σύστημα ονοματοδοσίας στο </a:t>
            </a:r>
            <a:r>
              <a:rPr lang="en-GB" altLang="en-US" dirty="0"/>
              <a:t>Internet</a:t>
            </a:r>
            <a:r>
              <a:rPr lang="el-GR" altLang="en-US" dirty="0"/>
              <a:t> είναι το </a:t>
            </a:r>
            <a:r>
              <a:rPr lang="en-US" altLang="en-US" dirty="0"/>
              <a:t> </a:t>
            </a:r>
            <a:r>
              <a:rPr lang="en-GB" altLang="en-US" dirty="0"/>
              <a:t>DNS</a:t>
            </a:r>
            <a:r>
              <a:rPr lang="el-GR" altLang="en-US" dirty="0"/>
              <a:t> (</a:t>
            </a:r>
            <a:r>
              <a:rPr lang="en-GB" altLang="en-US" dirty="0"/>
              <a:t>Domain Name Service</a:t>
            </a:r>
            <a:r>
              <a:rPr lang="el-GR" altLang="en-US" dirty="0"/>
              <a:t> – Υπηρεσία Ονοματοδοσίας Περιοχής). </a:t>
            </a:r>
            <a:endParaRPr lang="en-US" altLang="en-US" dirty="0"/>
          </a:p>
          <a:p>
            <a:pPr lvl="1"/>
            <a:r>
              <a:rPr lang="el-GR" altLang="en-US" dirty="0"/>
              <a:t> Υπηρεσία </a:t>
            </a:r>
            <a:r>
              <a:rPr lang="en-US" altLang="en-US" dirty="0"/>
              <a:t>DNS </a:t>
            </a:r>
            <a:r>
              <a:rPr lang="el-GR" altLang="en-US" dirty="0"/>
              <a:t>– θύρα 53</a:t>
            </a:r>
          </a:p>
          <a:p>
            <a:pPr lvl="1"/>
            <a:r>
              <a:rPr lang="el-GR" altLang="en-US" dirty="0"/>
              <a:t> Η διαδικασία μετάφρασης συμβολικών ονομάτων σε διευθύνσεις </a:t>
            </a:r>
            <a:r>
              <a:rPr lang="en-GB" altLang="en-US" dirty="0"/>
              <a:t>IP</a:t>
            </a:r>
            <a:r>
              <a:rPr lang="el-GR" altLang="en-US" dirty="0"/>
              <a:t> χρησιμοποιεί το μοντέλο πελάτη – εξυπηρετητή. </a:t>
            </a:r>
            <a:endParaRPr lang="en-US" altLang="en-US" dirty="0"/>
          </a:p>
          <a:p>
            <a:pPr lvl="1"/>
            <a:r>
              <a:rPr lang="el-GR" altLang="en-US" dirty="0"/>
              <a:t> Η επικοινωνία ενός υπολογιστή με τον τοπικό εξυπηρετητή ονομάτων γίνεται με πρωτόκολλο </a:t>
            </a:r>
            <a:r>
              <a:rPr lang="en-US" altLang="en-US" dirty="0"/>
              <a:t>UDP</a:t>
            </a:r>
          </a:p>
          <a:p>
            <a:pPr lvl="1"/>
            <a:r>
              <a:rPr lang="el-GR" altLang="en-US" dirty="0"/>
              <a:t> Επικοινωνία μεταξύ εξυπηρετητών – Πρωτόκολλο </a:t>
            </a:r>
            <a:r>
              <a:rPr lang="en-US" altLang="en-US" dirty="0"/>
              <a:t>TCP</a:t>
            </a:r>
            <a:r>
              <a:rPr lang="el-GR" altLang="en-US" dirty="0"/>
              <a:t>  </a:t>
            </a:r>
          </a:p>
        </p:txBody>
      </p:sp>
      <p:sp>
        <p:nvSpPr>
          <p:cNvPr id="4" name="Slide Number Placeholder 2">
            <a:extLst>
              <a:ext uri="{FF2B5EF4-FFF2-40B4-BE49-F238E27FC236}">
                <a16:creationId xmlns:a16="http://schemas.microsoft.com/office/drawing/2014/main" id="{7B3CFCCB-A83B-4CA2-AF2F-8DD8C433B842}"/>
              </a:ext>
            </a:extLst>
          </p:cNvPr>
          <p:cNvSpPr>
            <a:spLocks noGrp="1"/>
          </p:cNvSpPr>
          <p:nvPr>
            <p:ph type="sldNum" sz="quarter" idx="12"/>
          </p:nvPr>
        </p:nvSpPr>
        <p:spPr/>
        <p:txBody>
          <a:bodyPr/>
          <a:lstStyle/>
          <a:p>
            <a:fld id="{D5BBC35B-A44B-4119-B8DA-DE9E3DFADA20}" type="slidenum">
              <a:rPr lang="en-US" smtClean="0"/>
              <a:pPr/>
              <a:t>64</a:t>
            </a:fld>
            <a:endParaRPr lang="en-US" dirty="0"/>
          </a:p>
        </p:txBody>
      </p:sp>
      <p:sp>
        <p:nvSpPr>
          <p:cNvPr id="74754" name="Rectangle 2">
            <a:extLst>
              <a:ext uri="{FF2B5EF4-FFF2-40B4-BE49-F238E27FC236}">
                <a16:creationId xmlns:a16="http://schemas.microsoft.com/office/drawing/2014/main" id="{F4D025B1-3756-4F9A-AD8C-BC7EA1291B80}"/>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9C0AAD17-1508-4AED-81E6-4109FEC81FB9}"/>
              </a:ext>
            </a:extLst>
          </p:cNvPr>
          <p:cNvSpPr>
            <a:spLocks noGrp="1"/>
          </p:cNvSpPr>
          <p:nvPr>
            <p:ph idx="1"/>
          </p:nvPr>
        </p:nvSpPr>
        <p:spPr/>
        <p:txBody>
          <a:bodyPr/>
          <a:lstStyle/>
          <a:p>
            <a:pPr lvl="1"/>
            <a:r>
              <a:rPr lang="en-US" altLang="en-US" dirty="0"/>
              <a:t> </a:t>
            </a:r>
            <a:r>
              <a:rPr lang="el-GR" altLang="en-US" dirty="0"/>
              <a:t>Η βάση δεδομένων δεν είναι τοποθετημένη σε κάποιο κεντρικό σημείο του δικτύου αλλά χρησιμοποιείται ένας κατανεμημένος τρόπος πρόσβασης στην πληροφορία μέσω εξυπηρετητών ονοματοδοσίας (</a:t>
            </a:r>
            <a:r>
              <a:rPr lang="en-GB" altLang="en-US" dirty="0"/>
              <a:t>naming server</a:t>
            </a:r>
            <a:r>
              <a:rPr lang="el-GR" altLang="en-US" dirty="0"/>
              <a:t>).</a:t>
            </a:r>
          </a:p>
          <a:p>
            <a:pPr lvl="1"/>
            <a:r>
              <a:rPr lang="en-US" altLang="en-US" dirty="0"/>
              <a:t> </a:t>
            </a:r>
            <a:r>
              <a:rPr lang="el-GR" altLang="en-US" dirty="0"/>
              <a:t>Το </a:t>
            </a:r>
            <a:r>
              <a:rPr lang="en-GB" altLang="en-US" dirty="0"/>
              <a:t>Internet</a:t>
            </a:r>
            <a:r>
              <a:rPr lang="el-GR" altLang="en-US" dirty="0"/>
              <a:t> είναι χωρισμένο νοητά σε εκατοντάδες διαφορετικές περιοχές (</a:t>
            </a:r>
            <a:r>
              <a:rPr lang="en-GB" altLang="en-US" dirty="0"/>
              <a:t>domains</a:t>
            </a:r>
            <a:r>
              <a:rPr lang="el-GR" altLang="en-US" dirty="0"/>
              <a:t>) υψηλού επιπέδου, καθεμία από τις οποίες καλύπτει πολλούς </a:t>
            </a:r>
            <a:r>
              <a:rPr lang="en-GB" altLang="en-US" dirty="0"/>
              <a:t>host</a:t>
            </a:r>
            <a:r>
              <a:rPr lang="en-US" altLang="en-US" dirty="0"/>
              <a:t>s</a:t>
            </a:r>
            <a:r>
              <a:rPr lang="el-GR" altLang="en-US" dirty="0"/>
              <a:t>. </a:t>
            </a:r>
            <a:endParaRPr lang="en-US" altLang="en-US" dirty="0"/>
          </a:p>
          <a:p>
            <a:pPr lvl="1"/>
            <a:r>
              <a:rPr lang="en-US" altLang="en-US" dirty="0"/>
              <a:t> </a:t>
            </a:r>
            <a:r>
              <a:rPr lang="el-GR" altLang="en-US" dirty="0"/>
              <a:t>Κάθε περιοχή διαιρείται σε υπό-περιοχές (</a:t>
            </a:r>
            <a:r>
              <a:rPr lang="en-GB" altLang="en-US" dirty="0"/>
              <a:t>sub</a:t>
            </a:r>
            <a:r>
              <a:rPr lang="el-GR" altLang="en-US" dirty="0"/>
              <a:t>-</a:t>
            </a:r>
            <a:r>
              <a:rPr lang="en-GB" altLang="en-US" dirty="0"/>
              <a:t>domains</a:t>
            </a:r>
            <a:r>
              <a:rPr lang="el-GR" altLang="en-US" dirty="0"/>
              <a:t>), που επίσης διαιρούνται.</a:t>
            </a:r>
            <a:endParaRPr lang="en-US" altLang="en-US" dirty="0"/>
          </a:p>
          <a:p>
            <a:pPr lvl="1"/>
            <a:r>
              <a:rPr lang="en-US" altLang="en-US" dirty="0"/>
              <a:t> </a:t>
            </a:r>
            <a:r>
              <a:rPr lang="el-GR" altLang="en-US" dirty="0"/>
              <a:t>Οι περιοχές υψηλού επιπέδου είναι δύο τύπων: </a:t>
            </a:r>
          </a:p>
          <a:p>
            <a:pPr lvl="1"/>
            <a:r>
              <a:rPr lang="el-GR" altLang="en-US" dirty="0"/>
              <a:t>είδος εταιρείας ή οργανισμού και χώρες. </a:t>
            </a:r>
          </a:p>
          <a:p>
            <a:pPr lvl="1"/>
            <a:endParaRPr lang="en-US" altLang="en-US" dirty="0"/>
          </a:p>
        </p:txBody>
      </p:sp>
      <p:sp>
        <p:nvSpPr>
          <p:cNvPr id="4" name="Slide Number Placeholder 2">
            <a:extLst>
              <a:ext uri="{FF2B5EF4-FFF2-40B4-BE49-F238E27FC236}">
                <a16:creationId xmlns:a16="http://schemas.microsoft.com/office/drawing/2014/main" id="{A8E4E696-59BC-4DBF-A12A-22ADA41F975A}"/>
              </a:ext>
            </a:extLst>
          </p:cNvPr>
          <p:cNvSpPr>
            <a:spLocks noGrp="1"/>
          </p:cNvSpPr>
          <p:nvPr>
            <p:ph type="sldNum" sz="quarter" idx="12"/>
          </p:nvPr>
        </p:nvSpPr>
        <p:spPr/>
        <p:txBody>
          <a:bodyPr/>
          <a:lstStyle/>
          <a:p>
            <a:fld id="{D5BBC35B-A44B-4119-B8DA-DE9E3DFADA20}" type="slidenum">
              <a:rPr lang="en-US" smtClean="0"/>
              <a:pPr/>
              <a:t>65</a:t>
            </a:fld>
            <a:endParaRPr lang="en-US" dirty="0"/>
          </a:p>
        </p:txBody>
      </p:sp>
      <p:sp>
        <p:nvSpPr>
          <p:cNvPr id="75778" name="Rectangle 2">
            <a:extLst>
              <a:ext uri="{FF2B5EF4-FFF2-40B4-BE49-F238E27FC236}">
                <a16:creationId xmlns:a16="http://schemas.microsoft.com/office/drawing/2014/main" id="{2619D5A0-1790-4FC4-B829-E310B018BF08}"/>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6BED1A20-5AB4-4329-8C20-EDF6059B8BAC}"/>
              </a:ext>
            </a:extLst>
          </p:cNvPr>
          <p:cNvSpPr>
            <a:spLocks noGrp="1"/>
          </p:cNvSpPr>
          <p:nvPr>
            <p:ph idx="1"/>
          </p:nvPr>
        </p:nvSpPr>
        <p:spPr/>
        <p:txBody>
          <a:bodyPr>
            <a:normAutofit fontScale="85000" lnSpcReduction="20000"/>
          </a:bodyPr>
          <a:lstStyle/>
          <a:p>
            <a:pPr lvl="1"/>
            <a:r>
              <a:rPr lang="el-GR" altLang="en-US" dirty="0"/>
              <a:t>Το είδος εταιρείας ή οργανισμού προσδιορίζεται από τα ακρώνυμα: </a:t>
            </a:r>
          </a:p>
          <a:p>
            <a:pPr lvl="1"/>
            <a:r>
              <a:rPr lang="el-GR" altLang="en-US" dirty="0"/>
              <a:t> </a:t>
            </a:r>
            <a:r>
              <a:rPr lang="en-GB" altLang="en-US" dirty="0"/>
              <a:t>com</a:t>
            </a:r>
            <a:r>
              <a:rPr lang="el-GR" altLang="en-US" dirty="0"/>
              <a:t> (εμπορικές); </a:t>
            </a:r>
          </a:p>
          <a:p>
            <a:pPr lvl="1"/>
            <a:r>
              <a:rPr lang="el-GR" altLang="en-US" dirty="0"/>
              <a:t> </a:t>
            </a:r>
            <a:r>
              <a:rPr lang="en-GB" altLang="en-US" dirty="0"/>
              <a:t>edu</a:t>
            </a:r>
            <a:r>
              <a:rPr lang="el-GR" altLang="en-US" dirty="0"/>
              <a:t> (εκπαιδευτικοί οργανισμοί); </a:t>
            </a:r>
          </a:p>
          <a:p>
            <a:pPr lvl="1"/>
            <a:r>
              <a:rPr lang="el-GR" altLang="en-US" dirty="0"/>
              <a:t> </a:t>
            </a:r>
            <a:r>
              <a:rPr lang="en-GB" altLang="en-US" dirty="0"/>
              <a:t>gov</a:t>
            </a:r>
            <a:r>
              <a:rPr lang="el-GR" altLang="en-US" dirty="0"/>
              <a:t> (κυβερνητικές οργανώσεις); </a:t>
            </a:r>
          </a:p>
          <a:p>
            <a:pPr lvl="1"/>
            <a:r>
              <a:rPr lang="el-GR" altLang="en-US" dirty="0"/>
              <a:t> </a:t>
            </a:r>
            <a:r>
              <a:rPr lang="en-GB" altLang="en-US" dirty="0"/>
              <a:t>int</a:t>
            </a:r>
            <a:r>
              <a:rPr lang="el-GR" altLang="en-US" dirty="0"/>
              <a:t> (συγκεκριμένες διεθνείς οργανώσεις); </a:t>
            </a:r>
            <a:r>
              <a:rPr lang="en-GB" altLang="en-US" dirty="0"/>
              <a:t>mil</a:t>
            </a:r>
            <a:r>
              <a:rPr lang="el-GR" altLang="en-US" dirty="0"/>
              <a:t> (στρατιωτικές υπηρεσίες); </a:t>
            </a:r>
          </a:p>
          <a:p>
            <a:pPr lvl="1"/>
            <a:r>
              <a:rPr lang="el-GR" altLang="en-US" dirty="0"/>
              <a:t> </a:t>
            </a:r>
            <a:r>
              <a:rPr lang="en-GB" altLang="en-US" dirty="0"/>
              <a:t>net</a:t>
            </a:r>
            <a:r>
              <a:rPr lang="el-GR" altLang="en-US" dirty="0"/>
              <a:t> (παροχείς δικτύου) και </a:t>
            </a:r>
          </a:p>
          <a:p>
            <a:pPr lvl="1"/>
            <a:r>
              <a:rPr lang="el-GR" altLang="en-US" dirty="0"/>
              <a:t> </a:t>
            </a:r>
            <a:r>
              <a:rPr lang="en-GB" altLang="en-US" dirty="0"/>
              <a:t>org</a:t>
            </a:r>
            <a:r>
              <a:rPr lang="el-GR" altLang="en-US" dirty="0"/>
              <a:t> (μη κερδοσκοπικοί οργανισμοί)</a:t>
            </a:r>
          </a:p>
          <a:p>
            <a:pPr lvl="1"/>
            <a:endParaRPr lang="el-GR" altLang="en-US" dirty="0"/>
          </a:p>
          <a:p>
            <a:pPr lvl="1"/>
            <a:r>
              <a:rPr lang="el-GR" altLang="en-US" dirty="0"/>
              <a:t>Οι περιοχές χωρών περιλαμβάνουν μία καταχώριση για κάθε χώρα, που αποτελείται από δυο γράμματα. </a:t>
            </a:r>
          </a:p>
          <a:p>
            <a:pPr lvl="1"/>
            <a:r>
              <a:rPr lang="el-GR" altLang="en-US" dirty="0"/>
              <a:t>Π.χ  η Ελλάδα έχει το </a:t>
            </a:r>
            <a:r>
              <a:rPr lang="en-US" altLang="en-US" dirty="0"/>
              <a:t>.gr</a:t>
            </a:r>
            <a:r>
              <a:rPr lang="el-GR" altLang="en-US" dirty="0"/>
              <a:t>,  η Γαλλία έχει το .</a:t>
            </a:r>
            <a:r>
              <a:rPr lang="en-GB" altLang="en-US" dirty="0"/>
              <a:t>fr</a:t>
            </a:r>
            <a:r>
              <a:rPr lang="el-GR" altLang="en-US" dirty="0"/>
              <a:t>, η Αγγλία το .</a:t>
            </a:r>
            <a:r>
              <a:rPr lang="en-US" altLang="en-US" dirty="0"/>
              <a:t>uk</a:t>
            </a:r>
            <a:r>
              <a:rPr lang="el-GR" altLang="en-US" dirty="0"/>
              <a:t> </a:t>
            </a:r>
          </a:p>
          <a:p>
            <a:pPr lvl="1"/>
            <a:endParaRPr lang="el-GR" altLang="en-US" dirty="0"/>
          </a:p>
          <a:p>
            <a:pPr lvl="1"/>
            <a:r>
              <a:rPr lang="el-GR" altLang="en-US" dirty="0"/>
              <a:t>Γρήγορη ανάκτηση στοιχείων στους Διακομιστές επιτυγχάνεται με τη δενδρική αποθήκευση ονομάτων υπολογιστών</a:t>
            </a:r>
            <a:endParaRPr lang="en-US" altLang="en-US" dirty="0"/>
          </a:p>
        </p:txBody>
      </p:sp>
      <p:sp>
        <p:nvSpPr>
          <p:cNvPr id="4" name="Slide Number Placeholder 2">
            <a:extLst>
              <a:ext uri="{FF2B5EF4-FFF2-40B4-BE49-F238E27FC236}">
                <a16:creationId xmlns:a16="http://schemas.microsoft.com/office/drawing/2014/main" id="{6FCB3B11-0BA4-436E-B98A-0C0ED2ED48CC}"/>
              </a:ext>
            </a:extLst>
          </p:cNvPr>
          <p:cNvSpPr>
            <a:spLocks noGrp="1"/>
          </p:cNvSpPr>
          <p:nvPr>
            <p:ph type="sldNum" sz="quarter" idx="12"/>
          </p:nvPr>
        </p:nvSpPr>
        <p:spPr/>
        <p:txBody>
          <a:bodyPr/>
          <a:lstStyle/>
          <a:p>
            <a:fld id="{D5BBC35B-A44B-4119-B8DA-DE9E3DFADA20}" type="slidenum">
              <a:rPr lang="en-US" smtClean="0"/>
              <a:pPr/>
              <a:t>66</a:t>
            </a:fld>
            <a:endParaRPr lang="en-US" dirty="0"/>
          </a:p>
        </p:txBody>
      </p:sp>
      <p:sp>
        <p:nvSpPr>
          <p:cNvPr id="76802" name="Rectangle 2">
            <a:extLst>
              <a:ext uri="{FF2B5EF4-FFF2-40B4-BE49-F238E27FC236}">
                <a16:creationId xmlns:a16="http://schemas.microsoft.com/office/drawing/2014/main" id="{953D0867-6BF4-4676-A298-CA06B63CA415}"/>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0DE1B-561D-4948-A61C-FCC1F515E4B8}"/>
              </a:ext>
            </a:extLst>
          </p:cNvPr>
          <p:cNvSpPr>
            <a:spLocks noGrp="1"/>
          </p:cNvSpPr>
          <p:nvPr>
            <p:ph idx="1"/>
          </p:nvPr>
        </p:nvSpPr>
        <p:spPr/>
        <p:txBody>
          <a:bodyPr/>
          <a:lstStyle/>
          <a:p>
            <a:r>
              <a:rPr lang="el-GR" dirty="0"/>
              <a:t>Το Telnet είναι ένα πρωτόκολλο που επιτρέπει στο χρήστη – πελάτη να συνδεθεί με</a:t>
            </a:r>
            <a:r>
              <a:rPr lang="en-US" dirty="0"/>
              <a:t> </a:t>
            </a:r>
            <a:r>
              <a:rPr lang="el-GR" dirty="0"/>
              <a:t>ένα απομακρυσμένο ηλεκτρονικό υπολογιστή, δίνοντάς του τη δυνατότητα να τον</a:t>
            </a:r>
            <a:r>
              <a:rPr lang="en-US" dirty="0"/>
              <a:t> </a:t>
            </a:r>
            <a:r>
              <a:rPr lang="el-GR" dirty="0"/>
              <a:t>διαχειριστεί σαν να ήταν το δικό του μηχάνημα.</a:t>
            </a:r>
            <a:endParaRPr lang="en-US" dirty="0"/>
          </a:p>
          <a:p>
            <a:r>
              <a:rPr lang="el-GR" dirty="0"/>
              <a:t>Η εφαρμογή </a:t>
            </a:r>
            <a:r>
              <a:rPr lang="en-US" dirty="0"/>
              <a:t>putty </a:t>
            </a:r>
            <a:r>
              <a:rPr lang="el-GR" dirty="0"/>
              <a:t>αποτελεί την πιο δημοφιλή στην κατηγορία της με γραφικό περιβάλλον. Το πρωτόκολλο </a:t>
            </a:r>
            <a:r>
              <a:rPr lang="en-US" dirty="0"/>
              <a:t>remote desktop terminal (RDT) </a:t>
            </a:r>
            <a:r>
              <a:rPr lang="el-GR" dirty="0"/>
              <a:t>αποτελεί την απόπειρα της </a:t>
            </a:r>
            <a:r>
              <a:rPr lang="en-US" dirty="0"/>
              <a:t>Microsoft</a:t>
            </a:r>
            <a:r>
              <a:rPr lang="el-GR" dirty="0"/>
              <a:t> στις εφαρμογές αυτού του είδους. </a:t>
            </a:r>
            <a:r>
              <a:rPr lang="en-US" dirty="0"/>
              <a:t>  </a:t>
            </a:r>
          </a:p>
        </p:txBody>
      </p:sp>
      <p:sp>
        <p:nvSpPr>
          <p:cNvPr id="3" name="Slide Number Placeholder 2">
            <a:extLst>
              <a:ext uri="{FF2B5EF4-FFF2-40B4-BE49-F238E27FC236}">
                <a16:creationId xmlns:a16="http://schemas.microsoft.com/office/drawing/2014/main" id="{5D7DFF4C-8A01-44F4-8374-8EEF976277CA}"/>
              </a:ext>
            </a:extLst>
          </p:cNvPr>
          <p:cNvSpPr>
            <a:spLocks noGrp="1"/>
          </p:cNvSpPr>
          <p:nvPr>
            <p:ph type="sldNum" sz="quarter" idx="12"/>
          </p:nvPr>
        </p:nvSpPr>
        <p:spPr/>
        <p:txBody>
          <a:bodyPr/>
          <a:lstStyle/>
          <a:p>
            <a:fld id="{D5BBC35B-A44B-4119-B8DA-DE9E3DFADA20}" type="slidenum">
              <a:rPr lang="en-US" smtClean="0"/>
              <a:pPr/>
              <a:t>67</a:t>
            </a:fld>
            <a:endParaRPr lang="en-US" dirty="0"/>
          </a:p>
        </p:txBody>
      </p:sp>
      <p:sp>
        <p:nvSpPr>
          <p:cNvPr id="4" name="Title 3">
            <a:extLst>
              <a:ext uri="{FF2B5EF4-FFF2-40B4-BE49-F238E27FC236}">
                <a16:creationId xmlns:a16="http://schemas.microsoft.com/office/drawing/2014/main" id="{E5072A24-7123-4EE8-9C9C-AD3DACA79209}"/>
              </a:ext>
            </a:extLst>
          </p:cNvPr>
          <p:cNvSpPr>
            <a:spLocks noGrp="1"/>
          </p:cNvSpPr>
          <p:nvPr>
            <p:ph type="title"/>
          </p:nvPr>
        </p:nvSpPr>
        <p:spPr/>
        <p:txBody>
          <a:bodyPr>
            <a:normAutofit fontScale="90000"/>
          </a:bodyPr>
          <a:lstStyle/>
          <a:p>
            <a:r>
              <a:rPr lang="el-GR" dirty="0"/>
              <a:t>Υπηρεσία Απομακρυσμένου Τερματικού – TELNET</a:t>
            </a:r>
            <a:r>
              <a:rPr lang="en-US" dirty="0"/>
              <a:t> </a:t>
            </a:r>
            <a:r>
              <a:rPr lang="el-GR" dirty="0"/>
              <a:t>(Terminal Network)</a:t>
            </a:r>
          </a:p>
        </p:txBody>
      </p:sp>
    </p:spTree>
    <p:extLst>
      <p:ext uri="{BB962C8B-B14F-4D97-AF65-F5344CB8AC3E}">
        <p14:creationId xmlns:p14="http://schemas.microsoft.com/office/powerpoint/2010/main" val="3134152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AAFBB-B1FC-4E91-892B-3085D748AFE9}"/>
              </a:ext>
            </a:extLst>
          </p:cNvPr>
          <p:cNvSpPr>
            <a:spLocks noGrp="1"/>
          </p:cNvSpPr>
          <p:nvPr>
            <p:ph idx="1"/>
          </p:nvPr>
        </p:nvSpPr>
        <p:spPr/>
        <p:txBody>
          <a:bodyPr>
            <a:normAutofit fontScale="92500" lnSpcReduction="10000"/>
          </a:bodyPr>
          <a:lstStyle/>
          <a:p>
            <a:r>
              <a:rPr lang="el-GR" dirty="0"/>
              <a:t>Το πρωτόκολλο FTP επιτρέπει στον πελάτη να αντιγράψει και να μεταφέρει αρχεία από τον ένα υπολογιστή στον άλλο μέσω του Διαδικτύου. Το FTP διαφέρει από τις άλλες εφαρμογές Διαδικτύου στο ότι δημιουργεί δύο τύπων συνδέσεις, μεταξύ του πελάτη και του εξυπηρετητή. Η πρώτη χρησιμοποιείται για τη μεταφορά του αρχείου, ενώ η δεύτερη για τον έλεγχο της επικοινωνίας μεταξύ των δύο υπολογιστών (εντολές και αποκρίσεις).</a:t>
            </a:r>
          </a:p>
          <a:p>
            <a:r>
              <a:rPr lang="el-GR" dirty="0"/>
              <a:t>Το πρωτόκολλο μπορεί να εφαρμοστεί σε παραθυρικό περιβάλλον (</a:t>
            </a:r>
            <a:r>
              <a:rPr lang="en-US" dirty="0"/>
              <a:t>cmd</a:t>
            </a:r>
            <a:r>
              <a:rPr lang="el-GR" dirty="0"/>
              <a:t>) είτε μέσω κάποιας εφαρμογής με γραφικό περιβάλλον, π.χ. </a:t>
            </a:r>
            <a:r>
              <a:rPr lang="en-US" dirty="0"/>
              <a:t>ws_ftp, WinSCP, FileZilla </a:t>
            </a:r>
            <a:endParaRPr lang="el-GR" dirty="0"/>
          </a:p>
        </p:txBody>
      </p:sp>
      <p:sp>
        <p:nvSpPr>
          <p:cNvPr id="3" name="Slide Number Placeholder 2">
            <a:extLst>
              <a:ext uri="{FF2B5EF4-FFF2-40B4-BE49-F238E27FC236}">
                <a16:creationId xmlns:a16="http://schemas.microsoft.com/office/drawing/2014/main" id="{419EC3C4-C401-4A8C-A996-1BB4310DF3B8}"/>
              </a:ext>
            </a:extLst>
          </p:cNvPr>
          <p:cNvSpPr>
            <a:spLocks noGrp="1"/>
          </p:cNvSpPr>
          <p:nvPr>
            <p:ph type="sldNum" sz="quarter" idx="12"/>
          </p:nvPr>
        </p:nvSpPr>
        <p:spPr/>
        <p:txBody>
          <a:bodyPr/>
          <a:lstStyle/>
          <a:p>
            <a:fld id="{D5BBC35B-A44B-4119-B8DA-DE9E3DFADA20}" type="slidenum">
              <a:rPr lang="en-US" smtClean="0"/>
              <a:pPr/>
              <a:t>68</a:t>
            </a:fld>
            <a:endParaRPr lang="en-US" dirty="0"/>
          </a:p>
        </p:txBody>
      </p:sp>
      <p:sp>
        <p:nvSpPr>
          <p:cNvPr id="4" name="Title 3">
            <a:extLst>
              <a:ext uri="{FF2B5EF4-FFF2-40B4-BE49-F238E27FC236}">
                <a16:creationId xmlns:a16="http://schemas.microsoft.com/office/drawing/2014/main" id="{DD62A821-4BDB-4244-ABDF-884BE70E6E9E}"/>
              </a:ext>
            </a:extLst>
          </p:cNvPr>
          <p:cNvSpPr>
            <a:spLocks noGrp="1"/>
          </p:cNvSpPr>
          <p:nvPr>
            <p:ph type="title"/>
          </p:nvPr>
        </p:nvSpPr>
        <p:spPr/>
        <p:txBody>
          <a:bodyPr>
            <a:normAutofit fontScale="90000"/>
          </a:bodyPr>
          <a:lstStyle/>
          <a:p>
            <a:r>
              <a:rPr lang="el-GR" dirty="0"/>
              <a:t>Υπηρεσία Μεταφοράς Αρχείων – FTP (File Transfer Protocol)</a:t>
            </a:r>
          </a:p>
        </p:txBody>
      </p:sp>
    </p:spTree>
    <p:extLst>
      <p:ext uri="{BB962C8B-B14F-4D97-AF65-F5344CB8AC3E}">
        <p14:creationId xmlns:p14="http://schemas.microsoft.com/office/powerpoint/2010/main" val="98892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8F7A4-14C0-404D-B2B0-514C4CE680F5}"/>
              </a:ext>
            </a:extLst>
          </p:cNvPr>
          <p:cNvSpPr>
            <a:spLocks noGrp="1"/>
          </p:cNvSpPr>
          <p:nvPr>
            <p:ph idx="1"/>
          </p:nvPr>
        </p:nvSpPr>
        <p:spPr/>
        <p:txBody>
          <a:bodyPr>
            <a:normAutofit lnSpcReduction="10000"/>
          </a:bodyPr>
          <a:lstStyle/>
          <a:p>
            <a:r>
              <a:rPr lang="el-GR" dirty="0"/>
              <a:t>Μια από τις σπουδαιότερες υπηρεσίες. </a:t>
            </a:r>
          </a:p>
          <a:p>
            <a:r>
              <a:rPr lang="el-GR" dirty="0"/>
              <a:t>Πρωτόκολλα που χρησιμοποιεί: </a:t>
            </a:r>
          </a:p>
          <a:p>
            <a:r>
              <a:rPr lang="en-US" dirty="0"/>
              <a:t>SMTP </a:t>
            </a:r>
            <a:r>
              <a:rPr lang="el-GR" dirty="0"/>
              <a:t>- </a:t>
            </a:r>
            <a:r>
              <a:rPr lang="en-US" dirty="0"/>
              <a:t>Simple Mail Transfer Protocol</a:t>
            </a:r>
            <a:r>
              <a:rPr lang="el-GR" dirty="0"/>
              <a:t>: Για τη μεταφορά (αποστολή)</a:t>
            </a:r>
            <a:r>
              <a:rPr lang="en-US" dirty="0"/>
              <a:t> email</a:t>
            </a:r>
          </a:p>
          <a:p>
            <a:r>
              <a:rPr lang="en-US" dirty="0"/>
              <a:t>Post Office Protocol version 3 (POP3)</a:t>
            </a:r>
            <a:r>
              <a:rPr lang="el-GR" dirty="0"/>
              <a:t>: Για την λήψη των μηνυμάτων</a:t>
            </a:r>
          </a:p>
          <a:p>
            <a:r>
              <a:rPr lang="fr-FR" dirty="0"/>
              <a:t>Internet Message Access Protocol (IMAP)</a:t>
            </a:r>
            <a:r>
              <a:rPr lang="el-GR" dirty="0"/>
              <a:t>: Για την αναζήτηση/ διαχείριση των μηνυμάτων στον </a:t>
            </a:r>
            <a:r>
              <a:rPr lang="en-US" dirty="0"/>
              <a:t>server</a:t>
            </a:r>
            <a:endParaRPr lang="el-GR" dirty="0"/>
          </a:p>
          <a:p>
            <a:r>
              <a:rPr lang="el-GR" dirty="0"/>
              <a:t>Εφαρμογές: </a:t>
            </a:r>
          </a:p>
          <a:p>
            <a:r>
              <a:rPr lang="en-US" dirty="0"/>
              <a:t>Webmail</a:t>
            </a:r>
            <a:r>
              <a:rPr lang="el-GR" dirty="0"/>
              <a:t>: </a:t>
            </a:r>
            <a:r>
              <a:rPr lang="en-US" dirty="0"/>
              <a:t>gmail, yahoo. Microsoft Outlook, Mozilla Thunderbird</a:t>
            </a:r>
            <a:endParaRPr lang="el-GR" dirty="0"/>
          </a:p>
        </p:txBody>
      </p:sp>
      <p:sp>
        <p:nvSpPr>
          <p:cNvPr id="3" name="Slide Number Placeholder 2">
            <a:extLst>
              <a:ext uri="{FF2B5EF4-FFF2-40B4-BE49-F238E27FC236}">
                <a16:creationId xmlns:a16="http://schemas.microsoft.com/office/drawing/2014/main" id="{3F663B94-F381-4889-B82F-AF8FB40BAB81}"/>
              </a:ext>
            </a:extLst>
          </p:cNvPr>
          <p:cNvSpPr>
            <a:spLocks noGrp="1"/>
          </p:cNvSpPr>
          <p:nvPr>
            <p:ph type="sldNum" sz="quarter" idx="12"/>
          </p:nvPr>
        </p:nvSpPr>
        <p:spPr/>
        <p:txBody>
          <a:bodyPr/>
          <a:lstStyle/>
          <a:p>
            <a:fld id="{D5BBC35B-A44B-4119-B8DA-DE9E3DFADA20}" type="slidenum">
              <a:rPr lang="en-US" smtClean="0"/>
              <a:pPr/>
              <a:t>69</a:t>
            </a:fld>
            <a:endParaRPr lang="en-US" dirty="0"/>
          </a:p>
        </p:txBody>
      </p:sp>
      <p:sp>
        <p:nvSpPr>
          <p:cNvPr id="4" name="Title 3">
            <a:extLst>
              <a:ext uri="{FF2B5EF4-FFF2-40B4-BE49-F238E27FC236}">
                <a16:creationId xmlns:a16="http://schemas.microsoft.com/office/drawing/2014/main" id="{485598B7-D2C0-4226-A28B-657E8E6D4487}"/>
              </a:ext>
            </a:extLst>
          </p:cNvPr>
          <p:cNvSpPr>
            <a:spLocks noGrp="1"/>
          </p:cNvSpPr>
          <p:nvPr>
            <p:ph type="title"/>
          </p:nvPr>
        </p:nvSpPr>
        <p:spPr/>
        <p:txBody>
          <a:bodyPr/>
          <a:lstStyle/>
          <a:p>
            <a:r>
              <a:rPr lang="el-GR" dirty="0"/>
              <a:t>Το Ηλεκτρονικό Ταχυδρομείο</a:t>
            </a:r>
          </a:p>
        </p:txBody>
      </p:sp>
    </p:spTree>
    <p:extLst>
      <p:ext uri="{BB962C8B-B14F-4D97-AF65-F5344CB8AC3E}">
        <p14:creationId xmlns:p14="http://schemas.microsoft.com/office/powerpoint/2010/main" val="40128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0561355-6FA4-412C-B61E-49CC98E88412}"/>
              </a:ext>
            </a:extLst>
          </p:cNvPr>
          <p:cNvSpPr>
            <a:spLocks noGrp="1"/>
          </p:cNvSpPr>
          <p:nvPr>
            <p:ph idx="1"/>
          </p:nvPr>
        </p:nvSpPr>
        <p:spPr/>
        <p:txBody>
          <a:bodyPr/>
          <a:lstStyle/>
          <a:p>
            <a:endParaRPr lang="el-GR" altLang="en-US" dirty="0"/>
          </a:p>
          <a:p>
            <a:r>
              <a:rPr lang="en-GB" altLang="en-US" dirty="0"/>
              <a:t>ARPANET</a:t>
            </a:r>
            <a:endParaRPr lang="el-GR" altLang="en-US" dirty="0"/>
          </a:p>
          <a:p>
            <a:r>
              <a:rPr lang="en-US" altLang="en-US" dirty="0"/>
              <a:t>USENET</a:t>
            </a:r>
            <a:endParaRPr lang="el-GR" altLang="en-US" dirty="0"/>
          </a:p>
          <a:p>
            <a:r>
              <a:rPr lang="en-GB" altLang="en-US" dirty="0"/>
              <a:t>CSNET</a:t>
            </a:r>
          </a:p>
          <a:p>
            <a:r>
              <a:rPr lang="el-GR" altLang="en-US" dirty="0"/>
              <a:t>ΒΙΤΝΕΤ</a:t>
            </a:r>
            <a:r>
              <a:rPr lang="en-US" altLang="en-US" dirty="0"/>
              <a:t> </a:t>
            </a:r>
          </a:p>
        </p:txBody>
      </p:sp>
      <p:sp>
        <p:nvSpPr>
          <p:cNvPr id="4" name="Slide Number Placeholder 2">
            <a:extLst>
              <a:ext uri="{FF2B5EF4-FFF2-40B4-BE49-F238E27FC236}">
                <a16:creationId xmlns:a16="http://schemas.microsoft.com/office/drawing/2014/main" id="{E0430518-B2F8-439D-8BE0-BAA0E69143C3}"/>
              </a:ext>
            </a:extLst>
          </p:cNvPr>
          <p:cNvSpPr>
            <a:spLocks noGrp="1"/>
          </p:cNvSpPr>
          <p:nvPr>
            <p:ph type="sldNum" sz="quarter" idx="12"/>
          </p:nvPr>
        </p:nvSpPr>
        <p:spPr/>
        <p:txBody>
          <a:bodyPr/>
          <a:lstStyle/>
          <a:p>
            <a:fld id="{D5BBC35B-A44B-4119-B8DA-DE9E3DFADA20}" type="slidenum">
              <a:rPr lang="en-US" smtClean="0"/>
              <a:pPr/>
              <a:t>7</a:t>
            </a:fld>
            <a:endParaRPr lang="en-US" dirty="0"/>
          </a:p>
        </p:txBody>
      </p:sp>
      <p:sp>
        <p:nvSpPr>
          <p:cNvPr id="9218" name="Rectangle 2">
            <a:extLst>
              <a:ext uri="{FF2B5EF4-FFF2-40B4-BE49-F238E27FC236}">
                <a16:creationId xmlns:a16="http://schemas.microsoft.com/office/drawing/2014/main" id="{9F870EBC-C957-42F4-8002-AEECEC28F275}"/>
              </a:ext>
            </a:extLst>
          </p:cNvPr>
          <p:cNvSpPr>
            <a:spLocks noGrp="1" noChangeArrowheads="1"/>
          </p:cNvSpPr>
          <p:nvPr>
            <p:ph type="title"/>
          </p:nvPr>
        </p:nvSpPr>
        <p:spPr/>
        <p:txBody>
          <a:bodyPr/>
          <a:lstStyle/>
          <a:p>
            <a:r>
              <a:rPr lang="el-GR" dirty="0"/>
              <a:t>Βασικοί Πρόδρομοι του </a:t>
            </a:r>
            <a:r>
              <a:rPr lang="en-US" dirty="0"/>
              <a:t>Internet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027">
            <a:extLst>
              <a:ext uri="{FF2B5EF4-FFF2-40B4-BE49-F238E27FC236}">
                <a16:creationId xmlns:a16="http://schemas.microsoft.com/office/drawing/2014/main" id="{098B4639-1CE8-4E8C-9297-D293A25ADC06}"/>
              </a:ext>
            </a:extLst>
          </p:cNvPr>
          <p:cNvSpPr>
            <a:spLocks noGrp="1"/>
          </p:cNvSpPr>
          <p:nvPr>
            <p:ph idx="1"/>
          </p:nvPr>
        </p:nvSpPr>
        <p:spPr/>
        <p:txBody>
          <a:bodyPr/>
          <a:lstStyle/>
          <a:p>
            <a:r>
              <a:rPr lang="el-GR" altLang="en-US" dirty="0"/>
              <a:t>Η ομάδα του </a:t>
            </a:r>
            <a:r>
              <a:rPr lang="en-GB" altLang="en-US" dirty="0"/>
              <a:t>CERN </a:t>
            </a:r>
            <a:r>
              <a:rPr lang="el-GR" altLang="en-US" dirty="0"/>
              <a:t>δημιούργησε ένα πρωτόκολλο βασισμένο σε υπερ</a:t>
            </a:r>
            <a:r>
              <a:rPr lang="en-US" altLang="en-US" dirty="0"/>
              <a:t>-</a:t>
            </a:r>
            <a:r>
              <a:rPr lang="el-GR" altLang="en-US" dirty="0"/>
              <a:t>κείμενο (</a:t>
            </a:r>
            <a:r>
              <a:rPr lang="en-GB" altLang="en-US" dirty="0"/>
              <a:t>hypertext</a:t>
            </a:r>
            <a:r>
              <a:rPr lang="el-GR" altLang="en-US" dirty="0"/>
              <a:t>) που καθιστά δυνατή τη σύνδεση περιεχομένων στον ιστό χρησιμοποιώντας υπερ-ζεύξεις (</a:t>
            </a:r>
            <a:r>
              <a:rPr lang="en-GB" altLang="en-US" dirty="0"/>
              <a:t>hyperlinks</a:t>
            </a:r>
            <a:r>
              <a:rPr lang="el-GR" altLang="en-US" dirty="0"/>
              <a:t>). </a:t>
            </a:r>
            <a:endParaRPr lang="en-US" altLang="en-US" dirty="0"/>
          </a:p>
          <a:p>
            <a:endParaRPr lang="en-US" altLang="en-US" dirty="0"/>
          </a:p>
          <a:p>
            <a:r>
              <a:rPr lang="el-GR" altLang="en-US" dirty="0"/>
              <a:t>Το </a:t>
            </a:r>
            <a:r>
              <a:rPr lang="en-US" altLang="en-US" dirty="0"/>
              <a:t>HTTP</a:t>
            </a:r>
            <a:r>
              <a:rPr lang="el-GR" altLang="en-US" dirty="0"/>
              <a:t> μεταφέρει αρχεία, από τον εξυπηρετητή ιστού (</a:t>
            </a:r>
            <a:r>
              <a:rPr lang="en-US" altLang="en-US" dirty="0"/>
              <a:t>Web server) </a:t>
            </a:r>
            <a:r>
              <a:rPr lang="el-GR" altLang="en-US" dirty="0"/>
              <a:t>στο</a:t>
            </a:r>
            <a:r>
              <a:rPr lang="en-US" altLang="en-US" dirty="0"/>
              <a:t> </a:t>
            </a:r>
            <a:r>
              <a:rPr lang="el-GR" altLang="en-US" dirty="0"/>
              <a:t>φυλλομετρητή του πελάτη (</a:t>
            </a:r>
            <a:r>
              <a:rPr lang="en-US" altLang="en-US" dirty="0"/>
              <a:t>Web Browsers</a:t>
            </a:r>
            <a:r>
              <a:rPr lang="el-GR" altLang="en-US" dirty="0"/>
              <a:t>)</a:t>
            </a:r>
            <a:r>
              <a:rPr lang="en-US" altLang="en-US" dirty="0"/>
              <a:t> </a:t>
            </a:r>
            <a:r>
              <a:rPr lang="el-GR" altLang="en-US" dirty="0"/>
              <a:t>χρησιμοποιώντας μόνο μια σύνδεση </a:t>
            </a:r>
            <a:r>
              <a:rPr lang="en-US" altLang="en-US" dirty="0"/>
              <a:t>TCP</a:t>
            </a:r>
            <a:r>
              <a:rPr lang="el-GR" altLang="en-US" dirty="0"/>
              <a:t>. </a:t>
            </a:r>
            <a:endParaRPr lang="en-US" altLang="en-US" dirty="0"/>
          </a:p>
          <a:p>
            <a:endParaRPr lang="el-GR" altLang="en-US" dirty="0"/>
          </a:p>
        </p:txBody>
      </p:sp>
      <p:sp>
        <p:nvSpPr>
          <p:cNvPr id="4" name="Slide Number Placeholder 2">
            <a:extLst>
              <a:ext uri="{FF2B5EF4-FFF2-40B4-BE49-F238E27FC236}">
                <a16:creationId xmlns:a16="http://schemas.microsoft.com/office/drawing/2014/main" id="{E00A5CB2-2D32-442E-920E-E540465F8A56}"/>
              </a:ext>
            </a:extLst>
          </p:cNvPr>
          <p:cNvSpPr>
            <a:spLocks noGrp="1"/>
          </p:cNvSpPr>
          <p:nvPr>
            <p:ph type="sldNum" sz="quarter" idx="12"/>
          </p:nvPr>
        </p:nvSpPr>
        <p:spPr/>
        <p:txBody>
          <a:bodyPr/>
          <a:lstStyle/>
          <a:p>
            <a:fld id="{D5BBC35B-A44B-4119-B8DA-DE9E3DFADA20}" type="slidenum">
              <a:rPr lang="en-US" smtClean="0"/>
              <a:pPr/>
              <a:t>70</a:t>
            </a:fld>
            <a:endParaRPr lang="en-US" dirty="0"/>
          </a:p>
        </p:txBody>
      </p:sp>
      <p:sp>
        <p:nvSpPr>
          <p:cNvPr id="102402" name="Rectangle 1026">
            <a:extLst>
              <a:ext uri="{FF2B5EF4-FFF2-40B4-BE49-F238E27FC236}">
                <a16:creationId xmlns:a16="http://schemas.microsoft.com/office/drawing/2014/main" id="{329CD291-0C89-4499-8B9A-F3B0C487C1DD}"/>
              </a:ext>
            </a:extLst>
          </p:cNvPr>
          <p:cNvSpPr>
            <a:spLocks noGrp="1" noChangeArrowheads="1"/>
          </p:cNvSpPr>
          <p:nvPr>
            <p:ph type="title"/>
          </p:nvPr>
        </p:nvSpPr>
        <p:spPr/>
        <p:txBody>
          <a:bodyPr>
            <a:normAutofit fontScale="90000"/>
          </a:bodyPr>
          <a:lstStyle/>
          <a:p>
            <a:r>
              <a:rPr lang="en-US" dirty="0"/>
              <a:t>HTTP: </a:t>
            </a:r>
            <a:r>
              <a:rPr lang="el-GR" dirty="0"/>
              <a:t>Πρωτόκολλο Μεταφοράς Υπερκειμένου</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CDDD56-DB15-4DEA-BEED-7D8037187DCD}"/>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id="{1987858E-A520-4FC9-B61D-D26597433470}"/>
              </a:ext>
            </a:extLst>
          </p:cNvPr>
          <p:cNvSpPr>
            <a:spLocks noGrp="1"/>
          </p:cNvSpPr>
          <p:nvPr>
            <p:ph type="sldNum" sz="quarter" idx="12"/>
          </p:nvPr>
        </p:nvSpPr>
        <p:spPr/>
        <p:txBody>
          <a:bodyPr/>
          <a:lstStyle/>
          <a:p>
            <a:fld id="{D5BBC35B-A44B-4119-B8DA-DE9E3DFADA20}" type="slidenum">
              <a:rPr lang="en-US" smtClean="0"/>
              <a:pPr/>
              <a:t>71</a:t>
            </a:fld>
            <a:endParaRPr lang="en-US" dirty="0"/>
          </a:p>
        </p:txBody>
      </p:sp>
      <p:sp>
        <p:nvSpPr>
          <p:cNvPr id="88066" name="Rectangle 2">
            <a:extLst>
              <a:ext uri="{FF2B5EF4-FFF2-40B4-BE49-F238E27FC236}">
                <a16:creationId xmlns:a16="http://schemas.microsoft.com/office/drawing/2014/main" id="{629CE02E-CF6E-4ED8-B96E-D579C7CA5E0A}"/>
              </a:ext>
            </a:extLst>
          </p:cNvPr>
          <p:cNvSpPr>
            <a:spLocks noGrp="1" noChangeArrowheads="1"/>
          </p:cNvSpPr>
          <p:nvPr>
            <p:ph type="title"/>
          </p:nvPr>
        </p:nvSpPr>
        <p:spPr/>
        <p:txBody>
          <a:bodyPr>
            <a:normAutofit fontScale="90000"/>
          </a:bodyPr>
          <a:lstStyle/>
          <a:p>
            <a:r>
              <a:rPr lang="en-US" dirty="0"/>
              <a:t>HTTP: </a:t>
            </a:r>
            <a:r>
              <a:rPr lang="el-GR" dirty="0"/>
              <a:t>Πρωτόκολλο Μεταφοράς Υπερκειμένου</a:t>
            </a:r>
            <a:endParaRPr lang="en-US" dirty="0"/>
          </a:p>
        </p:txBody>
      </p:sp>
      <p:pic>
        <p:nvPicPr>
          <p:cNvPr id="90115" name="Picture 4" descr="E:\figures\Section2\Fig_2_4_17.tif">
            <a:extLst>
              <a:ext uri="{FF2B5EF4-FFF2-40B4-BE49-F238E27FC236}">
                <a16:creationId xmlns:a16="http://schemas.microsoft.com/office/drawing/2014/main" id="{4D5FE4D2-2A6A-4F3A-9AD6-FD75F86FAC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66875"/>
            <a:ext cx="76962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C1AE9543-396B-47F8-AA79-4D9A76DC59E7}"/>
              </a:ext>
            </a:extLst>
          </p:cNvPr>
          <p:cNvSpPr>
            <a:spLocks noGrp="1"/>
          </p:cNvSpPr>
          <p:nvPr>
            <p:ph idx="1"/>
          </p:nvPr>
        </p:nvSpPr>
        <p:spPr/>
        <p:txBody>
          <a:bodyPr>
            <a:normAutofit fontScale="92500" lnSpcReduction="10000"/>
          </a:bodyPr>
          <a:lstStyle/>
          <a:p>
            <a:r>
              <a:rPr lang="en-US" altLang="en-US" dirty="0"/>
              <a:t>Client request</a:t>
            </a:r>
          </a:p>
          <a:p>
            <a:pPr lvl="2"/>
            <a:r>
              <a:rPr lang="en-US" altLang="en-US" dirty="0"/>
              <a:t>GET /index.html HTTP/1.1 </a:t>
            </a:r>
            <a:endParaRPr lang="el-GR" altLang="en-US" dirty="0"/>
          </a:p>
          <a:p>
            <a:pPr lvl="2"/>
            <a:r>
              <a:rPr lang="en-US" altLang="en-US" dirty="0"/>
              <a:t>Host: www.example.com </a:t>
            </a:r>
            <a:endParaRPr lang="el-GR" altLang="en-US" dirty="0"/>
          </a:p>
          <a:p>
            <a:pPr lvl="2"/>
            <a:endParaRPr lang="el-GR" altLang="en-US" dirty="0"/>
          </a:p>
          <a:p>
            <a:r>
              <a:rPr lang="en-US" altLang="en-US" dirty="0"/>
              <a:t>Server response</a:t>
            </a:r>
          </a:p>
          <a:p>
            <a:pPr lvl="2"/>
            <a:r>
              <a:rPr lang="en-US" altLang="en-US" dirty="0"/>
              <a:t>HTTP/1.1 200 OK </a:t>
            </a:r>
            <a:endParaRPr lang="el-GR" altLang="en-US" dirty="0"/>
          </a:p>
          <a:p>
            <a:pPr lvl="2"/>
            <a:r>
              <a:rPr lang="en-US" altLang="en-US" dirty="0"/>
              <a:t>Date: Mon, 23 May 2005 22:38:34 GMT </a:t>
            </a:r>
            <a:endParaRPr lang="el-GR" altLang="en-US" dirty="0"/>
          </a:p>
          <a:p>
            <a:pPr lvl="2"/>
            <a:r>
              <a:rPr lang="en-US" altLang="en-US" dirty="0"/>
              <a:t>Server: Apache/1.3.27 (Unix) (Red-Hat/Linux) </a:t>
            </a:r>
            <a:endParaRPr lang="el-GR" altLang="en-US" dirty="0"/>
          </a:p>
          <a:p>
            <a:pPr lvl="2"/>
            <a:r>
              <a:rPr lang="en-US" altLang="en-US" dirty="0"/>
              <a:t>Last-Modified: Wed, 08 Jan 2003 23:11:55 GMT </a:t>
            </a:r>
            <a:endParaRPr lang="el-GR" altLang="en-US" dirty="0"/>
          </a:p>
          <a:p>
            <a:pPr lvl="2"/>
            <a:r>
              <a:rPr lang="en-US" altLang="en-US" dirty="0"/>
              <a:t>Etag: "3f80f-1b6-3e1cb03b" </a:t>
            </a:r>
            <a:endParaRPr lang="el-GR" altLang="en-US" dirty="0"/>
          </a:p>
          <a:p>
            <a:pPr lvl="2"/>
            <a:r>
              <a:rPr lang="en-US" altLang="en-US" dirty="0"/>
              <a:t>Accept-Ranges: bytes Content-Length: 438 </a:t>
            </a:r>
            <a:endParaRPr lang="el-GR" altLang="en-US" dirty="0"/>
          </a:p>
          <a:p>
            <a:pPr lvl="2"/>
            <a:r>
              <a:rPr lang="en-US" altLang="en-US" dirty="0"/>
              <a:t>Connection: close </a:t>
            </a:r>
            <a:endParaRPr lang="el-GR" altLang="en-US" dirty="0"/>
          </a:p>
          <a:p>
            <a:pPr lvl="2"/>
            <a:r>
              <a:rPr lang="en-US" altLang="en-US" dirty="0"/>
              <a:t>Content-Type: text/html; charset=UTF-8 </a:t>
            </a:r>
            <a:endParaRPr lang="el-GR" altLang="en-US" dirty="0"/>
          </a:p>
        </p:txBody>
      </p:sp>
      <p:sp>
        <p:nvSpPr>
          <p:cNvPr id="4" name="Slide Number Placeholder 2">
            <a:extLst>
              <a:ext uri="{FF2B5EF4-FFF2-40B4-BE49-F238E27FC236}">
                <a16:creationId xmlns:a16="http://schemas.microsoft.com/office/drawing/2014/main" id="{AE21BA08-4CFB-4F5C-ADE8-87E309AE8450}"/>
              </a:ext>
            </a:extLst>
          </p:cNvPr>
          <p:cNvSpPr>
            <a:spLocks noGrp="1"/>
          </p:cNvSpPr>
          <p:nvPr>
            <p:ph type="sldNum" sz="quarter" idx="12"/>
          </p:nvPr>
        </p:nvSpPr>
        <p:spPr/>
        <p:txBody>
          <a:bodyPr/>
          <a:lstStyle/>
          <a:p>
            <a:fld id="{D5BBC35B-A44B-4119-B8DA-DE9E3DFADA20}" type="slidenum">
              <a:rPr lang="en-US" smtClean="0"/>
              <a:pPr/>
              <a:t>72</a:t>
            </a:fld>
            <a:endParaRPr lang="en-US" dirty="0"/>
          </a:p>
        </p:txBody>
      </p:sp>
      <p:sp>
        <p:nvSpPr>
          <p:cNvPr id="2" name="Title 1">
            <a:extLst>
              <a:ext uri="{FF2B5EF4-FFF2-40B4-BE49-F238E27FC236}">
                <a16:creationId xmlns:a16="http://schemas.microsoft.com/office/drawing/2014/main" id="{7A135D86-42CD-4A5B-A838-DE98338951CF}"/>
              </a:ext>
            </a:extLst>
          </p:cNvPr>
          <p:cNvSpPr>
            <a:spLocks noGrp="1"/>
          </p:cNvSpPr>
          <p:nvPr>
            <p:ph type="title"/>
          </p:nvPr>
        </p:nvSpPr>
        <p:spPr/>
        <p:txBody>
          <a:bodyPr/>
          <a:lstStyle/>
          <a:p>
            <a:r>
              <a:rPr lang="el-GR" dirty="0"/>
              <a:t>Επικοινωνία </a:t>
            </a:r>
            <a:r>
              <a:rPr lang="en-US" dirty="0"/>
              <a:t>HTTP</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6F800177-4F69-432E-B086-200F41951AC1}"/>
              </a:ext>
            </a:extLst>
          </p:cNvPr>
          <p:cNvSpPr>
            <a:spLocks noGrp="1"/>
          </p:cNvSpPr>
          <p:nvPr>
            <p:ph idx="1"/>
          </p:nvPr>
        </p:nvSpPr>
        <p:spPr/>
        <p:txBody>
          <a:bodyPr>
            <a:normAutofit fontScale="85000" lnSpcReduction="20000"/>
          </a:bodyPr>
          <a:lstStyle/>
          <a:p>
            <a:r>
              <a:rPr lang="el-GR" altLang="en-US" dirty="0"/>
              <a:t>Ο παγκόσμιος ιστός </a:t>
            </a:r>
            <a:r>
              <a:rPr lang="en-US" altLang="en-US" dirty="0"/>
              <a:t>World Wide Web (</a:t>
            </a:r>
            <a:r>
              <a:rPr lang="el-GR" altLang="en-US" dirty="0"/>
              <a:t>ή </a:t>
            </a:r>
            <a:r>
              <a:rPr lang="en-US" altLang="en-US" dirty="0"/>
              <a:t>Web</a:t>
            </a:r>
            <a:r>
              <a:rPr lang="el-GR" altLang="en-US" dirty="0"/>
              <a:t> - Ιστός</a:t>
            </a:r>
            <a:r>
              <a:rPr lang="en-US" altLang="en-US" dirty="0"/>
              <a:t>) </a:t>
            </a:r>
            <a:r>
              <a:rPr lang="el-GR" altLang="en-US" dirty="0"/>
              <a:t>είναι ένα σύστημα (σύνολο) από διασυνδεδεμένα έγγραφα υπερκειμένου, τα οποία είναι προσβάσιμα μέσω του</a:t>
            </a:r>
            <a:r>
              <a:rPr lang="en-US" altLang="en-US" dirty="0"/>
              <a:t> Internet.</a:t>
            </a:r>
          </a:p>
          <a:p>
            <a:r>
              <a:rPr lang="el-GR" altLang="en-US" dirty="0"/>
              <a:t>Μέσω ενός φυλλομετρητή ένας χρήστης μπορεί να δει σελίδες που περιέχουν κείμενο, εικόνες, ήχο και βίντεο, με παραπομπές σε άλλες σελίδες.</a:t>
            </a:r>
          </a:p>
          <a:p>
            <a:r>
              <a:rPr lang="el-GR" altLang="en-US" dirty="0"/>
              <a:t>Στον παγκόσμιο ιστό τα έγγραφα συνδέονται μεταξύ τους με υπερσύνδεσμους (</a:t>
            </a:r>
            <a:r>
              <a:rPr lang="en-US" altLang="en-US" dirty="0"/>
              <a:t>hyperlinks) </a:t>
            </a:r>
            <a:r>
              <a:rPr lang="el-GR" altLang="en-US" dirty="0"/>
              <a:t>και </a:t>
            </a:r>
            <a:r>
              <a:rPr lang="en-US" altLang="en-US" dirty="0"/>
              <a:t>URLs.</a:t>
            </a:r>
          </a:p>
          <a:p>
            <a:r>
              <a:rPr lang="el-GR" altLang="en-US" dirty="0"/>
              <a:t>Με ένα κλικ του ποντικιού πάνω στην παραπομπή/υπερσύνδεσμο, ο χρήστης ‘μεταφέρεται’ άμεσα στη σελίδα που δείχνει η παραπομπή. </a:t>
            </a:r>
          </a:p>
          <a:p>
            <a:r>
              <a:rPr lang="el-GR" altLang="en-US" dirty="0"/>
              <a:t>Η ανάκτηση των ιστοσελίδων (που προσδιορίζονται από τους υπερσυνδέσμους και τα </a:t>
            </a:r>
            <a:r>
              <a:rPr lang="en-US" altLang="en-US" dirty="0"/>
              <a:t>URLs)</a:t>
            </a:r>
            <a:r>
              <a:rPr lang="el-GR" altLang="en-US" dirty="0"/>
              <a:t> από τους εξυπηρετητές ιστού στους οποίους είναι αποθηκευμένες γίνεται με τη βοήθεια του πρωτοκόλλου </a:t>
            </a:r>
            <a:r>
              <a:rPr lang="en-US" altLang="en-US" dirty="0"/>
              <a:t>HTTP.</a:t>
            </a:r>
            <a:r>
              <a:rPr lang="el-GR" altLang="en-US" dirty="0"/>
              <a:t> </a:t>
            </a:r>
          </a:p>
        </p:txBody>
      </p:sp>
      <p:sp>
        <p:nvSpPr>
          <p:cNvPr id="4" name="Slide Number Placeholder 2">
            <a:extLst>
              <a:ext uri="{FF2B5EF4-FFF2-40B4-BE49-F238E27FC236}">
                <a16:creationId xmlns:a16="http://schemas.microsoft.com/office/drawing/2014/main" id="{CA38BF0B-E46B-45F1-9D6E-2F860C90E585}"/>
              </a:ext>
            </a:extLst>
          </p:cNvPr>
          <p:cNvSpPr>
            <a:spLocks noGrp="1"/>
          </p:cNvSpPr>
          <p:nvPr>
            <p:ph type="sldNum" sz="quarter" idx="12"/>
          </p:nvPr>
        </p:nvSpPr>
        <p:spPr/>
        <p:txBody>
          <a:bodyPr/>
          <a:lstStyle/>
          <a:p>
            <a:fld id="{D5BBC35B-A44B-4119-B8DA-DE9E3DFADA20}" type="slidenum">
              <a:rPr lang="en-US" smtClean="0"/>
              <a:pPr/>
              <a:t>73</a:t>
            </a:fld>
            <a:endParaRPr lang="en-US" dirty="0"/>
          </a:p>
        </p:txBody>
      </p:sp>
      <p:sp>
        <p:nvSpPr>
          <p:cNvPr id="105474" name="Rectangle 2">
            <a:extLst>
              <a:ext uri="{FF2B5EF4-FFF2-40B4-BE49-F238E27FC236}">
                <a16:creationId xmlns:a16="http://schemas.microsoft.com/office/drawing/2014/main" id="{6B198D0C-22A3-4925-B110-C4C018E7BF09}"/>
              </a:ext>
            </a:extLst>
          </p:cNvPr>
          <p:cNvSpPr>
            <a:spLocks noGrp="1" noChangeArrowheads="1"/>
          </p:cNvSpPr>
          <p:nvPr>
            <p:ph type="title"/>
          </p:nvPr>
        </p:nvSpPr>
        <p:spPr/>
        <p:txBody>
          <a:bodyPr/>
          <a:lstStyle/>
          <a:p>
            <a:r>
              <a:rPr lang="el-GR" dirty="0"/>
              <a:t>Ο Παγκόσμιος Ιστός (</a:t>
            </a:r>
            <a:r>
              <a:rPr lang="en-US" dirty="0"/>
              <a:t>WWW)</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descr="C:\Documents and Settings\EVI\Desktop\WWW.JPG">
            <a:extLst>
              <a:ext uri="{FF2B5EF4-FFF2-40B4-BE49-F238E27FC236}">
                <a16:creationId xmlns:a16="http://schemas.microsoft.com/office/drawing/2014/main" id="{90466041-7274-4F9B-91D4-7BFA0521B9E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51917" y="1481138"/>
            <a:ext cx="6640165" cy="4525962"/>
          </a:xfrm>
        </p:spPr>
      </p:pic>
      <p:sp>
        <p:nvSpPr>
          <p:cNvPr id="4" name="Slide Number Placeholder 2">
            <a:extLst>
              <a:ext uri="{FF2B5EF4-FFF2-40B4-BE49-F238E27FC236}">
                <a16:creationId xmlns:a16="http://schemas.microsoft.com/office/drawing/2014/main" id="{5994AD0D-AC38-43B5-BDB6-10279E7D42AF}"/>
              </a:ext>
            </a:extLst>
          </p:cNvPr>
          <p:cNvSpPr>
            <a:spLocks noGrp="1"/>
          </p:cNvSpPr>
          <p:nvPr>
            <p:ph type="sldNum" sz="quarter" idx="12"/>
          </p:nvPr>
        </p:nvSpPr>
        <p:spPr/>
        <p:txBody>
          <a:bodyPr/>
          <a:lstStyle/>
          <a:p>
            <a:fld id="{D5BBC35B-A44B-4119-B8DA-DE9E3DFADA20}" type="slidenum">
              <a:rPr lang="en-US" smtClean="0"/>
              <a:pPr/>
              <a:t>74</a:t>
            </a:fld>
            <a:endParaRPr lang="en-US" dirty="0"/>
          </a:p>
        </p:txBody>
      </p:sp>
      <p:sp>
        <p:nvSpPr>
          <p:cNvPr id="2" name="Title 1">
            <a:extLst>
              <a:ext uri="{FF2B5EF4-FFF2-40B4-BE49-F238E27FC236}">
                <a16:creationId xmlns:a16="http://schemas.microsoft.com/office/drawing/2014/main" id="{1AC5D1CC-CAC9-485F-AEE7-3B974C1EA6B4}"/>
              </a:ext>
            </a:extLst>
          </p:cNvPr>
          <p:cNvSpPr>
            <a:spLocks noGrp="1"/>
          </p:cNvSpPr>
          <p:nvPr>
            <p:ph type="title"/>
          </p:nvPr>
        </p:nvSpPr>
        <p:spPr/>
        <p:txBody>
          <a:bodyPr/>
          <a:lstStyle/>
          <a:p>
            <a:r>
              <a:rPr lang="el-GR" dirty="0"/>
              <a:t>0,0001% του </a:t>
            </a:r>
            <a:r>
              <a:rPr lang="en-US" dirty="0"/>
              <a:t>WWW (</a:t>
            </a:r>
            <a:r>
              <a:rPr lang="el-GR" dirty="0"/>
              <a:t>Πηγή </a:t>
            </a:r>
            <a:r>
              <a:rPr lang="en-US" dirty="0"/>
              <a:t>Wikipedia)</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2288786E-6DDC-40B3-B92F-6146D11F22D2}"/>
              </a:ext>
            </a:extLst>
          </p:cNvPr>
          <p:cNvSpPr>
            <a:spLocks noGrp="1"/>
          </p:cNvSpPr>
          <p:nvPr>
            <p:ph idx="1"/>
          </p:nvPr>
        </p:nvSpPr>
        <p:spPr/>
        <p:txBody>
          <a:bodyPr>
            <a:normAutofit fontScale="62500" lnSpcReduction="20000"/>
          </a:bodyPr>
          <a:lstStyle/>
          <a:p>
            <a:r>
              <a:rPr lang="el-GR" altLang="en-US" dirty="0"/>
              <a:t>Κάθε πηγή πληροφορίας </a:t>
            </a:r>
            <a:r>
              <a:rPr lang="en-GB" altLang="en-US" dirty="0"/>
              <a:t>(</a:t>
            </a:r>
            <a:r>
              <a:rPr lang="el-GR" altLang="en-US" dirty="0"/>
              <a:t>έγγραφο HTML, εικόνα, βίντεο, πρόγραμμα κλπ.</a:t>
            </a:r>
            <a:r>
              <a:rPr lang="en-GB" altLang="en-US" dirty="0"/>
              <a:t>)</a:t>
            </a:r>
            <a:r>
              <a:rPr lang="el-GR" altLang="en-US" dirty="0"/>
              <a:t> διαθέσιμη στο Διαδίκτυο</a:t>
            </a:r>
            <a:r>
              <a:rPr lang="en-GB" altLang="en-US" dirty="0"/>
              <a:t>, </a:t>
            </a:r>
            <a:r>
              <a:rPr lang="el-GR" altLang="en-US" dirty="0"/>
              <a:t>έχει μία διεύθυνση που μπορεί να κωδικοποιηθεί από έναν Ομοιόμορφο Εντοπιστή Πόρων. </a:t>
            </a:r>
          </a:p>
          <a:p>
            <a:r>
              <a:rPr lang="el-GR" altLang="en-US" dirty="0"/>
              <a:t>Tο </a:t>
            </a:r>
            <a:r>
              <a:rPr lang="en-US" altLang="en-US" dirty="0"/>
              <a:t>URL </a:t>
            </a:r>
            <a:r>
              <a:rPr lang="el-GR" altLang="en-US" dirty="0"/>
              <a:t>αποτελείται από τα ακόλουθα τρία μέρη :</a:t>
            </a:r>
          </a:p>
          <a:p>
            <a:r>
              <a:rPr lang="el-GR" altLang="en-US" dirty="0"/>
              <a:t> Το μηχανισμό για την πρόσβαση στην πηγή πληροφοριών.</a:t>
            </a:r>
          </a:p>
          <a:p>
            <a:r>
              <a:rPr lang="el-GR" altLang="en-US" dirty="0"/>
              <a:t> Το όνομα της μηχανής που φιλοξενεί την πηγή.</a:t>
            </a:r>
          </a:p>
          <a:p>
            <a:r>
              <a:rPr lang="el-GR" altLang="en-US" dirty="0"/>
              <a:t> Το όνομα της ίδιας της πηγής, δοσμένη ως μονοπάτι.</a:t>
            </a:r>
          </a:p>
          <a:p>
            <a:endParaRPr lang="en-US" altLang="en-US" dirty="0"/>
          </a:p>
          <a:p>
            <a:r>
              <a:rPr lang="el-GR" altLang="en-US" dirty="0"/>
              <a:t>Μια γενική σύνταξη για τα </a:t>
            </a:r>
            <a:r>
              <a:rPr lang="en-GB" altLang="en-US" dirty="0"/>
              <a:t>URL</a:t>
            </a:r>
            <a:r>
              <a:rPr lang="el-GR" altLang="en-US" dirty="0"/>
              <a:t> είναι: </a:t>
            </a:r>
            <a:endParaRPr lang="en-GB" altLang="en-US" dirty="0"/>
          </a:p>
          <a:p>
            <a:r>
              <a:rPr lang="el-GR" altLang="en-US" dirty="0"/>
              <a:t>σχήμα://ονομασία μηχανής [:πύλη]/μονοπάτι/ αρχείο </a:t>
            </a:r>
          </a:p>
          <a:p>
            <a:endParaRPr lang="en-GB" altLang="en-US" dirty="0"/>
          </a:p>
          <a:p>
            <a:r>
              <a:rPr lang="el-GR" altLang="en-US" dirty="0"/>
              <a:t>όπου σχήμα είναι ένα από τα:</a:t>
            </a:r>
            <a:endParaRPr lang="en-GB" altLang="en-US" dirty="0"/>
          </a:p>
          <a:p>
            <a:r>
              <a:rPr lang="en-GB" altLang="en-US" dirty="0"/>
              <a:t>file</a:t>
            </a:r>
            <a:r>
              <a:rPr lang="el-GR" altLang="en-US" dirty="0"/>
              <a:t>: ένα αρχείο στο τοπικό σύστημα.</a:t>
            </a:r>
            <a:endParaRPr lang="en-GB" altLang="en-US" dirty="0"/>
          </a:p>
          <a:p>
            <a:r>
              <a:rPr lang="en-GB" altLang="en-US" dirty="0"/>
              <a:t>ftp</a:t>
            </a:r>
            <a:r>
              <a:rPr lang="el-GR" altLang="en-US" dirty="0"/>
              <a:t>: ένα αρχείο σε κάποιον ανώνυμο εξυπηρετητή </a:t>
            </a:r>
            <a:r>
              <a:rPr lang="en-GB" altLang="en-US" dirty="0"/>
              <a:t>FTP</a:t>
            </a:r>
            <a:r>
              <a:rPr lang="el-GR" altLang="en-US" dirty="0"/>
              <a:t>. </a:t>
            </a:r>
            <a:endParaRPr lang="en-GB" altLang="en-US" dirty="0"/>
          </a:p>
          <a:p>
            <a:r>
              <a:rPr lang="en-GB" altLang="en-US" dirty="0"/>
              <a:t>http</a:t>
            </a:r>
            <a:r>
              <a:rPr lang="el-GR" altLang="en-US" dirty="0"/>
              <a:t>: ένα αρχείο στον Παγκόσμιο Ιστό. </a:t>
            </a:r>
            <a:endParaRPr lang="en-GB" altLang="en-US" dirty="0"/>
          </a:p>
          <a:p>
            <a:r>
              <a:rPr lang="en-GB" altLang="en-US" dirty="0"/>
              <a:t>news</a:t>
            </a:r>
            <a:r>
              <a:rPr lang="el-GR" altLang="en-US" dirty="0"/>
              <a:t>: μια ομάδα ειδήσεων στο </a:t>
            </a:r>
            <a:r>
              <a:rPr lang="en-GB" altLang="en-US" dirty="0"/>
              <a:t>Usenet</a:t>
            </a:r>
            <a:r>
              <a:rPr lang="el-GR" altLang="en-US" dirty="0"/>
              <a:t>. </a:t>
            </a:r>
            <a:endParaRPr lang="en-GB" altLang="en-US" dirty="0"/>
          </a:p>
          <a:p>
            <a:r>
              <a:rPr lang="en-GB" altLang="en-US" dirty="0"/>
              <a:t>telnet</a:t>
            </a:r>
            <a:r>
              <a:rPr lang="el-GR" altLang="en-US" dirty="0"/>
              <a:t>: μια σύνδεση σε ένα απομακρυσμένο τερματικό. </a:t>
            </a:r>
            <a:endParaRPr lang="en-US" altLang="en-US" dirty="0"/>
          </a:p>
          <a:p>
            <a:endParaRPr lang="en-US" altLang="en-US" dirty="0"/>
          </a:p>
          <a:p>
            <a:endParaRPr lang="en-US" altLang="en-US" dirty="0"/>
          </a:p>
          <a:p>
            <a:endParaRPr lang="en-US" altLang="en-US" dirty="0"/>
          </a:p>
          <a:p>
            <a:endParaRPr lang="en-GB" altLang="en-US" dirty="0"/>
          </a:p>
          <a:p>
            <a:endParaRPr lang="en-US" altLang="en-US" dirty="0"/>
          </a:p>
          <a:p>
            <a:endParaRPr lang="en-US" altLang="en-US" dirty="0"/>
          </a:p>
        </p:txBody>
      </p:sp>
      <p:sp>
        <p:nvSpPr>
          <p:cNvPr id="4" name="Slide Number Placeholder 2">
            <a:extLst>
              <a:ext uri="{FF2B5EF4-FFF2-40B4-BE49-F238E27FC236}">
                <a16:creationId xmlns:a16="http://schemas.microsoft.com/office/drawing/2014/main" id="{1E2D5D38-EAFD-42D3-8F28-379A79064CB4}"/>
              </a:ext>
            </a:extLst>
          </p:cNvPr>
          <p:cNvSpPr>
            <a:spLocks noGrp="1"/>
          </p:cNvSpPr>
          <p:nvPr>
            <p:ph type="sldNum" sz="quarter" idx="12"/>
          </p:nvPr>
        </p:nvSpPr>
        <p:spPr/>
        <p:txBody>
          <a:bodyPr/>
          <a:lstStyle/>
          <a:p>
            <a:fld id="{D5BBC35B-A44B-4119-B8DA-DE9E3DFADA20}" type="slidenum">
              <a:rPr lang="en-US" smtClean="0"/>
              <a:pPr/>
              <a:t>75</a:t>
            </a:fld>
            <a:endParaRPr lang="en-US" dirty="0"/>
          </a:p>
        </p:txBody>
      </p:sp>
      <p:sp>
        <p:nvSpPr>
          <p:cNvPr id="107522" name="Rectangle 2">
            <a:extLst>
              <a:ext uri="{FF2B5EF4-FFF2-40B4-BE49-F238E27FC236}">
                <a16:creationId xmlns:a16="http://schemas.microsoft.com/office/drawing/2014/main" id="{10417D2E-5F28-4E57-A97B-2F30209E6243}"/>
              </a:ext>
            </a:extLst>
          </p:cNvPr>
          <p:cNvSpPr>
            <a:spLocks noGrp="1" noChangeArrowheads="1"/>
          </p:cNvSpPr>
          <p:nvPr>
            <p:ph type="title"/>
          </p:nvPr>
        </p:nvSpPr>
        <p:spPr/>
        <p:txBody>
          <a:bodyPr>
            <a:normAutofit fontScale="90000"/>
          </a:bodyPr>
          <a:lstStyle/>
          <a:p>
            <a:r>
              <a:rPr lang="el-GR" dirty="0"/>
              <a:t>Ομοιόμορφος</a:t>
            </a:r>
            <a:r>
              <a:rPr lang="en-US" dirty="0"/>
              <a:t> </a:t>
            </a:r>
            <a:r>
              <a:rPr lang="el-GR" dirty="0"/>
              <a:t>Εντοπιστής</a:t>
            </a:r>
            <a:r>
              <a:rPr lang="en-US" dirty="0"/>
              <a:t> </a:t>
            </a:r>
            <a:r>
              <a:rPr lang="el-GR" dirty="0"/>
              <a:t>Πόρων </a:t>
            </a:r>
            <a:r>
              <a:rPr lang="en-US" dirty="0"/>
              <a:t>(URL</a:t>
            </a:r>
            <a:r>
              <a:rPr lang="el-GR" dirty="0"/>
              <a: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351C3495-CC16-46CD-B724-A62C8E457412}"/>
              </a:ext>
            </a:extLst>
          </p:cNvPr>
          <p:cNvSpPr>
            <a:spLocks noGrp="1" noChangeArrowheads="1"/>
          </p:cNvSpPr>
          <p:nvPr>
            <p:ph idx="1"/>
          </p:nvPr>
        </p:nvSpPr>
        <p:spPr/>
        <p:txBody>
          <a:bodyPr>
            <a:normAutofit fontScale="77500" lnSpcReduction="20000"/>
          </a:bodyPr>
          <a:lstStyle/>
          <a:p>
            <a:endParaRPr lang="el-GR" dirty="0"/>
          </a:p>
          <a:p>
            <a:r>
              <a:rPr lang="el-GR" dirty="0"/>
              <a:t>Παραδείγματα </a:t>
            </a:r>
            <a:r>
              <a:rPr lang="en-US" dirty="0"/>
              <a:t>URL:</a:t>
            </a:r>
          </a:p>
          <a:p>
            <a:r>
              <a:rPr lang="en-US" dirty="0">
                <a:hlinkClick r:id="rId3"/>
              </a:rPr>
              <a:t>ftp://ftp.is.co.za/rfc/rfc1808.txt</a:t>
            </a:r>
            <a:endParaRPr lang="el-GR" dirty="0"/>
          </a:p>
          <a:p>
            <a:r>
              <a:rPr lang="en-US" dirty="0">
                <a:hlinkClick r:id="rId4"/>
              </a:rPr>
              <a:t>http://www.ietf.org/rfc/rfc2396.txt</a:t>
            </a:r>
            <a:endParaRPr lang="en-US" dirty="0"/>
          </a:p>
          <a:p>
            <a:r>
              <a:rPr lang="en-US" dirty="0">
                <a:hlinkClick r:id="rId5"/>
              </a:rPr>
              <a:t>telnet://melvyl.ucop.edu/</a:t>
            </a:r>
            <a:endParaRPr lang="en-US" dirty="0"/>
          </a:p>
          <a:p>
            <a:endParaRPr lang="en-US" dirty="0"/>
          </a:p>
          <a:p>
            <a:r>
              <a:rPr lang="en-US" dirty="0"/>
              <a:t>To </a:t>
            </a:r>
            <a:r>
              <a:rPr lang="en-GB" dirty="0"/>
              <a:t>URL</a:t>
            </a:r>
            <a:r>
              <a:rPr lang="el-GR" dirty="0"/>
              <a:t>:</a:t>
            </a:r>
            <a:r>
              <a:rPr lang="en-GB" dirty="0"/>
              <a:t> </a:t>
            </a:r>
            <a:r>
              <a:rPr lang="en-GB" dirty="0">
                <a:hlinkClick r:id="rId6"/>
              </a:rPr>
              <a:t>http://www.unipi.gr/cs/index.html</a:t>
            </a:r>
            <a:endParaRPr lang="en-GB" dirty="0"/>
          </a:p>
          <a:p>
            <a:r>
              <a:rPr lang="el-GR" dirty="0"/>
              <a:t>"</a:t>
            </a:r>
            <a:r>
              <a:rPr lang="en-US" dirty="0"/>
              <a:t> </a:t>
            </a:r>
            <a:r>
              <a:rPr lang="el-GR" dirty="0"/>
              <a:t>πήγαινε στον υπολογιστή </a:t>
            </a:r>
            <a:r>
              <a:rPr lang="en-GB" dirty="0"/>
              <a:t>www </a:t>
            </a:r>
            <a:r>
              <a:rPr lang="el-GR" dirty="0"/>
              <a:t>του κόμβου </a:t>
            </a:r>
            <a:r>
              <a:rPr lang="en-GB" dirty="0"/>
              <a:t>unipi</a:t>
            </a:r>
            <a:r>
              <a:rPr lang="el-GR" dirty="0"/>
              <a:t>.</a:t>
            </a:r>
            <a:r>
              <a:rPr lang="en-US" dirty="0"/>
              <a:t>gr</a:t>
            </a:r>
            <a:r>
              <a:rPr lang="el-GR" dirty="0"/>
              <a:t>, στο φάκελο που ονομάζεται </a:t>
            </a:r>
            <a:r>
              <a:rPr lang="en-GB" dirty="0"/>
              <a:t>cs</a:t>
            </a:r>
            <a:r>
              <a:rPr lang="el-GR" dirty="0"/>
              <a:t> και ανάκτησε το έγγραφο με όνομα </a:t>
            </a:r>
            <a:r>
              <a:rPr lang="en-GB" dirty="0"/>
              <a:t>index</a:t>
            </a:r>
            <a:r>
              <a:rPr lang="el-GR" dirty="0"/>
              <a:t>.</a:t>
            </a:r>
            <a:r>
              <a:rPr lang="en-GB" dirty="0"/>
              <a:t>html</a:t>
            </a:r>
            <a:r>
              <a:rPr lang="el-GR" dirty="0"/>
              <a:t>, με την βοήθεια του πρωτοκόλλου </a:t>
            </a:r>
            <a:r>
              <a:rPr lang="en-US" dirty="0"/>
              <a:t>http</a:t>
            </a:r>
            <a:r>
              <a:rPr lang="el-GR" dirty="0"/>
              <a:t>"</a:t>
            </a:r>
            <a:r>
              <a:rPr lang="en-US" dirty="0"/>
              <a:t> </a:t>
            </a:r>
          </a:p>
          <a:p>
            <a:endParaRPr lang="en-US" dirty="0"/>
          </a:p>
          <a:p>
            <a:r>
              <a:rPr lang="el-GR" dirty="0"/>
              <a:t>Ένα </a:t>
            </a:r>
            <a:r>
              <a:rPr lang="en-GB" dirty="0"/>
              <a:t>URL</a:t>
            </a:r>
            <a:r>
              <a:rPr lang="el-GR" dirty="0"/>
              <a:t> για ένα αρχείο που θέλουμε να κατεβάσουμε στο δίσκο του υπολογιστή μας</a:t>
            </a:r>
            <a:r>
              <a:rPr lang="en-US" dirty="0"/>
              <a:t> </a:t>
            </a:r>
            <a:r>
              <a:rPr lang="el-GR" dirty="0"/>
              <a:t>και το οποίο απαιτεί το πρωτόκολλο "</a:t>
            </a:r>
            <a:r>
              <a:rPr lang="en-GB" dirty="0"/>
              <a:t>ftp</a:t>
            </a:r>
            <a:r>
              <a:rPr lang="el-GR" dirty="0"/>
              <a:t>": </a:t>
            </a:r>
            <a:endParaRPr lang="en-GB" dirty="0"/>
          </a:p>
          <a:p>
            <a:r>
              <a:rPr lang="en-GB" dirty="0">
                <a:hlinkClick r:id="rId7"/>
              </a:rPr>
              <a:t>ftp://www.somecompany.com/whitepapers/widgets.ps</a:t>
            </a:r>
            <a:endParaRPr lang="en-US" dirty="0"/>
          </a:p>
        </p:txBody>
      </p:sp>
      <p:sp>
        <p:nvSpPr>
          <p:cNvPr id="4" name="Slide Number Placeholder 2">
            <a:extLst>
              <a:ext uri="{FF2B5EF4-FFF2-40B4-BE49-F238E27FC236}">
                <a16:creationId xmlns:a16="http://schemas.microsoft.com/office/drawing/2014/main" id="{C6C55B39-1E96-4E6B-BEBC-FA35A447ABD2}"/>
              </a:ext>
            </a:extLst>
          </p:cNvPr>
          <p:cNvSpPr>
            <a:spLocks noGrp="1"/>
          </p:cNvSpPr>
          <p:nvPr>
            <p:ph type="sldNum" sz="quarter" idx="12"/>
          </p:nvPr>
        </p:nvSpPr>
        <p:spPr/>
        <p:txBody>
          <a:bodyPr/>
          <a:lstStyle/>
          <a:p>
            <a:fld id="{D5BBC35B-A44B-4119-B8DA-DE9E3DFADA20}" type="slidenum">
              <a:rPr lang="en-US" smtClean="0"/>
              <a:pPr/>
              <a:t>76</a:t>
            </a:fld>
            <a:endParaRPr lang="en-US" dirty="0"/>
          </a:p>
        </p:txBody>
      </p:sp>
      <p:sp>
        <p:nvSpPr>
          <p:cNvPr id="109570" name="Rectangle 2">
            <a:extLst>
              <a:ext uri="{FF2B5EF4-FFF2-40B4-BE49-F238E27FC236}">
                <a16:creationId xmlns:a16="http://schemas.microsoft.com/office/drawing/2014/main" id="{C3D32C7C-5B9B-4813-9530-CAFC446C5E8E}"/>
              </a:ext>
            </a:extLst>
          </p:cNvPr>
          <p:cNvSpPr>
            <a:spLocks noGrp="1" noChangeArrowheads="1"/>
          </p:cNvSpPr>
          <p:nvPr>
            <p:ph type="title"/>
          </p:nvPr>
        </p:nvSpPr>
        <p:spPr/>
        <p:txBody>
          <a:bodyPr>
            <a:normAutofit fontScale="90000"/>
          </a:bodyPr>
          <a:lstStyle/>
          <a:p>
            <a:r>
              <a:rPr lang="el-GR" dirty="0"/>
              <a:t>Ομοιόμορφος</a:t>
            </a:r>
            <a:r>
              <a:rPr lang="en-US" dirty="0"/>
              <a:t> </a:t>
            </a:r>
            <a:r>
              <a:rPr lang="el-GR" dirty="0"/>
              <a:t>Εντοπιστής</a:t>
            </a:r>
            <a:r>
              <a:rPr lang="en-US" dirty="0"/>
              <a:t> </a:t>
            </a:r>
            <a:r>
              <a:rPr lang="el-GR" dirty="0"/>
              <a:t>Πόρων </a:t>
            </a:r>
            <a:r>
              <a:rPr lang="en-US" dirty="0"/>
              <a:t>(URL</a:t>
            </a:r>
            <a:r>
              <a:rPr lang="el-GR" dirty="0"/>
              <a: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a:extLst>
              <a:ext uri="{FF2B5EF4-FFF2-40B4-BE49-F238E27FC236}">
                <a16:creationId xmlns:a16="http://schemas.microsoft.com/office/drawing/2014/main" id="{450DDF25-705D-46D1-AC9F-FE759FA6FCD1}"/>
              </a:ext>
            </a:extLst>
          </p:cNvPr>
          <p:cNvSpPr>
            <a:spLocks noGrp="1"/>
          </p:cNvSpPr>
          <p:nvPr>
            <p:ph idx="1"/>
          </p:nvPr>
        </p:nvSpPr>
        <p:spPr/>
        <p:txBody>
          <a:bodyPr>
            <a:normAutofit fontScale="92500" lnSpcReduction="20000"/>
          </a:bodyPr>
          <a:lstStyle/>
          <a:p>
            <a:r>
              <a:rPr lang="el-GR" altLang="en-US" dirty="0"/>
              <a:t>Η ανάκτηση μιας ιστοσελίδας στο World Wide Web γίνεται είτε με τη δακτυλογράφηση του URL της σελίδας στη θέση διευθύνσεων ενός φυλλομετρητή, είτε με την επιλογή ενός υπερσυνδέσμου από μία άλλη σελίδα ή εφαρμογή. </a:t>
            </a:r>
          </a:p>
          <a:p>
            <a:r>
              <a:rPr lang="el-GR" altLang="en-US" dirty="0"/>
              <a:t>Ο φυλλομετρητής ξεκινάει μια σειρά επικοινωνιών, μη ορατών προς το χρήστη, προκειμένου να προσκομίσει τη σελίδα και να την εμφανίσει. </a:t>
            </a:r>
          </a:p>
          <a:p>
            <a:r>
              <a:rPr lang="el-GR" altLang="en-US" dirty="0"/>
              <a:t>Αρχικά,  το τμήμα του </a:t>
            </a:r>
            <a:r>
              <a:rPr lang="en-US" altLang="en-US" dirty="0"/>
              <a:t>URL </a:t>
            </a:r>
            <a:r>
              <a:rPr lang="el-GR" altLang="en-US" dirty="0"/>
              <a:t>που αφορά το όνομα/διεύθυνση του εξυπηρετητή ιστού που περιέχει τη σελίδα μετατρέπεται σε διεύθυνση </a:t>
            </a:r>
            <a:r>
              <a:rPr lang="en-US" altLang="en-US" dirty="0"/>
              <a:t>IP, </a:t>
            </a:r>
            <a:r>
              <a:rPr lang="el-GR" altLang="en-US" dirty="0"/>
              <a:t>μέσω του συστήματος ονοματοδοσίας περιοχών (DNS – </a:t>
            </a:r>
            <a:r>
              <a:rPr lang="en-US" altLang="en-US" dirty="0"/>
              <a:t>Domain Name System)</a:t>
            </a:r>
            <a:r>
              <a:rPr lang="el-GR" altLang="en-US" dirty="0"/>
              <a:t>. Αυτή η διεύθυνση IP είναι απαραίτητη για τη σύνδεση με το μηχάνημα του εξυπηρετητή. </a:t>
            </a:r>
            <a:endParaRPr lang="en-US" altLang="en-US" dirty="0"/>
          </a:p>
          <a:p>
            <a:endParaRPr lang="el-GR" altLang="en-US" dirty="0"/>
          </a:p>
        </p:txBody>
      </p:sp>
      <p:sp>
        <p:nvSpPr>
          <p:cNvPr id="4" name="Slide Number Placeholder 2">
            <a:extLst>
              <a:ext uri="{FF2B5EF4-FFF2-40B4-BE49-F238E27FC236}">
                <a16:creationId xmlns:a16="http://schemas.microsoft.com/office/drawing/2014/main" id="{1F37E44A-2B3D-4421-BC6D-EF17C4E50D9A}"/>
              </a:ext>
            </a:extLst>
          </p:cNvPr>
          <p:cNvSpPr>
            <a:spLocks noGrp="1"/>
          </p:cNvSpPr>
          <p:nvPr>
            <p:ph type="sldNum" sz="quarter" idx="12"/>
          </p:nvPr>
        </p:nvSpPr>
        <p:spPr/>
        <p:txBody>
          <a:bodyPr/>
          <a:lstStyle/>
          <a:p>
            <a:fld id="{D5BBC35B-A44B-4119-B8DA-DE9E3DFADA20}" type="slidenum">
              <a:rPr lang="en-US" smtClean="0"/>
              <a:pPr/>
              <a:t>77</a:t>
            </a:fld>
            <a:endParaRPr lang="en-US" dirty="0"/>
          </a:p>
        </p:txBody>
      </p:sp>
      <p:sp>
        <p:nvSpPr>
          <p:cNvPr id="2" name="Title 1">
            <a:extLst>
              <a:ext uri="{FF2B5EF4-FFF2-40B4-BE49-F238E27FC236}">
                <a16:creationId xmlns:a16="http://schemas.microsoft.com/office/drawing/2014/main" id="{EE798446-F821-45E9-9E87-CDE579A6903B}"/>
              </a:ext>
            </a:extLst>
          </p:cNvPr>
          <p:cNvSpPr>
            <a:spLocks noGrp="1"/>
          </p:cNvSpPr>
          <p:nvPr>
            <p:ph type="title"/>
          </p:nvPr>
        </p:nvSpPr>
        <p:spPr/>
        <p:txBody>
          <a:bodyPr/>
          <a:lstStyle/>
          <a:p>
            <a:r>
              <a:rPr lang="el-GR" dirty="0"/>
              <a:t>Τρόπος Λειτουργίας (1/2)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a:extLst>
              <a:ext uri="{FF2B5EF4-FFF2-40B4-BE49-F238E27FC236}">
                <a16:creationId xmlns:a16="http://schemas.microsoft.com/office/drawing/2014/main" id="{D8631E6D-1282-4989-A19E-B9E2BD1B8799}"/>
              </a:ext>
            </a:extLst>
          </p:cNvPr>
          <p:cNvSpPr>
            <a:spLocks noGrp="1"/>
          </p:cNvSpPr>
          <p:nvPr>
            <p:ph idx="1"/>
          </p:nvPr>
        </p:nvSpPr>
        <p:spPr/>
        <p:txBody>
          <a:bodyPr>
            <a:normAutofit fontScale="85000" lnSpcReduction="20000"/>
          </a:bodyPr>
          <a:lstStyle/>
          <a:p>
            <a:r>
              <a:rPr lang="el-GR" altLang="en-US" dirty="0"/>
              <a:t>Στη συνέχεια, ο φυλλομετρητής ζητά την ιστοσελίδα στέλνοντας ένα </a:t>
            </a:r>
            <a:r>
              <a:rPr lang="en-US" altLang="en-US" dirty="0"/>
              <a:t>HTTP request (</a:t>
            </a:r>
            <a:r>
              <a:rPr lang="el-GR" altLang="en-US" dirty="0"/>
              <a:t>αίτημα) στον εξυπηρετητή ιστού (που προσδιορίζεται από την </a:t>
            </a:r>
            <a:r>
              <a:rPr lang="en-US" altLang="en-US" dirty="0"/>
              <a:t>IP </a:t>
            </a:r>
            <a:r>
              <a:rPr lang="el-GR" altLang="en-US" dirty="0"/>
              <a:t>διεύθυνση).</a:t>
            </a:r>
          </a:p>
          <a:p>
            <a:r>
              <a:rPr lang="el-GR" altLang="en-US" dirty="0"/>
              <a:t>Στην περίπτωση μιας συνηθισμένης ιστοσελίδας, ο φυλλομετρητής ζητάει πρώτα τον κώδικα της HTML, τον οποίο αναλύει, και στη συνέχεια υποβάλλει πρόσθετα αιτήματα για τις εικόνες ή οποιαδήποτε άλλα αρχεία αποτελούν μέρος της σελίδας. </a:t>
            </a:r>
          </a:p>
          <a:p>
            <a:r>
              <a:rPr lang="el-GR" altLang="en-US" dirty="0"/>
              <a:t>Έχοντας λάβει τα απαραίτητα αρχεία από τον εξυπηρετητή ιστού, ο φυλλομετρητής εμφανίζει τη σελίδα στην οθόνη, όπως προσδιορίζεται από τον κώδικα της HTML της, τους κανόνες CSS, ή άλλες γλώσσες Ιστού. Οποιεσδήποτε εικόνες ή άλλοι πόροι ενσωματώνονται για να παραχθεί επί της οθόνης η ιστοσελίδα που βλέπει ο χρήστης.</a:t>
            </a:r>
          </a:p>
        </p:txBody>
      </p:sp>
      <p:sp>
        <p:nvSpPr>
          <p:cNvPr id="4" name="Slide Number Placeholder 2">
            <a:extLst>
              <a:ext uri="{FF2B5EF4-FFF2-40B4-BE49-F238E27FC236}">
                <a16:creationId xmlns:a16="http://schemas.microsoft.com/office/drawing/2014/main" id="{B25DB98D-B0EB-4F5B-831D-AD5D4AA133A7}"/>
              </a:ext>
            </a:extLst>
          </p:cNvPr>
          <p:cNvSpPr>
            <a:spLocks noGrp="1"/>
          </p:cNvSpPr>
          <p:nvPr>
            <p:ph type="sldNum" sz="quarter" idx="12"/>
          </p:nvPr>
        </p:nvSpPr>
        <p:spPr/>
        <p:txBody>
          <a:bodyPr/>
          <a:lstStyle/>
          <a:p>
            <a:fld id="{D5BBC35B-A44B-4119-B8DA-DE9E3DFADA20}" type="slidenum">
              <a:rPr lang="en-US" smtClean="0"/>
              <a:pPr/>
              <a:t>78</a:t>
            </a:fld>
            <a:endParaRPr lang="en-US" dirty="0"/>
          </a:p>
        </p:txBody>
      </p:sp>
      <p:sp>
        <p:nvSpPr>
          <p:cNvPr id="2" name="Title 1">
            <a:extLst>
              <a:ext uri="{FF2B5EF4-FFF2-40B4-BE49-F238E27FC236}">
                <a16:creationId xmlns:a16="http://schemas.microsoft.com/office/drawing/2014/main" id="{E0E548E2-9032-418B-AC12-07E81E331B37}"/>
              </a:ext>
            </a:extLst>
          </p:cNvPr>
          <p:cNvSpPr>
            <a:spLocks noGrp="1"/>
          </p:cNvSpPr>
          <p:nvPr>
            <p:ph type="title"/>
          </p:nvPr>
        </p:nvSpPr>
        <p:spPr/>
        <p:txBody>
          <a:bodyPr/>
          <a:lstStyle/>
          <a:p>
            <a:r>
              <a:rPr lang="el-GR" dirty="0"/>
              <a:t>Τρόπος Λειτουργίας (2/2)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4A95D33F-D05C-450D-A3D1-03201179367D}"/>
              </a:ext>
            </a:extLst>
          </p:cNvPr>
          <p:cNvSpPr>
            <a:spLocks noGrp="1"/>
          </p:cNvSpPr>
          <p:nvPr>
            <p:ph idx="1"/>
          </p:nvPr>
        </p:nvSpPr>
        <p:spPr/>
        <p:txBody>
          <a:bodyPr/>
          <a:lstStyle/>
          <a:p>
            <a:r>
              <a:rPr lang="el-GR" altLang="en-US" dirty="0"/>
              <a:t>Μηχανές αναζήτησης (</a:t>
            </a:r>
            <a:r>
              <a:rPr lang="en-US" altLang="en-US" dirty="0"/>
              <a:t>google, yahoo)</a:t>
            </a:r>
            <a:endParaRPr lang="el-GR" altLang="en-US" dirty="0"/>
          </a:p>
          <a:p>
            <a:r>
              <a:rPr lang="el-GR" altLang="en-US" dirty="0"/>
              <a:t>Πληροφόρηση</a:t>
            </a:r>
            <a:r>
              <a:rPr lang="en-US" altLang="en-US" dirty="0"/>
              <a:t> </a:t>
            </a:r>
          </a:p>
          <a:p>
            <a:pPr lvl="1"/>
            <a:r>
              <a:rPr lang="en-US" altLang="en-US" dirty="0"/>
              <a:t>News portals (in.gr)</a:t>
            </a:r>
          </a:p>
          <a:p>
            <a:pPr lvl="1"/>
            <a:r>
              <a:rPr lang="el-GR" altLang="en-US" dirty="0"/>
              <a:t>Ηλεκτρονικές εγκυκλοπαίδειες (</a:t>
            </a:r>
            <a:r>
              <a:rPr lang="en-US" altLang="en-US" dirty="0"/>
              <a:t>Wikipedia)</a:t>
            </a:r>
            <a:endParaRPr lang="el-GR" altLang="en-US" dirty="0"/>
          </a:p>
          <a:p>
            <a:r>
              <a:rPr lang="el-GR" altLang="en-US" dirty="0"/>
              <a:t>Διαφήμιση</a:t>
            </a:r>
          </a:p>
          <a:p>
            <a:r>
              <a:rPr lang="en-GB" altLang="en-US" dirty="0"/>
              <a:t>Blogs</a:t>
            </a:r>
          </a:p>
          <a:p>
            <a:r>
              <a:rPr lang="en-GB" altLang="en-US" dirty="0"/>
              <a:t>Collections of </a:t>
            </a:r>
            <a:r>
              <a:rPr lang="en-US" altLang="en-US" dirty="0"/>
              <a:t>personal Web pages (Facebook, MySpace, LinkedIn)</a:t>
            </a:r>
          </a:p>
          <a:p>
            <a:r>
              <a:rPr lang="el-GR" altLang="en-US" dirty="0"/>
              <a:t>Ηλεκτρονικό Εμπόριο (</a:t>
            </a:r>
            <a:r>
              <a:rPr lang="en-US" altLang="en-US" dirty="0"/>
              <a:t>B2C, B2B)</a:t>
            </a:r>
          </a:p>
          <a:p>
            <a:endParaRPr lang="en-GB" altLang="en-US" dirty="0"/>
          </a:p>
        </p:txBody>
      </p:sp>
      <p:sp>
        <p:nvSpPr>
          <p:cNvPr id="4" name="Slide Number Placeholder 2">
            <a:extLst>
              <a:ext uri="{FF2B5EF4-FFF2-40B4-BE49-F238E27FC236}">
                <a16:creationId xmlns:a16="http://schemas.microsoft.com/office/drawing/2014/main" id="{9FF3AA93-5DFA-42B5-9B5A-8DA21E8A18BB}"/>
              </a:ext>
            </a:extLst>
          </p:cNvPr>
          <p:cNvSpPr>
            <a:spLocks noGrp="1"/>
          </p:cNvSpPr>
          <p:nvPr>
            <p:ph type="sldNum" sz="quarter" idx="12"/>
          </p:nvPr>
        </p:nvSpPr>
        <p:spPr/>
        <p:txBody>
          <a:bodyPr/>
          <a:lstStyle/>
          <a:p>
            <a:fld id="{D5BBC35B-A44B-4119-B8DA-DE9E3DFADA20}" type="slidenum">
              <a:rPr lang="en-US" smtClean="0"/>
              <a:pPr/>
              <a:t>79</a:t>
            </a:fld>
            <a:endParaRPr lang="en-US" dirty="0"/>
          </a:p>
        </p:txBody>
      </p:sp>
      <p:sp>
        <p:nvSpPr>
          <p:cNvPr id="11266" name="Rectangle 2">
            <a:extLst>
              <a:ext uri="{FF2B5EF4-FFF2-40B4-BE49-F238E27FC236}">
                <a16:creationId xmlns:a16="http://schemas.microsoft.com/office/drawing/2014/main" id="{5139A3ED-FC89-4FB4-BC9B-D4DA728B7D68}"/>
              </a:ext>
            </a:extLst>
          </p:cNvPr>
          <p:cNvSpPr>
            <a:spLocks noGrp="1" noChangeArrowheads="1"/>
          </p:cNvSpPr>
          <p:nvPr>
            <p:ph type="title"/>
          </p:nvPr>
        </p:nvSpPr>
        <p:spPr/>
        <p:txBody>
          <a:bodyPr/>
          <a:lstStyle/>
          <a:p>
            <a:r>
              <a:rPr lang="el-GR" dirty="0"/>
              <a:t>Παραδείγματα Εφαρμογών</a:t>
            </a:r>
            <a:r>
              <a:rPr lang="en-US" dirty="0"/>
              <a:t> Web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110CC262-9A5C-4071-9896-37ED29710C87}"/>
              </a:ext>
            </a:extLst>
          </p:cNvPr>
          <p:cNvSpPr>
            <a:spLocks noGrp="1"/>
          </p:cNvSpPr>
          <p:nvPr>
            <p:ph idx="1"/>
          </p:nvPr>
        </p:nvSpPr>
        <p:spPr/>
        <p:txBody>
          <a:bodyPr>
            <a:normAutofit lnSpcReduction="10000"/>
          </a:bodyPr>
          <a:lstStyle/>
          <a:p>
            <a:r>
              <a:rPr lang="el-GR" altLang="en-US" dirty="0"/>
              <a:t>Υπολογιστές</a:t>
            </a:r>
            <a:r>
              <a:rPr lang="en-US" altLang="en-US" dirty="0"/>
              <a:t> </a:t>
            </a:r>
            <a:r>
              <a:rPr lang="el-GR" altLang="en-US" dirty="0"/>
              <a:t>καταχωρημένοι στο Διαδίκτυο</a:t>
            </a:r>
            <a:r>
              <a:rPr lang="en-US" altLang="en-US" dirty="0"/>
              <a:t> </a:t>
            </a:r>
          </a:p>
          <a:p>
            <a:r>
              <a:rPr lang="el-GR" altLang="en-US" dirty="0"/>
              <a:t> </a:t>
            </a:r>
            <a:r>
              <a:rPr lang="en-US" altLang="en-US" dirty="0"/>
              <a:t>T</a:t>
            </a:r>
            <a:r>
              <a:rPr lang="el-GR" altLang="en-US" dirty="0"/>
              <a:t>ο 1981, υπήρχαν 213 υπολογιστές</a:t>
            </a:r>
            <a:endParaRPr lang="en-US" altLang="en-US" dirty="0"/>
          </a:p>
          <a:p>
            <a:r>
              <a:rPr lang="el-GR" altLang="en-US" dirty="0"/>
              <a:t> </a:t>
            </a:r>
            <a:r>
              <a:rPr lang="en-US" altLang="en-US" dirty="0"/>
              <a:t>T</a:t>
            </a:r>
            <a:r>
              <a:rPr lang="el-GR" altLang="en-US" dirty="0"/>
              <a:t>ο 1991, 376.000 υπολογιστές</a:t>
            </a:r>
            <a:r>
              <a:rPr lang="en-US" altLang="en-US" dirty="0"/>
              <a:t> </a:t>
            </a:r>
            <a:endParaRPr lang="el-GR" altLang="en-US" dirty="0"/>
          </a:p>
          <a:p>
            <a:r>
              <a:rPr lang="el-GR" altLang="en-US" dirty="0"/>
              <a:t>Τον Αύγουστο του 1991, δύο χρόνια μετά την ανάπτυξη της </a:t>
            </a:r>
            <a:r>
              <a:rPr lang="en-US" altLang="en-US" dirty="0"/>
              <a:t>HTML </a:t>
            </a:r>
            <a:r>
              <a:rPr lang="el-GR" altLang="en-US" dirty="0"/>
              <a:t>από τον </a:t>
            </a:r>
            <a:r>
              <a:rPr lang="en-US" altLang="en-US" dirty="0"/>
              <a:t>Tim-Berners Lee,</a:t>
            </a:r>
            <a:r>
              <a:rPr lang="el-GR" altLang="en-US" dirty="0"/>
              <a:t> το </a:t>
            </a:r>
            <a:r>
              <a:rPr lang="en-US" altLang="en-US" dirty="0"/>
              <a:t>CERN </a:t>
            </a:r>
            <a:r>
              <a:rPr lang="el-GR" altLang="en-US" dirty="0"/>
              <a:t>δημοσιοποίησε το </a:t>
            </a:r>
            <a:r>
              <a:rPr lang="en-US" altLang="en-US" dirty="0"/>
              <a:t>World Wide</a:t>
            </a:r>
            <a:r>
              <a:rPr lang="el-GR" altLang="en-US" dirty="0"/>
              <a:t> </a:t>
            </a:r>
            <a:r>
              <a:rPr lang="en-US" altLang="en-US" dirty="0"/>
              <a:t>Web project.</a:t>
            </a:r>
            <a:endParaRPr lang="el-GR" altLang="en-US" dirty="0"/>
          </a:p>
          <a:p>
            <a:r>
              <a:rPr lang="el-GR" altLang="en-US" dirty="0"/>
              <a:t>Το 1992</a:t>
            </a:r>
            <a:r>
              <a:rPr lang="en-US" altLang="en-US" dirty="0"/>
              <a:t> </a:t>
            </a:r>
            <a:r>
              <a:rPr lang="el-GR" altLang="en-US" dirty="0"/>
              <a:t>με τις υπηρεσίες του </a:t>
            </a:r>
            <a:r>
              <a:rPr lang="en-US" altLang="en-US" dirty="0"/>
              <a:t>WWW </a:t>
            </a:r>
            <a:r>
              <a:rPr lang="el-GR" altLang="en-US" dirty="0"/>
              <a:t>ο αριθμός των υπολογιστών διπλασιάστηκε.</a:t>
            </a:r>
          </a:p>
          <a:p>
            <a:r>
              <a:rPr lang="el-GR" altLang="en-US" dirty="0"/>
              <a:t> Το 1993 το </a:t>
            </a:r>
            <a:r>
              <a:rPr lang="en-US" altLang="en-US" dirty="0"/>
              <a:t>National Center for Supercomputing Applications </a:t>
            </a:r>
            <a:r>
              <a:rPr lang="el-GR" altLang="en-US" dirty="0"/>
              <a:t>του Πανεπιστημίου του </a:t>
            </a:r>
            <a:r>
              <a:rPr lang="en-US" altLang="en-US" dirty="0"/>
              <a:t>Illinois </a:t>
            </a:r>
            <a:r>
              <a:rPr lang="el-GR" altLang="en-US" dirty="0"/>
              <a:t>δημιούργησε την έκδοση 1.0 του </a:t>
            </a:r>
            <a:r>
              <a:rPr lang="en-US" altLang="en-US" dirty="0"/>
              <a:t>Mosaic.</a:t>
            </a:r>
            <a:endParaRPr lang="el-GR" altLang="en-US" dirty="0"/>
          </a:p>
          <a:p>
            <a:endParaRPr lang="el-GR" altLang="en-US" dirty="0"/>
          </a:p>
        </p:txBody>
      </p:sp>
      <p:sp>
        <p:nvSpPr>
          <p:cNvPr id="4" name="Slide Number Placeholder 2">
            <a:extLst>
              <a:ext uri="{FF2B5EF4-FFF2-40B4-BE49-F238E27FC236}">
                <a16:creationId xmlns:a16="http://schemas.microsoft.com/office/drawing/2014/main" id="{80C20A7B-66CE-4362-8375-66CCBA216C91}"/>
              </a:ext>
            </a:extLst>
          </p:cNvPr>
          <p:cNvSpPr>
            <a:spLocks noGrp="1"/>
          </p:cNvSpPr>
          <p:nvPr>
            <p:ph type="sldNum" sz="quarter" idx="12"/>
          </p:nvPr>
        </p:nvSpPr>
        <p:spPr/>
        <p:txBody>
          <a:bodyPr/>
          <a:lstStyle/>
          <a:p>
            <a:fld id="{D5BBC35B-A44B-4119-B8DA-DE9E3DFADA20}" type="slidenum">
              <a:rPr lang="en-US" smtClean="0"/>
              <a:pPr/>
              <a:t>8</a:t>
            </a:fld>
            <a:endParaRPr lang="en-US" dirty="0"/>
          </a:p>
        </p:txBody>
      </p:sp>
      <p:sp>
        <p:nvSpPr>
          <p:cNvPr id="10242" name="Rectangle 2">
            <a:extLst>
              <a:ext uri="{FF2B5EF4-FFF2-40B4-BE49-F238E27FC236}">
                <a16:creationId xmlns:a16="http://schemas.microsoft.com/office/drawing/2014/main" id="{370D12C8-8A03-4D6A-B757-6B98045FC3DB}"/>
              </a:ext>
            </a:extLst>
          </p:cNvPr>
          <p:cNvSpPr>
            <a:spLocks noGrp="1" noChangeArrowheads="1"/>
          </p:cNvSpPr>
          <p:nvPr>
            <p:ph type="title"/>
          </p:nvPr>
        </p:nvSpPr>
        <p:spPr/>
        <p:txBody>
          <a:bodyPr/>
          <a:lstStyle/>
          <a:p>
            <a:r>
              <a:rPr lang="el-GR" dirty="0"/>
              <a:t>Η πορεία προς το </a:t>
            </a:r>
            <a:r>
              <a:rPr lang="en-GB" dirty="0"/>
              <a:t>Internet</a:t>
            </a:r>
            <a:r>
              <a:rPr lang="en-US" dirty="0"/>
              <a:t> </a:t>
            </a:r>
            <a:r>
              <a:rPr lang="el-GR" dirty="0"/>
              <a:t>(1/2)</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A38BD250-C51B-4BDD-9C2E-3F996A4D30DE}"/>
              </a:ext>
            </a:extLst>
          </p:cNvPr>
          <p:cNvSpPr>
            <a:spLocks noGrp="1" noChangeArrowheads="1"/>
          </p:cNvSpPr>
          <p:nvPr>
            <p:ph idx="1"/>
          </p:nvPr>
        </p:nvSpPr>
        <p:spPr/>
        <p:txBody>
          <a:bodyPr>
            <a:normAutofit fontScale="92500" lnSpcReduction="20000"/>
          </a:bodyPr>
          <a:lstStyle/>
          <a:p>
            <a:r>
              <a:rPr lang="el-GR" dirty="0"/>
              <a:t>Κανείς δεν ελέγχει τον Παγκόσμιο Ιστό. </a:t>
            </a:r>
          </a:p>
          <a:p>
            <a:r>
              <a:rPr lang="el-GR" dirty="0"/>
              <a:t>Τα σημερινά εργαλεία ανάπτυξης ιστοσελίδων επιτρέπουν σε κάθε χρήστη που έχει πρόσβαση σε υπολογιστή στο Διαδίκτυο να δημιουργήσει μια ιστοσελίδα. </a:t>
            </a:r>
          </a:p>
          <a:p>
            <a:r>
              <a:rPr lang="el-GR" dirty="0"/>
              <a:t>Το “</a:t>
            </a:r>
            <a:r>
              <a:rPr lang="en-GB" dirty="0"/>
              <a:t>World Wide Web Consortium</a:t>
            </a:r>
            <a:r>
              <a:rPr lang="el-GR" dirty="0"/>
              <a:t>” ή </a:t>
            </a:r>
            <a:r>
              <a:rPr lang="en-GB" dirty="0"/>
              <a:t>W</a:t>
            </a:r>
            <a:r>
              <a:rPr lang="el-GR" dirty="0"/>
              <a:t>3</a:t>
            </a:r>
            <a:r>
              <a:rPr lang="en-GB" dirty="0"/>
              <a:t>C</a:t>
            </a:r>
            <a:r>
              <a:rPr lang="el-GR" dirty="0"/>
              <a:t> είναι μια διεθνής ομάδα από εμπορικούς και ακαδημαϊκούς αντιπροσώπους που:</a:t>
            </a:r>
          </a:p>
          <a:p>
            <a:pPr lvl="1"/>
            <a:r>
              <a:rPr lang="el-GR" dirty="0"/>
              <a:t>Ελέγχει και επιβλέπει την ανάπτυξη των τεχνολογιών και την τυποποίηση των πρωτοκόλλων γύρω από τον Ιστό,</a:t>
            </a:r>
          </a:p>
          <a:p>
            <a:pPr lvl="1"/>
            <a:r>
              <a:rPr lang="el-GR" dirty="0"/>
              <a:t>Ενθαρρύνει τις συνεργασίες  για την προώθηση και ανάπτυξη των εφαρμογών.</a:t>
            </a:r>
          </a:p>
          <a:p>
            <a:pPr lvl="1"/>
            <a:r>
              <a:rPr lang="el-GR" dirty="0"/>
              <a:t>Δίνει πληροφορίες για πρότυπα, κώδικα αναφοράς και δείγματα εφαρμογών σε ερευνητές και χρήστες.</a:t>
            </a:r>
            <a:endParaRPr lang="en-US" dirty="0"/>
          </a:p>
        </p:txBody>
      </p:sp>
      <p:sp>
        <p:nvSpPr>
          <p:cNvPr id="4" name="Slide Number Placeholder 2">
            <a:extLst>
              <a:ext uri="{FF2B5EF4-FFF2-40B4-BE49-F238E27FC236}">
                <a16:creationId xmlns:a16="http://schemas.microsoft.com/office/drawing/2014/main" id="{BBB4422E-BFF8-4F5D-8373-2B65D1DA196F}"/>
              </a:ext>
            </a:extLst>
          </p:cNvPr>
          <p:cNvSpPr>
            <a:spLocks noGrp="1"/>
          </p:cNvSpPr>
          <p:nvPr>
            <p:ph type="sldNum" sz="quarter" idx="12"/>
          </p:nvPr>
        </p:nvSpPr>
        <p:spPr/>
        <p:txBody>
          <a:bodyPr/>
          <a:lstStyle/>
          <a:p>
            <a:fld id="{D5BBC35B-A44B-4119-B8DA-DE9E3DFADA20}" type="slidenum">
              <a:rPr lang="en-US" smtClean="0"/>
              <a:pPr/>
              <a:t>80</a:t>
            </a:fld>
            <a:endParaRPr lang="en-US" dirty="0"/>
          </a:p>
        </p:txBody>
      </p:sp>
      <p:sp>
        <p:nvSpPr>
          <p:cNvPr id="106498" name="Rectangle 2">
            <a:extLst>
              <a:ext uri="{FF2B5EF4-FFF2-40B4-BE49-F238E27FC236}">
                <a16:creationId xmlns:a16="http://schemas.microsoft.com/office/drawing/2014/main" id="{C5F8FDD1-9FED-44DF-8FF2-37EAD9AC1FD1}"/>
              </a:ext>
            </a:extLst>
          </p:cNvPr>
          <p:cNvSpPr>
            <a:spLocks noGrp="1" noChangeArrowheads="1"/>
          </p:cNvSpPr>
          <p:nvPr>
            <p:ph type="title"/>
          </p:nvPr>
        </p:nvSpPr>
        <p:spPr/>
        <p:txBody>
          <a:bodyPr/>
          <a:lstStyle/>
          <a:p>
            <a:r>
              <a:rPr lang="el-GR" dirty="0"/>
              <a:t>Ποιος ελέγχει τον Παγκόσμιο Ιστό</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381F3BA3-18BB-4E33-A313-9D63E1D68B52}"/>
              </a:ext>
            </a:extLst>
          </p:cNvPr>
          <p:cNvSpPr>
            <a:spLocks noGrp="1"/>
          </p:cNvSpPr>
          <p:nvPr>
            <p:ph idx="1"/>
          </p:nvPr>
        </p:nvSpPr>
        <p:spPr/>
        <p:txBody>
          <a:bodyPr>
            <a:normAutofit fontScale="77500" lnSpcReduction="20000"/>
          </a:bodyPr>
          <a:lstStyle/>
          <a:p>
            <a:r>
              <a:rPr lang="el-GR" altLang="en-US" dirty="0"/>
              <a:t>Το πρόγραμμα λογισμικού (</a:t>
            </a:r>
            <a:r>
              <a:rPr lang="en-US" altLang="en-US" dirty="0"/>
              <a:t>software application)</a:t>
            </a:r>
            <a:r>
              <a:rPr lang="el-GR" altLang="en-US" dirty="0"/>
              <a:t> που χρησιμοποιείται στην πλευρά του πελάτη είναι ένας φυλλομετρητής (</a:t>
            </a:r>
            <a:r>
              <a:rPr lang="en-US" altLang="en-US" dirty="0"/>
              <a:t>web </a:t>
            </a:r>
            <a:r>
              <a:rPr lang="en-GB" altLang="en-US" dirty="0"/>
              <a:t>browser</a:t>
            </a:r>
            <a:r>
              <a:rPr lang="el-GR" altLang="en-US" dirty="0"/>
              <a:t>).</a:t>
            </a:r>
            <a:r>
              <a:rPr lang="en-US" altLang="en-US" dirty="0"/>
              <a:t> </a:t>
            </a:r>
            <a:endParaRPr lang="el-GR" altLang="en-US" dirty="0"/>
          </a:p>
          <a:p>
            <a:r>
              <a:rPr lang="el-GR" altLang="en-US" dirty="0"/>
              <a:t>Ο φυλλομετρητής είναι μία εφαρμογή που εμφανίζει ιστοσελίδες (οι οποίες περιέχουν κείμενο, εικόνες, </a:t>
            </a:r>
            <a:r>
              <a:rPr lang="en-US" altLang="en-US" dirty="0"/>
              <a:t>video, </a:t>
            </a:r>
            <a:r>
              <a:rPr lang="el-GR" altLang="en-US" dirty="0"/>
              <a:t>ήχο, καθώς και υπερσυνδέσμους που οδηγούν σε άλλες ιστοσελίδες).</a:t>
            </a:r>
          </a:p>
          <a:p>
            <a:r>
              <a:rPr lang="el-GR" altLang="en-US" dirty="0"/>
              <a:t>Παρέχει γρήγορη και εύκολη πρόσβαση στις ιστοσελίδες μέσω των υπερσυνδέσμων</a:t>
            </a:r>
            <a:r>
              <a:rPr lang="en-US" altLang="en-US" dirty="0"/>
              <a:t>. </a:t>
            </a:r>
            <a:endParaRPr lang="el-GR" altLang="en-US" dirty="0"/>
          </a:p>
          <a:p>
            <a:r>
              <a:rPr lang="el-GR" altLang="en-US" dirty="0"/>
              <a:t>Επιτρέπει την αλληλεπίδραση των χρηστών με το περιεχόμενο των ιστοσελίδων.</a:t>
            </a:r>
          </a:p>
          <a:p>
            <a:r>
              <a:rPr lang="el-GR" altLang="en-US" dirty="0"/>
              <a:t>Αναλύει τον κώδικα της </a:t>
            </a:r>
            <a:r>
              <a:rPr lang="en-US" altLang="en-US" dirty="0"/>
              <a:t>HTML </a:t>
            </a:r>
            <a:r>
              <a:rPr lang="el-GR" altLang="en-US" dirty="0"/>
              <a:t>καθώς και γλώσσες σεναρίων όπως η </a:t>
            </a:r>
            <a:r>
              <a:rPr lang="en-US" altLang="en-US" dirty="0"/>
              <a:t>JavaScript </a:t>
            </a:r>
            <a:r>
              <a:rPr lang="el-GR" altLang="en-US" dirty="0"/>
              <a:t>ή η </a:t>
            </a:r>
            <a:r>
              <a:rPr lang="en-US" altLang="en-US" dirty="0"/>
              <a:t>VBScript </a:t>
            </a:r>
            <a:r>
              <a:rPr lang="el-GR" altLang="en-US" dirty="0"/>
              <a:t>ή εφαρμογές, όπως τα </a:t>
            </a:r>
            <a:r>
              <a:rPr lang="en-US" altLang="en-US" dirty="0"/>
              <a:t>Java applets, </a:t>
            </a:r>
            <a:r>
              <a:rPr lang="el-GR" altLang="en-US" dirty="0"/>
              <a:t>που τρέχουν στην πλευρά του πελάτη (φυλλομετρητή).</a:t>
            </a:r>
            <a:r>
              <a:rPr lang="en-US" altLang="en-US" dirty="0"/>
              <a:t> </a:t>
            </a:r>
            <a:r>
              <a:rPr lang="el-GR" altLang="en-US" dirty="0"/>
              <a:t> </a:t>
            </a:r>
          </a:p>
          <a:p>
            <a:r>
              <a:rPr lang="el-GR" altLang="en-US" dirty="0"/>
              <a:t>Η εμφάνιση των ιστοσελίδων μπορεί να διαφέρει από φυλλομετρητή σε φυλλομετρητή. </a:t>
            </a:r>
          </a:p>
          <a:p>
            <a:endParaRPr lang="en-US" altLang="en-US" dirty="0"/>
          </a:p>
        </p:txBody>
      </p:sp>
      <p:sp>
        <p:nvSpPr>
          <p:cNvPr id="4" name="Slide Number Placeholder 2">
            <a:extLst>
              <a:ext uri="{FF2B5EF4-FFF2-40B4-BE49-F238E27FC236}">
                <a16:creationId xmlns:a16="http://schemas.microsoft.com/office/drawing/2014/main" id="{1D3B9D35-B335-42B8-A8D2-DEDD7528CF09}"/>
              </a:ext>
            </a:extLst>
          </p:cNvPr>
          <p:cNvSpPr>
            <a:spLocks noGrp="1"/>
          </p:cNvSpPr>
          <p:nvPr>
            <p:ph type="sldNum" sz="quarter" idx="12"/>
          </p:nvPr>
        </p:nvSpPr>
        <p:spPr/>
        <p:txBody>
          <a:bodyPr/>
          <a:lstStyle/>
          <a:p>
            <a:fld id="{D5BBC35B-A44B-4119-B8DA-DE9E3DFADA20}" type="slidenum">
              <a:rPr lang="en-US" smtClean="0"/>
              <a:pPr/>
              <a:t>81</a:t>
            </a:fld>
            <a:endParaRPr lang="en-US" dirty="0"/>
          </a:p>
        </p:txBody>
      </p:sp>
      <p:sp>
        <p:nvSpPr>
          <p:cNvPr id="110594" name="Rectangle 2">
            <a:extLst>
              <a:ext uri="{FF2B5EF4-FFF2-40B4-BE49-F238E27FC236}">
                <a16:creationId xmlns:a16="http://schemas.microsoft.com/office/drawing/2014/main" id="{D8BA2D57-10D2-4DF3-8D88-5E20C5FF5775}"/>
              </a:ext>
            </a:extLst>
          </p:cNvPr>
          <p:cNvSpPr>
            <a:spLocks noGrp="1" noChangeArrowheads="1"/>
          </p:cNvSpPr>
          <p:nvPr>
            <p:ph type="title"/>
          </p:nvPr>
        </p:nvSpPr>
        <p:spPr/>
        <p:txBody>
          <a:bodyPr/>
          <a:lstStyle/>
          <a:p>
            <a:r>
              <a:rPr lang="el-GR" dirty="0"/>
              <a:t>Η πλευρά του πελάτη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id="{C7A9814F-1F70-4F65-89D7-76334C2BD008}"/>
              </a:ext>
            </a:extLst>
          </p:cNvPr>
          <p:cNvSpPr>
            <a:spLocks noGrp="1"/>
          </p:cNvSpPr>
          <p:nvPr>
            <p:ph idx="1"/>
          </p:nvPr>
        </p:nvSpPr>
        <p:spPr/>
        <p:txBody>
          <a:bodyPr/>
          <a:lstStyle/>
          <a:p>
            <a:r>
              <a:rPr lang="en-US" altLang="en-US" dirty="0"/>
              <a:t>O</a:t>
            </a:r>
            <a:r>
              <a:rPr lang="el-GR" altLang="en-US" dirty="0"/>
              <a:t> </a:t>
            </a:r>
            <a:r>
              <a:rPr lang="en-GB" altLang="en-US" dirty="0"/>
              <a:t>Mosaic </a:t>
            </a:r>
            <a:r>
              <a:rPr lang="el-GR" altLang="en-US" dirty="0"/>
              <a:t>ήταν η πρώτη διεπαφή με γραφικά και αναπτύχθηκε τον Φεβρουάριο του 1993 από τον </a:t>
            </a:r>
            <a:r>
              <a:rPr lang="en-GB" altLang="en-US" dirty="0"/>
              <a:t>Marc Andreessen</a:t>
            </a:r>
            <a:r>
              <a:rPr lang="el-GR" altLang="en-US" dirty="0"/>
              <a:t>, ο οποίος ένα χρόνο αργότερα ίδρυσε την </a:t>
            </a:r>
            <a:r>
              <a:rPr lang="en-GB" altLang="en-US" dirty="0"/>
              <a:t>Netscape Communications Corp</a:t>
            </a:r>
            <a:r>
              <a:rPr lang="el-GR" altLang="en-US" dirty="0"/>
              <a:t>.</a:t>
            </a:r>
            <a:endParaRPr lang="en-US" altLang="en-US" dirty="0"/>
          </a:p>
          <a:p>
            <a:r>
              <a:rPr lang="el-GR" altLang="en-US" dirty="0"/>
              <a:t>Μέχρι το 2002 στην αγορά κυριαρχούσαν δύο φυλλομετρητές: ο </a:t>
            </a:r>
            <a:r>
              <a:rPr lang="en-GB" altLang="en-US" dirty="0"/>
              <a:t>Netscape Navigator</a:t>
            </a:r>
            <a:r>
              <a:rPr lang="el-GR" altLang="en-US" dirty="0"/>
              <a:t> της </a:t>
            </a:r>
            <a:r>
              <a:rPr lang="en-GB" altLang="en-US" dirty="0"/>
              <a:t>Netscape Communications Corp</a:t>
            </a:r>
            <a:r>
              <a:rPr lang="el-GR" altLang="en-US" dirty="0"/>
              <a:t>. και ο </a:t>
            </a:r>
            <a:r>
              <a:rPr lang="en-GB" altLang="en-US" dirty="0"/>
              <a:t>Microsoft Internet Explorer</a:t>
            </a:r>
            <a:r>
              <a:rPr lang="el-GR" altLang="en-US" dirty="0"/>
              <a:t> της </a:t>
            </a:r>
            <a:r>
              <a:rPr lang="en-GB" altLang="en-US" dirty="0"/>
              <a:t>Microsoft.</a:t>
            </a:r>
            <a:endParaRPr lang="el-GR" altLang="en-US" dirty="0"/>
          </a:p>
          <a:p>
            <a:r>
              <a:rPr lang="el-GR" altLang="en-US" dirty="0"/>
              <a:t>Τώρα μεγάλο μερίδιο της αγοράς έχει ο </a:t>
            </a:r>
            <a:r>
              <a:rPr lang="en-US" altLang="en-US" dirty="0"/>
              <a:t>Firefox, </a:t>
            </a:r>
            <a:r>
              <a:rPr lang="el-GR" altLang="en-US" dirty="0"/>
              <a:t>ενώ έχει μειωθεί πάρα πολύ η χρήση του </a:t>
            </a:r>
            <a:r>
              <a:rPr lang="en-US" altLang="en-US" dirty="0"/>
              <a:t>Netscape.</a:t>
            </a:r>
            <a:r>
              <a:rPr lang="el-GR" altLang="en-US" dirty="0"/>
              <a:t> </a:t>
            </a:r>
            <a:endParaRPr lang="en-US" altLang="en-US" dirty="0"/>
          </a:p>
          <a:p>
            <a:endParaRPr lang="en-US" altLang="en-US" dirty="0"/>
          </a:p>
          <a:p>
            <a:endParaRPr lang="en-US" altLang="en-US" dirty="0"/>
          </a:p>
          <a:p>
            <a:endParaRPr lang="en-US" altLang="en-US" dirty="0"/>
          </a:p>
        </p:txBody>
      </p:sp>
      <p:sp>
        <p:nvSpPr>
          <p:cNvPr id="4" name="Slide Number Placeholder 2">
            <a:extLst>
              <a:ext uri="{FF2B5EF4-FFF2-40B4-BE49-F238E27FC236}">
                <a16:creationId xmlns:a16="http://schemas.microsoft.com/office/drawing/2014/main" id="{EC60BAD9-C578-4584-B9F7-30E03C9D6925}"/>
              </a:ext>
            </a:extLst>
          </p:cNvPr>
          <p:cNvSpPr>
            <a:spLocks noGrp="1"/>
          </p:cNvSpPr>
          <p:nvPr>
            <p:ph type="sldNum" sz="quarter" idx="12"/>
          </p:nvPr>
        </p:nvSpPr>
        <p:spPr/>
        <p:txBody>
          <a:bodyPr/>
          <a:lstStyle/>
          <a:p>
            <a:fld id="{D5BBC35B-A44B-4119-B8DA-DE9E3DFADA20}" type="slidenum">
              <a:rPr lang="en-US" smtClean="0"/>
              <a:pPr/>
              <a:t>82</a:t>
            </a:fld>
            <a:endParaRPr lang="en-US" dirty="0"/>
          </a:p>
        </p:txBody>
      </p:sp>
      <p:sp>
        <p:nvSpPr>
          <p:cNvPr id="111618" name="Rectangle 2">
            <a:extLst>
              <a:ext uri="{FF2B5EF4-FFF2-40B4-BE49-F238E27FC236}">
                <a16:creationId xmlns:a16="http://schemas.microsoft.com/office/drawing/2014/main" id="{5C3AF7B3-1E57-4B5A-84B1-9C81D6BCE092}"/>
              </a:ext>
            </a:extLst>
          </p:cNvPr>
          <p:cNvSpPr>
            <a:spLocks noGrp="1" noChangeArrowheads="1"/>
          </p:cNvSpPr>
          <p:nvPr>
            <p:ph type="title"/>
          </p:nvPr>
        </p:nvSpPr>
        <p:spPr/>
        <p:txBody>
          <a:bodyPr/>
          <a:lstStyle/>
          <a:p>
            <a:r>
              <a:rPr lang="el-GR" dirty="0"/>
              <a:t>Φυλλομετρητές (</a:t>
            </a:r>
            <a:r>
              <a:rPr lang="en-US" dirty="0"/>
              <a:t>Browsers)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FC914896-D075-4A37-A5AF-0C6B9663860E}"/>
              </a:ext>
            </a:extLst>
          </p:cNvPr>
          <p:cNvSpPr>
            <a:spLocks noGrp="1"/>
          </p:cNvSpPr>
          <p:nvPr>
            <p:ph idx="1"/>
          </p:nvPr>
        </p:nvSpPr>
        <p:spPr/>
        <p:txBody>
          <a:bodyPr/>
          <a:lstStyle/>
          <a:p>
            <a:r>
              <a:rPr lang="el-GR" altLang="en-US" dirty="0"/>
              <a:t>Χρήση Φυλλομετρητών το 2</a:t>
            </a:r>
            <a:r>
              <a:rPr lang="en-US" altLang="en-US" dirty="0"/>
              <a:t>017</a:t>
            </a:r>
            <a:endParaRPr lang="el-GR" altLang="en-US" dirty="0"/>
          </a:p>
          <a:p>
            <a:r>
              <a:rPr lang="el-GR" altLang="en-US" dirty="0"/>
              <a:t>Πηγή: </a:t>
            </a:r>
            <a:r>
              <a:rPr lang="en-US" altLang="en-US" dirty="0">
                <a:hlinkClick r:id="rId3"/>
              </a:rPr>
              <a:t>http://marketshare.hitslink.com/</a:t>
            </a:r>
            <a:endParaRPr lang="el-GR" altLang="en-US" dirty="0"/>
          </a:p>
          <a:p>
            <a:endParaRPr lang="en-US" altLang="en-US" dirty="0"/>
          </a:p>
        </p:txBody>
      </p:sp>
      <p:sp>
        <p:nvSpPr>
          <p:cNvPr id="6" name="Slide Number Placeholder 2">
            <a:extLst>
              <a:ext uri="{FF2B5EF4-FFF2-40B4-BE49-F238E27FC236}">
                <a16:creationId xmlns:a16="http://schemas.microsoft.com/office/drawing/2014/main" id="{71DB4394-03F1-42BF-B882-59F823831F72}"/>
              </a:ext>
            </a:extLst>
          </p:cNvPr>
          <p:cNvSpPr>
            <a:spLocks noGrp="1"/>
          </p:cNvSpPr>
          <p:nvPr>
            <p:ph type="sldNum" sz="quarter" idx="12"/>
          </p:nvPr>
        </p:nvSpPr>
        <p:spPr/>
        <p:txBody>
          <a:bodyPr/>
          <a:lstStyle/>
          <a:p>
            <a:fld id="{D5BBC35B-A44B-4119-B8DA-DE9E3DFADA20}" type="slidenum">
              <a:rPr lang="en-US" smtClean="0"/>
              <a:pPr/>
              <a:t>83</a:t>
            </a:fld>
            <a:endParaRPr lang="en-US" dirty="0"/>
          </a:p>
        </p:txBody>
      </p:sp>
      <p:sp>
        <p:nvSpPr>
          <p:cNvPr id="111618" name="Rectangle 2">
            <a:extLst>
              <a:ext uri="{FF2B5EF4-FFF2-40B4-BE49-F238E27FC236}">
                <a16:creationId xmlns:a16="http://schemas.microsoft.com/office/drawing/2014/main" id="{5C910FBE-308B-4232-8368-8A547147604F}"/>
              </a:ext>
            </a:extLst>
          </p:cNvPr>
          <p:cNvSpPr>
            <a:spLocks noGrp="1" noChangeArrowheads="1"/>
          </p:cNvSpPr>
          <p:nvPr>
            <p:ph type="title"/>
          </p:nvPr>
        </p:nvSpPr>
        <p:spPr/>
        <p:txBody>
          <a:bodyPr/>
          <a:lstStyle/>
          <a:p>
            <a:r>
              <a:rPr lang="el-GR" dirty="0"/>
              <a:t>Φυλλομετρητές (</a:t>
            </a:r>
            <a:r>
              <a:rPr lang="en-US" dirty="0"/>
              <a:t>Browsers)</a:t>
            </a:r>
          </a:p>
        </p:txBody>
      </p:sp>
      <p:pic>
        <p:nvPicPr>
          <p:cNvPr id="2" name="Picture 1">
            <a:extLst>
              <a:ext uri="{FF2B5EF4-FFF2-40B4-BE49-F238E27FC236}">
                <a16:creationId xmlns:a16="http://schemas.microsoft.com/office/drawing/2014/main" id="{3DB3A77F-FE6E-4142-886D-7E64C9E3A9E4}"/>
              </a:ext>
            </a:extLst>
          </p:cNvPr>
          <p:cNvPicPr>
            <a:picLocks noChangeAspect="1"/>
          </p:cNvPicPr>
          <p:nvPr/>
        </p:nvPicPr>
        <p:blipFill>
          <a:blip r:embed="rId4" cstate="print"/>
          <a:stretch>
            <a:fillRect/>
          </a:stretch>
        </p:blipFill>
        <p:spPr>
          <a:xfrm>
            <a:off x="255895" y="2743200"/>
            <a:ext cx="8735705" cy="3245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FC69A907-5DE2-4770-8B55-913AC1849AC0}"/>
              </a:ext>
            </a:extLst>
          </p:cNvPr>
          <p:cNvSpPr>
            <a:spLocks noGrp="1"/>
          </p:cNvSpPr>
          <p:nvPr>
            <p:ph idx="1"/>
          </p:nvPr>
        </p:nvSpPr>
        <p:spPr/>
        <p:txBody>
          <a:bodyPr>
            <a:normAutofit fontScale="92500"/>
          </a:bodyPr>
          <a:lstStyle/>
          <a:p>
            <a:r>
              <a:rPr lang="el-GR" altLang="en-US" dirty="0"/>
              <a:t> Η ύπαρξη διαφορετικών φυλλομετρητών είχε ως αποτέλεσμα τη δημιουργία μιας σειράς ιδιόκτητων στοιχείων της </a:t>
            </a:r>
            <a:r>
              <a:rPr lang="en-GB" altLang="en-US" dirty="0"/>
              <a:t>HTML</a:t>
            </a:r>
            <a:r>
              <a:rPr lang="el-GR" altLang="en-US" dirty="0"/>
              <a:t> (</a:t>
            </a:r>
            <a:r>
              <a:rPr lang="en-GB" altLang="en-US" dirty="0"/>
              <a:t>HTML</a:t>
            </a:r>
            <a:r>
              <a:rPr lang="el-GR" altLang="en-US" dirty="0"/>
              <a:t> </a:t>
            </a:r>
            <a:r>
              <a:rPr lang="en-GB" altLang="en-US" dirty="0"/>
              <a:t>tags</a:t>
            </a:r>
            <a:r>
              <a:rPr lang="el-GR" altLang="en-US" dirty="0"/>
              <a:t>) αλλά και τις μη συμβατές υλοποιήσεις τεχνολογιών (όπως η </a:t>
            </a:r>
            <a:r>
              <a:rPr lang="en-GB" altLang="en-US" dirty="0"/>
              <a:t>Dynamic</a:t>
            </a:r>
            <a:r>
              <a:rPr lang="el-GR" altLang="en-US" dirty="0"/>
              <a:t> </a:t>
            </a:r>
            <a:r>
              <a:rPr lang="en-GB" altLang="en-US" dirty="0"/>
              <a:t>HTML</a:t>
            </a:r>
            <a:r>
              <a:rPr lang="el-GR" altLang="en-US" dirty="0"/>
              <a:t>, η </a:t>
            </a:r>
            <a:r>
              <a:rPr lang="en-GB" altLang="en-US" dirty="0"/>
              <a:t>JavaScript</a:t>
            </a:r>
            <a:r>
              <a:rPr lang="el-GR" altLang="en-US" dirty="0"/>
              <a:t> και τα </a:t>
            </a:r>
            <a:r>
              <a:rPr lang="en-GB" altLang="en-US" dirty="0"/>
              <a:t>Cascading</a:t>
            </a:r>
            <a:r>
              <a:rPr lang="el-GR" altLang="en-US" dirty="0"/>
              <a:t> </a:t>
            </a:r>
            <a:r>
              <a:rPr lang="en-GB" altLang="en-US" dirty="0"/>
              <a:t>Style</a:t>
            </a:r>
            <a:r>
              <a:rPr lang="el-GR" altLang="en-US" dirty="0"/>
              <a:t> </a:t>
            </a:r>
            <a:r>
              <a:rPr lang="en-GB" altLang="en-US" dirty="0"/>
              <a:t>Sheets</a:t>
            </a:r>
            <a:r>
              <a:rPr lang="el-GR" altLang="en-US" dirty="0"/>
              <a:t>). </a:t>
            </a:r>
          </a:p>
          <a:p>
            <a:r>
              <a:rPr lang="el-GR" altLang="en-US" dirty="0"/>
              <a:t> Η μεγαλύτερη πρόκληση (κατά την σχεδίαση και ανάπτυξη μίας ιστοσελίδας ή μίας εφαρμογής Διαδικτύου, είναι η διαχείριση των ιδιαιτεροτήτων του κάθε φυλλομετρητή και της κάθε πλατφόρμας. </a:t>
            </a:r>
          </a:p>
          <a:p>
            <a:r>
              <a:rPr lang="el-GR" altLang="en-US" dirty="0"/>
              <a:t> Στις νεότερες εκδόσεις φυλλομετρητών οι  ασυμβατότητες έχουν μειωθεί σε πολύ μεγάλο βαθμό.</a:t>
            </a:r>
          </a:p>
        </p:txBody>
      </p:sp>
      <p:sp>
        <p:nvSpPr>
          <p:cNvPr id="4" name="Slide Number Placeholder 2">
            <a:extLst>
              <a:ext uri="{FF2B5EF4-FFF2-40B4-BE49-F238E27FC236}">
                <a16:creationId xmlns:a16="http://schemas.microsoft.com/office/drawing/2014/main" id="{A8C274DD-313F-4C67-B88A-E354988BDA5D}"/>
              </a:ext>
            </a:extLst>
          </p:cNvPr>
          <p:cNvSpPr>
            <a:spLocks noGrp="1"/>
          </p:cNvSpPr>
          <p:nvPr>
            <p:ph type="sldNum" sz="quarter" idx="12"/>
          </p:nvPr>
        </p:nvSpPr>
        <p:spPr/>
        <p:txBody>
          <a:bodyPr/>
          <a:lstStyle/>
          <a:p>
            <a:fld id="{D5BBC35B-A44B-4119-B8DA-DE9E3DFADA20}" type="slidenum">
              <a:rPr lang="en-US" smtClean="0"/>
              <a:pPr/>
              <a:t>84</a:t>
            </a:fld>
            <a:endParaRPr lang="en-US" dirty="0"/>
          </a:p>
        </p:txBody>
      </p:sp>
      <p:sp>
        <p:nvSpPr>
          <p:cNvPr id="112642" name="Rectangle 2">
            <a:extLst>
              <a:ext uri="{FF2B5EF4-FFF2-40B4-BE49-F238E27FC236}">
                <a16:creationId xmlns:a16="http://schemas.microsoft.com/office/drawing/2014/main" id="{FC767FEA-9A09-463D-8999-C6687D860902}"/>
              </a:ext>
            </a:extLst>
          </p:cNvPr>
          <p:cNvSpPr>
            <a:spLocks noGrp="1" noChangeArrowheads="1"/>
          </p:cNvSpPr>
          <p:nvPr>
            <p:ph type="title"/>
          </p:nvPr>
        </p:nvSpPr>
        <p:spPr/>
        <p:txBody>
          <a:bodyPr/>
          <a:lstStyle/>
          <a:p>
            <a:r>
              <a:rPr lang="el-GR" dirty="0"/>
              <a:t>Διαφορές φυλλομετρητών</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82DA788A-BE45-4450-B7AD-385971D0C461}"/>
              </a:ext>
            </a:extLst>
          </p:cNvPr>
          <p:cNvSpPr>
            <a:spLocks noGrp="1" noChangeArrowheads="1"/>
          </p:cNvSpPr>
          <p:nvPr>
            <p:ph idx="1"/>
          </p:nvPr>
        </p:nvSpPr>
        <p:spPr/>
        <p:txBody>
          <a:bodyPr/>
          <a:lstStyle/>
          <a:p>
            <a:r>
              <a:rPr lang="el-GR" dirty="0"/>
              <a:t>Η κύρια οθόνη των πιο γνωστών φυλλομετρητών περιλαμβάνει τα παρακάτω τμήματα:</a:t>
            </a:r>
            <a:endParaRPr lang="en-US" dirty="0"/>
          </a:p>
          <a:p>
            <a:r>
              <a:rPr lang="el-GR" dirty="0"/>
              <a:t> Μπάρα τίτλου του παραθύρου (</a:t>
            </a:r>
            <a:r>
              <a:rPr lang="en-GB" dirty="0"/>
              <a:t>window title bar</a:t>
            </a:r>
            <a:r>
              <a:rPr lang="el-GR" dirty="0"/>
              <a:t>): Εμφανίζει τον τίτλο ή το </a:t>
            </a:r>
            <a:r>
              <a:rPr lang="en-GB" dirty="0"/>
              <a:t>URL</a:t>
            </a:r>
            <a:r>
              <a:rPr lang="el-GR" dirty="0"/>
              <a:t> του τρέχοντος υπερκειμένου.</a:t>
            </a:r>
            <a:endParaRPr lang="en-GB" dirty="0"/>
          </a:p>
          <a:p>
            <a:r>
              <a:rPr lang="el-GR" dirty="0"/>
              <a:t> Κύριο μενού επιλογών (</a:t>
            </a:r>
            <a:r>
              <a:rPr lang="en-GB" dirty="0"/>
              <a:t>main menu</a:t>
            </a:r>
            <a:r>
              <a:rPr lang="el-GR" dirty="0"/>
              <a:t>): Επιτρέπει την ενεργοποίηση των επιλογών του φυλλομετρητή.</a:t>
            </a:r>
            <a:endParaRPr lang="en-GB" dirty="0"/>
          </a:p>
          <a:p>
            <a:r>
              <a:rPr lang="el-GR" dirty="0"/>
              <a:t> Εργαλειοθήκη (</a:t>
            </a:r>
            <a:r>
              <a:rPr lang="en-GB" dirty="0"/>
              <a:t>toolbar</a:t>
            </a:r>
            <a:r>
              <a:rPr lang="el-GR" dirty="0"/>
              <a:t>): Έχει πλήκτρα για την ενεργοποίηση των σημαντικότερων λειτουργιών ενός φυλλομετρητή.</a:t>
            </a:r>
            <a:endParaRPr lang="en-US" dirty="0"/>
          </a:p>
          <a:p>
            <a:endParaRPr lang="en-US" dirty="0"/>
          </a:p>
        </p:txBody>
      </p:sp>
      <p:sp>
        <p:nvSpPr>
          <p:cNvPr id="4" name="Slide Number Placeholder 2">
            <a:extLst>
              <a:ext uri="{FF2B5EF4-FFF2-40B4-BE49-F238E27FC236}">
                <a16:creationId xmlns:a16="http://schemas.microsoft.com/office/drawing/2014/main" id="{230CD0F4-92D2-483B-8CEC-EA91A3C77CAC}"/>
              </a:ext>
            </a:extLst>
          </p:cNvPr>
          <p:cNvSpPr>
            <a:spLocks noGrp="1"/>
          </p:cNvSpPr>
          <p:nvPr>
            <p:ph type="sldNum" sz="quarter" idx="12"/>
          </p:nvPr>
        </p:nvSpPr>
        <p:spPr/>
        <p:txBody>
          <a:bodyPr/>
          <a:lstStyle/>
          <a:p>
            <a:fld id="{D5BBC35B-A44B-4119-B8DA-DE9E3DFADA20}" type="slidenum">
              <a:rPr lang="en-US" smtClean="0"/>
              <a:pPr/>
              <a:t>85</a:t>
            </a:fld>
            <a:endParaRPr lang="en-US" dirty="0"/>
          </a:p>
        </p:txBody>
      </p:sp>
      <p:sp>
        <p:nvSpPr>
          <p:cNvPr id="114690" name="Rectangle 2">
            <a:extLst>
              <a:ext uri="{FF2B5EF4-FFF2-40B4-BE49-F238E27FC236}">
                <a16:creationId xmlns:a16="http://schemas.microsoft.com/office/drawing/2014/main" id="{3601DD27-7F86-405C-ABB3-A3BF7CF07121}"/>
              </a:ext>
            </a:extLst>
          </p:cNvPr>
          <p:cNvSpPr>
            <a:spLocks noGrp="1" noChangeArrowheads="1"/>
          </p:cNvSpPr>
          <p:nvPr>
            <p:ph type="title"/>
          </p:nvPr>
        </p:nvSpPr>
        <p:spPr/>
        <p:txBody>
          <a:bodyPr/>
          <a:lstStyle/>
          <a:p>
            <a:r>
              <a:rPr lang="el-GR" dirty="0"/>
              <a:t>Παρουσίαση ενός φυλλομετρητή</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F38240-2B72-4170-B9D9-409087AEE69A}"/>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id="{ED0397EC-ED74-4503-BA1E-EC37A5333EC2}"/>
              </a:ext>
            </a:extLst>
          </p:cNvPr>
          <p:cNvSpPr>
            <a:spLocks noGrp="1"/>
          </p:cNvSpPr>
          <p:nvPr>
            <p:ph type="sldNum" sz="quarter" idx="12"/>
          </p:nvPr>
        </p:nvSpPr>
        <p:spPr/>
        <p:txBody>
          <a:bodyPr/>
          <a:lstStyle/>
          <a:p>
            <a:fld id="{D5BBC35B-A44B-4119-B8DA-DE9E3DFADA20}" type="slidenum">
              <a:rPr lang="en-US" smtClean="0"/>
              <a:pPr/>
              <a:t>86</a:t>
            </a:fld>
            <a:endParaRPr lang="en-US" dirty="0"/>
          </a:p>
        </p:txBody>
      </p:sp>
      <p:sp>
        <p:nvSpPr>
          <p:cNvPr id="115714" name="Rectangle 2">
            <a:extLst>
              <a:ext uri="{FF2B5EF4-FFF2-40B4-BE49-F238E27FC236}">
                <a16:creationId xmlns:a16="http://schemas.microsoft.com/office/drawing/2014/main" id="{F963A92B-C7B8-46FB-8DCF-CC14442BCDE7}"/>
              </a:ext>
            </a:extLst>
          </p:cNvPr>
          <p:cNvSpPr>
            <a:spLocks noGrp="1" noChangeArrowheads="1"/>
          </p:cNvSpPr>
          <p:nvPr>
            <p:ph type="title"/>
          </p:nvPr>
        </p:nvSpPr>
        <p:spPr/>
        <p:txBody>
          <a:bodyPr/>
          <a:lstStyle/>
          <a:p>
            <a:r>
              <a:rPr lang="el-GR" dirty="0"/>
              <a:t>Παρουσίαση ενός φυλλομετρητή</a:t>
            </a:r>
            <a:endParaRPr lang="en-US" dirty="0"/>
          </a:p>
        </p:txBody>
      </p:sp>
      <p:sp>
        <p:nvSpPr>
          <p:cNvPr id="112643" name="Rectangle 7">
            <a:extLst>
              <a:ext uri="{FF2B5EF4-FFF2-40B4-BE49-F238E27FC236}">
                <a16:creationId xmlns:a16="http://schemas.microsoft.com/office/drawing/2014/main" id="{19D2A67B-FE36-411A-9593-075C32905581}"/>
              </a:ext>
            </a:extLst>
          </p:cNvPr>
          <p:cNvSpPr>
            <a:spLocks noChangeArrowheads="1"/>
          </p:cNvSpPr>
          <p:nvPr/>
        </p:nvSpPr>
        <p:spPr bwMode="auto">
          <a:xfrm>
            <a:off x="1714500" y="704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graphicFrame>
        <p:nvGraphicFramePr>
          <p:cNvPr id="112644" name="Object 2">
            <a:extLst>
              <a:ext uri="{FF2B5EF4-FFF2-40B4-BE49-F238E27FC236}">
                <a16:creationId xmlns:a16="http://schemas.microsoft.com/office/drawing/2014/main" id="{153711C4-76BF-450E-95B2-74E910B38F2D}"/>
              </a:ext>
            </a:extLst>
          </p:cNvPr>
          <p:cNvGraphicFramePr>
            <a:graphicFrameLocks noChangeAspect="1"/>
          </p:cNvGraphicFramePr>
          <p:nvPr/>
        </p:nvGraphicFramePr>
        <p:xfrm>
          <a:off x="1524000" y="1257300"/>
          <a:ext cx="6324600" cy="5448300"/>
        </p:xfrm>
        <a:graphic>
          <a:graphicData uri="http://schemas.openxmlformats.org/presentationml/2006/ole">
            <mc:AlternateContent xmlns:mc="http://schemas.openxmlformats.org/markup-compatibility/2006">
              <mc:Choice xmlns:v="urn:schemas-microsoft-com:vml" Requires="v">
                <p:oleObj spid="_x0000_s3256" r:id="rId4" imgW="17106900" imgH="12820650" progId="Word.Picture.8">
                  <p:embed/>
                </p:oleObj>
              </mc:Choice>
              <mc:Fallback>
                <p:oleObj r:id="rId4" imgW="17106900" imgH="12820650" progId="Word.Picture.8">
                  <p:embed/>
                  <p:pic>
                    <p:nvPicPr>
                      <p:cNvPr id="0" name="Picture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57300"/>
                        <a:ext cx="63246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34419B-32CC-41C3-B46F-A2C1B1245EE3}"/>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id="{4CBE9E2B-636C-415E-AC6E-729AC9B528FF}"/>
              </a:ext>
            </a:extLst>
          </p:cNvPr>
          <p:cNvSpPr>
            <a:spLocks noGrp="1"/>
          </p:cNvSpPr>
          <p:nvPr>
            <p:ph type="sldNum" sz="quarter" idx="12"/>
          </p:nvPr>
        </p:nvSpPr>
        <p:spPr/>
        <p:txBody>
          <a:bodyPr/>
          <a:lstStyle/>
          <a:p>
            <a:fld id="{D5BBC35B-A44B-4119-B8DA-DE9E3DFADA20}" type="slidenum">
              <a:rPr lang="en-US" smtClean="0"/>
              <a:pPr/>
              <a:t>87</a:t>
            </a:fld>
            <a:endParaRPr lang="en-US" dirty="0"/>
          </a:p>
        </p:txBody>
      </p:sp>
      <p:sp>
        <p:nvSpPr>
          <p:cNvPr id="117762" name="Rectangle 2">
            <a:extLst>
              <a:ext uri="{FF2B5EF4-FFF2-40B4-BE49-F238E27FC236}">
                <a16:creationId xmlns:a16="http://schemas.microsoft.com/office/drawing/2014/main" id="{E582B3FB-E92E-4419-B8D2-1EC1961D2057}"/>
              </a:ext>
            </a:extLst>
          </p:cNvPr>
          <p:cNvSpPr>
            <a:spLocks noGrp="1" noChangeArrowheads="1"/>
          </p:cNvSpPr>
          <p:nvPr>
            <p:ph type="title"/>
          </p:nvPr>
        </p:nvSpPr>
        <p:spPr/>
        <p:txBody>
          <a:bodyPr/>
          <a:lstStyle/>
          <a:p>
            <a:r>
              <a:rPr lang="el-GR" dirty="0"/>
              <a:t>Ρυθμίσεις φυλλομετρητή</a:t>
            </a:r>
            <a:endParaRPr lang="en-US" dirty="0"/>
          </a:p>
        </p:txBody>
      </p:sp>
      <p:sp>
        <p:nvSpPr>
          <p:cNvPr id="114691" name="Rectangle 5">
            <a:extLst>
              <a:ext uri="{FF2B5EF4-FFF2-40B4-BE49-F238E27FC236}">
                <a16:creationId xmlns:a16="http://schemas.microsoft.com/office/drawing/2014/main" id="{0720CD7F-B126-404B-8FA4-70FAD4DD6214}"/>
              </a:ext>
            </a:extLst>
          </p:cNvPr>
          <p:cNvSpPr>
            <a:spLocks noChangeArrowheads="1"/>
          </p:cNvSpPr>
          <p:nvPr/>
        </p:nvSpPr>
        <p:spPr bwMode="auto">
          <a:xfrm>
            <a:off x="1633538" y="242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graphicFrame>
        <p:nvGraphicFramePr>
          <p:cNvPr id="114692" name="Object 2">
            <a:extLst>
              <a:ext uri="{FF2B5EF4-FFF2-40B4-BE49-F238E27FC236}">
                <a16:creationId xmlns:a16="http://schemas.microsoft.com/office/drawing/2014/main" id="{D0C0062B-15A9-4C49-8EE1-8CE71546EB44}"/>
              </a:ext>
            </a:extLst>
          </p:cNvPr>
          <p:cNvGraphicFramePr>
            <a:graphicFrameLocks noChangeAspect="1"/>
          </p:cNvGraphicFramePr>
          <p:nvPr/>
        </p:nvGraphicFramePr>
        <p:xfrm>
          <a:off x="1447800" y="1171575"/>
          <a:ext cx="6248400" cy="5457825"/>
        </p:xfrm>
        <a:graphic>
          <a:graphicData uri="http://schemas.openxmlformats.org/presentationml/2006/ole">
            <mc:AlternateContent xmlns:mc="http://schemas.openxmlformats.org/markup-compatibility/2006">
              <mc:Choice xmlns:v="urn:schemas-microsoft-com:vml" Requires="v">
                <p:oleObj spid="_x0000_s4280" r:id="rId4" imgW="17106900" imgH="12820650" progId="Word.Picture.8">
                  <p:embed/>
                </p:oleObj>
              </mc:Choice>
              <mc:Fallback>
                <p:oleObj r:id="rId4" imgW="17106900" imgH="12820650" progId="Word.Picture.8">
                  <p:embed/>
                  <p:pic>
                    <p:nvPicPr>
                      <p:cNvPr id="0" name="Picture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71575"/>
                        <a:ext cx="6248400"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2C1921-733E-42D5-92D4-2565987C2A26}"/>
              </a:ext>
            </a:extLst>
          </p:cNvPr>
          <p:cNvSpPr>
            <a:spLocks noGrp="1"/>
          </p:cNvSpPr>
          <p:nvPr>
            <p:ph idx="1"/>
          </p:nvPr>
        </p:nvSpPr>
        <p:spPr/>
        <p:txBody>
          <a:bodyPr/>
          <a:lstStyle/>
          <a:p>
            <a:endParaRPr lang="el-GR" dirty="0"/>
          </a:p>
        </p:txBody>
      </p:sp>
      <p:sp>
        <p:nvSpPr>
          <p:cNvPr id="6" name="Slide Number Placeholder 2">
            <a:extLst>
              <a:ext uri="{FF2B5EF4-FFF2-40B4-BE49-F238E27FC236}">
                <a16:creationId xmlns:a16="http://schemas.microsoft.com/office/drawing/2014/main" id="{B21034F9-E4BF-48E5-8CDF-AA0B3B0978B5}"/>
              </a:ext>
            </a:extLst>
          </p:cNvPr>
          <p:cNvSpPr>
            <a:spLocks noGrp="1"/>
          </p:cNvSpPr>
          <p:nvPr>
            <p:ph type="sldNum" sz="quarter" idx="12"/>
          </p:nvPr>
        </p:nvSpPr>
        <p:spPr/>
        <p:txBody>
          <a:bodyPr/>
          <a:lstStyle/>
          <a:p>
            <a:fld id="{D5BBC35B-A44B-4119-B8DA-DE9E3DFADA20}" type="slidenum">
              <a:rPr lang="en-US" smtClean="0"/>
              <a:pPr/>
              <a:t>88</a:t>
            </a:fld>
            <a:endParaRPr lang="en-US" dirty="0"/>
          </a:p>
        </p:txBody>
      </p:sp>
      <p:sp>
        <p:nvSpPr>
          <p:cNvPr id="118786" name="Rectangle 2">
            <a:extLst>
              <a:ext uri="{FF2B5EF4-FFF2-40B4-BE49-F238E27FC236}">
                <a16:creationId xmlns:a16="http://schemas.microsoft.com/office/drawing/2014/main" id="{A0589D6E-8FDE-4529-A7AD-DA50CB7CF011}"/>
              </a:ext>
            </a:extLst>
          </p:cNvPr>
          <p:cNvSpPr>
            <a:spLocks noGrp="1" noChangeArrowheads="1"/>
          </p:cNvSpPr>
          <p:nvPr>
            <p:ph type="title"/>
          </p:nvPr>
        </p:nvSpPr>
        <p:spPr/>
        <p:txBody>
          <a:bodyPr/>
          <a:lstStyle/>
          <a:p>
            <a:r>
              <a:rPr lang="el-GR" dirty="0"/>
              <a:t>Ρυθμίσεις φυλλομετρητή</a:t>
            </a:r>
            <a:endParaRPr lang="en-US" dirty="0"/>
          </a:p>
        </p:txBody>
      </p:sp>
      <p:sp>
        <p:nvSpPr>
          <p:cNvPr id="116739" name="Rectangle 3">
            <a:extLst>
              <a:ext uri="{FF2B5EF4-FFF2-40B4-BE49-F238E27FC236}">
                <a16:creationId xmlns:a16="http://schemas.microsoft.com/office/drawing/2014/main" id="{3BD43CC1-170A-4BA0-B59B-A9603CFA846E}"/>
              </a:ext>
            </a:extLst>
          </p:cNvPr>
          <p:cNvSpPr>
            <a:spLocks noChangeArrowheads="1"/>
          </p:cNvSpPr>
          <p:nvPr/>
        </p:nvSpPr>
        <p:spPr bwMode="auto">
          <a:xfrm>
            <a:off x="1633538" y="242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sp>
        <p:nvSpPr>
          <p:cNvPr id="116740" name="Rectangle 6">
            <a:extLst>
              <a:ext uri="{FF2B5EF4-FFF2-40B4-BE49-F238E27FC236}">
                <a16:creationId xmlns:a16="http://schemas.microsoft.com/office/drawing/2014/main" id="{EC383A30-86E1-422E-9C97-CC6187CA8249}"/>
              </a:ext>
            </a:extLst>
          </p:cNvPr>
          <p:cNvSpPr>
            <a:spLocks noChangeArrowheads="1"/>
          </p:cNvSpPr>
          <p:nvPr/>
        </p:nvSpPr>
        <p:spPr bwMode="auto">
          <a:xfrm>
            <a:off x="1624013" y="438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pic>
        <p:nvPicPr>
          <p:cNvPr id="116741" name="Picture 5" descr="settings">
            <a:extLst>
              <a:ext uri="{FF2B5EF4-FFF2-40B4-BE49-F238E27FC236}">
                <a16:creationId xmlns:a16="http://schemas.microsoft.com/office/drawing/2014/main" id="{2A8B2E0B-5ECD-4CEB-8BF4-9A64404C8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43000"/>
            <a:ext cx="6172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id="{F7636C78-CE9F-48C3-B124-F71B6CDE89FC}"/>
              </a:ext>
            </a:extLst>
          </p:cNvPr>
          <p:cNvSpPr>
            <a:spLocks noGrp="1"/>
          </p:cNvSpPr>
          <p:nvPr>
            <p:ph idx="1"/>
          </p:nvPr>
        </p:nvSpPr>
        <p:spPr/>
        <p:txBody>
          <a:bodyPr>
            <a:normAutofit fontScale="77500" lnSpcReduction="20000"/>
          </a:bodyPr>
          <a:lstStyle/>
          <a:p>
            <a:r>
              <a:rPr lang="el-GR" altLang="en-US" dirty="0"/>
              <a:t>Οι εξυπηρετητές Ιστού (</a:t>
            </a:r>
            <a:r>
              <a:rPr lang="en-GB" altLang="en-US" dirty="0"/>
              <a:t>Web servers</a:t>
            </a:r>
            <a:r>
              <a:rPr lang="el-GR" altLang="en-US" dirty="0"/>
              <a:t>) απαντούν σε αιτήματα φυλλομετρητών, ανακτούν ένα αρχείο (ή εκτελούν ένα σενάριο) και επιστρέφουν το έγγραφο ή τα αποτελέσματα του σεναρίου. </a:t>
            </a:r>
            <a:endParaRPr lang="en-US" altLang="en-US" dirty="0"/>
          </a:p>
          <a:p>
            <a:r>
              <a:rPr lang="el-GR" altLang="en-US" dirty="0"/>
              <a:t>Οι φυλλομετρητές και οι εξυπηρετητές (</a:t>
            </a:r>
            <a:r>
              <a:rPr lang="en-GB" altLang="en-US" dirty="0"/>
              <a:t>Web servers</a:t>
            </a:r>
            <a:r>
              <a:rPr lang="el-GR" altLang="en-US" dirty="0"/>
              <a:t>) επικοινωνούν διαμέσου του πρωτοκόλλου μεταφοράς υπερ-κειμένου </a:t>
            </a:r>
            <a:r>
              <a:rPr lang="en-GB" altLang="en-US" dirty="0"/>
              <a:t>HTTP</a:t>
            </a:r>
            <a:r>
              <a:rPr lang="el-GR" altLang="en-US" dirty="0"/>
              <a:t>.</a:t>
            </a:r>
          </a:p>
          <a:p>
            <a:r>
              <a:rPr lang="en-US" altLang="en-US" dirty="0"/>
              <a:t> </a:t>
            </a:r>
            <a:r>
              <a:rPr lang="el-GR" altLang="en-US" dirty="0"/>
              <a:t>Κάθε εξυπηρετητής του Ιστού περιέχει ένα δαίμονα </a:t>
            </a:r>
            <a:r>
              <a:rPr lang="en-GB" altLang="en-US" dirty="0"/>
              <a:t>HTTP</a:t>
            </a:r>
            <a:r>
              <a:rPr lang="el-GR" altLang="en-US" dirty="0"/>
              <a:t>, που είναι ένα πρόγραμμα σχεδιασμένο να περιμένει αιτήσεις </a:t>
            </a:r>
            <a:r>
              <a:rPr lang="en-GB" altLang="en-US" dirty="0"/>
              <a:t>HTTP</a:t>
            </a:r>
            <a:r>
              <a:rPr lang="el-GR" altLang="en-US" dirty="0"/>
              <a:t> και να τις επεξεργάζεται. </a:t>
            </a:r>
          </a:p>
          <a:p>
            <a:r>
              <a:rPr lang="en-US" altLang="en-US" dirty="0"/>
              <a:t> </a:t>
            </a:r>
            <a:r>
              <a:rPr lang="el-GR" altLang="en-US" dirty="0"/>
              <a:t>Ο δαίμονας </a:t>
            </a:r>
            <a:r>
              <a:rPr lang="en-GB" altLang="en-US" dirty="0"/>
              <a:t>HTTP</a:t>
            </a:r>
            <a:r>
              <a:rPr lang="el-GR" altLang="en-US" dirty="0"/>
              <a:t> λαμβάνει το αίτημα από ένα φυλλομετρητή και μετά από την απαραίτητη επεξεργασία, επιστρέφεται το ζητούμενο αρχείο.</a:t>
            </a:r>
          </a:p>
          <a:p>
            <a:r>
              <a:rPr lang="el-GR" altLang="en-US" dirty="0"/>
              <a:t> Εάν το αρχείο περιέχει κώδικα </a:t>
            </a:r>
            <a:r>
              <a:rPr lang="en-US" altLang="en-US" dirty="0"/>
              <a:t>HTML </a:t>
            </a:r>
            <a:r>
              <a:rPr lang="el-GR" altLang="en-US" dirty="0"/>
              <a:t>ή κάποια γλώσσα σεναρίου που τρέχει στον πελάτη, το στέλνει χωρίς να το επεξεργαστεί.</a:t>
            </a:r>
          </a:p>
          <a:p>
            <a:endParaRPr lang="en-US" altLang="en-US" dirty="0"/>
          </a:p>
        </p:txBody>
      </p:sp>
      <p:sp>
        <p:nvSpPr>
          <p:cNvPr id="4" name="Slide Number Placeholder 2">
            <a:extLst>
              <a:ext uri="{FF2B5EF4-FFF2-40B4-BE49-F238E27FC236}">
                <a16:creationId xmlns:a16="http://schemas.microsoft.com/office/drawing/2014/main" id="{D8FDF83A-478D-4008-AFB5-5D076F874F22}"/>
              </a:ext>
            </a:extLst>
          </p:cNvPr>
          <p:cNvSpPr>
            <a:spLocks noGrp="1"/>
          </p:cNvSpPr>
          <p:nvPr>
            <p:ph type="sldNum" sz="quarter" idx="12"/>
          </p:nvPr>
        </p:nvSpPr>
        <p:spPr/>
        <p:txBody>
          <a:bodyPr/>
          <a:lstStyle/>
          <a:p>
            <a:fld id="{D5BBC35B-A44B-4119-B8DA-DE9E3DFADA20}" type="slidenum">
              <a:rPr lang="en-US" smtClean="0"/>
              <a:pPr/>
              <a:t>89</a:t>
            </a:fld>
            <a:endParaRPr lang="en-US" dirty="0"/>
          </a:p>
        </p:txBody>
      </p:sp>
      <p:sp>
        <p:nvSpPr>
          <p:cNvPr id="119810" name="Rectangle 2">
            <a:extLst>
              <a:ext uri="{FF2B5EF4-FFF2-40B4-BE49-F238E27FC236}">
                <a16:creationId xmlns:a16="http://schemas.microsoft.com/office/drawing/2014/main" id="{343A8D2F-D128-425A-B2F4-B13EB31875F8}"/>
              </a:ext>
            </a:extLst>
          </p:cNvPr>
          <p:cNvSpPr>
            <a:spLocks noGrp="1" noChangeArrowheads="1"/>
          </p:cNvSpPr>
          <p:nvPr>
            <p:ph type="title"/>
          </p:nvPr>
        </p:nvSpPr>
        <p:spPr/>
        <p:txBody>
          <a:bodyPr/>
          <a:lstStyle/>
          <a:p>
            <a:r>
              <a:rPr lang="el-GR" dirty="0"/>
              <a:t>Η πλευρά του εξυπηρετητή</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54C7CAAF-F8DB-4B24-B421-B4417FD9D82B}"/>
              </a:ext>
            </a:extLst>
          </p:cNvPr>
          <p:cNvSpPr>
            <a:spLocks noGrp="1"/>
          </p:cNvSpPr>
          <p:nvPr>
            <p:ph idx="1"/>
          </p:nvPr>
        </p:nvSpPr>
        <p:spPr/>
        <p:txBody>
          <a:bodyPr/>
          <a:lstStyle/>
          <a:p>
            <a:r>
              <a:rPr lang="el-GR" altLang="en-US" dirty="0"/>
              <a:t>Από τα τέλη του 1994 άρχισε η δημόσια χρήση του </a:t>
            </a:r>
            <a:r>
              <a:rPr lang="en-US" altLang="en-US" dirty="0"/>
              <a:t>Internet.</a:t>
            </a:r>
            <a:endParaRPr lang="el-GR" altLang="en-US" dirty="0"/>
          </a:p>
          <a:p>
            <a:r>
              <a:rPr lang="el-GR" altLang="en-US" dirty="0"/>
              <a:t>Το 1995, υπήρχαν πολλά δίκτυα κορμού, εκατοντάδες δίκτυα μεσαίου μεγέθους (περιφερειακά δίκτυα), δεκάδες χιλιάδες </a:t>
            </a:r>
            <a:r>
              <a:rPr lang="en-GB" altLang="en-US" dirty="0"/>
              <a:t>LAN</a:t>
            </a:r>
            <a:r>
              <a:rPr lang="el-GR" altLang="en-US" dirty="0"/>
              <a:t>, εκατομμύρια υπολογιστές και χρήστες. </a:t>
            </a:r>
            <a:endParaRPr lang="en-US" altLang="en-US" dirty="0"/>
          </a:p>
          <a:p>
            <a:r>
              <a:rPr lang="en-US" altLang="en-US" dirty="0"/>
              <a:t>To 1996 </a:t>
            </a:r>
            <a:r>
              <a:rPr lang="el-GR" altLang="en-US" dirty="0"/>
              <a:t>η χρήση του </a:t>
            </a:r>
            <a:r>
              <a:rPr lang="en-US" altLang="en-US" dirty="0"/>
              <a:t>Internet </a:t>
            </a:r>
            <a:r>
              <a:rPr lang="el-GR" altLang="en-US" dirty="0"/>
              <a:t>ήταν πλέον δεδομένη.</a:t>
            </a:r>
            <a:endParaRPr lang="en-US" altLang="en-US" dirty="0"/>
          </a:p>
        </p:txBody>
      </p:sp>
      <p:sp>
        <p:nvSpPr>
          <p:cNvPr id="4" name="Slide Number Placeholder 2">
            <a:extLst>
              <a:ext uri="{FF2B5EF4-FFF2-40B4-BE49-F238E27FC236}">
                <a16:creationId xmlns:a16="http://schemas.microsoft.com/office/drawing/2014/main" id="{A3CA2E37-9081-4461-9EFB-62A53CFEE067}"/>
              </a:ext>
            </a:extLst>
          </p:cNvPr>
          <p:cNvSpPr>
            <a:spLocks noGrp="1"/>
          </p:cNvSpPr>
          <p:nvPr>
            <p:ph type="sldNum" sz="quarter" idx="12"/>
          </p:nvPr>
        </p:nvSpPr>
        <p:spPr/>
        <p:txBody>
          <a:bodyPr/>
          <a:lstStyle/>
          <a:p>
            <a:fld id="{D5BBC35B-A44B-4119-B8DA-DE9E3DFADA20}" type="slidenum">
              <a:rPr lang="en-US" smtClean="0"/>
              <a:pPr/>
              <a:t>9</a:t>
            </a:fld>
            <a:endParaRPr lang="en-US" dirty="0"/>
          </a:p>
        </p:txBody>
      </p:sp>
      <p:sp>
        <p:nvSpPr>
          <p:cNvPr id="2" name="Title 1">
            <a:extLst>
              <a:ext uri="{FF2B5EF4-FFF2-40B4-BE49-F238E27FC236}">
                <a16:creationId xmlns:a16="http://schemas.microsoft.com/office/drawing/2014/main" id="{DDCD242B-A3F8-48C5-B89B-051100F9386F}"/>
              </a:ext>
            </a:extLst>
          </p:cNvPr>
          <p:cNvSpPr>
            <a:spLocks noGrp="1"/>
          </p:cNvSpPr>
          <p:nvPr>
            <p:ph type="title"/>
          </p:nvPr>
        </p:nvSpPr>
        <p:spPr/>
        <p:txBody>
          <a:bodyPr/>
          <a:lstStyle/>
          <a:p>
            <a:r>
              <a:rPr lang="el-GR" dirty="0"/>
              <a:t>Η πορεία προς το </a:t>
            </a:r>
            <a:r>
              <a:rPr lang="en-GB" dirty="0"/>
              <a:t>Internet</a:t>
            </a:r>
            <a:r>
              <a:rPr lang="en-US" dirty="0"/>
              <a:t> </a:t>
            </a:r>
            <a:r>
              <a:rPr lang="el-GR" dirty="0"/>
              <a:t>(</a:t>
            </a:r>
            <a:r>
              <a:rPr lang="en-US" dirty="0"/>
              <a:t>2</a:t>
            </a:r>
            <a:r>
              <a:rPr lang="el-GR" dirty="0"/>
              <a:t>/2)</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AEA6231A-0055-4DD4-BA9B-5E050FA02ACE}"/>
              </a:ext>
            </a:extLst>
          </p:cNvPr>
          <p:cNvSpPr>
            <a:spLocks noGrp="1"/>
          </p:cNvSpPr>
          <p:nvPr>
            <p:ph idx="1"/>
          </p:nvPr>
        </p:nvSpPr>
        <p:spPr/>
        <p:txBody>
          <a:bodyPr>
            <a:normAutofit fontScale="92500" lnSpcReduction="10000"/>
          </a:bodyPr>
          <a:lstStyle/>
          <a:p>
            <a:r>
              <a:rPr lang="el-GR" altLang="en-US" dirty="0"/>
              <a:t> Εάν, όμως, το αρχείο περιέχει κάποιο σενάριο </a:t>
            </a:r>
            <a:r>
              <a:rPr lang="en-US" altLang="en-US" dirty="0"/>
              <a:t>CGI </a:t>
            </a:r>
            <a:r>
              <a:rPr lang="el-GR" altLang="en-US" dirty="0"/>
              <a:t>ή κώδικα </a:t>
            </a:r>
            <a:r>
              <a:rPr lang="en-US" altLang="en-US" dirty="0"/>
              <a:t>PHP,</a:t>
            </a:r>
            <a:r>
              <a:rPr lang="el-GR" altLang="en-US" dirty="0"/>
              <a:t> ο εξυπηρετητής το μεταγλωττίζει ή εκτελεί το σενάριο και επιστρέφει στο φυλλομετρητή τα αποτελέσματα της επεξεργασίας (κώδικας </a:t>
            </a:r>
            <a:r>
              <a:rPr lang="en-US" altLang="en-US" dirty="0"/>
              <a:t>HTML)</a:t>
            </a:r>
            <a:r>
              <a:rPr lang="el-GR" altLang="en-US" dirty="0"/>
              <a:t>.</a:t>
            </a:r>
            <a:r>
              <a:rPr lang="en-US" altLang="en-US" dirty="0"/>
              <a:t> </a:t>
            </a:r>
            <a:endParaRPr lang="el-GR" altLang="en-US" dirty="0"/>
          </a:p>
          <a:p>
            <a:r>
              <a:rPr lang="en-US" altLang="en-US" dirty="0"/>
              <a:t>O</a:t>
            </a:r>
            <a:r>
              <a:rPr lang="el-GR" altLang="en-US" dirty="0"/>
              <a:t> εξυπηρετητής στέλνει στον φυλλομετρητή το αρχείο που του έχει ζητηθεί συνοδευόμενο από κάποια </a:t>
            </a:r>
            <a:r>
              <a:rPr lang="en-GB" altLang="en-US" dirty="0"/>
              <a:t>HTTP</a:t>
            </a:r>
            <a:r>
              <a:rPr lang="el-GR" altLang="en-US" dirty="0"/>
              <a:t> επικεφαλίδα ανταπόκρισης (</a:t>
            </a:r>
            <a:r>
              <a:rPr lang="en-GB" altLang="en-US" dirty="0"/>
              <a:t>HTTP response header</a:t>
            </a:r>
            <a:r>
              <a:rPr lang="el-GR" altLang="en-US" dirty="0"/>
              <a:t>). </a:t>
            </a:r>
          </a:p>
          <a:p>
            <a:r>
              <a:rPr lang="en-US" altLang="en-US" dirty="0"/>
              <a:t> </a:t>
            </a:r>
            <a:r>
              <a:rPr lang="el-GR" altLang="en-US" dirty="0"/>
              <a:t>Η επικεφαλίδα παρέχει πληροφορία για το αρχείο όπως τον τύπο του μέσου (</a:t>
            </a:r>
            <a:r>
              <a:rPr lang="en-GB" altLang="en-US" dirty="0"/>
              <a:t>media type</a:t>
            </a:r>
            <a:r>
              <a:rPr lang="el-GR" altLang="en-US" dirty="0"/>
              <a:t> ή “</a:t>
            </a:r>
            <a:r>
              <a:rPr lang="en-GB" altLang="en-US" dirty="0"/>
              <a:t>content type</a:t>
            </a:r>
            <a:r>
              <a:rPr lang="el-GR" altLang="en-US" dirty="0"/>
              <a:t>” ή “</a:t>
            </a:r>
            <a:r>
              <a:rPr lang="en-GB" altLang="en-US" dirty="0"/>
              <a:t>MIME type</a:t>
            </a:r>
            <a:r>
              <a:rPr lang="el-GR" altLang="en-US" dirty="0"/>
              <a:t>”). </a:t>
            </a:r>
          </a:p>
          <a:p>
            <a:r>
              <a:rPr lang="en-US" altLang="en-US" dirty="0"/>
              <a:t> </a:t>
            </a:r>
            <a:r>
              <a:rPr lang="el-GR" altLang="en-US" dirty="0"/>
              <a:t>Ο εξυπηρετητής καθορίζει τη μορφή (</a:t>
            </a:r>
            <a:r>
              <a:rPr lang="en-GB" altLang="en-US" dirty="0"/>
              <a:t>format</a:t>
            </a:r>
            <a:r>
              <a:rPr lang="el-GR" altLang="en-US" dirty="0"/>
              <a:t>) του αρχείου από την κατάληξη του. </a:t>
            </a:r>
          </a:p>
          <a:p>
            <a:pPr lvl="1"/>
            <a:endParaRPr lang="en-US" altLang="en-US" dirty="0"/>
          </a:p>
        </p:txBody>
      </p:sp>
      <p:sp>
        <p:nvSpPr>
          <p:cNvPr id="4" name="Slide Number Placeholder 2">
            <a:extLst>
              <a:ext uri="{FF2B5EF4-FFF2-40B4-BE49-F238E27FC236}">
                <a16:creationId xmlns:a16="http://schemas.microsoft.com/office/drawing/2014/main" id="{7C9F6B75-24B9-4A96-A7CE-29413A91D619}"/>
              </a:ext>
            </a:extLst>
          </p:cNvPr>
          <p:cNvSpPr>
            <a:spLocks noGrp="1"/>
          </p:cNvSpPr>
          <p:nvPr>
            <p:ph type="sldNum" sz="quarter" idx="12"/>
          </p:nvPr>
        </p:nvSpPr>
        <p:spPr/>
        <p:txBody>
          <a:bodyPr/>
          <a:lstStyle/>
          <a:p>
            <a:fld id="{D5BBC35B-A44B-4119-B8DA-DE9E3DFADA20}" type="slidenum">
              <a:rPr lang="en-US" smtClean="0"/>
              <a:pPr/>
              <a:t>90</a:t>
            </a:fld>
            <a:endParaRPr lang="en-US" dirty="0"/>
          </a:p>
        </p:txBody>
      </p:sp>
      <p:sp>
        <p:nvSpPr>
          <p:cNvPr id="119810" name="Rectangle 2">
            <a:extLst>
              <a:ext uri="{FF2B5EF4-FFF2-40B4-BE49-F238E27FC236}">
                <a16:creationId xmlns:a16="http://schemas.microsoft.com/office/drawing/2014/main" id="{15EDD880-D5F2-479F-9840-B9E5EDA8A881}"/>
              </a:ext>
            </a:extLst>
          </p:cNvPr>
          <p:cNvSpPr>
            <a:spLocks noGrp="1" noChangeArrowheads="1"/>
          </p:cNvSpPr>
          <p:nvPr>
            <p:ph type="title"/>
          </p:nvPr>
        </p:nvSpPr>
        <p:spPr/>
        <p:txBody>
          <a:bodyPr/>
          <a:lstStyle/>
          <a:p>
            <a:r>
              <a:rPr lang="el-GR" dirty="0"/>
              <a:t>Η πλευρά του εξυπηρετητή</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a:extLst>
              <a:ext uri="{FF2B5EF4-FFF2-40B4-BE49-F238E27FC236}">
                <a16:creationId xmlns:a16="http://schemas.microsoft.com/office/drawing/2014/main" id="{2642C6AF-F4A3-4EF4-AEF3-2A85C3F909DB}"/>
              </a:ext>
            </a:extLst>
          </p:cNvPr>
          <p:cNvSpPr>
            <a:spLocks noGrp="1" noChangeArrowheads="1"/>
          </p:cNvSpPr>
          <p:nvPr>
            <p:ph idx="1"/>
          </p:nvPr>
        </p:nvSpPr>
        <p:spPr/>
        <p:txBody>
          <a:bodyPr>
            <a:normAutofit fontScale="77500" lnSpcReduction="20000"/>
          </a:bodyPr>
          <a:lstStyle/>
          <a:p>
            <a:r>
              <a:rPr lang="en-US" dirty="0"/>
              <a:t>ROOT</a:t>
            </a:r>
          </a:p>
          <a:p>
            <a:r>
              <a:rPr lang="el-GR" dirty="0"/>
              <a:t>Όταν ένας φυλλομετρητής αιτείται ένα έγγραφο, ο εξυπηρετητής το αναζητά, ξεκινώντας από τον αρχικό του κατάλογο εγγράφων (</a:t>
            </a:r>
            <a:r>
              <a:rPr lang="en-GB" dirty="0"/>
              <a:t>document root directory</a:t>
            </a:r>
            <a:r>
              <a:rPr lang="el-GR" dirty="0"/>
              <a:t>). </a:t>
            </a:r>
          </a:p>
          <a:p>
            <a:r>
              <a:rPr lang="el-GR" dirty="0"/>
              <a:t>Αν ο αρχικός κατάλογος στον εξυπηρετητή </a:t>
            </a:r>
            <a:r>
              <a:rPr lang="en-US" dirty="0"/>
              <a:t>unipi.gr</a:t>
            </a:r>
            <a:r>
              <a:rPr lang="el-GR" dirty="0"/>
              <a:t> είναι /</a:t>
            </a:r>
            <a:r>
              <a:rPr lang="en-GB" dirty="0"/>
              <a:t>users</a:t>
            </a:r>
            <a:r>
              <a:rPr lang="el-GR" dirty="0"/>
              <a:t>/</a:t>
            </a:r>
            <a:r>
              <a:rPr lang="en-GB" dirty="0"/>
              <a:t>httpd</a:t>
            </a:r>
            <a:r>
              <a:rPr lang="el-GR" dirty="0"/>
              <a:t>/</a:t>
            </a:r>
            <a:r>
              <a:rPr lang="en-GB" dirty="0"/>
              <a:t>www</a:t>
            </a:r>
            <a:r>
              <a:rPr lang="el-GR" dirty="0"/>
              <a:t>/ και ο φυλλομετρητής ζητά το </a:t>
            </a:r>
            <a:r>
              <a:rPr lang="en-US" dirty="0"/>
              <a:t>http://www.unipi.gr/lib/biblio_index.html</a:t>
            </a:r>
            <a:r>
              <a:rPr lang="el-GR" dirty="0"/>
              <a:t>, τότε ο εξυπηρετητής ανακτά /</a:t>
            </a:r>
            <a:r>
              <a:rPr lang="en-GB" dirty="0"/>
              <a:t>users</a:t>
            </a:r>
            <a:r>
              <a:rPr lang="el-GR" dirty="0"/>
              <a:t>/</a:t>
            </a:r>
            <a:r>
              <a:rPr lang="en-GB" dirty="0"/>
              <a:t>httpd</a:t>
            </a:r>
            <a:r>
              <a:rPr lang="el-GR" dirty="0"/>
              <a:t>/</a:t>
            </a:r>
            <a:r>
              <a:rPr lang="en-GB" dirty="0"/>
              <a:t>www</a:t>
            </a:r>
            <a:r>
              <a:rPr lang="el-GR" dirty="0"/>
              <a:t>/</a:t>
            </a:r>
            <a:r>
              <a:rPr lang="en-US" dirty="0"/>
              <a:t>lib/biblio_index.html</a:t>
            </a:r>
          </a:p>
          <a:p>
            <a:r>
              <a:rPr lang="en-US" dirty="0"/>
              <a:t>INDEX FILES</a:t>
            </a:r>
            <a:endParaRPr lang="el-GR" dirty="0"/>
          </a:p>
          <a:p>
            <a:r>
              <a:rPr lang="el-GR" dirty="0"/>
              <a:t>Το σύμβολο (/) στο τέλος ενός </a:t>
            </a:r>
            <a:r>
              <a:rPr lang="en-GB" dirty="0"/>
              <a:t>URL</a:t>
            </a:r>
            <a:r>
              <a:rPr lang="el-GR" dirty="0"/>
              <a:t> συμβολίζει ότι το </a:t>
            </a:r>
            <a:r>
              <a:rPr lang="en-GB" dirty="0"/>
              <a:t>URL</a:t>
            </a:r>
            <a:r>
              <a:rPr lang="el-GR" dirty="0"/>
              <a:t> δείχνει σε έναν κατάλογο και όχι σε κάποιο αρχείο. </a:t>
            </a:r>
          </a:p>
          <a:p>
            <a:r>
              <a:rPr lang="el-GR" dirty="0"/>
              <a:t>Οι εξυπηρετητές εμφανίζουν το περιεχόμενο του καταλόγου που καθορίζει ένα </a:t>
            </a:r>
            <a:r>
              <a:rPr lang="en-GB" dirty="0"/>
              <a:t>URL</a:t>
            </a:r>
            <a:r>
              <a:rPr lang="el-GR" dirty="0"/>
              <a:t>. Οι περισσότεροι εξυπηρετητές είναι έτσι ορισμένοι ώστε να εμφανίζουν ένα συγκεκριμένο αρχείο, που καλείται αρχείο δείκτη (</a:t>
            </a:r>
            <a:r>
              <a:rPr lang="en-GB" dirty="0"/>
              <a:t>index file</a:t>
            </a:r>
            <a:r>
              <a:rPr lang="el-GR" dirty="0"/>
              <a:t>), αντί να εμφανίζουν μια λίστα καταλόγου. </a:t>
            </a:r>
            <a:endParaRPr lang="en-US" dirty="0"/>
          </a:p>
        </p:txBody>
      </p:sp>
      <p:sp>
        <p:nvSpPr>
          <p:cNvPr id="4" name="Slide Number Placeholder 2">
            <a:extLst>
              <a:ext uri="{FF2B5EF4-FFF2-40B4-BE49-F238E27FC236}">
                <a16:creationId xmlns:a16="http://schemas.microsoft.com/office/drawing/2014/main" id="{68E75C6F-42DB-460D-8844-C68098D32C0D}"/>
              </a:ext>
            </a:extLst>
          </p:cNvPr>
          <p:cNvSpPr>
            <a:spLocks noGrp="1"/>
          </p:cNvSpPr>
          <p:nvPr>
            <p:ph type="sldNum" sz="quarter" idx="12"/>
          </p:nvPr>
        </p:nvSpPr>
        <p:spPr/>
        <p:txBody>
          <a:bodyPr/>
          <a:lstStyle/>
          <a:p>
            <a:fld id="{D5BBC35B-A44B-4119-B8DA-DE9E3DFADA20}" type="slidenum">
              <a:rPr lang="en-US" smtClean="0"/>
              <a:pPr/>
              <a:t>91</a:t>
            </a:fld>
            <a:endParaRPr lang="en-US" dirty="0"/>
          </a:p>
        </p:txBody>
      </p:sp>
      <p:sp>
        <p:nvSpPr>
          <p:cNvPr id="121858" name="Rectangle 2">
            <a:extLst>
              <a:ext uri="{FF2B5EF4-FFF2-40B4-BE49-F238E27FC236}">
                <a16:creationId xmlns:a16="http://schemas.microsoft.com/office/drawing/2014/main" id="{EE00FD89-2D01-4079-AA62-9810E7DCB7BD}"/>
              </a:ext>
            </a:extLst>
          </p:cNvPr>
          <p:cNvSpPr>
            <a:spLocks noGrp="1" noChangeArrowheads="1"/>
          </p:cNvSpPr>
          <p:nvPr>
            <p:ph type="title"/>
          </p:nvPr>
        </p:nvSpPr>
        <p:spPr/>
        <p:txBody>
          <a:bodyPr/>
          <a:lstStyle/>
          <a:p>
            <a:r>
              <a:rPr lang="el-GR" dirty="0"/>
              <a:t>Βασικές λειτουργίες εξυπηρετητών</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24E1B9AA-8B17-400F-A8C6-A8B175DC8C13}"/>
              </a:ext>
            </a:extLst>
          </p:cNvPr>
          <p:cNvSpPr>
            <a:spLocks noGrp="1" noChangeArrowheads="1"/>
          </p:cNvSpPr>
          <p:nvPr>
            <p:ph idx="1"/>
          </p:nvPr>
        </p:nvSpPr>
        <p:spPr/>
        <p:txBody>
          <a:bodyPr>
            <a:normAutofit fontScale="77500" lnSpcReduction="20000"/>
          </a:bodyPr>
          <a:lstStyle/>
          <a:p>
            <a:r>
              <a:rPr lang="el-GR" dirty="0"/>
              <a:t>Εξυπηρετητής της </a:t>
            </a:r>
            <a:r>
              <a:rPr lang="en-GB" dirty="0"/>
              <a:t>NCSA</a:t>
            </a:r>
            <a:r>
              <a:rPr lang="en-US" dirty="0"/>
              <a:t>: </a:t>
            </a:r>
            <a:r>
              <a:rPr lang="el-GR" dirty="0"/>
              <a:t>Λογισμικό εξυπηρετητή αναπτυγμένο από το</a:t>
            </a:r>
            <a:r>
              <a:rPr lang="en-GB" dirty="0"/>
              <a:t> NCSA (National Centre for Supercomputing Applications) </a:t>
            </a:r>
            <a:r>
              <a:rPr lang="el-GR" dirty="0"/>
              <a:t>στο</a:t>
            </a:r>
            <a:r>
              <a:rPr lang="en-GB" dirty="0"/>
              <a:t> </a:t>
            </a:r>
            <a:r>
              <a:rPr lang="el-GR" dirty="0"/>
              <a:t>Πανεπιστήμιο του Ιλινόι</a:t>
            </a:r>
            <a:r>
              <a:rPr lang="en-GB" dirty="0"/>
              <a:t> (University of Illinois at Urbana-Champaign). </a:t>
            </a:r>
            <a:r>
              <a:rPr lang="el-GR" dirty="0"/>
              <a:t>Το λογισμικό αυτό τρέχει σε πλατφόρμα </a:t>
            </a:r>
            <a:r>
              <a:rPr lang="en-GB" dirty="0"/>
              <a:t>Unix</a:t>
            </a:r>
            <a:r>
              <a:rPr lang="el-GR" dirty="0"/>
              <a:t>.</a:t>
            </a:r>
            <a:endParaRPr lang="en-GB" dirty="0"/>
          </a:p>
          <a:p>
            <a:r>
              <a:rPr lang="en-US" dirty="0"/>
              <a:t>Apache: </a:t>
            </a:r>
            <a:r>
              <a:rPr lang="el-GR" dirty="0"/>
              <a:t>Ο </a:t>
            </a:r>
            <a:r>
              <a:rPr lang="en-GB" dirty="0"/>
              <a:t>Apache</a:t>
            </a:r>
            <a:r>
              <a:rPr lang="el-GR" dirty="0"/>
              <a:t> είναι μια παραλλαγή του </a:t>
            </a:r>
            <a:r>
              <a:rPr lang="en-GB" dirty="0"/>
              <a:t>NCSA</a:t>
            </a:r>
            <a:r>
              <a:rPr lang="el-GR" dirty="0"/>
              <a:t> και είναι ο πιο δημοφιλής εξυπηρετητής Ιστού, λόγω των δυνατοτήτων του και της δωρεάν διανομής του. Τρέχει κυρίως σε περιβάλλον </a:t>
            </a:r>
            <a:r>
              <a:rPr lang="en-GB" dirty="0"/>
              <a:t>Unix</a:t>
            </a:r>
            <a:r>
              <a:rPr lang="el-GR" dirty="0"/>
              <a:t>, αλλά έχει εκδοθεί και για  άλλες πλατφόρμες, όπως </a:t>
            </a:r>
            <a:r>
              <a:rPr lang="en-GB" dirty="0"/>
              <a:t>Windows</a:t>
            </a:r>
            <a:r>
              <a:rPr lang="el-GR" dirty="0"/>
              <a:t>.</a:t>
            </a:r>
            <a:endParaRPr lang="en-GB" dirty="0"/>
          </a:p>
          <a:p>
            <a:r>
              <a:rPr lang="en-US" dirty="0"/>
              <a:t>Cern: </a:t>
            </a:r>
            <a:r>
              <a:rPr lang="el-GR" dirty="0"/>
              <a:t>Έχει αναπτυχθεί από τον οργανισμό </a:t>
            </a:r>
            <a:r>
              <a:rPr lang="en-GB" dirty="0"/>
              <a:t>W</a:t>
            </a:r>
            <a:r>
              <a:rPr lang="el-GR" dirty="0"/>
              <a:t>3</a:t>
            </a:r>
            <a:r>
              <a:rPr lang="en-GB" dirty="0"/>
              <a:t>C</a:t>
            </a:r>
            <a:r>
              <a:rPr lang="el-GR" dirty="0"/>
              <a:t>, είναι διαθέσιμος δημόσια στο </a:t>
            </a:r>
            <a:r>
              <a:rPr lang="en-GB" dirty="0"/>
              <a:t>http</a:t>
            </a:r>
            <a:r>
              <a:rPr lang="el-GR" dirty="0"/>
              <a:t>://</a:t>
            </a:r>
            <a:r>
              <a:rPr lang="en-GB" dirty="0"/>
              <a:t>www</a:t>
            </a:r>
            <a:r>
              <a:rPr lang="el-GR" dirty="0"/>
              <a:t>.</a:t>
            </a:r>
            <a:r>
              <a:rPr lang="en-GB" dirty="0"/>
              <a:t>w</a:t>
            </a:r>
            <a:r>
              <a:rPr lang="el-GR" dirty="0"/>
              <a:t>3.</a:t>
            </a:r>
            <a:r>
              <a:rPr lang="en-GB" dirty="0"/>
              <a:t>org</a:t>
            </a:r>
            <a:r>
              <a:rPr lang="el-GR" dirty="0"/>
              <a:t>. Είναι επίσης για </a:t>
            </a:r>
            <a:r>
              <a:rPr lang="en-GB" dirty="0"/>
              <a:t>Unix</a:t>
            </a:r>
            <a:r>
              <a:rPr lang="el-GR" dirty="0"/>
              <a:t> πλατφόρμες.</a:t>
            </a:r>
            <a:endParaRPr lang="en-GB" dirty="0"/>
          </a:p>
          <a:p>
            <a:r>
              <a:rPr lang="en-US" dirty="0"/>
              <a:t> </a:t>
            </a:r>
            <a:r>
              <a:rPr lang="el-GR" dirty="0"/>
              <a:t>Οι εξυπηρετητές της </a:t>
            </a:r>
            <a:r>
              <a:rPr lang="en-GB" dirty="0"/>
              <a:t>Netscape</a:t>
            </a:r>
            <a:r>
              <a:rPr lang="en-US" dirty="0"/>
              <a:t>: </a:t>
            </a:r>
            <a:r>
              <a:rPr lang="el-GR" dirty="0"/>
              <a:t>Η </a:t>
            </a:r>
            <a:r>
              <a:rPr lang="en-GB" dirty="0"/>
              <a:t>Netscape</a:t>
            </a:r>
            <a:r>
              <a:rPr lang="el-GR" dirty="0"/>
              <a:t> παρέχει μια πληθώρα από εμπορικά πακέτα εξυπηρετητών που τρέχουν σε </a:t>
            </a:r>
            <a:r>
              <a:rPr lang="en-GB" dirty="0"/>
              <a:t>Unix</a:t>
            </a:r>
            <a:r>
              <a:rPr lang="el-GR" dirty="0"/>
              <a:t> και </a:t>
            </a:r>
            <a:r>
              <a:rPr lang="en-GB" dirty="0"/>
              <a:t>Windows</a:t>
            </a:r>
            <a:r>
              <a:rPr lang="el-GR" dirty="0"/>
              <a:t>. </a:t>
            </a:r>
            <a:endParaRPr lang="en-GB" dirty="0"/>
          </a:p>
          <a:p>
            <a:r>
              <a:rPr lang="en-GB" dirty="0"/>
              <a:t> Internet Information Server (IIS): </a:t>
            </a:r>
            <a:r>
              <a:rPr lang="el-GR" dirty="0"/>
              <a:t>Αυτό είναι το πακέτο εξυπηρετητή της </a:t>
            </a:r>
            <a:r>
              <a:rPr lang="en-GB" dirty="0"/>
              <a:t>Microsoft</a:t>
            </a:r>
            <a:r>
              <a:rPr lang="el-GR" dirty="0"/>
              <a:t>. Είναι διαθέσιμο δωρεάν, εύκολο στην εγκατάσταση και στον σχηματισμό και τρέχει σε πλατφόρμες </a:t>
            </a:r>
            <a:r>
              <a:rPr lang="en-GB" dirty="0"/>
              <a:t>Windows</a:t>
            </a:r>
            <a:r>
              <a:rPr lang="el-GR" dirty="0"/>
              <a:t>.</a:t>
            </a:r>
            <a:endParaRPr lang="en-US" dirty="0"/>
          </a:p>
        </p:txBody>
      </p:sp>
      <p:sp>
        <p:nvSpPr>
          <p:cNvPr id="4" name="Slide Number Placeholder 2">
            <a:extLst>
              <a:ext uri="{FF2B5EF4-FFF2-40B4-BE49-F238E27FC236}">
                <a16:creationId xmlns:a16="http://schemas.microsoft.com/office/drawing/2014/main" id="{59A11D21-CF4C-423E-A791-E00518AE3311}"/>
              </a:ext>
            </a:extLst>
          </p:cNvPr>
          <p:cNvSpPr>
            <a:spLocks noGrp="1"/>
          </p:cNvSpPr>
          <p:nvPr>
            <p:ph type="sldNum" sz="quarter" idx="12"/>
          </p:nvPr>
        </p:nvSpPr>
        <p:spPr/>
        <p:txBody>
          <a:bodyPr/>
          <a:lstStyle/>
          <a:p>
            <a:fld id="{D5BBC35B-A44B-4119-B8DA-DE9E3DFADA20}" type="slidenum">
              <a:rPr lang="en-US" smtClean="0"/>
              <a:pPr/>
              <a:t>92</a:t>
            </a:fld>
            <a:endParaRPr lang="en-US" dirty="0"/>
          </a:p>
        </p:txBody>
      </p:sp>
      <p:sp>
        <p:nvSpPr>
          <p:cNvPr id="120834" name="Rectangle 2">
            <a:extLst>
              <a:ext uri="{FF2B5EF4-FFF2-40B4-BE49-F238E27FC236}">
                <a16:creationId xmlns:a16="http://schemas.microsoft.com/office/drawing/2014/main" id="{6D029CD6-40B2-4C55-A8D8-6EB099256CF0}"/>
              </a:ext>
            </a:extLst>
          </p:cNvPr>
          <p:cNvSpPr>
            <a:spLocks noGrp="1" noChangeArrowheads="1"/>
          </p:cNvSpPr>
          <p:nvPr>
            <p:ph type="title"/>
          </p:nvPr>
        </p:nvSpPr>
        <p:spPr/>
        <p:txBody>
          <a:bodyPr/>
          <a:lstStyle/>
          <a:p>
            <a:r>
              <a:rPr lang="el-GR" dirty="0"/>
              <a:t>Προγράμματα εξυπηρετητών </a:t>
            </a:r>
            <a:r>
              <a:rPr lang="en-US" dirty="0"/>
              <a:t>Web</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Content Placeholder 2">
            <a:extLst>
              <a:ext uri="{FF2B5EF4-FFF2-40B4-BE49-F238E27FC236}">
                <a16:creationId xmlns:a16="http://schemas.microsoft.com/office/drawing/2014/main" id="{FB491E02-12FF-4573-A6AA-F59F33394792}"/>
              </a:ext>
            </a:extLst>
          </p:cNvPr>
          <p:cNvSpPr>
            <a:spLocks noGrp="1"/>
          </p:cNvSpPr>
          <p:nvPr>
            <p:ph idx="1"/>
          </p:nvPr>
        </p:nvSpPr>
        <p:spPr/>
        <p:txBody>
          <a:bodyPr>
            <a:normAutofit lnSpcReduction="10000"/>
          </a:bodyPr>
          <a:lstStyle/>
          <a:p>
            <a:r>
              <a:rPr lang="en-GB" altLang="en-US" dirty="0"/>
              <a:t>CGI scripts</a:t>
            </a:r>
            <a:r>
              <a:rPr lang="en-US" altLang="en-US" dirty="0"/>
              <a:t> </a:t>
            </a:r>
            <a:endParaRPr lang="el-GR" altLang="en-US" dirty="0"/>
          </a:p>
          <a:p>
            <a:pPr lvl="1"/>
            <a:r>
              <a:rPr lang="el-GR" altLang="en-US" dirty="0"/>
              <a:t>Τα σενάρια </a:t>
            </a:r>
            <a:r>
              <a:rPr lang="en-GB" altLang="en-US" dirty="0"/>
              <a:t>CGI</a:t>
            </a:r>
            <a:r>
              <a:rPr lang="el-GR" altLang="en-US" dirty="0"/>
              <a:t> (</a:t>
            </a:r>
            <a:r>
              <a:rPr lang="en-GB" altLang="en-US" dirty="0"/>
              <a:t>Common Gateway Interface</a:t>
            </a:r>
            <a:r>
              <a:rPr lang="el-GR" altLang="en-US" dirty="0"/>
              <a:t>) είναι γραμμένα σε </a:t>
            </a:r>
            <a:r>
              <a:rPr lang="en-GB" altLang="en-US" dirty="0"/>
              <a:t>Perl</a:t>
            </a:r>
            <a:r>
              <a:rPr lang="el-GR" altLang="en-US" dirty="0"/>
              <a:t>, </a:t>
            </a:r>
            <a:r>
              <a:rPr lang="en-GB" altLang="en-US" dirty="0"/>
              <a:t>C</a:t>
            </a:r>
            <a:r>
              <a:rPr lang="el-GR" altLang="en-US" dirty="0"/>
              <a:t>, </a:t>
            </a:r>
            <a:r>
              <a:rPr lang="en-GB" altLang="en-US" dirty="0"/>
              <a:t>or C</a:t>
            </a:r>
            <a:r>
              <a:rPr lang="el-GR" altLang="en-US" dirty="0"/>
              <a:t>++. </a:t>
            </a:r>
          </a:p>
          <a:p>
            <a:pPr lvl="1"/>
            <a:r>
              <a:rPr lang="el-GR" altLang="en-US" dirty="0"/>
              <a:t>Τα σενάρια </a:t>
            </a:r>
            <a:r>
              <a:rPr lang="en-GB" altLang="en-US" dirty="0"/>
              <a:t>CGI </a:t>
            </a:r>
            <a:r>
              <a:rPr lang="el-GR" altLang="en-US" dirty="0"/>
              <a:t>μπορεί να χρησιμοποιηθούν για να εκτελεστούν μια σειρά από λειτουργίες, όπως είναι η αναζήτηση σε μια βάση δεδομένων. </a:t>
            </a:r>
          </a:p>
          <a:p>
            <a:pPr lvl="1"/>
            <a:r>
              <a:rPr lang="el-GR" altLang="en-US" dirty="0"/>
              <a:t>Επιτρέπουν στον εξυπηρετητή να επικοινωνήσει με άλλα προγράμματα (</a:t>
            </a:r>
            <a:r>
              <a:rPr lang="en-GB" altLang="en-US" dirty="0"/>
              <a:t>CGI scripts</a:t>
            </a:r>
            <a:r>
              <a:rPr lang="el-GR" altLang="en-US" dirty="0"/>
              <a:t>), που τρέχουν στον εξυπηρετητή.</a:t>
            </a:r>
          </a:p>
          <a:p>
            <a:pPr lvl="1"/>
            <a:r>
              <a:rPr lang="el-GR" altLang="en-US" dirty="0"/>
              <a:t>Όταν ένας φυλλομετρητής ζητήσει κάποιο </a:t>
            </a:r>
            <a:r>
              <a:rPr lang="en-GB" altLang="en-US" dirty="0"/>
              <a:t>CGI script</a:t>
            </a:r>
            <a:r>
              <a:rPr lang="el-GR" altLang="en-US" dirty="0"/>
              <a:t>, ο εξυπηρετητής εκτελεί το </a:t>
            </a:r>
            <a:r>
              <a:rPr lang="en-US" altLang="en-US" dirty="0"/>
              <a:t>script</a:t>
            </a:r>
            <a:r>
              <a:rPr lang="el-GR" altLang="en-US" dirty="0"/>
              <a:t> με τις παραμέτρους της αίτησης και εν συνεχεία αναλαμβάνει το </a:t>
            </a:r>
            <a:r>
              <a:rPr lang="en-US" altLang="en-US" dirty="0"/>
              <a:t>script </a:t>
            </a:r>
            <a:r>
              <a:rPr lang="el-GR" altLang="en-US" dirty="0"/>
              <a:t>να απαντήσει  στο φυλλομετρητή.</a:t>
            </a:r>
            <a:endParaRPr lang="en-US" altLang="en-US" dirty="0"/>
          </a:p>
          <a:p>
            <a:r>
              <a:rPr lang="en-US" altLang="en-US" dirty="0"/>
              <a:t>PHP </a:t>
            </a:r>
            <a:r>
              <a:rPr lang="el-GR" altLang="en-US" dirty="0"/>
              <a:t>(κώδικας μέσα στην </a:t>
            </a:r>
            <a:r>
              <a:rPr lang="en-US" altLang="en-US" dirty="0"/>
              <a:t>HTML)</a:t>
            </a:r>
          </a:p>
        </p:txBody>
      </p:sp>
      <p:sp>
        <p:nvSpPr>
          <p:cNvPr id="4" name="Slide Number Placeholder 2">
            <a:extLst>
              <a:ext uri="{FF2B5EF4-FFF2-40B4-BE49-F238E27FC236}">
                <a16:creationId xmlns:a16="http://schemas.microsoft.com/office/drawing/2014/main" id="{4B83A515-938C-4162-B9BE-2012B21C83FB}"/>
              </a:ext>
            </a:extLst>
          </p:cNvPr>
          <p:cNvSpPr>
            <a:spLocks noGrp="1"/>
          </p:cNvSpPr>
          <p:nvPr>
            <p:ph type="sldNum" sz="quarter" idx="12"/>
          </p:nvPr>
        </p:nvSpPr>
        <p:spPr/>
        <p:txBody>
          <a:bodyPr/>
          <a:lstStyle/>
          <a:p>
            <a:fld id="{D5BBC35B-A44B-4119-B8DA-DE9E3DFADA20}" type="slidenum">
              <a:rPr lang="en-US" smtClean="0"/>
              <a:pPr/>
              <a:t>93</a:t>
            </a:fld>
            <a:endParaRPr lang="en-US" dirty="0"/>
          </a:p>
        </p:txBody>
      </p:sp>
      <p:sp>
        <p:nvSpPr>
          <p:cNvPr id="2" name="Title 1">
            <a:extLst>
              <a:ext uri="{FF2B5EF4-FFF2-40B4-BE49-F238E27FC236}">
                <a16:creationId xmlns:a16="http://schemas.microsoft.com/office/drawing/2014/main" id="{8C68AFF5-B361-449D-BAAA-390DD3C281C6}"/>
              </a:ext>
            </a:extLst>
          </p:cNvPr>
          <p:cNvSpPr>
            <a:spLocks noGrp="1"/>
          </p:cNvSpPr>
          <p:nvPr>
            <p:ph type="title"/>
          </p:nvPr>
        </p:nvSpPr>
        <p:spPr/>
        <p:txBody>
          <a:bodyPr>
            <a:normAutofit fontScale="90000"/>
          </a:bodyPr>
          <a:lstStyle/>
          <a:p>
            <a:r>
              <a:rPr lang="el-GR" dirty="0"/>
              <a:t>Εφαρμογές από την πλευρά του εξυπηρετητή</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tapt_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metapt_theme" id="{D387DDCE-B335-4E57-94CF-E1C3E8739FAD}" vid="{FF446404-775C-4BC1-9796-AEF7C3899EA9}"/>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spAutoFit/>
      </a:bodyPr>
      <a:lstStyle>
        <a:defPPr algn="l">
          <a:defRPr dirty="0">
            <a:effectLst/>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metapt_theme</Template>
  <TotalTime>2429</TotalTime>
  <Words>6183</Words>
  <Application>Microsoft Office PowerPoint</Application>
  <PresentationFormat>On-screen Show (4:3)</PresentationFormat>
  <Paragraphs>643</Paragraphs>
  <Slides>93</Slides>
  <Notes>60</Notes>
  <HiddenSlides>2</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93</vt:i4>
      </vt:variant>
    </vt:vector>
  </HeadingPairs>
  <TitlesOfParts>
    <vt:vector size="110" baseType="lpstr">
      <vt:lpstr>Arial</vt:lpstr>
      <vt:lpstr>Calibri</vt:lpstr>
      <vt:lpstr>Cambria</vt:lpstr>
      <vt:lpstr>Corbel</vt:lpstr>
      <vt:lpstr>Franklin Gothic Book</vt:lpstr>
      <vt:lpstr>Perpetua</vt:lpstr>
      <vt:lpstr>Tahoma</vt:lpstr>
      <vt:lpstr>Times New Roman</vt:lpstr>
      <vt:lpstr>Verdana</vt:lpstr>
      <vt:lpstr>Wingdings</vt:lpstr>
      <vt:lpstr>Wingdings 2</vt:lpstr>
      <vt:lpstr>Wingdings 3</vt:lpstr>
      <vt:lpstr>metapt_theme</vt:lpstr>
      <vt:lpstr>Parallax</vt:lpstr>
      <vt:lpstr>Concourse</vt:lpstr>
      <vt:lpstr>Bitmap Image</vt:lpstr>
      <vt:lpstr>Microsoft Word Picture</vt:lpstr>
      <vt:lpstr>Τεχνολογίες Διαδικτύου Εισαγωγή στις Τεχνολογίες Διαδικτύου Εφαρμογές και Υπηρεσίες στο Διαδίκτυο και τον Παγκόσμιο Ιστό</vt:lpstr>
      <vt:lpstr>διαδίκτυο ή Διαδίκτυο </vt:lpstr>
      <vt:lpstr>PowerPoint Presentation</vt:lpstr>
      <vt:lpstr>Τι είναι ένα Διαδίκτυο; </vt:lpstr>
      <vt:lpstr>Βασικά Χαρακτηριστικά </vt:lpstr>
      <vt:lpstr>Χρησιμότητα</vt:lpstr>
      <vt:lpstr>Βασικοί Πρόδρομοι του Internet</vt:lpstr>
      <vt:lpstr>Η πορεία προς το Internet (1/2)</vt:lpstr>
      <vt:lpstr>Η πορεία προς το Internet (2/2)</vt:lpstr>
      <vt:lpstr>και με όρους πληροφορικής;  </vt:lpstr>
      <vt:lpstr>Σύνδεση</vt:lpstr>
      <vt:lpstr>δεντρικά ιεραρχημένη</vt:lpstr>
      <vt:lpstr>και στην Ελλάδα </vt:lpstr>
      <vt:lpstr>Σύνδεση</vt:lpstr>
      <vt:lpstr>Σύνδεση</vt:lpstr>
      <vt:lpstr>Σύνδεση</vt:lpstr>
      <vt:lpstr>Ενσύρματη εγκατάσταση για σύνδεση στο Internet </vt:lpstr>
      <vt:lpstr>Ενσύρματη εγκατάσταση για σύνδεση στο Internet </vt:lpstr>
      <vt:lpstr>Ποιες τεχνικές και τεχνολογίες χρησιμοποιούν οι ISPs για να συνδέσουν τους υπολογιστές στο Διαδίκτυο;</vt:lpstr>
      <vt:lpstr>Ενσύρματη σύνδεση</vt:lpstr>
      <vt:lpstr>Τρόποι σύνδεσης στο Διαδίκτυο (τηλεφωνικό δίκτυο)</vt:lpstr>
      <vt:lpstr>Τρόποι σύνδεσης στο Διαδίκτυο  (άλλα δίκτυα)</vt:lpstr>
      <vt:lpstr>Τρόποι σύνδεσης στο Διαδίκτυο (ασύρματη επικοινωνία)</vt:lpstr>
      <vt:lpstr>Τρόποι σύνδεσης στο Διαδίκτυο (ασύρματη επικοινωνία)</vt:lpstr>
      <vt:lpstr>Μοντέλα επικοινωνίας</vt:lpstr>
      <vt:lpstr>Το μοντέλο Πελάτη – Εξυπηρετητή</vt:lpstr>
      <vt:lpstr>Το μοντέλο Πελάτη – Εξυπηρετητή</vt:lpstr>
      <vt:lpstr>Το μοντέλο Πελάτη – Εξυπηρετητή</vt:lpstr>
      <vt:lpstr>Θύρες λίγα λόγια </vt:lpstr>
      <vt:lpstr>Το μοντέλο ομότιμων συνδέσεων (peer-to-peer, P2P)</vt:lpstr>
      <vt:lpstr>Πλεονεκτήματα – Μειονεκτήματα </vt:lpstr>
      <vt:lpstr>Παραδείγματα δημοφιλών p2p εφαρμογών</vt:lpstr>
      <vt:lpstr>το κεντρικοποιημένο μοντέλο</vt:lpstr>
      <vt:lpstr>Είδη υπηρεσιών</vt:lpstr>
      <vt:lpstr>Είδη υπηρεσιών</vt:lpstr>
      <vt:lpstr>Αρχές επικοινωνιών</vt:lpstr>
      <vt:lpstr>PowerPoint Presentation</vt:lpstr>
      <vt:lpstr>Δομή του μηνύματος (message format)</vt:lpstr>
      <vt:lpstr>Πρότυπο μηνύματος</vt:lpstr>
      <vt:lpstr> Πρωτόκολλα στο Διαδίκτυο </vt:lpstr>
      <vt:lpstr>PowerPoint Presentation</vt:lpstr>
      <vt:lpstr>Αρχιτεκτονική TCP/IP </vt:lpstr>
      <vt:lpstr> Αρχιτεκτονική TCP/IP</vt:lpstr>
      <vt:lpstr>Επίπεδο Πρόσβασης Δικτύου </vt:lpstr>
      <vt:lpstr>Επίπεδο Πρόσβασης Δικτύου </vt:lpstr>
      <vt:lpstr>Στάδια πακετοποίησης πληροφορίας  Ενθυλάκωση μηνύματος (message encapsulation)</vt:lpstr>
      <vt:lpstr>Επίπεδο διαδικτύου</vt:lpstr>
      <vt:lpstr> Το επίπεδο Διαδικτύου – Πρωτόκολλο IP </vt:lpstr>
      <vt:lpstr> Αυτοδύναμο πακέτο δεδομένων IP</vt:lpstr>
      <vt:lpstr>Δρομολόγηση</vt:lpstr>
      <vt:lpstr>Διευθύνσεις IP </vt:lpstr>
      <vt:lpstr>Διευθύνσεις IPv4 </vt:lpstr>
      <vt:lpstr>Δρομολογητές και διευθύνσεις IP</vt:lpstr>
      <vt:lpstr>Δικτύωση και δρομολόγηση</vt:lpstr>
      <vt:lpstr>Διευθύνσεις IPv6</vt:lpstr>
      <vt:lpstr>Μορφή μιας IPv6</vt:lpstr>
      <vt:lpstr>Επίπεδο μεταφοράς </vt:lpstr>
      <vt:lpstr>Το Επίπεδο Μεταφοράς - πρωτόκολλοTCP </vt:lpstr>
      <vt:lpstr>Το πακέτο TCP - (Επικεφαλίδα και Δεδομένα)</vt:lpstr>
      <vt:lpstr> Το πρωτόκολλο μεταφοράς UDP </vt:lpstr>
      <vt:lpstr>Αυτοδύναμο πακέτο UDP</vt:lpstr>
      <vt:lpstr>Το Επίπεδο Εφαρμογής</vt:lpstr>
      <vt:lpstr>Υπηρεσίες και Πρωτόκολλα Στρώματος Εφαρμογής</vt:lpstr>
      <vt:lpstr>Domain Name Service (DNS)</vt:lpstr>
      <vt:lpstr>Domain Name Service (DNS)</vt:lpstr>
      <vt:lpstr>Domain Name Service (DNS)</vt:lpstr>
      <vt:lpstr>Υπηρεσία Απομακρυσμένου Τερματικού – TELNET (Terminal Network)</vt:lpstr>
      <vt:lpstr>Υπηρεσία Μεταφοράς Αρχείων – FTP (File Transfer Protocol)</vt:lpstr>
      <vt:lpstr>Το Ηλεκτρονικό Ταχυδρομείο</vt:lpstr>
      <vt:lpstr>HTTP: Πρωτόκολλο Μεταφοράς Υπερκειμένου</vt:lpstr>
      <vt:lpstr>HTTP: Πρωτόκολλο Μεταφοράς Υπερκειμένου</vt:lpstr>
      <vt:lpstr>Επικοινωνία HTTP</vt:lpstr>
      <vt:lpstr>Ο Παγκόσμιος Ιστός (WWW)</vt:lpstr>
      <vt:lpstr>0,0001% του WWW (Πηγή Wikipedia)</vt:lpstr>
      <vt:lpstr>Ομοιόμορφος Εντοπιστής Πόρων (URL).</vt:lpstr>
      <vt:lpstr>Ομοιόμορφος Εντοπιστής Πόρων (URL).</vt:lpstr>
      <vt:lpstr>Τρόπος Λειτουργίας (1/2)</vt:lpstr>
      <vt:lpstr>Τρόπος Λειτουργίας (2/2)</vt:lpstr>
      <vt:lpstr>Παραδείγματα Εφαρμογών Web </vt:lpstr>
      <vt:lpstr>Ποιος ελέγχει τον Παγκόσμιο Ιστό</vt:lpstr>
      <vt:lpstr>Η πλευρά του πελάτη </vt:lpstr>
      <vt:lpstr>Φυλλομετρητές (Browsers)</vt:lpstr>
      <vt:lpstr>Φυλλομετρητές (Browsers)</vt:lpstr>
      <vt:lpstr>Διαφορές φυλλομετρητών</vt:lpstr>
      <vt:lpstr>Παρουσίαση ενός φυλλομετρητή</vt:lpstr>
      <vt:lpstr>Παρουσίαση ενός φυλλομετρητή</vt:lpstr>
      <vt:lpstr>Ρυθμίσεις φυλλομετρητή</vt:lpstr>
      <vt:lpstr>Ρυθμίσεις φυλλομετρητή</vt:lpstr>
      <vt:lpstr>Η πλευρά του εξυπηρετητή</vt:lpstr>
      <vt:lpstr>Η πλευρά του εξυπηρετητή</vt:lpstr>
      <vt:lpstr>Βασικές λειτουργίες εξυπηρετητών</vt:lpstr>
      <vt:lpstr>Προγράμματα εξυπηρετητών Web</vt:lpstr>
      <vt:lpstr>Εφαρμογές από την πλευρά του εξυπηρετητή</vt:lpstr>
    </vt:vector>
  </TitlesOfParts>
  <Company>Unipi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Υπολογιστών</dc:title>
  <dc:creator>john</dc:creator>
  <cp:lastModifiedBy>Windows User</cp:lastModifiedBy>
  <cp:revision>360</cp:revision>
  <cp:lastPrinted>2019-05-07T12:56:08Z</cp:lastPrinted>
  <dcterms:created xsi:type="dcterms:W3CDTF">2004-03-18T12:53:35Z</dcterms:created>
  <dcterms:modified xsi:type="dcterms:W3CDTF">2019-05-07T13:00:12Z</dcterms:modified>
</cp:coreProperties>
</file>