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77"/>
  </p:notesMasterIdLst>
  <p:sldIdLst>
    <p:sldId id="256" r:id="rId2"/>
    <p:sldId id="257" r:id="rId3"/>
    <p:sldId id="259" r:id="rId4"/>
    <p:sldId id="258" r:id="rId5"/>
    <p:sldId id="260" r:id="rId6"/>
    <p:sldId id="261" r:id="rId7"/>
    <p:sldId id="262" r:id="rId8"/>
    <p:sldId id="266"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6"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32"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4" Type="http://schemas.openxmlformats.org/officeDocument/2006/relationships/image" Target="../media/image38.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69.wmf"/><Relationship Id="rId1" Type="http://schemas.openxmlformats.org/officeDocument/2006/relationships/image" Target="../media/image6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image" Target="../media/image73.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76.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82.wmf"/><Relationship Id="rId1" Type="http://schemas.openxmlformats.org/officeDocument/2006/relationships/image" Target="../media/image81.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83.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84.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8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6A7B7F-AE6D-4F2D-B3EC-32B734CF8581}" type="datetimeFigureOut">
              <a:rPr lang="el-GR" smtClean="0"/>
              <a:pPr/>
              <a:t>25/1/2012</a:t>
            </a:fld>
            <a:endParaRPr lang="el-G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2B1EEB-CB5D-420C-9C9C-F06763CA6D84}" type="slidenum">
              <a:rPr lang="el-GR" smtClean="0"/>
              <a:pPr/>
              <a:t>‹#›</a:t>
            </a:fld>
            <a:endParaRPr lang="el-GR" dirty="0"/>
          </a:p>
        </p:txBody>
      </p:sp>
    </p:spTree>
    <p:extLst>
      <p:ext uri="{BB962C8B-B14F-4D97-AF65-F5344CB8AC3E}">
        <p14:creationId xmlns:p14="http://schemas.microsoft.com/office/powerpoint/2010/main" val="1891908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B72B1EEB-CB5D-420C-9C9C-F06763CA6D84}" type="slidenum">
              <a:rPr lang="el-GR" smtClean="0"/>
              <a:pPr/>
              <a:t>39</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5466842-1F99-441B-A397-5BE75C5CF540}" type="datetimeFigureOut">
              <a:rPr lang="el-GR" smtClean="0"/>
              <a:pPr/>
              <a:t>25/1/2012</a:t>
            </a:fld>
            <a:endParaRPr lang="el-GR" dirty="0"/>
          </a:p>
        </p:txBody>
      </p:sp>
      <p:sp>
        <p:nvSpPr>
          <p:cNvPr id="20" name="Footer Placeholder 19"/>
          <p:cNvSpPr>
            <a:spLocks noGrp="1"/>
          </p:cNvSpPr>
          <p:nvPr>
            <p:ph type="ftr" sz="quarter" idx="11"/>
          </p:nvPr>
        </p:nvSpPr>
        <p:spPr/>
        <p:txBody>
          <a:bodyPr/>
          <a:lstStyle>
            <a:extLst/>
          </a:lstStyle>
          <a:p>
            <a:endParaRPr lang="el-GR" dirty="0"/>
          </a:p>
        </p:txBody>
      </p:sp>
      <p:sp>
        <p:nvSpPr>
          <p:cNvPr id="10" name="Slide Number Placeholder 9"/>
          <p:cNvSpPr>
            <a:spLocks noGrp="1"/>
          </p:cNvSpPr>
          <p:nvPr>
            <p:ph type="sldNum" sz="quarter" idx="12"/>
          </p:nvPr>
        </p:nvSpPr>
        <p:spPr/>
        <p:txBody>
          <a:bodyPr/>
          <a:lstStyle>
            <a:extLst/>
          </a:lstStyle>
          <a:p>
            <a:fld id="{E3D1C93C-CA3D-48FB-BDB3-E6403CA6C88E}" type="slidenum">
              <a:rPr lang="el-GR" smtClean="0"/>
              <a:pPr/>
              <a:t>‹#›</a:t>
            </a:fld>
            <a:endParaRPr lang="el-GR"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466842-1F99-441B-A397-5BE75C5CF540}" type="datetimeFigureOut">
              <a:rPr lang="el-GR" smtClean="0"/>
              <a:pPr/>
              <a:t>25/1/2012</a:t>
            </a:fld>
            <a:endParaRPr lang="el-GR" dirty="0"/>
          </a:p>
        </p:txBody>
      </p:sp>
      <p:sp>
        <p:nvSpPr>
          <p:cNvPr id="5" name="Footer Placeholder 4"/>
          <p:cNvSpPr>
            <a:spLocks noGrp="1"/>
          </p:cNvSpPr>
          <p:nvPr>
            <p:ph type="ftr" sz="quarter" idx="11"/>
          </p:nvPr>
        </p:nvSpPr>
        <p:spPr/>
        <p:txBody>
          <a:bodyPr/>
          <a:lstStyle>
            <a:extLst/>
          </a:lstStyle>
          <a:p>
            <a:endParaRPr lang="el-GR" dirty="0"/>
          </a:p>
        </p:txBody>
      </p:sp>
      <p:sp>
        <p:nvSpPr>
          <p:cNvPr id="6" name="Slide Number Placeholder 5"/>
          <p:cNvSpPr>
            <a:spLocks noGrp="1"/>
          </p:cNvSpPr>
          <p:nvPr>
            <p:ph type="sldNum" sz="quarter" idx="12"/>
          </p:nvPr>
        </p:nvSpPr>
        <p:spPr/>
        <p:txBody>
          <a:bodyPr/>
          <a:lstStyle>
            <a:extLst/>
          </a:lstStyle>
          <a:p>
            <a:fld id="{E3D1C93C-CA3D-48FB-BDB3-E6403CA6C88E}"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466842-1F99-441B-A397-5BE75C5CF540}" type="datetimeFigureOut">
              <a:rPr lang="el-GR" smtClean="0"/>
              <a:pPr/>
              <a:t>25/1/2012</a:t>
            </a:fld>
            <a:endParaRPr lang="el-GR" dirty="0"/>
          </a:p>
        </p:txBody>
      </p:sp>
      <p:sp>
        <p:nvSpPr>
          <p:cNvPr id="5" name="Footer Placeholder 4"/>
          <p:cNvSpPr>
            <a:spLocks noGrp="1"/>
          </p:cNvSpPr>
          <p:nvPr>
            <p:ph type="ftr" sz="quarter" idx="11"/>
          </p:nvPr>
        </p:nvSpPr>
        <p:spPr/>
        <p:txBody>
          <a:bodyPr/>
          <a:lstStyle>
            <a:extLst/>
          </a:lstStyle>
          <a:p>
            <a:endParaRPr lang="el-GR" dirty="0"/>
          </a:p>
        </p:txBody>
      </p:sp>
      <p:sp>
        <p:nvSpPr>
          <p:cNvPr id="6" name="Slide Number Placeholder 5"/>
          <p:cNvSpPr>
            <a:spLocks noGrp="1"/>
          </p:cNvSpPr>
          <p:nvPr>
            <p:ph type="sldNum" sz="quarter" idx="12"/>
          </p:nvPr>
        </p:nvSpPr>
        <p:spPr/>
        <p:txBody>
          <a:bodyPr/>
          <a:lstStyle>
            <a:extLst/>
          </a:lstStyle>
          <a:p>
            <a:fld id="{E3D1C93C-CA3D-48FB-BDB3-E6403CA6C88E}"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466842-1F99-441B-A397-5BE75C5CF540}" type="datetimeFigureOut">
              <a:rPr lang="el-GR" smtClean="0"/>
              <a:pPr/>
              <a:t>25/1/2012</a:t>
            </a:fld>
            <a:endParaRPr lang="el-GR" dirty="0"/>
          </a:p>
        </p:txBody>
      </p:sp>
      <p:sp>
        <p:nvSpPr>
          <p:cNvPr id="5" name="Footer Placeholder 4"/>
          <p:cNvSpPr>
            <a:spLocks noGrp="1"/>
          </p:cNvSpPr>
          <p:nvPr>
            <p:ph type="ftr" sz="quarter" idx="11"/>
          </p:nvPr>
        </p:nvSpPr>
        <p:spPr/>
        <p:txBody>
          <a:bodyPr/>
          <a:lstStyle>
            <a:extLst/>
          </a:lstStyle>
          <a:p>
            <a:endParaRPr lang="el-GR" dirty="0"/>
          </a:p>
        </p:txBody>
      </p:sp>
      <p:sp>
        <p:nvSpPr>
          <p:cNvPr id="6" name="Slide Number Placeholder 5"/>
          <p:cNvSpPr>
            <a:spLocks noGrp="1"/>
          </p:cNvSpPr>
          <p:nvPr>
            <p:ph type="sldNum" sz="quarter" idx="12"/>
          </p:nvPr>
        </p:nvSpPr>
        <p:spPr/>
        <p:txBody>
          <a:bodyPr/>
          <a:lstStyle>
            <a:extLst/>
          </a:lstStyle>
          <a:p>
            <a:fld id="{E3D1C93C-CA3D-48FB-BDB3-E6403CA6C88E}"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5466842-1F99-441B-A397-5BE75C5CF540}" type="datetimeFigureOut">
              <a:rPr lang="el-GR" smtClean="0"/>
              <a:pPr/>
              <a:t>25/1/2012</a:t>
            </a:fld>
            <a:endParaRPr lang="el-GR" dirty="0"/>
          </a:p>
        </p:txBody>
      </p:sp>
      <p:sp>
        <p:nvSpPr>
          <p:cNvPr id="5" name="Footer Placeholder 4"/>
          <p:cNvSpPr>
            <a:spLocks noGrp="1"/>
          </p:cNvSpPr>
          <p:nvPr>
            <p:ph type="ftr" sz="quarter" idx="11"/>
          </p:nvPr>
        </p:nvSpPr>
        <p:spPr/>
        <p:txBody>
          <a:bodyPr/>
          <a:lstStyle>
            <a:extLst/>
          </a:lstStyle>
          <a:p>
            <a:endParaRPr lang="el-GR" dirty="0"/>
          </a:p>
        </p:txBody>
      </p:sp>
      <p:sp>
        <p:nvSpPr>
          <p:cNvPr id="6" name="Slide Number Placeholder 5"/>
          <p:cNvSpPr>
            <a:spLocks noGrp="1"/>
          </p:cNvSpPr>
          <p:nvPr>
            <p:ph type="sldNum" sz="quarter" idx="12"/>
          </p:nvPr>
        </p:nvSpPr>
        <p:spPr/>
        <p:txBody>
          <a:bodyPr/>
          <a:lstStyle>
            <a:extLst/>
          </a:lstStyle>
          <a:p>
            <a:fld id="{E3D1C93C-CA3D-48FB-BDB3-E6403CA6C88E}" type="slidenum">
              <a:rPr lang="el-GR" smtClean="0"/>
              <a:pPr/>
              <a:t>‹#›</a:t>
            </a:fld>
            <a:endParaRPr lang="el-GR"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5466842-1F99-441B-A397-5BE75C5CF540}" type="datetimeFigureOut">
              <a:rPr lang="el-GR" smtClean="0"/>
              <a:pPr/>
              <a:t>25/1/2012</a:t>
            </a:fld>
            <a:endParaRPr lang="el-GR" dirty="0"/>
          </a:p>
        </p:txBody>
      </p:sp>
      <p:sp>
        <p:nvSpPr>
          <p:cNvPr id="6" name="Footer Placeholder 5"/>
          <p:cNvSpPr>
            <a:spLocks noGrp="1"/>
          </p:cNvSpPr>
          <p:nvPr>
            <p:ph type="ftr" sz="quarter" idx="11"/>
          </p:nvPr>
        </p:nvSpPr>
        <p:spPr/>
        <p:txBody>
          <a:bodyPr/>
          <a:lstStyle>
            <a:extLst/>
          </a:lstStyle>
          <a:p>
            <a:endParaRPr lang="el-GR" dirty="0"/>
          </a:p>
        </p:txBody>
      </p:sp>
      <p:sp>
        <p:nvSpPr>
          <p:cNvPr id="7" name="Slide Number Placeholder 6"/>
          <p:cNvSpPr>
            <a:spLocks noGrp="1"/>
          </p:cNvSpPr>
          <p:nvPr>
            <p:ph type="sldNum" sz="quarter" idx="12"/>
          </p:nvPr>
        </p:nvSpPr>
        <p:spPr/>
        <p:txBody>
          <a:bodyPr/>
          <a:lstStyle>
            <a:extLst/>
          </a:lstStyle>
          <a:p>
            <a:fld id="{E3D1C93C-CA3D-48FB-BDB3-E6403CA6C88E}"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5466842-1F99-441B-A397-5BE75C5CF540}" type="datetimeFigureOut">
              <a:rPr lang="el-GR" smtClean="0"/>
              <a:pPr/>
              <a:t>25/1/2012</a:t>
            </a:fld>
            <a:endParaRPr lang="el-GR" dirty="0"/>
          </a:p>
        </p:txBody>
      </p:sp>
      <p:sp>
        <p:nvSpPr>
          <p:cNvPr id="8" name="Footer Placeholder 7"/>
          <p:cNvSpPr>
            <a:spLocks noGrp="1"/>
          </p:cNvSpPr>
          <p:nvPr>
            <p:ph type="ftr" sz="quarter" idx="11"/>
          </p:nvPr>
        </p:nvSpPr>
        <p:spPr/>
        <p:txBody>
          <a:bodyPr/>
          <a:lstStyle>
            <a:extLst/>
          </a:lstStyle>
          <a:p>
            <a:endParaRPr lang="el-GR" dirty="0"/>
          </a:p>
        </p:txBody>
      </p:sp>
      <p:sp>
        <p:nvSpPr>
          <p:cNvPr id="9" name="Slide Number Placeholder 8"/>
          <p:cNvSpPr>
            <a:spLocks noGrp="1"/>
          </p:cNvSpPr>
          <p:nvPr>
            <p:ph type="sldNum" sz="quarter" idx="12"/>
          </p:nvPr>
        </p:nvSpPr>
        <p:spPr/>
        <p:txBody>
          <a:bodyPr/>
          <a:lstStyle>
            <a:extLst/>
          </a:lstStyle>
          <a:p>
            <a:fld id="{E3D1C93C-CA3D-48FB-BDB3-E6403CA6C88E}"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5466842-1F99-441B-A397-5BE75C5CF540}" type="datetimeFigureOut">
              <a:rPr lang="el-GR" smtClean="0"/>
              <a:pPr/>
              <a:t>25/1/2012</a:t>
            </a:fld>
            <a:endParaRPr lang="el-GR" dirty="0"/>
          </a:p>
        </p:txBody>
      </p:sp>
      <p:sp>
        <p:nvSpPr>
          <p:cNvPr id="4" name="Footer Placeholder 3"/>
          <p:cNvSpPr>
            <a:spLocks noGrp="1"/>
          </p:cNvSpPr>
          <p:nvPr>
            <p:ph type="ftr" sz="quarter" idx="11"/>
          </p:nvPr>
        </p:nvSpPr>
        <p:spPr/>
        <p:txBody>
          <a:bodyPr/>
          <a:lstStyle>
            <a:extLst/>
          </a:lstStyle>
          <a:p>
            <a:endParaRPr lang="el-GR" dirty="0"/>
          </a:p>
        </p:txBody>
      </p:sp>
      <p:sp>
        <p:nvSpPr>
          <p:cNvPr id="5" name="Slide Number Placeholder 4"/>
          <p:cNvSpPr>
            <a:spLocks noGrp="1"/>
          </p:cNvSpPr>
          <p:nvPr>
            <p:ph type="sldNum" sz="quarter" idx="12"/>
          </p:nvPr>
        </p:nvSpPr>
        <p:spPr/>
        <p:txBody>
          <a:bodyPr/>
          <a:lstStyle>
            <a:extLst/>
          </a:lstStyle>
          <a:p>
            <a:fld id="{E3D1C93C-CA3D-48FB-BDB3-E6403CA6C88E}"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A5466842-1F99-441B-A397-5BE75C5CF540}" type="datetimeFigureOut">
              <a:rPr lang="el-GR" smtClean="0"/>
              <a:pPr/>
              <a:t>25/1/2012</a:t>
            </a:fld>
            <a:endParaRPr lang="el-GR" dirty="0"/>
          </a:p>
        </p:txBody>
      </p:sp>
      <p:sp>
        <p:nvSpPr>
          <p:cNvPr id="3" name="Footer Placeholder 2"/>
          <p:cNvSpPr>
            <a:spLocks noGrp="1"/>
          </p:cNvSpPr>
          <p:nvPr>
            <p:ph type="ftr" sz="quarter" idx="11"/>
          </p:nvPr>
        </p:nvSpPr>
        <p:spPr/>
        <p:txBody>
          <a:bodyPr/>
          <a:lstStyle>
            <a:extLst/>
          </a:lstStyle>
          <a:p>
            <a:endParaRPr lang="el-GR" dirty="0"/>
          </a:p>
        </p:txBody>
      </p:sp>
      <p:sp>
        <p:nvSpPr>
          <p:cNvPr id="4" name="Slide Number Placeholder 3"/>
          <p:cNvSpPr>
            <a:spLocks noGrp="1"/>
          </p:cNvSpPr>
          <p:nvPr>
            <p:ph type="sldNum" sz="quarter" idx="12"/>
          </p:nvPr>
        </p:nvSpPr>
        <p:spPr/>
        <p:txBody>
          <a:bodyPr/>
          <a:lstStyle>
            <a:extLst/>
          </a:lstStyle>
          <a:p>
            <a:fld id="{E3D1C93C-CA3D-48FB-BDB3-E6403CA6C88E}" type="slidenum">
              <a:rPr lang="el-GR" smtClean="0"/>
              <a:pPr/>
              <a:t>‹#›</a:t>
            </a:fld>
            <a:endParaRPr lang="el-GR"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5466842-1F99-441B-A397-5BE75C5CF540}" type="datetimeFigureOut">
              <a:rPr lang="el-GR" smtClean="0"/>
              <a:pPr/>
              <a:t>25/1/2012</a:t>
            </a:fld>
            <a:endParaRPr lang="el-GR" dirty="0"/>
          </a:p>
        </p:txBody>
      </p:sp>
      <p:sp>
        <p:nvSpPr>
          <p:cNvPr id="6" name="Footer Placeholder 5"/>
          <p:cNvSpPr>
            <a:spLocks noGrp="1"/>
          </p:cNvSpPr>
          <p:nvPr>
            <p:ph type="ftr" sz="quarter" idx="11"/>
          </p:nvPr>
        </p:nvSpPr>
        <p:spPr/>
        <p:txBody>
          <a:bodyPr/>
          <a:lstStyle>
            <a:extLst/>
          </a:lstStyle>
          <a:p>
            <a:endParaRPr lang="el-GR" dirty="0"/>
          </a:p>
        </p:txBody>
      </p:sp>
      <p:sp>
        <p:nvSpPr>
          <p:cNvPr id="7" name="Slide Number Placeholder 6"/>
          <p:cNvSpPr>
            <a:spLocks noGrp="1"/>
          </p:cNvSpPr>
          <p:nvPr>
            <p:ph type="sldNum" sz="quarter" idx="12"/>
          </p:nvPr>
        </p:nvSpPr>
        <p:spPr/>
        <p:txBody>
          <a:bodyPr/>
          <a:lstStyle>
            <a:extLst/>
          </a:lstStyle>
          <a:p>
            <a:fld id="{E3D1C93C-CA3D-48FB-BDB3-E6403CA6C88E}"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5466842-1F99-441B-A397-5BE75C5CF540}" type="datetimeFigureOut">
              <a:rPr lang="el-GR" smtClean="0"/>
              <a:pPr/>
              <a:t>25/1/2012</a:t>
            </a:fld>
            <a:endParaRPr lang="el-GR" dirty="0"/>
          </a:p>
        </p:txBody>
      </p:sp>
      <p:sp>
        <p:nvSpPr>
          <p:cNvPr id="6" name="Footer Placeholder 5"/>
          <p:cNvSpPr>
            <a:spLocks noGrp="1"/>
          </p:cNvSpPr>
          <p:nvPr>
            <p:ph type="ftr" sz="quarter" idx="11"/>
          </p:nvPr>
        </p:nvSpPr>
        <p:spPr/>
        <p:txBody>
          <a:bodyPr/>
          <a:lstStyle>
            <a:extLst/>
          </a:lstStyle>
          <a:p>
            <a:endParaRPr lang="el-GR" dirty="0"/>
          </a:p>
        </p:txBody>
      </p:sp>
      <p:sp>
        <p:nvSpPr>
          <p:cNvPr id="7" name="Slide Number Placeholder 6"/>
          <p:cNvSpPr>
            <a:spLocks noGrp="1"/>
          </p:cNvSpPr>
          <p:nvPr>
            <p:ph type="sldNum" sz="quarter" idx="12"/>
          </p:nvPr>
        </p:nvSpPr>
        <p:spPr/>
        <p:txBody>
          <a:bodyPr/>
          <a:lstStyle>
            <a:extLst/>
          </a:lstStyle>
          <a:p>
            <a:fld id="{E3D1C93C-CA3D-48FB-BDB3-E6403CA6C88E}" type="slidenum">
              <a:rPr lang="el-GR" smtClean="0"/>
              <a:pPr/>
              <a:t>‹#›</a:t>
            </a:fld>
            <a:endParaRPr lang="el-GR"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5466842-1F99-441B-A397-5BE75C5CF540}" type="datetimeFigureOut">
              <a:rPr lang="el-GR" smtClean="0"/>
              <a:pPr/>
              <a:t>25/1/2012</a:t>
            </a:fld>
            <a:endParaRPr lang="el-GR"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3D1C93C-CA3D-48FB-BDB3-E6403CA6C88E}" type="slidenum">
              <a:rPr lang="el-GR" smtClean="0"/>
              <a:pPr/>
              <a:t>‹#›</a:t>
            </a:fld>
            <a:endParaRPr lang="el-GR"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1.wmf"/><Relationship Id="rId2" Type="http://schemas.openxmlformats.org/officeDocument/2006/relationships/slideLayout" Target="../slideLayouts/slideLayout2.xml"/><Relationship Id="rId16" Type="http://schemas.openxmlformats.org/officeDocument/2006/relationships/image" Target="../media/image13.wmf"/><Relationship Id="rId1" Type="http://schemas.openxmlformats.org/officeDocument/2006/relationships/vmlDrawing" Target="../drawings/vmlDrawing4.vml"/><Relationship Id="rId6" Type="http://schemas.openxmlformats.org/officeDocument/2006/relationships/image" Target="../media/image8.wmf"/><Relationship Id="rId11" Type="http://schemas.openxmlformats.org/officeDocument/2006/relationships/oleObject" Target="../embeddings/oleObject10.bin"/><Relationship Id="rId5" Type="http://schemas.openxmlformats.org/officeDocument/2006/relationships/oleObject" Target="../embeddings/oleObject7.bin"/><Relationship Id="rId15" Type="http://schemas.openxmlformats.org/officeDocument/2006/relationships/oleObject" Target="../embeddings/oleObject12.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9.bin"/><Relationship Id="rId14" Type="http://schemas.openxmlformats.org/officeDocument/2006/relationships/image" Target="../media/image12.wmf"/></Relationships>
</file>

<file path=ppt/slides/_rels/slide19.xml.rels><?xml version="1.0" encoding="UTF-8" standalone="yes"?>
<Relationships xmlns="http://schemas.openxmlformats.org/package/2006/relationships"><Relationship Id="rId8" Type="http://schemas.openxmlformats.org/officeDocument/2006/relationships/image" Target="../media/image16.wmf"/><Relationship Id="rId13" Type="http://schemas.openxmlformats.org/officeDocument/2006/relationships/oleObject" Target="../embeddings/oleObject18.bin"/><Relationship Id="rId18" Type="http://schemas.openxmlformats.org/officeDocument/2006/relationships/image" Target="../media/image21.wmf"/><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image" Target="../media/image18.wmf"/><Relationship Id="rId17" Type="http://schemas.openxmlformats.org/officeDocument/2006/relationships/oleObject" Target="../embeddings/oleObject20.bin"/><Relationship Id="rId2" Type="http://schemas.openxmlformats.org/officeDocument/2006/relationships/slideLayout" Target="../slideLayouts/slideLayout2.xml"/><Relationship Id="rId16" Type="http://schemas.openxmlformats.org/officeDocument/2006/relationships/image" Target="../media/image20.wmf"/><Relationship Id="rId1" Type="http://schemas.openxmlformats.org/officeDocument/2006/relationships/vmlDrawing" Target="../drawings/vmlDrawing5.vml"/><Relationship Id="rId6" Type="http://schemas.openxmlformats.org/officeDocument/2006/relationships/image" Target="../media/image15.wmf"/><Relationship Id="rId11" Type="http://schemas.openxmlformats.org/officeDocument/2006/relationships/oleObject" Target="../embeddings/oleObject17.bin"/><Relationship Id="rId5" Type="http://schemas.openxmlformats.org/officeDocument/2006/relationships/oleObject" Target="../embeddings/oleObject14.bin"/><Relationship Id="rId15" Type="http://schemas.openxmlformats.org/officeDocument/2006/relationships/oleObject" Target="../embeddings/oleObject19.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6.bin"/><Relationship Id="rId14" Type="http://schemas.openxmlformats.org/officeDocument/2006/relationships/image" Target="../media/image19.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3.wmf"/><Relationship Id="rId5" Type="http://schemas.openxmlformats.org/officeDocument/2006/relationships/oleObject" Target="../embeddings/oleObject22.bin"/><Relationship Id="rId4" Type="http://schemas.openxmlformats.org/officeDocument/2006/relationships/image" Target="../media/image22.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5.wmf"/></Relationships>
</file>

<file path=ppt/slides/_rels/slide2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7.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oleObject" Target="../embeddings/oleObject26.bin"/><Relationship Id="rId7" Type="http://schemas.openxmlformats.org/officeDocument/2006/relationships/image" Target="../media/image31.png"/><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9.wmf"/><Relationship Id="rId5" Type="http://schemas.openxmlformats.org/officeDocument/2006/relationships/oleObject" Target="../embeddings/oleObject27.bin"/><Relationship Id="rId4" Type="http://schemas.openxmlformats.org/officeDocument/2006/relationships/image" Target="../media/image28.wmf"/><Relationship Id="rId9" Type="http://schemas.openxmlformats.org/officeDocument/2006/relationships/image" Target="../media/image30.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32.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34.png"/><Relationship Id="rId4" Type="http://schemas.openxmlformats.org/officeDocument/2006/relationships/image" Target="../media/image33.wmf"/></Relationships>
</file>

<file path=ppt/slides/_rels/slide36.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36.wmf"/><Relationship Id="rId5" Type="http://schemas.openxmlformats.org/officeDocument/2006/relationships/oleObject" Target="../embeddings/oleObject32.bin"/><Relationship Id="rId10" Type="http://schemas.openxmlformats.org/officeDocument/2006/relationships/image" Target="../media/image38.wmf"/><Relationship Id="rId4" Type="http://schemas.openxmlformats.org/officeDocument/2006/relationships/image" Target="../media/image35.wmf"/><Relationship Id="rId9" Type="http://schemas.openxmlformats.org/officeDocument/2006/relationships/oleObject" Target="../embeddings/oleObject34.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0.wmf"/><Relationship Id="rId5" Type="http://schemas.openxmlformats.org/officeDocument/2006/relationships/oleObject" Target="../embeddings/oleObject36.bin"/><Relationship Id="rId4" Type="http://schemas.openxmlformats.org/officeDocument/2006/relationships/image" Target="../media/image39.wmf"/></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41.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42.w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43.wmf"/></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45.wmf"/><Relationship Id="rId5" Type="http://schemas.openxmlformats.org/officeDocument/2006/relationships/oleObject" Target="../embeddings/oleObject41.bin"/><Relationship Id="rId4" Type="http://schemas.openxmlformats.org/officeDocument/2006/relationships/image" Target="../media/image4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46.wmf"/></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47.wmf"/></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48.wmf"/></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50.wmf"/><Relationship Id="rId5" Type="http://schemas.openxmlformats.org/officeDocument/2006/relationships/oleObject" Target="../embeddings/oleObject46.bin"/><Relationship Id="rId4" Type="http://schemas.openxmlformats.org/officeDocument/2006/relationships/image" Target="../media/image49.wmf"/></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52.wmf"/><Relationship Id="rId5" Type="http://schemas.openxmlformats.org/officeDocument/2006/relationships/oleObject" Target="../embeddings/oleObject48.bin"/><Relationship Id="rId4" Type="http://schemas.openxmlformats.org/officeDocument/2006/relationships/image" Target="../media/image51.wmf"/></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54.wmf"/><Relationship Id="rId5" Type="http://schemas.openxmlformats.org/officeDocument/2006/relationships/oleObject" Target="../embeddings/oleObject50.bin"/><Relationship Id="rId4" Type="http://schemas.openxmlformats.org/officeDocument/2006/relationships/image" Target="../media/image53.wmf"/></Relationships>
</file>

<file path=ppt/slides/_rels/slide56.xml.rels><?xml version="1.0" encoding="UTF-8" standalone="yes"?>
<Relationships xmlns="http://schemas.openxmlformats.org/package/2006/relationships"><Relationship Id="rId8" Type="http://schemas.openxmlformats.org/officeDocument/2006/relationships/image" Target="../media/image57.wmf"/><Relationship Id="rId3" Type="http://schemas.openxmlformats.org/officeDocument/2006/relationships/oleObject" Target="../embeddings/oleObject51.bin"/><Relationship Id="rId7"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56.wmf"/><Relationship Id="rId5" Type="http://schemas.openxmlformats.org/officeDocument/2006/relationships/oleObject" Target="../embeddings/oleObject52.bin"/><Relationship Id="rId4" Type="http://schemas.openxmlformats.org/officeDocument/2006/relationships/image" Target="../media/image55.wmf"/></Relationships>
</file>

<file path=ppt/slides/_rels/slide57.xml.rels><?xml version="1.0" encoding="UTF-8" standalone="yes"?>
<Relationships xmlns="http://schemas.openxmlformats.org/package/2006/relationships"><Relationship Id="rId8" Type="http://schemas.openxmlformats.org/officeDocument/2006/relationships/image" Target="../media/image60.wmf"/><Relationship Id="rId3" Type="http://schemas.openxmlformats.org/officeDocument/2006/relationships/oleObject" Target="../embeddings/oleObject54.bin"/><Relationship Id="rId7"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59.wmf"/><Relationship Id="rId5" Type="http://schemas.openxmlformats.org/officeDocument/2006/relationships/oleObject" Target="../embeddings/oleObject55.bin"/><Relationship Id="rId4" Type="http://schemas.openxmlformats.org/officeDocument/2006/relationships/image" Target="../media/image58.wmf"/></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61.wmf"/></Relationships>
</file>

<file path=ppt/slides/_rels/slide59.x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oleObject" Target="../embeddings/oleObject58.bin"/><Relationship Id="rId7"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63.wmf"/><Relationship Id="rId5" Type="http://schemas.openxmlformats.org/officeDocument/2006/relationships/oleObject" Target="../embeddings/oleObject59.bin"/><Relationship Id="rId4" Type="http://schemas.openxmlformats.org/officeDocument/2006/relationships/image" Target="../media/image6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oleObject" Target="../embeddings/oleObject61.bin"/><Relationship Id="rId7" Type="http://schemas.openxmlformats.org/officeDocument/2006/relationships/oleObject" Target="../embeddings/oleObject63.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66.wmf"/><Relationship Id="rId5" Type="http://schemas.openxmlformats.org/officeDocument/2006/relationships/oleObject" Target="../embeddings/oleObject62.bin"/><Relationship Id="rId4" Type="http://schemas.openxmlformats.org/officeDocument/2006/relationships/image" Target="../media/image65.wmf"/></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69.wmf"/><Relationship Id="rId5" Type="http://schemas.openxmlformats.org/officeDocument/2006/relationships/oleObject" Target="../embeddings/oleObject65.bin"/><Relationship Id="rId4" Type="http://schemas.openxmlformats.org/officeDocument/2006/relationships/image" Target="../media/image68.wmf"/></Relationships>
</file>

<file path=ppt/slides/_rels/slide62.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7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7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66.bin"/><Relationship Id="rId7" Type="http://schemas.openxmlformats.org/officeDocument/2006/relationships/image" Target="../media/image75.png"/><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74.wmf"/><Relationship Id="rId5" Type="http://schemas.openxmlformats.org/officeDocument/2006/relationships/oleObject" Target="../embeddings/oleObject67.bin"/><Relationship Id="rId4" Type="http://schemas.openxmlformats.org/officeDocument/2006/relationships/image" Target="../media/image73.wmf"/></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image" Target="../media/image76.wmf"/></Relationships>
</file>

<file path=ppt/slides/_rels/slide69.xml.rels><?xml version="1.0" encoding="UTF-8" standalone="yes"?>
<Relationships xmlns="http://schemas.openxmlformats.org/package/2006/relationships"><Relationship Id="rId8" Type="http://schemas.openxmlformats.org/officeDocument/2006/relationships/image" Target="../media/image79.wmf"/><Relationship Id="rId3" Type="http://schemas.openxmlformats.org/officeDocument/2006/relationships/oleObject" Target="../embeddings/oleObject69.bin"/><Relationship Id="rId7"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image" Target="../media/image78.wmf"/><Relationship Id="rId5" Type="http://schemas.openxmlformats.org/officeDocument/2006/relationships/oleObject" Target="../embeddings/oleObject70.bin"/><Relationship Id="rId4" Type="http://schemas.openxmlformats.org/officeDocument/2006/relationships/image" Target="../media/image77.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2.xml"/><Relationship Id="rId1" Type="http://schemas.openxmlformats.org/officeDocument/2006/relationships/vmlDrawing" Target="../drawings/vmlDrawing33.vml"/><Relationship Id="rId4" Type="http://schemas.openxmlformats.org/officeDocument/2006/relationships/image" Target="../media/image80.wmf"/></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Layout" Target="../slideLayouts/slideLayout2.xml"/><Relationship Id="rId1" Type="http://schemas.openxmlformats.org/officeDocument/2006/relationships/vmlDrawing" Target="../drawings/vmlDrawing34.vml"/><Relationship Id="rId6" Type="http://schemas.openxmlformats.org/officeDocument/2006/relationships/image" Target="../media/image82.wmf"/><Relationship Id="rId5" Type="http://schemas.openxmlformats.org/officeDocument/2006/relationships/oleObject" Target="../embeddings/oleObject74.bin"/><Relationship Id="rId4" Type="http://schemas.openxmlformats.org/officeDocument/2006/relationships/image" Target="../media/image81.wmf"/></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35.vml"/><Relationship Id="rId4" Type="http://schemas.openxmlformats.org/officeDocument/2006/relationships/image" Target="../media/image83.wmf"/></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76.bin"/><Relationship Id="rId2" Type="http://schemas.openxmlformats.org/officeDocument/2006/relationships/slideLayout" Target="../slideLayouts/slideLayout2.xml"/><Relationship Id="rId1" Type="http://schemas.openxmlformats.org/officeDocument/2006/relationships/vmlDrawing" Target="../drawings/vmlDrawing36.vml"/><Relationship Id="rId4" Type="http://schemas.openxmlformats.org/officeDocument/2006/relationships/image" Target="../media/image84.wmf"/></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37.vml"/><Relationship Id="rId4" Type="http://schemas.openxmlformats.org/officeDocument/2006/relationships/image" Target="../media/image8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Image Analysis Laboratory</a:t>
            </a:r>
            <a:endParaRPr lang="el-GR" dirty="0"/>
          </a:p>
        </p:txBody>
      </p:sp>
      <p:sp>
        <p:nvSpPr>
          <p:cNvPr id="3" name="Subtitle 2"/>
          <p:cNvSpPr>
            <a:spLocks noGrp="1"/>
          </p:cNvSpPr>
          <p:nvPr>
            <p:ph type="subTitle" idx="1"/>
          </p:nvPr>
        </p:nvSpPr>
        <p:spPr>
          <a:xfrm>
            <a:off x="1428728" y="2714620"/>
            <a:ext cx="7406640" cy="1752600"/>
          </a:xfrm>
        </p:spPr>
        <p:txBody>
          <a:bodyPr/>
          <a:lstStyle/>
          <a:p>
            <a:pPr algn="ctr"/>
            <a:r>
              <a:rPr lang="en-US" dirty="0" smtClean="0"/>
              <a:t>Dionysios </a:t>
            </a:r>
            <a:r>
              <a:rPr lang="en-US" dirty="0" smtClean="0"/>
              <a:t>Sotiropoulos (PhD) </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(2/ 25) </a:t>
            </a:r>
            <a:br>
              <a:rPr lang="en-US" dirty="0" smtClean="0"/>
            </a:br>
            <a:r>
              <a:rPr lang="en-US" dirty="0" smtClean="0"/>
              <a:t>Basic Point Operations</a:t>
            </a:r>
            <a:endParaRPr lang="el-GR" dirty="0"/>
          </a:p>
        </p:txBody>
      </p:sp>
      <p:sp>
        <p:nvSpPr>
          <p:cNvPr id="3" name="Content Placeholder 2"/>
          <p:cNvSpPr>
            <a:spLocks noGrp="1"/>
          </p:cNvSpPr>
          <p:nvPr>
            <p:ph idx="1"/>
          </p:nvPr>
        </p:nvSpPr>
        <p:spPr>
          <a:xfrm>
            <a:off x="1435608" y="1447800"/>
            <a:ext cx="7565548" cy="4800600"/>
          </a:xfrm>
        </p:spPr>
        <p:txBody>
          <a:bodyPr>
            <a:normAutofit lnSpcReduction="10000"/>
          </a:bodyPr>
          <a:lstStyle/>
          <a:p>
            <a:r>
              <a:rPr lang="en-US" sz="3000" dirty="0" smtClean="0"/>
              <a:t>If the overall brightness is controlled by a </a:t>
            </a:r>
            <a:r>
              <a:rPr lang="en-US" sz="3000" i="1" dirty="0" smtClean="0"/>
              <a:t>level</a:t>
            </a:r>
            <a:r>
              <a:rPr lang="en-US" sz="3000" dirty="0" smtClean="0"/>
              <a:t>, l (e.g. the brightness of global light), and the range is controlled by a </a:t>
            </a:r>
            <a:r>
              <a:rPr lang="en-US" sz="3000" i="1" dirty="0" smtClean="0"/>
              <a:t>gain</a:t>
            </a:r>
            <a:r>
              <a:rPr lang="en-US" sz="3000" dirty="0" smtClean="0"/>
              <a:t>, k, the brightness of the points in a </a:t>
            </a:r>
            <a:r>
              <a:rPr lang="en-US" sz="3000" i="1" dirty="0" smtClean="0"/>
              <a:t>new</a:t>
            </a:r>
            <a:r>
              <a:rPr lang="en-US" sz="3000" dirty="0" smtClean="0"/>
              <a:t> picture, </a:t>
            </a:r>
            <a:r>
              <a:rPr lang="en-US" sz="3000" b="1" dirty="0" smtClean="0"/>
              <a:t>N</a:t>
            </a:r>
            <a:r>
              <a:rPr lang="en-US" sz="3000" dirty="0" smtClean="0"/>
              <a:t>, can be related to the brightness in </a:t>
            </a:r>
            <a:r>
              <a:rPr lang="en-US" sz="3000" i="1" dirty="0" smtClean="0"/>
              <a:t>old</a:t>
            </a:r>
            <a:r>
              <a:rPr lang="en-US" sz="3000" dirty="0" smtClean="0"/>
              <a:t> picture, </a:t>
            </a:r>
            <a:r>
              <a:rPr lang="en-US" sz="3000" b="1" dirty="0" smtClean="0"/>
              <a:t>O</a:t>
            </a:r>
            <a:r>
              <a:rPr lang="en-US" sz="3000" dirty="0" smtClean="0"/>
              <a:t>, by: </a:t>
            </a:r>
          </a:p>
          <a:p>
            <a:endParaRPr lang="en-US" sz="3000" dirty="0" smtClean="0"/>
          </a:p>
          <a:p>
            <a:r>
              <a:rPr lang="en-US" sz="3000" dirty="0" smtClean="0"/>
              <a:t>This is a point operator that replaces the brightness at points in the picture according to a linear brightness relation.</a:t>
            </a:r>
          </a:p>
        </p:txBody>
      </p:sp>
      <p:graphicFrame>
        <p:nvGraphicFramePr>
          <p:cNvPr id="4" name="Object 3"/>
          <p:cNvGraphicFramePr>
            <a:graphicFrameLocks noChangeAspect="1"/>
          </p:cNvGraphicFramePr>
          <p:nvPr/>
        </p:nvGraphicFramePr>
        <p:xfrm>
          <a:off x="1872224" y="4000504"/>
          <a:ext cx="7128932" cy="428628"/>
        </p:xfrm>
        <a:graphic>
          <a:graphicData uri="http://schemas.openxmlformats.org/presentationml/2006/ole">
            <mc:AlternateContent xmlns:mc="http://schemas.openxmlformats.org/markup-compatibility/2006">
              <mc:Choice xmlns:v="urn:schemas-microsoft-com:vml" Requires="v">
                <p:oleObj spid="_x0000_s1028" name="Equation" r:id="rId3" imgW="3377880" imgH="203040" progId="Equation.DSMT4">
                  <p:embed/>
                </p:oleObj>
              </mc:Choice>
              <mc:Fallback>
                <p:oleObj name="Equation" r:id="rId3" imgW="337788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2224" y="4000504"/>
                        <a:ext cx="7128932" cy="4286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(3/ 25) </a:t>
            </a:r>
            <a:br>
              <a:rPr lang="en-US" dirty="0" smtClean="0"/>
            </a:br>
            <a:r>
              <a:rPr lang="en-US" dirty="0" smtClean="0"/>
              <a:t>Basic Point Operations</a:t>
            </a:r>
            <a:endParaRPr lang="el-GR" dirty="0"/>
          </a:p>
        </p:txBody>
      </p:sp>
      <p:sp>
        <p:nvSpPr>
          <p:cNvPr id="3" name="Content Placeholder 2"/>
          <p:cNvSpPr>
            <a:spLocks noGrp="1"/>
          </p:cNvSpPr>
          <p:nvPr>
            <p:ph idx="1"/>
          </p:nvPr>
        </p:nvSpPr>
        <p:spPr>
          <a:xfrm>
            <a:off x="1435608" y="1447800"/>
            <a:ext cx="7565548" cy="4800600"/>
          </a:xfrm>
        </p:spPr>
        <p:txBody>
          <a:bodyPr>
            <a:normAutofit fontScale="92500" lnSpcReduction="10000"/>
          </a:bodyPr>
          <a:lstStyle/>
          <a:p>
            <a:r>
              <a:rPr lang="en-US" sz="3000" dirty="0" smtClean="0"/>
              <a:t>The level controls overall brightness and is the minimum value of the output picture.</a:t>
            </a:r>
          </a:p>
          <a:p>
            <a:r>
              <a:rPr lang="en-US" sz="3000" dirty="0" smtClean="0"/>
              <a:t>The gain controls the contrast, or range, and if the gain is greater than unity, the output range will be increased or otherwise decreased.</a:t>
            </a:r>
          </a:p>
          <a:p>
            <a:r>
              <a:rPr lang="en-US" sz="3000" dirty="0" smtClean="0"/>
              <a:t>Image Whitening: </a:t>
            </a:r>
          </a:p>
          <a:p>
            <a:pPr>
              <a:buNone/>
            </a:pPr>
            <a:endParaRPr lang="en-US" sz="3000" dirty="0" smtClean="0"/>
          </a:p>
          <a:p>
            <a:r>
              <a:rPr lang="en-US" sz="3000" dirty="0" smtClean="0"/>
              <a:t>Image Darkening: </a:t>
            </a:r>
          </a:p>
          <a:p>
            <a:pPr>
              <a:buNone/>
            </a:pPr>
            <a:endParaRPr lang="en-US" sz="3000" dirty="0" smtClean="0"/>
          </a:p>
          <a:p>
            <a:r>
              <a:rPr lang="en-US" sz="3000" dirty="0" smtClean="0"/>
              <a:t>Image Inversion: </a:t>
            </a:r>
          </a:p>
          <a:p>
            <a:pPr>
              <a:buNone/>
            </a:pPr>
            <a:endParaRPr lang="en-US" sz="3000" dirty="0" smtClean="0"/>
          </a:p>
          <a:p>
            <a:pPr>
              <a:buNone/>
            </a:pPr>
            <a:endParaRPr lang="en-US" sz="3000" dirty="0" smtClean="0"/>
          </a:p>
        </p:txBody>
      </p:sp>
      <p:graphicFrame>
        <p:nvGraphicFramePr>
          <p:cNvPr id="4" name="Object 3"/>
          <p:cNvGraphicFramePr>
            <a:graphicFrameLocks noChangeAspect="1"/>
          </p:cNvGraphicFramePr>
          <p:nvPr/>
        </p:nvGraphicFramePr>
        <p:xfrm>
          <a:off x="1857356" y="3960826"/>
          <a:ext cx="7143800" cy="468306"/>
        </p:xfrm>
        <a:graphic>
          <a:graphicData uri="http://schemas.openxmlformats.org/presentationml/2006/ole">
            <mc:AlternateContent xmlns:mc="http://schemas.openxmlformats.org/markup-compatibility/2006">
              <mc:Choice xmlns:v="urn:schemas-microsoft-com:vml" Requires="v">
                <p:oleObj spid="_x0000_s2056" name="Equation" r:id="rId3" imgW="3720960" imgH="203040" progId="Equation.DSMT4">
                  <p:embed/>
                </p:oleObj>
              </mc:Choice>
              <mc:Fallback>
                <p:oleObj name="Equation" r:id="rId3" imgW="372096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6" y="3960826"/>
                        <a:ext cx="7143800" cy="4683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3"/>
          <p:cNvGraphicFramePr>
            <a:graphicFrameLocks noChangeAspect="1"/>
          </p:cNvGraphicFramePr>
          <p:nvPr/>
        </p:nvGraphicFramePr>
        <p:xfrm>
          <a:off x="1857356" y="4929198"/>
          <a:ext cx="7072362" cy="500062"/>
        </p:xfrm>
        <a:graphic>
          <a:graphicData uri="http://schemas.openxmlformats.org/presentationml/2006/ole">
            <mc:AlternateContent xmlns:mc="http://schemas.openxmlformats.org/markup-compatibility/2006">
              <mc:Choice xmlns:v="urn:schemas-microsoft-com:vml" Requires="v">
                <p:oleObj spid="_x0000_s2057" name="Equation" r:id="rId5" imgW="3720960" imgH="203040" progId="Equation.DSMT4">
                  <p:embed/>
                </p:oleObj>
              </mc:Choice>
              <mc:Fallback>
                <p:oleObj name="Equation" r:id="rId5" imgW="3720960" imgH="20304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57356" y="4929198"/>
                        <a:ext cx="7072362" cy="500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4"/>
          <p:cNvGraphicFramePr>
            <a:graphicFrameLocks noChangeAspect="1"/>
          </p:cNvGraphicFramePr>
          <p:nvPr/>
        </p:nvGraphicFramePr>
        <p:xfrm>
          <a:off x="1785918" y="5857892"/>
          <a:ext cx="7215238" cy="525463"/>
        </p:xfrm>
        <a:graphic>
          <a:graphicData uri="http://schemas.openxmlformats.org/presentationml/2006/ole">
            <mc:AlternateContent xmlns:mc="http://schemas.openxmlformats.org/markup-compatibility/2006">
              <mc:Choice xmlns:v="urn:schemas-microsoft-com:vml" Requires="v">
                <p:oleObj spid="_x0000_s2058" name="Equation" r:id="rId7" imgW="3416040" imgH="228600" progId="Equation.DSMT4">
                  <p:embed/>
                </p:oleObj>
              </mc:Choice>
              <mc:Fallback>
                <p:oleObj name="Equation" r:id="rId7" imgW="3416040" imgH="2286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85918" y="5857892"/>
                        <a:ext cx="7215238" cy="525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(4/ 25) </a:t>
            </a:r>
            <a:br>
              <a:rPr lang="en-US" dirty="0" smtClean="0"/>
            </a:br>
            <a:r>
              <a:rPr lang="en-US" dirty="0" smtClean="0"/>
              <a:t>Basic Point Operations</a:t>
            </a:r>
            <a:endParaRPr lang="el-GR" dirty="0"/>
          </a:p>
        </p:txBody>
      </p:sp>
      <p:sp>
        <p:nvSpPr>
          <p:cNvPr id="3" name="Content Placeholder 2"/>
          <p:cNvSpPr>
            <a:spLocks noGrp="1"/>
          </p:cNvSpPr>
          <p:nvPr>
            <p:ph idx="1"/>
          </p:nvPr>
        </p:nvSpPr>
        <p:spPr>
          <a:xfrm>
            <a:off x="1435608" y="1447800"/>
            <a:ext cx="7498080" cy="338126"/>
          </a:xfrm>
        </p:spPr>
        <p:txBody>
          <a:bodyPr>
            <a:normAutofit fontScale="62500" lnSpcReduction="20000"/>
          </a:bodyPr>
          <a:lstStyle/>
          <a:p>
            <a:r>
              <a:rPr lang="en-US" dirty="0" smtClean="0"/>
              <a:t>MatLab code for Image Whitening (</a:t>
            </a:r>
            <a:r>
              <a:rPr lang="en-US" i="1" dirty="0" smtClean="0"/>
              <a:t>ImageWhitening.m</a:t>
            </a:r>
            <a:r>
              <a:rPr lang="en-US" dirty="0" smtClean="0"/>
              <a:t>): </a:t>
            </a:r>
            <a:endParaRPr lang="el-GR" dirty="0"/>
          </a:p>
        </p:txBody>
      </p:sp>
      <p:sp>
        <p:nvSpPr>
          <p:cNvPr id="4" name="Rectangle 3"/>
          <p:cNvSpPr/>
          <p:nvPr/>
        </p:nvSpPr>
        <p:spPr>
          <a:xfrm>
            <a:off x="1643042" y="1785926"/>
            <a:ext cx="4572000" cy="4708981"/>
          </a:xfrm>
          <a:prstGeom prst="rect">
            <a:avLst/>
          </a:prstGeom>
        </p:spPr>
        <p:txBody>
          <a:bodyPr wrap="square">
            <a:spAutoFit/>
          </a:bodyPr>
          <a:lstStyle/>
          <a:p>
            <a:r>
              <a:rPr lang="en-US" sz="1200" b="1" dirty="0" smtClean="0">
                <a:solidFill>
                  <a:srgbClr val="228B22"/>
                </a:solidFill>
                <a:latin typeface="Courier New"/>
              </a:rPr>
              <a:t>% Image Whitening Script.</a:t>
            </a:r>
          </a:p>
          <a:p>
            <a:r>
              <a:rPr lang="en-US" sz="1200" b="1" dirty="0" smtClean="0">
                <a:solidFill>
                  <a:srgbClr val="000000"/>
                </a:solidFill>
                <a:latin typeface="Courier New"/>
              </a:rPr>
              <a:t>clear </a:t>
            </a:r>
            <a:r>
              <a:rPr lang="en-US" sz="1200" b="1" dirty="0" smtClean="0">
                <a:solidFill>
                  <a:srgbClr val="A020F0"/>
                </a:solidFill>
                <a:latin typeface="Courier New"/>
              </a:rPr>
              <a:t>all</a:t>
            </a:r>
          </a:p>
          <a:p>
            <a:r>
              <a:rPr lang="en-US" sz="1200" b="1" dirty="0" smtClean="0">
                <a:solidFill>
                  <a:srgbClr val="228B22"/>
                </a:solidFill>
                <a:latin typeface="Courier New"/>
              </a:rPr>
              <a:t>% Load an image.</a:t>
            </a:r>
          </a:p>
          <a:p>
            <a:r>
              <a:rPr lang="en-US" sz="1200" b="1" dirty="0" smtClean="0">
                <a:solidFill>
                  <a:srgbClr val="000000"/>
                </a:solidFill>
                <a:latin typeface="Courier New"/>
              </a:rPr>
              <a:t>Io = imread(</a:t>
            </a:r>
            <a:r>
              <a:rPr lang="en-US" sz="1200" b="1" dirty="0" smtClean="0">
                <a:solidFill>
                  <a:srgbClr val="A020F0"/>
                </a:solidFill>
                <a:latin typeface="Courier New"/>
              </a:rPr>
              <a:t>'Io.jpg'</a:t>
            </a:r>
            <a:r>
              <a:rPr lang="en-US" sz="1200" b="1" dirty="0" smtClean="0">
                <a:solidFill>
                  <a:srgbClr val="000000"/>
                </a:solidFill>
                <a:latin typeface="Courier New"/>
              </a:rPr>
              <a:t>);</a:t>
            </a:r>
          </a:p>
          <a:p>
            <a:r>
              <a:rPr lang="en-US" sz="1200" b="1" dirty="0" smtClean="0">
                <a:solidFill>
                  <a:srgbClr val="000000"/>
                </a:solidFill>
                <a:latin typeface="Courier New"/>
              </a:rPr>
              <a:t>figure(</a:t>
            </a:r>
            <a:r>
              <a:rPr lang="en-US" sz="1200" b="1" dirty="0" smtClean="0">
                <a:solidFill>
                  <a:srgbClr val="A020F0"/>
                </a:solidFill>
                <a:latin typeface="Courier New"/>
              </a:rPr>
              <a:t>'Name'</a:t>
            </a:r>
            <a:r>
              <a:rPr lang="en-US" sz="1200" b="1" dirty="0" smtClean="0">
                <a:solidFill>
                  <a:srgbClr val="000000"/>
                </a:solidFill>
                <a:latin typeface="Courier New"/>
              </a:rPr>
              <a:t>,</a:t>
            </a:r>
            <a:r>
              <a:rPr lang="en-US" sz="1200" b="1" dirty="0" smtClean="0">
                <a:solidFill>
                  <a:srgbClr val="A020F0"/>
                </a:solidFill>
                <a:latin typeface="Courier New"/>
              </a:rPr>
              <a:t>'Original Image'</a:t>
            </a:r>
            <a:r>
              <a:rPr lang="en-US" sz="1200" b="1" dirty="0" smtClean="0">
                <a:solidFill>
                  <a:srgbClr val="000000"/>
                </a:solidFill>
                <a:latin typeface="Courier New"/>
              </a:rPr>
              <a:t>);</a:t>
            </a:r>
          </a:p>
          <a:p>
            <a:r>
              <a:rPr lang="en-US" sz="1200" b="1" dirty="0" smtClean="0">
                <a:solidFill>
                  <a:srgbClr val="000000"/>
                </a:solidFill>
                <a:latin typeface="Courier New"/>
              </a:rPr>
              <a:t>imshow(Io);</a:t>
            </a:r>
          </a:p>
          <a:p>
            <a:r>
              <a:rPr lang="en-US" sz="1200" b="1" dirty="0" smtClean="0">
                <a:solidFill>
                  <a:srgbClr val="000000"/>
                </a:solidFill>
                <a:latin typeface="Courier New"/>
              </a:rPr>
              <a:t>Io = double(Io);</a:t>
            </a:r>
          </a:p>
          <a:p>
            <a:r>
              <a:rPr lang="en-US" sz="1200" b="1" dirty="0" smtClean="0">
                <a:solidFill>
                  <a:srgbClr val="000000"/>
                </a:solidFill>
                <a:latin typeface="Courier New"/>
              </a:rPr>
              <a:t>[width,height,colors] = size(Io);</a:t>
            </a:r>
          </a:p>
          <a:p>
            <a:r>
              <a:rPr lang="en-US" sz="1200" b="1" dirty="0" smtClean="0">
                <a:solidFill>
                  <a:srgbClr val="228B22"/>
                </a:solidFill>
                <a:latin typeface="Courier New"/>
              </a:rPr>
              <a:t>% Brightening the original image.</a:t>
            </a:r>
          </a:p>
          <a:p>
            <a:r>
              <a:rPr lang="en-US" sz="1200" b="1" dirty="0" smtClean="0">
                <a:solidFill>
                  <a:srgbClr val="000000"/>
                </a:solidFill>
                <a:latin typeface="Courier New"/>
              </a:rPr>
              <a:t>Iw = double(Io)/255;</a:t>
            </a:r>
          </a:p>
          <a:p>
            <a:r>
              <a:rPr lang="en-US" sz="1200" b="1" dirty="0" smtClean="0">
                <a:solidFill>
                  <a:srgbClr val="228B22"/>
                </a:solidFill>
                <a:latin typeface="Courier New"/>
              </a:rPr>
              <a:t>% Initialize the gain and level parameters for the whitening operation.</a:t>
            </a:r>
          </a:p>
          <a:p>
            <a:r>
              <a:rPr lang="en-US" sz="1200" b="1" dirty="0" smtClean="0">
                <a:solidFill>
                  <a:srgbClr val="000000"/>
                </a:solidFill>
                <a:latin typeface="Courier New"/>
              </a:rPr>
              <a:t>k = 1.06;</a:t>
            </a:r>
          </a:p>
          <a:p>
            <a:r>
              <a:rPr lang="en-US" sz="1200" b="1" dirty="0" smtClean="0">
                <a:solidFill>
                  <a:srgbClr val="000000"/>
                </a:solidFill>
                <a:latin typeface="Courier New"/>
              </a:rPr>
              <a:t>l = 0.05;</a:t>
            </a:r>
          </a:p>
          <a:p>
            <a:r>
              <a:rPr lang="en-US" sz="1200" b="1" dirty="0" smtClean="0">
                <a:solidFill>
                  <a:srgbClr val="000000"/>
                </a:solidFill>
                <a:latin typeface="Courier New"/>
              </a:rPr>
              <a:t>Iw = k * Iw + l;</a:t>
            </a:r>
          </a:p>
          <a:p>
            <a:r>
              <a:rPr lang="en-US" sz="1200" b="1" dirty="0" smtClean="0">
                <a:solidFill>
                  <a:srgbClr val="228B22"/>
                </a:solidFill>
                <a:latin typeface="Courier New"/>
              </a:rPr>
              <a:t>% Pixel values mapped to normalized intensity levels grater than 1 will be</a:t>
            </a:r>
          </a:p>
          <a:p>
            <a:r>
              <a:rPr lang="en-US" sz="1200" b="1" dirty="0" smtClean="0">
                <a:solidFill>
                  <a:srgbClr val="228B22"/>
                </a:solidFill>
                <a:latin typeface="Courier New"/>
              </a:rPr>
              <a:t>% mapped to 1.</a:t>
            </a:r>
          </a:p>
          <a:p>
            <a:r>
              <a:rPr lang="en-US" sz="1200" b="1" dirty="0" smtClean="0">
                <a:solidFill>
                  <a:srgbClr val="000000"/>
                </a:solidFill>
                <a:latin typeface="Courier New"/>
              </a:rPr>
              <a:t>over_indices = find(Iw &gt; 1);</a:t>
            </a:r>
          </a:p>
          <a:p>
            <a:r>
              <a:rPr lang="en-US" sz="1200" b="1" dirty="0" smtClean="0">
                <a:solidFill>
                  <a:srgbClr val="000000"/>
                </a:solidFill>
                <a:latin typeface="Courier New"/>
              </a:rPr>
              <a:t>Iw(over_indices) = 1;</a:t>
            </a:r>
          </a:p>
          <a:p>
            <a:r>
              <a:rPr lang="en-US" sz="1200" b="1" dirty="0" smtClean="0">
                <a:solidFill>
                  <a:srgbClr val="000000"/>
                </a:solidFill>
                <a:latin typeface="Courier New"/>
              </a:rPr>
              <a:t>Iw = uint8(Iw * 255);</a:t>
            </a:r>
          </a:p>
          <a:p>
            <a:r>
              <a:rPr lang="en-US" sz="1200" b="1" dirty="0" smtClean="0">
                <a:solidFill>
                  <a:srgbClr val="000000"/>
                </a:solidFill>
                <a:latin typeface="Courier New"/>
              </a:rPr>
              <a:t>figure(</a:t>
            </a:r>
            <a:r>
              <a:rPr lang="en-US" sz="1200" b="1" dirty="0" smtClean="0">
                <a:solidFill>
                  <a:srgbClr val="A020F0"/>
                </a:solidFill>
                <a:latin typeface="Courier New"/>
              </a:rPr>
              <a:t>'Name'</a:t>
            </a:r>
            <a:r>
              <a:rPr lang="en-US" sz="1200" b="1" dirty="0" smtClean="0">
                <a:solidFill>
                  <a:srgbClr val="000000"/>
                </a:solidFill>
                <a:latin typeface="Courier New"/>
              </a:rPr>
              <a:t>,</a:t>
            </a:r>
            <a:r>
              <a:rPr lang="en-US" sz="1200" b="1" dirty="0" smtClean="0">
                <a:solidFill>
                  <a:srgbClr val="A020F0"/>
                </a:solidFill>
                <a:latin typeface="Courier New"/>
              </a:rPr>
              <a:t>'Whitened Image'</a:t>
            </a:r>
            <a:r>
              <a:rPr lang="en-US" sz="1200" b="1" dirty="0" smtClean="0">
                <a:solidFill>
                  <a:srgbClr val="000000"/>
                </a:solidFill>
                <a:latin typeface="Courier New"/>
              </a:rPr>
              <a:t>);</a:t>
            </a:r>
          </a:p>
          <a:p>
            <a:r>
              <a:rPr lang="en-US" sz="1200" b="1" dirty="0" smtClean="0">
                <a:solidFill>
                  <a:srgbClr val="000000"/>
                </a:solidFill>
                <a:latin typeface="Courier New"/>
              </a:rPr>
              <a:t>imshow(Iw);</a:t>
            </a:r>
          </a:p>
          <a:p>
            <a:r>
              <a:rPr lang="en-US" sz="1200" b="1" dirty="0" smtClean="0">
                <a:solidFill>
                  <a:srgbClr val="000000"/>
                </a:solidFill>
                <a:latin typeface="Courier New"/>
              </a:rPr>
              <a:t>display_histogram(Io,</a:t>
            </a:r>
            <a:r>
              <a:rPr lang="en-US" sz="1200" b="1" dirty="0" smtClean="0">
                <a:solidFill>
                  <a:srgbClr val="A020F0"/>
                </a:solidFill>
                <a:latin typeface="Courier New"/>
              </a:rPr>
              <a:t>'Origina Image'</a:t>
            </a:r>
            <a:r>
              <a:rPr lang="en-US" sz="1200" b="1" dirty="0" smtClean="0">
                <a:solidFill>
                  <a:srgbClr val="000000"/>
                </a:solidFill>
                <a:latin typeface="Courier New"/>
              </a:rPr>
              <a:t>);</a:t>
            </a:r>
          </a:p>
          <a:p>
            <a:r>
              <a:rPr lang="en-US" sz="1200" b="1" dirty="0" smtClean="0">
                <a:solidFill>
                  <a:srgbClr val="000000"/>
                </a:solidFill>
                <a:latin typeface="Courier New"/>
              </a:rPr>
              <a:t>display_histogram(Iw,</a:t>
            </a:r>
            <a:r>
              <a:rPr lang="en-US" sz="1200" b="1" dirty="0" smtClean="0">
                <a:solidFill>
                  <a:srgbClr val="A020F0"/>
                </a:solidFill>
                <a:latin typeface="Courier New"/>
              </a:rPr>
              <a:t>'Whitened Image'</a:t>
            </a:r>
            <a:r>
              <a:rPr lang="en-US" sz="1200" b="1" dirty="0" smtClean="0">
                <a:solidFill>
                  <a:srgbClr val="000000"/>
                </a:solidFill>
                <a:latin typeface="Courier New"/>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(5/ 25) </a:t>
            </a:r>
            <a:br>
              <a:rPr lang="en-US" dirty="0" smtClean="0"/>
            </a:br>
            <a:r>
              <a:rPr lang="en-US" dirty="0" smtClean="0"/>
              <a:t>Basic Point Operations</a:t>
            </a:r>
            <a:endParaRPr lang="el-GR" dirty="0"/>
          </a:p>
        </p:txBody>
      </p:sp>
      <p:sp>
        <p:nvSpPr>
          <p:cNvPr id="4" name="Content Placeholder 2"/>
          <p:cNvSpPr>
            <a:spLocks noGrp="1"/>
          </p:cNvSpPr>
          <p:nvPr>
            <p:ph idx="1"/>
          </p:nvPr>
        </p:nvSpPr>
        <p:spPr>
          <a:xfrm>
            <a:off x="1435608" y="1447800"/>
            <a:ext cx="7498080" cy="338126"/>
          </a:xfrm>
        </p:spPr>
        <p:txBody>
          <a:bodyPr>
            <a:normAutofit fontScale="62500" lnSpcReduction="20000"/>
          </a:bodyPr>
          <a:lstStyle/>
          <a:p>
            <a:r>
              <a:rPr lang="en-US" dirty="0" smtClean="0"/>
              <a:t>MatLab code for Image Darkening (</a:t>
            </a:r>
            <a:r>
              <a:rPr lang="en-US" i="1" dirty="0" smtClean="0"/>
              <a:t>ImageDarkening.m</a:t>
            </a:r>
            <a:r>
              <a:rPr lang="en-US" dirty="0" smtClean="0"/>
              <a:t>): </a:t>
            </a:r>
            <a:endParaRPr lang="el-GR" dirty="0"/>
          </a:p>
        </p:txBody>
      </p:sp>
      <p:sp>
        <p:nvSpPr>
          <p:cNvPr id="5" name="Rectangle 4"/>
          <p:cNvSpPr/>
          <p:nvPr/>
        </p:nvSpPr>
        <p:spPr>
          <a:xfrm>
            <a:off x="1571636" y="1779687"/>
            <a:ext cx="4572000" cy="5078313"/>
          </a:xfrm>
          <a:prstGeom prst="rect">
            <a:avLst/>
          </a:prstGeom>
        </p:spPr>
        <p:txBody>
          <a:bodyPr>
            <a:spAutoFit/>
          </a:bodyPr>
          <a:lstStyle/>
          <a:p>
            <a:r>
              <a:rPr lang="en-US" sz="1200" b="1" dirty="0" smtClean="0">
                <a:solidFill>
                  <a:srgbClr val="228B22"/>
                </a:solidFill>
                <a:latin typeface="Courier New"/>
              </a:rPr>
              <a:t>% Image Darkening Script.</a:t>
            </a:r>
          </a:p>
          <a:p>
            <a:r>
              <a:rPr lang="en-US" sz="1200" b="1" dirty="0" smtClean="0">
                <a:solidFill>
                  <a:srgbClr val="000000"/>
                </a:solidFill>
                <a:latin typeface="Courier New"/>
              </a:rPr>
              <a:t>clear </a:t>
            </a:r>
            <a:r>
              <a:rPr lang="en-US" sz="1200" b="1" dirty="0" smtClean="0">
                <a:solidFill>
                  <a:srgbClr val="A020F0"/>
                </a:solidFill>
                <a:latin typeface="Courier New"/>
              </a:rPr>
              <a:t>all</a:t>
            </a:r>
          </a:p>
          <a:p>
            <a:r>
              <a:rPr lang="en-US" sz="1200" b="1" dirty="0" smtClean="0">
                <a:solidFill>
                  <a:srgbClr val="228B22"/>
                </a:solidFill>
                <a:latin typeface="Courier New"/>
              </a:rPr>
              <a:t>% Load an image.</a:t>
            </a:r>
          </a:p>
          <a:p>
            <a:r>
              <a:rPr lang="en-US" sz="1200" b="1" dirty="0" smtClean="0">
                <a:solidFill>
                  <a:srgbClr val="000000"/>
                </a:solidFill>
                <a:latin typeface="Courier New"/>
              </a:rPr>
              <a:t>Io = imread(</a:t>
            </a:r>
            <a:r>
              <a:rPr lang="en-US" sz="1200" b="1" dirty="0" smtClean="0">
                <a:solidFill>
                  <a:srgbClr val="A020F0"/>
                </a:solidFill>
                <a:latin typeface="Courier New"/>
              </a:rPr>
              <a:t>'Io.jpg'</a:t>
            </a:r>
            <a:r>
              <a:rPr lang="en-US" sz="1200" b="1" dirty="0" smtClean="0">
                <a:solidFill>
                  <a:srgbClr val="000000"/>
                </a:solidFill>
                <a:latin typeface="Courier New"/>
              </a:rPr>
              <a:t>);</a:t>
            </a:r>
          </a:p>
          <a:p>
            <a:r>
              <a:rPr lang="en-US" sz="1200" b="1" dirty="0" smtClean="0">
                <a:solidFill>
                  <a:srgbClr val="000000"/>
                </a:solidFill>
                <a:latin typeface="Courier New"/>
              </a:rPr>
              <a:t>figure(</a:t>
            </a:r>
            <a:r>
              <a:rPr lang="en-US" sz="1200" b="1" dirty="0" smtClean="0">
                <a:solidFill>
                  <a:srgbClr val="A020F0"/>
                </a:solidFill>
                <a:latin typeface="Courier New"/>
              </a:rPr>
              <a:t>'Name'</a:t>
            </a:r>
            <a:r>
              <a:rPr lang="en-US" sz="1200" b="1" dirty="0" smtClean="0">
                <a:solidFill>
                  <a:srgbClr val="000000"/>
                </a:solidFill>
                <a:latin typeface="Courier New"/>
              </a:rPr>
              <a:t>,</a:t>
            </a:r>
            <a:r>
              <a:rPr lang="en-US" sz="1200" b="1" dirty="0" smtClean="0">
                <a:solidFill>
                  <a:srgbClr val="A020F0"/>
                </a:solidFill>
                <a:latin typeface="Courier New"/>
              </a:rPr>
              <a:t>'Original Image'</a:t>
            </a:r>
            <a:r>
              <a:rPr lang="en-US" sz="1200" b="1" dirty="0" smtClean="0">
                <a:solidFill>
                  <a:srgbClr val="000000"/>
                </a:solidFill>
                <a:latin typeface="Courier New"/>
              </a:rPr>
              <a:t>);</a:t>
            </a:r>
          </a:p>
          <a:p>
            <a:r>
              <a:rPr lang="en-US" sz="1200" b="1" dirty="0" smtClean="0">
                <a:solidFill>
                  <a:srgbClr val="000000"/>
                </a:solidFill>
                <a:latin typeface="Courier New"/>
              </a:rPr>
              <a:t>imshow(Io);</a:t>
            </a:r>
          </a:p>
          <a:p>
            <a:r>
              <a:rPr lang="en-US" sz="1200" b="1" dirty="0" smtClean="0">
                <a:solidFill>
                  <a:srgbClr val="000000"/>
                </a:solidFill>
                <a:latin typeface="Courier New"/>
              </a:rPr>
              <a:t>Io = double(Io);</a:t>
            </a:r>
          </a:p>
          <a:p>
            <a:r>
              <a:rPr lang="en-US" sz="1200" b="1" dirty="0" smtClean="0">
                <a:solidFill>
                  <a:srgbClr val="000000"/>
                </a:solidFill>
                <a:latin typeface="Courier New"/>
              </a:rPr>
              <a:t>[width,height,colors] = size(Io);</a:t>
            </a:r>
          </a:p>
          <a:p>
            <a:r>
              <a:rPr lang="en-US" sz="1200" b="1" dirty="0" smtClean="0">
                <a:solidFill>
                  <a:srgbClr val="228B22"/>
                </a:solidFill>
                <a:latin typeface="Courier New"/>
              </a:rPr>
              <a:t>% Brightening the original image.</a:t>
            </a:r>
          </a:p>
          <a:p>
            <a:r>
              <a:rPr lang="en-US" sz="1200" b="1" dirty="0" smtClean="0">
                <a:solidFill>
                  <a:srgbClr val="000000"/>
                </a:solidFill>
                <a:latin typeface="Courier New"/>
              </a:rPr>
              <a:t>Id = double(Io)/255;</a:t>
            </a:r>
          </a:p>
          <a:p>
            <a:r>
              <a:rPr lang="en-US" sz="1200" b="1" dirty="0" smtClean="0">
                <a:solidFill>
                  <a:srgbClr val="228B22"/>
                </a:solidFill>
                <a:latin typeface="Courier New"/>
              </a:rPr>
              <a:t>% Initialize the gain and level parameters for the whitening operation.</a:t>
            </a:r>
          </a:p>
          <a:p>
            <a:r>
              <a:rPr lang="en-US" sz="1200" b="1" dirty="0" smtClean="0">
                <a:solidFill>
                  <a:srgbClr val="000000"/>
                </a:solidFill>
                <a:latin typeface="Courier New"/>
              </a:rPr>
              <a:t>k = 0.75;</a:t>
            </a:r>
          </a:p>
          <a:p>
            <a:r>
              <a:rPr lang="en-US" sz="1200" b="1" dirty="0" smtClean="0">
                <a:solidFill>
                  <a:srgbClr val="000000"/>
                </a:solidFill>
                <a:latin typeface="Courier New"/>
              </a:rPr>
              <a:t>l = 0.00;</a:t>
            </a:r>
          </a:p>
          <a:p>
            <a:r>
              <a:rPr lang="en-US" sz="1200" b="1" dirty="0" smtClean="0">
                <a:solidFill>
                  <a:srgbClr val="000000"/>
                </a:solidFill>
                <a:latin typeface="Courier New"/>
              </a:rPr>
              <a:t>Id = k * Id + l;</a:t>
            </a:r>
          </a:p>
          <a:p>
            <a:r>
              <a:rPr lang="en-US" sz="1200" b="1" dirty="0" smtClean="0">
                <a:solidFill>
                  <a:srgbClr val="228B22"/>
                </a:solidFill>
                <a:latin typeface="Courier New"/>
              </a:rPr>
              <a:t>% Pixel values mapped to normalized intensity levels grater than 1 will be</a:t>
            </a:r>
          </a:p>
          <a:p>
            <a:r>
              <a:rPr lang="en-US" sz="1200" b="1" dirty="0" smtClean="0">
                <a:solidFill>
                  <a:srgbClr val="228B22"/>
                </a:solidFill>
                <a:latin typeface="Courier New"/>
              </a:rPr>
              <a:t>% mapped to 1. </a:t>
            </a:r>
          </a:p>
          <a:p>
            <a:r>
              <a:rPr lang="en-US" sz="1200" b="1" dirty="0" smtClean="0">
                <a:solidFill>
                  <a:srgbClr val="228B22"/>
                </a:solidFill>
                <a:latin typeface="Courier New"/>
              </a:rPr>
              <a:t>% However, this code segment is not necessary for the darkening operation. </a:t>
            </a:r>
          </a:p>
          <a:p>
            <a:r>
              <a:rPr lang="en-US" sz="1200" b="1" dirty="0" smtClean="0">
                <a:solidFill>
                  <a:srgbClr val="000000"/>
                </a:solidFill>
                <a:latin typeface="Courier New"/>
              </a:rPr>
              <a:t>over_indices = find(Id &gt; 1);</a:t>
            </a:r>
          </a:p>
          <a:p>
            <a:r>
              <a:rPr lang="en-US" sz="1200" b="1" dirty="0" smtClean="0">
                <a:solidFill>
                  <a:srgbClr val="000000"/>
                </a:solidFill>
                <a:latin typeface="Courier New"/>
              </a:rPr>
              <a:t>Id(over_indices) = 1;</a:t>
            </a:r>
          </a:p>
          <a:p>
            <a:r>
              <a:rPr lang="en-US" sz="1200" b="1" dirty="0" smtClean="0">
                <a:solidFill>
                  <a:srgbClr val="000000"/>
                </a:solidFill>
                <a:latin typeface="Courier New"/>
              </a:rPr>
              <a:t>Id = uint8(Id * 255);</a:t>
            </a:r>
          </a:p>
          <a:p>
            <a:r>
              <a:rPr lang="en-US" sz="1200" b="1" dirty="0" smtClean="0">
                <a:solidFill>
                  <a:srgbClr val="000000"/>
                </a:solidFill>
                <a:latin typeface="Courier New"/>
              </a:rPr>
              <a:t>figure(</a:t>
            </a:r>
            <a:r>
              <a:rPr lang="en-US" sz="1200" b="1" dirty="0" smtClean="0">
                <a:solidFill>
                  <a:srgbClr val="A020F0"/>
                </a:solidFill>
                <a:latin typeface="Courier New"/>
              </a:rPr>
              <a:t>'Name'</a:t>
            </a:r>
            <a:r>
              <a:rPr lang="en-US" sz="1200" b="1" dirty="0" smtClean="0">
                <a:solidFill>
                  <a:srgbClr val="000000"/>
                </a:solidFill>
                <a:latin typeface="Courier New"/>
              </a:rPr>
              <a:t>,</a:t>
            </a:r>
            <a:r>
              <a:rPr lang="en-US" sz="1200" b="1" dirty="0" smtClean="0">
                <a:solidFill>
                  <a:srgbClr val="A020F0"/>
                </a:solidFill>
                <a:latin typeface="Courier New"/>
              </a:rPr>
              <a:t>'Whitened Image'</a:t>
            </a:r>
            <a:r>
              <a:rPr lang="en-US" sz="1200" b="1" dirty="0" smtClean="0">
                <a:solidFill>
                  <a:srgbClr val="000000"/>
                </a:solidFill>
                <a:latin typeface="Courier New"/>
              </a:rPr>
              <a:t>);</a:t>
            </a:r>
          </a:p>
          <a:p>
            <a:r>
              <a:rPr lang="en-US" sz="1200" b="1" dirty="0" smtClean="0">
                <a:solidFill>
                  <a:srgbClr val="000000"/>
                </a:solidFill>
                <a:latin typeface="Courier New"/>
              </a:rPr>
              <a:t>imshow(Id);</a:t>
            </a:r>
          </a:p>
          <a:p>
            <a:r>
              <a:rPr lang="en-US" sz="1200" b="1" dirty="0" smtClean="0">
                <a:solidFill>
                  <a:srgbClr val="000000"/>
                </a:solidFill>
                <a:latin typeface="Courier New"/>
              </a:rPr>
              <a:t>display_histogram(Io,</a:t>
            </a:r>
            <a:r>
              <a:rPr lang="en-US" sz="1200" b="1" dirty="0" smtClean="0">
                <a:solidFill>
                  <a:srgbClr val="A020F0"/>
                </a:solidFill>
                <a:latin typeface="Courier New"/>
              </a:rPr>
              <a:t>'Origina Image'</a:t>
            </a:r>
            <a:r>
              <a:rPr lang="en-US" sz="1200" b="1" dirty="0" smtClean="0">
                <a:solidFill>
                  <a:srgbClr val="000000"/>
                </a:solidFill>
                <a:latin typeface="Courier New"/>
              </a:rPr>
              <a:t>);</a:t>
            </a:r>
          </a:p>
          <a:p>
            <a:r>
              <a:rPr lang="en-US" sz="1200" b="1" dirty="0" smtClean="0">
                <a:solidFill>
                  <a:srgbClr val="000000"/>
                </a:solidFill>
                <a:latin typeface="Courier New"/>
              </a:rPr>
              <a:t>display_histogram(Id,</a:t>
            </a:r>
            <a:r>
              <a:rPr lang="en-US" sz="1200" b="1" dirty="0" smtClean="0">
                <a:solidFill>
                  <a:srgbClr val="A020F0"/>
                </a:solidFill>
                <a:latin typeface="Courier New"/>
              </a:rPr>
              <a:t>'Darkened Image'</a:t>
            </a:r>
            <a:r>
              <a:rPr lang="en-US" sz="1200" b="1" dirty="0" smtClean="0">
                <a:solidFill>
                  <a:srgbClr val="000000"/>
                </a:solidFill>
                <a:latin typeface="Courier New"/>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(6/ 25) </a:t>
            </a:r>
            <a:br>
              <a:rPr lang="en-US" dirty="0" smtClean="0"/>
            </a:br>
            <a:r>
              <a:rPr lang="en-US" dirty="0" smtClean="0"/>
              <a:t>Basic Point Operations</a:t>
            </a:r>
            <a:endParaRPr lang="el-GR" dirty="0"/>
          </a:p>
        </p:txBody>
      </p:sp>
      <p:sp>
        <p:nvSpPr>
          <p:cNvPr id="4" name="Content Placeholder 2"/>
          <p:cNvSpPr>
            <a:spLocks noGrp="1"/>
          </p:cNvSpPr>
          <p:nvPr>
            <p:ph idx="1"/>
          </p:nvPr>
        </p:nvSpPr>
        <p:spPr>
          <a:xfrm>
            <a:off x="1435608" y="1447800"/>
            <a:ext cx="7498080" cy="338126"/>
          </a:xfrm>
        </p:spPr>
        <p:txBody>
          <a:bodyPr>
            <a:normAutofit fontScale="62500" lnSpcReduction="20000"/>
          </a:bodyPr>
          <a:lstStyle/>
          <a:p>
            <a:r>
              <a:rPr lang="en-US" dirty="0" smtClean="0"/>
              <a:t>MatLab code for Image Inversion (</a:t>
            </a:r>
            <a:r>
              <a:rPr lang="en-US" i="1" dirty="0" smtClean="0"/>
              <a:t>ImageInverting.m</a:t>
            </a:r>
            <a:r>
              <a:rPr lang="en-US" dirty="0" smtClean="0"/>
              <a:t>): </a:t>
            </a:r>
            <a:endParaRPr lang="el-GR" dirty="0"/>
          </a:p>
        </p:txBody>
      </p:sp>
      <p:sp>
        <p:nvSpPr>
          <p:cNvPr id="5" name="Rectangle 4"/>
          <p:cNvSpPr/>
          <p:nvPr/>
        </p:nvSpPr>
        <p:spPr>
          <a:xfrm>
            <a:off x="1571604" y="1785926"/>
            <a:ext cx="4572000" cy="3785652"/>
          </a:xfrm>
          <a:prstGeom prst="rect">
            <a:avLst/>
          </a:prstGeom>
        </p:spPr>
        <p:txBody>
          <a:bodyPr>
            <a:spAutoFit/>
          </a:bodyPr>
          <a:lstStyle/>
          <a:p>
            <a:r>
              <a:rPr lang="en-US" sz="1200" b="1" dirty="0" smtClean="0">
                <a:solidFill>
                  <a:srgbClr val="228B22"/>
                </a:solidFill>
                <a:latin typeface="Courier New"/>
              </a:rPr>
              <a:t>% Image Inverting Script.</a:t>
            </a:r>
          </a:p>
          <a:p>
            <a:r>
              <a:rPr lang="en-US" sz="1200" b="1" dirty="0" smtClean="0">
                <a:solidFill>
                  <a:srgbClr val="000000"/>
                </a:solidFill>
                <a:latin typeface="Courier New"/>
              </a:rPr>
              <a:t>clear </a:t>
            </a:r>
            <a:r>
              <a:rPr lang="en-US" sz="1200" b="1" dirty="0" smtClean="0">
                <a:solidFill>
                  <a:srgbClr val="A020F0"/>
                </a:solidFill>
                <a:latin typeface="Courier New"/>
              </a:rPr>
              <a:t>all</a:t>
            </a:r>
          </a:p>
          <a:p>
            <a:r>
              <a:rPr lang="en-US" sz="1200" b="1" dirty="0" smtClean="0">
                <a:solidFill>
                  <a:srgbClr val="228B22"/>
                </a:solidFill>
                <a:latin typeface="Courier New"/>
              </a:rPr>
              <a:t>% Load an image.</a:t>
            </a:r>
          </a:p>
          <a:p>
            <a:r>
              <a:rPr lang="en-US" sz="1200" b="1" dirty="0" smtClean="0">
                <a:solidFill>
                  <a:srgbClr val="000000"/>
                </a:solidFill>
                <a:latin typeface="Courier New"/>
              </a:rPr>
              <a:t>Io = imread(</a:t>
            </a:r>
            <a:r>
              <a:rPr lang="en-US" sz="1200" b="1" dirty="0" smtClean="0">
                <a:solidFill>
                  <a:srgbClr val="A020F0"/>
                </a:solidFill>
                <a:latin typeface="Courier New"/>
              </a:rPr>
              <a:t>'Io.jpg'</a:t>
            </a:r>
            <a:r>
              <a:rPr lang="en-US" sz="1200" b="1" dirty="0" smtClean="0">
                <a:solidFill>
                  <a:srgbClr val="000000"/>
                </a:solidFill>
                <a:latin typeface="Courier New"/>
              </a:rPr>
              <a:t>);</a:t>
            </a:r>
          </a:p>
          <a:p>
            <a:r>
              <a:rPr lang="en-US" sz="1200" b="1" dirty="0" smtClean="0">
                <a:solidFill>
                  <a:srgbClr val="000000"/>
                </a:solidFill>
                <a:latin typeface="Courier New"/>
              </a:rPr>
              <a:t>figure(</a:t>
            </a:r>
            <a:r>
              <a:rPr lang="en-US" sz="1200" b="1" dirty="0" smtClean="0">
                <a:solidFill>
                  <a:srgbClr val="A020F0"/>
                </a:solidFill>
                <a:latin typeface="Courier New"/>
              </a:rPr>
              <a:t>'Name'</a:t>
            </a:r>
            <a:r>
              <a:rPr lang="en-US" sz="1200" b="1" dirty="0" smtClean="0">
                <a:solidFill>
                  <a:srgbClr val="000000"/>
                </a:solidFill>
                <a:latin typeface="Courier New"/>
              </a:rPr>
              <a:t>,</a:t>
            </a:r>
            <a:r>
              <a:rPr lang="en-US" sz="1200" b="1" dirty="0" smtClean="0">
                <a:solidFill>
                  <a:srgbClr val="A020F0"/>
                </a:solidFill>
                <a:latin typeface="Courier New"/>
              </a:rPr>
              <a:t>'Original Image'</a:t>
            </a:r>
            <a:r>
              <a:rPr lang="en-US" sz="1200" b="1" dirty="0" smtClean="0">
                <a:solidFill>
                  <a:srgbClr val="000000"/>
                </a:solidFill>
                <a:latin typeface="Courier New"/>
              </a:rPr>
              <a:t>);</a:t>
            </a:r>
          </a:p>
          <a:p>
            <a:r>
              <a:rPr lang="en-US" sz="1200" b="1" dirty="0" smtClean="0">
                <a:solidFill>
                  <a:srgbClr val="000000"/>
                </a:solidFill>
                <a:latin typeface="Courier New"/>
              </a:rPr>
              <a:t>imshow(Io);</a:t>
            </a:r>
          </a:p>
          <a:p>
            <a:r>
              <a:rPr lang="en-US" sz="1200" b="1" dirty="0" smtClean="0">
                <a:solidFill>
                  <a:srgbClr val="000000"/>
                </a:solidFill>
                <a:latin typeface="Courier New"/>
              </a:rPr>
              <a:t>Io = double(Io);</a:t>
            </a:r>
          </a:p>
          <a:p>
            <a:r>
              <a:rPr lang="en-US" sz="1200" b="1" dirty="0" smtClean="0">
                <a:solidFill>
                  <a:srgbClr val="000000"/>
                </a:solidFill>
                <a:latin typeface="Courier New"/>
              </a:rPr>
              <a:t>[width,height,colors] = size(Io);</a:t>
            </a:r>
          </a:p>
          <a:p>
            <a:r>
              <a:rPr lang="en-US" sz="1200" b="1" dirty="0" smtClean="0">
                <a:solidFill>
                  <a:srgbClr val="228B22"/>
                </a:solidFill>
                <a:latin typeface="Courier New"/>
              </a:rPr>
              <a:t>% Initialize the gain and level parameters for the whitening operation.</a:t>
            </a:r>
          </a:p>
          <a:p>
            <a:r>
              <a:rPr lang="en-US" sz="1200" b="1" dirty="0" smtClean="0">
                <a:solidFill>
                  <a:srgbClr val="000000"/>
                </a:solidFill>
                <a:latin typeface="Courier New"/>
              </a:rPr>
              <a:t>k = -1.00;</a:t>
            </a:r>
          </a:p>
          <a:p>
            <a:r>
              <a:rPr lang="en-US" sz="1200" b="1" dirty="0" smtClean="0">
                <a:solidFill>
                  <a:srgbClr val="000000"/>
                </a:solidFill>
                <a:latin typeface="Courier New"/>
              </a:rPr>
              <a:t>l = 1.00;</a:t>
            </a:r>
          </a:p>
          <a:p>
            <a:r>
              <a:rPr lang="en-US" sz="1200" b="1" dirty="0" smtClean="0">
                <a:solidFill>
                  <a:srgbClr val="228B22"/>
                </a:solidFill>
                <a:latin typeface="Courier New"/>
              </a:rPr>
              <a:t>% Inverting the original image.</a:t>
            </a:r>
          </a:p>
          <a:p>
            <a:r>
              <a:rPr lang="en-US" sz="1200" b="1" dirty="0" smtClean="0">
                <a:solidFill>
                  <a:srgbClr val="000000"/>
                </a:solidFill>
                <a:latin typeface="Courier New"/>
              </a:rPr>
              <a:t>Iinv = double(Io) / 255;</a:t>
            </a:r>
          </a:p>
          <a:p>
            <a:r>
              <a:rPr lang="en-US" sz="1200" b="1" dirty="0" smtClean="0">
                <a:solidFill>
                  <a:srgbClr val="000000"/>
                </a:solidFill>
                <a:latin typeface="Courier New"/>
              </a:rPr>
              <a:t>Iinv = k * Iinv + l;</a:t>
            </a:r>
          </a:p>
          <a:p>
            <a:r>
              <a:rPr lang="en-US" sz="1200" b="1" dirty="0" smtClean="0">
                <a:solidFill>
                  <a:srgbClr val="000000"/>
                </a:solidFill>
                <a:latin typeface="Courier New"/>
              </a:rPr>
              <a:t>Iinv = uint8(Iinv * 255);</a:t>
            </a:r>
          </a:p>
          <a:p>
            <a:r>
              <a:rPr lang="en-US" sz="1200" b="1" dirty="0" smtClean="0">
                <a:solidFill>
                  <a:srgbClr val="000000"/>
                </a:solidFill>
                <a:latin typeface="Courier New"/>
              </a:rPr>
              <a:t>figure(</a:t>
            </a:r>
            <a:r>
              <a:rPr lang="en-US" sz="1200" b="1" dirty="0" smtClean="0">
                <a:solidFill>
                  <a:srgbClr val="A020F0"/>
                </a:solidFill>
                <a:latin typeface="Courier New"/>
              </a:rPr>
              <a:t>'Name'</a:t>
            </a:r>
            <a:r>
              <a:rPr lang="en-US" sz="1200" b="1" dirty="0" smtClean="0">
                <a:solidFill>
                  <a:srgbClr val="000000"/>
                </a:solidFill>
                <a:latin typeface="Courier New"/>
              </a:rPr>
              <a:t>,</a:t>
            </a:r>
            <a:r>
              <a:rPr lang="en-US" sz="1200" b="1" dirty="0" smtClean="0">
                <a:solidFill>
                  <a:srgbClr val="A020F0"/>
                </a:solidFill>
                <a:latin typeface="Courier New"/>
              </a:rPr>
              <a:t>'Inverted Image'</a:t>
            </a:r>
            <a:r>
              <a:rPr lang="en-US" sz="1200" b="1" dirty="0" smtClean="0">
                <a:solidFill>
                  <a:srgbClr val="000000"/>
                </a:solidFill>
                <a:latin typeface="Courier New"/>
              </a:rPr>
              <a:t>);</a:t>
            </a:r>
          </a:p>
          <a:p>
            <a:r>
              <a:rPr lang="en-US" sz="1200" b="1" dirty="0" smtClean="0">
                <a:solidFill>
                  <a:srgbClr val="000000"/>
                </a:solidFill>
                <a:latin typeface="Courier New"/>
              </a:rPr>
              <a:t>imshow(Iinv);</a:t>
            </a:r>
          </a:p>
          <a:p>
            <a:r>
              <a:rPr lang="en-US" sz="1200" b="1" dirty="0" smtClean="0">
                <a:solidFill>
                  <a:srgbClr val="000000"/>
                </a:solidFill>
                <a:latin typeface="Courier New"/>
              </a:rPr>
              <a:t>display_histogram(Io,</a:t>
            </a:r>
            <a:r>
              <a:rPr lang="en-US" sz="1200" b="1" dirty="0" smtClean="0">
                <a:solidFill>
                  <a:srgbClr val="A020F0"/>
                </a:solidFill>
                <a:latin typeface="Courier New"/>
              </a:rPr>
              <a:t>'Origina Image'</a:t>
            </a:r>
            <a:r>
              <a:rPr lang="en-US" sz="1200" b="1" dirty="0" smtClean="0">
                <a:solidFill>
                  <a:srgbClr val="000000"/>
                </a:solidFill>
                <a:latin typeface="Courier New"/>
              </a:rPr>
              <a:t>);</a:t>
            </a:r>
          </a:p>
          <a:p>
            <a:r>
              <a:rPr lang="en-US" sz="1200" b="1" dirty="0" smtClean="0">
                <a:solidFill>
                  <a:srgbClr val="000000"/>
                </a:solidFill>
                <a:latin typeface="Courier New"/>
              </a:rPr>
              <a:t>display_histogram(Iinv,</a:t>
            </a:r>
            <a:r>
              <a:rPr lang="en-US" sz="1200" b="1" dirty="0" smtClean="0">
                <a:solidFill>
                  <a:srgbClr val="A020F0"/>
                </a:solidFill>
                <a:latin typeface="Courier New"/>
              </a:rPr>
              <a:t>'Inverted Image'</a:t>
            </a:r>
            <a:r>
              <a:rPr lang="en-US" sz="1200" b="1" dirty="0" smtClean="0">
                <a:solidFill>
                  <a:srgbClr val="000000"/>
                </a:solidFill>
                <a:latin typeface="Courier New"/>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(7/ 25)</a:t>
            </a:r>
            <a:br>
              <a:rPr lang="en-US" dirty="0" smtClean="0"/>
            </a:br>
            <a:r>
              <a:rPr lang="en-US" dirty="0" smtClean="0"/>
              <a:t>Histogram Normalization</a:t>
            </a:r>
            <a:endParaRPr lang="el-GR" dirty="0"/>
          </a:p>
        </p:txBody>
      </p:sp>
      <p:sp>
        <p:nvSpPr>
          <p:cNvPr id="3" name="Content Placeholder 2"/>
          <p:cNvSpPr>
            <a:spLocks noGrp="1"/>
          </p:cNvSpPr>
          <p:nvPr>
            <p:ph idx="1"/>
          </p:nvPr>
        </p:nvSpPr>
        <p:spPr>
          <a:xfrm>
            <a:off x="1435608" y="1447800"/>
            <a:ext cx="7565548" cy="5195910"/>
          </a:xfrm>
        </p:spPr>
        <p:txBody>
          <a:bodyPr>
            <a:normAutofit/>
          </a:bodyPr>
          <a:lstStyle/>
          <a:p>
            <a:r>
              <a:rPr lang="en-US" sz="2800" dirty="0" smtClean="0"/>
              <a:t>Popular technique to </a:t>
            </a:r>
            <a:r>
              <a:rPr lang="en-US" sz="2800" i="1" dirty="0" smtClean="0"/>
              <a:t>stretch</a:t>
            </a:r>
            <a:r>
              <a:rPr lang="en-US" sz="2800" dirty="0" smtClean="0"/>
              <a:t> or </a:t>
            </a:r>
            <a:r>
              <a:rPr lang="en-US" sz="2800" i="1" dirty="0" smtClean="0"/>
              <a:t>shrink</a:t>
            </a:r>
            <a:r>
              <a:rPr lang="en-US" sz="2800" dirty="0" smtClean="0"/>
              <a:t> the range of intensities include </a:t>
            </a:r>
            <a:r>
              <a:rPr lang="en-US" sz="2800" i="1" dirty="0" smtClean="0"/>
              <a:t>histogram (intensity) normalization.</a:t>
            </a:r>
          </a:p>
          <a:p>
            <a:r>
              <a:rPr lang="en-US" sz="2800" dirty="0" smtClean="0"/>
              <a:t>If the original histogram of old picture </a:t>
            </a:r>
            <a:r>
              <a:rPr lang="en-US" sz="2800" b="1" dirty="0" smtClean="0"/>
              <a:t>O </a:t>
            </a:r>
            <a:r>
              <a:rPr lang="en-US" sz="2800" dirty="0" smtClean="0"/>
              <a:t>starts at </a:t>
            </a:r>
            <a:r>
              <a:rPr lang="en-US" sz="2800" b="1" dirty="0" smtClean="0"/>
              <a:t>Omin </a:t>
            </a:r>
            <a:r>
              <a:rPr lang="en-US" sz="2800" dirty="0" smtClean="0"/>
              <a:t>and extends up to</a:t>
            </a:r>
            <a:r>
              <a:rPr lang="en-US" sz="2800" b="1" dirty="0" smtClean="0"/>
              <a:t> Omax </a:t>
            </a:r>
            <a:r>
              <a:rPr lang="en-US" sz="2800" dirty="0" smtClean="0"/>
              <a:t>brightness levels, then we can scale up the image so that the pixels in the new picture </a:t>
            </a:r>
            <a:r>
              <a:rPr lang="en-US" sz="2800" b="1" dirty="0" smtClean="0"/>
              <a:t>N </a:t>
            </a:r>
            <a:r>
              <a:rPr lang="en-US" sz="2800" dirty="0" smtClean="0"/>
              <a:t>lie between a minimum output level</a:t>
            </a:r>
            <a:r>
              <a:rPr lang="en-US" sz="2800" b="1" dirty="0" smtClean="0"/>
              <a:t> Nmin </a:t>
            </a:r>
            <a:r>
              <a:rPr lang="en-US" sz="2800" dirty="0" smtClean="0"/>
              <a:t>and a maximum level</a:t>
            </a:r>
            <a:r>
              <a:rPr lang="en-US" sz="2800" b="1" dirty="0" smtClean="0"/>
              <a:t> Nmax, </a:t>
            </a:r>
            <a:r>
              <a:rPr lang="en-US" sz="2800" dirty="0" smtClean="0"/>
              <a:t>simply by scaling up the input intensity levels according to:</a:t>
            </a:r>
            <a:endParaRPr lang="en-US" sz="3000" dirty="0" smtClean="0"/>
          </a:p>
        </p:txBody>
      </p:sp>
      <p:graphicFrame>
        <p:nvGraphicFramePr>
          <p:cNvPr id="5" name="Object 4"/>
          <p:cNvGraphicFramePr>
            <a:graphicFrameLocks noChangeAspect="1"/>
          </p:cNvGraphicFramePr>
          <p:nvPr/>
        </p:nvGraphicFramePr>
        <p:xfrm>
          <a:off x="1842037" y="5786454"/>
          <a:ext cx="6659053" cy="1071546"/>
        </p:xfrm>
        <a:graphic>
          <a:graphicData uri="http://schemas.openxmlformats.org/presentationml/2006/ole">
            <mc:AlternateContent xmlns:mc="http://schemas.openxmlformats.org/markup-compatibility/2006">
              <mc:Choice xmlns:v="urn:schemas-microsoft-com:vml" Requires="v">
                <p:oleObj spid="_x0000_s24581" name="Equation" r:id="rId3" imgW="2831760" imgH="431640" progId="Equation.DSMT4">
                  <p:embed/>
                </p:oleObj>
              </mc:Choice>
              <mc:Fallback>
                <p:oleObj name="Equation" r:id="rId3" imgW="2831760" imgH="43164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2037" y="5786454"/>
                        <a:ext cx="6659053" cy="10715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142852"/>
            <a:ext cx="7498080" cy="857232"/>
          </a:xfrm>
        </p:spPr>
        <p:txBody>
          <a:bodyPr>
            <a:normAutofit fontScale="90000"/>
          </a:bodyPr>
          <a:lstStyle/>
          <a:p>
            <a:r>
              <a:rPr lang="en-US" dirty="0" smtClean="0"/>
              <a:t>Point Operations (8/ 25)</a:t>
            </a:r>
            <a:br>
              <a:rPr lang="en-US" dirty="0" smtClean="0"/>
            </a:br>
            <a:r>
              <a:rPr lang="en-US" dirty="0" smtClean="0"/>
              <a:t>Histogram Normalization</a:t>
            </a:r>
            <a:endParaRPr lang="el-GR" dirty="0"/>
          </a:p>
        </p:txBody>
      </p:sp>
      <p:sp>
        <p:nvSpPr>
          <p:cNvPr id="4" name="Rectangle 3"/>
          <p:cNvSpPr/>
          <p:nvPr/>
        </p:nvSpPr>
        <p:spPr>
          <a:xfrm>
            <a:off x="1142976" y="1357298"/>
            <a:ext cx="6929486" cy="5355312"/>
          </a:xfrm>
          <a:prstGeom prst="rect">
            <a:avLst/>
          </a:prstGeom>
        </p:spPr>
        <p:txBody>
          <a:bodyPr wrap="square">
            <a:spAutoFit/>
          </a:bodyPr>
          <a:lstStyle/>
          <a:p>
            <a:r>
              <a:rPr lang="en-US" sz="900" b="1" dirty="0" smtClean="0">
                <a:solidFill>
                  <a:srgbClr val="228B22"/>
                </a:solidFill>
                <a:latin typeface="Courier New"/>
              </a:rPr>
              <a:t>% Histogram Normalization Script.</a:t>
            </a:r>
          </a:p>
          <a:p>
            <a:r>
              <a:rPr lang="en-US" sz="900" b="1" dirty="0" smtClean="0">
                <a:solidFill>
                  <a:srgbClr val="000000"/>
                </a:solidFill>
                <a:latin typeface="Courier New"/>
              </a:rPr>
              <a:t>clear </a:t>
            </a:r>
            <a:r>
              <a:rPr lang="en-US" sz="900" b="1" dirty="0" smtClean="0">
                <a:solidFill>
                  <a:srgbClr val="A020F0"/>
                </a:solidFill>
                <a:latin typeface="Courier New"/>
              </a:rPr>
              <a:t>all</a:t>
            </a:r>
          </a:p>
          <a:p>
            <a:r>
              <a:rPr lang="en-US" sz="900" b="1" dirty="0" smtClean="0">
                <a:solidFill>
                  <a:srgbClr val="228B22"/>
                </a:solidFill>
                <a:latin typeface="Courier New"/>
              </a:rPr>
              <a:t>% Load an image.</a:t>
            </a:r>
          </a:p>
          <a:p>
            <a:r>
              <a:rPr lang="en-US" sz="900" b="1" dirty="0" smtClean="0">
                <a:solidFill>
                  <a:srgbClr val="000000"/>
                </a:solidFill>
                <a:latin typeface="Courier New"/>
              </a:rPr>
              <a:t>Io = imread(</a:t>
            </a:r>
            <a:r>
              <a:rPr lang="en-US" sz="900" b="1" dirty="0" smtClean="0">
                <a:solidFill>
                  <a:srgbClr val="A020F0"/>
                </a:solidFill>
                <a:latin typeface="Courier New"/>
              </a:rPr>
              <a:t>'Io.jpg'</a:t>
            </a:r>
            <a:r>
              <a:rPr lang="en-US" sz="900" b="1" dirty="0" smtClean="0">
                <a:solidFill>
                  <a:srgbClr val="000000"/>
                </a:solidFill>
                <a:latin typeface="Courier New"/>
              </a:rPr>
              <a:t>);</a:t>
            </a:r>
          </a:p>
          <a:p>
            <a:r>
              <a:rPr lang="en-US" sz="900" b="1" dirty="0" smtClean="0">
                <a:solidFill>
                  <a:srgbClr val="000000"/>
                </a:solidFill>
                <a:latin typeface="Courier New"/>
              </a:rPr>
              <a:t>figure(</a:t>
            </a:r>
            <a:r>
              <a:rPr lang="en-US" sz="900" b="1" dirty="0" smtClean="0">
                <a:solidFill>
                  <a:srgbClr val="A020F0"/>
                </a:solidFill>
                <a:latin typeface="Courier New"/>
              </a:rPr>
              <a:t>'Name'</a:t>
            </a:r>
            <a:r>
              <a:rPr lang="en-US" sz="900" b="1" dirty="0" smtClean="0">
                <a:solidFill>
                  <a:srgbClr val="000000"/>
                </a:solidFill>
                <a:latin typeface="Courier New"/>
              </a:rPr>
              <a:t>,</a:t>
            </a:r>
            <a:r>
              <a:rPr lang="en-US" sz="900" b="1" dirty="0" smtClean="0">
                <a:solidFill>
                  <a:srgbClr val="A020F0"/>
                </a:solidFill>
                <a:latin typeface="Courier New"/>
              </a:rPr>
              <a:t>'Original Image'</a:t>
            </a:r>
            <a:r>
              <a:rPr lang="en-US" sz="900" b="1" dirty="0" smtClean="0">
                <a:solidFill>
                  <a:srgbClr val="000000"/>
                </a:solidFill>
                <a:latin typeface="Courier New"/>
              </a:rPr>
              <a:t>);</a:t>
            </a:r>
          </a:p>
          <a:p>
            <a:r>
              <a:rPr lang="en-US" sz="900" b="1" dirty="0" smtClean="0">
                <a:solidFill>
                  <a:srgbClr val="000000"/>
                </a:solidFill>
                <a:latin typeface="Courier New"/>
              </a:rPr>
              <a:t>imshow(Io);</a:t>
            </a:r>
          </a:p>
          <a:p>
            <a:r>
              <a:rPr lang="en-US" sz="900" b="1" dirty="0" smtClean="0">
                <a:solidFill>
                  <a:srgbClr val="000000"/>
                </a:solidFill>
                <a:latin typeface="Courier New"/>
              </a:rPr>
              <a:t>Io = double(Io);</a:t>
            </a:r>
          </a:p>
          <a:p>
            <a:r>
              <a:rPr lang="en-US" sz="900" b="1" dirty="0" smtClean="0">
                <a:solidFill>
                  <a:srgbClr val="000000"/>
                </a:solidFill>
                <a:latin typeface="Courier New"/>
              </a:rPr>
              <a:t>[width,height,colors] = size(Io);</a:t>
            </a:r>
          </a:p>
          <a:p>
            <a:r>
              <a:rPr lang="en-US" sz="900" b="1" dirty="0" smtClean="0">
                <a:solidFill>
                  <a:srgbClr val="228B22"/>
                </a:solidFill>
                <a:latin typeface="Courier New"/>
              </a:rPr>
              <a:t>%Minimum intensity values for the original image per color.</a:t>
            </a:r>
          </a:p>
          <a:p>
            <a:r>
              <a:rPr lang="en-US" sz="900" b="1" dirty="0" smtClean="0">
                <a:solidFill>
                  <a:srgbClr val="000000"/>
                </a:solidFill>
                <a:latin typeface="Courier New"/>
              </a:rPr>
              <a:t>Iomin = min(min(Io));</a:t>
            </a:r>
          </a:p>
          <a:p>
            <a:r>
              <a:rPr lang="en-US" sz="900" b="1" dirty="0" smtClean="0">
                <a:solidFill>
                  <a:srgbClr val="228B22"/>
                </a:solidFill>
                <a:latin typeface="Courier New"/>
              </a:rPr>
              <a:t>%Maximum intensity values for the original image per color.</a:t>
            </a:r>
          </a:p>
          <a:p>
            <a:r>
              <a:rPr lang="en-US" sz="900" b="1" dirty="0" smtClean="0">
                <a:solidFill>
                  <a:srgbClr val="000000"/>
                </a:solidFill>
                <a:latin typeface="Courier New"/>
              </a:rPr>
              <a:t>Iomax = max(max(Io));</a:t>
            </a:r>
          </a:p>
          <a:p>
            <a:r>
              <a:rPr lang="en-US" sz="900" b="1" dirty="0" smtClean="0">
                <a:solidFill>
                  <a:srgbClr val="228B22"/>
                </a:solidFill>
                <a:latin typeface="Courier New"/>
              </a:rPr>
              <a:t>% Mind that the matrices Iomin and Iomax are 1x1x3 matrices containing the</a:t>
            </a:r>
          </a:p>
          <a:p>
            <a:r>
              <a:rPr lang="en-US" sz="900" b="1" dirty="0" smtClean="0">
                <a:solidFill>
                  <a:srgbClr val="228B22"/>
                </a:solidFill>
                <a:latin typeface="Courier New"/>
              </a:rPr>
              <a:t>% minimimum and maximum intensity value respectively for each color</a:t>
            </a:r>
          </a:p>
          <a:p>
            <a:r>
              <a:rPr lang="en-US" sz="900" b="1" dirty="0" smtClean="0">
                <a:solidFill>
                  <a:srgbClr val="228B22"/>
                </a:solidFill>
                <a:latin typeface="Courier New"/>
              </a:rPr>
              <a:t>% component.</a:t>
            </a:r>
          </a:p>
          <a:p>
            <a:r>
              <a:rPr lang="en-US" sz="900" b="1" dirty="0" smtClean="0">
                <a:solidFill>
                  <a:srgbClr val="228B22"/>
                </a:solidFill>
                <a:latin typeface="Courier New"/>
              </a:rPr>
              <a:t>%Minimum intensity value for each color for the normalized image.</a:t>
            </a:r>
          </a:p>
          <a:p>
            <a:r>
              <a:rPr lang="en-US" sz="900" b="1" dirty="0" smtClean="0">
                <a:solidFill>
                  <a:srgbClr val="000000"/>
                </a:solidFill>
                <a:latin typeface="Courier New"/>
              </a:rPr>
              <a:t>Qmin = 100;</a:t>
            </a:r>
          </a:p>
          <a:p>
            <a:r>
              <a:rPr lang="en-US" sz="900" b="1" dirty="0" smtClean="0">
                <a:solidFill>
                  <a:srgbClr val="228B22"/>
                </a:solidFill>
                <a:latin typeface="Courier New"/>
              </a:rPr>
              <a:t>%Maximum intensity value for each color for the normalized image.</a:t>
            </a:r>
          </a:p>
          <a:p>
            <a:r>
              <a:rPr lang="en-US" sz="900" b="1" dirty="0" smtClean="0">
                <a:solidFill>
                  <a:srgbClr val="000000"/>
                </a:solidFill>
                <a:latin typeface="Courier New"/>
              </a:rPr>
              <a:t>Qmax = 150;</a:t>
            </a:r>
          </a:p>
          <a:p>
            <a:r>
              <a:rPr lang="en-US" sz="900" b="1" dirty="0" smtClean="0">
                <a:solidFill>
                  <a:srgbClr val="228B22"/>
                </a:solidFill>
                <a:latin typeface="Courier New"/>
              </a:rPr>
              <a:t>% Consturct the normalized image for eacgh color component.</a:t>
            </a:r>
          </a:p>
          <a:p>
            <a:r>
              <a:rPr lang="en-US" sz="900" b="1" dirty="0" smtClean="0">
                <a:solidFill>
                  <a:srgbClr val="000000"/>
                </a:solidFill>
                <a:latin typeface="Courier New"/>
              </a:rPr>
              <a:t>InormR = Io(:,:,1) - Iomin(1);</a:t>
            </a:r>
          </a:p>
          <a:p>
            <a:r>
              <a:rPr lang="en-US" sz="900" b="1" dirty="0" smtClean="0">
                <a:solidFill>
                  <a:srgbClr val="000000"/>
                </a:solidFill>
                <a:latin typeface="Courier New"/>
              </a:rPr>
              <a:t>InormR = ((Qmax - Qmin) / (Iomax(1) - Iomin(1))) * InormR;</a:t>
            </a:r>
          </a:p>
          <a:p>
            <a:r>
              <a:rPr lang="en-US" sz="900" b="1" dirty="0" smtClean="0">
                <a:solidFill>
                  <a:srgbClr val="000000"/>
                </a:solidFill>
                <a:latin typeface="Courier New"/>
              </a:rPr>
              <a:t>InormR = InormR + Qmin;</a:t>
            </a:r>
          </a:p>
          <a:p>
            <a:r>
              <a:rPr lang="en-US" sz="900" b="1" dirty="0" smtClean="0">
                <a:solidFill>
                  <a:srgbClr val="000000"/>
                </a:solidFill>
                <a:latin typeface="Courier New"/>
              </a:rPr>
              <a:t>InormG = Io(:,:,2) - Iomin(2);</a:t>
            </a:r>
          </a:p>
          <a:p>
            <a:r>
              <a:rPr lang="en-US" sz="900" b="1" dirty="0" smtClean="0">
                <a:solidFill>
                  <a:srgbClr val="000000"/>
                </a:solidFill>
                <a:latin typeface="Courier New"/>
              </a:rPr>
              <a:t>InormG = ((Qmax - Qmin) / (Iomax(2) - Iomin(2))) * InormG;</a:t>
            </a:r>
          </a:p>
          <a:p>
            <a:r>
              <a:rPr lang="en-US" sz="900" b="1" dirty="0" smtClean="0">
                <a:solidFill>
                  <a:srgbClr val="000000"/>
                </a:solidFill>
                <a:latin typeface="Courier New"/>
              </a:rPr>
              <a:t>InormG = InormG + Qmin;</a:t>
            </a:r>
          </a:p>
          <a:p>
            <a:r>
              <a:rPr lang="en-US" sz="900" b="1" dirty="0" smtClean="0">
                <a:solidFill>
                  <a:srgbClr val="000000"/>
                </a:solidFill>
                <a:latin typeface="Courier New"/>
              </a:rPr>
              <a:t>InormB = Io(:,:,3) - Iomin(3);</a:t>
            </a:r>
          </a:p>
          <a:p>
            <a:r>
              <a:rPr lang="en-US" sz="900" b="1" dirty="0" smtClean="0">
                <a:solidFill>
                  <a:srgbClr val="000000"/>
                </a:solidFill>
                <a:latin typeface="Courier New"/>
              </a:rPr>
              <a:t>InormB = ((Qmax - Qmin) / (Iomax(3) - Iomin(3))) * InormB;</a:t>
            </a:r>
          </a:p>
          <a:p>
            <a:r>
              <a:rPr lang="en-US" sz="900" b="1" dirty="0" smtClean="0">
                <a:solidFill>
                  <a:srgbClr val="000000"/>
                </a:solidFill>
                <a:latin typeface="Courier New"/>
              </a:rPr>
              <a:t>InormB = InormB + Qmin;</a:t>
            </a:r>
          </a:p>
          <a:p>
            <a:r>
              <a:rPr lang="en-US" sz="900" b="1" dirty="0" smtClean="0">
                <a:solidFill>
                  <a:srgbClr val="228B22"/>
                </a:solidFill>
                <a:latin typeface="Courier New"/>
              </a:rPr>
              <a:t>% Combine each color matrix into a sigle image matrix.</a:t>
            </a:r>
          </a:p>
          <a:p>
            <a:r>
              <a:rPr lang="en-US" sz="900" b="1" dirty="0" smtClean="0">
                <a:solidFill>
                  <a:srgbClr val="000000"/>
                </a:solidFill>
                <a:latin typeface="Courier New"/>
              </a:rPr>
              <a:t>Inorm(:,:,1) = InormR;</a:t>
            </a:r>
          </a:p>
          <a:p>
            <a:r>
              <a:rPr lang="en-US" sz="900" b="1" dirty="0" smtClean="0">
                <a:solidFill>
                  <a:srgbClr val="000000"/>
                </a:solidFill>
                <a:latin typeface="Courier New"/>
              </a:rPr>
              <a:t>Inorm(:,:,2) = InormG;</a:t>
            </a:r>
          </a:p>
          <a:p>
            <a:r>
              <a:rPr lang="en-US" sz="900" b="1" dirty="0" smtClean="0">
                <a:solidFill>
                  <a:srgbClr val="000000"/>
                </a:solidFill>
                <a:latin typeface="Courier New"/>
              </a:rPr>
              <a:t>Inorm(:,:,3) = InormB;</a:t>
            </a:r>
          </a:p>
          <a:p>
            <a:r>
              <a:rPr lang="en-US" sz="900" b="1" dirty="0" smtClean="0">
                <a:solidFill>
                  <a:srgbClr val="000000"/>
                </a:solidFill>
                <a:latin typeface="Courier New"/>
              </a:rPr>
              <a:t>Inorm = uint8(Inorm);</a:t>
            </a:r>
          </a:p>
          <a:p>
            <a:r>
              <a:rPr lang="en-US" sz="900" b="1" dirty="0" smtClean="0">
                <a:solidFill>
                  <a:srgbClr val="000000"/>
                </a:solidFill>
                <a:latin typeface="Courier New"/>
              </a:rPr>
              <a:t>figure(</a:t>
            </a:r>
            <a:r>
              <a:rPr lang="en-US" sz="900" b="1" dirty="0" smtClean="0">
                <a:solidFill>
                  <a:srgbClr val="A020F0"/>
                </a:solidFill>
                <a:latin typeface="Courier New"/>
              </a:rPr>
              <a:t>'Name'</a:t>
            </a:r>
            <a:r>
              <a:rPr lang="en-US" sz="900" b="1" dirty="0" smtClean="0">
                <a:solidFill>
                  <a:srgbClr val="000000"/>
                </a:solidFill>
                <a:latin typeface="Courier New"/>
              </a:rPr>
              <a:t>,</a:t>
            </a:r>
            <a:r>
              <a:rPr lang="en-US" sz="900" b="1" dirty="0" smtClean="0">
                <a:solidFill>
                  <a:srgbClr val="A020F0"/>
                </a:solidFill>
                <a:latin typeface="Courier New"/>
              </a:rPr>
              <a:t>'Normalized Image'</a:t>
            </a:r>
            <a:r>
              <a:rPr lang="en-US" sz="900" b="1" dirty="0" smtClean="0">
                <a:solidFill>
                  <a:srgbClr val="000000"/>
                </a:solidFill>
                <a:latin typeface="Courier New"/>
              </a:rPr>
              <a:t>);</a:t>
            </a:r>
          </a:p>
          <a:p>
            <a:r>
              <a:rPr lang="en-US" sz="900" b="1" dirty="0" smtClean="0">
                <a:solidFill>
                  <a:srgbClr val="000000"/>
                </a:solidFill>
                <a:latin typeface="Courier New"/>
              </a:rPr>
              <a:t>imshow(Inorm);</a:t>
            </a:r>
          </a:p>
          <a:p>
            <a:r>
              <a:rPr lang="en-US" sz="900" b="1" dirty="0" smtClean="0">
                <a:solidFill>
                  <a:srgbClr val="000000"/>
                </a:solidFill>
                <a:latin typeface="Courier New"/>
              </a:rPr>
              <a:t>display_histogram(Io,</a:t>
            </a:r>
            <a:r>
              <a:rPr lang="en-US" sz="900" b="1" dirty="0" smtClean="0">
                <a:solidFill>
                  <a:srgbClr val="A020F0"/>
                </a:solidFill>
                <a:latin typeface="Courier New"/>
              </a:rPr>
              <a:t>'Original Image'</a:t>
            </a:r>
            <a:r>
              <a:rPr lang="en-US" sz="900" b="1" dirty="0" smtClean="0">
                <a:solidFill>
                  <a:srgbClr val="000000"/>
                </a:solidFill>
                <a:latin typeface="Courier New"/>
              </a:rPr>
              <a:t>);</a:t>
            </a:r>
          </a:p>
          <a:p>
            <a:r>
              <a:rPr lang="en-US" sz="900" b="1" dirty="0" smtClean="0">
                <a:solidFill>
                  <a:srgbClr val="000000"/>
                </a:solidFill>
                <a:latin typeface="Courier New"/>
              </a:rPr>
              <a:t>display_histogram(Inorm,</a:t>
            </a:r>
            <a:r>
              <a:rPr lang="en-US" sz="900" b="1" dirty="0" smtClean="0">
                <a:solidFill>
                  <a:srgbClr val="A020F0"/>
                </a:solidFill>
                <a:latin typeface="Courier New"/>
              </a:rPr>
              <a:t>'Normalized Image'</a:t>
            </a:r>
            <a:r>
              <a:rPr lang="en-US" sz="900" b="1" dirty="0" smtClean="0">
                <a:solidFill>
                  <a:srgbClr val="000000"/>
                </a:solidFill>
                <a:latin typeface="Courier New"/>
              </a:rPr>
              <a:t>);</a:t>
            </a:r>
          </a:p>
        </p:txBody>
      </p:sp>
      <p:sp>
        <p:nvSpPr>
          <p:cNvPr id="6" name="Content Placeholder 2"/>
          <p:cNvSpPr>
            <a:spLocks noGrp="1"/>
          </p:cNvSpPr>
          <p:nvPr>
            <p:ph idx="1"/>
          </p:nvPr>
        </p:nvSpPr>
        <p:spPr>
          <a:xfrm>
            <a:off x="1000100" y="1071546"/>
            <a:ext cx="7498080" cy="338126"/>
          </a:xfrm>
        </p:spPr>
        <p:txBody>
          <a:bodyPr>
            <a:normAutofit fontScale="55000" lnSpcReduction="20000"/>
          </a:bodyPr>
          <a:lstStyle/>
          <a:p>
            <a:r>
              <a:rPr lang="en-US" dirty="0" smtClean="0"/>
              <a:t>MatLab code for Histogram Normalization (</a:t>
            </a:r>
            <a:r>
              <a:rPr lang="en-US" i="1" dirty="0" smtClean="0"/>
              <a:t>HistogramNormalization.m</a:t>
            </a:r>
            <a:r>
              <a:rPr lang="en-US" dirty="0" smtClean="0"/>
              <a:t>): </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(9/ 25)</a:t>
            </a:r>
            <a:br>
              <a:rPr lang="en-US" dirty="0" smtClean="0"/>
            </a:br>
            <a:r>
              <a:rPr lang="en-US" dirty="0" smtClean="0"/>
              <a:t>Histogram Equalization</a:t>
            </a:r>
            <a:endParaRPr lang="el-GR" dirty="0"/>
          </a:p>
        </p:txBody>
      </p:sp>
      <p:sp>
        <p:nvSpPr>
          <p:cNvPr id="3" name="Content Placeholder 2"/>
          <p:cNvSpPr>
            <a:spLocks noGrp="1"/>
          </p:cNvSpPr>
          <p:nvPr>
            <p:ph idx="1"/>
          </p:nvPr>
        </p:nvSpPr>
        <p:spPr>
          <a:xfrm>
            <a:off x="1435608" y="1447800"/>
            <a:ext cx="7565548" cy="5195910"/>
          </a:xfrm>
        </p:spPr>
        <p:txBody>
          <a:bodyPr>
            <a:normAutofit fontScale="85000" lnSpcReduction="10000"/>
          </a:bodyPr>
          <a:lstStyle/>
          <a:p>
            <a:r>
              <a:rPr lang="en-US" sz="2800" i="1" dirty="0" smtClean="0"/>
              <a:t>A non-linear</a:t>
            </a:r>
            <a:r>
              <a:rPr lang="en-US" sz="2800" dirty="0" smtClean="0"/>
              <a:t> process aimed to </a:t>
            </a:r>
            <a:r>
              <a:rPr lang="en-US" sz="2800" i="1" dirty="0" smtClean="0"/>
              <a:t>highlight </a:t>
            </a:r>
            <a:r>
              <a:rPr lang="en-US" sz="2800" dirty="0" smtClean="0"/>
              <a:t>image brightness in a way particularly suited to </a:t>
            </a:r>
            <a:r>
              <a:rPr lang="en-US" sz="2800" i="1" dirty="0" smtClean="0"/>
              <a:t>human visual analysis</a:t>
            </a:r>
            <a:r>
              <a:rPr lang="en-US" sz="2800" dirty="0" smtClean="0"/>
              <a:t>.</a:t>
            </a:r>
          </a:p>
          <a:p>
            <a:r>
              <a:rPr lang="en-US" sz="2800" dirty="0" smtClean="0"/>
              <a:t>Aims to change a picture in such a way as to produce a picture with a </a:t>
            </a:r>
            <a:r>
              <a:rPr lang="en-US" sz="2800" i="1" dirty="0" smtClean="0"/>
              <a:t>flatter histogram.</a:t>
            </a:r>
          </a:p>
          <a:p>
            <a:r>
              <a:rPr lang="en-US" sz="2800" dirty="0" smtClean="0"/>
              <a:t>Increases the </a:t>
            </a:r>
            <a:r>
              <a:rPr lang="en-US" sz="2800" i="1" dirty="0" smtClean="0"/>
              <a:t>global contrast</a:t>
            </a:r>
            <a:r>
              <a:rPr lang="en-US" sz="2800" dirty="0" smtClean="0"/>
              <a:t> of many images, especially when the </a:t>
            </a:r>
            <a:r>
              <a:rPr lang="en-US" sz="2800" i="1" dirty="0" smtClean="0"/>
              <a:t>usable data </a:t>
            </a:r>
            <a:r>
              <a:rPr lang="en-US" sz="2800" dirty="0" smtClean="0"/>
              <a:t>of the image is represented by </a:t>
            </a:r>
            <a:r>
              <a:rPr lang="en-US" sz="2800" i="1" dirty="0" smtClean="0"/>
              <a:t>close contrast values</a:t>
            </a:r>
            <a:r>
              <a:rPr lang="en-US" sz="2800" dirty="0" smtClean="0"/>
              <a:t>. </a:t>
            </a:r>
          </a:p>
          <a:p>
            <a:r>
              <a:rPr lang="en-US" sz="2800" dirty="0" smtClean="0"/>
              <a:t>Through this adjustment, the intensities can be </a:t>
            </a:r>
            <a:r>
              <a:rPr lang="en-US" sz="2800" i="1" dirty="0" smtClean="0"/>
              <a:t>better distributed </a:t>
            </a:r>
            <a:r>
              <a:rPr lang="en-US" sz="2800" dirty="0" smtClean="0"/>
              <a:t>on the histogram. </a:t>
            </a:r>
          </a:p>
          <a:p>
            <a:r>
              <a:rPr lang="en-US" sz="2800" dirty="0" smtClean="0"/>
              <a:t>This allows for areas of </a:t>
            </a:r>
            <a:r>
              <a:rPr lang="en-US" sz="2800" i="1" dirty="0" smtClean="0"/>
              <a:t>lower local contrast</a:t>
            </a:r>
            <a:r>
              <a:rPr lang="en-US" sz="2800" dirty="0" smtClean="0"/>
              <a:t> to gain a </a:t>
            </a:r>
            <a:r>
              <a:rPr lang="en-US" sz="2800" i="1" dirty="0" smtClean="0"/>
              <a:t>higher contrast</a:t>
            </a:r>
            <a:r>
              <a:rPr lang="en-US" sz="2800" dirty="0" smtClean="0"/>
              <a:t>. </a:t>
            </a:r>
          </a:p>
          <a:p>
            <a:r>
              <a:rPr lang="en-US" sz="2800" dirty="0" smtClean="0"/>
              <a:t>Histogram equalization accomplishes this by effectively spreading out the most frequent intensity values.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(10/ 25)</a:t>
            </a:r>
            <a:br>
              <a:rPr lang="en-US" dirty="0" smtClean="0"/>
            </a:br>
            <a:r>
              <a:rPr lang="en-US" dirty="0" smtClean="0"/>
              <a:t>Histogram Equalization</a:t>
            </a:r>
            <a:endParaRPr lang="el-GR" dirty="0"/>
          </a:p>
        </p:txBody>
      </p:sp>
      <p:sp>
        <p:nvSpPr>
          <p:cNvPr id="3" name="Content Placeholder 2"/>
          <p:cNvSpPr>
            <a:spLocks noGrp="1"/>
          </p:cNvSpPr>
          <p:nvPr>
            <p:ph idx="1"/>
          </p:nvPr>
        </p:nvSpPr>
        <p:spPr>
          <a:xfrm>
            <a:off x="1435608" y="1447800"/>
            <a:ext cx="7565548" cy="5195910"/>
          </a:xfrm>
        </p:spPr>
        <p:txBody>
          <a:bodyPr>
            <a:normAutofit lnSpcReduction="10000"/>
          </a:bodyPr>
          <a:lstStyle/>
          <a:p>
            <a:endParaRPr lang="en-US" sz="2800" dirty="0" smtClean="0"/>
          </a:p>
          <a:p>
            <a:r>
              <a:rPr lang="en-US" sz="2800" dirty="0" smtClean="0"/>
              <a:t>Let                    be a discrete random variable such that                         .</a:t>
            </a:r>
          </a:p>
          <a:p>
            <a:endParaRPr lang="en-US" sz="2800" dirty="0" smtClean="0"/>
          </a:p>
          <a:p>
            <a:r>
              <a:rPr lang="en-US" sz="2800" dirty="0" smtClean="0"/>
              <a:t>Let         be the probability distribution function (pdf) for the discrete variable X such that</a:t>
            </a:r>
          </a:p>
          <a:p>
            <a:pPr>
              <a:buNone/>
            </a:pPr>
            <a:r>
              <a:rPr lang="en-US" sz="2800" dirty="0" smtClean="0"/>
              <a:t>                                 where                 .</a:t>
            </a:r>
          </a:p>
          <a:p>
            <a:pPr>
              <a:buNone/>
            </a:pPr>
            <a:endParaRPr lang="en-US" sz="2800" dirty="0" smtClean="0"/>
          </a:p>
          <a:p>
            <a:r>
              <a:rPr lang="en-US" sz="2800" dirty="0" smtClean="0"/>
              <a:t>Let             be the cumulative distribution function such that                     .</a:t>
            </a:r>
          </a:p>
          <a:p>
            <a:pPr>
              <a:buNone/>
            </a:pPr>
            <a:r>
              <a:rPr lang="en-US" sz="2800" dirty="0" smtClean="0"/>
              <a:t>    </a:t>
            </a:r>
          </a:p>
        </p:txBody>
      </p:sp>
      <p:graphicFrame>
        <p:nvGraphicFramePr>
          <p:cNvPr id="4" name="Object 3"/>
          <p:cNvGraphicFramePr>
            <a:graphicFrameLocks noChangeAspect="1"/>
          </p:cNvGraphicFramePr>
          <p:nvPr/>
        </p:nvGraphicFramePr>
        <p:xfrm>
          <a:off x="2428860" y="1857364"/>
          <a:ext cx="1839312" cy="565415"/>
        </p:xfrm>
        <a:graphic>
          <a:graphicData uri="http://schemas.openxmlformats.org/presentationml/2006/ole">
            <mc:AlternateContent xmlns:mc="http://schemas.openxmlformats.org/markup-compatibility/2006">
              <mc:Choice xmlns:v="urn:schemas-microsoft-com:vml" Requires="v">
                <p:oleObj spid="_x0000_s28688" name="Equation" r:id="rId3" imgW="914400" imgH="228600" progId="Equation.DSMT4">
                  <p:embed/>
                </p:oleObj>
              </mc:Choice>
              <mc:Fallback>
                <p:oleObj name="Equation" r:id="rId3" imgW="91440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8860" y="1857364"/>
                        <a:ext cx="1839312" cy="5654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225956" y="2253335"/>
          <a:ext cx="2225859" cy="604161"/>
        </p:xfrm>
        <a:graphic>
          <a:graphicData uri="http://schemas.openxmlformats.org/presentationml/2006/ole">
            <mc:AlternateContent xmlns:mc="http://schemas.openxmlformats.org/markup-compatibility/2006">
              <mc:Choice xmlns:v="urn:schemas-microsoft-com:vml" Requires="v">
                <p:oleObj spid="_x0000_s28689" name="Equation" r:id="rId5" imgW="888840" imgH="241200" progId="Equation.DSMT4">
                  <p:embed/>
                </p:oleObj>
              </mc:Choice>
              <mc:Fallback>
                <p:oleObj name="Equation" r:id="rId5" imgW="888840" imgH="2412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25956" y="2253335"/>
                        <a:ext cx="2225859" cy="60416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2409016" y="3214686"/>
          <a:ext cx="805662" cy="500066"/>
        </p:xfrm>
        <a:graphic>
          <a:graphicData uri="http://schemas.openxmlformats.org/presentationml/2006/ole">
            <mc:AlternateContent xmlns:mc="http://schemas.openxmlformats.org/markup-compatibility/2006">
              <mc:Choice xmlns:v="urn:schemas-microsoft-com:vml" Requires="v">
                <p:oleObj spid="_x0000_s28690" name="Equation" r:id="rId7" imgW="368280" imgH="228600" progId="Equation.DSMT4">
                  <p:embed/>
                </p:oleObj>
              </mc:Choice>
              <mc:Fallback>
                <p:oleObj name="Equation" r:id="rId7" imgW="368280" imgH="2286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09016" y="3214686"/>
                        <a:ext cx="805662"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1770063" y="4000500"/>
          <a:ext cx="3067050" cy="785813"/>
        </p:xfrm>
        <a:graphic>
          <a:graphicData uri="http://schemas.openxmlformats.org/presentationml/2006/ole">
            <mc:AlternateContent xmlns:mc="http://schemas.openxmlformats.org/markup-compatibility/2006">
              <mc:Choice xmlns:v="urn:schemas-microsoft-com:vml" Requires="v">
                <p:oleObj spid="_x0000_s28691" name="Equation" r:id="rId9" imgW="1536480" imgH="393480" progId="Equation.DSMT4">
                  <p:embed/>
                </p:oleObj>
              </mc:Choice>
              <mc:Fallback>
                <p:oleObj name="Equation" r:id="rId9" imgW="1536480" imgH="39348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70063" y="4000500"/>
                        <a:ext cx="3067050" cy="785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5786446" y="3929066"/>
          <a:ext cx="1571636" cy="789450"/>
        </p:xfrm>
        <a:graphic>
          <a:graphicData uri="http://schemas.openxmlformats.org/presentationml/2006/ole">
            <mc:AlternateContent xmlns:mc="http://schemas.openxmlformats.org/markup-compatibility/2006">
              <mc:Choice xmlns:v="urn:schemas-microsoft-com:vml" Requires="v">
                <p:oleObj spid="_x0000_s28692" name="Equation" r:id="rId11" imgW="749160" imgH="444240" progId="Equation.DSMT4">
                  <p:embed/>
                </p:oleObj>
              </mc:Choice>
              <mc:Fallback>
                <p:oleObj name="Equation" r:id="rId11" imgW="749160" imgH="444240"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786446" y="3929066"/>
                        <a:ext cx="1571636" cy="789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2428859" y="5008736"/>
          <a:ext cx="1143009" cy="491965"/>
        </p:xfrm>
        <a:graphic>
          <a:graphicData uri="http://schemas.openxmlformats.org/presentationml/2006/ole">
            <mc:AlternateContent xmlns:mc="http://schemas.openxmlformats.org/markup-compatibility/2006">
              <mc:Choice xmlns:v="urn:schemas-microsoft-com:vml" Requires="v">
                <p:oleObj spid="_x0000_s28693" name="Equation" r:id="rId13" imgW="482400" imgH="228600" progId="Equation.DSMT4">
                  <p:embed/>
                </p:oleObj>
              </mc:Choice>
              <mc:Fallback>
                <p:oleObj name="Equation" r:id="rId13" imgW="482400" imgH="228600" progId="Equation.DSMT4">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28859" y="5008736"/>
                        <a:ext cx="1143009" cy="49196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4500562" y="5286388"/>
          <a:ext cx="2009370" cy="665337"/>
        </p:xfrm>
        <a:graphic>
          <a:graphicData uri="http://schemas.openxmlformats.org/presentationml/2006/ole">
            <mc:AlternateContent xmlns:mc="http://schemas.openxmlformats.org/markup-compatibility/2006">
              <mc:Choice xmlns:v="urn:schemas-microsoft-com:vml" Requires="v">
                <p:oleObj spid="_x0000_s28694" name="Equation" r:id="rId15" imgW="1104840" imgH="431640" progId="Equation.DSMT4">
                  <p:embed/>
                </p:oleObj>
              </mc:Choice>
              <mc:Fallback>
                <p:oleObj name="Equation" r:id="rId15" imgW="1104840" imgH="431640" progId="Equation.DSMT4">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00562" y="5286388"/>
                        <a:ext cx="2009370" cy="665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(11/ 25)</a:t>
            </a:r>
            <a:br>
              <a:rPr lang="en-US" dirty="0" smtClean="0"/>
            </a:br>
            <a:r>
              <a:rPr lang="en-US" dirty="0" smtClean="0"/>
              <a:t>Histogram Equalization</a:t>
            </a:r>
            <a:endParaRPr lang="el-GR" dirty="0"/>
          </a:p>
        </p:txBody>
      </p:sp>
      <p:sp>
        <p:nvSpPr>
          <p:cNvPr id="3" name="Content Placeholder 2"/>
          <p:cNvSpPr>
            <a:spLocks noGrp="1"/>
          </p:cNvSpPr>
          <p:nvPr>
            <p:ph idx="1"/>
          </p:nvPr>
        </p:nvSpPr>
        <p:spPr>
          <a:xfrm>
            <a:off x="1214414" y="1447800"/>
            <a:ext cx="7719274" cy="4800600"/>
          </a:xfrm>
        </p:spPr>
        <p:txBody>
          <a:bodyPr>
            <a:normAutofit fontScale="92500" lnSpcReduction="20000"/>
          </a:bodyPr>
          <a:lstStyle/>
          <a:p>
            <a:r>
              <a:rPr lang="en-US" dirty="0" smtClean="0"/>
              <a:t>Histogram equalization provides a mapping f: X </a:t>
            </a:r>
            <a:r>
              <a:rPr lang="en-US" dirty="0" smtClean="0">
                <a:sym typeface="Wingdings" pitchFamily="2" charset="2"/>
              </a:rPr>
              <a:t> Y to a new random variable              such that          and                .  </a:t>
            </a:r>
          </a:p>
          <a:p>
            <a:r>
              <a:rPr lang="en-US" dirty="0" smtClean="0">
                <a:sym typeface="Wingdings" pitchFamily="2" charset="2"/>
              </a:rPr>
              <a:t>Let          be the pdf for the discrete random variable Y such that              .</a:t>
            </a:r>
          </a:p>
          <a:p>
            <a:r>
              <a:rPr lang="en-US" dirty="0" smtClean="0">
                <a:sym typeface="Wingdings" pitchFamily="2" charset="2"/>
              </a:rPr>
              <a:t>Let          be the cdf for Y such that </a:t>
            </a:r>
          </a:p>
          <a:p>
            <a:r>
              <a:rPr lang="en-US" dirty="0" smtClean="0">
                <a:sym typeface="Wingdings" pitchFamily="2" charset="2"/>
              </a:rPr>
              <a:t>Histogram equalization aims at providing a mapping f such that                      where K is a constant.</a:t>
            </a:r>
          </a:p>
          <a:p>
            <a:endParaRPr lang="en-US" dirty="0" smtClean="0">
              <a:sym typeface="Wingdings" pitchFamily="2" charset="2"/>
            </a:endParaRPr>
          </a:p>
          <a:p>
            <a:pPr>
              <a:buNone/>
            </a:pPr>
            <a:r>
              <a:rPr lang="en-US" dirty="0" smtClean="0">
                <a:sym typeface="Wingdings" pitchFamily="2" charset="2"/>
              </a:rPr>
              <a:t>                                                                           </a:t>
            </a:r>
            <a:endParaRPr lang="el-GR" dirty="0"/>
          </a:p>
        </p:txBody>
      </p:sp>
      <p:graphicFrame>
        <p:nvGraphicFramePr>
          <p:cNvPr id="29698" name="Object 2"/>
          <p:cNvGraphicFramePr>
            <a:graphicFrameLocks noChangeAspect="1"/>
          </p:cNvGraphicFramePr>
          <p:nvPr/>
        </p:nvGraphicFramePr>
        <p:xfrm>
          <a:off x="6766164" y="1857364"/>
          <a:ext cx="2099405" cy="428628"/>
        </p:xfrm>
        <a:graphic>
          <a:graphicData uri="http://schemas.openxmlformats.org/presentationml/2006/ole">
            <mc:AlternateContent xmlns:mc="http://schemas.openxmlformats.org/markup-compatibility/2006">
              <mc:Choice xmlns:v="urn:schemas-microsoft-com:vml" Requires="v">
                <p:oleObj spid="_x0000_s29718" name="Equation" r:id="rId3" imgW="888840" imgH="228600" progId="Equation.DSMT4">
                  <p:embed/>
                </p:oleObj>
              </mc:Choice>
              <mc:Fallback>
                <p:oleObj name="Equation" r:id="rId3" imgW="88884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6164" y="1857364"/>
                        <a:ext cx="2099405" cy="4286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4714876" y="2143116"/>
          <a:ext cx="1688820" cy="500066"/>
        </p:xfrm>
        <a:graphic>
          <a:graphicData uri="http://schemas.openxmlformats.org/presentationml/2006/ole">
            <mc:AlternateContent xmlns:mc="http://schemas.openxmlformats.org/markup-compatibility/2006">
              <mc:Choice xmlns:v="urn:schemas-microsoft-com:vml" Requires="v">
                <p:oleObj spid="_x0000_s29719" name="Equation" r:id="rId5" imgW="698400" imgH="241200" progId="Equation.DSMT4">
                  <p:embed/>
                </p:oleObj>
              </mc:Choice>
              <mc:Fallback>
                <p:oleObj name="Equation" r:id="rId5" imgW="698400" imgH="2412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4876" y="2143116"/>
                        <a:ext cx="1688820"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00" name="Object 4"/>
          <p:cNvGraphicFramePr>
            <a:graphicFrameLocks noChangeAspect="1"/>
          </p:cNvGraphicFramePr>
          <p:nvPr/>
        </p:nvGraphicFramePr>
        <p:xfrm>
          <a:off x="2214546" y="2571744"/>
          <a:ext cx="1023819" cy="571504"/>
        </p:xfrm>
        <a:graphic>
          <a:graphicData uri="http://schemas.openxmlformats.org/presentationml/2006/ole">
            <mc:AlternateContent xmlns:mc="http://schemas.openxmlformats.org/markup-compatibility/2006">
              <mc:Choice xmlns:v="urn:schemas-microsoft-com:vml" Requires="v">
                <p:oleObj spid="_x0000_s29720" name="Equation" r:id="rId7" imgW="380880" imgH="241200" progId="Equation.DSMT4">
                  <p:embed/>
                </p:oleObj>
              </mc:Choice>
              <mc:Fallback>
                <p:oleObj name="Equation" r:id="rId7" imgW="380880" imgH="2412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14546" y="2571744"/>
                        <a:ext cx="1023819"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01" name="Object 5"/>
          <p:cNvGraphicFramePr>
            <a:graphicFrameLocks noChangeAspect="1"/>
          </p:cNvGraphicFramePr>
          <p:nvPr/>
        </p:nvGraphicFramePr>
        <p:xfrm>
          <a:off x="4643438" y="2928934"/>
          <a:ext cx="1524001" cy="571504"/>
        </p:xfrm>
        <a:graphic>
          <a:graphicData uri="http://schemas.openxmlformats.org/presentationml/2006/ole">
            <mc:AlternateContent xmlns:mc="http://schemas.openxmlformats.org/markup-compatibility/2006">
              <mc:Choice xmlns:v="urn:schemas-microsoft-com:vml" Requires="v">
                <p:oleObj spid="_x0000_s29721" name="Equation" r:id="rId9" imgW="761760" imgH="444240" progId="Equation.DSMT4">
                  <p:embed/>
                </p:oleObj>
              </mc:Choice>
              <mc:Fallback>
                <p:oleObj name="Equation" r:id="rId9" imgW="761760" imgH="44424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43438" y="2928934"/>
                        <a:ext cx="1524001"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3143240" y="2214554"/>
          <a:ext cx="928694" cy="452440"/>
        </p:xfrm>
        <a:graphic>
          <a:graphicData uri="http://schemas.openxmlformats.org/presentationml/2006/ole">
            <mc:AlternateContent xmlns:mc="http://schemas.openxmlformats.org/markup-compatibility/2006">
              <mc:Choice xmlns:v="urn:schemas-microsoft-com:vml" Requires="v">
                <p:oleObj spid="_x0000_s29722" name="Equation" r:id="rId11" imgW="495000" imgH="241200" progId="Equation.DSMT4">
                  <p:embed/>
                </p:oleObj>
              </mc:Choice>
              <mc:Fallback>
                <p:oleObj name="Equation" r:id="rId11" imgW="495000" imgH="241200" progId="Equation.DSMT4">
                  <p:embed/>
                  <p:pic>
                    <p:nvPicPr>
                      <p:cNvPr id="0" name="Picture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43240" y="2214554"/>
                        <a:ext cx="928694" cy="4524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2214546" y="3429000"/>
          <a:ext cx="1026453" cy="500066"/>
        </p:xfrm>
        <a:graphic>
          <a:graphicData uri="http://schemas.openxmlformats.org/presentationml/2006/ole">
            <mc:AlternateContent xmlns:mc="http://schemas.openxmlformats.org/markup-compatibility/2006">
              <mc:Choice xmlns:v="urn:schemas-microsoft-com:vml" Requires="v">
                <p:oleObj spid="_x0000_s29723" name="Equation" r:id="rId13" imgW="495000" imgH="241200" progId="Equation.DSMT4">
                  <p:embed/>
                </p:oleObj>
              </mc:Choice>
              <mc:Fallback>
                <p:oleObj name="Equation" r:id="rId13" imgW="495000" imgH="241200" progId="Equation.DSMT4">
                  <p:embed/>
                  <p:pic>
                    <p:nvPicPr>
                      <p:cNvPr id="0" name="Picture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14546" y="3429000"/>
                        <a:ext cx="1026453"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3"/>
          <p:cNvGraphicFramePr>
            <a:graphicFrameLocks noChangeAspect="1"/>
          </p:cNvGraphicFramePr>
          <p:nvPr/>
        </p:nvGraphicFramePr>
        <p:xfrm>
          <a:off x="7143768" y="3357562"/>
          <a:ext cx="1895508" cy="642942"/>
        </p:xfrm>
        <a:graphic>
          <a:graphicData uri="http://schemas.openxmlformats.org/presentationml/2006/ole">
            <mc:AlternateContent xmlns:mc="http://schemas.openxmlformats.org/markup-compatibility/2006">
              <mc:Choice xmlns:v="urn:schemas-microsoft-com:vml" Requires="v">
                <p:oleObj spid="_x0000_s29724" name="Equation" r:id="rId15" imgW="1117440" imgH="431640" progId="Equation.DSMT4">
                  <p:embed/>
                </p:oleObj>
              </mc:Choice>
              <mc:Fallback>
                <p:oleObj name="Equation" r:id="rId15" imgW="1117440" imgH="431640" progId="Equation.DSMT4">
                  <p:embed/>
                  <p:pic>
                    <p:nvPicPr>
                      <p:cNvPr id="0" name="Picture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143768" y="3357562"/>
                        <a:ext cx="1895508"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nvGraphicFramePr>
        <p:xfrm>
          <a:off x="4714876" y="4214818"/>
          <a:ext cx="2263457" cy="500066"/>
        </p:xfrm>
        <a:graphic>
          <a:graphicData uri="http://schemas.openxmlformats.org/presentationml/2006/ole">
            <mc:AlternateContent xmlns:mc="http://schemas.openxmlformats.org/markup-compatibility/2006">
              <mc:Choice xmlns:v="urn:schemas-microsoft-com:vml" Requires="v">
                <p:oleObj spid="_x0000_s29725" name="Equation" r:id="rId17" imgW="1091880" imgH="241200" progId="Equation.DSMT4">
                  <p:embed/>
                </p:oleObj>
              </mc:Choice>
              <mc:Fallback>
                <p:oleObj name="Equation" r:id="rId17" imgW="1091880" imgH="241200" progId="Equation.DSMT4">
                  <p:embed/>
                  <p:pic>
                    <p:nvPicPr>
                      <p:cNvPr id="0" name="Picture 1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714876" y="4214818"/>
                        <a:ext cx="2263457"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(1/2)</a:t>
            </a:r>
            <a:endParaRPr lang="el-GR" dirty="0"/>
          </a:p>
        </p:txBody>
      </p:sp>
      <p:sp>
        <p:nvSpPr>
          <p:cNvPr id="3" name="Content Placeholder 2"/>
          <p:cNvSpPr>
            <a:spLocks noGrp="1"/>
          </p:cNvSpPr>
          <p:nvPr>
            <p:ph idx="1"/>
          </p:nvPr>
        </p:nvSpPr>
        <p:spPr>
          <a:xfrm>
            <a:off x="1071538" y="1071546"/>
            <a:ext cx="7862150" cy="5572164"/>
          </a:xfrm>
        </p:spPr>
        <p:txBody>
          <a:bodyPr>
            <a:normAutofit lnSpcReduction="10000"/>
          </a:bodyPr>
          <a:lstStyle/>
          <a:p>
            <a:r>
              <a:rPr lang="en-US" dirty="0" smtClean="0"/>
              <a:t>Basic Image Processing Operations</a:t>
            </a:r>
          </a:p>
          <a:p>
            <a:pPr lvl="1"/>
            <a:r>
              <a:rPr lang="en-US" dirty="0" smtClean="0"/>
              <a:t>Overview</a:t>
            </a:r>
          </a:p>
          <a:p>
            <a:pPr lvl="1"/>
            <a:r>
              <a:rPr lang="en-US" dirty="0" smtClean="0"/>
              <a:t>Point Operations</a:t>
            </a:r>
          </a:p>
          <a:p>
            <a:pPr lvl="2"/>
            <a:r>
              <a:rPr lang="en-US" dirty="0" smtClean="0"/>
              <a:t>Basic Point Operations</a:t>
            </a:r>
          </a:p>
          <a:p>
            <a:pPr lvl="2"/>
            <a:r>
              <a:rPr lang="en-US" dirty="0" smtClean="0"/>
              <a:t>Histogram Normalization</a:t>
            </a:r>
          </a:p>
          <a:p>
            <a:pPr lvl="2"/>
            <a:r>
              <a:rPr lang="en-US" dirty="0" smtClean="0"/>
              <a:t>Histogram Equalization</a:t>
            </a:r>
          </a:p>
          <a:p>
            <a:pPr lvl="2"/>
            <a:r>
              <a:rPr lang="en-US" dirty="0" smtClean="0"/>
              <a:t>Thresholding</a:t>
            </a:r>
          </a:p>
          <a:p>
            <a:pPr lvl="2"/>
            <a:r>
              <a:rPr lang="en-US" dirty="0" smtClean="0"/>
              <a:t>Morphing (transforming a circle to an eclipse)</a:t>
            </a:r>
          </a:p>
          <a:p>
            <a:pPr lvl="1"/>
            <a:r>
              <a:rPr lang="en-US" dirty="0" smtClean="0"/>
              <a:t>Group Operations</a:t>
            </a:r>
          </a:p>
          <a:p>
            <a:pPr lvl="2"/>
            <a:r>
              <a:rPr lang="en-US" dirty="0" smtClean="0"/>
              <a:t>Template Convolution</a:t>
            </a:r>
          </a:p>
          <a:p>
            <a:pPr lvl="2"/>
            <a:r>
              <a:rPr lang="en-US" dirty="0" smtClean="0"/>
              <a:t>Averaging Operator</a:t>
            </a:r>
          </a:p>
          <a:p>
            <a:pPr lvl="2"/>
            <a:r>
              <a:rPr lang="en-US" dirty="0" smtClean="0"/>
              <a:t>Gaussian Averaging Operator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(12/ 25)</a:t>
            </a:r>
            <a:br>
              <a:rPr lang="en-US" dirty="0" smtClean="0"/>
            </a:br>
            <a:r>
              <a:rPr lang="en-US" dirty="0" smtClean="0"/>
              <a:t>Histogram Equalization</a:t>
            </a:r>
            <a:endParaRPr lang="el-GR" dirty="0"/>
          </a:p>
        </p:txBody>
      </p:sp>
      <p:sp>
        <p:nvSpPr>
          <p:cNvPr id="3" name="Content Placeholder 2"/>
          <p:cNvSpPr>
            <a:spLocks noGrp="1"/>
          </p:cNvSpPr>
          <p:nvPr>
            <p:ph idx="1"/>
          </p:nvPr>
        </p:nvSpPr>
        <p:spPr/>
        <p:txBody>
          <a:bodyPr/>
          <a:lstStyle/>
          <a:p>
            <a:r>
              <a:rPr lang="en-US" dirty="0" smtClean="0"/>
              <a:t>This mapping is given by the formula:</a:t>
            </a:r>
          </a:p>
          <a:p>
            <a:pPr>
              <a:buNone/>
            </a:pPr>
            <a:endParaRPr lang="en-US" dirty="0" smtClean="0"/>
          </a:p>
          <a:p>
            <a:r>
              <a:rPr lang="en-US" dirty="0" smtClean="0"/>
              <a:t>Since the function           provides values in the [0,1] interval the values of Y must be rescaled in the original range for the X variable such as:  </a:t>
            </a:r>
            <a:endParaRPr lang="el-GR" dirty="0"/>
          </a:p>
        </p:txBody>
      </p:sp>
      <p:graphicFrame>
        <p:nvGraphicFramePr>
          <p:cNvPr id="4" name="Object 3"/>
          <p:cNvGraphicFramePr>
            <a:graphicFrameLocks noChangeAspect="1"/>
          </p:cNvGraphicFramePr>
          <p:nvPr/>
        </p:nvGraphicFramePr>
        <p:xfrm>
          <a:off x="3000364" y="2000240"/>
          <a:ext cx="3286148" cy="642942"/>
        </p:xfrm>
        <a:graphic>
          <a:graphicData uri="http://schemas.openxmlformats.org/presentationml/2006/ole">
            <mc:AlternateContent xmlns:mc="http://schemas.openxmlformats.org/markup-compatibility/2006">
              <mc:Choice xmlns:v="urn:schemas-microsoft-com:vml" Requires="v">
                <p:oleObj spid="_x0000_s31752" name="Equation" r:id="rId3" imgW="1346040" imgH="241200" progId="Equation.DSMT4">
                  <p:embed/>
                </p:oleObj>
              </mc:Choice>
              <mc:Fallback>
                <p:oleObj name="Equation" r:id="rId3" imgW="1346040" imgH="241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0364" y="2000240"/>
                        <a:ext cx="3286148"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4843467" y="2643181"/>
          <a:ext cx="1157293" cy="548191"/>
        </p:xfrm>
        <a:graphic>
          <a:graphicData uri="http://schemas.openxmlformats.org/presentationml/2006/ole">
            <mc:AlternateContent xmlns:mc="http://schemas.openxmlformats.org/markup-compatibility/2006">
              <mc:Choice xmlns:v="urn:schemas-microsoft-com:vml" Requires="v">
                <p:oleObj spid="_x0000_s31753" name="Equation" r:id="rId5" imgW="482400" imgH="228600" progId="Equation.DSMT4">
                  <p:embed/>
                </p:oleObj>
              </mc:Choice>
              <mc:Fallback>
                <p:oleObj name="Equation" r:id="rId5" imgW="48240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3467" y="2643181"/>
                        <a:ext cx="1157293" cy="5481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2643174" y="4643446"/>
          <a:ext cx="4090765" cy="571504"/>
        </p:xfrm>
        <a:graphic>
          <a:graphicData uri="http://schemas.openxmlformats.org/presentationml/2006/ole">
            <mc:AlternateContent xmlns:mc="http://schemas.openxmlformats.org/markup-compatibility/2006">
              <mc:Choice xmlns:v="urn:schemas-microsoft-com:vml" Requires="v">
                <p:oleObj spid="_x0000_s31754" name="Equation" r:id="rId7" imgW="1726920" imgH="241200" progId="Equation.DSMT4">
                  <p:embed/>
                </p:oleObj>
              </mc:Choice>
              <mc:Fallback>
                <p:oleObj name="Equation" r:id="rId7" imgW="1726920" imgH="2412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43174" y="4643446"/>
                        <a:ext cx="4090765"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(13/ 25)</a:t>
            </a:r>
            <a:br>
              <a:rPr lang="en-US" dirty="0" smtClean="0"/>
            </a:br>
            <a:r>
              <a:rPr lang="en-US" dirty="0" smtClean="0"/>
              <a:t>Histogram Equalization</a:t>
            </a:r>
            <a:endParaRPr lang="el-GR" dirty="0"/>
          </a:p>
        </p:txBody>
      </p:sp>
      <p:sp>
        <p:nvSpPr>
          <p:cNvPr id="3" name="Content Placeholder 2"/>
          <p:cNvSpPr>
            <a:spLocks noGrp="1"/>
          </p:cNvSpPr>
          <p:nvPr>
            <p:ph idx="1"/>
          </p:nvPr>
        </p:nvSpPr>
        <p:spPr>
          <a:xfrm>
            <a:off x="1000100" y="1357298"/>
            <a:ext cx="7498080" cy="409564"/>
          </a:xfrm>
        </p:spPr>
        <p:txBody>
          <a:bodyPr>
            <a:normAutofit fontScale="70000" lnSpcReduction="20000"/>
          </a:bodyPr>
          <a:lstStyle/>
          <a:p>
            <a:r>
              <a:rPr lang="en-US" dirty="0" smtClean="0"/>
              <a:t>MatLab code demonstrating Histogram Equalization (I).</a:t>
            </a:r>
            <a:endParaRPr lang="el-GR" dirty="0"/>
          </a:p>
        </p:txBody>
      </p:sp>
      <p:sp>
        <p:nvSpPr>
          <p:cNvPr id="5" name="TextBox 4"/>
          <p:cNvSpPr txBox="1"/>
          <p:nvPr/>
        </p:nvSpPr>
        <p:spPr>
          <a:xfrm>
            <a:off x="1071538" y="1785927"/>
            <a:ext cx="7858180" cy="3046988"/>
          </a:xfrm>
          <a:prstGeom prst="rect">
            <a:avLst/>
          </a:prstGeom>
          <a:noFill/>
        </p:spPr>
        <p:txBody>
          <a:bodyPr wrap="square" rtlCol="0">
            <a:spAutoFit/>
          </a:bodyPr>
          <a:lstStyle/>
          <a:p>
            <a:r>
              <a:rPr lang="en-US" sz="1200" dirty="0" smtClean="0">
                <a:solidFill>
                  <a:srgbClr val="228B22"/>
                </a:solidFill>
                <a:latin typeface="Courier New"/>
              </a:rPr>
              <a:t>% The purpose of this script file is to demonstrate the % operation of histogram equalization procedure.</a:t>
            </a:r>
          </a:p>
          <a:p>
            <a:r>
              <a:rPr lang="en-US" sz="1200" dirty="0" smtClean="0">
                <a:solidFill>
                  <a:srgbClr val="000000"/>
                </a:solidFill>
                <a:latin typeface="Courier New"/>
              </a:rPr>
              <a:t>clc</a:t>
            </a:r>
          </a:p>
          <a:p>
            <a:r>
              <a:rPr lang="en-US" sz="1200" dirty="0" smtClean="0">
                <a:solidFill>
                  <a:srgbClr val="000000"/>
                </a:solidFill>
                <a:latin typeface="Courier New"/>
              </a:rPr>
              <a:t>clear </a:t>
            </a:r>
            <a:r>
              <a:rPr lang="en-US" sz="1200" dirty="0" smtClean="0">
                <a:solidFill>
                  <a:srgbClr val="A020F0"/>
                </a:solidFill>
                <a:latin typeface="Courier New"/>
              </a:rPr>
              <a:t>all</a:t>
            </a:r>
          </a:p>
          <a:p>
            <a:r>
              <a:rPr lang="en-US" sz="1200" dirty="0" smtClean="0">
                <a:solidFill>
                  <a:srgbClr val="000000"/>
                </a:solidFill>
                <a:latin typeface="Courier New"/>
              </a:rPr>
              <a:t>N = 100000;</a:t>
            </a:r>
          </a:p>
          <a:p>
            <a:r>
              <a:rPr lang="en-US" sz="1200" dirty="0" smtClean="0">
                <a:solidFill>
                  <a:srgbClr val="000000"/>
                </a:solidFill>
                <a:latin typeface="Courier New"/>
              </a:rPr>
              <a:t>X = round(125 + 15.*randn(1,N));</a:t>
            </a:r>
          </a:p>
          <a:p>
            <a:r>
              <a:rPr lang="en-US" sz="1200" dirty="0" smtClean="0">
                <a:solidFill>
                  <a:srgbClr val="000000"/>
                </a:solidFill>
                <a:latin typeface="Courier New"/>
              </a:rPr>
              <a:t>Xmin = min(X);</a:t>
            </a:r>
          </a:p>
          <a:p>
            <a:r>
              <a:rPr lang="en-US" sz="1200" dirty="0" smtClean="0">
                <a:solidFill>
                  <a:srgbClr val="000000"/>
                </a:solidFill>
                <a:latin typeface="Courier New"/>
              </a:rPr>
              <a:t>Xmax = max(X);</a:t>
            </a:r>
          </a:p>
          <a:p>
            <a:r>
              <a:rPr lang="en-US" sz="1200" dirty="0" smtClean="0">
                <a:solidFill>
                  <a:srgbClr val="000000"/>
                </a:solidFill>
                <a:latin typeface="Courier New"/>
              </a:rPr>
              <a:t>Range = Xmax - Xmin;</a:t>
            </a:r>
          </a:p>
          <a:p>
            <a:r>
              <a:rPr lang="en-US" sz="1200" dirty="0" smtClean="0">
                <a:solidFill>
                  <a:srgbClr val="000000"/>
                </a:solidFill>
                <a:latin typeface="Courier New"/>
              </a:rPr>
              <a:t>Hx = hist(X,[Xmin:1:Xmax]);</a:t>
            </a:r>
          </a:p>
          <a:p>
            <a:r>
              <a:rPr lang="en-US" sz="1200" dirty="0" smtClean="0">
                <a:solidFill>
                  <a:srgbClr val="000000"/>
                </a:solidFill>
                <a:latin typeface="Courier New"/>
              </a:rPr>
              <a:t>Hx = Hx / N;</a:t>
            </a:r>
          </a:p>
          <a:p>
            <a:r>
              <a:rPr lang="en-US" sz="1200" dirty="0" smtClean="0">
                <a:solidFill>
                  <a:srgbClr val="228B22"/>
                </a:solidFill>
                <a:latin typeface="Courier New"/>
              </a:rPr>
              <a:t>% Compute the cumulative histogram corresponding to Hx.</a:t>
            </a:r>
          </a:p>
          <a:p>
            <a:r>
              <a:rPr lang="en-US" sz="1200" dirty="0" smtClean="0">
                <a:solidFill>
                  <a:srgbClr val="000000"/>
                </a:solidFill>
                <a:latin typeface="Courier New"/>
              </a:rPr>
              <a:t>Cx = cumsum(Hx);</a:t>
            </a:r>
          </a:p>
          <a:p>
            <a:endParaRPr lang="el-GR" dirty="0" smtClean="0"/>
          </a:p>
          <a:p>
            <a:endParaRPr lang="el-GR"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0"/>
            <a:ext cx="7498080" cy="1143000"/>
          </a:xfrm>
        </p:spPr>
        <p:txBody>
          <a:bodyPr>
            <a:normAutofit fontScale="90000"/>
          </a:bodyPr>
          <a:lstStyle/>
          <a:p>
            <a:r>
              <a:rPr lang="en-US" dirty="0" smtClean="0"/>
              <a:t>Point Operations (14/ 25)</a:t>
            </a:r>
            <a:br>
              <a:rPr lang="en-US" dirty="0" smtClean="0"/>
            </a:br>
            <a:r>
              <a:rPr lang="en-US" dirty="0" smtClean="0"/>
              <a:t>Histogram Equalization</a:t>
            </a:r>
            <a:endParaRPr lang="el-GR" dirty="0"/>
          </a:p>
        </p:txBody>
      </p:sp>
      <p:sp>
        <p:nvSpPr>
          <p:cNvPr id="3" name="Content Placeholder 2"/>
          <p:cNvSpPr>
            <a:spLocks noGrp="1"/>
          </p:cNvSpPr>
          <p:nvPr>
            <p:ph idx="1"/>
          </p:nvPr>
        </p:nvSpPr>
        <p:spPr>
          <a:xfrm>
            <a:off x="1000100" y="1142984"/>
            <a:ext cx="7498080" cy="409564"/>
          </a:xfrm>
        </p:spPr>
        <p:txBody>
          <a:bodyPr>
            <a:normAutofit fontScale="70000" lnSpcReduction="20000"/>
          </a:bodyPr>
          <a:lstStyle/>
          <a:p>
            <a:r>
              <a:rPr lang="en-US" dirty="0" smtClean="0"/>
              <a:t>MatLab code demonstrating Histogram Equalization (II).</a:t>
            </a:r>
            <a:endParaRPr lang="el-GR" dirty="0"/>
          </a:p>
        </p:txBody>
      </p:sp>
      <p:sp>
        <p:nvSpPr>
          <p:cNvPr id="5" name="TextBox 4"/>
          <p:cNvSpPr txBox="1"/>
          <p:nvPr/>
        </p:nvSpPr>
        <p:spPr>
          <a:xfrm>
            <a:off x="1142976" y="1714488"/>
            <a:ext cx="7858180" cy="4154984"/>
          </a:xfrm>
          <a:prstGeom prst="rect">
            <a:avLst/>
          </a:prstGeom>
          <a:noFill/>
        </p:spPr>
        <p:txBody>
          <a:bodyPr wrap="square" rtlCol="0">
            <a:spAutoFit/>
          </a:bodyPr>
          <a:lstStyle/>
          <a:p>
            <a:r>
              <a:rPr lang="en-US" sz="1200" dirty="0" smtClean="0">
                <a:solidFill>
                  <a:srgbClr val="228B22"/>
                </a:solidFill>
                <a:latin typeface="Courier New"/>
              </a:rPr>
              <a:t>% We need to construct a mapping objects which relates each integer in the X</a:t>
            </a:r>
          </a:p>
          <a:p>
            <a:r>
              <a:rPr lang="en-US" sz="1200" dirty="0" smtClean="0">
                <a:solidFill>
                  <a:srgbClr val="228B22"/>
                </a:solidFill>
                <a:latin typeface="Courier New"/>
              </a:rPr>
              <a:t>% array with the corresponding cumulative frequency value.</a:t>
            </a:r>
          </a:p>
          <a:p>
            <a:r>
              <a:rPr lang="en-US" sz="1200" dirty="0" smtClean="0">
                <a:solidFill>
                  <a:srgbClr val="228B22"/>
                </a:solidFill>
                <a:latin typeface="Courier New"/>
              </a:rPr>
              <a:t>% The basic problem which is addressed here through the utilization of the</a:t>
            </a:r>
          </a:p>
          <a:p>
            <a:r>
              <a:rPr lang="en-US" sz="1200" dirty="0" smtClean="0">
                <a:solidFill>
                  <a:srgbClr val="228B22"/>
                </a:solidFill>
                <a:latin typeface="Courier New"/>
              </a:rPr>
              <a:t>% MatLab's map objects is the following:</a:t>
            </a:r>
          </a:p>
          <a:p>
            <a:r>
              <a:rPr lang="en-US" sz="1200" dirty="0" smtClean="0">
                <a:solidFill>
                  <a:srgbClr val="228B22"/>
                </a:solidFill>
                <a:latin typeface="Courier New"/>
              </a:rPr>
              <a:t>% X: [1..N] ---&gt; [0..n] denotes a given many-to-one mapping.</a:t>
            </a:r>
          </a:p>
          <a:p>
            <a:r>
              <a:rPr lang="en-US" sz="1200" dirty="0" smtClean="0">
                <a:solidFill>
                  <a:srgbClr val="228B22"/>
                </a:solidFill>
                <a:latin typeface="Courier New"/>
              </a:rPr>
              <a:t>% Cx: [1..n+1] --&gt; [0..N] denotes the corresponding one-to-many mapping</a:t>
            </a:r>
          </a:p>
          <a:p>
            <a:r>
              <a:rPr lang="en-US" sz="1200" dirty="0" smtClean="0">
                <a:solidFill>
                  <a:srgbClr val="228B22"/>
                </a:solidFill>
                <a:latin typeface="Courier New"/>
              </a:rPr>
              <a:t>% providing the cumulative histogram for each element in the [0..n]</a:t>
            </a:r>
          </a:p>
          <a:p>
            <a:r>
              <a:rPr lang="en-US" sz="1200" dirty="0" smtClean="0">
                <a:solidFill>
                  <a:srgbClr val="228B22"/>
                </a:solidFill>
                <a:latin typeface="Courier New"/>
              </a:rPr>
              <a:t>% interval.</a:t>
            </a:r>
          </a:p>
          <a:p>
            <a:r>
              <a:rPr lang="en-US" sz="1200" dirty="0" smtClean="0">
                <a:solidFill>
                  <a:srgbClr val="228B22"/>
                </a:solidFill>
                <a:latin typeface="Courier New"/>
              </a:rPr>
              <a:t>% Y: [1..N] --&gt; [0..n] denotes am one-to-many mapping given by the </a:t>
            </a:r>
          </a:p>
          <a:p>
            <a:r>
              <a:rPr lang="en-US" sz="1200" dirty="0" smtClean="0">
                <a:solidFill>
                  <a:srgbClr val="228B22"/>
                </a:solidFill>
                <a:latin typeface="Courier New"/>
              </a:rPr>
              <a:t>% following function type: for each i in [N], Y[i] = Cx[X[i]].</a:t>
            </a:r>
          </a:p>
          <a:p>
            <a:r>
              <a:rPr lang="en-US" sz="1200" dirty="0" smtClean="0">
                <a:solidFill>
                  <a:srgbClr val="228B22"/>
                </a:solidFill>
                <a:latin typeface="Courier New"/>
              </a:rPr>
              <a:t>% Therefore the basic problem is the execution of the following illegal  </a:t>
            </a:r>
          </a:p>
          <a:p>
            <a:r>
              <a:rPr lang="en-US" sz="1200" dirty="0" smtClean="0">
                <a:solidFill>
                  <a:srgbClr val="228B22"/>
                </a:solidFill>
                <a:latin typeface="Courier New"/>
              </a:rPr>
              <a:t>% code segment Y = Cx(X) since the number of elements in X is greater than </a:t>
            </a:r>
          </a:p>
          <a:p>
            <a:r>
              <a:rPr lang="en-US" sz="1200" dirty="0" smtClean="0">
                <a:solidFill>
                  <a:srgbClr val="228B22"/>
                </a:solidFill>
                <a:latin typeface="Courier New"/>
              </a:rPr>
              <a:t>% the number of elements in Cx.</a:t>
            </a:r>
          </a:p>
          <a:p>
            <a:r>
              <a:rPr lang="en-US" sz="1200" dirty="0" smtClean="0">
                <a:solidFill>
                  <a:srgbClr val="228B22"/>
                </a:solidFill>
                <a:latin typeface="Courier New"/>
              </a:rPr>
              <a:t>% Therefore, it is necessary to define a mapping between the elements of</a:t>
            </a:r>
          </a:p>
          <a:p>
            <a:r>
              <a:rPr lang="en-US" sz="1200" dirty="0" smtClean="0">
                <a:solidFill>
                  <a:srgbClr val="228B22"/>
                </a:solidFill>
                <a:latin typeface="Courier New"/>
              </a:rPr>
              <a:t>% the sets [0..n] and [0..N].</a:t>
            </a:r>
          </a:p>
          <a:p>
            <a:r>
              <a:rPr lang="en-US" sz="1200" dirty="0" smtClean="0">
                <a:solidFill>
                  <a:srgbClr val="000000"/>
                </a:solidFill>
                <a:latin typeface="Courier New"/>
              </a:rPr>
              <a:t>Ckeys = num2cell([Xmin:1:Xmax]);</a:t>
            </a:r>
          </a:p>
          <a:p>
            <a:r>
              <a:rPr lang="en-US" sz="1200" dirty="0" smtClean="0">
                <a:solidFill>
                  <a:srgbClr val="000000"/>
                </a:solidFill>
                <a:latin typeface="Courier New"/>
              </a:rPr>
              <a:t>Cvalues = num2cell(Cx);</a:t>
            </a:r>
          </a:p>
          <a:p>
            <a:r>
              <a:rPr lang="en-US" sz="1200" dirty="0" smtClean="0">
                <a:solidFill>
                  <a:srgbClr val="000000"/>
                </a:solidFill>
                <a:latin typeface="Courier New"/>
              </a:rPr>
              <a:t>FrequencyMap = containers.Map(Ckeys,Cvalues);</a:t>
            </a:r>
          </a:p>
          <a:p>
            <a:r>
              <a:rPr lang="en-US" sz="1200" dirty="0" smtClean="0">
                <a:solidFill>
                  <a:srgbClr val="000000"/>
                </a:solidFill>
                <a:latin typeface="Courier New"/>
              </a:rPr>
              <a:t>CX = num2cell(X);</a:t>
            </a:r>
          </a:p>
          <a:p>
            <a:r>
              <a:rPr lang="en-US" sz="1200" dirty="0" smtClean="0">
                <a:solidFill>
                  <a:srgbClr val="000000"/>
                </a:solidFill>
                <a:latin typeface="Courier New"/>
              </a:rPr>
              <a:t>FCX = values(FrequencyMap,CX);</a:t>
            </a:r>
          </a:p>
          <a:p>
            <a:endParaRPr lang="el-GR" sz="1200" dirty="0" smtClean="0"/>
          </a:p>
          <a:p>
            <a:endParaRPr lang="el-GR" sz="12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0"/>
            <a:ext cx="7498080" cy="1143000"/>
          </a:xfrm>
        </p:spPr>
        <p:txBody>
          <a:bodyPr>
            <a:normAutofit fontScale="90000"/>
          </a:bodyPr>
          <a:lstStyle/>
          <a:p>
            <a:r>
              <a:rPr lang="en-US" dirty="0" smtClean="0"/>
              <a:t>Point Operations (15/ 25)</a:t>
            </a:r>
            <a:br>
              <a:rPr lang="en-US" dirty="0" smtClean="0"/>
            </a:br>
            <a:r>
              <a:rPr lang="en-US" dirty="0" smtClean="0"/>
              <a:t>Histogram Equalization</a:t>
            </a:r>
            <a:endParaRPr lang="el-GR" dirty="0"/>
          </a:p>
        </p:txBody>
      </p:sp>
      <p:sp>
        <p:nvSpPr>
          <p:cNvPr id="3" name="Content Placeholder 2"/>
          <p:cNvSpPr>
            <a:spLocks noGrp="1"/>
          </p:cNvSpPr>
          <p:nvPr>
            <p:ph idx="1"/>
          </p:nvPr>
        </p:nvSpPr>
        <p:spPr>
          <a:xfrm>
            <a:off x="928662" y="1285860"/>
            <a:ext cx="7498080" cy="409564"/>
          </a:xfrm>
        </p:spPr>
        <p:txBody>
          <a:bodyPr>
            <a:normAutofit fontScale="70000" lnSpcReduction="20000"/>
          </a:bodyPr>
          <a:lstStyle/>
          <a:p>
            <a:r>
              <a:rPr lang="en-US" dirty="0" smtClean="0"/>
              <a:t>MatLab code demonstrating Histogram Equalization (III).</a:t>
            </a:r>
            <a:endParaRPr lang="el-GR" dirty="0"/>
          </a:p>
        </p:txBody>
      </p:sp>
      <p:sp>
        <p:nvSpPr>
          <p:cNvPr id="5" name="TextBox 4"/>
          <p:cNvSpPr txBox="1"/>
          <p:nvPr/>
        </p:nvSpPr>
        <p:spPr>
          <a:xfrm>
            <a:off x="1142976" y="1571613"/>
            <a:ext cx="7858180" cy="5170646"/>
          </a:xfrm>
          <a:prstGeom prst="rect">
            <a:avLst/>
          </a:prstGeom>
          <a:noFill/>
        </p:spPr>
        <p:txBody>
          <a:bodyPr wrap="square" rtlCol="0">
            <a:spAutoFit/>
          </a:bodyPr>
          <a:lstStyle/>
          <a:p>
            <a:r>
              <a:rPr lang="en-US" sz="1100" dirty="0" smtClean="0">
                <a:solidFill>
                  <a:srgbClr val="000000"/>
                </a:solidFill>
                <a:latin typeface="Courier New"/>
              </a:rPr>
              <a:t>Y = Xmin + Range * Y;</a:t>
            </a:r>
          </a:p>
          <a:p>
            <a:r>
              <a:rPr lang="en-US" sz="1100" dirty="0" smtClean="0">
                <a:solidFill>
                  <a:srgbClr val="000000"/>
                </a:solidFill>
                <a:latin typeface="Courier New"/>
              </a:rPr>
              <a:t>Y = round(Y);</a:t>
            </a:r>
          </a:p>
          <a:p>
            <a:r>
              <a:rPr lang="en-US" sz="1100" dirty="0" smtClean="0">
                <a:solidFill>
                  <a:srgbClr val="000000"/>
                </a:solidFill>
                <a:latin typeface="Courier New"/>
              </a:rPr>
              <a:t>Ymin = min(Y);</a:t>
            </a:r>
          </a:p>
          <a:p>
            <a:r>
              <a:rPr lang="en-US" sz="1100" dirty="0" smtClean="0">
                <a:solidFill>
                  <a:srgbClr val="000000"/>
                </a:solidFill>
                <a:latin typeface="Courier New"/>
              </a:rPr>
              <a:t>Ymax = max(Y);</a:t>
            </a:r>
          </a:p>
          <a:p>
            <a:r>
              <a:rPr lang="en-US" sz="1100" dirty="0" smtClean="0">
                <a:solidFill>
                  <a:srgbClr val="000000"/>
                </a:solidFill>
                <a:latin typeface="Courier New"/>
              </a:rPr>
              <a:t>Hy = hist(Y,[Ymin:1:Ymax]);</a:t>
            </a:r>
          </a:p>
          <a:p>
            <a:r>
              <a:rPr lang="en-US" sz="1100" dirty="0" smtClean="0">
                <a:solidFill>
                  <a:srgbClr val="000000"/>
                </a:solidFill>
                <a:latin typeface="Courier New"/>
              </a:rPr>
              <a:t>Hy = Hy / N;</a:t>
            </a:r>
          </a:p>
          <a:p>
            <a:r>
              <a:rPr lang="en-US" sz="1100" dirty="0" smtClean="0">
                <a:solidFill>
                  <a:srgbClr val="000000"/>
                </a:solidFill>
                <a:latin typeface="Courier New"/>
              </a:rPr>
              <a:t>Cy = cumsum(Hy);</a:t>
            </a:r>
          </a:p>
          <a:p>
            <a:r>
              <a:rPr lang="en-US" sz="1100" dirty="0" smtClean="0">
                <a:solidFill>
                  <a:srgbClr val="228B22"/>
                </a:solidFill>
                <a:latin typeface="Courier New"/>
              </a:rPr>
              <a:t>% Set X and Y Labels string values.</a:t>
            </a:r>
          </a:p>
          <a:p>
            <a:r>
              <a:rPr lang="en-US" sz="1100" dirty="0" smtClean="0">
                <a:solidFill>
                  <a:srgbClr val="000000"/>
                </a:solidFill>
                <a:latin typeface="Courier New"/>
              </a:rPr>
              <a:t>Xstr = strcat(</a:t>
            </a:r>
            <a:r>
              <a:rPr lang="en-US" sz="1100" dirty="0" smtClean="0">
                <a:solidFill>
                  <a:srgbClr val="A020F0"/>
                </a:solidFill>
                <a:latin typeface="Courier New"/>
              </a:rPr>
              <a:t>'X Values'</a:t>
            </a:r>
            <a:r>
              <a:rPr lang="en-US" sz="1100" dirty="0" smtClean="0">
                <a:solidFill>
                  <a:srgbClr val="000000"/>
                </a:solidFill>
                <a:latin typeface="Courier New"/>
              </a:rPr>
              <a:t>,</a:t>
            </a:r>
            <a:r>
              <a:rPr lang="en-US" sz="1100" dirty="0" smtClean="0">
                <a:solidFill>
                  <a:srgbClr val="A020F0"/>
                </a:solidFill>
                <a:latin typeface="Courier New"/>
              </a:rPr>
              <a:t>' '</a:t>
            </a:r>
            <a:r>
              <a:rPr lang="en-US" sz="1100" dirty="0" smtClean="0">
                <a:solidFill>
                  <a:srgbClr val="000000"/>
                </a:solidFill>
                <a:latin typeface="Courier New"/>
              </a:rPr>
              <a:t>,</a:t>
            </a:r>
            <a:r>
              <a:rPr lang="en-US" sz="1100" dirty="0" smtClean="0">
                <a:solidFill>
                  <a:srgbClr val="A020F0"/>
                </a:solidFill>
                <a:latin typeface="Courier New"/>
              </a:rPr>
              <a:t>' Xmin = '</a:t>
            </a:r>
            <a:r>
              <a:rPr lang="en-US" sz="1100" dirty="0" smtClean="0">
                <a:solidFill>
                  <a:srgbClr val="000000"/>
                </a:solidFill>
                <a:latin typeface="Courier New"/>
              </a:rPr>
              <a:t>,num2str(Xmin),</a:t>
            </a:r>
            <a:r>
              <a:rPr lang="en-US" sz="1100" dirty="0" smtClean="0">
                <a:solidFill>
                  <a:srgbClr val="A020F0"/>
                </a:solidFill>
                <a:latin typeface="Courier New"/>
              </a:rPr>
              <a:t>' Xmax = '</a:t>
            </a:r>
            <a:r>
              <a:rPr lang="en-US" sz="1100" dirty="0" smtClean="0">
                <a:solidFill>
                  <a:srgbClr val="000000"/>
                </a:solidFill>
                <a:latin typeface="Courier New"/>
              </a:rPr>
              <a:t>,num2str(Xmax));</a:t>
            </a:r>
          </a:p>
          <a:p>
            <a:r>
              <a:rPr lang="en-US" sz="1100" dirty="0" smtClean="0">
                <a:solidFill>
                  <a:srgbClr val="000000"/>
                </a:solidFill>
                <a:latin typeface="Courier New"/>
              </a:rPr>
              <a:t>Ystr = strcat(</a:t>
            </a:r>
            <a:r>
              <a:rPr lang="en-US" sz="1100" dirty="0" smtClean="0">
                <a:solidFill>
                  <a:srgbClr val="A020F0"/>
                </a:solidFill>
                <a:latin typeface="Courier New"/>
              </a:rPr>
              <a:t>'Y Values'</a:t>
            </a:r>
            <a:r>
              <a:rPr lang="en-US" sz="1100" dirty="0" smtClean="0">
                <a:solidFill>
                  <a:srgbClr val="000000"/>
                </a:solidFill>
                <a:latin typeface="Courier New"/>
              </a:rPr>
              <a:t>,</a:t>
            </a:r>
            <a:r>
              <a:rPr lang="en-US" sz="1100" dirty="0" smtClean="0">
                <a:solidFill>
                  <a:srgbClr val="A020F0"/>
                </a:solidFill>
                <a:latin typeface="Courier New"/>
              </a:rPr>
              <a:t>' '</a:t>
            </a:r>
            <a:r>
              <a:rPr lang="en-US" sz="1100" dirty="0" smtClean="0">
                <a:solidFill>
                  <a:srgbClr val="000000"/>
                </a:solidFill>
                <a:latin typeface="Courier New"/>
              </a:rPr>
              <a:t>,</a:t>
            </a:r>
            <a:r>
              <a:rPr lang="en-US" sz="1100" dirty="0" smtClean="0">
                <a:solidFill>
                  <a:srgbClr val="A020F0"/>
                </a:solidFill>
                <a:latin typeface="Courier New"/>
              </a:rPr>
              <a:t>' Ymin = '</a:t>
            </a:r>
            <a:r>
              <a:rPr lang="en-US" sz="1100" dirty="0" smtClean="0">
                <a:solidFill>
                  <a:srgbClr val="000000"/>
                </a:solidFill>
                <a:latin typeface="Courier New"/>
              </a:rPr>
              <a:t>,num2str(Ymin),</a:t>
            </a:r>
            <a:r>
              <a:rPr lang="en-US" sz="1100" dirty="0" smtClean="0">
                <a:solidFill>
                  <a:srgbClr val="A020F0"/>
                </a:solidFill>
                <a:latin typeface="Courier New"/>
              </a:rPr>
              <a:t>' Ymax = '</a:t>
            </a:r>
            <a:r>
              <a:rPr lang="en-US" sz="1100" dirty="0" smtClean="0">
                <a:solidFill>
                  <a:srgbClr val="000000"/>
                </a:solidFill>
                <a:latin typeface="Courier New"/>
              </a:rPr>
              <a:t>,num2str(Ymax));</a:t>
            </a:r>
          </a:p>
          <a:p>
            <a:r>
              <a:rPr lang="en-US" sz="1100" dirty="0" smtClean="0">
                <a:solidFill>
                  <a:srgbClr val="000000"/>
                </a:solidFill>
                <a:latin typeface="Courier New"/>
              </a:rPr>
              <a:t>figure(</a:t>
            </a:r>
            <a:r>
              <a:rPr lang="en-US" sz="1100" dirty="0" smtClean="0">
                <a:solidFill>
                  <a:srgbClr val="A020F0"/>
                </a:solidFill>
                <a:latin typeface="Courier New"/>
              </a:rPr>
              <a:t>'Name'</a:t>
            </a:r>
            <a:r>
              <a:rPr lang="en-US" sz="1100" dirty="0" smtClean="0">
                <a:solidFill>
                  <a:srgbClr val="000000"/>
                </a:solidFill>
                <a:latin typeface="Courier New"/>
              </a:rPr>
              <a:t>,</a:t>
            </a:r>
            <a:r>
              <a:rPr lang="en-US" sz="1100" dirty="0" smtClean="0">
                <a:solidFill>
                  <a:srgbClr val="A020F0"/>
                </a:solidFill>
                <a:latin typeface="Courier New"/>
              </a:rPr>
              <a:t>'Histogram Plots'</a:t>
            </a:r>
            <a:r>
              <a:rPr lang="en-US" sz="1100" dirty="0" smtClean="0">
                <a:solidFill>
                  <a:srgbClr val="000000"/>
                </a:solidFill>
                <a:latin typeface="Courier New"/>
              </a:rPr>
              <a:t>);</a:t>
            </a:r>
          </a:p>
          <a:p>
            <a:r>
              <a:rPr lang="en-US" sz="1100" dirty="0" smtClean="0">
                <a:solidFill>
                  <a:srgbClr val="000000"/>
                </a:solidFill>
                <a:latin typeface="Courier New"/>
              </a:rPr>
              <a:t>subplot(2,2,1)</a:t>
            </a:r>
          </a:p>
          <a:p>
            <a:r>
              <a:rPr lang="en-US" sz="1100" dirty="0" smtClean="0">
                <a:solidFill>
                  <a:srgbClr val="000000"/>
                </a:solidFill>
                <a:latin typeface="Courier New"/>
              </a:rPr>
              <a:t>bar([Xmin:1:Xmax],Hx);</a:t>
            </a:r>
          </a:p>
          <a:p>
            <a:r>
              <a:rPr lang="en-US" sz="1100" dirty="0" smtClean="0">
                <a:solidFill>
                  <a:srgbClr val="000000"/>
                </a:solidFill>
                <a:latin typeface="Courier New"/>
              </a:rPr>
              <a:t>xlabel(Xstr);</a:t>
            </a:r>
          </a:p>
          <a:p>
            <a:r>
              <a:rPr lang="en-US" sz="1100" dirty="0" smtClean="0">
                <a:solidFill>
                  <a:srgbClr val="000000"/>
                </a:solidFill>
                <a:latin typeface="Courier New"/>
              </a:rPr>
              <a:t>ylabel(</a:t>
            </a:r>
            <a:r>
              <a:rPr lang="en-US" sz="1100" dirty="0" smtClean="0">
                <a:solidFill>
                  <a:srgbClr val="A020F0"/>
                </a:solidFill>
                <a:latin typeface="Courier New"/>
              </a:rPr>
              <a:t>'Relative Frequecies'</a:t>
            </a:r>
            <a:r>
              <a:rPr lang="en-US" sz="1100" dirty="0" smtClean="0">
                <a:solidFill>
                  <a:srgbClr val="000000"/>
                </a:solidFill>
                <a:latin typeface="Courier New"/>
              </a:rPr>
              <a:t>);</a:t>
            </a:r>
          </a:p>
          <a:p>
            <a:r>
              <a:rPr lang="en-US" sz="1100" dirty="0" smtClean="0">
                <a:solidFill>
                  <a:srgbClr val="000000"/>
                </a:solidFill>
                <a:latin typeface="Courier New"/>
              </a:rPr>
              <a:t>grid </a:t>
            </a:r>
            <a:r>
              <a:rPr lang="en-US" sz="1100" dirty="0" smtClean="0">
                <a:solidFill>
                  <a:srgbClr val="A020F0"/>
                </a:solidFill>
                <a:latin typeface="Courier New"/>
              </a:rPr>
              <a:t>on</a:t>
            </a:r>
          </a:p>
          <a:p>
            <a:r>
              <a:rPr lang="en-US" sz="1100" dirty="0" smtClean="0">
                <a:solidFill>
                  <a:srgbClr val="000000"/>
                </a:solidFill>
                <a:latin typeface="Courier New"/>
              </a:rPr>
              <a:t>subplot(2,2,2)</a:t>
            </a:r>
          </a:p>
          <a:p>
            <a:r>
              <a:rPr lang="en-US" sz="1100" dirty="0" smtClean="0">
                <a:solidFill>
                  <a:srgbClr val="000000"/>
                </a:solidFill>
                <a:latin typeface="Courier New"/>
              </a:rPr>
              <a:t>bar(Cx,</a:t>
            </a:r>
            <a:r>
              <a:rPr lang="en-US" sz="1100" dirty="0" smtClean="0">
                <a:solidFill>
                  <a:srgbClr val="A020F0"/>
                </a:solidFill>
                <a:latin typeface="Courier New"/>
              </a:rPr>
              <a:t>'r'</a:t>
            </a:r>
            <a:r>
              <a:rPr lang="en-US" sz="1100" dirty="0" smtClean="0">
                <a:solidFill>
                  <a:srgbClr val="000000"/>
                </a:solidFill>
                <a:latin typeface="Courier New"/>
              </a:rPr>
              <a:t>);</a:t>
            </a:r>
          </a:p>
          <a:p>
            <a:r>
              <a:rPr lang="en-US" sz="1100" dirty="0" smtClean="0">
                <a:solidFill>
                  <a:srgbClr val="000000"/>
                </a:solidFill>
                <a:latin typeface="Courier New"/>
              </a:rPr>
              <a:t>ylabel(</a:t>
            </a:r>
            <a:r>
              <a:rPr lang="en-US" sz="1100" dirty="0" smtClean="0">
                <a:solidFill>
                  <a:srgbClr val="A020F0"/>
                </a:solidFill>
                <a:latin typeface="Courier New"/>
              </a:rPr>
              <a:t>'Cumulative Frequecies'</a:t>
            </a:r>
            <a:r>
              <a:rPr lang="en-US" sz="1100" dirty="0" smtClean="0">
                <a:solidFill>
                  <a:srgbClr val="000000"/>
                </a:solidFill>
                <a:latin typeface="Courier New"/>
              </a:rPr>
              <a:t>);</a:t>
            </a:r>
          </a:p>
          <a:p>
            <a:r>
              <a:rPr lang="en-US" sz="1100" dirty="0" smtClean="0">
                <a:solidFill>
                  <a:srgbClr val="000000"/>
                </a:solidFill>
                <a:latin typeface="Courier New"/>
              </a:rPr>
              <a:t>grid </a:t>
            </a:r>
            <a:r>
              <a:rPr lang="en-US" sz="1100" dirty="0" smtClean="0">
                <a:solidFill>
                  <a:srgbClr val="A020F0"/>
                </a:solidFill>
                <a:latin typeface="Courier New"/>
              </a:rPr>
              <a:t>on</a:t>
            </a:r>
          </a:p>
          <a:p>
            <a:r>
              <a:rPr lang="en-US" sz="1100" dirty="0" smtClean="0">
                <a:solidFill>
                  <a:srgbClr val="000000"/>
                </a:solidFill>
                <a:latin typeface="Courier New"/>
              </a:rPr>
              <a:t>subplot(2,2,3)</a:t>
            </a:r>
          </a:p>
          <a:p>
            <a:r>
              <a:rPr lang="en-US" sz="1100" dirty="0" smtClean="0">
                <a:solidFill>
                  <a:srgbClr val="000000"/>
                </a:solidFill>
                <a:latin typeface="Courier New"/>
              </a:rPr>
              <a:t>bar([Ymin:1:Ymax],Hy)</a:t>
            </a:r>
          </a:p>
          <a:p>
            <a:r>
              <a:rPr lang="en-US" sz="1100" dirty="0" smtClean="0">
                <a:solidFill>
                  <a:srgbClr val="000000"/>
                </a:solidFill>
                <a:latin typeface="Courier New"/>
              </a:rPr>
              <a:t>xlabel(Ystr);</a:t>
            </a:r>
          </a:p>
          <a:p>
            <a:r>
              <a:rPr lang="en-US" sz="1100" dirty="0" smtClean="0">
                <a:solidFill>
                  <a:srgbClr val="000000"/>
                </a:solidFill>
                <a:latin typeface="Courier New"/>
              </a:rPr>
              <a:t>ylabel(</a:t>
            </a:r>
            <a:r>
              <a:rPr lang="en-US" sz="1100" dirty="0" smtClean="0">
                <a:solidFill>
                  <a:srgbClr val="A020F0"/>
                </a:solidFill>
                <a:latin typeface="Courier New"/>
              </a:rPr>
              <a:t>'Relative Frequecies'</a:t>
            </a:r>
            <a:r>
              <a:rPr lang="en-US" sz="1100" dirty="0" smtClean="0">
                <a:solidFill>
                  <a:srgbClr val="000000"/>
                </a:solidFill>
                <a:latin typeface="Courier New"/>
              </a:rPr>
              <a:t>);</a:t>
            </a:r>
          </a:p>
          <a:p>
            <a:r>
              <a:rPr lang="en-US" sz="1100" dirty="0" smtClean="0">
                <a:solidFill>
                  <a:srgbClr val="000000"/>
                </a:solidFill>
                <a:latin typeface="Courier New"/>
              </a:rPr>
              <a:t>grid </a:t>
            </a:r>
            <a:r>
              <a:rPr lang="en-US" sz="1100" dirty="0" smtClean="0">
                <a:solidFill>
                  <a:srgbClr val="A020F0"/>
                </a:solidFill>
                <a:latin typeface="Courier New"/>
              </a:rPr>
              <a:t>on</a:t>
            </a:r>
          </a:p>
          <a:p>
            <a:r>
              <a:rPr lang="en-US" sz="1100" dirty="0" smtClean="0">
                <a:solidFill>
                  <a:srgbClr val="000000"/>
                </a:solidFill>
                <a:latin typeface="Courier New"/>
              </a:rPr>
              <a:t>subplot(2,2,4)</a:t>
            </a:r>
          </a:p>
          <a:p>
            <a:r>
              <a:rPr lang="en-US" sz="1100" dirty="0" smtClean="0">
                <a:solidFill>
                  <a:srgbClr val="000000"/>
                </a:solidFill>
                <a:latin typeface="Courier New"/>
              </a:rPr>
              <a:t>bar(Cy,</a:t>
            </a:r>
            <a:r>
              <a:rPr lang="en-US" sz="1100" dirty="0" smtClean="0">
                <a:solidFill>
                  <a:srgbClr val="A020F0"/>
                </a:solidFill>
                <a:latin typeface="Courier New"/>
              </a:rPr>
              <a:t>'r'</a:t>
            </a:r>
            <a:r>
              <a:rPr lang="en-US" sz="1100" dirty="0" smtClean="0">
                <a:solidFill>
                  <a:srgbClr val="000000"/>
                </a:solidFill>
                <a:latin typeface="Courier New"/>
              </a:rPr>
              <a:t>)</a:t>
            </a:r>
          </a:p>
          <a:p>
            <a:r>
              <a:rPr lang="en-US" sz="1100" dirty="0" smtClean="0">
                <a:solidFill>
                  <a:srgbClr val="000000"/>
                </a:solidFill>
                <a:latin typeface="Courier New"/>
              </a:rPr>
              <a:t>ylabel(</a:t>
            </a:r>
            <a:r>
              <a:rPr lang="en-US" sz="1100" dirty="0" smtClean="0">
                <a:solidFill>
                  <a:srgbClr val="A020F0"/>
                </a:solidFill>
                <a:latin typeface="Courier New"/>
              </a:rPr>
              <a:t>'Cumulative Frequecies'</a:t>
            </a:r>
            <a:r>
              <a:rPr lang="en-US" sz="1100" dirty="0" smtClean="0">
                <a:solidFill>
                  <a:srgbClr val="000000"/>
                </a:solidFill>
                <a:latin typeface="Courier New"/>
              </a:rPr>
              <a:t>);</a:t>
            </a:r>
          </a:p>
          <a:p>
            <a:r>
              <a:rPr lang="en-US" sz="1100" dirty="0" smtClean="0">
                <a:solidFill>
                  <a:srgbClr val="000000"/>
                </a:solidFill>
                <a:latin typeface="Courier New"/>
              </a:rPr>
              <a:t>grid </a:t>
            </a:r>
            <a:r>
              <a:rPr lang="en-US" sz="1100" dirty="0" smtClean="0">
                <a:solidFill>
                  <a:srgbClr val="A020F0"/>
                </a:solidFill>
                <a:latin typeface="Courier New"/>
              </a:rPr>
              <a:t>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0"/>
            <a:ext cx="7498080" cy="1143000"/>
          </a:xfrm>
        </p:spPr>
        <p:txBody>
          <a:bodyPr>
            <a:normAutofit fontScale="90000"/>
          </a:bodyPr>
          <a:lstStyle/>
          <a:p>
            <a:r>
              <a:rPr lang="en-US" dirty="0" smtClean="0"/>
              <a:t>Point Operations (16/ 25)</a:t>
            </a:r>
            <a:br>
              <a:rPr lang="en-US" dirty="0" smtClean="0"/>
            </a:br>
            <a:r>
              <a:rPr lang="en-US" dirty="0" smtClean="0"/>
              <a:t>Histogram Equalization</a:t>
            </a:r>
            <a:endParaRPr lang="el-GR" dirty="0"/>
          </a:p>
        </p:txBody>
      </p:sp>
      <p:sp>
        <p:nvSpPr>
          <p:cNvPr id="3" name="Content Placeholder 2"/>
          <p:cNvSpPr>
            <a:spLocks noGrp="1"/>
          </p:cNvSpPr>
          <p:nvPr>
            <p:ph idx="1"/>
          </p:nvPr>
        </p:nvSpPr>
        <p:spPr>
          <a:xfrm>
            <a:off x="928662" y="1285860"/>
            <a:ext cx="7498080" cy="409564"/>
          </a:xfrm>
        </p:spPr>
        <p:txBody>
          <a:bodyPr>
            <a:normAutofit fontScale="77500" lnSpcReduction="20000"/>
          </a:bodyPr>
          <a:lstStyle/>
          <a:p>
            <a:r>
              <a:rPr lang="en-US" dirty="0" smtClean="0"/>
              <a:t>MatLab function </a:t>
            </a:r>
            <a:r>
              <a:rPr lang="en-US" i="1" dirty="0" smtClean="0"/>
              <a:t>histogram_equalized_image.m</a:t>
            </a:r>
            <a:endParaRPr lang="el-GR" i="1" dirty="0"/>
          </a:p>
        </p:txBody>
      </p:sp>
      <p:sp>
        <p:nvSpPr>
          <p:cNvPr id="5" name="TextBox 4"/>
          <p:cNvSpPr txBox="1"/>
          <p:nvPr/>
        </p:nvSpPr>
        <p:spPr>
          <a:xfrm>
            <a:off x="1142976" y="1571613"/>
            <a:ext cx="7858180" cy="5247590"/>
          </a:xfrm>
          <a:prstGeom prst="rect">
            <a:avLst/>
          </a:prstGeom>
          <a:noFill/>
        </p:spPr>
        <p:txBody>
          <a:bodyPr wrap="square" rtlCol="0">
            <a:spAutoFit/>
          </a:bodyPr>
          <a:lstStyle/>
          <a:p>
            <a:r>
              <a:rPr lang="en-US" sz="900" b="1" dirty="0" smtClean="0">
                <a:solidFill>
                  <a:srgbClr val="0000FF"/>
                </a:solidFill>
                <a:latin typeface="Courier New"/>
              </a:rPr>
              <a:t>function</a:t>
            </a:r>
            <a:r>
              <a:rPr lang="en-US" sz="900" b="1" dirty="0" smtClean="0">
                <a:solidFill>
                  <a:srgbClr val="000000"/>
                </a:solidFill>
                <a:latin typeface="Courier New"/>
              </a:rPr>
              <a:t> [Ie] = histogram_equalized_image(Io)</a:t>
            </a:r>
          </a:p>
          <a:p>
            <a:r>
              <a:rPr lang="el-GR" sz="900" b="1" dirty="0" smtClean="0">
                <a:solidFill>
                  <a:srgbClr val="000000"/>
                </a:solidFill>
                <a:latin typeface="Courier New"/>
              </a:rPr>
              <a:t> </a:t>
            </a:r>
          </a:p>
          <a:p>
            <a:r>
              <a:rPr lang="en-US" sz="900" b="1" dirty="0" smtClean="0">
                <a:solidFill>
                  <a:srgbClr val="228B22"/>
                </a:solidFill>
                <a:latin typeface="Courier New"/>
              </a:rPr>
              <a:t>% This function return the image Ie with the equalized histogram version of</a:t>
            </a:r>
          </a:p>
          <a:p>
            <a:r>
              <a:rPr lang="en-US" sz="900" b="1" dirty="0" smtClean="0">
                <a:solidFill>
                  <a:srgbClr val="228B22"/>
                </a:solidFill>
                <a:latin typeface="Courier New"/>
              </a:rPr>
              <a:t>% the original image Io.</a:t>
            </a:r>
          </a:p>
          <a:p>
            <a:r>
              <a:rPr lang="el-GR" sz="900" b="1" dirty="0" smtClean="0">
                <a:solidFill>
                  <a:srgbClr val="228B22"/>
                </a:solidFill>
                <a:latin typeface="Courier New"/>
              </a:rPr>
              <a:t> </a:t>
            </a:r>
          </a:p>
          <a:p>
            <a:r>
              <a:rPr lang="en-US" sz="900" b="1" dirty="0" smtClean="0">
                <a:solidFill>
                  <a:srgbClr val="228B22"/>
                </a:solidFill>
                <a:latin typeface="Courier New"/>
              </a:rPr>
              <a:t>% The original image valued must be converted to double as usual.</a:t>
            </a:r>
          </a:p>
          <a:p>
            <a:r>
              <a:rPr lang="en-US" sz="900" b="1" dirty="0" smtClean="0">
                <a:solidFill>
                  <a:srgbClr val="000000"/>
                </a:solidFill>
                <a:latin typeface="Courier New"/>
              </a:rPr>
              <a:t>Io = double(Io);</a:t>
            </a:r>
          </a:p>
          <a:p>
            <a:r>
              <a:rPr lang="el-GR" sz="900" b="1" dirty="0" smtClean="0">
                <a:solidFill>
                  <a:srgbClr val="000000"/>
                </a:solidFill>
                <a:latin typeface="Courier New"/>
              </a:rPr>
              <a:t> </a:t>
            </a:r>
          </a:p>
          <a:p>
            <a:r>
              <a:rPr lang="en-US" sz="900" b="1" dirty="0" smtClean="0">
                <a:solidFill>
                  <a:srgbClr val="228B22"/>
                </a:solidFill>
                <a:latin typeface="Courier New"/>
              </a:rPr>
              <a:t>% Get the size of the original image.</a:t>
            </a:r>
          </a:p>
          <a:p>
            <a:r>
              <a:rPr lang="en-US" sz="900" b="1" dirty="0" smtClean="0">
                <a:solidFill>
                  <a:srgbClr val="000000"/>
                </a:solidFill>
                <a:latin typeface="Courier New"/>
              </a:rPr>
              <a:t>[width,height,colours] = size(Io);</a:t>
            </a:r>
          </a:p>
          <a:p>
            <a:r>
              <a:rPr lang="en-US" sz="900" b="1" dirty="0" smtClean="0">
                <a:solidFill>
                  <a:srgbClr val="228B22"/>
                </a:solidFill>
                <a:latin typeface="Courier New"/>
              </a:rPr>
              <a:t>% Get the constituent color components in separate matrices.</a:t>
            </a:r>
          </a:p>
          <a:p>
            <a:r>
              <a:rPr lang="en-US" sz="900" b="1" dirty="0" smtClean="0">
                <a:solidFill>
                  <a:srgbClr val="000000"/>
                </a:solidFill>
                <a:latin typeface="Courier New"/>
              </a:rPr>
              <a:t>IoR = Io(:,:,1);</a:t>
            </a:r>
          </a:p>
          <a:p>
            <a:r>
              <a:rPr lang="en-US" sz="900" b="1" dirty="0" smtClean="0">
                <a:solidFill>
                  <a:srgbClr val="000000"/>
                </a:solidFill>
                <a:latin typeface="Courier New"/>
              </a:rPr>
              <a:t>IoG = Io(:,:,2);</a:t>
            </a:r>
          </a:p>
          <a:p>
            <a:r>
              <a:rPr lang="en-US" sz="900" b="1" dirty="0" smtClean="0">
                <a:solidFill>
                  <a:srgbClr val="000000"/>
                </a:solidFill>
                <a:latin typeface="Courier New"/>
              </a:rPr>
              <a:t>IoB = Io(:,:,3);    </a:t>
            </a:r>
          </a:p>
          <a:p>
            <a:r>
              <a:rPr lang="el-GR" sz="900" b="1" dirty="0" smtClean="0">
                <a:solidFill>
                  <a:srgbClr val="000000"/>
                </a:solidFill>
                <a:latin typeface="Courier New"/>
              </a:rPr>
              <a:t>    </a:t>
            </a:r>
          </a:p>
          <a:p>
            <a:r>
              <a:rPr lang="en-US" sz="900" b="1" dirty="0" smtClean="0">
                <a:solidFill>
                  <a:srgbClr val="228B22"/>
                </a:solidFill>
                <a:latin typeface="Courier New"/>
              </a:rPr>
              <a:t>% Reshape colour constituent matrices into vectors so that they are</a:t>
            </a:r>
          </a:p>
          <a:p>
            <a:r>
              <a:rPr lang="en-US" sz="900" b="1" dirty="0" smtClean="0">
                <a:solidFill>
                  <a:srgbClr val="228B22"/>
                </a:solidFill>
                <a:latin typeface="Courier New"/>
              </a:rPr>
              <a:t>% appropriately fed into the hist function.</a:t>
            </a:r>
          </a:p>
          <a:p>
            <a:r>
              <a:rPr lang="en-US" sz="900" b="1" dirty="0" smtClean="0">
                <a:solidFill>
                  <a:srgbClr val="000000"/>
                </a:solidFill>
                <a:latin typeface="Courier New"/>
              </a:rPr>
              <a:t>IoR = reshape(IoR,1,width*height);</a:t>
            </a:r>
          </a:p>
          <a:p>
            <a:r>
              <a:rPr lang="en-US" sz="900" b="1" dirty="0" smtClean="0">
                <a:solidFill>
                  <a:srgbClr val="000000"/>
                </a:solidFill>
                <a:latin typeface="Courier New"/>
              </a:rPr>
              <a:t>IoG = reshape(IoG,1,width*height);</a:t>
            </a:r>
          </a:p>
          <a:p>
            <a:r>
              <a:rPr lang="en-US" sz="900" b="1" dirty="0" smtClean="0">
                <a:solidFill>
                  <a:srgbClr val="000000"/>
                </a:solidFill>
                <a:latin typeface="Courier New"/>
              </a:rPr>
              <a:t>IoB = reshape(IoB,1,width*height);</a:t>
            </a:r>
          </a:p>
          <a:p>
            <a:r>
              <a:rPr lang="el-GR" sz="900" b="1" dirty="0" smtClean="0">
                <a:solidFill>
                  <a:srgbClr val="000000"/>
                </a:solidFill>
                <a:latin typeface="Courier New"/>
              </a:rPr>
              <a:t> </a:t>
            </a:r>
          </a:p>
          <a:p>
            <a:r>
              <a:rPr lang="en-US" sz="900" b="1" dirty="0" smtClean="0">
                <a:solidFill>
                  <a:srgbClr val="228B22"/>
                </a:solidFill>
                <a:latin typeface="Courier New"/>
              </a:rPr>
              <a:t>% Get the unique intensity valiues for each colour component.</a:t>
            </a:r>
          </a:p>
          <a:p>
            <a:r>
              <a:rPr lang="en-US" sz="900" b="1" dirty="0" smtClean="0">
                <a:solidFill>
                  <a:srgbClr val="000000"/>
                </a:solidFill>
                <a:latin typeface="Courier New"/>
              </a:rPr>
              <a:t>IoRunique = unique(IoR);</a:t>
            </a:r>
          </a:p>
          <a:p>
            <a:r>
              <a:rPr lang="en-US" sz="900" b="1" dirty="0" smtClean="0">
                <a:solidFill>
                  <a:srgbClr val="000000"/>
                </a:solidFill>
                <a:latin typeface="Courier New"/>
              </a:rPr>
              <a:t>IoGunique = unique(IoG);</a:t>
            </a:r>
          </a:p>
          <a:p>
            <a:r>
              <a:rPr lang="en-US" sz="900" b="1" dirty="0" smtClean="0">
                <a:solidFill>
                  <a:srgbClr val="000000"/>
                </a:solidFill>
                <a:latin typeface="Courier New"/>
              </a:rPr>
              <a:t>IoBunique = unique(IoB);</a:t>
            </a:r>
          </a:p>
          <a:p>
            <a:r>
              <a:rPr lang="el-GR" sz="900" b="1" dirty="0" smtClean="0">
                <a:solidFill>
                  <a:srgbClr val="000000"/>
                </a:solidFill>
                <a:latin typeface="Courier New"/>
              </a:rPr>
              <a:t> </a:t>
            </a:r>
          </a:p>
          <a:p>
            <a:r>
              <a:rPr lang="en-US" sz="900" b="1" dirty="0" smtClean="0">
                <a:solidFill>
                  <a:srgbClr val="228B22"/>
                </a:solidFill>
                <a:latin typeface="Courier New"/>
              </a:rPr>
              <a:t>% Get the histogram vectors for each colour component.</a:t>
            </a:r>
          </a:p>
          <a:p>
            <a:r>
              <a:rPr lang="en-US" sz="900" b="1" dirty="0" smtClean="0">
                <a:solidFill>
                  <a:srgbClr val="000000"/>
                </a:solidFill>
                <a:latin typeface="Courier New"/>
              </a:rPr>
              <a:t>HoR = hist(IoR,IoRunique);</a:t>
            </a:r>
          </a:p>
          <a:p>
            <a:r>
              <a:rPr lang="en-US" sz="900" b="1" dirty="0" smtClean="0">
                <a:solidFill>
                  <a:srgbClr val="000000"/>
                </a:solidFill>
                <a:latin typeface="Courier New"/>
              </a:rPr>
              <a:t>HoG = hist(IoG,IoGunique);</a:t>
            </a:r>
          </a:p>
          <a:p>
            <a:r>
              <a:rPr lang="en-US" sz="900" b="1" dirty="0" smtClean="0">
                <a:solidFill>
                  <a:srgbClr val="000000"/>
                </a:solidFill>
                <a:latin typeface="Courier New"/>
              </a:rPr>
              <a:t>HoB = hist(IoB,IoBunique);</a:t>
            </a:r>
          </a:p>
          <a:p>
            <a:r>
              <a:rPr lang="el-GR" sz="900" b="1" dirty="0" smtClean="0">
                <a:solidFill>
                  <a:srgbClr val="000000"/>
                </a:solidFill>
                <a:latin typeface="Courier New"/>
              </a:rPr>
              <a:t> </a:t>
            </a:r>
          </a:p>
          <a:p>
            <a:r>
              <a:rPr lang="en-US" sz="900" b="1" dirty="0" smtClean="0">
                <a:solidFill>
                  <a:srgbClr val="228B22"/>
                </a:solidFill>
                <a:latin typeface="Courier New"/>
              </a:rPr>
              <a:t>% Get the cumulative probability distribution function for the intensity </a:t>
            </a:r>
          </a:p>
          <a:p>
            <a:r>
              <a:rPr lang="en-US" sz="900" b="1" dirty="0" smtClean="0">
                <a:solidFill>
                  <a:srgbClr val="228B22"/>
                </a:solidFill>
                <a:latin typeface="Courier New"/>
              </a:rPr>
              <a:t>% levels of each colour component.</a:t>
            </a:r>
          </a:p>
          <a:p>
            <a:r>
              <a:rPr lang="en-US" sz="900" b="1" dirty="0" smtClean="0">
                <a:solidFill>
                  <a:srgbClr val="000000"/>
                </a:solidFill>
                <a:latin typeface="Courier New"/>
              </a:rPr>
              <a:t>CoR = cumsum(HoR);</a:t>
            </a:r>
          </a:p>
          <a:p>
            <a:r>
              <a:rPr lang="en-US" sz="900" b="1" dirty="0" smtClean="0">
                <a:solidFill>
                  <a:srgbClr val="000000"/>
                </a:solidFill>
                <a:latin typeface="Courier New"/>
              </a:rPr>
              <a:t>CoG = cumsum(HoG);</a:t>
            </a:r>
          </a:p>
          <a:p>
            <a:r>
              <a:rPr lang="en-US" sz="900" b="1" dirty="0" smtClean="0">
                <a:solidFill>
                  <a:srgbClr val="000000"/>
                </a:solidFill>
                <a:latin typeface="Courier New"/>
              </a:rPr>
              <a:t>CoB = cumsum(HoB);</a:t>
            </a:r>
          </a:p>
          <a:p>
            <a:endParaRPr lang="en-US" sz="1100" dirty="0" smtClean="0">
              <a:solidFill>
                <a:srgbClr val="000000"/>
              </a:solidFill>
              <a:latin typeface="Courier New"/>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0"/>
            <a:ext cx="7498080" cy="1143000"/>
          </a:xfrm>
        </p:spPr>
        <p:txBody>
          <a:bodyPr>
            <a:normAutofit fontScale="90000"/>
          </a:bodyPr>
          <a:lstStyle/>
          <a:p>
            <a:r>
              <a:rPr lang="en-US" dirty="0" smtClean="0"/>
              <a:t>Point Operations (17/ 25)</a:t>
            </a:r>
            <a:br>
              <a:rPr lang="en-US" dirty="0" smtClean="0"/>
            </a:br>
            <a:r>
              <a:rPr lang="en-US" dirty="0" smtClean="0"/>
              <a:t>Histogram Equalization</a:t>
            </a:r>
            <a:endParaRPr lang="el-GR" dirty="0"/>
          </a:p>
        </p:txBody>
      </p:sp>
      <p:sp>
        <p:nvSpPr>
          <p:cNvPr id="3" name="Content Placeholder 2"/>
          <p:cNvSpPr>
            <a:spLocks noGrp="1"/>
          </p:cNvSpPr>
          <p:nvPr>
            <p:ph idx="1"/>
          </p:nvPr>
        </p:nvSpPr>
        <p:spPr>
          <a:xfrm>
            <a:off x="928662" y="1285860"/>
            <a:ext cx="7498080" cy="409564"/>
          </a:xfrm>
        </p:spPr>
        <p:txBody>
          <a:bodyPr>
            <a:normAutofit fontScale="77500" lnSpcReduction="20000"/>
          </a:bodyPr>
          <a:lstStyle/>
          <a:p>
            <a:r>
              <a:rPr lang="en-US" dirty="0" smtClean="0"/>
              <a:t>MatLab function </a:t>
            </a:r>
            <a:r>
              <a:rPr lang="en-US" i="1" dirty="0" smtClean="0"/>
              <a:t>histogram_equalized_image.m</a:t>
            </a:r>
            <a:endParaRPr lang="el-GR" i="1" dirty="0"/>
          </a:p>
        </p:txBody>
      </p:sp>
      <p:sp>
        <p:nvSpPr>
          <p:cNvPr id="5" name="TextBox 4"/>
          <p:cNvSpPr txBox="1"/>
          <p:nvPr/>
        </p:nvSpPr>
        <p:spPr>
          <a:xfrm>
            <a:off x="1142976" y="1571613"/>
            <a:ext cx="7858180" cy="4555093"/>
          </a:xfrm>
          <a:prstGeom prst="rect">
            <a:avLst/>
          </a:prstGeom>
          <a:noFill/>
        </p:spPr>
        <p:txBody>
          <a:bodyPr wrap="square" rtlCol="0">
            <a:spAutoFit/>
          </a:bodyPr>
          <a:lstStyle/>
          <a:p>
            <a:r>
              <a:rPr lang="en-US" sz="900" b="1" dirty="0" smtClean="0">
                <a:solidFill>
                  <a:srgbClr val="228B22"/>
                </a:solidFill>
                <a:latin typeface="Courier New"/>
              </a:rPr>
              <a:t>% Scale the values of the obtained cumulative histogram in the [0..255]</a:t>
            </a:r>
          </a:p>
          <a:p>
            <a:r>
              <a:rPr lang="en-US" sz="900" b="1" dirty="0" smtClean="0">
                <a:solidFill>
                  <a:srgbClr val="228B22"/>
                </a:solidFill>
                <a:latin typeface="Courier New"/>
              </a:rPr>
              <a:t>% range of the new equalized histogram for each colour component.</a:t>
            </a:r>
          </a:p>
          <a:p>
            <a:r>
              <a:rPr lang="en-US" sz="900" b="1" dirty="0" smtClean="0">
                <a:solidFill>
                  <a:srgbClr val="000000"/>
                </a:solidFill>
                <a:latin typeface="Courier New"/>
              </a:rPr>
              <a:t>RangeR = 255;</a:t>
            </a:r>
          </a:p>
          <a:p>
            <a:r>
              <a:rPr lang="en-US" sz="900" b="1" dirty="0" smtClean="0">
                <a:solidFill>
                  <a:srgbClr val="000000"/>
                </a:solidFill>
                <a:latin typeface="Courier New"/>
              </a:rPr>
              <a:t>CoRmin = min(CoR);</a:t>
            </a:r>
          </a:p>
          <a:p>
            <a:r>
              <a:rPr lang="en-US" sz="900" b="1" dirty="0" smtClean="0">
                <a:solidFill>
                  <a:srgbClr val="000000"/>
                </a:solidFill>
                <a:latin typeface="Courier New"/>
              </a:rPr>
              <a:t>CoRmax = max(CoR);</a:t>
            </a:r>
          </a:p>
          <a:p>
            <a:r>
              <a:rPr lang="en-US" sz="900" b="1" dirty="0" smtClean="0">
                <a:solidFill>
                  <a:srgbClr val="000000"/>
                </a:solidFill>
                <a:latin typeface="Courier New"/>
              </a:rPr>
              <a:t>CoR = round((RangeR/(CoRmax-CoRmin))*(CoR-CoRmin));</a:t>
            </a:r>
          </a:p>
          <a:p>
            <a:r>
              <a:rPr lang="el-GR" sz="900" b="1" dirty="0" smtClean="0">
                <a:solidFill>
                  <a:srgbClr val="000000"/>
                </a:solidFill>
                <a:latin typeface="Courier New"/>
              </a:rPr>
              <a:t> </a:t>
            </a:r>
          </a:p>
          <a:p>
            <a:r>
              <a:rPr lang="en-US" sz="900" b="1" dirty="0" smtClean="0">
                <a:solidFill>
                  <a:srgbClr val="000000"/>
                </a:solidFill>
                <a:latin typeface="Courier New"/>
              </a:rPr>
              <a:t>RangeG = 255;</a:t>
            </a:r>
          </a:p>
          <a:p>
            <a:r>
              <a:rPr lang="en-US" sz="900" b="1" dirty="0" smtClean="0">
                <a:solidFill>
                  <a:srgbClr val="000000"/>
                </a:solidFill>
                <a:latin typeface="Courier New"/>
              </a:rPr>
              <a:t>CoGmin = min(CoG);</a:t>
            </a:r>
          </a:p>
          <a:p>
            <a:r>
              <a:rPr lang="en-US" sz="900" b="1" dirty="0" smtClean="0">
                <a:solidFill>
                  <a:srgbClr val="000000"/>
                </a:solidFill>
                <a:latin typeface="Courier New"/>
              </a:rPr>
              <a:t>CoGmax = max(CoG);</a:t>
            </a:r>
          </a:p>
          <a:p>
            <a:r>
              <a:rPr lang="en-US" sz="900" b="1" dirty="0" smtClean="0">
                <a:solidFill>
                  <a:srgbClr val="000000"/>
                </a:solidFill>
                <a:latin typeface="Courier New"/>
              </a:rPr>
              <a:t>CoG = round((RangeG/(CoGmax-CoGmin))*(CoG-CoGmin));</a:t>
            </a:r>
          </a:p>
          <a:p>
            <a:r>
              <a:rPr lang="el-GR" sz="900" b="1" dirty="0" smtClean="0">
                <a:solidFill>
                  <a:srgbClr val="000000"/>
                </a:solidFill>
                <a:latin typeface="Courier New"/>
              </a:rPr>
              <a:t> </a:t>
            </a:r>
          </a:p>
          <a:p>
            <a:r>
              <a:rPr lang="en-US" sz="900" b="1" dirty="0" smtClean="0">
                <a:solidFill>
                  <a:srgbClr val="000000"/>
                </a:solidFill>
                <a:latin typeface="Courier New"/>
              </a:rPr>
              <a:t>RangeB = 255;</a:t>
            </a:r>
          </a:p>
          <a:p>
            <a:r>
              <a:rPr lang="en-US" sz="900" b="1" dirty="0" smtClean="0">
                <a:solidFill>
                  <a:srgbClr val="000000"/>
                </a:solidFill>
                <a:latin typeface="Courier New"/>
              </a:rPr>
              <a:t>CoBmin = min(CoB);</a:t>
            </a:r>
          </a:p>
          <a:p>
            <a:r>
              <a:rPr lang="en-US" sz="900" b="1" dirty="0" smtClean="0">
                <a:solidFill>
                  <a:srgbClr val="000000"/>
                </a:solidFill>
                <a:latin typeface="Courier New"/>
              </a:rPr>
              <a:t>CoBmax = max(CoB);</a:t>
            </a:r>
          </a:p>
          <a:p>
            <a:r>
              <a:rPr lang="en-US" sz="900" b="1" dirty="0" smtClean="0">
                <a:solidFill>
                  <a:srgbClr val="000000"/>
                </a:solidFill>
                <a:latin typeface="Courier New"/>
              </a:rPr>
              <a:t>CoB = round((RangeB/(CoBmax-CoBmin))*(CoB-CoBmin));</a:t>
            </a:r>
          </a:p>
          <a:p>
            <a:endParaRPr lang="en-US" sz="900" b="1" dirty="0" smtClean="0">
              <a:solidFill>
                <a:srgbClr val="000000"/>
              </a:solidFill>
              <a:latin typeface="Courier New"/>
            </a:endParaRPr>
          </a:p>
          <a:p>
            <a:r>
              <a:rPr lang="en-US" sz="900" b="1" dirty="0" smtClean="0">
                <a:solidFill>
                  <a:srgbClr val="228B22"/>
                </a:solidFill>
                <a:latin typeface="Courier New"/>
              </a:rPr>
              <a:t>% Define the mapping f for the red colour intensity values.</a:t>
            </a:r>
          </a:p>
          <a:p>
            <a:r>
              <a:rPr lang="en-US" sz="900" b="1" dirty="0" smtClean="0">
                <a:solidFill>
                  <a:srgbClr val="000000"/>
                </a:solidFill>
                <a:latin typeface="Courier New"/>
              </a:rPr>
              <a:t>CRKeys = num2cell(IoRunique);</a:t>
            </a:r>
          </a:p>
          <a:p>
            <a:r>
              <a:rPr lang="en-US" sz="900" b="1" dirty="0" smtClean="0">
                <a:solidFill>
                  <a:srgbClr val="000000"/>
                </a:solidFill>
                <a:latin typeface="Courier New"/>
              </a:rPr>
              <a:t>CRValues = num2cell(CoR);</a:t>
            </a:r>
          </a:p>
          <a:p>
            <a:r>
              <a:rPr lang="en-US" sz="900" b="1" dirty="0" smtClean="0">
                <a:solidFill>
                  <a:srgbClr val="000000"/>
                </a:solidFill>
                <a:latin typeface="Courier New"/>
              </a:rPr>
              <a:t>RFrequencyMap = containers.Map(CRKeys,CRValues);</a:t>
            </a:r>
          </a:p>
          <a:p>
            <a:endParaRPr lang="en-US" sz="900" b="1" dirty="0" smtClean="0">
              <a:solidFill>
                <a:srgbClr val="000000"/>
              </a:solidFill>
              <a:latin typeface="Courier New"/>
            </a:endParaRPr>
          </a:p>
          <a:p>
            <a:r>
              <a:rPr lang="en-US" sz="900" b="1" dirty="0" smtClean="0">
                <a:solidFill>
                  <a:srgbClr val="228B22"/>
                </a:solidFill>
                <a:latin typeface="Courier New"/>
              </a:rPr>
              <a:t>% Define the mapping f for the green colour intensity values.</a:t>
            </a:r>
          </a:p>
          <a:p>
            <a:r>
              <a:rPr lang="en-US" sz="900" b="1" dirty="0" smtClean="0">
                <a:solidFill>
                  <a:srgbClr val="000000"/>
                </a:solidFill>
                <a:latin typeface="Courier New"/>
              </a:rPr>
              <a:t>CGKeys = num2cell(IoGunique);</a:t>
            </a:r>
          </a:p>
          <a:p>
            <a:r>
              <a:rPr lang="en-US" sz="900" b="1" dirty="0" smtClean="0">
                <a:solidFill>
                  <a:srgbClr val="000000"/>
                </a:solidFill>
                <a:latin typeface="Courier New"/>
              </a:rPr>
              <a:t>CGValues = num2cell(CoG);</a:t>
            </a:r>
          </a:p>
          <a:p>
            <a:r>
              <a:rPr lang="en-US" sz="900" b="1" dirty="0" smtClean="0">
                <a:solidFill>
                  <a:srgbClr val="000000"/>
                </a:solidFill>
                <a:latin typeface="Courier New"/>
              </a:rPr>
              <a:t>GFrequencyMap = containers.Map(CGKeys,CGValues);</a:t>
            </a:r>
          </a:p>
          <a:p>
            <a:endParaRPr lang="en-US" sz="900" b="1" dirty="0" smtClean="0">
              <a:solidFill>
                <a:srgbClr val="000000"/>
              </a:solidFill>
              <a:latin typeface="Courier New"/>
            </a:endParaRPr>
          </a:p>
          <a:p>
            <a:r>
              <a:rPr lang="en-US" sz="900" b="1" dirty="0" smtClean="0">
                <a:solidFill>
                  <a:srgbClr val="228B22"/>
                </a:solidFill>
                <a:latin typeface="Courier New"/>
              </a:rPr>
              <a:t>% Define the mapping f for the blue colour intensity values.</a:t>
            </a:r>
          </a:p>
          <a:p>
            <a:r>
              <a:rPr lang="en-US" sz="900" b="1" dirty="0" smtClean="0">
                <a:solidFill>
                  <a:srgbClr val="000000"/>
                </a:solidFill>
                <a:latin typeface="Courier New"/>
              </a:rPr>
              <a:t>CBKeys = num2cell(IoBunique);</a:t>
            </a:r>
          </a:p>
          <a:p>
            <a:r>
              <a:rPr lang="en-US" sz="900" b="1" dirty="0" smtClean="0">
                <a:solidFill>
                  <a:srgbClr val="000000"/>
                </a:solidFill>
                <a:latin typeface="Courier New"/>
              </a:rPr>
              <a:t>CBValues = num2cell(CoB);</a:t>
            </a:r>
          </a:p>
          <a:p>
            <a:r>
              <a:rPr lang="en-US" sz="900" b="1" dirty="0" smtClean="0">
                <a:solidFill>
                  <a:srgbClr val="000000"/>
                </a:solidFill>
                <a:latin typeface="Courier New"/>
              </a:rPr>
              <a:t>BFrequencyMap = containers.Map(CBKeys,CBValues);</a:t>
            </a:r>
          </a:p>
          <a:p>
            <a:endParaRPr lang="en-US" sz="1100" dirty="0" smtClean="0">
              <a:solidFill>
                <a:srgbClr val="000000"/>
              </a:solidFill>
              <a:latin typeface="Courier New"/>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0"/>
            <a:ext cx="7498080" cy="1143000"/>
          </a:xfrm>
        </p:spPr>
        <p:txBody>
          <a:bodyPr>
            <a:normAutofit fontScale="90000"/>
          </a:bodyPr>
          <a:lstStyle/>
          <a:p>
            <a:r>
              <a:rPr lang="en-US" dirty="0" smtClean="0"/>
              <a:t>Point Operations (18/ 25)</a:t>
            </a:r>
            <a:br>
              <a:rPr lang="en-US" dirty="0" smtClean="0"/>
            </a:br>
            <a:r>
              <a:rPr lang="en-US" dirty="0" smtClean="0"/>
              <a:t>Histogram Equalization</a:t>
            </a:r>
            <a:endParaRPr lang="el-GR" dirty="0"/>
          </a:p>
        </p:txBody>
      </p:sp>
      <p:sp>
        <p:nvSpPr>
          <p:cNvPr id="3" name="Content Placeholder 2"/>
          <p:cNvSpPr>
            <a:spLocks noGrp="1"/>
          </p:cNvSpPr>
          <p:nvPr>
            <p:ph idx="1"/>
          </p:nvPr>
        </p:nvSpPr>
        <p:spPr>
          <a:xfrm>
            <a:off x="928662" y="1285860"/>
            <a:ext cx="7498080" cy="409564"/>
          </a:xfrm>
        </p:spPr>
        <p:txBody>
          <a:bodyPr>
            <a:normAutofit fontScale="77500" lnSpcReduction="20000"/>
          </a:bodyPr>
          <a:lstStyle/>
          <a:p>
            <a:r>
              <a:rPr lang="en-US" dirty="0" smtClean="0"/>
              <a:t>MatLab function </a:t>
            </a:r>
            <a:r>
              <a:rPr lang="en-US" i="1" dirty="0" smtClean="0"/>
              <a:t>histogram_equalized_image.m</a:t>
            </a:r>
            <a:endParaRPr lang="el-GR" i="1" dirty="0"/>
          </a:p>
        </p:txBody>
      </p:sp>
      <p:sp>
        <p:nvSpPr>
          <p:cNvPr id="5" name="TextBox 4"/>
          <p:cNvSpPr txBox="1"/>
          <p:nvPr/>
        </p:nvSpPr>
        <p:spPr>
          <a:xfrm>
            <a:off x="1142976" y="1571613"/>
            <a:ext cx="7858180" cy="2754600"/>
          </a:xfrm>
          <a:prstGeom prst="rect">
            <a:avLst/>
          </a:prstGeom>
          <a:noFill/>
        </p:spPr>
        <p:txBody>
          <a:bodyPr wrap="square" rtlCol="0">
            <a:spAutoFit/>
          </a:bodyPr>
          <a:lstStyle/>
          <a:p>
            <a:r>
              <a:rPr lang="en-US" sz="900" b="1" dirty="0" smtClean="0">
                <a:solidFill>
                  <a:srgbClr val="228B22"/>
                </a:solidFill>
                <a:latin typeface="Courier New"/>
              </a:rPr>
              <a:t>% Get the corresponding vector for the cumulative frequency values for each</a:t>
            </a:r>
          </a:p>
          <a:p>
            <a:r>
              <a:rPr lang="en-US" sz="900" b="1" dirty="0" smtClean="0">
                <a:solidFill>
                  <a:srgbClr val="228B22"/>
                </a:solidFill>
                <a:latin typeface="Courier New"/>
              </a:rPr>
              <a:t>% pixel in the image plane for each colour component.</a:t>
            </a:r>
          </a:p>
          <a:p>
            <a:r>
              <a:rPr lang="en-US" sz="900" b="1" dirty="0" smtClean="0">
                <a:solidFill>
                  <a:srgbClr val="000000"/>
                </a:solidFill>
                <a:latin typeface="Courier New"/>
              </a:rPr>
              <a:t>FIoR = cell2mat(FIoRcell);</a:t>
            </a:r>
          </a:p>
          <a:p>
            <a:r>
              <a:rPr lang="en-US" sz="900" b="1" dirty="0" smtClean="0">
                <a:solidFill>
                  <a:srgbClr val="000000"/>
                </a:solidFill>
                <a:latin typeface="Courier New"/>
              </a:rPr>
              <a:t>FIoG = cell2mat(FIoGcell);</a:t>
            </a:r>
          </a:p>
          <a:p>
            <a:r>
              <a:rPr lang="en-US" sz="900" b="1" dirty="0" smtClean="0">
                <a:solidFill>
                  <a:srgbClr val="000000"/>
                </a:solidFill>
                <a:latin typeface="Courier New"/>
              </a:rPr>
              <a:t>FIoB = cell2mat(FIoBcell);</a:t>
            </a:r>
          </a:p>
          <a:p>
            <a:r>
              <a:rPr lang="el-GR" sz="900" b="1" dirty="0" smtClean="0">
                <a:solidFill>
                  <a:srgbClr val="000000"/>
                </a:solidFill>
                <a:latin typeface="Courier New"/>
              </a:rPr>
              <a:t> </a:t>
            </a:r>
          </a:p>
          <a:p>
            <a:r>
              <a:rPr lang="en-US" sz="900" b="1" dirty="0" smtClean="0">
                <a:solidFill>
                  <a:srgbClr val="228B22"/>
                </a:solidFill>
                <a:latin typeface="Courier New"/>
              </a:rPr>
              <a:t>% Reshape the vector for each colour component to their original dimensions</a:t>
            </a:r>
          </a:p>
          <a:p>
            <a:r>
              <a:rPr lang="en-US" sz="900" b="1" dirty="0" smtClean="0">
                <a:solidFill>
                  <a:srgbClr val="228B22"/>
                </a:solidFill>
                <a:latin typeface="Courier New"/>
              </a:rPr>
              <a:t>% in order to obtained the matrix for the equalized image.</a:t>
            </a:r>
          </a:p>
          <a:p>
            <a:r>
              <a:rPr lang="en-US" sz="900" b="1" dirty="0" smtClean="0">
                <a:solidFill>
                  <a:srgbClr val="000000"/>
                </a:solidFill>
                <a:latin typeface="Courier New"/>
              </a:rPr>
              <a:t>IeR = reshape(FIoR,width,height);</a:t>
            </a:r>
          </a:p>
          <a:p>
            <a:r>
              <a:rPr lang="en-US" sz="900" b="1" dirty="0" smtClean="0">
                <a:solidFill>
                  <a:srgbClr val="000000"/>
                </a:solidFill>
                <a:latin typeface="Courier New"/>
              </a:rPr>
              <a:t>IeG = reshape(FIoG,width,height);</a:t>
            </a:r>
          </a:p>
          <a:p>
            <a:r>
              <a:rPr lang="en-US" sz="900" b="1" dirty="0" smtClean="0">
                <a:solidFill>
                  <a:srgbClr val="000000"/>
                </a:solidFill>
                <a:latin typeface="Courier New"/>
              </a:rPr>
              <a:t>IeB = reshape(FIoB,width,height);</a:t>
            </a:r>
          </a:p>
          <a:p>
            <a:r>
              <a:rPr lang="el-GR" sz="900" b="1" dirty="0" smtClean="0">
                <a:solidFill>
                  <a:srgbClr val="000000"/>
                </a:solidFill>
                <a:latin typeface="Courier New"/>
              </a:rPr>
              <a:t> </a:t>
            </a:r>
          </a:p>
          <a:p>
            <a:r>
              <a:rPr lang="en-US" sz="900" b="1" dirty="0" smtClean="0">
                <a:solidFill>
                  <a:srgbClr val="228B22"/>
                </a:solidFill>
                <a:latin typeface="Courier New"/>
              </a:rPr>
              <a:t>% Get the matrix for the new image.</a:t>
            </a:r>
          </a:p>
          <a:p>
            <a:r>
              <a:rPr lang="en-US" sz="900" b="1" dirty="0" smtClean="0">
                <a:solidFill>
                  <a:srgbClr val="000000"/>
                </a:solidFill>
                <a:latin typeface="Courier New"/>
              </a:rPr>
              <a:t>Ie(:,:,1) = IeR;</a:t>
            </a:r>
          </a:p>
          <a:p>
            <a:r>
              <a:rPr lang="en-US" sz="900" b="1" dirty="0" smtClean="0">
                <a:solidFill>
                  <a:srgbClr val="000000"/>
                </a:solidFill>
                <a:latin typeface="Courier New"/>
              </a:rPr>
              <a:t>Ie(:,:,2) = IeG;</a:t>
            </a:r>
          </a:p>
          <a:p>
            <a:r>
              <a:rPr lang="en-US" sz="900" b="1" dirty="0" smtClean="0">
                <a:solidFill>
                  <a:srgbClr val="000000"/>
                </a:solidFill>
                <a:latin typeface="Courier New"/>
              </a:rPr>
              <a:t>Ie(:,:,3) = IeB;</a:t>
            </a:r>
          </a:p>
          <a:p>
            <a:r>
              <a:rPr lang="el-GR" sz="900" b="1" dirty="0" smtClean="0">
                <a:solidFill>
                  <a:srgbClr val="000000"/>
                </a:solidFill>
                <a:latin typeface="Courier New"/>
              </a:rPr>
              <a:t> </a:t>
            </a:r>
          </a:p>
          <a:p>
            <a:r>
              <a:rPr lang="en-US" sz="900" b="1" dirty="0" smtClean="0">
                <a:solidFill>
                  <a:srgbClr val="000000"/>
                </a:solidFill>
                <a:latin typeface="Courier New"/>
              </a:rPr>
              <a:t>Ie = uint8(Ie);</a:t>
            </a:r>
          </a:p>
          <a:p>
            <a:endParaRPr lang="en-US" sz="1100" dirty="0" smtClean="0">
              <a:solidFill>
                <a:srgbClr val="000000"/>
              </a:solidFill>
              <a:latin typeface="Courier New"/>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(19/ 25)</a:t>
            </a:r>
            <a:br>
              <a:rPr lang="en-US" dirty="0" smtClean="0"/>
            </a:br>
            <a:r>
              <a:rPr lang="en-US" dirty="0" smtClean="0"/>
              <a:t>Thresholding</a:t>
            </a:r>
            <a:endParaRPr lang="el-GR" dirty="0"/>
          </a:p>
        </p:txBody>
      </p:sp>
      <p:sp>
        <p:nvSpPr>
          <p:cNvPr id="3" name="Content Placeholder 2"/>
          <p:cNvSpPr>
            <a:spLocks noGrp="1"/>
          </p:cNvSpPr>
          <p:nvPr>
            <p:ph idx="1"/>
          </p:nvPr>
        </p:nvSpPr>
        <p:spPr/>
        <p:txBody>
          <a:bodyPr>
            <a:normAutofit fontScale="92500" lnSpcReduction="20000"/>
          </a:bodyPr>
          <a:lstStyle/>
          <a:p>
            <a:r>
              <a:rPr lang="en-US" dirty="0" smtClean="0"/>
              <a:t>This operator selects pixels which have a particular value, or are within a specified range.</a:t>
            </a:r>
          </a:p>
          <a:p>
            <a:r>
              <a:rPr lang="en-US" dirty="0" smtClean="0"/>
              <a:t>It can be used to find objects within a picture if their brightness level (or range) is known. This implies that the object’s brightness must be known as well.</a:t>
            </a:r>
          </a:p>
          <a:p>
            <a:r>
              <a:rPr lang="en-US" dirty="0" smtClean="0"/>
              <a:t>Uniform thresholding clearly requires knowledge of the grey level, or the target features might not be selected in the thresholding process.</a:t>
            </a:r>
          </a:p>
          <a:p>
            <a:r>
              <a:rPr lang="en-US" i="1" dirty="0" smtClean="0"/>
              <a:t>Uniform Thresholding</a:t>
            </a:r>
            <a:r>
              <a:rPr lang="en-US" dirty="0" smtClean="0"/>
              <a:t>:</a:t>
            </a:r>
            <a:endParaRPr lang="el-GR" dirty="0"/>
          </a:p>
        </p:txBody>
      </p:sp>
      <p:graphicFrame>
        <p:nvGraphicFramePr>
          <p:cNvPr id="4" name="Object 3"/>
          <p:cNvGraphicFramePr>
            <a:graphicFrameLocks noChangeAspect="1"/>
          </p:cNvGraphicFramePr>
          <p:nvPr/>
        </p:nvGraphicFramePr>
        <p:xfrm>
          <a:off x="5009372" y="5472130"/>
          <a:ext cx="3563156" cy="957266"/>
        </p:xfrm>
        <a:graphic>
          <a:graphicData uri="http://schemas.openxmlformats.org/presentationml/2006/ole">
            <mc:AlternateContent xmlns:mc="http://schemas.openxmlformats.org/markup-compatibility/2006">
              <mc:Choice xmlns:v="urn:schemas-microsoft-com:vml" Requires="v">
                <p:oleObj spid="_x0000_s33796" name="Equation" r:id="rId3" imgW="1701720" imgH="457200" progId="Equation.DSMT4">
                  <p:embed/>
                </p:oleObj>
              </mc:Choice>
              <mc:Fallback>
                <p:oleObj name="Equation" r:id="rId3" imgW="1701720" imgH="457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9372" y="5472130"/>
                        <a:ext cx="3563156" cy="9572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(20/ 25)</a:t>
            </a:r>
            <a:br>
              <a:rPr lang="en-US" dirty="0" smtClean="0"/>
            </a:br>
            <a:r>
              <a:rPr lang="en-US" dirty="0" smtClean="0"/>
              <a:t>Thresholding</a:t>
            </a:r>
            <a:endParaRPr lang="el-GR" dirty="0"/>
          </a:p>
        </p:txBody>
      </p:sp>
      <p:sp>
        <p:nvSpPr>
          <p:cNvPr id="3" name="Content Placeholder 2"/>
          <p:cNvSpPr>
            <a:spLocks noGrp="1"/>
          </p:cNvSpPr>
          <p:nvPr>
            <p:ph idx="1"/>
          </p:nvPr>
        </p:nvSpPr>
        <p:spPr>
          <a:xfrm>
            <a:off x="1000100" y="1428736"/>
            <a:ext cx="8001056" cy="2714644"/>
          </a:xfrm>
        </p:spPr>
        <p:txBody>
          <a:bodyPr>
            <a:noAutofit/>
          </a:bodyPr>
          <a:lstStyle/>
          <a:p>
            <a:r>
              <a:rPr lang="en-US" sz="2100" i="1" dirty="0" smtClean="0"/>
              <a:t>Optimal Thresholding</a:t>
            </a:r>
            <a:r>
              <a:rPr lang="en-US" sz="2100" dirty="0" smtClean="0"/>
              <a:t>: seeks to select a value for the threshold that separates an </a:t>
            </a:r>
            <a:r>
              <a:rPr lang="en-US" sz="2100" i="1" dirty="0" smtClean="0"/>
              <a:t>object</a:t>
            </a:r>
            <a:r>
              <a:rPr lang="en-US" sz="2100" dirty="0" smtClean="0"/>
              <a:t> in the </a:t>
            </a:r>
            <a:r>
              <a:rPr lang="en-US" sz="2100" i="1" dirty="0" smtClean="0"/>
              <a:t>foreground</a:t>
            </a:r>
            <a:r>
              <a:rPr lang="en-US" sz="2100" dirty="0" smtClean="0"/>
              <a:t> from its </a:t>
            </a:r>
            <a:r>
              <a:rPr lang="en-US" sz="2100" i="1" dirty="0" smtClean="0"/>
              <a:t>background</a:t>
            </a:r>
            <a:r>
              <a:rPr lang="en-US" sz="2100" dirty="0" smtClean="0"/>
              <a:t>. </a:t>
            </a:r>
          </a:p>
          <a:p>
            <a:r>
              <a:rPr lang="en-US" sz="2100" dirty="0" smtClean="0"/>
              <a:t>This suggests that there can be identified two regions of pixels corresponding to the foreground and background areas of the image. </a:t>
            </a:r>
          </a:p>
          <a:p>
            <a:r>
              <a:rPr lang="en-US" sz="2100" dirty="0" smtClean="0"/>
              <a:t>The object must have a different range of intensities to the background, in order that an appropriate threshold can be chosen.</a:t>
            </a:r>
            <a:endParaRPr lang="el-GR" sz="2100" dirty="0" smtClean="0"/>
          </a:p>
        </p:txBody>
      </p:sp>
      <p:pic>
        <p:nvPicPr>
          <p:cNvPr id="34819" name="Picture 3"/>
          <p:cNvPicPr>
            <a:picLocks noChangeAspect="1" noChangeArrowheads="1"/>
          </p:cNvPicPr>
          <p:nvPr/>
        </p:nvPicPr>
        <p:blipFill>
          <a:blip r:embed="rId2"/>
          <a:srcRect/>
          <a:stretch>
            <a:fillRect/>
          </a:stretch>
        </p:blipFill>
        <p:spPr bwMode="auto">
          <a:xfrm>
            <a:off x="1428728" y="4000504"/>
            <a:ext cx="6991350" cy="2686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(21/ 25)</a:t>
            </a:r>
            <a:br>
              <a:rPr lang="en-US" dirty="0" smtClean="0"/>
            </a:br>
            <a:r>
              <a:rPr lang="en-US" dirty="0" smtClean="0"/>
              <a:t>Thresholding</a:t>
            </a:r>
            <a:endParaRPr lang="el-GR" dirty="0"/>
          </a:p>
        </p:txBody>
      </p:sp>
      <p:sp>
        <p:nvSpPr>
          <p:cNvPr id="3" name="Content Placeholder 2"/>
          <p:cNvSpPr>
            <a:spLocks noGrp="1"/>
          </p:cNvSpPr>
          <p:nvPr>
            <p:ph idx="1"/>
          </p:nvPr>
        </p:nvSpPr>
        <p:spPr/>
        <p:txBody>
          <a:bodyPr>
            <a:normAutofit fontScale="92500" lnSpcReduction="20000"/>
          </a:bodyPr>
          <a:lstStyle/>
          <a:p>
            <a:r>
              <a:rPr lang="en-US" dirty="0" smtClean="0"/>
              <a:t>Thresholding is difficult since these ranges usually overlap.  </a:t>
            </a:r>
          </a:p>
          <a:p>
            <a:r>
              <a:rPr lang="en-US" dirty="0" smtClean="0"/>
              <a:t>Minimize the error of classifying a background pixel as a foreground one or vice versa. </a:t>
            </a:r>
          </a:p>
          <a:p>
            <a:r>
              <a:rPr lang="en-US" dirty="0" smtClean="0"/>
              <a:t>To do this,  try to minimize the area under the histogram for one region that lies on the other region’s side of the threshold.</a:t>
            </a:r>
          </a:p>
          <a:p>
            <a:r>
              <a:rPr lang="en-US" dirty="0" smtClean="0"/>
              <a:t>The problem is that we don’t have the histograms for each region, only the histogram for the combined regions.</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(2/2)</a:t>
            </a:r>
            <a:endParaRPr lang="el-GR" dirty="0"/>
          </a:p>
        </p:txBody>
      </p:sp>
      <p:sp>
        <p:nvSpPr>
          <p:cNvPr id="3" name="Content Placeholder 2"/>
          <p:cNvSpPr>
            <a:spLocks noGrp="1"/>
          </p:cNvSpPr>
          <p:nvPr>
            <p:ph idx="1"/>
          </p:nvPr>
        </p:nvSpPr>
        <p:spPr>
          <a:xfrm>
            <a:off x="1071538" y="1071546"/>
            <a:ext cx="7862150" cy="5572164"/>
          </a:xfrm>
        </p:spPr>
        <p:txBody>
          <a:bodyPr>
            <a:normAutofit/>
          </a:bodyPr>
          <a:lstStyle/>
          <a:p>
            <a:r>
              <a:rPr lang="en-US" dirty="0" smtClean="0"/>
              <a:t>Low – Level Feature Extraction</a:t>
            </a:r>
          </a:p>
          <a:p>
            <a:pPr lvl="1"/>
            <a:r>
              <a:rPr lang="en-US" dirty="0" smtClean="0"/>
              <a:t>First – Order Edge Detection</a:t>
            </a:r>
          </a:p>
          <a:p>
            <a:pPr lvl="2"/>
            <a:r>
              <a:rPr lang="en-US" dirty="0" smtClean="0"/>
              <a:t>Basic Operators</a:t>
            </a:r>
          </a:p>
          <a:p>
            <a:pPr lvl="2"/>
            <a:r>
              <a:rPr lang="en-US" dirty="0" smtClean="0"/>
              <a:t>Analysis of the basic operators</a:t>
            </a:r>
          </a:p>
          <a:p>
            <a:pPr lvl="2"/>
            <a:r>
              <a:rPr lang="en-US" dirty="0" smtClean="0"/>
              <a:t>Roberts edge detection operator</a:t>
            </a:r>
          </a:p>
          <a:p>
            <a:pPr lvl="2"/>
            <a:r>
              <a:rPr lang="en-US" dirty="0" smtClean="0"/>
              <a:t>Prewitt edge detection operator</a:t>
            </a:r>
          </a:p>
          <a:p>
            <a:pPr lvl="2"/>
            <a:r>
              <a:rPr lang="en-US" dirty="0" smtClean="0"/>
              <a:t>Sobel edge detection operator</a:t>
            </a:r>
          </a:p>
          <a:p>
            <a:pPr lvl="2"/>
            <a:r>
              <a:rPr lang="en-US" dirty="0" smtClean="0"/>
              <a:t>Kirsch edge detection</a:t>
            </a:r>
          </a:p>
          <a:p>
            <a:pPr lvl="1"/>
            <a:r>
              <a:rPr lang="en-US" dirty="0" smtClean="0"/>
              <a:t>Second – Order Edge Detection</a:t>
            </a:r>
          </a:p>
          <a:p>
            <a:pPr lvl="2"/>
            <a:r>
              <a:rPr lang="en-US" dirty="0" smtClean="0"/>
              <a:t>Motivation</a:t>
            </a:r>
          </a:p>
          <a:p>
            <a:pPr lvl="2"/>
            <a:r>
              <a:rPr lang="en-US" dirty="0" smtClean="0"/>
              <a:t>Basic operators: the Laplacian</a:t>
            </a:r>
          </a:p>
          <a:p>
            <a:pPr lvl="2"/>
            <a:r>
              <a:rPr lang="en-US" dirty="0" smtClean="0"/>
              <a:t>Laplacian of a Gaussian - Marr–Hildreth operator </a:t>
            </a:r>
          </a:p>
          <a:p>
            <a:pPr lvl="2">
              <a:buNone/>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(22/ 25)</a:t>
            </a:r>
            <a:br>
              <a:rPr lang="en-US" dirty="0" smtClean="0"/>
            </a:br>
            <a:r>
              <a:rPr lang="en-US" dirty="0" smtClean="0"/>
              <a:t>Thresholding</a:t>
            </a:r>
            <a:endParaRPr lang="el-GR" dirty="0"/>
          </a:p>
        </p:txBody>
      </p:sp>
      <p:sp>
        <p:nvSpPr>
          <p:cNvPr id="3" name="Content Placeholder 2"/>
          <p:cNvSpPr>
            <a:spLocks noGrp="1"/>
          </p:cNvSpPr>
          <p:nvPr>
            <p:ph idx="1"/>
          </p:nvPr>
        </p:nvSpPr>
        <p:spPr>
          <a:xfrm>
            <a:off x="1435608" y="1447800"/>
            <a:ext cx="7498080" cy="2767018"/>
          </a:xfrm>
        </p:spPr>
        <p:txBody>
          <a:bodyPr>
            <a:normAutofit/>
          </a:bodyPr>
          <a:lstStyle/>
          <a:p>
            <a:r>
              <a:rPr lang="en-US" sz="2000" dirty="0" smtClean="0"/>
              <a:t>Try to make each region / cluster as tight as possible, thus (hopefully!) minimizing their overlap. </a:t>
            </a:r>
          </a:p>
          <a:p>
            <a:r>
              <a:rPr lang="en-US" sz="2000" dirty="0" smtClean="0"/>
              <a:t>Obviously, distributions cannot be changed but the separating threshold can be adjusted </a:t>
            </a:r>
          </a:p>
          <a:p>
            <a:r>
              <a:rPr lang="en-US" sz="2000" dirty="0" smtClean="0"/>
              <a:t>As the threshold is adjusted one way, the spread of one region is increased while the spread of the other is decreased. </a:t>
            </a:r>
          </a:p>
          <a:p>
            <a:r>
              <a:rPr lang="en-US" sz="2000" dirty="0" smtClean="0"/>
              <a:t>The goal then is to select the threshold that minimizes the combined spread given by the following equation:</a:t>
            </a:r>
            <a:endParaRPr lang="el-GR" sz="2000" dirty="0"/>
          </a:p>
        </p:txBody>
      </p:sp>
      <p:graphicFrame>
        <p:nvGraphicFramePr>
          <p:cNvPr id="4" name="Object 3"/>
          <p:cNvGraphicFramePr>
            <a:graphicFrameLocks noChangeAspect="1"/>
          </p:cNvGraphicFramePr>
          <p:nvPr/>
        </p:nvGraphicFramePr>
        <p:xfrm>
          <a:off x="1857356" y="4243291"/>
          <a:ext cx="6215087" cy="2614709"/>
        </p:xfrm>
        <a:graphic>
          <a:graphicData uri="http://schemas.openxmlformats.org/presentationml/2006/ole">
            <mc:AlternateContent xmlns:mc="http://schemas.openxmlformats.org/markup-compatibility/2006">
              <mc:Choice xmlns:v="urn:schemas-microsoft-com:vml" Requires="v">
                <p:oleObj spid="_x0000_s40964" name="Equation" r:id="rId3" imgW="4165560" imgH="1752480" progId="Equation.DSMT4">
                  <p:embed/>
                </p:oleObj>
              </mc:Choice>
              <mc:Fallback>
                <p:oleObj name="Equation" r:id="rId3" imgW="4165560" imgH="1752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6" y="4243291"/>
                        <a:ext cx="6215087" cy="261470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142852"/>
            <a:ext cx="7498080" cy="1143000"/>
          </a:xfrm>
        </p:spPr>
        <p:txBody>
          <a:bodyPr>
            <a:normAutofit fontScale="90000"/>
          </a:bodyPr>
          <a:lstStyle/>
          <a:p>
            <a:r>
              <a:rPr lang="en-US" dirty="0" smtClean="0"/>
              <a:t>Point Operations (23/ 25)</a:t>
            </a:r>
            <a:br>
              <a:rPr lang="en-US" dirty="0" smtClean="0"/>
            </a:br>
            <a:r>
              <a:rPr lang="en-US" dirty="0" smtClean="0"/>
              <a:t>Thresholding</a:t>
            </a:r>
            <a:endParaRPr lang="el-GR" dirty="0"/>
          </a:p>
        </p:txBody>
      </p:sp>
      <p:sp>
        <p:nvSpPr>
          <p:cNvPr id="3" name="Content Placeholder 2"/>
          <p:cNvSpPr>
            <a:spLocks noGrp="1"/>
          </p:cNvSpPr>
          <p:nvPr>
            <p:ph idx="1"/>
          </p:nvPr>
        </p:nvSpPr>
        <p:spPr>
          <a:xfrm>
            <a:off x="1214414" y="1285860"/>
            <a:ext cx="7498080" cy="338126"/>
          </a:xfrm>
        </p:spPr>
        <p:txBody>
          <a:bodyPr>
            <a:normAutofit fontScale="62500" lnSpcReduction="20000"/>
          </a:bodyPr>
          <a:lstStyle/>
          <a:p>
            <a:r>
              <a:rPr lang="en-US" dirty="0" smtClean="0"/>
              <a:t>MatLab code for Optimal Thresholding:</a:t>
            </a:r>
            <a:endParaRPr lang="el-GR" dirty="0"/>
          </a:p>
        </p:txBody>
      </p:sp>
      <p:sp>
        <p:nvSpPr>
          <p:cNvPr id="4" name="Rectangle 3"/>
          <p:cNvSpPr/>
          <p:nvPr/>
        </p:nvSpPr>
        <p:spPr>
          <a:xfrm>
            <a:off x="1428728" y="1643050"/>
            <a:ext cx="7358114" cy="4662815"/>
          </a:xfrm>
          <a:prstGeom prst="rect">
            <a:avLst/>
          </a:prstGeom>
        </p:spPr>
        <p:txBody>
          <a:bodyPr wrap="square">
            <a:spAutoFit/>
          </a:bodyPr>
          <a:lstStyle/>
          <a:p>
            <a:r>
              <a:rPr lang="en-US" sz="900" b="1" dirty="0" smtClean="0">
                <a:solidFill>
                  <a:srgbClr val="228B22"/>
                </a:solidFill>
                <a:latin typeface="Courier New"/>
              </a:rPr>
              <a:t>% This script demonstrates the optimal thresholding process.</a:t>
            </a:r>
          </a:p>
          <a:p>
            <a:r>
              <a:rPr lang="en-US" sz="900" b="1" dirty="0" smtClean="0">
                <a:solidFill>
                  <a:srgbClr val="000000"/>
                </a:solidFill>
                <a:latin typeface="Courier New"/>
              </a:rPr>
              <a:t>clc</a:t>
            </a:r>
          </a:p>
          <a:p>
            <a:r>
              <a:rPr lang="en-US" sz="900" b="1" dirty="0" smtClean="0">
                <a:solidFill>
                  <a:srgbClr val="000000"/>
                </a:solidFill>
                <a:latin typeface="Courier New"/>
              </a:rPr>
              <a:t>clear </a:t>
            </a:r>
            <a:r>
              <a:rPr lang="en-US" sz="900" b="1" dirty="0" smtClean="0">
                <a:solidFill>
                  <a:srgbClr val="A020F0"/>
                </a:solidFill>
                <a:latin typeface="Courier New"/>
              </a:rPr>
              <a:t>all</a:t>
            </a:r>
          </a:p>
          <a:p>
            <a:r>
              <a:rPr lang="en-US" sz="900" b="1" dirty="0" smtClean="0">
                <a:solidFill>
                  <a:srgbClr val="000000"/>
                </a:solidFill>
                <a:latin typeface="Courier New"/>
              </a:rPr>
              <a:t>Io = imread(</a:t>
            </a:r>
            <a:r>
              <a:rPr lang="en-US" sz="900" b="1" dirty="0" smtClean="0">
                <a:solidFill>
                  <a:srgbClr val="A020F0"/>
                </a:solidFill>
                <a:latin typeface="Courier New"/>
              </a:rPr>
              <a:t>'I4.jpg'</a:t>
            </a:r>
            <a:r>
              <a:rPr lang="en-US" sz="900" b="1" dirty="0" smtClean="0">
                <a:solidFill>
                  <a:srgbClr val="000000"/>
                </a:solidFill>
                <a:latin typeface="Courier New"/>
              </a:rPr>
              <a:t>);</a:t>
            </a:r>
          </a:p>
          <a:p>
            <a:r>
              <a:rPr lang="en-US" sz="900" b="1" dirty="0" smtClean="0">
                <a:solidFill>
                  <a:srgbClr val="000000"/>
                </a:solidFill>
                <a:latin typeface="Courier New"/>
              </a:rPr>
              <a:t>Io = rgb2gray(Io);</a:t>
            </a:r>
          </a:p>
          <a:p>
            <a:r>
              <a:rPr lang="en-US" sz="900" b="1" dirty="0" smtClean="0">
                <a:solidFill>
                  <a:srgbClr val="000000"/>
                </a:solidFill>
                <a:latin typeface="Courier New"/>
              </a:rPr>
              <a:t>figure(</a:t>
            </a:r>
            <a:r>
              <a:rPr lang="en-US" sz="900" b="1" dirty="0" smtClean="0">
                <a:solidFill>
                  <a:srgbClr val="A020F0"/>
                </a:solidFill>
                <a:latin typeface="Courier New"/>
              </a:rPr>
              <a:t>'Name'</a:t>
            </a:r>
            <a:r>
              <a:rPr lang="en-US" sz="900" b="1" dirty="0" smtClean="0">
                <a:solidFill>
                  <a:srgbClr val="000000"/>
                </a:solidFill>
                <a:latin typeface="Courier New"/>
              </a:rPr>
              <a:t>,</a:t>
            </a:r>
            <a:r>
              <a:rPr lang="en-US" sz="900" b="1" dirty="0" smtClean="0">
                <a:solidFill>
                  <a:srgbClr val="A020F0"/>
                </a:solidFill>
                <a:latin typeface="Courier New"/>
              </a:rPr>
              <a:t>'Original Image'</a:t>
            </a:r>
            <a:r>
              <a:rPr lang="en-US" sz="900" b="1" dirty="0" smtClean="0">
                <a:solidFill>
                  <a:srgbClr val="000000"/>
                </a:solidFill>
                <a:latin typeface="Courier New"/>
              </a:rPr>
              <a:t>);</a:t>
            </a:r>
          </a:p>
          <a:p>
            <a:r>
              <a:rPr lang="en-US" sz="900" b="1" dirty="0" smtClean="0">
                <a:solidFill>
                  <a:srgbClr val="000000"/>
                </a:solidFill>
                <a:latin typeface="Courier New"/>
              </a:rPr>
              <a:t>imshow(Io);</a:t>
            </a:r>
          </a:p>
          <a:p>
            <a:r>
              <a:rPr lang="en-US" sz="900" b="1" dirty="0" smtClean="0">
                <a:solidFill>
                  <a:srgbClr val="000000"/>
                </a:solidFill>
                <a:latin typeface="Courier New"/>
              </a:rPr>
              <a:t>Io = double(Io);</a:t>
            </a:r>
          </a:p>
          <a:p>
            <a:r>
              <a:rPr lang="en-US" sz="900" b="1" dirty="0" smtClean="0">
                <a:solidFill>
                  <a:srgbClr val="000000"/>
                </a:solidFill>
                <a:latin typeface="Courier New"/>
              </a:rPr>
              <a:t>display_histogram(Io,</a:t>
            </a:r>
            <a:r>
              <a:rPr lang="en-US" sz="900" b="1" dirty="0" smtClean="0">
                <a:solidFill>
                  <a:srgbClr val="A020F0"/>
                </a:solidFill>
                <a:latin typeface="Courier New"/>
              </a:rPr>
              <a:t>'Original Image'</a:t>
            </a:r>
            <a:r>
              <a:rPr lang="en-US" sz="900" b="1" dirty="0" smtClean="0">
                <a:solidFill>
                  <a:srgbClr val="000000"/>
                </a:solidFill>
                <a:latin typeface="Courier New"/>
              </a:rPr>
              <a:t>);</a:t>
            </a:r>
          </a:p>
          <a:p>
            <a:r>
              <a:rPr lang="en-US" sz="900" b="1" dirty="0" smtClean="0">
                <a:solidFill>
                  <a:srgbClr val="000000"/>
                </a:solidFill>
                <a:latin typeface="Courier New"/>
              </a:rPr>
              <a:t>[width,height] = size(Io);</a:t>
            </a:r>
          </a:p>
          <a:p>
            <a:r>
              <a:rPr lang="en-US" sz="900" b="1" dirty="0" smtClean="0">
                <a:solidFill>
                  <a:srgbClr val="000000"/>
                </a:solidFill>
                <a:latin typeface="Courier New"/>
              </a:rPr>
              <a:t>Tmin = 0;</a:t>
            </a:r>
          </a:p>
          <a:p>
            <a:r>
              <a:rPr lang="en-US" sz="900" b="1" dirty="0" smtClean="0">
                <a:solidFill>
                  <a:srgbClr val="000000"/>
                </a:solidFill>
                <a:latin typeface="Courier New"/>
              </a:rPr>
              <a:t>Tmax = 255;</a:t>
            </a:r>
          </a:p>
          <a:p>
            <a:r>
              <a:rPr lang="en-US" sz="900" b="1" dirty="0" smtClean="0">
                <a:solidFill>
                  <a:srgbClr val="0000FF"/>
                </a:solidFill>
                <a:latin typeface="Courier New"/>
              </a:rPr>
              <a:t>for</a:t>
            </a:r>
            <a:r>
              <a:rPr lang="en-US" sz="900" b="1" dirty="0" smtClean="0">
                <a:solidFill>
                  <a:srgbClr val="000000"/>
                </a:solidFill>
                <a:latin typeface="Courier New"/>
              </a:rPr>
              <a:t> T = 0:1:255</a:t>
            </a:r>
          </a:p>
          <a:p>
            <a:r>
              <a:rPr lang="en-US" sz="900" b="1" dirty="0" smtClean="0">
                <a:solidFill>
                  <a:srgbClr val="000000"/>
                </a:solidFill>
                <a:latin typeface="Courier New"/>
              </a:rPr>
              <a:t>    BackgroundIndices = find(Io&lt;T);</a:t>
            </a:r>
          </a:p>
          <a:p>
            <a:r>
              <a:rPr lang="en-US" sz="900" b="1" dirty="0" smtClean="0">
                <a:solidFill>
                  <a:srgbClr val="000000"/>
                </a:solidFill>
                <a:latin typeface="Courier New"/>
              </a:rPr>
              <a:t>    Ibackground = Io(BackgroundIndices);</a:t>
            </a:r>
          </a:p>
          <a:p>
            <a:r>
              <a:rPr lang="en-US" sz="900" b="1" dirty="0" smtClean="0">
                <a:solidFill>
                  <a:srgbClr val="000000"/>
                </a:solidFill>
                <a:latin typeface="Courier New"/>
              </a:rPr>
              <a:t>    ForegroundIndices = find(Io&gt;=T);</a:t>
            </a:r>
          </a:p>
          <a:p>
            <a:r>
              <a:rPr lang="en-US" sz="900" b="1" dirty="0" smtClean="0">
                <a:solidFill>
                  <a:srgbClr val="000000"/>
                </a:solidFill>
                <a:latin typeface="Courier New"/>
              </a:rPr>
              <a:t>    Iforeground = Io(ForegroundIndices);</a:t>
            </a:r>
          </a:p>
          <a:p>
            <a:r>
              <a:rPr lang="en-US" sz="900" b="1" dirty="0" smtClean="0">
                <a:solidFill>
                  <a:srgbClr val="000000"/>
                </a:solidFill>
                <a:latin typeface="Courier New"/>
              </a:rPr>
              <a:t>    Pbackground = hist(Ibackground,[Tmin:1:T-1]);</a:t>
            </a:r>
          </a:p>
          <a:p>
            <a:r>
              <a:rPr lang="en-US" sz="900" b="1" dirty="0" smtClean="0">
                <a:solidFill>
                  <a:srgbClr val="000000"/>
                </a:solidFill>
                <a:latin typeface="Courier New"/>
              </a:rPr>
              <a:t>    Pforeground = hist(Iforeground,[T:1:Tmax]);</a:t>
            </a:r>
          </a:p>
          <a:p>
            <a:r>
              <a:rPr lang="en-US" sz="900" b="1" dirty="0" smtClean="0">
                <a:solidFill>
                  <a:srgbClr val="000000"/>
                </a:solidFill>
                <a:latin typeface="Courier New"/>
              </a:rPr>
              <a:t>    Nbackground = sum(Pbackground);</a:t>
            </a:r>
          </a:p>
          <a:p>
            <a:r>
              <a:rPr lang="en-US" sz="900" b="1" dirty="0" smtClean="0">
                <a:solidFill>
                  <a:srgbClr val="000000"/>
                </a:solidFill>
                <a:latin typeface="Courier New"/>
              </a:rPr>
              <a:t>    Nforeground = sum(Pforeground);</a:t>
            </a:r>
          </a:p>
          <a:p>
            <a:r>
              <a:rPr lang="en-US" sz="900" b="1" dirty="0" smtClean="0">
                <a:solidFill>
                  <a:srgbClr val="000000"/>
                </a:solidFill>
                <a:latin typeface="Courier New"/>
              </a:rPr>
              <a:t>    Sbackground = var(Ibackground);</a:t>
            </a:r>
          </a:p>
          <a:p>
            <a:r>
              <a:rPr lang="en-US" sz="900" b="1" dirty="0" smtClean="0">
                <a:solidFill>
                  <a:srgbClr val="000000"/>
                </a:solidFill>
                <a:latin typeface="Courier New"/>
              </a:rPr>
              <a:t>    Sforeground = var(Iforeground);</a:t>
            </a:r>
          </a:p>
          <a:p>
            <a:r>
              <a:rPr lang="en-US" sz="900" b="1" dirty="0" smtClean="0">
                <a:solidFill>
                  <a:srgbClr val="000000"/>
                </a:solidFill>
                <a:latin typeface="Courier New"/>
              </a:rPr>
              <a:t>    Swithin(T+1) = Nbackground * Sbackground + Nforeground * Sforeground;</a:t>
            </a:r>
          </a:p>
          <a:p>
            <a:r>
              <a:rPr lang="en-US" sz="900" b="1" dirty="0" smtClean="0">
                <a:solidFill>
                  <a:srgbClr val="0000FF"/>
                </a:solidFill>
                <a:latin typeface="Courier New"/>
              </a:rPr>
              <a:t>end</a:t>
            </a:r>
            <a:r>
              <a:rPr lang="en-US" sz="900" b="1" dirty="0" smtClean="0">
                <a:solidFill>
                  <a:srgbClr val="000000"/>
                </a:solidFill>
                <a:latin typeface="Courier New"/>
              </a:rPr>
              <a:t>;</a:t>
            </a:r>
          </a:p>
          <a:p>
            <a:r>
              <a:rPr lang="el-GR" sz="900" b="1" dirty="0" smtClean="0">
                <a:solidFill>
                  <a:srgbClr val="000000"/>
                </a:solidFill>
                <a:latin typeface="Courier New"/>
              </a:rPr>
              <a:t> </a:t>
            </a:r>
          </a:p>
          <a:p>
            <a:r>
              <a:rPr lang="en-US" sz="900" b="1" dirty="0" smtClean="0">
                <a:solidFill>
                  <a:srgbClr val="000000"/>
                </a:solidFill>
                <a:latin typeface="Courier New"/>
              </a:rPr>
              <a:t>[Smin,Tmin] = min(Swithin);</a:t>
            </a:r>
          </a:p>
          <a:p>
            <a:r>
              <a:rPr lang="en-US" sz="900" b="1" dirty="0" smtClean="0">
                <a:solidFill>
                  <a:srgbClr val="000000"/>
                </a:solidFill>
                <a:latin typeface="Courier New"/>
              </a:rPr>
              <a:t>Io = reshape(Io,width,height);</a:t>
            </a:r>
          </a:p>
          <a:p>
            <a:r>
              <a:rPr lang="en-US" sz="900" b="1" dirty="0" smtClean="0">
                <a:solidFill>
                  <a:srgbClr val="000000"/>
                </a:solidFill>
                <a:latin typeface="Courier New"/>
              </a:rPr>
              <a:t>Io = hardlim(-(Io-Tmin));</a:t>
            </a:r>
          </a:p>
          <a:p>
            <a:r>
              <a:rPr lang="en-US" sz="900" b="1" dirty="0" smtClean="0">
                <a:solidFill>
                  <a:srgbClr val="000000"/>
                </a:solidFill>
                <a:latin typeface="Courier New"/>
              </a:rPr>
              <a:t>Io = uint8(255*Io);</a:t>
            </a:r>
          </a:p>
          <a:p>
            <a:r>
              <a:rPr lang="en-US" sz="900" b="1" dirty="0" smtClean="0">
                <a:solidFill>
                  <a:srgbClr val="000000"/>
                </a:solidFill>
                <a:latin typeface="Courier New"/>
              </a:rPr>
              <a:t>figure(</a:t>
            </a:r>
            <a:r>
              <a:rPr lang="en-US" sz="900" b="1" dirty="0" smtClean="0">
                <a:solidFill>
                  <a:srgbClr val="A020F0"/>
                </a:solidFill>
                <a:latin typeface="Courier New"/>
              </a:rPr>
              <a:t>'Name'</a:t>
            </a:r>
            <a:r>
              <a:rPr lang="en-US" sz="900" b="1" dirty="0" smtClean="0">
                <a:solidFill>
                  <a:srgbClr val="000000"/>
                </a:solidFill>
                <a:latin typeface="Courier New"/>
              </a:rPr>
              <a:t>,</a:t>
            </a:r>
            <a:r>
              <a:rPr lang="en-US" sz="900" b="1" dirty="0" smtClean="0">
                <a:solidFill>
                  <a:srgbClr val="A020F0"/>
                </a:solidFill>
                <a:latin typeface="Courier New"/>
              </a:rPr>
              <a:t>'Thresholded Image'</a:t>
            </a:r>
            <a:r>
              <a:rPr lang="en-US" sz="900" b="1" dirty="0" smtClean="0">
                <a:solidFill>
                  <a:srgbClr val="000000"/>
                </a:solidFill>
                <a:latin typeface="Courier New"/>
              </a:rPr>
              <a:t>);</a:t>
            </a:r>
          </a:p>
          <a:p>
            <a:r>
              <a:rPr lang="en-US" sz="900" b="1" dirty="0" smtClean="0">
                <a:solidFill>
                  <a:srgbClr val="000000"/>
                </a:solidFill>
                <a:latin typeface="Courier New"/>
              </a:rPr>
              <a:t>imshow(Io);</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(24/ 25)</a:t>
            </a:r>
            <a:br>
              <a:rPr lang="en-US" dirty="0" smtClean="0"/>
            </a:br>
            <a:r>
              <a:rPr lang="en-US" dirty="0" smtClean="0"/>
              <a:t>Morphing</a:t>
            </a:r>
            <a:endParaRPr lang="el-GR" dirty="0"/>
          </a:p>
        </p:txBody>
      </p:sp>
      <p:graphicFrame>
        <p:nvGraphicFramePr>
          <p:cNvPr id="4" name="Content Placeholder 3"/>
          <p:cNvGraphicFramePr>
            <a:graphicFrameLocks noGrp="1" noChangeAspect="1"/>
          </p:cNvGraphicFramePr>
          <p:nvPr>
            <p:ph idx="1"/>
          </p:nvPr>
        </p:nvGraphicFramePr>
        <p:xfrm>
          <a:off x="6786578" y="2068506"/>
          <a:ext cx="1876148" cy="574676"/>
        </p:xfrm>
        <a:graphic>
          <a:graphicData uri="http://schemas.openxmlformats.org/presentationml/2006/ole">
            <mc:AlternateContent xmlns:mc="http://schemas.openxmlformats.org/markup-compatibility/2006">
              <mc:Choice xmlns:v="urn:schemas-microsoft-com:vml" Requires="v">
                <p:oleObj spid="_x0000_s41994" name="Equation" r:id="rId3" imgW="787320" imgH="241200" progId="Equation.DSMT4">
                  <p:embed/>
                </p:oleObj>
              </mc:Choice>
              <mc:Fallback>
                <p:oleObj name="Equation" r:id="rId3" imgW="787320" imgH="241200" progId="Equation.DSMT4">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6578" y="2068506"/>
                        <a:ext cx="1876148" cy="5746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7" name="Content Placeholder 3"/>
          <p:cNvGraphicFramePr>
            <a:graphicFrameLocks noChangeAspect="1"/>
          </p:cNvGraphicFramePr>
          <p:nvPr/>
        </p:nvGraphicFramePr>
        <p:xfrm>
          <a:off x="7000891" y="2500306"/>
          <a:ext cx="1583267" cy="785818"/>
        </p:xfrm>
        <a:graphic>
          <a:graphicData uri="http://schemas.openxmlformats.org/presentationml/2006/ole">
            <mc:AlternateContent xmlns:mc="http://schemas.openxmlformats.org/markup-compatibility/2006">
              <mc:Choice xmlns:v="urn:schemas-microsoft-com:vml" Requires="v">
                <p:oleObj spid="_x0000_s41995" name="Equation" r:id="rId5" imgW="723600" imgH="419040" progId="Equation.DSMT4">
                  <p:embed/>
                </p:oleObj>
              </mc:Choice>
              <mc:Fallback>
                <p:oleObj name="Equation" r:id="rId5" imgW="723600" imgH="41904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00891" y="2500306"/>
                        <a:ext cx="1583267" cy="7858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1989" name="Picture 5"/>
          <p:cNvPicPr>
            <a:picLocks noChangeAspect="1" noChangeArrowheads="1"/>
          </p:cNvPicPr>
          <p:nvPr/>
        </p:nvPicPr>
        <p:blipFill>
          <a:blip r:embed="rId7"/>
          <a:srcRect/>
          <a:stretch>
            <a:fillRect/>
          </a:stretch>
        </p:blipFill>
        <p:spPr bwMode="auto">
          <a:xfrm>
            <a:off x="2857488" y="4786322"/>
            <a:ext cx="5214974" cy="1985252"/>
          </a:xfrm>
          <a:prstGeom prst="rect">
            <a:avLst/>
          </a:prstGeom>
          <a:noFill/>
          <a:ln w="9525">
            <a:noFill/>
            <a:miter lim="800000"/>
            <a:headEnd/>
            <a:tailEnd/>
          </a:ln>
          <a:effectLst/>
        </p:spPr>
      </p:pic>
      <p:sp>
        <p:nvSpPr>
          <p:cNvPr id="11" name="Content Placeholder 2"/>
          <p:cNvSpPr txBox="1">
            <a:spLocks/>
          </p:cNvSpPr>
          <p:nvPr/>
        </p:nvSpPr>
        <p:spPr>
          <a:xfrm>
            <a:off x="1435608" y="1447800"/>
            <a:ext cx="7498080" cy="4800600"/>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lang="en-US" sz="3200" dirty="0" smtClean="0"/>
              <a:t>Transforming a circle to an eclipse:</a:t>
            </a:r>
          </a:p>
          <a:p>
            <a:pPr marL="822960" lvl="1" indent="-283464">
              <a:spcBef>
                <a:spcPts val="600"/>
              </a:spcBef>
              <a:buClr>
                <a:schemeClr val="accent1"/>
              </a:buClr>
              <a:buSzPct val="80000"/>
              <a:buFont typeface="Wingdings 2"/>
              <a:buChar char=""/>
            </a:pPr>
            <a:r>
              <a:rPr lang="en-US" sz="3200" dirty="0" smtClean="0"/>
              <a:t>for each circle point holds:</a:t>
            </a:r>
          </a:p>
          <a:p>
            <a:pPr marL="822960" lvl="1" indent="-283464">
              <a:spcBef>
                <a:spcPts val="600"/>
              </a:spcBef>
              <a:buClr>
                <a:schemeClr val="accent1"/>
              </a:buClr>
              <a:buSzPct val="80000"/>
              <a:buFont typeface="Wingdings 2"/>
              <a:buChar char=""/>
            </a:pPr>
            <a:r>
              <a:rPr lang="en-US" sz="3200" dirty="0" smtClean="0"/>
              <a:t>for each elipse point holds:</a:t>
            </a:r>
          </a:p>
          <a:p>
            <a:pPr marL="822960" lvl="1" indent="-283464">
              <a:spcBef>
                <a:spcPts val="600"/>
              </a:spcBef>
              <a:buClr>
                <a:schemeClr val="accent1"/>
              </a:buClr>
              <a:buSzPct val="80000"/>
              <a:buFont typeface="Wingdings 2"/>
              <a:buChar char=""/>
            </a:pPr>
            <a:r>
              <a:rPr lang="en-US" sz="3200" dirty="0" smtClean="0"/>
              <a:t>each circle point (Xc,Yc) is mapped to a corresponding eclipse point (Xe,Ye) such that:   </a:t>
            </a:r>
            <a:endParaRPr kumimoji="0" lang="el-GR"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12" name="Object 11"/>
          <p:cNvGraphicFramePr>
            <a:graphicFrameLocks noChangeAspect="1"/>
          </p:cNvGraphicFramePr>
          <p:nvPr/>
        </p:nvGraphicFramePr>
        <p:xfrm>
          <a:off x="4000496" y="4071942"/>
          <a:ext cx="2866738" cy="772773"/>
        </p:xfrm>
        <a:graphic>
          <a:graphicData uri="http://schemas.openxmlformats.org/presentationml/2006/ole">
            <mc:AlternateContent xmlns:mc="http://schemas.openxmlformats.org/markup-compatibility/2006">
              <mc:Choice xmlns:v="urn:schemas-microsoft-com:vml" Requires="v">
                <p:oleObj spid="_x0000_s41996" name="Equation" r:id="rId8" imgW="1460160" imgH="393480" progId="Equation.DSMT4">
                  <p:embed/>
                </p:oleObj>
              </mc:Choice>
              <mc:Fallback>
                <p:oleObj name="Equation" r:id="rId8" imgW="1460160" imgH="393480" progId="Equation.DSMT4">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00496" y="4071942"/>
                        <a:ext cx="2866738" cy="7727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Curved Up Arrow 14"/>
          <p:cNvSpPr/>
          <p:nvPr/>
        </p:nvSpPr>
        <p:spPr>
          <a:xfrm>
            <a:off x="4071934" y="5643578"/>
            <a:ext cx="2714644" cy="500066"/>
          </a:xfrm>
          <a:prstGeom prst="curvedUpArrow">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(25/ 25)</a:t>
            </a:r>
            <a:br>
              <a:rPr lang="en-US" dirty="0" smtClean="0"/>
            </a:br>
            <a:r>
              <a:rPr lang="en-US" dirty="0" smtClean="0"/>
              <a:t>Morphing</a:t>
            </a:r>
            <a:endParaRPr lang="el-GR" dirty="0"/>
          </a:p>
        </p:txBody>
      </p:sp>
      <p:sp>
        <p:nvSpPr>
          <p:cNvPr id="3" name="Content Placeholder 2"/>
          <p:cNvSpPr>
            <a:spLocks noGrp="1"/>
          </p:cNvSpPr>
          <p:nvPr>
            <p:ph idx="1"/>
          </p:nvPr>
        </p:nvSpPr>
        <p:spPr>
          <a:xfrm>
            <a:off x="928662" y="1428736"/>
            <a:ext cx="7498080" cy="409564"/>
          </a:xfrm>
        </p:spPr>
        <p:txBody>
          <a:bodyPr>
            <a:normAutofit fontScale="77500" lnSpcReduction="20000"/>
          </a:bodyPr>
          <a:lstStyle/>
          <a:p>
            <a:r>
              <a:rPr lang="en-US" dirty="0" smtClean="0"/>
              <a:t>MatLab code for morphing a circle to an eclipse:</a:t>
            </a:r>
            <a:endParaRPr lang="el-GR" dirty="0"/>
          </a:p>
        </p:txBody>
      </p:sp>
      <p:sp>
        <p:nvSpPr>
          <p:cNvPr id="4" name="Rectangle 3"/>
          <p:cNvSpPr/>
          <p:nvPr/>
        </p:nvSpPr>
        <p:spPr>
          <a:xfrm>
            <a:off x="1071538" y="1857364"/>
            <a:ext cx="3286148" cy="5139869"/>
          </a:xfrm>
          <a:prstGeom prst="rect">
            <a:avLst/>
          </a:prstGeom>
        </p:spPr>
        <p:txBody>
          <a:bodyPr wrap="square">
            <a:spAutoFit/>
          </a:bodyPr>
          <a:lstStyle/>
          <a:p>
            <a:r>
              <a:rPr lang="en-US" sz="1000" b="1" dirty="0" smtClean="0">
                <a:solidFill>
                  <a:srgbClr val="228B22"/>
                </a:solidFill>
                <a:latin typeface="Courier New"/>
              </a:rPr>
              <a:t>% Set circle radious.</a:t>
            </a:r>
          </a:p>
          <a:p>
            <a:r>
              <a:rPr lang="en-US" sz="1000" b="1" dirty="0" smtClean="0">
                <a:solidFill>
                  <a:srgbClr val="000000"/>
                </a:solidFill>
                <a:latin typeface="Courier New"/>
              </a:rPr>
              <a:t>R = 2;</a:t>
            </a:r>
          </a:p>
          <a:p>
            <a:r>
              <a:rPr lang="en-US" sz="1000" b="1" dirty="0" smtClean="0">
                <a:solidFill>
                  <a:srgbClr val="228B22"/>
                </a:solidFill>
                <a:latin typeface="Courier New"/>
              </a:rPr>
              <a:t>% Set the x step.</a:t>
            </a:r>
          </a:p>
          <a:p>
            <a:r>
              <a:rPr lang="en-US" sz="1000" b="1" dirty="0" smtClean="0">
                <a:solidFill>
                  <a:srgbClr val="000000"/>
                </a:solidFill>
                <a:latin typeface="Courier New"/>
              </a:rPr>
              <a:t>dx = 0.0001;</a:t>
            </a:r>
          </a:p>
          <a:p>
            <a:r>
              <a:rPr lang="en-US" sz="1000" b="1" dirty="0" smtClean="0">
                <a:solidFill>
                  <a:srgbClr val="228B22"/>
                </a:solidFill>
                <a:latin typeface="Courier New"/>
              </a:rPr>
              <a:t>% Set the X interval.</a:t>
            </a:r>
          </a:p>
          <a:p>
            <a:r>
              <a:rPr lang="en-US" sz="1000" b="1" dirty="0" smtClean="0">
                <a:solidFill>
                  <a:srgbClr val="000000"/>
                </a:solidFill>
                <a:latin typeface="Courier New"/>
              </a:rPr>
              <a:t>X = [-R:dx:R];</a:t>
            </a:r>
          </a:p>
          <a:p>
            <a:r>
              <a:rPr lang="en-US" sz="1000" b="1" dirty="0" smtClean="0">
                <a:solidFill>
                  <a:srgbClr val="228B22"/>
                </a:solidFill>
                <a:latin typeface="Courier New"/>
              </a:rPr>
              <a:t>% Set the positive Y interval.</a:t>
            </a:r>
          </a:p>
          <a:p>
            <a:r>
              <a:rPr lang="en-US" sz="1000" b="1" dirty="0" smtClean="0">
                <a:solidFill>
                  <a:srgbClr val="000000"/>
                </a:solidFill>
                <a:latin typeface="Courier New"/>
              </a:rPr>
              <a:t>Ypos = sqrt(R^2 - X.^2);</a:t>
            </a:r>
          </a:p>
          <a:p>
            <a:r>
              <a:rPr lang="en-US" sz="1000" b="1" dirty="0" smtClean="0">
                <a:solidFill>
                  <a:srgbClr val="228B22"/>
                </a:solidFill>
                <a:latin typeface="Courier New"/>
              </a:rPr>
              <a:t>% Set the negative Y interval.</a:t>
            </a:r>
          </a:p>
          <a:p>
            <a:r>
              <a:rPr lang="en-US" sz="1000" b="1" dirty="0" smtClean="0">
                <a:solidFill>
                  <a:srgbClr val="000000"/>
                </a:solidFill>
                <a:latin typeface="Courier New"/>
              </a:rPr>
              <a:t>Yneg = -Ypos;</a:t>
            </a:r>
          </a:p>
          <a:p>
            <a:r>
              <a:rPr lang="en-US" sz="1000" b="1" dirty="0" smtClean="0">
                <a:solidFill>
                  <a:srgbClr val="228B22"/>
                </a:solidFill>
                <a:latin typeface="Courier New"/>
              </a:rPr>
              <a:t>% Set the x-cordinates matrix for the circle.</a:t>
            </a:r>
          </a:p>
          <a:p>
            <a:r>
              <a:rPr lang="en-US" sz="1000" b="1" dirty="0" smtClean="0">
                <a:solidFill>
                  <a:srgbClr val="000000"/>
                </a:solidFill>
                <a:latin typeface="Courier New"/>
              </a:rPr>
              <a:t>Xc = [X,X];</a:t>
            </a:r>
          </a:p>
          <a:p>
            <a:r>
              <a:rPr lang="en-US" sz="1000" b="1" dirty="0" smtClean="0">
                <a:solidFill>
                  <a:srgbClr val="228B22"/>
                </a:solidFill>
                <a:latin typeface="Courier New"/>
              </a:rPr>
              <a:t>% Set the y-coordinates matrix for the circle.</a:t>
            </a:r>
          </a:p>
          <a:p>
            <a:r>
              <a:rPr lang="en-US" sz="1000" b="1" dirty="0" smtClean="0">
                <a:solidFill>
                  <a:srgbClr val="000000"/>
                </a:solidFill>
                <a:latin typeface="Courier New"/>
              </a:rPr>
              <a:t>Yc = [Ypos,Yneg];</a:t>
            </a:r>
          </a:p>
          <a:p>
            <a:r>
              <a:rPr lang="en-US" sz="1000" b="1" dirty="0" smtClean="0">
                <a:solidFill>
                  <a:srgbClr val="228B22"/>
                </a:solidFill>
                <a:latin typeface="Courier New"/>
              </a:rPr>
              <a:t>% Plot the circle.</a:t>
            </a:r>
          </a:p>
          <a:p>
            <a:r>
              <a:rPr lang="en-US" sz="1000" b="1" dirty="0" smtClean="0">
                <a:solidFill>
                  <a:srgbClr val="000000"/>
                </a:solidFill>
                <a:latin typeface="Courier New"/>
              </a:rPr>
              <a:t>figure(</a:t>
            </a:r>
            <a:r>
              <a:rPr lang="en-US" sz="1000" b="1" dirty="0" smtClean="0">
                <a:solidFill>
                  <a:srgbClr val="A020F0"/>
                </a:solidFill>
                <a:latin typeface="Courier New"/>
              </a:rPr>
              <a:t>'Name'</a:t>
            </a:r>
            <a:r>
              <a:rPr lang="en-US" sz="1000" b="1" dirty="0" smtClean="0">
                <a:solidFill>
                  <a:srgbClr val="000000"/>
                </a:solidFill>
                <a:latin typeface="Courier New"/>
              </a:rPr>
              <a:t>,</a:t>
            </a:r>
            <a:r>
              <a:rPr lang="en-US" sz="1000" b="1" dirty="0" smtClean="0">
                <a:solidFill>
                  <a:srgbClr val="A020F0"/>
                </a:solidFill>
                <a:latin typeface="Courier New"/>
              </a:rPr>
              <a:t>'Circle'</a:t>
            </a:r>
            <a:r>
              <a:rPr lang="en-US" sz="1000" b="1" dirty="0" smtClean="0">
                <a:solidFill>
                  <a:srgbClr val="000000"/>
                </a:solidFill>
                <a:latin typeface="Courier New"/>
              </a:rPr>
              <a:t>)</a:t>
            </a:r>
          </a:p>
          <a:p>
            <a:r>
              <a:rPr lang="en-US" sz="1000" b="1" dirty="0" smtClean="0">
                <a:solidFill>
                  <a:srgbClr val="000000"/>
                </a:solidFill>
                <a:latin typeface="Courier New"/>
              </a:rPr>
              <a:t>plot(Xc,Yc,</a:t>
            </a:r>
            <a:r>
              <a:rPr lang="en-US" sz="1000" b="1" dirty="0" smtClean="0">
                <a:solidFill>
                  <a:srgbClr val="A020F0"/>
                </a:solidFill>
                <a:latin typeface="Courier New"/>
              </a:rPr>
              <a:t>'.r'</a:t>
            </a:r>
            <a:r>
              <a:rPr lang="en-US" sz="1000" b="1" dirty="0" smtClean="0">
                <a:solidFill>
                  <a:srgbClr val="000000"/>
                </a:solidFill>
                <a:latin typeface="Courier New"/>
              </a:rPr>
              <a:t>,</a:t>
            </a:r>
            <a:r>
              <a:rPr lang="en-US" sz="1000" b="1" dirty="0" smtClean="0">
                <a:solidFill>
                  <a:srgbClr val="A020F0"/>
                </a:solidFill>
                <a:latin typeface="Courier New"/>
              </a:rPr>
              <a:t>'LineWidth'</a:t>
            </a:r>
            <a:r>
              <a:rPr lang="en-US" sz="1000" b="1" dirty="0" smtClean="0">
                <a:solidFill>
                  <a:srgbClr val="000000"/>
                </a:solidFill>
                <a:latin typeface="Courier New"/>
              </a:rPr>
              <a:t>,1.3);</a:t>
            </a:r>
          </a:p>
          <a:p>
            <a:r>
              <a:rPr lang="pt-BR" sz="1000" b="1" dirty="0" smtClean="0">
                <a:solidFill>
                  <a:srgbClr val="000000"/>
                </a:solidFill>
                <a:latin typeface="Courier New"/>
              </a:rPr>
              <a:t>axis([-(R+1) (R+1) -(R+1) (R+1)]);</a:t>
            </a:r>
          </a:p>
          <a:p>
            <a:r>
              <a:rPr lang="en-US" sz="1000" b="1" dirty="0" smtClean="0">
                <a:solidFill>
                  <a:srgbClr val="000000"/>
                </a:solidFill>
                <a:latin typeface="Courier New"/>
              </a:rPr>
              <a:t>grid </a:t>
            </a:r>
            <a:r>
              <a:rPr lang="en-US" sz="1000" b="1" dirty="0" smtClean="0">
                <a:solidFill>
                  <a:srgbClr val="A020F0"/>
                </a:solidFill>
                <a:latin typeface="Courier New"/>
              </a:rPr>
              <a:t>on</a:t>
            </a:r>
          </a:p>
          <a:p>
            <a:r>
              <a:rPr lang="en-US" sz="1000" b="1" dirty="0" smtClean="0">
                <a:solidFill>
                  <a:srgbClr val="228B22"/>
                </a:solidFill>
                <a:latin typeface="Courier New"/>
              </a:rPr>
              <a:t>% Define the ellipse parameters a and b.</a:t>
            </a:r>
          </a:p>
          <a:p>
            <a:r>
              <a:rPr lang="en-US" sz="1000" b="1" dirty="0" smtClean="0">
                <a:solidFill>
                  <a:srgbClr val="000000"/>
                </a:solidFill>
                <a:latin typeface="Courier New"/>
              </a:rPr>
              <a:t>a = 2;</a:t>
            </a:r>
          </a:p>
          <a:p>
            <a:r>
              <a:rPr lang="en-US" sz="1000" b="1" dirty="0" smtClean="0">
                <a:solidFill>
                  <a:srgbClr val="000000"/>
                </a:solidFill>
                <a:latin typeface="Courier New"/>
              </a:rPr>
              <a:t>b = 3;</a:t>
            </a:r>
          </a:p>
          <a:p>
            <a:r>
              <a:rPr lang="en-US" sz="1000" b="1" dirty="0" smtClean="0">
                <a:solidFill>
                  <a:srgbClr val="228B22"/>
                </a:solidFill>
                <a:latin typeface="Courier New"/>
              </a:rPr>
              <a:t>% Scale the x and y circle coordinates.</a:t>
            </a:r>
          </a:p>
          <a:p>
            <a:r>
              <a:rPr lang="en-US" sz="1000" b="1" dirty="0" smtClean="0">
                <a:solidFill>
                  <a:srgbClr val="000000"/>
                </a:solidFill>
                <a:latin typeface="Courier New"/>
              </a:rPr>
              <a:t>Xe = (R/a)*Xc;</a:t>
            </a:r>
          </a:p>
          <a:p>
            <a:r>
              <a:rPr lang="en-US" sz="1000" b="1" dirty="0" smtClean="0">
                <a:solidFill>
                  <a:srgbClr val="000000"/>
                </a:solidFill>
                <a:latin typeface="Courier New"/>
              </a:rPr>
              <a:t>Ye = (R/b)*Yc;</a:t>
            </a:r>
          </a:p>
          <a:p>
            <a:r>
              <a:rPr lang="en-US" sz="1000" b="1" dirty="0" smtClean="0">
                <a:solidFill>
                  <a:srgbClr val="228B22"/>
                </a:solidFill>
                <a:latin typeface="Courier New"/>
              </a:rPr>
              <a:t>% Plot the ellipse.</a:t>
            </a:r>
          </a:p>
          <a:p>
            <a:r>
              <a:rPr lang="en-US" sz="1000" b="1" dirty="0" smtClean="0">
                <a:solidFill>
                  <a:srgbClr val="000000"/>
                </a:solidFill>
                <a:latin typeface="Courier New"/>
              </a:rPr>
              <a:t>figure(</a:t>
            </a:r>
            <a:r>
              <a:rPr lang="en-US" sz="1000" b="1" dirty="0" smtClean="0">
                <a:solidFill>
                  <a:srgbClr val="A020F0"/>
                </a:solidFill>
                <a:latin typeface="Courier New"/>
              </a:rPr>
              <a:t>'Name'</a:t>
            </a:r>
            <a:r>
              <a:rPr lang="en-US" sz="1000" b="1" dirty="0" smtClean="0">
                <a:solidFill>
                  <a:srgbClr val="000000"/>
                </a:solidFill>
                <a:latin typeface="Courier New"/>
              </a:rPr>
              <a:t>,</a:t>
            </a:r>
            <a:r>
              <a:rPr lang="en-US" sz="1000" b="1" dirty="0" smtClean="0">
                <a:solidFill>
                  <a:srgbClr val="A020F0"/>
                </a:solidFill>
                <a:latin typeface="Courier New"/>
              </a:rPr>
              <a:t>'Ellipse'</a:t>
            </a:r>
            <a:r>
              <a:rPr lang="en-US" sz="1000" b="1" dirty="0" smtClean="0">
                <a:solidFill>
                  <a:srgbClr val="000000"/>
                </a:solidFill>
                <a:latin typeface="Courier New"/>
              </a:rPr>
              <a:t>)</a:t>
            </a:r>
          </a:p>
          <a:p>
            <a:r>
              <a:rPr lang="en-US" sz="1000" b="1" dirty="0" smtClean="0">
                <a:solidFill>
                  <a:srgbClr val="000000"/>
                </a:solidFill>
                <a:latin typeface="Courier New"/>
              </a:rPr>
              <a:t>plot(Xe,Ye,</a:t>
            </a:r>
            <a:r>
              <a:rPr lang="en-US" sz="1000" b="1" dirty="0" smtClean="0">
                <a:solidFill>
                  <a:srgbClr val="A020F0"/>
                </a:solidFill>
                <a:latin typeface="Courier New"/>
              </a:rPr>
              <a:t>'.g'</a:t>
            </a:r>
            <a:r>
              <a:rPr lang="en-US" sz="1000" b="1" dirty="0" smtClean="0">
                <a:solidFill>
                  <a:srgbClr val="000000"/>
                </a:solidFill>
                <a:latin typeface="Courier New"/>
              </a:rPr>
              <a:t>,</a:t>
            </a:r>
            <a:r>
              <a:rPr lang="en-US" sz="1000" b="1" dirty="0" smtClean="0">
                <a:solidFill>
                  <a:srgbClr val="A020F0"/>
                </a:solidFill>
                <a:latin typeface="Courier New"/>
              </a:rPr>
              <a:t>'LineWidth'</a:t>
            </a:r>
            <a:r>
              <a:rPr lang="en-US" sz="1000" b="1" dirty="0" smtClean="0">
                <a:solidFill>
                  <a:srgbClr val="000000"/>
                </a:solidFill>
                <a:latin typeface="Courier New"/>
              </a:rPr>
              <a:t>,1.3);</a:t>
            </a:r>
          </a:p>
          <a:p>
            <a:r>
              <a:rPr lang="pt-BR" sz="1000" b="1" dirty="0" smtClean="0">
                <a:solidFill>
                  <a:srgbClr val="000000"/>
                </a:solidFill>
                <a:latin typeface="Courier New"/>
              </a:rPr>
              <a:t>axis([-(R+1) (R+1) -(R+1) (R+1)]);</a:t>
            </a:r>
          </a:p>
          <a:p>
            <a:r>
              <a:rPr lang="en-US" sz="1000" b="1" dirty="0" smtClean="0">
                <a:solidFill>
                  <a:srgbClr val="000000"/>
                </a:solidFill>
                <a:latin typeface="Courier New"/>
              </a:rPr>
              <a:t>grid </a:t>
            </a:r>
            <a:r>
              <a:rPr lang="en-US" sz="1000" b="1" dirty="0" smtClean="0">
                <a:solidFill>
                  <a:srgbClr val="A020F0"/>
                </a:solidFill>
                <a:latin typeface="Courier New"/>
              </a:rPr>
              <a:t>on</a:t>
            </a:r>
          </a:p>
          <a:p>
            <a:endParaRPr lang="en-US" sz="800" b="1" dirty="0" smtClean="0">
              <a:solidFill>
                <a:srgbClr val="000000"/>
              </a:solidFill>
              <a:latin typeface="Courier New"/>
            </a:endParaRPr>
          </a:p>
        </p:txBody>
      </p:sp>
      <p:sp>
        <p:nvSpPr>
          <p:cNvPr id="5" name="Rectangle 4"/>
          <p:cNvSpPr/>
          <p:nvPr/>
        </p:nvSpPr>
        <p:spPr>
          <a:xfrm>
            <a:off x="4500562" y="1857364"/>
            <a:ext cx="4572000" cy="4708981"/>
          </a:xfrm>
          <a:prstGeom prst="rect">
            <a:avLst/>
          </a:prstGeom>
        </p:spPr>
        <p:txBody>
          <a:bodyPr>
            <a:spAutoFit/>
          </a:bodyPr>
          <a:lstStyle/>
          <a:p>
            <a:r>
              <a:rPr lang="en-US" sz="1000" b="1" dirty="0" smtClean="0">
                <a:solidFill>
                  <a:srgbClr val="228B22"/>
                </a:solidFill>
                <a:latin typeface="Courier New"/>
              </a:rPr>
              <a:t>% Set the translation vector for the x-coordinates of the circle.</a:t>
            </a:r>
          </a:p>
          <a:p>
            <a:r>
              <a:rPr lang="en-US" sz="1000" b="1" dirty="0" smtClean="0">
                <a:solidFill>
                  <a:srgbClr val="000000"/>
                </a:solidFill>
                <a:latin typeface="Courier New"/>
              </a:rPr>
              <a:t>DX = Xe - Xc;</a:t>
            </a:r>
          </a:p>
          <a:p>
            <a:r>
              <a:rPr lang="en-US" sz="1000" b="1" dirty="0" smtClean="0">
                <a:solidFill>
                  <a:srgbClr val="228B22"/>
                </a:solidFill>
                <a:latin typeface="Courier New"/>
              </a:rPr>
              <a:t>% Set the translation vector for the y-coordinates of the circle.</a:t>
            </a:r>
          </a:p>
          <a:p>
            <a:r>
              <a:rPr lang="en-US" sz="1000" b="1" dirty="0" smtClean="0">
                <a:solidFill>
                  <a:srgbClr val="000000"/>
                </a:solidFill>
                <a:latin typeface="Courier New"/>
              </a:rPr>
              <a:t>DY = Ye - Yc;</a:t>
            </a:r>
          </a:p>
          <a:p>
            <a:r>
              <a:rPr lang="en-US" sz="1000" b="1" dirty="0" smtClean="0">
                <a:solidFill>
                  <a:srgbClr val="228B22"/>
                </a:solidFill>
                <a:latin typeface="Courier New"/>
              </a:rPr>
              <a:t>% Set the number of intermediate steps to be ploted.</a:t>
            </a:r>
          </a:p>
          <a:p>
            <a:r>
              <a:rPr lang="en-US" sz="1000" b="1" dirty="0" smtClean="0">
                <a:solidFill>
                  <a:srgbClr val="000000"/>
                </a:solidFill>
                <a:latin typeface="Courier New"/>
              </a:rPr>
              <a:t>steps = 25;</a:t>
            </a:r>
          </a:p>
          <a:p>
            <a:r>
              <a:rPr lang="en-US" sz="1000" b="1" dirty="0" smtClean="0">
                <a:solidFill>
                  <a:srgbClr val="228B22"/>
                </a:solidFill>
                <a:latin typeface="Courier New"/>
              </a:rPr>
              <a:t>% Set the step translation for the x-coordinates of the circle.</a:t>
            </a:r>
          </a:p>
          <a:p>
            <a:r>
              <a:rPr lang="en-US" sz="1000" b="1" dirty="0" smtClean="0">
                <a:solidFill>
                  <a:srgbClr val="000000"/>
                </a:solidFill>
                <a:latin typeface="Courier New"/>
              </a:rPr>
              <a:t>dX = DX / steps;</a:t>
            </a:r>
          </a:p>
          <a:p>
            <a:r>
              <a:rPr lang="en-US" sz="1000" b="1" dirty="0" smtClean="0">
                <a:solidFill>
                  <a:srgbClr val="228B22"/>
                </a:solidFill>
                <a:latin typeface="Courier New"/>
              </a:rPr>
              <a:t>% Set the step translation for the y-coordinates of the circle.</a:t>
            </a:r>
          </a:p>
          <a:p>
            <a:r>
              <a:rPr lang="en-US" sz="1000" b="1" dirty="0" smtClean="0">
                <a:solidFill>
                  <a:srgbClr val="000000"/>
                </a:solidFill>
                <a:latin typeface="Courier New"/>
              </a:rPr>
              <a:t>dY = DY / steps;</a:t>
            </a:r>
          </a:p>
          <a:p>
            <a:r>
              <a:rPr lang="el-GR" sz="1000" b="1" dirty="0" smtClean="0">
                <a:solidFill>
                  <a:srgbClr val="000000"/>
                </a:solidFill>
                <a:latin typeface="Courier New"/>
              </a:rPr>
              <a:t> </a:t>
            </a:r>
          </a:p>
          <a:p>
            <a:r>
              <a:rPr lang="en-US" sz="1000" b="1" dirty="0" smtClean="0">
                <a:solidFill>
                  <a:srgbClr val="228B22"/>
                </a:solidFill>
                <a:latin typeface="Courier New"/>
              </a:rPr>
              <a:t>% Initialize the current x and y circle cooridinates.</a:t>
            </a:r>
          </a:p>
          <a:p>
            <a:r>
              <a:rPr lang="en-US" sz="1000" b="1" dirty="0" smtClean="0">
                <a:solidFill>
                  <a:srgbClr val="000000"/>
                </a:solidFill>
                <a:latin typeface="Courier New"/>
              </a:rPr>
              <a:t>Xt = Xc;</a:t>
            </a:r>
          </a:p>
          <a:p>
            <a:r>
              <a:rPr lang="en-US" sz="1000" b="1" dirty="0" smtClean="0">
                <a:solidFill>
                  <a:srgbClr val="000000"/>
                </a:solidFill>
                <a:latin typeface="Courier New"/>
              </a:rPr>
              <a:t>Yt = Yc;</a:t>
            </a:r>
          </a:p>
          <a:p>
            <a:r>
              <a:rPr lang="en-US" sz="1000" b="1" dirty="0" smtClean="0">
                <a:solidFill>
                  <a:srgbClr val="000000"/>
                </a:solidFill>
                <a:latin typeface="Courier New"/>
              </a:rPr>
              <a:t>figure(</a:t>
            </a:r>
            <a:r>
              <a:rPr lang="en-US" sz="1000" b="1" dirty="0" smtClean="0">
                <a:solidFill>
                  <a:srgbClr val="A020F0"/>
                </a:solidFill>
                <a:latin typeface="Courier New"/>
              </a:rPr>
              <a:t>'Name'</a:t>
            </a:r>
            <a:r>
              <a:rPr lang="en-US" sz="1000" b="1" dirty="0" smtClean="0">
                <a:solidFill>
                  <a:srgbClr val="000000"/>
                </a:solidFill>
                <a:latin typeface="Courier New"/>
              </a:rPr>
              <a:t>,</a:t>
            </a:r>
            <a:r>
              <a:rPr lang="en-US" sz="1000" b="1" dirty="0" smtClean="0">
                <a:solidFill>
                  <a:srgbClr val="A020F0"/>
                </a:solidFill>
                <a:latin typeface="Courier New"/>
              </a:rPr>
              <a:t>'Circle to Ellipse'</a:t>
            </a:r>
            <a:r>
              <a:rPr lang="en-US" sz="1000" b="1" dirty="0" smtClean="0">
                <a:solidFill>
                  <a:srgbClr val="000000"/>
                </a:solidFill>
                <a:latin typeface="Courier New"/>
              </a:rPr>
              <a:t>)</a:t>
            </a:r>
          </a:p>
          <a:p>
            <a:r>
              <a:rPr lang="en-US" sz="1000" b="1" dirty="0" smtClean="0">
                <a:solidFill>
                  <a:srgbClr val="228B22"/>
                </a:solidFill>
                <a:latin typeface="Courier New"/>
              </a:rPr>
              <a:t>% Capture the movie of tranlation from circle to ellipse.</a:t>
            </a:r>
          </a:p>
          <a:p>
            <a:r>
              <a:rPr lang="en-US" sz="1000" b="1" dirty="0" smtClean="0">
                <a:solidFill>
                  <a:srgbClr val="0000FF"/>
                </a:solidFill>
                <a:latin typeface="Courier New"/>
              </a:rPr>
              <a:t>for</a:t>
            </a:r>
            <a:r>
              <a:rPr lang="en-US" sz="1000" b="1" dirty="0" smtClean="0">
                <a:solidFill>
                  <a:srgbClr val="000000"/>
                </a:solidFill>
                <a:latin typeface="Courier New"/>
              </a:rPr>
              <a:t> s = 1:1:steps</a:t>
            </a:r>
          </a:p>
          <a:p>
            <a:r>
              <a:rPr lang="en-US" sz="1000" b="1" dirty="0" smtClean="0">
                <a:solidFill>
                  <a:srgbClr val="000000"/>
                </a:solidFill>
                <a:latin typeface="Courier New"/>
              </a:rPr>
              <a:t>    Xt = Xt + dX;</a:t>
            </a:r>
          </a:p>
          <a:p>
            <a:r>
              <a:rPr lang="en-US" sz="1000" b="1" dirty="0" smtClean="0">
                <a:solidFill>
                  <a:srgbClr val="000000"/>
                </a:solidFill>
                <a:latin typeface="Courier New"/>
              </a:rPr>
              <a:t>    Yt = Yt + dY;</a:t>
            </a:r>
          </a:p>
          <a:p>
            <a:r>
              <a:rPr lang="en-US" sz="1000" b="1" dirty="0" smtClean="0">
                <a:solidFill>
                  <a:srgbClr val="000000"/>
                </a:solidFill>
                <a:latin typeface="Courier New"/>
              </a:rPr>
              <a:t>    plot(Xt,Yt,</a:t>
            </a:r>
            <a:r>
              <a:rPr lang="en-US" sz="1000" b="1" dirty="0" smtClean="0">
                <a:solidFill>
                  <a:srgbClr val="A020F0"/>
                </a:solidFill>
                <a:latin typeface="Courier New"/>
              </a:rPr>
              <a:t>'.k'</a:t>
            </a:r>
            <a:r>
              <a:rPr lang="en-US" sz="1000" b="1" dirty="0" smtClean="0">
                <a:solidFill>
                  <a:srgbClr val="000000"/>
                </a:solidFill>
                <a:latin typeface="Courier New"/>
              </a:rPr>
              <a:t>,</a:t>
            </a:r>
            <a:r>
              <a:rPr lang="en-US" sz="1000" b="1" dirty="0" smtClean="0">
                <a:solidFill>
                  <a:srgbClr val="A020F0"/>
                </a:solidFill>
                <a:latin typeface="Courier New"/>
              </a:rPr>
              <a:t>'LineWidth'</a:t>
            </a:r>
            <a:r>
              <a:rPr lang="en-US" sz="1000" b="1" dirty="0" smtClean="0">
                <a:solidFill>
                  <a:srgbClr val="000000"/>
                </a:solidFill>
                <a:latin typeface="Courier New"/>
              </a:rPr>
              <a:t>,1.3);</a:t>
            </a:r>
          </a:p>
          <a:p>
            <a:r>
              <a:rPr lang="pt-BR" sz="1000" b="1" dirty="0" smtClean="0">
                <a:solidFill>
                  <a:srgbClr val="000000"/>
                </a:solidFill>
                <a:latin typeface="Courier New"/>
              </a:rPr>
              <a:t>    axis([-(R+1) (R+1) -(R+1) (R+1)]);</a:t>
            </a:r>
          </a:p>
          <a:p>
            <a:r>
              <a:rPr lang="en-US" sz="1000" b="1" dirty="0" smtClean="0">
                <a:solidFill>
                  <a:srgbClr val="000000"/>
                </a:solidFill>
                <a:latin typeface="Courier New"/>
              </a:rPr>
              <a:t>    grid </a:t>
            </a:r>
            <a:r>
              <a:rPr lang="en-US" sz="1000" b="1" dirty="0" smtClean="0">
                <a:solidFill>
                  <a:srgbClr val="A020F0"/>
                </a:solidFill>
                <a:latin typeface="Courier New"/>
              </a:rPr>
              <a:t>on</a:t>
            </a:r>
          </a:p>
          <a:p>
            <a:r>
              <a:rPr lang="en-US" sz="1000" b="1" dirty="0" smtClean="0">
                <a:solidFill>
                  <a:srgbClr val="000000"/>
                </a:solidFill>
                <a:latin typeface="Courier New"/>
              </a:rPr>
              <a:t>    F(s) = getframe;</a:t>
            </a:r>
          </a:p>
          <a:p>
            <a:r>
              <a:rPr lang="en-US" sz="1000" b="1" dirty="0" smtClean="0">
                <a:solidFill>
                  <a:srgbClr val="0000FF"/>
                </a:solidFill>
                <a:latin typeface="Courier New"/>
              </a:rPr>
              <a:t>end</a:t>
            </a:r>
            <a:r>
              <a:rPr lang="en-US" sz="1000" b="1" dirty="0" smtClean="0">
                <a:solidFill>
                  <a:srgbClr val="000000"/>
                </a:solidFill>
                <a:latin typeface="Courier New"/>
              </a:rPr>
              <a:t>;</a:t>
            </a:r>
          </a:p>
          <a:p>
            <a:r>
              <a:rPr lang="en-US" sz="1000" b="1" dirty="0" smtClean="0">
                <a:solidFill>
                  <a:srgbClr val="228B22"/>
                </a:solidFill>
                <a:latin typeface="Courier New"/>
              </a:rPr>
              <a:t>% Play the movie.</a:t>
            </a:r>
          </a:p>
          <a:p>
            <a:r>
              <a:rPr lang="en-US" sz="1000" b="1" dirty="0" smtClean="0">
                <a:solidFill>
                  <a:srgbClr val="000000"/>
                </a:solidFill>
                <a:latin typeface="Courier New"/>
              </a:rPr>
              <a:t>movie(F);</a:t>
            </a:r>
            <a:endParaRPr lang="el-GR" sz="1000"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Operations (1/8)</a:t>
            </a:r>
            <a:br>
              <a:rPr lang="en-US" dirty="0" smtClean="0"/>
            </a:br>
            <a:r>
              <a:rPr lang="en-US" dirty="0" smtClean="0"/>
              <a:t>Template Convolution</a:t>
            </a:r>
            <a:endParaRPr lang="el-GR" dirty="0"/>
          </a:p>
        </p:txBody>
      </p:sp>
      <p:sp>
        <p:nvSpPr>
          <p:cNvPr id="3" name="Content Placeholder 2"/>
          <p:cNvSpPr>
            <a:spLocks noGrp="1"/>
          </p:cNvSpPr>
          <p:nvPr>
            <p:ph idx="1"/>
          </p:nvPr>
        </p:nvSpPr>
        <p:spPr/>
        <p:txBody>
          <a:bodyPr>
            <a:normAutofit lnSpcReduction="10000"/>
          </a:bodyPr>
          <a:lstStyle/>
          <a:p>
            <a:r>
              <a:rPr lang="en-US" sz="3000" dirty="0" smtClean="0"/>
              <a:t>Group operations calculate new pixel values from pixels’ neighborhoods by using a ‘grouping’ process</a:t>
            </a:r>
            <a:r>
              <a:rPr lang="en-US" dirty="0" smtClean="0"/>
              <a:t>.</a:t>
            </a:r>
          </a:p>
          <a:p>
            <a:r>
              <a:rPr lang="en-US" sz="3000" dirty="0" smtClean="0"/>
              <a:t>The group operation is usually expressed in terms of </a:t>
            </a:r>
            <a:r>
              <a:rPr lang="en-US" sz="3000" i="1" dirty="0" smtClean="0"/>
              <a:t>template convolution </a:t>
            </a:r>
            <a:r>
              <a:rPr lang="en-US" sz="3000" dirty="0" smtClean="0"/>
              <a:t>where the template is a set of weighting coefficients.</a:t>
            </a:r>
          </a:p>
          <a:p>
            <a:r>
              <a:rPr lang="en-US" sz="2800" dirty="0" smtClean="0"/>
              <a:t>The template is usually square, and its size is usually odd to ensure that it can be positioned appropriately. </a:t>
            </a:r>
          </a:p>
          <a:p>
            <a:r>
              <a:rPr lang="en-US" sz="2800" dirty="0" smtClean="0"/>
              <a:t>A template of size n is usually described through a                      kernel matrix.</a:t>
            </a:r>
            <a:endParaRPr lang="el-GR" sz="3000" dirty="0" smtClean="0"/>
          </a:p>
        </p:txBody>
      </p:sp>
      <p:graphicFrame>
        <p:nvGraphicFramePr>
          <p:cNvPr id="4" name="Object 3"/>
          <p:cNvGraphicFramePr>
            <a:graphicFrameLocks noChangeAspect="1"/>
          </p:cNvGraphicFramePr>
          <p:nvPr/>
        </p:nvGraphicFramePr>
        <p:xfrm>
          <a:off x="3333741" y="5786454"/>
          <a:ext cx="2017558" cy="411013"/>
        </p:xfrm>
        <a:graphic>
          <a:graphicData uri="http://schemas.openxmlformats.org/presentationml/2006/ole">
            <mc:AlternateContent xmlns:mc="http://schemas.openxmlformats.org/markup-compatibility/2006">
              <mc:Choice xmlns:v="urn:schemas-microsoft-com:vml" Requires="v">
                <p:oleObj spid="_x0000_s46084" name="Equation" r:id="rId3" imgW="927000" imgH="228600" progId="Equation.DSMT4">
                  <p:embed/>
                </p:oleObj>
              </mc:Choice>
              <mc:Fallback>
                <p:oleObj name="Equation" r:id="rId3" imgW="92700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3741" y="5786454"/>
                        <a:ext cx="2017558" cy="41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Operations (2/8)</a:t>
            </a:r>
            <a:br>
              <a:rPr lang="en-US" dirty="0" smtClean="0"/>
            </a:br>
            <a:r>
              <a:rPr lang="en-US" dirty="0" smtClean="0"/>
              <a:t>Template Convolution</a:t>
            </a:r>
            <a:endParaRPr lang="el-GR" dirty="0"/>
          </a:p>
        </p:txBody>
      </p:sp>
      <p:sp>
        <p:nvSpPr>
          <p:cNvPr id="3" name="Content Placeholder 2"/>
          <p:cNvSpPr>
            <a:spLocks noGrp="1"/>
          </p:cNvSpPr>
          <p:nvPr>
            <p:ph idx="1"/>
          </p:nvPr>
        </p:nvSpPr>
        <p:spPr>
          <a:xfrm>
            <a:off x="1071538" y="1500174"/>
            <a:ext cx="3000396" cy="5214974"/>
          </a:xfrm>
        </p:spPr>
        <p:txBody>
          <a:bodyPr>
            <a:normAutofit fontScale="55000" lnSpcReduction="20000"/>
          </a:bodyPr>
          <a:lstStyle/>
          <a:p>
            <a:r>
              <a:rPr lang="en-US" sz="3000" dirty="0" smtClean="0"/>
              <a:t>New pixel values are calculated by placing the template at the point of interest.</a:t>
            </a:r>
          </a:p>
          <a:p>
            <a:r>
              <a:rPr lang="en-US" sz="3000" dirty="0" smtClean="0"/>
              <a:t>Pixel values are multiplied by the corresponding weighting coefficient and added to an overall sum.</a:t>
            </a:r>
          </a:p>
          <a:p>
            <a:r>
              <a:rPr lang="en-US" sz="3000" dirty="0" smtClean="0"/>
              <a:t>The sum (usually) evaluates a new value for the centre pixel (where the template is centered) and this becomes the pixel in a new output image.</a:t>
            </a:r>
          </a:p>
          <a:p>
            <a:r>
              <a:rPr lang="en-US" sz="3000" dirty="0" smtClean="0"/>
              <a:t>If the template’s position has not yet reached the end of a line, the template is then moved horizontally by one pixel and the process repeats.</a:t>
            </a:r>
          </a:p>
          <a:p>
            <a:r>
              <a:rPr lang="en-US" sz="3000" dirty="0" smtClean="0"/>
              <a:t>For n=3 the new pixel value for an NxN original image is computed as illustrated:</a:t>
            </a:r>
            <a:endParaRPr lang="el-GR" sz="3000" dirty="0" smtClean="0"/>
          </a:p>
        </p:txBody>
      </p:sp>
      <p:graphicFrame>
        <p:nvGraphicFramePr>
          <p:cNvPr id="6" name="Object 5"/>
          <p:cNvGraphicFramePr>
            <a:graphicFrameLocks noChangeAspect="1"/>
          </p:cNvGraphicFramePr>
          <p:nvPr/>
        </p:nvGraphicFramePr>
        <p:xfrm>
          <a:off x="4000496" y="3786190"/>
          <a:ext cx="5214974" cy="2928958"/>
        </p:xfrm>
        <a:graphic>
          <a:graphicData uri="http://schemas.openxmlformats.org/presentationml/2006/ole">
            <mc:AlternateContent xmlns:mc="http://schemas.openxmlformats.org/markup-compatibility/2006">
              <mc:Choice xmlns:v="urn:schemas-microsoft-com:vml" Requires="v">
                <p:oleObj spid="_x0000_s47110" name="Equation" r:id="rId3" imgW="3860640" imgH="1663560" progId="Equation.DSMT4">
                  <p:embed/>
                </p:oleObj>
              </mc:Choice>
              <mc:Fallback>
                <p:oleObj name="Equation" r:id="rId3" imgW="3860640" imgH="1663560" progId="Equation.DSMT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496" y="3786190"/>
                        <a:ext cx="5214974" cy="292895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7109" name="Picture 5"/>
          <p:cNvPicPr>
            <a:picLocks noChangeAspect="1" noChangeArrowheads="1"/>
          </p:cNvPicPr>
          <p:nvPr/>
        </p:nvPicPr>
        <p:blipFill>
          <a:blip r:embed="rId5"/>
          <a:srcRect/>
          <a:stretch>
            <a:fillRect/>
          </a:stretch>
        </p:blipFill>
        <p:spPr bwMode="auto">
          <a:xfrm>
            <a:off x="4000496" y="1357297"/>
            <a:ext cx="5143536" cy="224890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Operations (3/8)</a:t>
            </a:r>
            <a:br>
              <a:rPr lang="en-US" dirty="0" smtClean="0"/>
            </a:br>
            <a:r>
              <a:rPr lang="en-US" dirty="0" smtClean="0"/>
              <a:t>Template Convolution</a:t>
            </a:r>
            <a:endParaRPr lang="el-GR" dirty="0"/>
          </a:p>
        </p:txBody>
      </p:sp>
      <p:sp>
        <p:nvSpPr>
          <p:cNvPr id="3" name="Content Placeholder 2"/>
          <p:cNvSpPr>
            <a:spLocks noGrp="1"/>
          </p:cNvSpPr>
          <p:nvPr>
            <p:ph idx="1"/>
          </p:nvPr>
        </p:nvSpPr>
        <p:spPr/>
        <p:txBody>
          <a:bodyPr/>
          <a:lstStyle/>
          <a:p>
            <a:r>
              <a:rPr lang="en-US" dirty="0" smtClean="0"/>
              <a:t>Convolution Process:</a:t>
            </a:r>
          </a:p>
          <a:p>
            <a:endParaRPr lang="en-US" dirty="0" smtClean="0"/>
          </a:p>
        </p:txBody>
      </p:sp>
      <p:graphicFrame>
        <p:nvGraphicFramePr>
          <p:cNvPr id="4" name="Object 3"/>
          <p:cNvGraphicFramePr>
            <a:graphicFrameLocks noChangeAspect="1"/>
          </p:cNvGraphicFramePr>
          <p:nvPr/>
        </p:nvGraphicFramePr>
        <p:xfrm>
          <a:off x="2071670" y="2071678"/>
          <a:ext cx="1143008" cy="437748"/>
        </p:xfrm>
        <a:graphic>
          <a:graphicData uri="http://schemas.openxmlformats.org/presentationml/2006/ole">
            <mc:AlternateContent xmlns:mc="http://schemas.openxmlformats.org/markup-compatibility/2006">
              <mc:Choice xmlns:v="urn:schemas-microsoft-com:vml" Requires="v">
                <p:oleObj spid="_x0000_s49163" name="Equation" r:id="rId3" imgW="596880" imgH="228600" progId="Equation.DSMT4">
                  <p:embed/>
                </p:oleObj>
              </mc:Choice>
              <mc:Fallback>
                <p:oleObj name="Equation" r:id="rId3" imgW="59688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1670" y="2071678"/>
                        <a:ext cx="1143008" cy="4377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5" name="Object 3"/>
          <p:cNvGraphicFramePr>
            <a:graphicFrameLocks noChangeAspect="1"/>
          </p:cNvGraphicFramePr>
          <p:nvPr/>
        </p:nvGraphicFramePr>
        <p:xfrm>
          <a:off x="6011885" y="2071688"/>
          <a:ext cx="1774825" cy="438150"/>
        </p:xfrm>
        <a:graphic>
          <a:graphicData uri="http://schemas.openxmlformats.org/presentationml/2006/ole">
            <mc:AlternateContent xmlns:mc="http://schemas.openxmlformats.org/markup-compatibility/2006">
              <mc:Choice xmlns:v="urn:schemas-microsoft-com:vml" Requires="v">
                <p:oleObj spid="_x0000_s49164" name="Equation" r:id="rId5" imgW="927000" imgH="228600" progId="Equation.DSMT4">
                  <p:embed/>
                </p:oleObj>
              </mc:Choice>
              <mc:Fallback>
                <p:oleObj name="Equation" r:id="rId5" imgW="92700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1885" y="2071688"/>
                        <a:ext cx="1774825" cy="438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ight Arrow 5"/>
          <p:cNvSpPr/>
          <p:nvPr/>
        </p:nvSpPr>
        <p:spPr>
          <a:xfrm>
            <a:off x="3357554" y="2285992"/>
            <a:ext cx="257176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p:cNvSpPr txBox="1"/>
          <p:nvPr/>
        </p:nvSpPr>
        <p:spPr>
          <a:xfrm>
            <a:off x="3643306" y="1928802"/>
            <a:ext cx="1884234" cy="369332"/>
          </a:xfrm>
          <a:prstGeom prst="rect">
            <a:avLst/>
          </a:prstGeom>
          <a:noFill/>
        </p:spPr>
        <p:txBody>
          <a:bodyPr wrap="square" rtlCol="0">
            <a:spAutoFit/>
          </a:bodyPr>
          <a:lstStyle/>
          <a:p>
            <a:r>
              <a:rPr lang="en-US" dirty="0" smtClean="0"/>
              <a:t>CONVOLUTION</a:t>
            </a:r>
            <a:endParaRPr lang="el-GR" dirty="0"/>
          </a:p>
        </p:txBody>
      </p:sp>
      <p:graphicFrame>
        <p:nvGraphicFramePr>
          <p:cNvPr id="49156" name="Object 4"/>
          <p:cNvGraphicFramePr>
            <a:graphicFrameLocks noChangeAspect="1"/>
          </p:cNvGraphicFramePr>
          <p:nvPr/>
        </p:nvGraphicFramePr>
        <p:xfrm>
          <a:off x="3786182" y="2428875"/>
          <a:ext cx="1677988" cy="438150"/>
        </p:xfrm>
        <a:graphic>
          <a:graphicData uri="http://schemas.openxmlformats.org/presentationml/2006/ole">
            <mc:AlternateContent xmlns:mc="http://schemas.openxmlformats.org/markup-compatibility/2006">
              <mc:Choice xmlns:v="urn:schemas-microsoft-com:vml" Requires="v">
                <p:oleObj spid="_x0000_s49165" name="Equation" r:id="rId7" imgW="876240" imgH="228600" progId="Equation.DSMT4">
                  <p:embed/>
                </p:oleObj>
              </mc:Choice>
              <mc:Fallback>
                <p:oleObj name="Equation" r:id="rId7" imgW="876240" imgH="2286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86182" y="2428875"/>
                        <a:ext cx="1677988" cy="438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8" name="Object 6"/>
          <p:cNvGraphicFramePr>
            <a:graphicFrameLocks noChangeAspect="1"/>
          </p:cNvGraphicFramePr>
          <p:nvPr/>
        </p:nvGraphicFramePr>
        <p:xfrm>
          <a:off x="2128838" y="2906724"/>
          <a:ext cx="5835650" cy="2093912"/>
        </p:xfrm>
        <a:graphic>
          <a:graphicData uri="http://schemas.openxmlformats.org/presentationml/2006/ole">
            <mc:AlternateContent xmlns:mc="http://schemas.openxmlformats.org/markup-compatibility/2006">
              <mc:Choice xmlns:v="urn:schemas-microsoft-com:vml" Requires="v">
                <p:oleObj spid="_x0000_s49166" name="Equation" r:id="rId9" imgW="3047760" imgH="1091880" progId="Equation.DSMT4">
                  <p:embed/>
                </p:oleObj>
              </mc:Choice>
              <mc:Fallback>
                <p:oleObj name="Equation" r:id="rId9" imgW="3047760" imgH="1091880" progId="Equation.DSMT4">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28838" y="2906724"/>
                        <a:ext cx="5835650" cy="2093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Operations (4/8)</a:t>
            </a:r>
            <a:br>
              <a:rPr lang="en-US" dirty="0" smtClean="0"/>
            </a:br>
            <a:r>
              <a:rPr lang="en-US" dirty="0" smtClean="0"/>
              <a:t>Template Convolution</a:t>
            </a:r>
            <a:endParaRPr lang="el-GR" dirty="0"/>
          </a:p>
        </p:txBody>
      </p:sp>
      <p:sp>
        <p:nvSpPr>
          <p:cNvPr id="3" name="Content Placeholder 2"/>
          <p:cNvSpPr>
            <a:spLocks noGrp="1"/>
          </p:cNvSpPr>
          <p:nvPr>
            <p:ph idx="1"/>
          </p:nvPr>
        </p:nvSpPr>
        <p:spPr/>
        <p:txBody>
          <a:bodyPr>
            <a:normAutofit fontScale="92500" lnSpcReduction="20000"/>
          </a:bodyPr>
          <a:lstStyle/>
          <a:p>
            <a:r>
              <a:rPr lang="en-US" sz="3000" dirty="0" smtClean="0"/>
              <a:t>Note that we cannot ascribe values to the picture’s borders. </a:t>
            </a:r>
          </a:p>
          <a:p>
            <a:r>
              <a:rPr lang="en-US" sz="3000" dirty="0" smtClean="0"/>
              <a:t>This is because when we place the template at the border, parts of the template fall outside the image and we have no information from which to calculate the new pixel value. </a:t>
            </a:r>
          </a:p>
          <a:p>
            <a:r>
              <a:rPr lang="en-US" sz="3000" dirty="0" smtClean="0"/>
              <a:t>To calculate values for the border pixels, we now have three choices:</a:t>
            </a:r>
          </a:p>
          <a:p>
            <a:pPr lvl="1"/>
            <a:r>
              <a:rPr lang="en-US" sz="2400" dirty="0" smtClean="0"/>
              <a:t>set the border to black (or deliver a smaller picture);</a:t>
            </a:r>
          </a:p>
          <a:p>
            <a:pPr lvl="1"/>
            <a:r>
              <a:rPr lang="en-US" sz="2400" dirty="0" smtClean="0"/>
              <a:t>assume (as in Fourier) that the image replicates to infinity along both dimensions and calculate new values by cyclic shift from the far border; or</a:t>
            </a:r>
          </a:p>
          <a:p>
            <a:pPr lvl="1"/>
            <a:r>
              <a:rPr lang="en-US" sz="2400" dirty="0" smtClean="0"/>
              <a:t>calculate the pixel value from a smaller area.</a:t>
            </a:r>
          </a:p>
          <a:p>
            <a:pPr lvl="1"/>
            <a:endParaRPr lang="el-GR" sz="26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Operations (5/8)</a:t>
            </a:r>
            <a:br>
              <a:rPr lang="en-US" dirty="0" smtClean="0"/>
            </a:br>
            <a:r>
              <a:rPr lang="en-US" dirty="0" smtClean="0"/>
              <a:t>Averaging Operator</a:t>
            </a:r>
            <a:endParaRPr lang="el-GR" dirty="0"/>
          </a:p>
        </p:txBody>
      </p:sp>
      <p:sp>
        <p:nvSpPr>
          <p:cNvPr id="3" name="Content Placeholder 2"/>
          <p:cNvSpPr>
            <a:spLocks noGrp="1"/>
          </p:cNvSpPr>
          <p:nvPr>
            <p:ph idx="1"/>
          </p:nvPr>
        </p:nvSpPr>
        <p:spPr/>
        <p:txBody>
          <a:bodyPr/>
          <a:lstStyle/>
          <a:p>
            <a:r>
              <a:rPr lang="en-US" dirty="0" smtClean="0"/>
              <a:t>An averaging operator corresponds to a kernel matrix of the form:</a:t>
            </a:r>
          </a:p>
          <a:p>
            <a:endParaRPr lang="en-US" dirty="0" smtClean="0"/>
          </a:p>
          <a:p>
            <a:r>
              <a:rPr lang="en-US" dirty="0" smtClean="0"/>
              <a:t>The averaged image is obtained as follows:</a:t>
            </a:r>
          </a:p>
          <a:p>
            <a:pPr lvl="1"/>
            <a:r>
              <a:rPr lang="en-US" dirty="0" smtClean="0"/>
              <a:t>information loss?</a:t>
            </a:r>
          </a:p>
          <a:p>
            <a:pPr lvl="1"/>
            <a:r>
              <a:rPr lang="en-US" dirty="0" smtClean="0"/>
              <a:t>inversion?</a:t>
            </a:r>
          </a:p>
          <a:p>
            <a:pPr lvl="1"/>
            <a:endParaRPr lang="el-GR" dirty="0"/>
          </a:p>
        </p:txBody>
      </p:sp>
      <p:graphicFrame>
        <p:nvGraphicFramePr>
          <p:cNvPr id="4" name="Object 3"/>
          <p:cNvGraphicFramePr>
            <a:graphicFrameLocks noChangeAspect="1"/>
          </p:cNvGraphicFramePr>
          <p:nvPr/>
        </p:nvGraphicFramePr>
        <p:xfrm>
          <a:off x="6183313" y="1928813"/>
          <a:ext cx="2527300" cy="806450"/>
        </p:xfrm>
        <a:graphic>
          <a:graphicData uri="http://schemas.openxmlformats.org/presentationml/2006/ole">
            <mc:AlternateContent xmlns:mc="http://schemas.openxmlformats.org/markup-compatibility/2006">
              <mc:Choice xmlns:v="urn:schemas-microsoft-com:vml" Requires="v">
                <p:oleObj spid="_x0000_s50182" name="Equation" r:id="rId3" imgW="1473120" imgH="469800" progId="Equation.DSMT4">
                  <p:embed/>
                </p:oleObj>
              </mc:Choice>
              <mc:Fallback>
                <p:oleObj name="Equation" r:id="rId3" imgW="1473120" imgH="4698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83313" y="1928813"/>
                        <a:ext cx="2527300"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149610" y="3714750"/>
          <a:ext cx="2922588" cy="417513"/>
        </p:xfrm>
        <a:graphic>
          <a:graphicData uri="http://schemas.openxmlformats.org/presentationml/2006/ole">
            <mc:AlternateContent xmlns:mc="http://schemas.openxmlformats.org/markup-compatibility/2006">
              <mc:Choice xmlns:v="urn:schemas-microsoft-com:vml" Requires="v">
                <p:oleObj spid="_x0000_s50183" name="Equation" r:id="rId5" imgW="1422360" imgH="203040" progId="Equation.DSMT4">
                  <p:embed/>
                </p:oleObj>
              </mc:Choice>
              <mc:Fallback>
                <p:oleObj name="Equation" r:id="rId5" imgW="1422360" imgH="20304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49610" y="3714750"/>
                        <a:ext cx="2922588" cy="417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Operations (6/8)</a:t>
            </a:r>
            <a:br>
              <a:rPr lang="en-US" dirty="0" smtClean="0"/>
            </a:br>
            <a:r>
              <a:rPr lang="en-US" dirty="0" smtClean="0"/>
              <a:t>Averaging Operator</a:t>
            </a:r>
            <a:endParaRPr lang="el-GR" dirty="0"/>
          </a:p>
        </p:txBody>
      </p:sp>
      <p:sp>
        <p:nvSpPr>
          <p:cNvPr id="3" name="Content Placeholder 2"/>
          <p:cNvSpPr>
            <a:spLocks noGrp="1"/>
          </p:cNvSpPr>
          <p:nvPr>
            <p:ph idx="1"/>
          </p:nvPr>
        </p:nvSpPr>
        <p:spPr>
          <a:xfrm>
            <a:off x="1435608" y="1447800"/>
            <a:ext cx="7498080" cy="338126"/>
          </a:xfrm>
        </p:spPr>
        <p:txBody>
          <a:bodyPr>
            <a:normAutofit fontScale="62500" lnSpcReduction="20000"/>
          </a:bodyPr>
          <a:lstStyle/>
          <a:p>
            <a:r>
              <a:rPr lang="en-US" dirty="0" smtClean="0"/>
              <a:t>MatLab code for the averaging operator</a:t>
            </a:r>
            <a:endParaRPr lang="el-GR" dirty="0"/>
          </a:p>
        </p:txBody>
      </p:sp>
      <p:sp>
        <p:nvSpPr>
          <p:cNvPr id="4" name="Rectangle 3"/>
          <p:cNvSpPr/>
          <p:nvPr/>
        </p:nvSpPr>
        <p:spPr>
          <a:xfrm>
            <a:off x="1500166" y="1785926"/>
            <a:ext cx="5357850" cy="5016758"/>
          </a:xfrm>
          <a:prstGeom prst="rect">
            <a:avLst/>
          </a:prstGeom>
        </p:spPr>
        <p:txBody>
          <a:bodyPr wrap="square">
            <a:spAutoFit/>
          </a:bodyPr>
          <a:lstStyle/>
          <a:p>
            <a:r>
              <a:rPr lang="en-US" sz="1000" b="1" dirty="0" smtClean="0">
                <a:solidFill>
                  <a:srgbClr val="228B22"/>
                </a:solidFill>
                <a:latin typeface="Courier New"/>
              </a:rPr>
              <a:t>% This script demonstrates the image averaging process through the </a:t>
            </a:r>
          </a:p>
          <a:p>
            <a:r>
              <a:rPr lang="en-US" sz="1000" b="1" dirty="0" smtClean="0">
                <a:solidFill>
                  <a:srgbClr val="228B22"/>
                </a:solidFill>
                <a:latin typeface="Courier New"/>
              </a:rPr>
              <a:t>% utilization of template convolution.</a:t>
            </a:r>
          </a:p>
          <a:p>
            <a:r>
              <a:rPr lang="en-US" sz="1000" b="1" dirty="0" smtClean="0">
                <a:solidFill>
                  <a:srgbClr val="000000"/>
                </a:solidFill>
                <a:latin typeface="Courier New"/>
              </a:rPr>
              <a:t>clc</a:t>
            </a:r>
          </a:p>
          <a:p>
            <a:r>
              <a:rPr lang="en-US" sz="1000" b="1" dirty="0" smtClean="0">
                <a:solidFill>
                  <a:srgbClr val="000000"/>
                </a:solidFill>
                <a:latin typeface="Courier New"/>
              </a:rPr>
              <a:t>clear </a:t>
            </a:r>
            <a:r>
              <a:rPr lang="en-US" sz="1000" b="1" dirty="0" smtClean="0">
                <a:solidFill>
                  <a:srgbClr val="A020F0"/>
                </a:solidFill>
                <a:latin typeface="Courier New"/>
              </a:rPr>
              <a:t>all</a:t>
            </a:r>
          </a:p>
          <a:p>
            <a:r>
              <a:rPr lang="en-US" sz="1000" b="1" dirty="0" smtClean="0">
                <a:solidFill>
                  <a:srgbClr val="000000"/>
                </a:solidFill>
                <a:latin typeface="Courier New"/>
              </a:rPr>
              <a:t>Io = imread(</a:t>
            </a:r>
            <a:r>
              <a:rPr lang="en-US" sz="1000" b="1" dirty="0" smtClean="0">
                <a:solidFill>
                  <a:srgbClr val="A020F0"/>
                </a:solidFill>
                <a:latin typeface="Courier New"/>
              </a:rPr>
              <a:t>'Io.jpg'</a:t>
            </a:r>
            <a:r>
              <a:rPr lang="en-US" sz="1000" b="1" dirty="0" smtClean="0">
                <a:solidFill>
                  <a:srgbClr val="000000"/>
                </a:solidFill>
                <a:latin typeface="Courier New"/>
              </a:rPr>
              <a:t>);</a:t>
            </a:r>
          </a:p>
          <a:p>
            <a:r>
              <a:rPr lang="en-US" sz="1000" b="1" dirty="0" smtClean="0">
                <a:solidFill>
                  <a:srgbClr val="000000"/>
                </a:solidFill>
                <a:latin typeface="Courier New"/>
              </a:rPr>
              <a:t>figure(</a:t>
            </a:r>
            <a:r>
              <a:rPr lang="en-US" sz="1000" b="1" dirty="0" smtClean="0">
                <a:solidFill>
                  <a:srgbClr val="A020F0"/>
                </a:solidFill>
                <a:latin typeface="Courier New"/>
              </a:rPr>
              <a:t>'Name'</a:t>
            </a:r>
            <a:r>
              <a:rPr lang="en-US" sz="1000" b="1" dirty="0" smtClean="0">
                <a:solidFill>
                  <a:srgbClr val="000000"/>
                </a:solidFill>
                <a:latin typeface="Courier New"/>
              </a:rPr>
              <a:t>,</a:t>
            </a:r>
            <a:r>
              <a:rPr lang="en-US" sz="1000" b="1" dirty="0" smtClean="0">
                <a:solidFill>
                  <a:srgbClr val="A020F0"/>
                </a:solidFill>
                <a:latin typeface="Courier New"/>
              </a:rPr>
              <a:t>'Original Image'</a:t>
            </a:r>
            <a:r>
              <a:rPr lang="en-US" sz="1000" b="1" dirty="0" smtClean="0">
                <a:solidFill>
                  <a:srgbClr val="000000"/>
                </a:solidFill>
                <a:latin typeface="Courier New"/>
              </a:rPr>
              <a:t>);</a:t>
            </a:r>
          </a:p>
          <a:p>
            <a:r>
              <a:rPr lang="en-US" sz="1000" b="1" dirty="0" smtClean="0">
                <a:solidFill>
                  <a:srgbClr val="000000"/>
                </a:solidFill>
                <a:latin typeface="Courier New"/>
              </a:rPr>
              <a:t>imshow(Io);</a:t>
            </a:r>
          </a:p>
          <a:p>
            <a:r>
              <a:rPr lang="en-US" sz="1000" b="1" dirty="0" smtClean="0">
                <a:solidFill>
                  <a:srgbClr val="000000"/>
                </a:solidFill>
                <a:latin typeface="Courier New"/>
              </a:rPr>
              <a:t>display_histogram(Io,</a:t>
            </a:r>
            <a:r>
              <a:rPr lang="en-US" sz="1000" b="1" dirty="0" smtClean="0">
                <a:solidFill>
                  <a:srgbClr val="A020F0"/>
                </a:solidFill>
                <a:latin typeface="Courier New"/>
              </a:rPr>
              <a:t>'Original Image'</a:t>
            </a:r>
            <a:r>
              <a:rPr lang="en-US" sz="1000" b="1" dirty="0" smtClean="0">
                <a:solidFill>
                  <a:srgbClr val="000000"/>
                </a:solidFill>
                <a:latin typeface="Courier New"/>
              </a:rPr>
              <a:t>);</a:t>
            </a:r>
          </a:p>
          <a:p>
            <a:r>
              <a:rPr lang="en-US" sz="1000" b="1" dirty="0" smtClean="0">
                <a:solidFill>
                  <a:srgbClr val="000000"/>
                </a:solidFill>
                <a:latin typeface="Courier New"/>
              </a:rPr>
              <a:t>Io = double(Io)/255;</a:t>
            </a:r>
          </a:p>
          <a:p>
            <a:r>
              <a:rPr lang="en-US" sz="1000" b="1" dirty="0" smtClean="0">
                <a:solidFill>
                  <a:srgbClr val="000000"/>
                </a:solidFill>
                <a:latin typeface="Courier New"/>
              </a:rPr>
              <a:t>[Rows,Columns,Colours] = size(Io);</a:t>
            </a:r>
          </a:p>
          <a:p>
            <a:r>
              <a:rPr lang="en-US" sz="1000" b="1" dirty="0" smtClean="0">
                <a:solidFill>
                  <a:srgbClr val="000000"/>
                </a:solidFill>
                <a:latin typeface="Courier New"/>
              </a:rPr>
              <a:t>IoR = Io(:,:,1);</a:t>
            </a:r>
          </a:p>
          <a:p>
            <a:r>
              <a:rPr lang="en-US" sz="1000" b="1" dirty="0" smtClean="0">
                <a:solidFill>
                  <a:srgbClr val="000000"/>
                </a:solidFill>
                <a:latin typeface="Courier New"/>
              </a:rPr>
              <a:t>IoG = Io(:,:,2);</a:t>
            </a:r>
          </a:p>
          <a:p>
            <a:r>
              <a:rPr lang="en-US" sz="1000" b="1" dirty="0" smtClean="0">
                <a:solidFill>
                  <a:srgbClr val="000000"/>
                </a:solidFill>
                <a:latin typeface="Courier New"/>
              </a:rPr>
              <a:t>IoB = Io(:,:,3);</a:t>
            </a:r>
          </a:p>
          <a:p>
            <a:r>
              <a:rPr lang="en-US" sz="1000" b="1" dirty="0" smtClean="0">
                <a:solidFill>
                  <a:srgbClr val="000000"/>
                </a:solidFill>
                <a:latin typeface="Courier New"/>
              </a:rPr>
              <a:t>n = 10;</a:t>
            </a:r>
          </a:p>
          <a:p>
            <a:r>
              <a:rPr lang="en-US" sz="1000" b="1" dirty="0" smtClean="0">
                <a:solidFill>
                  <a:srgbClr val="000000"/>
                </a:solidFill>
                <a:latin typeface="Courier New"/>
              </a:rPr>
              <a:t>n_max = floor((min(Rows,Columns)-1)/2);</a:t>
            </a:r>
          </a:p>
          <a:p>
            <a:r>
              <a:rPr lang="en-US" sz="1000" b="1" dirty="0" smtClean="0">
                <a:solidFill>
                  <a:srgbClr val="0000FF"/>
                </a:solidFill>
                <a:latin typeface="Courier New"/>
              </a:rPr>
              <a:t>if</a:t>
            </a:r>
            <a:r>
              <a:rPr lang="en-US" sz="1000" b="1" dirty="0" smtClean="0">
                <a:solidFill>
                  <a:srgbClr val="000000"/>
                </a:solidFill>
                <a:latin typeface="Courier New"/>
              </a:rPr>
              <a:t> (n &lt;= n_max)</a:t>
            </a:r>
          </a:p>
          <a:p>
            <a:r>
              <a:rPr lang="en-US" sz="1000" b="1" dirty="0" smtClean="0">
                <a:solidFill>
                  <a:srgbClr val="000000"/>
                </a:solidFill>
                <a:latin typeface="Courier New"/>
              </a:rPr>
              <a:t>    K = ones(2*n+1,2*n+1);</a:t>
            </a:r>
          </a:p>
          <a:p>
            <a:r>
              <a:rPr lang="en-US" sz="1000" b="1" dirty="0" smtClean="0">
                <a:solidFill>
                  <a:srgbClr val="000000"/>
                </a:solidFill>
                <a:latin typeface="Courier New"/>
              </a:rPr>
              <a:t>    K = K / numel(K);</a:t>
            </a:r>
          </a:p>
          <a:p>
            <a:r>
              <a:rPr lang="en-US" sz="1000" b="1" dirty="0" smtClean="0">
                <a:solidFill>
                  <a:srgbClr val="000000"/>
                </a:solidFill>
                <a:latin typeface="Courier New"/>
              </a:rPr>
              <a:t>    IavgR = conv2(IoR,K,</a:t>
            </a:r>
            <a:r>
              <a:rPr lang="en-US" sz="1000" b="1" dirty="0" smtClean="0">
                <a:solidFill>
                  <a:srgbClr val="A020F0"/>
                </a:solidFill>
                <a:latin typeface="Courier New"/>
              </a:rPr>
              <a:t>'same'</a:t>
            </a:r>
            <a:r>
              <a:rPr lang="en-US" sz="1000" b="1" dirty="0" smtClean="0">
                <a:solidFill>
                  <a:srgbClr val="000000"/>
                </a:solidFill>
                <a:latin typeface="Courier New"/>
              </a:rPr>
              <a:t>);</a:t>
            </a:r>
          </a:p>
          <a:p>
            <a:r>
              <a:rPr lang="en-US" sz="1000" b="1" dirty="0" smtClean="0">
                <a:solidFill>
                  <a:srgbClr val="000000"/>
                </a:solidFill>
                <a:latin typeface="Courier New"/>
              </a:rPr>
              <a:t>    IavgG = conv2(IoG,K,</a:t>
            </a:r>
            <a:r>
              <a:rPr lang="en-US" sz="1000" b="1" dirty="0" smtClean="0">
                <a:solidFill>
                  <a:srgbClr val="A020F0"/>
                </a:solidFill>
                <a:latin typeface="Courier New"/>
              </a:rPr>
              <a:t>'same'</a:t>
            </a:r>
            <a:r>
              <a:rPr lang="en-US" sz="1000" b="1" dirty="0" smtClean="0">
                <a:solidFill>
                  <a:srgbClr val="000000"/>
                </a:solidFill>
                <a:latin typeface="Courier New"/>
              </a:rPr>
              <a:t>);</a:t>
            </a:r>
          </a:p>
          <a:p>
            <a:r>
              <a:rPr lang="en-US" sz="1000" b="1" dirty="0" smtClean="0">
                <a:solidFill>
                  <a:srgbClr val="000000"/>
                </a:solidFill>
                <a:latin typeface="Courier New"/>
              </a:rPr>
              <a:t>    IavgB = conv2(IoB,K,</a:t>
            </a:r>
            <a:r>
              <a:rPr lang="en-US" sz="1000" b="1" dirty="0" smtClean="0">
                <a:solidFill>
                  <a:srgbClr val="A020F0"/>
                </a:solidFill>
                <a:latin typeface="Courier New"/>
              </a:rPr>
              <a:t>'same'</a:t>
            </a:r>
            <a:r>
              <a:rPr lang="en-US" sz="1000" b="1" dirty="0" smtClean="0">
                <a:solidFill>
                  <a:srgbClr val="000000"/>
                </a:solidFill>
                <a:latin typeface="Courier New"/>
              </a:rPr>
              <a:t>);</a:t>
            </a:r>
          </a:p>
          <a:p>
            <a:r>
              <a:rPr lang="en-US" sz="1000" b="1" dirty="0" smtClean="0">
                <a:solidFill>
                  <a:srgbClr val="000000"/>
                </a:solidFill>
                <a:latin typeface="Courier New"/>
              </a:rPr>
              <a:t>    Iavg(:,:,1) = IavgR;</a:t>
            </a:r>
          </a:p>
          <a:p>
            <a:r>
              <a:rPr lang="en-US" sz="1000" b="1" dirty="0" smtClean="0">
                <a:solidFill>
                  <a:srgbClr val="000000"/>
                </a:solidFill>
                <a:latin typeface="Courier New"/>
              </a:rPr>
              <a:t>    Iavg(:,:,2) = IavgG;</a:t>
            </a:r>
          </a:p>
          <a:p>
            <a:r>
              <a:rPr lang="en-US" sz="1000" b="1" dirty="0" smtClean="0">
                <a:solidFill>
                  <a:srgbClr val="000000"/>
                </a:solidFill>
                <a:latin typeface="Courier New"/>
              </a:rPr>
              <a:t>    Iavg(:,:,3) = IavgB;</a:t>
            </a:r>
          </a:p>
          <a:p>
            <a:r>
              <a:rPr lang="en-US" sz="1000" b="1" dirty="0" smtClean="0">
                <a:solidFill>
                  <a:srgbClr val="000000"/>
                </a:solidFill>
                <a:latin typeface="Courier New"/>
              </a:rPr>
              <a:t>    Iavg = uint8(255*Iavg);</a:t>
            </a:r>
          </a:p>
          <a:p>
            <a:r>
              <a:rPr lang="en-US" sz="1000" b="1" dirty="0" smtClean="0">
                <a:solidFill>
                  <a:srgbClr val="000000"/>
                </a:solidFill>
                <a:latin typeface="Courier New"/>
              </a:rPr>
              <a:t>    figure(</a:t>
            </a:r>
            <a:r>
              <a:rPr lang="en-US" sz="1000" b="1" dirty="0" smtClean="0">
                <a:solidFill>
                  <a:srgbClr val="A020F0"/>
                </a:solidFill>
                <a:latin typeface="Courier New"/>
              </a:rPr>
              <a:t>'Name'</a:t>
            </a:r>
            <a:r>
              <a:rPr lang="en-US" sz="1000" b="1" dirty="0" smtClean="0">
                <a:solidFill>
                  <a:srgbClr val="000000"/>
                </a:solidFill>
                <a:latin typeface="Courier New"/>
              </a:rPr>
              <a:t>,</a:t>
            </a:r>
            <a:r>
              <a:rPr lang="en-US" sz="1000" b="1" dirty="0" smtClean="0">
                <a:solidFill>
                  <a:srgbClr val="A020F0"/>
                </a:solidFill>
                <a:latin typeface="Courier New"/>
              </a:rPr>
              <a:t>'Averaged Image'</a:t>
            </a:r>
            <a:r>
              <a:rPr lang="en-US" sz="1000" b="1" dirty="0" smtClean="0">
                <a:solidFill>
                  <a:srgbClr val="000000"/>
                </a:solidFill>
                <a:latin typeface="Courier New"/>
              </a:rPr>
              <a:t>);</a:t>
            </a:r>
          </a:p>
          <a:p>
            <a:r>
              <a:rPr lang="en-US" sz="1000" b="1" dirty="0" smtClean="0">
                <a:solidFill>
                  <a:srgbClr val="000000"/>
                </a:solidFill>
                <a:latin typeface="Courier New"/>
              </a:rPr>
              <a:t>    imshow(Iavg);</a:t>
            </a:r>
          </a:p>
          <a:p>
            <a:r>
              <a:rPr lang="en-US" sz="1000" b="1" dirty="0" smtClean="0">
                <a:solidFill>
                  <a:srgbClr val="000000"/>
                </a:solidFill>
                <a:latin typeface="Courier New"/>
              </a:rPr>
              <a:t>    display_histogram(Iavg,</a:t>
            </a:r>
            <a:r>
              <a:rPr lang="en-US" sz="1000" b="1" dirty="0" smtClean="0">
                <a:solidFill>
                  <a:srgbClr val="A020F0"/>
                </a:solidFill>
                <a:latin typeface="Courier New"/>
              </a:rPr>
              <a:t>'Averaged Image'</a:t>
            </a:r>
            <a:r>
              <a:rPr lang="en-US" sz="1000" b="1" dirty="0" smtClean="0">
                <a:solidFill>
                  <a:srgbClr val="000000"/>
                </a:solidFill>
                <a:latin typeface="Courier New"/>
              </a:rPr>
              <a:t>);</a:t>
            </a:r>
          </a:p>
          <a:p>
            <a:r>
              <a:rPr lang="en-US" sz="1000" b="1" dirty="0" smtClean="0">
                <a:solidFill>
                  <a:srgbClr val="0000FF"/>
                </a:solidFill>
                <a:latin typeface="Courier New"/>
              </a:rPr>
              <a:t>else</a:t>
            </a:r>
          </a:p>
          <a:p>
            <a:r>
              <a:rPr lang="en-US" sz="1000" b="1" dirty="0" smtClean="0">
                <a:solidFill>
                  <a:srgbClr val="000000"/>
                </a:solidFill>
                <a:latin typeface="Courier New"/>
              </a:rPr>
              <a:t>    error(</a:t>
            </a:r>
            <a:r>
              <a:rPr lang="en-US" sz="1000" b="1" dirty="0" smtClean="0">
                <a:solidFill>
                  <a:srgbClr val="A020F0"/>
                </a:solidFill>
                <a:latin typeface="Courier New"/>
              </a:rPr>
              <a:t>'Illegal kernel dimension'</a:t>
            </a:r>
            <a:r>
              <a:rPr lang="en-US" sz="1000" b="1" dirty="0" smtClean="0">
                <a:solidFill>
                  <a:srgbClr val="000000"/>
                </a:solidFill>
                <a:latin typeface="Courier New"/>
              </a:rPr>
              <a:t>);</a:t>
            </a:r>
          </a:p>
          <a:p>
            <a:r>
              <a:rPr lang="en-US" sz="1000" b="1" dirty="0" smtClean="0">
                <a:solidFill>
                  <a:srgbClr val="0000FF"/>
                </a:solidFill>
                <a:latin typeface="Courier New"/>
              </a:rPr>
              <a:t>end</a:t>
            </a:r>
            <a:r>
              <a:rPr lang="en-US" sz="1000" b="1" dirty="0" smtClean="0">
                <a:solidFill>
                  <a:srgbClr val="000000"/>
                </a:solidFill>
                <a:latin typeface="Courier New"/>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(1/2)</a:t>
            </a:r>
            <a:endParaRPr lang="el-GR" dirty="0"/>
          </a:p>
        </p:txBody>
      </p:sp>
      <p:graphicFrame>
        <p:nvGraphicFramePr>
          <p:cNvPr id="5" name="Table 4"/>
          <p:cNvGraphicFramePr>
            <a:graphicFrameLocks noGrp="1"/>
          </p:cNvGraphicFramePr>
          <p:nvPr/>
        </p:nvGraphicFramePr>
        <p:xfrm>
          <a:off x="1071538" y="1214422"/>
          <a:ext cx="7929616" cy="5358265"/>
        </p:xfrm>
        <a:graphic>
          <a:graphicData uri="http://schemas.openxmlformats.org/drawingml/2006/table">
            <a:tbl>
              <a:tblPr firstRow="1" bandRow="1">
                <a:tableStyleId>{5C22544A-7EE6-4342-B048-85BDC9FD1C3A}</a:tableStyleId>
              </a:tblPr>
              <a:tblGrid>
                <a:gridCol w="2643205"/>
                <a:gridCol w="3040879"/>
                <a:gridCol w="2245532"/>
              </a:tblGrid>
              <a:tr h="334866">
                <a:tc>
                  <a:txBody>
                    <a:bodyPr/>
                    <a:lstStyle/>
                    <a:p>
                      <a:r>
                        <a:rPr lang="en-US" sz="1600" dirty="0" smtClean="0"/>
                        <a:t>Main Topic</a:t>
                      </a:r>
                      <a:endParaRPr lang="el-GR" sz="1600" dirty="0"/>
                    </a:p>
                  </a:txBody>
                  <a:tcPr/>
                </a:tc>
                <a:tc>
                  <a:txBody>
                    <a:bodyPr/>
                    <a:lstStyle/>
                    <a:p>
                      <a:r>
                        <a:rPr lang="en-US" sz="1600" dirty="0" smtClean="0"/>
                        <a:t>Sub</a:t>
                      </a:r>
                      <a:r>
                        <a:rPr lang="en-US" sz="1600" baseline="0" dirty="0" smtClean="0"/>
                        <a:t> topics</a:t>
                      </a:r>
                      <a:endParaRPr lang="el-GR" sz="1600" dirty="0"/>
                    </a:p>
                  </a:txBody>
                  <a:tcPr/>
                </a:tc>
                <a:tc>
                  <a:txBody>
                    <a:bodyPr/>
                    <a:lstStyle/>
                    <a:p>
                      <a:r>
                        <a:rPr lang="en-US" sz="1600" dirty="0" smtClean="0"/>
                        <a:t>Main points</a:t>
                      </a:r>
                      <a:endParaRPr lang="el-GR" sz="1600" dirty="0"/>
                    </a:p>
                  </a:txBody>
                  <a:tcPr/>
                </a:tc>
              </a:tr>
              <a:tr h="586015">
                <a:tc>
                  <a:txBody>
                    <a:bodyPr/>
                    <a:lstStyle/>
                    <a:p>
                      <a:pPr algn="l"/>
                      <a:r>
                        <a:rPr lang="en-US" sz="1600" dirty="0" smtClean="0"/>
                        <a:t>Image</a:t>
                      </a:r>
                      <a:r>
                        <a:rPr lang="en-US" sz="1600" baseline="0" dirty="0" smtClean="0"/>
                        <a:t> </a:t>
                      </a:r>
                    </a:p>
                    <a:p>
                      <a:pPr algn="l"/>
                      <a:r>
                        <a:rPr lang="en-US" sz="1600" baseline="0" dirty="0" smtClean="0"/>
                        <a:t>Description</a:t>
                      </a:r>
                      <a:endParaRPr lang="el-GR" sz="1600" dirty="0"/>
                    </a:p>
                  </a:txBody>
                  <a:tcPr/>
                </a:tc>
                <a:tc>
                  <a:txBody>
                    <a:bodyPr/>
                    <a:lstStyle/>
                    <a:p>
                      <a:r>
                        <a:rPr lang="en-US" sz="1600" dirty="0" smtClean="0"/>
                        <a:t>Portray</a:t>
                      </a:r>
                      <a:r>
                        <a:rPr lang="en-US" sz="1600" baseline="0" dirty="0" smtClean="0"/>
                        <a:t> </a:t>
                      </a:r>
                      <a:r>
                        <a:rPr lang="en-US" sz="1600" i="1" baseline="0" dirty="0" smtClean="0"/>
                        <a:t>variation </a:t>
                      </a:r>
                      <a:r>
                        <a:rPr lang="en-US" sz="1600" i="0" baseline="0" dirty="0" smtClean="0"/>
                        <a:t>in image brightness as  graph/</a:t>
                      </a:r>
                      <a:r>
                        <a:rPr lang="en-US" sz="1600" i="1" baseline="0" dirty="0" smtClean="0"/>
                        <a:t>histogram</a:t>
                      </a:r>
                      <a:r>
                        <a:rPr lang="en-US" sz="1600" i="0" baseline="0" dirty="0" smtClean="0"/>
                        <a:t>.</a:t>
                      </a:r>
                      <a:endParaRPr lang="el-GR" sz="1600" i="1" dirty="0"/>
                    </a:p>
                  </a:txBody>
                  <a:tcPr/>
                </a:tc>
                <a:tc>
                  <a:txBody>
                    <a:bodyPr/>
                    <a:lstStyle/>
                    <a:p>
                      <a:r>
                        <a:rPr kumimoji="0" lang="en-US" sz="1600" kern="1200" baseline="0" dirty="0" smtClean="0">
                          <a:solidFill>
                            <a:schemeClr val="dk1"/>
                          </a:solidFill>
                          <a:latin typeface="+mn-lt"/>
                          <a:ea typeface="+mn-ea"/>
                          <a:cs typeface="+mn-cs"/>
                        </a:rPr>
                        <a:t>Histograms, image contrast.</a:t>
                      </a:r>
                      <a:endParaRPr lang="el-GR" sz="1600" dirty="0"/>
                    </a:p>
                  </a:txBody>
                  <a:tcPr/>
                </a:tc>
              </a:tr>
              <a:tr h="2846358">
                <a:tc>
                  <a:txBody>
                    <a:bodyPr/>
                    <a:lstStyle/>
                    <a:p>
                      <a:r>
                        <a:rPr lang="en-US" sz="1600" dirty="0" smtClean="0"/>
                        <a:t>Point</a:t>
                      </a:r>
                    </a:p>
                    <a:p>
                      <a:r>
                        <a:rPr lang="en-US" sz="1600" dirty="0" smtClean="0"/>
                        <a:t>Operations</a:t>
                      </a:r>
                      <a:endParaRPr lang="el-GR" sz="1600" dirty="0"/>
                    </a:p>
                  </a:txBody>
                  <a:tcPr/>
                </a:tc>
                <a:tc>
                  <a:txBody>
                    <a:bodyPr/>
                    <a:lstStyle/>
                    <a:p>
                      <a:r>
                        <a:rPr lang="en-US" sz="1600" dirty="0" smtClean="0"/>
                        <a:t>Calculate </a:t>
                      </a:r>
                      <a:r>
                        <a:rPr lang="en-US" sz="1600" i="1" dirty="0" smtClean="0"/>
                        <a:t>new</a:t>
                      </a:r>
                      <a:r>
                        <a:rPr lang="en-US" sz="1600" dirty="0" smtClean="0"/>
                        <a:t> image</a:t>
                      </a:r>
                      <a:r>
                        <a:rPr lang="en-US" sz="1600" baseline="0" dirty="0" smtClean="0"/>
                        <a:t> points as a function of the point at the same place in the original image. The functions can be </a:t>
                      </a:r>
                      <a:r>
                        <a:rPr lang="en-US" sz="1600" i="1" baseline="0" dirty="0" smtClean="0"/>
                        <a:t>mathematical</a:t>
                      </a:r>
                      <a:r>
                        <a:rPr lang="en-US" sz="1600" baseline="0" dirty="0" smtClean="0"/>
                        <a:t>, or can be computed from the image itself and will change the image’s histogram. Finally, thresholding turns an image from </a:t>
                      </a:r>
                      <a:r>
                        <a:rPr lang="en-US" sz="1600" i="1" baseline="0" dirty="0" smtClean="0"/>
                        <a:t>grey</a:t>
                      </a:r>
                      <a:r>
                        <a:rPr lang="en-US" sz="1600" baseline="0" dirty="0" smtClean="0"/>
                        <a:t> to level to a </a:t>
                      </a:r>
                      <a:r>
                        <a:rPr lang="en-US" sz="1600" i="1" baseline="0" dirty="0" smtClean="0"/>
                        <a:t>binary</a:t>
                      </a:r>
                      <a:r>
                        <a:rPr lang="en-US" sz="1600" baseline="0" dirty="0" smtClean="0"/>
                        <a:t> representation.  </a:t>
                      </a:r>
                      <a:endParaRPr lang="el-GR" sz="1600" dirty="0"/>
                    </a:p>
                  </a:txBody>
                  <a:tcPr/>
                </a:tc>
                <a:tc>
                  <a:txBody>
                    <a:bodyPr/>
                    <a:lstStyle/>
                    <a:p>
                      <a:r>
                        <a:rPr lang="en-US" sz="1600" dirty="0" smtClean="0"/>
                        <a:t>Histogram</a:t>
                      </a:r>
                      <a:r>
                        <a:rPr lang="en-US" sz="1600" baseline="0" dirty="0" smtClean="0"/>
                        <a:t> manipulation; intensity mapping: inversion, scaling. Intensity normalization; histogram equalization. Thresholding and optimal thresholding.</a:t>
                      </a:r>
                      <a:endParaRPr lang="el-GR" sz="1600" dirty="0"/>
                    </a:p>
                  </a:txBody>
                  <a:tcPr/>
                </a:tc>
              </a:tr>
              <a:tr h="1590612">
                <a:tc>
                  <a:txBody>
                    <a:bodyPr/>
                    <a:lstStyle/>
                    <a:p>
                      <a:r>
                        <a:rPr lang="en-US" sz="1600" dirty="0" smtClean="0"/>
                        <a:t>Group </a:t>
                      </a:r>
                    </a:p>
                    <a:p>
                      <a:r>
                        <a:rPr lang="en-US" sz="1600" dirty="0" smtClean="0"/>
                        <a:t>Operations</a:t>
                      </a:r>
                      <a:endParaRPr lang="el-GR" sz="1600" dirty="0"/>
                    </a:p>
                  </a:txBody>
                  <a:tcPr/>
                </a:tc>
                <a:tc>
                  <a:txBody>
                    <a:bodyPr/>
                    <a:lstStyle/>
                    <a:p>
                      <a:r>
                        <a:rPr lang="en-US" sz="1600" dirty="0" smtClean="0"/>
                        <a:t>Calculate</a:t>
                      </a:r>
                      <a:r>
                        <a:rPr lang="en-US" sz="1600" baseline="0" dirty="0" smtClean="0"/>
                        <a:t> new image points as a function of </a:t>
                      </a:r>
                      <a:r>
                        <a:rPr lang="en-US" sz="1600" i="1" baseline="0" dirty="0" smtClean="0"/>
                        <a:t>neighborhood</a:t>
                      </a:r>
                      <a:r>
                        <a:rPr lang="en-US" sz="1600" baseline="0" dirty="0" smtClean="0"/>
                        <a:t> of the point at the same place in the original image. The functions can be </a:t>
                      </a:r>
                      <a:r>
                        <a:rPr lang="en-US" sz="1600" i="1" baseline="0" dirty="0" smtClean="0"/>
                        <a:t>statistical </a:t>
                      </a:r>
                      <a:r>
                        <a:rPr lang="en-US" sz="1600" baseline="0" dirty="0" smtClean="0"/>
                        <a:t>such as the mean (average).</a:t>
                      </a:r>
                      <a:endParaRPr lang="el-GR" sz="1600" dirty="0"/>
                    </a:p>
                  </a:txBody>
                  <a:tcPr/>
                </a:tc>
                <a:tc>
                  <a:txBody>
                    <a:bodyPr/>
                    <a:lstStyle/>
                    <a:p>
                      <a:r>
                        <a:rPr lang="en-US" sz="1600" dirty="0" smtClean="0"/>
                        <a:t>Template</a:t>
                      </a:r>
                      <a:r>
                        <a:rPr lang="en-US" sz="1600" baseline="0" dirty="0" smtClean="0"/>
                        <a:t> convolution:</a:t>
                      </a:r>
                    </a:p>
                    <a:p>
                      <a:r>
                        <a:rPr lang="en-US" sz="1600" baseline="0" dirty="0" smtClean="0"/>
                        <a:t>direct averaging</a:t>
                      </a:r>
                      <a:endParaRPr lang="el-GR" sz="1600" dirty="0"/>
                    </a:p>
                  </a:txBody>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Operations (7/8)</a:t>
            </a:r>
            <a:br>
              <a:rPr lang="en-US" dirty="0" smtClean="0"/>
            </a:br>
            <a:r>
              <a:rPr lang="en-US" dirty="0" smtClean="0"/>
              <a:t>Gaussian Averaging Operator</a:t>
            </a:r>
            <a:endParaRPr lang="el-GR" dirty="0"/>
          </a:p>
        </p:txBody>
      </p:sp>
      <p:sp>
        <p:nvSpPr>
          <p:cNvPr id="3" name="Content Placeholder 2"/>
          <p:cNvSpPr>
            <a:spLocks noGrp="1"/>
          </p:cNvSpPr>
          <p:nvPr>
            <p:ph idx="1"/>
          </p:nvPr>
        </p:nvSpPr>
        <p:spPr/>
        <p:txBody>
          <a:bodyPr>
            <a:normAutofit/>
          </a:bodyPr>
          <a:lstStyle/>
          <a:p>
            <a:r>
              <a:rPr lang="en-US" sz="3000" dirty="0" smtClean="0"/>
              <a:t>The </a:t>
            </a:r>
            <a:r>
              <a:rPr lang="en-US" sz="3000" i="1" dirty="0" smtClean="0"/>
              <a:t>Gaussian averaging operator</a:t>
            </a:r>
            <a:r>
              <a:rPr lang="en-US" sz="3000" dirty="0" smtClean="0"/>
              <a:t> has been considered to be </a:t>
            </a:r>
            <a:r>
              <a:rPr lang="en-US" sz="3000" i="1" dirty="0" smtClean="0"/>
              <a:t>optimal</a:t>
            </a:r>
            <a:r>
              <a:rPr lang="en-US" sz="3000" dirty="0" smtClean="0"/>
              <a:t> for </a:t>
            </a:r>
            <a:r>
              <a:rPr lang="en-US" sz="3000" i="1" dirty="0" smtClean="0"/>
              <a:t>image smoothing</a:t>
            </a:r>
            <a:r>
              <a:rPr lang="en-US" sz="3000" dirty="0" smtClean="0"/>
              <a:t>.</a:t>
            </a:r>
          </a:p>
          <a:p>
            <a:r>
              <a:rPr lang="en-US" sz="3000" dirty="0" smtClean="0"/>
              <a:t>The template for the Gaussian operator has values set by the </a:t>
            </a:r>
            <a:r>
              <a:rPr lang="en-US" sz="2800" dirty="0" smtClean="0"/>
              <a:t>Gaussian relationship. </a:t>
            </a:r>
          </a:p>
          <a:p>
            <a:r>
              <a:rPr lang="en-US" sz="2800" i="1" dirty="0" smtClean="0"/>
              <a:t>The Gaussian kernel K at co-ordinates x, y is controlled by the variance σ</a:t>
            </a:r>
            <a:r>
              <a:rPr lang="en-US" sz="2800" i="1" baseline="30000" dirty="0" smtClean="0"/>
              <a:t>2</a:t>
            </a:r>
            <a:r>
              <a:rPr lang="en-US" sz="2800" i="1" dirty="0" smtClean="0"/>
              <a:t> according to</a:t>
            </a:r>
            <a:r>
              <a:rPr lang="en-US" sz="3000" dirty="0" smtClean="0"/>
              <a:t>:</a:t>
            </a:r>
            <a:endParaRPr lang="el-GR" sz="3000" dirty="0" smtClean="0"/>
          </a:p>
        </p:txBody>
      </p:sp>
      <p:graphicFrame>
        <p:nvGraphicFramePr>
          <p:cNvPr id="4" name="Object 3"/>
          <p:cNvGraphicFramePr>
            <a:graphicFrameLocks noChangeAspect="1"/>
          </p:cNvGraphicFramePr>
          <p:nvPr/>
        </p:nvGraphicFramePr>
        <p:xfrm>
          <a:off x="1939510" y="4857760"/>
          <a:ext cx="3203994" cy="928694"/>
        </p:xfrm>
        <a:graphic>
          <a:graphicData uri="http://schemas.openxmlformats.org/presentationml/2006/ole">
            <mc:AlternateContent xmlns:mc="http://schemas.openxmlformats.org/markup-compatibility/2006">
              <mc:Choice xmlns:v="urn:schemas-microsoft-com:vml" Requires="v">
                <p:oleObj spid="_x0000_s52228" name="Equation" r:id="rId3" imgW="1752480" imgH="507960" progId="Equation.DSMT4">
                  <p:embed/>
                </p:oleObj>
              </mc:Choice>
              <mc:Fallback>
                <p:oleObj name="Equation" r:id="rId3" imgW="1752480" imgH="5079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9510" y="4857760"/>
                        <a:ext cx="3203994" cy="9286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142852"/>
            <a:ext cx="7498080" cy="1143000"/>
          </a:xfrm>
        </p:spPr>
        <p:txBody>
          <a:bodyPr>
            <a:normAutofit fontScale="90000"/>
          </a:bodyPr>
          <a:lstStyle/>
          <a:p>
            <a:r>
              <a:rPr lang="en-US" dirty="0" smtClean="0"/>
              <a:t>Group Operations (8/8)</a:t>
            </a:r>
            <a:br>
              <a:rPr lang="en-US" dirty="0" smtClean="0"/>
            </a:br>
            <a:r>
              <a:rPr lang="en-US" dirty="0" smtClean="0"/>
              <a:t>Gaussian Averaging Operator</a:t>
            </a:r>
            <a:endParaRPr lang="el-GR" dirty="0"/>
          </a:p>
        </p:txBody>
      </p:sp>
      <p:sp>
        <p:nvSpPr>
          <p:cNvPr id="3" name="Content Placeholder 2"/>
          <p:cNvSpPr>
            <a:spLocks noGrp="1"/>
          </p:cNvSpPr>
          <p:nvPr>
            <p:ph idx="1"/>
          </p:nvPr>
        </p:nvSpPr>
        <p:spPr>
          <a:xfrm>
            <a:off x="1071538" y="1285860"/>
            <a:ext cx="7498080" cy="409564"/>
          </a:xfrm>
        </p:spPr>
        <p:txBody>
          <a:bodyPr>
            <a:normAutofit fontScale="77500" lnSpcReduction="20000"/>
          </a:bodyPr>
          <a:lstStyle/>
          <a:p>
            <a:r>
              <a:rPr lang="en-US" dirty="0" smtClean="0"/>
              <a:t>MatLab code for the Gaussian Averaging Operator</a:t>
            </a:r>
            <a:endParaRPr lang="el-GR" dirty="0"/>
          </a:p>
        </p:txBody>
      </p:sp>
      <p:sp>
        <p:nvSpPr>
          <p:cNvPr id="4" name="Rectangle 3"/>
          <p:cNvSpPr/>
          <p:nvPr/>
        </p:nvSpPr>
        <p:spPr>
          <a:xfrm>
            <a:off x="1285852" y="1641187"/>
            <a:ext cx="6715172" cy="5216813"/>
          </a:xfrm>
          <a:prstGeom prst="rect">
            <a:avLst/>
          </a:prstGeom>
        </p:spPr>
        <p:txBody>
          <a:bodyPr wrap="square">
            <a:spAutoFit/>
          </a:bodyPr>
          <a:lstStyle/>
          <a:p>
            <a:r>
              <a:rPr lang="en-US" sz="900" b="1" dirty="0" smtClean="0">
                <a:solidFill>
                  <a:srgbClr val="228B22"/>
                </a:solidFill>
                <a:latin typeface="Courier New"/>
              </a:rPr>
              <a:t>% This script demonstrates the image Gaussian averaging process through  </a:t>
            </a:r>
          </a:p>
          <a:p>
            <a:r>
              <a:rPr lang="en-US" sz="900" b="1" dirty="0" smtClean="0">
                <a:solidFill>
                  <a:srgbClr val="228B22"/>
                </a:solidFill>
                <a:latin typeface="Courier New"/>
              </a:rPr>
              <a:t>% the utilization of template convolution.</a:t>
            </a:r>
          </a:p>
          <a:p>
            <a:r>
              <a:rPr lang="en-US" sz="900" b="1" dirty="0" smtClean="0">
                <a:solidFill>
                  <a:srgbClr val="000000"/>
                </a:solidFill>
                <a:latin typeface="Courier New"/>
              </a:rPr>
              <a:t>clc</a:t>
            </a:r>
          </a:p>
          <a:p>
            <a:r>
              <a:rPr lang="en-US" sz="900" b="1" dirty="0" smtClean="0">
                <a:solidFill>
                  <a:srgbClr val="000000"/>
                </a:solidFill>
                <a:latin typeface="Courier New"/>
              </a:rPr>
              <a:t>clear </a:t>
            </a:r>
            <a:r>
              <a:rPr lang="en-US" sz="900" b="1" dirty="0" smtClean="0">
                <a:solidFill>
                  <a:srgbClr val="A020F0"/>
                </a:solidFill>
                <a:latin typeface="Courier New"/>
              </a:rPr>
              <a:t>all</a:t>
            </a:r>
          </a:p>
          <a:p>
            <a:r>
              <a:rPr lang="en-US" sz="900" b="1" dirty="0" smtClean="0">
                <a:solidFill>
                  <a:srgbClr val="000000"/>
                </a:solidFill>
                <a:latin typeface="Courier New"/>
              </a:rPr>
              <a:t>Io = imread(</a:t>
            </a:r>
            <a:r>
              <a:rPr lang="en-US" sz="900" b="1" dirty="0" smtClean="0">
                <a:solidFill>
                  <a:srgbClr val="A020F0"/>
                </a:solidFill>
                <a:latin typeface="Courier New"/>
              </a:rPr>
              <a:t>'Io.jpg'</a:t>
            </a:r>
            <a:r>
              <a:rPr lang="en-US" sz="900" b="1" dirty="0" smtClean="0">
                <a:solidFill>
                  <a:srgbClr val="000000"/>
                </a:solidFill>
                <a:latin typeface="Courier New"/>
              </a:rPr>
              <a:t>);</a:t>
            </a:r>
          </a:p>
          <a:p>
            <a:r>
              <a:rPr lang="en-US" sz="900" b="1" dirty="0" smtClean="0">
                <a:solidFill>
                  <a:srgbClr val="000000"/>
                </a:solidFill>
                <a:latin typeface="Courier New"/>
              </a:rPr>
              <a:t>figure(</a:t>
            </a:r>
            <a:r>
              <a:rPr lang="en-US" sz="900" b="1" dirty="0" smtClean="0">
                <a:solidFill>
                  <a:srgbClr val="A020F0"/>
                </a:solidFill>
                <a:latin typeface="Courier New"/>
              </a:rPr>
              <a:t>'Name'</a:t>
            </a:r>
            <a:r>
              <a:rPr lang="en-US" sz="900" b="1" dirty="0" smtClean="0">
                <a:solidFill>
                  <a:srgbClr val="000000"/>
                </a:solidFill>
                <a:latin typeface="Courier New"/>
              </a:rPr>
              <a:t>,</a:t>
            </a:r>
            <a:r>
              <a:rPr lang="en-US" sz="900" b="1" dirty="0" smtClean="0">
                <a:solidFill>
                  <a:srgbClr val="A020F0"/>
                </a:solidFill>
                <a:latin typeface="Courier New"/>
              </a:rPr>
              <a:t>'Original Image'</a:t>
            </a:r>
            <a:r>
              <a:rPr lang="en-US" sz="900" b="1" dirty="0" smtClean="0">
                <a:solidFill>
                  <a:srgbClr val="000000"/>
                </a:solidFill>
                <a:latin typeface="Courier New"/>
              </a:rPr>
              <a:t>);</a:t>
            </a:r>
          </a:p>
          <a:p>
            <a:r>
              <a:rPr lang="en-US" sz="900" b="1" dirty="0" smtClean="0">
                <a:solidFill>
                  <a:srgbClr val="000000"/>
                </a:solidFill>
                <a:latin typeface="Courier New"/>
              </a:rPr>
              <a:t>imshow(Io);</a:t>
            </a:r>
          </a:p>
          <a:p>
            <a:r>
              <a:rPr lang="en-US" sz="900" b="1" dirty="0" smtClean="0">
                <a:solidFill>
                  <a:srgbClr val="000000"/>
                </a:solidFill>
                <a:latin typeface="Courier New"/>
              </a:rPr>
              <a:t>display_histogram(Io,</a:t>
            </a:r>
            <a:r>
              <a:rPr lang="en-US" sz="900" b="1" dirty="0" smtClean="0">
                <a:solidFill>
                  <a:srgbClr val="A020F0"/>
                </a:solidFill>
                <a:latin typeface="Courier New"/>
              </a:rPr>
              <a:t>'Original Image'</a:t>
            </a:r>
            <a:r>
              <a:rPr lang="en-US" sz="900" b="1" dirty="0" smtClean="0">
                <a:solidFill>
                  <a:srgbClr val="000000"/>
                </a:solidFill>
                <a:latin typeface="Courier New"/>
              </a:rPr>
              <a:t>);</a:t>
            </a:r>
          </a:p>
          <a:p>
            <a:r>
              <a:rPr lang="en-US" sz="900" b="1" dirty="0" smtClean="0">
                <a:solidFill>
                  <a:srgbClr val="000000"/>
                </a:solidFill>
                <a:latin typeface="Courier New"/>
              </a:rPr>
              <a:t>Io = double(Io)/255;</a:t>
            </a:r>
          </a:p>
          <a:p>
            <a:r>
              <a:rPr lang="en-US" sz="900" b="1" dirty="0" smtClean="0">
                <a:solidFill>
                  <a:srgbClr val="000000"/>
                </a:solidFill>
                <a:latin typeface="Courier New"/>
              </a:rPr>
              <a:t>[Rows,Columns,Colours] = size(Io);</a:t>
            </a:r>
          </a:p>
          <a:p>
            <a:r>
              <a:rPr lang="en-US" sz="900" b="1" dirty="0" smtClean="0">
                <a:solidFill>
                  <a:srgbClr val="000000"/>
                </a:solidFill>
                <a:latin typeface="Courier New"/>
              </a:rPr>
              <a:t>IoR = Io(:,:,1);</a:t>
            </a:r>
          </a:p>
          <a:p>
            <a:r>
              <a:rPr lang="en-US" sz="900" b="1" dirty="0" smtClean="0">
                <a:solidFill>
                  <a:srgbClr val="000000"/>
                </a:solidFill>
                <a:latin typeface="Courier New"/>
              </a:rPr>
              <a:t>IoG = Io(:,:,2);</a:t>
            </a:r>
          </a:p>
          <a:p>
            <a:r>
              <a:rPr lang="en-US" sz="900" b="1" dirty="0" smtClean="0">
                <a:solidFill>
                  <a:srgbClr val="000000"/>
                </a:solidFill>
                <a:latin typeface="Courier New"/>
              </a:rPr>
              <a:t>IoB = Io(:,:,3);</a:t>
            </a:r>
          </a:p>
          <a:p>
            <a:r>
              <a:rPr lang="en-US" sz="900" b="1" dirty="0" smtClean="0">
                <a:solidFill>
                  <a:srgbClr val="228B22"/>
                </a:solidFill>
                <a:latin typeface="Courier New"/>
              </a:rPr>
              <a:t>% Set the kernel size.</a:t>
            </a:r>
          </a:p>
          <a:p>
            <a:r>
              <a:rPr lang="en-US" sz="900" b="1" dirty="0" smtClean="0">
                <a:solidFill>
                  <a:srgbClr val="000000"/>
                </a:solidFill>
                <a:latin typeface="Courier New"/>
              </a:rPr>
              <a:t>n = 1;</a:t>
            </a:r>
          </a:p>
          <a:p>
            <a:r>
              <a:rPr lang="en-US" sz="900" b="1" dirty="0" smtClean="0">
                <a:solidFill>
                  <a:srgbClr val="228B22"/>
                </a:solidFill>
                <a:latin typeface="Courier New"/>
              </a:rPr>
              <a:t>% Set the variance parameter for the Gaussian kernel.</a:t>
            </a:r>
          </a:p>
          <a:p>
            <a:r>
              <a:rPr lang="en-US" sz="900" b="1" dirty="0" smtClean="0">
                <a:solidFill>
                  <a:srgbClr val="000000"/>
                </a:solidFill>
                <a:latin typeface="Courier New"/>
              </a:rPr>
              <a:t>sigma = sqrt(1.6);</a:t>
            </a:r>
          </a:p>
          <a:p>
            <a:r>
              <a:rPr lang="en-US" sz="900" b="1" dirty="0" smtClean="0">
                <a:solidFill>
                  <a:srgbClr val="228B22"/>
                </a:solidFill>
                <a:latin typeface="Courier New"/>
              </a:rPr>
              <a:t>% Estimate the maximum size for the Kernel.</a:t>
            </a:r>
          </a:p>
          <a:p>
            <a:r>
              <a:rPr lang="en-US" sz="900" b="1" dirty="0" smtClean="0">
                <a:solidFill>
                  <a:srgbClr val="000000"/>
                </a:solidFill>
                <a:latin typeface="Courier New"/>
              </a:rPr>
              <a:t>n_max = floor((min(Rows,Columns)-1)/2);</a:t>
            </a:r>
          </a:p>
          <a:p>
            <a:r>
              <a:rPr lang="en-US" sz="900" b="1" dirty="0" smtClean="0">
                <a:solidFill>
                  <a:srgbClr val="0000FF"/>
                </a:solidFill>
                <a:latin typeface="Courier New"/>
              </a:rPr>
              <a:t>if</a:t>
            </a:r>
            <a:r>
              <a:rPr lang="en-US" sz="900" b="1" dirty="0" smtClean="0">
                <a:solidFill>
                  <a:srgbClr val="000000"/>
                </a:solidFill>
                <a:latin typeface="Courier New"/>
              </a:rPr>
              <a:t> (n &lt;= n_max)</a:t>
            </a:r>
          </a:p>
          <a:p>
            <a:r>
              <a:rPr lang="en-US" sz="900" b="1" dirty="0" smtClean="0">
                <a:solidFill>
                  <a:srgbClr val="000000"/>
                </a:solidFill>
                <a:latin typeface="Courier New"/>
              </a:rPr>
              <a:t>    </a:t>
            </a:r>
            <a:r>
              <a:rPr lang="en-US" sz="900" b="1" dirty="0" smtClean="0">
                <a:solidFill>
                  <a:srgbClr val="228B22"/>
                </a:solidFill>
                <a:latin typeface="Courier New"/>
              </a:rPr>
              <a:t>% Set the Gaussiam Kernel.</a:t>
            </a:r>
          </a:p>
          <a:p>
            <a:r>
              <a:rPr lang="en-US" sz="900" b="1" dirty="0" smtClean="0">
                <a:solidFill>
                  <a:srgbClr val="000000"/>
                </a:solidFill>
                <a:latin typeface="Courier New"/>
              </a:rPr>
              <a:t>    I = [1:1:2*n+1]'*ones(1,2*n+1);</a:t>
            </a:r>
          </a:p>
          <a:p>
            <a:r>
              <a:rPr lang="en-US" sz="900" b="1" dirty="0" smtClean="0">
                <a:solidFill>
                  <a:srgbClr val="000000"/>
                </a:solidFill>
                <a:latin typeface="Courier New"/>
              </a:rPr>
              <a:t>    J = I';</a:t>
            </a:r>
          </a:p>
          <a:p>
            <a:r>
              <a:rPr lang="sv-SE" sz="900" b="1" dirty="0" smtClean="0">
                <a:solidFill>
                  <a:srgbClr val="000000"/>
                </a:solidFill>
                <a:latin typeface="Courier New"/>
              </a:rPr>
              <a:t>    K = exp(-(I.^2+J.^2)/(2*sigma*sigma));</a:t>
            </a:r>
          </a:p>
          <a:p>
            <a:r>
              <a:rPr lang="en-US" sz="900" b="1" dirty="0" smtClean="0">
                <a:solidFill>
                  <a:srgbClr val="000000"/>
                </a:solidFill>
                <a:latin typeface="Courier New"/>
              </a:rPr>
              <a:t>    IavgR = conv2(IoR,K,</a:t>
            </a:r>
            <a:r>
              <a:rPr lang="en-US" sz="900" b="1" dirty="0" smtClean="0">
                <a:solidFill>
                  <a:srgbClr val="A020F0"/>
                </a:solidFill>
                <a:latin typeface="Courier New"/>
              </a:rPr>
              <a:t>'same'</a:t>
            </a:r>
            <a:r>
              <a:rPr lang="en-US" sz="900" b="1" dirty="0" smtClean="0">
                <a:solidFill>
                  <a:srgbClr val="000000"/>
                </a:solidFill>
                <a:latin typeface="Courier New"/>
              </a:rPr>
              <a:t>);</a:t>
            </a:r>
          </a:p>
          <a:p>
            <a:r>
              <a:rPr lang="en-US" sz="900" b="1" dirty="0" smtClean="0">
                <a:solidFill>
                  <a:srgbClr val="000000"/>
                </a:solidFill>
                <a:latin typeface="Courier New"/>
              </a:rPr>
              <a:t>    IavgG = conv2(IoG,K,</a:t>
            </a:r>
            <a:r>
              <a:rPr lang="en-US" sz="900" b="1" dirty="0" smtClean="0">
                <a:solidFill>
                  <a:srgbClr val="A020F0"/>
                </a:solidFill>
                <a:latin typeface="Courier New"/>
              </a:rPr>
              <a:t>'same'</a:t>
            </a:r>
            <a:r>
              <a:rPr lang="en-US" sz="900" b="1" dirty="0" smtClean="0">
                <a:solidFill>
                  <a:srgbClr val="000000"/>
                </a:solidFill>
                <a:latin typeface="Courier New"/>
              </a:rPr>
              <a:t>);</a:t>
            </a:r>
          </a:p>
          <a:p>
            <a:r>
              <a:rPr lang="en-US" sz="900" b="1" dirty="0" smtClean="0">
                <a:solidFill>
                  <a:srgbClr val="000000"/>
                </a:solidFill>
                <a:latin typeface="Courier New"/>
              </a:rPr>
              <a:t>    IavgB = conv2(IoB,K,</a:t>
            </a:r>
            <a:r>
              <a:rPr lang="en-US" sz="900" b="1" dirty="0" smtClean="0">
                <a:solidFill>
                  <a:srgbClr val="A020F0"/>
                </a:solidFill>
                <a:latin typeface="Courier New"/>
              </a:rPr>
              <a:t>'same'</a:t>
            </a:r>
            <a:r>
              <a:rPr lang="en-US" sz="900" b="1" dirty="0" smtClean="0">
                <a:solidFill>
                  <a:srgbClr val="000000"/>
                </a:solidFill>
                <a:latin typeface="Courier New"/>
              </a:rPr>
              <a:t>);</a:t>
            </a:r>
          </a:p>
          <a:p>
            <a:r>
              <a:rPr lang="en-US" sz="900" b="1" dirty="0" smtClean="0">
                <a:solidFill>
                  <a:srgbClr val="000000"/>
                </a:solidFill>
                <a:latin typeface="Courier New"/>
              </a:rPr>
              <a:t>    Iavg(:,:,1) = IavgR;</a:t>
            </a:r>
          </a:p>
          <a:p>
            <a:r>
              <a:rPr lang="en-US" sz="900" b="1" dirty="0" smtClean="0">
                <a:solidFill>
                  <a:srgbClr val="000000"/>
                </a:solidFill>
                <a:latin typeface="Courier New"/>
              </a:rPr>
              <a:t>    Iavg(:,:,2) = IavgG;</a:t>
            </a:r>
          </a:p>
          <a:p>
            <a:r>
              <a:rPr lang="en-US" sz="900" b="1" dirty="0" smtClean="0">
                <a:solidFill>
                  <a:srgbClr val="000000"/>
                </a:solidFill>
                <a:latin typeface="Courier New"/>
              </a:rPr>
              <a:t>    Iavg(:,:,3) = IavgB;</a:t>
            </a:r>
          </a:p>
          <a:p>
            <a:r>
              <a:rPr lang="en-US" sz="900" b="1" dirty="0" smtClean="0">
                <a:solidFill>
                  <a:srgbClr val="000000"/>
                </a:solidFill>
                <a:latin typeface="Courier New"/>
              </a:rPr>
              <a:t>    Iavg = uint8(255*Iavg);</a:t>
            </a:r>
          </a:p>
          <a:p>
            <a:r>
              <a:rPr lang="en-US" sz="900" b="1" dirty="0" smtClean="0">
                <a:solidFill>
                  <a:srgbClr val="000000"/>
                </a:solidFill>
                <a:latin typeface="Courier New"/>
              </a:rPr>
              <a:t>    figure(</a:t>
            </a:r>
            <a:r>
              <a:rPr lang="en-US" sz="900" b="1" dirty="0" smtClean="0">
                <a:solidFill>
                  <a:srgbClr val="A020F0"/>
                </a:solidFill>
                <a:latin typeface="Courier New"/>
              </a:rPr>
              <a:t>'Name'</a:t>
            </a:r>
            <a:r>
              <a:rPr lang="en-US" sz="900" b="1" dirty="0" smtClean="0">
                <a:solidFill>
                  <a:srgbClr val="000000"/>
                </a:solidFill>
                <a:latin typeface="Courier New"/>
              </a:rPr>
              <a:t>,</a:t>
            </a:r>
            <a:r>
              <a:rPr lang="en-US" sz="900" b="1" dirty="0" smtClean="0">
                <a:solidFill>
                  <a:srgbClr val="A020F0"/>
                </a:solidFill>
                <a:latin typeface="Courier New"/>
              </a:rPr>
              <a:t>'Averaged Image'</a:t>
            </a:r>
            <a:r>
              <a:rPr lang="en-US" sz="900" b="1" dirty="0" smtClean="0">
                <a:solidFill>
                  <a:srgbClr val="000000"/>
                </a:solidFill>
                <a:latin typeface="Courier New"/>
              </a:rPr>
              <a:t>);</a:t>
            </a:r>
          </a:p>
          <a:p>
            <a:r>
              <a:rPr lang="en-US" sz="900" b="1" dirty="0" smtClean="0">
                <a:solidFill>
                  <a:srgbClr val="000000"/>
                </a:solidFill>
                <a:latin typeface="Courier New"/>
              </a:rPr>
              <a:t>    imshow(Iavg);</a:t>
            </a:r>
          </a:p>
          <a:p>
            <a:r>
              <a:rPr lang="en-US" sz="900" b="1" dirty="0" smtClean="0">
                <a:solidFill>
                  <a:srgbClr val="000000"/>
                </a:solidFill>
                <a:latin typeface="Courier New"/>
              </a:rPr>
              <a:t>    display_histogram(Iavg,</a:t>
            </a:r>
            <a:r>
              <a:rPr lang="en-US" sz="900" b="1" dirty="0" smtClean="0">
                <a:solidFill>
                  <a:srgbClr val="A020F0"/>
                </a:solidFill>
                <a:latin typeface="Courier New"/>
              </a:rPr>
              <a:t>'Averaged Image'</a:t>
            </a:r>
            <a:r>
              <a:rPr lang="en-US" sz="900" b="1" dirty="0" smtClean="0">
                <a:solidFill>
                  <a:srgbClr val="000000"/>
                </a:solidFill>
                <a:latin typeface="Courier New"/>
              </a:rPr>
              <a:t>);</a:t>
            </a:r>
          </a:p>
          <a:p>
            <a:r>
              <a:rPr lang="en-US" sz="900" b="1" dirty="0" smtClean="0">
                <a:solidFill>
                  <a:srgbClr val="0000FF"/>
                </a:solidFill>
                <a:latin typeface="Courier New"/>
              </a:rPr>
              <a:t>else</a:t>
            </a:r>
          </a:p>
          <a:p>
            <a:r>
              <a:rPr lang="en-US" sz="900" b="1" dirty="0" smtClean="0">
                <a:solidFill>
                  <a:srgbClr val="000000"/>
                </a:solidFill>
                <a:latin typeface="Courier New"/>
              </a:rPr>
              <a:t>    error(</a:t>
            </a:r>
            <a:r>
              <a:rPr lang="en-US" sz="900" b="1" dirty="0" smtClean="0">
                <a:solidFill>
                  <a:srgbClr val="A020F0"/>
                </a:solidFill>
                <a:latin typeface="Courier New"/>
              </a:rPr>
              <a:t>'Illegal kernel dimension'</a:t>
            </a:r>
            <a:r>
              <a:rPr lang="en-US" sz="900" b="1" dirty="0" smtClean="0">
                <a:solidFill>
                  <a:srgbClr val="000000"/>
                </a:solidFill>
                <a:latin typeface="Courier New"/>
              </a:rPr>
              <a:t>);</a:t>
            </a:r>
          </a:p>
          <a:p>
            <a:r>
              <a:rPr lang="en-US" sz="900" b="1" dirty="0" smtClean="0">
                <a:solidFill>
                  <a:srgbClr val="0000FF"/>
                </a:solidFill>
                <a:latin typeface="Courier New"/>
              </a:rPr>
              <a:t>end</a:t>
            </a:r>
            <a:r>
              <a:rPr lang="en-US" sz="900" b="1" dirty="0" smtClean="0">
                <a:solidFill>
                  <a:srgbClr val="000000"/>
                </a:solidFill>
                <a:latin typeface="Courier New"/>
              </a:rPr>
              <a: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Low Level Feature Extraction (1/2)</a:t>
            </a:r>
            <a:endParaRPr lang="el-GR" dirty="0"/>
          </a:p>
        </p:txBody>
      </p:sp>
      <p:sp>
        <p:nvSpPr>
          <p:cNvPr id="3" name="Content Placeholder 2"/>
          <p:cNvSpPr>
            <a:spLocks noGrp="1"/>
          </p:cNvSpPr>
          <p:nvPr>
            <p:ph idx="1"/>
          </p:nvPr>
        </p:nvSpPr>
        <p:spPr/>
        <p:txBody>
          <a:bodyPr>
            <a:noAutofit/>
          </a:bodyPr>
          <a:lstStyle/>
          <a:p>
            <a:r>
              <a:rPr lang="en-US" sz="2800" dirty="0" smtClean="0"/>
              <a:t>Low – level features may be defined as those basic features that can be extracted automatically from an image without any shape information (information about spatial relationships).</a:t>
            </a:r>
          </a:p>
          <a:p>
            <a:r>
              <a:rPr lang="en-US" sz="2800" dirty="0" smtClean="0"/>
              <a:t>Thresholding is actually a form of low-level feature extraction performed as a point operation.</a:t>
            </a:r>
          </a:p>
          <a:p>
            <a:r>
              <a:rPr lang="en-US" sz="2800" dirty="0" smtClean="0"/>
              <a:t>Naturally, all of these approaches can be used in high-level feature extraction, where in order to find shapes in images.</a:t>
            </a:r>
            <a:endParaRPr lang="el-GR" sz="28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Low Level Feature Extraction (2/2)</a:t>
            </a:r>
            <a:endParaRPr lang="el-GR" dirty="0"/>
          </a:p>
        </p:txBody>
      </p:sp>
      <p:sp>
        <p:nvSpPr>
          <p:cNvPr id="3" name="Content Placeholder 2"/>
          <p:cNvSpPr>
            <a:spLocks noGrp="1"/>
          </p:cNvSpPr>
          <p:nvPr>
            <p:ph idx="1"/>
          </p:nvPr>
        </p:nvSpPr>
        <p:spPr/>
        <p:txBody>
          <a:bodyPr>
            <a:normAutofit fontScale="92500"/>
          </a:bodyPr>
          <a:lstStyle/>
          <a:p>
            <a:r>
              <a:rPr lang="en-US" sz="2800" dirty="0" smtClean="0"/>
              <a:t>It is well known that we can recognize people from caricaturists’ portraits. </a:t>
            </a:r>
          </a:p>
          <a:p>
            <a:r>
              <a:rPr lang="en-US" sz="2800" dirty="0" smtClean="0"/>
              <a:t>A low-level feature we shall corresponding to the process of edge detection aiming to produce a line drawing, which is akin to a caricaturist’s sketch.</a:t>
            </a:r>
          </a:p>
          <a:p>
            <a:r>
              <a:rPr lang="en-US" sz="2800" dirty="0" smtClean="0"/>
              <a:t>There are very basic techniques and more advanced ones:</a:t>
            </a:r>
          </a:p>
          <a:p>
            <a:pPr lvl="1"/>
            <a:r>
              <a:rPr lang="en-US" i="1" dirty="0" smtClean="0"/>
              <a:t>first-order detectors </a:t>
            </a:r>
            <a:r>
              <a:rPr lang="en-US" dirty="0" smtClean="0"/>
              <a:t>are equivalent to </a:t>
            </a:r>
            <a:r>
              <a:rPr lang="en-US" i="1" dirty="0" smtClean="0"/>
              <a:t>first-order differentiation</a:t>
            </a:r>
            <a:r>
              <a:rPr lang="en-US" dirty="0" smtClean="0"/>
              <a:t>.</a:t>
            </a:r>
            <a:endParaRPr lang="en-US" sz="6800" dirty="0" smtClean="0"/>
          </a:p>
          <a:p>
            <a:pPr lvl="1"/>
            <a:r>
              <a:rPr lang="en-US" i="1" dirty="0" smtClean="0"/>
              <a:t>second-order edge detection operators are equivalent to a one-higher level of differentiation.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(1/7)</a:t>
            </a:r>
            <a:br>
              <a:rPr lang="en-US" dirty="0" smtClean="0"/>
            </a:br>
            <a:r>
              <a:rPr lang="en-US" dirty="0" smtClean="0"/>
              <a:t>Basic Operators </a:t>
            </a:r>
            <a:endParaRPr lang="el-GR" dirty="0"/>
          </a:p>
        </p:txBody>
      </p:sp>
      <p:sp>
        <p:nvSpPr>
          <p:cNvPr id="3" name="Content Placeholder 2"/>
          <p:cNvSpPr>
            <a:spLocks noGrp="1"/>
          </p:cNvSpPr>
          <p:nvPr>
            <p:ph idx="1"/>
          </p:nvPr>
        </p:nvSpPr>
        <p:spPr>
          <a:xfrm>
            <a:off x="1435608" y="1447800"/>
            <a:ext cx="7498080" cy="5124472"/>
          </a:xfrm>
        </p:spPr>
        <p:txBody>
          <a:bodyPr>
            <a:noAutofit/>
          </a:bodyPr>
          <a:lstStyle/>
          <a:p>
            <a:r>
              <a:rPr lang="en-US" sz="2800" dirty="0" smtClean="0"/>
              <a:t>Many approaches to image interpretation are based on edges, since analysis based on edge detection is insensitive to change in the overall illumination level.</a:t>
            </a:r>
          </a:p>
          <a:p>
            <a:r>
              <a:rPr lang="en-US" sz="2800" dirty="0" smtClean="0"/>
              <a:t>Edge detection highlights image contrast.</a:t>
            </a:r>
          </a:p>
          <a:p>
            <a:r>
              <a:rPr lang="en-US" sz="2800" dirty="0" smtClean="0"/>
              <a:t>Detecting contrast, which is difference in intensity, can emphasize the boundaries of features within an image, since this is where image contrast occurs.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(2/7)</a:t>
            </a:r>
            <a:br>
              <a:rPr lang="en-US" dirty="0" smtClean="0"/>
            </a:br>
            <a:r>
              <a:rPr lang="en-US" dirty="0" smtClean="0"/>
              <a:t>Basic Operators </a:t>
            </a:r>
            <a:endParaRPr lang="el-GR" dirty="0"/>
          </a:p>
        </p:txBody>
      </p:sp>
      <p:sp>
        <p:nvSpPr>
          <p:cNvPr id="3" name="Content Placeholder 2"/>
          <p:cNvSpPr>
            <a:spLocks noGrp="1"/>
          </p:cNvSpPr>
          <p:nvPr>
            <p:ph idx="1"/>
          </p:nvPr>
        </p:nvSpPr>
        <p:spPr/>
        <p:txBody>
          <a:bodyPr>
            <a:normAutofit/>
          </a:bodyPr>
          <a:lstStyle/>
          <a:p>
            <a:r>
              <a:rPr lang="en-US" sz="2800" dirty="0" smtClean="0"/>
              <a:t>This is, naturally, how human vision can perceive the perimeter of an object, since the object is of different intensity to its surroundings. </a:t>
            </a:r>
          </a:p>
          <a:p>
            <a:r>
              <a:rPr lang="en-US" sz="2800" dirty="0" smtClean="0"/>
              <a:t>Essentially, the boundary of an object is a step – change  in the intensity levels. </a:t>
            </a:r>
          </a:p>
          <a:p>
            <a:r>
              <a:rPr lang="en-US" sz="2800" dirty="0" smtClean="0"/>
              <a:t>The edge is at the position of the step-change.</a:t>
            </a:r>
          </a:p>
          <a:p>
            <a:r>
              <a:rPr lang="en-US" sz="2800" dirty="0" smtClean="0"/>
              <a:t>The edge position can be detected through the utilization of first-order differentiation since this emphasizes change.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(3/7)</a:t>
            </a:r>
            <a:br>
              <a:rPr lang="en-US" dirty="0" smtClean="0"/>
            </a:br>
            <a:r>
              <a:rPr lang="en-US" dirty="0" smtClean="0"/>
              <a:t>Basic Operators </a:t>
            </a:r>
            <a:endParaRPr lang="el-GR" dirty="0"/>
          </a:p>
        </p:txBody>
      </p:sp>
      <p:sp>
        <p:nvSpPr>
          <p:cNvPr id="3" name="Content Placeholder 2"/>
          <p:cNvSpPr>
            <a:spLocks noGrp="1"/>
          </p:cNvSpPr>
          <p:nvPr>
            <p:ph idx="1"/>
          </p:nvPr>
        </p:nvSpPr>
        <p:spPr>
          <a:xfrm>
            <a:off x="1435608" y="1447800"/>
            <a:ext cx="7498080" cy="5267348"/>
          </a:xfrm>
        </p:spPr>
        <p:txBody>
          <a:bodyPr>
            <a:normAutofit fontScale="92500" lnSpcReduction="10000"/>
          </a:bodyPr>
          <a:lstStyle/>
          <a:p>
            <a:r>
              <a:rPr lang="en-US" sz="3000" dirty="0" smtClean="0"/>
              <a:t>First – order differentiation gives no response when applied to signals that do not change. </a:t>
            </a:r>
          </a:p>
          <a:p>
            <a:r>
              <a:rPr lang="en-US" sz="3000" dirty="0" smtClean="0"/>
              <a:t>The first – order edge detection operators are group operators which aim to deliver an output which approximates the result of first-order differentiation.</a:t>
            </a:r>
          </a:p>
          <a:p>
            <a:r>
              <a:rPr lang="en-US" sz="3000" dirty="0" smtClean="0"/>
              <a:t>A change in intensity can be revealed by differencing adjacent points. </a:t>
            </a:r>
          </a:p>
          <a:p>
            <a:r>
              <a:rPr lang="en-US" sz="3000" dirty="0" smtClean="0"/>
              <a:t>Differencing </a:t>
            </a:r>
            <a:r>
              <a:rPr lang="en-US" sz="3000" i="1" dirty="0" smtClean="0">
                <a:solidFill>
                  <a:srgbClr val="FF0000"/>
                </a:solidFill>
              </a:rPr>
              <a:t>horizontally adjacent </a:t>
            </a:r>
            <a:r>
              <a:rPr lang="en-US" sz="3000" i="1" dirty="0" smtClean="0"/>
              <a:t>points </a:t>
            </a:r>
            <a:r>
              <a:rPr lang="en-US" sz="3000" dirty="0" smtClean="0"/>
              <a:t>will detect </a:t>
            </a:r>
            <a:r>
              <a:rPr lang="en-US" sz="3000" i="1" dirty="0" smtClean="0">
                <a:solidFill>
                  <a:srgbClr val="FF0000"/>
                </a:solidFill>
              </a:rPr>
              <a:t>vertical changes in intensity</a:t>
            </a:r>
            <a:r>
              <a:rPr lang="en-US" sz="3000" dirty="0" smtClean="0">
                <a:solidFill>
                  <a:srgbClr val="FF0000"/>
                </a:solidFill>
              </a:rPr>
              <a:t> </a:t>
            </a:r>
            <a:r>
              <a:rPr lang="en-US" sz="3000" dirty="0" smtClean="0"/>
              <a:t>and is often called a </a:t>
            </a:r>
            <a:r>
              <a:rPr lang="en-US" sz="3000" i="1" dirty="0" smtClean="0">
                <a:solidFill>
                  <a:srgbClr val="FF0000"/>
                </a:solidFill>
              </a:rPr>
              <a:t>horizontal edge detector</a:t>
            </a:r>
            <a:r>
              <a:rPr lang="en-US" sz="3000" dirty="0" smtClean="0"/>
              <a:t> by virtue of its action. </a:t>
            </a:r>
          </a:p>
          <a:p>
            <a:endParaRPr lang="el-G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(4/7)</a:t>
            </a:r>
            <a:br>
              <a:rPr lang="en-US" dirty="0" smtClean="0"/>
            </a:br>
            <a:r>
              <a:rPr lang="en-US" dirty="0" smtClean="0"/>
              <a:t>Basic Operators </a:t>
            </a:r>
            <a:endParaRPr lang="el-GR" dirty="0"/>
          </a:p>
        </p:txBody>
      </p:sp>
      <p:sp>
        <p:nvSpPr>
          <p:cNvPr id="3" name="Content Placeholder 2"/>
          <p:cNvSpPr>
            <a:spLocks noGrp="1"/>
          </p:cNvSpPr>
          <p:nvPr>
            <p:ph idx="1"/>
          </p:nvPr>
        </p:nvSpPr>
        <p:spPr/>
        <p:txBody>
          <a:bodyPr/>
          <a:lstStyle/>
          <a:p>
            <a:r>
              <a:rPr lang="en-US" dirty="0" smtClean="0"/>
              <a:t>A </a:t>
            </a:r>
            <a:r>
              <a:rPr lang="en-US" i="1" dirty="0" smtClean="0"/>
              <a:t>horizontal operator</a:t>
            </a:r>
            <a:r>
              <a:rPr lang="en-US" dirty="0" smtClean="0"/>
              <a:t> will </a:t>
            </a:r>
            <a:r>
              <a:rPr lang="en-US" i="1" dirty="0" smtClean="0">
                <a:solidFill>
                  <a:srgbClr val="FF0000"/>
                </a:solidFill>
              </a:rPr>
              <a:t>not</a:t>
            </a:r>
            <a:r>
              <a:rPr lang="en-US" dirty="0" smtClean="0"/>
              <a:t> show up </a:t>
            </a:r>
            <a:r>
              <a:rPr lang="en-US" i="1" dirty="0" smtClean="0"/>
              <a:t>horizontal changes </a:t>
            </a:r>
            <a:r>
              <a:rPr lang="en-US" dirty="0" smtClean="0"/>
              <a:t>in intensity since the difference is zero.</a:t>
            </a:r>
          </a:p>
          <a:p>
            <a:r>
              <a:rPr lang="en-US" dirty="0" smtClean="0"/>
              <a:t>When applied to an image </a:t>
            </a:r>
            <a:r>
              <a:rPr lang="en-US" b="1" dirty="0" smtClean="0"/>
              <a:t>P </a:t>
            </a:r>
            <a:r>
              <a:rPr lang="en-US" dirty="0" smtClean="0"/>
              <a:t>the action of the horizontal edge detector forms the difference between two horizontally adjacent points, as such detecting the vertical edges, </a:t>
            </a:r>
            <a:r>
              <a:rPr lang="en-US" b="1" dirty="0" smtClean="0"/>
              <a:t>Ex, </a:t>
            </a:r>
            <a:r>
              <a:rPr lang="en-US" dirty="0" smtClean="0"/>
              <a:t>as:</a:t>
            </a:r>
            <a:endParaRPr lang="el-GR" dirty="0" smtClean="0"/>
          </a:p>
          <a:p>
            <a:endParaRPr lang="el-GR" dirty="0"/>
          </a:p>
        </p:txBody>
      </p:sp>
      <p:graphicFrame>
        <p:nvGraphicFramePr>
          <p:cNvPr id="4" name="Object 3"/>
          <p:cNvGraphicFramePr>
            <a:graphicFrameLocks noChangeAspect="1"/>
          </p:cNvGraphicFramePr>
          <p:nvPr/>
        </p:nvGraphicFramePr>
        <p:xfrm>
          <a:off x="1857356" y="5572140"/>
          <a:ext cx="7025928" cy="500066"/>
        </p:xfrm>
        <a:graphic>
          <a:graphicData uri="http://schemas.openxmlformats.org/presentationml/2006/ole">
            <mc:AlternateContent xmlns:mc="http://schemas.openxmlformats.org/markup-compatibility/2006">
              <mc:Choice xmlns:v="urn:schemas-microsoft-com:vml" Requires="v">
                <p:oleObj spid="_x0000_s53252" name="Equation" r:id="rId3" imgW="3568680" imgH="253800" progId="Equation.DSMT4">
                  <p:embed/>
                </p:oleObj>
              </mc:Choice>
              <mc:Fallback>
                <p:oleObj name="Equation" r:id="rId3" imgW="3568680" imgH="2538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6" y="5572140"/>
                        <a:ext cx="7025928"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(5/7)</a:t>
            </a:r>
            <a:br>
              <a:rPr lang="en-US" dirty="0" smtClean="0"/>
            </a:br>
            <a:r>
              <a:rPr lang="en-US" dirty="0" smtClean="0"/>
              <a:t>Basic Operators </a:t>
            </a:r>
            <a:endParaRPr lang="el-GR" dirty="0"/>
          </a:p>
        </p:txBody>
      </p:sp>
      <p:sp>
        <p:nvSpPr>
          <p:cNvPr id="3" name="Content Placeholder 2"/>
          <p:cNvSpPr>
            <a:spLocks noGrp="1"/>
          </p:cNvSpPr>
          <p:nvPr>
            <p:ph idx="1"/>
          </p:nvPr>
        </p:nvSpPr>
        <p:spPr/>
        <p:txBody>
          <a:bodyPr>
            <a:normAutofit/>
          </a:bodyPr>
          <a:lstStyle/>
          <a:p>
            <a:r>
              <a:rPr lang="en-US" dirty="0" smtClean="0"/>
              <a:t>In order to detect horizontal edges we need a </a:t>
            </a:r>
            <a:r>
              <a:rPr lang="en-US" i="1" dirty="0" smtClean="0"/>
              <a:t>vertical edge detector </a:t>
            </a:r>
            <a:r>
              <a:rPr lang="en-US" dirty="0" smtClean="0"/>
              <a:t>which differences vertically adjacent points.</a:t>
            </a:r>
          </a:p>
          <a:p>
            <a:r>
              <a:rPr lang="en-US" dirty="0" smtClean="0"/>
              <a:t>This will determine </a:t>
            </a:r>
            <a:r>
              <a:rPr lang="en-US" i="1" dirty="0" smtClean="0">
                <a:solidFill>
                  <a:srgbClr val="FF0000"/>
                </a:solidFill>
              </a:rPr>
              <a:t>horizontal intensity changes</a:t>
            </a:r>
            <a:r>
              <a:rPr lang="en-US" dirty="0" smtClean="0"/>
              <a:t>, but not vertical ones so the </a:t>
            </a:r>
            <a:r>
              <a:rPr lang="en-US" i="1" dirty="0" smtClean="0">
                <a:solidFill>
                  <a:srgbClr val="FF0000"/>
                </a:solidFill>
              </a:rPr>
              <a:t>vertical edge detector</a:t>
            </a:r>
            <a:r>
              <a:rPr lang="en-US" dirty="0" smtClean="0"/>
              <a:t> detects the </a:t>
            </a:r>
            <a:r>
              <a:rPr lang="en-US" i="1" dirty="0" smtClean="0">
                <a:solidFill>
                  <a:srgbClr val="FF0000"/>
                </a:solidFill>
              </a:rPr>
              <a:t>horizontal edges</a:t>
            </a:r>
            <a:r>
              <a:rPr lang="en-US" dirty="0" smtClean="0"/>
              <a:t>, </a:t>
            </a:r>
            <a:r>
              <a:rPr lang="en-US" b="1" i="1" dirty="0" smtClean="0"/>
              <a:t>Ey</a:t>
            </a:r>
            <a:r>
              <a:rPr lang="en-US" dirty="0" smtClean="0"/>
              <a:t>, according to:</a:t>
            </a:r>
            <a:endParaRPr lang="el-GR" dirty="0" smtClean="0"/>
          </a:p>
        </p:txBody>
      </p:sp>
      <p:graphicFrame>
        <p:nvGraphicFramePr>
          <p:cNvPr id="54274" name="Object 2"/>
          <p:cNvGraphicFramePr>
            <a:graphicFrameLocks noChangeAspect="1"/>
          </p:cNvGraphicFramePr>
          <p:nvPr/>
        </p:nvGraphicFramePr>
        <p:xfrm>
          <a:off x="1844675" y="5143500"/>
          <a:ext cx="7051675" cy="500063"/>
        </p:xfrm>
        <a:graphic>
          <a:graphicData uri="http://schemas.openxmlformats.org/presentationml/2006/ole">
            <mc:AlternateContent xmlns:mc="http://schemas.openxmlformats.org/markup-compatibility/2006">
              <mc:Choice xmlns:v="urn:schemas-microsoft-com:vml" Requires="v">
                <p:oleObj spid="_x0000_s54276" name="Equation" r:id="rId3" imgW="3581280" imgH="253800" progId="Equation.DSMT4">
                  <p:embed/>
                </p:oleObj>
              </mc:Choice>
              <mc:Fallback>
                <p:oleObj name="Equation" r:id="rId3" imgW="3581280" imgH="2538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4675" y="5143500"/>
                        <a:ext cx="7051675" cy="500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(6/7)</a:t>
            </a:r>
            <a:br>
              <a:rPr lang="en-US" dirty="0" smtClean="0"/>
            </a:br>
            <a:r>
              <a:rPr lang="en-US" dirty="0" smtClean="0"/>
              <a:t>Basic Operators </a:t>
            </a:r>
            <a:endParaRPr lang="el-GR" dirty="0"/>
          </a:p>
        </p:txBody>
      </p:sp>
      <p:sp>
        <p:nvSpPr>
          <p:cNvPr id="3" name="Content Placeholder 2"/>
          <p:cNvSpPr>
            <a:spLocks noGrp="1"/>
          </p:cNvSpPr>
          <p:nvPr>
            <p:ph idx="1"/>
          </p:nvPr>
        </p:nvSpPr>
        <p:spPr/>
        <p:txBody>
          <a:bodyPr/>
          <a:lstStyle/>
          <a:p>
            <a:r>
              <a:rPr lang="en-US" dirty="0" smtClean="0"/>
              <a:t>Combining the two gives an operator </a:t>
            </a:r>
            <a:r>
              <a:rPr lang="en-US" b="1" dirty="0" smtClean="0"/>
              <a:t>E </a:t>
            </a:r>
            <a:r>
              <a:rPr lang="en-US" dirty="0" smtClean="0"/>
              <a:t>that can detect </a:t>
            </a:r>
            <a:r>
              <a:rPr lang="en-US" i="1" dirty="0" smtClean="0"/>
              <a:t>vertical</a:t>
            </a:r>
            <a:r>
              <a:rPr lang="en-US" dirty="0" smtClean="0"/>
              <a:t> and </a:t>
            </a:r>
            <a:r>
              <a:rPr lang="en-US" i="1" dirty="0" smtClean="0"/>
              <a:t>horizontal</a:t>
            </a:r>
            <a:r>
              <a:rPr lang="en-US" dirty="0" smtClean="0"/>
              <a:t> edges together</a:t>
            </a:r>
            <a:r>
              <a:rPr lang="en-US" i="1" dirty="0" smtClean="0"/>
              <a:t>:</a:t>
            </a:r>
          </a:p>
          <a:p>
            <a:endParaRPr lang="en-US" i="1" dirty="0" smtClean="0"/>
          </a:p>
          <a:p>
            <a:endParaRPr lang="en-US" i="1" dirty="0" smtClean="0"/>
          </a:p>
          <a:p>
            <a:r>
              <a:rPr lang="en-US" dirty="0" smtClean="0"/>
              <a:t>This finally yields that:</a:t>
            </a:r>
            <a:endParaRPr lang="el-GR" dirty="0" smtClean="0"/>
          </a:p>
        </p:txBody>
      </p:sp>
      <p:graphicFrame>
        <p:nvGraphicFramePr>
          <p:cNvPr id="55298" name="Object 2"/>
          <p:cNvGraphicFramePr>
            <a:graphicFrameLocks noChangeAspect="1"/>
          </p:cNvGraphicFramePr>
          <p:nvPr/>
        </p:nvGraphicFramePr>
        <p:xfrm>
          <a:off x="1928794" y="3071810"/>
          <a:ext cx="6202363" cy="950913"/>
        </p:xfrm>
        <a:graphic>
          <a:graphicData uri="http://schemas.openxmlformats.org/presentationml/2006/ole">
            <mc:AlternateContent xmlns:mc="http://schemas.openxmlformats.org/markup-compatibility/2006">
              <mc:Choice xmlns:v="urn:schemas-microsoft-com:vml" Requires="v">
                <p:oleObj spid="_x0000_s55302" name="Equation" r:id="rId3" imgW="3149280" imgH="482400" progId="Equation.DSMT4">
                  <p:embed/>
                </p:oleObj>
              </mc:Choice>
              <mc:Fallback>
                <p:oleObj name="Equation" r:id="rId3" imgW="3149280" imgH="4824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8794" y="3071810"/>
                        <a:ext cx="6202363" cy="950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299" name="Object 3"/>
          <p:cNvGraphicFramePr>
            <a:graphicFrameLocks noChangeAspect="1"/>
          </p:cNvGraphicFramePr>
          <p:nvPr/>
        </p:nvGraphicFramePr>
        <p:xfrm>
          <a:off x="1928794" y="4691078"/>
          <a:ext cx="5253038" cy="952500"/>
        </p:xfrm>
        <a:graphic>
          <a:graphicData uri="http://schemas.openxmlformats.org/presentationml/2006/ole">
            <mc:AlternateContent xmlns:mc="http://schemas.openxmlformats.org/markup-compatibility/2006">
              <mc:Choice xmlns:v="urn:schemas-microsoft-com:vml" Requires="v">
                <p:oleObj spid="_x0000_s55303" name="Equation" r:id="rId5" imgW="2666880" imgH="482400" progId="Equation.DSMT4">
                  <p:embed/>
                </p:oleObj>
              </mc:Choice>
              <mc:Fallback>
                <p:oleObj name="Equation" r:id="rId5" imgW="2666880" imgH="4824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28794" y="4691078"/>
                        <a:ext cx="5253038"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(2/2)</a:t>
            </a:r>
            <a:endParaRPr lang="el-GR" dirty="0"/>
          </a:p>
        </p:txBody>
      </p:sp>
      <p:graphicFrame>
        <p:nvGraphicFramePr>
          <p:cNvPr id="5" name="Table 4"/>
          <p:cNvGraphicFramePr>
            <a:graphicFrameLocks noGrp="1"/>
          </p:cNvGraphicFramePr>
          <p:nvPr/>
        </p:nvGraphicFramePr>
        <p:xfrm>
          <a:off x="1071538" y="1214422"/>
          <a:ext cx="7929616" cy="3547005"/>
        </p:xfrm>
        <a:graphic>
          <a:graphicData uri="http://schemas.openxmlformats.org/drawingml/2006/table">
            <a:tbl>
              <a:tblPr firstRow="1" bandRow="1">
                <a:tableStyleId>{5C22544A-7EE6-4342-B048-85BDC9FD1C3A}</a:tableStyleId>
              </a:tblPr>
              <a:tblGrid>
                <a:gridCol w="2643205"/>
                <a:gridCol w="3040879"/>
                <a:gridCol w="2245532"/>
              </a:tblGrid>
              <a:tr h="223934">
                <a:tc>
                  <a:txBody>
                    <a:bodyPr/>
                    <a:lstStyle/>
                    <a:p>
                      <a:r>
                        <a:rPr lang="en-US" sz="1600" dirty="0" smtClean="0"/>
                        <a:t>Main Topic</a:t>
                      </a:r>
                      <a:endParaRPr lang="el-GR" sz="1600" dirty="0"/>
                    </a:p>
                  </a:txBody>
                  <a:tcPr/>
                </a:tc>
                <a:tc>
                  <a:txBody>
                    <a:bodyPr/>
                    <a:lstStyle/>
                    <a:p>
                      <a:r>
                        <a:rPr lang="en-US" sz="1600" dirty="0" smtClean="0"/>
                        <a:t>Sub</a:t>
                      </a:r>
                      <a:r>
                        <a:rPr lang="en-US" sz="1600" baseline="0" dirty="0" smtClean="0"/>
                        <a:t> topics</a:t>
                      </a:r>
                      <a:endParaRPr lang="el-GR" sz="1600" dirty="0"/>
                    </a:p>
                  </a:txBody>
                  <a:tcPr/>
                </a:tc>
                <a:tc>
                  <a:txBody>
                    <a:bodyPr/>
                    <a:lstStyle/>
                    <a:p>
                      <a:r>
                        <a:rPr lang="en-US" sz="1600" dirty="0" smtClean="0"/>
                        <a:t>Main points</a:t>
                      </a:r>
                      <a:endParaRPr lang="el-GR" sz="1600" dirty="0"/>
                    </a:p>
                  </a:txBody>
                  <a:tcPr/>
                </a:tc>
              </a:tr>
              <a:tr h="875377">
                <a:tc>
                  <a:txBody>
                    <a:bodyPr/>
                    <a:lstStyle/>
                    <a:p>
                      <a:pPr algn="l"/>
                      <a:r>
                        <a:rPr lang="en-US" sz="1600" dirty="0" smtClean="0"/>
                        <a:t>First</a:t>
                      </a:r>
                      <a:r>
                        <a:rPr lang="en-US" sz="1600" baseline="0" dirty="0" smtClean="0"/>
                        <a:t> – order</a:t>
                      </a:r>
                    </a:p>
                    <a:p>
                      <a:pPr algn="l"/>
                      <a:r>
                        <a:rPr lang="en-US" sz="1600" baseline="0" dirty="0" smtClean="0"/>
                        <a:t>Edge detection</a:t>
                      </a:r>
                      <a:endParaRPr lang="el-GR" sz="1600" dirty="0"/>
                    </a:p>
                  </a:txBody>
                  <a:tcPr/>
                </a:tc>
                <a:tc>
                  <a:txBody>
                    <a:bodyPr/>
                    <a:lstStyle/>
                    <a:p>
                      <a:r>
                        <a:rPr lang="en-US" sz="1600" i="0" dirty="0" smtClean="0"/>
                        <a:t>What</a:t>
                      </a:r>
                      <a:r>
                        <a:rPr lang="en-US" sz="1600" i="0" baseline="0" dirty="0" smtClean="0"/>
                        <a:t> is an edge and how we detect it. The equivalence of operators to first – order differentiation and the insight this brings.</a:t>
                      </a:r>
                      <a:endParaRPr lang="el-GR" sz="1600" i="0" dirty="0"/>
                    </a:p>
                  </a:txBody>
                  <a:tcPr/>
                </a:tc>
                <a:tc>
                  <a:txBody>
                    <a:bodyPr/>
                    <a:lstStyle/>
                    <a:p>
                      <a:r>
                        <a:rPr kumimoji="0" lang="en-US" sz="1600" kern="1200" baseline="0" dirty="0" smtClean="0">
                          <a:solidFill>
                            <a:schemeClr val="dk1"/>
                          </a:solidFill>
                          <a:latin typeface="+mn-lt"/>
                          <a:ea typeface="+mn-ea"/>
                          <a:cs typeface="+mn-cs"/>
                        </a:rPr>
                        <a:t>Histograms, image contrast.</a:t>
                      </a:r>
                      <a:endParaRPr lang="el-GR" sz="1600" dirty="0"/>
                    </a:p>
                  </a:txBody>
                  <a:tcPr/>
                </a:tc>
              </a:tr>
              <a:tr h="1901085">
                <a:tc>
                  <a:txBody>
                    <a:bodyPr/>
                    <a:lstStyle/>
                    <a:p>
                      <a:r>
                        <a:rPr lang="en-US" sz="1600" dirty="0" smtClean="0"/>
                        <a:t>Second</a:t>
                      </a:r>
                      <a:r>
                        <a:rPr lang="en-US" sz="1600" baseline="0" dirty="0" smtClean="0"/>
                        <a:t> – order</a:t>
                      </a:r>
                    </a:p>
                    <a:p>
                      <a:r>
                        <a:rPr lang="en-US" sz="1600" baseline="0" dirty="0" smtClean="0"/>
                        <a:t>edge detection</a:t>
                      </a:r>
                      <a:endParaRPr lang="en-US" sz="1600" dirty="0" smtClean="0"/>
                    </a:p>
                  </a:txBody>
                  <a:tcPr/>
                </a:tc>
                <a:tc>
                  <a:txBody>
                    <a:bodyPr/>
                    <a:lstStyle/>
                    <a:p>
                      <a:r>
                        <a:rPr lang="en-US" sz="1600" dirty="0" smtClean="0"/>
                        <a:t>Relationship</a:t>
                      </a:r>
                      <a:r>
                        <a:rPr lang="en-US" sz="1600" baseline="0" dirty="0" smtClean="0"/>
                        <a:t> between first- and second – order differencing operations. The basis of a second – order operator.</a:t>
                      </a:r>
                      <a:endParaRPr lang="el-GR" sz="1600" dirty="0"/>
                    </a:p>
                  </a:txBody>
                  <a:tcPr/>
                </a:tc>
                <a:tc>
                  <a:txBody>
                    <a:bodyPr/>
                    <a:lstStyle/>
                    <a:p>
                      <a:r>
                        <a:rPr lang="en-US" sz="1600" baseline="0" dirty="0" smtClean="0"/>
                        <a:t>Second – order differencing; Laplacian, Zero – crossing detection; Laws energy &amp; texture measures.</a:t>
                      </a:r>
                      <a:endParaRPr lang="el-GR" sz="1600" dirty="0"/>
                    </a:p>
                  </a:txBody>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(7/7)</a:t>
            </a:r>
            <a:br>
              <a:rPr lang="en-US" dirty="0" smtClean="0"/>
            </a:br>
            <a:r>
              <a:rPr lang="en-US" dirty="0" smtClean="0"/>
              <a:t>Basic Operators </a:t>
            </a:r>
            <a:endParaRPr lang="el-GR" dirty="0"/>
          </a:p>
        </p:txBody>
      </p:sp>
      <p:sp>
        <p:nvSpPr>
          <p:cNvPr id="3" name="Content Placeholder 2"/>
          <p:cNvSpPr>
            <a:spLocks noGrp="1"/>
          </p:cNvSpPr>
          <p:nvPr>
            <p:ph idx="1"/>
          </p:nvPr>
        </p:nvSpPr>
        <p:spPr/>
        <p:txBody>
          <a:bodyPr>
            <a:normAutofit fontScale="85000" lnSpcReduction="20000"/>
          </a:bodyPr>
          <a:lstStyle/>
          <a:p>
            <a:r>
              <a:rPr lang="en-US" dirty="0" smtClean="0"/>
              <a:t>Operator </a:t>
            </a:r>
            <a:r>
              <a:rPr lang="en-US" b="1" dirty="0" smtClean="0"/>
              <a:t>E </a:t>
            </a:r>
            <a:r>
              <a:rPr lang="en-US" dirty="0" smtClean="0"/>
              <a:t>gives the coefficients for a differencing template (kernel) which can be convolved with an image to detect all the edge points such that:</a:t>
            </a:r>
          </a:p>
          <a:p>
            <a:pPr>
              <a:buNone/>
            </a:pPr>
            <a:endParaRPr lang="en-US" dirty="0" smtClean="0"/>
          </a:p>
          <a:p>
            <a:pPr>
              <a:buNone/>
            </a:pPr>
            <a:endParaRPr lang="en-US" dirty="0" smtClean="0"/>
          </a:p>
          <a:p>
            <a:r>
              <a:rPr lang="en-US" dirty="0" smtClean="0"/>
              <a:t>Uniform thresholding is often used to select the brightest points, following application of an edge detection operator. </a:t>
            </a:r>
          </a:p>
          <a:p>
            <a:r>
              <a:rPr lang="en-US" dirty="0" smtClean="0"/>
              <a:t>The threshold level controls the number of selected points</a:t>
            </a:r>
          </a:p>
          <a:p>
            <a:pPr lvl="1"/>
            <a:r>
              <a:rPr lang="en-US" dirty="0" smtClean="0"/>
              <a:t>Too high a level can select too few points.</a:t>
            </a:r>
          </a:p>
          <a:p>
            <a:pPr lvl="1"/>
            <a:r>
              <a:rPr lang="en-US" dirty="0" smtClean="0"/>
              <a:t> Too low a level can select too much noise.</a:t>
            </a:r>
            <a:endParaRPr lang="el-GR" dirty="0" smtClean="0"/>
          </a:p>
        </p:txBody>
      </p:sp>
      <p:graphicFrame>
        <p:nvGraphicFramePr>
          <p:cNvPr id="4" name="Object 3"/>
          <p:cNvGraphicFramePr>
            <a:graphicFrameLocks noChangeAspect="1"/>
          </p:cNvGraphicFramePr>
          <p:nvPr/>
        </p:nvGraphicFramePr>
        <p:xfrm>
          <a:off x="1857356" y="2857496"/>
          <a:ext cx="1643074" cy="833108"/>
        </p:xfrm>
        <a:graphic>
          <a:graphicData uri="http://schemas.openxmlformats.org/presentationml/2006/ole">
            <mc:AlternateContent xmlns:mc="http://schemas.openxmlformats.org/markup-compatibility/2006">
              <mc:Choice xmlns:v="urn:schemas-microsoft-com:vml" Requires="v">
                <p:oleObj spid="_x0000_s56324" name="Equation" r:id="rId3" imgW="901440" imgH="457200" progId="Equation.DSMT4">
                  <p:embed/>
                </p:oleObj>
              </mc:Choice>
              <mc:Fallback>
                <p:oleObj name="Equation" r:id="rId3" imgW="901440" imgH="457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6" y="2857496"/>
                        <a:ext cx="1643074" cy="8331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142852"/>
            <a:ext cx="7929618" cy="1143000"/>
          </a:xfrm>
        </p:spPr>
        <p:txBody>
          <a:bodyPr>
            <a:normAutofit fontScale="90000"/>
          </a:bodyPr>
          <a:lstStyle/>
          <a:p>
            <a:r>
              <a:rPr lang="en-US" dirty="0" smtClean="0"/>
              <a:t>First – Order Edge Detection</a:t>
            </a:r>
            <a:br>
              <a:rPr lang="en-US" dirty="0" smtClean="0"/>
            </a:br>
            <a:r>
              <a:rPr lang="en-US" dirty="0" smtClean="0"/>
              <a:t>Analysis of the Basic Operators (1/5)</a:t>
            </a:r>
            <a:endParaRPr lang="el-GR" dirty="0"/>
          </a:p>
        </p:txBody>
      </p:sp>
      <p:sp>
        <p:nvSpPr>
          <p:cNvPr id="3" name="Content Placeholder 2"/>
          <p:cNvSpPr>
            <a:spLocks noGrp="1"/>
          </p:cNvSpPr>
          <p:nvPr>
            <p:ph idx="1"/>
          </p:nvPr>
        </p:nvSpPr>
        <p:spPr/>
        <p:txBody>
          <a:bodyPr>
            <a:normAutofit fontScale="92500" lnSpcReduction="20000"/>
          </a:bodyPr>
          <a:lstStyle/>
          <a:p>
            <a:r>
              <a:rPr lang="en-US" dirty="0" smtClean="0"/>
              <a:t>Why differencing adjacent points provides an estimate of the first – order derivative at a point?</a:t>
            </a:r>
          </a:p>
          <a:p>
            <a:r>
              <a:rPr lang="en-US" dirty="0" smtClean="0"/>
              <a:t>According to Taylor expansion:</a:t>
            </a:r>
          </a:p>
          <a:p>
            <a:endParaRPr lang="en-US" dirty="0" smtClean="0"/>
          </a:p>
          <a:p>
            <a:endParaRPr lang="en-US" dirty="0" smtClean="0"/>
          </a:p>
          <a:p>
            <a:endParaRPr lang="en-US" dirty="0" smtClean="0"/>
          </a:p>
          <a:p>
            <a:endParaRPr lang="en-US" dirty="0" smtClean="0"/>
          </a:p>
          <a:p>
            <a:endParaRPr lang="en-US" dirty="0" smtClean="0"/>
          </a:p>
          <a:p>
            <a:r>
              <a:rPr lang="en-US" dirty="0" smtClean="0"/>
              <a:t>For adjacent points </a:t>
            </a:r>
            <a:r>
              <a:rPr lang="el-GR" dirty="0" smtClean="0"/>
              <a:t>Δ</a:t>
            </a:r>
            <a:r>
              <a:rPr lang="en-US" dirty="0" smtClean="0"/>
              <a:t>x = 1 which corresponds to the </a:t>
            </a:r>
            <a:r>
              <a:rPr lang="en-US" b="1" dirty="0" smtClean="0"/>
              <a:t>Ex </a:t>
            </a:r>
            <a:r>
              <a:rPr lang="en-US" dirty="0" smtClean="0"/>
              <a:t>operator.</a:t>
            </a:r>
            <a:endParaRPr lang="el-GR" dirty="0" smtClean="0"/>
          </a:p>
        </p:txBody>
      </p:sp>
      <p:graphicFrame>
        <p:nvGraphicFramePr>
          <p:cNvPr id="4" name="Object 3"/>
          <p:cNvGraphicFramePr>
            <a:graphicFrameLocks noChangeAspect="1"/>
          </p:cNvGraphicFramePr>
          <p:nvPr/>
        </p:nvGraphicFramePr>
        <p:xfrm>
          <a:off x="1838325" y="2938474"/>
          <a:ext cx="7091363" cy="2205038"/>
        </p:xfrm>
        <a:graphic>
          <a:graphicData uri="http://schemas.openxmlformats.org/presentationml/2006/ole">
            <mc:AlternateContent xmlns:mc="http://schemas.openxmlformats.org/markup-compatibility/2006">
              <mc:Choice xmlns:v="urn:schemas-microsoft-com:vml" Requires="v">
                <p:oleObj spid="_x0000_s57348" name="Equation" r:id="rId3" imgW="3962160" imgH="1231560" progId="Equation.DSMT4">
                  <p:embed/>
                </p:oleObj>
              </mc:Choice>
              <mc:Fallback>
                <p:oleObj name="Equation" r:id="rId3" imgW="3962160" imgH="12315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8325" y="2938474"/>
                        <a:ext cx="7091363" cy="2205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214290"/>
            <a:ext cx="7858180" cy="1143000"/>
          </a:xfrm>
        </p:spPr>
        <p:txBody>
          <a:bodyPr>
            <a:normAutofit fontScale="90000"/>
          </a:bodyPr>
          <a:lstStyle/>
          <a:p>
            <a:r>
              <a:rPr lang="en-US" dirty="0" smtClean="0"/>
              <a:t>First – Order Edge Detection</a:t>
            </a:r>
            <a:br>
              <a:rPr lang="en-US" dirty="0" smtClean="0"/>
            </a:br>
            <a:r>
              <a:rPr lang="en-US" dirty="0" smtClean="0"/>
              <a:t>Analysis of the Basic Operators (2/5)</a:t>
            </a:r>
            <a:endParaRPr lang="el-GR" dirty="0"/>
          </a:p>
        </p:txBody>
      </p:sp>
      <p:sp>
        <p:nvSpPr>
          <p:cNvPr id="3" name="Content Placeholder 2"/>
          <p:cNvSpPr>
            <a:spLocks noGrp="1"/>
          </p:cNvSpPr>
          <p:nvPr>
            <p:ph idx="1"/>
          </p:nvPr>
        </p:nvSpPr>
        <p:spPr/>
        <p:txBody>
          <a:bodyPr/>
          <a:lstStyle/>
          <a:p>
            <a:r>
              <a:rPr lang="en-US" dirty="0" smtClean="0"/>
              <a:t>According to Taylor expansion:</a:t>
            </a:r>
          </a:p>
          <a:p>
            <a:endParaRPr lang="en-US" dirty="0" smtClean="0"/>
          </a:p>
          <a:p>
            <a:endParaRPr lang="en-US" dirty="0" smtClean="0"/>
          </a:p>
          <a:p>
            <a:endParaRPr lang="en-US" dirty="0" smtClean="0"/>
          </a:p>
          <a:p>
            <a:endParaRPr lang="en-US" dirty="0" smtClean="0"/>
          </a:p>
          <a:p>
            <a:r>
              <a:rPr lang="en-US" dirty="0" smtClean="0"/>
              <a:t>For adjacent points </a:t>
            </a:r>
            <a:r>
              <a:rPr lang="el-GR" dirty="0" smtClean="0"/>
              <a:t>Δ</a:t>
            </a:r>
            <a:r>
              <a:rPr lang="en-US" dirty="0" smtClean="0"/>
              <a:t>y = 1 which corresponds to the </a:t>
            </a:r>
            <a:r>
              <a:rPr lang="en-US" b="1" dirty="0" smtClean="0"/>
              <a:t>Ey </a:t>
            </a:r>
            <a:r>
              <a:rPr lang="en-US" dirty="0" smtClean="0"/>
              <a:t>operator.</a:t>
            </a:r>
            <a:endParaRPr lang="el-GR" dirty="0" smtClean="0"/>
          </a:p>
          <a:p>
            <a:endParaRPr lang="en-US" dirty="0" smtClean="0"/>
          </a:p>
          <a:p>
            <a:pPr>
              <a:buNone/>
            </a:pPr>
            <a:endParaRPr lang="el-GR" dirty="0"/>
          </a:p>
        </p:txBody>
      </p:sp>
      <p:graphicFrame>
        <p:nvGraphicFramePr>
          <p:cNvPr id="58370" name="Object 2"/>
          <p:cNvGraphicFramePr>
            <a:graphicFrameLocks noChangeAspect="1"/>
          </p:cNvGraphicFramePr>
          <p:nvPr/>
        </p:nvGraphicFramePr>
        <p:xfrm>
          <a:off x="1827213" y="1992313"/>
          <a:ext cx="7113587" cy="2365375"/>
        </p:xfrm>
        <a:graphic>
          <a:graphicData uri="http://schemas.openxmlformats.org/presentationml/2006/ole">
            <mc:AlternateContent xmlns:mc="http://schemas.openxmlformats.org/markup-compatibility/2006">
              <mc:Choice xmlns:v="urn:schemas-microsoft-com:vml" Requires="v">
                <p:oleObj spid="_x0000_s58372" name="Equation" r:id="rId3" imgW="3974760" imgH="1320480" progId="Equation.DSMT4">
                  <p:embed/>
                </p:oleObj>
              </mc:Choice>
              <mc:Fallback>
                <p:oleObj name="Equation" r:id="rId3" imgW="3974760" imgH="1320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7213" y="1992313"/>
                        <a:ext cx="7113587" cy="2365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142852"/>
            <a:ext cx="8143900" cy="1285884"/>
          </a:xfrm>
        </p:spPr>
        <p:txBody>
          <a:bodyPr>
            <a:normAutofit fontScale="90000"/>
          </a:bodyPr>
          <a:lstStyle/>
          <a:p>
            <a:r>
              <a:rPr lang="en-US" dirty="0" smtClean="0"/>
              <a:t>First – Order Edge Detection</a:t>
            </a:r>
            <a:br>
              <a:rPr lang="en-US" dirty="0" smtClean="0"/>
            </a:br>
            <a:r>
              <a:rPr lang="en-US" dirty="0" smtClean="0"/>
              <a:t>Analysis of the Basic Operators (3/5)</a:t>
            </a:r>
            <a:endParaRPr lang="el-GR" dirty="0"/>
          </a:p>
        </p:txBody>
      </p:sp>
      <p:sp>
        <p:nvSpPr>
          <p:cNvPr id="3" name="Content Placeholder 2"/>
          <p:cNvSpPr>
            <a:spLocks noGrp="1"/>
          </p:cNvSpPr>
          <p:nvPr>
            <p:ph idx="1"/>
          </p:nvPr>
        </p:nvSpPr>
        <p:spPr/>
        <p:txBody>
          <a:bodyPr>
            <a:normAutofit/>
          </a:bodyPr>
          <a:lstStyle/>
          <a:p>
            <a:r>
              <a:rPr lang="en-US" sz="3000" dirty="0" smtClean="0"/>
              <a:t>However, the error can be reduced by spacing the differenced points by one pixel which forms the </a:t>
            </a:r>
            <a:r>
              <a:rPr lang="en-US" sz="2800" b="1" dirty="0" smtClean="0"/>
              <a:t>Exx </a:t>
            </a:r>
            <a:r>
              <a:rPr lang="en-US" sz="3000" dirty="0" smtClean="0"/>
              <a:t>and </a:t>
            </a:r>
            <a:r>
              <a:rPr lang="en-US" sz="2800" b="1" dirty="0" smtClean="0"/>
              <a:t>Eyy </a:t>
            </a:r>
            <a:r>
              <a:rPr lang="en-US" sz="2800" dirty="0" smtClean="0"/>
              <a:t>operators:</a:t>
            </a:r>
            <a:r>
              <a:rPr lang="en-US" sz="3000" dirty="0" smtClean="0"/>
              <a:t> </a:t>
            </a:r>
            <a:endParaRPr lang="el-GR" sz="3000" dirty="0" smtClean="0"/>
          </a:p>
        </p:txBody>
      </p:sp>
      <p:graphicFrame>
        <p:nvGraphicFramePr>
          <p:cNvPr id="4" name="Object 3"/>
          <p:cNvGraphicFramePr>
            <a:graphicFrameLocks noChangeAspect="1"/>
          </p:cNvGraphicFramePr>
          <p:nvPr/>
        </p:nvGraphicFramePr>
        <p:xfrm>
          <a:off x="1870075" y="2955931"/>
          <a:ext cx="6958013" cy="1401763"/>
        </p:xfrm>
        <a:graphic>
          <a:graphicData uri="http://schemas.openxmlformats.org/presentationml/2006/ole">
            <mc:AlternateContent xmlns:mc="http://schemas.openxmlformats.org/markup-compatibility/2006">
              <mc:Choice xmlns:v="urn:schemas-microsoft-com:vml" Requires="v">
                <p:oleObj spid="_x0000_s59398" name="Equation" r:id="rId3" imgW="3784320" imgH="761760" progId="Equation.DSMT4">
                  <p:embed/>
                </p:oleObj>
              </mc:Choice>
              <mc:Fallback>
                <p:oleObj name="Equation" r:id="rId3" imgW="3784320" imgH="7617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0075" y="2955931"/>
                        <a:ext cx="6958013" cy="1401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9395" name="Object 3"/>
          <p:cNvGraphicFramePr>
            <a:graphicFrameLocks noChangeAspect="1"/>
          </p:cNvGraphicFramePr>
          <p:nvPr/>
        </p:nvGraphicFramePr>
        <p:xfrm>
          <a:off x="1860550" y="4599005"/>
          <a:ext cx="6981825" cy="1401763"/>
        </p:xfrm>
        <a:graphic>
          <a:graphicData uri="http://schemas.openxmlformats.org/presentationml/2006/ole">
            <mc:AlternateContent xmlns:mc="http://schemas.openxmlformats.org/markup-compatibility/2006">
              <mc:Choice xmlns:v="urn:schemas-microsoft-com:vml" Requires="v">
                <p:oleObj spid="_x0000_s59399" name="Equation" r:id="rId5" imgW="3797280" imgH="761760" progId="Equation.DSMT4">
                  <p:embed/>
                </p:oleObj>
              </mc:Choice>
              <mc:Fallback>
                <p:oleObj name="Equation" r:id="rId5" imgW="3797280" imgH="76176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0550" y="4599005"/>
                        <a:ext cx="6981825" cy="1401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142852"/>
            <a:ext cx="8005026" cy="1143000"/>
          </a:xfrm>
        </p:spPr>
        <p:txBody>
          <a:bodyPr>
            <a:normAutofit fontScale="90000"/>
          </a:bodyPr>
          <a:lstStyle/>
          <a:p>
            <a:r>
              <a:rPr lang="en-US" dirty="0" smtClean="0"/>
              <a:t>First – Order Edge Detection</a:t>
            </a:r>
            <a:br>
              <a:rPr lang="en-US" dirty="0" smtClean="0"/>
            </a:br>
            <a:r>
              <a:rPr lang="en-US" dirty="0" smtClean="0"/>
              <a:t>Analysis of the Basic Operators (4/5)</a:t>
            </a:r>
            <a:endParaRPr lang="el-GR" dirty="0"/>
          </a:p>
        </p:txBody>
      </p:sp>
      <p:sp>
        <p:nvSpPr>
          <p:cNvPr id="3" name="Content Placeholder 2"/>
          <p:cNvSpPr>
            <a:spLocks noGrp="1"/>
          </p:cNvSpPr>
          <p:nvPr>
            <p:ph idx="1"/>
          </p:nvPr>
        </p:nvSpPr>
        <p:spPr/>
        <p:txBody>
          <a:bodyPr/>
          <a:lstStyle/>
          <a:p>
            <a:r>
              <a:rPr lang="en-US" dirty="0" smtClean="0"/>
              <a:t>This can be once again be analyzed by utilizing the Taylor expansion of f(x-</a:t>
            </a:r>
            <a:r>
              <a:rPr lang="el-GR" dirty="0" smtClean="0"/>
              <a:t>Δ</a:t>
            </a:r>
            <a:r>
              <a:rPr lang="en-US" dirty="0" smtClean="0"/>
              <a:t>x,y)</a:t>
            </a:r>
            <a:r>
              <a:rPr lang="el-GR" dirty="0" smtClean="0"/>
              <a:t> </a:t>
            </a:r>
            <a:r>
              <a:rPr lang="en-US" dirty="0" smtClean="0"/>
              <a:t>and f(x,y-</a:t>
            </a:r>
            <a:r>
              <a:rPr lang="el-GR" dirty="0" smtClean="0"/>
              <a:t>Δ</a:t>
            </a:r>
            <a:r>
              <a:rPr lang="en-US" dirty="0" smtClean="0"/>
              <a:t>y):</a:t>
            </a:r>
            <a:endParaRPr lang="el-GR" dirty="0"/>
          </a:p>
        </p:txBody>
      </p:sp>
      <p:graphicFrame>
        <p:nvGraphicFramePr>
          <p:cNvPr id="4" name="Object 3"/>
          <p:cNvGraphicFramePr>
            <a:graphicFrameLocks noChangeAspect="1"/>
          </p:cNvGraphicFramePr>
          <p:nvPr/>
        </p:nvGraphicFramePr>
        <p:xfrm>
          <a:off x="1857355" y="2857496"/>
          <a:ext cx="7091846" cy="1500198"/>
        </p:xfrm>
        <a:graphic>
          <a:graphicData uri="http://schemas.openxmlformats.org/presentationml/2006/ole">
            <mc:AlternateContent xmlns:mc="http://schemas.openxmlformats.org/markup-compatibility/2006">
              <mc:Choice xmlns:v="urn:schemas-microsoft-com:vml" Requires="v">
                <p:oleObj spid="_x0000_s65541" name="Equation" r:id="rId3" imgW="3962160" imgH="838080" progId="Equation.DSMT4">
                  <p:embed/>
                </p:oleObj>
              </mc:Choice>
              <mc:Fallback>
                <p:oleObj name="Equation" r:id="rId3" imgW="3962160" imgH="83808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5" y="2857496"/>
                        <a:ext cx="7091846" cy="15001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5538" name="Object 2"/>
          <p:cNvGraphicFramePr>
            <a:graphicFrameLocks noChangeAspect="1"/>
          </p:cNvGraphicFramePr>
          <p:nvPr/>
        </p:nvGraphicFramePr>
        <p:xfrm>
          <a:off x="1846263" y="4527550"/>
          <a:ext cx="7113587" cy="1590675"/>
        </p:xfrm>
        <a:graphic>
          <a:graphicData uri="http://schemas.openxmlformats.org/presentationml/2006/ole">
            <mc:AlternateContent xmlns:mc="http://schemas.openxmlformats.org/markup-compatibility/2006">
              <mc:Choice xmlns:v="urn:schemas-microsoft-com:vml" Requires="v">
                <p:oleObj spid="_x0000_s65542" name="Equation" r:id="rId5" imgW="3974760" imgH="888840" progId="Equation.DSMT4">
                  <p:embed/>
                </p:oleObj>
              </mc:Choice>
              <mc:Fallback>
                <p:oleObj name="Equation" r:id="rId5" imgW="3974760" imgH="888840" progId="Equation.DSMT4">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6263" y="4527550"/>
                        <a:ext cx="7113587" cy="159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142852"/>
            <a:ext cx="8005026" cy="1143000"/>
          </a:xfrm>
        </p:spPr>
        <p:txBody>
          <a:bodyPr>
            <a:normAutofit fontScale="90000"/>
          </a:bodyPr>
          <a:lstStyle/>
          <a:p>
            <a:r>
              <a:rPr lang="en-US" dirty="0" smtClean="0"/>
              <a:t>First – Order Edge Detection</a:t>
            </a:r>
            <a:br>
              <a:rPr lang="en-US" dirty="0" smtClean="0"/>
            </a:br>
            <a:r>
              <a:rPr lang="en-US" dirty="0" smtClean="0"/>
              <a:t>Analysis of the Basic Operators (5/5)</a:t>
            </a:r>
            <a:endParaRPr lang="el-GR" dirty="0"/>
          </a:p>
        </p:txBody>
      </p:sp>
      <p:sp>
        <p:nvSpPr>
          <p:cNvPr id="3" name="Content Placeholder 2"/>
          <p:cNvSpPr>
            <a:spLocks noGrp="1"/>
          </p:cNvSpPr>
          <p:nvPr>
            <p:ph idx="1"/>
          </p:nvPr>
        </p:nvSpPr>
        <p:spPr/>
        <p:txBody>
          <a:bodyPr/>
          <a:lstStyle/>
          <a:p>
            <a:r>
              <a:rPr lang="en-US" b="1" dirty="0" smtClean="0"/>
              <a:t>Exx </a:t>
            </a:r>
            <a:r>
              <a:rPr lang="en-US" dirty="0" smtClean="0"/>
              <a:t>defines the template for a horizontal edge detection operator which gives the vertical edges detected at its center pixel. </a:t>
            </a:r>
          </a:p>
          <a:p>
            <a:pPr>
              <a:buNone/>
            </a:pPr>
            <a:endParaRPr lang="en-US" dirty="0" smtClean="0"/>
          </a:p>
          <a:p>
            <a:r>
              <a:rPr lang="en-US" b="1" dirty="0" smtClean="0"/>
              <a:t>Eyy </a:t>
            </a:r>
            <a:r>
              <a:rPr lang="en-US" dirty="0" smtClean="0"/>
              <a:t>defines the template for a vertical edge detection operator (this operator is the transpose of M</a:t>
            </a:r>
            <a:r>
              <a:rPr lang="en-US" baseline="-25000" dirty="0" smtClean="0"/>
              <a:t>x</a:t>
            </a:r>
            <a:r>
              <a:rPr lang="en-US" dirty="0" smtClean="0"/>
              <a:t>) which gives the horizontal edges detected at its center pixel. </a:t>
            </a:r>
            <a:endParaRPr lang="el-GR" dirty="0" smtClean="0"/>
          </a:p>
        </p:txBody>
      </p:sp>
      <p:graphicFrame>
        <p:nvGraphicFramePr>
          <p:cNvPr id="4" name="Object 3"/>
          <p:cNvGraphicFramePr>
            <a:graphicFrameLocks noChangeAspect="1"/>
          </p:cNvGraphicFramePr>
          <p:nvPr/>
        </p:nvGraphicFramePr>
        <p:xfrm>
          <a:off x="1857356" y="3000372"/>
          <a:ext cx="2214578" cy="527280"/>
        </p:xfrm>
        <a:graphic>
          <a:graphicData uri="http://schemas.openxmlformats.org/presentationml/2006/ole">
            <mc:AlternateContent xmlns:mc="http://schemas.openxmlformats.org/markup-compatibility/2006">
              <mc:Choice xmlns:v="urn:schemas-microsoft-com:vml" Requires="v">
                <p:oleObj spid="_x0000_s72711" name="Equation" r:id="rId3" imgW="1066680" imgH="253800" progId="Equation.DSMT4">
                  <p:embed/>
                </p:oleObj>
              </mc:Choice>
              <mc:Fallback>
                <p:oleObj name="Equation" r:id="rId3" imgW="1066680" imgH="2538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6" y="3000372"/>
                        <a:ext cx="2214578" cy="5272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708" name="Object 4"/>
          <p:cNvGraphicFramePr>
            <a:graphicFrameLocks noChangeAspect="1"/>
          </p:cNvGraphicFramePr>
          <p:nvPr/>
        </p:nvGraphicFramePr>
        <p:xfrm>
          <a:off x="1868485" y="6000768"/>
          <a:ext cx="2346325" cy="579438"/>
        </p:xfrm>
        <a:graphic>
          <a:graphicData uri="http://schemas.openxmlformats.org/presentationml/2006/ole">
            <mc:AlternateContent xmlns:mc="http://schemas.openxmlformats.org/markup-compatibility/2006">
              <mc:Choice xmlns:v="urn:schemas-microsoft-com:vml" Requires="v">
                <p:oleObj spid="_x0000_s72712" name="Equation" r:id="rId5" imgW="1130040" imgH="279360" progId="Equation.DSMT4">
                  <p:embed/>
                </p:oleObj>
              </mc:Choice>
              <mc:Fallback>
                <p:oleObj name="Equation" r:id="rId5" imgW="1130040" imgH="27936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8485" y="6000768"/>
                        <a:ext cx="2346325" cy="579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(1/6)</a:t>
            </a:r>
            <a:br>
              <a:rPr lang="en-US" dirty="0" smtClean="0"/>
            </a:br>
            <a:r>
              <a:rPr lang="en-US" dirty="0" smtClean="0"/>
              <a:t>Roberts Edge Detection Operator</a:t>
            </a:r>
            <a:endParaRPr lang="el-GR" dirty="0"/>
          </a:p>
        </p:txBody>
      </p:sp>
      <p:sp>
        <p:nvSpPr>
          <p:cNvPr id="3" name="Content Placeholder 2"/>
          <p:cNvSpPr>
            <a:spLocks noGrp="1"/>
          </p:cNvSpPr>
          <p:nvPr>
            <p:ph idx="1"/>
          </p:nvPr>
        </p:nvSpPr>
        <p:spPr/>
        <p:txBody>
          <a:bodyPr/>
          <a:lstStyle/>
          <a:p>
            <a:r>
              <a:rPr lang="en-US" dirty="0" smtClean="0"/>
              <a:t>Roberts edge detection operator is a local differential operator which operates on an input image Io(x,y) in order to output an edge image Ie(x,y). </a:t>
            </a:r>
          </a:p>
          <a:p>
            <a:endParaRPr lang="en-US" dirty="0" smtClean="0"/>
          </a:p>
          <a:p>
            <a:endParaRPr lang="en-US" dirty="0" smtClean="0"/>
          </a:p>
          <a:p>
            <a:r>
              <a:rPr lang="en-US" dirty="0" smtClean="0"/>
              <a:t> The edge image is given as follows:</a:t>
            </a:r>
            <a:endParaRPr lang="el-GR" dirty="0"/>
          </a:p>
        </p:txBody>
      </p:sp>
      <p:graphicFrame>
        <p:nvGraphicFramePr>
          <p:cNvPr id="4" name="Object 3"/>
          <p:cNvGraphicFramePr>
            <a:graphicFrameLocks noChangeAspect="1"/>
          </p:cNvGraphicFramePr>
          <p:nvPr/>
        </p:nvGraphicFramePr>
        <p:xfrm>
          <a:off x="1928794" y="3643314"/>
          <a:ext cx="1083477" cy="500066"/>
        </p:xfrm>
        <a:graphic>
          <a:graphicData uri="http://schemas.openxmlformats.org/presentationml/2006/ole">
            <mc:AlternateContent xmlns:mc="http://schemas.openxmlformats.org/markup-compatibility/2006">
              <mc:Choice xmlns:v="urn:schemas-microsoft-com:vml" Requires="v">
                <p:oleObj spid="_x0000_s73736" name="Equation" r:id="rId3" imgW="495000" imgH="228600" progId="Equation.DSMT4">
                  <p:embed/>
                </p:oleObj>
              </mc:Choice>
              <mc:Fallback>
                <p:oleObj name="Equation" r:id="rId3" imgW="49500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8794" y="3643314"/>
                        <a:ext cx="1083477"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3731" name="Object 3"/>
          <p:cNvGraphicFramePr>
            <a:graphicFrameLocks noChangeAspect="1"/>
          </p:cNvGraphicFramePr>
          <p:nvPr/>
        </p:nvGraphicFramePr>
        <p:xfrm>
          <a:off x="5429256" y="3643314"/>
          <a:ext cx="1082675" cy="500062"/>
        </p:xfrm>
        <a:graphic>
          <a:graphicData uri="http://schemas.openxmlformats.org/presentationml/2006/ole">
            <mc:AlternateContent xmlns:mc="http://schemas.openxmlformats.org/markup-compatibility/2006">
              <mc:Choice xmlns:v="urn:schemas-microsoft-com:vml" Requires="v">
                <p:oleObj spid="_x0000_s73737" name="Equation" r:id="rId5" imgW="495000" imgH="228600" progId="Equation.DSMT4">
                  <p:embed/>
                </p:oleObj>
              </mc:Choice>
              <mc:Fallback>
                <p:oleObj name="Equation" r:id="rId5" imgW="49500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29256" y="3643314"/>
                        <a:ext cx="1082675" cy="500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ight Arrow 5"/>
          <p:cNvSpPr/>
          <p:nvPr/>
        </p:nvSpPr>
        <p:spPr>
          <a:xfrm>
            <a:off x="3000364" y="3857628"/>
            <a:ext cx="2428892"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p:cNvSpPr txBox="1"/>
          <p:nvPr/>
        </p:nvSpPr>
        <p:spPr>
          <a:xfrm>
            <a:off x="3786182" y="3488296"/>
            <a:ext cx="1110304" cy="369332"/>
          </a:xfrm>
          <a:prstGeom prst="rect">
            <a:avLst/>
          </a:prstGeom>
          <a:noFill/>
        </p:spPr>
        <p:txBody>
          <a:bodyPr wrap="none" rtlCol="0">
            <a:spAutoFit/>
          </a:bodyPr>
          <a:lstStyle/>
          <a:p>
            <a:r>
              <a:rPr lang="en-US" dirty="0" smtClean="0"/>
              <a:t>ROBERTS</a:t>
            </a:r>
            <a:endParaRPr lang="el-GR" dirty="0"/>
          </a:p>
        </p:txBody>
      </p:sp>
      <p:graphicFrame>
        <p:nvGraphicFramePr>
          <p:cNvPr id="8" name="Object 7"/>
          <p:cNvGraphicFramePr>
            <a:graphicFrameLocks noChangeAspect="1"/>
          </p:cNvGraphicFramePr>
          <p:nvPr/>
        </p:nvGraphicFramePr>
        <p:xfrm>
          <a:off x="2036763" y="5337175"/>
          <a:ext cx="6854825" cy="620713"/>
        </p:xfrm>
        <a:graphic>
          <a:graphicData uri="http://schemas.openxmlformats.org/presentationml/2006/ole">
            <mc:AlternateContent xmlns:mc="http://schemas.openxmlformats.org/markup-compatibility/2006">
              <mc:Choice xmlns:v="urn:schemas-microsoft-com:vml" Requires="v">
                <p:oleObj spid="_x0000_s73738" name="Equation" r:id="rId7" imgW="4622760" imgH="419040" progId="Equation.DSMT4">
                  <p:embed/>
                </p:oleObj>
              </mc:Choice>
              <mc:Fallback>
                <p:oleObj name="Equation" r:id="rId7" imgW="4622760" imgH="41904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36763" y="5337175"/>
                        <a:ext cx="6854825" cy="620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(2/6)</a:t>
            </a:r>
            <a:br>
              <a:rPr lang="en-US" dirty="0" smtClean="0"/>
            </a:br>
            <a:r>
              <a:rPr lang="en-US" dirty="0" smtClean="0"/>
              <a:t>Roberts Edge Detection Operator</a:t>
            </a:r>
            <a:endParaRPr lang="el-GR" dirty="0"/>
          </a:p>
        </p:txBody>
      </p:sp>
      <p:sp>
        <p:nvSpPr>
          <p:cNvPr id="3" name="Content Placeholder 2"/>
          <p:cNvSpPr>
            <a:spLocks noGrp="1"/>
          </p:cNvSpPr>
          <p:nvPr>
            <p:ph idx="1"/>
          </p:nvPr>
        </p:nvSpPr>
        <p:spPr/>
        <p:txBody>
          <a:bodyPr>
            <a:normAutofit/>
          </a:bodyPr>
          <a:lstStyle/>
          <a:p>
            <a:r>
              <a:rPr lang="en-US" dirty="0" smtClean="0"/>
              <a:t>The image coordinates in a 2x2 window are of the following form:</a:t>
            </a:r>
          </a:p>
          <a:p>
            <a:endParaRPr lang="en-US" dirty="0" smtClean="0"/>
          </a:p>
          <a:p>
            <a:endParaRPr lang="en-US" dirty="0" smtClean="0"/>
          </a:p>
          <a:p>
            <a:r>
              <a:rPr lang="en-US" dirty="0" smtClean="0"/>
              <a:t>Roberts edge detection operator may be defined through the utilization of the following two kernel matrices:</a:t>
            </a:r>
          </a:p>
        </p:txBody>
      </p:sp>
      <p:graphicFrame>
        <p:nvGraphicFramePr>
          <p:cNvPr id="4" name="Object 3"/>
          <p:cNvGraphicFramePr>
            <a:graphicFrameLocks noChangeAspect="1"/>
          </p:cNvGraphicFramePr>
          <p:nvPr/>
        </p:nvGraphicFramePr>
        <p:xfrm>
          <a:off x="1857356" y="2500306"/>
          <a:ext cx="2614631" cy="857256"/>
        </p:xfrm>
        <a:graphic>
          <a:graphicData uri="http://schemas.openxmlformats.org/presentationml/2006/ole">
            <mc:AlternateContent xmlns:mc="http://schemas.openxmlformats.org/markup-compatibility/2006">
              <mc:Choice xmlns:v="urn:schemas-microsoft-com:vml" Requires="v">
                <p:oleObj spid="_x0000_s74761" name="Equation" r:id="rId3" imgW="1549080" imgH="507960" progId="Equation.DSMT4">
                  <p:embed/>
                </p:oleObj>
              </mc:Choice>
              <mc:Fallback>
                <p:oleObj name="Equation" r:id="rId3" imgW="1549080" imgH="5079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6" y="2500306"/>
                        <a:ext cx="2614631" cy="8572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1857356" y="5214950"/>
          <a:ext cx="2160999" cy="1037280"/>
        </p:xfrm>
        <a:graphic>
          <a:graphicData uri="http://schemas.openxmlformats.org/presentationml/2006/ole">
            <mc:AlternateContent xmlns:mc="http://schemas.openxmlformats.org/markup-compatibility/2006">
              <mc:Choice xmlns:v="urn:schemas-microsoft-com:vml" Requires="v">
                <p:oleObj spid="_x0000_s74762" name="Equation" r:id="rId5" imgW="952200" imgH="457200" progId="Equation.DSMT4">
                  <p:embed/>
                </p:oleObj>
              </mc:Choice>
              <mc:Fallback>
                <p:oleObj name="Equation" r:id="rId5" imgW="952200" imgH="45720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57356" y="5214950"/>
                        <a:ext cx="2160999" cy="10372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757" name="Object 5"/>
          <p:cNvGraphicFramePr>
            <a:graphicFrameLocks noChangeAspect="1"/>
          </p:cNvGraphicFramePr>
          <p:nvPr/>
        </p:nvGraphicFramePr>
        <p:xfrm>
          <a:off x="4557713" y="5214938"/>
          <a:ext cx="2190750" cy="1036637"/>
        </p:xfrm>
        <a:graphic>
          <a:graphicData uri="http://schemas.openxmlformats.org/presentationml/2006/ole">
            <mc:AlternateContent xmlns:mc="http://schemas.openxmlformats.org/markup-compatibility/2006">
              <mc:Choice xmlns:v="urn:schemas-microsoft-com:vml" Requires="v">
                <p:oleObj spid="_x0000_s74763" name="Equation" r:id="rId7" imgW="965160" imgH="457200" progId="Equation.DSMT4">
                  <p:embed/>
                </p:oleObj>
              </mc:Choice>
              <mc:Fallback>
                <p:oleObj name="Equation" r:id="rId7" imgW="965160" imgH="45720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57713" y="5214938"/>
                        <a:ext cx="2190750" cy="1036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(3/6)</a:t>
            </a:r>
            <a:br>
              <a:rPr lang="en-US" dirty="0" smtClean="0"/>
            </a:br>
            <a:r>
              <a:rPr lang="en-US" dirty="0" smtClean="0"/>
              <a:t>Roberts Edge Detection Operator</a:t>
            </a:r>
            <a:endParaRPr lang="el-GR" dirty="0"/>
          </a:p>
        </p:txBody>
      </p:sp>
      <p:sp>
        <p:nvSpPr>
          <p:cNvPr id="3" name="Content Placeholder 2"/>
          <p:cNvSpPr>
            <a:spLocks noGrp="1"/>
          </p:cNvSpPr>
          <p:nvPr>
            <p:ph idx="1"/>
          </p:nvPr>
        </p:nvSpPr>
        <p:spPr/>
        <p:txBody>
          <a:bodyPr/>
          <a:lstStyle/>
          <a:p>
            <a:r>
              <a:rPr lang="en-US" dirty="0" smtClean="0"/>
              <a:t>Therefore, the Roberts edge detection operator may be expressed in the following matrix notation:</a:t>
            </a:r>
            <a:endParaRPr lang="el-GR" dirty="0" smtClean="0"/>
          </a:p>
          <a:p>
            <a:endParaRPr lang="el-GR" dirty="0"/>
          </a:p>
        </p:txBody>
      </p:sp>
      <p:graphicFrame>
        <p:nvGraphicFramePr>
          <p:cNvPr id="4" name="Object 3"/>
          <p:cNvGraphicFramePr>
            <a:graphicFrameLocks noChangeAspect="1"/>
          </p:cNvGraphicFramePr>
          <p:nvPr/>
        </p:nvGraphicFramePr>
        <p:xfrm>
          <a:off x="1857356" y="3000372"/>
          <a:ext cx="6786610" cy="1512678"/>
        </p:xfrm>
        <a:graphic>
          <a:graphicData uri="http://schemas.openxmlformats.org/presentationml/2006/ole">
            <mc:AlternateContent xmlns:mc="http://schemas.openxmlformats.org/markup-compatibility/2006">
              <mc:Choice xmlns:v="urn:schemas-microsoft-com:vml" Requires="v">
                <p:oleObj spid="_x0000_s75780" name="Equation" r:id="rId3" imgW="2108160" imgH="469800" progId="Equation.DSMT4">
                  <p:embed/>
                </p:oleObj>
              </mc:Choice>
              <mc:Fallback>
                <p:oleObj name="Equation" r:id="rId3" imgW="2108160" imgH="4698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6" y="3000372"/>
                        <a:ext cx="6786610" cy="15126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(4/6)</a:t>
            </a:r>
            <a:br>
              <a:rPr lang="en-US" dirty="0" smtClean="0"/>
            </a:br>
            <a:r>
              <a:rPr lang="en-US" dirty="0" smtClean="0"/>
              <a:t>Roberts Edge Detection Operator</a:t>
            </a:r>
            <a:endParaRPr lang="el-GR" dirty="0"/>
          </a:p>
        </p:txBody>
      </p:sp>
      <p:sp>
        <p:nvSpPr>
          <p:cNvPr id="3" name="Content Placeholder 2"/>
          <p:cNvSpPr>
            <a:spLocks noGrp="1"/>
          </p:cNvSpPr>
          <p:nvPr>
            <p:ph idx="1"/>
          </p:nvPr>
        </p:nvSpPr>
        <p:spPr/>
        <p:txBody>
          <a:bodyPr/>
          <a:lstStyle/>
          <a:p>
            <a:r>
              <a:rPr lang="en-US" dirty="0" smtClean="0"/>
              <a:t>The Sobel edge detection operator is defined through the utilization of the following kernel matrices</a:t>
            </a:r>
          </a:p>
          <a:p>
            <a:endParaRPr lang="en-US" dirty="0" smtClean="0"/>
          </a:p>
          <a:p>
            <a:endParaRPr lang="en-US" dirty="0" smtClean="0"/>
          </a:p>
          <a:p>
            <a:pPr>
              <a:buNone/>
            </a:pPr>
            <a:r>
              <a:rPr lang="en-US" dirty="0" smtClean="0"/>
              <a:t>  as:</a:t>
            </a:r>
            <a:endParaRPr lang="el-GR" dirty="0"/>
          </a:p>
        </p:txBody>
      </p:sp>
      <p:graphicFrame>
        <p:nvGraphicFramePr>
          <p:cNvPr id="4" name="Object 3"/>
          <p:cNvGraphicFramePr>
            <a:graphicFrameLocks noChangeAspect="1"/>
          </p:cNvGraphicFramePr>
          <p:nvPr/>
        </p:nvGraphicFramePr>
        <p:xfrm>
          <a:off x="1857357" y="3071810"/>
          <a:ext cx="2071702" cy="1196034"/>
        </p:xfrm>
        <a:graphic>
          <a:graphicData uri="http://schemas.openxmlformats.org/presentationml/2006/ole">
            <mc:AlternateContent xmlns:mc="http://schemas.openxmlformats.org/markup-compatibility/2006">
              <mc:Choice xmlns:v="urn:schemas-microsoft-com:vml" Requires="v">
                <p:oleObj spid="_x0000_s76808" name="Equation" r:id="rId3" imgW="1231560" imgH="711000" progId="Equation.DSMT4">
                  <p:embed/>
                </p:oleObj>
              </mc:Choice>
              <mc:Fallback>
                <p:oleObj name="Equation" r:id="rId3" imgW="1231560" imgH="7110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7" y="3071810"/>
                        <a:ext cx="2071702" cy="11960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6803" name="Object 3"/>
          <p:cNvGraphicFramePr>
            <a:graphicFrameLocks noChangeAspect="1"/>
          </p:cNvGraphicFramePr>
          <p:nvPr/>
        </p:nvGraphicFramePr>
        <p:xfrm>
          <a:off x="4260850" y="3071813"/>
          <a:ext cx="1836738" cy="1195387"/>
        </p:xfrm>
        <a:graphic>
          <a:graphicData uri="http://schemas.openxmlformats.org/presentationml/2006/ole">
            <mc:AlternateContent xmlns:mc="http://schemas.openxmlformats.org/markup-compatibility/2006">
              <mc:Choice xmlns:v="urn:schemas-microsoft-com:vml" Requires="v">
                <p:oleObj spid="_x0000_s76809" name="Equation" r:id="rId5" imgW="1091880" imgH="711000" progId="Equation.DSMT4">
                  <p:embed/>
                </p:oleObj>
              </mc:Choice>
              <mc:Fallback>
                <p:oleObj name="Equation" r:id="rId5" imgW="1091880" imgH="7110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0850" y="3071813"/>
                        <a:ext cx="1836738" cy="1195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1821636" y="4643446"/>
          <a:ext cx="4393438" cy="785818"/>
        </p:xfrm>
        <a:graphic>
          <a:graphicData uri="http://schemas.openxmlformats.org/presentationml/2006/ole">
            <mc:AlternateContent xmlns:mc="http://schemas.openxmlformats.org/markup-compatibility/2006">
              <mc:Choice xmlns:v="urn:schemas-microsoft-com:vml" Requires="v">
                <p:oleObj spid="_x0000_s76810" name="Equation" r:id="rId7" imgW="1562040" imgH="279360" progId="Equation.DSMT4">
                  <p:embed/>
                </p:oleObj>
              </mc:Choice>
              <mc:Fallback>
                <p:oleObj name="Equation" r:id="rId7" imgW="1562040" imgH="27936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1636" y="4643446"/>
                        <a:ext cx="4393438" cy="7858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Histograms (1/3)</a:t>
            </a:r>
            <a:endParaRPr lang="el-GR" dirty="0"/>
          </a:p>
        </p:txBody>
      </p:sp>
      <p:sp>
        <p:nvSpPr>
          <p:cNvPr id="3" name="Content Placeholder 2"/>
          <p:cNvSpPr>
            <a:spLocks noGrp="1"/>
          </p:cNvSpPr>
          <p:nvPr>
            <p:ph idx="1"/>
          </p:nvPr>
        </p:nvSpPr>
        <p:spPr/>
        <p:txBody>
          <a:bodyPr>
            <a:normAutofit/>
          </a:bodyPr>
          <a:lstStyle/>
          <a:p>
            <a:r>
              <a:rPr lang="en-US" dirty="0" smtClean="0"/>
              <a:t>Intensity </a:t>
            </a:r>
            <a:r>
              <a:rPr lang="en-US" i="1" dirty="0" smtClean="0"/>
              <a:t>histogram </a:t>
            </a:r>
            <a:r>
              <a:rPr lang="en-US" dirty="0" smtClean="0"/>
              <a:t>shows how individual brightness levels are occupied in an image</a:t>
            </a:r>
            <a:r>
              <a:rPr lang="en-US" i="1" dirty="0" smtClean="0"/>
              <a:t>;</a:t>
            </a:r>
          </a:p>
          <a:p>
            <a:r>
              <a:rPr lang="en-US" dirty="0" smtClean="0"/>
              <a:t>Image </a:t>
            </a:r>
            <a:r>
              <a:rPr lang="en-US" i="1" dirty="0" smtClean="0"/>
              <a:t>contrast </a:t>
            </a:r>
            <a:r>
              <a:rPr lang="en-US" dirty="0" smtClean="0"/>
              <a:t>is measured by the range of brightness levels</a:t>
            </a:r>
            <a:r>
              <a:rPr lang="en-US" i="1" dirty="0" smtClean="0"/>
              <a:t>. </a:t>
            </a:r>
          </a:p>
          <a:p>
            <a:r>
              <a:rPr lang="en-US" i="1" dirty="0" smtClean="0"/>
              <a:t>Histogram </a:t>
            </a:r>
            <a:r>
              <a:rPr lang="en-US" dirty="0" smtClean="0"/>
              <a:t>plots</a:t>
            </a:r>
            <a:r>
              <a:rPr lang="en-US" i="1" dirty="0" smtClean="0"/>
              <a:t> the </a:t>
            </a:r>
            <a:r>
              <a:rPr lang="en-US" dirty="0" smtClean="0"/>
              <a:t>number of pixels with a particular brightness level against the brightness level. </a:t>
            </a:r>
          </a:p>
          <a:p>
            <a:pPr lvl="1"/>
            <a:r>
              <a:rPr lang="en-US" dirty="0" smtClean="0"/>
              <a:t>For 8-bit pixels, the brightness ranges from zero (black) to 255 (white).</a:t>
            </a:r>
            <a:endParaRPr lang="el-G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(5/6)</a:t>
            </a:r>
            <a:br>
              <a:rPr lang="en-US" dirty="0" smtClean="0"/>
            </a:br>
            <a:r>
              <a:rPr lang="en-US" dirty="0" smtClean="0"/>
              <a:t>Prewitt Edge Detection Operator</a:t>
            </a:r>
            <a:endParaRPr lang="el-GR" dirty="0"/>
          </a:p>
        </p:txBody>
      </p:sp>
      <p:sp>
        <p:nvSpPr>
          <p:cNvPr id="3" name="Content Placeholder 2"/>
          <p:cNvSpPr>
            <a:spLocks noGrp="1"/>
          </p:cNvSpPr>
          <p:nvPr>
            <p:ph idx="1"/>
          </p:nvPr>
        </p:nvSpPr>
        <p:spPr/>
        <p:txBody>
          <a:bodyPr/>
          <a:lstStyle/>
          <a:p>
            <a:r>
              <a:rPr lang="en-US" dirty="0" smtClean="0"/>
              <a:t>The Prewitt edge detection operator is defined through the utilization of the following kernel matrices</a:t>
            </a:r>
          </a:p>
          <a:p>
            <a:endParaRPr lang="en-US" dirty="0" smtClean="0"/>
          </a:p>
          <a:p>
            <a:endParaRPr lang="en-US" dirty="0" smtClean="0"/>
          </a:p>
          <a:p>
            <a:pPr>
              <a:buNone/>
            </a:pPr>
            <a:r>
              <a:rPr lang="en-US" dirty="0" smtClean="0"/>
              <a:t>  as:</a:t>
            </a:r>
            <a:endParaRPr lang="el-GR" dirty="0"/>
          </a:p>
        </p:txBody>
      </p:sp>
      <p:graphicFrame>
        <p:nvGraphicFramePr>
          <p:cNvPr id="4" name="Object 3"/>
          <p:cNvGraphicFramePr>
            <a:graphicFrameLocks noChangeAspect="1"/>
          </p:cNvGraphicFramePr>
          <p:nvPr/>
        </p:nvGraphicFramePr>
        <p:xfrm>
          <a:off x="1846263" y="3071813"/>
          <a:ext cx="2093912" cy="1195387"/>
        </p:xfrm>
        <a:graphic>
          <a:graphicData uri="http://schemas.openxmlformats.org/presentationml/2006/ole">
            <mc:AlternateContent xmlns:mc="http://schemas.openxmlformats.org/markup-compatibility/2006">
              <mc:Choice xmlns:v="urn:schemas-microsoft-com:vml" Requires="v">
                <p:oleObj spid="_x0000_s77832" name="Equation" r:id="rId3" imgW="1244520" imgH="711000" progId="Equation.DSMT4">
                  <p:embed/>
                </p:oleObj>
              </mc:Choice>
              <mc:Fallback>
                <p:oleObj name="Equation" r:id="rId3" imgW="1244520" imgH="7110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6263" y="3071813"/>
                        <a:ext cx="2093912" cy="1195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6803" name="Object 3"/>
          <p:cNvGraphicFramePr>
            <a:graphicFrameLocks noChangeAspect="1"/>
          </p:cNvGraphicFramePr>
          <p:nvPr/>
        </p:nvGraphicFramePr>
        <p:xfrm>
          <a:off x="4367213" y="3071813"/>
          <a:ext cx="1622425" cy="1195387"/>
        </p:xfrm>
        <a:graphic>
          <a:graphicData uri="http://schemas.openxmlformats.org/presentationml/2006/ole">
            <mc:AlternateContent xmlns:mc="http://schemas.openxmlformats.org/markup-compatibility/2006">
              <mc:Choice xmlns:v="urn:schemas-microsoft-com:vml" Requires="v">
                <p:oleObj spid="_x0000_s77833" name="Equation" r:id="rId5" imgW="965160" imgH="711000" progId="Equation.DSMT4">
                  <p:embed/>
                </p:oleObj>
              </mc:Choice>
              <mc:Fallback>
                <p:oleObj name="Equation" r:id="rId5" imgW="965160" imgH="7110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67213" y="3071813"/>
                        <a:ext cx="1622425" cy="1195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1838325" y="4643438"/>
          <a:ext cx="4357688" cy="785812"/>
        </p:xfrm>
        <a:graphic>
          <a:graphicData uri="http://schemas.openxmlformats.org/presentationml/2006/ole">
            <mc:AlternateContent xmlns:mc="http://schemas.openxmlformats.org/markup-compatibility/2006">
              <mc:Choice xmlns:v="urn:schemas-microsoft-com:vml" Requires="v">
                <p:oleObj spid="_x0000_s77834" name="Equation" r:id="rId7" imgW="1549080" imgH="279360" progId="Equation.DSMT4">
                  <p:embed/>
                </p:oleObj>
              </mc:Choice>
              <mc:Fallback>
                <p:oleObj name="Equation" r:id="rId7" imgW="1549080" imgH="27936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38325" y="4643438"/>
                        <a:ext cx="4357688" cy="785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 Order Edge Detection (6/6)</a:t>
            </a:r>
            <a:br>
              <a:rPr lang="en-US" dirty="0" smtClean="0"/>
            </a:br>
            <a:r>
              <a:rPr lang="en-US" dirty="0" smtClean="0"/>
              <a:t>Kirsch Edge Detection Operator</a:t>
            </a:r>
            <a:endParaRPr lang="el-GR" dirty="0"/>
          </a:p>
        </p:txBody>
      </p:sp>
      <p:sp>
        <p:nvSpPr>
          <p:cNvPr id="3" name="Content Placeholder 2"/>
          <p:cNvSpPr>
            <a:spLocks noGrp="1"/>
          </p:cNvSpPr>
          <p:nvPr>
            <p:ph idx="1"/>
          </p:nvPr>
        </p:nvSpPr>
        <p:spPr/>
        <p:txBody>
          <a:bodyPr>
            <a:normAutofit fontScale="92500" lnSpcReduction="10000"/>
          </a:bodyPr>
          <a:lstStyle/>
          <a:p>
            <a:r>
              <a:rPr lang="en-US" dirty="0" smtClean="0"/>
              <a:t>The Kirsch edge detection operator is defined through the utilization of the following kernel matrices</a:t>
            </a:r>
          </a:p>
          <a:p>
            <a:endParaRPr lang="en-US" dirty="0" smtClean="0"/>
          </a:p>
          <a:p>
            <a:endParaRPr lang="en-US" dirty="0" smtClean="0"/>
          </a:p>
          <a:p>
            <a:endParaRPr lang="en-US" dirty="0" smtClean="0"/>
          </a:p>
          <a:p>
            <a:endParaRPr lang="en-US" dirty="0" smtClean="0"/>
          </a:p>
          <a:p>
            <a:endParaRPr lang="en-US" dirty="0" smtClean="0"/>
          </a:p>
          <a:p>
            <a:pPr>
              <a:buNone/>
            </a:pPr>
            <a:r>
              <a:rPr lang="en-US" dirty="0" smtClean="0"/>
              <a:t> </a:t>
            </a:r>
          </a:p>
          <a:p>
            <a:pPr>
              <a:buNone/>
            </a:pPr>
            <a:r>
              <a:rPr lang="en-US" dirty="0" smtClean="0"/>
              <a:t>   as:</a:t>
            </a:r>
          </a:p>
          <a:p>
            <a:endParaRPr lang="el-GR" dirty="0"/>
          </a:p>
        </p:txBody>
      </p:sp>
      <p:graphicFrame>
        <p:nvGraphicFramePr>
          <p:cNvPr id="4" name="Object 3"/>
          <p:cNvGraphicFramePr>
            <a:graphicFrameLocks noChangeAspect="1"/>
          </p:cNvGraphicFramePr>
          <p:nvPr/>
        </p:nvGraphicFramePr>
        <p:xfrm>
          <a:off x="1928794" y="2857496"/>
          <a:ext cx="4429156" cy="2439666"/>
        </p:xfrm>
        <a:graphic>
          <a:graphicData uri="http://schemas.openxmlformats.org/presentationml/2006/ole">
            <mc:AlternateContent xmlns:mc="http://schemas.openxmlformats.org/markup-compatibility/2006">
              <mc:Choice xmlns:v="urn:schemas-microsoft-com:vml" Requires="v">
                <p:oleObj spid="_x0000_s78854" name="Equation" r:id="rId3" imgW="3873240" imgH="2133360" progId="Equation.DSMT4">
                  <p:embed/>
                </p:oleObj>
              </mc:Choice>
              <mc:Fallback>
                <p:oleObj name="Equation" r:id="rId3" imgW="3873240" imgH="21333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8794" y="2857496"/>
                        <a:ext cx="4429156" cy="24396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357422" y="5357826"/>
          <a:ext cx="3571900" cy="1213098"/>
        </p:xfrm>
        <a:graphic>
          <a:graphicData uri="http://schemas.openxmlformats.org/presentationml/2006/ole">
            <mc:AlternateContent xmlns:mc="http://schemas.openxmlformats.org/markup-compatibility/2006">
              <mc:Choice xmlns:v="urn:schemas-microsoft-com:vml" Requires="v">
                <p:oleObj spid="_x0000_s78855" name="Equation" r:id="rId5" imgW="1346040" imgH="457200" progId="Equation.DSMT4">
                  <p:embed/>
                </p:oleObj>
              </mc:Choice>
              <mc:Fallback>
                <p:oleObj name="Equation" r:id="rId5" imgW="1346040" imgH="4572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7422" y="5357826"/>
                        <a:ext cx="3571900" cy="12130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 Order Edge Detection Operators (1/6): Motivation</a:t>
            </a:r>
            <a:endParaRPr lang="el-GR" dirty="0"/>
          </a:p>
        </p:txBody>
      </p:sp>
      <p:pic>
        <p:nvPicPr>
          <p:cNvPr id="79874" name="Picture 2"/>
          <p:cNvPicPr>
            <a:picLocks noChangeAspect="1" noChangeArrowheads="1"/>
          </p:cNvPicPr>
          <p:nvPr/>
        </p:nvPicPr>
        <p:blipFill>
          <a:blip r:embed="rId2"/>
          <a:srcRect/>
          <a:stretch>
            <a:fillRect/>
          </a:stretch>
        </p:blipFill>
        <p:spPr bwMode="auto">
          <a:xfrm>
            <a:off x="1500166" y="1571612"/>
            <a:ext cx="7215238" cy="2071702"/>
          </a:xfrm>
          <a:prstGeom prst="rect">
            <a:avLst/>
          </a:prstGeom>
          <a:noFill/>
          <a:ln w="9525">
            <a:noFill/>
            <a:miter lim="800000"/>
            <a:headEnd/>
            <a:tailEnd/>
          </a:ln>
          <a:effectLst/>
        </p:spPr>
      </p:pic>
      <p:sp>
        <p:nvSpPr>
          <p:cNvPr id="6" name="Content Placeholder 2"/>
          <p:cNvSpPr>
            <a:spLocks noGrp="1"/>
          </p:cNvSpPr>
          <p:nvPr>
            <p:ph idx="1"/>
          </p:nvPr>
        </p:nvSpPr>
        <p:spPr>
          <a:xfrm>
            <a:off x="1435100" y="3929063"/>
            <a:ext cx="7499350" cy="2643209"/>
          </a:xfrm>
        </p:spPr>
        <p:txBody>
          <a:bodyPr>
            <a:normAutofit fontScale="92500" lnSpcReduction="10000"/>
          </a:bodyPr>
          <a:lstStyle/>
          <a:p>
            <a:r>
              <a:rPr lang="en-US" dirty="0" smtClean="0"/>
              <a:t>First-order edge detection is based on the premise that differentiation highlights change.</a:t>
            </a:r>
          </a:p>
          <a:p>
            <a:r>
              <a:rPr lang="en-US" dirty="0" smtClean="0"/>
              <a:t>Image intensity f(x) changes in the region of a feature boundary as it is illustrated in figure (a).</a:t>
            </a:r>
            <a:endParaRPr lang="el-G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 Order Edge Detection Operators (2/6): Motivation</a:t>
            </a:r>
            <a:endParaRPr lang="el-GR" dirty="0"/>
          </a:p>
        </p:txBody>
      </p:sp>
      <p:sp>
        <p:nvSpPr>
          <p:cNvPr id="3" name="Content Placeholder 2"/>
          <p:cNvSpPr>
            <a:spLocks noGrp="1"/>
          </p:cNvSpPr>
          <p:nvPr>
            <p:ph idx="1"/>
          </p:nvPr>
        </p:nvSpPr>
        <p:spPr>
          <a:xfrm>
            <a:off x="1435608" y="3857628"/>
            <a:ext cx="7498080" cy="2390772"/>
          </a:xfrm>
        </p:spPr>
        <p:txBody>
          <a:bodyPr>
            <a:normAutofit/>
          </a:bodyPr>
          <a:lstStyle/>
          <a:p>
            <a:r>
              <a:rPr lang="en-US" dirty="0" smtClean="0"/>
              <a:t>The result of first – order edge detection appears in figure (b) as a peak in the rate of change f</a:t>
            </a:r>
            <a:r>
              <a:rPr lang="el-GR" dirty="0" smtClean="0"/>
              <a:t>’</a:t>
            </a:r>
            <a:r>
              <a:rPr lang="en-US" dirty="0" smtClean="0"/>
              <a:t>(x) = df / dx of the original signal f(x). </a:t>
            </a:r>
            <a:endParaRPr lang="el-GR" dirty="0" smtClean="0"/>
          </a:p>
        </p:txBody>
      </p:sp>
      <p:pic>
        <p:nvPicPr>
          <p:cNvPr id="80898" name="Picture 2"/>
          <p:cNvPicPr>
            <a:picLocks noChangeAspect="1" noChangeArrowheads="1"/>
          </p:cNvPicPr>
          <p:nvPr/>
        </p:nvPicPr>
        <p:blipFill>
          <a:blip r:embed="rId2"/>
          <a:srcRect/>
          <a:stretch>
            <a:fillRect/>
          </a:stretch>
        </p:blipFill>
        <p:spPr bwMode="auto">
          <a:xfrm>
            <a:off x="2643174" y="1571612"/>
            <a:ext cx="3857652" cy="2071702"/>
          </a:xfrm>
          <a:prstGeom prst="rect">
            <a:avLst/>
          </a:prstGeom>
          <a:noFill/>
          <a:ln w="9525">
            <a:noFill/>
            <a:miter lim="800000"/>
            <a:headEnd/>
            <a:tailEnd/>
          </a:ln>
          <a:effec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 Order Edge Detection Operators (3/6): Motivation</a:t>
            </a:r>
            <a:endParaRPr lang="el-GR" dirty="0"/>
          </a:p>
        </p:txBody>
      </p:sp>
      <p:sp>
        <p:nvSpPr>
          <p:cNvPr id="3" name="Content Placeholder 2"/>
          <p:cNvSpPr>
            <a:spLocks noGrp="1"/>
          </p:cNvSpPr>
          <p:nvPr>
            <p:ph idx="1"/>
          </p:nvPr>
        </p:nvSpPr>
        <p:spPr/>
        <p:txBody>
          <a:bodyPr>
            <a:normAutofit/>
          </a:bodyPr>
          <a:lstStyle/>
          <a:p>
            <a:r>
              <a:rPr lang="en-US" dirty="0" smtClean="0"/>
              <a:t>There are higher order derivatives such as the </a:t>
            </a:r>
            <a:r>
              <a:rPr lang="en-US" i="1" dirty="0" smtClean="0"/>
              <a:t>second-order derivative, f ″(x) = </a:t>
            </a:r>
            <a:r>
              <a:rPr lang="en-US" dirty="0" smtClean="0"/>
              <a:t>d</a:t>
            </a:r>
            <a:r>
              <a:rPr lang="en-US" baseline="30000" dirty="0" smtClean="0"/>
              <a:t>2</a:t>
            </a:r>
            <a:r>
              <a:rPr lang="en-US" i="1" dirty="0" smtClean="0"/>
              <a:t>f / dx</a:t>
            </a:r>
            <a:r>
              <a:rPr lang="en-US" i="1" baseline="30000" dirty="0" smtClean="0"/>
              <a:t>2 </a:t>
            </a:r>
            <a:r>
              <a:rPr lang="en-US" dirty="0" smtClean="0"/>
              <a:t> that can be applied to the same cross-section of data as illustrated in figure (c).</a:t>
            </a:r>
            <a:endParaRPr lang="el-GR" dirty="0"/>
          </a:p>
        </p:txBody>
      </p:sp>
      <p:pic>
        <p:nvPicPr>
          <p:cNvPr id="81924" name="Picture 4"/>
          <p:cNvPicPr>
            <a:picLocks noChangeAspect="1" noChangeArrowheads="1"/>
          </p:cNvPicPr>
          <p:nvPr/>
        </p:nvPicPr>
        <p:blipFill>
          <a:blip r:embed="rId2"/>
          <a:srcRect/>
          <a:stretch>
            <a:fillRect/>
          </a:stretch>
        </p:blipFill>
        <p:spPr bwMode="auto">
          <a:xfrm>
            <a:off x="3000364" y="4071942"/>
            <a:ext cx="4143404" cy="1761447"/>
          </a:xfrm>
          <a:prstGeom prst="rect">
            <a:avLst/>
          </a:prstGeom>
          <a:noFill/>
          <a:ln w="9525">
            <a:noFill/>
            <a:miter lim="800000"/>
            <a:headEnd/>
            <a:tailEnd/>
          </a:ln>
          <a:effec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 Order Edge Detection Operators (4/6): Motivation</a:t>
            </a:r>
            <a:endParaRPr lang="el-GR" dirty="0"/>
          </a:p>
        </p:txBody>
      </p:sp>
      <p:sp>
        <p:nvSpPr>
          <p:cNvPr id="3" name="Content Placeholder 2"/>
          <p:cNvSpPr>
            <a:spLocks noGrp="1"/>
          </p:cNvSpPr>
          <p:nvPr>
            <p:ph idx="1"/>
          </p:nvPr>
        </p:nvSpPr>
        <p:spPr/>
        <p:txBody>
          <a:bodyPr>
            <a:normAutofit fontScale="92500" lnSpcReduction="20000"/>
          </a:bodyPr>
          <a:lstStyle/>
          <a:p>
            <a:r>
              <a:rPr lang="en-US" dirty="0" smtClean="0"/>
              <a:t>f</a:t>
            </a:r>
            <a:r>
              <a:rPr lang="el-GR" dirty="0" smtClean="0"/>
              <a:t>’’</a:t>
            </a:r>
            <a:r>
              <a:rPr lang="en-US" dirty="0" smtClean="0"/>
              <a:t>(x) is greatest where the rate of change of the signal is greatest and zero when the rate of change is constant. </a:t>
            </a:r>
          </a:p>
          <a:p>
            <a:r>
              <a:rPr lang="en-US" dirty="0" smtClean="0"/>
              <a:t>The rate of change is constant at the peak of the first-order derivative. </a:t>
            </a:r>
          </a:p>
          <a:p>
            <a:r>
              <a:rPr lang="en-US" dirty="0" smtClean="0"/>
              <a:t>This is where there is a </a:t>
            </a:r>
            <a:r>
              <a:rPr lang="en-US" i="1" dirty="0" smtClean="0"/>
              <a:t>zero-crossing (change in sign) in the second-order derivative.</a:t>
            </a:r>
          </a:p>
          <a:p>
            <a:r>
              <a:rPr lang="en-US" dirty="0" smtClean="0"/>
              <a:t>Therefore,  an alternative to first-order differentiation is to apply second-order differentiation and then find zero-crossings in the second-order information.</a:t>
            </a:r>
            <a:endParaRPr lang="el-G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 Order Edge Detection Operators (5/6): Motivation</a:t>
            </a:r>
            <a:endParaRPr lang="el-GR" dirty="0"/>
          </a:p>
        </p:txBody>
      </p:sp>
      <p:sp>
        <p:nvSpPr>
          <p:cNvPr id="3" name="Content Placeholder 2"/>
          <p:cNvSpPr>
            <a:spLocks noGrp="1"/>
          </p:cNvSpPr>
          <p:nvPr>
            <p:ph idx="1"/>
          </p:nvPr>
        </p:nvSpPr>
        <p:spPr/>
        <p:txBody>
          <a:bodyPr>
            <a:normAutofit/>
          </a:bodyPr>
          <a:lstStyle/>
          <a:p>
            <a:r>
              <a:rPr lang="en-US" dirty="0" smtClean="0">
                <a:solidFill>
                  <a:srgbClr val="FF0000"/>
                </a:solidFill>
              </a:rPr>
              <a:t>Edge points</a:t>
            </a:r>
            <a:r>
              <a:rPr lang="en-US" dirty="0" smtClean="0"/>
              <a:t>: peaks of the first derivative.</a:t>
            </a:r>
          </a:p>
          <a:p>
            <a:pPr lvl="1"/>
            <a:r>
              <a:rPr lang="en-US" dirty="0" smtClean="0"/>
              <a:t>use of thresholds</a:t>
            </a:r>
          </a:p>
          <a:p>
            <a:pPr lvl="1"/>
            <a:r>
              <a:rPr lang="en-US" dirty="0" smtClean="0"/>
              <a:t>detects too many edge points</a:t>
            </a:r>
            <a:endParaRPr lang="el-GR" dirty="0" smtClean="0"/>
          </a:p>
          <a:p>
            <a:r>
              <a:rPr lang="en-US" dirty="0" smtClean="0"/>
              <a:t>Equivalently, zero’s of the second derivative.</a:t>
            </a:r>
            <a:endParaRPr lang="el-GR" dirty="0" smtClean="0"/>
          </a:p>
          <a:p>
            <a:r>
              <a:rPr lang="en-US" dirty="0" smtClean="0"/>
              <a:t>Combine first and second derivatives.</a:t>
            </a:r>
          </a:p>
          <a:p>
            <a:pPr lvl="1"/>
            <a:r>
              <a:rPr lang="en-US" dirty="0" smtClean="0"/>
              <a:t>Locate </a:t>
            </a:r>
            <a:r>
              <a:rPr lang="en-US" dirty="0" smtClean="0">
                <a:solidFill>
                  <a:srgbClr val="FF0000"/>
                </a:solidFill>
              </a:rPr>
              <a:t>peak</a:t>
            </a:r>
            <a:r>
              <a:rPr lang="en-US" dirty="0" smtClean="0"/>
              <a:t> in the first derivative and </a:t>
            </a:r>
            <a:r>
              <a:rPr lang="en-US" dirty="0" smtClean="0">
                <a:solidFill>
                  <a:srgbClr val="FF0000"/>
                </a:solidFill>
              </a:rPr>
              <a:t>zero -   crossing</a:t>
            </a:r>
            <a:r>
              <a:rPr lang="en-US" dirty="0" smtClean="0"/>
              <a:t> in the second derivative.  </a:t>
            </a:r>
            <a:endParaRPr lang="el-G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 Order Edge Detection Operators (6/6): Motivation</a:t>
            </a:r>
            <a:endParaRPr lang="el-GR" dirty="0"/>
          </a:p>
        </p:txBody>
      </p:sp>
      <p:sp>
        <p:nvSpPr>
          <p:cNvPr id="3" name="Content Placeholder 2"/>
          <p:cNvSpPr>
            <a:spLocks noGrp="1"/>
          </p:cNvSpPr>
          <p:nvPr>
            <p:ph idx="1"/>
          </p:nvPr>
        </p:nvSpPr>
        <p:spPr/>
        <p:txBody>
          <a:bodyPr/>
          <a:lstStyle/>
          <a:p>
            <a:r>
              <a:rPr lang="en-US" dirty="0" smtClean="0"/>
              <a:t>Combination of Derivatives:</a:t>
            </a:r>
          </a:p>
          <a:p>
            <a:pPr lvl="1"/>
            <a:r>
              <a:rPr lang="en-US" dirty="0" smtClean="0"/>
              <a:t>smoothing by Gaussian.</a:t>
            </a:r>
          </a:p>
          <a:p>
            <a:pPr lvl="1"/>
            <a:r>
              <a:rPr lang="en-US" dirty="0" smtClean="0"/>
              <a:t>presence of zero crossing in second derivative:</a:t>
            </a:r>
          </a:p>
          <a:p>
            <a:pPr lvl="1"/>
            <a:r>
              <a:rPr lang="en-US" dirty="0" smtClean="0"/>
              <a:t>large peak in the first derivative:</a:t>
            </a:r>
            <a:endParaRPr lang="el-GR" dirty="0" smtClean="0"/>
          </a:p>
        </p:txBody>
      </p:sp>
      <p:graphicFrame>
        <p:nvGraphicFramePr>
          <p:cNvPr id="4" name="Object 3"/>
          <p:cNvGraphicFramePr>
            <a:graphicFrameLocks noChangeAspect="1"/>
          </p:cNvGraphicFramePr>
          <p:nvPr/>
        </p:nvGraphicFramePr>
        <p:xfrm>
          <a:off x="3643306" y="2928934"/>
          <a:ext cx="2075465" cy="571504"/>
        </p:xfrm>
        <a:graphic>
          <a:graphicData uri="http://schemas.openxmlformats.org/presentationml/2006/ole">
            <mc:AlternateContent xmlns:mc="http://schemas.openxmlformats.org/markup-compatibility/2006">
              <mc:Choice xmlns:v="urn:schemas-microsoft-com:vml" Requires="v">
                <p:oleObj spid="_x0000_s82950" name="Equation" r:id="rId3" imgW="876240" imgH="241200" progId="Equation.DSMT4">
                  <p:embed/>
                </p:oleObj>
              </mc:Choice>
              <mc:Fallback>
                <p:oleObj name="Equation" r:id="rId3" imgW="876240" imgH="241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3306" y="2928934"/>
                        <a:ext cx="2075465"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6786578" y="3429000"/>
          <a:ext cx="2283418" cy="576092"/>
        </p:xfrm>
        <a:graphic>
          <a:graphicData uri="http://schemas.openxmlformats.org/presentationml/2006/ole">
            <mc:AlternateContent xmlns:mc="http://schemas.openxmlformats.org/markup-compatibility/2006">
              <mc:Choice xmlns:v="urn:schemas-microsoft-com:vml" Requires="v">
                <p:oleObj spid="_x0000_s82951" name="Equation" r:id="rId5" imgW="1384200" imgH="279360" progId="Equation.DSMT4">
                  <p:embed/>
                </p:oleObj>
              </mc:Choice>
              <mc:Fallback>
                <p:oleObj name="Equation" r:id="rId5" imgW="1384200" imgH="27936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6578" y="3429000"/>
                        <a:ext cx="2283418" cy="5760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82948" name="Picture 4"/>
          <p:cNvPicPr>
            <a:picLocks noChangeAspect="1" noChangeArrowheads="1"/>
          </p:cNvPicPr>
          <p:nvPr/>
        </p:nvPicPr>
        <p:blipFill>
          <a:blip r:embed="rId7"/>
          <a:srcRect/>
          <a:stretch>
            <a:fillRect/>
          </a:stretch>
        </p:blipFill>
        <p:spPr bwMode="auto">
          <a:xfrm>
            <a:off x="2143108" y="4143380"/>
            <a:ext cx="6357982" cy="2430111"/>
          </a:xfrm>
          <a:prstGeom prst="rect">
            <a:avLst/>
          </a:prstGeom>
          <a:noFill/>
          <a:ln w="9525">
            <a:noFill/>
            <a:miter lim="800000"/>
            <a:headEnd/>
            <a:tailEnd/>
          </a:ln>
          <a:effec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 Order Edge Detection Operators </a:t>
            </a:r>
            <a:r>
              <a:rPr lang="en-US" smtClean="0"/>
              <a:t>(1/8): </a:t>
            </a:r>
            <a:r>
              <a:rPr lang="en-US" dirty="0" smtClean="0"/>
              <a:t>Laplacian Operator</a:t>
            </a:r>
            <a:endParaRPr lang="el-GR" dirty="0"/>
          </a:p>
        </p:txBody>
      </p:sp>
      <p:sp>
        <p:nvSpPr>
          <p:cNvPr id="3" name="Content Placeholder 2"/>
          <p:cNvSpPr>
            <a:spLocks noGrp="1"/>
          </p:cNvSpPr>
          <p:nvPr>
            <p:ph idx="1"/>
          </p:nvPr>
        </p:nvSpPr>
        <p:spPr/>
        <p:txBody>
          <a:bodyPr>
            <a:normAutofit/>
          </a:bodyPr>
          <a:lstStyle/>
          <a:p>
            <a:r>
              <a:rPr lang="en-US" dirty="0" smtClean="0"/>
              <a:t>The Laplace operator is defined as the dot product (inner product) of two gradient vector operators: </a:t>
            </a:r>
            <a:endParaRPr lang="el-GR" dirty="0" smtClean="0"/>
          </a:p>
        </p:txBody>
      </p:sp>
      <p:graphicFrame>
        <p:nvGraphicFramePr>
          <p:cNvPr id="4" name="Object 3"/>
          <p:cNvGraphicFramePr>
            <a:graphicFrameLocks noChangeAspect="1"/>
          </p:cNvGraphicFramePr>
          <p:nvPr/>
        </p:nvGraphicFramePr>
        <p:xfrm>
          <a:off x="1927468" y="3071810"/>
          <a:ext cx="6216432" cy="2643206"/>
        </p:xfrm>
        <a:graphic>
          <a:graphicData uri="http://schemas.openxmlformats.org/presentationml/2006/ole">
            <mc:AlternateContent xmlns:mc="http://schemas.openxmlformats.org/markup-compatibility/2006">
              <mc:Choice xmlns:v="urn:schemas-microsoft-com:vml" Requires="v">
                <p:oleObj spid="_x0000_s83972" name="Equation" r:id="rId3" imgW="3225600" imgH="1371600" progId="Equation.DSMT4">
                  <p:embed/>
                </p:oleObj>
              </mc:Choice>
              <mc:Fallback>
                <p:oleObj name="Equation" r:id="rId3" imgW="3225600" imgH="1371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7468" y="3071810"/>
                        <a:ext cx="6216432" cy="26432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142852"/>
            <a:ext cx="7498080" cy="1143000"/>
          </a:xfrm>
        </p:spPr>
        <p:txBody>
          <a:bodyPr>
            <a:normAutofit fontScale="90000"/>
          </a:bodyPr>
          <a:lstStyle/>
          <a:p>
            <a:r>
              <a:rPr lang="en-US" dirty="0" smtClean="0"/>
              <a:t>Second – Order Edge Detection Operators (2/8): Laplacian Operator</a:t>
            </a:r>
            <a:endParaRPr lang="el-GR" dirty="0"/>
          </a:p>
        </p:txBody>
      </p:sp>
      <p:sp>
        <p:nvSpPr>
          <p:cNvPr id="3" name="Content Placeholder 2"/>
          <p:cNvSpPr>
            <a:spLocks noGrp="1"/>
          </p:cNvSpPr>
          <p:nvPr>
            <p:ph idx="1"/>
          </p:nvPr>
        </p:nvSpPr>
        <p:spPr>
          <a:xfrm>
            <a:off x="1214414" y="1285860"/>
            <a:ext cx="7498080" cy="4800600"/>
          </a:xfrm>
        </p:spPr>
        <p:txBody>
          <a:bodyPr/>
          <a:lstStyle/>
          <a:p>
            <a:r>
              <a:rPr lang="en-US" dirty="0" smtClean="0"/>
              <a:t>When applied to f(x,y), this operator produces a scalar function:</a:t>
            </a:r>
          </a:p>
          <a:p>
            <a:r>
              <a:rPr lang="en-US" dirty="0" smtClean="0"/>
              <a:t>In discrete case, the second order differentiation becomes second order difference. In 1D case, if the first order difference is defined as: </a:t>
            </a:r>
          </a:p>
          <a:p>
            <a:endParaRPr lang="en-US" dirty="0" smtClean="0"/>
          </a:p>
          <a:p>
            <a:pPr>
              <a:buNone/>
            </a:pPr>
            <a:r>
              <a:rPr lang="en-US" dirty="0" smtClean="0"/>
              <a:t>   the second – order difference will be defined as:</a:t>
            </a:r>
          </a:p>
        </p:txBody>
      </p:sp>
      <p:graphicFrame>
        <p:nvGraphicFramePr>
          <p:cNvPr id="4" name="Object 3"/>
          <p:cNvGraphicFramePr>
            <a:graphicFrameLocks noChangeAspect="1"/>
          </p:cNvGraphicFramePr>
          <p:nvPr/>
        </p:nvGraphicFramePr>
        <p:xfrm>
          <a:off x="6143636" y="1714488"/>
          <a:ext cx="2357455" cy="771130"/>
        </p:xfrm>
        <a:graphic>
          <a:graphicData uri="http://schemas.openxmlformats.org/presentationml/2006/ole">
            <mc:AlternateContent xmlns:mc="http://schemas.openxmlformats.org/markup-compatibility/2006">
              <mc:Choice xmlns:v="urn:schemas-microsoft-com:vml" Requires="v">
                <p:oleObj spid="_x0000_s85000" name="Equation" r:id="rId3" imgW="1358640" imgH="444240" progId="Equation.DSMT4">
                  <p:embed/>
                </p:oleObj>
              </mc:Choice>
              <mc:Fallback>
                <p:oleObj name="Equation" r:id="rId3" imgW="1358640" imgH="4442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3636" y="1714488"/>
                        <a:ext cx="2357455" cy="7711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1643042" y="4357694"/>
          <a:ext cx="6469425" cy="571504"/>
        </p:xfrm>
        <a:graphic>
          <a:graphicData uri="http://schemas.openxmlformats.org/presentationml/2006/ole">
            <mc:AlternateContent xmlns:mc="http://schemas.openxmlformats.org/markup-compatibility/2006">
              <mc:Choice xmlns:v="urn:schemas-microsoft-com:vml" Requires="v">
                <p:oleObj spid="_x0000_s85001" name="Equation" r:id="rId5" imgW="2590560" imgH="228600" progId="Equation.DSMT4">
                  <p:embed/>
                </p:oleObj>
              </mc:Choice>
              <mc:Fallback>
                <p:oleObj name="Equation" r:id="rId5" imgW="259056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3042" y="4357694"/>
                        <a:ext cx="6469425"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1643042" y="5929329"/>
          <a:ext cx="7358114" cy="851743"/>
        </p:xfrm>
        <a:graphic>
          <a:graphicData uri="http://schemas.openxmlformats.org/presentationml/2006/ole">
            <mc:AlternateContent xmlns:mc="http://schemas.openxmlformats.org/markup-compatibility/2006">
              <mc:Choice xmlns:v="urn:schemas-microsoft-com:vml" Requires="v">
                <p:oleObj spid="_x0000_s85002" name="Equation" r:id="rId7" imgW="3949560" imgH="457200" progId="Equation.DSMT4">
                  <p:embed/>
                </p:oleObj>
              </mc:Choice>
              <mc:Fallback>
                <p:oleObj name="Equation" r:id="rId7" imgW="3949560" imgH="4572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43042" y="5929329"/>
                        <a:ext cx="7358114" cy="8517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0"/>
            <a:ext cx="7498080" cy="928670"/>
          </a:xfrm>
        </p:spPr>
        <p:txBody>
          <a:bodyPr/>
          <a:lstStyle/>
          <a:p>
            <a:r>
              <a:rPr lang="en-US" dirty="0" smtClean="0"/>
              <a:t>Histograms (2/3)</a:t>
            </a:r>
            <a:endParaRPr lang="el-GR" dirty="0"/>
          </a:p>
        </p:txBody>
      </p:sp>
      <p:sp>
        <p:nvSpPr>
          <p:cNvPr id="3" name="Content Placeholder 2"/>
          <p:cNvSpPr>
            <a:spLocks noGrp="1"/>
          </p:cNvSpPr>
          <p:nvPr>
            <p:ph idx="1"/>
          </p:nvPr>
        </p:nvSpPr>
        <p:spPr>
          <a:xfrm>
            <a:off x="1285852" y="785794"/>
            <a:ext cx="7498080" cy="481002"/>
          </a:xfrm>
        </p:spPr>
        <p:txBody>
          <a:bodyPr>
            <a:normAutofit fontScale="70000" lnSpcReduction="20000"/>
          </a:bodyPr>
          <a:lstStyle/>
          <a:p>
            <a:r>
              <a:rPr lang="en-US" dirty="0" smtClean="0"/>
              <a:t>MatLab code for histogram construction (</a:t>
            </a:r>
            <a:r>
              <a:rPr lang="en-US" i="1" dirty="0" smtClean="0"/>
              <a:t>Histogram.m</a:t>
            </a:r>
            <a:r>
              <a:rPr lang="en-US" dirty="0" smtClean="0"/>
              <a:t>): </a:t>
            </a:r>
            <a:endParaRPr lang="el-GR" dirty="0"/>
          </a:p>
        </p:txBody>
      </p:sp>
      <p:sp>
        <p:nvSpPr>
          <p:cNvPr id="7" name="Rectangle 6"/>
          <p:cNvSpPr/>
          <p:nvPr/>
        </p:nvSpPr>
        <p:spPr>
          <a:xfrm>
            <a:off x="1785918" y="1142985"/>
            <a:ext cx="7000924" cy="5632311"/>
          </a:xfrm>
          <a:prstGeom prst="rect">
            <a:avLst/>
          </a:prstGeom>
        </p:spPr>
        <p:txBody>
          <a:bodyPr wrap="square">
            <a:spAutoFit/>
          </a:bodyPr>
          <a:lstStyle/>
          <a:p>
            <a:r>
              <a:rPr lang="en-US" sz="1000" b="1" dirty="0" smtClean="0">
                <a:solidFill>
                  <a:srgbClr val="228B22"/>
                </a:solidFill>
                <a:latin typeface="Courier New"/>
              </a:rPr>
              <a:t>%Histogram Generation Script.</a:t>
            </a:r>
          </a:p>
          <a:p>
            <a:r>
              <a:rPr lang="en-US" sz="1000" b="1" dirty="0" smtClean="0">
                <a:solidFill>
                  <a:srgbClr val="000000"/>
                </a:solidFill>
                <a:latin typeface="Courier New"/>
              </a:rPr>
              <a:t>clear </a:t>
            </a:r>
            <a:r>
              <a:rPr lang="en-US" sz="1000" b="1" dirty="0" smtClean="0">
                <a:solidFill>
                  <a:srgbClr val="A020F0"/>
                </a:solidFill>
                <a:latin typeface="Courier New"/>
              </a:rPr>
              <a:t>all</a:t>
            </a:r>
          </a:p>
          <a:p>
            <a:r>
              <a:rPr lang="en-US" sz="1000" b="1" dirty="0" smtClean="0">
                <a:solidFill>
                  <a:srgbClr val="228B22"/>
                </a:solidFill>
                <a:latin typeface="Courier New"/>
              </a:rPr>
              <a:t>% Load an image.</a:t>
            </a:r>
          </a:p>
          <a:p>
            <a:r>
              <a:rPr lang="en-US" sz="1000" b="1" dirty="0" smtClean="0">
                <a:solidFill>
                  <a:srgbClr val="000000"/>
                </a:solidFill>
                <a:latin typeface="Courier New"/>
              </a:rPr>
              <a:t>Io = imread(</a:t>
            </a:r>
            <a:r>
              <a:rPr lang="en-US" sz="1000" b="1" dirty="0" smtClean="0">
                <a:solidFill>
                  <a:srgbClr val="A020F0"/>
                </a:solidFill>
                <a:latin typeface="Courier New"/>
              </a:rPr>
              <a:t>'Io.jpg'</a:t>
            </a:r>
            <a:r>
              <a:rPr lang="en-US" sz="1000" b="1" dirty="0" smtClean="0">
                <a:solidFill>
                  <a:srgbClr val="000000"/>
                </a:solidFill>
                <a:latin typeface="Courier New"/>
              </a:rPr>
              <a:t>);</a:t>
            </a:r>
          </a:p>
          <a:p>
            <a:r>
              <a:rPr lang="en-US" sz="1000" b="1" dirty="0" smtClean="0">
                <a:solidFill>
                  <a:srgbClr val="000000"/>
                </a:solidFill>
                <a:latin typeface="Courier New"/>
              </a:rPr>
              <a:t>figure(</a:t>
            </a:r>
            <a:r>
              <a:rPr lang="en-US" sz="1000" b="1" dirty="0" smtClean="0">
                <a:solidFill>
                  <a:srgbClr val="A020F0"/>
                </a:solidFill>
                <a:latin typeface="Courier New"/>
              </a:rPr>
              <a:t>'Name'</a:t>
            </a:r>
            <a:r>
              <a:rPr lang="en-US" sz="1000" b="1" dirty="0" smtClean="0">
                <a:solidFill>
                  <a:srgbClr val="000000"/>
                </a:solidFill>
                <a:latin typeface="Courier New"/>
              </a:rPr>
              <a:t>,</a:t>
            </a:r>
            <a:r>
              <a:rPr lang="en-US" sz="1000" b="1" dirty="0" smtClean="0">
                <a:solidFill>
                  <a:srgbClr val="A020F0"/>
                </a:solidFill>
                <a:latin typeface="Courier New"/>
              </a:rPr>
              <a:t>'Original Image'</a:t>
            </a:r>
            <a:r>
              <a:rPr lang="en-US" sz="1000" b="1" dirty="0" smtClean="0">
                <a:solidFill>
                  <a:srgbClr val="000000"/>
                </a:solidFill>
                <a:latin typeface="Courier New"/>
              </a:rPr>
              <a:t>);</a:t>
            </a:r>
          </a:p>
          <a:p>
            <a:r>
              <a:rPr lang="en-US" sz="1000" b="1" dirty="0" smtClean="0">
                <a:solidFill>
                  <a:srgbClr val="000000"/>
                </a:solidFill>
                <a:latin typeface="Courier New"/>
              </a:rPr>
              <a:t>imshow(Io);</a:t>
            </a:r>
          </a:p>
          <a:p>
            <a:r>
              <a:rPr lang="en-US" sz="1000" b="1" dirty="0" smtClean="0">
                <a:solidFill>
                  <a:srgbClr val="000000"/>
                </a:solidFill>
                <a:latin typeface="Courier New"/>
              </a:rPr>
              <a:t>Io = double(Io);</a:t>
            </a:r>
          </a:p>
          <a:p>
            <a:r>
              <a:rPr lang="en-US" sz="1000" b="1" dirty="0" smtClean="0">
                <a:solidFill>
                  <a:srgbClr val="000000"/>
                </a:solidFill>
                <a:latin typeface="Courier New"/>
              </a:rPr>
              <a:t>[width,height,colors] = size(Io);</a:t>
            </a:r>
          </a:p>
          <a:p>
            <a:r>
              <a:rPr lang="en-US" sz="1000" b="1" dirty="0" smtClean="0">
                <a:solidFill>
                  <a:srgbClr val="228B22"/>
                </a:solidFill>
                <a:latin typeface="Courier New"/>
              </a:rPr>
              <a:t>% Get constituent color matrices corresponding to colors Red, Green and</a:t>
            </a:r>
          </a:p>
          <a:p>
            <a:r>
              <a:rPr lang="en-US" sz="1000" b="1" dirty="0" smtClean="0">
                <a:solidFill>
                  <a:srgbClr val="228B22"/>
                </a:solidFill>
                <a:latin typeface="Courier New"/>
              </a:rPr>
              <a:t>% Blue.</a:t>
            </a:r>
          </a:p>
          <a:p>
            <a:r>
              <a:rPr lang="en-US" sz="1000" b="1" dirty="0" smtClean="0">
                <a:solidFill>
                  <a:srgbClr val="000000"/>
                </a:solidFill>
                <a:latin typeface="Courier New"/>
              </a:rPr>
              <a:t>IoR = Io(:,:,1);</a:t>
            </a:r>
          </a:p>
          <a:p>
            <a:r>
              <a:rPr lang="en-US" sz="1000" b="1" dirty="0" smtClean="0">
                <a:solidFill>
                  <a:srgbClr val="000000"/>
                </a:solidFill>
                <a:latin typeface="Courier New"/>
              </a:rPr>
              <a:t>IoG = Io(:,:,2);</a:t>
            </a:r>
          </a:p>
          <a:p>
            <a:r>
              <a:rPr lang="en-US" sz="1000" b="1" dirty="0" smtClean="0">
                <a:solidFill>
                  <a:srgbClr val="000000"/>
                </a:solidFill>
                <a:latin typeface="Courier New"/>
              </a:rPr>
              <a:t>IoB = Io(:,:,3);</a:t>
            </a:r>
          </a:p>
          <a:p>
            <a:r>
              <a:rPr lang="en-US" sz="1000" b="1" dirty="0" smtClean="0">
                <a:solidFill>
                  <a:srgbClr val="228B22"/>
                </a:solidFill>
                <a:latin typeface="Courier New"/>
              </a:rPr>
              <a:t>% Trasform each color matrix to a corresponding vector so that the</a:t>
            </a:r>
          </a:p>
          <a:p>
            <a:r>
              <a:rPr lang="en-US" sz="1000" b="1" dirty="0" smtClean="0">
                <a:solidFill>
                  <a:srgbClr val="228B22"/>
                </a:solidFill>
                <a:latin typeface="Courier New"/>
              </a:rPr>
              <a:t>% intensity hisograms for each color component may be computed.</a:t>
            </a:r>
          </a:p>
          <a:p>
            <a:r>
              <a:rPr lang="en-US" sz="1000" b="1" dirty="0" smtClean="0">
                <a:solidFill>
                  <a:srgbClr val="000000"/>
                </a:solidFill>
                <a:latin typeface="Courier New"/>
              </a:rPr>
              <a:t>IoR = reshape(IoR,1,width*height);</a:t>
            </a:r>
          </a:p>
          <a:p>
            <a:r>
              <a:rPr lang="en-US" sz="1000" b="1" dirty="0" smtClean="0">
                <a:solidFill>
                  <a:srgbClr val="000000"/>
                </a:solidFill>
                <a:latin typeface="Courier New"/>
              </a:rPr>
              <a:t>IoG = reshape(IoG,1,width*height);</a:t>
            </a:r>
          </a:p>
          <a:p>
            <a:r>
              <a:rPr lang="en-US" sz="1000" b="1" dirty="0" smtClean="0">
                <a:solidFill>
                  <a:srgbClr val="000000"/>
                </a:solidFill>
                <a:latin typeface="Courier New"/>
              </a:rPr>
              <a:t>IoB = reshape(IoB,1,width*height);</a:t>
            </a:r>
          </a:p>
          <a:p>
            <a:r>
              <a:rPr lang="en-US" sz="1000" b="1" dirty="0" smtClean="0">
                <a:solidFill>
                  <a:srgbClr val="228B22"/>
                </a:solidFill>
                <a:latin typeface="Courier New"/>
              </a:rPr>
              <a:t>% Compute intensity histograms for each color component.</a:t>
            </a:r>
          </a:p>
          <a:p>
            <a:r>
              <a:rPr lang="en-US" sz="1000" b="1" dirty="0" smtClean="0">
                <a:solidFill>
                  <a:srgbClr val="000000"/>
                </a:solidFill>
                <a:latin typeface="Courier New"/>
              </a:rPr>
              <a:t>HoR = hist(IoR,[0:1:255]);</a:t>
            </a:r>
          </a:p>
          <a:p>
            <a:r>
              <a:rPr lang="en-US" sz="1000" b="1" dirty="0" smtClean="0">
                <a:solidFill>
                  <a:srgbClr val="000000"/>
                </a:solidFill>
                <a:latin typeface="Courier New"/>
              </a:rPr>
              <a:t>HoG = hist(IoG,[0:1:255]);</a:t>
            </a:r>
          </a:p>
          <a:p>
            <a:r>
              <a:rPr lang="en-US" sz="1000" b="1" dirty="0" smtClean="0">
                <a:solidFill>
                  <a:srgbClr val="000000"/>
                </a:solidFill>
                <a:latin typeface="Courier New"/>
              </a:rPr>
              <a:t>HoB = hist(IoB,[0:1:255]);</a:t>
            </a:r>
          </a:p>
          <a:p>
            <a:r>
              <a:rPr lang="en-US" sz="1000" b="1" dirty="0" smtClean="0">
                <a:solidFill>
                  <a:srgbClr val="228B22"/>
                </a:solidFill>
                <a:latin typeface="Courier New"/>
              </a:rPr>
              <a:t>% Plot intensity histograms for each color component.</a:t>
            </a:r>
          </a:p>
          <a:p>
            <a:r>
              <a:rPr lang="en-US" sz="1000" b="1" dirty="0" smtClean="0">
                <a:solidFill>
                  <a:srgbClr val="000000"/>
                </a:solidFill>
                <a:latin typeface="Courier New"/>
              </a:rPr>
              <a:t>figure(</a:t>
            </a:r>
            <a:r>
              <a:rPr lang="en-US" sz="1000" b="1" dirty="0" smtClean="0">
                <a:solidFill>
                  <a:srgbClr val="A020F0"/>
                </a:solidFill>
                <a:latin typeface="Courier New"/>
              </a:rPr>
              <a:t>'Name'</a:t>
            </a:r>
            <a:r>
              <a:rPr lang="en-US" sz="1000" b="1" dirty="0" smtClean="0">
                <a:solidFill>
                  <a:srgbClr val="000000"/>
                </a:solidFill>
                <a:latin typeface="Courier New"/>
              </a:rPr>
              <a:t>,</a:t>
            </a:r>
            <a:r>
              <a:rPr lang="en-US" sz="1000" b="1" dirty="0" smtClean="0">
                <a:solidFill>
                  <a:srgbClr val="A020F0"/>
                </a:solidFill>
                <a:latin typeface="Courier New"/>
              </a:rPr>
              <a:t>'Original Image Color Histograms'</a:t>
            </a:r>
            <a:r>
              <a:rPr lang="en-US" sz="1000" b="1" dirty="0" smtClean="0">
                <a:solidFill>
                  <a:srgbClr val="000000"/>
                </a:solidFill>
                <a:latin typeface="Courier New"/>
              </a:rPr>
              <a:t>)</a:t>
            </a:r>
          </a:p>
          <a:p>
            <a:r>
              <a:rPr lang="en-US" sz="1000" b="1" dirty="0" smtClean="0">
                <a:solidFill>
                  <a:srgbClr val="000000"/>
                </a:solidFill>
                <a:latin typeface="Courier New"/>
              </a:rPr>
              <a:t>subplot(3,1,1)</a:t>
            </a:r>
          </a:p>
          <a:p>
            <a:r>
              <a:rPr lang="en-US" sz="1000" b="1" dirty="0" smtClean="0">
                <a:solidFill>
                  <a:srgbClr val="000000"/>
                </a:solidFill>
                <a:latin typeface="Courier New"/>
              </a:rPr>
              <a:t>bar(HoR,</a:t>
            </a:r>
            <a:r>
              <a:rPr lang="en-US" sz="1000" b="1" dirty="0" smtClean="0">
                <a:solidFill>
                  <a:srgbClr val="A020F0"/>
                </a:solidFill>
                <a:latin typeface="Courier New"/>
              </a:rPr>
              <a:t>'r'</a:t>
            </a:r>
            <a:r>
              <a:rPr lang="en-US" sz="1000" b="1" dirty="0" smtClean="0">
                <a:solidFill>
                  <a:srgbClr val="000000"/>
                </a:solidFill>
                <a:latin typeface="Courier New"/>
              </a:rPr>
              <a:t>);</a:t>
            </a:r>
          </a:p>
          <a:p>
            <a:r>
              <a:rPr lang="en-US" sz="1000" b="1" dirty="0" smtClean="0">
                <a:solidFill>
                  <a:srgbClr val="000000"/>
                </a:solidFill>
                <a:latin typeface="Courier New"/>
              </a:rPr>
              <a:t>xlabel(</a:t>
            </a:r>
            <a:r>
              <a:rPr lang="en-US" sz="1000" b="1" dirty="0" smtClean="0">
                <a:solidFill>
                  <a:srgbClr val="A020F0"/>
                </a:solidFill>
                <a:latin typeface="Courier New"/>
              </a:rPr>
              <a:t>'Red Color Intensity Levels'</a:t>
            </a:r>
            <a:r>
              <a:rPr lang="en-US" sz="1000" b="1" dirty="0" smtClean="0">
                <a:solidFill>
                  <a:srgbClr val="000000"/>
                </a:solidFill>
                <a:latin typeface="Courier New"/>
              </a:rPr>
              <a:t>);</a:t>
            </a:r>
          </a:p>
          <a:p>
            <a:r>
              <a:rPr lang="en-US" sz="1000" b="1" dirty="0" smtClean="0">
                <a:solidFill>
                  <a:srgbClr val="000000"/>
                </a:solidFill>
                <a:latin typeface="Courier New"/>
              </a:rPr>
              <a:t>ylabel(</a:t>
            </a:r>
            <a:r>
              <a:rPr lang="en-US" sz="1000" b="1" dirty="0" smtClean="0">
                <a:solidFill>
                  <a:srgbClr val="A020F0"/>
                </a:solidFill>
                <a:latin typeface="Courier New"/>
              </a:rPr>
              <a:t>'Number of pixels'</a:t>
            </a:r>
            <a:r>
              <a:rPr lang="en-US" sz="1000" b="1" dirty="0" smtClean="0">
                <a:solidFill>
                  <a:srgbClr val="000000"/>
                </a:solidFill>
                <a:latin typeface="Courier New"/>
              </a:rPr>
              <a:t>);</a:t>
            </a:r>
          </a:p>
          <a:p>
            <a:r>
              <a:rPr lang="en-US" sz="1000" b="1" dirty="0" smtClean="0">
                <a:solidFill>
                  <a:srgbClr val="000000"/>
                </a:solidFill>
                <a:latin typeface="Courier New"/>
              </a:rPr>
              <a:t>subplot(3,1,2)</a:t>
            </a:r>
          </a:p>
          <a:p>
            <a:r>
              <a:rPr lang="en-US" sz="1000" b="1" dirty="0" smtClean="0">
                <a:solidFill>
                  <a:srgbClr val="000000"/>
                </a:solidFill>
                <a:latin typeface="Courier New"/>
              </a:rPr>
              <a:t>bar(HoG,</a:t>
            </a:r>
            <a:r>
              <a:rPr lang="en-US" sz="1000" b="1" dirty="0" smtClean="0">
                <a:solidFill>
                  <a:srgbClr val="A020F0"/>
                </a:solidFill>
                <a:latin typeface="Courier New"/>
              </a:rPr>
              <a:t>'g'</a:t>
            </a:r>
            <a:r>
              <a:rPr lang="en-US" sz="1000" b="1" dirty="0" smtClean="0">
                <a:solidFill>
                  <a:srgbClr val="000000"/>
                </a:solidFill>
                <a:latin typeface="Courier New"/>
              </a:rPr>
              <a:t>);</a:t>
            </a:r>
          </a:p>
          <a:p>
            <a:r>
              <a:rPr lang="en-US" sz="1000" b="1" dirty="0" smtClean="0">
                <a:solidFill>
                  <a:srgbClr val="000000"/>
                </a:solidFill>
                <a:latin typeface="Courier New"/>
              </a:rPr>
              <a:t>xlabel(</a:t>
            </a:r>
            <a:r>
              <a:rPr lang="en-US" sz="1000" b="1" dirty="0" smtClean="0">
                <a:solidFill>
                  <a:srgbClr val="A020F0"/>
                </a:solidFill>
                <a:latin typeface="Courier New"/>
              </a:rPr>
              <a:t>'Green Color Intensity Levels'</a:t>
            </a:r>
            <a:r>
              <a:rPr lang="en-US" sz="1000" b="1" dirty="0" smtClean="0">
                <a:solidFill>
                  <a:srgbClr val="000000"/>
                </a:solidFill>
                <a:latin typeface="Courier New"/>
              </a:rPr>
              <a:t>);</a:t>
            </a:r>
          </a:p>
          <a:p>
            <a:r>
              <a:rPr lang="en-US" sz="1000" b="1" dirty="0" smtClean="0">
                <a:solidFill>
                  <a:srgbClr val="000000"/>
                </a:solidFill>
                <a:latin typeface="Courier New"/>
              </a:rPr>
              <a:t>ylabel(</a:t>
            </a:r>
            <a:r>
              <a:rPr lang="en-US" sz="1000" b="1" dirty="0" smtClean="0">
                <a:solidFill>
                  <a:srgbClr val="A020F0"/>
                </a:solidFill>
                <a:latin typeface="Courier New"/>
              </a:rPr>
              <a:t>'Number of pixels'</a:t>
            </a:r>
            <a:r>
              <a:rPr lang="en-US" sz="1000" b="1" dirty="0" smtClean="0">
                <a:solidFill>
                  <a:srgbClr val="000000"/>
                </a:solidFill>
                <a:latin typeface="Courier New"/>
              </a:rPr>
              <a:t>);</a:t>
            </a:r>
          </a:p>
          <a:p>
            <a:r>
              <a:rPr lang="en-US" sz="1000" b="1" dirty="0" smtClean="0">
                <a:solidFill>
                  <a:srgbClr val="000000"/>
                </a:solidFill>
                <a:latin typeface="Courier New"/>
              </a:rPr>
              <a:t>subplot(3,1,3)</a:t>
            </a:r>
          </a:p>
          <a:p>
            <a:r>
              <a:rPr lang="en-US" sz="1000" b="1" dirty="0" smtClean="0">
                <a:solidFill>
                  <a:srgbClr val="000000"/>
                </a:solidFill>
                <a:latin typeface="Courier New"/>
              </a:rPr>
              <a:t>bar(HoB,</a:t>
            </a:r>
            <a:r>
              <a:rPr lang="en-US" sz="1000" b="1" dirty="0" smtClean="0">
                <a:solidFill>
                  <a:srgbClr val="A020F0"/>
                </a:solidFill>
                <a:latin typeface="Courier New"/>
              </a:rPr>
              <a:t>'b'</a:t>
            </a:r>
            <a:r>
              <a:rPr lang="en-US" sz="1000" b="1" dirty="0" smtClean="0">
                <a:solidFill>
                  <a:srgbClr val="000000"/>
                </a:solidFill>
                <a:latin typeface="Courier New"/>
              </a:rPr>
              <a:t>);</a:t>
            </a:r>
          </a:p>
          <a:p>
            <a:r>
              <a:rPr lang="en-US" sz="1000" b="1" dirty="0" smtClean="0">
                <a:solidFill>
                  <a:srgbClr val="000000"/>
                </a:solidFill>
                <a:latin typeface="Courier New"/>
              </a:rPr>
              <a:t>xlabel(</a:t>
            </a:r>
            <a:r>
              <a:rPr lang="en-US" sz="1000" b="1" dirty="0" smtClean="0">
                <a:solidFill>
                  <a:srgbClr val="A020F0"/>
                </a:solidFill>
                <a:latin typeface="Courier New"/>
              </a:rPr>
              <a:t>'Blue Color Intensity Levels'</a:t>
            </a:r>
            <a:r>
              <a:rPr lang="en-US" sz="1000" b="1" dirty="0" smtClean="0">
                <a:solidFill>
                  <a:srgbClr val="000000"/>
                </a:solidFill>
                <a:latin typeface="Courier New"/>
              </a:rPr>
              <a:t>);</a:t>
            </a:r>
          </a:p>
          <a:p>
            <a:r>
              <a:rPr lang="en-US" sz="1000" b="1" dirty="0" smtClean="0">
                <a:solidFill>
                  <a:srgbClr val="000000"/>
                </a:solidFill>
                <a:latin typeface="Courier New"/>
              </a:rPr>
              <a:t>ylabel(</a:t>
            </a:r>
            <a:r>
              <a:rPr lang="en-US" sz="1000" b="1" dirty="0" smtClean="0">
                <a:solidFill>
                  <a:srgbClr val="A020F0"/>
                </a:solidFill>
                <a:latin typeface="Courier New"/>
              </a:rPr>
              <a:t>'Number of pixels'</a:t>
            </a:r>
            <a:r>
              <a:rPr lang="en-US" sz="1000" b="1" dirty="0" smtClean="0">
                <a:solidFill>
                  <a:srgbClr val="000000"/>
                </a:solidFill>
                <a:latin typeface="Courier New"/>
              </a:rPr>
              <a: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 Order Edge Detection Operators (3/8): Laplacian Operator</a:t>
            </a:r>
            <a:endParaRPr lang="el-GR" dirty="0"/>
          </a:p>
        </p:txBody>
      </p:sp>
      <p:sp>
        <p:nvSpPr>
          <p:cNvPr id="3" name="Content Placeholder 2"/>
          <p:cNvSpPr>
            <a:spLocks noGrp="1"/>
          </p:cNvSpPr>
          <p:nvPr>
            <p:ph idx="1"/>
          </p:nvPr>
        </p:nvSpPr>
        <p:spPr/>
        <p:txBody>
          <a:bodyPr/>
          <a:lstStyle/>
          <a:p>
            <a:r>
              <a:rPr lang="en-US" dirty="0" smtClean="0"/>
              <a:t>Note that f</a:t>
            </a:r>
            <a:r>
              <a:rPr lang="el-GR" dirty="0" smtClean="0"/>
              <a:t>’’</a:t>
            </a:r>
            <a:r>
              <a:rPr lang="en-US" dirty="0" smtClean="0"/>
              <a:t>[n] is so defined that is symmetric to the center element f[n].</a:t>
            </a:r>
          </a:p>
          <a:p>
            <a:r>
              <a:rPr lang="en-US" dirty="0" smtClean="0"/>
              <a:t>The 1D Laplacian operator can be carried out by 1D convolution with a kernel      L</a:t>
            </a:r>
            <a:r>
              <a:rPr lang="en-US" baseline="-25000" dirty="0" smtClean="0"/>
              <a:t>1D</a:t>
            </a:r>
            <a:r>
              <a:rPr lang="en-US" dirty="0" smtClean="0"/>
              <a:t>  = [1 -2 1]</a:t>
            </a:r>
          </a:p>
          <a:p>
            <a:r>
              <a:rPr lang="en-US" dirty="0" smtClean="0"/>
              <a:t>In 2D case, Laplace operator is the sum of two second order differences in both dimensions: </a:t>
            </a:r>
          </a:p>
        </p:txBody>
      </p:sp>
      <p:graphicFrame>
        <p:nvGraphicFramePr>
          <p:cNvPr id="4" name="Object 3"/>
          <p:cNvGraphicFramePr>
            <a:graphicFrameLocks noChangeAspect="1"/>
          </p:cNvGraphicFramePr>
          <p:nvPr/>
        </p:nvGraphicFramePr>
        <p:xfrm>
          <a:off x="1857356" y="5572140"/>
          <a:ext cx="7143800" cy="1143008"/>
        </p:xfrm>
        <a:graphic>
          <a:graphicData uri="http://schemas.openxmlformats.org/presentationml/2006/ole">
            <mc:AlternateContent xmlns:mc="http://schemas.openxmlformats.org/markup-compatibility/2006">
              <mc:Choice xmlns:v="urn:schemas-microsoft-com:vml" Requires="v">
                <p:oleObj spid="_x0000_s86020" name="Equation" r:id="rId3" imgW="4381200" imgH="698400" progId="Equation.DSMT4">
                  <p:embed/>
                </p:oleObj>
              </mc:Choice>
              <mc:Fallback>
                <p:oleObj name="Equation" r:id="rId3" imgW="4381200" imgH="6984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6" y="5572140"/>
                        <a:ext cx="7143800" cy="11430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 Order Edge Detection Operators (4/8): Laplacian Operator</a:t>
            </a:r>
            <a:endParaRPr lang="el-GR" dirty="0"/>
          </a:p>
        </p:txBody>
      </p:sp>
      <p:sp>
        <p:nvSpPr>
          <p:cNvPr id="3" name="Content Placeholder 2"/>
          <p:cNvSpPr>
            <a:spLocks noGrp="1"/>
          </p:cNvSpPr>
          <p:nvPr>
            <p:ph idx="1"/>
          </p:nvPr>
        </p:nvSpPr>
        <p:spPr/>
        <p:txBody>
          <a:bodyPr/>
          <a:lstStyle/>
          <a:p>
            <a:r>
              <a:rPr lang="en-US" dirty="0" smtClean="0"/>
              <a:t>This operation can be carried out by 2D convolution kernel:</a:t>
            </a:r>
          </a:p>
          <a:p>
            <a:endParaRPr lang="en-US" dirty="0" smtClean="0"/>
          </a:p>
          <a:p>
            <a:endParaRPr lang="en-US" dirty="0" smtClean="0"/>
          </a:p>
          <a:p>
            <a:r>
              <a:rPr lang="en-US" dirty="0" smtClean="0"/>
              <a:t>Other Laplace kernels can be used: (where diagonal elements are taken into consideration) </a:t>
            </a:r>
          </a:p>
        </p:txBody>
      </p:sp>
      <p:graphicFrame>
        <p:nvGraphicFramePr>
          <p:cNvPr id="4" name="Object 3"/>
          <p:cNvGraphicFramePr>
            <a:graphicFrameLocks noChangeAspect="1"/>
          </p:cNvGraphicFramePr>
          <p:nvPr/>
        </p:nvGraphicFramePr>
        <p:xfrm>
          <a:off x="1928794" y="2500306"/>
          <a:ext cx="2000264" cy="1230932"/>
        </p:xfrm>
        <a:graphic>
          <a:graphicData uri="http://schemas.openxmlformats.org/presentationml/2006/ole">
            <mc:AlternateContent xmlns:mc="http://schemas.openxmlformats.org/markup-compatibility/2006">
              <mc:Choice xmlns:v="urn:schemas-microsoft-com:vml" Requires="v">
                <p:oleObj spid="_x0000_s87046" name="Equation" r:id="rId3" imgW="1155600" imgH="711000" progId="Equation.DSMT4">
                  <p:embed/>
                </p:oleObj>
              </mc:Choice>
              <mc:Fallback>
                <p:oleObj name="Equation" r:id="rId3" imgW="1155600" imgH="7110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8794" y="2500306"/>
                        <a:ext cx="2000264" cy="12309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7043" name="Object 3"/>
          <p:cNvGraphicFramePr>
            <a:graphicFrameLocks noChangeAspect="1"/>
          </p:cNvGraphicFramePr>
          <p:nvPr/>
        </p:nvGraphicFramePr>
        <p:xfrm>
          <a:off x="1928794" y="5270521"/>
          <a:ext cx="1911350" cy="1230313"/>
        </p:xfrm>
        <a:graphic>
          <a:graphicData uri="http://schemas.openxmlformats.org/presentationml/2006/ole">
            <mc:AlternateContent xmlns:mc="http://schemas.openxmlformats.org/markup-compatibility/2006">
              <mc:Choice xmlns:v="urn:schemas-microsoft-com:vml" Requires="v">
                <p:oleObj spid="_x0000_s87047" name="Equation" r:id="rId5" imgW="1104840" imgH="711000" progId="Equation.DSMT4">
                  <p:embed/>
                </p:oleObj>
              </mc:Choice>
              <mc:Fallback>
                <p:oleObj name="Equation" r:id="rId5" imgW="1104840" imgH="7110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28794" y="5270521"/>
                        <a:ext cx="1911350" cy="1230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285728"/>
            <a:ext cx="7498080" cy="1143000"/>
          </a:xfrm>
        </p:spPr>
        <p:txBody>
          <a:bodyPr>
            <a:normAutofit fontScale="90000"/>
          </a:bodyPr>
          <a:lstStyle/>
          <a:p>
            <a:r>
              <a:rPr lang="en-US" dirty="0" smtClean="0"/>
              <a:t>Second – Order Edge Detection Operators (5/8): Laplacian of a Gaussian</a:t>
            </a:r>
            <a:endParaRPr lang="el-GR" dirty="0"/>
          </a:p>
        </p:txBody>
      </p:sp>
      <p:sp>
        <p:nvSpPr>
          <p:cNvPr id="3" name="Content Placeholder 2"/>
          <p:cNvSpPr>
            <a:spLocks noGrp="1"/>
          </p:cNvSpPr>
          <p:nvPr>
            <p:ph idx="1"/>
          </p:nvPr>
        </p:nvSpPr>
        <p:spPr>
          <a:xfrm>
            <a:off x="1285852" y="1857364"/>
            <a:ext cx="7498080" cy="4391036"/>
          </a:xfrm>
        </p:spPr>
        <p:txBody>
          <a:bodyPr/>
          <a:lstStyle/>
          <a:p>
            <a:r>
              <a:rPr lang="en-US" dirty="0" smtClean="0"/>
              <a:t>The second derivative responds strongly to noise.</a:t>
            </a:r>
            <a:endParaRPr lang="el-GR" dirty="0" smtClean="0"/>
          </a:p>
          <a:p>
            <a:r>
              <a:rPr lang="en-US" dirty="0" smtClean="0"/>
              <a:t>It is desired to filter the noise before edge detection.</a:t>
            </a:r>
            <a:endParaRPr lang="el-GR" dirty="0" smtClean="0"/>
          </a:p>
          <a:p>
            <a:r>
              <a:rPr lang="en-US" dirty="0" smtClean="0"/>
              <a:t>The Laplacian of a Gaussian (</a:t>
            </a:r>
            <a:r>
              <a:rPr lang="en-US" dirty="0" smtClean="0">
                <a:solidFill>
                  <a:srgbClr val="FF0000"/>
                </a:solidFill>
              </a:rPr>
              <a:t>LoG</a:t>
            </a:r>
            <a:r>
              <a:rPr lang="en-US" dirty="0" smtClean="0"/>
              <a:t>) or the </a:t>
            </a:r>
            <a:r>
              <a:rPr lang="en-US" dirty="0" smtClean="0">
                <a:solidFill>
                  <a:srgbClr val="FF0000"/>
                </a:solidFill>
              </a:rPr>
              <a:t>Marr–Hildreth operator </a:t>
            </a:r>
            <a:r>
              <a:rPr lang="en-US" dirty="0" smtClean="0"/>
              <a:t>combines Gaussian filtering with Laplacian for edge detection.</a:t>
            </a:r>
            <a:endParaRPr lang="el-G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 Order Edge Detection Operators (6/8): Laplacian of a Gaussian</a:t>
            </a:r>
            <a:endParaRPr lang="el-GR" dirty="0"/>
          </a:p>
        </p:txBody>
      </p:sp>
      <p:sp>
        <p:nvSpPr>
          <p:cNvPr id="3" name="Content Placeholder 2"/>
          <p:cNvSpPr>
            <a:spLocks noGrp="1"/>
          </p:cNvSpPr>
          <p:nvPr>
            <p:ph idx="1"/>
          </p:nvPr>
        </p:nvSpPr>
        <p:spPr>
          <a:xfrm>
            <a:off x="1435608" y="1857364"/>
            <a:ext cx="7498080" cy="4391036"/>
          </a:xfrm>
        </p:spPr>
        <p:txBody>
          <a:bodyPr>
            <a:normAutofit fontScale="92500" lnSpcReduction="10000"/>
          </a:bodyPr>
          <a:lstStyle/>
          <a:p>
            <a:r>
              <a:rPr lang="en-US" dirty="0" smtClean="0"/>
              <a:t>In principle, we require an image which is the second differential ∇</a:t>
            </a:r>
            <a:r>
              <a:rPr lang="en-US" baseline="30000" dirty="0" smtClean="0"/>
              <a:t>2</a:t>
            </a:r>
            <a:r>
              <a:rPr lang="en-US" dirty="0" smtClean="0"/>
              <a:t> of a Gaussian operator g(x, y) convolved with an image </a:t>
            </a:r>
            <a:r>
              <a:rPr lang="en-US" b="1" dirty="0" smtClean="0"/>
              <a:t>P</a:t>
            </a:r>
            <a:r>
              <a:rPr lang="en-US" dirty="0" smtClean="0"/>
              <a:t>.</a:t>
            </a:r>
          </a:p>
          <a:p>
            <a:r>
              <a:rPr lang="en-US" dirty="0" smtClean="0"/>
              <a:t>This convolution process can be separated as:</a:t>
            </a:r>
          </a:p>
          <a:p>
            <a:pPr>
              <a:buNone/>
            </a:pPr>
            <a:endParaRPr lang="en-US" dirty="0" smtClean="0"/>
          </a:p>
          <a:p>
            <a:r>
              <a:rPr lang="en-US" dirty="0" smtClean="0"/>
              <a:t>Accordingly, we need to compute a template for ∇</a:t>
            </a:r>
            <a:r>
              <a:rPr lang="en-US" baseline="30000" dirty="0" smtClean="0"/>
              <a:t>2</a:t>
            </a:r>
            <a:r>
              <a:rPr lang="en-US" dirty="0" smtClean="0"/>
              <a:t>g(x, y) and convolve this with the image.</a:t>
            </a:r>
            <a:endParaRPr lang="el-GR" dirty="0" smtClean="0"/>
          </a:p>
        </p:txBody>
      </p:sp>
      <p:graphicFrame>
        <p:nvGraphicFramePr>
          <p:cNvPr id="4" name="Object 3"/>
          <p:cNvGraphicFramePr>
            <a:graphicFrameLocks noChangeAspect="1"/>
          </p:cNvGraphicFramePr>
          <p:nvPr/>
        </p:nvGraphicFramePr>
        <p:xfrm>
          <a:off x="1857356" y="4000504"/>
          <a:ext cx="4686334" cy="571504"/>
        </p:xfrm>
        <a:graphic>
          <a:graphicData uri="http://schemas.openxmlformats.org/presentationml/2006/ole">
            <mc:AlternateContent xmlns:mc="http://schemas.openxmlformats.org/markup-compatibility/2006">
              <mc:Choice xmlns:v="urn:schemas-microsoft-com:vml" Requires="v">
                <p:oleObj spid="_x0000_s88068" name="Equation" r:id="rId3" imgW="2082600" imgH="253800" progId="Equation.DSMT4">
                  <p:embed/>
                </p:oleObj>
              </mc:Choice>
              <mc:Fallback>
                <p:oleObj name="Equation" r:id="rId3" imgW="2082600" imgH="2538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7356" y="4000504"/>
                        <a:ext cx="4686334"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smtClean="0"/>
              <a:t>Second – Order Edge Detection Operators (7/8): Laplacian of a Gaussian</a:t>
            </a:r>
            <a:endParaRPr lang="el-GR" dirty="0"/>
          </a:p>
        </p:txBody>
      </p:sp>
      <p:graphicFrame>
        <p:nvGraphicFramePr>
          <p:cNvPr id="5" name="Content Placeholder 4"/>
          <p:cNvGraphicFramePr>
            <a:graphicFrameLocks noGrp="1" noChangeAspect="1"/>
          </p:cNvGraphicFramePr>
          <p:nvPr>
            <p:ph idx="1"/>
          </p:nvPr>
        </p:nvGraphicFramePr>
        <p:xfrm>
          <a:off x="1571604" y="1785926"/>
          <a:ext cx="7358062" cy="3513138"/>
        </p:xfrm>
        <a:graphic>
          <a:graphicData uri="http://schemas.openxmlformats.org/presentationml/2006/ole">
            <mc:AlternateContent xmlns:mc="http://schemas.openxmlformats.org/markup-compatibility/2006">
              <mc:Choice xmlns:v="urn:schemas-microsoft-com:vml" Requires="v">
                <p:oleObj spid="_x0000_s89092" name="Equation" r:id="rId3" imgW="5638680" imgH="2692080" progId="Equation.DSMT4">
                  <p:embed/>
                </p:oleObj>
              </mc:Choice>
              <mc:Fallback>
                <p:oleObj name="Equation" r:id="rId3" imgW="5638680" imgH="2692080" progId="Equation.DSMT4">
                  <p:embed/>
                  <p:pic>
                    <p:nvPicPr>
                      <p:cNvPr id="0" name="Content Placeholder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604" y="1785926"/>
                        <a:ext cx="7358062" cy="3513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 Order Edge Detection Operators (8/8): Laplacian of a Gaussian</a:t>
            </a:r>
            <a:endParaRPr lang="el-GR" dirty="0"/>
          </a:p>
        </p:txBody>
      </p:sp>
      <p:graphicFrame>
        <p:nvGraphicFramePr>
          <p:cNvPr id="4" name="Content Placeholder 3"/>
          <p:cNvGraphicFramePr>
            <a:graphicFrameLocks noGrp="1" noChangeAspect="1"/>
          </p:cNvGraphicFramePr>
          <p:nvPr>
            <p:ph idx="1"/>
          </p:nvPr>
        </p:nvGraphicFramePr>
        <p:xfrm>
          <a:off x="1714480" y="1857364"/>
          <a:ext cx="7000924" cy="4786346"/>
        </p:xfrm>
        <a:graphic>
          <a:graphicData uri="http://schemas.openxmlformats.org/presentationml/2006/ole">
            <mc:AlternateContent xmlns:mc="http://schemas.openxmlformats.org/markup-compatibility/2006">
              <mc:Choice xmlns:v="urn:schemas-microsoft-com:vml" Requires="v">
                <p:oleObj spid="_x0000_s90116" name="Equation" r:id="rId3" imgW="4089240" imgH="4114800" progId="Equation.DSMT4">
                  <p:embed/>
                </p:oleObj>
              </mc:Choice>
              <mc:Fallback>
                <p:oleObj name="Equation" r:id="rId3" imgW="4089240" imgH="4114800" progId="Equation.DSMT4">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480" y="1857364"/>
                        <a:ext cx="7000924" cy="47863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142852"/>
            <a:ext cx="7498080" cy="939784"/>
          </a:xfrm>
        </p:spPr>
        <p:txBody>
          <a:bodyPr/>
          <a:lstStyle/>
          <a:p>
            <a:r>
              <a:rPr lang="en-US" dirty="0" smtClean="0"/>
              <a:t>Histograms (3/3)</a:t>
            </a:r>
            <a:endParaRPr lang="el-GR" dirty="0"/>
          </a:p>
        </p:txBody>
      </p:sp>
      <p:sp>
        <p:nvSpPr>
          <p:cNvPr id="3" name="Content Placeholder 2"/>
          <p:cNvSpPr>
            <a:spLocks noGrp="1"/>
          </p:cNvSpPr>
          <p:nvPr>
            <p:ph idx="1"/>
          </p:nvPr>
        </p:nvSpPr>
        <p:spPr>
          <a:xfrm>
            <a:off x="1142976" y="928670"/>
            <a:ext cx="7498080" cy="500066"/>
          </a:xfrm>
        </p:spPr>
        <p:txBody>
          <a:bodyPr>
            <a:normAutofit fontScale="77500" lnSpcReduction="20000"/>
          </a:bodyPr>
          <a:lstStyle/>
          <a:p>
            <a:r>
              <a:rPr lang="en-US" dirty="0" smtClean="0"/>
              <a:t>Histogram as a MatLab function (</a:t>
            </a:r>
            <a:r>
              <a:rPr lang="en-US" i="1" dirty="0" smtClean="0"/>
              <a:t>display_histogram.m</a:t>
            </a:r>
            <a:r>
              <a:rPr lang="en-US" dirty="0" smtClean="0"/>
              <a:t>):</a:t>
            </a:r>
            <a:endParaRPr lang="el-GR" dirty="0"/>
          </a:p>
        </p:txBody>
      </p:sp>
      <p:sp>
        <p:nvSpPr>
          <p:cNvPr id="6" name="TextBox 5"/>
          <p:cNvSpPr txBox="1"/>
          <p:nvPr/>
        </p:nvSpPr>
        <p:spPr>
          <a:xfrm>
            <a:off x="1714480" y="2143116"/>
            <a:ext cx="184731" cy="369332"/>
          </a:xfrm>
          <a:prstGeom prst="rect">
            <a:avLst/>
          </a:prstGeom>
          <a:noFill/>
        </p:spPr>
        <p:txBody>
          <a:bodyPr wrap="none" rtlCol="0">
            <a:spAutoFit/>
          </a:bodyPr>
          <a:lstStyle/>
          <a:p>
            <a:endParaRPr lang="el-GR" dirty="0"/>
          </a:p>
        </p:txBody>
      </p:sp>
      <p:sp>
        <p:nvSpPr>
          <p:cNvPr id="8" name="Rectangle 7"/>
          <p:cNvSpPr/>
          <p:nvPr/>
        </p:nvSpPr>
        <p:spPr>
          <a:xfrm>
            <a:off x="1571604" y="1285860"/>
            <a:ext cx="7000924" cy="5478423"/>
          </a:xfrm>
          <a:prstGeom prst="rect">
            <a:avLst/>
          </a:prstGeom>
        </p:spPr>
        <p:txBody>
          <a:bodyPr wrap="square">
            <a:spAutoFit/>
          </a:bodyPr>
          <a:lstStyle/>
          <a:p>
            <a:r>
              <a:rPr lang="en-US" sz="1000" b="1" dirty="0" smtClean="0">
                <a:solidFill>
                  <a:srgbClr val="0000FF"/>
                </a:solidFill>
                <a:latin typeface="Courier New"/>
              </a:rPr>
              <a:t>function</a:t>
            </a:r>
            <a:r>
              <a:rPr lang="en-US" sz="1000" b="1" dirty="0" smtClean="0">
                <a:solidFill>
                  <a:srgbClr val="000000"/>
                </a:solidFill>
                <a:latin typeface="Courier New"/>
              </a:rPr>
              <a:t> display_histogram(I,figure_name)</a:t>
            </a:r>
          </a:p>
          <a:p>
            <a:r>
              <a:rPr lang="en-US" sz="1000" b="1" dirty="0" smtClean="0">
                <a:solidFill>
                  <a:srgbClr val="228B22"/>
                </a:solidFill>
                <a:latin typeface="Courier New"/>
              </a:rPr>
              <a:t>% This function displays the color histogram for each color constituent</a:t>
            </a:r>
          </a:p>
          <a:p>
            <a:r>
              <a:rPr lang="en-US" sz="1000" b="1" dirty="0" smtClean="0">
                <a:solidFill>
                  <a:srgbClr val="228B22"/>
                </a:solidFill>
                <a:latin typeface="Courier New"/>
              </a:rPr>
              <a:t>% corresponding to the image I.</a:t>
            </a:r>
          </a:p>
          <a:p>
            <a:r>
              <a:rPr lang="en-US" sz="1000" b="1" dirty="0" smtClean="0">
                <a:solidFill>
                  <a:srgbClr val="228B22"/>
                </a:solidFill>
                <a:latin typeface="Courier New"/>
              </a:rPr>
              <a:t>% The parameter figure_name corresponds to the name of the displayed image.</a:t>
            </a:r>
          </a:p>
          <a:p>
            <a:r>
              <a:rPr lang="en-US" sz="1000" b="1" dirty="0" smtClean="0">
                <a:solidFill>
                  <a:srgbClr val="000000"/>
                </a:solidFill>
                <a:latin typeface="Courier New"/>
              </a:rPr>
              <a:t>I = double(I);</a:t>
            </a:r>
          </a:p>
          <a:p>
            <a:r>
              <a:rPr lang="en-US" sz="1000" b="1" dirty="0" smtClean="0">
                <a:solidFill>
                  <a:srgbClr val="000000"/>
                </a:solidFill>
                <a:latin typeface="Courier New"/>
              </a:rPr>
              <a:t>[width,height,colors] = size(I);</a:t>
            </a:r>
          </a:p>
          <a:p>
            <a:r>
              <a:rPr lang="en-US" sz="1000" b="1" dirty="0" smtClean="0">
                <a:solidFill>
                  <a:srgbClr val="228B22"/>
                </a:solidFill>
                <a:latin typeface="Courier New"/>
              </a:rPr>
              <a:t>% Get constituent color matrices corresponding to colors Red, Green and</a:t>
            </a:r>
          </a:p>
          <a:p>
            <a:r>
              <a:rPr lang="en-US" sz="1000" b="1" dirty="0" smtClean="0">
                <a:solidFill>
                  <a:srgbClr val="228B22"/>
                </a:solidFill>
                <a:latin typeface="Courier New"/>
              </a:rPr>
              <a:t>% Blue.</a:t>
            </a:r>
          </a:p>
          <a:p>
            <a:r>
              <a:rPr lang="en-US" sz="1000" b="1" dirty="0" smtClean="0">
                <a:solidFill>
                  <a:srgbClr val="000000"/>
                </a:solidFill>
                <a:latin typeface="Courier New"/>
              </a:rPr>
              <a:t>IR = I(:,:,1);</a:t>
            </a:r>
          </a:p>
          <a:p>
            <a:r>
              <a:rPr lang="en-US" sz="1000" b="1" dirty="0" smtClean="0">
                <a:solidFill>
                  <a:srgbClr val="000000"/>
                </a:solidFill>
                <a:latin typeface="Courier New"/>
              </a:rPr>
              <a:t>IG = I(:,:,2);</a:t>
            </a:r>
          </a:p>
          <a:p>
            <a:r>
              <a:rPr lang="en-US" sz="1000" b="1" dirty="0" smtClean="0">
                <a:solidFill>
                  <a:srgbClr val="000000"/>
                </a:solidFill>
                <a:latin typeface="Courier New"/>
              </a:rPr>
              <a:t>IB = I(:,:,3);</a:t>
            </a:r>
          </a:p>
          <a:p>
            <a:r>
              <a:rPr lang="en-US" sz="1000" b="1" dirty="0" smtClean="0">
                <a:solidFill>
                  <a:srgbClr val="228B22"/>
                </a:solidFill>
                <a:latin typeface="Courier New"/>
              </a:rPr>
              <a:t>% Trasform each color matrix to a corresponding vector so that the</a:t>
            </a:r>
          </a:p>
          <a:p>
            <a:r>
              <a:rPr lang="en-US" sz="1000" b="1" dirty="0" smtClean="0">
                <a:solidFill>
                  <a:srgbClr val="228B22"/>
                </a:solidFill>
                <a:latin typeface="Courier New"/>
              </a:rPr>
              <a:t>% intensity hisograms for each color component may be computed.</a:t>
            </a:r>
          </a:p>
          <a:p>
            <a:r>
              <a:rPr lang="en-US" sz="1000" b="1" dirty="0" smtClean="0">
                <a:solidFill>
                  <a:srgbClr val="000000"/>
                </a:solidFill>
                <a:latin typeface="Courier New"/>
              </a:rPr>
              <a:t>IR = reshape(IR,1,width*height);</a:t>
            </a:r>
          </a:p>
          <a:p>
            <a:r>
              <a:rPr lang="en-US" sz="1000" b="1" dirty="0" smtClean="0">
                <a:solidFill>
                  <a:srgbClr val="000000"/>
                </a:solidFill>
                <a:latin typeface="Courier New"/>
              </a:rPr>
              <a:t>IG = reshape(IG,1,width*height);</a:t>
            </a:r>
          </a:p>
          <a:p>
            <a:r>
              <a:rPr lang="en-US" sz="1000" b="1" dirty="0" smtClean="0">
                <a:solidFill>
                  <a:srgbClr val="000000"/>
                </a:solidFill>
                <a:latin typeface="Courier New"/>
              </a:rPr>
              <a:t>IB = reshape(IB,1,width*height);</a:t>
            </a:r>
          </a:p>
          <a:p>
            <a:r>
              <a:rPr lang="en-US" sz="1000" b="1" dirty="0" smtClean="0">
                <a:solidFill>
                  <a:srgbClr val="228B22"/>
                </a:solidFill>
                <a:latin typeface="Courier New"/>
              </a:rPr>
              <a:t>% Compute intensity histograms for each color component.</a:t>
            </a:r>
          </a:p>
          <a:p>
            <a:r>
              <a:rPr lang="en-US" sz="1000" b="1" dirty="0" smtClean="0">
                <a:solidFill>
                  <a:srgbClr val="000000"/>
                </a:solidFill>
                <a:latin typeface="Courier New"/>
              </a:rPr>
              <a:t>HR = hist(IR,[0:1:255]);</a:t>
            </a:r>
          </a:p>
          <a:p>
            <a:r>
              <a:rPr lang="en-US" sz="1000" b="1" dirty="0" smtClean="0">
                <a:solidFill>
                  <a:srgbClr val="000000"/>
                </a:solidFill>
                <a:latin typeface="Courier New"/>
              </a:rPr>
              <a:t>HG = hist(IG,[0:1:255]);</a:t>
            </a:r>
          </a:p>
          <a:p>
            <a:r>
              <a:rPr lang="en-US" sz="1000" b="1" dirty="0" smtClean="0">
                <a:solidFill>
                  <a:srgbClr val="000000"/>
                </a:solidFill>
                <a:latin typeface="Courier New"/>
              </a:rPr>
              <a:t>HB = hist(IB,[0:1:255]);</a:t>
            </a:r>
          </a:p>
          <a:p>
            <a:r>
              <a:rPr lang="en-US" sz="1000" b="1" dirty="0" smtClean="0">
                <a:solidFill>
                  <a:srgbClr val="228B22"/>
                </a:solidFill>
                <a:latin typeface="Courier New"/>
              </a:rPr>
              <a:t>% Plot intensity histograms for each color component.</a:t>
            </a:r>
          </a:p>
          <a:p>
            <a:r>
              <a:rPr lang="en-US" sz="1000" b="1" dirty="0" smtClean="0">
                <a:solidFill>
                  <a:srgbClr val="000000"/>
                </a:solidFill>
                <a:latin typeface="Courier New"/>
              </a:rPr>
              <a:t>figure(</a:t>
            </a:r>
            <a:r>
              <a:rPr lang="en-US" sz="1000" b="1" dirty="0" smtClean="0">
                <a:solidFill>
                  <a:srgbClr val="A020F0"/>
                </a:solidFill>
                <a:latin typeface="Courier New"/>
              </a:rPr>
              <a:t>'Name'</a:t>
            </a:r>
            <a:r>
              <a:rPr lang="en-US" sz="1000" b="1" dirty="0" smtClean="0">
                <a:solidFill>
                  <a:srgbClr val="000000"/>
                </a:solidFill>
                <a:latin typeface="Courier New"/>
              </a:rPr>
              <a:t>,figure_name)</a:t>
            </a:r>
          </a:p>
          <a:p>
            <a:r>
              <a:rPr lang="en-US" sz="1000" b="1" dirty="0" smtClean="0">
                <a:solidFill>
                  <a:srgbClr val="000000"/>
                </a:solidFill>
                <a:latin typeface="Courier New"/>
              </a:rPr>
              <a:t>subplot(3,1,1)</a:t>
            </a:r>
          </a:p>
          <a:p>
            <a:r>
              <a:rPr lang="en-US" sz="1000" b="1" dirty="0" smtClean="0">
                <a:solidFill>
                  <a:srgbClr val="000000"/>
                </a:solidFill>
                <a:latin typeface="Courier New"/>
              </a:rPr>
              <a:t>bar(HR,</a:t>
            </a:r>
            <a:r>
              <a:rPr lang="en-US" sz="1000" b="1" dirty="0" smtClean="0">
                <a:solidFill>
                  <a:srgbClr val="A020F0"/>
                </a:solidFill>
                <a:latin typeface="Courier New"/>
              </a:rPr>
              <a:t>'r'</a:t>
            </a:r>
            <a:r>
              <a:rPr lang="en-US" sz="1000" b="1" dirty="0" smtClean="0">
                <a:solidFill>
                  <a:srgbClr val="000000"/>
                </a:solidFill>
                <a:latin typeface="Courier New"/>
              </a:rPr>
              <a:t>);</a:t>
            </a:r>
          </a:p>
          <a:p>
            <a:r>
              <a:rPr lang="en-US" sz="1000" b="1" dirty="0" smtClean="0">
                <a:solidFill>
                  <a:srgbClr val="000000"/>
                </a:solidFill>
                <a:latin typeface="Courier New"/>
              </a:rPr>
              <a:t>xlabel(</a:t>
            </a:r>
            <a:r>
              <a:rPr lang="en-US" sz="1000" b="1" dirty="0" smtClean="0">
                <a:solidFill>
                  <a:srgbClr val="A020F0"/>
                </a:solidFill>
                <a:latin typeface="Courier New"/>
              </a:rPr>
              <a:t>'Red Color Intensity Levels'</a:t>
            </a:r>
            <a:r>
              <a:rPr lang="en-US" sz="1000" b="1" dirty="0" smtClean="0">
                <a:solidFill>
                  <a:srgbClr val="000000"/>
                </a:solidFill>
                <a:latin typeface="Courier New"/>
              </a:rPr>
              <a:t>);</a:t>
            </a:r>
          </a:p>
          <a:p>
            <a:r>
              <a:rPr lang="en-US" sz="1000" b="1" dirty="0" smtClean="0">
                <a:solidFill>
                  <a:srgbClr val="000000"/>
                </a:solidFill>
                <a:latin typeface="Courier New"/>
              </a:rPr>
              <a:t>ylabel(</a:t>
            </a:r>
            <a:r>
              <a:rPr lang="en-US" sz="1000" b="1" dirty="0" smtClean="0">
                <a:solidFill>
                  <a:srgbClr val="A020F0"/>
                </a:solidFill>
                <a:latin typeface="Courier New"/>
              </a:rPr>
              <a:t>'Number of pixels'</a:t>
            </a:r>
            <a:r>
              <a:rPr lang="en-US" sz="1000" b="1" dirty="0" smtClean="0">
                <a:solidFill>
                  <a:srgbClr val="000000"/>
                </a:solidFill>
                <a:latin typeface="Courier New"/>
              </a:rPr>
              <a:t>);</a:t>
            </a:r>
          </a:p>
          <a:p>
            <a:r>
              <a:rPr lang="en-US" sz="1000" b="1" dirty="0" smtClean="0">
                <a:solidFill>
                  <a:srgbClr val="000000"/>
                </a:solidFill>
                <a:latin typeface="Courier New"/>
              </a:rPr>
              <a:t>subplot(3,1,2)</a:t>
            </a:r>
          </a:p>
          <a:p>
            <a:r>
              <a:rPr lang="en-US" sz="1000" b="1" dirty="0" smtClean="0">
                <a:solidFill>
                  <a:srgbClr val="000000"/>
                </a:solidFill>
                <a:latin typeface="Courier New"/>
              </a:rPr>
              <a:t>bar(HG,</a:t>
            </a:r>
            <a:r>
              <a:rPr lang="en-US" sz="1000" b="1" dirty="0" smtClean="0">
                <a:solidFill>
                  <a:srgbClr val="A020F0"/>
                </a:solidFill>
                <a:latin typeface="Courier New"/>
              </a:rPr>
              <a:t>'g'</a:t>
            </a:r>
            <a:r>
              <a:rPr lang="en-US" sz="1000" b="1" dirty="0" smtClean="0">
                <a:solidFill>
                  <a:srgbClr val="000000"/>
                </a:solidFill>
                <a:latin typeface="Courier New"/>
              </a:rPr>
              <a:t>);</a:t>
            </a:r>
          </a:p>
          <a:p>
            <a:r>
              <a:rPr lang="en-US" sz="1000" b="1" dirty="0" smtClean="0">
                <a:solidFill>
                  <a:srgbClr val="000000"/>
                </a:solidFill>
                <a:latin typeface="Courier New"/>
              </a:rPr>
              <a:t>xlabel(</a:t>
            </a:r>
            <a:r>
              <a:rPr lang="en-US" sz="1000" b="1" dirty="0" smtClean="0">
                <a:solidFill>
                  <a:srgbClr val="A020F0"/>
                </a:solidFill>
                <a:latin typeface="Courier New"/>
              </a:rPr>
              <a:t>'Green Color Intensity Levels'</a:t>
            </a:r>
            <a:r>
              <a:rPr lang="en-US" sz="1000" b="1" dirty="0" smtClean="0">
                <a:solidFill>
                  <a:srgbClr val="000000"/>
                </a:solidFill>
                <a:latin typeface="Courier New"/>
              </a:rPr>
              <a:t>);</a:t>
            </a:r>
          </a:p>
          <a:p>
            <a:r>
              <a:rPr lang="en-US" sz="1000" b="1" dirty="0" smtClean="0">
                <a:solidFill>
                  <a:srgbClr val="000000"/>
                </a:solidFill>
                <a:latin typeface="Courier New"/>
              </a:rPr>
              <a:t>ylabel(</a:t>
            </a:r>
            <a:r>
              <a:rPr lang="en-US" sz="1000" b="1" dirty="0" smtClean="0">
                <a:solidFill>
                  <a:srgbClr val="A020F0"/>
                </a:solidFill>
                <a:latin typeface="Courier New"/>
              </a:rPr>
              <a:t>'Number of pixels'</a:t>
            </a:r>
            <a:r>
              <a:rPr lang="en-US" sz="1000" b="1" dirty="0" smtClean="0">
                <a:solidFill>
                  <a:srgbClr val="000000"/>
                </a:solidFill>
                <a:latin typeface="Courier New"/>
              </a:rPr>
              <a:t>);</a:t>
            </a:r>
          </a:p>
          <a:p>
            <a:r>
              <a:rPr lang="en-US" sz="1000" b="1" dirty="0" smtClean="0">
                <a:solidFill>
                  <a:srgbClr val="000000"/>
                </a:solidFill>
                <a:latin typeface="Courier New"/>
              </a:rPr>
              <a:t>subplot(3,1,3)</a:t>
            </a:r>
          </a:p>
          <a:p>
            <a:r>
              <a:rPr lang="en-US" sz="1000" b="1" dirty="0" smtClean="0">
                <a:solidFill>
                  <a:srgbClr val="000000"/>
                </a:solidFill>
                <a:latin typeface="Courier New"/>
              </a:rPr>
              <a:t>bar(HB,</a:t>
            </a:r>
            <a:r>
              <a:rPr lang="en-US" sz="1000" b="1" dirty="0" smtClean="0">
                <a:solidFill>
                  <a:srgbClr val="A020F0"/>
                </a:solidFill>
                <a:latin typeface="Courier New"/>
              </a:rPr>
              <a:t>'b'</a:t>
            </a:r>
            <a:r>
              <a:rPr lang="en-US" sz="1000" b="1" dirty="0" smtClean="0">
                <a:solidFill>
                  <a:srgbClr val="000000"/>
                </a:solidFill>
                <a:latin typeface="Courier New"/>
              </a:rPr>
              <a:t>);</a:t>
            </a:r>
          </a:p>
          <a:p>
            <a:r>
              <a:rPr lang="en-US" sz="1000" b="1" dirty="0" smtClean="0">
                <a:solidFill>
                  <a:srgbClr val="000000"/>
                </a:solidFill>
                <a:latin typeface="Courier New"/>
              </a:rPr>
              <a:t>xlabel(</a:t>
            </a:r>
            <a:r>
              <a:rPr lang="en-US" sz="1000" b="1" dirty="0" smtClean="0">
                <a:solidFill>
                  <a:srgbClr val="A020F0"/>
                </a:solidFill>
                <a:latin typeface="Courier New"/>
              </a:rPr>
              <a:t>'Blue Color Intensity Levels'</a:t>
            </a:r>
            <a:r>
              <a:rPr lang="en-US" sz="1000" b="1" dirty="0" smtClean="0">
                <a:solidFill>
                  <a:srgbClr val="000000"/>
                </a:solidFill>
                <a:latin typeface="Courier New"/>
              </a:rPr>
              <a:t>);</a:t>
            </a:r>
          </a:p>
          <a:p>
            <a:r>
              <a:rPr lang="en-US" sz="1000" b="1" dirty="0" smtClean="0">
                <a:solidFill>
                  <a:srgbClr val="000000"/>
                </a:solidFill>
                <a:latin typeface="Courier New"/>
              </a:rPr>
              <a:t>ylabel(</a:t>
            </a:r>
            <a:r>
              <a:rPr lang="en-US" sz="1000" b="1" dirty="0" smtClean="0">
                <a:solidFill>
                  <a:srgbClr val="A020F0"/>
                </a:solidFill>
                <a:latin typeface="Courier New"/>
              </a:rPr>
              <a:t>'Number of pixels'</a:t>
            </a:r>
            <a:r>
              <a:rPr lang="en-US" sz="1000" b="1" dirty="0" smtClean="0">
                <a:solidFill>
                  <a:srgbClr val="000000"/>
                </a:solidFill>
                <a:latin typeface="Courier New"/>
              </a:rPr>
              <a:t>);</a:t>
            </a:r>
          </a:p>
          <a:p>
            <a:r>
              <a:rPr lang="en-US" sz="1000" b="1" dirty="0" smtClean="0">
                <a:solidFill>
                  <a:srgbClr val="0000FF"/>
                </a:solidFill>
                <a:latin typeface="Courier New"/>
              </a:rPr>
              <a:t>end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 Operations (1/ 25) </a:t>
            </a:r>
            <a:br>
              <a:rPr lang="en-US" dirty="0" smtClean="0"/>
            </a:br>
            <a:r>
              <a:rPr lang="en-US" dirty="0" smtClean="0"/>
              <a:t>Basic Point Operations</a:t>
            </a:r>
            <a:endParaRPr lang="el-GR" dirty="0"/>
          </a:p>
        </p:txBody>
      </p:sp>
      <p:sp>
        <p:nvSpPr>
          <p:cNvPr id="3" name="Content Placeholder 2"/>
          <p:cNvSpPr>
            <a:spLocks noGrp="1"/>
          </p:cNvSpPr>
          <p:nvPr>
            <p:ph idx="1"/>
          </p:nvPr>
        </p:nvSpPr>
        <p:spPr/>
        <p:txBody>
          <a:bodyPr>
            <a:normAutofit fontScale="92500" lnSpcReduction="10000"/>
          </a:bodyPr>
          <a:lstStyle/>
          <a:p>
            <a:r>
              <a:rPr lang="en-US" dirty="0" smtClean="0"/>
              <a:t>The most basic operations in image processing where each pixel value is replaced with a new value obtained from the old one. </a:t>
            </a:r>
          </a:p>
          <a:p>
            <a:r>
              <a:rPr lang="en-US" dirty="0" smtClean="0"/>
              <a:t>If we want to increase the brightness to stretch the contrast we can simply multiply all pixel values by a scalar, say by 2 to double the range.</a:t>
            </a:r>
          </a:p>
          <a:p>
            <a:r>
              <a:rPr lang="en-US" dirty="0" smtClean="0"/>
              <a:t>Conversely, to reduce the contrast (though this is not usual) we can divide all point values by a scalar.</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3201</TotalTime>
  <Words>6509</Words>
  <Application>Microsoft Office PowerPoint</Application>
  <PresentationFormat>On-screen Show (4:3)</PresentationFormat>
  <Paragraphs>823</Paragraphs>
  <Slides>75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77" baseType="lpstr">
      <vt:lpstr>Solstice</vt:lpstr>
      <vt:lpstr>Equation</vt:lpstr>
      <vt:lpstr>Image Analysis Laboratory</vt:lpstr>
      <vt:lpstr>Contents (1/2)</vt:lpstr>
      <vt:lpstr>Contents (2/2)</vt:lpstr>
      <vt:lpstr>Overview (1/2)</vt:lpstr>
      <vt:lpstr>Overview (2/2)</vt:lpstr>
      <vt:lpstr>Histograms (1/3)</vt:lpstr>
      <vt:lpstr>Histograms (2/3)</vt:lpstr>
      <vt:lpstr>Histograms (3/3)</vt:lpstr>
      <vt:lpstr>Point Operations (1/ 25)  Basic Point Operations</vt:lpstr>
      <vt:lpstr>Point Operations (2/ 25)  Basic Point Operations</vt:lpstr>
      <vt:lpstr>Point Operations (3/ 25)  Basic Point Operations</vt:lpstr>
      <vt:lpstr>Point Operations (4/ 25)  Basic Point Operations</vt:lpstr>
      <vt:lpstr>Point Operations (5/ 25)  Basic Point Operations</vt:lpstr>
      <vt:lpstr>Point Operations (6/ 25)  Basic Point Operations</vt:lpstr>
      <vt:lpstr>Point Operations (7/ 25) Histogram Normalization</vt:lpstr>
      <vt:lpstr>Point Operations (8/ 25) Histogram Normalization</vt:lpstr>
      <vt:lpstr>Point Operations (9/ 25) Histogram Equalization</vt:lpstr>
      <vt:lpstr>Point Operations (10/ 25) Histogram Equalization</vt:lpstr>
      <vt:lpstr>Point Operations (11/ 25) Histogram Equalization</vt:lpstr>
      <vt:lpstr>Point Operations (12/ 25) Histogram Equalization</vt:lpstr>
      <vt:lpstr>Point Operations (13/ 25) Histogram Equalization</vt:lpstr>
      <vt:lpstr>Point Operations (14/ 25) Histogram Equalization</vt:lpstr>
      <vt:lpstr>Point Operations (15/ 25) Histogram Equalization</vt:lpstr>
      <vt:lpstr>Point Operations (16/ 25) Histogram Equalization</vt:lpstr>
      <vt:lpstr>Point Operations (17/ 25) Histogram Equalization</vt:lpstr>
      <vt:lpstr>Point Operations (18/ 25) Histogram Equalization</vt:lpstr>
      <vt:lpstr>Point Operations (19/ 25) Thresholding</vt:lpstr>
      <vt:lpstr>Point Operations (20/ 25) Thresholding</vt:lpstr>
      <vt:lpstr>Point Operations (21/ 25) Thresholding</vt:lpstr>
      <vt:lpstr>Point Operations (22/ 25) Thresholding</vt:lpstr>
      <vt:lpstr>Point Operations (23/ 25) Thresholding</vt:lpstr>
      <vt:lpstr>Point Operations (24/ 25) Morphing</vt:lpstr>
      <vt:lpstr>Point Operations (25/ 25) Morphing</vt:lpstr>
      <vt:lpstr>Group Operations (1/8) Template Convolution</vt:lpstr>
      <vt:lpstr>Group Operations (2/8) Template Convolution</vt:lpstr>
      <vt:lpstr>Group Operations (3/8) Template Convolution</vt:lpstr>
      <vt:lpstr>Group Operations (4/8) Template Convolution</vt:lpstr>
      <vt:lpstr>Group Operations (5/8) Averaging Operator</vt:lpstr>
      <vt:lpstr>Group Operations (6/8) Averaging Operator</vt:lpstr>
      <vt:lpstr>Group Operations (7/8) Gaussian Averaging Operator</vt:lpstr>
      <vt:lpstr>Group Operations (8/8) Gaussian Averaging Operator</vt:lpstr>
      <vt:lpstr>Low Level Feature Extraction (1/2)</vt:lpstr>
      <vt:lpstr>Low Level Feature Extraction (2/2)</vt:lpstr>
      <vt:lpstr>First – Order Edge Detection (1/7) Basic Operators </vt:lpstr>
      <vt:lpstr>First – Order Edge Detection (2/7) Basic Operators </vt:lpstr>
      <vt:lpstr>First – Order Edge Detection (3/7) Basic Operators </vt:lpstr>
      <vt:lpstr>First – Order Edge Detection (4/7) Basic Operators </vt:lpstr>
      <vt:lpstr>First – Order Edge Detection (5/7) Basic Operators </vt:lpstr>
      <vt:lpstr>First – Order Edge Detection (6/7) Basic Operators </vt:lpstr>
      <vt:lpstr>First – Order Edge Detection (7/7) Basic Operators </vt:lpstr>
      <vt:lpstr>First – Order Edge Detection Analysis of the Basic Operators (1/5)</vt:lpstr>
      <vt:lpstr>First – Order Edge Detection Analysis of the Basic Operators (2/5)</vt:lpstr>
      <vt:lpstr>First – Order Edge Detection Analysis of the Basic Operators (3/5)</vt:lpstr>
      <vt:lpstr>First – Order Edge Detection Analysis of the Basic Operators (4/5)</vt:lpstr>
      <vt:lpstr>First – Order Edge Detection Analysis of the Basic Operators (5/5)</vt:lpstr>
      <vt:lpstr>First – Order Edge Detection (1/6) Roberts Edge Detection Operator</vt:lpstr>
      <vt:lpstr>First – Order Edge Detection (2/6) Roberts Edge Detection Operator</vt:lpstr>
      <vt:lpstr>First – Order Edge Detection (3/6) Roberts Edge Detection Operator</vt:lpstr>
      <vt:lpstr>First – Order Edge Detection (4/6) Roberts Edge Detection Operator</vt:lpstr>
      <vt:lpstr>First – Order Edge Detection (5/6) Prewitt Edge Detection Operator</vt:lpstr>
      <vt:lpstr>First – Order Edge Detection (6/6) Kirsch Edge Detection Operator</vt:lpstr>
      <vt:lpstr>Second – Order Edge Detection Operators (1/6): Motivation</vt:lpstr>
      <vt:lpstr>Second – Order Edge Detection Operators (2/6): Motivation</vt:lpstr>
      <vt:lpstr>Second – Order Edge Detection Operators (3/6): Motivation</vt:lpstr>
      <vt:lpstr>Second – Order Edge Detection Operators (4/6): Motivation</vt:lpstr>
      <vt:lpstr>Second – Order Edge Detection Operators (5/6): Motivation</vt:lpstr>
      <vt:lpstr>Second – Order Edge Detection Operators (6/6): Motivation</vt:lpstr>
      <vt:lpstr>Second – Order Edge Detection Operators (1/8): Laplacian Operator</vt:lpstr>
      <vt:lpstr>Second – Order Edge Detection Operators (2/8): Laplacian Operator</vt:lpstr>
      <vt:lpstr>Second – Order Edge Detection Operators (3/8): Laplacian Operator</vt:lpstr>
      <vt:lpstr>Second – Order Edge Detection Operators (4/8): Laplacian Operator</vt:lpstr>
      <vt:lpstr>Second – Order Edge Detection Operators (5/8): Laplacian of a Gaussian</vt:lpstr>
      <vt:lpstr>Second – Order Edge Detection Operators (6/8): Laplacian of a Gaussian</vt:lpstr>
      <vt:lpstr>Second – Order Edge Detection Operators (7/8): Laplacian of a Gaussian</vt:lpstr>
      <vt:lpstr>Second – Order Edge Detection Operators (8/8): Laplacian of a Gaussian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Image Analysis Laboratory</dc:title>
  <dc:creator>pcV</dc:creator>
  <cp:lastModifiedBy>Sakis</cp:lastModifiedBy>
  <cp:revision>357</cp:revision>
  <dcterms:created xsi:type="dcterms:W3CDTF">2010-05-11T20:40:15Z</dcterms:created>
  <dcterms:modified xsi:type="dcterms:W3CDTF">2012-01-25T10:26:18Z</dcterms:modified>
</cp:coreProperties>
</file>