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8" r:id="rId3"/>
    <p:sldId id="267" r:id="rId4"/>
    <p:sldId id="269" r:id="rId5"/>
    <p:sldId id="270" r:id="rId6"/>
    <p:sldId id="257" r:id="rId7"/>
    <p:sldId id="258" r:id="rId8"/>
    <p:sldId id="261" r:id="rId9"/>
    <p:sldId id="262" r:id="rId10"/>
    <p:sldId id="263" r:id="rId11"/>
    <p:sldId id="264" r:id="rId12"/>
    <p:sldId id="259" r:id="rId13"/>
    <p:sldId id="260" r:id="rId14"/>
    <p:sldId id="265" r:id="rId15"/>
    <p:sldId id="266" r:id="rId16"/>
  </p:sldIdLst>
  <p:sldSz cx="9144000" cy="6858000" type="screen4x3"/>
  <p:notesSz cx="6858000" cy="9144000"/>
  <p:custDataLst>
    <p:tags r:id="rId18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C88900"/>
    <a:srgbClr val="FFFF99"/>
    <a:srgbClr val="FF9900"/>
    <a:srgbClr val="FF6600"/>
    <a:srgbClr val="FFCC00"/>
    <a:srgbClr val="C82F00"/>
    <a:srgbClr val="CC3399"/>
    <a:srgbClr val="FF33CC"/>
    <a:srgbClr val="FF99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791" autoAdjust="0"/>
    <p:restoredTop sz="94660"/>
  </p:normalViewPr>
  <p:slideViewPr>
    <p:cSldViewPr>
      <p:cViewPr varScale="1">
        <p:scale>
          <a:sx n="85" d="100"/>
          <a:sy n="85" d="100"/>
        </p:scale>
        <p:origin x="-115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21B1FF-90A0-4C20-842D-08ADC1617047}" type="datetimeFigureOut">
              <a:rPr lang="el-GR" smtClean="0"/>
              <a:pPr/>
              <a:t>16/1/2018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4F70C-AEAD-4F32-AC80-49A846F02E5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ABD0456-AEDF-48C7-8777-892B6E479B7D}" type="datetimeFigureOut">
              <a:rPr lang="el-GR" smtClean="0"/>
              <a:pPr/>
              <a:t>16/1/2018</a:t>
            </a:fld>
            <a:endParaRPr lang="el-GR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0456-AEDF-48C7-8777-892B6E479B7D}" type="datetimeFigureOut">
              <a:rPr lang="el-GR" smtClean="0"/>
              <a:pPr/>
              <a:t>16/1/2018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ABD0456-AEDF-48C7-8777-892B6E479B7D}" type="datetimeFigureOut">
              <a:rPr lang="el-GR" smtClean="0"/>
              <a:pPr/>
              <a:t>16/1/2018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>
            <a:lvl1pPr>
              <a:defRPr sz="3600">
                <a:latin typeface="Calibri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0456-AEDF-48C7-8777-892B6E479B7D}" type="datetimeFigureOut">
              <a:rPr lang="el-GR" smtClean="0"/>
              <a:pPr/>
              <a:t>16/1/2018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257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0456-AEDF-48C7-8777-892B6E479B7D}" type="datetimeFigureOut">
              <a:rPr lang="el-GR" smtClean="0"/>
              <a:pPr/>
              <a:t>16/1/2018</a:t>
            </a:fld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ABD0456-AEDF-48C7-8777-892B6E479B7D}" type="datetimeFigureOut">
              <a:rPr lang="el-GR" smtClean="0"/>
              <a:pPr/>
              <a:t>16/1/2018</a:t>
            </a:fld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ABD0456-AEDF-48C7-8777-892B6E479B7D}" type="datetimeFigureOut">
              <a:rPr lang="el-GR" smtClean="0"/>
              <a:pPr/>
              <a:t>16/1/2018</a:t>
            </a:fld>
            <a:endParaRPr lang="el-G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0456-AEDF-48C7-8777-892B6E479B7D}" type="datetimeFigureOut">
              <a:rPr lang="el-GR" smtClean="0"/>
              <a:pPr/>
              <a:t>16/1/2018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0456-AEDF-48C7-8777-892B6E479B7D}" type="datetimeFigureOut">
              <a:rPr lang="el-GR" smtClean="0"/>
              <a:pPr/>
              <a:t>16/1/2018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0456-AEDF-48C7-8777-892B6E479B7D}" type="datetimeFigureOut">
              <a:rPr lang="el-GR" smtClean="0"/>
              <a:pPr/>
              <a:t>16/1/2018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ABD0456-AEDF-48C7-8777-892B6E479B7D}" type="datetimeFigureOut">
              <a:rPr lang="el-GR" smtClean="0"/>
              <a:pPr/>
              <a:t>16/1/2018</a:t>
            </a:fld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ABD0456-AEDF-48C7-8777-892B6E479B7D}" type="datetimeFigureOut">
              <a:rPr lang="el-GR" smtClean="0"/>
              <a:pPr/>
              <a:t>16/1/2018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689C508-88F0-4E27-9C78-89D54C847A5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crosoft.com/en-us/download/details.aspx?id=5599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ΣχεδΙαση και ΑνΑλυση ΑλγορΙθμων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1</a:t>
            </a:r>
            <a:r>
              <a:rPr lang="el-GR" baseline="30000" dirty="0" smtClean="0"/>
              <a:t>η</a:t>
            </a:r>
            <a:r>
              <a:rPr lang="el-GR" dirty="0" smtClean="0"/>
              <a:t> Εργασία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Ιωάννης Ε. Βενέτης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15/01/2018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l-GR" dirty="0"/>
          </a:p>
        </p:txBody>
      </p:sp>
      <p:sp>
        <p:nvSpPr>
          <p:cNvPr id="5" name="Oval 4"/>
          <p:cNvSpPr/>
          <p:nvPr/>
        </p:nvSpPr>
        <p:spPr>
          <a:xfrm>
            <a:off x="179512" y="2852936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l-GR" dirty="0"/>
          </a:p>
        </p:txBody>
      </p:sp>
      <p:sp>
        <p:nvSpPr>
          <p:cNvPr id="6" name="Oval 5"/>
          <p:cNvSpPr/>
          <p:nvPr/>
        </p:nvSpPr>
        <p:spPr>
          <a:xfrm>
            <a:off x="1331640" y="1700808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l-GR" dirty="0"/>
          </a:p>
        </p:txBody>
      </p:sp>
      <p:sp>
        <p:nvSpPr>
          <p:cNvPr id="7" name="Oval 6"/>
          <p:cNvSpPr/>
          <p:nvPr/>
        </p:nvSpPr>
        <p:spPr>
          <a:xfrm>
            <a:off x="2483768" y="2852936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l-GR" dirty="0"/>
          </a:p>
        </p:txBody>
      </p:sp>
      <p:sp>
        <p:nvSpPr>
          <p:cNvPr id="8" name="Oval 7"/>
          <p:cNvSpPr/>
          <p:nvPr/>
        </p:nvSpPr>
        <p:spPr>
          <a:xfrm>
            <a:off x="1331640" y="4005064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l-GR" dirty="0"/>
          </a:p>
        </p:txBody>
      </p:sp>
      <p:cxnSp>
        <p:nvCxnSpPr>
          <p:cNvPr id="10" name="Straight Arrow Connector 9"/>
          <p:cNvCxnSpPr>
            <a:stCxn id="5" idx="0"/>
            <a:endCxn id="6" idx="2"/>
          </p:cNvCxnSpPr>
          <p:nvPr/>
        </p:nvCxnSpPr>
        <p:spPr>
          <a:xfrm flipV="1">
            <a:off x="467544" y="1988840"/>
            <a:ext cx="864096" cy="8640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4"/>
            <a:endCxn id="8" idx="2"/>
          </p:cNvCxnSpPr>
          <p:nvPr/>
        </p:nvCxnSpPr>
        <p:spPr>
          <a:xfrm>
            <a:off x="467544" y="3429000"/>
            <a:ext cx="864096" cy="8640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3"/>
            <a:endCxn id="5" idx="7"/>
          </p:cNvCxnSpPr>
          <p:nvPr/>
        </p:nvCxnSpPr>
        <p:spPr>
          <a:xfrm flipH="1">
            <a:off x="671213" y="2192509"/>
            <a:ext cx="744790" cy="7447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0"/>
            <a:endCxn id="6" idx="6"/>
          </p:cNvCxnSpPr>
          <p:nvPr/>
        </p:nvCxnSpPr>
        <p:spPr>
          <a:xfrm flipH="1" flipV="1">
            <a:off x="1907704" y="1988840"/>
            <a:ext cx="864096" cy="8640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4"/>
            <a:endCxn id="8" idx="6"/>
          </p:cNvCxnSpPr>
          <p:nvPr/>
        </p:nvCxnSpPr>
        <p:spPr>
          <a:xfrm flipH="1">
            <a:off x="1907704" y="3429000"/>
            <a:ext cx="864096" cy="8640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1"/>
            <a:endCxn id="5" idx="5"/>
          </p:cNvCxnSpPr>
          <p:nvPr/>
        </p:nvCxnSpPr>
        <p:spPr>
          <a:xfrm flipH="1" flipV="1">
            <a:off x="671213" y="3344637"/>
            <a:ext cx="744790" cy="7447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0"/>
            <a:endCxn id="6" idx="4"/>
          </p:cNvCxnSpPr>
          <p:nvPr/>
        </p:nvCxnSpPr>
        <p:spPr>
          <a:xfrm flipV="1">
            <a:off x="1619672" y="2276872"/>
            <a:ext cx="0" cy="17281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8" idx="7"/>
            <a:endCxn id="7" idx="3"/>
          </p:cNvCxnSpPr>
          <p:nvPr/>
        </p:nvCxnSpPr>
        <p:spPr>
          <a:xfrm flipV="1">
            <a:off x="1823341" y="3344637"/>
            <a:ext cx="744790" cy="7447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Content Placeholder 3"/>
          <p:cNvGraphicFramePr>
            <a:graphicFrameLocks/>
          </p:cNvGraphicFramePr>
          <p:nvPr/>
        </p:nvGraphicFramePr>
        <p:xfrm>
          <a:off x="6444208" y="1556792"/>
          <a:ext cx="2412000" cy="24120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02000"/>
                <a:gridCol w="402000"/>
                <a:gridCol w="402000"/>
                <a:gridCol w="402000"/>
                <a:gridCol w="402000"/>
                <a:gridCol w="402000"/>
              </a:tblGrid>
              <a:tr h="402000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lang="en-US" i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l-GR" i="1" baseline="30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el-GR"/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</a:tr>
              <a:tr h="402000">
                <a:tc gridSpan="2"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</a:tr>
              <a:tr h="402000">
                <a:tc rowSpan="4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</a:rPr>
                        <a:t>2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  <a:tr h="402000">
                <a:tc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n-lt"/>
                        </a:rPr>
                        <a:t>3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n-lt"/>
                        </a:rPr>
                        <a:t>2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  <a:tr h="402000">
                <a:tc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n-lt"/>
                        </a:rPr>
                        <a:t>2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  <a:tr h="402000">
                <a:tc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23" name="Content Placeholder 3"/>
          <p:cNvGraphicFramePr>
            <a:graphicFrameLocks/>
          </p:cNvGraphicFramePr>
          <p:nvPr/>
        </p:nvGraphicFramePr>
        <p:xfrm>
          <a:off x="3275856" y="1556792"/>
          <a:ext cx="2412000" cy="24120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02000"/>
                <a:gridCol w="402000"/>
                <a:gridCol w="402000"/>
                <a:gridCol w="402000"/>
                <a:gridCol w="402000"/>
                <a:gridCol w="402000"/>
              </a:tblGrid>
              <a:tr h="402000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lang="en-US" i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l-GR" i="1" baseline="30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el-GR"/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</a:tr>
              <a:tr h="402000">
                <a:tc gridSpan="2"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</a:tr>
              <a:tr h="402000">
                <a:tc rowSpan="4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</a:rPr>
                        <a:t>2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  <a:tr h="402000">
                <a:tc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+mn-lt"/>
                        </a:rPr>
                        <a:t>∞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n-lt"/>
                        </a:rPr>
                        <a:t>2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  <a:tr h="402000">
                <a:tc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n-lt"/>
                        </a:rPr>
                        <a:t>2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  <a:tr h="402000">
                <a:tc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cxnSp>
        <p:nvCxnSpPr>
          <p:cNvPr id="25" name="Straight Arrow Connector 24"/>
          <p:cNvCxnSpPr/>
          <p:nvPr/>
        </p:nvCxnSpPr>
        <p:spPr>
          <a:xfrm>
            <a:off x="5796136" y="2996952"/>
            <a:ext cx="50405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275856" y="4279155"/>
            <a:ext cx="4896544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j = 0; j &lt; n; ++j) {</a:t>
            </a: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    for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&lt; n; ++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lij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lnew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[j][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];</a:t>
            </a: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        for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k = 0; k &lt; n; ++k) {</a:t>
            </a: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            if (l[k][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] + l[j][k] &lt;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lij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               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lij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l[k][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]+l[j][k];}</a:t>
            </a: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        }</a:t>
            </a: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lnew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[j][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lij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    }</a:t>
            </a: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}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Όλος ο φόρτος εργασίας είναι στην συνάρτηση </a:t>
            </a:r>
            <a:r>
              <a:rPr lang="en-US" dirty="0" smtClean="0"/>
              <a:t>square()</a:t>
            </a:r>
          </a:p>
          <a:p>
            <a:r>
              <a:rPr lang="el-GR" dirty="0" smtClean="0"/>
              <a:t>Πως θα μοιραστεί ο φόρτος εργασίας μεταξύ διεργασιών;</a:t>
            </a:r>
          </a:p>
          <a:p>
            <a:pPr lvl="1"/>
            <a:r>
              <a:rPr lang="el-GR" dirty="0" smtClean="0"/>
              <a:t>Διαιρείται πάντα ο φόρτος εργασίας ακριβώς με το πλήθος των διεργασιών;</a:t>
            </a:r>
          </a:p>
          <a:p>
            <a:r>
              <a:rPr lang="el-GR" dirty="0" smtClean="0"/>
              <a:t>Πρέπει να ανταλλάξουν/συγκεντρώσουν οι διεργασίες αποτελέσματα;</a:t>
            </a:r>
          </a:p>
          <a:p>
            <a:pPr lvl="1"/>
            <a:r>
              <a:rPr lang="el-GR" dirty="0" smtClean="0"/>
              <a:t>Αν ναι, κάθε πότε;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</a:t>
            </a:r>
            <a:r>
              <a:rPr lang="el-GR" baseline="30000" dirty="0" smtClean="0"/>
              <a:t>ο</a:t>
            </a:r>
            <a:r>
              <a:rPr lang="el-GR" dirty="0" smtClean="0"/>
              <a:t> Πρόβλημα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Perishable inventory control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Έστω προϊόν με διάρκεια ζωής J χρονικών μονάδων</a:t>
            </a:r>
          </a:p>
          <a:p>
            <a:pPr lvl="1"/>
            <a:r>
              <a:rPr lang="el-GR" dirty="0" smtClean="0"/>
              <a:t>Προσεγγίζουμε τη ζήτηση για το προϊόν για ένα χρονικό διάστημα T &gt; J με στοχαστικές διαδικασίες</a:t>
            </a:r>
          </a:p>
          <a:p>
            <a:pPr lvl="1"/>
            <a:r>
              <a:rPr lang="el-GR" dirty="0" smtClean="0"/>
              <a:t>Ζητείται να υπολογιστεί το ελάχιστο δυνατό κόστος για την παραγωγή, διακίνηση, αποθήκευση και καταστροφή ληγμένων τεμαχίων του προϊόντος αυτού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MPI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Η εφαρμογή ξεκινάει διαβάζοντας δεδομένα από αρχεία σε πίνακες</a:t>
            </a:r>
          </a:p>
          <a:p>
            <a:pPr lvl="1"/>
            <a:r>
              <a:rPr lang="el-GR" dirty="0" smtClean="0"/>
              <a:t>Ποιοι πίνακες πρέπει να υπάρχουν ολόκληροι σε όλες τις διεργασίες;</a:t>
            </a:r>
          </a:p>
          <a:p>
            <a:pPr lvl="1"/>
            <a:r>
              <a:rPr lang="el-GR" dirty="0" smtClean="0"/>
              <a:t>Για ποιους πίνακες αρκεί να υπάρχει ένα τμήμα τους μόνο σε κάθε διεργασία;</a:t>
            </a:r>
          </a:p>
          <a:p>
            <a:pPr lvl="2"/>
            <a:r>
              <a:rPr lang="el-GR" dirty="0" smtClean="0"/>
              <a:t>Ποιο τμήμα σε ποια διεργασία;</a:t>
            </a:r>
          </a:p>
          <a:p>
            <a:endParaRPr lang="el-GR" dirty="0" smtClean="0"/>
          </a:p>
          <a:p>
            <a:r>
              <a:rPr lang="el-GR" dirty="0" smtClean="0"/>
              <a:t>Μελετήστε την συνάρτηση </a:t>
            </a:r>
            <a:r>
              <a:rPr lang="en-US" dirty="0" err="1" smtClean="0"/>
              <a:t>mainloop</a:t>
            </a:r>
            <a:r>
              <a:rPr lang="en-US" dirty="0" smtClean="0"/>
              <a:t>()</a:t>
            </a:r>
            <a:endParaRPr lang="el-GR" dirty="0" smtClean="0"/>
          </a:p>
          <a:p>
            <a:pPr lvl="1"/>
            <a:r>
              <a:rPr lang="el-GR" dirty="0" smtClean="0"/>
              <a:t>Εκτελείται από κάθε διεργασία</a:t>
            </a:r>
            <a:endParaRPr lang="en-US" dirty="0" smtClean="0"/>
          </a:p>
          <a:p>
            <a:pPr lvl="1"/>
            <a:r>
              <a:rPr lang="el-GR" dirty="0" smtClean="0"/>
              <a:t>Ποια δεδομένα χρειάζεται από κάθε πίνακα;</a:t>
            </a:r>
          </a:p>
          <a:p>
            <a:pPr lvl="1"/>
            <a:r>
              <a:rPr lang="el-GR" smtClean="0"/>
              <a:t>Πως καθορίζεται ποιος θα είναι ο φόρτος εργασίας κάθε διεργασίας;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Επικοινωνία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Ιωάννης Ε. Βενέτης</a:t>
            </a:r>
          </a:p>
          <a:p>
            <a:pPr lvl="1"/>
            <a:r>
              <a:rPr lang="en-US" dirty="0" smtClean="0"/>
              <a:t>venetis@ceid.upatras.gr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Εγκατάσταση </a:t>
            </a:r>
            <a:r>
              <a:rPr lang="en-US" dirty="0" smtClean="0"/>
              <a:t>MPI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Εγκατάσταση σε </a:t>
            </a:r>
            <a:r>
              <a:rPr lang="en-US" dirty="0" smtClean="0"/>
              <a:t>Windows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hlinkClick r:id="rId2"/>
              </a:rPr>
              <a:t>https://www.microsoft.com/en-us/download/details.aspx?id=55991</a:t>
            </a:r>
            <a:endParaRPr lang="en-US" sz="22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Εγκατάσταση σε </a:t>
            </a:r>
            <a:r>
              <a:rPr lang="en-US" dirty="0" err="1" smtClean="0"/>
              <a:t>Ubuntu</a:t>
            </a:r>
            <a:r>
              <a:rPr lang="en-US" dirty="0" smtClean="0"/>
              <a:t> Linux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Εγκαταστήστε ένα από τα παρακάτω σύνολα πακέτων</a:t>
            </a:r>
          </a:p>
          <a:p>
            <a:pPr lvl="1"/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openmpi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-bin</a:t>
            </a:r>
            <a:r>
              <a:rPr lang="el-GR" sz="2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openmpi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-common</a:t>
            </a:r>
            <a:r>
              <a:rPr lang="el-GR" sz="2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openmpi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-doc 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libopenmpi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-dev</a:t>
            </a:r>
          </a:p>
          <a:p>
            <a:pPr lvl="1"/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mpich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libmpich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-dev</a:t>
            </a:r>
          </a:p>
          <a:p>
            <a:r>
              <a:rPr lang="el-GR" dirty="0" smtClean="0"/>
              <a:t>Από την γραμμή εντολών</a:t>
            </a:r>
          </a:p>
          <a:p>
            <a:pPr lvl="1"/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sudo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apt-get install 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openmpi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-bin</a:t>
            </a:r>
            <a:r>
              <a:rPr lang="el-GR" sz="2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openmpi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-common</a:t>
            </a:r>
            <a:r>
              <a:rPr lang="el-GR" sz="2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openmpi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-doc 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libopenmpi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-dev</a:t>
            </a:r>
          </a:p>
          <a:p>
            <a:pPr lvl="1"/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sudo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apt-get install 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mpich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dirty="0" err="1" smtClean="0">
                <a:latin typeface="Consolas" pitchFamily="49" charset="0"/>
                <a:cs typeface="Consolas" pitchFamily="49" charset="0"/>
              </a:rPr>
              <a:t>libmpich</a:t>
            </a:r>
            <a:r>
              <a:rPr lang="en-US" sz="2200" dirty="0" smtClean="0">
                <a:latin typeface="Consolas" pitchFamily="49" charset="0"/>
                <a:cs typeface="Consolas" pitchFamily="49" charset="0"/>
              </a:rPr>
              <a:t>-dev</a:t>
            </a:r>
          </a:p>
          <a:p>
            <a:r>
              <a:rPr lang="el-GR" dirty="0" smtClean="0"/>
              <a:t>Από το γραφικό περιβάλλον</a:t>
            </a:r>
          </a:p>
          <a:p>
            <a:pPr lvl="1"/>
            <a:r>
              <a:rPr lang="el-GR" dirty="0" smtClean="0"/>
              <a:t>Εκκινήστε μια από τις παρακάτω εφαρμογές και επιλέξτε ένα από τα προαναφερθέντα σύνολα πακέτων</a:t>
            </a:r>
          </a:p>
          <a:p>
            <a:pPr lvl="2"/>
            <a:r>
              <a:rPr lang="en-US" dirty="0" err="1" smtClean="0"/>
              <a:t>Ubuntu</a:t>
            </a:r>
            <a:r>
              <a:rPr lang="en-US" dirty="0" smtClean="0"/>
              <a:t> Software Center</a:t>
            </a:r>
          </a:p>
          <a:p>
            <a:pPr lvl="2"/>
            <a:r>
              <a:rPr lang="en-US" dirty="0" smtClean="0"/>
              <a:t>Synaptic</a:t>
            </a:r>
          </a:p>
          <a:p>
            <a:pPr lvl="2"/>
            <a:r>
              <a:rPr lang="en-US" dirty="0" smtClean="0"/>
              <a:t>Aptitude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Άλλες διανομές </a:t>
            </a:r>
            <a:r>
              <a:rPr lang="en-US" dirty="0" smtClean="0"/>
              <a:t>Linux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Ο πιο απλός τρόπος είναι να ανοίξετε σε γραφικό περιβάλλον τον «Διαχειριστή πακέτων»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(package manager) </a:t>
            </a:r>
            <a:r>
              <a:rPr lang="el-GR" dirty="0" smtClean="0"/>
              <a:t>της διανομής που έχετε εγκαταστήσει και να επιλέξετε προς εγκατάσταση κάποια υλοποίηση </a:t>
            </a:r>
            <a:r>
              <a:rPr lang="en-US" dirty="0" smtClean="0"/>
              <a:t>MPI</a:t>
            </a:r>
            <a:endParaRPr lang="el-GR" dirty="0" smtClean="0"/>
          </a:p>
          <a:p>
            <a:pPr lvl="1"/>
            <a:r>
              <a:rPr lang="en-US" dirty="0" err="1" smtClean="0"/>
              <a:t>OpenMPI</a:t>
            </a:r>
            <a:r>
              <a:rPr lang="en-US" dirty="0" smtClean="0"/>
              <a:t>, MPICH, </a:t>
            </a:r>
            <a:r>
              <a:rPr lang="en-US" dirty="0" smtClean="0"/>
              <a:t>…</a:t>
            </a:r>
          </a:p>
          <a:p>
            <a:endParaRPr lang="en-US" dirty="0" smtClean="0"/>
          </a:p>
          <a:p>
            <a:r>
              <a:rPr lang="el-GR" dirty="0" smtClean="0"/>
              <a:t>Υπάρχουν αναλυτικές οδηγίες στο Διαδίκτυο για διάφορες διανομές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1</a:t>
            </a:r>
            <a:r>
              <a:rPr lang="el-GR" baseline="30000" dirty="0" smtClean="0"/>
              <a:t>ο</a:t>
            </a:r>
            <a:r>
              <a:rPr lang="el-GR" dirty="0" smtClean="0"/>
              <a:t> Πρόβλημα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l-GR" dirty="0" smtClean="0"/>
              <a:t>ll pairs shortest paths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Ζητείται να υλοποιήσετε με χρήση του MPI το πρόβλημα της εύρεσης της βέλτιστης διαδρομής μεταξύ όλων των κόμβων ενός γραφήματος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491880" y="1628800"/>
          <a:ext cx="2412000" cy="24120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02000"/>
                <a:gridCol w="402000"/>
                <a:gridCol w="402000"/>
                <a:gridCol w="402000"/>
                <a:gridCol w="402000"/>
                <a:gridCol w="402000"/>
              </a:tblGrid>
              <a:tr h="402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lang="en-US" i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l-GR" i="1" baseline="30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el-GR"/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</a:tr>
              <a:tr h="402000">
                <a:tc gridSpan="2"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</a:tr>
              <a:tr h="402000">
                <a:tc rowSpan="4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  <a:tr h="402000">
                <a:tc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  <a:tr h="402000">
                <a:tc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  <a:tr h="402000">
                <a:tc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179512" y="2852936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l-GR" dirty="0"/>
          </a:p>
        </p:txBody>
      </p:sp>
      <p:sp>
        <p:nvSpPr>
          <p:cNvPr id="6" name="Oval 5"/>
          <p:cNvSpPr/>
          <p:nvPr/>
        </p:nvSpPr>
        <p:spPr>
          <a:xfrm>
            <a:off x="1331640" y="1700808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l-GR" dirty="0"/>
          </a:p>
        </p:txBody>
      </p:sp>
      <p:sp>
        <p:nvSpPr>
          <p:cNvPr id="7" name="Oval 6"/>
          <p:cNvSpPr/>
          <p:nvPr/>
        </p:nvSpPr>
        <p:spPr>
          <a:xfrm>
            <a:off x="2483768" y="2852936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l-GR" dirty="0"/>
          </a:p>
        </p:txBody>
      </p:sp>
      <p:sp>
        <p:nvSpPr>
          <p:cNvPr id="8" name="Oval 7"/>
          <p:cNvSpPr/>
          <p:nvPr/>
        </p:nvSpPr>
        <p:spPr>
          <a:xfrm>
            <a:off x="1331640" y="4005064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l-GR" dirty="0"/>
          </a:p>
        </p:txBody>
      </p:sp>
      <p:cxnSp>
        <p:nvCxnSpPr>
          <p:cNvPr id="10" name="Straight Arrow Connector 9"/>
          <p:cNvCxnSpPr>
            <a:stCxn id="5" idx="0"/>
            <a:endCxn id="6" idx="2"/>
          </p:cNvCxnSpPr>
          <p:nvPr/>
        </p:nvCxnSpPr>
        <p:spPr>
          <a:xfrm flipV="1">
            <a:off x="467544" y="1988840"/>
            <a:ext cx="864096" cy="8640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4"/>
            <a:endCxn id="8" idx="2"/>
          </p:cNvCxnSpPr>
          <p:nvPr/>
        </p:nvCxnSpPr>
        <p:spPr>
          <a:xfrm>
            <a:off x="467544" y="3429000"/>
            <a:ext cx="864096" cy="8640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3"/>
            <a:endCxn id="5" idx="7"/>
          </p:cNvCxnSpPr>
          <p:nvPr/>
        </p:nvCxnSpPr>
        <p:spPr>
          <a:xfrm flipH="1">
            <a:off x="671213" y="2192509"/>
            <a:ext cx="744790" cy="7447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0"/>
            <a:endCxn id="6" idx="6"/>
          </p:cNvCxnSpPr>
          <p:nvPr/>
        </p:nvCxnSpPr>
        <p:spPr>
          <a:xfrm flipH="1" flipV="1">
            <a:off x="1907704" y="1988840"/>
            <a:ext cx="864096" cy="8640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4"/>
            <a:endCxn id="8" idx="6"/>
          </p:cNvCxnSpPr>
          <p:nvPr/>
        </p:nvCxnSpPr>
        <p:spPr>
          <a:xfrm flipH="1">
            <a:off x="1907704" y="3429000"/>
            <a:ext cx="864096" cy="8640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1"/>
            <a:endCxn id="5" idx="5"/>
          </p:cNvCxnSpPr>
          <p:nvPr/>
        </p:nvCxnSpPr>
        <p:spPr>
          <a:xfrm flipH="1" flipV="1">
            <a:off x="671213" y="3344637"/>
            <a:ext cx="744790" cy="7447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0"/>
            <a:endCxn id="6" idx="4"/>
          </p:cNvCxnSpPr>
          <p:nvPr/>
        </p:nvCxnSpPr>
        <p:spPr>
          <a:xfrm flipV="1">
            <a:off x="1619672" y="2276872"/>
            <a:ext cx="0" cy="17281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8" idx="7"/>
            <a:endCxn id="7" idx="3"/>
          </p:cNvCxnSpPr>
          <p:nvPr/>
        </p:nvCxnSpPr>
        <p:spPr>
          <a:xfrm flipV="1">
            <a:off x="1823341" y="3344637"/>
            <a:ext cx="744790" cy="7447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Content Placeholder 3"/>
          <p:cNvGraphicFramePr>
            <a:graphicFrameLocks/>
          </p:cNvGraphicFramePr>
          <p:nvPr/>
        </p:nvGraphicFramePr>
        <p:xfrm>
          <a:off x="6300192" y="4221088"/>
          <a:ext cx="2412000" cy="24120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02000"/>
                <a:gridCol w="402000"/>
                <a:gridCol w="402000"/>
                <a:gridCol w="402000"/>
                <a:gridCol w="402000"/>
                <a:gridCol w="402000"/>
              </a:tblGrid>
              <a:tr h="402000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lang="en-US" i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l-GR" i="1" baseline="30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el-GR"/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</a:tr>
              <a:tr h="402000">
                <a:tc gridSpan="2"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</a:tr>
              <a:tr h="402000">
                <a:tc rowSpan="4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/>
                        </a:rPr>
                        <a:t>∞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  <a:tr h="402000">
                <a:tc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+mn-lt"/>
                        </a:rPr>
                        <a:t>∞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+mn-lt"/>
                        </a:rPr>
                        <a:t>∞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  <a:tr h="402000">
                <a:tc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+mn-lt"/>
                        </a:rPr>
                        <a:t>∞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  <a:tr h="402000">
                <a:tc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cxnSp>
        <p:nvCxnSpPr>
          <p:cNvPr id="34" name="Straight Arrow Connector 33"/>
          <p:cNvCxnSpPr/>
          <p:nvPr/>
        </p:nvCxnSpPr>
        <p:spPr>
          <a:xfrm>
            <a:off x="6084168" y="2996952"/>
            <a:ext cx="1296144" cy="10081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660232" y="3140968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infinitize</a:t>
            </a:r>
            <a:r>
              <a:rPr lang="en-US" dirty="0" smtClean="0"/>
              <a:t>()</a:t>
            </a:r>
            <a:endParaRPr lang="el-GR" dirty="0"/>
          </a:p>
        </p:txBody>
      </p:sp>
      <p:sp>
        <p:nvSpPr>
          <p:cNvPr id="38" name="Rounded Rectangular Callout 37"/>
          <p:cNvSpPr/>
          <p:nvPr/>
        </p:nvSpPr>
        <p:spPr>
          <a:xfrm>
            <a:off x="6516216" y="1772816"/>
            <a:ext cx="2627784" cy="504056"/>
          </a:xfrm>
          <a:prstGeom prst="wedgeRoundRectCallout">
            <a:avLst>
              <a:gd name="adj1" fmla="val -77466"/>
              <a:gd name="adj2" fmla="val 12474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Υπάρχει ακμή από 0 </a:t>
            </a:r>
            <a:r>
              <a:rPr lang="el-GR" dirty="0" smtClean="0">
                <a:sym typeface="Wingdings 3"/>
              </a:rPr>
              <a:t> 3</a:t>
            </a:r>
            <a:endParaRPr lang="el-GR" dirty="0"/>
          </a:p>
        </p:txBody>
      </p:sp>
      <p:sp>
        <p:nvSpPr>
          <p:cNvPr id="39" name="Rounded Rectangular Callout 38"/>
          <p:cNvSpPr/>
          <p:nvPr/>
        </p:nvSpPr>
        <p:spPr>
          <a:xfrm>
            <a:off x="1403648" y="5085184"/>
            <a:ext cx="2627784" cy="504056"/>
          </a:xfrm>
          <a:prstGeom prst="wedgeRoundRectCallout">
            <a:avLst>
              <a:gd name="adj1" fmla="val 65818"/>
              <a:gd name="adj2" fmla="val -27186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Υπάρχει ακμή από 3 </a:t>
            </a:r>
            <a:r>
              <a:rPr lang="el-GR" dirty="0" smtClean="0">
                <a:sym typeface="Wingdings 3"/>
              </a:rPr>
              <a:t> 0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l-GR" dirty="0"/>
          </a:p>
        </p:txBody>
      </p:sp>
      <p:sp>
        <p:nvSpPr>
          <p:cNvPr id="5" name="Oval 4"/>
          <p:cNvSpPr/>
          <p:nvPr/>
        </p:nvSpPr>
        <p:spPr>
          <a:xfrm>
            <a:off x="179512" y="2852936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l-GR" dirty="0"/>
          </a:p>
        </p:txBody>
      </p:sp>
      <p:sp>
        <p:nvSpPr>
          <p:cNvPr id="6" name="Oval 5"/>
          <p:cNvSpPr/>
          <p:nvPr/>
        </p:nvSpPr>
        <p:spPr>
          <a:xfrm>
            <a:off x="1331640" y="1700808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l-GR" dirty="0"/>
          </a:p>
        </p:txBody>
      </p:sp>
      <p:sp>
        <p:nvSpPr>
          <p:cNvPr id="7" name="Oval 6"/>
          <p:cNvSpPr/>
          <p:nvPr/>
        </p:nvSpPr>
        <p:spPr>
          <a:xfrm>
            <a:off x="2483768" y="2852936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l-GR" dirty="0"/>
          </a:p>
        </p:txBody>
      </p:sp>
      <p:sp>
        <p:nvSpPr>
          <p:cNvPr id="8" name="Oval 7"/>
          <p:cNvSpPr/>
          <p:nvPr/>
        </p:nvSpPr>
        <p:spPr>
          <a:xfrm>
            <a:off x="1331640" y="4005064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l-GR" dirty="0"/>
          </a:p>
        </p:txBody>
      </p:sp>
      <p:cxnSp>
        <p:nvCxnSpPr>
          <p:cNvPr id="10" name="Straight Arrow Connector 9"/>
          <p:cNvCxnSpPr>
            <a:stCxn id="5" idx="0"/>
            <a:endCxn id="6" idx="2"/>
          </p:cNvCxnSpPr>
          <p:nvPr/>
        </p:nvCxnSpPr>
        <p:spPr>
          <a:xfrm flipV="1">
            <a:off x="467544" y="1988840"/>
            <a:ext cx="864096" cy="8640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4"/>
            <a:endCxn id="8" idx="2"/>
          </p:cNvCxnSpPr>
          <p:nvPr/>
        </p:nvCxnSpPr>
        <p:spPr>
          <a:xfrm>
            <a:off x="467544" y="3429000"/>
            <a:ext cx="864096" cy="8640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3"/>
            <a:endCxn id="5" idx="7"/>
          </p:cNvCxnSpPr>
          <p:nvPr/>
        </p:nvCxnSpPr>
        <p:spPr>
          <a:xfrm flipH="1">
            <a:off x="671213" y="2192509"/>
            <a:ext cx="744790" cy="7447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0"/>
            <a:endCxn id="6" idx="6"/>
          </p:cNvCxnSpPr>
          <p:nvPr/>
        </p:nvCxnSpPr>
        <p:spPr>
          <a:xfrm flipH="1" flipV="1">
            <a:off x="1907704" y="1988840"/>
            <a:ext cx="864096" cy="8640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4"/>
            <a:endCxn id="8" idx="6"/>
          </p:cNvCxnSpPr>
          <p:nvPr/>
        </p:nvCxnSpPr>
        <p:spPr>
          <a:xfrm flipH="1">
            <a:off x="1907704" y="3429000"/>
            <a:ext cx="864096" cy="8640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1"/>
            <a:endCxn id="5" idx="5"/>
          </p:cNvCxnSpPr>
          <p:nvPr/>
        </p:nvCxnSpPr>
        <p:spPr>
          <a:xfrm flipH="1" flipV="1">
            <a:off x="671213" y="3344637"/>
            <a:ext cx="744790" cy="7447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0"/>
            <a:endCxn id="6" idx="4"/>
          </p:cNvCxnSpPr>
          <p:nvPr/>
        </p:nvCxnSpPr>
        <p:spPr>
          <a:xfrm flipV="1">
            <a:off x="1619672" y="2276872"/>
            <a:ext cx="0" cy="17281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8" idx="7"/>
            <a:endCxn id="7" idx="3"/>
          </p:cNvCxnSpPr>
          <p:nvPr/>
        </p:nvCxnSpPr>
        <p:spPr>
          <a:xfrm flipV="1">
            <a:off x="1823341" y="3344637"/>
            <a:ext cx="744790" cy="7447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Content Placeholder 3"/>
          <p:cNvGraphicFramePr>
            <a:graphicFrameLocks/>
          </p:cNvGraphicFramePr>
          <p:nvPr/>
        </p:nvGraphicFramePr>
        <p:xfrm>
          <a:off x="6444208" y="1556792"/>
          <a:ext cx="2412000" cy="24120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02000"/>
                <a:gridCol w="402000"/>
                <a:gridCol w="402000"/>
                <a:gridCol w="402000"/>
                <a:gridCol w="402000"/>
                <a:gridCol w="402000"/>
              </a:tblGrid>
              <a:tr h="402000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lang="el-GR" i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el-GR"/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</a:tr>
              <a:tr h="402000">
                <a:tc gridSpan="2"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</a:tr>
              <a:tr h="402000">
                <a:tc rowSpan="4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/>
                        </a:rPr>
                        <a:t>2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  <a:tr h="402000">
                <a:tc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+mn-lt"/>
                        </a:rPr>
                        <a:t>∞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n-lt"/>
                        </a:rPr>
                        <a:t>2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  <a:tr h="402000">
                <a:tc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+mn-lt"/>
                        </a:rPr>
                        <a:t>2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  <a:tr h="402000">
                <a:tc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23" name="Content Placeholder 3"/>
          <p:cNvGraphicFramePr>
            <a:graphicFrameLocks/>
          </p:cNvGraphicFramePr>
          <p:nvPr/>
        </p:nvGraphicFramePr>
        <p:xfrm>
          <a:off x="3275856" y="1556792"/>
          <a:ext cx="2412000" cy="24120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02000"/>
                <a:gridCol w="402000"/>
                <a:gridCol w="402000"/>
                <a:gridCol w="402000"/>
                <a:gridCol w="402000"/>
                <a:gridCol w="402000"/>
              </a:tblGrid>
              <a:tr h="402000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lang="en-US" i="1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l-GR" i="1" baseline="30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el-GR"/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</a:tr>
              <a:tr h="402000">
                <a:tc gridSpan="2"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</a:tr>
              <a:tr h="402000">
                <a:tc rowSpan="4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Calibri"/>
                        </a:rPr>
                        <a:t>∞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  <a:tr h="402000">
                <a:tc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+mn-lt"/>
                        </a:rPr>
                        <a:t>∞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+mn-lt"/>
                        </a:rPr>
                        <a:t>∞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  <a:tr h="402000">
                <a:tc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+mn-lt"/>
                        </a:rPr>
                        <a:t>∞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  <a:tr h="402000">
                <a:tc vMerge="1"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cxnSp>
        <p:nvCxnSpPr>
          <p:cNvPr id="25" name="Straight Arrow Connector 24"/>
          <p:cNvCxnSpPr/>
          <p:nvPr/>
        </p:nvCxnSpPr>
        <p:spPr>
          <a:xfrm>
            <a:off x="5796136" y="2996952"/>
            <a:ext cx="50405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275856" y="4279155"/>
            <a:ext cx="4896544" cy="22467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j = 0; j &lt; n; ++j) {</a:t>
            </a: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    for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0;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&lt; n; ++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lij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lnew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[j][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];</a:t>
            </a: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        for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k = 0; k &lt; n; ++k) {</a:t>
            </a: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            if (l[k][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] + l[j][k] &lt;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lij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               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lij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l[k][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]+l[j][k];}</a:t>
            </a: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        }</a:t>
            </a: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lnew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[j][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lij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    }</a:t>
            </a: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}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ΠαρΑλληλη ΕΠΕΞΕΡΓΑΣΙΑ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Πέρασμα μηνυμάτων (Message Passing)&amp;quot;&quot;/&gt;&lt;property id=&quot;20307&quot; value=&quot;372&quot;/&gt;&lt;/object&gt;&lt;object type=&quot;3&quot; unique_id=&quot;10006&quot;&gt;&lt;property id=&quot;20148&quot; value=&quot;5&quot;/&gt;&lt;property id=&quot;20300&quot; value=&quot;Slide 3 - &amp;quot;Πέρασμα μηνυμάτων (Message Passing)&amp;quot;&quot;/&gt;&lt;property id=&quot;20307&quot; value=&quot;373&quot;/&gt;&lt;/object&gt;&lt;object type=&quot;3&quot; unique_id=&quot;10007&quot;&gt;&lt;property id=&quot;20148&quot; value=&quot;5&quot;/&gt;&lt;property id=&quot;20300&quot; value=&quot;Slide 4 - &amp;quot;Πέρασμα μηνυμάτων (Message Passing)&amp;quot;&quot;/&gt;&lt;property id=&quot;20307&quot; value=&quot;374&quot;/&gt;&lt;/object&gt;&lt;object type=&quot;3&quot; unique_id=&quot;10008&quot;&gt;&lt;property id=&quot;20148&quot; value=&quot;5&quot;/&gt;&lt;property id=&quot;20300&quot; value=&quot;Slide 5 - &amp;quot;Πέρασμα μηνυμάτων (Message Passing)&amp;quot;&quot;/&gt;&lt;property id=&quot;20307&quot; value=&quot;375&quot;/&gt;&lt;/object&gt;&lt;object type=&quot;3&quot; unique_id=&quot;10009&quot;&gt;&lt;property id=&quot;20148&quot; value=&quot;5&quot;/&gt;&lt;property id=&quot;20300&quot; value=&quot;Slide 6 - &amp;quot;Πέρασμα μηνυμάτων (Message Passing)&amp;quot;&quot;/&gt;&lt;property id=&quot;20307&quot; value=&quot;376&quot;/&gt;&lt;/object&gt;&lt;object type=&quot;3&quot; unique_id=&quot;10010&quot;&gt;&lt;property id=&quot;20148&quot; value=&quot;5&quot;/&gt;&lt;property id=&quot;20300&quot; value=&quot;Slide 7 - &amp;quot;Βασικές λειτουργίες περάσματος μηνυμάτων&amp;quot;&quot;/&gt;&lt;property id=&quot;20307&quot; value=&quot;377&quot;/&gt;&lt;/object&gt;&lt;object type=&quot;3&quot; unique_id=&quot;10011&quot;&gt;&lt;property id=&quot;20148&quot; value=&quot;5&quot;/&gt;&lt;property id=&quot;20300&quot; value=&quot;Slide 8 - &amp;quot;Υπολογισμός του π&amp;quot;&quot;/&gt;&lt;property id=&quot;20307&quot; value=&quot;378&quot;/&gt;&lt;/object&gt;&lt;object type=&quot;3&quot; unique_id=&quot;10012&quot;&gt;&lt;property id=&quot;20148&quot; value=&quot;5&quot;/&gt;&lt;property id=&quot;20300&quot; value=&quot;Slide 9 - &amp;quot;Υπολογισμός του π&amp;quot;&quot;/&gt;&lt;property id=&quot;20307&quot; value=&quot;379&quot;/&gt;&lt;/object&gt;&lt;object type=&quot;3&quot; unique_id=&quot;10013&quot;&gt;&lt;property id=&quot;20148&quot; value=&quot;5&quot;/&gt;&lt;property id=&quot;20300&quot; value=&quot;Slide 10 - &amp;quot;Ομαδικές κλήσεις (Collective calls)&amp;quot;&quot;/&gt;&lt;property id=&quot;20307&quot; value=&quot;380&quot;/&gt;&lt;/object&gt;&lt;object type=&quot;3&quot; unique_id=&quot;10014&quot;&gt;&lt;property id=&quot;20148&quot; value=&quot;5&quot;/&gt;&lt;property id=&quot;20300&quot; value=&quot;Slide 11 - &amp;quot;Προτυποποίηση περάσματος μηνυμάτων&amp;quot;&quot;/&gt;&lt;property id=&quot;20307&quot; value=&quot;381&quot;/&gt;&lt;/object&gt;&lt;object type=&quot;3&quot; unique_id=&quot;10015&quot;&gt;&lt;property id=&quot;20148&quot; value=&quot;5&quot;/&gt;&lt;property id=&quot;20300&quot; value=&quot;Slide 12 - &amp;quot;Ένα απλό υποσύνολο του MPI&amp;quot;&quot;/&gt;&lt;property id=&quot;20307&quot; value=&quot;382&quot;/&gt;&lt;/object&gt;&lt;object type=&quot;3&quot; unique_id=&quot;10016&quot;&gt;&lt;property id=&quot;20148&quot; value=&quot;5&quot;/&gt;&lt;property id=&quot;20300&quot; value=&quot;Slide 13 - &amp;quot;Δημιουργία και Καταστροφή διεργασιών&amp;quot;&quot;/&gt;&lt;property id=&quot;20307&quot; value=&quot;383&quot;/&gt;&lt;/object&gt;&lt;object type=&quot;3&quot; unique_id=&quot;10017&quot;&gt;&lt;property id=&quot;20148&quot; value=&quot;5&quot;/&gt;&lt;property id=&quot;20300&quot; value=&quot;Slide 14 - &amp;quot;Προσδιορισμός διεργασιών&amp;quot;&quot;/&gt;&lt;property id=&quot;20307&quot; value=&quot;384&quot;/&gt;&lt;/object&gt;&lt;object type=&quot;3&quot; unique_id=&quot;10018&quot;&gt;&lt;property id=&quot;20148&quot; value=&quot;5&quot;/&gt;&lt;property id=&quot;20300&quot; value=&quot;Slide 15 - &amp;quot;Ένα πρώτο, απλό παράδειγμα&amp;quot;&quot;/&gt;&lt;property id=&quot;20307&quot; value=&quot;385&quot;/&gt;&lt;/object&gt;&lt;object type=&quot;3&quot; unique_id=&quot;10019&quot;&gt;&lt;property id=&quot;20148&quot; value=&quot;5&quot;/&gt;&lt;property id=&quot;20300&quot; value=&quot;Slide 16 - &amp;quot;Αποστολή μηνύματος στο MPI&amp;quot;&quot;/&gt;&lt;property id=&quot;20307&quot; value=&quot;386&quot;/&gt;&lt;/object&gt;&lt;object type=&quot;3&quot; unique_id=&quot;10020&quot;&gt;&lt;property id=&quot;20148&quot; value=&quot;5&quot;/&gt;&lt;property id=&quot;20300&quot; value=&quot;Slide 17 - &amp;quot;Λήψη μηνύματος στο MPI&amp;quot;&quot;/&gt;&lt;property id=&quot;20307&quot; value=&quot;387&quot;/&gt;&lt;/object&gt;&lt;object type=&quot;3&quot; unique_id=&quot;10021&quot;&gt;&lt;property id=&quot;20148&quot; value=&quot;5&quot;/&gt;&lt;property id=&quot;20300&quot; value=&quot;Slide 18 - &amp;quot;Εκτέλεση ενός προγράμματος MPI&amp;quot;&quot;/&gt;&lt;property id=&quot;20307&quot; value=&quot;388&quot;/&gt;&lt;/object&gt;&lt;object type=&quot;3&quot; unique_id=&quot;10022&quot;&gt;&lt;property id=&quot;20148&quot; value=&quot;5&quot;/&gt;&lt;property id=&quot;20300&quot; value=&quot;Slide 19 - &amp;quot;Άλλες υποστηριζόμενες λειτουργίες&amp;quot;&quot;/&gt;&lt;property id=&quot;20307&quot; value=&quot;389&quot;/&gt;&lt;/object&gt;&lt;object type=&quot;3&quot; unique_id=&quot;10023&quot;&gt;&lt;property id=&quot;20148&quot; value=&quot;5&quot;/&gt;&lt;property id=&quot;20300&quot; value=&quot;Slide 20 - &amp;quot;Παράδειγμα: Ο αλγόριθμος Jacobi&amp;quot;&quot;/&gt;&lt;property id=&quot;20307&quot; value=&quot;390&quot;/&gt;&lt;/object&gt;&lt;object type=&quot;3&quot; unique_id=&quot;10024&quot;&gt;&lt;property id=&quot;20148&quot; value=&quot;5&quot;/&gt;&lt;property id=&quot;20300&quot; value=&quot;Slide 21 - &amp;quot;Πως θα παραλληλοποιήσουμε;&amp;quot;&quot;/&gt;&lt;property id=&quot;20307&quot; value=&quot;391&quot;/&gt;&lt;/object&gt;&lt;object type=&quot;3&quot; unique_id=&quot;10025&quot;&gt;&lt;property id=&quot;20148&quot; value=&quot;5&quot;/&gt;&lt;property id=&quot;20300&quot; value=&quot;Slide 22 - &amp;quot;Κελιά «φαντάσματα»&amp;quot;&quot;/&gt;&lt;property id=&quot;20307&quot; value=&quot;392&quot;/&gt;&lt;/object&gt;&lt;object type=&quot;3&quot; unique_id=&quot;10026&quot;&gt;&lt;property id=&quot;20148&quot; value=&quot;5&quot;/&gt;&lt;property id=&quot;20300&quot; value=&quot;Slide 23 - &amp;quot;Σύγκριση των επιλογών διάσπασης&amp;quot;&quot;/&gt;&lt;property id=&quot;20307&quot; value=&quot;393&quot;/&gt;&lt;/object&gt;&lt;object type=&quot;3&quot; unique_id=&quot;10027&quot;&gt;&lt;property id=&quot;20148&quot; value=&quot;5&quot;/&gt;&lt;property id=&quot;20300&quot; value=&quot;Slide 24 - &amp;quot;Κοινές κλήσεις αποστολής και λήψης&amp;quot;&quot;/&gt;&lt;property id=&quot;20307&quot; value=&quot;394&quot;/&gt;&lt;/object&gt;&lt;object type=&quot;3&quot; unique_id=&quot;10028&quot;&gt;&lt;property id=&quot;20148&quot; value=&quot;5&quot;/&gt;&lt;property id=&quot;20300&quot; value=&quot;Slide 25 - &amp;quot;Μέθοδοι επικοινωνίας&amp;quot;&quot;/&gt;&lt;property id=&quot;20307&quot; value=&quot;395&quot;/&gt;&lt;/object&gt;&lt;object type=&quot;3&quot; unique_id=&quot;10029&quot;&gt;&lt;property id=&quot;20148&quot; value=&quot;5&quot;/&gt;&lt;property id=&quot;20300&quot; value=&quot;Slide 26 - &amp;quot;Κλήσεις συναρτήσεων&amp;quot;&quot;/&gt;&lt;property id=&quot;20307&quot; value=&quot;396&quot;/&gt;&lt;/object&gt;&lt;object type=&quot;3&quot; unique_id=&quot;10030&quot;&gt;&lt;property id=&quot;20148&quot; value=&quot;5&quot;/&gt;&lt;property id=&quot;20300&quot; value=&quot;Slide 27 - &amp;quot;Μέθοδοι επικοινωνίας&amp;quot;&quot;/&gt;&lt;property id=&quot;20307&quot; value=&quot;397&quot;/&gt;&lt;/object&gt;&lt;object type=&quot;3&quot; unique_id=&quot;10031&quot;&gt;&lt;property id=&quot;20148&quot; value=&quot;5&quot;/&gt;&lt;property id=&quot;20300&quot; value=&quot;Slide 28 - &amp;quot;Standard mode&amp;quot;&quot;/&gt;&lt;property id=&quot;20307&quot; value=&quot;398&quot;/&gt;&lt;/object&gt;&lt;object type=&quot;3&quot; unique_id=&quot;10032&quot;&gt;&lt;property id=&quot;20148&quot; value=&quot;5&quot;/&gt;&lt;property id=&quot;20300&quot; value=&quot;Slide 29 - &amp;quot;Εμμένουσα επικοινωνία (Persistent communication)&amp;quot;&quot;/&gt;&lt;property id=&quot;20307&quot; value=&quot;399&quot;/&gt;&lt;/object&gt;&lt;object type=&quot;3&quot; unique_id=&quot;10033&quot;&gt;&lt;property id=&quot;20148&quot; value=&quot;5&quot;/&gt;&lt;property id=&quot;20300&quot; value=&quot;Slide 30 - &amp;quot;Εικονικές τοπολογίες διεργασιών&amp;quot;&quot;/&gt;&lt;property id=&quot;20307&quot; value=&quot;400&quot;/&gt;&lt;/object&gt;&lt;object type=&quot;3&quot; unique_id=&quot;10034&quot;&gt;&lt;property id=&quot;20148&quot; value=&quot;5&quot;/&gt;&lt;property id=&quot;20300&quot; value=&quot;Slide 31 - &amp;quot;Κλήσεις για την δημιουργία τοπολογιών&amp;quot;&quot;/&gt;&lt;property id=&quot;20307&quot; value=&quot;401&quot;/&gt;&lt;/object&gt;&lt;object type=&quot;3&quot; unique_id=&quot;10035&quot;&gt;&lt;property id=&quot;20148&quot; value=&quot;5&quot;/&gt;&lt;property id=&quot;20300&quot; value=&quot;Slide 32 - &amp;quot;Περιγραφή&amp;quot;&quot;/&gt;&lt;property id=&quot;20307&quot; value=&quot;402&quot;/&gt;&lt;/object&gt;&lt;object type=&quot;3&quot; unique_id=&quot;10036&quot;&gt;&lt;property id=&quot;20148&quot; value=&quot;5&quot;/&gt;&lt;property id=&quot;20300&quot; value=&quot;Slide 33 - &amp;quot;Κίνητρα&amp;quot;&quot;/&gt;&lt;property id=&quot;20307&quot; value=&quot;403&quot;/&gt;&lt;/object&gt;&lt;object type=&quot;3&quot; unique_id=&quot;10037&quot;&gt;&lt;property id=&quot;20148&quot; value=&quot;5&quot;/&gt;&lt;property id=&quot;20300&quot; value=&quot;Slide 34 - &amp;quot;Πολλαπλασιασμός πινάκων&amp;quot;&quot;/&gt;&lt;property id=&quot;20307&quot; value=&quot;404&quot;/&gt;&lt;/object&gt;&lt;object type=&quot;3&quot; unique_id=&quot;10038&quot;&gt;&lt;property id=&quot;20148&quot; value=&quot;5&quot;/&gt;&lt;property id=&quot;20300&quot; value=&quot;Slide 35 - &amp;quot;Ο αλγόριθμος του Fox&amp;quot;&quot;/&gt;&lt;property id=&quot;20307&quot; value=&quot;405&quot;/&gt;&lt;/object&gt;&lt;object type=&quot;3&quot; unique_id=&quot;10039&quot;&gt;&lt;property id=&quot;20148&quot; value=&quot;5&quot;/&gt;&lt;property id=&quot;20300&quot; value=&quot;Slide 36 - &amp;quot;Ο αλγόριθμος του Fox&amp;quot;&quot;/&gt;&lt;property id=&quot;20307&quot; value=&quot;406&quot;/&gt;&lt;/object&gt;&lt;object type=&quot;3&quot; unique_id=&quot;10040&quot;&gt;&lt;property id=&quot;20148&quot; value=&quot;5&quot;/&gt;&lt;property id=&quot;20300&quot; value=&quot;Slide 37 - &amp;quot;Κλήσεις συλλογικής επικοινωνίας&amp;quot;&quot;/&gt;&lt;property id=&quot;20307&quot; value=&quot;407&quot;/&gt;&lt;/object&gt;&lt;object type=&quot;3&quot; unique_id=&quot;10041&quot;&gt;&lt;property id=&quot;20148&quot; value=&quot;5&quot;/&gt;&lt;property id=&quot;20300&quot; value=&quot;Slide 38 - &amp;quot;Υπολογισμός του π με broadcast και reduction&amp;quot;&quot;/&gt;&lt;property id=&quot;20307&quot; value=&quot;408&quot;/&gt;&lt;/object&gt;&lt;object type=&quot;3&quot; unique_id=&quot;10042&quot;&gt;&lt;property id=&quot;20148&quot; value=&quot;5&quot;/&gt;&lt;property id=&quot;20300&quot; value=&quot;Slide 39 - &amp;quot;Υπολογισμός του π με broadcast και reduction&amp;quot;&quot;/&gt;&lt;property id=&quot;20307&quot; value=&quot;409&quot;/&gt;&lt;/object&gt;&lt;object type=&quot;3&quot; unique_id=&quot;10043&quot;&gt;&lt;property id=&quot;20148&quot; value=&quot;5&quot;/&gt;&lt;property id=&quot;20300&quot; value=&quot;Slide 40 - &amp;quot;Γενικότερες κλήσεις&amp;quot;&quot;/&gt;&lt;property id=&quot;20307&quot; value=&quot;410&quot;/&gt;&lt;/object&gt;&lt;object type=&quot;3&quot; unique_id=&quot;10044&quot;&gt;&lt;property id=&quot;20148&quot; value=&quot;5&quot;/&gt;&lt;property id=&quot;20300&quot; value=&quot;Slide 41 - &amp;quot;Συλλογικές λειτουργίες&amp;quot;&quot;/&gt;&lt;property id=&quot;20307&quot; value=&quot;411&quot;/&gt;&lt;/object&gt;&lt;object type=&quot;3&quot; unique_id=&quot;10045&quot;&gt;&lt;property id=&quot;20148&quot; value=&quot;5&quot;/&gt;&lt;property id=&quot;20300&quot; value=&quot;Slide 42 - &amp;quot;Πρωτόκολλα μηνυμάτων&amp;quot;&quot;/&gt;&lt;property id=&quot;20307&quot; value=&quot;412&quot;/&gt;&lt;/object&gt;&lt;object type=&quot;3&quot; unique_id=&quot;10046&quot;&gt;&lt;property id=&quot;20148&quot; value=&quot;5&quot;/&gt;&lt;property id=&quot;20300&quot; value=&quot;Slide 43 - &amp;quot;Πρωτόκολλα μηνυμάτων και προγραμματιστές&amp;quot;&quot;/&gt;&lt;property id=&quot;20307&quot; value=&quot;413&quot;/&gt;&lt;/object&gt;&lt;object type=&quot;3&quot; unique_id=&quot;10047&quot;&gt;&lt;property id=&quot;20148&quot; value=&quot;5&quot;/&gt;&lt;property id=&quot;20300&quot; value=&quot;Slide 44 - &amp;quot;Ο αλγόριθμος του Fox (Συνέχεια)&amp;quot;&quot;/&gt;&lt;property id=&quot;20307&quot; value=&quot;414&quot;/&gt;&lt;/object&gt;&lt;object type=&quot;3&quot; unique_id=&quot;10048&quot;&gt;&lt;property id=&quot;20148&quot; value=&quot;5&quot;/&gt;&lt;property id=&quot;20300&quot; value=&quot;Slide 45 - &amp;quot;Ο αλγόριθμος του Fox (Συνέχεια)&amp;quot;&quot;/&gt;&lt;property id=&quot;20307&quot; value=&quot;416&quot;/&gt;&lt;/object&gt;&lt;object type=&quot;3&quot; unique_id=&quot;10049&quot;&gt;&lt;property id=&quot;20148&quot; value=&quot;5&quot;/&gt;&lt;property id=&quot;20300&quot; value=&quot;Slide 46 - &amp;quot;Ο αλγόριθμος του Fox (Συνέχεια)&amp;quot;&quot;/&gt;&lt;property id=&quot;20307&quot; value=&quot;415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8310</TotalTime>
  <Words>660</Words>
  <Application>Microsoft Office PowerPoint</Application>
  <PresentationFormat>On-screen Show (4:3)</PresentationFormat>
  <Paragraphs>239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Median</vt:lpstr>
      <vt:lpstr>ΣχεδΙαση και ΑνΑλυση ΑλγορΙθμων</vt:lpstr>
      <vt:lpstr>Εγκατάσταση MPI</vt:lpstr>
      <vt:lpstr>Εγκατάσταση σε Windows</vt:lpstr>
      <vt:lpstr>Εγκατάσταση σε Ubuntu Linux</vt:lpstr>
      <vt:lpstr>Άλλες διανομές Linux</vt:lpstr>
      <vt:lpstr>1ο Πρόβλημα</vt:lpstr>
      <vt:lpstr>All pairs shortest paths</vt:lpstr>
      <vt:lpstr>Παράδειγμα</vt:lpstr>
      <vt:lpstr>Παράδειγμα</vt:lpstr>
      <vt:lpstr>Παράδειγμα</vt:lpstr>
      <vt:lpstr>MPI</vt:lpstr>
      <vt:lpstr>2ο Πρόβλημα</vt:lpstr>
      <vt:lpstr>Perishable inventory control</vt:lpstr>
      <vt:lpstr>MPI</vt:lpstr>
      <vt:lpstr>Επικοινωνία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Lecture-06</dc:title>
  <dc:creator>Ioannis E. Venetis</dc:creator>
  <cp:lastModifiedBy>Ioannis E. Venetis</cp:lastModifiedBy>
  <cp:revision>896</cp:revision>
  <dcterms:created xsi:type="dcterms:W3CDTF">2008-12-05T21:02:45Z</dcterms:created>
  <dcterms:modified xsi:type="dcterms:W3CDTF">2018-01-16T16:18:06Z</dcterms:modified>
</cp:coreProperties>
</file>