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420" r:id="rId3"/>
    <p:sldId id="373" r:id="rId4"/>
    <p:sldId id="372" r:id="rId5"/>
    <p:sldId id="374" r:id="rId6"/>
    <p:sldId id="375" r:id="rId7"/>
    <p:sldId id="423" r:id="rId8"/>
    <p:sldId id="421" r:id="rId9"/>
    <p:sldId id="422" r:id="rId10"/>
    <p:sldId id="382" r:id="rId11"/>
    <p:sldId id="383" r:id="rId12"/>
    <p:sldId id="384" r:id="rId13"/>
    <p:sldId id="431" r:id="rId14"/>
    <p:sldId id="385" r:id="rId15"/>
    <p:sldId id="428" r:id="rId16"/>
    <p:sldId id="430" r:id="rId17"/>
    <p:sldId id="435" r:id="rId18"/>
    <p:sldId id="429" r:id="rId19"/>
    <p:sldId id="386" r:id="rId20"/>
    <p:sldId id="387" r:id="rId21"/>
    <p:sldId id="439" r:id="rId22"/>
    <p:sldId id="432" r:id="rId23"/>
    <p:sldId id="434" r:id="rId24"/>
    <p:sldId id="433" r:id="rId25"/>
    <p:sldId id="424" r:id="rId26"/>
    <p:sldId id="441" r:id="rId27"/>
    <p:sldId id="442" r:id="rId28"/>
    <p:sldId id="436" r:id="rId29"/>
    <p:sldId id="437" r:id="rId30"/>
    <p:sldId id="438" r:id="rId31"/>
    <p:sldId id="443" r:id="rId32"/>
    <p:sldId id="426" r:id="rId33"/>
    <p:sldId id="427" r:id="rId34"/>
  </p:sldIdLst>
  <p:sldSz cx="9144000" cy="6858000" type="screen4x3"/>
  <p:notesSz cx="6858000" cy="9144000"/>
  <p:custDataLst>
    <p:tags r:id="rId3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88900"/>
    <a:srgbClr val="FFFF99"/>
    <a:srgbClr val="FF9900"/>
    <a:srgbClr val="FF6600"/>
    <a:srgbClr val="FFCC00"/>
    <a:srgbClr val="C82F00"/>
    <a:srgbClr val="CC3399"/>
    <a:srgbClr val="FF33CC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791" autoAdjust="0"/>
    <p:restoredTop sz="94660"/>
  </p:normalViewPr>
  <p:slideViewPr>
    <p:cSldViewPr>
      <p:cViewPr varScale="1">
        <p:scale>
          <a:sx n="85" d="100"/>
          <a:sy n="85" d="100"/>
        </p:scale>
        <p:origin x="-11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1B1FF-90A0-4C20-842D-08ADC1617047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4F70C-AEAD-4F32-AC80-49A846F02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A7AC53-2EEA-476C-B9CC-59175B1C64B4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93B23-6D5A-4E47-B29C-2057A27E59B8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EB401-EDEE-48F4-B05A-4E3FD67E4007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13/12/2016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BD0456-AEDF-48C7-8777-892B6E479B7D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13/12/2016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public.lanl.gov/lampi" TargetMode="External"/><Relationship Id="rId3" Type="http://schemas.openxmlformats.org/officeDocument/2006/relationships/hyperlink" Target="http://www.open-mpi.org/" TargetMode="External"/><Relationship Id="rId7" Type="http://schemas.openxmlformats.org/officeDocument/2006/relationships/hyperlink" Target="http://www.lam-mpi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yri.com/scs" TargetMode="External"/><Relationship Id="rId5" Type="http://schemas.openxmlformats.org/officeDocument/2006/relationships/hyperlink" Target="http://www-unix.mcs.anl.gov/mpi/mpich2" TargetMode="External"/><Relationship Id="rId10" Type="http://schemas.openxmlformats.org/officeDocument/2006/relationships/hyperlink" Target="http://www.mpi-softtech.com/" TargetMode="External"/><Relationship Id="rId4" Type="http://schemas.openxmlformats.org/officeDocument/2006/relationships/hyperlink" Target="http://www-unix.mcs.anl.gov/mpi/mpich" TargetMode="External"/><Relationship Id="rId9" Type="http://schemas.openxmlformats.org/officeDocument/2006/relationships/hyperlink" Target="http://www.lfbs.rwth-aachen.de/users/joachim/SCI-MPI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ΣχεδΙαση </a:t>
            </a:r>
            <a:r>
              <a:rPr lang="el-GR" dirty="0" smtClean="0"/>
              <a:t>και </a:t>
            </a:r>
            <a:r>
              <a:rPr lang="el-GR" dirty="0" smtClean="0"/>
              <a:t>ΑνΑλυση ΑλγορΙθμων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MPI </a:t>
            </a:r>
            <a:r>
              <a:rPr lang="en-US" dirty="0" smtClean="0"/>
              <a:t>(I)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Ιωάννης Ε. Βενέτης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10/12/2016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υποσύνολο του </a:t>
            </a:r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Οι παρακάτω έξι συναρτήσεις επιτρέπουν την συγγραφή μεγάλου πλήθους προγραμμάτων: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MPI_Init</a:t>
            </a:r>
            <a:endParaRPr lang="en-US" dirty="0" smtClean="0"/>
          </a:p>
          <a:p>
            <a:pPr lvl="1"/>
            <a:r>
              <a:rPr lang="en-US" dirty="0" err="1" smtClean="0"/>
              <a:t>MPI_Finalize</a:t>
            </a:r>
            <a:endParaRPr lang="en-US" dirty="0" smtClean="0"/>
          </a:p>
          <a:p>
            <a:pPr lvl="1"/>
            <a:r>
              <a:rPr lang="en-US" dirty="0" err="1" smtClean="0"/>
              <a:t>MPI_Comm_size</a:t>
            </a:r>
            <a:endParaRPr lang="en-US" dirty="0" smtClean="0"/>
          </a:p>
          <a:p>
            <a:pPr lvl="1"/>
            <a:r>
              <a:rPr lang="en-US" dirty="0" err="1" smtClean="0"/>
              <a:t>MPI_Comm_rank</a:t>
            </a:r>
            <a:endParaRPr lang="en-US" dirty="0" smtClean="0"/>
          </a:p>
          <a:p>
            <a:pPr lvl="1"/>
            <a:r>
              <a:rPr lang="en-US" dirty="0" err="1" smtClean="0"/>
              <a:t>MPI_Send</a:t>
            </a:r>
            <a:endParaRPr lang="en-US" dirty="0" smtClean="0"/>
          </a:p>
          <a:p>
            <a:pPr lvl="1"/>
            <a:r>
              <a:rPr lang="en-US" dirty="0" err="1" smtClean="0"/>
              <a:t>MPI_Recv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Αρχικοποίηση/Τερματισμός διεργασιών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MPI_Init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argc</a:t>
            </a:r>
            <a:r>
              <a:rPr lang="en-US" dirty="0" smtClean="0"/>
              <a:t>, char ***</a:t>
            </a:r>
            <a:r>
              <a:rPr lang="en-US" dirty="0" err="1" smtClean="0"/>
              <a:t>argv</a:t>
            </a:r>
            <a:r>
              <a:rPr lang="en-US" dirty="0" smtClean="0"/>
              <a:t>);</a:t>
            </a:r>
          </a:p>
          <a:p>
            <a:pPr lvl="1"/>
            <a:r>
              <a:rPr lang="el-GR" dirty="0" smtClean="0"/>
              <a:t>Αρχικοποιεί τον υπολογισμό</a:t>
            </a:r>
          </a:p>
          <a:p>
            <a:pPr lvl="1"/>
            <a:r>
              <a:rPr lang="el-GR" dirty="0" smtClean="0"/>
              <a:t>Πρέπει να καλείται από κάθε διεργασία </a:t>
            </a:r>
            <a:r>
              <a:rPr lang="en-US" dirty="0" smtClean="0"/>
              <a:t>MPI</a:t>
            </a:r>
          </a:p>
          <a:p>
            <a:pPr lvl="2"/>
            <a:r>
              <a:rPr lang="el-GR" dirty="0" smtClean="0"/>
              <a:t>Καλείται ακριβώς μια φορά</a:t>
            </a:r>
          </a:p>
          <a:p>
            <a:pPr lvl="2"/>
            <a:r>
              <a:rPr lang="el-GR" dirty="0" smtClean="0"/>
              <a:t>Καλείται πριν από κάθε άλλη συνάρτηση </a:t>
            </a:r>
            <a:r>
              <a:rPr lang="en-US" dirty="0" smtClean="0"/>
              <a:t>MPI</a:t>
            </a:r>
            <a:endParaRPr lang="el-GR" dirty="0" smtClean="0"/>
          </a:p>
          <a:p>
            <a:pPr lvl="1"/>
            <a:r>
              <a:rPr lang="el-GR" dirty="0" smtClean="0"/>
              <a:t>Αρχικοποιεί την χρησιμοποιούμενη υλοποίηση του </a:t>
            </a:r>
            <a:r>
              <a:rPr lang="en-US" dirty="0" smtClean="0"/>
              <a:t>MPI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MPI_Finalize</a:t>
            </a:r>
            <a:r>
              <a:rPr lang="en-US" dirty="0" smtClean="0"/>
              <a:t>(void);</a:t>
            </a:r>
          </a:p>
          <a:p>
            <a:pPr lvl="1"/>
            <a:r>
              <a:rPr lang="el-GR" dirty="0" smtClean="0"/>
              <a:t>Τερματίζει τον υπολογισμό</a:t>
            </a:r>
            <a:endParaRPr lang="en-US" dirty="0" smtClean="0"/>
          </a:p>
          <a:p>
            <a:pPr lvl="1"/>
            <a:r>
              <a:rPr lang="el-GR" dirty="0" smtClean="0"/>
              <a:t>Πρέπει να καλείται από κάθε διεργασία </a:t>
            </a:r>
            <a:r>
              <a:rPr lang="en-US" dirty="0" smtClean="0"/>
              <a:t>MPI</a:t>
            </a:r>
          </a:p>
          <a:p>
            <a:pPr lvl="2"/>
            <a:r>
              <a:rPr lang="el-GR" dirty="0" smtClean="0"/>
              <a:t>Καλείται ακριβώς μια φορά</a:t>
            </a:r>
          </a:p>
          <a:p>
            <a:pPr lvl="1"/>
            <a:r>
              <a:rPr lang="el-GR" dirty="0" smtClean="0"/>
              <a:t>Κάνει εκκαθάριση στην χρησιμοποιούμενη υλοποίηση του </a:t>
            </a:r>
            <a:r>
              <a:rPr lang="en-US" dirty="0" smtClean="0"/>
              <a:t>MPI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Προσδιορισμός διεργασιών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MPI_Comm_size</a:t>
            </a:r>
            <a:r>
              <a:rPr lang="en-US" dirty="0" smtClean="0"/>
              <a:t>(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*size);</a:t>
            </a:r>
          </a:p>
          <a:p>
            <a:pPr lvl="1"/>
            <a:r>
              <a:rPr lang="el-GR" dirty="0" smtClean="0"/>
              <a:t>Αποθηκεύει στην </a:t>
            </a:r>
            <a:r>
              <a:rPr lang="en-US" dirty="0" smtClean="0"/>
              <a:t>“size” </a:t>
            </a:r>
            <a:r>
              <a:rPr lang="el-GR" dirty="0" smtClean="0"/>
              <a:t>το πλήθος των διεργασιών που συμμετέχουν στο </a:t>
            </a:r>
            <a:r>
              <a:rPr lang="en-US" dirty="0" smtClean="0"/>
              <a:t>MPI </a:t>
            </a:r>
            <a:r>
              <a:rPr lang="el-GR" dirty="0" smtClean="0"/>
              <a:t>πρόγραμμα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MPI_Comm_rank</a:t>
            </a:r>
            <a:r>
              <a:rPr lang="en-US" dirty="0" smtClean="0"/>
              <a:t>(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*rank);</a:t>
            </a:r>
          </a:p>
          <a:p>
            <a:pPr lvl="1"/>
            <a:r>
              <a:rPr lang="el-GR" dirty="0" smtClean="0"/>
              <a:t>Αποθηκεύει στο </a:t>
            </a:r>
            <a:r>
              <a:rPr lang="en-US" dirty="0" smtClean="0"/>
              <a:t>“rank”</a:t>
            </a:r>
            <a:r>
              <a:rPr lang="el-GR" dirty="0" smtClean="0"/>
              <a:t> τον βαθμό της διεργασίας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Παράμετρος </a:t>
            </a:r>
            <a:r>
              <a:rPr lang="en-US" dirty="0" smtClean="0"/>
              <a:t>“</a:t>
            </a:r>
            <a:r>
              <a:rPr lang="en-US" dirty="0" err="1" smtClean="0"/>
              <a:t>comm</a:t>
            </a:r>
            <a:r>
              <a:rPr lang="en-US" dirty="0" smtClean="0"/>
              <a:t>” </a:t>
            </a:r>
            <a:r>
              <a:rPr lang="el-GR" dirty="0" smtClean="0"/>
              <a:t>στις παραπάνω συναρτήσεις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Ορίζει ένα </a:t>
            </a:r>
            <a:r>
              <a:rPr lang="en-US" dirty="0" smtClean="0"/>
              <a:t>“</a:t>
            </a:r>
            <a:r>
              <a:rPr lang="el-GR" dirty="0" smtClean="0"/>
              <a:t>πεδίο επικοινωνίας</a:t>
            </a:r>
            <a:r>
              <a:rPr lang="en-US" dirty="0" smtClean="0"/>
              <a:t>”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(communication domain)</a:t>
            </a:r>
            <a:endParaRPr lang="el-GR" dirty="0" smtClean="0"/>
          </a:p>
          <a:p>
            <a:pPr lvl="1"/>
            <a:r>
              <a:rPr lang="el-GR" dirty="0" smtClean="0"/>
              <a:t>Υποσύνολο διεργασιών της εφαρμογής </a:t>
            </a:r>
            <a:r>
              <a:rPr lang="en-US" dirty="0" smtClean="0"/>
              <a:t>MPI </a:t>
            </a:r>
            <a:r>
              <a:rPr lang="el-GR" dirty="0" smtClean="0"/>
              <a:t>που μπορούν να επικοινωνούν μεταξύ τους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Θα χρησιμοποιήσουμε το </a:t>
            </a:r>
            <a:r>
              <a:rPr lang="en-US" dirty="0" smtClean="0"/>
              <a:t>“MPI_COMM_WORLD”</a:t>
            </a:r>
          </a:p>
          <a:p>
            <a:pPr lvl="1"/>
            <a:r>
              <a:rPr lang="el-GR" dirty="0" smtClean="0"/>
              <a:t>Σταθερά που ορίζει η εκάστοτε υλοποίηση</a:t>
            </a:r>
          </a:p>
          <a:p>
            <a:pPr lvl="1"/>
            <a:r>
              <a:rPr lang="el-GR" dirty="0" smtClean="0"/>
              <a:t>Ορίζει έναν </a:t>
            </a:r>
            <a:r>
              <a:rPr lang="en-US" dirty="0" smtClean="0"/>
              <a:t>communicator </a:t>
            </a:r>
            <a:r>
              <a:rPr lang="el-GR" dirty="0" smtClean="0"/>
              <a:t>που περιέχει όλες τις διεργασίες της εφαρμογής </a:t>
            </a:r>
            <a:r>
              <a:rPr lang="en-US" dirty="0" smtClean="0"/>
              <a:t>MPI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πρώτο, απλό παράδειγμα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#include "</a:t>
            </a:r>
            <a:r>
              <a:rPr lang="en-US" sz="1800" dirty="0" err="1" smtClean="0">
                <a:latin typeface="Consolas" pitchFamily="49" charset="0"/>
              </a:rPr>
              <a:t>mpi.h</a:t>
            </a:r>
            <a:r>
              <a:rPr lang="en-US" sz="1800" dirty="0" smtClean="0">
                <a:latin typeface="Consolas" pitchFamily="49" charset="0"/>
              </a:rPr>
              <a:t>"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#include &lt;</a:t>
            </a:r>
            <a:r>
              <a:rPr lang="en-US" sz="1800" dirty="0" err="1" smtClean="0">
                <a:latin typeface="Consolas" pitchFamily="49" charset="0"/>
              </a:rPr>
              <a:t>stdio.h</a:t>
            </a:r>
            <a:r>
              <a:rPr lang="en-US" sz="1800" dirty="0" smtClean="0">
                <a:latin typeface="Consolas" pitchFamily="49" charset="0"/>
              </a:rPr>
              <a:t>&gt;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main(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 </a:t>
            </a:r>
            <a:r>
              <a:rPr lang="en-US" sz="1800" dirty="0" err="1" smtClean="0">
                <a:latin typeface="Consolas" pitchFamily="49" charset="0"/>
              </a:rPr>
              <a:t>argc</a:t>
            </a:r>
            <a:r>
              <a:rPr lang="en-US" sz="1800" dirty="0" smtClean="0">
                <a:latin typeface="Consolas" pitchFamily="49" charset="0"/>
              </a:rPr>
              <a:t>, char *</a:t>
            </a:r>
            <a:r>
              <a:rPr lang="en-US" sz="1800" dirty="0" err="1" smtClean="0">
                <a:latin typeface="Consolas" pitchFamily="49" charset="0"/>
              </a:rPr>
              <a:t>argv</a:t>
            </a:r>
            <a:r>
              <a:rPr lang="en-US" sz="1800" dirty="0" smtClean="0">
                <a:latin typeface="Consolas" pitchFamily="49" charset="0"/>
              </a:rPr>
              <a:t>[])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rank, size;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l-GR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MPI_Init</a:t>
            </a:r>
            <a:r>
              <a:rPr lang="en-US" sz="1800" dirty="0" smtClean="0">
                <a:latin typeface="Consolas" pitchFamily="49" charset="0"/>
              </a:rPr>
              <a:t>(&amp;</a:t>
            </a:r>
            <a:r>
              <a:rPr lang="en-US" sz="1800" dirty="0" err="1" smtClean="0">
                <a:latin typeface="Consolas" pitchFamily="49" charset="0"/>
              </a:rPr>
              <a:t>argc</a:t>
            </a:r>
            <a:r>
              <a:rPr lang="en-US" sz="1800" dirty="0" smtClean="0">
                <a:latin typeface="Consolas" pitchFamily="49" charset="0"/>
              </a:rPr>
              <a:t>, &amp;</a:t>
            </a:r>
            <a:r>
              <a:rPr lang="en-US" sz="1800" dirty="0" err="1" smtClean="0">
                <a:latin typeface="Consolas" pitchFamily="49" charset="0"/>
              </a:rPr>
              <a:t>argv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n-US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MPI_Comm_rank</a:t>
            </a:r>
            <a:r>
              <a:rPr lang="en-US" sz="1800" dirty="0" smtClean="0">
                <a:latin typeface="Consolas" pitchFamily="49" charset="0"/>
              </a:rPr>
              <a:t>(MPI_COMM_WORLD, &amp;rank);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MPI_Comm_size</a:t>
            </a:r>
            <a:r>
              <a:rPr lang="en-US" sz="1800" dirty="0" smtClean="0">
                <a:latin typeface="Consolas" pitchFamily="49" charset="0"/>
              </a:rPr>
              <a:t>(MPI_COMM_WORLD, &amp;size);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n-US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printf</a:t>
            </a:r>
            <a:r>
              <a:rPr lang="en-US" sz="1800" dirty="0" smtClean="0">
                <a:latin typeface="Consolas" pitchFamily="49" charset="0"/>
              </a:rPr>
              <a:t>(“Hello world! I'm %d of %d\n”, rank, size);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n-US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MPI_Finalize</a:t>
            </a:r>
            <a:r>
              <a:rPr 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l-GR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</a:rPr>
              <a:t>return(0);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Μεταγλώττιση/εκτέλεση προγράμματος </a:t>
            </a:r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Μεταγλώττιση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mpicc</a:t>
            </a:r>
            <a:r>
              <a:rPr lang="en-US" dirty="0" smtClean="0"/>
              <a:t> –O3 –Wall –o </a:t>
            </a:r>
            <a:r>
              <a:rPr lang="en-US" dirty="0" err="1" smtClean="0"/>
              <a:t>my_prog</a:t>
            </a:r>
            <a:r>
              <a:rPr lang="en-US" dirty="0" smtClean="0"/>
              <a:t> </a:t>
            </a:r>
            <a:r>
              <a:rPr lang="en-US" dirty="0" err="1" smtClean="0"/>
              <a:t>my_prog.c</a:t>
            </a:r>
            <a:endParaRPr lang="el-GR" dirty="0" smtClean="0"/>
          </a:p>
          <a:p>
            <a:r>
              <a:rPr lang="el-GR" dirty="0" smtClean="0"/>
              <a:t>Εκτέλεση</a:t>
            </a:r>
            <a:r>
              <a:rPr lang="en-US" dirty="0" smtClean="0"/>
              <a:t>: 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mpirun</a:t>
            </a:r>
            <a:r>
              <a:rPr lang="en-US" dirty="0" smtClean="0"/>
              <a:t> -</a:t>
            </a:r>
            <a:r>
              <a:rPr lang="en-US" dirty="0" err="1" smtClean="0"/>
              <a:t>np</a:t>
            </a:r>
            <a:r>
              <a:rPr lang="en-US" dirty="0" smtClean="0"/>
              <a:t> </a:t>
            </a:r>
            <a:r>
              <a:rPr lang="el-GR" dirty="0" smtClean="0"/>
              <a:t>4</a:t>
            </a:r>
            <a:r>
              <a:rPr lang="en-US" dirty="0" smtClean="0"/>
              <a:t> ./</a:t>
            </a:r>
            <a:r>
              <a:rPr lang="en-US" dirty="0" err="1" smtClean="0"/>
              <a:t>my_prog</a:t>
            </a:r>
            <a:endParaRPr lang="en-US" dirty="0" smtClean="0"/>
          </a:p>
          <a:p>
            <a:r>
              <a:rPr lang="el-GR" dirty="0" smtClean="0"/>
              <a:t>Επικοινωνεί με μια διεργασία-δαίμονα σε κάθε κόμβο του συστήματος.</a:t>
            </a:r>
            <a:endParaRPr lang="en-US" dirty="0" smtClean="0"/>
          </a:p>
          <a:p>
            <a:r>
              <a:rPr lang="el-GR" dirty="0" smtClean="0"/>
              <a:t>Έχει ως αποτέλεσμα την δημιουργία και εκτέλεση μιας διεργασίας σε κάθε κόμβο.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Διαφοροποίηση εκτέλεσης με βάση το </a:t>
            </a:r>
            <a:r>
              <a:rPr lang="en-US" dirty="0" smtClean="0"/>
              <a:t>rank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#include "</a:t>
            </a:r>
            <a:r>
              <a:rPr lang="en-US" sz="1800" dirty="0" err="1" smtClean="0">
                <a:latin typeface="Consolas" pitchFamily="49" charset="0"/>
              </a:rPr>
              <a:t>mpi.h</a:t>
            </a:r>
            <a:r>
              <a:rPr lang="en-US" sz="1800" dirty="0" smtClean="0">
                <a:latin typeface="Consolas" pitchFamily="49" charset="0"/>
              </a:rPr>
              <a:t>"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#include &lt;</a:t>
            </a:r>
            <a:r>
              <a:rPr lang="en-US" sz="1800" dirty="0" err="1" smtClean="0">
                <a:latin typeface="Consolas" pitchFamily="49" charset="0"/>
              </a:rPr>
              <a:t>stdio.h</a:t>
            </a:r>
            <a:r>
              <a:rPr lang="en-US" sz="1800" dirty="0" smtClean="0">
                <a:latin typeface="Consolas" pitchFamily="49" charset="0"/>
              </a:rPr>
              <a:t>&gt;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main(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 </a:t>
            </a:r>
            <a:r>
              <a:rPr lang="en-US" sz="1800" dirty="0" err="1" smtClean="0">
                <a:latin typeface="Consolas" pitchFamily="49" charset="0"/>
              </a:rPr>
              <a:t>argc</a:t>
            </a:r>
            <a:r>
              <a:rPr lang="en-US" sz="1800" dirty="0" smtClean="0">
                <a:latin typeface="Consolas" pitchFamily="49" charset="0"/>
              </a:rPr>
              <a:t>, char *</a:t>
            </a:r>
            <a:r>
              <a:rPr lang="en-US" sz="1800" dirty="0" err="1" smtClean="0">
                <a:latin typeface="Consolas" pitchFamily="49" charset="0"/>
              </a:rPr>
              <a:t>argv</a:t>
            </a:r>
            <a:r>
              <a:rPr lang="en-US" sz="1800" dirty="0" smtClean="0">
                <a:latin typeface="Consolas" pitchFamily="49" charset="0"/>
              </a:rPr>
              <a:t>[])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rank, size;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l-GR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MPI_Init</a:t>
            </a:r>
            <a:r>
              <a:rPr lang="en-US" sz="1800" dirty="0" smtClean="0">
                <a:latin typeface="Consolas" pitchFamily="49" charset="0"/>
              </a:rPr>
              <a:t>(&amp;</a:t>
            </a:r>
            <a:r>
              <a:rPr lang="en-US" sz="1800" dirty="0" err="1" smtClean="0">
                <a:latin typeface="Consolas" pitchFamily="49" charset="0"/>
              </a:rPr>
              <a:t>argc</a:t>
            </a:r>
            <a:r>
              <a:rPr lang="en-US" sz="1800" dirty="0" smtClean="0">
                <a:latin typeface="Consolas" pitchFamily="49" charset="0"/>
              </a:rPr>
              <a:t>, &amp;</a:t>
            </a:r>
            <a:r>
              <a:rPr lang="en-US" sz="1800" dirty="0" err="1" smtClean="0">
                <a:latin typeface="Consolas" pitchFamily="49" charset="0"/>
              </a:rPr>
              <a:t>argv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MPI_Comm_rank</a:t>
            </a:r>
            <a:r>
              <a:rPr lang="en-US" sz="1800" dirty="0" smtClean="0">
                <a:latin typeface="Consolas" pitchFamily="49" charset="0"/>
              </a:rPr>
              <a:t>(MPI_COMM_WORLD, &amp;rank);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MPI_Comm_size</a:t>
            </a:r>
            <a:r>
              <a:rPr lang="en-US" sz="1800" dirty="0" smtClean="0">
                <a:latin typeface="Consolas" pitchFamily="49" charset="0"/>
              </a:rPr>
              <a:t>(MPI_COMM_WORLD, &amp;size);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	if (rank == 2)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</a:rPr>
              <a:t>printf</a:t>
            </a:r>
            <a:r>
              <a:rPr lang="en-US" sz="1800" dirty="0" smtClean="0">
                <a:latin typeface="Consolas" pitchFamily="49" charset="0"/>
              </a:rPr>
              <a:t>(“I am process 2 and I am different!\n”);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	} else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	</a:t>
            </a: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printf</a:t>
            </a:r>
            <a:r>
              <a:rPr lang="en-US" sz="1800" dirty="0" smtClean="0">
                <a:latin typeface="Consolas" pitchFamily="49" charset="0"/>
              </a:rPr>
              <a:t>(“Hello world! I'm %d of %d\n”, rank, size);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	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</a:rPr>
              <a:t>MPI_Finalize</a:t>
            </a:r>
            <a:r>
              <a:rPr 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endParaRPr lang="el-GR" sz="1800" dirty="0" smtClean="0">
              <a:latin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l-GR" sz="1800" dirty="0" smtClean="0">
                <a:latin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</a:rPr>
              <a:t>return(0);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1619250" algn="l"/>
              </a:tabLst>
            </a:pPr>
            <a:r>
              <a:rPr lang="en-US" sz="1800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Επικοινωνία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/>
              <a:t>MPI</a:t>
            </a:r>
            <a:endParaRPr lang="el-GR" dirty="0" smtClean="0"/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Μπορεί να είναι </a:t>
            </a:r>
            <a:r>
              <a:rPr lang="en-US" dirty="0" smtClean="0"/>
              <a:t>point-to-point </a:t>
            </a:r>
            <a:r>
              <a:rPr lang="el-GR" dirty="0" smtClean="0"/>
              <a:t>ή συλλογική (</a:t>
            </a:r>
            <a:r>
              <a:rPr lang="en-US" dirty="0" smtClean="0"/>
              <a:t>collective)</a:t>
            </a:r>
          </a:p>
          <a:p>
            <a:r>
              <a:rPr lang="el-GR" dirty="0" smtClean="0"/>
              <a:t>Μπορεί να είναι </a:t>
            </a:r>
            <a:r>
              <a:rPr lang="en-US" dirty="0" smtClean="0"/>
              <a:t>synchronous, buffered </a:t>
            </a:r>
            <a:r>
              <a:rPr lang="el-GR" dirty="0" smtClean="0"/>
              <a:t>ή </a:t>
            </a:r>
            <a:r>
              <a:rPr lang="en-US" dirty="0" smtClean="0"/>
              <a:t>ready (</a:t>
            </a:r>
            <a:r>
              <a:rPr lang="el-GR" dirty="0" smtClean="0"/>
              <a:t>ανάλογα με το τι θεωρείται ως συνθήκη επιτυχίας)</a:t>
            </a:r>
            <a:endParaRPr lang="en-US" dirty="0" smtClean="0"/>
          </a:p>
          <a:p>
            <a:r>
              <a:rPr lang="el-GR" dirty="0" smtClean="0"/>
              <a:t>Μπορεί να είναι </a:t>
            </a:r>
            <a:r>
              <a:rPr lang="en-US" dirty="0" smtClean="0"/>
              <a:t>blocking </a:t>
            </a:r>
            <a:r>
              <a:rPr lang="el-GR" dirty="0" smtClean="0"/>
              <a:t>ή </a:t>
            </a:r>
            <a:r>
              <a:rPr lang="en-US" dirty="0" smtClean="0"/>
              <a:t>non-blocking</a:t>
            </a:r>
            <a:r>
              <a:rPr lang="el-GR" dirty="0" smtClean="0"/>
              <a:t> (ανάλογα με το πότε επιστρέφει η συνάρτηση επικοινωνίας)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communication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Επιτρέπει την ανταλλαγή δεδομένων μεταξύ συγκεκριμένων διεργασιών ενός προγράμματος </a:t>
            </a:r>
            <a:r>
              <a:rPr lang="en-US" dirty="0" smtClean="0"/>
              <a:t>MPI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Αποστολή μηνύματος στο </a:t>
            </a:r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2333625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MPI_Send</a:t>
            </a:r>
            <a:r>
              <a:rPr lang="en-US" sz="2700" dirty="0" smtClean="0"/>
              <a:t>(</a:t>
            </a:r>
            <a:r>
              <a:rPr lang="el-GR" sz="2700" dirty="0" smtClean="0"/>
              <a:t>	</a:t>
            </a:r>
            <a:r>
              <a:rPr lang="en-US" sz="2700" dirty="0" smtClean="0"/>
              <a:t>void *</a:t>
            </a:r>
            <a:r>
              <a:rPr lang="en-US" sz="2700" dirty="0" err="1" smtClean="0"/>
              <a:t>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count,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dest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tag,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 smtClean="0"/>
              <a:t>	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  <a:endParaRPr lang="el-GR" sz="2700" dirty="0" smtClean="0"/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buf</a:t>
            </a:r>
            <a:r>
              <a:rPr lang="en-US" sz="2400" dirty="0" smtClean="0"/>
              <a:t>”: </a:t>
            </a:r>
            <a:r>
              <a:rPr lang="el-GR" sz="2400" dirty="0" smtClean="0"/>
              <a:t>Η διεύθυνση των δεδομένων προς αποστολή</a:t>
            </a:r>
            <a:endParaRPr lang="en-US" sz="2400" dirty="0" smtClean="0"/>
          </a:p>
          <a:p>
            <a:pPr lvl="1"/>
            <a:r>
              <a:rPr lang="en-US" sz="2400" dirty="0" smtClean="0"/>
              <a:t>“count”: </a:t>
            </a:r>
            <a:r>
              <a:rPr lang="el-GR" sz="2400" dirty="0" smtClean="0"/>
              <a:t>Το πλήθος των στοιχείων που θα αποσταλούν</a:t>
            </a:r>
            <a:endParaRPr lang="en-US" sz="2400" dirty="0" smtClean="0"/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datatype</a:t>
            </a:r>
            <a:r>
              <a:rPr lang="en-US" sz="2400" dirty="0" smtClean="0"/>
              <a:t>”: </a:t>
            </a:r>
            <a:r>
              <a:rPr lang="el-GR" sz="2400" dirty="0" smtClean="0"/>
              <a:t>Ο τύπος δεδομένων κάθε στοιχείου</a:t>
            </a:r>
            <a:endParaRPr lang="en-US" sz="2400" dirty="0" smtClean="0"/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dest</a:t>
            </a:r>
            <a:r>
              <a:rPr lang="en-US" sz="2400" dirty="0" smtClean="0"/>
              <a:t>”: </a:t>
            </a:r>
            <a:r>
              <a:rPr lang="el-GR" sz="2400" dirty="0" smtClean="0"/>
              <a:t>Ο βαθμός της διεργασίας-παραλήπτης</a:t>
            </a:r>
            <a:endParaRPr lang="en-US" sz="2400" dirty="0" smtClean="0"/>
          </a:p>
          <a:p>
            <a:pPr lvl="1"/>
            <a:r>
              <a:rPr lang="en-US" sz="2400" dirty="0" smtClean="0"/>
              <a:t>“tag”: </a:t>
            </a:r>
            <a:r>
              <a:rPr lang="el-GR" sz="2400" dirty="0" smtClean="0"/>
              <a:t>Ετικέτα του μηνύματος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comm</a:t>
            </a:r>
            <a:r>
              <a:rPr lang="en-US" sz="2400" dirty="0" smtClean="0"/>
              <a:t>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Κατανεμημένη Μνήμη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2786050" y="1643050"/>
            <a:ext cx="1428760" cy="178595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Module</a:t>
            </a: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Μνήμης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29190" y="1643050"/>
            <a:ext cx="1428760" cy="178595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Module</a:t>
            </a: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Μνήμης</a:t>
            </a:r>
          </a:p>
        </p:txBody>
      </p:sp>
      <p:sp>
        <p:nvSpPr>
          <p:cNvPr id="6" name="Rectangle 5"/>
          <p:cNvSpPr/>
          <p:nvPr/>
        </p:nvSpPr>
        <p:spPr>
          <a:xfrm>
            <a:off x="642910" y="2000240"/>
            <a:ext cx="1428760" cy="14287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CPU</a:t>
            </a:r>
            <a:endParaRPr lang="el-GR" b="1" dirty="0" smtClean="0">
              <a:ln w="12700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72330" y="2000240"/>
            <a:ext cx="1428760" cy="14287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CPU</a:t>
            </a:r>
            <a:endParaRPr lang="el-GR" b="1" dirty="0" smtClean="0">
              <a:ln w="12700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Up-Down Arrow 24"/>
          <p:cNvSpPr/>
          <p:nvPr/>
        </p:nvSpPr>
        <p:spPr>
          <a:xfrm rot="16200000">
            <a:off x="2285984" y="2357430"/>
            <a:ext cx="285752" cy="714380"/>
          </a:xfrm>
          <a:prstGeom prst="upDownArrow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Up-Down Arrow 26"/>
          <p:cNvSpPr/>
          <p:nvPr/>
        </p:nvSpPr>
        <p:spPr>
          <a:xfrm rot="16200000">
            <a:off x="6572264" y="2357430"/>
            <a:ext cx="285752" cy="714380"/>
          </a:xfrm>
          <a:prstGeom prst="upDownArrow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9"/>
          <p:cNvSpPr/>
          <p:nvPr/>
        </p:nvSpPr>
        <p:spPr>
          <a:xfrm>
            <a:off x="3500430" y="3857628"/>
            <a:ext cx="2143140" cy="571504"/>
          </a:xfrm>
          <a:prstGeom prst="roundRect">
            <a:avLst>
              <a:gd name="adj" fmla="val 4482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Δίκτυο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86050" y="4857760"/>
            <a:ext cx="1428760" cy="178595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Module</a:t>
            </a: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Μνήμης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29190" y="4857760"/>
            <a:ext cx="1428760" cy="178595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Module</a:t>
            </a: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Μνήμης</a:t>
            </a:r>
          </a:p>
        </p:txBody>
      </p:sp>
      <p:sp>
        <p:nvSpPr>
          <p:cNvPr id="20" name="Up-Down Arrow 19"/>
          <p:cNvSpPr/>
          <p:nvPr/>
        </p:nvSpPr>
        <p:spPr>
          <a:xfrm rot="16200000">
            <a:off x="2285984" y="5214950"/>
            <a:ext cx="285752" cy="714380"/>
          </a:xfrm>
          <a:prstGeom prst="upDownArrow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642910" y="4857760"/>
            <a:ext cx="1428760" cy="14287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CPU</a:t>
            </a:r>
            <a:endParaRPr lang="el-GR" b="1" dirty="0" smtClean="0">
              <a:ln w="12700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72330" y="4857760"/>
            <a:ext cx="1428760" cy="14287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CPU</a:t>
            </a:r>
            <a:endParaRPr lang="el-GR" b="1" dirty="0" smtClean="0">
              <a:ln w="12700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Up-Down Arrow 25"/>
          <p:cNvSpPr/>
          <p:nvPr/>
        </p:nvSpPr>
        <p:spPr>
          <a:xfrm rot="16200000">
            <a:off x="6572264" y="5214950"/>
            <a:ext cx="285752" cy="714380"/>
          </a:xfrm>
          <a:prstGeom prst="upDownArrow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214546" y="4357694"/>
            <a:ext cx="1285884" cy="428628"/>
          </a:xfrm>
          <a:prstGeom prst="straightConnector1">
            <a:avLst/>
          </a:prstGeom>
          <a:ln w="127000">
            <a:solidFill>
              <a:srgbClr val="FF5050"/>
            </a:solidFill>
            <a:tailEnd type="triangl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214546" y="3500438"/>
            <a:ext cx="1285884" cy="428628"/>
          </a:xfrm>
          <a:prstGeom prst="straightConnector1">
            <a:avLst/>
          </a:prstGeom>
          <a:ln w="127000">
            <a:solidFill>
              <a:srgbClr val="FF5050"/>
            </a:solidFill>
            <a:tailEnd type="triangl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5643570" y="4357694"/>
            <a:ext cx="1285884" cy="428628"/>
          </a:xfrm>
          <a:prstGeom prst="straightConnector1">
            <a:avLst/>
          </a:prstGeom>
          <a:ln w="127000">
            <a:solidFill>
              <a:srgbClr val="FF5050"/>
            </a:solidFill>
            <a:tailEnd type="triangl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643570" y="3500438"/>
            <a:ext cx="1285884" cy="428628"/>
          </a:xfrm>
          <a:prstGeom prst="straightConnector1">
            <a:avLst/>
          </a:prstGeom>
          <a:ln w="127000">
            <a:solidFill>
              <a:srgbClr val="FF5050"/>
            </a:solidFill>
            <a:tailEnd type="triangl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Λήψη μηνύματος στο </a:t>
            </a:r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tabLst>
                <a:tab pos="2333625" algn="l"/>
              </a:tabLst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MPI_Recv</a:t>
            </a:r>
            <a:r>
              <a:rPr lang="en-US" dirty="0" smtClean="0"/>
              <a:t>(</a:t>
            </a:r>
            <a:r>
              <a:rPr lang="el-GR" dirty="0" smtClean="0"/>
              <a:t>	</a:t>
            </a:r>
            <a:r>
              <a:rPr lang="en-US" dirty="0" smtClean="0"/>
              <a:t>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count,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	</a:t>
            </a:r>
            <a:r>
              <a:rPr lang="en-US" dirty="0" err="1" smtClean="0"/>
              <a:t>MPI_Datatype</a:t>
            </a:r>
            <a:r>
              <a:rPr lang="en-US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source,</a:t>
            </a:r>
            <a:r>
              <a:rPr lang="el-GR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tag,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	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, </a:t>
            </a:r>
            <a:r>
              <a:rPr lang="en-US" dirty="0" err="1" smtClean="0"/>
              <a:t>MPI_Status</a:t>
            </a:r>
            <a:r>
              <a:rPr lang="en-US" dirty="0" smtClean="0"/>
              <a:t> *status);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buf</a:t>
            </a:r>
            <a:r>
              <a:rPr lang="en-US" dirty="0" smtClean="0"/>
              <a:t>”: </a:t>
            </a:r>
            <a:r>
              <a:rPr lang="el-GR" dirty="0" smtClean="0"/>
              <a:t>Η διεύθυνση αποθήκευσης των δεδομένων που θα παραληφθούν</a:t>
            </a:r>
            <a:endParaRPr lang="en-US" dirty="0" smtClean="0"/>
          </a:p>
          <a:p>
            <a:pPr lvl="1"/>
            <a:r>
              <a:rPr lang="en-US" dirty="0" smtClean="0"/>
              <a:t>“count”: </a:t>
            </a:r>
            <a:r>
              <a:rPr lang="el-GR" dirty="0" smtClean="0"/>
              <a:t>Το πλήθος των στοιχείων που θα παραληφθούν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datatype</a:t>
            </a:r>
            <a:r>
              <a:rPr lang="en-US" dirty="0" smtClean="0"/>
              <a:t>”: </a:t>
            </a:r>
            <a:r>
              <a:rPr lang="el-GR" dirty="0" smtClean="0"/>
              <a:t>Ο τύπος δεδομένων κάθε στοιχείου</a:t>
            </a:r>
            <a:endParaRPr lang="en-US" dirty="0" smtClean="0"/>
          </a:p>
          <a:p>
            <a:pPr lvl="1"/>
            <a:r>
              <a:rPr lang="en-US" dirty="0" smtClean="0"/>
              <a:t>“source”: </a:t>
            </a:r>
            <a:r>
              <a:rPr lang="el-GR" dirty="0" smtClean="0"/>
              <a:t>Ο βαθμός της διεργασίας-αποστολέας</a:t>
            </a:r>
            <a:endParaRPr lang="en-US" dirty="0" smtClean="0"/>
          </a:p>
          <a:p>
            <a:pPr lvl="1"/>
            <a:r>
              <a:rPr lang="en-US" dirty="0" smtClean="0"/>
              <a:t>“tag”: </a:t>
            </a:r>
            <a:r>
              <a:rPr lang="el-GR" dirty="0" smtClean="0"/>
              <a:t>Ετικέτα του μηνύματος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comm</a:t>
            </a:r>
            <a:r>
              <a:rPr lang="en-US" dirty="0" smtClean="0"/>
              <a:t>”: Communicator</a:t>
            </a:r>
          </a:p>
          <a:p>
            <a:pPr lvl="1"/>
            <a:r>
              <a:rPr lang="en-US" dirty="0" smtClean="0"/>
              <a:t>“status”: </a:t>
            </a:r>
            <a:r>
              <a:rPr lang="el-GR" dirty="0" smtClean="0"/>
              <a:t>Δείχνει την κατάσταση του μηνύματος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δεδομένων στο </a:t>
            </a:r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MPI </a:t>
            </a:r>
            <a:r>
              <a:rPr lang="el-GR" dirty="0" smtClean="0"/>
              <a:t>παρέχει τους δικούς του τύπους δεδομένων</a:t>
            </a:r>
          </a:p>
          <a:p>
            <a:pPr lvl="1"/>
            <a:r>
              <a:rPr lang="el-GR" dirty="0" smtClean="0"/>
              <a:t>Λόγοι φορητότητας </a:t>
            </a:r>
            <a:r>
              <a:rPr lang="en-US" dirty="0" smtClean="0"/>
              <a:t>(portability)</a:t>
            </a:r>
          </a:p>
          <a:p>
            <a:pPr lvl="1"/>
            <a:r>
              <a:rPr lang="el-GR" dirty="0" smtClean="0"/>
              <a:t>Επιτρέπει ορισμό νέων τύπων δεδομένων</a:t>
            </a:r>
            <a:endParaRPr lang="en-US" dirty="0" smtClean="0"/>
          </a:p>
          <a:p>
            <a:pPr lvl="2"/>
            <a:r>
              <a:rPr lang="en-US" dirty="0" smtClean="0"/>
              <a:t>Derived data types</a:t>
            </a:r>
            <a:endParaRPr lang="el-GR" dirty="0" smtClean="0"/>
          </a:p>
          <a:p>
            <a:r>
              <a:rPr lang="el-GR" dirty="0" smtClean="0"/>
              <a:t>Οι προκαθορισμένοι τύπου δεδομένων του </a:t>
            </a:r>
            <a:r>
              <a:rPr lang="en-US" dirty="0" smtClean="0"/>
              <a:t>MPI </a:t>
            </a:r>
            <a:r>
              <a:rPr lang="el-GR" dirty="0" smtClean="0"/>
              <a:t>αντιστοιχούν στους προκαθορισμένους τύπους της γλώσσας</a:t>
            </a:r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MPI_SHORT	</a:t>
            </a:r>
            <a:r>
              <a:rPr lang="en-US" dirty="0" smtClean="0">
                <a:sym typeface="Wingdings 3"/>
              </a:rPr>
              <a:t>	short </a:t>
            </a:r>
            <a:r>
              <a:rPr lang="en-US" dirty="0" err="1" smtClean="0">
                <a:sym typeface="Wingdings 3"/>
              </a:rPr>
              <a:t>int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MPI_INT	</a:t>
            </a:r>
            <a:r>
              <a:rPr lang="en-US" dirty="0" smtClean="0">
                <a:sym typeface="Wingdings 3"/>
              </a:rPr>
              <a:t>	</a:t>
            </a:r>
            <a:r>
              <a:rPr lang="en-US" dirty="0" err="1" smtClean="0">
                <a:sym typeface="Wingdings 3"/>
              </a:rPr>
              <a:t>int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MPI_LONG	</a:t>
            </a:r>
            <a:r>
              <a:rPr lang="en-US" dirty="0" smtClean="0">
                <a:sym typeface="Wingdings 3"/>
              </a:rPr>
              <a:t>	long </a:t>
            </a:r>
            <a:r>
              <a:rPr lang="en-US" dirty="0" err="1" smtClean="0">
                <a:sym typeface="Wingdings 3"/>
              </a:rPr>
              <a:t>int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MPI_FLOAT	</a:t>
            </a:r>
            <a:r>
              <a:rPr lang="en-US" dirty="0" smtClean="0">
                <a:sym typeface="Wingdings 3"/>
              </a:rPr>
              <a:t>	float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MPI_DOUBLE	</a:t>
            </a:r>
            <a:r>
              <a:rPr lang="en-US" dirty="0" smtClean="0">
                <a:sym typeface="Wingdings 3"/>
              </a:rPr>
              <a:t>	double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MPI_CHAR	</a:t>
            </a:r>
            <a:r>
              <a:rPr lang="en-US" dirty="0" smtClean="0">
                <a:sym typeface="Wingdings 3"/>
              </a:rPr>
              <a:t>	char</a:t>
            </a:r>
            <a:endParaRPr lang="en-US" dirty="0" smtClean="0"/>
          </a:p>
          <a:p>
            <a:pPr lvl="1">
              <a:tabLst>
                <a:tab pos="2419350" algn="l"/>
              </a:tabLst>
            </a:pPr>
            <a:r>
              <a:rPr lang="en-US" dirty="0" smtClean="0"/>
              <a:t>…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της παράστασης 1</a:t>
            </a:r>
            <a:r>
              <a:rPr lang="el-GR" baseline="30000" dirty="0" smtClean="0"/>
              <a:t>2</a:t>
            </a:r>
            <a:r>
              <a:rPr lang="el-GR" dirty="0" smtClean="0"/>
              <a:t>+2</a:t>
            </a:r>
            <a:r>
              <a:rPr lang="el-GR" baseline="30000" dirty="0" smtClean="0"/>
              <a:t>2</a:t>
            </a:r>
            <a:r>
              <a:rPr lang="el-GR" dirty="0" smtClean="0"/>
              <a:t>+...+Ν</a:t>
            </a:r>
            <a:r>
              <a:rPr lang="el-GR" baseline="30000" dirty="0" smtClean="0"/>
              <a:t>2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#include 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res,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start, end, num, N;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source, target;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tag1 = 50, tag2 = 60;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MPI_Status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status;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(MPI_COMM_WORLD, &amp;p);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== 0) 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(“Enter last number: ”);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("%d", &amp;N);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for (target = 1; target &lt; p; target++)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(&amp;N, 1, MPI_INT, target, tag1, MPI_COMM_WORLD);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	} else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(&amp;N, 1, MPI_INT, 0, tag1, MPI_COMM_WORLD, &amp;status);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της παράστασης 1</a:t>
            </a:r>
            <a:r>
              <a:rPr lang="el-GR" baseline="30000" dirty="0" smtClean="0"/>
              <a:t>2</a:t>
            </a:r>
            <a:r>
              <a:rPr lang="el-GR" dirty="0" smtClean="0"/>
              <a:t>+2</a:t>
            </a:r>
            <a:r>
              <a:rPr lang="el-GR" baseline="30000" dirty="0" smtClean="0"/>
              <a:t>2</a:t>
            </a:r>
            <a:r>
              <a:rPr lang="el-GR" dirty="0" smtClean="0"/>
              <a:t>+...+Ν</a:t>
            </a:r>
            <a:r>
              <a:rPr lang="el-GR" baseline="30000" dirty="0" smtClean="0"/>
              <a:t>2</a:t>
            </a:r>
            <a:r>
              <a:rPr lang="en-US" dirty="0" smtClean="0"/>
              <a:t> (2/3)</a:t>
            </a:r>
            <a:endParaRPr lang="el-GR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res   = 0;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num   = N / p;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start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num) + 1;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end   = start + num;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res += (i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της παράστασης 1</a:t>
            </a:r>
            <a:r>
              <a:rPr lang="el-GR" baseline="30000" dirty="0" smtClean="0"/>
              <a:t>2</a:t>
            </a:r>
            <a:r>
              <a:rPr lang="el-GR" dirty="0" smtClean="0"/>
              <a:t>+2</a:t>
            </a:r>
            <a:r>
              <a:rPr lang="el-GR" baseline="30000" dirty="0" smtClean="0"/>
              <a:t>2</a:t>
            </a:r>
            <a:r>
              <a:rPr lang="el-GR" dirty="0" smtClean="0"/>
              <a:t>+...+Ν</a:t>
            </a:r>
            <a:r>
              <a:rPr lang="el-GR" baseline="30000" dirty="0" smtClean="0"/>
              <a:t>2</a:t>
            </a:r>
            <a:r>
              <a:rPr lang="en-US" dirty="0" smtClean="0"/>
              <a:t> (3/3)</a:t>
            </a:r>
            <a:endParaRPr lang="el-GR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!= 0) 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(&amp;res, 1, MPI_INT, 0, tag2, MPI_COMM_WORLD);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res;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nResult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of process %d: %d\n",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res);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(source = 1; source &lt; p; source++) 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(&amp;res, 1, MPI_INT, source, tag2, MPI_COMM_WORLD, &amp;status);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+= res;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nResult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of process %d: %d\n", source, res);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("\n\n\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nFinal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result: %d\n",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lang="el-GR" sz="1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Σχετική ταχύτητα εκτέλεσης:</a:t>
            </a:r>
            <a:br>
              <a:rPr lang="el-GR" dirty="0" smtClean="0"/>
            </a:br>
            <a:r>
              <a:rPr lang="el-GR" dirty="0" smtClean="0"/>
              <a:t>Λήψη εκτελείται πριν την αποστολή δεδομένων</a:t>
            </a:r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1142976" y="1857364"/>
            <a:ext cx="2500330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607220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Διεργασία </a:t>
            </a:r>
            <a:r>
              <a:rPr lang="en-US" dirty="0" err="1" smtClean="0"/>
              <a:t>i</a:t>
            </a:r>
            <a:endParaRPr lang="el-GR" dirty="0"/>
          </a:p>
        </p:txBody>
      </p:sp>
      <p:sp>
        <p:nvSpPr>
          <p:cNvPr id="8" name="Down Arrow 7"/>
          <p:cNvSpPr/>
          <p:nvPr/>
        </p:nvSpPr>
        <p:spPr>
          <a:xfrm>
            <a:off x="1571604" y="2071678"/>
            <a:ext cx="214314" cy="93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214414" y="3068960"/>
            <a:ext cx="928694" cy="3571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2643174" y="3068960"/>
            <a:ext cx="928694" cy="3571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l-GR" dirty="0"/>
          </a:p>
        </p:txBody>
      </p:sp>
      <p:sp>
        <p:nvSpPr>
          <p:cNvPr id="12" name="Rounded Rectangle 11"/>
          <p:cNvSpPr/>
          <p:nvPr/>
        </p:nvSpPr>
        <p:spPr>
          <a:xfrm>
            <a:off x="5429256" y="1857364"/>
            <a:ext cx="2500330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607220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Διεργασία </a:t>
            </a:r>
            <a:r>
              <a:rPr lang="en-US" dirty="0" smtClean="0"/>
              <a:t>j</a:t>
            </a:r>
            <a:endParaRPr lang="el-GR" dirty="0"/>
          </a:p>
        </p:txBody>
      </p:sp>
      <p:sp>
        <p:nvSpPr>
          <p:cNvPr id="14" name="Down Arrow 13"/>
          <p:cNvSpPr/>
          <p:nvPr/>
        </p:nvSpPr>
        <p:spPr>
          <a:xfrm>
            <a:off x="7286644" y="2071678"/>
            <a:ext cx="214314" cy="7143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6929454" y="2857496"/>
            <a:ext cx="928694" cy="3571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</a:t>
            </a:r>
            <a:endParaRPr lang="el-GR" dirty="0"/>
          </a:p>
        </p:txBody>
      </p:sp>
      <p:sp>
        <p:nvSpPr>
          <p:cNvPr id="16" name="Rectangle 15"/>
          <p:cNvSpPr/>
          <p:nvPr/>
        </p:nvSpPr>
        <p:spPr>
          <a:xfrm>
            <a:off x="5500694" y="4357694"/>
            <a:ext cx="928694" cy="3571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l-GR" dirty="0"/>
          </a:p>
        </p:txBody>
      </p:sp>
      <p:sp>
        <p:nvSpPr>
          <p:cNvPr id="17" name="Down Arrow 16"/>
          <p:cNvSpPr/>
          <p:nvPr/>
        </p:nvSpPr>
        <p:spPr>
          <a:xfrm>
            <a:off x="7286644" y="3286124"/>
            <a:ext cx="214314" cy="121444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Down Arrow 17"/>
          <p:cNvSpPr/>
          <p:nvPr/>
        </p:nvSpPr>
        <p:spPr>
          <a:xfrm>
            <a:off x="7286644" y="4643446"/>
            <a:ext cx="214314" cy="107157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ight Arrow 19"/>
          <p:cNvSpPr/>
          <p:nvPr/>
        </p:nvSpPr>
        <p:spPr>
          <a:xfrm>
            <a:off x="6500826" y="4429132"/>
            <a:ext cx="785818" cy="2143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ight Arrow 20"/>
          <p:cNvSpPr/>
          <p:nvPr/>
        </p:nvSpPr>
        <p:spPr>
          <a:xfrm>
            <a:off x="2214546" y="3140398"/>
            <a:ext cx="357190" cy="2143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Down Arrow 21"/>
          <p:cNvSpPr/>
          <p:nvPr/>
        </p:nvSpPr>
        <p:spPr>
          <a:xfrm>
            <a:off x="1571604" y="3501008"/>
            <a:ext cx="214314" cy="216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Down Arrow 27"/>
          <p:cNvSpPr/>
          <p:nvPr/>
        </p:nvSpPr>
        <p:spPr>
          <a:xfrm rot="-3120000">
            <a:off x="4441626" y="2895412"/>
            <a:ext cx="194837" cy="2052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Σχετική ταχύτητα εκτέλεσης:</a:t>
            </a:r>
            <a:br>
              <a:rPr lang="el-GR" dirty="0" smtClean="0"/>
            </a:br>
            <a:r>
              <a:rPr lang="el-GR" dirty="0" smtClean="0"/>
              <a:t>Αποστολή εκτελείται πριν την λήψη δεδομένων</a:t>
            </a:r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1142976" y="1857364"/>
            <a:ext cx="2500330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607220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Διεργασία </a:t>
            </a:r>
            <a:r>
              <a:rPr lang="en-US" dirty="0" err="1" smtClean="0"/>
              <a:t>i</a:t>
            </a:r>
            <a:endParaRPr lang="el-GR" dirty="0"/>
          </a:p>
        </p:txBody>
      </p:sp>
      <p:sp>
        <p:nvSpPr>
          <p:cNvPr id="8" name="Down Arrow 7"/>
          <p:cNvSpPr/>
          <p:nvPr/>
        </p:nvSpPr>
        <p:spPr>
          <a:xfrm>
            <a:off x="1571604" y="2071678"/>
            <a:ext cx="214314" cy="93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214414" y="3068960"/>
            <a:ext cx="928694" cy="3571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2643174" y="3068960"/>
            <a:ext cx="928694" cy="3571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l-GR" dirty="0"/>
          </a:p>
        </p:txBody>
      </p:sp>
      <p:sp>
        <p:nvSpPr>
          <p:cNvPr id="12" name="Rounded Rectangle 11"/>
          <p:cNvSpPr/>
          <p:nvPr/>
        </p:nvSpPr>
        <p:spPr>
          <a:xfrm>
            <a:off x="5429256" y="1857364"/>
            <a:ext cx="2500330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607220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Διεργασία </a:t>
            </a:r>
            <a:r>
              <a:rPr lang="en-US" dirty="0" smtClean="0"/>
              <a:t>j</a:t>
            </a:r>
            <a:endParaRPr lang="el-GR" dirty="0"/>
          </a:p>
        </p:txBody>
      </p:sp>
      <p:sp>
        <p:nvSpPr>
          <p:cNvPr id="14" name="Down Arrow 13"/>
          <p:cNvSpPr/>
          <p:nvPr/>
        </p:nvSpPr>
        <p:spPr>
          <a:xfrm>
            <a:off x="7308304" y="2071678"/>
            <a:ext cx="192654" cy="207740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6929454" y="4223938"/>
            <a:ext cx="928694" cy="3571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</a:t>
            </a:r>
            <a:endParaRPr lang="el-GR" dirty="0"/>
          </a:p>
        </p:txBody>
      </p:sp>
      <p:sp>
        <p:nvSpPr>
          <p:cNvPr id="16" name="Rectangle 15"/>
          <p:cNvSpPr/>
          <p:nvPr/>
        </p:nvSpPr>
        <p:spPr>
          <a:xfrm>
            <a:off x="5500694" y="3717032"/>
            <a:ext cx="928694" cy="3571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l-GR" dirty="0"/>
          </a:p>
        </p:txBody>
      </p:sp>
      <p:sp>
        <p:nvSpPr>
          <p:cNvPr id="18" name="Down Arrow 17"/>
          <p:cNvSpPr/>
          <p:nvPr/>
        </p:nvSpPr>
        <p:spPr>
          <a:xfrm>
            <a:off x="7286644" y="4643446"/>
            <a:ext cx="214314" cy="107157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ight Arrow 19"/>
          <p:cNvSpPr/>
          <p:nvPr/>
        </p:nvSpPr>
        <p:spPr>
          <a:xfrm rot="1980000">
            <a:off x="6465277" y="3971071"/>
            <a:ext cx="468000" cy="216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ight Arrow 20"/>
          <p:cNvSpPr/>
          <p:nvPr/>
        </p:nvSpPr>
        <p:spPr>
          <a:xfrm>
            <a:off x="2214546" y="3140398"/>
            <a:ext cx="357190" cy="2143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Down Arrow 21"/>
          <p:cNvSpPr/>
          <p:nvPr/>
        </p:nvSpPr>
        <p:spPr>
          <a:xfrm>
            <a:off x="1571604" y="3501008"/>
            <a:ext cx="214314" cy="216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Down Arrow 27"/>
          <p:cNvSpPr/>
          <p:nvPr/>
        </p:nvSpPr>
        <p:spPr>
          <a:xfrm rot="-4080000">
            <a:off x="4448066" y="2690954"/>
            <a:ext cx="194837" cy="1728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5690220" y="2793702"/>
            <a:ext cx="5760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l-GR" sz="6000" dirty="0" smtClean="0"/>
              <a:t>?</a:t>
            </a:r>
            <a:endParaRPr lang="el-G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Αποστολή και λήψη στο </a:t>
            </a:r>
            <a:r>
              <a:rPr lang="en-US" dirty="0" smtClean="0"/>
              <a:t>MPI</a:t>
            </a:r>
            <a:endParaRPr lang="el-GR" dirty="0"/>
          </a:p>
        </p:txBody>
      </p:sp>
      <p:graphicFrame>
        <p:nvGraphicFramePr>
          <p:cNvPr id="68611" name="Object 2"/>
          <p:cNvGraphicFramePr>
            <a:graphicFrameLocks noChangeAspect="1"/>
          </p:cNvGraphicFramePr>
          <p:nvPr/>
        </p:nvGraphicFramePr>
        <p:xfrm>
          <a:off x="1258888" y="1762844"/>
          <a:ext cx="6445250" cy="4521200"/>
        </p:xfrm>
        <a:graphic>
          <a:graphicData uri="http://schemas.openxmlformats.org/presentationml/2006/ole">
            <p:oleObj spid="_x0000_s68611" name="Visio" r:id="rId3" imgW="4602404" imgH="3229432" progId="Visio.Drawing.11">
              <p:embed/>
            </p:oleObj>
          </a:graphicData>
        </a:graphic>
      </p:graphicFrame>
      <p:graphicFrame>
        <p:nvGraphicFramePr>
          <p:cNvPr id="490500" name="Object 3"/>
          <p:cNvGraphicFramePr>
            <a:graphicFrameLocks noChangeAspect="1"/>
          </p:cNvGraphicFramePr>
          <p:nvPr/>
        </p:nvGraphicFramePr>
        <p:xfrm>
          <a:off x="1547813" y="2842344"/>
          <a:ext cx="1019175" cy="2019300"/>
        </p:xfrm>
        <a:graphic>
          <a:graphicData uri="http://schemas.openxmlformats.org/presentationml/2006/ole">
            <p:oleObj spid="_x0000_s68612" name="Visio" r:id="rId4" imgW="727634" imgH="1440523" progId="Visio.Drawing.11">
              <p:embed/>
            </p:oleObj>
          </a:graphicData>
        </a:graphic>
      </p:graphicFrame>
      <p:graphicFrame>
        <p:nvGraphicFramePr>
          <p:cNvPr id="490501" name="Object 4"/>
          <p:cNvGraphicFramePr>
            <a:graphicFrameLocks noChangeAspect="1"/>
          </p:cNvGraphicFramePr>
          <p:nvPr/>
        </p:nvGraphicFramePr>
        <p:xfrm>
          <a:off x="2195513" y="4642569"/>
          <a:ext cx="781050" cy="298450"/>
        </p:xfrm>
        <a:graphic>
          <a:graphicData uri="http://schemas.openxmlformats.org/presentationml/2006/ole">
            <p:oleObj spid="_x0000_s68613" name="Visio" r:id="rId5" imgW="556184" imgH="213284" progId="Visio.Drawing.11">
              <p:embed/>
            </p:oleObj>
          </a:graphicData>
        </a:graphic>
      </p:graphicFrame>
      <p:graphicFrame>
        <p:nvGraphicFramePr>
          <p:cNvPr id="490502" name="Object 5"/>
          <p:cNvGraphicFramePr>
            <a:graphicFrameLocks noChangeAspect="1"/>
          </p:cNvGraphicFramePr>
          <p:nvPr/>
        </p:nvGraphicFramePr>
        <p:xfrm>
          <a:off x="2070100" y="4879106"/>
          <a:ext cx="773113" cy="771525"/>
        </p:xfrm>
        <a:graphic>
          <a:graphicData uri="http://schemas.openxmlformats.org/presentationml/2006/ole">
            <p:oleObj spid="_x0000_s68614" name="Visio" r:id="rId6" imgW="551383" imgH="548983" progId="Visio.Drawing.11">
              <p:embed/>
            </p:oleObj>
          </a:graphicData>
        </a:graphic>
      </p:graphicFrame>
      <p:graphicFrame>
        <p:nvGraphicFramePr>
          <p:cNvPr id="490503" name="Object 6"/>
          <p:cNvGraphicFramePr>
            <a:graphicFrameLocks noChangeAspect="1"/>
          </p:cNvGraphicFramePr>
          <p:nvPr/>
        </p:nvGraphicFramePr>
        <p:xfrm>
          <a:off x="1935163" y="5620469"/>
          <a:ext cx="781050" cy="298450"/>
        </p:xfrm>
        <a:graphic>
          <a:graphicData uri="http://schemas.openxmlformats.org/presentationml/2006/ole">
            <p:oleObj spid="_x0000_s68615" name="Visio" r:id="rId7" imgW="556184" imgH="213284" progId="Visio.Drawing.11">
              <p:embed/>
            </p:oleObj>
          </a:graphicData>
        </a:graphic>
      </p:graphicFrame>
      <p:graphicFrame>
        <p:nvGraphicFramePr>
          <p:cNvPr id="490504" name="Object 7"/>
          <p:cNvGraphicFramePr>
            <a:graphicFrameLocks noChangeAspect="1"/>
          </p:cNvGraphicFramePr>
          <p:nvPr/>
        </p:nvGraphicFramePr>
        <p:xfrm>
          <a:off x="2057400" y="5866531"/>
          <a:ext cx="4170363" cy="658813"/>
        </p:xfrm>
        <a:graphic>
          <a:graphicData uri="http://schemas.openxmlformats.org/presentationml/2006/ole">
            <p:oleObj spid="_x0000_s68616" name="Visio" r:id="rId8" imgW="2975343" imgH="470459" progId="Visio.Drawing.11">
              <p:embed/>
            </p:oleObj>
          </a:graphicData>
        </a:graphic>
      </p:graphicFrame>
      <p:graphicFrame>
        <p:nvGraphicFramePr>
          <p:cNvPr id="490505" name="Object 8"/>
          <p:cNvGraphicFramePr>
            <a:graphicFrameLocks noChangeAspect="1"/>
          </p:cNvGraphicFramePr>
          <p:nvPr/>
        </p:nvGraphicFramePr>
        <p:xfrm>
          <a:off x="5527675" y="5620469"/>
          <a:ext cx="781050" cy="298450"/>
        </p:xfrm>
        <a:graphic>
          <a:graphicData uri="http://schemas.openxmlformats.org/presentationml/2006/ole">
            <p:oleObj spid="_x0000_s68617" name="Visio" r:id="rId9" imgW="556184" imgH="213284" progId="Visio.Drawing.11">
              <p:embed/>
            </p:oleObj>
          </a:graphicData>
        </a:graphic>
      </p:graphicFrame>
      <p:graphicFrame>
        <p:nvGraphicFramePr>
          <p:cNvPr id="490506" name="Object 9"/>
          <p:cNvGraphicFramePr>
            <a:graphicFrameLocks noChangeAspect="1"/>
          </p:cNvGraphicFramePr>
          <p:nvPr/>
        </p:nvGraphicFramePr>
        <p:xfrm>
          <a:off x="5368925" y="2885206"/>
          <a:ext cx="784225" cy="1565275"/>
        </p:xfrm>
        <a:graphic>
          <a:graphicData uri="http://schemas.openxmlformats.org/presentationml/2006/ole">
            <p:oleObj spid="_x0000_s68618" name="Visio" r:id="rId10" imgW="559956" imgH="1119911" progId="Visio.Drawing.11">
              <p:embed/>
            </p:oleObj>
          </a:graphicData>
        </a:graphic>
      </p:graphicFrame>
      <p:graphicFrame>
        <p:nvGraphicFramePr>
          <p:cNvPr id="490507" name="Object 10"/>
          <p:cNvGraphicFramePr>
            <a:graphicFrameLocks noChangeAspect="1"/>
          </p:cNvGraphicFramePr>
          <p:nvPr/>
        </p:nvGraphicFramePr>
        <p:xfrm>
          <a:off x="5951538" y="4199656"/>
          <a:ext cx="781050" cy="298450"/>
        </p:xfrm>
        <a:graphic>
          <a:graphicData uri="http://schemas.openxmlformats.org/presentationml/2006/ole">
            <p:oleObj spid="_x0000_s68619" name="Visio" r:id="rId11" imgW="556184" imgH="213284" progId="Visio.Drawing.11">
              <p:embed/>
            </p:oleObj>
          </a:graphicData>
        </a:graphic>
      </p:graphicFrame>
      <p:graphicFrame>
        <p:nvGraphicFramePr>
          <p:cNvPr id="490508" name="Object 11"/>
          <p:cNvGraphicFramePr>
            <a:graphicFrameLocks noChangeAspect="1"/>
          </p:cNvGraphicFramePr>
          <p:nvPr/>
        </p:nvGraphicFramePr>
        <p:xfrm>
          <a:off x="5651500" y="4426669"/>
          <a:ext cx="1000125" cy="1249362"/>
        </p:xfrm>
        <a:graphic>
          <a:graphicData uri="http://schemas.openxmlformats.org/presentationml/2006/ole">
            <p:oleObj spid="_x0000_s68620" name="Visio" r:id="rId12" imgW="714261" imgH="89188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900" dirty="0" smtClean="0"/>
              <a:t>Άθροισμα τετραγώνων στοιχείων διανύσματος</a:t>
            </a:r>
            <a:r>
              <a:rPr lang="en-US" sz="2900" dirty="0" smtClean="0"/>
              <a:t> (1/3)</a:t>
            </a:r>
            <a:endParaRPr lang="el-GR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include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stdio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.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#include "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"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[])  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p,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res,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num, N;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source, target;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tag1=50, tag2=60, tag3=70;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data[100];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MPI_Status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status;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(MPI_COMM_WORLD, &amp;p);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900" dirty="0" smtClean="0"/>
              <a:t>Άθροισμα τετραγώνων στοιχείων διανύσματος</a:t>
            </a:r>
            <a:r>
              <a:rPr lang="en-US" sz="2900" dirty="0" smtClean="0"/>
              <a:t> (2/3)</a:t>
            </a:r>
            <a:endParaRPr lang="el-GR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== 0) 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(“Enter size of vector: ");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("%d", &amp;N);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(“Enter %d vector elements: ”, N); 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i &lt; N;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(“%d”, &amp;data[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for (target = 1; target &lt; p; target++)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(&amp;N, 1, MPI_INT, target, tag1, MPI_COMM_WORLD);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num = N / p;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  = num;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for (target = 1; target &lt; p; target++) 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(&amp;data[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], num, MPI_INT, target, tag2,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+= num;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else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(&amp;N, 1, MPI_INT, 0, tag1, MPI_COMM_WORLD, &amp;status);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num = N / p;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(&amp;data[0], num, MPI_INT, 0, tag2, MPI_COMM_WORLD, &amp;status);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Συστάδες (</a:t>
            </a:r>
            <a:r>
              <a:rPr lang="en-US" dirty="0" smtClean="0"/>
              <a:t>Clusters)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Τυπικές συστάδες σήμερα</a:t>
            </a:r>
          </a:p>
          <a:p>
            <a:pPr lvl="1"/>
            <a:r>
              <a:rPr lang="el-GR" dirty="0" smtClean="0"/>
              <a:t>Κάθε κόμβος περιλαμβάνει μια κάρτα δικτύου τύπου </a:t>
            </a:r>
            <a:r>
              <a:rPr lang="en-US" dirty="0" smtClean="0"/>
              <a:t>Ethernet (</a:t>
            </a:r>
            <a:r>
              <a:rPr lang="el-GR" dirty="0" smtClean="0"/>
              <a:t>ή ιδιαίτερου τύπου</a:t>
            </a:r>
            <a:r>
              <a:rPr lang="en-US" dirty="0" smtClean="0"/>
              <a:t>, </a:t>
            </a:r>
            <a:r>
              <a:rPr lang="el-GR" dirty="0" smtClean="0"/>
              <a:t>π.χ. </a:t>
            </a:r>
            <a:r>
              <a:rPr lang="en-US" dirty="0" err="1" smtClean="0"/>
              <a:t>Myrinet</a:t>
            </a:r>
            <a:r>
              <a:rPr lang="en-US" dirty="0" smtClean="0"/>
              <a:t>, </a:t>
            </a:r>
            <a:r>
              <a:rPr lang="en-US" dirty="0" err="1" smtClean="0"/>
              <a:t>Infiniband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Όλοι οι κόμβοι συνδέονται μέσω ενός δικτύου</a:t>
            </a:r>
          </a:p>
          <a:p>
            <a:pPr lvl="1"/>
            <a:r>
              <a:rPr lang="el-GR" dirty="0" smtClean="0"/>
              <a:t>Τα μηνύματα μεταδίδονται με χρήση πακέτων μέσω του δικτύου</a:t>
            </a:r>
          </a:p>
          <a:p>
            <a:r>
              <a:rPr lang="el-GR" dirty="0" smtClean="0"/>
              <a:t>Όπως ένα σύστημα με αρχιτεκτονική κατανεμημένης μνήμης</a:t>
            </a:r>
          </a:p>
          <a:p>
            <a:pPr lvl="1"/>
            <a:r>
              <a:rPr lang="el-GR" dirty="0" smtClean="0"/>
              <a:t>Με πιο τυπικά χαρακτηριστικά στα υποσυστήματα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900" dirty="0" smtClean="0"/>
              <a:t>Άθροισμα τετραγώνων στοιχείων διανύσματος</a:t>
            </a:r>
            <a:r>
              <a:rPr lang="en-US" sz="2900" dirty="0" smtClean="0"/>
              <a:t> (3/3)</a:t>
            </a:r>
            <a:endParaRPr lang="el-GR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res = 0;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&lt; num;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       res += (data[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] * data[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]);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!= 0)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(&amp;res, 1, MPI_INT, 0, tag3,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= res;</a:t>
            </a: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nResult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of process %d: %d\n",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res);</a:t>
            </a: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for (source = 1; source &lt; p; source++)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(&amp;res, 1, MPI_INT, source, tag3, MPI_COMM_WORLD, &amp;status);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+= res;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nResult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of process %d: %d\n", source, res);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("\n\n\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nFinal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result: %d\n",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endParaRPr lang="en-AU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return(0);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π</a:t>
            </a:r>
            <a:r>
              <a:rPr lang="en-US" dirty="0" smtClean="0"/>
              <a:t> </a:t>
            </a:r>
            <a:r>
              <a:rPr lang="el-GR" dirty="0" smtClean="0"/>
              <a:t>με μέθοδο </a:t>
            </a:r>
            <a:r>
              <a:rPr lang="en-US" dirty="0" smtClean="0"/>
              <a:t>Monte Carlo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183488" cy="5257800"/>
          </a:xfrm>
        </p:spPr>
        <p:txBody>
          <a:bodyPr>
            <a:normAutofit/>
          </a:bodyPr>
          <a:lstStyle/>
          <a:p>
            <a:r>
              <a:rPr lang="el-GR" dirty="0" smtClean="0"/>
              <a:t>Ιδέα</a:t>
            </a:r>
          </a:p>
          <a:p>
            <a:pPr lvl="1"/>
            <a:r>
              <a:rPr lang="el-GR" dirty="0" smtClean="0"/>
              <a:t>Φτιάξε τετράγωνο με πλευρά 1 και τεταρτημόριο με ακτίνα 1</a:t>
            </a:r>
          </a:p>
          <a:p>
            <a:pPr lvl="2"/>
            <a:r>
              <a:rPr lang="el-GR" dirty="0" smtClean="0"/>
              <a:t>Εμβαδό τετραγώνου = 1</a:t>
            </a:r>
          </a:p>
          <a:p>
            <a:pPr lvl="2"/>
            <a:r>
              <a:rPr lang="el-GR" dirty="0" smtClean="0"/>
              <a:t>Εμβαδό τεταρτημορίου = π/4</a:t>
            </a:r>
          </a:p>
          <a:p>
            <a:pPr lvl="1"/>
            <a:r>
              <a:rPr lang="el-GR" dirty="0" smtClean="0"/>
              <a:t>Τοποθέτησε Ν τυχαία σημεία</a:t>
            </a:r>
          </a:p>
          <a:p>
            <a:pPr lvl="2"/>
            <a:r>
              <a:rPr lang="el-GR" dirty="0" smtClean="0"/>
              <a:t>Έστω ότι Μ από αυτά βρίσκονται εντός του τεταρτημορίου</a:t>
            </a:r>
          </a:p>
          <a:p>
            <a:pPr lvl="1"/>
            <a:r>
              <a:rPr lang="el-GR" dirty="0" smtClean="0"/>
              <a:t>Τότε:</a:t>
            </a:r>
          </a:p>
          <a:p>
            <a:pPr lvl="1"/>
            <a:endParaRPr lang="el-G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929322" y="2357430"/>
            <a:ext cx="3000396" cy="30003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5929322" y="2357430"/>
            <a:ext cx="3000396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Straight Connector 6"/>
          <p:cNvCxnSpPr>
            <a:stCxn id="5" idx="0"/>
            <a:endCxn id="5" idx="4"/>
          </p:cNvCxnSpPr>
          <p:nvPr/>
        </p:nvCxnSpPr>
        <p:spPr>
          <a:xfrm rot="16200000" flipH="1">
            <a:off x="5929322" y="3857628"/>
            <a:ext cx="30003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2"/>
            <a:endCxn id="5" idx="6"/>
          </p:cNvCxnSpPr>
          <p:nvPr/>
        </p:nvCxnSpPr>
        <p:spPr>
          <a:xfrm rot="10800000" flipH="1">
            <a:off x="5929322" y="3857628"/>
            <a:ext cx="30003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429652" y="2357430"/>
            <a:ext cx="50006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1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43834" y="3000372"/>
            <a:ext cx="64294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π/4</a:t>
            </a:r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429520" y="4000504"/>
            <a:ext cx="1500198" cy="0"/>
          </a:xfrm>
          <a:prstGeom prst="line">
            <a:avLst/>
          </a:prstGeom>
          <a:ln w="254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429520" y="4000504"/>
            <a:ext cx="150019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1</a:t>
            </a:r>
            <a:endParaRPr lang="el-GR" sz="2400" dirty="0">
              <a:solidFill>
                <a:schemeClr val="tx1"/>
              </a:solidFill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259632" y="5589240"/>
          <a:ext cx="5709206" cy="864096"/>
        </p:xfrm>
        <a:graphic>
          <a:graphicData uri="http://schemas.openxmlformats.org/presentationml/2006/ole">
            <p:oleObj spid="_x0000_s112642" name="Equation" r:id="rId3" imgW="234936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π</a:t>
            </a:r>
            <a:r>
              <a:rPr lang="en-US" dirty="0" smtClean="0"/>
              <a:t> </a:t>
            </a:r>
            <a:r>
              <a:rPr lang="el-GR" dirty="0" smtClean="0"/>
              <a:t>με μέθοδο </a:t>
            </a:r>
            <a:r>
              <a:rPr lang="en-US" dirty="0" smtClean="0"/>
              <a:t>Monte Carlo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327504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stdlib.h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char*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[])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rank,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c,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local_N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N=1000000;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double x, y;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(MPI_COMM_WORLD, &amp;rank);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srand48(rank);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local_N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N /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local_N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x = drand48();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y = drand48();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if (((x * x) + (y * y)) &lt;= 1.0)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29322" y="2357430"/>
            <a:ext cx="3000396" cy="30003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5929322" y="2357430"/>
            <a:ext cx="3000396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Straight Connector 6"/>
          <p:cNvCxnSpPr>
            <a:stCxn id="5" idx="0"/>
            <a:endCxn id="5" idx="4"/>
          </p:cNvCxnSpPr>
          <p:nvPr/>
        </p:nvCxnSpPr>
        <p:spPr>
          <a:xfrm rot="16200000" flipH="1">
            <a:off x="5929322" y="3857628"/>
            <a:ext cx="30003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2"/>
            <a:endCxn id="5" idx="6"/>
          </p:cNvCxnSpPr>
          <p:nvPr/>
        </p:nvCxnSpPr>
        <p:spPr>
          <a:xfrm rot="10800000" flipH="1">
            <a:off x="5929322" y="3857628"/>
            <a:ext cx="30003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429652" y="2357430"/>
            <a:ext cx="50006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1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43834" y="3000372"/>
            <a:ext cx="64294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π/4</a:t>
            </a:r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429520" y="4000504"/>
            <a:ext cx="1500198" cy="0"/>
          </a:xfrm>
          <a:prstGeom prst="line">
            <a:avLst/>
          </a:prstGeom>
          <a:ln w="254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429520" y="4000504"/>
            <a:ext cx="150019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1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5724128" y="5517232"/>
            <a:ext cx="3240360" cy="936104"/>
          </a:xfrm>
          <a:prstGeom prst="wedgeRoundRectCallout">
            <a:avLst>
              <a:gd name="adj1" fmla="val -151372"/>
              <a:gd name="adj2" fmla="val -1492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Αποφεύγει την δημιουργία των ίδιων ψευδο-τυχαίων αριθμών σε όλους τους επεξεργαστές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π</a:t>
            </a:r>
            <a:r>
              <a:rPr lang="en-US" dirty="0" smtClean="0"/>
              <a:t> </a:t>
            </a:r>
            <a:r>
              <a:rPr lang="el-GR" dirty="0" smtClean="0"/>
              <a:t>με μέθοδο </a:t>
            </a:r>
            <a:r>
              <a:rPr lang="en-US" dirty="0" smtClean="0"/>
              <a:t>Monte Carlo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!= 0) 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1, MPI_INT, 0, tag2, MPI_COMM_WORLD);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c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(source = 1; source &lt; p; source++) 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(&amp;local_c,1,MPI_INT,source,tag2,MPI_COMM_WORLD,&amp;status);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c +=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local_c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(“Estimate of Pi = %24.16f\n", (4.0 * c) / N);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μηνυμάτων </a:t>
            </a:r>
            <a:r>
              <a:rPr lang="en-US" dirty="0" smtClean="0"/>
              <a:t>(Message Passing)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Αξιοποιούνται </a:t>
            </a:r>
            <a:r>
              <a:rPr lang="el-GR" dirty="0" smtClean="0">
                <a:solidFill>
                  <a:srgbClr val="FF0000"/>
                </a:solidFill>
              </a:rPr>
              <a:t>διεργασίες</a:t>
            </a:r>
            <a:r>
              <a:rPr lang="el-GR" dirty="0" smtClean="0"/>
              <a:t> για την εκτέλεση μιας εφαρμογής</a:t>
            </a:r>
          </a:p>
          <a:p>
            <a:pPr lvl="1"/>
            <a:r>
              <a:rPr lang="el-GR" dirty="0" smtClean="0"/>
              <a:t>Κάθε διεργασία έχει τον δικό της χώρο διευθύνσεων μνήμης</a:t>
            </a:r>
          </a:p>
          <a:p>
            <a:pPr lvl="1"/>
            <a:r>
              <a:rPr lang="el-GR" dirty="0" smtClean="0"/>
              <a:t>Κάθε κόμβος έχει άμεση πρόσβαση μόνο στην τοπική μνήμη</a:t>
            </a:r>
          </a:p>
          <a:p>
            <a:r>
              <a:rPr lang="el-GR" dirty="0" smtClean="0">
                <a:latin typeface="Calibri" pitchFamily="34" charset="0"/>
              </a:rPr>
              <a:t>Δεδομένα</a:t>
            </a:r>
          </a:p>
          <a:p>
            <a:pPr lvl="1"/>
            <a:r>
              <a:rPr lang="el-GR" dirty="0" smtClean="0"/>
              <a:t>Διαχωρίζονται έτσι ώστε κάθε διεργασία να έχει ένα τμήμα των δεδομένων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Δεν υπάρχουν κοινά δεδομένα</a:t>
            </a:r>
          </a:p>
          <a:p>
            <a:pPr lvl="1"/>
            <a:r>
              <a:rPr lang="el-GR" dirty="0" smtClean="0"/>
              <a:t>Πρόσβαση σε δεδομένα που κατέχει άλλη διεργασία γίνεται με ρητές κλήσεις σε συναρτήσεις αποστολής / λήψης δεδομένων</a:t>
            </a:r>
          </a:p>
          <a:p>
            <a:pPr lvl="1"/>
            <a:r>
              <a:rPr lang="el-GR" dirty="0" smtClean="0"/>
              <a:t>Ο συντονισμός/συγχρονισμός γίνεται έμμεσα μέσω των συναρτήσεων αυτών</a:t>
            </a:r>
            <a:endParaRPr lang="el-G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Program Multiple Data (SPMD)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el-GR" dirty="0" smtClean="0"/>
              <a:t>άθε διεργασία εκτελεί το ίδιο εκτελέσιμο αρχείο</a:t>
            </a:r>
          </a:p>
          <a:p>
            <a:pPr lvl="1"/>
            <a:r>
              <a:rPr lang="el-GR" dirty="0" smtClean="0"/>
              <a:t>Μπορεί να βρίσκονται όμως σε διαφορετικό σημείο εκτέλεσης του προγράμματος κάθε στιγμή</a:t>
            </a:r>
          </a:p>
          <a:p>
            <a:pPr lvl="1"/>
            <a:r>
              <a:rPr lang="el-GR" dirty="0" smtClean="0"/>
              <a:t>Διαχωρίζονται με βάση τον βαθμό </a:t>
            </a:r>
            <a:r>
              <a:rPr lang="en-US" dirty="0" smtClean="0"/>
              <a:t>(rank)</a:t>
            </a:r>
          </a:p>
          <a:p>
            <a:pPr lvl="2"/>
            <a:r>
              <a:rPr lang="el-GR" dirty="0" smtClean="0"/>
              <a:t>Αντίστοιχο με τον αριθμό νήματος στο </a:t>
            </a:r>
            <a:r>
              <a:rPr lang="en-US" dirty="0" err="1" smtClean="0"/>
              <a:t>OpenMP</a:t>
            </a:r>
            <a:endParaRPr lang="en-US" dirty="0" smtClean="0"/>
          </a:p>
          <a:p>
            <a:pPr lvl="2"/>
            <a:r>
              <a:rPr lang="el-GR" dirty="0" smtClean="0"/>
              <a:t>Μπορούν να επεξεργάζονται υποσύνολα των δεδομένων ή να διαφοροποιούν την ροή εκτέλεσης τους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μηνυμάτων </a:t>
            </a:r>
            <a:r>
              <a:rPr lang="en-US" dirty="0" smtClean="0"/>
              <a:t>(Message Passing)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Πρώιμα θεωρητικά συστήματα</a:t>
            </a:r>
          </a:p>
          <a:p>
            <a:pPr lvl="1"/>
            <a:r>
              <a:rPr lang="en-US" dirty="0" smtClean="0"/>
              <a:t>CSP: Communicating Sequential Processes</a:t>
            </a:r>
          </a:p>
          <a:p>
            <a:pPr lvl="1"/>
            <a:r>
              <a:rPr lang="el-GR" dirty="0" smtClean="0"/>
              <a:t>Αποστολή και αντίστοιχη λήψη σε άλλο επεξεργαστή</a:t>
            </a:r>
          </a:p>
          <a:p>
            <a:pPr lvl="2"/>
            <a:r>
              <a:rPr lang="el-GR" dirty="0" smtClean="0"/>
              <a:t>Και οι δύο επεξεργαστές περιμένουν</a:t>
            </a:r>
          </a:p>
          <a:p>
            <a:pPr lvl="2"/>
            <a:r>
              <a:rPr lang="el-GR" dirty="0" smtClean="0"/>
              <a:t>Το μοντέλο </a:t>
            </a:r>
            <a:r>
              <a:rPr lang="en-US" dirty="0" smtClean="0"/>
              <a:t>OCCAM</a:t>
            </a:r>
            <a:r>
              <a:rPr lang="el-GR" dirty="0" smtClean="0"/>
              <a:t> στο σύστημα </a:t>
            </a:r>
            <a:r>
              <a:rPr lang="en-US" dirty="0" err="1" smtClean="0"/>
              <a:t>Transputer</a:t>
            </a:r>
            <a:r>
              <a:rPr lang="en-US" dirty="0" smtClean="0"/>
              <a:t> </a:t>
            </a:r>
            <a:r>
              <a:rPr lang="el-GR" dirty="0" smtClean="0"/>
              <a:t>χρησιμοποιούσε το συγκεκριμένο μοντέλο</a:t>
            </a:r>
          </a:p>
          <a:p>
            <a:pPr lvl="2"/>
            <a:r>
              <a:rPr lang="el-GR" dirty="0" smtClean="0"/>
              <a:t>Προβλήματα απόδοσης λόγω της μη απαραίτητης αναμονής σε κάθε αποστολή και λήψη</a:t>
            </a:r>
          </a:p>
          <a:p>
            <a:r>
              <a:rPr lang="el-GR" dirty="0" smtClean="0"/>
              <a:t>Σύγχρονα συστήματα</a:t>
            </a:r>
          </a:p>
          <a:p>
            <a:pPr lvl="1"/>
            <a:r>
              <a:rPr lang="el-GR" dirty="0" smtClean="0"/>
              <a:t>Οι λειτουργίες αποστολής δεν περιμένουν την λήψη των δεδομένων στους παραλήπτες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Προτυποποίηση περάσματος μηνυμάτων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Πρώτες προσπάθειες</a:t>
            </a:r>
            <a:endParaRPr lang="en-US" dirty="0" smtClean="0"/>
          </a:p>
          <a:p>
            <a:pPr lvl="1"/>
            <a:r>
              <a:rPr lang="en-US" dirty="0" err="1" smtClean="0"/>
              <a:t>nxlib</a:t>
            </a:r>
            <a:r>
              <a:rPr lang="en-US" dirty="0" smtClean="0"/>
              <a:t> (</a:t>
            </a:r>
            <a:r>
              <a:rPr lang="el-GR" dirty="0" smtClean="0"/>
              <a:t>Σε συστήματα </a:t>
            </a:r>
            <a:r>
              <a:rPr lang="en-US" dirty="0" err="1" smtClean="0"/>
              <a:t>Hybercube</a:t>
            </a:r>
            <a:r>
              <a:rPr lang="en-US" dirty="0" smtClean="0"/>
              <a:t> </a:t>
            </a:r>
            <a:r>
              <a:rPr lang="el-GR" dirty="0" smtClean="0"/>
              <a:t>της</a:t>
            </a:r>
            <a:r>
              <a:rPr lang="en-US" dirty="0" smtClean="0"/>
              <a:t> Intel)</a:t>
            </a:r>
          </a:p>
          <a:p>
            <a:pPr lvl="1"/>
            <a:r>
              <a:rPr lang="el-GR" dirty="0" smtClean="0"/>
              <a:t>Παραλλαγές του συστήματος </a:t>
            </a:r>
            <a:r>
              <a:rPr lang="en-US" dirty="0" err="1" smtClean="0"/>
              <a:t>ncube</a:t>
            </a:r>
            <a:endParaRPr lang="en-US" dirty="0" smtClean="0"/>
          </a:p>
          <a:p>
            <a:pPr lvl="1"/>
            <a:r>
              <a:rPr lang="en-US" dirty="0" smtClean="0"/>
              <a:t>PVM</a:t>
            </a:r>
          </a:p>
          <a:p>
            <a:pPr lvl="1"/>
            <a:r>
              <a:rPr lang="el-GR" dirty="0" smtClean="0"/>
              <a:t>Κάθε εταιρεία είχε το δικό της πρότυπο</a:t>
            </a:r>
            <a:endParaRPr lang="en-US" dirty="0" smtClean="0"/>
          </a:p>
          <a:p>
            <a:r>
              <a:rPr lang="en-US" dirty="0" smtClean="0"/>
              <a:t>MPI standard:</a:t>
            </a:r>
          </a:p>
          <a:p>
            <a:pPr lvl="1"/>
            <a:r>
              <a:rPr lang="el-GR" dirty="0" smtClean="0"/>
              <a:t>Σύμπραξη εταιρειών και ακαδημαϊκής κοινότητας</a:t>
            </a:r>
            <a:endParaRPr lang="en-US" dirty="0" smtClean="0"/>
          </a:p>
          <a:p>
            <a:pPr lvl="1"/>
            <a:r>
              <a:rPr lang="el-GR" dirty="0" smtClean="0"/>
              <a:t>Με σκοπό την προτυποποίηση των μέχρι τότε χρησιμοποιούμενων πρακτικών</a:t>
            </a:r>
            <a:endParaRPr lang="en-US" dirty="0" smtClean="0"/>
          </a:p>
          <a:p>
            <a:pPr lvl="1"/>
            <a:r>
              <a:rPr lang="el-GR" dirty="0" smtClean="0"/>
              <a:t>Κατέληξε με την έκδοση ενός ιδιαίτερα μεγάλου προτύπου</a:t>
            </a:r>
            <a:endParaRPr lang="en-US" dirty="0" smtClean="0"/>
          </a:p>
          <a:p>
            <a:pPr lvl="1"/>
            <a:r>
              <a:rPr lang="el-GR" dirty="0" smtClean="0"/>
              <a:t>Δημοφιλές, χάρη στην υποστήριξη εταιρειών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MPI </a:t>
            </a:r>
            <a:r>
              <a:rPr lang="en-US" dirty="0" smtClean="0"/>
              <a:t>(Message Passing Interface)</a:t>
            </a:r>
            <a:endParaRPr lang="el-GR" dirty="0" smtClean="0"/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Είναι πρότυπο, όχι συγκεκριμένη υλοποίηση</a:t>
            </a:r>
          </a:p>
          <a:p>
            <a:r>
              <a:rPr lang="el-GR" dirty="0" smtClean="0"/>
              <a:t>Βιβλιοθήκη ανταλλαγής μηνυμάτων </a:t>
            </a:r>
          </a:p>
          <a:p>
            <a:r>
              <a:rPr lang="el-GR" dirty="0" smtClean="0"/>
              <a:t>Σχεδίαση σε στρώματα (</a:t>
            </a:r>
            <a:r>
              <a:rPr lang="en-US" dirty="0" smtClean="0"/>
              <a:t>layers)</a:t>
            </a:r>
            <a:endParaRPr lang="el-GR" dirty="0" smtClean="0"/>
          </a:p>
          <a:p>
            <a:r>
              <a:rPr lang="el-GR" dirty="0" smtClean="0"/>
              <a:t>Σε υψηλό επίπεδο, παρέχει διεπαφή (</a:t>
            </a:r>
            <a:r>
              <a:rPr lang="en-US" dirty="0" smtClean="0"/>
              <a:t>interface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στον προγραμματιστή</a:t>
            </a:r>
          </a:p>
          <a:p>
            <a:r>
              <a:rPr lang="el-GR" dirty="0" smtClean="0"/>
              <a:t>Σε χαμηλό επίπεδο, επικοινωνεί με το δίκτυο διασύνδεσης</a:t>
            </a:r>
          </a:p>
          <a:p>
            <a:r>
              <a:rPr lang="el-GR" dirty="0" smtClean="0"/>
              <a:t>Υποστηρίζει </a:t>
            </a:r>
            <a:r>
              <a:rPr lang="en-US" dirty="0" smtClean="0"/>
              <a:t>C, C++, Fortran 77 </a:t>
            </a:r>
            <a:r>
              <a:rPr lang="el-GR" dirty="0" smtClean="0"/>
              <a:t>και </a:t>
            </a:r>
            <a:r>
              <a:rPr lang="en-US" dirty="0" smtClean="0"/>
              <a:t>Fortran 90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Υλοποιήσεις MPI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MPI</a:t>
            </a:r>
            <a:r>
              <a:rPr lang="el-GR" dirty="0" smtClean="0"/>
              <a:t>: </a:t>
            </a:r>
            <a:r>
              <a:rPr lang="en-US" dirty="0" smtClean="0">
                <a:hlinkClick r:id="rId3"/>
              </a:rPr>
              <a:t>http://www.open-mpi.org</a:t>
            </a:r>
            <a:endParaRPr lang="en-US" dirty="0" smtClean="0"/>
          </a:p>
          <a:p>
            <a:r>
              <a:rPr lang="en-US" dirty="0" smtClean="0"/>
              <a:t>MPICH: </a:t>
            </a:r>
            <a:r>
              <a:rPr lang="en-US" dirty="0" smtClean="0">
                <a:hlinkClick r:id="rId4"/>
              </a:rPr>
              <a:t>http://www-unix.mcs.anl.gov/mpi/mpich</a:t>
            </a:r>
            <a:endParaRPr lang="en-US" dirty="0" smtClean="0"/>
          </a:p>
          <a:p>
            <a:r>
              <a:rPr lang="en-US" dirty="0" smtClean="0"/>
              <a:t>MPICH2: </a:t>
            </a:r>
            <a:r>
              <a:rPr lang="en-US" dirty="0" smtClean="0">
                <a:hlinkClick r:id="rId5"/>
              </a:rPr>
              <a:t>http://www-unix.mcs.anl.gov/mpi/mpich2</a:t>
            </a:r>
            <a:endParaRPr lang="en-US" dirty="0" smtClean="0"/>
          </a:p>
          <a:p>
            <a:r>
              <a:rPr lang="en-US" dirty="0" smtClean="0"/>
              <a:t>MPICH-GM: </a:t>
            </a:r>
            <a:r>
              <a:rPr lang="en-US" dirty="0" smtClean="0">
                <a:hlinkClick r:id="rId6"/>
              </a:rPr>
              <a:t>http://www.myri.com/scs</a:t>
            </a:r>
            <a:endParaRPr lang="el-GR" dirty="0" smtClean="0"/>
          </a:p>
          <a:p>
            <a:r>
              <a:rPr lang="en-US" dirty="0" smtClean="0"/>
              <a:t>LAM/MPI: </a:t>
            </a:r>
            <a:r>
              <a:rPr lang="en-US" dirty="0" smtClean="0">
                <a:hlinkClick r:id="rId7"/>
              </a:rPr>
              <a:t>http://www.lam-mpi.org</a:t>
            </a:r>
            <a:endParaRPr lang="en-US" dirty="0" smtClean="0"/>
          </a:p>
          <a:p>
            <a:r>
              <a:rPr lang="en-US" dirty="0" smtClean="0"/>
              <a:t>LA-MPI: </a:t>
            </a:r>
            <a:r>
              <a:rPr lang="en-US" dirty="0" smtClean="0">
                <a:hlinkClick r:id="rId8"/>
              </a:rPr>
              <a:t>http://public.lanl.gov/lampi</a:t>
            </a:r>
            <a:endParaRPr lang="en-US" dirty="0" smtClean="0"/>
          </a:p>
          <a:p>
            <a:r>
              <a:rPr lang="en-US" dirty="0" smtClean="0"/>
              <a:t>SCI-MPICH: </a:t>
            </a:r>
            <a:r>
              <a:rPr lang="en-US" dirty="0" smtClean="0">
                <a:hlinkClick r:id="rId9"/>
              </a:rPr>
              <a:t>http://www.lfbs.rwth-aachen.de/users/joachim/SCI-MPICH</a:t>
            </a:r>
            <a:endParaRPr lang="en-US" dirty="0" smtClean="0"/>
          </a:p>
          <a:p>
            <a:r>
              <a:rPr lang="en-US" dirty="0" smtClean="0"/>
              <a:t>MPI/Pro: </a:t>
            </a:r>
            <a:r>
              <a:rPr lang="en-US" dirty="0" smtClean="0">
                <a:hlinkClick r:id="rId10"/>
              </a:rPr>
              <a:t>http://www.mpi-softtech.com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ΠαρΑλληλη ΕΠΕΞΕΡΓΑΣΙ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Πέρασμα μηνυμάτων (Message Passing)&amp;quot;&quot;/&gt;&lt;property id=&quot;20307&quot; value=&quot;372&quot;/&gt;&lt;/object&gt;&lt;object type=&quot;3&quot; unique_id=&quot;10006&quot;&gt;&lt;property id=&quot;20148&quot; value=&quot;5&quot;/&gt;&lt;property id=&quot;20300&quot; value=&quot;Slide 3 - &amp;quot;Πέρασμα μηνυμάτων (Message Passing)&amp;quot;&quot;/&gt;&lt;property id=&quot;20307&quot; value=&quot;373&quot;/&gt;&lt;/object&gt;&lt;object type=&quot;3&quot; unique_id=&quot;10007&quot;&gt;&lt;property id=&quot;20148&quot; value=&quot;5&quot;/&gt;&lt;property id=&quot;20300&quot; value=&quot;Slide 4 - &amp;quot;Πέρασμα μηνυμάτων (Message Passing)&amp;quot;&quot;/&gt;&lt;property id=&quot;20307&quot; value=&quot;374&quot;/&gt;&lt;/object&gt;&lt;object type=&quot;3&quot; unique_id=&quot;10008&quot;&gt;&lt;property id=&quot;20148&quot; value=&quot;5&quot;/&gt;&lt;property id=&quot;20300&quot; value=&quot;Slide 5 - &amp;quot;Πέρασμα μηνυμάτων (Message Passing)&amp;quot;&quot;/&gt;&lt;property id=&quot;20307&quot; value=&quot;375&quot;/&gt;&lt;/object&gt;&lt;object type=&quot;3&quot; unique_id=&quot;10009&quot;&gt;&lt;property id=&quot;20148&quot; value=&quot;5&quot;/&gt;&lt;property id=&quot;20300&quot; value=&quot;Slide 6 - &amp;quot;Πέρασμα μηνυμάτων (Message Passing)&amp;quot;&quot;/&gt;&lt;property id=&quot;20307&quot; value=&quot;376&quot;/&gt;&lt;/object&gt;&lt;object type=&quot;3&quot; unique_id=&quot;10010&quot;&gt;&lt;property id=&quot;20148&quot; value=&quot;5&quot;/&gt;&lt;property id=&quot;20300&quot; value=&quot;Slide 7 - &amp;quot;Βασικές λειτουργίες περάσματος μηνυμάτων&amp;quot;&quot;/&gt;&lt;property id=&quot;20307&quot; value=&quot;377&quot;/&gt;&lt;/object&gt;&lt;object type=&quot;3&quot; unique_id=&quot;10011&quot;&gt;&lt;property id=&quot;20148&quot; value=&quot;5&quot;/&gt;&lt;property id=&quot;20300&quot; value=&quot;Slide 8 - &amp;quot;Υπολογισμός του π&amp;quot;&quot;/&gt;&lt;property id=&quot;20307&quot; value=&quot;378&quot;/&gt;&lt;/object&gt;&lt;object type=&quot;3&quot; unique_id=&quot;10012&quot;&gt;&lt;property id=&quot;20148&quot; value=&quot;5&quot;/&gt;&lt;property id=&quot;20300&quot; value=&quot;Slide 9 - &amp;quot;Υπολογισμός του π&amp;quot;&quot;/&gt;&lt;property id=&quot;20307&quot; value=&quot;379&quot;/&gt;&lt;/object&gt;&lt;object type=&quot;3&quot; unique_id=&quot;10013&quot;&gt;&lt;property id=&quot;20148&quot; value=&quot;5&quot;/&gt;&lt;property id=&quot;20300&quot; value=&quot;Slide 10 - &amp;quot;Ομαδικές κλήσεις (Collective calls)&amp;quot;&quot;/&gt;&lt;property id=&quot;20307&quot; value=&quot;380&quot;/&gt;&lt;/object&gt;&lt;object type=&quot;3&quot; unique_id=&quot;10014&quot;&gt;&lt;property id=&quot;20148&quot; value=&quot;5&quot;/&gt;&lt;property id=&quot;20300&quot; value=&quot;Slide 11 - &amp;quot;Προτυποποίηση περάσματος μηνυμάτων&amp;quot;&quot;/&gt;&lt;property id=&quot;20307&quot; value=&quot;381&quot;/&gt;&lt;/object&gt;&lt;object type=&quot;3&quot; unique_id=&quot;10015&quot;&gt;&lt;property id=&quot;20148&quot; value=&quot;5&quot;/&gt;&lt;property id=&quot;20300&quot; value=&quot;Slide 12 - &amp;quot;Ένα απλό υποσύνολο του MPI&amp;quot;&quot;/&gt;&lt;property id=&quot;20307&quot; value=&quot;382&quot;/&gt;&lt;/object&gt;&lt;object type=&quot;3&quot; unique_id=&quot;10016&quot;&gt;&lt;property id=&quot;20148&quot; value=&quot;5&quot;/&gt;&lt;property id=&quot;20300&quot; value=&quot;Slide 13 - &amp;quot;Δημιουργία και Καταστροφή διεργασιών&amp;quot;&quot;/&gt;&lt;property id=&quot;20307&quot; value=&quot;383&quot;/&gt;&lt;/object&gt;&lt;object type=&quot;3&quot; unique_id=&quot;10017&quot;&gt;&lt;property id=&quot;20148&quot; value=&quot;5&quot;/&gt;&lt;property id=&quot;20300&quot; value=&quot;Slide 14 - &amp;quot;Προσδιορισμός διεργασιών&amp;quot;&quot;/&gt;&lt;property id=&quot;20307&quot; value=&quot;384&quot;/&gt;&lt;/object&gt;&lt;object type=&quot;3&quot; unique_id=&quot;10018&quot;&gt;&lt;property id=&quot;20148&quot; value=&quot;5&quot;/&gt;&lt;property id=&quot;20300&quot; value=&quot;Slide 15 - &amp;quot;Ένα πρώτο, απλό παράδειγμα&amp;quot;&quot;/&gt;&lt;property id=&quot;20307&quot; value=&quot;385&quot;/&gt;&lt;/object&gt;&lt;object type=&quot;3&quot; unique_id=&quot;10019&quot;&gt;&lt;property id=&quot;20148&quot; value=&quot;5&quot;/&gt;&lt;property id=&quot;20300&quot; value=&quot;Slide 16 - &amp;quot;Αποστολή μηνύματος στο MPI&amp;quot;&quot;/&gt;&lt;property id=&quot;20307&quot; value=&quot;386&quot;/&gt;&lt;/object&gt;&lt;object type=&quot;3&quot; unique_id=&quot;10020&quot;&gt;&lt;property id=&quot;20148&quot; value=&quot;5&quot;/&gt;&lt;property id=&quot;20300&quot; value=&quot;Slide 17 - &amp;quot;Λήψη μηνύματος στο MPI&amp;quot;&quot;/&gt;&lt;property id=&quot;20307&quot; value=&quot;387&quot;/&gt;&lt;/object&gt;&lt;object type=&quot;3&quot; unique_id=&quot;10021&quot;&gt;&lt;property id=&quot;20148&quot; value=&quot;5&quot;/&gt;&lt;property id=&quot;20300&quot; value=&quot;Slide 18 - &amp;quot;Εκτέλεση ενός προγράμματος MPI&amp;quot;&quot;/&gt;&lt;property id=&quot;20307&quot; value=&quot;388&quot;/&gt;&lt;/object&gt;&lt;object type=&quot;3&quot; unique_id=&quot;10022&quot;&gt;&lt;property id=&quot;20148&quot; value=&quot;5&quot;/&gt;&lt;property id=&quot;20300&quot; value=&quot;Slide 19 - &amp;quot;Άλλες υποστηριζόμενες λειτουργίες&amp;quot;&quot;/&gt;&lt;property id=&quot;20307&quot; value=&quot;389&quot;/&gt;&lt;/object&gt;&lt;object type=&quot;3&quot; unique_id=&quot;10023&quot;&gt;&lt;property id=&quot;20148&quot; value=&quot;5&quot;/&gt;&lt;property id=&quot;20300&quot; value=&quot;Slide 20 - &amp;quot;Παράδειγμα: Ο αλγόριθμος Jacobi&amp;quot;&quot;/&gt;&lt;property id=&quot;20307&quot; value=&quot;390&quot;/&gt;&lt;/object&gt;&lt;object type=&quot;3&quot; unique_id=&quot;10024&quot;&gt;&lt;property id=&quot;20148&quot; value=&quot;5&quot;/&gt;&lt;property id=&quot;20300&quot; value=&quot;Slide 21 - &amp;quot;Πως θα παραλληλοποιήσουμε;&amp;quot;&quot;/&gt;&lt;property id=&quot;20307&quot; value=&quot;391&quot;/&gt;&lt;/object&gt;&lt;object type=&quot;3&quot; unique_id=&quot;10025&quot;&gt;&lt;property id=&quot;20148&quot; value=&quot;5&quot;/&gt;&lt;property id=&quot;20300&quot; value=&quot;Slide 22 - &amp;quot;Κελιά «φαντάσματα»&amp;quot;&quot;/&gt;&lt;property id=&quot;20307&quot; value=&quot;392&quot;/&gt;&lt;/object&gt;&lt;object type=&quot;3&quot; unique_id=&quot;10026&quot;&gt;&lt;property id=&quot;20148&quot; value=&quot;5&quot;/&gt;&lt;property id=&quot;20300&quot; value=&quot;Slide 23 - &amp;quot;Σύγκριση των επιλογών διάσπασης&amp;quot;&quot;/&gt;&lt;property id=&quot;20307&quot; value=&quot;393&quot;/&gt;&lt;/object&gt;&lt;object type=&quot;3&quot; unique_id=&quot;10027&quot;&gt;&lt;property id=&quot;20148&quot; value=&quot;5&quot;/&gt;&lt;property id=&quot;20300&quot; value=&quot;Slide 24 - &amp;quot;Κοινές κλήσεις αποστολής και λήψης&amp;quot;&quot;/&gt;&lt;property id=&quot;20307&quot; value=&quot;394&quot;/&gt;&lt;/object&gt;&lt;object type=&quot;3&quot; unique_id=&quot;10028&quot;&gt;&lt;property id=&quot;20148&quot; value=&quot;5&quot;/&gt;&lt;property id=&quot;20300&quot; value=&quot;Slide 25 - &amp;quot;Μέθοδοι επικοινωνίας&amp;quot;&quot;/&gt;&lt;property id=&quot;20307&quot; value=&quot;395&quot;/&gt;&lt;/object&gt;&lt;object type=&quot;3&quot; unique_id=&quot;10029&quot;&gt;&lt;property id=&quot;20148&quot; value=&quot;5&quot;/&gt;&lt;property id=&quot;20300&quot; value=&quot;Slide 26 - &amp;quot;Κλήσεις συναρτήσεων&amp;quot;&quot;/&gt;&lt;property id=&quot;20307&quot; value=&quot;396&quot;/&gt;&lt;/object&gt;&lt;object type=&quot;3&quot; unique_id=&quot;10030&quot;&gt;&lt;property id=&quot;20148&quot; value=&quot;5&quot;/&gt;&lt;property id=&quot;20300&quot; value=&quot;Slide 27 - &amp;quot;Μέθοδοι επικοινωνίας&amp;quot;&quot;/&gt;&lt;property id=&quot;20307&quot; value=&quot;397&quot;/&gt;&lt;/object&gt;&lt;object type=&quot;3&quot; unique_id=&quot;10031&quot;&gt;&lt;property id=&quot;20148&quot; value=&quot;5&quot;/&gt;&lt;property id=&quot;20300&quot; value=&quot;Slide 28 - &amp;quot;Standard mode&amp;quot;&quot;/&gt;&lt;property id=&quot;20307&quot; value=&quot;398&quot;/&gt;&lt;/object&gt;&lt;object type=&quot;3&quot; unique_id=&quot;10032&quot;&gt;&lt;property id=&quot;20148&quot; value=&quot;5&quot;/&gt;&lt;property id=&quot;20300&quot; value=&quot;Slide 29 - &amp;quot;Εμμένουσα επικοινωνία (Persistent communication)&amp;quot;&quot;/&gt;&lt;property id=&quot;20307&quot; value=&quot;399&quot;/&gt;&lt;/object&gt;&lt;object type=&quot;3&quot; unique_id=&quot;10033&quot;&gt;&lt;property id=&quot;20148&quot; value=&quot;5&quot;/&gt;&lt;property id=&quot;20300&quot; value=&quot;Slide 30 - &amp;quot;Εικονικές τοπολογίες διεργασιών&amp;quot;&quot;/&gt;&lt;property id=&quot;20307&quot; value=&quot;400&quot;/&gt;&lt;/object&gt;&lt;object type=&quot;3&quot; unique_id=&quot;10034&quot;&gt;&lt;property id=&quot;20148&quot; value=&quot;5&quot;/&gt;&lt;property id=&quot;20300&quot; value=&quot;Slide 31 - &amp;quot;Κλήσεις για την δημιουργία τοπολογιών&amp;quot;&quot;/&gt;&lt;property id=&quot;20307&quot; value=&quot;401&quot;/&gt;&lt;/object&gt;&lt;object type=&quot;3&quot; unique_id=&quot;10035&quot;&gt;&lt;property id=&quot;20148&quot; value=&quot;5&quot;/&gt;&lt;property id=&quot;20300&quot; value=&quot;Slide 32 - &amp;quot;Περιγραφή&amp;quot;&quot;/&gt;&lt;property id=&quot;20307&quot; value=&quot;402&quot;/&gt;&lt;/object&gt;&lt;object type=&quot;3&quot; unique_id=&quot;10036&quot;&gt;&lt;property id=&quot;20148&quot; value=&quot;5&quot;/&gt;&lt;property id=&quot;20300&quot; value=&quot;Slide 33 - &amp;quot;Κίνητρα&amp;quot;&quot;/&gt;&lt;property id=&quot;20307&quot; value=&quot;403&quot;/&gt;&lt;/object&gt;&lt;object type=&quot;3&quot; unique_id=&quot;10037&quot;&gt;&lt;property id=&quot;20148&quot; value=&quot;5&quot;/&gt;&lt;property id=&quot;20300&quot; value=&quot;Slide 34 - &amp;quot;Πολλαπλασιασμός πινάκων&amp;quot;&quot;/&gt;&lt;property id=&quot;20307&quot; value=&quot;404&quot;/&gt;&lt;/object&gt;&lt;object type=&quot;3&quot; unique_id=&quot;10038&quot;&gt;&lt;property id=&quot;20148&quot; value=&quot;5&quot;/&gt;&lt;property id=&quot;20300&quot; value=&quot;Slide 35 - &amp;quot;Ο αλγόριθμος του Fox&amp;quot;&quot;/&gt;&lt;property id=&quot;20307&quot; value=&quot;405&quot;/&gt;&lt;/object&gt;&lt;object type=&quot;3&quot; unique_id=&quot;10039&quot;&gt;&lt;property id=&quot;20148&quot; value=&quot;5&quot;/&gt;&lt;property id=&quot;20300&quot; value=&quot;Slide 36 - &amp;quot;Ο αλγόριθμος του Fox&amp;quot;&quot;/&gt;&lt;property id=&quot;20307&quot; value=&quot;406&quot;/&gt;&lt;/object&gt;&lt;object type=&quot;3&quot; unique_id=&quot;10040&quot;&gt;&lt;property id=&quot;20148&quot; value=&quot;5&quot;/&gt;&lt;property id=&quot;20300&quot; value=&quot;Slide 37 - &amp;quot;Κλήσεις συλλογικής επικοινωνίας&amp;quot;&quot;/&gt;&lt;property id=&quot;20307&quot; value=&quot;407&quot;/&gt;&lt;/object&gt;&lt;object type=&quot;3&quot; unique_id=&quot;10041&quot;&gt;&lt;property id=&quot;20148&quot; value=&quot;5&quot;/&gt;&lt;property id=&quot;20300&quot; value=&quot;Slide 38 - &amp;quot;Υπολογισμός του π με broadcast και reduction&amp;quot;&quot;/&gt;&lt;property id=&quot;20307&quot; value=&quot;408&quot;/&gt;&lt;/object&gt;&lt;object type=&quot;3&quot; unique_id=&quot;10042&quot;&gt;&lt;property id=&quot;20148&quot; value=&quot;5&quot;/&gt;&lt;property id=&quot;20300&quot; value=&quot;Slide 39 - &amp;quot;Υπολογισμός του π με broadcast και reduction&amp;quot;&quot;/&gt;&lt;property id=&quot;20307&quot; value=&quot;409&quot;/&gt;&lt;/object&gt;&lt;object type=&quot;3&quot; unique_id=&quot;10043&quot;&gt;&lt;property id=&quot;20148&quot; value=&quot;5&quot;/&gt;&lt;property id=&quot;20300&quot; value=&quot;Slide 40 - &amp;quot;Γενικότερες κλήσεις&amp;quot;&quot;/&gt;&lt;property id=&quot;20307&quot; value=&quot;410&quot;/&gt;&lt;/object&gt;&lt;object type=&quot;3&quot; unique_id=&quot;10044&quot;&gt;&lt;property id=&quot;20148&quot; value=&quot;5&quot;/&gt;&lt;property id=&quot;20300&quot; value=&quot;Slide 41 - &amp;quot;Συλλογικές λειτουργίες&amp;quot;&quot;/&gt;&lt;property id=&quot;20307&quot; value=&quot;411&quot;/&gt;&lt;/object&gt;&lt;object type=&quot;3&quot; unique_id=&quot;10045&quot;&gt;&lt;property id=&quot;20148&quot; value=&quot;5&quot;/&gt;&lt;property id=&quot;20300&quot; value=&quot;Slide 42 - &amp;quot;Πρωτόκολλα μηνυμάτων&amp;quot;&quot;/&gt;&lt;property id=&quot;20307&quot; value=&quot;412&quot;/&gt;&lt;/object&gt;&lt;object type=&quot;3&quot; unique_id=&quot;10046&quot;&gt;&lt;property id=&quot;20148&quot; value=&quot;5&quot;/&gt;&lt;property id=&quot;20300&quot; value=&quot;Slide 43 - &amp;quot;Πρωτόκολλα μηνυμάτων και προγραμματιστές&amp;quot;&quot;/&gt;&lt;property id=&quot;20307&quot; value=&quot;413&quot;/&gt;&lt;/object&gt;&lt;object type=&quot;3&quot; unique_id=&quot;10047&quot;&gt;&lt;property id=&quot;20148&quot; value=&quot;5&quot;/&gt;&lt;property id=&quot;20300&quot; value=&quot;Slide 44 - &amp;quot;Ο αλγόριθμος του Fox (Συνέχεια)&amp;quot;&quot;/&gt;&lt;property id=&quot;20307&quot; value=&quot;414&quot;/&gt;&lt;/object&gt;&lt;object type=&quot;3&quot; unique_id=&quot;10048&quot;&gt;&lt;property id=&quot;20148&quot; value=&quot;5&quot;/&gt;&lt;property id=&quot;20300&quot; value=&quot;Slide 45 - &amp;quot;Ο αλγόριθμος του Fox (Συνέχεια)&amp;quot;&quot;/&gt;&lt;property id=&quot;20307&quot; value=&quot;416&quot;/&gt;&lt;/object&gt;&lt;object type=&quot;3&quot; unique_id=&quot;10049&quot;&gt;&lt;property id=&quot;20148&quot; value=&quot;5&quot;/&gt;&lt;property id=&quot;20300&quot; value=&quot;Slide 46 - &amp;quot;Ο αλγόριθμος του Fox (Συνέχεια)&amp;quot;&quot;/&gt;&lt;property id=&quot;20307&quot; value=&quot;41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8168</TotalTime>
  <Words>977</Words>
  <Application>Microsoft Office PowerPoint</Application>
  <PresentationFormat>On-screen Show (4:3)</PresentationFormat>
  <Paragraphs>379</Paragraphs>
  <Slides>33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Median</vt:lpstr>
      <vt:lpstr>Visio</vt:lpstr>
      <vt:lpstr>Equation</vt:lpstr>
      <vt:lpstr>ΣχεδΙαση και ΑνΑλυση ΑλγορΙθμων</vt:lpstr>
      <vt:lpstr>Κατανεμημένη Μνήμη</vt:lpstr>
      <vt:lpstr>Συστάδες (Clusters)</vt:lpstr>
      <vt:lpstr>Πέρασμα μηνυμάτων (Message Passing)</vt:lpstr>
      <vt:lpstr>Single Program Multiple Data (SPMD)</vt:lpstr>
      <vt:lpstr>Πέρασμα μηνυμάτων (Message Passing)</vt:lpstr>
      <vt:lpstr>Προτυποποίηση περάσματος μηνυμάτων</vt:lpstr>
      <vt:lpstr>MPI (Message Passing Interface)</vt:lpstr>
      <vt:lpstr>Υλοποιήσεις MPI</vt:lpstr>
      <vt:lpstr>Ένα απλό υποσύνολο του MPI</vt:lpstr>
      <vt:lpstr>Αρχικοποίηση/Τερματισμός διεργασιών</vt:lpstr>
      <vt:lpstr>Προσδιορισμός διεργασιών</vt:lpstr>
      <vt:lpstr>Communicators</vt:lpstr>
      <vt:lpstr>Ένα πρώτο, απλό παράδειγμα</vt:lpstr>
      <vt:lpstr>Μεταγλώττιση/εκτέλεση προγράμματος MPI</vt:lpstr>
      <vt:lpstr>Διαφοροποίηση εκτέλεσης με βάση το rank</vt:lpstr>
      <vt:lpstr>Επικοινωνία στο MPI</vt:lpstr>
      <vt:lpstr>Point-to-point communication</vt:lpstr>
      <vt:lpstr>Αποστολή μηνύματος στο MPI</vt:lpstr>
      <vt:lpstr>Λήψη μηνύματος στο MPI</vt:lpstr>
      <vt:lpstr>Τύποι δεδομένων στο MPI</vt:lpstr>
      <vt:lpstr>Υπολογισμός της παράστασης 12+22+...+Ν2 (1/3)</vt:lpstr>
      <vt:lpstr>Υπολογισμός της παράστασης 12+22+...+Ν2 (2/3)</vt:lpstr>
      <vt:lpstr>Υπολογισμός της παράστασης 12+22+...+Ν2 (3/3)</vt:lpstr>
      <vt:lpstr>Σχετική ταχύτητα εκτέλεσης: Λήψη εκτελείται πριν την αποστολή δεδομένων</vt:lpstr>
      <vt:lpstr>Σχετική ταχύτητα εκτέλεσης: Αποστολή εκτελείται πριν την λήψη δεδομένων</vt:lpstr>
      <vt:lpstr>Αποστολή και λήψη στο MPI</vt:lpstr>
      <vt:lpstr>Άθροισμα τετραγώνων στοιχείων διανύσματος (1/3)</vt:lpstr>
      <vt:lpstr>Άθροισμα τετραγώνων στοιχείων διανύσματος (2/3)</vt:lpstr>
      <vt:lpstr>Άθροισμα τετραγώνων στοιχείων διανύσματος (3/3)</vt:lpstr>
      <vt:lpstr>Υπολογισμός π με μέθοδο Monte Carlo (1/3)</vt:lpstr>
      <vt:lpstr>Υπολογισμός π με μέθοδο Monte Carlo (2/3)</vt:lpstr>
      <vt:lpstr>Υπολογισμός π με μέθοδο Monte Carlo (3/3)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Lecture-06</dc:title>
  <dc:creator>Ioannis E. Venetis</dc:creator>
  <cp:lastModifiedBy>Ioannis E. Venetis</cp:lastModifiedBy>
  <cp:revision>883</cp:revision>
  <dcterms:created xsi:type="dcterms:W3CDTF">2008-12-05T21:02:45Z</dcterms:created>
  <dcterms:modified xsi:type="dcterms:W3CDTF">2016-12-13T10:01:51Z</dcterms:modified>
</cp:coreProperties>
</file>