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389" r:id="rId3"/>
    <p:sldId id="424" r:id="rId4"/>
    <p:sldId id="425" r:id="rId5"/>
    <p:sldId id="417" r:id="rId6"/>
    <p:sldId id="420" r:id="rId7"/>
    <p:sldId id="421" r:id="rId8"/>
    <p:sldId id="422" r:id="rId9"/>
    <p:sldId id="423" r:id="rId10"/>
    <p:sldId id="418" r:id="rId11"/>
    <p:sldId id="419" r:id="rId12"/>
    <p:sldId id="429" r:id="rId13"/>
    <p:sldId id="426" r:id="rId14"/>
    <p:sldId id="427" r:id="rId15"/>
    <p:sldId id="428" r:id="rId16"/>
    <p:sldId id="436" r:id="rId17"/>
    <p:sldId id="437" r:id="rId18"/>
    <p:sldId id="435" r:id="rId19"/>
    <p:sldId id="431" r:id="rId20"/>
    <p:sldId id="432" r:id="rId21"/>
    <p:sldId id="433" r:id="rId22"/>
    <p:sldId id="434" r:id="rId23"/>
  </p:sldIdLst>
  <p:sldSz cx="9144000" cy="6858000" type="screen4x3"/>
  <p:notesSz cx="6858000" cy="9144000"/>
  <p:custDataLst>
    <p:tags r:id="rId2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88900"/>
    <a:srgbClr val="FFFF99"/>
    <a:srgbClr val="FF9900"/>
    <a:srgbClr val="FF6600"/>
    <a:srgbClr val="FFCC00"/>
    <a:srgbClr val="C82F00"/>
    <a:srgbClr val="CC3399"/>
    <a:srgbClr val="FF33CC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791" autoAdjust="0"/>
    <p:restoredTop sz="94660"/>
  </p:normalViewPr>
  <p:slideViewPr>
    <p:cSldViewPr>
      <p:cViewPr varScale="1">
        <p:scale>
          <a:sx n="85" d="100"/>
          <a:sy n="85" d="100"/>
        </p:scale>
        <p:origin x="-11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emf"/><Relationship Id="rId1" Type="http://schemas.openxmlformats.org/officeDocument/2006/relationships/image" Target="../media/image3.emf"/><Relationship Id="rId5" Type="http://schemas.openxmlformats.org/officeDocument/2006/relationships/image" Target="../media/image12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1B1FF-90A0-4C20-842D-08ADC1617047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4F70C-AEAD-4F32-AC80-49A846F02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26/1/2018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BD0456-AEDF-48C7-8777-892B6E479B7D}" type="datetimeFigureOut">
              <a:rPr lang="el-GR" smtClean="0"/>
              <a:pPr/>
              <a:t>26/1/2018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26/1/2018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ΣχεδΙαση και ΑνΑλυση ΑλγορΙθμων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MPI (II)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Ιωάννης Ε. Βενέτης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27/01/2018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2152650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MPI_Scatter</a:t>
            </a:r>
            <a:r>
              <a:rPr lang="en-US" sz="2700" dirty="0" smtClean="0"/>
              <a:t>(	void *</a:t>
            </a:r>
            <a:r>
              <a:rPr lang="en-US" sz="2700" dirty="0" err="1" smtClean="0"/>
              <a:t>sendbuf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sendcount</a:t>
            </a:r>
            <a:r>
              <a:rPr lang="en-US" sz="2700" dirty="0" smtClean="0"/>
              <a:t>, 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sendtype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void *</a:t>
            </a:r>
            <a:r>
              <a:rPr lang="en-US" sz="2700" dirty="0" err="1" smtClean="0"/>
              <a:t>recvbuf</a:t>
            </a:r>
            <a:r>
              <a:rPr lang="en-US" sz="2700" dirty="0" smtClean="0"/>
              <a:t>, 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recvcount</a:t>
            </a:r>
            <a:r>
              <a:rPr lang="en-US" sz="2700" dirty="0" smtClean="0"/>
              <a:t>,  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recvtype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 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sendbuf</a:t>
            </a:r>
            <a:r>
              <a:rPr lang="el-GR" dirty="0" smtClean="0"/>
              <a:t>”: Η διεύθυνση των δεδομένων προς διαμοίραση</a:t>
            </a:r>
          </a:p>
          <a:p>
            <a:pPr lvl="2"/>
            <a:r>
              <a:rPr lang="el-GR" dirty="0" smtClean="0"/>
              <a:t>Στον επεξεργαστή </a:t>
            </a:r>
            <a:r>
              <a:rPr lang="en-US" dirty="0" smtClean="0"/>
              <a:t>root</a:t>
            </a:r>
            <a:endParaRPr lang="el-GR" dirty="0" smtClean="0"/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count”: Πλήθος στοιχείων που αποστέλλονται προς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type”: Ο τύπος κάθε στοιχείου που αποστέλλεται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recvbuf</a:t>
            </a:r>
            <a:r>
              <a:rPr lang="el-GR" dirty="0" smtClean="0"/>
              <a:t>”: Η διεύθυνση αποθήκευσης των δεδομένων που θα παραληφθούν</a:t>
            </a:r>
            <a:endParaRPr lang="en-US" dirty="0" smtClean="0"/>
          </a:p>
          <a:p>
            <a:pPr lvl="2"/>
            <a:r>
              <a:rPr lang="el-GR" dirty="0" smtClean="0"/>
              <a:t>Σε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count”: Πλήθος στοιχείων που παραλαμβάνονται από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type”: Ο τύπος κάθε στοιχείου που παραλαμβάνεται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root</a:t>
            </a:r>
            <a:r>
              <a:rPr lang="el-GR" dirty="0" smtClean="0"/>
              <a:t>”: Ο επεξεργαστής ο οποίος αποστέλλει δεδομένα</a:t>
            </a:r>
          </a:p>
          <a:p>
            <a:pPr lvl="2"/>
            <a:r>
              <a:rPr lang="el-GR" dirty="0" smtClean="0"/>
              <a:t>Όλοι οι άλλοι στον </a:t>
            </a:r>
            <a:r>
              <a:rPr lang="en-US" dirty="0" smtClean="0"/>
              <a:t>communicator </a:t>
            </a:r>
            <a:r>
              <a:rPr lang="el-GR" dirty="0" smtClean="0"/>
              <a:t>θα παραλάβουν</a:t>
            </a:r>
          </a:p>
          <a:p>
            <a:pPr lvl="1"/>
            <a:r>
              <a:rPr lang="el-GR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2152650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MPI_Gather</a:t>
            </a:r>
            <a:r>
              <a:rPr lang="en-US" sz="2700" dirty="0" smtClean="0"/>
              <a:t>(	void *</a:t>
            </a:r>
            <a:r>
              <a:rPr lang="en-US" sz="2700" dirty="0" err="1" smtClean="0"/>
              <a:t>sendbuf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sendcount</a:t>
            </a:r>
            <a:r>
              <a:rPr lang="en-US" sz="2700" dirty="0" smtClean="0"/>
              <a:t>, 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sendtype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void *</a:t>
            </a:r>
            <a:r>
              <a:rPr lang="en-US" sz="2700" dirty="0" err="1" smtClean="0"/>
              <a:t>recvbuf</a:t>
            </a:r>
            <a:r>
              <a:rPr lang="en-US" sz="2700" dirty="0" smtClean="0"/>
              <a:t>, 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recvcount</a:t>
            </a:r>
            <a:r>
              <a:rPr lang="en-US" sz="2700" dirty="0" smtClean="0"/>
              <a:t>,  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recvtype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 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sendbuf</a:t>
            </a:r>
            <a:r>
              <a:rPr lang="el-GR" dirty="0" smtClean="0"/>
              <a:t>”: Η διεύθυνση των δεδομένων προς συγκέντρωση</a:t>
            </a:r>
          </a:p>
          <a:p>
            <a:pPr lvl="2"/>
            <a:r>
              <a:rPr lang="el-GR" dirty="0" smtClean="0"/>
              <a:t>Σε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count”: Πλήθος στοιχείων που αποστέλλονται προς τον επεξεργαστή </a:t>
            </a:r>
            <a:r>
              <a:rPr lang="en-US" dirty="0" smtClean="0"/>
              <a:t>root </a:t>
            </a:r>
            <a:r>
              <a:rPr lang="el-GR" dirty="0" smtClean="0"/>
              <a:t>από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type”: Ο τύπος κάθε στοιχείου που αποστέλλεται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recvbuf</a:t>
            </a:r>
            <a:r>
              <a:rPr lang="el-GR" dirty="0" smtClean="0"/>
              <a:t>”: Η διεύθυνση αποθήκευσης των δεδομένων που θα παραληφθούν</a:t>
            </a:r>
            <a:endParaRPr lang="en-US" dirty="0" smtClean="0"/>
          </a:p>
          <a:p>
            <a:pPr lvl="2"/>
            <a:r>
              <a:rPr lang="el-GR" dirty="0" smtClean="0"/>
              <a:t>Στον επεξεργαστή </a:t>
            </a:r>
            <a:r>
              <a:rPr lang="en-US" dirty="0" smtClean="0"/>
              <a:t>root</a:t>
            </a:r>
            <a:endParaRPr lang="el-GR" dirty="0" smtClean="0"/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count”: Πλήθος στοιχείων που παραλαμβάνονται από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type”: Ο τύπος κάθε στοιχείου που παραλαμβάνεται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root</a:t>
            </a:r>
            <a:r>
              <a:rPr lang="el-GR" dirty="0" smtClean="0"/>
              <a:t>”: Ο επεξεργαστής ο οποίος συγκεντρώνει δεδομένα</a:t>
            </a:r>
          </a:p>
          <a:p>
            <a:pPr lvl="2"/>
            <a:r>
              <a:rPr lang="el-GR" dirty="0" smtClean="0"/>
              <a:t>Όλοι οι άλλοι στον </a:t>
            </a:r>
            <a:r>
              <a:rPr lang="en-US" dirty="0" smtClean="0"/>
              <a:t>communicator </a:t>
            </a:r>
            <a:r>
              <a:rPr lang="el-GR" dirty="0" smtClean="0"/>
              <a:t>θα αποστείλουν</a:t>
            </a:r>
          </a:p>
          <a:p>
            <a:pPr lvl="1"/>
            <a:r>
              <a:rPr lang="el-GR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Scatter/Gather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611560" y="20608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611560" y="24208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611560" y="27809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11560" y="31409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611560" y="35010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611560" y="38610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11560" y="42210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11560" y="45811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611560" y="49411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611560" y="53012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11560" y="56612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611560" y="60212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2339752" y="162880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2339752" y="198884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339752" y="234888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2339752" y="299699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2339752" y="335703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2339752" y="371707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2339752" y="436514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2339752" y="472518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2339752" y="508522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ectangle 24"/>
          <p:cNvSpPr/>
          <p:nvPr/>
        </p:nvSpPr>
        <p:spPr>
          <a:xfrm>
            <a:off x="2339752" y="573329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>
            <a:off x="2339752" y="609333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ectangle 26"/>
          <p:cNvSpPr/>
          <p:nvPr/>
        </p:nvSpPr>
        <p:spPr>
          <a:xfrm>
            <a:off x="2339752" y="645337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ight Brace 28"/>
          <p:cNvSpPr/>
          <p:nvPr/>
        </p:nvSpPr>
        <p:spPr>
          <a:xfrm>
            <a:off x="1115616" y="206084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Right Brace 29"/>
          <p:cNvSpPr/>
          <p:nvPr/>
        </p:nvSpPr>
        <p:spPr>
          <a:xfrm>
            <a:off x="1115616" y="314108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Right Brace 30"/>
          <p:cNvSpPr/>
          <p:nvPr/>
        </p:nvSpPr>
        <p:spPr>
          <a:xfrm>
            <a:off x="1115616" y="422120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ight Brace 31"/>
          <p:cNvSpPr/>
          <p:nvPr/>
        </p:nvSpPr>
        <p:spPr>
          <a:xfrm>
            <a:off x="1115616" y="530132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403648" y="2204864"/>
            <a:ext cx="86409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403648" y="3501008"/>
            <a:ext cx="864096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403648" y="4753719"/>
            <a:ext cx="864096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03648" y="5848697"/>
            <a:ext cx="86409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771800" y="2204864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771800" y="354024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771800" y="490192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771800" y="6270080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99792" y="15567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0</a:t>
            </a:r>
            <a:endParaRPr lang="el-GR" dirty="0"/>
          </a:p>
        </p:txBody>
      </p:sp>
      <p:sp>
        <p:nvSpPr>
          <p:cNvPr id="46" name="TextBox 45"/>
          <p:cNvSpPr txBox="1"/>
          <p:nvPr/>
        </p:nvSpPr>
        <p:spPr>
          <a:xfrm>
            <a:off x="2699792" y="29249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1</a:t>
            </a:r>
            <a:endParaRPr lang="el-GR" dirty="0"/>
          </a:p>
        </p:txBody>
      </p:sp>
      <p:sp>
        <p:nvSpPr>
          <p:cNvPr id="47" name="TextBox 46"/>
          <p:cNvSpPr txBox="1"/>
          <p:nvPr/>
        </p:nvSpPr>
        <p:spPr>
          <a:xfrm>
            <a:off x="2699792" y="428380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2</a:t>
            </a:r>
            <a:endParaRPr lang="el-GR" dirty="0"/>
          </a:p>
        </p:txBody>
      </p:sp>
      <p:sp>
        <p:nvSpPr>
          <p:cNvPr id="48" name="TextBox 47"/>
          <p:cNvSpPr txBox="1"/>
          <p:nvPr/>
        </p:nvSpPr>
        <p:spPr>
          <a:xfrm>
            <a:off x="2699792" y="56612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3</a:t>
            </a:r>
            <a:endParaRPr lang="el-GR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796136" y="2204864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796136" y="354024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796136" y="490192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796136" y="6270080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588184" y="162880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ectangle 53"/>
          <p:cNvSpPr/>
          <p:nvPr/>
        </p:nvSpPr>
        <p:spPr>
          <a:xfrm>
            <a:off x="6588184" y="198884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Rectangle 54"/>
          <p:cNvSpPr/>
          <p:nvPr/>
        </p:nvSpPr>
        <p:spPr>
          <a:xfrm>
            <a:off x="6588184" y="234888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Rectangle 55"/>
          <p:cNvSpPr/>
          <p:nvPr/>
        </p:nvSpPr>
        <p:spPr>
          <a:xfrm>
            <a:off x="6588184" y="299699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ectangle 56"/>
          <p:cNvSpPr/>
          <p:nvPr/>
        </p:nvSpPr>
        <p:spPr>
          <a:xfrm>
            <a:off x="6588184" y="335703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6588184" y="371707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Rectangle 58"/>
          <p:cNvSpPr/>
          <p:nvPr/>
        </p:nvSpPr>
        <p:spPr>
          <a:xfrm>
            <a:off x="6588184" y="436514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" name="Rectangle 59"/>
          <p:cNvSpPr/>
          <p:nvPr/>
        </p:nvSpPr>
        <p:spPr>
          <a:xfrm>
            <a:off x="6588184" y="472518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Rectangle 60"/>
          <p:cNvSpPr/>
          <p:nvPr/>
        </p:nvSpPr>
        <p:spPr>
          <a:xfrm>
            <a:off x="6588184" y="508522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Rectangle 61"/>
          <p:cNvSpPr/>
          <p:nvPr/>
        </p:nvSpPr>
        <p:spPr>
          <a:xfrm>
            <a:off x="6588184" y="573329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Rectangle 62"/>
          <p:cNvSpPr/>
          <p:nvPr/>
        </p:nvSpPr>
        <p:spPr>
          <a:xfrm>
            <a:off x="6588184" y="609333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Rectangle 63"/>
          <p:cNvSpPr/>
          <p:nvPr/>
        </p:nvSpPr>
        <p:spPr>
          <a:xfrm>
            <a:off x="6588184" y="645337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Rectangle 64"/>
          <p:cNvSpPr/>
          <p:nvPr/>
        </p:nvSpPr>
        <p:spPr>
          <a:xfrm>
            <a:off x="8316336" y="20608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Rectangle 65"/>
          <p:cNvSpPr/>
          <p:nvPr/>
        </p:nvSpPr>
        <p:spPr>
          <a:xfrm>
            <a:off x="8316336" y="24208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Rectangle 66"/>
          <p:cNvSpPr/>
          <p:nvPr/>
        </p:nvSpPr>
        <p:spPr>
          <a:xfrm>
            <a:off x="8316336" y="27809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Rectangle 67"/>
          <p:cNvSpPr/>
          <p:nvPr/>
        </p:nvSpPr>
        <p:spPr>
          <a:xfrm>
            <a:off x="8316336" y="31409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Rectangle 68"/>
          <p:cNvSpPr/>
          <p:nvPr/>
        </p:nvSpPr>
        <p:spPr>
          <a:xfrm>
            <a:off x="8316336" y="35010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Rectangle 69"/>
          <p:cNvSpPr/>
          <p:nvPr/>
        </p:nvSpPr>
        <p:spPr>
          <a:xfrm>
            <a:off x="8316336" y="38610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1" name="Rectangle 70"/>
          <p:cNvSpPr/>
          <p:nvPr/>
        </p:nvSpPr>
        <p:spPr>
          <a:xfrm>
            <a:off x="8316336" y="42210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Rectangle 71"/>
          <p:cNvSpPr/>
          <p:nvPr/>
        </p:nvSpPr>
        <p:spPr>
          <a:xfrm>
            <a:off x="8316336" y="45811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3" name="Rectangle 72"/>
          <p:cNvSpPr/>
          <p:nvPr/>
        </p:nvSpPr>
        <p:spPr>
          <a:xfrm>
            <a:off x="8316336" y="49411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Rectangle 73"/>
          <p:cNvSpPr/>
          <p:nvPr/>
        </p:nvSpPr>
        <p:spPr>
          <a:xfrm>
            <a:off x="8316336" y="53012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5" name="Rectangle 74"/>
          <p:cNvSpPr/>
          <p:nvPr/>
        </p:nvSpPr>
        <p:spPr>
          <a:xfrm>
            <a:off x="8316336" y="56612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6" name="Rectangle 75"/>
          <p:cNvSpPr/>
          <p:nvPr/>
        </p:nvSpPr>
        <p:spPr>
          <a:xfrm>
            <a:off x="8316336" y="60212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Right Brace 76"/>
          <p:cNvSpPr/>
          <p:nvPr/>
        </p:nvSpPr>
        <p:spPr>
          <a:xfrm flipH="1">
            <a:off x="7956296" y="206084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8" name="Right Brace 77"/>
          <p:cNvSpPr/>
          <p:nvPr/>
        </p:nvSpPr>
        <p:spPr>
          <a:xfrm flipH="1">
            <a:off x="7956296" y="314108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9" name="Right Brace 78"/>
          <p:cNvSpPr/>
          <p:nvPr/>
        </p:nvSpPr>
        <p:spPr>
          <a:xfrm flipH="1">
            <a:off x="7956296" y="422120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0" name="Right Brace 79"/>
          <p:cNvSpPr/>
          <p:nvPr/>
        </p:nvSpPr>
        <p:spPr>
          <a:xfrm flipH="1">
            <a:off x="7956296" y="530132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020192" y="2204864"/>
            <a:ext cx="86409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020192" y="3501008"/>
            <a:ext cx="864096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7020192" y="4753719"/>
            <a:ext cx="864096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7020192" y="5848697"/>
            <a:ext cx="86409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491880" y="2022748"/>
            <a:ext cx="230425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0" name="TextBox 89"/>
          <p:cNvSpPr txBox="1"/>
          <p:nvPr/>
        </p:nvSpPr>
        <p:spPr>
          <a:xfrm>
            <a:off x="3491880" y="3366750"/>
            <a:ext cx="23042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1" name="TextBox 90"/>
          <p:cNvSpPr txBox="1"/>
          <p:nvPr/>
        </p:nvSpPr>
        <p:spPr>
          <a:xfrm>
            <a:off x="3491880" y="4725144"/>
            <a:ext cx="230425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2" name="TextBox 91"/>
          <p:cNvSpPr txBox="1"/>
          <p:nvPr/>
        </p:nvSpPr>
        <p:spPr>
          <a:xfrm>
            <a:off x="3491880" y="6084004"/>
            <a:ext cx="230425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grpSp>
        <p:nvGrpSpPr>
          <p:cNvPr id="100" name="Group 99"/>
          <p:cNvGrpSpPr/>
          <p:nvPr/>
        </p:nvGrpSpPr>
        <p:grpSpPr>
          <a:xfrm>
            <a:off x="1331640" y="980728"/>
            <a:ext cx="986408" cy="5832072"/>
            <a:chOff x="1331640" y="980728"/>
            <a:chExt cx="986408" cy="5832072"/>
          </a:xfrm>
        </p:grpSpPr>
        <p:sp>
          <p:nvSpPr>
            <p:cNvPr id="93" name="Oval 92"/>
            <p:cNvSpPr/>
            <p:nvPr/>
          </p:nvSpPr>
          <p:spPr>
            <a:xfrm>
              <a:off x="1331640" y="1628800"/>
              <a:ext cx="986408" cy="5184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1403648" y="980728"/>
              <a:ext cx="216024" cy="72008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3563888" y="764704"/>
            <a:ext cx="4392488" cy="6048672"/>
            <a:chOff x="3563888" y="764704"/>
            <a:chExt cx="4392488" cy="6048672"/>
          </a:xfrm>
        </p:grpSpPr>
        <p:sp>
          <p:nvSpPr>
            <p:cNvPr id="94" name="Oval 93"/>
            <p:cNvSpPr/>
            <p:nvPr/>
          </p:nvSpPr>
          <p:spPr>
            <a:xfrm>
              <a:off x="6969968" y="1629376"/>
              <a:ext cx="986408" cy="5184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1" name="Straight Arrow Connector 100"/>
            <p:cNvCxnSpPr>
              <a:endCxn id="94" idx="0"/>
            </p:cNvCxnSpPr>
            <p:nvPr/>
          </p:nvCxnSpPr>
          <p:spPr>
            <a:xfrm>
              <a:off x="3563888" y="764704"/>
              <a:ext cx="3899284" cy="86467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Πολλαπλασιασμός διανύσματος με αριθμό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#include 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[])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p,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num, b, size, A[100],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local_A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[100];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(MPI_COMM_WORLD, &amp;p);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== 0) {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(“Calculating b * A\n\n”);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(“Enter value for b: ”); 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(“%d”, &amp;b);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(“Enter size of vector A:”); 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(“%d”, &amp;size);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(“Enter values of vector elements: ”, size); 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size;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(“%d”, &amp;A[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}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Πολλαπλασιασμός διανύσματος με αριθμό (</a:t>
            </a:r>
            <a:r>
              <a:rPr lang="en-US" dirty="0" smtClean="0"/>
              <a:t>2</a:t>
            </a:r>
            <a:r>
              <a:rPr lang="el-GR" dirty="0" smtClean="0"/>
              <a:t>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MPI_Bcast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(&amp;size, 1, MPI_INT,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MPI_Bcast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(&amp;b, 1, MPI_INT,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num = size / p;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MPI_Scatter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(A, num, MPI_INT,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local_A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num, MPI_INT,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for (i = 0; i &lt; num;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   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local_A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] *=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(“\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nLocal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results for process %d:\n”,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for (i = 0; i &lt; num;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(“%d ”,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local_A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(“\n\n”);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Πολλαπλασιασμός διανύσματος με αριθμό (</a:t>
            </a:r>
            <a:r>
              <a:rPr lang="en-US" dirty="0" smtClean="0"/>
              <a:t>3</a:t>
            </a:r>
            <a:r>
              <a:rPr lang="el-GR" dirty="0" smtClean="0"/>
              <a:t>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MPI_Gather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local_A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num, MPI_INT, A, num, MPI_INT,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0)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(“\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nFinal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result:\n”); 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for (i = 0; i &lt; size;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(“%d ”, A[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]); 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(“\n\n”);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l-GR" sz="1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Scatterv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tabLst>
                <a:tab pos="2066925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MPI_Scatterv</a:t>
            </a:r>
            <a:r>
              <a:rPr lang="en-US" sz="2700" dirty="0" smtClean="0"/>
              <a:t>(	void *</a:t>
            </a:r>
            <a:r>
              <a:rPr lang="en-US" sz="2700" dirty="0" err="1" smtClean="0"/>
              <a:t>sendbuf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*</a:t>
            </a:r>
            <a:r>
              <a:rPr lang="en-US" sz="2700" dirty="0" err="1" smtClean="0"/>
              <a:t>sendcounts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*</a:t>
            </a:r>
            <a:r>
              <a:rPr lang="en-US" sz="2700" dirty="0" err="1" smtClean="0"/>
              <a:t>displs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sendtype</a:t>
            </a:r>
            <a:r>
              <a:rPr lang="en-US" sz="2700" dirty="0" smtClean="0"/>
              <a:t>, void</a:t>
            </a:r>
            <a:r>
              <a:rPr lang="el-GR" sz="2700" dirty="0" smtClean="0"/>
              <a:t> </a:t>
            </a:r>
            <a:r>
              <a:rPr lang="en-US" sz="2700" dirty="0" smtClean="0"/>
              <a:t>*</a:t>
            </a:r>
            <a:r>
              <a:rPr lang="en-US" sz="2700" dirty="0" err="1" smtClean="0"/>
              <a:t>recvbuf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recvcount</a:t>
            </a:r>
            <a:r>
              <a:rPr lang="en-US" sz="2700" dirty="0" smtClean="0"/>
              <a:t>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recvtype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 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sendbuf</a:t>
            </a:r>
            <a:r>
              <a:rPr lang="el-GR" dirty="0" smtClean="0"/>
              <a:t>”: Η διεύθυνση των δεδομένων προς διαμοίραση</a:t>
            </a:r>
          </a:p>
          <a:p>
            <a:pPr lvl="2"/>
            <a:r>
              <a:rPr lang="el-GR" dirty="0" smtClean="0"/>
              <a:t>Στον επεξεργαστή </a:t>
            </a:r>
            <a:r>
              <a:rPr lang="en-US" dirty="0" smtClean="0"/>
              <a:t>root</a:t>
            </a:r>
            <a:endParaRPr lang="el-GR" dirty="0" smtClean="0"/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count</a:t>
            </a:r>
            <a:r>
              <a:rPr lang="en-US" dirty="0" smtClean="0"/>
              <a:t>s</a:t>
            </a:r>
            <a:r>
              <a:rPr lang="el-GR" dirty="0" smtClean="0"/>
              <a:t>”: Διάνυσμα με το πλήθος στοιχείων που αποστέλλονται προς κάθε επεξεργαστή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displs</a:t>
            </a:r>
            <a:r>
              <a:rPr lang="en-US" dirty="0" smtClean="0"/>
              <a:t>”: </a:t>
            </a:r>
            <a:r>
              <a:rPr lang="el-GR" dirty="0" smtClean="0"/>
              <a:t>Διάνυσμα με τις μετατοπίσεις από την αρχή του διανύσματος </a:t>
            </a:r>
            <a:r>
              <a:rPr lang="en-US" dirty="0" smtClean="0"/>
              <a:t>“</a:t>
            </a:r>
            <a:r>
              <a:rPr lang="en-US" dirty="0" err="1" smtClean="0"/>
              <a:t>sendbuf</a:t>
            </a:r>
            <a:r>
              <a:rPr lang="en-US" dirty="0" smtClean="0"/>
              <a:t>”</a:t>
            </a:r>
            <a:r>
              <a:rPr lang="el-GR" dirty="0" smtClean="0"/>
              <a:t> για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type”: Ο τύπος κάθε στοιχείου που αποστέλλεται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recvbuf</a:t>
            </a:r>
            <a:r>
              <a:rPr lang="el-GR" dirty="0" smtClean="0"/>
              <a:t>”: Η διεύθυνση αποθήκευσης των δεδομένων που θα παραληφθούν</a:t>
            </a:r>
            <a:endParaRPr lang="en-US" dirty="0" smtClean="0"/>
          </a:p>
          <a:p>
            <a:pPr lvl="2"/>
            <a:r>
              <a:rPr lang="el-GR" dirty="0" smtClean="0"/>
              <a:t>Σε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count”: Πλήθος στοιχείων που παραλαμβάνονται από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type”: Ο τύπος κάθε στοιχείου που παραλαμβάνεται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root</a:t>
            </a:r>
            <a:r>
              <a:rPr lang="el-GR" dirty="0" smtClean="0"/>
              <a:t>”: Ο επεξεργαστής ο οποίος αποστέλλει δεδομένα</a:t>
            </a:r>
          </a:p>
          <a:p>
            <a:pPr lvl="2"/>
            <a:r>
              <a:rPr lang="el-GR" dirty="0" smtClean="0"/>
              <a:t>Όλοι οι άλλοι στον </a:t>
            </a:r>
            <a:r>
              <a:rPr lang="en-US" dirty="0" smtClean="0"/>
              <a:t>communicator </a:t>
            </a:r>
            <a:r>
              <a:rPr lang="el-GR" dirty="0" smtClean="0"/>
              <a:t>θα παραλάβουν</a:t>
            </a:r>
          </a:p>
          <a:p>
            <a:pPr lvl="1"/>
            <a:r>
              <a:rPr lang="el-GR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Gatherv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tabLst>
                <a:tab pos="2066925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MPI_Gatherv</a:t>
            </a:r>
            <a:r>
              <a:rPr lang="en-US" sz="2700" dirty="0" smtClean="0"/>
              <a:t>(	void</a:t>
            </a:r>
            <a:r>
              <a:rPr lang="el-GR" sz="2700" dirty="0" smtClean="0"/>
              <a:t> </a:t>
            </a:r>
            <a:r>
              <a:rPr lang="en-US" sz="2700" dirty="0" smtClean="0"/>
              <a:t>*</a:t>
            </a:r>
            <a:r>
              <a:rPr lang="en-US" sz="2700" dirty="0" err="1" smtClean="0"/>
              <a:t>sendbuf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sendcount</a:t>
            </a:r>
            <a:r>
              <a:rPr lang="en-US" sz="2700" dirty="0" smtClean="0"/>
              <a:t>, 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sendtype</a:t>
            </a:r>
            <a:r>
              <a:rPr lang="en-US" sz="2700" dirty="0" smtClean="0"/>
              <a:t>,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 smtClean="0"/>
              <a:t>	</a:t>
            </a:r>
            <a:r>
              <a:rPr lang="en-US" sz="2700" dirty="0" smtClean="0"/>
              <a:t>void</a:t>
            </a:r>
            <a:r>
              <a:rPr lang="el-GR" sz="2700" dirty="0" smtClean="0"/>
              <a:t> </a:t>
            </a:r>
            <a:r>
              <a:rPr lang="en-US" sz="2700" dirty="0" smtClean="0"/>
              <a:t>*</a:t>
            </a:r>
            <a:r>
              <a:rPr lang="en-US" sz="2700" dirty="0" err="1" smtClean="0"/>
              <a:t>recvbuf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*</a:t>
            </a:r>
            <a:r>
              <a:rPr lang="en-US" sz="2700" dirty="0" err="1" smtClean="0"/>
              <a:t>recvcounts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*</a:t>
            </a:r>
            <a:r>
              <a:rPr lang="en-US" sz="2700" dirty="0" err="1" smtClean="0"/>
              <a:t>displs</a:t>
            </a:r>
            <a:r>
              <a:rPr lang="en-US" sz="2700" dirty="0" smtClean="0"/>
              <a:t>,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recvtype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 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sendbuf</a:t>
            </a:r>
            <a:r>
              <a:rPr lang="el-GR" dirty="0" smtClean="0"/>
              <a:t>”: Η διεύθυνση των δεδομένων προς συγκέντρωση</a:t>
            </a:r>
          </a:p>
          <a:p>
            <a:pPr lvl="2"/>
            <a:r>
              <a:rPr lang="el-GR" dirty="0" smtClean="0"/>
              <a:t>Σε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count”: Πλήθος στοιχείων που αποστέλλονται προς τον επεξεργαστή </a:t>
            </a:r>
            <a:r>
              <a:rPr lang="en-US" dirty="0" smtClean="0"/>
              <a:t>root </a:t>
            </a:r>
            <a:r>
              <a:rPr lang="el-GR" dirty="0" smtClean="0"/>
              <a:t>από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send</a:t>
            </a:r>
            <a:r>
              <a:rPr lang="el-GR" dirty="0" smtClean="0"/>
              <a:t>type”: Ο τύπος κάθε στοιχείου που αποστέλλεται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recvbuf</a:t>
            </a:r>
            <a:r>
              <a:rPr lang="el-GR" dirty="0" smtClean="0"/>
              <a:t>”: Η διεύθυνση αποθήκευσης των δεδομένων που θα παραληφθούν</a:t>
            </a:r>
            <a:endParaRPr lang="en-US" dirty="0" smtClean="0"/>
          </a:p>
          <a:p>
            <a:pPr lvl="2"/>
            <a:r>
              <a:rPr lang="el-GR" dirty="0" smtClean="0"/>
              <a:t>Στον επεξεργαστή </a:t>
            </a:r>
            <a:r>
              <a:rPr lang="en-US" dirty="0" smtClean="0"/>
              <a:t>root</a:t>
            </a:r>
            <a:endParaRPr lang="el-GR" dirty="0" smtClean="0"/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count</a:t>
            </a:r>
            <a:r>
              <a:rPr lang="en-US" dirty="0" smtClean="0"/>
              <a:t>s</a:t>
            </a:r>
            <a:r>
              <a:rPr lang="el-GR" dirty="0" smtClean="0"/>
              <a:t>”: Διάνυσμα με το πλήθος στοιχείων που παραλαμβάνονται από κάθε επεξεργαστή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displs</a:t>
            </a:r>
            <a:r>
              <a:rPr lang="en-US" dirty="0" smtClean="0"/>
              <a:t>”: </a:t>
            </a:r>
            <a:r>
              <a:rPr lang="el-GR" dirty="0" smtClean="0"/>
              <a:t>Διάνυσμα με τις μετατοπίσεις από την αρχή του διανύσματος </a:t>
            </a:r>
            <a:r>
              <a:rPr lang="en-US" dirty="0" smtClean="0"/>
              <a:t>“</a:t>
            </a:r>
            <a:r>
              <a:rPr lang="en-US" dirty="0" err="1" smtClean="0"/>
              <a:t>recvbuf</a:t>
            </a:r>
            <a:r>
              <a:rPr lang="en-US" dirty="0" smtClean="0"/>
              <a:t>”</a:t>
            </a:r>
            <a:r>
              <a:rPr lang="el-GR" dirty="0" smtClean="0"/>
              <a:t> για κάθε επεξεργαστή</a:t>
            </a:r>
          </a:p>
          <a:p>
            <a:pPr lvl="1"/>
            <a:r>
              <a:rPr lang="el-GR" dirty="0" smtClean="0"/>
              <a:t>“</a:t>
            </a:r>
            <a:r>
              <a:rPr lang="en-US" dirty="0" err="1" smtClean="0"/>
              <a:t>recv</a:t>
            </a:r>
            <a:r>
              <a:rPr lang="el-GR" dirty="0" smtClean="0"/>
              <a:t>type”: Ο τύπος κάθε στοιχείου που παραλαμβάνεται</a:t>
            </a:r>
          </a:p>
          <a:p>
            <a:pPr lvl="1"/>
            <a:r>
              <a:rPr lang="el-GR" dirty="0" smtClean="0"/>
              <a:t>“</a:t>
            </a:r>
            <a:r>
              <a:rPr lang="en-US" dirty="0" smtClean="0"/>
              <a:t>root</a:t>
            </a:r>
            <a:r>
              <a:rPr lang="el-GR" dirty="0" smtClean="0"/>
              <a:t>”: Ο επεξεργαστής ο οποίος συγκεντρώνει δεδομένα</a:t>
            </a:r>
          </a:p>
          <a:p>
            <a:pPr lvl="2"/>
            <a:r>
              <a:rPr lang="el-GR" dirty="0" smtClean="0"/>
              <a:t>Όλοι οι άλλοι στον </a:t>
            </a:r>
            <a:r>
              <a:rPr lang="en-US" dirty="0" smtClean="0"/>
              <a:t>communicator </a:t>
            </a:r>
            <a:r>
              <a:rPr lang="el-GR" dirty="0" smtClean="0"/>
              <a:t>θα αποστείλουν</a:t>
            </a:r>
          </a:p>
          <a:p>
            <a:pPr lvl="1"/>
            <a:r>
              <a:rPr lang="el-GR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Scatterv</a:t>
            </a:r>
            <a:r>
              <a:rPr lang="en-US" dirty="0" smtClean="0"/>
              <a:t>/</a:t>
            </a:r>
            <a:r>
              <a:rPr lang="en-US" dirty="0" err="1" smtClean="0"/>
              <a:t>Gatherv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611560" y="20608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611560" y="24208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611560" y="27809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11560" y="31409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611560" y="35010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611560" y="38610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11560" y="42210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11560" y="45811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611560" y="49411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611560" y="53012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611560" y="56612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611560" y="60212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2339752" y="162880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2339752" y="198884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2339752" y="299699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2339752" y="335703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2339752" y="436514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2339752" y="472518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2339752" y="508522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ectangle 24"/>
          <p:cNvSpPr/>
          <p:nvPr/>
        </p:nvSpPr>
        <p:spPr>
          <a:xfrm>
            <a:off x="2339752" y="573329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>
            <a:off x="2339752" y="609333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ectangle 26"/>
          <p:cNvSpPr/>
          <p:nvPr/>
        </p:nvSpPr>
        <p:spPr>
          <a:xfrm>
            <a:off x="2339752" y="645337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ight Brace 28"/>
          <p:cNvSpPr/>
          <p:nvPr/>
        </p:nvSpPr>
        <p:spPr>
          <a:xfrm>
            <a:off x="1115616" y="206084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Right Brace 29"/>
          <p:cNvSpPr/>
          <p:nvPr/>
        </p:nvSpPr>
        <p:spPr>
          <a:xfrm>
            <a:off x="1115616" y="3141088"/>
            <a:ext cx="216024" cy="68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Right Brace 30"/>
          <p:cNvSpPr/>
          <p:nvPr/>
        </p:nvSpPr>
        <p:spPr>
          <a:xfrm>
            <a:off x="1115616" y="386104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2" name="Right Brace 31"/>
          <p:cNvSpPr/>
          <p:nvPr/>
        </p:nvSpPr>
        <p:spPr>
          <a:xfrm>
            <a:off x="1115616" y="4941168"/>
            <a:ext cx="216024" cy="140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03648" y="2564904"/>
            <a:ext cx="864096" cy="5760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403648" y="1988840"/>
            <a:ext cx="864096" cy="15121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403648" y="4725144"/>
            <a:ext cx="864096" cy="93610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03648" y="4365104"/>
            <a:ext cx="864096" cy="18722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771800" y="199859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771800" y="317997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771800" y="472004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771800" y="6270080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99792" y="14847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0</a:t>
            </a:r>
            <a:endParaRPr lang="el-GR" dirty="0"/>
          </a:p>
        </p:txBody>
      </p:sp>
      <p:sp>
        <p:nvSpPr>
          <p:cNvPr id="46" name="TextBox 45"/>
          <p:cNvSpPr txBox="1"/>
          <p:nvPr/>
        </p:nvSpPr>
        <p:spPr>
          <a:xfrm>
            <a:off x="2699792" y="248360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1</a:t>
            </a:r>
            <a:endParaRPr lang="el-GR" dirty="0"/>
          </a:p>
        </p:txBody>
      </p:sp>
      <p:sp>
        <p:nvSpPr>
          <p:cNvPr id="47" name="TextBox 46"/>
          <p:cNvSpPr txBox="1"/>
          <p:nvPr/>
        </p:nvSpPr>
        <p:spPr>
          <a:xfrm>
            <a:off x="2699792" y="38610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2</a:t>
            </a:r>
            <a:endParaRPr lang="el-GR" dirty="0"/>
          </a:p>
        </p:txBody>
      </p:sp>
      <p:sp>
        <p:nvSpPr>
          <p:cNvPr id="48" name="TextBox 47"/>
          <p:cNvSpPr txBox="1"/>
          <p:nvPr/>
        </p:nvSpPr>
        <p:spPr>
          <a:xfrm>
            <a:off x="2699792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MPI </a:t>
            </a:r>
            <a:r>
              <a:rPr lang="el-GR" dirty="0" smtClean="0"/>
              <a:t>διεργασία 3</a:t>
            </a:r>
            <a:endParaRPr lang="el-GR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796136" y="1998598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796136" y="317997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796136" y="472004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796136" y="6270080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588184" y="162880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ectangle 53"/>
          <p:cNvSpPr/>
          <p:nvPr/>
        </p:nvSpPr>
        <p:spPr>
          <a:xfrm>
            <a:off x="6588184" y="1988840"/>
            <a:ext cx="360000" cy="3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Rectangle 55"/>
          <p:cNvSpPr/>
          <p:nvPr/>
        </p:nvSpPr>
        <p:spPr>
          <a:xfrm>
            <a:off x="6588184" y="299699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ectangle 56"/>
          <p:cNvSpPr/>
          <p:nvPr/>
        </p:nvSpPr>
        <p:spPr>
          <a:xfrm>
            <a:off x="6588184" y="335703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6588224" y="263691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Rectangle 58"/>
          <p:cNvSpPr/>
          <p:nvPr/>
        </p:nvSpPr>
        <p:spPr>
          <a:xfrm>
            <a:off x="6588184" y="436514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" name="Rectangle 59"/>
          <p:cNvSpPr/>
          <p:nvPr/>
        </p:nvSpPr>
        <p:spPr>
          <a:xfrm>
            <a:off x="6588184" y="472518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Rectangle 60"/>
          <p:cNvSpPr/>
          <p:nvPr/>
        </p:nvSpPr>
        <p:spPr>
          <a:xfrm>
            <a:off x="6588184" y="508522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Rectangle 61"/>
          <p:cNvSpPr/>
          <p:nvPr/>
        </p:nvSpPr>
        <p:spPr>
          <a:xfrm>
            <a:off x="6588184" y="573329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Rectangle 62"/>
          <p:cNvSpPr/>
          <p:nvPr/>
        </p:nvSpPr>
        <p:spPr>
          <a:xfrm>
            <a:off x="6588184" y="609333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Rectangle 63"/>
          <p:cNvSpPr/>
          <p:nvPr/>
        </p:nvSpPr>
        <p:spPr>
          <a:xfrm>
            <a:off x="6588184" y="6453376"/>
            <a:ext cx="36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Rectangle 64"/>
          <p:cNvSpPr/>
          <p:nvPr/>
        </p:nvSpPr>
        <p:spPr>
          <a:xfrm>
            <a:off x="8316336" y="20608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Rectangle 65"/>
          <p:cNvSpPr/>
          <p:nvPr/>
        </p:nvSpPr>
        <p:spPr>
          <a:xfrm>
            <a:off x="8316336" y="24208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Rectangle 66"/>
          <p:cNvSpPr/>
          <p:nvPr/>
        </p:nvSpPr>
        <p:spPr>
          <a:xfrm>
            <a:off x="8316336" y="27809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Rectangle 67"/>
          <p:cNvSpPr/>
          <p:nvPr/>
        </p:nvSpPr>
        <p:spPr>
          <a:xfrm>
            <a:off x="8316336" y="31409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9" name="Rectangle 68"/>
          <p:cNvSpPr/>
          <p:nvPr/>
        </p:nvSpPr>
        <p:spPr>
          <a:xfrm>
            <a:off x="8316336" y="35010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Rectangle 69"/>
          <p:cNvSpPr/>
          <p:nvPr/>
        </p:nvSpPr>
        <p:spPr>
          <a:xfrm>
            <a:off x="8316336" y="38610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1" name="Rectangle 70"/>
          <p:cNvSpPr/>
          <p:nvPr/>
        </p:nvSpPr>
        <p:spPr>
          <a:xfrm>
            <a:off x="8316336" y="42210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Rectangle 71"/>
          <p:cNvSpPr/>
          <p:nvPr/>
        </p:nvSpPr>
        <p:spPr>
          <a:xfrm>
            <a:off x="8316336" y="458112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3" name="Rectangle 72"/>
          <p:cNvSpPr/>
          <p:nvPr/>
        </p:nvSpPr>
        <p:spPr>
          <a:xfrm>
            <a:off x="8316336" y="494116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Rectangle 73"/>
          <p:cNvSpPr/>
          <p:nvPr/>
        </p:nvSpPr>
        <p:spPr>
          <a:xfrm>
            <a:off x="8316336" y="530120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5" name="Rectangle 74"/>
          <p:cNvSpPr/>
          <p:nvPr/>
        </p:nvSpPr>
        <p:spPr>
          <a:xfrm>
            <a:off x="8316336" y="566124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6" name="Rectangle 75"/>
          <p:cNvSpPr/>
          <p:nvPr/>
        </p:nvSpPr>
        <p:spPr>
          <a:xfrm>
            <a:off x="8316336" y="6021288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Right Brace 76"/>
          <p:cNvSpPr/>
          <p:nvPr/>
        </p:nvSpPr>
        <p:spPr>
          <a:xfrm flipH="1">
            <a:off x="7956296" y="2060848"/>
            <a:ext cx="216024" cy="68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8" name="Right Brace 77"/>
          <p:cNvSpPr/>
          <p:nvPr/>
        </p:nvSpPr>
        <p:spPr>
          <a:xfrm flipH="1">
            <a:off x="7956296" y="2780928"/>
            <a:ext cx="216024" cy="140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9" name="Right Brace 78"/>
          <p:cNvSpPr/>
          <p:nvPr/>
        </p:nvSpPr>
        <p:spPr>
          <a:xfrm flipH="1">
            <a:off x="7956296" y="422120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0" name="Right Brace 79"/>
          <p:cNvSpPr/>
          <p:nvPr/>
        </p:nvSpPr>
        <p:spPr>
          <a:xfrm flipH="1">
            <a:off x="7956296" y="5301328"/>
            <a:ext cx="216024" cy="1044000"/>
          </a:xfrm>
          <a:prstGeom prst="rightBrace">
            <a:avLst>
              <a:gd name="adj1" fmla="val 34788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020192" y="1998365"/>
            <a:ext cx="864096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020192" y="3203451"/>
            <a:ext cx="864176" cy="15216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7020192" y="3501008"/>
            <a:ext cx="864176" cy="12241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7020192" y="5877272"/>
            <a:ext cx="864176" cy="3939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491880" y="1816482"/>
            <a:ext cx="230425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0" name="TextBox 89"/>
          <p:cNvSpPr txBox="1"/>
          <p:nvPr/>
        </p:nvSpPr>
        <p:spPr>
          <a:xfrm>
            <a:off x="3491880" y="3006477"/>
            <a:ext cx="23042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1" name="TextBox 90"/>
          <p:cNvSpPr txBox="1"/>
          <p:nvPr/>
        </p:nvSpPr>
        <p:spPr>
          <a:xfrm>
            <a:off x="3491880" y="4543261"/>
            <a:ext cx="230425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sp>
        <p:nvSpPr>
          <p:cNvPr id="92" name="TextBox 91"/>
          <p:cNvSpPr txBox="1"/>
          <p:nvPr/>
        </p:nvSpPr>
        <p:spPr>
          <a:xfrm>
            <a:off x="3491880" y="6084004"/>
            <a:ext cx="230425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Υπολογισμοί</a:t>
            </a:r>
            <a:endParaRPr lang="el-GR" dirty="0"/>
          </a:p>
        </p:txBody>
      </p:sp>
      <p:grpSp>
        <p:nvGrpSpPr>
          <p:cNvPr id="3" name="Group 99"/>
          <p:cNvGrpSpPr/>
          <p:nvPr/>
        </p:nvGrpSpPr>
        <p:grpSpPr>
          <a:xfrm>
            <a:off x="1331640" y="980728"/>
            <a:ext cx="986408" cy="5832072"/>
            <a:chOff x="1331640" y="980728"/>
            <a:chExt cx="986408" cy="5832072"/>
          </a:xfrm>
        </p:grpSpPr>
        <p:sp>
          <p:nvSpPr>
            <p:cNvPr id="93" name="Oval 92"/>
            <p:cNvSpPr/>
            <p:nvPr/>
          </p:nvSpPr>
          <p:spPr>
            <a:xfrm>
              <a:off x="1331640" y="1628800"/>
              <a:ext cx="986408" cy="5184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1403648" y="980728"/>
              <a:ext cx="216024" cy="72008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02"/>
          <p:cNvGrpSpPr/>
          <p:nvPr/>
        </p:nvGrpSpPr>
        <p:grpSpPr>
          <a:xfrm>
            <a:off x="3923928" y="836712"/>
            <a:ext cx="4032448" cy="5976664"/>
            <a:chOff x="3923928" y="836712"/>
            <a:chExt cx="4032448" cy="5976664"/>
          </a:xfrm>
        </p:grpSpPr>
        <p:sp>
          <p:nvSpPr>
            <p:cNvPr id="94" name="Oval 93"/>
            <p:cNvSpPr/>
            <p:nvPr/>
          </p:nvSpPr>
          <p:spPr>
            <a:xfrm>
              <a:off x="6969968" y="1629376"/>
              <a:ext cx="986408" cy="5184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1" name="Straight Arrow Connector 100"/>
            <p:cNvCxnSpPr>
              <a:endCxn id="94" idx="0"/>
            </p:cNvCxnSpPr>
            <p:nvPr/>
          </p:nvCxnSpPr>
          <p:spPr>
            <a:xfrm>
              <a:off x="3923928" y="836712"/>
              <a:ext cx="3539244" cy="79266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2339752" y="2636912"/>
            <a:ext cx="36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7" name="Rectangle 96"/>
          <p:cNvSpPr/>
          <p:nvPr/>
        </p:nvSpPr>
        <p:spPr>
          <a:xfrm>
            <a:off x="2339752" y="400510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7" name="Rectangle 106"/>
          <p:cNvSpPr/>
          <p:nvPr/>
        </p:nvSpPr>
        <p:spPr>
          <a:xfrm>
            <a:off x="6588224" y="4005064"/>
            <a:ext cx="360000" cy="3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l-GR" dirty="0" smtClean="0"/>
              <a:t>Διαχείριση κάτω τριγωνικού μητρώου</a:t>
            </a:r>
            <a:r>
              <a:rPr lang="en-US" dirty="0" smtClean="0"/>
              <a:t>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#include “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”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#define MAXPROC 8		/* Max number of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procsses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#define LENGTH  8		/* Size of matrix is LENGTH * LENGTH */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j,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x[LENGTH][LENGTH];	/* Send buffer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y[LENGTH];		/* Receive buffer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res[LENGTH][LENGTH];	/* Final receive buffer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;	/* Arrays for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and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*displs1, *displs2;	/* Arrays for displacements */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);			/* Initialize MPI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);		/* Get nr of processes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);	/* Get own identifier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Check that we have one process for each row in the matrix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np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!= LENGTH)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if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== 0)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("You have to use %d processes\n", LENGTH);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exit(0);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Συλλογική επικοινωνία </a:t>
            </a:r>
            <a:r>
              <a:rPr lang="en-US" dirty="0" smtClean="0"/>
              <a:t>(collective communication)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Επιτρέπει την ανταλλαγή δεδομένων μεταξύ διεργασιών ενός προγράμματος </a:t>
            </a:r>
            <a:r>
              <a:rPr lang="en-US" dirty="0" smtClean="0"/>
              <a:t>MPI </a:t>
            </a:r>
            <a:r>
              <a:rPr lang="el-GR" dirty="0" smtClean="0"/>
              <a:t>που ανήκουν στον ίδιο </a:t>
            </a:r>
            <a:r>
              <a:rPr lang="en-US" dirty="0" smtClean="0"/>
              <a:t>communicator</a:t>
            </a:r>
          </a:p>
          <a:p>
            <a:pPr lvl="1"/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Reduction</a:t>
            </a:r>
          </a:p>
          <a:p>
            <a:pPr lvl="1"/>
            <a:r>
              <a:rPr lang="en-US" dirty="0" smtClean="0"/>
              <a:t>Gather/</a:t>
            </a:r>
            <a:r>
              <a:rPr lang="en-US" dirty="0" err="1" smtClean="0"/>
              <a:t>Gatherv</a:t>
            </a:r>
            <a:r>
              <a:rPr lang="en-US" dirty="0" smtClean="0"/>
              <a:t>, Scatter/</a:t>
            </a:r>
            <a:r>
              <a:rPr lang="en-US" dirty="0" err="1" smtClean="0"/>
              <a:t>Scatterv</a:t>
            </a:r>
            <a:r>
              <a:rPr lang="en-US" dirty="0" smtClean="0"/>
              <a:t>, </a:t>
            </a:r>
            <a:r>
              <a:rPr lang="en-US" dirty="0" err="1" smtClean="0"/>
              <a:t>AllGather</a:t>
            </a:r>
            <a:r>
              <a:rPr lang="en-US" dirty="0" smtClean="0"/>
              <a:t>/</a:t>
            </a:r>
            <a:r>
              <a:rPr lang="en-US" dirty="0" err="1" smtClean="0"/>
              <a:t>AllGatherv</a:t>
            </a:r>
            <a:endParaRPr lang="en-US" dirty="0" smtClean="0"/>
          </a:p>
          <a:p>
            <a:pPr lvl="1"/>
            <a:r>
              <a:rPr lang="en-US" dirty="0" smtClean="0"/>
              <a:t>All-to-All</a:t>
            </a:r>
          </a:p>
          <a:p>
            <a:pPr lvl="1"/>
            <a:r>
              <a:rPr lang="en-US" dirty="0" smtClean="0"/>
              <a:t>Barrier</a:t>
            </a:r>
          </a:p>
          <a:p>
            <a:r>
              <a:rPr lang="el-GR" dirty="0" smtClean="0"/>
              <a:t>Υποστήριξη για τοπολογίες</a:t>
            </a:r>
          </a:p>
          <a:p>
            <a:r>
              <a:rPr lang="el-GR" dirty="0" smtClean="0"/>
              <a:t>Αντιμετώπιση θεμάτων με τους </a:t>
            </a:r>
            <a:r>
              <a:rPr lang="en-US" dirty="0" smtClean="0"/>
              <a:t>buffers</a:t>
            </a:r>
          </a:p>
          <a:p>
            <a:pPr lvl="1"/>
            <a:r>
              <a:rPr lang="el-GR" dirty="0" smtClean="0"/>
              <a:t>Βελτιστοποίηση περάσματος μηνυμάτων</a:t>
            </a:r>
          </a:p>
          <a:p>
            <a:r>
              <a:rPr lang="el-GR" dirty="0" smtClean="0"/>
              <a:t>Υποστήριξη για διάφορους τύπους δεδομένων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/>
          <a:lstStyle/>
          <a:p>
            <a:r>
              <a:rPr lang="el-GR" dirty="0" smtClean="0"/>
              <a:t>Διαχείριση κάτω τριγωνικού μητρώου</a:t>
            </a:r>
            <a:r>
              <a:rPr lang="en-US" dirty="0" smtClean="0"/>
              <a:t> (2/4)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Allocate memory for the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and displacements arrays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(LENGTH*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(LENGTH*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displs1   =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(LENGTH*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displs2   =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*)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(LENGTH*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Should check for errors and inform other processes to terminate */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== 0) {    /* Process 0 does this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for (j = 0; j &lt; LENGTH; j++)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    x[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][j] = i * LENGTH + j;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("The initial matrix is\n");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for (j = 0; j &lt; LENGTH; j++)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("%4d ", x[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][j]);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l-GR" dirty="0" smtClean="0"/>
              <a:t>Διαχείριση κάτω τριγωνικού μητρώου</a:t>
            </a:r>
            <a:r>
              <a:rPr lang="en-US" dirty="0" smtClean="0"/>
              <a:t> (3/4)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Initialize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and displacements arrays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 = i + 1;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displs1[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 = i * LENGTH;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Scatter the lower triangular part of array x to all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proceses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place it in y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MPI_Scatterv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(x,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displs1, MPI_INT, y,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sendcount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], MPI_INT, 0, MPI_COMM_WORLD);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== 0)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/* Initialize the result matrix res with 0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for (j = 0; j &lt; LENGTH; j++)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    res[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][j] = 0;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/* Print out the result matrix res before gathering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("The result matrix before gathering is\n");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for (j = 0; j &lt; LENGTH; j++)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("%4d ", res[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][j]);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l-GR" dirty="0" smtClean="0"/>
              <a:t>Διαχείριση κάτω τριγωνικού μητρώου</a:t>
            </a:r>
            <a:r>
              <a:rPr lang="en-US" dirty="0" smtClean="0"/>
              <a:t> (4/4)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+ 1;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displs2[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* LENGTH;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/* Gather the local elements of each process to form a triangular matrix in the root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MPI_Gatherv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(y,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], MPI_INT</a:t>
            </a:r>
            <a:r>
              <a:rPr lang="en-US" sz="1200" smtClean="0">
                <a:latin typeface="Consolas" pitchFamily="49" charset="0"/>
                <a:cs typeface="Consolas" pitchFamily="49" charset="0"/>
              </a:rPr>
              <a:t>, res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recvcount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displs2, MPI_INT, 0, MPI_COMM_WORLD);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== 0)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/* Print out the result matrix after gathering */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("The result matrix after gathering is\n");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&lt; LENGTH;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for (j = 0; j &lt; LENGTH; j++)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("%4d ", res[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][j]);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exit(0);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Γιατί συναρτήσεις συλλογικής επικοινωνίας;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Αποστολή μηνύματος από την διεργασία 0 στις διεργασίες 1-7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if (rank == 0) {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for 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1;dest &lt; size;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++)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tabLst>
                <a:tab pos="10763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MPI_Send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msg,count,dest,tag,MPI_FLOAT,MPI_COMM_WORLD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MPI_Recv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(msg,count,0,tag,MPI_FLOAT,MPI_COMM_WORLD,&amp;status);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Για p διεργασίες έχουμε p-1 βήματα επικοινωνίας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99951" y="4293096"/>
          <a:ext cx="6956425" cy="1357313"/>
        </p:xfrm>
        <a:graphic>
          <a:graphicData uri="http://schemas.openxmlformats.org/presentationml/2006/ole">
            <p:oleObj spid="_x0000_s35842" name="Visio" r:id="rId3" imgW="3475292" imgH="678599" progId="Visio.Drawing.11">
              <p:embed/>
            </p:oleObj>
          </a:graphicData>
        </a:graphic>
      </p:graphicFrame>
      <p:graphicFrame>
        <p:nvGraphicFramePr>
          <p:cNvPr id="500743" name="Object 3"/>
          <p:cNvGraphicFramePr>
            <a:graphicFrameLocks noChangeAspect="1"/>
          </p:cNvGraphicFramePr>
          <p:nvPr/>
        </p:nvGraphicFramePr>
        <p:xfrm>
          <a:off x="1792114" y="5517059"/>
          <a:ext cx="912812" cy="357187"/>
        </p:xfrm>
        <a:graphic>
          <a:graphicData uri="http://schemas.openxmlformats.org/presentationml/2006/ole">
            <p:oleObj spid="_x0000_s35843" name="Visio" r:id="rId4" imgW="456743" imgH="178994" progId="Visio.Drawing.11">
              <p:embed/>
            </p:oleObj>
          </a:graphicData>
        </a:graphic>
      </p:graphicFrame>
      <p:graphicFrame>
        <p:nvGraphicFramePr>
          <p:cNvPr id="500744" name="Object 4"/>
          <p:cNvGraphicFramePr>
            <a:graphicFrameLocks noChangeAspect="1"/>
          </p:cNvGraphicFramePr>
          <p:nvPr/>
        </p:nvGraphicFramePr>
        <p:xfrm>
          <a:off x="1806401" y="5517059"/>
          <a:ext cx="1714500" cy="357187"/>
        </p:xfrm>
        <a:graphic>
          <a:graphicData uri="http://schemas.openxmlformats.org/presentationml/2006/ole">
            <p:oleObj spid="_x0000_s35844" name="Visio" r:id="rId5" imgW="857593" imgH="178994" progId="Visio.Drawing.11">
              <p:embed/>
            </p:oleObj>
          </a:graphicData>
        </a:graphic>
      </p:graphicFrame>
      <p:graphicFrame>
        <p:nvGraphicFramePr>
          <p:cNvPr id="500745" name="Object 5"/>
          <p:cNvGraphicFramePr>
            <a:graphicFrameLocks noChangeAspect="1"/>
          </p:cNvGraphicFramePr>
          <p:nvPr/>
        </p:nvGraphicFramePr>
        <p:xfrm>
          <a:off x="1774651" y="5517059"/>
          <a:ext cx="2536825" cy="357187"/>
        </p:xfrm>
        <a:graphic>
          <a:graphicData uri="http://schemas.openxmlformats.org/presentationml/2006/ole">
            <p:oleObj spid="_x0000_s35845" name="Visio" r:id="rId6" imgW="1269073" imgH="178994" progId="Visio.Drawing.11">
              <p:embed/>
            </p:oleObj>
          </a:graphicData>
        </a:graphic>
      </p:graphicFrame>
      <p:graphicFrame>
        <p:nvGraphicFramePr>
          <p:cNvPr id="500746" name="Object 6"/>
          <p:cNvGraphicFramePr>
            <a:graphicFrameLocks noChangeAspect="1"/>
          </p:cNvGraphicFramePr>
          <p:nvPr/>
        </p:nvGraphicFramePr>
        <p:xfrm>
          <a:off x="1815926" y="5517059"/>
          <a:ext cx="3360738" cy="357187"/>
        </p:xfrm>
        <a:graphic>
          <a:graphicData uri="http://schemas.openxmlformats.org/presentationml/2006/ole">
            <p:oleObj spid="_x0000_s35846" name="Visio" r:id="rId7" imgW="1680553" imgH="178994" progId="Visio.Drawing.11">
              <p:embed/>
            </p:oleObj>
          </a:graphicData>
        </a:graphic>
      </p:graphicFrame>
      <p:graphicFrame>
        <p:nvGraphicFramePr>
          <p:cNvPr id="500747" name="Object 7"/>
          <p:cNvGraphicFramePr>
            <a:graphicFrameLocks noChangeAspect="1"/>
          </p:cNvGraphicFramePr>
          <p:nvPr/>
        </p:nvGraphicFramePr>
        <p:xfrm>
          <a:off x="1792114" y="5517059"/>
          <a:ext cx="4183062" cy="357187"/>
        </p:xfrm>
        <a:graphic>
          <a:graphicData uri="http://schemas.openxmlformats.org/presentationml/2006/ole">
            <p:oleObj spid="_x0000_s35847" name="Visio" r:id="rId8" imgW="2092033" imgH="178994" progId="Visio.Drawing.11">
              <p:embed/>
            </p:oleObj>
          </a:graphicData>
        </a:graphic>
      </p:graphicFrame>
      <p:graphicFrame>
        <p:nvGraphicFramePr>
          <p:cNvPr id="500748" name="Object 8"/>
          <p:cNvGraphicFramePr>
            <a:graphicFrameLocks noChangeAspect="1"/>
          </p:cNvGraphicFramePr>
          <p:nvPr/>
        </p:nvGraphicFramePr>
        <p:xfrm>
          <a:off x="1792114" y="5517059"/>
          <a:ext cx="5005387" cy="357187"/>
        </p:xfrm>
        <a:graphic>
          <a:graphicData uri="http://schemas.openxmlformats.org/presentationml/2006/ole">
            <p:oleObj spid="_x0000_s35848" name="Visio" r:id="rId9" imgW="2503513" imgH="178994" progId="Visio.Drawing.11">
              <p:embed/>
            </p:oleObj>
          </a:graphicData>
        </a:graphic>
      </p:graphicFrame>
      <p:graphicFrame>
        <p:nvGraphicFramePr>
          <p:cNvPr id="500749" name="Object 9"/>
          <p:cNvGraphicFramePr>
            <a:graphicFrameLocks noChangeAspect="1"/>
          </p:cNvGraphicFramePr>
          <p:nvPr/>
        </p:nvGraphicFramePr>
        <p:xfrm>
          <a:off x="1792114" y="5517059"/>
          <a:ext cx="5827712" cy="357187"/>
        </p:xfrm>
        <a:graphic>
          <a:graphicData uri="http://schemas.openxmlformats.org/presentationml/2006/ole">
            <p:oleObj spid="_x0000_s35849" name="Visio" r:id="rId10" imgW="2914993" imgH="178994" progId="Visio.Drawing.11">
              <p:embed/>
            </p:oleObj>
          </a:graphicData>
        </a:graphic>
      </p:graphicFrame>
      <p:graphicFrame>
        <p:nvGraphicFramePr>
          <p:cNvPr id="500750" name="Object 10"/>
          <p:cNvGraphicFramePr>
            <a:graphicFrameLocks noChangeAspect="1"/>
          </p:cNvGraphicFramePr>
          <p:nvPr/>
        </p:nvGraphicFramePr>
        <p:xfrm>
          <a:off x="2474739" y="5372596"/>
          <a:ext cx="346075" cy="209550"/>
        </p:xfrm>
        <a:graphic>
          <a:graphicData uri="http://schemas.openxmlformats.org/presentationml/2006/ole">
            <p:oleObj spid="_x0000_s35850" name="Visio" r:id="rId11" imgW="173164" imgH="104584" progId="Visio.Drawing.11">
              <p:embed/>
            </p:oleObj>
          </a:graphicData>
        </a:graphic>
      </p:graphicFrame>
      <p:graphicFrame>
        <p:nvGraphicFramePr>
          <p:cNvPr id="500751" name="Object 11"/>
          <p:cNvGraphicFramePr>
            <a:graphicFrameLocks noChangeAspect="1"/>
          </p:cNvGraphicFramePr>
          <p:nvPr/>
        </p:nvGraphicFramePr>
        <p:xfrm>
          <a:off x="3298651" y="5375771"/>
          <a:ext cx="346075" cy="209550"/>
        </p:xfrm>
        <a:graphic>
          <a:graphicData uri="http://schemas.openxmlformats.org/presentationml/2006/ole">
            <p:oleObj spid="_x0000_s35851" name="Visio" r:id="rId12" imgW="173164" imgH="104584" progId="Visio.Drawing.11">
              <p:embed/>
            </p:oleObj>
          </a:graphicData>
        </a:graphic>
      </p:graphicFrame>
      <p:graphicFrame>
        <p:nvGraphicFramePr>
          <p:cNvPr id="500752" name="Object 12"/>
          <p:cNvGraphicFramePr>
            <a:graphicFrameLocks noChangeAspect="1"/>
          </p:cNvGraphicFramePr>
          <p:nvPr/>
        </p:nvGraphicFramePr>
        <p:xfrm>
          <a:off x="4117801" y="5382121"/>
          <a:ext cx="346075" cy="209550"/>
        </p:xfrm>
        <a:graphic>
          <a:graphicData uri="http://schemas.openxmlformats.org/presentationml/2006/ole">
            <p:oleObj spid="_x0000_s35852" name="Visio" r:id="rId13" imgW="173164" imgH="104584" progId="Visio.Drawing.11">
              <p:embed/>
            </p:oleObj>
          </a:graphicData>
        </a:graphic>
      </p:graphicFrame>
      <p:graphicFrame>
        <p:nvGraphicFramePr>
          <p:cNvPr id="500753" name="Object 13"/>
          <p:cNvGraphicFramePr>
            <a:graphicFrameLocks noChangeAspect="1"/>
          </p:cNvGraphicFramePr>
          <p:nvPr/>
        </p:nvGraphicFramePr>
        <p:xfrm>
          <a:off x="4936951" y="5380534"/>
          <a:ext cx="346075" cy="209550"/>
        </p:xfrm>
        <a:graphic>
          <a:graphicData uri="http://schemas.openxmlformats.org/presentationml/2006/ole">
            <p:oleObj spid="_x0000_s35853" name="Visio" r:id="rId14" imgW="173164" imgH="104584" progId="Visio.Drawing.11">
              <p:embed/>
            </p:oleObj>
          </a:graphicData>
        </a:graphic>
      </p:graphicFrame>
      <p:graphicFrame>
        <p:nvGraphicFramePr>
          <p:cNvPr id="500754" name="Object 14"/>
          <p:cNvGraphicFramePr>
            <a:graphicFrameLocks noChangeAspect="1"/>
          </p:cNvGraphicFramePr>
          <p:nvPr/>
        </p:nvGraphicFramePr>
        <p:xfrm>
          <a:off x="5752926" y="5380534"/>
          <a:ext cx="346075" cy="209550"/>
        </p:xfrm>
        <a:graphic>
          <a:graphicData uri="http://schemas.openxmlformats.org/presentationml/2006/ole">
            <p:oleObj spid="_x0000_s35854" name="Visio" r:id="rId15" imgW="173164" imgH="104584" progId="Visio.Drawing.11">
              <p:embed/>
            </p:oleObj>
          </a:graphicData>
        </a:graphic>
      </p:graphicFrame>
      <p:graphicFrame>
        <p:nvGraphicFramePr>
          <p:cNvPr id="500755" name="Object 15"/>
          <p:cNvGraphicFramePr>
            <a:graphicFrameLocks noChangeAspect="1"/>
          </p:cNvGraphicFramePr>
          <p:nvPr/>
        </p:nvGraphicFramePr>
        <p:xfrm>
          <a:off x="6578426" y="5375771"/>
          <a:ext cx="346075" cy="209550"/>
        </p:xfrm>
        <a:graphic>
          <a:graphicData uri="http://schemas.openxmlformats.org/presentationml/2006/ole">
            <p:oleObj spid="_x0000_s35855" name="Visio" r:id="rId16" imgW="173164" imgH="104584" progId="Visio.Drawing.11">
              <p:embed/>
            </p:oleObj>
          </a:graphicData>
        </a:graphic>
      </p:graphicFrame>
      <p:graphicFrame>
        <p:nvGraphicFramePr>
          <p:cNvPr id="500756" name="Object 16"/>
          <p:cNvGraphicFramePr>
            <a:graphicFrameLocks noChangeAspect="1"/>
          </p:cNvGraphicFramePr>
          <p:nvPr/>
        </p:nvGraphicFramePr>
        <p:xfrm>
          <a:off x="7400751" y="5375771"/>
          <a:ext cx="346075" cy="209550"/>
        </p:xfrm>
        <a:graphic>
          <a:graphicData uri="http://schemas.openxmlformats.org/presentationml/2006/ole">
            <p:oleObj spid="_x0000_s35856" name="Visio" r:id="rId17" imgW="173164" imgH="10458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07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0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07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0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0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5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0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5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0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0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Γιατί συναρτήσεις συλλογικής επικοινωνίας;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Αποστολή μηνύματος από την διεργασία 0 στις διεργασίες 1-7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n-US" sz="2300" dirty="0" err="1" smtClean="0">
                <a:latin typeface="Consolas" pitchFamily="49" charset="0"/>
                <a:cs typeface="Consolas" pitchFamily="49" charset="0"/>
              </a:rPr>
              <a:t>MPI_Bcast</a:t>
            </a:r>
            <a:r>
              <a:rPr lang="en-US" sz="2300" dirty="0" smtClean="0">
                <a:latin typeface="Consolas" pitchFamily="49" charset="0"/>
                <a:cs typeface="Consolas" pitchFamily="49" charset="0"/>
              </a:rPr>
              <a:t>(msg,count,MPI_FLOAT,0,MPI_COMM_WORLD);</a:t>
            </a:r>
            <a:endParaRPr lang="el-GR" sz="2300" dirty="0" smtClean="0">
              <a:latin typeface="Consolas" pitchFamily="49" charset="0"/>
              <a:cs typeface="Consolas" pitchFamily="49" charset="0"/>
            </a:endParaRP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Για p διεργασίες έχουμε</a:t>
            </a:r>
            <a:r>
              <a:rPr lang="en-US" dirty="0" smtClean="0"/>
              <a:t> ⌈log</a:t>
            </a:r>
            <a:r>
              <a:rPr lang="en-US" baseline="-25000" dirty="0" smtClean="0"/>
              <a:t>2</a:t>
            </a:r>
            <a:r>
              <a:rPr lang="en-US" dirty="0" smtClean="0"/>
              <a:t>p⌉ </a:t>
            </a:r>
            <a:r>
              <a:rPr lang="el-GR" dirty="0" smtClean="0"/>
              <a:t>βήματα επικοινωνίας</a:t>
            </a:r>
            <a:endParaRPr lang="el-GR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043608" y="3356992"/>
          <a:ext cx="6956425" cy="1357313"/>
        </p:xfrm>
        <a:graphic>
          <a:graphicData uri="http://schemas.openxmlformats.org/presentationml/2006/ole">
            <p:oleObj spid="_x0000_s36866" name="Visio" r:id="rId3" imgW="3475292" imgH="678599" progId="Visio.Drawing.11">
              <p:embed/>
            </p:oleObj>
          </a:graphicData>
        </a:graphic>
      </p:graphicFrame>
      <p:graphicFrame>
        <p:nvGraphicFramePr>
          <p:cNvPr id="502793" name="Object 3"/>
          <p:cNvGraphicFramePr>
            <a:graphicFrameLocks noChangeAspect="1"/>
          </p:cNvGraphicFramePr>
          <p:nvPr/>
        </p:nvGraphicFramePr>
        <p:xfrm>
          <a:off x="2489821" y="4446017"/>
          <a:ext cx="346075" cy="209550"/>
        </p:xfrm>
        <a:graphic>
          <a:graphicData uri="http://schemas.openxmlformats.org/presentationml/2006/ole">
            <p:oleObj spid="_x0000_s36867" name="Visio" r:id="rId4" imgW="173164" imgH="104584" progId="Visio.Drawing.11">
              <p:embed/>
            </p:oleObj>
          </a:graphicData>
        </a:graphic>
      </p:graphicFrame>
      <p:graphicFrame>
        <p:nvGraphicFramePr>
          <p:cNvPr id="502794" name="Object 4"/>
          <p:cNvGraphicFramePr>
            <a:graphicFrameLocks noChangeAspect="1"/>
          </p:cNvGraphicFramePr>
          <p:nvPr/>
        </p:nvGraphicFramePr>
        <p:xfrm>
          <a:off x="3313733" y="4449192"/>
          <a:ext cx="346075" cy="209550"/>
        </p:xfrm>
        <a:graphic>
          <a:graphicData uri="http://schemas.openxmlformats.org/presentationml/2006/ole">
            <p:oleObj spid="_x0000_s36868" name="Visio" r:id="rId5" imgW="173164" imgH="104584" progId="Visio.Drawing.11">
              <p:embed/>
            </p:oleObj>
          </a:graphicData>
        </a:graphic>
      </p:graphicFrame>
      <p:graphicFrame>
        <p:nvGraphicFramePr>
          <p:cNvPr id="502795" name="Object 5"/>
          <p:cNvGraphicFramePr>
            <a:graphicFrameLocks noChangeAspect="1"/>
          </p:cNvGraphicFramePr>
          <p:nvPr/>
        </p:nvGraphicFramePr>
        <p:xfrm>
          <a:off x="4132883" y="4455542"/>
          <a:ext cx="346075" cy="209550"/>
        </p:xfrm>
        <a:graphic>
          <a:graphicData uri="http://schemas.openxmlformats.org/presentationml/2006/ole">
            <p:oleObj spid="_x0000_s36869" name="Visio" r:id="rId6" imgW="173164" imgH="104584" progId="Visio.Drawing.11">
              <p:embed/>
            </p:oleObj>
          </a:graphicData>
        </a:graphic>
      </p:graphicFrame>
      <p:graphicFrame>
        <p:nvGraphicFramePr>
          <p:cNvPr id="502796" name="Object 6"/>
          <p:cNvGraphicFramePr>
            <a:graphicFrameLocks noChangeAspect="1"/>
          </p:cNvGraphicFramePr>
          <p:nvPr/>
        </p:nvGraphicFramePr>
        <p:xfrm>
          <a:off x="4952033" y="4453955"/>
          <a:ext cx="346075" cy="209550"/>
        </p:xfrm>
        <a:graphic>
          <a:graphicData uri="http://schemas.openxmlformats.org/presentationml/2006/ole">
            <p:oleObj spid="_x0000_s36870" name="Visio" r:id="rId7" imgW="173164" imgH="104584" progId="Visio.Drawing.11">
              <p:embed/>
            </p:oleObj>
          </a:graphicData>
        </a:graphic>
      </p:graphicFrame>
      <p:graphicFrame>
        <p:nvGraphicFramePr>
          <p:cNvPr id="502797" name="Object 7"/>
          <p:cNvGraphicFramePr>
            <a:graphicFrameLocks noChangeAspect="1"/>
          </p:cNvGraphicFramePr>
          <p:nvPr/>
        </p:nvGraphicFramePr>
        <p:xfrm>
          <a:off x="5768008" y="4453955"/>
          <a:ext cx="346075" cy="209550"/>
        </p:xfrm>
        <a:graphic>
          <a:graphicData uri="http://schemas.openxmlformats.org/presentationml/2006/ole">
            <p:oleObj spid="_x0000_s36871" name="Visio" r:id="rId8" imgW="173164" imgH="104584" progId="Visio.Drawing.11">
              <p:embed/>
            </p:oleObj>
          </a:graphicData>
        </a:graphic>
      </p:graphicFrame>
      <p:graphicFrame>
        <p:nvGraphicFramePr>
          <p:cNvPr id="502798" name="Object 8"/>
          <p:cNvGraphicFramePr>
            <a:graphicFrameLocks noChangeAspect="1"/>
          </p:cNvGraphicFramePr>
          <p:nvPr/>
        </p:nvGraphicFramePr>
        <p:xfrm>
          <a:off x="6593508" y="4449192"/>
          <a:ext cx="346075" cy="209550"/>
        </p:xfrm>
        <a:graphic>
          <a:graphicData uri="http://schemas.openxmlformats.org/presentationml/2006/ole">
            <p:oleObj spid="_x0000_s36872" name="Visio" r:id="rId9" imgW="173164" imgH="104584" progId="Visio.Drawing.11">
              <p:embed/>
            </p:oleObj>
          </a:graphicData>
        </a:graphic>
      </p:graphicFrame>
      <p:graphicFrame>
        <p:nvGraphicFramePr>
          <p:cNvPr id="502799" name="Object 9"/>
          <p:cNvGraphicFramePr>
            <a:graphicFrameLocks noChangeAspect="1"/>
          </p:cNvGraphicFramePr>
          <p:nvPr/>
        </p:nvGraphicFramePr>
        <p:xfrm>
          <a:off x="7415833" y="4449192"/>
          <a:ext cx="346075" cy="209550"/>
        </p:xfrm>
        <a:graphic>
          <a:graphicData uri="http://schemas.openxmlformats.org/presentationml/2006/ole">
            <p:oleObj spid="_x0000_s36873" name="Visio" r:id="rId10" imgW="173164" imgH="104584" progId="Visio.Drawing.11">
              <p:embed/>
            </p:oleObj>
          </a:graphicData>
        </a:graphic>
      </p:graphicFrame>
      <p:graphicFrame>
        <p:nvGraphicFramePr>
          <p:cNvPr id="502800" name="Object 10"/>
          <p:cNvGraphicFramePr>
            <a:graphicFrameLocks noChangeAspect="1"/>
          </p:cNvGraphicFramePr>
          <p:nvPr/>
        </p:nvGraphicFramePr>
        <p:xfrm>
          <a:off x="1807196" y="4580955"/>
          <a:ext cx="912812" cy="360362"/>
        </p:xfrm>
        <a:graphic>
          <a:graphicData uri="http://schemas.openxmlformats.org/presentationml/2006/ole">
            <p:oleObj spid="_x0000_s36874" name="Visio" r:id="rId11" imgW="456743" imgH="178994" progId="Visio.Drawing.11">
              <p:embed/>
            </p:oleObj>
          </a:graphicData>
        </a:graphic>
      </p:graphicFrame>
      <p:graphicFrame>
        <p:nvGraphicFramePr>
          <p:cNvPr id="502801" name="Object 11"/>
          <p:cNvGraphicFramePr>
            <a:graphicFrameLocks noChangeAspect="1"/>
          </p:cNvGraphicFramePr>
          <p:nvPr/>
        </p:nvGraphicFramePr>
        <p:xfrm>
          <a:off x="1807196" y="4580955"/>
          <a:ext cx="1714500" cy="360362"/>
        </p:xfrm>
        <a:graphic>
          <a:graphicData uri="http://schemas.openxmlformats.org/presentationml/2006/ole">
            <p:oleObj spid="_x0000_s36875" name="Visio" r:id="rId12" imgW="857593" imgH="178994" progId="Visio.Drawing.11">
              <p:embed/>
            </p:oleObj>
          </a:graphicData>
        </a:graphic>
      </p:graphicFrame>
      <p:graphicFrame>
        <p:nvGraphicFramePr>
          <p:cNvPr id="502802" name="Object 12"/>
          <p:cNvGraphicFramePr>
            <a:graphicFrameLocks noChangeAspect="1"/>
          </p:cNvGraphicFramePr>
          <p:nvPr/>
        </p:nvGraphicFramePr>
        <p:xfrm>
          <a:off x="1807196" y="4580955"/>
          <a:ext cx="3394075" cy="360362"/>
        </p:xfrm>
        <a:graphic>
          <a:graphicData uri="http://schemas.openxmlformats.org/presentationml/2006/ole">
            <p:oleObj spid="_x0000_s36876" name="Visio" r:id="rId13" imgW="1697698" imgH="178994" progId="Visio.Drawing.11">
              <p:embed/>
            </p:oleObj>
          </a:graphicData>
        </a:graphic>
      </p:graphicFrame>
      <p:graphicFrame>
        <p:nvGraphicFramePr>
          <p:cNvPr id="502803" name="Object 13"/>
          <p:cNvGraphicFramePr>
            <a:graphicFrameLocks noChangeAspect="1"/>
          </p:cNvGraphicFramePr>
          <p:nvPr/>
        </p:nvGraphicFramePr>
        <p:xfrm>
          <a:off x="2599358" y="4580955"/>
          <a:ext cx="1714500" cy="360362"/>
        </p:xfrm>
        <a:graphic>
          <a:graphicData uri="http://schemas.openxmlformats.org/presentationml/2006/ole">
            <p:oleObj spid="_x0000_s36877" name="Visio" r:id="rId14" imgW="857593" imgH="178994" progId="Visio.Drawing.11">
              <p:embed/>
            </p:oleObj>
          </a:graphicData>
        </a:graphic>
      </p:graphicFrame>
      <p:graphicFrame>
        <p:nvGraphicFramePr>
          <p:cNvPr id="502804" name="Object 14"/>
          <p:cNvGraphicFramePr>
            <a:graphicFrameLocks noChangeAspect="1"/>
          </p:cNvGraphicFramePr>
          <p:nvPr/>
        </p:nvGraphicFramePr>
        <p:xfrm>
          <a:off x="2599358" y="4580955"/>
          <a:ext cx="3394075" cy="360362"/>
        </p:xfrm>
        <a:graphic>
          <a:graphicData uri="http://schemas.openxmlformats.org/presentationml/2006/ole">
            <p:oleObj spid="_x0000_s36878" name="Visio" r:id="rId15" imgW="1697698" imgH="178994" progId="Visio.Drawing.11">
              <p:embed/>
            </p:oleObj>
          </a:graphicData>
        </a:graphic>
      </p:graphicFrame>
      <p:graphicFrame>
        <p:nvGraphicFramePr>
          <p:cNvPr id="502805" name="Object 15"/>
          <p:cNvGraphicFramePr>
            <a:graphicFrameLocks noChangeAspect="1"/>
          </p:cNvGraphicFramePr>
          <p:nvPr/>
        </p:nvGraphicFramePr>
        <p:xfrm>
          <a:off x="3391521" y="4580955"/>
          <a:ext cx="3394075" cy="360362"/>
        </p:xfrm>
        <a:graphic>
          <a:graphicData uri="http://schemas.openxmlformats.org/presentationml/2006/ole">
            <p:oleObj spid="_x0000_s36879" name="Visio" r:id="rId16" imgW="1697698" imgH="178994" progId="Visio.Drawing.11">
              <p:embed/>
            </p:oleObj>
          </a:graphicData>
        </a:graphic>
      </p:graphicFrame>
      <p:graphicFrame>
        <p:nvGraphicFramePr>
          <p:cNvPr id="502806" name="Object 16"/>
          <p:cNvGraphicFramePr>
            <a:graphicFrameLocks noChangeAspect="1"/>
          </p:cNvGraphicFramePr>
          <p:nvPr/>
        </p:nvGraphicFramePr>
        <p:xfrm>
          <a:off x="4255121" y="4580955"/>
          <a:ext cx="3394075" cy="360362"/>
        </p:xfrm>
        <a:graphic>
          <a:graphicData uri="http://schemas.openxmlformats.org/presentationml/2006/ole">
            <p:oleObj spid="_x0000_s36880" name="Visio" r:id="rId17" imgW="1697698" imgH="17899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2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0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50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0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2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50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2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50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2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50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tabLst>
                <a:tab pos="2419350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MPI_Bcast</a:t>
            </a:r>
            <a:r>
              <a:rPr lang="en-US" sz="2700" dirty="0" smtClean="0"/>
              <a:t>(	void *buffer, </a:t>
            </a:r>
            <a:r>
              <a:rPr lang="en-US" sz="2700" dirty="0" err="1" smtClean="0"/>
              <a:t>int</a:t>
            </a:r>
            <a:r>
              <a:rPr lang="en-US" sz="2700" dirty="0" smtClean="0"/>
              <a:t> count,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sz="2400" dirty="0" smtClean="0"/>
              <a:t>“buf</a:t>
            </a:r>
            <a:r>
              <a:rPr lang="en-US" sz="2400" dirty="0" err="1" smtClean="0"/>
              <a:t>fer</a:t>
            </a:r>
            <a:r>
              <a:rPr lang="el-GR" sz="2400" dirty="0" smtClean="0"/>
              <a:t>”: Η διεύθυνση των δεδομένων προς αποστολή</a:t>
            </a:r>
          </a:p>
          <a:p>
            <a:pPr lvl="1"/>
            <a:r>
              <a:rPr lang="el-GR" sz="2400" dirty="0" smtClean="0"/>
              <a:t>“count”: Το πλήθος των στοιχείων που θα αποσταλούν</a:t>
            </a:r>
          </a:p>
          <a:p>
            <a:pPr lvl="1"/>
            <a:r>
              <a:rPr lang="el-GR" sz="2400" dirty="0" smtClean="0"/>
              <a:t>“datatype”: Ο τύπος κάθε στοιχείου</a:t>
            </a:r>
          </a:p>
          <a:p>
            <a:pPr lvl="1"/>
            <a:r>
              <a:rPr lang="el-GR" sz="2400" dirty="0" smtClean="0"/>
              <a:t>“</a:t>
            </a:r>
            <a:r>
              <a:rPr lang="en-US" sz="2400" dirty="0" smtClean="0"/>
              <a:t>root</a:t>
            </a:r>
            <a:r>
              <a:rPr lang="el-GR" sz="2400" dirty="0" smtClean="0"/>
              <a:t>”: Ο επεξεργαστής ο οποίος αποστέλλει δεδομένα</a:t>
            </a:r>
          </a:p>
          <a:p>
            <a:pPr lvl="2"/>
            <a:r>
              <a:rPr lang="el-GR" sz="2100" dirty="0" smtClean="0"/>
              <a:t>Όλοι οι άλλοι στον </a:t>
            </a:r>
            <a:r>
              <a:rPr lang="en-US" sz="2100" dirty="0" smtClean="0"/>
              <a:t>communicator </a:t>
            </a:r>
            <a:r>
              <a:rPr lang="el-GR" sz="2100" dirty="0" smtClean="0"/>
              <a:t>θα παραλάβουν</a:t>
            </a:r>
          </a:p>
          <a:p>
            <a:pPr lvl="1"/>
            <a:r>
              <a:rPr lang="el-GR" sz="2400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tabLst>
                <a:tab pos="2781300" algn="l"/>
              </a:tabLst>
            </a:pPr>
            <a:r>
              <a:rPr lang="en-US" sz="2700" dirty="0" err="1" smtClean="0"/>
              <a:t>int</a:t>
            </a:r>
            <a:r>
              <a:rPr lang="en-US" sz="2700" dirty="0" smtClean="0"/>
              <a:t> </a:t>
            </a:r>
            <a:r>
              <a:rPr lang="en-US" sz="2700" dirty="0" err="1" smtClean="0"/>
              <a:t>MPI_Reduce</a:t>
            </a:r>
            <a:r>
              <a:rPr lang="en-US" sz="2700" dirty="0" smtClean="0"/>
              <a:t>(	void *</a:t>
            </a:r>
            <a:r>
              <a:rPr lang="en-US" sz="2700" dirty="0" err="1" smtClean="0"/>
              <a:t>sendbuf</a:t>
            </a:r>
            <a:r>
              <a:rPr lang="en-US" sz="2700" dirty="0" smtClean="0"/>
              <a:t>, void *</a:t>
            </a:r>
            <a:r>
              <a:rPr lang="en-US" sz="2700" dirty="0" err="1" smtClean="0"/>
              <a:t>recvbuf</a:t>
            </a:r>
            <a:r>
              <a:rPr lang="en-US" sz="2700" dirty="0" smtClean="0"/>
              <a:t>, </a:t>
            </a:r>
            <a:r>
              <a:rPr lang="en-US" sz="2700" dirty="0" err="1" smtClean="0"/>
              <a:t>int</a:t>
            </a:r>
            <a:r>
              <a:rPr lang="en-US" sz="2700" dirty="0" smtClean="0"/>
              <a:t> count,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MPI_Datatype</a:t>
            </a:r>
            <a:r>
              <a:rPr lang="en-US" sz="2700" dirty="0" smtClean="0"/>
              <a:t> </a:t>
            </a:r>
            <a:r>
              <a:rPr lang="en-US" sz="2700" dirty="0" err="1" smtClean="0"/>
              <a:t>datatype</a:t>
            </a:r>
            <a:r>
              <a:rPr lang="en-US" sz="2700" dirty="0" smtClean="0"/>
              <a:t>, </a:t>
            </a:r>
            <a:r>
              <a:rPr lang="en-US" sz="2700" dirty="0" err="1" smtClean="0"/>
              <a:t>MPI_Op</a:t>
            </a:r>
            <a:r>
              <a:rPr lang="en-US" sz="2700" dirty="0" smtClean="0"/>
              <a:t> op,</a:t>
            </a:r>
            <a:br>
              <a:rPr lang="en-US" sz="2700" dirty="0" smtClean="0"/>
            </a:br>
            <a:r>
              <a:rPr lang="en-US" sz="2700" dirty="0" smtClean="0"/>
              <a:t>	</a:t>
            </a:r>
            <a:r>
              <a:rPr lang="en-US" sz="2700" dirty="0" err="1" smtClean="0"/>
              <a:t>int</a:t>
            </a:r>
            <a:r>
              <a:rPr lang="en-US" sz="2700" dirty="0" smtClean="0"/>
              <a:t> root, </a:t>
            </a:r>
            <a:r>
              <a:rPr lang="en-US" sz="2700" dirty="0" err="1" smtClean="0"/>
              <a:t>MPI_Comm</a:t>
            </a:r>
            <a:r>
              <a:rPr lang="en-US" sz="2700" dirty="0" smtClean="0"/>
              <a:t> </a:t>
            </a:r>
            <a:r>
              <a:rPr lang="en-US" sz="2700" dirty="0" err="1" smtClean="0"/>
              <a:t>comm</a:t>
            </a:r>
            <a:r>
              <a:rPr lang="en-US" sz="2700" dirty="0" smtClean="0"/>
              <a:t>);</a:t>
            </a:r>
          </a:p>
          <a:p>
            <a:pPr lvl="1"/>
            <a:r>
              <a:rPr lang="el-GR" sz="2400" dirty="0" smtClean="0"/>
              <a:t>“</a:t>
            </a:r>
            <a:r>
              <a:rPr lang="en-US" sz="2400" dirty="0" smtClean="0"/>
              <a:t>send</a:t>
            </a:r>
            <a:r>
              <a:rPr lang="el-GR" sz="2400" dirty="0" smtClean="0"/>
              <a:t>buf”: Η διεύθυνση των δεδομένων προς αποστολή</a:t>
            </a:r>
            <a:endParaRPr lang="en-US" sz="2400" dirty="0" smtClean="0"/>
          </a:p>
          <a:p>
            <a:pPr lvl="1"/>
            <a:r>
              <a:rPr lang="en-US" sz="2400" dirty="0" smtClean="0"/>
              <a:t>“</a:t>
            </a:r>
            <a:r>
              <a:rPr lang="en-US" sz="2400" dirty="0" err="1" smtClean="0"/>
              <a:t>recvbuf</a:t>
            </a:r>
            <a:r>
              <a:rPr lang="en-US" sz="2400" dirty="0" smtClean="0"/>
              <a:t>”: </a:t>
            </a:r>
            <a:r>
              <a:rPr lang="el-GR" sz="2400" dirty="0" smtClean="0"/>
              <a:t>Η διεύθυνση αποθήκευσης των δεδομένων που θα παραληφθούν</a:t>
            </a:r>
          </a:p>
          <a:p>
            <a:pPr lvl="1"/>
            <a:r>
              <a:rPr lang="el-GR" sz="2400" dirty="0" smtClean="0"/>
              <a:t>“count”: Το πλήθος των στοιχείων που θα αποσταλούν</a:t>
            </a:r>
          </a:p>
          <a:p>
            <a:pPr lvl="1"/>
            <a:r>
              <a:rPr lang="el-GR" sz="2400" dirty="0" smtClean="0"/>
              <a:t>“datatype”: Ο τύπος κάθε στοιχείου</a:t>
            </a:r>
            <a:endParaRPr lang="en-US" sz="2400" dirty="0" smtClean="0"/>
          </a:p>
          <a:p>
            <a:pPr lvl="1"/>
            <a:r>
              <a:rPr lang="en-US" sz="2400" dirty="0" smtClean="0"/>
              <a:t>“op”: </a:t>
            </a:r>
            <a:r>
              <a:rPr lang="el-GR" sz="2400" dirty="0" smtClean="0"/>
              <a:t>Η πράξη που θα εκτελεστεί</a:t>
            </a:r>
          </a:p>
          <a:p>
            <a:pPr lvl="1"/>
            <a:r>
              <a:rPr lang="el-GR" sz="2400" dirty="0" smtClean="0"/>
              <a:t>“</a:t>
            </a:r>
            <a:r>
              <a:rPr lang="en-US" sz="2400" dirty="0" smtClean="0"/>
              <a:t>root</a:t>
            </a:r>
            <a:r>
              <a:rPr lang="el-GR" sz="2400" dirty="0" smtClean="0"/>
              <a:t>”: Ο επεξεργαστής ο οποίος παραλαμβάνει δεδομένα</a:t>
            </a:r>
          </a:p>
          <a:p>
            <a:pPr lvl="2"/>
            <a:r>
              <a:rPr lang="el-GR" sz="2100" dirty="0" smtClean="0"/>
              <a:t>Όλοι στον </a:t>
            </a:r>
            <a:r>
              <a:rPr lang="en-US" sz="2100" dirty="0" smtClean="0"/>
              <a:t>communicator </a:t>
            </a:r>
            <a:r>
              <a:rPr lang="el-GR" sz="2100" dirty="0" smtClean="0"/>
              <a:t>αποστέλλουν (και ο </a:t>
            </a:r>
            <a:r>
              <a:rPr lang="en-US" sz="2100" dirty="0" smtClean="0"/>
              <a:t>“root”</a:t>
            </a:r>
            <a:r>
              <a:rPr lang="el-GR" sz="2100" dirty="0" smtClean="0"/>
              <a:t>)</a:t>
            </a:r>
          </a:p>
          <a:p>
            <a:pPr lvl="1"/>
            <a:r>
              <a:rPr lang="el-GR" sz="2400" dirty="0" smtClean="0"/>
              <a:t>“comm”: Communicator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Πράξεις </a:t>
            </a:r>
            <a:r>
              <a:rPr lang="en-US" dirty="0" smtClean="0"/>
              <a:t>reduction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419350" algn="l"/>
              </a:tabLst>
            </a:pPr>
            <a:r>
              <a:rPr lang="en-US" dirty="0" smtClean="0"/>
              <a:t>MPI_MAX</a:t>
            </a:r>
            <a:r>
              <a:rPr lang="en-US" dirty="0" smtClean="0">
                <a:sym typeface="Wingdings 3"/>
              </a:rPr>
              <a:t>	 </a:t>
            </a:r>
            <a:r>
              <a:rPr lang="el-GR" dirty="0" smtClean="0">
                <a:sym typeface="Wingdings 3"/>
              </a:rPr>
              <a:t>Μέγιστη τιμή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MPI_MIN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Ελάχιστη τιμή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MPI_SUM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Άθροισμα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MPI_PROD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Γινόμενο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MPI_LAND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</a:t>
            </a:r>
            <a:r>
              <a:rPr lang="el-GR" dirty="0" smtClean="0"/>
              <a:t>Λογικό </a:t>
            </a:r>
            <a:r>
              <a:rPr lang="en-US" dirty="0" smtClean="0"/>
              <a:t>“</a:t>
            </a:r>
            <a:r>
              <a:rPr lang="el-GR" dirty="0" smtClean="0"/>
              <a:t>ΚΑΙ</a:t>
            </a:r>
            <a:r>
              <a:rPr lang="en-US" dirty="0" smtClean="0"/>
              <a:t>”</a:t>
            </a:r>
          </a:p>
          <a:p>
            <a:pPr>
              <a:tabLst>
                <a:tab pos="2419350" algn="l"/>
              </a:tabLst>
            </a:pPr>
            <a:r>
              <a:rPr lang="en-US" dirty="0" smtClean="0"/>
              <a:t>MPI_BAND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“</a:t>
            </a:r>
            <a:r>
              <a:rPr lang="el-GR" dirty="0" smtClean="0"/>
              <a:t>ΚΑΙ</a:t>
            </a:r>
            <a:r>
              <a:rPr lang="en-US" dirty="0" smtClean="0"/>
              <a:t>”</a:t>
            </a:r>
            <a:r>
              <a:rPr lang="el-GR" dirty="0" smtClean="0"/>
              <a:t> κατά </a:t>
            </a:r>
            <a:r>
              <a:rPr lang="en-US" dirty="0" smtClean="0"/>
              <a:t>bit</a:t>
            </a:r>
          </a:p>
          <a:p>
            <a:pPr>
              <a:tabLst>
                <a:tab pos="2419350" algn="l"/>
              </a:tabLst>
            </a:pPr>
            <a:r>
              <a:rPr lang="en-US" dirty="0" smtClean="0"/>
              <a:t>MPI_LOR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</a:t>
            </a:r>
            <a:r>
              <a:rPr lang="el-GR" dirty="0" smtClean="0"/>
              <a:t>Λογικό </a:t>
            </a:r>
            <a:r>
              <a:rPr lang="en-US" dirty="0" smtClean="0"/>
              <a:t>“</a:t>
            </a:r>
            <a:r>
              <a:rPr lang="el-GR" dirty="0" smtClean="0"/>
              <a:t> Ή</a:t>
            </a:r>
            <a:r>
              <a:rPr lang="en-US" dirty="0" smtClean="0"/>
              <a:t>”</a:t>
            </a:r>
          </a:p>
          <a:p>
            <a:pPr>
              <a:tabLst>
                <a:tab pos="2419350" algn="l"/>
              </a:tabLst>
            </a:pPr>
            <a:r>
              <a:rPr lang="en-US" dirty="0" smtClean="0"/>
              <a:t>MPI_BOR	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“</a:t>
            </a:r>
            <a:r>
              <a:rPr lang="el-GR" dirty="0" smtClean="0"/>
              <a:t> Ή</a:t>
            </a:r>
            <a:r>
              <a:rPr lang="en-US" dirty="0" smtClean="0"/>
              <a:t>” </a:t>
            </a:r>
            <a:r>
              <a:rPr lang="el-GR" dirty="0" smtClean="0"/>
              <a:t>κατά </a:t>
            </a:r>
            <a:r>
              <a:rPr lang="en-US" dirty="0" smtClean="0"/>
              <a:t>bit</a:t>
            </a:r>
          </a:p>
          <a:p>
            <a:pPr>
              <a:tabLst>
                <a:tab pos="2419350" algn="l"/>
              </a:tabLst>
            </a:pPr>
            <a:r>
              <a:rPr lang="en-US" dirty="0" smtClean="0"/>
              <a:t>MPI_LXOR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Λογικό </a:t>
            </a:r>
            <a:r>
              <a:rPr lang="en-US" dirty="0" smtClean="0">
                <a:sym typeface="Wingdings 3"/>
              </a:rPr>
              <a:t>“</a:t>
            </a:r>
            <a:r>
              <a:rPr lang="el-GR" dirty="0" smtClean="0">
                <a:sym typeface="Wingdings 3"/>
              </a:rPr>
              <a:t>ΑΠΟΚΛΕΙΣΤΙΚΟ Ή</a:t>
            </a:r>
            <a:r>
              <a:rPr lang="en-US" dirty="0" smtClean="0">
                <a:sym typeface="Wingdings 3"/>
              </a:rPr>
              <a:t>”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MPI_BXOR	</a:t>
            </a:r>
            <a:r>
              <a:rPr lang="en-US" dirty="0" smtClean="0">
                <a:sym typeface="Wingdings 3"/>
              </a:rPr>
              <a:t> “</a:t>
            </a:r>
            <a:r>
              <a:rPr lang="el-GR" dirty="0" smtClean="0">
                <a:sym typeface="Wingdings 3"/>
              </a:rPr>
              <a:t>ΑΠΟΚΛΕΙΣΤΙΚΟ Ή</a:t>
            </a:r>
            <a:r>
              <a:rPr lang="en-US" dirty="0" smtClean="0">
                <a:sym typeface="Wingdings 3"/>
              </a:rPr>
              <a:t>”</a:t>
            </a:r>
            <a:r>
              <a:rPr lang="el-GR" dirty="0" smtClean="0">
                <a:sym typeface="Wingdings 3"/>
              </a:rPr>
              <a:t> κατά </a:t>
            </a:r>
            <a:r>
              <a:rPr lang="en-US" dirty="0" smtClean="0">
                <a:sym typeface="Wingdings 3"/>
              </a:rPr>
              <a:t>bit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MPI_MAXLOC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Μέγιστη τιμή και θέση</a:t>
            </a:r>
            <a:endParaRPr lang="en-US" dirty="0" smtClean="0"/>
          </a:p>
          <a:p>
            <a:pPr>
              <a:tabLst>
                <a:tab pos="2419350" algn="l"/>
              </a:tabLst>
            </a:pPr>
            <a:r>
              <a:rPr lang="en-US" dirty="0" smtClean="0"/>
              <a:t>MPI_MINLOC 	</a:t>
            </a:r>
            <a:r>
              <a:rPr lang="en-US" dirty="0" smtClean="0">
                <a:sym typeface="Wingdings 3"/>
              </a:rPr>
              <a:t> </a:t>
            </a:r>
            <a:r>
              <a:rPr lang="el-GR" dirty="0" smtClean="0">
                <a:sym typeface="Wingdings 3"/>
              </a:rPr>
              <a:t>Ελάχιστη τιμή και θέση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της παράστασης 1</a:t>
            </a:r>
            <a:r>
              <a:rPr lang="el-GR" baseline="30000" dirty="0" smtClean="0"/>
              <a:t>2</a:t>
            </a:r>
            <a:r>
              <a:rPr lang="el-GR" dirty="0" smtClean="0"/>
              <a:t>+2</a:t>
            </a:r>
            <a:r>
              <a:rPr lang="el-GR" baseline="30000" dirty="0" smtClean="0"/>
              <a:t>2</a:t>
            </a:r>
            <a:r>
              <a:rPr lang="el-GR" dirty="0" smtClean="0"/>
              <a:t>+...+Ν</a:t>
            </a:r>
            <a:r>
              <a:rPr lang="el-GR" baseline="30000" dirty="0" smtClean="0"/>
              <a:t>2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7584"/>
            <a:ext cx="8531352" cy="5257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#include “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mpi.h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”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main(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[])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p,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res,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start, end, num, N;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MPI_Init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MPI_Comm_rank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(MPI_COMM_WORLD, &amp;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MPI_Comm_size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(MPI_COMM_WORLD, &amp;p);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0)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(“Enter last number: ”); 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(“%d”, &amp;N);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της παράστασης 1</a:t>
            </a:r>
            <a:r>
              <a:rPr lang="el-GR" baseline="30000" dirty="0" smtClean="0"/>
              <a:t>2</a:t>
            </a:r>
            <a:r>
              <a:rPr lang="el-GR" dirty="0" smtClean="0"/>
              <a:t>+2</a:t>
            </a:r>
            <a:r>
              <a:rPr lang="el-GR" baseline="30000" dirty="0" smtClean="0"/>
              <a:t>2</a:t>
            </a:r>
            <a:r>
              <a:rPr lang="el-GR" dirty="0" smtClean="0"/>
              <a:t>+...+Ν</a:t>
            </a:r>
            <a:r>
              <a:rPr lang="el-GR" baseline="30000" dirty="0" smtClean="0"/>
              <a:t>2</a:t>
            </a:r>
            <a:r>
              <a:rPr lang="en-US" dirty="0" smtClean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7584"/>
            <a:ext cx="8531352" cy="5257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MPI_Bcast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(&amp;N, 1, MPI_INT,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res   = 0;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num   = N / p;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start =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* num) + 1;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end   = start + num;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for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= start;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&lt; end;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++)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	res += (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nResult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of process %d: %d\n",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res); 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MPI_Reduce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(&amp;res, &amp;</a:t>
            </a:r>
            <a:r>
              <a:rPr lang="en-AU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, 1, MPI_INT, MPI_SUM, 0, MPI_COMM_WORLD);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 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my_rank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0) {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(“\n Total result for N = %d is equal to : %d \n”, N,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finres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 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MPI_Finalize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return(0);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l-GR" sz="140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ΠαρΑλληλη ΕΠΕΞΕΡΓΑΣΙ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Πέρασμα μηνυμάτων (Message Passing)&amp;quot;&quot;/&gt;&lt;property id=&quot;20307&quot; value=&quot;372&quot;/&gt;&lt;/object&gt;&lt;object type=&quot;3&quot; unique_id=&quot;10006&quot;&gt;&lt;property id=&quot;20148&quot; value=&quot;5&quot;/&gt;&lt;property id=&quot;20300&quot; value=&quot;Slide 3 - &amp;quot;Πέρασμα μηνυμάτων (Message Passing)&amp;quot;&quot;/&gt;&lt;property id=&quot;20307&quot; value=&quot;373&quot;/&gt;&lt;/object&gt;&lt;object type=&quot;3&quot; unique_id=&quot;10007&quot;&gt;&lt;property id=&quot;20148&quot; value=&quot;5&quot;/&gt;&lt;property id=&quot;20300&quot; value=&quot;Slide 4 - &amp;quot;Πέρασμα μηνυμάτων (Message Passing)&amp;quot;&quot;/&gt;&lt;property id=&quot;20307&quot; value=&quot;374&quot;/&gt;&lt;/object&gt;&lt;object type=&quot;3&quot; unique_id=&quot;10008&quot;&gt;&lt;property id=&quot;20148&quot; value=&quot;5&quot;/&gt;&lt;property id=&quot;20300&quot; value=&quot;Slide 5 - &amp;quot;Πέρασμα μηνυμάτων (Message Passing)&amp;quot;&quot;/&gt;&lt;property id=&quot;20307&quot; value=&quot;375&quot;/&gt;&lt;/object&gt;&lt;object type=&quot;3&quot; unique_id=&quot;10009&quot;&gt;&lt;property id=&quot;20148&quot; value=&quot;5&quot;/&gt;&lt;property id=&quot;20300&quot; value=&quot;Slide 6 - &amp;quot;Πέρασμα μηνυμάτων (Message Passing)&amp;quot;&quot;/&gt;&lt;property id=&quot;20307&quot; value=&quot;376&quot;/&gt;&lt;/object&gt;&lt;object type=&quot;3&quot; unique_id=&quot;10010&quot;&gt;&lt;property id=&quot;20148&quot; value=&quot;5&quot;/&gt;&lt;property id=&quot;20300&quot; value=&quot;Slide 7 - &amp;quot;Βασικές λειτουργίες περάσματος μηνυμάτων&amp;quot;&quot;/&gt;&lt;property id=&quot;20307&quot; value=&quot;377&quot;/&gt;&lt;/object&gt;&lt;object type=&quot;3&quot; unique_id=&quot;10011&quot;&gt;&lt;property id=&quot;20148&quot; value=&quot;5&quot;/&gt;&lt;property id=&quot;20300&quot; value=&quot;Slide 8 - &amp;quot;Υπολογισμός του π&amp;quot;&quot;/&gt;&lt;property id=&quot;20307&quot; value=&quot;378&quot;/&gt;&lt;/object&gt;&lt;object type=&quot;3&quot; unique_id=&quot;10012&quot;&gt;&lt;property id=&quot;20148&quot; value=&quot;5&quot;/&gt;&lt;property id=&quot;20300&quot; value=&quot;Slide 9 - &amp;quot;Υπολογισμός του π&amp;quot;&quot;/&gt;&lt;property id=&quot;20307&quot; value=&quot;379&quot;/&gt;&lt;/object&gt;&lt;object type=&quot;3&quot; unique_id=&quot;10013&quot;&gt;&lt;property id=&quot;20148&quot; value=&quot;5&quot;/&gt;&lt;property id=&quot;20300&quot; value=&quot;Slide 10 - &amp;quot;Ομαδικές κλήσεις (Collective calls)&amp;quot;&quot;/&gt;&lt;property id=&quot;20307&quot; value=&quot;380&quot;/&gt;&lt;/object&gt;&lt;object type=&quot;3&quot; unique_id=&quot;10014&quot;&gt;&lt;property id=&quot;20148&quot; value=&quot;5&quot;/&gt;&lt;property id=&quot;20300&quot; value=&quot;Slide 11 - &amp;quot;Προτυποποίηση περάσματος μηνυμάτων&amp;quot;&quot;/&gt;&lt;property id=&quot;20307&quot; value=&quot;381&quot;/&gt;&lt;/object&gt;&lt;object type=&quot;3&quot; unique_id=&quot;10015&quot;&gt;&lt;property id=&quot;20148&quot; value=&quot;5&quot;/&gt;&lt;property id=&quot;20300&quot; value=&quot;Slide 12 - &amp;quot;Ένα απλό υποσύνολο του MPI&amp;quot;&quot;/&gt;&lt;property id=&quot;20307&quot; value=&quot;382&quot;/&gt;&lt;/object&gt;&lt;object type=&quot;3&quot; unique_id=&quot;10016&quot;&gt;&lt;property id=&quot;20148&quot; value=&quot;5&quot;/&gt;&lt;property id=&quot;20300&quot; value=&quot;Slide 13 - &amp;quot;Δημιουργία και Καταστροφή διεργασιών&amp;quot;&quot;/&gt;&lt;property id=&quot;20307&quot; value=&quot;383&quot;/&gt;&lt;/object&gt;&lt;object type=&quot;3&quot; unique_id=&quot;10017&quot;&gt;&lt;property id=&quot;20148&quot; value=&quot;5&quot;/&gt;&lt;property id=&quot;20300&quot; value=&quot;Slide 14 - &amp;quot;Προσδιορισμός διεργασιών&amp;quot;&quot;/&gt;&lt;property id=&quot;20307&quot; value=&quot;384&quot;/&gt;&lt;/object&gt;&lt;object type=&quot;3&quot; unique_id=&quot;10018&quot;&gt;&lt;property id=&quot;20148&quot; value=&quot;5&quot;/&gt;&lt;property id=&quot;20300&quot; value=&quot;Slide 15 - &amp;quot;Ένα πρώτο, απλό παράδειγμα&amp;quot;&quot;/&gt;&lt;property id=&quot;20307&quot; value=&quot;385&quot;/&gt;&lt;/object&gt;&lt;object type=&quot;3&quot; unique_id=&quot;10019&quot;&gt;&lt;property id=&quot;20148&quot; value=&quot;5&quot;/&gt;&lt;property id=&quot;20300&quot; value=&quot;Slide 16 - &amp;quot;Αποστολή μηνύματος στο MPI&amp;quot;&quot;/&gt;&lt;property id=&quot;20307&quot; value=&quot;386&quot;/&gt;&lt;/object&gt;&lt;object type=&quot;3&quot; unique_id=&quot;10020&quot;&gt;&lt;property id=&quot;20148&quot; value=&quot;5&quot;/&gt;&lt;property id=&quot;20300&quot; value=&quot;Slide 17 - &amp;quot;Λήψη μηνύματος στο MPI&amp;quot;&quot;/&gt;&lt;property id=&quot;20307&quot; value=&quot;387&quot;/&gt;&lt;/object&gt;&lt;object type=&quot;3&quot; unique_id=&quot;10021&quot;&gt;&lt;property id=&quot;20148&quot; value=&quot;5&quot;/&gt;&lt;property id=&quot;20300&quot; value=&quot;Slide 18 - &amp;quot;Εκτέλεση ενός προγράμματος MPI&amp;quot;&quot;/&gt;&lt;property id=&quot;20307&quot; value=&quot;388&quot;/&gt;&lt;/object&gt;&lt;object type=&quot;3&quot; unique_id=&quot;10022&quot;&gt;&lt;property id=&quot;20148&quot; value=&quot;5&quot;/&gt;&lt;property id=&quot;20300&quot; value=&quot;Slide 19 - &amp;quot;Άλλες υποστηριζόμενες λειτουργίες&amp;quot;&quot;/&gt;&lt;property id=&quot;20307&quot; value=&quot;389&quot;/&gt;&lt;/object&gt;&lt;object type=&quot;3&quot; unique_id=&quot;10023&quot;&gt;&lt;property id=&quot;20148&quot; value=&quot;5&quot;/&gt;&lt;property id=&quot;20300&quot; value=&quot;Slide 20 - &amp;quot;Παράδειγμα: Ο αλγόριθμος Jacobi&amp;quot;&quot;/&gt;&lt;property id=&quot;20307&quot; value=&quot;390&quot;/&gt;&lt;/object&gt;&lt;object type=&quot;3&quot; unique_id=&quot;10024&quot;&gt;&lt;property id=&quot;20148&quot; value=&quot;5&quot;/&gt;&lt;property id=&quot;20300&quot; value=&quot;Slide 21 - &amp;quot;Πως θα παραλληλοποιήσουμε;&amp;quot;&quot;/&gt;&lt;property id=&quot;20307&quot; value=&quot;391&quot;/&gt;&lt;/object&gt;&lt;object type=&quot;3&quot; unique_id=&quot;10025&quot;&gt;&lt;property id=&quot;20148&quot; value=&quot;5&quot;/&gt;&lt;property id=&quot;20300&quot; value=&quot;Slide 22 - &amp;quot;Κελιά «φαντάσματα»&amp;quot;&quot;/&gt;&lt;property id=&quot;20307&quot; value=&quot;392&quot;/&gt;&lt;/object&gt;&lt;object type=&quot;3&quot; unique_id=&quot;10026&quot;&gt;&lt;property id=&quot;20148&quot; value=&quot;5&quot;/&gt;&lt;property id=&quot;20300&quot; value=&quot;Slide 23 - &amp;quot;Σύγκριση των επιλογών διάσπασης&amp;quot;&quot;/&gt;&lt;property id=&quot;20307&quot; value=&quot;393&quot;/&gt;&lt;/object&gt;&lt;object type=&quot;3&quot; unique_id=&quot;10027&quot;&gt;&lt;property id=&quot;20148&quot; value=&quot;5&quot;/&gt;&lt;property id=&quot;20300&quot; value=&quot;Slide 24 - &amp;quot;Κοινές κλήσεις αποστολής και λήψης&amp;quot;&quot;/&gt;&lt;property id=&quot;20307&quot; value=&quot;394&quot;/&gt;&lt;/object&gt;&lt;object type=&quot;3&quot; unique_id=&quot;10028&quot;&gt;&lt;property id=&quot;20148&quot; value=&quot;5&quot;/&gt;&lt;property id=&quot;20300&quot; value=&quot;Slide 25 - &amp;quot;Μέθοδοι επικοινωνίας&amp;quot;&quot;/&gt;&lt;property id=&quot;20307&quot; value=&quot;395&quot;/&gt;&lt;/object&gt;&lt;object type=&quot;3&quot; unique_id=&quot;10029&quot;&gt;&lt;property id=&quot;20148&quot; value=&quot;5&quot;/&gt;&lt;property id=&quot;20300&quot; value=&quot;Slide 26 - &amp;quot;Κλήσεις συναρτήσεων&amp;quot;&quot;/&gt;&lt;property id=&quot;20307&quot; value=&quot;396&quot;/&gt;&lt;/object&gt;&lt;object type=&quot;3&quot; unique_id=&quot;10030&quot;&gt;&lt;property id=&quot;20148&quot; value=&quot;5&quot;/&gt;&lt;property id=&quot;20300&quot; value=&quot;Slide 27 - &amp;quot;Μέθοδοι επικοινωνίας&amp;quot;&quot;/&gt;&lt;property id=&quot;20307&quot; value=&quot;397&quot;/&gt;&lt;/object&gt;&lt;object type=&quot;3&quot; unique_id=&quot;10031&quot;&gt;&lt;property id=&quot;20148&quot; value=&quot;5&quot;/&gt;&lt;property id=&quot;20300&quot; value=&quot;Slide 28 - &amp;quot;Standard mode&amp;quot;&quot;/&gt;&lt;property id=&quot;20307&quot; value=&quot;398&quot;/&gt;&lt;/object&gt;&lt;object type=&quot;3&quot; unique_id=&quot;10032&quot;&gt;&lt;property id=&quot;20148&quot; value=&quot;5&quot;/&gt;&lt;property id=&quot;20300&quot; value=&quot;Slide 29 - &amp;quot;Εμμένουσα επικοινωνία (Persistent communication)&amp;quot;&quot;/&gt;&lt;property id=&quot;20307&quot; value=&quot;399&quot;/&gt;&lt;/object&gt;&lt;object type=&quot;3&quot; unique_id=&quot;10033&quot;&gt;&lt;property id=&quot;20148&quot; value=&quot;5&quot;/&gt;&lt;property id=&quot;20300&quot; value=&quot;Slide 30 - &amp;quot;Εικονικές τοπολογίες διεργασιών&amp;quot;&quot;/&gt;&lt;property id=&quot;20307&quot; value=&quot;400&quot;/&gt;&lt;/object&gt;&lt;object type=&quot;3&quot; unique_id=&quot;10034&quot;&gt;&lt;property id=&quot;20148&quot; value=&quot;5&quot;/&gt;&lt;property id=&quot;20300&quot; value=&quot;Slide 31 - &amp;quot;Κλήσεις για την δημιουργία τοπολογιών&amp;quot;&quot;/&gt;&lt;property id=&quot;20307&quot; value=&quot;401&quot;/&gt;&lt;/object&gt;&lt;object type=&quot;3&quot; unique_id=&quot;10035&quot;&gt;&lt;property id=&quot;20148&quot; value=&quot;5&quot;/&gt;&lt;property id=&quot;20300&quot; value=&quot;Slide 32 - &amp;quot;Περιγραφή&amp;quot;&quot;/&gt;&lt;property id=&quot;20307&quot; value=&quot;402&quot;/&gt;&lt;/object&gt;&lt;object type=&quot;3&quot; unique_id=&quot;10036&quot;&gt;&lt;property id=&quot;20148&quot; value=&quot;5&quot;/&gt;&lt;property id=&quot;20300&quot; value=&quot;Slide 33 - &amp;quot;Κίνητρα&amp;quot;&quot;/&gt;&lt;property id=&quot;20307&quot; value=&quot;403&quot;/&gt;&lt;/object&gt;&lt;object type=&quot;3&quot; unique_id=&quot;10037&quot;&gt;&lt;property id=&quot;20148&quot; value=&quot;5&quot;/&gt;&lt;property id=&quot;20300&quot; value=&quot;Slide 34 - &amp;quot;Πολλαπλασιασμός πινάκων&amp;quot;&quot;/&gt;&lt;property id=&quot;20307&quot; value=&quot;404&quot;/&gt;&lt;/object&gt;&lt;object type=&quot;3&quot; unique_id=&quot;10038&quot;&gt;&lt;property id=&quot;20148&quot; value=&quot;5&quot;/&gt;&lt;property id=&quot;20300&quot; value=&quot;Slide 35 - &amp;quot;Ο αλγόριθμος του Fox&amp;quot;&quot;/&gt;&lt;property id=&quot;20307&quot; value=&quot;405&quot;/&gt;&lt;/object&gt;&lt;object type=&quot;3&quot; unique_id=&quot;10039&quot;&gt;&lt;property id=&quot;20148&quot; value=&quot;5&quot;/&gt;&lt;property id=&quot;20300&quot; value=&quot;Slide 36 - &amp;quot;Ο αλγόριθμος του Fox&amp;quot;&quot;/&gt;&lt;property id=&quot;20307&quot; value=&quot;406&quot;/&gt;&lt;/object&gt;&lt;object type=&quot;3&quot; unique_id=&quot;10040&quot;&gt;&lt;property id=&quot;20148&quot; value=&quot;5&quot;/&gt;&lt;property id=&quot;20300&quot; value=&quot;Slide 37 - &amp;quot;Κλήσεις συλλογικής επικοινωνίας&amp;quot;&quot;/&gt;&lt;property id=&quot;20307&quot; value=&quot;407&quot;/&gt;&lt;/object&gt;&lt;object type=&quot;3&quot; unique_id=&quot;10041&quot;&gt;&lt;property id=&quot;20148&quot; value=&quot;5&quot;/&gt;&lt;property id=&quot;20300&quot; value=&quot;Slide 38 - &amp;quot;Υπολογισμός του π με broadcast και reduction&amp;quot;&quot;/&gt;&lt;property id=&quot;20307&quot; value=&quot;408&quot;/&gt;&lt;/object&gt;&lt;object type=&quot;3&quot; unique_id=&quot;10042&quot;&gt;&lt;property id=&quot;20148&quot; value=&quot;5&quot;/&gt;&lt;property id=&quot;20300&quot; value=&quot;Slide 39 - &amp;quot;Υπολογισμός του π με broadcast και reduction&amp;quot;&quot;/&gt;&lt;property id=&quot;20307&quot; value=&quot;409&quot;/&gt;&lt;/object&gt;&lt;object type=&quot;3&quot; unique_id=&quot;10043&quot;&gt;&lt;property id=&quot;20148&quot; value=&quot;5&quot;/&gt;&lt;property id=&quot;20300&quot; value=&quot;Slide 40 - &amp;quot;Γενικότερες κλήσεις&amp;quot;&quot;/&gt;&lt;property id=&quot;20307&quot; value=&quot;410&quot;/&gt;&lt;/object&gt;&lt;object type=&quot;3&quot; unique_id=&quot;10044&quot;&gt;&lt;property id=&quot;20148&quot; value=&quot;5&quot;/&gt;&lt;property id=&quot;20300&quot; value=&quot;Slide 41 - &amp;quot;Συλλογικές λειτουργίες&amp;quot;&quot;/&gt;&lt;property id=&quot;20307&quot; value=&quot;411&quot;/&gt;&lt;/object&gt;&lt;object type=&quot;3&quot; unique_id=&quot;10045&quot;&gt;&lt;property id=&quot;20148&quot; value=&quot;5&quot;/&gt;&lt;property id=&quot;20300&quot; value=&quot;Slide 42 - &amp;quot;Πρωτόκολλα μηνυμάτων&amp;quot;&quot;/&gt;&lt;property id=&quot;20307&quot; value=&quot;412&quot;/&gt;&lt;/object&gt;&lt;object type=&quot;3&quot; unique_id=&quot;10046&quot;&gt;&lt;property id=&quot;20148&quot; value=&quot;5&quot;/&gt;&lt;property id=&quot;20300&quot; value=&quot;Slide 43 - &amp;quot;Πρωτόκολλα μηνυμάτων και προγραμματιστές&amp;quot;&quot;/&gt;&lt;property id=&quot;20307&quot; value=&quot;413&quot;/&gt;&lt;/object&gt;&lt;object type=&quot;3&quot; unique_id=&quot;10047&quot;&gt;&lt;property id=&quot;20148&quot; value=&quot;5&quot;/&gt;&lt;property id=&quot;20300&quot; value=&quot;Slide 44 - &amp;quot;Ο αλγόριθμος του Fox (Συνέχεια)&amp;quot;&quot;/&gt;&lt;property id=&quot;20307&quot; value=&quot;414&quot;/&gt;&lt;/object&gt;&lt;object type=&quot;3&quot; unique_id=&quot;10048&quot;&gt;&lt;property id=&quot;20148&quot; value=&quot;5&quot;/&gt;&lt;property id=&quot;20300&quot; value=&quot;Slide 45 - &amp;quot;Ο αλγόριθμος του Fox (Συνέχεια)&amp;quot;&quot;/&gt;&lt;property id=&quot;20307&quot; value=&quot;416&quot;/&gt;&lt;/object&gt;&lt;object type=&quot;3&quot; unique_id=&quot;10049&quot;&gt;&lt;property id=&quot;20148&quot; value=&quot;5&quot;/&gt;&lt;property id=&quot;20300&quot; value=&quot;Slide 46 - &amp;quot;Ο αλγόριθμος του Fox (Συνέχεια)&amp;quot;&quot;/&gt;&lt;property id=&quot;20307&quot; value=&quot;41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11141</TotalTime>
  <Words>256</Words>
  <Application>Microsoft Office PowerPoint</Application>
  <PresentationFormat>On-screen Show (4:3)</PresentationFormat>
  <Paragraphs>333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Median</vt:lpstr>
      <vt:lpstr>Visio</vt:lpstr>
      <vt:lpstr>ΣχεδΙαση και ΑνΑλυση ΑλγορΙθμων</vt:lpstr>
      <vt:lpstr>Συλλογική επικοινωνία (collective communication)</vt:lpstr>
      <vt:lpstr>Γιατί συναρτήσεις συλλογικής επικοινωνίας; (1/2)</vt:lpstr>
      <vt:lpstr>Γιατί συναρτήσεις συλλογικής επικοινωνίας; (2/2)</vt:lpstr>
      <vt:lpstr>Broadcast</vt:lpstr>
      <vt:lpstr>Reduction</vt:lpstr>
      <vt:lpstr>Πράξεις reduction</vt:lpstr>
      <vt:lpstr>Υπολογισμός της παράστασης 12+22+...+Ν2 (1/2)</vt:lpstr>
      <vt:lpstr>Υπολογισμός της παράστασης 12+22+...+Ν2 (2/2)</vt:lpstr>
      <vt:lpstr>Scatter</vt:lpstr>
      <vt:lpstr>Gather</vt:lpstr>
      <vt:lpstr>Scatter/Gather</vt:lpstr>
      <vt:lpstr>Πολλαπλασιασμός διανύσματος με αριθμό (1/3)</vt:lpstr>
      <vt:lpstr>Πολλαπλασιασμός διανύσματος με αριθμό (2/3)</vt:lpstr>
      <vt:lpstr>Πολλαπλασιασμός διανύσματος με αριθμό (3/3)</vt:lpstr>
      <vt:lpstr>Scatterv</vt:lpstr>
      <vt:lpstr>Gatherv</vt:lpstr>
      <vt:lpstr>Scatterv/Gatherv</vt:lpstr>
      <vt:lpstr>Διαχείριση κάτω τριγωνικού μητρώου (1/4)</vt:lpstr>
      <vt:lpstr>Διαχείριση κάτω τριγωνικού μητρώου (2/4)</vt:lpstr>
      <vt:lpstr>Διαχείριση κάτω τριγωνικού μητρώου (3/4)</vt:lpstr>
      <vt:lpstr>Διαχείριση κάτω τριγωνικού μητρώου (4/4)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Lecture-06</dc:title>
  <dc:creator>Ioannis E. Venetis</dc:creator>
  <cp:lastModifiedBy>Ioannis E. Venetis</cp:lastModifiedBy>
  <cp:revision>907</cp:revision>
  <dcterms:created xsi:type="dcterms:W3CDTF">2008-12-05T21:02:45Z</dcterms:created>
  <dcterms:modified xsi:type="dcterms:W3CDTF">2018-01-26T16:10:38Z</dcterms:modified>
</cp:coreProperties>
</file>