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29"/>
  </p:notesMasterIdLst>
  <p:handoutMasterIdLst>
    <p:handoutMasterId r:id="rId30"/>
  </p:handoutMasterIdLst>
  <p:sldIdLst>
    <p:sldId id="317" r:id="rId2"/>
    <p:sldId id="305" r:id="rId3"/>
    <p:sldId id="310" r:id="rId4"/>
    <p:sldId id="306" r:id="rId5"/>
    <p:sldId id="318" r:id="rId6"/>
    <p:sldId id="275" r:id="rId7"/>
    <p:sldId id="309" r:id="rId8"/>
    <p:sldId id="308" r:id="rId9"/>
    <p:sldId id="311" r:id="rId10"/>
    <p:sldId id="287" r:id="rId11"/>
    <p:sldId id="290" r:id="rId12"/>
    <p:sldId id="303" r:id="rId13"/>
    <p:sldId id="319" r:id="rId14"/>
    <p:sldId id="320" r:id="rId15"/>
    <p:sldId id="321" r:id="rId16"/>
    <p:sldId id="314" r:id="rId17"/>
    <p:sldId id="286" r:id="rId18"/>
    <p:sldId id="295" r:id="rId19"/>
    <p:sldId id="296" r:id="rId20"/>
    <p:sldId id="298" r:id="rId21"/>
    <p:sldId id="299" r:id="rId22"/>
    <p:sldId id="316" r:id="rId23"/>
    <p:sldId id="300" r:id="rId24"/>
    <p:sldId id="301" r:id="rId25"/>
    <p:sldId id="315" r:id="rId26"/>
    <p:sldId id="302" r:id="rId27"/>
    <p:sldId id="322" r:id="rId28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990033"/>
    <a:srgbClr val="DB460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1824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33311-D11E-47DC-B0F7-5F621EF54F26}" type="datetimeFigureOut">
              <a:rPr lang="el-GR" smtClean="0"/>
              <a:pPr/>
              <a:t>1/10/2015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GHGHGHGH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D7858-9276-4419-A425-CD1927E87F4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GB" smtClean="0"/>
              <a:t>GHGHGHGH</a:t>
            </a: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8CE8321-5361-4E16-9E02-9371484F46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l.wikipedia.org/w/index.php?title=%CE%86%CE%BB%CE%B1%CE%BD_%CE%9A%CF%8C%CE%BB%CE%BB%CE%B9%CE%BD%CF%82&amp;action=edit&amp;redlink=1" TargetMode="External"/><Relationship Id="rId7" Type="http://schemas.openxmlformats.org/officeDocument/2006/relationships/hyperlink" Target="https://en.wikipedia.org/wiki/Natural_language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Machine_translation" TargetMode="External"/><Relationship Id="rId5" Type="http://schemas.openxmlformats.org/officeDocument/2006/relationships/hyperlink" Target="https://en.wikipedia.org/wiki/Pivot_language" TargetMode="External"/><Relationship Id="rId4" Type="http://schemas.openxmlformats.org/officeDocument/2006/relationships/hyperlink" Target="https://en.wikipedia.org/wiki/Richard_H._Richens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287AFDD-7E98-49F0-B24A-9A9B7E49073B}" type="slidenum">
              <a:rPr lang="en-GB" smtClean="0"/>
              <a:pPr/>
              <a:t>18</a:t>
            </a:fld>
            <a:endParaRPr lang="en-GB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GHGHGHGH</a:t>
            </a:r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287AFDD-7E98-49F0-B24A-9A9B7E49073B}" type="slidenum">
              <a:rPr lang="en-GB" smtClean="0"/>
              <a:pPr/>
              <a:t>19</a:t>
            </a:fld>
            <a:endParaRPr lang="en-GB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GHGHGHGH</a:t>
            </a:r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287AFDD-7E98-49F0-B24A-9A9B7E49073B}" type="slidenum">
              <a:rPr lang="en-GB" smtClean="0"/>
              <a:pPr/>
              <a:t>20</a:t>
            </a:fld>
            <a:endParaRPr lang="en-GB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GHGHGHGH</a:t>
            </a:r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287AFDD-7E98-49F0-B24A-9A9B7E49073B}" type="slidenum">
              <a:rPr lang="en-GB" smtClean="0"/>
              <a:pPr/>
              <a:t>21</a:t>
            </a:fld>
            <a:endParaRPr lang="en-GB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GHGHGHGH</a:t>
            </a:r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287AFDD-7E98-49F0-B24A-9A9B7E49073B}" type="slidenum">
              <a:rPr lang="en-GB" smtClean="0"/>
              <a:pPr/>
              <a:t>22</a:t>
            </a:fld>
            <a:endParaRPr lang="en-GB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GHGHGHGH</a:t>
            </a:r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287AFDD-7E98-49F0-B24A-9A9B7E49073B}" type="slidenum">
              <a:rPr lang="en-GB" smtClean="0"/>
              <a:pPr/>
              <a:t>23</a:t>
            </a:fld>
            <a:endParaRPr lang="en-GB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GHGHGHGH</a:t>
            </a:r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287AFDD-7E98-49F0-B24A-9A9B7E49073B}" type="slidenum">
              <a:rPr lang="en-GB" smtClean="0"/>
              <a:pPr/>
              <a:t>24</a:t>
            </a:fld>
            <a:endParaRPr lang="en-GB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GHGHGHGH</a:t>
            </a:r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287AFDD-7E98-49F0-B24A-9A9B7E49073B}" type="slidenum">
              <a:rPr lang="en-GB" smtClean="0"/>
              <a:pPr/>
              <a:t>25</a:t>
            </a:fld>
            <a:endParaRPr lang="en-GB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GHGHGHGH</a:t>
            </a:r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287AFDD-7E98-49F0-B24A-9A9B7E49073B}" type="slidenum">
              <a:rPr lang="en-GB" smtClean="0"/>
              <a:pPr/>
              <a:t>26</a:t>
            </a:fld>
            <a:endParaRPr lang="en-GB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GHGHGHGH</a:t>
            </a:r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287AFDD-7E98-49F0-B24A-9A9B7E49073B}" type="slidenum">
              <a:rPr lang="en-GB" smtClean="0"/>
              <a:pPr/>
              <a:t>27</a:t>
            </a:fld>
            <a:endParaRPr lang="en-GB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GHGHGHGH</a:t>
            </a:r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287AFDD-7E98-49F0-B24A-9A9B7E49073B}" type="slidenum">
              <a:rPr lang="en-GB" smtClean="0"/>
              <a:pPr/>
              <a:t>4</a:t>
            </a:fld>
            <a:endParaRPr lang="en-GB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l-GR" dirty="0" err="1" smtClean="0"/>
              <a:t>Δομημενη</a:t>
            </a:r>
            <a:r>
              <a:rPr lang="el-GR" baseline="0" dirty="0" smtClean="0"/>
              <a:t> αναπαράσταση Γνώσης </a:t>
            </a:r>
            <a:r>
              <a:rPr lang="en-US" baseline="0" dirty="0" smtClean="0"/>
              <a:t>: </a:t>
            </a:r>
            <a:r>
              <a:rPr lang="el-GR" baseline="0" dirty="0" smtClean="0"/>
              <a:t>κανόνων και δηλώσεων</a:t>
            </a:r>
          </a:p>
          <a:p>
            <a:pPr eaLnBrk="1" hangingPunct="1"/>
            <a:r>
              <a:rPr lang="en-US" dirty="0" smtClean="0"/>
              <a:t>1</a:t>
            </a:r>
            <a:r>
              <a:rPr lang="el-GR" baseline="30000" dirty="0" smtClean="0"/>
              <a:t>η</a:t>
            </a:r>
            <a:r>
              <a:rPr lang="el-GR" baseline="0" dirty="0" smtClean="0"/>
              <a:t> προσέγγιση σημασιολογικής γνώσης</a:t>
            </a:r>
            <a:r>
              <a:rPr lang="en-US" baseline="0" dirty="0" smtClean="0"/>
              <a:t>: </a:t>
            </a:r>
            <a:r>
              <a:rPr lang="el-GR" dirty="0" smtClean="0"/>
              <a:t>γνωστικός επιστήμονας </a:t>
            </a:r>
            <a:r>
              <a:rPr lang="el-GR" dirty="0" smtClean="0">
                <a:hlinkClick r:id="rId3" tooltip="Άλαν Κόλλινς (δεν έχει γραφτεί ακόμα)"/>
              </a:rPr>
              <a:t>Άλαν </a:t>
            </a:r>
            <a:r>
              <a:rPr lang="el-GR" dirty="0" err="1" smtClean="0">
                <a:hlinkClick r:id="rId3" tooltip="Άλαν Κόλλινς (δεν έχει γραφτεί ακόμα)"/>
              </a:rPr>
              <a:t>Κόλλινς</a:t>
            </a:r>
            <a:r>
              <a:rPr lang="el-GR" dirty="0" smtClean="0"/>
              <a:t> </a:t>
            </a:r>
            <a:r>
              <a:rPr lang="el-GR" dirty="0" smtClean="0"/>
              <a:t>,</a:t>
            </a:r>
            <a:r>
              <a:rPr lang="el-GR" baseline="0" dirty="0" smtClean="0"/>
              <a:t> </a:t>
            </a:r>
            <a:r>
              <a:rPr lang="el-GR" dirty="0" smtClean="0"/>
              <a:t>γλωσσολόγος </a:t>
            </a:r>
            <a:r>
              <a:rPr lang="en-US" dirty="0" smtClean="0"/>
              <a:t>M. Ross </a:t>
            </a:r>
            <a:r>
              <a:rPr lang="en-US" dirty="0" err="1" smtClean="0"/>
              <a:t>Quillian</a:t>
            </a:r>
            <a:r>
              <a:rPr lang="en-US" dirty="0" smtClean="0"/>
              <a:t> </a:t>
            </a:r>
            <a:r>
              <a:rPr lang="el-GR" dirty="0" smtClean="0"/>
              <a:t>και </a:t>
            </a:r>
            <a:r>
              <a:rPr lang="el-GR" dirty="0" smtClean="0"/>
              <a:t>ψυχολόγος </a:t>
            </a:r>
            <a:r>
              <a:rPr lang="en-US" dirty="0" smtClean="0"/>
              <a:t>Elizabeth F. Loftus –</a:t>
            </a:r>
            <a:r>
              <a:rPr lang="el-GR" baseline="0" dirty="0" smtClean="0"/>
              <a:t> γραφική αναπαράσταση κόμβων </a:t>
            </a:r>
            <a:r>
              <a:rPr lang="el-GR" baseline="0" dirty="0" smtClean="0"/>
              <a:t>και ακμών. </a:t>
            </a:r>
            <a:r>
              <a:rPr lang="el-G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κόμβοι</a:t>
            </a:r>
            <a:r>
              <a:rPr lang="el-G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:  υποδηλώνουν κλάσεις αντικειμένων (</a:t>
            </a:r>
            <a:r>
              <a:rPr lang="el-GR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classes</a:t>
            </a:r>
            <a:r>
              <a:rPr lang="el-G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), αντικείμενα (</a:t>
            </a:r>
            <a:r>
              <a:rPr lang="el-GR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objects</a:t>
            </a:r>
            <a:r>
              <a:rPr lang="el-G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), έννοιες (</a:t>
            </a:r>
            <a:r>
              <a:rPr lang="el-GR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concepts</a:t>
            </a:r>
            <a:r>
              <a:rPr lang="el-G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), τιμές ιδιοτήτων (</a:t>
            </a:r>
            <a:r>
              <a:rPr lang="el-GR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values</a:t>
            </a:r>
            <a:r>
              <a:rPr lang="el-G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) </a:t>
            </a:r>
          </a:p>
          <a:p>
            <a:r>
              <a:rPr lang="el-G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δεσμοί: υποδηλώνουν σχέσεις (</a:t>
            </a:r>
            <a:r>
              <a:rPr lang="el-GR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relations</a:t>
            </a:r>
            <a:r>
              <a:rPr lang="el-GR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) μεταξύ αντικειμένων ή ιδιότητες που συνδέουν αντικείμενα με τιμές. </a:t>
            </a:r>
          </a:p>
          <a:p>
            <a:pPr eaLnBrk="1" hangingPunct="1"/>
            <a:r>
              <a:rPr lang="en-US" dirty="0" smtClean="0">
                <a:hlinkClick r:id="rId4" tooltip="Richard H. Richens"/>
              </a:rPr>
              <a:t>Richard </a:t>
            </a:r>
            <a:r>
              <a:rPr lang="en-US" dirty="0" smtClean="0">
                <a:hlinkClick r:id="rId4" tooltip="Richard H. Richens"/>
              </a:rPr>
              <a:t>H. Richens</a:t>
            </a:r>
            <a:r>
              <a:rPr lang="en-US" dirty="0" smtClean="0"/>
              <a:t> </a:t>
            </a:r>
            <a:r>
              <a:rPr lang="en-US" dirty="0" smtClean="0"/>
              <a:t>(1956 ) </a:t>
            </a:r>
            <a:r>
              <a:rPr lang="en-US" dirty="0" smtClean="0"/>
              <a:t>"</a:t>
            </a:r>
            <a:r>
              <a:rPr lang="en-US" dirty="0" smtClean="0">
                <a:hlinkClick r:id="rId5" tooltip="Pivot language"/>
              </a:rPr>
              <a:t>interlingua</a:t>
            </a:r>
            <a:r>
              <a:rPr lang="en-US" dirty="0" smtClean="0"/>
              <a:t>" </a:t>
            </a:r>
            <a:r>
              <a:rPr lang="en-US" dirty="0" smtClean="0"/>
              <a:t>: </a:t>
            </a:r>
            <a:r>
              <a:rPr lang="en-US" dirty="0" smtClean="0">
                <a:hlinkClick r:id="rId6" tooltip="Machine translation"/>
              </a:rPr>
              <a:t>machine translation</a:t>
            </a:r>
            <a:r>
              <a:rPr lang="en-US" dirty="0" smtClean="0"/>
              <a:t> of </a:t>
            </a:r>
            <a:r>
              <a:rPr lang="en-US" dirty="0" smtClean="0">
                <a:hlinkClick r:id="rId7" tooltip="Natural language"/>
              </a:rPr>
              <a:t>natural languages</a:t>
            </a:r>
            <a:r>
              <a:rPr lang="en-US" dirty="0" smtClean="0"/>
              <a:t>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GHGHGHGH</a:t>
            </a:r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287AFDD-7E98-49F0-B24A-9A9B7E49073B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Tim </a:t>
            </a:r>
            <a:r>
              <a:rPr lang="en-US" dirty="0" err="1" smtClean="0"/>
              <a:t>Bereners</a:t>
            </a:r>
            <a:r>
              <a:rPr lang="en-US" dirty="0" smtClean="0"/>
              <a:t> Lee</a:t>
            </a:r>
            <a:r>
              <a:rPr lang="el-GR" dirty="0" smtClean="0"/>
              <a:t> (Επίτιμος Καθηγητής στο </a:t>
            </a:r>
            <a:r>
              <a:rPr lang="en-US" dirty="0" smtClean="0"/>
              <a:t>Southampton </a:t>
            </a:r>
            <a:r>
              <a:rPr lang="el-GR" dirty="0" smtClean="0"/>
              <a:t>, Ερευνητής στο </a:t>
            </a:r>
            <a:r>
              <a:rPr lang="en-US" dirty="0" smtClean="0"/>
              <a:t>MIT</a:t>
            </a:r>
            <a:r>
              <a:rPr lang="el-GR" dirty="0" smtClean="0"/>
              <a:t>)</a:t>
            </a:r>
            <a:r>
              <a:rPr lang="en-US" dirty="0" smtClean="0"/>
              <a:t> (</a:t>
            </a:r>
            <a:r>
              <a:rPr lang="el-GR" dirty="0" smtClean="0"/>
              <a:t>Ιδρυτής του Παγκόσμιου Ιστού</a:t>
            </a:r>
            <a:r>
              <a:rPr lang="en-US" dirty="0" smtClean="0"/>
              <a:t> –</a:t>
            </a:r>
            <a:r>
              <a:rPr lang="el-GR" dirty="0" smtClean="0"/>
              <a:t>τέλη</a:t>
            </a:r>
            <a:r>
              <a:rPr lang="el-GR" baseline="0" dirty="0" smtClean="0"/>
              <a:t> </a:t>
            </a:r>
            <a:r>
              <a:rPr lang="en-US" dirty="0" smtClean="0"/>
              <a:t>1990-</a:t>
            </a:r>
            <a:r>
              <a:rPr lang="el-GR" baseline="0" dirty="0" smtClean="0"/>
              <a:t> και οραματιστής ενός ενιαίου παγκοσμίως Σημασιολογικού Ιστού</a:t>
            </a:r>
            <a:r>
              <a:rPr lang="en-US" baseline="0" dirty="0" smtClean="0"/>
              <a:t> </a:t>
            </a:r>
            <a:r>
              <a:rPr lang="en-US" baseline="0" dirty="0" smtClean="0"/>
              <a:t>1998, </a:t>
            </a:r>
            <a:r>
              <a:rPr lang="el-GR" baseline="0" dirty="0" smtClean="0"/>
              <a:t>Δ/</a:t>
            </a:r>
            <a:r>
              <a:rPr lang="el-GR" baseline="0" dirty="0" err="1" smtClean="0"/>
              <a:t>ντης</a:t>
            </a:r>
            <a:r>
              <a:rPr lang="el-GR" baseline="0" dirty="0" smtClean="0"/>
              <a:t> της Κοινοπραξίας </a:t>
            </a:r>
            <a:r>
              <a:rPr lang="en-US" baseline="0" dirty="0" smtClean="0"/>
              <a:t>World Wide Web Consortium</a:t>
            </a:r>
            <a:r>
              <a:rPr lang="el-GR" baseline="0" dirty="0" smtClean="0"/>
              <a:t> – </a:t>
            </a:r>
            <a:r>
              <a:rPr lang="en-US" baseline="0" dirty="0" smtClean="0"/>
              <a:t>W3C</a:t>
            </a:r>
          </a:p>
          <a:p>
            <a:pPr eaLnBrk="1" hangingPunct="1"/>
            <a:r>
              <a:rPr lang="el-GR" baseline="0" dirty="0" smtClean="0"/>
              <a:t>Εμπλουτισμός</a:t>
            </a:r>
            <a:r>
              <a:rPr lang="en-US" baseline="0" dirty="0" smtClean="0"/>
              <a:t>-</a:t>
            </a:r>
            <a:r>
              <a:rPr lang="el-GR" baseline="0" dirty="0" smtClean="0"/>
              <a:t>μετεξέλιξη Παγκόσμιου Ιστού με σημασιολογική </a:t>
            </a:r>
            <a:r>
              <a:rPr lang="el-GR" baseline="0" dirty="0" smtClean="0"/>
              <a:t>πληροφορία</a:t>
            </a:r>
            <a:r>
              <a:rPr lang="en-US" baseline="0" dirty="0" smtClean="0"/>
              <a:t>: </a:t>
            </a:r>
            <a:r>
              <a:rPr lang="el-GR" baseline="0" dirty="0" smtClean="0"/>
              <a:t>καθίσταται </a:t>
            </a:r>
            <a:r>
              <a:rPr lang="el-GR" baseline="0" dirty="0" smtClean="0"/>
              <a:t>δυνατή η χρήση και επεξεργασία του όχι μόνο από ανθρώπους αλλά και από μηχανές , πράκτορες λογισμικού. </a:t>
            </a:r>
            <a:endParaRPr lang="el-GR" baseline="0" dirty="0" smtClean="0"/>
          </a:p>
          <a:p>
            <a:pPr eaLnBrk="1" hangingPunct="1"/>
            <a:r>
              <a:rPr lang="el-GR" baseline="0" dirty="0" smtClean="0"/>
              <a:t>Στόχος</a:t>
            </a:r>
            <a:r>
              <a:rPr lang="en-US" baseline="0" dirty="0" smtClean="0"/>
              <a:t>: </a:t>
            </a:r>
            <a:r>
              <a:rPr lang="el-GR" baseline="0" dirty="0" smtClean="0"/>
              <a:t>η διευκόλυνση των εργασιών στο Διαδίκτυο = καλύτερη ποιότητα στις υπηρεσίες των επιχειρήσεων, έξυπνες ηλεκτρονικές αγορές, ακριβέστερη αναζήτηση και αποτελέσματα πιο κοντά στις προσδοκίες του χρήστη – μείωση όγκου πληροφορίας, μεγαλύτερη ικανότητα ανάκτησης πληροφορίας</a:t>
            </a:r>
          </a:p>
          <a:p>
            <a:pPr eaLnBrk="1" hangingPunct="1"/>
            <a:r>
              <a:rPr lang="el-GR" baseline="0" dirty="0" smtClean="0"/>
              <a:t>Πώς? Με την αυτοματοποίηση των </a:t>
            </a:r>
            <a:r>
              <a:rPr lang="en-US" baseline="0" dirty="0" smtClean="0"/>
              <a:t>web </a:t>
            </a:r>
            <a:r>
              <a:rPr lang="el-GR" baseline="0" dirty="0" smtClean="0"/>
              <a:t>λειτουργιών και υπηρεσιών </a:t>
            </a:r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GHGHGHGH</a:t>
            </a:r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287AFDD-7E98-49F0-B24A-9A9B7E49073B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GHGHGHGH</a:t>
            </a:r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l-GR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GHGHGHGH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CE8321-5361-4E16-9E02-9371484F469A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287AFDD-7E98-49F0-B24A-9A9B7E49073B}" type="slidenum">
              <a:rPr lang="en-GB" smtClean="0"/>
              <a:pPr/>
              <a:t>10</a:t>
            </a:fld>
            <a:endParaRPr lang="en-GB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GHGHGHGH</a:t>
            </a:r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287AFDD-7E98-49F0-B24A-9A9B7E49073B}" type="slidenum">
              <a:rPr lang="en-GB" smtClean="0"/>
              <a:pPr/>
              <a:t>11</a:t>
            </a:fld>
            <a:endParaRPr lang="en-GB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GHGHGHGH</a:t>
            </a:r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287AFDD-7E98-49F0-B24A-9A9B7E49073B}" type="slidenum">
              <a:rPr lang="en-GB" smtClean="0"/>
              <a:pPr/>
              <a:t>12</a:t>
            </a:fld>
            <a:endParaRPr lang="en-GB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l-GR" sz="1200" dirty="0" smtClean="0"/>
              <a:t>Constructing a semantic representation of a business process model</a:t>
            </a:r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GHGHGHGH</a:t>
            </a:r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287AFDD-7E98-49F0-B24A-9A9B7E49073B}" type="slidenum">
              <a:rPr lang="en-GB" smtClean="0"/>
              <a:pPr/>
              <a:t>17</a:t>
            </a:fld>
            <a:endParaRPr lang="en-GB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l-GR" dirty="0" smtClean="0"/>
              <a:t>Τεκμηρίωση</a:t>
            </a:r>
            <a:r>
              <a:rPr lang="en-US" dirty="0" smtClean="0"/>
              <a:t>: </a:t>
            </a:r>
            <a:r>
              <a:rPr lang="el-GR" dirty="0" smtClean="0"/>
              <a:t>Αξιολόγηση</a:t>
            </a:r>
            <a:r>
              <a:rPr lang="el-GR" baseline="0" dirty="0" smtClean="0"/>
              <a:t> </a:t>
            </a:r>
            <a:r>
              <a:rPr lang="el-GR" dirty="0" smtClean="0"/>
              <a:t>Ακρίβεια</a:t>
            </a:r>
            <a:r>
              <a:rPr lang="el-GR" baseline="0" dirty="0" smtClean="0"/>
              <a:t> ταξινομίας και συνοχή οντολογίας</a:t>
            </a:r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GHGHGHGH</a:t>
            </a:r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1" name="Rounded Rectangle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2" name="Rounded Rectangle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Freeform 16"/>
          <p:cNvSpPr/>
          <p:nvPr userDrawn="1"/>
        </p:nvSpPr>
        <p:spPr>
          <a:xfrm>
            <a:off x="808038" y="-14288"/>
            <a:ext cx="8331200" cy="822326"/>
          </a:xfrm>
          <a:custGeom>
            <a:avLst/>
            <a:gdLst>
              <a:gd name="connsiteX0" fmla="*/ 0 w 9172876"/>
              <a:gd name="connsiteY0" fmla="*/ 0 h 818147"/>
              <a:gd name="connsiteX1" fmla="*/ 9172876 w 9172876"/>
              <a:gd name="connsiteY1" fmla="*/ 9625 h 818147"/>
              <a:gd name="connsiteX2" fmla="*/ 9163250 w 9172876"/>
              <a:gd name="connsiteY2" fmla="*/ 818147 h 818147"/>
              <a:gd name="connsiteX3" fmla="*/ 0 w 9172876"/>
              <a:gd name="connsiteY3" fmla="*/ 0 h 818147"/>
              <a:gd name="connsiteX0" fmla="*/ 0 w 9172876"/>
              <a:gd name="connsiteY0" fmla="*/ 14724 h 832871"/>
              <a:gd name="connsiteX1" fmla="*/ 9172876 w 9172876"/>
              <a:gd name="connsiteY1" fmla="*/ 0 h 832871"/>
              <a:gd name="connsiteX2" fmla="*/ 9163250 w 9172876"/>
              <a:gd name="connsiteY2" fmla="*/ 832871 h 832871"/>
              <a:gd name="connsiteX3" fmla="*/ 0 w 9172876"/>
              <a:gd name="connsiteY3" fmla="*/ 14724 h 832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876" h="832871">
                <a:moveTo>
                  <a:pt x="0" y="14724"/>
                </a:moveTo>
                <a:lnTo>
                  <a:pt x="9172876" y="0"/>
                </a:lnTo>
                <a:lnTo>
                  <a:pt x="9163250" y="832871"/>
                </a:lnTo>
                <a:lnTo>
                  <a:pt x="0" y="147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Freeform 17"/>
          <p:cNvSpPr/>
          <p:nvPr userDrawn="1"/>
        </p:nvSpPr>
        <p:spPr>
          <a:xfrm rot="10800000">
            <a:off x="0" y="6040438"/>
            <a:ext cx="8321675" cy="817562"/>
          </a:xfrm>
          <a:custGeom>
            <a:avLst/>
            <a:gdLst>
              <a:gd name="connsiteX0" fmla="*/ 0 w 9172876"/>
              <a:gd name="connsiteY0" fmla="*/ 0 h 818147"/>
              <a:gd name="connsiteX1" fmla="*/ 9172876 w 9172876"/>
              <a:gd name="connsiteY1" fmla="*/ 9625 h 818147"/>
              <a:gd name="connsiteX2" fmla="*/ 9163250 w 9172876"/>
              <a:gd name="connsiteY2" fmla="*/ 818147 h 818147"/>
              <a:gd name="connsiteX3" fmla="*/ 0 w 9172876"/>
              <a:gd name="connsiteY3" fmla="*/ 0 h 81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876" h="818147">
                <a:moveTo>
                  <a:pt x="0" y="0"/>
                </a:moveTo>
                <a:lnTo>
                  <a:pt x="9172876" y="9625"/>
                </a:lnTo>
                <a:lnTo>
                  <a:pt x="9163250" y="818147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Freeform 18"/>
          <p:cNvSpPr/>
          <p:nvPr userDrawn="1"/>
        </p:nvSpPr>
        <p:spPr>
          <a:xfrm rot="16200000">
            <a:off x="-2620962" y="2611437"/>
            <a:ext cx="6040438" cy="817563"/>
          </a:xfrm>
          <a:custGeom>
            <a:avLst/>
            <a:gdLst>
              <a:gd name="connsiteX0" fmla="*/ 0 w 9172876"/>
              <a:gd name="connsiteY0" fmla="*/ 0 h 818147"/>
              <a:gd name="connsiteX1" fmla="*/ 9172876 w 9172876"/>
              <a:gd name="connsiteY1" fmla="*/ 9625 h 818147"/>
              <a:gd name="connsiteX2" fmla="*/ 9163250 w 9172876"/>
              <a:gd name="connsiteY2" fmla="*/ 818147 h 818147"/>
              <a:gd name="connsiteX3" fmla="*/ 0 w 9172876"/>
              <a:gd name="connsiteY3" fmla="*/ 0 h 81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876" h="818147">
                <a:moveTo>
                  <a:pt x="0" y="0"/>
                </a:moveTo>
                <a:lnTo>
                  <a:pt x="9172876" y="9625"/>
                </a:lnTo>
                <a:lnTo>
                  <a:pt x="9163250" y="81814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Freeform 19"/>
          <p:cNvSpPr/>
          <p:nvPr userDrawn="1"/>
        </p:nvSpPr>
        <p:spPr>
          <a:xfrm rot="5400000">
            <a:off x="5703094" y="3421856"/>
            <a:ext cx="6054725" cy="817563"/>
          </a:xfrm>
          <a:custGeom>
            <a:avLst/>
            <a:gdLst>
              <a:gd name="connsiteX0" fmla="*/ 0 w 9172876"/>
              <a:gd name="connsiteY0" fmla="*/ 0 h 818147"/>
              <a:gd name="connsiteX1" fmla="*/ 9172876 w 9172876"/>
              <a:gd name="connsiteY1" fmla="*/ 9625 h 818147"/>
              <a:gd name="connsiteX2" fmla="*/ 9163250 w 9172876"/>
              <a:gd name="connsiteY2" fmla="*/ 818147 h 818147"/>
              <a:gd name="connsiteX3" fmla="*/ 0 w 9172876"/>
              <a:gd name="connsiteY3" fmla="*/ 0 h 81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876" h="818147">
                <a:moveTo>
                  <a:pt x="0" y="0"/>
                </a:moveTo>
                <a:lnTo>
                  <a:pt x="9172876" y="9625"/>
                </a:lnTo>
                <a:lnTo>
                  <a:pt x="9163250" y="81814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1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3435A-645B-43DB-AA55-960077C0964F}" type="datetime1">
              <a:rPr lang="el-GR" smtClean="0"/>
              <a:pPr>
                <a:defRPr/>
              </a:pPr>
              <a:t>1/10/2015</a:t>
            </a:fld>
            <a:endParaRPr lang="en-GB"/>
          </a:p>
        </p:txBody>
      </p:sp>
      <p:sp>
        <p:nvSpPr>
          <p:cNvPr id="22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2B23E42-D2CC-4090-B1BF-B3C6CF7EE5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450F6-4A38-415E-B673-4E154747E657}" type="datetime1">
              <a:rPr lang="el-GR" smtClean="0"/>
              <a:pPr>
                <a:defRPr/>
              </a:pPr>
              <a:t>1/10/2015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DF859-5536-4E1B-A054-A53C55EF54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FB104-213E-4875-948C-C5D9E00AA005}" type="datetime1">
              <a:rPr lang="el-GR" smtClean="0"/>
              <a:pPr>
                <a:defRPr/>
              </a:pPr>
              <a:t>1/10/2015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1451D-0F6E-422F-B2B5-13073DB7FF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C55CD-971B-4E7B-A65E-4026796BD012}" type="datetime1">
              <a:rPr lang="el-GR" smtClean="0"/>
              <a:pPr>
                <a:defRPr/>
              </a:pPr>
              <a:t>1/10/2015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05907-8360-44A8-955C-FDBBA1025E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30992-EEEE-40E6-AFEF-1172A79BECEE}" type="datetime1">
              <a:rPr lang="el-GR" smtClean="0"/>
              <a:pPr>
                <a:defRPr/>
              </a:pPr>
              <a:t>1/10/2015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CD5FB-7988-4951-BCA2-A483C19725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998B6-6148-4B45-BF15-D7D06BEE8EF8}" type="datetime1">
              <a:rPr lang="el-GR" smtClean="0"/>
              <a:pPr>
                <a:defRPr/>
              </a:pPr>
              <a:t>1/10/2015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BD253-49DD-475E-BDD7-951F52D55F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DF7CB6C-8F52-4A60-89EB-791387B95204}" type="datetime1">
              <a:rPr lang="el-GR" smtClean="0"/>
              <a:pPr>
                <a:defRPr/>
              </a:pPr>
              <a:t>1/10/2015</a:t>
            </a:fld>
            <a:endParaRPr lang="en-GB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3122C61-79E8-4653-B3F1-D2368ACAA8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C69E2-9FEA-49F5-A194-CA6CCB439843}" type="datetime1">
              <a:rPr lang="el-GR" smtClean="0"/>
              <a:pPr>
                <a:defRPr/>
              </a:pPr>
              <a:t>1/10/2015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CFC42-2A4F-4BE4-8F11-E5435CEF79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95700-0ACF-40CE-9D4C-31171446BB0F}" type="datetime1">
              <a:rPr lang="el-GR" smtClean="0"/>
              <a:pPr>
                <a:defRPr/>
              </a:pPr>
              <a:t>1/10/2015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2EE31-0954-4C7A-AADE-4A52D67461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98085-B1CA-4BC9-9422-FF2E379D6344}" type="datetime1">
              <a:rPr lang="el-GR" smtClean="0"/>
              <a:pPr>
                <a:defRPr/>
              </a:pPr>
              <a:t>1/10/2015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F0326-D990-44AD-8E59-900367394D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EB99B-47C2-4B60-9F3C-B4610E61C6B0}" type="datetime1">
              <a:rPr lang="el-GR" smtClean="0"/>
              <a:pPr>
                <a:defRPr/>
              </a:pPr>
              <a:t>1/10/2015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43AF3-27DC-4E01-B547-65E1DE7E3E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63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64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9CF5EA8E-8445-421F-AB9E-DEE113581A5D}" type="datetime1">
              <a:rPr lang="el-GR" smtClean="0"/>
              <a:pPr>
                <a:defRPr/>
              </a:pPr>
              <a:t>1/10/2015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B2EE7CF-E434-47C8-8DD9-9F81D96965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20" name="Freeform 19"/>
          <p:cNvSpPr/>
          <p:nvPr userDrawn="1"/>
        </p:nvSpPr>
        <p:spPr>
          <a:xfrm rot="10800000">
            <a:off x="0" y="6040438"/>
            <a:ext cx="8321675" cy="817562"/>
          </a:xfrm>
          <a:custGeom>
            <a:avLst/>
            <a:gdLst>
              <a:gd name="connsiteX0" fmla="*/ 0 w 9172876"/>
              <a:gd name="connsiteY0" fmla="*/ 0 h 818147"/>
              <a:gd name="connsiteX1" fmla="*/ 9172876 w 9172876"/>
              <a:gd name="connsiteY1" fmla="*/ 9625 h 818147"/>
              <a:gd name="connsiteX2" fmla="*/ 9163250 w 9172876"/>
              <a:gd name="connsiteY2" fmla="*/ 818147 h 818147"/>
              <a:gd name="connsiteX3" fmla="*/ 0 w 9172876"/>
              <a:gd name="connsiteY3" fmla="*/ 0 h 81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876" h="818147">
                <a:moveTo>
                  <a:pt x="0" y="0"/>
                </a:moveTo>
                <a:lnTo>
                  <a:pt x="9172876" y="9625"/>
                </a:lnTo>
                <a:lnTo>
                  <a:pt x="9163250" y="818147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Freeform 20"/>
          <p:cNvSpPr/>
          <p:nvPr userDrawn="1"/>
        </p:nvSpPr>
        <p:spPr>
          <a:xfrm rot="16200000">
            <a:off x="-2620962" y="2611437"/>
            <a:ext cx="6040438" cy="817563"/>
          </a:xfrm>
          <a:custGeom>
            <a:avLst/>
            <a:gdLst>
              <a:gd name="connsiteX0" fmla="*/ 0 w 9172876"/>
              <a:gd name="connsiteY0" fmla="*/ 0 h 818147"/>
              <a:gd name="connsiteX1" fmla="*/ 9172876 w 9172876"/>
              <a:gd name="connsiteY1" fmla="*/ 9625 h 818147"/>
              <a:gd name="connsiteX2" fmla="*/ 9163250 w 9172876"/>
              <a:gd name="connsiteY2" fmla="*/ 818147 h 818147"/>
              <a:gd name="connsiteX3" fmla="*/ 0 w 9172876"/>
              <a:gd name="connsiteY3" fmla="*/ 0 h 81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876" h="818147">
                <a:moveTo>
                  <a:pt x="0" y="0"/>
                </a:moveTo>
                <a:lnTo>
                  <a:pt x="9172876" y="9625"/>
                </a:lnTo>
                <a:lnTo>
                  <a:pt x="9163250" y="81814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09" r:id="rId2"/>
    <p:sldLayoutId id="2147483710" r:id="rId3"/>
    <p:sldLayoutId id="2147483711" r:id="rId4"/>
    <p:sldLayoutId id="2147483718" r:id="rId5"/>
    <p:sldLayoutId id="2147483719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rotegewiki.stanford.edu/wiki/Protege_Ontology_Library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unchbase.com/organization/hakia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hyperlink" Target="https://duckduckgo.com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Editing OWL </a:t>
            </a:r>
            <a:r>
              <a:rPr lang="en-US" dirty="0" err="1" smtClean="0">
                <a:ea typeface="ＭＳ Ｐゴシック" pitchFamily="34" charset="-128"/>
              </a:rPr>
              <a:t>Ontologies</a:t>
            </a: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with Protégé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660400"/>
            <a:ext cx="8229600" cy="14351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Editing OWL </a:t>
            </a:r>
            <a:r>
              <a:rPr lang="en-US" dirty="0" err="1" smtClean="0">
                <a:ea typeface="ＭＳ Ｐゴシック" pitchFamily="34" charset="-128"/>
              </a:rPr>
              <a:t>Ontologies</a:t>
            </a: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with Protégé OWL </a:t>
            </a:r>
            <a:r>
              <a:rPr lang="en-US" dirty="0" err="1" smtClean="0">
                <a:ea typeface="ＭＳ Ｐゴシック" pitchFamily="34" charset="-128"/>
              </a:rPr>
              <a:t>Plugin</a:t>
            </a:r>
            <a:r>
              <a:rPr lang="en-US" sz="3600" dirty="0" smtClean="0">
                <a:ea typeface="ＭＳ Ｐゴシック" pitchFamily="34" charset="-128"/>
              </a:rPr>
              <a:t>: </a:t>
            </a:r>
            <a:r>
              <a:rPr lang="en-US" sz="3600" dirty="0" smtClean="0">
                <a:solidFill>
                  <a:srgbClr val="002060"/>
                </a:solidFill>
                <a:ea typeface="ＭＳ Ｐゴシック" pitchFamily="34" charset="-128"/>
              </a:rPr>
              <a:t>Theory</a:t>
            </a:r>
            <a:r>
              <a:rPr lang="en-US" altLang="el-GR" sz="3600" b="1" i="1" u="sng" kern="0" dirty="0" smtClean="0">
                <a:solidFill>
                  <a:srgbClr val="002060"/>
                </a:solidFill>
                <a:latin typeface="Arial" charset="0"/>
              </a:rPr>
              <a:t/>
            </a:r>
            <a:br>
              <a:rPr lang="en-US" altLang="el-GR" sz="3600" b="1" i="1" u="sng" kern="0" dirty="0" smtClean="0">
                <a:solidFill>
                  <a:srgbClr val="002060"/>
                </a:solidFill>
                <a:latin typeface="Arial" charset="0"/>
              </a:rPr>
            </a:br>
            <a:endParaRPr lang="el-GR" sz="3600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05907-8360-44A8-955C-FDBBA1025EA1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4573422" y="1826378"/>
            <a:ext cx="4249737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defRPr/>
            </a:pPr>
            <a:endParaRPr lang="en-GB" sz="2800" kern="0" dirty="0">
              <a:latin typeface="+mn-lt"/>
            </a:endParaRPr>
          </a:p>
        </p:txBody>
      </p:sp>
      <p:sp>
        <p:nvSpPr>
          <p:cNvPr id="16" name="Rectangle 3"/>
          <p:cNvSpPr>
            <a:spLocks noGrp="1" noChangeArrowheads="1"/>
          </p:cNvSpPr>
          <p:nvPr>
            <p:ph idx="1"/>
          </p:nvPr>
        </p:nvSpPr>
        <p:spPr>
          <a:xfrm>
            <a:off x="285417" y="1303004"/>
            <a:ext cx="8229600" cy="4324350"/>
          </a:xfrm>
        </p:spPr>
        <p:txBody>
          <a:bodyPr/>
          <a:lstStyle/>
          <a:p>
            <a:pPr marL="342900" indent="-342900" algn="just">
              <a:spcBef>
                <a:spcPct val="20000"/>
              </a:spcBef>
              <a:buNone/>
            </a:pPr>
            <a:r>
              <a:rPr lang="en-US" altLang="el-GR" sz="2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None/>
            </a:pPr>
            <a:endParaRPr lang="en-US" altLang="el-GR" sz="2000" b="1" i="1" u="sng" kern="0" dirty="0" smtClean="0">
              <a:solidFill>
                <a:srgbClr val="002060"/>
              </a:solidFill>
              <a:latin typeface="Arial" charset="0"/>
            </a:endParaRPr>
          </a:p>
          <a:p>
            <a:pPr>
              <a:buNone/>
            </a:pPr>
            <a:endParaRPr lang="en-US" altLang="el-GR" sz="2000" b="1" i="1" u="sng" kern="0" dirty="0" smtClean="0">
              <a:solidFill>
                <a:srgbClr val="002060"/>
              </a:solidFill>
              <a:latin typeface="Arial" charset="0"/>
            </a:endParaRPr>
          </a:p>
          <a:p>
            <a:pPr>
              <a:buNone/>
            </a:pPr>
            <a:r>
              <a:rPr lang="en-US" altLang="el-GR" sz="2000" b="1" i="1" u="sng" kern="0" dirty="0" smtClean="0">
                <a:solidFill>
                  <a:srgbClr val="002060"/>
                </a:solidFill>
                <a:latin typeface="Arial" charset="0"/>
              </a:rPr>
              <a:t>Ontology  Definition</a:t>
            </a:r>
          </a:p>
          <a:p>
            <a:pPr>
              <a:buNone/>
            </a:pPr>
            <a:r>
              <a:rPr lang="en-US" altLang="el-GR" sz="2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>
              <a:buNone/>
            </a:pPr>
            <a:r>
              <a:rPr lang="en-US" altLang="el-GR" sz="2000" dirty="0" smtClean="0">
                <a:latin typeface="Arial" pitchFamily="34" charset="0"/>
                <a:cs typeface="Arial" pitchFamily="34" charset="0"/>
              </a:rPr>
              <a:t>“an explicit specification of a conceptualization” (…)</a:t>
            </a:r>
          </a:p>
          <a:p>
            <a:pPr algn="just">
              <a:buNone/>
            </a:pPr>
            <a:r>
              <a:rPr lang="en-US" altLang="el-GR" sz="2000" dirty="0" smtClean="0">
                <a:latin typeface="Arial" pitchFamily="34" charset="0"/>
                <a:cs typeface="Arial" pitchFamily="34" charset="0"/>
              </a:rPr>
              <a:t>“In terms of Philosophy and Artificial Intelligence theories, </a:t>
            </a:r>
          </a:p>
          <a:p>
            <a:pPr algn="just">
              <a:buNone/>
            </a:pPr>
            <a:r>
              <a:rPr lang="en-US" altLang="el-GR" sz="2000" dirty="0" smtClean="0">
                <a:latin typeface="Arial" pitchFamily="34" charset="0"/>
                <a:cs typeface="Arial" pitchFamily="34" charset="0"/>
              </a:rPr>
              <a:t>ontology is a systematic account of existence where everything that</a:t>
            </a:r>
          </a:p>
          <a:p>
            <a:pPr algn="just">
              <a:buNone/>
            </a:pPr>
            <a:r>
              <a:rPr lang="en-US" altLang="el-GR" sz="2000" dirty="0" smtClean="0">
                <a:latin typeface="Arial" pitchFamily="34" charset="0"/>
                <a:cs typeface="Arial" pitchFamily="34" charset="0"/>
              </a:rPr>
              <a:t>exists can be represented”</a:t>
            </a:r>
          </a:p>
          <a:p>
            <a:pPr algn="r">
              <a:buNone/>
            </a:pPr>
            <a:r>
              <a:rPr lang="en-US" altLang="el-GR" sz="2000" dirty="0" smtClean="0">
                <a:latin typeface="Times New Roman" pitchFamily="18" charset="0"/>
                <a:cs typeface="Times New Roman" pitchFamily="18" charset="0"/>
              </a:rPr>
              <a:t>Tom </a:t>
            </a:r>
            <a:r>
              <a:rPr lang="en-US" altLang="el-GR" sz="2000" dirty="0" err="1" smtClean="0">
                <a:latin typeface="Times New Roman" pitchFamily="18" charset="0"/>
                <a:cs typeface="Times New Roman" pitchFamily="18" charset="0"/>
              </a:rPr>
              <a:t>R.Gruber</a:t>
            </a:r>
            <a:endParaRPr lang="el-GR" altLang="el-GR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05907-8360-44A8-955C-FDBBA1025EA1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4573422" y="1826378"/>
            <a:ext cx="4249737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defRPr/>
            </a:pPr>
            <a:endParaRPr lang="en-GB" sz="2800" kern="0" dirty="0">
              <a:latin typeface="+mn-lt"/>
            </a:endParaRPr>
          </a:p>
        </p:txBody>
      </p:sp>
      <p:sp>
        <p:nvSpPr>
          <p:cNvPr id="16" name="Rectangle 3"/>
          <p:cNvSpPr>
            <a:spLocks noGrp="1" noChangeArrowheads="1"/>
          </p:cNvSpPr>
          <p:nvPr>
            <p:ph idx="1"/>
          </p:nvPr>
        </p:nvSpPr>
        <p:spPr>
          <a:xfrm>
            <a:off x="577517" y="2141204"/>
            <a:ext cx="8229600" cy="4324350"/>
          </a:xfrm>
        </p:spPr>
        <p:txBody>
          <a:bodyPr/>
          <a:lstStyle/>
          <a:p>
            <a:pPr>
              <a:buNone/>
              <a:defRPr/>
            </a:pPr>
            <a:endParaRPr lang="en-US" altLang="el-GR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  <a:defRPr/>
            </a:pPr>
            <a:r>
              <a:rPr lang="en-US" sz="2000" b="1" i="1" kern="0" dirty="0" smtClean="0">
                <a:solidFill>
                  <a:srgbClr val="002060"/>
                </a:solidFill>
                <a:latin typeface="Arial" charset="0"/>
              </a:rPr>
              <a:t>	Developing a semantic ontology  </a:t>
            </a:r>
          </a:p>
          <a:p>
            <a:pPr marL="342900" indent="-342900">
              <a:spcBef>
                <a:spcPct val="20000"/>
              </a:spcBef>
              <a:buNone/>
              <a:defRPr/>
            </a:pPr>
            <a:endParaRPr lang="en-US" altLang="el-GR" sz="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US" altLang="el-GR" sz="2000" dirty="0" smtClean="0">
                <a:latin typeface="Arial" pitchFamily="34" charset="0"/>
                <a:cs typeface="Arial" pitchFamily="34" charset="0"/>
              </a:rPr>
              <a:t>using Protégé – OWL Editor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altLang="el-GR" sz="2000" dirty="0" smtClean="0">
                <a:latin typeface="Arial" pitchFamily="34" charset="0"/>
                <a:cs typeface="Arial" pitchFamily="34" charset="0"/>
              </a:rPr>
              <a:t>Following the logical structure of the RDF standard</a:t>
            </a:r>
          </a:p>
          <a:p>
            <a:pPr>
              <a:buNone/>
              <a:defRPr/>
            </a:pPr>
            <a:endParaRPr lang="en-US" sz="1000" i="1" u="sng" kern="0" dirty="0" smtClean="0"/>
          </a:p>
          <a:p>
            <a:pPr>
              <a:buNone/>
              <a:defRPr/>
            </a:pPr>
            <a:endParaRPr lang="en-US" sz="1000" i="1" u="sng" kern="0" dirty="0" smtClean="0"/>
          </a:p>
          <a:p>
            <a:pPr algn="ctr">
              <a:buNone/>
              <a:defRPr/>
            </a:pPr>
            <a:r>
              <a:rPr lang="en-US" altLang="el-GR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RDF triple logical expression 	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62933" y="1722841"/>
            <a:ext cx="62804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i="1" u="sng" kern="0" dirty="0" smtClean="0">
                <a:solidFill>
                  <a:srgbClr val="002060"/>
                </a:solidFill>
              </a:rPr>
              <a:t>The protégé knowledge Management tool</a:t>
            </a:r>
          </a:p>
          <a:p>
            <a:pPr>
              <a:defRPr/>
            </a:pPr>
            <a:r>
              <a:rPr lang="en-US" altLang="el-GR" sz="2000" dirty="0" smtClean="0">
                <a:latin typeface="Arial" pitchFamily="34" charset="0"/>
                <a:cs typeface="Arial" pitchFamily="34" charset="0"/>
              </a:rPr>
              <a:t>Stanford University</a:t>
            </a:r>
            <a:endParaRPr lang="el-GR" altLang="el-GR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http://protege.stanford.edu/download/protege/4.3/installanywhere/Web_Installers/InstData/com/zerog/ia/installer/images/Splash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0727" y="2045369"/>
            <a:ext cx="1877481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983917" y="4606736"/>
            <a:ext cx="68119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l-GR" dirty="0" smtClean="0">
                <a:solidFill>
                  <a:srgbClr val="DB460B"/>
                </a:solidFill>
                <a:latin typeface="Arial" pitchFamily="34" charset="0"/>
                <a:cs typeface="Arial" pitchFamily="34" charset="0"/>
              </a:rPr>
              <a:t>Predicate</a:t>
            </a:r>
          </a:p>
          <a:p>
            <a:pPr algn="ctr"/>
            <a:endParaRPr lang="en-US" altLang="el-GR" dirty="0" smtClean="0">
              <a:solidFill>
                <a:srgbClr val="DB460B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altLang="el-GR" dirty="0" smtClean="0">
                <a:solidFill>
                  <a:srgbClr val="DB460B"/>
                </a:solidFill>
                <a:latin typeface="Arial" pitchFamily="34" charset="0"/>
                <a:cs typeface="Arial" pitchFamily="34" charset="0"/>
              </a:rPr>
              <a:t>or property</a:t>
            </a:r>
            <a:endParaRPr lang="el-GR" altLang="el-GR" dirty="0">
              <a:solidFill>
                <a:srgbClr val="DB460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679240" y="4451684"/>
            <a:ext cx="2608263" cy="100722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Object </a:t>
            </a:r>
          </a:p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 </a:t>
            </a:r>
            <a:endParaRPr lang="en-US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property 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value</a:t>
            </a:r>
            <a:endParaRPr lang="el-G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19903" y="4451684"/>
            <a:ext cx="2124075" cy="1007228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Subject</a:t>
            </a:r>
          </a:p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 Resource</a:t>
            </a:r>
            <a:endParaRPr lang="el-G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931947" y="4990015"/>
            <a:ext cx="2751137" cy="0"/>
          </a:xfrm>
          <a:prstGeom prst="straightConnector1">
            <a:avLst/>
          </a:prstGeom>
          <a:ln w="25400" cap="flat" cmpd="sng">
            <a:solidFill>
              <a:schemeClr val="bg2">
                <a:lumMod val="50000"/>
              </a:schemeClr>
            </a:solidFill>
            <a:tailEnd type="arrow"/>
          </a:ln>
          <a:effectLst>
            <a:outerShdw blurRad="50800" dist="50800" dir="5400000" algn="ctr" rotWithShape="0">
              <a:schemeClr val="bg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70020" y="5618747"/>
            <a:ext cx="7652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e.g.  The Chairman           is responsible for            the Supervisor  of                     </a:t>
            </a:r>
          </a:p>
          <a:p>
            <a:r>
              <a:rPr lang="en-US" dirty="0" smtClean="0"/>
              <a:t>                                                                                   Educational  Dpt.</a:t>
            </a:r>
            <a:endParaRPr lang="el-GR" dirty="0"/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762000"/>
            <a:ext cx="8229600" cy="10668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Editing OWL </a:t>
            </a:r>
            <a:r>
              <a:rPr lang="en-US" dirty="0" err="1" smtClean="0">
                <a:ea typeface="ＭＳ Ｐゴシック" pitchFamily="34" charset="-128"/>
              </a:rPr>
              <a:t>Ontologies</a:t>
            </a: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with Protégé OWL </a:t>
            </a:r>
            <a:r>
              <a:rPr lang="en-US" dirty="0" err="1" smtClean="0">
                <a:ea typeface="ＭＳ Ｐゴシック" pitchFamily="34" charset="-128"/>
              </a:rPr>
              <a:t>Plugin</a:t>
            </a:r>
            <a:r>
              <a:rPr lang="en-US" sz="3600" dirty="0" smtClean="0">
                <a:ea typeface="ＭＳ Ｐゴシック" pitchFamily="34" charset="-128"/>
              </a:rPr>
              <a:t>: </a:t>
            </a:r>
            <a:r>
              <a:rPr lang="en-US" sz="3600" dirty="0" smtClean="0">
                <a:solidFill>
                  <a:srgbClr val="002060"/>
                </a:solidFill>
                <a:ea typeface="ＭＳ Ｐゴシック" pitchFamily="34" charset="-128"/>
              </a:rPr>
              <a:t>Theory</a:t>
            </a:r>
            <a:r>
              <a:rPr lang="en-US" altLang="el-GR" sz="3600" b="1" i="1" u="sng" kern="0" dirty="0" smtClean="0">
                <a:solidFill>
                  <a:srgbClr val="002060"/>
                </a:solidFill>
                <a:latin typeface="Arial" charset="0"/>
              </a:rPr>
              <a:t/>
            </a:r>
            <a:br>
              <a:rPr lang="en-US" altLang="el-GR" sz="3600" b="1" i="1" u="sng" kern="0" dirty="0" smtClean="0">
                <a:solidFill>
                  <a:srgbClr val="002060"/>
                </a:solidFill>
                <a:latin typeface="Arial" charset="0"/>
              </a:rPr>
            </a:br>
            <a:endParaRPr lang="el-GR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05907-8360-44A8-955C-FDBBA1025EA1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4573422" y="1826378"/>
            <a:ext cx="4249737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defRPr/>
            </a:pPr>
            <a:endParaRPr lang="en-GB" sz="2800" kern="0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31306" y="617789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i="1" kern="0" dirty="0" smtClean="0"/>
              <a:t>Semantic Ontology Example Overview</a:t>
            </a:r>
            <a:endParaRPr lang="el-GR" sz="1200" b="1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8763000" cy="10668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Editing OWL </a:t>
            </a:r>
            <a:r>
              <a:rPr lang="en-US" dirty="0" err="1" smtClean="0">
                <a:ea typeface="ＭＳ Ｐゴシック" pitchFamily="34" charset="-128"/>
              </a:rPr>
              <a:t>Ontologies</a:t>
            </a: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with Protégé OWL </a:t>
            </a:r>
            <a:r>
              <a:rPr lang="en-US" dirty="0" err="1" smtClean="0">
                <a:ea typeface="ＭＳ Ｐゴシック" pitchFamily="34" charset="-128"/>
              </a:rPr>
              <a:t>Plugin</a:t>
            </a:r>
            <a:r>
              <a:rPr lang="en-US" sz="3600" dirty="0" smtClean="0">
                <a:ea typeface="ＭＳ Ｐゴシック" pitchFamily="34" charset="-128"/>
              </a:rPr>
              <a:t>: </a:t>
            </a:r>
            <a:r>
              <a:rPr lang="en-US" sz="3600" dirty="0" smtClean="0">
                <a:solidFill>
                  <a:srgbClr val="002060"/>
                </a:solidFill>
                <a:ea typeface="ＭＳ Ｐゴシック" pitchFamily="34" charset="-128"/>
              </a:rPr>
              <a:t>Walkthrough</a:t>
            </a:r>
            <a:r>
              <a:rPr lang="en-US" altLang="el-GR" sz="3600" b="1" i="1" u="sng" kern="0" dirty="0" smtClean="0">
                <a:solidFill>
                  <a:srgbClr val="002060"/>
                </a:solidFill>
                <a:latin typeface="Arial" charset="0"/>
              </a:rPr>
              <a:t/>
            </a:r>
            <a:br>
              <a:rPr lang="en-US" altLang="el-GR" sz="3600" b="1" i="1" u="sng" kern="0" dirty="0" smtClean="0">
                <a:solidFill>
                  <a:srgbClr val="002060"/>
                </a:solidFill>
                <a:latin typeface="Arial" charset="0"/>
              </a:rPr>
            </a:br>
            <a:endParaRPr lang="el-GR" sz="3600" dirty="0">
              <a:solidFill>
                <a:srgbClr val="002060"/>
              </a:solidFill>
            </a:endParaRPr>
          </a:p>
        </p:txBody>
      </p:sp>
      <p:pic>
        <p:nvPicPr>
          <p:cNvPr id="29697" name="Picture 7" descr="flowobjandswimlanes T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2000"/>
            <a:ext cx="5905500" cy="52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791200" y="1422400"/>
            <a:ext cx="3124200" cy="36933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endParaRPr lang="el-GR" dirty="0" smtClean="0"/>
          </a:p>
          <a:p>
            <a:r>
              <a:rPr lang="en-US" dirty="0" smtClean="0"/>
              <a:t>Owl examples to download: </a:t>
            </a:r>
          </a:p>
          <a:p>
            <a:r>
              <a:rPr lang="en-US" dirty="0" smtClean="0">
                <a:hlinkClick r:id="rId4"/>
              </a:rPr>
              <a:t>http://protegewiki.stanford.edu/wiki/Protege_Ontology_Library#OWL_ontologies</a:t>
            </a:r>
            <a:endParaRPr lang="el-GR" dirty="0" smtClean="0"/>
          </a:p>
          <a:p>
            <a:endParaRPr lang="en-US" dirty="0" smtClean="0"/>
          </a:p>
          <a:p>
            <a:r>
              <a:rPr lang="en-US" u="sng" dirty="0" smtClean="0"/>
              <a:t>A Paper about developing </a:t>
            </a:r>
            <a:r>
              <a:rPr lang="en-US" u="sng" dirty="0" err="1" smtClean="0"/>
              <a:t>ontologies</a:t>
            </a:r>
            <a:r>
              <a:rPr lang="en-US" dirty="0" smtClean="0"/>
              <a:t>: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9" name="Rectangle 8"/>
          <p:cNvSpPr/>
          <p:nvPr/>
        </p:nvSpPr>
        <p:spPr>
          <a:xfrm>
            <a:off x="5791200" y="3703934"/>
            <a:ext cx="3124200" cy="20313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Ontology Development 101: A Guide to Creating Your First Ontology </a:t>
            </a:r>
          </a:p>
          <a:p>
            <a:r>
              <a:rPr lang="en-US" i="1" dirty="0" smtClean="0"/>
              <a:t>Authors</a:t>
            </a:r>
          </a:p>
          <a:p>
            <a:r>
              <a:rPr lang="en-US" dirty="0" smtClean="0"/>
              <a:t>Natalya F. </a:t>
            </a:r>
            <a:r>
              <a:rPr lang="en-US" dirty="0" err="1" smtClean="0"/>
              <a:t>Noy</a:t>
            </a:r>
            <a:r>
              <a:rPr lang="en-US" dirty="0" smtClean="0"/>
              <a:t> and Deborah L. </a:t>
            </a:r>
            <a:r>
              <a:rPr lang="en-US" dirty="0" err="1" smtClean="0"/>
              <a:t>McGuinness</a:t>
            </a:r>
            <a:endParaRPr lang="en-US" dirty="0" smtClean="0"/>
          </a:p>
          <a:p>
            <a:r>
              <a:rPr lang="en-US" dirty="0" smtClean="0"/>
              <a:t>Stanford University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05907-8360-44A8-955C-FDBBA1025EA1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8763000" cy="10668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Editing OWL </a:t>
            </a:r>
            <a:r>
              <a:rPr lang="en-US" dirty="0" err="1" smtClean="0">
                <a:ea typeface="ＭＳ Ｐゴシック" pitchFamily="34" charset="-128"/>
              </a:rPr>
              <a:t>Ontologies</a:t>
            </a: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with Protégé OWL </a:t>
            </a:r>
            <a:r>
              <a:rPr lang="en-US" dirty="0" err="1" smtClean="0">
                <a:ea typeface="ＭＳ Ｐゴシック" pitchFamily="34" charset="-128"/>
              </a:rPr>
              <a:t>Plugin</a:t>
            </a:r>
            <a:r>
              <a:rPr lang="en-US" sz="3600" dirty="0" smtClean="0">
                <a:ea typeface="ＭＳ Ｐゴシック" pitchFamily="34" charset="-128"/>
              </a:rPr>
              <a:t>: </a:t>
            </a:r>
            <a:r>
              <a:rPr lang="en-US" sz="3600" dirty="0" smtClean="0">
                <a:solidFill>
                  <a:srgbClr val="002060"/>
                </a:solidFill>
                <a:ea typeface="ＭＳ Ｐゴシック" pitchFamily="34" charset="-128"/>
              </a:rPr>
              <a:t>Walkthrough</a:t>
            </a:r>
            <a:r>
              <a:rPr lang="en-US" altLang="el-GR" sz="3600" b="1" i="1" u="sng" kern="0" dirty="0" smtClean="0">
                <a:solidFill>
                  <a:srgbClr val="002060"/>
                </a:solidFill>
                <a:latin typeface="Arial" charset="0"/>
              </a:rPr>
              <a:t/>
            </a:r>
            <a:br>
              <a:rPr lang="en-US" altLang="el-GR" sz="3600" b="1" i="1" u="sng" kern="0" dirty="0" smtClean="0">
                <a:solidFill>
                  <a:srgbClr val="002060"/>
                </a:solidFill>
                <a:latin typeface="Arial" charset="0"/>
              </a:rPr>
            </a:br>
            <a:endParaRPr lang="el-GR" sz="3600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80780" y="2469634"/>
            <a:ext cx="28777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1" kern="0" dirty="0" smtClean="0">
                <a:solidFill>
                  <a:srgbClr val="002060"/>
                </a:solidFill>
              </a:rPr>
              <a:t>Defining property </a:t>
            </a:r>
            <a:r>
              <a:rPr lang="en-US" sz="2000" b="1" i="1" kern="0" dirty="0" smtClean="0">
                <a:solidFill>
                  <a:srgbClr val="002060"/>
                </a:solidFill>
              </a:rPr>
              <a:t>types</a:t>
            </a:r>
            <a:endParaRPr lang="en-US" sz="2000" b="1" i="1" kern="0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863335"/>
            <a:ext cx="9144000" cy="6186309"/>
          </a:xfrm>
          <a:prstGeom prst="rect">
            <a:avLst/>
          </a:prstGeom>
          <a:solidFill>
            <a:srgbClr val="FF9933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kern="0" dirty="0" smtClean="0">
                <a:solidFill>
                  <a:schemeClr val="accent2">
                    <a:lumMod val="75000"/>
                  </a:schemeClr>
                </a:solidFill>
              </a:rPr>
              <a:t>Object Property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kern="0" dirty="0" smtClean="0">
                <a:solidFill>
                  <a:srgbClr val="002060"/>
                </a:solidFill>
              </a:rPr>
              <a:t>Symmetric:  </a:t>
            </a:r>
            <a:r>
              <a:rPr lang="en-US" kern="0" dirty="0" smtClean="0">
                <a:solidFill>
                  <a:schemeClr val="bg1"/>
                </a:solidFill>
              </a:rPr>
              <a:t>If set A is set B then set B is set A </a:t>
            </a:r>
          </a:p>
          <a:p>
            <a:pPr>
              <a:defRPr/>
            </a:pPr>
            <a:r>
              <a:rPr lang="en-US" kern="0" dirty="0" smtClean="0">
                <a:solidFill>
                  <a:schemeClr val="bg1"/>
                </a:solidFill>
              </a:rPr>
              <a:t>                     </a:t>
            </a:r>
            <a:r>
              <a:rPr lang="en-US" kern="0" dirty="0" smtClean="0"/>
              <a:t> e.g.  Greece borders Bulgaria, Sophie has sibling Mark and Mark has sibling Sophie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kern="0" dirty="0" err="1" smtClean="0">
                <a:solidFill>
                  <a:srgbClr val="002060"/>
                </a:solidFill>
              </a:rPr>
              <a:t>Assymetric</a:t>
            </a:r>
            <a:r>
              <a:rPr lang="en-US" kern="0" dirty="0" smtClean="0">
                <a:solidFill>
                  <a:srgbClr val="002060"/>
                </a:solidFill>
              </a:rPr>
              <a:t>:</a:t>
            </a:r>
            <a:r>
              <a:rPr lang="en-US" kern="0" dirty="0" smtClean="0">
                <a:solidFill>
                  <a:schemeClr val="bg1"/>
                </a:solidFill>
              </a:rPr>
              <a:t> If set A is set B then set B is set A </a:t>
            </a:r>
            <a:r>
              <a:rPr lang="en-US" u="sng" kern="0" dirty="0" smtClean="0">
                <a:solidFill>
                  <a:schemeClr val="bg1"/>
                </a:solidFill>
              </a:rPr>
              <a:t>is not true</a:t>
            </a:r>
          </a:p>
          <a:p>
            <a:pPr>
              <a:defRPr/>
            </a:pPr>
            <a:r>
              <a:rPr lang="en-US" kern="0" dirty="0" smtClean="0"/>
              <a:t>                      e.g.  Sophie </a:t>
            </a:r>
            <a:r>
              <a:rPr lang="en-US" kern="0" dirty="0" err="1" smtClean="0"/>
              <a:t>isChildOf</a:t>
            </a:r>
            <a:r>
              <a:rPr lang="en-US" kern="0" dirty="0" smtClean="0"/>
              <a:t> Chris but Chris </a:t>
            </a:r>
            <a:r>
              <a:rPr lang="en-US" u="sng" kern="0" dirty="0" smtClean="0"/>
              <a:t>is not</a:t>
            </a:r>
            <a:r>
              <a:rPr lang="en-US" kern="0" dirty="0" smtClean="0"/>
              <a:t> </a:t>
            </a:r>
            <a:r>
              <a:rPr lang="en-US" kern="0" dirty="0" err="1" smtClean="0"/>
              <a:t>aChildOf</a:t>
            </a:r>
            <a:r>
              <a:rPr lang="en-US" kern="0" dirty="0" smtClean="0"/>
              <a:t> Sophie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kern="0" dirty="0" smtClean="0">
                <a:solidFill>
                  <a:srgbClr val="002060"/>
                </a:solidFill>
              </a:rPr>
              <a:t>Inverse: </a:t>
            </a:r>
            <a:r>
              <a:rPr lang="en-US" kern="0" dirty="0" smtClean="0">
                <a:solidFill>
                  <a:schemeClr val="bg1"/>
                </a:solidFill>
              </a:rPr>
              <a:t>if set A belongs to set B the set B has set A</a:t>
            </a:r>
          </a:p>
          <a:p>
            <a:pPr>
              <a:defRPr/>
            </a:pPr>
            <a:r>
              <a:rPr lang="en-US" kern="0" dirty="0" smtClean="0"/>
              <a:t>                      e.g.   Athens is located in Greece and Greece has place Athens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kern="0" dirty="0" err="1" smtClean="0">
                <a:solidFill>
                  <a:srgbClr val="002060"/>
                </a:solidFill>
              </a:rPr>
              <a:t>Functional:</a:t>
            </a:r>
            <a:r>
              <a:rPr lang="en-US" kern="0" dirty="0" err="1" smtClean="0">
                <a:solidFill>
                  <a:schemeClr val="bg1"/>
                </a:solidFill>
              </a:rPr>
              <a:t>Functional</a:t>
            </a:r>
            <a:r>
              <a:rPr lang="en-US" kern="0" dirty="0" smtClean="0">
                <a:solidFill>
                  <a:schemeClr val="bg1"/>
                </a:solidFill>
              </a:rPr>
              <a:t> property has a unique individual </a:t>
            </a:r>
          </a:p>
          <a:p>
            <a:pPr>
              <a:defRPr/>
            </a:pPr>
            <a:r>
              <a:rPr lang="en-US" kern="0" dirty="0" smtClean="0"/>
              <a:t>                      e.g.   A person has a unique tax number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kern="0" dirty="0" smtClean="0">
                <a:solidFill>
                  <a:srgbClr val="002060"/>
                </a:solidFill>
              </a:rPr>
              <a:t>Inverse Functional:</a:t>
            </a:r>
            <a:r>
              <a:rPr lang="en-US" kern="0" dirty="0" smtClean="0">
                <a:solidFill>
                  <a:schemeClr val="bg1"/>
                </a:solidFill>
              </a:rPr>
              <a:t> The inverse property has a unique individual</a:t>
            </a:r>
          </a:p>
          <a:p>
            <a:pPr>
              <a:defRPr/>
            </a:pPr>
            <a:r>
              <a:rPr lang="en-US" kern="0" dirty="0" smtClean="0"/>
              <a:t>                      e.g.   The tax number is unique for a person</a:t>
            </a:r>
            <a:endParaRPr lang="en-US" kern="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kern="0" dirty="0" smtClean="0">
                <a:solidFill>
                  <a:srgbClr val="002060"/>
                </a:solidFill>
              </a:rPr>
              <a:t>Transitive:</a:t>
            </a:r>
            <a:r>
              <a:rPr lang="en-US" kern="0" dirty="0" smtClean="0">
                <a:solidFill>
                  <a:schemeClr val="bg1"/>
                </a:solidFill>
              </a:rPr>
              <a:t> if set A belongs to set B and if set B belongs to set C then set A belongs to set C</a:t>
            </a:r>
            <a:r>
              <a:rPr lang="el-GR" kern="0" dirty="0" smtClean="0">
                <a:solidFill>
                  <a:schemeClr val="bg1"/>
                </a:solidFill>
              </a:rPr>
              <a:t>              </a:t>
            </a:r>
            <a:r>
              <a:rPr lang="en-US" kern="0" dirty="0" smtClean="0"/>
              <a:t>e.g.  Athens belongs to Greece and Greece belongs to Europe so Athens belongs to Europe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kern="0" dirty="0" err="1" smtClean="0">
                <a:solidFill>
                  <a:srgbClr val="002060"/>
                </a:solidFill>
              </a:rPr>
              <a:t>Reflexional</a:t>
            </a:r>
            <a:r>
              <a:rPr lang="en-US" kern="0" dirty="0" smtClean="0">
                <a:solidFill>
                  <a:srgbClr val="002060"/>
                </a:solidFill>
              </a:rPr>
              <a:t>:</a:t>
            </a:r>
            <a:r>
              <a:rPr lang="en-US" kern="0" dirty="0" smtClean="0">
                <a:solidFill>
                  <a:schemeClr val="bg1"/>
                </a:solidFill>
              </a:rPr>
              <a:t> set A is set A (something is equal to itself) e.g. </a:t>
            </a:r>
            <a:r>
              <a:rPr lang="en-US" kern="0" dirty="0" smtClean="0"/>
              <a:t>Michael knows himself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kern="0" dirty="0" err="1" smtClean="0">
                <a:solidFill>
                  <a:srgbClr val="002060"/>
                </a:solidFill>
              </a:rPr>
              <a:t>Irreflexional</a:t>
            </a:r>
            <a:r>
              <a:rPr lang="en-US" kern="0" dirty="0" smtClean="0">
                <a:solidFill>
                  <a:srgbClr val="002060"/>
                </a:solidFill>
              </a:rPr>
              <a:t>:</a:t>
            </a:r>
            <a:r>
              <a:rPr lang="en-US" kern="0" dirty="0" smtClean="0">
                <a:solidFill>
                  <a:schemeClr val="bg1"/>
                </a:solidFill>
              </a:rPr>
              <a:t> set A to set A </a:t>
            </a:r>
            <a:r>
              <a:rPr lang="en-US" u="sng" kern="0" dirty="0" smtClean="0">
                <a:solidFill>
                  <a:schemeClr val="bg1"/>
                </a:solidFill>
              </a:rPr>
              <a:t>is not true  set A to set B is correct</a:t>
            </a:r>
            <a:endParaRPr lang="en-US" kern="0" dirty="0" smtClean="0"/>
          </a:p>
          <a:p>
            <a:pPr>
              <a:defRPr/>
            </a:pPr>
            <a:r>
              <a:rPr lang="en-US" kern="0" dirty="0" smtClean="0"/>
              <a:t>                       e.g. Liza cannot be a mother on its own but Liza </a:t>
            </a:r>
            <a:r>
              <a:rPr lang="en-US" kern="0" dirty="0" err="1" smtClean="0"/>
              <a:t>isMotherOf</a:t>
            </a:r>
            <a:r>
              <a:rPr lang="en-US" kern="0" dirty="0" smtClean="0"/>
              <a:t> Alice</a:t>
            </a:r>
          </a:p>
          <a:p>
            <a:pPr>
              <a:buFont typeface="Wingdings" pitchFamily="2" charset="2"/>
              <a:buChar char="Ø"/>
              <a:defRPr/>
            </a:pPr>
            <a:endParaRPr lang="en-US" kern="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kern="0" dirty="0" smtClean="0">
              <a:solidFill>
                <a:schemeClr val="bg1"/>
              </a:solidFill>
            </a:endParaRPr>
          </a:p>
          <a:p>
            <a:pPr>
              <a:defRPr/>
            </a:pPr>
            <a:endParaRPr lang="en-US" kern="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kern="0" dirty="0" smtClean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1580635"/>
            <a:ext cx="7785100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i="1" kern="0" dirty="0" smtClean="0">
                <a:solidFill>
                  <a:srgbClr val="002060"/>
                </a:solidFill>
              </a:rPr>
              <a:t>Camelback Notation : In Protégé every class name must begin with a capital letter and should not contain any space </a:t>
            </a:r>
            <a:endParaRPr lang="en-US" i="1" kern="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05907-8360-44A8-955C-FDBBA1025EA1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8763000" cy="10668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Editing OWL </a:t>
            </a:r>
            <a:r>
              <a:rPr lang="en-US" dirty="0" err="1" smtClean="0">
                <a:ea typeface="ＭＳ Ｐゴシック" pitchFamily="34" charset="-128"/>
              </a:rPr>
              <a:t>Ontologies</a:t>
            </a: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with Protégé OWL </a:t>
            </a:r>
            <a:r>
              <a:rPr lang="en-US" dirty="0" err="1" smtClean="0">
                <a:ea typeface="ＭＳ Ｐゴシック" pitchFamily="34" charset="-128"/>
              </a:rPr>
              <a:t>Plugin</a:t>
            </a:r>
            <a:r>
              <a:rPr lang="en-US" sz="3600" dirty="0" smtClean="0">
                <a:ea typeface="ＭＳ Ｐゴシック" pitchFamily="34" charset="-128"/>
              </a:rPr>
              <a:t>: </a:t>
            </a:r>
            <a:r>
              <a:rPr lang="en-US" sz="3600" dirty="0" smtClean="0">
                <a:solidFill>
                  <a:srgbClr val="002060"/>
                </a:solidFill>
                <a:ea typeface="ＭＳ Ｐゴシック" pitchFamily="34" charset="-128"/>
              </a:rPr>
              <a:t>Walkthrough</a:t>
            </a:r>
            <a:r>
              <a:rPr lang="en-US" altLang="el-GR" sz="3600" b="1" i="1" u="sng" kern="0" dirty="0" smtClean="0">
                <a:solidFill>
                  <a:srgbClr val="002060"/>
                </a:solidFill>
                <a:latin typeface="Arial" charset="0"/>
              </a:rPr>
              <a:t/>
            </a:r>
            <a:br>
              <a:rPr lang="en-US" altLang="el-GR" sz="3600" b="1" i="1" u="sng" kern="0" dirty="0" smtClean="0">
                <a:solidFill>
                  <a:srgbClr val="002060"/>
                </a:solidFill>
                <a:latin typeface="Arial" charset="0"/>
              </a:rPr>
            </a:br>
            <a:endParaRPr lang="el-GR" sz="3600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504434"/>
            <a:ext cx="4864100" cy="48013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990033"/>
                </a:solidFill>
              </a:rPr>
              <a:t>Defining Restrictions: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/>
              <a:t>Quantifier Restrictions </a:t>
            </a:r>
            <a:r>
              <a:rPr lang="en-US" i="1" u="sng" dirty="0" smtClean="0"/>
              <a:t>existential/universal</a:t>
            </a:r>
          </a:p>
          <a:p>
            <a:r>
              <a:rPr lang="en-US" i="1" u="sng" dirty="0" smtClean="0"/>
              <a:t>Some(at least one) /only one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/>
              <a:t>Cardinality Restrictions</a:t>
            </a:r>
          </a:p>
          <a:p>
            <a:pPr>
              <a:buFont typeface="Arial" pitchFamily="34" charset="0"/>
              <a:buChar char="•"/>
            </a:pPr>
            <a:r>
              <a:rPr lang="en-US" i="1" dirty="0" err="1" smtClean="0"/>
              <a:t>hasValue</a:t>
            </a:r>
            <a:r>
              <a:rPr lang="en-US" i="1" dirty="0" smtClean="0"/>
              <a:t> Restrictions</a:t>
            </a:r>
            <a:endParaRPr lang="en-US" b="1" i="1" dirty="0" smtClean="0">
              <a:solidFill>
                <a:srgbClr val="990033"/>
              </a:solidFill>
            </a:endParaRPr>
          </a:p>
          <a:p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IntersectionOf</a:t>
            </a:r>
            <a:r>
              <a:rPr lang="en-US" dirty="0" smtClean="0"/>
              <a:t>   A∩B      (and)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unionOf</a:t>
            </a:r>
            <a:r>
              <a:rPr lang="en-US" dirty="0" smtClean="0"/>
              <a:t>             A∪B      (or)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ComplementOf</a:t>
            </a:r>
            <a:r>
              <a:rPr lang="en-US" dirty="0" smtClean="0"/>
              <a:t>   ¬A         (not)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allValuesFrom</a:t>
            </a:r>
            <a:r>
              <a:rPr lang="en-US" dirty="0" smtClean="0"/>
              <a:t>  ∀P.A       </a:t>
            </a:r>
            <a:r>
              <a:rPr lang="en-US" i="1" dirty="0" err="1" smtClean="0">
                <a:solidFill>
                  <a:srgbClr val="0070C0"/>
                </a:solidFill>
              </a:rPr>
              <a:t>universal,only</a:t>
            </a:r>
            <a:endParaRPr lang="en-US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hasValue</a:t>
            </a:r>
            <a:r>
              <a:rPr lang="en-US" dirty="0" smtClean="0"/>
              <a:t>             P.A      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someValuesFrom</a:t>
            </a:r>
            <a:r>
              <a:rPr lang="en-US" dirty="0" smtClean="0"/>
              <a:t> ∃P.A  </a:t>
            </a:r>
            <a:r>
              <a:rPr lang="en-US" sz="1500" b="1" i="1" dirty="0" err="1" smtClean="0">
                <a:solidFill>
                  <a:srgbClr val="0070C0"/>
                </a:solidFill>
              </a:rPr>
              <a:t>existential,at</a:t>
            </a:r>
            <a:r>
              <a:rPr lang="en-US" sz="1500" b="1" i="1" dirty="0" smtClean="0">
                <a:solidFill>
                  <a:srgbClr val="0070C0"/>
                </a:solidFill>
              </a:rPr>
              <a:t> least one</a:t>
            </a:r>
            <a:endParaRPr lang="en-US" sz="1500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Value                   ∃P.{o}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minCardinality</a:t>
            </a:r>
            <a:r>
              <a:rPr lang="en-US" dirty="0" smtClean="0"/>
              <a:t>       ≥n P.A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maxCardinality</a:t>
            </a:r>
            <a:r>
              <a:rPr lang="en-US" dirty="0" smtClean="0"/>
              <a:t>      ≤n P.A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Cardinality            =n P.A</a:t>
            </a:r>
          </a:p>
          <a:p>
            <a:pPr lvl="1"/>
            <a:r>
              <a:rPr lang="en-US" dirty="0" smtClean="0"/>
              <a:t>                           </a:t>
            </a:r>
            <a:r>
              <a:rPr lang="en-US" dirty="0" err="1" smtClean="0"/>
              <a:t>A,B:set</a:t>
            </a:r>
            <a:r>
              <a:rPr lang="en-US" dirty="0" smtClean="0"/>
              <a:t>   P:property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96880" y="1485900"/>
            <a:ext cx="4347120" cy="36933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990033"/>
                </a:solidFill>
              </a:rPr>
              <a:t>Defining Axioms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Inclusion 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subsumption</a:t>
            </a:r>
            <a:r>
              <a:rPr lang="en-US" dirty="0" smtClean="0"/>
              <a:t>)   A ⊆B 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 (is included in B</a:t>
            </a:r>
            <a:r>
              <a:rPr lang="en-US" dirty="0" smtClean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Symmetric      A ≡B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(every A is every B and vice versa)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Disjoint           A ¬B 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(cannot be A and B at the same time)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                                        </a:t>
            </a:r>
            <a:r>
              <a:rPr lang="en-US" dirty="0" err="1" smtClean="0"/>
              <a:t>A,B:set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12" name="Picture 5" descr="HasRestri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5301" y="4284663"/>
            <a:ext cx="254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05907-8360-44A8-955C-FDBBA1025EA1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8763000" cy="10668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Editing OWL </a:t>
            </a:r>
            <a:r>
              <a:rPr lang="en-US" dirty="0" err="1" smtClean="0">
                <a:ea typeface="ＭＳ Ｐゴシック" pitchFamily="34" charset="-128"/>
              </a:rPr>
              <a:t>Ontologies</a:t>
            </a: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with Protégé OWL </a:t>
            </a:r>
            <a:r>
              <a:rPr lang="en-US" dirty="0" err="1" smtClean="0">
                <a:ea typeface="ＭＳ Ｐゴシック" pitchFamily="34" charset="-128"/>
              </a:rPr>
              <a:t>Plugin</a:t>
            </a:r>
            <a:r>
              <a:rPr lang="en-US" sz="3600" dirty="0" smtClean="0">
                <a:ea typeface="ＭＳ Ｐゴシック" pitchFamily="34" charset="-128"/>
              </a:rPr>
              <a:t>: </a:t>
            </a:r>
            <a:r>
              <a:rPr lang="en-US" sz="3600" dirty="0" smtClean="0">
                <a:solidFill>
                  <a:srgbClr val="002060"/>
                </a:solidFill>
                <a:ea typeface="ＭＳ Ｐゴシック" pitchFamily="34" charset="-128"/>
              </a:rPr>
              <a:t>Walkthrough</a:t>
            </a:r>
            <a:r>
              <a:rPr lang="en-US" altLang="el-GR" sz="3600" b="1" i="1" u="sng" kern="0" dirty="0" smtClean="0">
                <a:solidFill>
                  <a:srgbClr val="002060"/>
                </a:solidFill>
                <a:latin typeface="Arial" charset="0"/>
              </a:rPr>
              <a:t/>
            </a:r>
            <a:br>
              <a:rPr lang="en-US" altLang="el-GR" sz="3600" b="1" i="1" u="sng" kern="0" dirty="0" smtClean="0">
                <a:solidFill>
                  <a:srgbClr val="002060"/>
                </a:solidFill>
                <a:latin typeface="Arial" charset="0"/>
              </a:rPr>
            </a:br>
            <a:endParaRPr lang="el-GR" sz="3600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45815" y="1658704"/>
            <a:ext cx="7267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  <a:defRPr/>
            </a:pPr>
            <a:r>
              <a:rPr lang="en-US" sz="2400" b="1" i="1" kern="0" dirty="0" smtClean="0">
                <a:solidFill>
                  <a:srgbClr val="002060"/>
                </a:solidFill>
              </a:rPr>
              <a:t>Some hints…</a:t>
            </a:r>
          </a:p>
        </p:txBody>
      </p:sp>
      <p:sp>
        <p:nvSpPr>
          <p:cNvPr id="9" name="Rectangle 8"/>
          <p:cNvSpPr/>
          <p:nvPr/>
        </p:nvSpPr>
        <p:spPr>
          <a:xfrm>
            <a:off x="958515" y="2344505"/>
            <a:ext cx="726707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  <a:defRPr/>
            </a:pPr>
            <a:r>
              <a:rPr lang="en-US" kern="0" dirty="0" smtClean="0"/>
              <a:t>How can I define the same class as subclass in different </a:t>
            </a:r>
            <a:r>
              <a:rPr lang="en-US" kern="0" dirty="0" err="1" smtClean="0"/>
              <a:t>superclasses</a:t>
            </a:r>
            <a:r>
              <a:rPr lang="en-US" kern="0" dirty="0" smtClean="0"/>
              <a:t> in an ontology?</a:t>
            </a:r>
          </a:p>
          <a:p>
            <a:pPr algn="just">
              <a:defRPr/>
            </a:pPr>
            <a:r>
              <a:rPr lang="en-US" kern="0" dirty="0" smtClean="0"/>
              <a:t>By expanding its domain…adding both </a:t>
            </a:r>
            <a:r>
              <a:rPr lang="en-US" kern="0" dirty="0" err="1" smtClean="0"/>
              <a:t>superclasses</a:t>
            </a:r>
            <a:r>
              <a:rPr lang="en-US" kern="0" dirty="0" smtClean="0"/>
              <a:t> in the “</a:t>
            </a:r>
            <a:r>
              <a:rPr lang="en-US" kern="0" dirty="0" err="1" smtClean="0"/>
              <a:t>SubclassOf</a:t>
            </a:r>
            <a:r>
              <a:rPr lang="en-US" kern="0" dirty="0" smtClean="0"/>
              <a:t>” tab in the “Description” frame of Protégé</a:t>
            </a:r>
          </a:p>
          <a:p>
            <a:pPr algn="just">
              <a:defRPr/>
            </a:pPr>
            <a:endParaRPr lang="en-US" kern="0" dirty="0" smtClean="0"/>
          </a:p>
          <a:p>
            <a:pPr algn="just">
              <a:buFont typeface="Wingdings" pitchFamily="2" charset="2"/>
              <a:buChar char="ü"/>
              <a:defRPr/>
            </a:pPr>
            <a:r>
              <a:rPr lang="en-US" dirty="0" smtClean="0"/>
              <a:t>If a property is transitive then its inverse property should also be transitive</a:t>
            </a:r>
          </a:p>
          <a:p>
            <a:pPr algn="just">
              <a:defRPr/>
            </a:pPr>
            <a:endParaRPr lang="en-US" dirty="0" smtClean="0"/>
          </a:p>
          <a:p>
            <a:pPr algn="just">
              <a:buFont typeface="Wingdings" pitchFamily="2" charset="2"/>
              <a:buChar char="ü"/>
              <a:defRPr/>
            </a:pPr>
            <a:r>
              <a:rPr lang="en-US" dirty="0" smtClean="0"/>
              <a:t>Note that if a property is transitive then it cannot be functional</a:t>
            </a:r>
            <a:endParaRPr lang="el-GR" dirty="0" smtClean="0"/>
          </a:p>
          <a:p>
            <a:pPr algn="just">
              <a:defRPr/>
            </a:pPr>
            <a:endParaRPr lang="en-US" kern="0" dirty="0" smtClean="0"/>
          </a:p>
          <a:p>
            <a:pPr algn="just">
              <a:defRPr/>
            </a:pPr>
            <a:endParaRPr lang="en-US" kern="0" dirty="0" smtClean="0"/>
          </a:p>
          <a:p>
            <a:pPr algn="just">
              <a:buNone/>
              <a:defRPr/>
            </a:pPr>
            <a:endParaRPr lang="en-US" i="1" kern="0" dirty="0" smtClean="0">
              <a:solidFill>
                <a:srgbClr val="002060"/>
              </a:solidFill>
            </a:endParaRPr>
          </a:p>
          <a:p>
            <a:pPr algn="just">
              <a:buNone/>
              <a:defRPr/>
            </a:pPr>
            <a:endParaRPr lang="en-US" i="1" kern="0" dirty="0" smtClean="0">
              <a:solidFill>
                <a:srgbClr val="002060"/>
              </a:solidFill>
            </a:endParaRPr>
          </a:p>
          <a:p>
            <a:pPr algn="just">
              <a:buNone/>
              <a:defRPr/>
            </a:pPr>
            <a:endParaRPr lang="en-US" kern="0" dirty="0" smtClean="0">
              <a:solidFill>
                <a:srgbClr val="002060"/>
              </a:solidFill>
            </a:endParaRPr>
          </a:p>
          <a:p>
            <a:pPr algn="just">
              <a:buNone/>
              <a:defRPr/>
            </a:pPr>
            <a:endParaRPr lang="en-US" kern="0" dirty="0" smtClean="0">
              <a:solidFill>
                <a:srgbClr val="002060"/>
              </a:solidFill>
            </a:endParaRPr>
          </a:p>
          <a:p>
            <a:pPr algn="just">
              <a:buNone/>
              <a:defRPr/>
            </a:pPr>
            <a:endParaRPr lang="en-US" kern="0" dirty="0" smtClean="0">
              <a:solidFill>
                <a:srgbClr val="002060"/>
              </a:solidFill>
            </a:endParaRPr>
          </a:p>
          <a:p>
            <a:pPr algn="just">
              <a:buNone/>
              <a:defRPr/>
            </a:pPr>
            <a:endParaRPr lang="en-US" kern="0" dirty="0" smtClean="0">
              <a:solidFill>
                <a:srgbClr val="002060"/>
              </a:solidFill>
            </a:endParaRPr>
          </a:p>
          <a:p>
            <a:pPr algn="just">
              <a:buNone/>
              <a:defRPr/>
            </a:pPr>
            <a:endParaRPr lang="en-US" kern="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73100"/>
            <a:ext cx="8915400" cy="10668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Editing OWL </a:t>
            </a:r>
            <a:r>
              <a:rPr lang="en-US" dirty="0" err="1" smtClean="0">
                <a:ea typeface="ＭＳ Ｐゴシック" pitchFamily="34" charset="-128"/>
              </a:rPr>
              <a:t>Ontologies</a:t>
            </a: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with Protégé OWL </a:t>
            </a:r>
            <a:r>
              <a:rPr lang="en-US" dirty="0" err="1" smtClean="0">
                <a:ea typeface="ＭＳ Ｐゴシック" pitchFamily="34" charset="-128"/>
              </a:rPr>
              <a:t>Plugin</a:t>
            </a:r>
            <a:r>
              <a:rPr lang="en-US" sz="3600" dirty="0" smtClean="0">
                <a:ea typeface="ＭＳ Ｐゴシック" pitchFamily="34" charset="-128"/>
              </a:rPr>
              <a:t>: </a:t>
            </a:r>
            <a:r>
              <a:rPr lang="en-US" sz="3600" dirty="0" smtClean="0">
                <a:solidFill>
                  <a:srgbClr val="002060"/>
                </a:solidFill>
                <a:ea typeface="ＭＳ Ｐゴシック" pitchFamily="34" charset="-128"/>
              </a:rPr>
              <a:t>Walkthrough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05907-8360-44A8-955C-FDBBA1025EA1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pic>
        <p:nvPicPr>
          <p:cNvPr id="63490" name="Picture 2" descr="restri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1700" y="1879600"/>
            <a:ext cx="6106236" cy="42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831306" y="617789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i="1" kern="0" dirty="0" err="1" smtClean="0"/>
              <a:t>Disjointness</a:t>
            </a:r>
            <a:r>
              <a:rPr lang="en-US" sz="1200" b="1" i="1" kern="0" dirty="0" smtClean="0"/>
              <a:t> in Protégé Ontology</a:t>
            </a:r>
            <a:endParaRPr lang="el-G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05907-8360-44A8-955C-FDBBA1025EA1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4573422" y="1826378"/>
            <a:ext cx="4249737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defRPr/>
            </a:pPr>
            <a:endParaRPr lang="en-GB" sz="2800" kern="0" dirty="0"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2580" y="1872734"/>
            <a:ext cx="3762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 u="sng" kern="0" dirty="0" smtClean="0">
                <a:solidFill>
                  <a:srgbClr val="002060"/>
                </a:solidFill>
              </a:rPr>
              <a:t>Validation of the semantic ontology</a:t>
            </a:r>
            <a:endParaRPr lang="en-US" i="1" u="sng" kern="0" dirty="0">
              <a:solidFill>
                <a:srgbClr val="002060"/>
              </a:solidFill>
            </a:endParaRPr>
          </a:p>
        </p:txBody>
      </p:sp>
      <p:sp>
        <p:nvSpPr>
          <p:cNvPr id="1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947319"/>
            <a:ext cx="6424863" cy="2551113"/>
          </a:xfrm>
        </p:spPr>
        <p:txBody>
          <a:bodyPr/>
          <a:lstStyle/>
          <a:p>
            <a:r>
              <a:rPr lang="en-US" sz="2000" kern="0" dirty="0" smtClean="0">
                <a:solidFill>
                  <a:srgbClr val="002060"/>
                </a:solidFill>
                <a:latin typeface="Arial" charset="0"/>
              </a:rPr>
              <a:t>the </a:t>
            </a:r>
            <a:r>
              <a:rPr lang="en-US" sz="2000" i="1" kern="0" dirty="0" err="1" smtClean="0">
                <a:solidFill>
                  <a:srgbClr val="002060"/>
                </a:solidFill>
                <a:latin typeface="Arial" charset="0"/>
              </a:rPr>
              <a:t>OntoGraph</a:t>
            </a:r>
            <a:r>
              <a:rPr lang="en-US" sz="2000" kern="0" dirty="0" smtClean="0">
                <a:solidFill>
                  <a:srgbClr val="002060"/>
                </a:solidFill>
                <a:latin typeface="Arial" charset="0"/>
              </a:rPr>
              <a:t> tool </a:t>
            </a:r>
            <a:r>
              <a:rPr lang="en-US" sz="2000" i="1" kern="0" dirty="0" smtClean="0">
                <a:solidFill>
                  <a:srgbClr val="002060"/>
                </a:solidFill>
                <a:latin typeface="Arial" charset="0"/>
              </a:rPr>
              <a:t>(</a:t>
            </a:r>
            <a:r>
              <a:rPr lang="en-US" sz="1600" i="1" kern="0" dirty="0" smtClean="0">
                <a:solidFill>
                  <a:srgbClr val="002060"/>
                </a:solidFill>
                <a:latin typeface="Arial" charset="0"/>
              </a:rPr>
              <a:t>Protégé owl/</a:t>
            </a:r>
            <a:r>
              <a:rPr lang="en-US" sz="1600" i="1" kern="0" dirty="0" err="1" smtClean="0">
                <a:solidFill>
                  <a:srgbClr val="002060"/>
                </a:solidFill>
                <a:latin typeface="Arial" charset="0"/>
              </a:rPr>
              <a:t>rdf</a:t>
            </a:r>
            <a:r>
              <a:rPr lang="en-US" sz="1600" i="1" kern="0" dirty="0" smtClean="0">
                <a:solidFill>
                  <a:srgbClr val="002060"/>
                </a:solidFill>
                <a:latin typeface="Arial" charset="0"/>
              </a:rPr>
              <a:t> format) </a:t>
            </a:r>
          </a:p>
          <a:p>
            <a:r>
              <a:rPr lang="en-US" sz="2000" i="1" kern="0" dirty="0" smtClean="0">
                <a:solidFill>
                  <a:srgbClr val="002060"/>
                </a:solidFill>
                <a:latin typeface="Arial" charset="0"/>
              </a:rPr>
              <a:t>the </a:t>
            </a:r>
            <a:r>
              <a:rPr lang="en-US" sz="2000" i="1" kern="0" dirty="0" err="1" smtClean="0">
                <a:solidFill>
                  <a:srgbClr val="002060"/>
                </a:solidFill>
                <a:latin typeface="Arial" charset="0"/>
              </a:rPr>
              <a:t>OWLViz</a:t>
            </a:r>
            <a:r>
              <a:rPr lang="en-US" sz="2000" i="1" kern="0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2000" kern="0" dirty="0" smtClean="0">
                <a:solidFill>
                  <a:srgbClr val="002060"/>
                </a:solidFill>
                <a:latin typeface="Arial" charset="0"/>
              </a:rPr>
              <a:t>tool </a:t>
            </a:r>
            <a:r>
              <a:rPr lang="en-US" sz="1600" i="1" kern="0" dirty="0" smtClean="0">
                <a:solidFill>
                  <a:srgbClr val="002060"/>
                </a:solidFill>
                <a:latin typeface="Arial" charset="0"/>
              </a:rPr>
              <a:t>(Protégé owl/</a:t>
            </a:r>
            <a:r>
              <a:rPr lang="en-US" sz="1600" i="1" kern="0" dirty="0" err="1" smtClean="0">
                <a:solidFill>
                  <a:srgbClr val="002060"/>
                </a:solidFill>
                <a:latin typeface="Arial" charset="0"/>
              </a:rPr>
              <a:t>rdf</a:t>
            </a:r>
            <a:r>
              <a:rPr lang="en-US" sz="1600" i="1" kern="0" dirty="0" smtClean="0">
                <a:solidFill>
                  <a:srgbClr val="002060"/>
                </a:solidFill>
                <a:latin typeface="Arial" charset="0"/>
              </a:rPr>
              <a:t> format)</a:t>
            </a:r>
          </a:p>
          <a:p>
            <a:r>
              <a:rPr lang="en-US" sz="2000" kern="0" dirty="0" smtClean="0">
                <a:solidFill>
                  <a:srgbClr val="002060"/>
                </a:solidFill>
                <a:latin typeface="Arial" charset="0"/>
              </a:rPr>
              <a:t>Pellet </a:t>
            </a:r>
            <a:r>
              <a:rPr lang="en-US" sz="2000" kern="0" dirty="0" err="1" smtClean="0">
                <a:solidFill>
                  <a:srgbClr val="002060"/>
                </a:solidFill>
                <a:latin typeface="Arial" charset="0"/>
              </a:rPr>
              <a:t>Reasoner</a:t>
            </a:r>
            <a:r>
              <a:rPr lang="en-US" sz="2000" kern="0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1600" i="1" kern="0" dirty="0" smtClean="0">
                <a:solidFill>
                  <a:srgbClr val="002060"/>
                </a:solidFill>
                <a:latin typeface="Arial" charset="0"/>
              </a:rPr>
              <a:t>(Protégé owl/</a:t>
            </a:r>
            <a:r>
              <a:rPr lang="en-US" sz="1600" i="1" kern="0" dirty="0" err="1" smtClean="0">
                <a:solidFill>
                  <a:srgbClr val="002060"/>
                </a:solidFill>
                <a:latin typeface="Arial" charset="0"/>
              </a:rPr>
              <a:t>rdf</a:t>
            </a:r>
            <a:r>
              <a:rPr lang="en-US" sz="1600" i="1" kern="0" dirty="0" smtClean="0">
                <a:solidFill>
                  <a:srgbClr val="002060"/>
                </a:solidFill>
                <a:latin typeface="Arial" charset="0"/>
              </a:rPr>
              <a:t> format)</a:t>
            </a:r>
            <a:endParaRPr lang="en-US" sz="1600" kern="0" dirty="0" smtClean="0">
              <a:solidFill>
                <a:srgbClr val="002060"/>
              </a:solidFill>
              <a:latin typeface="Arial" charset="0"/>
            </a:endParaRPr>
          </a:p>
          <a:p>
            <a:pPr>
              <a:buNone/>
            </a:pPr>
            <a:r>
              <a:rPr lang="en-US" sz="2000" kern="0" dirty="0" smtClean="0">
                <a:solidFill>
                  <a:srgbClr val="002060"/>
                </a:solidFill>
                <a:latin typeface="Arial" charset="0"/>
              </a:rPr>
              <a:t>of Protégé </a:t>
            </a:r>
          </a:p>
          <a:p>
            <a:endParaRPr lang="en-US" sz="2000" kern="0" dirty="0" smtClean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06115" y="2408004"/>
            <a:ext cx="72670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  <a:defRPr/>
            </a:pPr>
            <a:r>
              <a:rPr lang="en-US" kern="0" dirty="0" smtClean="0">
                <a:solidFill>
                  <a:srgbClr val="002060"/>
                </a:solidFill>
              </a:rPr>
              <a:t>We have to visualize the ontology and evaluate the accuracy of taxonomy and ontology consistency using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99411" y="4898540"/>
            <a:ext cx="6833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i="1" kern="0" dirty="0" smtClean="0">
                <a:solidFill>
                  <a:srgbClr val="002060"/>
                </a:solidFill>
              </a:rPr>
              <a:t>Are there any overlaps, conflicts, or any other logical errors?</a:t>
            </a:r>
            <a:endParaRPr lang="en-US" i="1" kern="0" dirty="0">
              <a:solidFill>
                <a:srgbClr val="002060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698500"/>
            <a:ext cx="8229600" cy="10668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Editing OWL </a:t>
            </a:r>
            <a:r>
              <a:rPr lang="en-US" dirty="0" err="1" smtClean="0">
                <a:ea typeface="ＭＳ Ｐゴシック" pitchFamily="34" charset="-128"/>
              </a:rPr>
              <a:t>Ontologies</a:t>
            </a: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with Protégé OWL </a:t>
            </a:r>
            <a:r>
              <a:rPr lang="en-US" dirty="0" err="1" smtClean="0">
                <a:ea typeface="ＭＳ Ｐゴシック" pitchFamily="34" charset="-128"/>
              </a:rPr>
              <a:t>Plugin</a:t>
            </a:r>
            <a:r>
              <a:rPr lang="en-US" sz="3600" dirty="0" smtClean="0">
                <a:ea typeface="ＭＳ Ｐゴシック" pitchFamily="34" charset="-128"/>
              </a:rPr>
              <a:t>: </a:t>
            </a:r>
            <a:r>
              <a:rPr lang="en-US" sz="3600" dirty="0" smtClean="0">
                <a:solidFill>
                  <a:srgbClr val="002060"/>
                </a:solidFill>
                <a:ea typeface="ＭＳ Ｐゴシック" pitchFamily="34" charset="-128"/>
              </a:rPr>
              <a:t>Theory</a:t>
            </a:r>
            <a:r>
              <a:rPr lang="en-US" altLang="el-GR" sz="3600" b="1" i="1" u="sng" kern="0" dirty="0" smtClean="0">
                <a:solidFill>
                  <a:srgbClr val="002060"/>
                </a:solidFill>
                <a:latin typeface="Arial" charset="0"/>
              </a:rPr>
              <a:t/>
            </a:r>
            <a:br>
              <a:rPr lang="en-US" altLang="el-GR" sz="3600" b="1" i="1" u="sng" kern="0" dirty="0" smtClean="0">
                <a:solidFill>
                  <a:srgbClr val="002060"/>
                </a:solidFill>
                <a:latin typeface="Arial" charset="0"/>
              </a:rPr>
            </a:br>
            <a:endParaRPr lang="el-GR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05907-8360-44A8-955C-FDBBA1025EA1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4573422" y="1826378"/>
            <a:ext cx="4249737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defRPr/>
            </a:pPr>
            <a:endParaRPr lang="en-GB" sz="2800" kern="0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09351" y="5808396"/>
            <a:ext cx="41745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kern="0" dirty="0" smtClean="0">
                <a:solidFill>
                  <a:srgbClr val="002060"/>
                </a:solidFill>
              </a:rPr>
              <a:t>Visualization of the semantic process model</a:t>
            </a:r>
          </a:p>
          <a:p>
            <a:pPr>
              <a:defRPr/>
            </a:pPr>
            <a:r>
              <a:rPr lang="en-US" sz="1600" kern="0" dirty="0" smtClean="0">
                <a:solidFill>
                  <a:srgbClr val="002060"/>
                </a:solidFill>
              </a:rPr>
              <a:t>using the </a:t>
            </a:r>
            <a:r>
              <a:rPr lang="en-US" sz="1600" kern="0" dirty="0" err="1" smtClean="0">
                <a:solidFill>
                  <a:srgbClr val="002060"/>
                </a:solidFill>
              </a:rPr>
              <a:t>OntoGraph</a:t>
            </a:r>
            <a:r>
              <a:rPr lang="en-US" sz="1600" kern="0" dirty="0" smtClean="0">
                <a:solidFill>
                  <a:srgbClr val="002060"/>
                </a:solidFill>
              </a:rPr>
              <a:t> tool of Protégé </a:t>
            </a:r>
            <a:endParaRPr lang="en-US" sz="1600" kern="0" dirty="0">
              <a:solidFill>
                <a:srgbClr val="002060"/>
              </a:solidFill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584200"/>
            <a:ext cx="8661400" cy="10668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Editing OWL </a:t>
            </a:r>
            <a:r>
              <a:rPr lang="en-US" dirty="0" err="1" smtClean="0">
                <a:ea typeface="ＭＳ Ｐゴシック" pitchFamily="34" charset="-128"/>
              </a:rPr>
              <a:t>Ontologies</a:t>
            </a: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with Protégé OWL </a:t>
            </a:r>
            <a:r>
              <a:rPr lang="en-US" dirty="0" err="1" smtClean="0">
                <a:ea typeface="ＭＳ Ｐゴシック" pitchFamily="34" charset="-128"/>
              </a:rPr>
              <a:t>Plugin</a:t>
            </a:r>
            <a:r>
              <a:rPr lang="en-US" sz="3600" dirty="0" smtClean="0">
                <a:ea typeface="ＭＳ Ｐゴシック" pitchFamily="34" charset="-128"/>
              </a:rPr>
              <a:t>: </a:t>
            </a:r>
            <a:r>
              <a:rPr lang="en-US" sz="3600" dirty="0" smtClean="0">
                <a:solidFill>
                  <a:srgbClr val="002060"/>
                </a:solidFill>
                <a:ea typeface="ＭＳ Ｐゴシック" pitchFamily="34" charset="-128"/>
              </a:rPr>
              <a:t>Walkthrough</a:t>
            </a:r>
            <a:endParaRPr lang="el-GR" sz="3600" dirty="0">
              <a:solidFill>
                <a:srgbClr val="002060"/>
              </a:solidFill>
            </a:endParaRPr>
          </a:p>
        </p:txBody>
      </p:sp>
      <p:pic>
        <p:nvPicPr>
          <p:cNvPr id="25602" name="Picture 12" descr="InternalPerformers T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900" y="1866900"/>
            <a:ext cx="8102600" cy="379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05907-8360-44A8-955C-FDBBA1025EA1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4573422" y="1826378"/>
            <a:ext cx="4249737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defRPr/>
            </a:pPr>
            <a:endParaRPr lang="en-GB" sz="2800" kern="0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69551" y="5757596"/>
            <a:ext cx="39244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kern="0" dirty="0" smtClean="0">
                <a:solidFill>
                  <a:srgbClr val="002060"/>
                </a:solidFill>
              </a:rPr>
              <a:t>Validation of the semantic process model</a:t>
            </a:r>
          </a:p>
          <a:p>
            <a:pPr>
              <a:defRPr/>
            </a:pPr>
            <a:r>
              <a:rPr lang="en-US" sz="1600" kern="0" dirty="0" smtClean="0">
                <a:solidFill>
                  <a:srgbClr val="002060"/>
                </a:solidFill>
              </a:rPr>
              <a:t>using the </a:t>
            </a:r>
            <a:r>
              <a:rPr lang="en-US" sz="1600" kern="0" dirty="0" err="1" smtClean="0">
                <a:solidFill>
                  <a:srgbClr val="002060"/>
                </a:solidFill>
              </a:rPr>
              <a:t>OwlViz</a:t>
            </a:r>
            <a:r>
              <a:rPr lang="en-US" sz="1600" kern="0" dirty="0" smtClean="0">
                <a:solidFill>
                  <a:srgbClr val="002060"/>
                </a:solidFill>
              </a:rPr>
              <a:t> tool of Protégé </a:t>
            </a:r>
            <a:endParaRPr lang="en-US" sz="1600" kern="0" dirty="0">
              <a:solidFill>
                <a:srgbClr val="00206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458" y="1851611"/>
            <a:ext cx="7967663" cy="370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65100" y="596900"/>
            <a:ext cx="8801100" cy="9271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Editing OWL </a:t>
            </a:r>
            <a:r>
              <a:rPr lang="en-US" dirty="0" err="1" smtClean="0">
                <a:ea typeface="ＭＳ Ｐゴシック" pitchFamily="34" charset="-128"/>
              </a:rPr>
              <a:t>Ontologies</a:t>
            </a: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with Protégé OWL </a:t>
            </a:r>
            <a:r>
              <a:rPr lang="en-US" dirty="0" err="1" smtClean="0">
                <a:ea typeface="ＭＳ Ｐゴシック" pitchFamily="34" charset="-128"/>
              </a:rPr>
              <a:t>Plugin</a:t>
            </a:r>
            <a:r>
              <a:rPr lang="en-US" sz="3600" dirty="0" smtClean="0">
                <a:ea typeface="ＭＳ Ｐゴシック" pitchFamily="34" charset="-128"/>
              </a:rPr>
              <a:t>: </a:t>
            </a:r>
            <a:r>
              <a:rPr lang="en-US" sz="3600" dirty="0" smtClean="0">
                <a:solidFill>
                  <a:srgbClr val="002060"/>
                </a:solidFill>
                <a:ea typeface="ＭＳ Ｐゴシック" pitchFamily="34" charset="-128"/>
              </a:rPr>
              <a:t>Walkthrough</a:t>
            </a:r>
            <a:endParaRPr lang="el-GR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semantic Web</a:t>
            </a:r>
          </a:p>
          <a:p>
            <a:r>
              <a:rPr lang="en-US" dirty="0" smtClean="0">
                <a:ea typeface="ＭＳ Ｐゴシック" pitchFamily="34" charset="-128"/>
              </a:rPr>
              <a:t>Introduction to OWL</a:t>
            </a:r>
          </a:p>
          <a:p>
            <a:r>
              <a:rPr lang="en-US" dirty="0" smtClean="0">
                <a:ea typeface="ＭＳ Ｐゴシック" pitchFamily="34" charset="-128"/>
              </a:rPr>
              <a:t>Editing OWL </a:t>
            </a:r>
            <a:r>
              <a:rPr lang="en-US" dirty="0" err="1" smtClean="0">
                <a:ea typeface="ＭＳ Ｐゴシック" pitchFamily="34" charset="-128"/>
              </a:rPr>
              <a:t>Ontologies</a:t>
            </a: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with Protégé OWL </a:t>
            </a:r>
            <a:r>
              <a:rPr lang="en-US" dirty="0" err="1" smtClean="0">
                <a:ea typeface="ＭＳ Ｐゴシック" pitchFamily="34" charset="-128"/>
              </a:rPr>
              <a:t>Plugin</a:t>
            </a:r>
            <a:r>
              <a:rPr lang="en-US" dirty="0" smtClean="0">
                <a:ea typeface="ＭＳ Ｐゴシック" pitchFamily="34" charset="-128"/>
              </a:rPr>
              <a:t>: </a:t>
            </a:r>
            <a:r>
              <a:rPr lang="en-US" sz="2200" dirty="0" smtClean="0">
                <a:solidFill>
                  <a:srgbClr val="002060"/>
                </a:solidFill>
                <a:ea typeface="ＭＳ Ｐゴシック" pitchFamily="34" charset="-128"/>
              </a:rPr>
              <a:t>Theory + Walkthrough</a:t>
            </a:r>
          </a:p>
          <a:p>
            <a:r>
              <a:rPr lang="en-US" dirty="0" smtClean="0"/>
              <a:t>Semantic Information Retrieval using Protégé </a:t>
            </a:r>
          </a:p>
          <a:p>
            <a:endParaRPr lang="el-GR" sz="2200" dirty="0">
              <a:solidFill>
                <a:srgbClr val="0020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05907-8360-44A8-955C-FDBBA1025EA1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05907-8360-44A8-955C-FDBBA1025EA1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4573422" y="1826378"/>
            <a:ext cx="4249737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defRPr/>
            </a:pPr>
            <a:endParaRPr lang="en-GB" sz="2800" kern="0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02696" y="2189748"/>
            <a:ext cx="14795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kern="0" dirty="0" smtClean="0">
                <a:solidFill>
                  <a:srgbClr val="002060"/>
                </a:solidFill>
              </a:rPr>
              <a:t>Evaluation of the ontology</a:t>
            </a:r>
          </a:p>
          <a:p>
            <a:pPr>
              <a:defRPr/>
            </a:pPr>
            <a:r>
              <a:rPr lang="en-US" sz="1600" kern="0" dirty="0" smtClean="0">
                <a:solidFill>
                  <a:srgbClr val="002060"/>
                </a:solidFill>
              </a:rPr>
              <a:t>with Pellet </a:t>
            </a:r>
            <a:r>
              <a:rPr lang="en-US" sz="1600" kern="0" dirty="0" err="1" smtClean="0">
                <a:solidFill>
                  <a:srgbClr val="002060"/>
                </a:solidFill>
              </a:rPr>
              <a:t>Reasoner</a:t>
            </a:r>
            <a:r>
              <a:rPr lang="en-US" sz="1600" kern="0" dirty="0" smtClean="0">
                <a:solidFill>
                  <a:srgbClr val="002060"/>
                </a:solidFill>
              </a:rPr>
              <a:t> of Protégé </a:t>
            </a:r>
            <a:endParaRPr lang="en-US" sz="1600" kern="0" dirty="0">
              <a:solidFill>
                <a:srgbClr val="002060"/>
              </a:solidFill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9281" y="1599448"/>
            <a:ext cx="6143625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93700"/>
            <a:ext cx="8991600" cy="10668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Editing OWL </a:t>
            </a:r>
            <a:r>
              <a:rPr lang="en-US" dirty="0" err="1" smtClean="0">
                <a:ea typeface="ＭＳ Ｐゴシック" pitchFamily="34" charset="-128"/>
              </a:rPr>
              <a:t>Ontologies</a:t>
            </a: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with Protégé OWL </a:t>
            </a:r>
            <a:r>
              <a:rPr lang="en-US" dirty="0" err="1" smtClean="0">
                <a:ea typeface="ＭＳ Ｐゴシック" pitchFamily="34" charset="-128"/>
              </a:rPr>
              <a:t>Plugin</a:t>
            </a:r>
            <a:r>
              <a:rPr lang="en-US" sz="3600" dirty="0" smtClean="0">
                <a:ea typeface="ＭＳ Ｐゴシック" pitchFamily="34" charset="-128"/>
              </a:rPr>
              <a:t>: </a:t>
            </a:r>
            <a:r>
              <a:rPr lang="en-US" sz="3600" dirty="0" smtClean="0">
                <a:solidFill>
                  <a:srgbClr val="002060"/>
                </a:solidFill>
                <a:ea typeface="ＭＳ Ｐゴシック" pitchFamily="34" charset="-128"/>
              </a:rPr>
              <a:t>Walkthrough</a:t>
            </a:r>
            <a:endParaRPr lang="el-GR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84200" y="632326"/>
            <a:ext cx="8775700" cy="10668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Semantic Information Retrieval 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using Protégé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05907-8360-44A8-955C-FDBBA1025EA1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4573422" y="1826378"/>
            <a:ext cx="4249737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defRPr/>
            </a:pPr>
            <a:endParaRPr lang="en-GB" sz="2800" kern="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1780" y="1930886"/>
            <a:ext cx="51956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kern="0" dirty="0" err="1" smtClean="0">
                <a:solidFill>
                  <a:srgbClr val="002060"/>
                </a:solidFill>
              </a:rPr>
              <a:t>Queuring</a:t>
            </a:r>
            <a:r>
              <a:rPr lang="en-US" sz="2000" kern="0" dirty="0" smtClean="0">
                <a:solidFill>
                  <a:srgbClr val="002060"/>
                </a:solidFill>
              </a:rPr>
              <a:t>  and extracting results in Protégé  </a:t>
            </a:r>
          </a:p>
        </p:txBody>
      </p:sp>
      <p:sp>
        <p:nvSpPr>
          <p:cNvPr id="9" name="Rectangle 8"/>
          <p:cNvSpPr/>
          <p:nvPr/>
        </p:nvSpPr>
        <p:spPr>
          <a:xfrm>
            <a:off x="596900" y="2407335"/>
            <a:ext cx="871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i="1" kern="0" dirty="0" smtClean="0"/>
              <a:t>Trainers available to participate in seminar – gateway condition is “yes”</a:t>
            </a:r>
            <a:endParaRPr lang="el-GR" i="1" kern="0" dirty="0" err="1" smtClean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516" y="2965701"/>
            <a:ext cx="82296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890337" y="5824971"/>
            <a:ext cx="82536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kern="0" dirty="0" smtClean="0">
                <a:solidFill>
                  <a:srgbClr val="002060"/>
                </a:solidFill>
              </a:rPr>
              <a:t>Query results showed that only 12 from 25 informed trainers accepted the invitation</a:t>
            </a:r>
            <a:endParaRPr lang="el-GR" sz="1600" kern="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84200" y="632326"/>
            <a:ext cx="8775700" cy="10668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Semantic Information Retrieval 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using Protégé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05907-8360-44A8-955C-FDBBA1025EA1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4573422" y="1826378"/>
            <a:ext cx="4249737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defRPr/>
            </a:pPr>
            <a:endParaRPr lang="en-GB" sz="2800" kern="0" dirty="0">
              <a:latin typeface="+mn-lt"/>
            </a:endParaRPr>
          </a:p>
        </p:txBody>
      </p: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419100" y="1307974"/>
            <a:ext cx="80391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7200"/>
            <a:endParaRPr lang="en-US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7200"/>
            <a:endParaRPr lang="en-US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7200"/>
            <a:endParaRPr lang="en-US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7200"/>
            <a:endParaRPr lang="en-US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7200"/>
            <a:r>
              <a:rPr lang="en-US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Protégé, can provide information retrieval process through simple and complex semantic querying methods using the </a:t>
            </a:r>
            <a:r>
              <a:rPr lang="en-US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SPARQL standard</a:t>
            </a:r>
          </a:p>
          <a:p>
            <a:pPr lvl="0" indent="457200"/>
            <a:endParaRPr lang="en-US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7200"/>
            <a:r>
              <a:rPr lang="en-US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SPARQL is the predominant query language to derive information from the triple statement pattern “subject – predicate – object ” of RDF (a W3C specification). </a:t>
            </a:r>
          </a:p>
          <a:p>
            <a:pPr lvl="0" indent="457200" algn="just"/>
            <a:endParaRPr lang="en-US" sz="2000" dirty="0" smtClean="0">
              <a:latin typeface="Arial" pitchFamily="34" charset="0"/>
              <a:ea typeface="Times New Roman" pitchFamily="18" charset="0"/>
              <a:cs typeface="TimesNewRoman"/>
            </a:endParaRPr>
          </a:p>
          <a:p>
            <a:pPr lvl="0" indent="457200" algn="just"/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NewRoman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80226" y="5123934"/>
            <a:ext cx="5442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has the general structure SELECT-FROM-WHERE </a:t>
            </a:r>
            <a:endParaRPr lang="el-GR" dirty="0"/>
          </a:p>
        </p:txBody>
      </p:sp>
      <p:sp>
        <p:nvSpPr>
          <p:cNvPr id="13" name="Rectangle 12"/>
          <p:cNvSpPr/>
          <p:nvPr/>
        </p:nvSpPr>
        <p:spPr>
          <a:xfrm>
            <a:off x="3455017" y="1910834"/>
            <a:ext cx="2703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ea typeface="ＭＳ Ｐゴシック" pitchFamily="34" charset="-128"/>
              </a:rPr>
              <a:t>SPARQL queries </a:t>
            </a:r>
            <a:endParaRPr lang="el-GR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0"/>
            <a:ext cx="8229600" cy="1066800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SPARQL Query 1: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GB" dirty="0" smtClean="0">
                <a:latin typeface="Arial" pitchFamily="34" charset="0"/>
                <a:cs typeface="Arial" pitchFamily="34" charset="0"/>
              </a:rPr>
            </a:br>
            <a:r>
              <a:rPr lang="en-US" sz="2200" dirty="0" smtClean="0"/>
              <a:t>Give all the business entities and its </a:t>
            </a:r>
            <a:r>
              <a:rPr lang="en-US" sz="2200" dirty="0" err="1" smtClean="0"/>
              <a:t>Dpts</a:t>
            </a:r>
            <a:r>
              <a:rPr lang="en-US" sz="2200" dirty="0" smtClean="0"/>
              <a:t>/sub-</a:t>
            </a:r>
            <a:r>
              <a:rPr lang="en-US" sz="2200" dirty="0" err="1" smtClean="0"/>
              <a:t>Dpts</a:t>
            </a:r>
            <a:r>
              <a:rPr lang="en-US" sz="2200" dirty="0" smtClean="0"/>
              <a:t> of the ontology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05907-8360-44A8-955C-FDBBA1025EA1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  <p:pic>
        <p:nvPicPr>
          <p:cNvPr id="8" name="Pictur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82700"/>
            <a:ext cx="9144000" cy="557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1066800"/>
          </a:xfrm>
        </p:spPr>
        <p:txBody>
          <a:bodyPr/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SPARQL Query 2: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GB" dirty="0" smtClean="0">
                <a:latin typeface="Arial" pitchFamily="34" charset="0"/>
                <a:cs typeface="Arial" pitchFamily="34" charset="0"/>
              </a:rPr>
            </a:br>
            <a:r>
              <a:rPr lang="en-US" sz="2200" dirty="0" smtClean="0"/>
              <a:t>Which progresses are executed by  the IT </a:t>
            </a:r>
            <a:r>
              <a:rPr lang="en-US" sz="2200" dirty="0" err="1" smtClean="0"/>
              <a:t>Dpt</a:t>
            </a:r>
            <a:r>
              <a:rPr lang="en-US" sz="2200" dirty="0" smtClean="0"/>
              <a:t>? </a:t>
            </a:r>
            <a:br>
              <a:rPr lang="en-US" sz="2200" dirty="0" smtClean="0"/>
            </a:br>
            <a:r>
              <a:rPr lang="en-US" sz="2200" dirty="0" smtClean="0"/>
              <a:t>And who executes them?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05907-8360-44A8-955C-FDBBA1025EA1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44601"/>
            <a:ext cx="9144000" cy="561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3226"/>
            <a:ext cx="8991600" cy="1066800"/>
          </a:xfrm>
        </p:spPr>
        <p:txBody>
          <a:bodyPr/>
          <a:lstStyle/>
          <a:p>
            <a:pPr lvl="0"/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SPARQL Query 3: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GB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/>
              <a:t> </a:t>
            </a:r>
            <a:r>
              <a:rPr lang="en-US" sz="2200" dirty="0" smtClean="0"/>
              <a:t>Find  students pay in cash that have chosen Web Design E-Learning Course and are not necessary unemployed</a:t>
            </a:r>
            <a:r>
              <a:rPr lang="el-GR" sz="2400" dirty="0" smtClean="0"/>
              <a:t/>
            </a:r>
            <a:br>
              <a:rPr lang="el-GR" sz="2400" dirty="0" smtClean="0"/>
            </a:br>
            <a:endParaRPr lang="en-US" sz="2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05907-8360-44A8-955C-FDBBA1025EA1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97001"/>
            <a:ext cx="9144000" cy="54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05907-8360-44A8-955C-FDBBA1025EA1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23900" y="22828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l-GR" sz="3800" b="0" i="1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altLang="el-GR" sz="3800" i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altLang="el-GR" sz="2000" i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altLang="el-GR" sz="2000" i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altLang="el-GR" sz="2000" i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altLang="el-GR" sz="2000" i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altLang="el-GR" sz="2000" i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altLang="el-GR" sz="2000" i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l-GR" sz="2000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Semantic </a:t>
            </a:r>
            <a:r>
              <a:rPr lang="en-GB" altLang="el-GR" sz="2000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search engines </a:t>
            </a:r>
            <a:r>
              <a:rPr lang="en-GB" altLang="el-GR" sz="2000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that could </a:t>
            </a:r>
            <a:r>
              <a:rPr lang="en-GB" altLang="el-GR" sz="2000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help you </a:t>
            </a:r>
            <a:r>
              <a:rPr lang="en-GB" altLang="el-GR" sz="2000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understand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l-GR" sz="2000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use of </a:t>
            </a:r>
            <a:r>
              <a:rPr lang="en-GB" altLang="el-GR" sz="2000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semantic web technology…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altLang="el-GR" sz="2200" i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altLang="el-GR" sz="2200" i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l-GR" sz="2200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</a:t>
            </a:r>
            <a:r>
              <a:rPr lang="en-GB" altLang="el-GR" sz="2200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) </a:t>
            </a:r>
            <a:r>
              <a:rPr lang="en-GB" altLang="el-GR" sz="2200" i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Hakia</a:t>
            </a:r>
            <a:endParaRPr lang="en-GB" altLang="el-GR" sz="2200" i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lvl="0">
              <a:defRPr/>
            </a:pPr>
            <a:r>
              <a:rPr lang="en-GB" altLang="el-GR" sz="1600" i="1" dirty="0" smtClean="0">
                <a:solidFill>
                  <a:schemeClr val="tx2"/>
                </a:solidFill>
                <a:latin typeface="+mj-lt"/>
                <a:ea typeface="+mj-ea"/>
                <a:cs typeface="+mj-cs"/>
                <a:hlinkClick r:id="rId3"/>
              </a:rPr>
              <a:t>https://www.crunchbase.com/organization/hakia#/</a:t>
            </a:r>
            <a:r>
              <a:rPr lang="en-GB" altLang="el-GR" sz="1600" i="1" dirty="0" smtClean="0">
                <a:solidFill>
                  <a:schemeClr val="tx2"/>
                </a:solidFill>
                <a:latin typeface="+mj-lt"/>
                <a:ea typeface="+mj-ea"/>
                <a:cs typeface="+mj-cs"/>
                <a:hlinkClick r:id="rId3"/>
              </a:rPr>
              <a:t>entity</a:t>
            </a:r>
            <a:endParaRPr lang="en-GB" altLang="el-GR" sz="1600" i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lvl="0">
              <a:defRPr/>
            </a:pPr>
            <a:endParaRPr kumimoji="0" lang="en-GB" altLang="el-GR" b="0" i="1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defRPr/>
            </a:pPr>
            <a:endParaRPr lang="en-GB" altLang="el-GR" i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lvl="0">
              <a:defRPr/>
            </a:pPr>
            <a:endParaRPr lang="en-GB" altLang="el-GR" i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lvl="0">
              <a:defRPr/>
            </a:pPr>
            <a:endParaRPr lang="en-GB" altLang="el-GR" i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lvl="0">
              <a:defRPr/>
            </a:pPr>
            <a:endParaRPr lang="en-GB" altLang="el-GR" i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lvl="0">
              <a:defRPr/>
            </a:pPr>
            <a:endParaRPr lang="en-GB" altLang="el-GR" i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lvl="0">
              <a:defRPr/>
            </a:pPr>
            <a:endParaRPr lang="en-GB" altLang="el-GR" sz="2200" i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lvl="0">
              <a:defRPr/>
            </a:pPr>
            <a:r>
              <a:rPr lang="en-GB" altLang="el-GR" sz="2200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</a:t>
            </a:r>
            <a:r>
              <a:rPr lang="en-GB" altLang="el-GR" sz="2200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) </a:t>
            </a:r>
            <a:r>
              <a:rPr lang="en-US" altLang="el-GR" sz="2200" i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DuckDuckgo</a:t>
            </a:r>
            <a:endParaRPr lang="el-GR" altLang="el-GR" sz="2200" i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lvl="0">
              <a:defRPr/>
            </a:pPr>
            <a:r>
              <a:rPr lang="en-GB" altLang="el-GR" i="1" dirty="0" smtClean="0">
                <a:solidFill>
                  <a:schemeClr val="tx2"/>
                </a:solidFill>
                <a:latin typeface="+mj-lt"/>
                <a:ea typeface="+mj-ea"/>
                <a:cs typeface="+mj-cs"/>
                <a:hlinkClick r:id="rId4"/>
              </a:rPr>
              <a:t>https</a:t>
            </a:r>
            <a:r>
              <a:rPr lang="en-GB" altLang="el-GR" i="1" dirty="0" smtClean="0">
                <a:solidFill>
                  <a:schemeClr val="tx2"/>
                </a:solidFill>
                <a:latin typeface="+mj-lt"/>
                <a:ea typeface="+mj-ea"/>
                <a:cs typeface="+mj-cs"/>
                <a:hlinkClick r:id="rId4"/>
              </a:rPr>
              <a:t>://duckduckgo.com</a:t>
            </a:r>
            <a:r>
              <a:rPr lang="en-GB" altLang="el-GR" i="1" dirty="0" smtClean="0">
                <a:solidFill>
                  <a:schemeClr val="tx2"/>
                </a:solidFill>
                <a:latin typeface="+mj-lt"/>
                <a:ea typeface="+mj-ea"/>
                <a:cs typeface="+mj-cs"/>
                <a:hlinkClick r:id="rId4"/>
              </a:rPr>
              <a:t>/</a:t>
            </a:r>
            <a:endParaRPr lang="en-GB" altLang="el-GR" i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lvl="0">
              <a:defRPr/>
            </a:pPr>
            <a:endParaRPr lang="en-GB" altLang="el-GR" i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lvl="0">
              <a:defRPr/>
            </a:pPr>
            <a:endParaRPr kumimoji="0" lang="en-GB" altLang="el-GR" b="0" i="1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defRPr/>
            </a:pPr>
            <a:endParaRPr kumimoji="0" lang="en-GB" altLang="el-GR" sz="2200" b="0" i="1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l-GR" sz="3800" b="0" i="1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altLang="el-GR" sz="3800" i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l-GR" sz="3800" b="0" i="1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0073" y="4351096"/>
            <a:ext cx="81694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l-GR" sz="2000" i="1" dirty="0" smtClean="0">
                <a:solidFill>
                  <a:schemeClr val="tx2"/>
                </a:solidFill>
              </a:rPr>
              <a:t>  </a:t>
            </a:r>
            <a:endParaRPr lang="en-GB" altLang="el-GR" sz="2000" i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http://osarena.net/wp-content/uploads/2013/07/duckduckgo-hom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36880" y="4505324"/>
            <a:ext cx="3607120" cy="1836000"/>
          </a:xfrm>
          <a:prstGeom prst="rect">
            <a:avLst/>
          </a:prstGeom>
          <a:noFill/>
        </p:spPr>
      </p:pic>
      <p:pic>
        <p:nvPicPr>
          <p:cNvPr id="5124" name="Picture 4" descr="http://www.periodistadigital.com/imagenes/2010/05/03/haki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8529" y="1420812"/>
            <a:ext cx="2855471" cy="3132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05907-8360-44A8-955C-FDBBA1025EA1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321803" y="23844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l-GR" sz="3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 </a:t>
            </a:r>
            <a:r>
              <a:rPr kumimoji="0" lang="en-GB" altLang="el-GR" sz="3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you for your attention!</a:t>
            </a:r>
            <a:endParaRPr kumimoji="0" lang="en-US" altLang="el-GR" sz="3800" b="0" i="1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0073" y="4351096"/>
            <a:ext cx="81694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l-GR" sz="2000" i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Themis</a:t>
            </a:r>
            <a:r>
              <a:rPr lang="en-GB" altLang="el-GR" sz="2000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Panayiotopoulos,</a:t>
            </a:r>
            <a:r>
              <a:rPr lang="en-GB" altLang="el-GR" sz="2000" i="1" dirty="0" smtClean="0">
                <a:solidFill>
                  <a:schemeClr val="tx2"/>
                </a:solidFill>
              </a:rPr>
              <a:t> </a:t>
            </a:r>
            <a:r>
              <a:rPr lang="en-GB" altLang="el-GR" sz="2000" i="1" dirty="0" err="1" smtClean="0">
                <a:solidFill>
                  <a:schemeClr val="tx2"/>
                </a:solidFill>
              </a:rPr>
              <a:t>Dimitris</a:t>
            </a:r>
            <a:r>
              <a:rPr lang="en-GB" altLang="el-GR" sz="2000" i="1" dirty="0" smtClean="0">
                <a:solidFill>
                  <a:schemeClr val="tx2"/>
                </a:solidFill>
              </a:rPr>
              <a:t> </a:t>
            </a:r>
            <a:r>
              <a:rPr lang="en-GB" altLang="el-GR" sz="2000" i="1" dirty="0" err="1" smtClean="0">
                <a:solidFill>
                  <a:schemeClr val="tx2"/>
                </a:solidFill>
              </a:rPr>
              <a:t>Apostolou</a:t>
            </a:r>
            <a:r>
              <a:rPr lang="en-GB" altLang="el-GR" sz="2000" i="1" dirty="0" smtClean="0">
                <a:solidFill>
                  <a:schemeClr val="tx2"/>
                </a:solidFill>
              </a:rPr>
              <a:t>, </a:t>
            </a:r>
            <a:r>
              <a:rPr lang="en-GB" altLang="el-GR" sz="2000" i="1" dirty="0" err="1" smtClean="0">
                <a:solidFill>
                  <a:schemeClr val="tx2"/>
                </a:solidFill>
              </a:rPr>
              <a:t>Eleni</a:t>
            </a:r>
            <a:r>
              <a:rPr lang="en-GB" altLang="el-GR" sz="2000" i="1" dirty="0" smtClean="0">
                <a:solidFill>
                  <a:schemeClr val="tx2"/>
                </a:solidFill>
              </a:rPr>
              <a:t>-Maria </a:t>
            </a:r>
            <a:r>
              <a:rPr lang="en-GB" altLang="el-GR" sz="2000" i="1" dirty="0" err="1" smtClean="0">
                <a:solidFill>
                  <a:schemeClr val="tx2"/>
                </a:solidFill>
              </a:rPr>
              <a:t>Kalogeraki</a:t>
            </a:r>
            <a:r>
              <a:rPr lang="en-GB" altLang="el-GR" sz="2000" i="1" dirty="0" smtClean="0">
                <a:solidFill>
                  <a:schemeClr val="tx2"/>
                </a:solidFill>
              </a:rPr>
              <a:t>  </a:t>
            </a:r>
            <a:endParaRPr lang="en-GB" altLang="el-GR" sz="2000" i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9100" y="508000"/>
            <a:ext cx="8229600" cy="1066800"/>
          </a:xfrm>
        </p:spPr>
        <p:txBody>
          <a:bodyPr lIns="91430" tIns="45715" rIns="91430" bIns="45715"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The Semantic Web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1220" y="1321025"/>
            <a:ext cx="8304480" cy="1294696"/>
          </a:xfrm>
        </p:spPr>
        <p:txBody>
          <a:bodyPr lIns="91430" tIns="45715" rIns="91430" bIns="45715"/>
          <a:lstStyle/>
          <a:p>
            <a:pPr eaLnBrk="1" hangingPunct="1">
              <a:buFont typeface="Times New Roman" pitchFamily="18" charset="0"/>
              <a:buNone/>
            </a:pPr>
            <a:r>
              <a:rPr lang="en-US" dirty="0" smtClean="0">
                <a:ea typeface="ＭＳ Ｐゴシック" pitchFamily="34" charset="-128"/>
              </a:rPr>
              <a:t>Shared </a:t>
            </a:r>
            <a:r>
              <a:rPr lang="en-US" dirty="0" err="1" smtClean="0">
                <a:ea typeface="ＭＳ Ｐゴシック" pitchFamily="34" charset="-128"/>
              </a:rPr>
              <a:t>ontologies</a:t>
            </a:r>
            <a:r>
              <a:rPr lang="en-US" dirty="0" smtClean="0">
                <a:ea typeface="ＭＳ Ｐゴシック" pitchFamily="34" charset="-128"/>
              </a:rPr>
              <a:t> help to exchange data and meaning between web-based services</a:t>
            </a:r>
          </a:p>
        </p:txBody>
      </p:sp>
      <p:pic>
        <p:nvPicPr>
          <p:cNvPr id="254980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3520" y="2057977"/>
            <a:ext cx="6400800" cy="46516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254981" name="Text Box 22"/>
          <p:cNvSpPr txBox="1">
            <a:spLocks noChangeArrowheads="1"/>
          </p:cNvSpPr>
          <p:nvPr/>
        </p:nvSpPr>
        <p:spPr bwMode="auto">
          <a:xfrm>
            <a:off x="6847200" y="6438917"/>
            <a:ext cx="2296800" cy="33699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med"/>
          </a:ln>
        </p:spPr>
        <p:txBody>
          <a:bodyPr wrap="none" lIns="91430" tIns="45715" rIns="91430" bIns="45715">
            <a:spAutoFit/>
          </a:bodyPr>
          <a:lstStyle/>
          <a:p>
            <a:pPr defTabSz="914414" eaLnBrk="0" hangingPunct="0"/>
            <a:r>
              <a:rPr lang="en-US" sz="1600" dirty="0">
                <a:solidFill>
                  <a:srgbClr val="002060"/>
                </a:solidFill>
              </a:rPr>
              <a:t>(Image by Jim </a:t>
            </a:r>
            <a:r>
              <a:rPr lang="en-US" sz="1600" dirty="0" err="1">
                <a:solidFill>
                  <a:srgbClr val="002060"/>
                </a:solidFill>
              </a:rPr>
              <a:t>Hendler</a:t>
            </a:r>
            <a:r>
              <a:rPr lang="en-US" sz="1600" dirty="0">
                <a:solidFill>
                  <a:srgbClr val="002060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05326"/>
            <a:ext cx="8229600" cy="1066800"/>
          </a:xfrm>
        </p:spPr>
        <p:txBody>
          <a:bodyPr/>
          <a:lstStyle/>
          <a:p>
            <a:r>
              <a:rPr lang="en-GB" altLang="el-GR" sz="3200" dirty="0" smtClean="0"/>
              <a:t>The Semantic Web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509337" y="1335088"/>
            <a:ext cx="8229600" cy="2430796"/>
          </a:xfrm>
        </p:spPr>
        <p:txBody>
          <a:bodyPr/>
          <a:lstStyle/>
          <a:p>
            <a:pPr lvl="0" algn="just">
              <a:buNone/>
            </a:pPr>
            <a:r>
              <a:rPr lang="en-US" altLang="el-GR" b="1" i="1" u="sng" dirty="0" smtClean="0">
                <a:solidFill>
                  <a:srgbClr val="002060"/>
                </a:solidFill>
              </a:rPr>
              <a:t>Since when does it start concerning us?</a:t>
            </a:r>
            <a:endParaRPr lang="en-GB" altLang="el-GR" b="1" i="1" u="sng" dirty="0" smtClean="0">
              <a:solidFill>
                <a:srgbClr val="002060"/>
              </a:solidFill>
            </a:endParaRPr>
          </a:p>
          <a:p>
            <a:pPr lvl="0" algn="just">
              <a:buNone/>
            </a:pPr>
            <a:endParaRPr lang="el-GR" altLang="el-GR" sz="10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buNone/>
            </a:pPr>
            <a:r>
              <a:rPr lang="en-US" altLang="el-GR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Semantic  Nets: </a:t>
            </a:r>
            <a:endParaRPr lang="en-US" sz="2400" dirty="0" smtClean="0"/>
          </a:p>
          <a:p>
            <a:pPr lvl="0" algn="just">
              <a:buNone/>
            </a:pPr>
            <a:r>
              <a:rPr lang="en-US" sz="2400" dirty="0" smtClean="0">
                <a:latin typeface="Arial" charset="0"/>
              </a:rPr>
              <a:t>(1909) </a:t>
            </a:r>
            <a:r>
              <a:rPr lang="en-US" sz="2400" dirty="0" smtClean="0"/>
              <a:t>Charles S. Peirce </a:t>
            </a:r>
            <a:r>
              <a:rPr lang="en-US" sz="1600" dirty="0" smtClean="0">
                <a:latin typeface="Arial" charset="0"/>
              </a:rPr>
              <a:t>proposed "existential graphs" :</a:t>
            </a:r>
          </a:p>
          <a:p>
            <a:pPr lvl="0" algn="just">
              <a:buNone/>
            </a:pPr>
            <a:r>
              <a:rPr lang="en-US" sz="1600" dirty="0" smtClean="0">
                <a:latin typeface="Arial" charset="0"/>
              </a:rPr>
              <a:t>a graphical notation of nodes and edges -&gt; </a:t>
            </a:r>
            <a:r>
              <a:rPr lang="el-GR" sz="1600" dirty="0" smtClean="0">
                <a:latin typeface="Arial" charset="0"/>
              </a:rPr>
              <a:t>«</a:t>
            </a:r>
            <a:r>
              <a:rPr lang="en-US" sz="1600" dirty="0" smtClean="0">
                <a:latin typeface="Arial" charset="0"/>
              </a:rPr>
              <a:t>the logic of the future</a:t>
            </a:r>
            <a:r>
              <a:rPr lang="el-GR" sz="1600" dirty="0" smtClean="0">
                <a:latin typeface="Arial" charset="0"/>
              </a:rPr>
              <a:t>»</a:t>
            </a:r>
            <a:endParaRPr lang="en-US" altLang="el-GR" sz="1600" dirty="0" smtClean="0">
              <a:latin typeface="Arial" charset="0"/>
            </a:endParaRPr>
          </a:p>
          <a:p>
            <a:pPr lvl="0" algn="just">
              <a:buNone/>
            </a:pPr>
            <a:r>
              <a:rPr lang="en-US" altLang="el-GR" b="1" i="1" u="sng" dirty="0" smtClean="0">
                <a:solidFill>
                  <a:srgbClr val="002060"/>
                </a:solidFill>
              </a:rPr>
              <a:t> </a:t>
            </a:r>
            <a:endParaRPr lang="en-US" altLang="el-GR" sz="1400" b="1" i="1" u="sng" dirty="0" smtClean="0">
              <a:solidFill>
                <a:srgbClr val="002060"/>
              </a:solidFill>
            </a:endParaRPr>
          </a:p>
          <a:p>
            <a:pPr lvl="0" algn="just">
              <a:buNone/>
            </a:pPr>
            <a:endParaRPr lang="el-GR" altLang="el-GR" sz="1600" dirty="0" smtClean="0"/>
          </a:p>
          <a:p>
            <a:pPr lvl="1">
              <a:buNone/>
            </a:pP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7700" y="3340100"/>
            <a:ext cx="8737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/>
              <a:t>(Early ’60s) </a:t>
            </a:r>
            <a:r>
              <a:rPr lang="en-US" sz="2200" dirty="0" smtClean="0">
                <a:latin typeface="+mn-lt"/>
              </a:rPr>
              <a:t>Allan </a:t>
            </a:r>
            <a:r>
              <a:rPr lang="en-US" sz="2200" dirty="0" err="1" smtClean="0">
                <a:latin typeface="+mn-lt"/>
              </a:rPr>
              <a:t>M.Collins,M</a:t>
            </a:r>
            <a:r>
              <a:rPr lang="en-US" sz="2200" dirty="0" smtClean="0">
                <a:latin typeface="+mn-lt"/>
              </a:rPr>
              <a:t>. Ross </a:t>
            </a:r>
            <a:r>
              <a:rPr lang="en-US" sz="2200" dirty="0" err="1" smtClean="0">
                <a:latin typeface="+mn-lt"/>
              </a:rPr>
              <a:t>Quillian</a:t>
            </a:r>
            <a:r>
              <a:rPr lang="en-US" sz="2200" dirty="0" smtClean="0">
                <a:latin typeface="+mn-lt"/>
              </a:rPr>
              <a:t>, Elizabeth F. Loftus:</a:t>
            </a:r>
          </a:p>
          <a:p>
            <a:pPr>
              <a:defRPr/>
            </a:pPr>
            <a:r>
              <a:rPr lang="en-US" sz="1600" dirty="0" smtClean="0"/>
              <a:t>First concept for the semantic web</a:t>
            </a:r>
            <a:endParaRPr lang="el-GR" sz="16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05907-8360-44A8-955C-FDBBA1025EA1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71500" y="4083040"/>
            <a:ext cx="810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Semantic Web is directly linked with the Artificial Intelligence research area, based on knowledge representation rules and assertions. </a:t>
            </a:r>
            <a:endParaRPr lang="el-GR" dirty="0"/>
          </a:p>
        </p:txBody>
      </p:sp>
      <p:sp>
        <p:nvSpPr>
          <p:cNvPr id="10" name="Rectangle 9"/>
          <p:cNvSpPr/>
          <p:nvPr/>
        </p:nvSpPr>
        <p:spPr>
          <a:xfrm>
            <a:off x="495300" y="4800600"/>
            <a:ext cx="86487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l-GR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Semantics of “semantic” . . .</a:t>
            </a:r>
          </a:p>
          <a:p>
            <a:pPr>
              <a:defRPr/>
            </a:pPr>
            <a:r>
              <a:rPr lang="en-US" i="1" dirty="0" err="1" smtClean="0"/>
              <a:t>sēmainō</a:t>
            </a:r>
            <a:r>
              <a:rPr lang="en-US" i="1" dirty="0" smtClean="0"/>
              <a:t> , </a:t>
            </a:r>
            <a:r>
              <a:rPr lang="en-US" dirty="0" err="1" smtClean="0"/>
              <a:t>simasía</a:t>
            </a:r>
            <a:r>
              <a:rPr lang="en-US" dirty="0" smtClean="0"/>
              <a:t> (</a:t>
            </a:r>
            <a:r>
              <a:rPr lang="el-GR" dirty="0" smtClean="0"/>
              <a:t>σημασία) </a:t>
            </a:r>
            <a:r>
              <a:rPr lang="en-US" kern="0" dirty="0" smtClean="0"/>
              <a:t>&lt;</a:t>
            </a:r>
            <a:r>
              <a:rPr lang="el-GR" kern="0" dirty="0" smtClean="0"/>
              <a:t> </a:t>
            </a:r>
            <a:r>
              <a:rPr lang="en-US" dirty="0" err="1" smtClean="0"/>
              <a:t>simasiakós</a:t>
            </a:r>
            <a:r>
              <a:rPr lang="el-GR" dirty="0" smtClean="0"/>
              <a:t> &lt; </a:t>
            </a:r>
            <a:r>
              <a:rPr lang="en-US" i="1" kern="0" dirty="0" err="1" smtClean="0"/>
              <a:t>sēmantikós</a:t>
            </a:r>
            <a:r>
              <a:rPr lang="en-US" b="1" i="1" kern="0" dirty="0" smtClean="0"/>
              <a:t> </a:t>
            </a:r>
            <a:r>
              <a:rPr lang="el-GR" dirty="0" smtClean="0"/>
              <a:t>&lt;</a:t>
            </a:r>
            <a:r>
              <a:rPr lang="en-US" dirty="0" smtClean="0"/>
              <a:t> </a:t>
            </a:r>
            <a:r>
              <a:rPr lang="el-GR" dirty="0" smtClean="0"/>
              <a:t> </a:t>
            </a:r>
            <a:r>
              <a:rPr lang="en-US" sz="2400" dirty="0" smtClean="0"/>
              <a:t>semantics </a:t>
            </a:r>
            <a:r>
              <a:rPr lang="en-US" dirty="0" smtClean="0"/>
              <a:t>        </a:t>
            </a:r>
            <a:r>
              <a:rPr lang="en-US" i="1" kern="0" dirty="0" smtClean="0"/>
              <a:t>=</a:t>
            </a:r>
            <a:endParaRPr lang="el-GR" i="1" kern="0" dirty="0" smtClean="0"/>
          </a:p>
          <a:p>
            <a:r>
              <a:rPr lang="en-US" sz="1300" i="1" kern="0" dirty="0" smtClean="0"/>
              <a:t>(ancient </a:t>
            </a:r>
            <a:r>
              <a:rPr lang="en-US" sz="1300" i="1" kern="0" dirty="0" err="1" smtClean="0"/>
              <a:t>greek</a:t>
            </a:r>
            <a:r>
              <a:rPr lang="en-US" sz="1300" i="1" kern="0" dirty="0" smtClean="0"/>
              <a:t> word)</a:t>
            </a:r>
            <a:endParaRPr lang="el-GR" sz="800" i="1" kern="0" dirty="0" smtClean="0"/>
          </a:p>
          <a:p>
            <a:pPr>
              <a:defRPr/>
            </a:pPr>
            <a:endParaRPr lang="en-US" sz="500" i="1" kern="0" dirty="0" smtClean="0"/>
          </a:p>
          <a:p>
            <a:pPr>
              <a:defRPr/>
            </a:pPr>
            <a:r>
              <a:rPr lang="en-US" i="1" kern="0" dirty="0" smtClean="0"/>
              <a:t>the </a:t>
            </a:r>
            <a:r>
              <a:rPr lang="en-US" i="1" kern="0" dirty="0"/>
              <a:t>study of meaning, </a:t>
            </a:r>
            <a:r>
              <a:rPr lang="en-US" i="1" kern="0" dirty="0" smtClean="0"/>
              <a:t>important, defining </a:t>
            </a:r>
            <a:r>
              <a:rPr lang="en-US" i="1" kern="0" dirty="0"/>
              <a:t>the concept </a:t>
            </a:r>
            <a:r>
              <a:rPr lang="en-US" i="1" kern="0" dirty="0" smtClean="0"/>
              <a:t>of </a:t>
            </a:r>
            <a:r>
              <a:rPr lang="en-US" i="1" kern="0" dirty="0"/>
              <a:t>logical expression </a:t>
            </a:r>
            <a:r>
              <a:rPr lang="en-US" i="1" kern="0" dirty="0" smtClean="0"/>
              <a:t>  </a:t>
            </a:r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05907-8360-44A8-955C-FDBBA1025EA1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pic>
        <p:nvPicPr>
          <p:cNvPr id="1026" name="Picture 2" descr="https://upload.wikimedia.org/wikipedia/commons/thumb/2/29/PeirceAlphaGraphs.svg/272px-PeirceAlphaGraphs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500" y="2684462"/>
            <a:ext cx="2590800" cy="2324101"/>
          </a:xfrm>
          <a:prstGeom prst="rect">
            <a:avLst/>
          </a:prstGeom>
          <a:noFill/>
        </p:spPr>
      </p:pic>
      <p:pic>
        <p:nvPicPr>
          <p:cNvPr id="1028" name="Picture 4" descr="http://www.jfsowa.com/figs/exist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6475" y="4041775"/>
            <a:ext cx="5124450" cy="1876425"/>
          </a:xfrm>
          <a:prstGeom prst="rect">
            <a:avLst/>
          </a:prstGeom>
          <a:noFill/>
        </p:spPr>
      </p:pic>
      <p:pic>
        <p:nvPicPr>
          <p:cNvPr id="1030" name="Picture 6" descr="http://www.jfsowa.com/figs/fg04x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75" y="2843212"/>
            <a:ext cx="790575" cy="590551"/>
          </a:xfrm>
          <a:prstGeom prst="rect">
            <a:avLst/>
          </a:prstGeom>
          <a:noFill/>
        </p:spPr>
      </p:pic>
      <p:pic>
        <p:nvPicPr>
          <p:cNvPr id="1032" name="Picture 8" descr="http://www.jfsowa.com/figs/fg0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18075" y="2463800"/>
            <a:ext cx="3171825" cy="1190625"/>
          </a:xfrm>
          <a:prstGeom prst="rect">
            <a:avLst/>
          </a:prstGeom>
          <a:noFill/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05326"/>
            <a:ext cx="8229600" cy="1066800"/>
          </a:xfrm>
        </p:spPr>
        <p:txBody>
          <a:bodyPr/>
          <a:lstStyle/>
          <a:p>
            <a:r>
              <a:rPr lang="en-GB" altLang="el-GR" sz="3200" dirty="0" smtClean="0"/>
              <a:t>The Semantic Web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21366" y="1771134"/>
            <a:ext cx="51900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buNone/>
            </a:pPr>
            <a:r>
              <a:rPr lang="en-US" altLang="el-GR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Charles Peirce Existential Graphs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05326"/>
            <a:ext cx="8229600" cy="1066800"/>
          </a:xfrm>
        </p:spPr>
        <p:txBody>
          <a:bodyPr/>
          <a:lstStyle/>
          <a:p>
            <a:r>
              <a:rPr lang="en-GB" altLang="el-GR" sz="3200" dirty="0" smtClean="0"/>
              <a:t>The Semantic Web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07737" y="1498600"/>
            <a:ext cx="8229600" cy="1949784"/>
          </a:xfrm>
        </p:spPr>
        <p:txBody>
          <a:bodyPr/>
          <a:lstStyle/>
          <a:p>
            <a:pPr lvl="0" algn="just">
              <a:buNone/>
            </a:pPr>
            <a:r>
              <a:rPr lang="en-GB" altLang="el-GR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altLang="el-GR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Semantic  Web</a:t>
            </a:r>
            <a:r>
              <a:rPr lang="el-GR" altLang="el-GR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l-GR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the evolution of the current web!</a:t>
            </a:r>
          </a:p>
          <a:p>
            <a:pPr lvl="0" algn="just">
              <a:buNone/>
            </a:pPr>
            <a:r>
              <a:rPr lang="en-US" altLang="el-GR" b="1" i="1" u="sng" dirty="0" smtClean="0">
                <a:solidFill>
                  <a:srgbClr val="002060"/>
                </a:solidFill>
              </a:rPr>
              <a:t> </a:t>
            </a:r>
            <a:r>
              <a:rPr lang="en-US" altLang="el-GR" sz="2200" i="1" dirty="0" smtClean="0">
                <a:latin typeface="Monotype Corsiva" pitchFamily="66" charset="0"/>
              </a:rPr>
              <a:t>“Semantic Web is not a separate Web but an extension of the current one, in which information is given well-defined meaning, better enabling computers and people to work in cooperation” </a:t>
            </a:r>
            <a:endParaRPr lang="en-US" altLang="el-GR" sz="2400" dirty="0" smtClean="0"/>
          </a:p>
          <a:p>
            <a:pPr algn="r">
              <a:buNone/>
            </a:pPr>
            <a:r>
              <a:rPr lang="en-US" altLang="el-GR" sz="1600" dirty="0" err="1" smtClean="0"/>
              <a:t>T.B.Lee</a:t>
            </a:r>
            <a:r>
              <a:rPr lang="en-US" altLang="el-GR" sz="1600" dirty="0" smtClean="0"/>
              <a:t> , Scientific American, May 2001</a:t>
            </a:r>
            <a:endParaRPr lang="el-GR" altLang="el-GR" sz="1600" dirty="0" smtClean="0"/>
          </a:p>
          <a:p>
            <a:pPr lvl="1">
              <a:buNone/>
            </a:pP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05907-8360-44A8-955C-FDBBA1025EA1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65100" y="3830697"/>
            <a:ext cx="6172200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kern="0" dirty="0" smtClean="0"/>
              <a:t>A World Wide Web Consortium (W3C) </a:t>
            </a:r>
            <a:r>
              <a:rPr lang="en-US" sz="1600" b="1" kern="0" dirty="0" err="1" smtClean="0"/>
              <a:t>initiatiive</a:t>
            </a:r>
            <a:r>
              <a:rPr lang="en-US" sz="1600" b="1" kern="0" dirty="0" smtClean="0"/>
              <a:t>… </a:t>
            </a:r>
            <a:r>
              <a:rPr lang="en-US" sz="1600" b="1" kern="0" dirty="0" smtClean="0">
                <a:hlinkClick r:id="rId3"/>
              </a:rPr>
              <a:t>http://www.w3.org</a:t>
            </a:r>
            <a:endParaRPr lang="en-US" sz="1600" b="1" kern="0" dirty="0" smtClean="0"/>
          </a:p>
          <a:p>
            <a:pPr>
              <a:defRPr/>
            </a:pPr>
            <a:endParaRPr lang="el-GR" sz="1600" b="1" kern="0" dirty="0" smtClean="0"/>
          </a:p>
          <a:p>
            <a:pPr>
              <a:defRPr/>
            </a:pPr>
            <a:r>
              <a:rPr lang="en-US" sz="1600" b="1" kern="0" dirty="0" smtClean="0"/>
              <a:t>Linked </a:t>
            </a:r>
            <a:r>
              <a:rPr lang="en-US" sz="1600" b="1" kern="0" dirty="0"/>
              <a:t>Open Data </a:t>
            </a:r>
            <a:r>
              <a:rPr lang="en-US" sz="1600" kern="0" dirty="0"/>
              <a:t>= data published on the Web </a:t>
            </a:r>
            <a:endParaRPr lang="en-US" sz="1600" kern="0" dirty="0" smtClean="0"/>
          </a:p>
          <a:p>
            <a:r>
              <a:rPr lang="en-US" sz="1600" dirty="0" smtClean="0"/>
              <a:t>connecting to each other with concrete statements, recommending a Web of Data </a:t>
            </a:r>
            <a:r>
              <a:rPr lang="en-US" sz="1600" kern="0" dirty="0" smtClean="0"/>
              <a:t>using </a:t>
            </a:r>
            <a:r>
              <a:rPr lang="en-US" sz="1600" kern="0" dirty="0"/>
              <a:t>URI’s and the Resource Description Framework (RDF) </a:t>
            </a:r>
            <a:r>
              <a:rPr lang="en-US" sz="1600" kern="0" dirty="0" smtClean="0"/>
              <a:t>standard</a:t>
            </a:r>
          </a:p>
          <a:p>
            <a:endParaRPr lang="en-US" altLang="el-GR" sz="500" dirty="0" smtClean="0">
              <a:latin typeface="+mn-lt"/>
            </a:endParaRPr>
          </a:p>
          <a:p>
            <a:pPr algn="r"/>
            <a:r>
              <a:rPr lang="en-US" altLang="el-GR" sz="1600" dirty="0" smtClean="0">
                <a:latin typeface="+mn-lt"/>
              </a:rPr>
              <a:t>T. Berners-Lee, ‘‘Linked Data-The story so far’’</a:t>
            </a:r>
          </a:p>
          <a:p>
            <a:endParaRPr lang="en-US" sz="1600" kern="0" dirty="0" smtClean="0"/>
          </a:p>
          <a:p>
            <a:endParaRPr lang="en-US" sz="1600" kern="0" dirty="0" smtClean="0"/>
          </a:p>
          <a:p>
            <a:endParaRPr lang="en-US" sz="1600" kern="0" dirty="0" smtClean="0"/>
          </a:p>
          <a:p>
            <a:endParaRPr lang="en-US" sz="1600" kern="0" dirty="0" smtClean="0"/>
          </a:p>
          <a:p>
            <a:endParaRPr lang="en-US" sz="1600" kern="0" dirty="0" smtClean="0"/>
          </a:p>
          <a:p>
            <a:pPr>
              <a:defRPr/>
            </a:pPr>
            <a:endParaRPr lang="en-US" sz="1600" kern="0" dirty="0" smtClean="0"/>
          </a:p>
          <a:p>
            <a:pPr>
              <a:defRPr/>
            </a:pPr>
            <a:endParaRPr lang="el-GR" sz="1600" dirty="0"/>
          </a:p>
        </p:txBody>
      </p:sp>
      <p:pic>
        <p:nvPicPr>
          <p:cNvPr id="44034" name="Picture 2" descr="https://upload.wikimedia.org/wikipedia/commons/thumb/e/ed/W3C%C2%AE_Icon.svg/2000px-W3C%C2%AE_Icon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6775" y="3937000"/>
            <a:ext cx="2981325" cy="2064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9200" y="2008188"/>
            <a:ext cx="5384800" cy="4324350"/>
          </a:xfrm>
        </p:spPr>
        <p:txBody>
          <a:bodyPr/>
          <a:lstStyle/>
          <a:p>
            <a:pPr>
              <a:buNone/>
            </a:pPr>
            <a:r>
              <a:rPr lang="en-US" sz="1400" dirty="0" smtClean="0"/>
              <a:t>The entertainment system was belting out the Beatles‘</a:t>
            </a:r>
          </a:p>
          <a:p>
            <a:pPr>
              <a:buNone/>
            </a:pPr>
            <a:r>
              <a:rPr lang="en-US" sz="1400" dirty="0" smtClean="0"/>
              <a:t> "We Can Work It Out" when the phone rang. When Pete answered, his phone turned the sound down by sending a message to all the other </a:t>
            </a:r>
            <a:r>
              <a:rPr lang="en-US" sz="1400" i="1" dirty="0" smtClean="0"/>
              <a:t>local devices that had a volume control. His sister, Lucy, was on the line from the doctor's office: "Mom needs to see a specialist and then has to have a series of physical therapy sessions. Biweekly or something. I'm going to have my agent set up the appointments." Pete immediately agreed to share the chauffeuring.</a:t>
            </a:r>
          </a:p>
          <a:p>
            <a:pPr>
              <a:buNone/>
            </a:pPr>
            <a:endParaRPr lang="en-US" sz="1400" i="1" dirty="0" smtClean="0"/>
          </a:p>
          <a:p>
            <a:pPr>
              <a:buNone/>
            </a:pPr>
            <a:r>
              <a:rPr lang="en-US" sz="1400" dirty="0" smtClean="0"/>
              <a:t> At the doctor's office, Lucy instructed her Semantic Web agent through her handheld Web browser. The agent promptly retrieved information about Mom's </a:t>
            </a:r>
            <a:r>
              <a:rPr lang="en-US" sz="1400" i="1" dirty="0" smtClean="0"/>
              <a:t>prescribed treatment from the doctor's agent, looked up several lists of providers, and checked for the ones in-plan for Mom's insurance within a 20-mile radius of her home and with a rating of excellent or very good on trusted rating services. It then began trying to find a match between available appointment times (supplied by the agents of individual providers through their Web sites) and Pete's and Lucy's busy schedules. </a:t>
            </a:r>
            <a:endParaRPr lang="el-GR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05907-8360-44A8-955C-FDBBA1025EA1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pic>
        <p:nvPicPr>
          <p:cNvPr id="1026" name="Picture 2" descr="http://www.scientificamerican.com/sciam/cache/file/04F7CC84-62DC-4DA1-B5C13DD1817F7C00_arti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" y="1316036"/>
            <a:ext cx="3432986" cy="4322764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568700" y="241300"/>
            <a:ext cx="5410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dirty="0" smtClean="0"/>
          </a:p>
          <a:p>
            <a:pPr algn="ctr"/>
            <a:r>
              <a:rPr lang="en-US" sz="1600" dirty="0" smtClean="0"/>
              <a:t> </a:t>
            </a:r>
            <a:r>
              <a:rPr lang="en-US" sz="1600" b="1" dirty="0" smtClean="0"/>
              <a:t>The Semantic Web</a:t>
            </a:r>
          </a:p>
          <a:p>
            <a:pPr algn="ctr"/>
            <a:r>
              <a:rPr lang="en-US" sz="1600" b="1" dirty="0" smtClean="0"/>
              <a:t>A new form of Web content that is meaningful to computers will unleash a revolution of new possibilities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</a:rPr>
              <a:t>by TIM BERNERS-LEE, JAMES HENDLER and ORA LASSILA </a:t>
            </a:r>
            <a:endParaRPr lang="el-GR" sz="1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066800"/>
          </a:xfrm>
        </p:spPr>
        <p:txBody>
          <a:bodyPr/>
          <a:lstStyle/>
          <a:p>
            <a:r>
              <a:rPr lang="en-GB" altLang="el-GR" sz="3200" dirty="0" smtClean="0"/>
              <a:t>The Semantic Web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" y="850900"/>
            <a:ext cx="5537199" cy="2127584"/>
          </a:xfrm>
        </p:spPr>
        <p:txBody>
          <a:bodyPr/>
          <a:lstStyle/>
          <a:p>
            <a:pPr algn="just">
              <a:buNone/>
            </a:pPr>
            <a:r>
              <a:rPr lang="en-US" altLang="el-GR" sz="2400" b="1" i="1" u="sng" dirty="0" smtClean="0">
                <a:solidFill>
                  <a:srgbClr val="002060"/>
                </a:solidFill>
              </a:rPr>
              <a:t>What’s the point in semantics?</a:t>
            </a:r>
            <a:endParaRPr lang="en-GB" altLang="el-GR" sz="2400" b="1" i="1" u="sng" dirty="0" smtClean="0">
              <a:solidFill>
                <a:srgbClr val="002060"/>
              </a:solidFill>
            </a:endParaRPr>
          </a:p>
          <a:p>
            <a:pPr lvl="0" algn="just">
              <a:buNone/>
            </a:pPr>
            <a:endParaRPr lang="el-GR" altLang="el-GR" sz="500" b="1" i="1" u="sng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r>
              <a:rPr lang="en-US" altLang="el-GR" sz="1600" dirty="0" smtClean="0">
                <a:latin typeface="Arial" pitchFamily="34" charset="0"/>
                <a:cs typeface="Arial" pitchFamily="34" charset="0"/>
              </a:rPr>
              <a:t>If stored data on the Web could have a formal meaning and generate the appropriate semantics </a:t>
            </a:r>
            <a:r>
              <a:rPr lang="en-US" altLang="el-GR" sz="1600" u="sng" dirty="0" smtClean="0">
                <a:latin typeface="Arial" pitchFamily="34" charset="0"/>
                <a:cs typeface="Arial" pitchFamily="34" charset="0"/>
              </a:rPr>
              <a:t>then these kind of data would be machine-readable aiming to automate web applications and services</a:t>
            </a:r>
            <a:r>
              <a:rPr lang="en-US" altLang="el-GR" sz="1600" dirty="0" smtClean="0">
                <a:latin typeface="Arial" pitchFamily="34" charset="0"/>
                <a:cs typeface="Arial" pitchFamily="34" charset="0"/>
              </a:rPr>
              <a:t> such as </a:t>
            </a:r>
          </a:p>
          <a:p>
            <a:pPr algn="just">
              <a:buFont typeface="Wingdings" pitchFamily="2" charset="2"/>
              <a:buChar char="q"/>
            </a:pPr>
            <a:r>
              <a:rPr lang="en-US" altLang="el-GR" sz="1600" dirty="0" smtClean="0">
                <a:latin typeface="Arial" pitchFamily="34" charset="0"/>
                <a:cs typeface="Arial" pitchFamily="34" charset="0"/>
              </a:rPr>
              <a:t>improve the accuracy of search engines (as long as they can deal with complicated questions and bring more direct results)</a:t>
            </a:r>
          </a:p>
          <a:p>
            <a:pPr algn="just">
              <a:buFont typeface="Wingdings" pitchFamily="2" charset="2"/>
              <a:buChar char="q"/>
            </a:pPr>
            <a:r>
              <a:rPr lang="en-US" altLang="el-GR" sz="1600" dirty="0" smtClean="0">
                <a:latin typeface="Arial" pitchFamily="34" charset="0"/>
                <a:cs typeface="Arial" pitchFamily="34" charset="0"/>
              </a:rPr>
              <a:t>increase the effectiveness of agents </a:t>
            </a:r>
          </a:p>
          <a:p>
            <a:pPr algn="just">
              <a:buNone/>
            </a:pPr>
            <a:r>
              <a:rPr lang="en-US" altLang="el-GR" sz="1600" dirty="0" smtClean="0">
                <a:latin typeface="Arial" pitchFamily="34" charset="0"/>
                <a:cs typeface="Arial" pitchFamily="34" charset="0"/>
              </a:rPr>
              <a:t>	(e.g. travel agents )</a:t>
            </a:r>
          </a:p>
          <a:p>
            <a:pPr algn="just">
              <a:buNone/>
            </a:pPr>
            <a:r>
              <a:rPr lang="en-US" altLang="el-GR" sz="1600" dirty="0" smtClean="0">
                <a:latin typeface="Arial" pitchFamily="34" charset="0"/>
                <a:cs typeface="Arial" pitchFamily="34" charset="0"/>
              </a:rPr>
              <a:t>	etc…</a:t>
            </a:r>
          </a:p>
          <a:p>
            <a:pPr lvl="0" algn="just">
              <a:buNone/>
            </a:pPr>
            <a:r>
              <a:rPr lang="en-US" altLang="el-G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Semantic technologies </a:t>
            </a:r>
          </a:p>
          <a:p>
            <a:pPr algn="just">
              <a:buFont typeface="Wingdings" pitchFamily="2" charset="2"/>
              <a:buChar char="ü"/>
            </a:pPr>
            <a:r>
              <a:rPr lang="en-US" altLang="el-GR" sz="1600" dirty="0" smtClean="0">
                <a:latin typeface="Arial" pitchFamily="34" charset="0"/>
                <a:cs typeface="Arial" pitchFamily="34" charset="0"/>
              </a:rPr>
              <a:t>utilize knowledge-based approaches and reasoning techniques to represent a domain of interest and translate it into a machine-</a:t>
            </a:r>
            <a:r>
              <a:rPr lang="en-US" altLang="el-GR" sz="1600" dirty="0" err="1" smtClean="0">
                <a:latin typeface="Arial" pitchFamily="34" charset="0"/>
                <a:cs typeface="Arial" pitchFamily="34" charset="0"/>
              </a:rPr>
              <a:t>processible</a:t>
            </a:r>
            <a:r>
              <a:rPr lang="en-US" altLang="el-GR" sz="1600" dirty="0" smtClean="0">
                <a:latin typeface="Arial" pitchFamily="34" charset="0"/>
                <a:cs typeface="Arial" pitchFamily="34" charset="0"/>
              </a:rPr>
              <a:t> computational model facilitating accessing and sharing of information</a:t>
            </a:r>
          </a:p>
          <a:p>
            <a:pPr algn="just">
              <a:buFont typeface="Wingdings" pitchFamily="2" charset="2"/>
              <a:buChar char="ü"/>
            </a:pPr>
            <a:r>
              <a:rPr lang="en-US" altLang="el-GR" sz="1600" dirty="0" smtClean="0">
                <a:latin typeface="Arial" pitchFamily="34" charset="0"/>
                <a:cs typeface="Arial" pitchFamily="34" charset="0"/>
              </a:rPr>
              <a:t>Supporting reusability of information </a:t>
            </a:r>
          </a:p>
          <a:p>
            <a:pPr algn="just">
              <a:buFont typeface="Wingdings" pitchFamily="2" charset="2"/>
              <a:buChar char="ü"/>
            </a:pPr>
            <a:r>
              <a:rPr lang="en-US" altLang="el-GR" sz="1600" dirty="0" smtClean="0">
                <a:latin typeface="Arial" pitchFamily="34" charset="0"/>
                <a:cs typeface="Arial" pitchFamily="34" charset="0"/>
              </a:rPr>
              <a:t>Achieve interoperability in the information exchange</a:t>
            </a:r>
            <a:endParaRPr lang="en-GB" altLang="el-GR" sz="16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None/>
            </a:pPr>
            <a:endParaRPr lang="en-US" altLang="el-GR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05907-8360-44A8-955C-FDBBA1025EA1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9900" y="1422400"/>
            <a:ext cx="35941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9900"/>
            <a:ext cx="8229600" cy="1066800"/>
          </a:xfrm>
        </p:spPr>
        <p:txBody>
          <a:bodyPr/>
          <a:lstStyle/>
          <a:p>
            <a:r>
              <a:rPr lang="en-US" dirty="0" smtClean="0"/>
              <a:t>Introduction to OWL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373188"/>
            <a:ext cx="6565900" cy="5192712"/>
          </a:xfrm>
        </p:spPr>
        <p:txBody>
          <a:bodyPr/>
          <a:lstStyle/>
          <a:p>
            <a:r>
              <a:rPr lang="en-US" sz="1600" kern="0" dirty="0" smtClean="0">
                <a:latin typeface="Arial" charset="0"/>
              </a:rPr>
              <a:t>The W3C Web Ontology Language (OWL) is a Semantic Web language designed to represent rich and complex knowledge about things, groups of things, and relations between things. </a:t>
            </a:r>
          </a:p>
          <a:p>
            <a:r>
              <a:rPr lang="en-US" sz="1600" kern="0" dirty="0" smtClean="0">
                <a:latin typeface="Arial" charset="0"/>
              </a:rPr>
              <a:t>OWL is a Description Logic language </a:t>
            </a:r>
          </a:p>
          <a:p>
            <a:r>
              <a:rPr lang="en-US" sz="1600" kern="0" dirty="0" smtClean="0">
                <a:latin typeface="Arial" charset="0"/>
              </a:rPr>
              <a:t>knowledge expressed in OWL can be exploited by computer programs</a:t>
            </a:r>
          </a:p>
          <a:p>
            <a:pPr>
              <a:buNone/>
            </a:pPr>
            <a:r>
              <a:rPr lang="en-US" sz="1600" kern="0" dirty="0" smtClean="0">
                <a:latin typeface="Arial" charset="0"/>
              </a:rPr>
              <a:t>	e.g., to verify the consistency of that knowledge or to make</a:t>
            </a:r>
          </a:p>
          <a:p>
            <a:pPr>
              <a:buNone/>
            </a:pPr>
            <a:r>
              <a:rPr lang="en-US" sz="1600" kern="0" dirty="0" smtClean="0">
                <a:latin typeface="Arial" charset="0"/>
              </a:rPr>
              <a:t>     implicit knowledge explicit. </a:t>
            </a:r>
          </a:p>
          <a:p>
            <a:r>
              <a:rPr lang="en-US" sz="1600" kern="0" dirty="0" smtClean="0">
                <a:latin typeface="Arial" charset="0"/>
              </a:rPr>
              <a:t>OWL documents, known as </a:t>
            </a:r>
            <a:r>
              <a:rPr lang="en-US" sz="1600" kern="0" dirty="0" err="1" smtClean="0">
                <a:latin typeface="Arial" charset="0"/>
              </a:rPr>
              <a:t>ontologies</a:t>
            </a:r>
            <a:r>
              <a:rPr lang="en-US" sz="1600" kern="0" dirty="0" smtClean="0">
                <a:latin typeface="Arial" charset="0"/>
              </a:rPr>
              <a:t>, can be published in the World Wide Web and may refer to or be referred from other OWL </a:t>
            </a:r>
            <a:r>
              <a:rPr lang="en-US" sz="1600" kern="0" dirty="0" err="1" smtClean="0">
                <a:latin typeface="Arial" charset="0"/>
              </a:rPr>
              <a:t>ontologies</a:t>
            </a:r>
            <a:r>
              <a:rPr lang="en-US" sz="1600" kern="0" dirty="0" smtClean="0">
                <a:latin typeface="Arial" charset="0"/>
              </a:rPr>
              <a:t>.</a:t>
            </a:r>
          </a:p>
          <a:p>
            <a:r>
              <a:rPr lang="en-US" sz="1600" kern="0" dirty="0" smtClean="0">
                <a:latin typeface="Arial" charset="0"/>
              </a:rPr>
              <a:t>OWL stores information on </a:t>
            </a:r>
            <a:r>
              <a:rPr lang="en-US" sz="1600" kern="0" dirty="0" err="1" smtClean="0">
                <a:latin typeface="Arial" charset="0"/>
              </a:rPr>
              <a:t>ontologies</a:t>
            </a:r>
            <a:r>
              <a:rPr lang="en-US" sz="1600" kern="0" dirty="0" smtClean="0">
                <a:latin typeface="Arial" charset="0"/>
              </a:rPr>
              <a:t> basically in a RDF/XML format</a:t>
            </a:r>
          </a:p>
          <a:p>
            <a:endParaRPr lang="en-US" sz="1600" kern="0" dirty="0" smtClean="0">
              <a:latin typeface="Arial" charset="0"/>
            </a:endParaRPr>
          </a:p>
          <a:p>
            <a:endParaRPr lang="en-US" sz="1600" kern="0" dirty="0" smtClean="0">
              <a:latin typeface="Arial" charset="0"/>
            </a:endParaRPr>
          </a:p>
          <a:p>
            <a:pPr>
              <a:buNone/>
            </a:pPr>
            <a:r>
              <a:rPr lang="en-US" sz="1600" b="1" kern="0" dirty="0" smtClean="0">
                <a:solidFill>
                  <a:srgbClr val="002060"/>
                </a:solidFill>
                <a:latin typeface="Arial" charset="0"/>
              </a:rPr>
              <a:t>                                                                          OWL-Full</a:t>
            </a:r>
          </a:p>
          <a:p>
            <a:pPr>
              <a:buNone/>
            </a:pPr>
            <a:r>
              <a:rPr lang="en-US" sz="1600" b="1" kern="0" dirty="0" smtClean="0">
                <a:solidFill>
                  <a:srgbClr val="002060"/>
                </a:solidFill>
                <a:latin typeface="Arial" charset="0"/>
              </a:rPr>
              <a:t>Web Ontology Language (OWL)                     OWL-</a:t>
            </a:r>
            <a:r>
              <a:rPr lang="en-US" sz="1600" b="1" kern="0" dirty="0" err="1" smtClean="0">
                <a:solidFill>
                  <a:srgbClr val="002060"/>
                </a:solidFill>
                <a:latin typeface="Arial" charset="0"/>
              </a:rPr>
              <a:t>Lite</a:t>
            </a:r>
            <a:endParaRPr lang="en-US" sz="1600" b="1" kern="0" dirty="0" smtClean="0">
              <a:solidFill>
                <a:srgbClr val="002060"/>
              </a:solidFill>
              <a:latin typeface="Arial" charset="0"/>
            </a:endParaRPr>
          </a:p>
          <a:p>
            <a:pPr>
              <a:buNone/>
            </a:pPr>
            <a:r>
              <a:rPr lang="en-US" sz="1600" b="1" kern="0" dirty="0" smtClean="0">
                <a:solidFill>
                  <a:srgbClr val="002060"/>
                </a:solidFill>
                <a:latin typeface="Arial" charset="0"/>
              </a:rPr>
              <a:t>                                                                           OWL-DL</a:t>
            </a:r>
          </a:p>
          <a:p>
            <a:pPr>
              <a:buNone/>
            </a:pPr>
            <a:r>
              <a:rPr lang="en-US" sz="1600" b="1" kern="0" dirty="0" smtClean="0">
                <a:solidFill>
                  <a:srgbClr val="002060"/>
                </a:solidFill>
                <a:latin typeface="Arial" charset="0"/>
              </a:rPr>
              <a:t>                                                                   </a:t>
            </a:r>
            <a:endParaRPr lang="el-GR" sz="1600" b="1" kern="0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05907-8360-44A8-955C-FDBBA1025EA1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pic>
        <p:nvPicPr>
          <p:cNvPr id="60418" name="Picture 2" descr="https://mcdn1.teacherspayteachers.com/thumbitem/Reading-Comprehension-Strategies-OWL-Connections-Poster/original-311036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1409700"/>
            <a:ext cx="2571750" cy="3333750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 flipV="1">
            <a:off x="3517900" y="5600700"/>
            <a:ext cx="939800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530600" y="5829300"/>
            <a:ext cx="1016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530600" y="5829300"/>
            <a:ext cx="1092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420" name="Picture 4" descr="Αποτέλεσμα εικόνας για owl langu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1100" y="4800600"/>
            <a:ext cx="28829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2203</TotalTime>
  <Words>1692</Words>
  <Application>Microsoft Office PowerPoint</Application>
  <PresentationFormat>On-screen Show (4:3)</PresentationFormat>
  <Paragraphs>325</Paragraphs>
  <Slides>27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Urban</vt:lpstr>
      <vt:lpstr>Editing OWL Ontologies with Protégé</vt:lpstr>
      <vt:lpstr>AGENDA</vt:lpstr>
      <vt:lpstr>The Semantic Web</vt:lpstr>
      <vt:lpstr>The Semantic Web</vt:lpstr>
      <vt:lpstr>The Semantic Web</vt:lpstr>
      <vt:lpstr>The Semantic Web</vt:lpstr>
      <vt:lpstr>Slide 7</vt:lpstr>
      <vt:lpstr>The Semantic Web</vt:lpstr>
      <vt:lpstr>Introduction to OWL</vt:lpstr>
      <vt:lpstr>Editing OWL Ontologies with Protégé OWL Plugin: Theory </vt:lpstr>
      <vt:lpstr>Editing OWL Ontologies with Protégé OWL Plugin: Theory </vt:lpstr>
      <vt:lpstr>Editing OWL Ontologies with Protégé OWL Plugin: Walkthrough </vt:lpstr>
      <vt:lpstr>Editing OWL Ontologies with Protégé OWL Plugin: Walkthrough </vt:lpstr>
      <vt:lpstr>Editing OWL Ontologies with Protégé OWL Plugin: Walkthrough </vt:lpstr>
      <vt:lpstr>Editing OWL Ontologies with Protégé OWL Plugin: Walkthrough </vt:lpstr>
      <vt:lpstr>Editing OWL Ontologies with Protégé OWL Plugin: Walkthrough</vt:lpstr>
      <vt:lpstr>Editing OWL Ontologies with Protégé OWL Plugin: Theory </vt:lpstr>
      <vt:lpstr>Editing OWL Ontologies with Protégé OWL Plugin: Walkthrough</vt:lpstr>
      <vt:lpstr>Editing OWL Ontologies with Protégé OWL Plugin: Walkthrough</vt:lpstr>
      <vt:lpstr>Editing OWL Ontologies with Protégé OWL Plugin: Walkthrough</vt:lpstr>
      <vt:lpstr>Semantic Information Retrieval  using Protégé </vt:lpstr>
      <vt:lpstr>Semantic Information Retrieval  using Protégé </vt:lpstr>
      <vt:lpstr>      SPARQL Query 1: Give all the business entities and its Dpts/sub-Dpts of the ontology </vt:lpstr>
      <vt:lpstr>       SPARQL Query 2:  Which progresses are executed by  the IT Dpt?  And who executes them?</vt:lpstr>
      <vt:lpstr>         SPARQL Query 3:   Find  students pay in cash that have chosen Web Design E-Learning Course and are not necessary unemployed </vt:lpstr>
      <vt:lpstr>Slide 26</vt:lpstr>
      <vt:lpstr>Slide 27</vt:lpstr>
    </vt:vector>
  </TitlesOfParts>
  <Company>Clearly Presented Ltd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Business PowerPoint Template</dc:title>
  <dc:creator>Presentation Magazine</dc:creator>
  <cp:lastModifiedBy>ELMA</cp:lastModifiedBy>
  <cp:revision>171</cp:revision>
  <dcterms:created xsi:type="dcterms:W3CDTF">2009-11-03T13:35:13Z</dcterms:created>
  <dcterms:modified xsi:type="dcterms:W3CDTF">2015-10-01T00:10:22Z</dcterms:modified>
</cp:coreProperties>
</file>