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308" r:id="rId2"/>
    <p:sldId id="462" r:id="rId3"/>
    <p:sldId id="463" r:id="rId4"/>
    <p:sldId id="464" r:id="rId5"/>
    <p:sldId id="466" r:id="rId6"/>
    <p:sldId id="467" r:id="rId7"/>
    <p:sldId id="468" r:id="rId8"/>
    <p:sldId id="469" r:id="rId9"/>
    <p:sldId id="470" r:id="rId10"/>
    <p:sldId id="471" r:id="rId11"/>
    <p:sldId id="324" r:id="rId12"/>
    <p:sldId id="472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3FA5"/>
    <a:srgbClr val="5B5094"/>
    <a:srgbClr val="00CC00"/>
    <a:srgbClr val="FFFF99"/>
    <a:srgbClr val="FFFFCC"/>
    <a:srgbClr val="00CC66"/>
    <a:srgbClr val="CCFFFF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024" autoAdjust="0"/>
    <p:restoredTop sz="94624" autoAdjust="0"/>
  </p:normalViewPr>
  <p:slideViewPr>
    <p:cSldViewPr snapToGrid="0">
      <p:cViewPr>
        <p:scale>
          <a:sx n="75" d="100"/>
          <a:sy n="75" d="100"/>
        </p:scale>
        <p:origin x="-1872" y="-78"/>
      </p:cViewPr>
      <p:guideLst>
        <p:guide orient="horz" pos="2141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5D271D83-E613-4D91-8079-931A969A16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B215A1E-415A-4210-80E1-42B926467E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2E748-A4AF-49EA-9A9D-DC64064019B9}" type="slidenum">
              <a:rPr lang="en-US"/>
              <a:pPr/>
              <a:t>1</a:t>
            </a:fld>
            <a:endParaRPr lang="en-US"/>
          </a:p>
        </p:txBody>
      </p:sp>
      <p:sp>
        <p:nvSpPr>
          <p:cNvPr id="6072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400E99-9A41-4920-84CC-05192151F2FB}" type="slidenum">
              <a:rPr lang="en-US"/>
              <a:pPr/>
              <a:t>11</a:t>
            </a:fld>
            <a:endParaRPr lang="en-US"/>
          </a:p>
        </p:txBody>
      </p:sp>
      <p:sp>
        <p:nvSpPr>
          <p:cNvPr id="6205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rgbClr val="424788"/>
              </a:gs>
              <a:gs pos="100000">
                <a:srgbClr val="00006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5491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5492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5493" name="Freeform 5"/>
          <p:cNvSpPr>
            <a:spLocks/>
          </p:cNvSpPr>
          <p:nvPr/>
        </p:nvSpPr>
        <p:spPr bwMode="hidden">
          <a:xfrm rot="-54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575494" name="Picture 6" descr="Facb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57549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286000"/>
            <a:ext cx="7772400" cy="1143000"/>
          </a:xfrm>
        </p:spPr>
        <p:txBody>
          <a:bodyPr anchor="ctr"/>
          <a:lstStyle>
            <a:lvl1pPr algn="ctr">
              <a:defRPr sz="2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57549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5257800"/>
            <a:ext cx="6934200" cy="1219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/>
            </a:lvl1pPr>
          </a:lstStyle>
          <a:p>
            <a:r>
              <a:rPr lang="el-GR"/>
              <a:t>Click to edit Master subtitle style</a:t>
            </a: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D385B0-6A01-4895-AAE4-D7363EFA317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FA1EAB-2E56-4E79-9881-4DA2E68D658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3EB268-536F-4D05-A70D-0B4E4793203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E3E5EB-F270-4E87-8DB0-37C87D0A2FA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4958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4958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BF018C-DB60-430C-B6B2-D43F2DE3780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854292-5849-4E21-A6F6-35B5C9ED3A1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D8219B-F63F-495D-8177-29798C37165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8737F7-59D9-4D1B-9396-B438C94F990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0F4114-330D-441B-B99B-676D5CA5859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CB3022-490F-4008-8DE9-32F7F351E98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Freeform 2"/>
          <p:cNvSpPr>
            <a:spLocks/>
          </p:cNvSpPr>
          <p:nvPr/>
        </p:nvSpPr>
        <p:spPr bwMode="hidden">
          <a:xfrm>
            <a:off x="0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rgbClr val="424788"/>
              </a:gs>
              <a:gs pos="100000">
                <a:srgbClr val="00006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67" name="Freeform 3"/>
          <p:cNvSpPr>
            <a:spLocks/>
          </p:cNvSpPr>
          <p:nvPr/>
        </p:nvSpPr>
        <p:spPr bwMode="hidden">
          <a:xfrm>
            <a:off x="119063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68" name="Freeform 4"/>
          <p:cNvSpPr>
            <a:spLocks/>
          </p:cNvSpPr>
          <p:nvPr/>
        </p:nvSpPr>
        <p:spPr bwMode="hidden">
          <a:xfrm>
            <a:off x="1203325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69" name="Freeform 5"/>
          <p:cNvSpPr>
            <a:spLocks/>
          </p:cNvSpPr>
          <p:nvPr/>
        </p:nvSpPr>
        <p:spPr bwMode="hidden">
          <a:xfrm rot="-5400000">
            <a:off x="3988594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97F08C-3867-469E-97D2-FAC487A1CAB3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574471" name="Text Box 7"/>
          <p:cNvSpPr txBox="1">
            <a:spLocks noChangeArrowheads="1"/>
          </p:cNvSpPr>
          <p:nvPr/>
        </p:nvSpPr>
        <p:spPr bwMode="auto">
          <a:xfrm>
            <a:off x="7289800" y="0"/>
            <a:ext cx="185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200">
                <a:latin typeface="Arial" charset="0"/>
              </a:rPr>
              <a:t>Συστήματα ERP / CRM</a:t>
            </a:r>
          </a:p>
        </p:txBody>
      </p:sp>
      <p:sp>
        <p:nvSpPr>
          <p:cNvPr id="57447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57447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9060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rgbClr val="FFCC66"/>
        </a:buClr>
        <a:buSzPct val="9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15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o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F84C1"/>
        </a:buClr>
        <a:buSzPct val="8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metax@unip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mazon.com/gp/reader/1423901797/ref=sib_dp_p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amazon.com/gp/reader/0521791529/ref=sib_dp_p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8.png"/><Relationship Id="rId5" Type="http://schemas.openxmlformats.org/officeDocument/2006/relationships/oleObject" Target="../embeddings/oleObject3.bin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Συστήματα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ERP </a:t>
            </a:r>
            <a:endParaRPr lang="el-GR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562600"/>
            <a:ext cx="6934200" cy="681038"/>
          </a:xfrm>
        </p:spPr>
        <p:txBody>
          <a:bodyPr/>
          <a:lstStyle/>
          <a:p>
            <a:r>
              <a:rPr lang="el-GR"/>
              <a:t>Πανεπιστήμιο Πειραιώς</a:t>
            </a:r>
            <a:r>
              <a:rPr lang="en-US"/>
              <a:t> - </a:t>
            </a:r>
            <a:r>
              <a:rPr lang="el-GR"/>
              <a:t>Τμήμα Πληροφορικής </a:t>
            </a:r>
          </a:p>
        </p:txBody>
      </p:sp>
      <p:sp>
        <p:nvSpPr>
          <p:cNvPr id="260104" name="Rectangle 8"/>
          <p:cNvSpPr>
            <a:spLocks noChangeArrowheads="1"/>
          </p:cNvSpPr>
          <p:nvPr/>
        </p:nvSpPr>
        <p:spPr bwMode="auto">
          <a:xfrm>
            <a:off x="2171700" y="3644900"/>
            <a:ext cx="64008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Αναπλ. </a:t>
            </a:r>
            <a:r>
              <a:rPr lang="el-G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Καθ. Κωνσταντίνος Μεταξιώτης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3"/>
              </a:rPr>
              <a:t>kmetax@unipi.gr</a:t>
            </a:r>
            <a:endParaRPr lang="el-GR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endParaRPr lang="el-GR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Λέκτορας Ευθύμιος Αλέπης</a:t>
            </a:r>
          </a:p>
          <a:p>
            <a:pPr algn="ctr"/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260107" name="Picture 11" descr="sec_m_1_t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5213" y="5389563"/>
            <a:ext cx="920750" cy="7016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116062" y="4569768"/>
            <a:ext cx="2157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talepis@unipi.gr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A2B3B-800A-41F9-8D35-CA7AEB4FCA4E}" type="slidenum">
              <a:rPr lang="el-GR"/>
              <a:pPr/>
              <a:t>10</a:t>
            </a:fld>
            <a:endParaRPr lang="el-GR"/>
          </a:p>
        </p:txBody>
      </p:sp>
      <p:sp>
        <p:nvSpPr>
          <p:cNvPr id="67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15900"/>
            <a:ext cx="9144000" cy="685800"/>
          </a:xfrm>
          <a:noFill/>
          <a:ln/>
        </p:spPr>
        <p:txBody>
          <a:bodyPr/>
          <a:lstStyle/>
          <a:p>
            <a:r>
              <a:rPr lang="el-GR" dirty="0"/>
              <a:t>Εισαγωγή – </a:t>
            </a:r>
            <a:r>
              <a:rPr lang="en-US" dirty="0" smtClean="0"/>
              <a:t>ERP </a:t>
            </a:r>
            <a:r>
              <a:rPr lang="el-GR" dirty="0"/>
              <a:t>ως Ολοκληρωμένα Συστήματα…(2/2) </a:t>
            </a:r>
          </a:p>
        </p:txBody>
      </p:sp>
      <p:sp>
        <p:nvSpPr>
          <p:cNvPr id="679941" name="Text Box 5"/>
          <p:cNvSpPr txBox="1">
            <a:spLocks noChangeArrowheads="1"/>
          </p:cNvSpPr>
          <p:nvPr/>
        </p:nvSpPr>
        <p:spPr bwMode="auto">
          <a:xfrm>
            <a:off x="477838" y="1127125"/>
            <a:ext cx="769302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Arial" charset="0"/>
              </a:rPr>
              <a:t>Η ολοκλήρωση συντελείται σε 3 επίπεδα</a:t>
            </a:r>
            <a:r>
              <a:rPr lang="en-US" sz="2000">
                <a:latin typeface="Arial" charset="0"/>
              </a:rPr>
              <a:t>:</a:t>
            </a:r>
            <a:endParaRPr lang="en-US" sz="2000">
              <a:solidFill>
                <a:srgbClr val="FF0066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Business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 Application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 Technology</a:t>
            </a:r>
            <a:endParaRPr lang="en-US" sz="200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67994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2971800"/>
            <a:ext cx="8567737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9157C-B5B4-4A12-9E91-C32528EC6778}" type="slidenum">
              <a:rPr lang="el-GR"/>
              <a:pPr/>
              <a:t>11</a:t>
            </a:fld>
            <a:endParaRPr lang="el-GR"/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Συστήματα, πριν και μετά τα </a:t>
            </a:r>
            <a:r>
              <a:rPr lang="en-US" dirty="0"/>
              <a:t>ERPs</a:t>
            </a:r>
            <a:endParaRPr lang="el-GR" dirty="0"/>
          </a:p>
        </p:txBody>
      </p:sp>
      <p:grpSp>
        <p:nvGrpSpPr>
          <p:cNvPr id="286725" name="Group 5"/>
          <p:cNvGrpSpPr>
            <a:grpSpLocks/>
          </p:cNvGrpSpPr>
          <p:nvPr/>
        </p:nvGrpSpPr>
        <p:grpSpPr bwMode="auto">
          <a:xfrm>
            <a:off x="107950" y="981075"/>
            <a:ext cx="9001125" cy="5616575"/>
            <a:chOff x="68" y="482"/>
            <a:chExt cx="5670" cy="3538"/>
          </a:xfrm>
        </p:grpSpPr>
        <p:sp>
          <p:nvSpPr>
            <p:cNvPr id="286726" name="Rectangle 6"/>
            <p:cNvSpPr>
              <a:spLocks noChangeArrowheads="1"/>
            </p:cNvSpPr>
            <p:nvPr/>
          </p:nvSpPr>
          <p:spPr bwMode="auto">
            <a:xfrm>
              <a:off x="90" y="3064"/>
              <a:ext cx="5579" cy="184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27" name="Rectangle 7"/>
            <p:cNvSpPr>
              <a:spLocks noChangeArrowheads="1"/>
            </p:cNvSpPr>
            <p:nvPr/>
          </p:nvSpPr>
          <p:spPr bwMode="auto">
            <a:xfrm>
              <a:off x="90" y="716"/>
              <a:ext cx="5579" cy="174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28" name="Rectangle 8"/>
            <p:cNvSpPr>
              <a:spLocks noChangeArrowheads="1"/>
            </p:cNvSpPr>
            <p:nvPr/>
          </p:nvSpPr>
          <p:spPr bwMode="auto">
            <a:xfrm>
              <a:off x="90" y="1396"/>
              <a:ext cx="5579" cy="590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29" name="Rectangle 9"/>
            <p:cNvSpPr>
              <a:spLocks noChangeArrowheads="1"/>
            </p:cNvSpPr>
            <p:nvPr/>
          </p:nvSpPr>
          <p:spPr bwMode="auto">
            <a:xfrm>
              <a:off x="90" y="2432"/>
              <a:ext cx="5579" cy="318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30" name="Rectangle 10"/>
            <p:cNvSpPr>
              <a:spLocks noChangeArrowheads="1"/>
            </p:cNvSpPr>
            <p:nvPr/>
          </p:nvSpPr>
          <p:spPr bwMode="auto">
            <a:xfrm>
              <a:off x="90" y="3700"/>
              <a:ext cx="5579" cy="320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31" name="Line 11"/>
            <p:cNvSpPr>
              <a:spLocks noChangeShapeType="1"/>
            </p:cNvSpPr>
            <p:nvPr/>
          </p:nvSpPr>
          <p:spPr bwMode="auto">
            <a:xfrm>
              <a:off x="90" y="709"/>
              <a:ext cx="5579" cy="0"/>
            </a:xfrm>
            <a:prstGeom prst="line">
              <a:avLst/>
            </a:prstGeom>
            <a:noFill/>
            <a:ln w="9525">
              <a:solidFill>
                <a:srgbClr val="FFCC66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86732" name="Line 12"/>
            <p:cNvSpPr>
              <a:spLocks noChangeShapeType="1"/>
            </p:cNvSpPr>
            <p:nvPr/>
          </p:nvSpPr>
          <p:spPr bwMode="auto">
            <a:xfrm>
              <a:off x="90" y="4020"/>
              <a:ext cx="5579" cy="0"/>
            </a:xfrm>
            <a:prstGeom prst="line">
              <a:avLst/>
            </a:prstGeom>
            <a:noFill/>
            <a:ln w="9525">
              <a:solidFill>
                <a:srgbClr val="FFCC66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86733" name="Text Box 13"/>
            <p:cNvSpPr txBox="1">
              <a:spLocks noChangeArrowheads="1"/>
            </p:cNvSpPr>
            <p:nvPr/>
          </p:nvSpPr>
          <p:spPr bwMode="auto">
            <a:xfrm>
              <a:off x="1519" y="716"/>
              <a:ext cx="13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Μεμονωμένα συστήματα</a:t>
              </a:r>
            </a:p>
          </p:txBody>
        </p:sp>
        <p:sp>
          <p:nvSpPr>
            <p:cNvPr id="286734" name="Rectangle 14"/>
            <p:cNvSpPr>
              <a:spLocks noChangeArrowheads="1"/>
            </p:cNvSpPr>
            <p:nvPr/>
          </p:nvSpPr>
          <p:spPr bwMode="auto">
            <a:xfrm>
              <a:off x="1519" y="942"/>
              <a:ext cx="204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Έλλειψη συντονισμού μεταξύ</a:t>
              </a:r>
            </a:p>
            <a:p>
              <a:r>
                <a:rPr lang="el-GR" sz="1400">
                  <a:latin typeface="Arial" charset="0"/>
                </a:rPr>
                <a:t>επιχειρησιακών λειτουργιών (πχ. παραγωγή και πωλήσεις)</a:t>
              </a:r>
            </a:p>
          </p:txBody>
        </p:sp>
        <p:sp>
          <p:nvSpPr>
            <p:cNvPr id="286735" name="Rectangle 15"/>
            <p:cNvSpPr>
              <a:spLocks noChangeArrowheads="1"/>
            </p:cNvSpPr>
            <p:nvPr/>
          </p:nvSpPr>
          <p:spPr bwMode="auto">
            <a:xfrm>
              <a:off x="1519" y="1396"/>
              <a:ext cx="204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Μη ολοκληρωμένα δεδομένα, διαφορετική σημασία δεδομένων (πχ. πελάτης), ασυνέπεια στον ορισμό δεδομένων</a:t>
              </a:r>
            </a:p>
          </p:txBody>
        </p:sp>
        <p:sp>
          <p:nvSpPr>
            <p:cNvPr id="286736" name="Rectangle 16"/>
            <p:cNvSpPr>
              <a:spLocks noChangeArrowheads="1"/>
            </p:cNvSpPr>
            <p:nvPr/>
          </p:nvSpPr>
          <p:spPr bwMode="auto">
            <a:xfrm>
              <a:off x="1519" y="1986"/>
              <a:ext cx="204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Τμηματική συντήρηση, ασυνέπειες, το κόστος συντήρησης μεμονωμένων </a:t>
              </a:r>
              <a:r>
                <a:rPr lang="en-US" sz="1400">
                  <a:latin typeface="Arial" charset="0"/>
                </a:rPr>
                <a:t>legacy systems</a:t>
              </a:r>
              <a:r>
                <a:rPr lang="el-GR" sz="1400">
                  <a:latin typeface="Arial" charset="0"/>
                </a:rPr>
                <a:t> είναι μεγάλο  </a:t>
              </a:r>
            </a:p>
          </p:txBody>
        </p:sp>
        <p:sp>
          <p:nvSpPr>
            <p:cNvPr id="286737" name="Rectangle 17"/>
            <p:cNvSpPr>
              <a:spLocks noChangeArrowheads="1"/>
            </p:cNvSpPr>
            <p:nvPr/>
          </p:nvSpPr>
          <p:spPr bwMode="auto">
            <a:xfrm>
              <a:off x="1519" y="2750"/>
              <a:ext cx="204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Περιττή, ασυνεπής πληροφορία</a:t>
              </a:r>
            </a:p>
          </p:txBody>
        </p:sp>
        <p:sp>
          <p:nvSpPr>
            <p:cNvPr id="286738" name="Rectangle 18"/>
            <p:cNvSpPr>
              <a:spLocks noChangeArrowheads="1"/>
            </p:cNvSpPr>
            <p:nvPr/>
          </p:nvSpPr>
          <p:spPr bwMode="auto">
            <a:xfrm>
              <a:off x="1519" y="3064"/>
              <a:ext cx="2041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Μπορεί να μην είναι η πιο προηγμένη</a:t>
              </a:r>
            </a:p>
          </p:txBody>
        </p:sp>
        <p:sp>
          <p:nvSpPr>
            <p:cNvPr id="286739" name="Rectangle 19"/>
            <p:cNvSpPr>
              <a:spLocks noChangeArrowheads="1"/>
            </p:cNvSpPr>
            <p:nvPr/>
          </p:nvSpPr>
          <p:spPr bwMode="auto">
            <a:xfrm>
              <a:off x="1519" y="3246"/>
              <a:ext cx="2041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Μη συμβατές διαδικασίες</a:t>
              </a:r>
            </a:p>
          </p:txBody>
        </p:sp>
        <p:sp>
          <p:nvSpPr>
            <p:cNvPr id="286740" name="Rectangle 20"/>
            <p:cNvSpPr>
              <a:spLocks noChangeArrowheads="1"/>
            </p:cNvSpPr>
            <p:nvPr/>
          </p:nvSpPr>
          <p:spPr bwMode="auto">
            <a:xfrm>
              <a:off x="1519" y="3699"/>
              <a:ext cx="2041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Ανόμοιες εφαρμογές (πχ. πολλά διαφορετικά συστήματα αγορών)</a:t>
              </a:r>
            </a:p>
          </p:txBody>
        </p:sp>
        <p:sp>
          <p:nvSpPr>
            <p:cNvPr id="286741" name="Text Box 21"/>
            <p:cNvSpPr txBox="1">
              <a:spLocks noChangeArrowheads="1"/>
            </p:cNvSpPr>
            <p:nvPr/>
          </p:nvSpPr>
          <p:spPr bwMode="auto">
            <a:xfrm>
              <a:off x="1519" y="482"/>
              <a:ext cx="70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600" b="1" i="1">
                  <a:solidFill>
                    <a:srgbClr val="FFCC66"/>
                  </a:solidFill>
                  <a:latin typeface="Arial" charset="0"/>
                </a:rPr>
                <a:t>Προ- </a:t>
              </a:r>
              <a:r>
                <a:rPr lang="en-US" sz="1600" b="1" i="1">
                  <a:solidFill>
                    <a:srgbClr val="FFCC66"/>
                  </a:solidFill>
                  <a:latin typeface="Arial" charset="0"/>
                </a:rPr>
                <a:t>ERP</a:t>
              </a:r>
              <a:endParaRPr lang="el-GR" sz="1600" b="1" i="1">
                <a:solidFill>
                  <a:srgbClr val="FFCC66"/>
                </a:solidFill>
                <a:latin typeface="Arial" charset="0"/>
              </a:endParaRPr>
            </a:p>
          </p:txBody>
        </p:sp>
        <p:sp>
          <p:nvSpPr>
            <p:cNvPr id="286742" name="Rectangle 22"/>
            <p:cNvSpPr>
              <a:spLocks noChangeArrowheads="1"/>
            </p:cNvSpPr>
            <p:nvPr/>
          </p:nvSpPr>
          <p:spPr bwMode="auto">
            <a:xfrm>
              <a:off x="1519" y="2432"/>
              <a:ext cx="204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Δυσκολία στη διαχείριση των </a:t>
              </a:r>
              <a:r>
                <a:rPr lang="en-US" sz="1400">
                  <a:latin typeface="Arial" charset="0"/>
                </a:rPr>
                <a:t>Interfaces</a:t>
              </a:r>
              <a:r>
                <a:rPr lang="el-GR" sz="1400">
                  <a:latin typeface="Arial" charset="0"/>
                </a:rPr>
                <a:t> μεταξύ συστημάτων</a:t>
              </a:r>
            </a:p>
          </p:txBody>
        </p:sp>
        <p:sp>
          <p:nvSpPr>
            <p:cNvPr id="286743" name="Text Box 23"/>
            <p:cNvSpPr txBox="1">
              <a:spLocks noChangeArrowheads="1"/>
            </p:cNvSpPr>
            <p:nvPr/>
          </p:nvSpPr>
          <p:spPr bwMode="auto">
            <a:xfrm>
              <a:off x="3606" y="716"/>
              <a:ext cx="145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Ολοκληρωμένα συστήματα</a:t>
              </a:r>
            </a:p>
          </p:txBody>
        </p:sp>
        <p:sp>
          <p:nvSpPr>
            <p:cNvPr id="286744" name="Rectangle 24"/>
            <p:cNvSpPr>
              <a:spLocks noChangeArrowheads="1"/>
            </p:cNvSpPr>
            <p:nvPr/>
          </p:nvSpPr>
          <p:spPr bwMode="auto">
            <a:xfrm>
              <a:off x="3606" y="942"/>
              <a:ext cx="213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Υποστήριξη συντονισμού μεταξύ επιχειρησιακών λειτουργιών</a:t>
              </a:r>
            </a:p>
          </p:txBody>
        </p:sp>
        <p:sp>
          <p:nvSpPr>
            <p:cNvPr id="286745" name="Rectangle 25"/>
            <p:cNvSpPr>
              <a:spLocks noChangeArrowheads="1"/>
            </p:cNvSpPr>
            <p:nvPr/>
          </p:nvSpPr>
          <p:spPr bwMode="auto">
            <a:xfrm>
              <a:off x="3606" y="1986"/>
              <a:ext cx="213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Ομοιόμορφη συντήρηση, οι μεταβολές επηρεάζουν πολλαπλά συστήματα</a:t>
              </a:r>
            </a:p>
          </p:txBody>
        </p:sp>
        <p:sp>
          <p:nvSpPr>
            <p:cNvPr id="286746" name="Rectangle 26"/>
            <p:cNvSpPr>
              <a:spLocks noChangeArrowheads="1"/>
            </p:cNvSpPr>
            <p:nvPr/>
          </p:nvSpPr>
          <p:spPr bwMode="auto">
            <a:xfrm>
              <a:off x="3606" y="1396"/>
              <a:ext cx="213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Ολοκληρωμένα δεδομένα, ίδια σημασία δεδομένων σε όλες τις λειτουργίες </a:t>
              </a:r>
            </a:p>
          </p:txBody>
        </p:sp>
        <p:sp>
          <p:nvSpPr>
            <p:cNvPr id="286747" name="Rectangle 27"/>
            <p:cNvSpPr>
              <a:spLocks noChangeArrowheads="1"/>
            </p:cNvSpPr>
            <p:nvPr/>
          </p:nvSpPr>
          <p:spPr bwMode="auto">
            <a:xfrm>
              <a:off x="3606" y="2750"/>
              <a:ext cx="2132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Συνεπής πληροφορία σε πραγματικό χρόνο (πχ. για πελάτες, προμηθευτές)</a:t>
              </a:r>
            </a:p>
          </p:txBody>
        </p:sp>
        <p:sp>
          <p:nvSpPr>
            <p:cNvPr id="286748" name="Rectangle 28"/>
            <p:cNvSpPr>
              <a:spLocks noChangeArrowheads="1"/>
            </p:cNvSpPr>
            <p:nvPr/>
          </p:nvSpPr>
          <p:spPr bwMode="auto">
            <a:xfrm>
              <a:off x="3606" y="3064"/>
              <a:ext cx="2132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Βασίζεται στο μοντέλο </a:t>
              </a:r>
              <a:r>
                <a:rPr lang="en-US" sz="1400">
                  <a:latin typeface="Arial" charset="0"/>
                </a:rPr>
                <a:t>n-tier</a:t>
              </a:r>
              <a:endParaRPr lang="el-GR" sz="1400">
                <a:latin typeface="Arial" charset="0"/>
              </a:endParaRPr>
            </a:p>
          </p:txBody>
        </p:sp>
        <p:sp>
          <p:nvSpPr>
            <p:cNvPr id="286749" name="Rectangle 29"/>
            <p:cNvSpPr>
              <a:spLocks noChangeArrowheads="1"/>
            </p:cNvSpPr>
            <p:nvPr/>
          </p:nvSpPr>
          <p:spPr bwMode="auto">
            <a:xfrm>
              <a:off x="3606" y="3246"/>
              <a:ext cx="213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Συνεπείς επιχειρησιακές διαδικασίες που βασίζονται σε πληροφοριακό μοντέλο </a:t>
              </a:r>
            </a:p>
          </p:txBody>
        </p:sp>
        <p:sp>
          <p:nvSpPr>
            <p:cNvPr id="286750" name="Rectangle 30"/>
            <p:cNvSpPr>
              <a:spLocks noChangeArrowheads="1"/>
            </p:cNvSpPr>
            <p:nvPr/>
          </p:nvSpPr>
          <p:spPr bwMode="auto">
            <a:xfrm>
              <a:off x="3606" y="3699"/>
              <a:ext cx="1921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Μοναδικές εφαρμογές (πχ. ένα σύστημα αγορών)</a:t>
              </a:r>
            </a:p>
          </p:txBody>
        </p:sp>
        <p:sp>
          <p:nvSpPr>
            <p:cNvPr id="286751" name="Text Box 31"/>
            <p:cNvSpPr txBox="1">
              <a:spLocks noChangeArrowheads="1"/>
            </p:cNvSpPr>
            <p:nvPr/>
          </p:nvSpPr>
          <p:spPr bwMode="auto">
            <a:xfrm>
              <a:off x="3606" y="482"/>
              <a:ext cx="7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600" b="1" i="1">
                  <a:solidFill>
                    <a:srgbClr val="FFCC66"/>
                  </a:solidFill>
                  <a:latin typeface="Arial" charset="0"/>
                </a:rPr>
                <a:t>Μετα- </a:t>
              </a:r>
              <a:r>
                <a:rPr lang="en-US" sz="1600" b="1" i="1">
                  <a:solidFill>
                    <a:srgbClr val="FFCC66"/>
                  </a:solidFill>
                  <a:latin typeface="Arial" charset="0"/>
                </a:rPr>
                <a:t>ERP</a:t>
              </a:r>
              <a:endParaRPr lang="el-GR" sz="1600" b="1" i="1">
                <a:solidFill>
                  <a:srgbClr val="FFCC66"/>
                </a:solidFill>
                <a:latin typeface="Arial" charset="0"/>
              </a:endParaRPr>
            </a:p>
          </p:txBody>
        </p:sp>
        <p:sp>
          <p:nvSpPr>
            <p:cNvPr id="286752" name="Rectangle 32"/>
            <p:cNvSpPr>
              <a:spLocks noChangeArrowheads="1"/>
            </p:cNvSpPr>
            <p:nvPr/>
          </p:nvSpPr>
          <p:spPr bwMode="auto">
            <a:xfrm>
              <a:off x="3606" y="2432"/>
              <a:ext cx="213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Κοινά </a:t>
              </a:r>
              <a:r>
                <a:rPr lang="en-US" sz="1400">
                  <a:latin typeface="Arial" charset="0"/>
                </a:rPr>
                <a:t>Interfaces </a:t>
              </a:r>
              <a:r>
                <a:rPr lang="el-GR" sz="1400">
                  <a:latin typeface="Arial" charset="0"/>
                </a:rPr>
                <a:t>μεταξύ συστημάτων</a:t>
              </a:r>
            </a:p>
          </p:txBody>
        </p:sp>
        <p:sp>
          <p:nvSpPr>
            <p:cNvPr id="286753" name="Rectangle 33"/>
            <p:cNvSpPr>
              <a:spLocks noChangeArrowheads="1"/>
            </p:cNvSpPr>
            <p:nvPr/>
          </p:nvSpPr>
          <p:spPr bwMode="auto">
            <a:xfrm>
              <a:off x="68" y="716"/>
              <a:ext cx="1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Πληροφοριακά συστήματα</a:t>
              </a:r>
            </a:p>
          </p:txBody>
        </p:sp>
        <p:sp>
          <p:nvSpPr>
            <p:cNvPr id="286754" name="Rectangle 34"/>
            <p:cNvSpPr>
              <a:spLocks noChangeArrowheads="1"/>
            </p:cNvSpPr>
            <p:nvPr/>
          </p:nvSpPr>
          <p:spPr bwMode="auto">
            <a:xfrm>
              <a:off x="68" y="942"/>
              <a:ext cx="7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Συντονισμός</a:t>
              </a:r>
            </a:p>
          </p:txBody>
        </p:sp>
        <p:sp>
          <p:nvSpPr>
            <p:cNvPr id="286755" name="Rectangle 35"/>
            <p:cNvSpPr>
              <a:spLocks noChangeArrowheads="1"/>
            </p:cNvSpPr>
            <p:nvPr/>
          </p:nvSpPr>
          <p:spPr bwMode="auto">
            <a:xfrm>
              <a:off x="68" y="1396"/>
              <a:ext cx="10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Βάσεις Δεδομένων</a:t>
              </a:r>
            </a:p>
          </p:txBody>
        </p:sp>
        <p:sp>
          <p:nvSpPr>
            <p:cNvPr id="286756" name="Rectangle 36"/>
            <p:cNvSpPr>
              <a:spLocks noChangeArrowheads="1"/>
            </p:cNvSpPr>
            <p:nvPr/>
          </p:nvSpPr>
          <p:spPr bwMode="auto">
            <a:xfrm>
              <a:off x="68" y="1986"/>
              <a:ext cx="6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Συντήρηση</a:t>
              </a:r>
            </a:p>
          </p:txBody>
        </p:sp>
        <p:sp>
          <p:nvSpPr>
            <p:cNvPr id="286757" name="Rectangle 37"/>
            <p:cNvSpPr>
              <a:spLocks noChangeArrowheads="1"/>
            </p:cNvSpPr>
            <p:nvPr/>
          </p:nvSpPr>
          <p:spPr bwMode="auto">
            <a:xfrm>
              <a:off x="68" y="2750"/>
              <a:ext cx="73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Πληροφορία</a:t>
              </a:r>
            </a:p>
          </p:txBody>
        </p:sp>
        <p:sp>
          <p:nvSpPr>
            <p:cNvPr id="286758" name="Rectangle 38"/>
            <p:cNvSpPr>
              <a:spLocks noChangeArrowheads="1"/>
            </p:cNvSpPr>
            <p:nvPr/>
          </p:nvSpPr>
          <p:spPr bwMode="auto">
            <a:xfrm>
              <a:off x="68" y="3064"/>
              <a:ext cx="14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Αρχιτεκτονική συστήματος</a:t>
              </a:r>
            </a:p>
          </p:txBody>
        </p:sp>
        <p:sp>
          <p:nvSpPr>
            <p:cNvPr id="286759" name="Rectangle 39"/>
            <p:cNvSpPr>
              <a:spLocks noChangeArrowheads="1"/>
            </p:cNvSpPr>
            <p:nvPr/>
          </p:nvSpPr>
          <p:spPr bwMode="auto">
            <a:xfrm>
              <a:off x="68" y="3246"/>
              <a:ext cx="6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Διαδικασίες</a:t>
              </a:r>
            </a:p>
          </p:txBody>
        </p:sp>
        <p:sp>
          <p:nvSpPr>
            <p:cNvPr id="286760" name="Rectangle 40"/>
            <p:cNvSpPr>
              <a:spLocks noChangeArrowheads="1"/>
            </p:cNvSpPr>
            <p:nvPr/>
          </p:nvSpPr>
          <p:spPr bwMode="auto">
            <a:xfrm>
              <a:off x="68" y="3699"/>
              <a:ext cx="6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Εφαρμογές</a:t>
              </a:r>
            </a:p>
          </p:txBody>
        </p:sp>
        <p:sp>
          <p:nvSpPr>
            <p:cNvPr id="286761" name="Rectangle 41"/>
            <p:cNvSpPr>
              <a:spLocks noChangeArrowheads="1"/>
            </p:cNvSpPr>
            <p:nvPr/>
          </p:nvSpPr>
          <p:spPr bwMode="auto">
            <a:xfrm>
              <a:off x="68" y="2432"/>
              <a:ext cx="60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Interfaces</a:t>
              </a:r>
              <a:endParaRPr lang="el-GR" sz="1400">
                <a:latin typeface="Arial" charset="0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Τελικά τι είναι</a:t>
            </a:r>
            <a:r>
              <a:rPr lang="el-GR" dirty="0" smtClean="0"/>
              <a:t> τα </a:t>
            </a:r>
            <a:r>
              <a:rPr lang="en-US" dirty="0" smtClean="0"/>
              <a:t>ERPs…;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8219B-F63F-495D-8177-29798C37165D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683010" name="Picture 2" descr="http://blog.phxconsultants.com/wp-content/uploads/2012/12/ERP-Softw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013" y="1447800"/>
            <a:ext cx="7479287" cy="4731664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B9E5A-5B77-4D6F-9B87-AA7A63A91E35}" type="slidenum">
              <a:rPr lang="el-GR"/>
              <a:pPr/>
              <a:t>2</a:t>
            </a:fld>
            <a:endParaRPr lang="el-GR"/>
          </a:p>
        </p:txBody>
      </p:sp>
      <p:sp>
        <p:nvSpPr>
          <p:cNvPr id="6686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Δομή Μαθήματος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66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876300"/>
            <a:ext cx="9144000" cy="5981700"/>
          </a:xfrm>
          <a:noFill/>
          <a:ln/>
        </p:spPr>
        <p:txBody>
          <a:bodyPr/>
          <a:lstStyle/>
          <a:p>
            <a:r>
              <a:rPr lang="el-GR" dirty="0" smtClean="0"/>
              <a:t>Εισαγωγικές Έννοιες</a:t>
            </a:r>
            <a:endParaRPr lang="en-US" dirty="0"/>
          </a:p>
          <a:p>
            <a:endParaRPr lang="en-GB" dirty="0"/>
          </a:p>
          <a:p>
            <a:r>
              <a:rPr lang="el-GR" dirty="0"/>
              <a:t>Συστήματα Διαχείρισης Επιχειρησιακών Πόρων (ERP)</a:t>
            </a:r>
            <a:endParaRPr lang="en-US" dirty="0"/>
          </a:p>
          <a:p>
            <a:endParaRPr lang="en-GB" dirty="0"/>
          </a:p>
          <a:p>
            <a:r>
              <a:rPr lang="el-GR" dirty="0"/>
              <a:t>Συστήματα Διαχείρισης Επιχειρησιακών Πόρων</a:t>
            </a:r>
            <a:r>
              <a:rPr lang="en-US" dirty="0"/>
              <a:t> II</a:t>
            </a:r>
            <a:r>
              <a:rPr lang="el-GR" dirty="0"/>
              <a:t> (ERP</a:t>
            </a:r>
            <a:r>
              <a:rPr lang="en-US" dirty="0"/>
              <a:t> II</a:t>
            </a:r>
            <a:r>
              <a:rPr lang="el-GR" dirty="0"/>
              <a:t>)</a:t>
            </a:r>
            <a:endParaRPr lang="en-US" dirty="0"/>
          </a:p>
          <a:p>
            <a:endParaRPr lang="en-GB" dirty="0"/>
          </a:p>
          <a:p>
            <a:r>
              <a:rPr lang="el-GR" dirty="0" smtClean="0"/>
              <a:t>Προγραμματισμός Απαιτήσεων Υλικών (MRP I) και Προγραμματισμός Παραγωγικών Πόρων (MRP II)</a:t>
            </a:r>
          </a:p>
          <a:p>
            <a:endParaRPr lang="en-US" dirty="0" smtClean="0"/>
          </a:p>
          <a:p>
            <a:r>
              <a:rPr lang="el-GR" dirty="0" smtClean="0"/>
              <a:t>Παραδείγματα </a:t>
            </a:r>
            <a:r>
              <a:rPr lang="el-GR" dirty="0"/>
              <a:t>&amp; Μελέτες Εφαρμογής</a:t>
            </a:r>
          </a:p>
          <a:p>
            <a:endParaRPr lang="el-GR" dirty="0"/>
          </a:p>
          <a:p>
            <a:r>
              <a:rPr lang="el-GR" dirty="0"/>
              <a:t>Παρουσίαση </a:t>
            </a:r>
            <a:r>
              <a:rPr lang="el-GR" dirty="0" smtClean="0"/>
              <a:t>του Ελληνικού </a:t>
            </a:r>
            <a:r>
              <a:rPr lang="en-US" dirty="0" smtClean="0"/>
              <a:t>ERP </a:t>
            </a:r>
            <a:r>
              <a:rPr lang="el-GR" dirty="0" smtClean="0"/>
              <a:t>Συστήματος </a:t>
            </a:r>
            <a:r>
              <a:rPr lang="en-US" dirty="0" smtClean="0"/>
              <a:t>Soft1</a:t>
            </a:r>
            <a:r>
              <a:rPr lang="el-GR" dirty="0" smtClean="0"/>
              <a:t> </a:t>
            </a:r>
            <a:endParaRPr lang="en-US" dirty="0"/>
          </a:p>
          <a:p>
            <a:r>
              <a:rPr lang="el-GR" dirty="0" smtClean="0"/>
              <a:t>Εργασίες</a:t>
            </a:r>
            <a:r>
              <a:rPr lang="en-US" dirty="0" smtClean="0"/>
              <a:t> </a:t>
            </a:r>
            <a:r>
              <a:rPr lang="en-US" sz="1600" dirty="0"/>
              <a:t>(</a:t>
            </a:r>
            <a:r>
              <a:rPr lang="el-GR" sz="1600" dirty="0"/>
              <a:t>βάρος = </a:t>
            </a:r>
            <a:r>
              <a:rPr lang="el-GR" sz="1600" dirty="0" smtClean="0"/>
              <a:t>10</a:t>
            </a:r>
            <a:r>
              <a:rPr lang="en-US" sz="1600" dirty="0" smtClean="0"/>
              <a:t>0</a:t>
            </a:r>
            <a:r>
              <a:rPr lang="el-GR" sz="1600" dirty="0"/>
              <a:t>%)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ED74-00BE-4C08-9B22-12FCECD76B09}" type="slidenum">
              <a:rPr lang="el-GR"/>
              <a:pPr/>
              <a:t>3</a:t>
            </a:fld>
            <a:endParaRPr lang="el-GR"/>
          </a:p>
        </p:txBody>
      </p:sp>
      <p:sp>
        <p:nvSpPr>
          <p:cNvPr id="6697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Προτεινόμενη Βιβλιογραφία</a:t>
            </a:r>
            <a:r>
              <a:rPr lang="en-US" dirty="0"/>
              <a:t>  (</a:t>
            </a:r>
            <a:r>
              <a:rPr lang="en-US" dirty="0" smtClean="0"/>
              <a:t>1/</a:t>
            </a:r>
            <a:r>
              <a:rPr lang="el-GR" dirty="0" smtClean="0"/>
              <a:t>2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669703" name="Picture 7" descr="Ολοκληρωμένα συστήματα διαχείρισης επιχειρησιακών πόρω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813" y="1222375"/>
            <a:ext cx="1524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9704" name="Rectangle 8"/>
          <p:cNvSpPr>
            <a:spLocks noChangeArrowheads="1"/>
          </p:cNvSpPr>
          <p:nvPr/>
        </p:nvSpPr>
        <p:spPr bwMode="auto">
          <a:xfrm>
            <a:off x="1878013" y="2044700"/>
            <a:ext cx="7258050" cy="681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40000"/>
              </a:spcBef>
              <a:buClr>
                <a:srgbClr val="FFCC66"/>
              </a:buClr>
              <a:buSzPct val="95000"/>
              <a:buFont typeface="Wingdings" pitchFamily="2" charset="2"/>
              <a:buNone/>
            </a:pPr>
            <a:r>
              <a:rPr lang="el-GR" sz="2000">
                <a:latin typeface="Arial" charset="0"/>
              </a:rPr>
              <a:t>Ολοκληρωμένα συστήματα διαχείρισης επιχειρησιακών πόρων</a:t>
            </a:r>
          </a:p>
          <a:p>
            <a:pPr algn="ctr">
              <a:spcBef>
                <a:spcPct val="40000"/>
              </a:spcBef>
              <a:buClr>
                <a:srgbClr val="FFCC66"/>
              </a:buClr>
              <a:buSzPct val="95000"/>
              <a:buFont typeface="Wingdings" pitchFamily="2" charset="2"/>
              <a:buNone/>
            </a:pPr>
            <a:r>
              <a:rPr lang="el-GR" sz="2000">
                <a:latin typeface="Arial" charset="0"/>
              </a:rPr>
              <a:t>Γεώργιος Ιωάννου</a:t>
            </a:r>
            <a:endParaRPr lang="el-GR" sz="2200">
              <a:latin typeface="Arial" charset="0"/>
            </a:endParaRPr>
          </a:p>
        </p:txBody>
      </p:sp>
      <p:pic>
        <p:nvPicPr>
          <p:cNvPr id="669707" name="Picture 11" descr="ER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3833813"/>
            <a:ext cx="1550987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9708" name="Rectangle 12"/>
          <p:cNvSpPr>
            <a:spLocks noChangeArrowheads="1"/>
          </p:cNvSpPr>
          <p:nvPr/>
        </p:nvSpPr>
        <p:spPr bwMode="auto">
          <a:xfrm>
            <a:off x="2043113" y="4765675"/>
            <a:ext cx="6867525" cy="319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40000"/>
              </a:spcBef>
              <a:buClr>
                <a:srgbClr val="FFCC66"/>
              </a:buClr>
              <a:buSzPct val="95000"/>
              <a:buFont typeface="Wingdings" pitchFamily="2" charset="2"/>
              <a:buNone/>
            </a:pPr>
            <a:r>
              <a:rPr lang="el-GR" sz="2000">
                <a:latin typeface="Arial" charset="0"/>
              </a:rPr>
              <a:t>ERP: Tools, Techniques, and Applications for Integrating the Supply Chain </a:t>
            </a:r>
            <a:endParaRPr lang="en-US" sz="2000">
              <a:latin typeface="Arial" charset="0"/>
            </a:endParaRPr>
          </a:p>
          <a:p>
            <a:pPr algn="ctr">
              <a:spcBef>
                <a:spcPct val="40000"/>
              </a:spcBef>
              <a:buClr>
                <a:srgbClr val="FFCC66"/>
              </a:buClr>
              <a:buSzPct val="95000"/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by Carol Ptak,</a:t>
            </a:r>
            <a:r>
              <a:rPr lang="el-GR" sz="2000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2003</a:t>
            </a:r>
            <a:endParaRPr lang="el-GR" sz="2000">
              <a:latin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59911-2185-40EB-8227-2B5BFE719C86}" type="slidenum">
              <a:rPr lang="el-GR"/>
              <a:pPr/>
              <a:t>4</a:t>
            </a:fld>
            <a:endParaRPr lang="el-GR"/>
          </a:p>
        </p:txBody>
      </p:sp>
      <p:sp>
        <p:nvSpPr>
          <p:cNvPr id="67072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Προτεινόμενη Βιβλιογραφία </a:t>
            </a:r>
            <a:r>
              <a:rPr lang="en-US" dirty="0"/>
              <a:t> (</a:t>
            </a:r>
            <a:r>
              <a:rPr lang="en-US" dirty="0" smtClean="0"/>
              <a:t>2/</a:t>
            </a:r>
            <a:r>
              <a:rPr lang="el-GR" dirty="0" smtClean="0"/>
              <a:t>2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670725" name="Picture 5" descr="Enterprise Resource Plan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116013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0726" name="Rectangle 6"/>
          <p:cNvSpPr>
            <a:spLocks noChangeArrowheads="1"/>
          </p:cNvSpPr>
          <p:nvPr/>
        </p:nvSpPr>
        <p:spPr bwMode="auto">
          <a:xfrm>
            <a:off x="3128963" y="1747838"/>
            <a:ext cx="5284787" cy="668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40000"/>
              </a:spcBef>
              <a:buClr>
                <a:srgbClr val="FFCC66"/>
              </a:buClr>
              <a:buSzPct val="95000"/>
              <a:buFont typeface="Wingdings" pitchFamily="2" charset="2"/>
              <a:buNone/>
            </a:pPr>
            <a:r>
              <a:rPr lang="el-GR" sz="2000">
                <a:latin typeface="Arial" charset="0"/>
              </a:rPr>
              <a:t>Enterprise Resource Planning</a:t>
            </a:r>
          </a:p>
          <a:p>
            <a:pPr algn="ctr">
              <a:spcBef>
                <a:spcPct val="40000"/>
              </a:spcBef>
              <a:buClr>
                <a:srgbClr val="FFCC66"/>
              </a:buClr>
              <a:buSzPct val="95000"/>
              <a:buFont typeface="Wingdings" pitchFamily="2" charset="2"/>
              <a:buNone/>
            </a:pPr>
            <a:r>
              <a:rPr lang="el-GR" sz="2000">
                <a:latin typeface="Arial" charset="0"/>
              </a:rPr>
              <a:t>by Bret Wag</a:t>
            </a:r>
            <a:r>
              <a:rPr lang="en-US" sz="2000">
                <a:latin typeface="Arial" charset="0"/>
              </a:rPr>
              <a:t>ner</a:t>
            </a:r>
            <a:r>
              <a:rPr lang="el-GR" sz="2000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and</a:t>
            </a:r>
            <a:r>
              <a:rPr lang="el-GR" sz="2000">
                <a:latin typeface="Arial" charset="0"/>
              </a:rPr>
              <a:t> Ellen Monk</a:t>
            </a:r>
            <a:r>
              <a:rPr lang="en-US" sz="2000">
                <a:latin typeface="Arial" charset="0"/>
              </a:rPr>
              <a:t>, 2008</a:t>
            </a:r>
            <a:r>
              <a:rPr lang="el-GR" sz="2000">
                <a:latin typeface="Arial" charset="0"/>
              </a:rPr>
              <a:t> </a:t>
            </a:r>
          </a:p>
        </p:txBody>
      </p:sp>
      <p:pic>
        <p:nvPicPr>
          <p:cNvPr id="670727" name="Picture 7" descr="Enterprise Resource Planning Systems: Systems, Life Cycle, Electronic Commerce, and Risk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888" y="395763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0728" name="Rectangle 8"/>
          <p:cNvSpPr>
            <a:spLocks noChangeArrowheads="1"/>
          </p:cNvSpPr>
          <p:nvPr/>
        </p:nvSpPr>
        <p:spPr bwMode="auto">
          <a:xfrm>
            <a:off x="2433638" y="4622800"/>
            <a:ext cx="6678612" cy="423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40000"/>
              </a:spcBef>
              <a:buClr>
                <a:srgbClr val="FFCC66"/>
              </a:buClr>
              <a:buSzPct val="95000"/>
              <a:buFont typeface="Wingdings" pitchFamily="2" charset="2"/>
              <a:buNone/>
            </a:pPr>
            <a:r>
              <a:rPr lang="el-GR" sz="2000">
                <a:latin typeface="Arial" charset="0"/>
              </a:rPr>
              <a:t>Enterprise Resource Planning Systems: Systems, Life Cycle, Electronic Commerce, and Risk </a:t>
            </a:r>
          </a:p>
          <a:p>
            <a:pPr algn="ctr">
              <a:spcBef>
                <a:spcPct val="40000"/>
              </a:spcBef>
              <a:buClr>
                <a:srgbClr val="FFCC66"/>
              </a:buClr>
              <a:buSzPct val="95000"/>
              <a:buFont typeface="Wingdings" pitchFamily="2" charset="2"/>
              <a:buNone/>
            </a:pPr>
            <a:r>
              <a:rPr lang="el-GR" sz="2000">
                <a:latin typeface="Arial" charset="0"/>
              </a:rPr>
              <a:t>by Daniel E. O'Leary</a:t>
            </a:r>
            <a:r>
              <a:rPr lang="en-US" sz="2000">
                <a:latin typeface="Arial" charset="0"/>
              </a:rPr>
              <a:t>, 2000</a:t>
            </a:r>
            <a:r>
              <a:rPr lang="el-GR" sz="200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20D90-5683-465B-86C6-120B0D4C02DC}" type="slidenum">
              <a:rPr lang="el-GR"/>
              <a:pPr/>
              <a:t>5</a:t>
            </a:fld>
            <a:endParaRPr lang="el-GR"/>
          </a:p>
        </p:txBody>
      </p:sp>
      <p:sp>
        <p:nvSpPr>
          <p:cNvPr id="67379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Εισαγωγή - Γεφυρώνουν την Πληροφόρηση… </a:t>
            </a:r>
          </a:p>
        </p:txBody>
      </p:sp>
      <p:sp>
        <p:nvSpPr>
          <p:cNvPr id="67379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/>
              <a:t>..μεταξύ:</a:t>
            </a:r>
          </a:p>
          <a:p>
            <a:pPr lvl="1"/>
            <a:r>
              <a:rPr lang="el-GR"/>
              <a:t>Επιχείρησης </a:t>
            </a:r>
          </a:p>
          <a:p>
            <a:pPr lvl="1"/>
            <a:r>
              <a:rPr lang="el-GR"/>
              <a:t>Παραγωγικών μονάδων</a:t>
            </a:r>
          </a:p>
          <a:p>
            <a:pPr lvl="1"/>
            <a:r>
              <a:rPr lang="el-GR"/>
              <a:t>Περιφερειακών λειτουργιών</a:t>
            </a:r>
          </a:p>
          <a:p>
            <a:pPr lvl="1"/>
            <a:r>
              <a:rPr lang="el-GR"/>
              <a:t>Πελατών</a:t>
            </a:r>
          </a:p>
          <a:p>
            <a:pPr lvl="1"/>
            <a:r>
              <a:rPr lang="el-GR"/>
              <a:t>Προμηθευτών</a:t>
            </a:r>
          </a:p>
          <a:p>
            <a:endParaRPr lang="el-GR"/>
          </a:p>
        </p:txBody>
      </p:sp>
      <p:grpSp>
        <p:nvGrpSpPr>
          <p:cNvPr id="673798" name="Group 6"/>
          <p:cNvGrpSpPr>
            <a:grpSpLocks/>
          </p:cNvGrpSpPr>
          <p:nvPr/>
        </p:nvGrpSpPr>
        <p:grpSpPr bwMode="auto">
          <a:xfrm>
            <a:off x="5132388" y="874713"/>
            <a:ext cx="3681412" cy="2847975"/>
            <a:chOff x="2885" y="1104"/>
            <a:chExt cx="2708" cy="2095"/>
          </a:xfrm>
        </p:grpSpPr>
        <p:sp>
          <p:nvSpPr>
            <p:cNvPr id="673799" name="Rectangle 7"/>
            <p:cNvSpPr>
              <a:spLocks noChangeArrowheads="1"/>
            </p:cNvSpPr>
            <p:nvPr/>
          </p:nvSpPr>
          <p:spPr bwMode="auto">
            <a:xfrm>
              <a:off x="4237" y="2155"/>
              <a:ext cx="1356" cy="10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00" name="Rectangle 8"/>
            <p:cNvSpPr>
              <a:spLocks noChangeArrowheads="1"/>
            </p:cNvSpPr>
            <p:nvPr/>
          </p:nvSpPr>
          <p:spPr bwMode="auto">
            <a:xfrm>
              <a:off x="2885" y="1104"/>
              <a:ext cx="1356" cy="104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01" name="Freeform 9"/>
            <p:cNvSpPr>
              <a:spLocks/>
            </p:cNvSpPr>
            <p:nvPr/>
          </p:nvSpPr>
          <p:spPr bwMode="auto">
            <a:xfrm rot="21600000" flipH="1" flipV="1">
              <a:off x="2885" y="1885"/>
              <a:ext cx="1398" cy="13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98" y="0"/>
                </a:cxn>
                <a:cxn ang="0">
                  <a:pos x="1398" y="1047"/>
                </a:cxn>
                <a:cxn ang="0">
                  <a:pos x="1281" y="1047"/>
                </a:cxn>
                <a:cxn ang="0">
                  <a:pos x="1266" y="1059"/>
                </a:cxn>
                <a:cxn ang="0">
                  <a:pos x="1269" y="1083"/>
                </a:cxn>
                <a:cxn ang="0">
                  <a:pos x="1281" y="1107"/>
                </a:cxn>
                <a:cxn ang="0">
                  <a:pos x="1296" y="1140"/>
                </a:cxn>
                <a:cxn ang="0">
                  <a:pos x="1299" y="1197"/>
                </a:cxn>
                <a:cxn ang="0">
                  <a:pos x="1290" y="1248"/>
                </a:cxn>
                <a:cxn ang="0">
                  <a:pos x="1248" y="1284"/>
                </a:cxn>
                <a:cxn ang="0">
                  <a:pos x="1215" y="1305"/>
                </a:cxn>
                <a:cxn ang="0">
                  <a:pos x="1176" y="1314"/>
                </a:cxn>
                <a:cxn ang="0">
                  <a:pos x="1125" y="1314"/>
                </a:cxn>
                <a:cxn ang="0">
                  <a:pos x="1080" y="1302"/>
                </a:cxn>
                <a:cxn ang="0">
                  <a:pos x="1044" y="1281"/>
                </a:cxn>
                <a:cxn ang="0">
                  <a:pos x="1017" y="1254"/>
                </a:cxn>
                <a:cxn ang="0">
                  <a:pos x="999" y="1215"/>
                </a:cxn>
                <a:cxn ang="0">
                  <a:pos x="996" y="1176"/>
                </a:cxn>
                <a:cxn ang="0">
                  <a:pos x="1005" y="1140"/>
                </a:cxn>
                <a:cxn ang="0">
                  <a:pos x="1026" y="1101"/>
                </a:cxn>
                <a:cxn ang="0">
                  <a:pos x="1026" y="1071"/>
                </a:cxn>
                <a:cxn ang="0">
                  <a:pos x="1020" y="1050"/>
                </a:cxn>
                <a:cxn ang="0">
                  <a:pos x="996" y="1047"/>
                </a:cxn>
                <a:cxn ang="0">
                  <a:pos x="45" y="1047"/>
                </a:cxn>
                <a:cxn ang="0">
                  <a:pos x="45" y="0"/>
                </a:cxn>
              </a:cxnLst>
              <a:rect l="0" t="0" r="r" b="b"/>
              <a:pathLst>
                <a:path w="1398" h="1314">
                  <a:moveTo>
                    <a:pt x="0" y="0"/>
                  </a:moveTo>
                  <a:lnTo>
                    <a:pt x="1398" y="0"/>
                  </a:lnTo>
                  <a:lnTo>
                    <a:pt x="1398" y="1047"/>
                  </a:lnTo>
                  <a:lnTo>
                    <a:pt x="1281" y="1047"/>
                  </a:lnTo>
                  <a:lnTo>
                    <a:pt x="1266" y="1059"/>
                  </a:lnTo>
                  <a:lnTo>
                    <a:pt x="1269" y="1083"/>
                  </a:lnTo>
                  <a:lnTo>
                    <a:pt x="1281" y="1107"/>
                  </a:lnTo>
                  <a:lnTo>
                    <a:pt x="1296" y="1140"/>
                  </a:lnTo>
                  <a:lnTo>
                    <a:pt x="1299" y="1197"/>
                  </a:lnTo>
                  <a:lnTo>
                    <a:pt x="1290" y="1248"/>
                  </a:lnTo>
                  <a:lnTo>
                    <a:pt x="1248" y="1284"/>
                  </a:lnTo>
                  <a:lnTo>
                    <a:pt x="1215" y="1305"/>
                  </a:lnTo>
                  <a:lnTo>
                    <a:pt x="1176" y="1314"/>
                  </a:lnTo>
                  <a:lnTo>
                    <a:pt x="1125" y="1314"/>
                  </a:lnTo>
                  <a:lnTo>
                    <a:pt x="1080" y="1302"/>
                  </a:lnTo>
                  <a:lnTo>
                    <a:pt x="1044" y="1281"/>
                  </a:lnTo>
                  <a:lnTo>
                    <a:pt x="1017" y="1254"/>
                  </a:lnTo>
                  <a:lnTo>
                    <a:pt x="999" y="1215"/>
                  </a:lnTo>
                  <a:lnTo>
                    <a:pt x="996" y="1176"/>
                  </a:lnTo>
                  <a:lnTo>
                    <a:pt x="1005" y="1140"/>
                  </a:lnTo>
                  <a:lnTo>
                    <a:pt x="1026" y="1101"/>
                  </a:lnTo>
                  <a:lnTo>
                    <a:pt x="1026" y="1071"/>
                  </a:lnTo>
                  <a:lnTo>
                    <a:pt x="1020" y="1050"/>
                  </a:lnTo>
                  <a:lnTo>
                    <a:pt x="996" y="1047"/>
                  </a:lnTo>
                  <a:lnTo>
                    <a:pt x="45" y="1047"/>
                  </a:lnTo>
                  <a:lnTo>
                    <a:pt x="45" y="0"/>
                  </a:lnTo>
                </a:path>
              </a:pathLst>
            </a:custGeom>
            <a:solidFill>
              <a:schemeClr val="tx2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673802" name="Freeform 10"/>
            <p:cNvSpPr>
              <a:spLocks/>
            </p:cNvSpPr>
            <p:nvPr/>
          </p:nvSpPr>
          <p:spPr bwMode="auto">
            <a:xfrm rot="21600000">
              <a:off x="4195" y="1104"/>
              <a:ext cx="1398" cy="13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98" y="0"/>
                </a:cxn>
                <a:cxn ang="0">
                  <a:pos x="1398" y="1047"/>
                </a:cxn>
                <a:cxn ang="0">
                  <a:pos x="1281" y="1047"/>
                </a:cxn>
                <a:cxn ang="0">
                  <a:pos x="1266" y="1059"/>
                </a:cxn>
                <a:cxn ang="0">
                  <a:pos x="1269" y="1083"/>
                </a:cxn>
                <a:cxn ang="0">
                  <a:pos x="1281" y="1107"/>
                </a:cxn>
                <a:cxn ang="0">
                  <a:pos x="1296" y="1140"/>
                </a:cxn>
                <a:cxn ang="0">
                  <a:pos x="1299" y="1197"/>
                </a:cxn>
                <a:cxn ang="0">
                  <a:pos x="1290" y="1248"/>
                </a:cxn>
                <a:cxn ang="0">
                  <a:pos x="1248" y="1284"/>
                </a:cxn>
                <a:cxn ang="0">
                  <a:pos x="1215" y="1305"/>
                </a:cxn>
                <a:cxn ang="0">
                  <a:pos x="1176" y="1314"/>
                </a:cxn>
                <a:cxn ang="0">
                  <a:pos x="1125" y="1314"/>
                </a:cxn>
                <a:cxn ang="0">
                  <a:pos x="1080" y="1302"/>
                </a:cxn>
                <a:cxn ang="0">
                  <a:pos x="1044" y="1281"/>
                </a:cxn>
                <a:cxn ang="0">
                  <a:pos x="1017" y="1254"/>
                </a:cxn>
                <a:cxn ang="0">
                  <a:pos x="999" y="1215"/>
                </a:cxn>
                <a:cxn ang="0">
                  <a:pos x="996" y="1176"/>
                </a:cxn>
                <a:cxn ang="0">
                  <a:pos x="1005" y="1140"/>
                </a:cxn>
                <a:cxn ang="0">
                  <a:pos x="1026" y="1101"/>
                </a:cxn>
                <a:cxn ang="0">
                  <a:pos x="1026" y="1071"/>
                </a:cxn>
                <a:cxn ang="0">
                  <a:pos x="1020" y="1050"/>
                </a:cxn>
                <a:cxn ang="0">
                  <a:pos x="996" y="1047"/>
                </a:cxn>
                <a:cxn ang="0">
                  <a:pos x="45" y="1047"/>
                </a:cxn>
                <a:cxn ang="0">
                  <a:pos x="45" y="0"/>
                </a:cxn>
              </a:cxnLst>
              <a:rect l="0" t="0" r="r" b="b"/>
              <a:pathLst>
                <a:path w="1398" h="1314">
                  <a:moveTo>
                    <a:pt x="0" y="0"/>
                  </a:moveTo>
                  <a:lnTo>
                    <a:pt x="1398" y="0"/>
                  </a:lnTo>
                  <a:lnTo>
                    <a:pt x="1398" y="1047"/>
                  </a:lnTo>
                  <a:lnTo>
                    <a:pt x="1281" y="1047"/>
                  </a:lnTo>
                  <a:lnTo>
                    <a:pt x="1266" y="1059"/>
                  </a:lnTo>
                  <a:lnTo>
                    <a:pt x="1269" y="1083"/>
                  </a:lnTo>
                  <a:lnTo>
                    <a:pt x="1281" y="1107"/>
                  </a:lnTo>
                  <a:lnTo>
                    <a:pt x="1296" y="1140"/>
                  </a:lnTo>
                  <a:lnTo>
                    <a:pt x="1299" y="1197"/>
                  </a:lnTo>
                  <a:lnTo>
                    <a:pt x="1290" y="1248"/>
                  </a:lnTo>
                  <a:lnTo>
                    <a:pt x="1248" y="1284"/>
                  </a:lnTo>
                  <a:lnTo>
                    <a:pt x="1215" y="1305"/>
                  </a:lnTo>
                  <a:lnTo>
                    <a:pt x="1176" y="1314"/>
                  </a:lnTo>
                  <a:lnTo>
                    <a:pt x="1125" y="1314"/>
                  </a:lnTo>
                  <a:lnTo>
                    <a:pt x="1080" y="1302"/>
                  </a:lnTo>
                  <a:lnTo>
                    <a:pt x="1044" y="1281"/>
                  </a:lnTo>
                  <a:lnTo>
                    <a:pt x="1017" y="1254"/>
                  </a:lnTo>
                  <a:lnTo>
                    <a:pt x="999" y="1215"/>
                  </a:lnTo>
                  <a:lnTo>
                    <a:pt x="996" y="1176"/>
                  </a:lnTo>
                  <a:lnTo>
                    <a:pt x="1005" y="1140"/>
                  </a:lnTo>
                  <a:lnTo>
                    <a:pt x="1026" y="1101"/>
                  </a:lnTo>
                  <a:lnTo>
                    <a:pt x="1026" y="1071"/>
                  </a:lnTo>
                  <a:lnTo>
                    <a:pt x="1020" y="1050"/>
                  </a:lnTo>
                  <a:lnTo>
                    <a:pt x="996" y="1047"/>
                  </a:lnTo>
                  <a:lnTo>
                    <a:pt x="45" y="1047"/>
                  </a:lnTo>
                  <a:lnTo>
                    <a:pt x="45" y="0"/>
                  </a:lnTo>
                </a:path>
              </a:pathLst>
            </a:custGeom>
            <a:solidFill>
              <a:srgbClr val="FF00FF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673803" name="Freeform 11"/>
            <p:cNvSpPr>
              <a:spLocks/>
            </p:cNvSpPr>
            <p:nvPr/>
          </p:nvSpPr>
          <p:spPr bwMode="auto">
            <a:xfrm>
              <a:off x="3446" y="1324"/>
              <a:ext cx="1587" cy="1659"/>
            </a:xfrm>
            <a:custGeom>
              <a:avLst/>
              <a:gdLst/>
              <a:ahLst/>
              <a:cxnLst>
                <a:cxn ang="0">
                  <a:pos x="13" y="686"/>
                </a:cxn>
                <a:cxn ang="0">
                  <a:pos x="178" y="617"/>
                </a:cxn>
                <a:cxn ang="0">
                  <a:pos x="364" y="569"/>
                </a:cxn>
                <a:cxn ang="0">
                  <a:pos x="412" y="404"/>
                </a:cxn>
                <a:cxn ang="0">
                  <a:pos x="604" y="362"/>
                </a:cxn>
                <a:cxn ang="0">
                  <a:pos x="631" y="212"/>
                </a:cxn>
                <a:cxn ang="0">
                  <a:pos x="649" y="53"/>
                </a:cxn>
                <a:cxn ang="0">
                  <a:pos x="868" y="5"/>
                </a:cxn>
                <a:cxn ang="0">
                  <a:pos x="976" y="98"/>
                </a:cxn>
                <a:cxn ang="0">
                  <a:pos x="952" y="239"/>
                </a:cxn>
                <a:cxn ang="0">
                  <a:pos x="1048" y="377"/>
                </a:cxn>
                <a:cxn ang="0">
                  <a:pos x="1168" y="398"/>
                </a:cxn>
                <a:cxn ang="0">
                  <a:pos x="1237" y="515"/>
                </a:cxn>
                <a:cxn ang="0">
                  <a:pos x="1294" y="623"/>
                </a:cxn>
                <a:cxn ang="0">
                  <a:pos x="1483" y="608"/>
                </a:cxn>
                <a:cxn ang="0">
                  <a:pos x="1585" y="842"/>
                </a:cxn>
                <a:cxn ang="0">
                  <a:pos x="1498" y="983"/>
                </a:cxn>
                <a:cxn ang="0">
                  <a:pos x="1339" y="974"/>
                </a:cxn>
                <a:cxn ang="0">
                  <a:pos x="1231" y="1064"/>
                </a:cxn>
                <a:cxn ang="0">
                  <a:pos x="1198" y="1199"/>
                </a:cxn>
                <a:cxn ang="0">
                  <a:pos x="1027" y="1226"/>
                </a:cxn>
                <a:cxn ang="0">
                  <a:pos x="958" y="1364"/>
                </a:cxn>
                <a:cxn ang="0">
                  <a:pos x="976" y="1544"/>
                </a:cxn>
                <a:cxn ang="0">
                  <a:pos x="817" y="1652"/>
                </a:cxn>
                <a:cxn ang="0">
                  <a:pos x="643" y="1607"/>
                </a:cxn>
                <a:cxn ang="0">
                  <a:pos x="610" y="1457"/>
                </a:cxn>
                <a:cxn ang="0">
                  <a:pos x="640" y="1331"/>
                </a:cxn>
                <a:cxn ang="0">
                  <a:pos x="499" y="1259"/>
                </a:cxn>
                <a:cxn ang="0">
                  <a:pos x="361" y="1217"/>
                </a:cxn>
                <a:cxn ang="0">
                  <a:pos x="349" y="1067"/>
                </a:cxn>
                <a:cxn ang="0">
                  <a:pos x="220" y="1013"/>
                </a:cxn>
                <a:cxn ang="0">
                  <a:pos x="88" y="1031"/>
                </a:cxn>
                <a:cxn ang="0">
                  <a:pos x="13" y="926"/>
                </a:cxn>
              </a:cxnLst>
              <a:rect l="0" t="0" r="r" b="b"/>
              <a:pathLst>
                <a:path w="1587" h="1659">
                  <a:moveTo>
                    <a:pt x="13" y="926"/>
                  </a:moveTo>
                  <a:cubicBezTo>
                    <a:pt x="10" y="874"/>
                    <a:pt x="0" y="737"/>
                    <a:pt x="13" y="686"/>
                  </a:cubicBezTo>
                  <a:cubicBezTo>
                    <a:pt x="26" y="635"/>
                    <a:pt x="63" y="629"/>
                    <a:pt x="91" y="617"/>
                  </a:cubicBezTo>
                  <a:cubicBezTo>
                    <a:pt x="119" y="605"/>
                    <a:pt x="146" y="617"/>
                    <a:pt x="178" y="617"/>
                  </a:cubicBezTo>
                  <a:cubicBezTo>
                    <a:pt x="210" y="617"/>
                    <a:pt x="255" y="625"/>
                    <a:pt x="286" y="617"/>
                  </a:cubicBezTo>
                  <a:cubicBezTo>
                    <a:pt x="317" y="609"/>
                    <a:pt x="351" y="593"/>
                    <a:pt x="364" y="569"/>
                  </a:cubicBezTo>
                  <a:cubicBezTo>
                    <a:pt x="377" y="545"/>
                    <a:pt x="356" y="497"/>
                    <a:pt x="364" y="470"/>
                  </a:cubicBezTo>
                  <a:cubicBezTo>
                    <a:pt x="372" y="443"/>
                    <a:pt x="391" y="418"/>
                    <a:pt x="412" y="404"/>
                  </a:cubicBezTo>
                  <a:cubicBezTo>
                    <a:pt x="433" y="390"/>
                    <a:pt x="458" y="393"/>
                    <a:pt x="490" y="386"/>
                  </a:cubicBezTo>
                  <a:cubicBezTo>
                    <a:pt x="522" y="379"/>
                    <a:pt x="578" y="381"/>
                    <a:pt x="604" y="362"/>
                  </a:cubicBezTo>
                  <a:cubicBezTo>
                    <a:pt x="630" y="343"/>
                    <a:pt x="641" y="297"/>
                    <a:pt x="646" y="272"/>
                  </a:cubicBezTo>
                  <a:cubicBezTo>
                    <a:pt x="651" y="247"/>
                    <a:pt x="637" y="234"/>
                    <a:pt x="631" y="212"/>
                  </a:cubicBezTo>
                  <a:cubicBezTo>
                    <a:pt x="625" y="190"/>
                    <a:pt x="610" y="166"/>
                    <a:pt x="613" y="140"/>
                  </a:cubicBezTo>
                  <a:cubicBezTo>
                    <a:pt x="616" y="114"/>
                    <a:pt x="633" y="75"/>
                    <a:pt x="649" y="53"/>
                  </a:cubicBezTo>
                  <a:cubicBezTo>
                    <a:pt x="665" y="31"/>
                    <a:pt x="673" y="16"/>
                    <a:pt x="709" y="8"/>
                  </a:cubicBezTo>
                  <a:cubicBezTo>
                    <a:pt x="745" y="0"/>
                    <a:pt x="831" y="0"/>
                    <a:pt x="868" y="5"/>
                  </a:cubicBezTo>
                  <a:cubicBezTo>
                    <a:pt x="905" y="10"/>
                    <a:pt x="913" y="23"/>
                    <a:pt x="931" y="38"/>
                  </a:cubicBezTo>
                  <a:cubicBezTo>
                    <a:pt x="949" y="53"/>
                    <a:pt x="969" y="68"/>
                    <a:pt x="976" y="98"/>
                  </a:cubicBezTo>
                  <a:cubicBezTo>
                    <a:pt x="983" y="128"/>
                    <a:pt x="980" y="195"/>
                    <a:pt x="976" y="218"/>
                  </a:cubicBezTo>
                  <a:cubicBezTo>
                    <a:pt x="972" y="241"/>
                    <a:pt x="954" y="221"/>
                    <a:pt x="952" y="239"/>
                  </a:cubicBezTo>
                  <a:cubicBezTo>
                    <a:pt x="950" y="257"/>
                    <a:pt x="945" y="306"/>
                    <a:pt x="961" y="329"/>
                  </a:cubicBezTo>
                  <a:cubicBezTo>
                    <a:pt x="977" y="352"/>
                    <a:pt x="1019" y="365"/>
                    <a:pt x="1048" y="377"/>
                  </a:cubicBezTo>
                  <a:cubicBezTo>
                    <a:pt x="1077" y="389"/>
                    <a:pt x="1112" y="394"/>
                    <a:pt x="1132" y="398"/>
                  </a:cubicBezTo>
                  <a:cubicBezTo>
                    <a:pt x="1152" y="402"/>
                    <a:pt x="1153" y="391"/>
                    <a:pt x="1168" y="398"/>
                  </a:cubicBezTo>
                  <a:cubicBezTo>
                    <a:pt x="1183" y="405"/>
                    <a:pt x="1211" y="421"/>
                    <a:pt x="1222" y="440"/>
                  </a:cubicBezTo>
                  <a:cubicBezTo>
                    <a:pt x="1233" y="459"/>
                    <a:pt x="1235" y="494"/>
                    <a:pt x="1237" y="515"/>
                  </a:cubicBezTo>
                  <a:cubicBezTo>
                    <a:pt x="1239" y="536"/>
                    <a:pt x="1222" y="548"/>
                    <a:pt x="1231" y="566"/>
                  </a:cubicBezTo>
                  <a:cubicBezTo>
                    <a:pt x="1240" y="584"/>
                    <a:pt x="1266" y="614"/>
                    <a:pt x="1294" y="623"/>
                  </a:cubicBezTo>
                  <a:cubicBezTo>
                    <a:pt x="1322" y="632"/>
                    <a:pt x="1368" y="625"/>
                    <a:pt x="1399" y="623"/>
                  </a:cubicBezTo>
                  <a:cubicBezTo>
                    <a:pt x="1430" y="621"/>
                    <a:pt x="1457" y="605"/>
                    <a:pt x="1483" y="608"/>
                  </a:cubicBezTo>
                  <a:cubicBezTo>
                    <a:pt x="1509" y="611"/>
                    <a:pt x="1538" y="605"/>
                    <a:pt x="1555" y="644"/>
                  </a:cubicBezTo>
                  <a:cubicBezTo>
                    <a:pt x="1572" y="683"/>
                    <a:pt x="1583" y="792"/>
                    <a:pt x="1585" y="842"/>
                  </a:cubicBezTo>
                  <a:cubicBezTo>
                    <a:pt x="1587" y="892"/>
                    <a:pt x="1584" y="924"/>
                    <a:pt x="1570" y="947"/>
                  </a:cubicBezTo>
                  <a:cubicBezTo>
                    <a:pt x="1556" y="970"/>
                    <a:pt x="1529" y="978"/>
                    <a:pt x="1498" y="983"/>
                  </a:cubicBezTo>
                  <a:cubicBezTo>
                    <a:pt x="1467" y="988"/>
                    <a:pt x="1407" y="981"/>
                    <a:pt x="1381" y="980"/>
                  </a:cubicBezTo>
                  <a:cubicBezTo>
                    <a:pt x="1355" y="979"/>
                    <a:pt x="1358" y="972"/>
                    <a:pt x="1339" y="974"/>
                  </a:cubicBezTo>
                  <a:cubicBezTo>
                    <a:pt x="1320" y="976"/>
                    <a:pt x="1285" y="977"/>
                    <a:pt x="1267" y="992"/>
                  </a:cubicBezTo>
                  <a:cubicBezTo>
                    <a:pt x="1249" y="1007"/>
                    <a:pt x="1237" y="1039"/>
                    <a:pt x="1231" y="1064"/>
                  </a:cubicBezTo>
                  <a:cubicBezTo>
                    <a:pt x="1225" y="1089"/>
                    <a:pt x="1233" y="1120"/>
                    <a:pt x="1228" y="1142"/>
                  </a:cubicBezTo>
                  <a:cubicBezTo>
                    <a:pt x="1223" y="1164"/>
                    <a:pt x="1223" y="1186"/>
                    <a:pt x="1198" y="1199"/>
                  </a:cubicBezTo>
                  <a:cubicBezTo>
                    <a:pt x="1173" y="1212"/>
                    <a:pt x="1109" y="1216"/>
                    <a:pt x="1081" y="1220"/>
                  </a:cubicBezTo>
                  <a:cubicBezTo>
                    <a:pt x="1053" y="1224"/>
                    <a:pt x="1044" y="1216"/>
                    <a:pt x="1027" y="1226"/>
                  </a:cubicBezTo>
                  <a:cubicBezTo>
                    <a:pt x="1010" y="1236"/>
                    <a:pt x="990" y="1254"/>
                    <a:pt x="979" y="1277"/>
                  </a:cubicBezTo>
                  <a:cubicBezTo>
                    <a:pt x="968" y="1300"/>
                    <a:pt x="957" y="1334"/>
                    <a:pt x="958" y="1364"/>
                  </a:cubicBezTo>
                  <a:cubicBezTo>
                    <a:pt x="959" y="1394"/>
                    <a:pt x="985" y="1427"/>
                    <a:pt x="988" y="1457"/>
                  </a:cubicBezTo>
                  <a:cubicBezTo>
                    <a:pt x="991" y="1487"/>
                    <a:pt x="987" y="1517"/>
                    <a:pt x="976" y="1544"/>
                  </a:cubicBezTo>
                  <a:cubicBezTo>
                    <a:pt x="965" y="1571"/>
                    <a:pt x="946" y="1604"/>
                    <a:pt x="919" y="1622"/>
                  </a:cubicBezTo>
                  <a:cubicBezTo>
                    <a:pt x="892" y="1640"/>
                    <a:pt x="845" y="1647"/>
                    <a:pt x="817" y="1652"/>
                  </a:cubicBezTo>
                  <a:cubicBezTo>
                    <a:pt x="789" y="1657"/>
                    <a:pt x="777" y="1659"/>
                    <a:pt x="748" y="1652"/>
                  </a:cubicBezTo>
                  <a:cubicBezTo>
                    <a:pt x="719" y="1645"/>
                    <a:pt x="665" y="1626"/>
                    <a:pt x="643" y="1607"/>
                  </a:cubicBezTo>
                  <a:cubicBezTo>
                    <a:pt x="621" y="1588"/>
                    <a:pt x="618" y="1560"/>
                    <a:pt x="613" y="1535"/>
                  </a:cubicBezTo>
                  <a:cubicBezTo>
                    <a:pt x="608" y="1510"/>
                    <a:pt x="606" y="1478"/>
                    <a:pt x="610" y="1457"/>
                  </a:cubicBezTo>
                  <a:cubicBezTo>
                    <a:pt x="614" y="1436"/>
                    <a:pt x="632" y="1427"/>
                    <a:pt x="637" y="1406"/>
                  </a:cubicBezTo>
                  <a:cubicBezTo>
                    <a:pt x="642" y="1385"/>
                    <a:pt x="648" y="1353"/>
                    <a:pt x="640" y="1331"/>
                  </a:cubicBezTo>
                  <a:cubicBezTo>
                    <a:pt x="632" y="1309"/>
                    <a:pt x="613" y="1286"/>
                    <a:pt x="589" y="1274"/>
                  </a:cubicBezTo>
                  <a:cubicBezTo>
                    <a:pt x="565" y="1262"/>
                    <a:pt x="526" y="1262"/>
                    <a:pt x="499" y="1259"/>
                  </a:cubicBezTo>
                  <a:cubicBezTo>
                    <a:pt x="472" y="1256"/>
                    <a:pt x="447" y="1260"/>
                    <a:pt x="424" y="1253"/>
                  </a:cubicBezTo>
                  <a:cubicBezTo>
                    <a:pt x="401" y="1246"/>
                    <a:pt x="373" y="1239"/>
                    <a:pt x="361" y="1217"/>
                  </a:cubicBezTo>
                  <a:cubicBezTo>
                    <a:pt x="349" y="1195"/>
                    <a:pt x="351" y="1143"/>
                    <a:pt x="349" y="1118"/>
                  </a:cubicBezTo>
                  <a:cubicBezTo>
                    <a:pt x="347" y="1093"/>
                    <a:pt x="354" y="1082"/>
                    <a:pt x="349" y="1067"/>
                  </a:cubicBezTo>
                  <a:cubicBezTo>
                    <a:pt x="344" y="1052"/>
                    <a:pt x="337" y="1037"/>
                    <a:pt x="316" y="1028"/>
                  </a:cubicBezTo>
                  <a:cubicBezTo>
                    <a:pt x="295" y="1019"/>
                    <a:pt x="246" y="1013"/>
                    <a:pt x="220" y="1013"/>
                  </a:cubicBezTo>
                  <a:cubicBezTo>
                    <a:pt x="194" y="1013"/>
                    <a:pt x="179" y="1022"/>
                    <a:pt x="157" y="1025"/>
                  </a:cubicBezTo>
                  <a:cubicBezTo>
                    <a:pt x="135" y="1028"/>
                    <a:pt x="109" y="1035"/>
                    <a:pt x="88" y="1031"/>
                  </a:cubicBezTo>
                  <a:cubicBezTo>
                    <a:pt x="67" y="1027"/>
                    <a:pt x="44" y="1017"/>
                    <a:pt x="31" y="1001"/>
                  </a:cubicBezTo>
                  <a:cubicBezTo>
                    <a:pt x="18" y="985"/>
                    <a:pt x="16" y="978"/>
                    <a:pt x="13" y="926"/>
                  </a:cubicBezTo>
                  <a:close/>
                </a:path>
              </a:pathLst>
            </a:custGeom>
            <a:solidFill>
              <a:schemeClr val="folHlink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673804" name="Rectangle 12"/>
            <p:cNvSpPr>
              <a:spLocks noChangeArrowheads="1"/>
            </p:cNvSpPr>
            <p:nvPr/>
          </p:nvSpPr>
          <p:spPr bwMode="auto">
            <a:xfrm>
              <a:off x="3839" y="2017"/>
              <a:ext cx="96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600" b="1">
                  <a:solidFill>
                    <a:schemeClr val="bg2"/>
                  </a:solidFill>
                  <a:latin typeface="Arial" charset="0"/>
                  <a:cs typeface="Arial" charset="0"/>
                </a:rPr>
                <a:t>Επιχείρηση</a:t>
              </a:r>
            </a:p>
          </p:txBody>
        </p:sp>
        <p:sp>
          <p:nvSpPr>
            <p:cNvPr id="673805" name="Rectangle 13"/>
            <p:cNvSpPr>
              <a:spLocks noChangeArrowheads="1"/>
            </p:cNvSpPr>
            <p:nvPr/>
          </p:nvSpPr>
          <p:spPr bwMode="auto">
            <a:xfrm>
              <a:off x="2954" y="1200"/>
              <a:ext cx="1124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600" b="1">
                  <a:solidFill>
                    <a:schemeClr val="bg2"/>
                  </a:solidFill>
                  <a:latin typeface="Arial" charset="0"/>
                  <a:cs typeface="Arial" charset="0"/>
                </a:rPr>
                <a:t>Παραγωγικές </a:t>
              </a:r>
            </a:p>
            <a:p>
              <a:r>
                <a:rPr lang="el-GR" sz="1600" b="1">
                  <a:solidFill>
                    <a:schemeClr val="bg2"/>
                  </a:solidFill>
                  <a:latin typeface="Arial" charset="0"/>
                  <a:cs typeface="Arial" charset="0"/>
                </a:rPr>
                <a:t>μονάδες</a:t>
              </a:r>
            </a:p>
          </p:txBody>
        </p:sp>
        <p:sp>
          <p:nvSpPr>
            <p:cNvPr id="673806" name="Rectangle 14"/>
            <p:cNvSpPr>
              <a:spLocks noChangeArrowheads="1"/>
            </p:cNvSpPr>
            <p:nvPr/>
          </p:nvSpPr>
          <p:spPr bwMode="auto">
            <a:xfrm>
              <a:off x="4375" y="2758"/>
              <a:ext cx="1154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l-GR" sz="1600" b="1">
                  <a:solidFill>
                    <a:schemeClr val="bg2"/>
                  </a:solidFill>
                  <a:latin typeface="Arial" charset="0"/>
                  <a:cs typeface="Arial" charset="0"/>
                </a:rPr>
                <a:t>Περιφερειακές</a:t>
              </a:r>
            </a:p>
            <a:p>
              <a:pPr algn="r"/>
              <a:r>
                <a:rPr lang="el-GR" sz="1600" b="1">
                  <a:solidFill>
                    <a:schemeClr val="bg2"/>
                  </a:solidFill>
                  <a:latin typeface="Arial" charset="0"/>
                  <a:cs typeface="Arial" charset="0"/>
                </a:rPr>
                <a:t>λειτουργίες</a:t>
              </a:r>
            </a:p>
          </p:txBody>
        </p:sp>
        <p:sp>
          <p:nvSpPr>
            <p:cNvPr id="673807" name="Rectangle 15"/>
            <p:cNvSpPr>
              <a:spLocks noChangeArrowheads="1"/>
            </p:cNvSpPr>
            <p:nvPr/>
          </p:nvSpPr>
          <p:spPr bwMode="auto">
            <a:xfrm>
              <a:off x="4823" y="1228"/>
              <a:ext cx="706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l-GR" sz="1600" b="1">
                  <a:solidFill>
                    <a:schemeClr val="bg2"/>
                  </a:solidFill>
                  <a:latin typeface="Arial" charset="0"/>
                  <a:cs typeface="Arial" charset="0"/>
                </a:rPr>
                <a:t>Πελάτες</a:t>
              </a:r>
            </a:p>
          </p:txBody>
        </p:sp>
        <p:sp>
          <p:nvSpPr>
            <p:cNvPr id="673808" name="Rectangle 16"/>
            <p:cNvSpPr>
              <a:spLocks noChangeArrowheads="1"/>
            </p:cNvSpPr>
            <p:nvPr/>
          </p:nvSpPr>
          <p:spPr bwMode="auto">
            <a:xfrm>
              <a:off x="2954" y="2914"/>
              <a:ext cx="106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600" b="1">
                  <a:solidFill>
                    <a:schemeClr val="bg2"/>
                  </a:solidFill>
                  <a:latin typeface="Arial" charset="0"/>
                  <a:cs typeface="Arial" charset="0"/>
                </a:rPr>
                <a:t>Προμηθευτές</a:t>
              </a:r>
            </a:p>
          </p:txBody>
        </p:sp>
      </p:grpSp>
      <p:sp>
        <p:nvSpPr>
          <p:cNvPr id="673809" name="Text Box 17"/>
          <p:cNvSpPr txBox="1">
            <a:spLocks noChangeArrowheads="1"/>
          </p:cNvSpPr>
          <p:nvPr/>
        </p:nvSpPr>
        <p:spPr bwMode="auto">
          <a:xfrm>
            <a:off x="0" y="6491288"/>
            <a:ext cx="3159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8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Εργοστάσιο/ Επιχείρηση</a:t>
            </a:r>
            <a:endParaRPr lang="en-GB" sz="1800" b="1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673810" name="Picture 18" descr="BD0497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6238" y="4949825"/>
            <a:ext cx="1755775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3811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8700" y="3819525"/>
            <a:ext cx="167005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73812" name="Text Box 20"/>
          <p:cNvSpPr txBox="1">
            <a:spLocks noChangeArrowheads="1"/>
          </p:cNvSpPr>
          <p:nvPr/>
        </p:nvSpPr>
        <p:spPr bwMode="auto">
          <a:xfrm>
            <a:off x="3219450" y="5586413"/>
            <a:ext cx="2454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Κεντρικά Γραφεία</a:t>
            </a:r>
            <a:endParaRPr lang="en-GB" sz="1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73813" name="Text Box 21"/>
          <p:cNvSpPr txBox="1">
            <a:spLocks noChangeArrowheads="1"/>
          </p:cNvSpPr>
          <p:nvPr/>
        </p:nvSpPr>
        <p:spPr bwMode="auto">
          <a:xfrm>
            <a:off x="6308725" y="6491288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Marketing/ </a:t>
            </a:r>
            <a:r>
              <a:rPr lang="el-GR" sz="1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Πωλήσεις</a:t>
            </a:r>
            <a:endParaRPr lang="en-GB" sz="18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73814" name="Line 22"/>
          <p:cNvSpPr>
            <a:spLocks noChangeShapeType="1"/>
          </p:cNvSpPr>
          <p:nvPr/>
        </p:nvSpPr>
        <p:spPr bwMode="auto">
          <a:xfrm flipV="1">
            <a:off x="2152650" y="4565650"/>
            <a:ext cx="1085850" cy="66675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673815" name="Line 23"/>
          <p:cNvSpPr>
            <a:spLocks noChangeShapeType="1"/>
          </p:cNvSpPr>
          <p:nvPr/>
        </p:nvSpPr>
        <p:spPr bwMode="auto">
          <a:xfrm flipH="1" flipV="1">
            <a:off x="5467350" y="4565650"/>
            <a:ext cx="1085850" cy="666750"/>
          </a:xfrm>
          <a:prstGeom prst="line">
            <a:avLst/>
          </a:prstGeom>
          <a:noFill/>
          <a:ln w="127000">
            <a:solidFill>
              <a:schemeClr val="tx2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/>
          <a:p>
            <a:endParaRPr lang="el-GR"/>
          </a:p>
        </p:txBody>
      </p:sp>
      <p:pic>
        <p:nvPicPr>
          <p:cNvPr id="673816" name="Picture 24" descr="bl0010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5450" y="4968875"/>
            <a:ext cx="1685925" cy="1281113"/>
          </a:xfrm>
          <a:prstGeom prst="rect">
            <a:avLst/>
          </a:prstGeom>
          <a:noFill/>
        </p:spPr>
      </p:pic>
      <p:grpSp>
        <p:nvGrpSpPr>
          <p:cNvPr id="673817" name="Group 25"/>
          <p:cNvGrpSpPr>
            <a:grpSpLocks/>
          </p:cNvGrpSpPr>
          <p:nvPr/>
        </p:nvGrpSpPr>
        <p:grpSpPr bwMode="auto">
          <a:xfrm>
            <a:off x="314325" y="3870325"/>
            <a:ext cx="2209800" cy="1600200"/>
            <a:chOff x="1673" y="1200"/>
            <a:chExt cx="2721" cy="2800"/>
          </a:xfrm>
        </p:grpSpPr>
        <p:sp>
          <p:nvSpPr>
            <p:cNvPr id="673818" name="Rectangle 26"/>
            <p:cNvSpPr>
              <a:spLocks noChangeArrowheads="1"/>
            </p:cNvSpPr>
            <p:nvPr/>
          </p:nvSpPr>
          <p:spPr bwMode="auto">
            <a:xfrm>
              <a:off x="3075" y="3519"/>
              <a:ext cx="279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fr-FR" sz="1200" b="1">
                  <a:latin typeface="Arial" charset="0"/>
                </a:rPr>
                <a:t> </a:t>
              </a:r>
            </a:p>
          </p:txBody>
        </p:sp>
        <p:sp>
          <p:nvSpPr>
            <p:cNvPr id="673819" name="Rectangle 27"/>
            <p:cNvSpPr>
              <a:spLocks noChangeArrowheads="1"/>
            </p:cNvSpPr>
            <p:nvPr/>
          </p:nvSpPr>
          <p:spPr bwMode="auto">
            <a:xfrm>
              <a:off x="3630" y="2980"/>
              <a:ext cx="279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fr-FR" sz="1200" b="1">
                  <a:latin typeface="Arial" charset="0"/>
                </a:rPr>
                <a:t> </a:t>
              </a:r>
            </a:p>
          </p:txBody>
        </p:sp>
        <p:sp>
          <p:nvSpPr>
            <p:cNvPr id="673820" name="Rectangle 28"/>
            <p:cNvSpPr>
              <a:spLocks noChangeArrowheads="1"/>
            </p:cNvSpPr>
            <p:nvPr/>
          </p:nvSpPr>
          <p:spPr bwMode="auto">
            <a:xfrm>
              <a:off x="3870" y="2980"/>
              <a:ext cx="280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fr-FR" sz="1200" b="1">
                  <a:latin typeface="Arial" charset="0"/>
                </a:rPr>
                <a:t> </a:t>
              </a:r>
            </a:p>
          </p:txBody>
        </p:sp>
        <p:sp>
          <p:nvSpPr>
            <p:cNvPr id="673821" name="Rectangle 29"/>
            <p:cNvSpPr>
              <a:spLocks noChangeArrowheads="1"/>
            </p:cNvSpPr>
            <p:nvPr/>
          </p:nvSpPr>
          <p:spPr bwMode="auto">
            <a:xfrm>
              <a:off x="4115" y="2980"/>
              <a:ext cx="279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fr-FR" sz="1200" b="1">
                  <a:latin typeface="Arial" charset="0"/>
                </a:rPr>
                <a:t> </a:t>
              </a:r>
            </a:p>
          </p:txBody>
        </p:sp>
        <p:sp>
          <p:nvSpPr>
            <p:cNvPr id="673822" name="Freeform 30"/>
            <p:cNvSpPr>
              <a:spLocks/>
            </p:cNvSpPr>
            <p:nvPr/>
          </p:nvSpPr>
          <p:spPr bwMode="auto">
            <a:xfrm>
              <a:off x="3156" y="1391"/>
              <a:ext cx="261" cy="209"/>
            </a:xfrm>
            <a:custGeom>
              <a:avLst/>
              <a:gdLst/>
              <a:ahLst/>
              <a:cxnLst>
                <a:cxn ang="0">
                  <a:pos x="255" y="10"/>
                </a:cxn>
                <a:cxn ang="0">
                  <a:pos x="205" y="0"/>
                </a:cxn>
                <a:cxn ang="0">
                  <a:pos x="0" y="200"/>
                </a:cxn>
                <a:cxn ang="0">
                  <a:pos x="95" y="185"/>
                </a:cxn>
                <a:cxn ang="0">
                  <a:pos x="100" y="230"/>
                </a:cxn>
                <a:cxn ang="0">
                  <a:pos x="0" y="215"/>
                </a:cxn>
                <a:cxn ang="0">
                  <a:pos x="5" y="200"/>
                </a:cxn>
                <a:cxn ang="0">
                  <a:pos x="5" y="195"/>
                </a:cxn>
              </a:cxnLst>
              <a:rect l="0" t="0" r="r" b="b"/>
              <a:pathLst>
                <a:path w="256" h="231">
                  <a:moveTo>
                    <a:pt x="255" y="10"/>
                  </a:moveTo>
                  <a:lnTo>
                    <a:pt x="205" y="0"/>
                  </a:lnTo>
                  <a:lnTo>
                    <a:pt x="0" y="200"/>
                  </a:lnTo>
                  <a:lnTo>
                    <a:pt x="95" y="185"/>
                  </a:lnTo>
                  <a:lnTo>
                    <a:pt x="100" y="230"/>
                  </a:lnTo>
                  <a:lnTo>
                    <a:pt x="0" y="215"/>
                  </a:lnTo>
                  <a:lnTo>
                    <a:pt x="5" y="200"/>
                  </a:lnTo>
                  <a:lnTo>
                    <a:pt x="5" y="19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23" name="Freeform 31"/>
            <p:cNvSpPr>
              <a:spLocks/>
            </p:cNvSpPr>
            <p:nvPr/>
          </p:nvSpPr>
          <p:spPr bwMode="auto">
            <a:xfrm>
              <a:off x="2855" y="1387"/>
              <a:ext cx="726" cy="268"/>
            </a:xfrm>
            <a:custGeom>
              <a:avLst/>
              <a:gdLst/>
              <a:ahLst/>
              <a:cxnLst>
                <a:cxn ang="0">
                  <a:pos x="205" y="55"/>
                </a:cxn>
                <a:cxn ang="0">
                  <a:pos x="0" y="205"/>
                </a:cxn>
                <a:cxn ang="0">
                  <a:pos x="415" y="250"/>
                </a:cxn>
                <a:cxn ang="0">
                  <a:pos x="375" y="280"/>
                </a:cxn>
                <a:cxn ang="0">
                  <a:pos x="415" y="295"/>
                </a:cxn>
                <a:cxn ang="0">
                  <a:pos x="710" y="10"/>
                </a:cxn>
                <a:cxn ang="0">
                  <a:pos x="625" y="0"/>
                </a:cxn>
                <a:cxn ang="0">
                  <a:pos x="615" y="5"/>
                </a:cxn>
                <a:cxn ang="0">
                  <a:pos x="675" y="15"/>
                </a:cxn>
                <a:cxn ang="0">
                  <a:pos x="405" y="285"/>
                </a:cxn>
                <a:cxn ang="0">
                  <a:pos x="385" y="280"/>
                </a:cxn>
                <a:cxn ang="0">
                  <a:pos x="645" y="20"/>
                </a:cxn>
                <a:cxn ang="0">
                  <a:pos x="635" y="20"/>
                </a:cxn>
                <a:cxn ang="0">
                  <a:pos x="410" y="235"/>
                </a:cxn>
                <a:cxn ang="0">
                  <a:pos x="250" y="220"/>
                </a:cxn>
              </a:cxnLst>
              <a:rect l="0" t="0" r="r" b="b"/>
              <a:pathLst>
                <a:path w="711" h="296">
                  <a:moveTo>
                    <a:pt x="205" y="55"/>
                  </a:moveTo>
                  <a:lnTo>
                    <a:pt x="0" y="205"/>
                  </a:lnTo>
                  <a:lnTo>
                    <a:pt x="415" y="250"/>
                  </a:lnTo>
                  <a:lnTo>
                    <a:pt x="375" y="280"/>
                  </a:lnTo>
                  <a:lnTo>
                    <a:pt x="415" y="295"/>
                  </a:lnTo>
                  <a:lnTo>
                    <a:pt x="710" y="10"/>
                  </a:lnTo>
                  <a:lnTo>
                    <a:pt x="625" y="0"/>
                  </a:lnTo>
                  <a:lnTo>
                    <a:pt x="615" y="5"/>
                  </a:lnTo>
                  <a:lnTo>
                    <a:pt x="675" y="15"/>
                  </a:lnTo>
                  <a:lnTo>
                    <a:pt x="405" y="285"/>
                  </a:lnTo>
                  <a:lnTo>
                    <a:pt x="385" y="280"/>
                  </a:lnTo>
                  <a:lnTo>
                    <a:pt x="645" y="20"/>
                  </a:lnTo>
                  <a:lnTo>
                    <a:pt x="635" y="20"/>
                  </a:lnTo>
                  <a:lnTo>
                    <a:pt x="410" y="235"/>
                  </a:lnTo>
                  <a:lnTo>
                    <a:pt x="250" y="22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24" name="Freeform 32"/>
            <p:cNvSpPr>
              <a:spLocks/>
            </p:cNvSpPr>
            <p:nvPr/>
          </p:nvSpPr>
          <p:spPr bwMode="auto">
            <a:xfrm>
              <a:off x="2007" y="2027"/>
              <a:ext cx="817" cy="321"/>
            </a:xfrm>
            <a:custGeom>
              <a:avLst/>
              <a:gdLst/>
              <a:ahLst/>
              <a:cxnLst>
                <a:cxn ang="0">
                  <a:pos x="296" y="0"/>
                </a:cxn>
                <a:cxn ang="0">
                  <a:pos x="800" y="48"/>
                </a:cxn>
                <a:cxn ang="0">
                  <a:pos x="496" y="352"/>
                </a:cxn>
                <a:cxn ang="0">
                  <a:pos x="0" y="272"/>
                </a:cxn>
                <a:cxn ang="0">
                  <a:pos x="296" y="0"/>
                </a:cxn>
              </a:cxnLst>
              <a:rect l="0" t="0" r="r" b="b"/>
              <a:pathLst>
                <a:path w="801" h="353">
                  <a:moveTo>
                    <a:pt x="296" y="0"/>
                  </a:moveTo>
                  <a:lnTo>
                    <a:pt x="800" y="48"/>
                  </a:lnTo>
                  <a:lnTo>
                    <a:pt x="496" y="352"/>
                  </a:lnTo>
                  <a:lnTo>
                    <a:pt x="0" y="272"/>
                  </a:lnTo>
                  <a:lnTo>
                    <a:pt x="296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25" name="Freeform 33"/>
            <p:cNvSpPr>
              <a:spLocks/>
            </p:cNvSpPr>
            <p:nvPr/>
          </p:nvSpPr>
          <p:spPr bwMode="auto">
            <a:xfrm>
              <a:off x="2611" y="2071"/>
              <a:ext cx="793" cy="363"/>
            </a:xfrm>
            <a:custGeom>
              <a:avLst/>
              <a:gdLst/>
              <a:ahLst/>
              <a:cxnLst>
                <a:cxn ang="0">
                  <a:pos x="304" y="0"/>
                </a:cxn>
                <a:cxn ang="0">
                  <a:pos x="776" y="64"/>
                </a:cxn>
                <a:cxn ang="0">
                  <a:pos x="496" y="400"/>
                </a:cxn>
                <a:cxn ang="0">
                  <a:pos x="0" y="328"/>
                </a:cxn>
                <a:cxn ang="0">
                  <a:pos x="304" y="0"/>
                </a:cxn>
              </a:cxnLst>
              <a:rect l="0" t="0" r="r" b="b"/>
              <a:pathLst>
                <a:path w="777" h="401">
                  <a:moveTo>
                    <a:pt x="304" y="0"/>
                  </a:moveTo>
                  <a:lnTo>
                    <a:pt x="776" y="64"/>
                  </a:lnTo>
                  <a:lnTo>
                    <a:pt x="496" y="400"/>
                  </a:lnTo>
                  <a:lnTo>
                    <a:pt x="0" y="328"/>
                  </a:lnTo>
                  <a:lnTo>
                    <a:pt x="304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3826" name="Group 34"/>
            <p:cNvGrpSpPr>
              <a:grpSpLocks/>
            </p:cNvGrpSpPr>
            <p:nvPr/>
          </p:nvGrpSpPr>
          <p:grpSpPr bwMode="auto">
            <a:xfrm>
              <a:off x="3130" y="2105"/>
              <a:ext cx="38" cy="25"/>
              <a:chOff x="3210" y="1839"/>
              <a:chExt cx="37" cy="28"/>
            </a:xfrm>
          </p:grpSpPr>
          <p:sp>
            <p:nvSpPr>
              <p:cNvPr id="673827" name="Oval 35"/>
              <p:cNvSpPr>
                <a:spLocks noChangeArrowheads="1"/>
              </p:cNvSpPr>
              <p:nvPr/>
            </p:nvSpPr>
            <p:spPr bwMode="auto">
              <a:xfrm>
                <a:off x="3213" y="1839"/>
                <a:ext cx="31" cy="9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28" name="Rectangle 36"/>
              <p:cNvSpPr>
                <a:spLocks noChangeArrowheads="1"/>
              </p:cNvSpPr>
              <p:nvPr/>
            </p:nvSpPr>
            <p:spPr bwMode="auto">
              <a:xfrm>
                <a:off x="3210" y="1848"/>
                <a:ext cx="37" cy="1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29" name="Oval 37"/>
              <p:cNvSpPr>
                <a:spLocks noChangeArrowheads="1"/>
              </p:cNvSpPr>
              <p:nvPr/>
            </p:nvSpPr>
            <p:spPr bwMode="auto">
              <a:xfrm>
                <a:off x="3213" y="1859"/>
                <a:ext cx="31" cy="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73830" name="Group 38"/>
            <p:cNvGrpSpPr>
              <a:grpSpLocks/>
            </p:cNvGrpSpPr>
            <p:nvPr/>
          </p:nvGrpSpPr>
          <p:grpSpPr bwMode="auto">
            <a:xfrm>
              <a:off x="3211" y="2112"/>
              <a:ext cx="38" cy="26"/>
              <a:chOff x="3290" y="1847"/>
              <a:chExt cx="37" cy="28"/>
            </a:xfrm>
          </p:grpSpPr>
          <p:sp>
            <p:nvSpPr>
              <p:cNvPr id="673831" name="Oval 39"/>
              <p:cNvSpPr>
                <a:spLocks noChangeArrowheads="1"/>
              </p:cNvSpPr>
              <p:nvPr/>
            </p:nvSpPr>
            <p:spPr bwMode="auto">
              <a:xfrm>
                <a:off x="3293" y="1847"/>
                <a:ext cx="31" cy="9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32" name="Rectangle 40"/>
              <p:cNvSpPr>
                <a:spLocks noChangeArrowheads="1"/>
              </p:cNvSpPr>
              <p:nvPr/>
            </p:nvSpPr>
            <p:spPr bwMode="auto">
              <a:xfrm>
                <a:off x="3290" y="1856"/>
                <a:ext cx="37" cy="1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33" name="Oval 41"/>
              <p:cNvSpPr>
                <a:spLocks noChangeArrowheads="1"/>
              </p:cNvSpPr>
              <p:nvPr/>
            </p:nvSpPr>
            <p:spPr bwMode="auto">
              <a:xfrm>
                <a:off x="3293" y="1867"/>
                <a:ext cx="31" cy="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73834" name="Group 42"/>
            <p:cNvGrpSpPr>
              <a:grpSpLocks/>
            </p:cNvGrpSpPr>
            <p:nvPr/>
          </p:nvGrpSpPr>
          <p:grpSpPr bwMode="auto">
            <a:xfrm>
              <a:off x="3285" y="2112"/>
              <a:ext cx="38" cy="26"/>
              <a:chOff x="3362" y="1847"/>
              <a:chExt cx="37" cy="28"/>
            </a:xfrm>
          </p:grpSpPr>
          <p:sp>
            <p:nvSpPr>
              <p:cNvPr id="673835" name="Oval 43"/>
              <p:cNvSpPr>
                <a:spLocks noChangeArrowheads="1"/>
              </p:cNvSpPr>
              <p:nvPr/>
            </p:nvSpPr>
            <p:spPr bwMode="auto">
              <a:xfrm>
                <a:off x="3365" y="1847"/>
                <a:ext cx="31" cy="9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36" name="Rectangle 44"/>
              <p:cNvSpPr>
                <a:spLocks noChangeArrowheads="1"/>
              </p:cNvSpPr>
              <p:nvPr/>
            </p:nvSpPr>
            <p:spPr bwMode="auto">
              <a:xfrm>
                <a:off x="3362" y="1856"/>
                <a:ext cx="37" cy="1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37" name="Oval 45"/>
              <p:cNvSpPr>
                <a:spLocks noChangeArrowheads="1"/>
              </p:cNvSpPr>
              <p:nvPr/>
            </p:nvSpPr>
            <p:spPr bwMode="auto">
              <a:xfrm>
                <a:off x="3365" y="1867"/>
                <a:ext cx="31" cy="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73838" name="Group 46"/>
            <p:cNvGrpSpPr>
              <a:grpSpLocks/>
            </p:cNvGrpSpPr>
            <p:nvPr/>
          </p:nvGrpSpPr>
          <p:grpSpPr bwMode="auto">
            <a:xfrm>
              <a:off x="3351" y="2119"/>
              <a:ext cx="38" cy="26"/>
              <a:chOff x="3426" y="1855"/>
              <a:chExt cx="37" cy="28"/>
            </a:xfrm>
          </p:grpSpPr>
          <p:sp>
            <p:nvSpPr>
              <p:cNvPr id="673839" name="Oval 47"/>
              <p:cNvSpPr>
                <a:spLocks noChangeArrowheads="1"/>
              </p:cNvSpPr>
              <p:nvPr/>
            </p:nvSpPr>
            <p:spPr bwMode="auto">
              <a:xfrm>
                <a:off x="3429" y="1855"/>
                <a:ext cx="31" cy="9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40" name="Rectangle 48"/>
              <p:cNvSpPr>
                <a:spLocks noChangeArrowheads="1"/>
              </p:cNvSpPr>
              <p:nvPr/>
            </p:nvSpPr>
            <p:spPr bwMode="auto">
              <a:xfrm>
                <a:off x="3426" y="1864"/>
                <a:ext cx="37" cy="14"/>
              </a:xfrm>
              <a:prstGeom prst="rect">
                <a:avLst/>
              </a:prstGeom>
              <a:solidFill>
                <a:srgbClr val="0000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41" name="Oval 49"/>
              <p:cNvSpPr>
                <a:spLocks noChangeArrowheads="1"/>
              </p:cNvSpPr>
              <p:nvPr/>
            </p:nvSpPr>
            <p:spPr bwMode="auto">
              <a:xfrm>
                <a:off x="3429" y="1875"/>
                <a:ext cx="31" cy="8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673842" name="Line 50"/>
            <p:cNvSpPr>
              <a:spLocks noChangeShapeType="1"/>
            </p:cNvSpPr>
            <p:nvPr/>
          </p:nvSpPr>
          <p:spPr bwMode="auto">
            <a:xfrm flipH="1">
              <a:off x="2943" y="2145"/>
              <a:ext cx="529" cy="5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843" name="Rectangle 51"/>
            <p:cNvSpPr>
              <a:spLocks noChangeArrowheads="1"/>
            </p:cNvSpPr>
            <p:nvPr/>
          </p:nvSpPr>
          <p:spPr bwMode="auto">
            <a:xfrm>
              <a:off x="1701" y="1831"/>
              <a:ext cx="23" cy="328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673844" name="Group 52"/>
            <p:cNvGrpSpPr>
              <a:grpSpLocks/>
            </p:cNvGrpSpPr>
            <p:nvPr/>
          </p:nvGrpSpPr>
          <p:grpSpPr bwMode="auto">
            <a:xfrm>
              <a:off x="1673" y="2140"/>
              <a:ext cx="82" cy="57"/>
              <a:chOff x="1781" y="1877"/>
              <a:chExt cx="82" cy="64"/>
            </a:xfrm>
          </p:grpSpPr>
          <p:sp useBgFill="1">
            <p:nvSpPr>
              <p:cNvPr id="673845" name="Oval 53"/>
              <p:cNvSpPr>
                <a:spLocks noChangeArrowheads="1"/>
              </p:cNvSpPr>
              <p:nvPr/>
            </p:nvSpPr>
            <p:spPr bwMode="auto">
              <a:xfrm>
                <a:off x="1787" y="1877"/>
                <a:ext cx="70" cy="25"/>
              </a:xfrm>
              <a:prstGeom prst="ellipse">
                <a:avLst/>
              </a:prstGeom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 useBgFill="1">
            <p:nvSpPr>
              <p:cNvPr id="673846" name="Rectangle 54"/>
              <p:cNvSpPr>
                <a:spLocks noChangeArrowheads="1"/>
              </p:cNvSpPr>
              <p:nvPr/>
            </p:nvSpPr>
            <p:spPr bwMode="auto">
              <a:xfrm>
                <a:off x="1781" y="1894"/>
                <a:ext cx="82" cy="36"/>
              </a:xfrm>
              <a:prstGeom prst="rect">
                <a:avLst/>
              </a:prstGeom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 useBgFill="1">
            <p:nvSpPr>
              <p:cNvPr id="673847" name="Oval 55"/>
              <p:cNvSpPr>
                <a:spLocks noChangeArrowheads="1"/>
              </p:cNvSpPr>
              <p:nvPr/>
            </p:nvSpPr>
            <p:spPr bwMode="auto">
              <a:xfrm>
                <a:off x="1787" y="1916"/>
                <a:ext cx="70" cy="25"/>
              </a:xfrm>
              <a:prstGeom prst="ellipse">
                <a:avLst/>
              </a:prstGeom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 useBgFill="1">
          <p:nvSpPr>
            <p:cNvPr id="673848" name="Rectangle 56"/>
            <p:cNvSpPr>
              <a:spLocks noChangeArrowheads="1"/>
            </p:cNvSpPr>
            <p:nvPr/>
          </p:nvSpPr>
          <p:spPr bwMode="auto">
            <a:xfrm>
              <a:off x="1691" y="1781"/>
              <a:ext cx="37" cy="52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49" name="Line 57"/>
            <p:cNvSpPr>
              <a:spLocks noChangeShapeType="1"/>
            </p:cNvSpPr>
            <p:nvPr/>
          </p:nvSpPr>
          <p:spPr bwMode="auto">
            <a:xfrm flipV="1">
              <a:off x="1687" y="1727"/>
              <a:ext cx="25" cy="3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50" name="Line 58"/>
            <p:cNvSpPr>
              <a:spLocks noChangeShapeType="1"/>
            </p:cNvSpPr>
            <p:nvPr/>
          </p:nvSpPr>
          <p:spPr bwMode="auto">
            <a:xfrm flipV="1">
              <a:off x="1719" y="1737"/>
              <a:ext cx="26" cy="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51" name="Line 59"/>
            <p:cNvSpPr>
              <a:spLocks noChangeShapeType="1"/>
            </p:cNvSpPr>
            <p:nvPr/>
          </p:nvSpPr>
          <p:spPr bwMode="auto">
            <a:xfrm flipV="1">
              <a:off x="1750" y="1729"/>
              <a:ext cx="26" cy="3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52" name="Line 60"/>
            <p:cNvSpPr>
              <a:spLocks noChangeShapeType="1"/>
            </p:cNvSpPr>
            <p:nvPr/>
          </p:nvSpPr>
          <p:spPr bwMode="auto">
            <a:xfrm flipV="1">
              <a:off x="1736" y="1700"/>
              <a:ext cx="38" cy="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53" name="Line 61"/>
            <p:cNvSpPr>
              <a:spLocks noChangeShapeType="1"/>
            </p:cNvSpPr>
            <p:nvPr/>
          </p:nvSpPr>
          <p:spPr bwMode="auto">
            <a:xfrm flipV="1">
              <a:off x="1789" y="1698"/>
              <a:ext cx="34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54" name="Line 62"/>
            <p:cNvSpPr>
              <a:spLocks noChangeShapeType="1"/>
            </p:cNvSpPr>
            <p:nvPr/>
          </p:nvSpPr>
          <p:spPr bwMode="auto">
            <a:xfrm flipV="1">
              <a:off x="1795" y="1717"/>
              <a:ext cx="34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55" name="Freeform 63"/>
            <p:cNvSpPr>
              <a:spLocks/>
            </p:cNvSpPr>
            <p:nvPr/>
          </p:nvSpPr>
          <p:spPr bwMode="auto">
            <a:xfrm>
              <a:off x="2825" y="1232"/>
              <a:ext cx="1439" cy="4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10" y="90"/>
                </a:cxn>
                <a:cxn ang="0">
                  <a:pos x="1100" y="470"/>
                </a:cxn>
              </a:cxnLst>
              <a:rect l="0" t="0" r="r" b="b"/>
              <a:pathLst>
                <a:path w="1411" h="471">
                  <a:moveTo>
                    <a:pt x="0" y="0"/>
                  </a:moveTo>
                  <a:lnTo>
                    <a:pt x="1410" y="90"/>
                  </a:lnTo>
                  <a:lnTo>
                    <a:pt x="1100" y="47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56" name="Freeform 64"/>
            <p:cNvSpPr>
              <a:spLocks/>
            </p:cNvSpPr>
            <p:nvPr/>
          </p:nvSpPr>
          <p:spPr bwMode="auto">
            <a:xfrm>
              <a:off x="1927" y="1854"/>
              <a:ext cx="419" cy="374"/>
            </a:xfrm>
            <a:custGeom>
              <a:avLst/>
              <a:gdLst/>
              <a:ahLst/>
              <a:cxnLst>
                <a:cxn ang="0">
                  <a:pos x="0" y="340"/>
                </a:cxn>
                <a:cxn ang="0">
                  <a:pos x="5" y="410"/>
                </a:cxn>
                <a:cxn ang="0">
                  <a:pos x="410" y="55"/>
                </a:cxn>
                <a:cxn ang="0">
                  <a:pos x="400" y="0"/>
                </a:cxn>
                <a:cxn ang="0">
                  <a:pos x="0" y="340"/>
                </a:cxn>
              </a:cxnLst>
              <a:rect l="0" t="0" r="r" b="b"/>
              <a:pathLst>
                <a:path w="411" h="411">
                  <a:moveTo>
                    <a:pt x="0" y="340"/>
                  </a:moveTo>
                  <a:lnTo>
                    <a:pt x="5" y="410"/>
                  </a:lnTo>
                  <a:lnTo>
                    <a:pt x="410" y="55"/>
                  </a:lnTo>
                  <a:lnTo>
                    <a:pt x="400" y="0"/>
                  </a:lnTo>
                  <a:lnTo>
                    <a:pt x="0" y="34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57" name="Freeform 65"/>
            <p:cNvSpPr>
              <a:spLocks/>
            </p:cNvSpPr>
            <p:nvPr/>
          </p:nvSpPr>
          <p:spPr bwMode="auto">
            <a:xfrm>
              <a:off x="1958" y="1886"/>
              <a:ext cx="342" cy="309"/>
            </a:xfrm>
            <a:custGeom>
              <a:avLst/>
              <a:gdLst/>
              <a:ahLst/>
              <a:cxnLst>
                <a:cxn ang="0">
                  <a:pos x="0" y="290"/>
                </a:cxn>
                <a:cxn ang="0">
                  <a:pos x="10" y="340"/>
                </a:cxn>
                <a:cxn ang="0">
                  <a:pos x="65" y="310"/>
                </a:cxn>
                <a:cxn ang="0">
                  <a:pos x="55" y="245"/>
                </a:cxn>
                <a:cxn ang="0">
                  <a:pos x="105" y="195"/>
                </a:cxn>
                <a:cxn ang="0">
                  <a:pos x="110" y="260"/>
                </a:cxn>
                <a:cxn ang="0">
                  <a:pos x="150" y="225"/>
                </a:cxn>
                <a:cxn ang="0">
                  <a:pos x="145" y="170"/>
                </a:cxn>
                <a:cxn ang="0">
                  <a:pos x="185" y="125"/>
                </a:cxn>
                <a:cxn ang="0">
                  <a:pos x="195" y="180"/>
                </a:cxn>
                <a:cxn ang="0">
                  <a:pos x="245" y="145"/>
                </a:cxn>
                <a:cxn ang="0">
                  <a:pos x="240" y="85"/>
                </a:cxn>
                <a:cxn ang="0">
                  <a:pos x="280" y="45"/>
                </a:cxn>
                <a:cxn ang="0">
                  <a:pos x="290" y="100"/>
                </a:cxn>
                <a:cxn ang="0">
                  <a:pos x="335" y="70"/>
                </a:cxn>
                <a:cxn ang="0">
                  <a:pos x="330" y="0"/>
                </a:cxn>
                <a:cxn ang="0">
                  <a:pos x="335" y="0"/>
                </a:cxn>
              </a:cxnLst>
              <a:rect l="0" t="0" r="r" b="b"/>
              <a:pathLst>
                <a:path w="336" h="341">
                  <a:moveTo>
                    <a:pt x="0" y="290"/>
                  </a:moveTo>
                  <a:lnTo>
                    <a:pt x="10" y="340"/>
                  </a:lnTo>
                  <a:lnTo>
                    <a:pt x="65" y="310"/>
                  </a:lnTo>
                  <a:lnTo>
                    <a:pt x="55" y="245"/>
                  </a:lnTo>
                  <a:lnTo>
                    <a:pt x="105" y="195"/>
                  </a:lnTo>
                  <a:lnTo>
                    <a:pt x="110" y="260"/>
                  </a:lnTo>
                  <a:lnTo>
                    <a:pt x="150" y="225"/>
                  </a:lnTo>
                  <a:lnTo>
                    <a:pt x="145" y="170"/>
                  </a:lnTo>
                  <a:lnTo>
                    <a:pt x="185" y="125"/>
                  </a:lnTo>
                  <a:lnTo>
                    <a:pt x="195" y="180"/>
                  </a:lnTo>
                  <a:lnTo>
                    <a:pt x="245" y="145"/>
                  </a:lnTo>
                  <a:lnTo>
                    <a:pt x="240" y="85"/>
                  </a:lnTo>
                  <a:lnTo>
                    <a:pt x="280" y="45"/>
                  </a:lnTo>
                  <a:lnTo>
                    <a:pt x="290" y="100"/>
                  </a:lnTo>
                  <a:lnTo>
                    <a:pt x="335" y="70"/>
                  </a:lnTo>
                  <a:lnTo>
                    <a:pt x="330" y="0"/>
                  </a:lnTo>
                  <a:lnTo>
                    <a:pt x="335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58" name="Freeform 66"/>
            <p:cNvSpPr>
              <a:spLocks/>
            </p:cNvSpPr>
            <p:nvPr/>
          </p:nvSpPr>
          <p:spPr bwMode="auto">
            <a:xfrm>
              <a:off x="2345" y="1859"/>
              <a:ext cx="303" cy="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60"/>
                </a:cxn>
                <a:cxn ang="0">
                  <a:pos x="295" y="90"/>
                </a:cxn>
                <a:cxn ang="0">
                  <a:pos x="290" y="35"/>
                </a:cxn>
                <a:cxn ang="0">
                  <a:pos x="0" y="0"/>
                </a:cxn>
              </a:cxnLst>
              <a:rect l="0" t="0" r="r" b="b"/>
              <a:pathLst>
                <a:path w="296" h="91">
                  <a:moveTo>
                    <a:pt x="0" y="0"/>
                  </a:moveTo>
                  <a:lnTo>
                    <a:pt x="5" y="60"/>
                  </a:lnTo>
                  <a:lnTo>
                    <a:pt x="295" y="90"/>
                  </a:lnTo>
                  <a:lnTo>
                    <a:pt x="290" y="35"/>
                  </a:lnTo>
                  <a:lnTo>
                    <a:pt x="0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59" name="Freeform 67"/>
            <p:cNvSpPr>
              <a:spLocks/>
            </p:cNvSpPr>
            <p:nvPr/>
          </p:nvSpPr>
          <p:spPr bwMode="auto">
            <a:xfrm>
              <a:off x="2376" y="1863"/>
              <a:ext cx="253" cy="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60" y="65"/>
                </a:cxn>
                <a:cxn ang="0">
                  <a:pos x="55" y="10"/>
                </a:cxn>
                <a:cxn ang="0">
                  <a:pos x="105" y="15"/>
                </a:cxn>
                <a:cxn ang="0">
                  <a:pos x="105" y="65"/>
                </a:cxn>
                <a:cxn ang="0">
                  <a:pos x="150" y="70"/>
                </a:cxn>
                <a:cxn ang="0">
                  <a:pos x="145" y="15"/>
                </a:cxn>
                <a:cxn ang="0">
                  <a:pos x="190" y="25"/>
                </a:cxn>
                <a:cxn ang="0">
                  <a:pos x="195" y="80"/>
                </a:cxn>
                <a:cxn ang="0">
                  <a:pos x="245" y="80"/>
                </a:cxn>
              </a:cxnLst>
              <a:rect l="0" t="0" r="r" b="b"/>
              <a:pathLst>
                <a:path w="246" h="81">
                  <a:moveTo>
                    <a:pt x="0" y="0"/>
                  </a:moveTo>
                  <a:lnTo>
                    <a:pt x="0" y="55"/>
                  </a:lnTo>
                  <a:lnTo>
                    <a:pt x="60" y="65"/>
                  </a:lnTo>
                  <a:lnTo>
                    <a:pt x="55" y="10"/>
                  </a:lnTo>
                  <a:lnTo>
                    <a:pt x="105" y="15"/>
                  </a:lnTo>
                  <a:lnTo>
                    <a:pt x="105" y="65"/>
                  </a:lnTo>
                  <a:lnTo>
                    <a:pt x="150" y="70"/>
                  </a:lnTo>
                  <a:lnTo>
                    <a:pt x="145" y="15"/>
                  </a:lnTo>
                  <a:lnTo>
                    <a:pt x="190" y="25"/>
                  </a:lnTo>
                  <a:lnTo>
                    <a:pt x="195" y="80"/>
                  </a:lnTo>
                  <a:lnTo>
                    <a:pt x="245" y="8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60" name="Freeform 68"/>
            <p:cNvSpPr>
              <a:spLocks/>
            </p:cNvSpPr>
            <p:nvPr/>
          </p:nvSpPr>
          <p:spPr bwMode="auto">
            <a:xfrm>
              <a:off x="1768" y="2145"/>
              <a:ext cx="160" cy="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5" y="30"/>
                </a:cxn>
                <a:cxn ang="0">
                  <a:pos x="130" y="25"/>
                </a:cxn>
                <a:cxn ang="0">
                  <a:pos x="130" y="70"/>
                </a:cxn>
                <a:cxn ang="0">
                  <a:pos x="130" y="30"/>
                </a:cxn>
                <a:cxn ang="0">
                  <a:pos x="80" y="20"/>
                </a:cxn>
                <a:cxn ang="0">
                  <a:pos x="80" y="60"/>
                </a:cxn>
                <a:cxn ang="0">
                  <a:pos x="85" y="20"/>
                </a:cxn>
                <a:cxn ang="0">
                  <a:pos x="45" y="10"/>
                </a:cxn>
                <a:cxn ang="0">
                  <a:pos x="40" y="65"/>
                </a:cxn>
                <a:cxn ang="0">
                  <a:pos x="50" y="15"/>
                </a:cxn>
                <a:cxn ang="0">
                  <a:pos x="0" y="0"/>
                </a:cxn>
              </a:cxnLst>
              <a:rect l="0" t="0" r="r" b="b"/>
              <a:pathLst>
                <a:path w="156" h="71">
                  <a:moveTo>
                    <a:pt x="0" y="0"/>
                  </a:moveTo>
                  <a:lnTo>
                    <a:pt x="155" y="30"/>
                  </a:lnTo>
                  <a:lnTo>
                    <a:pt x="130" y="25"/>
                  </a:lnTo>
                  <a:lnTo>
                    <a:pt x="130" y="70"/>
                  </a:lnTo>
                  <a:lnTo>
                    <a:pt x="130" y="30"/>
                  </a:lnTo>
                  <a:lnTo>
                    <a:pt x="80" y="20"/>
                  </a:lnTo>
                  <a:lnTo>
                    <a:pt x="80" y="60"/>
                  </a:lnTo>
                  <a:lnTo>
                    <a:pt x="85" y="20"/>
                  </a:lnTo>
                  <a:lnTo>
                    <a:pt x="45" y="10"/>
                  </a:lnTo>
                  <a:lnTo>
                    <a:pt x="40" y="65"/>
                  </a:lnTo>
                  <a:lnTo>
                    <a:pt x="50" y="15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61" name="Freeform 69"/>
            <p:cNvSpPr>
              <a:spLocks/>
            </p:cNvSpPr>
            <p:nvPr/>
          </p:nvSpPr>
          <p:spPr bwMode="auto">
            <a:xfrm>
              <a:off x="1779" y="2068"/>
              <a:ext cx="98" cy="127"/>
            </a:xfrm>
            <a:custGeom>
              <a:avLst/>
              <a:gdLst/>
              <a:ahLst/>
              <a:cxnLst>
                <a:cxn ang="0">
                  <a:pos x="5" y="140"/>
                </a:cxn>
                <a:cxn ang="0">
                  <a:pos x="0" y="90"/>
                </a:cxn>
                <a:cxn ang="0">
                  <a:pos x="30" y="55"/>
                </a:cxn>
                <a:cxn ang="0">
                  <a:pos x="40" y="85"/>
                </a:cxn>
                <a:cxn ang="0">
                  <a:pos x="35" y="60"/>
                </a:cxn>
                <a:cxn ang="0">
                  <a:pos x="60" y="25"/>
                </a:cxn>
                <a:cxn ang="0">
                  <a:pos x="60" y="65"/>
                </a:cxn>
                <a:cxn ang="0">
                  <a:pos x="60" y="40"/>
                </a:cxn>
                <a:cxn ang="0">
                  <a:pos x="95" y="0"/>
                </a:cxn>
                <a:cxn ang="0">
                  <a:pos x="90" y="35"/>
                </a:cxn>
              </a:cxnLst>
              <a:rect l="0" t="0" r="r" b="b"/>
              <a:pathLst>
                <a:path w="96" h="141">
                  <a:moveTo>
                    <a:pt x="5" y="140"/>
                  </a:moveTo>
                  <a:lnTo>
                    <a:pt x="0" y="90"/>
                  </a:lnTo>
                  <a:lnTo>
                    <a:pt x="30" y="55"/>
                  </a:lnTo>
                  <a:lnTo>
                    <a:pt x="40" y="85"/>
                  </a:lnTo>
                  <a:lnTo>
                    <a:pt x="35" y="60"/>
                  </a:lnTo>
                  <a:lnTo>
                    <a:pt x="60" y="25"/>
                  </a:lnTo>
                  <a:lnTo>
                    <a:pt x="60" y="65"/>
                  </a:lnTo>
                  <a:lnTo>
                    <a:pt x="60" y="40"/>
                  </a:lnTo>
                  <a:lnTo>
                    <a:pt x="95" y="0"/>
                  </a:lnTo>
                  <a:lnTo>
                    <a:pt x="90" y="3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62" name="Rectangle 70"/>
            <p:cNvSpPr>
              <a:spLocks noChangeArrowheads="1"/>
            </p:cNvSpPr>
            <p:nvPr/>
          </p:nvSpPr>
          <p:spPr bwMode="auto">
            <a:xfrm>
              <a:off x="2508" y="1290"/>
              <a:ext cx="53" cy="4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863" name="Oval 71"/>
            <p:cNvSpPr>
              <a:spLocks noChangeArrowheads="1"/>
            </p:cNvSpPr>
            <p:nvPr/>
          </p:nvSpPr>
          <p:spPr bwMode="auto">
            <a:xfrm>
              <a:off x="2513" y="1267"/>
              <a:ext cx="48" cy="25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864" name="Freeform 72"/>
            <p:cNvSpPr>
              <a:spLocks/>
            </p:cNvSpPr>
            <p:nvPr/>
          </p:nvSpPr>
          <p:spPr bwMode="auto">
            <a:xfrm>
              <a:off x="2508" y="1341"/>
              <a:ext cx="53" cy="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5"/>
                </a:cxn>
                <a:cxn ang="0">
                  <a:pos x="50" y="50"/>
                </a:cxn>
                <a:cxn ang="0">
                  <a:pos x="40" y="55"/>
                </a:cxn>
                <a:cxn ang="0">
                  <a:pos x="30" y="60"/>
                </a:cxn>
                <a:cxn ang="0">
                  <a:pos x="15" y="60"/>
                </a:cxn>
                <a:cxn ang="0">
                  <a:pos x="5" y="55"/>
                </a:cxn>
                <a:cxn ang="0">
                  <a:pos x="0" y="0"/>
                </a:cxn>
              </a:cxnLst>
              <a:rect l="0" t="0" r="r" b="b"/>
              <a:pathLst>
                <a:path w="51" h="61">
                  <a:moveTo>
                    <a:pt x="0" y="0"/>
                  </a:moveTo>
                  <a:lnTo>
                    <a:pt x="50" y="5"/>
                  </a:lnTo>
                  <a:lnTo>
                    <a:pt x="50" y="50"/>
                  </a:lnTo>
                  <a:lnTo>
                    <a:pt x="40" y="55"/>
                  </a:lnTo>
                  <a:lnTo>
                    <a:pt x="30" y="60"/>
                  </a:lnTo>
                  <a:lnTo>
                    <a:pt x="15" y="60"/>
                  </a:lnTo>
                  <a:lnTo>
                    <a:pt x="5" y="55"/>
                  </a:lnTo>
                  <a:lnTo>
                    <a:pt x="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865" name="Freeform 73"/>
            <p:cNvSpPr>
              <a:spLocks/>
            </p:cNvSpPr>
            <p:nvPr/>
          </p:nvSpPr>
          <p:spPr bwMode="auto">
            <a:xfrm>
              <a:off x="2508" y="1427"/>
              <a:ext cx="5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15"/>
                </a:cxn>
                <a:cxn ang="0">
                  <a:pos x="50" y="5"/>
                </a:cxn>
                <a:cxn ang="0">
                  <a:pos x="50" y="40"/>
                </a:cxn>
                <a:cxn ang="0">
                  <a:pos x="50" y="50"/>
                </a:cxn>
                <a:cxn ang="0">
                  <a:pos x="35" y="55"/>
                </a:cxn>
                <a:cxn ang="0">
                  <a:pos x="20" y="55"/>
                </a:cxn>
                <a:cxn ang="0">
                  <a:pos x="15" y="55"/>
                </a:cxn>
                <a:cxn ang="0">
                  <a:pos x="5" y="50"/>
                </a:cxn>
                <a:cxn ang="0">
                  <a:pos x="0" y="0"/>
                </a:cxn>
              </a:cxnLst>
              <a:rect l="0" t="0" r="r" b="b"/>
              <a:pathLst>
                <a:path w="51" h="56">
                  <a:moveTo>
                    <a:pt x="0" y="0"/>
                  </a:moveTo>
                  <a:lnTo>
                    <a:pt x="35" y="15"/>
                  </a:lnTo>
                  <a:lnTo>
                    <a:pt x="50" y="5"/>
                  </a:lnTo>
                  <a:lnTo>
                    <a:pt x="50" y="40"/>
                  </a:lnTo>
                  <a:lnTo>
                    <a:pt x="50" y="50"/>
                  </a:lnTo>
                  <a:lnTo>
                    <a:pt x="35" y="55"/>
                  </a:lnTo>
                  <a:lnTo>
                    <a:pt x="20" y="55"/>
                  </a:lnTo>
                  <a:lnTo>
                    <a:pt x="15" y="55"/>
                  </a:lnTo>
                  <a:lnTo>
                    <a:pt x="5" y="50"/>
                  </a:lnTo>
                  <a:lnTo>
                    <a:pt x="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866" name="Freeform 74"/>
            <p:cNvSpPr>
              <a:spLocks/>
            </p:cNvSpPr>
            <p:nvPr/>
          </p:nvSpPr>
          <p:spPr bwMode="auto">
            <a:xfrm>
              <a:off x="2508" y="1518"/>
              <a:ext cx="58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10"/>
                </a:cxn>
                <a:cxn ang="0">
                  <a:pos x="40" y="10"/>
                </a:cxn>
                <a:cxn ang="0">
                  <a:pos x="55" y="0"/>
                </a:cxn>
                <a:cxn ang="0">
                  <a:pos x="50" y="45"/>
                </a:cxn>
                <a:cxn ang="0">
                  <a:pos x="35" y="55"/>
                </a:cxn>
                <a:cxn ang="0">
                  <a:pos x="20" y="60"/>
                </a:cxn>
                <a:cxn ang="0">
                  <a:pos x="0" y="55"/>
                </a:cxn>
                <a:cxn ang="0">
                  <a:pos x="0" y="0"/>
                </a:cxn>
              </a:cxnLst>
              <a:rect l="0" t="0" r="r" b="b"/>
              <a:pathLst>
                <a:path w="56" h="61">
                  <a:moveTo>
                    <a:pt x="0" y="0"/>
                  </a:moveTo>
                  <a:lnTo>
                    <a:pt x="20" y="10"/>
                  </a:lnTo>
                  <a:lnTo>
                    <a:pt x="40" y="10"/>
                  </a:lnTo>
                  <a:lnTo>
                    <a:pt x="55" y="0"/>
                  </a:lnTo>
                  <a:lnTo>
                    <a:pt x="50" y="45"/>
                  </a:lnTo>
                  <a:lnTo>
                    <a:pt x="35" y="55"/>
                  </a:lnTo>
                  <a:lnTo>
                    <a:pt x="20" y="60"/>
                  </a:ln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867" name="Freeform 75"/>
            <p:cNvSpPr>
              <a:spLocks/>
            </p:cNvSpPr>
            <p:nvPr/>
          </p:nvSpPr>
          <p:spPr bwMode="auto">
            <a:xfrm>
              <a:off x="2509" y="1610"/>
              <a:ext cx="58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10"/>
                </a:cxn>
                <a:cxn ang="0">
                  <a:pos x="40" y="10"/>
                </a:cxn>
                <a:cxn ang="0">
                  <a:pos x="55" y="0"/>
                </a:cxn>
                <a:cxn ang="0">
                  <a:pos x="50" y="45"/>
                </a:cxn>
                <a:cxn ang="0">
                  <a:pos x="35" y="55"/>
                </a:cxn>
                <a:cxn ang="0">
                  <a:pos x="20" y="60"/>
                </a:cxn>
                <a:cxn ang="0">
                  <a:pos x="0" y="55"/>
                </a:cxn>
                <a:cxn ang="0">
                  <a:pos x="0" y="0"/>
                </a:cxn>
              </a:cxnLst>
              <a:rect l="0" t="0" r="r" b="b"/>
              <a:pathLst>
                <a:path w="56" h="61">
                  <a:moveTo>
                    <a:pt x="0" y="0"/>
                  </a:moveTo>
                  <a:lnTo>
                    <a:pt x="20" y="10"/>
                  </a:lnTo>
                  <a:lnTo>
                    <a:pt x="40" y="10"/>
                  </a:lnTo>
                  <a:lnTo>
                    <a:pt x="55" y="0"/>
                  </a:lnTo>
                  <a:lnTo>
                    <a:pt x="50" y="45"/>
                  </a:lnTo>
                  <a:lnTo>
                    <a:pt x="35" y="55"/>
                  </a:lnTo>
                  <a:lnTo>
                    <a:pt x="20" y="60"/>
                  </a:ln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68" name="Freeform 76"/>
            <p:cNvSpPr>
              <a:spLocks/>
            </p:cNvSpPr>
            <p:nvPr/>
          </p:nvSpPr>
          <p:spPr bwMode="auto">
            <a:xfrm>
              <a:off x="2243" y="1700"/>
              <a:ext cx="492" cy="160"/>
            </a:xfrm>
            <a:custGeom>
              <a:avLst/>
              <a:gdLst/>
              <a:ahLst/>
              <a:cxnLst>
                <a:cxn ang="0">
                  <a:pos x="155" y="5"/>
                </a:cxn>
                <a:cxn ang="0">
                  <a:pos x="0" y="140"/>
                </a:cxn>
                <a:cxn ang="0">
                  <a:pos x="350" y="175"/>
                </a:cxn>
                <a:cxn ang="0">
                  <a:pos x="480" y="40"/>
                </a:cxn>
                <a:cxn ang="0">
                  <a:pos x="175" y="0"/>
                </a:cxn>
                <a:cxn ang="0">
                  <a:pos x="155" y="5"/>
                </a:cxn>
              </a:cxnLst>
              <a:rect l="0" t="0" r="r" b="b"/>
              <a:pathLst>
                <a:path w="481" h="176">
                  <a:moveTo>
                    <a:pt x="155" y="5"/>
                  </a:moveTo>
                  <a:lnTo>
                    <a:pt x="0" y="140"/>
                  </a:lnTo>
                  <a:lnTo>
                    <a:pt x="350" y="175"/>
                  </a:lnTo>
                  <a:lnTo>
                    <a:pt x="480" y="40"/>
                  </a:lnTo>
                  <a:lnTo>
                    <a:pt x="175" y="0"/>
                  </a:lnTo>
                  <a:lnTo>
                    <a:pt x="155" y="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69" name="Freeform 77"/>
            <p:cNvSpPr>
              <a:spLocks/>
            </p:cNvSpPr>
            <p:nvPr/>
          </p:nvSpPr>
          <p:spPr bwMode="auto">
            <a:xfrm>
              <a:off x="2330" y="1772"/>
              <a:ext cx="154" cy="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40"/>
                </a:cxn>
                <a:cxn ang="0">
                  <a:pos x="150" y="60"/>
                </a:cxn>
                <a:cxn ang="0">
                  <a:pos x="145" y="15"/>
                </a:cxn>
                <a:cxn ang="0">
                  <a:pos x="5" y="0"/>
                </a:cxn>
              </a:cxnLst>
              <a:rect l="0" t="0" r="r" b="b"/>
              <a:pathLst>
                <a:path w="151" h="61">
                  <a:moveTo>
                    <a:pt x="5" y="0"/>
                  </a:moveTo>
                  <a:lnTo>
                    <a:pt x="0" y="40"/>
                  </a:lnTo>
                  <a:lnTo>
                    <a:pt x="150" y="60"/>
                  </a:lnTo>
                  <a:lnTo>
                    <a:pt x="145" y="15"/>
                  </a:lnTo>
                  <a:lnTo>
                    <a:pt x="5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70" name="Freeform 78"/>
            <p:cNvSpPr>
              <a:spLocks/>
            </p:cNvSpPr>
            <p:nvPr/>
          </p:nvSpPr>
          <p:spPr bwMode="auto">
            <a:xfrm>
              <a:off x="2478" y="1714"/>
              <a:ext cx="93" cy="119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5" y="0"/>
                </a:cxn>
                <a:cxn ang="0">
                  <a:pos x="90" y="20"/>
                </a:cxn>
                <a:cxn ang="0">
                  <a:pos x="5" y="130"/>
                </a:cxn>
                <a:cxn ang="0">
                  <a:pos x="0" y="80"/>
                </a:cxn>
              </a:cxnLst>
              <a:rect l="0" t="0" r="r" b="b"/>
              <a:pathLst>
                <a:path w="91" h="131">
                  <a:moveTo>
                    <a:pt x="0" y="80"/>
                  </a:moveTo>
                  <a:lnTo>
                    <a:pt x="85" y="0"/>
                  </a:lnTo>
                  <a:lnTo>
                    <a:pt x="90" y="20"/>
                  </a:lnTo>
                  <a:lnTo>
                    <a:pt x="5" y="130"/>
                  </a:lnTo>
                  <a:lnTo>
                    <a:pt x="0" y="8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3871" name="Group 79"/>
            <p:cNvGrpSpPr>
              <a:grpSpLocks/>
            </p:cNvGrpSpPr>
            <p:nvPr/>
          </p:nvGrpSpPr>
          <p:grpSpPr bwMode="auto">
            <a:xfrm>
              <a:off x="2365" y="1733"/>
              <a:ext cx="38" cy="25"/>
              <a:chOff x="2461" y="1430"/>
              <a:chExt cx="37" cy="28"/>
            </a:xfrm>
          </p:grpSpPr>
          <p:sp>
            <p:nvSpPr>
              <p:cNvPr id="673872" name="Oval 80"/>
              <p:cNvSpPr>
                <a:spLocks noChangeArrowheads="1"/>
              </p:cNvSpPr>
              <p:nvPr/>
            </p:nvSpPr>
            <p:spPr bwMode="auto">
              <a:xfrm>
                <a:off x="2464" y="1430"/>
                <a:ext cx="31" cy="9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73" name="Rectangle 81"/>
              <p:cNvSpPr>
                <a:spLocks noChangeArrowheads="1"/>
              </p:cNvSpPr>
              <p:nvPr/>
            </p:nvSpPr>
            <p:spPr bwMode="auto">
              <a:xfrm>
                <a:off x="2461" y="1439"/>
                <a:ext cx="37" cy="1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74" name="Oval 82"/>
              <p:cNvSpPr>
                <a:spLocks noChangeArrowheads="1"/>
              </p:cNvSpPr>
              <p:nvPr/>
            </p:nvSpPr>
            <p:spPr bwMode="auto">
              <a:xfrm>
                <a:off x="2464" y="1450"/>
                <a:ext cx="31" cy="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73875" name="Group 83"/>
            <p:cNvGrpSpPr>
              <a:grpSpLocks/>
            </p:cNvGrpSpPr>
            <p:nvPr/>
          </p:nvGrpSpPr>
          <p:grpSpPr bwMode="auto">
            <a:xfrm>
              <a:off x="2429" y="1741"/>
              <a:ext cx="38" cy="25"/>
              <a:chOff x="2523" y="1438"/>
              <a:chExt cx="37" cy="28"/>
            </a:xfrm>
          </p:grpSpPr>
          <p:sp>
            <p:nvSpPr>
              <p:cNvPr id="673876" name="Oval 84"/>
              <p:cNvSpPr>
                <a:spLocks noChangeArrowheads="1"/>
              </p:cNvSpPr>
              <p:nvPr/>
            </p:nvSpPr>
            <p:spPr bwMode="auto">
              <a:xfrm>
                <a:off x="2526" y="1438"/>
                <a:ext cx="31" cy="9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77" name="Rectangle 85"/>
              <p:cNvSpPr>
                <a:spLocks noChangeArrowheads="1"/>
              </p:cNvSpPr>
              <p:nvPr/>
            </p:nvSpPr>
            <p:spPr bwMode="auto">
              <a:xfrm>
                <a:off x="2523" y="1447"/>
                <a:ext cx="37" cy="1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878" name="Oval 86"/>
              <p:cNvSpPr>
                <a:spLocks noChangeArrowheads="1"/>
              </p:cNvSpPr>
              <p:nvPr/>
            </p:nvSpPr>
            <p:spPr bwMode="auto">
              <a:xfrm>
                <a:off x="2526" y="1458"/>
                <a:ext cx="31" cy="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673879" name="Freeform 87"/>
            <p:cNvSpPr>
              <a:spLocks/>
            </p:cNvSpPr>
            <p:nvPr/>
          </p:nvSpPr>
          <p:spPr bwMode="auto">
            <a:xfrm>
              <a:off x="2514" y="1609"/>
              <a:ext cx="272" cy="114"/>
            </a:xfrm>
            <a:custGeom>
              <a:avLst/>
              <a:gdLst/>
              <a:ahLst/>
              <a:cxnLst>
                <a:cxn ang="0">
                  <a:pos x="0" y="115"/>
                </a:cxn>
                <a:cxn ang="0">
                  <a:pos x="165" y="0"/>
                </a:cxn>
                <a:cxn ang="0">
                  <a:pos x="175" y="0"/>
                </a:cxn>
                <a:cxn ang="0">
                  <a:pos x="25" y="120"/>
                </a:cxn>
                <a:cxn ang="0">
                  <a:pos x="45" y="120"/>
                </a:cxn>
                <a:cxn ang="0">
                  <a:pos x="195" y="5"/>
                </a:cxn>
                <a:cxn ang="0">
                  <a:pos x="205" y="5"/>
                </a:cxn>
                <a:cxn ang="0">
                  <a:pos x="65" y="120"/>
                </a:cxn>
                <a:cxn ang="0">
                  <a:pos x="85" y="120"/>
                </a:cxn>
                <a:cxn ang="0">
                  <a:pos x="220" y="5"/>
                </a:cxn>
                <a:cxn ang="0">
                  <a:pos x="235" y="5"/>
                </a:cxn>
                <a:cxn ang="0">
                  <a:pos x="100" y="125"/>
                </a:cxn>
                <a:cxn ang="0">
                  <a:pos x="125" y="125"/>
                </a:cxn>
                <a:cxn ang="0">
                  <a:pos x="255" y="10"/>
                </a:cxn>
                <a:cxn ang="0">
                  <a:pos x="265" y="15"/>
                </a:cxn>
                <a:cxn ang="0">
                  <a:pos x="140" y="125"/>
                </a:cxn>
              </a:cxnLst>
              <a:rect l="0" t="0" r="r" b="b"/>
              <a:pathLst>
                <a:path w="266" h="126">
                  <a:moveTo>
                    <a:pt x="0" y="115"/>
                  </a:moveTo>
                  <a:lnTo>
                    <a:pt x="165" y="0"/>
                  </a:lnTo>
                  <a:lnTo>
                    <a:pt x="175" y="0"/>
                  </a:lnTo>
                  <a:lnTo>
                    <a:pt x="25" y="120"/>
                  </a:lnTo>
                  <a:lnTo>
                    <a:pt x="45" y="120"/>
                  </a:lnTo>
                  <a:lnTo>
                    <a:pt x="195" y="5"/>
                  </a:lnTo>
                  <a:lnTo>
                    <a:pt x="205" y="5"/>
                  </a:lnTo>
                  <a:lnTo>
                    <a:pt x="65" y="120"/>
                  </a:lnTo>
                  <a:lnTo>
                    <a:pt x="85" y="120"/>
                  </a:lnTo>
                  <a:lnTo>
                    <a:pt x="220" y="5"/>
                  </a:lnTo>
                  <a:lnTo>
                    <a:pt x="235" y="5"/>
                  </a:lnTo>
                  <a:lnTo>
                    <a:pt x="100" y="125"/>
                  </a:lnTo>
                  <a:lnTo>
                    <a:pt x="125" y="125"/>
                  </a:lnTo>
                  <a:lnTo>
                    <a:pt x="255" y="10"/>
                  </a:lnTo>
                  <a:lnTo>
                    <a:pt x="265" y="15"/>
                  </a:lnTo>
                  <a:lnTo>
                    <a:pt x="140" y="12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80" name="Line 88"/>
            <p:cNvSpPr>
              <a:spLocks noChangeShapeType="1"/>
            </p:cNvSpPr>
            <p:nvPr/>
          </p:nvSpPr>
          <p:spPr bwMode="auto">
            <a:xfrm>
              <a:off x="2800" y="1618"/>
              <a:ext cx="484" cy="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81" name="Line 89"/>
            <p:cNvSpPr>
              <a:spLocks noChangeShapeType="1"/>
            </p:cNvSpPr>
            <p:nvPr/>
          </p:nvSpPr>
          <p:spPr bwMode="auto">
            <a:xfrm>
              <a:off x="2794" y="1628"/>
              <a:ext cx="487" cy="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82" name="Line 90"/>
            <p:cNvSpPr>
              <a:spLocks noChangeShapeType="1"/>
            </p:cNvSpPr>
            <p:nvPr/>
          </p:nvSpPr>
          <p:spPr bwMode="auto">
            <a:xfrm>
              <a:off x="2791" y="1638"/>
              <a:ext cx="485" cy="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883" name="Line 91"/>
            <p:cNvSpPr>
              <a:spLocks noChangeShapeType="1"/>
            </p:cNvSpPr>
            <p:nvPr/>
          </p:nvSpPr>
          <p:spPr bwMode="auto">
            <a:xfrm>
              <a:off x="2777" y="1643"/>
              <a:ext cx="485" cy="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884" name="Rectangle 92"/>
            <p:cNvSpPr>
              <a:spLocks noChangeArrowheads="1"/>
            </p:cNvSpPr>
            <p:nvPr/>
          </p:nvSpPr>
          <p:spPr bwMode="auto">
            <a:xfrm>
              <a:off x="2917" y="1300"/>
              <a:ext cx="53" cy="433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885" name="Oval 93"/>
            <p:cNvSpPr>
              <a:spLocks noChangeArrowheads="1"/>
            </p:cNvSpPr>
            <p:nvPr/>
          </p:nvSpPr>
          <p:spPr bwMode="auto">
            <a:xfrm>
              <a:off x="2921" y="1277"/>
              <a:ext cx="49" cy="25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886" name="Freeform 94"/>
            <p:cNvSpPr>
              <a:spLocks/>
            </p:cNvSpPr>
            <p:nvPr/>
          </p:nvSpPr>
          <p:spPr bwMode="auto">
            <a:xfrm>
              <a:off x="2918" y="1351"/>
              <a:ext cx="52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5"/>
                </a:cxn>
                <a:cxn ang="0">
                  <a:pos x="50" y="50"/>
                </a:cxn>
                <a:cxn ang="0">
                  <a:pos x="40" y="55"/>
                </a:cxn>
                <a:cxn ang="0">
                  <a:pos x="30" y="60"/>
                </a:cxn>
                <a:cxn ang="0">
                  <a:pos x="15" y="60"/>
                </a:cxn>
                <a:cxn ang="0">
                  <a:pos x="5" y="55"/>
                </a:cxn>
                <a:cxn ang="0">
                  <a:pos x="0" y="0"/>
                </a:cxn>
              </a:cxnLst>
              <a:rect l="0" t="0" r="r" b="b"/>
              <a:pathLst>
                <a:path w="51" h="61">
                  <a:moveTo>
                    <a:pt x="0" y="0"/>
                  </a:moveTo>
                  <a:lnTo>
                    <a:pt x="50" y="5"/>
                  </a:lnTo>
                  <a:lnTo>
                    <a:pt x="50" y="50"/>
                  </a:lnTo>
                  <a:lnTo>
                    <a:pt x="40" y="55"/>
                  </a:lnTo>
                  <a:lnTo>
                    <a:pt x="30" y="60"/>
                  </a:lnTo>
                  <a:lnTo>
                    <a:pt x="15" y="60"/>
                  </a:lnTo>
                  <a:lnTo>
                    <a:pt x="5" y="55"/>
                  </a:lnTo>
                  <a:lnTo>
                    <a:pt x="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887" name="Freeform 95"/>
            <p:cNvSpPr>
              <a:spLocks/>
            </p:cNvSpPr>
            <p:nvPr/>
          </p:nvSpPr>
          <p:spPr bwMode="auto">
            <a:xfrm>
              <a:off x="2918" y="1438"/>
              <a:ext cx="52" cy="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15"/>
                </a:cxn>
                <a:cxn ang="0">
                  <a:pos x="50" y="5"/>
                </a:cxn>
                <a:cxn ang="0">
                  <a:pos x="50" y="40"/>
                </a:cxn>
                <a:cxn ang="0">
                  <a:pos x="50" y="50"/>
                </a:cxn>
                <a:cxn ang="0">
                  <a:pos x="35" y="55"/>
                </a:cxn>
                <a:cxn ang="0">
                  <a:pos x="20" y="55"/>
                </a:cxn>
                <a:cxn ang="0">
                  <a:pos x="15" y="55"/>
                </a:cxn>
                <a:cxn ang="0">
                  <a:pos x="5" y="50"/>
                </a:cxn>
                <a:cxn ang="0">
                  <a:pos x="0" y="0"/>
                </a:cxn>
              </a:cxnLst>
              <a:rect l="0" t="0" r="r" b="b"/>
              <a:pathLst>
                <a:path w="51" h="56">
                  <a:moveTo>
                    <a:pt x="0" y="0"/>
                  </a:moveTo>
                  <a:lnTo>
                    <a:pt x="35" y="15"/>
                  </a:lnTo>
                  <a:lnTo>
                    <a:pt x="50" y="5"/>
                  </a:lnTo>
                  <a:lnTo>
                    <a:pt x="50" y="40"/>
                  </a:lnTo>
                  <a:lnTo>
                    <a:pt x="50" y="50"/>
                  </a:lnTo>
                  <a:lnTo>
                    <a:pt x="35" y="55"/>
                  </a:lnTo>
                  <a:lnTo>
                    <a:pt x="20" y="55"/>
                  </a:lnTo>
                  <a:lnTo>
                    <a:pt x="15" y="55"/>
                  </a:lnTo>
                  <a:lnTo>
                    <a:pt x="5" y="50"/>
                  </a:lnTo>
                  <a:lnTo>
                    <a:pt x="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888" name="Rectangle 96"/>
            <p:cNvSpPr>
              <a:spLocks noChangeArrowheads="1"/>
            </p:cNvSpPr>
            <p:nvPr/>
          </p:nvSpPr>
          <p:spPr bwMode="auto">
            <a:xfrm>
              <a:off x="3591" y="1241"/>
              <a:ext cx="54" cy="434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889" name="Oval 97"/>
            <p:cNvSpPr>
              <a:spLocks noChangeArrowheads="1"/>
            </p:cNvSpPr>
            <p:nvPr/>
          </p:nvSpPr>
          <p:spPr bwMode="auto">
            <a:xfrm>
              <a:off x="3596" y="1218"/>
              <a:ext cx="49" cy="25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890" name="Freeform 98"/>
            <p:cNvSpPr>
              <a:spLocks/>
            </p:cNvSpPr>
            <p:nvPr/>
          </p:nvSpPr>
          <p:spPr bwMode="auto">
            <a:xfrm>
              <a:off x="3592" y="1293"/>
              <a:ext cx="53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5"/>
                </a:cxn>
                <a:cxn ang="0">
                  <a:pos x="50" y="50"/>
                </a:cxn>
                <a:cxn ang="0">
                  <a:pos x="40" y="55"/>
                </a:cxn>
                <a:cxn ang="0">
                  <a:pos x="30" y="60"/>
                </a:cxn>
                <a:cxn ang="0">
                  <a:pos x="15" y="60"/>
                </a:cxn>
                <a:cxn ang="0">
                  <a:pos x="5" y="55"/>
                </a:cxn>
                <a:cxn ang="0">
                  <a:pos x="0" y="0"/>
                </a:cxn>
              </a:cxnLst>
              <a:rect l="0" t="0" r="r" b="b"/>
              <a:pathLst>
                <a:path w="51" h="61">
                  <a:moveTo>
                    <a:pt x="0" y="0"/>
                  </a:moveTo>
                  <a:lnTo>
                    <a:pt x="50" y="5"/>
                  </a:lnTo>
                  <a:lnTo>
                    <a:pt x="50" y="50"/>
                  </a:lnTo>
                  <a:lnTo>
                    <a:pt x="40" y="55"/>
                  </a:lnTo>
                  <a:lnTo>
                    <a:pt x="30" y="60"/>
                  </a:lnTo>
                  <a:lnTo>
                    <a:pt x="15" y="60"/>
                  </a:lnTo>
                  <a:lnTo>
                    <a:pt x="5" y="55"/>
                  </a:lnTo>
                  <a:lnTo>
                    <a:pt x="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891" name="Freeform 99"/>
            <p:cNvSpPr>
              <a:spLocks/>
            </p:cNvSpPr>
            <p:nvPr/>
          </p:nvSpPr>
          <p:spPr bwMode="auto">
            <a:xfrm>
              <a:off x="3592" y="1379"/>
              <a:ext cx="53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15"/>
                </a:cxn>
                <a:cxn ang="0">
                  <a:pos x="50" y="5"/>
                </a:cxn>
                <a:cxn ang="0">
                  <a:pos x="50" y="40"/>
                </a:cxn>
                <a:cxn ang="0">
                  <a:pos x="50" y="50"/>
                </a:cxn>
                <a:cxn ang="0">
                  <a:pos x="35" y="55"/>
                </a:cxn>
                <a:cxn ang="0">
                  <a:pos x="20" y="55"/>
                </a:cxn>
                <a:cxn ang="0">
                  <a:pos x="15" y="55"/>
                </a:cxn>
                <a:cxn ang="0">
                  <a:pos x="5" y="50"/>
                </a:cxn>
                <a:cxn ang="0">
                  <a:pos x="0" y="0"/>
                </a:cxn>
              </a:cxnLst>
              <a:rect l="0" t="0" r="r" b="b"/>
              <a:pathLst>
                <a:path w="51" h="56">
                  <a:moveTo>
                    <a:pt x="0" y="0"/>
                  </a:moveTo>
                  <a:lnTo>
                    <a:pt x="35" y="15"/>
                  </a:lnTo>
                  <a:lnTo>
                    <a:pt x="50" y="5"/>
                  </a:lnTo>
                  <a:lnTo>
                    <a:pt x="50" y="40"/>
                  </a:lnTo>
                  <a:lnTo>
                    <a:pt x="50" y="50"/>
                  </a:lnTo>
                  <a:lnTo>
                    <a:pt x="35" y="55"/>
                  </a:lnTo>
                  <a:lnTo>
                    <a:pt x="20" y="55"/>
                  </a:lnTo>
                  <a:lnTo>
                    <a:pt x="15" y="55"/>
                  </a:lnTo>
                  <a:lnTo>
                    <a:pt x="5" y="50"/>
                  </a:lnTo>
                  <a:lnTo>
                    <a:pt x="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92" name="Freeform 100"/>
            <p:cNvSpPr>
              <a:spLocks/>
            </p:cNvSpPr>
            <p:nvPr/>
          </p:nvSpPr>
          <p:spPr bwMode="auto">
            <a:xfrm>
              <a:off x="3013" y="1677"/>
              <a:ext cx="885" cy="383"/>
            </a:xfrm>
            <a:custGeom>
              <a:avLst/>
              <a:gdLst/>
              <a:ahLst/>
              <a:cxnLst>
                <a:cxn ang="0">
                  <a:pos x="230" y="115"/>
                </a:cxn>
                <a:cxn ang="0">
                  <a:pos x="0" y="355"/>
                </a:cxn>
                <a:cxn ang="0">
                  <a:pos x="545" y="420"/>
                </a:cxn>
                <a:cxn ang="0">
                  <a:pos x="865" y="25"/>
                </a:cxn>
                <a:cxn ang="0">
                  <a:pos x="665" y="0"/>
                </a:cxn>
                <a:cxn ang="0">
                  <a:pos x="660" y="20"/>
                </a:cxn>
                <a:cxn ang="0">
                  <a:pos x="840" y="35"/>
                </a:cxn>
                <a:cxn ang="0">
                  <a:pos x="525" y="405"/>
                </a:cxn>
                <a:cxn ang="0">
                  <a:pos x="35" y="345"/>
                </a:cxn>
                <a:cxn ang="0">
                  <a:pos x="250" y="125"/>
                </a:cxn>
                <a:cxn ang="0">
                  <a:pos x="260" y="125"/>
                </a:cxn>
                <a:cxn ang="0">
                  <a:pos x="65" y="330"/>
                </a:cxn>
                <a:cxn ang="0">
                  <a:pos x="525" y="385"/>
                </a:cxn>
                <a:cxn ang="0">
                  <a:pos x="810" y="45"/>
                </a:cxn>
                <a:cxn ang="0">
                  <a:pos x="670" y="35"/>
                </a:cxn>
                <a:cxn ang="0">
                  <a:pos x="630" y="60"/>
                </a:cxn>
                <a:cxn ang="0">
                  <a:pos x="760" y="75"/>
                </a:cxn>
                <a:cxn ang="0">
                  <a:pos x="750" y="85"/>
                </a:cxn>
                <a:cxn ang="0">
                  <a:pos x="635" y="75"/>
                </a:cxn>
                <a:cxn ang="0">
                  <a:pos x="620" y="95"/>
                </a:cxn>
                <a:cxn ang="0">
                  <a:pos x="745" y="90"/>
                </a:cxn>
                <a:cxn ang="0">
                  <a:pos x="690" y="165"/>
                </a:cxn>
                <a:cxn ang="0">
                  <a:pos x="575" y="150"/>
                </a:cxn>
                <a:cxn ang="0">
                  <a:pos x="575" y="160"/>
                </a:cxn>
                <a:cxn ang="0">
                  <a:pos x="680" y="175"/>
                </a:cxn>
                <a:cxn ang="0">
                  <a:pos x="660" y="190"/>
                </a:cxn>
                <a:cxn ang="0">
                  <a:pos x="560" y="170"/>
                </a:cxn>
                <a:cxn ang="0">
                  <a:pos x="555" y="185"/>
                </a:cxn>
                <a:cxn ang="0">
                  <a:pos x="650" y="200"/>
                </a:cxn>
                <a:cxn ang="0">
                  <a:pos x="510" y="365"/>
                </a:cxn>
                <a:cxn ang="0">
                  <a:pos x="110" y="315"/>
                </a:cxn>
                <a:cxn ang="0">
                  <a:pos x="105" y="320"/>
                </a:cxn>
              </a:cxnLst>
              <a:rect l="0" t="0" r="r" b="b"/>
              <a:pathLst>
                <a:path w="866" h="421">
                  <a:moveTo>
                    <a:pt x="230" y="115"/>
                  </a:moveTo>
                  <a:lnTo>
                    <a:pt x="0" y="355"/>
                  </a:lnTo>
                  <a:lnTo>
                    <a:pt x="545" y="420"/>
                  </a:lnTo>
                  <a:lnTo>
                    <a:pt x="865" y="25"/>
                  </a:lnTo>
                  <a:lnTo>
                    <a:pt x="665" y="0"/>
                  </a:lnTo>
                  <a:lnTo>
                    <a:pt x="660" y="20"/>
                  </a:lnTo>
                  <a:lnTo>
                    <a:pt x="840" y="35"/>
                  </a:lnTo>
                  <a:lnTo>
                    <a:pt x="525" y="405"/>
                  </a:lnTo>
                  <a:lnTo>
                    <a:pt x="35" y="345"/>
                  </a:lnTo>
                  <a:lnTo>
                    <a:pt x="250" y="125"/>
                  </a:lnTo>
                  <a:lnTo>
                    <a:pt x="260" y="125"/>
                  </a:lnTo>
                  <a:lnTo>
                    <a:pt x="65" y="330"/>
                  </a:lnTo>
                  <a:lnTo>
                    <a:pt x="525" y="385"/>
                  </a:lnTo>
                  <a:lnTo>
                    <a:pt x="810" y="45"/>
                  </a:lnTo>
                  <a:lnTo>
                    <a:pt x="670" y="35"/>
                  </a:lnTo>
                  <a:lnTo>
                    <a:pt x="630" y="60"/>
                  </a:lnTo>
                  <a:lnTo>
                    <a:pt x="760" y="75"/>
                  </a:lnTo>
                  <a:lnTo>
                    <a:pt x="750" y="85"/>
                  </a:lnTo>
                  <a:lnTo>
                    <a:pt x="635" y="75"/>
                  </a:lnTo>
                  <a:lnTo>
                    <a:pt x="620" y="95"/>
                  </a:lnTo>
                  <a:lnTo>
                    <a:pt x="745" y="90"/>
                  </a:lnTo>
                  <a:lnTo>
                    <a:pt x="690" y="165"/>
                  </a:lnTo>
                  <a:lnTo>
                    <a:pt x="575" y="150"/>
                  </a:lnTo>
                  <a:lnTo>
                    <a:pt x="575" y="160"/>
                  </a:lnTo>
                  <a:lnTo>
                    <a:pt x="680" y="175"/>
                  </a:lnTo>
                  <a:lnTo>
                    <a:pt x="660" y="190"/>
                  </a:lnTo>
                  <a:lnTo>
                    <a:pt x="560" y="170"/>
                  </a:lnTo>
                  <a:lnTo>
                    <a:pt x="555" y="185"/>
                  </a:lnTo>
                  <a:lnTo>
                    <a:pt x="650" y="200"/>
                  </a:lnTo>
                  <a:lnTo>
                    <a:pt x="510" y="365"/>
                  </a:lnTo>
                  <a:lnTo>
                    <a:pt x="110" y="315"/>
                  </a:lnTo>
                  <a:lnTo>
                    <a:pt x="105" y="32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893" name="Freeform 101"/>
            <p:cNvSpPr>
              <a:spLocks/>
            </p:cNvSpPr>
            <p:nvPr/>
          </p:nvSpPr>
          <p:spPr bwMode="auto">
            <a:xfrm>
              <a:off x="3212" y="1813"/>
              <a:ext cx="161" cy="92"/>
            </a:xfrm>
            <a:custGeom>
              <a:avLst/>
              <a:gdLst/>
              <a:ahLst/>
              <a:cxnLst>
                <a:cxn ang="0">
                  <a:pos x="100" y="0"/>
                </a:cxn>
                <a:cxn ang="0">
                  <a:pos x="0" y="95"/>
                </a:cxn>
                <a:cxn ang="0">
                  <a:pos x="50" y="100"/>
                </a:cxn>
                <a:cxn ang="0">
                  <a:pos x="155" y="5"/>
                </a:cxn>
                <a:cxn ang="0">
                  <a:pos x="100" y="0"/>
                </a:cxn>
              </a:cxnLst>
              <a:rect l="0" t="0" r="r" b="b"/>
              <a:pathLst>
                <a:path w="156" h="101">
                  <a:moveTo>
                    <a:pt x="100" y="0"/>
                  </a:moveTo>
                  <a:lnTo>
                    <a:pt x="0" y="95"/>
                  </a:lnTo>
                  <a:lnTo>
                    <a:pt x="50" y="100"/>
                  </a:lnTo>
                  <a:lnTo>
                    <a:pt x="155" y="5"/>
                  </a:lnTo>
                  <a:lnTo>
                    <a:pt x="10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894" name="Freeform 102"/>
            <p:cNvSpPr>
              <a:spLocks/>
            </p:cNvSpPr>
            <p:nvPr/>
          </p:nvSpPr>
          <p:spPr bwMode="auto">
            <a:xfrm>
              <a:off x="3223" y="1823"/>
              <a:ext cx="139" cy="136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150"/>
                </a:cxn>
                <a:cxn ang="0">
                  <a:pos x="40" y="150"/>
                </a:cxn>
                <a:cxn ang="0">
                  <a:pos x="40" y="80"/>
                </a:cxn>
                <a:cxn ang="0">
                  <a:pos x="70" y="60"/>
                </a:cxn>
                <a:cxn ang="0">
                  <a:pos x="75" y="120"/>
                </a:cxn>
                <a:cxn ang="0">
                  <a:pos x="105" y="95"/>
                </a:cxn>
                <a:cxn ang="0">
                  <a:pos x="100" y="50"/>
                </a:cxn>
                <a:cxn ang="0">
                  <a:pos x="135" y="0"/>
                </a:cxn>
                <a:cxn ang="0">
                  <a:pos x="130" y="65"/>
                </a:cxn>
                <a:cxn ang="0">
                  <a:pos x="45" y="150"/>
                </a:cxn>
              </a:cxnLst>
              <a:rect l="0" t="0" r="r" b="b"/>
              <a:pathLst>
                <a:path w="136" h="151">
                  <a:moveTo>
                    <a:pt x="0" y="85"/>
                  </a:moveTo>
                  <a:lnTo>
                    <a:pt x="0" y="150"/>
                  </a:lnTo>
                  <a:lnTo>
                    <a:pt x="40" y="150"/>
                  </a:lnTo>
                  <a:lnTo>
                    <a:pt x="40" y="80"/>
                  </a:lnTo>
                  <a:lnTo>
                    <a:pt x="70" y="60"/>
                  </a:lnTo>
                  <a:lnTo>
                    <a:pt x="75" y="120"/>
                  </a:lnTo>
                  <a:lnTo>
                    <a:pt x="105" y="95"/>
                  </a:lnTo>
                  <a:lnTo>
                    <a:pt x="100" y="50"/>
                  </a:lnTo>
                  <a:lnTo>
                    <a:pt x="135" y="0"/>
                  </a:lnTo>
                  <a:lnTo>
                    <a:pt x="130" y="65"/>
                  </a:lnTo>
                  <a:lnTo>
                    <a:pt x="45" y="15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95" name="Freeform 103"/>
            <p:cNvSpPr>
              <a:spLocks/>
            </p:cNvSpPr>
            <p:nvPr/>
          </p:nvSpPr>
          <p:spPr bwMode="auto">
            <a:xfrm>
              <a:off x="2881" y="1664"/>
              <a:ext cx="359" cy="295"/>
            </a:xfrm>
            <a:custGeom>
              <a:avLst/>
              <a:gdLst/>
              <a:ahLst/>
              <a:cxnLst>
                <a:cxn ang="0">
                  <a:pos x="0" y="315"/>
                </a:cxn>
                <a:cxn ang="0">
                  <a:pos x="302" y="0"/>
                </a:cxn>
                <a:cxn ang="0">
                  <a:pos x="316" y="0"/>
                </a:cxn>
                <a:cxn ang="0">
                  <a:pos x="19" y="320"/>
                </a:cxn>
                <a:cxn ang="0">
                  <a:pos x="38" y="320"/>
                </a:cxn>
                <a:cxn ang="0">
                  <a:pos x="330" y="15"/>
                </a:cxn>
                <a:cxn ang="0">
                  <a:pos x="350" y="5"/>
                </a:cxn>
                <a:cxn ang="0">
                  <a:pos x="52" y="325"/>
                </a:cxn>
              </a:cxnLst>
              <a:rect l="0" t="0" r="r" b="b"/>
              <a:pathLst>
                <a:path w="351" h="326">
                  <a:moveTo>
                    <a:pt x="0" y="315"/>
                  </a:moveTo>
                  <a:lnTo>
                    <a:pt x="302" y="0"/>
                  </a:lnTo>
                  <a:lnTo>
                    <a:pt x="316" y="0"/>
                  </a:lnTo>
                  <a:lnTo>
                    <a:pt x="19" y="320"/>
                  </a:lnTo>
                  <a:lnTo>
                    <a:pt x="38" y="320"/>
                  </a:lnTo>
                  <a:lnTo>
                    <a:pt x="330" y="15"/>
                  </a:lnTo>
                  <a:lnTo>
                    <a:pt x="350" y="5"/>
                  </a:lnTo>
                  <a:lnTo>
                    <a:pt x="52" y="32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96" name="Freeform 104"/>
            <p:cNvSpPr>
              <a:spLocks/>
            </p:cNvSpPr>
            <p:nvPr/>
          </p:nvSpPr>
          <p:spPr bwMode="auto">
            <a:xfrm>
              <a:off x="2647" y="1886"/>
              <a:ext cx="230" cy="78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5" y="5"/>
                </a:cxn>
                <a:cxn ang="0">
                  <a:pos x="225" y="25"/>
                </a:cxn>
                <a:cxn ang="0">
                  <a:pos x="220" y="85"/>
                </a:cxn>
                <a:cxn ang="0">
                  <a:pos x="220" y="25"/>
                </a:cxn>
                <a:cxn ang="0">
                  <a:pos x="190" y="15"/>
                </a:cxn>
                <a:cxn ang="0">
                  <a:pos x="190" y="70"/>
                </a:cxn>
                <a:cxn ang="0">
                  <a:pos x="185" y="20"/>
                </a:cxn>
                <a:cxn ang="0">
                  <a:pos x="155" y="15"/>
                </a:cxn>
                <a:cxn ang="0">
                  <a:pos x="160" y="75"/>
                </a:cxn>
                <a:cxn ang="0">
                  <a:pos x="155" y="20"/>
                </a:cxn>
                <a:cxn ang="0">
                  <a:pos x="130" y="15"/>
                </a:cxn>
                <a:cxn ang="0">
                  <a:pos x="125" y="70"/>
                </a:cxn>
                <a:cxn ang="0">
                  <a:pos x="125" y="20"/>
                </a:cxn>
                <a:cxn ang="0">
                  <a:pos x="95" y="15"/>
                </a:cxn>
                <a:cxn ang="0">
                  <a:pos x="95" y="65"/>
                </a:cxn>
                <a:cxn ang="0">
                  <a:pos x="95" y="20"/>
                </a:cxn>
                <a:cxn ang="0">
                  <a:pos x="65" y="10"/>
                </a:cxn>
                <a:cxn ang="0">
                  <a:pos x="70" y="60"/>
                </a:cxn>
                <a:cxn ang="0">
                  <a:pos x="70" y="10"/>
                </a:cxn>
                <a:cxn ang="0">
                  <a:pos x="40" y="10"/>
                </a:cxn>
                <a:cxn ang="0">
                  <a:pos x="40" y="55"/>
                </a:cxn>
                <a:cxn ang="0">
                  <a:pos x="40" y="10"/>
                </a:cxn>
                <a:cxn ang="0">
                  <a:pos x="20" y="0"/>
                </a:cxn>
                <a:cxn ang="0">
                  <a:pos x="20" y="55"/>
                </a:cxn>
              </a:cxnLst>
              <a:rect l="0" t="0" r="r" b="b"/>
              <a:pathLst>
                <a:path w="226" h="86">
                  <a:moveTo>
                    <a:pt x="0" y="60"/>
                  </a:moveTo>
                  <a:lnTo>
                    <a:pt x="5" y="5"/>
                  </a:lnTo>
                  <a:lnTo>
                    <a:pt x="225" y="25"/>
                  </a:lnTo>
                  <a:lnTo>
                    <a:pt x="220" y="85"/>
                  </a:lnTo>
                  <a:lnTo>
                    <a:pt x="220" y="25"/>
                  </a:lnTo>
                  <a:lnTo>
                    <a:pt x="190" y="15"/>
                  </a:lnTo>
                  <a:lnTo>
                    <a:pt x="190" y="70"/>
                  </a:lnTo>
                  <a:lnTo>
                    <a:pt x="185" y="20"/>
                  </a:lnTo>
                  <a:lnTo>
                    <a:pt x="155" y="15"/>
                  </a:lnTo>
                  <a:lnTo>
                    <a:pt x="160" y="75"/>
                  </a:lnTo>
                  <a:lnTo>
                    <a:pt x="155" y="20"/>
                  </a:lnTo>
                  <a:lnTo>
                    <a:pt x="130" y="15"/>
                  </a:lnTo>
                  <a:lnTo>
                    <a:pt x="125" y="70"/>
                  </a:lnTo>
                  <a:lnTo>
                    <a:pt x="125" y="20"/>
                  </a:lnTo>
                  <a:lnTo>
                    <a:pt x="95" y="15"/>
                  </a:lnTo>
                  <a:lnTo>
                    <a:pt x="95" y="65"/>
                  </a:lnTo>
                  <a:lnTo>
                    <a:pt x="95" y="20"/>
                  </a:lnTo>
                  <a:lnTo>
                    <a:pt x="65" y="10"/>
                  </a:lnTo>
                  <a:lnTo>
                    <a:pt x="70" y="60"/>
                  </a:lnTo>
                  <a:lnTo>
                    <a:pt x="70" y="10"/>
                  </a:lnTo>
                  <a:lnTo>
                    <a:pt x="40" y="10"/>
                  </a:lnTo>
                  <a:lnTo>
                    <a:pt x="40" y="55"/>
                  </a:lnTo>
                  <a:lnTo>
                    <a:pt x="40" y="10"/>
                  </a:lnTo>
                  <a:lnTo>
                    <a:pt x="20" y="0"/>
                  </a:lnTo>
                  <a:lnTo>
                    <a:pt x="20" y="5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897" name="Freeform 105"/>
            <p:cNvSpPr>
              <a:spLocks/>
            </p:cNvSpPr>
            <p:nvPr/>
          </p:nvSpPr>
          <p:spPr bwMode="auto">
            <a:xfrm>
              <a:off x="2867" y="1681"/>
              <a:ext cx="250" cy="242"/>
            </a:xfrm>
            <a:custGeom>
              <a:avLst/>
              <a:gdLst/>
              <a:ahLst/>
              <a:cxnLst>
                <a:cxn ang="0">
                  <a:pos x="0" y="245"/>
                </a:cxn>
                <a:cxn ang="0">
                  <a:pos x="245" y="0"/>
                </a:cxn>
                <a:cxn ang="0">
                  <a:pos x="210" y="35"/>
                </a:cxn>
                <a:cxn ang="0">
                  <a:pos x="220" y="75"/>
                </a:cxn>
                <a:cxn ang="0">
                  <a:pos x="210" y="45"/>
                </a:cxn>
                <a:cxn ang="0">
                  <a:pos x="165" y="80"/>
                </a:cxn>
                <a:cxn ang="0">
                  <a:pos x="165" y="125"/>
                </a:cxn>
                <a:cxn ang="0">
                  <a:pos x="160" y="90"/>
                </a:cxn>
                <a:cxn ang="0">
                  <a:pos x="145" y="105"/>
                </a:cxn>
                <a:cxn ang="0">
                  <a:pos x="145" y="150"/>
                </a:cxn>
                <a:cxn ang="0">
                  <a:pos x="140" y="105"/>
                </a:cxn>
                <a:cxn ang="0">
                  <a:pos x="125" y="120"/>
                </a:cxn>
                <a:cxn ang="0">
                  <a:pos x="130" y="165"/>
                </a:cxn>
                <a:cxn ang="0">
                  <a:pos x="115" y="130"/>
                </a:cxn>
                <a:cxn ang="0">
                  <a:pos x="100" y="150"/>
                </a:cxn>
                <a:cxn ang="0">
                  <a:pos x="95" y="210"/>
                </a:cxn>
                <a:cxn ang="0">
                  <a:pos x="95" y="150"/>
                </a:cxn>
                <a:cxn ang="0">
                  <a:pos x="75" y="165"/>
                </a:cxn>
                <a:cxn ang="0">
                  <a:pos x="80" y="225"/>
                </a:cxn>
                <a:cxn ang="0">
                  <a:pos x="75" y="175"/>
                </a:cxn>
                <a:cxn ang="0">
                  <a:pos x="50" y="195"/>
                </a:cxn>
                <a:cxn ang="0">
                  <a:pos x="55" y="245"/>
                </a:cxn>
                <a:cxn ang="0">
                  <a:pos x="55" y="200"/>
                </a:cxn>
                <a:cxn ang="0">
                  <a:pos x="35" y="210"/>
                </a:cxn>
                <a:cxn ang="0">
                  <a:pos x="35" y="265"/>
                </a:cxn>
              </a:cxnLst>
              <a:rect l="0" t="0" r="r" b="b"/>
              <a:pathLst>
                <a:path w="246" h="266">
                  <a:moveTo>
                    <a:pt x="0" y="245"/>
                  </a:moveTo>
                  <a:lnTo>
                    <a:pt x="245" y="0"/>
                  </a:lnTo>
                  <a:lnTo>
                    <a:pt x="210" y="35"/>
                  </a:lnTo>
                  <a:lnTo>
                    <a:pt x="220" y="75"/>
                  </a:lnTo>
                  <a:lnTo>
                    <a:pt x="210" y="45"/>
                  </a:lnTo>
                  <a:lnTo>
                    <a:pt x="165" y="80"/>
                  </a:lnTo>
                  <a:lnTo>
                    <a:pt x="165" y="125"/>
                  </a:lnTo>
                  <a:lnTo>
                    <a:pt x="160" y="90"/>
                  </a:lnTo>
                  <a:lnTo>
                    <a:pt x="145" y="105"/>
                  </a:lnTo>
                  <a:lnTo>
                    <a:pt x="145" y="150"/>
                  </a:lnTo>
                  <a:lnTo>
                    <a:pt x="140" y="105"/>
                  </a:lnTo>
                  <a:lnTo>
                    <a:pt x="125" y="120"/>
                  </a:lnTo>
                  <a:lnTo>
                    <a:pt x="130" y="165"/>
                  </a:lnTo>
                  <a:lnTo>
                    <a:pt x="115" y="130"/>
                  </a:lnTo>
                  <a:lnTo>
                    <a:pt x="100" y="150"/>
                  </a:lnTo>
                  <a:lnTo>
                    <a:pt x="95" y="210"/>
                  </a:lnTo>
                  <a:lnTo>
                    <a:pt x="95" y="150"/>
                  </a:lnTo>
                  <a:lnTo>
                    <a:pt x="75" y="165"/>
                  </a:lnTo>
                  <a:lnTo>
                    <a:pt x="80" y="225"/>
                  </a:lnTo>
                  <a:lnTo>
                    <a:pt x="75" y="175"/>
                  </a:lnTo>
                  <a:lnTo>
                    <a:pt x="50" y="195"/>
                  </a:lnTo>
                  <a:lnTo>
                    <a:pt x="55" y="245"/>
                  </a:lnTo>
                  <a:lnTo>
                    <a:pt x="55" y="200"/>
                  </a:lnTo>
                  <a:lnTo>
                    <a:pt x="35" y="210"/>
                  </a:lnTo>
                  <a:lnTo>
                    <a:pt x="35" y="26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898" name="AutoShape 106"/>
            <p:cNvSpPr>
              <a:spLocks noChangeArrowheads="1"/>
            </p:cNvSpPr>
            <p:nvPr/>
          </p:nvSpPr>
          <p:spPr bwMode="auto">
            <a:xfrm>
              <a:off x="2790" y="1758"/>
              <a:ext cx="22" cy="134"/>
            </a:xfrm>
            <a:prstGeom prst="roundRect">
              <a:avLst>
                <a:gd name="adj" fmla="val 12495"/>
              </a:avLst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899" name="AutoShape 107"/>
            <p:cNvSpPr>
              <a:spLocks noChangeArrowheads="1"/>
            </p:cNvSpPr>
            <p:nvPr/>
          </p:nvSpPr>
          <p:spPr bwMode="auto">
            <a:xfrm>
              <a:off x="2835" y="1755"/>
              <a:ext cx="23" cy="134"/>
            </a:xfrm>
            <a:prstGeom prst="roundRect">
              <a:avLst>
                <a:gd name="adj" fmla="val 12495"/>
              </a:avLst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00" name="Freeform 108"/>
            <p:cNvSpPr>
              <a:spLocks/>
            </p:cNvSpPr>
            <p:nvPr/>
          </p:nvSpPr>
          <p:spPr bwMode="auto">
            <a:xfrm>
              <a:off x="2860" y="1686"/>
              <a:ext cx="88" cy="138"/>
            </a:xfrm>
            <a:custGeom>
              <a:avLst/>
              <a:gdLst/>
              <a:ahLst/>
              <a:cxnLst>
                <a:cxn ang="0">
                  <a:pos x="0" y="150"/>
                </a:cxn>
                <a:cxn ang="0">
                  <a:pos x="20" y="135"/>
                </a:cxn>
                <a:cxn ang="0">
                  <a:pos x="35" y="120"/>
                </a:cxn>
                <a:cxn ang="0">
                  <a:pos x="45" y="105"/>
                </a:cxn>
                <a:cxn ang="0">
                  <a:pos x="55" y="90"/>
                </a:cxn>
                <a:cxn ang="0">
                  <a:pos x="60" y="75"/>
                </a:cxn>
                <a:cxn ang="0">
                  <a:pos x="70" y="60"/>
                </a:cxn>
                <a:cxn ang="0">
                  <a:pos x="75" y="45"/>
                </a:cxn>
                <a:cxn ang="0">
                  <a:pos x="80" y="30"/>
                </a:cxn>
                <a:cxn ang="0">
                  <a:pos x="80" y="15"/>
                </a:cxn>
                <a:cxn ang="0">
                  <a:pos x="85" y="0"/>
                </a:cxn>
              </a:cxnLst>
              <a:rect l="0" t="0" r="r" b="b"/>
              <a:pathLst>
                <a:path w="86" h="151">
                  <a:moveTo>
                    <a:pt x="0" y="150"/>
                  </a:moveTo>
                  <a:lnTo>
                    <a:pt x="20" y="135"/>
                  </a:lnTo>
                  <a:lnTo>
                    <a:pt x="35" y="120"/>
                  </a:lnTo>
                  <a:lnTo>
                    <a:pt x="45" y="105"/>
                  </a:lnTo>
                  <a:lnTo>
                    <a:pt x="55" y="90"/>
                  </a:lnTo>
                  <a:lnTo>
                    <a:pt x="60" y="75"/>
                  </a:lnTo>
                  <a:lnTo>
                    <a:pt x="70" y="60"/>
                  </a:lnTo>
                  <a:lnTo>
                    <a:pt x="75" y="45"/>
                  </a:lnTo>
                  <a:lnTo>
                    <a:pt x="80" y="30"/>
                  </a:lnTo>
                  <a:lnTo>
                    <a:pt x="80" y="15"/>
                  </a:lnTo>
                  <a:lnTo>
                    <a:pt x="85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01" name="Freeform 109"/>
            <p:cNvSpPr>
              <a:spLocks/>
            </p:cNvSpPr>
            <p:nvPr/>
          </p:nvSpPr>
          <p:spPr bwMode="auto">
            <a:xfrm>
              <a:off x="2651" y="1700"/>
              <a:ext cx="252" cy="187"/>
            </a:xfrm>
            <a:custGeom>
              <a:avLst/>
              <a:gdLst/>
              <a:ahLst/>
              <a:cxnLst>
                <a:cxn ang="0">
                  <a:pos x="245" y="5"/>
                </a:cxn>
                <a:cxn ang="0">
                  <a:pos x="210" y="0"/>
                </a:cxn>
                <a:cxn ang="0">
                  <a:pos x="150" y="50"/>
                </a:cxn>
                <a:cxn ang="0">
                  <a:pos x="0" y="205"/>
                </a:cxn>
                <a:cxn ang="0">
                  <a:pos x="5" y="195"/>
                </a:cxn>
                <a:cxn ang="0">
                  <a:pos x="30" y="165"/>
                </a:cxn>
                <a:cxn ang="0">
                  <a:pos x="60" y="180"/>
                </a:cxn>
                <a:cxn ang="0">
                  <a:pos x="40" y="170"/>
                </a:cxn>
                <a:cxn ang="0">
                  <a:pos x="65" y="135"/>
                </a:cxn>
                <a:cxn ang="0">
                  <a:pos x="95" y="145"/>
                </a:cxn>
                <a:cxn ang="0">
                  <a:pos x="70" y="135"/>
                </a:cxn>
                <a:cxn ang="0">
                  <a:pos x="165" y="35"/>
                </a:cxn>
                <a:cxn ang="0">
                  <a:pos x="210" y="35"/>
                </a:cxn>
                <a:cxn ang="0">
                  <a:pos x="170" y="35"/>
                </a:cxn>
                <a:cxn ang="0">
                  <a:pos x="190" y="10"/>
                </a:cxn>
                <a:cxn ang="0">
                  <a:pos x="220" y="20"/>
                </a:cxn>
              </a:cxnLst>
              <a:rect l="0" t="0" r="r" b="b"/>
              <a:pathLst>
                <a:path w="246" h="206">
                  <a:moveTo>
                    <a:pt x="245" y="5"/>
                  </a:moveTo>
                  <a:lnTo>
                    <a:pt x="210" y="0"/>
                  </a:lnTo>
                  <a:lnTo>
                    <a:pt x="150" y="50"/>
                  </a:lnTo>
                  <a:lnTo>
                    <a:pt x="0" y="205"/>
                  </a:lnTo>
                  <a:lnTo>
                    <a:pt x="5" y="195"/>
                  </a:lnTo>
                  <a:lnTo>
                    <a:pt x="30" y="165"/>
                  </a:lnTo>
                  <a:lnTo>
                    <a:pt x="60" y="180"/>
                  </a:lnTo>
                  <a:lnTo>
                    <a:pt x="40" y="170"/>
                  </a:lnTo>
                  <a:lnTo>
                    <a:pt x="65" y="135"/>
                  </a:lnTo>
                  <a:lnTo>
                    <a:pt x="95" y="145"/>
                  </a:lnTo>
                  <a:lnTo>
                    <a:pt x="70" y="135"/>
                  </a:lnTo>
                  <a:lnTo>
                    <a:pt x="165" y="35"/>
                  </a:lnTo>
                  <a:lnTo>
                    <a:pt x="210" y="35"/>
                  </a:lnTo>
                  <a:lnTo>
                    <a:pt x="170" y="35"/>
                  </a:lnTo>
                  <a:lnTo>
                    <a:pt x="190" y="10"/>
                  </a:lnTo>
                  <a:lnTo>
                    <a:pt x="220" y="2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902" name="AutoShape 110"/>
            <p:cNvSpPr>
              <a:spLocks noChangeArrowheads="1"/>
            </p:cNvSpPr>
            <p:nvPr/>
          </p:nvSpPr>
          <p:spPr bwMode="auto">
            <a:xfrm>
              <a:off x="2733" y="1757"/>
              <a:ext cx="22" cy="134"/>
            </a:xfrm>
            <a:prstGeom prst="roundRect">
              <a:avLst>
                <a:gd name="adj" fmla="val 12495"/>
              </a:avLst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03" name="Freeform 111"/>
            <p:cNvSpPr>
              <a:spLocks/>
            </p:cNvSpPr>
            <p:nvPr/>
          </p:nvSpPr>
          <p:spPr bwMode="auto">
            <a:xfrm>
              <a:off x="3332" y="1654"/>
              <a:ext cx="341" cy="51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335" y="30"/>
                </a:cxn>
                <a:cxn ang="0">
                  <a:pos x="300" y="55"/>
                </a:cxn>
                <a:cxn ang="0">
                  <a:pos x="0" y="45"/>
                </a:cxn>
                <a:cxn ang="0">
                  <a:pos x="50" y="0"/>
                </a:cxn>
              </a:cxnLst>
              <a:rect l="0" t="0" r="r" b="b"/>
              <a:pathLst>
                <a:path w="336" h="56">
                  <a:moveTo>
                    <a:pt x="50" y="0"/>
                  </a:moveTo>
                  <a:lnTo>
                    <a:pt x="335" y="30"/>
                  </a:lnTo>
                  <a:lnTo>
                    <a:pt x="300" y="55"/>
                  </a:lnTo>
                  <a:lnTo>
                    <a:pt x="0" y="45"/>
                  </a:lnTo>
                  <a:lnTo>
                    <a:pt x="50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04" name="Freeform 112"/>
            <p:cNvSpPr>
              <a:spLocks/>
            </p:cNvSpPr>
            <p:nvPr/>
          </p:nvSpPr>
          <p:spPr bwMode="auto">
            <a:xfrm>
              <a:off x="3336" y="1700"/>
              <a:ext cx="301" cy="7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65"/>
                </a:cxn>
                <a:cxn ang="0">
                  <a:pos x="290" y="80"/>
                </a:cxn>
                <a:cxn ang="0">
                  <a:pos x="295" y="5"/>
                </a:cxn>
                <a:cxn ang="0">
                  <a:pos x="5" y="0"/>
                </a:cxn>
              </a:cxnLst>
              <a:rect l="0" t="0" r="r" b="b"/>
              <a:pathLst>
                <a:path w="296" h="81">
                  <a:moveTo>
                    <a:pt x="5" y="0"/>
                  </a:moveTo>
                  <a:lnTo>
                    <a:pt x="0" y="65"/>
                  </a:lnTo>
                  <a:lnTo>
                    <a:pt x="290" y="80"/>
                  </a:lnTo>
                  <a:lnTo>
                    <a:pt x="295" y="5"/>
                  </a:lnTo>
                  <a:lnTo>
                    <a:pt x="5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05" name="Freeform 113"/>
            <p:cNvSpPr>
              <a:spLocks/>
            </p:cNvSpPr>
            <p:nvPr/>
          </p:nvSpPr>
          <p:spPr bwMode="auto">
            <a:xfrm>
              <a:off x="3631" y="1681"/>
              <a:ext cx="52" cy="88"/>
            </a:xfrm>
            <a:custGeom>
              <a:avLst/>
              <a:gdLst/>
              <a:ahLst/>
              <a:cxnLst>
                <a:cxn ang="0">
                  <a:pos x="10" y="35"/>
                </a:cxn>
                <a:cxn ang="0">
                  <a:pos x="40" y="0"/>
                </a:cxn>
                <a:cxn ang="0">
                  <a:pos x="50" y="35"/>
                </a:cxn>
                <a:cxn ang="0">
                  <a:pos x="0" y="95"/>
                </a:cxn>
                <a:cxn ang="0">
                  <a:pos x="10" y="35"/>
                </a:cxn>
              </a:cxnLst>
              <a:rect l="0" t="0" r="r" b="b"/>
              <a:pathLst>
                <a:path w="51" h="96">
                  <a:moveTo>
                    <a:pt x="10" y="35"/>
                  </a:moveTo>
                  <a:lnTo>
                    <a:pt x="40" y="0"/>
                  </a:lnTo>
                  <a:lnTo>
                    <a:pt x="50" y="35"/>
                  </a:lnTo>
                  <a:lnTo>
                    <a:pt x="0" y="95"/>
                  </a:lnTo>
                  <a:lnTo>
                    <a:pt x="10" y="3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06" name="Freeform 114"/>
            <p:cNvSpPr>
              <a:spLocks/>
            </p:cNvSpPr>
            <p:nvPr/>
          </p:nvSpPr>
          <p:spPr bwMode="auto">
            <a:xfrm>
              <a:off x="3254" y="1758"/>
              <a:ext cx="286" cy="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80" y="25"/>
                </a:cxn>
                <a:cxn ang="0">
                  <a:pos x="280" y="60"/>
                </a:cxn>
                <a:cxn ang="0">
                  <a:pos x="0" y="40"/>
                </a:cxn>
                <a:cxn ang="0">
                  <a:pos x="5" y="0"/>
                </a:cxn>
              </a:cxnLst>
              <a:rect l="0" t="0" r="r" b="b"/>
              <a:pathLst>
                <a:path w="281" h="61">
                  <a:moveTo>
                    <a:pt x="5" y="0"/>
                  </a:moveTo>
                  <a:lnTo>
                    <a:pt x="280" y="25"/>
                  </a:lnTo>
                  <a:lnTo>
                    <a:pt x="280" y="60"/>
                  </a:lnTo>
                  <a:lnTo>
                    <a:pt x="0" y="40"/>
                  </a:lnTo>
                  <a:lnTo>
                    <a:pt x="5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907" name="Freeform 115"/>
            <p:cNvSpPr>
              <a:spLocks/>
            </p:cNvSpPr>
            <p:nvPr/>
          </p:nvSpPr>
          <p:spPr bwMode="auto">
            <a:xfrm>
              <a:off x="3259" y="1714"/>
              <a:ext cx="348" cy="6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0" y="50"/>
                </a:cxn>
                <a:cxn ang="0">
                  <a:pos x="280" y="70"/>
                </a:cxn>
                <a:cxn ang="0">
                  <a:pos x="340" y="25"/>
                </a:cxn>
                <a:cxn ang="0">
                  <a:pos x="40" y="0"/>
                </a:cxn>
              </a:cxnLst>
              <a:rect l="0" t="0" r="r" b="b"/>
              <a:pathLst>
                <a:path w="341" h="71">
                  <a:moveTo>
                    <a:pt x="40" y="0"/>
                  </a:moveTo>
                  <a:lnTo>
                    <a:pt x="0" y="50"/>
                  </a:lnTo>
                  <a:lnTo>
                    <a:pt x="280" y="70"/>
                  </a:lnTo>
                  <a:lnTo>
                    <a:pt x="340" y="25"/>
                  </a:lnTo>
                  <a:lnTo>
                    <a:pt x="4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08" name="Freeform 116"/>
            <p:cNvSpPr>
              <a:spLocks/>
            </p:cNvSpPr>
            <p:nvPr/>
          </p:nvSpPr>
          <p:spPr bwMode="auto">
            <a:xfrm>
              <a:off x="3280" y="1717"/>
              <a:ext cx="311" cy="66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0" y="45"/>
                </a:cxn>
                <a:cxn ang="0">
                  <a:pos x="35" y="45"/>
                </a:cxn>
                <a:cxn ang="0">
                  <a:pos x="75" y="0"/>
                </a:cxn>
                <a:cxn ang="0">
                  <a:pos x="95" y="0"/>
                </a:cxn>
                <a:cxn ang="0">
                  <a:pos x="55" y="50"/>
                </a:cxn>
                <a:cxn ang="0">
                  <a:pos x="80" y="50"/>
                </a:cxn>
                <a:cxn ang="0">
                  <a:pos x="120" y="5"/>
                </a:cxn>
                <a:cxn ang="0">
                  <a:pos x="150" y="5"/>
                </a:cxn>
                <a:cxn ang="0">
                  <a:pos x="105" y="55"/>
                </a:cxn>
                <a:cxn ang="0">
                  <a:pos x="125" y="55"/>
                </a:cxn>
                <a:cxn ang="0">
                  <a:pos x="175" y="5"/>
                </a:cxn>
                <a:cxn ang="0">
                  <a:pos x="200" y="5"/>
                </a:cxn>
                <a:cxn ang="0">
                  <a:pos x="155" y="60"/>
                </a:cxn>
                <a:cxn ang="0">
                  <a:pos x="185" y="60"/>
                </a:cxn>
                <a:cxn ang="0">
                  <a:pos x="225" y="10"/>
                </a:cxn>
                <a:cxn ang="0">
                  <a:pos x="250" y="10"/>
                </a:cxn>
                <a:cxn ang="0">
                  <a:pos x="205" y="65"/>
                </a:cxn>
                <a:cxn ang="0">
                  <a:pos x="230" y="65"/>
                </a:cxn>
                <a:cxn ang="0">
                  <a:pos x="275" y="15"/>
                </a:cxn>
                <a:cxn ang="0">
                  <a:pos x="305" y="20"/>
                </a:cxn>
                <a:cxn ang="0">
                  <a:pos x="260" y="70"/>
                </a:cxn>
              </a:cxnLst>
              <a:rect l="0" t="0" r="r" b="b"/>
              <a:pathLst>
                <a:path w="306" h="71">
                  <a:moveTo>
                    <a:pt x="50" y="0"/>
                  </a:moveTo>
                  <a:lnTo>
                    <a:pt x="0" y="45"/>
                  </a:lnTo>
                  <a:lnTo>
                    <a:pt x="35" y="45"/>
                  </a:lnTo>
                  <a:lnTo>
                    <a:pt x="75" y="0"/>
                  </a:lnTo>
                  <a:lnTo>
                    <a:pt x="95" y="0"/>
                  </a:lnTo>
                  <a:lnTo>
                    <a:pt x="55" y="50"/>
                  </a:lnTo>
                  <a:lnTo>
                    <a:pt x="80" y="50"/>
                  </a:lnTo>
                  <a:lnTo>
                    <a:pt x="120" y="5"/>
                  </a:lnTo>
                  <a:lnTo>
                    <a:pt x="150" y="5"/>
                  </a:lnTo>
                  <a:lnTo>
                    <a:pt x="105" y="55"/>
                  </a:lnTo>
                  <a:lnTo>
                    <a:pt x="125" y="55"/>
                  </a:lnTo>
                  <a:lnTo>
                    <a:pt x="175" y="5"/>
                  </a:lnTo>
                  <a:lnTo>
                    <a:pt x="200" y="5"/>
                  </a:lnTo>
                  <a:lnTo>
                    <a:pt x="155" y="60"/>
                  </a:lnTo>
                  <a:lnTo>
                    <a:pt x="185" y="60"/>
                  </a:lnTo>
                  <a:lnTo>
                    <a:pt x="225" y="10"/>
                  </a:lnTo>
                  <a:lnTo>
                    <a:pt x="250" y="10"/>
                  </a:lnTo>
                  <a:lnTo>
                    <a:pt x="205" y="65"/>
                  </a:lnTo>
                  <a:lnTo>
                    <a:pt x="230" y="65"/>
                  </a:lnTo>
                  <a:lnTo>
                    <a:pt x="275" y="15"/>
                  </a:lnTo>
                  <a:lnTo>
                    <a:pt x="305" y="20"/>
                  </a:lnTo>
                  <a:lnTo>
                    <a:pt x="260" y="7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09" name="Line 117"/>
            <p:cNvSpPr>
              <a:spLocks noChangeShapeType="1"/>
            </p:cNvSpPr>
            <p:nvPr/>
          </p:nvSpPr>
          <p:spPr bwMode="auto">
            <a:xfrm>
              <a:off x="3407" y="1772"/>
              <a:ext cx="5" cy="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10" name="Freeform 118"/>
            <p:cNvSpPr>
              <a:spLocks/>
            </p:cNvSpPr>
            <p:nvPr/>
          </p:nvSpPr>
          <p:spPr bwMode="auto">
            <a:xfrm>
              <a:off x="3244" y="1809"/>
              <a:ext cx="271" cy="4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65" y="25"/>
                </a:cxn>
                <a:cxn ang="0">
                  <a:pos x="250" y="50"/>
                </a:cxn>
                <a:cxn ang="0">
                  <a:pos x="0" y="25"/>
                </a:cxn>
              </a:cxnLst>
              <a:rect l="0" t="0" r="r" b="b"/>
              <a:pathLst>
                <a:path w="266" h="51">
                  <a:moveTo>
                    <a:pt x="5" y="0"/>
                  </a:moveTo>
                  <a:lnTo>
                    <a:pt x="265" y="25"/>
                  </a:lnTo>
                  <a:lnTo>
                    <a:pt x="250" y="50"/>
                  </a:lnTo>
                  <a:lnTo>
                    <a:pt x="0" y="2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11" name="Freeform 119"/>
            <p:cNvSpPr>
              <a:spLocks/>
            </p:cNvSpPr>
            <p:nvPr/>
          </p:nvSpPr>
          <p:spPr bwMode="auto">
            <a:xfrm>
              <a:off x="3244" y="1750"/>
              <a:ext cx="367" cy="123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5" y="50"/>
                </a:cxn>
                <a:cxn ang="0">
                  <a:pos x="55" y="45"/>
                </a:cxn>
                <a:cxn ang="0">
                  <a:pos x="15" y="110"/>
                </a:cxn>
                <a:cxn ang="0">
                  <a:pos x="30" y="105"/>
                </a:cxn>
                <a:cxn ang="0">
                  <a:pos x="80" y="50"/>
                </a:cxn>
                <a:cxn ang="0">
                  <a:pos x="110" y="55"/>
                </a:cxn>
                <a:cxn ang="0">
                  <a:pos x="65" y="110"/>
                </a:cxn>
                <a:cxn ang="0">
                  <a:pos x="105" y="110"/>
                </a:cxn>
                <a:cxn ang="0">
                  <a:pos x="145" y="60"/>
                </a:cxn>
                <a:cxn ang="0">
                  <a:pos x="160" y="60"/>
                </a:cxn>
                <a:cxn ang="0">
                  <a:pos x="120" y="125"/>
                </a:cxn>
                <a:cxn ang="0">
                  <a:pos x="145" y="125"/>
                </a:cxn>
                <a:cxn ang="0">
                  <a:pos x="185" y="60"/>
                </a:cxn>
                <a:cxn ang="0">
                  <a:pos x="205" y="60"/>
                </a:cxn>
                <a:cxn ang="0">
                  <a:pos x="170" y="130"/>
                </a:cxn>
                <a:cxn ang="0">
                  <a:pos x="190" y="130"/>
                </a:cxn>
                <a:cxn ang="0">
                  <a:pos x="235" y="65"/>
                </a:cxn>
                <a:cxn ang="0">
                  <a:pos x="250" y="65"/>
                </a:cxn>
                <a:cxn ang="0">
                  <a:pos x="220" y="135"/>
                </a:cxn>
                <a:cxn ang="0">
                  <a:pos x="245" y="130"/>
                </a:cxn>
                <a:cxn ang="0">
                  <a:pos x="290" y="70"/>
                </a:cxn>
                <a:cxn ang="0">
                  <a:pos x="285" y="135"/>
                </a:cxn>
                <a:cxn ang="0">
                  <a:pos x="360" y="60"/>
                </a:cxn>
                <a:cxn ang="0">
                  <a:pos x="355" y="0"/>
                </a:cxn>
                <a:cxn ang="0">
                  <a:pos x="300" y="30"/>
                </a:cxn>
                <a:cxn ang="0">
                  <a:pos x="290" y="75"/>
                </a:cxn>
              </a:cxnLst>
              <a:rect l="0" t="0" r="r" b="b"/>
              <a:pathLst>
                <a:path w="361" h="136">
                  <a:moveTo>
                    <a:pt x="0" y="90"/>
                  </a:moveTo>
                  <a:lnTo>
                    <a:pt x="25" y="50"/>
                  </a:lnTo>
                  <a:lnTo>
                    <a:pt x="55" y="45"/>
                  </a:lnTo>
                  <a:lnTo>
                    <a:pt x="15" y="110"/>
                  </a:lnTo>
                  <a:lnTo>
                    <a:pt x="30" y="105"/>
                  </a:lnTo>
                  <a:lnTo>
                    <a:pt x="80" y="50"/>
                  </a:lnTo>
                  <a:lnTo>
                    <a:pt x="110" y="55"/>
                  </a:lnTo>
                  <a:lnTo>
                    <a:pt x="65" y="110"/>
                  </a:lnTo>
                  <a:lnTo>
                    <a:pt x="105" y="110"/>
                  </a:lnTo>
                  <a:lnTo>
                    <a:pt x="145" y="60"/>
                  </a:lnTo>
                  <a:lnTo>
                    <a:pt x="160" y="60"/>
                  </a:lnTo>
                  <a:lnTo>
                    <a:pt x="120" y="125"/>
                  </a:lnTo>
                  <a:lnTo>
                    <a:pt x="145" y="125"/>
                  </a:lnTo>
                  <a:lnTo>
                    <a:pt x="185" y="60"/>
                  </a:lnTo>
                  <a:lnTo>
                    <a:pt x="205" y="60"/>
                  </a:lnTo>
                  <a:lnTo>
                    <a:pt x="170" y="130"/>
                  </a:lnTo>
                  <a:lnTo>
                    <a:pt x="190" y="130"/>
                  </a:lnTo>
                  <a:lnTo>
                    <a:pt x="235" y="65"/>
                  </a:lnTo>
                  <a:lnTo>
                    <a:pt x="250" y="65"/>
                  </a:lnTo>
                  <a:lnTo>
                    <a:pt x="220" y="135"/>
                  </a:lnTo>
                  <a:lnTo>
                    <a:pt x="245" y="130"/>
                  </a:lnTo>
                  <a:lnTo>
                    <a:pt x="290" y="70"/>
                  </a:lnTo>
                  <a:lnTo>
                    <a:pt x="285" y="135"/>
                  </a:lnTo>
                  <a:lnTo>
                    <a:pt x="360" y="60"/>
                  </a:lnTo>
                  <a:lnTo>
                    <a:pt x="355" y="0"/>
                  </a:lnTo>
                  <a:lnTo>
                    <a:pt x="300" y="30"/>
                  </a:lnTo>
                  <a:lnTo>
                    <a:pt x="290" y="7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12" name="AutoShape 120"/>
            <p:cNvSpPr>
              <a:spLocks noChangeArrowheads="1"/>
            </p:cNvSpPr>
            <p:nvPr/>
          </p:nvSpPr>
          <p:spPr bwMode="auto">
            <a:xfrm>
              <a:off x="1865" y="2026"/>
              <a:ext cx="73" cy="70"/>
            </a:xfrm>
            <a:prstGeom prst="roundRect">
              <a:avLst>
                <a:gd name="adj" fmla="val 1249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13" name="Oval 121"/>
            <p:cNvSpPr>
              <a:spLocks noChangeArrowheads="1"/>
            </p:cNvSpPr>
            <p:nvPr/>
          </p:nvSpPr>
          <p:spPr bwMode="auto">
            <a:xfrm>
              <a:off x="1870" y="2022"/>
              <a:ext cx="68" cy="19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14" name="Freeform 122"/>
            <p:cNvSpPr>
              <a:spLocks/>
            </p:cNvSpPr>
            <p:nvPr/>
          </p:nvSpPr>
          <p:spPr bwMode="auto">
            <a:xfrm>
              <a:off x="1881" y="1977"/>
              <a:ext cx="52" cy="55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5" y="0"/>
                </a:cxn>
                <a:cxn ang="0">
                  <a:pos x="25" y="55"/>
                </a:cxn>
                <a:cxn ang="0">
                  <a:pos x="35" y="5"/>
                </a:cxn>
                <a:cxn ang="0">
                  <a:pos x="40" y="55"/>
                </a:cxn>
                <a:cxn ang="0">
                  <a:pos x="50" y="20"/>
                </a:cxn>
              </a:cxnLst>
              <a:rect l="0" t="0" r="r" b="b"/>
              <a:pathLst>
                <a:path w="51" h="61">
                  <a:moveTo>
                    <a:pt x="0" y="60"/>
                  </a:moveTo>
                  <a:lnTo>
                    <a:pt x="5" y="0"/>
                  </a:lnTo>
                  <a:lnTo>
                    <a:pt x="25" y="55"/>
                  </a:lnTo>
                  <a:lnTo>
                    <a:pt x="35" y="5"/>
                  </a:lnTo>
                  <a:lnTo>
                    <a:pt x="40" y="55"/>
                  </a:lnTo>
                  <a:lnTo>
                    <a:pt x="50" y="2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15" name="Freeform 123"/>
            <p:cNvSpPr>
              <a:spLocks/>
            </p:cNvSpPr>
            <p:nvPr/>
          </p:nvSpPr>
          <p:spPr bwMode="auto">
            <a:xfrm>
              <a:off x="3600" y="1640"/>
              <a:ext cx="23" cy="56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5" y="40"/>
                </a:cxn>
                <a:cxn ang="0">
                  <a:pos x="10" y="25"/>
                </a:cxn>
                <a:cxn ang="0">
                  <a:pos x="15" y="10"/>
                </a:cxn>
                <a:cxn ang="0">
                  <a:pos x="20" y="0"/>
                </a:cxn>
              </a:cxnLst>
              <a:rect l="0" t="0" r="r" b="b"/>
              <a:pathLst>
                <a:path w="21" h="61">
                  <a:moveTo>
                    <a:pt x="0" y="60"/>
                  </a:moveTo>
                  <a:lnTo>
                    <a:pt x="5" y="40"/>
                  </a:lnTo>
                  <a:lnTo>
                    <a:pt x="10" y="25"/>
                  </a:lnTo>
                  <a:lnTo>
                    <a:pt x="15" y="10"/>
                  </a:lnTo>
                  <a:lnTo>
                    <a:pt x="20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16" name="Freeform 124"/>
            <p:cNvSpPr>
              <a:spLocks/>
            </p:cNvSpPr>
            <p:nvPr/>
          </p:nvSpPr>
          <p:spPr bwMode="auto">
            <a:xfrm>
              <a:off x="3662" y="1527"/>
              <a:ext cx="348" cy="128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0" y="120"/>
                </a:cxn>
                <a:cxn ang="0">
                  <a:pos x="240" y="140"/>
                </a:cxn>
                <a:cxn ang="0">
                  <a:pos x="340" y="10"/>
                </a:cxn>
                <a:cxn ang="0">
                  <a:pos x="115" y="0"/>
                </a:cxn>
              </a:cxnLst>
              <a:rect l="0" t="0" r="r" b="b"/>
              <a:pathLst>
                <a:path w="341" h="141">
                  <a:moveTo>
                    <a:pt x="115" y="0"/>
                  </a:moveTo>
                  <a:lnTo>
                    <a:pt x="0" y="120"/>
                  </a:lnTo>
                  <a:lnTo>
                    <a:pt x="240" y="140"/>
                  </a:lnTo>
                  <a:lnTo>
                    <a:pt x="340" y="10"/>
                  </a:lnTo>
                  <a:lnTo>
                    <a:pt x="115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17" name="Freeform 125"/>
            <p:cNvSpPr>
              <a:spLocks/>
            </p:cNvSpPr>
            <p:nvPr/>
          </p:nvSpPr>
          <p:spPr bwMode="auto">
            <a:xfrm>
              <a:off x="3743" y="1558"/>
              <a:ext cx="150" cy="38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0" y="30"/>
                </a:cxn>
                <a:cxn ang="0">
                  <a:pos x="120" y="40"/>
                </a:cxn>
                <a:cxn ang="0">
                  <a:pos x="145" y="10"/>
                </a:cxn>
                <a:cxn ang="0">
                  <a:pos x="35" y="0"/>
                </a:cxn>
              </a:cxnLst>
              <a:rect l="0" t="0" r="r" b="b"/>
              <a:pathLst>
                <a:path w="146" h="41">
                  <a:moveTo>
                    <a:pt x="35" y="0"/>
                  </a:moveTo>
                  <a:lnTo>
                    <a:pt x="0" y="30"/>
                  </a:lnTo>
                  <a:lnTo>
                    <a:pt x="120" y="40"/>
                  </a:lnTo>
                  <a:lnTo>
                    <a:pt x="145" y="10"/>
                  </a:lnTo>
                  <a:lnTo>
                    <a:pt x="35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18" name="Rectangle 126"/>
            <p:cNvSpPr>
              <a:spLocks noChangeArrowheads="1"/>
            </p:cNvSpPr>
            <p:nvPr/>
          </p:nvSpPr>
          <p:spPr bwMode="auto">
            <a:xfrm>
              <a:off x="3748" y="1595"/>
              <a:ext cx="113" cy="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19" name="Freeform 127"/>
            <p:cNvSpPr>
              <a:spLocks/>
            </p:cNvSpPr>
            <p:nvPr/>
          </p:nvSpPr>
          <p:spPr bwMode="auto">
            <a:xfrm>
              <a:off x="3866" y="1568"/>
              <a:ext cx="37" cy="6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65"/>
                </a:cxn>
                <a:cxn ang="0">
                  <a:pos x="30" y="45"/>
                </a:cxn>
                <a:cxn ang="0">
                  <a:pos x="35" y="0"/>
                </a:cxn>
                <a:cxn ang="0">
                  <a:pos x="0" y="30"/>
                </a:cxn>
              </a:cxnLst>
              <a:rect l="0" t="0" r="r" b="b"/>
              <a:pathLst>
                <a:path w="36" h="66">
                  <a:moveTo>
                    <a:pt x="0" y="30"/>
                  </a:moveTo>
                  <a:lnTo>
                    <a:pt x="0" y="65"/>
                  </a:lnTo>
                  <a:lnTo>
                    <a:pt x="30" y="45"/>
                  </a:lnTo>
                  <a:lnTo>
                    <a:pt x="35" y="0"/>
                  </a:lnTo>
                  <a:lnTo>
                    <a:pt x="0" y="3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920" name="Freeform 128"/>
            <p:cNvSpPr>
              <a:spLocks/>
            </p:cNvSpPr>
            <p:nvPr/>
          </p:nvSpPr>
          <p:spPr bwMode="auto">
            <a:xfrm>
              <a:off x="3907" y="1363"/>
              <a:ext cx="209" cy="7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30" y="45"/>
                </a:cxn>
                <a:cxn ang="0">
                  <a:pos x="0" y="75"/>
                </a:cxn>
                <a:cxn ang="0">
                  <a:pos x="60" y="70"/>
                </a:cxn>
                <a:cxn ang="0">
                  <a:pos x="75" y="40"/>
                </a:cxn>
                <a:cxn ang="0">
                  <a:pos x="95" y="70"/>
                </a:cxn>
                <a:cxn ang="0">
                  <a:pos x="130" y="45"/>
                </a:cxn>
                <a:cxn ang="0">
                  <a:pos x="155" y="75"/>
                </a:cxn>
                <a:cxn ang="0">
                  <a:pos x="205" y="20"/>
                </a:cxn>
                <a:cxn ang="0">
                  <a:pos x="165" y="10"/>
                </a:cxn>
                <a:cxn ang="0">
                  <a:pos x="130" y="40"/>
                </a:cxn>
                <a:cxn ang="0">
                  <a:pos x="145" y="20"/>
                </a:cxn>
                <a:cxn ang="0">
                  <a:pos x="120" y="0"/>
                </a:cxn>
                <a:cxn ang="0">
                  <a:pos x="70" y="40"/>
                </a:cxn>
                <a:cxn ang="0">
                  <a:pos x="90" y="15"/>
                </a:cxn>
                <a:cxn ang="0">
                  <a:pos x="60" y="0"/>
                </a:cxn>
              </a:cxnLst>
              <a:rect l="0" t="0" r="r" b="b"/>
              <a:pathLst>
                <a:path w="206" h="76">
                  <a:moveTo>
                    <a:pt x="60" y="0"/>
                  </a:moveTo>
                  <a:lnTo>
                    <a:pt x="30" y="45"/>
                  </a:lnTo>
                  <a:lnTo>
                    <a:pt x="0" y="75"/>
                  </a:lnTo>
                  <a:lnTo>
                    <a:pt x="60" y="70"/>
                  </a:lnTo>
                  <a:lnTo>
                    <a:pt x="75" y="40"/>
                  </a:lnTo>
                  <a:lnTo>
                    <a:pt x="95" y="70"/>
                  </a:lnTo>
                  <a:lnTo>
                    <a:pt x="130" y="45"/>
                  </a:lnTo>
                  <a:lnTo>
                    <a:pt x="155" y="75"/>
                  </a:lnTo>
                  <a:lnTo>
                    <a:pt x="205" y="20"/>
                  </a:lnTo>
                  <a:lnTo>
                    <a:pt x="165" y="10"/>
                  </a:lnTo>
                  <a:lnTo>
                    <a:pt x="130" y="40"/>
                  </a:lnTo>
                  <a:lnTo>
                    <a:pt x="145" y="20"/>
                  </a:lnTo>
                  <a:lnTo>
                    <a:pt x="120" y="0"/>
                  </a:lnTo>
                  <a:lnTo>
                    <a:pt x="70" y="40"/>
                  </a:lnTo>
                  <a:lnTo>
                    <a:pt x="90" y="15"/>
                  </a:lnTo>
                  <a:lnTo>
                    <a:pt x="60" y="0"/>
                  </a:lnTo>
                </a:path>
              </a:pathLst>
            </a:custGeom>
            <a:ln w="1905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21" name="Freeform 129"/>
            <p:cNvSpPr>
              <a:spLocks/>
            </p:cNvSpPr>
            <p:nvPr/>
          </p:nvSpPr>
          <p:spPr bwMode="auto">
            <a:xfrm>
              <a:off x="3973" y="1409"/>
              <a:ext cx="92" cy="2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5"/>
                </a:cxn>
                <a:cxn ang="0">
                  <a:pos x="90" y="25"/>
                </a:cxn>
              </a:cxnLst>
              <a:rect l="0" t="0" r="r" b="b"/>
              <a:pathLst>
                <a:path w="91" h="26">
                  <a:moveTo>
                    <a:pt x="5" y="0"/>
                  </a:moveTo>
                  <a:lnTo>
                    <a:pt x="0" y="25"/>
                  </a:lnTo>
                  <a:lnTo>
                    <a:pt x="90" y="2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22" name="Line 130"/>
            <p:cNvSpPr>
              <a:spLocks noChangeShapeType="1"/>
            </p:cNvSpPr>
            <p:nvPr/>
          </p:nvSpPr>
          <p:spPr bwMode="auto">
            <a:xfrm flipH="1" flipV="1">
              <a:off x="3943" y="1404"/>
              <a:ext cx="20" cy="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23" name="Freeform 131"/>
            <p:cNvSpPr>
              <a:spLocks/>
            </p:cNvSpPr>
            <p:nvPr/>
          </p:nvSpPr>
          <p:spPr bwMode="auto">
            <a:xfrm>
              <a:off x="3881" y="1382"/>
              <a:ext cx="246" cy="141"/>
            </a:xfrm>
            <a:custGeom>
              <a:avLst/>
              <a:gdLst/>
              <a:ahLst/>
              <a:cxnLst>
                <a:cxn ang="0">
                  <a:pos x="25" y="50"/>
                </a:cxn>
                <a:cxn ang="0">
                  <a:pos x="0" y="85"/>
                </a:cxn>
                <a:cxn ang="0">
                  <a:pos x="150" y="105"/>
                </a:cxn>
                <a:cxn ang="0">
                  <a:pos x="190" y="55"/>
                </a:cxn>
                <a:cxn ang="0">
                  <a:pos x="230" y="0"/>
                </a:cxn>
                <a:cxn ang="0">
                  <a:pos x="240" y="45"/>
                </a:cxn>
                <a:cxn ang="0">
                  <a:pos x="150" y="155"/>
                </a:cxn>
                <a:cxn ang="0">
                  <a:pos x="145" y="100"/>
                </a:cxn>
                <a:cxn ang="0">
                  <a:pos x="185" y="60"/>
                </a:cxn>
                <a:cxn ang="0">
                  <a:pos x="195" y="95"/>
                </a:cxn>
              </a:cxnLst>
              <a:rect l="0" t="0" r="r" b="b"/>
              <a:pathLst>
                <a:path w="241" h="156">
                  <a:moveTo>
                    <a:pt x="25" y="50"/>
                  </a:moveTo>
                  <a:lnTo>
                    <a:pt x="0" y="85"/>
                  </a:lnTo>
                  <a:lnTo>
                    <a:pt x="150" y="105"/>
                  </a:lnTo>
                  <a:lnTo>
                    <a:pt x="190" y="55"/>
                  </a:lnTo>
                  <a:lnTo>
                    <a:pt x="230" y="0"/>
                  </a:lnTo>
                  <a:lnTo>
                    <a:pt x="240" y="45"/>
                  </a:lnTo>
                  <a:lnTo>
                    <a:pt x="150" y="155"/>
                  </a:lnTo>
                  <a:lnTo>
                    <a:pt x="145" y="100"/>
                  </a:lnTo>
                  <a:lnTo>
                    <a:pt x="185" y="60"/>
                  </a:lnTo>
                  <a:lnTo>
                    <a:pt x="195" y="9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924" name="Rectangle 132"/>
            <p:cNvSpPr>
              <a:spLocks noChangeArrowheads="1"/>
            </p:cNvSpPr>
            <p:nvPr/>
          </p:nvSpPr>
          <p:spPr bwMode="auto">
            <a:xfrm>
              <a:off x="3880" y="1463"/>
              <a:ext cx="156" cy="56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25" name="Freeform 133"/>
            <p:cNvSpPr>
              <a:spLocks/>
            </p:cNvSpPr>
            <p:nvPr/>
          </p:nvSpPr>
          <p:spPr bwMode="auto">
            <a:xfrm>
              <a:off x="3897" y="1495"/>
              <a:ext cx="133" cy="2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" y="0"/>
                </a:cxn>
                <a:cxn ang="0">
                  <a:pos x="40" y="0"/>
                </a:cxn>
                <a:cxn ang="0">
                  <a:pos x="45" y="25"/>
                </a:cxn>
                <a:cxn ang="0">
                  <a:pos x="75" y="25"/>
                </a:cxn>
                <a:cxn ang="0">
                  <a:pos x="80" y="0"/>
                </a:cxn>
                <a:cxn ang="0">
                  <a:pos x="110" y="5"/>
                </a:cxn>
                <a:cxn ang="0">
                  <a:pos x="115" y="30"/>
                </a:cxn>
                <a:cxn ang="0">
                  <a:pos x="130" y="25"/>
                </a:cxn>
              </a:cxnLst>
              <a:rect l="0" t="0" r="r" b="b"/>
              <a:pathLst>
                <a:path w="131" h="31">
                  <a:moveTo>
                    <a:pt x="0" y="30"/>
                  </a:moveTo>
                  <a:lnTo>
                    <a:pt x="10" y="0"/>
                  </a:lnTo>
                  <a:lnTo>
                    <a:pt x="40" y="0"/>
                  </a:lnTo>
                  <a:lnTo>
                    <a:pt x="45" y="25"/>
                  </a:lnTo>
                  <a:lnTo>
                    <a:pt x="75" y="25"/>
                  </a:lnTo>
                  <a:lnTo>
                    <a:pt x="80" y="0"/>
                  </a:lnTo>
                  <a:lnTo>
                    <a:pt x="110" y="5"/>
                  </a:lnTo>
                  <a:lnTo>
                    <a:pt x="115" y="30"/>
                  </a:lnTo>
                  <a:lnTo>
                    <a:pt x="130" y="2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26" name="Freeform 134"/>
            <p:cNvSpPr>
              <a:spLocks/>
            </p:cNvSpPr>
            <p:nvPr/>
          </p:nvSpPr>
          <p:spPr bwMode="auto">
            <a:xfrm>
              <a:off x="3442" y="1604"/>
              <a:ext cx="26" cy="92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0" y="55"/>
                </a:cxn>
                <a:cxn ang="0">
                  <a:pos x="25" y="55"/>
                </a:cxn>
                <a:cxn ang="0">
                  <a:pos x="0" y="30"/>
                </a:cxn>
                <a:cxn ang="0">
                  <a:pos x="0" y="0"/>
                </a:cxn>
                <a:cxn ang="0">
                  <a:pos x="20" y="10"/>
                </a:cxn>
              </a:cxnLst>
              <a:rect l="0" t="0" r="r" b="b"/>
              <a:pathLst>
                <a:path w="26" h="101">
                  <a:moveTo>
                    <a:pt x="0" y="100"/>
                  </a:moveTo>
                  <a:lnTo>
                    <a:pt x="0" y="55"/>
                  </a:lnTo>
                  <a:lnTo>
                    <a:pt x="2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20" y="1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3927" name="Group 135"/>
            <p:cNvGrpSpPr>
              <a:grpSpLocks/>
            </p:cNvGrpSpPr>
            <p:nvPr/>
          </p:nvGrpSpPr>
          <p:grpSpPr bwMode="auto">
            <a:xfrm>
              <a:off x="3441" y="1408"/>
              <a:ext cx="59" cy="283"/>
              <a:chOff x="3515" y="1072"/>
              <a:chExt cx="57" cy="312"/>
            </a:xfrm>
          </p:grpSpPr>
          <p:sp useBgFill="1">
            <p:nvSpPr>
              <p:cNvPr id="673928" name="AutoShape 136"/>
              <p:cNvSpPr>
                <a:spLocks noChangeArrowheads="1"/>
              </p:cNvSpPr>
              <p:nvPr/>
            </p:nvSpPr>
            <p:spPr bwMode="auto">
              <a:xfrm>
                <a:off x="3515" y="1072"/>
                <a:ext cx="57" cy="312"/>
              </a:xfrm>
              <a:prstGeom prst="roundRect">
                <a:avLst>
                  <a:gd name="adj" fmla="val 12495"/>
                </a:avLst>
              </a:prstGeom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929" name="Freeform 137"/>
              <p:cNvSpPr>
                <a:spLocks/>
              </p:cNvSpPr>
              <p:nvPr/>
            </p:nvSpPr>
            <p:spPr bwMode="auto">
              <a:xfrm>
                <a:off x="3516" y="1093"/>
                <a:ext cx="31" cy="186"/>
              </a:xfrm>
              <a:custGeom>
                <a:avLst/>
                <a:gdLst/>
                <a:ahLst/>
                <a:cxnLst>
                  <a:cxn ang="0">
                    <a:pos x="0" y="185"/>
                  </a:cxn>
                  <a:cxn ang="0">
                    <a:pos x="0" y="135"/>
                  </a:cxn>
                  <a:cxn ang="0">
                    <a:pos x="20" y="140"/>
                  </a:cxn>
                  <a:cxn ang="0">
                    <a:pos x="0" y="95"/>
                  </a:cxn>
                  <a:cxn ang="0">
                    <a:pos x="0" y="55"/>
                  </a:cxn>
                  <a:cxn ang="0">
                    <a:pos x="30" y="70"/>
                  </a:cxn>
                  <a:cxn ang="0">
                    <a:pos x="0" y="35"/>
                  </a:cxn>
                  <a:cxn ang="0">
                    <a:pos x="30" y="25"/>
                  </a:cxn>
                  <a:cxn ang="0">
                    <a:pos x="0" y="0"/>
                  </a:cxn>
                </a:cxnLst>
                <a:rect l="0" t="0" r="r" b="b"/>
                <a:pathLst>
                  <a:path w="31" h="186">
                    <a:moveTo>
                      <a:pt x="0" y="185"/>
                    </a:moveTo>
                    <a:lnTo>
                      <a:pt x="0" y="135"/>
                    </a:lnTo>
                    <a:lnTo>
                      <a:pt x="20" y="140"/>
                    </a:lnTo>
                    <a:lnTo>
                      <a:pt x="0" y="95"/>
                    </a:lnTo>
                    <a:lnTo>
                      <a:pt x="0" y="55"/>
                    </a:lnTo>
                    <a:lnTo>
                      <a:pt x="30" y="70"/>
                    </a:lnTo>
                    <a:lnTo>
                      <a:pt x="0" y="35"/>
                    </a:lnTo>
                    <a:lnTo>
                      <a:pt x="30" y="25"/>
                    </a:lnTo>
                    <a:lnTo>
                      <a:pt x="0" y="0"/>
                    </a:lnTo>
                  </a:path>
                </a:pathLst>
              </a:custGeom>
              <a:noFill/>
              <a:ln w="1905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73930" name="Group 138"/>
            <p:cNvGrpSpPr>
              <a:grpSpLocks/>
            </p:cNvGrpSpPr>
            <p:nvPr/>
          </p:nvGrpSpPr>
          <p:grpSpPr bwMode="auto">
            <a:xfrm>
              <a:off x="3095" y="1291"/>
              <a:ext cx="37" cy="215"/>
              <a:chOff x="3176" y="943"/>
              <a:chExt cx="36" cy="236"/>
            </a:xfrm>
          </p:grpSpPr>
          <p:sp useBgFill="1">
            <p:nvSpPr>
              <p:cNvPr id="673931" name="AutoShape 139"/>
              <p:cNvSpPr>
                <a:spLocks noChangeArrowheads="1"/>
              </p:cNvSpPr>
              <p:nvPr/>
            </p:nvSpPr>
            <p:spPr bwMode="auto">
              <a:xfrm>
                <a:off x="3176" y="943"/>
                <a:ext cx="36" cy="236"/>
              </a:xfrm>
              <a:prstGeom prst="roundRect">
                <a:avLst>
                  <a:gd name="adj" fmla="val 12495"/>
                </a:avLst>
              </a:prstGeom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932" name="Freeform 140"/>
              <p:cNvSpPr>
                <a:spLocks/>
              </p:cNvSpPr>
              <p:nvPr/>
            </p:nvSpPr>
            <p:spPr bwMode="auto">
              <a:xfrm>
                <a:off x="3176" y="958"/>
                <a:ext cx="20" cy="142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0" y="102"/>
                  </a:cxn>
                  <a:cxn ang="0">
                    <a:pos x="12" y="106"/>
                  </a:cxn>
                  <a:cxn ang="0">
                    <a:pos x="0" y="72"/>
                  </a:cxn>
                  <a:cxn ang="0">
                    <a:pos x="0" y="41"/>
                  </a:cxn>
                  <a:cxn ang="0">
                    <a:pos x="19" y="53"/>
                  </a:cxn>
                  <a:cxn ang="0">
                    <a:pos x="0" y="26"/>
                  </a:cxn>
                  <a:cxn ang="0">
                    <a:pos x="19" y="19"/>
                  </a:cxn>
                  <a:cxn ang="0">
                    <a:pos x="0" y="0"/>
                  </a:cxn>
                </a:cxnLst>
                <a:rect l="0" t="0" r="r" b="b"/>
                <a:pathLst>
                  <a:path w="20" h="142">
                    <a:moveTo>
                      <a:pt x="0" y="141"/>
                    </a:moveTo>
                    <a:lnTo>
                      <a:pt x="0" y="102"/>
                    </a:lnTo>
                    <a:lnTo>
                      <a:pt x="12" y="106"/>
                    </a:lnTo>
                    <a:lnTo>
                      <a:pt x="0" y="72"/>
                    </a:lnTo>
                    <a:lnTo>
                      <a:pt x="0" y="41"/>
                    </a:lnTo>
                    <a:lnTo>
                      <a:pt x="19" y="53"/>
                    </a:lnTo>
                    <a:lnTo>
                      <a:pt x="0" y="26"/>
                    </a:lnTo>
                    <a:lnTo>
                      <a:pt x="19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73933" name="Group 141"/>
            <p:cNvGrpSpPr>
              <a:grpSpLocks/>
            </p:cNvGrpSpPr>
            <p:nvPr/>
          </p:nvGrpSpPr>
          <p:grpSpPr bwMode="auto">
            <a:xfrm>
              <a:off x="3193" y="1347"/>
              <a:ext cx="37" cy="213"/>
              <a:chOff x="3272" y="1004"/>
              <a:chExt cx="36" cy="236"/>
            </a:xfrm>
          </p:grpSpPr>
          <p:sp useBgFill="1">
            <p:nvSpPr>
              <p:cNvPr id="673934" name="AutoShape 142"/>
              <p:cNvSpPr>
                <a:spLocks noChangeArrowheads="1"/>
              </p:cNvSpPr>
              <p:nvPr/>
            </p:nvSpPr>
            <p:spPr bwMode="auto">
              <a:xfrm>
                <a:off x="3272" y="1004"/>
                <a:ext cx="36" cy="236"/>
              </a:xfrm>
              <a:prstGeom prst="roundRect">
                <a:avLst>
                  <a:gd name="adj" fmla="val 12495"/>
                </a:avLst>
              </a:prstGeom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935" name="Freeform 143"/>
              <p:cNvSpPr>
                <a:spLocks/>
              </p:cNvSpPr>
              <p:nvPr/>
            </p:nvSpPr>
            <p:spPr bwMode="auto">
              <a:xfrm>
                <a:off x="3272" y="1019"/>
                <a:ext cx="20" cy="142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0" y="102"/>
                  </a:cxn>
                  <a:cxn ang="0">
                    <a:pos x="12" y="106"/>
                  </a:cxn>
                  <a:cxn ang="0">
                    <a:pos x="0" y="72"/>
                  </a:cxn>
                  <a:cxn ang="0">
                    <a:pos x="0" y="41"/>
                  </a:cxn>
                  <a:cxn ang="0">
                    <a:pos x="19" y="53"/>
                  </a:cxn>
                  <a:cxn ang="0">
                    <a:pos x="0" y="26"/>
                  </a:cxn>
                  <a:cxn ang="0">
                    <a:pos x="19" y="19"/>
                  </a:cxn>
                  <a:cxn ang="0">
                    <a:pos x="0" y="0"/>
                  </a:cxn>
                </a:cxnLst>
                <a:rect l="0" t="0" r="r" b="b"/>
                <a:pathLst>
                  <a:path w="20" h="142">
                    <a:moveTo>
                      <a:pt x="0" y="141"/>
                    </a:moveTo>
                    <a:lnTo>
                      <a:pt x="0" y="102"/>
                    </a:lnTo>
                    <a:lnTo>
                      <a:pt x="12" y="106"/>
                    </a:lnTo>
                    <a:lnTo>
                      <a:pt x="0" y="72"/>
                    </a:lnTo>
                    <a:lnTo>
                      <a:pt x="0" y="41"/>
                    </a:lnTo>
                    <a:lnTo>
                      <a:pt x="19" y="53"/>
                    </a:lnTo>
                    <a:lnTo>
                      <a:pt x="0" y="26"/>
                    </a:lnTo>
                    <a:lnTo>
                      <a:pt x="19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73936" name="Group 144"/>
            <p:cNvGrpSpPr>
              <a:grpSpLocks/>
            </p:cNvGrpSpPr>
            <p:nvPr/>
          </p:nvGrpSpPr>
          <p:grpSpPr bwMode="auto">
            <a:xfrm>
              <a:off x="3301" y="1229"/>
              <a:ext cx="37" cy="214"/>
              <a:chOff x="3378" y="875"/>
              <a:chExt cx="36" cy="236"/>
            </a:xfrm>
          </p:grpSpPr>
          <p:sp useBgFill="1">
            <p:nvSpPr>
              <p:cNvPr id="673937" name="AutoShape 145"/>
              <p:cNvSpPr>
                <a:spLocks noChangeArrowheads="1"/>
              </p:cNvSpPr>
              <p:nvPr/>
            </p:nvSpPr>
            <p:spPr bwMode="auto">
              <a:xfrm>
                <a:off x="3378" y="875"/>
                <a:ext cx="36" cy="236"/>
              </a:xfrm>
              <a:prstGeom prst="roundRect">
                <a:avLst>
                  <a:gd name="adj" fmla="val 12495"/>
                </a:avLst>
              </a:prstGeom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938" name="Freeform 146"/>
              <p:cNvSpPr>
                <a:spLocks/>
              </p:cNvSpPr>
              <p:nvPr/>
            </p:nvSpPr>
            <p:spPr bwMode="auto">
              <a:xfrm>
                <a:off x="3378" y="890"/>
                <a:ext cx="20" cy="142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0" y="102"/>
                  </a:cxn>
                  <a:cxn ang="0">
                    <a:pos x="12" y="106"/>
                  </a:cxn>
                  <a:cxn ang="0">
                    <a:pos x="0" y="72"/>
                  </a:cxn>
                  <a:cxn ang="0">
                    <a:pos x="0" y="41"/>
                  </a:cxn>
                  <a:cxn ang="0">
                    <a:pos x="19" y="53"/>
                  </a:cxn>
                  <a:cxn ang="0">
                    <a:pos x="0" y="26"/>
                  </a:cxn>
                  <a:cxn ang="0">
                    <a:pos x="19" y="19"/>
                  </a:cxn>
                  <a:cxn ang="0">
                    <a:pos x="0" y="0"/>
                  </a:cxn>
                </a:cxnLst>
                <a:rect l="0" t="0" r="r" b="b"/>
                <a:pathLst>
                  <a:path w="20" h="142">
                    <a:moveTo>
                      <a:pt x="0" y="141"/>
                    </a:moveTo>
                    <a:lnTo>
                      <a:pt x="0" y="102"/>
                    </a:lnTo>
                    <a:lnTo>
                      <a:pt x="12" y="106"/>
                    </a:lnTo>
                    <a:lnTo>
                      <a:pt x="0" y="72"/>
                    </a:lnTo>
                    <a:lnTo>
                      <a:pt x="0" y="41"/>
                    </a:lnTo>
                    <a:lnTo>
                      <a:pt x="19" y="53"/>
                    </a:lnTo>
                    <a:lnTo>
                      <a:pt x="0" y="26"/>
                    </a:lnTo>
                    <a:lnTo>
                      <a:pt x="19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673939" name="Freeform 147"/>
            <p:cNvSpPr>
              <a:spLocks/>
            </p:cNvSpPr>
            <p:nvPr/>
          </p:nvSpPr>
          <p:spPr bwMode="auto">
            <a:xfrm>
              <a:off x="3085" y="1268"/>
              <a:ext cx="47" cy="1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0" y="0"/>
                </a:cxn>
                <a:cxn ang="0">
                  <a:pos x="20" y="15"/>
                </a:cxn>
                <a:cxn ang="0">
                  <a:pos x="35" y="20"/>
                </a:cxn>
                <a:cxn ang="0">
                  <a:pos x="45" y="5"/>
                </a:cxn>
                <a:cxn ang="0">
                  <a:pos x="45" y="0"/>
                </a:cxn>
              </a:cxnLst>
              <a:rect l="0" t="0" r="r" b="b"/>
              <a:pathLst>
                <a:path w="46" h="21">
                  <a:moveTo>
                    <a:pt x="0" y="5"/>
                  </a:moveTo>
                  <a:lnTo>
                    <a:pt x="20" y="0"/>
                  </a:lnTo>
                  <a:lnTo>
                    <a:pt x="20" y="15"/>
                  </a:lnTo>
                  <a:lnTo>
                    <a:pt x="35" y="20"/>
                  </a:lnTo>
                  <a:lnTo>
                    <a:pt x="45" y="5"/>
                  </a:lnTo>
                  <a:lnTo>
                    <a:pt x="45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40" name="Freeform 148"/>
            <p:cNvSpPr>
              <a:spLocks/>
            </p:cNvSpPr>
            <p:nvPr/>
          </p:nvSpPr>
          <p:spPr bwMode="auto">
            <a:xfrm>
              <a:off x="3188" y="1291"/>
              <a:ext cx="41" cy="56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0" y="40"/>
                </a:cxn>
                <a:cxn ang="0">
                  <a:pos x="10" y="25"/>
                </a:cxn>
                <a:cxn ang="0">
                  <a:pos x="0" y="10"/>
                </a:cxn>
                <a:cxn ang="0">
                  <a:pos x="15" y="15"/>
                </a:cxn>
                <a:cxn ang="0">
                  <a:pos x="30" y="15"/>
                </a:cxn>
                <a:cxn ang="0">
                  <a:pos x="25" y="0"/>
                </a:cxn>
                <a:cxn ang="0">
                  <a:pos x="20" y="15"/>
                </a:cxn>
                <a:cxn ang="0">
                  <a:pos x="10" y="30"/>
                </a:cxn>
                <a:cxn ang="0">
                  <a:pos x="25" y="40"/>
                </a:cxn>
                <a:cxn ang="0">
                  <a:pos x="40" y="45"/>
                </a:cxn>
                <a:cxn ang="0">
                  <a:pos x="40" y="60"/>
                </a:cxn>
              </a:cxnLst>
              <a:rect l="0" t="0" r="r" b="b"/>
              <a:pathLst>
                <a:path w="41" h="61">
                  <a:moveTo>
                    <a:pt x="0" y="60"/>
                  </a:moveTo>
                  <a:lnTo>
                    <a:pt x="10" y="40"/>
                  </a:lnTo>
                  <a:lnTo>
                    <a:pt x="10" y="25"/>
                  </a:lnTo>
                  <a:lnTo>
                    <a:pt x="0" y="10"/>
                  </a:lnTo>
                  <a:lnTo>
                    <a:pt x="15" y="15"/>
                  </a:lnTo>
                  <a:lnTo>
                    <a:pt x="30" y="15"/>
                  </a:lnTo>
                  <a:lnTo>
                    <a:pt x="25" y="0"/>
                  </a:lnTo>
                  <a:lnTo>
                    <a:pt x="20" y="15"/>
                  </a:lnTo>
                  <a:lnTo>
                    <a:pt x="10" y="30"/>
                  </a:lnTo>
                  <a:lnTo>
                    <a:pt x="25" y="40"/>
                  </a:lnTo>
                  <a:lnTo>
                    <a:pt x="40" y="45"/>
                  </a:lnTo>
                  <a:lnTo>
                    <a:pt x="40" y="6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41" name="Freeform 149"/>
            <p:cNvSpPr>
              <a:spLocks/>
            </p:cNvSpPr>
            <p:nvPr/>
          </p:nvSpPr>
          <p:spPr bwMode="auto">
            <a:xfrm>
              <a:off x="3284" y="1200"/>
              <a:ext cx="63" cy="3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0" y="10"/>
                </a:cxn>
                <a:cxn ang="0">
                  <a:pos x="30" y="25"/>
                </a:cxn>
                <a:cxn ang="0">
                  <a:pos x="45" y="35"/>
                </a:cxn>
                <a:cxn ang="0">
                  <a:pos x="55" y="20"/>
                </a:cxn>
                <a:cxn ang="0">
                  <a:pos x="60" y="5"/>
                </a:cxn>
                <a:cxn ang="0">
                  <a:pos x="60" y="0"/>
                </a:cxn>
              </a:cxnLst>
              <a:rect l="0" t="0" r="r" b="b"/>
              <a:pathLst>
                <a:path w="61" h="36">
                  <a:moveTo>
                    <a:pt x="0" y="15"/>
                  </a:moveTo>
                  <a:lnTo>
                    <a:pt x="20" y="10"/>
                  </a:lnTo>
                  <a:lnTo>
                    <a:pt x="30" y="25"/>
                  </a:lnTo>
                  <a:lnTo>
                    <a:pt x="45" y="35"/>
                  </a:lnTo>
                  <a:lnTo>
                    <a:pt x="55" y="20"/>
                  </a:lnTo>
                  <a:lnTo>
                    <a:pt x="60" y="5"/>
                  </a:lnTo>
                  <a:lnTo>
                    <a:pt x="60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42" name="Freeform 150"/>
            <p:cNvSpPr>
              <a:spLocks/>
            </p:cNvSpPr>
            <p:nvPr/>
          </p:nvSpPr>
          <p:spPr bwMode="auto">
            <a:xfrm>
              <a:off x="3254" y="1341"/>
              <a:ext cx="246" cy="259"/>
            </a:xfrm>
            <a:custGeom>
              <a:avLst/>
              <a:gdLst/>
              <a:ahLst/>
              <a:cxnLst>
                <a:cxn ang="0">
                  <a:pos x="240" y="50"/>
                </a:cxn>
                <a:cxn ang="0">
                  <a:pos x="235" y="0"/>
                </a:cxn>
                <a:cxn ang="0">
                  <a:pos x="0" y="230"/>
                </a:cxn>
                <a:cxn ang="0">
                  <a:pos x="5" y="285"/>
                </a:cxn>
                <a:cxn ang="0">
                  <a:pos x="0" y="235"/>
                </a:cxn>
                <a:cxn ang="0">
                  <a:pos x="25" y="205"/>
                </a:cxn>
                <a:cxn ang="0">
                  <a:pos x="25" y="255"/>
                </a:cxn>
                <a:cxn ang="0">
                  <a:pos x="30" y="205"/>
                </a:cxn>
                <a:cxn ang="0">
                  <a:pos x="45" y="180"/>
                </a:cxn>
                <a:cxn ang="0">
                  <a:pos x="55" y="235"/>
                </a:cxn>
                <a:cxn ang="0">
                  <a:pos x="50" y="185"/>
                </a:cxn>
                <a:cxn ang="0">
                  <a:pos x="70" y="155"/>
                </a:cxn>
                <a:cxn ang="0">
                  <a:pos x="75" y="215"/>
                </a:cxn>
                <a:cxn ang="0">
                  <a:pos x="75" y="155"/>
                </a:cxn>
                <a:cxn ang="0">
                  <a:pos x="100" y="135"/>
                </a:cxn>
                <a:cxn ang="0">
                  <a:pos x="105" y="185"/>
                </a:cxn>
                <a:cxn ang="0">
                  <a:pos x="100" y="125"/>
                </a:cxn>
                <a:cxn ang="0">
                  <a:pos x="125" y="100"/>
                </a:cxn>
                <a:cxn ang="0">
                  <a:pos x="130" y="160"/>
                </a:cxn>
                <a:cxn ang="0">
                  <a:pos x="125" y="100"/>
                </a:cxn>
                <a:cxn ang="0">
                  <a:pos x="155" y="75"/>
                </a:cxn>
                <a:cxn ang="0">
                  <a:pos x="150" y="145"/>
                </a:cxn>
                <a:cxn ang="0">
                  <a:pos x="150" y="80"/>
                </a:cxn>
                <a:cxn ang="0">
                  <a:pos x="170" y="55"/>
                </a:cxn>
                <a:cxn ang="0">
                  <a:pos x="170" y="125"/>
                </a:cxn>
                <a:cxn ang="0">
                  <a:pos x="175" y="60"/>
                </a:cxn>
                <a:cxn ang="0">
                  <a:pos x="200" y="30"/>
                </a:cxn>
                <a:cxn ang="0">
                  <a:pos x="200" y="70"/>
                </a:cxn>
                <a:cxn ang="0">
                  <a:pos x="200" y="30"/>
                </a:cxn>
                <a:cxn ang="0">
                  <a:pos x="220" y="15"/>
                </a:cxn>
                <a:cxn ang="0">
                  <a:pos x="220" y="60"/>
                </a:cxn>
              </a:cxnLst>
              <a:rect l="0" t="0" r="r" b="b"/>
              <a:pathLst>
                <a:path w="241" h="286">
                  <a:moveTo>
                    <a:pt x="240" y="50"/>
                  </a:moveTo>
                  <a:lnTo>
                    <a:pt x="235" y="0"/>
                  </a:lnTo>
                  <a:lnTo>
                    <a:pt x="0" y="230"/>
                  </a:lnTo>
                  <a:lnTo>
                    <a:pt x="5" y="285"/>
                  </a:lnTo>
                  <a:lnTo>
                    <a:pt x="0" y="235"/>
                  </a:lnTo>
                  <a:lnTo>
                    <a:pt x="25" y="205"/>
                  </a:lnTo>
                  <a:lnTo>
                    <a:pt x="25" y="255"/>
                  </a:lnTo>
                  <a:lnTo>
                    <a:pt x="30" y="205"/>
                  </a:lnTo>
                  <a:lnTo>
                    <a:pt x="45" y="180"/>
                  </a:lnTo>
                  <a:lnTo>
                    <a:pt x="55" y="235"/>
                  </a:lnTo>
                  <a:lnTo>
                    <a:pt x="50" y="185"/>
                  </a:lnTo>
                  <a:lnTo>
                    <a:pt x="70" y="155"/>
                  </a:lnTo>
                  <a:lnTo>
                    <a:pt x="75" y="215"/>
                  </a:lnTo>
                  <a:lnTo>
                    <a:pt x="75" y="155"/>
                  </a:lnTo>
                  <a:lnTo>
                    <a:pt x="100" y="135"/>
                  </a:lnTo>
                  <a:lnTo>
                    <a:pt x="105" y="185"/>
                  </a:lnTo>
                  <a:lnTo>
                    <a:pt x="100" y="125"/>
                  </a:lnTo>
                  <a:lnTo>
                    <a:pt x="125" y="100"/>
                  </a:lnTo>
                  <a:lnTo>
                    <a:pt x="130" y="160"/>
                  </a:lnTo>
                  <a:lnTo>
                    <a:pt x="125" y="100"/>
                  </a:lnTo>
                  <a:lnTo>
                    <a:pt x="155" y="75"/>
                  </a:lnTo>
                  <a:lnTo>
                    <a:pt x="150" y="145"/>
                  </a:lnTo>
                  <a:lnTo>
                    <a:pt x="150" y="80"/>
                  </a:lnTo>
                  <a:lnTo>
                    <a:pt x="170" y="55"/>
                  </a:lnTo>
                  <a:lnTo>
                    <a:pt x="170" y="125"/>
                  </a:lnTo>
                  <a:lnTo>
                    <a:pt x="175" y="60"/>
                  </a:lnTo>
                  <a:lnTo>
                    <a:pt x="200" y="30"/>
                  </a:lnTo>
                  <a:lnTo>
                    <a:pt x="200" y="70"/>
                  </a:lnTo>
                  <a:lnTo>
                    <a:pt x="200" y="30"/>
                  </a:lnTo>
                  <a:lnTo>
                    <a:pt x="220" y="15"/>
                  </a:lnTo>
                  <a:lnTo>
                    <a:pt x="220" y="6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43" name="Freeform 151"/>
            <p:cNvSpPr>
              <a:spLocks/>
            </p:cNvSpPr>
            <p:nvPr/>
          </p:nvSpPr>
          <p:spPr bwMode="auto">
            <a:xfrm>
              <a:off x="3069" y="1500"/>
              <a:ext cx="84" cy="7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80" y="5"/>
                </a:cxn>
                <a:cxn ang="0">
                  <a:pos x="30" y="45"/>
                </a:cxn>
                <a:cxn ang="0">
                  <a:pos x="30" y="85"/>
                </a:cxn>
                <a:cxn ang="0">
                  <a:pos x="75" y="50"/>
                </a:cxn>
                <a:cxn ang="0">
                  <a:pos x="75" y="0"/>
                </a:cxn>
              </a:cxnLst>
              <a:rect l="0" t="0" r="r" b="b"/>
              <a:pathLst>
                <a:path w="81" h="86">
                  <a:moveTo>
                    <a:pt x="0" y="10"/>
                  </a:moveTo>
                  <a:lnTo>
                    <a:pt x="80" y="5"/>
                  </a:lnTo>
                  <a:lnTo>
                    <a:pt x="30" y="45"/>
                  </a:lnTo>
                  <a:lnTo>
                    <a:pt x="30" y="85"/>
                  </a:lnTo>
                  <a:lnTo>
                    <a:pt x="75" y="50"/>
                  </a:lnTo>
                  <a:lnTo>
                    <a:pt x="75" y="0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3944" name="Freeform 152"/>
            <p:cNvSpPr>
              <a:spLocks/>
            </p:cNvSpPr>
            <p:nvPr/>
          </p:nvSpPr>
          <p:spPr bwMode="auto">
            <a:xfrm>
              <a:off x="3233" y="1450"/>
              <a:ext cx="63" cy="6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30" y="15"/>
                </a:cxn>
                <a:cxn ang="0">
                  <a:pos x="55" y="0"/>
                </a:cxn>
                <a:cxn ang="0">
                  <a:pos x="60" y="45"/>
                </a:cxn>
                <a:cxn ang="0">
                  <a:pos x="40" y="65"/>
                </a:cxn>
                <a:cxn ang="0">
                  <a:pos x="40" y="15"/>
                </a:cxn>
              </a:cxnLst>
              <a:rect l="0" t="0" r="r" b="b"/>
              <a:pathLst>
                <a:path w="61" h="66">
                  <a:moveTo>
                    <a:pt x="0" y="15"/>
                  </a:moveTo>
                  <a:lnTo>
                    <a:pt x="30" y="15"/>
                  </a:lnTo>
                  <a:lnTo>
                    <a:pt x="55" y="0"/>
                  </a:lnTo>
                  <a:lnTo>
                    <a:pt x="60" y="45"/>
                  </a:lnTo>
                  <a:lnTo>
                    <a:pt x="40" y="65"/>
                  </a:lnTo>
                  <a:lnTo>
                    <a:pt x="40" y="1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3945" name="Group 153"/>
            <p:cNvGrpSpPr>
              <a:grpSpLocks/>
            </p:cNvGrpSpPr>
            <p:nvPr/>
          </p:nvGrpSpPr>
          <p:grpSpPr bwMode="auto">
            <a:xfrm>
              <a:off x="3003" y="1517"/>
              <a:ext cx="63" cy="211"/>
              <a:chOff x="3086" y="1192"/>
              <a:chExt cx="61" cy="232"/>
            </a:xfrm>
          </p:grpSpPr>
          <p:sp useBgFill="1">
            <p:nvSpPr>
              <p:cNvPr id="673946" name="AutoShape 154"/>
              <p:cNvSpPr>
                <a:spLocks noChangeArrowheads="1"/>
              </p:cNvSpPr>
              <p:nvPr/>
            </p:nvSpPr>
            <p:spPr bwMode="auto">
              <a:xfrm>
                <a:off x="3086" y="1192"/>
                <a:ext cx="61" cy="232"/>
              </a:xfrm>
              <a:prstGeom prst="roundRect">
                <a:avLst>
                  <a:gd name="adj" fmla="val 12495"/>
                </a:avLst>
              </a:prstGeom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3947" name="Freeform 155"/>
              <p:cNvSpPr>
                <a:spLocks/>
              </p:cNvSpPr>
              <p:nvPr/>
            </p:nvSpPr>
            <p:spPr bwMode="auto">
              <a:xfrm>
                <a:off x="3087" y="1207"/>
                <a:ext cx="34" cy="139"/>
              </a:xfrm>
              <a:custGeom>
                <a:avLst/>
                <a:gdLst/>
                <a:ahLst/>
                <a:cxnLst>
                  <a:cxn ang="0">
                    <a:pos x="0" y="138"/>
                  </a:cxn>
                  <a:cxn ang="0">
                    <a:pos x="0" y="100"/>
                  </a:cxn>
                  <a:cxn ang="0">
                    <a:pos x="22" y="104"/>
                  </a:cxn>
                  <a:cxn ang="0">
                    <a:pos x="0" y="70"/>
                  </a:cxn>
                  <a:cxn ang="0">
                    <a:pos x="0" y="41"/>
                  </a:cxn>
                  <a:cxn ang="0">
                    <a:pos x="33" y="52"/>
                  </a:cxn>
                  <a:cxn ang="0">
                    <a:pos x="0" y="26"/>
                  </a:cxn>
                  <a:cxn ang="0">
                    <a:pos x="33" y="18"/>
                  </a:cxn>
                  <a:cxn ang="0">
                    <a:pos x="0" y="0"/>
                  </a:cxn>
                </a:cxnLst>
                <a:rect l="0" t="0" r="r" b="b"/>
                <a:pathLst>
                  <a:path w="34" h="139">
                    <a:moveTo>
                      <a:pt x="0" y="138"/>
                    </a:moveTo>
                    <a:lnTo>
                      <a:pt x="0" y="100"/>
                    </a:lnTo>
                    <a:lnTo>
                      <a:pt x="22" y="104"/>
                    </a:lnTo>
                    <a:lnTo>
                      <a:pt x="0" y="70"/>
                    </a:lnTo>
                    <a:lnTo>
                      <a:pt x="0" y="41"/>
                    </a:lnTo>
                    <a:lnTo>
                      <a:pt x="33" y="52"/>
                    </a:lnTo>
                    <a:lnTo>
                      <a:pt x="0" y="26"/>
                    </a:lnTo>
                    <a:lnTo>
                      <a:pt x="33" y="18"/>
                    </a:lnTo>
                    <a:lnTo>
                      <a:pt x="0" y="0"/>
                    </a:lnTo>
                  </a:path>
                </a:pathLst>
              </a:custGeom>
              <a:noFill/>
              <a:ln w="1905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673948" name="Freeform 156"/>
            <p:cNvSpPr>
              <a:spLocks/>
            </p:cNvSpPr>
            <p:nvPr/>
          </p:nvSpPr>
          <p:spPr bwMode="auto">
            <a:xfrm>
              <a:off x="3003" y="1440"/>
              <a:ext cx="78" cy="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10" y="60"/>
                </a:cxn>
                <a:cxn ang="0">
                  <a:pos x="5" y="45"/>
                </a:cxn>
                <a:cxn ang="0">
                  <a:pos x="10" y="30"/>
                </a:cxn>
                <a:cxn ang="0">
                  <a:pos x="15" y="15"/>
                </a:cxn>
                <a:cxn ang="0">
                  <a:pos x="30" y="15"/>
                </a:cxn>
                <a:cxn ang="0">
                  <a:pos x="40" y="0"/>
                </a:cxn>
                <a:cxn ang="0">
                  <a:pos x="45" y="15"/>
                </a:cxn>
                <a:cxn ang="0">
                  <a:pos x="45" y="30"/>
                </a:cxn>
                <a:cxn ang="0">
                  <a:pos x="25" y="20"/>
                </a:cxn>
                <a:cxn ang="0">
                  <a:pos x="10" y="20"/>
                </a:cxn>
                <a:cxn ang="0">
                  <a:pos x="10" y="35"/>
                </a:cxn>
                <a:cxn ang="0">
                  <a:pos x="25" y="35"/>
                </a:cxn>
                <a:cxn ang="0">
                  <a:pos x="40" y="35"/>
                </a:cxn>
                <a:cxn ang="0">
                  <a:pos x="55" y="35"/>
                </a:cxn>
                <a:cxn ang="0">
                  <a:pos x="70" y="45"/>
                </a:cxn>
                <a:cxn ang="0">
                  <a:pos x="75" y="60"/>
                </a:cxn>
                <a:cxn ang="0">
                  <a:pos x="70" y="75"/>
                </a:cxn>
                <a:cxn ang="0">
                  <a:pos x="60" y="90"/>
                </a:cxn>
                <a:cxn ang="0">
                  <a:pos x="45" y="90"/>
                </a:cxn>
                <a:cxn ang="0">
                  <a:pos x="30" y="85"/>
                </a:cxn>
                <a:cxn ang="0">
                  <a:pos x="0" y="80"/>
                </a:cxn>
                <a:cxn ang="0">
                  <a:pos x="10" y="60"/>
                </a:cxn>
                <a:cxn ang="0">
                  <a:pos x="5" y="45"/>
                </a:cxn>
                <a:cxn ang="0">
                  <a:pos x="10" y="55"/>
                </a:cxn>
              </a:cxnLst>
              <a:rect l="0" t="0" r="r" b="b"/>
              <a:pathLst>
                <a:path w="76" h="91">
                  <a:moveTo>
                    <a:pt x="0" y="80"/>
                  </a:moveTo>
                  <a:lnTo>
                    <a:pt x="10" y="60"/>
                  </a:lnTo>
                  <a:lnTo>
                    <a:pt x="5" y="45"/>
                  </a:lnTo>
                  <a:lnTo>
                    <a:pt x="10" y="30"/>
                  </a:lnTo>
                  <a:lnTo>
                    <a:pt x="15" y="15"/>
                  </a:lnTo>
                  <a:lnTo>
                    <a:pt x="30" y="15"/>
                  </a:lnTo>
                  <a:lnTo>
                    <a:pt x="40" y="0"/>
                  </a:lnTo>
                  <a:lnTo>
                    <a:pt x="45" y="15"/>
                  </a:lnTo>
                  <a:lnTo>
                    <a:pt x="45" y="30"/>
                  </a:lnTo>
                  <a:lnTo>
                    <a:pt x="25" y="20"/>
                  </a:lnTo>
                  <a:lnTo>
                    <a:pt x="10" y="20"/>
                  </a:lnTo>
                  <a:lnTo>
                    <a:pt x="10" y="35"/>
                  </a:lnTo>
                  <a:lnTo>
                    <a:pt x="25" y="35"/>
                  </a:lnTo>
                  <a:lnTo>
                    <a:pt x="40" y="35"/>
                  </a:lnTo>
                  <a:lnTo>
                    <a:pt x="55" y="35"/>
                  </a:lnTo>
                  <a:lnTo>
                    <a:pt x="70" y="45"/>
                  </a:lnTo>
                  <a:lnTo>
                    <a:pt x="75" y="60"/>
                  </a:lnTo>
                  <a:lnTo>
                    <a:pt x="70" y="75"/>
                  </a:lnTo>
                  <a:lnTo>
                    <a:pt x="60" y="90"/>
                  </a:lnTo>
                  <a:lnTo>
                    <a:pt x="45" y="90"/>
                  </a:lnTo>
                  <a:lnTo>
                    <a:pt x="30" y="85"/>
                  </a:lnTo>
                  <a:lnTo>
                    <a:pt x="0" y="80"/>
                  </a:lnTo>
                  <a:lnTo>
                    <a:pt x="10" y="60"/>
                  </a:lnTo>
                  <a:lnTo>
                    <a:pt x="5" y="45"/>
                  </a:lnTo>
                  <a:lnTo>
                    <a:pt x="10" y="55"/>
                  </a:lnTo>
                </a:path>
              </a:pathLst>
            </a:custGeom>
            <a:noFill/>
            <a:ln w="1905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673949" name="AutoShape 157"/>
            <p:cNvSpPr>
              <a:spLocks noChangeArrowheads="1"/>
            </p:cNvSpPr>
            <p:nvPr/>
          </p:nvSpPr>
          <p:spPr bwMode="auto">
            <a:xfrm>
              <a:off x="2533" y="1776"/>
              <a:ext cx="63" cy="43"/>
            </a:xfrm>
            <a:prstGeom prst="roundRect">
              <a:avLst>
                <a:gd name="adj" fmla="val 12495"/>
              </a:avLst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0" name="Oval 158"/>
            <p:cNvSpPr>
              <a:spLocks noChangeArrowheads="1"/>
            </p:cNvSpPr>
            <p:nvPr/>
          </p:nvSpPr>
          <p:spPr bwMode="auto">
            <a:xfrm>
              <a:off x="2532" y="1768"/>
              <a:ext cx="64" cy="28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1" name="Oval 159"/>
            <p:cNvSpPr>
              <a:spLocks noChangeArrowheads="1"/>
            </p:cNvSpPr>
            <p:nvPr/>
          </p:nvSpPr>
          <p:spPr bwMode="auto">
            <a:xfrm>
              <a:off x="2369" y="2235"/>
              <a:ext cx="136" cy="38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2" name="Rectangle 160"/>
            <p:cNvSpPr>
              <a:spLocks noChangeArrowheads="1"/>
            </p:cNvSpPr>
            <p:nvPr/>
          </p:nvSpPr>
          <p:spPr bwMode="auto">
            <a:xfrm>
              <a:off x="2369" y="2209"/>
              <a:ext cx="136" cy="47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3" name="Oval 161"/>
            <p:cNvSpPr>
              <a:spLocks noChangeArrowheads="1"/>
            </p:cNvSpPr>
            <p:nvPr/>
          </p:nvSpPr>
          <p:spPr bwMode="auto">
            <a:xfrm>
              <a:off x="2372" y="2190"/>
              <a:ext cx="129" cy="32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4" name="Oval 162"/>
            <p:cNvSpPr>
              <a:spLocks noChangeArrowheads="1"/>
            </p:cNvSpPr>
            <p:nvPr/>
          </p:nvSpPr>
          <p:spPr bwMode="auto">
            <a:xfrm>
              <a:off x="2759" y="2234"/>
              <a:ext cx="135" cy="39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5" name="Rectangle 163"/>
            <p:cNvSpPr>
              <a:spLocks noChangeArrowheads="1"/>
            </p:cNvSpPr>
            <p:nvPr/>
          </p:nvSpPr>
          <p:spPr bwMode="auto">
            <a:xfrm>
              <a:off x="2759" y="2207"/>
              <a:ext cx="135" cy="49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6" name="Oval 164"/>
            <p:cNvSpPr>
              <a:spLocks noChangeArrowheads="1"/>
            </p:cNvSpPr>
            <p:nvPr/>
          </p:nvSpPr>
          <p:spPr bwMode="auto">
            <a:xfrm>
              <a:off x="2761" y="2186"/>
              <a:ext cx="128" cy="35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7" name="Oval 165"/>
            <p:cNvSpPr>
              <a:spLocks noChangeArrowheads="1"/>
            </p:cNvSpPr>
            <p:nvPr/>
          </p:nvSpPr>
          <p:spPr bwMode="auto">
            <a:xfrm>
              <a:off x="2728" y="2322"/>
              <a:ext cx="137" cy="39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8" name="Rectangle 166"/>
            <p:cNvSpPr>
              <a:spLocks noChangeArrowheads="1"/>
            </p:cNvSpPr>
            <p:nvPr/>
          </p:nvSpPr>
          <p:spPr bwMode="auto">
            <a:xfrm>
              <a:off x="2728" y="2294"/>
              <a:ext cx="137" cy="49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59" name="Oval 167"/>
            <p:cNvSpPr>
              <a:spLocks noChangeArrowheads="1"/>
            </p:cNvSpPr>
            <p:nvPr/>
          </p:nvSpPr>
          <p:spPr bwMode="auto">
            <a:xfrm>
              <a:off x="2731" y="2273"/>
              <a:ext cx="128" cy="35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60" name="Oval 168"/>
            <p:cNvSpPr>
              <a:spLocks noChangeArrowheads="1"/>
            </p:cNvSpPr>
            <p:nvPr/>
          </p:nvSpPr>
          <p:spPr bwMode="auto">
            <a:xfrm>
              <a:off x="2903" y="2332"/>
              <a:ext cx="136" cy="39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61" name="Rectangle 169"/>
            <p:cNvSpPr>
              <a:spLocks noChangeArrowheads="1"/>
            </p:cNvSpPr>
            <p:nvPr/>
          </p:nvSpPr>
          <p:spPr bwMode="auto">
            <a:xfrm>
              <a:off x="2903" y="2304"/>
              <a:ext cx="136" cy="48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62" name="Oval 170"/>
            <p:cNvSpPr>
              <a:spLocks noChangeArrowheads="1"/>
            </p:cNvSpPr>
            <p:nvPr/>
          </p:nvSpPr>
          <p:spPr bwMode="auto">
            <a:xfrm>
              <a:off x="2245" y="2245"/>
              <a:ext cx="91" cy="24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63" name="Rectangle 171"/>
            <p:cNvSpPr>
              <a:spLocks noChangeArrowheads="1"/>
            </p:cNvSpPr>
            <p:nvPr/>
          </p:nvSpPr>
          <p:spPr bwMode="auto">
            <a:xfrm>
              <a:off x="2245" y="2227"/>
              <a:ext cx="91" cy="29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64" name="Oval 172"/>
            <p:cNvSpPr>
              <a:spLocks noChangeArrowheads="1"/>
            </p:cNvSpPr>
            <p:nvPr/>
          </p:nvSpPr>
          <p:spPr bwMode="auto">
            <a:xfrm>
              <a:off x="2246" y="2212"/>
              <a:ext cx="87" cy="21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65" name="Line 173"/>
            <p:cNvSpPr>
              <a:spLocks noChangeShapeType="1"/>
            </p:cNvSpPr>
            <p:nvPr/>
          </p:nvSpPr>
          <p:spPr bwMode="auto">
            <a:xfrm flipV="1">
              <a:off x="2250" y="2251"/>
              <a:ext cx="83" cy="3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66" name="Oval 174"/>
            <p:cNvSpPr>
              <a:spLocks noChangeArrowheads="1"/>
            </p:cNvSpPr>
            <p:nvPr/>
          </p:nvSpPr>
          <p:spPr bwMode="auto">
            <a:xfrm>
              <a:off x="2542" y="2187"/>
              <a:ext cx="91" cy="23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67" name="Rectangle 175"/>
            <p:cNvSpPr>
              <a:spLocks noChangeArrowheads="1"/>
            </p:cNvSpPr>
            <p:nvPr/>
          </p:nvSpPr>
          <p:spPr bwMode="auto">
            <a:xfrm>
              <a:off x="2542" y="2168"/>
              <a:ext cx="91" cy="29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68" name="Oval 176"/>
            <p:cNvSpPr>
              <a:spLocks noChangeArrowheads="1"/>
            </p:cNvSpPr>
            <p:nvPr/>
          </p:nvSpPr>
          <p:spPr bwMode="auto">
            <a:xfrm>
              <a:off x="2543" y="2154"/>
              <a:ext cx="88" cy="21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69" name="Line 177"/>
            <p:cNvSpPr>
              <a:spLocks noChangeShapeType="1"/>
            </p:cNvSpPr>
            <p:nvPr/>
          </p:nvSpPr>
          <p:spPr bwMode="auto">
            <a:xfrm flipV="1">
              <a:off x="2548" y="2193"/>
              <a:ext cx="78" cy="2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70" name="Oval 178"/>
            <p:cNvSpPr>
              <a:spLocks noChangeArrowheads="1"/>
            </p:cNvSpPr>
            <p:nvPr/>
          </p:nvSpPr>
          <p:spPr bwMode="auto">
            <a:xfrm>
              <a:off x="2997" y="2210"/>
              <a:ext cx="91" cy="23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71" name="Rectangle 179"/>
            <p:cNvSpPr>
              <a:spLocks noChangeArrowheads="1"/>
            </p:cNvSpPr>
            <p:nvPr/>
          </p:nvSpPr>
          <p:spPr bwMode="auto">
            <a:xfrm>
              <a:off x="2997" y="2192"/>
              <a:ext cx="91" cy="29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72" name="Oval 180"/>
            <p:cNvSpPr>
              <a:spLocks noChangeArrowheads="1"/>
            </p:cNvSpPr>
            <p:nvPr/>
          </p:nvSpPr>
          <p:spPr bwMode="auto">
            <a:xfrm>
              <a:off x="2999" y="2178"/>
              <a:ext cx="86" cy="20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73" name="Line 181"/>
            <p:cNvSpPr>
              <a:spLocks noChangeShapeType="1"/>
            </p:cNvSpPr>
            <p:nvPr/>
          </p:nvSpPr>
          <p:spPr bwMode="auto">
            <a:xfrm flipV="1">
              <a:off x="3007" y="2217"/>
              <a:ext cx="74" cy="3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74" name="Oval 182"/>
            <p:cNvSpPr>
              <a:spLocks noChangeArrowheads="1"/>
            </p:cNvSpPr>
            <p:nvPr/>
          </p:nvSpPr>
          <p:spPr bwMode="auto">
            <a:xfrm>
              <a:off x="3120" y="2252"/>
              <a:ext cx="91" cy="23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75" name="Rectangle 183"/>
            <p:cNvSpPr>
              <a:spLocks noChangeArrowheads="1"/>
            </p:cNvSpPr>
            <p:nvPr/>
          </p:nvSpPr>
          <p:spPr bwMode="auto">
            <a:xfrm>
              <a:off x="3120" y="2233"/>
              <a:ext cx="91" cy="30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76" name="Oval 184"/>
            <p:cNvSpPr>
              <a:spLocks noChangeArrowheads="1"/>
            </p:cNvSpPr>
            <p:nvPr/>
          </p:nvSpPr>
          <p:spPr bwMode="auto">
            <a:xfrm>
              <a:off x="3121" y="2220"/>
              <a:ext cx="88" cy="20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77" name="Line 185"/>
            <p:cNvSpPr>
              <a:spLocks noChangeShapeType="1"/>
            </p:cNvSpPr>
            <p:nvPr/>
          </p:nvSpPr>
          <p:spPr bwMode="auto">
            <a:xfrm flipV="1">
              <a:off x="3126" y="2259"/>
              <a:ext cx="79" cy="2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78" name="Line 186"/>
            <p:cNvSpPr>
              <a:spLocks noChangeShapeType="1"/>
            </p:cNvSpPr>
            <p:nvPr/>
          </p:nvSpPr>
          <p:spPr bwMode="auto">
            <a:xfrm flipH="1">
              <a:off x="3050" y="1279"/>
              <a:ext cx="1313" cy="1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 useBgFill="1">
          <p:nvSpPr>
            <p:cNvPr id="673979" name="Oval 187"/>
            <p:cNvSpPr>
              <a:spLocks noChangeArrowheads="1"/>
            </p:cNvSpPr>
            <p:nvPr/>
          </p:nvSpPr>
          <p:spPr bwMode="auto">
            <a:xfrm>
              <a:off x="2906" y="2283"/>
              <a:ext cx="128" cy="34"/>
            </a:xfrm>
            <a:prstGeom prst="ellipse">
              <a:avLst/>
            </a:prstGeom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80" name="Line 188"/>
            <p:cNvSpPr>
              <a:spLocks noChangeShapeType="1"/>
            </p:cNvSpPr>
            <p:nvPr/>
          </p:nvSpPr>
          <p:spPr bwMode="auto">
            <a:xfrm>
              <a:off x="2373" y="2254"/>
              <a:ext cx="128" cy="1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81" name="Line 189"/>
            <p:cNvSpPr>
              <a:spLocks noChangeShapeType="1"/>
            </p:cNvSpPr>
            <p:nvPr/>
          </p:nvSpPr>
          <p:spPr bwMode="auto">
            <a:xfrm>
              <a:off x="2769" y="2251"/>
              <a:ext cx="117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82" name="Line 190"/>
            <p:cNvSpPr>
              <a:spLocks noChangeShapeType="1"/>
            </p:cNvSpPr>
            <p:nvPr/>
          </p:nvSpPr>
          <p:spPr bwMode="auto">
            <a:xfrm>
              <a:off x="2741" y="2342"/>
              <a:ext cx="117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3983" name="Line 191"/>
            <p:cNvSpPr>
              <a:spLocks noChangeShapeType="1"/>
            </p:cNvSpPr>
            <p:nvPr/>
          </p:nvSpPr>
          <p:spPr bwMode="auto">
            <a:xfrm>
              <a:off x="2916" y="2349"/>
              <a:ext cx="118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B19F-C002-4A59-9BDF-86971BD25B4D}" type="slidenum">
              <a:rPr lang="el-GR"/>
              <a:pPr/>
              <a:t>6</a:t>
            </a:fld>
            <a:endParaRPr lang="el-GR"/>
          </a:p>
        </p:txBody>
      </p:sp>
      <p:sp>
        <p:nvSpPr>
          <p:cNvPr id="674823" name="Rectangle 7"/>
          <p:cNvSpPr>
            <a:spLocks noChangeArrowheads="1"/>
          </p:cNvSpPr>
          <p:nvPr/>
        </p:nvSpPr>
        <p:spPr bwMode="auto">
          <a:xfrm>
            <a:off x="417513" y="2614613"/>
            <a:ext cx="1558925" cy="1447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b" anchorCtr="1"/>
          <a:lstStyle/>
          <a:p>
            <a:pPr algn="ctr" eaLnBrk="0" hangingPunct="0"/>
            <a:r>
              <a:rPr lang="en-US" sz="2000">
                <a:solidFill>
                  <a:srgbClr val="5B5094"/>
                </a:solidFill>
                <a:latin typeface="Arial" charset="0"/>
              </a:rPr>
              <a:t>Supplier</a:t>
            </a:r>
          </a:p>
        </p:txBody>
      </p:sp>
      <p:graphicFrame>
        <p:nvGraphicFramePr>
          <p:cNvPr id="674824" name="Object 8"/>
          <p:cNvGraphicFramePr>
            <a:graphicFrameLocks noChangeAspect="1"/>
          </p:cNvGraphicFramePr>
          <p:nvPr/>
        </p:nvGraphicFramePr>
        <p:xfrm>
          <a:off x="739775" y="2817813"/>
          <a:ext cx="990600" cy="635000"/>
        </p:xfrm>
        <a:graphic>
          <a:graphicData uri="http://schemas.openxmlformats.org/presentationml/2006/ole">
            <p:oleObj spid="_x0000_s674824" name="Clip" r:id="rId3" imgW="5600160" imgH="3588840" progId="MS_ClipArt_Gallery.2">
              <p:embed/>
            </p:oleObj>
          </a:graphicData>
        </a:graphic>
      </p:graphicFrame>
      <p:sp>
        <p:nvSpPr>
          <p:cNvPr id="674825" name="Rectangle 9"/>
          <p:cNvSpPr>
            <a:spLocks noChangeArrowheads="1"/>
          </p:cNvSpPr>
          <p:nvPr/>
        </p:nvSpPr>
        <p:spPr bwMode="auto">
          <a:xfrm>
            <a:off x="2187575" y="3154363"/>
            <a:ext cx="1558925" cy="1447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b" anchorCtr="1"/>
          <a:lstStyle/>
          <a:p>
            <a:pPr algn="ctr" eaLnBrk="0" hangingPunct="0"/>
            <a:r>
              <a:rPr lang="en-US" sz="2000">
                <a:solidFill>
                  <a:srgbClr val="5B5094"/>
                </a:solidFill>
                <a:latin typeface="Arial" charset="0"/>
              </a:rPr>
              <a:t>Manufacturing</a:t>
            </a:r>
          </a:p>
        </p:txBody>
      </p:sp>
      <p:graphicFrame>
        <p:nvGraphicFramePr>
          <p:cNvPr id="674826" name="Object 10"/>
          <p:cNvGraphicFramePr>
            <a:graphicFrameLocks noChangeAspect="1"/>
          </p:cNvGraphicFramePr>
          <p:nvPr/>
        </p:nvGraphicFramePr>
        <p:xfrm>
          <a:off x="2416175" y="3624263"/>
          <a:ext cx="990600" cy="400050"/>
        </p:xfrm>
        <a:graphic>
          <a:graphicData uri="http://schemas.openxmlformats.org/presentationml/2006/ole">
            <p:oleObj spid="_x0000_s674826" name="Clip" r:id="rId4" imgW="4609800" imgH="1852200" progId="MS_ClipArt_Gallery.2">
              <p:embed/>
            </p:oleObj>
          </a:graphicData>
        </a:graphic>
      </p:graphicFrame>
      <p:sp>
        <p:nvSpPr>
          <p:cNvPr id="674827" name="AutoShape 11"/>
          <p:cNvSpPr>
            <a:spLocks noChangeArrowheads="1"/>
          </p:cNvSpPr>
          <p:nvPr/>
        </p:nvSpPr>
        <p:spPr bwMode="auto">
          <a:xfrm>
            <a:off x="1730375" y="32131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bg1"/>
          </a:solidFill>
          <a:ln w="9525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rgbClr val="9900CC"/>
                </a:solidFill>
                <a:latin typeface="Arial" charset="0"/>
              </a:rPr>
              <a:t>Transfer</a:t>
            </a:r>
          </a:p>
        </p:txBody>
      </p:sp>
      <p:sp>
        <p:nvSpPr>
          <p:cNvPr id="674828" name="Rectangle 12"/>
          <p:cNvSpPr>
            <a:spLocks noChangeArrowheads="1"/>
          </p:cNvSpPr>
          <p:nvPr/>
        </p:nvSpPr>
        <p:spPr bwMode="auto">
          <a:xfrm>
            <a:off x="3957638" y="3698875"/>
            <a:ext cx="1558925" cy="1447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b" anchorCtr="1"/>
          <a:lstStyle/>
          <a:p>
            <a:pPr eaLnBrk="0" hangingPunct="0"/>
            <a:r>
              <a:rPr lang="en-US" sz="2000">
                <a:solidFill>
                  <a:srgbClr val="5B5094"/>
                </a:solidFill>
                <a:latin typeface="Arial" charset="0"/>
              </a:rPr>
              <a:t>Distribution</a:t>
            </a:r>
          </a:p>
        </p:txBody>
      </p:sp>
      <p:grpSp>
        <p:nvGrpSpPr>
          <p:cNvPr id="674829" name="Group 13"/>
          <p:cNvGrpSpPr>
            <a:grpSpLocks/>
          </p:cNvGrpSpPr>
          <p:nvPr/>
        </p:nvGrpSpPr>
        <p:grpSpPr bwMode="auto">
          <a:xfrm>
            <a:off x="4321175" y="4027488"/>
            <a:ext cx="990600" cy="682625"/>
            <a:chOff x="2496" y="2544"/>
            <a:chExt cx="864" cy="526"/>
          </a:xfrm>
        </p:grpSpPr>
        <p:graphicFrame>
          <p:nvGraphicFramePr>
            <p:cNvPr id="674830" name="Object 14"/>
            <p:cNvGraphicFramePr>
              <a:graphicFrameLocks noChangeAspect="1"/>
            </p:cNvGraphicFramePr>
            <p:nvPr/>
          </p:nvGraphicFramePr>
          <p:xfrm>
            <a:off x="2784" y="2544"/>
            <a:ext cx="576" cy="362"/>
          </p:xfrm>
          <a:graphic>
            <a:graphicData uri="http://schemas.openxmlformats.org/presentationml/2006/ole">
              <p:oleObj spid="_x0000_s674830" name="Clip" r:id="rId5" imgW="6119280" imgH="3847680" progId="MS_ClipArt_Gallery.2">
                <p:embed/>
              </p:oleObj>
            </a:graphicData>
          </a:graphic>
        </p:graphicFrame>
        <p:graphicFrame>
          <p:nvGraphicFramePr>
            <p:cNvPr id="674831" name="Object 15"/>
            <p:cNvGraphicFramePr>
              <a:graphicFrameLocks noChangeAspect="1"/>
            </p:cNvGraphicFramePr>
            <p:nvPr/>
          </p:nvGraphicFramePr>
          <p:xfrm>
            <a:off x="2496" y="2544"/>
            <a:ext cx="326" cy="526"/>
          </p:xfrm>
          <a:graphic>
            <a:graphicData uri="http://schemas.openxmlformats.org/presentationml/2006/ole">
              <p:oleObj spid="_x0000_s674831" name="Clip" r:id="rId6" imgW="2826720" imgH="4563720" progId="MS_ClipArt_Gallery.2">
                <p:embed/>
              </p:oleObj>
            </a:graphicData>
          </a:graphic>
        </p:graphicFrame>
      </p:grpSp>
      <p:sp>
        <p:nvSpPr>
          <p:cNvPr id="674832" name="AutoShape 16"/>
          <p:cNvSpPr>
            <a:spLocks noChangeArrowheads="1"/>
          </p:cNvSpPr>
          <p:nvPr/>
        </p:nvSpPr>
        <p:spPr bwMode="auto">
          <a:xfrm>
            <a:off x="3482975" y="3757613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bg1"/>
          </a:solidFill>
          <a:ln w="9525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rgbClr val="9900CC"/>
                </a:solidFill>
                <a:latin typeface="Arial" charset="0"/>
              </a:rPr>
              <a:t>Transfer</a:t>
            </a:r>
          </a:p>
        </p:txBody>
      </p:sp>
      <p:sp>
        <p:nvSpPr>
          <p:cNvPr id="674833" name="Rectangle 17"/>
          <p:cNvSpPr>
            <a:spLocks noChangeArrowheads="1"/>
          </p:cNvSpPr>
          <p:nvPr/>
        </p:nvSpPr>
        <p:spPr bwMode="auto">
          <a:xfrm>
            <a:off x="5710238" y="4256088"/>
            <a:ext cx="1558925" cy="1447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b" anchorCtr="1"/>
          <a:lstStyle/>
          <a:p>
            <a:pPr eaLnBrk="0" hangingPunct="0"/>
            <a:r>
              <a:rPr lang="en-US" sz="2000">
                <a:solidFill>
                  <a:srgbClr val="5B5094"/>
                </a:solidFill>
                <a:latin typeface="Arial" charset="0"/>
              </a:rPr>
              <a:t>Retail</a:t>
            </a:r>
            <a:r>
              <a:rPr lang="en-US" sz="2000">
                <a:latin typeface="Arial" charset="0"/>
              </a:rPr>
              <a:t> </a:t>
            </a:r>
            <a:r>
              <a:rPr lang="en-US" sz="2000">
                <a:solidFill>
                  <a:srgbClr val="5B5094"/>
                </a:solidFill>
                <a:latin typeface="Arial" charset="0"/>
              </a:rPr>
              <a:t>Outlet</a:t>
            </a:r>
          </a:p>
        </p:txBody>
      </p:sp>
      <p:grpSp>
        <p:nvGrpSpPr>
          <p:cNvPr id="674834" name="Group 18"/>
          <p:cNvGrpSpPr>
            <a:grpSpLocks/>
          </p:cNvGrpSpPr>
          <p:nvPr/>
        </p:nvGrpSpPr>
        <p:grpSpPr bwMode="auto">
          <a:xfrm>
            <a:off x="5997575" y="4592638"/>
            <a:ext cx="990600" cy="425450"/>
            <a:chOff x="657" y="934"/>
            <a:chExt cx="4446" cy="2121"/>
          </a:xfrm>
        </p:grpSpPr>
        <p:graphicFrame>
          <p:nvGraphicFramePr>
            <p:cNvPr id="674835" name="Object 19"/>
            <p:cNvGraphicFramePr>
              <a:graphicFrameLocks noChangeAspect="1"/>
            </p:cNvGraphicFramePr>
            <p:nvPr/>
          </p:nvGraphicFramePr>
          <p:xfrm>
            <a:off x="657" y="1265"/>
            <a:ext cx="4446" cy="1790"/>
          </p:xfrm>
          <a:graphic>
            <a:graphicData uri="http://schemas.openxmlformats.org/presentationml/2006/ole">
              <p:oleObj spid="_x0000_s674835" name="Clip" r:id="rId7" imgW="7056360" imgH="2841120" progId="MS_ClipArt_Gallery.2">
                <p:embed/>
              </p:oleObj>
            </a:graphicData>
          </a:graphic>
        </p:graphicFrame>
        <p:sp>
          <p:nvSpPr>
            <p:cNvPr id="674836" name="Text Box 20"/>
            <p:cNvSpPr txBox="1">
              <a:spLocks noChangeArrowheads="1"/>
            </p:cNvSpPr>
            <p:nvPr/>
          </p:nvSpPr>
          <p:spPr bwMode="auto">
            <a:xfrm>
              <a:off x="1655" y="934"/>
              <a:ext cx="2372" cy="1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bg1"/>
                  </a:solidFill>
                  <a:latin typeface="Arial" charset="0"/>
                </a:rPr>
                <a:t>Retail</a:t>
              </a:r>
            </a:p>
          </p:txBody>
        </p:sp>
      </p:grpSp>
      <p:sp>
        <p:nvSpPr>
          <p:cNvPr id="674837" name="AutoShape 21"/>
          <p:cNvSpPr>
            <a:spLocks noChangeArrowheads="1"/>
          </p:cNvSpPr>
          <p:nvPr/>
        </p:nvSpPr>
        <p:spPr bwMode="auto">
          <a:xfrm>
            <a:off x="5235575" y="4291013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bg1"/>
          </a:solidFill>
          <a:ln w="9525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rgbClr val="9900CC"/>
                </a:solidFill>
                <a:latin typeface="Arial" charset="0"/>
              </a:rPr>
              <a:t>Transfer</a:t>
            </a:r>
          </a:p>
        </p:txBody>
      </p:sp>
      <p:sp>
        <p:nvSpPr>
          <p:cNvPr id="674838" name="Rectangle 22"/>
          <p:cNvSpPr>
            <a:spLocks noChangeArrowheads="1"/>
          </p:cNvSpPr>
          <p:nvPr/>
        </p:nvSpPr>
        <p:spPr bwMode="auto">
          <a:xfrm>
            <a:off x="7486650" y="4789488"/>
            <a:ext cx="1558925" cy="1447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b" anchorCtr="1"/>
          <a:lstStyle/>
          <a:p>
            <a:pPr eaLnBrk="0" hangingPunct="0"/>
            <a:r>
              <a:rPr lang="en-US" sz="2000">
                <a:solidFill>
                  <a:srgbClr val="5B5094"/>
                </a:solidFill>
                <a:latin typeface="Arial" charset="0"/>
              </a:rPr>
              <a:t>Consumer</a:t>
            </a:r>
          </a:p>
        </p:txBody>
      </p:sp>
      <p:grpSp>
        <p:nvGrpSpPr>
          <p:cNvPr id="674839" name="Group 23"/>
          <p:cNvGrpSpPr>
            <a:grpSpLocks/>
          </p:cNvGrpSpPr>
          <p:nvPr/>
        </p:nvGrpSpPr>
        <p:grpSpPr bwMode="auto">
          <a:xfrm>
            <a:off x="7902575" y="4830763"/>
            <a:ext cx="609600" cy="1119187"/>
            <a:chOff x="4752" y="2597"/>
            <a:chExt cx="859" cy="1420"/>
          </a:xfrm>
        </p:grpSpPr>
        <p:grpSp>
          <p:nvGrpSpPr>
            <p:cNvPr id="674840" name="Group 24"/>
            <p:cNvGrpSpPr>
              <a:grpSpLocks/>
            </p:cNvGrpSpPr>
            <p:nvPr/>
          </p:nvGrpSpPr>
          <p:grpSpPr bwMode="auto">
            <a:xfrm>
              <a:off x="5136" y="2597"/>
              <a:ext cx="475" cy="1420"/>
              <a:chOff x="2800" y="1445"/>
              <a:chExt cx="475" cy="1420"/>
            </a:xfrm>
          </p:grpSpPr>
          <p:grpSp>
            <p:nvGrpSpPr>
              <p:cNvPr id="674841" name="Group 25"/>
              <p:cNvGrpSpPr>
                <a:grpSpLocks/>
              </p:cNvGrpSpPr>
              <p:nvPr/>
            </p:nvGrpSpPr>
            <p:grpSpPr bwMode="auto">
              <a:xfrm>
                <a:off x="2800" y="1627"/>
                <a:ext cx="475" cy="1238"/>
                <a:chOff x="2800" y="1627"/>
                <a:chExt cx="475" cy="1238"/>
              </a:xfrm>
            </p:grpSpPr>
            <p:grpSp>
              <p:nvGrpSpPr>
                <p:cNvPr id="674842" name="Group 26"/>
                <p:cNvGrpSpPr>
                  <a:grpSpLocks/>
                </p:cNvGrpSpPr>
                <p:nvPr/>
              </p:nvGrpSpPr>
              <p:grpSpPr bwMode="auto">
                <a:xfrm>
                  <a:off x="2816" y="2737"/>
                  <a:ext cx="420" cy="128"/>
                  <a:chOff x="2816" y="2737"/>
                  <a:chExt cx="420" cy="128"/>
                </a:xfrm>
              </p:grpSpPr>
              <p:sp>
                <p:nvSpPr>
                  <p:cNvPr id="674843" name="Freeform 27"/>
                  <p:cNvSpPr>
                    <a:spLocks/>
                  </p:cNvSpPr>
                  <p:nvPr/>
                </p:nvSpPr>
                <p:spPr bwMode="auto">
                  <a:xfrm>
                    <a:off x="2816" y="2764"/>
                    <a:ext cx="132" cy="101"/>
                  </a:xfrm>
                  <a:custGeom>
                    <a:avLst/>
                    <a:gdLst/>
                    <a:ahLst/>
                    <a:cxnLst>
                      <a:cxn ang="0">
                        <a:pos x="50" y="21"/>
                      </a:cxn>
                      <a:cxn ang="0">
                        <a:pos x="21" y="49"/>
                      </a:cxn>
                      <a:cxn ang="0">
                        <a:pos x="0" y="75"/>
                      </a:cxn>
                      <a:cxn ang="0">
                        <a:pos x="2" y="93"/>
                      </a:cxn>
                      <a:cxn ang="0">
                        <a:pos x="17" y="101"/>
                      </a:cxn>
                      <a:cxn ang="0">
                        <a:pos x="59" y="98"/>
                      </a:cxn>
                      <a:cxn ang="0">
                        <a:pos x="83" y="86"/>
                      </a:cxn>
                      <a:cxn ang="0">
                        <a:pos x="95" y="66"/>
                      </a:cxn>
                      <a:cxn ang="0">
                        <a:pos x="131" y="51"/>
                      </a:cxn>
                      <a:cxn ang="0">
                        <a:pos x="132" y="24"/>
                      </a:cxn>
                      <a:cxn ang="0">
                        <a:pos x="126" y="0"/>
                      </a:cxn>
                      <a:cxn ang="0">
                        <a:pos x="90" y="18"/>
                      </a:cxn>
                      <a:cxn ang="0">
                        <a:pos x="50" y="21"/>
                      </a:cxn>
                    </a:cxnLst>
                    <a:rect l="0" t="0" r="r" b="b"/>
                    <a:pathLst>
                      <a:path w="132" h="101">
                        <a:moveTo>
                          <a:pt x="50" y="21"/>
                        </a:moveTo>
                        <a:lnTo>
                          <a:pt x="21" y="49"/>
                        </a:lnTo>
                        <a:lnTo>
                          <a:pt x="0" y="75"/>
                        </a:lnTo>
                        <a:lnTo>
                          <a:pt x="2" y="93"/>
                        </a:lnTo>
                        <a:lnTo>
                          <a:pt x="17" y="101"/>
                        </a:lnTo>
                        <a:lnTo>
                          <a:pt x="59" y="98"/>
                        </a:lnTo>
                        <a:lnTo>
                          <a:pt x="83" y="86"/>
                        </a:lnTo>
                        <a:lnTo>
                          <a:pt x="95" y="66"/>
                        </a:lnTo>
                        <a:lnTo>
                          <a:pt x="131" y="51"/>
                        </a:lnTo>
                        <a:lnTo>
                          <a:pt x="132" y="24"/>
                        </a:lnTo>
                        <a:lnTo>
                          <a:pt x="126" y="0"/>
                        </a:lnTo>
                        <a:lnTo>
                          <a:pt x="90" y="18"/>
                        </a:lnTo>
                        <a:lnTo>
                          <a:pt x="50" y="2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674844" name="Freeform 28"/>
                  <p:cNvSpPr>
                    <a:spLocks/>
                  </p:cNvSpPr>
                  <p:nvPr/>
                </p:nvSpPr>
                <p:spPr bwMode="auto">
                  <a:xfrm>
                    <a:off x="3088" y="2737"/>
                    <a:ext cx="148" cy="104"/>
                  </a:xfrm>
                  <a:custGeom>
                    <a:avLst/>
                    <a:gdLst/>
                    <a:ahLst/>
                    <a:cxnLst>
                      <a:cxn ang="0">
                        <a:pos x="2" y="7"/>
                      </a:cxn>
                      <a:cxn ang="0">
                        <a:pos x="0" y="48"/>
                      </a:cxn>
                      <a:cxn ang="0">
                        <a:pos x="20" y="64"/>
                      </a:cxn>
                      <a:cxn ang="0">
                        <a:pos x="41" y="70"/>
                      </a:cxn>
                      <a:cxn ang="0">
                        <a:pos x="54" y="79"/>
                      </a:cxn>
                      <a:cxn ang="0">
                        <a:pos x="78" y="93"/>
                      </a:cxn>
                      <a:cxn ang="0">
                        <a:pos x="121" y="104"/>
                      </a:cxn>
                      <a:cxn ang="0">
                        <a:pos x="136" y="101"/>
                      </a:cxn>
                      <a:cxn ang="0">
                        <a:pos x="148" y="95"/>
                      </a:cxn>
                      <a:cxn ang="0">
                        <a:pos x="148" y="84"/>
                      </a:cxn>
                      <a:cxn ang="0">
                        <a:pos x="133" y="60"/>
                      </a:cxn>
                      <a:cxn ang="0">
                        <a:pos x="98" y="36"/>
                      </a:cxn>
                      <a:cxn ang="0">
                        <a:pos x="72" y="15"/>
                      </a:cxn>
                      <a:cxn ang="0">
                        <a:pos x="63" y="0"/>
                      </a:cxn>
                      <a:cxn ang="0">
                        <a:pos x="2" y="7"/>
                      </a:cxn>
                    </a:cxnLst>
                    <a:rect l="0" t="0" r="r" b="b"/>
                    <a:pathLst>
                      <a:path w="148" h="104">
                        <a:moveTo>
                          <a:pt x="2" y="7"/>
                        </a:moveTo>
                        <a:lnTo>
                          <a:pt x="0" y="48"/>
                        </a:lnTo>
                        <a:lnTo>
                          <a:pt x="20" y="64"/>
                        </a:lnTo>
                        <a:lnTo>
                          <a:pt x="41" y="70"/>
                        </a:lnTo>
                        <a:lnTo>
                          <a:pt x="54" y="79"/>
                        </a:lnTo>
                        <a:lnTo>
                          <a:pt x="78" y="93"/>
                        </a:lnTo>
                        <a:lnTo>
                          <a:pt x="121" y="104"/>
                        </a:lnTo>
                        <a:lnTo>
                          <a:pt x="136" y="101"/>
                        </a:lnTo>
                        <a:lnTo>
                          <a:pt x="148" y="95"/>
                        </a:lnTo>
                        <a:lnTo>
                          <a:pt x="148" y="84"/>
                        </a:lnTo>
                        <a:lnTo>
                          <a:pt x="133" y="60"/>
                        </a:lnTo>
                        <a:lnTo>
                          <a:pt x="98" y="36"/>
                        </a:lnTo>
                        <a:lnTo>
                          <a:pt x="72" y="15"/>
                        </a:lnTo>
                        <a:lnTo>
                          <a:pt x="63" y="0"/>
                        </a:lnTo>
                        <a:lnTo>
                          <a:pt x="2" y="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674845" name="Group 29"/>
                <p:cNvGrpSpPr>
                  <a:grpSpLocks/>
                </p:cNvGrpSpPr>
                <p:nvPr/>
              </p:nvGrpSpPr>
              <p:grpSpPr bwMode="auto">
                <a:xfrm>
                  <a:off x="2800" y="1627"/>
                  <a:ext cx="475" cy="1169"/>
                  <a:chOff x="2800" y="1627"/>
                  <a:chExt cx="475" cy="1169"/>
                </a:xfrm>
              </p:grpSpPr>
              <p:grpSp>
                <p:nvGrpSpPr>
                  <p:cNvPr id="674846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861" y="1627"/>
                    <a:ext cx="299" cy="376"/>
                    <a:chOff x="2861" y="1627"/>
                    <a:chExt cx="299" cy="376"/>
                  </a:xfrm>
                </p:grpSpPr>
                <p:sp>
                  <p:nvSpPr>
                    <p:cNvPr id="674847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2861" y="1648"/>
                      <a:ext cx="299" cy="35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68"/>
                        </a:cxn>
                        <a:cxn ang="0">
                          <a:pos x="90" y="0"/>
                        </a:cxn>
                        <a:cxn ang="0">
                          <a:pos x="189" y="156"/>
                        </a:cxn>
                        <a:cxn ang="0">
                          <a:pos x="206" y="8"/>
                        </a:cxn>
                        <a:cxn ang="0">
                          <a:pos x="266" y="27"/>
                        </a:cxn>
                        <a:cxn ang="0">
                          <a:pos x="299" y="81"/>
                        </a:cxn>
                        <a:cxn ang="0">
                          <a:pos x="293" y="355"/>
                        </a:cxn>
                        <a:cxn ang="0">
                          <a:pos x="33" y="355"/>
                        </a:cxn>
                        <a:cxn ang="0">
                          <a:pos x="0" y="68"/>
                        </a:cxn>
                      </a:cxnLst>
                      <a:rect l="0" t="0" r="r" b="b"/>
                      <a:pathLst>
                        <a:path w="299" h="355">
                          <a:moveTo>
                            <a:pt x="0" y="68"/>
                          </a:moveTo>
                          <a:lnTo>
                            <a:pt x="90" y="0"/>
                          </a:lnTo>
                          <a:lnTo>
                            <a:pt x="189" y="156"/>
                          </a:lnTo>
                          <a:lnTo>
                            <a:pt x="206" y="8"/>
                          </a:lnTo>
                          <a:lnTo>
                            <a:pt x="266" y="27"/>
                          </a:lnTo>
                          <a:lnTo>
                            <a:pt x="299" y="81"/>
                          </a:lnTo>
                          <a:lnTo>
                            <a:pt x="293" y="355"/>
                          </a:lnTo>
                          <a:lnTo>
                            <a:pt x="33" y="355"/>
                          </a:lnTo>
                          <a:lnTo>
                            <a:pt x="0" y="68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8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48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2947" y="1627"/>
                      <a:ext cx="120" cy="20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1"/>
                        </a:cxn>
                        <a:cxn ang="0">
                          <a:pos x="10" y="0"/>
                        </a:cxn>
                        <a:cxn ang="0">
                          <a:pos x="84" y="36"/>
                        </a:cxn>
                        <a:cxn ang="0">
                          <a:pos x="102" y="12"/>
                        </a:cxn>
                        <a:cxn ang="0">
                          <a:pos x="115" y="21"/>
                        </a:cxn>
                        <a:cxn ang="0">
                          <a:pos x="120" y="144"/>
                        </a:cxn>
                        <a:cxn ang="0">
                          <a:pos x="118" y="208"/>
                        </a:cxn>
                        <a:cxn ang="0">
                          <a:pos x="0" y="21"/>
                        </a:cxn>
                      </a:cxnLst>
                      <a:rect l="0" t="0" r="r" b="b"/>
                      <a:pathLst>
                        <a:path w="120" h="208">
                          <a:moveTo>
                            <a:pt x="0" y="21"/>
                          </a:moveTo>
                          <a:lnTo>
                            <a:pt x="10" y="0"/>
                          </a:lnTo>
                          <a:lnTo>
                            <a:pt x="84" y="36"/>
                          </a:lnTo>
                          <a:lnTo>
                            <a:pt x="102" y="12"/>
                          </a:lnTo>
                          <a:lnTo>
                            <a:pt x="115" y="21"/>
                          </a:lnTo>
                          <a:lnTo>
                            <a:pt x="120" y="144"/>
                          </a:lnTo>
                          <a:lnTo>
                            <a:pt x="118" y="208"/>
                          </a:lnTo>
                          <a:lnTo>
                            <a:pt x="0" y="21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9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49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2986" y="1669"/>
                      <a:ext cx="76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41"/>
                        </a:cxn>
                        <a:cxn ang="0">
                          <a:pos x="43" y="0"/>
                        </a:cxn>
                        <a:cxn ang="0">
                          <a:pos x="76" y="33"/>
                        </a:cxn>
                      </a:cxnLst>
                      <a:rect l="0" t="0" r="r" b="b"/>
                      <a:pathLst>
                        <a:path w="76" h="41">
                          <a:moveTo>
                            <a:pt x="0" y="41"/>
                          </a:moveTo>
                          <a:lnTo>
                            <a:pt x="43" y="0"/>
                          </a:lnTo>
                          <a:lnTo>
                            <a:pt x="76" y="33"/>
                          </a:lnTo>
                        </a:path>
                      </a:pathLst>
                    </a:custGeom>
                    <a:noFill/>
                    <a:ln w="12700">
                      <a:solidFill>
                        <a:schemeClr val="bg2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674850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2800" y="1645"/>
                    <a:ext cx="475" cy="1151"/>
                    <a:chOff x="2800" y="1645"/>
                    <a:chExt cx="475" cy="1151"/>
                  </a:xfrm>
                </p:grpSpPr>
                <p:sp>
                  <p:nvSpPr>
                    <p:cNvPr id="674851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2800" y="1645"/>
                      <a:ext cx="475" cy="1151"/>
                    </a:xfrm>
                    <a:custGeom>
                      <a:avLst/>
                      <a:gdLst/>
                      <a:ahLst/>
                      <a:cxnLst>
                        <a:cxn ang="0">
                          <a:pos x="150" y="0"/>
                        </a:cxn>
                        <a:cxn ang="0">
                          <a:pos x="36" y="84"/>
                        </a:cxn>
                        <a:cxn ang="0">
                          <a:pos x="0" y="357"/>
                        </a:cxn>
                        <a:cxn ang="0">
                          <a:pos x="89" y="536"/>
                        </a:cxn>
                        <a:cxn ang="0">
                          <a:pos x="90" y="570"/>
                        </a:cxn>
                        <a:cxn ang="0">
                          <a:pos x="96" y="612"/>
                        </a:cxn>
                        <a:cxn ang="0">
                          <a:pos x="107" y="639"/>
                        </a:cxn>
                        <a:cxn ang="0">
                          <a:pos x="93" y="834"/>
                        </a:cxn>
                        <a:cxn ang="0">
                          <a:pos x="62" y="1147"/>
                        </a:cxn>
                        <a:cxn ang="0">
                          <a:pos x="94" y="1151"/>
                        </a:cxn>
                        <a:cxn ang="0">
                          <a:pos x="144" y="1134"/>
                        </a:cxn>
                        <a:cxn ang="0">
                          <a:pos x="180" y="923"/>
                        </a:cxn>
                        <a:cxn ang="0">
                          <a:pos x="198" y="845"/>
                        </a:cxn>
                        <a:cxn ang="0">
                          <a:pos x="251" y="642"/>
                        </a:cxn>
                        <a:cxn ang="0">
                          <a:pos x="258" y="856"/>
                        </a:cxn>
                        <a:cxn ang="0">
                          <a:pos x="286" y="1116"/>
                        </a:cxn>
                        <a:cxn ang="0">
                          <a:pos x="361" y="1119"/>
                        </a:cxn>
                        <a:cxn ang="0">
                          <a:pos x="369" y="839"/>
                        </a:cxn>
                        <a:cxn ang="0">
                          <a:pos x="362" y="561"/>
                        </a:cxn>
                        <a:cxn ang="0">
                          <a:pos x="365" y="420"/>
                        </a:cxn>
                        <a:cxn ang="0">
                          <a:pos x="380" y="376"/>
                        </a:cxn>
                        <a:cxn ang="0">
                          <a:pos x="388" y="380"/>
                        </a:cxn>
                        <a:cxn ang="0">
                          <a:pos x="468" y="333"/>
                        </a:cxn>
                        <a:cxn ang="0">
                          <a:pos x="475" y="244"/>
                        </a:cxn>
                        <a:cxn ang="0">
                          <a:pos x="347" y="30"/>
                        </a:cxn>
                        <a:cxn ang="0">
                          <a:pos x="258" y="0"/>
                        </a:cxn>
                        <a:cxn ang="0">
                          <a:pos x="277" y="144"/>
                        </a:cxn>
                        <a:cxn ang="0">
                          <a:pos x="255" y="285"/>
                        </a:cxn>
                        <a:cxn ang="0">
                          <a:pos x="220" y="153"/>
                        </a:cxn>
                        <a:cxn ang="0">
                          <a:pos x="150" y="0"/>
                        </a:cxn>
                      </a:cxnLst>
                      <a:rect l="0" t="0" r="r" b="b"/>
                      <a:pathLst>
                        <a:path w="475" h="1151">
                          <a:moveTo>
                            <a:pt x="150" y="0"/>
                          </a:moveTo>
                          <a:lnTo>
                            <a:pt x="36" y="84"/>
                          </a:lnTo>
                          <a:lnTo>
                            <a:pt x="0" y="357"/>
                          </a:lnTo>
                          <a:lnTo>
                            <a:pt x="89" y="536"/>
                          </a:lnTo>
                          <a:lnTo>
                            <a:pt x="90" y="570"/>
                          </a:lnTo>
                          <a:lnTo>
                            <a:pt x="96" y="612"/>
                          </a:lnTo>
                          <a:lnTo>
                            <a:pt x="107" y="639"/>
                          </a:lnTo>
                          <a:lnTo>
                            <a:pt x="93" y="834"/>
                          </a:lnTo>
                          <a:lnTo>
                            <a:pt x="62" y="1147"/>
                          </a:lnTo>
                          <a:lnTo>
                            <a:pt x="94" y="1151"/>
                          </a:lnTo>
                          <a:lnTo>
                            <a:pt x="144" y="1134"/>
                          </a:lnTo>
                          <a:lnTo>
                            <a:pt x="180" y="923"/>
                          </a:lnTo>
                          <a:lnTo>
                            <a:pt x="198" y="845"/>
                          </a:lnTo>
                          <a:lnTo>
                            <a:pt x="251" y="642"/>
                          </a:lnTo>
                          <a:lnTo>
                            <a:pt x="258" y="856"/>
                          </a:lnTo>
                          <a:lnTo>
                            <a:pt x="286" y="1116"/>
                          </a:lnTo>
                          <a:lnTo>
                            <a:pt x="361" y="1119"/>
                          </a:lnTo>
                          <a:lnTo>
                            <a:pt x="369" y="839"/>
                          </a:lnTo>
                          <a:lnTo>
                            <a:pt x="362" y="561"/>
                          </a:lnTo>
                          <a:lnTo>
                            <a:pt x="365" y="420"/>
                          </a:lnTo>
                          <a:lnTo>
                            <a:pt x="380" y="376"/>
                          </a:lnTo>
                          <a:lnTo>
                            <a:pt x="388" y="380"/>
                          </a:lnTo>
                          <a:lnTo>
                            <a:pt x="468" y="333"/>
                          </a:lnTo>
                          <a:lnTo>
                            <a:pt x="475" y="244"/>
                          </a:lnTo>
                          <a:lnTo>
                            <a:pt x="347" y="30"/>
                          </a:lnTo>
                          <a:lnTo>
                            <a:pt x="258" y="0"/>
                          </a:lnTo>
                          <a:lnTo>
                            <a:pt x="277" y="144"/>
                          </a:lnTo>
                          <a:lnTo>
                            <a:pt x="255" y="285"/>
                          </a:lnTo>
                          <a:lnTo>
                            <a:pt x="220" y="153"/>
                          </a:lnTo>
                          <a:lnTo>
                            <a:pt x="15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10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52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2826" y="1770"/>
                      <a:ext cx="12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60" y="0"/>
                        </a:cxn>
                        <a:cxn ang="0">
                          <a:pos x="72" y="72"/>
                        </a:cxn>
                        <a:cxn ang="0">
                          <a:pos x="66" y="180"/>
                        </a:cxn>
                        <a:cxn ang="0">
                          <a:pos x="0" y="198"/>
                        </a:cxn>
                        <a:cxn ang="0">
                          <a:pos x="66" y="204"/>
                        </a:cxn>
                        <a:cxn ang="0">
                          <a:pos x="84" y="269"/>
                        </a:cxn>
                        <a:cxn ang="0">
                          <a:pos x="120" y="299"/>
                        </a:cxn>
                        <a:cxn ang="0">
                          <a:pos x="108" y="246"/>
                        </a:cxn>
                        <a:cxn ang="0">
                          <a:pos x="96" y="216"/>
                        </a:cxn>
                        <a:cxn ang="0">
                          <a:pos x="90" y="144"/>
                        </a:cxn>
                        <a:cxn ang="0">
                          <a:pos x="60" y="0"/>
                        </a:cxn>
                      </a:cxnLst>
                      <a:rect l="0" t="0" r="r" b="b"/>
                      <a:pathLst>
                        <a:path w="120" h="299">
                          <a:moveTo>
                            <a:pt x="60" y="0"/>
                          </a:moveTo>
                          <a:lnTo>
                            <a:pt x="72" y="72"/>
                          </a:lnTo>
                          <a:lnTo>
                            <a:pt x="66" y="180"/>
                          </a:lnTo>
                          <a:lnTo>
                            <a:pt x="0" y="198"/>
                          </a:lnTo>
                          <a:lnTo>
                            <a:pt x="66" y="204"/>
                          </a:lnTo>
                          <a:lnTo>
                            <a:pt x="84" y="269"/>
                          </a:lnTo>
                          <a:lnTo>
                            <a:pt x="120" y="299"/>
                          </a:lnTo>
                          <a:lnTo>
                            <a:pt x="108" y="246"/>
                          </a:lnTo>
                          <a:lnTo>
                            <a:pt x="96" y="216"/>
                          </a:lnTo>
                          <a:lnTo>
                            <a:pt x="90" y="144"/>
                          </a:lnTo>
                          <a:lnTo>
                            <a:pt x="6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11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53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2935" y="1787"/>
                      <a:ext cx="42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41"/>
                        </a:cxn>
                        <a:cxn ang="0">
                          <a:pos x="9" y="0"/>
                        </a:cxn>
                        <a:cxn ang="0">
                          <a:pos x="42" y="35"/>
                        </a:cxn>
                        <a:cxn ang="0">
                          <a:pos x="0" y="41"/>
                        </a:cxn>
                      </a:cxnLst>
                      <a:rect l="0" t="0" r="r" b="b"/>
                      <a:pathLst>
                        <a:path w="42" h="41">
                          <a:moveTo>
                            <a:pt x="0" y="41"/>
                          </a:moveTo>
                          <a:lnTo>
                            <a:pt x="9" y="0"/>
                          </a:lnTo>
                          <a:lnTo>
                            <a:pt x="42" y="35"/>
                          </a:lnTo>
                          <a:lnTo>
                            <a:pt x="0" y="41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9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</p:grpSp>
          </p:grpSp>
          <p:grpSp>
            <p:nvGrpSpPr>
              <p:cNvPr id="674854" name="Group 38"/>
              <p:cNvGrpSpPr>
                <a:grpSpLocks/>
              </p:cNvGrpSpPr>
              <p:nvPr/>
            </p:nvGrpSpPr>
            <p:grpSpPr bwMode="auto">
              <a:xfrm>
                <a:off x="2933" y="1445"/>
                <a:ext cx="151" cy="224"/>
                <a:chOff x="2933" y="1445"/>
                <a:chExt cx="151" cy="224"/>
              </a:xfrm>
            </p:grpSpPr>
            <p:sp>
              <p:nvSpPr>
                <p:cNvPr id="674855" name="Freeform 39"/>
                <p:cNvSpPr>
                  <a:spLocks/>
                </p:cNvSpPr>
                <p:nvPr/>
              </p:nvSpPr>
              <p:spPr bwMode="auto">
                <a:xfrm>
                  <a:off x="2938" y="1448"/>
                  <a:ext cx="133" cy="221"/>
                </a:xfrm>
                <a:custGeom>
                  <a:avLst/>
                  <a:gdLst/>
                  <a:ahLst/>
                  <a:cxnLst>
                    <a:cxn ang="0">
                      <a:pos x="131" y="37"/>
                    </a:cxn>
                    <a:cxn ang="0">
                      <a:pos x="133" y="72"/>
                    </a:cxn>
                    <a:cxn ang="0">
                      <a:pos x="128" y="85"/>
                    </a:cxn>
                    <a:cxn ang="0">
                      <a:pos x="133" y="97"/>
                    </a:cxn>
                    <a:cxn ang="0">
                      <a:pos x="132" y="110"/>
                    </a:cxn>
                    <a:cxn ang="0">
                      <a:pos x="130" y="128"/>
                    </a:cxn>
                    <a:cxn ang="0">
                      <a:pos x="128" y="146"/>
                    </a:cxn>
                    <a:cxn ang="0">
                      <a:pos x="129" y="165"/>
                    </a:cxn>
                    <a:cxn ang="0">
                      <a:pos x="121" y="177"/>
                    </a:cxn>
                    <a:cxn ang="0">
                      <a:pos x="109" y="185"/>
                    </a:cxn>
                    <a:cxn ang="0">
                      <a:pos x="113" y="196"/>
                    </a:cxn>
                    <a:cxn ang="0">
                      <a:pos x="91" y="221"/>
                    </a:cxn>
                    <a:cxn ang="0">
                      <a:pos x="19" y="184"/>
                    </a:cxn>
                    <a:cxn ang="0">
                      <a:pos x="16" y="135"/>
                    </a:cxn>
                    <a:cxn ang="0">
                      <a:pos x="13" y="129"/>
                    </a:cxn>
                    <a:cxn ang="0">
                      <a:pos x="10" y="121"/>
                    </a:cxn>
                    <a:cxn ang="0">
                      <a:pos x="4" y="108"/>
                    </a:cxn>
                    <a:cxn ang="0">
                      <a:pos x="0" y="82"/>
                    </a:cxn>
                    <a:cxn ang="0">
                      <a:pos x="8" y="78"/>
                    </a:cxn>
                    <a:cxn ang="0">
                      <a:pos x="6" y="69"/>
                    </a:cxn>
                    <a:cxn ang="0">
                      <a:pos x="6" y="52"/>
                    </a:cxn>
                    <a:cxn ang="0">
                      <a:pos x="7" y="40"/>
                    </a:cxn>
                    <a:cxn ang="0">
                      <a:pos x="13" y="26"/>
                    </a:cxn>
                    <a:cxn ang="0">
                      <a:pos x="20" y="16"/>
                    </a:cxn>
                    <a:cxn ang="0">
                      <a:pos x="33" y="6"/>
                    </a:cxn>
                    <a:cxn ang="0">
                      <a:pos x="47" y="2"/>
                    </a:cxn>
                    <a:cxn ang="0">
                      <a:pos x="62" y="0"/>
                    </a:cxn>
                    <a:cxn ang="0">
                      <a:pos x="77" y="0"/>
                    </a:cxn>
                    <a:cxn ang="0">
                      <a:pos x="92" y="1"/>
                    </a:cxn>
                    <a:cxn ang="0">
                      <a:pos x="104" y="3"/>
                    </a:cxn>
                    <a:cxn ang="0">
                      <a:pos x="117" y="9"/>
                    </a:cxn>
                    <a:cxn ang="0">
                      <a:pos x="124" y="17"/>
                    </a:cxn>
                    <a:cxn ang="0">
                      <a:pos x="127" y="24"/>
                    </a:cxn>
                    <a:cxn ang="0">
                      <a:pos x="131" y="37"/>
                    </a:cxn>
                  </a:cxnLst>
                  <a:rect l="0" t="0" r="r" b="b"/>
                  <a:pathLst>
                    <a:path w="133" h="221">
                      <a:moveTo>
                        <a:pt x="131" y="37"/>
                      </a:moveTo>
                      <a:lnTo>
                        <a:pt x="133" y="72"/>
                      </a:lnTo>
                      <a:lnTo>
                        <a:pt x="128" y="85"/>
                      </a:lnTo>
                      <a:lnTo>
                        <a:pt x="133" y="97"/>
                      </a:lnTo>
                      <a:lnTo>
                        <a:pt x="132" y="110"/>
                      </a:lnTo>
                      <a:lnTo>
                        <a:pt x="130" y="128"/>
                      </a:lnTo>
                      <a:lnTo>
                        <a:pt x="128" y="146"/>
                      </a:lnTo>
                      <a:lnTo>
                        <a:pt x="129" y="165"/>
                      </a:lnTo>
                      <a:lnTo>
                        <a:pt x="121" y="177"/>
                      </a:lnTo>
                      <a:lnTo>
                        <a:pt x="109" y="185"/>
                      </a:lnTo>
                      <a:lnTo>
                        <a:pt x="113" y="196"/>
                      </a:lnTo>
                      <a:lnTo>
                        <a:pt x="91" y="221"/>
                      </a:lnTo>
                      <a:lnTo>
                        <a:pt x="19" y="184"/>
                      </a:lnTo>
                      <a:lnTo>
                        <a:pt x="16" y="135"/>
                      </a:lnTo>
                      <a:lnTo>
                        <a:pt x="13" y="129"/>
                      </a:lnTo>
                      <a:lnTo>
                        <a:pt x="10" y="121"/>
                      </a:lnTo>
                      <a:lnTo>
                        <a:pt x="4" y="108"/>
                      </a:lnTo>
                      <a:lnTo>
                        <a:pt x="0" y="82"/>
                      </a:lnTo>
                      <a:lnTo>
                        <a:pt x="8" y="78"/>
                      </a:lnTo>
                      <a:lnTo>
                        <a:pt x="6" y="69"/>
                      </a:lnTo>
                      <a:lnTo>
                        <a:pt x="6" y="52"/>
                      </a:lnTo>
                      <a:lnTo>
                        <a:pt x="7" y="40"/>
                      </a:lnTo>
                      <a:lnTo>
                        <a:pt x="13" y="26"/>
                      </a:lnTo>
                      <a:lnTo>
                        <a:pt x="20" y="16"/>
                      </a:lnTo>
                      <a:lnTo>
                        <a:pt x="33" y="6"/>
                      </a:lnTo>
                      <a:lnTo>
                        <a:pt x="47" y="2"/>
                      </a:lnTo>
                      <a:lnTo>
                        <a:pt x="62" y="0"/>
                      </a:lnTo>
                      <a:lnTo>
                        <a:pt x="77" y="0"/>
                      </a:lnTo>
                      <a:lnTo>
                        <a:pt x="92" y="1"/>
                      </a:lnTo>
                      <a:lnTo>
                        <a:pt x="104" y="3"/>
                      </a:lnTo>
                      <a:lnTo>
                        <a:pt x="117" y="9"/>
                      </a:lnTo>
                      <a:lnTo>
                        <a:pt x="124" y="17"/>
                      </a:lnTo>
                      <a:lnTo>
                        <a:pt x="127" y="24"/>
                      </a:lnTo>
                      <a:lnTo>
                        <a:pt x="131" y="37"/>
                      </a:lnTo>
                      <a:close/>
                    </a:path>
                  </a:pathLst>
                </a:custGeom>
                <a:blipFill dpi="0" rotWithShape="0">
                  <a:blip r:embed="rId12" cstate="print"/>
                  <a:srcRect/>
                  <a:tile tx="0" ty="0" sx="100000" sy="100000" flip="none" algn="tl"/>
                </a:blip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74856" name="Freeform 40"/>
                <p:cNvSpPr>
                  <a:spLocks/>
                </p:cNvSpPr>
                <p:nvPr/>
              </p:nvSpPr>
              <p:spPr bwMode="auto">
                <a:xfrm>
                  <a:off x="2952" y="1574"/>
                  <a:ext cx="73" cy="56"/>
                </a:xfrm>
                <a:custGeom>
                  <a:avLst/>
                  <a:gdLst/>
                  <a:ahLst/>
                  <a:cxnLst>
                    <a:cxn ang="0">
                      <a:pos x="6" y="6"/>
                    </a:cxn>
                    <a:cxn ang="0">
                      <a:pos x="14" y="5"/>
                    </a:cxn>
                    <a:cxn ang="0">
                      <a:pos x="31" y="36"/>
                    </a:cxn>
                    <a:cxn ang="0">
                      <a:pos x="73" y="56"/>
                    </a:cxn>
                    <a:cxn ang="0">
                      <a:pos x="30" y="42"/>
                    </a:cxn>
                    <a:cxn ang="0">
                      <a:pos x="13" y="25"/>
                    </a:cxn>
                    <a:cxn ang="0">
                      <a:pos x="4" y="32"/>
                    </a:cxn>
                    <a:cxn ang="0">
                      <a:pos x="0" y="0"/>
                    </a:cxn>
                    <a:cxn ang="0">
                      <a:pos x="6" y="6"/>
                    </a:cxn>
                  </a:cxnLst>
                  <a:rect l="0" t="0" r="r" b="b"/>
                  <a:pathLst>
                    <a:path w="73" h="56">
                      <a:moveTo>
                        <a:pt x="6" y="6"/>
                      </a:moveTo>
                      <a:lnTo>
                        <a:pt x="14" y="5"/>
                      </a:lnTo>
                      <a:lnTo>
                        <a:pt x="31" y="36"/>
                      </a:lnTo>
                      <a:lnTo>
                        <a:pt x="73" y="56"/>
                      </a:lnTo>
                      <a:lnTo>
                        <a:pt x="30" y="42"/>
                      </a:lnTo>
                      <a:lnTo>
                        <a:pt x="13" y="25"/>
                      </a:lnTo>
                      <a:lnTo>
                        <a:pt x="4" y="3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blipFill dpi="0" rotWithShape="0">
                  <a:blip r:embed="rId13" cstate="print"/>
                  <a:srcRect/>
                  <a:tile tx="0" ty="0" sx="100000" sy="100000" flip="none" algn="tl"/>
                </a:blip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74857" name="Freeform 41"/>
                <p:cNvSpPr>
                  <a:spLocks/>
                </p:cNvSpPr>
                <p:nvPr/>
              </p:nvSpPr>
              <p:spPr bwMode="auto">
                <a:xfrm>
                  <a:off x="2933" y="1445"/>
                  <a:ext cx="151" cy="142"/>
                </a:xfrm>
                <a:custGeom>
                  <a:avLst/>
                  <a:gdLst/>
                  <a:ahLst/>
                  <a:cxnLst>
                    <a:cxn ang="0">
                      <a:pos x="22" y="142"/>
                    </a:cxn>
                    <a:cxn ang="0">
                      <a:pos x="10" y="126"/>
                    </a:cxn>
                    <a:cxn ang="0">
                      <a:pos x="4" y="105"/>
                    </a:cxn>
                    <a:cxn ang="0">
                      <a:pos x="0" y="75"/>
                    </a:cxn>
                    <a:cxn ang="0">
                      <a:pos x="0" y="47"/>
                    </a:cxn>
                    <a:cxn ang="0">
                      <a:pos x="5" y="25"/>
                    </a:cxn>
                    <a:cxn ang="0">
                      <a:pos x="20" y="10"/>
                    </a:cxn>
                    <a:cxn ang="0">
                      <a:pos x="36" y="3"/>
                    </a:cxn>
                    <a:cxn ang="0">
                      <a:pos x="66" y="0"/>
                    </a:cxn>
                    <a:cxn ang="0">
                      <a:pos x="105" y="2"/>
                    </a:cxn>
                    <a:cxn ang="0">
                      <a:pos x="129" y="10"/>
                    </a:cxn>
                    <a:cxn ang="0">
                      <a:pos x="144" y="13"/>
                    </a:cxn>
                    <a:cxn ang="0">
                      <a:pos x="151" y="13"/>
                    </a:cxn>
                    <a:cxn ang="0">
                      <a:pos x="142" y="22"/>
                    </a:cxn>
                    <a:cxn ang="0">
                      <a:pos x="136" y="37"/>
                    </a:cxn>
                    <a:cxn ang="0">
                      <a:pos x="136" y="43"/>
                    </a:cxn>
                    <a:cxn ang="0">
                      <a:pos x="123" y="34"/>
                    </a:cxn>
                    <a:cxn ang="0">
                      <a:pos x="105" y="33"/>
                    </a:cxn>
                    <a:cxn ang="0">
                      <a:pos x="83" y="31"/>
                    </a:cxn>
                    <a:cxn ang="0">
                      <a:pos x="68" y="31"/>
                    </a:cxn>
                    <a:cxn ang="0">
                      <a:pos x="51" y="31"/>
                    </a:cxn>
                    <a:cxn ang="0">
                      <a:pos x="59" y="35"/>
                    </a:cxn>
                    <a:cxn ang="0">
                      <a:pos x="59" y="44"/>
                    </a:cxn>
                    <a:cxn ang="0">
                      <a:pos x="54" y="54"/>
                    </a:cxn>
                    <a:cxn ang="0">
                      <a:pos x="45" y="68"/>
                    </a:cxn>
                    <a:cxn ang="0">
                      <a:pos x="40" y="85"/>
                    </a:cxn>
                    <a:cxn ang="0">
                      <a:pos x="40" y="105"/>
                    </a:cxn>
                    <a:cxn ang="0">
                      <a:pos x="27" y="93"/>
                    </a:cxn>
                    <a:cxn ang="0">
                      <a:pos x="26" y="84"/>
                    </a:cxn>
                    <a:cxn ang="0">
                      <a:pos x="18" y="81"/>
                    </a:cxn>
                    <a:cxn ang="0">
                      <a:pos x="9" y="82"/>
                    </a:cxn>
                    <a:cxn ang="0">
                      <a:pos x="7" y="87"/>
                    </a:cxn>
                    <a:cxn ang="0">
                      <a:pos x="10" y="114"/>
                    </a:cxn>
                    <a:cxn ang="0">
                      <a:pos x="17" y="126"/>
                    </a:cxn>
                    <a:cxn ang="0">
                      <a:pos x="22" y="142"/>
                    </a:cxn>
                  </a:cxnLst>
                  <a:rect l="0" t="0" r="r" b="b"/>
                  <a:pathLst>
                    <a:path w="151" h="142">
                      <a:moveTo>
                        <a:pt x="22" y="142"/>
                      </a:moveTo>
                      <a:lnTo>
                        <a:pt x="10" y="126"/>
                      </a:lnTo>
                      <a:lnTo>
                        <a:pt x="4" y="105"/>
                      </a:lnTo>
                      <a:lnTo>
                        <a:pt x="0" y="75"/>
                      </a:lnTo>
                      <a:lnTo>
                        <a:pt x="0" y="47"/>
                      </a:lnTo>
                      <a:lnTo>
                        <a:pt x="5" y="25"/>
                      </a:lnTo>
                      <a:lnTo>
                        <a:pt x="20" y="10"/>
                      </a:lnTo>
                      <a:lnTo>
                        <a:pt x="36" y="3"/>
                      </a:lnTo>
                      <a:lnTo>
                        <a:pt x="66" y="0"/>
                      </a:lnTo>
                      <a:lnTo>
                        <a:pt x="105" y="2"/>
                      </a:lnTo>
                      <a:lnTo>
                        <a:pt x="129" y="10"/>
                      </a:lnTo>
                      <a:lnTo>
                        <a:pt x="144" y="13"/>
                      </a:lnTo>
                      <a:lnTo>
                        <a:pt x="151" y="13"/>
                      </a:lnTo>
                      <a:lnTo>
                        <a:pt x="142" y="22"/>
                      </a:lnTo>
                      <a:lnTo>
                        <a:pt x="136" y="37"/>
                      </a:lnTo>
                      <a:lnTo>
                        <a:pt x="136" y="43"/>
                      </a:lnTo>
                      <a:lnTo>
                        <a:pt x="123" y="34"/>
                      </a:lnTo>
                      <a:lnTo>
                        <a:pt x="105" y="33"/>
                      </a:lnTo>
                      <a:lnTo>
                        <a:pt x="83" y="31"/>
                      </a:lnTo>
                      <a:lnTo>
                        <a:pt x="68" y="31"/>
                      </a:lnTo>
                      <a:lnTo>
                        <a:pt x="51" y="31"/>
                      </a:lnTo>
                      <a:lnTo>
                        <a:pt x="59" y="35"/>
                      </a:lnTo>
                      <a:lnTo>
                        <a:pt x="59" y="44"/>
                      </a:lnTo>
                      <a:lnTo>
                        <a:pt x="54" y="54"/>
                      </a:lnTo>
                      <a:lnTo>
                        <a:pt x="45" y="68"/>
                      </a:lnTo>
                      <a:lnTo>
                        <a:pt x="40" y="85"/>
                      </a:lnTo>
                      <a:lnTo>
                        <a:pt x="40" y="105"/>
                      </a:lnTo>
                      <a:lnTo>
                        <a:pt x="27" y="93"/>
                      </a:lnTo>
                      <a:lnTo>
                        <a:pt x="26" y="84"/>
                      </a:lnTo>
                      <a:lnTo>
                        <a:pt x="18" y="81"/>
                      </a:lnTo>
                      <a:lnTo>
                        <a:pt x="9" y="82"/>
                      </a:lnTo>
                      <a:lnTo>
                        <a:pt x="7" y="87"/>
                      </a:lnTo>
                      <a:lnTo>
                        <a:pt x="10" y="114"/>
                      </a:lnTo>
                      <a:lnTo>
                        <a:pt x="17" y="126"/>
                      </a:lnTo>
                      <a:lnTo>
                        <a:pt x="22" y="142"/>
                      </a:lnTo>
                      <a:close/>
                    </a:path>
                  </a:pathLst>
                </a:custGeom>
                <a:blipFill dpi="0" rotWithShape="0">
                  <a:blip r:embed="rId14" cstate="print"/>
                  <a:srcRect/>
                  <a:tile tx="0" ty="0" sx="100000" sy="100000" flip="none" algn="tl"/>
                </a:blip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674858" name="Freeform 42"/>
              <p:cNvSpPr>
                <a:spLocks/>
              </p:cNvSpPr>
              <p:nvPr/>
            </p:nvSpPr>
            <p:spPr bwMode="auto">
              <a:xfrm>
                <a:off x="3058" y="1952"/>
                <a:ext cx="129" cy="72"/>
              </a:xfrm>
              <a:custGeom>
                <a:avLst/>
                <a:gdLst/>
                <a:ahLst/>
                <a:cxnLst>
                  <a:cxn ang="0">
                    <a:pos x="129" y="64"/>
                  </a:cxn>
                  <a:cxn ang="0">
                    <a:pos x="99" y="72"/>
                  </a:cxn>
                  <a:cxn ang="0">
                    <a:pos x="56" y="66"/>
                  </a:cxn>
                  <a:cxn ang="0">
                    <a:pos x="21" y="55"/>
                  </a:cxn>
                  <a:cxn ang="0">
                    <a:pos x="0" y="13"/>
                  </a:cxn>
                  <a:cxn ang="0">
                    <a:pos x="59" y="18"/>
                  </a:cxn>
                  <a:cxn ang="0">
                    <a:pos x="54" y="0"/>
                  </a:cxn>
                  <a:cxn ang="0">
                    <a:pos x="81" y="4"/>
                  </a:cxn>
                  <a:cxn ang="0">
                    <a:pos x="108" y="18"/>
                  </a:cxn>
                  <a:cxn ang="0">
                    <a:pos x="119" y="24"/>
                  </a:cxn>
                  <a:cxn ang="0">
                    <a:pos x="129" y="64"/>
                  </a:cxn>
                </a:cxnLst>
                <a:rect l="0" t="0" r="r" b="b"/>
                <a:pathLst>
                  <a:path w="129" h="72">
                    <a:moveTo>
                      <a:pt x="129" y="64"/>
                    </a:moveTo>
                    <a:lnTo>
                      <a:pt x="99" y="72"/>
                    </a:lnTo>
                    <a:lnTo>
                      <a:pt x="56" y="66"/>
                    </a:lnTo>
                    <a:lnTo>
                      <a:pt x="21" y="55"/>
                    </a:lnTo>
                    <a:lnTo>
                      <a:pt x="0" y="13"/>
                    </a:lnTo>
                    <a:lnTo>
                      <a:pt x="59" y="18"/>
                    </a:lnTo>
                    <a:lnTo>
                      <a:pt x="54" y="0"/>
                    </a:lnTo>
                    <a:lnTo>
                      <a:pt x="81" y="4"/>
                    </a:lnTo>
                    <a:lnTo>
                      <a:pt x="108" y="18"/>
                    </a:lnTo>
                    <a:lnTo>
                      <a:pt x="119" y="24"/>
                    </a:lnTo>
                    <a:lnTo>
                      <a:pt x="129" y="64"/>
                    </a:lnTo>
                    <a:close/>
                  </a:path>
                </a:pathLst>
              </a:custGeom>
              <a:blipFill dpi="0" rotWithShape="0">
                <a:blip r:embed="rId12" cstate="print"/>
                <a:srcRect/>
                <a:tile tx="0" ty="0" sx="100000" sy="100000" flip="none" algn="tl"/>
              </a:blip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74859" name="Group 43"/>
            <p:cNvGrpSpPr>
              <a:grpSpLocks/>
            </p:cNvGrpSpPr>
            <p:nvPr/>
          </p:nvGrpSpPr>
          <p:grpSpPr bwMode="auto">
            <a:xfrm>
              <a:off x="4752" y="2640"/>
              <a:ext cx="303" cy="1377"/>
              <a:chOff x="1608" y="1506"/>
              <a:chExt cx="303" cy="1377"/>
            </a:xfrm>
          </p:grpSpPr>
          <p:grpSp>
            <p:nvGrpSpPr>
              <p:cNvPr id="674860" name="Group 44"/>
              <p:cNvGrpSpPr>
                <a:grpSpLocks/>
              </p:cNvGrpSpPr>
              <p:nvPr/>
            </p:nvGrpSpPr>
            <p:grpSpPr bwMode="auto">
              <a:xfrm>
                <a:off x="1612" y="1935"/>
                <a:ext cx="293" cy="402"/>
                <a:chOff x="1612" y="1935"/>
                <a:chExt cx="293" cy="402"/>
              </a:xfrm>
            </p:grpSpPr>
            <p:sp>
              <p:nvSpPr>
                <p:cNvPr id="674861" name="Freeform 45"/>
                <p:cNvSpPr>
                  <a:spLocks/>
                </p:cNvSpPr>
                <p:nvPr/>
              </p:nvSpPr>
              <p:spPr bwMode="auto">
                <a:xfrm>
                  <a:off x="1612" y="1946"/>
                  <a:ext cx="80" cy="391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0" y="88"/>
                    </a:cxn>
                    <a:cxn ang="0">
                      <a:pos x="13" y="210"/>
                    </a:cxn>
                    <a:cxn ang="0">
                      <a:pos x="24" y="316"/>
                    </a:cxn>
                    <a:cxn ang="0">
                      <a:pos x="44" y="379"/>
                    </a:cxn>
                    <a:cxn ang="0">
                      <a:pos x="53" y="391"/>
                    </a:cxn>
                    <a:cxn ang="0">
                      <a:pos x="59" y="373"/>
                    </a:cxn>
                    <a:cxn ang="0">
                      <a:pos x="62" y="329"/>
                    </a:cxn>
                    <a:cxn ang="0">
                      <a:pos x="80" y="317"/>
                    </a:cxn>
                    <a:cxn ang="0">
                      <a:pos x="56" y="281"/>
                    </a:cxn>
                    <a:cxn ang="0">
                      <a:pos x="40" y="260"/>
                    </a:cxn>
                    <a:cxn ang="0">
                      <a:pos x="42" y="79"/>
                    </a:cxn>
                    <a:cxn ang="0">
                      <a:pos x="50" y="7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80" h="391">
                      <a:moveTo>
                        <a:pt x="4" y="0"/>
                      </a:moveTo>
                      <a:lnTo>
                        <a:pt x="0" y="88"/>
                      </a:lnTo>
                      <a:lnTo>
                        <a:pt x="13" y="210"/>
                      </a:lnTo>
                      <a:lnTo>
                        <a:pt x="24" y="316"/>
                      </a:lnTo>
                      <a:lnTo>
                        <a:pt x="44" y="379"/>
                      </a:lnTo>
                      <a:lnTo>
                        <a:pt x="53" y="391"/>
                      </a:lnTo>
                      <a:lnTo>
                        <a:pt x="59" y="373"/>
                      </a:lnTo>
                      <a:lnTo>
                        <a:pt x="62" y="329"/>
                      </a:lnTo>
                      <a:lnTo>
                        <a:pt x="80" y="317"/>
                      </a:lnTo>
                      <a:lnTo>
                        <a:pt x="56" y="281"/>
                      </a:lnTo>
                      <a:lnTo>
                        <a:pt x="40" y="260"/>
                      </a:lnTo>
                      <a:lnTo>
                        <a:pt x="42" y="79"/>
                      </a:lnTo>
                      <a:lnTo>
                        <a:pt x="50" y="7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blipFill dpi="0" rotWithShape="0">
                  <a:blip r:embed="rId15" cstate="print"/>
                  <a:srcRect/>
                  <a:tile tx="0" ty="0" sx="100000" sy="100000" flip="none" algn="tl"/>
                </a:blip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74862" name="Freeform 46"/>
                <p:cNvSpPr>
                  <a:spLocks/>
                </p:cNvSpPr>
                <p:nvPr/>
              </p:nvSpPr>
              <p:spPr bwMode="auto">
                <a:xfrm>
                  <a:off x="1835" y="1935"/>
                  <a:ext cx="70" cy="365"/>
                </a:xfrm>
                <a:custGeom>
                  <a:avLst/>
                  <a:gdLst/>
                  <a:ahLst/>
                  <a:cxnLst>
                    <a:cxn ang="0">
                      <a:pos x="20" y="10"/>
                    </a:cxn>
                    <a:cxn ang="0">
                      <a:pos x="30" y="76"/>
                    </a:cxn>
                    <a:cxn ang="0">
                      <a:pos x="29" y="232"/>
                    </a:cxn>
                    <a:cxn ang="0">
                      <a:pos x="0" y="298"/>
                    </a:cxn>
                    <a:cxn ang="0">
                      <a:pos x="7" y="304"/>
                    </a:cxn>
                    <a:cxn ang="0">
                      <a:pos x="0" y="338"/>
                    </a:cxn>
                    <a:cxn ang="0">
                      <a:pos x="6" y="365"/>
                    </a:cxn>
                    <a:cxn ang="0">
                      <a:pos x="29" y="321"/>
                    </a:cxn>
                    <a:cxn ang="0">
                      <a:pos x="50" y="240"/>
                    </a:cxn>
                    <a:cxn ang="0">
                      <a:pos x="70" y="61"/>
                    </a:cxn>
                    <a:cxn ang="0">
                      <a:pos x="61" y="0"/>
                    </a:cxn>
                    <a:cxn ang="0">
                      <a:pos x="20" y="10"/>
                    </a:cxn>
                  </a:cxnLst>
                  <a:rect l="0" t="0" r="r" b="b"/>
                  <a:pathLst>
                    <a:path w="70" h="365">
                      <a:moveTo>
                        <a:pt x="20" y="10"/>
                      </a:moveTo>
                      <a:lnTo>
                        <a:pt x="30" y="76"/>
                      </a:lnTo>
                      <a:lnTo>
                        <a:pt x="29" y="232"/>
                      </a:lnTo>
                      <a:lnTo>
                        <a:pt x="0" y="298"/>
                      </a:lnTo>
                      <a:lnTo>
                        <a:pt x="7" y="304"/>
                      </a:lnTo>
                      <a:lnTo>
                        <a:pt x="0" y="338"/>
                      </a:lnTo>
                      <a:lnTo>
                        <a:pt x="6" y="365"/>
                      </a:lnTo>
                      <a:lnTo>
                        <a:pt x="29" y="321"/>
                      </a:lnTo>
                      <a:lnTo>
                        <a:pt x="50" y="240"/>
                      </a:lnTo>
                      <a:lnTo>
                        <a:pt x="70" y="61"/>
                      </a:lnTo>
                      <a:lnTo>
                        <a:pt x="61" y="0"/>
                      </a:lnTo>
                      <a:lnTo>
                        <a:pt x="20" y="10"/>
                      </a:lnTo>
                      <a:close/>
                    </a:path>
                  </a:pathLst>
                </a:custGeom>
                <a:blipFill dpi="0" rotWithShape="0">
                  <a:blip r:embed="rId15" cstate="print"/>
                  <a:srcRect/>
                  <a:tile tx="0" ty="0" sx="100000" sy="100000" flip="none" algn="tl"/>
                </a:blip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674863" name="Freeform 47"/>
              <p:cNvSpPr>
                <a:spLocks/>
              </p:cNvSpPr>
              <p:nvPr/>
            </p:nvSpPr>
            <p:spPr bwMode="auto">
              <a:xfrm>
                <a:off x="1608" y="1704"/>
                <a:ext cx="303" cy="593"/>
              </a:xfrm>
              <a:custGeom>
                <a:avLst/>
                <a:gdLst/>
                <a:ahLst/>
                <a:cxnLst>
                  <a:cxn ang="0">
                    <a:pos x="123" y="0"/>
                  </a:cxn>
                  <a:cxn ang="0">
                    <a:pos x="48" y="40"/>
                  </a:cxn>
                  <a:cxn ang="0">
                    <a:pos x="39" y="54"/>
                  </a:cxn>
                  <a:cxn ang="0">
                    <a:pos x="0" y="244"/>
                  </a:cxn>
                  <a:cxn ang="0">
                    <a:pos x="6" y="445"/>
                  </a:cxn>
                  <a:cxn ang="0">
                    <a:pos x="54" y="430"/>
                  </a:cxn>
                  <a:cxn ang="0">
                    <a:pos x="58" y="252"/>
                  </a:cxn>
                  <a:cxn ang="0">
                    <a:pos x="66" y="204"/>
                  </a:cxn>
                  <a:cxn ang="0">
                    <a:pos x="67" y="308"/>
                  </a:cxn>
                  <a:cxn ang="0">
                    <a:pos x="54" y="489"/>
                  </a:cxn>
                  <a:cxn ang="0">
                    <a:pos x="76" y="490"/>
                  </a:cxn>
                  <a:cxn ang="0">
                    <a:pos x="74" y="552"/>
                  </a:cxn>
                  <a:cxn ang="0">
                    <a:pos x="76" y="587"/>
                  </a:cxn>
                  <a:cxn ang="0">
                    <a:pos x="155" y="593"/>
                  </a:cxn>
                  <a:cxn ang="0">
                    <a:pos x="218" y="579"/>
                  </a:cxn>
                  <a:cxn ang="0">
                    <a:pos x="255" y="577"/>
                  </a:cxn>
                  <a:cxn ang="0">
                    <a:pos x="251" y="478"/>
                  </a:cxn>
                  <a:cxn ang="0">
                    <a:pos x="256" y="430"/>
                  </a:cxn>
                  <a:cxn ang="0">
                    <a:pos x="237" y="291"/>
                  </a:cxn>
                  <a:cxn ang="0">
                    <a:pos x="235" y="218"/>
                  </a:cxn>
                  <a:cxn ang="0">
                    <a:pos x="243" y="246"/>
                  </a:cxn>
                  <a:cxn ang="0">
                    <a:pos x="251" y="406"/>
                  </a:cxn>
                  <a:cxn ang="0">
                    <a:pos x="290" y="415"/>
                  </a:cxn>
                  <a:cxn ang="0">
                    <a:pos x="303" y="230"/>
                  </a:cxn>
                  <a:cxn ang="0">
                    <a:pos x="257" y="51"/>
                  </a:cxn>
                  <a:cxn ang="0">
                    <a:pos x="181" y="0"/>
                  </a:cxn>
                  <a:cxn ang="0">
                    <a:pos x="123" y="0"/>
                  </a:cxn>
                </a:cxnLst>
                <a:rect l="0" t="0" r="r" b="b"/>
                <a:pathLst>
                  <a:path w="303" h="593">
                    <a:moveTo>
                      <a:pt x="123" y="0"/>
                    </a:moveTo>
                    <a:lnTo>
                      <a:pt x="48" y="40"/>
                    </a:lnTo>
                    <a:lnTo>
                      <a:pt x="39" y="54"/>
                    </a:lnTo>
                    <a:lnTo>
                      <a:pt x="0" y="244"/>
                    </a:lnTo>
                    <a:lnTo>
                      <a:pt x="6" y="445"/>
                    </a:lnTo>
                    <a:lnTo>
                      <a:pt x="54" y="430"/>
                    </a:lnTo>
                    <a:lnTo>
                      <a:pt x="58" y="252"/>
                    </a:lnTo>
                    <a:lnTo>
                      <a:pt x="66" y="204"/>
                    </a:lnTo>
                    <a:lnTo>
                      <a:pt x="67" y="308"/>
                    </a:lnTo>
                    <a:lnTo>
                      <a:pt x="54" y="489"/>
                    </a:lnTo>
                    <a:lnTo>
                      <a:pt x="76" y="490"/>
                    </a:lnTo>
                    <a:lnTo>
                      <a:pt x="74" y="552"/>
                    </a:lnTo>
                    <a:lnTo>
                      <a:pt x="76" y="587"/>
                    </a:lnTo>
                    <a:lnTo>
                      <a:pt x="155" y="593"/>
                    </a:lnTo>
                    <a:lnTo>
                      <a:pt x="218" y="579"/>
                    </a:lnTo>
                    <a:lnTo>
                      <a:pt x="255" y="577"/>
                    </a:lnTo>
                    <a:lnTo>
                      <a:pt x="251" y="478"/>
                    </a:lnTo>
                    <a:lnTo>
                      <a:pt x="256" y="430"/>
                    </a:lnTo>
                    <a:lnTo>
                      <a:pt x="237" y="291"/>
                    </a:lnTo>
                    <a:lnTo>
                      <a:pt x="235" y="218"/>
                    </a:lnTo>
                    <a:lnTo>
                      <a:pt x="243" y="246"/>
                    </a:lnTo>
                    <a:lnTo>
                      <a:pt x="251" y="406"/>
                    </a:lnTo>
                    <a:lnTo>
                      <a:pt x="290" y="415"/>
                    </a:lnTo>
                    <a:lnTo>
                      <a:pt x="303" y="230"/>
                    </a:lnTo>
                    <a:lnTo>
                      <a:pt x="257" y="51"/>
                    </a:lnTo>
                    <a:lnTo>
                      <a:pt x="181" y="0"/>
                    </a:lnTo>
                    <a:lnTo>
                      <a:pt x="123" y="0"/>
                    </a:lnTo>
                    <a:close/>
                  </a:path>
                </a:pathLst>
              </a:custGeom>
              <a:blipFill dpi="0" rotWithShape="0">
                <a:blip r:embed="rId16" cstate="print"/>
                <a:srcRect/>
                <a:tile tx="0" ty="0" sx="100000" sy="100000" flip="none" algn="tl"/>
              </a:blip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674864" name="Group 48"/>
              <p:cNvGrpSpPr>
                <a:grpSpLocks/>
              </p:cNvGrpSpPr>
              <p:nvPr/>
            </p:nvGrpSpPr>
            <p:grpSpPr bwMode="auto">
              <a:xfrm>
                <a:off x="1662" y="1506"/>
                <a:ext cx="187" cy="1377"/>
                <a:chOff x="1662" y="1506"/>
                <a:chExt cx="187" cy="1377"/>
              </a:xfrm>
            </p:grpSpPr>
            <p:sp>
              <p:nvSpPr>
                <p:cNvPr id="674865" name="Freeform 49"/>
                <p:cNvSpPr>
                  <a:spLocks/>
                </p:cNvSpPr>
                <p:nvPr/>
              </p:nvSpPr>
              <p:spPr bwMode="auto">
                <a:xfrm>
                  <a:off x="1670" y="2279"/>
                  <a:ext cx="176" cy="563"/>
                </a:xfrm>
                <a:custGeom>
                  <a:avLst/>
                  <a:gdLst/>
                  <a:ahLst/>
                  <a:cxnLst>
                    <a:cxn ang="0">
                      <a:pos x="24" y="9"/>
                    </a:cxn>
                    <a:cxn ang="0">
                      <a:pos x="32" y="206"/>
                    </a:cxn>
                    <a:cxn ang="0">
                      <a:pos x="29" y="260"/>
                    </a:cxn>
                    <a:cxn ang="0">
                      <a:pos x="29" y="315"/>
                    </a:cxn>
                    <a:cxn ang="0">
                      <a:pos x="32" y="365"/>
                    </a:cxn>
                    <a:cxn ang="0">
                      <a:pos x="33" y="405"/>
                    </a:cxn>
                    <a:cxn ang="0">
                      <a:pos x="33" y="456"/>
                    </a:cxn>
                    <a:cxn ang="0">
                      <a:pos x="30" y="477"/>
                    </a:cxn>
                    <a:cxn ang="0">
                      <a:pos x="8" y="540"/>
                    </a:cxn>
                    <a:cxn ang="0">
                      <a:pos x="0" y="562"/>
                    </a:cxn>
                    <a:cxn ang="0">
                      <a:pos x="35" y="563"/>
                    </a:cxn>
                    <a:cxn ang="0">
                      <a:pos x="50" y="536"/>
                    </a:cxn>
                    <a:cxn ang="0">
                      <a:pos x="60" y="504"/>
                    </a:cxn>
                    <a:cxn ang="0">
                      <a:pos x="66" y="453"/>
                    </a:cxn>
                    <a:cxn ang="0">
                      <a:pos x="86" y="315"/>
                    </a:cxn>
                    <a:cxn ang="0">
                      <a:pos x="93" y="276"/>
                    </a:cxn>
                    <a:cxn ang="0">
                      <a:pos x="88" y="351"/>
                    </a:cxn>
                    <a:cxn ang="0">
                      <a:pos x="94" y="397"/>
                    </a:cxn>
                    <a:cxn ang="0">
                      <a:pos x="96" y="440"/>
                    </a:cxn>
                    <a:cxn ang="0">
                      <a:pos x="92" y="479"/>
                    </a:cxn>
                    <a:cxn ang="0">
                      <a:pos x="95" y="498"/>
                    </a:cxn>
                    <a:cxn ang="0">
                      <a:pos x="117" y="556"/>
                    </a:cxn>
                    <a:cxn ang="0">
                      <a:pos x="137" y="557"/>
                    </a:cxn>
                    <a:cxn ang="0">
                      <a:pos x="146" y="557"/>
                    </a:cxn>
                    <a:cxn ang="0">
                      <a:pos x="158" y="545"/>
                    </a:cxn>
                    <a:cxn ang="0">
                      <a:pos x="129" y="479"/>
                    </a:cxn>
                    <a:cxn ang="0">
                      <a:pos x="143" y="339"/>
                    </a:cxn>
                    <a:cxn ang="0">
                      <a:pos x="149" y="272"/>
                    </a:cxn>
                    <a:cxn ang="0">
                      <a:pos x="176" y="0"/>
                    </a:cxn>
                    <a:cxn ang="0">
                      <a:pos x="24" y="9"/>
                    </a:cxn>
                  </a:cxnLst>
                  <a:rect l="0" t="0" r="r" b="b"/>
                  <a:pathLst>
                    <a:path w="176" h="563">
                      <a:moveTo>
                        <a:pt x="24" y="9"/>
                      </a:moveTo>
                      <a:lnTo>
                        <a:pt x="32" y="206"/>
                      </a:lnTo>
                      <a:lnTo>
                        <a:pt x="29" y="260"/>
                      </a:lnTo>
                      <a:lnTo>
                        <a:pt x="29" y="315"/>
                      </a:lnTo>
                      <a:lnTo>
                        <a:pt x="32" y="365"/>
                      </a:lnTo>
                      <a:lnTo>
                        <a:pt x="33" y="405"/>
                      </a:lnTo>
                      <a:lnTo>
                        <a:pt x="33" y="456"/>
                      </a:lnTo>
                      <a:lnTo>
                        <a:pt x="30" y="477"/>
                      </a:lnTo>
                      <a:lnTo>
                        <a:pt x="8" y="540"/>
                      </a:lnTo>
                      <a:lnTo>
                        <a:pt x="0" y="562"/>
                      </a:lnTo>
                      <a:lnTo>
                        <a:pt x="35" y="563"/>
                      </a:lnTo>
                      <a:lnTo>
                        <a:pt x="50" y="536"/>
                      </a:lnTo>
                      <a:lnTo>
                        <a:pt x="60" y="504"/>
                      </a:lnTo>
                      <a:lnTo>
                        <a:pt x="66" y="453"/>
                      </a:lnTo>
                      <a:lnTo>
                        <a:pt x="86" y="315"/>
                      </a:lnTo>
                      <a:lnTo>
                        <a:pt x="93" y="276"/>
                      </a:lnTo>
                      <a:lnTo>
                        <a:pt x="88" y="351"/>
                      </a:lnTo>
                      <a:lnTo>
                        <a:pt x="94" y="397"/>
                      </a:lnTo>
                      <a:lnTo>
                        <a:pt x="96" y="440"/>
                      </a:lnTo>
                      <a:lnTo>
                        <a:pt x="92" y="479"/>
                      </a:lnTo>
                      <a:lnTo>
                        <a:pt x="95" y="498"/>
                      </a:lnTo>
                      <a:lnTo>
                        <a:pt x="117" y="556"/>
                      </a:lnTo>
                      <a:lnTo>
                        <a:pt x="137" y="557"/>
                      </a:lnTo>
                      <a:lnTo>
                        <a:pt x="146" y="557"/>
                      </a:lnTo>
                      <a:lnTo>
                        <a:pt x="158" y="545"/>
                      </a:lnTo>
                      <a:lnTo>
                        <a:pt x="129" y="479"/>
                      </a:lnTo>
                      <a:lnTo>
                        <a:pt x="143" y="339"/>
                      </a:lnTo>
                      <a:lnTo>
                        <a:pt x="149" y="272"/>
                      </a:lnTo>
                      <a:lnTo>
                        <a:pt x="176" y="0"/>
                      </a:lnTo>
                      <a:lnTo>
                        <a:pt x="24" y="9"/>
                      </a:lnTo>
                      <a:close/>
                    </a:path>
                  </a:pathLst>
                </a:custGeom>
                <a:blipFill dpi="0" rotWithShape="0">
                  <a:blip r:embed="rId15" cstate="print"/>
                  <a:srcRect/>
                  <a:tile tx="0" ty="0" sx="100000" sy="100000" flip="none" algn="tl"/>
                </a:blip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674866" name="Group 50"/>
                <p:cNvGrpSpPr>
                  <a:grpSpLocks/>
                </p:cNvGrpSpPr>
                <p:nvPr/>
              </p:nvGrpSpPr>
              <p:grpSpPr bwMode="auto">
                <a:xfrm>
                  <a:off x="1697" y="1706"/>
                  <a:ext cx="131" cy="316"/>
                  <a:chOff x="1697" y="1706"/>
                  <a:chExt cx="131" cy="316"/>
                </a:xfrm>
              </p:grpSpPr>
              <p:sp>
                <p:nvSpPr>
                  <p:cNvPr id="674867" name="Freeform 51"/>
                  <p:cNvSpPr>
                    <a:spLocks/>
                  </p:cNvSpPr>
                  <p:nvPr/>
                </p:nvSpPr>
                <p:spPr bwMode="auto">
                  <a:xfrm>
                    <a:off x="1727" y="1706"/>
                    <a:ext cx="68" cy="35"/>
                  </a:xfrm>
                  <a:custGeom>
                    <a:avLst/>
                    <a:gdLst/>
                    <a:ahLst/>
                    <a:cxnLst>
                      <a:cxn ang="0">
                        <a:pos x="0" y="3"/>
                      </a:cxn>
                      <a:cxn ang="0">
                        <a:pos x="15" y="35"/>
                      </a:cxn>
                      <a:cxn ang="0">
                        <a:pos x="35" y="0"/>
                      </a:cxn>
                      <a:cxn ang="0">
                        <a:pos x="55" y="35"/>
                      </a:cxn>
                      <a:cxn ang="0">
                        <a:pos x="68" y="4"/>
                      </a:cxn>
                    </a:cxnLst>
                    <a:rect l="0" t="0" r="r" b="b"/>
                    <a:pathLst>
                      <a:path w="68" h="35">
                        <a:moveTo>
                          <a:pt x="0" y="3"/>
                        </a:moveTo>
                        <a:lnTo>
                          <a:pt x="15" y="35"/>
                        </a:lnTo>
                        <a:lnTo>
                          <a:pt x="35" y="0"/>
                        </a:lnTo>
                        <a:lnTo>
                          <a:pt x="55" y="35"/>
                        </a:lnTo>
                        <a:lnTo>
                          <a:pt x="68" y="4"/>
                        </a:lnTo>
                      </a:path>
                    </a:pathLst>
                  </a:custGeom>
                  <a:noFill/>
                  <a:ln w="12700">
                    <a:solidFill>
                      <a:schemeClr val="bg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674868" name="Freeform 52"/>
                  <p:cNvSpPr>
                    <a:spLocks/>
                  </p:cNvSpPr>
                  <p:nvPr/>
                </p:nvSpPr>
                <p:spPr bwMode="auto">
                  <a:xfrm>
                    <a:off x="1764" y="1714"/>
                    <a:ext cx="16" cy="29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" y="121"/>
                      </a:cxn>
                      <a:cxn ang="0">
                        <a:pos x="16" y="292"/>
                      </a:cxn>
                    </a:cxnLst>
                    <a:rect l="0" t="0" r="r" b="b"/>
                    <a:pathLst>
                      <a:path w="16" h="292">
                        <a:moveTo>
                          <a:pt x="0" y="0"/>
                        </a:moveTo>
                        <a:lnTo>
                          <a:pt x="16" y="121"/>
                        </a:lnTo>
                        <a:lnTo>
                          <a:pt x="16" y="292"/>
                        </a:lnTo>
                      </a:path>
                    </a:pathLst>
                  </a:custGeom>
                  <a:noFill/>
                  <a:ln w="12700">
                    <a:solidFill>
                      <a:schemeClr val="bg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674869" name="Freeform 53"/>
                  <p:cNvSpPr>
                    <a:spLocks/>
                  </p:cNvSpPr>
                  <p:nvPr/>
                </p:nvSpPr>
                <p:spPr bwMode="auto">
                  <a:xfrm>
                    <a:off x="1697" y="2006"/>
                    <a:ext cx="131" cy="16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72" y="0"/>
                      </a:cxn>
                      <a:cxn ang="0">
                        <a:pos x="131" y="6"/>
                      </a:cxn>
                    </a:cxnLst>
                    <a:rect l="0" t="0" r="r" b="b"/>
                    <a:pathLst>
                      <a:path w="131" h="16">
                        <a:moveTo>
                          <a:pt x="0" y="16"/>
                        </a:moveTo>
                        <a:lnTo>
                          <a:pt x="72" y="0"/>
                        </a:lnTo>
                        <a:lnTo>
                          <a:pt x="131" y="6"/>
                        </a:lnTo>
                      </a:path>
                    </a:pathLst>
                  </a:custGeom>
                  <a:noFill/>
                  <a:ln w="12700">
                    <a:solidFill>
                      <a:schemeClr val="bg2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674870" name="Group 54"/>
                <p:cNvGrpSpPr>
                  <a:grpSpLocks/>
                </p:cNvGrpSpPr>
                <p:nvPr/>
              </p:nvGrpSpPr>
              <p:grpSpPr bwMode="auto">
                <a:xfrm>
                  <a:off x="1662" y="2762"/>
                  <a:ext cx="177" cy="121"/>
                  <a:chOff x="1662" y="2762"/>
                  <a:chExt cx="177" cy="121"/>
                </a:xfrm>
              </p:grpSpPr>
              <p:sp>
                <p:nvSpPr>
                  <p:cNvPr id="674871" name="Freeform 55"/>
                  <p:cNvSpPr>
                    <a:spLocks/>
                  </p:cNvSpPr>
                  <p:nvPr/>
                </p:nvSpPr>
                <p:spPr bwMode="auto">
                  <a:xfrm>
                    <a:off x="1662" y="2773"/>
                    <a:ext cx="70" cy="110"/>
                  </a:xfrm>
                  <a:custGeom>
                    <a:avLst/>
                    <a:gdLst/>
                    <a:ahLst/>
                    <a:cxnLst>
                      <a:cxn ang="0">
                        <a:pos x="13" y="54"/>
                      </a:cxn>
                      <a:cxn ang="0">
                        <a:pos x="3" y="71"/>
                      </a:cxn>
                      <a:cxn ang="0">
                        <a:pos x="0" y="84"/>
                      </a:cxn>
                      <a:cxn ang="0">
                        <a:pos x="0" y="94"/>
                      </a:cxn>
                      <a:cxn ang="0">
                        <a:pos x="2" y="101"/>
                      </a:cxn>
                      <a:cxn ang="0">
                        <a:pos x="7" y="107"/>
                      </a:cxn>
                      <a:cxn ang="0">
                        <a:pos x="16" y="110"/>
                      </a:cxn>
                      <a:cxn ang="0">
                        <a:pos x="28" y="109"/>
                      </a:cxn>
                      <a:cxn ang="0">
                        <a:pos x="40" y="104"/>
                      </a:cxn>
                      <a:cxn ang="0">
                        <a:pos x="49" y="93"/>
                      </a:cxn>
                      <a:cxn ang="0">
                        <a:pos x="57" y="78"/>
                      </a:cxn>
                      <a:cxn ang="0">
                        <a:pos x="62" y="49"/>
                      </a:cxn>
                      <a:cxn ang="0">
                        <a:pos x="70" y="19"/>
                      </a:cxn>
                      <a:cxn ang="0">
                        <a:pos x="69" y="0"/>
                      </a:cxn>
                      <a:cxn ang="0">
                        <a:pos x="55" y="43"/>
                      </a:cxn>
                      <a:cxn ang="0">
                        <a:pos x="43" y="69"/>
                      </a:cxn>
                      <a:cxn ang="0">
                        <a:pos x="25" y="69"/>
                      </a:cxn>
                      <a:cxn ang="0">
                        <a:pos x="10" y="67"/>
                      </a:cxn>
                      <a:cxn ang="0">
                        <a:pos x="13" y="54"/>
                      </a:cxn>
                    </a:cxnLst>
                    <a:rect l="0" t="0" r="r" b="b"/>
                    <a:pathLst>
                      <a:path w="70" h="110">
                        <a:moveTo>
                          <a:pt x="13" y="54"/>
                        </a:moveTo>
                        <a:lnTo>
                          <a:pt x="3" y="71"/>
                        </a:lnTo>
                        <a:lnTo>
                          <a:pt x="0" y="84"/>
                        </a:lnTo>
                        <a:lnTo>
                          <a:pt x="0" y="94"/>
                        </a:lnTo>
                        <a:lnTo>
                          <a:pt x="2" y="101"/>
                        </a:lnTo>
                        <a:lnTo>
                          <a:pt x="7" y="107"/>
                        </a:lnTo>
                        <a:lnTo>
                          <a:pt x="16" y="110"/>
                        </a:lnTo>
                        <a:lnTo>
                          <a:pt x="28" y="109"/>
                        </a:lnTo>
                        <a:lnTo>
                          <a:pt x="40" y="104"/>
                        </a:lnTo>
                        <a:lnTo>
                          <a:pt x="49" y="93"/>
                        </a:lnTo>
                        <a:lnTo>
                          <a:pt x="57" y="78"/>
                        </a:lnTo>
                        <a:lnTo>
                          <a:pt x="62" y="49"/>
                        </a:lnTo>
                        <a:lnTo>
                          <a:pt x="70" y="19"/>
                        </a:lnTo>
                        <a:lnTo>
                          <a:pt x="69" y="0"/>
                        </a:lnTo>
                        <a:lnTo>
                          <a:pt x="55" y="43"/>
                        </a:lnTo>
                        <a:lnTo>
                          <a:pt x="43" y="69"/>
                        </a:lnTo>
                        <a:lnTo>
                          <a:pt x="25" y="69"/>
                        </a:lnTo>
                        <a:lnTo>
                          <a:pt x="10" y="67"/>
                        </a:lnTo>
                        <a:lnTo>
                          <a:pt x="13" y="5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674872" name="Freeform 56"/>
                  <p:cNvSpPr>
                    <a:spLocks/>
                  </p:cNvSpPr>
                  <p:nvPr/>
                </p:nvSpPr>
                <p:spPr bwMode="auto">
                  <a:xfrm>
                    <a:off x="1761" y="2762"/>
                    <a:ext cx="78" cy="12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0" y="12"/>
                      </a:cxn>
                      <a:cxn ang="0">
                        <a:pos x="10" y="43"/>
                      </a:cxn>
                      <a:cxn ang="0">
                        <a:pos x="17" y="67"/>
                      </a:cxn>
                      <a:cxn ang="0">
                        <a:pos x="25" y="91"/>
                      </a:cxn>
                      <a:cxn ang="0">
                        <a:pos x="33" y="104"/>
                      </a:cxn>
                      <a:cxn ang="0">
                        <a:pos x="41" y="114"/>
                      </a:cxn>
                      <a:cxn ang="0">
                        <a:pos x="51" y="118"/>
                      </a:cxn>
                      <a:cxn ang="0">
                        <a:pos x="63" y="120"/>
                      </a:cxn>
                      <a:cxn ang="0">
                        <a:pos x="69" y="116"/>
                      </a:cxn>
                      <a:cxn ang="0">
                        <a:pos x="75" y="113"/>
                      </a:cxn>
                      <a:cxn ang="0">
                        <a:pos x="78" y="101"/>
                      </a:cxn>
                      <a:cxn ang="0">
                        <a:pos x="76" y="85"/>
                      </a:cxn>
                      <a:cxn ang="0">
                        <a:pos x="69" y="66"/>
                      </a:cxn>
                      <a:cxn ang="0">
                        <a:pos x="64" y="57"/>
                      </a:cxn>
                      <a:cxn ang="0">
                        <a:pos x="62" y="65"/>
                      </a:cxn>
                      <a:cxn ang="0">
                        <a:pos x="59" y="69"/>
                      </a:cxn>
                      <a:cxn ang="0">
                        <a:pos x="49" y="72"/>
                      </a:cxn>
                      <a:cxn ang="0">
                        <a:pos x="42" y="73"/>
                      </a:cxn>
                      <a:cxn ang="0">
                        <a:pos x="26" y="70"/>
                      </a:cxn>
                      <a:cxn ang="0">
                        <a:pos x="10" y="24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78" h="120">
                        <a:moveTo>
                          <a:pt x="1" y="0"/>
                        </a:moveTo>
                        <a:lnTo>
                          <a:pt x="0" y="12"/>
                        </a:lnTo>
                        <a:lnTo>
                          <a:pt x="10" y="43"/>
                        </a:lnTo>
                        <a:lnTo>
                          <a:pt x="17" y="67"/>
                        </a:lnTo>
                        <a:lnTo>
                          <a:pt x="25" y="91"/>
                        </a:lnTo>
                        <a:lnTo>
                          <a:pt x="33" y="104"/>
                        </a:lnTo>
                        <a:lnTo>
                          <a:pt x="41" y="114"/>
                        </a:lnTo>
                        <a:lnTo>
                          <a:pt x="51" y="118"/>
                        </a:lnTo>
                        <a:lnTo>
                          <a:pt x="63" y="120"/>
                        </a:lnTo>
                        <a:lnTo>
                          <a:pt x="69" y="116"/>
                        </a:lnTo>
                        <a:lnTo>
                          <a:pt x="75" y="113"/>
                        </a:lnTo>
                        <a:lnTo>
                          <a:pt x="78" y="101"/>
                        </a:lnTo>
                        <a:lnTo>
                          <a:pt x="76" y="85"/>
                        </a:lnTo>
                        <a:lnTo>
                          <a:pt x="69" y="66"/>
                        </a:lnTo>
                        <a:lnTo>
                          <a:pt x="64" y="57"/>
                        </a:lnTo>
                        <a:lnTo>
                          <a:pt x="62" y="65"/>
                        </a:lnTo>
                        <a:lnTo>
                          <a:pt x="59" y="69"/>
                        </a:lnTo>
                        <a:lnTo>
                          <a:pt x="49" y="72"/>
                        </a:lnTo>
                        <a:lnTo>
                          <a:pt x="42" y="73"/>
                        </a:lnTo>
                        <a:lnTo>
                          <a:pt x="26" y="70"/>
                        </a:lnTo>
                        <a:lnTo>
                          <a:pt x="10" y="24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674873" name="Group 57"/>
                <p:cNvGrpSpPr>
                  <a:grpSpLocks/>
                </p:cNvGrpSpPr>
                <p:nvPr/>
              </p:nvGrpSpPr>
              <p:grpSpPr bwMode="auto">
                <a:xfrm>
                  <a:off x="1684" y="1506"/>
                  <a:ext cx="165" cy="200"/>
                  <a:chOff x="1684" y="1506"/>
                  <a:chExt cx="165" cy="200"/>
                </a:xfrm>
              </p:grpSpPr>
              <p:sp>
                <p:nvSpPr>
                  <p:cNvPr id="674874" name="Freeform 58"/>
                  <p:cNvSpPr>
                    <a:spLocks/>
                  </p:cNvSpPr>
                  <p:nvPr/>
                </p:nvSpPr>
                <p:spPr bwMode="auto">
                  <a:xfrm>
                    <a:off x="1704" y="1520"/>
                    <a:ext cx="121" cy="186"/>
                  </a:xfrm>
                  <a:custGeom>
                    <a:avLst/>
                    <a:gdLst/>
                    <a:ahLst/>
                    <a:cxnLst>
                      <a:cxn ang="0">
                        <a:pos x="30" y="185"/>
                      </a:cxn>
                      <a:cxn ang="0">
                        <a:pos x="30" y="157"/>
                      </a:cxn>
                      <a:cxn ang="0">
                        <a:pos x="20" y="136"/>
                      </a:cxn>
                      <a:cxn ang="0">
                        <a:pos x="10" y="121"/>
                      </a:cxn>
                      <a:cxn ang="0">
                        <a:pos x="6" y="97"/>
                      </a:cxn>
                      <a:cxn ang="0">
                        <a:pos x="1" y="86"/>
                      </a:cxn>
                      <a:cxn ang="0">
                        <a:pos x="0" y="58"/>
                      </a:cxn>
                      <a:cxn ang="0">
                        <a:pos x="10" y="26"/>
                      </a:cxn>
                      <a:cxn ang="0">
                        <a:pos x="29" y="9"/>
                      </a:cxn>
                      <a:cxn ang="0">
                        <a:pos x="50" y="0"/>
                      </a:cxn>
                      <a:cxn ang="0">
                        <a:pos x="75" y="0"/>
                      </a:cxn>
                      <a:cxn ang="0">
                        <a:pos x="98" y="8"/>
                      </a:cxn>
                      <a:cxn ang="0">
                        <a:pos x="114" y="24"/>
                      </a:cxn>
                      <a:cxn ang="0">
                        <a:pos x="121" y="47"/>
                      </a:cxn>
                      <a:cxn ang="0">
                        <a:pos x="121" y="71"/>
                      </a:cxn>
                      <a:cxn ang="0">
                        <a:pos x="118" y="94"/>
                      </a:cxn>
                      <a:cxn ang="0">
                        <a:pos x="106" y="122"/>
                      </a:cxn>
                      <a:cxn ang="0">
                        <a:pos x="101" y="133"/>
                      </a:cxn>
                      <a:cxn ang="0">
                        <a:pos x="96" y="145"/>
                      </a:cxn>
                      <a:cxn ang="0">
                        <a:pos x="94" y="158"/>
                      </a:cxn>
                      <a:cxn ang="0">
                        <a:pos x="89" y="186"/>
                      </a:cxn>
                      <a:cxn ang="0">
                        <a:pos x="30" y="185"/>
                      </a:cxn>
                    </a:cxnLst>
                    <a:rect l="0" t="0" r="r" b="b"/>
                    <a:pathLst>
                      <a:path w="121" h="186">
                        <a:moveTo>
                          <a:pt x="30" y="185"/>
                        </a:moveTo>
                        <a:lnTo>
                          <a:pt x="30" y="157"/>
                        </a:lnTo>
                        <a:lnTo>
                          <a:pt x="20" y="136"/>
                        </a:lnTo>
                        <a:lnTo>
                          <a:pt x="10" y="121"/>
                        </a:lnTo>
                        <a:lnTo>
                          <a:pt x="6" y="97"/>
                        </a:lnTo>
                        <a:lnTo>
                          <a:pt x="1" y="86"/>
                        </a:lnTo>
                        <a:lnTo>
                          <a:pt x="0" y="58"/>
                        </a:lnTo>
                        <a:lnTo>
                          <a:pt x="10" y="26"/>
                        </a:lnTo>
                        <a:lnTo>
                          <a:pt x="29" y="9"/>
                        </a:lnTo>
                        <a:lnTo>
                          <a:pt x="50" y="0"/>
                        </a:lnTo>
                        <a:lnTo>
                          <a:pt x="75" y="0"/>
                        </a:lnTo>
                        <a:lnTo>
                          <a:pt x="98" y="8"/>
                        </a:lnTo>
                        <a:lnTo>
                          <a:pt x="114" y="24"/>
                        </a:lnTo>
                        <a:lnTo>
                          <a:pt x="121" y="47"/>
                        </a:lnTo>
                        <a:lnTo>
                          <a:pt x="121" y="71"/>
                        </a:lnTo>
                        <a:lnTo>
                          <a:pt x="118" y="94"/>
                        </a:lnTo>
                        <a:lnTo>
                          <a:pt x="106" y="122"/>
                        </a:lnTo>
                        <a:lnTo>
                          <a:pt x="101" y="133"/>
                        </a:lnTo>
                        <a:lnTo>
                          <a:pt x="96" y="145"/>
                        </a:lnTo>
                        <a:lnTo>
                          <a:pt x="94" y="158"/>
                        </a:lnTo>
                        <a:lnTo>
                          <a:pt x="89" y="186"/>
                        </a:lnTo>
                        <a:lnTo>
                          <a:pt x="30" y="185"/>
                        </a:lnTo>
                        <a:close/>
                      </a:path>
                    </a:pathLst>
                  </a:custGeom>
                  <a:blipFill dpi="0" rotWithShape="0">
                    <a:blip r:embed="rId15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674875" name="Freeform 59"/>
                  <p:cNvSpPr>
                    <a:spLocks/>
                  </p:cNvSpPr>
                  <p:nvPr/>
                </p:nvSpPr>
                <p:spPr bwMode="auto">
                  <a:xfrm>
                    <a:off x="1684" y="1506"/>
                    <a:ext cx="165" cy="145"/>
                  </a:xfrm>
                  <a:custGeom>
                    <a:avLst/>
                    <a:gdLst/>
                    <a:ahLst/>
                    <a:cxnLst>
                      <a:cxn ang="0">
                        <a:pos x="12" y="125"/>
                      </a:cxn>
                      <a:cxn ang="0">
                        <a:pos x="2" y="111"/>
                      </a:cxn>
                      <a:cxn ang="0">
                        <a:pos x="0" y="95"/>
                      </a:cxn>
                      <a:cxn ang="0">
                        <a:pos x="1" y="75"/>
                      </a:cxn>
                      <a:cxn ang="0">
                        <a:pos x="6" y="59"/>
                      </a:cxn>
                      <a:cxn ang="0">
                        <a:pos x="12" y="41"/>
                      </a:cxn>
                      <a:cxn ang="0">
                        <a:pos x="21" y="32"/>
                      </a:cxn>
                      <a:cxn ang="0">
                        <a:pos x="28" y="18"/>
                      </a:cxn>
                      <a:cxn ang="0">
                        <a:pos x="44" y="6"/>
                      </a:cxn>
                      <a:cxn ang="0">
                        <a:pos x="56" y="2"/>
                      </a:cxn>
                      <a:cxn ang="0">
                        <a:pos x="82" y="0"/>
                      </a:cxn>
                      <a:cxn ang="0">
                        <a:pos x="104" y="1"/>
                      </a:cxn>
                      <a:cxn ang="0">
                        <a:pos x="120" y="6"/>
                      </a:cxn>
                      <a:cxn ang="0">
                        <a:pos x="132" y="11"/>
                      </a:cxn>
                      <a:cxn ang="0">
                        <a:pos x="144" y="24"/>
                      </a:cxn>
                      <a:cxn ang="0">
                        <a:pos x="153" y="36"/>
                      </a:cxn>
                      <a:cxn ang="0">
                        <a:pos x="161" y="48"/>
                      </a:cxn>
                      <a:cxn ang="0">
                        <a:pos x="165" y="63"/>
                      </a:cxn>
                      <a:cxn ang="0">
                        <a:pos x="165" y="89"/>
                      </a:cxn>
                      <a:cxn ang="0">
                        <a:pos x="165" y="107"/>
                      </a:cxn>
                      <a:cxn ang="0">
                        <a:pos x="159" y="115"/>
                      </a:cxn>
                      <a:cxn ang="0">
                        <a:pos x="150" y="127"/>
                      </a:cxn>
                      <a:cxn ang="0">
                        <a:pos x="144" y="136"/>
                      </a:cxn>
                      <a:cxn ang="0">
                        <a:pos x="128" y="141"/>
                      </a:cxn>
                      <a:cxn ang="0">
                        <a:pos x="114" y="145"/>
                      </a:cxn>
                      <a:cxn ang="0">
                        <a:pos x="126" y="127"/>
                      </a:cxn>
                      <a:cxn ang="0">
                        <a:pos x="137" y="96"/>
                      </a:cxn>
                      <a:cxn ang="0">
                        <a:pos x="132" y="60"/>
                      </a:cxn>
                      <a:cxn ang="0">
                        <a:pos x="107" y="68"/>
                      </a:cxn>
                      <a:cxn ang="0">
                        <a:pos x="76" y="68"/>
                      </a:cxn>
                      <a:cxn ang="0">
                        <a:pos x="54" y="66"/>
                      </a:cxn>
                      <a:cxn ang="0">
                        <a:pos x="37" y="62"/>
                      </a:cxn>
                      <a:cxn ang="0">
                        <a:pos x="35" y="72"/>
                      </a:cxn>
                      <a:cxn ang="0">
                        <a:pos x="27" y="98"/>
                      </a:cxn>
                      <a:cxn ang="0">
                        <a:pos x="39" y="128"/>
                      </a:cxn>
                      <a:cxn ang="0">
                        <a:pos x="46" y="145"/>
                      </a:cxn>
                      <a:cxn ang="0">
                        <a:pos x="27" y="135"/>
                      </a:cxn>
                      <a:cxn ang="0">
                        <a:pos x="12" y="125"/>
                      </a:cxn>
                    </a:cxnLst>
                    <a:rect l="0" t="0" r="r" b="b"/>
                    <a:pathLst>
                      <a:path w="165" h="145">
                        <a:moveTo>
                          <a:pt x="12" y="125"/>
                        </a:moveTo>
                        <a:lnTo>
                          <a:pt x="2" y="111"/>
                        </a:lnTo>
                        <a:lnTo>
                          <a:pt x="0" y="95"/>
                        </a:lnTo>
                        <a:lnTo>
                          <a:pt x="1" y="75"/>
                        </a:lnTo>
                        <a:lnTo>
                          <a:pt x="6" y="59"/>
                        </a:lnTo>
                        <a:lnTo>
                          <a:pt x="12" y="41"/>
                        </a:lnTo>
                        <a:lnTo>
                          <a:pt x="21" y="32"/>
                        </a:lnTo>
                        <a:lnTo>
                          <a:pt x="28" y="18"/>
                        </a:lnTo>
                        <a:lnTo>
                          <a:pt x="44" y="6"/>
                        </a:lnTo>
                        <a:lnTo>
                          <a:pt x="56" y="2"/>
                        </a:lnTo>
                        <a:lnTo>
                          <a:pt x="82" y="0"/>
                        </a:lnTo>
                        <a:lnTo>
                          <a:pt x="104" y="1"/>
                        </a:lnTo>
                        <a:lnTo>
                          <a:pt x="120" y="6"/>
                        </a:lnTo>
                        <a:lnTo>
                          <a:pt x="132" y="11"/>
                        </a:lnTo>
                        <a:lnTo>
                          <a:pt x="144" y="24"/>
                        </a:lnTo>
                        <a:lnTo>
                          <a:pt x="153" y="36"/>
                        </a:lnTo>
                        <a:lnTo>
                          <a:pt x="161" y="48"/>
                        </a:lnTo>
                        <a:lnTo>
                          <a:pt x="165" y="63"/>
                        </a:lnTo>
                        <a:lnTo>
                          <a:pt x="165" y="89"/>
                        </a:lnTo>
                        <a:lnTo>
                          <a:pt x="165" y="107"/>
                        </a:lnTo>
                        <a:lnTo>
                          <a:pt x="159" y="115"/>
                        </a:lnTo>
                        <a:lnTo>
                          <a:pt x="150" y="127"/>
                        </a:lnTo>
                        <a:lnTo>
                          <a:pt x="144" y="136"/>
                        </a:lnTo>
                        <a:lnTo>
                          <a:pt x="128" y="141"/>
                        </a:lnTo>
                        <a:lnTo>
                          <a:pt x="114" y="145"/>
                        </a:lnTo>
                        <a:lnTo>
                          <a:pt x="126" y="127"/>
                        </a:lnTo>
                        <a:lnTo>
                          <a:pt x="137" y="96"/>
                        </a:lnTo>
                        <a:lnTo>
                          <a:pt x="132" y="60"/>
                        </a:lnTo>
                        <a:lnTo>
                          <a:pt x="107" y="68"/>
                        </a:lnTo>
                        <a:lnTo>
                          <a:pt x="76" y="68"/>
                        </a:lnTo>
                        <a:lnTo>
                          <a:pt x="54" y="66"/>
                        </a:lnTo>
                        <a:lnTo>
                          <a:pt x="37" y="62"/>
                        </a:lnTo>
                        <a:lnTo>
                          <a:pt x="35" y="72"/>
                        </a:lnTo>
                        <a:lnTo>
                          <a:pt x="27" y="98"/>
                        </a:lnTo>
                        <a:lnTo>
                          <a:pt x="39" y="128"/>
                        </a:lnTo>
                        <a:lnTo>
                          <a:pt x="46" y="145"/>
                        </a:lnTo>
                        <a:lnTo>
                          <a:pt x="27" y="135"/>
                        </a:lnTo>
                        <a:lnTo>
                          <a:pt x="12" y="125"/>
                        </a:lnTo>
                        <a:close/>
                      </a:path>
                    </a:pathLst>
                  </a:custGeom>
                  <a:blipFill dpi="0" rotWithShape="0">
                    <a:blip r:embed="rId17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674876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702" y="1610"/>
                    <a:ext cx="132" cy="23"/>
                    <a:chOff x="1702" y="1610"/>
                    <a:chExt cx="132" cy="23"/>
                  </a:xfrm>
                </p:grpSpPr>
                <p:sp>
                  <p:nvSpPr>
                    <p:cNvPr id="674877" name="Oval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02" y="1610"/>
                      <a:ext cx="18" cy="20"/>
                    </a:xfrm>
                    <a:prstGeom prst="ellipse">
                      <a:avLst/>
                    </a:prstGeom>
                    <a:blipFill dpi="0" rotWithShape="0">
                      <a:blip r:embed="rId18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78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16" y="1613"/>
                      <a:ext cx="18" cy="20"/>
                    </a:xfrm>
                    <a:prstGeom prst="ellipse">
                      <a:avLst/>
                    </a:prstGeom>
                    <a:blipFill dpi="0" rotWithShape="0">
                      <a:blip r:embed="rId18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</p:grpSp>
          </p:grpSp>
        </p:grpSp>
      </p:grpSp>
      <p:sp>
        <p:nvSpPr>
          <p:cNvPr id="674879" name="AutoShape 63"/>
          <p:cNvSpPr>
            <a:spLocks noChangeArrowheads="1"/>
          </p:cNvSpPr>
          <p:nvPr/>
        </p:nvSpPr>
        <p:spPr bwMode="auto">
          <a:xfrm>
            <a:off x="6988175" y="4865688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bg1"/>
          </a:solidFill>
          <a:ln w="9525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rgbClr val="9900CC"/>
                </a:solidFill>
                <a:latin typeface="Arial" charset="0"/>
              </a:rPr>
              <a:t>Transfer</a:t>
            </a:r>
          </a:p>
        </p:txBody>
      </p:sp>
      <p:grpSp>
        <p:nvGrpSpPr>
          <p:cNvPr id="674880" name="Group 64"/>
          <p:cNvGrpSpPr>
            <a:grpSpLocks/>
          </p:cNvGrpSpPr>
          <p:nvPr/>
        </p:nvGrpSpPr>
        <p:grpSpPr bwMode="auto">
          <a:xfrm>
            <a:off x="1103313" y="2422525"/>
            <a:ext cx="1693862" cy="2378075"/>
            <a:chOff x="613" y="1559"/>
            <a:chExt cx="1067" cy="1498"/>
          </a:xfrm>
        </p:grpSpPr>
        <p:sp>
          <p:nvSpPr>
            <p:cNvPr id="674881" name="Freeform 65"/>
            <p:cNvSpPr>
              <a:spLocks/>
            </p:cNvSpPr>
            <p:nvPr/>
          </p:nvSpPr>
          <p:spPr bwMode="auto">
            <a:xfrm>
              <a:off x="635" y="2596"/>
              <a:ext cx="1045" cy="461"/>
            </a:xfrm>
            <a:custGeom>
              <a:avLst/>
              <a:gdLst/>
              <a:ahLst/>
              <a:cxnLst>
                <a:cxn ang="0">
                  <a:pos x="960" y="432"/>
                </a:cxn>
                <a:cxn ang="0">
                  <a:pos x="960" y="576"/>
                </a:cxn>
                <a:cxn ang="0">
                  <a:pos x="0" y="576"/>
                </a:cxn>
                <a:cxn ang="0">
                  <a:pos x="0" y="0"/>
                </a:cxn>
              </a:cxnLst>
              <a:rect l="0" t="0" r="r" b="b"/>
              <a:pathLst>
                <a:path w="960" h="576">
                  <a:moveTo>
                    <a:pt x="960" y="432"/>
                  </a:moveTo>
                  <a:lnTo>
                    <a:pt x="960" y="576"/>
                  </a:ln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9900"/>
              </a:solidFill>
              <a:prstDash val="solid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4882" name="Freeform 66"/>
            <p:cNvSpPr>
              <a:spLocks/>
            </p:cNvSpPr>
            <p:nvPr/>
          </p:nvSpPr>
          <p:spPr bwMode="auto">
            <a:xfrm rot="-10800000">
              <a:off x="613" y="1559"/>
              <a:ext cx="1045" cy="461"/>
            </a:xfrm>
            <a:custGeom>
              <a:avLst/>
              <a:gdLst/>
              <a:ahLst/>
              <a:cxnLst>
                <a:cxn ang="0">
                  <a:pos x="960" y="432"/>
                </a:cxn>
                <a:cxn ang="0">
                  <a:pos x="960" y="576"/>
                </a:cxn>
                <a:cxn ang="0">
                  <a:pos x="0" y="576"/>
                </a:cxn>
                <a:cxn ang="0">
                  <a:pos x="0" y="0"/>
                </a:cxn>
              </a:cxnLst>
              <a:rect l="0" t="0" r="r" b="b"/>
              <a:pathLst>
                <a:path w="960" h="576">
                  <a:moveTo>
                    <a:pt x="960" y="432"/>
                  </a:moveTo>
                  <a:lnTo>
                    <a:pt x="960" y="576"/>
                  </a:ln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9900"/>
              </a:solidFill>
              <a:prstDash val="solid"/>
              <a:round/>
              <a:headEnd type="stealth" w="med" len="med"/>
              <a:tailEnd type="none" w="lg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74883" name="Group 67"/>
          <p:cNvGrpSpPr>
            <a:grpSpLocks/>
          </p:cNvGrpSpPr>
          <p:nvPr/>
        </p:nvGrpSpPr>
        <p:grpSpPr bwMode="auto">
          <a:xfrm>
            <a:off x="2949575" y="2973388"/>
            <a:ext cx="1658938" cy="2360612"/>
            <a:chOff x="1776" y="1917"/>
            <a:chExt cx="1045" cy="1487"/>
          </a:xfrm>
        </p:grpSpPr>
        <p:sp>
          <p:nvSpPr>
            <p:cNvPr id="674884" name="Freeform 68"/>
            <p:cNvSpPr>
              <a:spLocks/>
            </p:cNvSpPr>
            <p:nvPr/>
          </p:nvSpPr>
          <p:spPr bwMode="auto">
            <a:xfrm>
              <a:off x="1776" y="2943"/>
              <a:ext cx="1045" cy="461"/>
            </a:xfrm>
            <a:custGeom>
              <a:avLst/>
              <a:gdLst/>
              <a:ahLst/>
              <a:cxnLst>
                <a:cxn ang="0">
                  <a:pos x="960" y="432"/>
                </a:cxn>
                <a:cxn ang="0">
                  <a:pos x="960" y="576"/>
                </a:cxn>
                <a:cxn ang="0">
                  <a:pos x="0" y="576"/>
                </a:cxn>
                <a:cxn ang="0">
                  <a:pos x="0" y="0"/>
                </a:cxn>
              </a:cxnLst>
              <a:rect l="0" t="0" r="r" b="b"/>
              <a:pathLst>
                <a:path w="960" h="576">
                  <a:moveTo>
                    <a:pt x="960" y="432"/>
                  </a:moveTo>
                  <a:lnTo>
                    <a:pt x="960" y="576"/>
                  </a:ln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9900"/>
              </a:solidFill>
              <a:prstDash val="solid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4885" name="Freeform 69"/>
            <p:cNvSpPr>
              <a:spLocks/>
            </p:cNvSpPr>
            <p:nvPr/>
          </p:nvSpPr>
          <p:spPr bwMode="auto">
            <a:xfrm rot="-10800000">
              <a:off x="1776" y="1917"/>
              <a:ext cx="1045" cy="461"/>
            </a:xfrm>
            <a:custGeom>
              <a:avLst/>
              <a:gdLst/>
              <a:ahLst/>
              <a:cxnLst>
                <a:cxn ang="0">
                  <a:pos x="960" y="432"/>
                </a:cxn>
                <a:cxn ang="0">
                  <a:pos x="960" y="576"/>
                </a:cxn>
                <a:cxn ang="0">
                  <a:pos x="0" y="576"/>
                </a:cxn>
                <a:cxn ang="0">
                  <a:pos x="0" y="0"/>
                </a:cxn>
              </a:cxnLst>
              <a:rect l="0" t="0" r="r" b="b"/>
              <a:pathLst>
                <a:path w="960" h="576">
                  <a:moveTo>
                    <a:pt x="960" y="432"/>
                  </a:moveTo>
                  <a:lnTo>
                    <a:pt x="960" y="576"/>
                  </a:ln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9900"/>
              </a:solidFill>
              <a:prstDash val="solid"/>
              <a:round/>
              <a:headEnd type="stealth" w="med" len="med"/>
              <a:tailEnd type="none" w="lg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74886" name="Group 70"/>
          <p:cNvGrpSpPr>
            <a:grpSpLocks/>
          </p:cNvGrpSpPr>
          <p:nvPr/>
        </p:nvGrpSpPr>
        <p:grpSpPr bwMode="auto">
          <a:xfrm>
            <a:off x="4778375" y="3524250"/>
            <a:ext cx="1658938" cy="2378075"/>
            <a:chOff x="2928" y="2253"/>
            <a:chExt cx="1045" cy="1498"/>
          </a:xfrm>
        </p:grpSpPr>
        <p:sp>
          <p:nvSpPr>
            <p:cNvPr id="674887" name="Freeform 71"/>
            <p:cNvSpPr>
              <a:spLocks/>
            </p:cNvSpPr>
            <p:nvPr/>
          </p:nvSpPr>
          <p:spPr bwMode="auto">
            <a:xfrm>
              <a:off x="2928" y="3290"/>
              <a:ext cx="1045" cy="461"/>
            </a:xfrm>
            <a:custGeom>
              <a:avLst/>
              <a:gdLst/>
              <a:ahLst/>
              <a:cxnLst>
                <a:cxn ang="0">
                  <a:pos x="960" y="432"/>
                </a:cxn>
                <a:cxn ang="0">
                  <a:pos x="960" y="576"/>
                </a:cxn>
                <a:cxn ang="0">
                  <a:pos x="0" y="576"/>
                </a:cxn>
                <a:cxn ang="0">
                  <a:pos x="0" y="0"/>
                </a:cxn>
              </a:cxnLst>
              <a:rect l="0" t="0" r="r" b="b"/>
              <a:pathLst>
                <a:path w="960" h="576">
                  <a:moveTo>
                    <a:pt x="960" y="432"/>
                  </a:moveTo>
                  <a:lnTo>
                    <a:pt x="960" y="576"/>
                  </a:ln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9900"/>
              </a:solidFill>
              <a:prstDash val="solid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4888" name="Freeform 72"/>
            <p:cNvSpPr>
              <a:spLocks/>
            </p:cNvSpPr>
            <p:nvPr/>
          </p:nvSpPr>
          <p:spPr bwMode="auto">
            <a:xfrm rot="-10800000">
              <a:off x="2928" y="2253"/>
              <a:ext cx="1045" cy="461"/>
            </a:xfrm>
            <a:custGeom>
              <a:avLst/>
              <a:gdLst/>
              <a:ahLst/>
              <a:cxnLst>
                <a:cxn ang="0">
                  <a:pos x="960" y="432"/>
                </a:cxn>
                <a:cxn ang="0">
                  <a:pos x="960" y="576"/>
                </a:cxn>
                <a:cxn ang="0">
                  <a:pos x="0" y="576"/>
                </a:cxn>
                <a:cxn ang="0">
                  <a:pos x="0" y="0"/>
                </a:cxn>
              </a:cxnLst>
              <a:rect l="0" t="0" r="r" b="b"/>
              <a:pathLst>
                <a:path w="960" h="576">
                  <a:moveTo>
                    <a:pt x="960" y="432"/>
                  </a:moveTo>
                  <a:lnTo>
                    <a:pt x="960" y="576"/>
                  </a:ln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9900"/>
              </a:solidFill>
              <a:prstDash val="solid"/>
              <a:round/>
              <a:headEnd type="stealth" w="med" len="med"/>
              <a:tailEnd type="none" w="lg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74889" name="Group 73"/>
          <p:cNvGrpSpPr>
            <a:grpSpLocks/>
          </p:cNvGrpSpPr>
          <p:nvPr/>
        </p:nvGrpSpPr>
        <p:grpSpPr bwMode="auto">
          <a:xfrm>
            <a:off x="6607175" y="4057650"/>
            <a:ext cx="1658938" cy="2390775"/>
            <a:chOff x="4080" y="2589"/>
            <a:chExt cx="1045" cy="1506"/>
          </a:xfrm>
        </p:grpSpPr>
        <p:sp>
          <p:nvSpPr>
            <p:cNvPr id="674890" name="Freeform 74"/>
            <p:cNvSpPr>
              <a:spLocks/>
            </p:cNvSpPr>
            <p:nvPr/>
          </p:nvSpPr>
          <p:spPr bwMode="auto">
            <a:xfrm>
              <a:off x="4080" y="3634"/>
              <a:ext cx="1045" cy="461"/>
            </a:xfrm>
            <a:custGeom>
              <a:avLst/>
              <a:gdLst/>
              <a:ahLst/>
              <a:cxnLst>
                <a:cxn ang="0">
                  <a:pos x="960" y="432"/>
                </a:cxn>
                <a:cxn ang="0">
                  <a:pos x="960" y="576"/>
                </a:cxn>
                <a:cxn ang="0">
                  <a:pos x="0" y="576"/>
                </a:cxn>
                <a:cxn ang="0">
                  <a:pos x="0" y="0"/>
                </a:cxn>
              </a:cxnLst>
              <a:rect l="0" t="0" r="r" b="b"/>
              <a:pathLst>
                <a:path w="960" h="576">
                  <a:moveTo>
                    <a:pt x="960" y="432"/>
                  </a:moveTo>
                  <a:lnTo>
                    <a:pt x="960" y="576"/>
                  </a:ln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9900"/>
              </a:solidFill>
              <a:prstDash val="solid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4891" name="Freeform 75"/>
            <p:cNvSpPr>
              <a:spLocks/>
            </p:cNvSpPr>
            <p:nvPr/>
          </p:nvSpPr>
          <p:spPr bwMode="auto">
            <a:xfrm rot="-10800000">
              <a:off x="4080" y="2589"/>
              <a:ext cx="1045" cy="461"/>
            </a:xfrm>
            <a:custGeom>
              <a:avLst/>
              <a:gdLst/>
              <a:ahLst/>
              <a:cxnLst>
                <a:cxn ang="0">
                  <a:pos x="960" y="432"/>
                </a:cxn>
                <a:cxn ang="0">
                  <a:pos x="960" y="576"/>
                </a:cxn>
                <a:cxn ang="0">
                  <a:pos x="0" y="576"/>
                </a:cxn>
                <a:cxn ang="0">
                  <a:pos x="0" y="0"/>
                </a:cxn>
              </a:cxnLst>
              <a:rect l="0" t="0" r="r" b="b"/>
              <a:pathLst>
                <a:path w="960" h="576">
                  <a:moveTo>
                    <a:pt x="960" y="432"/>
                  </a:moveTo>
                  <a:lnTo>
                    <a:pt x="960" y="576"/>
                  </a:ln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9900"/>
              </a:solidFill>
              <a:prstDash val="solid"/>
              <a:round/>
              <a:headEnd type="stealth" w="med" len="med"/>
              <a:tailEnd type="none" w="lg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4892" name="Text Box 76"/>
          <p:cNvSpPr txBox="1">
            <a:spLocks noChangeArrowheads="1"/>
          </p:cNvSpPr>
          <p:nvPr/>
        </p:nvSpPr>
        <p:spPr bwMode="auto">
          <a:xfrm>
            <a:off x="4833938" y="2486025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solidFill>
                  <a:srgbClr val="99CCFF"/>
                </a:solidFill>
                <a:latin typeface="Arial" charset="0"/>
              </a:rPr>
              <a:t>Information Flow</a:t>
            </a:r>
          </a:p>
        </p:txBody>
      </p:sp>
      <p:sp>
        <p:nvSpPr>
          <p:cNvPr id="674893" name="Text Box 77"/>
          <p:cNvSpPr txBox="1">
            <a:spLocks noChangeArrowheads="1"/>
          </p:cNvSpPr>
          <p:nvPr/>
        </p:nvSpPr>
        <p:spPr bwMode="auto">
          <a:xfrm>
            <a:off x="7437438" y="6400800"/>
            <a:ext cx="1706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>
                <a:solidFill>
                  <a:srgbClr val="99CCFF"/>
                </a:solidFill>
                <a:latin typeface="Arial" charset="0"/>
              </a:rPr>
              <a:t>Cash Flow</a:t>
            </a:r>
          </a:p>
        </p:txBody>
      </p:sp>
      <p:grpSp>
        <p:nvGrpSpPr>
          <p:cNvPr id="674894" name="Group 78"/>
          <p:cNvGrpSpPr>
            <a:grpSpLocks/>
          </p:cNvGrpSpPr>
          <p:nvPr/>
        </p:nvGrpSpPr>
        <p:grpSpPr bwMode="auto">
          <a:xfrm>
            <a:off x="739775" y="2192338"/>
            <a:ext cx="7772400" cy="2608262"/>
            <a:chOff x="384" y="1414"/>
            <a:chExt cx="4896" cy="1643"/>
          </a:xfrm>
        </p:grpSpPr>
        <p:sp>
          <p:nvSpPr>
            <p:cNvPr id="674895" name="Freeform 79"/>
            <p:cNvSpPr>
              <a:spLocks/>
            </p:cNvSpPr>
            <p:nvPr/>
          </p:nvSpPr>
          <p:spPr bwMode="auto">
            <a:xfrm>
              <a:off x="384" y="1414"/>
              <a:ext cx="4896" cy="1584"/>
            </a:xfrm>
            <a:custGeom>
              <a:avLst/>
              <a:gdLst/>
              <a:ahLst/>
              <a:cxnLst>
                <a:cxn ang="0">
                  <a:pos x="4896" y="1680"/>
                </a:cxn>
                <a:cxn ang="0">
                  <a:pos x="4896" y="0"/>
                </a:cxn>
                <a:cxn ang="0">
                  <a:pos x="0" y="0"/>
                </a:cxn>
                <a:cxn ang="0">
                  <a:pos x="0" y="288"/>
                </a:cxn>
              </a:cxnLst>
              <a:rect l="0" t="0" r="r" b="b"/>
              <a:pathLst>
                <a:path w="4896" h="1680">
                  <a:moveTo>
                    <a:pt x="4896" y="1680"/>
                  </a:moveTo>
                  <a:lnTo>
                    <a:pt x="4896" y="0"/>
                  </a:lnTo>
                  <a:lnTo>
                    <a:pt x="0" y="0"/>
                  </a:lnTo>
                  <a:lnTo>
                    <a:pt x="0" y="288"/>
                  </a:lnTo>
                </a:path>
              </a:pathLst>
            </a:custGeom>
            <a:noFill/>
            <a:ln w="28575" cap="flat" cmpd="sng">
              <a:solidFill>
                <a:srgbClr val="009900"/>
              </a:solidFill>
              <a:prstDash val="solid"/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4896" name="Line 80"/>
            <p:cNvSpPr>
              <a:spLocks noChangeShapeType="1"/>
            </p:cNvSpPr>
            <p:nvPr/>
          </p:nvSpPr>
          <p:spPr bwMode="auto">
            <a:xfrm>
              <a:off x="5280" y="2817"/>
              <a:ext cx="0" cy="24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4897" name="Rectangle 81"/>
          <p:cNvSpPr>
            <a:spLocks noGrp="1" noChangeArrowheads="1"/>
          </p:cNvSpPr>
          <p:nvPr>
            <p:ph type="body" idx="1"/>
          </p:nvPr>
        </p:nvSpPr>
        <p:spPr>
          <a:xfrm>
            <a:off x="838200" y="1497013"/>
            <a:ext cx="7772400" cy="5334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l-GR" b="1"/>
              <a:t>…θεωρία του </a:t>
            </a:r>
            <a:r>
              <a:rPr lang="en-US" b="1"/>
              <a:t>Supply-Chain Management (SCM)</a:t>
            </a:r>
          </a:p>
        </p:txBody>
      </p:sp>
      <p:sp>
        <p:nvSpPr>
          <p:cNvPr id="674902" name="Rectangle 8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Εισαγωγή – Βασίζονται σε…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CEC17-0E81-4EAE-9D1A-B36F3AFE3DA2}" type="slidenum">
              <a:rPr lang="el-GR"/>
              <a:pPr/>
              <a:t>7</a:t>
            </a:fld>
            <a:endParaRPr lang="el-GR"/>
          </a:p>
        </p:txBody>
      </p:sp>
      <p:grpSp>
        <p:nvGrpSpPr>
          <p:cNvPr id="675844" name="Group 4"/>
          <p:cNvGrpSpPr>
            <a:grpSpLocks/>
          </p:cNvGrpSpPr>
          <p:nvPr/>
        </p:nvGrpSpPr>
        <p:grpSpPr bwMode="auto">
          <a:xfrm>
            <a:off x="188913" y="446088"/>
            <a:ext cx="8407400" cy="6246812"/>
            <a:chOff x="119" y="328"/>
            <a:chExt cx="5296" cy="3935"/>
          </a:xfrm>
        </p:grpSpPr>
        <p:sp>
          <p:nvSpPr>
            <p:cNvPr id="675845" name="AutoShape 5"/>
            <p:cNvSpPr>
              <a:spLocks noChangeArrowheads="1"/>
            </p:cNvSpPr>
            <p:nvPr/>
          </p:nvSpPr>
          <p:spPr bwMode="auto">
            <a:xfrm>
              <a:off x="760" y="328"/>
              <a:ext cx="4608" cy="576"/>
            </a:xfrm>
            <a:prstGeom prst="homePlate">
              <a:avLst>
                <a:gd name="adj" fmla="val 70593"/>
              </a:avLst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46" name="Text Box 6"/>
            <p:cNvSpPr txBox="1">
              <a:spLocks noChangeArrowheads="1"/>
            </p:cNvSpPr>
            <p:nvPr/>
          </p:nvSpPr>
          <p:spPr bwMode="auto">
            <a:xfrm>
              <a:off x="760" y="328"/>
              <a:ext cx="4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Supply chain section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47" name="Text Box 7"/>
            <p:cNvSpPr txBox="1">
              <a:spLocks noChangeArrowheads="1"/>
            </p:cNvSpPr>
            <p:nvPr/>
          </p:nvSpPr>
          <p:spPr bwMode="auto">
            <a:xfrm>
              <a:off x="751" y="704"/>
              <a:ext cx="8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Procurement</a:t>
              </a:r>
              <a:endParaRPr lang="en-GB" sz="1600">
                <a:latin typeface="Arial" charset="0"/>
              </a:endParaRPr>
            </a:p>
          </p:txBody>
        </p:sp>
        <p:sp>
          <p:nvSpPr>
            <p:cNvPr id="675848" name="Text Box 8"/>
            <p:cNvSpPr txBox="1">
              <a:spLocks noChangeArrowheads="1"/>
            </p:cNvSpPr>
            <p:nvPr/>
          </p:nvSpPr>
          <p:spPr bwMode="auto">
            <a:xfrm>
              <a:off x="2023" y="711"/>
              <a:ext cx="8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Production</a:t>
              </a:r>
              <a:endParaRPr lang="en-GB" sz="1600">
                <a:latin typeface="Arial" charset="0"/>
              </a:endParaRPr>
            </a:p>
          </p:txBody>
        </p:sp>
        <p:sp>
          <p:nvSpPr>
            <p:cNvPr id="675849" name="Text Box 9"/>
            <p:cNvSpPr txBox="1">
              <a:spLocks noChangeArrowheads="1"/>
            </p:cNvSpPr>
            <p:nvPr/>
          </p:nvSpPr>
          <p:spPr bwMode="auto">
            <a:xfrm>
              <a:off x="3230" y="710"/>
              <a:ext cx="8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Distribution</a:t>
              </a:r>
              <a:endParaRPr lang="en-GB" sz="1600">
                <a:latin typeface="Arial" charset="0"/>
              </a:endParaRPr>
            </a:p>
          </p:txBody>
        </p:sp>
        <p:sp>
          <p:nvSpPr>
            <p:cNvPr id="675850" name="Text Box 10"/>
            <p:cNvSpPr txBox="1">
              <a:spLocks noChangeArrowheads="1"/>
            </p:cNvSpPr>
            <p:nvPr/>
          </p:nvSpPr>
          <p:spPr bwMode="auto">
            <a:xfrm>
              <a:off x="4549" y="708"/>
              <a:ext cx="44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Sales</a:t>
              </a:r>
              <a:endParaRPr lang="en-GB" sz="1600">
                <a:latin typeface="Arial" charset="0"/>
              </a:endParaRPr>
            </a:p>
          </p:txBody>
        </p:sp>
        <p:sp>
          <p:nvSpPr>
            <p:cNvPr id="675851" name="AutoShape 11"/>
            <p:cNvSpPr>
              <a:spLocks noChangeArrowheads="1"/>
            </p:cNvSpPr>
            <p:nvPr/>
          </p:nvSpPr>
          <p:spPr bwMode="auto">
            <a:xfrm rot="5400000">
              <a:off x="-1227" y="2367"/>
              <a:ext cx="3204" cy="487"/>
            </a:xfrm>
            <a:prstGeom prst="homePlate">
              <a:avLst>
                <a:gd name="adj" fmla="val 58054"/>
              </a:avLst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52" name="Rectangle 12"/>
            <p:cNvSpPr>
              <a:spLocks noChangeArrowheads="1"/>
            </p:cNvSpPr>
            <p:nvPr/>
          </p:nvSpPr>
          <p:spPr bwMode="auto">
            <a:xfrm>
              <a:off x="754" y="1062"/>
              <a:ext cx="4608" cy="30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53" name="Text Box 13"/>
            <p:cNvSpPr txBox="1">
              <a:spLocks noChangeArrowheads="1"/>
            </p:cNvSpPr>
            <p:nvPr/>
          </p:nvSpPr>
          <p:spPr bwMode="auto">
            <a:xfrm>
              <a:off x="759" y="1090"/>
              <a:ext cx="45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Network design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54" name="Rectangle 14"/>
            <p:cNvSpPr>
              <a:spLocks noChangeArrowheads="1"/>
            </p:cNvSpPr>
            <p:nvPr/>
          </p:nvSpPr>
          <p:spPr bwMode="auto">
            <a:xfrm>
              <a:off x="761" y="1726"/>
              <a:ext cx="3213" cy="30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55" name="Text Box 15"/>
            <p:cNvSpPr txBox="1">
              <a:spLocks noChangeArrowheads="1"/>
            </p:cNvSpPr>
            <p:nvPr/>
          </p:nvSpPr>
          <p:spPr bwMode="auto">
            <a:xfrm>
              <a:off x="758" y="1738"/>
              <a:ext cx="31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Supply network planning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56" name="Text Box 16"/>
            <p:cNvSpPr txBox="1">
              <a:spLocks noChangeArrowheads="1"/>
            </p:cNvSpPr>
            <p:nvPr/>
          </p:nvSpPr>
          <p:spPr bwMode="auto">
            <a:xfrm>
              <a:off x="2244" y="1376"/>
              <a:ext cx="1055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Plant configuration Plant location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57" name="Line 17"/>
            <p:cNvSpPr>
              <a:spLocks noChangeShapeType="1"/>
            </p:cNvSpPr>
            <p:nvPr/>
          </p:nvSpPr>
          <p:spPr bwMode="auto">
            <a:xfrm>
              <a:off x="2215" y="1370"/>
              <a:ext cx="0" cy="34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58" name="Rectangle 18"/>
            <p:cNvSpPr>
              <a:spLocks noChangeArrowheads="1"/>
            </p:cNvSpPr>
            <p:nvPr/>
          </p:nvSpPr>
          <p:spPr bwMode="auto">
            <a:xfrm>
              <a:off x="4655" y="1727"/>
              <a:ext cx="722" cy="56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59" name="Text Box 19"/>
            <p:cNvSpPr txBox="1">
              <a:spLocks noChangeArrowheads="1"/>
            </p:cNvSpPr>
            <p:nvPr/>
          </p:nvSpPr>
          <p:spPr bwMode="auto">
            <a:xfrm>
              <a:off x="4617" y="1778"/>
              <a:ext cx="79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Demand planning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60" name="Line 20"/>
            <p:cNvSpPr>
              <a:spLocks noChangeShapeType="1"/>
            </p:cNvSpPr>
            <p:nvPr/>
          </p:nvSpPr>
          <p:spPr bwMode="auto">
            <a:xfrm flipH="1">
              <a:off x="3975" y="1929"/>
              <a:ext cx="67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61" name="Text Box 21"/>
            <p:cNvSpPr txBox="1">
              <a:spLocks noChangeArrowheads="1"/>
            </p:cNvSpPr>
            <p:nvPr/>
          </p:nvSpPr>
          <p:spPr bwMode="auto">
            <a:xfrm>
              <a:off x="4019" y="1595"/>
              <a:ext cx="625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Forecast </a:t>
              </a:r>
              <a:br>
                <a:rPr lang="en-US" sz="1400">
                  <a:latin typeface="Arial" charset="0"/>
                </a:rPr>
              </a:br>
              <a:r>
                <a:rPr lang="en-US" sz="1400">
                  <a:latin typeface="Arial" charset="0"/>
                </a:rPr>
                <a:t>Due dates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62" name="Text Box 22"/>
            <p:cNvSpPr txBox="1">
              <a:spLocks noChangeArrowheads="1"/>
            </p:cNvSpPr>
            <p:nvPr/>
          </p:nvSpPr>
          <p:spPr bwMode="auto">
            <a:xfrm>
              <a:off x="4515" y="1383"/>
              <a:ext cx="665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Long-term forecast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63" name="Line 23"/>
            <p:cNvSpPr>
              <a:spLocks noChangeShapeType="1"/>
            </p:cNvSpPr>
            <p:nvPr/>
          </p:nvSpPr>
          <p:spPr bwMode="auto">
            <a:xfrm flipV="1">
              <a:off x="5207" y="1362"/>
              <a:ext cx="0" cy="36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64" name="Rectangle 24"/>
            <p:cNvSpPr>
              <a:spLocks noChangeArrowheads="1"/>
            </p:cNvSpPr>
            <p:nvPr/>
          </p:nvSpPr>
          <p:spPr bwMode="auto">
            <a:xfrm>
              <a:off x="793" y="2870"/>
              <a:ext cx="722" cy="137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65" name="Text Box 25"/>
            <p:cNvSpPr txBox="1">
              <a:spLocks noChangeArrowheads="1"/>
            </p:cNvSpPr>
            <p:nvPr/>
          </p:nvSpPr>
          <p:spPr bwMode="auto">
            <a:xfrm>
              <a:off x="755" y="3278"/>
              <a:ext cx="798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Inventory manage-ment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66" name="Rectangle 26"/>
            <p:cNvSpPr>
              <a:spLocks noChangeArrowheads="1"/>
            </p:cNvSpPr>
            <p:nvPr/>
          </p:nvSpPr>
          <p:spPr bwMode="auto">
            <a:xfrm>
              <a:off x="3423" y="2860"/>
              <a:ext cx="722" cy="137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67" name="Text Box 27"/>
            <p:cNvSpPr txBox="1">
              <a:spLocks noChangeArrowheads="1"/>
            </p:cNvSpPr>
            <p:nvPr/>
          </p:nvSpPr>
          <p:spPr bwMode="auto">
            <a:xfrm>
              <a:off x="3378" y="3139"/>
              <a:ext cx="79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Distribu-tion &amp; transport planning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68" name="Rectangle 28"/>
            <p:cNvSpPr>
              <a:spLocks noChangeArrowheads="1"/>
            </p:cNvSpPr>
            <p:nvPr/>
          </p:nvSpPr>
          <p:spPr bwMode="auto">
            <a:xfrm>
              <a:off x="2048" y="2878"/>
              <a:ext cx="851" cy="43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69" name="Text Box 29"/>
            <p:cNvSpPr txBox="1">
              <a:spLocks noChangeArrowheads="1"/>
            </p:cNvSpPr>
            <p:nvPr/>
          </p:nvSpPr>
          <p:spPr bwMode="auto">
            <a:xfrm>
              <a:off x="2026" y="2864"/>
              <a:ext cx="90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Production planning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70" name="Rectangle 30"/>
            <p:cNvSpPr>
              <a:spLocks noChangeArrowheads="1"/>
            </p:cNvSpPr>
            <p:nvPr/>
          </p:nvSpPr>
          <p:spPr bwMode="auto">
            <a:xfrm>
              <a:off x="2040" y="3814"/>
              <a:ext cx="851" cy="43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71" name="Text Box 31"/>
            <p:cNvSpPr txBox="1">
              <a:spLocks noChangeArrowheads="1"/>
            </p:cNvSpPr>
            <p:nvPr/>
          </p:nvSpPr>
          <p:spPr bwMode="auto">
            <a:xfrm>
              <a:off x="2018" y="3800"/>
              <a:ext cx="90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Detailed scheduling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72" name="Line 32"/>
            <p:cNvSpPr>
              <a:spLocks noChangeShapeType="1"/>
            </p:cNvSpPr>
            <p:nvPr/>
          </p:nvSpPr>
          <p:spPr bwMode="auto">
            <a:xfrm flipH="1">
              <a:off x="1509" y="3268"/>
              <a:ext cx="5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73" name="Line 33"/>
            <p:cNvSpPr>
              <a:spLocks noChangeShapeType="1"/>
            </p:cNvSpPr>
            <p:nvPr/>
          </p:nvSpPr>
          <p:spPr bwMode="auto">
            <a:xfrm>
              <a:off x="2464" y="3317"/>
              <a:ext cx="0" cy="48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74" name="Line 34"/>
            <p:cNvSpPr>
              <a:spLocks noChangeShapeType="1"/>
            </p:cNvSpPr>
            <p:nvPr/>
          </p:nvSpPr>
          <p:spPr bwMode="auto">
            <a:xfrm flipV="1">
              <a:off x="2398" y="2035"/>
              <a:ext cx="0" cy="8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75" name="Line 35"/>
            <p:cNvSpPr>
              <a:spLocks noChangeShapeType="1"/>
            </p:cNvSpPr>
            <p:nvPr/>
          </p:nvSpPr>
          <p:spPr bwMode="auto">
            <a:xfrm>
              <a:off x="2546" y="2035"/>
              <a:ext cx="0" cy="8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76" name="Text Box 36"/>
            <p:cNvSpPr txBox="1">
              <a:spLocks noChangeArrowheads="1"/>
            </p:cNvSpPr>
            <p:nvPr/>
          </p:nvSpPr>
          <p:spPr bwMode="auto">
            <a:xfrm>
              <a:off x="766" y="2202"/>
              <a:ext cx="617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Inventory profiles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77" name="Line 37"/>
            <p:cNvSpPr>
              <a:spLocks noChangeShapeType="1"/>
            </p:cNvSpPr>
            <p:nvPr/>
          </p:nvSpPr>
          <p:spPr bwMode="auto">
            <a:xfrm flipV="1">
              <a:off x="1379" y="2027"/>
              <a:ext cx="0" cy="84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78" name="Text Box 38"/>
            <p:cNvSpPr txBox="1">
              <a:spLocks noChangeArrowheads="1"/>
            </p:cNvSpPr>
            <p:nvPr/>
          </p:nvSpPr>
          <p:spPr bwMode="auto">
            <a:xfrm>
              <a:off x="1517" y="2785"/>
              <a:ext cx="617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Material require-ments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79" name="Text Box 39"/>
            <p:cNvSpPr txBox="1">
              <a:spLocks noChangeArrowheads="1"/>
            </p:cNvSpPr>
            <p:nvPr/>
          </p:nvSpPr>
          <p:spPr bwMode="auto">
            <a:xfrm>
              <a:off x="1518" y="3937"/>
              <a:ext cx="57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Delivery dates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80" name="Line 40"/>
            <p:cNvSpPr>
              <a:spLocks noChangeShapeType="1"/>
            </p:cNvSpPr>
            <p:nvPr/>
          </p:nvSpPr>
          <p:spPr bwMode="auto">
            <a:xfrm>
              <a:off x="1509" y="3918"/>
              <a:ext cx="5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81" name="Text Box 41"/>
            <p:cNvSpPr txBox="1">
              <a:spLocks noChangeArrowheads="1"/>
            </p:cNvSpPr>
            <p:nvPr/>
          </p:nvSpPr>
          <p:spPr bwMode="auto">
            <a:xfrm>
              <a:off x="2886" y="3937"/>
              <a:ext cx="57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Delivery dates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82" name="Line 42"/>
            <p:cNvSpPr>
              <a:spLocks noChangeShapeType="1"/>
            </p:cNvSpPr>
            <p:nvPr/>
          </p:nvSpPr>
          <p:spPr bwMode="auto">
            <a:xfrm>
              <a:off x="2877" y="3918"/>
              <a:ext cx="5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83" name="Line 43"/>
            <p:cNvSpPr>
              <a:spLocks noChangeShapeType="1"/>
            </p:cNvSpPr>
            <p:nvPr/>
          </p:nvSpPr>
          <p:spPr bwMode="auto">
            <a:xfrm>
              <a:off x="3779" y="2027"/>
              <a:ext cx="0" cy="82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84" name="Text Box 44"/>
            <p:cNvSpPr txBox="1">
              <a:spLocks noChangeArrowheads="1"/>
            </p:cNvSpPr>
            <p:nvPr/>
          </p:nvSpPr>
          <p:spPr bwMode="auto">
            <a:xfrm>
              <a:off x="1681" y="2233"/>
              <a:ext cx="617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Capacity profiles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85" name="Text Box 45"/>
            <p:cNvSpPr txBox="1">
              <a:spLocks noChangeArrowheads="1"/>
            </p:cNvSpPr>
            <p:nvPr/>
          </p:nvSpPr>
          <p:spPr bwMode="auto">
            <a:xfrm>
              <a:off x="2556" y="2224"/>
              <a:ext cx="1265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Primary requirements</a:t>
              </a:r>
              <a:br>
                <a:rPr lang="en-US" sz="1400">
                  <a:latin typeface="Arial" charset="0"/>
                </a:rPr>
              </a:br>
              <a:r>
                <a:rPr lang="en-US" sz="1400">
                  <a:latin typeface="Arial" charset="0"/>
                </a:rPr>
                <a:t>Capacity instructions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86" name="Text Box 46"/>
            <p:cNvSpPr txBox="1">
              <a:spLocks noChangeArrowheads="1"/>
            </p:cNvSpPr>
            <p:nvPr/>
          </p:nvSpPr>
          <p:spPr bwMode="auto">
            <a:xfrm>
              <a:off x="3783" y="2240"/>
              <a:ext cx="729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Distribution </a:t>
              </a:r>
              <a:br>
                <a:rPr lang="en-US" sz="1400">
                  <a:latin typeface="Arial" charset="0"/>
                </a:rPr>
              </a:br>
              <a:r>
                <a:rPr lang="en-US" sz="1400">
                  <a:latin typeface="Arial" charset="0"/>
                </a:rPr>
                <a:t>quantities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87" name="Rectangle 47"/>
            <p:cNvSpPr>
              <a:spLocks noChangeArrowheads="1"/>
            </p:cNvSpPr>
            <p:nvPr/>
          </p:nvSpPr>
          <p:spPr bwMode="auto">
            <a:xfrm>
              <a:off x="4654" y="3275"/>
              <a:ext cx="722" cy="56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75888" name="Text Box 48"/>
            <p:cNvSpPr txBox="1">
              <a:spLocks noChangeArrowheads="1"/>
            </p:cNvSpPr>
            <p:nvPr/>
          </p:nvSpPr>
          <p:spPr bwMode="auto">
            <a:xfrm>
              <a:off x="4616" y="3238"/>
              <a:ext cx="798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Demand fulfillment &amp; ATP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89" name="Line 49"/>
            <p:cNvSpPr>
              <a:spLocks noChangeShapeType="1"/>
            </p:cNvSpPr>
            <p:nvPr/>
          </p:nvSpPr>
          <p:spPr bwMode="auto">
            <a:xfrm>
              <a:off x="4154" y="3552"/>
              <a:ext cx="495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90" name="Text Box 50"/>
            <p:cNvSpPr txBox="1">
              <a:spLocks noChangeArrowheads="1"/>
            </p:cNvSpPr>
            <p:nvPr/>
          </p:nvSpPr>
          <p:spPr bwMode="auto">
            <a:xfrm>
              <a:off x="4132" y="3587"/>
              <a:ext cx="57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Delivery notes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91" name="Text Box 51"/>
            <p:cNvSpPr txBox="1">
              <a:spLocks noChangeArrowheads="1"/>
            </p:cNvSpPr>
            <p:nvPr/>
          </p:nvSpPr>
          <p:spPr bwMode="auto">
            <a:xfrm rot="5400000">
              <a:off x="-942" y="2346"/>
              <a:ext cx="28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Planning level</a:t>
              </a:r>
              <a:endParaRPr lang="en-GB" sz="2000">
                <a:latin typeface="Arial" charset="0"/>
              </a:endParaRPr>
            </a:p>
          </p:txBody>
        </p:sp>
        <p:sp>
          <p:nvSpPr>
            <p:cNvPr id="675892" name="Text Box 52"/>
            <p:cNvSpPr txBox="1">
              <a:spLocks noChangeArrowheads="1"/>
            </p:cNvSpPr>
            <p:nvPr/>
          </p:nvSpPr>
          <p:spPr bwMode="auto">
            <a:xfrm rot="5430316">
              <a:off x="-190" y="1334"/>
              <a:ext cx="8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Long-term</a:t>
              </a:r>
              <a:endParaRPr lang="en-GB" sz="1600">
                <a:latin typeface="Arial" charset="0"/>
              </a:endParaRPr>
            </a:p>
          </p:txBody>
        </p:sp>
        <p:sp>
          <p:nvSpPr>
            <p:cNvPr id="675893" name="Text Box 53"/>
            <p:cNvSpPr txBox="1">
              <a:spLocks noChangeArrowheads="1"/>
            </p:cNvSpPr>
            <p:nvPr/>
          </p:nvSpPr>
          <p:spPr bwMode="auto">
            <a:xfrm rot="5436847">
              <a:off x="-111" y="2326"/>
              <a:ext cx="68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Mid-term</a:t>
              </a:r>
              <a:endParaRPr lang="en-GB" sz="1600">
                <a:latin typeface="Arial" charset="0"/>
              </a:endParaRPr>
            </a:p>
          </p:txBody>
        </p:sp>
        <p:sp>
          <p:nvSpPr>
            <p:cNvPr id="675894" name="Text Box 54"/>
            <p:cNvSpPr txBox="1">
              <a:spLocks noChangeArrowheads="1"/>
            </p:cNvSpPr>
            <p:nvPr/>
          </p:nvSpPr>
          <p:spPr bwMode="auto">
            <a:xfrm rot="5447424">
              <a:off x="-201" y="3574"/>
              <a:ext cx="8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latin typeface="Arial" charset="0"/>
                </a:rPr>
                <a:t>Short-term</a:t>
              </a:r>
              <a:endParaRPr lang="en-GB" sz="1600">
                <a:latin typeface="Arial" charset="0"/>
              </a:endParaRPr>
            </a:p>
          </p:txBody>
        </p:sp>
        <p:sp>
          <p:nvSpPr>
            <p:cNvPr id="675895" name="Text Box 55"/>
            <p:cNvSpPr txBox="1">
              <a:spLocks noChangeArrowheads="1"/>
            </p:cNvSpPr>
            <p:nvPr/>
          </p:nvSpPr>
          <p:spPr bwMode="auto">
            <a:xfrm>
              <a:off x="2472" y="3385"/>
              <a:ext cx="706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Jobs </a:t>
              </a:r>
            </a:p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 dates </a:t>
              </a:r>
              <a:endParaRPr lang="en-GB" sz="1400">
                <a:latin typeface="Arial" charset="0"/>
              </a:endParaRPr>
            </a:p>
          </p:txBody>
        </p:sp>
        <p:sp>
          <p:nvSpPr>
            <p:cNvPr id="675896" name="Line 56"/>
            <p:cNvSpPr>
              <a:spLocks noChangeShapeType="1"/>
            </p:cNvSpPr>
            <p:nvPr/>
          </p:nvSpPr>
          <p:spPr bwMode="auto">
            <a:xfrm flipV="1">
              <a:off x="5014" y="2287"/>
              <a:ext cx="0" cy="9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5897" name="Text Box 57"/>
            <p:cNvSpPr txBox="1">
              <a:spLocks noChangeArrowheads="1"/>
            </p:cNvSpPr>
            <p:nvPr/>
          </p:nvSpPr>
          <p:spPr bwMode="auto">
            <a:xfrm>
              <a:off x="4558" y="2684"/>
              <a:ext cx="5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Arial" charset="0"/>
                </a:rPr>
                <a:t>Orders</a:t>
              </a:r>
              <a:endParaRPr lang="en-GB" sz="1400">
                <a:latin typeface="Arial" charset="0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DEF50-9B62-4CE7-A524-10F83AB44E36}" type="slidenum">
              <a:rPr lang="el-GR"/>
              <a:pPr/>
              <a:t>8</a:t>
            </a:fld>
            <a:endParaRPr lang="el-GR"/>
          </a:p>
        </p:txBody>
      </p:sp>
      <p:pic>
        <p:nvPicPr>
          <p:cNvPr id="676868" name="Picture 4" descr="Full Cycle Procur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050" y="1793875"/>
            <a:ext cx="8636000" cy="4484688"/>
          </a:xfrm>
          <a:prstGeom prst="rect">
            <a:avLst/>
          </a:prstGeom>
          <a:noFill/>
        </p:spPr>
      </p:pic>
      <p:sp>
        <p:nvSpPr>
          <p:cNvPr id="67686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Εισαγωγή – </a:t>
            </a:r>
            <a:r>
              <a:rPr lang="en-US" dirty="0" smtClean="0"/>
              <a:t>ERP </a:t>
            </a:r>
            <a:r>
              <a:rPr lang="el-GR" dirty="0"/>
              <a:t>σε περιβάλλον </a:t>
            </a:r>
            <a:r>
              <a:rPr lang="en-US" dirty="0"/>
              <a:t>E-Business</a:t>
            </a:r>
            <a:r>
              <a:rPr lang="el-GR" dirty="0"/>
              <a:t>…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45649-5C56-4545-AC3A-713E1832D382}" type="slidenum">
              <a:rPr lang="el-GR"/>
              <a:pPr/>
              <a:t>9</a:t>
            </a:fld>
            <a:endParaRPr lang="el-GR"/>
          </a:p>
        </p:txBody>
      </p:sp>
      <p:pic>
        <p:nvPicPr>
          <p:cNvPr id="678916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2063" y="2068513"/>
            <a:ext cx="635317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7891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Εισαγωγή – </a:t>
            </a:r>
            <a:r>
              <a:rPr lang="en-US" dirty="0" smtClean="0"/>
              <a:t>ERP </a:t>
            </a:r>
            <a:r>
              <a:rPr lang="el-GR" dirty="0"/>
              <a:t>ως Ολοκληρωμένα Συστήματα…(1/2) </a:t>
            </a:r>
          </a:p>
        </p:txBody>
      </p:sp>
      <p:sp>
        <p:nvSpPr>
          <p:cNvPr id="678918" name="Text Box 6"/>
          <p:cNvSpPr txBox="1">
            <a:spLocks noChangeArrowheads="1"/>
          </p:cNvSpPr>
          <p:nvPr/>
        </p:nvSpPr>
        <p:spPr bwMode="auto">
          <a:xfrm>
            <a:off x="249238" y="1127125"/>
            <a:ext cx="769302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Arial" charset="0"/>
              </a:rPr>
              <a:t>Υποστηρίζουν ολοκληρωμένα μία επιχείρηση σε 3 επίπεδα</a:t>
            </a:r>
            <a:r>
              <a:rPr lang="en-US" sz="2000">
                <a:latin typeface="Arial" charset="0"/>
              </a:rPr>
              <a:t>:</a:t>
            </a:r>
            <a:endParaRPr lang="en-US" sz="2000">
              <a:solidFill>
                <a:srgbClr val="FF0066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Operational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 Managerial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 Strategic</a:t>
            </a:r>
            <a:endParaRPr lang="en-US" sz="2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78919" name="Text Box 7"/>
          <p:cNvSpPr txBox="1">
            <a:spLocks noChangeArrowheads="1"/>
          </p:cNvSpPr>
          <p:nvPr/>
        </p:nvSpPr>
        <p:spPr bwMode="auto">
          <a:xfrm>
            <a:off x="6335713" y="6278563"/>
            <a:ext cx="2592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chemeClr val="accent1"/>
                </a:solidFill>
                <a:latin typeface="Arial" charset="0"/>
              </a:rPr>
              <a:t>Porter’s Value Chain Model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P">
  <a:themeElements>
    <a:clrScheme name="">
      <a:dk1>
        <a:srgbClr val="000054"/>
      </a:dk1>
      <a:lt1>
        <a:srgbClr val="FFFFFF"/>
      </a:lt1>
      <a:dk2>
        <a:srgbClr val="00007A"/>
      </a:dk2>
      <a:lt2>
        <a:srgbClr val="FFCC66"/>
      </a:lt2>
      <a:accent1>
        <a:srgbClr val="9999FF"/>
      </a:accent1>
      <a:accent2>
        <a:srgbClr val="555BAD"/>
      </a:accent2>
      <a:accent3>
        <a:srgbClr val="AAAABE"/>
      </a:accent3>
      <a:accent4>
        <a:srgbClr val="DADADA"/>
      </a:accent4>
      <a:accent5>
        <a:srgbClr val="CACAFF"/>
      </a:accent5>
      <a:accent6>
        <a:srgbClr val="4C529C"/>
      </a:accent6>
      <a:hlink>
        <a:srgbClr val="B97C01"/>
      </a:hlink>
      <a:folHlink>
        <a:srgbClr val="CCFF33"/>
      </a:folHlink>
    </a:clrScheme>
    <a:fontScheme name="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ERP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Settings\commonuser\My Documents\ERP\ERP.pot</Template>
  <TotalTime>5140</TotalTime>
  <Words>498</Words>
  <Application>Microsoft Office PowerPoint</Application>
  <PresentationFormat>On-screen Show (4:3)</PresentationFormat>
  <Paragraphs>153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Times New Roman</vt:lpstr>
      <vt:lpstr>Arial</vt:lpstr>
      <vt:lpstr>Arial Narrow</vt:lpstr>
      <vt:lpstr>Wingdings</vt:lpstr>
      <vt:lpstr>ERP</vt:lpstr>
      <vt:lpstr>Microsoft Clip Gallery</vt:lpstr>
      <vt:lpstr>Συστήματα ERP </vt:lpstr>
      <vt:lpstr>Δομή Μαθήματος </vt:lpstr>
      <vt:lpstr>Προτεινόμενη Βιβλιογραφία  (1/2) </vt:lpstr>
      <vt:lpstr>Προτεινόμενη Βιβλιογραφία  (2/2) </vt:lpstr>
      <vt:lpstr>Εισαγωγή - Γεφυρώνουν την Πληροφόρηση… </vt:lpstr>
      <vt:lpstr>Εισαγωγή – Βασίζονται σε… </vt:lpstr>
      <vt:lpstr>Slide 7</vt:lpstr>
      <vt:lpstr>Εισαγωγή – ERP σε περιβάλλον E-Business… </vt:lpstr>
      <vt:lpstr>Εισαγωγή – ERP ως Ολοκληρωμένα Συστήματα…(1/2) </vt:lpstr>
      <vt:lpstr>Εισαγωγή – ERP ως Ολοκληρωμένα Συστήματα…(2/2) </vt:lpstr>
      <vt:lpstr>Συστήματα, πριν και μετά τα ERPs</vt:lpstr>
      <vt:lpstr>Τελικά τι είναι τα ERPs…;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Εισαγωγικά</dc:title>
  <dc:creator>PLOUKADOUNOU</dc:creator>
  <cp:lastModifiedBy>Γιούλη</cp:lastModifiedBy>
  <cp:revision>360</cp:revision>
  <dcterms:created xsi:type="dcterms:W3CDTF">2005-01-25T12:19:19Z</dcterms:created>
  <dcterms:modified xsi:type="dcterms:W3CDTF">2014-03-04T13:22:47Z</dcterms:modified>
</cp:coreProperties>
</file>