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6"/>
  </p:notesMasterIdLst>
  <p:handoutMasterIdLst>
    <p:handoutMasterId r:id="rId7"/>
  </p:handoutMasterIdLst>
  <p:sldIdLst>
    <p:sldId id="308" r:id="rId2"/>
    <p:sldId id="462" r:id="rId3"/>
    <p:sldId id="472" r:id="rId4"/>
    <p:sldId id="473" r:id="rId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3FA5"/>
    <a:srgbClr val="5B5094"/>
    <a:srgbClr val="00CC00"/>
    <a:srgbClr val="FFFF99"/>
    <a:srgbClr val="FFFFCC"/>
    <a:srgbClr val="00CC66"/>
    <a:srgbClr val="CCFFFF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024" autoAdjust="0"/>
    <p:restoredTop sz="94624" autoAdjust="0"/>
  </p:normalViewPr>
  <p:slideViewPr>
    <p:cSldViewPr snapToGrid="0">
      <p:cViewPr>
        <p:scale>
          <a:sx n="75" d="100"/>
          <a:sy n="75" d="100"/>
        </p:scale>
        <p:origin x="-1872" y="-72"/>
      </p:cViewPr>
      <p:guideLst>
        <p:guide orient="horz" pos="2141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A60A05F4-8CAF-4452-BDAB-D937B7A044F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D2A83C3C-CBFD-45FC-B7AD-564EC0E67E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A7990E-07E7-4F0B-BD60-51DCED1C8692}" type="slidenum">
              <a:rPr lang="en-US"/>
              <a:pPr/>
              <a:t>1</a:t>
            </a:fld>
            <a:endParaRPr lang="en-US"/>
          </a:p>
        </p:txBody>
      </p:sp>
      <p:sp>
        <p:nvSpPr>
          <p:cNvPr id="6072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rgbClr val="424788"/>
              </a:gs>
              <a:gs pos="100000">
                <a:srgbClr val="00006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5491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5492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5493" name="Freeform 5"/>
          <p:cNvSpPr>
            <a:spLocks/>
          </p:cNvSpPr>
          <p:nvPr/>
        </p:nvSpPr>
        <p:spPr bwMode="hidden">
          <a:xfrm rot="-54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575494" name="Picture 6" descr="Facb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57549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286000"/>
            <a:ext cx="7772400" cy="1143000"/>
          </a:xfrm>
        </p:spPr>
        <p:txBody>
          <a:bodyPr anchor="ctr"/>
          <a:lstStyle>
            <a:lvl1pPr algn="ctr">
              <a:defRPr sz="2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57549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5257800"/>
            <a:ext cx="6934200" cy="1219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/>
            </a:lvl1pPr>
          </a:lstStyle>
          <a:p>
            <a:r>
              <a:rPr lang="el-GR"/>
              <a:t>Click to edit Master subtitle style</a:t>
            </a: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F7D3CB-E404-4CD6-9C55-71821338191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7CB8A4-D291-4C4B-8E14-ED471987A85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8A6B8A-6941-42F8-A740-EF149A5A6C8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A5B070-BF5C-4234-8503-0D1B61F0956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4958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4958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770BE6-B6EE-487E-81B7-03EEE82450E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197251-7F9B-40F5-B6A5-4ED8F35D3A2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4F64C3-8BE4-40DD-B390-5D835B39E38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C8E082-7642-480B-838A-BBE05BE54F3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96EF2-01D1-4B0F-BBB2-17F0E0EF2B8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208789-64C0-4C8D-A10E-AEA0D2D179E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Freeform 2"/>
          <p:cNvSpPr>
            <a:spLocks/>
          </p:cNvSpPr>
          <p:nvPr/>
        </p:nvSpPr>
        <p:spPr bwMode="hidden">
          <a:xfrm>
            <a:off x="0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rgbClr val="424788"/>
              </a:gs>
              <a:gs pos="100000">
                <a:srgbClr val="00006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67" name="Freeform 3"/>
          <p:cNvSpPr>
            <a:spLocks/>
          </p:cNvSpPr>
          <p:nvPr/>
        </p:nvSpPr>
        <p:spPr bwMode="hidden">
          <a:xfrm>
            <a:off x="119063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68" name="Freeform 4"/>
          <p:cNvSpPr>
            <a:spLocks/>
          </p:cNvSpPr>
          <p:nvPr/>
        </p:nvSpPr>
        <p:spPr bwMode="hidden">
          <a:xfrm>
            <a:off x="1203325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69" name="Freeform 5"/>
          <p:cNvSpPr>
            <a:spLocks/>
          </p:cNvSpPr>
          <p:nvPr/>
        </p:nvSpPr>
        <p:spPr bwMode="hidden">
          <a:xfrm rot="-5400000">
            <a:off x="3988594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FD66C5-5F48-4C9C-AC26-C459FD5D1CF4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574471" name="Text Box 7"/>
          <p:cNvSpPr txBox="1">
            <a:spLocks noChangeArrowheads="1"/>
          </p:cNvSpPr>
          <p:nvPr/>
        </p:nvSpPr>
        <p:spPr bwMode="auto">
          <a:xfrm>
            <a:off x="7289800" y="0"/>
            <a:ext cx="185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200">
                <a:latin typeface="Arial" charset="0"/>
              </a:rPr>
              <a:t>Συστήματα ERP / CRM</a:t>
            </a:r>
          </a:p>
        </p:txBody>
      </p:sp>
      <p:sp>
        <p:nvSpPr>
          <p:cNvPr id="57447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57447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9060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rgbClr val="FFCC66"/>
        </a:buClr>
        <a:buSzPct val="9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15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o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F84C1"/>
        </a:buClr>
        <a:buSzPct val="8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Συστήματα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ERP </a:t>
            </a:r>
            <a:endParaRPr lang="el-GR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562600"/>
            <a:ext cx="6934200" cy="681038"/>
          </a:xfrm>
        </p:spPr>
        <p:txBody>
          <a:bodyPr/>
          <a:lstStyle/>
          <a:p>
            <a:r>
              <a:rPr lang="el-GR"/>
              <a:t>Πανεπιστήμιο Πειραιώς</a:t>
            </a:r>
            <a:r>
              <a:rPr lang="en-US"/>
              <a:t> - </a:t>
            </a:r>
            <a:r>
              <a:rPr lang="el-GR"/>
              <a:t>Τμήμα Πληροφορικής </a:t>
            </a:r>
          </a:p>
        </p:txBody>
      </p:sp>
      <p:pic>
        <p:nvPicPr>
          <p:cNvPr id="260107" name="Picture 11" descr="sec_m_1_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5213" y="5389563"/>
            <a:ext cx="920750" cy="701675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44695-5137-4EF0-A64E-0B2AA1CFC1DB}" type="slidenum">
              <a:rPr lang="el-GR"/>
              <a:pPr/>
              <a:t>2</a:t>
            </a:fld>
            <a:endParaRPr lang="el-GR"/>
          </a:p>
        </p:txBody>
      </p:sp>
      <p:sp>
        <p:nvSpPr>
          <p:cNvPr id="6686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Συστήματα </a:t>
            </a:r>
            <a:r>
              <a:rPr lang="en-US"/>
              <a:t>ERP II  (1/</a:t>
            </a:r>
            <a:r>
              <a:rPr lang="el-GR"/>
              <a:t>3</a:t>
            </a:r>
            <a:r>
              <a:rPr lang="en-US"/>
              <a:t>)</a:t>
            </a:r>
            <a:endParaRPr lang="el-GR"/>
          </a:p>
        </p:txBody>
      </p:sp>
      <p:sp>
        <p:nvSpPr>
          <p:cNvPr id="66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68400"/>
            <a:ext cx="9144000" cy="4483100"/>
          </a:xfrm>
          <a:noFill/>
          <a:ln/>
        </p:spPr>
        <p:txBody>
          <a:bodyPr/>
          <a:lstStyle/>
          <a:p>
            <a:r>
              <a:rPr lang="el-GR"/>
              <a:t>Θεωρείται «ανακάλυψη» της </a:t>
            </a:r>
            <a:r>
              <a:rPr lang="en-US"/>
              <a:t>Gartner Group </a:t>
            </a:r>
            <a:r>
              <a:rPr lang="el-GR"/>
              <a:t>το 2000, όταν είχε γράψει</a:t>
            </a:r>
            <a:r>
              <a:rPr lang="en-US"/>
              <a:t> </a:t>
            </a:r>
            <a:r>
              <a:rPr lang="el-GR"/>
              <a:t>σε έρευνά της </a:t>
            </a:r>
            <a:r>
              <a:rPr lang="en-US" i="1"/>
              <a:t>“ERP is dead – long live ERP II”</a:t>
            </a:r>
          </a:p>
          <a:p>
            <a:endParaRPr lang="en-GB" i="1"/>
          </a:p>
          <a:p>
            <a:r>
              <a:rPr lang="el-GR"/>
              <a:t>Η βασική φιλοσοφία των συστημάτων </a:t>
            </a:r>
            <a:r>
              <a:rPr lang="en-US"/>
              <a:t>ERP II </a:t>
            </a:r>
            <a:r>
              <a:rPr lang="el-GR"/>
              <a:t>συνοψίζεται στην ακόλουθη «εξίσωση»</a:t>
            </a:r>
            <a:r>
              <a:rPr lang="en-US"/>
              <a:t>: </a:t>
            </a:r>
            <a:r>
              <a:rPr lang="en-US" i="1"/>
              <a:t>ERP II = ERP + CRM + SCM</a:t>
            </a:r>
            <a:r>
              <a:rPr lang="el-GR" i="1"/>
              <a:t> + ΚΜ</a:t>
            </a:r>
            <a:endParaRPr lang="en-US" i="1"/>
          </a:p>
          <a:p>
            <a:endParaRPr lang="en-GB"/>
          </a:p>
          <a:p>
            <a:r>
              <a:rPr lang="el-GR"/>
              <a:t>Τεχνολογικά τα συστήματα ERP</a:t>
            </a:r>
            <a:r>
              <a:rPr lang="en-US"/>
              <a:t> II</a:t>
            </a:r>
            <a:r>
              <a:rPr lang="el-GR"/>
              <a:t> αγκαλιάζουν το </a:t>
            </a:r>
            <a:r>
              <a:rPr lang="en-US"/>
              <a:t>INTERNET, </a:t>
            </a:r>
            <a:r>
              <a:rPr lang="el-GR"/>
              <a:t>ενσωματώνουν συστήματα </a:t>
            </a:r>
            <a:r>
              <a:rPr lang="en-US"/>
              <a:t>CRM, </a:t>
            </a:r>
            <a:r>
              <a:rPr lang="el-GR"/>
              <a:t>χρησιμοποιούν μοντέλα εφοδιαστικής αλυσίδας, καθώς και Β2Β και </a:t>
            </a:r>
            <a:r>
              <a:rPr lang="en-US"/>
              <a:t>B2C e-commerce </a:t>
            </a:r>
            <a:r>
              <a:rPr lang="el-GR"/>
              <a:t>μοντέλα, και τεχνολογίες διαχείρισης γνώσης</a:t>
            </a:r>
            <a:endParaRPr lang="en-US"/>
          </a:p>
          <a:p>
            <a:endParaRPr lang="en-GB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70F43-57AF-4710-BD60-EBEDAED75D5A}" type="slidenum">
              <a:rPr lang="el-GR"/>
              <a:pPr/>
              <a:t>3</a:t>
            </a:fld>
            <a:endParaRPr lang="el-GR"/>
          </a:p>
        </p:txBody>
      </p:sp>
      <p:sp>
        <p:nvSpPr>
          <p:cNvPr id="680970" name="Rectangle 1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Συστήματα </a:t>
            </a:r>
            <a:r>
              <a:rPr lang="en-US"/>
              <a:t>ERP II  (</a:t>
            </a:r>
            <a:r>
              <a:rPr lang="el-GR"/>
              <a:t>2</a:t>
            </a:r>
            <a:r>
              <a:rPr lang="en-US"/>
              <a:t>/</a:t>
            </a:r>
            <a:r>
              <a:rPr lang="el-GR"/>
              <a:t>3</a:t>
            </a:r>
            <a:r>
              <a:rPr lang="en-US"/>
              <a:t>)</a:t>
            </a:r>
            <a:endParaRPr lang="el-GR"/>
          </a:p>
        </p:txBody>
      </p:sp>
      <p:grpSp>
        <p:nvGrpSpPr>
          <p:cNvPr id="680973" name="Group 13"/>
          <p:cNvGrpSpPr>
            <a:grpSpLocks/>
          </p:cNvGrpSpPr>
          <p:nvPr/>
        </p:nvGrpSpPr>
        <p:grpSpPr bwMode="auto">
          <a:xfrm>
            <a:off x="-50800" y="749300"/>
            <a:ext cx="9144000" cy="5097463"/>
            <a:chOff x="20" y="1554"/>
            <a:chExt cx="5188" cy="2553"/>
          </a:xfrm>
        </p:grpSpPr>
        <p:graphicFrame>
          <p:nvGraphicFramePr>
            <p:cNvPr id="680974" name="Object 14"/>
            <p:cNvGraphicFramePr>
              <a:graphicFrameLocks noChangeAspect="1"/>
            </p:cNvGraphicFramePr>
            <p:nvPr/>
          </p:nvGraphicFramePr>
          <p:xfrm>
            <a:off x="144" y="2558"/>
            <a:ext cx="421" cy="248"/>
          </p:xfrm>
          <a:graphic>
            <a:graphicData uri="http://schemas.openxmlformats.org/presentationml/2006/ole">
              <p:oleObj spid="_x0000_s680974" name="Bitmap Image" r:id="rId3" imgW="866972" imgH="495413" progId="Paint.Picture">
                <p:embed/>
              </p:oleObj>
            </a:graphicData>
          </a:graphic>
        </p:graphicFrame>
        <p:sp>
          <p:nvSpPr>
            <p:cNvPr id="680975" name="Text Box 15"/>
            <p:cNvSpPr txBox="1">
              <a:spLocks noChangeArrowheads="1"/>
            </p:cNvSpPr>
            <p:nvPr/>
          </p:nvSpPr>
          <p:spPr bwMode="auto">
            <a:xfrm>
              <a:off x="20" y="2270"/>
              <a:ext cx="698" cy="11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900" b="1">
                  <a:latin typeface="Arial" charset="0"/>
                </a:rPr>
                <a:t>Raw Materials</a:t>
              </a:r>
            </a:p>
          </p:txBody>
        </p:sp>
        <p:sp>
          <p:nvSpPr>
            <p:cNvPr id="680976" name="Line 16"/>
            <p:cNvSpPr>
              <a:spLocks noChangeShapeType="1"/>
            </p:cNvSpPr>
            <p:nvPr/>
          </p:nvSpPr>
          <p:spPr bwMode="auto">
            <a:xfrm>
              <a:off x="1584" y="2702"/>
              <a:ext cx="105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aphicFrame>
          <p:nvGraphicFramePr>
            <p:cNvPr id="680977" name="Object 17"/>
            <p:cNvGraphicFramePr>
              <a:graphicFrameLocks noChangeAspect="1"/>
            </p:cNvGraphicFramePr>
            <p:nvPr/>
          </p:nvGraphicFramePr>
          <p:xfrm>
            <a:off x="1200" y="2558"/>
            <a:ext cx="421" cy="248"/>
          </p:xfrm>
          <a:graphic>
            <a:graphicData uri="http://schemas.openxmlformats.org/presentationml/2006/ole">
              <p:oleObj spid="_x0000_s680977" name="Bitmap Image" r:id="rId4" imgW="866972" imgH="495413" progId="Paint.Picture">
                <p:embed/>
              </p:oleObj>
            </a:graphicData>
          </a:graphic>
        </p:graphicFrame>
        <p:cxnSp>
          <p:nvCxnSpPr>
            <p:cNvPr id="680978" name="AutoShape 18"/>
            <p:cNvCxnSpPr>
              <a:cxnSpLocks noChangeShapeType="1"/>
              <a:endCxn id="0" idx="3"/>
            </p:cNvCxnSpPr>
            <p:nvPr/>
          </p:nvCxnSpPr>
          <p:spPr bwMode="auto">
            <a:xfrm rot="5400000" flipH="1">
              <a:off x="947" y="2130"/>
              <a:ext cx="464" cy="367"/>
            </a:xfrm>
            <a:prstGeom prst="curvedConnector2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80979" name="AutoShape 19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565" y="2682"/>
              <a:ext cx="635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80980" name="Text Box 20"/>
            <p:cNvSpPr txBox="1">
              <a:spLocks noChangeArrowheads="1"/>
            </p:cNvSpPr>
            <p:nvPr/>
          </p:nvSpPr>
          <p:spPr bwMode="auto">
            <a:xfrm>
              <a:off x="640" y="3062"/>
              <a:ext cx="31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buFontTx/>
                <a:buChar char="•"/>
              </a:pPr>
              <a:r>
                <a:rPr lang="en-US" sz="900">
                  <a:latin typeface="Arial" charset="0"/>
                </a:rPr>
                <a:t>EDI</a:t>
              </a:r>
            </a:p>
            <a:p>
              <a:pPr eaLnBrk="0" hangingPunct="0">
                <a:buFontTx/>
                <a:buChar char="•"/>
              </a:pPr>
              <a:r>
                <a:rPr lang="en-US" sz="900">
                  <a:latin typeface="Arial" charset="0"/>
                </a:rPr>
                <a:t>Phone</a:t>
              </a:r>
            </a:p>
            <a:p>
              <a:pPr eaLnBrk="0" hangingPunct="0">
                <a:buFontTx/>
                <a:buChar char="•"/>
              </a:pPr>
              <a:r>
                <a:rPr lang="en-US" sz="900">
                  <a:latin typeface="Arial" charset="0"/>
                </a:rPr>
                <a:t>Fax</a:t>
              </a:r>
            </a:p>
          </p:txBody>
        </p:sp>
        <p:cxnSp>
          <p:nvCxnSpPr>
            <p:cNvPr id="680981" name="AutoShape 21"/>
            <p:cNvCxnSpPr>
              <a:cxnSpLocks noChangeShapeType="1"/>
              <a:stCxn id="680980" idx="1"/>
              <a:endCxn id="0" idx="2"/>
            </p:cNvCxnSpPr>
            <p:nvPr/>
          </p:nvCxnSpPr>
          <p:spPr bwMode="auto">
            <a:xfrm rot="10800000">
              <a:off x="355" y="2806"/>
              <a:ext cx="285" cy="417"/>
            </a:xfrm>
            <a:prstGeom prst="curvedConnector2">
              <a:avLst/>
            </a:prstGeom>
            <a:noFill/>
            <a:ln w="38100">
              <a:solidFill>
                <a:srgbClr val="339966"/>
              </a:solidFill>
              <a:prstDash val="sysDot"/>
              <a:round/>
              <a:headEnd/>
              <a:tailEnd type="triangle" w="med" len="med"/>
            </a:ln>
            <a:effectLst/>
          </p:spPr>
        </p:cxnSp>
        <p:sp>
          <p:nvSpPr>
            <p:cNvPr id="680982" name="Text Box 22"/>
            <p:cNvSpPr txBox="1">
              <a:spLocks noChangeArrowheads="1"/>
            </p:cNvSpPr>
            <p:nvPr/>
          </p:nvSpPr>
          <p:spPr bwMode="auto">
            <a:xfrm>
              <a:off x="1776" y="3062"/>
              <a:ext cx="320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buFontTx/>
                <a:buChar char="•"/>
              </a:pPr>
              <a:r>
                <a:rPr lang="en-US" sz="900">
                  <a:latin typeface="Arial" charset="0"/>
                </a:rPr>
                <a:t>EDI</a:t>
              </a:r>
            </a:p>
            <a:p>
              <a:pPr eaLnBrk="0" hangingPunct="0">
                <a:buFontTx/>
                <a:buChar char="•"/>
              </a:pPr>
              <a:r>
                <a:rPr lang="en-US" sz="900">
                  <a:latin typeface="Arial" charset="0"/>
                </a:rPr>
                <a:t>Phone</a:t>
              </a:r>
            </a:p>
            <a:p>
              <a:pPr eaLnBrk="0" hangingPunct="0">
                <a:buFontTx/>
                <a:buChar char="•"/>
              </a:pPr>
              <a:r>
                <a:rPr lang="en-US" sz="900">
                  <a:latin typeface="Arial" charset="0"/>
                </a:rPr>
                <a:t>Fax</a:t>
              </a:r>
            </a:p>
          </p:txBody>
        </p:sp>
        <p:graphicFrame>
          <p:nvGraphicFramePr>
            <p:cNvPr id="680983" name="Object 23"/>
            <p:cNvGraphicFramePr>
              <a:graphicFrameLocks noChangeAspect="1"/>
            </p:cNvGraphicFramePr>
            <p:nvPr/>
          </p:nvGraphicFramePr>
          <p:xfrm>
            <a:off x="1824" y="1938"/>
            <a:ext cx="336" cy="288"/>
          </p:xfrm>
          <a:graphic>
            <a:graphicData uri="http://schemas.openxmlformats.org/presentationml/2006/ole">
              <p:oleObj spid="_x0000_s680983" name="Bitmap Image" r:id="rId5" imgW="1181155" imgH="1047458" progId="Paint.Picture">
                <p:embed/>
              </p:oleObj>
            </a:graphicData>
          </a:graphic>
        </p:graphicFrame>
        <p:cxnSp>
          <p:nvCxnSpPr>
            <p:cNvPr id="680984" name="AutoShape 24"/>
            <p:cNvCxnSpPr>
              <a:cxnSpLocks noChangeShapeType="1"/>
              <a:endCxn id="680980" idx="3"/>
            </p:cNvCxnSpPr>
            <p:nvPr/>
          </p:nvCxnSpPr>
          <p:spPr bwMode="auto">
            <a:xfrm rot="5400000">
              <a:off x="966" y="2839"/>
              <a:ext cx="413" cy="356"/>
            </a:xfrm>
            <a:prstGeom prst="curvedConnector2">
              <a:avLst/>
            </a:prstGeom>
            <a:noFill/>
            <a:ln w="38100">
              <a:solidFill>
                <a:srgbClr val="339966"/>
              </a:solidFill>
              <a:prstDash val="sysDot"/>
              <a:round/>
              <a:headEnd/>
              <a:tailEnd type="triangle" w="med" len="med"/>
            </a:ln>
            <a:effectLst/>
          </p:spPr>
        </p:cxnSp>
        <p:cxnSp>
          <p:nvCxnSpPr>
            <p:cNvPr id="680985" name="AutoShape 25"/>
            <p:cNvCxnSpPr>
              <a:cxnSpLocks noChangeShapeType="1"/>
              <a:stCxn id="0" idx="1"/>
              <a:endCxn id="0" idx="0"/>
            </p:cNvCxnSpPr>
            <p:nvPr/>
          </p:nvCxnSpPr>
          <p:spPr bwMode="auto">
            <a:xfrm rot="10800000" flipV="1">
              <a:off x="355" y="2082"/>
              <a:ext cx="304" cy="476"/>
            </a:xfrm>
            <a:prstGeom prst="curvedConnector2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80986" name="AutoShape 26"/>
            <p:cNvCxnSpPr>
              <a:cxnSpLocks noChangeShapeType="1"/>
              <a:stCxn id="0" idx="1"/>
            </p:cNvCxnSpPr>
            <p:nvPr/>
          </p:nvCxnSpPr>
          <p:spPr bwMode="auto">
            <a:xfrm rot="10800000" flipV="1">
              <a:off x="1463" y="2082"/>
              <a:ext cx="361" cy="464"/>
            </a:xfrm>
            <a:prstGeom prst="curvedConnector2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80987" name="AutoShape 27"/>
            <p:cNvCxnSpPr>
              <a:cxnSpLocks noChangeShapeType="1"/>
            </p:cNvCxnSpPr>
            <p:nvPr/>
          </p:nvCxnSpPr>
          <p:spPr bwMode="auto">
            <a:xfrm rot="10800000" flipV="1">
              <a:off x="3012" y="2438"/>
              <a:ext cx="2196" cy="1210"/>
            </a:xfrm>
            <a:prstGeom prst="bentConnector4">
              <a:avLst>
                <a:gd name="adj1" fmla="val 134"/>
                <a:gd name="adj2" fmla="val 127023"/>
              </a:avLst>
            </a:prstGeom>
            <a:noFill/>
            <a:ln w="38100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680988" name="Text Box 28"/>
            <p:cNvSpPr txBox="1">
              <a:spLocks noChangeArrowheads="1"/>
            </p:cNvSpPr>
            <p:nvPr/>
          </p:nvSpPr>
          <p:spPr bwMode="auto">
            <a:xfrm>
              <a:off x="3144" y="3801"/>
              <a:ext cx="1896" cy="1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900" b="1">
                  <a:solidFill>
                    <a:srgbClr val="996600"/>
                  </a:solidFill>
                  <a:latin typeface="Arial" charset="0"/>
                </a:rPr>
                <a:t>Product Delivery</a:t>
              </a:r>
            </a:p>
          </p:txBody>
        </p:sp>
        <p:cxnSp>
          <p:nvCxnSpPr>
            <p:cNvPr id="680989" name="AutoShape 29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flipH="1">
              <a:off x="4192" y="2300"/>
              <a:ext cx="1" cy="982"/>
            </a:xfrm>
            <a:prstGeom prst="straightConnector1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80990" name="Text Box 30"/>
            <p:cNvSpPr txBox="1">
              <a:spLocks noChangeArrowheads="1"/>
            </p:cNvSpPr>
            <p:nvPr/>
          </p:nvSpPr>
          <p:spPr bwMode="auto">
            <a:xfrm>
              <a:off x="3024" y="3994"/>
              <a:ext cx="2138" cy="1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900" b="1">
                  <a:solidFill>
                    <a:srgbClr val="FF0000"/>
                  </a:solidFill>
                  <a:latin typeface="Arial" charset="0"/>
                </a:rPr>
                <a:t>Returns</a:t>
              </a:r>
            </a:p>
          </p:txBody>
        </p:sp>
        <p:graphicFrame>
          <p:nvGraphicFramePr>
            <p:cNvPr id="680991" name="Object 31"/>
            <p:cNvGraphicFramePr>
              <a:graphicFrameLocks noChangeAspect="1"/>
            </p:cNvGraphicFramePr>
            <p:nvPr/>
          </p:nvGraphicFramePr>
          <p:xfrm>
            <a:off x="3976" y="3282"/>
            <a:ext cx="432" cy="395"/>
          </p:xfrm>
          <a:graphic>
            <a:graphicData uri="http://schemas.openxmlformats.org/presentationml/2006/ole">
              <p:oleObj spid="_x0000_s680991" name="Bitmap Image" r:id="rId6" imgW="1181155" imgH="1047458" progId="Paint.Picture">
                <p:embed/>
              </p:oleObj>
            </a:graphicData>
          </a:graphic>
        </p:graphicFrame>
        <p:graphicFrame>
          <p:nvGraphicFramePr>
            <p:cNvPr id="680992" name="Object 32"/>
            <p:cNvGraphicFramePr>
              <a:graphicFrameLocks noChangeAspect="1"/>
            </p:cNvGraphicFramePr>
            <p:nvPr/>
          </p:nvGraphicFramePr>
          <p:xfrm>
            <a:off x="3908" y="2109"/>
            <a:ext cx="569" cy="191"/>
          </p:xfrm>
          <a:graphic>
            <a:graphicData uri="http://schemas.openxmlformats.org/presentationml/2006/ole">
              <p:oleObj spid="_x0000_s680992" name="Bitmap Image" r:id="rId7" imgW="1171388" imgH="380891" progId="Paint.Picture">
                <p:embed/>
              </p:oleObj>
            </a:graphicData>
          </a:graphic>
        </p:graphicFrame>
        <p:sp>
          <p:nvSpPr>
            <p:cNvPr id="680993" name="Text Box 33"/>
            <p:cNvSpPr txBox="1">
              <a:spLocks noChangeArrowheads="1"/>
            </p:cNvSpPr>
            <p:nvPr/>
          </p:nvSpPr>
          <p:spPr bwMode="auto">
            <a:xfrm>
              <a:off x="4172" y="1554"/>
              <a:ext cx="960" cy="1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900" b="1">
                  <a:solidFill>
                    <a:srgbClr val="FF0000"/>
                  </a:solidFill>
                  <a:latin typeface="Arial" charset="0"/>
                </a:rPr>
                <a:t>Returns</a:t>
              </a:r>
            </a:p>
          </p:txBody>
        </p:sp>
        <p:cxnSp>
          <p:nvCxnSpPr>
            <p:cNvPr id="680994" name="AutoShape 34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 flipV="1">
              <a:off x="3377" y="2205"/>
              <a:ext cx="531" cy="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80995" name="AutoShape 35"/>
            <p:cNvCxnSpPr>
              <a:cxnSpLocks noChangeShapeType="1"/>
              <a:stCxn id="0" idx="3"/>
            </p:cNvCxnSpPr>
            <p:nvPr/>
          </p:nvCxnSpPr>
          <p:spPr bwMode="auto">
            <a:xfrm flipV="1">
              <a:off x="4477" y="2202"/>
              <a:ext cx="419" cy="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80996" name="AutoShape 36"/>
            <p:cNvCxnSpPr>
              <a:cxnSpLocks noChangeShapeType="1"/>
              <a:stCxn id="0" idx="1"/>
              <a:endCxn id="0" idx="3"/>
            </p:cNvCxnSpPr>
            <p:nvPr/>
          </p:nvCxnSpPr>
          <p:spPr bwMode="auto">
            <a:xfrm flipH="1" flipV="1">
              <a:off x="3377" y="3476"/>
              <a:ext cx="599" cy="4"/>
            </a:xfrm>
            <a:prstGeom prst="straightConnector1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80997" name="AutoShape 37"/>
            <p:cNvCxnSpPr>
              <a:cxnSpLocks noChangeShapeType="1"/>
              <a:endCxn id="0" idx="0"/>
            </p:cNvCxnSpPr>
            <p:nvPr/>
          </p:nvCxnSpPr>
          <p:spPr bwMode="auto">
            <a:xfrm rot="16200000" flipH="1" flipV="1">
              <a:off x="4585" y="1573"/>
              <a:ext cx="144" cy="927"/>
            </a:xfrm>
            <a:prstGeom prst="bentConnector3">
              <a:avLst>
                <a:gd name="adj1" fmla="val -168755"/>
              </a:avLst>
            </a:prstGeom>
            <a:noFill/>
            <a:ln w="38100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680998" name="Text Box 38"/>
            <p:cNvSpPr txBox="1">
              <a:spLocks noChangeArrowheads="1"/>
            </p:cNvSpPr>
            <p:nvPr/>
          </p:nvSpPr>
          <p:spPr bwMode="auto">
            <a:xfrm>
              <a:off x="3908" y="1773"/>
              <a:ext cx="574" cy="113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900" b="1">
                  <a:latin typeface="Arial" charset="0"/>
                </a:rPr>
                <a:t>Retail Store</a:t>
              </a:r>
            </a:p>
          </p:txBody>
        </p:sp>
        <p:cxnSp>
          <p:nvCxnSpPr>
            <p:cNvPr id="680999" name="AutoShape 39"/>
            <p:cNvCxnSpPr>
              <a:cxnSpLocks noChangeShapeType="1"/>
            </p:cNvCxnSpPr>
            <p:nvPr/>
          </p:nvCxnSpPr>
          <p:spPr bwMode="auto">
            <a:xfrm rot="5400000" flipH="1" flipV="1">
              <a:off x="3537" y="2061"/>
              <a:ext cx="1206" cy="1960"/>
            </a:xfrm>
            <a:prstGeom prst="bentConnector3">
              <a:avLst>
                <a:gd name="adj1" fmla="val -11940"/>
              </a:avLst>
            </a:prstGeom>
            <a:noFill/>
            <a:ln w="38100">
              <a:solidFill>
                <a:srgbClr val="996600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681000" name="Text Box 40"/>
            <p:cNvSpPr txBox="1">
              <a:spLocks noChangeArrowheads="1"/>
            </p:cNvSpPr>
            <p:nvPr/>
          </p:nvSpPr>
          <p:spPr bwMode="auto">
            <a:xfrm>
              <a:off x="4632" y="3297"/>
              <a:ext cx="280" cy="112"/>
            </a:xfrm>
            <a:prstGeom prst="rect">
              <a:avLst/>
            </a:prstGeom>
            <a:solidFill>
              <a:srgbClr val="339966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900" b="1">
                  <a:solidFill>
                    <a:schemeClr val="bg1"/>
                  </a:solidFill>
                  <a:latin typeface="Arial" charset="0"/>
                </a:rPr>
                <a:t>Order</a:t>
              </a:r>
              <a:endParaRPr lang="en-US" sz="900" b="1">
                <a:latin typeface="Arial" charset="0"/>
              </a:endParaRPr>
            </a:p>
          </p:txBody>
        </p:sp>
        <p:sp>
          <p:nvSpPr>
            <p:cNvPr id="681001" name="Text Box 41"/>
            <p:cNvSpPr txBox="1">
              <a:spLocks noChangeArrowheads="1"/>
            </p:cNvSpPr>
            <p:nvPr/>
          </p:nvSpPr>
          <p:spPr bwMode="auto">
            <a:xfrm>
              <a:off x="4049" y="2647"/>
              <a:ext cx="279" cy="113"/>
            </a:xfrm>
            <a:prstGeom prst="rect">
              <a:avLst/>
            </a:prstGeom>
            <a:solidFill>
              <a:srgbClr val="339966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900" b="1">
                  <a:solidFill>
                    <a:schemeClr val="bg1"/>
                  </a:solidFill>
                  <a:latin typeface="Arial" charset="0"/>
                </a:rPr>
                <a:t>Order</a:t>
              </a:r>
              <a:endParaRPr lang="en-US" sz="900" b="1">
                <a:latin typeface="Arial" charset="0"/>
              </a:endParaRPr>
            </a:p>
          </p:txBody>
        </p:sp>
        <p:sp>
          <p:nvSpPr>
            <p:cNvPr id="681002" name="Text Box 42"/>
            <p:cNvSpPr txBox="1">
              <a:spLocks noChangeArrowheads="1"/>
            </p:cNvSpPr>
            <p:nvPr/>
          </p:nvSpPr>
          <p:spPr bwMode="auto">
            <a:xfrm>
              <a:off x="3605" y="3297"/>
              <a:ext cx="279" cy="112"/>
            </a:xfrm>
            <a:prstGeom prst="rect">
              <a:avLst/>
            </a:prstGeom>
            <a:solidFill>
              <a:srgbClr val="339966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900" b="1">
                  <a:solidFill>
                    <a:schemeClr val="bg1"/>
                  </a:solidFill>
                  <a:latin typeface="Arial" charset="0"/>
                </a:rPr>
                <a:t>Order</a:t>
              </a:r>
              <a:endParaRPr lang="en-US" sz="900" b="1">
                <a:latin typeface="Arial" charset="0"/>
              </a:endParaRPr>
            </a:p>
          </p:txBody>
        </p:sp>
        <p:sp>
          <p:nvSpPr>
            <p:cNvPr id="681003" name="Text Box 43"/>
            <p:cNvSpPr txBox="1">
              <a:spLocks noChangeArrowheads="1"/>
            </p:cNvSpPr>
            <p:nvPr/>
          </p:nvSpPr>
          <p:spPr bwMode="auto">
            <a:xfrm>
              <a:off x="2740" y="2967"/>
              <a:ext cx="642" cy="31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900" b="1">
                  <a:latin typeface="Arial" charset="0"/>
                </a:rPr>
                <a:t>Third Party, </a:t>
              </a:r>
            </a:p>
            <a:p>
              <a:pPr algn="ctr" eaLnBrk="0" hangingPunct="0"/>
              <a:r>
                <a:rPr lang="en-US" sz="900" b="1">
                  <a:latin typeface="Arial" charset="0"/>
                </a:rPr>
                <a:t>Retailer’s, or</a:t>
              </a:r>
            </a:p>
            <a:p>
              <a:pPr algn="ctr" eaLnBrk="0" hangingPunct="0"/>
              <a:r>
                <a:rPr lang="en-US" sz="900" b="1">
                  <a:latin typeface="Arial" charset="0"/>
                </a:rPr>
                <a:t> Supplier’s </a:t>
              </a:r>
            </a:p>
            <a:p>
              <a:pPr algn="ctr" eaLnBrk="0" hangingPunct="0"/>
              <a:r>
                <a:rPr lang="en-US" sz="900" b="1">
                  <a:latin typeface="Arial" charset="0"/>
                </a:rPr>
                <a:t>Direct-Ship DC</a:t>
              </a:r>
            </a:p>
          </p:txBody>
        </p:sp>
        <p:graphicFrame>
          <p:nvGraphicFramePr>
            <p:cNvPr id="681004" name="Object 44"/>
            <p:cNvGraphicFramePr>
              <a:graphicFrameLocks noChangeAspect="1"/>
            </p:cNvGraphicFramePr>
            <p:nvPr/>
          </p:nvGraphicFramePr>
          <p:xfrm>
            <a:off x="2743" y="2124"/>
            <a:ext cx="634" cy="167"/>
          </p:xfrm>
          <a:graphic>
            <a:graphicData uri="http://schemas.openxmlformats.org/presentationml/2006/ole">
              <p:oleObj spid="_x0000_s681004" name="Bitmap Image" r:id="rId8" imgW="1305075" imgH="333333" progId="Paint.Picture">
                <p:embed/>
              </p:oleObj>
            </a:graphicData>
          </a:graphic>
        </p:graphicFrame>
        <p:graphicFrame>
          <p:nvGraphicFramePr>
            <p:cNvPr id="681005" name="Object 45"/>
            <p:cNvGraphicFramePr>
              <a:graphicFrameLocks noChangeAspect="1"/>
            </p:cNvGraphicFramePr>
            <p:nvPr/>
          </p:nvGraphicFramePr>
          <p:xfrm>
            <a:off x="2743" y="3392"/>
            <a:ext cx="634" cy="167"/>
          </p:xfrm>
          <a:graphic>
            <a:graphicData uri="http://schemas.openxmlformats.org/presentationml/2006/ole">
              <p:oleObj spid="_x0000_s681005" name="Bitmap Image" r:id="rId9" imgW="1305075" imgH="333333" progId="Paint.Picture">
                <p:embed/>
              </p:oleObj>
            </a:graphicData>
          </a:graphic>
        </p:graphicFrame>
        <p:sp>
          <p:nvSpPr>
            <p:cNvPr id="681006" name="Text Box 46"/>
            <p:cNvSpPr txBox="1">
              <a:spLocks noChangeArrowheads="1"/>
            </p:cNvSpPr>
            <p:nvPr/>
          </p:nvSpPr>
          <p:spPr bwMode="auto">
            <a:xfrm>
              <a:off x="2928" y="2612"/>
              <a:ext cx="258" cy="13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1200" b="1">
                  <a:latin typeface="Arial" charset="0"/>
                </a:rPr>
                <a:t>OR</a:t>
              </a:r>
            </a:p>
          </p:txBody>
        </p:sp>
        <p:sp>
          <p:nvSpPr>
            <p:cNvPr id="681007" name="Rectangle 47"/>
            <p:cNvSpPr>
              <a:spLocks noChangeArrowheads="1"/>
            </p:cNvSpPr>
            <p:nvPr/>
          </p:nvSpPr>
          <p:spPr bwMode="auto">
            <a:xfrm>
              <a:off x="2640" y="1920"/>
              <a:ext cx="870" cy="17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81008" name="Text Box 48"/>
            <p:cNvSpPr txBox="1">
              <a:spLocks noChangeArrowheads="1"/>
            </p:cNvSpPr>
            <p:nvPr/>
          </p:nvSpPr>
          <p:spPr bwMode="auto">
            <a:xfrm>
              <a:off x="578" y="2914"/>
              <a:ext cx="488" cy="11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900" b="1">
                  <a:latin typeface="Arial" charset="0"/>
                </a:rPr>
                <a:t>Traditional</a:t>
              </a:r>
            </a:p>
          </p:txBody>
        </p:sp>
        <p:sp>
          <p:nvSpPr>
            <p:cNvPr id="681009" name="Line 49"/>
            <p:cNvSpPr>
              <a:spLocks noChangeShapeType="1"/>
            </p:cNvSpPr>
            <p:nvPr/>
          </p:nvSpPr>
          <p:spPr bwMode="auto">
            <a:xfrm flipH="1" flipV="1">
              <a:off x="2164" y="2082"/>
              <a:ext cx="468" cy="2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81010" name="Line 50"/>
            <p:cNvSpPr>
              <a:spLocks noChangeShapeType="1"/>
            </p:cNvSpPr>
            <p:nvPr/>
          </p:nvSpPr>
          <p:spPr bwMode="auto">
            <a:xfrm flipH="1">
              <a:off x="2140" y="3224"/>
              <a:ext cx="5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81011" name="Text Box 51"/>
            <p:cNvSpPr txBox="1">
              <a:spLocks noChangeArrowheads="1"/>
            </p:cNvSpPr>
            <p:nvPr/>
          </p:nvSpPr>
          <p:spPr bwMode="auto">
            <a:xfrm>
              <a:off x="2306" y="2157"/>
              <a:ext cx="279" cy="112"/>
            </a:xfrm>
            <a:prstGeom prst="rect">
              <a:avLst/>
            </a:prstGeom>
            <a:solidFill>
              <a:srgbClr val="339966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900" b="1">
                  <a:solidFill>
                    <a:schemeClr val="bg1"/>
                  </a:solidFill>
                  <a:latin typeface="Arial" charset="0"/>
                </a:rPr>
                <a:t>Order</a:t>
              </a:r>
              <a:endParaRPr lang="en-US" sz="900" b="1">
                <a:latin typeface="Arial" charset="0"/>
              </a:endParaRPr>
            </a:p>
          </p:txBody>
        </p:sp>
        <p:sp>
          <p:nvSpPr>
            <p:cNvPr id="681012" name="Text Box 52"/>
            <p:cNvSpPr txBox="1">
              <a:spLocks noChangeArrowheads="1"/>
            </p:cNvSpPr>
            <p:nvPr/>
          </p:nvSpPr>
          <p:spPr bwMode="auto">
            <a:xfrm>
              <a:off x="2306" y="3025"/>
              <a:ext cx="279" cy="113"/>
            </a:xfrm>
            <a:prstGeom prst="rect">
              <a:avLst/>
            </a:prstGeom>
            <a:solidFill>
              <a:srgbClr val="339966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900" b="1">
                  <a:solidFill>
                    <a:schemeClr val="bg1"/>
                  </a:solidFill>
                  <a:latin typeface="Arial" charset="0"/>
                </a:rPr>
                <a:t>Order</a:t>
              </a:r>
              <a:endParaRPr lang="en-US" sz="900" b="1">
                <a:latin typeface="Arial" charset="0"/>
              </a:endParaRPr>
            </a:p>
          </p:txBody>
        </p:sp>
        <p:sp>
          <p:nvSpPr>
            <p:cNvPr id="681013" name="Text Box 53"/>
            <p:cNvSpPr txBox="1">
              <a:spLocks noChangeArrowheads="1"/>
            </p:cNvSpPr>
            <p:nvPr/>
          </p:nvSpPr>
          <p:spPr bwMode="auto">
            <a:xfrm>
              <a:off x="1716" y="2914"/>
              <a:ext cx="488" cy="11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900" b="1">
                  <a:latin typeface="Arial" charset="0"/>
                </a:rPr>
                <a:t>Traditional</a:t>
              </a:r>
            </a:p>
          </p:txBody>
        </p:sp>
        <p:sp>
          <p:nvSpPr>
            <p:cNvPr id="681014" name="Text Box 54"/>
            <p:cNvSpPr txBox="1">
              <a:spLocks noChangeArrowheads="1"/>
            </p:cNvSpPr>
            <p:nvPr/>
          </p:nvSpPr>
          <p:spPr bwMode="auto">
            <a:xfrm>
              <a:off x="864" y="2270"/>
              <a:ext cx="1230" cy="113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900" b="1">
                  <a:latin typeface="Arial" charset="0"/>
                </a:rPr>
                <a:t>Manufacturing Plant (Supplier)</a:t>
              </a:r>
            </a:p>
          </p:txBody>
        </p:sp>
        <p:graphicFrame>
          <p:nvGraphicFramePr>
            <p:cNvPr id="681015" name="Object 55"/>
            <p:cNvGraphicFramePr>
              <a:graphicFrameLocks noChangeAspect="1"/>
            </p:cNvGraphicFramePr>
            <p:nvPr/>
          </p:nvGraphicFramePr>
          <p:xfrm>
            <a:off x="659" y="1938"/>
            <a:ext cx="336" cy="288"/>
          </p:xfrm>
          <a:graphic>
            <a:graphicData uri="http://schemas.openxmlformats.org/presentationml/2006/ole">
              <p:oleObj spid="_x0000_s681015" name="Bitmap Image" r:id="rId10" imgW="1181155" imgH="1047458" progId="Paint.Picture">
                <p:embed/>
              </p:oleObj>
            </a:graphicData>
          </a:graphic>
        </p:graphicFrame>
        <p:cxnSp>
          <p:nvCxnSpPr>
            <p:cNvPr id="681016" name="AutoShape 56"/>
            <p:cNvCxnSpPr>
              <a:cxnSpLocks noChangeShapeType="1"/>
              <a:stCxn id="680982" idx="1"/>
            </p:cNvCxnSpPr>
            <p:nvPr/>
          </p:nvCxnSpPr>
          <p:spPr bwMode="auto">
            <a:xfrm rot="10800000">
              <a:off x="1463" y="2810"/>
              <a:ext cx="313" cy="413"/>
            </a:xfrm>
            <a:prstGeom prst="curvedConnector2">
              <a:avLst/>
            </a:prstGeom>
            <a:noFill/>
            <a:ln w="38100">
              <a:solidFill>
                <a:srgbClr val="339966"/>
              </a:solidFill>
              <a:prstDash val="sysDot"/>
              <a:round/>
              <a:headEnd/>
              <a:tailEnd type="triangle" w="med" len="med"/>
            </a:ln>
            <a:effectLst/>
          </p:spPr>
        </p:cxnSp>
        <p:sp>
          <p:nvSpPr>
            <p:cNvPr id="681017" name="Text Box 57"/>
            <p:cNvSpPr txBox="1">
              <a:spLocks noChangeArrowheads="1"/>
            </p:cNvSpPr>
            <p:nvPr/>
          </p:nvSpPr>
          <p:spPr bwMode="auto">
            <a:xfrm>
              <a:off x="2740" y="1948"/>
              <a:ext cx="575" cy="113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900" b="1">
                  <a:latin typeface="Arial" charset="0"/>
                </a:rPr>
                <a:t>Retail Store DC</a:t>
              </a:r>
            </a:p>
          </p:txBody>
        </p:sp>
        <p:sp>
          <p:nvSpPr>
            <p:cNvPr id="681018" name="Text Box 58"/>
            <p:cNvSpPr txBox="1">
              <a:spLocks noChangeArrowheads="1"/>
            </p:cNvSpPr>
            <p:nvPr/>
          </p:nvSpPr>
          <p:spPr bwMode="auto">
            <a:xfrm>
              <a:off x="3832" y="2914"/>
              <a:ext cx="768" cy="181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900" b="1">
                  <a:latin typeface="Arial" charset="0"/>
                </a:rPr>
                <a:t>Retailer’s Website </a:t>
              </a:r>
            </a:p>
            <a:p>
              <a:pPr algn="ctr" eaLnBrk="0" hangingPunct="0"/>
              <a:r>
                <a:rPr lang="en-US" sz="900" b="1">
                  <a:latin typeface="Arial" charset="0"/>
                </a:rPr>
                <a:t>or In-store Kiosk</a:t>
              </a:r>
            </a:p>
          </p:txBody>
        </p:sp>
        <p:cxnSp>
          <p:nvCxnSpPr>
            <p:cNvPr id="681019" name="AutoShape 59"/>
            <p:cNvCxnSpPr>
              <a:cxnSpLocks noChangeShapeType="1"/>
              <a:endCxn id="0" idx="3"/>
            </p:cNvCxnSpPr>
            <p:nvPr/>
          </p:nvCxnSpPr>
          <p:spPr bwMode="auto">
            <a:xfrm rot="5400000">
              <a:off x="4189" y="2661"/>
              <a:ext cx="1038" cy="600"/>
            </a:xfrm>
            <a:prstGeom prst="bentConnector2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681020" name="WordArt 60"/>
            <p:cNvSpPr>
              <a:spLocks noChangeArrowheads="1" noChangeShapeType="1" noTextEdit="1"/>
            </p:cNvSpPr>
            <p:nvPr/>
          </p:nvSpPr>
          <p:spPr bwMode="auto">
            <a:xfrm>
              <a:off x="4014" y="3585"/>
              <a:ext cx="357" cy="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900" kern="10" spc="180">
                  <a:ln w="63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Internet</a:t>
              </a:r>
              <a:endParaRPr lang="el-GR" sz="900" kern="10" spc="18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681021" name="WordArt 61"/>
            <p:cNvSpPr>
              <a:spLocks noChangeArrowheads="1" noChangeShapeType="1" noTextEdit="1"/>
            </p:cNvSpPr>
            <p:nvPr/>
          </p:nvSpPr>
          <p:spPr bwMode="auto">
            <a:xfrm>
              <a:off x="1851" y="2142"/>
              <a:ext cx="285" cy="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900" kern="10" spc="180">
                  <a:ln w="63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Internet</a:t>
              </a:r>
              <a:endParaRPr lang="el-GR" sz="900" kern="10" spc="18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681022" name="WordArt 62"/>
            <p:cNvSpPr>
              <a:spLocks noChangeArrowheads="1" noChangeShapeType="1" noTextEdit="1"/>
            </p:cNvSpPr>
            <p:nvPr/>
          </p:nvSpPr>
          <p:spPr bwMode="auto">
            <a:xfrm>
              <a:off x="681" y="2142"/>
              <a:ext cx="285" cy="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900" kern="10" spc="180">
                  <a:ln w="63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Internet</a:t>
              </a:r>
              <a:endParaRPr lang="el-GR" sz="900" kern="10" spc="18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681023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4019" y="3300"/>
              <a:ext cx="357" cy="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900" kern="10" spc="180">
                  <a:ln w="63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dot.coms</a:t>
              </a:r>
              <a:endParaRPr lang="el-GR" sz="900" kern="10" spc="18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640EF-EDE9-4CA1-B733-D1BCFA28C644}" type="slidenum">
              <a:rPr lang="el-GR"/>
              <a:pPr/>
              <a:t>4</a:t>
            </a:fld>
            <a:endParaRPr lang="el-GR"/>
          </a:p>
        </p:txBody>
      </p:sp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Συστήματα </a:t>
            </a:r>
            <a:r>
              <a:rPr lang="en-US"/>
              <a:t>ERP II  (</a:t>
            </a:r>
            <a:r>
              <a:rPr lang="el-GR"/>
              <a:t>3</a:t>
            </a:r>
            <a:r>
              <a:rPr lang="en-US"/>
              <a:t>/</a:t>
            </a:r>
            <a:r>
              <a:rPr lang="el-GR"/>
              <a:t>3</a:t>
            </a:r>
            <a:r>
              <a:rPr lang="en-US"/>
              <a:t>)</a:t>
            </a:r>
            <a:endParaRPr lang="el-GR"/>
          </a:p>
        </p:txBody>
      </p:sp>
      <p:pic>
        <p:nvPicPr>
          <p:cNvPr id="684046" name="Picture 1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5275" y="633413"/>
            <a:ext cx="8304213" cy="6181725"/>
          </a:xfrm>
          <a:noFill/>
          <a:ln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P">
  <a:themeElements>
    <a:clrScheme name="">
      <a:dk1>
        <a:srgbClr val="000054"/>
      </a:dk1>
      <a:lt1>
        <a:srgbClr val="FFFFFF"/>
      </a:lt1>
      <a:dk2>
        <a:srgbClr val="00007A"/>
      </a:dk2>
      <a:lt2>
        <a:srgbClr val="FFCC66"/>
      </a:lt2>
      <a:accent1>
        <a:srgbClr val="9999FF"/>
      </a:accent1>
      <a:accent2>
        <a:srgbClr val="555BAD"/>
      </a:accent2>
      <a:accent3>
        <a:srgbClr val="AAAABE"/>
      </a:accent3>
      <a:accent4>
        <a:srgbClr val="DADADA"/>
      </a:accent4>
      <a:accent5>
        <a:srgbClr val="CACAFF"/>
      </a:accent5>
      <a:accent6>
        <a:srgbClr val="4C529C"/>
      </a:accent6>
      <a:hlink>
        <a:srgbClr val="B97C01"/>
      </a:hlink>
      <a:folHlink>
        <a:srgbClr val="CCFF33"/>
      </a:folHlink>
    </a:clrScheme>
    <a:fontScheme name="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ERP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Settings\commonuser\My Documents\ERP\ERP.pot</Template>
  <TotalTime>5101</TotalTime>
  <Words>163</Words>
  <Application>Microsoft Office PowerPoint</Application>
  <PresentationFormat>On-screen Show (4:3)</PresentationFormat>
  <Paragraphs>45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Arial</vt:lpstr>
      <vt:lpstr>Arial Narrow</vt:lpstr>
      <vt:lpstr>Wingdings</vt:lpstr>
      <vt:lpstr>ERP</vt:lpstr>
      <vt:lpstr>Bitmap Image</vt:lpstr>
      <vt:lpstr>Συστήματα ERP </vt:lpstr>
      <vt:lpstr>Συστήματα ERP II  (1/3)</vt:lpstr>
      <vt:lpstr>Συστήματα ERP II  (2/3)</vt:lpstr>
      <vt:lpstr>Συστήματα ERP II  (3/3)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Εισαγωγικά</dc:title>
  <dc:creator>PLOUKADOUNOU</dc:creator>
  <cp:lastModifiedBy>Γιούλη</cp:lastModifiedBy>
  <cp:revision>363</cp:revision>
  <dcterms:created xsi:type="dcterms:W3CDTF">2005-01-25T12:19:19Z</dcterms:created>
  <dcterms:modified xsi:type="dcterms:W3CDTF">2014-03-05T19:17:35Z</dcterms:modified>
</cp:coreProperties>
</file>