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2" r:id="rId2"/>
    <p:sldId id="452" r:id="rId3"/>
    <p:sldId id="498" r:id="rId4"/>
    <p:sldId id="499" r:id="rId5"/>
    <p:sldId id="500" r:id="rId6"/>
    <p:sldId id="501" r:id="rId7"/>
    <p:sldId id="502" r:id="rId8"/>
    <p:sldId id="281" r:id="rId9"/>
    <p:sldId id="282" r:id="rId10"/>
    <p:sldId id="271" r:id="rId11"/>
    <p:sldId id="272" r:id="rId12"/>
    <p:sldId id="273" r:id="rId13"/>
    <p:sldId id="274" r:id="rId14"/>
    <p:sldId id="261" r:id="rId15"/>
    <p:sldId id="313" r:id="rId16"/>
    <p:sldId id="314" r:id="rId17"/>
    <p:sldId id="315" r:id="rId18"/>
    <p:sldId id="316" r:id="rId19"/>
    <p:sldId id="317" r:id="rId20"/>
    <p:sldId id="318" r:id="rId21"/>
    <p:sldId id="276" r:id="rId22"/>
    <p:sldId id="277" r:id="rId23"/>
    <p:sldId id="278" r:id="rId24"/>
    <p:sldId id="280" r:id="rId25"/>
    <p:sldId id="263" r:id="rId26"/>
    <p:sldId id="265" r:id="rId27"/>
    <p:sldId id="264" r:id="rId28"/>
    <p:sldId id="266" r:id="rId29"/>
    <p:sldId id="267" r:id="rId30"/>
    <p:sldId id="268" r:id="rId31"/>
    <p:sldId id="269" r:id="rId32"/>
    <p:sldId id="308" r:id="rId33"/>
    <p:sldId id="309" r:id="rId34"/>
    <p:sldId id="286" r:id="rId35"/>
    <p:sldId id="320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9900FF"/>
    <a:srgbClr val="CC3300"/>
    <a:srgbClr val="CC0000"/>
    <a:srgbClr val="FF9900"/>
    <a:srgbClr val="DCD82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0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02"/>
    </p:cViewPr>
  </p:sorterViewPr>
  <p:notesViewPr>
    <p:cSldViewPr>
      <p:cViewPr varScale="1">
        <p:scale>
          <a:sx n="66" d="100"/>
          <a:sy n="66" d="100"/>
        </p:scale>
        <p:origin x="-3139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E53794C6-CC8A-0D79-9B7E-6636B6B70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3991" tIns="46996" rIns="93991" bIns="46996" rtlCol="0"/>
          <a:lstStyle>
            <a:lvl1pPr algn="l" eaLnBrk="1" hangingPunct="1">
              <a:spcBef>
                <a:spcPct val="50000"/>
              </a:spcBef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2CEE7C61-AA82-30D7-DBC5-F4E4751091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3991" tIns="46996" rIns="93991" bIns="469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E1969B7-B8B3-4AB1-B449-DCBFF95BBD4D}" type="datetimeFigureOut">
              <a:rPr lang="el-GR"/>
              <a:pPr>
                <a:defRPr/>
              </a:pPr>
              <a:t>16/1/2024</a:t>
            </a:fld>
            <a:endParaRPr 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BAAA7F38-C911-4B3B-9D34-D0B92E2A1F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3991" tIns="46996" rIns="93991" bIns="46996" rtlCol="0" anchor="b"/>
          <a:lstStyle>
            <a:lvl1pPr algn="l" eaLnBrk="1" hangingPunct="1">
              <a:spcBef>
                <a:spcPct val="50000"/>
              </a:spcBef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403F8DDF-358B-4AE2-C7BC-770140323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3991" tIns="46996" rIns="93991" bIns="469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A65A262-8712-4303-ADC1-E478E705794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BADE06F-12B0-B404-0FD2-B16D0BC3E4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EC725D-9E00-90F1-C23B-4B28828AAD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3D89EF4-33CE-0DA2-4CF4-AE2352229A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F290776A-F9E0-6BAE-D97C-10BDA672C0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E57117CC-E07A-969A-DA3B-1A16AF15B5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3FF2717E-1DBF-9826-6ED9-7DC6716D3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3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29F40B9-CA55-4F1B-9129-450FF7246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>
            <a:extLst>
              <a:ext uri="{FF2B5EF4-FFF2-40B4-BE49-F238E27FC236}">
                <a16:creationId xmlns:a16="http://schemas.microsoft.com/office/drawing/2014/main" id="{FE004677-B519-A08B-352C-A53B533A8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2 - Θέση σημειώσεων">
            <a:extLst>
              <a:ext uri="{FF2B5EF4-FFF2-40B4-BE49-F238E27FC236}">
                <a16:creationId xmlns:a16="http://schemas.microsoft.com/office/drawing/2014/main" id="{9CAFF52B-94CA-EB46-30E1-180D3674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  <p:sp>
        <p:nvSpPr>
          <p:cNvPr id="11268" name="3 - Θέση αριθμού διαφάνειας">
            <a:extLst>
              <a:ext uri="{FF2B5EF4-FFF2-40B4-BE49-F238E27FC236}">
                <a16:creationId xmlns:a16="http://schemas.microsoft.com/office/drawing/2014/main" id="{2BD21A8A-E629-907B-8DB0-86BC37511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C0988ED5-518B-46E2-8A09-847F8213FE3E}" type="slidenum">
              <a:rPr lang="en-US" altLang="en-US" sz="1300" smtClean="0"/>
              <a:pPr>
                <a:spcBef>
                  <a:spcPct val="50000"/>
                </a:spcBef>
              </a:pPr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>
            <a:extLst>
              <a:ext uri="{FF2B5EF4-FFF2-40B4-BE49-F238E27FC236}">
                <a16:creationId xmlns:a16="http://schemas.microsoft.com/office/drawing/2014/main" id="{908FD620-DD50-3469-EE3A-87CA669A9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2 - Θέση σημειώσεων">
            <a:extLst>
              <a:ext uri="{FF2B5EF4-FFF2-40B4-BE49-F238E27FC236}">
                <a16:creationId xmlns:a16="http://schemas.microsoft.com/office/drawing/2014/main" id="{6CF660CF-D5D2-D514-EF10-B3EEF8FE0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valid XML: a well-formed XML document which also conforms to the rules of a Document Type Definition</a:t>
            </a:r>
            <a:endParaRPr lang="el-GR" altLang="en-US"/>
          </a:p>
        </p:txBody>
      </p:sp>
      <p:sp>
        <p:nvSpPr>
          <p:cNvPr id="23556" name="3 - Θέση αριθμού διαφάνειας">
            <a:extLst>
              <a:ext uri="{FF2B5EF4-FFF2-40B4-BE49-F238E27FC236}">
                <a16:creationId xmlns:a16="http://schemas.microsoft.com/office/drawing/2014/main" id="{E31DE0E8-5399-C253-25F7-E7DF17F42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124ED752-3F63-4646-9494-DC23E13E44C1}" type="slidenum">
              <a:rPr lang="en-US" altLang="en-US" sz="1300" smtClean="0"/>
              <a:pPr>
                <a:spcBef>
                  <a:spcPct val="50000"/>
                </a:spcBef>
              </a:pPr>
              <a:t>23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>
            <a:extLst>
              <a:ext uri="{FF2B5EF4-FFF2-40B4-BE49-F238E27FC236}">
                <a16:creationId xmlns:a16="http://schemas.microsoft.com/office/drawing/2014/main" id="{BA26A8B5-A29B-316B-AF47-730B60900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2 - Θέση σημειώσεων">
            <a:extLst>
              <a:ext uri="{FF2B5EF4-FFF2-40B4-BE49-F238E27FC236}">
                <a16:creationId xmlns:a16="http://schemas.microsoft.com/office/drawing/2014/main" id="{F3723429-FAF5-8704-C2E7-6351763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  <p:sp>
        <p:nvSpPr>
          <p:cNvPr id="26628" name="3 - Θέση αριθμού διαφάνειας">
            <a:extLst>
              <a:ext uri="{FF2B5EF4-FFF2-40B4-BE49-F238E27FC236}">
                <a16:creationId xmlns:a16="http://schemas.microsoft.com/office/drawing/2014/main" id="{11345F3E-B645-A353-83A9-D76BA5527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2599AA7E-BD80-463E-8816-CB674CF30805}" type="slidenum">
              <a:rPr lang="en-US" altLang="en-US" sz="1300" smtClean="0"/>
              <a:pPr>
                <a:spcBef>
                  <a:spcPct val="50000"/>
                </a:spcBef>
              </a:pPr>
              <a:t>25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71389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98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26904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41EC3738-B7A2-E291-D110-956FAD065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D3664F8D-D42A-74D7-0157-45C27252A5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650239-A8FA-42E1-BE8C-6AA00EBE8D57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0F046C2-1DC7-7AB9-78F7-A6AD5D45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12A6B3-820A-4D33-BC23-497505C6F6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77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085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7610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268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59554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144093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62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573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012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CDC19835-CA41-CA7E-F305-477AD5646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9933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andards/techs/rdf#w3c_all" TargetMode="External"/><Relationship Id="rId2" Type="http://schemas.openxmlformats.org/officeDocument/2006/relationships/hyperlink" Target="http://www.w3.org/RDF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0">
            <a:extLst>
              <a:ext uri="{FF2B5EF4-FFF2-40B4-BE49-F238E27FC236}">
                <a16:creationId xmlns:a16="http://schemas.microsoft.com/office/drawing/2014/main" id="{EE76E9BC-5588-4887-9683-DE7F5471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i="1"/>
              <a:t>Σηµασιολογική</a:t>
            </a:r>
            <a:r>
              <a:rPr lang="en-US" altLang="en-US" sz="2800" i="1"/>
              <a:t> </a:t>
            </a:r>
            <a:r>
              <a:rPr lang="el-GR" altLang="en-US" sz="2800" i="1"/>
              <a:t>Μοντελοποίηση</a:t>
            </a:r>
            <a:r>
              <a:rPr lang="en-US" altLang="en-US" sz="2800" i="1"/>
              <a:t> </a:t>
            </a:r>
            <a:r>
              <a:rPr lang="el-GR" altLang="en-US" sz="2800" i="1"/>
              <a:t>Δεδοµένων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2400" i="1"/>
              <a:t>μετά την </a:t>
            </a:r>
            <a:r>
              <a:rPr lang="en-US" altLang="en-US" sz="2400" i="1"/>
              <a:t>XML … </a:t>
            </a:r>
            <a:r>
              <a:rPr lang="el-GR" altLang="en-US" sz="2400" i="1"/>
              <a:t>τι;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000" i="1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i="1"/>
              <a:t>RDF (Resource Description Framework)</a:t>
            </a: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CEED9E21-CAEE-B02B-FF17-037F3D57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91200"/>
            <a:ext cx="8466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C0C0C0"/>
              </a:buClr>
              <a:buSzPct val="70000"/>
              <a:buFont typeface="Wingdings" panose="05000000000000000000" pitchFamily="2" charset="2"/>
              <a:buNone/>
            </a:pPr>
            <a:r>
              <a:rPr kumimoji="1" lang="el-GR" altLang="en-US" i="1"/>
              <a:t>Γεράσιμος Ραζής (</a:t>
            </a:r>
            <a:r>
              <a:rPr kumimoji="1" lang="en-US" altLang="en-US" i="1"/>
              <a:t>razis@uth.gr</a:t>
            </a:r>
            <a:r>
              <a:rPr kumimoji="1" lang="el-GR" altLang="en-US" i="1"/>
              <a:t>)</a:t>
            </a: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E3EE2931-FD18-B2FD-02A7-199254F7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227138"/>
            <a:ext cx="33496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3">
            <a:extLst>
              <a:ext uri="{FF2B5EF4-FFF2-40B4-BE49-F238E27FC236}">
                <a16:creationId xmlns:a16="http://schemas.microsoft.com/office/drawing/2014/main" id="{6202A252-02AD-A379-94B7-E5060F0DE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A84CA4D6-622E-4694-8261-2180BE0501CB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>
            <a:extLst>
              <a:ext uri="{FF2B5EF4-FFF2-40B4-BE49-F238E27FC236}">
                <a16:creationId xmlns:a16="http://schemas.microsoft.com/office/drawing/2014/main" id="{62849787-6199-1062-B9F8-FCD4C56B5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533400"/>
            <a:ext cx="8270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3600">
                <a:solidFill>
                  <a:schemeClr val="tx2"/>
                </a:solidFill>
              </a:rPr>
              <a:t>Τι είναι η</a:t>
            </a:r>
            <a:r>
              <a:rPr lang="en-US" altLang="en-US" sz="3600">
                <a:solidFill>
                  <a:schemeClr val="tx2"/>
                </a:solidFill>
              </a:rPr>
              <a:t> RDF </a:t>
            </a:r>
            <a:r>
              <a:rPr lang="el-GR" altLang="en-US" sz="3600">
                <a:solidFill>
                  <a:schemeClr val="tx2"/>
                </a:solidFill>
              </a:rPr>
              <a:t>;</a:t>
            </a: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8195" name="Rectangle 15">
            <a:extLst>
              <a:ext uri="{FF2B5EF4-FFF2-40B4-BE49-F238E27FC236}">
                <a16:creationId xmlns:a16="http://schemas.microsoft.com/office/drawing/2014/main" id="{FB8EA1FE-414A-9596-D62C-AA96E2413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 sz="2400"/>
              <a:t>Η </a:t>
            </a:r>
            <a:r>
              <a:rPr lang="en-US" altLang="en-US" sz="2400">
                <a:solidFill>
                  <a:srgbClr val="0000FF"/>
                </a:solidFill>
              </a:rPr>
              <a:t>RDF</a:t>
            </a:r>
            <a:r>
              <a:rPr lang="en-US" altLang="en-US" sz="2400"/>
              <a:t> (</a:t>
            </a:r>
            <a:r>
              <a:rPr lang="en-US" altLang="en-US" sz="2400">
                <a:solidFill>
                  <a:srgbClr val="0000FF"/>
                </a:solidFill>
              </a:rPr>
              <a:t>R</a:t>
            </a:r>
            <a:r>
              <a:rPr lang="en-US" altLang="en-US" sz="2400"/>
              <a:t>esource </a:t>
            </a:r>
            <a:r>
              <a:rPr lang="en-US" altLang="en-US" sz="2400">
                <a:solidFill>
                  <a:srgbClr val="0000FF"/>
                </a:solidFill>
              </a:rPr>
              <a:t>D</a:t>
            </a:r>
            <a:r>
              <a:rPr lang="en-US" altLang="en-US" sz="2400"/>
              <a:t>escription </a:t>
            </a:r>
            <a:r>
              <a:rPr lang="en-US" altLang="en-US" sz="2400">
                <a:solidFill>
                  <a:srgbClr val="0000FF"/>
                </a:solidFill>
              </a:rPr>
              <a:t>F</a:t>
            </a:r>
            <a:r>
              <a:rPr lang="en-US" altLang="en-US" sz="2400"/>
              <a:t>ramework) </a:t>
            </a:r>
            <a:r>
              <a:rPr lang="el-GR" altLang="en-US" sz="2400"/>
              <a:t>είναι ένα μοντέλο δεδομένων</a:t>
            </a:r>
            <a:endParaRPr lang="en-US" altLang="en-US" sz="240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l-GR" altLang="en-US" sz="1800"/>
              <a:t>ανεξάρτητο από το πεδίο εφαρμογής, και ανεξάρτητο από συγκεκριμένη εφαρμογή</a:t>
            </a:r>
            <a:r>
              <a:rPr lang="en-US" altLang="en-US" sz="1800"/>
              <a:t>,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l-GR" altLang="en-US" sz="1800"/>
              <a:t>μπορεί να ειδωθεί σαν ένας </a:t>
            </a:r>
            <a:r>
              <a:rPr lang="el-GR" altLang="en-US" sz="1800" i="1">
                <a:solidFill>
                  <a:srgbClr val="0000FF"/>
                </a:solidFill>
              </a:rPr>
              <a:t>κατευθυνόμενος γράφο</a:t>
            </a:r>
            <a:r>
              <a:rPr lang="en-US" altLang="en-US" sz="1800" i="1">
                <a:solidFill>
                  <a:srgbClr val="0000FF"/>
                </a:solidFill>
              </a:rPr>
              <a:t>ς</a:t>
            </a:r>
            <a:r>
              <a:rPr lang="el-GR" altLang="en-US" sz="1800">
                <a:solidFill>
                  <a:srgbClr val="0000FF"/>
                </a:solidFill>
              </a:rPr>
              <a:t> </a:t>
            </a:r>
            <a:r>
              <a:rPr lang="el-GR" altLang="en-US" sz="1800"/>
              <a:t>με ετικέτες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 sz="2400"/>
              <a:t>Το μοντέλο δεδομένων της </a:t>
            </a:r>
            <a:r>
              <a:rPr lang="en-US" altLang="en-US" sz="2400"/>
              <a:t>RDF </a:t>
            </a:r>
            <a:r>
              <a:rPr lang="el-GR" altLang="en-US" sz="2400"/>
              <a:t>είναι ένα αφηρημένο</a:t>
            </a:r>
            <a:r>
              <a:rPr lang="en-US" altLang="en-US" sz="2400"/>
              <a:t>, </a:t>
            </a:r>
            <a:r>
              <a:rPr lang="el-GR" altLang="en-US" sz="2400"/>
              <a:t>εννοιολογικό επίπεδο</a:t>
            </a:r>
            <a:r>
              <a:rPr lang="en-US" altLang="en-US" sz="2400"/>
              <a:t> </a:t>
            </a:r>
            <a:r>
              <a:rPr lang="el-GR" altLang="en-US" sz="2400"/>
              <a:t>ανεξάρτητο από την</a:t>
            </a:r>
            <a:r>
              <a:rPr lang="en-US" altLang="en-US" sz="2400"/>
              <a:t> XML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l-GR" altLang="en-US" sz="1800"/>
              <a:t>επομένως</a:t>
            </a:r>
            <a:r>
              <a:rPr lang="en-US" altLang="en-US" sz="1800"/>
              <a:t>, </a:t>
            </a:r>
            <a:r>
              <a:rPr lang="el-GR" altLang="en-US" sz="1800"/>
              <a:t>η </a:t>
            </a:r>
            <a:r>
              <a:rPr lang="en-GB" altLang="en-US" sz="1800"/>
              <a:t>XML </a:t>
            </a:r>
            <a:r>
              <a:rPr lang="el-GR" altLang="en-US" sz="1800"/>
              <a:t>μπορεί να παρέχει τη σύνταξη</a:t>
            </a:r>
            <a:r>
              <a:rPr lang="en-US" altLang="en-US" sz="1800"/>
              <a:t> </a:t>
            </a:r>
            <a:r>
              <a:rPr lang="el-GR" altLang="en-US" sz="1800"/>
              <a:t>για την </a:t>
            </a:r>
            <a:r>
              <a:rPr lang="en-GB" altLang="en-US" sz="1800"/>
              <a:t>RDF, </a:t>
            </a:r>
            <a:r>
              <a:rPr lang="el-GR" altLang="en-US" sz="1800"/>
              <a:t>αλλά δεν είναι συστατικό της </a:t>
            </a:r>
            <a:r>
              <a:rPr lang="en-GB" altLang="en-US" sz="1800"/>
              <a:t>RDF</a:t>
            </a:r>
            <a:endParaRPr lang="en-US" altLang="en-US" sz="180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l-GR" altLang="en-US" sz="1800"/>
              <a:t>τα </a:t>
            </a:r>
            <a:r>
              <a:rPr lang="en-US" altLang="en-US" sz="1800"/>
              <a:t>RDF </a:t>
            </a:r>
            <a:r>
              <a:rPr lang="el-GR" altLang="en-US" sz="1800"/>
              <a:t>δεδομένα είναι πιθανόν να μην εμφανίζονται ποτέ σε μορφή </a:t>
            </a:r>
            <a:r>
              <a:rPr lang="en-US" altLang="en-US" sz="1800"/>
              <a:t>XML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16E7FC3-132B-1756-41E2-2277F41D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4BA5F553-81A1-484A-80AC-22B0D94397E4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BCC1472F-F053-88F8-126A-5B43B75D9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3200">
                <a:solidFill>
                  <a:schemeClr val="tx2"/>
                </a:solidFill>
              </a:rPr>
              <a:t>Το μοντέλο της </a:t>
            </a:r>
            <a:r>
              <a:rPr lang="en-US" altLang="en-US" sz="3200">
                <a:solidFill>
                  <a:schemeClr val="tx2"/>
                </a:solidFill>
              </a:rPr>
              <a:t>RDF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26D5817D-BA36-0CC0-DCE7-7B1140EB9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209675"/>
            <a:ext cx="63166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 sz="1600"/>
              <a:t>Αποτελείται από ένα σύνολο </a:t>
            </a:r>
            <a:r>
              <a:rPr lang="el-GR" altLang="en-US" sz="1600">
                <a:solidFill>
                  <a:srgbClr val="0000FF"/>
                </a:solidFill>
              </a:rPr>
              <a:t>δηλώσεων</a:t>
            </a:r>
            <a:r>
              <a:rPr lang="el-GR" altLang="en-US" sz="1600"/>
              <a:t> (</a:t>
            </a:r>
            <a:r>
              <a:rPr lang="en-US" altLang="en-US" sz="1600"/>
              <a:t>statements)</a:t>
            </a:r>
            <a:r>
              <a:rPr lang="el-GR" altLang="en-US" sz="160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 sz="1600"/>
              <a:t>Μια </a:t>
            </a:r>
            <a:r>
              <a:rPr lang="el-GR" altLang="en-US" sz="1600">
                <a:solidFill>
                  <a:srgbClr val="0000FF"/>
                </a:solidFill>
              </a:rPr>
              <a:t>δήλωση </a:t>
            </a:r>
            <a:r>
              <a:rPr lang="en-US" altLang="en-US" sz="1600">
                <a:solidFill>
                  <a:srgbClr val="0000FF"/>
                </a:solidFill>
              </a:rPr>
              <a:t>RDF </a:t>
            </a:r>
            <a:r>
              <a:rPr lang="el-GR" altLang="en-US" sz="1600"/>
              <a:t>(</a:t>
            </a:r>
            <a:r>
              <a:rPr lang="en-US" altLang="en-US" sz="1600"/>
              <a:t>RDF statement) </a:t>
            </a:r>
            <a:r>
              <a:rPr lang="el-GR" altLang="en-US" sz="1600"/>
              <a:t>συνίσταται από</a:t>
            </a:r>
            <a:endParaRPr lang="en-US" altLang="en-US" sz="1600"/>
          </a:p>
          <a:p>
            <a:pPr lvl="1" eaLnBrk="1" hangingPunct="1">
              <a:spcBef>
                <a:spcPct val="50000"/>
              </a:spcBef>
              <a:buFont typeface="Monotype Sorts" charset="2"/>
              <a:buNone/>
            </a:pPr>
            <a:r>
              <a:rPr lang="en-US" altLang="en-US" sz="1600">
                <a:solidFill>
                  <a:srgbClr val="0000FF"/>
                </a:solidFill>
              </a:rPr>
              <a:t>Π</a:t>
            </a:r>
            <a:r>
              <a:rPr lang="el-GR" altLang="en-US" sz="1600">
                <a:solidFill>
                  <a:srgbClr val="0000FF"/>
                </a:solidFill>
              </a:rPr>
              <a:t>όρους </a:t>
            </a:r>
            <a:r>
              <a:rPr lang="el-GR" altLang="en-US" sz="1600"/>
              <a:t>(</a:t>
            </a:r>
            <a:r>
              <a:rPr lang="en-US" altLang="en-US" sz="1600"/>
              <a:t>resources</a:t>
            </a:r>
            <a:r>
              <a:rPr lang="el-GR" altLang="en-US" sz="1600"/>
              <a:t>)</a:t>
            </a:r>
            <a:r>
              <a:rPr lang="en-US" altLang="en-US" sz="1600"/>
              <a:t> (= </a:t>
            </a:r>
            <a:r>
              <a:rPr lang="el-GR" altLang="en-US" sz="1600"/>
              <a:t>κόμβοι</a:t>
            </a:r>
            <a:r>
              <a:rPr lang="en-US" altLang="en-US" sz="1600"/>
              <a:t>)</a:t>
            </a:r>
            <a:br>
              <a:rPr lang="en-US" altLang="en-US" sz="1600"/>
            </a:br>
            <a:r>
              <a:rPr lang="el-GR" altLang="en-US" sz="1600"/>
              <a:t>οι οποίοι έχουν </a:t>
            </a:r>
            <a:r>
              <a:rPr lang="el-GR" altLang="en-US" sz="1600">
                <a:solidFill>
                  <a:srgbClr val="0000FF"/>
                </a:solidFill>
              </a:rPr>
              <a:t>ιδιότητες</a:t>
            </a:r>
            <a:r>
              <a:rPr lang="el-GR" altLang="en-US" sz="1600"/>
              <a:t> (</a:t>
            </a:r>
            <a:r>
              <a:rPr lang="en-US" altLang="en-US" sz="1600"/>
              <a:t>properties</a:t>
            </a:r>
            <a:r>
              <a:rPr lang="el-GR" altLang="en-US" sz="1600"/>
              <a:t>)</a:t>
            </a:r>
            <a:br>
              <a:rPr lang="en-US" altLang="en-US" sz="1600"/>
            </a:br>
            <a:r>
              <a:rPr lang="en-US" altLang="en-US" sz="1600"/>
              <a:t> </a:t>
            </a:r>
            <a:r>
              <a:rPr lang="el-GR" altLang="en-US" sz="1600"/>
              <a:t>οι οποίες έχουν</a:t>
            </a:r>
            <a:r>
              <a:rPr lang="el-GR" altLang="en-US" sz="1600">
                <a:solidFill>
                  <a:srgbClr val="0000FF"/>
                </a:solidFill>
              </a:rPr>
              <a:t> τιμές </a:t>
            </a:r>
            <a:r>
              <a:rPr lang="el-GR" altLang="en-US" sz="1600"/>
              <a:t>(</a:t>
            </a:r>
            <a:r>
              <a:rPr lang="en-US" altLang="en-US" sz="1600"/>
              <a:t>values</a:t>
            </a:r>
            <a:r>
              <a:rPr lang="el-GR" altLang="en-US" sz="1600"/>
              <a:t>)</a:t>
            </a:r>
            <a:r>
              <a:rPr lang="en-US" altLang="en-US" sz="1600"/>
              <a:t> (=</a:t>
            </a:r>
            <a:r>
              <a:rPr lang="el-GR" altLang="en-US" sz="1600"/>
              <a:t>κόμβοι,</a:t>
            </a:r>
            <a:r>
              <a:rPr lang="en-US" altLang="en-US" sz="1600"/>
              <a:t>strings)</a:t>
            </a:r>
          </a:p>
        </p:txBody>
      </p:sp>
      <p:sp>
        <p:nvSpPr>
          <p:cNvPr id="9220" name="Text Box 11">
            <a:extLst>
              <a:ext uri="{FF2B5EF4-FFF2-40B4-BE49-F238E27FC236}">
                <a16:creationId xmlns:a16="http://schemas.microsoft.com/office/drawing/2014/main" id="{C58FE224-20F1-D394-58A0-6740FB55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65313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= </a:t>
            </a:r>
            <a:r>
              <a:rPr lang="el-GR" altLang="en-US" sz="1600">
                <a:solidFill>
                  <a:srgbClr val="0000FF"/>
                </a:solidFill>
                <a:latin typeface="Arial" panose="020B0604020202020204" pitchFamily="34" charset="0"/>
              </a:rPr>
              <a:t>υποκείμενο </a:t>
            </a:r>
            <a:r>
              <a:rPr lang="el-GR" altLang="en-US" sz="1600">
                <a:latin typeface="Arial" panose="020B0604020202020204" pitchFamily="34" charset="0"/>
              </a:rPr>
              <a:t>(</a:t>
            </a:r>
            <a:r>
              <a:rPr lang="en-US" altLang="en-US" sz="1600">
                <a:latin typeface="Arial" panose="020B0604020202020204" pitchFamily="34" charset="0"/>
              </a:rPr>
              <a:t>subject</a:t>
            </a:r>
            <a:r>
              <a:rPr lang="el-GR" altLang="en-US" sz="1600">
                <a:latin typeface="Arial" panose="020B0604020202020204" pitchFamily="34" charset="0"/>
              </a:rPr>
              <a:t>)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= </a:t>
            </a:r>
            <a:r>
              <a:rPr lang="el-GR" altLang="en-US" sz="1600">
                <a:solidFill>
                  <a:srgbClr val="0000FF"/>
                </a:solidFill>
                <a:latin typeface="Arial" panose="020B0604020202020204" pitchFamily="34" charset="0"/>
              </a:rPr>
              <a:t>κατηγόρημα</a:t>
            </a:r>
            <a:r>
              <a:rPr lang="el-GR" altLang="en-US" sz="1600">
                <a:latin typeface="Arial" panose="020B0604020202020204" pitchFamily="34" charset="0"/>
              </a:rPr>
              <a:t> (</a:t>
            </a:r>
            <a:r>
              <a:rPr lang="en-US" altLang="en-US" sz="1600">
                <a:latin typeface="Arial" panose="020B0604020202020204" pitchFamily="34" charset="0"/>
              </a:rPr>
              <a:t>predicate</a:t>
            </a:r>
            <a:r>
              <a:rPr lang="el-GR" altLang="en-US" sz="1600">
                <a:latin typeface="Arial" panose="020B0604020202020204" pitchFamily="34" charset="0"/>
              </a:rPr>
              <a:t>)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= </a:t>
            </a:r>
            <a:r>
              <a:rPr lang="el-GR" altLang="en-US" sz="1600">
                <a:solidFill>
                  <a:srgbClr val="0000FF"/>
                </a:solidFill>
                <a:latin typeface="Arial" panose="020B0604020202020204" pitchFamily="34" charset="0"/>
              </a:rPr>
              <a:t>αντικείμενο</a:t>
            </a:r>
            <a:r>
              <a:rPr lang="el-GR" altLang="en-US" sz="1600">
                <a:latin typeface="Arial" panose="020B0604020202020204" pitchFamily="34" charset="0"/>
              </a:rPr>
              <a:t> (</a:t>
            </a:r>
            <a:r>
              <a:rPr lang="en-US" altLang="en-US" sz="1600">
                <a:latin typeface="Arial" panose="020B0604020202020204" pitchFamily="34" charset="0"/>
              </a:rPr>
              <a:t>object</a:t>
            </a:r>
            <a:r>
              <a:rPr lang="el-GR" altLang="en-US" sz="1600">
                <a:latin typeface="Arial" panose="020B0604020202020204" pitchFamily="34" charset="0"/>
              </a:rPr>
              <a:t>)</a:t>
            </a:r>
            <a:endParaRPr lang="en-US" altLang="en-US" sz="1600">
              <a:latin typeface="Arial" panose="020B0604020202020204" pitchFamily="34" charset="0"/>
            </a:endParaRPr>
          </a:p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9221" name="Group 31">
            <a:extLst>
              <a:ext uri="{FF2B5EF4-FFF2-40B4-BE49-F238E27FC236}">
                <a16:creationId xmlns:a16="http://schemas.microsoft.com/office/drawing/2014/main" id="{ED2E68CB-06FC-819B-D41C-4160E3E5745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3609975" cy="522288"/>
            <a:chOff x="504" y="1861"/>
            <a:chExt cx="2274" cy="329"/>
          </a:xfrm>
        </p:grpSpPr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8CF5E539-3391-CB6B-94F1-58C060742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025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6">
              <a:extLst>
                <a:ext uri="{FF2B5EF4-FFF2-40B4-BE49-F238E27FC236}">
                  <a16:creationId xmlns:a16="http://schemas.microsoft.com/office/drawing/2014/main" id="{8AB2A943-4B0B-5C92-2F2D-3EEC37777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881"/>
              <a:ext cx="426" cy="2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value</a:t>
              </a:r>
            </a:p>
          </p:txBody>
        </p:sp>
        <p:sp>
          <p:nvSpPr>
            <p:cNvPr id="9232" name="Text Box 17">
              <a:extLst>
                <a:ext uri="{FF2B5EF4-FFF2-40B4-BE49-F238E27FC236}">
                  <a16:creationId xmlns:a16="http://schemas.microsoft.com/office/drawing/2014/main" id="{069C8707-1619-0F8C-12C4-A0DE9C396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77"/>
              <a:ext cx="6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property</a:t>
              </a:r>
            </a:p>
          </p:txBody>
        </p:sp>
        <p:sp>
          <p:nvSpPr>
            <p:cNvPr id="9233" name="Oval 29">
              <a:extLst>
                <a:ext uri="{FF2B5EF4-FFF2-40B4-BE49-F238E27FC236}">
                  <a16:creationId xmlns:a16="http://schemas.microsoft.com/office/drawing/2014/main" id="{E38D9FAD-77EF-2128-124B-EF7980290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1861"/>
              <a:ext cx="888" cy="3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 sz="1800"/>
            </a:p>
          </p:txBody>
        </p:sp>
        <p:sp>
          <p:nvSpPr>
            <p:cNvPr id="9234" name="Text Box 30">
              <a:extLst>
                <a:ext uri="{FF2B5EF4-FFF2-40B4-BE49-F238E27FC236}">
                  <a16:creationId xmlns:a16="http://schemas.microsoft.com/office/drawing/2014/main" id="{D44CF63C-68DA-70FC-2744-318F3AC18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1909"/>
              <a:ext cx="7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Comic Sans MS" panose="030F0702030302020204" pitchFamily="66" charset="0"/>
                </a:rPr>
                <a:t>resource</a:t>
              </a:r>
              <a:endParaRPr lang="el-GR" alt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222" name="Group 31">
            <a:extLst>
              <a:ext uri="{FF2B5EF4-FFF2-40B4-BE49-F238E27FC236}">
                <a16:creationId xmlns:a16="http://schemas.microsoft.com/office/drawing/2014/main" id="{67CABB48-0D33-D88F-C9C7-12EE20863E8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345113"/>
            <a:ext cx="3748088" cy="522287"/>
            <a:chOff x="504" y="1861"/>
            <a:chExt cx="2361" cy="329"/>
          </a:xfrm>
        </p:grpSpPr>
        <p:sp>
          <p:nvSpPr>
            <p:cNvPr id="9225" name="Line 14">
              <a:extLst>
                <a:ext uri="{FF2B5EF4-FFF2-40B4-BE49-F238E27FC236}">
                  <a16:creationId xmlns:a16="http://schemas.microsoft.com/office/drawing/2014/main" id="{42C9AF18-C107-0564-A5CA-BD2CB516E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025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6">
              <a:extLst>
                <a:ext uri="{FF2B5EF4-FFF2-40B4-BE49-F238E27FC236}">
                  <a16:creationId xmlns:a16="http://schemas.microsoft.com/office/drawing/2014/main" id="{C8D3C38F-CCAB-91BC-419E-B109E3FCE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881"/>
              <a:ext cx="513" cy="2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object</a:t>
              </a:r>
            </a:p>
          </p:txBody>
        </p:sp>
        <p:sp>
          <p:nvSpPr>
            <p:cNvPr id="9227" name="Text Box 17">
              <a:extLst>
                <a:ext uri="{FF2B5EF4-FFF2-40B4-BE49-F238E27FC236}">
                  <a16:creationId xmlns:a16="http://schemas.microsoft.com/office/drawing/2014/main" id="{1A9DDE5C-D6B6-DB83-E74D-C4A579C4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77"/>
              <a:ext cx="7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predicate</a:t>
              </a:r>
            </a:p>
          </p:txBody>
        </p:sp>
        <p:sp>
          <p:nvSpPr>
            <p:cNvPr id="9228" name="Oval 29">
              <a:extLst>
                <a:ext uri="{FF2B5EF4-FFF2-40B4-BE49-F238E27FC236}">
                  <a16:creationId xmlns:a16="http://schemas.microsoft.com/office/drawing/2014/main" id="{B7B5BB85-835D-BF05-DA0E-EC323BC6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1861"/>
              <a:ext cx="888" cy="3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 sz="1800"/>
            </a:p>
          </p:txBody>
        </p:sp>
        <p:sp>
          <p:nvSpPr>
            <p:cNvPr id="9229" name="Text Box 30">
              <a:extLst>
                <a:ext uri="{FF2B5EF4-FFF2-40B4-BE49-F238E27FC236}">
                  <a16:creationId xmlns:a16="http://schemas.microsoft.com/office/drawing/2014/main" id="{E074D49A-4D68-4D46-5583-2329C8D44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1909"/>
              <a:ext cx="7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Comic Sans MS" panose="030F0702030302020204" pitchFamily="66" charset="0"/>
                </a:rPr>
                <a:t>subject</a:t>
              </a:r>
              <a:endParaRPr lang="el-GR" alt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223" name="40 - TextBox">
            <a:extLst>
              <a:ext uri="{FF2B5EF4-FFF2-40B4-BE49-F238E27FC236}">
                <a16:creationId xmlns:a16="http://schemas.microsoft.com/office/drawing/2014/main" id="{56DD9543-74F8-573B-157E-37AA560A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7244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ή</a:t>
            </a:r>
          </a:p>
        </p:txBody>
      </p:sp>
      <p:sp>
        <p:nvSpPr>
          <p:cNvPr id="9224" name="Slide Number Placeholder 3">
            <a:extLst>
              <a:ext uri="{FF2B5EF4-FFF2-40B4-BE49-F238E27FC236}">
                <a16:creationId xmlns:a16="http://schemas.microsoft.com/office/drawing/2014/main" id="{1F32E48C-CBB2-E422-02F9-363E1566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B7ABD678-36D5-401C-8A31-DFE0D696E695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5">
            <a:extLst>
              <a:ext uri="{FF2B5EF4-FFF2-40B4-BE49-F238E27FC236}">
                <a16:creationId xmlns:a16="http://schemas.microsoft.com/office/drawing/2014/main" id="{EA45C20D-877A-A7D4-0F4D-133AFCFADCE6}"/>
              </a:ext>
            </a:extLst>
          </p:cNvPr>
          <p:cNvGrpSpPr>
            <a:grpSpLocks/>
          </p:cNvGrpSpPr>
          <p:nvPr/>
        </p:nvGrpSpPr>
        <p:grpSpPr bwMode="auto">
          <a:xfrm>
            <a:off x="625475" y="2495550"/>
            <a:ext cx="7658100" cy="3622675"/>
            <a:chOff x="394" y="1572"/>
            <a:chExt cx="4824" cy="2282"/>
          </a:xfrm>
        </p:grpSpPr>
        <p:sp>
          <p:nvSpPr>
            <p:cNvPr id="10245" name="Oval 15">
              <a:extLst>
                <a:ext uri="{FF2B5EF4-FFF2-40B4-BE49-F238E27FC236}">
                  <a16:creationId xmlns:a16="http://schemas.microsoft.com/office/drawing/2014/main" id="{2F725FD9-B837-C911-2267-0AEAA8C57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2246"/>
              <a:ext cx="3916" cy="5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/>
            </a:p>
          </p:txBody>
        </p:sp>
        <p:sp>
          <p:nvSpPr>
            <p:cNvPr id="10246" name="Line 5">
              <a:extLst>
                <a:ext uri="{FF2B5EF4-FFF2-40B4-BE49-F238E27FC236}">
                  <a16:creationId xmlns:a16="http://schemas.microsoft.com/office/drawing/2014/main" id="{799CE998-455F-6643-606F-5A56196B7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14"/>
              <a:ext cx="336" cy="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9AB63997-1CD0-881E-6A0C-E240AE690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152"/>
              <a:ext cx="113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panose="030F0702030302020204" pitchFamily="66" charset="0"/>
                </a:rPr>
                <a:t>“Ora Lassila”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DB830D48-0B85-6014-BF79-7CDC5036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714"/>
              <a:ext cx="6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702030302020204" pitchFamily="66" charset="0"/>
                </a:rPr>
                <a:t>creator</a:t>
              </a:r>
            </a:p>
          </p:txBody>
        </p:sp>
        <p:sp>
          <p:nvSpPr>
            <p:cNvPr id="10249" name="Line 9">
              <a:extLst>
                <a:ext uri="{FF2B5EF4-FFF2-40B4-BE49-F238E27FC236}">
                  <a16:creationId xmlns:a16="http://schemas.microsoft.com/office/drawing/2014/main" id="{24048494-2F0C-7803-D7A0-77F7D54F8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13"/>
              <a:ext cx="0" cy="7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0FC58E14-7FE7-C7BD-C4BA-2C01F2C82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602"/>
              <a:ext cx="1245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panose="030F0702030302020204" pitchFamily="66" charset="0"/>
                </a:rPr>
                <a:t>“1999-02-22”</a:t>
              </a:r>
            </a:p>
          </p:txBody>
        </p:sp>
        <p:sp>
          <p:nvSpPr>
            <p:cNvPr id="10251" name="Text Box 11">
              <a:extLst>
                <a:ext uri="{FF2B5EF4-FFF2-40B4-BE49-F238E27FC236}">
                  <a16:creationId xmlns:a16="http://schemas.microsoft.com/office/drawing/2014/main" id="{FAD88C1D-3181-5055-FAFE-411108BD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009"/>
              <a:ext cx="4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702030302020204" pitchFamily="66" charset="0"/>
                </a:rPr>
                <a:t>date</a:t>
              </a:r>
            </a:p>
          </p:txBody>
        </p:sp>
        <p:sp>
          <p:nvSpPr>
            <p:cNvPr id="10252" name="Line 12">
              <a:extLst>
                <a:ext uri="{FF2B5EF4-FFF2-40B4-BE49-F238E27FC236}">
                  <a16:creationId xmlns:a16="http://schemas.microsoft.com/office/drawing/2014/main" id="{E4F1DB47-F1F1-5108-104D-7708EA611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835"/>
              <a:ext cx="470" cy="5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Text Box 13">
              <a:extLst>
                <a:ext uri="{FF2B5EF4-FFF2-40B4-BE49-F238E27FC236}">
                  <a16:creationId xmlns:a16="http://schemas.microsoft.com/office/drawing/2014/main" id="{0B50E831-43B6-9676-3BFB-F707AA830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572"/>
              <a:ext cx="717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panose="030F0702030302020204" pitchFamily="66" charset="0"/>
                </a:rPr>
                <a:t>“W3C”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10254" name="Text Box 14">
              <a:extLst>
                <a:ext uri="{FF2B5EF4-FFF2-40B4-BE49-F238E27FC236}">
                  <a16:creationId xmlns:a16="http://schemas.microsoft.com/office/drawing/2014/main" id="{501CA2C1-C360-EEBF-94CC-5C8722665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75"/>
              <a:ext cx="7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702030302020204" pitchFamily="66" charset="0"/>
                </a:rPr>
                <a:t>publisher</a:t>
              </a:r>
            </a:p>
          </p:txBody>
        </p:sp>
        <p:sp>
          <p:nvSpPr>
            <p:cNvPr id="10255" name="Text Box 21">
              <a:extLst>
                <a:ext uri="{FF2B5EF4-FFF2-40B4-BE49-F238E27FC236}">
                  <a16:creationId xmlns:a16="http://schemas.microsoft.com/office/drawing/2014/main" id="{1E55EA17-B3C1-5282-9E9E-D07A01BB5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388"/>
              <a:ext cx="41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omic Sans MS" panose="030F0702030302020204" pitchFamily="66" charset="0"/>
                </a:rPr>
                <a:t>http://www.w3.org/TR/REC-rdf-syntax/</a:t>
              </a:r>
              <a:endParaRPr lang="el-GR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10243" name="Text Box 22">
            <a:extLst>
              <a:ext uri="{FF2B5EF4-FFF2-40B4-BE49-F238E27FC236}">
                <a16:creationId xmlns:a16="http://schemas.microsoft.com/office/drawing/2014/main" id="{E377B043-8C0D-C9F1-7A38-AFC5979F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58888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  <a:latin typeface="Comic Sans MS" panose="030F0702030302020204" pitchFamily="66" charset="0"/>
              </a:rPr>
              <a:t>“http://www.w3.org/TR/REC-rdf-syntax/ was created at 1999-02-22, its creator is Ora Lassila and its publisher is W3C”</a:t>
            </a:r>
            <a:endParaRPr lang="el-GR" altLang="en-US" sz="1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28B1F09-986D-2F9B-6BF8-4BBF7720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E56F1A57-E74D-475B-8D39-EF317004A6BB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>
            <a:extLst>
              <a:ext uri="{FF2B5EF4-FFF2-40B4-BE49-F238E27FC236}">
                <a16:creationId xmlns:a16="http://schemas.microsoft.com/office/drawing/2014/main" id="{34B7C551-261D-7D1E-C40C-E534B5BC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915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0988" indent="-280988" defTabSz="7620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>
                <a:solidFill>
                  <a:srgbClr val="000000"/>
                </a:solidFill>
              </a:rPr>
              <a:t>Πριν,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l-GR" altLang="en-US">
                <a:solidFill>
                  <a:srgbClr val="000000"/>
                </a:solidFill>
              </a:rPr>
              <a:t>οι τιμές των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l-GR" altLang="en-US">
                <a:solidFill>
                  <a:srgbClr val="000000"/>
                </a:solidFill>
              </a:rPr>
              <a:t>ιδιοτήτων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l-GR" altLang="en-US">
                <a:solidFill>
                  <a:srgbClr val="000000"/>
                </a:solidFill>
              </a:rPr>
              <a:t>ήταν ακολουθίες χαρακτήρων (</a:t>
            </a:r>
            <a:r>
              <a:rPr lang="en-US" altLang="en-US">
                <a:solidFill>
                  <a:srgbClr val="000000"/>
                </a:solidFill>
              </a:rPr>
              <a:t>strings</a:t>
            </a:r>
            <a:r>
              <a:rPr lang="el-GR" altLang="en-US">
                <a:solidFill>
                  <a:srgbClr val="000000"/>
                </a:solidFill>
              </a:rPr>
              <a:t>).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l-GR" altLang="en-US">
                <a:solidFill>
                  <a:srgbClr val="000000"/>
                </a:solidFill>
              </a:rPr>
              <a:t>Ένας κόμβος του γράφου</a:t>
            </a:r>
            <a:r>
              <a:rPr lang="en-GB" altLang="en-US">
                <a:solidFill>
                  <a:srgbClr val="000000"/>
                </a:solidFill>
              </a:rPr>
              <a:t> (</a:t>
            </a:r>
            <a:r>
              <a:rPr lang="el-GR" altLang="en-US">
                <a:solidFill>
                  <a:srgbClr val="000000"/>
                </a:solidFill>
              </a:rPr>
              <a:t>που αντιστοιχεί σε ένα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r>
              <a:rPr lang="el-GR" altLang="en-US">
                <a:solidFill>
                  <a:srgbClr val="000000"/>
                </a:solidFill>
              </a:rPr>
              <a:t>πόρο</a:t>
            </a:r>
            <a:r>
              <a:rPr lang="en-GB" altLang="en-US">
                <a:solidFill>
                  <a:srgbClr val="000000"/>
                </a:solidFill>
              </a:rPr>
              <a:t>)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l-GR" altLang="en-US">
                <a:solidFill>
                  <a:srgbClr val="000000"/>
                </a:solidFill>
              </a:rPr>
              <a:t>μπορεί επίσης να είναι η τιμή μιας ιδιότητας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Comic Sans MS" panose="030F0702030302020204" pitchFamily="66" charset="0"/>
              </a:rPr>
              <a:t>“The individual whose name is Ora Lassila and whose email is ora.lassila@nokia.com is the creator of http://www.w3.org/TR/REC-rdf-syntax/” </a:t>
            </a:r>
          </a:p>
        </p:txBody>
      </p:sp>
      <p:grpSp>
        <p:nvGrpSpPr>
          <p:cNvPr id="12291" name="Group 47">
            <a:extLst>
              <a:ext uri="{FF2B5EF4-FFF2-40B4-BE49-F238E27FC236}">
                <a16:creationId xmlns:a16="http://schemas.microsoft.com/office/drawing/2014/main" id="{6B82AB98-2C9C-E5D7-42A4-66707353EEF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429000"/>
            <a:ext cx="7053263" cy="2776538"/>
            <a:chOff x="1220" y="2392"/>
            <a:chExt cx="4443" cy="1749"/>
          </a:xfrm>
        </p:grpSpPr>
        <p:sp>
          <p:nvSpPr>
            <p:cNvPr id="12293" name="Line 20">
              <a:extLst>
                <a:ext uri="{FF2B5EF4-FFF2-40B4-BE49-F238E27FC236}">
                  <a16:creationId xmlns:a16="http://schemas.microsoft.com/office/drawing/2014/main" id="{9D98B171-CEB8-9357-0330-ACBF55967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2743"/>
              <a:ext cx="0" cy="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Text Box 22">
              <a:extLst>
                <a:ext uri="{FF2B5EF4-FFF2-40B4-BE49-F238E27FC236}">
                  <a16:creationId xmlns:a16="http://schemas.microsoft.com/office/drawing/2014/main" id="{3D97DD4E-3A23-4082-297D-27B71A45F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" y="3169"/>
              <a:ext cx="1340" cy="2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“Ora Lassila”</a:t>
              </a:r>
            </a:p>
          </p:txBody>
        </p:sp>
        <p:sp>
          <p:nvSpPr>
            <p:cNvPr id="12295" name="Text Box 23">
              <a:extLst>
                <a:ext uri="{FF2B5EF4-FFF2-40B4-BE49-F238E27FC236}">
                  <a16:creationId xmlns:a16="http://schemas.microsoft.com/office/drawing/2014/main" id="{571E2CC1-525F-12CD-966E-E2D4BEF04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" y="2791"/>
              <a:ext cx="59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creator</a:t>
              </a:r>
            </a:p>
          </p:txBody>
        </p:sp>
        <p:sp>
          <p:nvSpPr>
            <p:cNvPr id="12296" name="Text Box 24">
              <a:extLst>
                <a:ext uri="{FF2B5EF4-FFF2-40B4-BE49-F238E27FC236}">
                  <a16:creationId xmlns:a16="http://schemas.microsoft.com/office/drawing/2014/main" id="{E0061B9E-23A0-CB07-080C-0309E8704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3889"/>
              <a:ext cx="1954" cy="2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“ora.lassila@nokia.com”</a:t>
              </a:r>
            </a:p>
          </p:txBody>
        </p:sp>
        <p:sp>
          <p:nvSpPr>
            <p:cNvPr id="12297" name="Line 25">
              <a:extLst>
                <a:ext uri="{FF2B5EF4-FFF2-40B4-BE49-F238E27FC236}">
                  <a16:creationId xmlns:a16="http://schemas.microsoft.com/office/drawing/2014/main" id="{5D7628E9-D0E2-EF9C-D46D-A1354D51A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1" y="3300"/>
              <a:ext cx="6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26">
              <a:extLst>
                <a:ext uri="{FF2B5EF4-FFF2-40B4-BE49-F238E27FC236}">
                  <a16:creationId xmlns:a16="http://schemas.microsoft.com/office/drawing/2014/main" id="{002F65C4-5BD1-D77B-755C-F2617F7DE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3505"/>
              <a:ext cx="0" cy="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27">
              <a:extLst>
                <a:ext uri="{FF2B5EF4-FFF2-40B4-BE49-F238E27FC236}">
                  <a16:creationId xmlns:a16="http://schemas.microsoft.com/office/drawing/2014/main" id="{4DB4573D-E82C-75E2-5938-1E8DC39B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" y="3553"/>
              <a:ext cx="4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eMail</a:t>
              </a:r>
            </a:p>
          </p:txBody>
        </p:sp>
        <p:sp>
          <p:nvSpPr>
            <p:cNvPr id="12300" name="Text Box 28">
              <a:extLst>
                <a:ext uri="{FF2B5EF4-FFF2-40B4-BE49-F238E27FC236}">
                  <a16:creationId xmlns:a16="http://schemas.microsoft.com/office/drawing/2014/main" id="{39496518-B88D-6838-2B8F-7953AC23B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" y="3300"/>
              <a:ext cx="4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name</a:t>
              </a:r>
            </a:p>
          </p:txBody>
        </p:sp>
        <p:sp>
          <p:nvSpPr>
            <p:cNvPr id="12301" name="Oval 29">
              <a:extLst>
                <a:ext uri="{FF2B5EF4-FFF2-40B4-BE49-F238E27FC236}">
                  <a16:creationId xmlns:a16="http://schemas.microsoft.com/office/drawing/2014/main" id="{3AF645DC-1E40-5944-BF9C-25E1BF8FD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3121"/>
              <a:ext cx="858" cy="38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 sz="1800"/>
            </a:p>
          </p:txBody>
        </p:sp>
        <p:sp>
          <p:nvSpPr>
            <p:cNvPr id="12302" name="Oval 30">
              <a:extLst>
                <a:ext uri="{FF2B5EF4-FFF2-40B4-BE49-F238E27FC236}">
                  <a16:creationId xmlns:a16="http://schemas.microsoft.com/office/drawing/2014/main" id="{4621E392-D653-273F-22BC-1E0C5C43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392"/>
              <a:ext cx="3926" cy="3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 sz="1800"/>
            </a:p>
          </p:txBody>
        </p:sp>
        <p:sp>
          <p:nvSpPr>
            <p:cNvPr id="12303" name="Rectangle 45">
              <a:extLst>
                <a:ext uri="{FF2B5EF4-FFF2-40B4-BE49-F238E27FC236}">
                  <a16:creationId xmlns:a16="http://schemas.microsoft.com/office/drawing/2014/main" id="{8D2586C4-A918-7BA4-7C4E-A726B3931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2413"/>
              <a:ext cx="37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http://</a:t>
              </a:r>
              <a:r>
                <a:rPr lang="en-US" altLang="en-US" sz="1800">
                  <a:latin typeface="Comic Sans MS" panose="030F0702030302020204" pitchFamily="66" charset="0"/>
                </a:rPr>
                <a:t>www.w3.org/TR/REC-rdf-syntax</a:t>
              </a:r>
              <a:r>
                <a:rPr lang="en-US" altLang="en-US">
                  <a:latin typeface="Comic Sans MS" panose="030F0702030302020204" pitchFamily="66" charset="0"/>
                </a:rPr>
                <a:t>/</a:t>
              </a:r>
              <a:endParaRPr lang="el-GR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905D5C2-8FA1-F443-3951-5A49F55B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653869C5-7844-4620-8F18-5200232602D0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ject 5">
            <a:extLst>
              <a:ext uri="{FF2B5EF4-FFF2-40B4-BE49-F238E27FC236}">
                <a16:creationId xmlns:a16="http://schemas.microsoft.com/office/drawing/2014/main" id="{4287E550-68D8-C6FC-32B8-5686968A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704850"/>
            <a:ext cx="69881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CDC9F306-4281-0660-A794-F5EA7AE55863}"/>
              </a:ext>
            </a:extLst>
          </p:cNvPr>
          <p:cNvSpPr txBox="1"/>
          <p:nvPr/>
        </p:nvSpPr>
        <p:spPr>
          <a:xfrm>
            <a:off x="4803775" y="5483225"/>
            <a:ext cx="4202113" cy="509588"/>
          </a:xfrm>
          <a:prstGeom prst="rect">
            <a:avLst/>
          </a:prstGeom>
        </p:spPr>
        <p:txBody>
          <a:bodyPr lIns="0" tIns="2286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900"/>
              </a:lnSpc>
              <a:spcBef>
                <a:spcPts val="175"/>
              </a:spcBef>
            </a:pP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https://upload.wikimedia.org/wikipedia/commons/  9/97/Stgeorge-dragon.jpg</a:t>
            </a:r>
            <a:endParaRPr lang="en-US" altLang="en-US" sz="16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object 5">
            <a:extLst>
              <a:ext uri="{FF2B5EF4-FFF2-40B4-BE49-F238E27FC236}">
                <a16:creationId xmlns:a16="http://schemas.microsoft.com/office/drawing/2014/main" id="{BBAD2732-F692-6B82-A44B-43AF811B9D44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3362324"/>
            <a:ext cx="6832807" cy="2206803"/>
            <a:chOff x="25400" y="3362324"/>
            <a:chExt cx="6832807" cy="2206803"/>
          </a:xfrm>
        </p:grpSpPr>
        <p:sp>
          <p:nvSpPr>
            <p:cNvPr id="14358" name="object 6">
              <a:extLst>
                <a:ext uri="{FF2B5EF4-FFF2-40B4-BE49-F238E27FC236}">
                  <a16:creationId xmlns:a16="http://schemas.microsoft.com/office/drawing/2014/main" id="{9851C85E-7B80-F196-C494-874C6FC56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" y="3362324"/>
              <a:ext cx="6216650" cy="908050"/>
            </a:xfrm>
            <a:custGeom>
              <a:avLst/>
              <a:gdLst>
                <a:gd name="T0" fmla="*/ 2876346 w 6216650"/>
                <a:gd name="T1" fmla="*/ 1245 h 908050"/>
                <a:gd name="T2" fmla="*/ 2574349 w 6216650"/>
                <a:gd name="T3" fmla="*/ 6673 h 908050"/>
                <a:gd name="T4" fmla="*/ 2282008 w 6216650"/>
                <a:gd name="T5" fmla="*/ 16218 h 908050"/>
                <a:gd name="T6" fmla="*/ 2000749 w 6216650"/>
                <a:gd name="T7" fmla="*/ 29670 h 908050"/>
                <a:gd name="T8" fmla="*/ 1731995 w 6216650"/>
                <a:gd name="T9" fmla="*/ 46821 h 908050"/>
                <a:gd name="T10" fmla="*/ 1477171 w 6216650"/>
                <a:gd name="T11" fmla="*/ 67464 h 908050"/>
                <a:gd name="T12" fmla="*/ 1237702 w 6216650"/>
                <a:gd name="T13" fmla="*/ 91390 h 908050"/>
                <a:gd name="T14" fmla="*/ 1015013 w 6216650"/>
                <a:gd name="T15" fmla="*/ 118392 h 908050"/>
                <a:gd name="T16" fmla="*/ 810529 w 6216650"/>
                <a:gd name="T17" fmla="*/ 148260 h 908050"/>
                <a:gd name="T18" fmla="*/ 625673 w 6216650"/>
                <a:gd name="T19" fmla="*/ 180788 h 908050"/>
                <a:gd name="T20" fmla="*/ 461871 w 6216650"/>
                <a:gd name="T21" fmla="*/ 215767 h 908050"/>
                <a:gd name="T22" fmla="*/ 230162 w 6216650"/>
                <a:gd name="T23" fmla="*/ 282251 h 908050"/>
                <a:gd name="T24" fmla="*/ 59440 w 6216650"/>
                <a:gd name="T25" fmla="*/ 365213 h 908050"/>
                <a:gd name="T26" fmla="*/ 954 w 6216650"/>
                <a:gd name="T27" fmla="*/ 465389 h 908050"/>
                <a:gd name="T28" fmla="*/ 131603 w 6216650"/>
                <a:gd name="T29" fmla="*/ 585153 h 908050"/>
                <a:gd name="T30" fmla="*/ 353693 w 6216650"/>
                <a:gd name="T31" fmla="*/ 664566 h 908050"/>
                <a:gd name="T32" fmla="*/ 541051 w 6216650"/>
                <a:gd name="T33" fmla="*/ 710066 h 908050"/>
                <a:gd name="T34" fmla="*/ 715558 w 6216650"/>
                <a:gd name="T35" fmla="*/ 743845 h 908050"/>
                <a:gd name="T36" fmla="*/ 910407 w 6216650"/>
                <a:gd name="T37" fmla="*/ 775069 h 908050"/>
                <a:gd name="T38" fmla="*/ 1124171 w 6216650"/>
                <a:gd name="T39" fmla="*/ 803530 h 908050"/>
                <a:gd name="T40" fmla="*/ 1355428 w 6216650"/>
                <a:gd name="T41" fmla="*/ 829020 h 908050"/>
                <a:gd name="T42" fmla="*/ 1602752 w 6216650"/>
                <a:gd name="T43" fmla="*/ 851330 h 908050"/>
                <a:gd name="T44" fmla="*/ 1864719 w 6216650"/>
                <a:gd name="T45" fmla="*/ 870253 h 908050"/>
                <a:gd name="T46" fmla="*/ 2139904 w 6216650"/>
                <a:gd name="T47" fmla="*/ 885581 h 908050"/>
                <a:gd name="T48" fmla="*/ 2426882 w 6216650"/>
                <a:gd name="T49" fmla="*/ 897105 h 908050"/>
                <a:gd name="T50" fmla="*/ 2724230 w 6216650"/>
                <a:gd name="T51" fmla="*/ 904617 h 908050"/>
                <a:gd name="T52" fmla="*/ 3030521 w 6216650"/>
                <a:gd name="T53" fmla="*/ 907910 h 908050"/>
                <a:gd name="T54" fmla="*/ 3340302 w 6216650"/>
                <a:gd name="T55" fmla="*/ 906804 h 908050"/>
                <a:gd name="T56" fmla="*/ 3642299 w 6216650"/>
                <a:gd name="T57" fmla="*/ 901376 h 908050"/>
                <a:gd name="T58" fmla="*/ 3934640 w 6216650"/>
                <a:gd name="T59" fmla="*/ 891831 h 908050"/>
                <a:gd name="T60" fmla="*/ 4215899 w 6216650"/>
                <a:gd name="T61" fmla="*/ 878379 h 908050"/>
                <a:gd name="T62" fmla="*/ 4484653 w 6216650"/>
                <a:gd name="T63" fmla="*/ 861228 h 908050"/>
                <a:gd name="T64" fmla="*/ 4739476 w 6216650"/>
                <a:gd name="T65" fmla="*/ 840585 h 908050"/>
                <a:gd name="T66" fmla="*/ 4978945 w 6216650"/>
                <a:gd name="T67" fmla="*/ 816659 h 908050"/>
                <a:gd name="T68" fmla="*/ 5201634 w 6216650"/>
                <a:gd name="T69" fmla="*/ 789658 h 908050"/>
                <a:gd name="T70" fmla="*/ 5406118 w 6216650"/>
                <a:gd name="T71" fmla="*/ 759789 h 908050"/>
                <a:gd name="T72" fmla="*/ 5590974 w 6216650"/>
                <a:gd name="T73" fmla="*/ 727261 h 908050"/>
                <a:gd name="T74" fmla="*/ 5754776 w 6216650"/>
                <a:gd name="T75" fmla="*/ 692283 h 908050"/>
                <a:gd name="T76" fmla="*/ 5986485 w 6216650"/>
                <a:gd name="T77" fmla="*/ 625799 h 908050"/>
                <a:gd name="T78" fmla="*/ 6157208 w 6216650"/>
                <a:gd name="T79" fmla="*/ 542837 h 908050"/>
                <a:gd name="T80" fmla="*/ 6215693 w 6216650"/>
                <a:gd name="T81" fmla="*/ 442660 h 908050"/>
                <a:gd name="T82" fmla="*/ 6085044 w 6216650"/>
                <a:gd name="T83" fmla="*/ 322896 h 908050"/>
                <a:gd name="T84" fmla="*/ 5862955 w 6216650"/>
                <a:gd name="T85" fmla="*/ 243484 h 908050"/>
                <a:gd name="T86" fmla="*/ 5675596 w 6216650"/>
                <a:gd name="T87" fmla="*/ 197984 h 908050"/>
                <a:gd name="T88" fmla="*/ 5501089 w 6216650"/>
                <a:gd name="T89" fmla="*/ 164205 h 908050"/>
                <a:gd name="T90" fmla="*/ 5306241 w 6216650"/>
                <a:gd name="T91" fmla="*/ 132981 h 908050"/>
                <a:gd name="T92" fmla="*/ 5092476 w 6216650"/>
                <a:gd name="T93" fmla="*/ 104520 h 908050"/>
                <a:gd name="T94" fmla="*/ 4861219 w 6216650"/>
                <a:gd name="T95" fmla="*/ 79030 h 908050"/>
                <a:gd name="T96" fmla="*/ 4613895 w 6216650"/>
                <a:gd name="T97" fmla="*/ 56719 h 908050"/>
                <a:gd name="T98" fmla="*/ 4351928 w 6216650"/>
                <a:gd name="T99" fmla="*/ 37796 h 908050"/>
                <a:gd name="T100" fmla="*/ 4076743 w 6216650"/>
                <a:gd name="T101" fmla="*/ 22468 h 908050"/>
                <a:gd name="T102" fmla="*/ 3789765 w 6216650"/>
                <a:gd name="T103" fmla="*/ 10944 h 908050"/>
                <a:gd name="T104" fmla="*/ 3492418 w 6216650"/>
                <a:gd name="T105" fmla="*/ 3432 h 908050"/>
                <a:gd name="T106" fmla="*/ 3186127 w 6216650"/>
                <a:gd name="T107" fmla="*/ 139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16650" h="908050">
                  <a:moveTo>
                    <a:pt x="3108324" y="0"/>
                  </a:moveTo>
                  <a:lnTo>
                    <a:pt x="3030521" y="139"/>
                  </a:lnTo>
                  <a:lnTo>
                    <a:pt x="2953187" y="555"/>
                  </a:lnTo>
                  <a:lnTo>
                    <a:pt x="2876346" y="1245"/>
                  </a:lnTo>
                  <a:lnTo>
                    <a:pt x="2800019" y="2205"/>
                  </a:lnTo>
                  <a:lnTo>
                    <a:pt x="2724230" y="3432"/>
                  </a:lnTo>
                  <a:lnTo>
                    <a:pt x="2648999" y="4922"/>
                  </a:lnTo>
                  <a:lnTo>
                    <a:pt x="2574349" y="6673"/>
                  </a:lnTo>
                  <a:lnTo>
                    <a:pt x="2500303" y="8682"/>
                  </a:lnTo>
                  <a:lnTo>
                    <a:pt x="2426882" y="10944"/>
                  </a:lnTo>
                  <a:lnTo>
                    <a:pt x="2354110" y="13457"/>
                  </a:lnTo>
                  <a:lnTo>
                    <a:pt x="2282008" y="16218"/>
                  </a:lnTo>
                  <a:lnTo>
                    <a:pt x="2210599" y="19223"/>
                  </a:lnTo>
                  <a:lnTo>
                    <a:pt x="2139904" y="22468"/>
                  </a:lnTo>
                  <a:lnTo>
                    <a:pt x="2069947" y="25952"/>
                  </a:lnTo>
                  <a:lnTo>
                    <a:pt x="2000749" y="29670"/>
                  </a:lnTo>
                  <a:lnTo>
                    <a:pt x="1932332" y="33619"/>
                  </a:lnTo>
                  <a:lnTo>
                    <a:pt x="1864719" y="37796"/>
                  </a:lnTo>
                  <a:lnTo>
                    <a:pt x="1797933" y="42198"/>
                  </a:lnTo>
                  <a:lnTo>
                    <a:pt x="1731995" y="46821"/>
                  </a:lnTo>
                  <a:lnTo>
                    <a:pt x="1666927" y="51663"/>
                  </a:lnTo>
                  <a:lnTo>
                    <a:pt x="1602752" y="56719"/>
                  </a:lnTo>
                  <a:lnTo>
                    <a:pt x="1539493" y="61987"/>
                  </a:lnTo>
                  <a:lnTo>
                    <a:pt x="1477171" y="67464"/>
                  </a:lnTo>
                  <a:lnTo>
                    <a:pt x="1415809" y="73146"/>
                  </a:lnTo>
                  <a:lnTo>
                    <a:pt x="1355428" y="79030"/>
                  </a:lnTo>
                  <a:lnTo>
                    <a:pt x="1296052" y="85112"/>
                  </a:lnTo>
                  <a:lnTo>
                    <a:pt x="1237702" y="91390"/>
                  </a:lnTo>
                  <a:lnTo>
                    <a:pt x="1180401" y="97861"/>
                  </a:lnTo>
                  <a:lnTo>
                    <a:pt x="1124171" y="104520"/>
                  </a:lnTo>
                  <a:lnTo>
                    <a:pt x="1069035" y="111365"/>
                  </a:lnTo>
                  <a:lnTo>
                    <a:pt x="1015013" y="118392"/>
                  </a:lnTo>
                  <a:lnTo>
                    <a:pt x="962130" y="125598"/>
                  </a:lnTo>
                  <a:lnTo>
                    <a:pt x="910407" y="132981"/>
                  </a:lnTo>
                  <a:lnTo>
                    <a:pt x="859865" y="140536"/>
                  </a:lnTo>
                  <a:lnTo>
                    <a:pt x="810529" y="148260"/>
                  </a:lnTo>
                  <a:lnTo>
                    <a:pt x="762419" y="156151"/>
                  </a:lnTo>
                  <a:lnTo>
                    <a:pt x="715558" y="164205"/>
                  </a:lnTo>
                  <a:lnTo>
                    <a:pt x="669969" y="172418"/>
                  </a:lnTo>
                  <a:lnTo>
                    <a:pt x="625673" y="180788"/>
                  </a:lnTo>
                  <a:lnTo>
                    <a:pt x="582693" y="189311"/>
                  </a:lnTo>
                  <a:lnTo>
                    <a:pt x="541051" y="197984"/>
                  </a:lnTo>
                  <a:lnTo>
                    <a:pt x="500770" y="206804"/>
                  </a:lnTo>
                  <a:lnTo>
                    <a:pt x="461871" y="215767"/>
                  </a:lnTo>
                  <a:lnTo>
                    <a:pt x="424377" y="224870"/>
                  </a:lnTo>
                  <a:lnTo>
                    <a:pt x="353693" y="243484"/>
                  </a:lnTo>
                  <a:lnTo>
                    <a:pt x="288895" y="262619"/>
                  </a:lnTo>
                  <a:lnTo>
                    <a:pt x="230162" y="282251"/>
                  </a:lnTo>
                  <a:lnTo>
                    <a:pt x="177672" y="302352"/>
                  </a:lnTo>
                  <a:lnTo>
                    <a:pt x="131603" y="322896"/>
                  </a:lnTo>
                  <a:lnTo>
                    <a:pt x="92133" y="343859"/>
                  </a:lnTo>
                  <a:lnTo>
                    <a:pt x="59440" y="365213"/>
                  </a:lnTo>
                  <a:lnTo>
                    <a:pt x="23497" y="397921"/>
                  </a:lnTo>
                  <a:lnTo>
                    <a:pt x="3804" y="431364"/>
                  </a:lnTo>
                  <a:lnTo>
                    <a:pt x="0" y="454025"/>
                  </a:lnTo>
                  <a:lnTo>
                    <a:pt x="954" y="465389"/>
                  </a:lnTo>
                  <a:lnTo>
                    <a:pt x="23497" y="510128"/>
                  </a:lnTo>
                  <a:lnTo>
                    <a:pt x="59440" y="542837"/>
                  </a:lnTo>
                  <a:lnTo>
                    <a:pt x="92133" y="564191"/>
                  </a:lnTo>
                  <a:lnTo>
                    <a:pt x="131603" y="585153"/>
                  </a:lnTo>
                  <a:lnTo>
                    <a:pt x="177672" y="605698"/>
                  </a:lnTo>
                  <a:lnTo>
                    <a:pt x="230162" y="625799"/>
                  </a:lnTo>
                  <a:lnTo>
                    <a:pt x="288895" y="645430"/>
                  </a:lnTo>
                  <a:lnTo>
                    <a:pt x="353693" y="664566"/>
                  </a:lnTo>
                  <a:lnTo>
                    <a:pt x="424377" y="683180"/>
                  </a:lnTo>
                  <a:lnTo>
                    <a:pt x="461871" y="692283"/>
                  </a:lnTo>
                  <a:lnTo>
                    <a:pt x="500770" y="701246"/>
                  </a:lnTo>
                  <a:lnTo>
                    <a:pt x="541051" y="710066"/>
                  </a:lnTo>
                  <a:lnTo>
                    <a:pt x="582693" y="718739"/>
                  </a:lnTo>
                  <a:lnTo>
                    <a:pt x="625673" y="727261"/>
                  </a:lnTo>
                  <a:lnTo>
                    <a:pt x="669969" y="735631"/>
                  </a:lnTo>
                  <a:lnTo>
                    <a:pt x="715558" y="743845"/>
                  </a:lnTo>
                  <a:lnTo>
                    <a:pt x="762419" y="751898"/>
                  </a:lnTo>
                  <a:lnTo>
                    <a:pt x="810529" y="759789"/>
                  </a:lnTo>
                  <a:lnTo>
                    <a:pt x="859865" y="767514"/>
                  </a:lnTo>
                  <a:lnTo>
                    <a:pt x="910407" y="775069"/>
                  </a:lnTo>
                  <a:lnTo>
                    <a:pt x="962130" y="782451"/>
                  </a:lnTo>
                  <a:lnTo>
                    <a:pt x="1015013" y="789658"/>
                  </a:lnTo>
                  <a:lnTo>
                    <a:pt x="1069035" y="796685"/>
                  </a:lnTo>
                  <a:lnTo>
                    <a:pt x="1124171" y="803530"/>
                  </a:lnTo>
                  <a:lnTo>
                    <a:pt x="1180401" y="810189"/>
                  </a:lnTo>
                  <a:lnTo>
                    <a:pt x="1237702" y="816659"/>
                  </a:lnTo>
                  <a:lnTo>
                    <a:pt x="1296052" y="822937"/>
                  </a:lnTo>
                  <a:lnTo>
                    <a:pt x="1355428" y="829020"/>
                  </a:lnTo>
                  <a:lnTo>
                    <a:pt x="1415809" y="834903"/>
                  </a:lnTo>
                  <a:lnTo>
                    <a:pt x="1477171" y="840585"/>
                  </a:lnTo>
                  <a:lnTo>
                    <a:pt x="1539493" y="846062"/>
                  </a:lnTo>
                  <a:lnTo>
                    <a:pt x="1602752" y="851330"/>
                  </a:lnTo>
                  <a:lnTo>
                    <a:pt x="1666927" y="856386"/>
                  </a:lnTo>
                  <a:lnTo>
                    <a:pt x="1731995" y="861228"/>
                  </a:lnTo>
                  <a:lnTo>
                    <a:pt x="1797933" y="865851"/>
                  </a:lnTo>
                  <a:lnTo>
                    <a:pt x="1864719" y="870253"/>
                  </a:lnTo>
                  <a:lnTo>
                    <a:pt x="1932332" y="874430"/>
                  </a:lnTo>
                  <a:lnTo>
                    <a:pt x="2000749" y="878379"/>
                  </a:lnTo>
                  <a:lnTo>
                    <a:pt x="2069947" y="882097"/>
                  </a:lnTo>
                  <a:lnTo>
                    <a:pt x="2139904" y="885581"/>
                  </a:lnTo>
                  <a:lnTo>
                    <a:pt x="2210599" y="888827"/>
                  </a:lnTo>
                  <a:lnTo>
                    <a:pt x="2282008" y="891831"/>
                  </a:lnTo>
                  <a:lnTo>
                    <a:pt x="2354110" y="894592"/>
                  </a:lnTo>
                  <a:lnTo>
                    <a:pt x="2426882" y="897105"/>
                  </a:lnTo>
                  <a:lnTo>
                    <a:pt x="2500303" y="899367"/>
                  </a:lnTo>
                  <a:lnTo>
                    <a:pt x="2574349" y="901376"/>
                  </a:lnTo>
                  <a:lnTo>
                    <a:pt x="2648999" y="903127"/>
                  </a:lnTo>
                  <a:lnTo>
                    <a:pt x="2724230" y="904617"/>
                  </a:lnTo>
                  <a:lnTo>
                    <a:pt x="2800019" y="905844"/>
                  </a:lnTo>
                  <a:lnTo>
                    <a:pt x="2876346" y="906804"/>
                  </a:lnTo>
                  <a:lnTo>
                    <a:pt x="2953187" y="907494"/>
                  </a:lnTo>
                  <a:lnTo>
                    <a:pt x="3030521" y="907910"/>
                  </a:lnTo>
                  <a:lnTo>
                    <a:pt x="3108324" y="908050"/>
                  </a:lnTo>
                  <a:lnTo>
                    <a:pt x="3186127" y="907910"/>
                  </a:lnTo>
                  <a:lnTo>
                    <a:pt x="3263461" y="907494"/>
                  </a:lnTo>
                  <a:lnTo>
                    <a:pt x="3340302" y="906804"/>
                  </a:lnTo>
                  <a:lnTo>
                    <a:pt x="3416629" y="905844"/>
                  </a:lnTo>
                  <a:lnTo>
                    <a:pt x="3492418" y="904617"/>
                  </a:lnTo>
                  <a:lnTo>
                    <a:pt x="3567649" y="903127"/>
                  </a:lnTo>
                  <a:lnTo>
                    <a:pt x="3642299" y="901376"/>
                  </a:lnTo>
                  <a:lnTo>
                    <a:pt x="3716345" y="899367"/>
                  </a:lnTo>
                  <a:lnTo>
                    <a:pt x="3789765" y="897105"/>
                  </a:lnTo>
                  <a:lnTo>
                    <a:pt x="3862538" y="894592"/>
                  </a:lnTo>
                  <a:lnTo>
                    <a:pt x="3934640" y="891831"/>
                  </a:lnTo>
                  <a:lnTo>
                    <a:pt x="4006049" y="888827"/>
                  </a:lnTo>
                  <a:lnTo>
                    <a:pt x="4076743" y="885581"/>
                  </a:lnTo>
                  <a:lnTo>
                    <a:pt x="4146701" y="882097"/>
                  </a:lnTo>
                  <a:lnTo>
                    <a:pt x="4215899" y="878379"/>
                  </a:lnTo>
                  <a:lnTo>
                    <a:pt x="4284316" y="874430"/>
                  </a:lnTo>
                  <a:lnTo>
                    <a:pt x="4351928" y="870253"/>
                  </a:lnTo>
                  <a:lnTo>
                    <a:pt x="4418715" y="865851"/>
                  </a:lnTo>
                  <a:lnTo>
                    <a:pt x="4484653" y="861228"/>
                  </a:lnTo>
                  <a:lnTo>
                    <a:pt x="4549720" y="856386"/>
                  </a:lnTo>
                  <a:lnTo>
                    <a:pt x="4613895" y="851330"/>
                  </a:lnTo>
                  <a:lnTo>
                    <a:pt x="4677154" y="846062"/>
                  </a:lnTo>
                  <a:lnTo>
                    <a:pt x="4739476" y="840585"/>
                  </a:lnTo>
                  <a:lnTo>
                    <a:pt x="4800839" y="834903"/>
                  </a:lnTo>
                  <a:lnTo>
                    <a:pt x="4861219" y="829020"/>
                  </a:lnTo>
                  <a:lnTo>
                    <a:pt x="4920595" y="822937"/>
                  </a:lnTo>
                  <a:lnTo>
                    <a:pt x="4978945" y="816659"/>
                  </a:lnTo>
                  <a:lnTo>
                    <a:pt x="5036246" y="810189"/>
                  </a:lnTo>
                  <a:lnTo>
                    <a:pt x="5092476" y="803530"/>
                  </a:lnTo>
                  <a:lnTo>
                    <a:pt x="5147613" y="796685"/>
                  </a:lnTo>
                  <a:lnTo>
                    <a:pt x="5201634" y="789658"/>
                  </a:lnTo>
                  <a:lnTo>
                    <a:pt x="5254517" y="782451"/>
                  </a:lnTo>
                  <a:lnTo>
                    <a:pt x="5306241" y="775069"/>
                  </a:lnTo>
                  <a:lnTo>
                    <a:pt x="5356782" y="767514"/>
                  </a:lnTo>
                  <a:lnTo>
                    <a:pt x="5406118" y="759789"/>
                  </a:lnTo>
                  <a:lnTo>
                    <a:pt x="5454228" y="751898"/>
                  </a:lnTo>
                  <a:lnTo>
                    <a:pt x="5501089" y="743845"/>
                  </a:lnTo>
                  <a:lnTo>
                    <a:pt x="5546678" y="735631"/>
                  </a:lnTo>
                  <a:lnTo>
                    <a:pt x="5590974" y="727261"/>
                  </a:lnTo>
                  <a:lnTo>
                    <a:pt x="5633954" y="718739"/>
                  </a:lnTo>
                  <a:lnTo>
                    <a:pt x="5675596" y="710066"/>
                  </a:lnTo>
                  <a:lnTo>
                    <a:pt x="5715878" y="701246"/>
                  </a:lnTo>
                  <a:lnTo>
                    <a:pt x="5754776" y="692283"/>
                  </a:lnTo>
                  <a:lnTo>
                    <a:pt x="5792270" y="683180"/>
                  </a:lnTo>
                  <a:lnTo>
                    <a:pt x="5862955" y="664566"/>
                  </a:lnTo>
                  <a:lnTo>
                    <a:pt x="5927752" y="645430"/>
                  </a:lnTo>
                  <a:lnTo>
                    <a:pt x="5986485" y="625799"/>
                  </a:lnTo>
                  <a:lnTo>
                    <a:pt x="6038975" y="605698"/>
                  </a:lnTo>
                  <a:lnTo>
                    <a:pt x="6085044" y="585153"/>
                  </a:lnTo>
                  <a:lnTo>
                    <a:pt x="6124515" y="564191"/>
                  </a:lnTo>
                  <a:lnTo>
                    <a:pt x="6157208" y="542837"/>
                  </a:lnTo>
                  <a:lnTo>
                    <a:pt x="6193151" y="510128"/>
                  </a:lnTo>
                  <a:lnTo>
                    <a:pt x="6212844" y="476685"/>
                  </a:lnTo>
                  <a:lnTo>
                    <a:pt x="6216648" y="454025"/>
                  </a:lnTo>
                  <a:lnTo>
                    <a:pt x="6215693" y="442660"/>
                  </a:lnTo>
                  <a:lnTo>
                    <a:pt x="6193151" y="397921"/>
                  </a:lnTo>
                  <a:lnTo>
                    <a:pt x="6157208" y="365213"/>
                  </a:lnTo>
                  <a:lnTo>
                    <a:pt x="6124515" y="343859"/>
                  </a:lnTo>
                  <a:lnTo>
                    <a:pt x="6085044" y="322896"/>
                  </a:lnTo>
                  <a:lnTo>
                    <a:pt x="6038975" y="302352"/>
                  </a:lnTo>
                  <a:lnTo>
                    <a:pt x="5986485" y="282251"/>
                  </a:lnTo>
                  <a:lnTo>
                    <a:pt x="5927752" y="262619"/>
                  </a:lnTo>
                  <a:lnTo>
                    <a:pt x="5862955" y="243484"/>
                  </a:lnTo>
                  <a:lnTo>
                    <a:pt x="5792270" y="224870"/>
                  </a:lnTo>
                  <a:lnTo>
                    <a:pt x="5754776" y="215767"/>
                  </a:lnTo>
                  <a:lnTo>
                    <a:pt x="5715878" y="206804"/>
                  </a:lnTo>
                  <a:lnTo>
                    <a:pt x="5675596" y="197984"/>
                  </a:lnTo>
                  <a:lnTo>
                    <a:pt x="5633954" y="189311"/>
                  </a:lnTo>
                  <a:lnTo>
                    <a:pt x="5590974" y="180788"/>
                  </a:lnTo>
                  <a:lnTo>
                    <a:pt x="5546678" y="172418"/>
                  </a:lnTo>
                  <a:lnTo>
                    <a:pt x="5501089" y="164205"/>
                  </a:lnTo>
                  <a:lnTo>
                    <a:pt x="5454228" y="156151"/>
                  </a:lnTo>
                  <a:lnTo>
                    <a:pt x="5406118" y="148260"/>
                  </a:lnTo>
                  <a:lnTo>
                    <a:pt x="5356782" y="140536"/>
                  </a:lnTo>
                  <a:lnTo>
                    <a:pt x="5306241" y="132981"/>
                  </a:lnTo>
                  <a:lnTo>
                    <a:pt x="5254517" y="125598"/>
                  </a:lnTo>
                  <a:lnTo>
                    <a:pt x="5201634" y="118392"/>
                  </a:lnTo>
                  <a:lnTo>
                    <a:pt x="5147613" y="111365"/>
                  </a:lnTo>
                  <a:lnTo>
                    <a:pt x="5092476" y="104520"/>
                  </a:lnTo>
                  <a:lnTo>
                    <a:pt x="5036246" y="97861"/>
                  </a:lnTo>
                  <a:lnTo>
                    <a:pt x="4978945" y="91390"/>
                  </a:lnTo>
                  <a:lnTo>
                    <a:pt x="4920595" y="85112"/>
                  </a:lnTo>
                  <a:lnTo>
                    <a:pt x="4861219" y="79030"/>
                  </a:lnTo>
                  <a:lnTo>
                    <a:pt x="4800839" y="73146"/>
                  </a:lnTo>
                  <a:lnTo>
                    <a:pt x="4739476" y="67464"/>
                  </a:lnTo>
                  <a:lnTo>
                    <a:pt x="4677154" y="61987"/>
                  </a:lnTo>
                  <a:lnTo>
                    <a:pt x="4613895" y="56719"/>
                  </a:lnTo>
                  <a:lnTo>
                    <a:pt x="4549720" y="51663"/>
                  </a:lnTo>
                  <a:lnTo>
                    <a:pt x="4484653" y="46821"/>
                  </a:lnTo>
                  <a:lnTo>
                    <a:pt x="4418715" y="42198"/>
                  </a:lnTo>
                  <a:lnTo>
                    <a:pt x="4351928" y="37796"/>
                  </a:lnTo>
                  <a:lnTo>
                    <a:pt x="4284316" y="33619"/>
                  </a:lnTo>
                  <a:lnTo>
                    <a:pt x="4215899" y="29670"/>
                  </a:lnTo>
                  <a:lnTo>
                    <a:pt x="4146701" y="25952"/>
                  </a:lnTo>
                  <a:lnTo>
                    <a:pt x="4076743" y="22468"/>
                  </a:lnTo>
                  <a:lnTo>
                    <a:pt x="4006049" y="19223"/>
                  </a:lnTo>
                  <a:lnTo>
                    <a:pt x="3934640" y="16218"/>
                  </a:lnTo>
                  <a:lnTo>
                    <a:pt x="3862538" y="13457"/>
                  </a:lnTo>
                  <a:lnTo>
                    <a:pt x="3789765" y="10944"/>
                  </a:lnTo>
                  <a:lnTo>
                    <a:pt x="3716345" y="8682"/>
                  </a:lnTo>
                  <a:lnTo>
                    <a:pt x="3642299" y="6673"/>
                  </a:lnTo>
                  <a:lnTo>
                    <a:pt x="3567649" y="4922"/>
                  </a:lnTo>
                  <a:lnTo>
                    <a:pt x="3492418" y="3432"/>
                  </a:lnTo>
                  <a:lnTo>
                    <a:pt x="3416629" y="2205"/>
                  </a:lnTo>
                  <a:lnTo>
                    <a:pt x="3340302" y="1245"/>
                  </a:lnTo>
                  <a:lnTo>
                    <a:pt x="3263461" y="555"/>
                  </a:lnTo>
                  <a:lnTo>
                    <a:pt x="3186127" y="139"/>
                  </a:lnTo>
                  <a:lnTo>
                    <a:pt x="3108324" y="0"/>
                  </a:lnTo>
                  <a:close/>
                </a:path>
              </a:pathLst>
            </a:custGeom>
            <a:solidFill>
              <a:srgbClr val="D5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9" name="object 7">
              <a:extLst>
                <a:ext uri="{FF2B5EF4-FFF2-40B4-BE49-F238E27FC236}">
                  <a16:creationId xmlns:a16="http://schemas.microsoft.com/office/drawing/2014/main" id="{C7211D0A-F8A3-903A-7F36-96F87919C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" y="3362325"/>
              <a:ext cx="6216650" cy="908050"/>
            </a:xfrm>
            <a:custGeom>
              <a:avLst/>
              <a:gdLst>
                <a:gd name="T0" fmla="*/ 92133 w 6216650"/>
                <a:gd name="T1" fmla="*/ 343858 h 908050"/>
                <a:gd name="T2" fmla="*/ 288895 w 6216650"/>
                <a:gd name="T3" fmla="*/ 262619 h 908050"/>
                <a:gd name="T4" fmla="*/ 500770 w 6216650"/>
                <a:gd name="T5" fmla="*/ 206803 h 908050"/>
                <a:gd name="T6" fmla="*/ 669969 w 6216650"/>
                <a:gd name="T7" fmla="*/ 172418 h 908050"/>
                <a:gd name="T8" fmla="*/ 859865 w 6216650"/>
                <a:gd name="T9" fmla="*/ 140535 h 908050"/>
                <a:gd name="T10" fmla="*/ 1069035 w 6216650"/>
                <a:gd name="T11" fmla="*/ 111364 h 908050"/>
                <a:gd name="T12" fmla="*/ 1296052 w 6216650"/>
                <a:gd name="T13" fmla="*/ 85112 h 908050"/>
                <a:gd name="T14" fmla="*/ 1539493 w 6216650"/>
                <a:gd name="T15" fmla="*/ 61987 h 908050"/>
                <a:gd name="T16" fmla="*/ 1797932 w 6216650"/>
                <a:gd name="T17" fmla="*/ 42198 h 908050"/>
                <a:gd name="T18" fmla="*/ 2069946 w 6216650"/>
                <a:gd name="T19" fmla="*/ 25952 h 908050"/>
                <a:gd name="T20" fmla="*/ 2354110 w 6216650"/>
                <a:gd name="T21" fmla="*/ 13457 h 908050"/>
                <a:gd name="T22" fmla="*/ 2648998 w 6216650"/>
                <a:gd name="T23" fmla="*/ 4922 h 908050"/>
                <a:gd name="T24" fmla="*/ 2953187 w 6216650"/>
                <a:gd name="T25" fmla="*/ 555 h 908050"/>
                <a:gd name="T26" fmla="*/ 3263460 w 6216650"/>
                <a:gd name="T27" fmla="*/ 555 h 908050"/>
                <a:gd name="T28" fmla="*/ 3567649 w 6216650"/>
                <a:gd name="T29" fmla="*/ 4922 h 908050"/>
                <a:gd name="T30" fmla="*/ 3862538 w 6216650"/>
                <a:gd name="T31" fmla="*/ 13457 h 908050"/>
                <a:gd name="T32" fmla="*/ 4146701 w 6216650"/>
                <a:gd name="T33" fmla="*/ 25952 h 908050"/>
                <a:gd name="T34" fmla="*/ 4418715 w 6216650"/>
                <a:gd name="T35" fmla="*/ 42198 h 908050"/>
                <a:gd name="T36" fmla="*/ 4677155 w 6216650"/>
                <a:gd name="T37" fmla="*/ 61987 h 908050"/>
                <a:gd name="T38" fmla="*/ 4920595 w 6216650"/>
                <a:gd name="T39" fmla="*/ 85112 h 908050"/>
                <a:gd name="T40" fmla="*/ 5147613 w 6216650"/>
                <a:gd name="T41" fmla="*/ 111364 h 908050"/>
                <a:gd name="T42" fmla="*/ 5356782 w 6216650"/>
                <a:gd name="T43" fmla="*/ 140535 h 908050"/>
                <a:gd name="T44" fmla="*/ 5546679 w 6216650"/>
                <a:gd name="T45" fmla="*/ 172418 h 908050"/>
                <a:gd name="T46" fmla="*/ 5715878 w 6216650"/>
                <a:gd name="T47" fmla="*/ 206803 h 908050"/>
                <a:gd name="T48" fmla="*/ 5927752 w 6216650"/>
                <a:gd name="T49" fmla="*/ 262619 h 908050"/>
                <a:gd name="T50" fmla="*/ 6124515 w 6216650"/>
                <a:gd name="T51" fmla="*/ 343858 h 908050"/>
                <a:gd name="T52" fmla="*/ 6216648 w 6216650"/>
                <a:gd name="T53" fmla="*/ 454024 h 908050"/>
                <a:gd name="T54" fmla="*/ 6124515 w 6216650"/>
                <a:gd name="T55" fmla="*/ 564190 h 908050"/>
                <a:gd name="T56" fmla="*/ 5927752 w 6216650"/>
                <a:gd name="T57" fmla="*/ 645430 h 908050"/>
                <a:gd name="T58" fmla="*/ 5715878 w 6216650"/>
                <a:gd name="T59" fmla="*/ 701246 h 908050"/>
                <a:gd name="T60" fmla="*/ 5546679 w 6216650"/>
                <a:gd name="T61" fmla="*/ 735631 h 908050"/>
                <a:gd name="T62" fmla="*/ 5356782 w 6216650"/>
                <a:gd name="T63" fmla="*/ 767513 h 908050"/>
                <a:gd name="T64" fmla="*/ 5147613 w 6216650"/>
                <a:gd name="T65" fmla="*/ 796685 h 908050"/>
                <a:gd name="T66" fmla="*/ 4920595 w 6216650"/>
                <a:gd name="T67" fmla="*/ 822937 h 908050"/>
                <a:gd name="T68" fmla="*/ 4677155 w 6216650"/>
                <a:gd name="T69" fmla="*/ 846062 h 908050"/>
                <a:gd name="T70" fmla="*/ 4418715 w 6216650"/>
                <a:gd name="T71" fmla="*/ 865851 h 908050"/>
                <a:gd name="T72" fmla="*/ 4146701 w 6216650"/>
                <a:gd name="T73" fmla="*/ 882097 h 908050"/>
                <a:gd name="T74" fmla="*/ 3862538 w 6216650"/>
                <a:gd name="T75" fmla="*/ 894592 h 908050"/>
                <a:gd name="T76" fmla="*/ 3567649 w 6216650"/>
                <a:gd name="T77" fmla="*/ 903126 h 908050"/>
                <a:gd name="T78" fmla="*/ 3263460 w 6216650"/>
                <a:gd name="T79" fmla="*/ 907494 h 908050"/>
                <a:gd name="T80" fmla="*/ 2953187 w 6216650"/>
                <a:gd name="T81" fmla="*/ 907494 h 908050"/>
                <a:gd name="T82" fmla="*/ 2648998 w 6216650"/>
                <a:gd name="T83" fmla="*/ 903126 h 908050"/>
                <a:gd name="T84" fmla="*/ 2354110 w 6216650"/>
                <a:gd name="T85" fmla="*/ 894592 h 908050"/>
                <a:gd name="T86" fmla="*/ 2069946 w 6216650"/>
                <a:gd name="T87" fmla="*/ 882097 h 908050"/>
                <a:gd name="T88" fmla="*/ 1797932 w 6216650"/>
                <a:gd name="T89" fmla="*/ 865851 h 908050"/>
                <a:gd name="T90" fmla="*/ 1539493 w 6216650"/>
                <a:gd name="T91" fmla="*/ 846062 h 908050"/>
                <a:gd name="T92" fmla="*/ 1296052 w 6216650"/>
                <a:gd name="T93" fmla="*/ 822937 h 908050"/>
                <a:gd name="T94" fmla="*/ 1069035 w 6216650"/>
                <a:gd name="T95" fmla="*/ 796685 h 908050"/>
                <a:gd name="T96" fmla="*/ 859865 w 6216650"/>
                <a:gd name="T97" fmla="*/ 767513 h 908050"/>
                <a:gd name="T98" fmla="*/ 669969 w 6216650"/>
                <a:gd name="T99" fmla="*/ 735631 h 908050"/>
                <a:gd name="T100" fmla="*/ 500770 w 6216650"/>
                <a:gd name="T101" fmla="*/ 701246 h 908050"/>
                <a:gd name="T102" fmla="*/ 288895 w 6216650"/>
                <a:gd name="T103" fmla="*/ 645430 h 908050"/>
                <a:gd name="T104" fmla="*/ 92133 w 6216650"/>
                <a:gd name="T105" fmla="*/ 564190 h 908050"/>
                <a:gd name="T106" fmla="*/ 0 w 6216650"/>
                <a:gd name="T107" fmla="*/ 454024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16650" h="908050">
                  <a:moveTo>
                    <a:pt x="0" y="454024"/>
                  </a:moveTo>
                  <a:lnTo>
                    <a:pt x="15097" y="408991"/>
                  </a:lnTo>
                  <a:lnTo>
                    <a:pt x="45690" y="376028"/>
                  </a:lnTo>
                  <a:lnTo>
                    <a:pt x="92133" y="343858"/>
                  </a:lnTo>
                  <a:lnTo>
                    <a:pt x="131603" y="322896"/>
                  </a:lnTo>
                  <a:lnTo>
                    <a:pt x="177672" y="302351"/>
                  </a:lnTo>
                  <a:lnTo>
                    <a:pt x="230162" y="282250"/>
                  </a:lnTo>
                  <a:lnTo>
                    <a:pt x="288895" y="262619"/>
                  </a:lnTo>
                  <a:lnTo>
                    <a:pt x="353692" y="243483"/>
                  </a:lnTo>
                  <a:lnTo>
                    <a:pt x="424377" y="224869"/>
                  </a:lnTo>
                  <a:lnTo>
                    <a:pt x="461871" y="215766"/>
                  </a:lnTo>
                  <a:lnTo>
                    <a:pt x="500770" y="206803"/>
                  </a:lnTo>
                  <a:lnTo>
                    <a:pt x="541051" y="197984"/>
                  </a:lnTo>
                  <a:lnTo>
                    <a:pt x="582693" y="189311"/>
                  </a:lnTo>
                  <a:lnTo>
                    <a:pt x="625673" y="180788"/>
                  </a:lnTo>
                  <a:lnTo>
                    <a:pt x="669969" y="172418"/>
                  </a:lnTo>
                  <a:lnTo>
                    <a:pt x="715558" y="164204"/>
                  </a:lnTo>
                  <a:lnTo>
                    <a:pt x="762419" y="156151"/>
                  </a:lnTo>
                  <a:lnTo>
                    <a:pt x="810529" y="148260"/>
                  </a:lnTo>
                  <a:lnTo>
                    <a:pt x="859865" y="140535"/>
                  </a:lnTo>
                  <a:lnTo>
                    <a:pt x="910406" y="132980"/>
                  </a:lnTo>
                  <a:lnTo>
                    <a:pt x="962130" y="125598"/>
                  </a:lnTo>
                  <a:lnTo>
                    <a:pt x="1015013" y="118391"/>
                  </a:lnTo>
                  <a:lnTo>
                    <a:pt x="1069035" y="111364"/>
                  </a:lnTo>
                  <a:lnTo>
                    <a:pt x="1124171" y="104519"/>
                  </a:lnTo>
                  <a:lnTo>
                    <a:pt x="1180401" y="97860"/>
                  </a:lnTo>
                  <a:lnTo>
                    <a:pt x="1237702" y="91390"/>
                  </a:lnTo>
                  <a:lnTo>
                    <a:pt x="1296052" y="85112"/>
                  </a:lnTo>
                  <a:lnTo>
                    <a:pt x="1355428" y="79030"/>
                  </a:lnTo>
                  <a:lnTo>
                    <a:pt x="1415808" y="73146"/>
                  </a:lnTo>
                  <a:lnTo>
                    <a:pt x="1477171" y="67464"/>
                  </a:lnTo>
                  <a:lnTo>
                    <a:pt x="1539493" y="61987"/>
                  </a:lnTo>
                  <a:lnTo>
                    <a:pt x="1602752" y="56719"/>
                  </a:lnTo>
                  <a:lnTo>
                    <a:pt x="1666927" y="51663"/>
                  </a:lnTo>
                  <a:lnTo>
                    <a:pt x="1731994" y="46821"/>
                  </a:lnTo>
                  <a:lnTo>
                    <a:pt x="1797932" y="42198"/>
                  </a:lnTo>
                  <a:lnTo>
                    <a:pt x="1864719" y="37796"/>
                  </a:lnTo>
                  <a:lnTo>
                    <a:pt x="1932332" y="33619"/>
                  </a:lnTo>
                  <a:lnTo>
                    <a:pt x="2000748" y="29670"/>
                  </a:lnTo>
                  <a:lnTo>
                    <a:pt x="2069946" y="25952"/>
                  </a:lnTo>
                  <a:lnTo>
                    <a:pt x="2139904" y="22468"/>
                  </a:lnTo>
                  <a:lnTo>
                    <a:pt x="2210598" y="19222"/>
                  </a:lnTo>
                  <a:lnTo>
                    <a:pt x="2282008" y="16218"/>
                  </a:lnTo>
                  <a:lnTo>
                    <a:pt x="2354110" y="13457"/>
                  </a:lnTo>
                  <a:lnTo>
                    <a:pt x="2426882" y="10944"/>
                  </a:lnTo>
                  <a:lnTo>
                    <a:pt x="2500302" y="8682"/>
                  </a:lnTo>
                  <a:lnTo>
                    <a:pt x="2574349" y="6673"/>
                  </a:lnTo>
                  <a:lnTo>
                    <a:pt x="2648998" y="4922"/>
                  </a:lnTo>
                  <a:lnTo>
                    <a:pt x="2724229" y="3432"/>
                  </a:lnTo>
                  <a:lnTo>
                    <a:pt x="2800019" y="2205"/>
                  </a:lnTo>
                  <a:lnTo>
                    <a:pt x="2876346" y="1245"/>
                  </a:lnTo>
                  <a:lnTo>
                    <a:pt x="2953187" y="555"/>
                  </a:lnTo>
                  <a:lnTo>
                    <a:pt x="3030520" y="139"/>
                  </a:lnTo>
                  <a:lnTo>
                    <a:pt x="3108324" y="0"/>
                  </a:lnTo>
                  <a:lnTo>
                    <a:pt x="3186127" y="139"/>
                  </a:lnTo>
                  <a:lnTo>
                    <a:pt x="3263460" y="555"/>
                  </a:lnTo>
                  <a:lnTo>
                    <a:pt x="3340302" y="1245"/>
                  </a:lnTo>
                  <a:lnTo>
                    <a:pt x="3416628" y="2205"/>
                  </a:lnTo>
                  <a:lnTo>
                    <a:pt x="3492418" y="3432"/>
                  </a:lnTo>
                  <a:lnTo>
                    <a:pt x="3567649" y="4922"/>
                  </a:lnTo>
                  <a:lnTo>
                    <a:pt x="3642299" y="6673"/>
                  </a:lnTo>
                  <a:lnTo>
                    <a:pt x="3716345" y="8682"/>
                  </a:lnTo>
                  <a:lnTo>
                    <a:pt x="3789765" y="10944"/>
                  </a:lnTo>
                  <a:lnTo>
                    <a:pt x="3862538" y="13457"/>
                  </a:lnTo>
                  <a:lnTo>
                    <a:pt x="3934640" y="16218"/>
                  </a:lnTo>
                  <a:lnTo>
                    <a:pt x="4006049" y="19222"/>
                  </a:lnTo>
                  <a:lnTo>
                    <a:pt x="4076744" y="22468"/>
                  </a:lnTo>
                  <a:lnTo>
                    <a:pt x="4146701" y="25952"/>
                  </a:lnTo>
                  <a:lnTo>
                    <a:pt x="4215899" y="29670"/>
                  </a:lnTo>
                  <a:lnTo>
                    <a:pt x="4284316" y="33619"/>
                  </a:lnTo>
                  <a:lnTo>
                    <a:pt x="4351928" y="37796"/>
                  </a:lnTo>
                  <a:lnTo>
                    <a:pt x="4418715" y="42198"/>
                  </a:lnTo>
                  <a:lnTo>
                    <a:pt x="4484653" y="46821"/>
                  </a:lnTo>
                  <a:lnTo>
                    <a:pt x="4549721" y="51663"/>
                  </a:lnTo>
                  <a:lnTo>
                    <a:pt x="4613895" y="56719"/>
                  </a:lnTo>
                  <a:lnTo>
                    <a:pt x="4677155" y="61987"/>
                  </a:lnTo>
                  <a:lnTo>
                    <a:pt x="4739477" y="67464"/>
                  </a:lnTo>
                  <a:lnTo>
                    <a:pt x="4800839" y="73146"/>
                  </a:lnTo>
                  <a:lnTo>
                    <a:pt x="4861219" y="79030"/>
                  </a:lnTo>
                  <a:lnTo>
                    <a:pt x="4920595" y="85112"/>
                  </a:lnTo>
                  <a:lnTo>
                    <a:pt x="4978945" y="91390"/>
                  </a:lnTo>
                  <a:lnTo>
                    <a:pt x="5036246" y="97860"/>
                  </a:lnTo>
                  <a:lnTo>
                    <a:pt x="5092476" y="104519"/>
                  </a:lnTo>
                  <a:lnTo>
                    <a:pt x="5147613" y="111364"/>
                  </a:lnTo>
                  <a:lnTo>
                    <a:pt x="5201634" y="118391"/>
                  </a:lnTo>
                  <a:lnTo>
                    <a:pt x="5254518" y="125598"/>
                  </a:lnTo>
                  <a:lnTo>
                    <a:pt x="5306241" y="132980"/>
                  </a:lnTo>
                  <a:lnTo>
                    <a:pt x="5356782" y="140535"/>
                  </a:lnTo>
                  <a:lnTo>
                    <a:pt x="5406119" y="148260"/>
                  </a:lnTo>
                  <a:lnTo>
                    <a:pt x="5454229" y="156151"/>
                  </a:lnTo>
                  <a:lnTo>
                    <a:pt x="5501089" y="164204"/>
                  </a:lnTo>
                  <a:lnTo>
                    <a:pt x="5546679" y="172418"/>
                  </a:lnTo>
                  <a:lnTo>
                    <a:pt x="5590974" y="180788"/>
                  </a:lnTo>
                  <a:lnTo>
                    <a:pt x="5633954" y="189311"/>
                  </a:lnTo>
                  <a:lnTo>
                    <a:pt x="5675596" y="197984"/>
                  </a:lnTo>
                  <a:lnTo>
                    <a:pt x="5715878" y="206803"/>
                  </a:lnTo>
                  <a:lnTo>
                    <a:pt x="5754777" y="215766"/>
                  </a:lnTo>
                  <a:lnTo>
                    <a:pt x="5792271" y="224869"/>
                  </a:lnTo>
                  <a:lnTo>
                    <a:pt x="5862955" y="243483"/>
                  </a:lnTo>
                  <a:lnTo>
                    <a:pt x="5927752" y="262619"/>
                  </a:lnTo>
                  <a:lnTo>
                    <a:pt x="5986485" y="282250"/>
                  </a:lnTo>
                  <a:lnTo>
                    <a:pt x="6038975" y="302351"/>
                  </a:lnTo>
                  <a:lnTo>
                    <a:pt x="6085044" y="322896"/>
                  </a:lnTo>
                  <a:lnTo>
                    <a:pt x="6124515" y="343858"/>
                  </a:lnTo>
                  <a:lnTo>
                    <a:pt x="6157208" y="365212"/>
                  </a:lnTo>
                  <a:lnTo>
                    <a:pt x="6193151" y="397921"/>
                  </a:lnTo>
                  <a:lnTo>
                    <a:pt x="6212844" y="431364"/>
                  </a:lnTo>
                  <a:lnTo>
                    <a:pt x="6216648" y="454024"/>
                  </a:lnTo>
                  <a:lnTo>
                    <a:pt x="6215693" y="465389"/>
                  </a:lnTo>
                  <a:lnTo>
                    <a:pt x="6193151" y="510128"/>
                  </a:lnTo>
                  <a:lnTo>
                    <a:pt x="6157208" y="542836"/>
                  </a:lnTo>
                  <a:lnTo>
                    <a:pt x="6124515" y="564190"/>
                  </a:lnTo>
                  <a:lnTo>
                    <a:pt x="6085044" y="585153"/>
                  </a:lnTo>
                  <a:lnTo>
                    <a:pt x="6038975" y="605697"/>
                  </a:lnTo>
                  <a:lnTo>
                    <a:pt x="5986485" y="625798"/>
                  </a:lnTo>
                  <a:lnTo>
                    <a:pt x="5927752" y="645430"/>
                  </a:lnTo>
                  <a:lnTo>
                    <a:pt x="5862955" y="664565"/>
                  </a:lnTo>
                  <a:lnTo>
                    <a:pt x="5792271" y="683179"/>
                  </a:lnTo>
                  <a:lnTo>
                    <a:pt x="5754777" y="692283"/>
                  </a:lnTo>
                  <a:lnTo>
                    <a:pt x="5715878" y="701246"/>
                  </a:lnTo>
                  <a:lnTo>
                    <a:pt x="5675596" y="710065"/>
                  </a:lnTo>
                  <a:lnTo>
                    <a:pt x="5633954" y="718738"/>
                  </a:lnTo>
                  <a:lnTo>
                    <a:pt x="5590974" y="727261"/>
                  </a:lnTo>
                  <a:lnTo>
                    <a:pt x="5546679" y="735631"/>
                  </a:lnTo>
                  <a:lnTo>
                    <a:pt x="5501089" y="743844"/>
                  </a:lnTo>
                  <a:lnTo>
                    <a:pt x="5454229" y="751898"/>
                  </a:lnTo>
                  <a:lnTo>
                    <a:pt x="5406119" y="759789"/>
                  </a:lnTo>
                  <a:lnTo>
                    <a:pt x="5356782" y="767513"/>
                  </a:lnTo>
                  <a:lnTo>
                    <a:pt x="5306241" y="775068"/>
                  </a:lnTo>
                  <a:lnTo>
                    <a:pt x="5254518" y="782451"/>
                  </a:lnTo>
                  <a:lnTo>
                    <a:pt x="5201634" y="789657"/>
                  </a:lnTo>
                  <a:lnTo>
                    <a:pt x="5147613" y="796685"/>
                  </a:lnTo>
                  <a:lnTo>
                    <a:pt x="5092476" y="803529"/>
                  </a:lnTo>
                  <a:lnTo>
                    <a:pt x="5036246" y="810189"/>
                  </a:lnTo>
                  <a:lnTo>
                    <a:pt x="4978945" y="816659"/>
                  </a:lnTo>
                  <a:lnTo>
                    <a:pt x="4920595" y="822937"/>
                  </a:lnTo>
                  <a:lnTo>
                    <a:pt x="4861219" y="829019"/>
                  </a:lnTo>
                  <a:lnTo>
                    <a:pt x="4800839" y="834903"/>
                  </a:lnTo>
                  <a:lnTo>
                    <a:pt x="4739477" y="840585"/>
                  </a:lnTo>
                  <a:lnTo>
                    <a:pt x="4677155" y="846062"/>
                  </a:lnTo>
                  <a:lnTo>
                    <a:pt x="4613895" y="851330"/>
                  </a:lnTo>
                  <a:lnTo>
                    <a:pt x="4549721" y="856386"/>
                  </a:lnTo>
                  <a:lnTo>
                    <a:pt x="4484653" y="861228"/>
                  </a:lnTo>
                  <a:lnTo>
                    <a:pt x="4418715" y="865851"/>
                  </a:lnTo>
                  <a:lnTo>
                    <a:pt x="4351928" y="870253"/>
                  </a:lnTo>
                  <a:lnTo>
                    <a:pt x="4284316" y="874430"/>
                  </a:lnTo>
                  <a:lnTo>
                    <a:pt x="4215899" y="878379"/>
                  </a:lnTo>
                  <a:lnTo>
                    <a:pt x="4146701" y="882097"/>
                  </a:lnTo>
                  <a:lnTo>
                    <a:pt x="4076744" y="885581"/>
                  </a:lnTo>
                  <a:lnTo>
                    <a:pt x="4006049" y="888826"/>
                  </a:lnTo>
                  <a:lnTo>
                    <a:pt x="3934640" y="891831"/>
                  </a:lnTo>
                  <a:lnTo>
                    <a:pt x="3862538" y="894592"/>
                  </a:lnTo>
                  <a:lnTo>
                    <a:pt x="3789765" y="897105"/>
                  </a:lnTo>
                  <a:lnTo>
                    <a:pt x="3716345" y="899367"/>
                  </a:lnTo>
                  <a:lnTo>
                    <a:pt x="3642299" y="901375"/>
                  </a:lnTo>
                  <a:lnTo>
                    <a:pt x="3567649" y="903126"/>
                  </a:lnTo>
                  <a:lnTo>
                    <a:pt x="3492418" y="904617"/>
                  </a:lnTo>
                  <a:lnTo>
                    <a:pt x="3416628" y="905844"/>
                  </a:lnTo>
                  <a:lnTo>
                    <a:pt x="3340302" y="906804"/>
                  </a:lnTo>
                  <a:lnTo>
                    <a:pt x="3263460" y="907494"/>
                  </a:lnTo>
                  <a:lnTo>
                    <a:pt x="3186127" y="907910"/>
                  </a:lnTo>
                  <a:lnTo>
                    <a:pt x="3108324" y="908049"/>
                  </a:lnTo>
                  <a:lnTo>
                    <a:pt x="3030520" y="907910"/>
                  </a:lnTo>
                  <a:lnTo>
                    <a:pt x="2953187" y="907494"/>
                  </a:lnTo>
                  <a:lnTo>
                    <a:pt x="2876346" y="906804"/>
                  </a:lnTo>
                  <a:lnTo>
                    <a:pt x="2800019" y="905844"/>
                  </a:lnTo>
                  <a:lnTo>
                    <a:pt x="2724229" y="904617"/>
                  </a:lnTo>
                  <a:lnTo>
                    <a:pt x="2648998" y="903126"/>
                  </a:lnTo>
                  <a:lnTo>
                    <a:pt x="2574349" y="901375"/>
                  </a:lnTo>
                  <a:lnTo>
                    <a:pt x="2500302" y="899367"/>
                  </a:lnTo>
                  <a:lnTo>
                    <a:pt x="2426882" y="897105"/>
                  </a:lnTo>
                  <a:lnTo>
                    <a:pt x="2354110" y="894592"/>
                  </a:lnTo>
                  <a:lnTo>
                    <a:pt x="2282008" y="891831"/>
                  </a:lnTo>
                  <a:lnTo>
                    <a:pt x="2210598" y="888826"/>
                  </a:lnTo>
                  <a:lnTo>
                    <a:pt x="2139904" y="885581"/>
                  </a:lnTo>
                  <a:lnTo>
                    <a:pt x="2069946" y="882097"/>
                  </a:lnTo>
                  <a:lnTo>
                    <a:pt x="2000748" y="878379"/>
                  </a:lnTo>
                  <a:lnTo>
                    <a:pt x="1932332" y="874430"/>
                  </a:lnTo>
                  <a:lnTo>
                    <a:pt x="1864719" y="870253"/>
                  </a:lnTo>
                  <a:lnTo>
                    <a:pt x="1797932" y="865851"/>
                  </a:lnTo>
                  <a:lnTo>
                    <a:pt x="1731994" y="861228"/>
                  </a:lnTo>
                  <a:lnTo>
                    <a:pt x="1666927" y="856386"/>
                  </a:lnTo>
                  <a:lnTo>
                    <a:pt x="1602752" y="851330"/>
                  </a:lnTo>
                  <a:lnTo>
                    <a:pt x="1539493" y="846062"/>
                  </a:lnTo>
                  <a:lnTo>
                    <a:pt x="1477171" y="840585"/>
                  </a:lnTo>
                  <a:lnTo>
                    <a:pt x="1415808" y="834903"/>
                  </a:lnTo>
                  <a:lnTo>
                    <a:pt x="1355428" y="829019"/>
                  </a:lnTo>
                  <a:lnTo>
                    <a:pt x="1296052" y="822937"/>
                  </a:lnTo>
                  <a:lnTo>
                    <a:pt x="1237702" y="816659"/>
                  </a:lnTo>
                  <a:lnTo>
                    <a:pt x="1180401" y="810189"/>
                  </a:lnTo>
                  <a:lnTo>
                    <a:pt x="1124171" y="803529"/>
                  </a:lnTo>
                  <a:lnTo>
                    <a:pt x="1069035" y="796685"/>
                  </a:lnTo>
                  <a:lnTo>
                    <a:pt x="1015013" y="789657"/>
                  </a:lnTo>
                  <a:lnTo>
                    <a:pt x="962130" y="782451"/>
                  </a:lnTo>
                  <a:lnTo>
                    <a:pt x="910406" y="775068"/>
                  </a:lnTo>
                  <a:lnTo>
                    <a:pt x="859865" y="767513"/>
                  </a:lnTo>
                  <a:lnTo>
                    <a:pt x="810529" y="759789"/>
                  </a:lnTo>
                  <a:lnTo>
                    <a:pt x="762419" y="751898"/>
                  </a:lnTo>
                  <a:lnTo>
                    <a:pt x="715558" y="743844"/>
                  </a:lnTo>
                  <a:lnTo>
                    <a:pt x="669969" y="735631"/>
                  </a:lnTo>
                  <a:lnTo>
                    <a:pt x="625673" y="727261"/>
                  </a:lnTo>
                  <a:lnTo>
                    <a:pt x="582693" y="718738"/>
                  </a:lnTo>
                  <a:lnTo>
                    <a:pt x="541051" y="710065"/>
                  </a:lnTo>
                  <a:lnTo>
                    <a:pt x="500770" y="701246"/>
                  </a:lnTo>
                  <a:lnTo>
                    <a:pt x="461871" y="692283"/>
                  </a:lnTo>
                  <a:lnTo>
                    <a:pt x="424377" y="683179"/>
                  </a:lnTo>
                  <a:lnTo>
                    <a:pt x="353692" y="664565"/>
                  </a:lnTo>
                  <a:lnTo>
                    <a:pt x="288895" y="645430"/>
                  </a:lnTo>
                  <a:lnTo>
                    <a:pt x="230162" y="625798"/>
                  </a:lnTo>
                  <a:lnTo>
                    <a:pt x="177672" y="605697"/>
                  </a:lnTo>
                  <a:lnTo>
                    <a:pt x="131603" y="585153"/>
                  </a:lnTo>
                  <a:lnTo>
                    <a:pt x="92133" y="564190"/>
                  </a:lnTo>
                  <a:lnTo>
                    <a:pt x="59440" y="542836"/>
                  </a:lnTo>
                  <a:lnTo>
                    <a:pt x="23497" y="510128"/>
                  </a:lnTo>
                  <a:lnTo>
                    <a:pt x="3804" y="476685"/>
                  </a:lnTo>
                  <a:lnTo>
                    <a:pt x="0" y="454024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1" name="object 9">
              <a:extLst>
                <a:ext uri="{FF2B5EF4-FFF2-40B4-BE49-F238E27FC236}">
                  <a16:creationId xmlns:a16="http://schemas.microsoft.com/office/drawing/2014/main" id="{8E750BB1-97B6-8E00-9AC1-F45B600A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197" y="5487212"/>
              <a:ext cx="80010" cy="81915"/>
            </a:xfrm>
            <a:custGeom>
              <a:avLst/>
              <a:gdLst>
                <a:gd name="T0" fmla="*/ 55782 w 80009"/>
                <a:gd name="T1" fmla="*/ 0 h 81914"/>
                <a:gd name="T2" fmla="*/ 0 w 80009"/>
                <a:gd name="T3" fmla="*/ 51909 h 81914"/>
                <a:gd name="T4" fmla="*/ 79801 w 80009"/>
                <a:gd name="T5" fmla="*/ 81737 h 81914"/>
                <a:gd name="T6" fmla="*/ 55782 w 80009"/>
                <a:gd name="T7" fmla="*/ 0 h 8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09" h="81914">
                  <a:moveTo>
                    <a:pt x="55782" y="0"/>
                  </a:moveTo>
                  <a:lnTo>
                    <a:pt x="0" y="51909"/>
                  </a:lnTo>
                  <a:lnTo>
                    <a:pt x="79801" y="81737"/>
                  </a:lnTo>
                  <a:lnTo>
                    <a:pt x="55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2" name="object 10">
              <a:extLst>
                <a:ext uri="{FF2B5EF4-FFF2-40B4-BE49-F238E27FC236}">
                  <a16:creationId xmlns:a16="http://schemas.microsoft.com/office/drawing/2014/main" id="{10D1B56A-4234-B1FB-1864-514E3CD8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89" y="4273549"/>
              <a:ext cx="748030" cy="1122045"/>
            </a:xfrm>
            <a:custGeom>
              <a:avLst/>
              <a:gdLst>
                <a:gd name="T0" fmla="*/ 747910 w 748030"/>
                <a:gd name="T1" fmla="*/ 0 h 1122045"/>
                <a:gd name="T2" fmla="*/ 0 w 748030"/>
                <a:gd name="T3" fmla="*/ 1121865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8030" h="1122045">
                  <a:moveTo>
                    <a:pt x="747910" y="0"/>
                  </a:moveTo>
                  <a:lnTo>
                    <a:pt x="0" y="1121865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3" name="object 11">
              <a:extLst>
                <a:ext uri="{FF2B5EF4-FFF2-40B4-BE49-F238E27FC236}">
                  <a16:creationId xmlns:a16="http://schemas.microsoft.com/office/drawing/2014/main" id="{EA8AE19A-D734-14D1-71FA-8FCBB694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999" y="5332013"/>
              <a:ext cx="74295" cy="85090"/>
            </a:xfrm>
            <a:custGeom>
              <a:avLst/>
              <a:gdLst>
                <a:gd name="T0" fmla="*/ 10567 w 74294"/>
                <a:gd name="T1" fmla="*/ 0 h 85089"/>
                <a:gd name="T2" fmla="*/ 0 w 74294"/>
                <a:gd name="T3" fmla="*/ 84536 h 85089"/>
                <a:gd name="T4" fmla="*/ 73969 w 74294"/>
                <a:gd name="T5" fmla="*/ 42268 h 85089"/>
                <a:gd name="T6" fmla="*/ 10567 w 74294"/>
                <a:gd name="T7" fmla="*/ 0 h 85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294" h="85089">
                  <a:moveTo>
                    <a:pt x="10567" y="0"/>
                  </a:moveTo>
                  <a:lnTo>
                    <a:pt x="0" y="84536"/>
                  </a:lnTo>
                  <a:lnTo>
                    <a:pt x="73969" y="42268"/>
                  </a:lnTo>
                  <a:lnTo>
                    <a:pt x="10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09808B50-F6EC-10B8-5BD3-3FFB59BCE241}"/>
              </a:ext>
            </a:extLst>
          </p:cNvPr>
          <p:cNvSpPr txBox="1"/>
          <p:nvPr/>
        </p:nvSpPr>
        <p:spPr>
          <a:xfrm>
            <a:off x="152401" y="5416550"/>
            <a:ext cx="2287906" cy="230831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45719" rIns="0" bIns="0">
            <a:spAutoFit/>
          </a:bodyPr>
          <a:lstStyle/>
          <a:p>
            <a:pPr marL="90805">
              <a:spcBef>
                <a:spcPts val="359"/>
              </a:spcBef>
              <a:defRPr/>
            </a:pPr>
            <a:r>
              <a:rPr sz="1200" spc="-5" dirty="0">
                <a:latin typeface="Comic Sans MS"/>
                <a:cs typeface="Comic Sans MS"/>
              </a:rPr>
              <a:t>“Saint-Georges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-5" dirty="0">
                <a:latin typeface="Comic Sans MS"/>
                <a:cs typeface="Comic Sans MS"/>
              </a:rPr>
              <a:t> le dragon”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14340" name="object 13">
            <a:extLst>
              <a:ext uri="{FF2B5EF4-FFF2-40B4-BE49-F238E27FC236}">
                <a16:creationId xmlns:a16="http://schemas.microsoft.com/office/drawing/2014/main" id="{DC2594AE-4179-F2BD-82FA-D2E6752BCB2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057400"/>
            <a:ext cx="688975" cy="1485900"/>
            <a:chOff x="5486399" y="2057400"/>
            <a:chExt cx="688975" cy="1485900"/>
          </a:xfrm>
        </p:grpSpPr>
        <p:sp>
          <p:nvSpPr>
            <p:cNvPr id="14356" name="object 14">
              <a:extLst>
                <a:ext uri="{FF2B5EF4-FFF2-40B4-BE49-F238E27FC236}">
                  <a16:creationId xmlns:a16="http://schemas.microsoft.com/office/drawing/2014/main" id="{A901412D-24EC-F28E-83C2-7CCA2A16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4" y="2080493"/>
              <a:ext cx="666115" cy="1453515"/>
            </a:xfrm>
            <a:custGeom>
              <a:avLst/>
              <a:gdLst>
                <a:gd name="T0" fmla="*/ 0 w 666114"/>
                <a:gd name="T1" fmla="*/ 1453281 h 1453514"/>
                <a:gd name="T2" fmla="*/ 665696 w 666114"/>
                <a:gd name="T3" fmla="*/ 0 h 145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6114" h="1453514">
                  <a:moveTo>
                    <a:pt x="0" y="1453281"/>
                  </a:moveTo>
                  <a:lnTo>
                    <a:pt x="665696" y="0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7" name="object 15">
              <a:extLst>
                <a:ext uri="{FF2B5EF4-FFF2-40B4-BE49-F238E27FC236}">
                  <a16:creationId xmlns:a16="http://schemas.microsoft.com/office/drawing/2014/main" id="{514AFE42-2D2D-E440-21D9-34980EE5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825" y="2057400"/>
              <a:ext cx="69850" cy="85725"/>
            </a:xfrm>
            <a:custGeom>
              <a:avLst/>
              <a:gdLst>
                <a:gd name="T0" fmla="*/ 66372 w 69850"/>
                <a:gd name="T1" fmla="*/ 0 h 85725"/>
                <a:gd name="T2" fmla="*/ 0 w 69850"/>
                <a:gd name="T3" fmla="*/ 53411 h 85725"/>
                <a:gd name="T4" fmla="*/ 69278 w 69850"/>
                <a:gd name="T5" fmla="*/ 85145 h 85725"/>
                <a:gd name="T6" fmla="*/ 66372 w 69850"/>
                <a:gd name="T7" fmla="*/ 0 h 85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50" h="85725">
                  <a:moveTo>
                    <a:pt x="66372" y="0"/>
                  </a:moveTo>
                  <a:lnTo>
                    <a:pt x="0" y="53411"/>
                  </a:lnTo>
                  <a:lnTo>
                    <a:pt x="69278" y="85145"/>
                  </a:lnTo>
                  <a:lnTo>
                    <a:pt x="66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3E8CFF1-569A-78FB-1BC6-8CE6C0C3A0A0}"/>
              </a:ext>
            </a:extLst>
          </p:cNvPr>
          <p:cNvSpPr txBox="1"/>
          <p:nvPr/>
        </p:nvSpPr>
        <p:spPr>
          <a:xfrm>
            <a:off x="5946775" y="2776538"/>
            <a:ext cx="179863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800" spc="-5" dirty="0">
                <a:latin typeface="Comic Sans MS"/>
                <a:cs typeface="Comic Sans MS"/>
              </a:rPr>
              <a:t>Current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location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DECCD25-B288-796A-F0FE-92281CFC6402}"/>
              </a:ext>
            </a:extLst>
          </p:cNvPr>
          <p:cNvSpPr txBox="1"/>
          <p:nvPr/>
        </p:nvSpPr>
        <p:spPr>
          <a:xfrm>
            <a:off x="279400" y="3690938"/>
            <a:ext cx="6394450" cy="122078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500">
                <a:latin typeface="Comic Sans MS" panose="030F0702030302020204" pitchFamily="66" charset="0"/>
              </a:rPr>
              <a:t>https://commons.wikimedia.org/wiki/File:Stgeorge-dragon.jpg</a:t>
            </a:r>
          </a:p>
          <a:p>
            <a:pPr algn="r">
              <a:spcBef>
                <a:spcPts val="1725"/>
              </a:spcBef>
            </a:pPr>
            <a:r>
              <a:rPr lang="en-US" altLang="en-US" sz="1800">
                <a:latin typeface="Comic Sans MS" panose="030F0702030302020204" pitchFamily="66" charset="0"/>
              </a:rPr>
              <a:t>Creator</a:t>
            </a:r>
          </a:p>
          <a:p>
            <a:pPr>
              <a:spcBef>
                <a:spcPts val="1563"/>
              </a:spcBef>
            </a:pPr>
            <a:r>
              <a:rPr lang="en-US" altLang="en-US" sz="1800">
                <a:latin typeface="Comic Sans MS" panose="030F0702030302020204" pitchFamily="66" charset="0"/>
              </a:rPr>
              <a:t>Title</a:t>
            </a:r>
          </a:p>
        </p:txBody>
      </p:sp>
      <p:grpSp>
        <p:nvGrpSpPr>
          <p:cNvPr id="14343" name="object 18">
            <a:extLst>
              <a:ext uri="{FF2B5EF4-FFF2-40B4-BE49-F238E27FC236}">
                <a16:creationId xmlns:a16="http://schemas.microsoft.com/office/drawing/2014/main" id="{14158BF1-883E-8539-FB1B-4145DF3243A6}"/>
              </a:ext>
            </a:extLst>
          </p:cNvPr>
          <p:cNvGrpSpPr>
            <a:grpSpLocks/>
          </p:cNvGrpSpPr>
          <p:nvPr/>
        </p:nvGrpSpPr>
        <p:grpSpPr bwMode="auto">
          <a:xfrm>
            <a:off x="4025900" y="5473700"/>
            <a:ext cx="4978400" cy="933450"/>
            <a:chOff x="4025899" y="5473700"/>
            <a:chExt cx="4978400" cy="933450"/>
          </a:xfrm>
        </p:grpSpPr>
        <p:sp>
          <p:nvSpPr>
            <p:cNvPr id="14354" name="object 19">
              <a:extLst>
                <a:ext uri="{FF2B5EF4-FFF2-40B4-BE49-F238E27FC236}">
                  <a16:creationId xmlns:a16="http://schemas.microsoft.com/office/drawing/2014/main" id="{B54ACA5B-E353-993D-D3B5-15073DB3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599" y="5486400"/>
              <a:ext cx="4953000" cy="908050"/>
            </a:xfrm>
            <a:custGeom>
              <a:avLst/>
              <a:gdLst>
                <a:gd name="T0" fmla="*/ 2325637 w 4953000"/>
                <a:gd name="T1" fmla="*/ 828 h 908050"/>
                <a:gd name="T2" fmla="*/ 2103908 w 4953000"/>
                <a:gd name="T3" fmla="*/ 5104 h 908050"/>
                <a:gd name="T4" fmla="*/ 1888432 w 4953000"/>
                <a:gd name="T5" fmla="*/ 12877 h 908050"/>
                <a:gd name="T6" fmla="*/ 1680083 w 4953000"/>
                <a:gd name="T7" fmla="*/ 23987 h 908050"/>
                <a:gd name="T8" fmla="*/ 1479735 w 4953000"/>
                <a:gd name="T9" fmla="*/ 38274 h 908050"/>
                <a:gd name="T10" fmla="*/ 1288263 w 4953000"/>
                <a:gd name="T11" fmla="*/ 55577 h 908050"/>
                <a:gd name="T12" fmla="*/ 1106541 w 4953000"/>
                <a:gd name="T13" fmla="*/ 75736 h 908050"/>
                <a:gd name="T14" fmla="*/ 935443 w 4953000"/>
                <a:gd name="T15" fmla="*/ 98591 h 908050"/>
                <a:gd name="T16" fmla="*/ 775843 w 4953000"/>
                <a:gd name="T17" fmla="*/ 123981 h 908050"/>
                <a:gd name="T18" fmla="*/ 628616 w 4953000"/>
                <a:gd name="T19" fmla="*/ 151747 h 908050"/>
                <a:gd name="T20" fmla="*/ 494636 w 4953000"/>
                <a:gd name="T21" fmla="*/ 181727 h 908050"/>
                <a:gd name="T22" fmla="*/ 374778 w 4953000"/>
                <a:gd name="T23" fmla="*/ 213762 h 908050"/>
                <a:gd name="T24" fmla="*/ 208769 w 4953000"/>
                <a:gd name="T25" fmla="*/ 271284 h 908050"/>
                <a:gd name="T26" fmla="*/ 70242 w 4953000"/>
                <a:gd name="T27" fmla="*/ 346212 h 908050"/>
                <a:gd name="T28" fmla="*/ 0 w 4953000"/>
                <a:gd name="T29" fmla="*/ 454024 h 908050"/>
                <a:gd name="T30" fmla="*/ 54043 w 4953000"/>
                <a:gd name="T31" fmla="*/ 548806 h 908050"/>
                <a:gd name="T32" fmla="*/ 180922 w 4953000"/>
                <a:gd name="T33" fmla="*/ 624694 h 908050"/>
                <a:gd name="T34" fmla="*/ 374778 w 4953000"/>
                <a:gd name="T35" fmla="*/ 694287 h 908050"/>
                <a:gd name="T36" fmla="*/ 494636 w 4953000"/>
                <a:gd name="T37" fmla="*/ 726322 h 908050"/>
                <a:gd name="T38" fmla="*/ 628616 w 4953000"/>
                <a:gd name="T39" fmla="*/ 756302 h 908050"/>
                <a:gd name="T40" fmla="*/ 775843 w 4953000"/>
                <a:gd name="T41" fmla="*/ 784068 h 908050"/>
                <a:gd name="T42" fmla="*/ 935443 w 4953000"/>
                <a:gd name="T43" fmla="*/ 809458 h 908050"/>
                <a:gd name="T44" fmla="*/ 1106541 w 4953000"/>
                <a:gd name="T45" fmla="*/ 832313 h 908050"/>
                <a:gd name="T46" fmla="*/ 1288263 w 4953000"/>
                <a:gd name="T47" fmla="*/ 852472 h 908050"/>
                <a:gd name="T48" fmla="*/ 1479735 w 4953000"/>
                <a:gd name="T49" fmla="*/ 869775 h 908050"/>
                <a:gd name="T50" fmla="*/ 1680083 w 4953000"/>
                <a:gd name="T51" fmla="*/ 884062 h 908050"/>
                <a:gd name="T52" fmla="*/ 1888432 w 4953000"/>
                <a:gd name="T53" fmla="*/ 895172 h 908050"/>
                <a:gd name="T54" fmla="*/ 2103908 w 4953000"/>
                <a:gd name="T55" fmla="*/ 902945 h 908050"/>
                <a:gd name="T56" fmla="*/ 2325637 w 4953000"/>
                <a:gd name="T57" fmla="*/ 907221 h 908050"/>
                <a:gd name="T58" fmla="*/ 2552212 w 4953000"/>
                <a:gd name="T59" fmla="*/ 907841 h 908050"/>
                <a:gd name="T60" fmla="*/ 2775831 w 4953000"/>
                <a:gd name="T61" fmla="*/ 904767 h 908050"/>
                <a:gd name="T62" fmla="*/ 2993489 w 4953000"/>
                <a:gd name="T63" fmla="*/ 898141 h 908050"/>
                <a:gd name="T64" fmla="*/ 3204311 w 4953000"/>
                <a:gd name="T65" fmla="*/ 888126 h 908050"/>
                <a:gd name="T66" fmla="*/ 3407423 w 4953000"/>
                <a:gd name="T67" fmla="*/ 874880 h 908050"/>
                <a:gd name="T68" fmla="*/ 3601951 w 4953000"/>
                <a:gd name="T69" fmla="*/ 858565 h 908050"/>
                <a:gd name="T70" fmla="*/ 3787021 w 4953000"/>
                <a:gd name="T71" fmla="*/ 839340 h 908050"/>
                <a:gd name="T72" fmla="*/ 3961757 w 4953000"/>
                <a:gd name="T73" fmla="*/ 817366 h 908050"/>
                <a:gd name="T74" fmla="*/ 4125287 w 4953000"/>
                <a:gd name="T75" fmla="*/ 792803 h 908050"/>
                <a:gd name="T76" fmla="*/ 4276735 w 4953000"/>
                <a:gd name="T77" fmla="*/ 765811 h 908050"/>
                <a:gd name="T78" fmla="*/ 4415227 w 4953000"/>
                <a:gd name="T79" fmla="*/ 736552 h 908050"/>
                <a:gd name="T80" fmla="*/ 4539890 w 4953000"/>
                <a:gd name="T81" fmla="*/ 705184 h 908050"/>
                <a:gd name="T82" fmla="*/ 4683083 w 4953000"/>
                <a:gd name="T83" fmla="*/ 660357 h 908050"/>
                <a:gd name="T84" fmla="*/ 4844324 w 4953000"/>
                <a:gd name="T85" fmla="*/ 587457 h 908050"/>
                <a:gd name="T86" fmla="*/ 4942878 w 4953000"/>
                <a:gd name="T87" fmla="*/ 495350 h 908050"/>
                <a:gd name="T88" fmla="*/ 4935092 w 4953000"/>
                <a:gd name="T89" fmla="*/ 399147 h 908050"/>
                <a:gd name="T90" fmla="*/ 4822156 w 4953000"/>
                <a:gd name="T91" fmla="*/ 308015 h 908050"/>
                <a:gd name="T92" fmla="*/ 4649849 w 4953000"/>
                <a:gd name="T93" fmla="*/ 236181 h 908050"/>
                <a:gd name="T94" fmla="*/ 4499927 w 4953000"/>
                <a:gd name="T95" fmla="*/ 192185 h 908050"/>
                <a:gd name="T96" fmla="*/ 4370557 w 4953000"/>
                <a:gd name="T97" fmla="*/ 161502 h 908050"/>
                <a:gd name="T98" fmla="*/ 4227649 w 4953000"/>
                <a:gd name="T99" fmla="*/ 132980 h 908050"/>
                <a:gd name="T100" fmla="*/ 4072076 w 4953000"/>
                <a:gd name="T101" fmla="*/ 106780 h 908050"/>
                <a:gd name="T102" fmla="*/ 3904714 w 4953000"/>
                <a:gd name="T103" fmla="*/ 83063 h 908050"/>
                <a:gd name="T104" fmla="*/ 3726436 w 4953000"/>
                <a:gd name="T105" fmla="*/ 61987 h 908050"/>
                <a:gd name="T106" fmla="*/ 3538116 w 4953000"/>
                <a:gd name="T107" fmla="*/ 43714 h 908050"/>
                <a:gd name="T108" fmla="*/ 3340630 w 4953000"/>
                <a:gd name="T109" fmla="*/ 28404 h 908050"/>
                <a:gd name="T110" fmla="*/ 3134850 w 4953000"/>
                <a:gd name="T111" fmla="*/ 16218 h 908050"/>
                <a:gd name="T112" fmla="*/ 2921652 w 4953000"/>
                <a:gd name="T113" fmla="*/ 7314 h 908050"/>
                <a:gd name="T114" fmla="*/ 2701910 w 4953000"/>
                <a:gd name="T115" fmla="*/ 1855 h 908050"/>
                <a:gd name="T116" fmla="*/ 2476498 w 4953000"/>
                <a:gd name="T117" fmla="*/ 0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53000" h="908050">
                  <a:moveTo>
                    <a:pt x="2476498" y="0"/>
                  </a:moveTo>
                  <a:lnTo>
                    <a:pt x="2400785" y="208"/>
                  </a:lnTo>
                  <a:lnTo>
                    <a:pt x="2325637" y="828"/>
                  </a:lnTo>
                  <a:lnTo>
                    <a:pt x="2251086" y="1855"/>
                  </a:lnTo>
                  <a:lnTo>
                    <a:pt x="2177166" y="3282"/>
                  </a:lnTo>
                  <a:lnTo>
                    <a:pt x="2103908" y="5104"/>
                  </a:lnTo>
                  <a:lnTo>
                    <a:pt x="2031345" y="7314"/>
                  </a:lnTo>
                  <a:lnTo>
                    <a:pt x="1959509" y="9907"/>
                  </a:lnTo>
                  <a:lnTo>
                    <a:pt x="1888432" y="12877"/>
                  </a:lnTo>
                  <a:lnTo>
                    <a:pt x="1818147" y="16218"/>
                  </a:lnTo>
                  <a:lnTo>
                    <a:pt x="1748687" y="19923"/>
                  </a:lnTo>
                  <a:lnTo>
                    <a:pt x="1680083" y="23987"/>
                  </a:lnTo>
                  <a:lnTo>
                    <a:pt x="1612368" y="28404"/>
                  </a:lnTo>
                  <a:lnTo>
                    <a:pt x="1545575" y="33169"/>
                  </a:lnTo>
                  <a:lnTo>
                    <a:pt x="1479735" y="38274"/>
                  </a:lnTo>
                  <a:lnTo>
                    <a:pt x="1414882" y="43714"/>
                  </a:lnTo>
                  <a:lnTo>
                    <a:pt x="1351047" y="49484"/>
                  </a:lnTo>
                  <a:lnTo>
                    <a:pt x="1288263" y="55577"/>
                  </a:lnTo>
                  <a:lnTo>
                    <a:pt x="1226562" y="61987"/>
                  </a:lnTo>
                  <a:lnTo>
                    <a:pt x="1165977" y="68709"/>
                  </a:lnTo>
                  <a:lnTo>
                    <a:pt x="1106541" y="75736"/>
                  </a:lnTo>
                  <a:lnTo>
                    <a:pt x="1048284" y="83063"/>
                  </a:lnTo>
                  <a:lnTo>
                    <a:pt x="991241" y="90683"/>
                  </a:lnTo>
                  <a:lnTo>
                    <a:pt x="935443" y="98591"/>
                  </a:lnTo>
                  <a:lnTo>
                    <a:pt x="880922" y="106780"/>
                  </a:lnTo>
                  <a:lnTo>
                    <a:pt x="827711" y="115246"/>
                  </a:lnTo>
                  <a:lnTo>
                    <a:pt x="775843" y="123981"/>
                  </a:lnTo>
                  <a:lnTo>
                    <a:pt x="725350" y="132980"/>
                  </a:lnTo>
                  <a:lnTo>
                    <a:pt x="676263" y="142237"/>
                  </a:lnTo>
                  <a:lnTo>
                    <a:pt x="628616" y="151747"/>
                  </a:lnTo>
                  <a:lnTo>
                    <a:pt x="582441" y="161502"/>
                  </a:lnTo>
                  <a:lnTo>
                    <a:pt x="537771" y="171497"/>
                  </a:lnTo>
                  <a:lnTo>
                    <a:pt x="494636" y="181727"/>
                  </a:lnTo>
                  <a:lnTo>
                    <a:pt x="453071" y="192185"/>
                  </a:lnTo>
                  <a:lnTo>
                    <a:pt x="413108" y="202865"/>
                  </a:lnTo>
                  <a:lnTo>
                    <a:pt x="374778" y="213762"/>
                  </a:lnTo>
                  <a:lnTo>
                    <a:pt x="338114" y="224869"/>
                  </a:lnTo>
                  <a:lnTo>
                    <a:pt x="269915" y="247691"/>
                  </a:lnTo>
                  <a:lnTo>
                    <a:pt x="208769" y="271284"/>
                  </a:lnTo>
                  <a:lnTo>
                    <a:pt x="154936" y="295600"/>
                  </a:lnTo>
                  <a:lnTo>
                    <a:pt x="108673" y="320592"/>
                  </a:lnTo>
                  <a:lnTo>
                    <a:pt x="70242" y="346212"/>
                  </a:lnTo>
                  <a:lnTo>
                    <a:pt x="39899" y="372413"/>
                  </a:lnTo>
                  <a:lnTo>
                    <a:pt x="10120" y="412699"/>
                  </a:lnTo>
                  <a:lnTo>
                    <a:pt x="0" y="454024"/>
                  </a:lnTo>
                  <a:lnTo>
                    <a:pt x="1135" y="467905"/>
                  </a:lnTo>
                  <a:lnTo>
                    <a:pt x="17905" y="508902"/>
                  </a:lnTo>
                  <a:lnTo>
                    <a:pt x="54043" y="548806"/>
                  </a:lnTo>
                  <a:lnTo>
                    <a:pt x="88462" y="574722"/>
                  </a:lnTo>
                  <a:lnTo>
                    <a:pt x="130842" y="600034"/>
                  </a:lnTo>
                  <a:lnTo>
                    <a:pt x="180922" y="624694"/>
                  </a:lnTo>
                  <a:lnTo>
                    <a:pt x="238444" y="648654"/>
                  </a:lnTo>
                  <a:lnTo>
                    <a:pt x="303149" y="671868"/>
                  </a:lnTo>
                  <a:lnTo>
                    <a:pt x="374778" y="694287"/>
                  </a:lnTo>
                  <a:lnTo>
                    <a:pt x="413108" y="705184"/>
                  </a:lnTo>
                  <a:lnTo>
                    <a:pt x="453071" y="715864"/>
                  </a:lnTo>
                  <a:lnTo>
                    <a:pt x="494636" y="726322"/>
                  </a:lnTo>
                  <a:lnTo>
                    <a:pt x="537771" y="736552"/>
                  </a:lnTo>
                  <a:lnTo>
                    <a:pt x="582441" y="746547"/>
                  </a:lnTo>
                  <a:lnTo>
                    <a:pt x="628616" y="756302"/>
                  </a:lnTo>
                  <a:lnTo>
                    <a:pt x="676263" y="765811"/>
                  </a:lnTo>
                  <a:lnTo>
                    <a:pt x="725350" y="775069"/>
                  </a:lnTo>
                  <a:lnTo>
                    <a:pt x="775843" y="784068"/>
                  </a:lnTo>
                  <a:lnTo>
                    <a:pt x="827711" y="792803"/>
                  </a:lnTo>
                  <a:lnTo>
                    <a:pt x="880922" y="801268"/>
                  </a:lnTo>
                  <a:lnTo>
                    <a:pt x="935443" y="809458"/>
                  </a:lnTo>
                  <a:lnTo>
                    <a:pt x="991241" y="817366"/>
                  </a:lnTo>
                  <a:lnTo>
                    <a:pt x="1048284" y="824986"/>
                  </a:lnTo>
                  <a:lnTo>
                    <a:pt x="1106541" y="832313"/>
                  </a:lnTo>
                  <a:lnTo>
                    <a:pt x="1165977" y="839340"/>
                  </a:lnTo>
                  <a:lnTo>
                    <a:pt x="1226562" y="846062"/>
                  </a:lnTo>
                  <a:lnTo>
                    <a:pt x="1288263" y="852472"/>
                  </a:lnTo>
                  <a:lnTo>
                    <a:pt x="1351047" y="858565"/>
                  </a:lnTo>
                  <a:lnTo>
                    <a:pt x="1414882" y="864335"/>
                  </a:lnTo>
                  <a:lnTo>
                    <a:pt x="1479735" y="869775"/>
                  </a:lnTo>
                  <a:lnTo>
                    <a:pt x="1545575" y="874880"/>
                  </a:lnTo>
                  <a:lnTo>
                    <a:pt x="1612368" y="879644"/>
                  </a:lnTo>
                  <a:lnTo>
                    <a:pt x="1680083" y="884062"/>
                  </a:lnTo>
                  <a:lnTo>
                    <a:pt x="1748687" y="888126"/>
                  </a:lnTo>
                  <a:lnTo>
                    <a:pt x="1818147" y="891831"/>
                  </a:lnTo>
                  <a:lnTo>
                    <a:pt x="1888432" y="895172"/>
                  </a:lnTo>
                  <a:lnTo>
                    <a:pt x="1959509" y="898141"/>
                  </a:lnTo>
                  <a:lnTo>
                    <a:pt x="2031345" y="900734"/>
                  </a:lnTo>
                  <a:lnTo>
                    <a:pt x="2103908" y="902945"/>
                  </a:lnTo>
                  <a:lnTo>
                    <a:pt x="2177166" y="904767"/>
                  </a:lnTo>
                  <a:lnTo>
                    <a:pt x="2251086" y="906194"/>
                  </a:lnTo>
                  <a:lnTo>
                    <a:pt x="2325637" y="907221"/>
                  </a:lnTo>
                  <a:lnTo>
                    <a:pt x="2400785" y="907841"/>
                  </a:lnTo>
                  <a:lnTo>
                    <a:pt x="2476498" y="908049"/>
                  </a:lnTo>
                  <a:lnTo>
                    <a:pt x="2552212" y="907841"/>
                  </a:lnTo>
                  <a:lnTo>
                    <a:pt x="2627360" y="907221"/>
                  </a:lnTo>
                  <a:lnTo>
                    <a:pt x="2701910" y="906194"/>
                  </a:lnTo>
                  <a:lnTo>
                    <a:pt x="2775831" y="904767"/>
                  </a:lnTo>
                  <a:lnTo>
                    <a:pt x="2849089" y="902945"/>
                  </a:lnTo>
                  <a:lnTo>
                    <a:pt x="2921652" y="900734"/>
                  </a:lnTo>
                  <a:lnTo>
                    <a:pt x="2993489" y="898141"/>
                  </a:lnTo>
                  <a:lnTo>
                    <a:pt x="3064566" y="895172"/>
                  </a:lnTo>
                  <a:lnTo>
                    <a:pt x="3134850" y="891831"/>
                  </a:lnTo>
                  <a:lnTo>
                    <a:pt x="3204311" y="888126"/>
                  </a:lnTo>
                  <a:lnTo>
                    <a:pt x="3272915" y="884062"/>
                  </a:lnTo>
                  <a:lnTo>
                    <a:pt x="3340630" y="879644"/>
                  </a:lnTo>
                  <a:lnTo>
                    <a:pt x="3407423" y="874880"/>
                  </a:lnTo>
                  <a:lnTo>
                    <a:pt x="3473263" y="869775"/>
                  </a:lnTo>
                  <a:lnTo>
                    <a:pt x="3538116" y="864335"/>
                  </a:lnTo>
                  <a:lnTo>
                    <a:pt x="3601951" y="858565"/>
                  </a:lnTo>
                  <a:lnTo>
                    <a:pt x="3664735" y="852472"/>
                  </a:lnTo>
                  <a:lnTo>
                    <a:pt x="3726436" y="846062"/>
                  </a:lnTo>
                  <a:lnTo>
                    <a:pt x="3787021" y="839340"/>
                  </a:lnTo>
                  <a:lnTo>
                    <a:pt x="3846457" y="832313"/>
                  </a:lnTo>
                  <a:lnTo>
                    <a:pt x="3904714" y="824986"/>
                  </a:lnTo>
                  <a:lnTo>
                    <a:pt x="3961757" y="817366"/>
                  </a:lnTo>
                  <a:lnTo>
                    <a:pt x="4017555" y="809458"/>
                  </a:lnTo>
                  <a:lnTo>
                    <a:pt x="4072076" y="801268"/>
                  </a:lnTo>
                  <a:lnTo>
                    <a:pt x="4125287" y="792803"/>
                  </a:lnTo>
                  <a:lnTo>
                    <a:pt x="4177155" y="784068"/>
                  </a:lnTo>
                  <a:lnTo>
                    <a:pt x="4227649" y="775069"/>
                  </a:lnTo>
                  <a:lnTo>
                    <a:pt x="4276735" y="765811"/>
                  </a:lnTo>
                  <a:lnTo>
                    <a:pt x="4324382" y="756302"/>
                  </a:lnTo>
                  <a:lnTo>
                    <a:pt x="4370557" y="746547"/>
                  </a:lnTo>
                  <a:lnTo>
                    <a:pt x="4415227" y="736552"/>
                  </a:lnTo>
                  <a:lnTo>
                    <a:pt x="4458362" y="726322"/>
                  </a:lnTo>
                  <a:lnTo>
                    <a:pt x="4499927" y="715864"/>
                  </a:lnTo>
                  <a:lnTo>
                    <a:pt x="4539890" y="705184"/>
                  </a:lnTo>
                  <a:lnTo>
                    <a:pt x="4578220" y="694287"/>
                  </a:lnTo>
                  <a:lnTo>
                    <a:pt x="4614884" y="683180"/>
                  </a:lnTo>
                  <a:lnTo>
                    <a:pt x="4683083" y="660357"/>
                  </a:lnTo>
                  <a:lnTo>
                    <a:pt x="4744229" y="636765"/>
                  </a:lnTo>
                  <a:lnTo>
                    <a:pt x="4798062" y="612449"/>
                  </a:lnTo>
                  <a:lnTo>
                    <a:pt x="4844324" y="587457"/>
                  </a:lnTo>
                  <a:lnTo>
                    <a:pt x="4882756" y="561837"/>
                  </a:lnTo>
                  <a:lnTo>
                    <a:pt x="4913099" y="535636"/>
                  </a:lnTo>
                  <a:lnTo>
                    <a:pt x="4942878" y="495350"/>
                  </a:lnTo>
                  <a:lnTo>
                    <a:pt x="4952998" y="454024"/>
                  </a:lnTo>
                  <a:lnTo>
                    <a:pt x="4951863" y="440144"/>
                  </a:lnTo>
                  <a:lnTo>
                    <a:pt x="4935092" y="399147"/>
                  </a:lnTo>
                  <a:lnTo>
                    <a:pt x="4898955" y="359243"/>
                  </a:lnTo>
                  <a:lnTo>
                    <a:pt x="4864535" y="333327"/>
                  </a:lnTo>
                  <a:lnTo>
                    <a:pt x="4822156" y="308015"/>
                  </a:lnTo>
                  <a:lnTo>
                    <a:pt x="4772076" y="283355"/>
                  </a:lnTo>
                  <a:lnTo>
                    <a:pt x="4714554" y="259395"/>
                  </a:lnTo>
                  <a:lnTo>
                    <a:pt x="4649849" y="236181"/>
                  </a:lnTo>
                  <a:lnTo>
                    <a:pt x="4578220" y="213762"/>
                  </a:lnTo>
                  <a:lnTo>
                    <a:pt x="4539890" y="202865"/>
                  </a:lnTo>
                  <a:lnTo>
                    <a:pt x="4499927" y="192185"/>
                  </a:lnTo>
                  <a:lnTo>
                    <a:pt x="4458362" y="181727"/>
                  </a:lnTo>
                  <a:lnTo>
                    <a:pt x="4415227" y="171497"/>
                  </a:lnTo>
                  <a:lnTo>
                    <a:pt x="4370557" y="161502"/>
                  </a:lnTo>
                  <a:lnTo>
                    <a:pt x="4324382" y="151747"/>
                  </a:lnTo>
                  <a:lnTo>
                    <a:pt x="4276735" y="142237"/>
                  </a:lnTo>
                  <a:lnTo>
                    <a:pt x="4227649" y="132980"/>
                  </a:lnTo>
                  <a:lnTo>
                    <a:pt x="4177155" y="123981"/>
                  </a:lnTo>
                  <a:lnTo>
                    <a:pt x="4125287" y="115246"/>
                  </a:lnTo>
                  <a:lnTo>
                    <a:pt x="4072076" y="106780"/>
                  </a:lnTo>
                  <a:lnTo>
                    <a:pt x="4017555" y="98591"/>
                  </a:lnTo>
                  <a:lnTo>
                    <a:pt x="3961757" y="90683"/>
                  </a:lnTo>
                  <a:lnTo>
                    <a:pt x="3904714" y="83063"/>
                  </a:lnTo>
                  <a:lnTo>
                    <a:pt x="3846457" y="75736"/>
                  </a:lnTo>
                  <a:lnTo>
                    <a:pt x="3787021" y="68709"/>
                  </a:lnTo>
                  <a:lnTo>
                    <a:pt x="3726436" y="61987"/>
                  </a:lnTo>
                  <a:lnTo>
                    <a:pt x="3664735" y="55577"/>
                  </a:lnTo>
                  <a:lnTo>
                    <a:pt x="3601951" y="49484"/>
                  </a:lnTo>
                  <a:lnTo>
                    <a:pt x="3538116" y="43714"/>
                  </a:lnTo>
                  <a:lnTo>
                    <a:pt x="3473263" y="38274"/>
                  </a:lnTo>
                  <a:lnTo>
                    <a:pt x="3407423" y="33169"/>
                  </a:lnTo>
                  <a:lnTo>
                    <a:pt x="3340630" y="28404"/>
                  </a:lnTo>
                  <a:lnTo>
                    <a:pt x="3272915" y="23987"/>
                  </a:lnTo>
                  <a:lnTo>
                    <a:pt x="3204311" y="19923"/>
                  </a:lnTo>
                  <a:lnTo>
                    <a:pt x="3134850" y="16218"/>
                  </a:lnTo>
                  <a:lnTo>
                    <a:pt x="3064566" y="12877"/>
                  </a:lnTo>
                  <a:lnTo>
                    <a:pt x="2993489" y="9907"/>
                  </a:lnTo>
                  <a:lnTo>
                    <a:pt x="2921652" y="7314"/>
                  </a:lnTo>
                  <a:lnTo>
                    <a:pt x="2849089" y="5104"/>
                  </a:lnTo>
                  <a:lnTo>
                    <a:pt x="2775831" y="3282"/>
                  </a:lnTo>
                  <a:lnTo>
                    <a:pt x="2701910" y="1855"/>
                  </a:lnTo>
                  <a:lnTo>
                    <a:pt x="2627360" y="828"/>
                  </a:lnTo>
                  <a:lnTo>
                    <a:pt x="2552212" y="208"/>
                  </a:lnTo>
                  <a:lnTo>
                    <a:pt x="2476498" y="0"/>
                  </a:lnTo>
                  <a:close/>
                </a:path>
              </a:pathLst>
            </a:custGeom>
            <a:solidFill>
              <a:srgbClr val="DB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5" name="object 20">
              <a:extLst>
                <a:ext uri="{FF2B5EF4-FFF2-40B4-BE49-F238E27FC236}">
                  <a16:creationId xmlns:a16="http://schemas.microsoft.com/office/drawing/2014/main" id="{CED52961-B340-6A0A-31C7-BF0AA9CA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599" y="5486400"/>
              <a:ext cx="4953000" cy="908050"/>
            </a:xfrm>
            <a:custGeom>
              <a:avLst/>
              <a:gdLst>
                <a:gd name="T0" fmla="*/ 39899 w 4953000"/>
                <a:gd name="T1" fmla="*/ 372413 h 908050"/>
                <a:gd name="T2" fmla="*/ 154936 w 4953000"/>
                <a:gd name="T3" fmla="*/ 295600 h 908050"/>
                <a:gd name="T4" fmla="*/ 338114 w 4953000"/>
                <a:gd name="T5" fmla="*/ 224869 h 908050"/>
                <a:gd name="T6" fmla="*/ 453071 w 4953000"/>
                <a:gd name="T7" fmla="*/ 192185 h 908050"/>
                <a:gd name="T8" fmla="*/ 582441 w 4953000"/>
                <a:gd name="T9" fmla="*/ 161502 h 908050"/>
                <a:gd name="T10" fmla="*/ 725350 w 4953000"/>
                <a:gd name="T11" fmla="*/ 132980 h 908050"/>
                <a:gd name="T12" fmla="*/ 880922 w 4953000"/>
                <a:gd name="T13" fmla="*/ 106780 h 908050"/>
                <a:gd name="T14" fmla="*/ 1048284 w 4953000"/>
                <a:gd name="T15" fmla="*/ 83063 h 908050"/>
                <a:gd name="T16" fmla="*/ 1226562 w 4953000"/>
                <a:gd name="T17" fmla="*/ 61987 h 908050"/>
                <a:gd name="T18" fmla="*/ 1414882 w 4953000"/>
                <a:gd name="T19" fmla="*/ 43714 h 908050"/>
                <a:gd name="T20" fmla="*/ 1612368 w 4953000"/>
                <a:gd name="T21" fmla="*/ 28404 h 908050"/>
                <a:gd name="T22" fmla="*/ 1818147 w 4953000"/>
                <a:gd name="T23" fmla="*/ 16218 h 908050"/>
                <a:gd name="T24" fmla="*/ 2031345 w 4953000"/>
                <a:gd name="T25" fmla="*/ 7314 h 908050"/>
                <a:gd name="T26" fmla="*/ 2251087 w 4953000"/>
                <a:gd name="T27" fmla="*/ 1855 h 908050"/>
                <a:gd name="T28" fmla="*/ 2476499 w 4953000"/>
                <a:gd name="T29" fmla="*/ 0 h 908050"/>
                <a:gd name="T30" fmla="*/ 2701911 w 4953000"/>
                <a:gd name="T31" fmla="*/ 1855 h 908050"/>
                <a:gd name="T32" fmla="*/ 2921653 w 4953000"/>
                <a:gd name="T33" fmla="*/ 7314 h 908050"/>
                <a:gd name="T34" fmla="*/ 3134851 w 4953000"/>
                <a:gd name="T35" fmla="*/ 16218 h 908050"/>
                <a:gd name="T36" fmla="*/ 3340630 w 4953000"/>
                <a:gd name="T37" fmla="*/ 28404 h 908050"/>
                <a:gd name="T38" fmla="*/ 3538116 w 4953000"/>
                <a:gd name="T39" fmla="*/ 43714 h 908050"/>
                <a:gd name="T40" fmla="*/ 3726436 w 4953000"/>
                <a:gd name="T41" fmla="*/ 61987 h 908050"/>
                <a:gd name="T42" fmla="*/ 3904714 w 4953000"/>
                <a:gd name="T43" fmla="*/ 83063 h 908050"/>
                <a:gd name="T44" fmla="*/ 4072076 w 4953000"/>
                <a:gd name="T45" fmla="*/ 106780 h 908050"/>
                <a:gd name="T46" fmla="*/ 4227648 w 4953000"/>
                <a:gd name="T47" fmla="*/ 132980 h 908050"/>
                <a:gd name="T48" fmla="*/ 4370557 w 4953000"/>
                <a:gd name="T49" fmla="*/ 161502 h 908050"/>
                <a:gd name="T50" fmla="*/ 4499927 w 4953000"/>
                <a:gd name="T51" fmla="*/ 192185 h 908050"/>
                <a:gd name="T52" fmla="*/ 4614884 w 4953000"/>
                <a:gd name="T53" fmla="*/ 224869 h 908050"/>
                <a:gd name="T54" fmla="*/ 4798062 w 4953000"/>
                <a:gd name="T55" fmla="*/ 295600 h 908050"/>
                <a:gd name="T56" fmla="*/ 4913099 w 4953000"/>
                <a:gd name="T57" fmla="*/ 372413 h 908050"/>
                <a:gd name="T58" fmla="*/ 4951863 w 4953000"/>
                <a:gd name="T59" fmla="*/ 467905 h 908050"/>
                <a:gd name="T60" fmla="*/ 4864535 w 4953000"/>
                <a:gd name="T61" fmla="*/ 574722 h 908050"/>
                <a:gd name="T62" fmla="*/ 4714554 w 4953000"/>
                <a:gd name="T63" fmla="*/ 648654 h 908050"/>
                <a:gd name="T64" fmla="*/ 4539890 w 4953000"/>
                <a:gd name="T65" fmla="*/ 705183 h 908050"/>
                <a:gd name="T66" fmla="*/ 4415227 w 4953000"/>
                <a:gd name="T67" fmla="*/ 736551 h 908050"/>
                <a:gd name="T68" fmla="*/ 4276735 w 4953000"/>
                <a:gd name="T69" fmla="*/ 765811 h 908050"/>
                <a:gd name="T70" fmla="*/ 4125287 w 4953000"/>
                <a:gd name="T71" fmla="*/ 792803 h 908050"/>
                <a:gd name="T72" fmla="*/ 3961757 w 4953000"/>
                <a:gd name="T73" fmla="*/ 817366 h 908050"/>
                <a:gd name="T74" fmla="*/ 3787021 w 4953000"/>
                <a:gd name="T75" fmla="*/ 839340 h 908050"/>
                <a:gd name="T76" fmla="*/ 3601951 w 4953000"/>
                <a:gd name="T77" fmla="*/ 858565 h 908050"/>
                <a:gd name="T78" fmla="*/ 3407423 w 4953000"/>
                <a:gd name="T79" fmla="*/ 874880 h 908050"/>
                <a:gd name="T80" fmla="*/ 3204311 w 4953000"/>
                <a:gd name="T81" fmla="*/ 888126 h 908050"/>
                <a:gd name="T82" fmla="*/ 2993489 w 4953000"/>
                <a:gd name="T83" fmla="*/ 898141 h 908050"/>
                <a:gd name="T84" fmla="*/ 2775831 w 4953000"/>
                <a:gd name="T85" fmla="*/ 904766 h 908050"/>
                <a:gd name="T86" fmla="*/ 2552212 w 4953000"/>
                <a:gd name="T87" fmla="*/ 907841 h 908050"/>
                <a:gd name="T88" fmla="*/ 2325638 w 4953000"/>
                <a:gd name="T89" fmla="*/ 907221 h 908050"/>
                <a:gd name="T90" fmla="*/ 2103909 w 4953000"/>
                <a:gd name="T91" fmla="*/ 902945 h 908050"/>
                <a:gd name="T92" fmla="*/ 1888432 w 4953000"/>
                <a:gd name="T93" fmla="*/ 895171 h 908050"/>
                <a:gd name="T94" fmla="*/ 1680083 w 4953000"/>
                <a:gd name="T95" fmla="*/ 884061 h 908050"/>
                <a:gd name="T96" fmla="*/ 1479735 w 4953000"/>
                <a:gd name="T97" fmla="*/ 869775 h 908050"/>
                <a:gd name="T98" fmla="*/ 1288263 w 4953000"/>
                <a:gd name="T99" fmla="*/ 852472 h 908050"/>
                <a:gd name="T100" fmla="*/ 1106541 w 4953000"/>
                <a:gd name="T101" fmla="*/ 832313 h 908050"/>
                <a:gd name="T102" fmla="*/ 935443 w 4953000"/>
                <a:gd name="T103" fmla="*/ 809458 h 908050"/>
                <a:gd name="T104" fmla="*/ 775843 w 4953000"/>
                <a:gd name="T105" fmla="*/ 784068 h 908050"/>
                <a:gd name="T106" fmla="*/ 628616 w 4953000"/>
                <a:gd name="T107" fmla="*/ 756302 h 908050"/>
                <a:gd name="T108" fmla="*/ 494636 w 4953000"/>
                <a:gd name="T109" fmla="*/ 726322 h 908050"/>
                <a:gd name="T110" fmla="*/ 374778 w 4953000"/>
                <a:gd name="T111" fmla="*/ 694287 h 908050"/>
                <a:gd name="T112" fmla="*/ 208769 w 4953000"/>
                <a:gd name="T113" fmla="*/ 636764 h 908050"/>
                <a:gd name="T114" fmla="*/ 70242 w 4953000"/>
                <a:gd name="T115" fmla="*/ 561837 h 908050"/>
                <a:gd name="T116" fmla="*/ 0 w 4953000"/>
                <a:gd name="T117" fmla="*/ 454024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53000" h="908050">
                  <a:moveTo>
                    <a:pt x="0" y="454024"/>
                  </a:moveTo>
                  <a:lnTo>
                    <a:pt x="10120" y="412699"/>
                  </a:lnTo>
                  <a:lnTo>
                    <a:pt x="39899" y="372413"/>
                  </a:lnTo>
                  <a:lnTo>
                    <a:pt x="70242" y="346212"/>
                  </a:lnTo>
                  <a:lnTo>
                    <a:pt x="108673" y="320592"/>
                  </a:lnTo>
                  <a:lnTo>
                    <a:pt x="154936" y="295600"/>
                  </a:lnTo>
                  <a:lnTo>
                    <a:pt x="208769" y="271284"/>
                  </a:lnTo>
                  <a:lnTo>
                    <a:pt x="269915" y="247692"/>
                  </a:lnTo>
                  <a:lnTo>
                    <a:pt x="338114" y="224869"/>
                  </a:lnTo>
                  <a:lnTo>
                    <a:pt x="374778" y="213762"/>
                  </a:lnTo>
                  <a:lnTo>
                    <a:pt x="413108" y="202865"/>
                  </a:lnTo>
                  <a:lnTo>
                    <a:pt x="453071" y="192185"/>
                  </a:lnTo>
                  <a:lnTo>
                    <a:pt x="494636" y="181727"/>
                  </a:lnTo>
                  <a:lnTo>
                    <a:pt x="537771" y="171497"/>
                  </a:lnTo>
                  <a:lnTo>
                    <a:pt x="582441" y="161502"/>
                  </a:lnTo>
                  <a:lnTo>
                    <a:pt x="628616" y="151747"/>
                  </a:lnTo>
                  <a:lnTo>
                    <a:pt x="676263" y="142237"/>
                  </a:lnTo>
                  <a:lnTo>
                    <a:pt x="725350" y="132980"/>
                  </a:lnTo>
                  <a:lnTo>
                    <a:pt x="775843" y="123981"/>
                  </a:lnTo>
                  <a:lnTo>
                    <a:pt x="827711" y="115246"/>
                  </a:lnTo>
                  <a:lnTo>
                    <a:pt x="880922" y="106780"/>
                  </a:lnTo>
                  <a:lnTo>
                    <a:pt x="935443" y="98591"/>
                  </a:lnTo>
                  <a:lnTo>
                    <a:pt x="991241" y="90683"/>
                  </a:lnTo>
                  <a:lnTo>
                    <a:pt x="1048284" y="83063"/>
                  </a:lnTo>
                  <a:lnTo>
                    <a:pt x="1106541" y="75736"/>
                  </a:lnTo>
                  <a:lnTo>
                    <a:pt x="1165978" y="68709"/>
                  </a:lnTo>
                  <a:lnTo>
                    <a:pt x="1226562" y="61987"/>
                  </a:lnTo>
                  <a:lnTo>
                    <a:pt x="1288263" y="55577"/>
                  </a:lnTo>
                  <a:lnTo>
                    <a:pt x="1351047" y="49484"/>
                  </a:lnTo>
                  <a:lnTo>
                    <a:pt x="1414882" y="43714"/>
                  </a:lnTo>
                  <a:lnTo>
                    <a:pt x="1479735" y="38274"/>
                  </a:lnTo>
                  <a:lnTo>
                    <a:pt x="1545575" y="33169"/>
                  </a:lnTo>
                  <a:lnTo>
                    <a:pt x="1612368" y="28404"/>
                  </a:lnTo>
                  <a:lnTo>
                    <a:pt x="1680083" y="23987"/>
                  </a:lnTo>
                  <a:lnTo>
                    <a:pt x="1748687" y="19923"/>
                  </a:lnTo>
                  <a:lnTo>
                    <a:pt x="1818147" y="16218"/>
                  </a:lnTo>
                  <a:lnTo>
                    <a:pt x="1888432" y="12877"/>
                  </a:lnTo>
                  <a:lnTo>
                    <a:pt x="1959509" y="9907"/>
                  </a:lnTo>
                  <a:lnTo>
                    <a:pt x="2031345" y="7314"/>
                  </a:lnTo>
                  <a:lnTo>
                    <a:pt x="2103909" y="5104"/>
                  </a:lnTo>
                  <a:lnTo>
                    <a:pt x="2177167" y="3282"/>
                  </a:lnTo>
                  <a:lnTo>
                    <a:pt x="2251087" y="1855"/>
                  </a:lnTo>
                  <a:lnTo>
                    <a:pt x="2325638" y="828"/>
                  </a:lnTo>
                  <a:lnTo>
                    <a:pt x="2400786" y="208"/>
                  </a:lnTo>
                  <a:lnTo>
                    <a:pt x="2476499" y="0"/>
                  </a:lnTo>
                  <a:lnTo>
                    <a:pt x="2552212" y="208"/>
                  </a:lnTo>
                  <a:lnTo>
                    <a:pt x="2627360" y="828"/>
                  </a:lnTo>
                  <a:lnTo>
                    <a:pt x="2701911" y="1855"/>
                  </a:lnTo>
                  <a:lnTo>
                    <a:pt x="2775831" y="3282"/>
                  </a:lnTo>
                  <a:lnTo>
                    <a:pt x="2849090" y="5104"/>
                  </a:lnTo>
                  <a:lnTo>
                    <a:pt x="2921653" y="7314"/>
                  </a:lnTo>
                  <a:lnTo>
                    <a:pt x="2993489" y="9907"/>
                  </a:lnTo>
                  <a:lnTo>
                    <a:pt x="3064566" y="12877"/>
                  </a:lnTo>
                  <a:lnTo>
                    <a:pt x="3134851" y="16218"/>
                  </a:lnTo>
                  <a:lnTo>
                    <a:pt x="3204311" y="19923"/>
                  </a:lnTo>
                  <a:lnTo>
                    <a:pt x="3272915" y="23987"/>
                  </a:lnTo>
                  <a:lnTo>
                    <a:pt x="3340630" y="28404"/>
                  </a:lnTo>
                  <a:lnTo>
                    <a:pt x="3407423" y="33169"/>
                  </a:lnTo>
                  <a:lnTo>
                    <a:pt x="3473263" y="38274"/>
                  </a:lnTo>
                  <a:lnTo>
                    <a:pt x="3538116" y="43714"/>
                  </a:lnTo>
                  <a:lnTo>
                    <a:pt x="3601951" y="49484"/>
                  </a:lnTo>
                  <a:lnTo>
                    <a:pt x="3664735" y="55577"/>
                  </a:lnTo>
                  <a:lnTo>
                    <a:pt x="3726436" y="61987"/>
                  </a:lnTo>
                  <a:lnTo>
                    <a:pt x="3787021" y="68709"/>
                  </a:lnTo>
                  <a:lnTo>
                    <a:pt x="3846457" y="75736"/>
                  </a:lnTo>
                  <a:lnTo>
                    <a:pt x="3904714" y="83063"/>
                  </a:lnTo>
                  <a:lnTo>
                    <a:pt x="3961757" y="90683"/>
                  </a:lnTo>
                  <a:lnTo>
                    <a:pt x="4017555" y="98591"/>
                  </a:lnTo>
                  <a:lnTo>
                    <a:pt x="4072076" y="106780"/>
                  </a:lnTo>
                  <a:lnTo>
                    <a:pt x="4125287" y="115246"/>
                  </a:lnTo>
                  <a:lnTo>
                    <a:pt x="4177155" y="123981"/>
                  </a:lnTo>
                  <a:lnTo>
                    <a:pt x="4227648" y="132980"/>
                  </a:lnTo>
                  <a:lnTo>
                    <a:pt x="4276735" y="142237"/>
                  </a:lnTo>
                  <a:lnTo>
                    <a:pt x="4324382" y="151747"/>
                  </a:lnTo>
                  <a:lnTo>
                    <a:pt x="4370557" y="161502"/>
                  </a:lnTo>
                  <a:lnTo>
                    <a:pt x="4415227" y="171497"/>
                  </a:lnTo>
                  <a:lnTo>
                    <a:pt x="4458362" y="181727"/>
                  </a:lnTo>
                  <a:lnTo>
                    <a:pt x="4499927" y="192185"/>
                  </a:lnTo>
                  <a:lnTo>
                    <a:pt x="4539890" y="202865"/>
                  </a:lnTo>
                  <a:lnTo>
                    <a:pt x="4578220" y="213762"/>
                  </a:lnTo>
                  <a:lnTo>
                    <a:pt x="4614884" y="224869"/>
                  </a:lnTo>
                  <a:lnTo>
                    <a:pt x="4683083" y="247692"/>
                  </a:lnTo>
                  <a:lnTo>
                    <a:pt x="4744229" y="271284"/>
                  </a:lnTo>
                  <a:lnTo>
                    <a:pt x="4798062" y="295600"/>
                  </a:lnTo>
                  <a:lnTo>
                    <a:pt x="4844325" y="320592"/>
                  </a:lnTo>
                  <a:lnTo>
                    <a:pt x="4882756" y="346212"/>
                  </a:lnTo>
                  <a:lnTo>
                    <a:pt x="4913099" y="372413"/>
                  </a:lnTo>
                  <a:lnTo>
                    <a:pt x="4942878" y="412699"/>
                  </a:lnTo>
                  <a:lnTo>
                    <a:pt x="4952998" y="454024"/>
                  </a:lnTo>
                  <a:lnTo>
                    <a:pt x="4951863" y="467905"/>
                  </a:lnTo>
                  <a:lnTo>
                    <a:pt x="4935093" y="508902"/>
                  </a:lnTo>
                  <a:lnTo>
                    <a:pt x="4898955" y="548806"/>
                  </a:lnTo>
                  <a:lnTo>
                    <a:pt x="4864535" y="574722"/>
                  </a:lnTo>
                  <a:lnTo>
                    <a:pt x="4822156" y="600034"/>
                  </a:lnTo>
                  <a:lnTo>
                    <a:pt x="4772076" y="624694"/>
                  </a:lnTo>
                  <a:lnTo>
                    <a:pt x="4714554" y="648654"/>
                  </a:lnTo>
                  <a:lnTo>
                    <a:pt x="4649849" y="671868"/>
                  </a:lnTo>
                  <a:lnTo>
                    <a:pt x="4578220" y="694287"/>
                  </a:lnTo>
                  <a:lnTo>
                    <a:pt x="4539890" y="705183"/>
                  </a:lnTo>
                  <a:lnTo>
                    <a:pt x="4499927" y="715864"/>
                  </a:lnTo>
                  <a:lnTo>
                    <a:pt x="4458362" y="726322"/>
                  </a:lnTo>
                  <a:lnTo>
                    <a:pt x="4415227" y="736551"/>
                  </a:lnTo>
                  <a:lnTo>
                    <a:pt x="4370557" y="746547"/>
                  </a:lnTo>
                  <a:lnTo>
                    <a:pt x="4324382" y="756302"/>
                  </a:lnTo>
                  <a:lnTo>
                    <a:pt x="4276735" y="765811"/>
                  </a:lnTo>
                  <a:lnTo>
                    <a:pt x="4227648" y="775068"/>
                  </a:lnTo>
                  <a:lnTo>
                    <a:pt x="4177155" y="784068"/>
                  </a:lnTo>
                  <a:lnTo>
                    <a:pt x="4125287" y="792803"/>
                  </a:lnTo>
                  <a:lnTo>
                    <a:pt x="4072076" y="801268"/>
                  </a:lnTo>
                  <a:lnTo>
                    <a:pt x="4017555" y="809458"/>
                  </a:lnTo>
                  <a:lnTo>
                    <a:pt x="3961757" y="817366"/>
                  </a:lnTo>
                  <a:lnTo>
                    <a:pt x="3904714" y="824986"/>
                  </a:lnTo>
                  <a:lnTo>
                    <a:pt x="3846457" y="832313"/>
                  </a:lnTo>
                  <a:lnTo>
                    <a:pt x="3787021" y="839340"/>
                  </a:lnTo>
                  <a:lnTo>
                    <a:pt x="3726436" y="846061"/>
                  </a:lnTo>
                  <a:lnTo>
                    <a:pt x="3664735" y="852472"/>
                  </a:lnTo>
                  <a:lnTo>
                    <a:pt x="3601951" y="858565"/>
                  </a:lnTo>
                  <a:lnTo>
                    <a:pt x="3538116" y="864334"/>
                  </a:lnTo>
                  <a:lnTo>
                    <a:pt x="3473263" y="869775"/>
                  </a:lnTo>
                  <a:lnTo>
                    <a:pt x="3407423" y="874880"/>
                  </a:lnTo>
                  <a:lnTo>
                    <a:pt x="3340630" y="879644"/>
                  </a:lnTo>
                  <a:lnTo>
                    <a:pt x="3272915" y="884061"/>
                  </a:lnTo>
                  <a:lnTo>
                    <a:pt x="3204311" y="888126"/>
                  </a:lnTo>
                  <a:lnTo>
                    <a:pt x="3134851" y="891831"/>
                  </a:lnTo>
                  <a:lnTo>
                    <a:pt x="3064566" y="895171"/>
                  </a:lnTo>
                  <a:lnTo>
                    <a:pt x="2993489" y="898141"/>
                  </a:lnTo>
                  <a:lnTo>
                    <a:pt x="2921653" y="900734"/>
                  </a:lnTo>
                  <a:lnTo>
                    <a:pt x="2849090" y="902945"/>
                  </a:lnTo>
                  <a:lnTo>
                    <a:pt x="2775831" y="904766"/>
                  </a:lnTo>
                  <a:lnTo>
                    <a:pt x="2701911" y="906194"/>
                  </a:lnTo>
                  <a:lnTo>
                    <a:pt x="2627360" y="907221"/>
                  </a:lnTo>
                  <a:lnTo>
                    <a:pt x="2552212" y="907841"/>
                  </a:lnTo>
                  <a:lnTo>
                    <a:pt x="2476499" y="908049"/>
                  </a:lnTo>
                  <a:lnTo>
                    <a:pt x="2400786" y="907841"/>
                  </a:lnTo>
                  <a:lnTo>
                    <a:pt x="2325638" y="907221"/>
                  </a:lnTo>
                  <a:lnTo>
                    <a:pt x="2251087" y="906194"/>
                  </a:lnTo>
                  <a:lnTo>
                    <a:pt x="2177167" y="904766"/>
                  </a:lnTo>
                  <a:lnTo>
                    <a:pt x="2103909" y="902945"/>
                  </a:lnTo>
                  <a:lnTo>
                    <a:pt x="2031345" y="900734"/>
                  </a:lnTo>
                  <a:lnTo>
                    <a:pt x="1959509" y="898141"/>
                  </a:lnTo>
                  <a:lnTo>
                    <a:pt x="1888432" y="895171"/>
                  </a:lnTo>
                  <a:lnTo>
                    <a:pt x="1818147" y="891831"/>
                  </a:lnTo>
                  <a:lnTo>
                    <a:pt x="1748687" y="888126"/>
                  </a:lnTo>
                  <a:lnTo>
                    <a:pt x="1680083" y="884061"/>
                  </a:lnTo>
                  <a:lnTo>
                    <a:pt x="1612368" y="879644"/>
                  </a:lnTo>
                  <a:lnTo>
                    <a:pt x="1545575" y="874880"/>
                  </a:lnTo>
                  <a:lnTo>
                    <a:pt x="1479735" y="869775"/>
                  </a:lnTo>
                  <a:lnTo>
                    <a:pt x="1414882" y="864334"/>
                  </a:lnTo>
                  <a:lnTo>
                    <a:pt x="1351047" y="858565"/>
                  </a:lnTo>
                  <a:lnTo>
                    <a:pt x="1288263" y="852472"/>
                  </a:lnTo>
                  <a:lnTo>
                    <a:pt x="1226562" y="846061"/>
                  </a:lnTo>
                  <a:lnTo>
                    <a:pt x="1165978" y="839340"/>
                  </a:lnTo>
                  <a:lnTo>
                    <a:pt x="1106541" y="832313"/>
                  </a:lnTo>
                  <a:lnTo>
                    <a:pt x="1048284" y="824986"/>
                  </a:lnTo>
                  <a:lnTo>
                    <a:pt x="991241" y="817366"/>
                  </a:lnTo>
                  <a:lnTo>
                    <a:pt x="935443" y="809458"/>
                  </a:lnTo>
                  <a:lnTo>
                    <a:pt x="880922" y="801268"/>
                  </a:lnTo>
                  <a:lnTo>
                    <a:pt x="827711" y="792803"/>
                  </a:lnTo>
                  <a:lnTo>
                    <a:pt x="775843" y="784068"/>
                  </a:lnTo>
                  <a:lnTo>
                    <a:pt x="725350" y="775068"/>
                  </a:lnTo>
                  <a:lnTo>
                    <a:pt x="676263" y="765811"/>
                  </a:lnTo>
                  <a:lnTo>
                    <a:pt x="628616" y="756302"/>
                  </a:lnTo>
                  <a:lnTo>
                    <a:pt x="582441" y="746547"/>
                  </a:lnTo>
                  <a:lnTo>
                    <a:pt x="537771" y="736551"/>
                  </a:lnTo>
                  <a:lnTo>
                    <a:pt x="494636" y="726322"/>
                  </a:lnTo>
                  <a:lnTo>
                    <a:pt x="453071" y="715864"/>
                  </a:lnTo>
                  <a:lnTo>
                    <a:pt x="413108" y="705183"/>
                  </a:lnTo>
                  <a:lnTo>
                    <a:pt x="374778" y="694287"/>
                  </a:lnTo>
                  <a:lnTo>
                    <a:pt x="338114" y="683179"/>
                  </a:lnTo>
                  <a:lnTo>
                    <a:pt x="269915" y="660357"/>
                  </a:lnTo>
                  <a:lnTo>
                    <a:pt x="208769" y="636764"/>
                  </a:lnTo>
                  <a:lnTo>
                    <a:pt x="154936" y="612448"/>
                  </a:lnTo>
                  <a:lnTo>
                    <a:pt x="108673" y="587457"/>
                  </a:lnTo>
                  <a:lnTo>
                    <a:pt x="70242" y="561837"/>
                  </a:lnTo>
                  <a:lnTo>
                    <a:pt x="39899" y="535636"/>
                  </a:lnTo>
                  <a:lnTo>
                    <a:pt x="10120" y="495350"/>
                  </a:lnTo>
                  <a:lnTo>
                    <a:pt x="0" y="454024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2D867082-6129-C8E7-CE5A-A724CE6C459C}"/>
              </a:ext>
            </a:extLst>
          </p:cNvPr>
          <p:cNvSpPr txBox="1"/>
          <p:nvPr/>
        </p:nvSpPr>
        <p:spPr>
          <a:xfrm>
            <a:off x="4498975" y="5824538"/>
            <a:ext cx="4311650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500" spc="-5" dirty="0">
                <a:latin typeface="Comic Sans MS"/>
                <a:cs typeface="Comic Sans MS"/>
              </a:rPr>
              <a:t>https://en.wikipedia.org/wiki/Gustave_Moreau</a:t>
            </a:r>
            <a:endParaRPr sz="1500">
              <a:latin typeface="Comic Sans MS"/>
              <a:cs typeface="Comic Sans MS"/>
            </a:endParaRPr>
          </a:p>
        </p:txBody>
      </p:sp>
      <p:grpSp>
        <p:nvGrpSpPr>
          <p:cNvPr id="14345" name="object 22">
            <a:extLst>
              <a:ext uri="{FF2B5EF4-FFF2-40B4-BE49-F238E27FC236}">
                <a16:creationId xmlns:a16="http://schemas.microsoft.com/office/drawing/2014/main" id="{12FDA109-9953-448A-D35C-A3723113B7FD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1981200"/>
            <a:ext cx="552450" cy="1457325"/>
            <a:chOff x="1438391" y="1981201"/>
            <a:chExt cx="552450" cy="1457325"/>
          </a:xfrm>
        </p:grpSpPr>
        <p:sp>
          <p:nvSpPr>
            <p:cNvPr id="14352" name="object 23">
              <a:extLst>
                <a:ext uri="{FF2B5EF4-FFF2-40B4-BE49-F238E27FC236}">
                  <a16:creationId xmlns:a16="http://schemas.microsoft.com/office/drawing/2014/main" id="{B97EA888-372F-0218-8AAC-32DA58C6F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580" y="2005034"/>
              <a:ext cx="525145" cy="1424305"/>
            </a:xfrm>
            <a:custGeom>
              <a:avLst/>
              <a:gdLst>
                <a:gd name="T0" fmla="*/ 524618 w 525144"/>
                <a:gd name="T1" fmla="*/ 1423965 h 1424304"/>
                <a:gd name="T2" fmla="*/ 0 w 525144"/>
                <a:gd name="T3" fmla="*/ 0 h 1424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5144" h="1424304">
                  <a:moveTo>
                    <a:pt x="524618" y="1423965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3" name="object 24">
              <a:extLst>
                <a:ext uri="{FF2B5EF4-FFF2-40B4-BE49-F238E27FC236}">
                  <a16:creationId xmlns:a16="http://schemas.microsoft.com/office/drawing/2014/main" id="{C3F684CB-12FC-4C63-63EB-54F90E3A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391" y="1981201"/>
              <a:ext cx="71755" cy="85090"/>
            </a:xfrm>
            <a:custGeom>
              <a:avLst/>
              <a:gdLst>
                <a:gd name="T0" fmla="*/ 9408 w 71755"/>
                <a:gd name="T1" fmla="*/ 0 h 85089"/>
                <a:gd name="T2" fmla="*/ 0 w 71755"/>
                <a:gd name="T3" fmla="*/ 84672 h 85089"/>
                <a:gd name="T4" fmla="*/ 71502 w 71755"/>
                <a:gd name="T5" fmla="*/ 58329 h 85089"/>
                <a:gd name="T6" fmla="*/ 9408 w 71755"/>
                <a:gd name="T7" fmla="*/ 0 h 85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55" h="85089">
                  <a:moveTo>
                    <a:pt x="9408" y="0"/>
                  </a:moveTo>
                  <a:lnTo>
                    <a:pt x="0" y="84672"/>
                  </a:lnTo>
                  <a:lnTo>
                    <a:pt x="71502" y="58329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37C00177-E97B-6333-70A1-4174E78E6DB4}"/>
              </a:ext>
            </a:extLst>
          </p:cNvPr>
          <p:cNvSpPr txBox="1"/>
          <p:nvPr/>
        </p:nvSpPr>
        <p:spPr>
          <a:xfrm>
            <a:off x="914400" y="1676401"/>
            <a:ext cx="918845" cy="230831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45719" rIns="0" bIns="0">
            <a:spAutoFit/>
          </a:bodyPr>
          <a:lstStyle/>
          <a:p>
            <a:pPr marL="91440">
              <a:spcBef>
                <a:spcPts val="359"/>
              </a:spcBef>
              <a:defRPr/>
            </a:pPr>
            <a:r>
              <a:rPr lang="en-US" sz="1200" spc="-5" dirty="0">
                <a:latin typeface="Comic Sans MS"/>
                <a:cs typeface="Comic Sans MS"/>
              </a:rPr>
              <a:t>“</a:t>
            </a:r>
            <a:r>
              <a:rPr sz="1200" spc="-5" dirty="0">
                <a:latin typeface="Comic Sans MS"/>
                <a:cs typeface="Comic Sans MS"/>
              </a:rPr>
              <a:t>1889/90</a:t>
            </a:r>
            <a:r>
              <a:rPr lang="en-US" sz="1200" spc="-5" dirty="0">
                <a:latin typeface="Comic Sans MS"/>
                <a:cs typeface="Comic Sans MS"/>
              </a:rPr>
              <a:t>"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4347" name="object 26">
            <a:extLst>
              <a:ext uri="{FF2B5EF4-FFF2-40B4-BE49-F238E27FC236}">
                <a16:creationId xmlns:a16="http://schemas.microsoft.com/office/drawing/2014/main" id="{433BB450-9FD4-F46E-3501-CCED8BA5B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624138"/>
            <a:ext cx="552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800">
                <a:latin typeface="Comic Sans MS" panose="030F0702030302020204" pitchFamily="66" charset="0"/>
              </a:rPr>
              <a:t>Date</a:t>
            </a:r>
          </a:p>
        </p:txBody>
      </p:sp>
      <p:grpSp>
        <p:nvGrpSpPr>
          <p:cNvPr id="14348" name="object 27">
            <a:extLst>
              <a:ext uri="{FF2B5EF4-FFF2-40B4-BE49-F238E27FC236}">
                <a16:creationId xmlns:a16="http://schemas.microsoft.com/office/drawing/2014/main" id="{F17C61C4-C7E9-BC79-2326-A0470DF67550}"/>
              </a:ext>
            </a:extLst>
          </p:cNvPr>
          <p:cNvGrpSpPr>
            <a:grpSpLocks/>
          </p:cNvGrpSpPr>
          <p:nvPr/>
        </p:nvGrpSpPr>
        <p:grpSpPr bwMode="auto">
          <a:xfrm>
            <a:off x="3721100" y="1130300"/>
            <a:ext cx="4978400" cy="933450"/>
            <a:chOff x="3721099" y="1130301"/>
            <a:chExt cx="4978400" cy="933450"/>
          </a:xfrm>
        </p:grpSpPr>
        <p:sp>
          <p:nvSpPr>
            <p:cNvPr id="14350" name="object 28">
              <a:extLst>
                <a:ext uri="{FF2B5EF4-FFF2-40B4-BE49-F238E27FC236}">
                  <a16:creationId xmlns:a16="http://schemas.microsoft.com/office/drawing/2014/main" id="{50B8A61C-5BA0-1BDA-57B0-F3343979F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799" y="1143001"/>
              <a:ext cx="4953000" cy="908050"/>
            </a:xfrm>
            <a:custGeom>
              <a:avLst/>
              <a:gdLst>
                <a:gd name="T0" fmla="*/ 2325637 w 4953000"/>
                <a:gd name="T1" fmla="*/ 828 h 908050"/>
                <a:gd name="T2" fmla="*/ 2103908 w 4953000"/>
                <a:gd name="T3" fmla="*/ 5104 h 908050"/>
                <a:gd name="T4" fmla="*/ 1888432 w 4953000"/>
                <a:gd name="T5" fmla="*/ 12877 h 908050"/>
                <a:gd name="T6" fmla="*/ 1680083 w 4953000"/>
                <a:gd name="T7" fmla="*/ 23987 h 908050"/>
                <a:gd name="T8" fmla="*/ 1479735 w 4953000"/>
                <a:gd name="T9" fmla="*/ 38274 h 908050"/>
                <a:gd name="T10" fmla="*/ 1288263 w 4953000"/>
                <a:gd name="T11" fmla="*/ 55577 h 908050"/>
                <a:gd name="T12" fmla="*/ 1106541 w 4953000"/>
                <a:gd name="T13" fmla="*/ 75736 h 908050"/>
                <a:gd name="T14" fmla="*/ 935443 w 4953000"/>
                <a:gd name="T15" fmla="*/ 98591 h 908050"/>
                <a:gd name="T16" fmla="*/ 775843 w 4953000"/>
                <a:gd name="T17" fmla="*/ 123981 h 908050"/>
                <a:gd name="T18" fmla="*/ 628616 w 4953000"/>
                <a:gd name="T19" fmla="*/ 151747 h 908050"/>
                <a:gd name="T20" fmla="*/ 494636 w 4953000"/>
                <a:gd name="T21" fmla="*/ 181727 h 908050"/>
                <a:gd name="T22" fmla="*/ 374778 w 4953000"/>
                <a:gd name="T23" fmla="*/ 213762 h 908050"/>
                <a:gd name="T24" fmla="*/ 208769 w 4953000"/>
                <a:gd name="T25" fmla="*/ 271284 h 908050"/>
                <a:gd name="T26" fmla="*/ 70242 w 4953000"/>
                <a:gd name="T27" fmla="*/ 346212 h 908050"/>
                <a:gd name="T28" fmla="*/ 0 w 4953000"/>
                <a:gd name="T29" fmla="*/ 454025 h 908050"/>
                <a:gd name="T30" fmla="*/ 54043 w 4953000"/>
                <a:gd name="T31" fmla="*/ 548806 h 908050"/>
                <a:gd name="T32" fmla="*/ 180922 w 4953000"/>
                <a:gd name="T33" fmla="*/ 624694 h 908050"/>
                <a:gd name="T34" fmla="*/ 374778 w 4953000"/>
                <a:gd name="T35" fmla="*/ 694286 h 908050"/>
                <a:gd name="T36" fmla="*/ 494636 w 4953000"/>
                <a:gd name="T37" fmla="*/ 726321 h 908050"/>
                <a:gd name="T38" fmla="*/ 628616 w 4953000"/>
                <a:gd name="T39" fmla="*/ 756302 h 908050"/>
                <a:gd name="T40" fmla="*/ 775843 w 4953000"/>
                <a:gd name="T41" fmla="*/ 784067 h 908050"/>
                <a:gd name="T42" fmla="*/ 935443 w 4953000"/>
                <a:gd name="T43" fmla="*/ 809458 h 908050"/>
                <a:gd name="T44" fmla="*/ 1106541 w 4953000"/>
                <a:gd name="T45" fmla="*/ 832313 h 908050"/>
                <a:gd name="T46" fmla="*/ 1288263 w 4953000"/>
                <a:gd name="T47" fmla="*/ 852472 h 908050"/>
                <a:gd name="T48" fmla="*/ 1479735 w 4953000"/>
                <a:gd name="T49" fmla="*/ 869775 h 908050"/>
                <a:gd name="T50" fmla="*/ 1680083 w 4953000"/>
                <a:gd name="T51" fmla="*/ 884062 h 908050"/>
                <a:gd name="T52" fmla="*/ 1888432 w 4953000"/>
                <a:gd name="T53" fmla="*/ 895172 h 908050"/>
                <a:gd name="T54" fmla="*/ 2103908 w 4953000"/>
                <a:gd name="T55" fmla="*/ 902945 h 908050"/>
                <a:gd name="T56" fmla="*/ 2325637 w 4953000"/>
                <a:gd name="T57" fmla="*/ 907221 h 908050"/>
                <a:gd name="T58" fmla="*/ 2552212 w 4953000"/>
                <a:gd name="T59" fmla="*/ 907841 h 908050"/>
                <a:gd name="T60" fmla="*/ 2775831 w 4953000"/>
                <a:gd name="T61" fmla="*/ 904767 h 908050"/>
                <a:gd name="T62" fmla="*/ 2993489 w 4953000"/>
                <a:gd name="T63" fmla="*/ 898141 h 908050"/>
                <a:gd name="T64" fmla="*/ 3204311 w 4953000"/>
                <a:gd name="T65" fmla="*/ 888126 h 908050"/>
                <a:gd name="T66" fmla="*/ 3407423 w 4953000"/>
                <a:gd name="T67" fmla="*/ 874880 h 908050"/>
                <a:gd name="T68" fmla="*/ 3601951 w 4953000"/>
                <a:gd name="T69" fmla="*/ 858565 h 908050"/>
                <a:gd name="T70" fmla="*/ 3787021 w 4953000"/>
                <a:gd name="T71" fmla="*/ 839340 h 908050"/>
                <a:gd name="T72" fmla="*/ 3961757 w 4953000"/>
                <a:gd name="T73" fmla="*/ 817366 h 908050"/>
                <a:gd name="T74" fmla="*/ 4125287 w 4953000"/>
                <a:gd name="T75" fmla="*/ 792803 h 908050"/>
                <a:gd name="T76" fmla="*/ 4276735 w 4953000"/>
                <a:gd name="T77" fmla="*/ 765811 h 908050"/>
                <a:gd name="T78" fmla="*/ 4415227 w 4953000"/>
                <a:gd name="T79" fmla="*/ 736551 h 908050"/>
                <a:gd name="T80" fmla="*/ 4539890 w 4953000"/>
                <a:gd name="T81" fmla="*/ 705183 h 908050"/>
                <a:gd name="T82" fmla="*/ 4683083 w 4953000"/>
                <a:gd name="T83" fmla="*/ 660357 h 908050"/>
                <a:gd name="T84" fmla="*/ 4844324 w 4953000"/>
                <a:gd name="T85" fmla="*/ 587456 h 908050"/>
                <a:gd name="T86" fmla="*/ 4942878 w 4953000"/>
                <a:gd name="T87" fmla="*/ 495350 h 908050"/>
                <a:gd name="T88" fmla="*/ 4935092 w 4953000"/>
                <a:gd name="T89" fmla="*/ 399147 h 908050"/>
                <a:gd name="T90" fmla="*/ 4822156 w 4953000"/>
                <a:gd name="T91" fmla="*/ 308015 h 908050"/>
                <a:gd name="T92" fmla="*/ 4649849 w 4953000"/>
                <a:gd name="T93" fmla="*/ 236181 h 908050"/>
                <a:gd name="T94" fmla="*/ 4499927 w 4953000"/>
                <a:gd name="T95" fmla="*/ 192185 h 908050"/>
                <a:gd name="T96" fmla="*/ 4370557 w 4953000"/>
                <a:gd name="T97" fmla="*/ 161502 h 908050"/>
                <a:gd name="T98" fmla="*/ 4227649 w 4953000"/>
                <a:gd name="T99" fmla="*/ 132980 h 908050"/>
                <a:gd name="T100" fmla="*/ 4072076 w 4953000"/>
                <a:gd name="T101" fmla="*/ 106780 h 908050"/>
                <a:gd name="T102" fmla="*/ 3904714 w 4953000"/>
                <a:gd name="T103" fmla="*/ 83063 h 908050"/>
                <a:gd name="T104" fmla="*/ 3726436 w 4953000"/>
                <a:gd name="T105" fmla="*/ 61987 h 908050"/>
                <a:gd name="T106" fmla="*/ 3538116 w 4953000"/>
                <a:gd name="T107" fmla="*/ 43714 h 908050"/>
                <a:gd name="T108" fmla="*/ 3340630 w 4953000"/>
                <a:gd name="T109" fmla="*/ 28404 h 908050"/>
                <a:gd name="T110" fmla="*/ 3134850 w 4953000"/>
                <a:gd name="T111" fmla="*/ 16218 h 908050"/>
                <a:gd name="T112" fmla="*/ 2921652 w 4953000"/>
                <a:gd name="T113" fmla="*/ 7314 h 908050"/>
                <a:gd name="T114" fmla="*/ 2701910 w 4953000"/>
                <a:gd name="T115" fmla="*/ 1855 h 908050"/>
                <a:gd name="T116" fmla="*/ 2476498 w 4953000"/>
                <a:gd name="T117" fmla="*/ 0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53000" h="908050">
                  <a:moveTo>
                    <a:pt x="2476498" y="0"/>
                  </a:moveTo>
                  <a:lnTo>
                    <a:pt x="2400785" y="208"/>
                  </a:lnTo>
                  <a:lnTo>
                    <a:pt x="2325637" y="828"/>
                  </a:lnTo>
                  <a:lnTo>
                    <a:pt x="2251086" y="1855"/>
                  </a:lnTo>
                  <a:lnTo>
                    <a:pt x="2177166" y="3282"/>
                  </a:lnTo>
                  <a:lnTo>
                    <a:pt x="2103908" y="5104"/>
                  </a:lnTo>
                  <a:lnTo>
                    <a:pt x="2031345" y="7314"/>
                  </a:lnTo>
                  <a:lnTo>
                    <a:pt x="1959509" y="9907"/>
                  </a:lnTo>
                  <a:lnTo>
                    <a:pt x="1888432" y="12877"/>
                  </a:lnTo>
                  <a:lnTo>
                    <a:pt x="1818147" y="16218"/>
                  </a:lnTo>
                  <a:lnTo>
                    <a:pt x="1748687" y="19923"/>
                  </a:lnTo>
                  <a:lnTo>
                    <a:pt x="1680083" y="23987"/>
                  </a:lnTo>
                  <a:lnTo>
                    <a:pt x="1612368" y="28404"/>
                  </a:lnTo>
                  <a:lnTo>
                    <a:pt x="1545575" y="33169"/>
                  </a:lnTo>
                  <a:lnTo>
                    <a:pt x="1479735" y="38274"/>
                  </a:lnTo>
                  <a:lnTo>
                    <a:pt x="1414882" y="43714"/>
                  </a:lnTo>
                  <a:lnTo>
                    <a:pt x="1351047" y="49484"/>
                  </a:lnTo>
                  <a:lnTo>
                    <a:pt x="1288263" y="55577"/>
                  </a:lnTo>
                  <a:lnTo>
                    <a:pt x="1226562" y="61987"/>
                  </a:lnTo>
                  <a:lnTo>
                    <a:pt x="1165977" y="68709"/>
                  </a:lnTo>
                  <a:lnTo>
                    <a:pt x="1106541" y="75736"/>
                  </a:lnTo>
                  <a:lnTo>
                    <a:pt x="1048284" y="83063"/>
                  </a:lnTo>
                  <a:lnTo>
                    <a:pt x="991241" y="90683"/>
                  </a:lnTo>
                  <a:lnTo>
                    <a:pt x="935443" y="98591"/>
                  </a:lnTo>
                  <a:lnTo>
                    <a:pt x="880922" y="106780"/>
                  </a:lnTo>
                  <a:lnTo>
                    <a:pt x="827711" y="115246"/>
                  </a:lnTo>
                  <a:lnTo>
                    <a:pt x="775843" y="123981"/>
                  </a:lnTo>
                  <a:lnTo>
                    <a:pt x="725350" y="132980"/>
                  </a:lnTo>
                  <a:lnTo>
                    <a:pt x="676263" y="142237"/>
                  </a:lnTo>
                  <a:lnTo>
                    <a:pt x="628616" y="151747"/>
                  </a:lnTo>
                  <a:lnTo>
                    <a:pt x="582441" y="161502"/>
                  </a:lnTo>
                  <a:lnTo>
                    <a:pt x="537771" y="171497"/>
                  </a:lnTo>
                  <a:lnTo>
                    <a:pt x="494636" y="181727"/>
                  </a:lnTo>
                  <a:lnTo>
                    <a:pt x="453071" y="192185"/>
                  </a:lnTo>
                  <a:lnTo>
                    <a:pt x="413108" y="202865"/>
                  </a:lnTo>
                  <a:lnTo>
                    <a:pt x="374778" y="213762"/>
                  </a:lnTo>
                  <a:lnTo>
                    <a:pt x="338114" y="224869"/>
                  </a:lnTo>
                  <a:lnTo>
                    <a:pt x="269915" y="247691"/>
                  </a:lnTo>
                  <a:lnTo>
                    <a:pt x="208769" y="271284"/>
                  </a:lnTo>
                  <a:lnTo>
                    <a:pt x="154936" y="295600"/>
                  </a:lnTo>
                  <a:lnTo>
                    <a:pt x="108673" y="320592"/>
                  </a:lnTo>
                  <a:lnTo>
                    <a:pt x="70242" y="346212"/>
                  </a:lnTo>
                  <a:lnTo>
                    <a:pt x="39899" y="372413"/>
                  </a:lnTo>
                  <a:lnTo>
                    <a:pt x="10120" y="412699"/>
                  </a:lnTo>
                  <a:lnTo>
                    <a:pt x="0" y="454025"/>
                  </a:lnTo>
                  <a:lnTo>
                    <a:pt x="1135" y="467905"/>
                  </a:lnTo>
                  <a:lnTo>
                    <a:pt x="17905" y="508902"/>
                  </a:lnTo>
                  <a:lnTo>
                    <a:pt x="54043" y="548806"/>
                  </a:lnTo>
                  <a:lnTo>
                    <a:pt x="88462" y="574722"/>
                  </a:lnTo>
                  <a:lnTo>
                    <a:pt x="130842" y="600034"/>
                  </a:lnTo>
                  <a:lnTo>
                    <a:pt x="180922" y="624694"/>
                  </a:lnTo>
                  <a:lnTo>
                    <a:pt x="238444" y="648654"/>
                  </a:lnTo>
                  <a:lnTo>
                    <a:pt x="303149" y="671867"/>
                  </a:lnTo>
                  <a:lnTo>
                    <a:pt x="374778" y="694286"/>
                  </a:lnTo>
                  <a:lnTo>
                    <a:pt x="413108" y="705183"/>
                  </a:lnTo>
                  <a:lnTo>
                    <a:pt x="453071" y="715863"/>
                  </a:lnTo>
                  <a:lnTo>
                    <a:pt x="494636" y="726321"/>
                  </a:lnTo>
                  <a:lnTo>
                    <a:pt x="537771" y="736551"/>
                  </a:lnTo>
                  <a:lnTo>
                    <a:pt x="582441" y="746547"/>
                  </a:lnTo>
                  <a:lnTo>
                    <a:pt x="628616" y="756302"/>
                  </a:lnTo>
                  <a:lnTo>
                    <a:pt x="676263" y="765811"/>
                  </a:lnTo>
                  <a:lnTo>
                    <a:pt x="725350" y="775068"/>
                  </a:lnTo>
                  <a:lnTo>
                    <a:pt x="775843" y="784067"/>
                  </a:lnTo>
                  <a:lnTo>
                    <a:pt x="827711" y="792803"/>
                  </a:lnTo>
                  <a:lnTo>
                    <a:pt x="880922" y="801268"/>
                  </a:lnTo>
                  <a:lnTo>
                    <a:pt x="935443" y="809458"/>
                  </a:lnTo>
                  <a:lnTo>
                    <a:pt x="991241" y="817366"/>
                  </a:lnTo>
                  <a:lnTo>
                    <a:pt x="1048284" y="824986"/>
                  </a:lnTo>
                  <a:lnTo>
                    <a:pt x="1106541" y="832313"/>
                  </a:lnTo>
                  <a:lnTo>
                    <a:pt x="1165977" y="839340"/>
                  </a:lnTo>
                  <a:lnTo>
                    <a:pt x="1226562" y="846062"/>
                  </a:lnTo>
                  <a:lnTo>
                    <a:pt x="1288263" y="852472"/>
                  </a:lnTo>
                  <a:lnTo>
                    <a:pt x="1351047" y="858565"/>
                  </a:lnTo>
                  <a:lnTo>
                    <a:pt x="1414882" y="864334"/>
                  </a:lnTo>
                  <a:lnTo>
                    <a:pt x="1479735" y="869775"/>
                  </a:lnTo>
                  <a:lnTo>
                    <a:pt x="1545575" y="874880"/>
                  </a:lnTo>
                  <a:lnTo>
                    <a:pt x="1612368" y="879644"/>
                  </a:lnTo>
                  <a:lnTo>
                    <a:pt x="1680083" y="884062"/>
                  </a:lnTo>
                  <a:lnTo>
                    <a:pt x="1748687" y="888126"/>
                  </a:lnTo>
                  <a:lnTo>
                    <a:pt x="1818147" y="891831"/>
                  </a:lnTo>
                  <a:lnTo>
                    <a:pt x="1888432" y="895172"/>
                  </a:lnTo>
                  <a:lnTo>
                    <a:pt x="1959509" y="898141"/>
                  </a:lnTo>
                  <a:lnTo>
                    <a:pt x="2031345" y="900735"/>
                  </a:lnTo>
                  <a:lnTo>
                    <a:pt x="2103908" y="902945"/>
                  </a:lnTo>
                  <a:lnTo>
                    <a:pt x="2177166" y="904767"/>
                  </a:lnTo>
                  <a:lnTo>
                    <a:pt x="2251086" y="906194"/>
                  </a:lnTo>
                  <a:lnTo>
                    <a:pt x="2325637" y="907221"/>
                  </a:lnTo>
                  <a:lnTo>
                    <a:pt x="2400785" y="907841"/>
                  </a:lnTo>
                  <a:lnTo>
                    <a:pt x="2476498" y="908050"/>
                  </a:lnTo>
                  <a:lnTo>
                    <a:pt x="2552212" y="907841"/>
                  </a:lnTo>
                  <a:lnTo>
                    <a:pt x="2627360" y="907221"/>
                  </a:lnTo>
                  <a:lnTo>
                    <a:pt x="2701910" y="906194"/>
                  </a:lnTo>
                  <a:lnTo>
                    <a:pt x="2775831" y="904767"/>
                  </a:lnTo>
                  <a:lnTo>
                    <a:pt x="2849089" y="902945"/>
                  </a:lnTo>
                  <a:lnTo>
                    <a:pt x="2921652" y="900735"/>
                  </a:lnTo>
                  <a:lnTo>
                    <a:pt x="2993489" y="898141"/>
                  </a:lnTo>
                  <a:lnTo>
                    <a:pt x="3064566" y="895172"/>
                  </a:lnTo>
                  <a:lnTo>
                    <a:pt x="3134850" y="891831"/>
                  </a:lnTo>
                  <a:lnTo>
                    <a:pt x="3204311" y="888126"/>
                  </a:lnTo>
                  <a:lnTo>
                    <a:pt x="3272915" y="884062"/>
                  </a:lnTo>
                  <a:lnTo>
                    <a:pt x="3340630" y="879644"/>
                  </a:lnTo>
                  <a:lnTo>
                    <a:pt x="3407423" y="874880"/>
                  </a:lnTo>
                  <a:lnTo>
                    <a:pt x="3473263" y="869775"/>
                  </a:lnTo>
                  <a:lnTo>
                    <a:pt x="3538116" y="864334"/>
                  </a:lnTo>
                  <a:lnTo>
                    <a:pt x="3601951" y="858565"/>
                  </a:lnTo>
                  <a:lnTo>
                    <a:pt x="3664735" y="852472"/>
                  </a:lnTo>
                  <a:lnTo>
                    <a:pt x="3726436" y="846062"/>
                  </a:lnTo>
                  <a:lnTo>
                    <a:pt x="3787021" y="839340"/>
                  </a:lnTo>
                  <a:lnTo>
                    <a:pt x="3846457" y="832313"/>
                  </a:lnTo>
                  <a:lnTo>
                    <a:pt x="3904714" y="824986"/>
                  </a:lnTo>
                  <a:lnTo>
                    <a:pt x="3961757" y="817366"/>
                  </a:lnTo>
                  <a:lnTo>
                    <a:pt x="4017555" y="809458"/>
                  </a:lnTo>
                  <a:lnTo>
                    <a:pt x="4072076" y="801268"/>
                  </a:lnTo>
                  <a:lnTo>
                    <a:pt x="4125287" y="792803"/>
                  </a:lnTo>
                  <a:lnTo>
                    <a:pt x="4177155" y="784067"/>
                  </a:lnTo>
                  <a:lnTo>
                    <a:pt x="4227649" y="775068"/>
                  </a:lnTo>
                  <a:lnTo>
                    <a:pt x="4276735" y="765811"/>
                  </a:lnTo>
                  <a:lnTo>
                    <a:pt x="4324382" y="756302"/>
                  </a:lnTo>
                  <a:lnTo>
                    <a:pt x="4370557" y="746547"/>
                  </a:lnTo>
                  <a:lnTo>
                    <a:pt x="4415227" y="736551"/>
                  </a:lnTo>
                  <a:lnTo>
                    <a:pt x="4458362" y="726321"/>
                  </a:lnTo>
                  <a:lnTo>
                    <a:pt x="4499927" y="715863"/>
                  </a:lnTo>
                  <a:lnTo>
                    <a:pt x="4539890" y="705183"/>
                  </a:lnTo>
                  <a:lnTo>
                    <a:pt x="4578220" y="694286"/>
                  </a:lnTo>
                  <a:lnTo>
                    <a:pt x="4614884" y="683179"/>
                  </a:lnTo>
                  <a:lnTo>
                    <a:pt x="4683083" y="660357"/>
                  </a:lnTo>
                  <a:lnTo>
                    <a:pt x="4744229" y="636764"/>
                  </a:lnTo>
                  <a:lnTo>
                    <a:pt x="4798062" y="612448"/>
                  </a:lnTo>
                  <a:lnTo>
                    <a:pt x="4844324" y="587456"/>
                  </a:lnTo>
                  <a:lnTo>
                    <a:pt x="4882756" y="561836"/>
                  </a:lnTo>
                  <a:lnTo>
                    <a:pt x="4913099" y="535636"/>
                  </a:lnTo>
                  <a:lnTo>
                    <a:pt x="4942878" y="495350"/>
                  </a:lnTo>
                  <a:lnTo>
                    <a:pt x="4952998" y="454025"/>
                  </a:lnTo>
                  <a:lnTo>
                    <a:pt x="4951863" y="440144"/>
                  </a:lnTo>
                  <a:lnTo>
                    <a:pt x="4935092" y="399147"/>
                  </a:lnTo>
                  <a:lnTo>
                    <a:pt x="4898955" y="359243"/>
                  </a:lnTo>
                  <a:lnTo>
                    <a:pt x="4864535" y="333327"/>
                  </a:lnTo>
                  <a:lnTo>
                    <a:pt x="4822156" y="308015"/>
                  </a:lnTo>
                  <a:lnTo>
                    <a:pt x="4772076" y="283355"/>
                  </a:lnTo>
                  <a:lnTo>
                    <a:pt x="4714554" y="259395"/>
                  </a:lnTo>
                  <a:lnTo>
                    <a:pt x="4649849" y="236181"/>
                  </a:lnTo>
                  <a:lnTo>
                    <a:pt x="4578220" y="213762"/>
                  </a:lnTo>
                  <a:lnTo>
                    <a:pt x="4539890" y="202865"/>
                  </a:lnTo>
                  <a:lnTo>
                    <a:pt x="4499927" y="192185"/>
                  </a:lnTo>
                  <a:lnTo>
                    <a:pt x="4458362" y="181727"/>
                  </a:lnTo>
                  <a:lnTo>
                    <a:pt x="4415227" y="171497"/>
                  </a:lnTo>
                  <a:lnTo>
                    <a:pt x="4370557" y="161502"/>
                  </a:lnTo>
                  <a:lnTo>
                    <a:pt x="4324382" y="151747"/>
                  </a:lnTo>
                  <a:lnTo>
                    <a:pt x="4276735" y="142237"/>
                  </a:lnTo>
                  <a:lnTo>
                    <a:pt x="4227649" y="132980"/>
                  </a:lnTo>
                  <a:lnTo>
                    <a:pt x="4177155" y="123981"/>
                  </a:lnTo>
                  <a:lnTo>
                    <a:pt x="4125287" y="115246"/>
                  </a:lnTo>
                  <a:lnTo>
                    <a:pt x="4072076" y="106780"/>
                  </a:lnTo>
                  <a:lnTo>
                    <a:pt x="4017555" y="98591"/>
                  </a:lnTo>
                  <a:lnTo>
                    <a:pt x="3961757" y="90683"/>
                  </a:lnTo>
                  <a:lnTo>
                    <a:pt x="3904714" y="83063"/>
                  </a:lnTo>
                  <a:lnTo>
                    <a:pt x="3846457" y="75736"/>
                  </a:lnTo>
                  <a:lnTo>
                    <a:pt x="3787021" y="68709"/>
                  </a:lnTo>
                  <a:lnTo>
                    <a:pt x="3726436" y="61987"/>
                  </a:lnTo>
                  <a:lnTo>
                    <a:pt x="3664735" y="55577"/>
                  </a:lnTo>
                  <a:lnTo>
                    <a:pt x="3601951" y="49484"/>
                  </a:lnTo>
                  <a:lnTo>
                    <a:pt x="3538116" y="43714"/>
                  </a:lnTo>
                  <a:lnTo>
                    <a:pt x="3473263" y="38274"/>
                  </a:lnTo>
                  <a:lnTo>
                    <a:pt x="3407423" y="33169"/>
                  </a:lnTo>
                  <a:lnTo>
                    <a:pt x="3340630" y="28404"/>
                  </a:lnTo>
                  <a:lnTo>
                    <a:pt x="3272915" y="23987"/>
                  </a:lnTo>
                  <a:lnTo>
                    <a:pt x="3204311" y="19923"/>
                  </a:lnTo>
                  <a:lnTo>
                    <a:pt x="3134850" y="16218"/>
                  </a:lnTo>
                  <a:lnTo>
                    <a:pt x="3064566" y="12877"/>
                  </a:lnTo>
                  <a:lnTo>
                    <a:pt x="2993489" y="9907"/>
                  </a:lnTo>
                  <a:lnTo>
                    <a:pt x="2921652" y="7314"/>
                  </a:lnTo>
                  <a:lnTo>
                    <a:pt x="2849089" y="5104"/>
                  </a:lnTo>
                  <a:lnTo>
                    <a:pt x="2775831" y="3282"/>
                  </a:lnTo>
                  <a:lnTo>
                    <a:pt x="2701910" y="1855"/>
                  </a:lnTo>
                  <a:lnTo>
                    <a:pt x="2627360" y="828"/>
                  </a:lnTo>
                  <a:lnTo>
                    <a:pt x="2552212" y="208"/>
                  </a:lnTo>
                  <a:lnTo>
                    <a:pt x="2476498" y="0"/>
                  </a:lnTo>
                  <a:close/>
                </a:path>
              </a:pathLst>
            </a:custGeom>
            <a:solidFill>
              <a:srgbClr val="D4F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1" name="object 29">
              <a:extLst>
                <a:ext uri="{FF2B5EF4-FFF2-40B4-BE49-F238E27FC236}">
                  <a16:creationId xmlns:a16="http://schemas.microsoft.com/office/drawing/2014/main" id="{29261162-201E-CC08-E97B-310A79021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799" y="1143001"/>
              <a:ext cx="4953000" cy="908050"/>
            </a:xfrm>
            <a:custGeom>
              <a:avLst/>
              <a:gdLst>
                <a:gd name="T0" fmla="*/ 39899 w 4953000"/>
                <a:gd name="T1" fmla="*/ 372413 h 908050"/>
                <a:gd name="T2" fmla="*/ 154936 w 4953000"/>
                <a:gd name="T3" fmla="*/ 295600 h 908050"/>
                <a:gd name="T4" fmla="*/ 338114 w 4953000"/>
                <a:gd name="T5" fmla="*/ 224869 h 908050"/>
                <a:gd name="T6" fmla="*/ 453071 w 4953000"/>
                <a:gd name="T7" fmla="*/ 192185 h 908050"/>
                <a:gd name="T8" fmla="*/ 582441 w 4953000"/>
                <a:gd name="T9" fmla="*/ 161502 h 908050"/>
                <a:gd name="T10" fmla="*/ 725349 w 4953000"/>
                <a:gd name="T11" fmla="*/ 132980 h 908050"/>
                <a:gd name="T12" fmla="*/ 880922 w 4953000"/>
                <a:gd name="T13" fmla="*/ 106781 h 908050"/>
                <a:gd name="T14" fmla="*/ 1048284 w 4953000"/>
                <a:gd name="T15" fmla="*/ 83063 h 908050"/>
                <a:gd name="T16" fmla="*/ 1226562 w 4953000"/>
                <a:gd name="T17" fmla="*/ 61987 h 908050"/>
                <a:gd name="T18" fmla="*/ 1414881 w 4953000"/>
                <a:gd name="T19" fmla="*/ 43714 h 908050"/>
                <a:gd name="T20" fmla="*/ 1612368 w 4953000"/>
                <a:gd name="T21" fmla="*/ 28404 h 908050"/>
                <a:gd name="T22" fmla="*/ 1818147 w 4953000"/>
                <a:gd name="T23" fmla="*/ 16218 h 908050"/>
                <a:gd name="T24" fmla="*/ 2031345 w 4953000"/>
                <a:gd name="T25" fmla="*/ 7314 h 908050"/>
                <a:gd name="T26" fmla="*/ 2251086 w 4953000"/>
                <a:gd name="T27" fmla="*/ 1855 h 908050"/>
                <a:gd name="T28" fmla="*/ 2476498 w 4953000"/>
                <a:gd name="T29" fmla="*/ 0 h 908050"/>
                <a:gd name="T30" fmla="*/ 2701910 w 4953000"/>
                <a:gd name="T31" fmla="*/ 1855 h 908050"/>
                <a:gd name="T32" fmla="*/ 2921652 w 4953000"/>
                <a:gd name="T33" fmla="*/ 7314 h 908050"/>
                <a:gd name="T34" fmla="*/ 3134850 w 4953000"/>
                <a:gd name="T35" fmla="*/ 16218 h 908050"/>
                <a:gd name="T36" fmla="*/ 3340629 w 4953000"/>
                <a:gd name="T37" fmla="*/ 28404 h 908050"/>
                <a:gd name="T38" fmla="*/ 3538116 w 4953000"/>
                <a:gd name="T39" fmla="*/ 43714 h 908050"/>
                <a:gd name="T40" fmla="*/ 3726435 w 4953000"/>
                <a:gd name="T41" fmla="*/ 61987 h 908050"/>
                <a:gd name="T42" fmla="*/ 3904713 w 4953000"/>
                <a:gd name="T43" fmla="*/ 83063 h 908050"/>
                <a:gd name="T44" fmla="*/ 4072076 w 4953000"/>
                <a:gd name="T45" fmla="*/ 106781 h 908050"/>
                <a:gd name="T46" fmla="*/ 4227648 w 4953000"/>
                <a:gd name="T47" fmla="*/ 132980 h 908050"/>
                <a:gd name="T48" fmla="*/ 4370557 w 4953000"/>
                <a:gd name="T49" fmla="*/ 161502 h 908050"/>
                <a:gd name="T50" fmla="*/ 4499927 w 4953000"/>
                <a:gd name="T51" fmla="*/ 192185 h 908050"/>
                <a:gd name="T52" fmla="*/ 4614884 w 4953000"/>
                <a:gd name="T53" fmla="*/ 224869 h 908050"/>
                <a:gd name="T54" fmla="*/ 4798062 w 4953000"/>
                <a:gd name="T55" fmla="*/ 295600 h 908050"/>
                <a:gd name="T56" fmla="*/ 4913099 w 4953000"/>
                <a:gd name="T57" fmla="*/ 372413 h 908050"/>
                <a:gd name="T58" fmla="*/ 4951863 w 4953000"/>
                <a:gd name="T59" fmla="*/ 467905 h 908050"/>
                <a:gd name="T60" fmla="*/ 4864535 w 4953000"/>
                <a:gd name="T61" fmla="*/ 574722 h 908050"/>
                <a:gd name="T62" fmla="*/ 4714554 w 4953000"/>
                <a:gd name="T63" fmla="*/ 648654 h 908050"/>
                <a:gd name="T64" fmla="*/ 4539890 w 4953000"/>
                <a:gd name="T65" fmla="*/ 705183 h 908050"/>
                <a:gd name="T66" fmla="*/ 4415227 w 4953000"/>
                <a:gd name="T67" fmla="*/ 736551 h 908050"/>
                <a:gd name="T68" fmla="*/ 4276735 w 4953000"/>
                <a:gd name="T69" fmla="*/ 765811 h 908050"/>
                <a:gd name="T70" fmla="*/ 4125287 w 4953000"/>
                <a:gd name="T71" fmla="*/ 792803 h 908050"/>
                <a:gd name="T72" fmla="*/ 3961757 w 4953000"/>
                <a:gd name="T73" fmla="*/ 817366 h 908050"/>
                <a:gd name="T74" fmla="*/ 3787020 w 4953000"/>
                <a:gd name="T75" fmla="*/ 839340 h 908050"/>
                <a:gd name="T76" fmla="*/ 3601951 w 4953000"/>
                <a:gd name="T77" fmla="*/ 858565 h 908050"/>
                <a:gd name="T78" fmla="*/ 3407423 w 4953000"/>
                <a:gd name="T79" fmla="*/ 874880 h 908050"/>
                <a:gd name="T80" fmla="*/ 3204311 w 4953000"/>
                <a:gd name="T81" fmla="*/ 888126 h 908050"/>
                <a:gd name="T82" fmla="*/ 2993489 w 4953000"/>
                <a:gd name="T83" fmla="*/ 898141 h 908050"/>
                <a:gd name="T84" fmla="*/ 2775831 w 4953000"/>
                <a:gd name="T85" fmla="*/ 904767 h 908050"/>
                <a:gd name="T86" fmla="*/ 2552211 w 4953000"/>
                <a:gd name="T87" fmla="*/ 907841 h 908050"/>
                <a:gd name="T88" fmla="*/ 2325637 w 4953000"/>
                <a:gd name="T89" fmla="*/ 907221 h 908050"/>
                <a:gd name="T90" fmla="*/ 2103908 w 4953000"/>
                <a:gd name="T91" fmla="*/ 902945 h 908050"/>
                <a:gd name="T92" fmla="*/ 1888432 w 4953000"/>
                <a:gd name="T93" fmla="*/ 895172 h 908050"/>
                <a:gd name="T94" fmla="*/ 1680083 w 4953000"/>
                <a:gd name="T95" fmla="*/ 884062 h 908050"/>
                <a:gd name="T96" fmla="*/ 1479735 w 4953000"/>
                <a:gd name="T97" fmla="*/ 869775 h 908050"/>
                <a:gd name="T98" fmla="*/ 1288263 w 4953000"/>
                <a:gd name="T99" fmla="*/ 852472 h 908050"/>
                <a:gd name="T100" fmla="*/ 1106541 w 4953000"/>
                <a:gd name="T101" fmla="*/ 832313 h 908050"/>
                <a:gd name="T102" fmla="*/ 935443 w 4953000"/>
                <a:gd name="T103" fmla="*/ 809458 h 908050"/>
                <a:gd name="T104" fmla="*/ 775843 w 4953000"/>
                <a:gd name="T105" fmla="*/ 784068 h 908050"/>
                <a:gd name="T106" fmla="*/ 628616 w 4953000"/>
                <a:gd name="T107" fmla="*/ 756302 h 908050"/>
                <a:gd name="T108" fmla="*/ 494636 w 4953000"/>
                <a:gd name="T109" fmla="*/ 726322 h 908050"/>
                <a:gd name="T110" fmla="*/ 374778 w 4953000"/>
                <a:gd name="T111" fmla="*/ 694287 h 908050"/>
                <a:gd name="T112" fmla="*/ 208769 w 4953000"/>
                <a:gd name="T113" fmla="*/ 636764 h 908050"/>
                <a:gd name="T114" fmla="*/ 70242 w 4953000"/>
                <a:gd name="T115" fmla="*/ 561837 h 908050"/>
                <a:gd name="T116" fmla="*/ 0 w 4953000"/>
                <a:gd name="T117" fmla="*/ 454024 h 908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53000" h="908050">
                  <a:moveTo>
                    <a:pt x="0" y="454024"/>
                  </a:moveTo>
                  <a:lnTo>
                    <a:pt x="10120" y="412699"/>
                  </a:lnTo>
                  <a:lnTo>
                    <a:pt x="39899" y="372413"/>
                  </a:lnTo>
                  <a:lnTo>
                    <a:pt x="70242" y="346212"/>
                  </a:lnTo>
                  <a:lnTo>
                    <a:pt x="108673" y="320592"/>
                  </a:lnTo>
                  <a:lnTo>
                    <a:pt x="154936" y="295600"/>
                  </a:lnTo>
                  <a:lnTo>
                    <a:pt x="208769" y="271284"/>
                  </a:lnTo>
                  <a:lnTo>
                    <a:pt x="269915" y="247692"/>
                  </a:lnTo>
                  <a:lnTo>
                    <a:pt x="338114" y="224869"/>
                  </a:lnTo>
                  <a:lnTo>
                    <a:pt x="374778" y="213762"/>
                  </a:lnTo>
                  <a:lnTo>
                    <a:pt x="413108" y="202865"/>
                  </a:lnTo>
                  <a:lnTo>
                    <a:pt x="453071" y="192185"/>
                  </a:lnTo>
                  <a:lnTo>
                    <a:pt x="494636" y="181727"/>
                  </a:lnTo>
                  <a:lnTo>
                    <a:pt x="537770" y="171497"/>
                  </a:lnTo>
                  <a:lnTo>
                    <a:pt x="582441" y="161502"/>
                  </a:lnTo>
                  <a:lnTo>
                    <a:pt x="628616" y="151747"/>
                  </a:lnTo>
                  <a:lnTo>
                    <a:pt x="676263" y="142238"/>
                  </a:lnTo>
                  <a:lnTo>
                    <a:pt x="725349" y="132980"/>
                  </a:lnTo>
                  <a:lnTo>
                    <a:pt x="775843" y="123981"/>
                  </a:lnTo>
                  <a:lnTo>
                    <a:pt x="827711" y="115246"/>
                  </a:lnTo>
                  <a:lnTo>
                    <a:pt x="880922" y="106781"/>
                  </a:lnTo>
                  <a:lnTo>
                    <a:pt x="935443" y="98591"/>
                  </a:lnTo>
                  <a:lnTo>
                    <a:pt x="991241" y="90683"/>
                  </a:lnTo>
                  <a:lnTo>
                    <a:pt x="1048284" y="83063"/>
                  </a:lnTo>
                  <a:lnTo>
                    <a:pt x="1106541" y="75736"/>
                  </a:lnTo>
                  <a:lnTo>
                    <a:pt x="1165977" y="68709"/>
                  </a:lnTo>
                  <a:lnTo>
                    <a:pt x="1226562" y="61987"/>
                  </a:lnTo>
                  <a:lnTo>
                    <a:pt x="1288263" y="55577"/>
                  </a:lnTo>
                  <a:lnTo>
                    <a:pt x="1351047" y="49484"/>
                  </a:lnTo>
                  <a:lnTo>
                    <a:pt x="1414881" y="43714"/>
                  </a:lnTo>
                  <a:lnTo>
                    <a:pt x="1479735" y="38274"/>
                  </a:lnTo>
                  <a:lnTo>
                    <a:pt x="1545574" y="33169"/>
                  </a:lnTo>
                  <a:lnTo>
                    <a:pt x="1612368" y="28404"/>
                  </a:lnTo>
                  <a:lnTo>
                    <a:pt x="1680083" y="23987"/>
                  </a:lnTo>
                  <a:lnTo>
                    <a:pt x="1748686" y="19923"/>
                  </a:lnTo>
                  <a:lnTo>
                    <a:pt x="1818147" y="16218"/>
                  </a:lnTo>
                  <a:lnTo>
                    <a:pt x="1888432" y="12877"/>
                  </a:lnTo>
                  <a:lnTo>
                    <a:pt x="1959508" y="9907"/>
                  </a:lnTo>
                  <a:lnTo>
                    <a:pt x="2031345" y="7314"/>
                  </a:lnTo>
                  <a:lnTo>
                    <a:pt x="2103908" y="5104"/>
                  </a:lnTo>
                  <a:lnTo>
                    <a:pt x="2177166" y="3282"/>
                  </a:lnTo>
                  <a:lnTo>
                    <a:pt x="2251086" y="1855"/>
                  </a:lnTo>
                  <a:lnTo>
                    <a:pt x="2325637" y="828"/>
                  </a:lnTo>
                  <a:lnTo>
                    <a:pt x="2400785" y="208"/>
                  </a:lnTo>
                  <a:lnTo>
                    <a:pt x="2476498" y="0"/>
                  </a:lnTo>
                  <a:lnTo>
                    <a:pt x="2552211" y="208"/>
                  </a:lnTo>
                  <a:lnTo>
                    <a:pt x="2627360" y="828"/>
                  </a:lnTo>
                  <a:lnTo>
                    <a:pt x="2701910" y="1855"/>
                  </a:lnTo>
                  <a:lnTo>
                    <a:pt x="2775831" y="3282"/>
                  </a:lnTo>
                  <a:lnTo>
                    <a:pt x="2849089" y="5104"/>
                  </a:lnTo>
                  <a:lnTo>
                    <a:pt x="2921652" y="7314"/>
                  </a:lnTo>
                  <a:lnTo>
                    <a:pt x="2993489" y="9907"/>
                  </a:lnTo>
                  <a:lnTo>
                    <a:pt x="3064565" y="12877"/>
                  </a:lnTo>
                  <a:lnTo>
                    <a:pt x="3134850" y="16218"/>
                  </a:lnTo>
                  <a:lnTo>
                    <a:pt x="3204311" y="19923"/>
                  </a:lnTo>
                  <a:lnTo>
                    <a:pt x="3272915" y="23987"/>
                  </a:lnTo>
                  <a:lnTo>
                    <a:pt x="3340629" y="28404"/>
                  </a:lnTo>
                  <a:lnTo>
                    <a:pt x="3407423" y="33169"/>
                  </a:lnTo>
                  <a:lnTo>
                    <a:pt x="3473262" y="38274"/>
                  </a:lnTo>
                  <a:lnTo>
                    <a:pt x="3538116" y="43714"/>
                  </a:lnTo>
                  <a:lnTo>
                    <a:pt x="3601951" y="49484"/>
                  </a:lnTo>
                  <a:lnTo>
                    <a:pt x="3664735" y="55577"/>
                  </a:lnTo>
                  <a:lnTo>
                    <a:pt x="3726435" y="61987"/>
                  </a:lnTo>
                  <a:lnTo>
                    <a:pt x="3787020" y="68709"/>
                  </a:lnTo>
                  <a:lnTo>
                    <a:pt x="3846457" y="75736"/>
                  </a:lnTo>
                  <a:lnTo>
                    <a:pt x="3904713" y="83063"/>
                  </a:lnTo>
                  <a:lnTo>
                    <a:pt x="3961757" y="90683"/>
                  </a:lnTo>
                  <a:lnTo>
                    <a:pt x="4017555" y="98591"/>
                  </a:lnTo>
                  <a:lnTo>
                    <a:pt x="4072076" y="106781"/>
                  </a:lnTo>
                  <a:lnTo>
                    <a:pt x="4125287" y="115246"/>
                  </a:lnTo>
                  <a:lnTo>
                    <a:pt x="4177155" y="123981"/>
                  </a:lnTo>
                  <a:lnTo>
                    <a:pt x="4227648" y="132980"/>
                  </a:lnTo>
                  <a:lnTo>
                    <a:pt x="4276735" y="142238"/>
                  </a:lnTo>
                  <a:lnTo>
                    <a:pt x="4324382" y="151747"/>
                  </a:lnTo>
                  <a:lnTo>
                    <a:pt x="4370557" y="161502"/>
                  </a:lnTo>
                  <a:lnTo>
                    <a:pt x="4415227" y="171497"/>
                  </a:lnTo>
                  <a:lnTo>
                    <a:pt x="4458362" y="181727"/>
                  </a:lnTo>
                  <a:lnTo>
                    <a:pt x="4499927" y="192185"/>
                  </a:lnTo>
                  <a:lnTo>
                    <a:pt x="4539890" y="202865"/>
                  </a:lnTo>
                  <a:lnTo>
                    <a:pt x="4578220" y="213762"/>
                  </a:lnTo>
                  <a:lnTo>
                    <a:pt x="4614884" y="224869"/>
                  </a:lnTo>
                  <a:lnTo>
                    <a:pt x="4683083" y="247692"/>
                  </a:lnTo>
                  <a:lnTo>
                    <a:pt x="4744229" y="271284"/>
                  </a:lnTo>
                  <a:lnTo>
                    <a:pt x="4798062" y="295600"/>
                  </a:lnTo>
                  <a:lnTo>
                    <a:pt x="4844325" y="320592"/>
                  </a:lnTo>
                  <a:lnTo>
                    <a:pt x="4882756" y="346212"/>
                  </a:lnTo>
                  <a:lnTo>
                    <a:pt x="4913099" y="372413"/>
                  </a:lnTo>
                  <a:lnTo>
                    <a:pt x="4942878" y="412699"/>
                  </a:lnTo>
                  <a:lnTo>
                    <a:pt x="4952998" y="454024"/>
                  </a:lnTo>
                  <a:lnTo>
                    <a:pt x="4951863" y="467905"/>
                  </a:lnTo>
                  <a:lnTo>
                    <a:pt x="4935093" y="508902"/>
                  </a:lnTo>
                  <a:lnTo>
                    <a:pt x="4898955" y="548806"/>
                  </a:lnTo>
                  <a:lnTo>
                    <a:pt x="4864535" y="574722"/>
                  </a:lnTo>
                  <a:lnTo>
                    <a:pt x="4822156" y="600034"/>
                  </a:lnTo>
                  <a:lnTo>
                    <a:pt x="4772076" y="624694"/>
                  </a:lnTo>
                  <a:lnTo>
                    <a:pt x="4714554" y="648654"/>
                  </a:lnTo>
                  <a:lnTo>
                    <a:pt x="4649849" y="671868"/>
                  </a:lnTo>
                  <a:lnTo>
                    <a:pt x="4578220" y="694287"/>
                  </a:lnTo>
                  <a:lnTo>
                    <a:pt x="4539890" y="705183"/>
                  </a:lnTo>
                  <a:lnTo>
                    <a:pt x="4499927" y="715864"/>
                  </a:lnTo>
                  <a:lnTo>
                    <a:pt x="4458362" y="726322"/>
                  </a:lnTo>
                  <a:lnTo>
                    <a:pt x="4415227" y="736551"/>
                  </a:lnTo>
                  <a:lnTo>
                    <a:pt x="4370557" y="746547"/>
                  </a:lnTo>
                  <a:lnTo>
                    <a:pt x="4324382" y="756302"/>
                  </a:lnTo>
                  <a:lnTo>
                    <a:pt x="4276735" y="765811"/>
                  </a:lnTo>
                  <a:lnTo>
                    <a:pt x="4227648" y="775069"/>
                  </a:lnTo>
                  <a:lnTo>
                    <a:pt x="4177155" y="784068"/>
                  </a:lnTo>
                  <a:lnTo>
                    <a:pt x="4125287" y="792803"/>
                  </a:lnTo>
                  <a:lnTo>
                    <a:pt x="4072076" y="801268"/>
                  </a:lnTo>
                  <a:lnTo>
                    <a:pt x="4017555" y="809458"/>
                  </a:lnTo>
                  <a:lnTo>
                    <a:pt x="3961757" y="817366"/>
                  </a:lnTo>
                  <a:lnTo>
                    <a:pt x="3904713" y="824986"/>
                  </a:lnTo>
                  <a:lnTo>
                    <a:pt x="3846457" y="832313"/>
                  </a:lnTo>
                  <a:lnTo>
                    <a:pt x="3787020" y="839340"/>
                  </a:lnTo>
                  <a:lnTo>
                    <a:pt x="3726435" y="846062"/>
                  </a:lnTo>
                  <a:lnTo>
                    <a:pt x="3664735" y="852472"/>
                  </a:lnTo>
                  <a:lnTo>
                    <a:pt x="3601951" y="858565"/>
                  </a:lnTo>
                  <a:lnTo>
                    <a:pt x="3538116" y="864335"/>
                  </a:lnTo>
                  <a:lnTo>
                    <a:pt x="3473262" y="869775"/>
                  </a:lnTo>
                  <a:lnTo>
                    <a:pt x="3407423" y="874880"/>
                  </a:lnTo>
                  <a:lnTo>
                    <a:pt x="3340629" y="879644"/>
                  </a:lnTo>
                  <a:lnTo>
                    <a:pt x="3272915" y="884062"/>
                  </a:lnTo>
                  <a:lnTo>
                    <a:pt x="3204311" y="888126"/>
                  </a:lnTo>
                  <a:lnTo>
                    <a:pt x="3134850" y="891831"/>
                  </a:lnTo>
                  <a:lnTo>
                    <a:pt x="3064565" y="895172"/>
                  </a:lnTo>
                  <a:lnTo>
                    <a:pt x="2993489" y="898141"/>
                  </a:lnTo>
                  <a:lnTo>
                    <a:pt x="2921652" y="900734"/>
                  </a:lnTo>
                  <a:lnTo>
                    <a:pt x="2849089" y="902945"/>
                  </a:lnTo>
                  <a:lnTo>
                    <a:pt x="2775831" y="904767"/>
                  </a:lnTo>
                  <a:lnTo>
                    <a:pt x="2701910" y="906194"/>
                  </a:lnTo>
                  <a:lnTo>
                    <a:pt x="2627360" y="907221"/>
                  </a:lnTo>
                  <a:lnTo>
                    <a:pt x="2552211" y="907841"/>
                  </a:lnTo>
                  <a:lnTo>
                    <a:pt x="2476498" y="908049"/>
                  </a:lnTo>
                  <a:lnTo>
                    <a:pt x="2400785" y="907841"/>
                  </a:lnTo>
                  <a:lnTo>
                    <a:pt x="2325637" y="907221"/>
                  </a:lnTo>
                  <a:lnTo>
                    <a:pt x="2251086" y="906194"/>
                  </a:lnTo>
                  <a:lnTo>
                    <a:pt x="2177166" y="904767"/>
                  </a:lnTo>
                  <a:lnTo>
                    <a:pt x="2103908" y="902945"/>
                  </a:lnTo>
                  <a:lnTo>
                    <a:pt x="2031345" y="900734"/>
                  </a:lnTo>
                  <a:lnTo>
                    <a:pt x="1959508" y="898141"/>
                  </a:lnTo>
                  <a:lnTo>
                    <a:pt x="1888432" y="895172"/>
                  </a:lnTo>
                  <a:lnTo>
                    <a:pt x="1818147" y="891831"/>
                  </a:lnTo>
                  <a:lnTo>
                    <a:pt x="1748686" y="888126"/>
                  </a:lnTo>
                  <a:lnTo>
                    <a:pt x="1680083" y="884062"/>
                  </a:lnTo>
                  <a:lnTo>
                    <a:pt x="1612368" y="879644"/>
                  </a:lnTo>
                  <a:lnTo>
                    <a:pt x="1545574" y="874880"/>
                  </a:lnTo>
                  <a:lnTo>
                    <a:pt x="1479735" y="869775"/>
                  </a:lnTo>
                  <a:lnTo>
                    <a:pt x="1414881" y="864335"/>
                  </a:lnTo>
                  <a:lnTo>
                    <a:pt x="1351047" y="858565"/>
                  </a:lnTo>
                  <a:lnTo>
                    <a:pt x="1288263" y="852472"/>
                  </a:lnTo>
                  <a:lnTo>
                    <a:pt x="1226562" y="846062"/>
                  </a:lnTo>
                  <a:lnTo>
                    <a:pt x="1165977" y="839340"/>
                  </a:lnTo>
                  <a:lnTo>
                    <a:pt x="1106541" y="832313"/>
                  </a:lnTo>
                  <a:lnTo>
                    <a:pt x="1048284" y="824986"/>
                  </a:lnTo>
                  <a:lnTo>
                    <a:pt x="991241" y="817366"/>
                  </a:lnTo>
                  <a:lnTo>
                    <a:pt x="935443" y="809458"/>
                  </a:lnTo>
                  <a:lnTo>
                    <a:pt x="880922" y="801268"/>
                  </a:lnTo>
                  <a:lnTo>
                    <a:pt x="827711" y="792803"/>
                  </a:lnTo>
                  <a:lnTo>
                    <a:pt x="775843" y="784068"/>
                  </a:lnTo>
                  <a:lnTo>
                    <a:pt x="725349" y="775069"/>
                  </a:lnTo>
                  <a:lnTo>
                    <a:pt x="676263" y="765811"/>
                  </a:lnTo>
                  <a:lnTo>
                    <a:pt x="628616" y="756302"/>
                  </a:lnTo>
                  <a:lnTo>
                    <a:pt x="582441" y="746547"/>
                  </a:lnTo>
                  <a:lnTo>
                    <a:pt x="537770" y="736551"/>
                  </a:lnTo>
                  <a:lnTo>
                    <a:pt x="494636" y="726322"/>
                  </a:lnTo>
                  <a:lnTo>
                    <a:pt x="453071" y="715864"/>
                  </a:lnTo>
                  <a:lnTo>
                    <a:pt x="413108" y="705183"/>
                  </a:lnTo>
                  <a:lnTo>
                    <a:pt x="374778" y="694287"/>
                  </a:lnTo>
                  <a:lnTo>
                    <a:pt x="338114" y="683179"/>
                  </a:lnTo>
                  <a:lnTo>
                    <a:pt x="269915" y="660357"/>
                  </a:lnTo>
                  <a:lnTo>
                    <a:pt x="208769" y="636764"/>
                  </a:lnTo>
                  <a:lnTo>
                    <a:pt x="154936" y="612448"/>
                  </a:lnTo>
                  <a:lnTo>
                    <a:pt x="108673" y="587457"/>
                  </a:lnTo>
                  <a:lnTo>
                    <a:pt x="70242" y="561837"/>
                  </a:lnTo>
                  <a:lnTo>
                    <a:pt x="39899" y="535636"/>
                  </a:lnTo>
                  <a:lnTo>
                    <a:pt x="10120" y="495350"/>
                  </a:lnTo>
                  <a:lnTo>
                    <a:pt x="0" y="454024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2E7B298A-A390-CB99-EE64-AAEA6D4F29F4}"/>
              </a:ext>
            </a:extLst>
          </p:cNvPr>
          <p:cNvSpPr txBox="1"/>
          <p:nvPr/>
        </p:nvSpPr>
        <p:spPr>
          <a:xfrm>
            <a:off x="3987800" y="1471613"/>
            <a:ext cx="4330700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500" spc="-5" dirty="0">
                <a:latin typeface="Comic Sans MS"/>
                <a:cs typeface="Comic Sans MS"/>
              </a:rPr>
              <a:t>https://en.wikipedia.org/wiki/National_Gallery</a:t>
            </a:r>
            <a:endParaRPr sz="1500">
              <a:latin typeface="Comic Sans MS"/>
              <a:cs typeface="Comic Sans MS"/>
            </a:endParaRPr>
          </a:p>
        </p:txBody>
      </p:sp>
      <p:grpSp>
        <p:nvGrpSpPr>
          <p:cNvPr id="2" name="object 13">
            <a:extLst>
              <a:ext uri="{FF2B5EF4-FFF2-40B4-BE49-F238E27FC236}">
                <a16:creationId xmlns:a16="http://schemas.microsoft.com/office/drawing/2014/main" id="{94490E02-2E21-711C-4EE2-9A231619DB8D}"/>
              </a:ext>
            </a:extLst>
          </p:cNvPr>
          <p:cNvGrpSpPr>
            <a:grpSpLocks/>
          </p:cNvGrpSpPr>
          <p:nvPr/>
        </p:nvGrpSpPr>
        <p:grpSpPr bwMode="auto">
          <a:xfrm rot="6473902">
            <a:off x="5666738" y="3981685"/>
            <a:ext cx="923229" cy="1663951"/>
            <a:chOff x="5486399" y="2057400"/>
            <a:chExt cx="688975" cy="1485900"/>
          </a:xfrm>
        </p:grpSpPr>
        <p:sp>
          <p:nvSpPr>
            <p:cNvPr id="3" name="object 14">
              <a:extLst>
                <a:ext uri="{FF2B5EF4-FFF2-40B4-BE49-F238E27FC236}">
                  <a16:creationId xmlns:a16="http://schemas.microsoft.com/office/drawing/2014/main" id="{DDE9D2DC-3BB4-89C9-804C-21AEDA15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4" y="2080493"/>
              <a:ext cx="666115" cy="1453515"/>
            </a:xfrm>
            <a:custGeom>
              <a:avLst/>
              <a:gdLst>
                <a:gd name="T0" fmla="*/ 0 w 666114"/>
                <a:gd name="T1" fmla="*/ 1453281 h 1453514"/>
                <a:gd name="T2" fmla="*/ 665696 w 666114"/>
                <a:gd name="T3" fmla="*/ 0 h 145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6114" h="1453514">
                  <a:moveTo>
                    <a:pt x="0" y="1453281"/>
                  </a:moveTo>
                  <a:lnTo>
                    <a:pt x="665696" y="0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object 15">
              <a:extLst>
                <a:ext uri="{FF2B5EF4-FFF2-40B4-BE49-F238E27FC236}">
                  <a16:creationId xmlns:a16="http://schemas.microsoft.com/office/drawing/2014/main" id="{984E52A5-D842-4959-1DF2-F384BF1C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825" y="2057400"/>
              <a:ext cx="69850" cy="85725"/>
            </a:xfrm>
            <a:custGeom>
              <a:avLst/>
              <a:gdLst>
                <a:gd name="T0" fmla="*/ 66372 w 69850"/>
                <a:gd name="T1" fmla="*/ 0 h 85725"/>
                <a:gd name="T2" fmla="*/ 0 w 69850"/>
                <a:gd name="T3" fmla="*/ 53411 h 85725"/>
                <a:gd name="T4" fmla="*/ 69278 w 69850"/>
                <a:gd name="T5" fmla="*/ 85145 h 85725"/>
                <a:gd name="T6" fmla="*/ 66372 w 69850"/>
                <a:gd name="T7" fmla="*/ 0 h 85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50" h="85725">
                  <a:moveTo>
                    <a:pt x="66372" y="0"/>
                  </a:moveTo>
                  <a:lnTo>
                    <a:pt x="0" y="53411"/>
                  </a:lnTo>
                  <a:lnTo>
                    <a:pt x="69278" y="85145"/>
                  </a:lnTo>
                  <a:lnTo>
                    <a:pt x="66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63E1B74-1D02-438D-EA4E-D8BB460EF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30207"/>
              </p:ext>
            </p:extLst>
          </p:nvPr>
        </p:nvGraphicFramePr>
        <p:xfrm>
          <a:off x="114300" y="1219200"/>
          <a:ext cx="8915400" cy="1025525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val="144588482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5414265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46530227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27102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20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Saint-­‐Georges et le dragon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951582"/>
                  </a:ext>
                </a:extLst>
              </a:tr>
              <a:tr h="3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1889/90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8903"/>
                  </a:ext>
                </a:extLst>
              </a:tr>
              <a:tr h="60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Creator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497919"/>
                  </a:ext>
                </a:extLst>
              </a:tr>
              <a:tr h="56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Current location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7518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726B23-C3F7-59EA-9110-0BB5BA7B7FB6}"/>
              </a:ext>
            </a:extLst>
          </p:cNvPr>
          <p:cNvGrpSpPr/>
          <p:nvPr/>
        </p:nvGrpSpPr>
        <p:grpSpPr>
          <a:xfrm>
            <a:off x="76200" y="1130300"/>
            <a:ext cx="8991600" cy="5197475"/>
            <a:chOff x="12700" y="1130300"/>
            <a:chExt cx="8991600" cy="5197475"/>
          </a:xfrm>
        </p:grpSpPr>
        <p:pic>
          <p:nvPicPr>
            <p:cNvPr id="16386" name="object 5">
              <a:extLst>
                <a:ext uri="{FF2B5EF4-FFF2-40B4-BE49-F238E27FC236}">
                  <a16:creationId xmlns:a16="http://schemas.microsoft.com/office/drawing/2014/main" id="{7EEE55F6-C655-2C36-E2F2-1D57746BE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1130300"/>
              <a:ext cx="8991600" cy="519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E8C50B0-FBE7-3476-3130-3F95DBFD8717}"/>
                </a:ext>
              </a:extLst>
            </p:cNvPr>
            <p:cNvSpPr txBox="1"/>
            <p:nvPr/>
          </p:nvSpPr>
          <p:spPr>
            <a:xfrm>
              <a:off x="6022975" y="4300538"/>
              <a:ext cx="927100" cy="300037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800" spc="-5" dirty="0">
                  <a:latin typeface="Comic Sans MS"/>
                  <a:cs typeface="Comic Sans MS"/>
                </a:rPr>
                <a:t>Location</a:t>
              </a:r>
              <a:endParaRPr sz="1800">
                <a:latin typeface="Comic Sans MS"/>
                <a:cs typeface="Comic Sans M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636D0B7-3137-CF53-9A78-F7CCEAAFC372}"/>
                </a:ext>
              </a:extLst>
            </p:cNvPr>
            <p:cNvSpPr txBox="1"/>
            <p:nvPr/>
          </p:nvSpPr>
          <p:spPr>
            <a:xfrm>
              <a:off x="723900" y="5443538"/>
              <a:ext cx="1333500" cy="197490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lang="en-US" sz="1200" spc="-5" dirty="0">
                  <a:latin typeface="Comic Sans MS"/>
                  <a:cs typeface="Comic Sans MS"/>
                </a:rPr>
                <a:t>“</a:t>
              </a:r>
              <a:r>
                <a:rPr sz="1200" spc="-5" dirty="0">
                  <a:latin typeface="Comic Sans MS"/>
                  <a:cs typeface="Comic Sans MS"/>
                </a:rPr>
                <a:t>National</a:t>
              </a:r>
              <a:r>
                <a:rPr sz="1200" spc="-55" dirty="0">
                  <a:latin typeface="Comic Sans MS"/>
                  <a:cs typeface="Comic Sans MS"/>
                </a:rPr>
                <a:t> </a:t>
              </a:r>
              <a:r>
                <a:rPr sz="1200" dirty="0">
                  <a:latin typeface="Comic Sans MS"/>
                  <a:cs typeface="Comic Sans MS"/>
                </a:rPr>
                <a:t>Gallery</a:t>
              </a:r>
              <a:r>
                <a:rPr lang="en-US" sz="1200" dirty="0">
                  <a:latin typeface="Comic Sans MS"/>
                  <a:cs typeface="Comic Sans MS"/>
                </a:rPr>
                <a:t>"</a:t>
              </a:r>
              <a:endParaRPr sz="1200" dirty="0">
                <a:latin typeface="Comic Sans MS"/>
                <a:cs typeface="Comic Sans MS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A322816-AA1D-92BA-8474-23FC31D85B02}"/>
                </a:ext>
              </a:extLst>
            </p:cNvPr>
            <p:cNvSpPr txBox="1"/>
            <p:nvPr/>
          </p:nvSpPr>
          <p:spPr>
            <a:xfrm>
              <a:off x="993775" y="4452938"/>
              <a:ext cx="749300" cy="566737"/>
            </a:xfrm>
            <a:prstGeom prst="rect">
              <a:avLst/>
            </a:prstGeom>
          </p:spPr>
          <p:txBody>
            <a:bodyPr lIns="0" tIns="27939" rIns="0" bIns="0">
              <a:spAutoFit/>
            </a:bodyPr>
            <a:lstStyle>
              <a:lvl1pPr marL="127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100"/>
                </a:lnSpc>
                <a:spcBef>
                  <a:spcPts val="225"/>
                </a:spcBef>
              </a:pPr>
              <a:r>
                <a:rPr lang="en-US" altLang="en-US" sz="1800">
                  <a:latin typeface="Comic Sans MS" panose="030F0702030302020204" pitchFamily="66" charset="0"/>
                </a:rPr>
                <a:t>Native  name</a:t>
              </a: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904D19F-2664-48DA-0C1C-EFF685291CF5}"/>
                </a:ext>
              </a:extLst>
            </p:cNvPr>
            <p:cNvSpPr txBox="1"/>
            <p:nvPr/>
          </p:nvSpPr>
          <p:spPr>
            <a:xfrm>
              <a:off x="765175" y="2776538"/>
              <a:ext cx="6118225" cy="1092200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ts val="100"/>
                </a:spcBef>
              </a:pPr>
              <a:r>
                <a:rPr lang="en-US" altLang="en-US" sz="1800">
                  <a:latin typeface="Comic Sans MS" panose="030F0702030302020204" pitchFamily="66" charset="0"/>
                </a:rPr>
                <a:t>Website</a:t>
              </a:r>
            </a:p>
            <a:p>
              <a:pPr>
                <a:spcBef>
                  <a:spcPts val="50"/>
                </a:spcBef>
              </a:pPr>
              <a:endParaRPr lang="en-US" altLang="en-US" sz="3100">
                <a:latin typeface="Comic Sans MS" panose="030F0702030302020204" pitchFamily="66" charset="0"/>
              </a:endParaRPr>
            </a:p>
            <a:p>
              <a:r>
                <a:rPr lang="en-US" altLang="en-US" sz="1500">
                  <a:latin typeface="Comic Sans MS" panose="030F0702030302020204" pitchFamily="66" charset="0"/>
                </a:rPr>
                <a:t>https://en.wikipedia.org/wiki/National_Gallery</a:t>
              </a: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136B28B-C09C-012C-D4CC-21618375BA8E}"/>
                </a:ext>
              </a:extLst>
            </p:cNvPr>
            <p:cNvSpPr txBox="1"/>
            <p:nvPr/>
          </p:nvSpPr>
          <p:spPr>
            <a:xfrm>
              <a:off x="4879975" y="5853113"/>
              <a:ext cx="3422650" cy="254000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500" spc="-5" dirty="0">
                  <a:latin typeface="Comic Sans MS"/>
                  <a:cs typeface="Comic Sans MS"/>
                </a:rPr>
                <a:t>https://en.wikipedia.org/wiki/London</a:t>
              </a:r>
              <a:endParaRPr sz="1500">
                <a:latin typeface="Comic Sans MS"/>
                <a:cs typeface="Comic Sans M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159FE1E-A928-5191-91A7-D1D5DAD44190}"/>
                </a:ext>
              </a:extLst>
            </p:cNvPr>
            <p:cNvSpPr txBox="1"/>
            <p:nvPr/>
          </p:nvSpPr>
          <p:spPr>
            <a:xfrm>
              <a:off x="914400" y="1676400"/>
              <a:ext cx="1143000" cy="230831"/>
            </a:xfrm>
            <a:prstGeom prst="rect">
              <a:avLst/>
            </a:prstGeom>
            <a:ln w="25399">
              <a:solidFill>
                <a:srgbClr val="000000"/>
              </a:solidFill>
            </a:ln>
          </p:spPr>
          <p:txBody>
            <a:bodyPr lIns="0" tIns="45719" rIns="0" bIns="0">
              <a:spAutoFit/>
            </a:bodyPr>
            <a:lstStyle/>
            <a:p>
              <a:pPr marL="4445" algn="ctr">
                <a:spcBef>
                  <a:spcPts val="359"/>
                </a:spcBef>
                <a:defRPr/>
              </a:pPr>
              <a:r>
                <a:rPr lang="en-US" sz="1200" spc="-5" dirty="0">
                  <a:latin typeface="Comic Sans MS"/>
                  <a:cs typeface="Comic Sans MS"/>
                </a:rPr>
                <a:t>“</a:t>
              </a:r>
              <a:r>
                <a:rPr sz="1200" spc="-5" dirty="0">
                  <a:latin typeface="Comic Sans MS"/>
                  <a:cs typeface="Comic Sans MS"/>
                </a:rPr>
                <a:t>1824</a:t>
              </a:r>
              <a:r>
                <a:rPr lang="en-US" sz="1200" spc="-5" dirty="0">
                  <a:latin typeface="Comic Sans MS"/>
                  <a:cs typeface="Comic Sans MS"/>
                </a:rPr>
                <a:t>"</a:t>
              </a:r>
              <a:endParaRPr sz="1200" dirty="0">
                <a:latin typeface="Comic Sans MS"/>
                <a:cs typeface="Comic Sans M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EC6E58E-44E0-6DAC-F8B7-823387E99DA5}"/>
                </a:ext>
              </a:extLst>
            </p:cNvPr>
            <p:cNvSpPr txBox="1"/>
            <p:nvPr/>
          </p:nvSpPr>
          <p:spPr>
            <a:xfrm>
              <a:off x="384175" y="2547938"/>
              <a:ext cx="1282700" cy="300037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800" spc="-5" dirty="0">
                  <a:latin typeface="Comic Sans MS"/>
                  <a:cs typeface="Comic Sans MS"/>
                </a:rPr>
                <a:t>Established</a:t>
              </a:r>
              <a:endParaRPr sz="1800">
                <a:latin typeface="Comic Sans MS"/>
                <a:cs typeface="Comic Sans MS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BE992F4-47DD-5D40-8877-6E65100FB38F}"/>
                </a:ext>
              </a:extLst>
            </p:cNvPr>
            <p:cNvSpPr txBox="1"/>
            <p:nvPr/>
          </p:nvSpPr>
          <p:spPr>
            <a:xfrm>
              <a:off x="5337175" y="1481138"/>
              <a:ext cx="2006600" cy="254000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500" spc="-5" dirty="0">
                  <a:latin typeface="Comic Sans MS"/>
                  <a:cs typeface="Comic Sans MS"/>
                </a:rPr>
                <a:t>nationalgallery.org.uk</a:t>
              </a:r>
              <a:endParaRPr sz="1500"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E4BD3C8-232C-05AB-83FA-5A6AACFF4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12864"/>
              </p:ext>
            </p:extLst>
          </p:nvPr>
        </p:nvGraphicFramePr>
        <p:xfrm>
          <a:off x="0" y="1447800"/>
          <a:ext cx="9144000" cy="1092518"/>
        </p:xfrm>
        <a:graphic>
          <a:graphicData uri="http://schemas.openxmlformats.org/drawingml/2006/table">
            <a:tbl>
              <a:tblPr/>
              <a:tblGrid>
                <a:gridCol w="4492895">
                  <a:extLst>
                    <a:ext uri="{9D8B030D-6E8A-4147-A177-3AD203B41FA5}">
                      <a16:colId xmlns:a16="http://schemas.microsoft.com/office/drawing/2014/main" val="3392756037"/>
                    </a:ext>
                  </a:extLst>
                </a:gridCol>
                <a:gridCol w="1260851">
                  <a:extLst>
                    <a:ext uri="{9D8B030D-6E8A-4147-A177-3AD203B41FA5}">
                      <a16:colId xmlns:a16="http://schemas.microsoft.com/office/drawing/2014/main" val="3963775261"/>
                    </a:ext>
                  </a:extLst>
                </a:gridCol>
                <a:gridCol w="3390254">
                  <a:extLst>
                    <a:ext uri="{9D8B030D-6E8A-4147-A177-3AD203B41FA5}">
                      <a16:colId xmlns:a16="http://schemas.microsoft.com/office/drawing/2014/main" val="236909832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33483"/>
                  </a:ext>
                </a:extLst>
              </a:tr>
              <a:tr h="39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20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Saint-­‐Georges et le dragon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9139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1889/90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8115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Creator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233542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Current location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89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197502"/>
                  </a:ext>
                </a:extLst>
              </a:tr>
            </a:tbl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F91914D0-9054-D309-3CD2-2B28B911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8878"/>
              </p:ext>
            </p:extLst>
          </p:nvPr>
        </p:nvGraphicFramePr>
        <p:xfrm>
          <a:off x="266700" y="3419475"/>
          <a:ext cx="8610600" cy="1092518"/>
        </p:xfrm>
        <a:graphic>
          <a:graphicData uri="http://schemas.openxmlformats.org/drawingml/2006/table">
            <a:tbl>
              <a:tblPr/>
              <a:tblGrid>
                <a:gridCol w="3709988">
                  <a:extLst>
                    <a:ext uri="{9D8B030D-6E8A-4147-A177-3AD203B41FA5}">
                      <a16:colId xmlns:a16="http://schemas.microsoft.com/office/drawing/2014/main" val="35492898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956447768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64984634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94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79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86786"/>
                  </a:ext>
                </a:extLst>
              </a:tr>
              <a:tr h="49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Native name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94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79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National Gallery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5537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Established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94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79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9389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78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77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https://en.wikipedia.org/wiki/London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06292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Website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94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79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nationalgallery.org.uk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6677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0919D5-0173-E220-7F60-C00C395ED89F}"/>
              </a:ext>
            </a:extLst>
          </p:cNvPr>
          <p:cNvGrpSpPr/>
          <p:nvPr/>
        </p:nvGrpSpPr>
        <p:grpSpPr>
          <a:xfrm>
            <a:off x="303212" y="1144587"/>
            <a:ext cx="8537575" cy="4568825"/>
            <a:chOff x="12700" y="1130300"/>
            <a:chExt cx="8537575" cy="4568825"/>
          </a:xfrm>
        </p:grpSpPr>
        <p:pic>
          <p:nvPicPr>
            <p:cNvPr id="18434" name="object 5">
              <a:extLst>
                <a:ext uri="{FF2B5EF4-FFF2-40B4-BE49-F238E27FC236}">
                  <a16:creationId xmlns:a16="http://schemas.microsoft.com/office/drawing/2014/main" id="{735D1B39-FF52-5653-9106-10C69E946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1130300"/>
              <a:ext cx="8077200" cy="456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B754769-B593-5325-7744-7F34D2FF5F49}"/>
                </a:ext>
              </a:extLst>
            </p:cNvPr>
            <p:cNvSpPr txBox="1"/>
            <p:nvPr/>
          </p:nvSpPr>
          <p:spPr>
            <a:xfrm>
              <a:off x="7013575" y="4300538"/>
              <a:ext cx="1536700" cy="566822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lang="en-US" sz="1800" dirty="0">
                  <a:latin typeface="Comic Sans MS"/>
                  <a:cs typeface="Comic Sans MS"/>
                </a:rPr>
                <a:t>Location</a:t>
              </a:r>
              <a:r>
                <a:rPr sz="1800" spc="-50" dirty="0">
                  <a:latin typeface="Comic Sans MS"/>
                  <a:cs typeface="Comic Sans MS"/>
                </a:rPr>
                <a:t> </a:t>
              </a:r>
              <a:r>
                <a:rPr sz="1800" spc="-5" dirty="0">
                  <a:latin typeface="Comic Sans MS"/>
                  <a:cs typeface="Comic Sans MS"/>
                </a:rPr>
                <a:t>of</a:t>
              </a:r>
              <a:r>
                <a:rPr sz="1800" spc="-45" dirty="0">
                  <a:latin typeface="Comic Sans MS"/>
                  <a:cs typeface="Comic Sans MS"/>
                </a:rPr>
                <a:t> </a:t>
              </a:r>
              <a:r>
                <a:rPr sz="1800" dirty="0">
                  <a:latin typeface="Comic Sans MS"/>
                  <a:cs typeface="Comic Sans MS"/>
                </a:rPr>
                <a:t>birth</a:t>
              </a: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59D440A-A7FC-E052-0553-5FBD3A767BDB}"/>
                </a:ext>
              </a:extLst>
            </p:cNvPr>
            <p:cNvSpPr txBox="1"/>
            <p:nvPr/>
          </p:nvSpPr>
          <p:spPr>
            <a:xfrm>
              <a:off x="744538" y="5443538"/>
              <a:ext cx="1254125" cy="197490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lang="en-US" sz="1200" spc="-5" dirty="0">
                  <a:latin typeface="Comic Sans MS"/>
                  <a:cs typeface="Comic Sans MS"/>
                </a:rPr>
                <a:t>“</a:t>
              </a:r>
              <a:r>
                <a:rPr sz="1200" spc="-5" dirty="0">
                  <a:latin typeface="Comic Sans MS"/>
                  <a:cs typeface="Comic Sans MS"/>
                </a:rPr>
                <a:t>French</a:t>
              </a:r>
              <a:r>
                <a:rPr sz="1200" spc="-45" dirty="0">
                  <a:latin typeface="Comic Sans MS"/>
                  <a:cs typeface="Comic Sans MS"/>
                </a:rPr>
                <a:t> </a:t>
              </a:r>
              <a:r>
                <a:rPr sz="1200" spc="-5" dirty="0">
                  <a:latin typeface="Comic Sans MS"/>
                  <a:cs typeface="Comic Sans MS"/>
                </a:rPr>
                <a:t>painter</a:t>
              </a:r>
              <a:r>
                <a:rPr lang="en-US" sz="1200" spc="-5" dirty="0">
                  <a:latin typeface="Comic Sans MS"/>
                  <a:cs typeface="Comic Sans MS"/>
                </a:rPr>
                <a:t>"</a:t>
              </a:r>
              <a:endParaRPr sz="1200" dirty="0">
                <a:latin typeface="Comic Sans MS"/>
                <a:cs typeface="Comic Sans MS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B2266D4-17AD-9556-E1CD-1738F444A3C1}"/>
                </a:ext>
              </a:extLst>
            </p:cNvPr>
            <p:cNvSpPr txBox="1"/>
            <p:nvPr/>
          </p:nvSpPr>
          <p:spPr>
            <a:xfrm>
              <a:off x="536575" y="4452938"/>
              <a:ext cx="1254125" cy="300037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800" spc="-5" dirty="0">
                  <a:latin typeface="Comic Sans MS"/>
                  <a:cs typeface="Comic Sans MS"/>
                </a:rPr>
                <a:t>Description</a:t>
              </a:r>
              <a:endParaRPr sz="1800">
                <a:latin typeface="Comic Sans MS"/>
                <a:cs typeface="Comic Sans M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53649F5-C091-FA29-B610-6ED3EABB8063}"/>
                </a:ext>
              </a:extLst>
            </p:cNvPr>
            <p:cNvSpPr txBox="1"/>
            <p:nvPr/>
          </p:nvSpPr>
          <p:spPr>
            <a:xfrm>
              <a:off x="4194175" y="2243138"/>
              <a:ext cx="863600" cy="566737"/>
            </a:xfrm>
            <a:prstGeom prst="rect">
              <a:avLst/>
            </a:prstGeom>
          </p:spPr>
          <p:txBody>
            <a:bodyPr lIns="0" tIns="27939" rIns="0" bIns="0">
              <a:spAutoFit/>
            </a:bodyPr>
            <a:lstStyle>
              <a:lvl1pPr marL="127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100"/>
                </a:lnSpc>
                <a:spcBef>
                  <a:spcPts val="225"/>
                </a:spcBef>
              </a:pPr>
              <a:r>
                <a:rPr lang="en-US" altLang="en-US" sz="1800" dirty="0">
                  <a:latin typeface="Comic Sans MS" panose="030F0702030302020204" pitchFamily="66" charset="0"/>
                </a:rPr>
                <a:t>Work  location</a:t>
              </a: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5C1B739-EFFC-D931-347A-08A4F263A573}"/>
                </a:ext>
              </a:extLst>
            </p:cNvPr>
            <p:cNvSpPr txBox="1"/>
            <p:nvPr/>
          </p:nvSpPr>
          <p:spPr>
            <a:xfrm>
              <a:off x="765175" y="3614738"/>
              <a:ext cx="4311650" cy="254000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500" spc="-5" dirty="0">
                  <a:latin typeface="Comic Sans MS"/>
                  <a:cs typeface="Comic Sans MS"/>
                </a:rPr>
                <a:t>https://en.wikipedia.org/wiki/Gustave_Moreau</a:t>
              </a:r>
              <a:endParaRPr sz="1500">
                <a:latin typeface="Comic Sans MS"/>
                <a:cs typeface="Comic Sans M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E7D9BA7-DB76-4441-7DFA-DCB63E1934B1}"/>
                </a:ext>
              </a:extLst>
            </p:cNvPr>
            <p:cNvSpPr txBox="1"/>
            <p:nvPr/>
          </p:nvSpPr>
          <p:spPr>
            <a:xfrm>
              <a:off x="1484313" y="1785938"/>
              <a:ext cx="1120775" cy="197490"/>
            </a:xfrm>
            <a:prstGeom prst="rect">
              <a:avLst/>
            </a:prstGeom>
          </p:spPr>
          <p:txBody>
            <a:bodyPr wrap="square"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lang="en-US" sz="1200" dirty="0">
                  <a:latin typeface="Comic Sans MS"/>
                  <a:cs typeface="Comic Sans MS"/>
                </a:rPr>
                <a:t>“</a:t>
              </a:r>
              <a:r>
                <a:rPr sz="1200" dirty="0">
                  <a:latin typeface="Comic Sans MS"/>
                  <a:cs typeface="Comic Sans MS"/>
                </a:rPr>
                <a:t>6</a:t>
              </a:r>
              <a:r>
                <a:rPr sz="1200" spc="-50" dirty="0">
                  <a:latin typeface="Comic Sans MS"/>
                  <a:cs typeface="Comic Sans MS"/>
                </a:rPr>
                <a:t> </a:t>
              </a:r>
              <a:r>
                <a:rPr sz="1200" spc="-5" dirty="0">
                  <a:latin typeface="Comic Sans MS"/>
                  <a:cs typeface="Comic Sans MS"/>
                </a:rPr>
                <a:t>April</a:t>
              </a:r>
              <a:r>
                <a:rPr sz="1200" spc="-45" dirty="0">
                  <a:latin typeface="Comic Sans MS"/>
                  <a:cs typeface="Comic Sans MS"/>
                </a:rPr>
                <a:t> </a:t>
              </a:r>
              <a:r>
                <a:rPr sz="1200" spc="-5" dirty="0">
                  <a:latin typeface="Comic Sans MS"/>
                  <a:cs typeface="Comic Sans MS"/>
                </a:rPr>
                <a:t>1826</a:t>
              </a:r>
              <a:r>
                <a:rPr lang="en-US" sz="1200" spc="-5" dirty="0">
                  <a:latin typeface="Comic Sans MS"/>
                  <a:cs typeface="Comic Sans MS"/>
                </a:rPr>
                <a:t>"</a:t>
              </a:r>
              <a:endParaRPr sz="1200" dirty="0">
                <a:latin typeface="Comic Sans MS"/>
                <a:cs typeface="Comic Sans M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044B70C-7FCA-26BB-1C08-DEE8A4C6593B}"/>
                </a:ext>
              </a:extLst>
            </p:cNvPr>
            <p:cNvSpPr txBox="1"/>
            <p:nvPr/>
          </p:nvSpPr>
          <p:spPr>
            <a:xfrm>
              <a:off x="841375" y="2319338"/>
              <a:ext cx="889000" cy="566737"/>
            </a:xfrm>
            <a:prstGeom prst="rect">
              <a:avLst/>
            </a:prstGeom>
          </p:spPr>
          <p:txBody>
            <a:bodyPr lIns="0" tIns="27939" rIns="0" bIns="0">
              <a:spAutoFit/>
            </a:bodyPr>
            <a:lstStyle>
              <a:lvl1pPr marL="127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100"/>
                </a:lnSpc>
                <a:spcBef>
                  <a:spcPts val="225"/>
                </a:spcBef>
              </a:pPr>
              <a:r>
                <a:rPr lang="en-US" altLang="en-US" sz="1800">
                  <a:latin typeface="Comic Sans MS" panose="030F0702030302020204" pitchFamily="66" charset="0"/>
                </a:rPr>
                <a:t>Date of  birth</a:t>
              </a: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A6E0301-A76E-E071-3BC6-1FFD1CA7B020}"/>
                </a:ext>
              </a:extLst>
            </p:cNvPr>
            <p:cNvSpPr txBox="1"/>
            <p:nvPr/>
          </p:nvSpPr>
          <p:spPr>
            <a:xfrm>
              <a:off x="4727575" y="1481138"/>
              <a:ext cx="3251200" cy="254000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sz="1500" spc="-5" dirty="0">
                  <a:latin typeface="Comic Sans MS"/>
                  <a:cs typeface="Comic Sans MS"/>
                </a:rPr>
                <a:t>https://en.wikipedia.org/wiki/Paris</a:t>
              </a:r>
              <a:endParaRPr sz="1500"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6EA95FCB-B7A2-1B01-A9B0-E8FECFEC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126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b="1" dirty="0"/>
              <a:t>Σημασιολογικός Ιστός</a:t>
            </a:r>
            <a:r>
              <a:rPr lang="en-US" altLang="en-US" b="1" dirty="0"/>
              <a:t>: </a:t>
            </a:r>
            <a:r>
              <a:rPr lang="el-GR" altLang="en-US" b="1" dirty="0"/>
              <a:t>Ποιο είναι το πρόβλημα;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011D92EF-98F2-597A-0351-B242BF74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09658965-7070-4387-A7AD-C32C3DEE89B4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8">
            <a:extLst>
              <a:ext uri="{FF2B5EF4-FFF2-40B4-BE49-F238E27FC236}">
                <a16:creationId xmlns:a16="http://schemas.microsoft.com/office/drawing/2014/main" id="{EEF2F81C-1BFF-8E30-BC32-5F235530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0117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D26AC081-52CC-08AA-3BC0-7134F99F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1835150"/>
            <a:ext cx="4046537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Clr>
                <a:srgbClr val="C0C0C0"/>
              </a:buClr>
              <a:buSzPct val="70000"/>
              <a:buFont typeface="Wingdings" panose="05000000000000000000" pitchFamily="2" charset="2"/>
              <a:buChar char="n"/>
            </a:pPr>
            <a:r>
              <a:rPr kumimoji="1" lang="el-GR" altLang="en-US" sz="1800">
                <a:latin typeface="Comic Sans MS" panose="030F0702030302020204" pitchFamily="66" charset="0"/>
              </a:rPr>
              <a:t>Η τυπική σήμανση ιστοσελίδας αποτελείται από:</a:t>
            </a:r>
          </a:p>
          <a:p>
            <a:pPr lvl="1">
              <a:spcAft>
                <a:spcPts val="600"/>
              </a:spcAft>
              <a:buClr>
                <a:srgbClr val="C0C0C0"/>
              </a:buClr>
              <a:buSzPct val="70000"/>
              <a:buFont typeface="Wingdings" panose="05000000000000000000" pitchFamily="2" charset="2"/>
              <a:buChar char="n"/>
            </a:pPr>
            <a:r>
              <a:rPr kumimoji="1" lang="el-GR" altLang="en-US" sz="1800">
                <a:latin typeface="Comic Sans MS" panose="030F0702030302020204" pitchFamily="66" charset="0"/>
              </a:rPr>
              <a:t>Πληροφορίες απόδοσης (π.χ. μέγεθος γραμματοσειράς</a:t>
            </a:r>
            <a:r>
              <a:rPr kumimoji="1" lang="en-US" altLang="en-US" sz="1800">
                <a:latin typeface="Comic Sans MS" panose="030F0702030302020204" pitchFamily="66" charset="0"/>
              </a:rPr>
              <a:t>, </a:t>
            </a:r>
            <a:r>
              <a:rPr kumimoji="1" lang="el-GR" altLang="en-US" sz="1800">
                <a:latin typeface="Comic Sans MS" panose="030F0702030302020204" pitchFamily="66" charset="0"/>
              </a:rPr>
              <a:t>χρώμα)</a:t>
            </a:r>
          </a:p>
          <a:p>
            <a:pPr lvl="1">
              <a:spcAft>
                <a:spcPts val="600"/>
              </a:spcAft>
              <a:buClr>
                <a:srgbClr val="C0C0C0"/>
              </a:buClr>
              <a:buSzPct val="70000"/>
              <a:buFont typeface="Wingdings" panose="05000000000000000000" pitchFamily="2" charset="2"/>
              <a:buChar char="n"/>
            </a:pPr>
            <a:r>
              <a:rPr kumimoji="1" lang="el-GR" altLang="en-US" sz="1800">
                <a:latin typeface="Comic Sans MS" panose="030F0702030302020204" pitchFamily="66" charset="0"/>
              </a:rPr>
              <a:t>Υπερσυνδέσμους προς σχετικό περιεχόμενο</a:t>
            </a:r>
          </a:p>
          <a:p>
            <a:pPr>
              <a:spcAft>
                <a:spcPts val="600"/>
              </a:spcAft>
              <a:buClr>
                <a:srgbClr val="C0C0C0"/>
              </a:buClr>
              <a:buSzPct val="70000"/>
              <a:buFont typeface="Wingdings" panose="05000000000000000000" pitchFamily="2" charset="2"/>
              <a:buChar char="n"/>
            </a:pPr>
            <a:r>
              <a:rPr kumimoji="1" lang="el-GR" altLang="en-US" sz="1800">
                <a:latin typeface="Comic Sans MS" panose="030F0702030302020204" pitchFamily="66" charset="0"/>
              </a:rPr>
              <a:t>Το σημασιολογικό περιεχόμενο είναι προσβάσιμο στους ανθρώπους αλλά όχι (εύκολα) στους υπολογιστές…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C1AE120-0C63-A6A6-96D8-592659417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27596"/>
              </p:ext>
            </p:extLst>
          </p:nvPr>
        </p:nvGraphicFramePr>
        <p:xfrm>
          <a:off x="152400" y="1592263"/>
          <a:ext cx="8763000" cy="3887471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3313962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1367965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3653794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195419"/>
                  </a:ext>
                </a:extLst>
              </a:tr>
              <a:tr h="179388"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Saint-­‐Georges et le dragon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76100"/>
                  </a:ext>
                </a:extLst>
              </a:tr>
              <a:tr h="0"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1889/90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297218"/>
                  </a:ext>
                </a:extLst>
              </a:tr>
              <a:tr h="217488"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Creator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040443"/>
                  </a:ext>
                </a:extLst>
              </a:tr>
              <a:tr h="388938"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https://commons.wikimedia.org/wiki/File:Stgeorge-­‐dragon.jpg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Current location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8118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25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25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25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403190"/>
                  </a:ext>
                </a:extLst>
              </a:tr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Native name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National Gallery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09749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Established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1824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414492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https://en.wikipedia.org/wiki/London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466515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https://en.wikipedia.org/wiki/National_Gallery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Website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nationalgallery.org.uk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02363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subject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190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Predicate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190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Object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190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2536"/>
                  </a:ext>
                </a:extLst>
              </a:tr>
              <a:tr h="179388">
                <a:tc>
                  <a:txBody>
                    <a:bodyPr/>
                    <a:lstStyle>
                      <a:lvl1pPr marL="384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French painter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045969"/>
                  </a:ext>
                </a:extLst>
              </a:tr>
              <a:tr h="0">
                <a:tc>
                  <a:txBody>
                    <a:bodyPr/>
                    <a:lstStyle>
                      <a:lvl1pPr marL="384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Date of birth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 April 1826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17793"/>
                  </a:ext>
                </a:extLst>
              </a:tr>
              <a:tr h="0">
                <a:tc>
                  <a:txBody>
                    <a:bodyPr/>
                    <a:lstStyle>
                      <a:lvl1pPr marL="384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Work location</a:t>
                      </a: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https://en.wikipedia.org/wiki/Paris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349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683262"/>
                  </a:ext>
                </a:extLst>
              </a:tr>
              <a:tr h="174625">
                <a:tc>
                  <a:txBody>
                    <a:bodyPr/>
                    <a:lstStyle>
                      <a:lvl1pPr marL="384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https://en.wikipedia.org/wiki/Gustave_Moreau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Location of birth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https://en.wikipedia.org/wiki/Paris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355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5 - TextBox">
            <a:extLst>
              <a:ext uri="{FF2B5EF4-FFF2-40B4-BE49-F238E27FC236}">
                <a16:creationId xmlns:a16="http://schemas.microsoft.com/office/drawing/2014/main" id="{433C0A92-9955-C44B-20B3-448601C8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430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Φτάνει η Θεωρία….</a:t>
            </a:r>
          </a:p>
        </p:txBody>
      </p:sp>
      <p:sp>
        <p:nvSpPr>
          <p:cNvPr id="20483" name="16 - TextBox">
            <a:extLst>
              <a:ext uri="{FF2B5EF4-FFF2-40B4-BE49-F238E27FC236}">
                <a16:creationId xmlns:a16="http://schemas.microsoft.com/office/drawing/2014/main" id="{E13A921B-EDEA-D2C3-9938-2729904B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2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Ένα πραγματικό παράδειγμα επιτέλους…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C1B4DD75-735C-9705-FD2A-156B147B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809750"/>
            <a:ext cx="4991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0CED6D96-F5C1-485A-F6B4-C9BCEDA6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71D57BAF-3F74-4F68-A44C-B3ED68E70BDD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5D3DA71-D95D-1132-A72E-C5E65603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1" b="44186"/>
          <a:stretch>
            <a:fillRect/>
          </a:stretch>
        </p:blipFill>
        <p:spPr bwMode="auto">
          <a:xfrm>
            <a:off x="0" y="533400"/>
            <a:ext cx="9120188" cy="3657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- Πίνακας">
            <a:extLst>
              <a:ext uri="{FF2B5EF4-FFF2-40B4-BE49-F238E27FC236}">
                <a16:creationId xmlns:a16="http://schemas.microsoft.com/office/drawing/2014/main" id="{BB3DB69B-B6BE-8855-12CE-152D239ACDC4}"/>
              </a:ext>
            </a:extLst>
          </p:cNvPr>
          <p:cNvGraphicFramePr>
            <a:graphicFrameLocks noGrp="1"/>
          </p:cNvGraphicFramePr>
          <p:nvPr/>
        </p:nvGraphicFramePr>
        <p:xfrm>
          <a:off x="0" y="4257675"/>
          <a:ext cx="9144000" cy="2600325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Subject</a:t>
                      </a:r>
                      <a:endParaRPr kumimoji="0" lang="el-G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Predicate</a:t>
                      </a:r>
                      <a:endParaRPr kumimoji="0" lang="el-G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Object</a:t>
                      </a:r>
                      <a:endParaRPr kumimoji="0" lang="el-G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l-G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Αναγνωστόπουλος Ι.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name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Ιωάννης Αναγνωστόπουλος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l-G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Αναγνωστόπουλος Ι.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position_held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Επίκουρος Καθηγητής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l-G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Αναγνωστόπουλος Ι.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research_field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Τεχνολογία και εφαρμογές διαδικτύου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l-G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Αναγνωστόπουλος Ι.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e-mail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janag@ucg.gr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l-G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Αναγνωστόπουλος Ι.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homepage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http://www.anagnostopoulos.name/</a:t>
                      </a:r>
                      <a:endParaRPr kumimoji="0" lang="el-G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Resource</a:t>
                      </a:r>
                      <a:endParaRPr kumimoji="0" lang="el-G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Property</a:t>
                      </a:r>
                      <a:endParaRPr kumimoji="0" lang="el-G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Value</a:t>
                      </a:r>
                      <a:endParaRPr kumimoji="0" lang="el-G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70" name="9 - Ορθογώνιο">
            <a:extLst>
              <a:ext uri="{FF2B5EF4-FFF2-40B4-BE49-F238E27FC236}">
                <a16:creationId xmlns:a16="http://schemas.microsoft.com/office/drawing/2014/main" id="{61DEB07C-7DE3-C6CC-56D3-C85766BB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5867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i="1">
                <a:solidFill>
                  <a:srgbClr val="0000FF"/>
                </a:solidFill>
              </a:rPr>
              <a:t>“</a:t>
            </a:r>
            <a:r>
              <a:rPr lang="el-GR" altLang="ja-JP" i="1">
                <a:solidFill>
                  <a:srgbClr val="0000FF"/>
                </a:solidFill>
              </a:rPr>
              <a:t>Αναγνωστόπουλος Ι.</a:t>
            </a:r>
            <a:r>
              <a:rPr lang="ja-JP" altLang="en-US" i="1">
                <a:solidFill>
                  <a:srgbClr val="0000FF"/>
                </a:solidFill>
              </a:rPr>
              <a:t>”</a:t>
            </a:r>
            <a:endParaRPr lang="el-GR" altLang="ja-JP" i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FF"/>
                </a:solidFill>
              </a:rPr>
              <a:t>Resource = </a:t>
            </a:r>
            <a:r>
              <a:rPr lang="ja-JP" altLang="en-US" i="1">
                <a:solidFill>
                  <a:srgbClr val="0000FF"/>
                </a:solidFill>
              </a:rPr>
              <a:t>“</a:t>
            </a:r>
            <a:r>
              <a:rPr lang="en-US" altLang="ja-JP" i="1">
                <a:solidFill>
                  <a:srgbClr val="0000FF"/>
                </a:solidFill>
              </a:rPr>
              <a:t>http://dib.ucg.gr/?q=node/345</a:t>
            </a:r>
            <a:r>
              <a:rPr lang="ja-JP" altLang="en-US" i="1">
                <a:solidFill>
                  <a:srgbClr val="0000FF"/>
                </a:solidFill>
              </a:rPr>
              <a:t>”</a:t>
            </a:r>
            <a:endParaRPr lang="el-GR" altLang="en-US" i="1">
              <a:solidFill>
                <a:srgbClr val="0000FF"/>
              </a:solidFill>
            </a:endParaRPr>
          </a:p>
        </p:txBody>
      </p:sp>
      <p:sp>
        <p:nvSpPr>
          <p:cNvPr id="21542" name="Slide Number Placeholder 3">
            <a:extLst>
              <a:ext uri="{FF2B5EF4-FFF2-40B4-BE49-F238E27FC236}">
                <a16:creationId xmlns:a16="http://schemas.microsoft.com/office/drawing/2014/main" id="{FD23CCBB-E609-1A3D-A62B-C5094480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12B43364-0F6A-4338-B964-87B60704DD74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Ορθογώνιο">
            <a:extLst>
              <a:ext uri="{FF2B5EF4-FFF2-40B4-BE49-F238E27FC236}">
                <a16:creationId xmlns:a16="http://schemas.microsoft.com/office/drawing/2014/main" id="{0B269325-0EB2-A155-6FE5-A9C0E4F8B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&lt;rdf:RDF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xmlns:rdf="http://www.w3.org/1999/02/22-rdf-syntax-ns#"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xmlns:ucg="http://www.dib.ucg.gr/faculty_members#"&gt;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&lt;rdf:Description rdf:about="</a:t>
            </a:r>
            <a:r>
              <a:rPr lang="en-US" altLang="en-US" sz="1800" i="1">
                <a:solidFill>
                  <a:srgbClr val="0000FF"/>
                </a:solidFill>
              </a:rPr>
              <a:t>http://dib.ucg.gr/?q=node/345</a:t>
            </a:r>
            <a:r>
              <a:rPr lang="en-US" altLang="en-US" sz="1800" i="1"/>
              <a:t>"&gt;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ucg:name</a:t>
            </a:r>
            <a:r>
              <a:rPr lang="en-US" altLang="en-US" sz="1800" i="1"/>
              <a:t>&gt;</a:t>
            </a:r>
            <a:r>
              <a:rPr lang="el-GR" altLang="en-US" sz="1800" i="1">
                <a:solidFill>
                  <a:srgbClr val="009973"/>
                </a:solidFill>
              </a:rPr>
              <a:t>Ιωάννης Αναγνωστόπουλος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ucg:name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ucg:position_held</a:t>
            </a:r>
            <a:r>
              <a:rPr lang="en-US" altLang="en-US" sz="1800" i="1"/>
              <a:t>&gt;</a:t>
            </a:r>
            <a:r>
              <a:rPr lang="el-GR" altLang="en-US" sz="1800" i="1">
                <a:solidFill>
                  <a:srgbClr val="009973"/>
                </a:solidFill>
              </a:rPr>
              <a:t>Επίκουρος Καθηγητής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ucg:position_held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ucg:research</a:t>
            </a:r>
            <a:r>
              <a:rPr lang="el-GR" altLang="en-US" sz="1800" i="1">
                <a:solidFill>
                  <a:srgbClr val="FF0000"/>
                </a:solidFill>
              </a:rPr>
              <a:t>_</a:t>
            </a:r>
            <a:r>
              <a:rPr lang="en-US" altLang="en-US" sz="1800" i="1">
                <a:solidFill>
                  <a:srgbClr val="FF0000"/>
                </a:solidFill>
              </a:rPr>
              <a:t>field</a:t>
            </a:r>
            <a:r>
              <a:rPr lang="en-US" altLang="en-US" sz="1800" i="1"/>
              <a:t>&gt;</a:t>
            </a:r>
            <a:r>
              <a:rPr lang="el-GR" altLang="en-US" sz="1800" i="1">
                <a:solidFill>
                  <a:srgbClr val="009973"/>
                </a:solidFill>
              </a:rPr>
              <a:t>Τεχνολογία και εφαρμογές διαδικτύου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ucg:research_field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ucg:e-mail</a:t>
            </a:r>
            <a:r>
              <a:rPr lang="en-US" altLang="en-US" sz="1800" i="1"/>
              <a:t>&gt;</a:t>
            </a:r>
            <a:r>
              <a:rPr lang="en-US" altLang="en-US" sz="1800" i="1">
                <a:solidFill>
                  <a:srgbClr val="009973"/>
                </a:solidFill>
              </a:rPr>
              <a:t>janag@ucg.gr</a:t>
            </a:r>
            <a:r>
              <a:rPr lang="en-US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ucg:e-mail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ucg:homepage</a:t>
            </a:r>
            <a:r>
              <a:rPr lang="en-US" altLang="en-US" sz="1800" i="1"/>
              <a:t>&gt;</a:t>
            </a:r>
            <a:r>
              <a:rPr lang="en-US" altLang="en-US" sz="1800" i="1">
                <a:solidFill>
                  <a:srgbClr val="009973"/>
                </a:solidFill>
              </a:rPr>
              <a:t>http://www.anagnostopoulos.name/</a:t>
            </a:r>
            <a:r>
              <a:rPr lang="en-US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ucg:homepage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&lt;/rdf:Description&gt;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&lt;/rdf:RDF&gt;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374B5399-2E60-96FD-1E21-AD55D883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252538"/>
            <a:ext cx="762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2AD590C2-312D-0704-5F56-6E4A4EE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67000"/>
            <a:ext cx="762000" cy="3048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22533" name="Line 8">
            <a:extLst>
              <a:ext uri="{FF2B5EF4-FFF2-40B4-BE49-F238E27FC236}">
                <a16:creationId xmlns:a16="http://schemas.microsoft.com/office/drawing/2014/main" id="{3BF13A99-F7B5-CAEC-7782-8841542BF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6002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9">
            <a:extLst>
              <a:ext uri="{FF2B5EF4-FFF2-40B4-BE49-F238E27FC236}">
                <a16:creationId xmlns:a16="http://schemas.microsoft.com/office/drawing/2014/main" id="{D82F9CC5-4A00-9DC3-94CF-78750550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838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subject</a:t>
            </a:r>
            <a:endParaRPr lang="el-GR" altLang="en-US" i="1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0AEC21BC-EB7F-C79D-8BD0-34CC41AF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predicate</a:t>
            </a:r>
            <a:endParaRPr lang="el-GR" altLang="en-US" i="1"/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B56F9106-112A-5DCB-FAEB-3CDCF0EF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1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object</a:t>
            </a:r>
            <a:endParaRPr lang="el-GR" altLang="en-US" i="1"/>
          </a:p>
        </p:txBody>
      </p:sp>
      <p:sp>
        <p:nvSpPr>
          <p:cNvPr id="22537" name="8 - TextBox">
            <a:extLst>
              <a:ext uri="{FF2B5EF4-FFF2-40B4-BE49-F238E27FC236}">
                <a16:creationId xmlns:a16="http://schemas.microsoft.com/office/drawing/2014/main" id="{B7527D09-1035-8A6F-FF96-7E0D4E9C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Ο κώδικάς μας…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67654CFA-568D-8450-5294-53532F154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0" i="1"/>
              <a:t>Είναι </a:t>
            </a:r>
            <a:r>
              <a:rPr lang="en-US" altLang="en-US" b="0" i="1"/>
              <a:t>well formed </a:t>
            </a:r>
            <a:r>
              <a:rPr lang="el-GR" altLang="en-US" b="0" i="1"/>
              <a:t>ή </a:t>
            </a:r>
            <a:r>
              <a:rPr lang="en-US" altLang="en-US" b="0" i="1"/>
              <a:t>valid</a:t>
            </a:r>
            <a:r>
              <a:rPr lang="el-GR" altLang="en-US" b="0" i="1"/>
              <a:t>;</a:t>
            </a:r>
          </a:p>
        </p:txBody>
      </p:sp>
      <p:sp>
        <p:nvSpPr>
          <p:cNvPr id="22539" name="Rectangle 13">
            <a:extLst>
              <a:ext uri="{FF2B5EF4-FFF2-40B4-BE49-F238E27FC236}">
                <a16:creationId xmlns:a16="http://schemas.microsoft.com/office/drawing/2014/main" id="{36833E14-225F-9840-58C4-9F218BE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48400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22540" name="Slide Number Placeholder 3">
            <a:extLst>
              <a:ext uri="{FF2B5EF4-FFF2-40B4-BE49-F238E27FC236}">
                <a16:creationId xmlns:a16="http://schemas.microsoft.com/office/drawing/2014/main" id="{7220F999-70B7-A6C5-28F0-227B8F7E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26B3E9C8-F614-4F18-9A8C-4DC39002B89A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4 - TextBox">
            <a:extLst>
              <a:ext uri="{FF2B5EF4-FFF2-40B4-BE49-F238E27FC236}">
                <a16:creationId xmlns:a16="http://schemas.microsoft.com/office/drawing/2014/main" id="{0B12416B-D834-DB8B-F8ED-2CBD33FE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6675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RDF </a:t>
            </a:r>
            <a:r>
              <a:rPr lang="el-GR" altLang="en-US"/>
              <a:t>τριπλέτες και γράφος</a:t>
            </a:r>
          </a:p>
        </p:txBody>
      </p:sp>
      <p:pic>
        <p:nvPicPr>
          <p:cNvPr id="24579" name="Picture 7">
            <a:extLst>
              <a:ext uri="{FF2B5EF4-FFF2-40B4-BE49-F238E27FC236}">
                <a16:creationId xmlns:a16="http://schemas.microsoft.com/office/drawing/2014/main" id="{0D303A42-4CF5-A8F6-0C3B-3FBE94D5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302" r="29375" b="71593"/>
          <a:stretch>
            <a:fillRect/>
          </a:stretch>
        </p:blipFill>
        <p:spPr bwMode="auto">
          <a:xfrm>
            <a:off x="76200" y="1295400"/>
            <a:ext cx="89566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>
            <a:extLst>
              <a:ext uri="{FF2B5EF4-FFF2-40B4-BE49-F238E27FC236}">
                <a16:creationId xmlns:a16="http://schemas.microsoft.com/office/drawing/2014/main" id="{F4B3A95E-1AD7-FBE6-B453-9E4F7828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57727" r="49905" b="3415"/>
          <a:stretch>
            <a:fillRect/>
          </a:stretch>
        </p:blipFill>
        <p:spPr bwMode="auto">
          <a:xfrm>
            <a:off x="1092200" y="3200400"/>
            <a:ext cx="637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5 - TextBox">
            <a:extLst>
              <a:ext uri="{FF2B5EF4-FFF2-40B4-BE49-F238E27FC236}">
                <a16:creationId xmlns:a16="http://schemas.microsoft.com/office/drawing/2014/main" id="{79DD2311-54DA-1339-83F3-2A9F8131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400800"/>
            <a:ext cx="632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n-US" sz="1400" i="1"/>
              <a:t>Εδώ θα μπορούσε να είναι </a:t>
            </a:r>
            <a:r>
              <a:rPr lang="en-US" altLang="en-US" sz="1400" i="1"/>
              <a:t>Resource</a:t>
            </a:r>
            <a:r>
              <a:rPr lang="el-GR" altLang="en-US" sz="1400" i="1"/>
              <a:t> – θα το δούμε παρακάτω</a:t>
            </a:r>
          </a:p>
        </p:txBody>
      </p:sp>
      <p:cxnSp>
        <p:nvCxnSpPr>
          <p:cNvPr id="24582" name="7 - Ευθύγραμμο βέλος σύνδεσης">
            <a:extLst>
              <a:ext uri="{FF2B5EF4-FFF2-40B4-BE49-F238E27FC236}">
                <a16:creationId xmlns:a16="http://schemas.microsoft.com/office/drawing/2014/main" id="{FAE387F1-B8BF-7BA6-AE45-63DBE92AB4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53100" y="6229350"/>
            <a:ext cx="19050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Slide Number Placeholder 3">
            <a:extLst>
              <a:ext uri="{FF2B5EF4-FFF2-40B4-BE49-F238E27FC236}">
                <a16:creationId xmlns:a16="http://schemas.microsoft.com/office/drawing/2014/main" id="{59338F5D-F7EC-2CCC-7D7D-19E7CCE4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6497638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B16CEA1D-77CF-4A58-BFCE-17AC070C66D7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76E50948-F25C-445A-7A3B-11243D261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0363"/>
            <a:ext cx="91440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en-US" b="0" i="1"/>
              <a:t>&lt;?xml version="1.0"?&gt;</a:t>
            </a:r>
          </a:p>
          <a:p>
            <a:r>
              <a:rPr lang="fr-FR" altLang="en-US" b="0" i="1"/>
              <a:t>&lt;RDF&gt;</a:t>
            </a:r>
          </a:p>
          <a:p>
            <a:endParaRPr lang="fr-FR" altLang="en-US" b="0" i="1"/>
          </a:p>
          <a:p>
            <a:r>
              <a:rPr lang="fr-FR" altLang="en-US" b="0"/>
              <a:t>&lt;Description about</a:t>
            </a:r>
            <a:r>
              <a:rPr lang="fr-FR" altLang="en-US" b="0">
                <a:solidFill>
                  <a:schemeClr val="accent2"/>
                </a:solidFill>
              </a:rPr>
              <a:t>="http://www.w3schools.com/RDF"</a:t>
            </a:r>
            <a:r>
              <a:rPr lang="fr-FR" altLang="en-US" b="0"/>
              <a:t>&gt; </a:t>
            </a:r>
          </a:p>
          <a:p>
            <a:endParaRPr lang="fr-FR" altLang="en-US" b="0"/>
          </a:p>
          <a:p>
            <a:r>
              <a:rPr lang="en-GB" altLang="en-US" b="0">
                <a:solidFill>
                  <a:srgbClr val="FF0000"/>
                </a:solidFill>
              </a:rPr>
              <a:t>   &lt;author&gt;</a:t>
            </a:r>
            <a:r>
              <a:rPr lang="en-GB" altLang="en-US" b="0">
                <a:solidFill>
                  <a:schemeClr val="accent1"/>
                </a:solidFill>
              </a:rPr>
              <a:t>Jan Egil Refsnes</a:t>
            </a:r>
            <a:r>
              <a:rPr lang="en-GB" altLang="en-US" b="0">
                <a:solidFill>
                  <a:srgbClr val="FF0000"/>
                </a:solidFill>
              </a:rPr>
              <a:t>&lt;/author&gt;</a:t>
            </a:r>
            <a:r>
              <a:rPr lang="en-GB" altLang="en-US" b="0"/>
              <a:t>    </a:t>
            </a:r>
          </a:p>
          <a:p>
            <a:endParaRPr lang="en-GB" altLang="en-US" b="0"/>
          </a:p>
          <a:p>
            <a:r>
              <a:rPr lang="en-GB" altLang="en-US" b="0">
                <a:solidFill>
                  <a:srgbClr val="FF0000"/>
                </a:solidFill>
              </a:rPr>
              <a:t>   &lt;homepage&gt;</a:t>
            </a:r>
            <a:r>
              <a:rPr lang="en-GB" altLang="en-US" b="0">
                <a:solidFill>
                  <a:schemeClr val="accent1"/>
                </a:solidFill>
              </a:rPr>
              <a:t>http://www.w3schools.com</a:t>
            </a:r>
            <a:r>
              <a:rPr lang="en-GB" altLang="en-US" b="0">
                <a:solidFill>
                  <a:srgbClr val="FF0000"/>
                </a:solidFill>
              </a:rPr>
              <a:t>&lt;/homepage&gt;</a:t>
            </a:r>
          </a:p>
          <a:p>
            <a:endParaRPr lang="en-US" altLang="en-US" b="0"/>
          </a:p>
          <a:p>
            <a:r>
              <a:rPr lang="el-GR" altLang="en-US" b="0"/>
              <a:t>&lt;/Description&gt;</a:t>
            </a:r>
            <a:endParaRPr lang="en-US" altLang="en-US" b="0"/>
          </a:p>
          <a:p>
            <a:r>
              <a:rPr lang="el-GR" altLang="en-US" b="0" i="1"/>
              <a:t>&lt;/RDF&gt;</a:t>
            </a:r>
            <a:r>
              <a:rPr lang="el-GR" altLang="en-US" i="1"/>
              <a:t> 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752AAF1E-718E-7A7C-D2D1-810A7DA2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52738"/>
            <a:ext cx="762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C3DC1CC1-CE24-E369-497A-519DD7C4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67200"/>
            <a:ext cx="7620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25605" name="Line 8">
            <a:extLst>
              <a:ext uri="{FF2B5EF4-FFF2-40B4-BE49-F238E27FC236}">
                <a16:creationId xmlns:a16="http://schemas.microsoft.com/office/drawing/2014/main" id="{3CC4B5E6-82A5-34A3-E367-F9504C08F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2004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9">
            <a:extLst>
              <a:ext uri="{FF2B5EF4-FFF2-40B4-BE49-F238E27FC236}">
                <a16:creationId xmlns:a16="http://schemas.microsoft.com/office/drawing/2014/main" id="{886990BB-0491-60EE-7D49-BD03B0A6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438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subject</a:t>
            </a:r>
            <a:endParaRPr lang="el-GR" altLang="en-US" i="1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F30BCDBE-10D5-4F41-9434-C88FE58FB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predicate</a:t>
            </a:r>
            <a:endParaRPr lang="el-GR" altLang="en-US" i="1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9B9E192C-D173-2966-F3E1-2096F3EB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object</a:t>
            </a:r>
            <a:endParaRPr lang="el-GR" altLang="en-US" i="1"/>
          </a:p>
        </p:txBody>
      </p:sp>
      <p:sp>
        <p:nvSpPr>
          <p:cNvPr id="20488" name="Text Box 12">
            <a:extLst>
              <a:ext uri="{FF2B5EF4-FFF2-40B4-BE49-F238E27FC236}">
                <a16:creationId xmlns:a16="http://schemas.microsoft.com/office/drawing/2014/main" id="{E1477CC7-15D8-93EC-D404-CB17B044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0" i="1"/>
              <a:t>Το έγγραφο είναι </a:t>
            </a:r>
            <a:r>
              <a:rPr lang="en-US" altLang="en-US" b="0" i="1"/>
              <a:t>well formed </a:t>
            </a:r>
            <a:r>
              <a:rPr lang="el-GR" altLang="en-US" b="0" i="1"/>
              <a:t>αλλά δεν είναι </a:t>
            </a:r>
            <a:r>
              <a:rPr lang="en-US" altLang="en-US" b="0" i="1"/>
              <a:t>valid,</a:t>
            </a:r>
            <a:r>
              <a:rPr lang="el-GR" altLang="en-US" b="0" i="1"/>
              <a:t> όμως παρουσιάζει την σύνταξη κατά </a:t>
            </a:r>
            <a:r>
              <a:rPr lang="en-US" altLang="en-US" b="0" i="1"/>
              <a:t>RDF</a:t>
            </a:r>
            <a:endParaRPr lang="el-GR" altLang="en-US" b="0" i="1"/>
          </a:p>
        </p:txBody>
      </p:sp>
      <p:sp>
        <p:nvSpPr>
          <p:cNvPr id="25610" name="Rectangle 13">
            <a:extLst>
              <a:ext uri="{FF2B5EF4-FFF2-40B4-BE49-F238E27FC236}">
                <a16:creationId xmlns:a16="http://schemas.microsoft.com/office/drawing/2014/main" id="{3F135B63-D327-5862-F00B-66DBBD6E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384925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25611" name="Rectangle 14">
            <a:extLst>
              <a:ext uri="{FF2B5EF4-FFF2-40B4-BE49-F238E27FC236}">
                <a16:creationId xmlns:a16="http://schemas.microsoft.com/office/drawing/2014/main" id="{2AEFDCD6-D18A-A3BC-E9B9-33B0500C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85800"/>
            <a:ext cx="6915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u="sng"/>
              <a:t>Και λίγος κώδικας… @</a:t>
            </a:r>
            <a:r>
              <a:rPr lang="en-US" altLang="en-US" u="sng"/>
              <a:t>w3schools</a:t>
            </a:r>
            <a:endParaRPr lang="el-GR" altLang="en-US" u="sng"/>
          </a:p>
          <a:p>
            <a:pPr eaLnBrk="1" hangingPunct="1">
              <a:spcBef>
                <a:spcPct val="50000"/>
              </a:spcBef>
            </a:pPr>
            <a:r>
              <a:rPr lang="el-GR" altLang="en-US" i="1"/>
              <a:t>Βασικός Τρόπος Σύνταξης κατά </a:t>
            </a:r>
            <a:r>
              <a:rPr lang="en-US" altLang="en-US" i="1"/>
              <a:t>RDF: </a:t>
            </a:r>
            <a:r>
              <a:rPr lang="el-GR" altLang="en-US" i="1"/>
              <a:t>Properties as </a:t>
            </a:r>
            <a:r>
              <a:rPr lang="en-US" altLang="en-US" i="1"/>
              <a:t>Elements</a:t>
            </a:r>
            <a:endParaRPr lang="el-GR" altLang="en-US" i="1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926FCD2-8CFF-2C60-59EE-8A995E93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0" i="1"/>
              <a:t>Είναι </a:t>
            </a:r>
            <a:r>
              <a:rPr lang="en-US" altLang="en-US" b="0" i="1"/>
              <a:t>well formed </a:t>
            </a:r>
            <a:r>
              <a:rPr lang="el-GR" altLang="en-US" b="0" i="1"/>
              <a:t>ή </a:t>
            </a:r>
            <a:r>
              <a:rPr lang="en-US" altLang="en-US" b="0" i="1"/>
              <a:t>valid</a:t>
            </a:r>
            <a:r>
              <a:rPr lang="el-GR" altLang="en-US" b="0" i="1"/>
              <a:t>;</a:t>
            </a:r>
          </a:p>
        </p:txBody>
      </p:sp>
      <p:sp>
        <p:nvSpPr>
          <p:cNvPr id="25613" name="Slide Number Placeholder 3">
            <a:extLst>
              <a:ext uri="{FF2B5EF4-FFF2-40B4-BE49-F238E27FC236}">
                <a16:creationId xmlns:a16="http://schemas.microsoft.com/office/drawing/2014/main" id="{6CAD1B36-3A2E-910D-9A6F-66D12530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4928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10F224C5-666B-46F6-9779-0758ACDB38E0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43943D13-1661-27A5-BB6D-61581D9D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3 - TextBox">
            <a:extLst>
              <a:ext uri="{FF2B5EF4-FFF2-40B4-BE49-F238E27FC236}">
                <a16:creationId xmlns:a16="http://schemas.microsoft.com/office/drawing/2014/main" id="{86246F3A-DC0E-CC78-DD88-5A06941D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762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error</a:t>
            </a:r>
            <a:endParaRPr lang="el-GR" altLang="en-US" sz="2400">
              <a:solidFill>
                <a:srgbClr val="FF0000"/>
              </a:solidFill>
            </a:endParaRPr>
          </a:p>
        </p:txBody>
      </p:sp>
      <p:cxnSp>
        <p:nvCxnSpPr>
          <p:cNvPr id="27652" name="5 - Ευθύγραμμο βέλος σύνδεσης">
            <a:extLst>
              <a:ext uri="{FF2B5EF4-FFF2-40B4-BE49-F238E27FC236}">
                <a16:creationId xmlns:a16="http://schemas.microsoft.com/office/drawing/2014/main" id="{FE6428C0-AAD3-A76E-EA22-EEA107F71AEA}"/>
              </a:ext>
            </a:extLst>
          </p:cNvPr>
          <p:cNvCxnSpPr>
            <a:cxnSpLocks noChangeShapeType="1"/>
            <a:stCxn id="27651" idx="1"/>
          </p:cNvCxnSpPr>
          <p:nvPr/>
        </p:nvCxnSpPr>
        <p:spPr bwMode="auto">
          <a:xfrm rot="10800000" flipV="1">
            <a:off x="4800600" y="2317750"/>
            <a:ext cx="1143000" cy="273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8 - Ευθεία γραμμή σύνδεσης">
            <a:extLst>
              <a:ext uri="{FF2B5EF4-FFF2-40B4-BE49-F238E27FC236}">
                <a16:creationId xmlns:a16="http://schemas.microsoft.com/office/drawing/2014/main" id="{ACCE6F87-39CE-F79C-1DA8-267F45011C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2819400"/>
            <a:ext cx="3886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13">
            <a:extLst>
              <a:ext uri="{FF2B5EF4-FFF2-40B4-BE49-F238E27FC236}">
                <a16:creationId xmlns:a16="http://schemas.microsoft.com/office/drawing/2014/main" id="{FD7E3E5C-9D56-B2DA-A384-B2D959E0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05400"/>
            <a:ext cx="164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Τι λείπει …;;;</a:t>
            </a:r>
          </a:p>
        </p:txBody>
      </p:sp>
      <p:sp>
        <p:nvSpPr>
          <p:cNvPr id="27655" name="Slide Number Placeholder 3">
            <a:extLst>
              <a:ext uri="{FF2B5EF4-FFF2-40B4-BE49-F238E27FC236}">
                <a16:creationId xmlns:a16="http://schemas.microsoft.com/office/drawing/2014/main" id="{6A49FF70-6A57-37CA-07AA-EC75FC07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AAC2BB26-C041-42EE-8E0F-62FE8EA47487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44C06D1-ADD0-67E0-5259-A63C8264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563"/>
            <a:ext cx="9144000" cy="2789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fr-FR" b="0" i="1" dirty="0"/>
              <a:t>&lt;?xml version="1.0"?&gt;</a:t>
            </a:r>
          </a:p>
          <a:p>
            <a:pPr>
              <a:defRPr/>
            </a:pPr>
            <a:r>
              <a:rPr lang="fr-FR" b="0" i="1" dirty="0"/>
              <a:t>&lt;</a:t>
            </a:r>
            <a:r>
              <a:rPr lang="fr-FR" b="0" i="1" dirty="0" err="1"/>
              <a:t>rdf:RDF</a:t>
            </a:r>
            <a:endParaRPr lang="fr-FR" b="0" i="1" dirty="0"/>
          </a:p>
          <a:p>
            <a:pPr>
              <a:defRPr/>
            </a:pPr>
            <a:r>
              <a:rPr lang="fr-FR" b="0" i="1" dirty="0" err="1"/>
              <a:t>xmlns:rdf</a:t>
            </a:r>
            <a:r>
              <a:rPr lang="fr-FR" b="0" i="1" dirty="0"/>
              <a:t>="http://www.w3.org/1999/02/22-rdf-syntax-ns#" </a:t>
            </a:r>
          </a:p>
          <a:p>
            <a:pPr>
              <a:defRPr/>
            </a:pPr>
            <a:r>
              <a:rPr lang="fr-FR" b="0" i="1" dirty="0" err="1"/>
              <a:t>xmlns:si</a:t>
            </a:r>
            <a:r>
              <a:rPr lang="fr-FR" b="0" i="1" dirty="0"/>
              <a:t>="http://www.recshop.fake/siteinfo#"&gt;</a:t>
            </a:r>
          </a:p>
          <a:p>
            <a:pPr>
              <a:defRPr/>
            </a:pPr>
            <a:r>
              <a:rPr lang="fr-FR" b="0" i="1" dirty="0"/>
              <a:t>  &lt;</a:t>
            </a:r>
            <a:r>
              <a:rPr lang="fr-FR" b="0" i="1" dirty="0" err="1"/>
              <a:t>rdf:Description</a:t>
            </a:r>
            <a:r>
              <a:rPr lang="fr-FR" b="0" i="1" dirty="0"/>
              <a:t> </a:t>
            </a:r>
            <a:r>
              <a:rPr lang="fr-FR" b="0" i="1" dirty="0" err="1"/>
              <a:t>rdf:about</a:t>
            </a:r>
            <a:r>
              <a:rPr lang="fr-FR" b="0" i="1" dirty="0"/>
              <a:t>=</a:t>
            </a:r>
            <a:r>
              <a:rPr lang="fr-FR" b="0" i="1" dirty="0">
                <a:solidFill>
                  <a:srgbClr val="0000FF"/>
                </a:solidFill>
              </a:rPr>
              <a:t>"</a:t>
            </a:r>
            <a:r>
              <a:rPr lang="fr-FR" b="0" i="1" dirty="0">
                <a:solidFill>
                  <a:schemeClr val="accent6"/>
                </a:solidFill>
              </a:rPr>
              <a:t>http://www.w3schools.com/RDF</a:t>
            </a:r>
            <a:r>
              <a:rPr lang="fr-FR" b="0" i="1" dirty="0">
                <a:solidFill>
                  <a:srgbClr val="0000FF"/>
                </a:solidFill>
              </a:rPr>
              <a:t>"</a:t>
            </a:r>
            <a:r>
              <a:rPr lang="fr-FR" b="0" i="1" dirty="0"/>
              <a:t>&gt;</a:t>
            </a:r>
          </a:p>
          <a:p>
            <a:pPr>
              <a:defRPr/>
            </a:pPr>
            <a:r>
              <a:rPr lang="fr-FR" b="0" i="1" dirty="0">
                <a:solidFill>
                  <a:srgbClr val="FF0000"/>
                </a:solidFill>
              </a:rPr>
              <a:t>      &lt;</a:t>
            </a:r>
            <a:r>
              <a:rPr lang="fr-FR" b="0" i="1" dirty="0" err="1">
                <a:solidFill>
                  <a:srgbClr val="FF0000"/>
                </a:solidFill>
              </a:rPr>
              <a:t>si:author</a:t>
            </a:r>
            <a:r>
              <a:rPr lang="fr-FR" b="0" i="1" dirty="0">
                <a:solidFill>
                  <a:srgbClr val="FF0000"/>
                </a:solidFill>
              </a:rPr>
              <a:t>&gt;</a:t>
            </a:r>
            <a:r>
              <a:rPr lang="en-GB" altLang="ja-JP" b="0" dirty="0">
                <a:solidFill>
                  <a:schemeClr val="accent1"/>
                </a:solidFill>
              </a:rPr>
              <a:t>Jan </a:t>
            </a:r>
            <a:r>
              <a:rPr lang="en-GB" altLang="ja-JP" b="0" dirty="0" err="1">
                <a:solidFill>
                  <a:schemeClr val="accent1"/>
                </a:solidFill>
              </a:rPr>
              <a:t>Egil</a:t>
            </a:r>
            <a:r>
              <a:rPr lang="en-GB" altLang="ja-JP" b="0" dirty="0">
                <a:solidFill>
                  <a:schemeClr val="accent1"/>
                </a:solidFill>
              </a:rPr>
              <a:t> </a:t>
            </a:r>
            <a:r>
              <a:rPr lang="en-GB" altLang="ja-JP" b="0" dirty="0" err="1">
                <a:solidFill>
                  <a:schemeClr val="accent1"/>
                </a:solidFill>
              </a:rPr>
              <a:t>Refsnes</a:t>
            </a:r>
            <a:r>
              <a:rPr lang="en-GB" altLang="ja-JP" b="0" dirty="0">
                <a:solidFill>
                  <a:schemeClr val="accent1"/>
                </a:solidFill>
              </a:rPr>
              <a:t> </a:t>
            </a:r>
            <a:r>
              <a:rPr lang="fr-FR" b="0" i="1" dirty="0">
                <a:solidFill>
                  <a:srgbClr val="FF0000"/>
                </a:solidFill>
              </a:rPr>
              <a:t>&lt;/</a:t>
            </a:r>
            <a:r>
              <a:rPr lang="fr-FR" b="0" i="1" dirty="0" err="1">
                <a:solidFill>
                  <a:srgbClr val="FF0000"/>
                </a:solidFill>
              </a:rPr>
              <a:t>si:author</a:t>
            </a:r>
            <a:r>
              <a:rPr lang="fr-FR" b="0" i="1" dirty="0">
                <a:solidFill>
                  <a:srgbClr val="FF0000"/>
                </a:solidFill>
              </a:rPr>
              <a:t>&gt;</a:t>
            </a:r>
          </a:p>
          <a:p>
            <a:pPr>
              <a:defRPr/>
            </a:pPr>
            <a:r>
              <a:rPr lang="fr-FR" b="0" i="1" dirty="0">
                <a:solidFill>
                  <a:srgbClr val="FF0000"/>
                </a:solidFill>
              </a:rPr>
              <a:t>      &lt;</a:t>
            </a:r>
            <a:r>
              <a:rPr lang="fr-FR" b="0" i="1" dirty="0" err="1">
                <a:solidFill>
                  <a:srgbClr val="FF0000"/>
                </a:solidFill>
              </a:rPr>
              <a:t>si:homepage</a:t>
            </a:r>
            <a:r>
              <a:rPr lang="fr-FR" b="0" i="1" dirty="0">
                <a:solidFill>
                  <a:srgbClr val="FF0000"/>
                </a:solidFill>
              </a:rPr>
              <a:t>&gt;</a:t>
            </a:r>
            <a:r>
              <a:rPr lang="en-GB" altLang="ja-JP" b="0" dirty="0">
                <a:solidFill>
                  <a:schemeClr val="accent1"/>
                </a:solidFill>
              </a:rPr>
              <a:t>http://www.w3schools.com </a:t>
            </a:r>
            <a:r>
              <a:rPr lang="fr-FR" b="0" i="1" dirty="0">
                <a:solidFill>
                  <a:srgbClr val="FF0000"/>
                </a:solidFill>
              </a:rPr>
              <a:t>&lt;/si:homepage&gt;</a:t>
            </a:r>
          </a:p>
          <a:p>
            <a:pPr>
              <a:defRPr/>
            </a:pPr>
            <a:r>
              <a:rPr lang="fr-FR" b="0" i="1" dirty="0"/>
              <a:t>  &lt;/</a:t>
            </a:r>
            <a:r>
              <a:rPr lang="fr-FR" b="0" i="1" dirty="0" err="1"/>
              <a:t>rdf:Description</a:t>
            </a:r>
            <a:r>
              <a:rPr lang="fr-FR" b="0" i="1" dirty="0"/>
              <a:t>&gt;</a:t>
            </a:r>
          </a:p>
          <a:p>
            <a:pPr>
              <a:defRPr/>
            </a:pPr>
            <a:r>
              <a:rPr lang="fr-FR" b="0" i="1" dirty="0"/>
              <a:t>&lt;/</a:t>
            </a:r>
            <a:r>
              <a:rPr lang="fr-FR" b="0" i="1" dirty="0" err="1"/>
              <a:t>rdf:RDF</a:t>
            </a:r>
            <a:r>
              <a:rPr lang="fr-FR" b="0" i="1" dirty="0"/>
              <a:t>&gt;</a:t>
            </a:r>
          </a:p>
        </p:txBody>
      </p:sp>
      <p:grpSp>
        <p:nvGrpSpPr>
          <p:cNvPr id="28675" name="Group 10">
            <a:extLst>
              <a:ext uri="{FF2B5EF4-FFF2-40B4-BE49-F238E27FC236}">
                <a16:creationId xmlns:a16="http://schemas.microsoft.com/office/drawing/2014/main" id="{30FE96FA-ED5B-4476-0F8F-16B3173B1F25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971800"/>
            <a:ext cx="2590800" cy="2530475"/>
            <a:chOff x="3984" y="1536"/>
            <a:chExt cx="1632" cy="1594"/>
          </a:xfrm>
        </p:grpSpPr>
        <p:sp>
          <p:nvSpPr>
            <p:cNvPr id="28680" name="Rectangle 3">
              <a:extLst>
                <a:ext uri="{FF2B5EF4-FFF2-40B4-BE49-F238E27FC236}">
                  <a16:creationId xmlns:a16="http://schemas.microsoft.com/office/drawing/2014/main" id="{C3FC0F1D-BC91-7273-05C5-2B3F6091D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97"/>
              <a:ext cx="480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/>
            </a:p>
          </p:txBody>
        </p:sp>
        <p:sp>
          <p:nvSpPr>
            <p:cNvPr id="28681" name="Rectangle 4">
              <a:extLst>
                <a:ext uri="{FF2B5EF4-FFF2-40B4-BE49-F238E27FC236}">
                  <a16:creationId xmlns:a16="http://schemas.microsoft.com/office/drawing/2014/main" id="{25893DA8-C0D0-5A29-7357-727A847B8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88"/>
              <a:ext cx="480" cy="1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/>
            </a:p>
          </p:txBody>
        </p:sp>
        <p:sp>
          <p:nvSpPr>
            <p:cNvPr id="28682" name="Line 5">
              <a:extLst>
                <a:ext uri="{FF2B5EF4-FFF2-40B4-BE49-F238E27FC236}">
                  <a16:creationId xmlns:a16="http://schemas.microsoft.com/office/drawing/2014/main" id="{D6448E6D-37D2-0585-6837-AFB629F8D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0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6">
              <a:extLst>
                <a:ext uri="{FF2B5EF4-FFF2-40B4-BE49-F238E27FC236}">
                  <a16:creationId xmlns:a16="http://schemas.microsoft.com/office/drawing/2014/main" id="{19269D6F-2B0D-0E36-6FF7-DA6742739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536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subject</a:t>
              </a:r>
              <a:endParaRPr lang="el-GR" altLang="en-US" i="1"/>
            </a:p>
          </p:txBody>
        </p:sp>
        <p:sp>
          <p:nvSpPr>
            <p:cNvPr id="28684" name="Text Box 7">
              <a:extLst>
                <a:ext uri="{FF2B5EF4-FFF2-40B4-BE49-F238E27FC236}">
                  <a16:creationId xmlns:a16="http://schemas.microsoft.com/office/drawing/2014/main" id="{4E4D8B0F-30C0-5051-66CF-947E284F2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20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predicate</a:t>
              </a:r>
              <a:endParaRPr lang="el-GR" altLang="en-US" i="1"/>
            </a:p>
          </p:txBody>
        </p:sp>
        <p:sp>
          <p:nvSpPr>
            <p:cNvPr id="28685" name="Text Box 8">
              <a:extLst>
                <a:ext uri="{FF2B5EF4-FFF2-40B4-BE49-F238E27FC236}">
                  <a16:creationId xmlns:a16="http://schemas.microsoft.com/office/drawing/2014/main" id="{CB933362-42C5-67FF-BE64-AB1E2B2EB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88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object</a:t>
              </a:r>
              <a:endParaRPr lang="el-GR" altLang="en-US" i="1"/>
            </a:p>
          </p:txBody>
        </p:sp>
      </p:grpSp>
      <p:sp>
        <p:nvSpPr>
          <p:cNvPr id="28676" name="Text Box 11">
            <a:extLst>
              <a:ext uri="{FF2B5EF4-FFF2-40B4-BE49-F238E27FC236}">
                <a16:creationId xmlns:a16="http://schemas.microsoft.com/office/drawing/2014/main" id="{F2280821-E047-472D-CAB4-2AF456D9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/>
              <a:t>Valid </a:t>
            </a:r>
            <a:r>
              <a:rPr lang="el-GR" altLang="en-US" b="0" i="1"/>
              <a:t> έγγραφο</a:t>
            </a:r>
          </a:p>
        </p:txBody>
      </p:sp>
      <p:sp>
        <p:nvSpPr>
          <p:cNvPr id="28677" name="Rectangle 12">
            <a:extLst>
              <a:ext uri="{FF2B5EF4-FFF2-40B4-BE49-F238E27FC236}">
                <a16:creationId xmlns:a16="http://schemas.microsoft.com/office/drawing/2014/main" id="{8F4651ED-50C5-4BFF-B0BA-598865C2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48400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28678" name="Rectangle 14">
            <a:extLst>
              <a:ext uri="{FF2B5EF4-FFF2-40B4-BE49-F238E27FC236}">
                <a16:creationId xmlns:a16="http://schemas.microsoft.com/office/drawing/2014/main" id="{0DEE7075-9EFE-A934-024C-22140D4F6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85800"/>
            <a:ext cx="691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u="sng"/>
              <a:t>Βασικός Τρόπος Σύνταξης κατά </a:t>
            </a:r>
            <a:r>
              <a:rPr lang="en-US" altLang="en-US" u="sng"/>
              <a:t>RDF: </a:t>
            </a:r>
            <a:r>
              <a:rPr lang="el-GR" altLang="en-US" u="sng"/>
              <a:t>Properties as </a:t>
            </a:r>
            <a:r>
              <a:rPr lang="en-US" altLang="en-US" u="sng"/>
              <a:t>Elements</a:t>
            </a:r>
            <a:endParaRPr lang="el-GR" altLang="en-US" u="sng"/>
          </a:p>
        </p:txBody>
      </p:sp>
      <p:sp>
        <p:nvSpPr>
          <p:cNvPr id="28679" name="Slide Number Placeholder 3">
            <a:extLst>
              <a:ext uri="{FF2B5EF4-FFF2-40B4-BE49-F238E27FC236}">
                <a16:creationId xmlns:a16="http://schemas.microsoft.com/office/drawing/2014/main" id="{07B29166-3536-6066-4807-76384B355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B86E4E7A-CD90-4222-853B-C9117A8FABE1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9A44E650-5C6D-7518-FF16-FE6A2C06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8BA56C7-169B-FC4F-5E60-16BE209C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D11B5F45-2739-416F-8E01-CF668FBF9478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5C0395AC-3D85-B901-A498-2481EF5F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4EF4CE6-4FB9-BBB0-4E5D-A536EF49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DB82B5A4-ED18-47E1-A5B1-ACD7FF29FD24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AE8936D2-18F1-6745-F3A6-5788512CD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0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b="1" dirty="0"/>
              <a:t>Πληροφορίες που μπορεί να δει μία μηχανή…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786C6E35-F68A-A622-D5E1-DCCD48BF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ACDC8537-7032-4614-83FE-B15E875070D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8">
            <a:extLst>
              <a:ext uri="{FF2B5EF4-FFF2-40B4-BE49-F238E27FC236}">
                <a16:creationId xmlns:a16="http://schemas.microsoft.com/office/drawing/2014/main" id="{ADAD18A8-2155-ED6C-3666-A29FAB91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71AB73B-C419-3AA1-09DB-0A19E682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en-US" b="0" i="1"/>
              <a:t>&lt;?xml version="1.0"?&gt;</a:t>
            </a:r>
          </a:p>
          <a:p>
            <a:r>
              <a:rPr lang="fr-FR" altLang="en-US" b="0" i="1"/>
              <a:t>&lt;RDF&gt;</a:t>
            </a:r>
          </a:p>
          <a:p>
            <a:r>
              <a:rPr lang="fr-FR" altLang="en-US" b="0"/>
              <a:t>&lt;Description about</a:t>
            </a:r>
            <a:r>
              <a:rPr lang="fr-FR" altLang="en-US" b="0">
                <a:solidFill>
                  <a:schemeClr val="accent2"/>
                </a:solidFill>
              </a:rPr>
              <a:t>="http://www.w3schools.com/RDF"</a:t>
            </a:r>
            <a:endParaRPr lang="fr-FR" altLang="en-US" b="0"/>
          </a:p>
          <a:p>
            <a:r>
              <a:rPr lang="en-GB" altLang="en-US" b="0">
                <a:solidFill>
                  <a:srgbClr val="FF0000"/>
                </a:solidFill>
              </a:rPr>
              <a:t>    author</a:t>
            </a:r>
            <a:r>
              <a:rPr lang="el-GR" altLang="en-US" b="0">
                <a:solidFill>
                  <a:srgbClr val="FF0000"/>
                </a:solidFill>
              </a:rPr>
              <a:t>=</a:t>
            </a:r>
            <a:r>
              <a:rPr lang="en-GB" altLang="en-US" b="0">
                <a:latin typeface="Times" panose="02020603050405020304" pitchFamily="18" charset="0"/>
              </a:rPr>
              <a:t> "</a:t>
            </a:r>
            <a:r>
              <a:rPr lang="en-GB" altLang="ja-JP" b="0">
                <a:solidFill>
                  <a:schemeClr val="accent1"/>
                </a:solidFill>
              </a:rPr>
              <a:t>Jan Egil Refsnes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en-GB" altLang="ja-JP" b="0"/>
              <a:t> </a:t>
            </a:r>
          </a:p>
          <a:p>
            <a:r>
              <a:rPr lang="en-GB" altLang="en-US" b="0">
                <a:solidFill>
                  <a:srgbClr val="FF0000"/>
                </a:solidFill>
              </a:rPr>
              <a:t>    homepage=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en-GB" altLang="ja-JP" b="0">
                <a:solidFill>
                  <a:schemeClr val="accent1"/>
                </a:solidFill>
              </a:rPr>
              <a:t>http://www.w3schools.com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en-GB" altLang="ja-JP" b="0">
                <a:solidFill>
                  <a:srgbClr val="FF0000"/>
                </a:solidFill>
              </a:rPr>
              <a:t> </a:t>
            </a:r>
            <a:r>
              <a:rPr lang="en-GB" altLang="ja-JP" b="0"/>
              <a:t>/</a:t>
            </a:r>
            <a:r>
              <a:rPr lang="el-GR" altLang="ja-JP" b="0"/>
              <a:t>&gt;</a:t>
            </a:r>
            <a:endParaRPr lang="en-US" altLang="ja-JP" b="0"/>
          </a:p>
          <a:p>
            <a:r>
              <a:rPr lang="el-GR" altLang="en-US" b="0" i="1"/>
              <a:t>&lt;/RDF&gt;</a:t>
            </a:r>
            <a:r>
              <a:rPr lang="el-GR" altLang="en-US" i="1"/>
              <a:t>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53BC8E7-066C-9954-582F-88C546C0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52738"/>
            <a:ext cx="762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960D5D7-D4C5-A667-5CBA-8794C591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67200"/>
            <a:ext cx="7620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C565FB8D-8B85-1CED-8DE0-301F7F62B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2004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B12FD29F-A412-868E-2CA5-69854DCB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438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subject</a:t>
            </a:r>
            <a:endParaRPr lang="el-GR" altLang="en-US" i="1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DEBADD42-F3F8-FBF2-8972-12274CB9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predicate</a:t>
            </a:r>
            <a:endParaRPr lang="el-GR" altLang="en-US" i="1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E2F9A255-80FD-5505-D02F-592F2207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object</a:t>
            </a:r>
            <a:endParaRPr lang="el-GR" altLang="en-US" i="1"/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E47424CC-F9CA-764D-CE65-0E3A488F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17E66668-AA5B-4575-6BF7-4CA9AFE6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636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2</a:t>
            </a:r>
            <a:r>
              <a:rPr lang="el-GR" altLang="en-US" u="sng" baseline="30000"/>
              <a:t>ος</a:t>
            </a:r>
            <a:r>
              <a:rPr lang="el-GR" altLang="en-US" u="sng"/>
              <a:t> Τρόπος Σύνταξης κατά </a:t>
            </a:r>
            <a:r>
              <a:rPr lang="en-US" altLang="en-US" u="sng"/>
              <a:t>RDF: </a:t>
            </a:r>
            <a:r>
              <a:rPr lang="el-GR" altLang="en-US" u="sng"/>
              <a:t>Properties as Attributes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7CF9F8B2-89F6-6BC7-098B-61DEFAF51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0" i="1"/>
              <a:t>Το έγγραφο είναι </a:t>
            </a:r>
            <a:r>
              <a:rPr lang="en-US" altLang="en-US" b="0" i="1"/>
              <a:t>well formed </a:t>
            </a:r>
            <a:r>
              <a:rPr lang="el-GR" altLang="en-US" b="0" i="1"/>
              <a:t>αλλά δεν είναι </a:t>
            </a:r>
            <a:r>
              <a:rPr lang="en-US" altLang="en-US" b="0" i="1"/>
              <a:t>valid,</a:t>
            </a:r>
            <a:r>
              <a:rPr lang="el-GR" altLang="en-US" b="0" i="1"/>
              <a:t> όμως παρουσιάζει την σύνταξη κατά </a:t>
            </a:r>
            <a:r>
              <a:rPr lang="en-US" altLang="en-US" b="0" i="1"/>
              <a:t>RDF</a:t>
            </a:r>
            <a:endParaRPr lang="el-GR" altLang="en-US" b="0" i="1"/>
          </a:p>
        </p:txBody>
      </p:sp>
      <p:sp>
        <p:nvSpPr>
          <p:cNvPr id="31756" name="Slide Number Placeholder 3">
            <a:extLst>
              <a:ext uri="{FF2B5EF4-FFF2-40B4-BE49-F238E27FC236}">
                <a16:creationId xmlns:a16="http://schemas.microsoft.com/office/drawing/2014/main" id="{BC3968FA-E680-1A89-9BDB-6AEBEE2F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A569C0CB-DB25-4288-8F73-4A0FC6F75BC6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29F2BB3-1082-1AC8-EB61-F1FB8000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en-US" b="0" i="1"/>
              <a:t>&lt;?xml version="1.0"?&gt;</a:t>
            </a:r>
          </a:p>
          <a:p>
            <a:r>
              <a:rPr lang="fr-FR" altLang="en-US" b="0" i="1"/>
              <a:t>&lt;rdf:RDF</a:t>
            </a:r>
          </a:p>
          <a:p>
            <a:r>
              <a:rPr lang="fr-FR" altLang="en-US" b="0" i="1"/>
              <a:t>xmlns:rdf="http://www.w3.org/1999/02/22-rdf-syntax-ns#" </a:t>
            </a:r>
          </a:p>
          <a:p>
            <a:r>
              <a:rPr lang="fr-FR" altLang="en-US" b="0" i="1"/>
              <a:t>xmlns:si="http://www.recshop.fake/siteinfo#"&gt;</a:t>
            </a:r>
          </a:p>
          <a:p>
            <a:r>
              <a:rPr lang="fr-FR" altLang="en-US" b="0" i="1"/>
              <a:t>  &lt;rdf:Description rdf:about=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fr-FR" altLang="en-US" b="0">
                <a:solidFill>
                  <a:schemeClr val="accent2"/>
                </a:solidFill>
              </a:rPr>
              <a:t>http://www.w3schools.com/RDF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endParaRPr lang="fr-FR" altLang="en-US" b="0" i="1"/>
          </a:p>
          <a:p>
            <a:r>
              <a:rPr lang="fr-FR" altLang="en-US" b="0" i="1"/>
              <a:t>      </a:t>
            </a:r>
            <a:r>
              <a:rPr lang="fr-FR" altLang="en-US" b="0" i="1">
                <a:solidFill>
                  <a:srgbClr val="FF0000"/>
                </a:solidFill>
              </a:rPr>
              <a:t>si:author</a:t>
            </a:r>
            <a:r>
              <a:rPr lang="fr-FR" altLang="en-US" b="0" i="1"/>
              <a:t>=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en-GB" altLang="ja-JP" b="0">
                <a:solidFill>
                  <a:schemeClr val="accent1"/>
                </a:solidFill>
              </a:rPr>
              <a:t>Jan Egil Refsnes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endParaRPr lang="fr-FR" altLang="en-US" b="0" i="1"/>
          </a:p>
          <a:p>
            <a:r>
              <a:rPr lang="fr-FR" altLang="en-US" b="0" i="1"/>
              <a:t>      </a:t>
            </a:r>
            <a:r>
              <a:rPr lang="fr-FR" altLang="en-US" b="0" i="1">
                <a:solidFill>
                  <a:srgbClr val="FF0000"/>
                </a:solidFill>
              </a:rPr>
              <a:t>si:homepage</a:t>
            </a:r>
            <a:r>
              <a:rPr lang="fr-FR" altLang="en-US" b="0" i="1"/>
              <a:t>=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en-GB" altLang="ja-JP" b="0">
                <a:solidFill>
                  <a:schemeClr val="accent1"/>
                </a:solidFill>
              </a:rPr>
              <a:t>http://www.w3schools.com</a:t>
            </a:r>
            <a:r>
              <a:rPr lang="en-GB" altLang="en-US" b="0">
                <a:latin typeface="Times" panose="02020603050405020304" pitchFamily="18" charset="0"/>
              </a:rPr>
              <a:t>"</a:t>
            </a:r>
            <a:r>
              <a:rPr lang="fr-FR" altLang="en-US" b="0"/>
              <a:t> </a:t>
            </a:r>
            <a:r>
              <a:rPr lang="en-GB" altLang="ja-JP" b="0"/>
              <a:t>/</a:t>
            </a:r>
            <a:r>
              <a:rPr lang="fr-FR" altLang="en-US" b="0"/>
              <a:t>&gt;</a:t>
            </a:r>
            <a:endParaRPr lang="fr-FR" altLang="en-US" b="0" i="1"/>
          </a:p>
          <a:p>
            <a:r>
              <a:rPr lang="fr-FR" altLang="en-US" b="0" i="1"/>
              <a:t>&lt;/rdf:RDF&gt;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F431BE9C-8811-6E1D-5461-AE8B819B7946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971800"/>
            <a:ext cx="2590800" cy="2530475"/>
            <a:chOff x="3984" y="1536"/>
            <a:chExt cx="1632" cy="1594"/>
          </a:xfrm>
        </p:grpSpPr>
        <p:sp>
          <p:nvSpPr>
            <p:cNvPr id="32776" name="Rectangle 4">
              <a:extLst>
                <a:ext uri="{FF2B5EF4-FFF2-40B4-BE49-F238E27FC236}">
                  <a16:creationId xmlns:a16="http://schemas.microsoft.com/office/drawing/2014/main" id="{7B813637-C562-0BAC-FF6C-7A837978E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97"/>
              <a:ext cx="480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/>
            </a:p>
          </p:txBody>
        </p:sp>
        <p:sp>
          <p:nvSpPr>
            <p:cNvPr id="32777" name="Rectangle 5">
              <a:extLst>
                <a:ext uri="{FF2B5EF4-FFF2-40B4-BE49-F238E27FC236}">
                  <a16:creationId xmlns:a16="http://schemas.microsoft.com/office/drawing/2014/main" id="{0C1AB1AC-94CE-C8EE-A5A5-C54785276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88"/>
              <a:ext cx="480" cy="1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/>
            </a:p>
          </p:txBody>
        </p:sp>
        <p:sp>
          <p:nvSpPr>
            <p:cNvPr id="32778" name="Line 6">
              <a:extLst>
                <a:ext uri="{FF2B5EF4-FFF2-40B4-BE49-F238E27FC236}">
                  <a16:creationId xmlns:a16="http://schemas.microsoft.com/office/drawing/2014/main" id="{E9696225-20B1-9CE5-9170-D3F27A0A5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0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Text Box 7">
              <a:extLst>
                <a:ext uri="{FF2B5EF4-FFF2-40B4-BE49-F238E27FC236}">
                  <a16:creationId xmlns:a16="http://schemas.microsoft.com/office/drawing/2014/main" id="{EE886F16-A65B-3595-07CB-3B84BABE1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536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subject</a:t>
              </a:r>
              <a:endParaRPr lang="el-GR" altLang="en-US" i="1"/>
            </a:p>
          </p:txBody>
        </p:sp>
        <p:sp>
          <p:nvSpPr>
            <p:cNvPr id="32780" name="Text Box 8">
              <a:extLst>
                <a:ext uri="{FF2B5EF4-FFF2-40B4-BE49-F238E27FC236}">
                  <a16:creationId xmlns:a16="http://schemas.microsoft.com/office/drawing/2014/main" id="{20E059F8-051B-338F-7880-E71305FA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20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predicate</a:t>
              </a:r>
              <a:endParaRPr lang="el-GR" altLang="en-US" i="1"/>
            </a:p>
          </p:txBody>
        </p:sp>
        <p:sp>
          <p:nvSpPr>
            <p:cNvPr id="32781" name="Text Box 9">
              <a:extLst>
                <a:ext uri="{FF2B5EF4-FFF2-40B4-BE49-F238E27FC236}">
                  <a16:creationId xmlns:a16="http://schemas.microsoft.com/office/drawing/2014/main" id="{7077C32A-9EF9-1BBE-61A4-1B39657EC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88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object</a:t>
              </a:r>
              <a:endParaRPr lang="el-GR" altLang="en-US" i="1"/>
            </a:p>
          </p:txBody>
        </p:sp>
      </p:grpSp>
      <p:sp>
        <p:nvSpPr>
          <p:cNvPr id="32772" name="Text Box 10">
            <a:extLst>
              <a:ext uri="{FF2B5EF4-FFF2-40B4-BE49-F238E27FC236}">
                <a16:creationId xmlns:a16="http://schemas.microsoft.com/office/drawing/2014/main" id="{B21ED72A-F681-B4B8-CC27-6D556AF58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/>
              <a:t>Valid</a:t>
            </a:r>
            <a:r>
              <a:rPr lang="el-GR" altLang="en-US" b="0" i="1"/>
              <a:t> έγγραφο</a:t>
            </a:r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B230AD85-61B0-8451-B035-F9D5386A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48400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32774" name="Rectangle 12">
            <a:extLst>
              <a:ext uri="{FF2B5EF4-FFF2-40B4-BE49-F238E27FC236}">
                <a16:creationId xmlns:a16="http://schemas.microsoft.com/office/drawing/2014/main" id="{C3DF5D66-4F55-E642-4D88-0ABFAF24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636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2</a:t>
            </a:r>
            <a:r>
              <a:rPr lang="el-GR" altLang="en-US" u="sng" baseline="30000"/>
              <a:t>ος</a:t>
            </a:r>
            <a:r>
              <a:rPr lang="el-GR" altLang="en-US" u="sng"/>
              <a:t> Τρόπος Σύνταξης κατά </a:t>
            </a:r>
            <a:r>
              <a:rPr lang="en-US" altLang="en-US" u="sng"/>
              <a:t>RDF: </a:t>
            </a:r>
            <a:r>
              <a:rPr lang="el-GR" altLang="en-US" u="sng"/>
              <a:t>Properties as Attributes</a:t>
            </a:r>
          </a:p>
        </p:txBody>
      </p:sp>
      <p:sp>
        <p:nvSpPr>
          <p:cNvPr id="32775" name="Slide Number Placeholder 3">
            <a:extLst>
              <a:ext uri="{FF2B5EF4-FFF2-40B4-BE49-F238E27FC236}">
                <a16:creationId xmlns:a16="http://schemas.microsoft.com/office/drawing/2014/main" id="{D188F5F9-7A9C-8F70-C0AA-95CF4C71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08D31BFF-3657-40E4-9BE0-E8DCFCFE6AA9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Ορθογώνιο">
            <a:extLst>
              <a:ext uri="{FF2B5EF4-FFF2-40B4-BE49-F238E27FC236}">
                <a16:creationId xmlns:a16="http://schemas.microsoft.com/office/drawing/2014/main" id="{35F20FD5-97F3-36D1-0BBC-0F306CBA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&lt;rdf:RDF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xmlns:rdf="http://www.w3.org/1999/02/22-rdf-syntax-ns#"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xmlns:ucg="http://www.dib.ucg.gr/faculty_members#"&gt;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&lt;rdf:Description rdf:about="</a:t>
            </a:r>
            <a:r>
              <a:rPr lang="en-US" altLang="en-US" sz="1800" i="1">
                <a:solidFill>
                  <a:srgbClr val="0000FF"/>
                </a:solidFill>
              </a:rPr>
              <a:t>http://dib.ucg.gr/?q=node/345</a:t>
            </a:r>
            <a:r>
              <a:rPr lang="en-US" altLang="en-US" sz="1800" i="1"/>
              <a:t>"&gt;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ucg:name&gt;</a:t>
            </a:r>
            <a:r>
              <a:rPr lang="el-GR" altLang="en-US" sz="1800" i="1">
                <a:solidFill>
                  <a:srgbClr val="009973"/>
                </a:solidFill>
              </a:rPr>
              <a:t>Ιωάννης Αναγνωστόπουλος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ucg:name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ucg:position_held</a:t>
            </a:r>
            <a:r>
              <a:rPr lang="en-US" altLang="en-US" sz="1800" i="1"/>
              <a:t>&gt;</a:t>
            </a:r>
            <a:r>
              <a:rPr lang="el-GR" altLang="en-US" sz="1800" i="1">
                <a:solidFill>
                  <a:srgbClr val="009973"/>
                </a:solidFill>
              </a:rPr>
              <a:t>Επίκουρος Καθηγητής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ucg:position_held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ucg:research</a:t>
            </a:r>
            <a:r>
              <a:rPr lang="el-GR" altLang="en-US" sz="1800" i="1">
                <a:solidFill>
                  <a:srgbClr val="FF0000"/>
                </a:solidFill>
              </a:rPr>
              <a:t>_</a:t>
            </a:r>
            <a:r>
              <a:rPr lang="en-US" altLang="en-US" sz="1800" i="1">
                <a:solidFill>
                  <a:srgbClr val="FF0000"/>
                </a:solidFill>
              </a:rPr>
              <a:t>field</a:t>
            </a:r>
            <a:r>
              <a:rPr lang="en-US" altLang="en-US" sz="1800" i="1"/>
              <a:t>&gt;</a:t>
            </a:r>
            <a:r>
              <a:rPr lang="el-GR" altLang="en-US" sz="1800" i="1">
                <a:solidFill>
                  <a:srgbClr val="009973"/>
                </a:solidFill>
              </a:rPr>
              <a:t>Τεχνολογία και εφαρμογές διαδικτύου</a:t>
            </a:r>
            <a:r>
              <a:rPr lang="el-GR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ucg:research_field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ucg:e-mail</a:t>
            </a:r>
            <a:r>
              <a:rPr lang="en-US" altLang="en-US" sz="1800" i="1"/>
              <a:t>&gt;</a:t>
            </a:r>
            <a:r>
              <a:rPr lang="en-US" altLang="en-US" sz="1800" i="1">
                <a:solidFill>
                  <a:srgbClr val="009973"/>
                </a:solidFill>
              </a:rPr>
              <a:t>janag@ucg.gr</a:t>
            </a:r>
            <a:r>
              <a:rPr lang="en-US" altLang="en-US" sz="1800" i="1"/>
              <a:t>&lt;/</a:t>
            </a:r>
            <a:r>
              <a:rPr lang="en-US" altLang="en-US" sz="1800" i="1">
                <a:solidFill>
                  <a:srgbClr val="FF0000"/>
                </a:solidFill>
              </a:rPr>
              <a:t>ucg:e-mail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   &lt;</a:t>
            </a:r>
            <a:r>
              <a:rPr lang="en-US" altLang="en-US" sz="1800" i="1">
                <a:solidFill>
                  <a:srgbClr val="FF0000"/>
                </a:solidFill>
              </a:rPr>
              <a:t>ucg:homepage</a:t>
            </a:r>
            <a:r>
              <a:rPr lang="el-GR" altLang="en-US" sz="1800" i="1">
                <a:solidFill>
                  <a:srgbClr val="FF0000"/>
                </a:solidFill>
              </a:rPr>
              <a:t> </a:t>
            </a:r>
            <a:r>
              <a:rPr lang="en-US" altLang="en-US" sz="1800" i="1">
                <a:solidFill>
                  <a:srgbClr val="FF0000"/>
                </a:solidFill>
              </a:rPr>
              <a:t>rdf:resource=</a:t>
            </a:r>
            <a:r>
              <a:rPr lang="en-US" altLang="en-US" sz="1800" i="1"/>
              <a:t>"http://www.anagnostopoulos.name/"</a:t>
            </a:r>
            <a:r>
              <a:rPr lang="en-US" altLang="en-US" sz="1800" i="1">
                <a:solidFill>
                  <a:srgbClr val="FF0000"/>
                </a:solidFill>
              </a:rPr>
              <a:t>/</a:t>
            </a:r>
            <a:r>
              <a:rPr lang="en-US" altLang="en-US" sz="1800" i="1"/>
              <a:t>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    &lt;/rdf:Description&gt;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&lt;/rdf:RDF&gt;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C1AAA6E0-F47A-D4DB-9737-858AF7A2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252538"/>
            <a:ext cx="762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A82A3FD5-3E2E-0F88-38F6-5919B746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67000"/>
            <a:ext cx="762000" cy="3048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  <p:sp>
        <p:nvSpPr>
          <p:cNvPr id="33797" name="Line 8">
            <a:extLst>
              <a:ext uri="{FF2B5EF4-FFF2-40B4-BE49-F238E27FC236}">
                <a16:creationId xmlns:a16="http://schemas.microsoft.com/office/drawing/2014/main" id="{9510DCCB-AEFC-86A3-FA2C-DD613B31B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6002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70DDF713-2326-F28F-8051-A1D24861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838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subject</a:t>
            </a:r>
            <a:endParaRPr lang="el-GR" altLang="en-US" i="1"/>
          </a:p>
        </p:txBody>
      </p:sp>
      <p:sp>
        <p:nvSpPr>
          <p:cNvPr id="33799" name="Text Box 10">
            <a:extLst>
              <a:ext uri="{FF2B5EF4-FFF2-40B4-BE49-F238E27FC236}">
                <a16:creationId xmlns:a16="http://schemas.microsoft.com/office/drawing/2014/main" id="{D8EAFB94-E8EC-BF46-B819-B90953A8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predicate</a:t>
            </a:r>
            <a:endParaRPr lang="el-GR" altLang="en-US" i="1"/>
          </a:p>
        </p:txBody>
      </p:sp>
      <p:sp>
        <p:nvSpPr>
          <p:cNvPr id="33800" name="Text Box 11">
            <a:extLst>
              <a:ext uri="{FF2B5EF4-FFF2-40B4-BE49-F238E27FC236}">
                <a16:creationId xmlns:a16="http://schemas.microsoft.com/office/drawing/2014/main" id="{56D91FFF-E78A-B22F-F27E-7D0CF45A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1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object</a:t>
            </a:r>
            <a:endParaRPr lang="el-GR" altLang="en-US" i="1"/>
          </a:p>
        </p:txBody>
      </p:sp>
      <p:sp>
        <p:nvSpPr>
          <p:cNvPr id="33801" name="8 - TextBox">
            <a:extLst>
              <a:ext uri="{FF2B5EF4-FFF2-40B4-BE49-F238E27FC236}">
                <a16:creationId xmlns:a16="http://schemas.microsoft.com/office/drawing/2014/main" id="{9FD1DD7C-6E03-47C9-00B9-4A8B6389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/>
              <a:t>Ο κώδικάς μας…</a:t>
            </a:r>
          </a:p>
        </p:txBody>
      </p:sp>
      <p:sp>
        <p:nvSpPr>
          <p:cNvPr id="33802" name="Text Box 12">
            <a:extLst>
              <a:ext uri="{FF2B5EF4-FFF2-40B4-BE49-F238E27FC236}">
                <a16:creationId xmlns:a16="http://schemas.microsoft.com/office/drawing/2014/main" id="{01C84C1A-1804-91A4-9DEC-AEF242E9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i="1"/>
              <a:t>Valid</a:t>
            </a:r>
            <a:r>
              <a:rPr lang="el-GR" altLang="en-US" b="0" i="1"/>
              <a:t> έγγραφο</a:t>
            </a:r>
          </a:p>
        </p:txBody>
      </p:sp>
      <p:sp>
        <p:nvSpPr>
          <p:cNvPr id="33803" name="Rectangle 13">
            <a:extLst>
              <a:ext uri="{FF2B5EF4-FFF2-40B4-BE49-F238E27FC236}">
                <a16:creationId xmlns:a16="http://schemas.microsoft.com/office/drawing/2014/main" id="{12B7285B-9184-B688-1C18-957DF4F7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48400"/>
            <a:ext cx="382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i="1">
                <a:solidFill>
                  <a:schemeClr val="accent2"/>
                </a:solidFill>
              </a:rPr>
              <a:t>http://www.w3.org/RDF/Validator/</a:t>
            </a:r>
          </a:p>
        </p:txBody>
      </p:sp>
      <p:sp>
        <p:nvSpPr>
          <p:cNvPr id="33804" name="Slide Number Placeholder 3">
            <a:extLst>
              <a:ext uri="{FF2B5EF4-FFF2-40B4-BE49-F238E27FC236}">
                <a16:creationId xmlns:a16="http://schemas.microsoft.com/office/drawing/2014/main" id="{97E2E5C9-BA53-DCDA-8D9A-DA9546AD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842293C5-79FE-4C62-920D-B3449798A4F5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3F0BC86D-E2CD-8266-5C9A-E1B17B30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51192" r="47501" b="9773"/>
          <a:stretch>
            <a:fillRect/>
          </a:stretch>
        </p:blipFill>
        <p:spPr bwMode="auto">
          <a:xfrm>
            <a:off x="566738" y="2514600"/>
            <a:ext cx="80883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4FE50B64-59E8-F36E-BF30-F8C6B343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5160" r="29208" b="65279"/>
          <a:stretch>
            <a:fillRect/>
          </a:stretch>
        </p:blipFill>
        <p:spPr bwMode="auto">
          <a:xfrm>
            <a:off x="0" y="685800"/>
            <a:ext cx="91233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9FB9369-84F1-3404-8BD3-931C45B3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99D79BFB-3F69-45B4-8E09-073A010839B1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09B370F-EF11-7F8C-A48A-2AFB2416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9325"/>
            <a:ext cx="1905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l-GR" altLang="en-US" sz="2400" b="0">
                <a:solidFill>
                  <a:srgbClr val="0000FF"/>
                </a:solidFill>
                <a:latin typeface="Times" panose="02020603050405020304" pitchFamily="18" charset="0"/>
              </a:rPr>
              <a:t>Παράδειγμα με αναφορές</a:t>
            </a:r>
          </a:p>
        </p:txBody>
      </p:sp>
      <p:sp>
        <p:nvSpPr>
          <p:cNvPr id="35843" name="AutoShape 16">
            <a:extLst>
              <a:ext uri="{FF2B5EF4-FFF2-40B4-BE49-F238E27FC236}">
                <a16:creationId xmlns:a16="http://schemas.microsoft.com/office/drawing/2014/main" id="{38E09BB5-5F6A-7783-A6DF-618E0D33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78275"/>
            <a:ext cx="7696200" cy="28527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&lt;</a:t>
            </a:r>
            <a:r>
              <a:rPr lang="en-GB" altLang="en-US" sz="1800" dirty="0" err="1">
                <a:latin typeface="Times" panose="02020603050405020304" pitchFamily="18" charset="0"/>
              </a:rPr>
              <a:t>rdf:RDF</a:t>
            </a:r>
            <a:r>
              <a:rPr lang="en-GB" altLang="en-US" sz="1800" dirty="0">
                <a:latin typeface="Times" panose="02020603050405020304" pitchFamily="18" charset="0"/>
              </a:rPr>
              <a:t> </a:t>
            </a:r>
            <a:r>
              <a:rPr lang="en-GB" altLang="en-US" sz="1800" dirty="0" err="1">
                <a:latin typeface="Times" panose="02020603050405020304" pitchFamily="18" charset="0"/>
              </a:rPr>
              <a:t>xmlns:rdf</a:t>
            </a:r>
            <a:r>
              <a:rPr lang="en-GB" altLang="en-US" sz="1800" dirty="0">
                <a:latin typeface="Times" panose="02020603050405020304" pitchFamily="18" charset="0"/>
              </a:rPr>
              <a:t>="http://w3.org..." </a:t>
            </a:r>
            <a:r>
              <a:rPr lang="en-GB" altLang="en-US" sz="1800" dirty="0" err="1">
                <a:latin typeface="Times" panose="02020603050405020304" pitchFamily="18" charset="0"/>
              </a:rPr>
              <a:t>xmlns:s</a:t>
            </a:r>
            <a:r>
              <a:rPr lang="en-GB" altLang="en-US" sz="1800" dirty="0">
                <a:latin typeface="Times" panose="02020603050405020304" pitchFamily="18" charset="0"/>
              </a:rPr>
              <a:t>="http</a:t>
            </a:r>
            <a:r>
              <a:rPr lang="en-GB" altLang="en-US" sz="1800">
                <a:latin typeface="Times" panose="02020603050405020304" pitchFamily="18" charset="0"/>
              </a:rPr>
              <a:t>://example..."&gt;</a:t>
            </a:r>
            <a:endParaRPr lang="en-GB" altLang="en-US" sz="1800" dirty="0">
              <a:latin typeface="Times" panose="02020603050405020304" pitchFamily="18" charset="0"/>
            </a:endParaRP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&lt;</a:t>
            </a:r>
            <a:r>
              <a:rPr lang="en-GB" altLang="en-US" sz="1800" dirty="0" err="1">
                <a:latin typeface="Times" panose="02020603050405020304" pitchFamily="18" charset="0"/>
              </a:rPr>
              <a:t>rdf:Description</a:t>
            </a:r>
            <a:r>
              <a:rPr lang="en-GB" altLang="en-US" sz="1800" dirty="0">
                <a:latin typeface="Times" panose="02020603050405020304" pitchFamily="18" charset="0"/>
              </a:rPr>
              <a:t> </a:t>
            </a:r>
            <a:r>
              <a:rPr lang="en-GB" altLang="en-US" sz="1800" dirty="0" err="1">
                <a:latin typeface="Times" panose="02020603050405020304" pitchFamily="18" charset="0"/>
              </a:rPr>
              <a:t>rdf:about</a:t>
            </a:r>
            <a:r>
              <a:rPr lang="en-GB" altLang="en-US" sz="1800" dirty="0">
                <a:latin typeface="Times" panose="02020603050405020304" pitchFamily="18" charset="0"/>
              </a:rPr>
              <a:t> = "http://www.w3.org/TR/REC-rdf-syntax/"&gt;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      &lt;</a:t>
            </a:r>
            <a:r>
              <a:rPr lang="en-GB" altLang="en-US" sz="1800" dirty="0" err="1">
                <a:latin typeface="Times" panose="02020603050405020304" pitchFamily="18" charset="0"/>
              </a:rPr>
              <a:t>s:creator</a:t>
            </a:r>
            <a:r>
              <a:rPr lang="en-GB" altLang="en-US" sz="1800" dirty="0">
                <a:latin typeface="Times" panose="02020603050405020304" pitchFamily="18" charset="0"/>
              </a:rPr>
              <a:t> </a:t>
            </a:r>
            <a:r>
              <a:rPr lang="en-GB" altLang="en-US" sz="1800" dirty="0" err="1">
                <a:latin typeface="Times" panose="02020603050405020304" pitchFamily="18" charset="0"/>
              </a:rPr>
              <a:t>rdf:resource</a:t>
            </a:r>
            <a:r>
              <a:rPr lang="en-GB" altLang="en-US" sz="1800" dirty="0">
                <a:latin typeface="Times" panose="02020603050405020304" pitchFamily="18" charset="0"/>
              </a:rPr>
              <a:t>="http://www.w3.org/staffId/85740"/&gt;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&lt;/</a:t>
            </a:r>
            <a:r>
              <a:rPr lang="en-GB" altLang="en-US" sz="1800" dirty="0" err="1">
                <a:latin typeface="Times" panose="02020603050405020304" pitchFamily="18" charset="0"/>
              </a:rPr>
              <a:t>rdf:Description</a:t>
            </a:r>
            <a:r>
              <a:rPr lang="en-GB" altLang="en-US" sz="1800" dirty="0">
                <a:latin typeface="Times" panose="02020603050405020304" pitchFamily="18" charset="0"/>
              </a:rPr>
              <a:t>&gt;</a:t>
            </a:r>
          </a:p>
          <a:p>
            <a:pPr eaLnBrk="1" hangingPunct="1"/>
            <a:endParaRPr lang="en-GB" altLang="en-US" sz="1800" dirty="0">
              <a:latin typeface="Times" panose="02020603050405020304" pitchFamily="18" charset="0"/>
            </a:endParaRP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&lt;</a:t>
            </a:r>
            <a:r>
              <a:rPr lang="en-GB" altLang="en-US" sz="1800" dirty="0" err="1">
                <a:latin typeface="Times" panose="02020603050405020304" pitchFamily="18" charset="0"/>
              </a:rPr>
              <a:t>rdf:Description</a:t>
            </a:r>
            <a:r>
              <a:rPr lang="en-GB" altLang="en-US" sz="1800" dirty="0">
                <a:latin typeface="Times" panose="02020603050405020304" pitchFamily="18" charset="0"/>
              </a:rPr>
              <a:t> </a:t>
            </a:r>
            <a:r>
              <a:rPr lang="en-GB" altLang="en-US" sz="1800" dirty="0" err="1">
                <a:latin typeface="Times" panose="02020603050405020304" pitchFamily="18" charset="0"/>
              </a:rPr>
              <a:t>rdf:about</a:t>
            </a:r>
            <a:r>
              <a:rPr lang="en-GB" altLang="en-US" sz="1800" dirty="0">
                <a:latin typeface="Times" panose="02020603050405020304" pitchFamily="18" charset="0"/>
              </a:rPr>
              <a:t>="http://www.w3.org/staffId/85740" 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      &lt;</a:t>
            </a:r>
            <a:r>
              <a:rPr lang="en-GB" altLang="en-US" sz="1800" dirty="0" err="1">
                <a:latin typeface="Times" panose="02020603050405020304" pitchFamily="18" charset="0"/>
              </a:rPr>
              <a:t>s:name</a:t>
            </a:r>
            <a:r>
              <a:rPr lang="en-GB" altLang="en-US" sz="1800" dirty="0">
                <a:latin typeface="Times" panose="02020603050405020304" pitchFamily="18" charset="0"/>
              </a:rPr>
              <a:t>&gt;Ora </a:t>
            </a:r>
            <a:r>
              <a:rPr lang="en-GB" altLang="en-US" sz="1800" dirty="0" err="1">
                <a:latin typeface="Times" panose="02020603050405020304" pitchFamily="18" charset="0"/>
              </a:rPr>
              <a:t>Lassila</a:t>
            </a:r>
            <a:r>
              <a:rPr lang="en-GB" altLang="en-US" sz="1800" dirty="0">
                <a:latin typeface="Times" panose="02020603050405020304" pitchFamily="18" charset="0"/>
              </a:rPr>
              <a:t>&lt;/</a:t>
            </a:r>
            <a:r>
              <a:rPr lang="en-GB" altLang="en-US" sz="1800" dirty="0" err="1">
                <a:latin typeface="Times" panose="02020603050405020304" pitchFamily="18" charset="0"/>
              </a:rPr>
              <a:t>s:name</a:t>
            </a:r>
            <a:r>
              <a:rPr lang="en-GB" altLang="en-US" sz="1800" dirty="0">
                <a:latin typeface="Times" panose="02020603050405020304" pitchFamily="18" charset="0"/>
              </a:rPr>
              <a:t>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      &lt;</a:t>
            </a:r>
            <a:r>
              <a:rPr lang="en-GB" altLang="en-US" sz="1800" dirty="0" err="1">
                <a:latin typeface="Times" panose="02020603050405020304" pitchFamily="18" charset="0"/>
              </a:rPr>
              <a:t>s:email</a:t>
            </a:r>
            <a:r>
              <a:rPr lang="en-GB" altLang="en-US" sz="1800" dirty="0">
                <a:latin typeface="Times" panose="02020603050405020304" pitchFamily="18" charset="0"/>
              </a:rPr>
              <a:t>&gt;ora.lassila@nokia.com&lt;/</a:t>
            </a:r>
            <a:r>
              <a:rPr lang="en-GB" altLang="en-US" sz="1800" dirty="0" err="1">
                <a:latin typeface="Times" panose="02020603050405020304" pitchFamily="18" charset="0"/>
              </a:rPr>
              <a:t>s:email</a:t>
            </a:r>
            <a:r>
              <a:rPr lang="en-GB" altLang="en-US" sz="1800" dirty="0">
                <a:latin typeface="Times" panose="02020603050405020304" pitchFamily="18" charset="0"/>
              </a:rPr>
              <a:t>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      &lt;/</a:t>
            </a:r>
            <a:r>
              <a:rPr lang="en-GB" altLang="en-US" sz="1800" dirty="0" err="1">
                <a:latin typeface="Times" panose="02020603050405020304" pitchFamily="18" charset="0"/>
              </a:rPr>
              <a:t>rdf:Description</a:t>
            </a:r>
            <a:r>
              <a:rPr lang="en-GB" altLang="en-US" sz="1800" dirty="0">
                <a:latin typeface="Times" panose="02020603050405020304" pitchFamily="18" charset="0"/>
              </a:rPr>
              <a:t>&gt;</a:t>
            </a:r>
          </a:p>
          <a:p>
            <a:pPr eaLnBrk="1" hangingPunct="1"/>
            <a:r>
              <a:rPr lang="en-GB" altLang="en-US" sz="1800" dirty="0">
                <a:latin typeface="Times" panose="02020603050405020304" pitchFamily="18" charset="0"/>
              </a:rPr>
              <a:t>&lt;/</a:t>
            </a:r>
            <a:r>
              <a:rPr lang="en-GB" altLang="en-US" sz="1800" dirty="0" err="1">
                <a:latin typeface="Times" panose="02020603050405020304" pitchFamily="18" charset="0"/>
              </a:rPr>
              <a:t>rdf:RDF</a:t>
            </a:r>
            <a:r>
              <a:rPr lang="en-GB" altLang="en-US" sz="1800" dirty="0">
                <a:latin typeface="Times" panose="02020603050405020304" pitchFamily="18" charset="0"/>
              </a:rPr>
              <a:t>&gt;</a:t>
            </a:r>
          </a:p>
        </p:txBody>
      </p:sp>
      <p:grpSp>
        <p:nvGrpSpPr>
          <p:cNvPr id="35844" name="Group 18">
            <a:extLst>
              <a:ext uri="{FF2B5EF4-FFF2-40B4-BE49-F238E27FC236}">
                <a16:creationId xmlns:a16="http://schemas.microsoft.com/office/drawing/2014/main" id="{DAF7BECB-0037-ED02-4D69-414FCA3B59D8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704850"/>
            <a:ext cx="6411912" cy="3028950"/>
            <a:chOff x="1655" y="113"/>
            <a:chExt cx="4039" cy="1908"/>
          </a:xfrm>
        </p:grpSpPr>
        <p:sp>
          <p:nvSpPr>
            <p:cNvPr id="35849" name="Line 5">
              <a:extLst>
                <a:ext uri="{FF2B5EF4-FFF2-40B4-BE49-F238E27FC236}">
                  <a16:creationId xmlns:a16="http://schemas.microsoft.com/office/drawing/2014/main" id="{A3F75BAF-E1A0-48E9-B93E-0DA346FED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593"/>
              <a:ext cx="0" cy="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Text Box 6">
              <a:extLst>
                <a:ext uri="{FF2B5EF4-FFF2-40B4-BE49-F238E27FC236}">
                  <a16:creationId xmlns:a16="http://schemas.microsoft.com/office/drawing/2014/main" id="{69AA4D18-C7EE-1DCE-5B18-0E2BACBD5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769"/>
              <a:ext cx="1340" cy="2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imes" panose="02020603050405020304" pitchFamily="18" charset="0"/>
                </a:rPr>
                <a:t>“Ora Lassila”</a:t>
              </a:r>
            </a:p>
          </p:txBody>
        </p:sp>
        <p:sp>
          <p:nvSpPr>
            <p:cNvPr id="35851" name="Text Box 7">
              <a:extLst>
                <a:ext uri="{FF2B5EF4-FFF2-40B4-BE49-F238E27FC236}">
                  <a16:creationId xmlns:a16="http://schemas.microsoft.com/office/drawing/2014/main" id="{25216F87-E043-B50E-1098-503D25821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641"/>
              <a:ext cx="6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Times" panose="02020603050405020304" pitchFamily="18" charset="0"/>
                </a:rPr>
                <a:t>s:creator</a:t>
              </a:r>
            </a:p>
          </p:txBody>
        </p:sp>
        <p:sp>
          <p:nvSpPr>
            <p:cNvPr id="35852" name="Text Box 8">
              <a:extLst>
                <a:ext uri="{FF2B5EF4-FFF2-40B4-BE49-F238E27FC236}">
                  <a16:creationId xmlns:a16="http://schemas.microsoft.com/office/drawing/2014/main" id="{FC7316FE-2950-A547-9323-0049B6368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1769"/>
              <a:ext cx="1866" cy="25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imes" panose="02020603050405020304" pitchFamily="18" charset="0"/>
                </a:rPr>
                <a:t>“ora.lassila@nokia.com”</a:t>
              </a:r>
            </a:p>
          </p:txBody>
        </p:sp>
        <p:sp>
          <p:nvSpPr>
            <p:cNvPr id="35853" name="Line 9">
              <a:extLst>
                <a:ext uri="{FF2B5EF4-FFF2-40B4-BE49-F238E27FC236}">
                  <a16:creationId xmlns:a16="http://schemas.microsoft.com/office/drawing/2014/main" id="{14D6BF6F-5A31-3F04-685F-B04142F74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1355"/>
              <a:ext cx="762" cy="4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">
              <a:extLst>
                <a:ext uri="{FF2B5EF4-FFF2-40B4-BE49-F238E27FC236}">
                  <a16:creationId xmlns:a16="http://schemas.microsoft.com/office/drawing/2014/main" id="{75B4C236-BFE7-67DF-E767-B5E6C51D6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81"/>
              <a:ext cx="0" cy="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1">
              <a:extLst>
                <a:ext uri="{FF2B5EF4-FFF2-40B4-BE49-F238E27FC236}">
                  <a16:creationId xmlns:a16="http://schemas.microsoft.com/office/drawing/2014/main" id="{6AB282CF-1485-DBFF-2DC4-22A79B13A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" y="1403"/>
              <a:ext cx="5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Times" panose="02020603050405020304" pitchFamily="18" charset="0"/>
                </a:rPr>
                <a:t>s:email</a:t>
              </a:r>
            </a:p>
          </p:txBody>
        </p:sp>
        <p:sp>
          <p:nvSpPr>
            <p:cNvPr id="35856" name="Text Box 12">
              <a:extLst>
                <a:ext uri="{FF2B5EF4-FFF2-40B4-BE49-F238E27FC236}">
                  <a16:creationId xmlns:a16="http://schemas.microsoft.com/office/drawing/2014/main" id="{EBEB7964-B9AB-B7AB-CD53-2BBC3A9C2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" y="1381"/>
              <a:ext cx="5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Times" panose="02020603050405020304" pitchFamily="18" charset="0"/>
                </a:rPr>
                <a:t>s:name</a:t>
              </a:r>
            </a:p>
          </p:txBody>
        </p:sp>
        <p:sp>
          <p:nvSpPr>
            <p:cNvPr id="35857" name="Oval 13">
              <a:extLst>
                <a:ext uri="{FF2B5EF4-FFF2-40B4-BE49-F238E27FC236}">
                  <a16:creationId xmlns:a16="http://schemas.microsoft.com/office/drawing/2014/main" id="{9EDFCDB7-8100-6CFA-6F0F-324E7B9E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971"/>
              <a:ext cx="3204" cy="41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>
                <a:latin typeface="Times" panose="02020603050405020304" pitchFamily="18" charset="0"/>
              </a:endParaRPr>
            </a:p>
          </p:txBody>
        </p:sp>
        <p:sp>
          <p:nvSpPr>
            <p:cNvPr id="35858" name="Oval 14">
              <a:extLst>
                <a:ext uri="{FF2B5EF4-FFF2-40B4-BE49-F238E27FC236}">
                  <a16:creationId xmlns:a16="http://schemas.microsoft.com/office/drawing/2014/main" id="{94D9E92F-4CE0-EF43-BC93-422CEFD2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13"/>
              <a:ext cx="3259" cy="4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n-US">
                <a:latin typeface="Times" panose="02020603050405020304" pitchFamily="18" charset="0"/>
              </a:endParaRPr>
            </a:p>
          </p:txBody>
        </p:sp>
        <p:sp>
          <p:nvSpPr>
            <p:cNvPr id="35859" name="Rectangle 15">
              <a:extLst>
                <a:ext uri="{FF2B5EF4-FFF2-40B4-BE49-F238E27FC236}">
                  <a16:creationId xmlns:a16="http://schemas.microsoft.com/office/drawing/2014/main" id="{38719EA1-BEDD-1427-A416-C77BD6D78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21"/>
              <a:ext cx="33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" panose="02020603050405020304" pitchFamily="18" charset="0"/>
                </a:rPr>
                <a:t>http://www.w3.org/TR/REC-rdf-syntax/</a:t>
              </a:r>
              <a:endParaRPr lang="el-GR" altLang="en-US">
                <a:latin typeface="Times" panose="02020603050405020304" pitchFamily="18" charset="0"/>
              </a:endParaRPr>
            </a:p>
          </p:txBody>
        </p:sp>
        <p:sp>
          <p:nvSpPr>
            <p:cNvPr id="35860" name="Rectangle 17">
              <a:extLst>
                <a:ext uri="{FF2B5EF4-FFF2-40B4-BE49-F238E27FC236}">
                  <a16:creationId xmlns:a16="http://schemas.microsoft.com/office/drawing/2014/main" id="{E6A25721-ADC0-C0CA-64F6-E2191F6BC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035"/>
              <a:ext cx="2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" panose="02020603050405020304" pitchFamily="18" charset="0"/>
                </a:rPr>
                <a:t>http://www.w3.org/staffId/85740</a:t>
              </a:r>
              <a:endParaRPr lang="el-GR" altLang="en-US">
                <a:latin typeface="Times" panose="02020603050405020304" pitchFamily="18" charset="0"/>
              </a:endParaRPr>
            </a:p>
          </p:txBody>
        </p:sp>
      </p:grpSp>
      <p:sp>
        <p:nvSpPr>
          <p:cNvPr id="35845" name="Rectangle 20">
            <a:extLst>
              <a:ext uri="{FF2B5EF4-FFF2-40B4-BE49-F238E27FC236}">
                <a16:creationId xmlns:a16="http://schemas.microsoft.com/office/drawing/2014/main" id="{9092400D-AD0C-A885-BE35-6F869508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37075"/>
            <a:ext cx="4876800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>
              <a:latin typeface="Times" panose="02020603050405020304" pitchFamily="18" charset="0"/>
            </a:endParaRPr>
          </a:p>
        </p:txBody>
      </p:sp>
      <p:sp>
        <p:nvSpPr>
          <p:cNvPr id="35846" name="Rectangle 21">
            <a:extLst>
              <a:ext uri="{FF2B5EF4-FFF2-40B4-BE49-F238E27FC236}">
                <a16:creationId xmlns:a16="http://schemas.microsoft.com/office/drawing/2014/main" id="{63ADF268-8D90-A02F-F619-47B56640C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7175"/>
            <a:ext cx="4521200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>
              <a:latin typeface="Times" panose="02020603050405020304" pitchFamily="18" charset="0"/>
            </a:endParaRPr>
          </a:p>
        </p:txBody>
      </p:sp>
      <p:sp>
        <p:nvSpPr>
          <p:cNvPr id="35847" name="AutoShape 22">
            <a:extLst>
              <a:ext uri="{FF2B5EF4-FFF2-40B4-BE49-F238E27FC236}">
                <a16:creationId xmlns:a16="http://schemas.microsoft.com/office/drawing/2014/main" id="{A4E97FAF-CF67-1919-F8BD-AF4F6123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4899025"/>
            <a:ext cx="423862" cy="511175"/>
          </a:xfrm>
          <a:prstGeom prst="downArrow">
            <a:avLst>
              <a:gd name="adj1" fmla="val 50000"/>
              <a:gd name="adj2" fmla="val 269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>
              <a:latin typeface="Times" panose="02020603050405020304" pitchFamily="18" charset="0"/>
            </a:endParaRPr>
          </a:p>
        </p:txBody>
      </p:sp>
      <p:sp>
        <p:nvSpPr>
          <p:cNvPr id="35848" name="Slide Number Placeholder 3">
            <a:extLst>
              <a:ext uri="{FF2B5EF4-FFF2-40B4-BE49-F238E27FC236}">
                <a16:creationId xmlns:a16="http://schemas.microsoft.com/office/drawing/2014/main" id="{C47A7540-13E5-5E7F-520B-B72A69EE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FFDA8223-67DB-4D66-80AB-E21A4C6E2B53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34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E03E346E-F26C-930A-C404-4F6377BB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C8CC1140-1803-484F-9824-E3F72BB837EB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35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5E4EEB52-FB3A-FB41-C47C-E62EC7FFDD2D}"/>
              </a:ext>
            </a:extLst>
          </p:cNvPr>
          <p:cNvSpPr txBox="1"/>
          <p:nvPr/>
        </p:nvSpPr>
        <p:spPr>
          <a:xfrm>
            <a:off x="79375" y="642938"/>
            <a:ext cx="8275638" cy="2159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300"/>
              </a:spcBef>
            </a:pPr>
            <a:r>
              <a:rPr lang="en-US" altLang="en-US" i="1" u="sng">
                <a:cs typeface="Times New Roman" panose="02020603050405020304" pitchFamily="18" charset="0"/>
              </a:rPr>
              <a:t>Αναφορές – Πηγές:</a:t>
            </a:r>
            <a:endParaRPr lang="en-US" altLang="en-US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i="1">
                <a:cs typeface="Times New Roman" panose="02020603050405020304" pitchFamily="18" charset="0"/>
              </a:rPr>
              <a:t>- </a:t>
            </a:r>
            <a:r>
              <a:rPr lang="en-US" altLang="en-US" i="1">
                <a:cs typeface="Times New Roman" panose="02020603050405020304" pitchFamily="18" charset="0"/>
                <a:hlinkClick r:id="rId2"/>
              </a:rPr>
              <a:t>http://www.w3.org/RDF/</a:t>
            </a:r>
            <a:endParaRPr lang="en-US" altLang="en-US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>
                <a:cs typeface="Times New Roman" panose="02020603050405020304" pitchFamily="18" charset="0"/>
              </a:rPr>
              <a:t>-</a:t>
            </a:r>
            <a:r>
              <a:rPr lang="en-US" altLang="en-US" i="1">
                <a:cs typeface="Times New Roman" panose="02020603050405020304" pitchFamily="18" charset="0"/>
                <a:hlinkClick r:id="rId3"/>
              </a:rPr>
              <a:t>http://www.w3.org/standards/techs/rdf#w3c_all</a:t>
            </a:r>
            <a:endParaRPr lang="en-US" altLang="en-US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>
                <a:cs typeface="Times New Roman" panose="02020603050405020304" pitchFamily="18" charset="0"/>
              </a:rPr>
              <a:t>- </a:t>
            </a:r>
            <a:r>
              <a:rPr lang="en-US" altLang="en-US" i="1">
                <a:cs typeface="Times New Roman" panose="02020603050405020304" pitchFamily="18" charset="0"/>
              </a:rPr>
              <a:t>Semantic Web Tutorial, Μανόλης Γεργατσούλης &amp; Χρήστος Παπαθεοδώρου,  Τµήµα Αρχειονοµίας &amp; Βιβλιοθηκονοµίας, Ιόνιο Πανεπιστήµιο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C29CB13-BFF8-5B82-8B78-71842448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b="1" dirty="0"/>
              <a:t>Λύση: XML σήμανση με ετικέτες «με νόημα»;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C0E06B72-97DF-F4DF-F430-C529DFBC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07F5BB64-5E63-46E0-8CFC-9B7D8F68A70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CD6D871-D952-7A39-96C0-E2065963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144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5D0DBEC0-8BDF-134C-8526-F17BBF1B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57" y="5334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b="1" dirty="0"/>
              <a:t>Τι γίνεται όμως με…;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A87D3079-A682-CCFA-0FB1-D61AAAA2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234DA0B9-9616-477A-BE39-00255887618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E2F0F9CD-61E2-B5CC-B1EE-F944933A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775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F0E90AFF-45C5-3CDC-60ED-9CBC6302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7681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b="1"/>
              <a:t>Ακόμα η μηχανή βλέπει μόνο…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6C596844-DC1B-BEB5-4652-EF06A661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8A0E093E-106B-4DB7-9BC0-D310E2B271D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787F0ABD-7565-B85B-E146-9DC34BCB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96DC46CC-97F4-F5AD-19AF-08AFBCA8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" y="609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800" b="1" dirty="0"/>
              <a:t>Χρειάζεται προσθήκη «Σημασιολογίας»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111A55F5-38FE-7704-1D39-95D19BE9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E029F7E1-21E4-472D-B1FF-43CFD7F88CEE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object 9">
            <a:extLst>
              <a:ext uri="{FF2B5EF4-FFF2-40B4-BE49-F238E27FC236}">
                <a16:creationId xmlns:a16="http://schemas.microsoft.com/office/drawing/2014/main" id="{4B30ED77-982D-8478-95B9-8112C8BB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1989138"/>
            <a:ext cx="6342062" cy="1738938"/>
          </a:xfrm>
          <a:prstGeom prst="rect">
            <a:avLst/>
          </a:prstGeom>
          <a:solidFill>
            <a:srgbClr val="FFD479"/>
          </a:solidFill>
          <a:ln w="38100">
            <a:solidFill>
              <a:srgbClr val="7B23AA"/>
            </a:solidFill>
            <a:miter lim="800000"/>
            <a:headEnd/>
            <a:tailEnd/>
          </a:ln>
        </p:spPr>
        <p:txBody>
          <a:bodyPr wrap="square" lIns="0" tIns="25400" rIns="0" bIns="0">
            <a:spAutoFit/>
          </a:bodyPr>
          <a:lstStyle>
            <a:lvl1pPr marL="539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l-GR" altLang="en-US" sz="3600" b="1" dirty="0">
                <a:latin typeface="Arial MT"/>
                <a:ea typeface="Arial MT"/>
                <a:cs typeface="Arial MT"/>
              </a:rPr>
              <a:t>Επεξεργάσιμο</a:t>
            </a:r>
            <a:r>
              <a:rPr lang="el-GR" altLang="en-US" sz="3600" dirty="0">
                <a:latin typeface="Arial MT"/>
                <a:ea typeface="Arial MT"/>
                <a:cs typeface="Arial MT"/>
              </a:rPr>
              <a:t> από μηχανή</a:t>
            </a:r>
          </a:p>
          <a:p>
            <a:pPr algn="ctr">
              <a:spcBef>
                <a:spcPts val="200"/>
              </a:spcBef>
            </a:pPr>
            <a:r>
              <a:rPr lang="el-GR" altLang="en-US" sz="36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Όχι</a:t>
            </a:r>
          </a:p>
          <a:p>
            <a:pPr algn="ctr">
              <a:spcBef>
                <a:spcPts val="200"/>
              </a:spcBef>
            </a:pPr>
            <a:r>
              <a:rPr lang="el-GR" altLang="en-US" sz="3600" b="1" dirty="0">
                <a:latin typeface="Arial MT"/>
                <a:ea typeface="Arial MT"/>
                <a:cs typeface="Arial MT"/>
              </a:rPr>
              <a:t>Κατανοητό</a:t>
            </a:r>
            <a:r>
              <a:rPr lang="el-GR" altLang="en-US" sz="3600" dirty="0">
                <a:latin typeface="Arial MT"/>
                <a:ea typeface="Arial MT"/>
                <a:cs typeface="Arial MT"/>
              </a:rPr>
              <a:t> από μηχανή</a:t>
            </a:r>
            <a:endParaRPr lang="el-G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9381856-9165-0CFB-1D5C-A670A2F1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0">
                <a:solidFill>
                  <a:schemeClr val="tx2"/>
                </a:solidFill>
                <a:latin typeface="Times" panose="02020603050405020304" pitchFamily="18" charset="0"/>
              </a:rPr>
              <a:t>XML: </a:t>
            </a:r>
            <a:r>
              <a:rPr lang="en-US" altLang="en-US" sz="2400" b="0">
                <a:solidFill>
                  <a:schemeClr val="tx2"/>
                </a:solidFill>
                <a:latin typeface="Times" panose="02020603050405020304" pitchFamily="18" charset="0"/>
              </a:rPr>
              <a:t>document = </a:t>
            </a:r>
            <a:r>
              <a:rPr lang="el-GR" altLang="en-US" sz="2400" b="0">
                <a:latin typeface="Times" panose="02020603050405020304" pitchFamily="18" charset="0"/>
              </a:rPr>
              <a:t>δέντρο με ετικέτες</a:t>
            </a:r>
            <a:r>
              <a:rPr lang="en-US" altLang="en-US" sz="2400" b="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AFA4824-B646-20D0-BA15-75862BF6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8562975" cy="281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800">
                <a:latin typeface="Times"/>
                <a:ea typeface="+mn-ea"/>
                <a:cs typeface="Times"/>
              </a:rPr>
              <a:t> 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5E54925A-73AF-DCD6-727C-9D3AEF451D67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2406650"/>
            <a:ext cx="3389312" cy="1968500"/>
            <a:chOff x="3379" y="1056"/>
            <a:chExt cx="2135" cy="1240"/>
          </a:xfrm>
        </p:grpSpPr>
        <p:grpSp>
          <p:nvGrpSpPr>
            <p:cNvPr id="6155" name="Group 21">
              <a:extLst>
                <a:ext uri="{FF2B5EF4-FFF2-40B4-BE49-F238E27FC236}">
                  <a16:creationId xmlns:a16="http://schemas.microsoft.com/office/drawing/2014/main" id="{FCCF8C19-C14E-FD15-E7FA-9A8EE4062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056"/>
              <a:ext cx="2135" cy="1240"/>
              <a:chOff x="3379" y="1056"/>
              <a:chExt cx="2135" cy="1240"/>
            </a:xfrm>
          </p:grpSpPr>
          <p:sp>
            <p:nvSpPr>
              <p:cNvPr id="6161" name="Oval 6">
                <a:extLst>
                  <a:ext uri="{FF2B5EF4-FFF2-40B4-BE49-F238E27FC236}">
                    <a16:creationId xmlns:a16="http://schemas.microsoft.com/office/drawing/2014/main" id="{F88A1696-05CE-3665-32AD-2D403BE20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1056"/>
                <a:ext cx="599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course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6162" name="Oval 7">
                <a:extLst>
                  <a:ext uri="{FF2B5EF4-FFF2-40B4-BE49-F238E27FC236}">
                    <a16:creationId xmlns:a16="http://schemas.microsoft.com/office/drawing/2014/main" id="{EEB092E0-F66D-E85A-C3AA-01BAEAC24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1536"/>
                <a:ext cx="768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teacher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6163" name="Oval 8">
                <a:extLst>
                  <a:ext uri="{FF2B5EF4-FFF2-40B4-BE49-F238E27FC236}">
                    <a16:creationId xmlns:a16="http://schemas.microsoft.com/office/drawing/2014/main" id="{6B3F2360-6BF7-F7C4-1420-512824D8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1536"/>
                <a:ext cx="599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title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6164" name="Oval 9">
                <a:extLst>
                  <a:ext uri="{FF2B5EF4-FFF2-40B4-BE49-F238E27FC236}">
                    <a16:creationId xmlns:a16="http://schemas.microsoft.com/office/drawing/2014/main" id="{1EB52C82-6510-3698-82CE-A97C5EEF8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" y="1536"/>
                <a:ext cx="768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students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6165" name="Oval 10">
                <a:extLst>
                  <a:ext uri="{FF2B5EF4-FFF2-40B4-BE49-F238E27FC236}">
                    <a16:creationId xmlns:a16="http://schemas.microsoft.com/office/drawing/2014/main" id="{8973D403-10BF-28EF-7708-D36825BB6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2016"/>
                <a:ext cx="599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name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6166" name="Oval 11">
                <a:extLst>
                  <a:ext uri="{FF2B5EF4-FFF2-40B4-BE49-F238E27FC236}">
                    <a16:creationId xmlns:a16="http://schemas.microsoft.com/office/drawing/2014/main" id="{30B32B7C-9FBA-5FDB-EF7A-2E92A7FC2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" y="2016"/>
                <a:ext cx="599" cy="28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anose="02020603050405020304" pitchFamily="18" charset="0"/>
                  </a:rPr>
                  <a:t>http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6156" name="AutoShape 12">
              <a:extLst>
                <a:ext uri="{FF2B5EF4-FFF2-40B4-BE49-F238E27FC236}">
                  <a16:creationId xmlns:a16="http://schemas.microsoft.com/office/drawing/2014/main" id="{3E72FA0D-BE26-2D6D-C8C1-C243E43471DC}"/>
                </a:ext>
              </a:extLst>
            </p:cNvPr>
            <p:cNvCxnSpPr>
              <a:cxnSpLocks noChangeShapeType="1"/>
              <a:stCxn id="6161" idx="4"/>
              <a:endCxn id="6163" idx="7"/>
            </p:cNvCxnSpPr>
            <p:nvPr/>
          </p:nvCxnSpPr>
          <p:spPr bwMode="auto">
            <a:xfrm flipH="1">
              <a:off x="3890" y="1336"/>
              <a:ext cx="557" cy="24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AutoShape 13">
              <a:extLst>
                <a:ext uri="{FF2B5EF4-FFF2-40B4-BE49-F238E27FC236}">
                  <a16:creationId xmlns:a16="http://schemas.microsoft.com/office/drawing/2014/main" id="{D981D5E8-251F-9B82-75C5-B71352BF6A8E}"/>
                </a:ext>
              </a:extLst>
            </p:cNvPr>
            <p:cNvCxnSpPr>
              <a:cxnSpLocks noChangeShapeType="1"/>
              <a:stCxn id="6161" idx="4"/>
              <a:endCxn id="6162" idx="0"/>
            </p:cNvCxnSpPr>
            <p:nvPr/>
          </p:nvCxnSpPr>
          <p:spPr bwMode="auto">
            <a:xfrm flipH="1">
              <a:off x="4362" y="1336"/>
              <a:ext cx="85" cy="20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4">
              <a:extLst>
                <a:ext uri="{FF2B5EF4-FFF2-40B4-BE49-F238E27FC236}">
                  <a16:creationId xmlns:a16="http://schemas.microsoft.com/office/drawing/2014/main" id="{F0665E95-D495-2382-5ED8-54F93D57E8D1}"/>
                </a:ext>
              </a:extLst>
            </p:cNvPr>
            <p:cNvCxnSpPr>
              <a:cxnSpLocks noChangeShapeType="1"/>
              <a:stCxn id="6161" idx="4"/>
              <a:endCxn id="6164" idx="1"/>
            </p:cNvCxnSpPr>
            <p:nvPr/>
          </p:nvCxnSpPr>
          <p:spPr bwMode="auto">
            <a:xfrm>
              <a:off x="4447" y="1336"/>
              <a:ext cx="411" cy="24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5">
              <a:extLst>
                <a:ext uri="{FF2B5EF4-FFF2-40B4-BE49-F238E27FC236}">
                  <a16:creationId xmlns:a16="http://schemas.microsoft.com/office/drawing/2014/main" id="{51BAED26-3B5E-9958-F19D-665218116FDD}"/>
                </a:ext>
              </a:extLst>
            </p:cNvPr>
            <p:cNvCxnSpPr>
              <a:cxnSpLocks noChangeShapeType="1"/>
              <a:stCxn id="6162" idx="4"/>
              <a:endCxn id="6165" idx="7"/>
            </p:cNvCxnSpPr>
            <p:nvPr/>
          </p:nvCxnSpPr>
          <p:spPr bwMode="auto">
            <a:xfrm flipH="1">
              <a:off x="4202" y="1816"/>
              <a:ext cx="160" cy="24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6">
              <a:extLst>
                <a:ext uri="{FF2B5EF4-FFF2-40B4-BE49-F238E27FC236}">
                  <a16:creationId xmlns:a16="http://schemas.microsoft.com/office/drawing/2014/main" id="{8AB49DA5-DDFF-7EB4-90B6-767A3B20C086}"/>
                </a:ext>
              </a:extLst>
            </p:cNvPr>
            <p:cNvCxnSpPr>
              <a:cxnSpLocks noChangeShapeType="1"/>
              <a:stCxn id="6162" idx="4"/>
              <a:endCxn id="6166" idx="1"/>
            </p:cNvCxnSpPr>
            <p:nvPr/>
          </p:nvCxnSpPr>
          <p:spPr bwMode="auto">
            <a:xfrm>
              <a:off x="4362" y="1816"/>
              <a:ext cx="173" cy="24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9" name="Text Box 17">
            <a:extLst>
              <a:ext uri="{FF2B5EF4-FFF2-40B4-BE49-F238E27FC236}">
                <a16:creationId xmlns:a16="http://schemas.microsoft.com/office/drawing/2014/main" id="{5D8EF729-0635-EDF7-7E03-D4429518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98725"/>
            <a:ext cx="3670300" cy="1816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&lt;course date=</a:t>
            </a:r>
            <a:r>
              <a:rPr lang="ja-JP" altLang="en-US" sz="1600">
                <a:latin typeface="Times" panose="02020603050405020304" pitchFamily="18" charset="0"/>
              </a:rPr>
              <a:t>“</a:t>
            </a:r>
            <a:r>
              <a:rPr lang="en-US" altLang="ja-JP" sz="1600">
                <a:latin typeface="Times" panose="02020603050405020304" pitchFamily="18" charset="0"/>
              </a:rPr>
              <a:t>...</a:t>
            </a:r>
            <a:r>
              <a:rPr lang="ja-JP" altLang="en-US" sz="1600">
                <a:latin typeface="Times" panose="02020603050405020304" pitchFamily="18" charset="0"/>
              </a:rPr>
              <a:t>”</a:t>
            </a:r>
            <a:r>
              <a:rPr lang="en-US" altLang="ja-JP" sz="1600">
                <a:solidFill>
                  <a:srgbClr val="FF0033"/>
                </a:solidFill>
                <a:latin typeface="Times" panose="02020603050405020304" pitchFamily="18" charset="0"/>
              </a:rPr>
              <a:t>&gt;</a:t>
            </a:r>
            <a:br>
              <a:rPr lang="en-US" altLang="ja-JP" sz="1600">
                <a:latin typeface="Times" panose="02020603050405020304" pitchFamily="18" charset="0"/>
              </a:rPr>
            </a:br>
            <a:r>
              <a:rPr lang="en-US" altLang="ja-JP" sz="1600">
                <a:latin typeface="Times" panose="02020603050405020304" pitchFamily="18" charset="0"/>
              </a:rPr>
              <a:t>	</a:t>
            </a:r>
            <a:r>
              <a:rPr lang="en-US" altLang="ja-JP" sz="1600">
                <a:solidFill>
                  <a:srgbClr val="FF0033"/>
                </a:solidFill>
                <a:latin typeface="Times" panose="02020603050405020304" pitchFamily="18" charset="0"/>
              </a:rPr>
              <a:t>&lt;title&gt;</a:t>
            </a:r>
            <a:r>
              <a:rPr lang="en-US" altLang="ja-JP" sz="1600">
                <a:latin typeface="Times" panose="02020603050405020304" pitchFamily="18" charset="0"/>
              </a:rPr>
              <a:t>...</a:t>
            </a:r>
            <a:r>
              <a:rPr lang="en-US" altLang="ja-JP" sz="1600">
                <a:solidFill>
                  <a:srgbClr val="FF0033"/>
                </a:solidFill>
                <a:latin typeface="Times" panose="02020603050405020304" pitchFamily="18" charset="0"/>
              </a:rPr>
              <a:t>&lt;/title&gt;</a:t>
            </a:r>
            <a:br>
              <a:rPr lang="en-US" altLang="ja-JP" sz="1600">
                <a:latin typeface="Times" panose="02020603050405020304" pitchFamily="18" charset="0"/>
              </a:rPr>
            </a:br>
            <a:r>
              <a:rPr lang="en-US" altLang="ja-JP" sz="1600">
                <a:latin typeface="Times" panose="02020603050405020304" pitchFamily="18" charset="0"/>
              </a:rPr>
              <a:t>	</a:t>
            </a:r>
            <a:r>
              <a:rPr lang="en-US" altLang="ja-JP" sz="1600">
                <a:solidFill>
                  <a:srgbClr val="FF0033"/>
                </a:solidFill>
                <a:latin typeface="Times" panose="02020603050405020304" pitchFamily="18" charset="0"/>
              </a:rPr>
              <a:t>&lt;teacher&gt;</a:t>
            </a:r>
            <a:r>
              <a:rPr lang="en-US" altLang="ja-JP" sz="1600">
                <a:latin typeface="Times" panose="02020603050405020304" pitchFamily="18" charset="0"/>
              </a:rPr>
              <a:t>...</a:t>
            </a:r>
            <a:r>
              <a:rPr lang="en-US" altLang="ja-JP" sz="1600">
                <a:solidFill>
                  <a:srgbClr val="FF0033"/>
                </a:solidFill>
                <a:latin typeface="Times" panose="02020603050405020304" pitchFamily="18" charset="0"/>
              </a:rPr>
              <a:t>&lt;/teacher&gt;</a:t>
            </a:r>
          </a:p>
          <a:p>
            <a:pPr eaLnBrk="1" hangingPunct="1"/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		&lt;name&gt;...&lt;/name&gt;</a:t>
            </a:r>
          </a:p>
          <a:p>
            <a:pPr eaLnBrk="1" hangingPunct="1"/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		&lt;http&gt;...&lt;/http&gt;</a:t>
            </a:r>
            <a:br>
              <a:rPr lang="en-US" altLang="en-US" sz="1600">
                <a:latin typeface="Times" panose="02020603050405020304" pitchFamily="18" charset="0"/>
              </a:rPr>
            </a:br>
            <a:r>
              <a:rPr lang="en-US" altLang="en-US" sz="1600">
                <a:latin typeface="Times" panose="02020603050405020304" pitchFamily="18" charset="0"/>
              </a:rPr>
              <a:t>	</a:t>
            </a:r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&lt;students&gt;</a:t>
            </a:r>
            <a:r>
              <a:rPr lang="en-US" altLang="en-US" sz="1600">
                <a:latin typeface="Times" panose="02020603050405020304" pitchFamily="18" charset="0"/>
              </a:rPr>
              <a:t>...</a:t>
            </a:r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&lt;/students&gt;</a:t>
            </a:r>
            <a:br>
              <a:rPr lang="en-US" altLang="en-US" sz="1600"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FF0033"/>
                </a:solidFill>
                <a:latin typeface="Times" panose="02020603050405020304" pitchFamily="18" charset="0"/>
              </a:rPr>
              <a:t>&lt;/course&gt;</a:t>
            </a:r>
            <a:endParaRPr lang="en-US" altLang="en-US" sz="1600">
              <a:latin typeface="Times" panose="02020603050405020304" pitchFamily="18" charset="0"/>
            </a:endParaRPr>
          </a:p>
        </p:txBody>
      </p:sp>
      <p:sp>
        <p:nvSpPr>
          <p:cNvPr id="6150" name="Text Box 18">
            <a:extLst>
              <a:ext uri="{FF2B5EF4-FFF2-40B4-BE49-F238E27FC236}">
                <a16:creationId xmlns:a16="http://schemas.microsoft.com/office/drawing/2014/main" id="{2DF38B5D-3233-BB76-0C65-8EC5BC043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86088"/>
            <a:ext cx="508000" cy="768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panose="02020603050405020304" pitchFamily="18" charset="0"/>
              </a:rPr>
              <a:t>=</a:t>
            </a:r>
          </a:p>
        </p:txBody>
      </p:sp>
      <p:sp>
        <p:nvSpPr>
          <p:cNvPr id="6151" name="Text Box 19">
            <a:extLst>
              <a:ext uri="{FF2B5EF4-FFF2-40B4-BE49-F238E27FC236}">
                <a16:creationId xmlns:a16="http://schemas.microsoft.com/office/drawing/2014/main" id="{FA1F55BD-C92E-36AD-E671-06BA71A5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latin typeface="Times" panose="02020603050405020304" pitchFamily="18" charset="0"/>
              </a:rPr>
              <a:t> </a:t>
            </a:r>
            <a:r>
              <a:rPr lang="en-US" altLang="en-US" sz="1600">
                <a:solidFill>
                  <a:srgbClr val="CC0000"/>
                </a:solidFill>
                <a:latin typeface="Times" panose="02020603050405020304" pitchFamily="18" charset="0"/>
              </a:rPr>
              <a:t>XML Schema</a:t>
            </a:r>
            <a:r>
              <a:rPr lang="en-US" altLang="en-US" sz="1600">
                <a:latin typeface="Times" panose="02020603050405020304" pitchFamily="18" charset="0"/>
              </a:rPr>
              <a:t>: </a:t>
            </a:r>
            <a:r>
              <a:rPr lang="el-GR" altLang="en-US" sz="1600">
                <a:latin typeface="Times" panose="02020603050405020304" pitchFamily="18" charset="0"/>
              </a:rPr>
              <a:t>γραμματικές για περιγραφή εγκύρων</a:t>
            </a:r>
            <a:r>
              <a:rPr lang="en-US" altLang="en-US" sz="1600">
                <a:latin typeface="Times" panose="02020603050405020304" pitchFamily="18" charset="0"/>
              </a:rPr>
              <a:t> </a:t>
            </a:r>
            <a:r>
              <a:rPr lang="el-GR" altLang="en-US" sz="1600">
                <a:latin typeface="Times" panose="02020603050405020304" pitchFamily="18" charset="0"/>
              </a:rPr>
              <a:t>δέντρων και τύπων δεδομένων</a:t>
            </a:r>
            <a:endParaRPr lang="en-US" altLang="en-US" sz="1600">
              <a:latin typeface="Times" panose="02020603050405020304" pitchFamily="18" charset="0"/>
            </a:endParaRPr>
          </a:p>
        </p:txBody>
      </p:sp>
      <p:sp>
        <p:nvSpPr>
          <p:cNvPr id="6152" name="Text Box 20">
            <a:extLst>
              <a:ext uri="{FF2B5EF4-FFF2-40B4-BE49-F238E27FC236}">
                <a16:creationId xmlns:a16="http://schemas.microsoft.com/office/drawing/2014/main" id="{CF133EDE-6217-0BED-6894-7F30EE52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62088"/>
            <a:ext cx="432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latin typeface="Times" panose="02020603050405020304" pitchFamily="18" charset="0"/>
              </a:rPr>
              <a:t> </a:t>
            </a:r>
            <a:r>
              <a:rPr lang="el-GR" altLang="en-US" sz="1600">
                <a:latin typeface="Times" panose="02020603050405020304" pitchFamily="18" charset="0"/>
              </a:rPr>
              <a:t>κόμβος</a:t>
            </a:r>
            <a:r>
              <a:rPr lang="en-US" altLang="en-US" sz="1600">
                <a:latin typeface="Times" panose="02020603050405020304" pitchFamily="18" charset="0"/>
              </a:rPr>
              <a:t> = </a:t>
            </a:r>
            <a:r>
              <a:rPr lang="el-GR" altLang="en-US" sz="1600">
                <a:latin typeface="Times" panose="02020603050405020304" pitchFamily="18" charset="0"/>
              </a:rPr>
              <a:t>ετικέτα</a:t>
            </a:r>
            <a:r>
              <a:rPr lang="en-US" altLang="en-US" sz="1600">
                <a:latin typeface="Times" panose="02020603050405020304" pitchFamily="18" charset="0"/>
              </a:rPr>
              <a:t> + </a:t>
            </a:r>
            <a:r>
              <a:rPr lang="el-GR" altLang="en-US" sz="1600">
                <a:latin typeface="Times" panose="02020603050405020304" pitchFamily="18" charset="0"/>
              </a:rPr>
              <a:t>γνωρ./τιμές</a:t>
            </a:r>
            <a:r>
              <a:rPr lang="en-US" altLang="en-US" sz="1600">
                <a:latin typeface="Times" panose="02020603050405020304" pitchFamily="18" charset="0"/>
              </a:rPr>
              <a:t> + </a:t>
            </a:r>
            <a:r>
              <a:rPr lang="el-GR" altLang="en-US" sz="1600">
                <a:latin typeface="Times" panose="02020603050405020304" pitchFamily="18" charset="0"/>
              </a:rPr>
              <a:t>περιεχόμενα</a:t>
            </a:r>
            <a:endParaRPr lang="en-US" altLang="en-US" sz="1600">
              <a:latin typeface="Times" panose="02020603050405020304" pitchFamily="18" charset="0"/>
            </a:endParaRPr>
          </a:p>
        </p:txBody>
      </p:sp>
      <p:sp>
        <p:nvSpPr>
          <p:cNvPr id="6153" name="Text Box 24">
            <a:extLst>
              <a:ext uri="{FF2B5EF4-FFF2-40B4-BE49-F238E27FC236}">
                <a16:creationId xmlns:a16="http://schemas.microsoft.com/office/drawing/2014/main" id="{BB2BDC0D-E7B3-FF42-2F91-DE84167B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702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latin typeface="Times" panose="02020603050405020304" pitchFamily="18" charset="0"/>
              </a:rPr>
              <a:t> </a:t>
            </a:r>
            <a:r>
              <a:rPr lang="el-GR" altLang="en-US" sz="1600">
                <a:latin typeface="Times" panose="02020603050405020304" pitchFamily="18" charset="0"/>
              </a:rPr>
              <a:t>Ερώτημα</a:t>
            </a:r>
            <a:r>
              <a:rPr lang="en-US" altLang="en-US" sz="1600">
                <a:latin typeface="Times" panose="02020603050405020304" pitchFamily="18" charset="0"/>
              </a:rPr>
              <a:t>:</a:t>
            </a:r>
            <a:r>
              <a:rPr lang="el-GR" altLang="en-US" sz="160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l-GR" altLang="en-US" sz="1600">
                <a:solidFill>
                  <a:srgbClr val="E53737"/>
                </a:solidFill>
                <a:latin typeface="Times" panose="02020603050405020304" pitchFamily="18" charset="0"/>
              </a:rPr>
              <a:t>γ</a:t>
            </a:r>
            <a:r>
              <a:rPr lang="el-GR" altLang="en-US" sz="1600">
                <a:solidFill>
                  <a:srgbClr val="CC0000"/>
                </a:solidFill>
                <a:latin typeface="Times" panose="02020603050405020304" pitchFamily="18" charset="0"/>
              </a:rPr>
              <a:t>ιατί να μην χρησιμοποιήσουμε </a:t>
            </a:r>
            <a:r>
              <a:rPr lang="en-US" altLang="en-US" sz="1600">
                <a:solidFill>
                  <a:srgbClr val="CC0000"/>
                </a:solidFill>
                <a:latin typeface="Times" panose="02020603050405020304" pitchFamily="18" charset="0"/>
              </a:rPr>
              <a:t>XML </a:t>
            </a:r>
            <a:r>
              <a:rPr lang="el-GR" altLang="en-US" sz="1600">
                <a:solidFill>
                  <a:srgbClr val="CC0000"/>
                </a:solidFill>
                <a:latin typeface="Times" panose="02020603050405020304" pitchFamily="18" charset="0"/>
              </a:rPr>
              <a:t>για να αναπαραστήσουμε σημασιολογία; </a:t>
            </a:r>
            <a:endParaRPr lang="en-GB" altLang="en-US" sz="1600">
              <a:latin typeface="Times" panose="02020603050405020304" pitchFamily="18" charset="0"/>
            </a:endParaRPr>
          </a:p>
        </p:txBody>
      </p:sp>
      <p:sp>
        <p:nvSpPr>
          <p:cNvPr id="6154" name="Slide Number Placeholder 3">
            <a:extLst>
              <a:ext uri="{FF2B5EF4-FFF2-40B4-BE49-F238E27FC236}">
                <a16:creationId xmlns:a16="http://schemas.microsoft.com/office/drawing/2014/main" id="{85078AC7-0A42-4264-2B44-1A939603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00071F5B-D0E5-4F23-8020-DD534DAF29ED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268FE6-E384-4EAB-AA39-9BDC2597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l-GR" altLang="en-US" sz="3200" b="0">
                <a:solidFill>
                  <a:schemeClr val="tx2"/>
                </a:solidFill>
                <a:latin typeface="Times" panose="02020603050405020304" pitchFamily="18" charset="0"/>
              </a:rPr>
              <a:t>Η σύνταξη σε αντίθεση με τη σημασιολογία</a:t>
            </a:r>
            <a:endParaRPr lang="en-US" altLang="en-US" sz="3200" b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B6603BA-2984-F37C-BC93-ED2F6830C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n-US" sz="2400" b="0">
                <a:solidFill>
                  <a:srgbClr val="FF0000"/>
                </a:solidFill>
                <a:latin typeface="Times" panose="02020603050405020304" pitchFamily="18" charset="0"/>
              </a:rPr>
              <a:t>Σύνταξη</a:t>
            </a:r>
            <a:r>
              <a:rPr lang="en-US" altLang="en-US" sz="2400" b="0">
                <a:latin typeface="Times" panose="02020603050405020304" pitchFamily="18" charset="0"/>
              </a:rPr>
              <a:t>: </a:t>
            </a:r>
            <a:r>
              <a:rPr lang="el-GR" altLang="en-US" sz="2400" b="0">
                <a:latin typeface="Times" panose="02020603050405020304" pitchFamily="18" charset="0"/>
              </a:rPr>
              <a:t>η δομή των δεδομένων</a:t>
            </a:r>
            <a:r>
              <a:rPr lang="en-US" altLang="en-US" sz="2400" b="0">
                <a:latin typeface="Times" panose="02020603050405020304" pitchFamily="18" charset="0"/>
              </a:rPr>
              <a:t>.</a:t>
            </a:r>
            <a:r>
              <a:rPr lang="en-US" altLang="en-US" sz="4000" b="0">
                <a:latin typeface="Times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n-US" sz="2400" b="0">
                <a:solidFill>
                  <a:srgbClr val="FF0000"/>
                </a:solidFill>
                <a:latin typeface="Times" panose="02020603050405020304" pitchFamily="18" charset="0"/>
              </a:rPr>
              <a:t>Σημασιολογία</a:t>
            </a:r>
            <a:r>
              <a:rPr lang="en-US" altLang="en-US" sz="2400" b="0">
                <a:latin typeface="Times" panose="02020603050405020304" pitchFamily="18" charset="0"/>
              </a:rPr>
              <a:t>: </a:t>
            </a:r>
            <a:r>
              <a:rPr lang="el-GR" altLang="en-US" sz="2400" b="0">
                <a:latin typeface="Times" panose="02020603050405020304" pitchFamily="18" charset="0"/>
              </a:rPr>
              <a:t>η σημασία των δεδομένων</a:t>
            </a:r>
            <a:r>
              <a:rPr lang="en-US" altLang="en-US" sz="2400" b="0">
                <a:latin typeface="Times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n-US" sz="2400" b="0">
                <a:latin typeface="Times" panose="02020603050405020304" pitchFamily="18" charset="0"/>
              </a:rPr>
              <a:t>Δύο συνθήκες απαραίτητες για διαλειτουργικότητα</a:t>
            </a:r>
            <a:r>
              <a:rPr lang="en-US" altLang="en-US" sz="2400" b="0">
                <a:latin typeface="Times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altLang="en-US" b="0">
                <a:latin typeface="Times" panose="02020603050405020304" pitchFamily="18" charset="0"/>
              </a:rPr>
              <a:t>Υιοθέτηση</a:t>
            </a:r>
            <a:r>
              <a:rPr lang="en-US" altLang="en-US" b="0">
                <a:latin typeface="Times" panose="02020603050405020304" pitchFamily="18" charset="0"/>
              </a:rPr>
              <a:t> </a:t>
            </a:r>
            <a:r>
              <a:rPr lang="el-GR" altLang="en-US">
                <a:latin typeface="Times" panose="02020603050405020304" pitchFamily="18" charset="0"/>
              </a:rPr>
              <a:t>κοινής σύνταξης</a:t>
            </a:r>
            <a:r>
              <a:rPr lang="en-US" altLang="en-US" b="0">
                <a:latin typeface="Times" panose="02020603050405020304" pitchFamily="18" charset="0"/>
              </a:rPr>
              <a:t>: </a:t>
            </a:r>
            <a:r>
              <a:rPr lang="el-GR" altLang="en-US" b="0">
                <a:latin typeface="Times" panose="02020603050405020304" pitchFamily="18" charset="0"/>
              </a:rPr>
              <a:t>επιτρέπει στις διάφορες εφαρμογές να </a:t>
            </a:r>
            <a:r>
              <a:rPr lang="el-GR" altLang="en-US" b="0" i="1">
                <a:latin typeface="Times" panose="02020603050405020304" pitchFamily="18" charset="0"/>
              </a:rPr>
              <a:t>αναλύουν συντακτικά</a:t>
            </a:r>
            <a:r>
              <a:rPr lang="el-GR" altLang="en-US" b="0">
                <a:latin typeface="Times" panose="02020603050405020304" pitchFamily="18" charset="0"/>
              </a:rPr>
              <a:t> (</a:t>
            </a:r>
            <a:r>
              <a:rPr lang="en-US" altLang="en-US" b="0" i="1">
                <a:latin typeface="Times" panose="02020603050405020304" pitchFamily="18" charset="0"/>
              </a:rPr>
              <a:t>parse</a:t>
            </a:r>
            <a:r>
              <a:rPr lang="el-GR" altLang="en-US" b="0">
                <a:latin typeface="Times" panose="02020603050405020304" pitchFamily="18" charset="0"/>
              </a:rPr>
              <a:t>) τα δεδομένα</a:t>
            </a:r>
            <a:r>
              <a:rPr lang="en-US" altLang="en-US" b="0">
                <a:latin typeface="Times" panose="02020603050405020304" pitchFamily="18" charset="0"/>
              </a:rPr>
              <a:t>.  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altLang="en-US" b="0">
                <a:latin typeface="Times" panose="02020603050405020304" pitchFamily="18" charset="0"/>
              </a:rPr>
              <a:t>Υιοθέτηση ενός </a:t>
            </a:r>
            <a:r>
              <a:rPr lang="el-GR" altLang="en-US">
                <a:latin typeface="Times" panose="02020603050405020304" pitchFamily="18" charset="0"/>
              </a:rPr>
              <a:t>μέσου κατανόησης </a:t>
            </a:r>
            <a:r>
              <a:rPr lang="el-GR" altLang="en-US" b="0">
                <a:latin typeface="Times" panose="02020603050405020304" pitchFamily="18" charset="0"/>
              </a:rPr>
              <a:t>της σημασιολογίας</a:t>
            </a:r>
            <a:r>
              <a:rPr lang="en-US" altLang="en-US" b="0">
                <a:latin typeface="Times" panose="02020603050405020304" pitchFamily="18" charset="0"/>
              </a:rPr>
              <a:t>: </a:t>
            </a:r>
            <a:r>
              <a:rPr lang="el-GR" altLang="en-US" b="0">
                <a:latin typeface="Times" panose="02020603050405020304" pitchFamily="18" charset="0"/>
              </a:rPr>
              <a:t>επιτρέπει στις διάφορες εφαρμογές να </a:t>
            </a:r>
            <a:r>
              <a:rPr lang="el-GR" altLang="en-US" b="0" i="1">
                <a:latin typeface="Times" panose="02020603050405020304" pitchFamily="18" charset="0"/>
              </a:rPr>
              <a:t>χρησιμοποιούν</a:t>
            </a:r>
            <a:r>
              <a:rPr lang="el-GR" altLang="en-US" b="0">
                <a:latin typeface="Times" panose="02020603050405020304" pitchFamily="18" charset="0"/>
              </a:rPr>
              <a:t> τα δεδομένα</a:t>
            </a:r>
            <a:r>
              <a:rPr lang="en-US" altLang="en-US" b="0">
                <a:latin typeface="Times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l-GR" altLang="en-US" b="0">
              <a:latin typeface="Times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n-US" sz="2400" b="0">
                <a:latin typeface="Times" panose="02020603050405020304" pitchFamily="18" charset="0"/>
              </a:rPr>
              <a:t>Η </a:t>
            </a:r>
            <a:r>
              <a:rPr lang="en-US" altLang="en-US" sz="2400" b="0">
                <a:latin typeface="Times" panose="02020603050405020304" pitchFamily="18" charset="0"/>
              </a:rPr>
              <a:t>XML </a:t>
            </a:r>
            <a:r>
              <a:rPr lang="el-GR" altLang="en-US" sz="2400" b="0">
                <a:latin typeface="Times" panose="02020603050405020304" pitchFamily="18" charset="0"/>
              </a:rPr>
              <a:t>δεν παρέχει τα απαραίτητα μέσα για την περιγραφή της σημασιολογίας.</a:t>
            </a:r>
            <a:endParaRPr lang="en-US" altLang="en-US" sz="2400" b="0">
              <a:latin typeface="Times" panose="02020603050405020304" pitchFamily="18" charset="0"/>
            </a:endParaRPr>
          </a:p>
        </p:txBody>
      </p:sp>
      <p:sp>
        <p:nvSpPr>
          <p:cNvPr id="7172" name="AutoShape 7">
            <a:extLst>
              <a:ext uri="{FF2B5EF4-FFF2-40B4-BE49-F238E27FC236}">
                <a16:creationId xmlns:a16="http://schemas.microsoft.com/office/drawing/2014/main" id="{172B32C8-38BB-DF06-A4B1-7E3D1A43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9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n-US">
              <a:latin typeface="Times" panose="02020603050405020304" pitchFamily="18" charset="0"/>
            </a:endParaRP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2034254A-49AD-A6C3-0CB1-9AC2D96B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453188"/>
            <a:ext cx="382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B119F227-3908-4CE4-89D1-63E1575453D7}" type="slidenum"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8277</TotalTime>
  <Words>2506</Words>
  <Application>Microsoft Office PowerPoint</Application>
  <PresentationFormat>On-screen Show (4:3)</PresentationFormat>
  <Paragraphs>380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MT</vt:lpstr>
      <vt:lpstr>Calibri</vt:lpstr>
      <vt:lpstr>Comic Sans MS</vt:lpstr>
      <vt:lpstr>Monotype Sorts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Razis, Gerasimos</cp:lastModifiedBy>
  <cp:revision>926</cp:revision>
  <dcterms:created xsi:type="dcterms:W3CDTF">1601-01-01T00:00:00Z</dcterms:created>
  <dcterms:modified xsi:type="dcterms:W3CDTF">2024-01-16T11:34:53Z</dcterms:modified>
</cp:coreProperties>
</file>