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13" r:id="rId2"/>
    <p:sldId id="321" r:id="rId3"/>
    <p:sldId id="320" r:id="rId4"/>
    <p:sldId id="291" r:id="rId5"/>
    <p:sldId id="292" r:id="rId6"/>
    <p:sldId id="293" r:id="rId7"/>
    <p:sldId id="294" r:id="rId8"/>
    <p:sldId id="295" r:id="rId9"/>
    <p:sldId id="296" r:id="rId10"/>
    <p:sldId id="297" r:id="rId11"/>
    <p:sldId id="298" r:id="rId12"/>
    <p:sldId id="299" r:id="rId13"/>
    <p:sldId id="300" r:id="rId14"/>
    <p:sldId id="301" r:id="rId15"/>
    <p:sldId id="269" r:id="rId16"/>
    <p:sldId id="322" r:id="rId17"/>
    <p:sldId id="270" r:id="rId18"/>
    <p:sldId id="271" r:id="rId19"/>
    <p:sldId id="272" r:id="rId20"/>
    <p:sldId id="273" r:id="rId21"/>
    <p:sldId id="318" r:id="rId22"/>
    <p:sldId id="316" r:id="rId23"/>
    <p:sldId id="317" r:id="rId24"/>
    <p:sldId id="276" r:id="rId25"/>
    <p:sldId id="277" r:id="rId26"/>
    <p:sldId id="278" r:id="rId27"/>
    <p:sldId id="279" r:id="rId28"/>
    <p:sldId id="302" r:id="rId29"/>
    <p:sldId id="303" r:id="rId30"/>
    <p:sldId id="319" r:id="rId31"/>
    <p:sldId id="315" r:id="rId32"/>
    <p:sldId id="310" r:id="rId33"/>
  </p:sldIdLst>
  <p:sldSz cx="9144000" cy="6858000" type="screen4x3"/>
  <p:notesSz cx="7099300" cy="10234613"/>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00FF"/>
    <a:srgbClr val="9900FF"/>
    <a:srgbClr val="CC3300"/>
    <a:srgbClr val="CC0000"/>
    <a:srgbClr val="FF9900"/>
    <a:srgbClr val="DCD82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5310" autoAdjust="0"/>
  </p:normalViewPr>
  <p:slideViewPr>
    <p:cSldViewPr>
      <p:cViewPr varScale="1">
        <p:scale>
          <a:sx n="154" d="100"/>
          <a:sy n="154" d="100"/>
        </p:scale>
        <p:origin x="189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76"/>
    </p:cViewPr>
  </p:sorterViewPr>
  <p:notesViewPr>
    <p:cSldViewPr>
      <p:cViewPr varScale="1">
        <p:scale>
          <a:sx n="111" d="100"/>
          <a:sy n="111" d="100"/>
        </p:scale>
        <p:origin x="5082" y="132"/>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DEEB576D-DAAA-5FCC-2661-E8F3B3BEA4C9}"/>
              </a:ext>
            </a:extLst>
          </p:cNvPr>
          <p:cNvSpPr>
            <a:spLocks noGrp="1"/>
          </p:cNvSpPr>
          <p:nvPr>
            <p:ph type="hdr" sz="quarter"/>
          </p:nvPr>
        </p:nvSpPr>
        <p:spPr>
          <a:xfrm>
            <a:off x="0" y="0"/>
            <a:ext cx="3076575" cy="512763"/>
          </a:xfrm>
          <a:prstGeom prst="rect">
            <a:avLst/>
          </a:prstGeom>
        </p:spPr>
        <p:txBody>
          <a:bodyPr vert="horz" lIns="93991" tIns="46996" rIns="93991" bIns="46996" rtlCol="0"/>
          <a:lstStyle>
            <a:lvl1pPr algn="l" eaLnBrk="1" hangingPunct="1">
              <a:spcBef>
                <a:spcPct val="50000"/>
              </a:spcBef>
              <a:defRPr sz="1200">
                <a:latin typeface="Times New Roman" pitchFamily="18" charset="0"/>
                <a:ea typeface="+mn-ea"/>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DCB3D846-E961-8787-151A-9E568333B016}"/>
              </a:ext>
            </a:extLst>
          </p:cNvPr>
          <p:cNvSpPr>
            <a:spLocks noGrp="1"/>
          </p:cNvSpPr>
          <p:nvPr>
            <p:ph type="dt" sz="quarter" idx="1"/>
          </p:nvPr>
        </p:nvSpPr>
        <p:spPr>
          <a:xfrm>
            <a:off x="4021138" y="0"/>
            <a:ext cx="3076575" cy="512763"/>
          </a:xfrm>
          <a:prstGeom prst="rect">
            <a:avLst/>
          </a:prstGeom>
        </p:spPr>
        <p:txBody>
          <a:bodyPr vert="horz" wrap="square" lIns="93991" tIns="46996" rIns="93991" bIns="46996" numCol="1" anchor="t" anchorCtr="0" compatLnSpc="1">
            <a:prstTxWarp prst="textNoShape">
              <a:avLst/>
            </a:prstTxWarp>
          </a:bodyPr>
          <a:lstStyle>
            <a:lvl1pPr algn="r" eaLnBrk="1" hangingPunct="1">
              <a:spcBef>
                <a:spcPct val="50000"/>
              </a:spcBef>
              <a:defRPr sz="1200">
                <a:ea typeface="MS PGothic" pitchFamily="34" charset="-128"/>
              </a:defRPr>
            </a:lvl1pPr>
          </a:lstStyle>
          <a:p>
            <a:pPr>
              <a:defRPr/>
            </a:pPr>
            <a:fld id="{18CDC174-09FA-45A0-A9E6-B5739DD5823E}" type="datetimeFigureOut">
              <a:rPr lang="el-GR"/>
              <a:pPr>
                <a:defRPr/>
              </a:pPr>
              <a:t>18/1/2024</a:t>
            </a:fld>
            <a:endParaRPr lang="el-GR"/>
          </a:p>
        </p:txBody>
      </p:sp>
      <p:sp>
        <p:nvSpPr>
          <p:cNvPr id="4" name="3 - Θέση υποσέλιδου">
            <a:extLst>
              <a:ext uri="{FF2B5EF4-FFF2-40B4-BE49-F238E27FC236}">
                <a16:creationId xmlns:a16="http://schemas.microsoft.com/office/drawing/2014/main" id="{9AA1FA54-E8EC-3F53-96BB-646920536DD0}"/>
              </a:ext>
            </a:extLst>
          </p:cNvPr>
          <p:cNvSpPr>
            <a:spLocks noGrp="1"/>
          </p:cNvSpPr>
          <p:nvPr>
            <p:ph type="ftr" sz="quarter" idx="2"/>
          </p:nvPr>
        </p:nvSpPr>
        <p:spPr>
          <a:xfrm>
            <a:off x="0" y="9720263"/>
            <a:ext cx="3076575" cy="512762"/>
          </a:xfrm>
          <a:prstGeom prst="rect">
            <a:avLst/>
          </a:prstGeom>
        </p:spPr>
        <p:txBody>
          <a:bodyPr vert="horz" lIns="93991" tIns="46996" rIns="93991" bIns="46996" rtlCol="0" anchor="b"/>
          <a:lstStyle>
            <a:lvl1pPr algn="l" eaLnBrk="1" hangingPunct="1">
              <a:spcBef>
                <a:spcPct val="50000"/>
              </a:spcBef>
              <a:defRPr sz="1200">
                <a:latin typeface="Times New Roman" pitchFamily="18" charset="0"/>
                <a:ea typeface="+mn-ea"/>
                <a:cs typeface="+mn-cs"/>
              </a:defRPr>
            </a:lvl1pPr>
          </a:lstStyle>
          <a:p>
            <a:pPr>
              <a:defRPr/>
            </a:pPr>
            <a:endParaRPr lang="el-GR"/>
          </a:p>
        </p:txBody>
      </p:sp>
      <p:sp>
        <p:nvSpPr>
          <p:cNvPr id="5" name="4 - Θέση αριθμού διαφάνειας">
            <a:extLst>
              <a:ext uri="{FF2B5EF4-FFF2-40B4-BE49-F238E27FC236}">
                <a16:creationId xmlns:a16="http://schemas.microsoft.com/office/drawing/2014/main" id="{6F2EBCAB-87D5-F81F-3A11-7E4F8F84A317}"/>
              </a:ext>
            </a:extLst>
          </p:cNvPr>
          <p:cNvSpPr>
            <a:spLocks noGrp="1"/>
          </p:cNvSpPr>
          <p:nvPr>
            <p:ph type="sldNum" sz="quarter" idx="3"/>
          </p:nvPr>
        </p:nvSpPr>
        <p:spPr>
          <a:xfrm>
            <a:off x="4021138" y="9720263"/>
            <a:ext cx="3076575" cy="512762"/>
          </a:xfrm>
          <a:prstGeom prst="rect">
            <a:avLst/>
          </a:prstGeom>
        </p:spPr>
        <p:txBody>
          <a:bodyPr vert="horz" wrap="square" lIns="93991" tIns="46996" rIns="93991" bIns="46996" numCol="1" anchor="b" anchorCtr="0" compatLnSpc="1">
            <a:prstTxWarp prst="textNoShape">
              <a:avLst/>
            </a:prstTxWarp>
          </a:bodyPr>
          <a:lstStyle>
            <a:lvl1pPr algn="r" eaLnBrk="1" hangingPunct="1">
              <a:spcBef>
                <a:spcPct val="50000"/>
              </a:spcBef>
              <a:defRPr sz="1200"/>
            </a:lvl1pPr>
          </a:lstStyle>
          <a:p>
            <a:pPr>
              <a:defRPr/>
            </a:pPr>
            <a:fld id="{471A8392-7BA5-44A9-9B2E-302A5F0B7779}" type="slidenum">
              <a:rPr lang="el-GR" altLang="en-US"/>
              <a:pPr>
                <a:defRPr/>
              </a:pPr>
              <a:t>‹#›</a:t>
            </a:fld>
            <a:endParaRPr lang="el-G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683D257-1231-FAB0-70A7-8841D9338AAA}"/>
              </a:ext>
            </a:extLst>
          </p:cNvPr>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lvl1pPr eaLnBrk="1" hangingPunct="1">
              <a:spcBef>
                <a:spcPct val="50000"/>
              </a:spcBef>
              <a:defRPr sz="1300">
                <a:latin typeface="Times New Roman" pitchFamily="18" charset="0"/>
                <a:ea typeface="+mn-ea"/>
                <a:cs typeface="+mn-cs"/>
              </a:defRPr>
            </a:lvl1pPr>
          </a:lstStyle>
          <a:p>
            <a:pPr>
              <a:defRPr/>
            </a:pPr>
            <a:endParaRPr lang="en-US"/>
          </a:p>
        </p:txBody>
      </p:sp>
      <p:sp>
        <p:nvSpPr>
          <p:cNvPr id="75779" name="Rectangle 3">
            <a:extLst>
              <a:ext uri="{FF2B5EF4-FFF2-40B4-BE49-F238E27FC236}">
                <a16:creationId xmlns:a16="http://schemas.microsoft.com/office/drawing/2014/main" id="{9E72813E-0A82-9D85-A0D0-0B06239992E8}"/>
              </a:ext>
            </a:extLst>
          </p:cNvPr>
          <p:cNvSpPr>
            <a:spLocks noGrp="1" noChangeArrowheads="1"/>
          </p:cNvSpPr>
          <p:nvPr>
            <p:ph type="dt" idx="1"/>
          </p:nvPr>
        </p:nvSpPr>
        <p:spPr bwMode="auto">
          <a:xfrm>
            <a:off x="4022725" y="0"/>
            <a:ext cx="3076575" cy="512763"/>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lvl1pPr algn="r" eaLnBrk="1" hangingPunct="1">
              <a:spcBef>
                <a:spcPct val="50000"/>
              </a:spcBef>
              <a:defRPr sz="1300">
                <a:latin typeface="Times New Roman" pitchFamily="18"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56780453-7F97-3046-A0A3-D300C096BA43}"/>
              </a:ext>
            </a:extLst>
          </p:cNvPr>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a:extLst>
              <a:ext uri="{FF2B5EF4-FFF2-40B4-BE49-F238E27FC236}">
                <a16:creationId xmlns:a16="http://schemas.microsoft.com/office/drawing/2014/main" id="{20C8C806-147B-0178-46F3-484F423CCE46}"/>
              </a:ext>
            </a:extLst>
          </p:cNvPr>
          <p:cNvSpPr>
            <a:spLocks noGrp="1" noChangeArrowheads="1"/>
          </p:cNvSpPr>
          <p:nvPr>
            <p:ph type="body" sz="quarter" idx="3"/>
          </p:nvPr>
        </p:nvSpPr>
        <p:spPr bwMode="auto">
          <a:xfrm>
            <a:off x="946150" y="4862513"/>
            <a:ext cx="5207000" cy="4605337"/>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a:extLst>
              <a:ext uri="{FF2B5EF4-FFF2-40B4-BE49-F238E27FC236}">
                <a16:creationId xmlns:a16="http://schemas.microsoft.com/office/drawing/2014/main" id="{2E0BEE9D-24F6-C105-EC2F-50D33CACF049}"/>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9038" tIns="49519" rIns="99038" bIns="49519" numCol="1" anchor="b" anchorCtr="0" compatLnSpc="1">
            <a:prstTxWarp prst="textNoShape">
              <a:avLst/>
            </a:prstTxWarp>
          </a:bodyPr>
          <a:lstStyle>
            <a:lvl1pPr eaLnBrk="1" hangingPunct="1">
              <a:spcBef>
                <a:spcPct val="50000"/>
              </a:spcBef>
              <a:defRPr sz="1300">
                <a:latin typeface="Times New Roman" pitchFamily="18" charset="0"/>
                <a:ea typeface="+mn-ea"/>
                <a:cs typeface="+mn-cs"/>
              </a:defRPr>
            </a:lvl1pPr>
          </a:lstStyle>
          <a:p>
            <a:pPr>
              <a:defRPr/>
            </a:pPr>
            <a:endParaRPr lang="en-US"/>
          </a:p>
        </p:txBody>
      </p:sp>
      <p:sp>
        <p:nvSpPr>
          <p:cNvPr id="75783" name="Rectangle 7">
            <a:extLst>
              <a:ext uri="{FF2B5EF4-FFF2-40B4-BE49-F238E27FC236}">
                <a16:creationId xmlns:a16="http://schemas.microsoft.com/office/drawing/2014/main" id="{52FA6EB8-6A79-A431-D67A-4DEE0F6E24AD}"/>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99038" tIns="49519" rIns="99038" bIns="49519" numCol="1" anchor="b" anchorCtr="0" compatLnSpc="1">
            <a:prstTxWarp prst="textNoShape">
              <a:avLst/>
            </a:prstTxWarp>
          </a:bodyPr>
          <a:lstStyle>
            <a:lvl1pPr algn="r" eaLnBrk="1" hangingPunct="1">
              <a:spcBef>
                <a:spcPct val="50000"/>
              </a:spcBef>
              <a:defRPr sz="1300"/>
            </a:lvl1pPr>
          </a:lstStyle>
          <a:p>
            <a:pPr>
              <a:defRPr/>
            </a:pPr>
            <a:fld id="{2B916C7B-29E4-4414-A88E-1854BDA156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Θέση εικόνας διαφάνειας">
            <a:extLst>
              <a:ext uri="{FF2B5EF4-FFF2-40B4-BE49-F238E27FC236}">
                <a16:creationId xmlns:a16="http://schemas.microsoft.com/office/drawing/2014/main" id="{1FAC061C-8FDF-8103-2AE0-B295DFC88BE2}"/>
              </a:ext>
            </a:extLst>
          </p:cNvPr>
          <p:cNvSpPr>
            <a:spLocks noGrp="1" noRot="1" noChangeAspect="1" noChangeArrowheads="1" noTextEdit="1"/>
          </p:cNvSpPr>
          <p:nvPr>
            <p:ph type="sldImg"/>
          </p:nvPr>
        </p:nvSpPr>
        <p:spPr>
          <a:ln/>
        </p:spPr>
      </p:sp>
      <p:sp>
        <p:nvSpPr>
          <p:cNvPr id="7171" name="2 - Θέση σημειώσεων">
            <a:extLst>
              <a:ext uri="{FF2B5EF4-FFF2-40B4-BE49-F238E27FC236}">
                <a16:creationId xmlns:a16="http://schemas.microsoft.com/office/drawing/2014/main" id="{F407366A-2823-8258-FE34-C6006EDC4E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en-US" sz="1800" dirty="0">
              <a:solidFill>
                <a:srgbClr val="0000FF"/>
              </a:solidFill>
              <a:latin typeface="Times" panose="02020603050405020304" pitchFamily="18" charset="0"/>
            </a:endParaRPr>
          </a:p>
        </p:txBody>
      </p:sp>
      <p:sp>
        <p:nvSpPr>
          <p:cNvPr id="7172" name="3 - Θέση αριθμού διαφάνειας">
            <a:extLst>
              <a:ext uri="{FF2B5EF4-FFF2-40B4-BE49-F238E27FC236}">
                <a16:creationId xmlns:a16="http://schemas.microsoft.com/office/drawing/2014/main" id="{05755C0B-DD49-1FC9-C287-221C8DCB71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50000"/>
              </a:spcBef>
            </a:pPr>
            <a:fld id="{662FAF34-F502-4B7F-8031-6D65CEACC844}" type="slidenum">
              <a:rPr lang="en-US" altLang="en-US" sz="1300" smtClean="0"/>
              <a:pPr>
                <a:spcBef>
                  <a:spcPct val="50000"/>
                </a:spcBef>
              </a:pPr>
              <a:t>2</a:t>
            </a:fld>
            <a:endParaRPr lang="en-US" altLang="en-US" sz="1300"/>
          </a:p>
        </p:txBody>
      </p:sp>
    </p:spTree>
    <p:extLst>
      <p:ext uri="{BB962C8B-B14F-4D97-AF65-F5344CB8AC3E}">
        <p14:creationId xmlns:p14="http://schemas.microsoft.com/office/powerpoint/2010/main" val="37324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Θέση εικόνας διαφάνειας">
            <a:extLst>
              <a:ext uri="{FF2B5EF4-FFF2-40B4-BE49-F238E27FC236}">
                <a16:creationId xmlns:a16="http://schemas.microsoft.com/office/drawing/2014/main" id="{1FAC061C-8FDF-8103-2AE0-B295DFC88BE2}"/>
              </a:ext>
            </a:extLst>
          </p:cNvPr>
          <p:cNvSpPr>
            <a:spLocks noGrp="1" noRot="1" noChangeAspect="1" noChangeArrowheads="1" noTextEdit="1"/>
          </p:cNvSpPr>
          <p:nvPr>
            <p:ph type="sldImg"/>
          </p:nvPr>
        </p:nvSpPr>
        <p:spPr>
          <a:ln/>
        </p:spPr>
      </p:sp>
      <p:sp>
        <p:nvSpPr>
          <p:cNvPr id="7171" name="2 - Θέση σημειώσεων">
            <a:extLst>
              <a:ext uri="{FF2B5EF4-FFF2-40B4-BE49-F238E27FC236}">
                <a16:creationId xmlns:a16="http://schemas.microsoft.com/office/drawing/2014/main" id="{F407366A-2823-8258-FE34-C6006EDC4E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1800" dirty="0">
                <a:solidFill>
                  <a:srgbClr val="0000FF"/>
                </a:solidFill>
                <a:latin typeface="Times" panose="02020603050405020304" pitchFamily="18" charset="0"/>
              </a:rPr>
              <a:t>domain</a:t>
            </a:r>
            <a:r>
              <a:rPr lang="en-US" altLang="en-US" sz="1800" dirty="0">
                <a:latin typeface="Times" panose="02020603050405020304" pitchFamily="18" charset="0"/>
              </a:rPr>
              <a:t>,</a:t>
            </a:r>
            <a:r>
              <a:rPr lang="en-US" altLang="en-US" sz="1800" dirty="0">
                <a:solidFill>
                  <a:srgbClr val="00476E"/>
                </a:solidFill>
                <a:latin typeface="Times" panose="02020603050405020304" pitchFamily="18" charset="0"/>
              </a:rPr>
              <a:t> </a:t>
            </a:r>
            <a:r>
              <a:rPr lang="en-US" altLang="en-US" sz="1800" dirty="0">
                <a:solidFill>
                  <a:srgbClr val="0000FF"/>
                </a:solidFill>
                <a:latin typeface="Times" panose="02020603050405020304" pitchFamily="18" charset="0"/>
              </a:rPr>
              <a:t>range</a:t>
            </a:r>
            <a:r>
              <a:rPr lang="en-US" altLang="en-US" dirty="0"/>
              <a:t>: </a:t>
            </a:r>
            <a:r>
              <a:rPr lang="el-GR" altLang="en-US" dirty="0"/>
              <a:t>Πεδίο ορισμού, Σύνολο τιμών</a:t>
            </a:r>
            <a:endParaRPr lang="en-US" altLang="en-US" sz="1800" dirty="0">
              <a:solidFill>
                <a:srgbClr val="0000FF"/>
              </a:solidFill>
              <a:latin typeface="Times" panose="02020603050405020304" pitchFamily="18" charset="0"/>
            </a:endParaRPr>
          </a:p>
        </p:txBody>
      </p:sp>
      <p:sp>
        <p:nvSpPr>
          <p:cNvPr id="7172" name="3 - Θέση αριθμού διαφάνειας">
            <a:extLst>
              <a:ext uri="{FF2B5EF4-FFF2-40B4-BE49-F238E27FC236}">
                <a16:creationId xmlns:a16="http://schemas.microsoft.com/office/drawing/2014/main" id="{05755C0B-DD49-1FC9-C287-221C8DCB71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50000"/>
              </a:spcBef>
            </a:pPr>
            <a:fld id="{662FAF34-F502-4B7F-8031-6D65CEACC844}" type="slidenum">
              <a:rPr lang="en-US" altLang="en-US" sz="1300" smtClean="0"/>
              <a:pPr>
                <a:spcBef>
                  <a:spcPct val="50000"/>
                </a:spcBef>
              </a:pPr>
              <a:t>3</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6CDBB1B-40F4-4CAB-F21B-04AEA65C6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50000"/>
              </a:spcBef>
            </a:pPr>
            <a:fld id="{54483549-3D55-45D5-BDC4-B2C0BD35E80B}" type="slidenum">
              <a:rPr lang="en-GB" altLang="en-US" sz="1300" smtClean="0"/>
              <a:pPr>
                <a:spcBef>
                  <a:spcPct val="50000"/>
                </a:spcBef>
              </a:pPr>
              <a:t>16</a:t>
            </a:fld>
            <a:endParaRPr lang="en-GB" altLang="en-US" sz="1300"/>
          </a:p>
        </p:txBody>
      </p:sp>
      <p:sp>
        <p:nvSpPr>
          <p:cNvPr id="41987" name="Rectangle 2">
            <a:extLst>
              <a:ext uri="{FF2B5EF4-FFF2-40B4-BE49-F238E27FC236}">
                <a16:creationId xmlns:a16="http://schemas.microsoft.com/office/drawing/2014/main" id="{4081CE96-7606-77BE-6339-013ABA2D445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BC7C570-FB9B-36CB-9F50-E9F428BAD5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50730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705A478-125F-A631-66AE-D0AD038DD9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50000"/>
              </a:spcBef>
            </a:pPr>
            <a:fld id="{5DD92845-9865-410F-B871-90A27CF8BE20}" type="slidenum">
              <a:rPr lang="en-GB" altLang="en-US" sz="1300" smtClean="0"/>
              <a:pPr>
                <a:spcBef>
                  <a:spcPct val="50000"/>
                </a:spcBef>
              </a:pPr>
              <a:t>28</a:t>
            </a:fld>
            <a:endParaRPr lang="en-GB" altLang="en-US" sz="1300"/>
          </a:p>
        </p:txBody>
      </p:sp>
      <p:sp>
        <p:nvSpPr>
          <p:cNvPr id="33795" name="Rectangle 2">
            <a:extLst>
              <a:ext uri="{FF2B5EF4-FFF2-40B4-BE49-F238E27FC236}">
                <a16:creationId xmlns:a16="http://schemas.microsoft.com/office/drawing/2014/main" id="{965CD364-ADD6-7B6B-EEC2-9E96CE8FE35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358E907-814E-6710-2EF5-3DEFA5CB2F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D56FEF8-A8C3-3FAE-D634-D038189CF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50000"/>
              </a:spcBef>
            </a:pPr>
            <a:fld id="{E718973E-5995-46BC-9619-3A6CB1629E04}" type="slidenum">
              <a:rPr lang="en-GB" altLang="en-US" sz="1300" smtClean="0"/>
              <a:pPr>
                <a:spcBef>
                  <a:spcPct val="50000"/>
                </a:spcBef>
              </a:pPr>
              <a:t>29</a:t>
            </a:fld>
            <a:endParaRPr lang="en-GB" altLang="en-US" sz="1300"/>
          </a:p>
        </p:txBody>
      </p:sp>
      <p:sp>
        <p:nvSpPr>
          <p:cNvPr id="35843" name="Rectangle 2">
            <a:extLst>
              <a:ext uri="{FF2B5EF4-FFF2-40B4-BE49-F238E27FC236}">
                <a16:creationId xmlns:a16="http://schemas.microsoft.com/office/drawing/2014/main" id="{C752B5DB-B7BF-C4A0-AB9C-8AF06771E00E}"/>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FA79B15-535E-3166-0ABE-EAD33C2EA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XML Base is a World Wide Web Consortium recommended facility for defining base URIs for parts of XML documents.</a:t>
            </a:r>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BA05B14-7E35-030B-5A59-562CA1BC2A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50000"/>
              </a:spcBef>
            </a:pPr>
            <a:fld id="{94AAB87D-7D78-4FE5-A8C6-112F3A307DD2}" type="slidenum">
              <a:rPr lang="en-GB" altLang="en-US" sz="1300" smtClean="0"/>
              <a:pPr>
                <a:spcBef>
                  <a:spcPct val="50000"/>
                </a:spcBef>
              </a:pPr>
              <a:t>30</a:t>
            </a:fld>
            <a:endParaRPr lang="en-GB" altLang="en-US" sz="1300"/>
          </a:p>
        </p:txBody>
      </p:sp>
      <p:sp>
        <p:nvSpPr>
          <p:cNvPr id="34819" name="Rectangle 2">
            <a:extLst>
              <a:ext uri="{FF2B5EF4-FFF2-40B4-BE49-F238E27FC236}">
                <a16:creationId xmlns:a16="http://schemas.microsoft.com/office/drawing/2014/main" id="{5D4F0186-4156-2888-2038-7F49A522784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343C940-94C9-B29F-40BC-B715EB400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64A3B4C-4C35-2BDF-D212-378A013AA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50000"/>
              </a:spcBef>
            </a:pPr>
            <a:fld id="{5EB3822F-F41D-45AD-B6EF-53F162B4137E}" type="slidenum">
              <a:rPr lang="en-GB" altLang="en-US" sz="1300" smtClean="0"/>
              <a:pPr>
                <a:spcBef>
                  <a:spcPct val="50000"/>
                </a:spcBef>
              </a:pPr>
              <a:t>31</a:t>
            </a:fld>
            <a:endParaRPr lang="en-GB" altLang="en-US" sz="1300"/>
          </a:p>
        </p:txBody>
      </p:sp>
      <p:sp>
        <p:nvSpPr>
          <p:cNvPr id="39939" name="Rectangle 2">
            <a:extLst>
              <a:ext uri="{FF2B5EF4-FFF2-40B4-BE49-F238E27FC236}">
                <a16:creationId xmlns:a16="http://schemas.microsoft.com/office/drawing/2014/main" id="{4FCE5723-CA96-9B38-7CFC-63BAF59F37A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CDE4C7A-5D6E-4519-CEB7-CE3A0E3E5C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a:prstGeom prst="rect">
            <a:avLst/>
          </a:prstGeo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extLst>
      <p:ext uri="{BB962C8B-B14F-4D97-AF65-F5344CB8AC3E}">
        <p14:creationId xmlns:p14="http://schemas.microsoft.com/office/powerpoint/2010/main" val="28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45854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31306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661786" y="123508"/>
            <a:ext cx="3820427" cy="330200"/>
          </a:xfrm>
          <a:prstGeom prst="rect">
            <a:avLst/>
          </a:prstGeom>
        </p:spPr>
        <p:txBody>
          <a:bodyPr wrap="square" lIns="0" tIns="0" rIns="0" bIns="0">
            <a:spAutoFit/>
          </a:bodyPr>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a:extLst>
              <a:ext uri="{FF2B5EF4-FFF2-40B4-BE49-F238E27FC236}">
                <a16:creationId xmlns:a16="http://schemas.microsoft.com/office/drawing/2014/main" id="{CFE30A36-479F-721C-249F-5A4440FEF31B}"/>
              </a:ext>
            </a:extLst>
          </p:cNvPr>
          <p:cNvSpPr>
            <a:spLocks noGrp="1"/>
          </p:cNvSpPr>
          <p:nvPr>
            <p:ph type="ftr" sz="quarter" idx="10"/>
          </p:nvPr>
        </p:nvSpPr>
        <p:spPr>
          <a:xfrm>
            <a:off x="0" y="0"/>
            <a:ext cx="0" cy="0"/>
          </a:xfrm>
        </p:spPr>
        <p:txBody>
          <a:bodyPr lIns="0" tIns="0" rIns="0" bIns="0"/>
          <a:lstStyle>
            <a:lvl1pPr algn="ctr">
              <a:defRPr>
                <a:solidFill>
                  <a:schemeClr val="tx1">
                    <a:tint val="75000"/>
                  </a:schemeClr>
                </a:solidFill>
              </a:defRPr>
            </a:lvl1pPr>
          </a:lstStyle>
          <a:p>
            <a:pPr>
              <a:defRPr/>
            </a:pPr>
            <a:endParaRPr/>
          </a:p>
        </p:txBody>
      </p:sp>
      <p:sp>
        <p:nvSpPr>
          <p:cNvPr id="5" name="Holder 5">
            <a:extLst>
              <a:ext uri="{FF2B5EF4-FFF2-40B4-BE49-F238E27FC236}">
                <a16:creationId xmlns:a16="http://schemas.microsoft.com/office/drawing/2014/main" id="{0A6814ED-610F-67A2-7B77-4BA2A38E713C}"/>
              </a:ext>
            </a:extLst>
          </p:cNvPr>
          <p:cNvSpPr>
            <a:spLocks noGrp="1"/>
          </p:cNvSpPr>
          <p:nvPr>
            <p:ph type="dt" sz="half" idx="11"/>
          </p:nvPr>
        </p:nvSpPr>
        <p:spPr>
          <a:xfrm>
            <a:off x="0" y="0"/>
            <a:ext cx="0" cy="0"/>
          </a:xfrm>
        </p:spPr>
        <p:txBody>
          <a:bodyPr lIns="0" tIns="0" rIns="0" bIns="0"/>
          <a:lstStyle>
            <a:lvl1pPr algn="l">
              <a:defRPr>
                <a:solidFill>
                  <a:schemeClr val="tx1">
                    <a:tint val="75000"/>
                  </a:schemeClr>
                </a:solidFill>
              </a:defRPr>
            </a:lvl1pPr>
          </a:lstStyle>
          <a:p>
            <a:pPr>
              <a:defRPr/>
            </a:pPr>
            <a:fld id="{65C590DF-1672-4FEE-855C-9B8306E1248F}" type="datetimeFigureOut">
              <a:rPr lang="en-US"/>
              <a:pPr>
                <a:defRPr/>
              </a:pPr>
              <a:t>1/18/2024</a:t>
            </a:fld>
            <a:endParaRPr lang="en-US"/>
          </a:p>
        </p:txBody>
      </p:sp>
      <p:sp>
        <p:nvSpPr>
          <p:cNvPr id="6" name="Holder 6">
            <a:extLst>
              <a:ext uri="{FF2B5EF4-FFF2-40B4-BE49-F238E27FC236}">
                <a16:creationId xmlns:a16="http://schemas.microsoft.com/office/drawing/2014/main" id="{9746E17D-A3CC-DE85-4F4A-C416D26AADB0}"/>
              </a:ext>
            </a:extLst>
          </p:cNvPr>
          <p:cNvSpPr>
            <a:spLocks noGrp="1"/>
          </p:cNvSpPr>
          <p:nvPr>
            <p:ph type="sldNum" sz="quarter" idx="12"/>
          </p:nvPr>
        </p:nvSpPr>
        <p:spPr>
          <a:xfrm>
            <a:off x="0" y="0"/>
            <a:ext cx="0" cy="0"/>
          </a:xfrm>
        </p:spPr>
        <p:txBody>
          <a:bodyPr lIns="0" tIns="0" rIns="0" bIns="0"/>
          <a:lstStyle>
            <a:lvl1pPr algn="r">
              <a:defRPr>
                <a:solidFill>
                  <a:schemeClr val="tx1">
                    <a:tint val="75000"/>
                  </a:schemeClr>
                </a:solidFill>
              </a:defRPr>
            </a:lvl1pPr>
          </a:lstStyle>
          <a:p>
            <a:pPr>
              <a:defRPr/>
            </a:pPr>
            <a:fld id="{BCCE1C06-50A1-49F7-BB78-15032E1C3345}" type="slidenum">
              <a:rPr/>
              <a:pPr>
                <a:defRPr/>
              </a:pPr>
              <a:t>‹#›</a:t>
            </a:fld>
            <a:endParaRPr/>
          </a:p>
        </p:txBody>
      </p:sp>
    </p:spTree>
    <p:extLst>
      <p:ext uri="{BB962C8B-B14F-4D97-AF65-F5344CB8AC3E}">
        <p14:creationId xmlns:p14="http://schemas.microsoft.com/office/powerpoint/2010/main" val="203309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31313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13287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83465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52782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Tree>
    <p:extLst>
      <p:ext uri="{BB962C8B-B14F-4D97-AF65-F5344CB8AC3E}">
        <p14:creationId xmlns:p14="http://schemas.microsoft.com/office/powerpoint/2010/main" val="223403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13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194241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68895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5170FD34-7DF8-4CE5-A6B8-C48EA2417094}"/>
              </a:ext>
            </a:extLst>
          </p:cNvPr>
          <p:cNvSpPr>
            <a:spLocks noChangeArrowheads="1"/>
          </p:cNvSpPr>
          <p:nvPr userDrawn="1"/>
        </p:nvSpPr>
        <p:spPr bwMode="auto">
          <a:xfrm>
            <a:off x="0" y="0"/>
            <a:ext cx="9144000" cy="533400"/>
          </a:xfrm>
          <a:prstGeom prst="rect">
            <a:avLst/>
          </a:prstGeom>
          <a:gradFill rotWithShape="0">
            <a:gsLst>
              <a:gs pos="0">
                <a:srgbClr val="3399FF"/>
              </a:gs>
              <a:gs pos="100000">
                <a:srgbClr val="FF9933"/>
              </a:gs>
            </a:gsLst>
            <a:lin ang="2700000" scaled="1"/>
          </a:gradFill>
          <a:ln>
            <a:noFill/>
          </a:ln>
        </p:spPr>
        <p:txBody>
          <a:bodyPr wrap="none" anchor="ctr"/>
          <a:lstStyle>
            <a:lvl1pPr>
              <a:spcBef>
                <a:spcPct val="5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50000"/>
              </a:spcBef>
              <a:defRPr sz="2000" b="1">
                <a:solidFill>
                  <a:schemeClr val="tx1"/>
                </a:solidFill>
                <a:latin typeface="Times New Roman" panose="02020603050405020304" pitchFamily="18" charset="0"/>
                <a:ea typeface="MS PGothic" panose="020B0600070205080204" pitchFamily="34" charset="-128"/>
              </a:defRPr>
            </a:lvl2pPr>
            <a:lvl3pPr marL="1143000" indent="-228600">
              <a:spcBef>
                <a:spcPct val="50000"/>
              </a:spcBef>
              <a:defRPr sz="2000" b="1">
                <a:solidFill>
                  <a:schemeClr val="tx1"/>
                </a:solidFill>
                <a:latin typeface="Times New Roman" panose="02020603050405020304" pitchFamily="18" charset="0"/>
                <a:ea typeface="MS PGothic" panose="020B0600070205080204" pitchFamily="34" charset="-128"/>
              </a:defRPr>
            </a:lvl3pPr>
            <a:lvl4pPr marL="1600200" indent="-228600">
              <a:spcBef>
                <a:spcPct val="50000"/>
              </a:spcBef>
              <a:defRPr sz="2000" b="1">
                <a:solidFill>
                  <a:schemeClr val="tx1"/>
                </a:solidFill>
                <a:latin typeface="Times New Roman" panose="02020603050405020304" pitchFamily="18" charset="0"/>
                <a:ea typeface="MS PGothic" panose="020B0600070205080204" pitchFamily="34" charset="-128"/>
              </a:defRPr>
            </a:lvl4pPr>
            <a:lvl5pPr marL="2057400" indent="-228600">
              <a:spcBef>
                <a:spcPct val="50000"/>
              </a:spcBef>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5000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5000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5000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5000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l-GR"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ib.uth.gr/isTaughtBy" TargetMode="External"/><Relationship Id="rId2" Type="http://schemas.openxmlformats.org/officeDocument/2006/relationships/hyperlink" Target="http://www.dib.uth.gr/course" TargetMode="External"/><Relationship Id="rId1" Type="http://schemas.openxmlformats.org/officeDocument/2006/relationships/slideLayout" Target="../slideLayouts/slideLayout2.xml"/><Relationship Id="rId4" Type="http://schemas.openxmlformats.org/officeDocument/2006/relationships/hyperlink" Target="http://www.dib.uth.gr/teach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xmlns.com/foaf/spec/"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ublincore.org/documents/dcmi-terms/" TargetMode="External"/><Relationship Id="rId2" Type="http://schemas.openxmlformats.org/officeDocument/2006/relationships/hyperlink" Target="http://dublincore.org/"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0">
            <a:extLst>
              <a:ext uri="{FF2B5EF4-FFF2-40B4-BE49-F238E27FC236}">
                <a16:creationId xmlns:a16="http://schemas.microsoft.com/office/drawing/2014/main" id="{66103649-C971-ACF1-96FB-CC77B68A1F34}"/>
              </a:ext>
            </a:extLst>
          </p:cNvPr>
          <p:cNvSpPr txBox="1">
            <a:spLocks noChangeArrowheads="1"/>
          </p:cNvSpPr>
          <p:nvPr/>
        </p:nvSpPr>
        <p:spPr bwMode="auto">
          <a:xfrm>
            <a:off x="0" y="2667000"/>
            <a:ext cx="9144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l-GR" altLang="en-US" sz="2800" i="1" dirty="0" err="1"/>
              <a:t>Σηµασιολογική</a:t>
            </a:r>
            <a:r>
              <a:rPr lang="el-GR" altLang="en-US" sz="2800" i="1" dirty="0"/>
              <a:t> Μοντελοποίηση </a:t>
            </a:r>
            <a:r>
              <a:rPr lang="el-GR" altLang="en-US" sz="2800" i="1" dirty="0" err="1"/>
              <a:t>Δεδοµένων</a:t>
            </a:r>
            <a:endParaRPr lang="el-GR" altLang="en-US" sz="2800" i="1" dirty="0"/>
          </a:p>
          <a:p>
            <a:pPr algn="ctr" eaLnBrk="1" hangingPunct="1">
              <a:spcBef>
                <a:spcPct val="50000"/>
              </a:spcBef>
            </a:pPr>
            <a:r>
              <a:rPr lang="el-GR" altLang="en-US" sz="2400" i="1" dirty="0"/>
              <a:t>μετά την </a:t>
            </a:r>
            <a:r>
              <a:rPr lang="en-US" altLang="en-US" sz="2400" i="1" dirty="0"/>
              <a:t>XML … </a:t>
            </a:r>
            <a:r>
              <a:rPr lang="el-GR" altLang="en-US" sz="2400" i="1" dirty="0"/>
              <a:t>τι;</a:t>
            </a:r>
          </a:p>
          <a:p>
            <a:pPr algn="ctr" eaLnBrk="1" hangingPunct="1">
              <a:spcBef>
                <a:spcPct val="50000"/>
              </a:spcBef>
            </a:pPr>
            <a:endParaRPr lang="en-US" altLang="en-US" sz="1000" i="1" dirty="0"/>
          </a:p>
          <a:p>
            <a:pPr algn="ctr" eaLnBrk="1" hangingPunct="1">
              <a:spcBef>
                <a:spcPct val="50000"/>
              </a:spcBef>
            </a:pPr>
            <a:endParaRPr lang="en-US" altLang="en-US" sz="1000" i="1" dirty="0"/>
          </a:p>
          <a:p>
            <a:pPr algn="ctr" eaLnBrk="1" hangingPunct="1">
              <a:spcBef>
                <a:spcPct val="50000"/>
              </a:spcBef>
            </a:pPr>
            <a:r>
              <a:rPr lang="en-US" altLang="en-US" sz="2800" i="1" dirty="0"/>
              <a:t>RDF Schema</a:t>
            </a:r>
          </a:p>
        </p:txBody>
      </p:sp>
      <p:sp>
        <p:nvSpPr>
          <p:cNvPr id="5123" name="Rectangle 12">
            <a:extLst>
              <a:ext uri="{FF2B5EF4-FFF2-40B4-BE49-F238E27FC236}">
                <a16:creationId xmlns:a16="http://schemas.microsoft.com/office/drawing/2014/main" id="{3E445997-A16E-8E58-519A-76C3944050D2}"/>
              </a:ext>
            </a:extLst>
          </p:cNvPr>
          <p:cNvSpPr>
            <a:spLocks noChangeArrowheads="1"/>
          </p:cNvSpPr>
          <p:nvPr/>
        </p:nvSpPr>
        <p:spPr bwMode="auto">
          <a:xfrm>
            <a:off x="304800" y="5791200"/>
            <a:ext cx="84661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80000"/>
              </a:lnSpc>
              <a:spcBef>
                <a:spcPct val="20000"/>
              </a:spcBef>
              <a:buClr>
                <a:srgbClr val="C0C0C0"/>
              </a:buClr>
              <a:buSzPct val="70000"/>
              <a:buFont typeface="Wingdings" panose="05000000000000000000" pitchFamily="2" charset="2"/>
              <a:buNone/>
            </a:pPr>
            <a:r>
              <a:rPr kumimoji="1" lang="el-GR" altLang="en-US" i="1"/>
              <a:t>Γεράσιμος Ραζής (</a:t>
            </a:r>
            <a:r>
              <a:rPr kumimoji="1" lang="en-US" altLang="en-US" i="1"/>
              <a:t>razis@uth.gr</a:t>
            </a:r>
            <a:r>
              <a:rPr kumimoji="1" lang="el-GR" altLang="en-US" i="1"/>
              <a:t>)</a:t>
            </a:r>
          </a:p>
        </p:txBody>
      </p:sp>
      <p:pic>
        <p:nvPicPr>
          <p:cNvPr id="5124" name="Picture 1">
            <a:extLst>
              <a:ext uri="{FF2B5EF4-FFF2-40B4-BE49-F238E27FC236}">
                <a16:creationId xmlns:a16="http://schemas.microsoft.com/office/drawing/2014/main" id="{57B95DCA-9D3C-1132-050F-73058FB3D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27138"/>
            <a:ext cx="33496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Slide Number Placeholder 3">
            <a:extLst>
              <a:ext uri="{FF2B5EF4-FFF2-40B4-BE49-F238E27FC236}">
                <a16:creationId xmlns:a16="http://schemas.microsoft.com/office/drawing/2014/main" id="{9197DEC9-E113-000F-5005-48ACE82218EA}"/>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9BD363F7-4671-4C49-9642-884DC2893184}" type="slidenum">
              <a:rPr lang="en-US" altLang="en-US" sz="1200" b="0">
                <a:latin typeface="Arial" panose="020B0604020202020204" pitchFamily="34" charset="0"/>
                <a:cs typeface="Arial" panose="020B0604020202020204" pitchFamily="34" charset="0"/>
              </a:rPr>
              <a:pPr algn="r"/>
              <a:t>1</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DAC375C-5BA1-8E91-27A2-B79F70E87D6D}"/>
              </a:ext>
            </a:extLst>
          </p:cNvPr>
          <p:cNvSpPr>
            <a:spLocks noGrp="1" noChangeArrowheads="1"/>
          </p:cNvSpPr>
          <p:nvPr>
            <p:ph type="title"/>
          </p:nvPr>
        </p:nvSpPr>
        <p:spPr bwMode="auto">
          <a:xfrm>
            <a:off x="800100" y="-12700"/>
            <a:ext cx="7543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altLang="en-US" sz="3600">
                <a:latin typeface="Times" panose="02020603050405020304" pitchFamily="18" charset="0"/>
              </a:rPr>
              <a:t>Ιδιότητες</a:t>
            </a:r>
          </a:p>
        </p:txBody>
      </p:sp>
      <p:sp>
        <p:nvSpPr>
          <p:cNvPr id="34819" name="Rectangle 3">
            <a:extLst>
              <a:ext uri="{FF2B5EF4-FFF2-40B4-BE49-F238E27FC236}">
                <a16:creationId xmlns:a16="http://schemas.microsoft.com/office/drawing/2014/main" id="{3BCE0219-4BC6-6116-306C-5CC1904E76D6}"/>
              </a:ext>
            </a:extLst>
          </p:cNvPr>
          <p:cNvSpPr>
            <a:spLocks noGrp="1" noChangeArrowheads="1"/>
          </p:cNvSpPr>
          <p:nvPr>
            <p:ph idx="1"/>
          </p:nvPr>
        </p:nvSpPr>
        <p:spPr bwMode="auto">
          <a:xfrm>
            <a:off x="381000" y="838200"/>
            <a:ext cx="8382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l-GR" altLang="en-US" sz="2200">
                <a:latin typeface="Times" panose="02020603050405020304" pitchFamily="18" charset="0"/>
              </a:rPr>
              <a:t>Η ιδιότητα</a:t>
            </a:r>
            <a:r>
              <a:rPr lang="el-GR" altLang="en-US" sz="2200">
                <a:solidFill>
                  <a:srgbClr val="0000FF"/>
                </a:solidFill>
                <a:latin typeface="Times" panose="02020603050405020304" pitchFamily="18" charset="0"/>
              </a:rPr>
              <a:t> </a:t>
            </a:r>
            <a:r>
              <a:rPr lang="en-US" altLang="en-US" sz="2200">
                <a:solidFill>
                  <a:srgbClr val="0000FF"/>
                </a:solidFill>
                <a:latin typeface="Times" panose="02020603050405020304" pitchFamily="18" charset="0"/>
              </a:rPr>
              <a:t>rdf:type</a:t>
            </a:r>
            <a:r>
              <a:rPr lang="el-GR" altLang="en-US" sz="2200">
                <a:latin typeface="Times" panose="02020603050405020304" pitchFamily="18" charset="0"/>
              </a:rPr>
              <a:t> είναι στιγμιότυπο</a:t>
            </a:r>
            <a:r>
              <a:rPr lang="en-US" altLang="en-US" sz="2200">
                <a:latin typeface="Times" panose="02020603050405020304" pitchFamily="18" charset="0"/>
              </a:rPr>
              <a:t> </a:t>
            </a:r>
            <a:r>
              <a:rPr lang="el-GR" altLang="en-US" sz="2200">
                <a:latin typeface="Times" panose="02020603050405020304" pitchFamily="18" charset="0"/>
              </a:rPr>
              <a:t>της</a:t>
            </a:r>
            <a:r>
              <a:rPr lang="en-US" altLang="en-US" sz="2200">
                <a:latin typeface="Times" panose="02020603050405020304" pitchFamily="18" charset="0"/>
              </a:rPr>
              <a:t> </a:t>
            </a:r>
            <a:r>
              <a:rPr lang="en-US" altLang="en-US" sz="2200">
                <a:solidFill>
                  <a:srgbClr val="0000FF"/>
                </a:solidFill>
                <a:latin typeface="Times" panose="02020603050405020304" pitchFamily="18" charset="0"/>
              </a:rPr>
              <a:t>rdf:Property</a:t>
            </a:r>
            <a:r>
              <a:rPr lang="en-US" altLang="en-US" sz="2200">
                <a:latin typeface="Times" panose="02020603050405020304" pitchFamily="18" charset="0"/>
              </a:rPr>
              <a:t> </a:t>
            </a:r>
            <a:r>
              <a:rPr lang="el-GR" altLang="en-US" sz="2200">
                <a:latin typeface="Times" panose="02020603050405020304" pitchFamily="18" charset="0"/>
              </a:rPr>
              <a:t>και χρησιμοποιείται για να δηλώσει ότι ένας πόρος είναι στιγμιότυπο μιας κλάσης</a:t>
            </a:r>
            <a:r>
              <a:rPr lang="en-US" altLang="en-US" sz="2200">
                <a:latin typeface="Times" panose="02020603050405020304" pitchFamily="18" charset="0"/>
              </a:rPr>
              <a:t>.</a:t>
            </a:r>
          </a:p>
          <a:p>
            <a:pPr lvl="1">
              <a:lnSpc>
                <a:spcPct val="80000"/>
              </a:lnSpc>
            </a:pPr>
            <a:r>
              <a:rPr lang="el-GR" altLang="en-US" sz="2000">
                <a:latin typeface="Times" panose="02020603050405020304" pitchFamily="18" charset="0"/>
              </a:rPr>
              <a:t>Η δήλωση </a:t>
            </a:r>
            <a:r>
              <a:rPr lang="en-US" altLang="en-US" sz="2000">
                <a:solidFill>
                  <a:srgbClr val="0000FF"/>
                </a:solidFill>
                <a:latin typeface="Times" panose="02020603050405020304" pitchFamily="18" charset="0"/>
              </a:rPr>
              <a:t>“R rdf:type C”</a:t>
            </a:r>
            <a:r>
              <a:rPr lang="el-GR" altLang="en-US" sz="2000">
                <a:latin typeface="Times" panose="02020603050405020304" pitchFamily="18" charset="0"/>
              </a:rPr>
              <a:t> υποδηλώνει ότι</a:t>
            </a:r>
            <a:r>
              <a:rPr lang="en-US" altLang="en-US" sz="2000">
                <a:latin typeface="Times" panose="02020603050405020304" pitchFamily="18" charset="0"/>
              </a:rPr>
              <a:t>:</a:t>
            </a:r>
            <a:endParaRPr lang="en-US" altLang="en-US" sz="2000">
              <a:solidFill>
                <a:srgbClr val="0000FF"/>
              </a:solidFill>
              <a:latin typeface="Times" panose="02020603050405020304" pitchFamily="18" charset="0"/>
            </a:endParaRPr>
          </a:p>
          <a:p>
            <a:pPr lvl="1">
              <a:lnSpc>
                <a:spcPct val="80000"/>
              </a:lnSpc>
              <a:buFont typeface="Monotype Sorts" charset="2"/>
              <a:buNone/>
            </a:pPr>
            <a:r>
              <a:rPr lang="en-US" altLang="en-US" sz="2000">
                <a:solidFill>
                  <a:srgbClr val="0000FF"/>
                </a:solidFill>
                <a:latin typeface="Times" panose="02020603050405020304" pitchFamily="18" charset="0"/>
              </a:rPr>
              <a:t>  </a:t>
            </a:r>
            <a:r>
              <a:rPr lang="el-GR" altLang="en-US" sz="2000">
                <a:solidFill>
                  <a:srgbClr val="0000FF"/>
                </a:solidFill>
                <a:latin typeface="Times" panose="02020603050405020304" pitchFamily="18" charset="0"/>
              </a:rPr>
              <a:t>	</a:t>
            </a:r>
            <a:r>
              <a:rPr lang="en-US" altLang="en-US" sz="2000">
                <a:latin typeface="Times" panose="02020603050405020304" pitchFamily="18" charset="0"/>
              </a:rPr>
              <a:t>1. </a:t>
            </a:r>
            <a:r>
              <a:rPr lang="el-GR" altLang="en-US" sz="2000">
                <a:latin typeface="Times" panose="02020603050405020304" pitchFamily="18" charset="0"/>
              </a:rPr>
              <a:t>το </a:t>
            </a:r>
            <a:r>
              <a:rPr lang="en-US" altLang="en-US" sz="2000">
                <a:latin typeface="Times" panose="02020603050405020304" pitchFamily="18" charset="0"/>
              </a:rPr>
              <a:t>C</a:t>
            </a:r>
            <a:r>
              <a:rPr lang="el-GR" altLang="en-US" sz="2000">
                <a:latin typeface="Times" panose="02020603050405020304" pitchFamily="18" charset="0"/>
              </a:rPr>
              <a:t> είναι ένα στιγμιότυπο της </a:t>
            </a:r>
            <a:r>
              <a:rPr lang="en-US" altLang="en-US" sz="2000">
                <a:solidFill>
                  <a:srgbClr val="0000FF"/>
                </a:solidFill>
                <a:latin typeface="Times" panose="02020603050405020304" pitchFamily="18" charset="0"/>
              </a:rPr>
              <a:t>rdfs:Class</a:t>
            </a:r>
            <a:r>
              <a:rPr lang="en-US" altLang="en-US" sz="2000">
                <a:latin typeface="Times" panose="02020603050405020304" pitchFamily="18" charset="0"/>
              </a:rPr>
              <a:t>,</a:t>
            </a:r>
            <a:r>
              <a:rPr lang="en-US" altLang="en-US" sz="2000">
                <a:solidFill>
                  <a:srgbClr val="0000FF"/>
                </a:solidFill>
                <a:latin typeface="Times" panose="02020603050405020304" pitchFamily="18" charset="0"/>
              </a:rPr>
              <a:t> </a:t>
            </a:r>
            <a:r>
              <a:rPr lang="el-GR" altLang="en-US" sz="2000">
                <a:latin typeface="Times" panose="02020603050405020304" pitchFamily="18" charset="0"/>
              </a:rPr>
              <a:t>και</a:t>
            </a:r>
            <a:br>
              <a:rPr lang="en-US" altLang="en-US" sz="2000">
                <a:latin typeface="Times" panose="02020603050405020304" pitchFamily="18" charset="0"/>
              </a:rPr>
            </a:br>
            <a:r>
              <a:rPr lang="en-US" altLang="en-US" sz="2000">
                <a:latin typeface="Times" panose="02020603050405020304" pitchFamily="18" charset="0"/>
              </a:rPr>
              <a:t>2. </a:t>
            </a:r>
            <a:r>
              <a:rPr lang="el-GR" altLang="en-US" sz="2000">
                <a:latin typeface="Times" panose="02020603050405020304" pitchFamily="18" charset="0"/>
              </a:rPr>
              <a:t>το </a:t>
            </a:r>
            <a:r>
              <a:rPr lang="en-US" altLang="en-US" sz="2000">
                <a:latin typeface="Times" panose="02020603050405020304" pitchFamily="18" charset="0"/>
              </a:rPr>
              <a:t>R</a:t>
            </a:r>
            <a:r>
              <a:rPr lang="el-GR" altLang="en-US" sz="2000">
                <a:latin typeface="Times" panose="02020603050405020304" pitchFamily="18" charset="0"/>
              </a:rPr>
              <a:t> είναι στιγμιότυπο της </a:t>
            </a:r>
            <a:r>
              <a:rPr lang="en-US" altLang="en-US" sz="2000">
                <a:latin typeface="Times" panose="02020603050405020304" pitchFamily="18" charset="0"/>
              </a:rPr>
              <a:t>C.</a:t>
            </a:r>
          </a:p>
          <a:p>
            <a:pPr>
              <a:lnSpc>
                <a:spcPct val="80000"/>
              </a:lnSpc>
            </a:pPr>
            <a:endParaRPr lang="el-GR" altLang="en-US" sz="800">
              <a:latin typeface="Times" panose="02020603050405020304" pitchFamily="18" charset="0"/>
            </a:endParaRPr>
          </a:p>
          <a:p>
            <a:pPr>
              <a:lnSpc>
                <a:spcPct val="80000"/>
              </a:lnSpc>
            </a:pPr>
            <a:r>
              <a:rPr lang="el-GR" altLang="en-US" sz="2200">
                <a:latin typeface="Times" panose="02020603050405020304" pitchFamily="18" charset="0"/>
              </a:rPr>
              <a:t>Η ιδιότητα</a:t>
            </a:r>
            <a:r>
              <a:rPr lang="el-GR" altLang="en-US" sz="2200">
                <a:solidFill>
                  <a:srgbClr val="0000FF"/>
                </a:solidFill>
                <a:latin typeface="Times" panose="02020603050405020304" pitchFamily="18" charset="0"/>
              </a:rPr>
              <a:t> </a:t>
            </a:r>
            <a:r>
              <a:rPr lang="en-US" altLang="en-US" sz="2200">
                <a:solidFill>
                  <a:srgbClr val="0000FF"/>
                </a:solidFill>
                <a:latin typeface="Times" panose="02020603050405020304" pitchFamily="18" charset="0"/>
              </a:rPr>
              <a:t>rdfs:subClassOf</a:t>
            </a:r>
            <a:r>
              <a:rPr lang="en-US" altLang="en-US" sz="2200">
                <a:latin typeface="Times" panose="02020603050405020304" pitchFamily="18" charset="0"/>
              </a:rPr>
              <a:t> </a:t>
            </a:r>
            <a:r>
              <a:rPr lang="el-GR" altLang="en-US" sz="2200">
                <a:latin typeface="Times" panose="02020603050405020304" pitchFamily="18" charset="0"/>
              </a:rPr>
              <a:t>είναι στιγμιότυπο της</a:t>
            </a:r>
            <a:r>
              <a:rPr lang="en-US" altLang="en-US" sz="2200">
                <a:latin typeface="Times" panose="02020603050405020304" pitchFamily="18" charset="0"/>
              </a:rPr>
              <a:t> </a:t>
            </a:r>
            <a:r>
              <a:rPr lang="en-US" altLang="en-US" sz="2200">
                <a:solidFill>
                  <a:srgbClr val="0000FF"/>
                </a:solidFill>
                <a:latin typeface="Times" panose="02020603050405020304" pitchFamily="18" charset="0"/>
              </a:rPr>
              <a:t>rdf:Property</a:t>
            </a:r>
            <a:r>
              <a:rPr lang="en-US" altLang="en-US" sz="2200">
                <a:latin typeface="Times" panose="02020603050405020304" pitchFamily="18" charset="0"/>
              </a:rPr>
              <a:t> </a:t>
            </a:r>
            <a:r>
              <a:rPr lang="el-GR" altLang="en-US" sz="2200">
                <a:latin typeface="Times" panose="02020603050405020304" pitchFamily="18" charset="0"/>
              </a:rPr>
              <a:t>και χρησιμοποιείται για να δηλώσει ότι τα στιγμιότυπα μιας κλάσης είναι και στιγμιότυπα της άλλης.</a:t>
            </a:r>
          </a:p>
          <a:p>
            <a:pPr lvl="1">
              <a:lnSpc>
                <a:spcPct val="80000"/>
              </a:lnSpc>
            </a:pPr>
            <a:r>
              <a:rPr lang="el-GR" altLang="en-US" sz="2000">
                <a:latin typeface="Times" panose="02020603050405020304" pitchFamily="18" charset="0"/>
              </a:rPr>
              <a:t>Η ιδιότητα </a:t>
            </a:r>
            <a:r>
              <a:rPr lang="en-US" altLang="en-US" sz="2000">
                <a:solidFill>
                  <a:srgbClr val="0000FF"/>
                </a:solidFill>
                <a:latin typeface="Times" panose="02020603050405020304" pitchFamily="18" charset="0"/>
              </a:rPr>
              <a:t>rdfs:subClassOf</a:t>
            </a:r>
            <a:r>
              <a:rPr lang="en-US" altLang="en-US" sz="2000">
                <a:latin typeface="Times" panose="02020603050405020304" pitchFamily="18" charset="0"/>
              </a:rPr>
              <a:t> </a:t>
            </a:r>
            <a:r>
              <a:rPr lang="el-GR" altLang="en-US" sz="2000">
                <a:latin typeface="Times" panose="02020603050405020304" pitchFamily="18" charset="0"/>
              </a:rPr>
              <a:t>είναι </a:t>
            </a:r>
            <a:r>
              <a:rPr lang="el-GR" altLang="en-US" sz="2000" i="1">
                <a:latin typeface="Times" panose="02020603050405020304" pitchFamily="18" charset="0"/>
              </a:rPr>
              <a:t>μεταβατική</a:t>
            </a:r>
            <a:r>
              <a:rPr lang="en-US" altLang="en-US" sz="2000">
                <a:latin typeface="Times" panose="02020603050405020304" pitchFamily="18" charset="0"/>
              </a:rPr>
              <a:t>.</a:t>
            </a:r>
            <a:endParaRPr lang="el-GR" altLang="en-US" sz="2000">
              <a:latin typeface="Times" panose="02020603050405020304" pitchFamily="18" charset="0"/>
            </a:endParaRPr>
          </a:p>
          <a:p>
            <a:pPr>
              <a:lnSpc>
                <a:spcPct val="80000"/>
              </a:lnSpc>
            </a:pPr>
            <a:endParaRPr lang="el-GR" altLang="en-US" sz="800">
              <a:latin typeface="Times" panose="02020603050405020304" pitchFamily="18" charset="0"/>
            </a:endParaRPr>
          </a:p>
          <a:p>
            <a:pPr>
              <a:lnSpc>
                <a:spcPct val="80000"/>
              </a:lnSpc>
            </a:pPr>
            <a:r>
              <a:rPr lang="el-GR" altLang="en-US" sz="2200">
                <a:latin typeface="Times" panose="02020603050405020304" pitchFamily="18" charset="0"/>
              </a:rPr>
              <a:t>Η ιδιότητα</a:t>
            </a:r>
            <a:r>
              <a:rPr lang="el-GR" altLang="en-US" sz="2200">
                <a:solidFill>
                  <a:srgbClr val="0000FF"/>
                </a:solidFill>
                <a:latin typeface="Times" panose="02020603050405020304" pitchFamily="18" charset="0"/>
              </a:rPr>
              <a:t> </a:t>
            </a:r>
            <a:r>
              <a:rPr lang="en-US" altLang="en-US" sz="2200">
                <a:solidFill>
                  <a:srgbClr val="0000FF"/>
                </a:solidFill>
                <a:latin typeface="Times" panose="02020603050405020304" pitchFamily="18" charset="0"/>
              </a:rPr>
              <a:t>rdfs:subPropertyOf</a:t>
            </a:r>
            <a:r>
              <a:rPr lang="en-US" altLang="en-US" sz="2200">
                <a:latin typeface="Times" panose="02020603050405020304" pitchFamily="18" charset="0"/>
              </a:rPr>
              <a:t> </a:t>
            </a:r>
            <a:r>
              <a:rPr lang="el-GR" altLang="en-US" sz="2200">
                <a:latin typeface="Times" panose="02020603050405020304" pitchFamily="18" charset="0"/>
              </a:rPr>
              <a:t>είναι στιγμιότυπο της</a:t>
            </a:r>
            <a:r>
              <a:rPr lang="en-US" altLang="en-US" sz="2200">
                <a:latin typeface="Times" panose="02020603050405020304" pitchFamily="18" charset="0"/>
              </a:rPr>
              <a:t> </a:t>
            </a:r>
            <a:r>
              <a:rPr lang="en-US" altLang="en-US" sz="2200">
                <a:solidFill>
                  <a:srgbClr val="0000FF"/>
                </a:solidFill>
                <a:latin typeface="Times" panose="02020603050405020304" pitchFamily="18" charset="0"/>
              </a:rPr>
              <a:t>rdf:Property</a:t>
            </a:r>
            <a:r>
              <a:rPr lang="en-US" altLang="en-US" sz="2200">
                <a:latin typeface="Times" panose="02020603050405020304" pitchFamily="18" charset="0"/>
              </a:rPr>
              <a:t> </a:t>
            </a:r>
            <a:r>
              <a:rPr lang="el-GR" altLang="en-US" sz="2200">
                <a:latin typeface="Times" panose="02020603050405020304" pitchFamily="18" charset="0"/>
              </a:rPr>
              <a:t>και χρησιμοποιείται για να δηλώσει ότι όλοι οι πόροι που σχετίζονται με μια ιδιότητα σχετίζονται επίσης και με μια άλλη.</a:t>
            </a:r>
            <a:r>
              <a:rPr lang="en-US" altLang="en-US" sz="2200">
                <a:latin typeface="Times" panose="02020603050405020304" pitchFamily="18" charset="0"/>
              </a:rPr>
              <a:t> </a:t>
            </a:r>
            <a:endParaRPr lang="el-GR" altLang="en-US" sz="2200">
              <a:latin typeface="Times" panose="02020603050405020304" pitchFamily="18" charset="0"/>
            </a:endParaRPr>
          </a:p>
          <a:p>
            <a:pPr lvl="1">
              <a:lnSpc>
                <a:spcPct val="80000"/>
              </a:lnSpc>
            </a:pPr>
            <a:r>
              <a:rPr lang="el-GR" altLang="en-US" sz="2000">
                <a:latin typeface="Times" panose="02020603050405020304" pitchFamily="18" charset="0"/>
              </a:rPr>
              <a:t>Η δήλωση </a:t>
            </a:r>
            <a:r>
              <a:rPr lang="en-US" altLang="en-US" sz="2000">
                <a:solidFill>
                  <a:srgbClr val="0000FF"/>
                </a:solidFill>
                <a:latin typeface="Times" panose="02020603050405020304" pitchFamily="18" charset="0"/>
              </a:rPr>
              <a:t>“P1 rdfs:subPropertyOf P2”</a:t>
            </a:r>
            <a:r>
              <a:rPr lang="el-GR" altLang="en-US" sz="2000">
                <a:latin typeface="Times" panose="02020603050405020304" pitchFamily="18" charset="0"/>
              </a:rPr>
              <a:t> υποδηλώνει ότι</a:t>
            </a:r>
            <a:r>
              <a:rPr lang="en-US" altLang="en-US" sz="2000">
                <a:latin typeface="Times" panose="02020603050405020304" pitchFamily="18" charset="0"/>
              </a:rPr>
              <a:t>:</a:t>
            </a:r>
            <a:endParaRPr lang="en-US" altLang="en-US" sz="2000">
              <a:solidFill>
                <a:srgbClr val="0000FF"/>
              </a:solidFill>
              <a:latin typeface="Times" panose="02020603050405020304" pitchFamily="18" charset="0"/>
            </a:endParaRPr>
          </a:p>
          <a:p>
            <a:pPr lvl="1">
              <a:lnSpc>
                <a:spcPct val="80000"/>
              </a:lnSpc>
              <a:buFont typeface="Monotype Sorts" charset="2"/>
              <a:buNone/>
            </a:pPr>
            <a:r>
              <a:rPr lang="el-GR" altLang="en-US" sz="2000">
                <a:latin typeface="Times" panose="02020603050405020304" pitchFamily="18" charset="0"/>
              </a:rPr>
              <a:t>	</a:t>
            </a:r>
            <a:r>
              <a:rPr lang="en-US" altLang="en-US" sz="2000">
                <a:latin typeface="Times" panose="02020603050405020304" pitchFamily="18" charset="0"/>
              </a:rPr>
              <a:t>1. </a:t>
            </a:r>
            <a:r>
              <a:rPr lang="el-GR" altLang="en-US" sz="2000">
                <a:latin typeface="Times" panose="02020603050405020304" pitchFamily="18" charset="0"/>
              </a:rPr>
              <a:t>τα </a:t>
            </a:r>
            <a:r>
              <a:rPr lang="en-US" altLang="en-US" sz="2000">
                <a:latin typeface="Times" panose="02020603050405020304" pitchFamily="18" charset="0"/>
              </a:rPr>
              <a:t>P1</a:t>
            </a:r>
            <a:r>
              <a:rPr lang="el-GR" altLang="en-US" sz="2000">
                <a:latin typeface="Times" panose="02020603050405020304" pitchFamily="18" charset="0"/>
              </a:rPr>
              <a:t> και </a:t>
            </a:r>
            <a:r>
              <a:rPr lang="en-US" altLang="en-US" sz="2000">
                <a:latin typeface="Times" panose="02020603050405020304" pitchFamily="18" charset="0"/>
              </a:rPr>
              <a:t>P2 </a:t>
            </a:r>
            <a:r>
              <a:rPr lang="el-GR" altLang="en-US" sz="2000">
                <a:latin typeface="Times" panose="02020603050405020304" pitchFamily="18" charset="0"/>
              </a:rPr>
              <a:t>είναι στιγμιότυπα της </a:t>
            </a:r>
            <a:r>
              <a:rPr lang="en-US" altLang="en-US" sz="2000">
                <a:solidFill>
                  <a:srgbClr val="0000FF"/>
                </a:solidFill>
                <a:latin typeface="Times" panose="02020603050405020304" pitchFamily="18" charset="0"/>
              </a:rPr>
              <a:t>rdf:Property</a:t>
            </a:r>
            <a:r>
              <a:rPr lang="en-US" altLang="en-US" sz="2000">
                <a:latin typeface="Times" panose="02020603050405020304" pitchFamily="18" charset="0"/>
              </a:rPr>
              <a:t>, </a:t>
            </a:r>
            <a:r>
              <a:rPr lang="el-GR" altLang="en-US" sz="2000">
                <a:latin typeface="Times" panose="02020603050405020304" pitchFamily="18" charset="0"/>
              </a:rPr>
              <a:t>καθώς και</a:t>
            </a:r>
            <a:br>
              <a:rPr lang="en-US" altLang="en-US" sz="2000">
                <a:latin typeface="Times" panose="02020603050405020304" pitchFamily="18" charset="0"/>
              </a:rPr>
            </a:br>
            <a:r>
              <a:rPr lang="en-US" altLang="en-US" sz="2000">
                <a:latin typeface="Times" panose="02020603050405020304" pitchFamily="18" charset="0"/>
              </a:rPr>
              <a:t>2. </a:t>
            </a:r>
            <a:r>
              <a:rPr lang="el-GR" altLang="en-US" sz="2000">
                <a:latin typeface="Times" panose="02020603050405020304" pitchFamily="18" charset="0"/>
              </a:rPr>
              <a:t>ότι το </a:t>
            </a:r>
            <a:r>
              <a:rPr lang="en-US" altLang="en-US" sz="2000">
                <a:latin typeface="Times" panose="02020603050405020304" pitchFamily="18" charset="0"/>
              </a:rPr>
              <a:t>P1 </a:t>
            </a:r>
            <a:r>
              <a:rPr lang="el-GR" altLang="en-US" sz="2000">
                <a:latin typeface="Times" panose="02020603050405020304" pitchFamily="18" charset="0"/>
              </a:rPr>
              <a:t>είναι υπο-ιδιότητα της </a:t>
            </a:r>
            <a:r>
              <a:rPr lang="en-US" altLang="en-US" sz="2000">
                <a:latin typeface="Times" panose="02020603050405020304" pitchFamily="18" charset="0"/>
              </a:rPr>
              <a:t> P2. </a:t>
            </a:r>
            <a:endParaRPr lang="el-GR" altLang="en-US" sz="2000">
              <a:latin typeface="Times" panose="02020603050405020304" pitchFamily="18" charset="0"/>
            </a:endParaRPr>
          </a:p>
          <a:p>
            <a:pPr lvl="1">
              <a:lnSpc>
                <a:spcPct val="80000"/>
              </a:lnSpc>
            </a:pPr>
            <a:r>
              <a:rPr lang="el-GR" altLang="en-US" sz="2000">
                <a:latin typeface="Times" panose="02020603050405020304" pitchFamily="18" charset="0"/>
              </a:rPr>
              <a:t>Η ιδιότητα </a:t>
            </a:r>
            <a:r>
              <a:rPr lang="en-US" altLang="en-US" sz="2000">
                <a:solidFill>
                  <a:srgbClr val="0000FF"/>
                </a:solidFill>
                <a:latin typeface="Times" panose="02020603050405020304" pitchFamily="18" charset="0"/>
              </a:rPr>
              <a:t>rdfs:subPropertyOf</a:t>
            </a:r>
            <a:r>
              <a:rPr lang="en-US" altLang="en-US" sz="2000">
                <a:latin typeface="Times" panose="02020603050405020304" pitchFamily="18" charset="0"/>
              </a:rPr>
              <a:t> </a:t>
            </a:r>
            <a:r>
              <a:rPr lang="el-GR" altLang="en-US" sz="2000">
                <a:latin typeface="Times" panose="02020603050405020304" pitchFamily="18" charset="0"/>
              </a:rPr>
              <a:t>είναι </a:t>
            </a:r>
            <a:r>
              <a:rPr lang="el-GR" altLang="en-US" sz="2000" i="1">
                <a:latin typeface="Times" panose="02020603050405020304" pitchFamily="18" charset="0"/>
              </a:rPr>
              <a:t>μεταβατική</a:t>
            </a:r>
            <a:r>
              <a:rPr lang="en-US" altLang="en-US" sz="2000">
                <a:latin typeface="Times" panose="02020603050405020304" pitchFamily="18" charset="0"/>
              </a:rPr>
              <a:t>.</a:t>
            </a:r>
            <a:endParaRPr lang="el-GR" altLang="en-US" sz="2000">
              <a:latin typeface="Times" panose="02020603050405020304" pitchFamily="18" charset="0"/>
            </a:endParaRPr>
          </a:p>
        </p:txBody>
      </p:sp>
      <p:sp>
        <p:nvSpPr>
          <p:cNvPr id="14340" name="Slide Number Placeholder 3">
            <a:extLst>
              <a:ext uri="{FF2B5EF4-FFF2-40B4-BE49-F238E27FC236}">
                <a16:creationId xmlns:a16="http://schemas.microsoft.com/office/drawing/2014/main" id="{3AD43E43-6108-BF5B-C7B3-83E1F9CC6292}"/>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C892134E-052E-4261-A278-5F0F87392BE7}" type="slidenum">
              <a:rPr lang="en-US" altLang="en-US" sz="1200" b="0">
                <a:latin typeface="Arial" panose="020B0604020202020204" pitchFamily="34" charset="0"/>
                <a:cs typeface="Arial" panose="020B0604020202020204" pitchFamily="34" charset="0"/>
              </a:rPr>
              <a:pPr algn="r"/>
              <a:t>10</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500"/>
                                        <p:tgtEl>
                                          <p:spTgt spid="348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fade">
                                      <p:cBhvr>
                                        <p:cTn id="27" dur="500"/>
                                        <p:tgtEl>
                                          <p:spTgt spid="3481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4819">
                                            <p:txEl>
                                              <p:pRg st="7" end="7"/>
                                            </p:txEl>
                                          </p:spTgt>
                                        </p:tgtEl>
                                        <p:attrNameLst>
                                          <p:attrName>style.visibility</p:attrName>
                                        </p:attrNameLst>
                                      </p:cBhvr>
                                      <p:to>
                                        <p:strVal val="visible"/>
                                      </p:to>
                                    </p:set>
                                    <p:animEffect transition="in" filter="fade">
                                      <p:cBhvr>
                                        <p:cTn id="32" dur="500"/>
                                        <p:tgtEl>
                                          <p:spTgt spid="3481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4819">
                                            <p:txEl>
                                              <p:pRg st="8" end="8"/>
                                            </p:txEl>
                                          </p:spTgt>
                                        </p:tgtEl>
                                        <p:attrNameLst>
                                          <p:attrName>style.visibility</p:attrName>
                                        </p:attrNameLst>
                                      </p:cBhvr>
                                      <p:to>
                                        <p:strVal val="visible"/>
                                      </p:to>
                                    </p:set>
                                    <p:animEffect transition="in" filter="fade">
                                      <p:cBhvr>
                                        <p:cTn id="37" dur="500"/>
                                        <p:tgtEl>
                                          <p:spTgt spid="3481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4819">
                                            <p:txEl>
                                              <p:pRg st="9" end="9"/>
                                            </p:txEl>
                                          </p:spTgt>
                                        </p:tgtEl>
                                        <p:attrNameLst>
                                          <p:attrName>style.visibility</p:attrName>
                                        </p:attrNameLst>
                                      </p:cBhvr>
                                      <p:to>
                                        <p:strVal val="visible"/>
                                      </p:to>
                                    </p:set>
                                    <p:animEffect transition="in" filter="blinds(horizontal)">
                                      <p:cBhvr>
                                        <p:cTn id="42" dur="500"/>
                                        <p:tgtEl>
                                          <p:spTgt spid="34819">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4819">
                                            <p:txEl>
                                              <p:pRg st="10" end="10"/>
                                            </p:txEl>
                                          </p:spTgt>
                                        </p:tgtEl>
                                        <p:attrNameLst>
                                          <p:attrName>style.visibility</p:attrName>
                                        </p:attrNameLst>
                                      </p:cBhvr>
                                      <p:to>
                                        <p:strVal val="visible"/>
                                      </p:to>
                                    </p:set>
                                    <p:animEffect transition="in" filter="fade">
                                      <p:cBhvr>
                                        <p:cTn id="47" dur="500"/>
                                        <p:tgtEl>
                                          <p:spTgt spid="348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A22699F-ECA5-92D0-4E15-940DE183CF90}"/>
              </a:ext>
            </a:extLst>
          </p:cNvPr>
          <p:cNvSpPr>
            <a:spLocks noGrp="1" noChangeArrowheads="1"/>
          </p:cNvSpPr>
          <p:nvPr>
            <p:ph type="title"/>
          </p:nvPr>
        </p:nvSpPr>
        <p:spPr bwMode="auto">
          <a:xfrm>
            <a:off x="457200" y="-17463"/>
            <a:ext cx="82296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altLang="en-US" sz="3600">
                <a:latin typeface="Times" panose="02020603050405020304" pitchFamily="18" charset="0"/>
              </a:rPr>
              <a:t>Ιδιότητες</a:t>
            </a:r>
          </a:p>
        </p:txBody>
      </p:sp>
      <p:sp>
        <p:nvSpPr>
          <p:cNvPr id="37891" name="Rectangle 3">
            <a:extLst>
              <a:ext uri="{FF2B5EF4-FFF2-40B4-BE49-F238E27FC236}">
                <a16:creationId xmlns:a16="http://schemas.microsoft.com/office/drawing/2014/main" id="{12B706A2-A58A-3EDD-B583-2DFF5A52D35B}"/>
              </a:ext>
            </a:extLst>
          </p:cNvPr>
          <p:cNvSpPr>
            <a:spLocks noGrp="1" noChangeArrowheads="1"/>
          </p:cNvSpPr>
          <p:nvPr>
            <p:ph idx="1"/>
          </p:nvPr>
        </p:nvSpPr>
        <p:spPr bwMode="auto">
          <a:xfrm>
            <a:off x="434975" y="838200"/>
            <a:ext cx="8458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l-GR" altLang="en-US" sz="2400">
                <a:latin typeface="Times" panose="02020603050405020304" pitchFamily="18" charset="0"/>
              </a:rPr>
              <a:t>Η ιδιότητα</a:t>
            </a:r>
            <a:r>
              <a:rPr lang="el-GR" altLang="en-US" sz="2400">
                <a:solidFill>
                  <a:srgbClr val="0000FF"/>
                </a:solidFill>
                <a:latin typeface="Times" panose="02020603050405020304" pitchFamily="18" charset="0"/>
              </a:rPr>
              <a:t> </a:t>
            </a:r>
            <a:r>
              <a:rPr lang="en-US" altLang="en-US" sz="2400">
                <a:solidFill>
                  <a:srgbClr val="0000FF"/>
                </a:solidFill>
                <a:latin typeface="Times" panose="02020603050405020304" pitchFamily="18" charset="0"/>
              </a:rPr>
              <a:t>rdfs:label </a:t>
            </a:r>
            <a:r>
              <a:rPr lang="el-GR" altLang="en-US" sz="2400">
                <a:latin typeface="Times" panose="02020603050405020304" pitchFamily="18" charset="0"/>
              </a:rPr>
              <a:t>παρέχει μια εύκολα αναγνώσιμη από τον άνθρωπο παραλλαγή του ονόματος ενός πόρου.</a:t>
            </a:r>
            <a:r>
              <a:rPr lang="el-GR" altLang="en-US" sz="2400">
                <a:solidFill>
                  <a:srgbClr val="0000FF"/>
                </a:solidFill>
                <a:latin typeface="Times" panose="02020603050405020304" pitchFamily="18" charset="0"/>
              </a:rPr>
              <a:t> </a:t>
            </a:r>
          </a:p>
          <a:p>
            <a:pPr lvl="1">
              <a:lnSpc>
                <a:spcPct val="90000"/>
              </a:lnSpc>
            </a:pPr>
            <a:r>
              <a:rPr lang="el-GR" altLang="en-US" sz="2000">
                <a:latin typeface="Times" panose="02020603050405020304" pitchFamily="18" charset="0"/>
              </a:rPr>
              <a:t>Η δήλωση </a:t>
            </a:r>
            <a:r>
              <a:rPr lang="en-US" altLang="en-US" sz="2000">
                <a:solidFill>
                  <a:srgbClr val="0000FF"/>
                </a:solidFill>
                <a:latin typeface="Times" panose="02020603050405020304" pitchFamily="18" charset="0"/>
              </a:rPr>
              <a:t>“R rdfs:label L”</a:t>
            </a:r>
            <a:r>
              <a:rPr lang="el-GR" altLang="en-US" sz="2000">
                <a:latin typeface="Times" panose="02020603050405020304" pitchFamily="18" charset="0"/>
              </a:rPr>
              <a:t> υποδηλώνει ότι</a:t>
            </a:r>
            <a:r>
              <a:rPr lang="en-US" altLang="en-US" sz="2000">
                <a:latin typeface="Times" panose="02020603050405020304" pitchFamily="18" charset="0"/>
              </a:rPr>
              <a:t>:</a:t>
            </a:r>
            <a:endParaRPr lang="el-GR" altLang="en-US" sz="2000">
              <a:solidFill>
                <a:srgbClr val="0000FF"/>
              </a:solidFill>
              <a:latin typeface="Times" panose="02020603050405020304" pitchFamily="18" charset="0"/>
            </a:endParaRPr>
          </a:p>
          <a:p>
            <a:pPr lvl="1">
              <a:lnSpc>
                <a:spcPct val="90000"/>
              </a:lnSpc>
              <a:buFont typeface="Monotype Sorts" charset="2"/>
              <a:buNone/>
            </a:pPr>
            <a:r>
              <a:rPr lang="el-GR" altLang="en-US" sz="2000">
                <a:latin typeface="Times" panose="02020603050405020304" pitchFamily="18" charset="0"/>
              </a:rPr>
              <a:t>	το </a:t>
            </a:r>
            <a:r>
              <a:rPr lang="en-US" altLang="en-US" sz="2000">
                <a:latin typeface="Times" panose="02020603050405020304" pitchFamily="18" charset="0"/>
              </a:rPr>
              <a:t>L </a:t>
            </a:r>
            <a:r>
              <a:rPr lang="el-GR" altLang="en-US" sz="2000">
                <a:latin typeface="Times" panose="02020603050405020304" pitchFamily="18" charset="0"/>
              </a:rPr>
              <a:t>είναι μια εύκολα αναγνώσιμη από τον άνθρωπο ετικέτα για τον πόρο</a:t>
            </a:r>
            <a:r>
              <a:rPr lang="en-US" altLang="en-US" sz="2000">
                <a:latin typeface="Times" panose="02020603050405020304" pitchFamily="18" charset="0"/>
              </a:rPr>
              <a:t> R.</a:t>
            </a:r>
          </a:p>
          <a:p>
            <a:pPr>
              <a:lnSpc>
                <a:spcPct val="90000"/>
              </a:lnSpc>
            </a:pPr>
            <a:endParaRPr lang="el-GR" altLang="en-US" sz="800">
              <a:latin typeface="Times" panose="02020603050405020304" pitchFamily="18" charset="0"/>
            </a:endParaRPr>
          </a:p>
          <a:p>
            <a:pPr>
              <a:lnSpc>
                <a:spcPct val="90000"/>
              </a:lnSpc>
            </a:pPr>
            <a:r>
              <a:rPr lang="el-GR" altLang="en-US" sz="2400">
                <a:latin typeface="Times" panose="02020603050405020304" pitchFamily="18" charset="0"/>
              </a:rPr>
              <a:t>Η ιδιότητα </a:t>
            </a:r>
            <a:r>
              <a:rPr lang="en-US" altLang="en-US" sz="2400">
                <a:solidFill>
                  <a:srgbClr val="0000FF"/>
                </a:solidFill>
                <a:latin typeface="Times" panose="02020603050405020304" pitchFamily="18" charset="0"/>
              </a:rPr>
              <a:t>rdfs:comment</a:t>
            </a:r>
            <a:r>
              <a:rPr lang="en-US" altLang="en-US" sz="2400">
                <a:latin typeface="Times" panose="02020603050405020304" pitchFamily="18" charset="0"/>
              </a:rPr>
              <a:t> </a:t>
            </a:r>
            <a:r>
              <a:rPr lang="el-GR" altLang="en-US" sz="2400">
                <a:latin typeface="Times" panose="02020603050405020304" pitchFamily="18" charset="0"/>
              </a:rPr>
              <a:t>χρησιμοποιείται για να παρέχει μια αναγνώσιμη από τον άνθρωπο περιγραφή ενός πόρου.</a:t>
            </a:r>
            <a:r>
              <a:rPr lang="en-US" altLang="en-US" sz="2400">
                <a:latin typeface="Times" panose="02020603050405020304" pitchFamily="18" charset="0"/>
              </a:rPr>
              <a:t> </a:t>
            </a:r>
            <a:endParaRPr lang="el-GR" altLang="en-US" sz="2400">
              <a:latin typeface="Times" panose="02020603050405020304" pitchFamily="18" charset="0"/>
            </a:endParaRPr>
          </a:p>
          <a:p>
            <a:pPr lvl="1">
              <a:lnSpc>
                <a:spcPct val="90000"/>
              </a:lnSpc>
            </a:pPr>
            <a:r>
              <a:rPr lang="el-GR" altLang="en-US" sz="2000">
                <a:latin typeface="Times" panose="02020603050405020304" pitchFamily="18" charset="0"/>
              </a:rPr>
              <a:t>Ένα σχόλιο σε μορφή κειμένου διευκολύνει στο ξεκαθάρισμα της σημασίας των κλάσεων και των ιδιοτήτων της </a:t>
            </a:r>
            <a:r>
              <a:rPr lang="en-US" altLang="en-US" sz="2000">
                <a:latin typeface="Times" panose="02020603050405020304" pitchFamily="18" charset="0"/>
              </a:rPr>
              <a:t>RDF. </a:t>
            </a:r>
            <a:endParaRPr lang="el-GR" altLang="en-US" sz="2000">
              <a:latin typeface="Times" panose="02020603050405020304" pitchFamily="18" charset="0"/>
            </a:endParaRPr>
          </a:p>
        </p:txBody>
      </p:sp>
      <p:sp>
        <p:nvSpPr>
          <p:cNvPr id="15364" name="Slide Number Placeholder 3">
            <a:extLst>
              <a:ext uri="{FF2B5EF4-FFF2-40B4-BE49-F238E27FC236}">
                <a16:creationId xmlns:a16="http://schemas.microsoft.com/office/drawing/2014/main" id="{F089E670-7A6C-E631-6A08-1B01B9597CD3}"/>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CBBE8F8D-590E-4108-86F4-761ADC27D2F1}" type="slidenum">
              <a:rPr lang="en-US" altLang="en-US" sz="1200" b="0">
                <a:latin typeface="Arial" panose="020B0604020202020204" pitchFamily="34" charset="0"/>
                <a:cs typeface="Arial" panose="020B0604020202020204" pitchFamily="34" charset="0"/>
              </a:rPr>
              <a:pPr algn="r"/>
              <a:t>11</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7891">
                                            <p:txEl>
                                              <p:pRg st="2" end="2"/>
                                            </p:txEl>
                                          </p:spTgt>
                                        </p:tgtEl>
                                        <p:attrNameLst>
                                          <p:attrName>style.visibility</p:attrName>
                                        </p:attrNameLst>
                                      </p:cBhvr>
                                      <p:to>
                                        <p:strVal val="visible"/>
                                      </p:to>
                                    </p:set>
                                    <p:animEffect transition="in" filter="fade">
                                      <p:cBhvr>
                                        <p:cTn id="16" dur="500"/>
                                        <p:tgtEl>
                                          <p:spTgt spid="3789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7891">
                                            <p:txEl>
                                              <p:pRg st="4" end="4"/>
                                            </p:txEl>
                                          </p:spTgt>
                                        </p:tgtEl>
                                        <p:attrNameLst>
                                          <p:attrName>style.visibility</p:attrName>
                                        </p:attrNameLst>
                                      </p:cBhvr>
                                      <p:to>
                                        <p:strVal val="visible"/>
                                      </p:to>
                                    </p:set>
                                    <p:animEffect transition="in" filter="fade">
                                      <p:cBhvr>
                                        <p:cTn id="21" dur="500"/>
                                        <p:tgtEl>
                                          <p:spTgt spid="3789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7891">
                                            <p:txEl>
                                              <p:pRg st="5" end="5"/>
                                            </p:txEl>
                                          </p:spTgt>
                                        </p:tgtEl>
                                        <p:attrNameLst>
                                          <p:attrName>style.visibility</p:attrName>
                                        </p:attrNameLst>
                                      </p:cBhvr>
                                      <p:to>
                                        <p:strVal val="visible"/>
                                      </p:to>
                                    </p:set>
                                    <p:animEffect transition="in" filter="fade">
                                      <p:cBhvr>
                                        <p:cTn id="26"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5D5AFB58-690E-CA1A-AC73-5C73C2B30DCE}"/>
              </a:ext>
            </a:extLst>
          </p:cNvPr>
          <p:cNvSpPr>
            <a:spLocks noChangeArrowheads="1"/>
          </p:cNvSpPr>
          <p:nvPr/>
        </p:nvSpPr>
        <p:spPr bwMode="auto">
          <a:xfrm>
            <a:off x="2486025" y="-60325"/>
            <a:ext cx="41719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0">
                <a:latin typeface="Times" panose="02020603050405020304" pitchFamily="18" charset="0"/>
              </a:rPr>
              <a:t> RDF/RDFS classes</a:t>
            </a:r>
          </a:p>
        </p:txBody>
      </p:sp>
      <p:graphicFrame>
        <p:nvGraphicFramePr>
          <p:cNvPr id="417984" name="Group 192">
            <a:extLst>
              <a:ext uri="{FF2B5EF4-FFF2-40B4-BE49-F238E27FC236}">
                <a16:creationId xmlns:a16="http://schemas.microsoft.com/office/drawing/2014/main" id="{0D3EDE99-2503-8541-0CEF-93C203F2642E}"/>
              </a:ext>
            </a:extLst>
          </p:cNvPr>
          <p:cNvGraphicFramePr>
            <a:graphicFrameLocks noGrp="1"/>
          </p:cNvGraphicFramePr>
          <p:nvPr/>
        </p:nvGraphicFramePr>
        <p:xfrm>
          <a:off x="152400" y="685800"/>
          <a:ext cx="8763000" cy="5910271"/>
        </p:xfrm>
        <a:graphic>
          <a:graphicData uri="http://schemas.openxmlformats.org/drawingml/2006/table">
            <a:tbl>
              <a:tblPr/>
              <a:tblGrid>
                <a:gridCol w="3810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6322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Class name</a:t>
                      </a:r>
                      <a:endParaRPr kumimoji="0" lang="en-US" sz="1800" b="0" i="0" u="none" strike="noStrike" cap="none" normalizeH="0" baseline="0" dirty="0">
                        <a:ln>
                          <a:noFill/>
                        </a:ln>
                        <a:solidFill>
                          <a:schemeClr val="tx1"/>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Comment</a:t>
                      </a:r>
                      <a:endParaRPr kumimoji="0" lang="en-US" sz="1800" b="0" i="0" u="none" strike="noStrike" cap="none" normalizeH="0" baseline="0" dirty="0">
                        <a:ln>
                          <a:noFill/>
                        </a:ln>
                        <a:solidFill>
                          <a:schemeClr val="tx1"/>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32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rdfs:Resource</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class resource, everything.</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753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rdfs:Literal</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class of literal values, e.g. textual strings and integers.</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32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rdf:XMLLiteral</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50000"/>
                            </a:schemeClr>
                          </a:solidFill>
                          <a:effectLst/>
                          <a:latin typeface="Arial" charset="0"/>
                          <a:cs typeface="Arial" charset="0"/>
                        </a:rPr>
                        <a:t>The class of XML literals values.</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32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rdfs:Class</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class of classes.</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32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rdf:Property</a:t>
                      </a:r>
                      <a:endParaRPr kumimoji="0" lang="en-US" sz="1800" b="0" i="0" u="none" strike="noStrike" cap="none" normalizeH="0" baseline="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class of RDF properties.</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45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rdfs:Datatype</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class of RDF </a:t>
                      </a:r>
                      <a:r>
                        <a:rPr kumimoji="0" lang="en-US" sz="1800" b="0" i="0" u="none" strike="noStrike" cap="none" normalizeH="0" baseline="0" dirty="0" err="1">
                          <a:ln>
                            <a:noFill/>
                          </a:ln>
                          <a:solidFill>
                            <a:srgbClr val="0000FF"/>
                          </a:solidFill>
                          <a:effectLst/>
                          <a:latin typeface="Arial" charset="0"/>
                          <a:cs typeface="Arial" charset="0"/>
                        </a:rPr>
                        <a:t>datatypes</a:t>
                      </a:r>
                      <a:r>
                        <a:rPr kumimoji="0" lang="en-US" sz="1800" b="0" i="0" u="none" strike="noStrike" cap="none" normalizeH="0" baseline="0" dirty="0">
                          <a:ln>
                            <a:noFill/>
                          </a:ln>
                          <a:solidFill>
                            <a:srgbClr val="0000FF"/>
                          </a:solidFill>
                          <a:effectLst/>
                          <a:latin typeface="Arial" charset="0"/>
                          <a:cs typeface="Arial" charset="0"/>
                        </a:rPr>
                        <a:t>.</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32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rdf:Statement</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50000"/>
                            </a:schemeClr>
                          </a:solidFill>
                          <a:effectLst/>
                          <a:latin typeface="Arial" charset="0"/>
                          <a:cs typeface="Arial" charset="0"/>
                        </a:rPr>
                        <a:t>The class of RDF statements.</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32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rdfs:Container</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class of RDF containers.</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32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rdf:Bag</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The class of unordered containers.</a:t>
                      </a:r>
                      <a:endParaRPr kumimoji="0" lang="en-US" sz="1800" b="0" i="0" u="none" strike="noStrike" cap="none" normalizeH="0" baseline="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32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rdf:Seq</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The class of ordered containers.</a:t>
                      </a:r>
                      <a:endParaRPr kumimoji="0" lang="en-US" sz="1800" b="0" i="0" u="none" strike="noStrike" cap="none" normalizeH="0" baseline="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32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rdf:Alt</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class of containers of alternatives.</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91185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rdfs:ContainerMembershipProperty</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class of container membership properties, rdf:_1, rdf:_2, ..., all of which are sub-properties of 'member'.</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322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rdf:List</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50000"/>
                            </a:schemeClr>
                          </a:solidFill>
                          <a:effectLst/>
                          <a:latin typeface="Arial" charset="0"/>
                          <a:cs typeface="Arial" charset="0"/>
                        </a:rPr>
                        <a:t>The class of RDF Lists.</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50" marB="4445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16434" name="Slide Number Placeholder 3">
            <a:extLst>
              <a:ext uri="{FF2B5EF4-FFF2-40B4-BE49-F238E27FC236}">
                <a16:creationId xmlns:a16="http://schemas.microsoft.com/office/drawing/2014/main" id="{81E333F4-A7A9-6FA2-737E-D5E8531B35C8}"/>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47685BAD-5BB7-4875-97FD-88738BDF3FDF}" type="slidenum">
              <a:rPr lang="en-US" altLang="en-US" sz="1200" b="0">
                <a:latin typeface="Arial" panose="020B0604020202020204" pitchFamily="34" charset="0"/>
                <a:cs typeface="Arial" panose="020B0604020202020204" pitchFamily="34" charset="0"/>
              </a:rPr>
              <a:pPr algn="r"/>
              <a:t>12</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2A8C9FCB-A51A-6A05-2869-6B0255BD3F79}"/>
              </a:ext>
            </a:extLst>
          </p:cNvPr>
          <p:cNvSpPr>
            <a:spLocks noChangeArrowheads="1"/>
          </p:cNvSpPr>
          <p:nvPr/>
        </p:nvSpPr>
        <p:spPr bwMode="auto">
          <a:xfrm>
            <a:off x="2409825" y="-76200"/>
            <a:ext cx="43243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0">
                <a:latin typeface="Times" panose="02020603050405020304" pitchFamily="18" charset="0"/>
              </a:rPr>
              <a:t>RDF/RDFS properties</a:t>
            </a:r>
          </a:p>
        </p:txBody>
      </p:sp>
      <p:graphicFrame>
        <p:nvGraphicFramePr>
          <p:cNvPr id="420308" name="Group 468">
            <a:extLst>
              <a:ext uri="{FF2B5EF4-FFF2-40B4-BE49-F238E27FC236}">
                <a16:creationId xmlns:a16="http://schemas.microsoft.com/office/drawing/2014/main" id="{6BFD8F93-F3ED-65B3-D2B0-1245428745CA}"/>
              </a:ext>
            </a:extLst>
          </p:cNvPr>
          <p:cNvGraphicFramePr>
            <a:graphicFrameLocks noGrp="1"/>
          </p:cNvGraphicFramePr>
          <p:nvPr/>
        </p:nvGraphicFramePr>
        <p:xfrm>
          <a:off x="304800" y="1066800"/>
          <a:ext cx="8458200" cy="5330828"/>
        </p:xfrm>
        <a:graphic>
          <a:graphicData uri="http://schemas.openxmlformats.org/drawingml/2006/table">
            <a:tbl>
              <a:tblPr/>
              <a:tblGrid>
                <a:gridCol w="2133600">
                  <a:extLst>
                    <a:ext uri="{9D8B030D-6E8A-4147-A177-3AD203B41FA5}">
                      <a16:colId xmlns:a16="http://schemas.microsoft.com/office/drawing/2014/main" val="20000"/>
                    </a:ext>
                  </a:extLst>
                </a:gridCol>
                <a:gridCol w="2941638">
                  <a:extLst>
                    <a:ext uri="{9D8B030D-6E8A-4147-A177-3AD203B41FA5}">
                      <a16:colId xmlns:a16="http://schemas.microsoft.com/office/drawing/2014/main" val="20001"/>
                    </a:ext>
                  </a:extLst>
                </a:gridCol>
                <a:gridCol w="1765300">
                  <a:extLst>
                    <a:ext uri="{9D8B030D-6E8A-4147-A177-3AD203B41FA5}">
                      <a16:colId xmlns:a16="http://schemas.microsoft.com/office/drawing/2014/main" val="20002"/>
                    </a:ext>
                  </a:extLst>
                </a:gridCol>
                <a:gridCol w="1617662">
                  <a:extLst>
                    <a:ext uri="{9D8B030D-6E8A-4147-A177-3AD203B41FA5}">
                      <a16:colId xmlns:a16="http://schemas.microsoft.com/office/drawing/2014/main" val="20003"/>
                    </a:ext>
                  </a:extLst>
                </a:gridCol>
              </a:tblGrid>
              <a:tr h="385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Property name</a:t>
                      </a:r>
                      <a:endParaRPr kumimoji="0" lang="en-US" sz="1800" b="0" i="0" u="none" strike="noStrike" cap="none" normalizeH="0" baseline="0" dirty="0">
                        <a:ln>
                          <a:noFill/>
                        </a:ln>
                        <a:solidFill>
                          <a:schemeClr val="tx1"/>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Comment</a:t>
                      </a:r>
                      <a:endParaRPr kumimoji="0" lang="en-US" sz="1800" b="0" i="0" u="none" strike="noStrike" cap="none" normalizeH="0" baseline="0" dirty="0">
                        <a:ln>
                          <a:noFill/>
                        </a:ln>
                        <a:solidFill>
                          <a:schemeClr val="tx1"/>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Domain</a:t>
                      </a:r>
                      <a:endParaRPr kumimoji="0" lang="en-US" sz="1800" b="0" i="0" u="none" strike="noStrike" cap="none" normalizeH="0" baseline="0" dirty="0">
                        <a:ln>
                          <a:noFill/>
                        </a:ln>
                        <a:solidFill>
                          <a:schemeClr val="tx1"/>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Range</a:t>
                      </a:r>
                      <a:endParaRPr kumimoji="0" lang="en-US" sz="1800" b="0" i="0" u="none" strike="noStrike" cap="none" normalizeH="0" baseline="0" dirty="0">
                        <a:ln>
                          <a:noFill/>
                        </a:ln>
                        <a:solidFill>
                          <a:schemeClr val="tx1"/>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9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rdf:type</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subject is an instance of a class.</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rdfs:Resource</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rdfs:Class</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7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rdfs:subClassOf</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subject is a subclass of a class.</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rdfs:Class</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rdfs:Class</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7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rdfs:subPropertyOf</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subject is a </a:t>
                      </a:r>
                      <a:r>
                        <a:rPr kumimoji="0" lang="en-US" sz="1800" b="0" i="0" u="none" strike="noStrike" cap="none" normalizeH="0" baseline="0" dirty="0" err="1">
                          <a:ln>
                            <a:noFill/>
                          </a:ln>
                          <a:solidFill>
                            <a:srgbClr val="0000FF"/>
                          </a:solidFill>
                          <a:effectLst/>
                          <a:latin typeface="Arial" charset="0"/>
                          <a:cs typeface="Arial" charset="0"/>
                        </a:rPr>
                        <a:t>subproperty</a:t>
                      </a:r>
                      <a:r>
                        <a:rPr kumimoji="0" lang="en-US" sz="1800" b="0" i="0" u="none" strike="noStrike" cap="none" normalizeH="0" baseline="0" dirty="0">
                          <a:ln>
                            <a:noFill/>
                          </a:ln>
                          <a:solidFill>
                            <a:srgbClr val="0000FF"/>
                          </a:solidFill>
                          <a:effectLst/>
                          <a:latin typeface="Arial" charset="0"/>
                          <a:cs typeface="Arial" charset="0"/>
                        </a:rPr>
                        <a:t> of a property.</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rdf:Property</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rdf:Property</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9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rdfs:domain</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A domain of the subject property.</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rdf:Property</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rdfs:Class</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7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rdfs:range</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A range of the subject property.</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rdf:Property</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rdfs:Class</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9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rdfs:label</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A human-readable name for the subject.</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rdfs:Resource</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rdfs:Literal</a:t>
                      </a:r>
                      <a:endParaRPr kumimoji="0" lang="en-US" sz="1800" b="0" i="0" u="none" strike="noStrike" cap="none" normalizeH="0" baseline="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7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rdfs:comment</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A description of the subject resource.</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rdfs:Resource</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rdfs:Literal</a:t>
                      </a:r>
                      <a:endParaRPr kumimoji="0" lang="en-US" sz="1800" b="0" i="0" u="none" strike="noStrike" cap="none" normalizeH="0" baseline="0" dirty="0">
                        <a:ln>
                          <a:noFill/>
                        </a:ln>
                        <a:solidFill>
                          <a:srgbClr val="0000FF"/>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17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rdfs:member</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50000"/>
                            </a:schemeClr>
                          </a:solidFill>
                          <a:effectLst/>
                          <a:latin typeface="Arial" charset="0"/>
                          <a:cs typeface="Arial" charset="0"/>
                        </a:rPr>
                        <a:t>A member of the subject resource.</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rdfs:Resource</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rdfs:Resource</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7463" name="Slide Number Placeholder 3">
            <a:extLst>
              <a:ext uri="{FF2B5EF4-FFF2-40B4-BE49-F238E27FC236}">
                <a16:creationId xmlns:a16="http://schemas.microsoft.com/office/drawing/2014/main" id="{98EB98EC-107B-A3F5-8D54-E7CBB5F2DFA6}"/>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BCECBE9E-B240-43AA-8296-D0F1C7330293}" type="slidenum">
              <a:rPr lang="en-US" altLang="en-US" sz="1200" b="0">
                <a:latin typeface="Arial" panose="020B0604020202020204" pitchFamily="34" charset="0"/>
                <a:cs typeface="Arial" panose="020B0604020202020204" pitchFamily="34" charset="0"/>
              </a:rPr>
              <a:pPr algn="r"/>
              <a:t>13</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1324" name="Group 460">
            <a:extLst>
              <a:ext uri="{FF2B5EF4-FFF2-40B4-BE49-F238E27FC236}">
                <a16:creationId xmlns:a16="http://schemas.microsoft.com/office/drawing/2014/main" id="{8BB9C57D-A18C-F0F1-FACF-C19B293CBDCC}"/>
              </a:ext>
            </a:extLst>
          </p:cNvPr>
          <p:cNvGraphicFramePr>
            <a:graphicFrameLocks noGrp="1"/>
          </p:cNvGraphicFramePr>
          <p:nvPr/>
        </p:nvGraphicFramePr>
        <p:xfrm>
          <a:off x="304800" y="990600"/>
          <a:ext cx="8610600" cy="5516567"/>
        </p:xfrm>
        <a:graphic>
          <a:graphicData uri="http://schemas.openxmlformats.org/drawingml/2006/table">
            <a:tbl>
              <a:tblPr/>
              <a:tblGrid>
                <a:gridCol w="1905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7616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Property name</a:t>
                      </a:r>
                      <a:endParaRPr kumimoji="0" lang="en-US" sz="1800" b="0" i="0" u="none" strike="noStrike" cap="none" normalizeH="0" baseline="0" dirty="0">
                        <a:ln>
                          <a:noFill/>
                        </a:ln>
                        <a:solidFill>
                          <a:schemeClr val="tx1"/>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Comment</a:t>
                      </a:r>
                      <a:endParaRPr kumimoji="0" lang="en-US" sz="1800" b="0" i="0" u="none" strike="noStrike" cap="none" normalizeH="0" baseline="0" dirty="0">
                        <a:ln>
                          <a:noFill/>
                        </a:ln>
                        <a:solidFill>
                          <a:schemeClr val="tx1"/>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Domain</a:t>
                      </a:r>
                      <a:endParaRPr kumimoji="0" lang="en-US" sz="1800" b="0" i="0" u="none" strike="noStrike" cap="none" normalizeH="0" baseline="0" dirty="0">
                        <a:ln>
                          <a:noFill/>
                        </a:ln>
                        <a:solidFill>
                          <a:schemeClr val="tx1"/>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Range</a:t>
                      </a:r>
                      <a:endParaRPr kumimoji="0" lang="en-US" sz="1800" b="0" i="0" u="none" strike="noStrike" cap="none" normalizeH="0" baseline="0" dirty="0">
                        <a:ln>
                          <a:noFill/>
                        </a:ln>
                        <a:solidFill>
                          <a:schemeClr val="tx1"/>
                        </a:solidFill>
                        <a:effectLst/>
                        <a:latin typeface="Times New Roman" pitchFamily="18"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75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rdf:first</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50000"/>
                            </a:schemeClr>
                          </a:solidFill>
                          <a:effectLst/>
                          <a:latin typeface="Arial" charset="0"/>
                          <a:cs typeface="Arial" charset="0"/>
                        </a:rPr>
                        <a:t>The first item in the subject RDF list.</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rdf:List</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bg1">
                              <a:lumMod val="50000"/>
                            </a:schemeClr>
                          </a:solidFill>
                          <a:effectLst/>
                          <a:latin typeface="Arial" charset="0"/>
                          <a:cs typeface="Arial" charset="0"/>
                        </a:rPr>
                        <a:t>rdfs:Resource</a:t>
                      </a:r>
                      <a:endParaRPr kumimoji="0" lang="en-US" sz="1800" b="0" i="0" u="none" strike="noStrike" cap="none" normalizeH="0" baseline="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75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bg1">
                              <a:lumMod val="50000"/>
                            </a:schemeClr>
                          </a:solidFill>
                          <a:effectLst/>
                          <a:latin typeface="Arial" charset="0"/>
                          <a:cs typeface="Arial" charset="0"/>
                        </a:rPr>
                        <a:t>rdf:rest</a:t>
                      </a:r>
                      <a:endParaRPr kumimoji="0" lang="en-US" sz="1800" b="0" i="0" u="none" strike="noStrike" cap="none" normalizeH="0" baseline="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50000"/>
                            </a:schemeClr>
                          </a:solidFill>
                          <a:effectLst/>
                          <a:latin typeface="Arial" charset="0"/>
                          <a:cs typeface="Arial" charset="0"/>
                        </a:rPr>
                        <a:t>The rest of the subject RDF list after the first item.</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rdf:List</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rdf:List</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75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rdfs:seeAlso</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Further information about the subject resource.</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rdfs:Resource</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rdfs:Resource</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75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rdfs:isDefinedBy</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definition of the subject resource.</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rdfs:Resource</a:t>
                      </a:r>
                      <a:endParaRPr kumimoji="0" lang="en-US" sz="1800" b="0" i="0" u="none" strike="noStrike" cap="none" normalizeH="0" baseline="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rdfs:Resource</a:t>
                      </a:r>
                      <a:endParaRPr kumimoji="0" lang="en-US" sz="1800" b="0" i="0" u="none" strike="noStrike" cap="none" normalizeH="0" baseline="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73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rdf:value</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50000"/>
                            </a:schemeClr>
                          </a:solidFill>
                          <a:effectLst/>
                          <a:latin typeface="Arial" charset="0"/>
                          <a:cs typeface="Arial" charset="0"/>
                        </a:rPr>
                        <a:t>Idiomatic property used for structured values</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rdfs:Resource</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bg1">
                              <a:lumMod val="50000"/>
                            </a:schemeClr>
                          </a:solidFill>
                          <a:effectLst/>
                          <a:latin typeface="Arial" charset="0"/>
                          <a:cs typeface="Arial" charset="0"/>
                        </a:rPr>
                        <a:t>rdfs:Resource</a:t>
                      </a:r>
                      <a:endParaRPr kumimoji="0" lang="en-US" sz="1800" b="0" i="0" u="none" strike="noStrike" cap="none" normalizeH="0" baseline="0" dirty="0">
                        <a:ln>
                          <a:noFill/>
                        </a:ln>
                        <a:solidFill>
                          <a:schemeClr val="bg1">
                            <a:lumMod val="50000"/>
                          </a:schemeClr>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75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rdf:subject</a:t>
                      </a:r>
                      <a:endParaRPr kumimoji="0" lang="en-US" sz="1800" b="0" i="0" u="none" strike="noStrike" cap="none" normalizeH="0" baseline="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subject of the subject RDF statement.</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rdf:Statement</a:t>
                      </a:r>
                      <a:endParaRPr kumimoji="0" lang="en-US" sz="1800" b="0" i="0" u="none" strike="noStrike" cap="none" normalizeH="0" baseline="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rdfs:Resource</a:t>
                      </a:r>
                      <a:endParaRPr kumimoji="0" lang="en-US" sz="1800" b="0" i="0" u="none" strike="noStrike" cap="none" normalizeH="0" baseline="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75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rdf:predicate</a:t>
                      </a:r>
                      <a:endParaRPr kumimoji="0" lang="en-US" sz="1800" b="0" i="0" u="none" strike="noStrike" cap="none" normalizeH="0" baseline="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predicate of the subject RDF statement.</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rdf:Statement</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rdf:Property</a:t>
                      </a:r>
                      <a:endParaRPr kumimoji="0" lang="en-US" sz="1800" b="0" i="0" u="none" strike="noStrike" cap="none" normalizeH="0" baseline="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375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charset="0"/>
                          <a:cs typeface="Arial" charset="0"/>
                        </a:rPr>
                        <a:t>rdf:object</a:t>
                      </a:r>
                      <a:endParaRPr kumimoji="0" lang="en-US" sz="1800" b="0" i="0" u="none" strike="noStrike" cap="none" normalizeH="0" baseline="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cs typeface="Arial" charset="0"/>
                        </a:rPr>
                        <a:t>The object of the subject RDF statement.</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rdf:Statement</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cs typeface="Arial" charset="0"/>
                        </a:rPr>
                        <a:t>rdfs:Resource</a:t>
                      </a:r>
                      <a:endParaRPr kumimoji="0" lang="en-US" sz="1800" b="0" i="0" u="none" strike="noStrike" cap="none" normalizeH="0" baseline="0" dirty="0">
                        <a:ln>
                          <a:noFill/>
                        </a:ln>
                        <a:solidFill>
                          <a:srgbClr val="0000FF"/>
                        </a:solidFill>
                        <a:effectLst/>
                        <a:latin typeface="Times New Roman" pitchFamily="18" charset="0"/>
                      </a:endParaRPr>
                    </a:p>
                  </a:txBody>
                  <a:tcPr marL="90488" marR="90488" marT="44442" marB="4444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8486" name="Rectangle 455">
            <a:extLst>
              <a:ext uri="{FF2B5EF4-FFF2-40B4-BE49-F238E27FC236}">
                <a16:creationId xmlns:a16="http://schemas.microsoft.com/office/drawing/2014/main" id="{4AD8A116-ABB3-B959-A88B-656579B6DF97}"/>
              </a:ext>
            </a:extLst>
          </p:cNvPr>
          <p:cNvSpPr>
            <a:spLocks noChangeArrowheads="1"/>
          </p:cNvSpPr>
          <p:nvPr/>
        </p:nvSpPr>
        <p:spPr bwMode="auto">
          <a:xfrm>
            <a:off x="2351088" y="-76200"/>
            <a:ext cx="44418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0">
                <a:latin typeface="Times" panose="02020603050405020304" pitchFamily="18" charset="0"/>
              </a:rPr>
              <a:t>RDF/RDFS properties</a:t>
            </a:r>
          </a:p>
        </p:txBody>
      </p:sp>
      <p:sp>
        <p:nvSpPr>
          <p:cNvPr id="18487" name="Slide Number Placeholder 3">
            <a:extLst>
              <a:ext uri="{FF2B5EF4-FFF2-40B4-BE49-F238E27FC236}">
                <a16:creationId xmlns:a16="http://schemas.microsoft.com/office/drawing/2014/main" id="{04180D61-9787-CE0D-167D-B9416026DDEE}"/>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DF024395-2C0A-4CF0-BF03-856C8C4AABAF}" type="slidenum">
              <a:rPr lang="en-US" altLang="en-US" sz="1200" b="0">
                <a:latin typeface="Arial" panose="020B0604020202020204" pitchFamily="34" charset="0"/>
                <a:cs typeface="Arial" panose="020B0604020202020204" pitchFamily="34" charset="0"/>
              </a:rPr>
              <a:pPr algn="r"/>
              <a:t>14</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2">
            <a:extLst>
              <a:ext uri="{FF2B5EF4-FFF2-40B4-BE49-F238E27FC236}">
                <a16:creationId xmlns:a16="http://schemas.microsoft.com/office/drawing/2014/main" id="{751CFB6F-9630-02C7-ADE1-E258840A4F0B}"/>
              </a:ext>
            </a:extLst>
          </p:cNvPr>
          <p:cNvSpPr txBox="1">
            <a:spLocks noGrp="1" noChangeArrowheads="1"/>
          </p:cNvSpPr>
          <p:nvPr>
            <p:ph type="ctrTitle"/>
          </p:nvPr>
        </p:nvSpPr>
        <p:spPr bwMode="auto">
          <a:xfrm>
            <a:off x="952500" y="4763"/>
            <a:ext cx="7239000" cy="506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12700" numCol="1" anchor="t" anchorCtr="0" compatLnSpc="1">
            <a:prstTxWarp prst="textNoShape">
              <a:avLst/>
            </a:prstTxWarp>
          </a:bodyPr>
          <a:lstStyle/>
          <a:p>
            <a:pPr marL="350838">
              <a:spcBef>
                <a:spcPts val="100"/>
              </a:spcBef>
            </a:pPr>
            <a:r>
              <a:rPr lang="el-GR" altLang="en-US" sz="3200" b="0" dirty="0">
                <a:latin typeface="Times New Roman" panose="02020603050405020304" pitchFamily="18" charset="0"/>
                <a:cs typeface="Times New Roman" panose="02020603050405020304" pitchFamily="18" charset="0"/>
              </a:rPr>
              <a:t>RDFS </a:t>
            </a:r>
            <a:r>
              <a:rPr lang="el-GR" altLang="en-US" sz="3200" b="0" dirty="0" err="1">
                <a:latin typeface="Times New Roman" panose="02020603050405020304" pitchFamily="18" charset="0"/>
                <a:cs typeface="Times New Roman" panose="02020603050405020304" pitchFamily="18" charset="0"/>
              </a:rPr>
              <a:t>vs</a:t>
            </a:r>
            <a:r>
              <a:rPr lang="el-GR" altLang="en-US" sz="3200" b="0" dirty="0">
                <a:latin typeface="Times New Roman" panose="02020603050405020304" pitchFamily="18" charset="0"/>
                <a:cs typeface="Times New Roman" panose="02020603050405020304" pitchFamily="18" charset="0"/>
              </a:rPr>
              <a:t> RDF </a:t>
            </a:r>
            <a:r>
              <a:rPr lang="el-GR" altLang="en-US" sz="3200" b="0" dirty="0" err="1">
                <a:latin typeface="Times New Roman" panose="02020603050405020304" pitchFamily="18" charset="0"/>
                <a:cs typeface="Times New Roman" panose="02020603050405020304" pitchFamily="18" charset="0"/>
              </a:rPr>
              <a:t>instances</a:t>
            </a:r>
            <a:r>
              <a:rPr lang="el-GR" altLang="en-US" sz="3200" b="0" dirty="0">
                <a:latin typeface="Times New Roman" panose="02020603050405020304" pitchFamily="18" charset="0"/>
                <a:cs typeface="Times New Roman" panose="02020603050405020304" pitchFamily="18" charset="0"/>
              </a:rPr>
              <a:t>: Οι δύο όψεις</a:t>
            </a:r>
          </a:p>
        </p:txBody>
      </p:sp>
      <p:pic>
        <p:nvPicPr>
          <p:cNvPr id="19459" name="object 7">
            <a:extLst>
              <a:ext uri="{FF2B5EF4-FFF2-40B4-BE49-F238E27FC236}">
                <a16:creationId xmlns:a16="http://schemas.microsoft.com/office/drawing/2014/main" id="{CF85E208-AC78-D595-8EB0-4E53394F8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37" t="3191" r="1711" b="7875"/>
          <a:stretch>
            <a:fillRect/>
          </a:stretch>
        </p:blipFill>
        <p:spPr bwMode="auto">
          <a:xfrm>
            <a:off x="76200" y="914400"/>
            <a:ext cx="891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Slide Number Placeholder 3">
            <a:extLst>
              <a:ext uri="{FF2B5EF4-FFF2-40B4-BE49-F238E27FC236}">
                <a16:creationId xmlns:a16="http://schemas.microsoft.com/office/drawing/2014/main" id="{E698927B-C271-8751-02F8-D982D74D4845}"/>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35A3236A-DC82-47BF-9736-025F280AB864}" type="slidenum">
              <a:rPr lang="en-US" altLang="en-US" sz="1200" b="0">
                <a:latin typeface="Arial" panose="020B0604020202020204" pitchFamily="34" charset="0"/>
                <a:cs typeface="Arial" panose="020B0604020202020204" pitchFamily="34" charset="0"/>
              </a:rPr>
              <a:pPr algn="r"/>
              <a:t>15</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F1BA783-A110-530E-5640-6E060443B13A}"/>
              </a:ext>
            </a:extLst>
          </p:cNvPr>
          <p:cNvSpPr>
            <a:spLocks noGrp="1" noChangeArrowheads="1"/>
          </p:cNvSpPr>
          <p:nvPr>
            <p:ph type="title"/>
          </p:nvPr>
        </p:nvSpPr>
        <p:spPr bwMode="auto">
          <a:xfrm>
            <a:off x="457200" y="4763"/>
            <a:ext cx="8229600" cy="50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latin typeface="Times" panose="02020603050405020304" pitchFamily="18" charset="0"/>
              </a:rPr>
              <a:t>RDF Schema - </a:t>
            </a:r>
            <a:r>
              <a:rPr lang="el-GR" altLang="en-US" sz="3600">
                <a:latin typeface="Times" panose="02020603050405020304" pitchFamily="18" charset="0"/>
              </a:rPr>
              <a:t>Σημασιολογικά Επίπεδα</a:t>
            </a:r>
            <a:endParaRPr lang="en-US" altLang="en-US" sz="3600"/>
          </a:p>
        </p:txBody>
      </p:sp>
      <p:pic>
        <p:nvPicPr>
          <p:cNvPr id="40963" name="Picture 2">
            <a:extLst>
              <a:ext uri="{FF2B5EF4-FFF2-40B4-BE49-F238E27FC236}">
                <a16:creationId xmlns:a16="http://schemas.microsoft.com/office/drawing/2014/main" id="{95BBF3F0-638B-B350-393F-D61D65F7A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95" r="1704" b="2718"/>
          <a:stretch>
            <a:fillRect/>
          </a:stretch>
        </p:blipFill>
        <p:spPr bwMode="auto">
          <a:xfrm>
            <a:off x="971550" y="990600"/>
            <a:ext cx="72009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Slide Number Placeholder 3">
            <a:extLst>
              <a:ext uri="{FF2B5EF4-FFF2-40B4-BE49-F238E27FC236}">
                <a16:creationId xmlns:a16="http://schemas.microsoft.com/office/drawing/2014/main" id="{6A2FC103-FA89-DF56-19C7-3FE34C1502DC}"/>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5019B2A0-9E81-48F4-8A4F-EA528D7DD725}" type="slidenum">
              <a:rPr lang="en-US" altLang="en-US" sz="1200" b="0">
                <a:latin typeface="Arial" panose="020B0604020202020204" pitchFamily="34" charset="0"/>
                <a:cs typeface="Arial" panose="020B0604020202020204" pitchFamily="34" charset="0"/>
              </a:rPr>
              <a:pPr algn="r"/>
              <a:t>16</a:t>
            </a:fld>
            <a:endParaRPr lang="en-US" altLang="en-US" sz="12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6249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BC51089C-26CB-AD07-45FD-01449751DF27}"/>
              </a:ext>
            </a:extLst>
          </p:cNvPr>
          <p:cNvSpPr txBox="1"/>
          <p:nvPr/>
        </p:nvSpPr>
        <p:spPr>
          <a:xfrm>
            <a:off x="915988" y="2339975"/>
            <a:ext cx="7312025" cy="1058863"/>
          </a:xfrm>
          <a:prstGeom prst="rect">
            <a:avLst/>
          </a:prstGeom>
        </p:spPr>
        <p:txBody>
          <a:bodyPr lIns="0" tIns="165100" rIns="0" bIns="0">
            <a:spAutoFit/>
          </a:bodyPr>
          <a:lstStyle/>
          <a:p>
            <a:pPr algn="ctr">
              <a:spcBef>
                <a:spcPts val="1300"/>
              </a:spcBef>
              <a:defRPr/>
            </a:pPr>
            <a:r>
              <a:rPr sz="2400" u="sng" spc="-5" dirty="0">
                <a:solidFill>
                  <a:srgbClr val="0000FF"/>
                </a:solidFill>
                <a:uFill>
                  <a:solidFill>
                    <a:srgbClr val="0433FF"/>
                  </a:solidFill>
                </a:uFill>
                <a:latin typeface="Times New Roman"/>
                <a:cs typeface="Times New Roman"/>
              </a:rPr>
              <a:t>Παράδειγµα</a:t>
            </a:r>
            <a:r>
              <a:rPr sz="2400" u="sng" spc="-15" dirty="0">
                <a:solidFill>
                  <a:srgbClr val="0000FF"/>
                </a:solidFill>
                <a:uFill>
                  <a:solidFill>
                    <a:srgbClr val="0433FF"/>
                  </a:solidFill>
                </a:uFill>
                <a:latin typeface="Times New Roman"/>
                <a:cs typeface="Times New Roman"/>
              </a:rPr>
              <a:t> </a:t>
            </a:r>
            <a:r>
              <a:rPr sz="2400" u="sng" dirty="0">
                <a:solidFill>
                  <a:srgbClr val="0000FF"/>
                </a:solidFill>
                <a:uFill>
                  <a:solidFill>
                    <a:srgbClr val="0433FF"/>
                  </a:solidFill>
                </a:uFill>
                <a:latin typeface="Times New Roman"/>
                <a:cs typeface="Times New Roman"/>
              </a:rPr>
              <a:t>από</a:t>
            </a:r>
            <a:r>
              <a:rPr sz="2400" u="sng" spc="-5" dirty="0">
                <a:solidFill>
                  <a:srgbClr val="0000FF"/>
                </a:solidFill>
                <a:uFill>
                  <a:solidFill>
                    <a:srgbClr val="0433FF"/>
                  </a:solidFill>
                </a:uFill>
                <a:latin typeface="Times New Roman"/>
                <a:cs typeface="Times New Roman"/>
              </a:rPr>
              <a:t> το</a:t>
            </a:r>
            <a:r>
              <a:rPr sz="2400" u="sng" spc="-10" dirty="0">
                <a:solidFill>
                  <a:srgbClr val="0000FF"/>
                </a:solidFill>
                <a:uFill>
                  <a:solidFill>
                    <a:srgbClr val="0433FF"/>
                  </a:solidFill>
                </a:uFill>
                <a:latin typeface="Times New Roman"/>
                <a:cs typeface="Times New Roman"/>
              </a:rPr>
              <a:t> γνωσιακό</a:t>
            </a:r>
            <a:r>
              <a:rPr sz="2400" u="sng" spc="-5" dirty="0">
                <a:solidFill>
                  <a:srgbClr val="0000FF"/>
                </a:solidFill>
                <a:uFill>
                  <a:solidFill>
                    <a:srgbClr val="0433FF"/>
                  </a:solidFill>
                </a:uFill>
                <a:latin typeface="Times New Roman"/>
                <a:cs typeface="Times New Roman"/>
              </a:rPr>
              <a:t> </a:t>
            </a:r>
            <a:r>
              <a:rPr sz="2400" u="sng" spc="-15" dirty="0">
                <a:solidFill>
                  <a:srgbClr val="0000FF"/>
                </a:solidFill>
                <a:uFill>
                  <a:solidFill>
                    <a:srgbClr val="0433FF"/>
                  </a:solidFill>
                </a:uFill>
                <a:latin typeface="Times New Roman"/>
                <a:cs typeface="Times New Roman"/>
              </a:rPr>
              <a:t>χώρο</a:t>
            </a:r>
            <a:r>
              <a:rPr sz="2400" u="sng" spc="-10" dirty="0">
                <a:solidFill>
                  <a:srgbClr val="0000FF"/>
                </a:solidFill>
                <a:uFill>
                  <a:solidFill>
                    <a:srgbClr val="0433FF"/>
                  </a:solidFill>
                </a:uFill>
                <a:latin typeface="Times New Roman"/>
                <a:cs typeface="Times New Roman"/>
              </a:rPr>
              <a:t> µας</a:t>
            </a:r>
            <a:endParaRPr sz="2400" dirty="0">
              <a:latin typeface="Times New Roman"/>
              <a:cs typeface="Times New Roman"/>
            </a:endParaRPr>
          </a:p>
          <a:p>
            <a:pPr algn="ctr">
              <a:spcBef>
                <a:spcPts val="1200"/>
              </a:spcBef>
              <a:defRPr/>
            </a:pPr>
            <a:r>
              <a:rPr sz="2400" i="1" spc="-5" dirty="0">
                <a:solidFill>
                  <a:srgbClr val="0000FF"/>
                </a:solidFill>
                <a:latin typeface="Times New Roman"/>
                <a:cs typeface="Times New Roman"/>
              </a:rPr>
              <a:t>Δοθέντος</a:t>
            </a:r>
            <a:r>
              <a:rPr sz="2400" i="1" spc="-10" dirty="0">
                <a:solidFill>
                  <a:srgbClr val="0000FF"/>
                </a:solidFill>
                <a:latin typeface="Times New Roman"/>
                <a:cs typeface="Times New Roman"/>
              </a:rPr>
              <a:t> </a:t>
            </a:r>
            <a:r>
              <a:rPr sz="2400" i="1" spc="-15" dirty="0">
                <a:solidFill>
                  <a:srgbClr val="0000FF"/>
                </a:solidFill>
                <a:latin typeface="Times New Roman"/>
                <a:cs typeface="Times New Roman"/>
              </a:rPr>
              <a:t>κώδικα</a:t>
            </a:r>
            <a:r>
              <a:rPr sz="2400" i="1" dirty="0">
                <a:solidFill>
                  <a:srgbClr val="0000FF"/>
                </a:solidFill>
                <a:latin typeface="Times New Roman"/>
                <a:cs typeface="Times New Roman"/>
              </a:rPr>
              <a:t> σε</a:t>
            </a:r>
            <a:r>
              <a:rPr sz="2400" i="1" spc="-5" dirty="0">
                <a:solidFill>
                  <a:srgbClr val="0000FF"/>
                </a:solidFill>
                <a:latin typeface="Times New Roman"/>
                <a:cs typeface="Times New Roman"/>
              </a:rPr>
              <a:t> RDF/S βρείτε</a:t>
            </a:r>
            <a:r>
              <a:rPr sz="2400" i="1" dirty="0">
                <a:solidFill>
                  <a:srgbClr val="0000FF"/>
                </a:solidFill>
                <a:latin typeface="Times New Roman"/>
                <a:cs typeface="Times New Roman"/>
              </a:rPr>
              <a:t> </a:t>
            </a:r>
            <a:r>
              <a:rPr sz="2400" i="1" spc="-15" dirty="0">
                <a:solidFill>
                  <a:srgbClr val="0000FF"/>
                </a:solidFill>
                <a:latin typeface="Times New Roman"/>
                <a:cs typeface="Times New Roman"/>
              </a:rPr>
              <a:t>το</a:t>
            </a:r>
            <a:r>
              <a:rPr sz="2400" i="1" spc="-5" dirty="0">
                <a:solidFill>
                  <a:srgbClr val="0000FF"/>
                </a:solidFill>
                <a:latin typeface="Times New Roman"/>
                <a:cs typeface="Times New Roman"/>
              </a:rPr>
              <a:t> </a:t>
            </a:r>
            <a:r>
              <a:rPr sz="2400" i="1" spc="-15" dirty="0">
                <a:solidFill>
                  <a:srgbClr val="0000FF"/>
                </a:solidFill>
                <a:latin typeface="Times New Roman"/>
                <a:cs typeface="Times New Roman"/>
              </a:rPr>
              <a:t>Οντολογικό</a:t>
            </a:r>
            <a:r>
              <a:rPr sz="2400" i="1" dirty="0">
                <a:solidFill>
                  <a:srgbClr val="0000FF"/>
                </a:solidFill>
                <a:latin typeface="Times New Roman"/>
                <a:cs typeface="Times New Roman"/>
              </a:rPr>
              <a:t> </a:t>
            </a:r>
            <a:r>
              <a:rPr sz="2400" i="1" spc="-15" dirty="0">
                <a:solidFill>
                  <a:srgbClr val="0000FF"/>
                </a:solidFill>
                <a:latin typeface="Times New Roman"/>
                <a:cs typeface="Times New Roman"/>
              </a:rPr>
              <a:t>Σχήµα</a:t>
            </a:r>
            <a:endParaRPr sz="2400" dirty="0">
              <a:latin typeface="Times New Roman"/>
              <a:cs typeface="Times New Roman"/>
            </a:endParaRPr>
          </a:p>
        </p:txBody>
      </p:sp>
      <p:sp>
        <p:nvSpPr>
          <p:cNvPr id="20483" name="Title 8">
            <a:extLst>
              <a:ext uri="{FF2B5EF4-FFF2-40B4-BE49-F238E27FC236}">
                <a16:creationId xmlns:a16="http://schemas.microsoft.com/office/drawing/2014/main" id="{5F8DD505-58E6-C7B7-99AF-D107DFFD43AF}"/>
              </a:ext>
            </a:extLst>
          </p:cNvPr>
          <p:cNvSpPr>
            <a:spLocks noGrp="1" noChangeArrowheads="1"/>
          </p:cNvSpPr>
          <p:nvPr>
            <p:ph type="title"/>
          </p:nvPr>
        </p:nvSpPr>
        <p:spPr bwMode="auto">
          <a:xfrm>
            <a:off x="457200" y="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altLang="en-US" sz="3600" dirty="0"/>
              <a:t>Σύνταξη της RDF </a:t>
            </a:r>
            <a:r>
              <a:rPr lang="el-GR" altLang="en-US" sz="3600" dirty="0" err="1"/>
              <a:t>Schema</a:t>
            </a:r>
            <a:r>
              <a:rPr lang="el-GR" altLang="en-US" sz="3600" dirty="0"/>
              <a:t> σε XML</a:t>
            </a:r>
            <a:endParaRPr lang="en-US" altLang="en-US" sz="3600" dirty="0"/>
          </a:p>
        </p:txBody>
      </p:sp>
      <p:sp>
        <p:nvSpPr>
          <p:cNvPr id="20484" name="Slide Number Placeholder 3">
            <a:extLst>
              <a:ext uri="{FF2B5EF4-FFF2-40B4-BE49-F238E27FC236}">
                <a16:creationId xmlns:a16="http://schemas.microsoft.com/office/drawing/2014/main" id="{59FCB42D-3604-2204-AE83-3DB18C4D2937}"/>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99F19C28-16E9-48E6-8DFC-36C98C0B7B47}" type="slidenum">
              <a:rPr lang="en-US" altLang="en-US" sz="1200" b="0">
                <a:latin typeface="Arial" panose="020B0604020202020204" pitchFamily="34" charset="0"/>
                <a:cs typeface="Arial" panose="020B0604020202020204" pitchFamily="34" charset="0"/>
              </a:rPr>
              <a:pPr algn="r"/>
              <a:t>17</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2">
            <a:extLst>
              <a:ext uri="{FF2B5EF4-FFF2-40B4-BE49-F238E27FC236}">
                <a16:creationId xmlns:a16="http://schemas.microsoft.com/office/drawing/2014/main" id="{EE588506-1538-7CE3-8E05-943A3ADF5800}"/>
              </a:ext>
            </a:extLst>
          </p:cNvPr>
          <p:cNvSpPr txBox="1">
            <a:spLocks noChangeArrowheads="1"/>
          </p:cNvSpPr>
          <p:nvPr/>
        </p:nvSpPr>
        <p:spPr bwMode="auto">
          <a:xfrm>
            <a:off x="3013075" y="139700"/>
            <a:ext cx="2701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ts val="2375"/>
              </a:lnSpc>
            </a:pPr>
            <a:r>
              <a:rPr lang="el-GR" altLang="en-US" sz="3200" b="0" dirty="0">
                <a:cs typeface="Times New Roman" panose="02020603050405020304" pitchFamily="18" charset="0"/>
              </a:rPr>
              <a:t>Παράδειγμα</a:t>
            </a:r>
            <a:endParaRPr lang="en-US" altLang="en-US" sz="3200" b="0" dirty="0">
              <a:cs typeface="Times New Roman" panose="02020603050405020304" pitchFamily="18" charset="0"/>
            </a:endParaRPr>
          </a:p>
        </p:txBody>
      </p:sp>
      <p:sp>
        <p:nvSpPr>
          <p:cNvPr id="5" name="object 5">
            <a:extLst>
              <a:ext uri="{FF2B5EF4-FFF2-40B4-BE49-F238E27FC236}">
                <a16:creationId xmlns:a16="http://schemas.microsoft.com/office/drawing/2014/main" id="{807FB736-DA5C-309A-E827-2F2DEFAD4C51}"/>
              </a:ext>
            </a:extLst>
          </p:cNvPr>
          <p:cNvSpPr txBox="1"/>
          <p:nvPr/>
        </p:nvSpPr>
        <p:spPr>
          <a:xfrm>
            <a:off x="155575" y="622300"/>
            <a:ext cx="8445500" cy="5234766"/>
          </a:xfrm>
          <a:prstGeom prst="rect">
            <a:avLst/>
          </a:prstGeom>
        </p:spPr>
        <p:txBody>
          <a:bodyPr lIns="0" tIns="109220" rIns="0" bIns="0">
            <a:spAutoFit/>
          </a:bodyPr>
          <a:lstStyle>
            <a:lvl1pPr marL="127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spcBef>
                <a:spcPts val="600"/>
              </a:spcBef>
            </a:pPr>
            <a:r>
              <a:rPr lang="en-US" altLang="en-US" sz="1400" dirty="0">
                <a:cs typeface="Times New Roman" panose="02020603050405020304" pitchFamily="18" charset="0"/>
              </a:rPr>
              <a:t>&lt;?xml version="1.0"?&gt;</a:t>
            </a:r>
          </a:p>
          <a:p>
            <a:pPr>
              <a:spcBef>
                <a:spcPts val="600"/>
              </a:spcBef>
            </a:pPr>
            <a:r>
              <a:rPr lang="en-US" altLang="en-US" sz="1400" dirty="0">
                <a:cs typeface="Times New Roman" panose="02020603050405020304" pitchFamily="18" charset="0"/>
              </a:rPr>
              <a:t>&lt;</a:t>
            </a:r>
            <a:r>
              <a:rPr lang="en-US" altLang="en-US" sz="1400" dirty="0" err="1">
                <a:cs typeface="Times New Roman" panose="02020603050405020304" pitchFamily="18" charset="0"/>
              </a:rPr>
              <a:t>rdf:RDF</a:t>
            </a:r>
            <a:endParaRPr lang="en-US" altLang="en-US" sz="1400" dirty="0">
              <a:cs typeface="Times New Roman" panose="02020603050405020304" pitchFamily="18" charset="0"/>
            </a:endParaRPr>
          </a:p>
          <a:p>
            <a:pPr>
              <a:spcBef>
                <a:spcPts val="600"/>
              </a:spcBef>
            </a:pPr>
            <a:r>
              <a:rPr lang="en-US" altLang="en-US" sz="1400" dirty="0">
                <a:cs typeface="Times New Roman" panose="02020603050405020304" pitchFamily="18" charset="0"/>
              </a:rPr>
              <a:t>    </a:t>
            </a:r>
            <a:r>
              <a:rPr lang="en-US" altLang="en-US" sz="1400" dirty="0" err="1">
                <a:cs typeface="Times New Roman" panose="02020603050405020304" pitchFamily="18" charset="0"/>
              </a:rPr>
              <a:t>xmlns:rdf</a:t>
            </a:r>
            <a:r>
              <a:rPr lang="en-US" altLang="en-US" sz="1400" dirty="0">
                <a:cs typeface="Times New Roman" panose="02020603050405020304" pitchFamily="18" charset="0"/>
              </a:rPr>
              <a:t>="</a:t>
            </a:r>
            <a:r>
              <a:rPr lang="en-US" altLang="en-US" sz="1400" dirty="0">
                <a:solidFill>
                  <a:srgbClr val="2D2DB9"/>
                </a:solidFill>
                <a:cs typeface="Times New Roman" panose="02020603050405020304" pitchFamily="18" charset="0"/>
              </a:rPr>
              <a:t>http://www.w3.org/1999/02/22-rdf-syntax-ns#</a:t>
            </a:r>
            <a:r>
              <a:rPr lang="en-US" altLang="en-US" sz="1400" dirty="0">
                <a:cs typeface="Times New Roman" panose="02020603050405020304" pitchFamily="18" charset="0"/>
              </a:rPr>
              <a:t>"</a:t>
            </a:r>
            <a:r>
              <a:rPr lang="en-US" altLang="en-US" sz="1400" dirty="0">
                <a:solidFill>
                  <a:srgbClr val="CCCCFF"/>
                </a:solidFill>
                <a:cs typeface="Times New Roman" panose="02020603050405020304" pitchFamily="18" charset="0"/>
              </a:rPr>
              <a:t> </a:t>
            </a:r>
            <a:r>
              <a:rPr lang="en-US" altLang="en-US" sz="1400" dirty="0">
                <a:cs typeface="Times New Roman" panose="02020603050405020304" pitchFamily="18" charset="0"/>
              </a:rPr>
              <a:t> </a:t>
            </a:r>
          </a:p>
          <a:p>
            <a:pPr>
              <a:spcBef>
                <a:spcPts val="600"/>
              </a:spcBef>
            </a:pPr>
            <a:r>
              <a:rPr lang="en-US" altLang="en-US" sz="1400" dirty="0">
                <a:cs typeface="Times New Roman" panose="02020603050405020304" pitchFamily="18" charset="0"/>
              </a:rPr>
              <a:t>    </a:t>
            </a:r>
            <a:r>
              <a:rPr lang="en-US" altLang="en-US" sz="1400" dirty="0" err="1">
                <a:cs typeface="Times New Roman" panose="02020603050405020304" pitchFamily="18" charset="0"/>
              </a:rPr>
              <a:t>xmlns:rdfs</a:t>
            </a:r>
            <a:r>
              <a:rPr lang="en-US" altLang="en-US" sz="1400" dirty="0">
                <a:cs typeface="Times New Roman" panose="02020603050405020304" pitchFamily="18" charset="0"/>
              </a:rPr>
              <a:t>="</a:t>
            </a:r>
            <a:r>
              <a:rPr lang="en-US" altLang="en-US" sz="1400" dirty="0">
                <a:solidFill>
                  <a:srgbClr val="2D2DB9"/>
                </a:solidFill>
                <a:cs typeface="Times New Roman" panose="02020603050405020304" pitchFamily="18" charset="0"/>
              </a:rPr>
              <a:t>http://www.w3.org/2000/01/rdf-schema#</a:t>
            </a:r>
            <a:r>
              <a:rPr lang="el-GR" altLang="en-US" sz="1400" dirty="0">
                <a:cs typeface="Times New Roman" panose="02020603050405020304" pitchFamily="18" charset="0"/>
              </a:rPr>
              <a:t>"&gt;</a:t>
            </a:r>
            <a:endParaRPr lang="en-US" altLang="en-US" sz="1500" dirty="0">
              <a:cs typeface="Times New Roman" panose="02020603050405020304" pitchFamily="18" charset="0"/>
            </a:endParaRPr>
          </a:p>
          <a:p>
            <a:pPr>
              <a:spcBef>
                <a:spcPts val="600"/>
              </a:spcBef>
            </a:pPr>
            <a:endParaRPr lang="en-US" altLang="en-US" sz="1100" dirty="0">
              <a:cs typeface="Times New Roman" panose="02020603050405020304" pitchFamily="18" charset="0"/>
            </a:endParaRP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rdfs:Resource</a:t>
            </a:r>
            <a:r>
              <a:rPr lang="en-US" altLang="en-US" sz="1400" dirty="0">
                <a:cs typeface="Times New Roman" panose="02020603050405020304" pitchFamily="18" charset="0"/>
              </a:rPr>
              <a:t> </a:t>
            </a:r>
            <a:r>
              <a:rPr lang="en-US" altLang="en-US" sz="1400" dirty="0" err="1">
                <a:cs typeface="Times New Roman" panose="02020603050405020304" pitchFamily="18" charset="0"/>
              </a:rPr>
              <a:t>rdf:about</a:t>
            </a:r>
            <a:r>
              <a:rPr lang="en-US" altLang="en-US" sz="1400" dirty="0">
                <a:cs typeface="Times New Roman" panose="02020603050405020304" pitchFamily="18" charset="0"/>
              </a:rPr>
              <a:t>="</a:t>
            </a:r>
            <a:r>
              <a:rPr lang="en-US" altLang="en-US" sz="1400" dirty="0">
                <a:solidFill>
                  <a:srgbClr val="2D2DB9"/>
                </a:solidFill>
                <a:cs typeface="Times New Roman" panose="02020603050405020304" pitchFamily="18" charset="0"/>
              </a:rPr>
              <a:t>http://www.dib.uth.gr/staffMember</a:t>
            </a:r>
            <a:r>
              <a:rPr lang="en-US" altLang="en-US" sz="1400" dirty="0">
                <a:cs typeface="Times New Roman" panose="02020603050405020304" pitchFamily="18" charset="0"/>
              </a:rPr>
              <a:t>"&gt;</a:t>
            </a: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rdfs:comment</a:t>
            </a:r>
            <a:r>
              <a:rPr lang="en-US" altLang="en-US" sz="1400" dirty="0">
                <a:cs typeface="Times New Roman" panose="02020603050405020304" pitchFamily="18" charset="0"/>
              </a:rPr>
              <a:t>&gt;The class of staff members&lt;/</a:t>
            </a:r>
            <a:r>
              <a:rPr lang="en-US" altLang="en-US" sz="1400" dirty="0" err="1">
                <a:cs typeface="Times New Roman" panose="02020603050405020304" pitchFamily="18" charset="0"/>
              </a:rPr>
              <a:t>rdfs:comment</a:t>
            </a:r>
            <a:r>
              <a:rPr lang="en-US" altLang="en-US" sz="1400" dirty="0">
                <a:cs typeface="Times New Roman" panose="02020603050405020304" pitchFamily="18" charset="0"/>
              </a:rPr>
              <a:t>&gt;</a:t>
            </a: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rdfs:Resource</a:t>
            </a:r>
            <a:r>
              <a:rPr lang="en-US" altLang="en-US" sz="1400" dirty="0">
                <a:cs typeface="Times New Roman" panose="02020603050405020304" pitchFamily="18" charset="0"/>
              </a:rPr>
              <a:t>&gt;</a:t>
            </a:r>
            <a:endParaRPr lang="en-US" altLang="en-US" sz="1500" dirty="0">
              <a:cs typeface="Times New Roman" panose="02020603050405020304" pitchFamily="18" charset="0"/>
            </a:endParaRPr>
          </a:p>
          <a:p>
            <a:pPr>
              <a:spcBef>
                <a:spcPts val="600"/>
              </a:spcBef>
            </a:pPr>
            <a:endParaRPr lang="en-US" altLang="en-US" sz="1300" dirty="0">
              <a:cs typeface="Times New Roman" panose="02020603050405020304" pitchFamily="18" charset="0"/>
            </a:endParaRP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rdfs:Resource</a:t>
            </a:r>
            <a:r>
              <a:rPr lang="en-US" altLang="en-US" sz="1400" dirty="0">
                <a:cs typeface="Times New Roman" panose="02020603050405020304" pitchFamily="18" charset="0"/>
              </a:rPr>
              <a:t> </a:t>
            </a:r>
            <a:r>
              <a:rPr lang="en-US" altLang="en-US" sz="1400" dirty="0" err="1">
                <a:cs typeface="Times New Roman" panose="02020603050405020304" pitchFamily="18" charset="0"/>
              </a:rPr>
              <a:t>rdf:about</a:t>
            </a:r>
            <a:r>
              <a:rPr lang="en-US" altLang="en-US" sz="1400" dirty="0">
                <a:cs typeface="Times New Roman" panose="02020603050405020304" pitchFamily="18" charset="0"/>
              </a:rPr>
              <a:t>="</a:t>
            </a:r>
            <a:r>
              <a:rPr lang="en-US" altLang="en-US" sz="1400" dirty="0">
                <a:solidFill>
                  <a:srgbClr val="2D2DB9"/>
                </a:solidFill>
                <a:cs typeface="Times New Roman" panose="02020603050405020304" pitchFamily="18" charset="0"/>
              </a:rPr>
              <a:t>http://www.dib.uth.gr/academicStaffMember</a:t>
            </a:r>
            <a:r>
              <a:rPr lang="en-US" altLang="en-US" sz="1400" dirty="0">
                <a:cs typeface="Times New Roman" panose="02020603050405020304" pitchFamily="18" charset="0"/>
              </a:rPr>
              <a:t>"&gt;</a:t>
            </a: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rdfs:comment</a:t>
            </a:r>
            <a:r>
              <a:rPr lang="en-US" altLang="en-US" sz="1400" dirty="0">
                <a:cs typeface="Times New Roman" panose="02020603050405020304" pitchFamily="18" charset="0"/>
              </a:rPr>
              <a:t>&gt;The class of academic staff members&lt;/</a:t>
            </a:r>
            <a:r>
              <a:rPr lang="en-US" altLang="en-US" sz="1400" dirty="0" err="1">
                <a:cs typeface="Times New Roman" panose="02020603050405020304" pitchFamily="18" charset="0"/>
              </a:rPr>
              <a:t>rdfs:comment</a:t>
            </a:r>
            <a:r>
              <a:rPr lang="en-US" altLang="en-US" sz="1400" dirty="0">
                <a:cs typeface="Times New Roman" panose="02020603050405020304" pitchFamily="18" charset="0"/>
              </a:rPr>
              <a:t>&gt;</a:t>
            </a: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rdfs:subClassOf</a:t>
            </a:r>
            <a:r>
              <a:rPr lang="en-US" altLang="en-US" sz="1400" dirty="0">
                <a:cs typeface="Times New Roman" panose="02020603050405020304" pitchFamily="18" charset="0"/>
              </a:rPr>
              <a:t> </a:t>
            </a:r>
            <a:r>
              <a:rPr lang="en-US" altLang="en-US" sz="1400" dirty="0" err="1">
                <a:cs typeface="Times New Roman" panose="02020603050405020304" pitchFamily="18" charset="0"/>
              </a:rPr>
              <a:t>rdf:resource</a:t>
            </a:r>
            <a:r>
              <a:rPr lang="en-US" altLang="en-US" sz="1400" dirty="0">
                <a:cs typeface="Times New Roman" panose="02020603050405020304" pitchFamily="18" charset="0"/>
              </a:rPr>
              <a:t>="#</a:t>
            </a:r>
            <a:r>
              <a:rPr lang="en-US" altLang="en-US" sz="1400" dirty="0" err="1">
                <a:cs typeface="Times New Roman" panose="02020603050405020304" pitchFamily="18" charset="0"/>
              </a:rPr>
              <a:t>staffMember</a:t>
            </a:r>
            <a:r>
              <a:rPr lang="en-US" altLang="en-US" sz="1400" dirty="0">
                <a:cs typeface="Times New Roman" panose="02020603050405020304" pitchFamily="18" charset="0"/>
              </a:rPr>
              <a:t>"/&gt;</a:t>
            </a: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rdfs:Resource</a:t>
            </a:r>
            <a:r>
              <a:rPr lang="en-US" altLang="en-US" sz="1400" dirty="0">
                <a:cs typeface="Times New Roman" panose="02020603050405020304" pitchFamily="18" charset="0"/>
              </a:rPr>
              <a:t>&gt;</a:t>
            </a:r>
          </a:p>
          <a:p>
            <a:pPr>
              <a:spcBef>
                <a:spcPts val="600"/>
              </a:spcBef>
            </a:pPr>
            <a:endParaRPr lang="en-US" altLang="en-US" sz="1400" dirty="0">
              <a:cs typeface="Times New Roman" panose="02020603050405020304" pitchFamily="18" charset="0"/>
            </a:endParaRP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rdfs:Resource</a:t>
            </a:r>
            <a:r>
              <a:rPr lang="en-US" altLang="en-US" sz="1400" dirty="0">
                <a:cs typeface="Times New Roman" panose="02020603050405020304" pitchFamily="18" charset="0"/>
              </a:rPr>
              <a:t> </a:t>
            </a:r>
            <a:r>
              <a:rPr lang="en-US" altLang="en-US" sz="1400" dirty="0" err="1">
                <a:cs typeface="Times New Roman" panose="02020603050405020304" pitchFamily="18" charset="0"/>
              </a:rPr>
              <a:t>rdf:about</a:t>
            </a:r>
            <a:r>
              <a:rPr lang="en-US" altLang="en-US" sz="1400" dirty="0">
                <a:cs typeface="Times New Roman" panose="02020603050405020304" pitchFamily="18" charset="0"/>
              </a:rPr>
              <a:t>="</a:t>
            </a:r>
            <a:r>
              <a:rPr lang="en-US" altLang="en-US" sz="1400" dirty="0">
                <a:solidFill>
                  <a:srgbClr val="2D2DB9"/>
                </a:solidFill>
                <a:cs typeface="Times New Roman" panose="02020603050405020304" pitchFamily="18" charset="0"/>
              </a:rPr>
              <a:t>http://www.dib.uth.gr/lecturer</a:t>
            </a:r>
            <a:r>
              <a:rPr lang="en-US" altLang="en-US" sz="1400" dirty="0">
                <a:cs typeface="Times New Roman" panose="02020603050405020304" pitchFamily="18" charset="0"/>
              </a:rPr>
              <a:t>"&gt;</a:t>
            </a: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rdfs:comment</a:t>
            </a:r>
            <a:r>
              <a:rPr lang="en-US" altLang="en-US" sz="1400" dirty="0">
                <a:cs typeface="Times New Roman" panose="02020603050405020304" pitchFamily="18" charset="0"/>
              </a:rPr>
              <a:t>&gt; The class of lecturers. All lecturers are academic staff members.&lt;/</a:t>
            </a:r>
            <a:r>
              <a:rPr lang="en-US" altLang="en-US" sz="1400" dirty="0" err="1">
                <a:cs typeface="Times New Roman" panose="02020603050405020304" pitchFamily="18" charset="0"/>
              </a:rPr>
              <a:t>rdfs:comment</a:t>
            </a:r>
            <a:r>
              <a:rPr lang="en-US" altLang="en-US" sz="1400" dirty="0">
                <a:cs typeface="Times New Roman" panose="02020603050405020304" pitchFamily="18" charset="0"/>
              </a:rPr>
              <a:t>&gt;</a:t>
            </a: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rdfs:subClassOf</a:t>
            </a:r>
            <a:r>
              <a:rPr lang="en-US" altLang="en-US" sz="1400" dirty="0">
                <a:cs typeface="Times New Roman" panose="02020603050405020304" pitchFamily="18" charset="0"/>
              </a:rPr>
              <a:t> </a:t>
            </a:r>
            <a:r>
              <a:rPr lang="en-US" altLang="en-US" sz="1400" dirty="0" err="1">
                <a:cs typeface="Times New Roman" panose="02020603050405020304" pitchFamily="18" charset="0"/>
              </a:rPr>
              <a:t>rdf:resource</a:t>
            </a:r>
            <a:r>
              <a:rPr lang="en-US" altLang="en-US" sz="1400" dirty="0">
                <a:cs typeface="Times New Roman" panose="02020603050405020304" pitchFamily="18" charset="0"/>
              </a:rPr>
              <a:t>="#</a:t>
            </a:r>
            <a:r>
              <a:rPr lang="en-US" altLang="en-US" sz="1400" dirty="0" err="1">
                <a:cs typeface="Times New Roman" panose="02020603050405020304" pitchFamily="18" charset="0"/>
              </a:rPr>
              <a:t>academicStaffMember</a:t>
            </a:r>
            <a:r>
              <a:rPr lang="en-US" altLang="en-US" sz="1400" dirty="0">
                <a:cs typeface="Times New Roman" panose="02020603050405020304" pitchFamily="18" charset="0"/>
              </a:rPr>
              <a:t>"/&gt;</a:t>
            </a:r>
          </a:p>
          <a:p>
            <a:pPr>
              <a:spcBef>
                <a:spcPts val="600"/>
              </a:spcBef>
            </a:pPr>
            <a:r>
              <a:rPr lang="en-US" altLang="en-US" sz="1400" dirty="0">
                <a:cs typeface="Times New Roman" panose="02020603050405020304" pitchFamily="18" charset="0"/>
              </a:rPr>
              <a:t>    &lt;/</a:t>
            </a:r>
            <a:r>
              <a:rPr lang="en-US" altLang="en-US" sz="1400" dirty="0" err="1">
                <a:cs typeface="Times New Roman" panose="02020603050405020304" pitchFamily="18" charset="0"/>
              </a:rPr>
              <a:t>rdfs:Resource</a:t>
            </a:r>
            <a:r>
              <a:rPr lang="en-US" altLang="en-US" sz="1400" dirty="0">
                <a:cs typeface="Times New Roman" panose="02020603050405020304" pitchFamily="18" charset="0"/>
              </a:rPr>
              <a:t>&gt;</a:t>
            </a:r>
          </a:p>
        </p:txBody>
      </p:sp>
      <p:sp>
        <p:nvSpPr>
          <p:cNvPr id="21508" name="Slide Number Placeholder 3">
            <a:extLst>
              <a:ext uri="{FF2B5EF4-FFF2-40B4-BE49-F238E27FC236}">
                <a16:creationId xmlns:a16="http://schemas.microsoft.com/office/drawing/2014/main" id="{55E1E0C2-2641-6082-39AF-AB65759A8B99}"/>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C9C41045-0452-40BA-9D50-73D4E7A4A493}" type="slidenum">
              <a:rPr lang="en-US" altLang="en-US" sz="1200" b="0">
                <a:latin typeface="Arial" panose="020B0604020202020204" pitchFamily="34" charset="0"/>
                <a:cs typeface="Arial" panose="020B0604020202020204" pitchFamily="34" charset="0"/>
              </a:rPr>
              <a:pPr algn="r"/>
              <a:t>18</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F4ADC384-AFB4-CEE1-7833-246532CE04EE}"/>
              </a:ext>
            </a:extLst>
          </p:cNvPr>
          <p:cNvSpPr txBox="1"/>
          <p:nvPr/>
        </p:nvSpPr>
        <p:spPr>
          <a:xfrm>
            <a:off x="231775" y="698500"/>
            <a:ext cx="7693025" cy="4996240"/>
          </a:xfrm>
          <a:prstGeom prst="rect">
            <a:avLst/>
          </a:prstGeom>
        </p:spPr>
        <p:txBody>
          <a:bodyPr lIns="0" tIns="109220" rIns="0" bIns="0">
            <a:spAutoFit/>
          </a:bodyPr>
          <a:lstStyle/>
          <a:p>
            <a:pPr marL="12700">
              <a:spcBef>
                <a:spcPts val="600"/>
              </a:spcBef>
              <a:defRPr/>
            </a:pPr>
            <a:r>
              <a:rPr lang="en-US" sz="1400" spc="-5" dirty="0">
                <a:latin typeface="Times New Roman"/>
                <a:cs typeface="Times New Roman"/>
              </a:rPr>
              <a:t>    </a:t>
            </a:r>
            <a:r>
              <a:rPr sz="1400" spc="-5" dirty="0">
                <a:latin typeface="Times New Roman"/>
                <a:cs typeface="Times New Roman"/>
              </a:rPr>
              <a:t>&lt;rdfs:Resource</a:t>
            </a:r>
            <a:r>
              <a:rPr sz="1400" dirty="0">
                <a:latin typeface="Times New Roman"/>
                <a:cs typeface="Times New Roman"/>
              </a:rPr>
              <a:t> </a:t>
            </a:r>
            <a:r>
              <a:rPr sz="1400" spc="-5" dirty="0">
                <a:latin typeface="Times New Roman"/>
                <a:cs typeface="Times New Roman"/>
              </a:rPr>
              <a:t>rdf:about="</a:t>
            </a:r>
            <a:r>
              <a:rPr sz="1400" spc="-5" dirty="0">
                <a:solidFill>
                  <a:schemeClr val="accent2"/>
                </a:solidFill>
                <a:latin typeface="Times New Roman"/>
                <a:cs typeface="Times New Roman"/>
                <a:hlinkClick r:id="rId2">
                  <a:extLst>
                    <a:ext uri="{A12FA001-AC4F-418D-AE19-62706E023703}">
                      <ahyp:hlinkClr xmlns:ahyp="http://schemas.microsoft.com/office/drawing/2018/hyperlinkcolor" val="tx"/>
                    </a:ext>
                  </a:extLst>
                </a:hlinkClick>
              </a:rPr>
              <a:t>http://www.dib.uth.gr/course</a:t>
            </a:r>
            <a:r>
              <a:rPr sz="1400" spc="-5" dirty="0">
                <a:latin typeface="Times New Roman"/>
                <a:cs typeface="Times New Roman"/>
              </a:rPr>
              <a:t>"&gt;</a:t>
            </a:r>
            <a:endParaRPr lang="en-US" sz="1400" spc="-5" dirty="0">
              <a:latin typeface="Times New Roman"/>
              <a:cs typeface="Times New Roman"/>
            </a:endParaRPr>
          </a:p>
          <a:p>
            <a:pPr marL="12700">
              <a:spcBef>
                <a:spcPts val="600"/>
              </a:spcBef>
              <a:defRPr/>
            </a:pPr>
            <a:r>
              <a:rPr lang="en-US" sz="1400" spc="-5" dirty="0">
                <a:latin typeface="Times New Roman"/>
                <a:cs typeface="Times New Roman"/>
              </a:rPr>
              <a:t>        &lt;</a:t>
            </a:r>
            <a:r>
              <a:rPr lang="en-US" sz="1400" spc="-5" dirty="0" err="1">
                <a:latin typeface="Times New Roman"/>
                <a:cs typeface="Times New Roman"/>
              </a:rPr>
              <a:t>rdfs:comment</a:t>
            </a:r>
            <a:r>
              <a:rPr lang="en-US" sz="1400" spc="-5" dirty="0">
                <a:latin typeface="Times New Roman"/>
                <a:cs typeface="Times New Roman"/>
              </a:rPr>
              <a:t>&gt;The</a:t>
            </a:r>
            <a:r>
              <a:rPr lang="en-US" sz="1400" spc="5" dirty="0">
                <a:latin typeface="Times New Roman"/>
                <a:cs typeface="Times New Roman"/>
              </a:rPr>
              <a:t> </a:t>
            </a:r>
            <a:r>
              <a:rPr lang="en-US" sz="1400" spc="-5" dirty="0">
                <a:latin typeface="Times New Roman"/>
                <a:cs typeface="Times New Roman"/>
              </a:rPr>
              <a:t>class</a:t>
            </a:r>
            <a:r>
              <a:rPr lang="en-US" sz="1400" spc="15" dirty="0">
                <a:latin typeface="Times New Roman"/>
                <a:cs typeface="Times New Roman"/>
              </a:rPr>
              <a:t> </a:t>
            </a:r>
            <a:r>
              <a:rPr lang="en-US" sz="1400" dirty="0">
                <a:latin typeface="Times New Roman"/>
                <a:cs typeface="Times New Roman"/>
              </a:rPr>
              <a:t>of</a:t>
            </a:r>
            <a:r>
              <a:rPr lang="en-US" sz="1400" spc="15" dirty="0">
                <a:latin typeface="Times New Roman"/>
                <a:cs typeface="Times New Roman"/>
              </a:rPr>
              <a:t> </a:t>
            </a:r>
            <a:r>
              <a:rPr lang="en-US" sz="1400" spc="-5" dirty="0">
                <a:latin typeface="Times New Roman"/>
                <a:cs typeface="Times New Roman"/>
              </a:rPr>
              <a:t>courses&lt;/</a:t>
            </a:r>
            <a:r>
              <a:rPr lang="en-US" sz="1400" spc="-5" dirty="0" err="1">
                <a:latin typeface="Times New Roman"/>
                <a:cs typeface="Times New Roman"/>
              </a:rPr>
              <a:t>rdfs:comment</a:t>
            </a:r>
            <a:r>
              <a:rPr lang="en-US" sz="1400" spc="-5" dirty="0">
                <a:latin typeface="Times New Roman"/>
                <a:cs typeface="Times New Roman"/>
              </a:rPr>
              <a:t>&gt;</a:t>
            </a:r>
            <a:endParaRPr lang="en-US" sz="1400" dirty="0">
              <a:latin typeface="Times New Roman"/>
              <a:cs typeface="Times New Roman"/>
            </a:endParaRPr>
          </a:p>
          <a:p>
            <a:pPr marL="12700">
              <a:spcBef>
                <a:spcPts val="600"/>
              </a:spcBef>
              <a:defRPr/>
            </a:pPr>
            <a:r>
              <a:rPr lang="en-US" sz="1400" spc="-5" dirty="0">
                <a:latin typeface="Times New Roman"/>
                <a:cs typeface="Times New Roman"/>
              </a:rPr>
              <a:t>    </a:t>
            </a:r>
            <a:r>
              <a:rPr sz="1400" spc="-5" dirty="0">
                <a:latin typeface="Times New Roman"/>
                <a:cs typeface="Times New Roman"/>
              </a:rPr>
              <a:t>&lt;/</a:t>
            </a:r>
            <a:r>
              <a:rPr sz="1400" spc="-5" dirty="0" err="1">
                <a:latin typeface="Times New Roman"/>
                <a:cs typeface="Times New Roman"/>
              </a:rPr>
              <a:t>rdfs:Resource</a:t>
            </a:r>
            <a:r>
              <a:rPr sz="1400" spc="-5" dirty="0">
                <a:latin typeface="Times New Roman"/>
                <a:cs typeface="Times New Roman"/>
              </a:rPr>
              <a:t>&gt;</a:t>
            </a:r>
            <a:endParaRPr sz="1500" dirty="0">
              <a:latin typeface="Times New Roman"/>
              <a:cs typeface="Times New Roman"/>
            </a:endParaRPr>
          </a:p>
          <a:p>
            <a:pPr>
              <a:spcBef>
                <a:spcPts val="600"/>
              </a:spcBef>
              <a:defRPr/>
            </a:pPr>
            <a:endParaRPr sz="1450" dirty="0">
              <a:latin typeface="Times New Roman"/>
              <a:cs typeface="Times New Roman"/>
            </a:endParaRPr>
          </a:p>
          <a:p>
            <a:pPr marL="12700">
              <a:spcBef>
                <a:spcPts val="600"/>
              </a:spcBef>
              <a:defRPr/>
            </a:pPr>
            <a:r>
              <a:rPr lang="en-US" sz="1400" spc="-5" dirty="0">
                <a:latin typeface="Times New Roman"/>
                <a:cs typeface="Times New Roman"/>
              </a:rPr>
              <a:t>    </a:t>
            </a:r>
            <a:r>
              <a:rPr sz="1400" spc="-5" dirty="0">
                <a:latin typeface="Times New Roman"/>
                <a:cs typeface="Times New Roman"/>
              </a:rPr>
              <a:t>&lt;rdf:Property</a:t>
            </a:r>
            <a:r>
              <a:rPr sz="1400" spc="55" dirty="0">
                <a:latin typeface="Times New Roman"/>
                <a:cs typeface="Times New Roman"/>
              </a:rPr>
              <a:t> </a:t>
            </a:r>
            <a:r>
              <a:rPr sz="1400" spc="-10" dirty="0" err="1">
                <a:latin typeface="Times New Roman"/>
                <a:cs typeface="Times New Roman"/>
              </a:rPr>
              <a:t>rdf:about</a:t>
            </a:r>
            <a:r>
              <a:rPr sz="1400" spc="-10" dirty="0">
                <a:latin typeface="Times New Roman"/>
                <a:cs typeface="Times New Roman"/>
              </a:rPr>
              <a:t>="</a:t>
            </a:r>
            <a:r>
              <a:rPr lang="en-US" sz="1400" spc="-10" dirty="0">
                <a:solidFill>
                  <a:schemeClr val="accent2"/>
                </a:solidFill>
                <a:latin typeface="Times New Roman"/>
                <a:cs typeface="Times New Roman"/>
                <a:hlinkClick r:id="rId3">
                  <a:extLst>
                    <a:ext uri="{A12FA001-AC4F-418D-AE19-62706E023703}">
                      <ahyp:hlinkClr xmlns:ahyp="http://schemas.microsoft.com/office/drawing/2018/hyperlinkcolor" val="tx"/>
                    </a:ext>
                  </a:extLst>
                </a:hlinkClick>
              </a:rPr>
              <a:t>http://www.dib.uth.gr/isTaughtBy</a:t>
            </a:r>
            <a:r>
              <a:rPr lang="en-US" sz="1400" spc="-10" dirty="0">
                <a:latin typeface="Times New Roman"/>
                <a:cs typeface="Times New Roman"/>
              </a:rPr>
              <a:t>"&gt;</a:t>
            </a:r>
          </a:p>
          <a:p>
            <a:pPr marL="12700">
              <a:spcBef>
                <a:spcPts val="600"/>
              </a:spcBef>
              <a:defRPr/>
            </a:pPr>
            <a:r>
              <a:rPr lang="en-US" sz="1400" spc="-5" dirty="0">
                <a:latin typeface="Times New Roman"/>
                <a:cs typeface="Times New Roman"/>
              </a:rPr>
              <a:t>        </a:t>
            </a:r>
            <a:r>
              <a:rPr sz="1400" spc="-5" dirty="0">
                <a:latin typeface="Times New Roman"/>
                <a:cs typeface="Times New Roman"/>
              </a:rPr>
              <a:t>&lt;rdfs:comment&gt;Assigns</a:t>
            </a:r>
            <a:r>
              <a:rPr sz="1400" spc="20" dirty="0">
                <a:latin typeface="Times New Roman"/>
                <a:cs typeface="Times New Roman"/>
              </a:rPr>
              <a:t> </a:t>
            </a:r>
            <a:r>
              <a:rPr sz="1400" spc="-10" dirty="0">
                <a:latin typeface="Times New Roman"/>
                <a:cs typeface="Times New Roman"/>
              </a:rPr>
              <a:t>lecturers</a:t>
            </a:r>
            <a:r>
              <a:rPr sz="1400" spc="25" dirty="0">
                <a:latin typeface="Times New Roman"/>
                <a:cs typeface="Times New Roman"/>
              </a:rPr>
              <a:t> </a:t>
            </a:r>
            <a:r>
              <a:rPr sz="1400" dirty="0">
                <a:latin typeface="Times New Roman"/>
                <a:cs typeface="Times New Roman"/>
              </a:rPr>
              <a:t>to</a:t>
            </a:r>
            <a:r>
              <a:rPr sz="1400" spc="25" dirty="0">
                <a:latin typeface="Times New Roman"/>
                <a:cs typeface="Times New Roman"/>
              </a:rPr>
              <a:t> </a:t>
            </a:r>
            <a:r>
              <a:rPr sz="1400" spc="-5" dirty="0">
                <a:latin typeface="Times New Roman"/>
                <a:cs typeface="Times New Roman"/>
              </a:rPr>
              <a:t>courses.&lt;/</a:t>
            </a:r>
            <a:r>
              <a:rPr sz="1400" spc="-5" dirty="0" err="1">
                <a:latin typeface="Times New Roman"/>
                <a:cs typeface="Times New Roman"/>
              </a:rPr>
              <a:t>rdfs:comment</a:t>
            </a:r>
            <a:r>
              <a:rPr sz="1400" spc="-5" dirty="0">
                <a:latin typeface="Times New Roman"/>
                <a:cs typeface="Times New Roman"/>
              </a:rPr>
              <a:t>&gt;</a:t>
            </a:r>
            <a:endParaRPr lang="en-US" sz="1400" spc="-5" dirty="0">
              <a:latin typeface="Times New Roman"/>
              <a:cs typeface="Times New Roman"/>
            </a:endParaRPr>
          </a:p>
          <a:p>
            <a:pPr marL="12700">
              <a:spcBef>
                <a:spcPts val="600"/>
              </a:spcBef>
              <a:defRPr/>
            </a:pPr>
            <a:r>
              <a:rPr lang="en-US" sz="1400" spc="-5" dirty="0">
                <a:latin typeface="Times New Roman"/>
                <a:cs typeface="Times New Roman"/>
              </a:rPr>
              <a:t>        </a:t>
            </a:r>
            <a:r>
              <a:rPr sz="1400" spc="-5" dirty="0">
                <a:latin typeface="Times New Roman"/>
                <a:cs typeface="Times New Roman"/>
              </a:rPr>
              <a:t>&lt;rdfs:domain</a:t>
            </a:r>
            <a:r>
              <a:rPr sz="1400" spc="-15" dirty="0">
                <a:latin typeface="Times New Roman"/>
                <a:cs typeface="Times New Roman"/>
              </a:rPr>
              <a:t> </a:t>
            </a:r>
            <a:r>
              <a:rPr sz="1400" spc="-5" dirty="0">
                <a:latin typeface="Times New Roman"/>
                <a:cs typeface="Times New Roman"/>
              </a:rPr>
              <a:t>rdf:resource="#course"/&gt;</a:t>
            </a:r>
            <a:endParaRPr lang="en-US" sz="1400" spc="-5" dirty="0">
              <a:latin typeface="Times New Roman"/>
              <a:cs typeface="Times New Roman"/>
            </a:endParaRPr>
          </a:p>
          <a:p>
            <a:pPr marL="12700">
              <a:spcBef>
                <a:spcPts val="600"/>
              </a:spcBef>
              <a:defRPr/>
            </a:pPr>
            <a:r>
              <a:rPr lang="en-US" sz="1400" spc="-5" dirty="0">
                <a:latin typeface="Times New Roman"/>
                <a:cs typeface="Times New Roman"/>
              </a:rPr>
              <a:t>        </a:t>
            </a:r>
            <a:r>
              <a:rPr sz="1400" spc="-5" dirty="0">
                <a:latin typeface="Times New Roman"/>
                <a:cs typeface="Times New Roman"/>
              </a:rPr>
              <a:t>&lt;rdfs:range</a:t>
            </a:r>
            <a:r>
              <a:rPr sz="1400" spc="20" dirty="0">
                <a:latin typeface="Times New Roman"/>
                <a:cs typeface="Times New Roman"/>
              </a:rPr>
              <a:t> </a:t>
            </a:r>
            <a:r>
              <a:rPr sz="1400" spc="-10" dirty="0">
                <a:latin typeface="Times New Roman"/>
                <a:cs typeface="Times New Roman"/>
              </a:rPr>
              <a:t>rdf:resource="#lecturer"/&gt;</a:t>
            </a:r>
            <a:endParaRPr lang="en-US" sz="1400" spc="-10" dirty="0">
              <a:latin typeface="Times New Roman"/>
              <a:cs typeface="Times New Roman"/>
            </a:endParaRPr>
          </a:p>
          <a:p>
            <a:pPr marL="12700">
              <a:spcBef>
                <a:spcPts val="600"/>
              </a:spcBef>
              <a:defRPr/>
            </a:pPr>
            <a:r>
              <a:rPr lang="en-US" sz="1400" spc="-5" dirty="0">
                <a:latin typeface="Times New Roman"/>
                <a:cs typeface="Times New Roman"/>
              </a:rPr>
              <a:t>    </a:t>
            </a:r>
            <a:r>
              <a:rPr sz="1400" spc="-5" dirty="0">
                <a:latin typeface="Times New Roman"/>
                <a:cs typeface="Times New Roman"/>
              </a:rPr>
              <a:t>&lt;/rdf:Property&gt;</a:t>
            </a:r>
            <a:endParaRPr sz="1400" dirty="0">
              <a:latin typeface="Times New Roman"/>
              <a:cs typeface="Times New Roman"/>
            </a:endParaRPr>
          </a:p>
          <a:p>
            <a:pPr>
              <a:spcBef>
                <a:spcPts val="600"/>
              </a:spcBef>
              <a:defRPr/>
            </a:pPr>
            <a:endParaRPr sz="1350" dirty="0">
              <a:latin typeface="Times New Roman"/>
              <a:cs typeface="Times New Roman"/>
            </a:endParaRPr>
          </a:p>
          <a:p>
            <a:pPr marL="12700">
              <a:spcBef>
                <a:spcPts val="600"/>
              </a:spcBef>
              <a:defRPr/>
            </a:pPr>
            <a:r>
              <a:rPr lang="en-US" sz="1400" spc="-5" dirty="0">
                <a:latin typeface="Times New Roman"/>
                <a:cs typeface="Times New Roman"/>
              </a:rPr>
              <a:t>    </a:t>
            </a:r>
            <a:r>
              <a:rPr sz="1400" spc="-5" dirty="0">
                <a:latin typeface="Times New Roman"/>
                <a:cs typeface="Times New Roman"/>
              </a:rPr>
              <a:t>&lt;rdf:Property</a:t>
            </a:r>
            <a:r>
              <a:rPr sz="1400" dirty="0">
                <a:latin typeface="Times New Roman"/>
                <a:cs typeface="Times New Roman"/>
              </a:rPr>
              <a:t> </a:t>
            </a:r>
            <a:r>
              <a:rPr sz="1400" spc="-5" dirty="0">
                <a:latin typeface="Times New Roman"/>
                <a:cs typeface="Times New Roman"/>
              </a:rPr>
              <a:t>rdf:about="</a:t>
            </a:r>
            <a:r>
              <a:rPr sz="1400" spc="-5" dirty="0">
                <a:solidFill>
                  <a:schemeClr val="accent2"/>
                </a:solidFill>
                <a:latin typeface="Times New Roman"/>
                <a:cs typeface="Times New Roman"/>
                <a:hlinkClick r:id="rId4">
                  <a:extLst>
                    <a:ext uri="{A12FA001-AC4F-418D-AE19-62706E023703}">
                      <ahyp:hlinkClr xmlns:ahyp="http://schemas.microsoft.com/office/drawing/2018/hyperlinkcolor" val="tx"/>
                    </a:ext>
                  </a:extLst>
                </a:hlinkClick>
              </a:rPr>
              <a:t>http://www.dib.uth.gr/teaches</a:t>
            </a:r>
            <a:r>
              <a:rPr sz="1400" spc="-5" dirty="0">
                <a:latin typeface="Times New Roman"/>
                <a:cs typeface="Times New Roman"/>
              </a:rPr>
              <a:t>"&gt;</a:t>
            </a:r>
            <a:endParaRPr lang="en-US" sz="1400" spc="-5" dirty="0">
              <a:latin typeface="Times New Roman"/>
              <a:cs typeface="Times New Roman"/>
            </a:endParaRPr>
          </a:p>
          <a:p>
            <a:pPr marL="12700">
              <a:spcBef>
                <a:spcPts val="600"/>
              </a:spcBef>
              <a:defRPr/>
            </a:pPr>
            <a:r>
              <a:rPr lang="en-US" sz="1400" spc="-5" dirty="0">
                <a:latin typeface="Times New Roman"/>
                <a:cs typeface="Times New Roman"/>
              </a:rPr>
              <a:t>         </a:t>
            </a:r>
            <a:r>
              <a:rPr sz="1400" spc="-5" dirty="0">
                <a:latin typeface="Times New Roman"/>
                <a:cs typeface="Times New Roman"/>
              </a:rPr>
              <a:t>&lt;rdfs:comment&gt;Assigns</a:t>
            </a:r>
            <a:r>
              <a:rPr sz="1400" spc="10" dirty="0">
                <a:latin typeface="Times New Roman"/>
                <a:cs typeface="Times New Roman"/>
              </a:rPr>
              <a:t> </a:t>
            </a:r>
            <a:r>
              <a:rPr sz="1400" spc="-5" dirty="0">
                <a:latin typeface="Times New Roman"/>
                <a:cs typeface="Times New Roman"/>
              </a:rPr>
              <a:t>courses</a:t>
            </a:r>
            <a:r>
              <a:rPr sz="1400" spc="15" dirty="0">
                <a:latin typeface="Times New Roman"/>
                <a:cs typeface="Times New Roman"/>
              </a:rPr>
              <a:t> </a:t>
            </a:r>
            <a:r>
              <a:rPr sz="1400" dirty="0">
                <a:latin typeface="Times New Roman"/>
                <a:cs typeface="Times New Roman"/>
              </a:rPr>
              <a:t>to</a:t>
            </a:r>
            <a:r>
              <a:rPr sz="1400" spc="15" dirty="0">
                <a:latin typeface="Times New Roman"/>
                <a:cs typeface="Times New Roman"/>
              </a:rPr>
              <a:t> </a:t>
            </a:r>
            <a:r>
              <a:rPr sz="1400" spc="-5" dirty="0">
                <a:latin typeface="Times New Roman"/>
                <a:cs typeface="Times New Roman"/>
              </a:rPr>
              <a:t>lecturers.&lt;/</a:t>
            </a:r>
            <a:r>
              <a:rPr sz="1400" spc="-5" dirty="0" err="1">
                <a:latin typeface="Times New Roman"/>
                <a:cs typeface="Times New Roman"/>
              </a:rPr>
              <a:t>rdfs:comment</a:t>
            </a:r>
            <a:r>
              <a:rPr sz="1400" spc="-5" dirty="0">
                <a:latin typeface="Times New Roman"/>
                <a:cs typeface="Times New Roman"/>
              </a:rPr>
              <a:t>&gt;</a:t>
            </a:r>
            <a:endParaRPr lang="en-US" sz="1400" spc="-5" dirty="0">
              <a:latin typeface="Times New Roman"/>
              <a:cs typeface="Times New Roman"/>
            </a:endParaRPr>
          </a:p>
          <a:p>
            <a:pPr marL="12700">
              <a:spcBef>
                <a:spcPts val="600"/>
              </a:spcBef>
              <a:defRPr/>
            </a:pPr>
            <a:r>
              <a:rPr lang="en-US" sz="1400" spc="-5" dirty="0">
                <a:latin typeface="Times New Roman"/>
                <a:cs typeface="Times New Roman"/>
              </a:rPr>
              <a:t>         </a:t>
            </a:r>
            <a:r>
              <a:rPr sz="1400" spc="-5" dirty="0">
                <a:latin typeface="Times New Roman"/>
                <a:cs typeface="Times New Roman"/>
              </a:rPr>
              <a:t>&lt;rdfs:domain</a:t>
            </a:r>
            <a:r>
              <a:rPr sz="1400" spc="30" dirty="0">
                <a:latin typeface="Times New Roman"/>
                <a:cs typeface="Times New Roman"/>
              </a:rPr>
              <a:t> </a:t>
            </a:r>
            <a:r>
              <a:rPr sz="1400" spc="-10" dirty="0">
                <a:latin typeface="Times New Roman"/>
                <a:cs typeface="Times New Roman"/>
              </a:rPr>
              <a:t>rdf:resource="#lecturer"/&gt;</a:t>
            </a:r>
            <a:endParaRPr lang="en-US" sz="1400" spc="-10" dirty="0">
              <a:latin typeface="Times New Roman"/>
              <a:cs typeface="Times New Roman"/>
            </a:endParaRPr>
          </a:p>
          <a:p>
            <a:pPr marL="12700">
              <a:spcBef>
                <a:spcPts val="600"/>
              </a:spcBef>
              <a:defRPr/>
            </a:pPr>
            <a:r>
              <a:rPr lang="en-US" sz="1400" spc="-10" dirty="0">
                <a:latin typeface="Times New Roman"/>
                <a:cs typeface="Times New Roman"/>
              </a:rPr>
              <a:t>         </a:t>
            </a:r>
            <a:r>
              <a:rPr sz="1400" spc="-5" dirty="0">
                <a:latin typeface="Times New Roman"/>
                <a:cs typeface="Times New Roman"/>
              </a:rPr>
              <a:t>&lt;rdfs:range</a:t>
            </a:r>
            <a:r>
              <a:rPr sz="1400" spc="-20" dirty="0">
                <a:latin typeface="Times New Roman"/>
                <a:cs typeface="Times New Roman"/>
              </a:rPr>
              <a:t> </a:t>
            </a:r>
            <a:r>
              <a:rPr sz="1400" spc="-5" dirty="0">
                <a:latin typeface="Times New Roman"/>
                <a:cs typeface="Times New Roman"/>
              </a:rPr>
              <a:t>rdf:resource="#course"/&gt;</a:t>
            </a:r>
            <a:endParaRPr sz="1400" dirty="0">
              <a:latin typeface="Times New Roman"/>
              <a:cs typeface="Times New Roman"/>
            </a:endParaRPr>
          </a:p>
          <a:p>
            <a:pPr marL="12700">
              <a:spcBef>
                <a:spcPts val="600"/>
              </a:spcBef>
              <a:defRPr/>
            </a:pPr>
            <a:r>
              <a:rPr lang="en-US" sz="1400" spc="-5" dirty="0">
                <a:latin typeface="Times New Roman"/>
                <a:cs typeface="Times New Roman"/>
              </a:rPr>
              <a:t>    </a:t>
            </a:r>
            <a:r>
              <a:rPr sz="1400" spc="-5" dirty="0">
                <a:latin typeface="Times New Roman"/>
                <a:cs typeface="Times New Roman"/>
              </a:rPr>
              <a:t>&lt;/</a:t>
            </a:r>
            <a:r>
              <a:rPr sz="1400" spc="-5" dirty="0" err="1">
                <a:latin typeface="Times New Roman"/>
                <a:cs typeface="Times New Roman"/>
              </a:rPr>
              <a:t>rdf:Property</a:t>
            </a:r>
            <a:r>
              <a:rPr sz="1400" spc="-5" dirty="0">
                <a:latin typeface="Times New Roman"/>
                <a:cs typeface="Times New Roman"/>
              </a:rPr>
              <a:t>&gt;</a:t>
            </a:r>
            <a:endParaRPr sz="1500" dirty="0">
              <a:latin typeface="Times New Roman"/>
              <a:cs typeface="Times New Roman"/>
            </a:endParaRPr>
          </a:p>
          <a:p>
            <a:pPr>
              <a:spcBef>
                <a:spcPts val="600"/>
              </a:spcBef>
              <a:defRPr/>
            </a:pPr>
            <a:endParaRPr sz="1350" dirty="0">
              <a:latin typeface="Times New Roman"/>
              <a:cs typeface="Times New Roman"/>
            </a:endParaRPr>
          </a:p>
          <a:p>
            <a:pPr marL="12700">
              <a:spcBef>
                <a:spcPts val="600"/>
              </a:spcBef>
              <a:defRPr/>
            </a:pPr>
            <a:r>
              <a:rPr sz="1400" spc="-5" dirty="0">
                <a:latin typeface="Times New Roman"/>
                <a:cs typeface="Times New Roman"/>
              </a:rPr>
              <a:t>&lt;/rdf:RDF&gt;</a:t>
            </a:r>
            <a:endParaRPr sz="1400" dirty="0">
              <a:latin typeface="Times New Roman"/>
              <a:cs typeface="Times New Roman"/>
            </a:endParaRPr>
          </a:p>
        </p:txBody>
      </p:sp>
      <p:sp>
        <p:nvSpPr>
          <p:cNvPr id="22531" name="object 2">
            <a:extLst>
              <a:ext uri="{FF2B5EF4-FFF2-40B4-BE49-F238E27FC236}">
                <a16:creationId xmlns:a16="http://schemas.microsoft.com/office/drawing/2014/main" id="{6ACE8101-6AE7-1E87-6558-DBDE38C23607}"/>
              </a:ext>
            </a:extLst>
          </p:cNvPr>
          <p:cNvSpPr txBox="1">
            <a:spLocks noChangeArrowheads="1"/>
          </p:cNvSpPr>
          <p:nvPr/>
        </p:nvSpPr>
        <p:spPr bwMode="auto">
          <a:xfrm>
            <a:off x="2459038" y="152400"/>
            <a:ext cx="4225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ts val="2375"/>
              </a:lnSpc>
            </a:pPr>
            <a:r>
              <a:rPr lang="el-GR" altLang="en-US" sz="3200" b="0" dirty="0">
                <a:cs typeface="Times New Roman" panose="02020603050405020304" pitchFamily="18" charset="0"/>
              </a:rPr>
              <a:t>Παράδειγμα (συνέχεια)</a:t>
            </a:r>
            <a:endParaRPr lang="en-US" altLang="en-US" sz="3200" b="0" dirty="0">
              <a:cs typeface="Times New Roman" panose="02020603050405020304" pitchFamily="18" charset="0"/>
            </a:endParaRPr>
          </a:p>
        </p:txBody>
      </p:sp>
      <p:sp>
        <p:nvSpPr>
          <p:cNvPr id="22532" name="Slide Number Placeholder 3">
            <a:extLst>
              <a:ext uri="{FF2B5EF4-FFF2-40B4-BE49-F238E27FC236}">
                <a16:creationId xmlns:a16="http://schemas.microsoft.com/office/drawing/2014/main" id="{14C3AAD9-225B-C96A-A9C9-E85345E3A1A2}"/>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9AAF9921-8D4B-4A35-A7DA-CA21B67EFF1C}" type="slidenum">
              <a:rPr lang="en-US" altLang="en-US" sz="1200" b="0">
                <a:latin typeface="Arial" panose="020B0604020202020204" pitchFamily="34" charset="0"/>
                <a:cs typeface="Arial" panose="020B0604020202020204" pitchFamily="34" charset="0"/>
              </a:rPr>
              <a:pPr algn="r"/>
              <a:t>19</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C78069F-70FE-3A4B-5723-C6D0CC93EC69}"/>
              </a:ext>
            </a:extLst>
          </p:cNvPr>
          <p:cNvSpPr>
            <a:spLocks noGrp="1" noChangeArrowheads="1"/>
          </p:cNvSpPr>
          <p:nvPr>
            <p:ph type="title"/>
          </p:nvPr>
        </p:nvSpPr>
        <p:spPr bwMode="auto">
          <a:xfrm>
            <a:off x="322263" y="0"/>
            <a:ext cx="82296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latin typeface="Times" panose="02020603050405020304" pitchFamily="18" charset="0"/>
              </a:rPr>
              <a:t>  RDF Schema  </a:t>
            </a:r>
          </a:p>
        </p:txBody>
      </p:sp>
      <p:sp>
        <p:nvSpPr>
          <p:cNvPr id="6147" name="Rectangle 3">
            <a:extLst>
              <a:ext uri="{FF2B5EF4-FFF2-40B4-BE49-F238E27FC236}">
                <a16:creationId xmlns:a16="http://schemas.microsoft.com/office/drawing/2014/main" id="{BB7AA209-D360-2D84-7A00-2E9146DC2CCB}"/>
              </a:ext>
            </a:extLst>
          </p:cNvPr>
          <p:cNvSpPr>
            <a:spLocks noChangeArrowheads="1"/>
          </p:cNvSpPr>
          <p:nvPr/>
        </p:nvSpPr>
        <p:spPr bwMode="auto">
          <a:xfrm>
            <a:off x="363538" y="1016000"/>
            <a:ext cx="8763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Char char="•"/>
            </a:pPr>
            <a:r>
              <a:rPr lang="el-GR" altLang="en-US" sz="2400" dirty="0">
                <a:latin typeface="Times" panose="02020603050405020304" pitchFamily="18" charset="0"/>
              </a:rPr>
              <a:t>Ορίζει μικρά</a:t>
            </a:r>
            <a:r>
              <a:rPr lang="en-US" altLang="en-US" sz="2400" dirty="0">
                <a:solidFill>
                  <a:srgbClr val="00476E"/>
                </a:solidFill>
                <a:latin typeface="Times" panose="02020603050405020304" pitchFamily="18" charset="0"/>
              </a:rPr>
              <a:t> </a:t>
            </a:r>
            <a:r>
              <a:rPr lang="el-GR" altLang="en-US" sz="2400" dirty="0">
                <a:solidFill>
                  <a:srgbClr val="FF0000"/>
                </a:solidFill>
                <a:latin typeface="Times" panose="02020603050405020304" pitchFamily="18" charset="0"/>
              </a:rPr>
              <a:t>λεξιλόγια</a:t>
            </a:r>
            <a:r>
              <a:rPr lang="en-US" altLang="en-US" sz="2400" dirty="0">
                <a:solidFill>
                  <a:srgbClr val="00476E"/>
                </a:solidFill>
                <a:latin typeface="Times" panose="02020603050405020304" pitchFamily="18" charset="0"/>
              </a:rPr>
              <a:t> </a:t>
            </a:r>
            <a:r>
              <a:rPr lang="el-GR" altLang="en-US" sz="2400" dirty="0">
                <a:latin typeface="Times" panose="02020603050405020304" pitchFamily="18" charset="0"/>
              </a:rPr>
              <a:t>για την</a:t>
            </a:r>
            <a:r>
              <a:rPr lang="en-US" altLang="en-US" sz="2400" dirty="0">
                <a:latin typeface="Times" panose="02020603050405020304" pitchFamily="18" charset="0"/>
              </a:rPr>
              <a:t> RDF</a:t>
            </a:r>
            <a:endParaRPr lang="en-US" altLang="en-US" sz="2400" dirty="0">
              <a:solidFill>
                <a:srgbClr val="CC0000"/>
              </a:solidFill>
              <a:latin typeface="Times" panose="02020603050405020304" pitchFamily="18" charset="0"/>
            </a:endParaRPr>
          </a:p>
          <a:p>
            <a:pPr eaLnBrk="1" hangingPunct="1">
              <a:spcBef>
                <a:spcPct val="50000"/>
              </a:spcBef>
              <a:buFontTx/>
              <a:buChar char="•"/>
            </a:pPr>
            <a:r>
              <a:rPr lang="el-GR" altLang="en-US" sz="2400" dirty="0">
                <a:latin typeface="Times" panose="02020603050405020304" pitchFamily="18" charset="0"/>
              </a:rPr>
              <a:t>Τα λεξιλόγια μπορεί να χρησιμοποιηθούν για να οριστούν άλλα λεξιλόγια για συγκεκριμένα πεδία εφαρμογών </a:t>
            </a:r>
            <a:endParaRPr lang="en-US" altLang="en-US" sz="2400" dirty="0">
              <a:latin typeface="Times" panose="02020603050405020304" pitchFamily="18" charset="0"/>
            </a:endParaRPr>
          </a:p>
        </p:txBody>
      </p:sp>
      <p:sp>
        <p:nvSpPr>
          <p:cNvPr id="6149" name="Slide Number Placeholder 3">
            <a:extLst>
              <a:ext uri="{FF2B5EF4-FFF2-40B4-BE49-F238E27FC236}">
                <a16:creationId xmlns:a16="http://schemas.microsoft.com/office/drawing/2014/main" id="{A8B0750B-8109-A36E-D9DE-8DF29FE76C3F}"/>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5A4878D4-80C0-49B7-8B31-ACE6D9775849}" type="slidenum">
              <a:rPr lang="en-US" altLang="en-US" sz="1200" b="0">
                <a:latin typeface="Arial" panose="020B0604020202020204" pitchFamily="34" charset="0"/>
                <a:cs typeface="Arial" panose="020B0604020202020204" pitchFamily="34" charset="0"/>
              </a:rPr>
              <a:pPr algn="r"/>
              <a:t>2</a:t>
            </a:fld>
            <a:endParaRPr lang="en-US" altLang="en-US" sz="1200" b="0">
              <a:latin typeface="Arial" panose="020B0604020202020204" pitchFamily="34" charset="0"/>
              <a:cs typeface="Arial" panose="020B0604020202020204" pitchFamily="34" charset="0"/>
            </a:endParaRPr>
          </a:p>
        </p:txBody>
      </p:sp>
      <p:pic>
        <p:nvPicPr>
          <p:cNvPr id="2" name="Google Shape;521;p51" descr="layerCake">
            <a:extLst>
              <a:ext uri="{FF2B5EF4-FFF2-40B4-BE49-F238E27FC236}">
                <a16:creationId xmlns:a16="http://schemas.microsoft.com/office/drawing/2014/main" id="{2DD435E7-7DE9-8135-21BE-1F24D5304AD1}"/>
              </a:ext>
            </a:extLst>
          </p:cNvPr>
          <p:cNvPicPr preferRelativeResize="0"/>
          <p:nvPr/>
        </p:nvPicPr>
        <p:blipFill rotWithShape="1">
          <a:blip r:embed="rId3">
            <a:alphaModFix/>
          </a:blip>
          <a:srcRect/>
          <a:stretch/>
        </p:blipFill>
        <p:spPr>
          <a:xfrm>
            <a:off x="609600" y="2932534"/>
            <a:ext cx="3886200" cy="3500438"/>
          </a:xfrm>
          <a:prstGeom prst="rect">
            <a:avLst/>
          </a:prstGeom>
          <a:noFill/>
          <a:ln>
            <a:noFill/>
          </a:ln>
        </p:spPr>
      </p:pic>
      <p:pic>
        <p:nvPicPr>
          <p:cNvPr id="7" name="Picture 6">
            <a:extLst>
              <a:ext uri="{FF2B5EF4-FFF2-40B4-BE49-F238E27FC236}">
                <a16:creationId xmlns:a16="http://schemas.microsoft.com/office/drawing/2014/main" id="{3EAA9C12-365B-1D42-80B3-6330C414F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2" y="3144838"/>
            <a:ext cx="4107942" cy="2743200"/>
          </a:xfrm>
          <a:prstGeom prst="rect">
            <a:avLst/>
          </a:prstGeom>
        </p:spPr>
      </p:pic>
    </p:spTree>
    <p:extLst>
      <p:ext uri="{BB962C8B-B14F-4D97-AF65-F5344CB8AC3E}">
        <p14:creationId xmlns:p14="http://schemas.microsoft.com/office/powerpoint/2010/main" val="23453029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2">
            <a:extLst>
              <a:ext uri="{FF2B5EF4-FFF2-40B4-BE49-F238E27FC236}">
                <a16:creationId xmlns:a16="http://schemas.microsoft.com/office/drawing/2014/main" id="{FF96251C-0587-04BC-3D20-FF681B8B48C2}"/>
              </a:ext>
            </a:extLst>
          </p:cNvPr>
          <p:cNvSpPr txBox="1">
            <a:spLocks noChangeArrowheads="1"/>
          </p:cNvSpPr>
          <p:nvPr/>
        </p:nvSpPr>
        <p:spPr bwMode="auto">
          <a:xfrm>
            <a:off x="2573338" y="152400"/>
            <a:ext cx="39973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ts val="2375"/>
              </a:lnSpc>
            </a:pPr>
            <a:r>
              <a:rPr lang="el-GR" altLang="en-US" sz="3200" b="0" dirty="0">
                <a:cs typeface="Times New Roman" panose="02020603050405020304" pitchFamily="18" charset="0"/>
              </a:rPr>
              <a:t>Δομημένα Λεξιλόγια</a:t>
            </a:r>
          </a:p>
        </p:txBody>
      </p:sp>
      <p:sp>
        <p:nvSpPr>
          <p:cNvPr id="6" name="object 6">
            <a:extLst>
              <a:ext uri="{FF2B5EF4-FFF2-40B4-BE49-F238E27FC236}">
                <a16:creationId xmlns:a16="http://schemas.microsoft.com/office/drawing/2014/main" id="{A078974A-EFC5-5F1D-1412-AC71500DD38D}"/>
              </a:ext>
            </a:extLst>
          </p:cNvPr>
          <p:cNvSpPr txBox="1"/>
          <p:nvPr/>
        </p:nvSpPr>
        <p:spPr>
          <a:xfrm>
            <a:off x="201613" y="4833938"/>
            <a:ext cx="8815387" cy="939800"/>
          </a:xfrm>
          <a:prstGeom prst="rect">
            <a:avLst/>
          </a:prstGeom>
        </p:spPr>
        <p:txBody>
          <a:bodyPr lIns="0" tIns="165100" rIns="0" bIns="0">
            <a:spAutoFit/>
          </a:bodyPr>
          <a:lstStyle/>
          <a:p>
            <a:pPr algn="ctr">
              <a:spcBef>
                <a:spcPts val="1300"/>
              </a:spcBef>
              <a:defRPr/>
            </a:pPr>
            <a:r>
              <a:rPr i="1" spc="-5" dirty="0">
                <a:solidFill>
                  <a:srgbClr val="0000FF"/>
                </a:solidFill>
                <a:latin typeface="Times New Roman"/>
                <a:cs typeface="Times New Roman"/>
              </a:rPr>
              <a:t>Ποιος</a:t>
            </a:r>
            <a:r>
              <a:rPr i="1" spc="5" dirty="0">
                <a:solidFill>
                  <a:srgbClr val="0000FF"/>
                </a:solidFill>
                <a:latin typeface="Times New Roman"/>
                <a:cs typeface="Times New Roman"/>
              </a:rPr>
              <a:t> </a:t>
            </a:r>
            <a:r>
              <a:rPr i="1" spc="-5" dirty="0">
                <a:solidFill>
                  <a:srgbClr val="0000FF"/>
                </a:solidFill>
                <a:latin typeface="Times New Roman"/>
                <a:cs typeface="Times New Roman"/>
              </a:rPr>
              <a:t>είναι</a:t>
            </a:r>
            <a:r>
              <a:rPr i="1" spc="5" dirty="0">
                <a:solidFill>
                  <a:srgbClr val="0000FF"/>
                </a:solidFill>
                <a:latin typeface="Times New Roman"/>
                <a:cs typeface="Times New Roman"/>
              </a:rPr>
              <a:t> </a:t>
            </a:r>
            <a:r>
              <a:rPr i="1" dirty="0">
                <a:solidFill>
                  <a:srgbClr val="0000FF"/>
                </a:solidFill>
                <a:latin typeface="Times New Roman"/>
                <a:cs typeface="Times New Roman"/>
              </a:rPr>
              <a:t>ο</a:t>
            </a:r>
            <a:r>
              <a:rPr i="1" spc="10" dirty="0">
                <a:solidFill>
                  <a:srgbClr val="0000FF"/>
                </a:solidFill>
                <a:latin typeface="Times New Roman"/>
                <a:cs typeface="Times New Roman"/>
              </a:rPr>
              <a:t> </a:t>
            </a:r>
            <a:r>
              <a:rPr i="1" spc="-10" dirty="0">
                <a:solidFill>
                  <a:srgbClr val="0000FF"/>
                </a:solidFill>
                <a:latin typeface="Times New Roman"/>
                <a:cs typeface="Times New Roman"/>
              </a:rPr>
              <a:t>βασικός</a:t>
            </a:r>
            <a:r>
              <a:rPr i="1" spc="5" dirty="0">
                <a:solidFill>
                  <a:srgbClr val="0000FF"/>
                </a:solidFill>
                <a:latin typeface="Times New Roman"/>
                <a:cs typeface="Times New Roman"/>
              </a:rPr>
              <a:t> </a:t>
            </a:r>
            <a:r>
              <a:rPr i="1" spc="-10" dirty="0">
                <a:solidFill>
                  <a:srgbClr val="0000FF"/>
                </a:solidFill>
                <a:latin typeface="Times New Roman"/>
                <a:cs typeface="Times New Roman"/>
              </a:rPr>
              <a:t>ρόλος</a:t>
            </a:r>
            <a:r>
              <a:rPr i="1" spc="5" dirty="0">
                <a:solidFill>
                  <a:srgbClr val="0000FF"/>
                </a:solidFill>
                <a:latin typeface="Times New Roman"/>
                <a:cs typeface="Times New Roman"/>
              </a:rPr>
              <a:t> </a:t>
            </a:r>
            <a:r>
              <a:rPr i="1" spc="-15" dirty="0">
                <a:solidFill>
                  <a:srgbClr val="0000FF"/>
                </a:solidFill>
                <a:latin typeface="Times New Roman"/>
                <a:cs typeface="Times New Roman"/>
              </a:rPr>
              <a:t>των</a:t>
            </a:r>
            <a:r>
              <a:rPr i="1" spc="-65" dirty="0">
                <a:solidFill>
                  <a:srgbClr val="0000FF"/>
                </a:solidFill>
                <a:latin typeface="Times New Roman"/>
                <a:cs typeface="Times New Roman"/>
              </a:rPr>
              <a:t> </a:t>
            </a:r>
            <a:r>
              <a:rPr i="1" spc="-15" dirty="0">
                <a:solidFill>
                  <a:srgbClr val="0000FF"/>
                </a:solidFill>
                <a:latin typeface="Times New Roman"/>
                <a:cs typeface="Times New Roman"/>
              </a:rPr>
              <a:t>Δοµηµένων</a:t>
            </a:r>
            <a:r>
              <a:rPr i="1" spc="-65" dirty="0">
                <a:solidFill>
                  <a:srgbClr val="0000FF"/>
                </a:solidFill>
                <a:latin typeface="Times New Roman"/>
                <a:cs typeface="Times New Roman"/>
              </a:rPr>
              <a:t> </a:t>
            </a:r>
            <a:r>
              <a:rPr i="1" spc="-5" dirty="0">
                <a:solidFill>
                  <a:srgbClr val="0000FF"/>
                </a:solidFill>
                <a:latin typeface="Times New Roman"/>
                <a:cs typeface="Times New Roman"/>
              </a:rPr>
              <a:t>Λεξιλογίων</a:t>
            </a:r>
            <a:r>
              <a:rPr i="1" spc="5" dirty="0">
                <a:solidFill>
                  <a:srgbClr val="0000FF"/>
                </a:solidFill>
                <a:latin typeface="Times New Roman"/>
                <a:cs typeface="Times New Roman"/>
              </a:rPr>
              <a:t> </a:t>
            </a:r>
            <a:r>
              <a:rPr i="1" spc="-5" dirty="0">
                <a:solidFill>
                  <a:srgbClr val="0000FF"/>
                </a:solidFill>
                <a:latin typeface="Times New Roman"/>
                <a:cs typeface="Times New Roman"/>
              </a:rPr>
              <a:t>(Controlled</a:t>
            </a:r>
            <a:r>
              <a:rPr i="1" spc="10" dirty="0">
                <a:solidFill>
                  <a:srgbClr val="0000FF"/>
                </a:solidFill>
                <a:latin typeface="Times New Roman"/>
                <a:cs typeface="Times New Roman"/>
              </a:rPr>
              <a:t> </a:t>
            </a:r>
            <a:r>
              <a:rPr i="1" spc="-20" dirty="0">
                <a:solidFill>
                  <a:srgbClr val="0000FF"/>
                </a:solidFill>
                <a:latin typeface="Times New Roman"/>
                <a:cs typeface="Times New Roman"/>
              </a:rPr>
              <a:t>Vocabularies);</a:t>
            </a:r>
            <a:endParaRPr>
              <a:latin typeface="Times New Roman"/>
              <a:cs typeface="Times New Roman"/>
            </a:endParaRPr>
          </a:p>
          <a:p>
            <a:pPr algn="ctr">
              <a:spcBef>
                <a:spcPts val="1200"/>
              </a:spcBef>
              <a:defRPr/>
            </a:pPr>
            <a:r>
              <a:rPr i="1" spc="-5" dirty="0">
                <a:solidFill>
                  <a:srgbClr val="0000FF"/>
                </a:solidFill>
                <a:latin typeface="Times New Roman"/>
                <a:cs typeface="Times New Roman"/>
              </a:rPr>
              <a:t>Ποιος</a:t>
            </a:r>
            <a:r>
              <a:rPr i="1" spc="-15" dirty="0">
                <a:solidFill>
                  <a:srgbClr val="0000FF"/>
                </a:solidFill>
                <a:latin typeface="Times New Roman"/>
                <a:cs typeface="Times New Roman"/>
              </a:rPr>
              <a:t> </a:t>
            </a:r>
            <a:r>
              <a:rPr i="1" spc="-5" dirty="0">
                <a:solidFill>
                  <a:srgbClr val="0000FF"/>
                </a:solidFill>
                <a:latin typeface="Times New Roman"/>
                <a:cs typeface="Times New Roman"/>
              </a:rPr>
              <a:t>είναι</a:t>
            </a:r>
            <a:r>
              <a:rPr i="1" spc="-10" dirty="0">
                <a:solidFill>
                  <a:srgbClr val="0000FF"/>
                </a:solidFill>
                <a:latin typeface="Times New Roman"/>
                <a:cs typeface="Times New Roman"/>
              </a:rPr>
              <a:t> </a:t>
            </a:r>
            <a:r>
              <a:rPr i="1" dirty="0">
                <a:solidFill>
                  <a:srgbClr val="0000FF"/>
                </a:solidFill>
                <a:latin typeface="Times New Roman"/>
                <a:cs typeface="Times New Roman"/>
              </a:rPr>
              <a:t>ο</a:t>
            </a:r>
            <a:r>
              <a:rPr i="1" spc="-5" dirty="0">
                <a:solidFill>
                  <a:srgbClr val="0000FF"/>
                </a:solidFill>
                <a:latin typeface="Times New Roman"/>
                <a:cs typeface="Times New Roman"/>
              </a:rPr>
              <a:t> </a:t>
            </a:r>
            <a:r>
              <a:rPr i="1" spc="-30" dirty="0">
                <a:solidFill>
                  <a:srgbClr val="0000FF"/>
                </a:solidFill>
                <a:latin typeface="Times New Roman"/>
                <a:cs typeface="Times New Roman"/>
              </a:rPr>
              <a:t>στόχος</a:t>
            </a:r>
            <a:r>
              <a:rPr i="1" spc="-15" dirty="0">
                <a:solidFill>
                  <a:srgbClr val="0000FF"/>
                </a:solidFill>
                <a:latin typeface="Times New Roman"/>
                <a:cs typeface="Times New Roman"/>
              </a:rPr>
              <a:t> </a:t>
            </a:r>
            <a:r>
              <a:rPr i="1" spc="-10" dirty="0">
                <a:solidFill>
                  <a:srgbClr val="0000FF"/>
                </a:solidFill>
                <a:latin typeface="Times New Roman"/>
                <a:cs typeface="Times New Roman"/>
              </a:rPr>
              <a:t>τους;</a:t>
            </a:r>
            <a:endParaRPr>
              <a:latin typeface="Times New Roman"/>
              <a:cs typeface="Times New Roman"/>
            </a:endParaRPr>
          </a:p>
        </p:txBody>
      </p:sp>
      <p:pic>
        <p:nvPicPr>
          <p:cNvPr id="23556" name="object 7">
            <a:extLst>
              <a:ext uri="{FF2B5EF4-FFF2-40B4-BE49-F238E27FC236}">
                <a16:creationId xmlns:a16="http://schemas.microsoft.com/office/drawing/2014/main" id="{D21D1D97-72E9-594C-8F81-404B914F4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447800"/>
            <a:ext cx="887412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3">
            <a:extLst>
              <a:ext uri="{FF2B5EF4-FFF2-40B4-BE49-F238E27FC236}">
                <a16:creationId xmlns:a16="http://schemas.microsoft.com/office/drawing/2014/main" id="{AD379697-0F2A-D6E6-AA0D-5BFC18F23F2B}"/>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DE615A93-A85D-471F-A891-103F0945ADE6}" type="slidenum">
              <a:rPr lang="en-US" altLang="en-US" sz="1200" b="0">
                <a:latin typeface="Arial" panose="020B0604020202020204" pitchFamily="34" charset="0"/>
                <a:cs typeface="Arial" panose="020B0604020202020204" pitchFamily="34" charset="0"/>
              </a:rPr>
              <a:pPr algn="r"/>
              <a:t>20</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2">
            <a:extLst>
              <a:ext uri="{FF2B5EF4-FFF2-40B4-BE49-F238E27FC236}">
                <a16:creationId xmlns:a16="http://schemas.microsoft.com/office/drawing/2014/main" id="{B80AC02B-A61F-DAD5-2AA4-CD9086D4E9A7}"/>
              </a:ext>
            </a:extLst>
          </p:cNvPr>
          <p:cNvSpPr txBox="1">
            <a:spLocks noGrp="1" noChangeArrowheads="1"/>
          </p:cNvSpPr>
          <p:nvPr>
            <p:ph type="ctrTitle"/>
          </p:nvPr>
        </p:nvSpPr>
        <p:spPr bwMode="auto">
          <a:xfrm>
            <a:off x="952500" y="4763"/>
            <a:ext cx="7239000" cy="506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12700" numCol="1" anchor="t" anchorCtr="0" compatLnSpc="1">
            <a:prstTxWarp prst="textNoShape">
              <a:avLst/>
            </a:prstTxWarp>
          </a:bodyPr>
          <a:lstStyle/>
          <a:p>
            <a:pPr marL="350838">
              <a:spcBef>
                <a:spcPts val="100"/>
              </a:spcBef>
            </a:pPr>
            <a:r>
              <a:rPr lang="el-GR" altLang="en-US" sz="3200" b="0" dirty="0">
                <a:latin typeface="Times New Roman" panose="02020603050405020304" pitchFamily="18" charset="0"/>
                <a:cs typeface="Times New Roman" panose="02020603050405020304" pitchFamily="18" charset="0"/>
              </a:rPr>
              <a:t>Παράδειγμα</a:t>
            </a:r>
          </a:p>
        </p:txBody>
      </p:sp>
      <p:sp>
        <p:nvSpPr>
          <p:cNvPr id="30723" name="Slide Number Placeholder 3">
            <a:extLst>
              <a:ext uri="{FF2B5EF4-FFF2-40B4-BE49-F238E27FC236}">
                <a16:creationId xmlns:a16="http://schemas.microsoft.com/office/drawing/2014/main" id="{8193356A-B2F1-1213-0D2A-9E1E2B1EB9AD}"/>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D9E58CF5-7ECC-4BAE-91E5-FF52FEE6E5AC}" type="slidenum">
              <a:rPr lang="en-US" altLang="en-US" sz="1200" b="0">
                <a:latin typeface="Arial" panose="020B0604020202020204" pitchFamily="34" charset="0"/>
                <a:cs typeface="Arial" panose="020B0604020202020204" pitchFamily="34" charset="0"/>
              </a:rPr>
              <a:pPr algn="r"/>
              <a:t>21</a:t>
            </a:fld>
            <a:endParaRPr lang="en-US" altLang="en-US" sz="1200" b="0">
              <a:latin typeface="Arial" panose="020B0604020202020204" pitchFamily="34" charset="0"/>
              <a:cs typeface="Arial" panose="020B0604020202020204" pitchFamily="34" charset="0"/>
            </a:endParaRPr>
          </a:p>
        </p:txBody>
      </p:sp>
      <p:pic>
        <p:nvPicPr>
          <p:cNvPr id="30724" name="object 4">
            <a:extLst>
              <a:ext uri="{FF2B5EF4-FFF2-40B4-BE49-F238E27FC236}">
                <a16:creationId xmlns:a16="http://schemas.microsoft.com/office/drawing/2014/main" id="{BC781C49-EEFA-AC84-3F1C-14733D9F4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68" y="1143000"/>
            <a:ext cx="8541463"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ject 2">
            <a:extLst>
              <a:ext uri="{FF2B5EF4-FFF2-40B4-BE49-F238E27FC236}">
                <a16:creationId xmlns:a16="http://schemas.microsoft.com/office/drawing/2014/main" id="{9C2339DE-B41B-36D6-8BE7-3159FDB03EA6}"/>
              </a:ext>
            </a:extLst>
          </p:cNvPr>
          <p:cNvSpPr txBox="1">
            <a:spLocks noChangeArrowheads="1"/>
          </p:cNvSpPr>
          <p:nvPr/>
        </p:nvSpPr>
        <p:spPr bwMode="auto">
          <a:xfrm>
            <a:off x="1733550" y="152400"/>
            <a:ext cx="56769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ts val="2375"/>
              </a:lnSpc>
            </a:pPr>
            <a:r>
              <a:rPr lang="el-GR" altLang="en-US" sz="3200" b="0" dirty="0">
                <a:cs typeface="Times New Roman" panose="02020603050405020304" pitchFamily="18" charset="0"/>
              </a:rPr>
              <a:t>Φυσικά πρόσωπα και Αντικείμενα</a:t>
            </a:r>
            <a:endParaRPr lang="en-US" altLang="en-US" sz="3200" b="0" dirty="0">
              <a:cs typeface="Times New Roman" panose="02020603050405020304" pitchFamily="18" charset="0"/>
            </a:endParaRPr>
          </a:p>
        </p:txBody>
      </p:sp>
      <p:pic>
        <p:nvPicPr>
          <p:cNvPr id="26627" name="object 5">
            <a:extLst>
              <a:ext uri="{FF2B5EF4-FFF2-40B4-BE49-F238E27FC236}">
                <a16:creationId xmlns:a16="http://schemas.microsoft.com/office/drawing/2014/main" id="{0A7C92A4-F1E0-3B10-D31F-9F611F76D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8388"/>
            <a:ext cx="91440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Slide Number Placeholder 3">
            <a:extLst>
              <a:ext uri="{FF2B5EF4-FFF2-40B4-BE49-F238E27FC236}">
                <a16:creationId xmlns:a16="http://schemas.microsoft.com/office/drawing/2014/main" id="{1177B2EA-36A4-4B84-3E78-63ABB2FE6138}"/>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FE66E48E-54B5-408E-9350-6A0CED43B082}" type="slidenum">
              <a:rPr lang="en-US" altLang="en-US" sz="1200" b="0">
                <a:latin typeface="Arial" panose="020B0604020202020204" pitchFamily="34" charset="0"/>
                <a:cs typeface="Arial" panose="020B0604020202020204" pitchFamily="34" charset="0"/>
              </a:rPr>
              <a:pPr algn="r"/>
              <a:t>22</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2">
            <a:extLst>
              <a:ext uri="{FF2B5EF4-FFF2-40B4-BE49-F238E27FC236}">
                <a16:creationId xmlns:a16="http://schemas.microsoft.com/office/drawing/2014/main" id="{2BBE85B3-EC6B-FB08-B51D-C32D52C43194}"/>
              </a:ext>
            </a:extLst>
          </p:cNvPr>
          <p:cNvSpPr txBox="1">
            <a:spLocks noChangeArrowheads="1"/>
          </p:cNvSpPr>
          <p:nvPr/>
        </p:nvSpPr>
        <p:spPr bwMode="auto">
          <a:xfrm>
            <a:off x="2000250" y="152400"/>
            <a:ext cx="51435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ts val="2375"/>
              </a:lnSpc>
            </a:pPr>
            <a:r>
              <a:rPr lang="el-GR" altLang="en-US" sz="3200" b="0" dirty="0">
                <a:cs typeface="Times New Roman" panose="02020603050405020304" pitchFamily="18" charset="0"/>
              </a:rPr>
              <a:t>Η λύση με δομημένα λεξιλόγια</a:t>
            </a:r>
            <a:endParaRPr lang="en-US" altLang="en-US" sz="3200" b="0" dirty="0">
              <a:cs typeface="Times New Roman" panose="02020603050405020304" pitchFamily="18" charset="0"/>
            </a:endParaRPr>
          </a:p>
        </p:txBody>
      </p:sp>
      <p:pic>
        <p:nvPicPr>
          <p:cNvPr id="27651" name="object 6">
            <a:extLst>
              <a:ext uri="{FF2B5EF4-FFF2-40B4-BE49-F238E27FC236}">
                <a16:creationId xmlns:a16="http://schemas.microsoft.com/office/drawing/2014/main" id="{8360A3A0-AB9A-7ABC-D6A9-121AB7B48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1149350"/>
            <a:ext cx="9067800"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Slide Number Placeholder 3">
            <a:extLst>
              <a:ext uri="{FF2B5EF4-FFF2-40B4-BE49-F238E27FC236}">
                <a16:creationId xmlns:a16="http://schemas.microsoft.com/office/drawing/2014/main" id="{C8B54DAF-C5E5-F802-F028-97A701725B40}"/>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2F139E2C-920E-44EC-A01E-EBAEF4C3F8D4}" type="slidenum">
              <a:rPr lang="en-US" altLang="en-US" sz="1200" b="0">
                <a:latin typeface="Arial" panose="020B0604020202020204" pitchFamily="34" charset="0"/>
                <a:cs typeface="Arial" panose="020B0604020202020204" pitchFamily="34" charset="0"/>
              </a:rPr>
              <a:pPr algn="r"/>
              <a:t>23</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CB493493-E545-DD24-A82F-74C72AAF46E9}"/>
              </a:ext>
            </a:extLst>
          </p:cNvPr>
          <p:cNvSpPr txBox="1"/>
          <p:nvPr/>
        </p:nvSpPr>
        <p:spPr>
          <a:xfrm>
            <a:off x="3038475" y="1557338"/>
            <a:ext cx="2997200" cy="330200"/>
          </a:xfrm>
          <a:prstGeom prst="rect">
            <a:avLst/>
          </a:prstGeom>
        </p:spPr>
        <p:txBody>
          <a:bodyPr lIns="0" tIns="12700" rIns="0" bIns="0">
            <a:spAutoFit/>
          </a:bodyPr>
          <a:lstStyle/>
          <a:p>
            <a:pPr marL="12700">
              <a:spcBef>
                <a:spcPts val="100"/>
              </a:spcBef>
              <a:defRPr/>
            </a:pPr>
            <a:r>
              <a:rPr i="1" dirty="0">
                <a:solidFill>
                  <a:srgbClr val="0000FF"/>
                </a:solidFill>
                <a:latin typeface="Times New Roman"/>
                <a:cs typeface="Times New Roman"/>
              </a:rPr>
              <a:t>FOAF:</a:t>
            </a:r>
            <a:r>
              <a:rPr i="1" spc="-25" dirty="0">
                <a:solidFill>
                  <a:srgbClr val="0000FF"/>
                </a:solidFill>
                <a:latin typeface="Times New Roman"/>
                <a:cs typeface="Times New Roman"/>
              </a:rPr>
              <a:t> </a:t>
            </a:r>
            <a:r>
              <a:rPr i="1" spc="-5" dirty="0">
                <a:solidFill>
                  <a:srgbClr val="0000FF"/>
                </a:solidFill>
                <a:latin typeface="Times New Roman"/>
                <a:cs typeface="Times New Roman"/>
              </a:rPr>
              <a:t>Friend-Of-A-Friend</a:t>
            </a:r>
            <a:endParaRPr>
              <a:latin typeface="Times New Roman"/>
              <a:cs typeface="Times New Roman"/>
            </a:endParaRPr>
          </a:p>
        </p:txBody>
      </p:sp>
      <p:pic>
        <p:nvPicPr>
          <p:cNvPr id="28675" name="object 7">
            <a:extLst>
              <a:ext uri="{FF2B5EF4-FFF2-40B4-BE49-F238E27FC236}">
                <a16:creationId xmlns:a16="http://schemas.microsoft.com/office/drawing/2014/main" id="{6568B6E5-ADB6-6815-EEE8-6940E5A47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0" y="1676400"/>
            <a:ext cx="279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object 8">
            <a:extLst>
              <a:ext uri="{FF2B5EF4-FFF2-40B4-BE49-F238E27FC236}">
                <a16:creationId xmlns:a16="http://schemas.microsoft.com/office/drawing/2014/main" id="{1B55AD32-A7DC-4601-E2C8-CC49EF511473}"/>
              </a:ext>
            </a:extLst>
          </p:cNvPr>
          <p:cNvSpPr txBox="1">
            <a:spLocks noChangeArrowheads="1"/>
          </p:cNvSpPr>
          <p:nvPr/>
        </p:nvSpPr>
        <p:spPr bwMode="auto">
          <a:xfrm>
            <a:off x="612775" y="3665538"/>
            <a:ext cx="81597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just">
              <a:spcBef>
                <a:spcPts val="100"/>
              </a:spcBef>
            </a:pPr>
            <a:r>
              <a:rPr lang="en-US" altLang="en-US" i="1" u="sng">
                <a:cs typeface="Times New Roman" panose="02020603050405020304" pitchFamily="18" charset="0"/>
              </a:rPr>
              <a:t>@</a:t>
            </a:r>
            <a:r>
              <a:rPr lang="en-US" altLang="en-US" b="0" i="1" u="sng">
                <a:cs typeface="Times New Roman" panose="02020603050405020304" pitchFamily="18" charset="0"/>
              </a:rPr>
              <a:t>Wikipedia:</a:t>
            </a:r>
            <a:r>
              <a:rPr lang="en-US" altLang="en-US" b="0" i="1">
                <a:cs typeface="Times New Roman" panose="02020603050405020304" pitchFamily="18" charset="0"/>
              </a:rPr>
              <a:t> FOAF (an acronym of friend of a friend) is a machine-readable  ontology describing persons, their activities and their relations to other people  and objects.</a:t>
            </a:r>
            <a:endParaRPr lang="en-US" altLang="en-US" b="0">
              <a:cs typeface="Times New Roman" panose="02020603050405020304" pitchFamily="18" charset="0"/>
            </a:endParaRPr>
          </a:p>
          <a:p>
            <a:endParaRPr lang="en-US" altLang="en-US" sz="2200">
              <a:cs typeface="Times New Roman" panose="02020603050405020304" pitchFamily="18" charset="0"/>
            </a:endParaRPr>
          </a:p>
          <a:p>
            <a:pPr algn="ctr">
              <a:spcBef>
                <a:spcPts val="1875"/>
              </a:spcBef>
            </a:pPr>
            <a:r>
              <a:rPr lang="en-US" altLang="en-US" i="1">
                <a:solidFill>
                  <a:srgbClr val="2D2DB9"/>
                </a:solidFill>
                <a:cs typeface="Times New Roman" panose="02020603050405020304" pitchFamily="18" charset="0"/>
                <a:hlinkClick r:id="rId3"/>
              </a:rPr>
              <a:t>http://xmlns.com/foaf/spec/</a:t>
            </a:r>
            <a:endParaRPr lang="en-US" altLang="en-US">
              <a:solidFill>
                <a:srgbClr val="2D2DB9"/>
              </a:solidFill>
              <a:cs typeface="Times New Roman" panose="02020603050405020304" pitchFamily="18" charset="0"/>
            </a:endParaRPr>
          </a:p>
        </p:txBody>
      </p:sp>
      <p:sp>
        <p:nvSpPr>
          <p:cNvPr id="28677" name="Slide Number Placeholder 3">
            <a:extLst>
              <a:ext uri="{FF2B5EF4-FFF2-40B4-BE49-F238E27FC236}">
                <a16:creationId xmlns:a16="http://schemas.microsoft.com/office/drawing/2014/main" id="{B8862C3A-4130-778E-AC6C-12E358E7FA1D}"/>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3237DFCF-7188-4304-953F-7CE473C6E8D6}" type="slidenum">
              <a:rPr lang="en-US" altLang="en-US" sz="1200" b="0">
                <a:latin typeface="Arial" panose="020B0604020202020204" pitchFamily="34" charset="0"/>
                <a:cs typeface="Arial" panose="020B0604020202020204" pitchFamily="34" charset="0"/>
              </a:rPr>
              <a:pPr algn="r"/>
              <a:t>24</a:t>
            </a:fld>
            <a:endParaRPr lang="en-US" altLang="en-US" sz="1200" b="0">
              <a:latin typeface="Arial" panose="020B0604020202020204" pitchFamily="34" charset="0"/>
              <a:cs typeface="Arial" panose="020B0604020202020204" pitchFamily="34" charset="0"/>
            </a:endParaRPr>
          </a:p>
        </p:txBody>
      </p:sp>
      <p:sp>
        <p:nvSpPr>
          <p:cNvPr id="28678" name="object 2">
            <a:extLst>
              <a:ext uri="{FF2B5EF4-FFF2-40B4-BE49-F238E27FC236}">
                <a16:creationId xmlns:a16="http://schemas.microsoft.com/office/drawing/2014/main" id="{2FBD77ED-E3E5-62C7-6123-4D5A8E81830B}"/>
              </a:ext>
            </a:extLst>
          </p:cNvPr>
          <p:cNvSpPr txBox="1">
            <a:spLocks noChangeArrowheads="1"/>
          </p:cNvSpPr>
          <p:nvPr/>
        </p:nvSpPr>
        <p:spPr bwMode="auto">
          <a:xfrm>
            <a:off x="2732881" y="177801"/>
            <a:ext cx="39195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ts val="2375"/>
              </a:lnSpc>
            </a:pPr>
            <a:r>
              <a:rPr lang="el-GR" altLang="en-US" sz="3200" b="0" dirty="0">
                <a:cs typeface="Times New Roman" panose="02020603050405020304" pitchFamily="18" charset="0"/>
              </a:rPr>
              <a:t>Δομημένα λεξιλόγια</a:t>
            </a:r>
            <a:endParaRPr lang="en-US" altLang="en-US" sz="3200" b="0" dirty="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2">
            <a:extLst>
              <a:ext uri="{FF2B5EF4-FFF2-40B4-BE49-F238E27FC236}">
                <a16:creationId xmlns:a16="http://schemas.microsoft.com/office/drawing/2014/main" id="{55533881-CEAC-6A11-9C8E-47A4C5F5AD3F}"/>
              </a:ext>
            </a:extLst>
          </p:cNvPr>
          <p:cNvSpPr txBox="1">
            <a:spLocks noChangeArrowheads="1"/>
          </p:cNvSpPr>
          <p:nvPr/>
        </p:nvSpPr>
        <p:spPr bwMode="auto">
          <a:xfrm>
            <a:off x="900906" y="144463"/>
            <a:ext cx="73421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ts val="2175"/>
              </a:lnSpc>
            </a:pPr>
            <a:r>
              <a:rPr lang="el-GR" altLang="en-US" sz="2800" b="0">
                <a:cs typeface="Times New Roman" panose="02020603050405020304" pitchFamily="18" charset="0"/>
              </a:rPr>
              <a:t>Επέκταση µε FOAF στο προηγούµενο παράδειγµα</a:t>
            </a:r>
            <a:endParaRPr lang="en-US" altLang="en-US" sz="2800" b="0">
              <a:cs typeface="Times New Roman" panose="02020603050405020304" pitchFamily="18" charset="0"/>
            </a:endParaRPr>
          </a:p>
        </p:txBody>
      </p:sp>
      <p:sp>
        <p:nvSpPr>
          <p:cNvPr id="29699" name="object 5">
            <a:extLst>
              <a:ext uri="{FF2B5EF4-FFF2-40B4-BE49-F238E27FC236}">
                <a16:creationId xmlns:a16="http://schemas.microsoft.com/office/drawing/2014/main" id="{045D3A0B-99AF-1C20-4070-060EC9BAD3FC}"/>
              </a:ext>
            </a:extLst>
          </p:cNvPr>
          <p:cNvSpPr txBox="1">
            <a:spLocks noChangeArrowheads="1"/>
          </p:cNvSpPr>
          <p:nvPr/>
        </p:nvSpPr>
        <p:spPr bwMode="auto">
          <a:xfrm>
            <a:off x="231775" y="1411288"/>
            <a:ext cx="45116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9220" rIns="0" bIns="0">
            <a:spAutoFit/>
          </a:bodyPr>
          <a:lstStyle>
            <a:lvl1pPr marL="127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spcBef>
                <a:spcPts val="863"/>
              </a:spcBef>
            </a:pPr>
            <a:r>
              <a:rPr lang="en-US" altLang="en-US" sz="1400">
                <a:cs typeface="Times New Roman" panose="02020603050405020304" pitchFamily="18" charset="0"/>
              </a:rPr>
              <a:t>&lt;?xml version="1.0"?&gt;</a:t>
            </a:r>
          </a:p>
          <a:p>
            <a:pPr>
              <a:spcBef>
                <a:spcPts val="763"/>
              </a:spcBef>
            </a:pPr>
            <a:r>
              <a:rPr lang="en-US" altLang="en-US" sz="1400">
                <a:cs typeface="Times New Roman" panose="02020603050405020304" pitchFamily="18" charset="0"/>
              </a:rPr>
              <a:t>&lt;rdf:RDF</a:t>
            </a:r>
          </a:p>
          <a:p>
            <a:pPr>
              <a:lnSpc>
                <a:spcPts val="2600"/>
              </a:lnSpc>
            </a:pPr>
            <a:r>
              <a:rPr lang="en-US" altLang="en-US" sz="1400">
                <a:cs typeface="Times New Roman" panose="02020603050405020304" pitchFamily="18" charset="0"/>
              </a:rPr>
              <a:t>xmlns:rdf="</a:t>
            </a:r>
            <a:r>
              <a:rPr lang="en-US" altLang="en-US" sz="1400">
                <a:solidFill>
                  <a:srgbClr val="2D2DB9"/>
                </a:solidFill>
                <a:cs typeface="Times New Roman" panose="02020603050405020304" pitchFamily="18" charset="0"/>
              </a:rPr>
              <a:t>http://www.w3.org/1999/02/22-rdf-syntax-ns#</a:t>
            </a:r>
            <a:r>
              <a:rPr lang="en-US" altLang="en-US" sz="1400">
                <a:cs typeface="Times New Roman" panose="02020603050405020304" pitchFamily="18" charset="0"/>
              </a:rPr>
              <a:t>"</a:t>
            </a:r>
            <a:r>
              <a:rPr lang="en-US" altLang="en-US" sz="1400">
                <a:solidFill>
                  <a:srgbClr val="CCCCFF"/>
                </a:solidFill>
                <a:cs typeface="Times New Roman" panose="02020603050405020304" pitchFamily="18" charset="0"/>
              </a:rPr>
              <a:t> </a:t>
            </a:r>
            <a:r>
              <a:rPr lang="en-US" altLang="en-US" sz="1400">
                <a:cs typeface="Times New Roman" panose="02020603050405020304" pitchFamily="18" charset="0"/>
              </a:rPr>
              <a:t> xmlns:rdfs="</a:t>
            </a:r>
            <a:r>
              <a:rPr lang="en-US" altLang="en-US" sz="1400">
                <a:solidFill>
                  <a:srgbClr val="2D2DB9"/>
                </a:solidFill>
                <a:cs typeface="Times New Roman" panose="02020603050405020304" pitchFamily="18" charset="0"/>
              </a:rPr>
              <a:t>http://www.w3.org/2000/01/rdf-schema#</a:t>
            </a:r>
            <a:r>
              <a:rPr lang="en-US" altLang="en-US" sz="1400">
                <a:cs typeface="Times New Roman" panose="02020603050405020304" pitchFamily="18" charset="0"/>
              </a:rPr>
              <a:t>"</a:t>
            </a:r>
          </a:p>
        </p:txBody>
      </p:sp>
      <p:sp>
        <p:nvSpPr>
          <p:cNvPr id="6" name="object 6">
            <a:extLst>
              <a:ext uri="{FF2B5EF4-FFF2-40B4-BE49-F238E27FC236}">
                <a16:creationId xmlns:a16="http://schemas.microsoft.com/office/drawing/2014/main" id="{1ADD51C0-3FED-B108-C7D3-31A8BDCD521F}"/>
              </a:ext>
            </a:extLst>
          </p:cNvPr>
          <p:cNvSpPr txBox="1"/>
          <p:nvPr/>
        </p:nvSpPr>
        <p:spPr>
          <a:xfrm>
            <a:off x="231775" y="2782888"/>
            <a:ext cx="3190875" cy="228600"/>
          </a:xfrm>
          <a:prstGeom prst="rect">
            <a:avLst/>
          </a:prstGeom>
        </p:spPr>
        <p:txBody>
          <a:bodyPr lIns="0" tIns="12700" rIns="0" bIns="0">
            <a:spAutoFit/>
          </a:bodyPr>
          <a:lstStyle/>
          <a:p>
            <a:pPr marL="12700">
              <a:spcBef>
                <a:spcPts val="100"/>
              </a:spcBef>
              <a:defRPr/>
            </a:pPr>
            <a:r>
              <a:rPr sz="1400" spc="-5" dirty="0">
                <a:solidFill>
                  <a:srgbClr val="0000FF"/>
                </a:solidFill>
                <a:latin typeface="Times New Roman"/>
                <a:cs typeface="Times New Roman"/>
              </a:rPr>
              <a:t>xmlns:foaf=</a:t>
            </a:r>
            <a:r>
              <a:rPr sz="1400" spc="-5" dirty="0">
                <a:latin typeface="Times New Roman"/>
                <a:cs typeface="Times New Roman"/>
              </a:rPr>
              <a:t>"</a:t>
            </a:r>
            <a:r>
              <a:rPr sz="1400" spc="-5" dirty="0">
                <a:solidFill>
                  <a:schemeClr val="accent6"/>
                </a:solidFill>
                <a:latin typeface="Times New Roman"/>
                <a:cs typeface="Times New Roman"/>
              </a:rPr>
              <a:t>http://xmlns.com/foaf/0.1/</a:t>
            </a:r>
            <a:r>
              <a:rPr sz="1400" spc="-5" dirty="0">
                <a:latin typeface="Times New Roman"/>
                <a:cs typeface="Times New Roman"/>
              </a:rPr>
              <a:t>"&gt;</a:t>
            </a:r>
            <a:endParaRPr sz="1400" dirty="0">
              <a:latin typeface="Times New Roman"/>
              <a:cs typeface="Times New Roman"/>
            </a:endParaRPr>
          </a:p>
        </p:txBody>
      </p:sp>
      <p:sp>
        <p:nvSpPr>
          <p:cNvPr id="29701" name="object 7">
            <a:extLst>
              <a:ext uri="{FF2B5EF4-FFF2-40B4-BE49-F238E27FC236}">
                <a16:creationId xmlns:a16="http://schemas.microsoft.com/office/drawing/2014/main" id="{0B4BE9A0-DB76-AD04-CBC8-52278A7F2AD4}"/>
              </a:ext>
            </a:extLst>
          </p:cNvPr>
          <p:cNvSpPr txBox="1">
            <a:spLocks noChangeArrowheads="1"/>
          </p:cNvSpPr>
          <p:nvPr/>
        </p:nvSpPr>
        <p:spPr bwMode="auto">
          <a:xfrm>
            <a:off x="231775" y="3417888"/>
            <a:ext cx="247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spcBef>
                <a:spcPts val="100"/>
              </a:spcBef>
            </a:pPr>
            <a:r>
              <a:rPr lang="en-US" altLang="en-US" sz="1400">
                <a:cs typeface="Times New Roman" panose="02020603050405020304" pitchFamily="18" charset="0"/>
              </a:rPr>
              <a:t>.....</a:t>
            </a:r>
          </a:p>
        </p:txBody>
      </p:sp>
      <p:sp>
        <p:nvSpPr>
          <p:cNvPr id="8" name="object 8">
            <a:extLst>
              <a:ext uri="{FF2B5EF4-FFF2-40B4-BE49-F238E27FC236}">
                <a16:creationId xmlns:a16="http://schemas.microsoft.com/office/drawing/2014/main" id="{DC39CD86-3D3F-5BB1-B524-FD88C2AD3816}"/>
              </a:ext>
            </a:extLst>
          </p:cNvPr>
          <p:cNvSpPr txBox="1"/>
          <p:nvPr/>
        </p:nvSpPr>
        <p:spPr>
          <a:xfrm>
            <a:off x="231775" y="4278313"/>
            <a:ext cx="7235825" cy="1943100"/>
          </a:xfrm>
          <a:prstGeom prst="rect">
            <a:avLst/>
          </a:prstGeom>
        </p:spPr>
        <p:txBody>
          <a:bodyPr lIns="0" tIns="116840" rIns="0" bIns="0">
            <a:spAutoFit/>
          </a:bodyPr>
          <a:lstStyle/>
          <a:p>
            <a:pPr marL="12700">
              <a:spcBef>
                <a:spcPts val="920"/>
              </a:spcBef>
              <a:defRPr/>
            </a:pPr>
            <a:r>
              <a:rPr sz="1400" spc="-5" dirty="0">
                <a:solidFill>
                  <a:srgbClr val="0000FF"/>
                </a:solidFill>
                <a:latin typeface="Times New Roman"/>
                <a:cs typeface="Times New Roman"/>
              </a:rPr>
              <a:t>&lt;rdf:Property</a:t>
            </a:r>
            <a:r>
              <a:rPr sz="1400" spc="35" dirty="0">
                <a:solidFill>
                  <a:srgbClr val="0000FF"/>
                </a:solidFill>
                <a:latin typeface="Times New Roman"/>
                <a:cs typeface="Times New Roman"/>
              </a:rPr>
              <a:t> </a:t>
            </a:r>
            <a:r>
              <a:rPr sz="1400" spc="-5" dirty="0">
                <a:solidFill>
                  <a:srgbClr val="0000FF"/>
                </a:solidFill>
                <a:latin typeface="Times New Roman"/>
                <a:cs typeface="Times New Roman"/>
              </a:rPr>
              <a:t>rdf:about="</a:t>
            </a:r>
            <a:r>
              <a:rPr sz="1400" spc="-5" dirty="0">
                <a:solidFill>
                  <a:schemeClr val="accent6"/>
                </a:solidFill>
                <a:latin typeface="Times New Roman"/>
                <a:cs typeface="Times New Roman"/>
              </a:rPr>
              <a:t>http://xmlns.com/foaf/0.1/name</a:t>
            </a:r>
            <a:r>
              <a:rPr sz="1400" spc="-5" dirty="0">
                <a:solidFill>
                  <a:srgbClr val="0000FF"/>
                </a:solidFill>
                <a:latin typeface="Times New Roman"/>
                <a:cs typeface="Times New Roman"/>
              </a:rPr>
              <a:t>"&gt;</a:t>
            </a:r>
            <a:endParaRPr sz="1400" dirty="0">
              <a:latin typeface="Times New Roman"/>
              <a:cs typeface="Times New Roman"/>
            </a:endParaRPr>
          </a:p>
          <a:p>
            <a:pPr marL="927100">
              <a:spcBef>
                <a:spcPts val="820"/>
              </a:spcBef>
              <a:defRPr/>
            </a:pPr>
            <a:r>
              <a:rPr sz="1400" spc="-5" dirty="0">
                <a:solidFill>
                  <a:srgbClr val="0000FF"/>
                </a:solidFill>
                <a:latin typeface="Times New Roman"/>
                <a:cs typeface="Times New Roman"/>
              </a:rPr>
              <a:t>&lt;rdfs:domain rdf:resource="#staffMember"/&gt;</a:t>
            </a:r>
            <a:endParaRPr sz="1400" dirty="0">
              <a:latin typeface="Times New Roman"/>
              <a:cs typeface="Times New Roman"/>
            </a:endParaRPr>
          </a:p>
          <a:p>
            <a:pPr marL="927100">
              <a:spcBef>
                <a:spcPts val="820"/>
              </a:spcBef>
              <a:defRPr/>
            </a:pPr>
            <a:r>
              <a:rPr sz="1400" spc="-5" dirty="0">
                <a:solidFill>
                  <a:srgbClr val="3333FF"/>
                </a:solidFill>
                <a:latin typeface="Times New Roman"/>
                <a:cs typeface="Times New Roman"/>
              </a:rPr>
              <a:t>&lt;rdfs:range</a:t>
            </a:r>
            <a:r>
              <a:rPr sz="1400" spc="35" dirty="0">
                <a:solidFill>
                  <a:srgbClr val="3333FF"/>
                </a:solidFill>
                <a:latin typeface="Times New Roman"/>
                <a:cs typeface="Times New Roman"/>
              </a:rPr>
              <a:t> </a:t>
            </a:r>
            <a:r>
              <a:rPr sz="1400" spc="-5" dirty="0">
                <a:solidFill>
                  <a:srgbClr val="3333FF"/>
                </a:solidFill>
                <a:latin typeface="Times New Roman"/>
                <a:cs typeface="Times New Roman"/>
              </a:rPr>
              <a:t>rdf:resource="</a:t>
            </a:r>
            <a:r>
              <a:rPr sz="1400" spc="-5" dirty="0">
                <a:solidFill>
                  <a:schemeClr val="accent6"/>
                </a:solidFill>
                <a:latin typeface="Times New Roman"/>
                <a:cs typeface="Times New Roman"/>
              </a:rPr>
              <a:t>http://www.w3.org/1999/02/22-rdf-syntax-ns#Literal</a:t>
            </a:r>
            <a:r>
              <a:rPr sz="1400" spc="-5" dirty="0">
                <a:solidFill>
                  <a:srgbClr val="3333FF"/>
                </a:solidFill>
                <a:latin typeface="Times New Roman"/>
                <a:cs typeface="Times New Roman"/>
              </a:rPr>
              <a:t>"/&gt;</a:t>
            </a:r>
            <a:endParaRPr sz="1400" dirty="0">
              <a:latin typeface="Times New Roman"/>
              <a:cs typeface="Times New Roman"/>
            </a:endParaRPr>
          </a:p>
          <a:p>
            <a:pPr marL="12700">
              <a:spcBef>
                <a:spcPts val="820"/>
              </a:spcBef>
              <a:defRPr/>
            </a:pPr>
            <a:r>
              <a:rPr sz="1400" spc="-5" dirty="0">
                <a:solidFill>
                  <a:srgbClr val="3333FF"/>
                </a:solidFill>
                <a:latin typeface="Times New Roman"/>
                <a:cs typeface="Times New Roman"/>
              </a:rPr>
              <a:t>&lt;/rdf:Property&gt;</a:t>
            </a:r>
            <a:endParaRPr sz="1400" dirty="0">
              <a:latin typeface="Times New Roman"/>
              <a:cs typeface="Times New Roman"/>
            </a:endParaRPr>
          </a:p>
          <a:p>
            <a:pPr>
              <a:defRPr/>
            </a:pPr>
            <a:endParaRPr sz="1500" dirty="0">
              <a:latin typeface="Times New Roman"/>
              <a:cs typeface="Times New Roman"/>
            </a:endParaRPr>
          </a:p>
          <a:p>
            <a:pPr>
              <a:spcBef>
                <a:spcPts val="25"/>
              </a:spcBef>
              <a:defRPr/>
            </a:pPr>
            <a:endParaRPr sz="1450" dirty="0">
              <a:latin typeface="Times New Roman"/>
              <a:cs typeface="Times New Roman"/>
            </a:endParaRPr>
          </a:p>
          <a:p>
            <a:pPr marL="12700">
              <a:defRPr/>
            </a:pPr>
            <a:r>
              <a:rPr sz="1400" dirty="0">
                <a:latin typeface="Times New Roman"/>
                <a:cs typeface="Times New Roman"/>
              </a:rPr>
              <a:t>.....</a:t>
            </a:r>
          </a:p>
        </p:txBody>
      </p:sp>
      <p:grpSp>
        <p:nvGrpSpPr>
          <p:cNvPr id="29703" name="object 10">
            <a:extLst>
              <a:ext uri="{FF2B5EF4-FFF2-40B4-BE49-F238E27FC236}">
                <a16:creationId xmlns:a16="http://schemas.microsoft.com/office/drawing/2014/main" id="{8B24F98F-1134-025C-59C7-8AAD3D38B755}"/>
              </a:ext>
            </a:extLst>
          </p:cNvPr>
          <p:cNvGrpSpPr>
            <a:grpSpLocks/>
          </p:cNvGrpSpPr>
          <p:nvPr/>
        </p:nvGrpSpPr>
        <p:grpSpPr bwMode="auto">
          <a:xfrm>
            <a:off x="5548313" y="2049463"/>
            <a:ext cx="2771775" cy="1549400"/>
            <a:chOff x="5548157" y="2050093"/>
            <a:chExt cx="2771775" cy="1549400"/>
          </a:xfrm>
        </p:grpSpPr>
        <p:sp>
          <p:nvSpPr>
            <p:cNvPr id="29709" name="object 11">
              <a:extLst>
                <a:ext uri="{FF2B5EF4-FFF2-40B4-BE49-F238E27FC236}">
                  <a16:creationId xmlns:a16="http://schemas.microsoft.com/office/drawing/2014/main" id="{B0252AD0-37FB-0BE6-4959-CE92D1145333}"/>
                </a:ext>
              </a:extLst>
            </p:cNvPr>
            <p:cNvSpPr>
              <a:spLocks/>
            </p:cNvSpPr>
            <p:nvPr/>
          </p:nvSpPr>
          <p:spPr bwMode="auto">
            <a:xfrm>
              <a:off x="5560857" y="2062794"/>
              <a:ext cx="2746375" cy="1524000"/>
            </a:xfrm>
            <a:custGeom>
              <a:avLst/>
              <a:gdLst>
                <a:gd name="T0" fmla="*/ 1565746 w 2746375"/>
                <a:gd name="T1" fmla="*/ 16785 h 1524000"/>
                <a:gd name="T2" fmla="*/ 1453933 w 2746375"/>
                <a:gd name="T3" fmla="*/ 83456 h 1524000"/>
                <a:gd name="T4" fmla="*/ 1370204 w 2746375"/>
                <a:gd name="T5" fmla="*/ 81266 h 1524000"/>
                <a:gd name="T6" fmla="*/ 1208154 w 2746375"/>
                <a:gd name="T7" fmla="*/ 42323 h 1524000"/>
                <a:gd name="T8" fmla="*/ 1068649 w 2746375"/>
                <a:gd name="T9" fmla="*/ 59082 h 1524000"/>
                <a:gd name="T10" fmla="*/ 949611 w 2746375"/>
                <a:gd name="T11" fmla="*/ 117826 h 1524000"/>
                <a:gd name="T12" fmla="*/ 848581 w 2746375"/>
                <a:gd name="T13" fmla="*/ 161633 h 1524000"/>
                <a:gd name="T14" fmla="*/ 711543 w 2746375"/>
                <a:gd name="T15" fmla="*/ 134872 h 1524000"/>
                <a:gd name="T16" fmla="*/ 563648 w 2746375"/>
                <a:gd name="T17" fmla="*/ 144590 h 1524000"/>
                <a:gd name="T18" fmla="*/ 423519 w 2746375"/>
                <a:gd name="T19" fmla="*/ 194787 h 1524000"/>
                <a:gd name="T20" fmla="*/ 318241 w 2746375"/>
                <a:gd name="T21" fmla="*/ 277168 h 1524000"/>
                <a:gd name="T22" fmla="*/ 257103 w 2746375"/>
                <a:gd name="T23" fmla="*/ 382500 h 1524000"/>
                <a:gd name="T24" fmla="*/ 249391 w 2746375"/>
                <a:gd name="T25" fmla="*/ 501547 h 1524000"/>
                <a:gd name="T26" fmla="*/ 148253 w 2746375"/>
                <a:gd name="T27" fmla="*/ 528775 h 1524000"/>
                <a:gd name="T28" fmla="*/ 37294 w 2746375"/>
                <a:gd name="T29" fmla="*/ 608930 h 1524000"/>
                <a:gd name="T30" fmla="*/ 0 w 2746375"/>
                <a:gd name="T31" fmla="*/ 728216 h 1524000"/>
                <a:gd name="T32" fmla="*/ 54235 w 2746375"/>
                <a:gd name="T33" fmla="*/ 840415 h 1524000"/>
                <a:gd name="T34" fmla="*/ 99737 w 2746375"/>
                <a:gd name="T35" fmla="*/ 932331 h 1524000"/>
                <a:gd name="T36" fmla="*/ 63109 w 2746375"/>
                <a:gd name="T37" fmla="*/ 1062895 h 1524000"/>
                <a:gd name="T38" fmla="*/ 128114 w 2746375"/>
                <a:gd name="T39" fmla="*/ 1174670 h 1524000"/>
                <a:gd name="T40" fmla="*/ 260787 w 2746375"/>
                <a:gd name="T41" fmla="*/ 1239087 h 1524000"/>
                <a:gd name="T42" fmla="*/ 375537 w 2746375"/>
                <a:gd name="T43" fmla="*/ 1252606 h 1524000"/>
                <a:gd name="T44" fmla="*/ 476785 w 2746375"/>
                <a:gd name="T45" fmla="*/ 1343594 h 1524000"/>
                <a:gd name="T46" fmla="*/ 605761 w 2746375"/>
                <a:gd name="T47" fmla="*/ 1403898 h 1524000"/>
                <a:gd name="T48" fmla="*/ 751384 w 2746375"/>
                <a:gd name="T49" fmla="*/ 1431423 h 1524000"/>
                <a:gd name="T50" fmla="*/ 902574 w 2746375"/>
                <a:gd name="T51" fmla="*/ 1424074 h 1524000"/>
                <a:gd name="T52" fmla="*/ 1048251 w 2746375"/>
                <a:gd name="T53" fmla="*/ 1379759 h 1524000"/>
                <a:gd name="T54" fmla="*/ 1173566 w 2746375"/>
                <a:gd name="T55" fmla="*/ 1472898 h 1524000"/>
                <a:gd name="T56" fmla="*/ 1332889 w 2746375"/>
                <a:gd name="T57" fmla="*/ 1519620 h 1524000"/>
                <a:gd name="T58" fmla="*/ 1487914 w 2746375"/>
                <a:gd name="T59" fmla="*/ 1518059 h 1524000"/>
                <a:gd name="T60" fmla="*/ 1628967 w 2746375"/>
                <a:gd name="T61" fmla="*/ 1476159 h 1524000"/>
                <a:gd name="T62" fmla="*/ 1742520 w 2746375"/>
                <a:gd name="T63" fmla="*/ 1399408 h 1524000"/>
                <a:gd name="T64" fmla="*/ 1815047 w 2746375"/>
                <a:gd name="T65" fmla="*/ 1293296 h 1524000"/>
                <a:gd name="T66" fmla="*/ 1956189 w 2746375"/>
                <a:gd name="T67" fmla="*/ 1332459 h 1524000"/>
                <a:gd name="T68" fmla="*/ 2112850 w 2746375"/>
                <a:gd name="T69" fmla="*/ 1324290 h 1524000"/>
                <a:gd name="T70" fmla="*/ 2248356 w 2746375"/>
                <a:gd name="T71" fmla="*/ 1268786 h 1524000"/>
                <a:gd name="T72" fmla="*/ 2341533 w 2746375"/>
                <a:gd name="T73" fmla="*/ 1176891 h 1524000"/>
                <a:gd name="T74" fmla="*/ 2376916 w 2746375"/>
                <a:gd name="T75" fmla="*/ 1060102 h 1524000"/>
                <a:gd name="T76" fmla="*/ 2532192 w 2746375"/>
                <a:gd name="T77" fmla="*/ 1019333 h 1524000"/>
                <a:gd name="T78" fmla="*/ 2659414 w 2746375"/>
                <a:gd name="T79" fmla="*/ 934187 h 1524000"/>
                <a:gd name="T80" fmla="*/ 2731962 w 2746375"/>
                <a:gd name="T81" fmla="*/ 821254 h 1524000"/>
                <a:gd name="T82" fmla="*/ 2742890 w 2746375"/>
                <a:gd name="T83" fmla="*/ 697235 h 1524000"/>
                <a:gd name="T84" fmla="*/ 2689653 w 2746375"/>
                <a:gd name="T85" fmla="*/ 576802 h 1524000"/>
                <a:gd name="T86" fmla="*/ 2682874 w 2746375"/>
                <a:gd name="T87" fmla="*/ 465246 h 1524000"/>
                <a:gd name="T88" fmla="*/ 2662219 w 2746375"/>
                <a:gd name="T89" fmla="*/ 347072 h 1524000"/>
                <a:gd name="T90" fmla="*/ 2575169 w 2746375"/>
                <a:gd name="T91" fmla="*/ 249925 h 1524000"/>
                <a:gd name="T92" fmla="*/ 2434939 w 2746375"/>
                <a:gd name="T93" fmla="*/ 191314 h 1524000"/>
                <a:gd name="T94" fmla="*/ 2368350 w 2746375"/>
                <a:gd name="T95" fmla="*/ 83626 h 1524000"/>
                <a:gd name="T96" fmla="*/ 2246296 w 2746375"/>
                <a:gd name="T97" fmla="*/ 16581 h 1524000"/>
                <a:gd name="T98" fmla="*/ 2106055 w 2746375"/>
                <a:gd name="T99" fmla="*/ 691 h 1524000"/>
                <a:gd name="T100" fmla="*/ 1971160 w 2746375"/>
                <a:gd name="T101" fmla="*/ 33698 h 1524000"/>
                <a:gd name="T102" fmla="*/ 1875520 w 2746375"/>
                <a:gd name="T103" fmla="*/ 63931 h 1524000"/>
                <a:gd name="T104" fmla="*/ 1705168 w 2746375"/>
                <a:gd name="T105" fmla="*/ 702 h 1524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46375" h="1524000">
                  <a:moveTo>
                    <a:pt x="1657376" y="0"/>
                  </a:moveTo>
                  <a:lnTo>
                    <a:pt x="1610552" y="5449"/>
                  </a:lnTo>
                  <a:lnTo>
                    <a:pt x="1565746" y="16785"/>
                  </a:lnTo>
                  <a:lnTo>
                    <a:pt x="1524008" y="33742"/>
                  </a:lnTo>
                  <a:lnTo>
                    <a:pt x="1486387" y="56054"/>
                  </a:lnTo>
                  <a:lnTo>
                    <a:pt x="1453933" y="83456"/>
                  </a:lnTo>
                  <a:lnTo>
                    <a:pt x="1427697" y="115682"/>
                  </a:lnTo>
                  <a:lnTo>
                    <a:pt x="1409630" y="103160"/>
                  </a:lnTo>
                  <a:lnTo>
                    <a:pt x="1370204" y="81266"/>
                  </a:lnTo>
                  <a:lnTo>
                    <a:pt x="1303083" y="56663"/>
                  </a:lnTo>
                  <a:lnTo>
                    <a:pt x="1255898" y="46832"/>
                  </a:lnTo>
                  <a:lnTo>
                    <a:pt x="1208154" y="42323"/>
                  </a:lnTo>
                  <a:lnTo>
                    <a:pt x="1160559" y="42971"/>
                  </a:lnTo>
                  <a:lnTo>
                    <a:pt x="1113821" y="48612"/>
                  </a:lnTo>
                  <a:lnTo>
                    <a:pt x="1068649" y="59082"/>
                  </a:lnTo>
                  <a:lnTo>
                    <a:pt x="1025751" y="74217"/>
                  </a:lnTo>
                  <a:lnTo>
                    <a:pt x="985835" y="93853"/>
                  </a:lnTo>
                  <a:lnTo>
                    <a:pt x="949611" y="117826"/>
                  </a:lnTo>
                  <a:lnTo>
                    <a:pt x="917785" y="145970"/>
                  </a:lnTo>
                  <a:lnTo>
                    <a:pt x="891066" y="178123"/>
                  </a:lnTo>
                  <a:lnTo>
                    <a:pt x="848581" y="161633"/>
                  </a:lnTo>
                  <a:lnTo>
                    <a:pt x="804213" y="148885"/>
                  </a:lnTo>
                  <a:lnTo>
                    <a:pt x="758390" y="139943"/>
                  </a:lnTo>
                  <a:lnTo>
                    <a:pt x="711543" y="134872"/>
                  </a:lnTo>
                  <a:lnTo>
                    <a:pt x="664102" y="133738"/>
                  </a:lnTo>
                  <a:lnTo>
                    <a:pt x="616496" y="136605"/>
                  </a:lnTo>
                  <a:lnTo>
                    <a:pt x="563648" y="144590"/>
                  </a:lnTo>
                  <a:lnTo>
                    <a:pt x="513639" y="157176"/>
                  </a:lnTo>
                  <a:lnTo>
                    <a:pt x="466815" y="174022"/>
                  </a:lnTo>
                  <a:lnTo>
                    <a:pt x="423519" y="194787"/>
                  </a:lnTo>
                  <a:lnTo>
                    <a:pt x="384095" y="219127"/>
                  </a:lnTo>
                  <a:lnTo>
                    <a:pt x="348888" y="246702"/>
                  </a:lnTo>
                  <a:lnTo>
                    <a:pt x="318241" y="277168"/>
                  </a:lnTo>
                  <a:lnTo>
                    <a:pt x="292499" y="310185"/>
                  </a:lnTo>
                  <a:lnTo>
                    <a:pt x="272004" y="345409"/>
                  </a:lnTo>
                  <a:lnTo>
                    <a:pt x="257103" y="382500"/>
                  </a:lnTo>
                  <a:lnTo>
                    <a:pt x="248137" y="421114"/>
                  </a:lnTo>
                  <a:lnTo>
                    <a:pt x="245452" y="460911"/>
                  </a:lnTo>
                  <a:lnTo>
                    <a:pt x="249391" y="501547"/>
                  </a:lnTo>
                  <a:lnTo>
                    <a:pt x="247080" y="506293"/>
                  </a:lnTo>
                  <a:lnTo>
                    <a:pt x="195948" y="514064"/>
                  </a:lnTo>
                  <a:lnTo>
                    <a:pt x="148253" y="528775"/>
                  </a:lnTo>
                  <a:lnTo>
                    <a:pt x="105145" y="549865"/>
                  </a:lnTo>
                  <a:lnTo>
                    <a:pt x="67776" y="576771"/>
                  </a:lnTo>
                  <a:lnTo>
                    <a:pt x="37294" y="608930"/>
                  </a:lnTo>
                  <a:lnTo>
                    <a:pt x="14031" y="647556"/>
                  </a:lnTo>
                  <a:lnTo>
                    <a:pt x="1732" y="687703"/>
                  </a:lnTo>
                  <a:lnTo>
                    <a:pt x="0" y="728216"/>
                  </a:lnTo>
                  <a:lnTo>
                    <a:pt x="8437" y="767942"/>
                  </a:lnTo>
                  <a:lnTo>
                    <a:pt x="26648" y="805726"/>
                  </a:lnTo>
                  <a:lnTo>
                    <a:pt x="54235" y="840415"/>
                  </a:lnTo>
                  <a:lnTo>
                    <a:pt x="90801" y="870855"/>
                  </a:lnTo>
                  <a:lnTo>
                    <a:pt x="135951" y="895891"/>
                  </a:lnTo>
                  <a:lnTo>
                    <a:pt x="99737" y="932331"/>
                  </a:lnTo>
                  <a:lnTo>
                    <a:pt x="75082" y="973329"/>
                  </a:lnTo>
                  <a:lnTo>
                    <a:pt x="62650" y="1017360"/>
                  </a:lnTo>
                  <a:lnTo>
                    <a:pt x="63109" y="1062895"/>
                  </a:lnTo>
                  <a:lnTo>
                    <a:pt x="75199" y="1104189"/>
                  </a:lnTo>
                  <a:lnTo>
                    <a:pt x="97279" y="1141692"/>
                  </a:lnTo>
                  <a:lnTo>
                    <a:pt x="128114" y="1174670"/>
                  </a:lnTo>
                  <a:lnTo>
                    <a:pt x="166467" y="1202386"/>
                  </a:lnTo>
                  <a:lnTo>
                    <a:pt x="211103" y="1224104"/>
                  </a:lnTo>
                  <a:lnTo>
                    <a:pt x="260787" y="1239087"/>
                  </a:lnTo>
                  <a:lnTo>
                    <a:pt x="314282" y="1246601"/>
                  </a:lnTo>
                  <a:lnTo>
                    <a:pt x="370355" y="1245910"/>
                  </a:lnTo>
                  <a:lnTo>
                    <a:pt x="375537" y="1252606"/>
                  </a:lnTo>
                  <a:lnTo>
                    <a:pt x="405521" y="1286216"/>
                  </a:lnTo>
                  <a:lnTo>
                    <a:pt x="439408" y="1316571"/>
                  </a:lnTo>
                  <a:lnTo>
                    <a:pt x="476785" y="1343594"/>
                  </a:lnTo>
                  <a:lnTo>
                    <a:pt x="517244" y="1367208"/>
                  </a:lnTo>
                  <a:lnTo>
                    <a:pt x="560373" y="1387335"/>
                  </a:lnTo>
                  <a:lnTo>
                    <a:pt x="605761" y="1403898"/>
                  </a:lnTo>
                  <a:lnTo>
                    <a:pt x="653000" y="1416818"/>
                  </a:lnTo>
                  <a:lnTo>
                    <a:pt x="701678" y="1426019"/>
                  </a:lnTo>
                  <a:lnTo>
                    <a:pt x="751384" y="1431423"/>
                  </a:lnTo>
                  <a:lnTo>
                    <a:pt x="801709" y="1432951"/>
                  </a:lnTo>
                  <a:lnTo>
                    <a:pt x="852243" y="1430528"/>
                  </a:lnTo>
                  <a:lnTo>
                    <a:pt x="902574" y="1424074"/>
                  </a:lnTo>
                  <a:lnTo>
                    <a:pt x="952293" y="1413513"/>
                  </a:lnTo>
                  <a:lnTo>
                    <a:pt x="1000988" y="1398767"/>
                  </a:lnTo>
                  <a:lnTo>
                    <a:pt x="1048251" y="1379759"/>
                  </a:lnTo>
                  <a:lnTo>
                    <a:pt x="1084459" y="1415255"/>
                  </a:lnTo>
                  <a:lnTo>
                    <a:pt x="1126455" y="1446427"/>
                  </a:lnTo>
                  <a:lnTo>
                    <a:pt x="1173566" y="1472898"/>
                  </a:lnTo>
                  <a:lnTo>
                    <a:pt x="1225121" y="1494290"/>
                  </a:lnTo>
                  <a:lnTo>
                    <a:pt x="1280447" y="1510227"/>
                  </a:lnTo>
                  <a:lnTo>
                    <a:pt x="1332889" y="1519620"/>
                  </a:lnTo>
                  <a:lnTo>
                    <a:pt x="1385282" y="1523920"/>
                  </a:lnTo>
                  <a:lnTo>
                    <a:pt x="1437124" y="1523332"/>
                  </a:lnTo>
                  <a:lnTo>
                    <a:pt x="1487914" y="1518059"/>
                  </a:lnTo>
                  <a:lnTo>
                    <a:pt x="1537152" y="1508303"/>
                  </a:lnTo>
                  <a:lnTo>
                    <a:pt x="1584337" y="1494269"/>
                  </a:lnTo>
                  <a:lnTo>
                    <a:pt x="1628967" y="1476159"/>
                  </a:lnTo>
                  <a:lnTo>
                    <a:pt x="1670541" y="1454176"/>
                  </a:lnTo>
                  <a:lnTo>
                    <a:pt x="1708559" y="1428525"/>
                  </a:lnTo>
                  <a:lnTo>
                    <a:pt x="1742520" y="1399408"/>
                  </a:lnTo>
                  <a:lnTo>
                    <a:pt x="1771922" y="1367029"/>
                  </a:lnTo>
                  <a:lnTo>
                    <a:pt x="1796265" y="1331590"/>
                  </a:lnTo>
                  <a:lnTo>
                    <a:pt x="1815047" y="1293296"/>
                  </a:lnTo>
                  <a:lnTo>
                    <a:pt x="1859708" y="1311257"/>
                  </a:lnTo>
                  <a:lnTo>
                    <a:pt x="1906985" y="1324362"/>
                  </a:lnTo>
                  <a:lnTo>
                    <a:pt x="1956189" y="1332459"/>
                  </a:lnTo>
                  <a:lnTo>
                    <a:pt x="2006634" y="1335398"/>
                  </a:lnTo>
                  <a:lnTo>
                    <a:pt x="2060948" y="1332717"/>
                  </a:lnTo>
                  <a:lnTo>
                    <a:pt x="2112850" y="1324290"/>
                  </a:lnTo>
                  <a:lnTo>
                    <a:pt x="2161768" y="1310542"/>
                  </a:lnTo>
                  <a:lnTo>
                    <a:pt x="2207127" y="1291899"/>
                  </a:lnTo>
                  <a:lnTo>
                    <a:pt x="2248356" y="1268786"/>
                  </a:lnTo>
                  <a:lnTo>
                    <a:pt x="2284882" y="1241630"/>
                  </a:lnTo>
                  <a:lnTo>
                    <a:pt x="2316132" y="1210856"/>
                  </a:lnTo>
                  <a:lnTo>
                    <a:pt x="2341533" y="1176891"/>
                  </a:lnTo>
                  <a:lnTo>
                    <a:pt x="2360512" y="1140159"/>
                  </a:lnTo>
                  <a:lnTo>
                    <a:pt x="2372497" y="1101088"/>
                  </a:lnTo>
                  <a:lnTo>
                    <a:pt x="2376916" y="1060102"/>
                  </a:lnTo>
                  <a:lnTo>
                    <a:pt x="2430987" y="1051548"/>
                  </a:lnTo>
                  <a:lnTo>
                    <a:pt x="2482954" y="1037891"/>
                  </a:lnTo>
                  <a:lnTo>
                    <a:pt x="2532192" y="1019333"/>
                  </a:lnTo>
                  <a:lnTo>
                    <a:pt x="2578073" y="996071"/>
                  </a:lnTo>
                  <a:lnTo>
                    <a:pt x="2621979" y="966832"/>
                  </a:lnTo>
                  <a:lnTo>
                    <a:pt x="2659414" y="934187"/>
                  </a:lnTo>
                  <a:lnTo>
                    <a:pt x="2690286" y="898680"/>
                  </a:lnTo>
                  <a:lnTo>
                    <a:pt x="2714500" y="860855"/>
                  </a:lnTo>
                  <a:lnTo>
                    <a:pt x="2731962" y="821254"/>
                  </a:lnTo>
                  <a:lnTo>
                    <a:pt x="2742577" y="780422"/>
                  </a:lnTo>
                  <a:lnTo>
                    <a:pt x="2746251" y="738901"/>
                  </a:lnTo>
                  <a:lnTo>
                    <a:pt x="2742890" y="697235"/>
                  </a:lnTo>
                  <a:lnTo>
                    <a:pt x="2732399" y="655968"/>
                  </a:lnTo>
                  <a:lnTo>
                    <a:pt x="2714685" y="615642"/>
                  </a:lnTo>
                  <a:lnTo>
                    <a:pt x="2689653" y="576802"/>
                  </a:lnTo>
                  <a:lnTo>
                    <a:pt x="2657208" y="539990"/>
                  </a:lnTo>
                  <a:lnTo>
                    <a:pt x="2661665" y="531721"/>
                  </a:lnTo>
                  <a:lnTo>
                    <a:pt x="2682874" y="465246"/>
                  </a:lnTo>
                  <a:lnTo>
                    <a:pt x="2684182" y="424599"/>
                  </a:lnTo>
                  <a:lnTo>
                    <a:pt x="2677134" y="384992"/>
                  </a:lnTo>
                  <a:lnTo>
                    <a:pt x="2662219" y="347072"/>
                  </a:lnTo>
                  <a:lnTo>
                    <a:pt x="2639927" y="311488"/>
                  </a:lnTo>
                  <a:lnTo>
                    <a:pt x="2610747" y="278890"/>
                  </a:lnTo>
                  <a:lnTo>
                    <a:pt x="2575169" y="249925"/>
                  </a:lnTo>
                  <a:lnTo>
                    <a:pt x="2533681" y="225241"/>
                  </a:lnTo>
                  <a:lnTo>
                    <a:pt x="2486775" y="205488"/>
                  </a:lnTo>
                  <a:lnTo>
                    <a:pt x="2434939" y="191314"/>
                  </a:lnTo>
                  <a:lnTo>
                    <a:pt x="2420997" y="152516"/>
                  </a:lnTo>
                  <a:lnTo>
                    <a:pt x="2398603" y="116362"/>
                  </a:lnTo>
                  <a:lnTo>
                    <a:pt x="2368350" y="83626"/>
                  </a:lnTo>
                  <a:lnTo>
                    <a:pt x="2330827" y="55083"/>
                  </a:lnTo>
                  <a:lnTo>
                    <a:pt x="2290055" y="33004"/>
                  </a:lnTo>
                  <a:lnTo>
                    <a:pt x="2246296" y="16581"/>
                  </a:lnTo>
                  <a:lnTo>
                    <a:pt x="2200447" y="5758"/>
                  </a:lnTo>
                  <a:lnTo>
                    <a:pt x="2153402" y="480"/>
                  </a:lnTo>
                  <a:lnTo>
                    <a:pt x="2106055" y="691"/>
                  </a:lnTo>
                  <a:lnTo>
                    <a:pt x="2059303" y="6334"/>
                  </a:lnTo>
                  <a:lnTo>
                    <a:pt x="2014040" y="17355"/>
                  </a:lnTo>
                  <a:lnTo>
                    <a:pt x="1971160" y="33698"/>
                  </a:lnTo>
                  <a:lnTo>
                    <a:pt x="1931560" y="55307"/>
                  </a:lnTo>
                  <a:lnTo>
                    <a:pt x="1896133" y="82126"/>
                  </a:lnTo>
                  <a:lnTo>
                    <a:pt x="1875520" y="63931"/>
                  </a:lnTo>
                  <a:lnTo>
                    <a:pt x="1826942" y="33532"/>
                  </a:lnTo>
                  <a:lnTo>
                    <a:pt x="1752877" y="7823"/>
                  </a:lnTo>
                  <a:lnTo>
                    <a:pt x="1705168" y="702"/>
                  </a:lnTo>
                  <a:lnTo>
                    <a:pt x="1657376" y="0"/>
                  </a:lnTo>
                  <a:close/>
                </a:path>
              </a:pathLst>
            </a:custGeom>
            <a:solidFill>
              <a:srgbClr val="00D2A9">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10" name="object 12">
              <a:extLst>
                <a:ext uri="{FF2B5EF4-FFF2-40B4-BE49-F238E27FC236}">
                  <a16:creationId xmlns:a16="http://schemas.microsoft.com/office/drawing/2014/main" id="{D6FBD222-D1C7-28D4-9063-2D1C844D9B9B}"/>
                </a:ext>
              </a:extLst>
            </p:cNvPr>
            <p:cNvSpPr>
              <a:spLocks/>
            </p:cNvSpPr>
            <p:nvPr/>
          </p:nvSpPr>
          <p:spPr bwMode="auto">
            <a:xfrm>
              <a:off x="5560857" y="2062793"/>
              <a:ext cx="2746375" cy="1524000"/>
            </a:xfrm>
            <a:custGeom>
              <a:avLst/>
              <a:gdLst>
                <a:gd name="T0" fmla="*/ 257102 w 2746375"/>
                <a:gd name="T1" fmla="*/ 382500 h 1524000"/>
                <a:gd name="T2" fmla="*/ 348888 w 2746375"/>
                <a:gd name="T3" fmla="*/ 246702 h 1524000"/>
                <a:gd name="T4" fmla="*/ 513640 w 2746375"/>
                <a:gd name="T5" fmla="*/ 157176 h 1524000"/>
                <a:gd name="T6" fmla="*/ 711543 w 2746375"/>
                <a:gd name="T7" fmla="*/ 134873 h 1524000"/>
                <a:gd name="T8" fmla="*/ 891067 w 2746375"/>
                <a:gd name="T9" fmla="*/ 178123 h 1524000"/>
                <a:gd name="T10" fmla="*/ 1025751 w 2746375"/>
                <a:gd name="T11" fmla="*/ 74218 h 1524000"/>
                <a:gd name="T12" fmla="*/ 1208154 w 2746375"/>
                <a:gd name="T13" fmla="*/ 42323 h 1524000"/>
                <a:gd name="T14" fmla="*/ 1390439 w 2746375"/>
                <a:gd name="T15" fmla="*/ 91674 h 1524000"/>
                <a:gd name="T16" fmla="*/ 1524008 w 2746375"/>
                <a:gd name="T17" fmla="*/ 33742 h 1524000"/>
                <a:gd name="T18" fmla="*/ 1705168 w 2746375"/>
                <a:gd name="T19" fmla="*/ 702 h 1524000"/>
                <a:gd name="T20" fmla="*/ 1896133 w 2746375"/>
                <a:gd name="T21" fmla="*/ 82126 h 1524000"/>
                <a:gd name="T22" fmla="*/ 2059303 w 2746375"/>
                <a:gd name="T23" fmla="*/ 6334 h 1524000"/>
                <a:gd name="T24" fmla="*/ 2246296 w 2746375"/>
                <a:gd name="T25" fmla="*/ 16581 h 1524000"/>
                <a:gd name="T26" fmla="*/ 2398603 w 2746375"/>
                <a:gd name="T27" fmla="*/ 116362 h 1524000"/>
                <a:gd name="T28" fmla="*/ 2533681 w 2746375"/>
                <a:gd name="T29" fmla="*/ 225242 h 1524000"/>
                <a:gd name="T30" fmla="*/ 2662219 w 2746375"/>
                <a:gd name="T31" fmla="*/ 347072 h 1524000"/>
                <a:gd name="T32" fmla="*/ 2672719 w 2746375"/>
                <a:gd name="T33" fmla="*/ 506285 h 1524000"/>
                <a:gd name="T34" fmla="*/ 2732399 w 2746375"/>
                <a:gd name="T35" fmla="*/ 655968 h 1524000"/>
                <a:gd name="T36" fmla="*/ 2731961 w 2746375"/>
                <a:gd name="T37" fmla="*/ 821255 h 1524000"/>
                <a:gd name="T38" fmla="*/ 2621978 w 2746375"/>
                <a:gd name="T39" fmla="*/ 966832 h 1524000"/>
                <a:gd name="T40" fmla="*/ 2430987 w 2746375"/>
                <a:gd name="T41" fmla="*/ 1051548 h 1524000"/>
                <a:gd name="T42" fmla="*/ 2341533 w 2746375"/>
                <a:gd name="T43" fmla="*/ 1176891 h 1524000"/>
                <a:gd name="T44" fmla="*/ 2207127 w 2746375"/>
                <a:gd name="T45" fmla="*/ 1291899 h 1524000"/>
                <a:gd name="T46" fmla="*/ 2006635 w 2746375"/>
                <a:gd name="T47" fmla="*/ 1335398 h 1524000"/>
                <a:gd name="T48" fmla="*/ 1815048 w 2746375"/>
                <a:gd name="T49" fmla="*/ 1293297 h 1524000"/>
                <a:gd name="T50" fmla="*/ 1708560 w 2746375"/>
                <a:gd name="T51" fmla="*/ 1428525 h 1524000"/>
                <a:gd name="T52" fmla="*/ 1537152 w 2746375"/>
                <a:gd name="T53" fmla="*/ 1508303 h 1524000"/>
                <a:gd name="T54" fmla="*/ 1332889 w 2746375"/>
                <a:gd name="T55" fmla="*/ 1519620 h 1524000"/>
                <a:gd name="T56" fmla="*/ 1126455 w 2746375"/>
                <a:gd name="T57" fmla="*/ 1446427 h 1524000"/>
                <a:gd name="T58" fmla="*/ 952293 w 2746375"/>
                <a:gd name="T59" fmla="*/ 1413513 h 1524000"/>
                <a:gd name="T60" fmla="*/ 751385 w 2746375"/>
                <a:gd name="T61" fmla="*/ 1431422 h 1524000"/>
                <a:gd name="T62" fmla="*/ 560373 w 2746375"/>
                <a:gd name="T63" fmla="*/ 1387335 h 1524000"/>
                <a:gd name="T64" fmla="*/ 405521 w 2746375"/>
                <a:gd name="T65" fmla="*/ 1286216 h 1524000"/>
                <a:gd name="T66" fmla="*/ 260787 w 2746375"/>
                <a:gd name="T67" fmla="*/ 1239087 h 1524000"/>
                <a:gd name="T68" fmla="*/ 97280 w 2746375"/>
                <a:gd name="T69" fmla="*/ 1141693 h 1524000"/>
                <a:gd name="T70" fmla="*/ 75082 w 2746375"/>
                <a:gd name="T71" fmla="*/ 973329 h 1524000"/>
                <a:gd name="T72" fmla="*/ 54235 w 2746375"/>
                <a:gd name="T73" fmla="*/ 840415 h 1524000"/>
                <a:gd name="T74" fmla="*/ 1732 w 2746375"/>
                <a:gd name="T75" fmla="*/ 687703 h 1524000"/>
                <a:gd name="T76" fmla="*/ 105146 w 2746375"/>
                <a:gd name="T77" fmla="*/ 549866 h 1524000"/>
                <a:gd name="T78" fmla="*/ 249391 w 2746375"/>
                <a:gd name="T79" fmla="*/ 501547 h 1524000"/>
                <a:gd name="T80" fmla="*/ 176631 w 2746375"/>
                <a:gd name="T81" fmla="*/ 903941 h 1524000"/>
                <a:gd name="T82" fmla="*/ 407069 w 2746375"/>
                <a:gd name="T83" fmla="*/ 1234241 h 1524000"/>
                <a:gd name="T84" fmla="*/ 1035882 w 2746375"/>
                <a:gd name="T85" fmla="*/ 1358929 h 1524000"/>
                <a:gd name="T86" fmla="*/ 1832255 w 2746375"/>
                <a:gd name="T87" fmla="*/ 1220544 h 1524000"/>
                <a:gd name="T88" fmla="*/ 1815324 w 2746375"/>
                <a:gd name="T89" fmla="*/ 1287899 h 1524000"/>
                <a:gd name="T90" fmla="*/ 2303986 w 2746375"/>
                <a:gd name="T91" fmla="*/ 889436 h 1524000"/>
                <a:gd name="T92" fmla="*/ 2375397 w 2746375"/>
                <a:gd name="T93" fmla="*/ 1056102 h 1524000"/>
                <a:gd name="T94" fmla="*/ 2592259 w 2746375"/>
                <a:gd name="T95" fmla="*/ 610200 h 1524000"/>
                <a:gd name="T96" fmla="*/ 2439165 w 2746375"/>
                <a:gd name="T97" fmla="*/ 208224 h 1524000"/>
                <a:gd name="T98" fmla="*/ 1857898 w 2746375"/>
                <a:gd name="T99" fmla="*/ 118874 h 1524000"/>
                <a:gd name="T100" fmla="*/ 1407694 w 2746375"/>
                <a:gd name="T101" fmla="*/ 161117 h 1524000"/>
                <a:gd name="T102" fmla="*/ 1430505 w 2746375"/>
                <a:gd name="T103" fmla="*/ 112086 h 1524000"/>
                <a:gd name="T104" fmla="*/ 954109 w 2746375"/>
                <a:gd name="T105" fmla="*/ 212039 h 1524000"/>
                <a:gd name="T106" fmla="*/ 255294 w 2746375"/>
                <a:gd name="T107" fmla="*/ 526799 h 1524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46375" h="1524000">
                  <a:moveTo>
                    <a:pt x="249391" y="501547"/>
                  </a:moveTo>
                  <a:lnTo>
                    <a:pt x="245452" y="460911"/>
                  </a:lnTo>
                  <a:lnTo>
                    <a:pt x="248137" y="421114"/>
                  </a:lnTo>
                  <a:lnTo>
                    <a:pt x="257102" y="382500"/>
                  </a:lnTo>
                  <a:lnTo>
                    <a:pt x="272004" y="345409"/>
                  </a:lnTo>
                  <a:lnTo>
                    <a:pt x="292499" y="310185"/>
                  </a:lnTo>
                  <a:lnTo>
                    <a:pt x="318241" y="277168"/>
                  </a:lnTo>
                  <a:lnTo>
                    <a:pt x="348888" y="246702"/>
                  </a:lnTo>
                  <a:lnTo>
                    <a:pt x="384096" y="219127"/>
                  </a:lnTo>
                  <a:lnTo>
                    <a:pt x="423519" y="194787"/>
                  </a:lnTo>
                  <a:lnTo>
                    <a:pt x="466815" y="174023"/>
                  </a:lnTo>
                  <a:lnTo>
                    <a:pt x="513640" y="157176"/>
                  </a:lnTo>
                  <a:lnTo>
                    <a:pt x="563648" y="144590"/>
                  </a:lnTo>
                  <a:lnTo>
                    <a:pt x="616497" y="136606"/>
                  </a:lnTo>
                  <a:lnTo>
                    <a:pt x="664102" y="133739"/>
                  </a:lnTo>
                  <a:lnTo>
                    <a:pt x="711543" y="134873"/>
                  </a:lnTo>
                  <a:lnTo>
                    <a:pt x="758390" y="139943"/>
                  </a:lnTo>
                  <a:lnTo>
                    <a:pt x="804213" y="148885"/>
                  </a:lnTo>
                  <a:lnTo>
                    <a:pt x="848581" y="161633"/>
                  </a:lnTo>
                  <a:lnTo>
                    <a:pt x="891067" y="178123"/>
                  </a:lnTo>
                  <a:lnTo>
                    <a:pt x="917785" y="145970"/>
                  </a:lnTo>
                  <a:lnTo>
                    <a:pt x="949611" y="117826"/>
                  </a:lnTo>
                  <a:lnTo>
                    <a:pt x="985835" y="93854"/>
                  </a:lnTo>
                  <a:lnTo>
                    <a:pt x="1025751" y="74218"/>
                  </a:lnTo>
                  <a:lnTo>
                    <a:pt x="1068649" y="59083"/>
                  </a:lnTo>
                  <a:lnTo>
                    <a:pt x="1113821" y="48613"/>
                  </a:lnTo>
                  <a:lnTo>
                    <a:pt x="1160559" y="42971"/>
                  </a:lnTo>
                  <a:lnTo>
                    <a:pt x="1208154" y="42323"/>
                  </a:lnTo>
                  <a:lnTo>
                    <a:pt x="1255898" y="46833"/>
                  </a:lnTo>
                  <a:lnTo>
                    <a:pt x="1303083" y="56664"/>
                  </a:lnTo>
                  <a:lnTo>
                    <a:pt x="1349000" y="71980"/>
                  </a:lnTo>
                  <a:lnTo>
                    <a:pt x="1390439" y="91674"/>
                  </a:lnTo>
                  <a:lnTo>
                    <a:pt x="1427698" y="115682"/>
                  </a:lnTo>
                  <a:lnTo>
                    <a:pt x="1453934" y="83456"/>
                  </a:lnTo>
                  <a:lnTo>
                    <a:pt x="1486387" y="56054"/>
                  </a:lnTo>
                  <a:lnTo>
                    <a:pt x="1524008" y="33742"/>
                  </a:lnTo>
                  <a:lnTo>
                    <a:pt x="1565747" y="16785"/>
                  </a:lnTo>
                  <a:lnTo>
                    <a:pt x="1610553" y="5449"/>
                  </a:lnTo>
                  <a:lnTo>
                    <a:pt x="1657376" y="0"/>
                  </a:lnTo>
                  <a:lnTo>
                    <a:pt x="1705168" y="702"/>
                  </a:lnTo>
                  <a:lnTo>
                    <a:pt x="1752877" y="7823"/>
                  </a:lnTo>
                  <a:lnTo>
                    <a:pt x="1799454" y="21627"/>
                  </a:lnTo>
                  <a:lnTo>
                    <a:pt x="1852377" y="47683"/>
                  </a:lnTo>
                  <a:lnTo>
                    <a:pt x="1896133" y="82126"/>
                  </a:lnTo>
                  <a:lnTo>
                    <a:pt x="1931559" y="55307"/>
                  </a:lnTo>
                  <a:lnTo>
                    <a:pt x="1971160" y="33698"/>
                  </a:lnTo>
                  <a:lnTo>
                    <a:pt x="2014039" y="17355"/>
                  </a:lnTo>
                  <a:lnTo>
                    <a:pt x="2059303" y="6334"/>
                  </a:lnTo>
                  <a:lnTo>
                    <a:pt x="2106055" y="691"/>
                  </a:lnTo>
                  <a:lnTo>
                    <a:pt x="2153402" y="480"/>
                  </a:lnTo>
                  <a:lnTo>
                    <a:pt x="2200447" y="5759"/>
                  </a:lnTo>
                  <a:lnTo>
                    <a:pt x="2246296" y="16581"/>
                  </a:lnTo>
                  <a:lnTo>
                    <a:pt x="2290055" y="33004"/>
                  </a:lnTo>
                  <a:lnTo>
                    <a:pt x="2330828" y="55083"/>
                  </a:lnTo>
                  <a:lnTo>
                    <a:pt x="2368350" y="83626"/>
                  </a:lnTo>
                  <a:lnTo>
                    <a:pt x="2398603" y="116362"/>
                  </a:lnTo>
                  <a:lnTo>
                    <a:pt x="2420997" y="152516"/>
                  </a:lnTo>
                  <a:lnTo>
                    <a:pt x="2434939" y="191315"/>
                  </a:lnTo>
                  <a:lnTo>
                    <a:pt x="2486774" y="205489"/>
                  </a:lnTo>
                  <a:lnTo>
                    <a:pt x="2533681" y="225242"/>
                  </a:lnTo>
                  <a:lnTo>
                    <a:pt x="2575168" y="249925"/>
                  </a:lnTo>
                  <a:lnTo>
                    <a:pt x="2610746" y="278890"/>
                  </a:lnTo>
                  <a:lnTo>
                    <a:pt x="2639926" y="311489"/>
                  </a:lnTo>
                  <a:lnTo>
                    <a:pt x="2662219" y="347072"/>
                  </a:lnTo>
                  <a:lnTo>
                    <a:pt x="2677134" y="384992"/>
                  </a:lnTo>
                  <a:lnTo>
                    <a:pt x="2684182" y="424600"/>
                  </a:lnTo>
                  <a:lnTo>
                    <a:pt x="2682873" y="465247"/>
                  </a:lnTo>
                  <a:lnTo>
                    <a:pt x="2672719" y="506285"/>
                  </a:lnTo>
                  <a:lnTo>
                    <a:pt x="2657209" y="539991"/>
                  </a:lnTo>
                  <a:lnTo>
                    <a:pt x="2689653" y="576802"/>
                  </a:lnTo>
                  <a:lnTo>
                    <a:pt x="2714685" y="615643"/>
                  </a:lnTo>
                  <a:lnTo>
                    <a:pt x="2732399" y="655968"/>
                  </a:lnTo>
                  <a:lnTo>
                    <a:pt x="2742890" y="697236"/>
                  </a:lnTo>
                  <a:lnTo>
                    <a:pt x="2746250" y="738901"/>
                  </a:lnTo>
                  <a:lnTo>
                    <a:pt x="2742576" y="780422"/>
                  </a:lnTo>
                  <a:lnTo>
                    <a:pt x="2731961" y="821255"/>
                  </a:lnTo>
                  <a:lnTo>
                    <a:pt x="2714499" y="860855"/>
                  </a:lnTo>
                  <a:lnTo>
                    <a:pt x="2690286" y="898681"/>
                  </a:lnTo>
                  <a:lnTo>
                    <a:pt x="2659413" y="934188"/>
                  </a:lnTo>
                  <a:lnTo>
                    <a:pt x="2621978" y="966832"/>
                  </a:lnTo>
                  <a:lnTo>
                    <a:pt x="2578073" y="996072"/>
                  </a:lnTo>
                  <a:lnTo>
                    <a:pt x="2532192" y="1019333"/>
                  </a:lnTo>
                  <a:lnTo>
                    <a:pt x="2482955" y="1037892"/>
                  </a:lnTo>
                  <a:lnTo>
                    <a:pt x="2430987" y="1051548"/>
                  </a:lnTo>
                  <a:lnTo>
                    <a:pt x="2376917" y="1060102"/>
                  </a:lnTo>
                  <a:lnTo>
                    <a:pt x="2372498" y="1101088"/>
                  </a:lnTo>
                  <a:lnTo>
                    <a:pt x="2360513" y="1140159"/>
                  </a:lnTo>
                  <a:lnTo>
                    <a:pt x="2341533" y="1176891"/>
                  </a:lnTo>
                  <a:lnTo>
                    <a:pt x="2316132" y="1210856"/>
                  </a:lnTo>
                  <a:lnTo>
                    <a:pt x="2284882" y="1241630"/>
                  </a:lnTo>
                  <a:lnTo>
                    <a:pt x="2248356" y="1268786"/>
                  </a:lnTo>
                  <a:lnTo>
                    <a:pt x="2207127" y="1291899"/>
                  </a:lnTo>
                  <a:lnTo>
                    <a:pt x="2161767" y="1310542"/>
                  </a:lnTo>
                  <a:lnTo>
                    <a:pt x="2112850" y="1324290"/>
                  </a:lnTo>
                  <a:lnTo>
                    <a:pt x="2060949" y="1332717"/>
                  </a:lnTo>
                  <a:lnTo>
                    <a:pt x="2006635" y="1335398"/>
                  </a:lnTo>
                  <a:lnTo>
                    <a:pt x="1956190" y="1332459"/>
                  </a:lnTo>
                  <a:lnTo>
                    <a:pt x="1906985" y="1324363"/>
                  </a:lnTo>
                  <a:lnTo>
                    <a:pt x="1859708" y="1311258"/>
                  </a:lnTo>
                  <a:lnTo>
                    <a:pt x="1815048" y="1293297"/>
                  </a:lnTo>
                  <a:lnTo>
                    <a:pt x="1796265" y="1331591"/>
                  </a:lnTo>
                  <a:lnTo>
                    <a:pt x="1771923" y="1367029"/>
                  </a:lnTo>
                  <a:lnTo>
                    <a:pt x="1742520" y="1399408"/>
                  </a:lnTo>
                  <a:lnTo>
                    <a:pt x="1708560" y="1428525"/>
                  </a:lnTo>
                  <a:lnTo>
                    <a:pt x="1670542" y="1454177"/>
                  </a:lnTo>
                  <a:lnTo>
                    <a:pt x="1628967" y="1476159"/>
                  </a:lnTo>
                  <a:lnTo>
                    <a:pt x="1584337" y="1494269"/>
                  </a:lnTo>
                  <a:lnTo>
                    <a:pt x="1537152" y="1508303"/>
                  </a:lnTo>
                  <a:lnTo>
                    <a:pt x="1487914" y="1518059"/>
                  </a:lnTo>
                  <a:lnTo>
                    <a:pt x="1437124" y="1523333"/>
                  </a:lnTo>
                  <a:lnTo>
                    <a:pt x="1385282" y="1523921"/>
                  </a:lnTo>
                  <a:lnTo>
                    <a:pt x="1332889" y="1519620"/>
                  </a:lnTo>
                  <a:lnTo>
                    <a:pt x="1280447" y="1510227"/>
                  </a:lnTo>
                  <a:lnTo>
                    <a:pt x="1225121" y="1494291"/>
                  </a:lnTo>
                  <a:lnTo>
                    <a:pt x="1173566" y="1472898"/>
                  </a:lnTo>
                  <a:lnTo>
                    <a:pt x="1126455" y="1446427"/>
                  </a:lnTo>
                  <a:lnTo>
                    <a:pt x="1084460" y="1415255"/>
                  </a:lnTo>
                  <a:lnTo>
                    <a:pt x="1048251" y="1379759"/>
                  </a:lnTo>
                  <a:lnTo>
                    <a:pt x="1000989" y="1398767"/>
                  </a:lnTo>
                  <a:lnTo>
                    <a:pt x="952293" y="1413513"/>
                  </a:lnTo>
                  <a:lnTo>
                    <a:pt x="902574" y="1424074"/>
                  </a:lnTo>
                  <a:lnTo>
                    <a:pt x="852243" y="1430528"/>
                  </a:lnTo>
                  <a:lnTo>
                    <a:pt x="801710" y="1432951"/>
                  </a:lnTo>
                  <a:lnTo>
                    <a:pt x="751385" y="1431422"/>
                  </a:lnTo>
                  <a:lnTo>
                    <a:pt x="701678" y="1426019"/>
                  </a:lnTo>
                  <a:lnTo>
                    <a:pt x="653000" y="1416818"/>
                  </a:lnTo>
                  <a:lnTo>
                    <a:pt x="605761" y="1403898"/>
                  </a:lnTo>
                  <a:lnTo>
                    <a:pt x="560373" y="1387335"/>
                  </a:lnTo>
                  <a:lnTo>
                    <a:pt x="517244" y="1367208"/>
                  </a:lnTo>
                  <a:lnTo>
                    <a:pt x="476785" y="1343594"/>
                  </a:lnTo>
                  <a:lnTo>
                    <a:pt x="439408" y="1316571"/>
                  </a:lnTo>
                  <a:lnTo>
                    <a:pt x="405521" y="1286216"/>
                  </a:lnTo>
                  <a:lnTo>
                    <a:pt x="375536" y="1252607"/>
                  </a:lnTo>
                  <a:lnTo>
                    <a:pt x="370355" y="1245910"/>
                  </a:lnTo>
                  <a:lnTo>
                    <a:pt x="314283" y="1246601"/>
                  </a:lnTo>
                  <a:lnTo>
                    <a:pt x="260787" y="1239087"/>
                  </a:lnTo>
                  <a:lnTo>
                    <a:pt x="211103" y="1224104"/>
                  </a:lnTo>
                  <a:lnTo>
                    <a:pt x="166467" y="1202386"/>
                  </a:lnTo>
                  <a:lnTo>
                    <a:pt x="128114" y="1174671"/>
                  </a:lnTo>
                  <a:lnTo>
                    <a:pt x="97280" y="1141693"/>
                  </a:lnTo>
                  <a:lnTo>
                    <a:pt x="75200" y="1104189"/>
                  </a:lnTo>
                  <a:lnTo>
                    <a:pt x="63109" y="1062896"/>
                  </a:lnTo>
                  <a:lnTo>
                    <a:pt x="62650" y="1017360"/>
                  </a:lnTo>
                  <a:lnTo>
                    <a:pt x="75082" y="973329"/>
                  </a:lnTo>
                  <a:lnTo>
                    <a:pt x="99737" y="932331"/>
                  </a:lnTo>
                  <a:lnTo>
                    <a:pt x="135951" y="895891"/>
                  </a:lnTo>
                  <a:lnTo>
                    <a:pt x="90801" y="870855"/>
                  </a:lnTo>
                  <a:lnTo>
                    <a:pt x="54235" y="840415"/>
                  </a:lnTo>
                  <a:lnTo>
                    <a:pt x="26647" y="805726"/>
                  </a:lnTo>
                  <a:lnTo>
                    <a:pt x="8437" y="767942"/>
                  </a:lnTo>
                  <a:lnTo>
                    <a:pt x="0" y="728216"/>
                  </a:lnTo>
                  <a:lnTo>
                    <a:pt x="1732" y="687703"/>
                  </a:lnTo>
                  <a:lnTo>
                    <a:pt x="14031" y="647557"/>
                  </a:lnTo>
                  <a:lnTo>
                    <a:pt x="37294" y="608930"/>
                  </a:lnTo>
                  <a:lnTo>
                    <a:pt x="67776" y="576772"/>
                  </a:lnTo>
                  <a:lnTo>
                    <a:pt x="105146" y="549866"/>
                  </a:lnTo>
                  <a:lnTo>
                    <a:pt x="148253" y="528776"/>
                  </a:lnTo>
                  <a:lnTo>
                    <a:pt x="195948" y="514064"/>
                  </a:lnTo>
                  <a:lnTo>
                    <a:pt x="247080" y="506294"/>
                  </a:lnTo>
                  <a:lnTo>
                    <a:pt x="249391" y="501547"/>
                  </a:lnTo>
                  <a:close/>
                </a:path>
                <a:path w="2746375" h="1524000">
                  <a:moveTo>
                    <a:pt x="299746" y="918072"/>
                  </a:moveTo>
                  <a:lnTo>
                    <a:pt x="257764" y="918122"/>
                  </a:lnTo>
                  <a:lnTo>
                    <a:pt x="216490" y="913371"/>
                  </a:lnTo>
                  <a:lnTo>
                    <a:pt x="176631" y="903941"/>
                  </a:lnTo>
                  <a:lnTo>
                    <a:pt x="138894" y="889956"/>
                  </a:lnTo>
                </a:path>
                <a:path w="2746375" h="1524000">
                  <a:moveTo>
                    <a:pt x="441669" y="1225765"/>
                  </a:moveTo>
                  <a:lnTo>
                    <a:pt x="424544" y="1230434"/>
                  </a:lnTo>
                  <a:lnTo>
                    <a:pt x="407069" y="1234241"/>
                  </a:lnTo>
                  <a:lnTo>
                    <a:pt x="389299" y="1237173"/>
                  </a:lnTo>
                  <a:lnTo>
                    <a:pt x="371293" y="1239222"/>
                  </a:lnTo>
                </a:path>
                <a:path w="2746375" h="1524000">
                  <a:moveTo>
                    <a:pt x="1048094" y="1373614"/>
                  </a:moveTo>
                  <a:lnTo>
                    <a:pt x="1035882" y="1358929"/>
                  </a:lnTo>
                  <a:lnTo>
                    <a:pt x="1024728" y="1343781"/>
                  </a:lnTo>
                  <a:lnTo>
                    <a:pt x="1014656" y="1328204"/>
                  </a:lnTo>
                  <a:lnTo>
                    <a:pt x="1005689" y="1312230"/>
                  </a:lnTo>
                </a:path>
                <a:path w="2746375" h="1524000">
                  <a:moveTo>
                    <a:pt x="1832255" y="1220544"/>
                  </a:moveTo>
                  <a:lnTo>
                    <a:pt x="1829788" y="1237619"/>
                  </a:lnTo>
                  <a:lnTo>
                    <a:pt x="1826138" y="1254561"/>
                  </a:lnTo>
                  <a:lnTo>
                    <a:pt x="1821313" y="1271332"/>
                  </a:lnTo>
                  <a:lnTo>
                    <a:pt x="1815324" y="1287899"/>
                  </a:lnTo>
                </a:path>
                <a:path w="2746375" h="1524000">
                  <a:moveTo>
                    <a:pt x="2168932" y="804372"/>
                  </a:moveTo>
                  <a:lnTo>
                    <a:pt x="2220504" y="827452"/>
                  </a:lnTo>
                  <a:lnTo>
                    <a:pt x="2265724" y="856052"/>
                  </a:lnTo>
                  <a:lnTo>
                    <a:pt x="2303986" y="889436"/>
                  </a:lnTo>
                  <a:lnTo>
                    <a:pt x="2334688" y="926869"/>
                  </a:lnTo>
                  <a:lnTo>
                    <a:pt x="2357226" y="967615"/>
                  </a:lnTo>
                  <a:lnTo>
                    <a:pt x="2370997" y="1010938"/>
                  </a:lnTo>
                  <a:lnTo>
                    <a:pt x="2375397" y="1056102"/>
                  </a:lnTo>
                </a:path>
                <a:path w="2746375" h="1524000">
                  <a:moveTo>
                    <a:pt x="2655914" y="536261"/>
                  </a:moveTo>
                  <a:lnTo>
                    <a:pt x="2638457" y="562766"/>
                  </a:lnTo>
                  <a:lnTo>
                    <a:pt x="2617162" y="587491"/>
                  </a:lnTo>
                  <a:lnTo>
                    <a:pt x="2592259" y="610200"/>
                  </a:lnTo>
                  <a:lnTo>
                    <a:pt x="2563979" y="630653"/>
                  </a:lnTo>
                </a:path>
                <a:path w="2746375" h="1524000">
                  <a:moveTo>
                    <a:pt x="2435315" y="186023"/>
                  </a:moveTo>
                  <a:lnTo>
                    <a:pt x="2437594" y="197092"/>
                  </a:lnTo>
                  <a:lnTo>
                    <a:pt x="2439165" y="208224"/>
                  </a:lnTo>
                  <a:lnTo>
                    <a:pt x="2440023" y="219401"/>
                  </a:lnTo>
                  <a:lnTo>
                    <a:pt x="2440169" y="230602"/>
                  </a:lnTo>
                </a:path>
                <a:path w="2746375" h="1524000">
                  <a:moveTo>
                    <a:pt x="1848194" y="134024"/>
                  </a:moveTo>
                  <a:lnTo>
                    <a:pt x="1857898" y="118874"/>
                  </a:lnTo>
                  <a:lnTo>
                    <a:pt x="1869013" y="104311"/>
                  </a:lnTo>
                  <a:lnTo>
                    <a:pt x="1881493" y="90392"/>
                  </a:lnTo>
                  <a:lnTo>
                    <a:pt x="1895291" y="77172"/>
                  </a:lnTo>
                </a:path>
                <a:path w="2746375" h="1524000">
                  <a:moveTo>
                    <a:pt x="1407694" y="161117"/>
                  </a:moveTo>
                  <a:lnTo>
                    <a:pt x="1411877" y="148475"/>
                  </a:lnTo>
                  <a:lnTo>
                    <a:pt x="1417084" y="136065"/>
                  </a:lnTo>
                  <a:lnTo>
                    <a:pt x="1423299" y="123924"/>
                  </a:lnTo>
                  <a:lnTo>
                    <a:pt x="1430505" y="112086"/>
                  </a:lnTo>
                </a:path>
                <a:path w="2746375" h="1524000">
                  <a:moveTo>
                    <a:pt x="890741" y="177768"/>
                  </a:moveTo>
                  <a:lnTo>
                    <a:pt x="912781" y="188222"/>
                  </a:lnTo>
                  <a:lnTo>
                    <a:pt x="933922" y="199657"/>
                  </a:lnTo>
                  <a:lnTo>
                    <a:pt x="954109" y="212039"/>
                  </a:lnTo>
                  <a:lnTo>
                    <a:pt x="973283" y="225336"/>
                  </a:lnTo>
                </a:path>
                <a:path w="2746375" h="1524000">
                  <a:moveTo>
                    <a:pt x="263806" y="551607"/>
                  </a:moveTo>
                  <a:lnTo>
                    <a:pt x="259225" y="539264"/>
                  </a:lnTo>
                  <a:lnTo>
                    <a:pt x="255294" y="526799"/>
                  </a:lnTo>
                  <a:lnTo>
                    <a:pt x="252018" y="514226"/>
                  </a:lnTo>
                  <a:lnTo>
                    <a:pt x="249401" y="50156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9704" name="object 13">
            <a:extLst>
              <a:ext uri="{FF2B5EF4-FFF2-40B4-BE49-F238E27FC236}">
                <a16:creationId xmlns:a16="http://schemas.microsoft.com/office/drawing/2014/main" id="{2CC67530-CF16-897E-BE4F-3A2B6C3B8719}"/>
              </a:ext>
            </a:extLst>
          </p:cNvPr>
          <p:cNvSpPr txBox="1">
            <a:spLocks noChangeArrowheads="1"/>
          </p:cNvSpPr>
          <p:nvPr/>
        </p:nvSpPr>
        <p:spPr bwMode="auto">
          <a:xfrm>
            <a:off x="5946775" y="2243138"/>
            <a:ext cx="18764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ct val="150000"/>
              </a:lnSpc>
              <a:spcBef>
                <a:spcPts val="100"/>
              </a:spcBef>
            </a:pPr>
            <a:r>
              <a:rPr lang="en-US" altLang="en-US">
                <a:solidFill>
                  <a:srgbClr val="008000"/>
                </a:solidFill>
                <a:cs typeface="Times New Roman" panose="02020603050405020304" pitchFamily="18" charset="0"/>
              </a:rPr>
              <a:t>Εισαγωγή FOAF  namespace</a:t>
            </a:r>
            <a:endParaRPr lang="en-US" altLang="en-US">
              <a:cs typeface="Times New Roman" panose="02020603050405020304" pitchFamily="18" charset="0"/>
            </a:endParaRPr>
          </a:p>
        </p:txBody>
      </p:sp>
      <p:grpSp>
        <p:nvGrpSpPr>
          <p:cNvPr id="29705" name="object 14">
            <a:extLst>
              <a:ext uri="{FF2B5EF4-FFF2-40B4-BE49-F238E27FC236}">
                <a16:creationId xmlns:a16="http://schemas.microsoft.com/office/drawing/2014/main" id="{7384C907-E8BB-D873-19C6-DFDFFE2AFF1D}"/>
              </a:ext>
            </a:extLst>
          </p:cNvPr>
          <p:cNvGrpSpPr>
            <a:grpSpLocks/>
          </p:cNvGrpSpPr>
          <p:nvPr/>
        </p:nvGrpSpPr>
        <p:grpSpPr bwMode="auto">
          <a:xfrm>
            <a:off x="3683000" y="2862263"/>
            <a:ext cx="1981200" cy="117475"/>
            <a:chOff x="3682999" y="2862047"/>
            <a:chExt cx="1981200" cy="118110"/>
          </a:xfrm>
        </p:grpSpPr>
        <p:sp>
          <p:nvSpPr>
            <p:cNvPr id="29707" name="object 15">
              <a:extLst>
                <a:ext uri="{FF2B5EF4-FFF2-40B4-BE49-F238E27FC236}">
                  <a16:creationId xmlns:a16="http://schemas.microsoft.com/office/drawing/2014/main" id="{2CD8241B-ADDE-B0D5-C195-FF865402422D}"/>
                </a:ext>
              </a:extLst>
            </p:cNvPr>
            <p:cNvSpPr>
              <a:spLocks/>
            </p:cNvSpPr>
            <p:nvPr/>
          </p:nvSpPr>
          <p:spPr bwMode="auto">
            <a:xfrm>
              <a:off x="3708205" y="2921000"/>
              <a:ext cx="1956435" cy="0"/>
            </a:xfrm>
            <a:custGeom>
              <a:avLst/>
              <a:gdLst>
                <a:gd name="T0" fmla="*/ 1955994 w 1956435"/>
                <a:gd name="T1" fmla="*/ 0 w 1956435"/>
                <a:gd name="T2" fmla="*/ 0 60000 65536"/>
                <a:gd name="T3" fmla="*/ 0 60000 65536"/>
              </a:gdLst>
              <a:ahLst/>
              <a:cxnLst>
                <a:cxn ang="T2">
                  <a:pos x="T0" y="0"/>
                </a:cxn>
                <a:cxn ang="T3">
                  <a:pos x="T1" y="0"/>
                </a:cxn>
              </a:cxnLst>
              <a:rect l="0" t="0" r="r" b="b"/>
              <a:pathLst>
                <a:path w="1956435">
                  <a:moveTo>
                    <a:pt x="1955994" y="0"/>
                  </a:moveTo>
                  <a:lnTo>
                    <a:pt x="0" y="1"/>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9708" name="object 16">
              <a:extLst>
                <a:ext uri="{FF2B5EF4-FFF2-40B4-BE49-F238E27FC236}">
                  <a16:creationId xmlns:a16="http://schemas.microsoft.com/office/drawing/2014/main" id="{59715214-309E-8B02-1793-3423942EF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999" y="2862047"/>
              <a:ext cx="115909" cy="1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6" name="Slide Number Placeholder 3">
            <a:extLst>
              <a:ext uri="{FF2B5EF4-FFF2-40B4-BE49-F238E27FC236}">
                <a16:creationId xmlns:a16="http://schemas.microsoft.com/office/drawing/2014/main" id="{9258CE07-1BD8-3065-D459-BD45B2D043A6}"/>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D8CD132F-B4C0-4CF2-B42C-131BC1D031D9}" type="slidenum">
              <a:rPr lang="en-US" altLang="en-US" sz="1200" b="0">
                <a:latin typeface="Arial" panose="020B0604020202020204" pitchFamily="34" charset="0"/>
                <a:cs typeface="Arial" panose="020B0604020202020204" pitchFamily="34" charset="0"/>
              </a:rPr>
              <a:pPr algn="r"/>
              <a:t>25</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655BE984-9115-E491-2DE9-2A5EB25971D3}"/>
              </a:ext>
            </a:extLst>
          </p:cNvPr>
          <p:cNvSpPr txBox="1"/>
          <p:nvPr/>
        </p:nvSpPr>
        <p:spPr>
          <a:xfrm>
            <a:off x="3621088" y="1557338"/>
            <a:ext cx="1831975" cy="330200"/>
          </a:xfrm>
          <a:prstGeom prst="rect">
            <a:avLst/>
          </a:prstGeom>
        </p:spPr>
        <p:txBody>
          <a:bodyPr lIns="0" tIns="12700" rIns="0" bIns="0">
            <a:spAutoFit/>
          </a:bodyPr>
          <a:lstStyle/>
          <a:p>
            <a:pPr marL="12700">
              <a:spcBef>
                <a:spcPts val="100"/>
              </a:spcBef>
              <a:defRPr/>
            </a:pPr>
            <a:r>
              <a:rPr i="1" dirty="0">
                <a:solidFill>
                  <a:srgbClr val="0000FF"/>
                </a:solidFill>
                <a:latin typeface="Times New Roman"/>
                <a:cs typeface="Times New Roman"/>
              </a:rPr>
              <a:t>DC:</a:t>
            </a:r>
            <a:r>
              <a:rPr i="1" spc="-40" dirty="0">
                <a:solidFill>
                  <a:srgbClr val="0000FF"/>
                </a:solidFill>
                <a:latin typeface="Times New Roman"/>
                <a:cs typeface="Times New Roman"/>
              </a:rPr>
              <a:t> </a:t>
            </a:r>
            <a:r>
              <a:rPr i="1" spc="-5" dirty="0">
                <a:solidFill>
                  <a:srgbClr val="0000FF"/>
                </a:solidFill>
                <a:latin typeface="Times New Roman"/>
                <a:cs typeface="Times New Roman"/>
              </a:rPr>
              <a:t>Dublin</a:t>
            </a:r>
            <a:r>
              <a:rPr i="1" spc="-35" dirty="0">
                <a:solidFill>
                  <a:srgbClr val="0000FF"/>
                </a:solidFill>
                <a:latin typeface="Times New Roman"/>
                <a:cs typeface="Times New Roman"/>
              </a:rPr>
              <a:t> </a:t>
            </a:r>
            <a:r>
              <a:rPr i="1" dirty="0">
                <a:solidFill>
                  <a:srgbClr val="0000FF"/>
                </a:solidFill>
                <a:latin typeface="Times New Roman"/>
                <a:cs typeface="Times New Roman"/>
              </a:rPr>
              <a:t>Core</a:t>
            </a:r>
            <a:endParaRPr>
              <a:latin typeface="Times New Roman"/>
              <a:cs typeface="Times New Roman"/>
            </a:endParaRPr>
          </a:p>
        </p:txBody>
      </p:sp>
      <p:sp>
        <p:nvSpPr>
          <p:cNvPr id="30723" name="object 7">
            <a:extLst>
              <a:ext uri="{FF2B5EF4-FFF2-40B4-BE49-F238E27FC236}">
                <a16:creationId xmlns:a16="http://schemas.microsoft.com/office/drawing/2014/main" id="{4F5EFC78-79D6-5AE1-1E8A-A2668EAF8370}"/>
              </a:ext>
            </a:extLst>
          </p:cNvPr>
          <p:cNvSpPr txBox="1">
            <a:spLocks noChangeArrowheads="1"/>
          </p:cNvSpPr>
          <p:nvPr/>
        </p:nvSpPr>
        <p:spPr bwMode="auto">
          <a:xfrm>
            <a:off x="612775" y="3665538"/>
            <a:ext cx="84264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spcBef>
                <a:spcPts val="100"/>
              </a:spcBef>
            </a:pPr>
            <a:r>
              <a:rPr lang="en-US" altLang="en-US" b="0" i="1" u="sng">
                <a:cs typeface="Times New Roman" panose="02020603050405020304" pitchFamily="18" charset="0"/>
              </a:rPr>
              <a:t>@Wikipedia: </a:t>
            </a:r>
            <a:r>
              <a:rPr lang="en-US" altLang="en-US" b="0" i="1">
                <a:cs typeface="Times New Roman" panose="02020603050405020304" pitchFamily="18" charset="0"/>
              </a:rPr>
              <a:t>The Dublin Core Schema is a small set of vocabulary terms that  can be used to describe web resources (video, images, web pages, etc.), as well as  physical resources such as books or CDs, and objects like artworks.</a:t>
            </a:r>
            <a:endParaRPr lang="en-US" altLang="en-US" b="0">
              <a:cs typeface="Times New Roman" panose="02020603050405020304" pitchFamily="18" charset="0"/>
            </a:endParaRPr>
          </a:p>
          <a:p>
            <a:pPr>
              <a:spcBef>
                <a:spcPts val="38"/>
              </a:spcBef>
            </a:pPr>
            <a:endParaRPr lang="en-US" altLang="en-US" sz="2700">
              <a:cs typeface="Times New Roman" panose="02020603050405020304" pitchFamily="18" charset="0"/>
            </a:endParaRPr>
          </a:p>
          <a:p>
            <a:pPr algn="ctr">
              <a:lnSpc>
                <a:spcPct val="150000"/>
              </a:lnSpc>
            </a:pPr>
            <a:r>
              <a:rPr lang="en-US" altLang="en-US" i="1">
                <a:solidFill>
                  <a:srgbClr val="2D2DB9"/>
                </a:solidFill>
                <a:cs typeface="Times New Roman" panose="02020603050405020304" pitchFamily="18" charset="0"/>
                <a:hlinkClick r:id="rId2"/>
              </a:rPr>
              <a:t>http://dublincore.org/ </a:t>
            </a:r>
            <a:endParaRPr lang="en-US" altLang="en-US" i="1">
              <a:solidFill>
                <a:srgbClr val="2D2DB9"/>
              </a:solidFill>
              <a:cs typeface="Times New Roman" panose="02020603050405020304" pitchFamily="18" charset="0"/>
            </a:endParaRPr>
          </a:p>
          <a:p>
            <a:pPr algn="ctr">
              <a:lnSpc>
                <a:spcPct val="150000"/>
              </a:lnSpc>
            </a:pPr>
            <a:r>
              <a:rPr lang="en-US" altLang="en-US" i="1">
                <a:solidFill>
                  <a:srgbClr val="2D2DB9"/>
                </a:solidFill>
                <a:cs typeface="Times New Roman" panose="02020603050405020304" pitchFamily="18" charset="0"/>
                <a:hlinkClick r:id="rId3"/>
              </a:rPr>
              <a:t>http://dublincore.org/documents/dcmi-terms/</a:t>
            </a:r>
            <a:endParaRPr lang="en-US" altLang="en-US">
              <a:solidFill>
                <a:srgbClr val="2D2DB9"/>
              </a:solidFill>
              <a:cs typeface="Times New Roman" panose="02020603050405020304" pitchFamily="18" charset="0"/>
            </a:endParaRPr>
          </a:p>
        </p:txBody>
      </p:sp>
      <p:pic>
        <p:nvPicPr>
          <p:cNvPr id="30724" name="object 8">
            <a:extLst>
              <a:ext uri="{FF2B5EF4-FFF2-40B4-BE49-F238E27FC236}">
                <a16:creationId xmlns:a16="http://schemas.microsoft.com/office/drawing/2014/main" id="{07A1071A-42D7-12AA-6553-5FACE51A7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2120900"/>
            <a:ext cx="57150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Slide Number Placeholder 3">
            <a:extLst>
              <a:ext uri="{FF2B5EF4-FFF2-40B4-BE49-F238E27FC236}">
                <a16:creationId xmlns:a16="http://schemas.microsoft.com/office/drawing/2014/main" id="{BD3847D5-1705-4A10-1E8C-3F559EBF5E7F}"/>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52933B60-4E97-48EE-A803-22E62AC316C9}" type="slidenum">
              <a:rPr lang="en-US" altLang="en-US" sz="1200" b="0">
                <a:latin typeface="Arial" panose="020B0604020202020204" pitchFamily="34" charset="0"/>
                <a:cs typeface="Arial" panose="020B0604020202020204" pitchFamily="34" charset="0"/>
              </a:rPr>
              <a:pPr algn="r"/>
              <a:t>26</a:t>
            </a:fld>
            <a:endParaRPr lang="en-US" altLang="en-US" sz="1200" b="0">
              <a:latin typeface="Arial" panose="020B0604020202020204" pitchFamily="34" charset="0"/>
              <a:cs typeface="Arial" panose="020B0604020202020204" pitchFamily="34" charset="0"/>
            </a:endParaRPr>
          </a:p>
        </p:txBody>
      </p:sp>
      <p:sp>
        <p:nvSpPr>
          <p:cNvPr id="30726" name="object 2">
            <a:extLst>
              <a:ext uri="{FF2B5EF4-FFF2-40B4-BE49-F238E27FC236}">
                <a16:creationId xmlns:a16="http://schemas.microsoft.com/office/drawing/2014/main" id="{597127F7-11F4-D74D-5FE5-56633E00F0C4}"/>
              </a:ext>
            </a:extLst>
          </p:cNvPr>
          <p:cNvSpPr txBox="1">
            <a:spLocks noChangeArrowheads="1"/>
          </p:cNvSpPr>
          <p:nvPr/>
        </p:nvSpPr>
        <p:spPr bwMode="auto">
          <a:xfrm>
            <a:off x="2732088" y="169863"/>
            <a:ext cx="39195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ts val="2375"/>
              </a:lnSpc>
            </a:pPr>
            <a:r>
              <a:rPr lang="el-GR" altLang="en-US" sz="3200" b="0">
                <a:cs typeface="Times New Roman" panose="02020603050405020304" pitchFamily="18" charset="0"/>
              </a:rPr>
              <a:t>Δομημένα λεξιλόγια</a:t>
            </a:r>
            <a:endParaRPr lang="en-US" altLang="en-US" sz="3200" b="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ject 2">
            <a:extLst>
              <a:ext uri="{FF2B5EF4-FFF2-40B4-BE49-F238E27FC236}">
                <a16:creationId xmlns:a16="http://schemas.microsoft.com/office/drawing/2014/main" id="{864DB1C1-7938-46AB-2168-14FCFA2B8DE4}"/>
              </a:ext>
            </a:extLst>
          </p:cNvPr>
          <p:cNvSpPr txBox="1">
            <a:spLocks noChangeArrowheads="1"/>
          </p:cNvSpPr>
          <p:nvPr/>
        </p:nvSpPr>
        <p:spPr bwMode="auto">
          <a:xfrm>
            <a:off x="431800" y="178203"/>
            <a:ext cx="82867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ts val="2175"/>
              </a:lnSpc>
            </a:pPr>
            <a:r>
              <a:rPr lang="el-GR" altLang="en-US" sz="2800" b="0" dirty="0">
                <a:cs typeface="Times New Roman" panose="02020603050405020304" pitchFamily="18" charset="0"/>
              </a:rPr>
              <a:t>Επιπλέον επέκταση µε DC στο </a:t>
            </a:r>
            <a:r>
              <a:rPr lang="el-GR" altLang="en-US" sz="2800" b="0" dirty="0" err="1">
                <a:cs typeface="Times New Roman" panose="02020603050405020304" pitchFamily="18" charset="0"/>
              </a:rPr>
              <a:t>προηγούµενο</a:t>
            </a:r>
            <a:r>
              <a:rPr lang="el-GR" altLang="en-US" sz="2800" b="0" dirty="0">
                <a:cs typeface="Times New Roman" panose="02020603050405020304" pitchFamily="18" charset="0"/>
              </a:rPr>
              <a:t> </a:t>
            </a:r>
            <a:r>
              <a:rPr lang="el-GR" altLang="en-US" sz="2800" b="0" dirty="0" err="1">
                <a:cs typeface="Times New Roman" panose="02020603050405020304" pitchFamily="18" charset="0"/>
              </a:rPr>
              <a:t>παράδειγµα</a:t>
            </a:r>
            <a:endParaRPr lang="en-US" altLang="en-US" sz="2800" b="0" dirty="0">
              <a:cs typeface="Times New Roman" panose="02020603050405020304" pitchFamily="18" charset="0"/>
            </a:endParaRPr>
          </a:p>
        </p:txBody>
      </p:sp>
      <p:grpSp>
        <p:nvGrpSpPr>
          <p:cNvPr id="31747" name="object 6">
            <a:extLst>
              <a:ext uri="{FF2B5EF4-FFF2-40B4-BE49-F238E27FC236}">
                <a16:creationId xmlns:a16="http://schemas.microsoft.com/office/drawing/2014/main" id="{4F2CD854-4CA3-5292-810A-ED2E880C23B8}"/>
              </a:ext>
            </a:extLst>
          </p:cNvPr>
          <p:cNvGrpSpPr>
            <a:grpSpLocks/>
          </p:cNvGrpSpPr>
          <p:nvPr/>
        </p:nvGrpSpPr>
        <p:grpSpPr bwMode="auto">
          <a:xfrm>
            <a:off x="5637213" y="2417763"/>
            <a:ext cx="2771775" cy="1549400"/>
            <a:chOff x="5637057" y="2418393"/>
            <a:chExt cx="2771775" cy="1549400"/>
          </a:xfrm>
        </p:grpSpPr>
        <p:sp>
          <p:nvSpPr>
            <p:cNvPr id="31757" name="object 7">
              <a:extLst>
                <a:ext uri="{FF2B5EF4-FFF2-40B4-BE49-F238E27FC236}">
                  <a16:creationId xmlns:a16="http://schemas.microsoft.com/office/drawing/2014/main" id="{22EEA42D-C1D4-10FF-6773-D8AB47E2C1B4}"/>
                </a:ext>
              </a:extLst>
            </p:cNvPr>
            <p:cNvSpPr>
              <a:spLocks/>
            </p:cNvSpPr>
            <p:nvPr/>
          </p:nvSpPr>
          <p:spPr bwMode="auto">
            <a:xfrm>
              <a:off x="5649757" y="2431094"/>
              <a:ext cx="2746375" cy="1524000"/>
            </a:xfrm>
            <a:custGeom>
              <a:avLst/>
              <a:gdLst>
                <a:gd name="T0" fmla="*/ 1565746 w 2746375"/>
                <a:gd name="T1" fmla="*/ 16785 h 1524000"/>
                <a:gd name="T2" fmla="*/ 1453932 w 2746375"/>
                <a:gd name="T3" fmla="*/ 83456 h 1524000"/>
                <a:gd name="T4" fmla="*/ 1370203 w 2746375"/>
                <a:gd name="T5" fmla="*/ 81266 h 1524000"/>
                <a:gd name="T6" fmla="*/ 1208154 w 2746375"/>
                <a:gd name="T7" fmla="*/ 42323 h 1524000"/>
                <a:gd name="T8" fmla="*/ 1068649 w 2746375"/>
                <a:gd name="T9" fmla="*/ 59082 h 1524000"/>
                <a:gd name="T10" fmla="*/ 949610 w 2746375"/>
                <a:gd name="T11" fmla="*/ 117826 h 1524000"/>
                <a:gd name="T12" fmla="*/ 848581 w 2746375"/>
                <a:gd name="T13" fmla="*/ 161633 h 1524000"/>
                <a:gd name="T14" fmla="*/ 711543 w 2746375"/>
                <a:gd name="T15" fmla="*/ 134872 h 1524000"/>
                <a:gd name="T16" fmla="*/ 563648 w 2746375"/>
                <a:gd name="T17" fmla="*/ 144590 h 1524000"/>
                <a:gd name="T18" fmla="*/ 423519 w 2746375"/>
                <a:gd name="T19" fmla="*/ 194787 h 1524000"/>
                <a:gd name="T20" fmla="*/ 318241 w 2746375"/>
                <a:gd name="T21" fmla="*/ 277168 h 1524000"/>
                <a:gd name="T22" fmla="*/ 257102 w 2746375"/>
                <a:gd name="T23" fmla="*/ 382500 h 1524000"/>
                <a:gd name="T24" fmla="*/ 249390 w 2746375"/>
                <a:gd name="T25" fmla="*/ 501547 h 1524000"/>
                <a:gd name="T26" fmla="*/ 148253 w 2746375"/>
                <a:gd name="T27" fmla="*/ 528775 h 1524000"/>
                <a:gd name="T28" fmla="*/ 37294 w 2746375"/>
                <a:gd name="T29" fmla="*/ 608930 h 1524000"/>
                <a:gd name="T30" fmla="*/ 0 w 2746375"/>
                <a:gd name="T31" fmla="*/ 728216 h 1524000"/>
                <a:gd name="T32" fmla="*/ 54234 w 2746375"/>
                <a:gd name="T33" fmla="*/ 840415 h 1524000"/>
                <a:gd name="T34" fmla="*/ 99737 w 2746375"/>
                <a:gd name="T35" fmla="*/ 932331 h 1524000"/>
                <a:gd name="T36" fmla="*/ 63108 w 2746375"/>
                <a:gd name="T37" fmla="*/ 1062895 h 1524000"/>
                <a:gd name="T38" fmla="*/ 128114 w 2746375"/>
                <a:gd name="T39" fmla="*/ 1174670 h 1524000"/>
                <a:gd name="T40" fmla="*/ 260786 w 2746375"/>
                <a:gd name="T41" fmla="*/ 1239087 h 1524000"/>
                <a:gd name="T42" fmla="*/ 375537 w 2746375"/>
                <a:gd name="T43" fmla="*/ 1252606 h 1524000"/>
                <a:gd name="T44" fmla="*/ 476785 w 2746375"/>
                <a:gd name="T45" fmla="*/ 1343594 h 1524000"/>
                <a:gd name="T46" fmla="*/ 605761 w 2746375"/>
                <a:gd name="T47" fmla="*/ 1403898 h 1524000"/>
                <a:gd name="T48" fmla="*/ 751384 w 2746375"/>
                <a:gd name="T49" fmla="*/ 1431423 h 1524000"/>
                <a:gd name="T50" fmla="*/ 902574 w 2746375"/>
                <a:gd name="T51" fmla="*/ 1424074 h 1524000"/>
                <a:gd name="T52" fmla="*/ 1048251 w 2746375"/>
                <a:gd name="T53" fmla="*/ 1379759 h 1524000"/>
                <a:gd name="T54" fmla="*/ 1173566 w 2746375"/>
                <a:gd name="T55" fmla="*/ 1472898 h 1524000"/>
                <a:gd name="T56" fmla="*/ 1332888 w 2746375"/>
                <a:gd name="T57" fmla="*/ 1519620 h 1524000"/>
                <a:gd name="T58" fmla="*/ 1487914 w 2746375"/>
                <a:gd name="T59" fmla="*/ 1518059 h 1524000"/>
                <a:gd name="T60" fmla="*/ 1628966 w 2746375"/>
                <a:gd name="T61" fmla="*/ 1476159 h 1524000"/>
                <a:gd name="T62" fmla="*/ 1742519 w 2746375"/>
                <a:gd name="T63" fmla="*/ 1399408 h 1524000"/>
                <a:gd name="T64" fmla="*/ 1815046 w 2746375"/>
                <a:gd name="T65" fmla="*/ 1293296 h 1524000"/>
                <a:gd name="T66" fmla="*/ 1956190 w 2746375"/>
                <a:gd name="T67" fmla="*/ 1332459 h 1524000"/>
                <a:gd name="T68" fmla="*/ 2112851 w 2746375"/>
                <a:gd name="T69" fmla="*/ 1324290 h 1524000"/>
                <a:gd name="T70" fmla="*/ 2248356 w 2746375"/>
                <a:gd name="T71" fmla="*/ 1268786 h 1524000"/>
                <a:gd name="T72" fmla="*/ 2341533 w 2746375"/>
                <a:gd name="T73" fmla="*/ 1176891 h 1524000"/>
                <a:gd name="T74" fmla="*/ 2376916 w 2746375"/>
                <a:gd name="T75" fmla="*/ 1060102 h 1524000"/>
                <a:gd name="T76" fmla="*/ 2532193 w 2746375"/>
                <a:gd name="T77" fmla="*/ 1019333 h 1524000"/>
                <a:gd name="T78" fmla="*/ 2659414 w 2746375"/>
                <a:gd name="T79" fmla="*/ 934187 h 1524000"/>
                <a:gd name="T80" fmla="*/ 2731961 w 2746375"/>
                <a:gd name="T81" fmla="*/ 821254 h 1524000"/>
                <a:gd name="T82" fmla="*/ 2742889 w 2746375"/>
                <a:gd name="T83" fmla="*/ 697235 h 1524000"/>
                <a:gd name="T84" fmla="*/ 2689652 w 2746375"/>
                <a:gd name="T85" fmla="*/ 576802 h 1524000"/>
                <a:gd name="T86" fmla="*/ 2682873 w 2746375"/>
                <a:gd name="T87" fmla="*/ 465246 h 1524000"/>
                <a:gd name="T88" fmla="*/ 2662219 w 2746375"/>
                <a:gd name="T89" fmla="*/ 347072 h 1524000"/>
                <a:gd name="T90" fmla="*/ 2575168 w 2746375"/>
                <a:gd name="T91" fmla="*/ 249925 h 1524000"/>
                <a:gd name="T92" fmla="*/ 2434938 w 2746375"/>
                <a:gd name="T93" fmla="*/ 191314 h 1524000"/>
                <a:gd name="T94" fmla="*/ 2368349 w 2746375"/>
                <a:gd name="T95" fmla="*/ 83626 h 1524000"/>
                <a:gd name="T96" fmla="*/ 2246297 w 2746375"/>
                <a:gd name="T97" fmla="*/ 16581 h 1524000"/>
                <a:gd name="T98" fmla="*/ 2106055 w 2746375"/>
                <a:gd name="T99" fmla="*/ 691 h 1524000"/>
                <a:gd name="T100" fmla="*/ 1971159 w 2746375"/>
                <a:gd name="T101" fmla="*/ 33698 h 1524000"/>
                <a:gd name="T102" fmla="*/ 1875519 w 2746375"/>
                <a:gd name="T103" fmla="*/ 63931 h 1524000"/>
                <a:gd name="T104" fmla="*/ 1705167 w 2746375"/>
                <a:gd name="T105" fmla="*/ 702 h 1524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46375" h="1524000">
                  <a:moveTo>
                    <a:pt x="1657376" y="0"/>
                  </a:moveTo>
                  <a:lnTo>
                    <a:pt x="1610552" y="5449"/>
                  </a:lnTo>
                  <a:lnTo>
                    <a:pt x="1565746" y="16785"/>
                  </a:lnTo>
                  <a:lnTo>
                    <a:pt x="1524007" y="33742"/>
                  </a:lnTo>
                  <a:lnTo>
                    <a:pt x="1486386" y="56054"/>
                  </a:lnTo>
                  <a:lnTo>
                    <a:pt x="1453932" y="83456"/>
                  </a:lnTo>
                  <a:lnTo>
                    <a:pt x="1427696" y="115682"/>
                  </a:lnTo>
                  <a:lnTo>
                    <a:pt x="1409629" y="103160"/>
                  </a:lnTo>
                  <a:lnTo>
                    <a:pt x="1370203" y="81266"/>
                  </a:lnTo>
                  <a:lnTo>
                    <a:pt x="1303083" y="56663"/>
                  </a:lnTo>
                  <a:lnTo>
                    <a:pt x="1255898" y="46832"/>
                  </a:lnTo>
                  <a:lnTo>
                    <a:pt x="1208154" y="42323"/>
                  </a:lnTo>
                  <a:lnTo>
                    <a:pt x="1160559" y="42971"/>
                  </a:lnTo>
                  <a:lnTo>
                    <a:pt x="1113821" y="48612"/>
                  </a:lnTo>
                  <a:lnTo>
                    <a:pt x="1068649" y="59082"/>
                  </a:lnTo>
                  <a:lnTo>
                    <a:pt x="1025751" y="74217"/>
                  </a:lnTo>
                  <a:lnTo>
                    <a:pt x="985835" y="93853"/>
                  </a:lnTo>
                  <a:lnTo>
                    <a:pt x="949610" y="117826"/>
                  </a:lnTo>
                  <a:lnTo>
                    <a:pt x="917785" y="145970"/>
                  </a:lnTo>
                  <a:lnTo>
                    <a:pt x="891067" y="178123"/>
                  </a:lnTo>
                  <a:lnTo>
                    <a:pt x="848581" y="161633"/>
                  </a:lnTo>
                  <a:lnTo>
                    <a:pt x="804212" y="148885"/>
                  </a:lnTo>
                  <a:lnTo>
                    <a:pt x="758389" y="139943"/>
                  </a:lnTo>
                  <a:lnTo>
                    <a:pt x="711543" y="134872"/>
                  </a:lnTo>
                  <a:lnTo>
                    <a:pt x="664102" y="133738"/>
                  </a:lnTo>
                  <a:lnTo>
                    <a:pt x="616497" y="136605"/>
                  </a:lnTo>
                  <a:lnTo>
                    <a:pt x="563648" y="144590"/>
                  </a:lnTo>
                  <a:lnTo>
                    <a:pt x="513639" y="157176"/>
                  </a:lnTo>
                  <a:lnTo>
                    <a:pt x="466815" y="174022"/>
                  </a:lnTo>
                  <a:lnTo>
                    <a:pt x="423519" y="194787"/>
                  </a:lnTo>
                  <a:lnTo>
                    <a:pt x="384095" y="219127"/>
                  </a:lnTo>
                  <a:lnTo>
                    <a:pt x="348888" y="246702"/>
                  </a:lnTo>
                  <a:lnTo>
                    <a:pt x="318241" y="277168"/>
                  </a:lnTo>
                  <a:lnTo>
                    <a:pt x="292498" y="310185"/>
                  </a:lnTo>
                  <a:lnTo>
                    <a:pt x="272004" y="345409"/>
                  </a:lnTo>
                  <a:lnTo>
                    <a:pt x="257102" y="382500"/>
                  </a:lnTo>
                  <a:lnTo>
                    <a:pt x="248136" y="421114"/>
                  </a:lnTo>
                  <a:lnTo>
                    <a:pt x="245451" y="460911"/>
                  </a:lnTo>
                  <a:lnTo>
                    <a:pt x="249390" y="501547"/>
                  </a:lnTo>
                  <a:lnTo>
                    <a:pt x="247080" y="506293"/>
                  </a:lnTo>
                  <a:lnTo>
                    <a:pt x="195948" y="514064"/>
                  </a:lnTo>
                  <a:lnTo>
                    <a:pt x="148253" y="528775"/>
                  </a:lnTo>
                  <a:lnTo>
                    <a:pt x="105146" y="549865"/>
                  </a:lnTo>
                  <a:lnTo>
                    <a:pt x="67776" y="576771"/>
                  </a:lnTo>
                  <a:lnTo>
                    <a:pt x="37294" y="608930"/>
                  </a:lnTo>
                  <a:lnTo>
                    <a:pt x="14031" y="647556"/>
                  </a:lnTo>
                  <a:lnTo>
                    <a:pt x="1732" y="687703"/>
                  </a:lnTo>
                  <a:lnTo>
                    <a:pt x="0" y="728216"/>
                  </a:lnTo>
                  <a:lnTo>
                    <a:pt x="8437" y="767942"/>
                  </a:lnTo>
                  <a:lnTo>
                    <a:pt x="26647" y="805726"/>
                  </a:lnTo>
                  <a:lnTo>
                    <a:pt x="54234" y="840415"/>
                  </a:lnTo>
                  <a:lnTo>
                    <a:pt x="90801" y="870855"/>
                  </a:lnTo>
                  <a:lnTo>
                    <a:pt x="135951" y="895891"/>
                  </a:lnTo>
                  <a:lnTo>
                    <a:pt x="99737" y="932331"/>
                  </a:lnTo>
                  <a:lnTo>
                    <a:pt x="75081" y="973329"/>
                  </a:lnTo>
                  <a:lnTo>
                    <a:pt x="62650" y="1017360"/>
                  </a:lnTo>
                  <a:lnTo>
                    <a:pt x="63108" y="1062895"/>
                  </a:lnTo>
                  <a:lnTo>
                    <a:pt x="75199" y="1104189"/>
                  </a:lnTo>
                  <a:lnTo>
                    <a:pt x="97279" y="1141692"/>
                  </a:lnTo>
                  <a:lnTo>
                    <a:pt x="128114" y="1174670"/>
                  </a:lnTo>
                  <a:lnTo>
                    <a:pt x="166467" y="1202386"/>
                  </a:lnTo>
                  <a:lnTo>
                    <a:pt x="211103" y="1224104"/>
                  </a:lnTo>
                  <a:lnTo>
                    <a:pt x="260786" y="1239087"/>
                  </a:lnTo>
                  <a:lnTo>
                    <a:pt x="314282" y="1246601"/>
                  </a:lnTo>
                  <a:lnTo>
                    <a:pt x="370354" y="1245910"/>
                  </a:lnTo>
                  <a:lnTo>
                    <a:pt x="375537" y="1252606"/>
                  </a:lnTo>
                  <a:lnTo>
                    <a:pt x="405522" y="1286216"/>
                  </a:lnTo>
                  <a:lnTo>
                    <a:pt x="439408" y="1316571"/>
                  </a:lnTo>
                  <a:lnTo>
                    <a:pt x="476785" y="1343594"/>
                  </a:lnTo>
                  <a:lnTo>
                    <a:pt x="517244" y="1367208"/>
                  </a:lnTo>
                  <a:lnTo>
                    <a:pt x="560372" y="1387335"/>
                  </a:lnTo>
                  <a:lnTo>
                    <a:pt x="605761" y="1403898"/>
                  </a:lnTo>
                  <a:lnTo>
                    <a:pt x="653000" y="1416818"/>
                  </a:lnTo>
                  <a:lnTo>
                    <a:pt x="701677" y="1426019"/>
                  </a:lnTo>
                  <a:lnTo>
                    <a:pt x="751384" y="1431423"/>
                  </a:lnTo>
                  <a:lnTo>
                    <a:pt x="801710" y="1432951"/>
                  </a:lnTo>
                  <a:lnTo>
                    <a:pt x="852243" y="1430528"/>
                  </a:lnTo>
                  <a:lnTo>
                    <a:pt x="902574" y="1424074"/>
                  </a:lnTo>
                  <a:lnTo>
                    <a:pt x="952293" y="1413513"/>
                  </a:lnTo>
                  <a:lnTo>
                    <a:pt x="1000989" y="1398767"/>
                  </a:lnTo>
                  <a:lnTo>
                    <a:pt x="1048251" y="1379759"/>
                  </a:lnTo>
                  <a:lnTo>
                    <a:pt x="1084460" y="1415255"/>
                  </a:lnTo>
                  <a:lnTo>
                    <a:pt x="1126455" y="1446427"/>
                  </a:lnTo>
                  <a:lnTo>
                    <a:pt x="1173566" y="1472898"/>
                  </a:lnTo>
                  <a:lnTo>
                    <a:pt x="1225120" y="1494290"/>
                  </a:lnTo>
                  <a:lnTo>
                    <a:pt x="1280446" y="1510227"/>
                  </a:lnTo>
                  <a:lnTo>
                    <a:pt x="1332888" y="1519620"/>
                  </a:lnTo>
                  <a:lnTo>
                    <a:pt x="1385281" y="1523920"/>
                  </a:lnTo>
                  <a:lnTo>
                    <a:pt x="1437123" y="1523332"/>
                  </a:lnTo>
                  <a:lnTo>
                    <a:pt x="1487914" y="1518059"/>
                  </a:lnTo>
                  <a:lnTo>
                    <a:pt x="1537152" y="1508303"/>
                  </a:lnTo>
                  <a:lnTo>
                    <a:pt x="1584336" y="1494269"/>
                  </a:lnTo>
                  <a:lnTo>
                    <a:pt x="1628966" y="1476159"/>
                  </a:lnTo>
                  <a:lnTo>
                    <a:pt x="1670541" y="1454176"/>
                  </a:lnTo>
                  <a:lnTo>
                    <a:pt x="1708559" y="1428525"/>
                  </a:lnTo>
                  <a:lnTo>
                    <a:pt x="1742519" y="1399408"/>
                  </a:lnTo>
                  <a:lnTo>
                    <a:pt x="1771922" y="1367029"/>
                  </a:lnTo>
                  <a:lnTo>
                    <a:pt x="1796264" y="1331590"/>
                  </a:lnTo>
                  <a:lnTo>
                    <a:pt x="1815046" y="1293296"/>
                  </a:lnTo>
                  <a:lnTo>
                    <a:pt x="1859708" y="1311257"/>
                  </a:lnTo>
                  <a:lnTo>
                    <a:pt x="1906985" y="1324362"/>
                  </a:lnTo>
                  <a:lnTo>
                    <a:pt x="1956190" y="1332459"/>
                  </a:lnTo>
                  <a:lnTo>
                    <a:pt x="2006635" y="1335398"/>
                  </a:lnTo>
                  <a:lnTo>
                    <a:pt x="2060949" y="1332717"/>
                  </a:lnTo>
                  <a:lnTo>
                    <a:pt x="2112851" y="1324290"/>
                  </a:lnTo>
                  <a:lnTo>
                    <a:pt x="2161768" y="1310542"/>
                  </a:lnTo>
                  <a:lnTo>
                    <a:pt x="2207127" y="1291899"/>
                  </a:lnTo>
                  <a:lnTo>
                    <a:pt x="2248356" y="1268786"/>
                  </a:lnTo>
                  <a:lnTo>
                    <a:pt x="2284882" y="1241630"/>
                  </a:lnTo>
                  <a:lnTo>
                    <a:pt x="2316132" y="1210856"/>
                  </a:lnTo>
                  <a:lnTo>
                    <a:pt x="2341533" y="1176891"/>
                  </a:lnTo>
                  <a:lnTo>
                    <a:pt x="2360513" y="1140159"/>
                  </a:lnTo>
                  <a:lnTo>
                    <a:pt x="2372498" y="1101088"/>
                  </a:lnTo>
                  <a:lnTo>
                    <a:pt x="2376916" y="1060102"/>
                  </a:lnTo>
                  <a:lnTo>
                    <a:pt x="2430987" y="1051548"/>
                  </a:lnTo>
                  <a:lnTo>
                    <a:pt x="2482955" y="1037891"/>
                  </a:lnTo>
                  <a:lnTo>
                    <a:pt x="2532193" y="1019333"/>
                  </a:lnTo>
                  <a:lnTo>
                    <a:pt x="2578074" y="996071"/>
                  </a:lnTo>
                  <a:lnTo>
                    <a:pt x="2621979" y="966832"/>
                  </a:lnTo>
                  <a:lnTo>
                    <a:pt x="2659414" y="934187"/>
                  </a:lnTo>
                  <a:lnTo>
                    <a:pt x="2690286" y="898680"/>
                  </a:lnTo>
                  <a:lnTo>
                    <a:pt x="2714500" y="860855"/>
                  </a:lnTo>
                  <a:lnTo>
                    <a:pt x="2731961" y="821254"/>
                  </a:lnTo>
                  <a:lnTo>
                    <a:pt x="2742576" y="780422"/>
                  </a:lnTo>
                  <a:lnTo>
                    <a:pt x="2746250" y="738901"/>
                  </a:lnTo>
                  <a:lnTo>
                    <a:pt x="2742889" y="697235"/>
                  </a:lnTo>
                  <a:lnTo>
                    <a:pt x="2732399" y="655968"/>
                  </a:lnTo>
                  <a:lnTo>
                    <a:pt x="2714685" y="615642"/>
                  </a:lnTo>
                  <a:lnTo>
                    <a:pt x="2689652" y="576802"/>
                  </a:lnTo>
                  <a:lnTo>
                    <a:pt x="2657208" y="539990"/>
                  </a:lnTo>
                  <a:lnTo>
                    <a:pt x="2661665" y="531721"/>
                  </a:lnTo>
                  <a:lnTo>
                    <a:pt x="2682873" y="465246"/>
                  </a:lnTo>
                  <a:lnTo>
                    <a:pt x="2684181" y="424599"/>
                  </a:lnTo>
                  <a:lnTo>
                    <a:pt x="2677134" y="384992"/>
                  </a:lnTo>
                  <a:lnTo>
                    <a:pt x="2662219" y="347072"/>
                  </a:lnTo>
                  <a:lnTo>
                    <a:pt x="2639927" y="311488"/>
                  </a:lnTo>
                  <a:lnTo>
                    <a:pt x="2610747" y="278890"/>
                  </a:lnTo>
                  <a:lnTo>
                    <a:pt x="2575168" y="249925"/>
                  </a:lnTo>
                  <a:lnTo>
                    <a:pt x="2533681" y="225241"/>
                  </a:lnTo>
                  <a:lnTo>
                    <a:pt x="2486775" y="205488"/>
                  </a:lnTo>
                  <a:lnTo>
                    <a:pt x="2434938" y="191314"/>
                  </a:lnTo>
                  <a:lnTo>
                    <a:pt x="2420997" y="152516"/>
                  </a:lnTo>
                  <a:lnTo>
                    <a:pt x="2398603" y="116362"/>
                  </a:lnTo>
                  <a:lnTo>
                    <a:pt x="2368349" y="83626"/>
                  </a:lnTo>
                  <a:lnTo>
                    <a:pt x="2330828" y="55083"/>
                  </a:lnTo>
                  <a:lnTo>
                    <a:pt x="2290055" y="33004"/>
                  </a:lnTo>
                  <a:lnTo>
                    <a:pt x="2246297" y="16581"/>
                  </a:lnTo>
                  <a:lnTo>
                    <a:pt x="2200447" y="5758"/>
                  </a:lnTo>
                  <a:lnTo>
                    <a:pt x="2153402" y="480"/>
                  </a:lnTo>
                  <a:lnTo>
                    <a:pt x="2106055" y="691"/>
                  </a:lnTo>
                  <a:lnTo>
                    <a:pt x="2059303" y="6334"/>
                  </a:lnTo>
                  <a:lnTo>
                    <a:pt x="2014039" y="17355"/>
                  </a:lnTo>
                  <a:lnTo>
                    <a:pt x="1971159" y="33698"/>
                  </a:lnTo>
                  <a:lnTo>
                    <a:pt x="1931559" y="55307"/>
                  </a:lnTo>
                  <a:lnTo>
                    <a:pt x="1896132" y="82126"/>
                  </a:lnTo>
                  <a:lnTo>
                    <a:pt x="1875519" y="63931"/>
                  </a:lnTo>
                  <a:lnTo>
                    <a:pt x="1826942" y="33532"/>
                  </a:lnTo>
                  <a:lnTo>
                    <a:pt x="1752877" y="7823"/>
                  </a:lnTo>
                  <a:lnTo>
                    <a:pt x="1705167" y="702"/>
                  </a:lnTo>
                  <a:lnTo>
                    <a:pt x="1657376" y="0"/>
                  </a:lnTo>
                  <a:close/>
                </a:path>
              </a:pathLst>
            </a:custGeom>
            <a:solidFill>
              <a:srgbClr val="00D2A9">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1758" name="object 8">
              <a:extLst>
                <a:ext uri="{FF2B5EF4-FFF2-40B4-BE49-F238E27FC236}">
                  <a16:creationId xmlns:a16="http://schemas.microsoft.com/office/drawing/2014/main" id="{F48722D4-1ACF-BB3E-7A19-6589163894EB}"/>
                </a:ext>
              </a:extLst>
            </p:cNvPr>
            <p:cNvSpPr>
              <a:spLocks/>
            </p:cNvSpPr>
            <p:nvPr/>
          </p:nvSpPr>
          <p:spPr bwMode="auto">
            <a:xfrm>
              <a:off x="5649757" y="2431093"/>
              <a:ext cx="2746375" cy="1524000"/>
            </a:xfrm>
            <a:custGeom>
              <a:avLst/>
              <a:gdLst>
                <a:gd name="T0" fmla="*/ 257102 w 2746375"/>
                <a:gd name="T1" fmla="*/ 382500 h 1524000"/>
                <a:gd name="T2" fmla="*/ 348888 w 2746375"/>
                <a:gd name="T3" fmla="*/ 246702 h 1524000"/>
                <a:gd name="T4" fmla="*/ 513639 w 2746375"/>
                <a:gd name="T5" fmla="*/ 157176 h 1524000"/>
                <a:gd name="T6" fmla="*/ 711543 w 2746375"/>
                <a:gd name="T7" fmla="*/ 134873 h 1524000"/>
                <a:gd name="T8" fmla="*/ 891067 w 2746375"/>
                <a:gd name="T9" fmla="*/ 178123 h 1524000"/>
                <a:gd name="T10" fmla="*/ 1025751 w 2746375"/>
                <a:gd name="T11" fmla="*/ 74218 h 1524000"/>
                <a:gd name="T12" fmla="*/ 1208154 w 2746375"/>
                <a:gd name="T13" fmla="*/ 42323 h 1524000"/>
                <a:gd name="T14" fmla="*/ 1390439 w 2746375"/>
                <a:gd name="T15" fmla="*/ 91674 h 1524000"/>
                <a:gd name="T16" fmla="*/ 1524008 w 2746375"/>
                <a:gd name="T17" fmla="*/ 33742 h 1524000"/>
                <a:gd name="T18" fmla="*/ 1705168 w 2746375"/>
                <a:gd name="T19" fmla="*/ 702 h 1524000"/>
                <a:gd name="T20" fmla="*/ 1896132 w 2746375"/>
                <a:gd name="T21" fmla="*/ 82126 h 1524000"/>
                <a:gd name="T22" fmla="*/ 2059303 w 2746375"/>
                <a:gd name="T23" fmla="*/ 6334 h 1524000"/>
                <a:gd name="T24" fmla="*/ 2246297 w 2746375"/>
                <a:gd name="T25" fmla="*/ 16581 h 1524000"/>
                <a:gd name="T26" fmla="*/ 2398603 w 2746375"/>
                <a:gd name="T27" fmla="*/ 116362 h 1524000"/>
                <a:gd name="T28" fmla="*/ 2533681 w 2746375"/>
                <a:gd name="T29" fmla="*/ 225242 h 1524000"/>
                <a:gd name="T30" fmla="*/ 2662219 w 2746375"/>
                <a:gd name="T31" fmla="*/ 347072 h 1524000"/>
                <a:gd name="T32" fmla="*/ 2672718 w 2746375"/>
                <a:gd name="T33" fmla="*/ 506285 h 1524000"/>
                <a:gd name="T34" fmla="*/ 2732399 w 2746375"/>
                <a:gd name="T35" fmla="*/ 655968 h 1524000"/>
                <a:gd name="T36" fmla="*/ 2731962 w 2746375"/>
                <a:gd name="T37" fmla="*/ 821255 h 1524000"/>
                <a:gd name="T38" fmla="*/ 2621978 w 2746375"/>
                <a:gd name="T39" fmla="*/ 966832 h 1524000"/>
                <a:gd name="T40" fmla="*/ 2430987 w 2746375"/>
                <a:gd name="T41" fmla="*/ 1051548 h 1524000"/>
                <a:gd name="T42" fmla="*/ 2341533 w 2746375"/>
                <a:gd name="T43" fmla="*/ 1176891 h 1524000"/>
                <a:gd name="T44" fmla="*/ 2207127 w 2746375"/>
                <a:gd name="T45" fmla="*/ 1291899 h 1524000"/>
                <a:gd name="T46" fmla="*/ 2006635 w 2746375"/>
                <a:gd name="T47" fmla="*/ 1335397 h 1524000"/>
                <a:gd name="T48" fmla="*/ 1815047 w 2746375"/>
                <a:gd name="T49" fmla="*/ 1293296 h 1524000"/>
                <a:gd name="T50" fmla="*/ 1708559 w 2746375"/>
                <a:gd name="T51" fmla="*/ 1428525 h 1524000"/>
                <a:gd name="T52" fmla="*/ 1537151 w 2746375"/>
                <a:gd name="T53" fmla="*/ 1508303 h 1524000"/>
                <a:gd name="T54" fmla="*/ 1332889 w 2746375"/>
                <a:gd name="T55" fmla="*/ 1519620 h 1524000"/>
                <a:gd name="T56" fmla="*/ 1126455 w 2746375"/>
                <a:gd name="T57" fmla="*/ 1446427 h 1524000"/>
                <a:gd name="T58" fmla="*/ 952293 w 2746375"/>
                <a:gd name="T59" fmla="*/ 1413513 h 1524000"/>
                <a:gd name="T60" fmla="*/ 751385 w 2746375"/>
                <a:gd name="T61" fmla="*/ 1431422 h 1524000"/>
                <a:gd name="T62" fmla="*/ 560373 w 2746375"/>
                <a:gd name="T63" fmla="*/ 1387335 h 1524000"/>
                <a:gd name="T64" fmla="*/ 405521 w 2746375"/>
                <a:gd name="T65" fmla="*/ 1286216 h 1524000"/>
                <a:gd name="T66" fmla="*/ 260787 w 2746375"/>
                <a:gd name="T67" fmla="*/ 1239087 h 1524000"/>
                <a:gd name="T68" fmla="*/ 97280 w 2746375"/>
                <a:gd name="T69" fmla="*/ 1141693 h 1524000"/>
                <a:gd name="T70" fmla="*/ 75082 w 2746375"/>
                <a:gd name="T71" fmla="*/ 973329 h 1524000"/>
                <a:gd name="T72" fmla="*/ 54235 w 2746375"/>
                <a:gd name="T73" fmla="*/ 840415 h 1524000"/>
                <a:gd name="T74" fmla="*/ 1732 w 2746375"/>
                <a:gd name="T75" fmla="*/ 687703 h 1524000"/>
                <a:gd name="T76" fmla="*/ 105146 w 2746375"/>
                <a:gd name="T77" fmla="*/ 549866 h 1524000"/>
                <a:gd name="T78" fmla="*/ 249391 w 2746375"/>
                <a:gd name="T79" fmla="*/ 501547 h 1524000"/>
                <a:gd name="T80" fmla="*/ 176631 w 2746375"/>
                <a:gd name="T81" fmla="*/ 903941 h 1524000"/>
                <a:gd name="T82" fmla="*/ 407068 w 2746375"/>
                <a:gd name="T83" fmla="*/ 1234240 h 1524000"/>
                <a:gd name="T84" fmla="*/ 1035882 w 2746375"/>
                <a:gd name="T85" fmla="*/ 1358929 h 1524000"/>
                <a:gd name="T86" fmla="*/ 1832256 w 2746375"/>
                <a:gd name="T87" fmla="*/ 1220543 h 1524000"/>
                <a:gd name="T88" fmla="*/ 1815323 w 2746375"/>
                <a:gd name="T89" fmla="*/ 1287898 h 1524000"/>
                <a:gd name="T90" fmla="*/ 2303986 w 2746375"/>
                <a:gd name="T91" fmla="*/ 889436 h 1524000"/>
                <a:gd name="T92" fmla="*/ 2375397 w 2746375"/>
                <a:gd name="T93" fmla="*/ 1056102 h 1524000"/>
                <a:gd name="T94" fmla="*/ 2592259 w 2746375"/>
                <a:gd name="T95" fmla="*/ 610200 h 1524000"/>
                <a:gd name="T96" fmla="*/ 2439165 w 2746375"/>
                <a:gd name="T97" fmla="*/ 208224 h 1524000"/>
                <a:gd name="T98" fmla="*/ 1857898 w 2746375"/>
                <a:gd name="T99" fmla="*/ 118874 h 1524000"/>
                <a:gd name="T100" fmla="*/ 1407695 w 2746375"/>
                <a:gd name="T101" fmla="*/ 161117 h 1524000"/>
                <a:gd name="T102" fmla="*/ 1430505 w 2746375"/>
                <a:gd name="T103" fmla="*/ 112086 h 1524000"/>
                <a:gd name="T104" fmla="*/ 954109 w 2746375"/>
                <a:gd name="T105" fmla="*/ 212039 h 1524000"/>
                <a:gd name="T106" fmla="*/ 255294 w 2746375"/>
                <a:gd name="T107" fmla="*/ 526799 h 1524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46375" h="1524000">
                  <a:moveTo>
                    <a:pt x="249391" y="501547"/>
                  </a:moveTo>
                  <a:lnTo>
                    <a:pt x="245451" y="460911"/>
                  </a:lnTo>
                  <a:lnTo>
                    <a:pt x="248137" y="421114"/>
                  </a:lnTo>
                  <a:lnTo>
                    <a:pt x="257102" y="382500"/>
                  </a:lnTo>
                  <a:lnTo>
                    <a:pt x="272004" y="345409"/>
                  </a:lnTo>
                  <a:lnTo>
                    <a:pt x="292499" y="310185"/>
                  </a:lnTo>
                  <a:lnTo>
                    <a:pt x="318241" y="277168"/>
                  </a:lnTo>
                  <a:lnTo>
                    <a:pt x="348888" y="246702"/>
                  </a:lnTo>
                  <a:lnTo>
                    <a:pt x="384096" y="219127"/>
                  </a:lnTo>
                  <a:lnTo>
                    <a:pt x="423519" y="194787"/>
                  </a:lnTo>
                  <a:lnTo>
                    <a:pt x="466815" y="174023"/>
                  </a:lnTo>
                  <a:lnTo>
                    <a:pt x="513639" y="157176"/>
                  </a:lnTo>
                  <a:lnTo>
                    <a:pt x="563648" y="144590"/>
                  </a:lnTo>
                  <a:lnTo>
                    <a:pt x="616496" y="136606"/>
                  </a:lnTo>
                  <a:lnTo>
                    <a:pt x="664102" y="133739"/>
                  </a:lnTo>
                  <a:lnTo>
                    <a:pt x="711543" y="134873"/>
                  </a:lnTo>
                  <a:lnTo>
                    <a:pt x="758390" y="139943"/>
                  </a:lnTo>
                  <a:lnTo>
                    <a:pt x="804213" y="148885"/>
                  </a:lnTo>
                  <a:lnTo>
                    <a:pt x="848582" y="161633"/>
                  </a:lnTo>
                  <a:lnTo>
                    <a:pt x="891067" y="178123"/>
                  </a:lnTo>
                  <a:lnTo>
                    <a:pt x="917785" y="145970"/>
                  </a:lnTo>
                  <a:lnTo>
                    <a:pt x="949611" y="117826"/>
                  </a:lnTo>
                  <a:lnTo>
                    <a:pt x="985836" y="93854"/>
                  </a:lnTo>
                  <a:lnTo>
                    <a:pt x="1025751" y="74218"/>
                  </a:lnTo>
                  <a:lnTo>
                    <a:pt x="1068649" y="59083"/>
                  </a:lnTo>
                  <a:lnTo>
                    <a:pt x="1113821" y="48613"/>
                  </a:lnTo>
                  <a:lnTo>
                    <a:pt x="1160559" y="42971"/>
                  </a:lnTo>
                  <a:lnTo>
                    <a:pt x="1208154" y="42323"/>
                  </a:lnTo>
                  <a:lnTo>
                    <a:pt x="1255898" y="46833"/>
                  </a:lnTo>
                  <a:lnTo>
                    <a:pt x="1303083" y="56664"/>
                  </a:lnTo>
                  <a:lnTo>
                    <a:pt x="1349000" y="71980"/>
                  </a:lnTo>
                  <a:lnTo>
                    <a:pt x="1390439" y="91674"/>
                  </a:lnTo>
                  <a:lnTo>
                    <a:pt x="1427697" y="115682"/>
                  </a:lnTo>
                  <a:lnTo>
                    <a:pt x="1453933" y="83456"/>
                  </a:lnTo>
                  <a:lnTo>
                    <a:pt x="1486387" y="56054"/>
                  </a:lnTo>
                  <a:lnTo>
                    <a:pt x="1524008" y="33742"/>
                  </a:lnTo>
                  <a:lnTo>
                    <a:pt x="1565746" y="16785"/>
                  </a:lnTo>
                  <a:lnTo>
                    <a:pt x="1610552" y="5449"/>
                  </a:lnTo>
                  <a:lnTo>
                    <a:pt x="1657376" y="0"/>
                  </a:lnTo>
                  <a:lnTo>
                    <a:pt x="1705168" y="702"/>
                  </a:lnTo>
                  <a:lnTo>
                    <a:pt x="1752877" y="7823"/>
                  </a:lnTo>
                  <a:lnTo>
                    <a:pt x="1799455" y="21627"/>
                  </a:lnTo>
                  <a:lnTo>
                    <a:pt x="1852376" y="47683"/>
                  </a:lnTo>
                  <a:lnTo>
                    <a:pt x="1896132" y="82126"/>
                  </a:lnTo>
                  <a:lnTo>
                    <a:pt x="1931559" y="55307"/>
                  </a:lnTo>
                  <a:lnTo>
                    <a:pt x="1971159" y="33698"/>
                  </a:lnTo>
                  <a:lnTo>
                    <a:pt x="2014039" y="17355"/>
                  </a:lnTo>
                  <a:lnTo>
                    <a:pt x="2059303" y="6334"/>
                  </a:lnTo>
                  <a:lnTo>
                    <a:pt x="2106055" y="691"/>
                  </a:lnTo>
                  <a:lnTo>
                    <a:pt x="2153402" y="480"/>
                  </a:lnTo>
                  <a:lnTo>
                    <a:pt x="2200447" y="5759"/>
                  </a:lnTo>
                  <a:lnTo>
                    <a:pt x="2246297" y="16581"/>
                  </a:lnTo>
                  <a:lnTo>
                    <a:pt x="2290055" y="33004"/>
                  </a:lnTo>
                  <a:lnTo>
                    <a:pt x="2330828" y="55083"/>
                  </a:lnTo>
                  <a:lnTo>
                    <a:pt x="2368350" y="83626"/>
                  </a:lnTo>
                  <a:lnTo>
                    <a:pt x="2398603" y="116362"/>
                  </a:lnTo>
                  <a:lnTo>
                    <a:pt x="2420997" y="152516"/>
                  </a:lnTo>
                  <a:lnTo>
                    <a:pt x="2434938" y="191315"/>
                  </a:lnTo>
                  <a:lnTo>
                    <a:pt x="2486775" y="205489"/>
                  </a:lnTo>
                  <a:lnTo>
                    <a:pt x="2533681" y="225242"/>
                  </a:lnTo>
                  <a:lnTo>
                    <a:pt x="2575168" y="249925"/>
                  </a:lnTo>
                  <a:lnTo>
                    <a:pt x="2610746" y="278890"/>
                  </a:lnTo>
                  <a:lnTo>
                    <a:pt x="2639927" y="311489"/>
                  </a:lnTo>
                  <a:lnTo>
                    <a:pt x="2662219" y="347072"/>
                  </a:lnTo>
                  <a:lnTo>
                    <a:pt x="2677134" y="384992"/>
                  </a:lnTo>
                  <a:lnTo>
                    <a:pt x="2684182" y="424600"/>
                  </a:lnTo>
                  <a:lnTo>
                    <a:pt x="2682873" y="465247"/>
                  </a:lnTo>
                  <a:lnTo>
                    <a:pt x="2672718" y="506285"/>
                  </a:lnTo>
                  <a:lnTo>
                    <a:pt x="2657208" y="539991"/>
                  </a:lnTo>
                  <a:lnTo>
                    <a:pt x="2689653" y="576802"/>
                  </a:lnTo>
                  <a:lnTo>
                    <a:pt x="2714685" y="615643"/>
                  </a:lnTo>
                  <a:lnTo>
                    <a:pt x="2732399" y="655968"/>
                  </a:lnTo>
                  <a:lnTo>
                    <a:pt x="2742890" y="697236"/>
                  </a:lnTo>
                  <a:lnTo>
                    <a:pt x="2746251" y="738901"/>
                  </a:lnTo>
                  <a:lnTo>
                    <a:pt x="2742577" y="780422"/>
                  </a:lnTo>
                  <a:lnTo>
                    <a:pt x="2731962" y="821255"/>
                  </a:lnTo>
                  <a:lnTo>
                    <a:pt x="2714500" y="860855"/>
                  </a:lnTo>
                  <a:lnTo>
                    <a:pt x="2690286" y="898681"/>
                  </a:lnTo>
                  <a:lnTo>
                    <a:pt x="2659414" y="934188"/>
                  </a:lnTo>
                  <a:lnTo>
                    <a:pt x="2621978" y="966832"/>
                  </a:lnTo>
                  <a:lnTo>
                    <a:pt x="2578073" y="996072"/>
                  </a:lnTo>
                  <a:lnTo>
                    <a:pt x="2532192" y="1019333"/>
                  </a:lnTo>
                  <a:lnTo>
                    <a:pt x="2482955" y="1037892"/>
                  </a:lnTo>
                  <a:lnTo>
                    <a:pt x="2430987" y="1051548"/>
                  </a:lnTo>
                  <a:lnTo>
                    <a:pt x="2376916" y="1060102"/>
                  </a:lnTo>
                  <a:lnTo>
                    <a:pt x="2372498" y="1101088"/>
                  </a:lnTo>
                  <a:lnTo>
                    <a:pt x="2360513" y="1140159"/>
                  </a:lnTo>
                  <a:lnTo>
                    <a:pt x="2341533" y="1176891"/>
                  </a:lnTo>
                  <a:lnTo>
                    <a:pt x="2316132" y="1210856"/>
                  </a:lnTo>
                  <a:lnTo>
                    <a:pt x="2284882" y="1241630"/>
                  </a:lnTo>
                  <a:lnTo>
                    <a:pt x="2248356" y="1268786"/>
                  </a:lnTo>
                  <a:lnTo>
                    <a:pt x="2207127" y="1291899"/>
                  </a:lnTo>
                  <a:lnTo>
                    <a:pt x="2161768" y="1310542"/>
                  </a:lnTo>
                  <a:lnTo>
                    <a:pt x="2112851" y="1324290"/>
                  </a:lnTo>
                  <a:lnTo>
                    <a:pt x="2060949" y="1332717"/>
                  </a:lnTo>
                  <a:lnTo>
                    <a:pt x="2006635" y="1335397"/>
                  </a:lnTo>
                  <a:lnTo>
                    <a:pt x="1956190" y="1332459"/>
                  </a:lnTo>
                  <a:lnTo>
                    <a:pt x="1906984" y="1324362"/>
                  </a:lnTo>
                  <a:lnTo>
                    <a:pt x="1859708" y="1311258"/>
                  </a:lnTo>
                  <a:lnTo>
                    <a:pt x="1815047" y="1293296"/>
                  </a:lnTo>
                  <a:lnTo>
                    <a:pt x="1796264" y="1331591"/>
                  </a:lnTo>
                  <a:lnTo>
                    <a:pt x="1771921" y="1367029"/>
                  </a:lnTo>
                  <a:lnTo>
                    <a:pt x="1742519" y="1399408"/>
                  </a:lnTo>
                  <a:lnTo>
                    <a:pt x="1708559" y="1428525"/>
                  </a:lnTo>
                  <a:lnTo>
                    <a:pt x="1670541" y="1454176"/>
                  </a:lnTo>
                  <a:lnTo>
                    <a:pt x="1628966" y="1476159"/>
                  </a:lnTo>
                  <a:lnTo>
                    <a:pt x="1584336" y="1494269"/>
                  </a:lnTo>
                  <a:lnTo>
                    <a:pt x="1537151" y="1508303"/>
                  </a:lnTo>
                  <a:lnTo>
                    <a:pt x="1487913" y="1518059"/>
                  </a:lnTo>
                  <a:lnTo>
                    <a:pt x="1437123" y="1523333"/>
                  </a:lnTo>
                  <a:lnTo>
                    <a:pt x="1385281" y="1523921"/>
                  </a:lnTo>
                  <a:lnTo>
                    <a:pt x="1332889" y="1519620"/>
                  </a:lnTo>
                  <a:lnTo>
                    <a:pt x="1280447" y="1510227"/>
                  </a:lnTo>
                  <a:lnTo>
                    <a:pt x="1225120" y="1494291"/>
                  </a:lnTo>
                  <a:lnTo>
                    <a:pt x="1173566" y="1472898"/>
                  </a:lnTo>
                  <a:lnTo>
                    <a:pt x="1126455" y="1446427"/>
                  </a:lnTo>
                  <a:lnTo>
                    <a:pt x="1084459" y="1415255"/>
                  </a:lnTo>
                  <a:lnTo>
                    <a:pt x="1048251" y="1379758"/>
                  </a:lnTo>
                  <a:lnTo>
                    <a:pt x="1000989" y="1398767"/>
                  </a:lnTo>
                  <a:lnTo>
                    <a:pt x="952293" y="1413513"/>
                  </a:lnTo>
                  <a:lnTo>
                    <a:pt x="902575" y="1424074"/>
                  </a:lnTo>
                  <a:lnTo>
                    <a:pt x="852243" y="1430528"/>
                  </a:lnTo>
                  <a:lnTo>
                    <a:pt x="801710" y="1432951"/>
                  </a:lnTo>
                  <a:lnTo>
                    <a:pt x="751385" y="1431422"/>
                  </a:lnTo>
                  <a:lnTo>
                    <a:pt x="701678" y="1426019"/>
                  </a:lnTo>
                  <a:lnTo>
                    <a:pt x="653000" y="1416818"/>
                  </a:lnTo>
                  <a:lnTo>
                    <a:pt x="605761" y="1403898"/>
                  </a:lnTo>
                  <a:lnTo>
                    <a:pt x="560373" y="1387335"/>
                  </a:lnTo>
                  <a:lnTo>
                    <a:pt x="517244" y="1367208"/>
                  </a:lnTo>
                  <a:lnTo>
                    <a:pt x="476785" y="1343594"/>
                  </a:lnTo>
                  <a:lnTo>
                    <a:pt x="439408" y="1316571"/>
                  </a:lnTo>
                  <a:lnTo>
                    <a:pt x="405521" y="1286216"/>
                  </a:lnTo>
                  <a:lnTo>
                    <a:pt x="375537" y="1252606"/>
                  </a:lnTo>
                  <a:lnTo>
                    <a:pt x="370355" y="1245909"/>
                  </a:lnTo>
                  <a:lnTo>
                    <a:pt x="314283" y="1246601"/>
                  </a:lnTo>
                  <a:lnTo>
                    <a:pt x="260787" y="1239087"/>
                  </a:lnTo>
                  <a:lnTo>
                    <a:pt x="211103" y="1224104"/>
                  </a:lnTo>
                  <a:lnTo>
                    <a:pt x="166467" y="1202386"/>
                  </a:lnTo>
                  <a:lnTo>
                    <a:pt x="128114" y="1174670"/>
                  </a:lnTo>
                  <a:lnTo>
                    <a:pt x="97280" y="1141693"/>
                  </a:lnTo>
                  <a:lnTo>
                    <a:pt x="75200" y="1104189"/>
                  </a:lnTo>
                  <a:lnTo>
                    <a:pt x="63109" y="1062896"/>
                  </a:lnTo>
                  <a:lnTo>
                    <a:pt x="62650" y="1017360"/>
                  </a:lnTo>
                  <a:lnTo>
                    <a:pt x="75082" y="973329"/>
                  </a:lnTo>
                  <a:lnTo>
                    <a:pt x="99737" y="932331"/>
                  </a:lnTo>
                  <a:lnTo>
                    <a:pt x="135951" y="895891"/>
                  </a:lnTo>
                  <a:lnTo>
                    <a:pt x="90801" y="870855"/>
                  </a:lnTo>
                  <a:lnTo>
                    <a:pt x="54235" y="840415"/>
                  </a:lnTo>
                  <a:lnTo>
                    <a:pt x="26647" y="805726"/>
                  </a:lnTo>
                  <a:lnTo>
                    <a:pt x="8437" y="767942"/>
                  </a:lnTo>
                  <a:lnTo>
                    <a:pt x="0" y="728216"/>
                  </a:lnTo>
                  <a:lnTo>
                    <a:pt x="1732" y="687703"/>
                  </a:lnTo>
                  <a:lnTo>
                    <a:pt x="14031" y="647557"/>
                  </a:lnTo>
                  <a:lnTo>
                    <a:pt x="37294" y="608930"/>
                  </a:lnTo>
                  <a:lnTo>
                    <a:pt x="67776" y="576772"/>
                  </a:lnTo>
                  <a:lnTo>
                    <a:pt x="105146" y="549866"/>
                  </a:lnTo>
                  <a:lnTo>
                    <a:pt x="148253" y="528776"/>
                  </a:lnTo>
                  <a:lnTo>
                    <a:pt x="195948" y="514064"/>
                  </a:lnTo>
                  <a:lnTo>
                    <a:pt x="247080" y="506294"/>
                  </a:lnTo>
                  <a:lnTo>
                    <a:pt x="249391" y="501547"/>
                  </a:lnTo>
                  <a:close/>
                </a:path>
                <a:path w="2746375" h="1524000">
                  <a:moveTo>
                    <a:pt x="299747" y="918072"/>
                  </a:moveTo>
                  <a:lnTo>
                    <a:pt x="257764" y="918122"/>
                  </a:lnTo>
                  <a:lnTo>
                    <a:pt x="216490" y="913371"/>
                  </a:lnTo>
                  <a:lnTo>
                    <a:pt x="176631" y="903941"/>
                  </a:lnTo>
                  <a:lnTo>
                    <a:pt x="138894" y="889955"/>
                  </a:lnTo>
                </a:path>
                <a:path w="2746375" h="1524000">
                  <a:moveTo>
                    <a:pt x="441669" y="1225764"/>
                  </a:moveTo>
                  <a:lnTo>
                    <a:pt x="424544" y="1230434"/>
                  </a:lnTo>
                  <a:lnTo>
                    <a:pt x="407068" y="1234240"/>
                  </a:lnTo>
                  <a:lnTo>
                    <a:pt x="389299" y="1237173"/>
                  </a:lnTo>
                  <a:lnTo>
                    <a:pt x="371293" y="1239221"/>
                  </a:lnTo>
                </a:path>
                <a:path w="2746375" h="1524000">
                  <a:moveTo>
                    <a:pt x="1048094" y="1373613"/>
                  </a:moveTo>
                  <a:lnTo>
                    <a:pt x="1035882" y="1358929"/>
                  </a:lnTo>
                  <a:lnTo>
                    <a:pt x="1024728" y="1343781"/>
                  </a:lnTo>
                  <a:lnTo>
                    <a:pt x="1014657" y="1328204"/>
                  </a:lnTo>
                  <a:lnTo>
                    <a:pt x="1005690" y="1312230"/>
                  </a:lnTo>
                </a:path>
                <a:path w="2746375" h="1524000">
                  <a:moveTo>
                    <a:pt x="1832256" y="1220543"/>
                  </a:moveTo>
                  <a:lnTo>
                    <a:pt x="1829788" y="1237619"/>
                  </a:lnTo>
                  <a:lnTo>
                    <a:pt x="1826138" y="1254561"/>
                  </a:lnTo>
                  <a:lnTo>
                    <a:pt x="1821313" y="1271332"/>
                  </a:lnTo>
                  <a:lnTo>
                    <a:pt x="1815323" y="1287898"/>
                  </a:lnTo>
                </a:path>
                <a:path w="2746375" h="1524000">
                  <a:moveTo>
                    <a:pt x="2168933" y="804372"/>
                  </a:moveTo>
                  <a:lnTo>
                    <a:pt x="2220505" y="827452"/>
                  </a:lnTo>
                  <a:lnTo>
                    <a:pt x="2265724" y="856052"/>
                  </a:lnTo>
                  <a:lnTo>
                    <a:pt x="2303986" y="889436"/>
                  </a:lnTo>
                  <a:lnTo>
                    <a:pt x="2334688" y="926869"/>
                  </a:lnTo>
                  <a:lnTo>
                    <a:pt x="2357226" y="967615"/>
                  </a:lnTo>
                  <a:lnTo>
                    <a:pt x="2370997" y="1010938"/>
                  </a:lnTo>
                  <a:lnTo>
                    <a:pt x="2375397" y="1056102"/>
                  </a:lnTo>
                </a:path>
                <a:path w="2746375" h="1524000">
                  <a:moveTo>
                    <a:pt x="2655913" y="536261"/>
                  </a:moveTo>
                  <a:lnTo>
                    <a:pt x="2638457" y="562766"/>
                  </a:lnTo>
                  <a:lnTo>
                    <a:pt x="2617162" y="587491"/>
                  </a:lnTo>
                  <a:lnTo>
                    <a:pt x="2592259" y="610200"/>
                  </a:lnTo>
                  <a:lnTo>
                    <a:pt x="2563979" y="630653"/>
                  </a:lnTo>
                </a:path>
                <a:path w="2746375" h="1524000">
                  <a:moveTo>
                    <a:pt x="2435314" y="186023"/>
                  </a:moveTo>
                  <a:lnTo>
                    <a:pt x="2437594" y="197092"/>
                  </a:lnTo>
                  <a:lnTo>
                    <a:pt x="2439165" y="208224"/>
                  </a:lnTo>
                  <a:lnTo>
                    <a:pt x="2440024" y="219401"/>
                  </a:lnTo>
                  <a:lnTo>
                    <a:pt x="2440168" y="230602"/>
                  </a:lnTo>
                </a:path>
                <a:path w="2746375" h="1524000">
                  <a:moveTo>
                    <a:pt x="1848194" y="134024"/>
                  </a:moveTo>
                  <a:lnTo>
                    <a:pt x="1857898" y="118874"/>
                  </a:lnTo>
                  <a:lnTo>
                    <a:pt x="1869014" y="104311"/>
                  </a:lnTo>
                  <a:lnTo>
                    <a:pt x="1881493" y="90392"/>
                  </a:lnTo>
                  <a:lnTo>
                    <a:pt x="1895291" y="77172"/>
                  </a:lnTo>
                </a:path>
                <a:path w="2746375" h="1524000">
                  <a:moveTo>
                    <a:pt x="1407695" y="161117"/>
                  </a:moveTo>
                  <a:lnTo>
                    <a:pt x="1411878" y="148475"/>
                  </a:lnTo>
                  <a:lnTo>
                    <a:pt x="1417084" y="136065"/>
                  </a:lnTo>
                  <a:lnTo>
                    <a:pt x="1423299" y="123924"/>
                  </a:lnTo>
                  <a:lnTo>
                    <a:pt x="1430505" y="112086"/>
                  </a:lnTo>
                </a:path>
                <a:path w="2746375" h="1524000">
                  <a:moveTo>
                    <a:pt x="890741" y="177768"/>
                  </a:moveTo>
                  <a:lnTo>
                    <a:pt x="912781" y="188222"/>
                  </a:lnTo>
                  <a:lnTo>
                    <a:pt x="933922" y="199657"/>
                  </a:lnTo>
                  <a:lnTo>
                    <a:pt x="954109" y="212039"/>
                  </a:lnTo>
                  <a:lnTo>
                    <a:pt x="973282" y="225336"/>
                  </a:lnTo>
                </a:path>
                <a:path w="2746375" h="1524000">
                  <a:moveTo>
                    <a:pt x="263805" y="551607"/>
                  </a:moveTo>
                  <a:lnTo>
                    <a:pt x="259224" y="539264"/>
                  </a:lnTo>
                  <a:lnTo>
                    <a:pt x="255294" y="526799"/>
                  </a:lnTo>
                  <a:lnTo>
                    <a:pt x="252018" y="514226"/>
                  </a:lnTo>
                  <a:lnTo>
                    <a:pt x="249401" y="50156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1748" name="object 9">
            <a:extLst>
              <a:ext uri="{FF2B5EF4-FFF2-40B4-BE49-F238E27FC236}">
                <a16:creationId xmlns:a16="http://schemas.microsoft.com/office/drawing/2014/main" id="{0198C251-850C-A392-A94A-F7D07B820117}"/>
              </a:ext>
            </a:extLst>
          </p:cNvPr>
          <p:cNvSpPr txBox="1">
            <a:spLocks noChangeArrowheads="1"/>
          </p:cNvSpPr>
          <p:nvPr/>
        </p:nvSpPr>
        <p:spPr bwMode="auto">
          <a:xfrm>
            <a:off x="6124575" y="2624138"/>
            <a:ext cx="161448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ct val="150000"/>
              </a:lnSpc>
              <a:spcBef>
                <a:spcPts val="100"/>
              </a:spcBef>
            </a:pPr>
            <a:r>
              <a:rPr lang="en-US" altLang="en-US">
                <a:solidFill>
                  <a:srgbClr val="008000"/>
                </a:solidFill>
                <a:cs typeface="Times New Roman" panose="02020603050405020304" pitchFamily="18" charset="0"/>
              </a:rPr>
              <a:t>Εισαγωγή DC namespace</a:t>
            </a:r>
            <a:endParaRPr lang="en-US" altLang="en-US">
              <a:cs typeface="Times New Roman" panose="02020603050405020304" pitchFamily="18" charset="0"/>
            </a:endParaRPr>
          </a:p>
        </p:txBody>
      </p:sp>
      <p:grpSp>
        <p:nvGrpSpPr>
          <p:cNvPr id="31749" name="object 10">
            <a:extLst>
              <a:ext uri="{FF2B5EF4-FFF2-40B4-BE49-F238E27FC236}">
                <a16:creationId xmlns:a16="http://schemas.microsoft.com/office/drawing/2014/main" id="{3EB675A0-1330-D08B-43E1-743332236253}"/>
              </a:ext>
            </a:extLst>
          </p:cNvPr>
          <p:cNvGrpSpPr>
            <a:grpSpLocks/>
          </p:cNvGrpSpPr>
          <p:nvPr/>
        </p:nvGrpSpPr>
        <p:grpSpPr bwMode="auto">
          <a:xfrm>
            <a:off x="3898900" y="3090863"/>
            <a:ext cx="1765300" cy="117475"/>
            <a:chOff x="3898899" y="3090647"/>
            <a:chExt cx="1765300" cy="118110"/>
          </a:xfrm>
        </p:grpSpPr>
        <p:sp>
          <p:nvSpPr>
            <p:cNvPr id="31755" name="object 11">
              <a:extLst>
                <a:ext uri="{FF2B5EF4-FFF2-40B4-BE49-F238E27FC236}">
                  <a16:creationId xmlns:a16="http://schemas.microsoft.com/office/drawing/2014/main" id="{AC862BD9-8951-9386-3690-0DA01E42A84F}"/>
                </a:ext>
              </a:extLst>
            </p:cNvPr>
            <p:cNvSpPr>
              <a:spLocks/>
            </p:cNvSpPr>
            <p:nvPr/>
          </p:nvSpPr>
          <p:spPr bwMode="auto">
            <a:xfrm>
              <a:off x="3924105" y="3149599"/>
              <a:ext cx="1740535" cy="0"/>
            </a:xfrm>
            <a:custGeom>
              <a:avLst/>
              <a:gdLst>
                <a:gd name="T0" fmla="*/ 1740094 w 1740535"/>
                <a:gd name="T1" fmla="*/ 0 w 1740535"/>
                <a:gd name="T2" fmla="*/ 0 60000 65536"/>
                <a:gd name="T3" fmla="*/ 0 60000 65536"/>
              </a:gdLst>
              <a:ahLst/>
              <a:cxnLst>
                <a:cxn ang="T2">
                  <a:pos x="T0" y="0"/>
                </a:cxn>
                <a:cxn ang="T3">
                  <a:pos x="T1" y="0"/>
                </a:cxn>
              </a:cxnLst>
              <a:rect l="0" t="0" r="r" b="b"/>
              <a:pathLst>
                <a:path w="1740535">
                  <a:moveTo>
                    <a:pt x="1740094" y="0"/>
                  </a:moveTo>
                  <a:lnTo>
                    <a:pt x="0" y="1"/>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1756" name="object 12">
              <a:extLst>
                <a:ext uri="{FF2B5EF4-FFF2-40B4-BE49-F238E27FC236}">
                  <a16:creationId xmlns:a16="http://schemas.microsoft.com/office/drawing/2014/main" id="{3D167AF5-5D9A-D5C3-92E0-533BC5999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899" y="3090647"/>
              <a:ext cx="115909" cy="1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0" name="object 13">
            <a:extLst>
              <a:ext uri="{FF2B5EF4-FFF2-40B4-BE49-F238E27FC236}">
                <a16:creationId xmlns:a16="http://schemas.microsoft.com/office/drawing/2014/main" id="{CB65815E-6071-30AA-2FDE-3DD32A0CA60D}"/>
              </a:ext>
            </a:extLst>
          </p:cNvPr>
          <p:cNvSpPr txBox="1">
            <a:spLocks noChangeArrowheads="1"/>
          </p:cNvSpPr>
          <p:nvPr/>
        </p:nvSpPr>
        <p:spPr bwMode="auto">
          <a:xfrm>
            <a:off x="307975" y="1320800"/>
            <a:ext cx="45116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9220" rIns="0" bIns="0">
            <a:spAutoFit/>
          </a:bodyPr>
          <a:lstStyle>
            <a:lvl1pPr marL="127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spcBef>
                <a:spcPts val="863"/>
              </a:spcBef>
            </a:pPr>
            <a:r>
              <a:rPr lang="en-US" altLang="en-US" sz="1400">
                <a:cs typeface="Times New Roman" panose="02020603050405020304" pitchFamily="18" charset="0"/>
              </a:rPr>
              <a:t>&lt;?xml version="1.0"?&gt;</a:t>
            </a:r>
          </a:p>
          <a:p>
            <a:pPr>
              <a:spcBef>
                <a:spcPts val="763"/>
              </a:spcBef>
            </a:pPr>
            <a:r>
              <a:rPr lang="en-US" altLang="en-US" sz="1400">
                <a:cs typeface="Times New Roman" panose="02020603050405020304" pitchFamily="18" charset="0"/>
              </a:rPr>
              <a:t>&lt;rdf:RDF</a:t>
            </a:r>
          </a:p>
          <a:p>
            <a:pPr>
              <a:lnSpc>
                <a:spcPts val="2600"/>
              </a:lnSpc>
            </a:pPr>
            <a:r>
              <a:rPr lang="en-US" altLang="en-US" sz="1400">
                <a:cs typeface="Times New Roman" panose="02020603050405020304" pitchFamily="18" charset="0"/>
              </a:rPr>
              <a:t>xmlns:rdf="</a:t>
            </a:r>
            <a:r>
              <a:rPr lang="en-US" altLang="en-US" sz="1400">
                <a:solidFill>
                  <a:srgbClr val="2D2DB9"/>
                </a:solidFill>
                <a:cs typeface="Times New Roman" panose="02020603050405020304" pitchFamily="18" charset="0"/>
              </a:rPr>
              <a:t>http://www.w3.org/1999/02/22-rdf-syntax-ns#</a:t>
            </a:r>
            <a:r>
              <a:rPr lang="en-US" altLang="en-US" sz="1400">
                <a:cs typeface="Times New Roman" panose="02020603050405020304" pitchFamily="18" charset="0"/>
              </a:rPr>
              <a:t>"</a:t>
            </a:r>
            <a:r>
              <a:rPr lang="en-US" altLang="en-US" sz="1400">
                <a:solidFill>
                  <a:srgbClr val="CCCCFF"/>
                </a:solidFill>
                <a:cs typeface="Times New Roman" panose="02020603050405020304" pitchFamily="18" charset="0"/>
              </a:rPr>
              <a:t> </a:t>
            </a:r>
            <a:r>
              <a:rPr lang="en-US" altLang="en-US" sz="1400">
                <a:cs typeface="Times New Roman" panose="02020603050405020304" pitchFamily="18" charset="0"/>
              </a:rPr>
              <a:t> xmlns:rdfs="</a:t>
            </a:r>
            <a:r>
              <a:rPr lang="en-US" altLang="en-US" sz="1400">
                <a:solidFill>
                  <a:srgbClr val="2D2DB9"/>
                </a:solidFill>
                <a:cs typeface="Times New Roman" panose="02020603050405020304" pitchFamily="18" charset="0"/>
              </a:rPr>
              <a:t>http://www.w3.org/2000/01/rdf-schema#</a:t>
            </a:r>
            <a:r>
              <a:rPr lang="el-GR" altLang="en-US" sz="1400">
                <a:cs typeface="Times New Roman" panose="02020603050405020304" pitchFamily="18" charset="0"/>
              </a:rPr>
              <a:t>"</a:t>
            </a:r>
            <a:endParaRPr lang="en-US" altLang="en-US" sz="1400">
              <a:cs typeface="Times New Roman" panose="02020603050405020304" pitchFamily="18" charset="0"/>
            </a:endParaRPr>
          </a:p>
        </p:txBody>
      </p:sp>
      <p:sp>
        <p:nvSpPr>
          <p:cNvPr id="31751" name="object 14">
            <a:extLst>
              <a:ext uri="{FF2B5EF4-FFF2-40B4-BE49-F238E27FC236}">
                <a16:creationId xmlns:a16="http://schemas.microsoft.com/office/drawing/2014/main" id="{B6177E10-767A-F39E-5B6F-9617C6AA9785}"/>
              </a:ext>
            </a:extLst>
          </p:cNvPr>
          <p:cNvSpPr txBox="1">
            <a:spLocks noChangeArrowheads="1"/>
          </p:cNvSpPr>
          <p:nvPr/>
        </p:nvSpPr>
        <p:spPr bwMode="auto">
          <a:xfrm>
            <a:off x="307975" y="2587625"/>
            <a:ext cx="308927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nSpc>
                <a:spcPct val="149000"/>
              </a:lnSpc>
              <a:spcBef>
                <a:spcPts val="100"/>
              </a:spcBef>
            </a:pPr>
            <a:r>
              <a:rPr lang="en-US" altLang="en-US" sz="1400">
                <a:cs typeface="Times New Roman" panose="02020603050405020304" pitchFamily="18" charset="0"/>
              </a:rPr>
              <a:t>xmlns:foaf="</a:t>
            </a:r>
            <a:r>
              <a:rPr lang="en-US" altLang="en-US" sz="1400">
                <a:solidFill>
                  <a:srgbClr val="2D2DB9"/>
                </a:solidFill>
                <a:cs typeface="Times New Roman" panose="02020603050405020304" pitchFamily="18" charset="0"/>
              </a:rPr>
              <a:t>http://xmlns.com/foaf/0.1/</a:t>
            </a:r>
            <a:r>
              <a:rPr lang="en-US" altLang="en-US" sz="1400">
                <a:cs typeface="Times New Roman" panose="02020603050405020304" pitchFamily="18" charset="0"/>
              </a:rPr>
              <a:t>"  </a:t>
            </a:r>
            <a:r>
              <a:rPr lang="en-US" altLang="en-US" sz="1400">
                <a:solidFill>
                  <a:srgbClr val="0000FF"/>
                </a:solidFill>
                <a:cs typeface="Times New Roman" panose="02020603050405020304" pitchFamily="18" charset="0"/>
              </a:rPr>
              <a:t>xmlns:dc=</a:t>
            </a:r>
            <a:r>
              <a:rPr lang="en-US" altLang="en-US" sz="1400">
                <a:cs typeface="Times New Roman" panose="02020603050405020304" pitchFamily="18" charset="0"/>
              </a:rPr>
              <a:t>"</a:t>
            </a:r>
            <a:r>
              <a:rPr lang="en-US" altLang="en-US" sz="1400">
                <a:solidFill>
                  <a:srgbClr val="2D2DB9"/>
                </a:solidFill>
                <a:cs typeface="Times New Roman" panose="02020603050405020304" pitchFamily="18" charset="0"/>
              </a:rPr>
              <a:t>http://purl.org/dc/terms/</a:t>
            </a:r>
            <a:r>
              <a:rPr lang="en-US" altLang="en-US" sz="1400">
                <a:cs typeface="Times New Roman" panose="02020603050405020304" pitchFamily="18" charset="0"/>
              </a:rPr>
              <a:t>"&gt;</a:t>
            </a:r>
          </a:p>
        </p:txBody>
      </p:sp>
      <p:sp>
        <p:nvSpPr>
          <p:cNvPr id="31752" name="object 15">
            <a:extLst>
              <a:ext uri="{FF2B5EF4-FFF2-40B4-BE49-F238E27FC236}">
                <a16:creationId xmlns:a16="http://schemas.microsoft.com/office/drawing/2014/main" id="{C3FEF482-9DF5-DBE9-19FB-2462ED0560CB}"/>
              </a:ext>
            </a:extLst>
          </p:cNvPr>
          <p:cNvSpPr txBox="1">
            <a:spLocks noChangeArrowheads="1"/>
          </p:cNvSpPr>
          <p:nvPr/>
        </p:nvSpPr>
        <p:spPr bwMode="auto">
          <a:xfrm>
            <a:off x="307975" y="3657600"/>
            <a:ext cx="247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spcBef>
                <a:spcPts val="100"/>
              </a:spcBef>
            </a:pPr>
            <a:r>
              <a:rPr lang="en-US" altLang="en-US" sz="1400">
                <a:cs typeface="Times New Roman" panose="02020603050405020304" pitchFamily="18" charset="0"/>
              </a:rPr>
              <a:t>.....</a:t>
            </a:r>
          </a:p>
        </p:txBody>
      </p:sp>
      <p:sp>
        <p:nvSpPr>
          <p:cNvPr id="16" name="object 16">
            <a:extLst>
              <a:ext uri="{FF2B5EF4-FFF2-40B4-BE49-F238E27FC236}">
                <a16:creationId xmlns:a16="http://schemas.microsoft.com/office/drawing/2014/main" id="{33402327-058A-3B44-0110-2648B7D27D91}"/>
              </a:ext>
            </a:extLst>
          </p:cNvPr>
          <p:cNvSpPr txBox="1"/>
          <p:nvPr/>
        </p:nvSpPr>
        <p:spPr>
          <a:xfrm>
            <a:off x="307975" y="4505325"/>
            <a:ext cx="7235825" cy="1943100"/>
          </a:xfrm>
          <a:prstGeom prst="rect">
            <a:avLst/>
          </a:prstGeom>
        </p:spPr>
        <p:txBody>
          <a:bodyPr lIns="0" tIns="116840" rIns="0" bIns="0">
            <a:spAutoFit/>
          </a:bodyPr>
          <a:lstStyle/>
          <a:p>
            <a:pPr marL="12700">
              <a:spcBef>
                <a:spcPts val="920"/>
              </a:spcBef>
              <a:defRPr/>
            </a:pPr>
            <a:r>
              <a:rPr sz="1400" spc="-5" dirty="0">
                <a:solidFill>
                  <a:srgbClr val="0000FF"/>
                </a:solidFill>
                <a:latin typeface="Times New Roman"/>
                <a:cs typeface="Times New Roman"/>
              </a:rPr>
              <a:t>&lt;rdf:Property</a:t>
            </a:r>
            <a:r>
              <a:rPr sz="1400" spc="30" dirty="0">
                <a:solidFill>
                  <a:srgbClr val="0000FF"/>
                </a:solidFill>
                <a:latin typeface="Times New Roman"/>
                <a:cs typeface="Times New Roman"/>
              </a:rPr>
              <a:t> </a:t>
            </a:r>
            <a:r>
              <a:rPr sz="1400" spc="-5" dirty="0">
                <a:solidFill>
                  <a:srgbClr val="0000FF"/>
                </a:solidFill>
                <a:latin typeface="Times New Roman"/>
                <a:cs typeface="Times New Roman"/>
              </a:rPr>
              <a:t>rdf:about="</a:t>
            </a:r>
            <a:r>
              <a:rPr sz="1400" spc="-5" dirty="0">
                <a:solidFill>
                  <a:schemeClr val="accent6"/>
                </a:solidFill>
                <a:latin typeface="Times New Roman"/>
                <a:cs typeface="Times New Roman"/>
              </a:rPr>
              <a:t>http://purl.org/dc/terms/title</a:t>
            </a:r>
            <a:r>
              <a:rPr sz="1400" spc="-5" dirty="0">
                <a:solidFill>
                  <a:srgbClr val="0000FF"/>
                </a:solidFill>
                <a:latin typeface="Times New Roman"/>
                <a:cs typeface="Times New Roman"/>
              </a:rPr>
              <a:t>"&gt;</a:t>
            </a:r>
            <a:endParaRPr sz="1400" dirty="0">
              <a:latin typeface="Times New Roman"/>
              <a:cs typeface="Times New Roman"/>
            </a:endParaRPr>
          </a:p>
          <a:p>
            <a:pPr marL="927100">
              <a:spcBef>
                <a:spcPts val="820"/>
              </a:spcBef>
              <a:defRPr/>
            </a:pPr>
            <a:r>
              <a:rPr sz="1400" spc="-5" dirty="0">
                <a:solidFill>
                  <a:srgbClr val="0000FF"/>
                </a:solidFill>
                <a:latin typeface="Times New Roman"/>
                <a:cs typeface="Times New Roman"/>
              </a:rPr>
              <a:t>&lt;rdfs:domain</a:t>
            </a:r>
            <a:r>
              <a:rPr sz="1400" spc="-15" dirty="0">
                <a:solidFill>
                  <a:srgbClr val="0000FF"/>
                </a:solidFill>
                <a:latin typeface="Times New Roman"/>
                <a:cs typeface="Times New Roman"/>
              </a:rPr>
              <a:t> </a:t>
            </a:r>
            <a:r>
              <a:rPr sz="1400" spc="-5" dirty="0">
                <a:solidFill>
                  <a:srgbClr val="0000FF"/>
                </a:solidFill>
                <a:latin typeface="Times New Roman"/>
                <a:cs typeface="Times New Roman"/>
              </a:rPr>
              <a:t>rdf:resource="#course"/&gt;</a:t>
            </a:r>
            <a:endParaRPr sz="1400" dirty="0">
              <a:latin typeface="Times New Roman"/>
              <a:cs typeface="Times New Roman"/>
            </a:endParaRPr>
          </a:p>
          <a:p>
            <a:pPr marL="927100">
              <a:spcBef>
                <a:spcPts val="820"/>
              </a:spcBef>
              <a:defRPr/>
            </a:pPr>
            <a:r>
              <a:rPr sz="1400" spc="-5" dirty="0">
                <a:solidFill>
                  <a:srgbClr val="3333FF"/>
                </a:solidFill>
                <a:latin typeface="Times New Roman"/>
                <a:cs typeface="Times New Roman"/>
              </a:rPr>
              <a:t>&lt;rdfs:range</a:t>
            </a:r>
            <a:r>
              <a:rPr sz="1400" spc="35" dirty="0">
                <a:solidFill>
                  <a:srgbClr val="3333FF"/>
                </a:solidFill>
                <a:latin typeface="Times New Roman"/>
                <a:cs typeface="Times New Roman"/>
              </a:rPr>
              <a:t> </a:t>
            </a:r>
            <a:r>
              <a:rPr sz="1400" spc="-5" dirty="0">
                <a:solidFill>
                  <a:srgbClr val="3333FF"/>
                </a:solidFill>
                <a:latin typeface="Times New Roman"/>
                <a:cs typeface="Times New Roman"/>
              </a:rPr>
              <a:t>rdf:resource="</a:t>
            </a:r>
            <a:r>
              <a:rPr sz="1400" spc="-5" dirty="0">
                <a:solidFill>
                  <a:schemeClr val="accent6"/>
                </a:solidFill>
                <a:latin typeface="Times New Roman"/>
                <a:cs typeface="Times New Roman"/>
              </a:rPr>
              <a:t>http://www.w3.org/1999/02/22-rdf-syntax-ns#Literal</a:t>
            </a:r>
            <a:r>
              <a:rPr sz="1400" spc="-5" dirty="0">
                <a:solidFill>
                  <a:srgbClr val="3333FF"/>
                </a:solidFill>
                <a:latin typeface="Times New Roman"/>
                <a:cs typeface="Times New Roman"/>
              </a:rPr>
              <a:t>"/&gt;</a:t>
            </a:r>
            <a:endParaRPr sz="1400" dirty="0">
              <a:latin typeface="Times New Roman"/>
              <a:cs typeface="Times New Roman"/>
            </a:endParaRPr>
          </a:p>
          <a:p>
            <a:pPr marL="12700">
              <a:spcBef>
                <a:spcPts val="920"/>
              </a:spcBef>
              <a:defRPr/>
            </a:pPr>
            <a:r>
              <a:rPr sz="1400" spc="-5" dirty="0">
                <a:solidFill>
                  <a:srgbClr val="3333FF"/>
                </a:solidFill>
                <a:latin typeface="Times New Roman"/>
                <a:cs typeface="Times New Roman"/>
              </a:rPr>
              <a:t>&lt;/rdf:Property&gt;</a:t>
            </a:r>
            <a:endParaRPr sz="1400" dirty="0">
              <a:latin typeface="Times New Roman"/>
              <a:cs typeface="Times New Roman"/>
            </a:endParaRPr>
          </a:p>
          <a:p>
            <a:pPr>
              <a:defRPr/>
            </a:pPr>
            <a:endParaRPr sz="1500" dirty="0">
              <a:latin typeface="Times New Roman"/>
              <a:cs typeface="Times New Roman"/>
            </a:endParaRPr>
          </a:p>
          <a:p>
            <a:pPr>
              <a:spcBef>
                <a:spcPts val="40"/>
              </a:spcBef>
              <a:defRPr/>
            </a:pPr>
            <a:endParaRPr sz="1350" dirty="0">
              <a:latin typeface="Times New Roman"/>
              <a:cs typeface="Times New Roman"/>
            </a:endParaRPr>
          </a:p>
          <a:p>
            <a:pPr marL="12700">
              <a:defRPr/>
            </a:pPr>
            <a:r>
              <a:rPr sz="1400" dirty="0">
                <a:latin typeface="Times New Roman"/>
                <a:cs typeface="Times New Roman"/>
              </a:rPr>
              <a:t>.....</a:t>
            </a:r>
          </a:p>
        </p:txBody>
      </p:sp>
      <p:sp>
        <p:nvSpPr>
          <p:cNvPr id="31754" name="Slide Number Placeholder 3">
            <a:extLst>
              <a:ext uri="{FF2B5EF4-FFF2-40B4-BE49-F238E27FC236}">
                <a16:creationId xmlns:a16="http://schemas.microsoft.com/office/drawing/2014/main" id="{783B6F94-E0B5-FE6B-7FF4-F3462BD59720}"/>
              </a:ext>
            </a:extLst>
          </p:cNvPr>
          <p:cNvSpPr txBox="1">
            <a:spLocks noChangeArrowheads="1"/>
          </p:cNvSpPr>
          <p:nvPr/>
        </p:nvSpPr>
        <p:spPr bwMode="auto">
          <a:xfrm>
            <a:off x="8801100" y="6515100"/>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F85D642C-C7DF-42F4-A501-683FE7504868}" type="slidenum">
              <a:rPr lang="en-US" altLang="en-US" sz="1200" b="0">
                <a:latin typeface="Arial" panose="020B0604020202020204" pitchFamily="34" charset="0"/>
                <a:cs typeface="Arial" panose="020B0604020202020204" pitchFamily="34" charset="0"/>
              </a:rPr>
              <a:pPr algn="r"/>
              <a:t>27</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8A17D9C5-18C7-CF19-903C-6A6A3B195075}"/>
              </a:ext>
            </a:extLst>
          </p:cNvPr>
          <p:cNvSpPr>
            <a:spLocks noGrp="1" noChangeArrowheads="1"/>
          </p:cNvSpPr>
          <p:nvPr>
            <p:ph type="title"/>
          </p:nvPr>
        </p:nvSpPr>
        <p:spPr bwMode="auto">
          <a:xfrm>
            <a:off x="147638" y="52388"/>
            <a:ext cx="8848725" cy="481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l-GR" altLang="en-US" sz="3200" dirty="0">
                <a:latin typeface="Times" panose="02020603050405020304" pitchFamily="18" charset="0"/>
              </a:rPr>
              <a:t>Σύνταξη της </a:t>
            </a:r>
            <a:r>
              <a:rPr lang="en-US" altLang="en-US" sz="3200" dirty="0">
                <a:latin typeface="Times" panose="02020603050405020304" pitchFamily="18" charset="0"/>
              </a:rPr>
              <a:t>RDF Schema</a:t>
            </a:r>
            <a:r>
              <a:rPr lang="el-GR" altLang="en-US" sz="3200" dirty="0">
                <a:latin typeface="Times" panose="02020603050405020304" pitchFamily="18" charset="0"/>
              </a:rPr>
              <a:t> σε </a:t>
            </a:r>
            <a:r>
              <a:rPr lang="en-US" altLang="en-US" sz="3200" dirty="0">
                <a:latin typeface="Times" panose="02020603050405020304" pitchFamily="18" charset="0"/>
              </a:rPr>
              <a:t>XML</a:t>
            </a:r>
          </a:p>
        </p:txBody>
      </p:sp>
      <p:sp>
        <p:nvSpPr>
          <p:cNvPr id="32771" name="4 - TextBox">
            <a:extLst>
              <a:ext uri="{FF2B5EF4-FFF2-40B4-BE49-F238E27FC236}">
                <a16:creationId xmlns:a16="http://schemas.microsoft.com/office/drawing/2014/main" id="{8085A3C3-756E-754B-14CA-B83B9A09C582}"/>
              </a:ext>
            </a:extLst>
          </p:cNvPr>
          <p:cNvSpPr txBox="1">
            <a:spLocks noChangeArrowheads="1"/>
          </p:cNvSpPr>
          <p:nvPr/>
        </p:nvSpPr>
        <p:spPr bwMode="auto">
          <a:xfrm>
            <a:off x="457200" y="1295400"/>
            <a:ext cx="8001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l-GR" altLang="en-US" u="sng">
                <a:solidFill>
                  <a:srgbClr val="0000FF"/>
                </a:solidFill>
              </a:rPr>
              <a:t>Παράδειγμα:</a:t>
            </a:r>
          </a:p>
          <a:p>
            <a:pPr eaLnBrk="1" hangingPunct="1">
              <a:spcBef>
                <a:spcPct val="50000"/>
              </a:spcBef>
              <a:buFont typeface="Monotype Sorts" charset="2"/>
              <a:buNone/>
            </a:pPr>
            <a:r>
              <a:rPr lang="el-GR" altLang="en-US">
                <a:solidFill>
                  <a:srgbClr val="0000FF"/>
                </a:solidFill>
              </a:rPr>
              <a:t>- Μάντρα που πουλάει προϊόντα</a:t>
            </a:r>
            <a:r>
              <a:rPr lang="en-US" altLang="en-US">
                <a:solidFill>
                  <a:srgbClr val="0000FF"/>
                </a:solidFill>
              </a:rPr>
              <a:t> </a:t>
            </a:r>
            <a:r>
              <a:rPr lang="en-US" altLang="en-US">
                <a:solidFill>
                  <a:srgbClr val="0000FF"/>
                </a:solidFill>
                <a:sym typeface="Wingdings" panose="05000000000000000000" pitchFamily="2" charset="2"/>
              </a:rPr>
              <a:t></a:t>
            </a:r>
            <a:r>
              <a:rPr lang="el-GR" altLang="en-US">
                <a:solidFill>
                  <a:srgbClr val="0000FF"/>
                </a:solidFill>
              </a:rPr>
              <a:t> </a:t>
            </a:r>
            <a:r>
              <a:rPr lang="en-US" altLang="en-US">
                <a:solidFill>
                  <a:srgbClr val="0000FF"/>
                </a:solidFill>
              </a:rPr>
              <a:t>Motor Vehicles</a:t>
            </a:r>
          </a:p>
          <a:p>
            <a:pPr eaLnBrk="1" hangingPunct="1">
              <a:spcBef>
                <a:spcPct val="50000"/>
              </a:spcBef>
              <a:buFont typeface="Monotype Sorts" charset="2"/>
              <a:buNone/>
            </a:pPr>
            <a:r>
              <a:rPr lang="el-GR" altLang="en-US">
                <a:solidFill>
                  <a:srgbClr val="0000FF"/>
                </a:solidFill>
              </a:rPr>
              <a:t>	</a:t>
            </a:r>
            <a:r>
              <a:rPr lang="en-US" altLang="en-US">
                <a:solidFill>
                  <a:srgbClr val="0000FF"/>
                </a:solidFill>
              </a:rPr>
              <a:t>- </a:t>
            </a:r>
            <a:r>
              <a:rPr lang="el-GR" altLang="en-US">
                <a:solidFill>
                  <a:srgbClr val="0000FF"/>
                </a:solidFill>
              </a:rPr>
              <a:t>Μια υποκατηγορία</a:t>
            </a:r>
            <a:r>
              <a:rPr lang="en-US" altLang="en-US">
                <a:solidFill>
                  <a:srgbClr val="0000FF"/>
                </a:solidFill>
              </a:rPr>
              <a:t>:</a:t>
            </a:r>
            <a:r>
              <a:rPr lang="el-GR" altLang="en-US">
                <a:solidFill>
                  <a:srgbClr val="0000FF"/>
                </a:solidFill>
              </a:rPr>
              <a:t> τους </a:t>
            </a:r>
            <a:r>
              <a:rPr lang="en-US" altLang="en-US">
                <a:solidFill>
                  <a:srgbClr val="0000FF"/>
                </a:solidFill>
              </a:rPr>
              <a:t>Trucks</a:t>
            </a:r>
            <a:endParaRPr lang="el-GR" altLang="en-US">
              <a:solidFill>
                <a:srgbClr val="0000FF"/>
              </a:solidFill>
            </a:endParaRPr>
          </a:p>
          <a:p>
            <a:pPr eaLnBrk="1" hangingPunct="1">
              <a:spcBef>
                <a:spcPct val="50000"/>
              </a:spcBef>
              <a:buFont typeface="Monotype Sorts" charset="2"/>
              <a:buNone/>
            </a:pPr>
            <a:r>
              <a:rPr lang="el-GR" altLang="en-US">
                <a:solidFill>
                  <a:srgbClr val="0000FF"/>
                </a:solidFill>
              </a:rPr>
              <a:t>- Αγοραστές (</a:t>
            </a:r>
            <a:r>
              <a:rPr lang="en-US" altLang="en-US">
                <a:solidFill>
                  <a:srgbClr val="0000FF"/>
                </a:solidFill>
              </a:rPr>
              <a:t>Persons) </a:t>
            </a:r>
            <a:r>
              <a:rPr lang="el-GR" altLang="en-US">
                <a:solidFill>
                  <a:srgbClr val="0000FF"/>
                </a:solidFill>
              </a:rPr>
              <a:t>που:</a:t>
            </a:r>
          </a:p>
          <a:p>
            <a:pPr eaLnBrk="1" hangingPunct="1">
              <a:spcBef>
                <a:spcPct val="50000"/>
              </a:spcBef>
              <a:buFont typeface="Monotype Sorts" charset="2"/>
              <a:buNone/>
            </a:pPr>
            <a:r>
              <a:rPr lang="el-GR" altLang="en-US">
                <a:solidFill>
                  <a:srgbClr val="0000FF"/>
                </a:solidFill>
              </a:rPr>
              <a:t>	- Αγοράζουν ένα </a:t>
            </a:r>
            <a:r>
              <a:rPr lang="en-US" altLang="en-US">
                <a:solidFill>
                  <a:srgbClr val="0000FF"/>
                </a:solidFill>
              </a:rPr>
              <a:t>Motor Vehicle </a:t>
            </a:r>
            <a:r>
              <a:rPr lang="el-GR" altLang="en-US">
                <a:solidFill>
                  <a:srgbClr val="0000FF"/>
                </a:solidFill>
              </a:rPr>
              <a:t>(</a:t>
            </a:r>
            <a:r>
              <a:rPr lang="en-US" altLang="en-US">
                <a:solidFill>
                  <a:srgbClr val="0000FF"/>
                </a:solidFill>
              </a:rPr>
              <a:t>registered to person) </a:t>
            </a:r>
            <a:r>
              <a:rPr lang="el-GR" altLang="en-US">
                <a:solidFill>
                  <a:srgbClr val="0000FF"/>
                </a:solidFill>
              </a:rPr>
              <a:t>και κατά 	συνέπεια τους ανήκει </a:t>
            </a:r>
            <a:r>
              <a:rPr lang="en-US" altLang="en-US">
                <a:solidFill>
                  <a:srgbClr val="0000FF"/>
                </a:solidFill>
              </a:rPr>
              <a:t>(owned by person)</a:t>
            </a:r>
            <a:endParaRPr lang="el-GR" altLang="en-US">
              <a:solidFill>
                <a:srgbClr val="0000FF"/>
              </a:solidFill>
            </a:endParaRPr>
          </a:p>
        </p:txBody>
      </p:sp>
      <p:sp>
        <p:nvSpPr>
          <p:cNvPr id="18437" name="4 - TextBox">
            <a:extLst>
              <a:ext uri="{FF2B5EF4-FFF2-40B4-BE49-F238E27FC236}">
                <a16:creationId xmlns:a16="http://schemas.microsoft.com/office/drawing/2014/main" id="{D42E554F-5F79-529C-F63F-05679F166DB0}"/>
              </a:ext>
            </a:extLst>
          </p:cNvPr>
          <p:cNvSpPr txBox="1">
            <a:spLocks noChangeArrowheads="1"/>
          </p:cNvSpPr>
          <p:nvPr/>
        </p:nvSpPr>
        <p:spPr bwMode="auto">
          <a:xfrm>
            <a:off x="381000" y="4114800"/>
            <a:ext cx="844708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spcBef>
                <a:spcPts val="600"/>
              </a:spcBef>
              <a:spcAft>
                <a:spcPts val="600"/>
              </a:spcAft>
            </a:pPr>
            <a:r>
              <a:rPr lang="el-GR" altLang="en-US" b="0"/>
              <a:t>Πώς θα αναπαραστήσουμε αυτήν την πληροφορία μέσω </a:t>
            </a:r>
            <a:r>
              <a:rPr lang="en-US" altLang="en-US" b="0"/>
              <a:t>RDF </a:t>
            </a:r>
            <a:r>
              <a:rPr lang="el-GR" altLang="en-US" b="0"/>
              <a:t>και </a:t>
            </a:r>
            <a:r>
              <a:rPr lang="en-US" altLang="en-US" b="0"/>
              <a:t>RDF Schema</a:t>
            </a:r>
            <a:r>
              <a:rPr lang="el-GR" altLang="en-US" b="0"/>
              <a:t>;</a:t>
            </a:r>
          </a:p>
          <a:p>
            <a:pPr eaLnBrk="1" hangingPunct="1">
              <a:spcBef>
                <a:spcPts val="600"/>
              </a:spcBef>
            </a:pPr>
            <a:r>
              <a:rPr lang="el-GR" altLang="en-US" b="0"/>
              <a:t>Ποιες είναι οι:</a:t>
            </a:r>
          </a:p>
          <a:p>
            <a:pPr eaLnBrk="1" hangingPunct="1">
              <a:buFont typeface="Arial" panose="020B0604020202020204" pitchFamily="34" charset="0"/>
              <a:buChar char="•"/>
            </a:pPr>
            <a:r>
              <a:rPr lang="el-GR" altLang="en-US" b="0"/>
              <a:t> Κλάσεις,</a:t>
            </a:r>
          </a:p>
          <a:p>
            <a:pPr eaLnBrk="1" hangingPunct="1">
              <a:buFont typeface="Arial" panose="020B0604020202020204" pitchFamily="34" charset="0"/>
              <a:buChar char="•"/>
            </a:pPr>
            <a:r>
              <a:rPr lang="el-GR" altLang="en-US" b="0"/>
              <a:t> Ιδιότητες, και</a:t>
            </a:r>
          </a:p>
          <a:p>
            <a:pPr eaLnBrk="1" hangingPunct="1">
              <a:buFont typeface="Arial" panose="020B0604020202020204" pitchFamily="34" charset="0"/>
              <a:buChar char="•"/>
            </a:pPr>
            <a:r>
              <a:rPr lang="el-GR" altLang="en-US" b="0"/>
              <a:t> Τα χαρακτηριστικά τους;</a:t>
            </a:r>
          </a:p>
        </p:txBody>
      </p:sp>
      <p:sp>
        <p:nvSpPr>
          <p:cNvPr id="32773" name="Slide Number Placeholder 3">
            <a:extLst>
              <a:ext uri="{FF2B5EF4-FFF2-40B4-BE49-F238E27FC236}">
                <a16:creationId xmlns:a16="http://schemas.microsoft.com/office/drawing/2014/main" id="{1776EA41-3C79-1FFE-654D-29C4D82E586E}"/>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A035F9B7-BE6D-4AFC-A5F3-8A7B3D4B3604}" type="slidenum">
              <a:rPr lang="en-US" altLang="en-US" sz="1200" b="0">
                <a:latin typeface="Arial" panose="020B0604020202020204" pitchFamily="34" charset="0"/>
                <a:cs typeface="Arial" panose="020B0604020202020204" pitchFamily="34" charset="0"/>
              </a:rPr>
              <a:pPr algn="r"/>
              <a:t>28</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04373CE3-7E66-DBF1-56F2-6481E3A60A13}"/>
              </a:ext>
            </a:extLst>
          </p:cNvPr>
          <p:cNvSpPr>
            <a:spLocks noGrp="1" noChangeArrowheads="1"/>
          </p:cNvSpPr>
          <p:nvPr>
            <p:ph type="title"/>
          </p:nvPr>
        </p:nvSpPr>
        <p:spPr bwMode="auto">
          <a:xfrm>
            <a:off x="0" y="-304800"/>
            <a:ext cx="8847138"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l-GR" altLang="en-US" sz="3600">
                <a:latin typeface="Times" panose="02020603050405020304" pitchFamily="18" charset="0"/>
              </a:rPr>
              <a:t>Ο Κώδικας…</a:t>
            </a:r>
            <a:endParaRPr lang="en-US" altLang="en-US" sz="3600">
              <a:latin typeface="Times" panose="02020603050405020304" pitchFamily="18" charset="0"/>
            </a:endParaRPr>
          </a:p>
        </p:txBody>
      </p:sp>
      <p:sp>
        <p:nvSpPr>
          <p:cNvPr id="34819" name="5 - Θέση αριθμού διαφάνειας">
            <a:extLst>
              <a:ext uri="{FF2B5EF4-FFF2-40B4-BE49-F238E27FC236}">
                <a16:creationId xmlns:a16="http://schemas.microsoft.com/office/drawing/2014/main" id="{3C2E829B-A7AF-7F5C-74AB-D1ED4491DBEB}"/>
              </a:ext>
            </a:extLst>
          </p:cNvPr>
          <p:cNvSpPr>
            <a:spLocks noGrp="1"/>
          </p:cNvSpPr>
          <p:nvPr>
            <p:ph type="sldNum" sz="quarter" idx="4294967295"/>
          </p:nvPr>
        </p:nvSpPr>
        <p:spPr bwMode="auto">
          <a:xfrm>
            <a:off x="65532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fld id="{E9B3B35D-6DD7-44AA-8DA1-425C3F6472BE}" type="slidenum">
              <a:rPr lang="en-US" altLang="en-US">
                <a:latin typeface="Times" panose="02020603050405020304" pitchFamily="18" charset="0"/>
              </a:rPr>
              <a:pPr eaLnBrk="1" hangingPunct="1">
                <a:spcBef>
                  <a:spcPct val="50000"/>
                </a:spcBef>
              </a:pPr>
              <a:t>29</a:t>
            </a:fld>
            <a:endParaRPr lang="en-US" altLang="en-US">
              <a:latin typeface="Times" panose="02020603050405020304" pitchFamily="18" charset="0"/>
            </a:endParaRPr>
          </a:p>
        </p:txBody>
      </p:sp>
      <p:sp>
        <p:nvSpPr>
          <p:cNvPr id="43012" name="AutoShape 2">
            <a:extLst>
              <a:ext uri="{FF2B5EF4-FFF2-40B4-BE49-F238E27FC236}">
                <a16:creationId xmlns:a16="http://schemas.microsoft.com/office/drawing/2014/main" id="{A01F055B-BA8D-272B-340F-6A4DF43822EF}"/>
              </a:ext>
            </a:extLst>
          </p:cNvPr>
          <p:cNvSpPr>
            <a:spLocks noChangeArrowheads="1"/>
          </p:cNvSpPr>
          <p:nvPr/>
        </p:nvSpPr>
        <p:spPr bwMode="auto">
          <a:xfrm>
            <a:off x="0" y="565150"/>
            <a:ext cx="9144000" cy="6292850"/>
          </a:xfrm>
          <a:prstGeom prst="foldedCorner">
            <a:avLst>
              <a:gd name="adj" fmla="val 12500"/>
            </a:avLst>
          </a:prstGeom>
          <a:solidFill>
            <a:srgbClr val="FFFF99"/>
          </a:solidFill>
          <a:ln w="12700">
            <a:solidFill>
              <a:schemeClr val="tx1"/>
            </a:solidFill>
            <a:round/>
            <a:headEnd/>
            <a:tailEnd/>
          </a:ln>
        </p:spPr>
        <p:txBody>
          <a:bodyPr wrap="none"/>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300">
                <a:latin typeface="Times" panose="02020603050405020304" pitchFamily="18" charset="0"/>
              </a:rPr>
              <a:t>&lt;?xml version="1.0"?&gt;</a:t>
            </a:r>
          </a:p>
          <a:p>
            <a:pPr eaLnBrk="1" hangingPunct="1"/>
            <a:r>
              <a:rPr lang="en-US" altLang="en-US" sz="1300">
                <a:latin typeface="Times" panose="02020603050405020304" pitchFamily="18" charset="0"/>
              </a:rPr>
              <a:t>    &lt;rdf:RDF xmlns:rdf="http://www.w3.org/1999/02/22-rdf-syntax-ns#"</a:t>
            </a:r>
          </a:p>
          <a:p>
            <a:pPr eaLnBrk="1" hangingPunct="1"/>
            <a:r>
              <a:rPr lang="en-US" altLang="en-US" sz="1300">
                <a:latin typeface="Times" panose="02020603050405020304" pitchFamily="18" charset="0"/>
              </a:rPr>
              <a:t>            xmlns:rdfs="http://www.w3.org/2000/01/rdf-schema#"</a:t>
            </a:r>
          </a:p>
          <a:p>
            <a:pPr eaLnBrk="1" hangingPunct="1"/>
            <a:r>
              <a:rPr lang="en-US" altLang="en-US" sz="1300">
                <a:latin typeface="Times" panose="02020603050405020304" pitchFamily="18" charset="0"/>
              </a:rPr>
              <a:t>            xml:base="http://www.mybusiness.fake/products#"&gt;</a:t>
            </a:r>
            <a:endParaRPr lang="el-GR" altLang="en-US" sz="1300">
              <a:latin typeface="Times" panose="02020603050405020304" pitchFamily="18" charset="0"/>
            </a:endParaRPr>
          </a:p>
          <a:p>
            <a:pPr eaLnBrk="1" hangingPunct="1"/>
            <a:endParaRPr lang="en-US" altLang="en-US" sz="1300">
              <a:latin typeface="Times" panose="02020603050405020304" pitchFamily="18" charset="0"/>
            </a:endParaRPr>
          </a:p>
          <a:p>
            <a:pPr eaLnBrk="1" hangingPunct="1"/>
            <a:r>
              <a:rPr lang="en-US" altLang="en-US" sz="1300">
                <a:latin typeface="Times" panose="02020603050405020304" pitchFamily="18" charset="0"/>
              </a:rPr>
              <a:t>    &lt;rdf:Description </a:t>
            </a:r>
            <a:r>
              <a:rPr lang="en-US" altLang="en-US" sz="1400"/>
              <a:t>rdf:about</a:t>
            </a:r>
            <a:r>
              <a:rPr lang="en-US" altLang="en-US" sz="1300">
                <a:latin typeface="Times" panose="02020603050405020304" pitchFamily="18" charset="0"/>
              </a:rPr>
              <a:t>="#MotorVehicle"&gt;</a:t>
            </a:r>
          </a:p>
          <a:p>
            <a:pPr eaLnBrk="1" hangingPunct="1"/>
            <a:r>
              <a:rPr lang="en-US" altLang="en-US" sz="1300">
                <a:latin typeface="Times" panose="02020603050405020304" pitchFamily="18" charset="0"/>
              </a:rPr>
              <a:t>         &lt;rdf:type rdf:resource="http://www.w3.org/2000/01/rdf-schema#Class"/&gt;</a:t>
            </a:r>
          </a:p>
          <a:p>
            <a:pPr eaLnBrk="1" hangingPunct="1"/>
            <a:r>
              <a:rPr lang="en-US" altLang="en-US" sz="1300">
                <a:latin typeface="Times" panose="02020603050405020304" pitchFamily="18" charset="0"/>
              </a:rPr>
              <a:t>   </a:t>
            </a:r>
            <a:r>
              <a:rPr lang="en-US" altLang="en-US" sz="1300">
                <a:solidFill>
                  <a:srgbClr val="0000FF"/>
                </a:solidFill>
                <a:latin typeface="Times" panose="02020603050405020304" pitchFamily="18" charset="0"/>
              </a:rPr>
              <a:t>      &lt;rdfs:subClassOf rdf:resource="http://www.w3.org/2000/01/rdf-schema#Resource"/&gt;</a:t>
            </a:r>
          </a:p>
          <a:p>
            <a:pPr eaLnBrk="1" hangingPunct="1"/>
            <a:r>
              <a:rPr lang="el-GR" altLang="en-US" sz="1300">
                <a:latin typeface="Times" panose="02020603050405020304" pitchFamily="18" charset="0"/>
              </a:rPr>
              <a:t>    </a:t>
            </a:r>
            <a:r>
              <a:rPr lang="en-US" altLang="en-US" sz="1300">
                <a:latin typeface="Times" panose="02020603050405020304" pitchFamily="18" charset="0"/>
              </a:rPr>
              <a:t>&lt;/rdf:Description&gt;</a:t>
            </a:r>
          </a:p>
          <a:p>
            <a:pPr eaLnBrk="1" hangingPunct="1"/>
            <a:r>
              <a:rPr lang="el-GR" altLang="en-US" sz="1300">
                <a:latin typeface="Times" panose="02020603050405020304" pitchFamily="18" charset="0"/>
              </a:rPr>
              <a:t>    </a:t>
            </a:r>
          </a:p>
          <a:p>
            <a:pPr eaLnBrk="1" hangingPunct="1"/>
            <a:r>
              <a:rPr lang="el-GR" altLang="en-US" sz="1300">
                <a:latin typeface="Times" panose="02020603050405020304" pitchFamily="18" charset="0"/>
              </a:rPr>
              <a:t>    </a:t>
            </a:r>
            <a:r>
              <a:rPr lang="en-US" altLang="en-US" sz="1300">
                <a:latin typeface="Times" panose="02020603050405020304" pitchFamily="18" charset="0"/>
              </a:rPr>
              <a:t>&lt;rdf:Description </a:t>
            </a:r>
            <a:r>
              <a:rPr lang="en-US" altLang="en-US" sz="1400"/>
              <a:t>rdf:about</a:t>
            </a:r>
            <a:r>
              <a:rPr lang="en-US" altLang="en-US" sz="1300">
                <a:latin typeface="Times" panose="02020603050405020304" pitchFamily="18" charset="0"/>
              </a:rPr>
              <a:t>="#Person"&gt;</a:t>
            </a:r>
          </a:p>
          <a:p>
            <a:pPr eaLnBrk="1" hangingPunct="1"/>
            <a:r>
              <a:rPr lang="en-US" altLang="en-US" sz="1300">
                <a:latin typeface="Times" panose="02020603050405020304" pitchFamily="18" charset="0"/>
              </a:rPr>
              <a:t>         &lt;rdf:type rdf:resource="http://www.w3.org/2000/01/rdf-schema#Class"/&gt;</a:t>
            </a:r>
          </a:p>
          <a:p>
            <a:pPr eaLnBrk="1" hangingPunct="1"/>
            <a:r>
              <a:rPr lang="en-US" altLang="en-US" sz="1300">
                <a:latin typeface="Times" panose="02020603050405020304" pitchFamily="18" charset="0"/>
              </a:rPr>
              <a:t>         </a:t>
            </a:r>
            <a:r>
              <a:rPr lang="en-US" altLang="en-US" sz="1300">
                <a:solidFill>
                  <a:srgbClr val="0000FF"/>
                </a:solidFill>
                <a:latin typeface="Times" panose="02020603050405020304" pitchFamily="18" charset="0"/>
              </a:rPr>
              <a:t>&lt;rdfs:subClassOf rdf:resource="http://www.w3.org/2000/01/rdf-schema#Resource"/&gt;</a:t>
            </a:r>
          </a:p>
          <a:p>
            <a:pPr eaLnBrk="1" hangingPunct="1"/>
            <a:r>
              <a:rPr lang="en-US" altLang="en-US" sz="1300">
                <a:latin typeface="Times" panose="02020603050405020304" pitchFamily="18" charset="0"/>
              </a:rPr>
              <a:t>   </a:t>
            </a:r>
            <a:r>
              <a:rPr lang="el-GR" altLang="en-US" sz="1300">
                <a:latin typeface="Times" panose="02020603050405020304" pitchFamily="18" charset="0"/>
              </a:rPr>
              <a:t> </a:t>
            </a:r>
            <a:r>
              <a:rPr lang="en-US" altLang="en-US" sz="1300">
                <a:latin typeface="Times" panose="02020603050405020304" pitchFamily="18" charset="0"/>
              </a:rPr>
              <a:t>&lt;/rdf:Description&gt;</a:t>
            </a:r>
          </a:p>
          <a:p>
            <a:pPr eaLnBrk="1" hangingPunct="1"/>
            <a:endParaRPr lang="el-GR" altLang="en-US" sz="1300">
              <a:latin typeface="Times" panose="02020603050405020304" pitchFamily="18" charset="0"/>
            </a:endParaRPr>
          </a:p>
          <a:p>
            <a:pPr eaLnBrk="1" hangingPunct="1"/>
            <a:r>
              <a:rPr lang="el-GR" altLang="en-US" sz="1300">
                <a:latin typeface="Times" panose="02020603050405020304" pitchFamily="18" charset="0"/>
              </a:rPr>
              <a:t>    </a:t>
            </a:r>
            <a:r>
              <a:rPr lang="en-US" altLang="en-US" sz="1300">
                <a:latin typeface="Times" panose="02020603050405020304" pitchFamily="18" charset="0"/>
              </a:rPr>
              <a:t>&lt;rdf:Description </a:t>
            </a:r>
            <a:r>
              <a:rPr lang="en-US" altLang="en-US" sz="1400"/>
              <a:t>rdf:about</a:t>
            </a:r>
            <a:r>
              <a:rPr lang="en-US" altLang="en-US" sz="1300">
                <a:latin typeface="Times" panose="02020603050405020304" pitchFamily="18" charset="0"/>
              </a:rPr>
              <a:t>="#Truck"&gt;</a:t>
            </a:r>
          </a:p>
          <a:p>
            <a:pPr eaLnBrk="1" hangingPunct="1"/>
            <a:r>
              <a:rPr lang="en-US" altLang="en-US" sz="1300">
                <a:latin typeface="Times" panose="02020603050405020304" pitchFamily="18" charset="0"/>
              </a:rPr>
              <a:t>         &lt;rdf:type rdf:resource="http://www.w3.org/2000/01/rdf-schema#Class"/&gt;</a:t>
            </a:r>
          </a:p>
          <a:p>
            <a:pPr eaLnBrk="1" hangingPunct="1"/>
            <a:r>
              <a:rPr lang="en-US" altLang="en-US" sz="1300">
                <a:latin typeface="Times" panose="02020603050405020304" pitchFamily="18" charset="0"/>
              </a:rPr>
              <a:t>   </a:t>
            </a:r>
            <a:r>
              <a:rPr lang="en-US" altLang="en-US" sz="1300">
                <a:solidFill>
                  <a:srgbClr val="0000FF"/>
                </a:solidFill>
                <a:latin typeface="Times" panose="02020603050405020304" pitchFamily="18" charset="0"/>
              </a:rPr>
              <a:t>      &lt;rdfs:subClassOf rdf:resource="#MotorVehicle"/&gt;</a:t>
            </a:r>
          </a:p>
          <a:p>
            <a:pPr eaLnBrk="1" hangingPunct="1"/>
            <a:r>
              <a:rPr lang="el-GR" altLang="en-US" sz="1300">
                <a:latin typeface="Times" panose="02020603050405020304" pitchFamily="18" charset="0"/>
              </a:rPr>
              <a:t>    </a:t>
            </a:r>
            <a:r>
              <a:rPr lang="en-US" altLang="en-US" sz="1300">
                <a:latin typeface="Times" panose="02020603050405020304" pitchFamily="18" charset="0"/>
              </a:rPr>
              <a:t>&lt;/rdf:Description&gt;</a:t>
            </a:r>
          </a:p>
          <a:p>
            <a:pPr eaLnBrk="1" hangingPunct="1"/>
            <a:r>
              <a:rPr lang="el-GR" altLang="en-US" sz="1300">
                <a:latin typeface="Times" panose="02020603050405020304" pitchFamily="18" charset="0"/>
              </a:rPr>
              <a:t>    </a:t>
            </a:r>
          </a:p>
          <a:p>
            <a:pPr eaLnBrk="1" hangingPunct="1"/>
            <a:r>
              <a:rPr lang="el-GR" altLang="en-US" sz="1300">
                <a:latin typeface="Times" panose="02020603050405020304" pitchFamily="18" charset="0"/>
              </a:rPr>
              <a:t>    </a:t>
            </a:r>
            <a:r>
              <a:rPr lang="en-US" altLang="en-US" sz="1300">
                <a:latin typeface="Times" panose="02020603050405020304" pitchFamily="18" charset="0"/>
              </a:rPr>
              <a:t>&lt;rdf:Description </a:t>
            </a:r>
            <a:r>
              <a:rPr lang="en-US" altLang="en-US" sz="1400"/>
              <a:t>rdf:about</a:t>
            </a:r>
            <a:r>
              <a:rPr lang="en-US" altLang="en-US" sz="1300">
                <a:latin typeface="Times" panose="02020603050405020304" pitchFamily="18" charset="0"/>
              </a:rPr>
              <a:t>="#registeredTo"&gt;</a:t>
            </a:r>
          </a:p>
          <a:p>
            <a:pPr eaLnBrk="1" hangingPunct="1"/>
            <a:r>
              <a:rPr lang="en-US" altLang="en-US" sz="1300">
                <a:latin typeface="Times" panose="02020603050405020304" pitchFamily="18" charset="0"/>
              </a:rPr>
              <a:t>         &lt;rdf:type rdf:resource="http://www.w3.org/1999/02/22-rdf-syntax-ns#Property"/&gt;</a:t>
            </a:r>
          </a:p>
          <a:p>
            <a:pPr eaLnBrk="1" hangingPunct="1"/>
            <a:r>
              <a:rPr lang="en-US" altLang="en-US" sz="1300">
                <a:latin typeface="Times" panose="02020603050405020304" pitchFamily="18" charset="0"/>
              </a:rPr>
              <a:t>         </a:t>
            </a:r>
            <a:r>
              <a:rPr lang="en-US" altLang="en-US" sz="1300">
                <a:solidFill>
                  <a:srgbClr val="0000FF"/>
                </a:solidFill>
                <a:latin typeface="Times" panose="02020603050405020304" pitchFamily="18" charset="0"/>
              </a:rPr>
              <a:t>&lt;rdfs:domain rdf:resource="#MotorVehicle"/&gt;</a:t>
            </a:r>
          </a:p>
          <a:p>
            <a:pPr eaLnBrk="1" hangingPunct="1"/>
            <a:r>
              <a:rPr lang="en-US" altLang="en-US" sz="1300">
                <a:solidFill>
                  <a:srgbClr val="0000FF"/>
                </a:solidFill>
                <a:latin typeface="Times" panose="02020603050405020304" pitchFamily="18" charset="0"/>
              </a:rPr>
              <a:t>         &lt;rdfs:range rdf:resource="#Person"/&gt;</a:t>
            </a:r>
            <a:r>
              <a:rPr lang="el-GR" altLang="en-US" sz="1300">
                <a:solidFill>
                  <a:srgbClr val="0000FF"/>
                </a:solidFill>
                <a:latin typeface="Times" panose="02020603050405020304" pitchFamily="18" charset="0"/>
              </a:rPr>
              <a:t> </a:t>
            </a:r>
            <a:endParaRPr lang="en-US" altLang="en-US" sz="1300">
              <a:solidFill>
                <a:srgbClr val="0000FF"/>
              </a:solidFill>
              <a:latin typeface="Times" panose="02020603050405020304" pitchFamily="18" charset="0"/>
            </a:endParaRPr>
          </a:p>
          <a:p>
            <a:pPr eaLnBrk="1" hangingPunct="1"/>
            <a:r>
              <a:rPr lang="el-GR" altLang="en-US" sz="1300">
                <a:latin typeface="Times" panose="02020603050405020304" pitchFamily="18" charset="0"/>
              </a:rPr>
              <a:t>    </a:t>
            </a:r>
            <a:r>
              <a:rPr lang="en-US" altLang="en-US" sz="1300">
                <a:latin typeface="Times" panose="02020603050405020304" pitchFamily="18" charset="0"/>
              </a:rPr>
              <a:t>&lt;/rdf:Description&gt;</a:t>
            </a:r>
          </a:p>
          <a:p>
            <a:pPr eaLnBrk="1" hangingPunct="1"/>
            <a:r>
              <a:rPr lang="el-GR" altLang="en-US" sz="1300">
                <a:latin typeface="Times" panose="02020603050405020304" pitchFamily="18" charset="0"/>
              </a:rPr>
              <a:t>   </a:t>
            </a:r>
          </a:p>
          <a:p>
            <a:pPr eaLnBrk="1" hangingPunct="1"/>
            <a:r>
              <a:rPr lang="el-GR" altLang="en-US" sz="1300">
                <a:latin typeface="Times" panose="02020603050405020304" pitchFamily="18" charset="0"/>
              </a:rPr>
              <a:t>  </a:t>
            </a:r>
            <a:r>
              <a:rPr lang="en-US" altLang="en-US" sz="1300">
                <a:latin typeface="Times" panose="02020603050405020304" pitchFamily="18" charset="0"/>
              </a:rPr>
              <a:t>  &lt;rdf:Description </a:t>
            </a:r>
            <a:r>
              <a:rPr lang="en-US" altLang="en-US" sz="1400"/>
              <a:t>rdf:about</a:t>
            </a:r>
            <a:r>
              <a:rPr lang="en-US" altLang="en-US" sz="1300">
                <a:latin typeface="Times" panose="02020603050405020304" pitchFamily="18" charset="0"/>
              </a:rPr>
              <a:t>="#ownedBy"&gt;</a:t>
            </a:r>
          </a:p>
          <a:p>
            <a:pPr eaLnBrk="1" hangingPunct="1"/>
            <a:r>
              <a:rPr lang="en-US" altLang="en-US" sz="1300">
                <a:latin typeface="Times" panose="02020603050405020304" pitchFamily="18" charset="0"/>
              </a:rPr>
              <a:t>         &lt;rdf:type rdf:resource="http://www.w3.org/1999/02/22-rdf-syntax-ns#Property"/&gt;</a:t>
            </a:r>
          </a:p>
          <a:p>
            <a:pPr eaLnBrk="1" hangingPunct="1"/>
            <a:r>
              <a:rPr lang="en-US" altLang="en-US" sz="1300">
                <a:latin typeface="Times" panose="02020603050405020304" pitchFamily="18" charset="0"/>
              </a:rPr>
              <a:t>   </a:t>
            </a:r>
            <a:r>
              <a:rPr lang="en-US" altLang="en-US" sz="1300">
                <a:solidFill>
                  <a:srgbClr val="0000FF"/>
                </a:solidFill>
                <a:latin typeface="Times" panose="02020603050405020304" pitchFamily="18" charset="0"/>
              </a:rPr>
              <a:t>      &lt;rdfs:subPropertyOf rdf:resource="#registeredTo"/&gt;</a:t>
            </a:r>
          </a:p>
          <a:p>
            <a:pPr eaLnBrk="1" hangingPunct="1"/>
            <a:r>
              <a:rPr lang="en-US" altLang="en-US" sz="1300">
                <a:latin typeface="Times" panose="02020603050405020304" pitchFamily="18" charset="0"/>
              </a:rPr>
              <a:t>    &lt;/rdf:Description&gt;</a:t>
            </a:r>
          </a:p>
          <a:p>
            <a:pPr eaLnBrk="1" hangingPunct="1"/>
            <a:r>
              <a:rPr lang="en-US" altLang="en-US" sz="1300">
                <a:latin typeface="Times" panose="02020603050405020304" pitchFamily="18" charset="0"/>
              </a:rPr>
              <a:t>&lt;/rdf:RDF&gt;</a:t>
            </a:r>
          </a:p>
        </p:txBody>
      </p:sp>
      <p:sp>
        <p:nvSpPr>
          <p:cNvPr id="43013" name="TextBox 1">
            <a:extLst>
              <a:ext uri="{FF2B5EF4-FFF2-40B4-BE49-F238E27FC236}">
                <a16:creationId xmlns:a16="http://schemas.microsoft.com/office/drawing/2014/main" id="{11A19BEF-1190-0120-CB81-5BDB5B798D41}"/>
              </a:ext>
            </a:extLst>
          </p:cNvPr>
          <p:cNvSpPr txBox="1">
            <a:spLocks noChangeArrowheads="1"/>
          </p:cNvSpPr>
          <p:nvPr/>
        </p:nvSpPr>
        <p:spPr bwMode="auto">
          <a:xfrm>
            <a:off x="5097463" y="3505200"/>
            <a:ext cx="40465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 typeface="Monotype Sorts" charset="2"/>
              <a:buNone/>
            </a:pPr>
            <a:r>
              <a:rPr lang="el-GR" altLang="en-US" i="1">
                <a:solidFill>
                  <a:srgbClr val="0000FF"/>
                </a:solidFill>
                <a:latin typeface="Times" panose="02020603050405020304" pitchFamily="18" charset="0"/>
              </a:rPr>
              <a:t>Ποιός είναι ο γράφος;</a:t>
            </a:r>
          </a:p>
          <a:p>
            <a:pPr algn="ctr" eaLnBrk="1" hangingPunct="1">
              <a:spcBef>
                <a:spcPct val="50000"/>
              </a:spcBef>
              <a:buFont typeface="Monotype Sorts" charset="2"/>
              <a:buNone/>
            </a:pPr>
            <a:r>
              <a:rPr lang="en-US" altLang="en-US" i="1">
                <a:solidFill>
                  <a:srgbClr val="0000FF"/>
                </a:solidFill>
                <a:latin typeface="Times" panose="02020603050405020304" pitchFamily="18" charset="0"/>
              </a:rPr>
              <a:t>http://www.w3.org/RDF/Validator/</a:t>
            </a:r>
          </a:p>
        </p:txBody>
      </p:sp>
      <p:sp>
        <p:nvSpPr>
          <p:cNvPr id="34822" name="Slide Number Placeholder 3">
            <a:extLst>
              <a:ext uri="{FF2B5EF4-FFF2-40B4-BE49-F238E27FC236}">
                <a16:creationId xmlns:a16="http://schemas.microsoft.com/office/drawing/2014/main" id="{47DF176A-3317-615E-6A93-B1188995D94F}"/>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4A246349-2F87-4200-9BA6-4AFA17D4F802}" type="slidenum">
              <a:rPr lang="en-US" altLang="en-US" sz="1200" b="0">
                <a:latin typeface="Arial" panose="020B0604020202020204" pitchFamily="34" charset="0"/>
                <a:cs typeface="Arial" panose="020B0604020202020204" pitchFamily="34" charset="0"/>
              </a:rPr>
              <a:pPr algn="r"/>
              <a:t>29</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animEffect transition="in" filter="fade">
                                      <p:cBhvr>
                                        <p:cTn id="7" dur="500"/>
                                        <p:tgtEl>
                                          <p:spTgt spid="430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2">
                                            <p:txEl>
                                              <p:pRg st="2" end="2"/>
                                            </p:txEl>
                                          </p:spTgt>
                                        </p:tgtEl>
                                        <p:attrNameLst>
                                          <p:attrName>style.visibility</p:attrName>
                                        </p:attrNameLst>
                                      </p:cBhvr>
                                      <p:to>
                                        <p:strVal val="visible"/>
                                      </p:to>
                                    </p:set>
                                    <p:animEffect transition="in" filter="fade">
                                      <p:cBhvr>
                                        <p:cTn id="10" dur="500"/>
                                        <p:tgtEl>
                                          <p:spTgt spid="4301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012">
                                            <p:txEl>
                                              <p:pRg st="3" end="3"/>
                                            </p:txEl>
                                          </p:spTgt>
                                        </p:tgtEl>
                                        <p:attrNameLst>
                                          <p:attrName>style.visibility</p:attrName>
                                        </p:attrNameLst>
                                      </p:cBhvr>
                                      <p:to>
                                        <p:strVal val="visible"/>
                                      </p:to>
                                    </p:set>
                                    <p:animEffect transition="in" filter="fade">
                                      <p:cBhvr>
                                        <p:cTn id="13" dur="500"/>
                                        <p:tgtEl>
                                          <p:spTgt spid="4301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3012">
                                            <p:txEl>
                                              <p:pRg st="5" end="5"/>
                                            </p:txEl>
                                          </p:spTgt>
                                        </p:tgtEl>
                                        <p:attrNameLst>
                                          <p:attrName>style.visibility</p:attrName>
                                        </p:attrNameLst>
                                      </p:cBhvr>
                                      <p:to>
                                        <p:strVal val="visible"/>
                                      </p:to>
                                    </p:set>
                                    <p:animEffect transition="in" filter="fade">
                                      <p:cBhvr>
                                        <p:cTn id="18" dur="500"/>
                                        <p:tgtEl>
                                          <p:spTgt spid="4301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3012">
                                            <p:txEl>
                                              <p:pRg st="6" end="6"/>
                                            </p:txEl>
                                          </p:spTgt>
                                        </p:tgtEl>
                                        <p:attrNameLst>
                                          <p:attrName>style.visibility</p:attrName>
                                        </p:attrNameLst>
                                      </p:cBhvr>
                                      <p:to>
                                        <p:strVal val="visible"/>
                                      </p:to>
                                    </p:set>
                                    <p:animEffect transition="in" filter="fade">
                                      <p:cBhvr>
                                        <p:cTn id="21" dur="500"/>
                                        <p:tgtEl>
                                          <p:spTgt spid="4301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3012">
                                            <p:txEl>
                                              <p:pRg st="7" end="7"/>
                                            </p:txEl>
                                          </p:spTgt>
                                        </p:tgtEl>
                                        <p:attrNameLst>
                                          <p:attrName>style.visibility</p:attrName>
                                        </p:attrNameLst>
                                      </p:cBhvr>
                                      <p:to>
                                        <p:strVal val="visible"/>
                                      </p:to>
                                    </p:set>
                                    <p:animEffect transition="in" filter="fade">
                                      <p:cBhvr>
                                        <p:cTn id="24" dur="500"/>
                                        <p:tgtEl>
                                          <p:spTgt spid="4301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3012">
                                            <p:txEl>
                                              <p:pRg st="8" end="8"/>
                                            </p:txEl>
                                          </p:spTgt>
                                        </p:tgtEl>
                                        <p:attrNameLst>
                                          <p:attrName>style.visibility</p:attrName>
                                        </p:attrNameLst>
                                      </p:cBhvr>
                                      <p:to>
                                        <p:strVal val="visible"/>
                                      </p:to>
                                    </p:set>
                                    <p:animEffect transition="in" filter="fade">
                                      <p:cBhvr>
                                        <p:cTn id="27" dur="500"/>
                                        <p:tgtEl>
                                          <p:spTgt spid="43012">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3012">
                                            <p:txEl>
                                              <p:pRg st="10" end="10"/>
                                            </p:txEl>
                                          </p:spTgt>
                                        </p:tgtEl>
                                        <p:attrNameLst>
                                          <p:attrName>style.visibility</p:attrName>
                                        </p:attrNameLst>
                                      </p:cBhvr>
                                      <p:to>
                                        <p:strVal val="visible"/>
                                      </p:to>
                                    </p:set>
                                    <p:animEffect transition="in" filter="fade">
                                      <p:cBhvr>
                                        <p:cTn id="32" dur="500"/>
                                        <p:tgtEl>
                                          <p:spTgt spid="4301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3012">
                                            <p:txEl>
                                              <p:pRg st="11" end="11"/>
                                            </p:txEl>
                                          </p:spTgt>
                                        </p:tgtEl>
                                        <p:attrNameLst>
                                          <p:attrName>style.visibility</p:attrName>
                                        </p:attrNameLst>
                                      </p:cBhvr>
                                      <p:to>
                                        <p:strVal val="visible"/>
                                      </p:to>
                                    </p:set>
                                    <p:animEffect transition="in" filter="fade">
                                      <p:cBhvr>
                                        <p:cTn id="35" dur="500"/>
                                        <p:tgtEl>
                                          <p:spTgt spid="4301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3012">
                                            <p:txEl>
                                              <p:pRg st="12" end="12"/>
                                            </p:txEl>
                                          </p:spTgt>
                                        </p:tgtEl>
                                        <p:attrNameLst>
                                          <p:attrName>style.visibility</p:attrName>
                                        </p:attrNameLst>
                                      </p:cBhvr>
                                      <p:to>
                                        <p:strVal val="visible"/>
                                      </p:to>
                                    </p:set>
                                    <p:animEffect transition="in" filter="fade">
                                      <p:cBhvr>
                                        <p:cTn id="38" dur="500"/>
                                        <p:tgtEl>
                                          <p:spTgt spid="4301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3012">
                                            <p:txEl>
                                              <p:pRg st="13" end="13"/>
                                            </p:txEl>
                                          </p:spTgt>
                                        </p:tgtEl>
                                        <p:attrNameLst>
                                          <p:attrName>style.visibility</p:attrName>
                                        </p:attrNameLst>
                                      </p:cBhvr>
                                      <p:to>
                                        <p:strVal val="visible"/>
                                      </p:to>
                                    </p:set>
                                    <p:animEffect transition="in" filter="fade">
                                      <p:cBhvr>
                                        <p:cTn id="41" dur="500"/>
                                        <p:tgtEl>
                                          <p:spTgt spid="43012">
                                            <p:txEl>
                                              <p:pRg st="13" end="1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3012">
                                            <p:txEl>
                                              <p:pRg st="15" end="15"/>
                                            </p:txEl>
                                          </p:spTgt>
                                        </p:tgtEl>
                                        <p:attrNameLst>
                                          <p:attrName>style.visibility</p:attrName>
                                        </p:attrNameLst>
                                      </p:cBhvr>
                                      <p:to>
                                        <p:strVal val="visible"/>
                                      </p:to>
                                    </p:set>
                                    <p:animEffect transition="in" filter="fade">
                                      <p:cBhvr>
                                        <p:cTn id="46" dur="500"/>
                                        <p:tgtEl>
                                          <p:spTgt spid="43012">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3012">
                                            <p:txEl>
                                              <p:pRg st="16" end="16"/>
                                            </p:txEl>
                                          </p:spTgt>
                                        </p:tgtEl>
                                        <p:attrNameLst>
                                          <p:attrName>style.visibility</p:attrName>
                                        </p:attrNameLst>
                                      </p:cBhvr>
                                      <p:to>
                                        <p:strVal val="visible"/>
                                      </p:to>
                                    </p:set>
                                    <p:animEffect transition="in" filter="fade">
                                      <p:cBhvr>
                                        <p:cTn id="49" dur="500"/>
                                        <p:tgtEl>
                                          <p:spTgt spid="4301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3012">
                                            <p:txEl>
                                              <p:pRg st="17" end="17"/>
                                            </p:txEl>
                                          </p:spTgt>
                                        </p:tgtEl>
                                        <p:attrNameLst>
                                          <p:attrName>style.visibility</p:attrName>
                                        </p:attrNameLst>
                                      </p:cBhvr>
                                      <p:to>
                                        <p:strVal val="visible"/>
                                      </p:to>
                                    </p:set>
                                    <p:animEffect transition="in" filter="fade">
                                      <p:cBhvr>
                                        <p:cTn id="52" dur="500"/>
                                        <p:tgtEl>
                                          <p:spTgt spid="43012">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3012">
                                            <p:txEl>
                                              <p:pRg st="18" end="18"/>
                                            </p:txEl>
                                          </p:spTgt>
                                        </p:tgtEl>
                                        <p:attrNameLst>
                                          <p:attrName>style.visibility</p:attrName>
                                        </p:attrNameLst>
                                      </p:cBhvr>
                                      <p:to>
                                        <p:strVal val="visible"/>
                                      </p:to>
                                    </p:set>
                                    <p:animEffect transition="in" filter="fade">
                                      <p:cBhvr>
                                        <p:cTn id="55" dur="500"/>
                                        <p:tgtEl>
                                          <p:spTgt spid="43012">
                                            <p:txEl>
                                              <p:pRg st="18" end="18"/>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43012">
                                            <p:txEl>
                                              <p:pRg st="20" end="20"/>
                                            </p:txEl>
                                          </p:spTgt>
                                        </p:tgtEl>
                                        <p:attrNameLst>
                                          <p:attrName>style.visibility</p:attrName>
                                        </p:attrNameLst>
                                      </p:cBhvr>
                                      <p:to>
                                        <p:strVal val="visible"/>
                                      </p:to>
                                    </p:set>
                                    <p:animEffect transition="in" filter="fade">
                                      <p:cBhvr>
                                        <p:cTn id="60" dur="500"/>
                                        <p:tgtEl>
                                          <p:spTgt spid="43012">
                                            <p:txEl>
                                              <p:pRg st="20" end="2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43012">
                                            <p:txEl>
                                              <p:pRg st="21" end="21"/>
                                            </p:txEl>
                                          </p:spTgt>
                                        </p:tgtEl>
                                        <p:attrNameLst>
                                          <p:attrName>style.visibility</p:attrName>
                                        </p:attrNameLst>
                                      </p:cBhvr>
                                      <p:to>
                                        <p:strVal val="visible"/>
                                      </p:to>
                                    </p:set>
                                    <p:animEffect transition="in" filter="fade">
                                      <p:cBhvr>
                                        <p:cTn id="63" dur="500"/>
                                        <p:tgtEl>
                                          <p:spTgt spid="43012">
                                            <p:txEl>
                                              <p:pRg st="21" end="21"/>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43012">
                                            <p:txEl>
                                              <p:pRg st="22" end="22"/>
                                            </p:txEl>
                                          </p:spTgt>
                                        </p:tgtEl>
                                        <p:attrNameLst>
                                          <p:attrName>style.visibility</p:attrName>
                                        </p:attrNameLst>
                                      </p:cBhvr>
                                      <p:to>
                                        <p:strVal val="visible"/>
                                      </p:to>
                                    </p:set>
                                    <p:animEffect transition="in" filter="fade">
                                      <p:cBhvr>
                                        <p:cTn id="66" dur="500"/>
                                        <p:tgtEl>
                                          <p:spTgt spid="43012">
                                            <p:txEl>
                                              <p:pRg st="22" end="2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43012">
                                            <p:txEl>
                                              <p:pRg st="23" end="23"/>
                                            </p:txEl>
                                          </p:spTgt>
                                        </p:tgtEl>
                                        <p:attrNameLst>
                                          <p:attrName>style.visibility</p:attrName>
                                        </p:attrNameLst>
                                      </p:cBhvr>
                                      <p:to>
                                        <p:strVal val="visible"/>
                                      </p:to>
                                    </p:set>
                                    <p:animEffect transition="in" filter="fade">
                                      <p:cBhvr>
                                        <p:cTn id="69" dur="500"/>
                                        <p:tgtEl>
                                          <p:spTgt spid="43012">
                                            <p:txEl>
                                              <p:pRg st="23" end="23"/>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43012">
                                            <p:txEl>
                                              <p:pRg st="24" end="24"/>
                                            </p:txEl>
                                          </p:spTgt>
                                        </p:tgtEl>
                                        <p:attrNameLst>
                                          <p:attrName>style.visibility</p:attrName>
                                        </p:attrNameLst>
                                      </p:cBhvr>
                                      <p:to>
                                        <p:strVal val="visible"/>
                                      </p:to>
                                    </p:set>
                                    <p:animEffect transition="in" filter="fade">
                                      <p:cBhvr>
                                        <p:cTn id="72" dur="500"/>
                                        <p:tgtEl>
                                          <p:spTgt spid="43012">
                                            <p:txEl>
                                              <p:pRg st="24" end="2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43012">
                                            <p:txEl>
                                              <p:pRg st="26" end="26"/>
                                            </p:txEl>
                                          </p:spTgt>
                                        </p:tgtEl>
                                        <p:attrNameLst>
                                          <p:attrName>style.visibility</p:attrName>
                                        </p:attrNameLst>
                                      </p:cBhvr>
                                      <p:to>
                                        <p:strVal val="visible"/>
                                      </p:to>
                                    </p:set>
                                    <p:animEffect transition="in" filter="fade">
                                      <p:cBhvr>
                                        <p:cTn id="77" dur="500"/>
                                        <p:tgtEl>
                                          <p:spTgt spid="43012">
                                            <p:txEl>
                                              <p:pRg st="26" end="26"/>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43012">
                                            <p:txEl>
                                              <p:pRg st="27" end="27"/>
                                            </p:txEl>
                                          </p:spTgt>
                                        </p:tgtEl>
                                        <p:attrNameLst>
                                          <p:attrName>style.visibility</p:attrName>
                                        </p:attrNameLst>
                                      </p:cBhvr>
                                      <p:to>
                                        <p:strVal val="visible"/>
                                      </p:to>
                                    </p:set>
                                    <p:animEffect transition="in" filter="fade">
                                      <p:cBhvr>
                                        <p:cTn id="80" dur="500"/>
                                        <p:tgtEl>
                                          <p:spTgt spid="43012">
                                            <p:txEl>
                                              <p:pRg st="27" end="27"/>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43012">
                                            <p:txEl>
                                              <p:pRg st="28" end="28"/>
                                            </p:txEl>
                                          </p:spTgt>
                                        </p:tgtEl>
                                        <p:attrNameLst>
                                          <p:attrName>style.visibility</p:attrName>
                                        </p:attrNameLst>
                                      </p:cBhvr>
                                      <p:to>
                                        <p:strVal val="visible"/>
                                      </p:to>
                                    </p:set>
                                    <p:animEffect transition="in" filter="fade">
                                      <p:cBhvr>
                                        <p:cTn id="83" dur="500"/>
                                        <p:tgtEl>
                                          <p:spTgt spid="43012">
                                            <p:txEl>
                                              <p:pRg st="28" end="28"/>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43012">
                                            <p:txEl>
                                              <p:pRg st="29" end="29"/>
                                            </p:txEl>
                                          </p:spTgt>
                                        </p:tgtEl>
                                        <p:attrNameLst>
                                          <p:attrName>style.visibility</p:attrName>
                                        </p:attrNameLst>
                                      </p:cBhvr>
                                      <p:to>
                                        <p:strVal val="visible"/>
                                      </p:to>
                                    </p:set>
                                    <p:animEffect transition="in" filter="fade">
                                      <p:cBhvr>
                                        <p:cTn id="86" dur="500"/>
                                        <p:tgtEl>
                                          <p:spTgt spid="43012">
                                            <p:txEl>
                                              <p:pRg st="29" end="29"/>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43013"/>
                                        </p:tgtEl>
                                        <p:attrNameLst>
                                          <p:attrName>style.visibility</p:attrName>
                                        </p:attrNameLst>
                                      </p:cBhvr>
                                      <p:to>
                                        <p:strVal val="visible"/>
                                      </p:to>
                                    </p:set>
                                    <p:animEffect transition="in" filter="blinds(horizontal)">
                                      <p:cBhvr>
                                        <p:cTn id="91"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C78069F-70FE-3A4B-5723-C6D0CC93EC69}"/>
              </a:ext>
            </a:extLst>
          </p:cNvPr>
          <p:cNvSpPr>
            <a:spLocks noGrp="1" noChangeArrowheads="1"/>
          </p:cNvSpPr>
          <p:nvPr>
            <p:ph type="title"/>
          </p:nvPr>
        </p:nvSpPr>
        <p:spPr bwMode="auto">
          <a:xfrm>
            <a:off x="322263" y="0"/>
            <a:ext cx="82296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latin typeface="Times" panose="02020603050405020304" pitchFamily="18" charset="0"/>
              </a:rPr>
              <a:t>  RDF Schema  </a:t>
            </a:r>
          </a:p>
        </p:txBody>
      </p:sp>
      <p:sp>
        <p:nvSpPr>
          <p:cNvPr id="6147" name="Rectangle 3">
            <a:extLst>
              <a:ext uri="{FF2B5EF4-FFF2-40B4-BE49-F238E27FC236}">
                <a16:creationId xmlns:a16="http://schemas.microsoft.com/office/drawing/2014/main" id="{BB7AA209-D360-2D84-7A00-2E9146DC2CCB}"/>
              </a:ext>
            </a:extLst>
          </p:cNvPr>
          <p:cNvSpPr>
            <a:spLocks noChangeArrowheads="1"/>
          </p:cNvSpPr>
          <p:nvPr/>
        </p:nvSpPr>
        <p:spPr bwMode="auto">
          <a:xfrm>
            <a:off x="363538" y="1016000"/>
            <a:ext cx="8763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Char char="•"/>
            </a:pPr>
            <a:r>
              <a:rPr lang="el-GR" altLang="en-US" sz="2400">
                <a:latin typeface="Times" panose="02020603050405020304" pitchFamily="18" charset="0"/>
              </a:rPr>
              <a:t>Ορίζει μικρά</a:t>
            </a:r>
            <a:r>
              <a:rPr lang="en-US" altLang="en-US" sz="2400">
                <a:solidFill>
                  <a:srgbClr val="00476E"/>
                </a:solidFill>
                <a:latin typeface="Times" panose="02020603050405020304" pitchFamily="18" charset="0"/>
              </a:rPr>
              <a:t> </a:t>
            </a:r>
            <a:r>
              <a:rPr lang="el-GR" altLang="en-US" sz="2400">
                <a:solidFill>
                  <a:srgbClr val="FF0000"/>
                </a:solidFill>
                <a:latin typeface="Times" panose="02020603050405020304" pitchFamily="18" charset="0"/>
              </a:rPr>
              <a:t>λεξιλόγια</a:t>
            </a:r>
            <a:r>
              <a:rPr lang="en-US" altLang="en-US" sz="2400">
                <a:solidFill>
                  <a:srgbClr val="00476E"/>
                </a:solidFill>
                <a:latin typeface="Times" panose="02020603050405020304" pitchFamily="18" charset="0"/>
              </a:rPr>
              <a:t> </a:t>
            </a:r>
            <a:r>
              <a:rPr lang="el-GR" altLang="en-US" sz="2400">
                <a:latin typeface="Times" panose="02020603050405020304" pitchFamily="18" charset="0"/>
              </a:rPr>
              <a:t>για την</a:t>
            </a:r>
            <a:r>
              <a:rPr lang="en-US" altLang="en-US" sz="2400">
                <a:latin typeface="Times" panose="02020603050405020304" pitchFamily="18" charset="0"/>
              </a:rPr>
              <a:t> RDF:</a:t>
            </a:r>
            <a:r>
              <a:rPr lang="en-US" altLang="en-US" sz="2400">
                <a:solidFill>
                  <a:srgbClr val="00476E"/>
                </a:solidFill>
                <a:latin typeface="Times" panose="02020603050405020304" pitchFamily="18" charset="0"/>
              </a:rPr>
              <a:t> </a:t>
            </a:r>
            <a:endParaRPr lang="en-US" altLang="en-US" sz="2400">
              <a:solidFill>
                <a:srgbClr val="CC0000"/>
              </a:solidFill>
              <a:latin typeface="Times" panose="02020603050405020304" pitchFamily="18" charset="0"/>
            </a:endParaRPr>
          </a:p>
          <a:p>
            <a:pPr lvl="1" eaLnBrk="1" hangingPunct="1">
              <a:spcBef>
                <a:spcPct val="50000"/>
              </a:spcBef>
              <a:buFontTx/>
              <a:buChar char="•"/>
            </a:pPr>
            <a:r>
              <a:rPr lang="en-US" altLang="en-US" sz="1800">
                <a:solidFill>
                  <a:srgbClr val="0000FF"/>
                </a:solidFill>
                <a:latin typeface="Times" panose="02020603050405020304" pitchFamily="18" charset="0"/>
              </a:rPr>
              <a:t>Class</a:t>
            </a:r>
            <a:r>
              <a:rPr lang="en-US" altLang="en-US" sz="1800">
                <a:latin typeface="Times" panose="02020603050405020304" pitchFamily="18" charset="0"/>
              </a:rPr>
              <a:t>,</a:t>
            </a:r>
            <a:r>
              <a:rPr lang="en-US" altLang="en-US" sz="1800">
                <a:solidFill>
                  <a:srgbClr val="00476E"/>
                </a:solidFill>
                <a:latin typeface="Times" panose="02020603050405020304" pitchFamily="18" charset="0"/>
              </a:rPr>
              <a:t> </a:t>
            </a:r>
            <a:r>
              <a:rPr lang="en-US" altLang="en-US" sz="1800">
                <a:solidFill>
                  <a:srgbClr val="0000FF"/>
                </a:solidFill>
                <a:latin typeface="Times" panose="02020603050405020304" pitchFamily="18" charset="0"/>
              </a:rPr>
              <a:t>subClassOf</a:t>
            </a:r>
            <a:r>
              <a:rPr lang="en-US" altLang="en-US" sz="1800">
                <a:latin typeface="Times" panose="02020603050405020304" pitchFamily="18" charset="0"/>
              </a:rPr>
              <a:t>,</a:t>
            </a:r>
            <a:r>
              <a:rPr lang="en-US" altLang="en-US" sz="1800">
                <a:solidFill>
                  <a:srgbClr val="00476E"/>
                </a:solidFill>
                <a:latin typeface="Times" panose="02020603050405020304" pitchFamily="18" charset="0"/>
              </a:rPr>
              <a:t> </a:t>
            </a:r>
            <a:r>
              <a:rPr lang="en-US" altLang="en-US" sz="1800">
                <a:solidFill>
                  <a:srgbClr val="0000FF"/>
                </a:solidFill>
                <a:latin typeface="Times" panose="02020603050405020304" pitchFamily="18" charset="0"/>
              </a:rPr>
              <a:t>type</a:t>
            </a:r>
          </a:p>
          <a:p>
            <a:pPr lvl="1" eaLnBrk="1" hangingPunct="1">
              <a:spcBef>
                <a:spcPct val="50000"/>
              </a:spcBef>
              <a:buFontTx/>
              <a:buChar char="•"/>
            </a:pPr>
            <a:r>
              <a:rPr lang="en-US" altLang="en-US" sz="1800">
                <a:solidFill>
                  <a:srgbClr val="0000FF"/>
                </a:solidFill>
                <a:latin typeface="Times" panose="02020603050405020304" pitchFamily="18" charset="0"/>
              </a:rPr>
              <a:t>Property</a:t>
            </a:r>
            <a:r>
              <a:rPr lang="en-US" altLang="en-US" sz="1800">
                <a:latin typeface="Times" panose="02020603050405020304" pitchFamily="18" charset="0"/>
              </a:rPr>
              <a:t>,</a:t>
            </a:r>
            <a:r>
              <a:rPr lang="en-US" altLang="en-US" sz="1800">
                <a:solidFill>
                  <a:srgbClr val="00476E"/>
                </a:solidFill>
                <a:latin typeface="Times" panose="02020603050405020304" pitchFamily="18" charset="0"/>
              </a:rPr>
              <a:t> </a:t>
            </a:r>
            <a:r>
              <a:rPr lang="en-US" altLang="en-US" sz="1800">
                <a:solidFill>
                  <a:srgbClr val="0000FF"/>
                </a:solidFill>
                <a:latin typeface="Times" panose="02020603050405020304" pitchFamily="18" charset="0"/>
              </a:rPr>
              <a:t>subPropertyOf</a:t>
            </a:r>
          </a:p>
          <a:p>
            <a:pPr lvl="1" eaLnBrk="1" hangingPunct="1">
              <a:spcBef>
                <a:spcPct val="50000"/>
              </a:spcBef>
              <a:buFontTx/>
              <a:buChar char="•"/>
            </a:pPr>
            <a:r>
              <a:rPr lang="en-US" altLang="en-US" sz="1800">
                <a:solidFill>
                  <a:srgbClr val="0000FF"/>
                </a:solidFill>
                <a:latin typeface="Times" panose="02020603050405020304" pitchFamily="18" charset="0"/>
              </a:rPr>
              <a:t>domain</a:t>
            </a:r>
            <a:r>
              <a:rPr lang="en-US" altLang="en-US" sz="1800">
                <a:latin typeface="Times" panose="02020603050405020304" pitchFamily="18" charset="0"/>
              </a:rPr>
              <a:t>,</a:t>
            </a:r>
            <a:r>
              <a:rPr lang="en-US" altLang="en-US" sz="1800">
                <a:solidFill>
                  <a:srgbClr val="00476E"/>
                </a:solidFill>
                <a:latin typeface="Times" panose="02020603050405020304" pitchFamily="18" charset="0"/>
              </a:rPr>
              <a:t> </a:t>
            </a:r>
            <a:r>
              <a:rPr lang="en-US" altLang="en-US" sz="1800">
                <a:solidFill>
                  <a:srgbClr val="0000FF"/>
                </a:solidFill>
                <a:latin typeface="Times" panose="02020603050405020304" pitchFamily="18" charset="0"/>
              </a:rPr>
              <a:t>range</a:t>
            </a:r>
          </a:p>
          <a:p>
            <a:pPr eaLnBrk="1" hangingPunct="1">
              <a:spcBef>
                <a:spcPct val="50000"/>
              </a:spcBef>
              <a:buFontTx/>
              <a:buChar char="•"/>
            </a:pPr>
            <a:r>
              <a:rPr lang="el-GR" altLang="en-US" sz="2400">
                <a:latin typeface="Times" panose="02020603050405020304" pitchFamily="18" charset="0"/>
              </a:rPr>
              <a:t>Τα λεξιλόγια μπορεί να χρησιμοποιηθούν για να οριστούν άλλα λεξιλόγια για συγκεκριμένα πεδία εφαρμογών </a:t>
            </a:r>
            <a:endParaRPr lang="en-US" altLang="en-US" sz="2400">
              <a:latin typeface="Times" panose="02020603050405020304" pitchFamily="18" charset="0"/>
            </a:endParaRPr>
          </a:p>
        </p:txBody>
      </p:sp>
      <p:grpSp>
        <p:nvGrpSpPr>
          <p:cNvPr id="6148" name="Group 28">
            <a:extLst>
              <a:ext uri="{FF2B5EF4-FFF2-40B4-BE49-F238E27FC236}">
                <a16:creationId xmlns:a16="http://schemas.microsoft.com/office/drawing/2014/main" id="{0C9F5999-8629-6C15-AC35-0A5135247E41}"/>
              </a:ext>
            </a:extLst>
          </p:cNvPr>
          <p:cNvGrpSpPr>
            <a:grpSpLocks/>
          </p:cNvGrpSpPr>
          <p:nvPr/>
        </p:nvGrpSpPr>
        <p:grpSpPr bwMode="auto">
          <a:xfrm>
            <a:off x="1160463" y="4038600"/>
            <a:ext cx="6823075" cy="2427288"/>
            <a:chOff x="1680" y="2695"/>
            <a:chExt cx="4106" cy="1529"/>
          </a:xfrm>
        </p:grpSpPr>
        <p:sp>
          <p:nvSpPr>
            <p:cNvPr id="6153" name="Oval 4">
              <a:extLst>
                <a:ext uri="{FF2B5EF4-FFF2-40B4-BE49-F238E27FC236}">
                  <a16:creationId xmlns:a16="http://schemas.microsoft.com/office/drawing/2014/main" id="{3F3233B5-C818-C01B-0776-F3C6B762FDBD}"/>
                </a:ext>
              </a:extLst>
            </p:cNvPr>
            <p:cNvSpPr>
              <a:spLocks noChangeArrowheads="1"/>
            </p:cNvSpPr>
            <p:nvPr/>
          </p:nvSpPr>
          <p:spPr bwMode="auto">
            <a:xfrm>
              <a:off x="3312" y="2695"/>
              <a:ext cx="658" cy="300"/>
            </a:xfrm>
            <a:prstGeom prst="ellipse">
              <a:avLst/>
            </a:prstGeom>
            <a:solidFill>
              <a:schemeClr val="hlink"/>
            </a:solidFill>
            <a:ln w="28575">
              <a:solidFill>
                <a:schemeClr val="tx1"/>
              </a:solidFill>
              <a:round/>
              <a:headEnd/>
              <a:tailEnd/>
            </a:ln>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a:latin typeface="Times" panose="02020603050405020304" pitchFamily="18" charset="0"/>
                </a:rPr>
                <a:t>Person</a:t>
              </a:r>
            </a:p>
          </p:txBody>
        </p:sp>
        <p:sp>
          <p:nvSpPr>
            <p:cNvPr id="6154" name="Text Box 7">
              <a:extLst>
                <a:ext uri="{FF2B5EF4-FFF2-40B4-BE49-F238E27FC236}">
                  <a16:creationId xmlns:a16="http://schemas.microsoft.com/office/drawing/2014/main" id="{20010B67-323C-7CF2-9759-07357D42FE77}"/>
                </a:ext>
              </a:extLst>
            </p:cNvPr>
            <p:cNvSpPr txBox="1">
              <a:spLocks noChangeArrowheads="1"/>
            </p:cNvSpPr>
            <p:nvPr/>
          </p:nvSpPr>
          <p:spPr bwMode="auto">
            <a:xfrm>
              <a:off x="4272" y="2877"/>
              <a:ext cx="75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a:latin typeface="Times" panose="02020603050405020304" pitchFamily="18" charset="0"/>
                </a:rPr>
                <a:t>subClassOf</a:t>
              </a:r>
            </a:p>
          </p:txBody>
        </p:sp>
        <p:sp>
          <p:nvSpPr>
            <p:cNvPr id="6155" name="Text Box 8">
              <a:extLst>
                <a:ext uri="{FF2B5EF4-FFF2-40B4-BE49-F238E27FC236}">
                  <a16:creationId xmlns:a16="http://schemas.microsoft.com/office/drawing/2014/main" id="{7B0EF454-506F-45AB-9041-CD52D0A9C52F}"/>
                </a:ext>
              </a:extLst>
            </p:cNvPr>
            <p:cNvSpPr txBox="1">
              <a:spLocks noChangeArrowheads="1"/>
            </p:cNvSpPr>
            <p:nvPr/>
          </p:nvSpPr>
          <p:spPr bwMode="auto">
            <a:xfrm>
              <a:off x="2068" y="2883"/>
              <a:ext cx="8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a:latin typeface="Times" panose="02020603050405020304" pitchFamily="18" charset="0"/>
                </a:rPr>
                <a:t>subClassOf</a:t>
              </a:r>
            </a:p>
          </p:txBody>
        </p:sp>
        <p:cxnSp>
          <p:nvCxnSpPr>
            <p:cNvPr id="6156" name="AutoShape 17">
              <a:extLst>
                <a:ext uri="{FF2B5EF4-FFF2-40B4-BE49-F238E27FC236}">
                  <a16:creationId xmlns:a16="http://schemas.microsoft.com/office/drawing/2014/main" id="{F3EBBA80-C9B0-96F6-FABE-07EE0B382CB9}"/>
                </a:ext>
              </a:extLst>
            </p:cNvPr>
            <p:cNvCxnSpPr>
              <a:cxnSpLocks noChangeShapeType="1"/>
              <a:stCxn id="6158" idx="0"/>
              <a:endCxn id="6153" idx="3"/>
            </p:cNvCxnSpPr>
            <p:nvPr/>
          </p:nvCxnSpPr>
          <p:spPr bwMode="auto">
            <a:xfrm flipV="1">
              <a:off x="2088" y="2951"/>
              <a:ext cx="1321" cy="374"/>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7" name="AutoShape 18">
              <a:extLst>
                <a:ext uri="{FF2B5EF4-FFF2-40B4-BE49-F238E27FC236}">
                  <a16:creationId xmlns:a16="http://schemas.microsoft.com/office/drawing/2014/main" id="{AC448816-651B-3C04-F452-3BFA64310DC6}"/>
                </a:ext>
              </a:extLst>
            </p:cNvPr>
            <p:cNvCxnSpPr>
              <a:cxnSpLocks noChangeShapeType="1"/>
              <a:stCxn id="6159" idx="0"/>
              <a:endCxn id="6153" idx="5"/>
            </p:cNvCxnSpPr>
            <p:nvPr/>
          </p:nvCxnSpPr>
          <p:spPr bwMode="auto">
            <a:xfrm flipH="1" flipV="1">
              <a:off x="3874" y="2951"/>
              <a:ext cx="1245" cy="374"/>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58" name="Oval 5">
              <a:extLst>
                <a:ext uri="{FF2B5EF4-FFF2-40B4-BE49-F238E27FC236}">
                  <a16:creationId xmlns:a16="http://schemas.microsoft.com/office/drawing/2014/main" id="{65BE5954-6ECD-3C40-1183-0E01AE124A23}"/>
                </a:ext>
              </a:extLst>
            </p:cNvPr>
            <p:cNvSpPr>
              <a:spLocks noChangeArrowheads="1"/>
            </p:cNvSpPr>
            <p:nvPr/>
          </p:nvSpPr>
          <p:spPr bwMode="auto">
            <a:xfrm>
              <a:off x="1728" y="3325"/>
              <a:ext cx="719" cy="300"/>
            </a:xfrm>
            <a:prstGeom prst="ellipse">
              <a:avLst/>
            </a:prstGeom>
            <a:solidFill>
              <a:schemeClr val="hlink"/>
            </a:solidFill>
            <a:ln w="28575">
              <a:solidFill>
                <a:schemeClr val="tx1"/>
              </a:solidFill>
              <a:round/>
              <a:headEnd/>
              <a:tailEnd/>
            </a:ln>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a:latin typeface="Times" panose="02020603050405020304" pitchFamily="18" charset="0"/>
                </a:rPr>
                <a:t>Student</a:t>
              </a:r>
            </a:p>
          </p:txBody>
        </p:sp>
        <p:sp>
          <p:nvSpPr>
            <p:cNvPr id="6159" name="Oval 6">
              <a:extLst>
                <a:ext uri="{FF2B5EF4-FFF2-40B4-BE49-F238E27FC236}">
                  <a16:creationId xmlns:a16="http://schemas.microsoft.com/office/drawing/2014/main" id="{CC285918-28D1-E856-09FE-82E7B6C10D8C}"/>
                </a:ext>
              </a:extLst>
            </p:cNvPr>
            <p:cNvSpPr>
              <a:spLocks noChangeArrowheads="1"/>
            </p:cNvSpPr>
            <p:nvPr/>
          </p:nvSpPr>
          <p:spPr bwMode="auto">
            <a:xfrm>
              <a:off x="4452" y="3325"/>
              <a:ext cx="1334" cy="300"/>
            </a:xfrm>
            <a:prstGeom prst="ellipse">
              <a:avLst/>
            </a:prstGeom>
            <a:solidFill>
              <a:schemeClr val="hlink"/>
            </a:solidFill>
            <a:ln w="28575">
              <a:solidFill>
                <a:schemeClr val="tx1"/>
              </a:solidFill>
              <a:round/>
              <a:headEnd/>
              <a:tailEnd/>
            </a:ln>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a:latin typeface="Times" panose="02020603050405020304" pitchFamily="18" charset="0"/>
                </a:rPr>
                <a:t>Teaching_Staff</a:t>
              </a:r>
            </a:p>
          </p:txBody>
        </p:sp>
        <p:sp>
          <p:nvSpPr>
            <p:cNvPr id="6160" name="Oval 9">
              <a:extLst>
                <a:ext uri="{FF2B5EF4-FFF2-40B4-BE49-F238E27FC236}">
                  <a16:creationId xmlns:a16="http://schemas.microsoft.com/office/drawing/2014/main" id="{9649A496-40B7-74FA-CE71-3EC51761EF20}"/>
                </a:ext>
              </a:extLst>
            </p:cNvPr>
            <p:cNvSpPr>
              <a:spLocks noChangeArrowheads="1"/>
            </p:cNvSpPr>
            <p:nvPr/>
          </p:nvSpPr>
          <p:spPr bwMode="auto">
            <a:xfrm>
              <a:off x="4268" y="3924"/>
              <a:ext cx="1497" cy="300"/>
            </a:xfrm>
            <a:prstGeom prst="ellipse">
              <a:avLst/>
            </a:prstGeom>
            <a:solidFill>
              <a:schemeClr val="hlink"/>
            </a:solidFill>
            <a:ln w="28575">
              <a:solidFill>
                <a:schemeClr val="tx1"/>
              </a:solidFill>
              <a:round/>
              <a:headEnd/>
              <a:tailEnd/>
            </a:ln>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a:latin typeface="Times" panose="02020603050405020304" pitchFamily="18" charset="0"/>
                </a:rPr>
                <a:t>Anagnostopoulos</a:t>
              </a:r>
            </a:p>
          </p:txBody>
        </p:sp>
        <p:sp>
          <p:nvSpPr>
            <p:cNvPr id="6161" name="Text Box 10">
              <a:extLst>
                <a:ext uri="{FF2B5EF4-FFF2-40B4-BE49-F238E27FC236}">
                  <a16:creationId xmlns:a16="http://schemas.microsoft.com/office/drawing/2014/main" id="{FB6F276D-62DB-2C22-E547-4FB4412CBB73}"/>
                </a:ext>
              </a:extLst>
            </p:cNvPr>
            <p:cNvSpPr txBox="1">
              <a:spLocks noChangeArrowheads="1"/>
            </p:cNvSpPr>
            <p:nvPr/>
          </p:nvSpPr>
          <p:spPr bwMode="auto">
            <a:xfrm>
              <a:off x="5071" y="3675"/>
              <a:ext cx="35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a:latin typeface="Times" panose="02020603050405020304" pitchFamily="18" charset="0"/>
                </a:rPr>
                <a:t>type</a:t>
              </a:r>
            </a:p>
          </p:txBody>
        </p:sp>
        <p:sp>
          <p:nvSpPr>
            <p:cNvPr id="6162" name="Line 11">
              <a:extLst>
                <a:ext uri="{FF2B5EF4-FFF2-40B4-BE49-F238E27FC236}">
                  <a16:creationId xmlns:a16="http://schemas.microsoft.com/office/drawing/2014/main" id="{96C7BC15-A481-2EF2-8F86-B22771FD8424}"/>
                </a:ext>
              </a:extLst>
            </p:cNvPr>
            <p:cNvSpPr>
              <a:spLocks noChangeShapeType="1"/>
            </p:cNvSpPr>
            <p:nvPr/>
          </p:nvSpPr>
          <p:spPr bwMode="auto">
            <a:xfrm>
              <a:off x="1680" y="3709"/>
              <a:ext cx="3840" cy="0"/>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63" name="Rectangle 12">
              <a:extLst>
                <a:ext uri="{FF2B5EF4-FFF2-40B4-BE49-F238E27FC236}">
                  <a16:creationId xmlns:a16="http://schemas.microsoft.com/office/drawing/2014/main" id="{224A9D70-6ACF-3DA4-8AD8-1A9AB52D7646}"/>
                </a:ext>
              </a:extLst>
            </p:cNvPr>
            <p:cNvSpPr>
              <a:spLocks noChangeArrowheads="1"/>
            </p:cNvSpPr>
            <p:nvPr/>
          </p:nvSpPr>
          <p:spPr bwMode="auto">
            <a:xfrm>
              <a:off x="2976" y="3352"/>
              <a:ext cx="1056" cy="240"/>
            </a:xfrm>
            <a:prstGeom prst="rect">
              <a:avLst/>
            </a:prstGeom>
            <a:solidFill>
              <a:schemeClr val="hlink"/>
            </a:solidFill>
            <a:ln w="25400">
              <a:solidFill>
                <a:schemeClr val="tx1"/>
              </a:solidFill>
              <a:miter lim="800000"/>
              <a:headEnd/>
              <a:tailEnd/>
            </a:ln>
          </p:spPr>
          <p:txBody>
            <a:bodyPr wrap="none" anchor="ct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1600">
                  <a:latin typeface="Times" panose="02020603050405020304" pitchFamily="18" charset="0"/>
                </a:rPr>
                <a:t>hasSupervisor</a:t>
              </a:r>
            </a:p>
          </p:txBody>
        </p:sp>
        <p:sp>
          <p:nvSpPr>
            <p:cNvPr id="6164" name="Text Box 13">
              <a:extLst>
                <a:ext uri="{FF2B5EF4-FFF2-40B4-BE49-F238E27FC236}">
                  <a16:creationId xmlns:a16="http://schemas.microsoft.com/office/drawing/2014/main" id="{EA17AD8B-835C-E490-18DD-AB8A0F61DE48}"/>
                </a:ext>
              </a:extLst>
            </p:cNvPr>
            <p:cNvSpPr txBox="1">
              <a:spLocks noChangeArrowheads="1"/>
            </p:cNvSpPr>
            <p:nvPr/>
          </p:nvSpPr>
          <p:spPr bwMode="auto">
            <a:xfrm>
              <a:off x="2468" y="3277"/>
              <a:ext cx="4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1400">
                  <a:latin typeface="Times" panose="02020603050405020304" pitchFamily="18" charset="0"/>
                </a:rPr>
                <a:t>domain</a:t>
              </a:r>
            </a:p>
          </p:txBody>
        </p:sp>
        <p:cxnSp>
          <p:nvCxnSpPr>
            <p:cNvPr id="6165" name="AutoShape 14">
              <a:extLst>
                <a:ext uri="{FF2B5EF4-FFF2-40B4-BE49-F238E27FC236}">
                  <a16:creationId xmlns:a16="http://schemas.microsoft.com/office/drawing/2014/main" id="{556DB1A0-5CAA-A9C0-F75C-F9158FC97BBE}"/>
                </a:ext>
              </a:extLst>
            </p:cNvPr>
            <p:cNvCxnSpPr>
              <a:cxnSpLocks noChangeShapeType="1"/>
              <a:stCxn id="6163" idx="1"/>
              <a:endCxn id="6158" idx="6"/>
            </p:cNvCxnSpPr>
            <p:nvPr/>
          </p:nvCxnSpPr>
          <p:spPr bwMode="auto">
            <a:xfrm flipH="1">
              <a:off x="2447" y="3472"/>
              <a:ext cx="529" cy="3"/>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6" name="AutoShape 15">
              <a:extLst>
                <a:ext uri="{FF2B5EF4-FFF2-40B4-BE49-F238E27FC236}">
                  <a16:creationId xmlns:a16="http://schemas.microsoft.com/office/drawing/2014/main" id="{F2C1C55F-7B8F-2AD4-E9DE-FC25C262424C}"/>
                </a:ext>
              </a:extLst>
            </p:cNvPr>
            <p:cNvCxnSpPr>
              <a:cxnSpLocks noChangeShapeType="1"/>
              <a:stCxn id="6163" idx="3"/>
              <a:endCxn id="6159" idx="2"/>
            </p:cNvCxnSpPr>
            <p:nvPr/>
          </p:nvCxnSpPr>
          <p:spPr bwMode="auto">
            <a:xfrm>
              <a:off x="4032" y="3472"/>
              <a:ext cx="420" cy="3"/>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7" name="AutoShape 16">
              <a:extLst>
                <a:ext uri="{FF2B5EF4-FFF2-40B4-BE49-F238E27FC236}">
                  <a16:creationId xmlns:a16="http://schemas.microsoft.com/office/drawing/2014/main" id="{9715FA72-B39D-1F73-7828-383BBBF97AB2}"/>
                </a:ext>
              </a:extLst>
            </p:cNvPr>
            <p:cNvCxnSpPr>
              <a:cxnSpLocks noChangeShapeType="1"/>
              <a:stCxn id="6160" idx="0"/>
              <a:endCxn id="6159" idx="4"/>
            </p:cNvCxnSpPr>
            <p:nvPr/>
          </p:nvCxnSpPr>
          <p:spPr bwMode="auto">
            <a:xfrm flipV="1">
              <a:off x="5017" y="3625"/>
              <a:ext cx="102" cy="299"/>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68" name="Text Box 19">
              <a:extLst>
                <a:ext uri="{FF2B5EF4-FFF2-40B4-BE49-F238E27FC236}">
                  <a16:creationId xmlns:a16="http://schemas.microsoft.com/office/drawing/2014/main" id="{A0202B36-5A8C-25B6-58A6-BD22B353F6BD}"/>
                </a:ext>
              </a:extLst>
            </p:cNvPr>
            <p:cNvSpPr txBox="1">
              <a:spLocks noChangeArrowheads="1"/>
            </p:cNvSpPr>
            <p:nvPr/>
          </p:nvSpPr>
          <p:spPr bwMode="auto">
            <a:xfrm>
              <a:off x="4033" y="3258"/>
              <a:ext cx="39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1400">
                  <a:latin typeface="Times" panose="02020603050405020304" pitchFamily="18" charset="0"/>
                </a:rPr>
                <a:t>range</a:t>
              </a:r>
            </a:p>
          </p:txBody>
        </p:sp>
        <p:sp>
          <p:nvSpPr>
            <p:cNvPr id="6169" name="Oval 20">
              <a:extLst>
                <a:ext uri="{FF2B5EF4-FFF2-40B4-BE49-F238E27FC236}">
                  <a16:creationId xmlns:a16="http://schemas.microsoft.com/office/drawing/2014/main" id="{10701400-5D80-1548-959A-B1C97CCE743A}"/>
                </a:ext>
              </a:extLst>
            </p:cNvPr>
            <p:cNvSpPr>
              <a:spLocks noChangeArrowheads="1"/>
            </p:cNvSpPr>
            <p:nvPr/>
          </p:nvSpPr>
          <p:spPr bwMode="auto">
            <a:xfrm>
              <a:off x="1812" y="3882"/>
              <a:ext cx="507" cy="300"/>
            </a:xfrm>
            <a:prstGeom prst="ellipse">
              <a:avLst/>
            </a:prstGeom>
            <a:solidFill>
              <a:schemeClr val="hlink"/>
            </a:solidFill>
            <a:ln w="28575">
              <a:solidFill>
                <a:schemeClr val="tx1"/>
              </a:solidFill>
              <a:round/>
              <a:headEnd/>
              <a:tailEnd/>
            </a:ln>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a:latin typeface="Times" panose="02020603050405020304" pitchFamily="18" charset="0"/>
                </a:rPr>
                <a:t>A.B.</a:t>
              </a:r>
            </a:p>
          </p:txBody>
        </p:sp>
        <p:cxnSp>
          <p:nvCxnSpPr>
            <p:cNvPr id="6170" name="AutoShape 21">
              <a:extLst>
                <a:ext uri="{FF2B5EF4-FFF2-40B4-BE49-F238E27FC236}">
                  <a16:creationId xmlns:a16="http://schemas.microsoft.com/office/drawing/2014/main" id="{8725404A-1813-28D1-5D2C-430A13107667}"/>
                </a:ext>
              </a:extLst>
            </p:cNvPr>
            <p:cNvCxnSpPr>
              <a:cxnSpLocks noChangeShapeType="1"/>
              <a:stCxn id="6169" idx="0"/>
              <a:endCxn id="6158" idx="4"/>
            </p:cNvCxnSpPr>
            <p:nvPr/>
          </p:nvCxnSpPr>
          <p:spPr bwMode="auto">
            <a:xfrm flipV="1">
              <a:off x="2066" y="3625"/>
              <a:ext cx="22" cy="257"/>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71" name="AutoShape 22">
              <a:extLst>
                <a:ext uri="{FF2B5EF4-FFF2-40B4-BE49-F238E27FC236}">
                  <a16:creationId xmlns:a16="http://schemas.microsoft.com/office/drawing/2014/main" id="{61795C45-6B3F-5148-5EE9-3F003FAD5153}"/>
                </a:ext>
              </a:extLst>
            </p:cNvPr>
            <p:cNvCxnSpPr>
              <a:cxnSpLocks noChangeShapeType="1"/>
            </p:cNvCxnSpPr>
            <p:nvPr/>
          </p:nvCxnSpPr>
          <p:spPr bwMode="auto">
            <a:xfrm>
              <a:off x="2354" y="4120"/>
              <a:ext cx="1918" cy="8"/>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72" name="Text Box 23">
              <a:extLst>
                <a:ext uri="{FF2B5EF4-FFF2-40B4-BE49-F238E27FC236}">
                  <a16:creationId xmlns:a16="http://schemas.microsoft.com/office/drawing/2014/main" id="{53C51F78-1AF8-1A95-1D24-973A2507D461}"/>
                </a:ext>
              </a:extLst>
            </p:cNvPr>
            <p:cNvSpPr txBox="1">
              <a:spLocks noChangeArrowheads="1"/>
            </p:cNvSpPr>
            <p:nvPr/>
          </p:nvSpPr>
          <p:spPr bwMode="auto">
            <a:xfrm>
              <a:off x="1728" y="3689"/>
              <a:ext cx="35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a:latin typeface="Times" panose="02020603050405020304" pitchFamily="18" charset="0"/>
                </a:rPr>
                <a:t>type</a:t>
              </a:r>
            </a:p>
          </p:txBody>
        </p:sp>
        <p:sp>
          <p:nvSpPr>
            <p:cNvPr id="6173" name="Text Box 24">
              <a:extLst>
                <a:ext uri="{FF2B5EF4-FFF2-40B4-BE49-F238E27FC236}">
                  <a16:creationId xmlns:a16="http://schemas.microsoft.com/office/drawing/2014/main" id="{A24632C3-FECE-804D-9718-CBAB1508E646}"/>
                </a:ext>
              </a:extLst>
            </p:cNvPr>
            <p:cNvSpPr txBox="1">
              <a:spLocks noChangeArrowheads="1"/>
            </p:cNvSpPr>
            <p:nvPr/>
          </p:nvSpPr>
          <p:spPr bwMode="auto">
            <a:xfrm>
              <a:off x="3078" y="3916"/>
              <a:ext cx="8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GB" altLang="en-US" sz="1600">
                  <a:solidFill>
                    <a:schemeClr val="tx2"/>
                  </a:solidFill>
                  <a:latin typeface="Times" panose="02020603050405020304" pitchFamily="18" charset="0"/>
                </a:rPr>
                <a:t>hasSuperVisor</a:t>
              </a:r>
              <a:endParaRPr lang="en-US" altLang="en-US" sz="1600">
                <a:solidFill>
                  <a:schemeClr val="tx2"/>
                </a:solidFill>
                <a:latin typeface="Times" panose="02020603050405020304" pitchFamily="18" charset="0"/>
              </a:endParaRPr>
            </a:p>
          </p:txBody>
        </p:sp>
      </p:grpSp>
      <p:sp>
        <p:nvSpPr>
          <p:cNvPr id="6149" name="Slide Number Placeholder 3">
            <a:extLst>
              <a:ext uri="{FF2B5EF4-FFF2-40B4-BE49-F238E27FC236}">
                <a16:creationId xmlns:a16="http://schemas.microsoft.com/office/drawing/2014/main" id="{A8B0750B-8109-A36E-D9DE-8DF29FE76C3F}"/>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5A4878D4-80C0-49B7-8B31-ACE6D9775849}" type="slidenum">
              <a:rPr lang="en-US" altLang="en-US" sz="1200" b="0">
                <a:latin typeface="Arial" panose="020B0604020202020204" pitchFamily="34" charset="0"/>
                <a:cs typeface="Arial" panose="020B0604020202020204" pitchFamily="34" charset="0"/>
              </a:rPr>
              <a:pPr algn="r"/>
              <a:t>3</a:t>
            </a:fld>
            <a:endParaRPr lang="en-US" altLang="en-US" sz="1200" b="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6E095C7-8800-35E7-9430-AF37313D043E}"/>
              </a:ext>
            </a:extLst>
          </p:cNvPr>
          <p:cNvSpPr/>
          <p:nvPr/>
        </p:nvSpPr>
        <p:spPr bwMode="auto">
          <a:xfrm>
            <a:off x="703263" y="3773488"/>
            <a:ext cx="7602537" cy="2117725"/>
          </a:xfrm>
          <a:prstGeom prst="rect">
            <a:avLst/>
          </a:prstGeom>
          <a:solidFill>
            <a:schemeClr val="accent3"/>
          </a:solidFill>
          <a:ln w="25400" cap="flat" cmpd="sng" algn="ctr">
            <a:solidFill>
              <a:schemeClr val="accent3"/>
            </a:solidFill>
            <a:prstDash val="solid"/>
            <a:round/>
            <a:headEnd type="none" w="med" len="med"/>
            <a:tailEnd type="none" w="med" len="med"/>
          </a:ln>
          <a:effectLst/>
        </p:spPr>
        <p:txBody>
          <a:bodyPr/>
          <a:lstStyle/>
          <a:p>
            <a:pPr eaLnBrk="1" hangingPunct="1">
              <a:spcBef>
                <a:spcPct val="50000"/>
              </a:spcBef>
              <a:defRPr/>
            </a:pPr>
            <a:endParaRPr lang="en-US"/>
          </a:p>
        </p:txBody>
      </p:sp>
      <p:sp>
        <p:nvSpPr>
          <p:cNvPr id="4" name="Rectangle 3">
            <a:extLst>
              <a:ext uri="{FF2B5EF4-FFF2-40B4-BE49-F238E27FC236}">
                <a16:creationId xmlns:a16="http://schemas.microsoft.com/office/drawing/2014/main" id="{D1E8BB08-F1DD-21DD-3260-3F696CEB2FFD}"/>
              </a:ext>
            </a:extLst>
          </p:cNvPr>
          <p:cNvSpPr/>
          <p:nvPr/>
        </p:nvSpPr>
        <p:spPr bwMode="auto">
          <a:xfrm>
            <a:off x="771525" y="5557838"/>
            <a:ext cx="7600950" cy="963612"/>
          </a:xfrm>
          <a:prstGeom prst="rect">
            <a:avLst/>
          </a:prstGeom>
          <a:solidFill>
            <a:schemeClr val="accent3"/>
          </a:solidFill>
          <a:ln w="25400" cap="flat" cmpd="sng" algn="ctr">
            <a:solidFill>
              <a:schemeClr val="accent3"/>
            </a:solidFill>
            <a:prstDash val="solid"/>
            <a:round/>
            <a:headEnd type="none" w="med" len="med"/>
            <a:tailEnd type="none" w="med" len="med"/>
          </a:ln>
          <a:effectLst/>
        </p:spPr>
        <p:txBody>
          <a:bodyPr/>
          <a:lstStyle/>
          <a:p>
            <a:pPr eaLnBrk="1" hangingPunct="1">
              <a:spcBef>
                <a:spcPct val="50000"/>
              </a:spcBef>
              <a:defRPr/>
            </a:pPr>
            <a:endParaRPr lang="en-US"/>
          </a:p>
        </p:txBody>
      </p:sp>
      <p:sp>
        <p:nvSpPr>
          <p:cNvPr id="6" name="Rectangle 5">
            <a:extLst>
              <a:ext uri="{FF2B5EF4-FFF2-40B4-BE49-F238E27FC236}">
                <a16:creationId xmlns:a16="http://schemas.microsoft.com/office/drawing/2014/main" id="{99E4CCA9-59E8-F174-CB50-CF3ABD22D6A3}"/>
              </a:ext>
            </a:extLst>
          </p:cNvPr>
          <p:cNvSpPr/>
          <p:nvPr/>
        </p:nvSpPr>
        <p:spPr bwMode="auto">
          <a:xfrm>
            <a:off x="617538" y="3663950"/>
            <a:ext cx="7602537" cy="3117850"/>
          </a:xfrm>
          <a:prstGeom prst="rect">
            <a:avLst/>
          </a:prstGeom>
          <a:solidFill>
            <a:schemeClr val="accent3"/>
          </a:solidFill>
          <a:ln w="25400" cap="flat" cmpd="sng" algn="ctr">
            <a:solidFill>
              <a:schemeClr val="accent3"/>
            </a:solidFill>
            <a:prstDash val="solid"/>
            <a:round/>
            <a:headEnd type="none" w="med" len="med"/>
            <a:tailEnd type="none" w="med" len="med"/>
          </a:ln>
          <a:effectLst/>
        </p:spPr>
        <p:txBody>
          <a:bodyPr/>
          <a:lstStyle/>
          <a:p>
            <a:pPr eaLnBrk="1" hangingPunct="1">
              <a:spcBef>
                <a:spcPct val="50000"/>
              </a:spcBef>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84E1DBD3-698D-C77E-10B7-AF1F21140ECB}"/>
              </a:ext>
            </a:extLst>
          </p:cNvPr>
          <p:cNvSpPr>
            <a:spLocks noGrp="1" noChangeArrowheads="1"/>
          </p:cNvSpPr>
          <p:nvPr>
            <p:ph type="title"/>
          </p:nvPr>
        </p:nvSpPr>
        <p:spPr bwMode="auto">
          <a:xfrm>
            <a:off x="147638" y="52388"/>
            <a:ext cx="8848725" cy="481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l-GR" altLang="en-US" sz="3200">
                <a:latin typeface="Times" panose="02020603050405020304" pitchFamily="18" charset="0"/>
              </a:rPr>
              <a:t>Ο γράφος</a:t>
            </a:r>
            <a:endParaRPr lang="en-US" altLang="en-US" sz="3200">
              <a:latin typeface="Times" panose="02020603050405020304" pitchFamily="18" charset="0"/>
            </a:endParaRPr>
          </a:p>
        </p:txBody>
      </p:sp>
      <p:sp>
        <p:nvSpPr>
          <p:cNvPr id="33795" name="Slide Number Placeholder 3">
            <a:extLst>
              <a:ext uri="{FF2B5EF4-FFF2-40B4-BE49-F238E27FC236}">
                <a16:creationId xmlns:a16="http://schemas.microsoft.com/office/drawing/2014/main" id="{EC49E48E-26D7-1CCD-0C91-211CCA4E35AD}"/>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7CCDEB58-8ECE-4299-8FCE-C3F7942ED2DF}" type="slidenum">
              <a:rPr lang="en-US" altLang="en-US" sz="1200" b="0">
                <a:latin typeface="Arial" panose="020B0604020202020204" pitchFamily="34" charset="0"/>
                <a:cs typeface="Arial" panose="020B0604020202020204" pitchFamily="34" charset="0"/>
              </a:rPr>
              <a:pPr algn="r"/>
              <a:t>30</a:t>
            </a:fld>
            <a:endParaRPr lang="en-US" altLang="en-US" sz="1200" b="0">
              <a:latin typeface="Arial" panose="020B0604020202020204" pitchFamily="34" charset="0"/>
              <a:cs typeface="Arial" panose="020B0604020202020204" pitchFamily="34" charset="0"/>
            </a:endParaRPr>
          </a:p>
        </p:txBody>
      </p:sp>
      <p:pic>
        <p:nvPicPr>
          <p:cNvPr id="33796" name="Picture 2">
            <a:extLst>
              <a:ext uri="{FF2B5EF4-FFF2-40B4-BE49-F238E27FC236}">
                <a16:creationId xmlns:a16="http://schemas.microsoft.com/office/drawing/2014/main" id="{F9DB6B99-E4AA-B296-29FA-D8D7B868C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3409950"/>
            <a:ext cx="91440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a:extLst>
              <a:ext uri="{FF2B5EF4-FFF2-40B4-BE49-F238E27FC236}">
                <a16:creationId xmlns:a16="http://schemas.microsoft.com/office/drawing/2014/main" id="{8F360524-ECAD-66D6-6441-25C170E3D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750"/>
            <a:ext cx="9144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57D525B-4C24-E0B2-CA85-CD7CA77BD768}"/>
              </a:ext>
            </a:extLst>
          </p:cNvPr>
          <p:cNvSpPr>
            <a:spLocks noGrp="1" noChangeArrowheads="1"/>
          </p:cNvSpPr>
          <p:nvPr>
            <p:ph type="title"/>
          </p:nvPr>
        </p:nvSpPr>
        <p:spPr bwMode="auto">
          <a:xfrm>
            <a:off x="457200" y="-7938"/>
            <a:ext cx="8229600" cy="50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latin typeface="Times" panose="02020603050405020304" pitchFamily="18" charset="0"/>
              </a:rPr>
              <a:t>RDF Schema - </a:t>
            </a:r>
            <a:r>
              <a:rPr lang="el-GR" altLang="en-US" sz="3600">
                <a:latin typeface="Times" panose="02020603050405020304" pitchFamily="18" charset="0"/>
              </a:rPr>
              <a:t>Παράδειγμα</a:t>
            </a:r>
            <a:endParaRPr lang="en-US" altLang="en-US" sz="3600"/>
          </a:p>
        </p:txBody>
      </p:sp>
      <p:pic>
        <p:nvPicPr>
          <p:cNvPr id="38915" name="Picture 3">
            <a:extLst>
              <a:ext uri="{FF2B5EF4-FFF2-40B4-BE49-F238E27FC236}">
                <a16:creationId xmlns:a16="http://schemas.microsoft.com/office/drawing/2014/main" id="{C7552723-A56C-99E0-25A0-D60CA20B5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Slide Number Placeholder 3">
            <a:extLst>
              <a:ext uri="{FF2B5EF4-FFF2-40B4-BE49-F238E27FC236}">
                <a16:creationId xmlns:a16="http://schemas.microsoft.com/office/drawing/2014/main" id="{7E2E3716-8C92-5DC3-E513-F80245EDE98D}"/>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4D8ABE99-5C4A-4278-A954-DD0177193D9E}" type="slidenum">
              <a:rPr lang="en-US" altLang="en-US" sz="1200" b="0">
                <a:latin typeface="Arial" panose="020B0604020202020204" pitchFamily="34" charset="0"/>
                <a:cs typeface="Arial" panose="020B0604020202020204" pitchFamily="34" charset="0"/>
              </a:rPr>
              <a:pPr algn="r"/>
              <a:t>31</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0">
            <a:extLst>
              <a:ext uri="{FF2B5EF4-FFF2-40B4-BE49-F238E27FC236}">
                <a16:creationId xmlns:a16="http://schemas.microsoft.com/office/drawing/2014/main" id="{433BEBDA-2803-6382-046C-B3368F0D3FD3}"/>
              </a:ext>
            </a:extLst>
          </p:cNvPr>
          <p:cNvSpPr txBox="1">
            <a:spLocks noChangeArrowheads="1"/>
          </p:cNvSpPr>
          <p:nvPr/>
        </p:nvSpPr>
        <p:spPr bwMode="auto">
          <a:xfrm>
            <a:off x="0" y="762000"/>
            <a:ext cx="91440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l-GR" altLang="en-US" i="1" u="sng"/>
              <a:t>Αναφορές – Πηγές:</a:t>
            </a:r>
          </a:p>
          <a:p>
            <a:pPr eaLnBrk="1" hangingPunct="1">
              <a:spcBef>
                <a:spcPct val="50000"/>
              </a:spcBef>
            </a:pPr>
            <a:r>
              <a:rPr lang="el-GR" altLang="en-US" i="1"/>
              <a:t>- </a:t>
            </a:r>
            <a:r>
              <a:rPr lang="en-US" altLang="en-US" i="1"/>
              <a:t>http://www.w3.org/RDF/</a:t>
            </a:r>
            <a:endParaRPr lang="el-GR" altLang="en-US" i="1"/>
          </a:p>
          <a:p>
            <a:pPr eaLnBrk="1" hangingPunct="1">
              <a:spcBef>
                <a:spcPct val="50000"/>
              </a:spcBef>
              <a:buFontTx/>
              <a:buChar char="-"/>
            </a:pPr>
            <a:r>
              <a:rPr lang="en-US" altLang="en-US" i="1"/>
              <a:t>http://www.w3.org/standards/techs/rdf#w3c_all</a:t>
            </a:r>
            <a:endParaRPr lang="el-GR" altLang="en-US" i="1"/>
          </a:p>
          <a:p>
            <a:pPr eaLnBrk="1" hangingPunct="1">
              <a:spcBef>
                <a:spcPct val="50000"/>
              </a:spcBef>
              <a:buFontTx/>
              <a:buChar char="-"/>
            </a:pPr>
            <a:r>
              <a:rPr lang="el-GR" altLang="en-US" i="1"/>
              <a:t> </a:t>
            </a:r>
            <a:r>
              <a:rPr lang="en-US" altLang="en-US" i="1"/>
              <a:t>Semantic Web Tutorial, </a:t>
            </a:r>
            <a:r>
              <a:rPr lang="el-GR" altLang="en-US" i="1"/>
              <a:t>Μανόλης Γεργατσούλης &amp; Χρήστος Παπαθεοδώρου, Τμήμα Αρχειονομίας &amp; Βιβλιοθηκονομίας, Ιόνιο Πανεπιστήμιο </a:t>
            </a:r>
          </a:p>
          <a:p>
            <a:pPr eaLnBrk="1" hangingPunct="1">
              <a:spcBef>
                <a:spcPct val="50000"/>
              </a:spcBef>
              <a:buFontTx/>
              <a:buChar char="-"/>
            </a:pPr>
            <a:endParaRPr lang="en-US" altLang="en-US" sz="2800" i="1"/>
          </a:p>
        </p:txBody>
      </p:sp>
      <p:sp>
        <p:nvSpPr>
          <p:cNvPr id="40963" name="Slide Number Placeholder 3">
            <a:extLst>
              <a:ext uri="{FF2B5EF4-FFF2-40B4-BE49-F238E27FC236}">
                <a16:creationId xmlns:a16="http://schemas.microsoft.com/office/drawing/2014/main" id="{94F12ACB-F425-91B7-58D0-588461A0264A}"/>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BFB1F229-2DB0-4538-A4B1-99F6B4BC5A0D}" type="slidenum">
              <a:rPr lang="en-US" altLang="en-US" sz="1200" b="0">
                <a:latin typeface="Arial" panose="020B0604020202020204" pitchFamily="34" charset="0"/>
                <a:cs typeface="Arial" panose="020B0604020202020204" pitchFamily="34" charset="0"/>
              </a:rPr>
              <a:pPr algn="r"/>
              <a:t>32</a:t>
            </a:fld>
            <a:endParaRPr lang="en-US" altLang="en-US" sz="1200" b="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A51AE40-DB71-4372-CF2C-4EF8147C5790}"/>
              </a:ext>
            </a:extLst>
          </p:cNvPr>
          <p:cNvSpPr>
            <a:spLocks noGrp="1" noChangeArrowheads="1"/>
          </p:cNvSpPr>
          <p:nvPr>
            <p:ph type="title"/>
          </p:nvPr>
        </p:nvSpPr>
        <p:spPr bwMode="auto">
          <a:xfrm>
            <a:off x="990600" y="0"/>
            <a:ext cx="7239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latin typeface="Times" panose="02020603050405020304" pitchFamily="18" charset="0"/>
              </a:rPr>
              <a:t>RDF Schema</a:t>
            </a:r>
            <a:endParaRPr lang="el-GR" altLang="en-US" sz="3600">
              <a:latin typeface="Times" panose="02020603050405020304" pitchFamily="18" charset="0"/>
            </a:endParaRPr>
          </a:p>
        </p:txBody>
      </p:sp>
      <p:sp>
        <p:nvSpPr>
          <p:cNvPr id="30723" name="Rectangle 3">
            <a:extLst>
              <a:ext uri="{FF2B5EF4-FFF2-40B4-BE49-F238E27FC236}">
                <a16:creationId xmlns:a16="http://schemas.microsoft.com/office/drawing/2014/main" id="{0BCE8AD5-E377-7E35-E5FA-37CAD159FF75}"/>
              </a:ext>
            </a:extLst>
          </p:cNvPr>
          <p:cNvSpPr>
            <a:spLocks noGrp="1" noChangeArrowheads="1"/>
          </p:cNvSpPr>
          <p:nvPr>
            <p:ph idx="1"/>
          </p:nvPr>
        </p:nvSpPr>
        <p:spPr bwMode="auto">
          <a:xfrm>
            <a:off x="228600" y="1066800"/>
            <a:ext cx="87630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l-GR" altLang="en-US" sz="2400">
                <a:latin typeface="Times" panose="02020603050405020304" pitchFamily="18" charset="0"/>
              </a:rPr>
              <a:t>Το </a:t>
            </a:r>
            <a:r>
              <a:rPr lang="en-US" altLang="en-US" sz="2400">
                <a:latin typeface="Times" panose="02020603050405020304" pitchFamily="18" charset="0"/>
              </a:rPr>
              <a:t>RDF Schema </a:t>
            </a:r>
            <a:r>
              <a:rPr lang="el-GR" altLang="en-US" sz="2400">
                <a:latin typeface="Times" panose="02020603050405020304" pitchFamily="18" charset="0"/>
              </a:rPr>
              <a:t>είναι μια σημασιολογική επέκταση της </a:t>
            </a:r>
            <a:r>
              <a:rPr lang="en-US" altLang="en-US" sz="2400">
                <a:latin typeface="Times" panose="02020603050405020304" pitchFamily="18" charset="0"/>
              </a:rPr>
              <a:t>RDF. </a:t>
            </a:r>
            <a:r>
              <a:rPr lang="el-GR" altLang="en-US" sz="2400">
                <a:latin typeface="Times" panose="02020603050405020304" pitchFamily="18" charset="0"/>
              </a:rPr>
              <a:t>Παρέχει μηχανισμούς για την περιγραφή συλλογών από ομοειδείς πόρους</a:t>
            </a:r>
            <a:r>
              <a:rPr lang="en-US" altLang="en-US" sz="2400">
                <a:latin typeface="Times" panose="02020603050405020304" pitchFamily="18" charset="0"/>
              </a:rPr>
              <a:t> (Resources)</a:t>
            </a:r>
            <a:r>
              <a:rPr lang="el-GR" altLang="en-US" sz="2400">
                <a:latin typeface="Times" panose="02020603050405020304" pitchFamily="18" charset="0"/>
              </a:rPr>
              <a:t> καθώς και των σχέσεων ανάμεσά τους. </a:t>
            </a:r>
          </a:p>
          <a:p>
            <a:pPr>
              <a:lnSpc>
                <a:spcPct val="80000"/>
              </a:lnSpc>
            </a:pPr>
            <a:endParaRPr lang="el-GR" altLang="en-US" sz="1000">
              <a:latin typeface="Times" panose="02020603050405020304" pitchFamily="18" charset="0"/>
            </a:endParaRPr>
          </a:p>
          <a:p>
            <a:pPr>
              <a:lnSpc>
                <a:spcPct val="80000"/>
              </a:lnSpc>
            </a:pPr>
            <a:r>
              <a:rPr lang="el-GR" altLang="en-US" sz="2400">
                <a:latin typeface="Times" panose="02020603050405020304" pitchFamily="18" charset="0"/>
              </a:rPr>
              <a:t>Οι περιγραφές του λεξιλογίου της </a:t>
            </a:r>
            <a:r>
              <a:rPr lang="en-US" altLang="en-US" sz="2400">
                <a:latin typeface="Times" panose="02020603050405020304" pitchFamily="18" charset="0"/>
              </a:rPr>
              <a:t>RDF Schema </a:t>
            </a:r>
            <a:r>
              <a:rPr lang="el-GR" altLang="en-US" sz="2400">
                <a:latin typeface="Times" panose="02020603050405020304" pitchFamily="18" charset="0"/>
              </a:rPr>
              <a:t>γράφονται σε </a:t>
            </a:r>
            <a:r>
              <a:rPr lang="en-US" altLang="en-US" sz="2400">
                <a:latin typeface="Times" panose="02020603050405020304" pitchFamily="18" charset="0"/>
              </a:rPr>
              <a:t>RDF</a:t>
            </a:r>
            <a:r>
              <a:rPr lang="el-GR" altLang="en-US" sz="2400">
                <a:latin typeface="Times" panose="02020603050405020304" pitchFamily="18" charset="0"/>
              </a:rPr>
              <a:t>. Αυτοί οι πόροι χρησιμοποιούνται για να καθορίσουν χαρακτηριστικά άλλων πόρων</a:t>
            </a:r>
            <a:r>
              <a:rPr lang="en-US" altLang="en-US" sz="2400">
                <a:latin typeface="Times" panose="02020603050405020304" pitchFamily="18" charset="0"/>
              </a:rPr>
              <a:t>, </a:t>
            </a:r>
            <a:r>
              <a:rPr lang="el-GR" altLang="en-US" sz="2400">
                <a:latin typeface="Times" panose="02020603050405020304" pitchFamily="18" charset="0"/>
              </a:rPr>
              <a:t>όπως για παράδειγμα τα πεδία ορισμού </a:t>
            </a:r>
            <a:r>
              <a:rPr lang="en-US" altLang="en-US" sz="2400">
                <a:latin typeface="Times" panose="02020603050405020304" pitchFamily="18" charset="0"/>
              </a:rPr>
              <a:t>(domain) </a:t>
            </a:r>
            <a:r>
              <a:rPr lang="el-GR" altLang="en-US" sz="2400">
                <a:latin typeface="Times" panose="02020603050405020304" pitchFamily="18" charset="0"/>
              </a:rPr>
              <a:t>και τα σύνολα τιμών </a:t>
            </a:r>
            <a:r>
              <a:rPr lang="en-US" altLang="en-US" sz="2400">
                <a:latin typeface="Times" panose="02020603050405020304" pitchFamily="18" charset="0"/>
              </a:rPr>
              <a:t>(range) </a:t>
            </a:r>
            <a:r>
              <a:rPr lang="el-GR" altLang="en-US" sz="2400">
                <a:latin typeface="Times" panose="02020603050405020304" pitchFamily="18" charset="0"/>
              </a:rPr>
              <a:t>των ιδιοτήτων.</a:t>
            </a:r>
            <a:r>
              <a:rPr lang="en-US" altLang="en-US" sz="2400">
                <a:latin typeface="Times" panose="02020603050405020304" pitchFamily="18" charset="0"/>
              </a:rPr>
              <a:t> </a:t>
            </a:r>
            <a:endParaRPr lang="el-GR" altLang="en-US" sz="2400">
              <a:latin typeface="Times" panose="02020603050405020304" pitchFamily="18" charset="0"/>
            </a:endParaRPr>
          </a:p>
          <a:p>
            <a:pPr>
              <a:lnSpc>
                <a:spcPct val="80000"/>
              </a:lnSpc>
            </a:pPr>
            <a:endParaRPr lang="el-GR" altLang="en-US" sz="1000">
              <a:latin typeface="Times" panose="02020603050405020304" pitchFamily="18" charset="0"/>
            </a:endParaRPr>
          </a:p>
          <a:p>
            <a:pPr>
              <a:lnSpc>
                <a:spcPct val="80000"/>
              </a:lnSpc>
            </a:pPr>
            <a:r>
              <a:rPr lang="el-GR" altLang="en-US" sz="2400">
                <a:latin typeface="Times" panose="02020603050405020304" pitchFamily="18" charset="0"/>
              </a:rPr>
              <a:t>Το </a:t>
            </a:r>
            <a:r>
              <a:rPr lang="en-US" altLang="en-US" sz="2400">
                <a:latin typeface="Times" panose="02020603050405020304" pitchFamily="18" charset="0"/>
              </a:rPr>
              <a:t>RDF Schema </a:t>
            </a:r>
            <a:r>
              <a:rPr lang="el-GR" altLang="en-US" sz="2400">
                <a:latin typeface="Times" panose="02020603050405020304" pitchFamily="18" charset="0"/>
              </a:rPr>
              <a:t>αποτελεί μια συλλογή από </a:t>
            </a:r>
            <a:r>
              <a:rPr lang="en-US" altLang="en-US" sz="2400">
                <a:latin typeface="Times" panose="02020603050405020304" pitchFamily="18" charset="0"/>
              </a:rPr>
              <a:t>RDF</a:t>
            </a:r>
            <a:r>
              <a:rPr lang="el-GR" altLang="en-US" sz="2400">
                <a:latin typeface="Times" panose="02020603050405020304" pitchFamily="18" charset="0"/>
              </a:rPr>
              <a:t> πόρους οι οποίοι μπορούν να χρησιμοποιηθούν για να περιγράψουν ιδιότητες άλλων </a:t>
            </a:r>
            <a:r>
              <a:rPr lang="en-US" altLang="en-US" sz="2400">
                <a:latin typeface="Times" panose="02020603050405020304" pitchFamily="18" charset="0"/>
              </a:rPr>
              <a:t>RDF </a:t>
            </a:r>
            <a:r>
              <a:rPr lang="el-GR" altLang="en-US" sz="2400">
                <a:latin typeface="Times" panose="02020603050405020304" pitchFamily="18" charset="0"/>
              </a:rPr>
              <a:t>πόρων (συμπεριλαμβανομένων και ιδιοτήτων), σε συγκεκριμένα λεξιλόγια </a:t>
            </a:r>
            <a:r>
              <a:rPr lang="en-US" altLang="en-US" sz="2400">
                <a:latin typeface="Times" panose="02020603050405020304" pitchFamily="18" charset="0"/>
              </a:rPr>
              <a:t>RDF </a:t>
            </a:r>
            <a:r>
              <a:rPr lang="el-GR" altLang="en-US" sz="2400">
                <a:latin typeface="Times" panose="02020603050405020304" pitchFamily="18" charset="0"/>
              </a:rPr>
              <a:t>εφαρμογών. </a:t>
            </a:r>
          </a:p>
        </p:txBody>
      </p:sp>
      <p:sp>
        <p:nvSpPr>
          <p:cNvPr id="8196" name="Slide Number Placeholder 3">
            <a:extLst>
              <a:ext uri="{FF2B5EF4-FFF2-40B4-BE49-F238E27FC236}">
                <a16:creationId xmlns:a16="http://schemas.microsoft.com/office/drawing/2014/main" id="{78CC0066-DAAB-CF1A-CE32-659366C2AF80}"/>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9D8DC892-8E64-4E0C-9CFC-CBDE98D15533}" type="slidenum">
              <a:rPr lang="en-US" altLang="en-US" sz="1200" b="0">
                <a:latin typeface="Arial" panose="020B0604020202020204" pitchFamily="34" charset="0"/>
                <a:cs typeface="Arial" panose="020B0604020202020204" pitchFamily="34" charset="0"/>
              </a:rPr>
              <a:pPr algn="r"/>
              <a:t>4</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500"/>
                                        <p:tgtEl>
                                          <p:spTgt spid="30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fade">
                                      <p:cBhvr>
                                        <p:cTn id="1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FCC2827-D939-B36B-236E-D7F47957E94E}"/>
              </a:ext>
            </a:extLst>
          </p:cNvPr>
          <p:cNvSpPr>
            <a:spLocks noGrp="1" noChangeArrowheads="1"/>
          </p:cNvSpPr>
          <p:nvPr>
            <p:ph type="title"/>
          </p:nvPr>
        </p:nvSpPr>
        <p:spPr bwMode="auto">
          <a:xfrm>
            <a:off x="342900" y="0"/>
            <a:ext cx="8534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altLang="en-US" sz="3600">
                <a:latin typeface="Times" panose="02020603050405020304" pitchFamily="18" charset="0"/>
              </a:rPr>
              <a:t>Κλάσεις</a:t>
            </a:r>
          </a:p>
        </p:txBody>
      </p:sp>
      <p:sp>
        <p:nvSpPr>
          <p:cNvPr id="31747" name="Rectangle 3">
            <a:extLst>
              <a:ext uri="{FF2B5EF4-FFF2-40B4-BE49-F238E27FC236}">
                <a16:creationId xmlns:a16="http://schemas.microsoft.com/office/drawing/2014/main" id="{634B6152-2009-64A6-0D8A-4E9D508DABA2}"/>
              </a:ext>
            </a:extLst>
          </p:cNvPr>
          <p:cNvSpPr>
            <a:spLocks noGrp="1" noChangeArrowheads="1"/>
          </p:cNvSpPr>
          <p:nvPr>
            <p:ph idx="1"/>
          </p:nvPr>
        </p:nvSpPr>
        <p:spPr bwMode="auto">
          <a:xfrm>
            <a:off x="419100" y="1066800"/>
            <a:ext cx="84582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l-GR" altLang="en-US" sz="2000">
                <a:latin typeface="Times" panose="02020603050405020304" pitchFamily="18" charset="0"/>
              </a:rPr>
              <a:t>Οι πόροι είναι δυνατό να χωριστούν σε ομάδες που ονομάζονται </a:t>
            </a:r>
            <a:r>
              <a:rPr lang="el-GR" altLang="en-US" sz="2000" b="1">
                <a:solidFill>
                  <a:srgbClr val="FF0000"/>
                </a:solidFill>
                <a:latin typeface="Times" panose="02020603050405020304" pitchFamily="18" charset="0"/>
              </a:rPr>
              <a:t>κλάσεις</a:t>
            </a:r>
            <a:r>
              <a:rPr lang="el-GR" altLang="en-US" sz="2000">
                <a:latin typeface="Times" panose="02020603050405020304" pitchFamily="18" charset="0"/>
              </a:rPr>
              <a:t> (</a:t>
            </a:r>
            <a:r>
              <a:rPr lang="el-GR" altLang="en-US" sz="2000" b="1">
                <a:latin typeface="Times" panose="02020603050405020304" pitchFamily="18" charset="0"/>
              </a:rPr>
              <a:t>classes</a:t>
            </a:r>
            <a:r>
              <a:rPr lang="el-GR" altLang="en-US" sz="2000">
                <a:latin typeface="Times" panose="02020603050405020304" pitchFamily="18" charset="0"/>
              </a:rPr>
              <a:t>). Τα μέλη μια κλάσης ονομάζονται </a:t>
            </a:r>
            <a:r>
              <a:rPr lang="el-GR" altLang="en-US" sz="2000" b="1">
                <a:solidFill>
                  <a:srgbClr val="FF0000"/>
                </a:solidFill>
                <a:latin typeface="Times" panose="02020603050405020304" pitchFamily="18" charset="0"/>
              </a:rPr>
              <a:t>στιγμιότυπα</a:t>
            </a:r>
            <a:r>
              <a:rPr lang="el-GR" altLang="en-US" sz="2000">
                <a:latin typeface="Times" panose="02020603050405020304" pitchFamily="18" charset="0"/>
              </a:rPr>
              <a:t> (</a:t>
            </a:r>
            <a:r>
              <a:rPr lang="el-GR" altLang="en-US" sz="2000" b="1">
                <a:latin typeface="Times" panose="02020603050405020304" pitchFamily="18" charset="0"/>
              </a:rPr>
              <a:t>instances</a:t>
            </a:r>
            <a:r>
              <a:rPr lang="el-GR" altLang="en-US" sz="2000">
                <a:latin typeface="Times" panose="02020603050405020304" pitchFamily="18" charset="0"/>
              </a:rPr>
              <a:t>) της κλάσης. </a:t>
            </a:r>
          </a:p>
          <a:p>
            <a:pPr lvl="1">
              <a:lnSpc>
                <a:spcPct val="90000"/>
              </a:lnSpc>
            </a:pPr>
            <a:r>
              <a:rPr lang="el-GR" altLang="en-US" sz="1800">
                <a:latin typeface="Times" panose="02020603050405020304" pitchFamily="18" charset="0"/>
              </a:rPr>
              <a:t>Οι κλάσεις είναι και οι ίδιες πόροι.</a:t>
            </a:r>
          </a:p>
          <a:p>
            <a:pPr>
              <a:lnSpc>
                <a:spcPct val="90000"/>
              </a:lnSpc>
            </a:pPr>
            <a:r>
              <a:rPr lang="el-GR" altLang="en-US" sz="2000">
                <a:latin typeface="Times" panose="02020603050405020304" pitchFamily="18" charset="0"/>
              </a:rPr>
              <a:t>Στην RDF υπάρχει διάκριση μεταξύ μιας κλάσης και των στιγμιότυπων της.</a:t>
            </a:r>
            <a:endParaRPr lang="en-US" altLang="en-US" sz="2000">
              <a:latin typeface="Times" panose="02020603050405020304" pitchFamily="18" charset="0"/>
            </a:endParaRPr>
          </a:p>
          <a:p>
            <a:pPr>
              <a:lnSpc>
                <a:spcPct val="90000"/>
              </a:lnSpc>
            </a:pPr>
            <a:r>
              <a:rPr lang="el-GR" altLang="en-US" sz="2000">
                <a:latin typeface="Times" panose="02020603050405020304" pitchFamily="18" charset="0"/>
              </a:rPr>
              <a:t>Με κάθε κλάση συνδέεται ένα σύνολο το οποίο ονομάζεται </a:t>
            </a:r>
            <a:r>
              <a:rPr lang="el-GR" altLang="en-US" sz="2000" b="1">
                <a:solidFill>
                  <a:srgbClr val="FF0000"/>
                </a:solidFill>
                <a:latin typeface="Times" panose="02020603050405020304" pitchFamily="18" charset="0"/>
              </a:rPr>
              <a:t>επέκταση της κλάσης</a:t>
            </a:r>
            <a:r>
              <a:rPr lang="el-GR" altLang="en-US" sz="2000">
                <a:latin typeface="Times" panose="02020603050405020304" pitchFamily="18" charset="0"/>
              </a:rPr>
              <a:t> (</a:t>
            </a:r>
            <a:r>
              <a:rPr lang="el-GR" altLang="en-US" sz="2000" b="1">
                <a:latin typeface="Times" panose="02020603050405020304" pitchFamily="18" charset="0"/>
              </a:rPr>
              <a:t>class extension</a:t>
            </a:r>
            <a:r>
              <a:rPr lang="el-GR" altLang="en-US" sz="2000">
                <a:latin typeface="Times" panose="02020603050405020304" pitchFamily="18" charset="0"/>
              </a:rPr>
              <a:t>), και είναι το σύνολο των στιγμιότυπων της.</a:t>
            </a:r>
            <a:endParaRPr lang="en-US" altLang="en-US" sz="2000">
              <a:latin typeface="Times" panose="02020603050405020304" pitchFamily="18" charset="0"/>
            </a:endParaRPr>
          </a:p>
          <a:p>
            <a:pPr lvl="1">
              <a:lnSpc>
                <a:spcPct val="90000"/>
              </a:lnSpc>
            </a:pPr>
            <a:r>
              <a:rPr lang="el-GR" altLang="en-US" sz="1800">
                <a:latin typeface="Times" panose="02020603050405020304" pitchFamily="18" charset="0"/>
              </a:rPr>
              <a:t>Δύο κλάσεις μπορεί να έχουν το ίδιο σύνολο στιγμιότυπων αλλά να είναι διαφορετικές κλάσεις.</a:t>
            </a:r>
          </a:p>
          <a:p>
            <a:pPr lvl="1">
              <a:lnSpc>
                <a:spcPct val="90000"/>
              </a:lnSpc>
            </a:pPr>
            <a:r>
              <a:rPr lang="el-GR" altLang="en-US" sz="1800">
                <a:latin typeface="Times" panose="02020603050405020304" pitchFamily="18" charset="0"/>
              </a:rPr>
              <a:t>Μια κλάση μπορεί να είναι μέλος της επέκτασης της καθώς και στιγμιότυπο του εαυτού της.</a:t>
            </a:r>
          </a:p>
          <a:p>
            <a:pPr>
              <a:lnSpc>
                <a:spcPct val="90000"/>
              </a:lnSpc>
            </a:pPr>
            <a:r>
              <a:rPr lang="el-GR" altLang="en-US" sz="2000">
                <a:latin typeface="Times" panose="02020603050405020304" pitchFamily="18" charset="0"/>
              </a:rPr>
              <a:t>Η συλλογή των πόρων οι οποίοι είναι κλάσεις του RDF Schema είναι επίσης κλάση και ονομάζεται </a:t>
            </a:r>
            <a:r>
              <a:rPr lang="en-US" altLang="en-US" sz="2000">
                <a:solidFill>
                  <a:srgbClr val="0000FF"/>
                </a:solidFill>
                <a:latin typeface="Times" panose="02020603050405020304" pitchFamily="18" charset="0"/>
              </a:rPr>
              <a:t>rdfs:Class</a:t>
            </a:r>
            <a:r>
              <a:rPr lang="el-GR" altLang="en-US" sz="2000">
                <a:latin typeface="Times" panose="02020603050405020304" pitchFamily="18" charset="0"/>
              </a:rPr>
              <a:t>.</a:t>
            </a:r>
          </a:p>
          <a:p>
            <a:pPr>
              <a:lnSpc>
                <a:spcPct val="90000"/>
              </a:lnSpc>
            </a:pPr>
            <a:r>
              <a:rPr lang="el-GR" altLang="en-US" sz="2000">
                <a:latin typeface="Times" panose="02020603050405020304" pitchFamily="18" charset="0"/>
              </a:rPr>
              <a:t>Αν μια κλάση C είναι υποκλάση μιας κλάσης C', τότε όλα τα στιγμιότυπα της C είναι επίσης και στιγμιότυπα της C'. </a:t>
            </a:r>
          </a:p>
          <a:p>
            <a:pPr lvl="1">
              <a:lnSpc>
                <a:spcPct val="90000"/>
              </a:lnSpc>
            </a:pPr>
            <a:r>
              <a:rPr lang="el-GR" altLang="en-US" sz="1800">
                <a:latin typeface="Times" panose="02020603050405020304" pitchFamily="18" charset="0"/>
              </a:rPr>
              <a:t>Παράδειγμα;</a:t>
            </a:r>
          </a:p>
        </p:txBody>
      </p:sp>
      <p:sp>
        <p:nvSpPr>
          <p:cNvPr id="9220" name="Slide Number Placeholder 3">
            <a:extLst>
              <a:ext uri="{FF2B5EF4-FFF2-40B4-BE49-F238E27FC236}">
                <a16:creationId xmlns:a16="http://schemas.microsoft.com/office/drawing/2014/main" id="{DECC486D-8CC1-9245-F39F-9E585307BB03}"/>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B126E47B-A2AA-43E3-9C10-29608E41CAA5}" type="slidenum">
              <a:rPr lang="en-US" altLang="en-US" sz="1200" b="0">
                <a:latin typeface="Arial" panose="020B0604020202020204" pitchFamily="34" charset="0"/>
                <a:cs typeface="Arial" panose="020B0604020202020204" pitchFamily="34" charset="0"/>
              </a:rPr>
              <a:pPr algn="r"/>
              <a:t>5</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500"/>
                                        <p:tgtEl>
                                          <p:spTgt spid="317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fade">
                                      <p:cBhvr>
                                        <p:cTn id="32" dur="500"/>
                                        <p:tgtEl>
                                          <p:spTgt spid="317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Effect transition="in" filter="fade">
                                      <p:cBhvr>
                                        <p:cTn id="37" dur="500"/>
                                        <p:tgtEl>
                                          <p:spTgt spid="317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1747">
                                            <p:txEl>
                                              <p:pRg st="7" end="7"/>
                                            </p:txEl>
                                          </p:spTgt>
                                        </p:tgtEl>
                                        <p:attrNameLst>
                                          <p:attrName>style.visibility</p:attrName>
                                        </p:attrNameLst>
                                      </p:cBhvr>
                                      <p:to>
                                        <p:strVal val="visible"/>
                                      </p:to>
                                    </p:set>
                                    <p:animEffect transition="in" filter="fade">
                                      <p:cBhvr>
                                        <p:cTn id="42" dur="500"/>
                                        <p:tgtEl>
                                          <p:spTgt spid="317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1747">
                                            <p:txEl>
                                              <p:pRg st="8" end="8"/>
                                            </p:txEl>
                                          </p:spTgt>
                                        </p:tgtEl>
                                        <p:attrNameLst>
                                          <p:attrName>style.visibility</p:attrName>
                                        </p:attrNameLst>
                                      </p:cBhvr>
                                      <p:to>
                                        <p:strVal val="visible"/>
                                      </p:to>
                                    </p:set>
                                    <p:animEffect transition="in" filter="fade">
                                      <p:cBhvr>
                                        <p:cTn id="47" dur="5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C90B32E-D23F-B2ED-E62B-C9F319472BB4}"/>
              </a:ext>
            </a:extLst>
          </p:cNvPr>
          <p:cNvSpPr>
            <a:spLocks noGrp="1" noChangeArrowheads="1"/>
          </p:cNvSpPr>
          <p:nvPr>
            <p:ph type="title"/>
          </p:nvPr>
        </p:nvSpPr>
        <p:spPr bwMode="auto">
          <a:xfrm>
            <a:off x="190500" y="0"/>
            <a:ext cx="8763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altLang="en-US" sz="3600">
                <a:latin typeface="Times" panose="02020603050405020304" pitchFamily="18" charset="0"/>
              </a:rPr>
              <a:t>Κλάσεις</a:t>
            </a:r>
          </a:p>
        </p:txBody>
      </p:sp>
      <p:sp>
        <p:nvSpPr>
          <p:cNvPr id="32771" name="Rectangle 3">
            <a:extLst>
              <a:ext uri="{FF2B5EF4-FFF2-40B4-BE49-F238E27FC236}">
                <a16:creationId xmlns:a16="http://schemas.microsoft.com/office/drawing/2014/main" id="{746B6C9B-3FA2-CC97-6364-2E2E01DF9F34}"/>
              </a:ext>
            </a:extLst>
          </p:cNvPr>
          <p:cNvSpPr>
            <a:spLocks noGrp="1" noChangeArrowheads="1"/>
          </p:cNvSpPr>
          <p:nvPr>
            <p:ph idx="1"/>
          </p:nvPr>
        </p:nvSpPr>
        <p:spPr bwMode="auto">
          <a:xfrm>
            <a:off x="304800" y="1066800"/>
            <a:ext cx="85344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l-GR" altLang="en-US" sz="2200">
                <a:latin typeface="Times" panose="02020603050405020304" pitchFamily="18" charset="0"/>
              </a:rPr>
              <a:t>Η ιδιότητα </a:t>
            </a:r>
            <a:r>
              <a:rPr lang="en-US" altLang="en-US" sz="2200">
                <a:solidFill>
                  <a:srgbClr val="0000FF"/>
                </a:solidFill>
                <a:latin typeface="Times" panose="02020603050405020304" pitchFamily="18" charset="0"/>
              </a:rPr>
              <a:t>rdfs:subClassOf</a:t>
            </a:r>
            <a:r>
              <a:rPr lang="el-GR" altLang="en-US" sz="2200">
                <a:latin typeface="Times" panose="02020603050405020304" pitchFamily="18" charset="0"/>
              </a:rPr>
              <a:t> χρησιμοποιείται για να δηλώσουμε ότι μια κλάση είναι </a:t>
            </a:r>
            <a:r>
              <a:rPr lang="el-GR" altLang="en-US" sz="2200" b="1">
                <a:solidFill>
                  <a:srgbClr val="FF0000"/>
                </a:solidFill>
                <a:latin typeface="Times" panose="02020603050405020304" pitchFamily="18" charset="0"/>
              </a:rPr>
              <a:t>υποκλάση</a:t>
            </a:r>
            <a:r>
              <a:rPr lang="el-GR" altLang="en-US" sz="2200">
                <a:latin typeface="Times" panose="02020603050405020304" pitchFamily="18" charset="0"/>
              </a:rPr>
              <a:t> μιας άλλης κλάσης.</a:t>
            </a:r>
          </a:p>
          <a:p>
            <a:pPr>
              <a:lnSpc>
                <a:spcPct val="90000"/>
              </a:lnSpc>
            </a:pPr>
            <a:endParaRPr lang="el-GR" altLang="en-US" sz="800">
              <a:latin typeface="Times" panose="02020603050405020304" pitchFamily="18" charset="0"/>
            </a:endParaRPr>
          </a:p>
          <a:p>
            <a:pPr>
              <a:lnSpc>
                <a:spcPct val="90000"/>
              </a:lnSpc>
            </a:pPr>
            <a:r>
              <a:rPr lang="el-GR" altLang="en-US" sz="2200">
                <a:latin typeface="Times" panose="02020603050405020304" pitchFamily="18" charset="0"/>
              </a:rPr>
              <a:t>Ο όρος </a:t>
            </a:r>
            <a:r>
              <a:rPr lang="el-GR" altLang="en-US" sz="2200" b="1">
                <a:solidFill>
                  <a:srgbClr val="FF0000"/>
                </a:solidFill>
                <a:latin typeface="Times" panose="02020603050405020304" pitchFamily="18" charset="0"/>
              </a:rPr>
              <a:t>υπερκλάση</a:t>
            </a:r>
            <a:r>
              <a:rPr lang="el-GR" altLang="en-US" sz="2200">
                <a:latin typeface="Times" panose="02020603050405020304" pitchFamily="18" charset="0"/>
              </a:rPr>
              <a:t> (super-class) χρησιμοποιείται ως ο ανάστροφος του όρου </a:t>
            </a:r>
            <a:r>
              <a:rPr lang="el-GR" altLang="en-US" sz="2200" b="1">
                <a:solidFill>
                  <a:srgbClr val="FF0000"/>
                </a:solidFill>
                <a:latin typeface="Times" panose="02020603050405020304" pitchFamily="18" charset="0"/>
              </a:rPr>
              <a:t>υποκλάση</a:t>
            </a:r>
            <a:r>
              <a:rPr lang="el-GR" altLang="en-US" sz="2200">
                <a:latin typeface="Times" panose="02020603050405020304" pitchFamily="18" charset="0"/>
              </a:rPr>
              <a:t>.</a:t>
            </a:r>
          </a:p>
          <a:p>
            <a:pPr lvl="1">
              <a:lnSpc>
                <a:spcPct val="90000"/>
              </a:lnSpc>
            </a:pPr>
            <a:r>
              <a:rPr lang="el-GR" altLang="en-US" sz="1800">
                <a:latin typeface="Times" panose="02020603050405020304" pitchFamily="18" charset="0"/>
              </a:rPr>
              <a:t>Αν μια κλάση C' είναι </a:t>
            </a:r>
            <a:r>
              <a:rPr lang="el-GR" altLang="en-US" sz="1800" i="1">
                <a:latin typeface="Times" panose="02020603050405020304" pitchFamily="18" charset="0"/>
              </a:rPr>
              <a:t>υπερκλάση</a:t>
            </a:r>
            <a:r>
              <a:rPr lang="el-GR" altLang="en-US" sz="1800">
                <a:latin typeface="Times" panose="02020603050405020304" pitchFamily="18" charset="0"/>
              </a:rPr>
              <a:t> μιας κλάσης C, τότε όλα τα στιγμιότυπα της C είναι επίσης και στιγμιότυπα της C'.</a:t>
            </a:r>
          </a:p>
          <a:p>
            <a:pPr>
              <a:lnSpc>
                <a:spcPct val="90000"/>
              </a:lnSpc>
            </a:pPr>
            <a:endParaRPr lang="el-GR" altLang="en-US" sz="800">
              <a:latin typeface="Times" panose="02020603050405020304" pitchFamily="18" charset="0"/>
            </a:endParaRPr>
          </a:p>
          <a:p>
            <a:pPr>
              <a:lnSpc>
                <a:spcPct val="90000"/>
              </a:lnSpc>
            </a:pPr>
            <a:r>
              <a:rPr lang="el-GR" altLang="en-US" sz="2200">
                <a:latin typeface="Times" panose="02020603050405020304" pitchFamily="18" charset="0"/>
              </a:rPr>
              <a:t>Όλα τα αντικείμενα τα οποία περιγράφονται με RDF ονομάζονται</a:t>
            </a:r>
            <a:r>
              <a:rPr lang="el-GR" altLang="en-US" sz="2200" b="1">
                <a:latin typeface="Times" panose="02020603050405020304" pitchFamily="18" charset="0"/>
              </a:rPr>
              <a:t> </a:t>
            </a:r>
            <a:r>
              <a:rPr lang="el-GR" altLang="en-US" sz="2200" b="1">
                <a:solidFill>
                  <a:srgbClr val="FF0000"/>
                </a:solidFill>
                <a:latin typeface="Times" panose="02020603050405020304" pitchFamily="18" charset="0"/>
              </a:rPr>
              <a:t>πόροι</a:t>
            </a:r>
            <a:r>
              <a:rPr lang="el-GR" altLang="en-US" sz="2200">
                <a:latin typeface="Times" panose="02020603050405020304" pitchFamily="18" charset="0"/>
              </a:rPr>
              <a:t>, και είναι στιγμιότυπα της κλάσης</a:t>
            </a:r>
            <a:r>
              <a:rPr lang="el-GR" altLang="en-US" sz="2200" b="1">
                <a:latin typeface="Times" panose="02020603050405020304" pitchFamily="18" charset="0"/>
              </a:rPr>
              <a:t> </a:t>
            </a:r>
            <a:r>
              <a:rPr lang="el-GR" altLang="en-US" sz="2200">
                <a:solidFill>
                  <a:srgbClr val="0000FF"/>
                </a:solidFill>
                <a:latin typeface="Times" panose="02020603050405020304" pitchFamily="18" charset="0"/>
              </a:rPr>
              <a:t>rdfs:Resource</a:t>
            </a:r>
            <a:r>
              <a:rPr lang="el-GR" altLang="en-US" sz="2200">
                <a:latin typeface="Times" panose="02020603050405020304" pitchFamily="18" charset="0"/>
              </a:rPr>
              <a:t>. Αυτή η κλάση περιλαμβάνει τα πάντα. Όλες οι άλλες κλάσεις είναι</a:t>
            </a:r>
            <a:r>
              <a:rPr lang="el-GR" altLang="en-US" sz="2200" b="1">
                <a:latin typeface="Times" panose="02020603050405020304" pitchFamily="18" charset="0"/>
              </a:rPr>
              <a:t> </a:t>
            </a:r>
            <a:r>
              <a:rPr lang="el-GR" altLang="en-US" sz="2200" b="1">
                <a:solidFill>
                  <a:srgbClr val="FF0000"/>
                </a:solidFill>
                <a:latin typeface="Times" panose="02020603050405020304" pitchFamily="18" charset="0"/>
              </a:rPr>
              <a:t>υποκλάσεις</a:t>
            </a:r>
            <a:r>
              <a:rPr lang="el-GR" altLang="en-US" sz="2200" b="1">
                <a:latin typeface="Times" panose="02020603050405020304" pitchFamily="18" charset="0"/>
              </a:rPr>
              <a:t> </a:t>
            </a:r>
            <a:r>
              <a:rPr lang="el-GR" altLang="en-US" sz="2200">
                <a:latin typeface="Times" panose="02020603050405020304" pitchFamily="18" charset="0"/>
              </a:rPr>
              <a:t>της κλάσης αυτής. </a:t>
            </a:r>
          </a:p>
          <a:p>
            <a:pPr lvl="1">
              <a:lnSpc>
                <a:spcPct val="90000"/>
              </a:lnSpc>
            </a:pPr>
            <a:r>
              <a:rPr lang="el-GR" altLang="en-US" sz="2000">
                <a:latin typeface="Times" panose="02020603050405020304" pitchFamily="18" charset="0"/>
              </a:rPr>
              <a:t>Η </a:t>
            </a:r>
            <a:r>
              <a:rPr lang="el-GR" altLang="en-US" sz="2000">
                <a:solidFill>
                  <a:srgbClr val="0000FF"/>
                </a:solidFill>
                <a:latin typeface="Times" panose="02020603050405020304" pitchFamily="18" charset="0"/>
              </a:rPr>
              <a:t>rdfs:Resource</a:t>
            </a:r>
            <a:r>
              <a:rPr lang="el-GR" altLang="en-US" sz="2000">
                <a:latin typeface="Times" panose="02020603050405020304" pitchFamily="18" charset="0"/>
              </a:rPr>
              <a:t> είναι ένα στιγμιότυπο της </a:t>
            </a:r>
            <a:r>
              <a:rPr lang="el-GR" altLang="en-US" sz="2000">
                <a:solidFill>
                  <a:srgbClr val="0000FF"/>
                </a:solidFill>
                <a:latin typeface="Times" panose="02020603050405020304" pitchFamily="18" charset="0"/>
              </a:rPr>
              <a:t>rdfs:Class</a:t>
            </a:r>
          </a:p>
        </p:txBody>
      </p:sp>
      <p:sp>
        <p:nvSpPr>
          <p:cNvPr id="10244" name="Slide Number Placeholder 3">
            <a:extLst>
              <a:ext uri="{FF2B5EF4-FFF2-40B4-BE49-F238E27FC236}">
                <a16:creationId xmlns:a16="http://schemas.microsoft.com/office/drawing/2014/main" id="{66020F7E-E7CB-4D81-BC7A-BB7C3C0625B5}"/>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16C38B1F-1462-4324-ACAD-1B511F3A01CF}" type="slidenum">
              <a:rPr lang="en-US" altLang="en-US" sz="1200" b="0">
                <a:latin typeface="Arial" panose="020B0604020202020204" pitchFamily="34" charset="0"/>
                <a:cs typeface="Arial" panose="020B0604020202020204" pitchFamily="34" charset="0"/>
              </a:rPr>
              <a:pPr algn="r"/>
              <a:t>6</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500"/>
                                        <p:tgtEl>
                                          <p:spTgt spid="32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fade">
                                      <p:cBhvr>
                                        <p:cTn id="17" dur="500"/>
                                        <p:tgtEl>
                                          <p:spTgt spid="327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fade">
                                      <p:cBhvr>
                                        <p:cTn id="22" dur="500"/>
                                        <p:tgtEl>
                                          <p:spTgt spid="3277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animEffect transition="in" filter="fade">
                                      <p:cBhvr>
                                        <p:cTn id="27"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F874466-B905-9CF9-4FC5-5500841D7743}"/>
              </a:ext>
            </a:extLst>
          </p:cNvPr>
          <p:cNvSpPr>
            <a:spLocks noGrp="1" noChangeArrowheads="1"/>
          </p:cNvSpPr>
          <p:nvPr>
            <p:ph type="title"/>
          </p:nvPr>
        </p:nvSpPr>
        <p:spPr bwMode="auto">
          <a:xfrm>
            <a:off x="457200" y="17463"/>
            <a:ext cx="82296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altLang="en-US" sz="3600">
                <a:latin typeface="Times" panose="02020603050405020304" pitchFamily="18" charset="0"/>
              </a:rPr>
              <a:t>Κλάσεις</a:t>
            </a:r>
          </a:p>
        </p:txBody>
      </p:sp>
      <p:sp>
        <p:nvSpPr>
          <p:cNvPr id="33795" name="Rectangle 3">
            <a:extLst>
              <a:ext uri="{FF2B5EF4-FFF2-40B4-BE49-F238E27FC236}">
                <a16:creationId xmlns:a16="http://schemas.microsoft.com/office/drawing/2014/main" id="{DCE3B315-1200-E4D4-B027-4D087A0D058D}"/>
              </a:ext>
            </a:extLst>
          </p:cNvPr>
          <p:cNvSpPr>
            <a:spLocks noGrp="1" noChangeArrowheads="1"/>
          </p:cNvSpPr>
          <p:nvPr>
            <p:ph idx="1"/>
          </p:nvPr>
        </p:nvSpPr>
        <p:spPr bwMode="auto">
          <a:xfrm>
            <a:off x="342900" y="990600"/>
            <a:ext cx="84582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l-GR" altLang="en-US" sz="2400">
                <a:latin typeface="Times" panose="02020603050405020304" pitchFamily="18" charset="0"/>
              </a:rPr>
              <a:t>Η </a:t>
            </a:r>
            <a:r>
              <a:rPr lang="el-GR" altLang="en-US" sz="2400">
                <a:solidFill>
                  <a:srgbClr val="0000FF"/>
                </a:solidFill>
                <a:latin typeface="Times" panose="02020603050405020304" pitchFamily="18" charset="0"/>
              </a:rPr>
              <a:t>rdfs:Literal</a:t>
            </a:r>
            <a:r>
              <a:rPr lang="el-GR" altLang="en-US" sz="2400">
                <a:latin typeface="Times" panose="02020603050405020304" pitchFamily="18" charset="0"/>
              </a:rPr>
              <a:t> είναι η κλάση που περιλαμβάνει όλες τις τιμές με χαρακτήρες. </a:t>
            </a:r>
            <a:endParaRPr lang="en-US" altLang="en-US" sz="2400">
              <a:latin typeface="Times" panose="02020603050405020304" pitchFamily="18" charset="0"/>
            </a:endParaRPr>
          </a:p>
          <a:p>
            <a:pPr lvl="1">
              <a:lnSpc>
                <a:spcPct val="80000"/>
              </a:lnSpc>
            </a:pPr>
            <a:r>
              <a:rPr lang="el-GR" altLang="en-US" sz="2000">
                <a:latin typeface="Times" panose="02020603050405020304" pitchFamily="18" charset="0"/>
              </a:rPr>
              <a:t>Η </a:t>
            </a:r>
            <a:r>
              <a:rPr lang="el-GR" altLang="en-US" sz="2000">
                <a:solidFill>
                  <a:srgbClr val="0000FF"/>
                </a:solidFill>
                <a:latin typeface="Times" panose="02020603050405020304" pitchFamily="18" charset="0"/>
              </a:rPr>
              <a:t>rdfs:Literal</a:t>
            </a:r>
            <a:r>
              <a:rPr lang="el-GR" altLang="en-US" sz="2000">
                <a:latin typeface="Times" panose="02020603050405020304" pitchFamily="18" charset="0"/>
              </a:rPr>
              <a:t> είναι ένα στιγμιότυπο της </a:t>
            </a:r>
            <a:r>
              <a:rPr lang="el-GR" altLang="en-US" sz="2000">
                <a:solidFill>
                  <a:srgbClr val="0000FF"/>
                </a:solidFill>
                <a:latin typeface="Times" panose="02020603050405020304" pitchFamily="18" charset="0"/>
              </a:rPr>
              <a:t>rdfs:Class</a:t>
            </a:r>
            <a:r>
              <a:rPr lang="el-GR" altLang="en-US" sz="2000">
                <a:latin typeface="Times" panose="02020603050405020304" pitchFamily="18" charset="0"/>
              </a:rPr>
              <a:t>.</a:t>
            </a:r>
          </a:p>
          <a:p>
            <a:pPr lvl="1">
              <a:lnSpc>
                <a:spcPct val="80000"/>
              </a:lnSpc>
            </a:pPr>
            <a:r>
              <a:rPr lang="el-GR" altLang="en-US" sz="2000">
                <a:latin typeface="Times" panose="02020603050405020304" pitchFamily="18" charset="0"/>
              </a:rPr>
              <a:t>Η </a:t>
            </a:r>
            <a:r>
              <a:rPr lang="el-GR" altLang="en-US" sz="2000">
                <a:solidFill>
                  <a:srgbClr val="0000FF"/>
                </a:solidFill>
                <a:latin typeface="Times" panose="02020603050405020304" pitchFamily="18" charset="0"/>
              </a:rPr>
              <a:t>rdfs:Literal</a:t>
            </a:r>
            <a:r>
              <a:rPr lang="el-GR" altLang="en-US" sz="2000">
                <a:latin typeface="Times" panose="02020603050405020304" pitchFamily="18" charset="0"/>
              </a:rPr>
              <a:t> είναι υποκλάση της </a:t>
            </a:r>
            <a:r>
              <a:rPr lang="el-GR" altLang="en-US" sz="2000">
                <a:solidFill>
                  <a:srgbClr val="0000FF"/>
                </a:solidFill>
                <a:latin typeface="Times" panose="02020603050405020304" pitchFamily="18" charset="0"/>
              </a:rPr>
              <a:t>rdfs:Resource</a:t>
            </a:r>
            <a:r>
              <a:rPr lang="el-GR" altLang="en-US" sz="2000">
                <a:latin typeface="Times" panose="02020603050405020304" pitchFamily="18" charset="0"/>
              </a:rPr>
              <a:t>.</a:t>
            </a:r>
          </a:p>
          <a:p>
            <a:pPr>
              <a:lnSpc>
                <a:spcPct val="80000"/>
              </a:lnSpc>
            </a:pPr>
            <a:endParaRPr lang="el-GR" altLang="en-US" sz="800">
              <a:latin typeface="Times" panose="02020603050405020304" pitchFamily="18" charset="0"/>
            </a:endParaRPr>
          </a:p>
          <a:p>
            <a:pPr>
              <a:lnSpc>
                <a:spcPct val="80000"/>
              </a:lnSpc>
            </a:pPr>
            <a:r>
              <a:rPr lang="el-GR" altLang="en-US" sz="2400">
                <a:latin typeface="Times" panose="02020603050405020304" pitchFamily="18" charset="0"/>
              </a:rPr>
              <a:t>Η</a:t>
            </a:r>
            <a:r>
              <a:rPr lang="el-GR" altLang="en-US" sz="2400">
                <a:solidFill>
                  <a:srgbClr val="0000FF"/>
                </a:solidFill>
                <a:latin typeface="Times" panose="02020603050405020304" pitchFamily="18" charset="0"/>
              </a:rPr>
              <a:t> rdf:Property </a:t>
            </a:r>
            <a:r>
              <a:rPr lang="el-GR" altLang="en-US" sz="2400">
                <a:latin typeface="Times" panose="02020603050405020304" pitchFamily="18" charset="0"/>
              </a:rPr>
              <a:t>είναι η κλάση των ιδιοτήτων της RDF. </a:t>
            </a:r>
          </a:p>
          <a:p>
            <a:pPr lvl="1">
              <a:lnSpc>
                <a:spcPct val="80000"/>
              </a:lnSpc>
            </a:pPr>
            <a:r>
              <a:rPr lang="el-GR" altLang="en-US" sz="2000">
                <a:latin typeface="Times" panose="02020603050405020304" pitchFamily="18" charset="0"/>
              </a:rPr>
              <a:t>Η </a:t>
            </a:r>
            <a:r>
              <a:rPr lang="el-GR" altLang="en-US" sz="2000">
                <a:solidFill>
                  <a:srgbClr val="0000FF"/>
                </a:solidFill>
                <a:latin typeface="Times" panose="02020603050405020304" pitchFamily="18" charset="0"/>
              </a:rPr>
              <a:t>rdf:Property</a:t>
            </a:r>
            <a:r>
              <a:rPr lang="el-GR" altLang="en-US" sz="2000">
                <a:latin typeface="Times" panose="02020603050405020304" pitchFamily="18" charset="0"/>
              </a:rPr>
              <a:t> είναι στιγμιότυπο της </a:t>
            </a:r>
            <a:r>
              <a:rPr lang="en-US" altLang="en-US" sz="2000">
                <a:solidFill>
                  <a:srgbClr val="0000FF"/>
                </a:solidFill>
                <a:latin typeface="Times" panose="02020603050405020304" pitchFamily="18" charset="0"/>
              </a:rPr>
              <a:t>rdfs:Class</a:t>
            </a:r>
            <a:r>
              <a:rPr lang="el-GR" altLang="en-US" sz="2000">
                <a:latin typeface="Times" panose="02020603050405020304" pitchFamily="18" charset="0"/>
              </a:rPr>
              <a:t>.</a:t>
            </a:r>
            <a:endParaRPr lang="en-US" altLang="en-US" sz="2000">
              <a:latin typeface="Times" panose="02020603050405020304" pitchFamily="18" charset="0"/>
            </a:endParaRPr>
          </a:p>
          <a:p>
            <a:pPr>
              <a:lnSpc>
                <a:spcPct val="80000"/>
              </a:lnSpc>
            </a:pPr>
            <a:endParaRPr lang="el-GR" altLang="en-US" sz="800">
              <a:latin typeface="Times" panose="02020603050405020304" pitchFamily="18" charset="0"/>
            </a:endParaRPr>
          </a:p>
          <a:p>
            <a:pPr>
              <a:lnSpc>
                <a:spcPct val="80000"/>
              </a:lnSpc>
            </a:pPr>
            <a:r>
              <a:rPr lang="en-US" altLang="en-US" sz="2400">
                <a:latin typeface="Times" panose="02020603050405020304" pitchFamily="18" charset="0"/>
              </a:rPr>
              <a:t>H </a:t>
            </a:r>
            <a:r>
              <a:rPr lang="el-GR" altLang="en-US" sz="2400">
                <a:solidFill>
                  <a:srgbClr val="0000FF"/>
                </a:solidFill>
                <a:latin typeface="Times" panose="02020603050405020304" pitchFamily="18" charset="0"/>
              </a:rPr>
              <a:t>rdfs:Datatype</a:t>
            </a:r>
            <a:r>
              <a:rPr lang="en-US" altLang="en-US" sz="2400">
                <a:solidFill>
                  <a:srgbClr val="0000FF"/>
                </a:solidFill>
                <a:latin typeface="Times" panose="02020603050405020304" pitchFamily="18" charset="0"/>
              </a:rPr>
              <a:t> </a:t>
            </a:r>
            <a:r>
              <a:rPr lang="el-GR" altLang="en-US" sz="2400">
                <a:latin typeface="Times" panose="02020603050405020304" pitchFamily="18" charset="0"/>
              </a:rPr>
              <a:t>είναι η κλάση όλων των τύπων δεδομένων. </a:t>
            </a:r>
          </a:p>
          <a:p>
            <a:pPr lvl="1">
              <a:lnSpc>
                <a:spcPct val="80000"/>
              </a:lnSpc>
            </a:pPr>
            <a:r>
              <a:rPr lang="el-GR" altLang="en-US" sz="2000">
                <a:latin typeface="Times" panose="02020603050405020304" pitchFamily="18" charset="0"/>
              </a:rPr>
              <a:t>Η  </a:t>
            </a:r>
            <a:r>
              <a:rPr lang="el-GR" altLang="en-US" sz="2000">
                <a:solidFill>
                  <a:srgbClr val="0000FF"/>
                </a:solidFill>
                <a:latin typeface="Times" panose="02020603050405020304" pitchFamily="18" charset="0"/>
              </a:rPr>
              <a:t>rdfs:Datatype</a:t>
            </a:r>
            <a:r>
              <a:rPr lang="el-GR" altLang="en-US" sz="2000">
                <a:latin typeface="Times" panose="02020603050405020304" pitchFamily="18" charset="0"/>
              </a:rPr>
              <a:t> είναι ταυτόχρονα και στιγμιότυπο και υποκλάση της  </a:t>
            </a:r>
            <a:r>
              <a:rPr lang="en-US" altLang="en-US" sz="2000">
                <a:solidFill>
                  <a:srgbClr val="0000FF"/>
                </a:solidFill>
                <a:latin typeface="Times" panose="02020603050405020304" pitchFamily="18" charset="0"/>
              </a:rPr>
              <a:t>rdfs:Class</a:t>
            </a:r>
            <a:r>
              <a:rPr lang="el-GR" altLang="en-US" sz="2000">
                <a:latin typeface="Times" panose="02020603050405020304" pitchFamily="18" charset="0"/>
              </a:rPr>
              <a:t>. </a:t>
            </a:r>
            <a:endParaRPr lang="en-US" altLang="en-US" sz="2000">
              <a:latin typeface="Times" panose="02020603050405020304" pitchFamily="18" charset="0"/>
            </a:endParaRPr>
          </a:p>
          <a:p>
            <a:pPr lvl="1">
              <a:lnSpc>
                <a:spcPct val="80000"/>
              </a:lnSpc>
            </a:pPr>
            <a:r>
              <a:rPr lang="el-GR" altLang="en-US" sz="2000">
                <a:latin typeface="Times" panose="02020603050405020304" pitchFamily="18" charset="0"/>
              </a:rPr>
              <a:t>Κάθε στιγμιότυπο της </a:t>
            </a:r>
            <a:r>
              <a:rPr lang="el-GR" altLang="en-US" sz="2000">
                <a:solidFill>
                  <a:srgbClr val="0000FF"/>
                </a:solidFill>
                <a:latin typeface="Times" panose="02020603050405020304" pitchFamily="18" charset="0"/>
              </a:rPr>
              <a:t>rdfs:Datatype</a:t>
            </a:r>
            <a:r>
              <a:rPr lang="el-GR" altLang="en-US" sz="2000">
                <a:latin typeface="Times" panose="02020603050405020304" pitchFamily="18" charset="0"/>
              </a:rPr>
              <a:t> είναι υποκλάση της </a:t>
            </a:r>
            <a:r>
              <a:rPr lang="el-GR" altLang="en-US" sz="2000">
                <a:solidFill>
                  <a:srgbClr val="0000FF"/>
                </a:solidFill>
                <a:latin typeface="Times" panose="02020603050405020304" pitchFamily="18" charset="0"/>
              </a:rPr>
              <a:t>rdfs:Literal</a:t>
            </a:r>
            <a:r>
              <a:rPr lang="el-GR" altLang="en-US" sz="2000">
                <a:latin typeface="Times" panose="02020603050405020304" pitchFamily="18" charset="0"/>
              </a:rPr>
              <a:t>.</a:t>
            </a:r>
          </a:p>
        </p:txBody>
      </p:sp>
      <p:sp>
        <p:nvSpPr>
          <p:cNvPr id="11268" name="Slide Number Placeholder 3">
            <a:extLst>
              <a:ext uri="{FF2B5EF4-FFF2-40B4-BE49-F238E27FC236}">
                <a16:creationId xmlns:a16="http://schemas.microsoft.com/office/drawing/2014/main" id="{08E917E3-6678-09F8-DFE6-B104182CB59B}"/>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457B1F21-383E-4619-B571-4842691F0048}" type="slidenum">
              <a:rPr lang="en-US" altLang="en-US" sz="1200" b="0">
                <a:latin typeface="Arial" panose="020B0604020202020204" pitchFamily="34" charset="0"/>
                <a:cs typeface="Arial" panose="020B0604020202020204" pitchFamily="34" charset="0"/>
              </a:rPr>
              <a:pPr algn="r"/>
              <a:t>7</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fade">
                                      <p:cBhvr>
                                        <p:cTn id="22" dur="500"/>
                                        <p:tgtEl>
                                          <p:spTgt spid="337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fade">
                                      <p:cBhvr>
                                        <p:cTn id="27" dur="500"/>
                                        <p:tgtEl>
                                          <p:spTgt spid="337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7" end="7"/>
                                            </p:txEl>
                                          </p:spTgt>
                                        </p:tgtEl>
                                        <p:attrNameLst>
                                          <p:attrName>style.visibility</p:attrName>
                                        </p:attrNameLst>
                                      </p:cBhvr>
                                      <p:to>
                                        <p:strVal val="visible"/>
                                      </p:to>
                                    </p:set>
                                    <p:animEffect transition="in" filter="fade">
                                      <p:cBhvr>
                                        <p:cTn id="32" dur="500"/>
                                        <p:tgtEl>
                                          <p:spTgt spid="3379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3795">
                                            <p:txEl>
                                              <p:pRg st="8" end="8"/>
                                            </p:txEl>
                                          </p:spTgt>
                                        </p:tgtEl>
                                        <p:attrNameLst>
                                          <p:attrName>style.visibility</p:attrName>
                                        </p:attrNameLst>
                                      </p:cBhvr>
                                      <p:to>
                                        <p:strVal val="visible"/>
                                      </p:to>
                                    </p:set>
                                    <p:animEffect transition="in" filter="fade">
                                      <p:cBhvr>
                                        <p:cTn id="37" dur="500"/>
                                        <p:tgtEl>
                                          <p:spTgt spid="3379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3795">
                                            <p:txEl>
                                              <p:pRg st="9" end="9"/>
                                            </p:txEl>
                                          </p:spTgt>
                                        </p:tgtEl>
                                        <p:attrNameLst>
                                          <p:attrName>style.visibility</p:attrName>
                                        </p:attrNameLst>
                                      </p:cBhvr>
                                      <p:to>
                                        <p:strVal val="visible"/>
                                      </p:to>
                                    </p:set>
                                    <p:animEffect transition="in" filter="fade">
                                      <p:cBhvr>
                                        <p:cTn id="42" dur="500"/>
                                        <p:tgtEl>
                                          <p:spTgt spid="33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F3AEB7-C3AF-19D1-A880-8844AD194057}"/>
              </a:ext>
            </a:extLst>
          </p:cNvPr>
          <p:cNvSpPr>
            <a:spLocks noGrp="1" noChangeArrowheads="1"/>
          </p:cNvSpPr>
          <p:nvPr>
            <p:ph type="title"/>
          </p:nvPr>
        </p:nvSpPr>
        <p:spPr bwMode="auto">
          <a:xfrm>
            <a:off x="190500" y="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altLang="en-US" sz="3600">
                <a:latin typeface="Times" panose="02020603050405020304" pitchFamily="18" charset="0"/>
              </a:rPr>
              <a:t>Ιδιότητες</a:t>
            </a:r>
          </a:p>
        </p:txBody>
      </p:sp>
      <p:sp>
        <p:nvSpPr>
          <p:cNvPr id="34819" name="Rectangle 3">
            <a:extLst>
              <a:ext uri="{FF2B5EF4-FFF2-40B4-BE49-F238E27FC236}">
                <a16:creationId xmlns:a16="http://schemas.microsoft.com/office/drawing/2014/main" id="{FD19B903-29AC-DB8C-5965-A16E5B331DE7}"/>
              </a:ext>
            </a:extLst>
          </p:cNvPr>
          <p:cNvSpPr>
            <a:spLocks noGrp="1" noChangeArrowheads="1"/>
          </p:cNvSpPr>
          <p:nvPr>
            <p:ph idx="1"/>
          </p:nvPr>
        </p:nvSpPr>
        <p:spPr bwMode="auto">
          <a:xfrm>
            <a:off x="342900" y="914400"/>
            <a:ext cx="84582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l-GR" altLang="en-US" sz="2400">
                <a:latin typeface="Times" panose="02020603050405020304" pitchFamily="18" charset="0"/>
              </a:rPr>
              <a:t>Η</a:t>
            </a:r>
            <a:r>
              <a:rPr lang="en-US" altLang="en-US" sz="2400">
                <a:latin typeface="Times" panose="02020603050405020304" pitchFamily="18" charset="0"/>
              </a:rPr>
              <a:t> </a:t>
            </a:r>
            <a:r>
              <a:rPr lang="el-GR" altLang="en-US" sz="2400">
                <a:latin typeface="Times" panose="02020603050405020304" pitchFamily="18" charset="0"/>
              </a:rPr>
              <a:t>ιδιότητα </a:t>
            </a:r>
            <a:r>
              <a:rPr lang="en-US" altLang="en-US" sz="2400">
                <a:solidFill>
                  <a:srgbClr val="0000FF"/>
                </a:solidFill>
                <a:latin typeface="Times" panose="02020603050405020304" pitchFamily="18" charset="0"/>
              </a:rPr>
              <a:t>rdfs:subPropertyOf</a:t>
            </a:r>
            <a:r>
              <a:rPr lang="en-US" altLang="en-US" sz="2400">
                <a:latin typeface="Times" panose="02020603050405020304" pitchFamily="18" charset="0"/>
              </a:rPr>
              <a:t> </a:t>
            </a:r>
            <a:r>
              <a:rPr lang="el-GR" altLang="en-US" sz="2400">
                <a:latin typeface="Times" panose="02020603050405020304" pitchFamily="18" charset="0"/>
              </a:rPr>
              <a:t>μπορεί να χρησιμοποιηθεί για να δηλώσει ότι μια ιδιότητα είναι </a:t>
            </a:r>
            <a:r>
              <a:rPr lang="el-GR" altLang="en-US" sz="2400" b="1">
                <a:solidFill>
                  <a:srgbClr val="FF0000"/>
                </a:solidFill>
                <a:latin typeface="Times" panose="02020603050405020304" pitchFamily="18" charset="0"/>
              </a:rPr>
              <a:t>υπο-ιδιότητα</a:t>
            </a:r>
            <a:r>
              <a:rPr lang="el-GR" altLang="en-US" sz="2400">
                <a:latin typeface="Times" panose="02020603050405020304" pitchFamily="18" charset="0"/>
              </a:rPr>
              <a:t> </a:t>
            </a:r>
            <a:r>
              <a:rPr lang="en-US" altLang="en-US" sz="2400">
                <a:latin typeface="Times" panose="02020603050405020304" pitchFamily="18" charset="0"/>
              </a:rPr>
              <a:t>(</a:t>
            </a:r>
            <a:r>
              <a:rPr lang="en-US" altLang="en-US" sz="2400" b="1">
                <a:latin typeface="Times" panose="02020603050405020304" pitchFamily="18" charset="0"/>
              </a:rPr>
              <a:t>sub-property</a:t>
            </a:r>
            <a:r>
              <a:rPr lang="en-US" altLang="en-US" sz="2400">
                <a:latin typeface="Times" panose="02020603050405020304" pitchFamily="18" charset="0"/>
              </a:rPr>
              <a:t>) </a:t>
            </a:r>
            <a:r>
              <a:rPr lang="el-GR" altLang="en-US" sz="2400">
                <a:latin typeface="Times" panose="02020603050405020304" pitchFamily="18" charset="0"/>
              </a:rPr>
              <a:t>μιας άλλης. </a:t>
            </a:r>
          </a:p>
          <a:p>
            <a:pPr lvl="1">
              <a:lnSpc>
                <a:spcPct val="90000"/>
              </a:lnSpc>
            </a:pPr>
            <a:r>
              <a:rPr lang="el-GR" altLang="en-US" sz="2000">
                <a:latin typeface="Times" panose="02020603050405020304" pitchFamily="18" charset="0"/>
              </a:rPr>
              <a:t>Αν μια ιδιότητα </a:t>
            </a:r>
            <a:r>
              <a:rPr lang="en-US" altLang="en-US" sz="2000">
                <a:latin typeface="Times" panose="02020603050405020304" pitchFamily="18" charset="0"/>
              </a:rPr>
              <a:t>P </a:t>
            </a:r>
            <a:r>
              <a:rPr lang="el-GR" altLang="en-US" sz="2000">
                <a:latin typeface="Times" panose="02020603050405020304" pitchFamily="18" charset="0"/>
              </a:rPr>
              <a:t>είναι υπο</a:t>
            </a:r>
            <a:r>
              <a:rPr lang="en-US" altLang="en-US" sz="2000">
                <a:latin typeface="Times" panose="02020603050405020304" pitchFamily="18" charset="0"/>
              </a:rPr>
              <a:t>-</a:t>
            </a:r>
            <a:r>
              <a:rPr lang="el-GR" altLang="en-US" sz="2000">
                <a:latin typeface="Times" panose="02020603050405020304" pitchFamily="18" charset="0"/>
              </a:rPr>
              <a:t>ιδιότητα μιας ιδιότητας</a:t>
            </a:r>
            <a:r>
              <a:rPr lang="en-US" altLang="en-US" sz="2000">
                <a:latin typeface="Times" panose="02020603050405020304" pitchFamily="18" charset="0"/>
              </a:rPr>
              <a:t> P', </a:t>
            </a:r>
            <a:r>
              <a:rPr lang="el-GR" altLang="en-US" sz="2000">
                <a:latin typeface="Times" panose="02020603050405020304" pitchFamily="18" charset="0"/>
              </a:rPr>
              <a:t>τότε όλα τα ζεύγη πόρων τα οποία συσχετίζονται με την </a:t>
            </a:r>
            <a:r>
              <a:rPr lang="en-US" altLang="en-US" sz="2000">
                <a:latin typeface="Times" panose="02020603050405020304" pitchFamily="18" charset="0"/>
              </a:rPr>
              <a:t>P </a:t>
            </a:r>
            <a:r>
              <a:rPr lang="el-GR" altLang="en-US" sz="2000">
                <a:latin typeface="Times" panose="02020603050405020304" pitchFamily="18" charset="0"/>
              </a:rPr>
              <a:t>συσχετίζονται επίσης με την </a:t>
            </a:r>
            <a:r>
              <a:rPr lang="en-US" altLang="en-US" sz="2000">
                <a:latin typeface="Times" panose="02020603050405020304" pitchFamily="18" charset="0"/>
              </a:rPr>
              <a:t>P'. </a:t>
            </a:r>
            <a:endParaRPr lang="el-GR" altLang="en-US" sz="2000">
              <a:latin typeface="Times" panose="02020603050405020304" pitchFamily="18" charset="0"/>
            </a:endParaRPr>
          </a:p>
          <a:p>
            <a:pPr lvl="1">
              <a:lnSpc>
                <a:spcPct val="90000"/>
              </a:lnSpc>
            </a:pPr>
            <a:r>
              <a:rPr lang="el-GR" altLang="en-US" sz="2000">
                <a:latin typeface="Times" panose="02020603050405020304" pitchFamily="18" charset="0"/>
              </a:rPr>
              <a:t>Ο όρος </a:t>
            </a:r>
            <a:r>
              <a:rPr lang="el-GR" altLang="en-US" sz="2000" b="1">
                <a:solidFill>
                  <a:srgbClr val="FF0000"/>
                </a:solidFill>
                <a:latin typeface="Times" panose="02020603050405020304" pitchFamily="18" charset="0"/>
              </a:rPr>
              <a:t>υπερ-ιδιότητα</a:t>
            </a:r>
            <a:r>
              <a:rPr lang="el-GR" altLang="en-US" sz="2000">
                <a:latin typeface="Times" panose="02020603050405020304" pitchFamily="18" charset="0"/>
              </a:rPr>
              <a:t> (</a:t>
            </a:r>
            <a:r>
              <a:rPr lang="en-US" altLang="en-US" sz="2000" b="1">
                <a:latin typeface="Times" panose="02020603050405020304" pitchFamily="18" charset="0"/>
              </a:rPr>
              <a:t>super-property</a:t>
            </a:r>
            <a:r>
              <a:rPr lang="el-GR" altLang="en-US" sz="2000">
                <a:latin typeface="Times" panose="02020603050405020304" pitchFamily="18" charset="0"/>
              </a:rPr>
              <a:t>) χρησιμοποιείται συχνά σαν ο αντίστροφος του όρου υπο-ιδιότητα.</a:t>
            </a:r>
            <a:r>
              <a:rPr lang="en-US" altLang="en-US" sz="2000">
                <a:latin typeface="Times" panose="02020603050405020304" pitchFamily="18" charset="0"/>
              </a:rPr>
              <a:t> </a:t>
            </a:r>
            <a:endParaRPr lang="el-GR" altLang="en-US" sz="2000">
              <a:latin typeface="Times" panose="02020603050405020304" pitchFamily="18" charset="0"/>
            </a:endParaRPr>
          </a:p>
          <a:p>
            <a:pPr lvl="1">
              <a:lnSpc>
                <a:spcPct val="90000"/>
              </a:lnSpc>
            </a:pPr>
            <a:r>
              <a:rPr lang="el-GR" altLang="en-US" sz="2000">
                <a:latin typeface="Times" panose="02020603050405020304" pitchFamily="18" charset="0"/>
              </a:rPr>
              <a:t>Αν μια ιδιότητα </a:t>
            </a:r>
            <a:r>
              <a:rPr lang="en-US" altLang="en-US" sz="2000">
                <a:latin typeface="Times" panose="02020603050405020304" pitchFamily="18" charset="0"/>
              </a:rPr>
              <a:t>P</a:t>
            </a:r>
            <a:r>
              <a:rPr lang="en-US" altLang="ja-JP" sz="2000">
                <a:latin typeface="Times" panose="02020603050405020304" pitchFamily="18" charset="0"/>
              </a:rPr>
              <a:t>' </a:t>
            </a:r>
            <a:r>
              <a:rPr lang="el-GR" altLang="ja-JP" sz="2000">
                <a:latin typeface="Times" panose="02020603050405020304" pitchFamily="18" charset="0"/>
              </a:rPr>
              <a:t>είναι υπερ</a:t>
            </a:r>
            <a:r>
              <a:rPr lang="en-US" altLang="ja-JP" sz="2000">
                <a:latin typeface="Times" panose="02020603050405020304" pitchFamily="18" charset="0"/>
              </a:rPr>
              <a:t>-</a:t>
            </a:r>
            <a:r>
              <a:rPr lang="el-GR" altLang="ja-JP" sz="2000">
                <a:latin typeface="Times" panose="02020603050405020304" pitchFamily="18" charset="0"/>
              </a:rPr>
              <a:t>ιδιότητα μιας ιδιότητας</a:t>
            </a:r>
            <a:r>
              <a:rPr lang="en-US" altLang="ja-JP" sz="2000">
                <a:latin typeface="Times" panose="02020603050405020304" pitchFamily="18" charset="0"/>
              </a:rPr>
              <a:t> P, </a:t>
            </a:r>
            <a:r>
              <a:rPr lang="el-GR" altLang="ja-JP" sz="2000">
                <a:latin typeface="Times" panose="02020603050405020304" pitchFamily="18" charset="0"/>
              </a:rPr>
              <a:t>τότε όλα τα ζεύγη πόρων τα οποία συσχετίζονται με την </a:t>
            </a:r>
            <a:r>
              <a:rPr lang="en-US" altLang="ja-JP" sz="2000">
                <a:latin typeface="Times" panose="02020603050405020304" pitchFamily="18" charset="0"/>
              </a:rPr>
              <a:t>P </a:t>
            </a:r>
            <a:r>
              <a:rPr lang="el-GR" altLang="ja-JP" sz="2000">
                <a:latin typeface="Times" panose="02020603050405020304" pitchFamily="18" charset="0"/>
              </a:rPr>
              <a:t>συσχετίζονται επίσης με την </a:t>
            </a:r>
            <a:r>
              <a:rPr lang="en-US" altLang="ja-JP" sz="2000">
                <a:latin typeface="Times" panose="02020603050405020304" pitchFamily="18" charset="0"/>
              </a:rPr>
              <a:t>P'. </a:t>
            </a:r>
          </a:p>
          <a:p>
            <a:pPr lvl="2">
              <a:lnSpc>
                <a:spcPct val="90000"/>
              </a:lnSpc>
            </a:pPr>
            <a:r>
              <a:rPr lang="el-GR" altLang="ja-JP" sz="1800">
                <a:latin typeface="Times" panose="02020603050405020304" pitchFamily="18" charset="0"/>
              </a:rPr>
              <a:t>Π.χ. Ανθρωπος - Θηλαστικό</a:t>
            </a:r>
            <a:endParaRPr lang="en-US" altLang="ja-JP" sz="1800">
              <a:latin typeface="Times" panose="02020603050405020304" pitchFamily="18" charset="0"/>
            </a:endParaRPr>
          </a:p>
          <a:p>
            <a:pPr lvl="1">
              <a:lnSpc>
                <a:spcPct val="90000"/>
              </a:lnSpc>
            </a:pPr>
            <a:endParaRPr lang="el-GR" altLang="ja-JP" sz="2000">
              <a:latin typeface="Times" panose="02020603050405020304" pitchFamily="18" charset="0"/>
            </a:endParaRPr>
          </a:p>
        </p:txBody>
      </p:sp>
      <p:sp>
        <p:nvSpPr>
          <p:cNvPr id="12292" name="Slide Number Placeholder 3">
            <a:extLst>
              <a:ext uri="{FF2B5EF4-FFF2-40B4-BE49-F238E27FC236}">
                <a16:creationId xmlns:a16="http://schemas.microsoft.com/office/drawing/2014/main" id="{5143293A-290B-5C82-9F70-4CFABC7EAD92}"/>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273D5689-7D64-4161-854B-0A034358FD08}" type="slidenum">
              <a:rPr lang="en-US" altLang="en-US" sz="1200" b="0">
                <a:latin typeface="Arial" panose="020B0604020202020204" pitchFamily="34" charset="0"/>
                <a:cs typeface="Arial" panose="020B0604020202020204" pitchFamily="34" charset="0"/>
              </a:rPr>
              <a:pPr algn="r"/>
              <a:t>8</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fade">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fade">
                                      <p:cBhvr>
                                        <p:cTn id="2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004832D-0CFB-8620-BB38-78C23A1DA444}"/>
              </a:ext>
            </a:extLst>
          </p:cNvPr>
          <p:cNvSpPr>
            <a:spLocks noGrp="1" noChangeArrowheads="1"/>
          </p:cNvSpPr>
          <p:nvPr>
            <p:ph type="title"/>
          </p:nvPr>
        </p:nvSpPr>
        <p:spPr bwMode="auto">
          <a:xfrm>
            <a:off x="571500" y="-1588"/>
            <a:ext cx="8001000" cy="533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altLang="en-US" sz="3600">
                <a:latin typeface="Times" panose="02020603050405020304" pitchFamily="18" charset="0"/>
              </a:rPr>
              <a:t>Ιδιότητες</a:t>
            </a:r>
          </a:p>
        </p:txBody>
      </p:sp>
      <p:sp>
        <p:nvSpPr>
          <p:cNvPr id="33795" name="Rectangle 3">
            <a:extLst>
              <a:ext uri="{FF2B5EF4-FFF2-40B4-BE49-F238E27FC236}">
                <a16:creationId xmlns:a16="http://schemas.microsoft.com/office/drawing/2014/main" id="{B81160B5-6EE5-3339-FF86-D39441DAAB80}"/>
              </a:ext>
            </a:extLst>
          </p:cNvPr>
          <p:cNvSpPr>
            <a:spLocks noGrp="1" noChangeArrowheads="1"/>
          </p:cNvSpPr>
          <p:nvPr>
            <p:ph idx="1"/>
          </p:nvPr>
        </p:nvSpPr>
        <p:spPr bwMode="auto">
          <a:xfrm>
            <a:off x="190500" y="990600"/>
            <a:ext cx="87630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l-GR" altLang="en-US" sz="2000">
                <a:latin typeface="Times" panose="02020603050405020304" pitchFamily="18" charset="0"/>
              </a:rPr>
              <a:t>Η ιδιότητα</a:t>
            </a:r>
            <a:r>
              <a:rPr lang="el-GR" altLang="en-US" sz="2000">
                <a:solidFill>
                  <a:srgbClr val="0000FF"/>
                </a:solidFill>
                <a:latin typeface="Times" panose="02020603050405020304" pitchFamily="18" charset="0"/>
              </a:rPr>
              <a:t> rdfs:range</a:t>
            </a:r>
            <a:r>
              <a:rPr lang="el-GR" altLang="en-US" sz="2000">
                <a:latin typeface="Times" panose="02020603050405020304" pitchFamily="18" charset="0"/>
              </a:rPr>
              <a:t> είναι στιγμιότυπο της </a:t>
            </a:r>
            <a:r>
              <a:rPr lang="en-US" altLang="en-US" sz="2000">
                <a:solidFill>
                  <a:srgbClr val="0000FF"/>
                </a:solidFill>
                <a:latin typeface="Times" panose="02020603050405020304" pitchFamily="18" charset="0"/>
              </a:rPr>
              <a:t>rdf:Property</a:t>
            </a:r>
            <a:r>
              <a:rPr lang="el-GR" altLang="en-US" sz="2000">
                <a:latin typeface="Times" panose="02020603050405020304" pitchFamily="18" charset="0"/>
              </a:rPr>
              <a:t> και χρησιμοποιείται για να δηλώσει ότι οι τιμές μιας ιδιότητας είναι στιγμιότυπα μιας ή περισσοτέρων κλάσεων.</a:t>
            </a:r>
          </a:p>
          <a:p>
            <a:pPr lvl="1">
              <a:lnSpc>
                <a:spcPct val="90000"/>
              </a:lnSpc>
            </a:pPr>
            <a:r>
              <a:rPr lang="el-GR" altLang="en-US" sz="1800">
                <a:latin typeface="Times" panose="02020603050405020304" pitchFamily="18" charset="0"/>
              </a:rPr>
              <a:t>Η δήλωση </a:t>
            </a:r>
            <a:r>
              <a:rPr lang="en-US" altLang="en-US" sz="1800">
                <a:latin typeface="Times" panose="02020603050405020304" pitchFamily="18" charset="0"/>
              </a:rPr>
              <a:t>“</a:t>
            </a:r>
            <a:r>
              <a:rPr lang="en-US" altLang="en-US" sz="1800">
                <a:solidFill>
                  <a:srgbClr val="0000FF"/>
                </a:solidFill>
                <a:latin typeface="Times" panose="02020603050405020304" pitchFamily="18" charset="0"/>
              </a:rPr>
              <a:t>P rdfs:range C”</a:t>
            </a:r>
            <a:r>
              <a:rPr lang="el-GR" altLang="en-US" sz="1800">
                <a:solidFill>
                  <a:srgbClr val="0000FF"/>
                </a:solidFill>
                <a:latin typeface="Times" panose="02020603050405020304" pitchFamily="18" charset="0"/>
              </a:rPr>
              <a:t> </a:t>
            </a:r>
            <a:r>
              <a:rPr lang="el-GR" altLang="en-US" sz="1800">
                <a:latin typeface="Times" panose="02020603050405020304" pitchFamily="18" charset="0"/>
              </a:rPr>
              <a:t>υποδηλώνει ότι</a:t>
            </a:r>
            <a:r>
              <a:rPr lang="en-US" altLang="en-US" sz="1800">
                <a:solidFill>
                  <a:srgbClr val="0000FF"/>
                </a:solidFill>
                <a:latin typeface="Times" panose="02020603050405020304" pitchFamily="18" charset="0"/>
              </a:rPr>
              <a:t>:</a:t>
            </a:r>
          </a:p>
          <a:p>
            <a:pPr lvl="1">
              <a:lnSpc>
                <a:spcPct val="90000"/>
              </a:lnSpc>
              <a:buFont typeface="Monotype Sorts" charset="2"/>
              <a:buNone/>
            </a:pPr>
            <a:r>
              <a:rPr lang="en-US" altLang="en-US" sz="1800">
                <a:solidFill>
                  <a:srgbClr val="0000FF"/>
                </a:solidFill>
                <a:latin typeface="Times" panose="02020603050405020304" pitchFamily="18" charset="0"/>
              </a:rPr>
              <a:t>  </a:t>
            </a:r>
            <a:r>
              <a:rPr lang="el-GR" altLang="en-US" sz="1800">
                <a:solidFill>
                  <a:srgbClr val="0000FF"/>
                </a:solidFill>
                <a:latin typeface="Times" panose="02020603050405020304" pitchFamily="18" charset="0"/>
              </a:rPr>
              <a:t>	</a:t>
            </a:r>
            <a:r>
              <a:rPr lang="el-GR" altLang="en-US" sz="1800">
                <a:latin typeface="Times" panose="02020603050405020304" pitchFamily="18" charset="0"/>
              </a:rPr>
              <a:t>1. το </a:t>
            </a:r>
            <a:r>
              <a:rPr lang="en-US" altLang="en-US" sz="1800">
                <a:latin typeface="Times" panose="02020603050405020304" pitchFamily="18" charset="0"/>
              </a:rPr>
              <a:t>P</a:t>
            </a:r>
            <a:r>
              <a:rPr lang="el-GR" altLang="en-US" sz="1800">
                <a:latin typeface="Times" panose="02020603050405020304" pitchFamily="18" charset="0"/>
              </a:rPr>
              <a:t> είναι ένα στιγμιότυπο της κλάσης</a:t>
            </a:r>
            <a:r>
              <a:rPr lang="el-GR" altLang="en-US" sz="1800">
                <a:solidFill>
                  <a:srgbClr val="0000FF"/>
                </a:solidFill>
                <a:latin typeface="Times" panose="02020603050405020304" pitchFamily="18" charset="0"/>
              </a:rPr>
              <a:t> </a:t>
            </a:r>
            <a:r>
              <a:rPr lang="en-US" altLang="en-US" sz="1800">
                <a:solidFill>
                  <a:srgbClr val="0000FF"/>
                </a:solidFill>
                <a:latin typeface="Times" panose="02020603050405020304" pitchFamily="18" charset="0"/>
              </a:rPr>
              <a:t>rdf:Property</a:t>
            </a:r>
            <a:r>
              <a:rPr lang="el-GR" altLang="en-US" sz="1800">
                <a:latin typeface="Times" panose="02020603050405020304" pitchFamily="18" charset="0"/>
              </a:rPr>
              <a:t>, </a:t>
            </a:r>
            <a:br>
              <a:rPr lang="el-GR" altLang="en-US" sz="1800">
                <a:latin typeface="Times" panose="02020603050405020304" pitchFamily="18" charset="0"/>
              </a:rPr>
            </a:br>
            <a:r>
              <a:rPr lang="el-GR" altLang="en-US" sz="1800">
                <a:latin typeface="Times" panose="02020603050405020304" pitchFamily="18" charset="0"/>
              </a:rPr>
              <a:t>2. η </a:t>
            </a:r>
            <a:r>
              <a:rPr lang="en-US" altLang="en-US" sz="1800">
                <a:latin typeface="Times" panose="02020603050405020304" pitchFamily="18" charset="0"/>
              </a:rPr>
              <a:t>C </a:t>
            </a:r>
            <a:r>
              <a:rPr lang="el-GR" altLang="en-US" sz="1800">
                <a:latin typeface="Times" panose="02020603050405020304" pitchFamily="18" charset="0"/>
              </a:rPr>
              <a:t>είναι ένα στιγμιότυπο της</a:t>
            </a:r>
            <a:r>
              <a:rPr lang="el-GR" altLang="en-US" sz="1800">
                <a:solidFill>
                  <a:srgbClr val="0000FF"/>
                </a:solidFill>
                <a:latin typeface="Times" panose="02020603050405020304" pitchFamily="18" charset="0"/>
              </a:rPr>
              <a:t> </a:t>
            </a:r>
            <a:r>
              <a:rPr lang="en-US" altLang="en-US" sz="1800">
                <a:solidFill>
                  <a:srgbClr val="0000FF"/>
                </a:solidFill>
                <a:latin typeface="Times" panose="02020603050405020304" pitchFamily="18" charset="0"/>
              </a:rPr>
              <a:t>rdfs:Class </a:t>
            </a:r>
            <a:r>
              <a:rPr lang="el-GR" altLang="en-US" sz="1800">
                <a:latin typeface="Times" panose="02020603050405020304" pitchFamily="18" charset="0"/>
              </a:rPr>
              <a:t>, και </a:t>
            </a:r>
            <a:br>
              <a:rPr lang="el-GR" altLang="en-US" sz="1800">
                <a:latin typeface="Times" panose="02020603050405020304" pitchFamily="18" charset="0"/>
              </a:rPr>
            </a:br>
            <a:r>
              <a:rPr lang="el-GR" altLang="en-US" sz="1800">
                <a:latin typeface="Times" panose="02020603050405020304" pitchFamily="18" charset="0"/>
              </a:rPr>
              <a:t>3. οι πόροι που αντιστοιχούν στα </a:t>
            </a:r>
            <a:r>
              <a:rPr lang="el-GR" altLang="en-US" sz="1800" u="sng">
                <a:latin typeface="Times" panose="02020603050405020304" pitchFamily="18" charset="0"/>
              </a:rPr>
              <a:t>αντικείμενα</a:t>
            </a:r>
            <a:r>
              <a:rPr lang="el-GR" altLang="en-US" sz="1800">
                <a:latin typeface="Times" panose="02020603050405020304" pitchFamily="18" charset="0"/>
              </a:rPr>
              <a:t> (</a:t>
            </a:r>
            <a:r>
              <a:rPr lang="en-US" altLang="en-US" sz="1800" i="1">
                <a:latin typeface="Times" panose="02020603050405020304" pitchFamily="18" charset="0"/>
              </a:rPr>
              <a:t>object</a:t>
            </a:r>
            <a:r>
              <a:rPr lang="el-GR" altLang="en-US" sz="1800">
                <a:latin typeface="Times" panose="02020603050405020304" pitchFamily="18" charset="0"/>
              </a:rPr>
              <a:t>) των τριάδων</a:t>
            </a:r>
            <a:r>
              <a:rPr lang="en-US" altLang="en-US" sz="1800">
                <a:latin typeface="Times" panose="02020603050405020304" pitchFamily="18" charset="0"/>
              </a:rPr>
              <a:t> </a:t>
            </a:r>
            <a:r>
              <a:rPr lang="el-GR" altLang="en-US" sz="1800">
                <a:latin typeface="Times" panose="02020603050405020304" pitchFamily="18" charset="0"/>
              </a:rPr>
              <a:t>των οποίων το </a:t>
            </a:r>
            <a:r>
              <a:rPr lang="el-GR" altLang="en-US" sz="1800" u="sng">
                <a:latin typeface="Times" panose="02020603050405020304" pitchFamily="18" charset="0"/>
              </a:rPr>
              <a:t>κατηγόρημα</a:t>
            </a:r>
            <a:r>
              <a:rPr lang="el-GR" altLang="en-US" sz="1800">
                <a:latin typeface="Times" panose="02020603050405020304" pitchFamily="18" charset="0"/>
              </a:rPr>
              <a:t> </a:t>
            </a:r>
            <a:r>
              <a:rPr lang="en-US" altLang="en-US" sz="1800">
                <a:latin typeface="Times" panose="02020603050405020304" pitchFamily="18" charset="0"/>
              </a:rPr>
              <a:t>(</a:t>
            </a:r>
            <a:r>
              <a:rPr lang="en-US" altLang="en-US" sz="1800" i="1">
                <a:latin typeface="Times" panose="02020603050405020304" pitchFamily="18" charset="0"/>
              </a:rPr>
              <a:t>predicate</a:t>
            </a:r>
            <a:r>
              <a:rPr lang="en-US" altLang="en-US" sz="1800">
                <a:latin typeface="Times" panose="02020603050405020304" pitchFamily="18" charset="0"/>
              </a:rPr>
              <a:t>) </a:t>
            </a:r>
            <a:r>
              <a:rPr lang="el-GR" altLang="en-US" sz="1800">
                <a:latin typeface="Times" panose="02020603050405020304" pitchFamily="18" charset="0"/>
              </a:rPr>
              <a:t>είναι το </a:t>
            </a:r>
            <a:r>
              <a:rPr lang="en-US" altLang="en-US" sz="1800">
                <a:latin typeface="Times" panose="02020603050405020304" pitchFamily="18" charset="0"/>
              </a:rPr>
              <a:t>P</a:t>
            </a:r>
            <a:r>
              <a:rPr lang="el-GR" altLang="en-US" sz="1800">
                <a:latin typeface="Times" panose="02020603050405020304" pitchFamily="18" charset="0"/>
              </a:rPr>
              <a:t>, είναι στιγμιότυπα της κλάσης </a:t>
            </a:r>
            <a:r>
              <a:rPr lang="en-US" altLang="en-US" sz="1800">
                <a:latin typeface="Times" panose="02020603050405020304" pitchFamily="18" charset="0"/>
              </a:rPr>
              <a:t>C.</a:t>
            </a:r>
            <a:endParaRPr lang="el-GR" altLang="en-US" sz="1800">
              <a:latin typeface="Times" panose="02020603050405020304" pitchFamily="18" charset="0"/>
            </a:endParaRPr>
          </a:p>
          <a:p>
            <a:pPr lvl="1">
              <a:lnSpc>
                <a:spcPct val="90000"/>
              </a:lnSpc>
              <a:buFont typeface="Monotype Sorts" charset="2"/>
              <a:buNone/>
            </a:pPr>
            <a:endParaRPr lang="en-US" altLang="en-US" sz="800">
              <a:latin typeface="Times" panose="02020603050405020304" pitchFamily="18" charset="0"/>
            </a:endParaRPr>
          </a:p>
          <a:p>
            <a:pPr>
              <a:lnSpc>
                <a:spcPct val="90000"/>
              </a:lnSpc>
            </a:pPr>
            <a:r>
              <a:rPr lang="el-GR" altLang="en-US" sz="2000">
                <a:latin typeface="Times" panose="02020603050405020304" pitchFamily="18" charset="0"/>
              </a:rPr>
              <a:t>Η ιδιότητα</a:t>
            </a:r>
            <a:r>
              <a:rPr lang="el-GR" altLang="en-US" sz="2000">
                <a:solidFill>
                  <a:srgbClr val="0000FF"/>
                </a:solidFill>
                <a:latin typeface="Times" panose="02020603050405020304" pitchFamily="18" charset="0"/>
              </a:rPr>
              <a:t> rdfs:domain </a:t>
            </a:r>
            <a:r>
              <a:rPr lang="el-GR" altLang="en-US" sz="2000">
                <a:latin typeface="Times" panose="02020603050405020304" pitchFamily="18" charset="0"/>
              </a:rPr>
              <a:t>είναι στιγμιότυπο της </a:t>
            </a:r>
            <a:r>
              <a:rPr lang="en-US" altLang="en-US" sz="2000">
                <a:solidFill>
                  <a:srgbClr val="0000FF"/>
                </a:solidFill>
                <a:latin typeface="Times" panose="02020603050405020304" pitchFamily="18" charset="0"/>
              </a:rPr>
              <a:t>rdf:Property</a:t>
            </a:r>
            <a:r>
              <a:rPr lang="el-GR" altLang="en-US" sz="2000">
                <a:latin typeface="Times" panose="02020603050405020304" pitchFamily="18" charset="0"/>
              </a:rPr>
              <a:t> και χρησιμοποιείται για να δηλώσει ότι κάθε πόρος που έχει μια συγκεκριμένη ιδιότητα είναι στιγμιότυπο μιας η περισσοτέρων κλάσεων. </a:t>
            </a:r>
          </a:p>
          <a:p>
            <a:pPr lvl="1">
              <a:lnSpc>
                <a:spcPct val="90000"/>
              </a:lnSpc>
            </a:pPr>
            <a:r>
              <a:rPr lang="el-GR" altLang="en-US" sz="1800">
                <a:latin typeface="Times" panose="02020603050405020304" pitchFamily="18" charset="0"/>
              </a:rPr>
              <a:t>Η δήλωση </a:t>
            </a:r>
            <a:r>
              <a:rPr lang="en-US" altLang="en-US" sz="1800">
                <a:latin typeface="Times" panose="02020603050405020304" pitchFamily="18" charset="0"/>
              </a:rPr>
              <a:t>“</a:t>
            </a:r>
            <a:r>
              <a:rPr lang="en-US" altLang="en-US" sz="1800">
                <a:solidFill>
                  <a:srgbClr val="0000FF"/>
                </a:solidFill>
                <a:latin typeface="Times" panose="02020603050405020304" pitchFamily="18" charset="0"/>
              </a:rPr>
              <a:t>P rdfs:domain C</a:t>
            </a:r>
            <a:r>
              <a:rPr lang="en-US" altLang="en-US" sz="1800">
                <a:latin typeface="Times" panose="02020603050405020304" pitchFamily="18" charset="0"/>
              </a:rPr>
              <a:t>” </a:t>
            </a:r>
            <a:r>
              <a:rPr lang="el-GR" altLang="en-US" sz="1800">
                <a:latin typeface="Times" panose="02020603050405020304" pitchFamily="18" charset="0"/>
              </a:rPr>
              <a:t>υποδηλώνει ότι</a:t>
            </a:r>
            <a:r>
              <a:rPr lang="en-US" altLang="en-US" sz="1800">
                <a:latin typeface="Times" panose="02020603050405020304" pitchFamily="18" charset="0"/>
              </a:rPr>
              <a:t>:</a:t>
            </a:r>
            <a:r>
              <a:rPr lang="el-GR" altLang="en-US" sz="1800">
                <a:latin typeface="Times" panose="02020603050405020304" pitchFamily="18" charset="0"/>
              </a:rPr>
              <a:t> </a:t>
            </a:r>
            <a:endParaRPr lang="en-US" altLang="en-US" sz="1800">
              <a:solidFill>
                <a:srgbClr val="0000FF"/>
              </a:solidFill>
              <a:latin typeface="Times" panose="02020603050405020304" pitchFamily="18" charset="0"/>
            </a:endParaRPr>
          </a:p>
          <a:p>
            <a:pPr lvl="1">
              <a:lnSpc>
                <a:spcPct val="90000"/>
              </a:lnSpc>
              <a:buFont typeface="Monotype Sorts" charset="2"/>
              <a:buNone/>
            </a:pPr>
            <a:r>
              <a:rPr lang="en-US" altLang="en-US" sz="1800">
                <a:solidFill>
                  <a:srgbClr val="0000FF"/>
                </a:solidFill>
                <a:latin typeface="Times" panose="02020603050405020304" pitchFamily="18" charset="0"/>
              </a:rPr>
              <a:t>  </a:t>
            </a:r>
            <a:r>
              <a:rPr lang="el-GR" altLang="en-US" sz="1800">
                <a:solidFill>
                  <a:srgbClr val="0000FF"/>
                </a:solidFill>
                <a:latin typeface="Times" panose="02020603050405020304" pitchFamily="18" charset="0"/>
              </a:rPr>
              <a:t>	</a:t>
            </a:r>
            <a:r>
              <a:rPr lang="en-US" altLang="en-US" sz="1800">
                <a:latin typeface="Times" panose="02020603050405020304" pitchFamily="18" charset="0"/>
              </a:rPr>
              <a:t>1. </a:t>
            </a:r>
            <a:r>
              <a:rPr lang="el-GR" altLang="en-US" sz="1800">
                <a:latin typeface="Times" panose="02020603050405020304" pitchFamily="18" charset="0"/>
              </a:rPr>
              <a:t>το </a:t>
            </a:r>
            <a:r>
              <a:rPr lang="en-US" altLang="en-US" sz="1800">
                <a:latin typeface="Times" panose="02020603050405020304" pitchFamily="18" charset="0"/>
              </a:rPr>
              <a:t>P</a:t>
            </a:r>
            <a:r>
              <a:rPr lang="el-GR" altLang="en-US" sz="1800">
                <a:latin typeface="Times" panose="02020603050405020304" pitchFamily="18" charset="0"/>
              </a:rPr>
              <a:t> είναι ένα στιγμιότυπο της κλάσης</a:t>
            </a:r>
            <a:r>
              <a:rPr lang="el-GR" altLang="en-US" sz="1800">
                <a:solidFill>
                  <a:srgbClr val="0000FF"/>
                </a:solidFill>
                <a:latin typeface="Times" panose="02020603050405020304" pitchFamily="18" charset="0"/>
              </a:rPr>
              <a:t> </a:t>
            </a:r>
            <a:r>
              <a:rPr lang="en-US" altLang="en-US" sz="1800">
                <a:solidFill>
                  <a:srgbClr val="0000FF"/>
                </a:solidFill>
                <a:latin typeface="Times" panose="02020603050405020304" pitchFamily="18" charset="0"/>
              </a:rPr>
              <a:t>rdf:Property</a:t>
            </a:r>
            <a:r>
              <a:rPr lang="el-GR" altLang="en-US" sz="1800">
                <a:latin typeface="Times" panose="02020603050405020304" pitchFamily="18" charset="0"/>
              </a:rPr>
              <a:t>,</a:t>
            </a:r>
            <a:br>
              <a:rPr lang="en-US" altLang="en-US" sz="1800">
                <a:latin typeface="Times" panose="02020603050405020304" pitchFamily="18" charset="0"/>
              </a:rPr>
            </a:br>
            <a:r>
              <a:rPr lang="en-US" altLang="en-US" sz="1800">
                <a:latin typeface="Times" panose="02020603050405020304" pitchFamily="18" charset="0"/>
              </a:rPr>
              <a:t>2. </a:t>
            </a:r>
            <a:r>
              <a:rPr lang="el-GR" altLang="en-US" sz="1800">
                <a:latin typeface="Times" panose="02020603050405020304" pitchFamily="18" charset="0"/>
              </a:rPr>
              <a:t>η </a:t>
            </a:r>
            <a:r>
              <a:rPr lang="en-US" altLang="en-US" sz="1800">
                <a:latin typeface="Times" panose="02020603050405020304" pitchFamily="18" charset="0"/>
              </a:rPr>
              <a:t>C </a:t>
            </a:r>
            <a:r>
              <a:rPr lang="el-GR" altLang="en-US" sz="1800">
                <a:latin typeface="Times" panose="02020603050405020304" pitchFamily="18" charset="0"/>
              </a:rPr>
              <a:t>είναι ένα στιγμιότυπο της</a:t>
            </a:r>
            <a:r>
              <a:rPr lang="el-GR" altLang="en-US" sz="1800">
                <a:solidFill>
                  <a:srgbClr val="0000FF"/>
                </a:solidFill>
                <a:latin typeface="Times" panose="02020603050405020304" pitchFamily="18" charset="0"/>
              </a:rPr>
              <a:t> </a:t>
            </a:r>
            <a:r>
              <a:rPr lang="en-US" altLang="en-US" sz="1800">
                <a:solidFill>
                  <a:srgbClr val="0000FF"/>
                </a:solidFill>
                <a:latin typeface="Times" panose="02020603050405020304" pitchFamily="18" charset="0"/>
              </a:rPr>
              <a:t>rdfs:Class </a:t>
            </a:r>
            <a:r>
              <a:rPr lang="en-US" altLang="en-US" sz="1800">
                <a:latin typeface="Times" panose="02020603050405020304" pitchFamily="18" charset="0"/>
              </a:rPr>
              <a:t>, </a:t>
            </a:r>
            <a:r>
              <a:rPr lang="el-GR" altLang="en-US" sz="1800">
                <a:latin typeface="Times" panose="02020603050405020304" pitchFamily="18" charset="0"/>
              </a:rPr>
              <a:t>και</a:t>
            </a:r>
            <a:br>
              <a:rPr lang="en-US" altLang="en-US" sz="1800">
                <a:latin typeface="Times" panose="02020603050405020304" pitchFamily="18" charset="0"/>
              </a:rPr>
            </a:br>
            <a:r>
              <a:rPr lang="en-US" altLang="en-US" sz="1800">
                <a:latin typeface="Times" panose="02020603050405020304" pitchFamily="18" charset="0"/>
              </a:rPr>
              <a:t>3. </a:t>
            </a:r>
            <a:r>
              <a:rPr lang="el-GR" altLang="en-US" sz="1800">
                <a:latin typeface="Times" panose="02020603050405020304" pitchFamily="18" charset="0"/>
              </a:rPr>
              <a:t>οι πόροι που αντιστοιχούν στα </a:t>
            </a:r>
            <a:r>
              <a:rPr lang="el-GR" altLang="en-US" sz="1800" u="sng">
                <a:latin typeface="Times" panose="02020603050405020304" pitchFamily="18" charset="0"/>
              </a:rPr>
              <a:t>υποκείμενα</a:t>
            </a:r>
            <a:r>
              <a:rPr lang="el-GR" altLang="en-US" sz="1800">
                <a:latin typeface="Times" panose="02020603050405020304" pitchFamily="18" charset="0"/>
              </a:rPr>
              <a:t> (</a:t>
            </a:r>
            <a:r>
              <a:rPr lang="en-US" altLang="en-US" sz="1800" i="1">
                <a:latin typeface="Times" panose="02020603050405020304" pitchFamily="18" charset="0"/>
              </a:rPr>
              <a:t>object</a:t>
            </a:r>
            <a:r>
              <a:rPr lang="el-GR" altLang="en-US" sz="1800">
                <a:latin typeface="Times" panose="02020603050405020304" pitchFamily="18" charset="0"/>
              </a:rPr>
              <a:t>) των τριάδων</a:t>
            </a:r>
            <a:r>
              <a:rPr lang="en-US" altLang="en-US" sz="1800">
                <a:latin typeface="Times" panose="02020603050405020304" pitchFamily="18" charset="0"/>
              </a:rPr>
              <a:t> </a:t>
            </a:r>
            <a:r>
              <a:rPr lang="el-GR" altLang="en-US" sz="1800">
                <a:latin typeface="Times" panose="02020603050405020304" pitchFamily="18" charset="0"/>
              </a:rPr>
              <a:t>των οποίων το </a:t>
            </a:r>
            <a:r>
              <a:rPr lang="el-GR" altLang="en-US" sz="1800" u="sng">
                <a:latin typeface="Times" panose="02020603050405020304" pitchFamily="18" charset="0"/>
              </a:rPr>
              <a:t>κατηγόρημα</a:t>
            </a:r>
            <a:r>
              <a:rPr lang="el-GR" altLang="en-US" sz="1800">
                <a:latin typeface="Times" panose="02020603050405020304" pitchFamily="18" charset="0"/>
              </a:rPr>
              <a:t> </a:t>
            </a:r>
            <a:r>
              <a:rPr lang="en-US" altLang="en-US" sz="1800">
                <a:latin typeface="Times" panose="02020603050405020304" pitchFamily="18" charset="0"/>
              </a:rPr>
              <a:t>(</a:t>
            </a:r>
            <a:r>
              <a:rPr lang="en-US" altLang="en-US" sz="1800" i="1">
                <a:latin typeface="Times" panose="02020603050405020304" pitchFamily="18" charset="0"/>
              </a:rPr>
              <a:t>predicate</a:t>
            </a:r>
            <a:r>
              <a:rPr lang="en-US" altLang="en-US" sz="1800">
                <a:latin typeface="Times" panose="02020603050405020304" pitchFamily="18" charset="0"/>
              </a:rPr>
              <a:t>) </a:t>
            </a:r>
            <a:r>
              <a:rPr lang="el-GR" altLang="en-US" sz="1800">
                <a:latin typeface="Times" panose="02020603050405020304" pitchFamily="18" charset="0"/>
              </a:rPr>
              <a:t>είναι το </a:t>
            </a:r>
            <a:r>
              <a:rPr lang="en-US" altLang="en-US" sz="1800">
                <a:latin typeface="Times" panose="02020603050405020304" pitchFamily="18" charset="0"/>
              </a:rPr>
              <a:t>P</a:t>
            </a:r>
            <a:r>
              <a:rPr lang="el-GR" altLang="en-US" sz="1800">
                <a:latin typeface="Times" panose="02020603050405020304" pitchFamily="18" charset="0"/>
              </a:rPr>
              <a:t>, είναι στιγμιότυπα της κλάσης </a:t>
            </a:r>
            <a:r>
              <a:rPr lang="en-US" altLang="en-US" sz="1800">
                <a:latin typeface="Times" panose="02020603050405020304" pitchFamily="18" charset="0"/>
              </a:rPr>
              <a:t>C.</a:t>
            </a:r>
            <a:endParaRPr lang="el-GR" altLang="en-US" sz="1800">
              <a:latin typeface="Times" panose="02020603050405020304" pitchFamily="18" charset="0"/>
            </a:endParaRPr>
          </a:p>
        </p:txBody>
      </p:sp>
      <p:sp>
        <p:nvSpPr>
          <p:cNvPr id="13316" name="Slide Number Placeholder 3">
            <a:extLst>
              <a:ext uri="{FF2B5EF4-FFF2-40B4-BE49-F238E27FC236}">
                <a16:creationId xmlns:a16="http://schemas.microsoft.com/office/drawing/2014/main" id="{B0FEAC14-68AB-9D2A-2A80-75722EA95F7A}"/>
              </a:ext>
            </a:extLst>
          </p:cNvPr>
          <p:cNvSpPr txBox="1">
            <a:spLocks noChangeArrowheads="1"/>
          </p:cNvSpPr>
          <p:nvPr/>
        </p:nvSpPr>
        <p:spPr bwMode="auto">
          <a:xfrm>
            <a:off x="8675688" y="6453188"/>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r"/>
            <a:fld id="{AC4A4C12-5EB4-4E99-AF93-592613C4B6BD}" type="slidenum">
              <a:rPr lang="en-US" altLang="en-US" sz="1200" b="0">
                <a:latin typeface="Arial" panose="020B0604020202020204" pitchFamily="34" charset="0"/>
                <a:cs typeface="Arial" panose="020B0604020202020204" pitchFamily="34" charset="0"/>
              </a:rPr>
              <a:pPr algn="r"/>
              <a:t>9</a:t>
            </a:fld>
            <a:endParaRPr lang="en-US" altLang="en-US" sz="1200"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fade">
                                      <p:cBhvr>
                                        <p:cTn id="22" dur="500"/>
                                        <p:tgtEl>
                                          <p:spTgt spid="337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fade">
                                      <p:cBhvr>
                                        <p:cTn id="27" dur="500"/>
                                        <p:tgtEl>
                                          <p:spTgt spid="337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blinds(horizontal)">
                                      <p:cBhvr>
                                        <p:cTn id="32"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8476</TotalTime>
  <Words>2957</Words>
  <Application>Microsoft Office PowerPoint</Application>
  <PresentationFormat>On-screen Show (4:3)</PresentationFormat>
  <Paragraphs>379</Paragraphs>
  <Slides>32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Monotype Sorts</vt:lpstr>
      <vt:lpstr>Times</vt:lpstr>
      <vt:lpstr>Times New Roman</vt:lpstr>
      <vt:lpstr>Wingdings</vt:lpstr>
      <vt:lpstr>Default Design</vt:lpstr>
      <vt:lpstr>PowerPoint Presentation</vt:lpstr>
      <vt:lpstr>  RDF Schema  </vt:lpstr>
      <vt:lpstr>  RDF Schema  </vt:lpstr>
      <vt:lpstr>RDF Schema</vt:lpstr>
      <vt:lpstr>Κλάσεις</vt:lpstr>
      <vt:lpstr>Κλάσεις</vt:lpstr>
      <vt:lpstr>Κλάσεις</vt:lpstr>
      <vt:lpstr>Ιδιότητες</vt:lpstr>
      <vt:lpstr>Ιδιότητες</vt:lpstr>
      <vt:lpstr>Ιδιότητες</vt:lpstr>
      <vt:lpstr>Ιδιότητες</vt:lpstr>
      <vt:lpstr>PowerPoint Presentation</vt:lpstr>
      <vt:lpstr>PowerPoint Presentation</vt:lpstr>
      <vt:lpstr>PowerPoint Presentation</vt:lpstr>
      <vt:lpstr>RDFS vs RDF instances: Οι δύο όψεις</vt:lpstr>
      <vt:lpstr>RDF Schema - Σημασιολογικά Επίπεδα</vt:lpstr>
      <vt:lpstr>Σύνταξη της RDF Schema σε XML</vt:lpstr>
      <vt:lpstr>PowerPoint Presentation</vt:lpstr>
      <vt:lpstr>PowerPoint Presentation</vt:lpstr>
      <vt:lpstr>PowerPoint Presentation</vt:lpstr>
      <vt:lpstr>Παράδειγμα</vt:lpstr>
      <vt:lpstr>PowerPoint Presentation</vt:lpstr>
      <vt:lpstr>PowerPoint Presentation</vt:lpstr>
      <vt:lpstr>PowerPoint Presentation</vt:lpstr>
      <vt:lpstr>PowerPoint Presentation</vt:lpstr>
      <vt:lpstr>PowerPoint Presentation</vt:lpstr>
      <vt:lpstr>PowerPoint Presentation</vt:lpstr>
      <vt:lpstr>Σύνταξη της RDF Schema σε XML</vt:lpstr>
      <vt:lpstr>Ο Κώδικας…</vt:lpstr>
      <vt:lpstr>Ο γράφος</vt:lpstr>
      <vt:lpstr>RDF Schema - Παράδειγμα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Razis, Gerasimos</cp:lastModifiedBy>
  <cp:revision>963</cp:revision>
  <dcterms:created xsi:type="dcterms:W3CDTF">1601-01-01T00:00:00Z</dcterms:created>
  <dcterms:modified xsi:type="dcterms:W3CDTF">2024-01-18T15:02:36Z</dcterms:modified>
</cp:coreProperties>
</file>