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43"/>
  </p:notesMasterIdLst>
  <p:handoutMasterIdLst>
    <p:handoutMasterId r:id="rId44"/>
  </p:handoutMasterIdLst>
  <p:sldIdLst>
    <p:sldId id="374" r:id="rId2"/>
    <p:sldId id="419" r:id="rId3"/>
    <p:sldId id="412" r:id="rId4"/>
    <p:sldId id="415" r:id="rId5"/>
    <p:sldId id="375" r:id="rId6"/>
    <p:sldId id="429" r:id="rId7"/>
    <p:sldId id="452" r:id="rId8"/>
    <p:sldId id="453" r:id="rId9"/>
    <p:sldId id="454" r:id="rId10"/>
    <p:sldId id="456" r:id="rId11"/>
    <p:sldId id="455" r:id="rId12"/>
    <p:sldId id="437" r:id="rId13"/>
    <p:sldId id="410" r:id="rId14"/>
    <p:sldId id="377" r:id="rId15"/>
    <p:sldId id="413" r:id="rId16"/>
    <p:sldId id="402" r:id="rId17"/>
    <p:sldId id="416" r:id="rId18"/>
    <p:sldId id="440" r:id="rId19"/>
    <p:sldId id="384" r:id="rId20"/>
    <p:sldId id="385" r:id="rId21"/>
    <p:sldId id="417" r:id="rId22"/>
    <p:sldId id="418" r:id="rId23"/>
    <p:sldId id="406" r:id="rId24"/>
    <p:sldId id="435" r:id="rId25"/>
    <p:sldId id="436" r:id="rId26"/>
    <p:sldId id="451" r:id="rId27"/>
    <p:sldId id="273" r:id="rId28"/>
    <p:sldId id="274" r:id="rId29"/>
    <p:sldId id="275" r:id="rId30"/>
    <p:sldId id="276" r:id="rId31"/>
    <p:sldId id="277" r:id="rId32"/>
    <p:sldId id="278" r:id="rId33"/>
    <p:sldId id="279" r:id="rId34"/>
    <p:sldId id="280" r:id="rId35"/>
    <p:sldId id="281" r:id="rId36"/>
    <p:sldId id="282" r:id="rId37"/>
    <p:sldId id="283" r:id="rId38"/>
    <p:sldId id="284" r:id="rId39"/>
    <p:sldId id="285" r:id="rId40"/>
    <p:sldId id="286" r:id="rId41"/>
    <p:sldId id="421" r:id="rId42"/>
  </p:sldIdLst>
  <p:sldSz cx="9144000" cy="6858000" type="screen4x3"/>
  <p:notesSz cx="7099300" cy="102346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99FF66"/>
    <a:srgbClr val="FDC4BB"/>
    <a:srgbClr val="FDCBC3"/>
    <a:srgbClr val="006600"/>
    <a:srgbClr val="FFFF00"/>
    <a:srgbClr val="6600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154" name="Rectangle 2">
            <a:extLst>
              <a:ext uri="{FF2B5EF4-FFF2-40B4-BE49-F238E27FC236}">
                <a16:creationId xmlns:a16="http://schemas.microsoft.com/office/drawing/2014/main" id="{48B12DCA-332D-43B2-075E-E0B474DF8AC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17155" name="Rectangle 3">
            <a:extLst>
              <a:ext uri="{FF2B5EF4-FFF2-40B4-BE49-F238E27FC236}">
                <a16:creationId xmlns:a16="http://schemas.microsoft.com/office/drawing/2014/main" id="{80FB8383-DAAD-36C8-813A-4E6F3F7D844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17156" name="Rectangle 4">
            <a:extLst>
              <a:ext uri="{FF2B5EF4-FFF2-40B4-BE49-F238E27FC236}">
                <a16:creationId xmlns:a16="http://schemas.microsoft.com/office/drawing/2014/main" id="{9A68187B-6541-58F0-E3F5-2B10AE72BA9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5" tIns="45718" rIns="91435" bIns="45718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17157" name="Rectangle 5">
            <a:extLst>
              <a:ext uri="{FF2B5EF4-FFF2-40B4-BE49-F238E27FC236}">
                <a16:creationId xmlns:a16="http://schemas.microsoft.com/office/drawing/2014/main" id="{A50619B5-40A3-30D9-3645-6F0BA56AE5F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5" tIns="45718" rIns="91435" bIns="457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4907712-8D30-4B8F-979A-04D182E2E4E5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CA69DAE1-2363-CB63-109C-2D483586138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3" tIns="49521" rIns="99043" bIns="49521" numCol="1" anchor="t" anchorCtr="0" compatLnSpc="1">
            <a:prstTxWarp prst="textNoShape">
              <a:avLst/>
            </a:prstTxWarp>
          </a:bodyPr>
          <a:lstStyle>
            <a:lvl1pPr algn="l" defTabSz="989013" eaLnBrk="1" hangingPunct="1">
              <a:spcBef>
                <a:spcPct val="0"/>
              </a:spcBef>
              <a:defRPr sz="1300">
                <a:latin typeface="Tahom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7AC52427-4B93-92F4-FCE3-9E8267F0B65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3" tIns="49521" rIns="99043" bIns="49521" numCol="1" anchor="t" anchorCtr="0" compatLnSpc="1">
            <a:prstTxWarp prst="textNoShape">
              <a:avLst/>
            </a:prstTxWarp>
          </a:bodyPr>
          <a:lstStyle>
            <a:lvl1pPr algn="r" defTabSz="989013" eaLnBrk="1" hangingPunct="1">
              <a:spcBef>
                <a:spcPct val="0"/>
              </a:spcBef>
              <a:defRPr sz="1300">
                <a:latin typeface="Tahom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417E996-B9A2-13A8-F510-AE9B6907E28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68860BAC-0AC6-51A8-CE91-BA6ECB3E9F0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3" tIns="49521" rIns="99043" bIns="495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id="{4C6DAEE5-2011-6804-96F1-7887FE84BF0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3" tIns="49521" rIns="99043" bIns="49521" numCol="1" anchor="b" anchorCtr="0" compatLnSpc="1">
            <a:prstTxWarp prst="textNoShape">
              <a:avLst/>
            </a:prstTxWarp>
          </a:bodyPr>
          <a:lstStyle>
            <a:lvl1pPr algn="l" defTabSz="989013" eaLnBrk="1" hangingPunct="1">
              <a:spcBef>
                <a:spcPct val="0"/>
              </a:spcBef>
              <a:defRPr sz="1300">
                <a:latin typeface="Tahom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9" name="Rectangle 7">
            <a:extLst>
              <a:ext uri="{FF2B5EF4-FFF2-40B4-BE49-F238E27FC236}">
                <a16:creationId xmlns:a16="http://schemas.microsoft.com/office/drawing/2014/main" id="{2EDF1B16-9517-628D-B714-8748AFA2E7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3" tIns="49521" rIns="99043" bIns="49521" numCol="1" anchor="b" anchorCtr="0" compatLnSpc="1">
            <a:prstTxWarp prst="textNoShape">
              <a:avLst/>
            </a:prstTxWarp>
          </a:bodyPr>
          <a:lstStyle>
            <a:lvl1pPr algn="r" defTabSz="989013" eaLnBrk="1" hangingPunct="1">
              <a:defRPr sz="13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CB4BEC47-E7A8-477D-B8F2-831F1991D2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l-GR" altLang="en-US" dirty="0">
                <a:latin typeface="Times New Roman" panose="02020603050405020304" pitchFamily="18" charset="0"/>
              </a:rPr>
              <a:t>Τι πρέπει να κάνουμε εδώ; Να επαυξήσουμε τα </a:t>
            </a:r>
            <a:r>
              <a:rPr lang="en-US" altLang="en-US" dirty="0">
                <a:latin typeface="Times New Roman" panose="02020603050405020304" pitchFamily="18" charset="0"/>
              </a:rPr>
              <a:t>metadata </a:t>
            </a:r>
            <a:r>
              <a:rPr lang="el-GR" altLang="en-US" dirty="0">
                <a:latin typeface="Times New Roman" panose="02020603050405020304" pitchFamily="18" charset="0"/>
              </a:rPr>
              <a:t>μας. Πως με </a:t>
            </a:r>
            <a:r>
              <a:rPr lang="en-US" altLang="en-US" dirty="0">
                <a:latin typeface="Times New Roman" panose="02020603050405020304" pitchFamily="18" charset="0"/>
              </a:rPr>
              <a:t>attributes </a:t>
            </a:r>
            <a:r>
              <a:rPr lang="el-GR" altLang="en-US" dirty="0">
                <a:latin typeface="Times New Roman" panose="02020603050405020304" pitchFamily="18" charset="0"/>
              </a:rPr>
              <a:t>στα </a:t>
            </a:r>
            <a:r>
              <a:rPr lang="en-US" altLang="en-US" dirty="0">
                <a:latin typeface="Times New Roman" panose="02020603050405020304" pitchFamily="18" charset="0"/>
              </a:rPr>
              <a:t>elements</a:t>
            </a:r>
            <a:endParaRPr lang="el-GR" altLang="en-US" dirty="0">
              <a:latin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4BEC47-E7A8-477D-B8F2-831F1991D20E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583720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l-GR" altLang="en-US" dirty="0">
                <a:latin typeface="Times New Roman" panose="02020603050405020304" pitchFamily="18" charset="0"/>
              </a:rPr>
              <a:t>Επαυξημένα </a:t>
            </a:r>
            <a:r>
              <a:rPr lang="en-US" altLang="en-US" dirty="0">
                <a:latin typeface="Times New Roman" panose="02020603050405020304" pitchFamily="18" charset="0"/>
              </a:rPr>
              <a:t>metadata </a:t>
            </a:r>
            <a:r>
              <a:rPr lang="en-US" altLang="en-US" dirty="0">
                <a:latin typeface="Times New Roman" panose="02020603050405020304" pitchFamily="18" charset="0"/>
                <a:sym typeface="Wingdings" panose="05000000000000000000" pitchFamily="2" charset="2"/>
              </a:rPr>
              <a:t> attributes</a:t>
            </a:r>
            <a:endParaRPr lang="el-GR" altLang="en-US" dirty="0">
              <a:latin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4BEC47-E7A8-477D-B8F2-831F1991D20E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8906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30679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6549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3202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97339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400697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20290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64068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l-GR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768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1926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533471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81353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31">
            <a:extLst>
              <a:ext uri="{FF2B5EF4-FFF2-40B4-BE49-F238E27FC236}">
                <a16:creationId xmlns:a16="http://schemas.microsoft.com/office/drawing/2014/main" id="{DE823575-17FF-A092-6F5B-AAEF4879E96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533400"/>
          </a:xfrm>
          <a:prstGeom prst="rect">
            <a:avLst/>
          </a:prstGeom>
          <a:gradFill rotWithShape="0">
            <a:gsLst>
              <a:gs pos="0">
                <a:srgbClr val="3399FF"/>
              </a:gs>
              <a:gs pos="100000">
                <a:srgbClr val="FF9933"/>
              </a:gs>
            </a:gsLst>
            <a:lin ang="2700000" scaled="1"/>
          </a:gradFill>
          <a:ln>
            <a:noFill/>
          </a:ln>
        </p:spPr>
        <p:txBody>
          <a:bodyPr wrap="none" anchor="ctr"/>
          <a:lstStyle>
            <a:lvl1pPr algn="ctr">
              <a:spcBef>
                <a:spcPct val="5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algn="ctr">
              <a:spcBef>
                <a:spcPct val="5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algn="ctr">
              <a:spcBef>
                <a:spcPct val="5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algn="ctr">
              <a:spcBef>
                <a:spcPct val="5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algn="ctr">
              <a:spcBef>
                <a:spcPct val="5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000" b="1">
          <a:solidFill>
            <a:schemeClr val="bg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000" b="1">
          <a:solidFill>
            <a:schemeClr val="bg2"/>
          </a:solidFill>
          <a:latin typeface="Comic Sans MS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000" b="1">
          <a:solidFill>
            <a:schemeClr val="bg2"/>
          </a:solidFill>
          <a:latin typeface="Comic Sans MS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000" b="1">
          <a:solidFill>
            <a:schemeClr val="bg2"/>
          </a:solidFill>
          <a:latin typeface="Comic Sans MS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000" b="1">
          <a:solidFill>
            <a:schemeClr val="bg2"/>
          </a:solidFill>
          <a:latin typeface="Comic Sans MS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3000" b="1">
          <a:solidFill>
            <a:schemeClr val="bg2"/>
          </a:solidFill>
          <a:latin typeface="Comic Sans MS" charset="0"/>
          <a:ea typeface="ＭＳ Ｐゴシック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3000" b="1">
          <a:solidFill>
            <a:schemeClr val="bg2"/>
          </a:solidFill>
          <a:latin typeface="Comic Sans MS" charset="0"/>
          <a:ea typeface="ＭＳ Ｐゴシック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3000" b="1">
          <a:solidFill>
            <a:schemeClr val="bg2"/>
          </a:solidFill>
          <a:latin typeface="Comic Sans MS" charset="0"/>
          <a:ea typeface="ＭＳ Ｐゴシック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3000" b="1">
          <a:solidFill>
            <a:schemeClr val="bg2"/>
          </a:solidFill>
          <a:latin typeface="Comic Sans MS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0C0C0"/>
        </a:buClr>
        <a:buSzPct val="70000"/>
        <a:buFont typeface="Wingdings" panose="05000000000000000000" pitchFamily="2" charset="2"/>
        <a:buChar char="n"/>
        <a:defRPr kumimoji="1" sz="2200" b="1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B2B2B2"/>
        </a:buClr>
        <a:buSzPct val="80000"/>
        <a:buFont typeface="Wingdings" panose="05000000000000000000" pitchFamily="2" charset="2"/>
        <a:buChar char="n"/>
        <a:defRPr kumimoji="1" sz="2000" b="1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2B2B2"/>
        </a:buClr>
        <a:buSzPct val="80000"/>
        <a:buFont typeface="Wingdings" panose="05000000000000000000" pitchFamily="2" charset="2"/>
        <a:buChar char="n"/>
        <a:defRPr kumimoji="1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lr>
          <a:srgbClr val="B2B2B2"/>
        </a:buClr>
        <a:buSzPct val="80000"/>
        <a:buFont typeface="Wingdings" panose="05000000000000000000" pitchFamily="2" charset="2"/>
        <a:buChar char="n"/>
        <a:defRPr kumimoji="1" sz="14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kumimoji="1" sz="1000">
          <a:solidFill>
            <a:srgbClr val="DDDDDD"/>
          </a:solidFill>
          <a:latin typeface="Arial Rounded MT Bold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n"/>
        <a:defRPr kumimoji="1" sz="1000">
          <a:solidFill>
            <a:srgbClr val="DDDDDD"/>
          </a:solidFill>
          <a:latin typeface="Arial Rounded MT Bold" charset="0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n"/>
        <a:defRPr kumimoji="1" sz="1000">
          <a:solidFill>
            <a:srgbClr val="DDDDDD"/>
          </a:solidFill>
          <a:latin typeface="Arial Rounded MT Bold" charset="0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n"/>
        <a:defRPr kumimoji="1" sz="1000">
          <a:solidFill>
            <a:srgbClr val="DDDDDD"/>
          </a:solidFill>
          <a:latin typeface="Arial Rounded MT Bold" charset="0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n"/>
        <a:defRPr kumimoji="1" sz="1000">
          <a:solidFill>
            <a:srgbClr val="DDDDDD"/>
          </a:solidFill>
          <a:latin typeface="Arial Rounded MT Bold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.org/TR/xhtml1/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schema.org/" TargetMode="External"/><Relationship Id="rId2" Type="http://schemas.openxmlformats.org/officeDocument/2006/relationships/hyperlink" Target="https://en.wikipedia.org/wiki/Library_of_Congress_Subject_Heading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Dublin_Core" TargetMode="External"/><Relationship Id="rId4" Type="http://schemas.openxmlformats.org/officeDocument/2006/relationships/hyperlink" Target="http://dublincore.org/" TargetMode="Externa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1">
            <a:extLst>
              <a:ext uri="{FF2B5EF4-FFF2-40B4-BE49-F238E27FC236}">
                <a16:creationId xmlns:a16="http://schemas.microsoft.com/office/drawing/2014/main" id="{7C96B804-03A8-23EF-25A8-22D3C46E4D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127375"/>
            <a:ext cx="8466138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0C0C0"/>
              </a:buClr>
              <a:buSzPct val="70000"/>
              <a:buFont typeface="Wingdings" panose="05000000000000000000" pitchFamily="2" charset="2"/>
              <a:buNone/>
            </a:pPr>
            <a:r>
              <a:rPr kumimoji="1" lang="el-GR" altLang="en-US" sz="3200" b="1"/>
              <a:t>Εισαγωγή στην </a:t>
            </a:r>
            <a:r>
              <a:rPr kumimoji="1" lang="en-US" altLang="en-US" sz="3200" b="1"/>
              <a:t>XML</a:t>
            </a:r>
            <a:endParaRPr kumimoji="1" lang="el-GR" altLang="en-US" sz="3200" b="1"/>
          </a:p>
        </p:txBody>
      </p:sp>
      <p:sp>
        <p:nvSpPr>
          <p:cNvPr id="4099" name="Rectangle 12">
            <a:extLst>
              <a:ext uri="{FF2B5EF4-FFF2-40B4-BE49-F238E27FC236}">
                <a16:creationId xmlns:a16="http://schemas.microsoft.com/office/drawing/2014/main" id="{F709D271-EF95-3993-A87A-17D536A7A2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781550"/>
            <a:ext cx="8466138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0C0C0"/>
              </a:buClr>
              <a:buSzPct val="70000"/>
              <a:buFont typeface="Wingdings" panose="05000000000000000000" pitchFamily="2" charset="2"/>
              <a:buNone/>
            </a:pPr>
            <a:r>
              <a:rPr kumimoji="1" lang="el-GR" altLang="en-US" b="1" i="1"/>
              <a:t>Γεράσιμος Ραζής (</a:t>
            </a:r>
            <a:r>
              <a:rPr kumimoji="1" lang="en-US" altLang="en-US" b="1" i="1"/>
              <a:t>razis@uth.gr</a:t>
            </a:r>
            <a:r>
              <a:rPr kumimoji="1" lang="el-GR" altLang="en-US" b="1" i="1"/>
              <a:t>)</a:t>
            </a:r>
          </a:p>
        </p:txBody>
      </p:sp>
      <p:pic>
        <p:nvPicPr>
          <p:cNvPr id="4100" name="Picture 1">
            <a:extLst>
              <a:ext uri="{FF2B5EF4-FFF2-40B4-BE49-F238E27FC236}">
                <a16:creationId xmlns:a16="http://schemas.microsoft.com/office/drawing/2014/main" id="{3869FA2D-934D-48E7-C48D-7E3514B1BB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7188" y="1125538"/>
            <a:ext cx="3349625" cy="110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Slide Number Placeholder 3">
            <a:extLst>
              <a:ext uri="{FF2B5EF4-FFF2-40B4-BE49-F238E27FC236}">
                <a16:creationId xmlns:a16="http://schemas.microsoft.com/office/drawing/2014/main" id="{E367167B-6AC3-0CCC-94BF-25D81B730B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6453188"/>
            <a:ext cx="382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fld id="{9C8D2FE6-8084-4060-AF5F-D4DFEEE019ED}" type="slidenum"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1</a:t>
            </a:fld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Slide Number Placeholder 3">
            <a:extLst>
              <a:ext uri="{FF2B5EF4-FFF2-40B4-BE49-F238E27FC236}">
                <a16:creationId xmlns:a16="http://schemas.microsoft.com/office/drawing/2014/main" id="{078F2727-139C-8F93-116D-872D5B21D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6453188"/>
            <a:ext cx="382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fld id="{6C45E499-1224-44F0-A5A2-9534BFC86B6F}" type="slidenum"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10</a:t>
            </a:fld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3 - Πίνακας">
            <a:extLst>
              <a:ext uri="{FF2B5EF4-FFF2-40B4-BE49-F238E27FC236}">
                <a16:creationId xmlns:a16="http://schemas.microsoft.com/office/drawing/2014/main" id="{870B7BA3-B51B-8E5A-4597-0BF195316EEF}"/>
              </a:ext>
            </a:extLst>
          </p:cNvPr>
          <p:cNvGraphicFramePr>
            <a:graphicFrameLocks noGrp="1"/>
          </p:cNvGraphicFramePr>
          <p:nvPr/>
        </p:nvGraphicFramePr>
        <p:xfrm>
          <a:off x="836613" y="917575"/>
          <a:ext cx="7778750" cy="1697039"/>
        </p:xfrm>
        <a:graphic>
          <a:graphicData uri="http://schemas.openxmlformats.org/drawingml/2006/table">
            <a:tbl>
              <a:tblPr/>
              <a:tblGrid>
                <a:gridCol w="968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2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2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8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27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35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0626">
                <a:tc gridSpan="6"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Book Catalogue</a:t>
                      </a:r>
                    </a:p>
                  </a:txBody>
                  <a:tcPr marL="6602" marR="6602" marT="660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323"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id </a:t>
                      </a:r>
                      <a:endParaRPr kumimoji="0" lang="el-GR" altLang="en-US" sz="1400" b="0" i="1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(</a:t>
                      </a:r>
                      <a:r>
                        <a:rPr kumimoji="0" lang="en-US" alt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format)</a:t>
                      </a:r>
                    </a:p>
                  </a:txBody>
                  <a:tcPr marL="6602" marR="6602" marT="660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author (language) </a:t>
                      </a:r>
                    </a:p>
                  </a:txBody>
                  <a:tcPr marL="6602" marR="6602" marT="660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title 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(language)</a:t>
                      </a:r>
                    </a:p>
                  </a:txBody>
                  <a:tcPr marL="6602" marR="6602" marT="660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price (currency)</a:t>
                      </a:r>
                    </a:p>
                  </a:txBody>
                  <a:tcPr marL="6602" marR="6602" marT="660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publish_date 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(calendar type) </a:t>
                      </a:r>
                    </a:p>
                  </a:txBody>
                  <a:tcPr marL="6602" marR="6602" marT="660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description 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(language)</a:t>
                      </a:r>
                    </a:p>
                  </a:txBody>
                  <a:tcPr marL="6602" marR="6602" marT="660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599"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bk101</a:t>
                      </a:r>
                    </a:p>
                  </a:txBody>
                  <a:tcPr marL="6602" marR="6602" marT="660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Gambardella, Matthew</a:t>
                      </a:r>
                    </a:p>
                  </a:txBody>
                  <a:tcPr marL="6602" marR="6602" marT="660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XML Developer's Guide</a:t>
                      </a:r>
                    </a:p>
                  </a:txBody>
                  <a:tcPr marL="6602" marR="6602" marT="660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44.95</a:t>
                      </a:r>
                    </a:p>
                  </a:txBody>
                  <a:tcPr marL="6602" marR="6602" marT="660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01/10/2000</a:t>
                      </a:r>
                    </a:p>
                  </a:txBody>
                  <a:tcPr marL="6602" marR="6602" marT="660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An in-depth look at creating applications </a:t>
                      </a:r>
                      <a:b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</a:b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      with XML.</a:t>
                      </a:r>
                    </a:p>
                  </a:txBody>
                  <a:tcPr marL="6602" marR="6602" marT="660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488"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817525766-0</a:t>
                      </a:r>
                      <a:endParaRPr kumimoji="0" lang="el-GR" alt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602" marR="6602" marT="660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Αναγνωστόπουλος, Ιωάννης </a:t>
                      </a:r>
                    </a:p>
                  </a:txBody>
                  <a:tcPr marL="6602" marR="6602" marT="660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Τεχνολογίες Διαδικτύου </a:t>
                      </a:r>
                    </a:p>
                  </a:txBody>
                  <a:tcPr marL="6602" marR="6602" marT="660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88</a:t>
                      </a: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.00</a:t>
                      </a:r>
                      <a:r>
                        <a:rPr kumimoji="0" lang="el-G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01/03/2009 </a:t>
                      </a:r>
                    </a:p>
                  </a:txBody>
                  <a:tcPr marL="6602" marR="6602" marT="660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Βασικές αρχές τεχνολογιών Διαδικτύου και προγραμματισμού</a:t>
                      </a: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.</a:t>
                      </a:r>
                      <a:endParaRPr kumimoji="0" lang="el-GR" alt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602" marR="6602" marT="660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9003"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Rectangle 3">
            <a:extLst>
              <a:ext uri="{FF2B5EF4-FFF2-40B4-BE49-F238E27FC236}">
                <a16:creationId xmlns:a16="http://schemas.microsoft.com/office/drawing/2014/main" id="{1CEAC944-1148-3707-8B3E-2704B55DB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3" y="3652838"/>
            <a:ext cx="72009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0C0C0"/>
              </a:buClr>
              <a:buSzPct val="70000"/>
            </a:pPr>
            <a:r>
              <a:rPr lang="en-US" altLang="en-US" sz="1600"/>
              <a:t>&lt;id </a:t>
            </a:r>
            <a:r>
              <a:rPr lang="en-US" altLang="en-US" sz="1600">
                <a:solidFill>
                  <a:srgbClr val="FF0000"/>
                </a:solidFill>
              </a:rPr>
              <a:t>format=“ISBN”</a:t>
            </a:r>
            <a:r>
              <a:rPr lang="en-US" altLang="ja-JP" sz="1600"/>
              <a:t>&gt;</a:t>
            </a:r>
            <a:r>
              <a:rPr lang="en-US" altLang="ja-JP" sz="1600" b="1">
                <a:solidFill>
                  <a:srgbClr val="0066FF"/>
                </a:solidFill>
              </a:rPr>
              <a:t>817525766-0</a:t>
            </a:r>
            <a:r>
              <a:rPr lang="en-US" altLang="ja-JP" sz="1600"/>
              <a:t>&lt;/id&gt;</a:t>
            </a:r>
            <a:endParaRPr kumimoji="1" lang="en-US" altLang="ja-JP" sz="1600" i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C0C0C0"/>
              </a:buClr>
              <a:buSzPct val="70000"/>
            </a:pPr>
            <a:r>
              <a:rPr kumimoji="1" lang="en-US" altLang="en-US" sz="1600" i="1">
                <a:latin typeface="Courier New" panose="02070309020205020404" pitchFamily="49" charset="0"/>
              </a:rPr>
              <a:t>		</a:t>
            </a:r>
            <a:endParaRPr kumimoji="1" lang="el-GR" altLang="en-US" sz="1600" i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C0C0C0"/>
              </a:buClr>
              <a:buSzPct val="70000"/>
            </a:pPr>
            <a:endParaRPr kumimoji="1" lang="en-US" altLang="en-US" sz="1600" i="1">
              <a:latin typeface="Courier New" panose="02070309020205020404" pitchFamily="49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0C0C0"/>
              </a:buClr>
              <a:buSzPct val="70000"/>
            </a:pPr>
            <a:endParaRPr kumimoji="1" lang="el-GR" altLang="en-US" sz="1600" i="1" u="sng">
              <a:latin typeface="Courier New" panose="02070309020205020404" pitchFamily="49" charset="0"/>
            </a:endParaRPr>
          </a:p>
        </p:txBody>
      </p:sp>
      <p:sp>
        <p:nvSpPr>
          <p:cNvPr id="4" name="5 - Αριστερό άγκιστρο">
            <a:extLst>
              <a:ext uri="{FF2B5EF4-FFF2-40B4-BE49-F238E27FC236}">
                <a16:creationId xmlns:a16="http://schemas.microsoft.com/office/drawing/2014/main" id="{216D04FB-24F3-D4DF-C81C-876551DF0835}"/>
              </a:ext>
            </a:extLst>
          </p:cNvPr>
          <p:cNvSpPr>
            <a:spLocks/>
          </p:cNvSpPr>
          <p:nvPr/>
        </p:nvSpPr>
        <p:spPr bwMode="auto">
          <a:xfrm rot="16200000">
            <a:off x="3183731" y="3437732"/>
            <a:ext cx="287337" cy="1295400"/>
          </a:xfrm>
          <a:prstGeom prst="leftBrace">
            <a:avLst>
              <a:gd name="adj1" fmla="val 96010"/>
              <a:gd name="adj2" fmla="val 5470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endParaRPr lang="el-GR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F394466-4BAC-EC6A-1431-BEA57983BE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3038" y="4229100"/>
            <a:ext cx="1376362" cy="2889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Clr>
                <a:srgbClr val="C0C0C0"/>
              </a:buClr>
              <a:buSzPct val="70000"/>
              <a:defRPr/>
            </a:pPr>
            <a:r>
              <a:rPr kumimoji="1" lang="en-US" sz="1600" b="1" kern="0" dirty="0">
                <a:latin typeface="Courier New" pitchFamily="49" charset="0"/>
              </a:rPr>
              <a:t>Metadata</a:t>
            </a:r>
            <a:endParaRPr kumimoji="1" lang="el-GR" sz="1600" b="1" kern="0" dirty="0">
              <a:latin typeface="Courier New" pitchFamily="49" charset="0"/>
            </a:endParaRPr>
          </a:p>
        </p:txBody>
      </p:sp>
      <p:sp>
        <p:nvSpPr>
          <p:cNvPr id="6" name="7 - Αριστερό άγκιστρο">
            <a:extLst>
              <a:ext uri="{FF2B5EF4-FFF2-40B4-BE49-F238E27FC236}">
                <a16:creationId xmlns:a16="http://schemas.microsoft.com/office/drawing/2014/main" id="{63ECD6B7-3327-62A1-C41A-563BA71BAC62}"/>
              </a:ext>
            </a:extLst>
          </p:cNvPr>
          <p:cNvSpPr>
            <a:spLocks/>
          </p:cNvSpPr>
          <p:nvPr/>
        </p:nvSpPr>
        <p:spPr bwMode="auto">
          <a:xfrm rot="16200000">
            <a:off x="5436394" y="3856831"/>
            <a:ext cx="287338" cy="466725"/>
          </a:xfrm>
          <a:prstGeom prst="leftBrace">
            <a:avLst>
              <a:gd name="adj1" fmla="val 96225"/>
              <a:gd name="adj2" fmla="val 5470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endParaRPr lang="el-GR" altLang="en-US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9AA14EF-D994-AEF6-C400-69377B12C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7925" y="4229100"/>
            <a:ext cx="1374775" cy="2889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Clr>
                <a:srgbClr val="C0C0C0"/>
              </a:buClr>
              <a:buSzPct val="70000"/>
              <a:defRPr/>
            </a:pPr>
            <a:r>
              <a:rPr kumimoji="1" lang="en-US" sz="1600" b="1" kern="0" dirty="0">
                <a:latin typeface="Courier New" pitchFamily="49" charset="0"/>
              </a:rPr>
              <a:t>Metadata</a:t>
            </a:r>
            <a:endParaRPr kumimoji="1" lang="el-GR" sz="1600" b="1" kern="0" dirty="0">
              <a:latin typeface="Courier New" pitchFamily="49" charset="0"/>
            </a:endParaRPr>
          </a:p>
        </p:txBody>
      </p:sp>
      <p:sp>
        <p:nvSpPr>
          <p:cNvPr id="8" name="9 - Αριστερό άγκιστρο">
            <a:extLst>
              <a:ext uri="{FF2B5EF4-FFF2-40B4-BE49-F238E27FC236}">
                <a16:creationId xmlns:a16="http://schemas.microsoft.com/office/drawing/2014/main" id="{6623D270-811E-D355-0EC5-E74F42B29FE9}"/>
              </a:ext>
            </a:extLst>
          </p:cNvPr>
          <p:cNvSpPr>
            <a:spLocks/>
          </p:cNvSpPr>
          <p:nvPr/>
        </p:nvSpPr>
        <p:spPr bwMode="auto">
          <a:xfrm rot="5400000">
            <a:off x="4624388" y="3005138"/>
            <a:ext cx="287337" cy="865187"/>
          </a:xfrm>
          <a:prstGeom prst="leftBrace">
            <a:avLst>
              <a:gd name="adj1" fmla="val 96186"/>
              <a:gd name="adj2" fmla="val 5470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endParaRPr lang="el-GR" altLang="en-US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230480F-23F3-FB8B-A695-63BA324E57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7013" y="3005138"/>
            <a:ext cx="1374775" cy="2889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Clr>
                <a:srgbClr val="C0C0C0"/>
              </a:buClr>
              <a:buSzPct val="70000"/>
              <a:defRPr/>
            </a:pPr>
            <a:r>
              <a:rPr kumimoji="1" lang="en-US" sz="1600" b="1" kern="0" dirty="0">
                <a:solidFill>
                  <a:srgbClr val="0066FF"/>
                </a:solidFill>
                <a:latin typeface="Courier New" pitchFamily="49" charset="0"/>
              </a:rPr>
              <a:t>data</a:t>
            </a:r>
            <a:endParaRPr kumimoji="1" lang="el-GR" sz="1600" b="1" kern="0" dirty="0">
              <a:solidFill>
                <a:srgbClr val="0066FF"/>
              </a:solidFill>
              <a:latin typeface="Courier New" pitchFamily="49" charset="0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517D821-151F-2CDE-2C51-1003A4E165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7900" y="5165725"/>
            <a:ext cx="4679950" cy="13684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C0C0C0"/>
              </a:buClr>
              <a:buSzPct val="70000"/>
              <a:defRPr/>
            </a:pPr>
            <a:r>
              <a:rPr kumimoji="1" lang="en-US" sz="1600" b="1" i="1" kern="0" dirty="0">
                <a:latin typeface="Courier New" pitchFamily="49" charset="0"/>
                <a:cs typeface="Courier New" pitchFamily="49" charset="0"/>
              </a:rPr>
              <a:t>id: element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C0C0C0"/>
              </a:buClr>
              <a:buSzPct val="70000"/>
              <a:defRPr/>
            </a:pPr>
            <a:r>
              <a:rPr kumimoji="1" lang="en-US" sz="1600" b="1" i="1" kern="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format:</a:t>
            </a:r>
            <a:r>
              <a:rPr kumimoji="1" lang="el-GR" sz="1600" b="1" i="1" kern="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kumimoji="1" lang="en-US" sz="1600" b="1" i="1" kern="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attribute_of_element</a:t>
            </a:r>
            <a:r>
              <a:rPr kumimoji="1" lang="en-US" sz="1600" b="1" i="1" kern="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(id)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C0C0C0"/>
              </a:buClr>
              <a:buSzPct val="70000"/>
              <a:defRPr/>
            </a:pPr>
            <a:r>
              <a:rPr kumimoji="1" lang="en-US" sz="1600" b="1" i="1" kern="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ISBN: </a:t>
            </a:r>
            <a:r>
              <a:rPr kumimoji="1" lang="el-GR" sz="1600" b="1" i="1" kern="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kumimoji="1" lang="en-US" sz="1600" b="1" i="1" kern="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value_of_attribute</a:t>
            </a:r>
            <a:r>
              <a:rPr kumimoji="1" lang="en-US" sz="1600" b="1" i="1" kern="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(format)</a:t>
            </a:r>
            <a:endParaRPr kumimoji="1" lang="en-US" sz="1600" b="1" i="1" kern="0" dirty="0">
              <a:solidFill>
                <a:srgbClr val="0066FF"/>
              </a:solidFill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C0C0C0"/>
              </a:buClr>
              <a:buSzPct val="70000"/>
              <a:defRPr/>
            </a:pPr>
            <a:r>
              <a:rPr lang="en-US" sz="1600" b="1" i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817525766-0: </a:t>
            </a:r>
            <a:r>
              <a:rPr lang="en-US" sz="1600" b="1" i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value_of_element</a:t>
            </a:r>
            <a:r>
              <a:rPr lang="en-US" sz="1600" b="1" i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(id)</a:t>
            </a:r>
            <a:endParaRPr kumimoji="1" lang="el-GR" sz="1600" b="1" i="1" kern="0" dirty="0">
              <a:solidFill>
                <a:srgbClr val="0066FF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9579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Slide Number Placeholder 3">
            <a:extLst>
              <a:ext uri="{FF2B5EF4-FFF2-40B4-BE49-F238E27FC236}">
                <a16:creationId xmlns:a16="http://schemas.microsoft.com/office/drawing/2014/main" id="{078F2727-139C-8F93-116D-872D5B21D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6453188"/>
            <a:ext cx="382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fld id="{6C45E499-1224-44F0-A5A2-9534BFC86B6F}" type="slidenum"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11</a:t>
            </a:fld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3 - Ορθογώνιο">
            <a:extLst>
              <a:ext uri="{FF2B5EF4-FFF2-40B4-BE49-F238E27FC236}">
                <a16:creationId xmlns:a16="http://schemas.microsoft.com/office/drawing/2014/main" id="{5032AF3C-FB02-5B69-CE51-0C9E81C2AC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1885" y="884254"/>
            <a:ext cx="9396413" cy="580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400" dirty="0"/>
              <a:t>&lt;</a:t>
            </a:r>
            <a:r>
              <a:rPr lang="en-US" altLang="en-US" sz="1400" dirty="0" err="1"/>
              <a:t>BookCatalogue</a:t>
            </a:r>
            <a:r>
              <a:rPr lang="el-GR" altLang="en-US" sz="1400" dirty="0"/>
              <a:t>&gt; </a:t>
            </a:r>
            <a:endParaRPr lang="en-US" altLang="en-US" sz="1400" dirty="0"/>
          </a:p>
          <a:p>
            <a:pPr>
              <a:spcBef>
                <a:spcPct val="50000"/>
              </a:spcBef>
            </a:pPr>
            <a:r>
              <a:rPr lang="en-US" altLang="en-US" sz="1400" dirty="0"/>
              <a:t>             &lt;book&gt;</a:t>
            </a:r>
            <a:endParaRPr lang="el-GR" altLang="en-US" sz="1400" dirty="0"/>
          </a:p>
          <a:p>
            <a:pPr>
              <a:spcBef>
                <a:spcPct val="50000"/>
              </a:spcBef>
            </a:pPr>
            <a:r>
              <a:rPr lang="en-US" altLang="en-US" sz="1400" dirty="0"/>
              <a:t>	&lt;id&gt;</a:t>
            </a:r>
            <a:r>
              <a:rPr lang="en-US" altLang="en-US" sz="1400" b="1" dirty="0">
                <a:solidFill>
                  <a:srgbClr val="0066FF"/>
                </a:solidFill>
              </a:rPr>
              <a:t>bk101</a:t>
            </a:r>
            <a:r>
              <a:rPr lang="en-US" altLang="en-US" sz="1400" dirty="0"/>
              <a:t>&lt;/id &gt;</a:t>
            </a:r>
          </a:p>
          <a:p>
            <a:pPr>
              <a:spcBef>
                <a:spcPct val="50000"/>
              </a:spcBef>
            </a:pPr>
            <a:r>
              <a:rPr lang="en-US" altLang="en-US" sz="1400" dirty="0"/>
              <a:t>	&lt;author </a:t>
            </a:r>
            <a:r>
              <a:rPr lang="en-US" altLang="en-US" sz="1400" dirty="0">
                <a:solidFill>
                  <a:srgbClr val="FF0000"/>
                </a:solidFill>
              </a:rPr>
              <a:t>language=“English” </a:t>
            </a:r>
            <a:r>
              <a:rPr lang="en-US" altLang="en-US" sz="1400" dirty="0"/>
              <a:t>&gt;</a:t>
            </a:r>
            <a:r>
              <a:rPr lang="en-US" altLang="en-US" sz="1400" b="1" dirty="0">
                <a:solidFill>
                  <a:srgbClr val="0066FF"/>
                </a:solidFill>
              </a:rPr>
              <a:t>Gambardella, Matthew</a:t>
            </a:r>
            <a:r>
              <a:rPr lang="en-US" altLang="en-US" sz="1400" dirty="0"/>
              <a:t>&lt;/author&gt;</a:t>
            </a:r>
          </a:p>
          <a:p>
            <a:pPr>
              <a:spcBef>
                <a:spcPct val="50000"/>
              </a:spcBef>
            </a:pPr>
            <a:r>
              <a:rPr lang="en-US" altLang="en-US" sz="1400" dirty="0"/>
              <a:t>	&lt;title </a:t>
            </a:r>
            <a:r>
              <a:rPr lang="en-US" altLang="en-US" sz="1400" dirty="0">
                <a:solidFill>
                  <a:srgbClr val="FF0000"/>
                </a:solidFill>
              </a:rPr>
              <a:t>language=“English”</a:t>
            </a:r>
            <a:r>
              <a:rPr lang="en-US" altLang="ja-JP" sz="1400" dirty="0"/>
              <a:t>&gt;</a:t>
            </a:r>
            <a:r>
              <a:rPr lang="en-US" altLang="ja-JP" sz="1400" b="1" dirty="0">
                <a:solidFill>
                  <a:srgbClr val="0066FF"/>
                </a:solidFill>
              </a:rPr>
              <a:t>XML Developer's Guide</a:t>
            </a:r>
            <a:r>
              <a:rPr lang="en-US" altLang="ja-JP" sz="1400" dirty="0"/>
              <a:t>&lt;/title&gt;</a:t>
            </a:r>
          </a:p>
          <a:p>
            <a:pPr>
              <a:spcBef>
                <a:spcPct val="50000"/>
              </a:spcBef>
            </a:pPr>
            <a:r>
              <a:rPr lang="en-US" altLang="en-US" sz="1400" dirty="0"/>
              <a:t>	&lt;price </a:t>
            </a:r>
            <a:r>
              <a:rPr lang="en-US" altLang="en-US" sz="1400" dirty="0">
                <a:solidFill>
                  <a:srgbClr val="FF0000"/>
                </a:solidFill>
              </a:rPr>
              <a:t>currency=“USD”</a:t>
            </a:r>
            <a:r>
              <a:rPr lang="en-US" altLang="ja-JP" sz="1400" dirty="0"/>
              <a:t>)&gt;</a:t>
            </a:r>
            <a:r>
              <a:rPr lang="en-US" altLang="ja-JP" sz="1400" b="1" dirty="0">
                <a:solidFill>
                  <a:srgbClr val="0066FF"/>
                </a:solidFill>
              </a:rPr>
              <a:t>44.95</a:t>
            </a:r>
            <a:r>
              <a:rPr lang="en-US" altLang="ja-JP" sz="1400" dirty="0"/>
              <a:t>&lt;/price&gt;</a:t>
            </a:r>
          </a:p>
          <a:p>
            <a:pPr>
              <a:spcBef>
                <a:spcPct val="50000"/>
              </a:spcBef>
            </a:pPr>
            <a:r>
              <a:rPr lang="en-US" altLang="en-US" sz="1400" dirty="0"/>
              <a:t>	&lt;</a:t>
            </a:r>
            <a:r>
              <a:rPr lang="en-US" altLang="en-US" sz="1400" dirty="0" err="1"/>
              <a:t>publish_date</a:t>
            </a:r>
            <a:r>
              <a:rPr lang="en-US" altLang="en-US" sz="1400" dirty="0"/>
              <a:t> </a:t>
            </a:r>
            <a:r>
              <a:rPr lang="en-US" altLang="en-US" sz="1400" dirty="0" err="1">
                <a:solidFill>
                  <a:srgbClr val="FF0000"/>
                </a:solidFill>
              </a:rPr>
              <a:t>calendar_type</a:t>
            </a:r>
            <a:r>
              <a:rPr lang="en-US" altLang="en-US" sz="1400" dirty="0">
                <a:solidFill>
                  <a:srgbClr val="FF0000"/>
                </a:solidFill>
              </a:rPr>
              <a:t>=“Gregorian Little Endian” </a:t>
            </a:r>
            <a:r>
              <a:rPr lang="en-US" altLang="en-US" sz="1400" dirty="0"/>
              <a:t>&gt;</a:t>
            </a:r>
            <a:r>
              <a:rPr lang="en-US" altLang="en-US" sz="1400" b="1" dirty="0">
                <a:solidFill>
                  <a:srgbClr val="0066FF"/>
                </a:solidFill>
              </a:rPr>
              <a:t>01/10/2000</a:t>
            </a:r>
            <a:r>
              <a:rPr lang="en-US" altLang="en-US" sz="1400" dirty="0"/>
              <a:t>&lt;/</a:t>
            </a:r>
            <a:r>
              <a:rPr lang="en-US" altLang="en-US" sz="1400" dirty="0" err="1"/>
              <a:t>publish_date</a:t>
            </a:r>
            <a:r>
              <a:rPr lang="en-US" altLang="en-US" sz="1400" dirty="0"/>
              <a:t>&gt;</a:t>
            </a:r>
          </a:p>
          <a:p>
            <a:pPr>
              <a:spcBef>
                <a:spcPct val="50000"/>
              </a:spcBef>
            </a:pPr>
            <a:r>
              <a:rPr lang="en-US" altLang="en-US" sz="1400" dirty="0"/>
              <a:t>	&lt;description </a:t>
            </a:r>
            <a:r>
              <a:rPr lang="en-US" altLang="en-US" sz="1400" dirty="0">
                <a:solidFill>
                  <a:srgbClr val="FF0000"/>
                </a:solidFill>
              </a:rPr>
              <a:t>language=“English”</a:t>
            </a:r>
            <a:r>
              <a:rPr lang="en-US" altLang="ja-JP" sz="1400" dirty="0"/>
              <a:t>&gt;</a:t>
            </a:r>
            <a:r>
              <a:rPr lang="en-US" altLang="ja-JP" sz="1400" b="1" dirty="0">
                <a:solidFill>
                  <a:srgbClr val="0066FF"/>
                </a:solidFill>
              </a:rPr>
              <a:t>An in-depth look at creating applications with XML.</a:t>
            </a:r>
            <a:r>
              <a:rPr lang="en-US" altLang="ja-JP" sz="1400" b="1" dirty="0"/>
              <a:t> </a:t>
            </a:r>
            <a:r>
              <a:rPr lang="en-US" altLang="ja-JP" sz="1400" dirty="0"/>
              <a:t>&lt;/description&gt;</a:t>
            </a:r>
          </a:p>
          <a:p>
            <a:pPr>
              <a:spcBef>
                <a:spcPct val="50000"/>
              </a:spcBef>
            </a:pPr>
            <a:r>
              <a:rPr lang="en-US" altLang="en-US" sz="1400" dirty="0"/>
              <a:t>            &lt;/book&gt;</a:t>
            </a:r>
          </a:p>
          <a:p>
            <a:pPr>
              <a:spcBef>
                <a:spcPct val="50000"/>
              </a:spcBef>
            </a:pPr>
            <a:r>
              <a:rPr lang="en-US" altLang="en-US" sz="1400" dirty="0"/>
              <a:t>            &lt;book&gt;</a:t>
            </a:r>
            <a:endParaRPr lang="el-GR" altLang="en-US" sz="1400" dirty="0"/>
          </a:p>
          <a:p>
            <a:pPr>
              <a:spcBef>
                <a:spcPct val="50000"/>
              </a:spcBef>
            </a:pPr>
            <a:r>
              <a:rPr lang="en-US" altLang="en-US" sz="1400" dirty="0"/>
              <a:t>	&lt;id </a:t>
            </a:r>
            <a:r>
              <a:rPr lang="en-US" altLang="en-US" sz="1400" dirty="0">
                <a:solidFill>
                  <a:srgbClr val="FF0000"/>
                </a:solidFill>
              </a:rPr>
              <a:t>format=“ISBN”</a:t>
            </a:r>
            <a:r>
              <a:rPr lang="en-US" altLang="ja-JP" sz="1400" dirty="0"/>
              <a:t>&gt;</a:t>
            </a:r>
            <a:r>
              <a:rPr lang="en-US" altLang="ja-JP" sz="1400" b="1" dirty="0">
                <a:solidFill>
                  <a:srgbClr val="0066FF"/>
                </a:solidFill>
              </a:rPr>
              <a:t>817525766-0</a:t>
            </a:r>
            <a:r>
              <a:rPr lang="en-US" altLang="ja-JP" sz="1400" dirty="0"/>
              <a:t>&lt;/id&gt;</a:t>
            </a:r>
          </a:p>
          <a:p>
            <a:pPr>
              <a:spcBef>
                <a:spcPct val="50000"/>
              </a:spcBef>
            </a:pPr>
            <a:r>
              <a:rPr lang="en-US" altLang="en-US" sz="1400" dirty="0"/>
              <a:t>	&lt;author </a:t>
            </a:r>
            <a:r>
              <a:rPr lang="en-US" altLang="en-US" sz="1400" dirty="0">
                <a:solidFill>
                  <a:srgbClr val="FF0000"/>
                </a:solidFill>
              </a:rPr>
              <a:t>language=“Greek” </a:t>
            </a:r>
            <a:r>
              <a:rPr lang="en-US" altLang="en-US" sz="1400" dirty="0"/>
              <a:t>&gt;</a:t>
            </a:r>
            <a:r>
              <a:rPr lang="el-GR" altLang="en-US" sz="1400" b="1" dirty="0">
                <a:solidFill>
                  <a:srgbClr val="0066FF"/>
                </a:solidFill>
              </a:rPr>
              <a:t>Αναγνωστόπουλος, Ιωάννης</a:t>
            </a:r>
            <a:r>
              <a:rPr lang="en-US" altLang="en-US" sz="1400" dirty="0"/>
              <a:t>&lt;/author&gt;</a:t>
            </a:r>
          </a:p>
          <a:p>
            <a:pPr>
              <a:spcBef>
                <a:spcPct val="50000"/>
              </a:spcBef>
            </a:pPr>
            <a:r>
              <a:rPr lang="en-US" altLang="en-US" sz="1400" dirty="0"/>
              <a:t>	&lt;title </a:t>
            </a:r>
            <a:r>
              <a:rPr lang="en-US" altLang="en-US" sz="1400" dirty="0">
                <a:solidFill>
                  <a:srgbClr val="FF0000"/>
                </a:solidFill>
              </a:rPr>
              <a:t>language=“Greek” </a:t>
            </a:r>
            <a:r>
              <a:rPr lang="en-US" altLang="en-US" sz="1400" dirty="0"/>
              <a:t>&gt;</a:t>
            </a:r>
            <a:r>
              <a:rPr lang="el-GR" altLang="en-US" sz="1400" b="1" dirty="0">
                <a:solidFill>
                  <a:srgbClr val="0066FF"/>
                </a:solidFill>
              </a:rPr>
              <a:t>Τεχνολογίες Διαδικτύου</a:t>
            </a:r>
            <a:r>
              <a:rPr lang="en-US" altLang="en-US" sz="1400" dirty="0"/>
              <a:t>&lt;/title&gt;</a:t>
            </a:r>
          </a:p>
          <a:p>
            <a:pPr>
              <a:spcBef>
                <a:spcPct val="50000"/>
              </a:spcBef>
            </a:pPr>
            <a:r>
              <a:rPr lang="en-US" altLang="en-US" sz="1400" dirty="0"/>
              <a:t>	&lt;price </a:t>
            </a:r>
            <a:r>
              <a:rPr lang="en-US" altLang="en-US" sz="1400" dirty="0">
                <a:solidFill>
                  <a:srgbClr val="FF0000"/>
                </a:solidFill>
              </a:rPr>
              <a:t>currency=“Euro</a:t>
            </a:r>
            <a:r>
              <a:rPr lang="en-US" altLang="en-US" sz="1400" dirty="0"/>
              <a:t>”&gt;</a:t>
            </a:r>
            <a:r>
              <a:rPr lang="en-US" altLang="en-US" sz="1400" b="1" dirty="0">
                <a:solidFill>
                  <a:srgbClr val="0066FF"/>
                </a:solidFill>
              </a:rPr>
              <a:t>88.00</a:t>
            </a:r>
            <a:r>
              <a:rPr lang="en-US" altLang="en-US" sz="1400" dirty="0"/>
              <a:t>&lt;/price&gt;</a:t>
            </a:r>
          </a:p>
          <a:p>
            <a:pPr>
              <a:spcBef>
                <a:spcPct val="50000"/>
              </a:spcBef>
            </a:pPr>
            <a:r>
              <a:rPr lang="en-US" altLang="en-US" sz="1400" dirty="0"/>
              <a:t>	&lt;</a:t>
            </a:r>
            <a:r>
              <a:rPr lang="en-US" altLang="en-US" sz="1400" dirty="0" err="1"/>
              <a:t>publish_date</a:t>
            </a:r>
            <a:r>
              <a:rPr lang="en-US" altLang="en-US" sz="1400" dirty="0"/>
              <a:t> </a:t>
            </a:r>
            <a:r>
              <a:rPr lang="en-US" altLang="en-US" sz="1400" dirty="0" err="1">
                <a:solidFill>
                  <a:srgbClr val="FF0000"/>
                </a:solidFill>
              </a:rPr>
              <a:t>calendar_type</a:t>
            </a:r>
            <a:r>
              <a:rPr lang="en-US" altLang="en-US" sz="1400" dirty="0">
                <a:solidFill>
                  <a:srgbClr val="FF0000"/>
                </a:solidFill>
              </a:rPr>
              <a:t>=“Gregorian Little Endian” </a:t>
            </a:r>
            <a:r>
              <a:rPr lang="en-US" altLang="en-US" sz="1400" dirty="0"/>
              <a:t>&gt;</a:t>
            </a:r>
            <a:r>
              <a:rPr lang="en-US" altLang="en-US" sz="1400" b="1" dirty="0">
                <a:solidFill>
                  <a:srgbClr val="0066FF"/>
                </a:solidFill>
              </a:rPr>
              <a:t>01/03/2009</a:t>
            </a:r>
            <a:r>
              <a:rPr lang="en-US" altLang="en-US" sz="1400" dirty="0"/>
              <a:t>&lt;/</a:t>
            </a:r>
            <a:r>
              <a:rPr lang="en-US" altLang="en-US" sz="1400" dirty="0" err="1"/>
              <a:t>publish_date</a:t>
            </a:r>
            <a:r>
              <a:rPr lang="en-US" altLang="en-US" sz="1400" dirty="0"/>
              <a:t>&gt;</a:t>
            </a:r>
          </a:p>
          <a:p>
            <a:pPr>
              <a:spcBef>
                <a:spcPct val="50000"/>
              </a:spcBef>
            </a:pPr>
            <a:r>
              <a:rPr lang="en-US" altLang="en-US" sz="1400" dirty="0"/>
              <a:t>	&lt;description </a:t>
            </a:r>
            <a:r>
              <a:rPr lang="en-US" altLang="en-US" sz="1400" dirty="0">
                <a:solidFill>
                  <a:srgbClr val="FF0000"/>
                </a:solidFill>
              </a:rPr>
              <a:t>language=“Greek” </a:t>
            </a:r>
            <a:r>
              <a:rPr lang="en-US" altLang="en-US" sz="1400" dirty="0"/>
              <a:t>&gt;</a:t>
            </a:r>
            <a:r>
              <a:rPr lang="el-GR" altLang="en-US" sz="1400" b="1" dirty="0">
                <a:solidFill>
                  <a:srgbClr val="0066FF"/>
                </a:solidFill>
              </a:rPr>
              <a:t>Βασικές αρχές τεχνολογιών Διαδικτύου και προγραμματισμού.</a:t>
            </a:r>
            <a:r>
              <a:rPr lang="en-US" altLang="en-US" sz="1400" dirty="0"/>
              <a:t>&lt;/description&gt;</a:t>
            </a:r>
          </a:p>
          <a:p>
            <a:pPr>
              <a:spcBef>
                <a:spcPct val="50000"/>
              </a:spcBef>
            </a:pPr>
            <a:r>
              <a:rPr lang="en-US" altLang="en-US" sz="1400" dirty="0"/>
              <a:t>            &lt;/book&gt;</a:t>
            </a:r>
          </a:p>
          <a:p>
            <a:pPr>
              <a:spcBef>
                <a:spcPct val="50000"/>
              </a:spcBef>
            </a:pPr>
            <a:r>
              <a:rPr lang="en-US" altLang="en-US" sz="1400" dirty="0"/>
              <a:t>&lt;/</a:t>
            </a:r>
            <a:r>
              <a:rPr lang="en-US" altLang="en-US" sz="1400" dirty="0" err="1"/>
              <a:t>BookCatalogue</a:t>
            </a:r>
            <a:r>
              <a:rPr lang="en-US" altLang="en-US" sz="1400" dirty="0"/>
              <a:t>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F0F08E-9E8F-7B95-DD72-F1142AB450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28088" y="6605588"/>
            <a:ext cx="382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fld id="{85C4C18F-576F-4FBB-9774-AC79E9EE575C}" type="slidenum"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11</a:t>
            </a:fld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470981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Line 6">
            <a:extLst>
              <a:ext uri="{FF2B5EF4-FFF2-40B4-BE49-F238E27FC236}">
                <a16:creationId xmlns:a16="http://schemas.microsoft.com/office/drawing/2014/main" id="{895256C1-4629-5CD5-5B6C-A60ED1ABADDE}"/>
              </a:ext>
            </a:extLst>
          </p:cNvPr>
          <p:cNvSpPr>
            <a:spLocks noChangeShapeType="1"/>
          </p:cNvSpPr>
          <p:nvPr/>
        </p:nvSpPr>
        <p:spPr bwMode="auto">
          <a:xfrm>
            <a:off x="2611438" y="2757488"/>
            <a:ext cx="457200" cy="0"/>
          </a:xfrm>
          <a:prstGeom prst="line">
            <a:avLst/>
          </a:prstGeom>
          <a:noFill/>
          <a:ln w="12700">
            <a:solidFill>
              <a:srgbClr val="0066FF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5" name="Rectangle 24">
            <a:extLst>
              <a:ext uri="{FF2B5EF4-FFF2-40B4-BE49-F238E27FC236}">
                <a16:creationId xmlns:a16="http://schemas.microsoft.com/office/drawing/2014/main" id="{39E28EC3-EF7E-9297-E7EF-15314F61B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692150"/>
            <a:ext cx="26225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de-DE" altLang="en-US" sz="2000" b="1">
                <a:latin typeface="Courier New" panose="02070309020205020404" pitchFamily="49" charset="0"/>
              </a:rPr>
              <a:t>Schema</a:t>
            </a:r>
            <a:endParaRPr lang="de-DE" altLang="en-US" sz="2000">
              <a:latin typeface="Courier New" panose="02070309020205020404" pitchFamily="49" charset="0"/>
            </a:endParaRPr>
          </a:p>
          <a:p>
            <a:pPr algn="ctr"/>
            <a:r>
              <a:rPr lang="de-DE" altLang="en-US" sz="2000">
                <a:latin typeface="Courier New" panose="02070309020205020404" pitchFamily="49" charset="0"/>
              </a:rPr>
              <a:t>(Document Type</a:t>
            </a:r>
          </a:p>
          <a:p>
            <a:pPr algn="ctr"/>
            <a:r>
              <a:rPr lang="de-DE" altLang="en-US" sz="2000">
                <a:latin typeface="Courier New" panose="02070309020205020404" pitchFamily="49" charset="0"/>
              </a:rPr>
              <a:t>Definition, DTD)</a:t>
            </a:r>
            <a:endParaRPr lang="de-DE" altLang="en-US">
              <a:latin typeface="Courier New" panose="02070309020205020404" pitchFamily="49" charset="0"/>
            </a:endParaRPr>
          </a:p>
        </p:txBody>
      </p:sp>
      <p:sp>
        <p:nvSpPr>
          <p:cNvPr id="38916" name="Rectangle 34">
            <a:extLst>
              <a:ext uri="{FF2B5EF4-FFF2-40B4-BE49-F238E27FC236}">
                <a16:creationId xmlns:a16="http://schemas.microsoft.com/office/drawing/2014/main" id="{B1EFEEF7-340C-DAD3-1D0C-D60FB07AB9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3063" y="1725613"/>
            <a:ext cx="700087" cy="38100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de-DE" altLang="en-US" sz="1600" b="1"/>
              <a:t>book</a:t>
            </a:r>
          </a:p>
        </p:txBody>
      </p:sp>
      <p:sp>
        <p:nvSpPr>
          <p:cNvPr id="38917" name="Rectangle 35">
            <a:extLst>
              <a:ext uri="{FF2B5EF4-FFF2-40B4-BE49-F238E27FC236}">
                <a16:creationId xmlns:a16="http://schemas.microsoft.com/office/drawing/2014/main" id="{50060F7B-3F7B-24B7-5381-D048F5384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8638" y="2541588"/>
            <a:ext cx="457200" cy="38100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de-DE" altLang="en-US" sz="1600" b="1"/>
              <a:t>id</a:t>
            </a:r>
          </a:p>
        </p:txBody>
      </p:sp>
      <p:sp>
        <p:nvSpPr>
          <p:cNvPr id="38918" name="Line 39">
            <a:extLst>
              <a:ext uri="{FF2B5EF4-FFF2-40B4-BE49-F238E27FC236}">
                <a16:creationId xmlns:a16="http://schemas.microsoft.com/office/drawing/2014/main" id="{4BA3958D-7B54-7CBC-32FC-B30A0D0D5232}"/>
              </a:ext>
            </a:extLst>
          </p:cNvPr>
          <p:cNvSpPr>
            <a:spLocks noChangeShapeType="1"/>
          </p:cNvSpPr>
          <p:nvPr/>
        </p:nvSpPr>
        <p:spPr bwMode="auto">
          <a:xfrm>
            <a:off x="4537075" y="2106613"/>
            <a:ext cx="0" cy="53340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9" name="Line 40">
            <a:extLst>
              <a:ext uri="{FF2B5EF4-FFF2-40B4-BE49-F238E27FC236}">
                <a16:creationId xmlns:a16="http://schemas.microsoft.com/office/drawing/2014/main" id="{E8610308-15E8-844F-7BC8-1DBCAC189D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30600" y="2735263"/>
            <a:ext cx="936625" cy="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0" name="Oval 42">
            <a:extLst>
              <a:ext uri="{FF2B5EF4-FFF2-40B4-BE49-F238E27FC236}">
                <a16:creationId xmlns:a16="http://schemas.microsoft.com/office/drawing/2014/main" id="{9820B18A-EC7D-1C45-1CB4-35D5C561D1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2559050"/>
            <a:ext cx="893763" cy="414338"/>
          </a:xfrm>
          <a:prstGeom prst="ellipse">
            <a:avLst/>
          </a:prstGeom>
          <a:solidFill>
            <a:srgbClr val="FFFF99"/>
          </a:solidFill>
          <a:ln w="1270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de-DE" altLang="en-US" sz="1600" b="1"/>
              <a:t>format</a:t>
            </a:r>
          </a:p>
        </p:txBody>
      </p:sp>
      <p:sp>
        <p:nvSpPr>
          <p:cNvPr id="38921" name="Oval 43">
            <a:extLst>
              <a:ext uri="{FF2B5EF4-FFF2-40B4-BE49-F238E27FC236}">
                <a16:creationId xmlns:a16="http://schemas.microsoft.com/office/drawing/2014/main" id="{28D8DEAB-B562-9F5D-4B5D-8C70C43416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2625725"/>
            <a:ext cx="228600" cy="228600"/>
          </a:xfrm>
          <a:prstGeom prst="ellipse">
            <a:avLst/>
          </a:prstGeom>
          <a:solidFill>
            <a:srgbClr val="FF00FF"/>
          </a:solidFill>
          <a:ln w="1270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40000"/>
              </a:lnSpc>
            </a:pPr>
            <a:r>
              <a:rPr lang="de-DE" altLang="en-US" sz="1600" b="1"/>
              <a:t>*</a:t>
            </a:r>
          </a:p>
        </p:txBody>
      </p:sp>
      <p:sp>
        <p:nvSpPr>
          <p:cNvPr id="38922" name="Rectangle 44">
            <a:extLst>
              <a:ext uri="{FF2B5EF4-FFF2-40B4-BE49-F238E27FC236}">
                <a16:creationId xmlns:a16="http://schemas.microsoft.com/office/drawing/2014/main" id="{609D08DD-F863-7DA8-BCD4-FFBF3259C7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3" y="39688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/>
              <a:t>XML</a:t>
            </a:r>
            <a:endParaRPr lang="el-GR" altLang="en-US" b="1"/>
          </a:p>
        </p:txBody>
      </p:sp>
      <p:sp>
        <p:nvSpPr>
          <p:cNvPr id="38923" name="Rectangle 34">
            <a:extLst>
              <a:ext uri="{FF2B5EF4-FFF2-40B4-BE49-F238E27FC236}">
                <a16:creationId xmlns:a16="http://schemas.microsoft.com/office/drawing/2014/main" id="{BFE56006-7CC2-4251-EDCE-4F89A7796F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3573463"/>
            <a:ext cx="698500" cy="38100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de-DE" altLang="en-US" sz="1600" b="1"/>
              <a:t>author</a:t>
            </a:r>
          </a:p>
        </p:txBody>
      </p:sp>
      <p:sp>
        <p:nvSpPr>
          <p:cNvPr id="38924" name="Oval 42">
            <a:extLst>
              <a:ext uri="{FF2B5EF4-FFF2-40B4-BE49-F238E27FC236}">
                <a16:creationId xmlns:a16="http://schemas.microsoft.com/office/drawing/2014/main" id="{0D80DFC2-F7CF-8793-F76D-ED5D1F37A2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3050" y="4459288"/>
            <a:ext cx="965200" cy="415925"/>
          </a:xfrm>
          <a:prstGeom prst="ellipse">
            <a:avLst/>
          </a:prstGeom>
          <a:solidFill>
            <a:srgbClr val="FFFF99"/>
          </a:solidFill>
          <a:ln w="1270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de-DE" altLang="en-US" sz="1600" b="1"/>
              <a:t>language</a:t>
            </a:r>
          </a:p>
        </p:txBody>
      </p:sp>
      <p:sp>
        <p:nvSpPr>
          <p:cNvPr id="38925" name="Rectangle 34">
            <a:extLst>
              <a:ext uri="{FF2B5EF4-FFF2-40B4-BE49-F238E27FC236}">
                <a16:creationId xmlns:a16="http://schemas.microsoft.com/office/drawing/2014/main" id="{9A5FC889-4FD3-E872-3FF9-5E52447B26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3500" y="3573463"/>
            <a:ext cx="698500" cy="38100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de-DE" altLang="en-US" sz="1600" b="1"/>
              <a:t>title</a:t>
            </a:r>
          </a:p>
        </p:txBody>
      </p:sp>
      <p:sp>
        <p:nvSpPr>
          <p:cNvPr id="38926" name="Rectangle 34">
            <a:extLst>
              <a:ext uri="{FF2B5EF4-FFF2-40B4-BE49-F238E27FC236}">
                <a16:creationId xmlns:a16="http://schemas.microsoft.com/office/drawing/2014/main" id="{40E796DF-E88D-B4CD-7C58-924D85816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3573463"/>
            <a:ext cx="1079500" cy="38100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de-DE" altLang="en-US" sz="1600" b="1"/>
              <a:t>description</a:t>
            </a:r>
          </a:p>
        </p:txBody>
      </p:sp>
      <p:sp>
        <p:nvSpPr>
          <p:cNvPr id="38927" name="Rectangle 34">
            <a:extLst>
              <a:ext uri="{FF2B5EF4-FFF2-40B4-BE49-F238E27FC236}">
                <a16:creationId xmlns:a16="http://schemas.microsoft.com/office/drawing/2014/main" id="{F817124D-2BAB-8B16-2852-7D59AFF6A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325" y="3141663"/>
            <a:ext cx="1223963" cy="38100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de-DE" altLang="en-US" sz="1600" b="1"/>
              <a:t>price</a:t>
            </a:r>
          </a:p>
        </p:txBody>
      </p:sp>
      <p:sp>
        <p:nvSpPr>
          <p:cNvPr id="38928" name="Rectangle 34">
            <a:extLst>
              <a:ext uri="{FF2B5EF4-FFF2-40B4-BE49-F238E27FC236}">
                <a16:creationId xmlns:a16="http://schemas.microsoft.com/office/drawing/2014/main" id="{18C89D53-FD89-5ED2-AD4F-C66A2A410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276475"/>
            <a:ext cx="1296988" cy="38100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de-DE" altLang="en-US" sz="1600" b="1"/>
              <a:t>publish_date</a:t>
            </a:r>
          </a:p>
        </p:txBody>
      </p:sp>
      <p:sp>
        <p:nvSpPr>
          <p:cNvPr id="38929" name="Oval 42">
            <a:extLst>
              <a:ext uri="{FF2B5EF4-FFF2-40B4-BE49-F238E27FC236}">
                <a16:creationId xmlns:a16="http://schemas.microsoft.com/office/drawing/2014/main" id="{8438371D-9F36-0E03-6C64-2B2E930E66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63" y="1563688"/>
            <a:ext cx="1441450" cy="415925"/>
          </a:xfrm>
          <a:prstGeom prst="ellipse">
            <a:avLst/>
          </a:prstGeom>
          <a:solidFill>
            <a:srgbClr val="FFFF99"/>
          </a:solidFill>
          <a:ln w="1270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de-DE" altLang="en-US" sz="1600" b="1"/>
              <a:t>calendar_type</a:t>
            </a:r>
          </a:p>
        </p:txBody>
      </p:sp>
      <p:sp>
        <p:nvSpPr>
          <p:cNvPr id="38930" name="Line 6">
            <a:extLst>
              <a:ext uri="{FF2B5EF4-FFF2-40B4-BE49-F238E27FC236}">
                <a16:creationId xmlns:a16="http://schemas.microsoft.com/office/drawing/2014/main" id="{123DB3A0-B3BA-7CD0-F810-E88C732C3C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04025" y="1989138"/>
            <a:ext cx="288925" cy="287337"/>
          </a:xfrm>
          <a:prstGeom prst="line">
            <a:avLst/>
          </a:prstGeom>
          <a:noFill/>
          <a:ln w="12700">
            <a:solidFill>
              <a:srgbClr val="0066FF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1" name="Line 6">
            <a:extLst>
              <a:ext uri="{FF2B5EF4-FFF2-40B4-BE49-F238E27FC236}">
                <a16:creationId xmlns:a16="http://schemas.microsoft.com/office/drawing/2014/main" id="{AF919FC0-0C9C-8B18-C853-F64BFDB52A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99025" y="3948113"/>
            <a:ext cx="465138" cy="569912"/>
          </a:xfrm>
          <a:prstGeom prst="line">
            <a:avLst/>
          </a:prstGeom>
          <a:noFill/>
          <a:ln w="12700">
            <a:solidFill>
              <a:srgbClr val="0066FF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2" name="Line 6">
            <a:extLst>
              <a:ext uri="{FF2B5EF4-FFF2-40B4-BE49-F238E27FC236}">
                <a16:creationId xmlns:a16="http://schemas.microsoft.com/office/drawing/2014/main" id="{16C08B4E-59FE-24C6-AB0C-44592073E36E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0850" y="3948113"/>
            <a:ext cx="241300" cy="504825"/>
          </a:xfrm>
          <a:prstGeom prst="line">
            <a:avLst/>
          </a:prstGeom>
          <a:noFill/>
          <a:ln w="12700">
            <a:solidFill>
              <a:srgbClr val="0066FF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3" name="Line 6">
            <a:extLst>
              <a:ext uri="{FF2B5EF4-FFF2-40B4-BE49-F238E27FC236}">
                <a16:creationId xmlns:a16="http://schemas.microsoft.com/office/drawing/2014/main" id="{747E56B9-F97E-6F60-34CF-A6A7A213C9D2}"/>
              </a:ext>
            </a:extLst>
          </p:cNvPr>
          <p:cNvSpPr>
            <a:spLocks noChangeShapeType="1"/>
          </p:cNvSpPr>
          <p:nvPr/>
        </p:nvSpPr>
        <p:spPr bwMode="auto">
          <a:xfrm>
            <a:off x="3292475" y="3946525"/>
            <a:ext cx="847725" cy="635000"/>
          </a:xfrm>
          <a:prstGeom prst="line">
            <a:avLst/>
          </a:prstGeom>
          <a:noFill/>
          <a:ln w="12700">
            <a:solidFill>
              <a:srgbClr val="0066FF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4" name="Oval 42">
            <a:extLst>
              <a:ext uri="{FF2B5EF4-FFF2-40B4-BE49-F238E27FC236}">
                <a16:creationId xmlns:a16="http://schemas.microsoft.com/office/drawing/2014/main" id="{C8735214-E791-E563-75B2-A00446D69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5463" y="4046538"/>
            <a:ext cx="966787" cy="414337"/>
          </a:xfrm>
          <a:prstGeom prst="ellipse">
            <a:avLst/>
          </a:prstGeom>
          <a:solidFill>
            <a:srgbClr val="FFFF99"/>
          </a:solidFill>
          <a:ln w="1270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de-DE" altLang="en-US" sz="1600" b="1"/>
              <a:t>currency</a:t>
            </a:r>
          </a:p>
        </p:txBody>
      </p:sp>
      <p:sp>
        <p:nvSpPr>
          <p:cNvPr id="38935" name="Line 6">
            <a:extLst>
              <a:ext uri="{FF2B5EF4-FFF2-40B4-BE49-F238E27FC236}">
                <a16:creationId xmlns:a16="http://schemas.microsoft.com/office/drawing/2014/main" id="{E593AF5C-40B3-D4DD-9341-C4F3F1682937}"/>
              </a:ext>
            </a:extLst>
          </p:cNvPr>
          <p:cNvSpPr>
            <a:spLocks noChangeShapeType="1"/>
          </p:cNvSpPr>
          <p:nvPr/>
        </p:nvSpPr>
        <p:spPr bwMode="auto">
          <a:xfrm>
            <a:off x="7054850" y="3535363"/>
            <a:ext cx="239713" cy="503237"/>
          </a:xfrm>
          <a:prstGeom prst="line">
            <a:avLst/>
          </a:prstGeom>
          <a:noFill/>
          <a:ln w="12700">
            <a:solidFill>
              <a:srgbClr val="0066FF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6" name="Line 40">
            <a:extLst>
              <a:ext uri="{FF2B5EF4-FFF2-40B4-BE49-F238E27FC236}">
                <a16:creationId xmlns:a16="http://schemas.microsoft.com/office/drawing/2014/main" id="{37504E24-747A-066D-EEA1-468DC3DAA11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40200" y="2852738"/>
            <a:ext cx="360363" cy="720725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7" name="Line 40">
            <a:extLst>
              <a:ext uri="{FF2B5EF4-FFF2-40B4-BE49-F238E27FC236}">
                <a16:creationId xmlns:a16="http://schemas.microsoft.com/office/drawing/2014/main" id="{D6481165-3788-531E-07E2-F8C80F5F421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94225" y="2811463"/>
            <a:ext cx="769938" cy="76200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8" name="Line 40">
            <a:extLst>
              <a:ext uri="{FF2B5EF4-FFF2-40B4-BE49-F238E27FC236}">
                <a16:creationId xmlns:a16="http://schemas.microsoft.com/office/drawing/2014/main" id="{6765D44C-164F-B960-7AE7-E1819135394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19475" y="2781300"/>
            <a:ext cx="1008063" cy="792163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9" name="Line 40">
            <a:extLst>
              <a:ext uri="{FF2B5EF4-FFF2-40B4-BE49-F238E27FC236}">
                <a16:creationId xmlns:a16="http://schemas.microsoft.com/office/drawing/2014/main" id="{BBCB5CF7-4C1E-0E59-8770-5100717A816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640263" y="2781300"/>
            <a:ext cx="1516062" cy="576263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40" name="Line 40">
            <a:extLst>
              <a:ext uri="{FF2B5EF4-FFF2-40B4-BE49-F238E27FC236}">
                <a16:creationId xmlns:a16="http://schemas.microsoft.com/office/drawing/2014/main" id="{3CAA37C2-9516-D2A8-BECD-FB98B52C6F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02163" y="2420938"/>
            <a:ext cx="1265237" cy="300037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41" name="Slide Number Placeholder 3">
            <a:extLst>
              <a:ext uri="{FF2B5EF4-FFF2-40B4-BE49-F238E27FC236}">
                <a16:creationId xmlns:a16="http://schemas.microsoft.com/office/drawing/2014/main" id="{882D1638-B7DC-5AC3-F803-29804FC643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6453188"/>
            <a:ext cx="382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fld id="{9F713C10-D635-4019-8A45-8957BA98BC32}" type="slidenum"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12</a:t>
            </a:fld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678280CE-6FE2-22ED-DA78-F5BC6C5750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088"/>
            <a:ext cx="914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/>
              <a:t>XML Structure</a:t>
            </a:r>
            <a:endParaRPr lang="el-GR" altLang="en-US" b="1"/>
          </a:p>
        </p:txBody>
      </p:sp>
      <p:sp>
        <p:nvSpPr>
          <p:cNvPr id="18435" name="Text Box 6">
            <a:extLst>
              <a:ext uri="{FF2B5EF4-FFF2-40B4-BE49-F238E27FC236}">
                <a16:creationId xmlns:a16="http://schemas.microsoft.com/office/drawing/2014/main" id="{D920420F-6F38-4EAF-21CF-B96AF64DC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09600"/>
            <a:ext cx="2743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latin typeface="Arial" panose="020B0604020202020204" pitchFamily="34" charset="0"/>
              </a:rPr>
              <a:t>Elements, Attributes</a:t>
            </a:r>
            <a:endParaRPr lang="el-GR" altLang="en-US" sz="1800" b="1">
              <a:latin typeface="Arial" panose="020B0604020202020204" pitchFamily="34" charset="0"/>
            </a:endParaRPr>
          </a:p>
        </p:txBody>
      </p:sp>
      <p:sp>
        <p:nvSpPr>
          <p:cNvPr id="1215496" name="Text Box 8">
            <a:extLst>
              <a:ext uri="{FF2B5EF4-FFF2-40B4-BE49-F238E27FC236}">
                <a16:creationId xmlns:a16="http://schemas.microsoft.com/office/drawing/2014/main" id="{ED3FDABF-53CB-8C1A-13D8-6242BD335D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495800"/>
            <a:ext cx="3962400" cy="160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 u="sng">
                <a:latin typeface="Arial" panose="020B0604020202020204" pitchFamily="34" charset="0"/>
              </a:rPr>
              <a:t>Elements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latin typeface="Arial" panose="020B0604020202020204" pitchFamily="34" charset="0"/>
              </a:rPr>
              <a:t>person, firstname, lastname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800" b="1" u="sng">
                <a:latin typeface="Arial" panose="020B0604020202020204" pitchFamily="34" charset="0"/>
              </a:rPr>
              <a:t>Attribute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latin typeface="Arial" panose="020B0604020202020204" pitchFamily="34" charset="0"/>
              </a:rPr>
              <a:t>sex (value = “female”)</a:t>
            </a:r>
            <a:endParaRPr lang="el-GR" altLang="en-US" sz="1800" b="1">
              <a:latin typeface="Arial" panose="020B0604020202020204" pitchFamily="34" charset="0"/>
            </a:endParaRPr>
          </a:p>
        </p:txBody>
      </p:sp>
      <p:sp>
        <p:nvSpPr>
          <p:cNvPr id="1215497" name="Rectangle 9">
            <a:extLst>
              <a:ext uri="{FF2B5EF4-FFF2-40B4-BE49-F238E27FC236}">
                <a16:creationId xmlns:a16="http://schemas.microsoft.com/office/drawing/2014/main" id="{10FE0BE4-FC91-3B4F-C6E8-AFC81B0A9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4894263"/>
            <a:ext cx="5257800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b="1">
                <a:latin typeface="Arial" panose="020B0604020202020204" pitchFamily="34" charset="0"/>
              </a:rPr>
              <a:t>• </a:t>
            </a:r>
            <a:r>
              <a:rPr lang="el-GR" altLang="en-US" sz="1600" b="1">
                <a:latin typeface="Arial" panose="020B0604020202020204" pitchFamily="34" charset="0"/>
              </a:rPr>
              <a:t>Οι ιδιότητες δεν μπορούν να περιέχουν πολλαπλές τιμές</a:t>
            </a:r>
            <a:r>
              <a:rPr lang="en-US" altLang="en-US" sz="1600" b="1">
                <a:latin typeface="Arial" panose="020B0604020202020204" pitchFamily="34" charset="0"/>
              </a:rPr>
              <a:t> (</a:t>
            </a:r>
            <a:r>
              <a:rPr lang="el-GR" altLang="en-US" sz="1600" b="1">
                <a:latin typeface="Arial" panose="020B0604020202020204" pitchFamily="34" charset="0"/>
              </a:rPr>
              <a:t>τα </a:t>
            </a:r>
            <a:r>
              <a:rPr lang="en-US" altLang="en-US" sz="1600" b="1">
                <a:latin typeface="Arial" panose="020B0604020202020204" pitchFamily="34" charset="0"/>
              </a:rPr>
              <a:t>child elements </a:t>
            </a:r>
            <a:r>
              <a:rPr lang="el-GR" altLang="en-US" sz="1600" b="1">
                <a:latin typeface="Arial" panose="020B0604020202020204" pitchFamily="34" charset="0"/>
              </a:rPr>
              <a:t>μπορούν</a:t>
            </a:r>
            <a:r>
              <a:rPr lang="en-US" altLang="en-US" sz="1600" b="1">
                <a:latin typeface="Arial" panose="020B0604020202020204" pitchFamily="34" charset="0"/>
              </a:rPr>
              <a:t>)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600" b="1">
                <a:latin typeface="Arial" panose="020B0604020202020204" pitchFamily="34" charset="0"/>
              </a:rPr>
              <a:t>• </a:t>
            </a:r>
            <a:r>
              <a:rPr lang="el-GR" altLang="en-US" sz="1600" b="1">
                <a:latin typeface="Arial" panose="020B0604020202020204" pitchFamily="34" charset="0"/>
              </a:rPr>
              <a:t>Οι ιδιότητες δεν πρέπει να αλλάζουν συχνά</a:t>
            </a:r>
            <a:r>
              <a:rPr lang="en-US" altLang="en-US" sz="1600" b="1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600" b="1">
                <a:latin typeface="Arial" panose="020B0604020202020204" pitchFamily="34" charset="0"/>
              </a:rPr>
              <a:t>• </a:t>
            </a:r>
            <a:r>
              <a:rPr lang="el-GR" altLang="en-US" sz="1600" b="1">
                <a:latin typeface="Arial" panose="020B0604020202020204" pitchFamily="34" charset="0"/>
              </a:rPr>
              <a:t>Οι ιδιότητες</a:t>
            </a:r>
            <a:r>
              <a:rPr lang="en-US" altLang="en-US" sz="1600" b="1">
                <a:latin typeface="Arial" panose="020B0604020202020204" pitchFamily="34" charset="0"/>
              </a:rPr>
              <a:t> </a:t>
            </a:r>
            <a:r>
              <a:rPr lang="el-GR" altLang="en-US" sz="1600" b="1">
                <a:latin typeface="Arial" panose="020B0604020202020204" pitchFamily="34" charset="0"/>
              </a:rPr>
              <a:t>δεν μπορούν να περιγράψουν</a:t>
            </a:r>
            <a:r>
              <a:rPr lang="en-US" altLang="en-US" sz="1600" b="1">
                <a:latin typeface="Arial" panose="020B0604020202020204" pitchFamily="34" charset="0"/>
              </a:rPr>
              <a:t> </a:t>
            </a:r>
            <a:r>
              <a:rPr lang="el-GR" altLang="en-US" sz="1600" b="1">
                <a:latin typeface="Arial" panose="020B0604020202020204" pitchFamily="34" charset="0"/>
              </a:rPr>
              <a:t>δομή</a:t>
            </a:r>
            <a:r>
              <a:rPr lang="en-US" altLang="en-US" sz="1600" b="1">
                <a:latin typeface="Arial" panose="020B0604020202020204" pitchFamily="34" charset="0"/>
              </a:rPr>
              <a:t> (</a:t>
            </a:r>
            <a:r>
              <a:rPr lang="el-GR" altLang="en-US" sz="1600" b="1">
                <a:latin typeface="Arial" panose="020B0604020202020204" pitchFamily="34" charset="0"/>
              </a:rPr>
              <a:t>τα </a:t>
            </a:r>
            <a:r>
              <a:rPr lang="en-US" altLang="en-US" sz="1600" b="1">
                <a:latin typeface="Arial" panose="020B0604020202020204" pitchFamily="34" charset="0"/>
              </a:rPr>
              <a:t>child elements </a:t>
            </a:r>
            <a:r>
              <a:rPr lang="el-GR" altLang="en-US" sz="1600" b="1">
                <a:latin typeface="Arial" panose="020B0604020202020204" pitchFamily="34" charset="0"/>
              </a:rPr>
              <a:t>μπορούν</a:t>
            </a:r>
            <a:r>
              <a:rPr lang="en-US" altLang="en-US" sz="1600" b="1">
                <a:latin typeface="Arial" panose="020B0604020202020204" pitchFamily="34" charset="0"/>
              </a:rPr>
              <a:t>) </a:t>
            </a:r>
          </a:p>
        </p:txBody>
      </p:sp>
      <p:pic>
        <p:nvPicPr>
          <p:cNvPr id="18438" name="Picture 10">
            <a:extLst>
              <a:ext uri="{FF2B5EF4-FFF2-40B4-BE49-F238E27FC236}">
                <a16:creationId xmlns:a16="http://schemas.microsoft.com/office/drawing/2014/main" id="{07D0E4B3-72FE-8961-C389-7586C15CDC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178050"/>
            <a:ext cx="3429000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1">
            <a:extLst>
              <a:ext uri="{FF2B5EF4-FFF2-40B4-BE49-F238E27FC236}">
                <a16:creationId xmlns:a16="http://schemas.microsoft.com/office/drawing/2014/main" id="{4EF676D2-4B49-D739-3FD3-E550E4B3B1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143000"/>
            <a:ext cx="4572000" cy="344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0" name="Slide Number Placeholder 3">
            <a:extLst>
              <a:ext uri="{FF2B5EF4-FFF2-40B4-BE49-F238E27FC236}">
                <a16:creationId xmlns:a16="http://schemas.microsoft.com/office/drawing/2014/main" id="{98950914-9F3D-D170-FF69-5469A052E1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6453188"/>
            <a:ext cx="382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fld id="{6355278A-8E80-46F8-B0A0-A653685FBDD4}" type="slidenum"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13</a:t>
            </a:fld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54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54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5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549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49ECE474-918E-0972-9E57-B819B4F0E1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033463"/>
            <a:ext cx="8229600" cy="3794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000"/>
              <a:t>XML attributes</a:t>
            </a:r>
            <a:endParaRPr lang="el-GR" altLang="en-US" sz="2000"/>
          </a:p>
        </p:txBody>
      </p:sp>
      <p:sp>
        <p:nvSpPr>
          <p:cNvPr id="12290" name="Rectangle 3">
            <a:extLst>
              <a:ext uri="{FF2B5EF4-FFF2-40B4-BE49-F238E27FC236}">
                <a16:creationId xmlns:a16="http://schemas.microsoft.com/office/drawing/2014/main" id="{871B133A-035E-144D-8302-18BBCD3DB9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700213"/>
            <a:ext cx="8964612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l-GR" altLang="en-US" sz="2000"/>
              <a:t>Ενα </a:t>
            </a:r>
            <a:r>
              <a:rPr lang="en-US" altLang="en-US" sz="2000"/>
              <a:t>element </a:t>
            </a:r>
            <a:r>
              <a:rPr lang="el-GR" altLang="en-US" sz="2000"/>
              <a:t>μπορεί να έχει κανένα, ένα ή πολλά </a:t>
            </a:r>
            <a:r>
              <a:rPr lang="en-US" altLang="en-US" sz="2000" b="0"/>
              <a:t>attributes</a:t>
            </a:r>
            <a:endParaRPr lang="el-GR" altLang="en-US" sz="2000"/>
          </a:p>
          <a:p>
            <a:pPr lvl="1">
              <a:lnSpc>
                <a:spcPct val="90000"/>
              </a:lnSpc>
            </a:pPr>
            <a:r>
              <a:rPr lang="el-GR" altLang="en-US" sz="1800"/>
              <a:t>Περιγράφουν ιδιότητες (</a:t>
            </a:r>
            <a:r>
              <a:rPr lang="en-US" altLang="en-US" sz="1800" b="0"/>
              <a:t>properties</a:t>
            </a:r>
            <a:r>
              <a:rPr lang="en-US" altLang="en-US" sz="1800"/>
              <a:t>)</a:t>
            </a:r>
            <a:r>
              <a:rPr lang="el-GR" altLang="en-US" sz="1800"/>
              <a:t> του </a:t>
            </a:r>
            <a:r>
              <a:rPr lang="en-US" altLang="en-US" sz="1800"/>
              <a:t>element</a:t>
            </a:r>
          </a:p>
          <a:p>
            <a:pPr lvl="3">
              <a:lnSpc>
                <a:spcPct val="90000"/>
              </a:lnSpc>
              <a:buFont typeface="Wingdings" panose="05000000000000000000" pitchFamily="2" charset="2"/>
              <a:buNone/>
            </a:pPr>
            <a:endParaRPr lang="el-GR" altLang="en-US" sz="1200"/>
          </a:p>
          <a:p>
            <a:pPr lvl="1">
              <a:lnSpc>
                <a:spcPct val="90000"/>
              </a:lnSpc>
              <a:spcBef>
                <a:spcPct val="10000"/>
              </a:spcBef>
              <a:buFont typeface="Wingdings" panose="05000000000000000000" pitchFamily="2" charset="2"/>
              <a:buNone/>
            </a:pPr>
            <a:r>
              <a:rPr lang="el-GR" altLang="en-US" sz="1600">
                <a:latin typeface="Courier New" panose="02070309020205020404" pitchFamily="49" charset="0"/>
              </a:rPr>
              <a:t>&lt;</a:t>
            </a:r>
            <a:r>
              <a:rPr lang="en-US" altLang="en-US" sz="1600">
                <a:latin typeface="Courier New" panose="02070309020205020404" pitchFamily="49" charset="0"/>
              </a:rPr>
              <a:t>product</a:t>
            </a:r>
            <a:r>
              <a:rPr lang="el-GR" altLang="en-US" sz="1600">
                <a:latin typeface="Courier New" panose="02070309020205020404" pitchFamily="49" charset="0"/>
              </a:rPr>
              <a:t>&gt;</a:t>
            </a:r>
            <a:endParaRPr lang="en-US" altLang="en-US" sz="1600">
              <a:latin typeface="Courier New" panose="02070309020205020404" pitchFamily="49" charset="0"/>
            </a:endParaRPr>
          </a:p>
          <a:p>
            <a:pPr lvl="1">
              <a:lnSpc>
                <a:spcPct val="90000"/>
              </a:lnSpc>
              <a:spcBef>
                <a:spcPct val="10000"/>
              </a:spcBef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&lt;name language=“French”&gt;trompette no 6&lt;/name&gt;</a:t>
            </a:r>
          </a:p>
          <a:p>
            <a:pPr lvl="1">
              <a:lnSpc>
                <a:spcPct val="90000"/>
              </a:lnSpc>
              <a:spcBef>
                <a:spcPct val="10000"/>
              </a:spcBef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&lt;price currency=“Euro”&gt; 420.12 &lt;/price&gt;</a:t>
            </a:r>
          </a:p>
          <a:p>
            <a:pPr lvl="1">
              <a:lnSpc>
                <a:spcPct val="90000"/>
              </a:lnSpc>
              <a:spcBef>
                <a:spcPct val="10000"/>
              </a:spcBef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&lt;address format=“XL1245” language=“French”&gt;</a:t>
            </a:r>
          </a:p>
          <a:p>
            <a:pPr lvl="1">
              <a:lnSpc>
                <a:spcPct val="90000"/>
              </a:lnSpc>
              <a:spcBef>
                <a:spcPct val="10000"/>
              </a:spcBef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&lt;street&gt;31 rue Croix-Bosset&lt;/street&gt;</a:t>
            </a:r>
          </a:p>
          <a:p>
            <a:pPr lvl="1">
              <a:lnSpc>
                <a:spcPct val="90000"/>
              </a:lnSpc>
              <a:spcBef>
                <a:spcPct val="10000"/>
              </a:spcBef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&lt;zip&gt;92874&lt;/zip&gt;</a:t>
            </a:r>
          </a:p>
          <a:p>
            <a:pPr lvl="1">
              <a:lnSpc>
                <a:spcPct val="90000"/>
              </a:lnSpc>
              <a:spcBef>
                <a:spcPct val="10000"/>
              </a:spcBef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&lt;/address&gt;</a:t>
            </a:r>
          </a:p>
          <a:p>
            <a:pPr lvl="1">
              <a:lnSpc>
                <a:spcPct val="90000"/>
              </a:lnSpc>
              <a:spcBef>
                <a:spcPct val="10000"/>
              </a:spcBef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&lt;/product&gt;</a:t>
            </a:r>
            <a:endParaRPr lang="el-GR" altLang="en-US" sz="1600">
              <a:latin typeface="Courier New" panose="02070309020205020404" pitchFamily="49" charset="0"/>
            </a:endParaRPr>
          </a:p>
          <a:p>
            <a:pPr lvl="1">
              <a:lnSpc>
                <a:spcPct val="90000"/>
              </a:lnSpc>
              <a:spcBef>
                <a:spcPct val="10000"/>
              </a:spcBef>
              <a:buFont typeface="Wingdings" panose="05000000000000000000" pitchFamily="2" charset="2"/>
              <a:buNone/>
            </a:pPr>
            <a:endParaRPr lang="el-GR" altLang="en-US" sz="16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l-GR" altLang="en-US" sz="2000"/>
              <a:t>Οπως και τα </a:t>
            </a:r>
            <a:r>
              <a:rPr lang="en-US" altLang="en-US" sz="2000"/>
              <a:t>elements, </a:t>
            </a:r>
            <a:r>
              <a:rPr lang="el-GR" altLang="en-US" sz="2000"/>
              <a:t>τα </a:t>
            </a:r>
            <a:r>
              <a:rPr lang="en-US" altLang="en-US" sz="2000"/>
              <a:t>attributes</a:t>
            </a:r>
            <a:r>
              <a:rPr lang="el-GR" altLang="en-US" sz="2000"/>
              <a:t> ορίζονται από τον </a:t>
            </a:r>
            <a:r>
              <a:rPr lang="el-GR" altLang="en-US" sz="2000" b="0"/>
              <a:t>χρήστη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9865A1DE-031E-79F7-497B-190647D4E2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9688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/>
              <a:t>XML Attributes</a:t>
            </a:r>
            <a:endParaRPr lang="el-GR" altLang="en-US" b="1"/>
          </a:p>
        </p:txBody>
      </p:sp>
      <p:sp>
        <p:nvSpPr>
          <p:cNvPr id="19461" name="Slide Number Placeholder 3">
            <a:extLst>
              <a:ext uri="{FF2B5EF4-FFF2-40B4-BE49-F238E27FC236}">
                <a16:creationId xmlns:a16="http://schemas.microsoft.com/office/drawing/2014/main" id="{D21D97AB-829D-3463-4841-316B5BEE7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6453188"/>
            <a:ext cx="382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fld id="{7D9A9C84-4177-4545-A110-8AF5196D33C6}" type="slidenum"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14</a:t>
            </a:fld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FCB6AC02-C13B-0AE0-A8A6-5B28B7BA63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995363"/>
            <a:ext cx="79248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225425" indent="-2254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SzPct val="60000"/>
              <a:buFont typeface="Wingdings" panose="05000000000000000000" pitchFamily="2" charset="2"/>
              <a:buNone/>
            </a:pPr>
            <a:r>
              <a:rPr lang="en-US" altLang="en-US">
                <a:latin typeface="Courier" charset="0"/>
              </a:rPr>
              <a:t>&lt;animal&gt; </a:t>
            </a:r>
          </a:p>
          <a:p>
            <a:pPr>
              <a:spcBef>
                <a:spcPct val="20000"/>
              </a:spcBef>
              <a:buSzPct val="60000"/>
              <a:buFont typeface="Wingdings" panose="05000000000000000000" pitchFamily="2" charset="2"/>
              <a:buNone/>
            </a:pPr>
            <a:r>
              <a:rPr lang="en-US" altLang="en-US">
                <a:latin typeface="Courier" charset="0"/>
              </a:rPr>
              <a:t>&lt;name language = “</a:t>
            </a:r>
            <a:r>
              <a:rPr lang="en-US" altLang="ja-JP">
                <a:solidFill>
                  <a:srgbClr val="FF0000"/>
                </a:solidFill>
                <a:latin typeface="Courier" charset="0"/>
              </a:rPr>
              <a:t>English</a:t>
            </a:r>
            <a:r>
              <a:rPr lang="en-US" altLang="en-US">
                <a:latin typeface="Courier" charset="0"/>
              </a:rPr>
              <a:t>”</a:t>
            </a:r>
            <a:r>
              <a:rPr lang="en-US" altLang="ja-JP">
                <a:latin typeface="Courier" charset="0"/>
              </a:rPr>
              <a:t>&gt; Tiger &lt;/name&gt;</a:t>
            </a:r>
          </a:p>
          <a:p>
            <a:pPr>
              <a:spcBef>
                <a:spcPct val="20000"/>
              </a:spcBef>
              <a:buSzPct val="60000"/>
              <a:buFont typeface="Wingdings" panose="05000000000000000000" pitchFamily="2" charset="2"/>
              <a:buNone/>
            </a:pPr>
            <a:r>
              <a:rPr lang="en-US" altLang="en-US">
                <a:latin typeface="Courier" charset="0"/>
              </a:rPr>
              <a:t>&lt;name language = “</a:t>
            </a:r>
            <a:r>
              <a:rPr lang="en-US" altLang="ja-JP">
                <a:solidFill>
                  <a:srgbClr val="FF0000"/>
                </a:solidFill>
                <a:latin typeface="Courier" charset="0"/>
              </a:rPr>
              <a:t>Latin</a:t>
            </a:r>
            <a:r>
              <a:rPr lang="en-US" altLang="en-US">
                <a:latin typeface="Courier" charset="0"/>
              </a:rPr>
              <a:t>”</a:t>
            </a:r>
            <a:r>
              <a:rPr lang="en-US" altLang="ja-JP">
                <a:latin typeface="Courier" charset="0"/>
              </a:rPr>
              <a:t>&gt; Panthera tigris &lt;/name&gt;</a:t>
            </a:r>
          </a:p>
          <a:p>
            <a:pPr>
              <a:spcBef>
                <a:spcPct val="20000"/>
              </a:spcBef>
              <a:buSzPct val="60000"/>
              <a:buFont typeface="Wingdings" panose="05000000000000000000" pitchFamily="2" charset="2"/>
              <a:buNone/>
            </a:pPr>
            <a:r>
              <a:rPr lang="en-US" altLang="en-US">
                <a:latin typeface="Courier" charset="0"/>
              </a:rPr>
              <a:t>&lt;weight&gt; 500 pounds &lt;/weight&gt;</a:t>
            </a:r>
          </a:p>
          <a:p>
            <a:pPr>
              <a:spcBef>
                <a:spcPct val="20000"/>
              </a:spcBef>
              <a:buSzPct val="60000"/>
              <a:buFont typeface="Wingdings" panose="05000000000000000000" pitchFamily="2" charset="2"/>
              <a:buNone/>
            </a:pPr>
            <a:r>
              <a:rPr lang="en-US" altLang="en-US">
                <a:latin typeface="Courier" charset="0"/>
              </a:rPr>
              <a:t>&lt;/animal&gt;</a:t>
            </a:r>
          </a:p>
          <a:p>
            <a:pPr>
              <a:spcBef>
                <a:spcPct val="20000"/>
              </a:spcBef>
              <a:buSzPct val="60000"/>
              <a:buFont typeface="Wingdings" panose="05000000000000000000" pitchFamily="2" charset="2"/>
              <a:buNone/>
            </a:pPr>
            <a:endParaRPr lang="en-US" altLang="en-US">
              <a:latin typeface="Courier" charset="0"/>
            </a:endParaRPr>
          </a:p>
          <a:p>
            <a:pPr>
              <a:spcBef>
                <a:spcPct val="20000"/>
              </a:spcBef>
              <a:buSzPct val="60000"/>
              <a:buFont typeface="Wingdings" panose="05000000000000000000" pitchFamily="2" charset="2"/>
              <a:buNone/>
            </a:pPr>
            <a:endParaRPr lang="en-GB" altLang="en-US" b="1">
              <a:latin typeface="Courier" charset="0"/>
            </a:endParaRPr>
          </a:p>
        </p:txBody>
      </p:sp>
      <p:sp>
        <p:nvSpPr>
          <p:cNvPr id="20483" name="Text Box 4">
            <a:extLst>
              <a:ext uri="{FF2B5EF4-FFF2-40B4-BE49-F238E27FC236}">
                <a16:creationId xmlns:a16="http://schemas.microsoft.com/office/drawing/2014/main" id="{CA42FCEE-567B-BB7B-575B-82368FE1C9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5925" y="676275"/>
            <a:ext cx="14636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marL="225425" indent="-2254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SzPct val="60000"/>
              <a:buFont typeface="Wingdings" panose="05000000000000000000" pitchFamily="2" charset="2"/>
              <a:buNone/>
            </a:pPr>
            <a:r>
              <a:rPr lang="en-US" altLang="en-US" sz="2000" b="1">
                <a:solidFill>
                  <a:srgbClr val="3399FF"/>
                </a:solidFill>
                <a:latin typeface="Garamond" panose="02020404030301010803" pitchFamily="18" charset="0"/>
              </a:rPr>
              <a:t>opening tag</a:t>
            </a:r>
            <a:endParaRPr lang="el-GR" altLang="en-US" sz="2000" b="1">
              <a:solidFill>
                <a:srgbClr val="3399FF"/>
              </a:solidFill>
              <a:latin typeface="Garamond" panose="02020404030301010803" pitchFamily="18" charset="0"/>
            </a:endParaRPr>
          </a:p>
        </p:txBody>
      </p:sp>
      <p:sp>
        <p:nvSpPr>
          <p:cNvPr id="20484" name="Line 6">
            <a:extLst>
              <a:ext uri="{FF2B5EF4-FFF2-40B4-BE49-F238E27FC236}">
                <a16:creationId xmlns:a16="http://schemas.microsoft.com/office/drawing/2014/main" id="{915B4689-CB54-FBE3-E2C2-48D82EDB8B6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54213" y="981075"/>
            <a:ext cx="1023937" cy="1508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0485" name="Text Box 9">
            <a:extLst>
              <a:ext uri="{FF2B5EF4-FFF2-40B4-BE49-F238E27FC236}">
                <a16:creationId xmlns:a16="http://schemas.microsoft.com/office/drawing/2014/main" id="{94A6BB46-1DD0-A6AB-5D17-850158F0D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1938" y="3771900"/>
            <a:ext cx="135731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marL="225425" indent="-2254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SzPct val="60000"/>
              <a:buFont typeface="Wingdings" panose="05000000000000000000" pitchFamily="2" charset="2"/>
              <a:buNone/>
            </a:pPr>
            <a:r>
              <a:rPr lang="en-US" altLang="en-US" sz="2000" b="1">
                <a:solidFill>
                  <a:srgbClr val="3399FF"/>
                </a:solidFill>
                <a:latin typeface="Garamond" panose="02020404030301010803" pitchFamily="18" charset="0"/>
              </a:rPr>
              <a:t>closing tag</a:t>
            </a:r>
            <a:endParaRPr lang="el-GR" altLang="en-US" sz="2000" b="1">
              <a:solidFill>
                <a:srgbClr val="3399FF"/>
              </a:solidFill>
              <a:latin typeface="Garamond" panose="02020404030301010803" pitchFamily="18" charset="0"/>
            </a:endParaRPr>
          </a:p>
        </p:txBody>
      </p:sp>
      <p:sp>
        <p:nvSpPr>
          <p:cNvPr id="20486" name="Line 19">
            <a:extLst>
              <a:ext uri="{FF2B5EF4-FFF2-40B4-BE49-F238E27FC236}">
                <a16:creationId xmlns:a16="http://schemas.microsoft.com/office/drawing/2014/main" id="{5A498933-9713-ACDB-4286-7A46EA662BB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" y="1624013"/>
            <a:ext cx="31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0487" name="Line 20">
            <a:extLst>
              <a:ext uri="{FF2B5EF4-FFF2-40B4-BE49-F238E27FC236}">
                <a16:creationId xmlns:a16="http://schemas.microsoft.com/office/drawing/2014/main" id="{1DC4BF8A-D56A-BA6F-60F2-09EDDB01F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" y="1624013"/>
            <a:ext cx="41275" cy="2906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0488" name="Line 21">
            <a:extLst>
              <a:ext uri="{FF2B5EF4-FFF2-40B4-BE49-F238E27FC236}">
                <a16:creationId xmlns:a16="http://schemas.microsoft.com/office/drawing/2014/main" id="{A88D9ECD-93A7-0770-F603-398940C4FE7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27025" y="2074863"/>
            <a:ext cx="231775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0489" name="Line 22">
            <a:extLst>
              <a:ext uri="{FF2B5EF4-FFF2-40B4-BE49-F238E27FC236}">
                <a16:creationId xmlns:a16="http://schemas.microsoft.com/office/drawing/2014/main" id="{B25302DC-5AAA-D9BF-6B6F-F6929FB2CAAE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313" y="2074863"/>
            <a:ext cx="68262" cy="2443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0490" name="Line 23">
            <a:extLst>
              <a:ext uri="{FF2B5EF4-FFF2-40B4-BE49-F238E27FC236}">
                <a16:creationId xmlns:a16="http://schemas.microsoft.com/office/drawing/2014/main" id="{6FEFD1B2-1731-DBB2-72C4-EF37142EFB4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0850" y="2894013"/>
            <a:ext cx="163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0491" name="Line 24">
            <a:extLst>
              <a:ext uri="{FF2B5EF4-FFF2-40B4-BE49-F238E27FC236}">
                <a16:creationId xmlns:a16="http://schemas.microsoft.com/office/drawing/2014/main" id="{AF8D963C-EB1D-1EC8-499F-C95CAEB3BF8E}"/>
              </a:ext>
            </a:extLst>
          </p:cNvPr>
          <p:cNvSpPr>
            <a:spLocks noChangeShapeType="1"/>
          </p:cNvSpPr>
          <p:nvPr/>
        </p:nvSpPr>
        <p:spPr bwMode="auto">
          <a:xfrm>
            <a:off x="463550" y="2906713"/>
            <a:ext cx="95250" cy="162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0492" name="Text Box 26">
            <a:extLst>
              <a:ext uri="{FF2B5EF4-FFF2-40B4-BE49-F238E27FC236}">
                <a16:creationId xmlns:a16="http://schemas.microsoft.com/office/drawing/2014/main" id="{6AB3CE20-888A-C1EE-A6D5-1F98C469DF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788" y="4575175"/>
            <a:ext cx="114458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marL="225425" indent="-2254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SzPct val="60000"/>
              <a:buFont typeface="Wingdings" panose="05000000000000000000" pitchFamily="2" charset="2"/>
              <a:buNone/>
            </a:pPr>
            <a:r>
              <a:rPr lang="en-US" altLang="en-US" sz="2000" b="1">
                <a:solidFill>
                  <a:srgbClr val="3399FF"/>
                </a:solidFill>
                <a:latin typeface="Garamond" panose="02020404030301010803" pitchFamily="18" charset="0"/>
              </a:rPr>
              <a:t>elements</a:t>
            </a:r>
            <a:endParaRPr lang="el-GR" altLang="en-US" sz="2000" b="1">
              <a:solidFill>
                <a:srgbClr val="3399FF"/>
              </a:solidFill>
              <a:latin typeface="Garamond" panose="02020404030301010803" pitchFamily="18" charset="0"/>
            </a:endParaRPr>
          </a:p>
        </p:txBody>
      </p:sp>
      <p:sp>
        <p:nvSpPr>
          <p:cNvPr id="20493" name="Text Box 33">
            <a:extLst>
              <a:ext uri="{FF2B5EF4-FFF2-40B4-BE49-F238E27FC236}">
                <a16:creationId xmlns:a16="http://schemas.microsoft.com/office/drawing/2014/main" id="{759A5381-5E4D-EA9A-46C7-AAB6F1D0D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9813" y="868363"/>
            <a:ext cx="120491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marL="225425" indent="-2254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SzPct val="60000"/>
              <a:buFont typeface="Wingdings" panose="05000000000000000000" pitchFamily="2" charset="2"/>
              <a:buNone/>
            </a:pPr>
            <a:r>
              <a:rPr lang="en-US" altLang="en-US" sz="2000" b="1">
                <a:solidFill>
                  <a:srgbClr val="3399FF"/>
                </a:solidFill>
                <a:latin typeface="Garamond" panose="02020404030301010803" pitchFamily="18" charset="0"/>
              </a:rPr>
              <a:t>attributes</a:t>
            </a:r>
            <a:endParaRPr lang="el-GR" altLang="en-US" sz="2000" b="1">
              <a:solidFill>
                <a:srgbClr val="3399FF"/>
              </a:solidFill>
              <a:latin typeface="Garamond" panose="02020404030301010803" pitchFamily="18" charset="0"/>
            </a:endParaRPr>
          </a:p>
        </p:txBody>
      </p:sp>
      <p:sp>
        <p:nvSpPr>
          <p:cNvPr id="20494" name="Line 35">
            <a:extLst>
              <a:ext uri="{FF2B5EF4-FFF2-40B4-BE49-F238E27FC236}">
                <a16:creationId xmlns:a16="http://schemas.microsoft.com/office/drawing/2014/main" id="{8E244B55-B109-73A4-67D3-56FD36631BF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44863" y="1133475"/>
            <a:ext cx="2811462" cy="395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0495" name="Line 39">
            <a:extLst>
              <a:ext uri="{FF2B5EF4-FFF2-40B4-BE49-F238E27FC236}">
                <a16:creationId xmlns:a16="http://schemas.microsoft.com/office/drawing/2014/main" id="{BD37785A-4A2E-9B7C-179A-6897D43F1266}"/>
              </a:ext>
            </a:extLst>
          </p:cNvPr>
          <p:cNvSpPr>
            <a:spLocks noChangeShapeType="1"/>
          </p:cNvSpPr>
          <p:nvPr/>
        </p:nvSpPr>
        <p:spPr bwMode="auto">
          <a:xfrm>
            <a:off x="4313238" y="2252663"/>
            <a:ext cx="0" cy="258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0496" name="Line 40">
            <a:extLst>
              <a:ext uri="{FF2B5EF4-FFF2-40B4-BE49-F238E27FC236}">
                <a16:creationId xmlns:a16="http://schemas.microsoft.com/office/drawing/2014/main" id="{28270F6E-C35E-2F4C-0956-63177370223B}"/>
              </a:ext>
            </a:extLst>
          </p:cNvPr>
          <p:cNvSpPr>
            <a:spLocks noChangeShapeType="1"/>
          </p:cNvSpPr>
          <p:nvPr/>
        </p:nvSpPr>
        <p:spPr bwMode="auto">
          <a:xfrm>
            <a:off x="4313238" y="2538413"/>
            <a:ext cx="311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0497" name="Line 41">
            <a:extLst>
              <a:ext uri="{FF2B5EF4-FFF2-40B4-BE49-F238E27FC236}">
                <a16:creationId xmlns:a16="http://schemas.microsoft.com/office/drawing/2014/main" id="{1D389D54-DB9A-59DE-7A6A-8FCBA0E2105E}"/>
              </a:ext>
            </a:extLst>
          </p:cNvPr>
          <p:cNvSpPr>
            <a:spLocks noChangeShapeType="1"/>
          </p:cNvSpPr>
          <p:nvPr/>
        </p:nvSpPr>
        <p:spPr bwMode="auto">
          <a:xfrm>
            <a:off x="7437438" y="2538413"/>
            <a:ext cx="0" cy="1077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0498" name="Text Box 42">
            <a:extLst>
              <a:ext uri="{FF2B5EF4-FFF2-40B4-BE49-F238E27FC236}">
                <a16:creationId xmlns:a16="http://schemas.microsoft.com/office/drawing/2014/main" id="{56B2B98F-61CD-E174-CA5F-68668085A6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6950" y="3543300"/>
            <a:ext cx="850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marL="225425" indent="-2254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SzPct val="60000"/>
              <a:buFont typeface="Wingdings" panose="05000000000000000000" pitchFamily="2" charset="2"/>
              <a:buNone/>
            </a:pPr>
            <a:r>
              <a:rPr lang="en-US" altLang="en-US" sz="2000" b="1">
                <a:solidFill>
                  <a:srgbClr val="3399FF"/>
                </a:solidFill>
                <a:latin typeface="Garamond" panose="02020404030301010803" pitchFamily="18" charset="0"/>
              </a:rPr>
              <a:t>values</a:t>
            </a:r>
            <a:endParaRPr lang="el-GR" altLang="en-US" sz="2000" b="1">
              <a:solidFill>
                <a:srgbClr val="3399FF"/>
              </a:solidFill>
              <a:latin typeface="Garamond" panose="02020404030301010803" pitchFamily="18" charset="0"/>
            </a:endParaRPr>
          </a:p>
        </p:txBody>
      </p:sp>
      <p:sp>
        <p:nvSpPr>
          <p:cNvPr id="20499" name="Line 43">
            <a:extLst>
              <a:ext uri="{FF2B5EF4-FFF2-40B4-BE49-F238E27FC236}">
                <a16:creationId xmlns:a16="http://schemas.microsoft.com/office/drawing/2014/main" id="{DC0499E3-C00B-5C24-1B67-7A1C1C054128}"/>
              </a:ext>
            </a:extLst>
          </p:cNvPr>
          <p:cNvSpPr>
            <a:spLocks noChangeShapeType="1"/>
          </p:cNvSpPr>
          <p:nvPr/>
        </p:nvSpPr>
        <p:spPr bwMode="auto">
          <a:xfrm>
            <a:off x="3057525" y="3111500"/>
            <a:ext cx="3070225" cy="1446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0500" name="Text Box 44">
            <a:extLst>
              <a:ext uri="{FF2B5EF4-FFF2-40B4-BE49-F238E27FC236}">
                <a16:creationId xmlns:a16="http://schemas.microsoft.com/office/drawing/2014/main" id="{9B9C454D-C95B-4844-E376-DB4E70EF5D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3775" y="4578350"/>
            <a:ext cx="9890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marL="225425" indent="-2254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SzPct val="60000"/>
              <a:buFont typeface="Wingdings" panose="05000000000000000000" pitchFamily="2" charset="2"/>
              <a:buNone/>
            </a:pPr>
            <a:r>
              <a:rPr lang="en-US" altLang="en-US" sz="2000" b="1">
                <a:solidFill>
                  <a:srgbClr val="3399FF"/>
                </a:solidFill>
                <a:latin typeface="Garamond" panose="02020404030301010803" pitchFamily="18" charset="0"/>
              </a:rPr>
              <a:t>content</a:t>
            </a:r>
            <a:endParaRPr lang="el-GR" altLang="en-US" sz="2000" b="1">
              <a:solidFill>
                <a:srgbClr val="3399FF"/>
              </a:solidFill>
              <a:latin typeface="Garamond" panose="02020404030301010803" pitchFamily="18" charset="0"/>
            </a:endParaRPr>
          </a:p>
        </p:txBody>
      </p:sp>
      <p:sp>
        <p:nvSpPr>
          <p:cNvPr id="20501" name="Line 45">
            <a:extLst>
              <a:ext uri="{FF2B5EF4-FFF2-40B4-BE49-F238E27FC236}">
                <a16:creationId xmlns:a16="http://schemas.microsoft.com/office/drawing/2014/main" id="{BC1ABC63-0BD9-0FCC-1248-3D0022DD38F5}"/>
              </a:ext>
            </a:extLst>
          </p:cNvPr>
          <p:cNvSpPr>
            <a:spLocks noChangeShapeType="1"/>
          </p:cNvSpPr>
          <p:nvPr/>
        </p:nvSpPr>
        <p:spPr bwMode="auto">
          <a:xfrm>
            <a:off x="2116138" y="3452813"/>
            <a:ext cx="804862" cy="436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0502" name="Text Box 46">
            <a:extLst>
              <a:ext uri="{FF2B5EF4-FFF2-40B4-BE49-F238E27FC236}">
                <a16:creationId xmlns:a16="http://schemas.microsoft.com/office/drawing/2014/main" id="{3C5C0EE3-5869-2A4D-7FEF-468D63A1D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413" y="5427663"/>
            <a:ext cx="4430712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marL="225425" indent="-2254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SzPct val="60000"/>
              <a:buFont typeface="Wingdings" panose="05000000000000000000" pitchFamily="2" charset="2"/>
              <a:buNone/>
            </a:pPr>
            <a:r>
              <a:rPr lang="en-US" altLang="en-US">
                <a:latin typeface="Courier" charset="0"/>
              </a:rPr>
              <a:t>&lt;img src= “</a:t>
            </a:r>
            <a:r>
              <a:rPr lang="en-US" altLang="ja-JP">
                <a:solidFill>
                  <a:srgbClr val="FF0000"/>
                </a:solidFill>
                <a:latin typeface="Courier" charset="0"/>
              </a:rPr>
              <a:t>tiger.jpg</a:t>
            </a:r>
            <a:r>
              <a:rPr lang="en-US" altLang="en-US">
                <a:latin typeface="Courier" charset="0"/>
              </a:rPr>
              <a:t>”</a:t>
            </a:r>
            <a:r>
              <a:rPr lang="en-US" altLang="ja-JP">
                <a:latin typeface="Courier" charset="0"/>
              </a:rPr>
              <a:t>/&gt;</a:t>
            </a:r>
            <a:endParaRPr lang="el-GR" altLang="en-US">
              <a:latin typeface="Courier" charset="0"/>
            </a:endParaRPr>
          </a:p>
        </p:txBody>
      </p:sp>
      <p:sp>
        <p:nvSpPr>
          <p:cNvPr id="20503" name="Line 47">
            <a:extLst>
              <a:ext uri="{FF2B5EF4-FFF2-40B4-BE49-F238E27FC236}">
                <a16:creationId xmlns:a16="http://schemas.microsoft.com/office/drawing/2014/main" id="{A4A67DBC-69F3-614A-94C8-C6C74B92FFCD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9763" y="588168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0504" name="Text Box 48">
            <a:extLst>
              <a:ext uri="{FF2B5EF4-FFF2-40B4-BE49-F238E27FC236}">
                <a16:creationId xmlns:a16="http://schemas.microsoft.com/office/drawing/2014/main" id="{56C0D692-03A0-FFCE-8083-A0A892347A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825" y="6135688"/>
            <a:ext cx="366553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marL="225425" indent="-2254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SzPct val="60000"/>
              <a:buFont typeface="Wingdings" panose="05000000000000000000" pitchFamily="2" charset="2"/>
              <a:buNone/>
            </a:pPr>
            <a:r>
              <a:rPr lang="en-US" altLang="en-US" sz="2000" b="1">
                <a:solidFill>
                  <a:srgbClr val="3399FF"/>
                </a:solidFill>
                <a:latin typeface="Garamond" panose="02020404030301010803" pitchFamily="18" charset="0"/>
              </a:rPr>
              <a:t>empty element, just an attribute </a:t>
            </a:r>
            <a:endParaRPr lang="el-GR" altLang="en-US" sz="2000" b="1">
              <a:solidFill>
                <a:srgbClr val="3399FF"/>
              </a:solidFill>
              <a:latin typeface="Garamond" panose="02020404030301010803" pitchFamily="18" charset="0"/>
            </a:endParaRPr>
          </a:p>
        </p:txBody>
      </p:sp>
      <p:sp>
        <p:nvSpPr>
          <p:cNvPr id="20505" name="Text Box 49">
            <a:extLst>
              <a:ext uri="{FF2B5EF4-FFF2-40B4-BE49-F238E27FC236}">
                <a16:creationId xmlns:a16="http://schemas.microsoft.com/office/drawing/2014/main" id="{9FC0DDFD-69FF-9CD7-AB34-CE603FC2F2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538" y="681038"/>
            <a:ext cx="1809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marL="225425" indent="-2254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SzPct val="60000"/>
              <a:buFont typeface="Wingdings" panose="05000000000000000000" pitchFamily="2" charset="2"/>
              <a:buNone/>
            </a:pPr>
            <a:endParaRPr lang="el-GR" altLang="en-US">
              <a:latin typeface="Courier" charset="0"/>
            </a:endParaRPr>
          </a:p>
        </p:txBody>
      </p:sp>
      <p:sp>
        <p:nvSpPr>
          <p:cNvPr id="20506" name="Text Box 50">
            <a:extLst>
              <a:ext uri="{FF2B5EF4-FFF2-40B4-BE49-F238E27FC236}">
                <a16:creationId xmlns:a16="http://schemas.microsoft.com/office/drawing/2014/main" id="{CA5AC5E5-260D-ACEA-9253-B98A7E317F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95313"/>
            <a:ext cx="7889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marL="225425" indent="-2254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SzPct val="60000"/>
              <a:buFont typeface="Wingdings" panose="05000000000000000000" pitchFamily="2" charset="2"/>
              <a:buNone/>
            </a:pPr>
            <a:r>
              <a:rPr lang="en-US" altLang="en-US" sz="2000" b="1">
                <a:solidFill>
                  <a:srgbClr val="3399FF"/>
                </a:solidFill>
                <a:latin typeface="Garamond" panose="02020404030301010803" pitchFamily="18" charset="0"/>
              </a:rPr>
              <a:t>entity</a:t>
            </a:r>
            <a:endParaRPr lang="el-GR" altLang="en-US" sz="2000" b="1">
              <a:solidFill>
                <a:srgbClr val="3399FF"/>
              </a:solidFill>
              <a:latin typeface="Garamond" panose="02020404030301010803" pitchFamily="18" charset="0"/>
            </a:endParaRPr>
          </a:p>
        </p:txBody>
      </p:sp>
      <p:sp>
        <p:nvSpPr>
          <p:cNvPr id="20507" name="Line 51">
            <a:extLst>
              <a:ext uri="{FF2B5EF4-FFF2-40B4-BE49-F238E27FC236}">
                <a16:creationId xmlns:a16="http://schemas.microsoft.com/office/drawing/2014/main" id="{B1A3854C-B38C-39AC-46C5-1EC5E3004F76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075" y="955675"/>
            <a:ext cx="407988" cy="246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0508" name="Rectangle 5">
            <a:extLst>
              <a:ext uri="{FF2B5EF4-FFF2-40B4-BE49-F238E27FC236}">
                <a16:creationId xmlns:a16="http://schemas.microsoft.com/office/drawing/2014/main" id="{15CB3CBE-83AA-649E-7EC8-65D9F2137C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31750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/>
              <a:t>XML Structure</a:t>
            </a:r>
            <a:endParaRPr lang="el-GR" altLang="en-US" b="1"/>
          </a:p>
        </p:txBody>
      </p:sp>
      <p:sp>
        <p:nvSpPr>
          <p:cNvPr id="20509" name="Slide Number Placeholder 3">
            <a:extLst>
              <a:ext uri="{FF2B5EF4-FFF2-40B4-BE49-F238E27FC236}">
                <a16:creationId xmlns:a16="http://schemas.microsoft.com/office/drawing/2014/main" id="{FC26FAA0-06C5-439B-92B4-3EE4E261E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6453188"/>
            <a:ext cx="382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fld id="{5377314C-09EB-49D1-83C2-17E0080678C0}" type="slidenum"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15</a:t>
            </a:fld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4230" name="Line 6">
            <a:extLst>
              <a:ext uri="{FF2B5EF4-FFF2-40B4-BE49-F238E27FC236}">
                <a16:creationId xmlns:a16="http://schemas.microsoft.com/office/drawing/2014/main" id="{5F0E2B85-03ED-3E1A-BA49-F4535D98BFC7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5413" y="2970213"/>
            <a:ext cx="457200" cy="0"/>
          </a:xfrm>
          <a:prstGeom prst="line">
            <a:avLst/>
          </a:prstGeom>
          <a:noFill/>
          <a:ln w="127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4231" name="Line 7">
            <a:extLst>
              <a:ext uri="{FF2B5EF4-FFF2-40B4-BE49-F238E27FC236}">
                <a16:creationId xmlns:a16="http://schemas.microsoft.com/office/drawing/2014/main" id="{9FB545E6-0309-9055-0E89-3363A3648A23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1213" y="3122613"/>
            <a:ext cx="0" cy="685800"/>
          </a:xfrm>
          <a:prstGeom prst="line">
            <a:avLst/>
          </a:prstGeom>
          <a:noFill/>
          <a:ln w="127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4233" name="Oval 9">
            <a:extLst>
              <a:ext uri="{FF2B5EF4-FFF2-40B4-BE49-F238E27FC236}">
                <a16:creationId xmlns:a16="http://schemas.microsoft.com/office/drawing/2014/main" id="{B752FB5F-C291-C755-3F48-8E5C1C45DD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3675" y="3275013"/>
            <a:ext cx="436563" cy="460375"/>
          </a:xfrm>
          <a:prstGeom prst="ellipse">
            <a:avLst/>
          </a:prstGeom>
          <a:solidFill>
            <a:schemeClr val="accent1"/>
          </a:solidFill>
          <a:ln w="1270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de-DE" altLang="en-US" sz="1600">
                <a:latin typeface="Courier New" panose="02070309020205020404" pitchFamily="49" charset="0"/>
              </a:rPr>
              <a:t>c</a:t>
            </a:r>
          </a:p>
        </p:txBody>
      </p:sp>
      <p:sp>
        <p:nvSpPr>
          <p:cNvPr id="1204234" name="Oval 10">
            <a:extLst>
              <a:ext uri="{FF2B5EF4-FFF2-40B4-BE49-F238E27FC236}">
                <a16:creationId xmlns:a16="http://schemas.microsoft.com/office/drawing/2014/main" id="{A2374344-5A9B-18B2-1950-63D498301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5613" y="3275013"/>
            <a:ext cx="436562" cy="460375"/>
          </a:xfrm>
          <a:prstGeom prst="ellipse">
            <a:avLst/>
          </a:prstGeom>
          <a:solidFill>
            <a:schemeClr val="accent1"/>
          </a:solidFill>
          <a:ln w="1270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de-DE" altLang="en-US" sz="1600">
                <a:latin typeface="Courier New" panose="02070309020205020404" pitchFamily="49" charset="0"/>
              </a:rPr>
              <a:t>c</a:t>
            </a:r>
          </a:p>
        </p:txBody>
      </p:sp>
      <p:sp>
        <p:nvSpPr>
          <p:cNvPr id="1204235" name="Oval 11">
            <a:extLst>
              <a:ext uri="{FF2B5EF4-FFF2-40B4-BE49-F238E27FC236}">
                <a16:creationId xmlns:a16="http://schemas.microsoft.com/office/drawing/2014/main" id="{61BCDC86-E6F8-F59B-77DB-314384856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6013" y="3275013"/>
            <a:ext cx="436562" cy="460375"/>
          </a:xfrm>
          <a:prstGeom prst="ellipse">
            <a:avLst/>
          </a:prstGeom>
          <a:solidFill>
            <a:schemeClr val="accent1"/>
          </a:solidFill>
          <a:ln w="1270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de-DE" altLang="en-US" sz="1600">
                <a:latin typeface="Courier New" panose="02070309020205020404" pitchFamily="49" charset="0"/>
              </a:rPr>
              <a:t>c</a:t>
            </a:r>
          </a:p>
        </p:txBody>
      </p:sp>
      <p:sp>
        <p:nvSpPr>
          <p:cNvPr id="1204236" name="Oval 12">
            <a:extLst>
              <a:ext uri="{FF2B5EF4-FFF2-40B4-BE49-F238E27FC236}">
                <a16:creationId xmlns:a16="http://schemas.microsoft.com/office/drawing/2014/main" id="{3E63CBC1-55F0-3180-F06F-9B74F62A0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6213" y="2589213"/>
            <a:ext cx="436562" cy="460375"/>
          </a:xfrm>
          <a:prstGeom prst="ellipse">
            <a:avLst/>
          </a:prstGeom>
          <a:solidFill>
            <a:schemeClr val="accent1"/>
          </a:solidFill>
          <a:ln w="1270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de-DE" altLang="en-US" sz="1600">
                <a:latin typeface="Courier New" panose="02070309020205020404" pitchFamily="49" charset="0"/>
              </a:rPr>
              <a:t>b</a:t>
            </a:r>
          </a:p>
        </p:txBody>
      </p:sp>
      <p:sp>
        <p:nvSpPr>
          <p:cNvPr id="1204237" name="Oval 13">
            <a:extLst>
              <a:ext uri="{FF2B5EF4-FFF2-40B4-BE49-F238E27FC236}">
                <a16:creationId xmlns:a16="http://schemas.microsoft.com/office/drawing/2014/main" id="{9A93A83B-D95A-B18E-72E5-A1675A598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0413" y="2589213"/>
            <a:ext cx="436562" cy="460375"/>
          </a:xfrm>
          <a:prstGeom prst="ellipse">
            <a:avLst/>
          </a:prstGeom>
          <a:solidFill>
            <a:schemeClr val="accent1"/>
          </a:solidFill>
          <a:ln w="1270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de-DE" altLang="en-US" sz="1600">
                <a:latin typeface="Courier New" panose="02070309020205020404" pitchFamily="49" charset="0"/>
              </a:rPr>
              <a:t>d</a:t>
            </a:r>
          </a:p>
        </p:txBody>
      </p:sp>
      <p:sp>
        <p:nvSpPr>
          <p:cNvPr id="1204238" name="Oval 14">
            <a:extLst>
              <a:ext uri="{FF2B5EF4-FFF2-40B4-BE49-F238E27FC236}">
                <a16:creationId xmlns:a16="http://schemas.microsoft.com/office/drawing/2014/main" id="{852C592E-3270-82AC-713B-EB51A9FC3E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1598613"/>
            <a:ext cx="436562" cy="460375"/>
          </a:xfrm>
          <a:prstGeom prst="ellipse">
            <a:avLst/>
          </a:prstGeom>
          <a:solidFill>
            <a:schemeClr val="accent1"/>
          </a:solidFill>
          <a:ln w="1270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de-DE" altLang="en-US" sz="1600">
                <a:latin typeface="Courier New" panose="02070309020205020404" pitchFamily="49" charset="0"/>
              </a:rPr>
              <a:t>a</a:t>
            </a:r>
          </a:p>
        </p:txBody>
      </p:sp>
      <p:sp>
        <p:nvSpPr>
          <p:cNvPr id="21514" name="Rectangle 15">
            <a:extLst>
              <a:ext uri="{FF2B5EF4-FFF2-40B4-BE49-F238E27FC236}">
                <a16:creationId xmlns:a16="http://schemas.microsoft.com/office/drawing/2014/main" id="{B54C0C5F-AC74-AD69-7D64-79F7EB7F29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238" y="1446213"/>
            <a:ext cx="3254375" cy="253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de-DE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&lt;a&gt;</a:t>
            </a:r>
          </a:p>
          <a:p>
            <a:r>
              <a:rPr lang="de-DE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&lt;b id="x1"&gt;</a:t>
            </a:r>
          </a:p>
          <a:p>
            <a:r>
              <a:rPr lang="de-DE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&lt;c&gt;</a:t>
            </a:r>
            <a:r>
              <a:rPr lang="el-GR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Κώστας</a:t>
            </a:r>
            <a:r>
              <a:rPr lang="de-DE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&lt;/c&gt;</a:t>
            </a:r>
          </a:p>
          <a:p>
            <a:r>
              <a:rPr lang="de-DE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&lt;c&gt;</a:t>
            </a:r>
            <a:r>
              <a:rPr lang="el-GR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Γιάννης</a:t>
            </a:r>
            <a:r>
              <a:rPr lang="de-DE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&lt;/c&gt;</a:t>
            </a:r>
          </a:p>
          <a:p>
            <a:r>
              <a:rPr lang="de-DE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&lt;/b&gt;</a:t>
            </a:r>
          </a:p>
          <a:p>
            <a:r>
              <a:rPr lang="de-DE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&lt;d&gt; &lt;/d&gt;</a:t>
            </a:r>
          </a:p>
          <a:p>
            <a:r>
              <a:rPr lang="de-DE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&lt;b id="x2"&gt;</a:t>
            </a:r>
          </a:p>
          <a:p>
            <a:r>
              <a:rPr lang="de-DE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&lt;c&gt;</a:t>
            </a:r>
            <a:r>
              <a:rPr lang="el-GR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Ηλίας</a:t>
            </a:r>
            <a:r>
              <a:rPr lang="de-DE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&lt;/c&gt;</a:t>
            </a:r>
          </a:p>
          <a:p>
            <a:r>
              <a:rPr lang="de-DE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&lt;/b&gt;</a:t>
            </a:r>
          </a:p>
          <a:p>
            <a:r>
              <a:rPr lang="de-DE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&lt;/a&gt;</a:t>
            </a:r>
          </a:p>
        </p:txBody>
      </p:sp>
      <p:sp>
        <p:nvSpPr>
          <p:cNvPr id="21515" name="Rectangle 16">
            <a:extLst>
              <a:ext uri="{FF2B5EF4-FFF2-40B4-BE49-F238E27FC236}">
                <a16:creationId xmlns:a16="http://schemas.microsoft.com/office/drawing/2014/main" id="{0D910732-C533-35B8-700F-0853971FC0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738" y="4330700"/>
            <a:ext cx="18605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de-DE" altLang="en-US" sz="2000" b="1">
                <a:latin typeface="Courier New" panose="02070309020205020404" pitchFamily="49" charset="0"/>
              </a:rPr>
              <a:t>File Format</a:t>
            </a:r>
          </a:p>
          <a:p>
            <a:pPr algn="ctr"/>
            <a:r>
              <a:rPr lang="de-DE" altLang="en-US" sz="2000">
                <a:latin typeface="Courier New" panose="02070309020205020404" pitchFamily="49" charset="0"/>
              </a:rPr>
              <a:t>(Instance)</a:t>
            </a:r>
          </a:p>
        </p:txBody>
      </p:sp>
      <p:sp>
        <p:nvSpPr>
          <p:cNvPr id="21516" name="Rectangle 17">
            <a:extLst>
              <a:ext uri="{FF2B5EF4-FFF2-40B4-BE49-F238E27FC236}">
                <a16:creationId xmlns:a16="http://schemas.microsoft.com/office/drawing/2014/main" id="{1D9F628D-BF3E-D87D-8088-0E0A9802BE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8838" y="4494213"/>
            <a:ext cx="247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de-DE" altLang="en-US" sz="2000" b="1">
                <a:latin typeface="Courier New" panose="02070309020205020404" pitchFamily="49" charset="0"/>
              </a:rPr>
              <a:t>Tree Structure </a:t>
            </a:r>
          </a:p>
          <a:p>
            <a:pPr algn="ctr"/>
            <a:r>
              <a:rPr lang="de-DE" altLang="en-US" sz="2000">
                <a:latin typeface="Courier New" panose="02070309020205020404" pitchFamily="49" charset="0"/>
              </a:rPr>
              <a:t>Instance</a:t>
            </a:r>
          </a:p>
        </p:txBody>
      </p:sp>
      <p:sp>
        <p:nvSpPr>
          <p:cNvPr id="1204242" name="Rectangle 18">
            <a:extLst>
              <a:ext uri="{FF2B5EF4-FFF2-40B4-BE49-F238E27FC236}">
                <a16:creationId xmlns:a16="http://schemas.microsoft.com/office/drawing/2014/main" id="{3D9A00F7-425E-1311-F84D-BBDA451643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1675" y="3911600"/>
            <a:ext cx="9175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l-GR" altLang="en-US" sz="1600" b="1">
                <a:latin typeface="Courier New" panose="02070309020205020404" pitchFamily="49" charset="0"/>
              </a:rPr>
              <a:t>Κώστας</a:t>
            </a:r>
            <a:endParaRPr lang="de-DE" altLang="en-US" sz="1600" b="1">
              <a:latin typeface="Courier New" panose="02070309020205020404" pitchFamily="49" charset="0"/>
            </a:endParaRPr>
          </a:p>
        </p:txBody>
      </p:sp>
      <p:sp>
        <p:nvSpPr>
          <p:cNvPr id="1204243" name="Rectangle 19">
            <a:extLst>
              <a:ext uri="{FF2B5EF4-FFF2-40B4-BE49-F238E27FC236}">
                <a16:creationId xmlns:a16="http://schemas.microsoft.com/office/drawing/2014/main" id="{913EC8E5-0243-2A23-7804-899E382FD4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4288" y="3911600"/>
            <a:ext cx="795337" cy="3365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algn="ctr" defTabSz="7620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algn="ctr" defTabSz="7620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algn="ctr" defTabSz="7620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algn="ctr" defTabSz="7620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l-GR" altLang="en-US" sz="1600" b="1" dirty="0">
                <a:latin typeface="Courier New" panose="02070309020205020404" pitchFamily="49" charset="0"/>
              </a:rPr>
              <a:t>Ηλίας</a:t>
            </a:r>
            <a:endParaRPr lang="de-DE" altLang="en-US" sz="1600" b="1" dirty="0">
              <a:effectLst>
                <a:outerShdw blurRad="38100" dist="38100" dir="2700000" algn="tl">
                  <a:srgbClr val="C0C0C0"/>
                </a:outerShdw>
              </a:effectLst>
              <a:latin typeface="Courier New" panose="02070309020205020404" pitchFamily="49" charset="0"/>
            </a:endParaRPr>
          </a:p>
        </p:txBody>
      </p:sp>
      <p:sp>
        <p:nvSpPr>
          <p:cNvPr id="1204244" name="Rectangle 20">
            <a:extLst>
              <a:ext uri="{FF2B5EF4-FFF2-40B4-BE49-F238E27FC236}">
                <a16:creationId xmlns:a16="http://schemas.microsoft.com/office/drawing/2014/main" id="{6AE65B01-628A-05E5-0C1A-AC932D7A9D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5913" y="3925888"/>
            <a:ext cx="1039812" cy="3365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algn="ctr" defTabSz="7620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algn="ctr" defTabSz="7620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algn="ctr" defTabSz="7620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algn="ctr" defTabSz="7620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l-GR" altLang="en-US" sz="1600" b="1" dirty="0">
                <a:latin typeface="Courier New" panose="02070309020205020404" pitchFamily="49" charset="0"/>
              </a:rPr>
              <a:t>Γιάννης</a:t>
            </a:r>
            <a:endParaRPr lang="de-DE" altLang="en-US" sz="1600" b="1" dirty="0">
              <a:effectLst>
                <a:outerShdw blurRad="38100" dist="38100" dir="2700000" algn="tl">
                  <a:srgbClr val="C0C0C0"/>
                </a:outerShdw>
              </a:effectLst>
              <a:latin typeface="Courier New" panose="02070309020205020404" pitchFamily="49" charset="0"/>
            </a:endParaRPr>
          </a:p>
        </p:txBody>
      </p:sp>
      <p:sp>
        <p:nvSpPr>
          <p:cNvPr id="1204245" name="AutoShape 21">
            <a:extLst>
              <a:ext uri="{FF2B5EF4-FFF2-40B4-BE49-F238E27FC236}">
                <a16:creationId xmlns:a16="http://schemas.microsoft.com/office/drawing/2014/main" id="{FE6C81B6-AF91-100B-E8F4-B15E177766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7413" y="2208213"/>
            <a:ext cx="781050" cy="306387"/>
          </a:xfrm>
          <a:prstGeom prst="wedgeRoundRectCallout">
            <a:avLst>
              <a:gd name="adj1" fmla="val -8333"/>
              <a:gd name="adj2" fmla="val 66667"/>
              <a:gd name="adj3" fmla="val 16667"/>
            </a:avLst>
          </a:prstGeom>
          <a:solidFill>
            <a:srgbClr val="FF9900"/>
          </a:solidFill>
          <a:ln w="127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de-DE" altLang="en-US" sz="1600">
                <a:latin typeface="Courier New" panose="02070309020205020404" pitchFamily="49" charset="0"/>
              </a:rPr>
              <a:t>id=x1</a:t>
            </a:r>
          </a:p>
        </p:txBody>
      </p:sp>
      <p:sp>
        <p:nvSpPr>
          <p:cNvPr id="1204246" name="AutoShape 22">
            <a:extLst>
              <a:ext uri="{FF2B5EF4-FFF2-40B4-BE49-F238E27FC236}">
                <a16:creationId xmlns:a16="http://schemas.microsoft.com/office/drawing/2014/main" id="{588F3255-D0FC-BDB3-8DB4-45CAA257FA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2413" y="2208213"/>
            <a:ext cx="781050" cy="306387"/>
          </a:xfrm>
          <a:prstGeom prst="wedgeRoundRectCallout">
            <a:avLst>
              <a:gd name="adj1" fmla="val -31301"/>
              <a:gd name="adj2" fmla="val 66667"/>
              <a:gd name="adj3" fmla="val 16667"/>
            </a:avLst>
          </a:prstGeom>
          <a:solidFill>
            <a:srgbClr val="FF9900"/>
          </a:solidFill>
          <a:ln w="127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de-DE" altLang="en-US" sz="1600">
                <a:latin typeface="Courier New" panose="02070309020205020404" pitchFamily="49" charset="0"/>
              </a:rPr>
              <a:t>id=x2</a:t>
            </a:r>
          </a:p>
        </p:txBody>
      </p:sp>
      <p:sp>
        <p:nvSpPr>
          <p:cNvPr id="1204247" name="Oval 23">
            <a:extLst>
              <a:ext uri="{FF2B5EF4-FFF2-40B4-BE49-F238E27FC236}">
                <a16:creationId xmlns:a16="http://schemas.microsoft.com/office/drawing/2014/main" id="{0C89FDCC-5A0A-ECD8-5803-C6AB2AB58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7000" y="2589213"/>
            <a:ext cx="436563" cy="460375"/>
          </a:xfrm>
          <a:prstGeom prst="ellipse">
            <a:avLst/>
          </a:prstGeom>
          <a:solidFill>
            <a:schemeClr val="accent1"/>
          </a:solidFill>
          <a:ln w="1270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de-DE" altLang="en-US" sz="1600">
                <a:latin typeface="Courier New" panose="02070309020205020404" pitchFamily="49" charset="0"/>
              </a:rPr>
              <a:t>b</a:t>
            </a:r>
          </a:p>
        </p:txBody>
      </p:sp>
      <p:sp>
        <p:nvSpPr>
          <p:cNvPr id="21523" name="Rectangle 24">
            <a:extLst>
              <a:ext uri="{FF2B5EF4-FFF2-40B4-BE49-F238E27FC236}">
                <a16:creationId xmlns:a16="http://schemas.microsoft.com/office/drawing/2014/main" id="{36DC4FF2-04A0-D21B-B6DD-9525CD161D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9975" y="4418013"/>
            <a:ext cx="28035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de-DE" altLang="en-US" sz="2000" b="1">
                <a:latin typeface="Courier New" panose="02070309020205020404" pitchFamily="49" charset="0"/>
              </a:rPr>
              <a:t>Schema</a:t>
            </a:r>
            <a:endParaRPr lang="de-DE" altLang="en-US" sz="2000">
              <a:latin typeface="Courier New" panose="02070309020205020404" pitchFamily="49" charset="0"/>
            </a:endParaRPr>
          </a:p>
          <a:p>
            <a:pPr algn="ctr"/>
            <a:r>
              <a:rPr lang="de-DE" altLang="en-US" sz="2000">
                <a:latin typeface="Courier New" panose="02070309020205020404" pitchFamily="49" charset="0"/>
              </a:rPr>
              <a:t>(Document Type</a:t>
            </a:r>
          </a:p>
          <a:p>
            <a:pPr algn="ctr"/>
            <a:r>
              <a:rPr lang="de-DE" altLang="en-US" sz="2000">
                <a:latin typeface="Courier New" panose="02070309020205020404" pitchFamily="49" charset="0"/>
              </a:rPr>
              <a:t>Definition - DTD)</a:t>
            </a:r>
            <a:endParaRPr lang="de-DE" altLang="en-US">
              <a:latin typeface="Courier New" panose="02070309020205020404" pitchFamily="49" charset="0"/>
            </a:endParaRPr>
          </a:p>
        </p:txBody>
      </p:sp>
      <p:cxnSp>
        <p:nvCxnSpPr>
          <p:cNvPr id="1204249" name="AutoShape 25">
            <a:extLst>
              <a:ext uri="{FF2B5EF4-FFF2-40B4-BE49-F238E27FC236}">
                <a16:creationId xmlns:a16="http://schemas.microsoft.com/office/drawing/2014/main" id="{D6B3E198-F3A8-7E54-8E4F-DDE998C5A154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189413" y="2055813"/>
            <a:ext cx="442912" cy="596900"/>
          </a:xfrm>
          <a:prstGeom prst="straightConnector1">
            <a:avLst/>
          </a:prstGeom>
          <a:noFill/>
          <a:ln w="127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04250" name="AutoShape 26">
            <a:extLst>
              <a:ext uri="{FF2B5EF4-FFF2-40B4-BE49-F238E27FC236}">
                <a16:creationId xmlns:a16="http://schemas.microsoft.com/office/drawing/2014/main" id="{DC167516-F239-61FF-A63E-0C8B8B6910A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22813" y="2055813"/>
            <a:ext cx="76200" cy="530225"/>
          </a:xfrm>
          <a:prstGeom prst="straightConnector1">
            <a:avLst/>
          </a:prstGeom>
          <a:noFill/>
          <a:ln w="127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04251" name="AutoShape 27">
            <a:extLst>
              <a:ext uri="{FF2B5EF4-FFF2-40B4-BE49-F238E27FC236}">
                <a16:creationId xmlns:a16="http://schemas.microsoft.com/office/drawing/2014/main" id="{C5823220-2A28-7DB5-D335-3AAE5158B57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99013" y="2055813"/>
            <a:ext cx="652462" cy="596900"/>
          </a:xfrm>
          <a:prstGeom prst="straightConnector1">
            <a:avLst/>
          </a:prstGeom>
          <a:noFill/>
          <a:ln w="127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04252" name="AutoShape 28">
            <a:extLst>
              <a:ext uri="{FF2B5EF4-FFF2-40B4-BE49-F238E27FC236}">
                <a16:creationId xmlns:a16="http://schemas.microsoft.com/office/drawing/2014/main" id="{DCC546D8-67B7-BEEF-E7C1-FF8FF2479A68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884613" y="3046413"/>
            <a:ext cx="304800" cy="225425"/>
          </a:xfrm>
          <a:prstGeom prst="straightConnector1">
            <a:avLst/>
          </a:prstGeom>
          <a:noFill/>
          <a:ln w="127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04253" name="AutoShape 29">
            <a:extLst>
              <a:ext uri="{FF2B5EF4-FFF2-40B4-BE49-F238E27FC236}">
                <a16:creationId xmlns:a16="http://schemas.microsoft.com/office/drawing/2014/main" id="{219BABCB-CAAF-3D1F-1186-06A66041E5FA}"/>
              </a:ext>
            </a:extLst>
          </p:cNvPr>
          <p:cNvCxnSpPr>
            <a:cxnSpLocks noChangeShapeType="1"/>
            <a:endCxn id="1204234" idx="0"/>
          </p:cNvCxnSpPr>
          <p:nvPr/>
        </p:nvCxnSpPr>
        <p:spPr bwMode="auto">
          <a:xfrm>
            <a:off x="4189413" y="3046413"/>
            <a:ext cx="295275" cy="228600"/>
          </a:xfrm>
          <a:prstGeom prst="straightConnector1">
            <a:avLst/>
          </a:prstGeom>
          <a:noFill/>
          <a:ln w="127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04254" name="AutoShape 30">
            <a:extLst>
              <a:ext uri="{FF2B5EF4-FFF2-40B4-BE49-F238E27FC236}">
                <a16:creationId xmlns:a16="http://schemas.microsoft.com/office/drawing/2014/main" id="{012A6F21-328B-D87B-6D2F-CAABA7D73D2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484813" y="3046413"/>
            <a:ext cx="19050" cy="225425"/>
          </a:xfrm>
          <a:prstGeom prst="straightConnector1">
            <a:avLst/>
          </a:prstGeom>
          <a:noFill/>
          <a:ln w="127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04255" name="AutoShape 31">
            <a:extLst>
              <a:ext uri="{FF2B5EF4-FFF2-40B4-BE49-F238E27FC236}">
                <a16:creationId xmlns:a16="http://schemas.microsoft.com/office/drawing/2014/main" id="{9C796A1C-2B3B-8A08-6CE5-FB55D7ABED52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808413" y="3732213"/>
            <a:ext cx="47625" cy="225425"/>
          </a:xfrm>
          <a:prstGeom prst="straightConnector1">
            <a:avLst/>
          </a:prstGeom>
          <a:noFill/>
          <a:ln w="127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04256" name="AutoShape 32">
            <a:extLst>
              <a:ext uri="{FF2B5EF4-FFF2-40B4-BE49-F238E27FC236}">
                <a16:creationId xmlns:a16="http://schemas.microsoft.com/office/drawing/2014/main" id="{B1C58DFE-A8C0-20F5-45B8-27F1F20E685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494213" y="3732213"/>
            <a:ext cx="198437" cy="225425"/>
          </a:xfrm>
          <a:prstGeom prst="straightConnector1">
            <a:avLst/>
          </a:prstGeom>
          <a:noFill/>
          <a:ln w="127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04257" name="AutoShape 33">
            <a:extLst>
              <a:ext uri="{FF2B5EF4-FFF2-40B4-BE49-F238E27FC236}">
                <a16:creationId xmlns:a16="http://schemas.microsoft.com/office/drawing/2014/main" id="{F80068EC-C375-43AD-F841-A47A6BF3B9C7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5332413" y="3732213"/>
            <a:ext cx="109537" cy="225425"/>
          </a:xfrm>
          <a:prstGeom prst="straightConnector1">
            <a:avLst/>
          </a:prstGeom>
          <a:noFill/>
          <a:ln w="127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04258" name="Rectangle 34">
            <a:extLst>
              <a:ext uri="{FF2B5EF4-FFF2-40B4-BE49-F238E27FC236}">
                <a16:creationId xmlns:a16="http://schemas.microsoft.com/office/drawing/2014/main" id="{2B38AAD1-0428-5D22-3284-C69FA86F49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3613" y="1446213"/>
            <a:ext cx="457200" cy="38100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de-DE" altLang="en-US"/>
              <a:t>a</a:t>
            </a:r>
          </a:p>
        </p:txBody>
      </p:sp>
      <p:sp>
        <p:nvSpPr>
          <p:cNvPr id="1204259" name="Rectangle 35">
            <a:extLst>
              <a:ext uri="{FF2B5EF4-FFF2-40B4-BE49-F238E27FC236}">
                <a16:creationId xmlns:a16="http://schemas.microsoft.com/office/drawing/2014/main" id="{E79ED3EA-6413-4BCE-B000-63A7A1288F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2613" y="2741613"/>
            <a:ext cx="457200" cy="38100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de-DE" altLang="en-US"/>
              <a:t>b</a:t>
            </a:r>
          </a:p>
        </p:txBody>
      </p:sp>
      <p:sp>
        <p:nvSpPr>
          <p:cNvPr id="1204260" name="Rectangle 36">
            <a:extLst>
              <a:ext uri="{FF2B5EF4-FFF2-40B4-BE49-F238E27FC236}">
                <a16:creationId xmlns:a16="http://schemas.microsoft.com/office/drawing/2014/main" id="{4444EC10-CBB9-4E0B-3C10-752FBD3281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4613" y="2741613"/>
            <a:ext cx="457200" cy="38100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de-DE" altLang="en-US"/>
              <a:t>d</a:t>
            </a:r>
          </a:p>
        </p:txBody>
      </p:sp>
      <p:sp>
        <p:nvSpPr>
          <p:cNvPr id="1204261" name="Oval 37">
            <a:extLst>
              <a:ext uri="{FF2B5EF4-FFF2-40B4-BE49-F238E27FC236}">
                <a16:creationId xmlns:a16="http://schemas.microsoft.com/office/drawing/2014/main" id="{69E4E18A-B9E4-F4D2-5655-30194FD52C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8813" y="3351213"/>
            <a:ext cx="228600" cy="228600"/>
          </a:xfrm>
          <a:prstGeom prst="ellipse">
            <a:avLst/>
          </a:prstGeom>
          <a:solidFill>
            <a:srgbClr val="FF00FF"/>
          </a:solidFill>
          <a:ln w="1270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40000"/>
              </a:lnSpc>
            </a:pPr>
            <a:r>
              <a:rPr lang="de-DE" altLang="en-US"/>
              <a:t>*</a:t>
            </a:r>
          </a:p>
        </p:txBody>
      </p:sp>
      <p:sp>
        <p:nvSpPr>
          <p:cNvPr id="1204262" name="Rectangle 38">
            <a:extLst>
              <a:ext uri="{FF2B5EF4-FFF2-40B4-BE49-F238E27FC236}">
                <a16:creationId xmlns:a16="http://schemas.microsoft.com/office/drawing/2014/main" id="{F9D45B6B-9FDD-7A0D-5E50-C7AC69FDD6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2613" y="3808413"/>
            <a:ext cx="457200" cy="38100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de-DE" altLang="en-US"/>
              <a:t>c</a:t>
            </a:r>
          </a:p>
        </p:txBody>
      </p:sp>
      <p:sp>
        <p:nvSpPr>
          <p:cNvPr id="1204263" name="Line 39">
            <a:extLst>
              <a:ext uri="{FF2B5EF4-FFF2-40B4-BE49-F238E27FC236}">
                <a16:creationId xmlns:a16="http://schemas.microsoft.com/office/drawing/2014/main" id="{1BE909F0-296C-AD17-F016-4F2CA93CE973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2213" y="1827213"/>
            <a:ext cx="0" cy="533400"/>
          </a:xfrm>
          <a:prstGeom prst="line">
            <a:avLst/>
          </a:prstGeom>
          <a:noFill/>
          <a:ln w="127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4264" name="Line 40">
            <a:extLst>
              <a:ext uri="{FF2B5EF4-FFF2-40B4-BE49-F238E27FC236}">
                <a16:creationId xmlns:a16="http://schemas.microsoft.com/office/drawing/2014/main" id="{8443358D-6531-0F71-BD74-AE0243A26B4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61213" y="2436813"/>
            <a:ext cx="304800" cy="304800"/>
          </a:xfrm>
          <a:prstGeom prst="line">
            <a:avLst/>
          </a:prstGeom>
          <a:noFill/>
          <a:ln w="127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4265" name="Line 41">
            <a:extLst>
              <a:ext uri="{FF2B5EF4-FFF2-40B4-BE49-F238E27FC236}">
                <a16:creationId xmlns:a16="http://schemas.microsoft.com/office/drawing/2014/main" id="{B7F7EB9F-6280-4B95-7BA4-97642CB04423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2213" y="2436813"/>
            <a:ext cx="304800" cy="304800"/>
          </a:xfrm>
          <a:prstGeom prst="line">
            <a:avLst/>
          </a:prstGeom>
          <a:noFill/>
          <a:ln w="127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4266" name="Oval 42">
            <a:extLst>
              <a:ext uri="{FF2B5EF4-FFF2-40B4-BE49-F238E27FC236}">
                <a16:creationId xmlns:a16="http://schemas.microsoft.com/office/drawing/2014/main" id="{A814CD8F-6694-C262-BD5A-8511205118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6813" y="2817813"/>
            <a:ext cx="533400" cy="304800"/>
          </a:xfrm>
          <a:prstGeom prst="ellipse">
            <a:avLst/>
          </a:prstGeom>
          <a:solidFill>
            <a:srgbClr val="FFFF99"/>
          </a:solidFill>
          <a:ln w="1270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de-DE" altLang="en-US" sz="1800"/>
              <a:t>id</a:t>
            </a:r>
            <a:endParaRPr lang="de-DE" altLang="en-US"/>
          </a:p>
        </p:txBody>
      </p:sp>
      <p:sp>
        <p:nvSpPr>
          <p:cNvPr id="1204267" name="Oval 43">
            <a:extLst>
              <a:ext uri="{FF2B5EF4-FFF2-40B4-BE49-F238E27FC236}">
                <a16:creationId xmlns:a16="http://schemas.microsoft.com/office/drawing/2014/main" id="{673F8467-E66C-3B48-69C0-381BAF0BCF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9813" y="2284413"/>
            <a:ext cx="228600" cy="228600"/>
          </a:xfrm>
          <a:prstGeom prst="ellipse">
            <a:avLst/>
          </a:prstGeom>
          <a:solidFill>
            <a:srgbClr val="FF00FF"/>
          </a:solidFill>
          <a:ln w="1270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40000"/>
              </a:lnSpc>
            </a:pPr>
            <a:r>
              <a:rPr lang="de-DE" altLang="en-US"/>
              <a:t>*</a:t>
            </a:r>
          </a:p>
        </p:txBody>
      </p:sp>
      <p:sp>
        <p:nvSpPr>
          <p:cNvPr id="21543" name="Rectangle 44">
            <a:extLst>
              <a:ext uri="{FF2B5EF4-FFF2-40B4-BE49-F238E27FC236}">
                <a16:creationId xmlns:a16="http://schemas.microsoft.com/office/drawing/2014/main" id="{57048C96-201D-CD4F-D593-A5846F1440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" y="38100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/>
              <a:t>XML Representation</a:t>
            </a:r>
            <a:endParaRPr lang="el-GR" altLang="en-US" b="1"/>
          </a:p>
        </p:txBody>
      </p:sp>
      <p:sp>
        <p:nvSpPr>
          <p:cNvPr id="21544" name="Slide Number Placeholder 3">
            <a:extLst>
              <a:ext uri="{FF2B5EF4-FFF2-40B4-BE49-F238E27FC236}">
                <a16:creationId xmlns:a16="http://schemas.microsoft.com/office/drawing/2014/main" id="{52DDCB6A-F55B-9B2B-6F33-11A08E280C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6453188"/>
            <a:ext cx="382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fld id="{FADA980E-8AC8-4573-A333-42B2809C1DE8}" type="slidenum"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16</a:t>
            </a:fld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4233" grpId="0" animBg="1"/>
      <p:bldP spid="1204234" grpId="0" animBg="1"/>
      <p:bldP spid="1204235" grpId="0" animBg="1"/>
      <p:bldP spid="1204236" grpId="0" animBg="1"/>
      <p:bldP spid="1204237" grpId="0" animBg="1"/>
      <p:bldP spid="1204238" grpId="0" animBg="1"/>
      <p:bldP spid="1204242" grpId="0"/>
      <p:bldP spid="1204243" grpId="0"/>
      <p:bldP spid="1204244" grpId="0"/>
      <p:bldP spid="1204245" grpId="0" animBg="1"/>
      <p:bldP spid="1204246" grpId="0" animBg="1"/>
      <p:bldP spid="1204247" grpId="0" animBg="1"/>
      <p:bldP spid="1204258" grpId="0" animBg="1"/>
      <p:bldP spid="1204259" grpId="0" animBg="1"/>
      <p:bldP spid="1204260" grpId="0" animBg="1"/>
      <p:bldP spid="1204261" grpId="0" animBg="1"/>
      <p:bldP spid="1204262" grpId="0" animBg="1"/>
      <p:bldP spid="1204266" grpId="0" animBg="1"/>
      <p:bldP spid="120426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653777D9-6BAF-7EFC-278E-D798F9585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4450"/>
            <a:ext cx="8229600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kumimoji="1" lang="el-GR" altLang="en-US" b="1">
                <a:cs typeface="Times New Roman" panose="02020603050405020304" pitchFamily="18" charset="0"/>
              </a:rPr>
              <a:t>Παράδειγμα </a:t>
            </a:r>
            <a:r>
              <a:rPr kumimoji="1" lang="en-US" altLang="en-US" b="1">
                <a:cs typeface="Times New Roman" panose="02020603050405020304" pitchFamily="18" charset="0"/>
              </a:rPr>
              <a:t>XML </a:t>
            </a:r>
            <a:r>
              <a:rPr kumimoji="1" lang="el-GR" altLang="en-US" b="1">
                <a:cs typeface="Times New Roman" panose="02020603050405020304" pitchFamily="18" charset="0"/>
              </a:rPr>
              <a:t>δένδρου</a:t>
            </a:r>
          </a:p>
        </p:txBody>
      </p:sp>
      <p:pic>
        <p:nvPicPr>
          <p:cNvPr id="22531" name="Picture 43" descr="DOM node tree">
            <a:extLst>
              <a:ext uri="{FF2B5EF4-FFF2-40B4-BE49-F238E27FC236}">
                <a16:creationId xmlns:a16="http://schemas.microsoft.com/office/drawing/2014/main" id="{49E743F9-4D13-D89F-AB53-45D9850690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341438"/>
            <a:ext cx="7416800" cy="419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188299C3-28DD-6F2E-7714-E85B179892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6453188"/>
            <a:ext cx="382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fld id="{E136BA31-93EA-4E32-A116-7C51BF71626E}" type="slidenum"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17</a:t>
            </a:fld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2">
            <a:extLst>
              <a:ext uri="{FF2B5EF4-FFF2-40B4-BE49-F238E27FC236}">
                <a16:creationId xmlns:a16="http://schemas.microsoft.com/office/drawing/2014/main" id="{0F719362-1879-B113-F1F5-FE6D3B6F32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628650"/>
            <a:ext cx="6553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l-GR" altLang="en-US" sz="2000"/>
              <a:t>Και τέλος λίγα λόγια για τα </a:t>
            </a:r>
            <a:r>
              <a:rPr lang="en-US" altLang="en-US" sz="2000"/>
              <a:t>metadata </a:t>
            </a:r>
            <a:r>
              <a:rPr lang="el-GR" altLang="en-US" sz="2000"/>
              <a:t>των </a:t>
            </a:r>
            <a:r>
              <a:rPr lang="en-US" altLang="en-US" sz="2000"/>
              <a:t>XML data </a:t>
            </a:r>
            <a:endParaRPr lang="el-GR" altLang="en-US" sz="2000"/>
          </a:p>
        </p:txBody>
      </p:sp>
      <p:sp>
        <p:nvSpPr>
          <p:cNvPr id="23555" name="Rectangle 13">
            <a:extLst>
              <a:ext uri="{FF2B5EF4-FFF2-40B4-BE49-F238E27FC236}">
                <a16:creationId xmlns:a16="http://schemas.microsoft.com/office/drawing/2014/main" id="{141FA99E-0CB7-4732-11B5-54ED199C18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3188"/>
            <a:ext cx="914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/>
              <a:t>XML Metadata</a:t>
            </a:r>
            <a:endParaRPr lang="el-GR" altLang="en-US" b="1"/>
          </a:p>
        </p:txBody>
      </p:sp>
      <p:sp>
        <p:nvSpPr>
          <p:cNvPr id="6" name="5 - Ορθογώνιο">
            <a:extLst>
              <a:ext uri="{FF2B5EF4-FFF2-40B4-BE49-F238E27FC236}">
                <a16:creationId xmlns:a16="http://schemas.microsoft.com/office/drawing/2014/main" id="{7D26A115-B660-2C40-9718-E3E44871E429}"/>
              </a:ext>
            </a:extLst>
          </p:cNvPr>
          <p:cNvSpPr/>
          <p:nvPr/>
        </p:nvSpPr>
        <p:spPr bwMode="auto">
          <a:xfrm>
            <a:off x="2484438" y="1916113"/>
            <a:ext cx="3240087" cy="33131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spcBef>
                <a:spcPct val="50000"/>
              </a:spcBef>
              <a:defRPr/>
            </a:pPr>
            <a:endParaRPr lang="el-GR">
              <a:latin typeface="Times New Roman" charset="0"/>
              <a:ea typeface="ＭＳ Ｐゴシック" charset="0"/>
            </a:endParaRPr>
          </a:p>
        </p:txBody>
      </p:sp>
      <p:sp>
        <p:nvSpPr>
          <p:cNvPr id="23557" name="6 - Ορθογώνιο">
            <a:extLst>
              <a:ext uri="{FF2B5EF4-FFF2-40B4-BE49-F238E27FC236}">
                <a16:creationId xmlns:a16="http://schemas.microsoft.com/office/drawing/2014/main" id="{CE50A29B-DC5A-E7C1-B4A6-FBDD97F158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2997200"/>
            <a:ext cx="3240087" cy="22320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endParaRPr lang="el-GR" altLang="en-US"/>
          </a:p>
        </p:txBody>
      </p:sp>
      <p:sp>
        <p:nvSpPr>
          <p:cNvPr id="23558" name="7 - TextBox">
            <a:extLst>
              <a:ext uri="{FF2B5EF4-FFF2-40B4-BE49-F238E27FC236}">
                <a16:creationId xmlns:a16="http://schemas.microsoft.com/office/drawing/2014/main" id="{E1F934DC-6288-79DA-A8CA-936E692CC0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2997200"/>
            <a:ext cx="2016125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/>
              <a:t>&lt;root xmlns…&gt;</a:t>
            </a:r>
          </a:p>
          <a:p>
            <a:pPr>
              <a:spcBef>
                <a:spcPct val="50000"/>
              </a:spcBef>
            </a:pPr>
            <a:r>
              <a:rPr lang="en-US" altLang="en-US" sz="1600"/>
              <a:t>…</a:t>
            </a:r>
          </a:p>
          <a:p>
            <a:pPr>
              <a:spcBef>
                <a:spcPct val="50000"/>
              </a:spcBef>
            </a:pPr>
            <a:r>
              <a:rPr lang="en-US" altLang="en-US" sz="1600"/>
              <a:t>…</a:t>
            </a:r>
          </a:p>
          <a:p>
            <a:pPr>
              <a:spcBef>
                <a:spcPct val="50000"/>
              </a:spcBef>
            </a:pPr>
            <a:r>
              <a:rPr lang="en-US" altLang="en-US" sz="1600"/>
              <a:t>…</a:t>
            </a:r>
          </a:p>
          <a:p>
            <a:pPr>
              <a:spcBef>
                <a:spcPct val="50000"/>
              </a:spcBef>
            </a:pPr>
            <a:r>
              <a:rPr lang="en-US" altLang="en-US" sz="1600"/>
              <a:t>…</a:t>
            </a:r>
          </a:p>
          <a:p>
            <a:pPr>
              <a:spcBef>
                <a:spcPct val="50000"/>
              </a:spcBef>
            </a:pPr>
            <a:r>
              <a:rPr lang="en-US" altLang="en-US" sz="1600"/>
              <a:t>&lt;/root&gt;</a:t>
            </a:r>
          </a:p>
        </p:txBody>
      </p:sp>
      <p:sp>
        <p:nvSpPr>
          <p:cNvPr id="23559" name="8 - TextBox">
            <a:extLst>
              <a:ext uri="{FF2B5EF4-FFF2-40B4-BE49-F238E27FC236}">
                <a16:creationId xmlns:a16="http://schemas.microsoft.com/office/drawing/2014/main" id="{D920F7CC-68C3-8C57-9657-D99A3169D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550" y="2090738"/>
            <a:ext cx="32289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600" b="1"/>
              <a:t>Meta data about XML Data below</a:t>
            </a:r>
          </a:p>
          <a:p>
            <a:pPr algn="ctr">
              <a:spcBef>
                <a:spcPct val="50000"/>
              </a:spcBef>
            </a:pPr>
            <a:r>
              <a:rPr lang="en-US" altLang="en-US" sz="1600" b="1"/>
              <a:t>DTD or XML Schema</a:t>
            </a:r>
          </a:p>
        </p:txBody>
      </p:sp>
      <p:sp>
        <p:nvSpPr>
          <p:cNvPr id="23560" name="10 - Αριστερό άγκιστρο">
            <a:extLst>
              <a:ext uri="{FF2B5EF4-FFF2-40B4-BE49-F238E27FC236}">
                <a16:creationId xmlns:a16="http://schemas.microsoft.com/office/drawing/2014/main" id="{95A0156B-F932-2D33-4C17-CFAAE7ADF9D8}"/>
              </a:ext>
            </a:extLst>
          </p:cNvPr>
          <p:cNvSpPr>
            <a:spLocks/>
          </p:cNvSpPr>
          <p:nvPr/>
        </p:nvSpPr>
        <p:spPr bwMode="auto">
          <a:xfrm>
            <a:off x="1908175" y="3068638"/>
            <a:ext cx="431800" cy="2016125"/>
          </a:xfrm>
          <a:prstGeom prst="leftBrace">
            <a:avLst>
              <a:gd name="adj1" fmla="val 95890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endParaRPr lang="el-GR" altLang="en-US"/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72004487-DCCF-7794-F6E2-58C1A20C3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5388" y="3933825"/>
            <a:ext cx="863600" cy="2873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C0C0C0"/>
              </a:buClr>
              <a:buSzPct val="70000"/>
              <a:defRPr/>
            </a:pPr>
            <a:r>
              <a:rPr kumimoji="1" lang="en-US" sz="1600" b="1" kern="0" dirty="0">
                <a:solidFill>
                  <a:srgbClr val="000099"/>
                </a:solidFill>
                <a:latin typeface="Courier New" pitchFamily="49" charset="0"/>
              </a:rPr>
              <a:t>Data</a:t>
            </a:r>
            <a:endParaRPr kumimoji="1" lang="el-GR" sz="1600" b="1" kern="0" dirty="0">
              <a:solidFill>
                <a:srgbClr val="000099"/>
              </a:solidFill>
              <a:latin typeface="Courier New" pitchFamily="49" charset="0"/>
            </a:endParaRPr>
          </a:p>
        </p:txBody>
      </p:sp>
      <p:sp>
        <p:nvSpPr>
          <p:cNvPr id="23562" name="12 - Αριστερό άγκιστρο">
            <a:extLst>
              <a:ext uri="{FF2B5EF4-FFF2-40B4-BE49-F238E27FC236}">
                <a16:creationId xmlns:a16="http://schemas.microsoft.com/office/drawing/2014/main" id="{12A38593-AED0-518F-C23A-311BBFD549FD}"/>
              </a:ext>
            </a:extLst>
          </p:cNvPr>
          <p:cNvSpPr>
            <a:spLocks/>
          </p:cNvSpPr>
          <p:nvPr/>
        </p:nvSpPr>
        <p:spPr bwMode="auto">
          <a:xfrm>
            <a:off x="1979613" y="2060575"/>
            <a:ext cx="431800" cy="863600"/>
          </a:xfrm>
          <a:prstGeom prst="leftBrace">
            <a:avLst>
              <a:gd name="adj1" fmla="val 95833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endParaRPr lang="el-GR" altLang="en-US"/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8EDC315D-356D-70C6-EAC9-1AE88FEA02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875" y="2349500"/>
            <a:ext cx="1376363" cy="2873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C0C0C0"/>
              </a:buClr>
              <a:buSzPct val="70000"/>
              <a:defRPr/>
            </a:pPr>
            <a:r>
              <a:rPr kumimoji="1" lang="en-US" sz="1600" b="1" kern="0" dirty="0">
                <a:solidFill>
                  <a:srgbClr val="000099"/>
                </a:solidFill>
                <a:latin typeface="Courier New" pitchFamily="49" charset="0"/>
              </a:rPr>
              <a:t>Metadata</a:t>
            </a:r>
            <a:endParaRPr kumimoji="1" lang="el-GR" sz="1600" b="1" kern="0" dirty="0">
              <a:solidFill>
                <a:srgbClr val="000099"/>
              </a:solidFill>
              <a:latin typeface="Courier New" pitchFamily="49" charset="0"/>
            </a:endParaRPr>
          </a:p>
        </p:txBody>
      </p:sp>
      <p:sp>
        <p:nvSpPr>
          <p:cNvPr id="23564" name="14 - Βέλος προς τα κάτω">
            <a:extLst>
              <a:ext uri="{FF2B5EF4-FFF2-40B4-BE49-F238E27FC236}">
                <a16:creationId xmlns:a16="http://schemas.microsoft.com/office/drawing/2014/main" id="{CD6CE245-487B-476A-B95F-571C2092D0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2708275"/>
            <a:ext cx="144463" cy="1081088"/>
          </a:xfrm>
          <a:prstGeom prst="downArrow">
            <a:avLst>
              <a:gd name="adj1" fmla="val 50000"/>
              <a:gd name="adj2" fmla="val 4989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endParaRPr lang="el-GR" altLang="en-US"/>
          </a:p>
        </p:txBody>
      </p:sp>
      <p:sp>
        <p:nvSpPr>
          <p:cNvPr id="23565" name="Slide Number Placeholder 3">
            <a:extLst>
              <a:ext uri="{FF2B5EF4-FFF2-40B4-BE49-F238E27FC236}">
                <a16:creationId xmlns:a16="http://schemas.microsoft.com/office/drawing/2014/main" id="{95C7DDB0-6267-5BA5-8CBA-1271D03166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6453188"/>
            <a:ext cx="382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fld id="{78474CD1-48B8-4405-8538-29C3CB4C0C6C}" type="slidenum"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18</a:t>
            </a:fld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159C027D-85EE-7AA6-70C5-20827795E3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701675"/>
            <a:ext cx="8229600" cy="639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l-GR" altLang="en-US" sz="2200"/>
              <a:t>Επιπλέον στοιχεία της </a:t>
            </a:r>
            <a:r>
              <a:rPr lang="en-US" altLang="en-US" sz="2200"/>
              <a:t>XML</a:t>
            </a:r>
            <a:endParaRPr lang="el-GR" altLang="en-US" sz="2200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D947A776-3B8C-5870-9020-3361FE25CF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855788"/>
            <a:ext cx="8229600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l-GR" altLang="en-US" sz="1800"/>
              <a:t>Στοιχεία που </a:t>
            </a:r>
            <a:r>
              <a:rPr lang="el-GR" altLang="en-US" sz="1800" b="0"/>
              <a:t>δεν</a:t>
            </a:r>
            <a:r>
              <a:rPr lang="el-GR" altLang="en-US" sz="1800"/>
              <a:t> χρειάζονται στην ανταλλαγή δεδομένων</a:t>
            </a:r>
          </a:p>
          <a:p>
            <a:pPr>
              <a:lnSpc>
                <a:spcPct val="90000"/>
              </a:lnSpc>
            </a:pPr>
            <a:r>
              <a:rPr lang="el-GR" altLang="en-US" sz="1800"/>
              <a:t>Σχόλια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n-US" sz="1400">
                <a:latin typeface="Courier New" panose="02070309020205020404" pitchFamily="49" charset="0"/>
              </a:rPr>
              <a:t>&lt;!– </a:t>
            </a:r>
            <a:r>
              <a:rPr lang="en-US" altLang="en-US" sz="1400">
                <a:latin typeface="Courier New" panose="02070309020205020404" pitchFamily="49" charset="0"/>
              </a:rPr>
              <a:t>this is comment</a:t>
            </a:r>
            <a:r>
              <a:rPr lang="el-GR" altLang="en-US" sz="1400">
                <a:latin typeface="Courier New" panose="02070309020205020404" pitchFamily="49" charset="0"/>
              </a:rPr>
              <a:t> --&gt;</a:t>
            </a:r>
          </a:p>
          <a:p>
            <a:pPr>
              <a:lnSpc>
                <a:spcPct val="90000"/>
              </a:lnSpc>
            </a:pPr>
            <a:r>
              <a:rPr lang="el-GR" altLang="en-US" sz="1800"/>
              <a:t>Αρχική γραμμή</a:t>
            </a:r>
            <a:endParaRPr lang="en-US" altLang="en-US" sz="1800"/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&lt;?xml version=“1.0”?&gt;</a:t>
            </a:r>
          </a:p>
          <a:p>
            <a:pPr>
              <a:lnSpc>
                <a:spcPct val="90000"/>
              </a:lnSpc>
            </a:pPr>
            <a:r>
              <a:rPr lang="el-GR" altLang="en-US" sz="1800"/>
              <a:t>Προαιρετικό: </a:t>
            </a:r>
            <a:r>
              <a:rPr lang="en-US" altLang="en-US" sz="1800"/>
              <a:t>Document Type Definition (DTD</a:t>
            </a:r>
            <a:r>
              <a:rPr lang="el-GR" altLang="en-US" sz="1800"/>
              <a:t>)</a:t>
            </a:r>
          </a:p>
          <a:p>
            <a:pPr lvl="1">
              <a:lnSpc>
                <a:spcPct val="90000"/>
              </a:lnSpc>
            </a:pPr>
            <a:r>
              <a:rPr lang="el-GR" altLang="en-US" sz="1600"/>
              <a:t>Ορίζει την </a:t>
            </a:r>
            <a:r>
              <a:rPr lang="el-GR" altLang="en-US" sz="1600" b="0"/>
              <a:t>γραμματική</a:t>
            </a:r>
            <a:r>
              <a:rPr lang="el-GR" altLang="en-US" sz="1600"/>
              <a:t> του κειμένου</a:t>
            </a:r>
            <a:endParaRPr lang="en-US" altLang="en-US" sz="1600"/>
          </a:p>
          <a:p>
            <a:pPr lvl="3">
              <a:lnSpc>
                <a:spcPct val="90000"/>
              </a:lnSpc>
              <a:buFont typeface="Wingdings" panose="05000000000000000000" pitchFamily="2" charset="2"/>
              <a:buNone/>
            </a:pPr>
            <a:endParaRPr lang="el-GR" altLang="en-US" sz="1000"/>
          </a:p>
          <a:p>
            <a:pPr lvl="1">
              <a:lnSpc>
                <a:spcPct val="90000"/>
              </a:lnSpc>
              <a:spcBef>
                <a:spcPct val="10000"/>
              </a:spcBef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&lt;?xml version=“1.0”?&gt;</a:t>
            </a:r>
          </a:p>
          <a:p>
            <a:pPr lvl="1">
              <a:lnSpc>
                <a:spcPct val="90000"/>
              </a:lnSpc>
              <a:spcBef>
                <a:spcPct val="10000"/>
              </a:spcBef>
              <a:buFont typeface="Wingdings" panose="05000000000000000000" pitchFamily="2" charset="2"/>
              <a:buNone/>
            </a:pPr>
            <a:r>
              <a:rPr lang="el-GR" altLang="en-US" sz="1400">
                <a:latin typeface="Courier New" panose="02070309020205020404" pitchFamily="49" charset="0"/>
              </a:rPr>
              <a:t>&lt;</a:t>
            </a:r>
            <a:r>
              <a:rPr lang="en-US" altLang="en-US" sz="1400">
                <a:latin typeface="Courier New" panose="02070309020205020404" pitchFamily="49" charset="0"/>
              </a:rPr>
              <a:t>!DOCTYPE </a:t>
            </a:r>
            <a:r>
              <a:rPr lang="en-US" altLang="en-US" sz="1400" b="0">
                <a:latin typeface="Courier New" panose="02070309020205020404" pitchFamily="49" charset="0"/>
              </a:rPr>
              <a:t>root_element</a:t>
            </a:r>
            <a:r>
              <a:rPr lang="en-US" altLang="en-US" sz="1400">
                <a:latin typeface="Courier New" panose="02070309020205020404" pitchFamily="49" charset="0"/>
              </a:rPr>
              <a:t> [</a:t>
            </a:r>
            <a:r>
              <a:rPr lang="en-US" altLang="en-US" sz="1400" i="1">
                <a:latin typeface="Courier New" panose="02070309020205020404" pitchFamily="49" charset="0"/>
              </a:rPr>
              <a:t>markupdeclarations</a:t>
            </a:r>
            <a:r>
              <a:rPr lang="en-US" altLang="en-US" sz="1400">
                <a:latin typeface="Courier New" panose="02070309020205020404" pitchFamily="49" charset="0"/>
              </a:rPr>
              <a:t>]</a:t>
            </a:r>
            <a:r>
              <a:rPr lang="el-GR" altLang="en-US" sz="1400">
                <a:latin typeface="Courier New" panose="02070309020205020404" pitchFamily="49" charset="0"/>
              </a:rPr>
              <a:t>&gt;</a:t>
            </a:r>
          </a:p>
          <a:p>
            <a:pPr lvl="1">
              <a:lnSpc>
                <a:spcPct val="90000"/>
              </a:lnSpc>
              <a:spcBef>
                <a:spcPct val="10000"/>
              </a:spcBef>
              <a:buFont typeface="Wingdings" panose="05000000000000000000" pitchFamily="2" charset="2"/>
              <a:buNone/>
            </a:pPr>
            <a:r>
              <a:rPr lang="el-GR" altLang="en-US" sz="1400">
                <a:latin typeface="Courier New" panose="02070309020205020404" pitchFamily="49" charset="0"/>
              </a:rPr>
              <a:t>&lt;</a:t>
            </a:r>
            <a:r>
              <a:rPr lang="en-US" altLang="en-US" sz="1300" b="0">
                <a:latin typeface="Courier New" panose="02070309020205020404" pitchFamily="49" charset="0"/>
              </a:rPr>
              <a:t>root_element</a:t>
            </a:r>
            <a:r>
              <a:rPr lang="el-GR" altLang="en-US" sz="1400">
                <a:latin typeface="Courier New" panose="02070309020205020404" pitchFamily="49" charset="0"/>
              </a:rPr>
              <a:t>&gt;</a:t>
            </a:r>
            <a:r>
              <a:rPr lang="en-US" altLang="en-US" sz="1400">
                <a:latin typeface="Courier New" panose="02070309020205020404" pitchFamily="49" charset="0"/>
              </a:rPr>
              <a:t>…&lt;/</a:t>
            </a:r>
            <a:r>
              <a:rPr lang="en-US" altLang="en-US" sz="1300" b="0">
                <a:latin typeface="Courier New" panose="02070309020205020404" pitchFamily="49" charset="0"/>
              </a:rPr>
              <a:t>root_element</a:t>
            </a:r>
            <a:r>
              <a:rPr lang="en-US" altLang="en-US" sz="1400">
                <a:latin typeface="Courier New" panose="02070309020205020404" pitchFamily="49" charset="0"/>
              </a:rPr>
              <a:t>&gt;</a:t>
            </a:r>
            <a:endParaRPr lang="el-GR" altLang="en-US" sz="1400">
              <a:latin typeface="Courier New" panose="02070309020205020404" pitchFamily="49" charset="0"/>
            </a:endParaRPr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D609F666-0B7D-4D2B-5F7A-AFE3F97173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6200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/>
              <a:t>XML</a:t>
            </a:r>
            <a:endParaRPr lang="el-GR" altLang="en-US" sz="2000" b="1"/>
          </a:p>
        </p:txBody>
      </p:sp>
      <p:sp>
        <p:nvSpPr>
          <p:cNvPr id="24581" name="Slide Number Placeholder 3">
            <a:extLst>
              <a:ext uri="{FF2B5EF4-FFF2-40B4-BE49-F238E27FC236}">
                <a16:creationId xmlns:a16="http://schemas.microsoft.com/office/drawing/2014/main" id="{61919282-2CE1-D627-E2C2-B7953BBE8F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6453188"/>
            <a:ext cx="382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fld id="{7F845A73-CF90-4698-BB6F-5031E29231D8}" type="slidenum"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19</a:t>
            </a:fld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0384B375-60FE-563D-DAF2-6A66208B2A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1125538"/>
            <a:ext cx="7921625" cy="411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rgbClr val="C0C0C0"/>
              </a:buClr>
              <a:buSzPct val="70000"/>
              <a:buFont typeface="Wingdings" panose="05000000000000000000" pitchFamily="2" charset="2"/>
              <a:buChar char="n"/>
            </a:pPr>
            <a:r>
              <a:rPr kumimoji="1" lang="en-US" altLang="en-US" sz="2000" b="1">
                <a:latin typeface="Comic Sans MS" panose="030F0702030302020204" pitchFamily="66" charset="0"/>
              </a:rPr>
              <a:t>Extensible Markup Language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C0C0C0"/>
              </a:buClr>
              <a:buSzPct val="70000"/>
              <a:buFont typeface="Wingdings" panose="05000000000000000000" pitchFamily="2" charset="2"/>
              <a:buChar char="n"/>
            </a:pPr>
            <a:r>
              <a:rPr kumimoji="1" lang="el-GR" altLang="en-US" sz="2000" b="1">
                <a:latin typeface="Comic Sans MS" panose="030F0702030302020204" pitchFamily="66" charset="0"/>
              </a:rPr>
              <a:t>Μία απλή έκδοση της </a:t>
            </a:r>
            <a:r>
              <a:rPr kumimoji="1" lang="en-US" altLang="en-US" sz="2000" b="1">
                <a:latin typeface="Comic Sans MS" panose="030F0702030302020204" pitchFamily="66" charset="0"/>
              </a:rPr>
              <a:t>sgml (Standard Generalized Markup Language)</a:t>
            </a:r>
            <a:endParaRPr kumimoji="1" lang="el-GR" altLang="en-US" sz="2000" b="1">
              <a:latin typeface="Comic Sans MS" panose="030F0702030302020204" pitchFamily="66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C0C0C0"/>
              </a:buClr>
              <a:buSzPct val="70000"/>
              <a:buFont typeface="Wingdings" panose="05000000000000000000" pitchFamily="2" charset="2"/>
              <a:buChar char="n"/>
            </a:pPr>
            <a:r>
              <a:rPr kumimoji="1" lang="el-GR" altLang="en-US" sz="2000" b="1">
                <a:latin typeface="Comic Sans MS" panose="030F0702030302020204" pitchFamily="66" charset="0"/>
              </a:rPr>
              <a:t>Σχεδιασμένη για να εισάγει την</a:t>
            </a:r>
            <a:r>
              <a:rPr kumimoji="1" lang="en-US" altLang="en-US" sz="2000" b="1">
                <a:latin typeface="Comic Sans MS" panose="030F0702030302020204" pitchFamily="66" charset="0"/>
              </a:rPr>
              <a:t> sgml </a:t>
            </a:r>
            <a:r>
              <a:rPr kumimoji="1" lang="el-GR" altLang="en-US" sz="2000" b="1">
                <a:latin typeface="Comic Sans MS" panose="030F0702030302020204" pitchFamily="66" charset="0"/>
              </a:rPr>
              <a:t>στο διαδίκτυο</a:t>
            </a:r>
            <a:endParaRPr kumimoji="1" lang="en-US" altLang="en-US" sz="2000" b="1">
              <a:latin typeface="Comic Sans MS" panose="030F0702030302020204" pitchFamily="66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C0C0C0"/>
              </a:buClr>
              <a:buSzPct val="70000"/>
              <a:buFont typeface="Wingdings" panose="05000000000000000000" pitchFamily="2" charset="2"/>
              <a:buChar char="n"/>
            </a:pPr>
            <a:r>
              <a:rPr kumimoji="1" lang="el-GR" altLang="en-US" sz="2000" b="1">
                <a:latin typeface="Comic Sans MS" panose="030F0702030302020204" pitchFamily="66" charset="0"/>
              </a:rPr>
              <a:t>Μια μετα-γλώσσα (</a:t>
            </a:r>
            <a:r>
              <a:rPr kumimoji="1" lang="en-US" altLang="en-US" sz="2000" b="1">
                <a:latin typeface="Comic Sans MS" panose="030F0702030302020204" pitchFamily="66" charset="0"/>
              </a:rPr>
              <a:t>meta-language</a:t>
            </a:r>
            <a:r>
              <a:rPr kumimoji="1" lang="el-GR" altLang="en-US" sz="2000" b="1">
                <a:latin typeface="Comic Sans MS" panose="030F0702030302020204" pitchFamily="66" charset="0"/>
              </a:rPr>
              <a:t>)</a:t>
            </a:r>
            <a:endParaRPr kumimoji="1" lang="en-US" altLang="en-US" sz="2000" b="1">
              <a:latin typeface="Comic Sans MS" panose="030F0702030302020204" pitchFamily="66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B2B2B2"/>
              </a:buClr>
              <a:buSzPct val="80000"/>
              <a:buFont typeface="Wingdings" panose="05000000000000000000" pitchFamily="2" charset="2"/>
              <a:buChar char="n"/>
            </a:pPr>
            <a:r>
              <a:rPr kumimoji="1" lang="el-GR" altLang="en-US" sz="1800" b="1">
                <a:latin typeface="Comic Sans MS" panose="030F0702030302020204" pitchFamily="66" charset="0"/>
              </a:rPr>
              <a:t>Μια γλώσσα που παράγει γλώσσες</a:t>
            </a:r>
            <a:endParaRPr kumimoji="1" lang="en-US" altLang="en-US" sz="1800" b="1">
              <a:latin typeface="Comic Sans MS" panose="030F0702030302020204" pitchFamily="66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C0C0C0"/>
              </a:buClr>
              <a:buSzPct val="70000"/>
              <a:buFont typeface="Wingdings" panose="05000000000000000000" pitchFamily="2" charset="2"/>
              <a:buChar char="n"/>
            </a:pPr>
            <a:r>
              <a:rPr kumimoji="1" lang="el-GR" altLang="en-US" sz="2000" b="1">
                <a:latin typeface="Comic Sans MS" panose="030F0702030302020204" pitchFamily="66" charset="0"/>
              </a:rPr>
              <a:t>Θα αντικαταστήσει σταδιακά την</a:t>
            </a:r>
            <a:r>
              <a:rPr kumimoji="1" lang="en-US" altLang="en-US" sz="2000" b="1">
                <a:latin typeface="Comic Sans MS" panose="030F0702030302020204" pitchFamily="66" charset="0"/>
              </a:rPr>
              <a:t> HTML</a:t>
            </a:r>
            <a:endParaRPr kumimoji="1" lang="el-GR" altLang="en-US" sz="2000" b="1">
              <a:latin typeface="Comic Sans MS" panose="030F0702030302020204" pitchFamily="66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C0C0C0"/>
              </a:buClr>
              <a:buSzPct val="70000"/>
              <a:buFont typeface="Wingdings" panose="05000000000000000000" pitchFamily="2" charset="2"/>
              <a:buChar char="n"/>
            </a:pPr>
            <a:r>
              <a:rPr kumimoji="1" lang="en-US" altLang="en-US" sz="2200" b="1">
                <a:latin typeface="Comic Sans MS" panose="030F0702030302020204" pitchFamily="66" charset="0"/>
                <a:hlinkClick r:id="rId2"/>
              </a:rPr>
              <a:t>XHTML</a:t>
            </a:r>
            <a:r>
              <a:rPr kumimoji="1" lang="en-US" altLang="en-US" sz="2200" b="1">
                <a:latin typeface="Comic Sans MS" panose="030F0702030302020204" pitchFamily="66" charset="0"/>
              </a:rPr>
              <a:t> </a:t>
            </a:r>
            <a:r>
              <a:rPr kumimoji="1" lang="el-GR" altLang="en-US" sz="2200" b="1">
                <a:latin typeface="Comic Sans MS" panose="030F0702030302020204" pitchFamily="66" charset="0"/>
              </a:rPr>
              <a:t>μία αναδιαμόρφωση της</a:t>
            </a:r>
            <a:r>
              <a:rPr kumimoji="1" lang="en-US" altLang="en-US" sz="2200" b="1">
                <a:latin typeface="Comic Sans MS" panose="030F0702030302020204" pitchFamily="66" charset="0"/>
              </a:rPr>
              <a:t> HTML 4 </a:t>
            </a:r>
            <a:r>
              <a:rPr kumimoji="1" lang="el-GR" altLang="en-US" sz="2200" b="1">
                <a:latin typeface="Comic Sans MS" panose="030F0702030302020204" pitchFamily="66" charset="0"/>
              </a:rPr>
              <a:t>στην</a:t>
            </a:r>
            <a:r>
              <a:rPr kumimoji="1" lang="en-US" altLang="en-US" sz="2200" b="1">
                <a:latin typeface="Comic Sans MS" panose="030F0702030302020204" pitchFamily="66" charset="0"/>
              </a:rPr>
              <a:t> XML 1.0</a:t>
            </a:r>
          </a:p>
        </p:txBody>
      </p:sp>
      <p:sp>
        <p:nvSpPr>
          <p:cNvPr id="5123" name="Rectangle 5">
            <a:extLst>
              <a:ext uri="{FF2B5EF4-FFF2-40B4-BE49-F238E27FC236}">
                <a16:creationId xmlns:a16="http://schemas.microsoft.com/office/drawing/2014/main" id="{7024A297-9788-64F8-89C0-C904B581FB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9688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/>
              <a:t>XML</a:t>
            </a:r>
            <a:endParaRPr lang="el-GR" altLang="en-US" b="1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D5916C15-2DDA-5B22-7043-53D01B9121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6453188"/>
            <a:ext cx="382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fld id="{4BC23B50-1FAF-4872-A025-693EF4787488}" type="slidenum"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2</a:t>
            </a:fld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8C13004B-C729-6C43-B266-FFD52FF9D0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746125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600"/>
              <a:t>DTD</a:t>
            </a:r>
            <a:endParaRPr lang="el-GR" altLang="en-US" sz="2600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BAB0BE41-279C-9DE9-6CC2-C44F96D07C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8750" y="1557338"/>
            <a:ext cx="8985250" cy="1584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000" b="0"/>
              <a:t>Document Type Definition</a:t>
            </a:r>
            <a:r>
              <a:rPr lang="el-GR" altLang="en-US" sz="2000"/>
              <a:t> </a:t>
            </a:r>
            <a:r>
              <a:rPr lang="en-US" altLang="en-US" sz="2000"/>
              <a:t>(</a:t>
            </a:r>
            <a:r>
              <a:rPr lang="en-US" altLang="en-US" sz="2000" b="0"/>
              <a:t>DTD</a:t>
            </a:r>
            <a:r>
              <a:rPr lang="en-US" altLang="en-US" sz="2000"/>
              <a:t>)</a:t>
            </a:r>
            <a:r>
              <a:rPr lang="el-GR" altLang="en-US" sz="2000"/>
              <a:t>:</a:t>
            </a:r>
          </a:p>
          <a:p>
            <a:pPr lvl="1"/>
            <a:r>
              <a:rPr lang="el-GR" altLang="en-US" sz="1800"/>
              <a:t>Προτάθηκε σαν μια γραμματική για τα </a:t>
            </a:r>
            <a:r>
              <a:rPr lang="en-US" altLang="en-US" sz="1800"/>
              <a:t>XML </a:t>
            </a:r>
            <a:r>
              <a:rPr lang="el-GR" altLang="en-US" sz="1800"/>
              <a:t>έγγραφα</a:t>
            </a:r>
          </a:p>
          <a:p>
            <a:pPr lvl="1"/>
            <a:r>
              <a:rPr lang="el-GR" altLang="en-US" sz="1800"/>
              <a:t>Σε κάποιο βαθμό μπορεί να θεωρηθεί </a:t>
            </a:r>
            <a:r>
              <a:rPr lang="el-GR" altLang="en-US" sz="1800" b="0"/>
              <a:t>ως σχήμα</a:t>
            </a:r>
            <a:r>
              <a:rPr lang="el-GR" altLang="en-US" sz="1800"/>
              <a:t> για δεδομένα μορφοποιημένα σε </a:t>
            </a:r>
            <a:r>
              <a:rPr lang="en-US" altLang="en-US" sz="1800"/>
              <a:t>XML</a:t>
            </a:r>
            <a:endParaRPr lang="el-GR" altLang="en-US" sz="1800"/>
          </a:p>
          <a:p>
            <a:pPr lvl="1"/>
            <a:endParaRPr lang="el-GR" altLang="en-US" sz="1800"/>
          </a:p>
          <a:p>
            <a:pPr lvl="1"/>
            <a:endParaRPr lang="el-GR" altLang="en-US" sz="1800"/>
          </a:p>
        </p:txBody>
      </p:sp>
      <p:sp>
        <p:nvSpPr>
          <p:cNvPr id="25604" name="Text Box 4">
            <a:extLst>
              <a:ext uri="{FF2B5EF4-FFF2-40B4-BE49-F238E27FC236}">
                <a16:creationId xmlns:a16="http://schemas.microsoft.com/office/drawing/2014/main" id="{223D3DE6-1507-0509-A5E6-5480F8AA9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4230688"/>
            <a:ext cx="65532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 i="1" u="sng">
                <a:latin typeface="Arial" panose="020B0604020202020204" pitchFamily="34" charset="0"/>
              </a:rPr>
              <a:t>Internal</a:t>
            </a:r>
            <a:r>
              <a:rPr lang="en-US" altLang="en-US" sz="1800" b="1" i="1">
                <a:latin typeface="Arial" panose="020B0604020202020204" pitchFamily="34" charset="0"/>
              </a:rPr>
              <a:t> DOCTYPE declaration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sz="1800" b="1" i="1">
                <a:solidFill>
                  <a:srgbClr val="6600FF"/>
                </a:solidFill>
                <a:latin typeface="Arial" panose="020B0604020202020204" pitchFamily="34" charset="0"/>
              </a:rPr>
              <a:t>&lt;!DOCTYPE root-element [element-declarations]&gt;</a:t>
            </a:r>
          </a:p>
        </p:txBody>
      </p:sp>
      <p:sp>
        <p:nvSpPr>
          <p:cNvPr id="25605" name="Text Box 5">
            <a:extLst>
              <a:ext uri="{FF2B5EF4-FFF2-40B4-BE49-F238E27FC236}">
                <a16:creationId xmlns:a16="http://schemas.microsoft.com/office/drawing/2014/main" id="{53DD914C-EE0C-9AD7-04C6-FDBE8D5C30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5313363"/>
            <a:ext cx="65532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 i="1" u="sng">
                <a:latin typeface="Arial" panose="020B0604020202020204" pitchFamily="34" charset="0"/>
              </a:rPr>
              <a:t>External</a:t>
            </a:r>
            <a:r>
              <a:rPr lang="en-US" altLang="en-US" sz="1800" b="1" i="1">
                <a:latin typeface="Arial" panose="020B0604020202020204" pitchFamily="34" charset="0"/>
              </a:rPr>
              <a:t> DOCTYPE declaration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sz="1800" b="1" i="1">
                <a:solidFill>
                  <a:srgbClr val="6600FF"/>
                </a:solidFill>
                <a:latin typeface="Arial" panose="020B0604020202020204" pitchFamily="34" charset="0"/>
              </a:rPr>
              <a:t>&lt;!DOCTYPE root-element SYSTEM "filename"&gt;</a:t>
            </a:r>
          </a:p>
        </p:txBody>
      </p:sp>
      <p:sp>
        <p:nvSpPr>
          <p:cNvPr id="25606" name="Text Box 6">
            <a:extLst>
              <a:ext uri="{FF2B5EF4-FFF2-40B4-BE49-F238E27FC236}">
                <a16:creationId xmlns:a16="http://schemas.microsoft.com/office/drawing/2014/main" id="{4541EBD4-D1F6-3960-76B1-4127CBB92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3638550"/>
            <a:ext cx="9036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altLang="en-US" sz="1800" b="1">
                <a:latin typeface="Arial" panose="020B0604020202020204" pitchFamily="34" charset="0"/>
              </a:rPr>
              <a:t>Δηλώσεις </a:t>
            </a:r>
            <a:r>
              <a:rPr lang="en-US" altLang="en-US" sz="1800" b="1">
                <a:latin typeface="Arial" panose="020B0604020202020204" pitchFamily="34" charset="0"/>
              </a:rPr>
              <a:t>DTD</a:t>
            </a:r>
            <a:endParaRPr lang="el-GR" altLang="en-US" sz="1800" b="1">
              <a:latin typeface="Arial" panose="020B0604020202020204" pitchFamily="34" charset="0"/>
            </a:endParaRPr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8A9222D6-A4D1-1F84-2151-934D79842B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" y="39688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/>
              <a:t>XML - DTD</a:t>
            </a:r>
            <a:endParaRPr lang="el-GR" altLang="en-US" b="1"/>
          </a:p>
        </p:txBody>
      </p:sp>
      <p:sp>
        <p:nvSpPr>
          <p:cNvPr id="25608" name="Slide Number Placeholder 3">
            <a:extLst>
              <a:ext uri="{FF2B5EF4-FFF2-40B4-BE49-F238E27FC236}">
                <a16:creationId xmlns:a16="http://schemas.microsoft.com/office/drawing/2014/main" id="{0ABE68ED-3904-5DDC-FECF-88FD121F0A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6453188"/>
            <a:ext cx="382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fld id="{28E12623-A407-43FE-A2F4-4B09DA5926AB}" type="slidenum"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20</a:t>
            </a:fld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120FEDF8-C123-CAF9-2940-A90D41AEC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44450"/>
            <a:ext cx="82296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kumimoji="1" lang="el-GR" altLang="en-US" b="1">
                <a:cs typeface="Times New Roman" panose="02020603050405020304" pitchFamily="18" charset="0"/>
              </a:rPr>
              <a:t>Validation</a:t>
            </a:r>
            <a:r>
              <a:rPr kumimoji="1" lang="en-US" altLang="en-US" b="1">
                <a:cs typeface="Times New Roman" panose="02020603050405020304" pitchFamily="18" charset="0"/>
              </a:rPr>
              <a:t> errors - DTD</a:t>
            </a:r>
            <a:r>
              <a:rPr kumimoji="1" lang="el-GR" altLang="en-US" b="1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242A18BA-3BB3-4B89-BC69-8390BE7D12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Clr>
                <a:srgbClr val="C0C0C0"/>
              </a:buClr>
              <a:buSzPct val="70000"/>
              <a:buFont typeface="Wingdings" panose="05000000000000000000" pitchFamily="2" charset="2"/>
              <a:buNone/>
            </a:pPr>
            <a:r>
              <a:rPr kumimoji="1" lang="en-US" altLang="en-US" sz="1400" b="1" dirty="0">
                <a:latin typeface="Comic Sans MS" panose="030F0702030302020204" pitchFamily="66" charset="0"/>
              </a:rPr>
              <a:t>&lt;?xml version="1.0" ?&gt; </a:t>
            </a:r>
          </a:p>
          <a:p>
            <a:pPr>
              <a:spcBef>
                <a:spcPct val="20000"/>
              </a:spcBef>
              <a:buClr>
                <a:srgbClr val="C0C0C0"/>
              </a:buClr>
              <a:buSzPct val="70000"/>
              <a:buFont typeface="Wingdings" panose="05000000000000000000" pitchFamily="2" charset="2"/>
              <a:buNone/>
            </a:pPr>
            <a:r>
              <a:rPr kumimoji="1" lang="en-US" altLang="en-US" sz="1400" b="1" dirty="0">
                <a:latin typeface="Comic Sans MS" panose="030F0702030302020204" pitchFamily="66" charset="0"/>
              </a:rPr>
              <a:t>&lt;!DOCTYPE note [</a:t>
            </a:r>
          </a:p>
          <a:p>
            <a:pPr>
              <a:spcBef>
                <a:spcPct val="20000"/>
              </a:spcBef>
              <a:buClr>
                <a:srgbClr val="C0C0C0"/>
              </a:buClr>
              <a:buSzPct val="70000"/>
              <a:buFont typeface="Wingdings" panose="05000000000000000000" pitchFamily="2" charset="2"/>
              <a:buNone/>
            </a:pPr>
            <a:r>
              <a:rPr kumimoji="1" lang="en-US" altLang="en-US" sz="1400" b="1" dirty="0">
                <a:latin typeface="Comic Sans MS" panose="030F0702030302020204" pitchFamily="66" charset="0"/>
              </a:rPr>
              <a:t>  &lt;!ELEMENT note (</a:t>
            </a:r>
            <a:r>
              <a:rPr kumimoji="1" lang="en-US" altLang="en-US" sz="14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to,from,heading,body</a:t>
            </a:r>
            <a:r>
              <a:rPr kumimoji="1" lang="en-US" altLang="en-US" sz="1400" b="1" dirty="0">
                <a:latin typeface="Comic Sans MS" panose="030F0702030302020204" pitchFamily="66" charset="0"/>
              </a:rPr>
              <a:t>)&gt;</a:t>
            </a:r>
          </a:p>
          <a:p>
            <a:pPr>
              <a:spcBef>
                <a:spcPct val="20000"/>
              </a:spcBef>
              <a:buClr>
                <a:srgbClr val="C0C0C0"/>
              </a:buClr>
              <a:buSzPct val="70000"/>
              <a:buFont typeface="Wingdings" panose="05000000000000000000" pitchFamily="2" charset="2"/>
              <a:buNone/>
            </a:pPr>
            <a:r>
              <a:rPr kumimoji="1" lang="en-US" altLang="en-US" sz="1400" b="1" dirty="0">
                <a:latin typeface="Comic Sans MS" panose="030F0702030302020204" pitchFamily="66" charset="0"/>
              </a:rPr>
              <a:t>  &lt;!ELEMENT to      (#PCDATA)&gt;</a:t>
            </a:r>
          </a:p>
          <a:p>
            <a:pPr>
              <a:spcBef>
                <a:spcPct val="20000"/>
              </a:spcBef>
              <a:buClr>
                <a:srgbClr val="C0C0C0"/>
              </a:buClr>
              <a:buSzPct val="70000"/>
              <a:buFont typeface="Wingdings" panose="05000000000000000000" pitchFamily="2" charset="2"/>
              <a:buNone/>
            </a:pPr>
            <a:r>
              <a:rPr kumimoji="1" lang="en-US" altLang="en-US" sz="1400" b="1" dirty="0">
                <a:latin typeface="Comic Sans MS" panose="030F0702030302020204" pitchFamily="66" charset="0"/>
              </a:rPr>
              <a:t>  &lt;!ELEMENT from    (#PCDATA)&gt;</a:t>
            </a:r>
          </a:p>
          <a:p>
            <a:pPr>
              <a:spcBef>
                <a:spcPct val="20000"/>
              </a:spcBef>
              <a:buClr>
                <a:srgbClr val="C0C0C0"/>
              </a:buClr>
              <a:buSzPct val="70000"/>
              <a:buFont typeface="Wingdings" panose="05000000000000000000" pitchFamily="2" charset="2"/>
              <a:buNone/>
            </a:pPr>
            <a:r>
              <a:rPr kumimoji="1" lang="en-US" altLang="en-US" sz="1400" b="1" dirty="0">
                <a:latin typeface="Comic Sans MS" panose="030F0702030302020204" pitchFamily="66" charset="0"/>
              </a:rPr>
              <a:t>  &lt;!ELEMENT heading (#PCDATA)&gt;</a:t>
            </a:r>
          </a:p>
          <a:p>
            <a:pPr>
              <a:spcBef>
                <a:spcPct val="20000"/>
              </a:spcBef>
              <a:buClr>
                <a:srgbClr val="C0C0C0"/>
              </a:buClr>
              <a:buSzPct val="70000"/>
              <a:buFont typeface="Wingdings" panose="05000000000000000000" pitchFamily="2" charset="2"/>
              <a:buNone/>
            </a:pPr>
            <a:r>
              <a:rPr kumimoji="1" lang="en-US" altLang="en-US" sz="1400" b="1" dirty="0">
                <a:latin typeface="Comic Sans MS" panose="030F0702030302020204" pitchFamily="66" charset="0"/>
              </a:rPr>
              <a:t>  &lt;!ELEMENT body    (#PCDATA)&gt;</a:t>
            </a:r>
          </a:p>
          <a:p>
            <a:pPr>
              <a:spcBef>
                <a:spcPct val="20000"/>
              </a:spcBef>
              <a:buClr>
                <a:srgbClr val="C0C0C0"/>
              </a:buClr>
              <a:buSzPct val="70000"/>
              <a:buFont typeface="Wingdings" panose="05000000000000000000" pitchFamily="2" charset="2"/>
              <a:buNone/>
            </a:pPr>
            <a:r>
              <a:rPr kumimoji="1" lang="en-US" altLang="en-US" sz="1400" b="1" dirty="0">
                <a:latin typeface="Comic Sans MS" panose="030F0702030302020204" pitchFamily="66" charset="0"/>
              </a:rPr>
              <a:t>]&gt;</a:t>
            </a:r>
          </a:p>
          <a:p>
            <a:pPr>
              <a:spcBef>
                <a:spcPct val="20000"/>
              </a:spcBef>
              <a:buClr>
                <a:srgbClr val="C0C0C0"/>
              </a:buClr>
              <a:buSzPct val="70000"/>
              <a:buFont typeface="Wingdings" panose="05000000000000000000" pitchFamily="2" charset="2"/>
              <a:buNone/>
            </a:pPr>
            <a:r>
              <a:rPr kumimoji="1" lang="en-US" altLang="en-US" sz="1400" b="1" dirty="0">
                <a:latin typeface="Comic Sans MS" panose="030F0702030302020204" pitchFamily="66" charset="0"/>
              </a:rPr>
              <a:t>&lt;note&gt;</a:t>
            </a:r>
          </a:p>
          <a:p>
            <a:pPr>
              <a:spcBef>
                <a:spcPct val="20000"/>
              </a:spcBef>
              <a:buClr>
                <a:srgbClr val="C0C0C0"/>
              </a:buClr>
              <a:buSzPct val="70000"/>
              <a:buFont typeface="Wingdings" panose="05000000000000000000" pitchFamily="2" charset="2"/>
              <a:buNone/>
            </a:pPr>
            <a:r>
              <a:rPr kumimoji="1" lang="en-US" altLang="en-US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  &lt;date&gt;1/12/2008&lt;/date&gt;</a:t>
            </a:r>
          </a:p>
          <a:p>
            <a:pPr>
              <a:spcBef>
                <a:spcPct val="20000"/>
              </a:spcBef>
              <a:buClr>
                <a:srgbClr val="C0C0C0"/>
              </a:buClr>
              <a:buSzPct val="70000"/>
              <a:buFont typeface="Wingdings" panose="05000000000000000000" pitchFamily="2" charset="2"/>
              <a:buNone/>
            </a:pPr>
            <a:r>
              <a:rPr kumimoji="1" lang="en-US" altLang="en-US" sz="1400" b="1" dirty="0">
                <a:latin typeface="Comic Sans MS" panose="030F0702030302020204" pitchFamily="66" charset="0"/>
              </a:rPr>
              <a:t>   &lt;to&gt;Tove&lt;/to&gt; </a:t>
            </a:r>
          </a:p>
          <a:p>
            <a:pPr>
              <a:spcBef>
                <a:spcPct val="20000"/>
              </a:spcBef>
              <a:buClr>
                <a:srgbClr val="C0C0C0"/>
              </a:buClr>
              <a:buSzPct val="70000"/>
              <a:buFont typeface="Wingdings" panose="05000000000000000000" pitchFamily="2" charset="2"/>
              <a:buNone/>
            </a:pPr>
            <a:r>
              <a:rPr kumimoji="1" lang="en-US" altLang="en-US" sz="1400" b="1" dirty="0">
                <a:latin typeface="Comic Sans MS" panose="030F0702030302020204" pitchFamily="66" charset="0"/>
              </a:rPr>
              <a:t>   &lt;from&gt;Jani&lt;/from&gt; </a:t>
            </a:r>
          </a:p>
          <a:p>
            <a:pPr>
              <a:spcBef>
                <a:spcPct val="20000"/>
              </a:spcBef>
              <a:buClr>
                <a:srgbClr val="C0C0C0"/>
              </a:buClr>
              <a:buSzPct val="70000"/>
              <a:buFont typeface="Wingdings" panose="05000000000000000000" pitchFamily="2" charset="2"/>
              <a:buNone/>
            </a:pPr>
            <a:r>
              <a:rPr kumimoji="1" lang="en-US" altLang="en-US" sz="1400" b="1" dirty="0">
                <a:latin typeface="Comic Sans MS" panose="030F0702030302020204" pitchFamily="66" charset="0"/>
              </a:rPr>
              <a:t>   &lt;heading&gt;Reminder&lt;/heading&gt; </a:t>
            </a:r>
          </a:p>
          <a:p>
            <a:pPr>
              <a:spcBef>
                <a:spcPct val="20000"/>
              </a:spcBef>
              <a:buClr>
                <a:srgbClr val="C0C0C0"/>
              </a:buClr>
              <a:buSzPct val="70000"/>
              <a:buFont typeface="Wingdings" panose="05000000000000000000" pitchFamily="2" charset="2"/>
              <a:buNone/>
            </a:pPr>
            <a:r>
              <a:rPr kumimoji="1" lang="en-US" altLang="en-US" sz="1400" b="1" dirty="0">
                <a:latin typeface="Comic Sans MS" panose="030F0702030302020204" pitchFamily="66" charset="0"/>
              </a:rPr>
              <a:t>   &lt;body&gt;Don't forget our meeting this weekend!&lt;/body&gt; </a:t>
            </a:r>
          </a:p>
          <a:p>
            <a:pPr>
              <a:spcBef>
                <a:spcPct val="20000"/>
              </a:spcBef>
              <a:buClr>
                <a:srgbClr val="C0C0C0"/>
              </a:buClr>
              <a:buSzPct val="70000"/>
              <a:buFont typeface="Wingdings" panose="05000000000000000000" pitchFamily="2" charset="2"/>
              <a:buNone/>
            </a:pPr>
            <a:r>
              <a:rPr kumimoji="1" lang="en-US" altLang="en-US" sz="1400" b="1" dirty="0">
                <a:latin typeface="Comic Sans MS" panose="030F0702030302020204" pitchFamily="66" charset="0"/>
              </a:rPr>
              <a:t>&lt;/note&gt;</a:t>
            </a:r>
          </a:p>
        </p:txBody>
      </p:sp>
      <p:pic>
        <p:nvPicPr>
          <p:cNvPr id="28676" name="Picture 9">
            <a:extLst>
              <a:ext uri="{FF2B5EF4-FFF2-40B4-BE49-F238E27FC236}">
                <a16:creationId xmlns:a16="http://schemas.microsoft.com/office/drawing/2014/main" id="{142F8A2C-FAA0-403A-D61A-A683E30DFF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3068638"/>
            <a:ext cx="5729288" cy="165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7" name="Slide Number Placeholder 3">
            <a:extLst>
              <a:ext uri="{FF2B5EF4-FFF2-40B4-BE49-F238E27FC236}">
                <a16:creationId xmlns:a16="http://schemas.microsoft.com/office/drawing/2014/main" id="{98C64B64-7CB3-FB84-9CE6-5239ACDAD2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6453188"/>
            <a:ext cx="382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fld id="{FFC19CB8-F7AE-4CED-A6F4-039B243E4688}" type="slidenum"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21</a:t>
            </a:fld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C6AD9AF7-4B39-36A4-146B-B09E2CBFD2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0"/>
            <a:ext cx="79121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kumimoji="1" lang="en-US" altLang="en-US" b="1">
                <a:cs typeface="Times New Roman" panose="02020603050405020304" pitchFamily="18" charset="0"/>
              </a:rPr>
              <a:t>XML Namespaces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73CE71D1-A51B-3806-63A7-C5B5034713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122363"/>
            <a:ext cx="8402638" cy="535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225425" indent="-2254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ts val="1200"/>
              </a:spcBef>
              <a:buClr>
                <a:srgbClr val="C0C0C0"/>
              </a:buClr>
              <a:buSzPct val="70000"/>
              <a:buFont typeface="Wingdings" panose="05000000000000000000" pitchFamily="2" charset="2"/>
              <a:buChar char="n"/>
            </a:pPr>
            <a:r>
              <a:rPr kumimoji="1" lang="en-US" altLang="en-US" b="1">
                <a:latin typeface="Comic Sans MS" panose="030F0702030302020204" pitchFamily="66" charset="0"/>
              </a:rPr>
              <a:t>T</a:t>
            </a:r>
            <a:r>
              <a:rPr kumimoji="1" lang="el-GR" altLang="en-US" b="1">
                <a:latin typeface="Comic Sans MS" panose="030F0702030302020204" pitchFamily="66" charset="0"/>
              </a:rPr>
              <a:t>α</a:t>
            </a:r>
            <a:r>
              <a:rPr kumimoji="1" lang="en-US" altLang="en-US" b="1">
                <a:latin typeface="Comic Sans MS" panose="030F0702030302020204" pitchFamily="66" charset="0"/>
              </a:rPr>
              <a:t> </a:t>
            </a:r>
            <a:r>
              <a:rPr kumimoji="1" lang="el-GR" altLang="en-US" b="1">
                <a:latin typeface="Comic Sans MS" panose="030F0702030302020204" pitchFamily="66" charset="0"/>
              </a:rPr>
              <a:t>ονόματα των </a:t>
            </a:r>
            <a:r>
              <a:rPr kumimoji="1" lang="en-US" altLang="en-US" b="1">
                <a:latin typeface="Comic Sans MS" panose="030F0702030302020204" pitchFamily="66" charset="0"/>
              </a:rPr>
              <a:t>elements </a:t>
            </a:r>
            <a:r>
              <a:rPr kumimoji="1" lang="el-GR" altLang="en-US" b="1">
                <a:latin typeface="Comic Sans MS" panose="030F0702030302020204" pitchFamily="66" charset="0"/>
              </a:rPr>
              <a:t>ενός αρχείου χαρακτηρίζονται από μια ετικέτα (</a:t>
            </a:r>
            <a:r>
              <a:rPr kumimoji="1" lang="en-US" altLang="en-US" b="1">
                <a:latin typeface="Comic Sans MS" panose="030F0702030302020204" pitchFamily="66" charset="0"/>
              </a:rPr>
              <a:t>super label) </a:t>
            </a:r>
          </a:p>
          <a:p>
            <a:pPr algn="just">
              <a:spcBef>
                <a:spcPts val="1200"/>
              </a:spcBef>
              <a:buClr>
                <a:srgbClr val="C0C0C0"/>
              </a:buClr>
              <a:buSzPct val="70000"/>
              <a:buFont typeface="Wingdings" panose="05000000000000000000" pitchFamily="2" charset="2"/>
              <a:buChar char="n"/>
            </a:pPr>
            <a:r>
              <a:rPr kumimoji="1" lang="el-GR" altLang="en-US" b="1">
                <a:latin typeface="Comic Sans MS" panose="030F0702030302020204" pitchFamily="66" charset="0"/>
              </a:rPr>
              <a:t>Το </a:t>
            </a:r>
            <a:r>
              <a:rPr kumimoji="1" lang="en-US" altLang="en-US" b="1">
                <a:latin typeface="Comic Sans MS" panose="030F0702030302020204" pitchFamily="66" charset="0"/>
              </a:rPr>
              <a:t>label </a:t>
            </a:r>
            <a:r>
              <a:rPr kumimoji="1" lang="el-GR" altLang="en-US" b="1">
                <a:latin typeface="Comic Sans MS" panose="030F0702030302020204" pitchFamily="66" charset="0"/>
              </a:rPr>
              <a:t>αυτό ονομάζεται </a:t>
            </a:r>
            <a:r>
              <a:rPr kumimoji="1" lang="en-US" altLang="en-US" b="1" i="1">
                <a:solidFill>
                  <a:srgbClr val="FF0000"/>
                </a:solidFill>
                <a:latin typeface="Comic Sans MS" panose="030F0702030302020204" pitchFamily="66" charset="0"/>
              </a:rPr>
              <a:t>namespace </a:t>
            </a:r>
            <a:r>
              <a:rPr kumimoji="1" lang="el-GR" altLang="en-US" b="1">
                <a:latin typeface="Comic Sans MS" panose="030F0702030302020204" pitchFamily="66" charset="0"/>
              </a:rPr>
              <a:t>και αποτελεί το όνομα της </a:t>
            </a:r>
            <a:r>
              <a:rPr kumimoji="1" lang="el-GR" altLang="en-US" b="1">
                <a:solidFill>
                  <a:srgbClr val="FF0000"/>
                </a:solidFill>
                <a:latin typeface="Comic Sans MS" panose="030F0702030302020204" pitchFamily="66" charset="0"/>
              </a:rPr>
              <a:t>συλλογής</a:t>
            </a:r>
            <a:r>
              <a:rPr kumimoji="1" lang="el-GR" altLang="en-US" b="1">
                <a:latin typeface="Comic Sans MS" panose="030F0702030302020204" pitchFamily="66" charset="0"/>
              </a:rPr>
              <a:t> των ονομάτων του αρχείου</a:t>
            </a:r>
          </a:p>
          <a:p>
            <a:pPr algn="just">
              <a:spcBef>
                <a:spcPts val="1200"/>
              </a:spcBef>
              <a:buClr>
                <a:srgbClr val="C0C0C0"/>
              </a:buClr>
              <a:buSzPct val="70000"/>
              <a:buFont typeface="Wingdings" panose="05000000000000000000" pitchFamily="2" charset="2"/>
              <a:buChar char="n"/>
            </a:pPr>
            <a:r>
              <a:rPr kumimoji="1" lang="el-GR" altLang="en-US" b="1">
                <a:latin typeface="Comic Sans MS" panose="030F0702030302020204" pitchFamily="66" charset="0"/>
              </a:rPr>
              <a:t>Το όνομα ενός </a:t>
            </a:r>
            <a:r>
              <a:rPr kumimoji="1" lang="en-US" altLang="en-US" b="1">
                <a:latin typeface="Comic Sans MS" panose="030F0702030302020204" pitchFamily="66" charset="0"/>
              </a:rPr>
              <a:t>namespace </a:t>
            </a:r>
            <a:r>
              <a:rPr kumimoji="1" lang="el-GR" altLang="en-US" b="1">
                <a:latin typeface="Comic Sans MS" panose="030F0702030302020204" pitchFamily="66" charset="0"/>
              </a:rPr>
              <a:t>παίρνει τη μορφή ενός </a:t>
            </a:r>
            <a:r>
              <a:rPr kumimoji="1" lang="en-US" altLang="en-US" b="1">
                <a:latin typeface="Comic Sans MS" panose="030F0702030302020204" pitchFamily="66" charset="0"/>
              </a:rPr>
              <a:t>URI</a:t>
            </a:r>
            <a:r>
              <a:rPr kumimoji="1" lang="el-GR" altLang="en-US" b="1">
                <a:latin typeface="Comic Sans MS" panose="030F0702030302020204" pitchFamily="66" charset="0"/>
              </a:rPr>
              <a:t>, το δεν έχει </a:t>
            </a:r>
            <a:r>
              <a:rPr kumimoji="1" lang="en-US" altLang="en-US" b="1">
                <a:solidFill>
                  <a:srgbClr val="FF0000"/>
                </a:solidFill>
                <a:latin typeface="Comic Sans MS" panose="030F0702030302020204" pitchFamily="66" charset="0"/>
              </a:rPr>
              <a:t>link </a:t>
            </a:r>
            <a:r>
              <a:rPr kumimoji="1" lang="el-GR" altLang="en-US" b="1">
                <a:solidFill>
                  <a:srgbClr val="FF0000"/>
                </a:solidFill>
                <a:latin typeface="Comic Sans MS" panose="030F0702030302020204" pitchFamily="66" charset="0"/>
              </a:rPr>
              <a:t>πουθενά!</a:t>
            </a:r>
            <a:r>
              <a:rPr kumimoji="1" lang="el-GR" altLang="en-US" b="1">
                <a:latin typeface="Comic Sans MS" panose="030F0702030302020204" pitchFamily="66" charset="0"/>
              </a:rPr>
              <a:t> Χρησιμοποιείται αυτή η αναπαράσταση γιατί είναι </a:t>
            </a:r>
            <a:r>
              <a:rPr kumimoji="1" lang="el-GR" altLang="en-US" b="1">
                <a:solidFill>
                  <a:srgbClr val="FF0000"/>
                </a:solidFill>
                <a:latin typeface="Comic Sans MS" panose="030F0702030302020204" pitchFamily="66" charset="0"/>
              </a:rPr>
              <a:t>μοναδική</a:t>
            </a:r>
            <a:endParaRPr kumimoji="1" lang="el-GR" altLang="en-US" b="1">
              <a:latin typeface="Comic Sans MS" panose="030F0702030302020204" pitchFamily="66" charset="0"/>
            </a:endParaRPr>
          </a:p>
          <a:p>
            <a:pPr algn="just">
              <a:spcBef>
                <a:spcPts val="1200"/>
              </a:spcBef>
              <a:buClr>
                <a:srgbClr val="C0C0C0"/>
              </a:buClr>
              <a:buSzPct val="70000"/>
              <a:buFont typeface="Wingdings" panose="05000000000000000000" pitchFamily="2" charset="2"/>
              <a:buChar char="n"/>
            </a:pPr>
            <a:r>
              <a:rPr kumimoji="1" lang="el-GR" altLang="en-US" b="1" i="1" u="sng">
                <a:solidFill>
                  <a:srgbClr val="6600FF"/>
                </a:solidFill>
                <a:latin typeface="Comic Sans MS" panose="030F0702030302020204" pitchFamily="66" charset="0"/>
              </a:rPr>
              <a:t>Συνήθως μοιάζει με ένα </a:t>
            </a:r>
            <a:r>
              <a:rPr kumimoji="1" lang="en-US" altLang="en-US" b="1" i="1" u="sng">
                <a:solidFill>
                  <a:srgbClr val="6600FF"/>
                </a:solidFill>
                <a:latin typeface="Comic Sans MS" panose="030F0702030302020204" pitchFamily="66" charset="0"/>
              </a:rPr>
              <a:t>URL (</a:t>
            </a:r>
            <a:r>
              <a:rPr kumimoji="1" lang="el-GR" altLang="en-US" b="1" i="1" u="sng">
                <a:solidFill>
                  <a:srgbClr val="6600FF"/>
                </a:solidFill>
                <a:latin typeface="Comic Sans MS" panose="030F0702030302020204" pitchFamily="66" charset="0"/>
              </a:rPr>
              <a:t>διεύθυνση Διαδικτυακού Τόπου</a:t>
            </a:r>
            <a:r>
              <a:rPr kumimoji="1" lang="en-US" altLang="en-US" b="1" i="1" u="sng">
                <a:solidFill>
                  <a:srgbClr val="6600FF"/>
                </a:solidFill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8B19890A-1730-9FEA-88C1-972BE767D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6453188"/>
            <a:ext cx="382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fld id="{1764B8DC-A2CC-4FD0-96FF-DA9A616F2199}" type="slidenum"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22</a:t>
            </a:fld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5">
            <a:extLst>
              <a:ext uri="{FF2B5EF4-FFF2-40B4-BE49-F238E27FC236}">
                <a16:creationId xmlns:a16="http://schemas.microsoft.com/office/drawing/2014/main" id="{49442459-97AF-7DFA-0DA0-A3CA38F75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2578100"/>
            <a:ext cx="3095625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sz="1800" b="1" i="1">
                <a:solidFill>
                  <a:schemeClr val="accent1"/>
                </a:solidFill>
              </a:rPr>
              <a:t>&lt;</a:t>
            </a:r>
            <a:r>
              <a:rPr lang="en-US" altLang="en-US" sz="1800" b="1" i="1">
                <a:solidFill>
                  <a:schemeClr val="accent1"/>
                </a:solidFill>
              </a:rPr>
              <a:t>person</a:t>
            </a:r>
            <a:r>
              <a:rPr lang="en-GB" altLang="en-US" sz="1800" b="1" i="1">
                <a:solidFill>
                  <a:schemeClr val="accent1"/>
                </a:solidFill>
              </a:rPr>
              <a:t>&gt;</a:t>
            </a:r>
            <a:endParaRPr lang="el-GR" altLang="en-US" sz="1800" b="1" i="1">
              <a:solidFill>
                <a:schemeClr val="accent1"/>
              </a:solidFill>
            </a:endParaRPr>
          </a:p>
          <a:p>
            <a:pPr eaLnBrk="1" hangingPunct="1"/>
            <a:r>
              <a:rPr lang="en-GB" altLang="en-US" sz="1800" b="1" i="1"/>
              <a:t> </a:t>
            </a:r>
            <a:r>
              <a:rPr lang="el-GR" altLang="en-US" sz="1800" b="1" i="1"/>
              <a:t>   </a:t>
            </a:r>
            <a:r>
              <a:rPr lang="en-GB" altLang="en-US" sz="1800" b="1" i="1"/>
              <a:t>&lt;name&gt;...&lt;/name&gt;</a:t>
            </a:r>
            <a:endParaRPr lang="el-GR" altLang="en-US" sz="1800" b="1" i="1"/>
          </a:p>
          <a:p>
            <a:pPr eaLnBrk="1" hangingPunct="1"/>
            <a:r>
              <a:rPr lang="el-GR" altLang="en-US" sz="1800" b="1" i="1"/>
              <a:t>    </a:t>
            </a:r>
            <a:r>
              <a:rPr lang="en-GB" altLang="en-US" sz="1800" b="1" i="1"/>
              <a:t>&lt;surname&gt;...&lt;/name&gt;</a:t>
            </a:r>
          </a:p>
          <a:p>
            <a:pPr eaLnBrk="1" hangingPunct="1"/>
            <a:r>
              <a:rPr lang="en-GB" altLang="en-US" sz="1800" b="1" i="1"/>
              <a:t>    &lt;e-mail&gt;...&lt;/e-mail&gt;</a:t>
            </a:r>
          </a:p>
          <a:p>
            <a:pPr eaLnBrk="1" hangingPunct="1"/>
            <a:r>
              <a:rPr lang="en-GB" altLang="en-US" sz="1800" b="1" i="1"/>
              <a:t>    &lt;grade&gt;...&lt;/grade&gt;</a:t>
            </a:r>
            <a:endParaRPr lang="el-GR" altLang="en-US" sz="1800" b="1" i="1"/>
          </a:p>
          <a:p>
            <a:pPr eaLnBrk="1" hangingPunct="1"/>
            <a:r>
              <a:rPr lang="en-GB" altLang="en-US" sz="1800" b="1" i="1">
                <a:solidFill>
                  <a:schemeClr val="accent1"/>
                </a:solidFill>
              </a:rPr>
              <a:t>&lt;/person&gt;</a:t>
            </a:r>
            <a:r>
              <a:rPr lang="en-GB" altLang="en-US" sz="1800" b="1" i="1"/>
              <a:t> </a:t>
            </a:r>
          </a:p>
        </p:txBody>
      </p:sp>
      <p:sp>
        <p:nvSpPr>
          <p:cNvPr id="43011" name="Text Box 12">
            <a:extLst>
              <a:ext uri="{FF2B5EF4-FFF2-40B4-BE49-F238E27FC236}">
                <a16:creationId xmlns:a16="http://schemas.microsoft.com/office/drawing/2014/main" id="{07828BBF-B523-8A57-16A1-7A4499058B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238" y="628650"/>
            <a:ext cx="3168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l-GR" altLang="en-US" sz="2000"/>
              <a:t>Παράδειγμα</a:t>
            </a:r>
            <a:r>
              <a:rPr lang="en-US" altLang="en-US" sz="2000"/>
              <a:t> name conflict</a:t>
            </a:r>
            <a:endParaRPr lang="el-GR" altLang="en-US" sz="2000"/>
          </a:p>
        </p:txBody>
      </p:sp>
      <p:sp>
        <p:nvSpPr>
          <p:cNvPr id="21508" name="Rectangle 5">
            <a:extLst>
              <a:ext uri="{FF2B5EF4-FFF2-40B4-BE49-F238E27FC236}">
                <a16:creationId xmlns:a16="http://schemas.microsoft.com/office/drawing/2014/main" id="{014C5C56-9EAE-A7A0-56D0-CBE8F6C30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565400"/>
            <a:ext cx="3095625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sz="1800" b="1" i="1" dirty="0">
                <a:solidFill>
                  <a:schemeClr val="accent1"/>
                </a:solidFill>
              </a:rPr>
              <a:t>&lt;</a:t>
            </a:r>
            <a:r>
              <a:rPr lang="en-US" altLang="en-US" sz="1800" b="1" i="1" dirty="0">
                <a:solidFill>
                  <a:schemeClr val="accent1"/>
                </a:solidFill>
              </a:rPr>
              <a:t>person</a:t>
            </a:r>
            <a:r>
              <a:rPr lang="en-GB" altLang="en-US" sz="1800" b="1" i="1" dirty="0">
                <a:solidFill>
                  <a:schemeClr val="accent1"/>
                </a:solidFill>
              </a:rPr>
              <a:t>&gt;</a:t>
            </a:r>
            <a:endParaRPr lang="el-GR" altLang="en-US" sz="1800" b="1" i="1" dirty="0">
              <a:solidFill>
                <a:schemeClr val="accent1"/>
              </a:solidFill>
            </a:endParaRPr>
          </a:p>
          <a:p>
            <a:pPr eaLnBrk="1" hangingPunct="1"/>
            <a:r>
              <a:rPr lang="en-GB" altLang="en-US" sz="1800" b="1" i="1" dirty="0"/>
              <a:t> </a:t>
            </a:r>
            <a:r>
              <a:rPr lang="el-GR" altLang="en-US" sz="1800" b="1" i="1" dirty="0"/>
              <a:t>   </a:t>
            </a:r>
            <a:r>
              <a:rPr lang="en-GB" altLang="en-US" sz="1800" b="1" i="1" dirty="0"/>
              <a:t>&lt;name&gt;...&lt;/name&gt;</a:t>
            </a:r>
            <a:endParaRPr lang="el-GR" altLang="en-US" sz="1800" b="1" i="1" dirty="0"/>
          </a:p>
          <a:p>
            <a:pPr eaLnBrk="1" hangingPunct="1"/>
            <a:r>
              <a:rPr lang="el-GR" altLang="en-US" sz="1800" b="1" i="1" dirty="0"/>
              <a:t>    </a:t>
            </a:r>
            <a:r>
              <a:rPr lang="en-GB" altLang="en-US" sz="1800" b="1" i="1" dirty="0"/>
              <a:t>&lt;surname&gt;...&lt;/surname&gt;</a:t>
            </a:r>
          </a:p>
          <a:p>
            <a:pPr eaLnBrk="1" hangingPunct="1"/>
            <a:r>
              <a:rPr lang="en-GB" altLang="en-US" sz="1800" b="1" i="1" dirty="0"/>
              <a:t>    &lt;sector&gt;...&lt;/sector&gt;</a:t>
            </a:r>
          </a:p>
          <a:p>
            <a:pPr eaLnBrk="1" hangingPunct="1"/>
            <a:r>
              <a:rPr lang="en-GB" altLang="en-US" sz="1800" b="1" i="1" dirty="0"/>
              <a:t>    &lt;</a:t>
            </a:r>
            <a:r>
              <a:rPr lang="en-GB" altLang="en-US" sz="1800" b="1" i="1" dirty="0" err="1"/>
              <a:t>tel_no</a:t>
            </a:r>
            <a:r>
              <a:rPr lang="en-GB" altLang="en-US" sz="1800" b="1" i="1" dirty="0"/>
              <a:t>&gt;...&lt;/</a:t>
            </a:r>
            <a:r>
              <a:rPr lang="en-GB" altLang="en-US" sz="1800" b="1" i="1" dirty="0" err="1"/>
              <a:t>tel_no</a:t>
            </a:r>
            <a:r>
              <a:rPr lang="en-GB" altLang="en-US" sz="1800" b="1" i="1" dirty="0"/>
              <a:t>&gt; 	 </a:t>
            </a:r>
            <a:endParaRPr lang="el-GR" altLang="en-US" sz="1800" b="1" i="1" dirty="0"/>
          </a:p>
          <a:p>
            <a:pPr eaLnBrk="1" hangingPunct="1"/>
            <a:r>
              <a:rPr lang="en-GB" altLang="en-US" sz="1800" b="1" i="1" dirty="0">
                <a:solidFill>
                  <a:schemeClr val="accent1"/>
                </a:solidFill>
              </a:rPr>
              <a:t>&lt;/person&gt;</a:t>
            </a:r>
            <a:r>
              <a:rPr lang="en-GB" altLang="en-US" sz="1800" b="1" i="1" dirty="0"/>
              <a:t> </a:t>
            </a:r>
          </a:p>
        </p:txBody>
      </p:sp>
      <p:cxnSp>
        <p:nvCxnSpPr>
          <p:cNvPr id="43013" name="11 - Ευθύγραμμο βέλος σύνδεσης">
            <a:extLst>
              <a:ext uri="{FF2B5EF4-FFF2-40B4-BE49-F238E27FC236}">
                <a16:creationId xmlns:a16="http://schemas.microsoft.com/office/drawing/2014/main" id="{3F6002D9-61A5-E467-245F-41D56B5839CF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339975" y="1844675"/>
            <a:ext cx="576263" cy="7207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14" name="12 - Ευθύγραμμο βέλος σύνδεσης">
            <a:extLst>
              <a:ext uri="{FF2B5EF4-FFF2-40B4-BE49-F238E27FC236}">
                <a16:creationId xmlns:a16="http://schemas.microsoft.com/office/drawing/2014/main" id="{778FAC6E-06A3-2546-1ABC-383852DA0BFD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4284663" y="1844675"/>
            <a:ext cx="719137" cy="792163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015" name="14 - Ορθογώνιο">
            <a:extLst>
              <a:ext uri="{FF2B5EF4-FFF2-40B4-BE49-F238E27FC236}">
                <a16:creationId xmlns:a16="http://schemas.microsoft.com/office/drawing/2014/main" id="{F17A7737-E55E-7A47-9ABB-9FB6A8E0B5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4263" y="1363663"/>
            <a:ext cx="10731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>
                <a:solidFill>
                  <a:srgbClr val="0066FF"/>
                </a:solidFill>
              </a:rPr>
              <a:t>student</a:t>
            </a:r>
            <a:endParaRPr lang="el-GR" altLang="en-US">
              <a:solidFill>
                <a:srgbClr val="0066FF"/>
              </a:solidFill>
            </a:endParaRPr>
          </a:p>
        </p:txBody>
      </p:sp>
      <p:sp>
        <p:nvSpPr>
          <p:cNvPr id="43016" name="15 - Ορθογώνιο">
            <a:extLst>
              <a:ext uri="{FF2B5EF4-FFF2-40B4-BE49-F238E27FC236}">
                <a16:creationId xmlns:a16="http://schemas.microsoft.com/office/drawing/2014/main" id="{4F22668A-A913-177F-B0E3-CB5D226810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7438" y="1341438"/>
            <a:ext cx="13779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>
                <a:solidFill>
                  <a:srgbClr val="0066FF"/>
                </a:solidFill>
              </a:rPr>
              <a:t>employee</a:t>
            </a:r>
            <a:endParaRPr lang="el-GR" altLang="en-US">
              <a:solidFill>
                <a:srgbClr val="0066FF"/>
              </a:solidFill>
            </a:endParaRPr>
          </a:p>
        </p:txBody>
      </p:sp>
      <p:sp>
        <p:nvSpPr>
          <p:cNvPr id="43017" name="16 - Ορθογώνιο">
            <a:extLst>
              <a:ext uri="{FF2B5EF4-FFF2-40B4-BE49-F238E27FC236}">
                <a16:creationId xmlns:a16="http://schemas.microsoft.com/office/drawing/2014/main" id="{5ABDC852-1D42-427D-2A75-028DE677B9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8200" y="1347788"/>
            <a:ext cx="352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l-GR" altLang="en-US"/>
              <a:t>≠</a:t>
            </a:r>
          </a:p>
        </p:txBody>
      </p:sp>
      <p:sp>
        <p:nvSpPr>
          <p:cNvPr id="43018" name="Rectangle 2">
            <a:extLst>
              <a:ext uri="{FF2B5EF4-FFF2-40B4-BE49-F238E27FC236}">
                <a16:creationId xmlns:a16="http://schemas.microsoft.com/office/drawing/2014/main" id="{7CDE2FC7-C9EF-33EF-E4EF-5E39092BB0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0"/>
            <a:ext cx="79121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kumimoji="1" lang="en-US" altLang="en-US" b="1">
                <a:cs typeface="Times New Roman" panose="02020603050405020304" pitchFamily="18" charset="0"/>
              </a:rPr>
              <a:t>XML Namespaces</a:t>
            </a:r>
          </a:p>
        </p:txBody>
      </p:sp>
      <p:sp>
        <p:nvSpPr>
          <p:cNvPr id="43019" name="Slide Number Placeholder 3">
            <a:extLst>
              <a:ext uri="{FF2B5EF4-FFF2-40B4-BE49-F238E27FC236}">
                <a16:creationId xmlns:a16="http://schemas.microsoft.com/office/drawing/2014/main" id="{00FA9FAF-ACCA-7ABB-7064-139BB98BF1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6453188"/>
            <a:ext cx="382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fld id="{46B7D4FC-7C1B-486E-AB6A-EAB21C56FFC1}" type="slidenum"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23</a:t>
            </a:fld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15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15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215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215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">
            <a:extLst>
              <a:ext uri="{FF2B5EF4-FFF2-40B4-BE49-F238E27FC236}">
                <a16:creationId xmlns:a16="http://schemas.microsoft.com/office/drawing/2014/main" id="{E898D4A2-CA55-607D-0929-175A148AD4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196975"/>
            <a:ext cx="8610600" cy="486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/>
              <a:t>Name Conflicts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sz="2000"/>
              <a:t>Εφόσον τα ονόματα των </a:t>
            </a:r>
            <a:r>
              <a:rPr lang="en-US" altLang="en-US" sz="2000"/>
              <a:t>element </a:t>
            </a:r>
            <a:r>
              <a:rPr lang="el-GR" altLang="en-US" sz="2000"/>
              <a:t>στην</a:t>
            </a:r>
            <a:r>
              <a:rPr lang="en-US" altLang="en-US" sz="2000"/>
              <a:t> XML </a:t>
            </a:r>
            <a:r>
              <a:rPr lang="el-GR" altLang="en-US" sz="2000" b="1"/>
              <a:t>δεν</a:t>
            </a:r>
            <a:r>
              <a:rPr lang="el-GR" altLang="en-US" sz="2000"/>
              <a:t> είναι προκαθορισμένα (δεσμευμένα)</a:t>
            </a:r>
            <a:r>
              <a:rPr lang="en-US" altLang="en-US" sz="2000"/>
              <a:t>, </a:t>
            </a:r>
            <a:r>
              <a:rPr lang="el-GR" altLang="en-US" sz="2000"/>
              <a:t>ενδέχεται δύο διαφορετικά </a:t>
            </a:r>
            <a:r>
              <a:rPr lang="en-US" altLang="en-US" sz="2000"/>
              <a:t>XML documents </a:t>
            </a:r>
            <a:r>
              <a:rPr lang="el-GR" altLang="en-US" sz="2000"/>
              <a:t>να χρησιμοποιούν το </a:t>
            </a:r>
            <a:r>
              <a:rPr lang="el-GR" altLang="en-US" sz="2000" b="1"/>
              <a:t>ίδιο</a:t>
            </a:r>
            <a:r>
              <a:rPr lang="el-GR" altLang="en-US" sz="2000"/>
              <a:t> </a:t>
            </a:r>
            <a:r>
              <a:rPr lang="en-US" altLang="en-US" sz="2000"/>
              <a:t>element name.</a:t>
            </a:r>
          </a:p>
          <a:p>
            <a:pPr eaLnBrk="1" hangingPunct="1">
              <a:spcBef>
                <a:spcPct val="50000"/>
              </a:spcBef>
            </a:pPr>
            <a:endParaRPr lang="en-US" altLang="en-US" sz="2000"/>
          </a:p>
          <a:p>
            <a:pPr eaLnBrk="1" hangingPunct="1">
              <a:spcBef>
                <a:spcPct val="50000"/>
              </a:spcBef>
            </a:pPr>
            <a:r>
              <a:rPr lang="el-GR" altLang="en-US" sz="2000" b="1"/>
              <a:t>Λύση</a:t>
            </a:r>
            <a:r>
              <a:rPr lang="en-US" altLang="en-US" sz="2000" b="1"/>
              <a:t> … </a:t>
            </a:r>
            <a:r>
              <a:rPr lang="el-GR" altLang="en-US" sz="2000" b="1"/>
              <a:t>τα </a:t>
            </a:r>
            <a:r>
              <a:rPr lang="en-US" altLang="en-US" sz="2000" b="1">
                <a:solidFill>
                  <a:srgbClr val="0070C0"/>
                </a:solidFill>
              </a:rPr>
              <a:t>XML Namespaces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sz="2000"/>
              <a:t>Το</a:t>
            </a:r>
            <a:r>
              <a:rPr lang="en-US" altLang="en-US" sz="2000"/>
              <a:t> XML namespace attribute </a:t>
            </a:r>
            <a:r>
              <a:rPr lang="el-GR" altLang="en-US" sz="2000"/>
              <a:t>τοποθετείται στο αρχικό </a:t>
            </a:r>
            <a:r>
              <a:rPr lang="en-US" altLang="en-US" sz="2000"/>
              <a:t>tag </a:t>
            </a:r>
            <a:r>
              <a:rPr lang="el-GR" altLang="en-US" sz="2000"/>
              <a:t>ενός </a:t>
            </a:r>
            <a:r>
              <a:rPr lang="en-US" altLang="en-US" sz="2000"/>
              <a:t>element </a:t>
            </a:r>
            <a:r>
              <a:rPr lang="el-GR" altLang="en-US" sz="2000"/>
              <a:t>και έχει την παρακάτω σύνταξη:</a:t>
            </a:r>
            <a:endParaRPr lang="en-US" altLang="en-US" sz="2000"/>
          </a:p>
          <a:p>
            <a:pPr eaLnBrk="1" hangingPunct="1">
              <a:spcBef>
                <a:spcPct val="50000"/>
              </a:spcBef>
            </a:pPr>
            <a:r>
              <a:rPr lang="en-US" altLang="en-US" sz="2000" i="1">
                <a:solidFill>
                  <a:srgbClr val="0066FF"/>
                </a:solidFill>
              </a:rPr>
              <a:t>xmlns:namespace-prefix=“namespaceURI”</a:t>
            </a:r>
            <a:endParaRPr lang="en-US" altLang="en-US" sz="1800">
              <a:solidFill>
                <a:schemeClr val="accent1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2000"/>
          </a:p>
          <a:p>
            <a:pPr eaLnBrk="1" hangingPunct="1">
              <a:spcBef>
                <a:spcPct val="50000"/>
              </a:spcBef>
            </a:pPr>
            <a:r>
              <a:rPr lang="el-GR" altLang="en-US" sz="2000"/>
              <a:t>Όταν ένα</a:t>
            </a:r>
            <a:r>
              <a:rPr lang="en-US" altLang="en-US" sz="2000"/>
              <a:t> namespace </a:t>
            </a:r>
            <a:r>
              <a:rPr lang="el-GR" altLang="en-US" sz="2000"/>
              <a:t>καθορίζεται στο αρχικό </a:t>
            </a:r>
            <a:r>
              <a:rPr lang="en-US" altLang="en-US" sz="2000"/>
              <a:t>tag </a:t>
            </a:r>
            <a:r>
              <a:rPr lang="el-GR" altLang="en-US" sz="2000"/>
              <a:t>ενός</a:t>
            </a:r>
            <a:r>
              <a:rPr lang="en-US" altLang="en-US" sz="2000"/>
              <a:t> element, </a:t>
            </a:r>
            <a:r>
              <a:rPr lang="el-GR" altLang="en-US" sz="2000"/>
              <a:t>όλα τα </a:t>
            </a:r>
            <a:r>
              <a:rPr lang="en-US" altLang="en-US" sz="2000"/>
              <a:t>child elements </a:t>
            </a:r>
            <a:r>
              <a:rPr lang="el-GR" altLang="en-US" sz="2000"/>
              <a:t>με το ίδιο </a:t>
            </a:r>
            <a:r>
              <a:rPr lang="en-US" altLang="en-US" sz="2000"/>
              <a:t>namespace-prefix </a:t>
            </a:r>
            <a:r>
              <a:rPr lang="el-GR" altLang="en-US" sz="2000"/>
              <a:t>συνδέονται με το ίδιο </a:t>
            </a:r>
            <a:r>
              <a:rPr lang="en-US" altLang="en-US" sz="2000"/>
              <a:t>namespace.</a:t>
            </a: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2F432AEF-11C5-54C2-F663-ECFFA1CE34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0"/>
            <a:ext cx="79121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kumimoji="1" lang="en-US" altLang="en-US" b="1">
                <a:cs typeface="Times New Roman" panose="02020603050405020304" pitchFamily="18" charset="0"/>
              </a:rPr>
              <a:t>XML Namespaces</a:t>
            </a:r>
          </a:p>
        </p:txBody>
      </p:sp>
      <p:sp>
        <p:nvSpPr>
          <p:cNvPr id="44036" name="Slide Number Placeholder 3">
            <a:extLst>
              <a:ext uri="{FF2B5EF4-FFF2-40B4-BE49-F238E27FC236}">
                <a16:creationId xmlns:a16="http://schemas.microsoft.com/office/drawing/2014/main" id="{5CBA2C47-FB15-7B74-483A-D96A9C531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6453188"/>
            <a:ext cx="382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fld id="{FD17B847-DD4E-4F99-BAAD-1DC91857609B}" type="slidenum"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24</a:t>
            </a:fld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5">
            <a:extLst>
              <a:ext uri="{FF2B5EF4-FFF2-40B4-BE49-F238E27FC236}">
                <a16:creationId xmlns:a16="http://schemas.microsoft.com/office/drawing/2014/main" id="{2E44562F-42D5-BD1F-8084-9867E7F595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504950"/>
            <a:ext cx="7920038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sz="2000" b="1" i="1" dirty="0">
                <a:solidFill>
                  <a:schemeClr val="accent1"/>
                </a:solidFill>
              </a:rPr>
              <a:t>&lt;</a:t>
            </a:r>
            <a:r>
              <a:rPr lang="en-US" altLang="en-US" sz="2000" b="1" i="1" dirty="0">
                <a:solidFill>
                  <a:schemeClr val="accent1"/>
                </a:solidFill>
              </a:rPr>
              <a:t>person </a:t>
            </a:r>
            <a:r>
              <a:rPr lang="en-US" altLang="en-US" sz="2000" b="1" i="1" dirty="0" err="1">
                <a:solidFill>
                  <a:srgbClr val="0066FF"/>
                </a:solidFill>
              </a:rPr>
              <a:t>xmlns:janag</a:t>
            </a:r>
            <a:r>
              <a:rPr lang="en-US" altLang="en-US" sz="2000" b="1" i="1" dirty="0">
                <a:solidFill>
                  <a:srgbClr val="0066FF"/>
                </a:solidFill>
              </a:rPr>
              <a:t>=“http://www.anagnostopoulos.name/</a:t>
            </a:r>
            <a:r>
              <a:rPr lang="en-US" altLang="en-US" sz="2000" b="1" i="1" dirty="0" err="1">
                <a:solidFill>
                  <a:srgbClr val="0066FF"/>
                </a:solidFill>
              </a:rPr>
              <a:t>my_xmlns</a:t>
            </a:r>
            <a:r>
              <a:rPr lang="en-US" altLang="en-US" sz="2000" b="1" i="1">
                <a:solidFill>
                  <a:srgbClr val="0066FF"/>
                </a:solidFill>
              </a:rPr>
              <a:t>#”</a:t>
            </a:r>
            <a:r>
              <a:rPr lang="en-GB" altLang="ja-JP" sz="2000" b="1" i="1">
                <a:solidFill>
                  <a:schemeClr val="accent1"/>
                </a:solidFill>
              </a:rPr>
              <a:t>&gt;</a:t>
            </a:r>
            <a:endParaRPr lang="el-GR" altLang="ja-JP" sz="2000" b="1" i="1" dirty="0">
              <a:solidFill>
                <a:schemeClr val="accent1"/>
              </a:solidFill>
            </a:endParaRPr>
          </a:p>
          <a:p>
            <a:pPr eaLnBrk="1" hangingPunct="1"/>
            <a:r>
              <a:rPr lang="en-GB" altLang="en-US" sz="2000" b="1" i="1" dirty="0"/>
              <a:t> </a:t>
            </a:r>
            <a:r>
              <a:rPr lang="el-GR" altLang="en-US" sz="2000" b="1" i="1" dirty="0"/>
              <a:t>   </a:t>
            </a:r>
            <a:r>
              <a:rPr lang="en-GB" altLang="en-US" sz="2000" b="1" i="1" dirty="0"/>
              <a:t>&lt;</a:t>
            </a:r>
            <a:r>
              <a:rPr lang="en-GB" altLang="en-US" sz="2000" b="1" i="1" dirty="0" err="1">
                <a:solidFill>
                  <a:srgbClr val="0066FF"/>
                </a:solidFill>
              </a:rPr>
              <a:t>janag:</a:t>
            </a:r>
            <a:r>
              <a:rPr lang="en-GB" altLang="en-US" sz="2000" b="1" i="1" dirty="0" err="1"/>
              <a:t>name</a:t>
            </a:r>
            <a:r>
              <a:rPr lang="en-GB" altLang="en-US" sz="2000" b="1" i="1" dirty="0"/>
              <a:t>&gt;...&lt;/</a:t>
            </a:r>
            <a:r>
              <a:rPr lang="en-GB" altLang="en-US" sz="2000" b="1" i="1" dirty="0" err="1">
                <a:solidFill>
                  <a:srgbClr val="0066FF"/>
                </a:solidFill>
              </a:rPr>
              <a:t>janag:</a:t>
            </a:r>
            <a:r>
              <a:rPr lang="en-GB" altLang="en-US" sz="2000" b="1" i="1" dirty="0" err="1"/>
              <a:t>name</a:t>
            </a:r>
            <a:r>
              <a:rPr lang="en-GB" altLang="en-US" sz="2000" b="1" i="1" dirty="0"/>
              <a:t>&gt;</a:t>
            </a:r>
            <a:endParaRPr lang="el-GR" altLang="en-US" sz="2000" b="1" i="1" dirty="0"/>
          </a:p>
          <a:p>
            <a:pPr eaLnBrk="1" hangingPunct="1"/>
            <a:r>
              <a:rPr lang="el-GR" altLang="en-US" sz="2000" b="1" i="1" dirty="0"/>
              <a:t>    </a:t>
            </a:r>
            <a:r>
              <a:rPr lang="en-GB" altLang="en-US" sz="2000" b="1" i="1" dirty="0"/>
              <a:t>&lt;</a:t>
            </a:r>
            <a:r>
              <a:rPr lang="en-GB" altLang="en-US" sz="2000" b="1" i="1" dirty="0" err="1">
                <a:solidFill>
                  <a:srgbClr val="0066FF"/>
                </a:solidFill>
              </a:rPr>
              <a:t>janag:</a:t>
            </a:r>
            <a:r>
              <a:rPr lang="en-GB" altLang="en-US" sz="2000" b="1" i="1" dirty="0" err="1"/>
              <a:t>surname</a:t>
            </a:r>
            <a:r>
              <a:rPr lang="en-GB" altLang="en-US" sz="2000" b="1" i="1" dirty="0"/>
              <a:t>&gt;...&lt;/</a:t>
            </a:r>
            <a:r>
              <a:rPr lang="en-GB" altLang="en-US" sz="2000" b="1" i="1" dirty="0" err="1">
                <a:solidFill>
                  <a:srgbClr val="0066FF"/>
                </a:solidFill>
              </a:rPr>
              <a:t>janag:</a:t>
            </a:r>
            <a:r>
              <a:rPr lang="en-GB" altLang="en-US" sz="2000" b="1" i="1" dirty="0" err="1"/>
              <a:t>surname</a:t>
            </a:r>
            <a:r>
              <a:rPr lang="en-GB" altLang="en-US" sz="2000" b="1" i="1" dirty="0"/>
              <a:t>&gt;</a:t>
            </a:r>
          </a:p>
          <a:p>
            <a:pPr eaLnBrk="1" hangingPunct="1"/>
            <a:r>
              <a:rPr lang="en-GB" altLang="en-US" sz="2000" b="1" i="1" dirty="0"/>
              <a:t>    &lt;</a:t>
            </a:r>
            <a:r>
              <a:rPr lang="en-GB" altLang="en-US" sz="2000" b="1" i="1" dirty="0" err="1">
                <a:solidFill>
                  <a:srgbClr val="0066FF"/>
                </a:solidFill>
              </a:rPr>
              <a:t>janag:</a:t>
            </a:r>
            <a:r>
              <a:rPr lang="en-GB" altLang="en-US" sz="2000" b="1" i="1" dirty="0" err="1"/>
              <a:t>e-mail</a:t>
            </a:r>
            <a:r>
              <a:rPr lang="en-GB" altLang="en-US" sz="2000" b="1" i="1" dirty="0"/>
              <a:t>&gt;...&lt;/</a:t>
            </a:r>
            <a:r>
              <a:rPr lang="en-GB" altLang="en-US" sz="2000" b="1" i="1" dirty="0" err="1">
                <a:solidFill>
                  <a:srgbClr val="0066FF"/>
                </a:solidFill>
              </a:rPr>
              <a:t>janag:</a:t>
            </a:r>
            <a:r>
              <a:rPr lang="en-GB" altLang="en-US" sz="2000" b="1" i="1" dirty="0" err="1"/>
              <a:t>e-mail</a:t>
            </a:r>
            <a:r>
              <a:rPr lang="en-GB" altLang="en-US" sz="2000" b="1" i="1" dirty="0"/>
              <a:t>&gt;</a:t>
            </a:r>
          </a:p>
          <a:p>
            <a:pPr eaLnBrk="1" hangingPunct="1"/>
            <a:r>
              <a:rPr lang="en-GB" altLang="en-US" sz="2000" b="1" i="1" dirty="0"/>
              <a:t>    &lt;</a:t>
            </a:r>
            <a:r>
              <a:rPr lang="en-GB" altLang="en-US" sz="2000" b="1" i="1" dirty="0" err="1">
                <a:solidFill>
                  <a:srgbClr val="0066FF"/>
                </a:solidFill>
              </a:rPr>
              <a:t>janag:</a:t>
            </a:r>
            <a:r>
              <a:rPr lang="en-GB" altLang="en-US" sz="2000" b="1" i="1" dirty="0" err="1"/>
              <a:t>grade</a:t>
            </a:r>
            <a:r>
              <a:rPr lang="en-GB" altLang="en-US" sz="2000" b="1" i="1" dirty="0"/>
              <a:t>&gt;...&lt;/</a:t>
            </a:r>
            <a:r>
              <a:rPr lang="en-GB" altLang="en-US" sz="2000" b="1" i="1" dirty="0" err="1">
                <a:solidFill>
                  <a:srgbClr val="0066FF"/>
                </a:solidFill>
              </a:rPr>
              <a:t>janag:</a:t>
            </a:r>
            <a:r>
              <a:rPr lang="en-GB" altLang="en-US" sz="2000" b="1" i="1" dirty="0" err="1"/>
              <a:t>grade</a:t>
            </a:r>
            <a:r>
              <a:rPr lang="en-GB" altLang="en-US" sz="2000" b="1" i="1" dirty="0"/>
              <a:t>&gt;</a:t>
            </a:r>
            <a:endParaRPr lang="el-GR" altLang="en-US" sz="2000" b="1" i="1" dirty="0"/>
          </a:p>
          <a:p>
            <a:pPr eaLnBrk="1" hangingPunct="1"/>
            <a:r>
              <a:rPr lang="en-GB" altLang="en-US" sz="2000" b="1" i="1" dirty="0">
                <a:solidFill>
                  <a:schemeClr val="accent1"/>
                </a:solidFill>
              </a:rPr>
              <a:t>&lt;/person&gt;</a:t>
            </a:r>
            <a:r>
              <a:rPr lang="en-GB" altLang="en-US" sz="2000" b="1" i="1" dirty="0"/>
              <a:t> </a:t>
            </a:r>
          </a:p>
        </p:txBody>
      </p:sp>
      <p:sp>
        <p:nvSpPr>
          <p:cNvPr id="45059" name="Text Box 12">
            <a:extLst>
              <a:ext uri="{FF2B5EF4-FFF2-40B4-BE49-F238E27FC236}">
                <a16:creationId xmlns:a16="http://schemas.microsoft.com/office/drawing/2014/main" id="{1B5AEEDA-CDC2-A56B-AD39-F2E21876A4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628650"/>
            <a:ext cx="6553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l-GR" altLang="en-US" sz="2000"/>
              <a:t>Λύση του</a:t>
            </a:r>
            <a:r>
              <a:rPr lang="en-US" altLang="en-US" sz="2000"/>
              <a:t> name conflict</a:t>
            </a:r>
            <a:r>
              <a:rPr lang="el-GR" altLang="en-US" sz="2000"/>
              <a:t> με χρήση </a:t>
            </a:r>
            <a:r>
              <a:rPr lang="en-US" altLang="en-US" sz="2000"/>
              <a:t>Namespace</a:t>
            </a:r>
            <a:endParaRPr lang="el-GR" altLang="en-US" sz="2000"/>
          </a:p>
        </p:txBody>
      </p:sp>
      <p:sp>
        <p:nvSpPr>
          <p:cNvPr id="45060" name="Rectangle 5">
            <a:extLst>
              <a:ext uri="{FF2B5EF4-FFF2-40B4-BE49-F238E27FC236}">
                <a16:creationId xmlns:a16="http://schemas.microsoft.com/office/drawing/2014/main" id="{15DA0CB5-DE3D-7293-17A1-C1393D0DDD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4051300"/>
            <a:ext cx="8964613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sz="2000" b="1" i="1">
                <a:solidFill>
                  <a:schemeClr val="accent1"/>
                </a:solidFill>
              </a:rPr>
              <a:t>&lt;</a:t>
            </a:r>
            <a:r>
              <a:rPr lang="en-US" altLang="en-US" sz="2000" b="1" i="1">
                <a:solidFill>
                  <a:schemeClr val="accent1"/>
                </a:solidFill>
              </a:rPr>
              <a:t>person </a:t>
            </a:r>
            <a:r>
              <a:rPr lang="en-US" altLang="en-US" sz="2000" b="1" i="1">
                <a:solidFill>
                  <a:srgbClr val="0066FF"/>
                </a:solidFill>
              </a:rPr>
              <a:t>xmlns:p=“http://gr.linkedin.com/razis/gr_xmlns#”</a:t>
            </a:r>
            <a:r>
              <a:rPr lang="en-GB" altLang="ja-JP" sz="2000" b="1" i="1">
                <a:solidFill>
                  <a:schemeClr val="accent1"/>
                </a:solidFill>
              </a:rPr>
              <a:t>&gt;</a:t>
            </a:r>
            <a:endParaRPr lang="el-GR" altLang="ja-JP" sz="2000" b="1" i="1">
              <a:solidFill>
                <a:schemeClr val="accent1"/>
              </a:solidFill>
            </a:endParaRPr>
          </a:p>
          <a:p>
            <a:pPr eaLnBrk="1" hangingPunct="1"/>
            <a:r>
              <a:rPr lang="en-GB" altLang="en-US" sz="2000" b="1" i="1"/>
              <a:t> </a:t>
            </a:r>
            <a:r>
              <a:rPr lang="el-GR" altLang="en-US" sz="2000" b="1" i="1"/>
              <a:t>   </a:t>
            </a:r>
            <a:r>
              <a:rPr lang="en-GB" altLang="en-US" sz="2000" b="1" i="1"/>
              <a:t>&lt;</a:t>
            </a:r>
            <a:r>
              <a:rPr lang="en-GB" altLang="en-US" sz="2000" b="1" i="1">
                <a:solidFill>
                  <a:srgbClr val="0066FF"/>
                </a:solidFill>
              </a:rPr>
              <a:t>p:</a:t>
            </a:r>
            <a:r>
              <a:rPr lang="en-GB" altLang="en-US" sz="2000" b="1" i="1"/>
              <a:t>name&gt;...&lt;/</a:t>
            </a:r>
            <a:r>
              <a:rPr lang="en-GB" altLang="en-US" sz="2000" b="1" i="1">
                <a:solidFill>
                  <a:srgbClr val="0066FF"/>
                </a:solidFill>
              </a:rPr>
              <a:t>p:</a:t>
            </a:r>
            <a:r>
              <a:rPr lang="en-GB" altLang="en-US" sz="2000" b="1" i="1"/>
              <a:t>name&gt;</a:t>
            </a:r>
            <a:endParaRPr lang="el-GR" altLang="en-US" sz="2000" b="1" i="1"/>
          </a:p>
          <a:p>
            <a:pPr eaLnBrk="1" hangingPunct="1"/>
            <a:r>
              <a:rPr lang="el-GR" altLang="en-US" sz="2000" b="1" i="1"/>
              <a:t>    </a:t>
            </a:r>
            <a:r>
              <a:rPr lang="en-GB" altLang="en-US" sz="2000" b="1" i="1"/>
              <a:t>&lt;</a:t>
            </a:r>
            <a:r>
              <a:rPr lang="en-GB" altLang="en-US" sz="2000" b="1" i="1">
                <a:solidFill>
                  <a:srgbClr val="0066FF"/>
                </a:solidFill>
              </a:rPr>
              <a:t>p:</a:t>
            </a:r>
            <a:r>
              <a:rPr lang="en-GB" altLang="en-US" sz="2000" b="1" i="1"/>
              <a:t>surname&gt;...&lt;/</a:t>
            </a:r>
            <a:r>
              <a:rPr lang="en-GB" altLang="en-US" sz="2000" b="1" i="1">
                <a:solidFill>
                  <a:srgbClr val="0066FF"/>
                </a:solidFill>
              </a:rPr>
              <a:t>p:</a:t>
            </a:r>
            <a:r>
              <a:rPr lang="en-GB" altLang="en-US" sz="2000" b="1" i="1"/>
              <a:t>surname&gt;</a:t>
            </a:r>
          </a:p>
          <a:p>
            <a:pPr eaLnBrk="1" hangingPunct="1"/>
            <a:r>
              <a:rPr lang="en-GB" altLang="en-US" sz="2000" b="1" i="1"/>
              <a:t>    &lt;</a:t>
            </a:r>
            <a:r>
              <a:rPr lang="en-GB" altLang="en-US" sz="2000" b="1" i="1">
                <a:solidFill>
                  <a:srgbClr val="0066FF"/>
                </a:solidFill>
              </a:rPr>
              <a:t>p:</a:t>
            </a:r>
            <a:r>
              <a:rPr lang="en-GB" altLang="en-US" sz="2000" b="1" i="1"/>
              <a:t>sector&gt;...&lt;/</a:t>
            </a:r>
            <a:r>
              <a:rPr lang="en-GB" altLang="en-US" sz="2000" b="1" i="1">
                <a:solidFill>
                  <a:srgbClr val="0066FF"/>
                </a:solidFill>
              </a:rPr>
              <a:t>p:</a:t>
            </a:r>
            <a:r>
              <a:rPr lang="en-GB" altLang="en-US" sz="2000" b="1" i="1"/>
              <a:t>sector&gt;</a:t>
            </a:r>
          </a:p>
          <a:p>
            <a:pPr eaLnBrk="1" hangingPunct="1"/>
            <a:r>
              <a:rPr lang="en-GB" altLang="en-US" sz="2000" b="1" i="1"/>
              <a:t>    &lt;</a:t>
            </a:r>
            <a:r>
              <a:rPr lang="en-GB" altLang="en-US" sz="2000" b="1" i="1">
                <a:solidFill>
                  <a:srgbClr val="0066FF"/>
                </a:solidFill>
              </a:rPr>
              <a:t>p:</a:t>
            </a:r>
            <a:r>
              <a:rPr lang="en-GB" altLang="en-US" sz="2000" b="1" i="1"/>
              <a:t>tel_no&gt;...&lt;/</a:t>
            </a:r>
            <a:r>
              <a:rPr lang="en-GB" altLang="en-US" sz="2000" b="1" i="1">
                <a:solidFill>
                  <a:srgbClr val="0066FF"/>
                </a:solidFill>
              </a:rPr>
              <a:t>p:</a:t>
            </a:r>
            <a:r>
              <a:rPr lang="en-GB" altLang="en-US" sz="2000" b="1" i="1"/>
              <a:t>tel_no&gt; 	 </a:t>
            </a:r>
            <a:endParaRPr lang="el-GR" altLang="en-US" sz="2000" b="1" i="1"/>
          </a:p>
          <a:p>
            <a:pPr eaLnBrk="1" hangingPunct="1"/>
            <a:r>
              <a:rPr lang="en-GB" altLang="en-US" sz="2000" b="1" i="1">
                <a:solidFill>
                  <a:schemeClr val="accent1"/>
                </a:solidFill>
              </a:rPr>
              <a:t>&lt;/person&gt;</a:t>
            </a:r>
            <a:r>
              <a:rPr lang="en-GB" altLang="en-US" sz="2000" b="1" i="1"/>
              <a:t> </a:t>
            </a:r>
          </a:p>
        </p:txBody>
      </p:sp>
      <p:sp>
        <p:nvSpPr>
          <p:cNvPr id="45061" name="Rectangle 2">
            <a:extLst>
              <a:ext uri="{FF2B5EF4-FFF2-40B4-BE49-F238E27FC236}">
                <a16:creationId xmlns:a16="http://schemas.microsoft.com/office/drawing/2014/main" id="{3ED45FDF-42E5-91BA-A66B-D0C3462AF4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0"/>
            <a:ext cx="79121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kumimoji="1" lang="en-US" altLang="en-US" b="1">
                <a:cs typeface="Times New Roman" panose="02020603050405020304" pitchFamily="18" charset="0"/>
              </a:rPr>
              <a:t>XML Namespaces</a:t>
            </a:r>
          </a:p>
        </p:txBody>
      </p:sp>
      <p:sp>
        <p:nvSpPr>
          <p:cNvPr id="45062" name="Slide Number Placeholder 3">
            <a:extLst>
              <a:ext uri="{FF2B5EF4-FFF2-40B4-BE49-F238E27FC236}">
                <a16:creationId xmlns:a16="http://schemas.microsoft.com/office/drawing/2014/main" id="{C6C01C2B-B48D-A1E3-7FEF-75155A6CB8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6453188"/>
            <a:ext cx="382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fld id="{A715766C-BD07-4C30-B9EE-676A27D39072}" type="slidenum"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25</a:t>
            </a:fld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5">
            <a:extLst>
              <a:ext uri="{FF2B5EF4-FFF2-40B4-BE49-F238E27FC236}">
                <a16:creationId xmlns:a16="http://schemas.microsoft.com/office/drawing/2014/main" id="{1D6615C0-7680-BC2B-3C11-3574E98905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1370013"/>
            <a:ext cx="3095625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accent1"/>
                </a:solidFill>
              </a:rPr>
              <a:t>&lt;table&gt;</a:t>
            </a:r>
            <a:endParaRPr lang="el-GR" altLang="en-US" sz="2000">
              <a:solidFill>
                <a:schemeClr val="accent1"/>
              </a:solidFill>
            </a:endParaRPr>
          </a:p>
          <a:p>
            <a:pPr eaLnBrk="1" hangingPunct="1"/>
            <a:r>
              <a:rPr lang="en-GB" altLang="en-US" sz="2000"/>
              <a:t> </a:t>
            </a:r>
            <a:r>
              <a:rPr lang="el-GR" altLang="en-US" sz="2000"/>
              <a:t>   </a:t>
            </a:r>
            <a:r>
              <a:rPr lang="en-GB" altLang="en-US" sz="2000"/>
              <a:t>&lt;tr&gt;</a:t>
            </a:r>
            <a:endParaRPr lang="el-GR" altLang="en-US" sz="2000"/>
          </a:p>
          <a:p>
            <a:pPr eaLnBrk="1" hangingPunct="1"/>
            <a:r>
              <a:rPr lang="el-GR" altLang="en-US" sz="2000"/>
              <a:t>       </a:t>
            </a:r>
            <a:r>
              <a:rPr lang="en-GB" altLang="en-US" sz="2000"/>
              <a:t>&lt;td&gt;Apples&lt;/td&gt; </a:t>
            </a:r>
            <a:endParaRPr lang="el-GR" altLang="en-US" sz="2000"/>
          </a:p>
          <a:p>
            <a:pPr eaLnBrk="1" hangingPunct="1"/>
            <a:r>
              <a:rPr lang="el-GR" altLang="en-US" sz="2000"/>
              <a:t>       </a:t>
            </a:r>
            <a:r>
              <a:rPr lang="en-GB" altLang="en-US" sz="2000"/>
              <a:t>&lt;td&gt;Bananas&lt;/td&gt; </a:t>
            </a:r>
            <a:endParaRPr lang="el-GR" altLang="en-US" sz="2000"/>
          </a:p>
          <a:p>
            <a:pPr eaLnBrk="1" hangingPunct="1"/>
            <a:r>
              <a:rPr lang="el-GR" altLang="en-US" sz="2000"/>
              <a:t>   </a:t>
            </a:r>
            <a:r>
              <a:rPr lang="en-GB" altLang="en-US" sz="2000"/>
              <a:t>&lt;/tr&gt;</a:t>
            </a:r>
            <a:endParaRPr lang="el-GR" altLang="en-US" sz="2000"/>
          </a:p>
          <a:p>
            <a:pPr eaLnBrk="1" hangingPunct="1"/>
            <a:r>
              <a:rPr lang="en-GB" altLang="en-US" sz="2000"/>
              <a:t> </a:t>
            </a:r>
            <a:r>
              <a:rPr lang="en-GB" altLang="en-US" sz="2000">
                <a:solidFill>
                  <a:schemeClr val="accent1"/>
                </a:solidFill>
              </a:rPr>
              <a:t>&lt;/table&gt;</a:t>
            </a:r>
            <a:r>
              <a:rPr lang="en-GB" altLang="en-US" sz="2000"/>
              <a:t> </a:t>
            </a:r>
          </a:p>
        </p:txBody>
      </p:sp>
      <p:sp>
        <p:nvSpPr>
          <p:cNvPr id="46083" name="Rectangle 6">
            <a:extLst>
              <a:ext uri="{FF2B5EF4-FFF2-40B4-BE49-F238E27FC236}">
                <a16:creationId xmlns:a16="http://schemas.microsoft.com/office/drawing/2014/main" id="{7E23014C-86A3-5F45-1212-9C496CB943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7738" y="1609725"/>
            <a:ext cx="436245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l-GR" altLang="en-US" sz="2000">
                <a:solidFill>
                  <a:schemeClr val="accent1"/>
                </a:solidFill>
              </a:rPr>
              <a:t>&lt;</a:t>
            </a:r>
            <a:r>
              <a:rPr lang="en-GB" altLang="en-US" sz="2000">
                <a:solidFill>
                  <a:schemeClr val="accent1"/>
                </a:solidFill>
              </a:rPr>
              <a:t>table&gt;</a:t>
            </a:r>
            <a:endParaRPr lang="el-GR" altLang="en-US" sz="2000">
              <a:solidFill>
                <a:schemeClr val="accent1"/>
              </a:solidFill>
            </a:endParaRPr>
          </a:p>
          <a:p>
            <a:pPr eaLnBrk="1" hangingPunct="1"/>
            <a:r>
              <a:rPr lang="en-GB" altLang="en-US" sz="2000"/>
              <a:t> </a:t>
            </a:r>
            <a:r>
              <a:rPr lang="el-GR" altLang="en-US" sz="2000"/>
              <a:t>   </a:t>
            </a:r>
            <a:r>
              <a:rPr lang="en-GB" altLang="en-US" sz="2000"/>
              <a:t>&lt;name&gt;African Coffee Table&lt;/name&gt;</a:t>
            </a:r>
            <a:endParaRPr lang="el-GR" altLang="en-US" sz="2000"/>
          </a:p>
          <a:p>
            <a:pPr eaLnBrk="1" hangingPunct="1"/>
            <a:r>
              <a:rPr lang="en-GB" altLang="en-US" sz="2000"/>
              <a:t> </a:t>
            </a:r>
            <a:r>
              <a:rPr lang="el-GR" altLang="en-US" sz="2000"/>
              <a:t>   </a:t>
            </a:r>
            <a:r>
              <a:rPr lang="en-GB" altLang="en-US" sz="2000"/>
              <a:t>&lt;width&gt;80&lt;/width&gt;</a:t>
            </a:r>
            <a:endParaRPr lang="el-GR" altLang="en-US" sz="2000"/>
          </a:p>
          <a:p>
            <a:pPr eaLnBrk="1" hangingPunct="1"/>
            <a:r>
              <a:rPr lang="en-GB" altLang="en-US" sz="2000"/>
              <a:t> </a:t>
            </a:r>
            <a:r>
              <a:rPr lang="el-GR" altLang="en-US" sz="2000"/>
              <a:t>   </a:t>
            </a:r>
            <a:r>
              <a:rPr lang="en-GB" altLang="en-US" sz="2000"/>
              <a:t>&lt;length&gt;120&lt;/length&gt; </a:t>
            </a:r>
            <a:endParaRPr lang="el-GR" altLang="en-US" sz="2000"/>
          </a:p>
          <a:p>
            <a:pPr eaLnBrk="1" hangingPunct="1"/>
            <a:r>
              <a:rPr lang="en-GB" altLang="en-US" sz="2000">
                <a:solidFill>
                  <a:schemeClr val="accent1"/>
                </a:solidFill>
              </a:rPr>
              <a:t>&lt;/table&gt;</a:t>
            </a:r>
            <a:r>
              <a:rPr lang="en-GB" altLang="en-US" sz="2000"/>
              <a:t> </a:t>
            </a:r>
          </a:p>
        </p:txBody>
      </p:sp>
      <p:pic>
        <p:nvPicPr>
          <p:cNvPr id="29700" name="Picture 7">
            <a:extLst>
              <a:ext uri="{FF2B5EF4-FFF2-40B4-BE49-F238E27FC236}">
                <a16:creationId xmlns:a16="http://schemas.microsoft.com/office/drawing/2014/main" id="{3E3DBEEE-2A7B-02E6-5E35-A2D6CF15D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66" t="45950" r="52640" b="38818"/>
          <a:stretch>
            <a:fillRect/>
          </a:stretch>
        </p:blipFill>
        <p:spPr bwMode="auto">
          <a:xfrm>
            <a:off x="36513" y="3740150"/>
            <a:ext cx="3879850" cy="13128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1" name="Picture 8">
            <a:extLst>
              <a:ext uri="{FF2B5EF4-FFF2-40B4-BE49-F238E27FC236}">
                <a16:creationId xmlns:a16="http://schemas.microsoft.com/office/drawing/2014/main" id="{3794FC55-DBEE-0F1B-2179-308C0ED3DC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07" t="65309" r="47102" b="21498"/>
          <a:stretch>
            <a:fillRect/>
          </a:stretch>
        </p:blipFill>
        <p:spPr bwMode="auto">
          <a:xfrm>
            <a:off x="3995738" y="3749675"/>
            <a:ext cx="5094287" cy="12684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2" name="Picture 10">
            <a:extLst>
              <a:ext uri="{FF2B5EF4-FFF2-40B4-BE49-F238E27FC236}">
                <a16:creationId xmlns:a16="http://schemas.microsoft.com/office/drawing/2014/main" id="{72DABF65-7107-91C0-F83A-C89A729794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45" t="50230" r="54596" b="35762"/>
          <a:stretch>
            <a:fillRect/>
          </a:stretch>
        </p:blipFill>
        <p:spPr bwMode="auto">
          <a:xfrm>
            <a:off x="150813" y="5300663"/>
            <a:ext cx="3660775" cy="12049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3" name="Picture 11">
            <a:extLst>
              <a:ext uri="{FF2B5EF4-FFF2-40B4-BE49-F238E27FC236}">
                <a16:creationId xmlns:a16="http://schemas.microsoft.com/office/drawing/2014/main" id="{D596E460-5649-FC46-C0BF-58F2558242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45" t="69640" r="50055" b="17372"/>
          <a:stretch>
            <a:fillRect/>
          </a:stretch>
        </p:blipFill>
        <p:spPr bwMode="auto">
          <a:xfrm>
            <a:off x="4241800" y="5300663"/>
            <a:ext cx="4506913" cy="11985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088" name="Text Box 12">
            <a:extLst>
              <a:ext uri="{FF2B5EF4-FFF2-40B4-BE49-F238E27FC236}">
                <a16:creationId xmlns:a16="http://schemas.microsoft.com/office/drawing/2014/main" id="{6020B529-014C-E86C-390D-9F7BFCDF9F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6188" y="700088"/>
            <a:ext cx="4102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l-GR" altLang="en-US" sz="2000"/>
              <a:t>Παράδειγμα</a:t>
            </a:r>
            <a:r>
              <a:rPr lang="en-US" altLang="en-US" sz="2000"/>
              <a:t> </a:t>
            </a:r>
            <a:r>
              <a:rPr lang="el-GR" altLang="en-US" sz="2000"/>
              <a:t>χρήσης </a:t>
            </a:r>
            <a:r>
              <a:rPr lang="en-US" altLang="en-US" sz="2000"/>
              <a:t>Namespace</a:t>
            </a:r>
            <a:endParaRPr lang="el-GR" altLang="en-US" sz="2000"/>
          </a:p>
        </p:txBody>
      </p:sp>
      <p:sp>
        <p:nvSpPr>
          <p:cNvPr id="46089" name="Rectangle 2">
            <a:extLst>
              <a:ext uri="{FF2B5EF4-FFF2-40B4-BE49-F238E27FC236}">
                <a16:creationId xmlns:a16="http://schemas.microsoft.com/office/drawing/2014/main" id="{4B1A9145-0597-F4A5-3C60-F8CF3D388B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0"/>
            <a:ext cx="79121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kumimoji="1" lang="en-US" altLang="en-US" b="1">
                <a:cs typeface="Times New Roman" panose="02020603050405020304" pitchFamily="18" charset="0"/>
              </a:rPr>
              <a:t>XML Namespaces</a:t>
            </a:r>
          </a:p>
        </p:txBody>
      </p:sp>
      <p:sp>
        <p:nvSpPr>
          <p:cNvPr id="46090" name="Slide Number Placeholder 3">
            <a:extLst>
              <a:ext uri="{FF2B5EF4-FFF2-40B4-BE49-F238E27FC236}">
                <a16:creationId xmlns:a16="http://schemas.microsoft.com/office/drawing/2014/main" id="{2A1F0BE7-5A3A-E417-CC3B-4C5E06FAFB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6453188"/>
            <a:ext cx="382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fld id="{B99D82DB-F569-435D-A347-17DA1EF30C9D}" type="slidenum"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26</a:t>
            </a:fld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72FC07D9-FE70-F4C7-DF99-092BD8FE87C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42975" y="1408113"/>
            <a:ext cx="5861050" cy="319087"/>
          </a:xfrm>
        </p:spPr>
        <p:txBody>
          <a:bodyPr wrap="square" lIns="0" tIns="10860" rIns="0" bIns="0" rtlCol="0">
            <a:spAutoFit/>
          </a:bodyPr>
          <a:lstStyle/>
          <a:p>
            <a:pPr marL="10860">
              <a:spcBef>
                <a:spcPts val="86"/>
              </a:spcBef>
              <a:defRPr/>
            </a:pPr>
            <a:r>
              <a:rPr sz="2000" spc="-4" dirty="0" err="1">
                <a:cs typeface="Comic Sans MS"/>
              </a:rPr>
              <a:t>Έν</a:t>
            </a:r>
            <a:r>
              <a:rPr sz="2000" spc="-4" dirty="0">
                <a:cs typeface="Comic Sans MS"/>
              </a:rPr>
              <a:t>α απλό</a:t>
            </a:r>
            <a:r>
              <a:rPr sz="2000" dirty="0">
                <a:cs typeface="Comic Sans MS"/>
              </a:rPr>
              <a:t> </a:t>
            </a:r>
            <a:r>
              <a:rPr sz="2000" spc="-17" dirty="0">
                <a:cs typeface="Comic Sans MS"/>
              </a:rPr>
              <a:t>παράδειγµα</a:t>
            </a:r>
            <a:endParaRPr sz="2000" dirty="0">
              <a:cs typeface="Comic Sans MS"/>
            </a:endParaRPr>
          </a:p>
        </p:txBody>
      </p:sp>
      <p:sp>
        <p:nvSpPr>
          <p:cNvPr id="47107" name="object 3">
            <a:extLst>
              <a:ext uri="{FF2B5EF4-FFF2-40B4-BE49-F238E27FC236}">
                <a16:creationId xmlns:a16="http://schemas.microsoft.com/office/drawing/2014/main" id="{FC269064-5267-093C-7F13-79246C9289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1840" y="90838"/>
            <a:ext cx="3240559" cy="380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0860" rIns="0" bIns="0">
            <a:spAutoFit/>
          </a:bodyPr>
          <a:lstStyle>
            <a:lvl1pPr marL="9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88"/>
              </a:spcBef>
            </a:pPr>
            <a:r>
              <a:rPr lang="en-US" altLang="en-US" b="1" dirty="0">
                <a:cs typeface="Times New Roman" panose="02020603050405020304" pitchFamily="18" charset="0"/>
              </a:rPr>
              <a:t>XML in Digital Culture </a:t>
            </a:r>
            <a:endParaRPr lang="en-US" altLang="en-US" dirty="0">
              <a:cs typeface="Times New Roman" panose="02020603050405020304" pitchFamily="18" charset="0"/>
            </a:endParaRP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BE6AA939-4D39-E8DA-D17C-2FDD3DEF927C}"/>
              </a:ext>
            </a:extLst>
          </p:cNvPr>
          <p:cNvSpPr txBox="1"/>
          <p:nvPr/>
        </p:nvSpPr>
        <p:spPr>
          <a:xfrm>
            <a:off x="468313" y="2133600"/>
            <a:ext cx="8388350" cy="2466975"/>
          </a:xfrm>
          <a:prstGeom prst="rect">
            <a:avLst/>
          </a:prstGeom>
        </p:spPr>
        <p:txBody>
          <a:bodyPr lIns="0" tIns="10860" rIns="0" bIns="0">
            <a:spAutoFit/>
          </a:bodyPr>
          <a:lstStyle/>
          <a:p>
            <a:pPr marL="10860">
              <a:spcBef>
                <a:spcPts val="86"/>
              </a:spcBef>
              <a:defRPr/>
            </a:pPr>
            <a:r>
              <a:rPr sz="1800" b="1" dirty="0">
                <a:latin typeface="Courier New"/>
                <a:cs typeface="Courier New"/>
              </a:rPr>
              <a:t>&lt;exhibit&gt;</a:t>
            </a:r>
            <a:endParaRPr sz="1800" dirty="0">
              <a:latin typeface="Courier New"/>
              <a:cs typeface="Courier New"/>
            </a:endParaRPr>
          </a:p>
          <a:p>
            <a:pPr marL="323621">
              <a:lnSpc>
                <a:spcPts val="1633"/>
              </a:lnSpc>
              <a:spcBef>
                <a:spcPts val="68"/>
              </a:spcBef>
              <a:defRPr/>
            </a:pPr>
            <a:r>
              <a:rPr sz="1800" b="1" spc="-4" dirty="0">
                <a:latin typeface="Courier New"/>
                <a:cs typeface="Courier New"/>
              </a:rPr>
              <a:t>&lt;name</a:t>
            </a:r>
            <a:r>
              <a:rPr sz="1800" b="1" spc="-38" dirty="0">
                <a:latin typeface="Courier New"/>
                <a:cs typeface="Courier New"/>
              </a:rPr>
              <a:t> </a:t>
            </a:r>
            <a:r>
              <a:rPr sz="1800" b="1" spc="-4" dirty="0">
                <a:latin typeface="Courier New"/>
                <a:cs typeface="Courier New"/>
              </a:rPr>
              <a:t>language=“Italian”&gt;La</a:t>
            </a:r>
            <a:r>
              <a:rPr sz="1800" b="1" spc="-34" dirty="0">
                <a:latin typeface="Courier New"/>
                <a:cs typeface="Courier New"/>
              </a:rPr>
              <a:t> </a:t>
            </a:r>
            <a:r>
              <a:rPr sz="1800" b="1" spc="-4" dirty="0">
                <a:latin typeface="Courier New"/>
                <a:cs typeface="Courier New"/>
              </a:rPr>
              <a:t>Gioconda&lt;/name&gt;</a:t>
            </a:r>
            <a:endParaRPr sz="1800" dirty="0">
              <a:latin typeface="Courier New"/>
              <a:cs typeface="Courier New"/>
            </a:endParaRPr>
          </a:p>
          <a:p>
            <a:pPr marL="323621">
              <a:lnSpc>
                <a:spcPts val="1625"/>
              </a:lnSpc>
              <a:defRPr/>
            </a:pPr>
            <a:r>
              <a:rPr sz="1800" b="1" spc="-4" dirty="0">
                <a:latin typeface="Courier New"/>
                <a:cs typeface="Courier New"/>
              </a:rPr>
              <a:t>&lt;creator</a:t>
            </a:r>
            <a:r>
              <a:rPr sz="1800" b="1" spc="-30" dirty="0">
                <a:latin typeface="Courier New"/>
                <a:cs typeface="Courier New"/>
              </a:rPr>
              <a:t> </a:t>
            </a:r>
            <a:r>
              <a:rPr sz="1800" b="1" spc="-4" dirty="0">
                <a:latin typeface="Courier New"/>
                <a:cs typeface="Courier New"/>
              </a:rPr>
              <a:t>nationality=“Italian”&gt;Leonardo</a:t>
            </a:r>
            <a:r>
              <a:rPr sz="1800" b="1" spc="-26" dirty="0">
                <a:latin typeface="Courier New"/>
                <a:cs typeface="Courier New"/>
              </a:rPr>
              <a:t> </a:t>
            </a:r>
            <a:r>
              <a:rPr sz="1800" b="1" spc="-4" dirty="0">
                <a:latin typeface="Courier New"/>
                <a:cs typeface="Courier New"/>
              </a:rPr>
              <a:t>da</a:t>
            </a:r>
            <a:r>
              <a:rPr lang="en-US" sz="1800" b="1" spc="-26" dirty="0">
                <a:latin typeface="Courier New"/>
                <a:cs typeface="Courier New"/>
              </a:rPr>
              <a:t> </a:t>
            </a:r>
            <a:r>
              <a:rPr sz="1800" b="1" spc="-4" dirty="0">
                <a:latin typeface="Courier New"/>
                <a:cs typeface="Courier New"/>
              </a:rPr>
              <a:t>Vinci&lt;/creator&gt;</a:t>
            </a:r>
            <a:endParaRPr sz="1800" dirty="0">
              <a:latin typeface="Courier New"/>
              <a:cs typeface="Courier New"/>
            </a:endParaRPr>
          </a:p>
          <a:p>
            <a:pPr marL="323621">
              <a:lnSpc>
                <a:spcPts val="1625"/>
              </a:lnSpc>
              <a:defRPr/>
            </a:pPr>
            <a:r>
              <a:rPr sz="1800" b="1" spc="-4" dirty="0">
                <a:latin typeface="Courier New"/>
                <a:cs typeface="Courier New"/>
              </a:rPr>
              <a:t>&lt;museum</a:t>
            </a:r>
            <a:r>
              <a:rPr sz="1800" b="1" spc="-60" dirty="0">
                <a:latin typeface="Courier New"/>
                <a:cs typeface="Courier New"/>
              </a:rPr>
              <a:t> </a:t>
            </a:r>
            <a:r>
              <a:rPr sz="1800" b="1" spc="-4" dirty="0">
                <a:latin typeface="Courier New"/>
                <a:cs typeface="Courier New"/>
              </a:rPr>
              <a:t>language=“French”&gt;</a:t>
            </a:r>
            <a:endParaRPr sz="1800" dirty="0">
              <a:latin typeface="Courier New"/>
              <a:cs typeface="Courier New"/>
            </a:endParaRPr>
          </a:p>
          <a:p>
            <a:pPr marL="636383">
              <a:lnSpc>
                <a:spcPts val="1625"/>
              </a:lnSpc>
              <a:defRPr/>
            </a:pPr>
            <a:r>
              <a:rPr sz="1800" b="1" spc="-4" dirty="0">
                <a:latin typeface="Courier New"/>
                <a:cs typeface="Courier New"/>
              </a:rPr>
              <a:t>&lt;name&gt;Musée</a:t>
            </a:r>
            <a:r>
              <a:rPr sz="1800" b="1" spc="-38" dirty="0">
                <a:latin typeface="Courier New"/>
                <a:cs typeface="Courier New"/>
              </a:rPr>
              <a:t> </a:t>
            </a:r>
            <a:r>
              <a:rPr sz="1800" b="1" spc="-4" dirty="0">
                <a:latin typeface="Courier New"/>
                <a:cs typeface="Courier New"/>
              </a:rPr>
              <a:t>du</a:t>
            </a:r>
            <a:r>
              <a:rPr sz="1800" b="1" spc="-34" dirty="0">
                <a:latin typeface="Courier New"/>
                <a:cs typeface="Courier New"/>
              </a:rPr>
              <a:t> </a:t>
            </a:r>
            <a:r>
              <a:rPr sz="1800" b="1" spc="-4" dirty="0">
                <a:latin typeface="Courier New"/>
                <a:cs typeface="Courier New"/>
              </a:rPr>
              <a:t>Louvre&lt;/name&gt;</a:t>
            </a:r>
            <a:endParaRPr sz="1800" dirty="0">
              <a:latin typeface="Courier New"/>
              <a:cs typeface="Courier New"/>
            </a:endParaRPr>
          </a:p>
          <a:p>
            <a:pPr marL="610319">
              <a:lnSpc>
                <a:spcPts val="1633"/>
              </a:lnSpc>
              <a:defRPr/>
            </a:pPr>
            <a:r>
              <a:rPr sz="1800" b="1" spc="-4" dirty="0">
                <a:latin typeface="Courier New"/>
                <a:cs typeface="Courier New"/>
              </a:rPr>
              <a:t>&lt;country&gt;France&lt;/country&gt;</a:t>
            </a:r>
            <a:endParaRPr sz="1800" dirty="0">
              <a:latin typeface="Courier New"/>
              <a:cs typeface="Courier New"/>
            </a:endParaRPr>
          </a:p>
          <a:p>
            <a:pPr marL="610319">
              <a:lnSpc>
                <a:spcPts val="1633"/>
              </a:lnSpc>
              <a:spcBef>
                <a:spcPts val="68"/>
              </a:spcBef>
              <a:defRPr/>
            </a:pPr>
            <a:r>
              <a:rPr sz="1800" b="1" spc="-4" dirty="0">
                <a:latin typeface="Courier New"/>
                <a:cs typeface="Courier New"/>
              </a:rPr>
              <a:t>&lt;city&gt;Paris&lt;/city&gt;</a:t>
            </a:r>
            <a:endParaRPr sz="1800" dirty="0">
              <a:latin typeface="Courier New"/>
              <a:cs typeface="Courier New"/>
            </a:endParaRPr>
          </a:p>
          <a:p>
            <a:pPr marL="636383">
              <a:lnSpc>
                <a:spcPts val="1625"/>
              </a:lnSpc>
              <a:defRPr/>
            </a:pPr>
            <a:r>
              <a:rPr sz="1800" b="1" spc="-4" dirty="0">
                <a:latin typeface="Courier New"/>
                <a:cs typeface="Courier New"/>
              </a:rPr>
              <a:t>&lt;zip&gt;75058&lt;/zip&gt;</a:t>
            </a:r>
            <a:endParaRPr sz="1800" dirty="0">
              <a:latin typeface="Courier New"/>
              <a:cs typeface="Courier New"/>
            </a:endParaRPr>
          </a:p>
          <a:p>
            <a:pPr marL="323621">
              <a:lnSpc>
                <a:spcPts val="1625"/>
              </a:lnSpc>
              <a:defRPr/>
            </a:pPr>
            <a:r>
              <a:rPr sz="1800" b="1" spc="-4" dirty="0">
                <a:latin typeface="Courier New"/>
                <a:cs typeface="Courier New"/>
              </a:rPr>
              <a:t>&lt;/museum&gt;</a:t>
            </a:r>
            <a:endParaRPr sz="1800" dirty="0">
              <a:latin typeface="Courier New"/>
              <a:cs typeface="Courier New"/>
            </a:endParaRPr>
          </a:p>
          <a:p>
            <a:pPr marL="10860">
              <a:lnSpc>
                <a:spcPts val="1615"/>
              </a:lnSpc>
              <a:defRPr/>
            </a:pPr>
            <a:r>
              <a:rPr sz="1800" b="1" dirty="0">
                <a:latin typeface="Courier New"/>
                <a:cs typeface="Courier New"/>
              </a:rPr>
              <a:t>&lt;/exhibit&gt;</a:t>
            </a:r>
            <a:endParaRPr sz="1800" dirty="0">
              <a:latin typeface="Courier New"/>
              <a:cs typeface="Courier New"/>
            </a:endParaRPr>
          </a:p>
          <a:p>
            <a:pPr marL="3994223">
              <a:lnSpc>
                <a:spcPts val="2446"/>
              </a:lnSpc>
              <a:defRPr/>
            </a:pPr>
            <a:r>
              <a:rPr sz="2000" b="1" i="1" spc="-4" dirty="0">
                <a:solidFill>
                  <a:srgbClr val="0000FF"/>
                </a:solidFill>
                <a:latin typeface="Times New Roman"/>
                <a:cs typeface="Times New Roman"/>
              </a:rPr>
              <a:t>Ποιο</a:t>
            </a:r>
            <a:r>
              <a:rPr sz="2000" b="1" i="1" spc="-13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i="1" spc="-17" dirty="0">
                <a:solidFill>
                  <a:srgbClr val="0000FF"/>
                </a:solidFill>
                <a:latin typeface="Times New Roman"/>
                <a:cs typeface="Times New Roman"/>
              </a:rPr>
              <a:t>το</a:t>
            </a:r>
            <a:r>
              <a:rPr sz="2000" b="1" i="1" spc="-9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i="1" spc="-13" dirty="0">
                <a:solidFill>
                  <a:srgbClr val="0000FF"/>
                </a:solidFill>
                <a:latin typeface="Times New Roman"/>
                <a:cs typeface="Times New Roman"/>
              </a:rPr>
              <a:t>σχήµα </a:t>
            </a:r>
            <a:r>
              <a:rPr sz="2000" b="1" i="1" spc="-4" dirty="0">
                <a:solidFill>
                  <a:srgbClr val="0000FF"/>
                </a:solidFill>
                <a:latin typeface="Times New Roman"/>
                <a:cs typeface="Times New Roman"/>
              </a:rPr>
              <a:t>εδώ;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47109" name="Slide Number Placeholder 3">
            <a:extLst>
              <a:ext uri="{FF2B5EF4-FFF2-40B4-BE49-F238E27FC236}">
                <a16:creationId xmlns:a16="http://schemas.microsoft.com/office/drawing/2014/main" id="{0652E2A5-E553-70F9-17AF-3E7A110971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6453188"/>
            <a:ext cx="382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fld id="{AFF9B51F-2E53-42CF-8888-2D5E84A236C3}" type="slidenum"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27</a:t>
            </a:fld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D4167029-9B41-CA56-FED6-A881A9E5C98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124075" y="11113"/>
            <a:ext cx="5235575" cy="473075"/>
          </a:xfrm>
        </p:spPr>
        <p:txBody>
          <a:bodyPr wrap="square" lIns="0" tIns="10860" rIns="0" bIns="0" rtlCol="0">
            <a:spAutoFit/>
          </a:bodyPr>
          <a:lstStyle/>
          <a:p>
            <a:pPr marL="10860">
              <a:spcBef>
                <a:spcPts val="86"/>
              </a:spcBef>
              <a:tabLst>
                <a:tab pos="2293040" algn="l"/>
              </a:tabLst>
              <a:defRPr/>
            </a:pPr>
            <a:r>
              <a:rPr spc="-4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Προδι</a:t>
            </a:r>
            <a:r>
              <a:rPr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αγραφές</a:t>
            </a:r>
            <a:r>
              <a:rPr lang="en-US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6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Τεκµηρίωσης</a:t>
            </a:r>
          </a:p>
        </p:txBody>
      </p:sp>
      <p:pic>
        <p:nvPicPr>
          <p:cNvPr id="48131" name="object 3">
            <a:extLst>
              <a:ext uri="{FF2B5EF4-FFF2-40B4-BE49-F238E27FC236}">
                <a16:creationId xmlns:a16="http://schemas.microsoft.com/office/drawing/2014/main" id="{44D4647E-BAA8-D55E-901B-045BBA1C9F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75" y="1458913"/>
            <a:ext cx="5080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2" name="object 4">
            <a:extLst>
              <a:ext uri="{FF2B5EF4-FFF2-40B4-BE49-F238E27FC236}">
                <a16:creationId xmlns:a16="http://schemas.microsoft.com/office/drawing/2014/main" id="{A7F21F09-7F6C-5E86-F891-C6C89D0189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0463" y="5549900"/>
            <a:ext cx="1679575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28235" rIns="0" bIns="0">
            <a:spAutoFit/>
          </a:bodyPr>
          <a:lstStyle>
            <a:lvl1pPr marL="257175" indent="-24606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ts val="2400"/>
              </a:lnSpc>
              <a:spcBef>
                <a:spcPts val="225"/>
              </a:spcBef>
            </a:pPr>
            <a:r>
              <a:rPr lang="en-US" altLang="en-US" sz="2000" b="1" i="1">
                <a:solidFill>
                  <a:srgbClr val="0000FF"/>
                </a:solidFill>
                <a:cs typeface="Times New Roman" panose="02020603050405020304" pitchFamily="18" charset="0"/>
              </a:rPr>
              <a:t>Μια ενδεικτική  προσέγγιση</a:t>
            </a:r>
            <a:endParaRPr lang="en-US" altLang="en-US" sz="2000">
              <a:cs typeface="Times New Roman" panose="02020603050405020304" pitchFamily="18" charset="0"/>
            </a:endParaRPr>
          </a:p>
        </p:txBody>
      </p:sp>
      <p:sp>
        <p:nvSpPr>
          <p:cNvPr id="48133" name="Slide Number Placeholder 3">
            <a:extLst>
              <a:ext uri="{FF2B5EF4-FFF2-40B4-BE49-F238E27FC236}">
                <a16:creationId xmlns:a16="http://schemas.microsoft.com/office/drawing/2014/main" id="{91507C86-160B-6958-5838-27E21E2070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6453188"/>
            <a:ext cx="382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fld id="{A97CED81-2DCE-44C5-8305-0AE9FEC4ACAE}" type="slidenum"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28</a:t>
            </a:fld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F61FE79D-A757-A059-9BF2-C71E14EB137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79613" y="0"/>
            <a:ext cx="5594350" cy="473075"/>
          </a:xfrm>
        </p:spPr>
        <p:txBody>
          <a:bodyPr wrap="square" lIns="0" tIns="10860" rIns="0" bIns="0" rtlCol="0">
            <a:spAutoFit/>
          </a:bodyPr>
          <a:lstStyle/>
          <a:p>
            <a:pPr marL="10860">
              <a:spcBef>
                <a:spcPts val="86"/>
              </a:spcBef>
              <a:tabLst>
                <a:tab pos="1701725" algn="l"/>
                <a:tab pos="3279108" algn="l"/>
              </a:tabLst>
              <a:defRPr/>
            </a:pPr>
            <a:r>
              <a:rPr spc="-4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ι</a:t>
            </a:r>
            <a:r>
              <a:rPr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ατ</a:t>
            </a:r>
            <a:r>
              <a:rPr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ή</a:t>
            </a:r>
            <a:r>
              <a:rPr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ση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ψ</a:t>
            </a:r>
            <a:r>
              <a:rPr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ηφ</a:t>
            </a:r>
            <a:r>
              <a:rPr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ια</a:t>
            </a:r>
            <a:r>
              <a:rPr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</a:t>
            </a:r>
            <a:r>
              <a:rPr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ών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όρων</a:t>
            </a:r>
          </a:p>
        </p:txBody>
      </p:sp>
      <p:sp>
        <p:nvSpPr>
          <p:cNvPr id="49155" name="object 3">
            <a:extLst>
              <a:ext uri="{FF2B5EF4-FFF2-40B4-BE49-F238E27FC236}">
                <a16:creationId xmlns:a16="http://schemas.microsoft.com/office/drawing/2014/main" id="{643FE8A4-C982-1C99-B386-8A0D90411A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1341438"/>
            <a:ext cx="7556500" cy="2394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23891" rIns="0" bIns="0">
            <a:spAutoFit/>
          </a:bodyPr>
          <a:lstStyle>
            <a:lvl1pPr marL="303213" indent="-292100"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60413" indent="-292100"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54013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Η </a:t>
            </a:r>
            <a:r>
              <a:rPr lang="en-US" altLang="en-US" dirty="0" err="1">
                <a:cs typeface="Times New Roman" panose="02020603050405020304" pitchFamily="18" charset="0"/>
              </a:rPr>
              <a:t>δι</a:t>
            </a:r>
            <a:r>
              <a:rPr lang="en-US" altLang="en-US" dirty="0">
                <a:cs typeface="Times New Roman" panose="02020603050405020304" pitchFamily="18" charset="0"/>
              </a:rPr>
              <a:t>ατήρηση πληροφορίας σε ψηφιακή µορφή αποτελεί  πρόβληµα αυξανόµενης σηµασίας, που αντιµετωπίζουν  ιδίως οργανισµοί στο τοµέα της πολιτιστικής κληρονοµιάς</a:t>
            </a:r>
          </a:p>
          <a:p>
            <a:pPr marL="811213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dirty="0" err="1">
                <a:cs typeface="Times New Roman" panose="02020603050405020304" pitchFamily="18" charset="0"/>
              </a:rPr>
              <a:t>Μουσεί</a:t>
            </a:r>
            <a:r>
              <a:rPr lang="en-US" altLang="en-US" dirty="0">
                <a:cs typeface="Times New Roman" panose="02020603050405020304" pitchFamily="18" charset="0"/>
              </a:rPr>
              <a:t>α, ψηφιακές βιβλιοθήκες, ψηφιακά αρχεία</a:t>
            </a:r>
          </a:p>
          <a:p>
            <a:pPr marL="354013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Η </a:t>
            </a:r>
            <a:r>
              <a:rPr lang="en-US" altLang="en-US" dirty="0" err="1">
                <a:cs typeface="Times New Roman" panose="02020603050405020304" pitchFamily="18" charset="0"/>
              </a:rPr>
              <a:t>τήρηση</a:t>
            </a:r>
            <a:r>
              <a:rPr lang="en-US" altLang="en-US" dirty="0">
                <a:cs typeface="Times New Roman" panose="02020603050405020304" pitchFamily="18" charset="0"/>
              </a:rPr>
              <a:t> κα</a:t>
            </a:r>
            <a:r>
              <a:rPr lang="en-US" altLang="en-US" dirty="0" err="1">
                <a:cs typeface="Times New Roman" panose="02020603050405020304" pitchFamily="18" charset="0"/>
              </a:rPr>
              <a:t>τάλληλων</a:t>
            </a:r>
            <a:r>
              <a:rPr lang="en-US" altLang="en-US" dirty="0">
                <a:cs typeface="Times New Roman" panose="02020603050405020304" pitchFamily="18" charset="0"/>
              </a:rPr>
              <a:t> µ</a:t>
            </a:r>
            <a:r>
              <a:rPr lang="en-US" altLang="en-US" dirty="0" err="1">
                <a:cs typeface="Times New Roman" panose="02020603050405020304" pitchFamily="18" charset="0"/>
              </a:rPr>
              <a:t>ετ</a:t>
            </a:r>
            <a:r>
              <a:rPr lang="en-US" altLang="en-US" dirty="0">
                <a:cs typeface="Times New Roman" panose="02020603050405020304" pitchFamily="18" charset="0"/>
              </a:rPr>
              <a:t>αδεδοµένων αποτελεί το "κλειδί" για την διατήρηση ψηφιακών αντικειµένων</a:t>
            </a:r>
          </a:p>
        </p:txBody>
      </p:sp>
      <p:sp>
        <p:nvSpPr>
          <p:cNvPr id="49156" name="Slide Number Placeholder 3">
            <a:extLst>
              <a:ext uri="{FF2B5EF4-FFF2-40B4-BE49-F238E27FC236}">
                <a16:creationId xmlns:a16="http://schemas.microsoft.com/office/drawing/2014/main" id="{F3F4D96D-3FBD-25EC-5115-69F572D29C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6453188"/>
            <a:ext cx="382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fld id="{93C3616A-F981-4B18-8FF8-115B65AAB81E}" type="slidenum"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29</a:t>
            </a:fld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>
            <a:extLst>
              <a:ext uri="{FF2B5EF4-FFF2-40B4-BE49-F238E27FC236}">
                <a16:creationId xmlns:a16="http://schemas.microsoft.com/office/drawing/2014/main" id="{A4199107-B996-4CC4-9AF1-1DCE6A288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476250"/>
            <a:ext cx="7772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kumimoji="1" lang="el-GR" altLang="en-US" sz="2000" b="1">
                <a:solidFill>
                  <a:schemeClr val="bg2"/>
                </a:solidFill>
                <a:latin typeface="Comic Sans MS" panose="030F0702030302020204" pitchFamily="66" charset="0"/>
              </a:rPr>
              <a:t>Αναμενόμενα κέρδη</a:t>
            </a:r>
            <a:endParaRPr kumimoji="1" lang="en-US" altLang="en-US" sz="2000" b="1">
              <a:solidFill>
                <a:schemeClr val="bg2"/>
              </a:solidFill>
              <a:latin typeface="Comic Sans MS" panose="030F0702030302020204" pitchFamily="66" charset="0"/>
            </a:endParaRPr>
          </a:p>
        </p:txBody>
      </p:sp>
      <p:sp>
        <p:nvSpPr>
          <p:cNvPr id="6147" name="Rectangle 5">
            <a:extLst>
              <a:ext uri="{FF2B5EF4-FFF2-40B4-BE49-F238E27FC236}">
                <a16:creationId xmlns:a16="http://schemas.microsoft.com/office/drawing/2014/main" id="{C89EA360-947B-E940-9E8F-0A8FFBAB53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196975"/>
            <a:ext cx="7769225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Clr>
                <a:srgbClr val="C0C0C0"/>
              </a:buClr>
              <a:buSzPct val="70000"/>
              <a:buFont typeface="Wingdings" panose="05000000000000000000" pitchFamily="2" charset="2"/>
              <a:buChar char="n"/>
            </a:pPr>
            <a:r>
              <a:rPr kumimoji="1" lang="el-GR" altLang="en-US" sz="2200" b="1">
                <a:latin typeface="Comic Sans MS" panose="030F0702030302020204" pitchFamily="66" charset="0"/>
              </a:rPr>
              <a:t>Αποθήκευση μια φορά και μορφοποίηση πολλές φορές</a:t>
            </a:r>
            <a:endParaRPr kumimoji="1" lang="en-US" altLang="en-US" sz="2200" b="1">
              <a:latin typeface="Comic Sans MS" panose="030F0702030302020204" pitchFamily="66" charset="0"/>
            </a:endParaRPr>
          </a:p>
          <a:p>
            <a:pPr>
              <a:spcBef>
                <a:spcPct val="20000"/>
              </a:spcBef>
              <a:buClr>
                <a:srgbClr val="C0C0C0"/>
              </a:buClr>
              <a:buSzPct val="70000"/>
              <a:buFont typeface="Wingdings" panose="05000000000000000000" pitchFamily="2" charset="2"/>
              <a:buChar char="n"/>
            </a:pPr>
            <a:r>
              <a:rPr kumimoji="1" lang="el-GR" altLang="en-US" sz="2200" b="1">
                <a:latin typeface="Comic Sans MS" panose="030F0702030302020204" pitchFamily="66" charset="0"/>
              </a:rPr>
              <a:t>Ανεξαρτησία υλικού – λογισμικού</a:t>
            </a:r>
            <a:endParaRPr kumimoji="1" lang="en-US" altLang="en-US" sz="2200" b="1">
              <a:latin typeface="Comic Sans MS" panose="030F0702030302020204" pitchFamily="66" charset="0"/>
            </a:endParaRPr>
          </a:p>
          <a:p>
            <a:pPr>
              <a:spcBef>
                <a:spcPct val="20000"/>
              </a:spcBef>
              <a:buClr>
                <a:srgbClr val="C0C0C0"/>
              </a:buClr>
              <a:buSzPct val="70000"/>
              <a:buFont typeface="Wingdings" panose="05000000000000000000" pitchFamily="2" charset="2"/>
              <a:buChar char="n"/>
            </a:pPr>
            <a:r>
              <a:rPr kumimoji="1" lang="el-GR" altLang="en-US" sz="2200" b="1">
                <a:latin typeface="Comic Sans MS" panose="030F0702030302020204" pitchFamily="66" charset="0"/>
              </a:rPr>
              <a:t>Συγκέντρωση δεδομένων μια φορά και ανταλλαγή πολλές φορές</a:t>
            </a:r>
            <a:endParaRPr kumimoji="1" lang="en-US" altLang="en-US" sz="2200" b="1">
              <a:latin typeface="Comic Sans MS" panose="030F0702030302020204" pitchFamily="66" charset="0"/>
            </a:endParaRPr>
          </a:p>
          <a:p>
            <a:pPr>
              <a:spcBef>
                <a:spcPct val="20000"/>
              </a:spcBef>
              <a:buClr>
                <a:srgbClr val="C0C0C0"/>
              </a:buClr>
              <a:buSzPct val="70000"/>
              <a:buFont typeface="Wingdings" panose="05000000000000000000" pitchFamily="2" charset="2"/>
              <a:buChar char="n"/>
            </a:pPr>
            <a:r>
              <a:rPr kumimoji="1" lang="el-GR" altLang="en-US" sz="2200" b="1">
                <a:latin typeface="Comic Sans MS" panose="030F0702030302020204" pitchFamily="66" charset="0"/>
              </a:rPr>
              <a:t>Ταχύτερη εστιασμένη αναζήτηση</a:t>
            </a:r>
          </a:p>
          <a:p>
            <a:pPr>
              <a:spcBef>
                <a:spcPct val="20000"/>
              </a:spcBef>
              <a:buClr>
                <a:srgbClr val="C0C0C0"/>
              </a:buClr>
              <a:buSzPct val="70000"/>
              <a:buFont typeface="Wingdings" panose="05000000000000000000" pitchFamily="2" charset="2"/>
              <a:buChar char="n"/>
            </a:pPr>
            <a:r>
              <a:rPr kumimoji="1" lang="el-GR" altLang="en-US" sz="2200" b="1">
                <a:latin typeface="Comic Sans MS" panose="030F0702030302020204" pitchFamily="66" charset="0"/>
              </a:rPr>
              <a:t>Μικρότερη συμφόρηση του δικτύου</a:t>
            </a:r>
            <a:endParaRPr kumimoji="1" lang="en-US" altLang="en-US" sz="2200" b="1">
              <a:latin typeface="Comic Sans MS" panose="030F0702030302020204" pitchFamily="66" charset="0"/>
            </a:endParaRPr>
          </a:p>
          <a:p>
            <a:pPr>
              <a:spcBef>
                <a:spcPct val="20000"/>
              </a:spcBef>
              <a:buClr>
                <a:srgbClr val="C0C0C0"/>
              </a:buClr>
              <a:buSzPct val="70000"/>
              <a:buFont typeface="Wingdings" panose="05000000000000000000" pitchFamily="2" charset="2"/>
              <a:buChar char="n"/>
            </a:pPr>
            <a:r>
              <a:rPr kumimoji="1" lang="el-GR" altLang="en-US" sz="2200" b="1">
                <a:latin typeface="Comic Sans MS" panose="030F0702030302020204" pitchFamily="66" charset="0"/>
              </a:rPr>
              <a:t>Οι μηχανές αναζήτησης αναζητούν συγκεκριμένες ετικέτες (</a:t>
            </a:r>
            <a:r>
              <a:rPr kumimoji="1" lang="en-US" altLang="en-US" sz="2200" b="1">
                <a:latin typeface="Comic Sans MS" panose="030F0702030302020204" pitchFamily="66" charset="0"/>
              </a:rPr>
              <a:t>tags</a:t>
            </a:r>
            <a:r>
              <a:rPr kumimoji="1" lang="el-GR" altLang="en-US" sz="2200" b="1">
                <a:latin typeface="Comic Sans MS" panose="030F0702030302020204" pitchFamily="66" charset="0"/>
              </a:rPr>
              <a:t>)</a:t>
            </a:r>
            <a:r>
              <a:rPr kumimoji="1" lang="en-US" altLang="en-US" sz="2200" b="1">
                <a:latin typeface="Comic Sans MS" panose="030F0702030302020204" pitchFamily="66" charset="0"/>
              </a:rPr>
              <a:t> </a:t>
            </a:r>
            <a:r>
              <a:rPr kumimoji="1" lang="el-GR" altLang="en-US" sz="2200" b="1">
                <a:latin typeface="Comic Sans MS" panose="030F0702030302020204" pitchFamily="66" charset="0"/>
              </a:rPr>
              <a:t>στον κώδικα</a:t>
            </a:r>
            <a:r>
              <a:rPr kumimoji="1" lang="en-US" altLang="en-US" sz="2200" b="1">
                <a:latin typeface="Comic Sans MS" panose="030F0702030302020204" pitchFamily="66" charset="0"/>
              </a:rPr>
              <a:t> XML </a:t>
            </a:r>
          </a:p>
          <a:p>
            <a:pPr lvl="1">
              <a:spcBef>
                <a:spcPct val="20000"/>
              </a:spcBef>
              <a:buClr>
                <a:srgbClr val="B2B2B2"/>
              </a:buClr>
              <a:buSzPct val="80000"/>
              <a:buFont typeface="Wingdings" panose="05000000000000000000" pitchFamily="2" charset="2"/>
              <a:buChar char="n"/>
            </a:pPr>
            <a:r>
              <a:rPr kumimoji="1" lang="el-GR" altLang="en-US" sz="2000" b="1">
                <a:latin typeface="Comic Sans MS" panose="030F0702030302020204" pitchFamily="66" charset="0"/>
              </a:rPr>
              <a:t>Ταχύτερα</a:t>
            </a:r>
            <a:endParaRPr kumimoji="1" lang="en-US" altLang="en-US" sz="2000" b="1">
              <a:latin typeface="Comic Sans MS" panose="030F0702030302020204" pitchFamily="66" charset="0"/>
            </a:endParaRPr>
          </a:p>
          <a:p>
            <a:pPr lvl="1">
              <a:spcBef>
                <a:spcPct val="20000"/>
              </a:spcBef>
              <a:buClr>
                <a:srgbClr val="B2B2B2"/>
              </a:buClr>
              <a:buSzPct val="80000"/>
              <a:buFont typeface="Wingdings" panose="05000000000000000000" pitchFamily="2" charset="2"/>
              <a:buChar char="n"/>
            </a:pPr>
            <a:r>
              <a:rPr kumimoji="1" lang="el-GR" altLang="en-US" sz="2000" b="1">
                <a:latin typeface="Comic Sans MS" panose="030F0702030302020204" pitchFamily="66" charset="0"/>
              </a:rPr>
              <a:t>Με μεγαλύτερη ακρίβεια</a:t>
            </a:r>
            <a:endParaRPr kumimoji="1" lang="en-US" altLang="en-US" sz="2000" b="1">
              <a:latin typeface="Comic Sans MS" panose="030F0702030302020204" pitchFamily="66" charset="0"/>
            </a:endParaRPr>
          </a:p>
        </p:txBody>
      </p:sp>
      <p:sp>
        <p:nvSpPr>
          <p:cNvPr id="6148" name="Rectangle 5">
            <a:extLst>
              <a:ext uri="{FF2B5EF4-FFF2-40B4-BE49-F238E27FC236}">
                <a16:creationId xmlns:a16="http://schemas.microsoft.com/office/drawing/2014/main" id="{363E0BA8-AE70-2A08-443F-D244B5AB9D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1763"/>
            <a:ext cx="914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/>
              <a:t>XML</a:t>
            </a:r>
            <a:endParaRPr lang="el-GR" altLang="en-US" b="1"/>
          </a:p>
        </p:txBody>
      </p:sp>
      <p:sp>
        <p:nvSpPr>
          <p:cNvPr id="6149" name="Slide Number Placeholder 3">
            <a:extLst>
              <a:ext uri="{FF2B5EF4-FFF2-40B4-BE49-F238E27FC236}">
                <a16:creationId xmlns:a16="http://schemas.microsoft.com/office/drawing/2014/main" id="{6FE3F850-6B99-F54F-72A7-A59CC9AE10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6453188"/>
            <a:ext cx="382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fld id="{7A4111FF-F251-4F80-A880-118CD01BB12F}" type="slidenum"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3</a:t>
            </a:fld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9034540B-AF28-F8BC-4FF5-68FC327BC56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38288" y="12700"/>
            <a:ext cx="6067425" cy="473075"/>
          </a:xfrm>
        </p:spPr>
        <p:txBody>
          <a:bodyPr wrap="square" lIns="0" tIns="10860" rIns="0" bIns="0" rtlCol="0">
            <a:spAutoFit/>
          </a:bodyPr>
          <a:lstStyle/>
          <a:p>
            <a:pPr marL="10860">
              <a:spcBef>
                <a:spcPts val="86"/>
              </a:spcBef>
              <a:tabLst>
                <a:tab pos="1903718" algn="l"/>
                <a:tab pos="3413226" algn="l"/>
              </a:tabLst>
              <a:defRPr/>
            </a:pPr>
            <a:r>
              <a:rPr spc="-4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</a:t>
            </a:r>
            <a:r>
              <a:rPr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αδικασίες</a:t>
            </a:r>
            <a:r>
              <a:rPr lang="en-US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ψηφιακή</a:t>
            </a:r>
            <a:r>
              <a:rPr lang="el-GR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ς</a:t>
            </a:r>
            <a:r>
              <a:rPr lang="en-US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διατήρησης</a:t>
            </a:r>
          </a:p>
        </p:txBody>
      </p:sp>
      <p:sp>
        <p:nvSpPr>
          <p:cNvPr id="50179" name="object 3">
            <a:extLst>
              <a:ext uri="{FF2B5EF4-FFF2-40B4-BE49-F238E27FC236}">
                <a16:creationId xmlns:a16="http://schemas.microsoft.com/office/drawing/2014/main" id="{1CE77E20-01E0-99F6-1803-09A650FE5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1039813"/>
            <a:ext cx="7404100" cy="477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23891" rIns="0" bIns="0">
            <a:spAutoFit/>
          </a:bodyPr>
          <a:lstStyle>
            <a:lvl1pPr marL="303213" indent="-292100"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646113" indent="-242888"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987425" indent="-195263"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54013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 err="1">
                <a:cs typeface="Times New Roman" panose="02020603050405020304" pitchFamily="18" charset="0"/>
              </a:rPr>
              <a:t>Ορίζετ</a:t>
            </a:r>
            <a:r>
              <a:rPr lang="en-US" altLang="en-US" sz="2200" dirty="0">
                <a:cs typeface="Times New Roman" panose="02020603050405020304" pitchFamily="18" charset="0"/>
              </a:rPr>
              <a:t>αι ως οποιαδήποτε ενέργεια διατήρησης που εκτελείται πάνω σε ένα ψηφιακό αντικείµενο</a:t>
            </a:r>
          </a:p>
          <a:p>
            <a:pPr marL="354013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Times New Roman" panose="02020603050405020304" pitchFamily="18" charset="0"/>
              </a:rPr>
              <a:t>Παρα</a:t>
            </a:r>
            <a:r>
              <a:rPr lang="en-US" altLang="en-US" sz="2200" dirty="0" err="1">
                <a:cs typeface="Times New Roman" panose="02020603050405020304" pitchFamily="18" charset="0"/>
              </a:rPr>
              <a:t>δείγ</a:t>
            </a:r>
            <a:r>
              <a:rPr lang="en-US" altLang="en-US" sz="2200" dirty="0">
                <a:cs typeface="Times New Roman" panose="02020603050405020304" pitchFamily="18" charset="0"/>
              </a:rPr>
              <a:t>µατα</a:t>
            </a:r>
            <a:r>
              <a:rPr lang="el-GR" altLang="en-US" sz="2200" dirty="0">
                <a:cs typeface="Times New Roman" panose="02020603050405020304" pitchFamily="18" charset="0"/>
              </a:rPr>
              <a:t>:</a:t>
            </a:r>
            <a:endParaRPr lang="en-US" altLang="en-US" sz="2200" dirty="0">
              <a:cs typeface="Times New Roman" panose="02020603050405020304" pitchFamily="18" charset="0"/>
            </a:endParaRPr>
          </a:p>
          <a:p>
            <a:pPr marL="746125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 err="1">
                <a:cs typeface="Times New Roman" panose="02020603050405020304" pitchFamily="18" charset="0"/>
              </a:rPr>
              <a:t>Μετά</a:t>
            </a:r>
            <a:r>
              <a:rPr lang="en-US" altLang="en-US" sz="2200" dirty="0">
                <a:cs typeface="Times New Roman" panose="02020603050405020304" pitchFamily="18" charset="0"/>
              </a:rPr>
              <a:t>βαση σε διαφορετικό µορφότυπο</a:t>
            </a:r>
          </a:p>
          <a:p>
            <a:pPr marL="746125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 err="1">
                <a:cs typeface="Times New Roman" panose="02020603050405020304" pitchFamily="18" charset="0"/>
              </a:rPr>
              <a:t>Συ</a:t>
            </a:r>
            <a:r>
              <a:rPr lang="en-US" altLang="en-US" sz="2200" dirty="0">
                <a:cs typeface="Times New Roman" panose="02020603050405020304" pitchFamily="18" charset="0"/>
              </a:rPr>
              <a:t>µπ</a:t>
            </a:r>
            <a:r>
              <a:rPr lang="en-US" altLang="en-US" sz="2200" dirty="0" err="1">
                <a:cs typeface="Times New Roman" panose="02020603050405020304" pitchFamily="18" charset="0"/>
              </a:rPr>
              <a:t>ίεση</a:t>
            </a:r>
            <a:endParaRPr lang="en-US" altLang="en-US" sz="2200" dirty="0">
              <a:cs typeface="Times New Roman" panose="02020603050405020304" pitchFamily="18" charset="0"/>
            </a:endParaRPr>
          </a:p>
          <a:p>
            <a:pPr marL="746125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 err="1">
                <a:cs typeface="Times New Roman" panose="02020603050405020304" pitchFamily="18" charset="0"/>
              </a:rPr>
              <a:t>Έλεγχος</a:t>
            </a:r>
            <a:r>
              <a:rPr lang="en-US" altLang="en-US" sz="2200" dirty="0">
                <a:cs typeface="Times New Roman" panose="02020603050405020304" pitchFamily="18" charset="0"/>
              </a:rPr>
              <a:t> α</a:t>
            </a:r>
            <a:r>
              <a:rPr lang="en-US" altLang="en-US" sz="2200" dirty="0" err="1">
                <a:cs typeface="Times New Roman" panose="02020603050405020304" pitchFamily="18" charset="0"/>
              </a:rPr>
              <a:t>κερ</a:t>
            </a:r>
            <a:r>
              <a:rPr lang="en-US" altLang="en-US" sz="2200" dirty="0">
                <a:cs typeface="Times New Roman" panose="02020603050405020304" pitchFamily="18" charset="0"/>
              </a:rPr>
              <a:t>αιότητας ψηφιακού περιεχοµένου</a:t>
            </a:r>
          </a:p>
          <a:p>
            <a:pPr marL="354013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Times New Roman" panose="02020603050405020304" pitchFamily="18" charset="0"/>
              </a:rPr>
              <a:t>Τα µ</a:t>
            </a:r>
            <a:r>
              <a:rPr lang="en-US" altLang="en-US" sz="2200" dirty="0" err="1">
                <a:cs typeface="Times New Roman" panose="02020603050405020304" pitchFamily="18" charset="0"/>
              </a:rPr>
              <a:t>ετ</a:t>
            </a:r>
            <a:r>
              <a:rPr lang="en-US" altLang="en-US" sz="2200" dirty="0">
                <a:cs typeface="Times New Roman" panose="02020603050405020304" pitchFamily="18" charset="0"/>
              </a:rPr>
              <a:t>αδεδοµένα διατήρησης χρησιµοποιούνται για την  καταγραφή των σχετικών λεπτοµερειών, π.χ:</a:t>
            </a:r>
          </a:p>
          <a:p>
            <a:pPr marL="746125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 err="1">
                <a:cs typeface="Times New Roman" panose="02020603050405020304" pitchFamily="18" charset="0"/>
              </a:rPr>
              <a:t>Τύ</a:t>
            </a:r>
            <a:r>
              <a:rPr lang="en-US" altLang="en-US" sz="2200" dirty="0">
                <a:cs typeface="Times New Roman" panose="02020603050405020304" pitchFamily="18" charset="0"/>
              </a:rPr>
              <a:t>πος της διαδικασίας</a:t>
            </a:r>
          </a:p>
          <a:p>
            <a:pPr marL="746125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Times New Roman" panose="02020603050405020304" pitchFamily="18" charset="0"/>
              </a:rPr>
              <a:t>Απ</a:t>
            </a:r>
            <a:r>
              <a:rPr lang="en-US" altLang="en-US" sz="2200" dirty="0" err="1">
                <a:cs typeface="Times New Roman" panose="02020603050405020304" pitchFamily="18" charset="0"/>
              </a:rPr>
              <a:t>οτελέσ</a:t>
            </a:r>
            <a:r>
              <a:rPr lang="en-US" altLang="en-US" sz="2200" dirty="0">
                <a:cs typeface="Times New Roman" panose="02020603050405020304" pitchFamily="18" charset="0"/>
              </a:rPr>
              <a:t>µατα</a:t>
            </a:r>
          </a:p>
          <a:p>
            <a:pPr marL="746125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 err="1">
                <a:cs typeface="Times New Roman" panose="02020603050405020304" pitchFamily="18" charset="0"/>
              </a:rPr>
              <a:t>Αν</a:t>
            </a:r>
            <a:r>
              <a:rPr lang="en-US" altLang="en-US" sz="2200" dirty="0">
                <a:cs typeface="Times New Roman" panose="02020603050405020304" pitchFamily="18" charset="0"/>
              </a:rPr>
              <a:t>αφορά σε εµπλεκόµενα πρόσωπα</a:t>
            </a:r>
          </a:p>
          <a:p>
            <a:pPr marL="1135062" lvl="2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 err="1">
                <a:cs typeface="Times New Roman" panose="02020603050405020304" pitchFamily="18" charset="0"/>
              </a:rPr>
              <a:t>Αν</a:t>
            </a:r>
            <a:r>
              <a:rPr lang="en-US" altLang="en-US" sz="2200" dirty="0">
                <a:cs typeface="Times New Roman" panose="02020603050405020304" pitchFamily="18" charset="0"/>
              </a:rPr>
              <a:t>αφορά στην σχετική άδεια</a:t>
            </a:r>
          </a:p>
        </p:txBody>
      </p:sp>
      <p:sp>
        <p:nvSpPr>
          <p:cNvPr id="50180" name="Slide Number Placeholder 3">
            <a:extLst>
              <a:ext uri="{FF2B5EF4-FFF2-40B4-BE49-F238E27FC236}">
                <a16:creationId xmlns:a16="http://schemas.microsoft.com/office/drawing/2014/main" id="{08F2C1BF-C1ED-08FF-B42F-FC56682021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6453188"/>
            <a:ext cx="382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fld id="{4A39CCC3-A8F6-4B38-AE86-88D8EB7F8F3E}" type="slidenum"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30</a:t>
            </a:fld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64B5C219-12C4-4BF7-2BC6-86A14DF37A8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339975" y="44450"/>
            <a:ext cx="4748213" cy="473075"/>
          </a:xfrm>
        </p:spPr>
        <p:txBody>
          <a:bodyPr wrap="square" lIns="0" tIns="10860" rIns="0" bIns="0" rtlCol="0">
            <a:spAutoFit/>
          </a:bodyPr>
          <a:lstStyle/>
          <a:p>
            <a:pPr marL="10860">
              <a:spcBef>
                <a:spcPts val="86"/>
              </a:spcBef>
              <a:tabLst>
                <a:tab pos="2277294" algn="l"/>
              </a:tabLst>
              <a:defRPr/>
            </a:pPr>
            <a:r>
              <a:rPr spc="-2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Μετ</a:t>
            </a:r>
            <a:r>
              <a:rPr spc="-2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αδεδοµέν</a:t>
            </a:r>
            <a:r>
              <a:rPr lang="el-GR" spc="-2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pc="-2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διατήρησης</a:t>
            </a:r>
          </a:p>
        </p:txBody>
      </p:sp>
      <p:sp>
        <p:nvSpPr>
          <p:cNvPr id="51203" name="object 3">
            <a:extLst>
              <a:ext uri="{FF2B5EF4-FFF2-40B4-BE49-F238E27FC236}">
                <a16:creationId xmlns:a16="http://schemas.microsoft.com/office/drawing/2014/main" id="{8DE37DD7-D790-5C1D-D812-A93FCDBF1A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1116013"/>
            <a:ext cx="7775575" cy="462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23891" rIns="0" bIns="0">
            <a:spAutoFit/>
          </a:bodyPr>
          <a:lstStyle>
            <a:lvl1pPr marL="303213" indent="-292100"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646113" indent="-242888"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54013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 err="1">
                <a:cs typeface="Times New Roman" panose="02020603050405020304" pitchFamily="18" charset="0"/>
              </a:rPr>
              <a:t>Πληροφορί</a:t>
            </a:r>
            <a:r>
              <a:rPr lang="en-US" altLang="en-US" sz="2200" dirty="0">
                <a:cs typeface="Times New Roman" panose="02020603050405020304" pitchFamily="18" charset="0"/>
              </a:rPr>
              <a:t>α που υποστηρίζει και τεκµηριώνει διαδικασίες  που σχετίζονται µε την ψηφιακή διατήρηση</a:t>
            </a:r>
          </a:p>
          <a:p>
            <a:pPr marL="354013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Times New Roman" panose="02020603050405020304" pitchFamily="18" charset="0"/>
              </a:rPr>
              <a:t>Τα µ</a:t>
            </a:r>
            <a:r>
              <a:rPr lang="en-US" altLang="en-US" sz="2200" dirty="0" err="1">
                <a:cs typeface="Times New Roman" panose="02020603050405020304" pitchFamily="18" charset="0"/>
              </a:rPr>
              <a:t>ετ</a:t>
            </a:r>
            <a:r>
              <a:rPr lang="en-US" altLang="en-US" sz="2200" dirty="0">
                <a:cs typeface="Times New Roman" panose="02020603050405020304" pitchFamily="18" charset="0"/>
              </a:rPr>
              <a:t>αδεδοµένα διατήρησης παρέχουν την απαραίτητη  πληροφορία που εξασφαλίζει βιωσιµότητα, δυνατότητα  παρουσίασης και δυνατότητα ερµηνείας των ψηφιακών  πόρων</a:t>
            </a:r>
          </a:p>
          <a:p>
            <a:pPr marL="354013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Times New Roman" panose="02020603050405020304" pitchFamily="18" charset="0"/>
              </a:rPr>
              <a:t>Παρα</a:t>
            </a:r>
            <a:r>
              <a:rPr lang="en-US" altLang="en-US" sz="2200" dirty="0" err="1">
                <a:cs typeface="Times New Roman" panose="02020603050405020304" pitchFamily="18" charset="0"/>
              </a:rPr>
              <a:t>δείγ</a:t>
            </a:r>
            <a:r>
              <a:rPr lang="en-US" altLang="en-US" sz="2200" dirty="0">
                <a:cs typeface="Times New Roman" panose="02020603050405020304" pitchFamily="18" charset="0"/>
              </a:rPr>
              <a:t>µατα</a:t>
            </a:r>
            <a:r>
              <a:rPr lang="el-GR" altLang="en-US" sz="2200" dirty="0">
                <a:cs typeface="Times New Roman" panose="02020603050405020304" pitchFamily="18" charset="0"/>
              </a:rPr>
              <a:t>:</a:t>
            </a:r>
            <a:endParaRPr lang="en-US" altLang="en-US" sz="2200" dirty="0">
              <a:cs typeface="Times New Roman" panose="02020603050405020304" pitchFamily="18" charset="0"/>
            </a:endParaRPr>
          </a:p>
          <a:p>
            <a:pPr marL="746125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 err="1">
                <a:cs typeface="Times New Roman" panose="02020603050405020304" pitchFamily="18" charset="0"/>
              </a:rPr>
              <a:t>Αν</a:t>
            </a:r>
            <a:r>
              <a:rPr lang="en-US" altLang="en-US" sz="2200" dirty="0">
                <a:cs typeface="Times New Roman" panose="02020603050405020304" pitchFamily="18" charset="0"/>
              </a:rPr>
              <a:t>αγνωριστικό αντικειµένου</a:t>
            </a:r>
          </a:p>
          <a:p>
            <a:pPr marL="746125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 err="1">
                <a:cs typeface="Times New Roman" panose="02020603050405020304" pitchFamily="18" charset="0"/>
              </a:rPr>
              <a:t>Θέση</a:t>
            </a:r>
            <a:r>
              <a:rPr lang="en-US" altLang="en-US" sz="2200" dirty="0">
                <a:cs typeface="Times New Roman" panose="02020603050405020304" pitchFamily="18" charset="0"/>
              </a:rPr>
              <a:t> απ</a:t>
            </a:r>
            <a:r>
              <a:rPr lang="en-US" altLang="en-US" sz="2200" dirty="0" err="1">
                <a:cs typeface="Times New Roman" panose="02020603050405020304" pitchFamily="18" charset="0"/>
              </a:rPr>
              <a:t>οθήκευσης</a:t>
            </a:r>
            <a:endParaRPr lang="en-US" altLang="en-US" sz="2200" dirty="0">
              <a:cs typeface="Times New Roman" panose="02020603050405020304" pitchFamily="18" charset="0"/>
            </a:endParaRPr>
          </a:p>
          <a:p>
            <a:pPr marL="746125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 err="1">
                <a:cs typeface="Times New Roman" panose="02020603050405020304" pitchFamily="18" charset="0"/>
              </a:rPr>
              <a:t>Λογισµικό</a:t>
            </a:r>
            <a:r>
              <a:rPr lang="en-US" altLang="en-US" sz="2200" dirty="0">
                <a:cs typeface="Times New Roman" panose="02020603050405020304" pitchFamily="18" charset="0"/>
              </a:rPr>
              <a:t> και </a:t>
            </a:r>
            <a:r>
              <a:rPr lang="en-US" altLang="en-US" sz="2200" dirty="0" err="1">
                <a:cs typeface="Times New Roman" panose="02020603050405020304" pitchFamily="18" charset="0"/>
              </a:rPr>
              <a:t>υλικό</a:t>
            </a:r>
            <a:r>
              <a:rPr lang="en-US" altLang="en-US" sz="2200" dirty="0">
                <a:cs typeface="Times New Roman" panose="02020603050405020304" pitchFamily="18" charset="0"/>
              </a:rPr>
              <a:t> π</a:t>
            </a:r>
            <a:r>
              <a:rPr lang="en-US" altLang="en-US" sz="2200" dirty="0" err="1">
                <a:cs typeface="Times New Roman" panose="02020603050405020304" pitchFamily="18" charset="0"/>
              </a:rPr>
              <a:t>ου</a:t>
            </a:r>
            <a:r>
              <a:rPr lang="en-US" altLang="en-US" sz="2200" dirty="0">
                <a:cs typeface="Times New Roman" panose="02020603050405020304" pitchFamily="18" charset="0"/>
              </a:rPr>
              <a:t> απα</a:t>
            </a:r>
            <a:r>
              <a:rPr lang="en-US" altLang="en-US" sz="2200" dirty="0" err="1">
                <a:cs typeface="Times New Roman" panose="02020603050405020304" pitchFamily="18" charset="0"/>
              </a:rPr>
              <a:t>ιτείτ</a:t>
            </a:r>
            <a:r>
              <a:rPr lang="en-US" altLang="en-US" sz="2200" dirty="0">
                <a:cs typeface="Times New Roman" panose="02020603050405020304" pitchFamily="18" charset="0"/>
              </a:rPr>
              <a:t>αι για την πρόσβαση στο  αντικείµενο</a:t>
            </a:r>
          </a:p>
          <a:p>
            <a:pPr marL="746125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 err="1">
                <a:cs typeface="Times New Roman" panose="02020603050405020304" pitchFamily="18" charset="0"/>
              </a:rPr>
              <a:t>Μορφότυ</a:t>
            </a:r>
            <a:r>
              <a:rPr lang="en-US" altLang="en-US" sz="2200" dirty="0">
                <a:cs typeface="Times New Roman" panose="02020603050405020304" pitchFamily="18" charset="0"/>
              </a:rPr>
              <a:t>πος του αντικειµένου</a:t>
            </a:r>
          </a:p>
          <a:p>
            <a:pPr marL="746125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 err="1">
                <a:cs typeface="Times New Roman" panose="02020603050405020304" pitchFamily="18" charset="0"/>
              </a:rPr>
              <a:t>Τεχνικές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cs typeface="Times New Roman" panose="02020603050405020304" pitchFamily="18" charset="0"/>
              </a:rPr>
              <a:t>λε</a:t>
            </a:r>
            <a:r>
              <a:rPr lang="en-US" altLang="en-US" sz="2200" dirty="0">
                <a:cs typeface="Times New Roman" panose="02020603050405020304" pitchFamily="18" charset="0"/>
              </a:rPr>
              <a:t>πτοµέρειες</a:t>
            </a:r>
          </a:p>
        </p:txBody>
      </p:sp>
      <p:sp>
        <p:nvSpPr>
          <p:cNvPr id="51204" name="Slide Number Placeholder 3">
            <a:extLst>
              <a:ext uri="{FF2B5EF4-FFF2-40B4-BE49-F238E27FC236}">
                <a16:creationId xmlns:a16="http://schemas.microsoft.com/office/drawing/2014/main" id="{174EF53B-E1AC-BF00-628A-08E81CF190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6453188"/>
            <a:ext cx="382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fld id="{E1C94623-E1D2-4FCA-9119-961522B62565}" type="slidenum"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31</a:t>
            </a:fld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3296E68A-B911-0502-503A-8AF3EDE6B6A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7950" y="44450"/>
            <a:ext cx="8712200" cy="441325"/>
          </a:xfrm>
        </p:spPr>
        <p:txBody>
          <a:bodyPr wrap="square" lIns="0" tIns="10860" rIns="0" bIns="0" rtlCol="0">
            <a:spAutoFit/>
          </a:bodyPr>
          <a:lstStyle/>
          <a:p>
            <a:pPr marL="10860" algn="ctr">
              <a:spcBef>
                <a:spcPts val="86"/>
              </a:spcBef>
              <a:tabLst>
                <a:tab pos="2277294" algn="l"/>
                <a:tab pos="4189699" algn="l"/>
                <a:tab pos="5768167" algn="l"/>
              </a:tabLst>
              <a:defRPr/>
            </a:pPr>
            <a:r>
              <a:rPr sz="2800" spc="-2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Μετ</a:t>
            </a:r>
            <a:r>
              <a:rPr sz="2800" spc="-2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αδεδοµένα</a:t>
            </a:r>
            <a:r>
              <a:rPr lang="en-US" sz="2800" spc="-2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διατήρησης</a:t>
            </a:r>
            <a:r>
              <a:rPr lang="en-US" sz="2800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sz="2800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Κεντρικές</a:t>
            </a:r>
            <a:r>
              <a:rPr lang="en-US" sz="2800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οντότητες</a:t>
            </a: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A9CC2D05-B39D-26F5-D638-2227F7A47D6B}"/>
              </a:ext>
            </a:extLst>
          </p:cNvPr>
          <p:cNvSpPr txBox="1"/>
          <p:nvPr/>
        </p:nvSpPr>
        <p:spPr>
          <a:xfrm>
            <a:off x="1004888" y="1435100"/>
            <a:ext cx="7527925" cy="1708150"/>
          </a:xfrm>
          <a:prstGeom prst="rect">
            <a:avLst/>
          </a:prstGeom>
        </p:spPr>
        <p:txBody>
          <a:bodyPr lIns="0" tIns="63530" rIns="0" bIns="0">
            <a:spAutoFit/>
          </a:bodyPr>
          <a:lstStyle/>
          <a:p>
            <a:pPr marL="313304" indent="-302988">
              <a:spcBef>
                <a:spcPts val="500"/>
              </a:spcBef>
              <a:buSzPct val="100000"/>
              <a:buFontTx/>
              <a:buAutoNum type="arabicPeriod"/>
              <a:tabLst>
                <a:tab pos="313304" algn="l"/>
                <a:tab pos="313847" algn="l"/>
              </a:tabLst>
              <a:defRPr/>
            </a:pPr>
            <a:r>
              <a:rPr spc="-21" dirty="0">
                <a:cs typeface="Times New Roman" panose="02020603050405020304" pitchFamily="18" charset="0"/>
              </a:rPr>
              <a:t>Αντικείµενα</a:t>
            </a:r>
            <a:endParaRPr dirty="0">
              <a:cs typeface="Times New Roman" panose="02020603050405020304" pitchFamily="18" charset="0"/>
            </a:endParaRPr>
          </a:p>
          <a:p>
            <a:pPr marL="313304" indent="-302988">
              <a:spcBef>
                <a:spcPts val="419"/>
              </a:spcBef>
              <a:buSzPct val="100000"/>
              <a:buFontTx/>
              <a:buAutoNum type="arabicPeriod"/>
              <a:tabLst>
                <a:tab pos="313304" algn="l"/>
                <a:tab pos="313847" algn="l"/>
              </a:tabLst>
              <a:defRPr/>
            </a:pPr>
            <a:r>
              <a:rPr spc="-4" dirty="0">
                <a:cs typeface="Times New Roman" panose="02020603050405020304" pitchFamily="18" charset="0"/>
              </a:rPr>
              <a:t>Γεγονότα</a:t>
            </a:r>
            <a:endParaRPr dirty="0">
              <a:cs typeface="Times New Roman" panose="02020603050405020304" pitchFamily="18" charset="0"/>
            </a:endParaRPr>
          </a:p>
          <a:p>
            <a:pPr marL="313304" indent="-302988">
              <a:spcBef>
                <a:spcPts val="479"/>
              </a:spcBef>
              <a:buSzPct val="100000"/>
              <a:buFontTx/>
              <a:buAutoNum type="arabicPeriod"/>
              <a:tabLst>
                <a:tab pos="313304" algn="l"/>
                <a:tab pos="313847" algn="l"/>
              </a:tabLst>
              <a:defRPr/>
            </a:pPr>
            <a:r>
              <a:rPr spc="-4" dirty="0">
                <a:cs typeface="Times New Roman" panose="02020603050405020304" pitchFamily="18" charset="0"/>
              </a:rPr>
              <a:t>Διάφοροι</a:t>
            </a:r>
            <a:r>
              <a:rPr spc="13" dirty="0">
                <a:cs typeface="Times New Roman" panose="02020603050405020304" pitchFamily="18" charset="0"/>
              </a:rPr>
              <a:t> </a:t>
            </a:r>
            <a:r>
              <a:rPr spc="-4" dirty="0">
                <a:cs typeface="Times New Roman" panose="02020603050405020304" pitchFamily="18" charset="0"/>
              </a:rPr>
              <a:t>Παράγοντες</a:t>
            </a:r>
            <a:r>
              <a:rPr spc="13" dirty="0">
                <a:cs typeface="Times New Roman" panose="02020603050405020304" pitchFamily="18" charset="0"/>
              </a:rPr>
              <a:t> </a:t>
            </a:r>
            <a:r>
              <a:rPr spc="-4" dirty="0">
                <a:cs typeface="Times New Roman" panose="02020603050405020304" pitchFamily="18" charset="0"/>
              </a:rPr>
              <a:t>(περιβάλλον</a:t>
            </a:r>
            <a:r>
              <a:rPr spc="17" dirty="0">
                <a:cs typeface="Times New Roman" panose="02020603050405020304" pitchFamily="18" charset="0"/>
              </a:rPr>
              <a:t> </a:t>
            </a:r>
            <a:r>
              <a:rPr spc="-4" dirty="0">
                <a:cs typeface="Times New Roman" panose="02020603050405020304" pitchFamily="18" charset="0"/>
              </a:rPr>
              <a:t>χώρος,</a:t>
            </a:r>
            <a:r>
              <a:rPr spc="13" dirty="0">
                <a:cs typeface="Times New Roman" panose="02020603050405020304" pitchFamily="18" charset="0"/>
              </a:rPr>
              <a:t> </a:t>
            </a:r>
            <a:r>
              <a:rPr spc="-17" dirty="0">
                <a:cs typeface="Times New Roman" panose="02020603050405020304" pitchFamily="18" charset="0"/>
              </a:rPr>
              <a:t>περιορισµοί)</a:t>
            </a:r>
            <a:endParaRPr dirty="0">
              <a:cs typeface="Times New Roman" panose="02020603050405020304" pitchFamily="18" charset="0"/>
            </a:endParaRPr>
          </a:p>
          <a:p>
            <a:pPr marL="313304" indent="-302988">
              <a:spcBef>
                <a:spcPts val="392"/>
              </a:spcBef>
              <a:buSzPct val="100000"/>
              <a:buFontTx/>
              <a:buAutoNum type="arabicPeriod"/>
              <a:tabLst>
                <a:tab pos="313304" algn="l"/>
                <a:tab pos="313847" algn="l"/>
              </a:tabLst>
              <a:defRPr/>
            </a:pPr>
            <a:r>
              <a:rPr spc="-21" dirty="0">
                <a:cs typeface="Times New Roman" panose="02020603050405020304" pitchFamily="18" charset="0"/>
              </a:rPr>
              <a:t>Δικαιώµατα</a:t>
            </a:r>
            <a:r>
              <a:rPr spc="-4" dirty="0">
                <a:cs typeface="Times New Roman" panose="02020603050405020304" pitchFamily="18" charset="0"/>
              </a:rPr>
              <a:t> (πρόσβασης ή/και </a:t>
            </a:r>
            <a:r>
              <a:rPr spc="-17" dirty="0">
                <a:cs typeface="Times New Roman" panose="02020603050405020304" pitchFamily="18" charset="0"/>
              </a:rPr>
              <a:t>πνευµατικά)</a:t>
            </a:r>
            <a:endParaRPr dirty="0">
              <a:cs typeface="Times New Roman" panose="02020603050405020304" pitchFamily="18" charset="0"/>
            </a:endParaRPr>
          </a:p>
        </p:txBody>
      </p:sp>
      <p:sp>
        <p:nvSpPr>
          <p:cNvPr id="52228" name="Slide Number Placeholder 3">
            <a:extLst>
              <a:ext uri="{FF2B5EF4-FFF2-40B4-BE49-F238E27FC236}">
                <a16:creationId xmlns:a16="http://schemas.microsoft.com/office/drawing/2014/main" id="{ABB3CF96-AD7E-C0AC-57D2-3033AA1E83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6453188"/>
            <a:ext cx="382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fld id="{BAA5931E-5B41-4C50-B763-542F5A84B773}" type="slidenum"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32</a:t>
            </a:fld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C7FC9178-4DA0-1227-B2DA-080CA589639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492500" y="44450"/>
            <a:ext cx="2443163" cy="473075"/>
          </a:xfrm>
        </p:spPr>
        <p:txBody>
          <a:bodyPr wrap="square" lIns="0" tIns="10860" rIns="0" bIns="0" rtlCol="0">
            <a:spAutoFit/>
          </a:bodyPr>
          <a:lstStyle/>
          <a:p>
            <a:pPr marL="10860">
              <a:spcBef>
                <a:spcPts val="86"/>
              </a:spcBef>
              <a:defRPr/>
            </a:pPr>
            <a:r>
              <a:rPr spc="-26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Αντικείµενα</a:t>
            </a:r>
          </a:p>
        </p:txBody>
      </p:sp>
      <p:sp>
        <p:nvSpPr>
          <p:cNvPr id="53251" name="object 3">
            <a:extLst>
              <a:ext uri="{FF2B5EF4-FFF2-40B4-BE49-F238E27FC236}">
                <a16:creationId xmlns:a16="http://schemas.microsoft.com/office/drawing/2014/main" id="{68BF045F-0C6B-4B62-372D-13346A1B82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088" y="742950"/>
            <a:ext cx="8424862" cy="537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63530" rIns="0" bIns="0">
            <a:spAutoFit/>
          </a:bodyPr>
          <a:lstStyle>
            <a:lvl1pPr marL="303213" indent="-292100"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646113" indent="-242888"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987425" indent="-195263"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54013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 err="1">
                <a:cs typeface="Times New Roman" panose="02020603050405020304" pitchFamily="18" charset="0"/>
              </a:rPr>
              <a:t>Αν</a:t>
            </a:r>
            <a:r>
              <a:rPr lang="en-US" altLang="en-US" sz="2000" dirty="0">
                <a:cs typeface="Times New Roman" panose="02020603050405020304" pitchFamily="18" charset="0"/>
              </a:rPr>
              <a:t>αγνωριστικό αντικειµένου (</a:t>
            </a:r>
            <a:r>
              <a:rPr lang="en-US" altLang="en-US" sz="2000" dirty="0">
                <a:solidFill>
                  <a:srgbClr val="0033CC"/>
                </a:solidFill>
                <a:cs typeface="Times New Roman" panose="02020603050405020304" pitchFamily="18" charset="0"/>
              </a:rPr>
              <a:t>Τιµή</a:t>
            </a:r>
            <a:r>
              <a:rPr lang="en-US" altLang="en-US" sz="2000" dirty="0">
                <a:cs typeface="Times New Roman" panose="02020603050405020304" pitchFamily="18" charset="0"/>
              </a:rPr>
              <a:t>, </a:t>
            </a:r>
            <a:r>
              <a:rPr lang="en-US" altLang="en-US" sz="2000" dirty="0">
                <a:solidFill>
                  <a:srgbClr val="0033CC"/>
                </a:solidFill>
                <a:cs typeface="Times New Roman" panose="02020603050405020304" pitchFamily="18" charset="0"/>
              </a:rPr>
              <a:t>Μέθοδος</a:t>
            </a:r>
            <a:r>
              <a:rPr lang="en-US" altLang="en-US" sz="2000" dirty="0">
                <a:cs typeface="Times New Roman" panose="02020603050405020304" pitchFamily="18" charset="0"/>
              </a:rPr>
              <a:t>, </a:t>
            </a:r>
            <a:r>
              <a:rPr lang="en-US" altLang="en-US" sz="2000" dirty="0">
                <a:solidFill>
                  <a:srgbClr val="0033CC"/>
                </a:solidFill>
                <a:cs typeface="Times New Roman" panose="02020603050405020304" pitchFamily="18" charset="0"/>
              </a:rPr>
              <a:t>Τύπος</a:t>
            </a:r>
            <a:r>
              <a:rPr lang="en-US" altLang="en-US" sz="2000" dirty="0">
                <a:cs typeface="Times New Roman" panose="02020603050405020304" pitchFamily="18" charset="0"/>
              </a:rPr>
              <a:t>)</a:t>
            </a:r>
          </a:p>
          <a:p>
            <a:pPr marL="354013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 err="1">
                <a:cs typeface="Times New Roman" panose="02020603050405020304" pitchFamily="18" charset="0"/>
              </a:rPr>
              <a:t>Θέση</a:t>
            </a:r>
            <a:r>
              <a:rPr lang="en-US" altLang="en-US" sz="2000" dirty="0">
                <a:cs typeface="Times New Roman" panose="02020603050405020304" pitchFamily="18" charset="0"/>
              </a:rPr>
              <a:t> απ</a:t>
            </a:r>
            <a:r>
              <a:rPr lang="en-US" altLang="en-US" sz="2000" dirty="0" err="1">
                <a:cs typeface="Times New Roman" panose="02020603050405020304" pitchFamily="18" charset="0"/>
              </a:rPr>
              <a:t>οθήκευσης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marL="354013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 err="1">
                <a:cs typeface="Times New Roman" panose="02020603050405020304" pitchFamily="18" charset="0"/>
              </a:rPr>
              <a:t>Όνο</a:t>
            </a:r>
            <a:r>
              <a:rPr lang="en-US" altLang="en-US" sz="2000" dirty="0">
                <a:cs typeface="Times New Roman" panose="02020603050405020304" pitchFamily="18" charset="0"/>
              </a:rPr>
              <a:t>µα π</a:t>
            </a:r>
            <a:r>
              <a:rPr lang="en-US" altLang="en-US" sz="2000" dirty="0" err="1">
                <a:cs typeface="Times New Roman" panose="02020603050405020304" pitchFamily="18" charset="0"/>
              </a:rPr>
              <a:t>ρωτοτύ</a:t>
            </a:r>
            <a:r>
              <a:rPr lang="en-US" altLang="en-US" sz="2000" dirty="0">
                <a:cs typeface="Times New Roman" panose="02020603050405020304" pitchFamily="18" charset="0"/>
              </a:rPr>
              <a:t>που</a:t>
            </a:r>
          </a:p>
          <a:p>
            <a:pPr marL="354013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>
                <a:cs typeface="Times New Roman" panose="02020603050405020304" pitchFamily="18" charset="0"/>
              </a:rPr>
              <a:t>Επίπ</a:t>
            </a:r>
            <a:r>
              <a:rPr lang="en-US" altLang="en-US" sz="2000" dirty="0" err="1">
                <a:cs typeface="Times New Roman" panose="02020603050405020304" pitchFamily="18" charset="0"/>
              </a:rPr>
              <a:t>εδο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δι</a:t>
            </a:r>
            <a:r>
              <a:rPr lang="en-US" altLang="en-US" sz="2000" dirty="0">
                <a:cs typeface="Times New Roman" panose="02020603050405020304" pitchFamily="18" charset="0"/>
              </a:rPr>
              <a:t>ατήρησης (</a:t>
            </a:r>
            <a:r>
              <a:rPr lang="en-US" altLang="en-US" sz="2000" dirty="0">
                <a:solidFill>
                  <a:srgbClr val="0033CC"/>
                </a:solidFill>
                <a:cs typeface="Times New Roman" panose="02020603050405020304" pitchFamily="18" charset="0"/>
              </a:rPr>
              <a:t>αρχείο, ροή δυαδικών ψηφιών,  συνδυασµός κ.α.</a:t>
            </a:r>
            <a:r>
              <a:rPr lang="en-US" altLang="en-US" sz="2000" dirty="0">
                <a:cs typeface="Times New Roman" panose="02020603050405020304" pitchFamily="18" charset="0"/>
              </a:rPr>
              <a:t>)</a:t>
            </a:r>
          </a:p>
          <a:p>
            <a:pPr marL="354013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 err="1">
                <a:cs typeface="Times New Roman" panose="02020603050405020304" pitchFamily="18" charset="0"/>
              </a:rPr>
              <a:t>Φυσικά</a:t>
            </a:r>
            <a:r>
              <a:rPr lang="en-US" altLang="en-US" sz="2000" dirty="0">
                <a:cs typeface="Times New Roman" panose="02020603050405020304" pitchFamily="18" charset="0"/>
              </a:rPr>
              <a:t> χαρα</a:t>
            </a:r>
            <a:r>
              <a:rPr lang="en-US" altLang="en-US" sz="2000" dirty="0" err="1">
                <a:cs typeface="Times New Roman" panose="02020603050405020304" pitchFamily="18" charset="0"/>
              </a:rPr>
              <a:t>κτηριστικά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marL="746125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 err="1">
                <a:cs typeface="Times New Roman" panose="02020603050405020304" pitchFamily="18" charset="0"/>
              </a:rPr>
              <a:t>Μορφότυ</a:t>
            </a:r>
            <a:r>
              <a:rPr lang="en-US" altLang="en-US" sz="2000" dirty="0">
                <a:cs typeface="Times New Roman" panose="02020603050405020304" pitchFamily="18" charset="0"/>
              </a:rPr>
              <a:t>πος (</a:t>
            </a:r>
            <a:r>
              <a:rPr lang="en-US" altLang="en-US" sz="2000" dirty="0">
                <a:solidFill>
                  <a:srgbClr val="0033CC"/>
                </a:solidFill>
                <a:cs typeface="Times New Roman" panose="02020603050405020304" pitchFamily="18" charset="0"/>
              </a:rPr>
              <a:t>Όνοµα</a:t>
            </a:r>
            <a:r>
              <a:rPr lang="en-US" altLang="en-US" sz="2000" dirty="0">
                <a:cs typeface="Times New Roman" panose="02020603050405020304" pitchFamily="18" charset="0"/>
              </a:rPr>
              <a:t>, </a:t>
            </a:r>
            <a:r>
              <a:rPr lang="en-US" altLang="en-US" sz="2000" dirty="0">
                <a:solidFill>
                  <a:srgbClr val="0033CC"/>
                </a:solidFill>
                <a:cs typeface="Times New Roman" panose="02020603050405020304" pitchFamily="18" charset="0"/>
              </a:rPr>
              <a:t>Έκδοση</a:t>
            </a:r>
            <a:r>
              <a:rPr lang="en-US" altLang="en-US" sz="2000" dirty="0">
                <a:cs typeface="Times New Roman" panose="02020603050405020304" pitchFamily="18" charset="0"/>
              </a:rPr>
              <a:t>)</a:t>
            </a:r>
          </a:p>
          <a:p>
            <a:pPr marL="746125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 err="1">
                <a:cs typeface="Times New Roman" panose="02020603050405020304" pitchFamily="18" charset="0"/>
              </a:rPr>
              <a:t>Μέγεθος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marL="746125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>
                <a:cs typeface="Times New Roman" panose="02020603050405020304" pitchFamily="18" charset="0"/>
              </a:rPr>
              <a:t>Πα</a:t>
            </a:r>
            <a:r>
              <a:rPr lang="en-US" altLang="en-US" sz="2000" dirty="0" err="1">
                <a:cs typeface="Times New Roman" panose="02020603050405020304" pitchFamily="18" charset="0"/>
              </a:rPr>
              <a:t>γιότητ</a:t>
            </a:r>
            <a:r>
              <a:rPr lang="en-US" altLang="en-US" sz="2000" dirty="0">
                <a:cs typeface="Times New Roman" panose="02020603050405020304" pitchFamily="18" charset="0"/>
              </a:rPr>
              <a:t>α (</a:t>
            </a:r>
            <a:r>
              <a:rPr lang="en-US" altLang="en-US" sz="2000" dirty="0">
                <a:solidFill>
                  <a:srgbClr val="0033CC"/>
                </a:solidFill>
                <a:cs typeface="Times New Roman" panose="02020603050405020304" pitchFamily="18" charset="0"/>
              </a:rPr>
              <a:t>Μέθοδος ελέγχου, Τιµή ελέγχου, Αρχική τιµή</a:t>
            </a:r>
            <a:r>
              <a:rPr lang="en-US" altLang="en-US" sz="2000" dirty="0">
                <a:cs typeface="Times New Roman" panose="02020603050405020304" pitchFamily="18" charset="0"/>
              </a:rPr>
              <a:t>)</a:t>
            </a:r>
          </a:p>
          <a:p>
            <a:pPr marL="746125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>
                <a:cs typeface="Times New Roman" panose="02020603050405020304" pitchFamily="18" charset="0"/>
              </a:rPr>
              <a:t>Απα</a:t>
            </a:r>
            <a:r>
              <a:rPr lang="en-US" altLang="en-US" sz="2000" dirty="0" err="1">
                <a:cs typeface="Times New Roman" panose="02020603050405020304" pitchFamily="18" charset="0"/>
              </a:rPr>
              <a:t>γορεύσεις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marL="746125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 err="1">
                <a:cs typeface="Times New Roman" panose="02020603050405020304" pitchFamily="18" charset="0"/>
              </a:rPr>
              <a:t>Ση</a:t>
            </a:r>
            <a:r>
              <a:rPr lang="en-US" altLang="en-US" sz="2000" dirty="0">
                <a:cs typeface="Times New Roman" panose="02020603050405020304" pitchFamily="18" charset="0"/>
              </a:rPr>
              <a:t>µα</a:t>
            </a:r>
            <a:r>
              <a:rPr lang="en-US" altLang="en-US" sz="2000" dirty="0" err="1">
                <a:cs typeface="Times New Roman" panose="02020603050405020304" pitchFamily="18" charset="0"/>
              </a:rPr>
              <a:t>ντικές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ιδιότητες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marL="746125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 err="1">
                <a:cs typeface="Times New Roman" panose="02020603050405020304" pitchFamily="18" charset="0"/>
              </a:rPr>
              <a:t>Εφ</a:t>
            </a:r>
            <a:r>
              <a:rPr lang="en-US" altLang="en-US" sz="2000" dirty="0">
                <a:cs typeface="Times New Roman" panose="02020603050405020304" pitchFamily="18" charset="0"/>
              </a:rPr>
              <a:t>αρµογή δηµιουργίας ψηφιακού πόρου</a:t>
            </a:r>
          </a:p>
          <a:p>
            <a:pPr marL="746125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 err="1">
                <a:cs typeface="Times New Roman" panose="02020603050405020304" pitchFamily="18" charset="0"/>
              </a:rPr>
              <a:t>Περι</a:t>
            </a:r>
            <a:r>
              <a:rPr lang="en-US" altLang="en-US" sz="2000" dirty="0">
                <a:cs typeface="Times New Roman" panose="02020603050405020304" pitchFamily="18" charset="0"/>
              </a:rPr>
              <a:t>βάλλον απαραίτητο για την πρόσβαση στο ψηφιακό πόρο</a:t>
            </a:r>
          </a:p>
          <a:p>
            <a:pPr marL="1135062" lvl="2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 err="1">
                <a:cs typeface="Times New Roman" panose="02020603050405020304" pitchFamily="18" charset="0"/>
              </a:rPr>
              <a:t>Υλικό</a:t>
            </a:r>
            <a:r>
              <a:rPr lang="en-US" altLang="en-US" sz="2000" dirty="0">
                <a:cs typeface="Times New Roman" panose="02020603050405020304" pitchFamily="18" charset="0"/>
              </a:rPr>
              <a:t> (</a:t>
            </a:r>
            <a:r>
              <a:rPr lang="en-US" altLang="en-US" sz="2000" dirty="0">
                <a:solidFill>
                  <a:srgbClr val="0033CC"/>
                </a:solidFill>
                <a:cs typeface="Times New Roman" panose="02020603050405020304" pitchFamily="18" charset="0"/>
              </a:rPr>
              <a:t>Απα</a:t>
            </a:r>
            <a:r>
              <a:rPr lang="en-US" altLang="en-US" sz="2000" dirty="0" err="1">
                <a:solidFill>
                  <a:srgbClr val="0033CC"/>
                </a:solidFill>
                <a:cs typeface="Times New Roman" panose="02020603050405020304" pitchFamily="18" charset="0"/>
              </a:rPr>
              <a:t>ιτήσεις</a:t>
            </a:r>
            <a:r>
              <a:rPr lang="en-US" altLang="en-US" sz="2000" dirty="0">
                <a:solidFill>
                  <a:srgbClr val="0033CC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000" dirty="0" err="1">
                <a:solidFill>
                  <a:srgbClr val="0033CC"/>
                </a:solidFill>
                <a:cs typeface="Times New Roman" panose="02020603050405020304" pitchFamily="18" charset="0"/>
              </a:rPr>
              <a:t>Τεκµηρίωση</a:t>
            </a:r>
            <a:r>
              <a:rPr lang="en-US" altLang="en-US" sz="2000" dirty="0">
                <a:cs typeface="Times New Roman" panose="02020603050405020304" pitchFamily="18" charset="0"/>
              </a:rPr>
              <a:t>)</a:t>
            </a:r>
          </a:p>
          <a:p>
            <a:pPr marL="1135062" lvl="2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 err="1">
                <a:cs typeface="Times New Roman" panose="02020603050405020304" pitchFamily="18" charset="0"/>
              </a:rPr>
              <a:t>Λογισµικό</a:t>
            </a:r>
            <a:r>
              <a:rPr lang="en-US" altLang="en-US" sz="2000" dirty="0">
                <a:cs typeface="Times New Roman" panose="02020603050405020304" pitchFamily="18" charset="0"/>
              </a:rPr>
              <a:t> (</a:t>
            </a:r>
            <a:r>
              <a:rPr lang="en-US" altLang="en-US" sz="2000" dirty="0" err="1">
                <a:solidFill>
                  <a:srgbClr val="0033CC"/>
                </a:solidFill>
                <a:cs typeface="Times New Roman" panose="02020603050405020304" pitchFamily="18" charset="0"/>
              </a:rPr>
              <a:t>Τύ</a:t>
            </a:r>
            <a:r>
              <a:rPr lang="en-US" altLang="en-US" sz="2000" dirty="0">
                <a:solidFill>
                  <a:srgbClr val="0033CC"/>
                </a:solidFill>
                <a:cs typeface="Times New Roman" panose="02020603050405020304" pitchFamily="18" charset="0"/>
              </a:rPr>
              <a:t>πος</a:t>
            </a:r>
            <a:r>
              <a:rPr lang="en-US" altLang="en-US" sz="2000" dirty="0">
                <a:cs typeface="Times New Roman" panose="02020603050405020304" pitchFamily="18" charset="0"/>
              </a:rPr>
              <a:t>, </a:t>
            </a:r>
            <a:r>
              <a:rPr lang="en-US" altLang="en-US" sz="2000" dirty="0">
                <a:solidFill>
                  <a:srgbClr val="0033CC"/>
                </a:solidFill>
                <a:cs typeface="Times New Roman" panose="02020603050405020304" pitchFamily="18" charset="0"/>
              </a:rPr>
              <a:t>Όνοµα, Έκδοση, κ.λπ.)</a:t>
            </a:r>
            <a:endParaRPr lang="en-US" altLang="en-US" sz="2000" dirty="0">
              <a:cs typeface="Times New Roman" panose="02020603050405020304" pitchFamily="18" charset="0"/>
            </a:endParaRPr>
          </a:p>
        </p:txBody>
      </p:sp>
      <p:sp>
        <p:nvSpPr>
          <p:cNvPr id="53253" name="Slide Number Placeholder 3">
            <a:extLst>
              <a:ext uri="{FF2B5EF4-FFF2-40B4-BE49-F238E27FC236}">
                <a16:creationId xmlns:a16="http://schemas.microsoft.com/office/drawing/2014/main" id="{D8CC4787-EE9F-D716-DB00-7672C9DCD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6453188"/>
            <a:ext cx="382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fld id="{7114899D-E18E-42B9-A69C-06D15AE92006}" type="slidenum"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33</a:t>
            </a:fld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9B0D74FF-BF97-38E6-EA22-B6DF4742E71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68538" y="34925"/>
            <a:ext cx="5251450" cy="473075"/>
          </a:xfrm>
        </p:spPr>
        <p:txBody>
          <a:bodyPr wrap="square" lIns="0" tIns="10860" rIns="0" bIns="0" rtlCol="0">
            <a:spAutoFit/>
          </a:bodyPr>
          <a:lstStyle/>
          <a:p>
            <a:pPr marL="10860">
              <a:spcBef>
                <a:spcPts val="86"/>
              </a:spcBef>
              <a:tabLst>
                <a:tab pos="1879826" algn="l"/>
              </a:tabLst>
              <a:defRPr/>
            </a:pPr>
            <a:r>
              <a:rPr spc="-26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Αντικείµεν</a:t>
            </a:r>
            <a:r>
              <a:rPr lang="el-GR" spc="-26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pc="-26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(συνέχεια)</a:t>
            </a:r>
          </a:p>
        </p:txBody>
      </p:sp>
      <p:sp>
        <p:nvSpPr>
          <p:cNvPr id="54275" name="object 3">
            <a:extLst>
              <a:ext uri="{FF2B5EF4-FFF2-40B4-BE49-F238E27FC236}">
                <a16:creationId xmlns:a16="http://schemas.microsoft.com/office/drawing/2014/main" id="{55B8B010-7DB3-ED88-B463-7EDE31A47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8713" y="1311275"/>
            <a:ext cx="7259637" cy="221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62987" rIns="0" bIns="0">
            <a:spAutoFit/>
          </a:bodyPr>
          <a:lstStyle>
            <a:lvl1pPr marL="303213" indent="-292100"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646113" indent="-242888"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54013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 err="1">
                <a:cs typeface="Times New Roman" panose="02020603050405020304" pitchFamily="18" charset="0"/>
              </a:rPr>
              <a:t>Τεχνικά</a:t>
            </a:r>
            <a:r>
              <a:rPr lang="en-US" altLang="en-US" sz="2000" dirty="0">
                <a:cs typeface="Times New Roman" panose="02020603050405020304" pitchFamily="18" charset="0"/>
              </a:rPr>
              <a:t> µ</a:t>
            </a:r>
            <a:r>
              <a:rPr lang="en-US" altLang="en-US" sz="2000" dirty="0" err="1">
                <a:cs typeface="Times New Roman" panose="02020603050405020304" pitchFamily="18" charset="0"/>
              </a:rPr>
              <a:t>ετ</a:t>
            </a:r>
            <a:r>
              <a:rPr lang="en-US" altLang="en-US" sz="2000" dirty="0">
                <a:cs typeface="Times New Roman" panose="02020603050405020304" pitchFamily="18" charset="0"/>
              </a:rPr>
              <a:t>αδεδοµένα</a:t>
            </a:r>
          </a:p>
          <a:p>
            <a:pPr marL="746125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 err="1">
                <a:cs typeface="Times New Roman" panose="02020603050405020304" pitchFamily="18" charset="0"/>
              </a:rPr>
              <a:t>Κείµενο</a:t>
            </a:r>
            <a:r>
              <a:rPr lang="en-US" altLang="en-US" sz="2000" dirty="0">
                <a:cs typeface="Times New Roman" panose="02020603050405020304" pitchFamily="18" charset="0"/>
              </a:rPr>
              <a:t> (</a:t>
            </a:r>
            <a:r>
              <a:rPr lang="en-US" altLang="en-US" sz="2000" dirty="0" err="1">
                <a:solidFill>
                  <a:srgbClr val="0033CC"/>
                </a:solidFill>
                <a:cs typeface="Times New Roman" panose="02020603050405020304" pitchFamily="18" charset="0"/>
              </a:rPr>
              <a:t>Σύνολο</a:t>
            </a:r>
            <a:r>
              <a:rPr lang="en-US" altLang="en-US" sz="2000" dirty="0">
                <a:solidFill>
                  <a:srgbClr val="0033CC"/>
                </a:solidFill>
                <a:cs typeface="Times New Roman" panose="02020603050405020304" pitchFamily="18" charset="0"/>
              </a:rPr>
              <a:t> χαρα</a:t>
            </a:r>
            <a:r>
              <a:rPr lang="en-US" altLang="en-US" sz="2000" dirty="0" err="1">
                <a:solidFill>
                  <a:srgbClr val="0033CC"/>
                </a:solidFill>
                <a:cs typeface="Times New Roman" panose="02020603050405020304" pitchFamily="18" charset="0"/>
              </a:rPr>
              <a:t>κτήρων</a:t>
            </a:r>
            <a:r>
              <a:rPr lang="en-US" altLang="en-US" sz="2000" dirty="0">
                <a:solidFill>
                  <a:srgbClr val="0033CC"/>
                </a:solidFill>
                <a:cs typeface="Times New Roman" panose="02020603050405020304" pitchFamily="18" charset="0"/>
              </a:rPr>
              <a:t>/</a:t>
            </a:r>
            <a:r>
              <a:rPr lang="en-US" altLang="en-US" sz="2000" dirty="0" err="1">
                <a:solidFill>
                  <a:srgbClr val="0033CC"/>
                </a:solidFill>
                <a:cs typeface="Times New Roman" panose="02020603050405020304" pitchFamily="18" charset="0"/>
              </a:rPr>
              <a:t>λέξεων</a:t>
            </a:r>
            <a:r>
              <a:rPr lang="en-US" altLang="en-US" sz="2000" dirty="0">
                <a:solidFill>
                  <a:srgbClr val="0033CC"/>
                </a:solidFill>
                <a:cs typeface="Times New Roman" panose="02020603050405020304" pitchFamily="18" charset="0"/>
              </a:rPr>
              <a:t>/</a:t>
            </a:r>
            <a:r>
              <a:rPr lang="en-US" altLang="en-US" sz="2000" dirty="0" err="1">
                <a:solidFill>
                  <a:srgbClr val="0033CC"/>
                </a:solidFill>
                <a:cs typeface="Times New Roman" panose="02020603050405020304" pitchFamily="18" charset="0"/>
              </a:rPr>
              <a:t>σελίδων</a:t>
            </a:r>
            <a:r>
              <a:rPr lang="en-US" altLang="en-US" sz="2000" dirty="0">
                <a:cs typeface="Times New Roman" panose="02020603050405020304" pitchFamily="18" charset="0"/>
              </a:rPr>
              <a:t>)</a:t>
            </a:r>
          </a:p>
          <a:p>
            <a:pPr marL="746125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 err="1">
                <a:cs typeface="Times New Roman" panose="02020603050405020304" pitchFamily="18" charset="0"/>
              </a:rPr>
              <a:t>Εικόν</a:t>
            </a:r>
            <a:r>
              <a:rPr lang="en-US" altLang="en-US" sz="2000" dirty="0">
                <a:cs typeface="Times New Roman" panose="02020603050405020304" pitchFamily="18" charset="0"/>
              </a:rPr>
              <a:t>α (</a:t>
            </a:r>
            <a:r>
              <a:rPr lang="en-US" altLang="en-US" sz="2000" dirty="0">
                <a:solidFill>
                  <a:srgbClr val="0033CC"/>
                </a:solidFill>
                <a:cs typeface="Times New Roman" panose="02020603050405020304" pitchFamily="18" charset="0"/>
              </a:rPr>
              <a:t>Ανάλυση, Διαστάσεις, Συµπίεση, Χρωµατικό µοντέλο</a:t>
            </a:r>
            <a:r>
              <a:rPr lang="en-US" altLang="en-US" sz="2000" dirty="0">
                <a:cs typeface="Times New Roman" panose="02020603050405020304" pitchFamily="18" charset="0"/>
              </a:rPr>
              <a:t>)</a:t>
            </a:r>
          </a:p>
          <a:p>
            <a:pPr marL="746125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 err="1">
                <a:cs typeface="Times New Roman" panose="02020603050405020304" pitchFamily="18" charset="0"/>
              </a:rPr>
              <a:t>Αρχείο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Ήχου</a:t>
            </a:r>
            <a:r>
              <a:rPr lang="en-US" altLang="en-US" sz="2000" dirty="0">
                <a:cs typeface="Times New Roman" panose="02020603050405020304" pitchFamily="18" charset="0"/>
              </a:rPr>
              <a:t> (</a:t>
            </a:r>
            <a:r>
              <a:rPr lang="en-US" altLang="en-US" sz="2000" dirty="0" err="1">
                <a:solidFill>
                  <a:srgbClr val="0033CC"/>
                </a:solidFill>
                <a:cs typeface="Times New Roman" panose="02020603050405020304" pitchFamily="18" charset="0"/>
              </a:rPr>
              <a:t>Ανάλυση</a:t>
            </a:r>
            <a:r>
              <a:rPr lang="en-US" altLang="en-US" sz="2000" dirty="0">
                <a:solidFill>
                  <a:srgbClr val="0033CC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000" dirty="0" err="1">
                <a:solidFill>
                  <a:srgbClr val="0033CC"/>
                </a:solidFill>
                <a:cs typeface="Times New Roman" panose="02020603050405020304" pitchFamily="18" charset="0"/>
              </a:rPr>
              <a:t>Διάρκει</a:t>
            </a:r>
            <a:r>
              <a:rPr lang="en-US" altLang="en-US" sz="2000" dirty="0">
                <a:solidFill>
                  <a:srgbClr val="0033CC"/>
                </a:solidFill>
                <a:cs typeface="Times New Roman" panose="02020603050405020304" pitchFamily="18" charset="0"/>
              </a:rPr>
              <a:t>α, Συµπίεση, Κανάλια</a:t>
            </a:r>
            <a:r>
              <a:rPr lang="en-US" altLang="en-US" sz="2000" dirty="0">
                <a:cs typeface="Times New Roman" panose="02020603050405020304" pitchFamily="18" charset="0"/>
              </a:rPr>
              <a:t>)</a:t>
            </a:r>
          </a:p>
          <a:p>
            <a:pPr marL="746125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 err="1">
                <a:cs typeface="Times New Roman" panose="02020603050405020304" pitchFamily="18" charset="0"/>
              </a:rPr>
              <a:t>Αρχείου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Βίντεο</a:t>
            </a:r>
            <a:r>
              <a:rPr lang="en-US" altLang="en-US" sz="2000" dirty="0">
                <a:cs typeface="Times New Roman" panose="02020603050405020304" pitchFamily="18" charset="0"/>
              </a:rPr>
              <a:t> (</a:t>
            </a:r>
            <a:r>
              <a:rPr lang="en-US" altLang="en-US" sz="2000" dirty="0" err="1">
                <a:solidFill>
                  <a:srgbClr val="0033CC"/>
                </a:solidFill>
                <a:cs typeface="Times New Roman" panose="02020603050405020304" pitchFamily="18" charset="0"/>
              </a:rPr>
              <a:t>Δι</a:t>
            </a:r>
            <a:r>
              <a:rPr lang="en-US" altLang="en-US" sz="2000" dirty="0">
                <a:solidFill>
                  <a:srgbClr val="0033CC"/>
                </a:solidFill>
                <a:cs typeface="Times New Roman" panose="02020603050405020304" pitchFamily="18" charset="0"/>
              </a:rPr>
              <a:t>αστάσεις πλαισίου, Διάρκεια, Αριθµός  πλαισίων, Μέθοδος </a:t>
            </a:r>
            <a:r>
              <a:rPr lang="en-US" altLang="en-US" sz="2000" dirty="0">
                <a:solidFill>
                  <a:srgbClr val="004DD6"/>
                </a:solidFill>
                <a:cs typeface="Times New Roman" panose="02020603050405020304" pitchFamily="18" charset="0"/>
              </a:rPr>
              <a:t>Codec</a:t>
            </a:r>
            <a:r>
              <a:rPr lang="en-US" altLang="en-US" sz="2000" dirty="0"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4276" name="Slide Number Placeholder 3">
            <a:extLst>
              <a:ext uri="{FF2B5EF4-FFF2-40B4-BE49-F238E27FC236}">
                <a16:creationId xmlns:a16="http://schemas.microsoft.com/office/drawing/2014/main" id="{CDDD193E-BDB5-929A-EFD7-3646AB68D1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6453188"/>
            <a:ext cx="382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fld id="{7619C4EC-39BA-4C53-ABA6-DCBB8FE3E8CA}" type="slidenum"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34</a:t>
            </a:fld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CA763990-39BE-7323-DC2B-C94A2387891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563938" y="44450"/>
            <a:ext cx="2189162" cy="473075"/>
          </a:xfrm>
        </p:spPr>
        <p:txBody>
          <a:bodyPr wrap="square" lIns="0" tIns="10860" rIns="0" bIns="0" rtlCol="0">
            <a:spAutoFit/>
          </a:bodyPr>
          <a:lstStyle/>
          <a:p>
            <a:pPr marL="10860">
              <a:spcBef>
                <a:spcPts val="86"/>
              </a:spcBef>
              <a:defRPr/>
            </a:pPr>
            <a:r>
              <a:rPr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Γεγονότα</a:t>
            </a:r>
          </a:p>
        </p:txBody>
      </p:sp>
      <p:sp>
        <p:nvSpPr>
          <p:cNvPr id="55299" name="object 3">
            <a:extLst>
              <a:ext uri="{FF2B5EF4-FFF2-40B4-BE49-F238E27FC236}">
                <a16:creationId xmlns:a16="http://schemas.microsoft.com/office/drawing/2014/main" id="{0EE7445D-901C-A83D-9682-994839843D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877888"/>
            <a:ext cx="8280400" cy="593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0860" rIns="0" bIns="0">
            <a:spAutoFit/>
          </a:bodyPr>
          <a:lstStyle>
            <a:lvl1pPr marL="352425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646113" indent="-24447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 err="1">
                <a:cs typeface="Times New Roman" panose="02020603050405020304" pitchFamily="18" charset="0"/>
              </a:rPr>
              <a:t>Πληροφορί</a:t>
            </a:r>
            <a:r>
              <a:rPr lang="en-US" altLang="en-US" sz="2200" dirty="0">
                <a:cs typeface="Times New Roman" panose="02020603050405020304" pitchFamily="18" charset="0"/>
              </a:rPr>
              <a:t>α που καταγράφει την ιστορία/εξέλιξη (versioning) ενός ψηφιακού αντικειµένου</a:t>
            </a:r>
          </a:p>
          <a:p>
            <a:pPr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l-GR" altLang="en-US" sz="2200" dirty="0">
                <a:cs typeface="Times New Roman" panose="02020603050405020304" pitchFamily="18" charset="0"/>
              </a:rPr>
              <a:t>Κάθε γεγονός περιγράφει µ</a:t>
            </a:r>
            <a:r>
              <a:rPr lang="el-GR" altLang="en-US" sz="2200" dirty="0" err="1">
                <a:cs typeface="Times New Roman" panose="02020603050405020304" pitchFamily="18" charset="0"/>
              </a:rPr>
              <a:t>ια</a:t>
            </a:r>
            <a:r>
              <a:rPr lang="el-GR" altLang="en-US" sz="2200" dirty="0">
                <a:cs typeface="Times New Roman" panose="02020603050405020304" pitchFamily="18" charset="0"/>
              </a:rPr>
              <a:t> διαδικασία που τα </a:t>
            </a:r>
            <a:r>
              <a:rPr lang="el-GR" altLang="en-US" sz="2200" dirty="0" err="1">
                <a:cs typeface="Times New Roman" panose="02020603050405020304" pitchFamily="18" charset="0"/>
              </a:rPr>
              <a:t>αποτελέσµατα</a:t>
            </a:r>
            <a:r>
              <a:rPr lang="el-GR" altLang="en-US" sz="2200" dirty="0">
                <a:cs typeface="Times New Roman" panose="02020603050405020304" pitchFamily="18" charset="0"/>
              </a:rPr>
              <a:t> της έχουν κάποια επιρροή</a:t>
            </a:r>
            <a:endParaRPr lang="en-US" altLang="en-US" sz="2200" dirty="0">
              <a:cs typeface="Times New Roman" panose="02020603050405020304" pitchFamily="18" charset="0"/>
            </a:endParaRPr>
          </a:p>
          <a:p>
            <a:pPr>
              <a:buSzPct val="100000"/>
              <a:buFont typeface="Arial" panose="020B0604020202020204" pitchFamily="34" charset="0"/>
              <a:buChar char="•"/>
            </a:pPr>
            <a:endParaRPr lang="en-US" altLang="en-US" sz="2000" dirty="0"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 err="1">
                <a:cs typeface="Times New Roman" panose="02020603050405020304" pitchFamily="18" charset="0"/>
              </a:rPr>
              <a:t>Μετ</a:t>
            </a:r>
            <a:r>
              <a:rPr lang="en-US" altLang="en-US" sz="2200" dirty="0">
                <a:cs typeface="Times New Roman" panose="02020603050405020304" pitchFamily="18" charset="0"/>
              </a:rPr>
              <a:t>αδεδοµένα</a:t>
            </a:r>
          </a:p>
          <a:p>
            <a:pPr marL="744538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 err="1">
                <a:cs typeface="Times New Roman" panose="02020603050405020304" pitchFamily="18" charset="0"/>
              </a:rPr>
              <a:t>Αν</a:t>
            </a:r>
            <a:r>
              <a:rPr lang="en-US" altLang="en-US" sz="2200" dirty="0">
                <a:cs typeface="Times New Roman" panose="02020603050405020304" pitchFamily="18" charset="0"/>
              </a:rPr>
              <a:t>αγνωριστικό (</a:t>
            </a:r>
            <a:r>
              <a:rPr lang="en-US" altLang="en-US" sz="2200" dirty="0">
                <a:solidFill>
                  <a:srgbClr val="0000FF"/>
                </a:solidFill>
                <a:cs typeface="Times New Roman" panose="02020603050405020304" pitchFamily="18" charset="0"/>
              </a:rPr>
              <a:t>Τιµή, Σχήµα</a:t>
            </a:r>
            <a:r>
              <a:rPr lang="en-US" altLang="en-US" sz="2200" dirty="0">
                <a:cs typeface="Times New Roman" panose="02020603050405020304" pitchFamily="18" charset="0"/>
              </a:rPr>
              <a:t>)</a:t>
            </a:r>
          </a:p>
          <a:p>
            <a:pPr marL="744538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 err="1">
                <a:cs typeface="Times New Roman" panose="02020603050405020304" pitchFamily="18" charset="0"/>
              </a:rPr>
              <a:t>Τύ</a:t>
            </a:r>
            <a:r>
              <a:rPr lang="en-US" altLang="en-US" sz="2200" dirty="0">
                <a:cs typeface="Times New Roman" panose="02020603050405020304" pitchFamily="18" charset="0"/>
              </a:rPr>
              <a:t>πος γεγονότος (</a:t>
            </a:r>
            <a:r>
              <a:rPr lang="en-US" altLang="en-US" sz="2200" dirty="0">
                <a:solidFill>
                  <a:srgbClr val="0000FF"/>
                </a:solidFill>
                <a:cs typeface="Times New Roman" panose="02020603050405020304" pitchFamily="18" charset="0"/>
              </a:rPr>
              <a:t>π.χ. µ</a:t>
            </a:r>
            <a:r>
              <a:rPr lang="en-US" altLang="en-US" sz="2200" dirty="0" err="1">
                <a:solidFill>
                  <a:srgbClr val="0000FF"/>
                </a:solidFill>
                <a:cs typeface="Times New Roman" panose="02020603050405020304" pitchFamily="18" charset="0"/>
              </a:rPr>
              <a:t>ετά</a:t>
            </a:r>
            <a:r>
              <a:rPr lang="en-US" altLang="en-US" sz="2200" dirty="0">
                <a:solidFill>
                  <a:srgbClr val="0000FF"/>
                </a:solidFill>
                <a:cs typeface="Times New Roman" panose="02020603050405020304" pitchFamily="18" charset="0"/>
              </a:rPr>
              <a:t>βαση, συµπίεση, διαγραφή, έλεγχος  εγκυρότητας</a:t>
            </a:r>
            <a:r>
              <a:rPr lang="en-US" altLang="en-US" sz="2200" dirty="0">
                <a:cs typeface="Times New Roman" panose="02020603050405020304" pitchFamily="18" charset="0"/>
              </a:rPr>
              <a:t>)</a:t>
            </a:r>
          </a:p>
          <a:p>
            <a:pPr marL="744538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Times New Roman" panose="02020603050405020304" pitchFamily="18" charset="0"/>
              </a:rPr>
              <a:t>Απ</a:t>
            </a:r>
            <a:r>
              <a:rPr lang="en-US" altLang="en-US" sz="2200" dirty="0" err="1">
                <a:cs typeface="Times New Roman" panose="02020603050405020304" pitchFamily="18" charset="0"/>
              </a:rPr>
              <a:t>οτέλεσ</a:t>
            </a:r>
            <a:r>
              <a:rPr lang="en-US" altLang="en-US" sz="2200" dirty="0">
                <a:cs typeface="Times New Roman" panose="02020603050405020304" pitchFamily="18" charset="0"/>
              </a:rPr>
              <a:t>µα (</a:t>
            </a:r>
            <a:r>
              <a:rPr lang="en-US" altLang="en-US" sz="2200" dirty="0" err="1">
                <a:solidFill>
                  <a:srgbClr val="0000FF"/>
                </a:solidFill>
                <a:cs typeface="Times New Roman" panose="02020603050405020304" pitchFamily="18" charset="0"/>
              </a:rPr>
              <a:t>κωδικο</a:t>
            </a:r>
            <a:r>
              <a:rPr lang="en-US" altLang="en-US" sz="2200" dirty="0">
                <a:solidFill>
                  <a:srgbClr val="0000FF"/>
                </a:solidFill>
                <a:cs typeface="Times New Roman" panose="02020603050405020304" pitchFamily="18" charset="0"/>
              </a:rPr>
              <a:t>ποιηµένες τιµές</a:t>
            </a:r>
            <a:r>
              <a:rPr lang="en-US" altLang="en-US" sz="2200" dirty="0">
                <a:cs typeface="Times New Roman" panose="02020603050405020304" pitchFamily="18" charset="0"/>
              </a:rPr>
              <a:t>)</a:t>
            </a:r>
          </a:p>
          <a:p>
            <a:pPr marL="744538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 err="1">
                <a:cs typeface="Times New Roman" panose="02020603050405020304" pitchFamily="18" charset="0"/>
              </a:rPr>
              <a:t>Τεκµηρίωση</a:t>
            </a:r>
            <a:r>
              <a:rPr lang="en-US" altLang="en-US" sz="2200" dirty="0">
                <a:cs typeface="Times New Roman" panose="02020603050405020304" pitchFamily="18" charset="0"/>
              </a:rPr>
              <a:t> απ</a:t>
            </a:r>
            <a:r>
              <a:rPr lang="en-US" altLang="en-US" sz="2200" dirty="0" err="1">
                <a:cs typeface="Times New Roman" panose="02020603050405020304" pitchFamily="18" charset="0"/>
              </a:rPr>
              <a:t>οτελέσ</a:t>
            </a:r>
            <a:r>
              <a:rPr lang="en-US" altLang="en-US" sz="2200" dirty="0">
                <a:cs typeface="Times New Roman" panose="02020603050405020304" pitchFamily="18" charset="0"/>
              </a:rPr>
              <a:t>µα</a:t>
            </a:r>
            <a:r>
              <a:rPr lang="en-US" altLang="en-US" sz="2200" dirty="0" err="1">
                <a:cs typeface="Times New Roman" panose="02020603050405020304" pitchFamily="18" charset="0"/>
              </a:rPr>
              <a:t>τος</a:t>
            </a:r>
            <a:endParaRPr lang="en-US" altLang="en-US" sz="2200" dirty="0">
              <a:cs typeface="Times New Roman" panose="02020603050405020304" pitchFamily="18" charset="0"/>
            </a:endParaRPr>
          </a:p>
          <a:p>
            <a:pPr marL="744538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 err="1">
                <a:cs typeface="Times New Roman" panose="02020603050405020304" pitchFamily="18" charset="0"/>
              </a:rPr>
              <a:t>Τεκµηρίωση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cs typeface="Times New Roman" panose="02020603050405020304" pitchFamily="18" charset="0"/>
              </a:rPr>
              <a:t>γεγονότος</a:t>
            </a:r>
            <a:endParaRPr lang="en-US" altLang="en-US" sz="2200" dirty="0">
              <a:cs typeface="Times New Roman" panose="02020603050405020304" pitchFamily="18" charset="0"/>
            </a:endParaRPr>
          </a:p>
          <a:p>
            <a:pPr marL="744538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 err="1">
                <a:cs typeface="Times New Roman" panose="02020603050405020304" pitchFamily="18" charset="0"/>
              </a:rPr>
              <a:t>Ηµεροµηνί</a:t>
            </a:r>
            <a:r>
              <a:rPr lang="en-US" altLang="en-US" sz="2200" dirty="0">
                <a:cs typeface="Times New Roman" panose="02020603050405020304" pitchFamily="18" charset="0"/>
              </a:rPr>
              <a:t>α/Ώρα</a:t>
            </a:r>
          </a:p>
          <a:p>
            <a:pPr marL="744538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 err="1">
                <a:cs typeface="Times New Roman" panose="02020603050405020304" pitchFamily="18" charset="0"/>
              </a:rPr>
              <a:t>Συσχέτιση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cs typeface="Times New Roman" panose="02020603050405020304" pitchFamily="18" charset="0"/>
              </a:rPr>
              <a:t>άδει</a:t>
            </a:r>
            <a:r>
              <a:rPr lang="en-US" altLang="en-US" sz="2200" dirty="0">
                <a:cs typeface="Times New Roman" panose="02020603050405020304" pitchFamily="18" charset="0"/>
              </a:rPr>
              <a:t>α που επιτρέπει την εκτέλεση του γεγονότος</a:t>
            </a:r>
          </a:p>
          <a:p>
            <a:pPr marL="744538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 err="1">
                <a:cs typeface="Times New Roman" panose="02020603050405020304" pitchFamily="18" charset="0"/>
              </a:rPr>
              <a:t>Συσχέτιση</a:t>
            </a:r>
            <a:r>
              <a:rPr lang="en-US" altLang="en-US" sz="2200" dirty="0">
                <a:cs typeface="Times New Roman" panose="02020603050405020304" pitchFamily="18" charset="0"/>
              </a:rPr>
              <a:t> µε πα</a:t>
            </a:r>
            <a:r>
              <a:rPr lang="en-US" altLang="en-US" sz="2200" dirty="0" err="1">
                <a:cs typeface="Times New Roman" panose="02020603050405020304" pitchFamily="18" charset="0"/>
              </a:rPr>
              <a:t>ράγοντ</a:t>
            </a:r>
            <a:r>
              <a:rPr lang="en-US" altLang="en-US" sz="2200" dirty="0">
                <a:cs typeface="Times New Roman" panose="02020603050405020304" pitchFamily="18" charset="0"/>
              </a:rPr>
              <a:t>α (επόµενη διαφάνεια)</a:t>
            </a:r>
          </a:p>
        </p:txBody>
      </p:sp>
      <p:sp>
        <p:nvSpPr>
          <p:cNvPr id="55300" name="Slide Number Placeholder 3">
            <a:extLst>
              <a:ext uri="{FF2B5EF4-FFF2-40B4-BE49-F238E27FC236}">
                <a16:creationId xmlns:a16="http://schemas.microsoft.com/office/drawing/2014/main" id="{5A4407EF-FCF1-D870-8A15-E013EE6BA3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6453188"/>
            <a:ext cx="382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fld id="{D10C6D53-1C49-47C7-B63A-590DDBC9D21F}" type="slidenum"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35</a:t>
            </a:fld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EC239CF3-7E5F-55A6-1F3B-53B7066F4F9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392488" y="14288"/>
            <a:ext cx="2359025" cy="473075"/>
          </a:xfrm>
        </p:spPr>
        <p:txBody>
          <a:bodyPr wrap="square" lIns="0" tIns="10860" rIns="0" bIns="0" rtlCol="0">
            <a:spAutoFit/>
          </a:bodyPr>
          <a:lstStyle/>
          <a:p>
            <a:pPr marL="10860">
              <a:spcBef>
                <a:spcPts val="86"/>
              </a:spcBef>
              <a:defRPr/>
            </a:pPr>
            <a:r>
              <a:rPr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Παράγοντες</a:t>
            </a:r>
          </a:p>
        </p:txBody>
      </p:sp>
      <p:sp>
        <p:nvSpPr>
          <p:cNvPr id="56323" name="object 3">
            <a:extLst>
              <a:ext uri="{FF2B5EF4-FFF2-40B4-BE49-F238E27FC236}">
                <a16:creationId xmlns:a16="http://schemas.microsoft.com/office/drawing/2014/main" id="{20F5FE0C-97E3-2167-4A55-5C05DBD6B51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39750" y="981075"/>
            <a:ext cx="8356600" cy="5040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3891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42863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Κατα</a:t>
            </a:r>
            <a:r>
              <a:rPr lang="en-US" altLang="en-US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γρ</a:t>
            </a:r>
            <a:r>
              <a:rPr lang="en-US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αφή πληροφορίας σχετικά µε παράγοντες (φυσικά  πρόσωπα / φορείς) που σχετίζονται µε γεγονότα διατήρησης και  διαχείριση δικαιωµάτων</a:t>
            </a:r>
          </a:p>
          <a:p>
            <a:pPr marL="42863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altLang="en-US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Έν</a:t>
            </a:r>
            <a:r>
              <a:rPr lang="en-US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ας παράγοντας µπορεί να εκτελεί, να εξουσιοδοτεί ή να  επιβάλλει ένα ή περισσότερα γεγονότα</a:t>
            </a:r>
          </a:p>
          <a:p>
            <a:pPr marL="1166812" lvl="1" indent="-342900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Δηµιουργός</a:t>
            </a:r>
            <a:r>
              <a:rPr lang="en-US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en-US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Φορέ</a:t>
            </a:r>
            <a:r>
              <a:rPr lang="en-US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ας Digital Culture</a:t>
            </a:r>
          </a:p>
          <a:p>
            <a:pPr marL="42863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altLang="en-US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Έν</a:t>
            </a:r>
            <a:r>
              <a:rPr lang="en-US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ας παράγοντας µπορεί να κρατάει ή να παραχωρεί ένα ή  περισσότερα δικαιώµατα</a:t>
            </a:r>
          </a:p>
          <a:p>
            <a:pPr marL="42863">
              <a:spcBef>
                <a:spcPts val="0"/>
              </a:spcBef>
              <a:buClrTx/>
              <a:buSzPct val="100000"/>
              <a:buFont typeface="Arial" panose="020B0604020202020204" pitchFamily="34" charset="0"/>
              <a:buChar char="•"/>
            </a:pPr>
            <a:endParaRPr lang="en-US" altLang="en-US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863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altLang="en-US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Μετ</a:t>
            </a:r>
            <a:r>
              <a:rPr lang="en-US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αδεδοµένα</a:t>
            </a:r>
          </a:p>
          <a:p>
            <a:pPr marL="1166812" lvl="1" indent="-342900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Αν</a:t>
            </a:r>
            <a:r>
              <a:rPr lang="en-US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αγνωριστικό παράγοντα (</a:t>
            </a:r>
            <a:r>
              <a:rPr lang="en-US" altLang="en-US" sz="2200" b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π.χ. </a:t>
            </a:r>
            <a:r>
              <a:rPr lang="en-US" altLang="en-US" sz="2200" b="0" dirty="0">
                <a:solidFill>
                  <a:srgbClr val="04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URI</a:t>
            </a:r>
            <a:r>
              <a:rPr lang="en-US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1166812" lvl="1" indent="-342900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Όνο</a:t>
            </a:r>
            <a:r>
              <a:rPr lang="en-US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µα πα</a:t>
            </a:r>
            <a:r>
              <a:rPr lang="en-US" altLang="en-US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ράγοντ</a:t>
            </a:r>
            <a:r>
              <a:rPr lang="en-US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</a:p>
          <a:p>
            <a:pPr marL="1166812" lvl="1" indent="-342900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Ρόλος</a:t>
            </a:r>
            <a:r>
              <a:rPr lang="en-US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Δηµιουργός</a:t>
            </a:r>
            <a:r>
              <a:rPr lang="en-US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Δι</a:t>
            </a:r>
            <a:r>
              <a:rPr lang="en-US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αχειριστής, Νόµιµος Ιδιοκτήτης)</a:t>
            </a:r>
          </a:p>
        </p:txBody>
      </p:sp>
      <p:sp>
        <p:nvSpPr>
          <p:cNvPr id="56324" name="Slide Number Placeholder 3">
            <a:extLst>
              <a:ext uri="{FF2B5EF4-FFF2-40B4-BE49-F238E27FC236}">
                <a16:creationId xmlns:a16="http://schemas.microsoft.com/office/drawing/2014/main" id="{403B531D-B135-DF7D-59EE-40527B04ED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6453188"/>
            <a:ext cx="382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fld id="{23EB5171-1E00-40B1-8BCB-39A484AAAA4F}" type="slidenum"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36</a:t>
            </a:fld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54312600-BF52-C730-AE07-34E9B850690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390900" y="44450"/>
            <a:ext cx="2362200" cy="473075"/>
          </a:xfrm>
        </p:spPr>
        <p:txBody>
          <a:bodyPr wrap="square" lIns="0" tIns="10860" rIns="0" bIns="0" rtlCol="0">
            <a:spAutoFit/>
          </a:bodyPr>
          <a:lstStyle/>
          <a:p>
            <a:pPr marL="10860">
              <a:spcBef>
                <a:spcPts val="86"/>
              </a:spcBef>
              <a:defRPr/>
            </a:pPr>
            <a:r>
              <a:rPr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ι</a:t>
            </a:r>
            <a:r>
              <a:rPr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</a:t>
            </a:r>
            <a:r>
              <a:rPr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ιώ</a:t>
            </a:r>
            <a:r>
              <a:rPr spc="-239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µ</a:t>
            </a:r>
            <a:r>
              <a:rPr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ατα</a:t>
            </a:r>
          </a:p>
        </p:txBody>
      </p:sp>
      <p:sp>
        <p:nvSpPr>
          <p:cNvPr id="57347" name="object 3">
            <a:extLst>
              <a:ext uri="{FF2B5EF4-FFF2-40B4-BE49-F238E27FC236}">
                <a16:creationId xmlns:a16="http://schemas.microsoft.com/office/drawing/2014/main" id="{44F67B88-863A-1FEC-DDD5-28F6C5A5E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981075"/>
            <a:ext cx="8064500" cy="561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23891" rIns="0" bIns="0">
            <a:spAutoFit/>
          </a:bodyPr>
          <a:lstStyle>
            <a:lvl1pPr marL="9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646113" indent="-2428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ts val="600"/>
              </a:spcBef>
              <a:buSzPct val="100000"/>
            </a:pPr>
            <a:r>
              <a:rPr lang="en-US" altLang="en-US" sz="2200" dirty="0" err="1">
                <a:cs typeface="Times New Roman" panose="02020603050405020304" pitchFamily="18" charset="0"/>
              </a:rPr>
              <a:t>Πληροφορί</a:t>
            </a:r>
            <a:r>
              <a:rPr lang="en-US" altLang="en-US" sz="2200" dirty="0">
                <a:cs typeface="Times New Roman" panose="02020603050405020304" pitchFamily="18" charset="0"/>
              </a:rPr>
              <a:t>α που αναφέρεται στην άδεια που παρέχεται σε ένα σύστηµα τεκµηρίωσης, ώστε να εκτελεστούν ενέργειες  πάνω στα ψηφιακά αντικείµενα µε σκοπό την διατήρηση</a:t>
            </a:r>
          </a:p>
          <a:p>
            <a:pPr marL="352425" indent="-342900">
              <a:buSzPct val="100000"/>
              <a:buFont typeface="Arial" panose="020B0604020202020204" pitchFamily="34" charset="0"/>
              <a:buChar char="•"/>
            </a:pPr>
            <a:endParaRPr lang="en-US" altLang="en-US" sz="2000" dirty="0">
              <a:cs typeface="Times New Roman" panose="02020603050405020304" pitchFamily="18" charset="0"/>
            </a:endParaRPr>
          </a:p>
          <a:p>
            <a:pPr marL="352425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Times New Roman" panose="02020603050405020304" pitchFamily="18" charset="0"/>
              </a:rPr>
              <a:t>Παρα</a:t>
            </a:r>
            <a:r>
              <a:rPr lang="en-US" altLang="en-US" sz="2200" dirty="0" err="1">
                <a:cs typeface="Times New Roman" panose="02020603050405020304" pitchFamily="18" charset="0"/>
              </a:rPr>
              <a:t>δείγ</a:t>
            </a:r>
            <a:r>
              <a:rPr lang="en-US" altLang="en-US" sz="2200" dirty="0">
                <a:cs typeface="Times New Roman" panose="02020603050405020304" pitchFamily="18" charset="0"/>
              </a:rPr>
              <a:t>µατα</a:t>
            </a:r>
          </a:p>
          <a:p>
            <a:pPr marL="746125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 err="1">
                <a:cs typeface="Times New Roman" panose="02020603050405020304" pitchFamily="18" charset="0"/>
              </a:rPr>
              <a:t>Άδει</a:t>
            </a:r>
            <a:r>
              <a:rPr lang="en-US" altLang="en-US" sz="2200" dirty="0">
                <a:cs typeface="Times New Roman" panose="02020603050405020304" pitchFamily="18" charset="0"/>
              </a:rPr>
              <a:t>α ανανέωσης ψηφιακού περιεχοµένου</a:t>
            </a:r>
          </a:p>
          <a:p>
            <a:pPr marL="746125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 err="1">
                <a:cs typeface="Times New Roman" panose="02020603050405020304" pitchFamily="18" charset="0"/>
              </a:rPr>
              <a:t>Άδει</a:t>
            </a:r>
            <a:r>
              <a:rPr lang="en-US" altLang="en-US" sz="2200" dirty="0">
                <a:cs typeface="Times New Roman" panose="02020603050405020304" pitchFamily="18" charset="0"/>
              </a:rPr>
              <a:t>α µετατροπής µορφότυπου</a:t>
            </a:r>
          </a:p>
          <a:p>
            <a:pPr marL="746125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 err="1">
                <a:cs typeface="Times New Roman" panose="02020603050405020304" pitchFamily="18" charset="0"/>
              </a:rPr>
              <a:t>Άδει</a:t>
            </a:r>
            <a:r>
              <a:rPr lang="en-US" altLang="en-US" sz="2200" dirty="0">
                <a:cs typeface="Times New Roman" panose="02020603050405020304" pitchFamily="18" charset="0"/>
              </a:rPr>
              <a:t>α αναδηµιουργίας του ψηφιακού περιεχοµένου</a:t>
            </a:r>
          </a:p>
          <a:p>
            <a:pPr marL="746125" lvl="1" indent="-342900">
              <a:buSzPct val="100000"/>
              <a:buFont typeface="Arial" panose="020B0604020202020204" pitchFamily="34" charset="0"/>
              <a:buChar char="•"/>
            </a:pPr>
            <a:endParaRPr lang="en-US" altLang="en-US" sz="2200" dirty="0">
              <a:cs typeface="Times New Roman" panose="02020603050405020304" pitchFamily="18" charset="0"/>
            </a:endParaRPr>
          </a:p>
          <a:p>
            <a:pPr marL="352425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 err="1">
                <a:cs typeface="Times New Roman" panose="02020603050405020304" pitchFamily="18" charset="0"/>
              </a:rPr>
              <a:t>Μετ</a:t>
            </a:r>
            <a:r>
              <a:rPr lang="en-US" altLang="en-US" sz="2200" dirty="0">
                <a:cs typeface="Times New Roman" panose="02020603050405020304" pitchFamily="18" charset="0"/>
              </a:rPr>
              <a:t>αδεδοµένα</a:t>
            </a:r>
          </a:p>
          <a:p>
            <a:pPr marL="746125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 err="1">
                <a:cs typeface="Times New Roman" panose="02020603050405020304" pitchFamily="18" charset="0"/>
              </a:rPr>
              <a:t>Δήλωση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cs typeface="Times New Roman" panose="02020603050405020304" pitchFamily="18" charset="0"/>
              </a:rPr>
              <a:t>άδει</a:t>
            </a:r>
            <a:r>
              <a:rPr lang="en-US" altLang="en-US" sz="2200" dirty="0">
                <a:cs typeface="Times New Roman" panose="02020603050405020304" pitchFamily="18" charset="0"/>
              </a:rPr>
              <a:t>ας</a:t>
            </a:r>
          </a:p>
          <a:p>
            <a:pPr marL="746125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 err="1">
                <a:cs typeface="Times New Roman" panose="02020603050405020304" pitchFamily="18" charset="0"/>
              </a:rPr>
              <a:t>Συσχέτιση</a:t>
            </a:r>
            <a:r>
              <a:rPr lang="en-US" altLang="en-US" sz="2200" dirty="0">
                <a:cs typeface="Times New Roman" panose="02020603050405020304" pitchFamily="18" charset="0"/>
              </a:rPr>
              <a:t> µε πα</a:t>
            </a:r>
            <a:r>
              <a:rPr lang="en-US" altLang="en-US" sz="2200" dirty="0" err="1">
                <a:cs typeface="Times New Roman" panose="02020603050405020304" pitchFamily="18" charset="0"/>
              </a:rPr>
              <a:t>ράγοντες</a:t>
            </a:r>
            <a:endParaRPr lang="en-US" altLang="en-US" sz="2200" dirty="0">
              <a:cs typeface="Times New Roman" panose="02020603050405020304" pitchFamily="18" charset="0"/>
            </a:endParaRPr>
          </a:p>
          <a:p>
            <a:pPr marL="746125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 err="1">
                <a:cs typeface="Times New Roman" panose="02020603050405020304" pitchFamily="18" charset="0"/>
              </a:rPr>
              <a:t>Συσχέτιση</a:t>
            </a:r>
            <a:r>
              <a:rPr lang="en-US" altLang="en-US" sz="2200" dirty="0">
                <a:cs typeface="Times New Roman" panose="02020603050405020304" pitchFamily="18" charset="0"/>
              </a:rPr>
              <a:t> µε α</a:t>
            </a:r>
            <a:r>
              <a:rPr lang="en-US" altLang="en-US" sz="2200" dirty="0" err="1">
                <a:cs typeface="Times New Roman" panose="02020603050405020304" pitchFamily="18" charset="0"/>
              </a:rPr>
              <a:t>ντικείµεν</a:t>
            </a:r>
            <a:r>
              <a:rPr lang="en-US" altLang="en-US" sz="2200" dirty="0">
                <a:cs typeface="Times New Roman" panose="02020603050405020304" pitchFamily="18" charset="0"/>
              </a:rPr>
              <a:t>α</a:t>
            </a:r>
          </a:p>
          <a:p>
            <a:pPr marL="746125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 err="1">
                <a:cs typeface="Times New Roman" panose="02020603050405020304" pitchFamily="18" charset="0"/>
              </a:rPr>
              <a:t>Συµφωνητικό</a:t>
            </a:r>
            <a:r>
              <a:rPr lang="en-US" altLang="en-US" sz="2200" dirty="0">
                <a:cs typeface="Times New Roman" panose="02020603050405020304" pitchFamily="18" charset="0"/>
              </a:rPr>
              <a:t> µ</a:t>
            </a:r>
            <a:r>
              <a:rPr lang="en-US" altLang="en-US" sz="2200" dirty="0" err="1">
                <a:cs typeface="Times New Roman" panose="02020603050405020304" pitchFamily="18" charset="0"/>
              </a:rPr>
              <a:t>ετ</a:t>
            </a:r>
            <a:r>
              <a:rPr lang="en-US" altLang="en-US" sz="2200" dirty="0">
                <a:cs typeface="Times New Roman" panose="02020603050405020304" pitchFamily="18" charset="0"/>
              </a:rPr>
              <a:t>αβίβασης</a:t>
            </a:r>
          </a:p>
        </p:txBody>
      </p:sp>
      <p:sp>
        <p:nvSpPr>
          <p:cNvPr id="57348" name="Slide Number Placeholder 3">
            <a:extLst>
              <a:ext uri="{FF2B5EF4-FFF2-40B4-BE49-F238E27FC236}">
                <a16:creationId xmlns:a16="http://schemas.microsoft.com/office/drawing/2014/main" id="{43A75AD5-C678-2C06-6584-70F67082A6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6453188"/>
            <a:ext cx="382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fld id="{2932DC54-4FD3-44DA-A094-43B880255112}" type="slidenum"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37</a:t>
            </a:fld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D679517A-079E-543F-7572-34D418945B6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68388" y="30163"/>
            <a:ext cx="7518400" cy="473075"/>
          </a:xfrm>
        </p:spPr>
        <p:txBody>
          <a:bodyPr wrap="square" lIns="0" tIns="10860" rIns="0" bIns="0" rtlCol="0">
            <a:spAutoFit/>
          </a:bodyPr>
          <a:lstStyle/>
          <a:p>
            <a:pPr marL="10860">
              <a:spcBef>
                <a:spcPts val="86"/>
              </a:spcBef>
              <a:tabLst>
                <a:tab pos="1757111" algn="l"/>
                <a:tab pos="3892142" algn="l"/>
              </a:tabLst>
              <a:defRPr/>
            </a:pPr>
            <a:r>
              <a:rPr spc="-4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</a:t>
            </a:r>
            <a:r>
              <a:rPr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αδικασία</a:t>
            </a:r>
            <a:r>
              <a:rPr lang="en-US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6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συµπλήρωσης</a:t>
            </a:r>
            <a:r>
              <a:rPr lang="en-US" spc="-26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38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µεταδεδοµένων</a:t>
            </a:r>
          </a:p>
        </p:txBody>
      </p:sp>
      <p:sp>
        <p:nvSpPr>
          <p:cNvPr id="58371" name="object 3">
            <a:extLst>
              <a:ext uri="{FF2B5EF4-FFF2-40B4-BE49-F238E27FC236}">
                <a16:creationId xmlns:a16="http://schemas.microsoft.com/office/drawing/2014/main" id="{59E01DBE-3882-A97C-E86D-FF6A43EC3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7438" y="692150"/>
            <a:ext cx="7732712" cy="602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23891" rIns="0" bIns="0">
            <a:spAutoFit/>
          </a:bodyPr>
          <a:lstStyle>
            <a:lvl1pPr marL="303213" indent="-292100"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646113" indent="-242888"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54013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 err="1">
                <a:cs typeface="Times New Roman" panose="02020603050405020304" pitchFamily="18" charset="0"/>
              </a:rPr>
              <a:t>Εξ</a:t>
            </a:r>
            <a:r>
              <a:rPr lang="en-US" altLang="en-US" sz="2200" dirty="0">
                <a:cs typeface="Times New Roman" panose="02020603050405020304" pitchFamily="18" charset="0"/>
              </a:rPr>
              <a:t>αγωγή µεταδεδοµένων από το ίδιο το αντικείµενο, συνοδευόµενα έγγραφα</a:t>
            </a:r>
          </a:p>
          <a:p>
            <a:pPr marL="746125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 err="1">
                <a:cs typeface="Times New Roman" panose="02020603050405020304" pitchFamily="18" charset="0"/>
              </a:rPr>
              <a:t>όνο</a:t>
            </a:r>
            <a:r>
              <a:rPr lang="en-US" altLang="en-US" sz="2200" dirty="0">
                <a:cs typeface="Times New Roman" panose="02020603050405020304" pitchFamily="18" charset="0"/>
              </a:rPr>
              <a:t>µα π</a:t>
            </a:r>
            <a:r>
              <a:rPr lang="en-US" altLang="en-US" sz="2200" dirty="0" err="1">
                <a:cs typeface="Times New Roman" panose="02020603050405020304" pitchFamily="18" charset="0"/>
              </a:rPr>
              <a:t>ρωτότυ</a:t>
            </a:r>
            <a:r>
              <a:rPr lang="en-US" altLang="en-US" sz="2200" dirty="0">
                <a:cs typeface="Times New Roman" panose="02020603050405020304" pitchFamily="18" charset="0"/>
              </a:rPr>
              <a:t>που</a:t>
            </a:r>
          </a:p>
          <a:p>
            <a:pPr marL="746125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Times New Roman" panose="02020603050405020304" pitchFamily="18" charset="0"/>
              </a:rPr>
              <a:t>µ</a:t>
            </a:r>
            <a:r>
              <a:rPr lang="en-US" altLang="en-US" sz="2200" dirty="0" err="1">
                <a:cs typeface="Times New Roman" panose="02020603050405020304" pitchFamily="18" charset="0"/>
              </a:rPr>
              <a:t>ορφότυ</a:t>
            </a:r>
            <a:r>
              <a:rPr lang="en-US" altLang="en-US" sz="2200" dirty="0">
                <a:cs typeface="Times New Roman" panose="02020603050405020304" pitchFamily="18" charset="0"/>
              </a:rPr>
              <a:t>πος</a:t>
            </a:r>
          </a:p>
          <a:p>
            <a:pPr marL="746125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Times New Roman" panose="02020603050405020304" pitchFamily="18" charset="0"/>
              </a:rPr>
              <a:t>π</a:t>
            </a:r>
            <a:r>
              <a:rPr lang="en-US" altLang="en-US" sz="2200" dirty="0" err="1">
                <a:cs typeface="Times New Roman" panose="02020603050405020304" pitchFamily="18" charset="0"/>
              </a:rPr>
              <a:t>ερι</a:t>
            </a:r>
            <a:r>
              <a:rPr lang="en-US" altLang="en-US" sz="2200" dirty="0">
                <a:cs typeface="Times New Roman" panose="02020603050405020304" pitchFamily="18" charset="0"/>
              </a:rPr>
              <a:t>βάλλον λογισµικού</a:t>
            </a:r>
          </a:p>
          <a:p>
            <a:pPr marL="746125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Times New Roman" panose="02020603050405020304" pitchFamily="18" charset="0"/>
              </a:rPr>
              <a:t>µ</a:t>
            </a:r>
            <a:r>
              <a:rPr lang="en-US" altLang="en-US" sz="2200" dirty="0" err="1">
                <a:cs typeface="Times New Roman" panose="02020603050405020304" pitchFamily="18" charset="0"/>
              </a:rPr>
              <a:t>έγεθος</a:t>
            </a:r>
            <a:endParaRPr lang="en-US" altLang="en-US" sz="2200" dirty="0">
              <a:cs typeface="Times New Roman" panose="02020603050405020304" pitchFamily="18" charset="0"/>
            </a:endParaRPr>
          </a:p>
          <a:p>
            <a:pPr marL="746125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 err="1">
                <a:cs typeface="Times New Roman" panose="02020603050405020304" pitchFamily="18" charset="0"/>
              </a:rPr>
              <a:t>δικ</a:t>
            </a:r>
            <a:r>
              <a:rPr lang="en-US" altLang="en-US" sz="2200" dirty="0">
                <a:cs typeface="Times New Roman" panose="02020603050405020304" pitchFamily="18" charset="0"/>
              </a:rPr>
              <a:t>αιώµατα</a:t>
            </a:r>
          </a:p>
          <a:p>
            <a:pPr marL="746125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Times New Roman" panose="02020603050405020304" pitchFamily="18" charset="0"/>
              </a:rPr>
              <a:t>πα</a:t>
            </a:r>
            <a:r>
              <a:rPr lang="en-US" altLang="en-US" sz="2200" dirty="0" err="1">
                <a:cs typeface="Times New Roman" panose="02020603050405020304" pitchFamily="18" charset="0"/>
              </a:rPr>
              <a:t>ράγοντες</a:t>
            </a:r>
            <a:endParaRPr lang="en-US" altLang="en-US" sz="2200" dirty="0">
              <a:cs typeface="Times New Roman" panose="02020603050405020304" pitchFamily="18" charset="0"/>
            </a:endParaRPr>
          </a:p>
          <a:p>
            <a:pPr marL="354013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 err="1">
                <a:cs typeface="Times New Roman" panose="02020603050405020304" pitchFamily="18" charset="0"/>
              </a:rPr>
              <a:t>Εξ</a:t>
            </a:r>
            <a:r>
              <a:rPr lang="en-US" altLang="en-US" sz="2200" dirty="0">
                <a:cs typeface="Times New Roman" panose="02020603050405020304" pitchFamily="18" charset="0"/>
              </a:rPr>
              <a:t>αγωγή µεταδεδοµένων κατά την διάρκεια δηµιουργίας του  ψηφιακού περιεχοµένου</a:t>
            </a:r>
          </a:p>
          <a:p>
            <a:pPr marL="746125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 err="1">
                <a:cs typeface="Times New Roman" panose="02020603050405020304" pitchFamily="18" charset="0"/>
              </a:rPr>
              <a:t>Τεχνικά</a:t>
            </a:r>
            <a:r>
              <a:rPr lang="en-US" altLang="en-US" sz="2200" dirty="0">
                <a:cs typeface="Times New Roman" panose="02020603050405020304" pitchFamily="18" charset="0"/>
              </a:rPr>
              <a:t> µ</a:t>
            </a:r>
            <a:r>
              <a:rPr lang="en-US" altLang="en-US" sz="2200" dirty="0" err="1">
                <a:cs typeface="Times New Roman" panose="02020603050405020304" pitchFamily="18" charset="0"/>
              </a:rPr>
              <a:t>ετ</a:t>
            </a:r>
            <a:r>
              <a:rPr lang="en-US" altLang="en-US" sz="2200" dirty="0">
                <a:cs typeface="Times New Roman" panose="02020603050405020304" pitchFamily="18" charset="0"/>
              </a:rPr>
              <a:t>αδεδοµένα</a:t>
            </a:r>
          </a:p>
          <a:p>
            <a:pPr marL="354013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 err="1">
                <a:cs typeface="Times New Roman" panose="02020603050405020304" pitchFamily="18" charset="0"/>
              </a:rPr>
              <a:t>Αυτό</a:t>
            </a:r>
            <a:r>
              <a:rPr lang="en-US" altLang="en-US" sz="2200" dirty="0">
                <a:cs typeface="Times New Roman" panose="02020603050405020304" pitchFamily="18" charset="0"/>
              </a:rPr>
              <a:t>µα</a:t>
            </a:r>
            <a:r>
              <a:rPr lang="en-US" altLang="en-US" sz="2200" dirty="0" err="1">
                <a:cs typeface="Times New Roman" panose="02020603050405020304" pitchFamily="18" charset="0"/>
              </a:rPr>
              <a:t>τη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cs typeface="Times New Roman" panose="02020603050405020304" pitchFamily="18" charset="0"/>
              </a:rPr>
              <a:t>συ</a:t>
            </a:r>
            <a:r>
              <a:rPr lang="en-US" altLang="en-US" sz="2200" dirty="0">
                <a:cs typeface="Times New Roman" panose="02020603050405020304" pitchFamily="18" charset="0"/>
              </a:rPr>
              <a:t>µπ</a:t>
            </a:r>
            <a:r>
              <a:rPr lang="en-US" altLang="en-US" sz="2200" dirty="0" err="1">
                <a:cs typeface="Times New Roman" panose="02020603050405020304" pitchFamily="18" charset="0"/>
              </a:rPr>
              <a:t>λήρωση</a:t>
            </a:r>
            <a:r>
              <a:rPr lang="en-US" altLang="en-US" sz="2200" dirty="0">
                <a:cs typeface="Times New Roman" panose="02020603050405020304" pitchFamily="18" charset="0"/>
              </a:rPr>
              <a:t> από </a:t>
            </a:r>
            <a:r>
              <a:rPr lang="en-US" altLang="en-US" sz="2200" dirty="0" err="1">
                <a:cs typeface="Times New Roman" panose="02020603050405020304" pitchFamily="18" charset="0"/>
              </a:rPr>
              <a:t>το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cs typeface="Times New Roman" panose="02020603050405020304" pitchFamily="18" charset="0"/>
              </a:rPr>
              <a:t>σύστη</a:t>
            </a:r>
            <a:r>
              <a:rPr lang="en-US" altLang="en-US" sz="2200" dirty="0">
                <a:cs typeface="Times New Roman" panose="02020603050405020304" pitchFamily="18" charset="0"/>
              </a:rPr>
              <a:t>µα α</a:t>
            </a:r>
            <a:r>
              <a:rPr lang="en-US" altLang="en-US" sz="2200" dirty="0" err="1">
                <a:cs typeface="Times New Roman" panose="02020603050405020304" pitchFamily="18" charset="0"/>
              </a:rPr>
              <a:t>ρχειοθέτησης</a:t>
            </a:r>
            <a:endParaRPr lang="en-US" altLang="en-US" sz="2200" dirty="0">
              <a:cs typeface="Times New Roman" panose="02020603050405020304" pitchFamily="18" charset="0"/>
            </a:endParaRPr>
          </a:p>
          <a:p>
            <a:pPr marL="746125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 err="1">
                <a:cs typeface="Times New Roman" panose="02020603050405020304" pitchFamily="18" charset="0"/>
              </a:rPr>
              <a:t>Αν</a:t>
            </a:r>
            <a:r>
              <a:rPr lang="en-US" altLang="en-US" sz="2200" dirty="0">
                <a:cs typeface="Times New Roman" panose="02020603050405020304" pitchFamily="18" charset="0"/>
              </a:rPr>
              <a:t>αγνωριστικά (Αντικειµένου, Γεγονότος)</a:t>
            </a:r>
          </a:p>
          <a:p>
            <a:pPr marL="746125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 err="1">
                <a:cs typeface="Times New Roman" panose="02020603050405020304" pitchFamily="18" charset="0"/>
              </a:rPr>
              <a:t>Θέση</a:t>
            </a:r>
            <a:r>
              <a:rPr lang="en-US" altLang="en-US" sz="2200" dirty="0">
                <a:cs typeface="Times New Roman" panose="02020603050405020304" pitchFamily="18" charset="0"/>
              </a:rPr>
              <a:t> απ</a:t>
            </a:r>
            <a:r>
              <a:rPr lang="en-US" altLang="en-US" sz="2200" dirty="0" err="1">
                <a:cs typeface="Times New Roman" panose="02020603050405020304" pitchFamily="18" charset="0"/>
              </a:rPr>
              <a:t>οθήκευσης</a:t>
            </a:r>
            <a:endParaRPr lang="en-US" altLang="en-US" sz="2200" dirty="0">
              <a:cs typeface="Times New Roman" panose="02020603050405020304" pitchFamily="18" charset="0"/>
            </a:endParaRPr>
          </a:p>
          <a:p>
            <a:pPr marL="746125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Times New Roman" panose="02020603050405020304" pitchFamily="18" charset="0"/>
              </a:rPr>
              <a:t>Κατα</a:t>
            </a:r>
            <a:r>
              <a:rPr lang="en-US" altLang="en-US" sz="2200" dirty="0" err="1">
                <a:cs typeface="Times New Roman" panose="02020603050405020304" pitchFamily="18" charset="0"/>
              </a:rPr>
              <a:t>γρ</a:t>
            </a:r>
            <a:r>
              <a:rPr lang="en-US" altLang="en-US" sz="2200" dirty="0">
                <a:cs typeface="Times New Roman" panose="02020603050405020304" pitchFamily="18" charset="0"/>
              </a:rPr>
              <a:t>αφή γεγονότος απόκτησης αντικειµένου</a:t>
            </a:r>
          </a:p>
        </p:txBody>
      </p:sp>
      <p:sp>
        <p:nvSpPr>
          <p:cNvPr id="58372" name="Slide Number Placeholder 3">
            <a:extLst>
              <a:ext uri="{FF2B5EF4-FFF2-40B4-BE49-F238E27FC236}">
                <a16:creationId xmlns:a16="http://schemas.microsoft.com/office/drawing/2014/main" id="{3385A574-FBE9-F245-1549-A6C441CBA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6453188"/>
            <a:ext cx="382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fld id="{B506F95D-DCD4-4364-97C0-E969FFC95BE9}" type="slidenum"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38</a:t>
            </a:fld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BDD3DFCA-D888-E1D5-07EF-B5CAC956517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763838" y="44450"/>
            <a:ext cx="4205287" cy="473075"/>
          </a:xfrm>
        </p:spPr>
        <p:txBody>
          <a:bodyPr wrap="square" lIns="0" tIns="10860" rIns="0" bIns="0" rtlCol="0">
            <a:spAutoFit/>
          </a:bodyPr>
          <a:lstStyle/>
          <a:p>
            <a:pPr marL="10860">
              <a:spcBef>
                <a:spcPts val="86"/>
              </a:spcBef>
              <a:tabLst>
                <a:tab pos="1590956" algn="l"/>
              </a:tabLst>
              <a:defRPr/>
            </a:pPr>
            <a:r>
              <a:rPr spc="-6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Δοµηµένα	</a:t>
            </a:r>
            <a:r>
              <a:rPr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Λεξιλόγια</a:t>
            </a:r>
          </a:p>
        </p:txBody>
      </p:sp>
      <p:sp>
        <p:nvSpPr>
          <p:cNvPr id="59395" name="object 3">
            <a:extLst>
              <a:ext uri="{FF2B5EF4-FFF2-40B4-BE49-F238E27FC236}">
                <a16:creationId xmlns:a16="http://schemas.microsoft.com/office/drawing/2014/main" id="{0AC771B0-37B7-BCDE-6990-69907563BF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1" y="1200150"/>
            <a:ext cx="4608140" cy="378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51041" rIns="0" bIns="0">
            <a:spAutoFit/>
          </a:bodyPr>
          <a:lstStyle>
            <a:lvl1pPr marL="9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ts val="400"/>
              </a:spcBef>
            </a:pPr>
            <a:r>
              <a:rPr lang="en-US" altLang="en-US" sz="2000" b="1" u="sng" dirty="0">
                <a:cs typeface="Times New Roman" panose="02020603050405020304" pitchFamily="18" charset="0"/>
              </a:rPr>
              <a:t>@wikipedia: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algn="just">
              <a:spcBef>
                <a:spcPts val="325"/>
              </a:spcBef>
            </a:pPr>
            <a:r>
              <a:rPr lang="en-US" altLang="en-US" sz="2000" dirty="0">
                <a:cs typeface="Times New Roman" panose="02020603050405020304" pitchFamily="18" charset="0"/>
              </a:rPr>
              <a:t>Controlled vocabularies provide a way to  organize knowledge for subsequent  retrieval. They are used in </a:t>
            </a:r>
            <a:r>
              <a:rPr lang="en-US" altLang="en-US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subject indexing  schemes</a:t>
            </a:r>
            <a:r>
              <a:rPr lang="en-US" altLang="en-US" sz="2000" dirty="0">
                <a:cs typeface="Times New Roman" panose="02020603050405020304" pitchFamily="18" charset="0"/>
              </a:rPr>
              <a:t>, </a:t>
            </a:r>
            <a:r>
              <a:rPr lang="en-US" altLang="en-US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subject headings</a:t>
            </a:r>
            <a:r>
              <a:rPr lang="en-US" altLang="en-US" sz="2000" dirty="0">
                <a:cs typeface="Times New Roman" panose="02020603050405020304" pitchFamily="18" charset="0"/>
              </a:rPr>
              <a:t>, </a:t>
            </a:r>
            <a:r>
              <a:rPr lang="en-US" altLang="en-US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thesauri</a:t>
            </a:r>
            <a:r>
              <a:rPr lang="en-US" altLang="en-US" sz="2000" dirty="0">
                <a:cs typeface="Times New Roman" panose="02020603050405020304" pitchFamily="18" charset="0"/>
              </a:rPr>
              <a:t>,  </a:t>
            </a:r>
            <a:r>
              <a:rPr lang="en-US" altLang="en-US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taxonomies </a:t>
            </a:r>
            <a:r>
              <a:rPr lang="en-US" altLang="en-US" sz="2000" dirty="0">
                <a:cs typeface="Times New Roman" panose="02020603050405020304" pitchFamily="18" charset="0"/>
              </a:rPr>
              <a:t>and other forms of knowledge  organization systems. Controlled vocabulary  schemes mandate the use of predefined,  </a:t>
            </a:r>
            <a:r>
              <a:rPr lang="en-US" altLang="en-US" sz="2000" dirty="0" err="1">
                <a:cs typeface="Times New Roman" panose="02020603050405020304" pitchFamily="18" charset="0"/>
              </a:rPr>
              <a:t>authorised</a:t>
            </a:r>
            <a:r>
              <a:rPr lang="en-US" altLang="en-US" sz="2000" dirty="0">
                <a:cs typeface="Times New Roman" panose="02020603050405020304" pitchFamily="18" charset="0"/>
              </a:rPr>
              <a:t> terms that have been  preselected by the designers of the  schemes, in contrast to natural language  vocabularies, which have no such restriction.</a:t>
            </a:r>
          </a:p>
        </p:txBody>
      </p:sp>
      <p:grpSp>
        <p:nvGrpSpPr>
          <p:cNvPr id="59396" name="object 4">
            <a:extLst>
              <a:ext uri="{FF2B5EF4-FFF2-40B4-BE49-F238E27FC236}">
                <a16:creationId xmlns:a16="http://schemas.microsoft.com/office/drawing/2014/main" id="{E87087C9-9712-5DA5-3186-11325B63036A}"/>
              </a:ext>
            </a:extLst>
          </p:cNvPr>
          <p:cNvGrpSpPr>
            <a:grpSpLocks/>
          </p:cNvGrpSpPr>
          <p:nvPr/>
        </p:nvGrpSpPr>
        <p:grpSpPr bwMode="auto">
          <a:xfrm>
            <a:off x="971550" y="1916113"/>
            <a:ext cx="7443788" cy="4208462"/>
            <a:chOff x="1096933" y="1546109"/>
            <a:chExt cx="8705850" cy="4921250"/>
          </a:xfrm>
        </p:grpSpPr>
        <p:pic>
          <p:nvPicPr>
            <p:cNvPr id="59398" name="object 5">
              <a:extLst>
                <a:ext uri="{FF2B5EF4-FFF2-40B4-BE49-F238E27FC236}">
                  <a16:creationId xmlns:a16="http://schemas.microsoft.com/office/drawing/2014/main" id="{3178936B-8A3E-609E-7066-430A30F571E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08683" y="1546109"/>
              <a:ext cx="3594098" cy="4681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9399" name="object 6">
              <a:extLst>
                <a:ext uri="{FF2B5EF4-FFF2-40B4-BE49-F238E27FC236}">
                  <a16:creationId xmlns:a16="http://schemas.microsoft.com/office/drawing/2014/main" id="{8DD60AE3-1D63-DF1F-6381-20681F29ECC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6933" y="5146559"/>
              <a:ext cx="4571998" cy="1320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9397" name="Slide Number Placeholder 3">
            <a:extLst>
              <a:ext uri="{FF2B5EF4-FFF2-40B4-BE49-F238E27FC236}">
                <a16:creationId xmlns:a16="http://schemas.microsoft.com/office/drawing/2014/main" id="{22E695EB-4615-59A6-3307-F888344766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6453188"/>
            <a:ext cx="382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fld id="{310B3EDC-0F0F-46A6-B58D-C8FAAA954715}" type="slidenum"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39</a:t>
            </a:fld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4FAC0327-2EF4-AC48-067B-185A73DB0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9688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/>
              <a:t>XML</a:t>
            </a:r>
            <a:endParaRPr lang="el-GR" altLang="en-US" b="1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1A5C22E1-F472-B7B9-E8B3-F063EC105C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692150"/>
            <a:ext cx="70104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kumimoji="1" lang="en-US" altLang="en-US" sz="2200" b="1">
                <a:solidFill>
                  <a:schemeClr val="bg2"/>
                </a:solidFill>
                <a:latin typeface="Comic Sans MS" panose="030F0702030302020204" pitchFamily="66" charset="0"/>
              </a:rPr>
              <a:t>HTML</a:t>
            </a:r>
            <a:endParaRPr kumimoji="1" lang="el-GR" altLang="en-US" sz="2200" b="1">
              <a:solidFill>
                <a:schemeClr val="bg2"/>
              </a:solidFill>
              <a:latin typeface="Comic Sans MS" panose="030F0702030302020204" pitchFamily="66" charset="0"/>
            </a:endParaRP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41DA71A0-313F-63DD-C4DE-49C48D1EF6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158875"/>
            <a:ext cx="8964612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Clr>
                <a:srgbClr val="C0C0C0"/>
              </a:buClr>
              <a:buSzPct val="70000"/>
              <a:buFont typeface="Wingdings" panose="05000000000000000000" pitchFamily="2" charset="2"/>
              <a:buChar char="n"/>
            </a:pPr>
            <a:r>
              <a:rPr kumimoji="1" lang="el-GR" altLang="en-US" sz="1800" b="1">
                <a:latin typeface="Comic Sans MS" panose="030F0702030302020204" pitchFamily="66" charset="0"/>
              </a:rPr>
              <a:t>Χρησιμοποιεί </a:t>
            </a:r>
            <a:r>
              <a:rPr kumimoji="1" lang="en-US" altLang="en-US" sz="1800">
                <a:latin typeface="Comic Sans MS" panose="030F0702030302020204" pitchFamily="66" charset="0"/>
              </a:rPr>
              <a:t>tags</a:t>
            </a:r>
            <a:r>
              <a:rPr kumimoji="1" lang="en-US" altLang="en-US" sz="1800" b="1">
                <a:latin typeface="Comic Sans MS" panose="030F0702030302020204" pitchFamily="66" charset="0"/>
              </a:rPr>
              <a:t> </a:t>
            </a:r>
            <a:r>
              <a:rPr kumimoji="1" lang="el-GR" altLang="en-US" sz="1800" b="1">
                <a:latin typeface="Comic Sans MS" panose="030F0702030302020204" pitchFamily="66" charset="0"/>
              </a:rPr>
              <a:t>ανάμεσα στο κείμενο...</a:t>
            </a:r>
          </a:p>
          <a:p>
            <a:pPr lvl="1">
              <a:spcBef>
                <a:spcPct val="20000"/>
              </a:spcBef>
              <a:buClr>
                <a:srgbClr val="B2B2B2"/>
              </a:buClr>
              <a:buSzPct val="80000"/>
              <a:buFont typeface="Wingdings" panose="05000000000000000000" pitchFamily="2" charset="2"/>
              <a:buChar char="n"/>
            </a:pPr>
            <a:r>
              <a:rPr kumimoji="1" lang="el-GR" altLang="en-US" sz="1600" b="1">
                <a:latin typeface="Comic Sans MS" panose="030F0702030302020204" pitchFamily="66" charset="0"/>
              </a:rPr>
              <a:t>...για να περιγράψει το </a:t>
            </a:r>
            <a:r>
              <a:rPr kumimoji="1" lang="en-US" altLang="en-US" sz="1600">
                <a:latin typeface="Comic Sans MS" panose="030F0702030302020204" pitchFamily="66" charset="0"/>
              </a:rPr>
              <a:t>layout</a:t>
            </a:r>
            <a:r>
              <a:rPr kumimoji="1" lang="en-US" altLang="en-US" sz="1600" b="1">
                <a:latin typeface="Comic Sans MS" panose="030F0702030302020204" pitchFamily="66" charset="0"/>
              </a:rPr>
              <a:t> </a:t>
            </a:r>
            <a:r>
              <a:rPr kumimoji="1" lang="el-GR" altLang="en-US" sz="1600" b="1">
                <a:latin typeface="Comic Sans MS" panose="030F0702030302020204" pitchFamily="66" charset="0"/>
              </a:rPr>
              <a:t>της σελίδας</a:t>
            </a:r>
          </a:p>
          <a:p>
            <a:pPr lvl="1">
              <a:spcBef>
                <a:spcPct val="20000"/>
              </a:spcBef>
              <a:buClr>
                <a:srgbClr val="B2B2B2"/>
              </a:buClr>
              <a:buSzPct val="80000"/>
              <a:buFont typeface="Wingdings" panose="05000000000000000000" pitchFamily="2" charset="2"/>
              <a:buNone/>
            </a:pPr>
            <a:r>
              <a:rPr kumimoji="1" lang="en-US" altLang="en-US" sz="1400" b="1">
                <a:latin typeface="Courier New" panose="02070309020205020404" pitchFamily="49" charset="0"/>
              </a:rPr>
              <a:t>&lt;p&gt; &lt;b&gt;Alan&lt;/b&gt;, 42 years, &lt;i&gt;agb@abc.com&lt;/i&gt;</a:t>
            </a:r>
          </a:p>
          <a:p>
            <a:pPr>
              <a:spcBef>
                <a:spcPct val="20000"/>
              </a:spcBef>
              <a:buClr>
                <a:srgbClr val="C0C0C0"/>
              </a:buClr>
              <a:buSzPct val="70000"/>
              <a:buFont typeface="Wingdings" panose="05000000000000000000" pitchFamily="2" charset="2"/>
              <a:buChar char="n"/>
            </a:pPr>
            <a:r>
              <a:rPr kumimoji="1" lang="el-GR" altLang="en-US" sz="1800" b="1">
                <a:latin typeface="Comic Sans MS" panose="030F0702030302020204" pitchFamily="66" charset="0"/>
              </a:rPr>
              <a:t>Σχεδιάστηκε ειδικά για να περιγράψει την </a:t>
            </a:r>
            <a:r>
              <a:rPr kumimoji="1" lang="el-GR" altLang="en-US" sz="1800">
                <a:latin typeface="Comic Sans MS" panose="030F0702030302020204" pitchFamily="66" charset="0"/>
              </a:rPr>
              <a:t>παρουσίαση</a:t>
            </a:r>
            <a:r>
              <a:rPr kumimoji="1" lang="el-GR" altLang="en-US" sz="1800" b="1">
                <a:latin typeface="Comic Sans MS" panose="030F0702030302020204" pitchFamily="66" charset="0"/>
              </a:rPr>
              <a:t> και όχι το περιεχόμενο</a:t>
            </a:r>
          </a:p>
          <a:p>
            <a:pPr lvl="1">
              <a:spcBef>
                <a:spcPct val="20000"/>
              </a:spcBef>
              <a:buClr>
                <a:srgbClr val="B2B2B2"/>
              </a:buClr>
              <a:buSzPct val="80000"/>
              <a:buFont typeface="Wingdings" panose="05000000000000000000" pitchFamily="2" charset="2"/>
              <a:buNone/>
            </a:pPr>
            <a:endParaRPr kumimoji="1" lang="el-GR" altLang="en-US" sz="1600" b="1">
              <a:latin typeface="Comic Sans MS" panose="030F0702030302020204" pitchFamily="66" charset="0"/>
            </a:endParaRPr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9D375F27-9644-DAB4-2E9B-EEC1BD0CD2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2744788"/>
            <a:ext cx="7010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kumimoji="1" lang="en-US" altLang="en-US" sz="2000" b="1">
                <a:solidFill>
                  <a:schemeClr val="bg2"/>
                </a:solidFill>
                <a:latin typeface="Comic Sans MS" panose="030F0702030302020204" pitchFamily="66" charset="0"/>
              </a:rPr>
              <a:t>XML</a:t>
            </a:r>
            <a:endParaRPr kumimoji="1" lang="el-GR" altLang="en-US" sz="2000" b="1">
              <a:solidFill>
                <a:schemeClr val="bg2"/>
              </a:solidFill>
              <a:latin typeface="Comic Sans MS" panose="030F0702030302020204" pitchFamily="66" charset="0"/>
            </a:endParaRPr>
          </a:p>
        </p:txBody>
      </p:sp>
      <p:sp>
        <p:nvSpPr>
          <p:cNvPr id="1230854" name="Rectangle 6">
            <a:extLst>
              <a:ext uri="{FF2B5EF4-FFF2-40B4-BE49-F238E27FC236}">
                <a16:creationId xmlns:a16="http://schemas.microsoft.com/office/drawing/2014/main" id="{3C3A8F16-7529-4866-6106-6DE6A98C37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3213100"/>
            <a:ext cx="8893175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Clr>
                <a:srgbClr val="C0C0C0"/>
              </a:buClr>
              <a:buSzPct val="70000"/>
              <a:buFont typeface="Wingdings" panose="05000000000000000000" pitchFamily="2" charset="2"/>
              <a:buChar char="n"/>
            </a:pPr>
            <a:r>
              <a:rPr kumimoji="1" lang="el-GR" altLang="en-US" sz="1800" b="1">
                <a:latin typeface="Comic Sans MS" panose="030F0702030302020204" pitchFamily="66" charset="0"/>
              </a:rPr>
              <a:t>Σχεδιάστηκε ειδικά για να περιγράψει το </a:t>
            </a:r>
            <a:r>
              <a:rPr kumimoji="1" lang="el-GR" altLang="en-US" sz="1800">
                <a:latin typeface="Comic Sans MS" panose="030F0702030302020204" pitchFamily="66" charset="0"/>
              </a:rPr>
              <a:t>περιεχόμενο</a:t>
            </a:r>
            <a:r>
              <a:rPr kumimoji="1" lang="el-GR" altLang="en-US" sz="1800" b="1">
                <a:latin typeface="Comic Sans MS" panose="030F0702030302020204" pitchFamily="66" charset="0"/>
              </a:rPr>
              <a:t> (</a:t>
            </a:r>
            <a:r>
              <a:rPr kumimoji="1" lang="en-US" altLang="en-US" sz="1800" b="1">
                <a:latin typeface="Comic Sans MS" panose="030F0702030302020204" pitchFamily="66" charset="0"/>
              </a:rPr>
              <a:t>content)</a:t>
            </a:r>
            <a:r>
              <a:rPr kumimoji="1" lang="el-GR" altLang="en-US" sz="1800" b="1">
                <a:latin typeface="Comic Sans MS" panose="030F0702030302020204" pitchFamily="66" charset="0"/>
              </a:rPr>
              <a:t> και όχι την παρουσίαση μιας σελίδας</a:t>
            </a:r>
          </a:p>
          <a:p>
            <a:pPr>
              <a:spcBef>
                <a:spcPct val="20000"/>
              </a:spcBef>
              <a:buClr>
                <a:srgbClr val="C0C0C0"/>
              </a:buClr>
              <a:buSzPct val="70000"/>
              <a:buFont typeface="Wingdings" panose="05000000000000000000" pitchFamily="2" charset="2"/>
              <a:buChar char="n"/>
            </a:pPr>
            <a:r>
              <a:rPr kumimoji="1" lang="el-GR" altLang="en-US" sz="1800" b="1">
                <a:latin typeface="Comic Sans MS" panose="030F0702030302020204" pitchFamily="66" charset="0"/>
              </a:rPr>
              <a:t>Βασικές διαφορές από την </a:t>
            </a:r>
            <a:r>
              <a:rPr kumimoji="1" lang="en-US" altLang="en-US" sz="1800" b="1">
                <a:latin typeface="Comic Sans MS" panose="030F0702030302020204" pitchFamily="66" charset="0"/>
              </a:rPr>
              <a:t>HTML</a:t>
            </a:r>
            <a:endParaRPr kumimoji="1" lang="el-GR" altLang="en-US" sz="1800" b="1">
              <a:latin typeface="Comic Sans MS" panose="030F0702030302020204" pitchFamily="66" charset="0"/>
            </a:endParaRPr>
          </a:p>
          <a:p>
            <a:pPr lvl="1">
              <a:spcBef>
                <a:spcPct val="20000"/>
              </a:spcBef>
              <a:buClr>
                <a:srgbClr val="B2B2B2"/>
              </a:buClr>
              <a:buSzPct val="80000"/>
              <a:buFont typeface="Wingdings" panose="05000000000000000000" pitchFamily="2" charset="2"/>
              <a:buChar char="n"/>
            </a:pPr>
            <a:r>
              <a:rPr kumimoji="1" lang="el-GR" altLang="en-US" sz="1600" b="1">
                <a:latin typeface="Comic Sans MS" panose="030F0702030302020204" pitchFamily="66" charset="0"/>
              </a:rPr>
              <a:t>Μπορεί κανείς να ορίσει </a:t>
            </a:r>
            <a:r>
              <a:rPr kumimoji="1" lang="el-GR" altLang="en-US" sz="1600">
                <a:latin typeface="Comic Sans MS" panose="030F0702030302020204" pitchFamily="66" charset="0"/>
              </a:rPr>
              <a:t>νέα </a:t>
            </a:r>
            <a:r>
              <a:rPr kumimoji="1" lang="en-US" altLang="en-US" sz="1600">
                <a:latin typeface="Comic Sans MS" panose="030F0702030302020204" pitchFamily="66" charset="0"/>
              </a:rPr>
              <a:t>tags</a:t>
            </a:r>
            <a:r>
              <a:rPr kumimoji="1" lang="en-US" altLang="en-US" sz="1600" b="1">
                <a:latin typeface="Comic Sans MS" panose="030F0702030302020204" pitchFamily="66" charset="0"/>
              </a:rPr>
              <a:t> </a:t>
            </a:r>
            <a:r>
              <a:rPr kumimoji="1" lang="el-GR" altLang="en-US" sz="1600" b="1">
                <a:latin typeface="Comic Sans MS" panose="030F0702030302020204" pitchFamily="66" charset="0"/>
              </a:rPr>
              <a:t>κατά βούληση</a:t>
            </a:r>
          </a:p>
          <a:p>
            <a:pPr lvl="1">
              <a:spcBef>
                <a:spcPct val="20000"/>
              </a:spcBef>
              <a:buClr>
                <a:srgbClr val="B2B2B2"/>
              </a:buClr>
              <a:buSzPct val="80000"/>
              <a:buFont typeface="Wingdings" panose="05000000000000000000" pitchFamily="2" charset="2"/>
              <a:buChar char="n"/>
            </a:pPr>
            <a:r>
              <a:rPr kumimoji="1" lang="en-US" altLang="en-US" sz="1600" b="1">
                <a:latin typeface="Comic Sans MS" panose="030F0702030302020204" pitchFamily="66" charset="0"/>
              </a:rPr>
              <a:t>Nested</a:t>
            </a:r>
            <a:r>
              <a:rPr kumimoji="1" lang="el-GR" altLang="en-US" sz="1600" b="1">
                <a:latin typeface="Comic Sans MS" panose="030F0702030302020204" pitchFamily="66" charset="0"/>
              </a:rPr>
              <a:t> </a:t>
            </a:r>
            <a:r>
              <a:rPr kumimoji="1" lang="en-US" altLang="en-US" sz="1600" b="1">
                <a:latin typeface="Comic Sans MS" panose="030F0702030302020204" pitchFamily="66" charset="0"/>
              </a:rPr>
              <a:t>tags</a:t>
            </a:r>
            <a:r>
              <a:rPr kumimoji="1" lang="el-GR" altLang="en-US" sz="1600" b="1">
                <a:latin typeface="Comic Sans MS" panose="030F0702030302020204" pitchFamily="66" charset="0"/>
              </a:rPr>
              <a:t> σε οποιοδήποτε βάθος</a:t>
            </a:r>
          </a:p>
          <a:p>
            <a:pPr lvl="1">
              <a:spcBef>
                <a:spcPct val="20000"/>
              </a:spcBef>
              <a:buClr>
                <a:srgbClr val="B2B2B2"/>
              </a:buClr>
              <a:buSzPct val="80000"/>
              <a:buFont typeface="Wingdings" panose="05000000000000000000" pitchFamily="2" charset="2"/>
              <a:buChar char="n"/>
            </a:pPr>
            <a:r>
              <a:rPr kumimoji="1" lang="el-GR" altLang="en-US" sz="1600" b="1">
                <a:latin typeface="Comic Sans MS" panose="030F0702030302020204" pitchFamily="66" charset="0"/>
              </a:rPr>
              <a:t>Ένα έγγραφο </a:t>
            </a:r>
            <a:r>
              <a:rPr kumimoji="1" lang="en-US" altLang="en-US" sz="1600" b="1">
                <a:latin typeface="Comic Sans MS" panose="030F0702030302020204" pitchFamily="66" charset="0"/>
              </a:rPr>
              <a:t>XML</a:t>
            </a:r>
            <a:r>
              <a:rPr kumimoji="1" lang="el-GR" altLang="en-US" sz="1600" b="1">
                <a:latin typeface="Comic Sans MS" panose="030F0702030302020204" pitchFamily="66" charset="0"/>
              </a:rPr>
              <a:t> μπορεί προαιρετικά να περιέχει μια περιγραφή της </a:t>
            </a:r>
            <a:r>
              <a:rPr kumimoji="1" lang="el-GR" altLang="en-US" sz="1600">
                <a:latin typeface="Comic Sans MS" panose="030F0702030302020204" pitchFamily="66" charset="0"/>
              </a:rPr>
              <a:t>γραμματικής</a:t>
            </a:r>
            <a:r>
              <a:rPr kumimoji="1" lang="el-GR" altLang="en-US" sz="1600" b="1">
                <a:latin typeface="Comic Sans MS" panose="030F0702030302020204" pitchFamily="66" charset="0"/>
              </a:rPr>
              <a:t> του</a:t>
            </a:r>
          </a:p>
          <a:p>
            <a:pPr>
              <a:spcBef>
                <a:spcPct val="20000"/>
              </a:spcBef>
              <a:buClr>
                <a:srgbClr val="C0C0C0"/>
              </a:buClr>
              <a:buSzPct val="70000"/>
              <a:buFont typeface="Wingdings" panose="05000000000000000000" pitchFamily="2" charset="2"/>
              <a:buChar char="n"/>
            </a:pPr>
            <a:r>
              <a:rPr kumimoji="1" lang="el-GR" altLang="en-US" sz="1800" b="1">
                <a:latin typeface="Comic Sans MS" panose="030F0702030302020204" pitchFamily="66" charset="0"/>
              </a:rPr>
              <a:t>Τα </a:t>
            </a:r>
            <a:r>
              <a:rPr kumimoji="1" lang="en-US" altLang="en-US" sz="1800" b="1">
                <a:latin typeface="Comic Sans MS" panose="030F0702030302020204" pitchFamily="66" charset="0"/>
              </a:rPr>
              <a:t>tags </a:t>
            </a:r>
            <a:r>
              <a:rPr kumimoji="1" lang="el-GR" altLang="en-US" sz="1800" b="1">
                <a:latin typeface="Comic Sans MS" panose="030F0702030302020204" pitchFamily="66" charset="0"/>
              </a:rPr>
              <a:t>δομούν το περιεχόμενο</a:t>
            </a:r>
          </a:p>
          <a:p>
            <a:pPr lvl="1">
              <a:spcBef>
                <a:spcPct val="20000"/>
              </a:spcBef>
              <a:buClr>
                <a:srgbClr val="B2B2B2"/>
              </a:buClr>
              <a:buSzPct val="80000"/>
              <a:buFont typeface="Wingdings" panose="05000000000000000000" pitchFamily="2" charset="2"/>
              <a:buNone/>
            </a:pPr>
            <a:r>
              <a:rPr kumimoji="1" lang="en-US" altLang="en-US" sz="1400" b="1">
                <a:latin typeface="Courier New" panose="02070309020205020404" pitchFamily="49" charset="0"/>
              </a:rPr>
              <a:t>&lt;person&gt;&lt;name&gt;Kostas&lt;/name&gt;…&lt;/person&gt;</a:t>
            </a:r>
          </a:p>
          <a:p>
            <a:pPr lvl="1">
              <a:spcBef>
                <a:spcPct val="20000"/>
              </a:spcBef>
              <a:buClr>
                <a:srgbClr val="B2B2B2"/>
              </a:buClr>
              <a:buSzPct val="80000"/>
              <a:buFont typeface="Wingdings" panose="05000000000000000000" pitchFamily="2" charset="2"/>
              <a:buChar char="n"/>
            </a:pPr>
            <a:r>
              <a:rPr kumimoji="1" lang="el-GR" altLang="en-US" sz="1600" b="1">
                <a:latin typeface="Comic Sans MS" panose="030F0702030302020204" pitchFamily="66" charset="0"/>
              </a:rPr>
              <a:t>Το πως θα εμφανιστούν ορίζεται ξεχωριστά από κάποιο </a:t>
            </a:r>
            <a:r>
              <a:rPr kumimoji="1" lang="en-US" altLang="en-US" sz="1600">
                <a:latin typeface="Comic Sans MS" panose="030F0702030302020204" pitchFamily="66" charset="0"/>
              </a:rPr>
              <a:t>stylesheet</a:t>
            </a:r>
            <a:r>
              <a:rPr kumimoji="1" lang="el-GR" altLang="en-US" sz="1600" b="1">
                <a:latin typeface="Comic Sans MS" panose="030F0702030302020204" pitchFamily="66" charset="0"/>
              </a:rPr>
              <a:t> (</a:t>
            </a:r>
            <a:r>
              <a:rPr kumimoji="1" lang="en-US" altLang="en-US" sz="1600" b="1">
                <a:latin typeface="Comic Sans MS" panose="030F0702030302020204" pitchFamily="66" charset="0"/>
              </a:rPr>
              <a:t>XSL</a:t>
            </a:r>
            <a:r>
              <a:rPr kumimoji="1" lang="el-GR" altLang="en-US" sz="1600" b="1"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7175" name="Slide Number Placeholder 3">
            <a:extLst>
              <a:ext uri="{FF2B5EF4-FFF2-40B4-BE49-F238E27FC236}">
                <a16:creationId xmlns:a16="http://schemas.microsoft.com/office/drawing/2014/main" id="{A53B67D0-76D8-0FFE-8EBF-EA224A8253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6453188"/>
            <a:ext cx="382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fld id="{CEE86D66-6246-4C36-B7EA-CBCBCA74F246}" type="slidenum"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4</a:t>
            </a:fld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238FD802-7ED6-FE51-2964-531EFE3925C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47354" y="5332"/>
            <a:ext cx="6049292" cy="473075"/>
          </a:xfrm>
        </p:spPr>
        <p:txBody>
          <a:bodyPr wrap="square" lIns="0" tIns="10860" rIns="0" bIns="0" rtlCol="0">
            <a:spAutoFit/>
          </a:bodyPr>
          <a:lstStyle/>
          <a:p>
            <a:pPr marL="10860">
              <a:spcBef>
                <a:spcPts val="86"/>
              </a:spcBef>
              <a:tabLst>
                <a:tab pos="1590956" algn="l"/>
                <a:tab pos="3289967" algn="l"/>
              </a:tabLst>
              <a:defRPr/>
            </a:pPr>
            <a:r>
              <a:rPr spc="-4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r>
              <a:rPr spc="-239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µ</a:t>
            </a:r>
            <a:r>
              <a:rPr spc="-4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spc="-239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µ</a:t>
            </a:r>
            <a:r>
              <a:rPr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</a:t>
            </a:r>
            <a:r>
              <a:rPr spc="-4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</a:t>
            </a:r>
            <a:r>
              <a:rPr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Λεξι</a:t>
            </a:r>
            <a:r>
              <a:rPr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ό</a:t>
            </a:r>
            <a:r>
              <a:rPr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ι</a:t>
            </a:r>
            <a:r>
              <a:rPr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Παραδεί</a:t>
            </a:r>
            <a:r>
              <a:rPr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spc="-239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µ</a:t>
            </a:r>
            <a:r>
              <a:rPr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ατα</a:t>
            </a:r>
          </a:p>
        </p:txBody>
      </p:sp>
      <p:sp>
        <p:nvSpPr>
          <p:cNvPr id="60419" name="object 3">
            <a:extLst>
              <a:ext uri="{FF2B5EF4-FFF2-40B4-BE49-F238E27FC236}">
                <a16:creationId xmlns:a16="http://schemas.microsoft.com/office/drawing/2014/main" id="{85DD1CCB-7E19-F38B-AF9A-9A735BFD2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1052513"/>
            <a:ext cx="7273925" cy="397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62987" rIns="0" bIns="0">
            <a:spAutoFit/>
          </a:bodyPr>
          <a:lstStyle>
            <a:lvl1pPr marL="303213" indent="-292100"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639763" indent="-238125"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032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buClr>
                <a:srgbClr val="C0C0C0"/>
              </a:buClr>
              <a:buSzPct val="68000"/>
              <a:buFont typeface="Wingdings" panose="05000000000000000000" pitchFamily="2" charset="2"/>
              <a:buChar char=""/>
            </a:pPr>
            <a:r>
              <a:rPr lang="en-US" altLang="en-US" b="1" dirty="0">
                <a:latin typeface="Comic Sans MS" panose="030F0702030302020204" pitchFamily="66" charset="0"/>
              </a:rPr>
              <a:t>Library of Congress Subject Headings</a:t>
            </a:r>
            <a:endParaRPr lang="en-US" altLang="en-US" dirty="0">
              <a:latin typeface="Comic Sans MS" panose="030F0702030302020204" pitchFamily="66" charset="0"/>
            </a:endParaRPr>
          </a:p>
          <a:p>
            <a:pPr lvl="1">
              <a:spcBef>
                <a:spcPts val="600"/>
              </a:spcBef>
              <a:buClr>
                <a:srgbClr val="B2B2B2"/>
              </a:buClr>
              <a:buSzPct val="80000"/>
              <a:buFont typeface="Wingdings" panose="05000000000000000000" pitchFamily="2" charset="2"/>
              <a:buChar char=""/>
            </a:pPr>
            <a:r>
              <a:rPr lang="en-US" altLang="en-US" sz="2000" b="1" dirty="0">
                <a:latin typeface="Comic Sans MS" panose="030F0702030302020204" pitchFamily="66" charset="0"/>
                <a:hlinkClick r:id="rId2"/>
              </a:rPr>
              <a:t>https://en.wikipedia.org/wiki/Library_of_Congress_Subject_Headings</a:t>
            </a:r>
            <a:endParaRPr lang="en-US" altLang="en-US" sz="2000" dirty="0">
              <a:latin typeface="Comic Sans MS" panose="030F0702030302020204" pitchFamily="66" charset="0"/>
            </a:endParaRPr>
          </a:p>
          <a:p>
            <a:pPr lvl="1">
              <a:buClr>
                <a:srgbClr val="B2B2B2"/>
              </a:buClr>
              <a:buFont typeface="Wingdings" panose="05000000000000000000" pitchFamily="2" charset="2"/>
              <a:buChar char=""/>
            </a:pPr>
            <a:endParaRPr lang="en-US" altLang="en-US" dirty="0">
              <a:latin typeface="Comic Sans MS" panose="030F0702030302020204" pitchFamily="66" charset="0"/>
            </a:endParaRPr>
          </a:p>
          <a:p>
            <a:pPr>
              <a:spcBef>
                <a:spcPts val="600"/>
              </a:spcBef>
              <a:buClr>
                <a:srgbClr val="C0C0C0"/>
              </a:buClr>
              <a:buSzPct val="68000"/>
              <a:buFont typeface="Wingdings" panose="05000000000000000000" pitchFamily="2" charset="2"/>
              <a:buChar char=""/>
            </a:pPr>
            <a:r>
              <a:rPr lang="en-US" altLang="en-US" b="1" dirty="0">
                <a:latin typeface="Comic Sans MS" panose="030F0702030302020204" pitchFamily="66" charset="0"/>
              </a:rPr>
              <a:t>Schema.org</a:t>
            </a:r>
            <a:endParaRPr lang="en-US" altLang="en-US" dirty="0">
              <a:latin typeface="Comic Sans MS" panose="030F0702030302020204" pitchFamily="66" charset="0"/>
            </a:endParaRPr>
          </a:p>
          <a:p>
            <a:pPr lvl="1">
              <a:spcBef>
                <a:spcPts val="600"/>
              </a:spcBef>
              <a:buClr>
                <a:srgbClr val="B2B2B2"/>
              </a:buClr>
              <a:buSzPct val="80000"/>
              <a:buFont typeface="Wingdings" panose="05000000000000000000" pitchFamily="2" charset="2"/>
              <a:buChar char=""/>
            </a:pPr>
            <a:r>
              <a:rPr lang="en-US" altLang="en-US" sz="2000" b="1" dirty="0">
                <a:latin typeface="Comic Sans MS" panose="030F0702030302020204" pitchFamily="66" charset="0"/>
                <a:hlinkClick r:id="rId3"/>
              </a:rPr>
              <a:t>https://schema.org/</a:t>
            </a:r>
            <a:endParaRPr lang="en-US" altLang="en-US" sz="2000" dirty="0">
              <a:latin typeface="Comic Sans MS" panose="030F0702030302020204" pitchFamily="66" charset="0"/>
            </a:endParaRPr>
          </a:p>
          <a:p>
            <a:pPr lvl="1">
              <a:buClr>
                <a:srgbClr val="B2B2B2"/>
              </a:buClr>
              <a:buFont typeface="Wingdings" panose="05000000000000000000" pitchFamily="2" charset="2"/>
              <a:buChar char=""/>
            </a:pPr>
            <a:endParaRPr lang="en-US" altLang="en-US" dirty="0">
              <a:latin typeface="Comic Sans MS" panose="030F0702030302020204" pitchFamily="66" charset="0"/>
            </a:endParaRPr>
          </a:p>
          <a:p>
            <a:pPr>
              <a:spcBef>
                <a:spcPts val="600"/>
              </a:spcBef>
              <a:buClr>
                <a:srgbClr val="C0C0C0"/>
              </a:buClr>
              <a:buSzPct val="68000"/>
              <a:buFont typeface="Wingdings" panose="05000000000000000000" pitchFamily="2" charset="2"/>
              <a:buChar char=""/>
            </a:pPr>
            <a:r>
              <a:rPr lang="en-US" altLang="en-US" b="1" dirty="0">
                <a:latin typeface="Comic Sans MS" panose="030F0702030302020204" pitchFamily="66" charset="0"/>
              </a:rPr>
              <a:t>Dublin Core</a:t>
            </a:r>
            <a:endParaRPr lang="en-US" altLang="en-US" dirty="0">
              <a:latin typeface="Comic Sans MS" panose="030F0702030302020204" pitchFamily="66" charset="0"/>
            </a:endParaRPr>
          </a:p>
          <a:p>
            <a:pPr lvl="1">
              <a:spcBef>
                <a:spcPts val="600"/>
              </a:spcBef>
              <a:buClr>
                <a:srgbClr val="B2B2B2"/>
              </a:buClr>
              <a:buSzPct val="80000"/>
              <a:buFont typeface="Wingdings" panose="05000000000000000000" pitchFamily="2" charset="2"/>
              <a:buChar char=""/>
            </a:pPr>
            <a:r>
              <a:rPr lang="en-US" altLang="en-US" sz="2000" b="1" dirty="0">
                <a:latin typeface="Comic Sans MS" panose="030F0702030302020204" pitchFamily="66" charset="0"/>
                <a:hlinkClick r:id="rId4"/>
              </a:rPr>
              <a:t>http://dublincore.org/</a:t>
            </a:r>
            <a:endParaRPr lang="en-US" altLang="en-US" sz="2000" dirty="0">
              <a:latin typeface="Comic Sans MS" panose="030F0702030302020204" pitchFamily="66" charset="0"/>
            </a:endParaRPr>
          </a:p>
          <a:p>
            <a:pPr lvl="1">
              <a:spcBef>
                <a:spcPts val="600"/>
              </a:spcBef>
              <a:buClr>
                <a:srgbClr val="B2B2B2"/>
              </a:buClr>
              <a:buSzPct val="80000"/>
              <a:buFont typeface="Wingdings" panose="05000000000000000000" pitchFamily="2" charset="2"/>
              <a:buChar char=""/>
            </a:pPr>
            <a:r>
              <a:rPr lang="en-US" altLang="en-US" sz="2000" b="1" dirty="0">
                <a:latin typeface="Comic Sans MS" panose="030F0702030302020204" pitchFamily="66" charset="0"/>
                <a:hlinkClick r:id="rId5"/>
              </a:rPr>
              <a:t>https://en.wikipedia.org/wiki/Dublin_Core</a:t>
            </a:r>
            <a:endParaRPr lang="en-US" altLang="en-US" sz="2000" b="1" dirty="0">
              <a:latin typeface="Comic Sans MS" panose="030F0702030302020204" pitchFamily="66" charset="0"/>
            </a:endParaRPr>
          </a:p>
        </p:txBody>
      </p:sp>
      <p:sp>
        <p:nvSpPr>
          <p:cNvPr id="60420" name="Slide Number Placeholder 3">
            <a:extLst>
              <a:ext uri="{FF2B5EF4-FFF2-40B4-BE49-F238E27FC236}">
                <a16:creationId xmlns:a16="http://schemas.microsoft.com/office/drawing/2014/main" id="{083C7F52-DFAD-7203-80AD-2CB658A0B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6453188"/>
            <a:ext cx="382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fld id="{06A7EB7E-2FCD-4DEF-9DDE-C4E15AD5E427}" type="slidenum"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40</a:t>
            </a:fld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0">
            <a:extLst>
              <a:ext uri="{FF2B5EF4-FFF2-40B4-BE49-F238E27FC236}">
                <a16:creationId xmlns:a16="http://schemas.microsoft.com/office/drawing/2014/main" id="{12BE8688-F527-C04E-B60E-B05B3890A7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549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en-US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107" name="Text Box 11">
            <a:extLst>
              <a:ext uri="{FF2B5EF4-FFF2-40B4-BE49-F238E27FC236}">
                <a16:creationId xmlns:a16="http://schemas.microsoft.com/office/drawing/2014/main" id="{FC4D60D3-ACFB-0118-549A-E59636D5D2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030288"/>
            <a:ext cx="8077200" cy="19383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el-GR" altLang="en-US" sz="1600" b="1" dirty="0">
                <a:latin typeface="Arial" panose="020B0604020202020204" pitchFamily="34" charset="0"/>
              </a:rPr>
              <a:t> Αναγνωστόπουλος Ιωάννης, Τεχνολογίες Διαδικτύου, Πανεπιστήμιο Αιγαίου</a:t>
            </a: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el-GR" altLang="en-US" sz="1600" b="1">
                <a:latin typeface="Arial" panose="020B0604020202020204" pitchFamily="34" charset="0"/>
              </a:rPr>
              <a:t> Γαβαλάς </a:t>
            </a:r>
            <a:r>
              <a:rPr lang="el-GR" altLang="en-US" sz="1600" b="1" dirty="0">
                <a:latin typeface="Arial" panose="020B0604020202020204" pitchFamily="34" charset="0"/>
              </a:rPr>
              <a:t>Δαμιανός, Τεχνολογίες Παγκόσμιου Ιστού, Πανεπιστήμιο Αιγαίου</a:t>
            </a: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el-GR" altLang="en-US" sz="1600" b="1" dirty="0">
                <a:latin typeface="Arial" panose="020B0604020202020204" pitchFamily="34" charset="0"/>
              </a:rPr>
              <a:t> Αναγνωστόπουλος Ιωάννης, Προγραμματισμός στο Παγκόσμιο Ιστό, </a:t>
            </a:r>
            <a:r>
              <a:rPr lang="en-US" altLang="en-US" sz="1600" b="1" dirty="0">
                <a:latin typeface="Arial" panose="020B0604020202020204" pitchFamily="34" charset="0"/>
              </a:rPr>
              <a:t>  </a:t>
            </a:r>
            <a:r>
              <a:rPr lang="el-GR" altLang="en-US" sz="1600" b="1" dirty="0">
                <a:latin typeface="Arial" panose="020B0604020202020204" pitchFamily="34" charset="0"/>
              </a:rPr>
              <a:t>Πανεπιστήμιο Αιγαίου </a:t>
            </a:r>
            <a:endParaRPr lang="en-US" altLang="en-US" sz="1600" b="1" dirty="0">
              <a:latin typeface="Arial" panose="020B0604020202020204" pitchFamily="34" charset="0"/>
            </a:endParaRPr>
          </a:p>
          <a:p>
            <a:pPr marL="139700" indent="-127635">
              <a:lnSpc>
                <a:spcPts val="1880"/>
              </a:lnSpc>
              <a:spcBef>
                <a:spcPts val="995"/>
              </a:spcBef>
              <a:buFont typeface="Arial MT"/>
              <a:buChar char="•"/>
              <a:tabLst>
                <a:tab pos="140335" algn="l"/>
              </a:tabLst>
              <a:defRPr/>
            </a:pPr>
            <a:r>
              <a:rPr lang="el-GR" sz="1600" b="1" spc="-10" dirty="0">
                <a:latin typeface="Arial"/>
                <a:cs typeface="Arial"/>
              </a:rPr>
              <a:t>Μερόπη</a:t>
            </a:r>
            <a:r>
              <a:rPr lang="el-GR" sz="1600" b="1" spc="-5" dirty="0">
                <a:latin typeface="Arial"/>
                <a:cs typeface="Arial"/>
              </a:rPr>
              <a:t> Πετράκη,</a:t>
            </a:r>
            <a:r>
              <a:rPr lang="el-GR" sz="1600" b="1" dirty="0">
                <a:latin typeface="Arial"/>
                <a:cs typeface="Arial"/>
              </a:rPr>
              <a:t> </a:t>
            </a:r>
            <a:r>
              <a:rPr lang="el-GR" sz="1600" b="1" spc="-10" dirty="0" err="1">
                <a:latin typeface="Arial"/>
                <a:cs typeface="Arial"/>
              </a:rPr>
              <a:t>Τεκµηρίωση</a:t>
            </a:r>
            <a:r>
              <a:rPr lang="el-GR" sz="1600" b="1" dirty="0">
                <a:latin typeface="Arial"/>
                <a:cs typeface="Arial"/>
              </a:rPr>
              <a:t> </a:t>
            </a:r>
            <a:r>
              <a:rPr lang="el-GR" sz="1600" b="1" spc="-20" dirty="0">
                <a:latin typeface="Arial"/>
                <a:cs typeface="Arial"/>
              </a:rPr>
              <a:t>και</a:t>
            </a:r>
            <a:r>
              <a:rPr lang="el-GR" sz="1600" b="1" dirty="0">
                <a:latin typeface="Arial"/>
                <a:cs typeface="Arial"/>
              </a:rPr>
              <a:t> </a:t>
            </a:r>
            <a:r>
              <a:rPr lang="el-GR" sz="1600" b="1" spc="-5" dirty="0">
                <a:latin typeface="Arial"/>
                <a:cs typeface="Arial"/>
              </a:rPr>
              <a:t>διατήρηση</a:t>
            </a:r>
            <a:r>
              <a:rPr lang="el-GR" sz="1600" b="1" dirty="0">
                <a:latin typeface="Arial"/>
                <a:cs typeface="Arial"/>
              </a:rPr>
              <a:t> </a:t>
            </a:r>
            <a:r>
              <a:rPr lang="el-GR" sz="1600" b="1" spc="-10" dirty="0">
                <a:latin typeface="Arial"/>
                <a:cs typeface="Arial"/>
              </a:rPr>
              <a:t>ψηφιακού</a:t>
            </a:r>
            <a:r>
              <a:rPr lang="el-GR" sz="1600" b="1" dirty="0">
                <a:latin typeface="Arial"/>
                <a:cs typeface="Arial"/>
              </a:rPr>
              <a:t> </a:t>
            </a:r>
            <a:r>
              <a:rPr lang="el-GR" sz="1600" b="1" spc="-5" dirty="0" err="1">
                <a:latin typeface="Arial"/>
                <a:cs typeface="Arial"/>
              </a:rPr>
              <a:t>περιεχοµένου</a:t>
            </a:r>
            <a:r>
              <a:rPr lang="el-GR" sz="1600" b="1" spc="-5" dirty="0">
                <a:latin typeface="Arial"/>
                <a:cs typeface="Arial"/>
              </a:rPr>
              <a:t>,</a:t>
            </a:r>
            <a:r>
              <a:rPr lang="el-GR" sz="1600" b="1" dirty="0">
                <a:latin typeface="Arial"/>
                <a:cs typeface="Arial"/>
              </a:rPr>
              <a:t> </a:t>
            </a:r>
            <a:r>
              <a:rPr lang="el-GR" sz="1600" b="1" spc="5" dirty="0" err="1">
                <a:latin typeface="Arial"/>
                <a:cs typeface="Arial"/>
              </a:rPr>
              <a:t>ηµερίδα</a:t>
            </a:r>
            <a:endParaRPr lang="el-GR" sz="1600" dirty="0">
              <a:latin typeface="Arial"/>
              <a:cs typeface="Arial"/>
            </a:endParaRPr>
          </a:p>
          <a:p>
            <a:pPr marL="12700">
              <a:lnSpc>
                <a:spcPts val="1880"/>
              </a:lnSpc>
              <a:defRPr/>
            </a:pPr>
            <a:r>
              <a:rPr lang="el-GR" sz="1600" b="1" spc="-5" dirty="0">
                <a:latin typeface="Arial"/>
                <a:cs typeface="Arial"/>
              </a:rPr>
              <a:t>«Πληροφοριακή</a:t>
            </a:r>
            <a:r>
              <a:rPr lang="el-GR" sz="1600" b="1" spc="5" dirty="0">
                <a:latin typeface="Arial"/>
                <a:cs typeface="Arial"/>
              </a:rPr>
              <a:t> </a:t>
            </a:r>
            <a:r>
              <a:rPr lang="el-GR" sz="1600" b="1" spc="-5" dirty="0">
                <a:latin typeface="Arial"/>
                <a:cs typeface="Arial"/>
              </a:rPr>
              <a:t>Σχεδίαση</a:t>
            </a:r>
            <a:r>
              <a:rPr lang="el-GR" sz="1600" b="1" spc="5" dirty="0">
                <a:latin typeface="Arial"/>
                <a:cs typeface="Arial"/>
              </a:rPr>
              <a:t> </a:t>
            </a:r>
            <a:r>
              <a:rPr lang="el-GR" sz="1600" b="1" spc="-5" dirty="0">
                <a:latin typeface="Arial"/>
                <a:cs typeface="Arial"/>
              </a:rPr>
              <a:t>για</a:t>
            </a:r>
            <a:r>
              <a:rPr lang="el-GR" sz="1600" b="1" spc="5" dirty="0">
                <a:latin typeface="Arial"/>
                <a:cs typeface="Arial"/>
              </a:rPr>
              <a:t> </a:t>
            </a:r>
            <a:r>
              <a:rPr lang="el-GR" sz="1600" b="1" dirty="0" err="1">
                <a:latin typeface="Arial"/>
                <a:cs typeface="Arial"/>
              </a:rPr>
              <a:t>Πολιτισµική</a:t>
            </a:r>
            <a:r>
              <a:rPr lang="el-GR" sz="1600" b="1" spc="5" dirty="0">
                <a:latin typeface="Arial"/>
                <a:cs typeface="Arial"/>
              </a:rPr>
              <a:t> </a:t>
            </a:r>
            <a:r>
              <a:rPr lang="el-GR" sz="1600" b="1" spc="-10" dirty="0" err="1">
                <a:latin typeface="Arial"/>
                <a:cs typeface="Arial"/>
              </a:rPr>
              <a:t>Τεκµηρίωση</a:t>
            </a:r>
            <a:r>
              <a:rPr lang="el-GR" sz="1600" b="1" spc="10" dirty="0">
                <a:latin typeface="Arial"/>
                <a:cs typeface="Arial"/>
              </a:rPr>
              <a:t> </a:t>
            </a:r>
            <a:r>
              <a:rPr lang="el-GR" sz="1600" b="1" spc="-20" dirty="0">
                <a:latin typeface="Arial"/>
                <a:cs typeface="Arial"/>
              </a:rPr>
              <a:t>και</a:t>
            </a:r>
            <a:r>
              <a:rPr lang="el-GR" sz="1600" b="1" spc="-50" dirty="0">
                <a:latin typeface="Arial"/>
                <a:cs typeface="Arial"/>
              </a:rPr>
              <a:t> </a:t>
            </a:r>
            <a:r>
              <a:rPr lang="el-GR" sz="1600" b="1" spc="-15" dirty="0" err="1">
                <a:latin typeface="Arial"/>
                <a:cs typeface="Arial"/>
              </a:rPr>
              <a:t>Διαλειτουργικότητα</a:t>
            </a:r>
            <a:r>
              <a:rPr lang="el-GR" sz="1600" b="1" spc="-15" dirty="0">
                <a:latin typeface="Arial"/>
                <a:cs typeface="Arial"/>
              </a:rPr>
              <a:t>»</a:t>
            </a:r>
            <a:endParaRPr lang="el-GR" altLang="en-US" sz="1600" b="1" dirty="0">
              <a:latin typeface="Arial" panose="020B0604020202020204" pitchFamily="34" charset="0"/>
            </a:endParaRPr>
          </a:p>
        </p:txBody>
      </p:sp>
      <p:sp>
        <p:nvSpPr>
          <p:cNvPr id="61444" name="Slide Number Placeholder 3">
            <a:extLst>
              <a:ext uri="{FF2B5EF4-FFF2-40B4-BE49-F238E27FC236}">
                <a16:creationId xmlns:a16="http://schemas.microsoft.com/office/drawing/2014/main" id="{5A292645-CEAC-EC24-7EA0-F1F5CA76D3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6453188"/>
            <a:ext cx="382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fld id="{CCA9125F-BDD0-422A-80EC-A3C96265741E}" type="slidenum"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41</a:t>
            </a:fld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3">
            <a:extLst>
              <a:ext uri="{FF2B5EF4-FFF2-40B4-BE49-F238E27FC236}">
                <a16:creationId xmlns:a16="http://schemas.microsoft.com/office/drawing/2014/main" id="{10C5F929-F41C-FAD2-8F5A-971F20B685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7950" y="836613"/>
            <a:ext cx="8913813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l-GR" altLang="en-US" sz="2000"/>
              <a:t>Ο ρόλος της </a:t>
            </a:r>
            <a:r>
              <a:rPr lang="en-US" altLang="en-US" sz="2000"/>
              <a:t>XML</a:t>
            </a:r>
            <a:endParaRPr lang="el-GR" altLang="en-US" sz="2000"/>
          </a:p>
          <a:p>
            <a:pPr lvl="1">
              <a:lnSpc>
                <a:spcPct val="80000"/>
              </a:lnSpc>
            </a:pPr>
            <a:r>
              <a:rPr lang="el-GR" altLang="en-US" sz="1800"/>
              <a:t>Προτάθηκε σαν μια </a:t>
            </a:r>
            <a:r>
              <a:rPr lang="en-US" altLang="en-US" sz="1800" b="0"/>
              <a:t>markup </a:t>
            </a:r>
            <a:r>
              <a:rPr lang="el-GR" altLang="en-US" sz="1800" b="0"/>
              <a:t>γλώσσα</a:t>
            </a:r>
            <a:r>
              <a:rPr lang="el-GR" altLang="en-US" sz="1800"/>
              <a:t> περιγραφής εγγράφων</a:t>
            </a:r>
          </a:p>
          <a:p>
            <a:pPr lvl="1">
              <a:lnSpc>
                <a:spcPct val="80000"/>
              </a:lnSpc>
            </a:pPr>
            <a:r>
              <a:rPr lang="el-GR" altLang="en-US" sz="1800"/>
              <a:t>Καταγωγή απο την </a:t>
            </a:r>
            <a:r>
              <a:rPr lang="en-US" altLang="en-US" sz="1800" b="0"/>
              <a:t>SGML</a:t>
            </a:r>
            <a:r>
              <a:rPr lang="el-GR" altLang="en-US" sz="1800"/>
              <a:t> (ψηφιακές βιβλιοθήκες)</a:t>
            </a:r>
          </a:p>
          <a:p>
            <a:pPr lvl="1">
              <a:lnSpc>
                <a:spcPct val="80000"/>
              </a:lnSpc>
            </a:pPr>
            <a:r>
              <a:rPr lang="el-GR" altLang="en-US" sz="1800"/>
              <a:t>Εξελίσσεται όμως σε ένα παγκόσμιο πρότυπο για </a:t>
            </a:r>
            <a:r>
              <a:rPr lang="el-GR" altLang="en-US" sz="1800" b="0"/>
              <a:t>ανταλλαγή πληροφορίας</a:t>
            </a:r>
          </a:p>
          <a:p>
            <a:pPr lvl="1">
              <a:lnSpc>
                <a:spcPct val="80000"/>
              </a:lnSpc>
            </a:pPr>
            <a:endParaRPr lang="el-GR" altLang="en-US" sz="1800"/>
          </a:p>
          <a:p>
            <a:pPr>
              <a:lnSpc>
                <a:spcPct val="80000"/>
              </a:lnSpc>
            </a:pPr>
            <a:r>
              <a:rPr lang="el-GR" altLang="en-US" sz="2000"/>
              <a:t>Βασικό συστατικό της </a:t>
            </a:r>
            <a:r>
              <a:rPr lang="en-US" altLang="en-US" sz="2000"/>
              <a:t>XML</a:t>
            </a:r>
            <a:r>
              <a:rPr lang="el-GR" altLang="en-US" sz="2000"/>
              <a:t> είναι το </a:t>
            </a:r>
            <a:r>
              <a:rPr lang="en-US" altLang="en-US" sz="2000" b="0"/>
              <a:t>element</a:t>
            </a:r>
            <a:endParaRPr lang="el-GR" altLang="en-US" sz="2000" b="0"/>
          </a:p>
          <a:p>
            <a:pPr lvl="1">
              <a:lnSpc>
                <a:spcPct val="80000"/>
              </a:lnSpc>
            </a:pPr>
            <a:r>
              <a:rPr lang="el-GR" altLang="en-US" sz="1800"/>
              <a:t>Τιμή του </a:t>
            </a:r>
            <a:r>
              <a:rPr lang="en-US" altLang="en-US" sz="1800">
                <a:solidFill>
                  <a:srgbClr val="4D4D4D"/>
                </a:solidFill>
              </a:rPr>
              <a:t>element</a:t>
            </a:r>
            <a:r>
              <a:rPr lang="en-US" altLang="en-US" sz="1800"/>
              <a:t> </a:t>
            </a:r>
            <a:r>
              <a:rPr lang="en-US" altLang="en-US" sz="1800">
                <a:sym typeface="Wingdings" panose="05000000000000000000" pitchFamily="2" charset="2"/>
              </a:rPr>
              <a:t> </a:t>
            </a:r>
            <a:r>
              <a:rPr lang="el-GR" altLang="en-US" sz="1800"/>
              <a:t>Κείμενο που περικλείεται από ένα ζεύγος </a:t>
            </a:r>
            <a:r>
              <a:rPr lang="en-US" altLang="en-US" sz="1800"/>
              <a:t>tags</a:t>
            </a:r>
            <a:endParaRPr lang="el-GR" altLang="en-US" sz="1800"/>
          </a:p>
          <a:p>
            <a:pPr lvl="1">
              <a:lnSpc>
                <a:spcPct val="80000"/>
              </a:lnSpc>
            </a:pPr>
            <a:r>
              <a:rPr lang="el-GR" altLang="en-US" sz="1800"/>
              <a:t>Εκτός από την </a:t>
            </a:r>
            <a:r>
              <a:rPr lang="el-GR" altLang="en-US" sz="1800" b="0"/>
              <a:t>λογική</a:t>
            </a:r>
            <a:r>
              <a:rPr lang="el-GR" altLang="en-US" sz="1800"/>
              <a:t> δομή (</a:t>
            </a:r>
            <a:r>
              <a:rPr lang="en-US" altLang="en-US" sz="1800"/>
              <a:t>elements)</a:t>
            </a:r>
            <a:r>
              <a:rPr lang="el-GR" altLang="en-US" sz="1800"/>
              <a:t>, τα </a:t>
            </a:r>
            <a:r>
              <a:rPr lang="en-US" altLang="en-US" sz="1800"/>
              <a:t>tags </a:t>
            </a:r>
            <a:r>
              <a:rPr lang="el-GR" altLang="en-US" sz="1800"/>
              <a:t> περιγράφουν και την </a:t>
            </a:r>
            <a:r>
              <a:rPr lang="el-GR" altLang="en-US" sz="1800" b="0"/>
              <a:t>φυσική</a:t>
            </a:r>
            <a:r>
              <a:rPr lang="el-GR" altLang="en-US" sz="1800"/>
              <a:t> δομή (</a:t>
            </a:r>
            <a:r>
              <a:rPr lang="en-US" altLang="en-US" sz="1800" b="0"/>
              <a:t>entities</a:t>
            </a:r>
            <a:r>
              <a:rPr lang="en-US" altLang="en-US" sz="1800"/>
              <a:t>)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endParaRPr lang="el-GR" altLang="en-US" sz="1600"/>
          </a:p>
          <a:p>
            <a:pPr lvl="1">
              <a:lnSpc>
                <a:spcPct val="80000"/>
              </a:lnSpc>
              <a:spcBef>
                <a:spcPct val="10000"/>
              </a:spcBef>
              <a:buFont typeface="Wingdings" panose="05000000000000000000" pitchFamily="2" charset="2"/>
              <a:buNone/>
            </a:pPr>
            <a:r>
              <a:rPr lang="el-GR" altLang="en-US" sz="1600">
                <a:latin typeface="Courier New" panose="02070309020205020404" pitchFamily="49" charset="0"/>
              </a:rPr>
              <a:t>&lt;</a:t>
            </a:r>
            <a:r>
              <a:rPr lang="en-US" altLang="en-US" sz="1600">
                <a:latin typeface="Courier New" panose="02070309020205020404" pitchFamily="49" charset="0"/>
              </a:rPr>
              <a:t>person</a:t>
            </a:r>
            <a:r>
              <a:rPr lang="el-GR" altLang="en-US" sz="1600">
                <a:latin typeface="Courier New" panose="02070309020205020404" pitchFamily="49" charset="0"/>
              </a:rPr>
              <a:t>&gt;</a:t>
            </a:r>
            <a:endParaRPr lang="en-US" altLang="en-US" sz="160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spcBef>
                <a:spcPct val="10000"/>
              </a:spcBef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&lt;name&gt;Alan&lt;/name&gt;</a:t>
            </a:r>
          </a:p>
          <a:p>
            <a:pPr lvl="1">
              <a:lnSpc>
                <a:spcPct val="80000"/>
              </a:lnSpc>
              <a:spcBef>
                <a:spcPct val="10000"/>
              </a:spcBef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&lt;age&gt;42&lt;/age&gt;</a:t>
            </a:r>
          </a:p>
          <a:p>
            <a:pPr lvl="1">
              <a:lnSpc>
                <a:spcPct val="80000"/>
              </a:lnSpc>
              <a:spcBef>
                <a:spcPct val="10000"/>
              </a:spcBef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&lt;email&gt;alan@abc.com&lt;/email&gt;</a:t>
            </a:r>
          </a:p>
          <a:p>
            <a:pPr lvl="1">
              <a:lnSpc>
                <a:spcPct val="80000"/>
              </a:lnSpc>
              <a:spcBef>
                <a:spcPct val="10000"/>
              </a:spcBef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&lt;email&gt;abrown@mail.com&lt;/email&gt;</a:t>
            </a:r>
          </a:p>
          <a:p>
            <a:pPr lvl="1">
              <a:lnSpc>
                <a:spcPct val="80000"/>
              </a:lnSpc>
              <a:spcBef>
                <a:spcPct val="10000"/>
              </a:spcBef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&lt;/person&gt;</a:t>
            </a:r>
            <a:endParaRPr lang="el-GR" altLang="en-US" sz="1600">
              <a:latin typeface="Courier New" panose="02070309020205020404" pitchFamily="49" charset="0"/>
            </a:endParaRPr>
          </a:p>
        </p:txBody>
      </p:sp>
      <p:sp>
        <p:nvSpPr>
          <p:cNvPr id="8195" name="Rectangle 5">
            <a:extLst>
              <a:ext uri="{FF2B5EF4-FFF2-40B4-BE49-F238E27FC236}">
                <a16:creationId xmlns:a16="http://schemas.microsoft.com/office/drawing/2014/main" id="{828FE13D-7D8A-6B67-7AA4-0C9D10033D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3975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/>
              <a:t>XML</a:t>
            </a:r>
            <a:endParaRPr lang="el-GR" altLang="en-US" b="1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31948791-4FB7-13C2-6BC6-D1617CB312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6453188"/>
            <a:ext cx="382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fld id="{07977D64-0F52-4473-960A-9FB95BEB3A44}" type="slidenum"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5</a:t>
            </a:fld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3 - Ορθογώνιο">
            <a:extLst>
              <a:ext uri="{FF2B5EF4-FFF2-40B4-BE49-F238E27FC236}">
                <a16:creationId xmlns:a16="http://schemas.microsoft.com/office/drawing/2014/main" id="{C8ED5990-7B63-3D75-ADFC-43EA534326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36613"/>
            <a:ext cx="8748713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/>
              <a:t>Book</a:t>
            </a:r>
            <a:r>
              <a:rPr lang="el-GR" altLang="en-US" sz="1600" b="1"/>
              <a:t> </a:t>
            </a:r>
            <a:r>
              <a:rPr lang="en-US" altLang="en-US" sz="1600" b="1"/>
              <a:t> Catalogue</a:t>
            </a:r>
          </a:p>
          <a:p>
            <a:pPr>
              <a:spcBef>
                <a:spcPct val="50000"/>
              </a:spcBef>
            </a:pPr>
            <a:r>
              <a:rPr lang="en-US" altLang="en-US" sz="1600"/>
              <a:t>id </a:t>
            </a:r>
          </a:p>
          <a:p>
            <a:pPr>
              <a:spcBef>
                <a:spcPct val="50000"/>
              </a:spcBef>
            </a:pPr>
            <a:r>
              <a:rPr lang="en-US" altLang="en-US" sz="1600"/>
              <a:t>author </a:t>
            </a:r>
          </a:p>
          <a:p>
            <a:pPr>
              <a:spcBef>
                <a:spcPct val="50000"/>
              </a:spcBef>
            </a:pPr>
            <a:r>
              <a:rPr lang="en-US" altLang="en-US" sz="1600"/>
              <a:t>title</a:t>
            </a:r>
          </a:p>
          <a:p>
            <a:pPr>
              <a:spcBef>
                <a:spcPct val="50000"/>
              </a:spcBef>
            </a:pPr>
            <a:r>
              <a:rPr lang="en-US" altLang="en-US" sz="1600"/>
              <a:t>price</a:t>
            </a:r>
          </a:p>
          <a:p>
            <a:pPr>
              <a:spcBef>
                <a:spcPct val="50000"/>
              </a:spcBef>
            </a:pPr>
            <a:r>
              <a:rPr lang="en-US" altLang="en-US" sz="1600"/>
              <a:t>publish_date</a:t>
            </a:r>
          </a:p>
          <a:p>
            <a:pPr>
              <a:spcBef>
                <a:spcPct val="50000"/>
              </a:spcBef>
            </a:pPr>
            <a:r>
              <a:rPr lang="en-US" altLang="en-US" sz="1600"/>
              <a:t>description</a:t>
            </a:r>
          </a:p>
        </p:txBody>
      </p:sp>
      <p:sp>
        <p:nvSpPr>
          <p:cNvPr id="9219" name="Rectangle 5">
            <a:extLst>
              <a:ext uri="{FF2B5EF4-FFF2-40B4-BE49-F238E27FC236}">
                <a16:creationId xmlns:a16="http://schemas.microsoft.com/office/drawing/2014/main" id="{DB600209-7EFC-9E3F-1167-58FDCAF574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8425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l-GR" altLang="en-US" b="1"/>
              <a:t>Παράδειγμα</a:t>
            </a: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66C294A1-1CAC-4685-AA65-016039E81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412875"/>
            <a:ext cx="453548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buClr>
                <a:srgbClr val="C0C0C0"/>
              </a:buClr>
              <a:buSzPct val="70000"/>
            </a:pPr>
            <a:r>
              <a:rPr kumimoji="1" lang="el-GR" altLang="en-US" sz="2000" b="1">
                <a:solidFill>
                  <a:srgbClr val="000099"/>
                </a:solidFill>
                <a:latin typeface="Comic Sans MS" panose="030F0702030302020204" pitchFamily="66" charset="0"/>
              </a:rPr>
              <a:t>Τι κάνουμε εδώ;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C0C0C0"/>
              </a:buClr>
              <a:buSzPct val="70000"/>
            </a:pPr>
            <a:endParaRPr kumimoji="1" lang="el-GR" altLang="en-US" sz="2000" b="1">
              <a:solidFill>
                <a:srgbClr val="000099"/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C0C0C0"/>
              </a:buClr>
              <a:buSzPct val="70000"/>
            </a:pPr>
            <a:r>
              <a:rPr kumimoji="1" lang="en-US" altLang="en-US" sz="2000" b="1">
                <a:solidFill>
                  <a:srgbClr val="000099"/>
                </a:solidFill>
                <a:latin typeface="Comic Sans MS" panose="030F0702030302020204" pitchFamily="66" charset="0"/>
              </a:rPr>
              <a:t>Excel, DB, </a:t>
            </a:r>
            <a:r>
              <a:rPr kumimoji="1" lang="el-GR" altLang="en-US" sz="2000" b="1">
                <a:solidFill>
                  <a:srgbClr val="000099"/>
                </a:solidFill>
                <a:latin typeface="Comic Sans MS" panose="030F0702030302020204" pitchFamily="66" charset="0"/>
              </a:rPr>
              <a:t>ή κάτι… άλλο;</a:t>
            </a:r>
            <a:endParaRPr kumimoji="1" lang="en-US" altLang="en-US" sz="2000" b="1">
              <a:solidFill>
                <a:srgbClr val="000099"/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C0C0C0"/>
              </a:buClr>
              <a:buSzPct val="70000"/>
            </a:pPr>
            <a:endParaRPr kumimoji="1" lang="en-US" altLang="en-US" sz="2000" b="1">
              <a:solidFill>
                <a:srgbClr val="000099"/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C0C0C0"/>
              </a:buClr>
              <a:buSzPct val="70000"/>
            </a:pPr>
            <a:r>
              <a:rPr kumimoji="1" lang="el-GR" altLang="en-US" sz="2000" b="1">
                <a:solidFill>
                  <a:srgbClr val="000099"/>
                </a:solidFill>
                <a:latin typeface="Comic Sans MS" panose="030F0702030302020204" pitchFamily="66" charset="0"/>
              </a:rPr>
              <a:t>Πλεονεκτήματα / Μειονεκτήματα;</a:t>
            </a:r>
            <a:endParaRPr kumimoji="1" lang="el-GR" altLang="en-US" sz="1600" b="1">
              <a:solidFill>
                <a:srgbClr val="000099"/>
              </a:solidFill>
              <a:latin typeface="Courier New" panose="02070309020205020404" pitchFamily="49" charset="0"/>
            </a:endParaRPr>
          </a:p>
        </p:txBody>
      </p:sp>
      <p:sp>
        <p:nvSpPr>
          <p:cNvPr id="9221" name="Slide Number Placeholder 3">
            <a:extLst>
              <a:ext uri="{FF2B5EF4-FFF2-40B4-BE49-F238E27FC236}">
                <a16:creationId xmlns:a16="http://schemas.microsoft.com/office/drawing/2014/main" id="{078F2727-139C-8F93-116D-872D5B21D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6453188"/>
            <a:ext cx="382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fld id="{6C45E499-1224-44F0-A5A2-9534BFC86B6F}" type="slidenum"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6</a:t>
            </a:fld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Slide Number Placeholder 3">
            <a:extLst>
              <a:ext uri="{FF2B5EF4-FFF2-40B4-BE49-F238E27FC236}">
                <a16:creationId xmlns:a16="http://schemas.microsoft.com/office/drawing/2014/main" id="{078F2727-139C-8F93-116D-872D5B21D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6453188"/>
            <a:ext cx="382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fld id="{6C45E499-1224-44F0-A5A2-9534BFC86B6F}" type="slidenum"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7</a:t>
            </a:fld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3 - Πίνακας">
            <a:extLst>
              <a:ext uri="{FF2B5EF4-FFF2-40B4-BE49-F238E27FC236}">
                <a16:creationId xmlns:a16="http://schemas.microsoft.com/office/drawing/2014/main" id="{B66AA8C0-A02B-6A4E-F705-F313938544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991936"/>
              </p:ext>
            </p:extLst>
          </p:nvPr>
        </p:nvGraphicFramePr>
        <p:xfrm>
          <a:off x="1835150" y="1340768"/>
          <a:ext cx="6096000" cy="2214564"/>
        </p:xfrm>
        <a:graphic>
          <a:graphicData uri="http://schemas.openxmlformats.org/drawingml/2006/table">
            <a:tbl>
              <a:tblPr/>
              <a:tblGrid>
                <a:gridCol w="679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7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7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5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75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95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3805">
                <a:tc gridSpan="6"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Book Catalogue</a:t>
                      </a:r>
                    </a:p>
                  </a:txBody>
                  <a:tcPr marL="6602" marR="6602" marT="66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091"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id </a:t>
                      </a:r>
                    </a:p>
                  </a:txBody>
                  <a:tcPr marL="6602" marR="6602" marT="66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author 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title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price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publish_date 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description 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4592"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bk101</a:t>
                      </a:r>
                    </a:p>
                  </a:txBody>
                  <a:tcPr marL="6602" marR="6602" marT="66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Gambardella, Matthew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XML Developer's Guide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44.95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1/10/2000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An in-depth look at creating applications </a:t>
                      </a:r>
                      <a:br>
                        <a:rPr kumimoji="0" lang="en-US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</a:br>
                      <a:r>
                        <a:rPr kumimoji="0" lang="en-US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      with XML.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9000"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9000"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9000"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9000"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9000"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9000"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9000"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5076"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5 - Αριστερό άγκιστρο">
            <a:extLst>
              <a:ext uri="{FF2B5EF4-FFF2-40B4-BE49-F238E27FC236}">
                <a16:creationId xmlns:a16="http://schemas.microsoft.com/office/drawing/2014/main" id="{F99824E0-6AD4-9202-8BDE-C3F4212804D5}"/>
              </a:ext>
            </a:extLst>
          </p:cNvPr>
          <p:cNvSpPr>
            <a:spLocks/>
          </p:cNvSpPr>
          <p:nvPr/>
        </p:nvSpPr>
        <p:spPr bwMode="auto">
          <a:xfrm>
            <a:off x="1331913" y="1988468"/>
            <a:ext cx="431800" cy="1368425"/>
          </a:xfrm>
          <a:prstGeom prst="leftBrace">
            <a:avLst>
              <a:gd name="adj1" fmla="val 95910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endParaRPr lang="el-GR" alt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84D3E56-AE6A-63FF-DCC3-6B6776B6FD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125" y="2518693"/>
            <a:ext cx="863600" cy="2873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C0C0C0"/>
              </a:buClr>
              <a:buSzPct val="70000"/>
              <a:defRPr/>
            </a:pPr>
            <a:r>
              <a:rPr kumimoji="1" lang="en-US" sz="1600" b="1" kern="0" dirty="0">
                <a:solidFill>
                  <a:srgbClr val="000099"/>
                </a:solidFill>
                <a:latin typeface="Courier New" pitchFamily="49" charset="0"/>
              </a:rPr>
              <a:t>Data</a:t>
            </a:r>
            <a:endParaRPr kumimoji="1" lang="el-GR" sz="1600" b="1" kern="0" dirty="0">
              <a:solidFill>
                <a:srgbClr val="000099"/>
              </a:solidFill>
              <a:latin typeface="Courier New" pitchFamily="49" charset="0"/>
            </a:endParaRPr>
          </a:p>
        </p:txBody>
      </p:sp>
      <p:sp>
        <p:nvSpPr>
          <p:cNvPr id="5" name="7 - Αριστερό άγκιστρο">
            <a:extLst>
              <a:ext uri="{FF2B5EF4-FFF2-40B4-BE49-F238E27FC236}">
                <a16:creationId xmlns:a16="http://schemas.microsoft.com/office/drawing/2014/main" id="{BC883D95-7101-650A-FD70-383B98AFAA68}"/>
              </a:ext>
            </a:extLst>
          </p:cNvPr>
          <p:cNvSpPr>
            <a:spLocks/>
          </p:cNvSpPr>
          <p:nvPr/>
        </p:nvSpPr>
        <p:spPr bwMode="auto">
          <a:xfrm>
            <a:off x="1403350" y="1340768"/>
            <a:ext cx="431800" cy="576262"/>
          </a:xfrm>
          <a:prstGeom prst="leftBrace">
            <a:avLst>
              <a:gd name="adj1" fmla="val 95921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endParaRPr lang="el-GR" alt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814D817-48E5-BD2A-AC81-72B1AAB48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613" y="1483643"/>
            <a:ext cx="1376362" cy="2889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C0C0C0"/>
              </a:buClr>
              <a:buSzPct val="70000"/>
              <a:defRPr/>
            </a:pPr>
            <a:r>
              <a:rPr kumimoji="1" lang="en-US" sz="1600" b="1" kern="0" dirty="0">
                <a:solidFill>
                  <a:srgbClr val="000099"/>
                </a:solidFill>
                <a:latin typeface="Courier New" pitchFamily="49" charset="0"/>
              </a:rPr>
              <a:t>Metadata</a:t>
            </a:r>
            <a:endParaRPr kumimoji="1" lang="el-GR" sz="1600" b="1" kern="0" dirty="0">
              <a:solidFill>
                <a:srgbClr val="000099"/>
              </a:solidFill>
              <a:latin typeface="Courier New" pitchFamily="49" charset="0"/>
            </a:endParaRPr>
          </a:p>
        </p:txBody>
      </p:sp>
      <p:sp>
        <p:nvSpPr>
          <p:cNvPr id="7" name="9 - Βέλος προς τα κάτω">
            <a:extLst>
              <a:ext uri="{FF2B5EF4-FFF2-40B4-BE49-F238E27FC236}">
                <a16:creationId xmlns:a16="http://schemas.microsoft.com/office/drawing/2014/main" id="{DD8B01F4-49B8-60EE-9A0B-17E90E7EA9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1917030"/>
            <a:ext cx="144462" cy="503238"/>
          </a:xfrm>
          <a:prstGeom prst="downArrow">
            <a:avLst>
              <a:gd name="adj1" fmla="val 50000"/>
              <a:gd name="adj2" fmla="val 4976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endParaRPr lang="el-GR" altLang="en-US"/>
          </a:p>
        </p:txBody>
      </p:sp>
      <p:sp>
        <p:nvSpPr>
          <p:cNvPr id="8" name="10 - Ορθογώνιο">
            <a:extLst>
              <a:ext uri="{FF2B5EF4-FFF2-40B4-BE49-F238E27FC236}">
                <a16:creationId xmlns:a16="http://schemas.microsoft.com/office/drawing/2014/main" id="{5EA5190A-CC9D-BC7D-73EF-926382D33C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644230"/>
            <a:ext cx="8208962" cy="277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200"/>
              <a:t>&lt;</a:t>
            </a:r>
            <a:r>
              <a:rPr lang="en-US" altLang="en-US" sz="1200"/>
              <a:t>BookCatalogue</a:t>
            </a:r>
            <a:r>
              <a:rPr lang="el-GR" altLang="en-US" sz="1200"/>
              <a:t>&gt; </a:t>
            </a:r>
            <a:endParaRPr lang="en-US" altLang="en-US" sz="1200"/>
          </a:p>
          <a:p>
            <a:pPr>
              <a:spcBef>
                <a:spcPct val="50000"/>
              </a:spcBef>
            </a:pPr>
            <a:r>
              <a:rPr lang="en-US" altLang="en-US" sz="1200"/>
              <a:t>             &lt;book&gt;</a:t>
            </a:r>
            <a:endParaRPr lang="el-GR" altLang="en-US" sz="1200"/>
          </a:p>
          <a:p>
            <a:pPr>
              <a:spcBef>
                <a:spcPct val="50000"/>
              </a:spcBef>
            </a:pPr>
            <a:r>
              <a:rPr lang="en-US" altLang="en-US" sz="1200"/>
              <a:t>	&lt;id&gt;</a:t>
            </a:r>
            <a:r>
              <a:rPr lang="en-US" altLang="en-US" sz="1200" b="1">
                <a:solidFill>
                  <a:srgbClr val="0066FF"/>
                </a:solidFill>
              </a:rPr>
              <a:t>bk101</a:t>
            </a:r>
            <a:r>
              <a:rPr lang="en-US" altLang="en-US" sz="1200"/>
              <a:t>&lt;/id&gt;</a:t>
            </a:r>
          </a:p>
          <a:p>
            <a:pPr>
              <a:spcBef>
                <a:spcPct val="50000"/>
              </a:spcBef>
            </a:pPr>
            <a:r>
              <a:rPr lang="en-US" altLang="en-US" sz="1200"/>
              <a:t>	&lt;author&gt;</a:t>
            </a:r>
            <a:r>
              <a:rPr lang="en-US" altLang="en-US" sz="1200" b="1">
                <a:solidFill>
                  <a:srgbClr val="0066FF"/>
                </a:solidFill>
              </a:rPr>
              <a:t>Gambardella, Matthew</a:t>
            </a:r>
            <a:r>
              <a:rPr lang="en-US" altLang="en-US" sz="1200"/>
              <a:t>&lt;/author&gt;</a:t>
            </a:r>
          </a:p>
          <a:p>
            <a:pPr>
              <a:spcBef>
                <a:spcPct val="50000"/>
              </a:spcBef>
            </a:pPr>
            <a:r>
              <a:rPr lang="en-US" altLang="en-US" sz="1200"/>
              <a:t>	&lt;title&gt;</a:t>
            </a:r>
            <a:r>
              <a:rPr lang="en-US" altLang="en-US" sz="1200" b="1">
                <a:solidFill>
                  <a:srgbClr val="0066FF"/>
                </a:solidFill>
              </a:rPr>
              <a:t>XML Developer's Guide</a:t>
            </a:r>
            <a:r>
              <a:rPr lang="en-US" altLang="en-US" sz="1200"/>
              <a:t>&lt;/title&gt;</a:t>
            </a:r>
          </a:p>
          <a:p>
            <a:pPr>
              <a:spcBef>
                <a:spcPct val="50000"/>
              </a:spcBef>
            </a:pPr>
            <a:r>
              <a:rPr lang="en-US" altLang="en-US" sz="1200"/>
              <a:t>	&lt;price&gt;</a:t>
            </a:r>
            <a:r>
              <a:rPr lang="en-US" altLang="en-US" sz="1200" b="1">
                <a:solidFill>
                  <a:srgbClr val="0066FF"/>
                </a:solidFill>
              </a:rPr>
              <a:t>44.95</a:t>
            </a:r>
            <a:r>
              <a:rPr lang="en-US" altLang="en-US" sz="1200"/>
              <a:t>&lt;/price&gt;</a:t>
            </a:r>
          </a:p>
          <a:p>
            <a:pPr>
              <a:spcBef>
                <a:spcPct val="50000"/>
              </a:spcBef>
            </a:pPr>
            <a:r>
              <a:rPr lang="en-US" altLang="en-US" sz="1200"/>
              <a:t>	&lt;publish_date&gt;</a:t>
            </a:r>
            <a:r>
              <a:rPr lang="en-US" altLang="en-US" sz="1200" b="1">
                <a:solidFill>
                  <a:srgbClr val="0066FF"/>
                </a:solidFill>
              </a:rPr>
              <a:t>01/10/2000</a:t>
            </a:r>
            <a:r>
              <a:rPr lang="en-US" altLang="en-US" sz="1200"/>
              <a:t>&lt;/publish_date&gt;</a:t>
            </a:r>
          </a:p>
          <a:p>
            <a:pPr>
              <a:spcBef>
                <a:spcPct val="50000"/>
              </a:spcBef>
            </a:pPr>
            <a:r>
              <a:rPr lang="en-US" altLang="en-US" sz="1200"/>
              <a:t>	&lt;description&gt;</a:t>
            </a:r>
            <a:r>
              <a:rPr lang="en-US" altLang="en-US" sz="1200" b="1">
                <a:solidFill>
                  <a:srgbClr val="0066FF"/>
                </a:solidFill>
              </a:rPr>
              <a:t>An in-depth look at creating applications with XML.</a:t>
            </a:r>
            <a:r>
              <a:rPr lang="en-US" altLang="en-US" sz="1200"/>
              <a:t>&lt;/description&gt;</a:t>
            </a:r>
          </a:p>
          <a:p>
            <a:pPr>
              <a:spcBef>
                <a:spcPct val="50000"/>
              </a:spcBef>
            </a:pPr>
            <a:r>
              <a:rPr lang="en-US" altLang="en-US" sz="1200"/>
              <a:t>            &lt;/book&gt;</a:t>
            </a:r>
          </a:p>
          <a:p>
            <a:pPr>
              <a:spcBef>
                <a:spcPct val="50000"/>
              </a:spcBef>
            </a:pPr>
            <a:r>
              <a:rPr lang="en-US" altLang="en-US" sz="1200"/>
              <a:t>&lt;/BookCatalogue&gt;</a:t>
            </a:r>
          </a:p>
        </p:txBody>
      </p:sp>
      <p:sp>
        <p:nvSpPr>
          <p:cNvPr id="9" name="12 - Δεξιό βέλος">
            <a:extLst>
              <a:ext uri="{FF2B5EF4-FFF2-40B4-BE49-F238E27FC236}">
                <a16:creationId xmlns:a16="http://schemas.microsoft.com/office/drawing/2014/main" id="{91B0E031-A39C-817C-0AFB-5653F97F59ED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8101013" y="2491705"/>
            <a:ext cx="647700" cy="288925"/>
          </a:xfrm>
          <a:prstGeom prst="rightArrow">
            <a:avLst>
              <a:gd name="adj1" fmla="val 50000"/>
              <a:gd name="adj2" fmla="val 49817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endParaRPr lang="el-GR" altLang="en-US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08867AE1-2577-EC35-D10D-89677FE8D8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72450" y="2204368"/>
            <a:ext cx="863600" cy="2873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C0C0C0"/>
              </a:buClr>
              <a:buSzPct val="70000"/>
              <a:defRPr/>
            </a:pPr>
            <a:r>
              <a:rPr kumimoji="1" lang="en-US" sz="1600" b="1" kern="0" dirty="0">
                <a:solidFill>
                  <a:srgbClr val="006600"/>
                </a:solidFill>
                <a:latin typeface="Courier New" pitchFamily="49" charset="0"/>
              </a:rPr>
              <a:t>book</a:t>
            </a:r>
            <a:endParaRPr kumimoji="1" lang="el-GR" sz="1600" b="1" kern="0" dirty="0">
              <a:solidFill>
                <a:srgbClr val="006600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8705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Slide Number Placeholder 3">
            <a:extLst>
              <a:ext uri="{FF2B5EF4-FFF2-40B4-BE49-F238E27FC236}">
                <a16:creationId xmlns:a16="http://schemas.microsoft.com/office/drawing/2014/main" id="{078F2727-139C-8F93-116D-872D5B21D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6453188"/>
            <a:ext cx="382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fld id="{6C45E499-1224-44F0-A5A2-9534BFC86B6F}" type="slidenum"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8</a:t>
            </a:fld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3 - Πίνακας">
            <a:extLst>
              <a:ext uri="{FF2B5EF4-FFF2-40B4-BE49-F238E27FC236}">
                <a16:creationId xmlns:a16="http://schemas.microsoft.com/office/drawing/2014/main" id="{EE47BC6F-274C-5377-535B-57EA6ABD7E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635015"/>
              </p:ext>
            </p:extLst>
          </p:nvPr>
        </p:nvGraphicFramePr>
        <p:xfrm>
          <a:off x="1116013" y="386476"/>
          <a:ext cx="6696075" cy="1530356"/>
        </p:xfrm>
        <a:graphic>
          <a:graphicData uri="http://schemas.openxmlformats.org/drawingml/2006/table">
            <a:tbl>
              <a:tblPr/>
              <a:tblGrid>
                <a:gridCol w="968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2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2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47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589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0305">
                <a:tc gridSpan="6"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Book Catalogue</a:t>
                      </a:r>
                    </a:p>
                  </a:txBody>
                  <a:tcPr marL="6602" marR="6602" marT="6592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475"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id </a:t>
                      </a:r>
                    </a:p>
                  </a:txBody>
                  <a:tcPr marL="6602" marR="6602" marT="6592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author </a:t>
                      </a:r>
                    </a:p>
                  </a:txBody>
                  <a:tcPr marL="6602" marR="6602" marT="659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title</a:t>
                      </a:r>
                    </a:p>
                  </a:txBody>
                  <a:tcPr marL="6602" marR="6602" marT="659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price</a:t>
                      </a:r>
                    </a:p>
                  </a:txBody>
                  <a:tcPr marL="6602" marR="6602" marT="659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publish_date </a:t>
                      </a:r>
                    </a:p>
                  </a:txBody>
                  <a:tcPr marL="6602" marR="6602" marT="659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description </a:t>
                      </a:r>
                    </a:p>
                  </a:txBody>
                  <a:tcPr marL="6602" marR="6602" marT="659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790"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bk101</a:t>
                      </a:r>
                    </a:p>
                  </a:txBody>
                  <a:tcPr marL="6602" marR="6602" marT="6592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Gambardella, Matthew</a:t>
                      </a:r>
                    </a:p>
                  </a:txBody>
                  <a:tcPr marL="6602" marR="6602" marT="659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XML Developer's Guide</a:t>
                      </a:r>
                    </a:p>
                  </a:txBody>
                  <a:tcPr marL="6602" marR="6602" marT="659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44.95</a:t>
                      </a:r>
                    </a:p>
                  </a:txBody>
                  <a:tcPr marL="6602" marR="6602" marT="659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01/10/2000</a:t>
                      </a:r>
                    </a:p>
                  </a:txBody>
                  <a:tcPr marL="6602" marR="6602" marT="659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An in-depth look at creating applications </a:t>
                      </a:r>
                      <a:b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</a:b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      with XML.</a:t>
                      </a:r>
                    </a:p>
                  </a:txBody>
                  <a:tcPr marL="6602" marR="6602" marT="659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790"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817525766-0</a:t>
                      </a:r>
                      <a:endParaRPr kumimoji="0" lang="el-GR" alt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602" marR="6602" marT="6592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Αναγνωστόπουλος, Ιωάννης </a:t>
                      </a:r>
                    </a:p>
                  </a:txBody>
                  <a:tcPr marL="6602" marR="6602" marT="659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Τεχνολογίες Διαδικτύου </a:t>
                      </a:r>
                    </a:p>
                  </a:txBody>
                  <a:tcPr marL="6602" marR="6602" marT="659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88</a:t>
                      </a: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.00</a:t>
                      </a:r>
                      <a:r>
                        <a:rPr kumimoji="0" lang="el-G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59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01/03/2009 </a:t>
                      </a:r>
                    </a:p>
                  </a:txBody>
                  <a:tcPr marL="6602" marR="6602" marT="659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Βασικές αρχές τεχνολογιών Διαδικτύου και προγραμματισμού</a:t>
                      </a: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.</a:t>
                      </a:r>
                      <a:endParaRPr kumimoji="0" lang="el-GR" alt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602" marR="6602" marT="659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991"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592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59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59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59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59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59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12 - Ορθογώνιο">
            <a:extLst>
              <a:ext uri="{FF2B5EF4-FFF2-40B4-BE49-F238E27FC236}">
                <a16:creationId xmlns:a16="http://schemas.microsoft.com/office/drawing/2014/main" id="{2CB2D41B-4DDB-13A0-C3F8-0B5BA5D46A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1844824"/>
            <a:ext cx="8207375" cy="4986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200" dirty="0"/>
              <a:t>&lt;</a:t>
            </a:r>
            <a:r>
              <a:rPr lang="en-US" altLang="en-US" sz="1200" dirty="0" err="1"/>
              <a:t>BookCatalogue</a:t>
            </a:r>
            <a:r>
              <a:rPr lang="el-GR" altLang="en-US" sz="1200" dirty="0"/>
              <a:t>&gt; </a:t>
            </a:r>
            <a:endParaRPr lang="en-US" altLang="en-US" sz="1200" dirty="0"/>
          </a:p>
          <a:p>
            <a:pPr>
              <a:spcBef>
                <a:spcPct val="50000"/>
              </a:spcBef>
            </a:pPr>
            <a:r>
              <a:rPr lang="en-US" altLang="en-US" sz="1200" dirty="0"/>
              <a:t>             &lt;book&gt;</a:t>
            </a:r>
            <a:endParaRPr lang="el-GR" altLang="en-US" sz="1200" dirty="0"/>
          </a:p>
          <a:p>
            <a:pPr>
              <a:spcBef>
                <a:spcPct val="50000"/>
              </a:spcBef>
            </a:pPr>
            <a:r>
              <a:rPr lang="en-US" altLang="en-US" sz="1200" dirty="0"/>
              <a:t>	&lt;id&gt;</a:t>
            </a:r>
            <a:r>
              <a:rPr lang="en-US" altLang="en-US" sz="1200" b="1" dirty="0">
                <a:solidFill>
                  <a:srgbClr val="0066FF"/>
                </a:solidFill>
              </a:rPr>
              <a:t>bk101</a:t>
            </a:r>
            <a:r>
              <a:rPr lang="en-US" altLang="en-US" sz="1200" dirty="0"/>
              <a:t>&lt;/id&gt;</a:t>
            </a:r>
          </a:p>
          <a:p>
            <a:pPr>
              <a:spcBef>
                <a:spcPct val="50000"/>
              </a:spcBef>
            </a:pPr>
            <a:r>
              <a:rPr lang="en-US" altLang="en-US" sz="1200" dirty="0"/>
              <a:t>	&lt;author&gt;</a:t>
            </a:r>
            <a:r>
              <a:rPr lang="en-US" altLang="en-US" sz="1200" b="1" dirty="0">
                <a:solidFill>
                  <a:srgbClr val="0066FF"/>
                </a:solidFill>
              </a:rPr>
              <a:t>Gambardella, Matthew</a:t>
            </a:r>
            <a:r>
              <a:rPr lang="en-US" altLang="en-US" sz="1200" dirty="0"/>
              <a:t>&lt;/author&gt;</a:t>
            </a:r>
          </a:p>
          <a:p>
            <a:pPr>
              <a:spcBef>
                <a:spcPct val="50000"/>
              </a:spcBef>
            </a:pPr>
            <a:r>
              <a:rPr lang="en-US" altLang="en-US" sz="1200" dirty="0"/>
              <a:t>	&lt;title&gt;</a:t>
            </a:r>
            <a:r>
              <a:rPr lang="en-US" altLang="en-US" sz="1200" b="1" dirty="0">
                <a:solidFill>
                  <a:srgbClr val="0066FF"/>
                </a:solidFill>
              </a:rPr>
              <a:t>XML Developer's Guide</a:t>
            </a:r>
            <a:r>
              <a:rPr lang="en-US" altLang="en-US" sz="1200" dirty="0"/>
              <a:t>&lt;/title&gt;</a:t>
            </a:r>
          </a:p>
          <a:p>
            <a:pPr>
              <a:spcBef>
                <a:spcPct val="50000"/>
              </a:spcBef>
            </a:pPr>
            <a:r>
              <a:rPr lang="en-US" altLang="en-US" sz="1200" dirty="0"/>
              <a:t>	&lt;price&gt;</a:t>
            </a:r>
            <a:r>
              <a:rPr lang="en-US" altLang="en-US" sz="1200" b="1" dirty="0">
                <a:solidFill>
                  <a:srgbClr val="0066FF"/>
                </a:solidFill>
              </a:rPr>
              <a:t>44.95</a:t>
            </a:r>
            <a:r>
              <a:rPr lang="en-US" altLang="en-US" sz="1200" dirty="0"/>
              <a:t>&lt;/price&gt;</a:t>
            </a:r>
          </a:p>
          <a:p>
            <a:pPr>
              <a:spcBef>
                <a:spcPct val="50000"/>
              </a:spcBef>
            </a:pPr>
            <a:r>
              <a:rPr lang="en-US" altLang="en-US" sz="1200" dirty="0"/>
              <a:t>	&lt;</a:t>
            </a:r>
            <a:r>
              <a:rPr lang="en-US" altLang="en-US" sz="1200" dirty="0" err="1"/>
              <a:t>publish_date</a:t>
            </a:r>
            <a:r>
              <a:rPr lang="en-US" altLang="en-US" sz="1200" dirty="0"/>
              <a:t>&gt;</a:t>
            </a:r>
            <a:r>
              <a:rPr lang="en-US" altLang="en-US" sz="1200" b="1" dirty="0">
                <a:solidFill>
                  <a:srgbClr val="0066FF"/>
                </a:solidFill>
              </a:rPr>
              <a:t>01/10/2000</a:t>
            </a:r>
            <a:r>
              <a:rPr lang="en-US" altLang="en-US" sz="1200" dirty="0"/>
              <a:t>&lt;/</a:t>
            </a:r>
            <a:r>
              <a:rPr lang="en-US" altLang="en-US" sz="1200" dirty="0" err="1"/>
              <a:t>publish_date</a:t>
            </a:r>
            <a:r>
              <a:rPr lang="en-US" altLang="en-US" sz="1200" dirty="0"/>
              <a:t>&gt;</a:t>
            </a:r>
          </a:p>
          <a:p>
            <a:pPr>
              <a:spcBef>
                <a:spcPct val="50000"/>
              </a:spcBef>
            </a:pPr>
            <a:r>
              <a:rPr lang="en-US" altLang="en-US" sz="1200" dirty="0"/>
              <a:t>	&lt;description&gt;</a:t>
            </a:r>
            <a:r>
              <a:rPr lang="en-US" altLang="en-US" sz="1200" b="1" dirty="0">
                <a:solidFill>
                  <a:srgbClr val="0066FF"/>
                </a:solidFill>
              </a:rPr>
              <a:t>An in-depth look at creating applications with XML.</a:t>
            </a:r>
            <a:r>
              <a:rPr lang="en-US" altLang="en-US" sz="1200" b="1" dirty="0"/>
              <a:t> </a:t>
            </a:r>
            <a:r>
              <a:rPr lang="en-US" altLang="en-US" sz="1200" dirty="0"/>
              <a:t>&lt;/description&gt;</a:t>
            </a:r>
          </a:p>
          <a:p>
            <a:pPr>
              <a:spcBef>
                <a:spcPct val="50000"/>
              </a:spcBef>
            </a:pPr>
            <a:r>
              <a:rPr lang="en-US" altLang="en-US" sz="1200" dirty="0"/>
              <a:t>            &lt;/book&gt;</a:t>
            </a:r>
          </a:p>
          <a:p>
            <a:pPr>
              <a:spcBef>
                <a:spcPct val="50000"/>
              </a:spcBef>
            </a:pPr>
            <a:r>
              <a:rPr lang="en-US" altLang="en-US" sz="1200" dirty="0"/>
              <a:t>            &lt;book&gt;</a:t>
            </a:r>
            <a:endParaRPr lang="el-GR" altLang="en-US" sz="1200" dirty="0"/>
          </a:p>
          <a:p>
            <a:pPr>
              <a:spcBef>
                <a:spcPct val="50000"/>
              </a:spcBef>
            </a:pPr>
            <a:r>
              <a:rPr lang="en-US" altLang="en-US" sz="1200" dirty="0"/>
              <a:t>	&lt;id&gt;</a:t>
            </a:r>
            <a:r>
              <a:rPr lang="en-US" altLang="en-US" sz="1200" b="1" dirty="0">
                <a:solidFill>
                  <a:srgbClr val="0066FF"/>
                </a:solidFill>
              </a:rPr>
              <a:t>817525766-0</a:t>
            </a:r>
            <a:r>
              <a:rPr lang="en-US" altLang="en-US" sz="1200" dirty="0"/>
              <a:t>&lt;/id&gt;</a:t>
            </a:r>
          </a:p>
          <a:p>
            <a:pPr>
              <a:spcBef>
                <a:spcPct val="50000"/>
              </a:spcBef>
            </a:pPr>
            <a:r>
              <a:rPr lang="en-US" altLang="en-US" sz="1200" dirty="0"/>
              <a:t>	&lt;author&gt;</a:t>
            </a:r>
            <a:r>
              <a:rPr lang="el-GR" altLang="en-US" sz="1200" b="1" dirty="0">
                <a:solidFill>
                  <a:srgbClr val="0066FF"/>
                </a:solidFill>
              </a:rPr>
              <a:t>Αναγνωστόπουλος, Ιωάννης</a:t>
            </a:r>
            <a:r>
              <a:rPr lang="en-US" altLang="en-US" sz="1200" dirty="0"/>
              <a:t>&lt;/author&gt;</a:t>
            </a:r>
          </a:p>
          <a:p>
            <a:pPr>
              <a:spcBef>
                <a:spcPct val="50000"/>
              </a:spcBef>
            </a:pPr>
            <a:r>
              <a:rPr lang="en-US" altLang="en-US" sz="1200" dirty="0"/>
              <a:t>	&lt;title&gt;</a:t>
            </a:r>
            <a:r>
              <a:rPr lang="el-GR" altLang="en-US" sz="1200" b="1" dirty="0">
                <a:solidFill>
                  <a:srgbClr val="0066FF"/>
                </a:solidFill>
              </a:rPr>
              <a:t>Τεχνολογίες Διαδικτύου</a:t>
            </a:r>
            <a:r>
              <a:rPr lang="en-US" altLang="en-US" sz="1200" dirty="0"/>
              <a:t>&lt;/title&gt;</a:t>
            </a:r>
          </a:p>
          <a:p>
            <a:pPr>
              <a:spcBef>
                <a:spcPct val="50000"/>
              </a:spcBef>
            </a:pPr>
            <a:r>
              <a:rPr lang="en-US" altLang="en-US" sz="1200" dirty="0"/>
              <a:t>	&lt;price&gt;</a:t>
            </a:r>
            <a:r>
              <a:rPr lang="en-US" altLang="en-US" sz="1200" b="1" dirty="0">
                <a:solidFill>
                  <a:srgbClr val="0066FF"/>
                </a:solidFill>
              </a:rPr>
              <a:t>88.00</a:t>
            </a:r>
            <a:r>
              <a:rPr lang="en-US" altLang="en-US" sz="1200" dirty="0"/>
              <a:t>&lt;/price&gt;</a:t>
            </a:r>
          </a:p>
          <a:p>
            <a:pPr>
              <a:spcBef>
                <a:spcPct val="50000"/>
              </a:spcBef>
            </a:pPr>
            <a:r>
              <a:rPr lang="en-US" altLang="en-US" sz="1200" dirty="0"/>
              <a:t>	&lt;</a:t>
            </a:r>
            <a:r>
              <a:rPr lang="en-US" altLang="en-US" sz="1200" dirty="0" err="1"/>
              <a:t>publish_date</a:t>
            </a:r>
            <a:r>
              <a:rPr lang="en-US" altLang="en-US" sz="1200" dirty="0"/>
              <a:t>&gt;</a:t>
            </a:r>
            <a:r>
              <a:rPr lang="en-US" altLang="en-US" sz="1200" b="1" dirty="0">
                <a:solidFill>
                  <a:srgbClr val="0066FF"/>
                </a:solidFill>
              </a:rPr>
              <a:t>01/03/2009</a:t>
            </a:r>
            <a:r>
              <a:rPr lang="en-US" altLang="en-US" sz="1200" dirty="0"/>
              <a:t>&lt;/</a:t>
            </a:r>
            <a:r>
              <a:rPr lang="en-US" altLang="en-US" sz="1200" dirty="0" err="1"/>
              <a:t>publish_date</a:t>
            </a:r>
            <a:r>
              <a:rPr lang="en-US" altLang="en-US" sz="1200" dirty="0"/>
              <a:t>&gt;</a:t>
            </a:r>
          </a:p>
          <a:p>
            <a:pPr>
              <a:spcBef>
                <a:spcPct val="50000"/>
              </a:spcBef>
            </a:pPr>
            <a:r>
              <a:rPr lang="en-US" altLang="en-US" sz="1200" dirty="0"/>
              <a:t>	&lt;description&gt;</a:t>
            </a:r>
            <a:r>
              <a:rPr lang="el-GR" altLang="en-US" sz="1200" b="1" dirty="0">
                <a:solidFill>
                  <a:srgbClr val="0066FF"/>
                </a:solidFill>
              </a:rPr>
              <a:t>Βασικές αρχές τεχνολογιών Διαδικτύου και προγραμματισμού.</a:t>
            </a:r>
            <a:r>
              <a:rPr lang="en-US" altLang="en-US" sz="1200" dirty="0"/>
              <a:t>&lt;/description&gt;</a:t>
            </a:r>
          </a:p>
          <a:p>
            <a:pPr>
              <a:spcBef>
                <a:spcPct val="50000"/>
              </a:spcBef>
            </a:pPr>
            <a:r>
              <a:rPr lang="en-US" altLang="en-US" sz="1200" dirty="0"/>
              <a:t>            &lt;/book&gt;</a:t>
            </a:r>
          </a:p>
          <a:p>
            <a:pPr>
              <a:spcBef>
                <a:spcPct val="50000"/>
              </a:spcBef>
            </a:pPr>
            <a:r>
              <a:rPr lang="en-US" altLang="en-US" sz="1200" dirty="0"/>
              <a:t>&lt;/</a:t>
            </a:r>
            <a:r>
              <a:rPr lang="en-US" altLang="en-US" sz="1200" dirty="0" err="1"/>
              <a:t>BookCatalogue</a:t>
            </a:r>
            <a:r>
              <a:rPr lang="en-US" altLang="en-US" sz="1200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664929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Slide Number Placeholder 3">
            <a:extLst>
              <a:ext uri="{FF2B5EF4-FFF2-40B4-BE49-F238E27FC236}">
                <a16:creationId xmlns:a16="http://schemas.microsoft.com/office/drawing/2014/main" id="{078F2727-139C-8F93-116D-872D5B21D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6453188"/>
            <a:ext cx="382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fld id="{6C45E499-1224-44F0-A5A2-9534BFC86B6F}" type="slidenum"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9</a:t>
            </a:fld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3 - Πίνακας">
            <a:extLst>
              <a:ext uri="{FF2B5EF4-FFF2-40B4-BE49-F238E27FC236}">
                <a16:creationId xmlns:a16="http://schemas.microsoft.com/office/drawing/2014/main" id="{B3C0C9B9-25BF-5B35-236D-193B5444C6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325406"/>
              </p:ext>
            </p:extLst>
          </p:nvPr>
        </p:nvGraphicFramePr>
        <p:xfrm>
          <a:off x="684213" y="908720"/>
          <a:ext cx="7778750" cy="1697039"/>
        </p:xfrm>
        <a:graphic>
          <a:graphicData uri="http://schemas.openxmlformats.org/drawingml/2006/table">
            <a:tbl>
              <a:tblPr/>
              <a:tblGrid>
                <a:gridCol w="968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2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2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8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27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35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0626">
                <a:tc gridSpan="6"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Book Catalogue</a:t>
                      </a:r>
                    </a:p>
                  </a:txBody>
                  <a:tcPr marL="6602" marR="6602" marT="660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323"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book_id</a:t>
                      </a:r>
                      <a:r>
                        <a:rPr kumimoji="0" lang="en-US" alt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 </a:t>
                      </a:r>
                      <a:endParaRPr kumimoji="0" lang="el-GR" altLang="en-US" sz="1400" b="0" i="1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(</a:t>
                      </a:r>
                      <a:r>
                        <a:rPr kumimoji="0" lang="en-US" alt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format)</a:t>
                      </a:r>
                    </a:p>
                  </a:txBody>
                  <a:tcPr marL="6602" marR="6602" marT="660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author </a:t>
                      </a:r>
                      <a:r>
                        <a:rPr kumimoji="0" lang="en-US" alt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(language) </a:t>
                      </a:r>
                    </a:p>
                  </a:txBody>
                  <a:tcPr marL="6602" marR="6602" marT="660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title 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(language</a:t>
                      </a:r>
                      <a:r>
                        <a:rPr kumimoji="0" lang="en-US" alt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)</a:t>
                      </a:r>
                    </a:p>
                  </a:txBody>
                  <a:tcPr marL="6602" marR="6602" marT="660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price </a:t>
                      </a:r>
                      <a:r>
                        <a:rPr kumimoji="0" lang="en-US" alt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(currency)</a:t>
                      </a:r>
                    </a:p>
                  </a:txBody>
                  <a:tcPr marL="6602" marR="6602" marT="660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publish_date</a:t>
                      </a:r>
                      <a:r>
                        <a:rPr kumimoji="0" lang="en-US" alt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 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(calendar type) </a:t>
                      </a:r>
                    </a:p>
                  </a:txBody>
                  <a:tcPr marL="6602" marR="6602" marT="660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description 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(language)</a:t>
                      </a:r>
                    </a:p>
                  </a:txBody>
                  <a:tcPr marL="6602" marR="6602" marT="660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599"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bk101</a:t>
                      </a:r>
                    </a:p>
                  </a:txBody>
                  <a:tcPr marL="6602" marR="6602" marT="660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Gambardella, Matthew</a:t>
                      </a:r>
                    </a:p>
                  </a:txBody>
                  <a:tcPr marL="6602" marR="6602" marT="660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XML Developer's Guide</a:t>
                      </a:r>
                    </a:p>
                  </a:txBody>
                  <a:tcPr marL="6602" marR="6602" marT="660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44.95</a:t>
                      </a:r>
                    </a:p>
                  </a:txBody>
                  <a:tcPr marL="6602" marR="6602" marT="660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01/10/2000</a:t>
                      </a:r>
                    </a:p>
                  </a:txBody>
                  <a:tcPr marL="6602" marR="6602" marT="660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An in-depth look at creating applications </a:t>
                      </a:r>
                      <a:b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</a:b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      with XML.</a:t>
                      </a:r>
                    </a:p>
                  </a:txBody>
                  <a:tcPr marL="6602" marR="6602" marT="660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488"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817525766-0</a:t>
                      </a:r>
                      <a:endParaRPr kumimoji="0" lang="el-GR" alt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602" marR="6602" marT="660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Αναγνωστόπουλος, Ιωάννης </a:t>
                      </a:r>
                    </a:p>
                  </a:txBody>
                  <a:tcPr marL="6602" marR="6602" marT="660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Τεχνολογίες Διαδικτύου </a:t>
                      </a:r>
                    </a:p>
                  </a:txBody>
                  <a:tcPr marL="6602" marR="6602" marT="660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88</a:t>
                      </a: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.00</a:t>
                      </a:r>
                      <a:r>
                        <a:rPr kumimoji="0" lang="el-G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01/03/2009 </a:t>
                      </a:r>
                    </a:p>
                  </a:txBody>
                  <a:tcPr marL="6602" marR="6602" marT="660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Βασικές αρχές τεχνολογιών Διαδικτύου και προγραμματισμού</a:t>
                      </a: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.</a:t>
                      </a:r>
                      <a:endParaRPr kumimoji="0" lang="el-GR" alt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602" marR="6602" marT="660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9003"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457200">
                        <a:spcBef>
                          <a:spcPct val="20000"/>
                        </a:spcBef>
                        <a:buClr>
                          <a:srgbClr val="C0C0C0"/>
                        </a:buClr>
                        <a:buSzPct val="7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1pPr>
                      <a:lvl2pPr marL="742950" indent="-28575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b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2pPr>
                      <a:lvl3pPr marL="11430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3pPr>
                      <a:lvl4pPr marL="1600200" indent="-228600" algn="l" defTabSz="457200">
                        <a:spcBef>
                          <a:spcPct val="20000"/>
                        </a:spcBef>
                        <a:buClr>
                          <a:srgbClr val="B2B2B2"/>
                        </a:buClr>
                        <a:buSzPct val="80000"/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MS PGothic" panose="020B0600070205080204" pitchFamily="34" charset="-128"/>
                        </a:defRPr>
                      </a:lvl4pPr>
                      <a:lvl5pPr marL="2057400" indent="-228600" algn="l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900">
                          <a:solidFill>
                            <a:srgbClr val="DDDDDD"/>
                          </a:solidFill>
                          <a:latin typeface="Arial Rounded MT Bold" panose="020F07040305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602" marR="6602" marT="660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Rectangle 3">
            <a:extLst>
              <a:ext uri="{FF2B5EF4-FFF2-40B4-BE49-F238E27FC236}">
                <a16:creationId xmlns:a16="http://schemas.microsoft.com/office/drawing/2014/main" id="{19AA5A7F-133A-105F-DFD2-5C7B441D1B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2708945"/>
            <a:ext cx="7200900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0C0C0"/>
              </a:buClr>
              <a:buSzPct val="70000"/>
            </a:pPr>
            <a:r>
              <a:rPr kumimoji="1" lang="en-US" altLang="en-US" sz="2000" i="1">
                <a:cs typeface="Times New Roman" panose="02020603050405020304" pitchFamily="18" charset="0"/>
              </a:rPr>
              <a:t>(</a:t>
            </a:r>
            <a:r>
              <a:rPr kumimoji="1" lang="en-US" altLang="en-US" sz="2000" b="1" i="1">
                <a:cs typeface="Times New Roman" panose="02020603050405020304" pitchFamily="18" charset="0"/>
              </a:rPr>
              <a:t>More Metadata inside the parentheses)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0C0C0"/>
              </a:buClr>
              <a:buSzPct val="70000"/>
            </a:pPr>
            <a:r>
              <a:rPr kumimoji="1" lang="el-GR" altLang="en-US" sz="2000" i="1">
                <a:cs typeface="Times New Roman" panose="02020603050405020304" pitchFamily="18" charset="0"/>
              </a:rPr>
              <a:t>Οπότε πώς επηρεάζεται ο κώδικάς μου…;</a:t>
            </a:r>
            <a:endParaRPr kumimoji="1" lang="en-US" altLang="en-US" sz="2000" i="1"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0C0C0"/>
              </a:buClr>
              <a:buSzPct val="70000"/>
            </a:pPr>
            <a:endParaRPr kumimoji="1" lang="en-US" altLang="en-US" sz="2000" i="1"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0C0C0"/>
              </a:buClr>
              <a:buSzPct val="70000"/>
            </a:pPr>
            <a:r>
              <a:rPr kumimoji="1" lang="el-GR" altLang="en-US" sz="2000" i="1">
                <a:cs typeface="Times New Roman" panose="02020603050405020304" pitchFamily="18" charset="0"/>
              </a:rPr>
              <a:t>Πρέπει να περιγράψουμε τα </a:t>
            </a:r>
            <a:r>
              <a:rPr kumimoji="1" lang="en-US" altLang="en-US" sz="2000" i="1">
                <a:cs typeface="Times New Roman" panose="02020603050405020304" pitchFamily="18" charset="0"/>
              </a:rPr>
              <a:t>data</a:t>
            </a:r>
            <a:r>
              <a:rPr kumimoji="1" lang="el-GR" altLang="en-US" sz="2000" i="1">
                <a:cs typeface="Times New Roman" panose="02020603050405020304" pitchFamily="18" charset="0"/>
              </a:rPr>
              <a:t> που περιγράφουν τα </a:t>
            </a:r>
            <a:r>
              <a:rPr kumimoji="1" lang="en-US" altLang="en-US" sz="2000" i="1">
                <a:cs typeface="Times New Roman" panose="02020603050405020304" pitchFamily="18" charset="0"/>
              </a:rPr>
              <a:t>metadata!</a:t>
            </a:r>
            <a:r>
              <a:rPr kumimoji="1" lang="el-GR" altLang="en-US" sz="2000" i="1">
                <a:cs typeface="Times New Roman" panose="02020603050405020304" pitchFamily="18" charset="0"/>
              </a:rPr>
              <a:t> </a:t>
            </a:r>
            <a:endParaRPr kumimoji="1" lang="en-US" altLang="en-US" sz="2000" i="1"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0C0C0"/>
              </a:buClr>
              <a:buSzPct val="70000"/>
            </a:pPr>
            <a:r>
              <a:rPr kumimoji="1" lang="el-GR" altLang="en-US" sz="2000" i="1">
                <a:cs typeface="Times New Roman" panose="02020603050405020304" pitchFamily="18" charset="0"/>
              </a:rPr>
              <a:t>(</a:t>
            </a:r>
            <a:r>
              <a:rPr kumimoji="1" lang="en-US" altLang="en-US" sz="2000" i="1">
                <a:cs typeface="Times New Roman" panose="02020603050405020304" pitchFamily="18" charset="0"/>
              </a:rPr>
              <a:t>meta-metadata;)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0C0C0"/>
              </a:buClr>
              <a:buSzPct val="70000"/>
            </a:pPr>
            <a:endParaRPr kumimoji="1" lang="en-US" altLang="en-US" sz="2000" i="1"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C0C0C0"/>
              </a:buClr>
              <a:buSzPct val="70000"/>
            </a:pPr>
            <a:r>
              <a:rPr kumimoji="1" lang="el-GR" altLang="en-US" sz="2000">
                <a:cs typeface="Times New Roman" panose="02020603050405020304" pitchFamily="18" charset="0"/>
              </a:rPr>
              <a:t>Π.χ.</a:t>
            </a:r>
            <a:r>
              <a:rPr kumimoji="1" lang="en-US" altLang="en-US" sz="2000">
                <a:cs typeface="Times New Roman" panose="02020603050405020304" pitchFamily="18" charset="0"/>
              </a:rPr>
              <a:t> </a:t>
            </a:r>
            <a:r>
              <a:rPr kumimoji="1" lang="el-GR" altLang="en-US" sz="2000">
                <a:cs typeface="Times New Roman" panose="02020603050405020304" pitchFamily="18" charset="0"/>
              </a:rPr>
              <a:t>το </a:t>
            </a:r>
            <a:r>
              <a:rPr kumimoji="1" lang="en-US" altLang="en-US" sz="2000">
                <a:cs typeface="Times New Roman" panose="02020603050405020304" pitchFamily="18" charset="0"/>
              </a:rPr>
              <a:t>book_id format </a:t>
            </a:r>
            <a:r>
              <a:rPr kumimoji="1" lang="el-GR" altLang="en-US" sz="2000">
                <a:cs typeface="Times New Roman" panose="02020603050405020304" pitchFamily="18" charset="0"/>
              </a:rPr>
              <a:t>ενός βιβλίου είναι το </a:t>
            </a:r>
            <a:r>
              <a:rPr kumimoji="1" lang="en-US" altLang="en-US" sz="2000">
                <a:cs typeface="Times New Roman" panose="02020603050405020304" pitchFamily="18" charset="0"/>
              </a:rPr>
              <a:t>ISBN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C0C0C0"/>
              </a:buClr>
              <a:buSzPct val="70000"/>
            </a:pPr>
            <a:endParaRPr kumimoji="1" lang="en-US" altLang="en-US" sz="2000" i="1"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C0C0C0"/>
              </a:buClr>
              <a:buSzPct val="70000"/>
            </a:pPr>
            <a:r>
              <a:rPr kumimoji="1" lang="el-GR" altLang="en-US" sz="2000">
                <a:cs typeface="Times New Roman" panose="02020603050405020304" pitchFamily="18" charset="0"/>
              </a:rPr>
              <a:t>Για να δούμε πως γράφεται σε </a:t>
            </a:r>
            <a:r>
              <a:rPr kumimoji="1" lang="en-US" altLang="en-US" sz="2000">
                <a:cs typeface="Times New Roman" panose="02020603050405020304" pitchFamily="18" charset="0"/>
              </a:rPr>
              <a:t>XML </a:t>
            </a:r>
            <a:r>
              <a:rPr kumimoji="1" lang="el-GR" altLang="en-US" sz="2000">
                <a:cs typeface="Times New Roman" panose="02020603050405020304" pitchFamily="18" charset="0"/>
              </a:rPr>
              <a:t>αυτό…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0C0C0"/>
              </a:buClr>
              <a:buSzPct val="70000"/>
            </a:pPr>
            <a:endParaRPr kumimoji="1" lang="el-GR" altLang="en-US" sz="2000" i="1"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0C0C0"/>
              </a:buClr>
              <a:buSzPct val="70000"/>
            </a:pPr>
            <a:r>
              <a:rPr lang="en-US" altLang="en-US" sz="2000">
                <a:cs typeface="Times New Roman" panose="02020603050405020304" pitchFamily="18" charset="0"/>
              </a:rPr>
              <a:t>&lt;id format=“ISBN”&gt;</a:t>
            </a:r>
            <a:r>
              <a:rPr lang="en-US" altLang="en-US" sz="2000" b="1">
                <a:solidFill>
                  <a:srgbClr val="0066FF"/>
                </a:solidFill>
                <a:cs typeface="Times New Roman" panose="02020603050405020304" pitchFamily="18" charset="0"/>
              </a:rPr>
              <a:t>817525766-0</a:t>
            </a:r>
            <a:r>
              <a:rPr lang="en-US" altLang="en-US" sz="2000">
                <a:cs typeface="Times New Roman" panose="02020603050405020304" pitchFamily="18" charset="0"/>
              </a:rPr>
              <a:t>&lt;/id&gt;</a:t>
            </a:r>
            <a:endParaRPr kumimoji="1" lang="en-US" altLang="en-US" sz="2000" i="1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3899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amianos_1">
  <a:themeElements>
    <a:clrScheme name="Damianos_1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Damianos_1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amianos_1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mianos_1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mianos_1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mianos_1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mianos_1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mianos_1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mianos_1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Curtain Call</Template>
  <TotalTime>31591</TotalTime>
  <Words>3096</Words>
  <Application>Microsoft Office PowerPoint</Application>
  <PresentationFormat>On-screen Show (4:3)</PresentationFormat>
  <Paragraphs>659</Paragraphs>
  <Slides>41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3" baseType="lpstr">
      <vt:lpstr>Arial</vt:lpstr>
      <vt:lpstr>Arial MT</vt:lpstr>
      <vt:lpstr>Arial Rounded MT Bold</vt:lpstr>
      <vt:lpstr>Calibri</vt:lpstr>
      <vt:lpstr>Comic Sans MS</vt:lpstr>
      <vt:lpstr>Courier</vt:lpstr>
      <vt:lpstr>Courier New</vt:lpstr>
      <vt:lpstr>Garamond</vt:lpstr>
      <vt:lpstr>Tahoma</vt:lpstr>
      <vt:lpstr>Times New Roman</vt:lpstr>
      <vt:lpstr>Wingdings</vt:lpstr>
      <vt:lpstr>Damianos_1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XML attributes</vt:lpstr>
      <vt:lpstr>PowerPoint Presentation</vt:lpstr>
      <vt:lpstr>PowerPoint Presentation</vt:lpstr>
      <vt:lpstr>PowerPoint Presentation</vt:lpstr>
      <vt:lpstr>PowerPoint Presentation</vt:lpstr>
      <vt:lpstr>Επιπλέον στοιχεία της XML</vt:lpstr>
      <vt:lpstr>DTD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Ένα απλό παράδειγµα</vt:lpstr>
      <vt:lpstr>Προδιαγραφές Τεκµηρίωσης</vt:lpstr>
      <vt:lpstr>Διατήρηση ψηφιακών πόρων</vt:lpstr>
      <vt:lpstr>Διαδικασίες ψηφιακής διατήρησης</vt:lpstr>
      <vt:lpstr>Μεταδεδοµένα διατήρησης</vt:lpstr>
      <vt:lpstr>Μεταδεδοµένα διατήρησης: Κεντρικές οντότητες</vt:lpstr>
      <vt:lpstr>Αντικείµενα</vt:lpstr>
      <vt:lpstr>Αντικείµενα (συνέχεια)</vt:lpstr>
      <vt:lpstr>Γεγονότα</vt:lpstr>
      <vt:lpstr>Παράγοντες</vt:lpstr>
      <vt:lpstr>Δικαιώµατα</vt:lpstr>
      <vt:lpstr>Διαδικασία συµπλήρωσης µεταδεδοµένων</vt:lpstr>
      <vt:lpstr>Δοµηµένα Λεξιλόγια</vt:lpstr>
      <vt:lpstr>Δοµηµένα Λεξιλόγια: Παραδείγµατα</vt:lpstr>
      <vt:lpstr>References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Razis, Gerasimos</cp:lastModifiedBy>
  <cp:revision>1047</cp:revision>
  <dcterms:created xsi:type="dcterms:W3CDTF">2003-10-18T14:09:46Z</dcterms:created>
  <dcterms:modified xsi:type="dcterms:W3CDTF">2024-01-16T11:34:42Z</dcterms:modified>
</cp:coreProperties>
</file>