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8"/>
  </p:notesMasterIdLst>
  <p:sldIdLst>
    <p:sldId id="256" r:id="rId2"/>
    <p:sldId id="319" r:id="rId3"/>
    <p:sldId id="320" r:id="rId4"/>
    <p:sldId id="321" r:id="rId5"/>
    <p:sldId id="322" r:id="rId6"/>
    <p:sldId id="323" r:id="rId7"/>
    <p:sldId id="324" r:id="rId8"/>
    <p:sldId id="325" r:id="rId9"/>
    <p:sldId id="326" r:id="rId10"/>
    <p:sldId id="327" r:id="rId11"/>
    <p:sldId id="328" r:id="rId12"/>
    <p:sldId id="329" r:id="rId13"/>
    <p:sldId id="330" r:id="rId14"/>
    <p:sldId id="331" r:id="rId15"/>
    <p:sldId id="332" r:id="rId16"/>
    <p:sldId id="333" r:id="rId17"/>
    <p:sldId id="334" r:id="rId18"/>
    <p:sldId id="335" r:id="rId19"/>
    <p:sldId id="336" r:id="rId20"/>
    <p:sldId id="337" r:id="rId21"/>
    <p:sldId id="338" r:id="rId22"/>
    <p:sldId id="339" r:id="rId23"/>
    <p:sldId id="340" r:id="rId24"/>
    <p:sldId id="341" r:id="rId25"/>
    <p:sldId id="343" r:id="rId26"/>
    <p:sldId id="345"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990033"/>
    <a:srgbClr val="8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0" autoAdjust="0"/>
    <p:restoredTop sz="89606" autoAdjust="0"/>
  </p:normalViewPr>
  <p:slideViewPr>
    <p:cSldViewPr snapToGrid="0">
      <p:cViewPr varScale="1">
        <p:scale>
          <a:sx n="78" d="100"/>
          <a:sy n="78" d="100"/>
        </p:scale>
        <p:origin x="878" y="7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76CA84-C70D-4825-9F83-8ACA0B155F40}" type="datetimeFigureOut">
              <a:rPr lang="el-GR" smtClean="0"/>
              <a:pPr/>
              <a:t>5/3/2018</a:t>
            </a:fld>
            <a:endParaRPr lang="el-G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716D0A-3FAB-44FC-8C40-5368D63C810F}" type="slidenum">
              <a:rPr lang="el-GR" smtClean="0"/>
              <a:pPr/>
              <a:t>‹#›</a:t>
            </a:fld>
            <a:endParaRPr lang="el-GR"/>
          </a:p>
        </p:txBody>
      </p:sp>
    </p:spTree>
    <p:extLst>
      <p:ext uri="{BB962C8B-B14F-4D97-AF65-F5344CB8AC3E}">
        <p14:creationId xmlns:p14="http://schemas.microsoft.com/office/powerpoint/2010/main" val="24662594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dirty="0" smtClean="0"/>
              <a:t>Πηγή:</a:t>
            </a:r>
            <a:r>
              <a:rPr lang="el-GR" baseline="0" dirty="0" smtClean="0"/>
              <a:t> Ιστοσελίδα Υπουργείου Δικαιοσύνης</a:t>
            </a:r>
            <a:endParaRPr lang="el-GR" dirty="0"/>
          </a:p>
        </p:txBody>
      </p:sp>
      <p:sp>
        <p:nvSpPr>
          <p:cNvPr id="4" name="Slide Number Placeholder 3"/>
          <p:cNvSpPr>
            <a:spLocks noGrp="1"/>
          </p:cNvSpPr>
          <p:nvPr>
            <p:ph type="sldNum" sz="quarter" idx="10"/>
          </p:nvPr>
        </p:nvSpPr>
        <p:spPr/>
        <p:txBody>
          <a:bodyPr/>
          <a:lstStyle/>
          <a:p>
            <a:fld id="{6FF4847B-E888-4476-80EA-767DD8FE889F}" type="slidenum">
              <a:rPr lang="el-GR" smtClean="0"/>
              <a:pPr/>
              <a:t>18</a:t>
            </a:fld>
            <a:endParaRPr lang="el-GR"/>
          </a:p>
        </p:txBody>
      </p:sp>
    </p:spTree>
    <p:extLst>
      <p:ext uri="{BB962C8B-B14F-4D97-AF65-F5344CB8AC3E}">
        <p14:creationId xmlns:p14="http://schemas.microsoft.com/office/powerpoint/2010/main" val="3125872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rgbClr val="CC0000">
                <a:alpha val="95686"/>
              </a:srgb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dirty="0"/>
            </a:p>
          </p:txBody>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3/5/2018</a:t>
            </a:fld>
            <a:endParaRPr lang="en-US" dirty="0"/>
          </a:p>
        </p:txBody>
      </p:sp>
      <p:sp>
        <p:nvSpPr>
          <p:cNvPr id="5" name="Footer Placeholder 4"/>
          <p:cNvSpPr>
            <a:spLocks noGrp="1"/>
          </p:cNvSpPr>
          <p:nvPr>
            <p:ph type="ftr" sz="quarter" idx="11"/>
          </p:nvPr>
        </p:nvSpPr>
        <p:spPr>
          <a:xfrm>
            <a:off x="1085726" y="6041362"/>
            <a:ext cx="5889219"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pPr/>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pPr/>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pPr/>
              <a:t>3/5/2018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pPr/>
              <a:t>3/5/2018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rgbClr val="CC0000">
                <a:alpha val="94118"/>
              </a:srgb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dirty="0">
                <a:solidFill>
                  <a:srgbClr val="FF0000"/>
                </a:solidFill>
              </a:endParaRPr>
            </a:p>
          </p:txBody>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3/5/2018</a:t>
            </a:fld>
            <a:endParaRPr lang="en-US" dirty="0"/>
          </a:p>
        </p:txBody>
      </p:sp>
      <p:sp>
        <p:nvSpPr>
          <p:cNvPr id="5" name="Footer Placeholder 4"/>
          <p:cNvSpPr>
            <a:spLocks noGrp="1"/>
          </p:cNvSpPr>
          <p:nvPr>
            <p:ph type="ftr" sz="quarter" idx="3"/>
          </p:nvPr>
        </p:nvSpPr>
        <p:spPr>
          <a:xfrm>
            <a:off x="1355514" y="6041362"/>
            <a:ext cx="5619431"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hellenicparliament.gr/Vouli-ton-Ellinon/To-Politevma/Syntagma"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ministryofjustice.gr/site/kodikes/%CE%95%CF%85%CF%81%CE%B5%CF%84%CE%AE%CF%81%CE%B9%CE%BF/%CE%A0%CE%9F%CE%99%CE%9D%CE%99%CE%9A%CE%9F%CE%A3%CE%9A%CE%A9%CE%94%CE%99%CE%9A%CE%91%CE%A3/tabid/432/language/el-GR/Default.aspx" TargetMode="External"/><Relationship Id="rId2" Type="http://schemas.openxmlformats.org/officeDocument/2006/relationships/hyperlink" Target="http://www.ministryofjustice.gr/site/kodikes/%CE%95%CF%85%CF%81%CE%B5%CF%84%CE%AE%CF%81%CE%B9%CE%BF/%CE%91%CE%A3%CE%A4%CE%99%CE%9A%CE%9F%CE%A3%CE%9A%CE%A9%CE%94%CE%99%CE%9A%CE%91%CE%A3/tabid/225/language/el-GR/Default.asp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1891" y="2094091"/>
            <a:ext cx="9714015" cy="2075498"/>
          </a:xfrm>
        </p:spPr>
        <p:txBody>
          <a:bodyPr/>
          <a:lstStyle/>
          <a:p>
            <a:pPr algn="l"/>
            <a:r>
              <a:rPr lang="el-GR" dirty="0" smtClean="0">
                <a:effectLst>
                  <a:outerShdw blurRad="38100" dist="38100" dir="2700000" algn="tl">
                    <a:srgbClr val="000000">
                      <a:alpha val="43137"/>
                    </a:srgbClr>
                  </a:outerShdw>
                </a:effectLst>
              </a:rPr>
              <a:t>ΕΙΣΑΓΩΓΗ ΣΤΟ ΔΙΚΑΙΟ</a:t>
            </a:r>
            <a:endParaRPr lang="el-GR" sz="3200" b="1"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008185" y="4267710"/>
            <a:ext cx="8265818" cy="1096899"/>
          </a:xfrm>
        </p:spPr>
        <p:txBody>
          <a:bodyPr>
            <a:normAutofit/>
          </a:bodyPr>
          <a:lstStyle/>
          <a:p>
            <a:r>
              <a:rPr lang="el-GR" sz="2800" b="1" dirty="0">
                <a:solidFill>
                  <a:schemeClr val="tx1"/>
                </a:solidFill>
              </a:rPr>
              <a:t>Ευαγγελία Βαγενά, ΔΝ, DEA</a:t>
            </a:r>
          </a:p>
          <a:p>
            <a:r>
              <a:rPr lang="el-GR" dirty="0"/>
              <a:t> Δικηγόρος</a:t>
            </a:r>
            <a:r>
              <a:rPr lang="en-US" dirty="0"/>
              <a:t>, </a:t>
            </a:r>
            <a:r>
              <a:rPr lang="el-GR" dirty="0"/>
              <a:t>ΔΝ</a:t>
            </a:r>
            <a:r>
              <a:rPr lang="en-US" dirty="0"/>
              <a:t>, DEA Droit et Informatique, CIPP/E </a:t>
            </a:r>
            <a:endParaRPr lang="el-GR" dirty="0"/>
          </a:p>
        </p:txBody>
      </p:sp>
      <p:sp>
        <p:nvSpPr>
          <p:cNvPr id="4" name="Rectangle 3"/>
          <p:cNvSpPr/>
          <p:nvPr/>
        </p:nvSpPr>
        <p:spPr>
          <a:xfrm>
            <a:off x="377929" y="39345"/>
            <a:ext cx="9739848" cy="523220"/>
          </a:xfrm>
          <a:prstGeom prst="rect">
            <a:avLst/>
          </a:prstGeom>
        </p:spPr>
        <p:txBody>
          <a:bodyPr wrap="square">
            <a:spAutoFit/>
          </a:bodyPr>
          <a:lstStyle/>
          <a:p>
            <a:r>
              <a:rPr lang="el-GR" sz="2800" dirty="0"/>
              <a:t> </a:t>
            </a:r>
            <a:endParaRPr lang="en-US" sz="2800" dirty="0">
              <a:solidFill>
                <a:schemeClr val="accent1">
                  <a:lumMod val="75000"/>
                </a:schemeClr>
              </a:solidFill>
              <a:latin typeface="+mj-lt"/>
              <a:ea typeface="+mj-ea"/>
              <a:cs typeface="+mj-cs"/>
            </a:endParaRPr>
          </a:p>
        </p:txBody>
      </p:sp>
      <p:sp>
        <p:nvSpPr>
          <p:cNvPr id="6" name="AutoShape 2" descr="cid:image005.png@01D2AEEF.59363FF0">
            <a:extLst>
              <a:ext uri="{FF2B5EF4-FFF2-40B4-BE49-F238E27FC236}">
                <a16:creationId xmlns:a16="http://schemas.microsoft.com/office/drawing/2014/main" id="{EC0DD359-1432-4724-8589-0A160AC9E990}"/>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14142795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Ικανότητα δικαίου</a:t>
            </a:r>
            <a:endParaRPr lang="el-GR" dirty="0"/>
          </a:p>
        </p:txBody>
      </p:sp>
      <p:sp>
        <p:nvSpPr>
          <p:cNvPr id="3" name="Content Placeholder 2"/>
          <p:cNvSpPr>
            <a:spLocks noGrp="1"/>
          </p:cNvSpPr>
          <p:nvPr>
            <p:ph sz="quarter" idx="1"/>
          </p:nvPr>
        </p:nvSpPr>
        <p:spPr/>
        <p:txBody>
          <a:bodyPr/>
          <a:lstStyle/>
          <a:p>
            <a:r>
              <a:rPr lang="el-GR" dirty="0" smtClean="0"/>
              <a:t>Νομικά πρόσωπα</a:t>
            </a:r>
          </a:p>
          <a:p>
            <a:pPr>
              <a:buNone/>
            </a:pPr>
            <a:r>
              <a:rPr lang="el-GR" dirty="0" smtClean="0"/>
              <a:t>	</a:t>
            </a:r>
          </a:p>
          <a:p>
            <a:pPr>
              <a:buNone/>
            </a:pPr>
            <a:r>
              <a:rPr lang="el-GR" dirty="0" smtClean="0"/>
              <a:t>	Διαρκείς ενώσεις ανθρώπων ή σύνολα περιουσίας που επιδιώκουν ή αντίστοιχα που εξυπηρετούν κοινό σκοπό και αποκτούν νομική προσωπικότητα, δηλαδή είναι υποκείμενα δικαιωμάτων και υποχρεώσεων (άρθρο 61 Α.Κ.).</a:t>
            </a:r>
          </a:p>
          <a:p>
            <a:pPr>
              <a:buNone/>
            </a:pPr>
            <a:endParaRPr lang="el-GR" dirty="0" smtClean="0"/>
          </a:p>
          <a:p>
            <a:pPr>
              <a:buNone/>
            </a:pPr>
            <a:endParaRPr lang="el-GR" dirty="0" smtClean="0"/>
          </a:p>
          <a:p>
            <a:pPr>
              <a:buNone/>
            </a:pPr>
            <a:endParaRPr lang="el-GR" dirty="0" smtClean="0"/>
          </a:p>
          <a:p>
            <a:pPr>
              <a:buNone/>
            </a:pPr>
            <a:endParaRPr lang="el-GR" dirty="0" smtClean="0"/>
          </a:p>
          <a:p>
            <a:pPr>
              <a:buNone/>
            </a:pPr>
            <a:endParaRPr lang="el-GR" dirty="0" smtClean="0"/>
          </a:p>
          <a:p>
            <a:pPr>
              <a:buNone/>
            </a:pPr>
            <a:endParaRPr lang="el-GR" dirty="0"/>
          </a:p>
        </p:txBody>
      </p:sp>
    </p:spTree>
    <p:extLst>
      <p:ext uri="{BB962C8B-B14F-4D97-AF65-F5344CB8AC3E}">
        <p14:creationId xmlns:p14="http://schemas.microsoft.com/office/powerpoint/2010/main" val="5918456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Δικαιοπραξίες</a:t>
            </a:r>
            <a:endParaRPr lang="el-GR" dirty="0"/>
          </a:p>
        </p:txBody>
      </p:sp>
      <p:sp>
        <p:nvSpPr>
          <p:cNvPr id="3" name="Content Placeholder 2"/>
          <p:cNvSpPr>
            <a:spLocks noGrp="1"/>
          </p:cNvSpPr>
          <p:nvPr>
            <p:ph sz="quarter" idx="1"/>
          </p:nvPr>
        </p:nvSpPr>
        <p:spPr/>
        <p:txBody>
          <a:bodyPr/>
          <a:lstStyle/>
          <a:p>
            <a:pPr>
              <a:buNone/>
            </a:pPr>
            <a:r>
              <a:rPr lang="el-GR" dirty="0" smtClean="0"/>
              <a:t>	</a:t>
            </a:r>
          </a:p>
          <a:p>
            <a:pPr>
              <a:buNone/>
            </a:pPr>
            <a:r>
              <a:rPr lang="el-GR" dirty="0" smtClean="0"/>
              <a:t>	«Δικαιοπραξία είναι το σύνολο των νομικών γεγονότων που περιέχουν δήλωση ή δηλώσεις βουλήσεως και το οποίο αναγνωρίζεται από το νόμο ως λόγος για να επέλθει η έννομη συνέπεια που θέλησε ο </a:t>
            </a:r>
            <a:r>
              <a:rPr lang="el-GR" dirty="0" err="1" smtClean="0"/>
              <a:t>δικαιοπρακτών</a:t>
            </a:r>
            <a:r>
              <a:rPr lang="el-GR" dirty="0" smtClean="0"/>
              <a:t>».</a:t>
            </a:r>
          </a:p>
          <a:p>
            <a:pPr>
              <a:buNone/>
            </a:pPr>
            <a:r>
              <a:rPr lang="el-GR" dirty="0" smtClean="0"/>
              <a:t>	</a:t>
            </a:r>
          </a:p>
          <a:p>
            <a:pPr>
              <a:buNone/>
            </a:pPr>
            <a:r>
              <a:rPr lang="el-GR" dirty="0" smtClean="0"/>
              <a:t>	Άρθρα 127-200 Α.Κ.</a:t>
            </a:r>
            <a:endParaRPr lang="el-GR" dirty="0"/>
          </a:p>
        </p:txBody>
      </p:sp>
    </p:spTree>
    <p:extLst>
      <p:ext uri="{BB962C8B-B14F-4D97-AF65-F5344CB8AC3E}">
        <p14:creationId xmlns:p14="http://schemas.microsoft.com/office/powerpoint/2010/main" val="10463909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b="1" dirty="0" smtClean="0"/>
              <a:t>Στοιχεία της δικαιοπραξίας</a:t>
            </a:r>
            <a:r>
              <a:rPr lang="el-GR" dirty="0" smtClean="0"/>
              <a:t/>
            </a:r>
            <a:br>
              <a:rPr lang="el-GR" dirty="0" smtClean="0"/>
            </a:br>
            <a:endParaRPr lang="el-GR" dirty="0"/>
          </a:p>
        </p:txBody>
      </p:sp>
      <p:sp>
        <p:nvSpPr>
          <p:cNvPr id="3" name="Content Placeholder 2"/>
          <p:cNvSpPr>
            <a:spLocks noGrp="1"/>
          </p:cNvSpPr>
          <p:nvPr>
            <p:ph sz="quarter" idx="1"/>
          </p:nvPr>
        </p:nvSpPr>
        <p:spPr/>
        <p:txBody>
          <a:bodyPr>
            <a:normAutofit/>
          </a:bodyPr>
          <a:lstStyle/>
          <a:p>
            <a:pPr>
              <a:buNone/>
            </a:pPr>
            <a:r>
              <a:rPr lang="el-GR" b="1" dirty="0" smtClean="0"/>
              <a:t>1. Δήλωση βούλησης ή πράξη βούλησης</a:t>
            </a:r>
            <a:endParaRPr lang="el-GR" dirty="0" smtClean="0"/>
          </a:p>
          <a:p>
            <a:pPr>
              <a:buNone/>
            </a:pPr>
            <a:r>
              <a:rPr lang="el-GR" dirty="0" smtClean="0"/>
              <a:t>	Η εξωτερίκευση δηλαδή ορισμένης βούλησης έτσι ώστε να καταστεί γνωστή σε άλλο πρόσωπο ή άλλα πρόσωπα.</a:t>
            </a:r>
          </a:p>
          <a:p>
            <a:pPr>
              <a:buNone/>
            </a:pPr>
            <a:r>
              <a:rPr lang="el-GR" dirty="0" smtClean="0"/>
              <a:t> </a:t>
            </a:r>
          </a:p>
          <a:p>
            <a:pPr>
              <a:buNone/>
            </a:pPr>
            <a:r>
              <a:rPr lang="el-GR" b="1" dirty="0" smtClean="0"/>
              <a:t>2. Έννομη συνέπεια</a:t>
            </a:r>
            <a:endParaRPr lang="el-GR" dirty="0" smtClean="0"/>
          </a:p>
          <a:p>
            <a:pPr>
              <a:buNone/>
            </a:pPr>
            <a:r>
              <a:rPr lang="el-GR" dirty="0" smtClean="0"/>
              <a:t>	Η δήλωση ή η πράξη της βούλησης κατευθύνεται στην παραγωγή μιας έννομης συνέπειας.</a:t>
            </a:r>
          </a:p>
          <a:p>
            <a:pPr>
              <a:buNone/>
            </a:pPr>
            <a:r>
              <a:rPr lang="el-GR" dirty="0" smtClean="0"/>
              <a:t>	Π.χ. στη δέσμευση των μερών κατά την σύναψη μιας σύμβασης μίσθωσης να αναλάβουν αμοιβαία τις υποχρεώσεις που συνοδεύουν την σύναψη αυτής της σύμβασης.</a:t>
            </a:r>
          </a:p>
          <a:p>
            <a:endParaRPr lang="el-GR" dirty="0"/>
          </a:p>
        </p:txBody>
      </p:sp>
    </p:spTree>
    <p:extLst>
      <p:ext uri="{BB962C8B-B14F-4D97-AF65-F5344CB8AC3E}">
        <p14:creationId xmlns:p14="http://schemas.microsoft.com/office/powerpoint/2010/main" val="35775417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Σύμβαση</a:t>
            </a:r>
            <a:endParaRPr lang="el-GR" dirty="0"/>
          </a:p>
        </p:txBody>
      </p:sp>
      <p:sp>
        <p:nvSpPr>
          <p:cNvPr id="3" name="Content Placeholder 2"/>
          <p:cNvSpPr>
            <a:spLocks noGrp="1"/>
          </p:cNvSpPr>
          <p:nvPr>
            <p:ph sz="quarter" idx="1"/>
          </p:nvPr>
        </p:nvSpPr>
        <p:spPr/>
        <p:txBody>
          <a:bodyPr/>
          <a:lstStyle/>
          <a:p>
            <a:pPr>
              <a:buNone/>
            </a:pPr>
            <a:r>
              <a:rPr lang="el-GR" b="1" dirty="0" smtClean="0"/>
              <a:t>	</a:t>
            </a:r>
          </a:p>
          <a:p>
            <a:pPr>
              <a:buNone/>
            </a:pPr>
            <a:r>
              <a:rPr lang="el-GR" b="1" dirty="0" smtClean="0"/>
              <a:t>	«Σύμβαση</a:t>
            </a:r>
            <a:r>
              <a:rPr lang="el-GR" dirty="0" smtClean="0"/>
              <a:t> είναι η διμερής δικαιοπραξία, στην οποία δύο αντιτιθέμενες δηλώσεις βουλήσεως κατευθύνονται στην παραγωγή του ίδιου θελημένου έννομου αποτελέσματος», όπως π.χ. η πώληση.</a:t>
            </a:r>
            <a:endParaRPr lang="el-GR" dirty="0"/>
          </a:p>
        </p:txBody>
      </p:sp>
    </p:spTree>
    <p:extLst>
      <p:ext uri="{BB962C8B-B14F-4D97-AF65-F5344CB8AC3E}">
        <p14:creationId xmlns:p14="http://schemas.microsoft.com/office/powerpoint/2010/main" val="6158686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Αδικοπραξίες</a:t>
            </a:r>
            <a:endParaRPr lang="el-GR" dirty="0"/>
          </a:p>
        </p:txBody>
      </p:sp>
      <p:sp>
        <p:nvSpPr>
          <p:cNvPr id="3" name="Content Placeholder 2"/>
          <p:cNvSpPr>
            <a:spLocks noGrp="1"/>
          </p:cNvSpPr>
          <p:nvPr>
            <p:ph sz="quarter" idx="1"/>
          </p:nvPr>
        </p:nvSpPr>
        <p:spPr/>
        <p:txBody>
          <a:bodyPr/>
          <a:lstStyle/>
          <a:p>
            <a:pPr>
              <a:buNone/>
            </a:pPr>
            <a:r>
              <a:rPr lang="el-GR" dirty="0" smtClean="0"/>
              <a:t>	Αδικοπραξία (αδίκημα) κατά το ΑΚ 914 = υποχρέωση προς αποζημίωση που έχει ένα πρόσωπο που προκάλεσε σε άλλον ζημία με παράνομη και υπαίτια πράξη του.</a:t>
            </a:r>
          </a:p>
          <a:p>
            <a:pPr>
              <a:buNone/>
            </a:pPr>
            <a:endParaRPr lang="el-GR" dirty="0"/>
          </a:p>
        </p:txBody>
      </p:sp>
    </p:spTree>
    <p:extLst>
      <p:ext uri="{BB962C8B-B14F-4D97-AF65-F5344CB8AC3E}">
        <p14:creationId xmlns:p14="http://schemas.microsoft.com/office/powerpoint/2010/main" val="18528434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b="1" dirty="0" smtClean="0"/>
              <a:t>Εθνικό Δίκαιο</a:t>
            </a:r>
            <a:br>
              <a:rPr lang="el-GR" b="1" dirty="0" smtClean="0"/>
            </a:br>
            <a:endParaRPr lang="el-GR" dirty="0"/>
          </a:p>
        </p:txBody>
      </p:sp>
      <p:sp>
        <p:nvSpPr>
          <p:cNvPr id="3" name="Content Placeholder 2"/>
          <p:cNvSpPr>
            <a:spLocks noGrp="1"/>
          </p:cNvSpPr>
          <p:nvPr>
            <p:ph sz="quarter" idx="1"/>
          </p:nvPr>
        </p:nvSpPr>
        <p:spPr/>
        <p:txBody>
          <a:bodyPr>
            <a:normAutofit/>
          </a:bodyPr>
          <a:lstStyle/>
          <a:p>
            <a:pPr fontAlgn="base">
              <a:buNone/>
            </a:pPr>
            <a:r>
              <a:rPr lang="el-GR" b="1" dirty="0" smtClean="0"/>
              <a:t>	</a:t>
            </a:r>
            <a:r>
              <a:rPr lang="el-GR" dirty="0" smtClean="0"/>
              <a:t>Το δίκαιο είναι ένα σύστημα κανόνων που δημιουργούνται και εφαρμόζονται από δημόσια θεσμικά όργανα. Το δίκαιο αποτελεί σημαντικό καθοριστικό παράγοντα της κοινωνίας που διαμορφώνει το πολιτικό, οικονομικό και κοινωνικό περιβάλλον και συμβάλλει ουσιαστικά στην κοινωνική ειρήνη. Ως εκ τούτου, η ενημέρωση σχετικά με το εφαρμοστέο δίκαιο είναι ζωτικής σημασίας για κάθε πολίτη.</a:t>
            </a:r>
          </a:p>
          <a:p>
            <a:endParaRPr lang="el-GR" dirty="0"/>
          </a:p>
        </p:txBody>
      </p:sp>
    </p:spTree>
    <p:extLst>
      <p:ext uri="{BB962C8B-B14F-4D97-AF65-F5344CB8AC3E}">
        <p14:creationId xmlns:p14="http://schemas.microsoft.com/office/powerpoint/2010/main" val="24185493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smtClean="0"/>
              <a:t/>
            </a:r>
            <a:br>
              <a:rPr lang="el-GR" b="1" dirty="0" smtClean="0"/>
            </a:br>
            <a:r>
              <a:rPr lang="el-GR" b="1" dirty="0" smtClean="0"/>
              <a:t>Πηγές δικαίου για την Ελλάδα</a:t>
            </a:r>
            <a:br>
              <a:rPr lang="el-GR" b="1" dirty="0" smtClean="0"/>
            </a:br>
            <a:endParaRPr lang="el-GR" dirty="0"/>
          </a:p>
        </p:txBody>
      </p:sp>
      <p:sp>
        <p:nvSpPr>
          <p:cNvPr id="3" name="Content Placeholder 2"/>
          <p:cNvSpPr>
            <a:spLocks noGrp="1"/>
          </p:cNvSpPr>
          <p:nvPr>
            <p:ph sz="quarter" idx="1"/>
          </p:nvPr>
        </p:nvSpPr>
        <p:spPr/>
        <p:txBody>
          <a:bodyPr>
            <a:normAutofit/>
          </a:bodyPr>
          <a:lstStyle/>
          <a:p>
            <a:pPr fontAlgn="base"/>
            <a:r>
              <a:rPr lang="el-GR" dirty="0" smtClean="0"/>
              <a:t>Νόμος</a:t>
            </a:r>
          </a:p>
          <a:p>
            <a:pPr fontAlgn="base"/>
            <a:r>
              <a:rPr lang="el-GR" dirty="0" smtClean="0"/>
              <a:t>Έθιμο</a:t>
            </a:r>
          </a:p>
          <a:p>
            <a:pPr fontAlgn="base"/>
            <a:r>
              <a:rPr lang="el-GR" dirty="0" smtClean="0"/>
              <a:t>Γενικά παραδεγμένοι κανόνες του διεθνούς δικαίου</a:t>
            </a:r>
          </a:p>
          <a:p>
            <a:pPr fontAlgn="base"/>
            <a:r>
              <a:rPr lang="el-GR" dirty="0" smtClean="0"/>
              <a:t>Δίκαιο της Ευρωπαϊκής Ένωσης</a:t>
            </a:r>
          </a:p>
          <a:p>
            <a:pPr fontAlgn="base"/>
            <a:r>
              <a:rPr lang="el-GR" dirty="0" smtClean="0"/>
              <a:t>Διεθνείς συμβάσεις</a:t>
            </a:r>
          </a:p>
          <a:p>
            <a:pPr fontAlgn="base"/>
            <a:r>
              <a:rPr lang="el-GR" dirty="0" smtClean="0"/>
              <a:t>Συλλογικές συμβάσεις εργασίας</a:t>
            </a:r>
          </a:p>
          <a:p>
            <a:pPr fontAlgn="base"/>
            <a:r>
              <a:rPr lang="el-GR" dirty="0" smtClean="0"/>
              <a:t>Αντικειμενική καλή πίστη</a:t>
            </a:r>
          </a:p>
          <a:p>
            <a:pPr fontAlgn="base"/>
            <a:r>
              <a:rPr lang="el-GR" dirty="0" smtClean="0"/>
              <a:t>Χρηστά ήθη</a:t>
            </a:r>
          </a:p>
          <a:p>
            <a:pPr fontAlgn="base"/>
            <a:r>
              <a:rPr lang="el-GR" dirty="0" smtClean="0"/>
              <a:t>Συνήθειες και συναλλακτικά ήθη (γενικοί κώδικες συμπεριφοράς)</a:t>
            </a:r>
          </a:p>
          <a:p>
            <a:endParaRPr lang="el-GR" dirty="0"/>
          </a:p>
        </p:txBody>
      </p:sp>
    </p:spTree>
    <p:extLst>
      <p:ext uri="{BB962C8B-B14F-4D97-AF65-F5344CB8AC3E}">
        <p14:creationId xmlns:p14="http://schemas.microsoft.com/office/powerpoint/2010/main" val="6740759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Εθνικό Δίκαιο</a:t>
            </a:r>
            <a:endParaRPr lang="el-GR" dirty="0"/>
          </a:p>
        </p:txBody>
      </p:sp>
      <p:sp>
        <p:nvSpPr>
          <p:cNvPr id="4" name="Footer Placeholder 3"/>
          <p:cNvSpPr>
            <a:spLocks noGrp="1"/>
          </p:cNvSpPr>
          <p:nvPr>
            <p:ph type="ftr" sz="quarter" idx="11"/>
          </p:nvPr>
        </p:nvSpPr>
        <p:spPr/>
        <p:txBody>
          <a:bodyPr/>
          <a:lstStyle/>
          <a:p>
            <a:r>
              <a:rPr lang="el-GR" smtClean="0"/>
              <a:t>Πηγή: </a:t>
            </a:r>
            <a:r>
              <a:rPr lang="fr-FR" smtClean="0"/>
              <a:t>www.greekjustice.gr</a:t>
            </a:r>
            <a:endParaRPr lang="el-GR"/>
          </a:p>
        </p:txBody>
      </p:sp>
      <p:sp>
        <p:nvSpPr>
          <p:cNvPr id="3" name="Content Placeholder 2"/>
          <p:cNvSpPr>
            <a:spLocks noGrp="1"/>
          </p:cNvSpPr>
          <p:nvPr>
            <p:ph sz="quarter" idx="1"/>
          </p:nvPr>
        </p:nvSpPr>
        <p:spPr/>
        <p:txBody>
          <a:bodyPr>
            <a:normAutofit fontScale="92500" lnSpcReduction="20000"/>
          </a:bodyPr>
          <a:lstStyle/>
          <a:p>
            <a:pPr fontAlgn="base">
              <a:buNone/>
            </a:pPr>
            <a:r>
              <a:rPr lang="el-GR" b="1" dirty="0" smtClean="0"/>
              <a:t>	Είδη νομικών πράξεων – περιγραφή</a:t>
            </a:r>
          </a:p>
          <a:p>
            <a:pPr fontAlgn="base"/>
            <a:r>
              <a:rPr lang="el-GR" dirty="0" smtClean="0"/>
              <a:t>Σύνταγμα</a:t>
            </a:r>
          </a:p>
          <a:p>
            <a:pPr fontAlgn="base"/>
            <a:r>
              <a:rPr lang="el-GR" dirty="0" smtClean="0"/>
              <a:t>Τυπικός νόμος</a:t>
            </a:r>
          </a:p>
          <a:p>
            <a:pPr fontAlgn="base"/>
            <a:r>
              <a:rPr lang="el-GR" dirty="0" smtClean="0"/>
              <a:t>Νομοθετικές πράξεις</a:t>
            </a:r>
          </a:p>
          <a:p>
            <a:pPr fontAlgn="base"/>
            <a:r>
              <a:rPr lang="el-GR" dirty="0" smtClean="0"/>
              <a:t>Προεδρικό διάταγμα</a:t>
            </a:r>
          </a:p>
          <a:p>
            <a:pPr fontAlgn="base"/>
            <a:r>
              <a:rPr lang="el-GR" dirty="0" smtClean="0"/>
              <a:t>Διοικητικές πράξεις</a:t>
            </a:r>
          </a:p>
          <a:p>
            <a:pPr fontAlgn="base"/>
            <a:r>
              <a:rPr lang="el-GR" dirty="0" smtClean="0"/>
              <a:t>Ιδρυτικές συνθήκες της ΕΕ</a:t>
            </a:r>
          </a:p>
          <a:p>
            <a:pPr fontAlgn="base"/>
            <a:r>
              <a:rPr lang="el-GR" dirty="0" smtClean="0"/>
              <a:t>Κανονισμοί</a:t>
            </a:r>
          </a:p>
          <a:p>
            <a:pPr fontAlgn="base"/>
            <a:r>
              <a:rPr lang="el-GR" dirty="0" smtClean="0"/>
              <a:t>Οδηγίες</a:t>
            </a:r>
          </a:p>
          <a:p>
            <a:pPr fontAlgn="base"/>
            <a:r>
              <a:rPr lang="el-GR" dirty="0" smtClean="0"/>
              <a:t>Αποφάσεις-πλαίσια</a:t>
            </a:r>
          </a:p>
          <a:p>
            <a:pPr fontAlgn="base"/>
            <a:r>
              <a:rPr lang="el-GR" dirty="0" smtClean="0"/>
              <a:t>Διεθνείς συμβάσεις</a:t>
            </a:r>
          </a:p>
          <a:p>
            <a:endParaRPr lang="el-GR" dirty="0"/>
          </a:p>
        </p:txBody>
      </p:sp>
    </p:spTree>
    <p:extLst>
      <p:ext uri="{BB962C8B-B14F-4D97-AF65-F5344CB8AC3E}">
        <p14:creationId xmlns:p14="http://schemas.microsoft.com/office/powerpoint/2010/main" val="17495600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Ελληνικά Δικαστήρια</a:t>
            </a:r>
            <a:endParaRPr lang="el-GR" dirty="0"/>
          </a:p>
        </p:txBody>
      </p:sp>
      <p:sp>
        <p:nvSpPr>
          <p:cNvPr id="5" name="Footer Placeholder 4"/>
          <p:cNvSpPr>
            <a:spLocks noGrp="1"/>
          </p:cNvSpPr>
          <p:nvPr>
            <p:ph type="ftr" sz="quarter" idx="11"/>
          </p:nvPr>
        </p:nvSpPr>
        <p:spPr/>
        <p:txBody>
          <a:bodyPr/>
          <a:lstStyle/>
          <a:p>
            <a:r>
              <a:rPr lang="el-GR" dirty="0" smtClean="0"/>
              <a:t>Πηγή: Ιστοσελίδα Υπουργείου Δικαιοσύνης</a:t>
            </a:r>
            <a:endParaRPr lang="el-GR" dirty="0"/>
          </a:p>
        </p:txBody>
      </p:sp>
      <p:pic>
        <p:nvPicPr>
          <p:cNvPr id="4" name="Content Placeholder 3" descr="OrganogramaDikastirion_trans_v1.gif"/>
          <p:cNvPicPr>
            <a:picLocks noGrp="1" noChangeAspect="1"/>
          </p:cNvPicPr>
          <p:nvPr>
            <p:ph sz="quarter" idx="1"/>
          </p:nvPr>
        </p:nvPicPr>
        <p:blipFill>
          <a:blip r:embed="rId3" cstate="print"/>
          <a:stretch>
            <a:fillRect/>
          </a:stretch>
        </p:blipFill>
        <p:spPr>
          <a:xfrm>
            <a:off x="3419475" y="1638300"/>
            <a:ext cx="5810250" cy="4191000"/>
          </a:xfrm>
        </p:spPr>
      </p:pic>
    </p:spTree>
    <p:extLst>
      <p:ext uri="{BB962C8B-B14F-4D97-AF65-F5344CB8AC3E}">
        <p14:creationId xmlns:p14="http://schemas.microsoft.com/office/powerpoint/2010/main" val="30907096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Πολιτικά και Ποινικά Δικαστήρια</a:t>
            </a:r>
            <a:endParaRPr lang="el-GR" dirty="0"/>
          </a:p>
        </p:txBody>
      </p:sp>
      <p:sp>
        <p:nvSpPr>
          <p:cNvPr id="3" name="Content Placeholder 2"/>
          <p:cNvSpPr>
            <a:spLocks noGrp="1"/>
          </p:cNvSpPr>
          <p:nvPr>
            <p:ph sz="quarter" idx="1"/>
          </p:nvPr>
        </p:nvSpPr>
        <p:spPr/>
        <p:txBody>
          <a:bodyPr>
            <a:normAutofit fontScale="92500" lnSpcReduction="10000"/>
          </a:bodyPr>
          <a:lstStyle/>
          <a:p>
            <a:r>
              <a:rPr lang="el-GR" dirty="0" smtClean="0"/>
              <a:t>Τα </a:t>
            </a:r>
            <a:r>
              <a:rPr lang="el-GR" b="1" dirty="0" smtClean="0"/>
              <a:t>Πολιτικά Δικαστήρια</a:t>
            </a:r>
            <a:r>
              <a:rPr lang="el-GR" dirty="0" smtClean="0"/>
              <a:t> είναι τα δικαστήρια τα οποία είναι αρμόδια για την επίλυση ιδιωτικών διαφορών, για την εκδίκαση δηλαδή διαφορών μεταξύ ιδιωτών. Το δικαίωμα προσφυγής σε δικαστήριο για την επίλυση μιας ιδιωτικής διαφοράς ή για την ικανοποίηση ενός δικαιώματος ή μιας απαίτησης κατά άλλου ιδιώτη αποτελεί ατομικό δικαίωμα και αναγκαία συνέπεια της απαγόρευσης της αυτοδικίας, της απαγόρευσης δηλαδή να επιβάλλει κανείς τα δικαιώματά του σε βάρος τρίτων χωρίς τη μεσολάβηση οργάνων της πολιτείας.</a:t>
            </a:r>
          </a:p>
          <a:p>
            <a:r>
              <a:rPr lang="el-GR" dirty="0" smtClean="0"/>
              <a:t>Το Σύνταγμα στο άρθρο 20 παρ. 1 ορίζει ότι:</a:t>
            </a:r>
          </a:p>
          <a:p>
            <a:r>
              <a:rPr lang="el-GR" i="1" dirty="0" smtClean="0"/>
              <a:t>Καθένας έχει δικαίωμα στην παροχή έννομης προστασίας από τα δικαστήρια και μπορεί να αναπτύξει σ' αυτά τις απόψεις του για τα δικαιώματα ή συμφέροντά του, όπως νόμος ορίζει.</a:t>
            </a:r>
            <a:endParaRPr lang="el-GR" dirty="0" smtClean="0"/>
          </a:p>
          <a:p>
            <a:r>
              <a:rPr lang="el-GR" dirty="0" smtClean="0"/>
              <a:t>Περαιτέρω, στο άρθρο 94 παρ. 2 ορίζεται ότι:</a:t>
            </a:r>
          </a:p>
          <a:p>
            <a:r>
              <a:rPr lang="el-GR" i="1" dirty="0" smtClean="0"/>
              <a:t>Στα πολιτικά δικαστήρια υπάγονται οι ιδιωτικές διαφορές, καθώς και υποθέσεις εκούσιας δικαιοδοσίας, όπως νόμος ορίζει.</a:t>
            </a:r>
            <a:endParaRPr lang="el-GR" dirty="0" smtClean="0"/>
          </a:p>
          <a:p>
            <a:endParaRPr lang="el-GR" dirty="0"/>
          </a:p>
        </p:txBody>
      </p:sp>
    </p:spTree>
    <p:extLst>
      <p:ext uri="{BB962C8B-B14F-4D97-AF65-F5344CB8AC3E}">
        <p14:creationId xmlns:p14="http://schemas.microsoft.com/office/powerpoint/2010/main" val="1667920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b="1" dirty="0" smtClean="0"/>
              <a:t>ΒΑΣΙΚΟΙ ΣΤΟΧΟΙ ΤΟΥ ΜΑΘΗΜΑΤΟΣ</a:t>
            </a:r>
            <a:endParaRPr lang="el-GR" dirty="0"/>
          </a:p>
        </p:txBody>
      </p:sp>
      <p:sp>
        <p:nvSpPr>
          <p:cNvPr id="3" name="Content Placeholder 2"/>
          <p:cNvSpPr>
            <a:spLocks noGrp="1"/>
          </p:cNvSpPr>
          <p:nvPr>
            <p:ph sz="quarter" idx="1"/>
          </p:nvPr>
        </p:nvSpPr>
        <p:spPr/>
        <p:txBody>
          <a:bodyPr>
            <a:normAutofit/>
          </a:bodyPr>
          <a:lstStyle/>
          <a:p>
            <a:pPr>
              <a:buNone/>
            </a:pPr>
            <a:r>
              <a:rPr lang="el-GR" dirty="0" smtClean="0"/>
              <a:t>	Το μάθημα αποσκοπεί στο να καταστήσει κατανοητά τα νομικά θέματα που ανακύπτουν από την αυξανόμενη χρήση των δικτύων επικοινωνίας, όπως το διαδίκτυο. Θα μελετηθούν ιδιαίτερα οι νέες μορφές παράνομης δραστηριότητας στο διαδίκτυο και οι σύννομες δυνατότητες ανίχνευσης τους.</a:t>
            </a:r>
            <a:endParaRPr lang="el-GR" dirty="0"/>
          </a:p>
        </p:txBody>
      </p:sp>
    </p:spTree>
    <p:extLst>
      <p:ext uri="{BB962C8B-B14F-4D97-AF65-F5344CB8AC3E}">
        <p14:creationId xmlns:p14="http://schemas.microsoft.com/office/powerpoint/2010/main" val="27215955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Πολιτικά και Ποινικά Δικαστήρια</a:t>
            </a:r>
            <a:endParaRPr lang="el-GR" dirty="0"/>
          </a:p>
        </p:txBody>
      </p:sp>
      <p:sp>
        <p:nvSpPr>
          <p:cNvPr id="3" name="Content Placeholder 2"/>
          <p:cNvSpPr>
            <a:spLocks noGrp="1"/>
          </p:cNvSpPr>
          <p:nvPr>
            <p:ph sz="quarter" idx="1"/>
          </p:nvPr>
        </p:nvSpPr>
        <p:spPr/>
        <p:txBody>
          <a:bodyPr/>
          <a:lstStyle/>
          <a:p>
            <a:r>
              <a:rPr lang="el-GR" dirty="0" smtClean="0"/>
              <a:t>Τα </a:t>
            </a:r>
            <a:r>
              <a:rPr lang="el-GR" b="1" dirty="0" smtClean="0"/>
              <a:t>Ποινικά Δικαστήρια</a:t>
            </a:r>
            <a:r>
              <a:rPr lang="el-GR" dirty="0" smtClean="0"/>
              <a:t> είναι τα δικαστήρια εκείνα τα οποία δικάζουν εγκλήματα (ποινικά αδικήματα) επιβάλλοντας στους δράστες τους τις προβλεπόμενες από το νόμο ποινές. Αποτελούν τα αρμόδια όργανα της Πολιτείας για την τιμωρία των δραστών για πράξεις οι οποίες από τον νόμο έχουν χαρακτηριστεί ως άδικες και τιμωρητέες. Κατά το Σύνταγμα, άρθρο 96 παράγραφος 1:</a:t>
            </a:r>
          </a:p>
          <a:p>
            <a:r>
              <a:rPr lang="el-GR" dirty="0" smtClean="0"/>
              <a:t>Στα ποινικά δικαστήρια ανήκει η τιμωρία των εγκλημάτων</a:t>
            </a:r>
          </a:p>
          <a:p>
            <a:endParaRPr lang="el-GR" dirty="0"/>
          </a:p>
        </p:txBody>
      </p:sp>
    </p:spTree>
    <p:extLst>
      <p:ext uri="{BB962C8B-B14F-4D97-AF65-F5344CB8AC3E}">
        <p14:creationId xmlns:p14="http://schemas.microsoft.com/office/powerpoint/2010/main" val="1103841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Εισαγγελία</a:t>
            </a:r>
            <a:endParaRPr lang="el-GR" dirty="0"/>
          </a:p>
        </p:txBody>
      </p:sp>
      <p:sp>
        <p:nvSpPr>
          <p:cNvPr id="3" name="Content Placeholder 2"/>
          <p:cNvSpPr>
            <a:spLocks noGrp="1"/>
          </p:cNvSpPr>
          <p:nvPr>
            <p:ph sz="quarter" idx="1"/>
          </p:nvPr>
        </p:nvSpPr>
        <p:spPr/>
        <p:txBody>
          <a:bodyPr>
            <a:normAutofit lnSpcReduction="10000"/>
          </a:bodyPr>
          <a:lstStyle/>
          <a:p>
            <a:pPr>
              <a:buNone/>
            </a:pPr>
            <a:r>
              <a:rPr lang="el-GR" dirty="0" smtClean="0"/>
              <a:t>	Ανεξάρτητη δικαστική αρχή η οποία έχει ως αποστολή την τήρηση της νομιμότητας, την προστασία του πολίτη και τη διαφύλαξη των κανόνων της δημόσιας τάξης.</a:t>
            </a:r>
          </a:p>
          <a:p>
            <a:pPr>
              <a:buNone/>
            </a:pPr>
            <a:endParaRPr lang="el-GR" dirty="0" smtClean="0"/>
          </a:p>
          <a:p>
            <a:pPr>
              <a:buNone/>
            </a:pPr>
            <a:r>
              <a:rPr lang="el-GR" dirty="0" smtClean="0"/>
              <a:t>	</a:t>
            </a:r>
            <a:r>
              <a:rPr lang="el-GR" b="1" dirty="0" smtClean="0"/>
              <a:t>Αρμοδιότητες</a:t>
            </a:r>
          </a:p>
          <a:p>
            <a:r>
              <a:rPr lang="el-GR" dirty="0" smtClean="0"/>
              <a:t>Η άσκηση της ποινικής δίωξης εν ονόματι της Πολιτείας. </a:t>
            </a:r>
          </a:p>
          <a:p>
            <a:r>
              <a:rPr lang="el-GR" dirty="0" smtClean="0"/>
              <a:t>Η διεύθυνση της προανάκρισης. </a:t>
            </a:r>
          </a:p>
          <a:p>
            <a:r>
              <a:rPr lang="el-GR" dirty="0" smtClean="0"/>
              <a:t>Η διενέργεια προκαταρκτικής εξέτασης. </a:t>
            </a:r>
          </a:p>
          <a:p>
            <a:r>
              <a:rPr lang="el-GR" dirty="0" smtClean="0"/>
              <a:t>Η εποπτεία και ο έλεγχος των αστυνομικών αρχών. αναφορικά με την πρόληψη και τη δίωξη των εγκλημάτων. </a:t>
            </a:r>
          </a:p>
          <a:p>
            <a:r>
              <a:rPr lang="el-GR" dirty="0" smtClean="0"/>
              <a:t>Η εποπτεία και ο έλεγχος των σωφρονιστικών καταστημάτων. </a:t>
            </a:r>
          </a:p>
          <a:p>
            <a:endParaRPr lang="el-GR" dirty="0"/>
          </a:p>
        </p:txBody>
      </p:sp>
    </p:spTree>
    <p:extLst>
      <p:ext uri="{BB962C8B-B14F-4D97-AF65-F5344CB8AC3E}">
        <p14:creationId xmlns:p14="http://schemas.microsoft.com/office/powerpoint/2010/main" val="11120348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Διοικητικά Δικαστήρια </a:t>
            </a:r>
            <a:endParaRPr lang="el-GR" dirty="0"/>
          </a:p>
        </p:txBody>
      </p:sp>
      <p:sp>
        <p:nvSpPr>
          <p:cNvPr id="4" name="Footer Placeholder 3"/>
          <p:cNvSpPr>
            <a:spLocks noGrp="1"/>
          </p:cNvSpPr>
          <p:nvPr>
            <p:ph type="ftr" sz="quarter" idx="11"/>
          </p:nvPr>
        </p:nvSpPr>
        <p:spPr/>
        <p:txBody>
          <a:bodyPr/>
          <a:lstStyle/>
          <a:p>
            <a:r>
              <a:rPr lang="el-GR" smtClean="0"/>
              <a:t>Πηγή: </a:t>
            </a:r>
            <a:r>
              <a:rPr lang="fr-FR" smtClean="0"/>
              <a:t>Wikipedia</a:t>
            </a:r>
            <a:endParaRPr lang="el-GR"/>
          </a:p>
        </p:txBody>
      </p:sp>
      <p:sp>
        <p:nvSpPr>
          <p:cNvPr id="3" name="Content Placeholder 2"/>
          <p:cNvSpPr>
            <a:spLocks noGrp="1"/>
          </p:cNvSpPr>
          <p:nvPr>
            <p:ph sz="quarter" idx="1"/>
          </p:nvPr>
        </p:nvSpPr>
        <p:spPr/>
        <p:txBody>
          <a:bodyPr/>
          <a:lstStyle/>
          <a:p>
            <a:r>
              <a:rPr lang="el-GR" dirty="0" smtClean="0"/>
              <a:t>Τα </a:t>
            </a:r>
            <a:r>
              <a:rPr lang="el-GR" b="1" dirty="0" smtClean="0"/>
              <a:t>Διοικητικά Δικαστήρια</a:t>
            </a:r>
            <a:r>
              <a:rPr lang="el-GR" dirty="0" smtClean="0"/>
              <a:t> αποτελούν τον κλάδο της δικαιοσύνης που είναι επιφορτισμένος με τον δικαστικό έλεγχο των πράξεων και παραλείψεων της διοίκησης.</a:t>
            </a:r>
          </a:p>
          <a:p>
            <a:r>
              <a:rPr lang="el-GR" dirty="0" smtClean="0"/>
              <a:t>Στα Διοικητικά Δικαστήρια ανήκει και το </a:t>
            </a:r>
            <a:r>
              <a:rPr lang="el-GR" b="1" dirty="0" smtClean="0"/>
              <a:t>Ελεγκτικό Συνέδριο</a:t>
            </a:r>
            <a:r>
              <a:rPr lang="el-GR" dirty="0" smtClean="0"/>
              <a:t>, αρμοδιότητες του οποίου είναι ο έλεγχος των δημοσίων δαπανών και ο καταλογισμός των δημοσίων υπολόγων.</a:t>
            </a:r>
            <a:endParaRPr lang="el-GR" dirty="0"/>
          </a:p>
        </p:txBody>
      </p:sp>
    </p:spTree>
    <p:extLst>
      <p:ext uri="{BB962C8B-B14F-4D97-AF65-F5344CB8AC3E}">
        <p14:creationId xmlns:p14="http://schemas.microsoft.com/office/powerpoint/2010/main" val="6062353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Το θεσμικό σύστημα της Ε.Ε.</a:t>
            </a:r>
            <a:endParaRPr lang="el-GR" dirty="0"/>
          </a:p>
        </p:txBody>
      </p:sp>
      <p:sp>
        <p:nvSpPr>
          <p:cNvPr id="5" name="Footer Placeholder 4"/>
          <p:cNvSpPr>
            <a:spLocks noGrp="1"/>
          </p:cNvSpPr>
          <p:nvPr>
            <p:ph type="ftr" sz="quarter" idx="11"/>
          </p:nvPr>
        </p:nvSpPr>
        <p:spPr/>
        <p:txBody>
          <a:bodyPr/>
          <a:lstStyle/>
          <a:p>
            <a:r>
              <a:rPr lang="el-GR" smtClean="0"/>
              <a:t>Πηγή: </a:t>
            </a:r>
            <a:r>
              <a:rPr lang="fr-FR" smtClean="0"/>
              <a:t>europa.eu</a:t>
            </a:r>
            <a:endParaRPr lang="el-GR"/>
          </a:p>
        </p:txBody>
      </p:sp>
      <p:sp>
        <p:nvSpPr>
          <p:cNvPr id="3" name="Content Placeholder 2"/>
          <p:cNvSpPr>
            <a:spLocks noGrp="1"/>
          </p:cNvSpPr>
          <p:nvPr>
            <p:ph sz="quarter" idx="1"/>
          </p:nvPr>
        </p:nvSpPr>
        <p:spPr/>
        <p:txBody>
          <a:bodyPr>
            <a:normAutofit/>
          </a:bodyPr>
          <a:lstStyle/>
          <a:p>
            <a:r>
              <a:rPr lang="el-GR" dirty="0" smtClean="0"/>
              <a:t>το Ευρωπαϊκό Συμβούλιο, όπου συνεδριάζουν οι ηγέτες σε εθνικό και ευρωπαϊκό επίπεδο, θέτει τις γενικές προτεραιότητες της ΕΕ</a:t>
            </a:r>
          </a:p>
          <a:p>
            <a:r>
              <a:rPr lang="el-GR" dirty="0" smtClean="0"/>
              <a:t>στο Ευρωπαϊκό Κοινοβούλιο οι άμεσα εκλεγμένοι ευρωβουλευτές εκπροσωπούν τους ευρωπαίους πολίτες</a:t>
            </a:r>
          </a:p>
          <a:p>
            <a:r>
              <a:rPr lang="el-GR" dirty="0" smtClean="0"/>
              <a:t>η Ευρωπαϊκή Επιτροπή, της οποίας τα μέλη διορίζονται από τις εθνικές κυβερνήσεις, προωθεί τα συμφέροντα της ΕΕ ως συνόλου</a:t>
            </a:r>
          </a:p>
          <a:p>
            <a:r>
              <a:rPr lang="el-GR" dirty="0" smtClean="0"/>
              <a:t>στο Συμβούλιο της Ευρωπαϊκής Ένωσης οι κυβερνήσεις προασπίζουν τα εθνικά συμφέροντα των χωρών τους</a:t>
            </a:r>
            <a:endParaRPr lang="el-GR" dirty="0"/>
          </a:p>
        </p:txBody>
      </p:sp>
    </p:spTree>
    <p:extLst>
      <p:ext uri="{BB962C8B-B14F-4D97-AF65-F5344CB8AC3E}">
        <p14:creationId xmlns:p14="http://schemas.microsoft.com/office/powerpoint/2010/main" val="3547437474"/>
      </p:ext>
    </p:extLst>
  </p:cSld>
  <p:clrMapOvr>
    <a:masterClrMapping/>
  </p:clrMapOvr>
  <p:transition>
    <p:sndAc>
      <p:stSnd>
        <p:snd r:embed="rId2" name="click.wav"/>
      </p:stSnd>
    </p:sndAc>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ΧΡΗΣΙΜΕΣ ΠΗΓΕΣ </a:t>
            </a:r>
            <a:endParaRPr lang="en-US" dirty="0"/>
          </a:p>
        </p:txBody>
      </p:sp>
      <p:sp>
        <p:nvSpPr>
          <p:cNvPr id="3" name="Θέση περιεχομένου 2"/>
          <p:cNvSpPr>
            <a:spLocks noGrp="1"/>
          </p:cNvSpPr>
          <p:nvPr>
            <p:ph idx="1"/>
          </p:nvPr>
        </p:nvSpPr>
        <p:spPr/>
        <p:txBody>
          <a:bodyPr/>
          <a:lstStyle/>
          <a:p>
            <a:r>
              <a:rPr lang="el-GR" dirty="0" smtClean="0"/>
              <a:t>ΣΥΝΤΑΓΜΑ</a:t>
            </a:r>
          </a:p>
          <a:p>
            <a:pPr lvl="1"/>
            <a:r>
              <a:rPr lang="en-US" dirty="0">
                <a:hlinkClick r:id="rId2"/>
              </a:rPr>
              <a:t>http://</a:t>
            </a:r>
            <a:r>
              <a:rPr lang="en-US" dirty="0" smtClean="0">
                <a:hlinkClick r:id="rId2"/>
              </a:rPr>
              <a:t>www.hellenicparliament.gr/Vouli-ton-Ellinon/To-Politevma/Syntagma</a:t>
            </a:r>
            <a:r>
              <a:rPr lang="el-GR" dirty="0" smtClean="0"/>
              <a:t> </a:t>
            </a:r>
          </a:p>
          <a:p>
            <a:pPr lvl="1"/>
            <a:endParaRPr lang="el-GR" dirty="0"/>
          </a:p>
          <a:p>
            <a:pPr lvl="1"/>
            <a:endParaRPr lang="el-GR" dirty="0" smtClean="0"/>
          </a:p>
        </p:txBody>
      </p:sp>
    </p:spTree>
    <p:extLst>
      <p:ext uri="{BB962C8B-B14F-4D97-AF65-F5344CB8AC3E}">
        <p14:creationId xmlns:p14="http://schemas.microsoft.com/office/powerpoint/2010/main" val="23601466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ΣΥΝΤΟΜΟΓΡΑΦΙΕΣ</a:t>
            </a:r>
            <a:br>
              <a:rPr lang="el-GR" dirty="0" smtClean="0"/>
            </a:br>
            <a:endParaRPr lang="el-GR" dirty="0"/>
          </a:p>
        </p:txBody>
      </p:sp>
      <p:sp>
        <p:nvSpPr>
          <p:cNvPr id="3" name="2 - Θέση περιεχομένου"/>
          <p:cNvSpPr>
            <a:spLocks noGrp="1"/>
          </p:cNvSpPr>
          <p:nvPr>
            <p:ph idx="1"/>
          </p:nvPr>
        </p:nvSpPr>
        <p:spPr>
          <a:xfrm>
            <a:off x="1981200" y="1600200"/>
            <a:ext cx="8229600" cy="4972072"/>
          </a:xfrm>
        </p:spPr>
        <p:txBody>
          <a:bodyPr>
            <a:normAutofit/>
          </a:bodyPr>
          <a:lstStyle/>
          <a:p>
            <a:pPr>
              <a:buNone/>
            </a:pPr>
            <a:r>
              <a:rPr lang="el-GR" dirty="0" err="1" smtClean="0"/>
              <a:t>ΑΚ</a:t>
            </a:r>
            <a:r>
              <a:rPr lang="el-GR" dirty="0" smtClean="0"/>
              <a:t>= Αστικός Κώδικας </a:t>
            </a:r>
          </a:p>
          <a:p>
            <a:pPr>
              <a:buNone/>
            </a:pPr>
            <a:r>
              <a:rPr lang="el-GR" dirty="0" smtClean="0"/>
              <a:t>(βασικοί κανόνες μεταξύ σχέσεων ιδιωτών)</a:t>
            </a:r>
          </a:p>
          <a:p>
            <a:pPr>
              <a:buNone/>
            </a:pPr>
            <a:r>
              <a:rPr lang="el-GR" dirty="0" err="1" smtClean="0"/>
              <a:t>ΚΠΟΛΔ</a:t>
            </a:r>
            <a:r>
              <a:rPr lang="el-GR" dirty="0" smtClean="0"/>
              <a:t>= Κώδικας Πολιτικής Δικονομίας</a:t>
            </a:r>
          </a:p>
          <a:p>
            <a:pPr>
              <a:buNone/>
            </a:pPr>
            <a:r>
              <a:rPr lang="el-GR" dirty="0" smtClean="0"/>
              <a:t>(διαδικασία ενώπιον δικαστηρίων που ασχολούνται με αστικές υποθέσεις)</a:t>
            </a:r>
          </a:p>
          <a:p>
            <a:pPr>
              <a:buNone/>
            </a:pPr>
            <a:r>
              <a:rPr lang="el-GR" dirty="0" err="1" smtClean="0"/>
              <a:t>ΠΚ</a:t>
            </a:r>
            <a:r>
              <a:rPr lang="el-GR" dirty="0" smtClean="0"/>
              <a:t>= Ποινικός Κώδικας</a:t>
            </a:r>
          </a:p>
          <a:p>
            <a:pPr>
              <a:buNone/>
            </a:pPr>
            <a:r>
              <a:rPr lang="el-GR" dirty="0" err="1" smtClean="0"/>
              <a:t>ΚΠΔ</a:t>
            </a:r>
            <a:r>
              <a:rPr lang="el-GR" dirty="0" smtClean="0"/>
              <a:t>= Κώδικας Ποινικής Δικονομίας</a:t>
            </a:r>
          </a:p>
          <a:p>
            <a:pPr>
              <a:buNone/>
            </a:pPr>
            <a:r>
              <a:rPr lang="el-GR" dirty="0" smtClean="0"/>
              <a:t>(διαδικασία ενώπιον δικαστηρίων για ποινικές υποθέσεις)</a:t>
            </a:r>
          </a:p>
          <a:p>
            <a:pPr>
              <a:buNone/>
            </a:pPr>
            <a:r>
              <a:rPr lang="el-GR" dirty="0" smtClean="0"/>
              <a:t>Σ= Σύνταγμα</a:t>
            </a:r>
          </a:p>
          <a:p>
            <a:pPr>
              <a:buNone/>
            </a:pPr>
            <a:r>
              <a:rPr lang="el-GR" dirty="0" smtClean="0"/>
              <a:t>ΑΠ= Άρειος Πάγος</a:t>
            </a:r>
          </a:p>
          <a:p>
            <a:pPr>
              <a:buNone/>
            </a:pPr>
            <a:r>
              <a:rPr lang="el-GR" dirty="0" smtClean="0"/>
              <a:t>(</a:t>
            </a:r>
            <a:r>
              <a:rPr lang="el-GR" dirty="0" err="1" smtClean="0"/>
              <a:t>π.χ</a:t>
            </a:r>
            <a:r>
              <a:rPr lang="el-GR" dirty="0" smtClean="0"/>
              <a:t>) </a:t>
            </a:r>
            <a:r>
              <a:rPr lang="el-GR" dirty="0" err="1" smtClean="0"/>
              <a:t>ΕφΑθ</a:t>
            </a:r>
            <a:r>
              <a:rPr lang="el-GR" dirty="0" smtClean="0"/>
              <a:t>= Εφετείο Αθηνών</a:t>
            </a:r>
          </a:p>
          <a:p>
            <a:pPr>
              <a:buNone/>
            </a:pPr>
            <a:r>
              <a:rPr lang="el-GR" dirty="0" err="1" smtClean="0"/>
              <a:t>ΜπρΑθ</a:t>
            </a:r>
            <a:r>
              <a:rPr lang="el-GR" dirty="0" smtClean="0"/>
              <a:t>= Μονομελές Πρωτοδικείο Αθηνών</a:t>
            </a:r>
            <a:r>
              <a:rPr lang="el-GR" dirty="0"/>
              <a:t>	</a:t>
            </a:r>
            <a:endParaRPr lang="el-GR" dirty="0" smtClean="0"/>
          </a:p>
          <a:p>
            <a:pPr>
              <a:buNone/>
            </a:pPr>
            <a:endParaRPr lang="el-GR" dirty="0"/>
          </a:p>
        </p:txBody>
      </p:sp>
    </p:spTree>
    <p:extLst>
      <p:ext uri="{BB962C8B-B14F-4D97-AF65-F5344CB8AC3E}">
        <p14:creationId xmlns:p14="http://schemas.microsoft.com/office/powerpoint/2010/main" val="33551112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normAutofit/>
          </a:bodyPr>
          <a:lstStyle/>
          <a:p>
            <a:r>
              <a:rPr lang="el-GR" dirty="0" smtClean="0"/>
              <a:t>Αστικός κώδικας:</a:t>
            </a:r>
            <a:endParaRPr lang="el-GR" dirty="0">
              <a:hlinkClick r:id="rId2"/>
            </a:endParaRPr>
          </a:p>
          <a:p>
            <a:pPr>
              <a:buNone/>
            </a:pPr>
            <a:r>
              <a:rPr lang="fr-FR" dirty="0" smtClean="0">
                <a:hlinkClick r:id="rId2"/>
              </a:rPr>
              <a:t>http://www.ministryofjustice.gr/site/kodikes/%CE%95%CF%85%CF%81%CE%B5%CF%84%CE%AE%CF%81%CE%B9%CE%BF/%CE%91%CE%A3%CE%A4%CE%99%CE%9A%CE%9F%CE%A3%CE%9A%CE%A9%CE%94%CE%99%CE%9A%CE%91%CE%A3/tabid/225/language/el-GR/Default.aspx</a:t>
            </a:r>
            <a:r>
              <a:rPr lang="el-GR" dirty="0" smtClean="0"/>
              <a:t> </a:t>
            </a:r>
          </a:p>
          <a:p>
            <a:pPr>
              <a:buNone/>
            </a:pPr>
            <a:endParaRPr lang="el-GR" dirty="0"/>
          </a:p>
          <a:p>
            <a:pPr>
              <a:buNone/>
            </a:pPr>
            <a:r>
              <a:rPr lang="el-GR" dirty="0" smtClean="0"/>
              <a:t>Ποινικός κώδικας</a:t>
            </a:r>
          </a:p>
          <a:p>
            <a:pPr>
              <a:buNone/>
            </a:pPr>
            <a:r>
              <a:rPr lang="el-GR" dirty="0" smtClean="0">
                <a:hlinkClick r:id="rId3"/>
              </a:rPr>
              <a:t>	</a:t>
            </a:r>
            <a:r>
              <a:rPr lang="fr-FR" dirty="0" smtClean="0">
                <a:hlinkClick r:id="rId3"/>
              </a:rPr>
              <a:t>http://www.ministryofjustice.gr/site/kodikes/%CE%95%CF%85%CF%81%CE%B5%CF%84%CE%AE%CF%81%CE%B9%CE%BF/%CE%A0%CE%9F%CE%99%CE%9D%CE%99%CE%9A%CE%9F%CE%A3%CE%9A%CE%A9%CE%94%CE%99%CE%9A%CE%91%CE%A3/tabid/432/language/el-GR/Default.aspx</a:t>
            </a:r>
            <a:r>
              <a:rPr lang="el-GR" dirty="0" smtClean="0"/>
              <a:t> </a:t>
            </a:r>
            <a:endParaRPr lang="el-GR" dirty="0"/>
          </a:p>
        </p:txBody>
      </p:sp>
    </p:spTree>
    <p:extLst>
      <p:ext uri="{BB962C8B-B14F-4D97-AF65-F5344CB8AC3E}">
        <p14:creationId xmlns:p14="http://schemas.microsoft.com/office/powerpoint/2010/main" val="2352602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Τι είναι Δίκαιο</a:t>
            </a:r>
            <a:endParaRPr lang="el-GR" dirty="0"/>
          </a:p>
        </p:txBody>
      </p:sp>
      <p:sp>
        <p:nvSpPr>
          <p:cNvPr id="3" name="Content Placeholder 2"/>
          <p:cNvSpPr>
            <a:spLocks noGrp="1"/>
          </p:cNvSpPr>
          <p:nvPr>
            <p:ph sz="quarter" idx="1"/>
          </p:nvPr>
        </p:nvSpPr>
        <p:spPr/>
        <p:txBody>
          <a:bodyPr/>
          <a:lstStyle/>
          <a:p>
            <a:pPr>
              <a:buNone/>
            </a:pPr>
            <a:r>
              <a:rPr lang="el-GR" dirty="0" smtClean="0"/>
              <a:t>	Δίκαιο είναι το σύνολο των κανόνων που ρυθμίζουν με τρόπο υποχρεωτικό(κατά τον Απ. Γεωργιάδη) ή δεσμευτικό(κατά τον Δ. Τσάτσο) την εξωτερική συμπεριφορά των ανθρώπων που ζουν σε κοινωνία οργανωμένη σε κράτος.</a:t>
            </a:r>
            <a:endParaRPr lang="el-GR" dirty="0"/>
          </a:p>
        </p:txBody>
      </p:sp>
    </p:spTree>
    <p:extLst>
      <p:ext uri="{BB962C8B-B14F-4D97-AF65-F5344CB8AC3E}">
        <p14:creationId xmlns:p14="http://schemas.microsoft.com/office/powerpoint/2010/main" val="17309554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Διακρίσεις δικαίου</a:t>
            </a:r>
            <a:endParaRPr lang="el-GR" dirty="0"/>
          </a:p>
        </p:txBody>
      </p:sp>
      <p:pic>
        <p:nvPicPr>
          <p:cNvPr id="1026" name="Picture 2" descr="C:\Users\mlaskaraki\Desktop\ceb4ceb9ceb1cebacf81ceb9cf83ceb7-ceb4ceb9cebaceb1ceb9cebfcf851.jpg"/>
          <p:cNvPicPr>
            <a:picLocks noGrp="1" noChangeAspect="1" noChangeArrowheads="1"/>
          </p:cNvPicPr>
          <p:nvPr>
            <p:ph sz="quarter" idx="1"/>
          </p:nvPr>
        </p:nvPicPr>
        <p:blipFill>
          <a:blip r:embed="rId2" cstate="print"/>
          <a:stretch>
            <a:fillRect/>
          </a:stretch>
        </p:blipFill>
        <p:spPr bwMode="auto">
          <a:xfrm>
            <a:off x="1052205" y="1548429"/>
            <a:ext cx="7579958" cy="4999855"/>
          </a:xfrm>
          <a:prstGeom prst="rect">
            <a:avLst/>
          </a:prstGeom>
          <a:noFill/>
        </p:spPr>
      </p:pic>
    </p:spTree>
    <p:extLst>
      <p:ext uri="{BB962C8B-B14F-4D97-AF65-F5344CB8AC3E}">
        <p14:creationId xmlns:p14="http://schemas.microsoft.com/office/powerpoint/2010/main" val="22956445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Βασικά χαρακτηριστικά των κανόνων δικαίου </a:t>
            </a:r>
            <a:endParaRPr lang="el-GR" dirty="0"/>
          </a:p>
        </p:txBody>
      </p:sp>
      <p:sp>
        <p:nvSpPr>
          <p:cNvPr id="3" name="Content Placeholder 2"/>
          <p:cNvSpPr>
            <a:spLocks noGrp="1"/>
          </p:cNvSpPr>
          <p:nvPr>
            <p:ph sz="quarter" idx="1"/>
          </p:nvPr>
        </p:nvSpPr>
        <p:spPr/>
        <p:txBody>
          <a:bodyPr>
            <a:normAutofit/>
          </a:bodyPr>
          <a:lstStyle/>
          <a:p>
            <a:r>
              <a:rPr lang="el-GR" dirty="0" smtClean="0"/>
              <a:t>α) ο δεσμευτικός τους χαρακτήρας: Όποιος δεν συμμορφώνεται προς τους κανόνες δικαίου, υφίσταται κυρώσεις. Έτσι, οι άνθρωποι δεν βλάπτουν τα έννομα, όπως λέγονται, αγαθά ή συμφέροντα των άλλων (π.χ. ζωή, ιδιοκτησία, ανθρώπινη αξιοπρέπεια), γιατί γνωρίζουν ότι, αν το κάνουν αυτό, θα υποστούν τις προβλεπόμενες από τους κανόνες δικαίου κυρώσεις. Η δεσμευτικότητα με την οποία επιβάλλεται το Δίκαιο σε μια δημοκρατική πολιτεία δεν αντιβαίνει στην ελευθερία, αντιθέτως την εξασφαλίζει. Καθιστά εφικτό η ελευθερία του ενός να συνυπάρχει με την ελευθερία των άλλων κάτω από νόμους κοινώς αποδεκτούς που ισχύουν για όλους. </a:t>
            </a:r>
          </a:p>
        </p:txBody>
      </p:sp>
    </p:spTree>
    <p:extLst>
      <p:ext uri="{BB962C8B-B14F-4D97-AF65-F5344CB8AC3E}">
        <p14:creationId xmlns:p14="http://schemas.microsoft.com/office/powerpoint/2010/main" val="11414345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Βασικά χαρακτηριστικά των κανόνων δικαίου </a:t>
            </a:r>
            <a:endParaRPr lang="el-GR" dirty="0"/>
          </a:p>
        </p:txBody>
      </p:sp>
      <p:sp>
        <p:nvSpPr>
          <p:cNvPr id="3" name="Content Placeholder 2"/>
          <p:cNvSpPr>
            <a:spLocks noGrp="1"/>
          </p:cNvSpPr>
          <p:nvPr>
            <p:ph sz="quarter" idx="1"/>
          </p:nvPr>
        </p:nvSpPr>
        <p:spPr/>
        <p:txBody>
          <a:bodyPr/>
          <a:lstStyle/>
          <a:p>
            <a:r>
              <a:rPr lang="el-GR" dirty="0" smtClean="0"/>
              <a:t>β) Η γενική και αφηρημένη διατύπωση. Οι κανόνες δικαίου δεν ρυθμίζουν μια συγκεκριμένη περίπτωση, αλλά ορίζουν κάποιες προϋποθέσεις. Κάθε περίπτωση που πληροί τις προϋποθέσεις αυτές υπάγεται στη ρύθμιση του κανόνα δικαίου. Για παράδειγμα, το άρθρο 308 του Ποινικού Κώδικα ορίζει: «Όποιος με πρόθεση προξενεί σε άλλον σωματική κάκωση ή βλάβη της υγείας του τιμωρείται με φυλάκιση μέχρι τριών ετών». </a:t>
            </a:r>
          </a:p>
          <a:p>
            <a:endParaRPr lang="el-GR" dirty="0"/>
          </a:p>
        </p:txBody>
      </p:sp>
    </p:spTree>
    <p:extLst>
      <p:ext uri="{BB962C8B-B14F-4D97-AF65-F5344CB8AC3E}">
        <p14:creationId xmlns:p14="http://schemas.microsoft.com/office/powerpoint/2010/main" val="33958112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Βασικά χαρακτηριστικά των κανόνων δικαίου </a:t>
            </a:r>
            <a:endParaRPr lang="el-GR" dirty="0"/>
          </a:p>
        </p:txBody>
      </p:sp>
      <p:sp>
        <p:nvSpPr>
          <p:cNvPr id="4" name="Footer Placeholder 3"/>
          <p:cNvSpPr>
            <a:spLocks noGrp="1"/>
          </p:cNvSpPr>
          <p:nvPr>
            <p:ph type="ftr" sz="quarter" idx="11"/>
          </p:nvPr>
        </p:nvSpPr>
        <p:spPr/>
        <p:txBody>
          <a:bodyPr/>
          <a:lstStyle/>
          <a:p>
            <a:r>
              <a:rPr lang="el-GR" smtClean="0"/>
              <a:t>Πηγή: </a:t>
            </a:r>
            <a:r>
              <a:rPr lang="fr-FR" smtClean="0"/>
              <a:t>ebooks.edu.gr</a:t>
            </a:r>
            <a:endParaRPr lang="el-GR"/>
          </a:p>
        </p:txBody>
      </p:sp>
      <p:sp>
        <p:nvSpPr>
          <p:cNvPr id="3" name="Content Placeholder 2"/>
          <p:cNvSpPr>
            <a:spLocks noGrp="1"/>
          </p:cNvSpPr>
          <p:nvPr>
            <p:ph sz="quarter" idx="1"/>
          </p:nvPr>
        </p:nvSpPr>
        <p:spPr/>
        <p:txBody>
          <a:bodyPr/>
          <a:lstStyle/>
          <a:p>
            <a:r>
              <a:rPr lang="el-GR" dirty="0" smtClean="0"/>
              <a:t>γ) Η ρύθμιση εκείνων των κοινωνικών σχέσεων που κάθε φορά θεωρούνται καίριες για την ενότητα και τη διατήρηση της συγκεκριμένης κοινωνίας τη δεδομένη ιστορική στιγμή, όπως για παράδειγμα η δυνατότητα των προσώπων να συμμετέχουν στις συναλλαγές, να συνάπτουν συμβάσεις (π.χ. αγοραπωλησίας), να αποκτούν περιουσία κτλ.</a:t>
            </a:r>
          </a:p>
          <a:p>
            <a:endParaRPr lang="el-GR" dirty="0"/>
          </a:p>
        </p:txBody>
      </p:sp>
    </p:spTree>
    <p:extLst>
      <p:ext uri="{BB962C8B-B14F-4D97-AF65-F5344CB8AC3E}">
        <p14:creationId xmlns:p14="http://schemas.microsoft.com/office/powerpoint/2010/main" val="18126681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Υποκείμενα δικαίου</a:t>
            </a:r>
            <a:endParaRPr lang="el-GR" dirty="0"/>
          </a:p>
        </p:txBody>
      </p:sp>
      <p:sp>
        <p:nvSpPr>
          <p:cNvPr id="4" name="Footer Placeholder 3"/>
          <p:cNvSpPr>
            <a:spLocks noGrp="1"/>
          </p:cNvSpPr>
          <p:nvPr>
            <p:ph type="ftr" sz="quarter" idx="11"/>
          </p:nvPr>
        </p:nvSpPr>
        <p:spPr/>
        <p:txBody>
          <a:bodyPr/>
          <a:lstStyle/>
          <a:p>
            <a:r>
              <a:rPr lang="el-GR" smtClean="0"/>
              <a:t>Πηγή: </a:t>
            </a:r>
            <a:r>
              <a:rPr lang="fr-FR" smtClean="0"/>
              <a:t>https://dimitriosmoridis.wordpress.com</a:t>
            </a:r>
            <a:endParaRPr lang="el-GR"/>
          </a:p>
        </p:txBody>
      </p:sp>
      <p:pic>
        <p:nvPicPr>
          <p:cNvPr id="3074" name="Picture 2" descr="C:\Users\mlaskaraki\Desktop\cf85cf80cebfcebaceb5ceb9cebcceb5cebdceb1.jpg"/>
          <p:cNvPicPr>
            <a:picLocks noGrp="1" noChangeAspect="1" noChangeArrowheads="1"/>
          </p:cNvPicPr>
          <p:nvPr>
            <p:ph sz="quarter" idx="1"/>
          </p:nvPr>
        </p:nvPicPr>
        <p:blipFill>
          <a:blip r:embed="rId2" cstate="print"/>
          <a:srcRect/>
          <a:stretch>
            <a:fillRect/>
          </a:stretch>
        </p:blipFill>
        <p:spPr bwMode="auto">
          <a:xfrm>
            <a:off x="2135561" y="1844825"/>
            <a:ext cx="7560839" cy="4248471"/>
          </a:xfrm>
          <a:prstGeom prst="rect">
            <a:avLst/>
          </a:prstGeom>
          <a:noFill/>
        </p:spPr>
      </p:pic>
    </p:spTree>
    <p:extLst>
      <p:ext uri="{BB962C8B-B14F-4D97-AF65-F5344CB8AC3E}">
        <p14:creationId xmlns:p14="http://schemas.microsoft.com/office/powerpoint/2010/main" val="25676423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Ικανότητα δικαίου</a:t>
            </a:r>
            <a:endParaRPr lang="el-GR" dirty="0"/>
          </a:p>
        </p:txBody>
      </p:sp>
      <p:sp>
        <p:nvSpPr>
          <p:cNvPr id="3" name="Content Placeholder 2"/>
          <p:cNvSpPr>
            <a:spLocks noGrp="1"/>
          </p:cNvSpPr>
          <p:nvPr>
            <p:ph sz="quarter" idx="1"/>
          </p:nvPr>
        </p:nvSpPr>
        <p:spPr/>
        <p:txBody>
          <a:bodyPr>
            <a:normAutofit/>
          </a:bodyPr>
          <a:lstStyle/>
          <a:p>
            <a:r>
              <a:rPr lang="el-GR" dirty="0" smtClean="0"/>
              <a:t>Φυσικά Πρόσωπα</a:t>
            </a:r>
          </a:p>
          <a:p>
            <a:pPr>
              <a:buNone/>
            </a:pPr>
            <a:r>
              <a:rPr lang="el-GR" dirty="0" smtClean="0"/>
              <a:t>	</a:t>
            </a:r>
          </a:p>
          <a:p>
            <a:pPr>
              <a:buNone/>
            </a:pPr>
            <a:r>
              <a:rPr lang="el-GR" dirty="0" smtClean="0"/>
              <a:t>	Κάθε άνθρωπος, κάθε φυσικό δηλαδή πρόσωπο, μπορεί να έχει δικαιώματα και υποχρεώσεις. Κάθε άνθρωπος έχει, δηλαδή, ικανότητα δικαίου ανεξαρτήτως του φύλου, της ηλικίας, της </a:t>
            </a:r>
            <a:r>
              <a:rPr lang="el-GR" smtClean="0"/>
              <a:t>υγείας, της </a:t>
            </a:r>
            <a:r>
              <a:rPr lang="el-GR" dirty="0" smtClean="0"/>
              <a:t>καταγωγής, της ιθαγένειας, της θρησκείας, της κοινωνικής του τάξης. </a:t>
            </a:r>
          </a:p>
          <a:p>
            <a:pPr>
              <a:buNone/>
            </a:pPr>
            <a:endParaRPr lang="el-GR" dirty="0" smtClean="0"/>
          </a:p>
          <a:p>
            <a:pPr>
              <a:buNone/>
            </a:pPr>
            <a:r>
              <a:rPr lang="el-GR" dirty="0" smtClean="0"/>
              <a:t>	Άρθρο 34 Α.Κ.: «Κάθε άνθρωπος είναι ικανός να έχει δικαιώματα και υποχρεώσεις».</a:t>
            </a:r>
            <a:endParaRPr lang="el-GR" dirty="0"/>
          </a:p>
        </p:txBody>
      </p:sp>
    </p:spTree>
    <p:extLst>
      <p:ext uri="{BB962C8B-B14F-4D97-AF65-F5344CB8AC3E}">
        <p14:creationId xmlns:p14="http://schemas.microsoft.com/office/powerpoint/2010/main" val="2408032561"/>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1252</TotalTime>
  <Words>473</Words>
  <Application>Microsoft Office PowerPoint</Application>
  <PresentationFormat>Ευρεία οθόνη</PresentationFormat>
  <Paragraphs>126</Paragraphs>
  <Slides>26</Slides>
  <Notes>1</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26</vt:i4>
      </vt:variant>
    </vt:vector>
  </HeadingPairs>
  <TitlesOfParts>
    <vt:vector size="31" baseType="lpstr">
      <vt:lpstr>Arial</vt:lpstr>
      <vt:lpstr>Calibri</vt:lpstr>
      <vt:lpstr>Trebuchet MS</vt:lpstr>
      <vt:lpstr>Wingdings 3</vt:lpstr>
      <vt:lpstr>Facet</vt:lpstr>
      <vt:lpstr>ΕΙΣΑΓΩΓΗ ΣΤΟ ΔΙΚΑΙΟ</vt:lpstr>
      <vt:lpstr>ΒΑΣΙΚΟΙ ΣΤΟΧΟΙ ΤΟΥ ΜΑΘΗΜΑΤΟΣ</vt:lpstr>
      <vt:lpstr>Τι είναι Δίκαιο</vt:lpstr>
      <vt:lpstr>Διακρίσεις δικαίου</vt:lpstr>
      <vt:lpstr>Βασικά χαρακτηριστικά των κανόνων δικαίου </vt:lpstr>
      <vt:lpstr>Βασικά χαρακτηριστικά των κανόνων δικαίου </vt:lpstr>
      <vt:lpstr>Βασικά χαρακτηριστικά των κανόνων δικαίου </vt:lpstr>
      <vt:lpstr>Υποκείμενα δικαίου</vt:lpstr>
      <vt:lpstr>Ικανότητα δικαίου</vt:lpstr>
      <vt:lpstr>Ικανότητα δικαίου</vt:lpstr>
      <vt:lpstr>Δικαιοπραξίες</vt:lpstr>
      <vt:lpstr>Στοιχεία της δικαιοπραξίας </vt:lpstr>
      <vt:lpstr>Σύμβαση</vt:lpstr>
      <vt:lpstr>Αδικοπραξίες</vt:lpstr>
      <vt:lpstr>Εθνικό Δίκαιο </vt:lpstr>
      <vt:lpstr> Πηγές δικαίου για την Ελλάδα </vt:lpstr>
      <vt:lpstr>Εθνικό Δίκαιο</vt:lpstr>
      <vt:lpstr>Ελληνικά Δικαστήρια</vt:lpstr>
      <vt:lpstr>Πολιτικά και Ποινικά Δικαστήρια</vt:lpstr>
      <vt:lpstr>Πολιτικά και Ποινικά Δικαστήρια</vt:lpstr>
      <vt:lpstr>Εισαγγελία</vt:lpstr>
      <vt:lpstr>Διοικητικά Δικαστήρια </vt:lpstr>
      <vt:lpstr>Το θεσμικό σύστημα της Ε.Ε.</vt:lpstr>
      <vt:lpstr>ΧΡΗΣΙΜΕΣ ΠΗΓΕΣ </vt:lpstr>
      <vt:lpstr>ΣΥΝΤΟΜΟΓΡΑΦΙΕΣ </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Stelios</dc:creator>
  <cp:lastModifiedBy>Evangelia</cp:lastModifiedBy>
  <cp:revision>90</cp:revision>
  <dcterms:created xsi:type="dcterms:W3CDTF">2016-10-29T18:50:39Z</dcterms:created>
  <dcterms:modified xsi:type="dcterms:W3CDTF">2018-03-05T09:12:41Z</dcterms:modified>
</cp:coreProperties>
</file>