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9" r:id="rId3"/>
    <p:sldId id="265" r:id="rId4"/>
    <p:sldId id="266" r:id="rId5"/>
    <p:sldId id="267" r:id="rId6"/>
    <p:sldId id="257" r:id="rId7"/>
    <p:sldId id="264" r:id="rId8"/>
    <p:sldId id="263" r:id="rId9"/>
    <p:sldId id="258" r:id="rId10"/>
    <p:sldId id="260" r:id="rId11"/>
    <p:sldId id="269" r:id="rId12"/>
    <p:sldId id="261" r:id="rId13"/>
    <p:sldId id="262"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20" y="7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30-Nov-17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30-Nov-17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30-Nov-17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30-Nov-17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7" name="Date Placeholder 6"/>
          <p:cNvSpPr>
            <a:spLocks noGrp="1"/>
          </p:cNvSpPr>
          <p:nvPr>
            <p:ph type="dt" sz="half" idx="10"/>
          </p:nvPr>
        </p:nvSpPr>
        <p:spPr/>
        <p:txBody>
          <a:bodyPr/>
          <a:lstStyle/>
          <a:p>
            <a:fld id="{1160EA64-D806-43AC-9DF2-F8C432F32B4C}" type="datetimeFigureOut">
              <a:rPr lang="en-US" dirty="0"/>
              <a:t>30-Nov-17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30-Nov-17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583436" y="3143250"/>
            <a:ext cx="4270248" cy="2596776"/>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7" name="Date Placeholder 6"/>
          <p:cNvSpPr>
            <a:spLocks noGrp="1"/>
          </p:cNvSpPr>
          <p:nvPr>
            <p:ph type="dt" sz="half" idx="10"/>
          </p:nvPr>
        </p:nvSpPr>
        <p:spPr/>
        <p:txBody>
          <a:bodyPr/>
          <a:lstStyle/>
          <a:p>
            <a:fld id="{4F7D4976-E339-4826-83B7-FBD03F55ECF8}" type="datetimeFigureOut">
              <a:rPr lang="en-US" dirty="0"/>
              <a:t>30-Nov-17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l-GR" smtClean="0"/>
              <a:t>Στυλ κύριου τίτλου</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30-Nov-17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30-Nov-17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9" name="Date Placeholder 8"/>
          <p:cNvSpPr>
            <a:spLocks noGrp="1"/>
          </p:cNvSpPr>
          <p:nvPr>
            <p:ph type="dt" sz="half" idx="10"/>
          </p:nvPr>
        </p:nvSpPr>
        <p:spPr/>
        <p:txBody>
          <a:bodyPr/>
          <a:lstStyle/>
          <a:p>
            <a:fld id="{D1BE4249-C0D0-4B06-8692-E8BB871AF643}" type="datetimeFigureOut">
              <a:rPr lang="en-US" dirty="0"/>
              <a:t>30-Nov-17</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30-Nov-17</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30-Nov-17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opi.gr/index.php/vivliothiki/4481-201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mailto:info@eeths.gr" TargetMode="External"/><Relationship Id="rId13" Type="http://schemas.openxmlformats.org/officeDocument/2006/relationships/hyperlink" Target="http://www.osdel.gr/" TargetMode="External"/><Relationship Id="rId3" Type="http://schemas.openxmlformats.org/officeDocument/2006/relationships/hyperlink" Target="http://www.aepi.gr/" TargetMode="External"/><Relationship Id="rId7" Type="http://schemas.openxmlformats.org/officeDocument/2006/relationships/hyperlink" Target="http://www.autodia.gr/" TargetMode="External"/><Relationship Id="rId12" Type="http://schemas.openxmlformats.org/officeDocument/2006/relationships/hyperlink" Target="mailto:info@osdel.gr" TargetMode="External"/><Relationship Id="rId2" Type="http://schemas.openxmlformats.org/officeDocument/2006/relationships/hyperlink" Target="mailto:info@aepi.gr" TargetMode="External"/><Relationship Id="rId1" Type="http://schemas.openxmlformats.org/officeDocument/2006/relationships/slideLayout" Target="../slideLayouts/slideLayout2.xml"/><Relationship Id="rId6" Type="http://schemas.openxmlformats.org/officeDocument/2006/relationships/hyperlink" Target="mailto:%20pr.autodia@gmail.com" TargetMode="External"/><Relationship Id="rId11" Type="http://schemas.openxmlformats.org/officeDocument/2006/relationships/hyperlink" Target="mailto:info@osdeete.gr" TargetMode="External"/><Relationship Id="rId5" Type="http://schemas.openxmlformats.org/officeDocument/2006/relationships/hyperlink" Target="mailto:%20autodiahirisi@gmail.com" TargetMode="External"/><Relationship Id="rId15" Type="http://schemas.openxmlformats.org/officeDocument/2006/relationships/hyperlink" Target="http://www.foebus.gr/" TargetMode="External"/><Relationship Id="rId10" Type="http://schemas.openxmlformats.org/officeDocument/2006/relationships/hyperlink" Target="http://www.isocratis.gr/" TargetMode="External"/><Relationship Id="rId4" Type="http://schemas.openxmlformats.org/officeDocument/2006/relationships/hyperlink" Target="mailto:sada@otenet.gr" TargetMode="External"/><Relationship Id="rId9" Type="http://schemas.openxmlformats.org/officeDocument/2006/relationships/hyperlink" Target="mailto:info@isocratis.gr" TargetMode="External"/><Relationship Id="rId14" Type="http://schemas.openxmlformats.org/officeDocument/2006/relationships/hyperlink" Target="mailto:foebusds@gmail.com"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mailto:ermias10@hol.gr" TargetMode="External"/><Relationship Id="rId13" Type="http://schemas.openxmlformats.org/officeDocument/2006/relationships/hyperlink" Target="mailto:info@fsprod.net" TargetMode="External"/><Relationship Id="rId3" Type="http://schemas.openxmlformats.org/officeDocument/2006/relationships/hyperlink" Target="http://www.apollon.org.gr/" TargetMode="External"/><Relationship Id="rId7" Type="http://schemas.openxmlformats.org/officeDocument/2006/relationships/hyperlink" Target="http://www.eratospe.org/" TargetMode="External"/><Relationship Id="rId12" Type="http://schemas.openxmlformats.org/officeDocument/2006/relationships/hyperlink" Target="mailto:info@pap.gr" TargetMode="External"/><Relationship Id="rId17" Type="http://schemas.openxmlformats.org/officeDocument/2006/relationships/hyperlink" Target="http://www.geamusic.gr/" TargetMode="External"/><Relationship Id="rId2" Type="http://schemas.openxmlformats.org/officeDocument/2006/relationships/hyperlink" Target="mailto:info@apollon.org.gr" TargetMode="External"/><Relationship Id="rId16" Type="http://schemas.openxmlformats.org/officeDocument/2006/relationships/hyperlink" Target="mailto:info@geamusic.gr" TargetMode="External"/><Relationship Id="rId1" Type="http://schemas.openxmlformats.org/officeDocument/2006/relationships/slideLayout" Target="../slideLayouts/slideLayout2.xml"/><Relationship Id="rId6" Type="http://schemas.openxmlformats.org/officeDocument/2006/relationships/hyperlink" Target="mailto:eratospe@otenet.gr" TargetMode="External"/><Relationship Id="rId11" Type="http://schemas.openxmlformats.org/officeDocument/2006/relationships/hyperlink" Target="http://www.grammo.gr/" TargetMode="External"/><Relationship Id="rId5" Type="http://schemas.openxmlformats.org/officeDocument/2006/relationships/hyperlink" Target="http://www.opi.gr/dion-act@otenet.gr" TargetMode="External"/><Relationship Id="rId15" Type="http://schemas.openxmlformats.org/officeDocument/2006/relationships/hyperlink" Target="http://www.tvrights.gr/" TargetMode="External"/><Relationship Id="rId10" Type="http://schemas.openxmlformats.org/officeDocument/2006/relationships/hyperlink" Target="mailto:info@grammo.gr" TargetMode="External"/><Relationship Id="rId4" Type="http://schemas.openxmlformats.org/officeDocument/2006/relationships/hyperlink" Target="mailto:k.karagianni@yahoo.com" TargetMode="External"/><Relationship Id="rId9" Type="http://schemas.openxmlformats.org/officeDocument/2006/relationships/hyperlink" Target="http://www.ermias.gr/" TargetMode="External"/><Relationship Id="rId14" Type="http://schemas.openxmlformats.org/officeDocument/2006/relationships/hyperlink" Target="mailto:contact@tvrights.gr"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edee@edee.gr" TargetMode="External"/><Relationship Id="rId2" Type="http://schemas.openxmlformats.org/officeDocument/2006/relationships/hyperlink" Target="mailto:epoe@epo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600200" y="1950721"/>
            <a:ext cx="8991600" cy="2116182"/>
          </a:xfrm>
        </p:spPr>
        <p:txBody>
          <a:bodyPr>
            <a:normAutofit fontScale="90000"/>
          </a:bodyPr>
          <a:lstStyle/>
          <a:p>
            <a:r>
              <a:rPr lang="en-US" dirty="0" smtClean="0"/>
              <a:t/>
            </a:r>
            <a:br>
              <a:rPr lang="en-US" dirty="0" smtClean="0"/>
            </a:br>
            <a:r>
              <a:rPr lang="el-GR" sz="2800" dirty="0" smtClean="0">
                <a:effectLst>
                  <a:outerShdw blurRad="38100" dist="38100" dir="2700000" algn="tl">
                    <a:srgbClr val="000000">
                      <a:alpha val="43137"/>
                    </a:srgbClr>
                  </a:outerShdw>
                </a:effectLst>
              </a:rPr>
              <a:t>Ν.4481/2017</a:t>
            </a:r>
            <a:r>
              <a:rPr lang="en-US" sz="2600" dirty="0" smtClean="0"/>
              <a:t/>
            </a:r>
            <a:br>
              <a:rPr lang="en-US" sz="2600" dirty="0" smtClean="0"/>
            </a:br>
            <a:r>
              <a:rPr lang="el-GR" sz="2200" dirty="0" smtClean="0"/>
              <a:t>Συλλογική </a:t>
            </a:r>
            <a:r>
              <a:rPr lang="el-GR" sz="2200" dirty="0"/>
              <a:t>διαχείριση δικαιωμάτων πνευματικής ιδιοκτησίας και συγγενικών δικαιωμάτων, χορήγηση </a:t>
            </a:r>
            <a:r>
              <a:rPr lang="el-GR" sz="2200" dirty="0" err="1"/>
              <a:t>πολυεδαφικών</a:t>
            </a:r>
            <a:r>
              <a:rPr lang="el-GR" sz="2200" dirty="0"/>
              <a:t> αδειών για </a:t>
            </a:r>
            <a:r>
              <a:rPr lang="el-GR" sz="2200" dirty="0" err="1"/>
              <a:t>επιγραμμικές</a:t>
            </a:r>
            <a:r>
              <a:rPr lang="el-GR" sz="2200" dirty="0"/>
              <a:t> χρήσεις μουσικών έργων </a:t>
            </a:r>
            <a:r>
              <a:rPr lang="el-GR" sz="2200" dirty="0" smtClean="0"/>
              <a:t/>
            </a:r>
            <a:br>
              <a:rPr lang="el-GR" sz="2200" dirty="0" smtClean="0"/>
            </a:br>
            <a:endParaRPr lang="en-US" sz="2200" dirty="0"/>
          </a:p>
        </p:txBody>
      </p:sp>
      <p:sp>
        <p:nvSpPr>
          <p:cNvPr id="3" name="Υπότιτλος 2"/>
          <p:cNvSpPr>
            <a:spLocks noGrp="1"/>
          </p:cNvSpPr>
          <p:nvPr>
            <p:ph type="subTitle" idx="1"/>
          </p:nvPr>
        </p:nvSpPr>
        <p:spPr/>
        <p:txBody>
          <a:bodyPr/>
          <a:lstStyle/>
          <a:p>
            <a:r>
              <a:rPr lang="el-GR" dirty="0" smtClean="0"/>
              <a:t>Ευαγγελία Βαγενά, ΔΝ</a:t>
            </a:r>
          </a:p>
          <a:p>
            <a:r>
              <a:rPr lang="en-US" dirty="0" smtClean="0"/>
              <a:t>Evangelia.vagena@gmail.com</a:t>
            </a:r>
            <a:endParaRPr lang="en-US" dirty="0"/>
          </a:p>
        </p:txBody>
      </p:sp>
    </p:spTree>
    <p:extLst>
      <p:ext uri="{BB962C8B-B14F-4D97-AF65-F5344CB8AC3E}">
        <p14:creationId xmlns:p14="http://schemas.microsoft.com/office/powerpoint/2010/main" val="45104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24296" y="661851"/>
            <a:ext cx="9370423" cy="1491561"/>
          </a:xfrm>
        </p:spPr>
        <p:txBody>
          <a:bodyPr>
            <a:normAutofit/>
          </a:bodyPr>
          <a:lstStyle/>
          <a:p>
            <a:r>
              <a:rPr lang="el-GR" dirty="0" err="1" smtClean="0"/>
              <a:t>Ρυθμισεισ</a:t>
            </a:r>
            <a:r>
              <a:rPr lang="el-GR" dirty="0" smtClean="0"/>
              <a:t> για </a:t>
            </a:r>
            <a:r>
              <a:rPr lang="el-GR" dirty="0" err="1" smtClean="0"/>
              <a:t>διαδικτυακη</a:t>
            </a:r>
            <a:r>
              <a:rPr lang="el-GR" dirty="0" smtClean="0"/>
              <a:t> </a:t>
            </a:r>
            <a:r>
              <a:rPr lang="el-GR" dirty="0" err="1" smtClean="0"/>
              <a:t>πειρατεια</a:t>
            </a:r>
            <a:r>
              <a:rPr lang="el-GR" dirty="0" smtClean="0"/>
              <a:t/>
            </a:r>
            <a:br>
              <a:rPr lang="el-GR" dirty="0" smtClean="0"/>
            </a:br>
            <a:endParaRPr lang="en-US" dirty="0"/>
          </a:p>
        </p:txBody>
      </p:sp>
      <p:sp>
        <p:nvSpPr>
          <p:cNvPr id="3" name="Θέση περιεχομένου 2"/>
          <p:cNvSpPr>
            <a:spLocks noGrp="1"/>
          </p:cNvSpPr>
          <p:nvPr>
            <p:ph idx="1"/>
          </p:nvPr>
        </p:nvSpPr>
        <p:spPr>
          <a:xfrm>
            <a:off x="2231136" y="2794799"/>
            <a:ext cx="7729728" cy="3101983"/>
          </a:xfrm>
        </p:spPr>
        <p:txBody>
          <a:bodyPr>
            <a:normAutofit fontScale="92500" lnSpcReduction="20000"/>
          </a:bodyPr>
          <a:lstStyle/>
          <a:p>
            <a:r>
              <a:rPr lang="el-GR" dirty="0" smtClean="0"/>
              <a:t>Α. 52 ν. 4481/2017= 66</a:t>
            </a:r>
            <a:r>
              <a:rPr lang="el-GR" baseline="30000" dirty="0" smtClean="0"/>
              <a:t>Ε</a:t>
            </a:r>
            <a:r>
              <a:rPr lang="el-GR" dirty="0" smtClean="0"/>
              <a:t> ν. 2121/1993 «</a:t>
            </a:r>
            <a:r>
              <a:rPr lang="el-GR" dirty="0"/>
              <a:t>Κυρώσεις για προσβολές δικαιωμάτων πνευματικής ιδιοκτησίας και συγγενικών δικαιωμάτων στο διαδίκτυο»</a:t>
            </a:r>
            <a:endParaRPr lang="el-GR" dirty="0" smtClean="0"/>
          </a:p>
          <a:p>
            <a:r>
              <a:rPr lang="el-GR" dirty="0" smtClean="0"/>
              <a:t>ΔΕΝ εφαρμόζεται </a:t>
            </a:r>
          </a:p>
          <a:p>
            <a:pPr marL="0" indent="0">
              <a:buNone/>
            </a:pPr>
            <a:r>
              <a:rPr lang="el-GR" dirty="0" smtClean="0"/>
              <a:t>«</a:t>
            </a:r>
            <a:r>
              <a:rPr lang="el-GR" dirty="0"/>
              <a:t> </a:t>
            </a:r>
            <a:r>
              <a:rPr lang="el-GR" dirty="0" smtClean="0"/>
              <a:t>στις </a:t>
            </a:r>
            <a:r>
              <a:rPr lang="el-GR" dirty="0"/>
              <a:t>περιπτώσεις προσβολών που τελούνται από τελικούς χρήστες με την </a:t>
            </a:r>
            <a:r>
              <a:rPr lang="el-GR" dirty="0" err="1"/>
              <a:t>τηλεφόρτωση</a:t>
            </a:r>
            <a:r>
              <a:rPr lang="el-GR" dirty="0"/>
              <a:t> έργων (</a:t>
            </a:r>
            <a:r>
              <a:rPr lang="el-GR" dirty="0" err="1"/>
              <a:t>downloading</a:t>
            </a:r>
            <a:r>
              <a:rPr lang="el-GR" dirty="0"/>
              <a:t>) ή </a:t>
            </a:r>
            <a:endParaRPr lang="el-GR" dirty="0" smtClean="0"/>
          </a:p>
          <a:p>
            <a:pPr marL="0" indent="0">
              <a:buNone/>
            </a:pPr>
            <a:r>
              <a:rPr lang="el-GR" dirty="0" smtClean="0"/>
              <a:t>με </a:t>
            </a:r>
            <a:r>
              <a:rPr lang="el-GR" dirty="0"/>
              <a:t>τη </a:t>
            </a:r>
            <a:r>
              <a:rPr lang="el-GR" dirty="0" err="1"/>
              <a:t>ρευμάτωση</a:t>
            </a:r>
            <a:r>
              <a:rPr lang="el-GR" dirty="0"/>
              <a:t> δεδομένων συνεχούς ροής (</a:t>
            </a:r>
            <a:r>
              <a:rPr lang="el-GR" dirty="0" err="1"/>
              <a:t>streaming</a:t>
            </a:r>
            <a:r>
              <a:rPr lang="el-GR" dirty="0"/>
              <a:t>) ή </a:t>
            </a:r>
            <a:endParaRPr lang="el-GR" dirty="0" smtClean="0"/>
          </a:p>
          <a:p>
            <a:pPr marL="0" indent="0">
              <a:buNone/>
            </a:pPr>
            <a:r>
              <a:rPr lang="el-GR" dirty="0" smtClean="0"/>
              <a:t>σε </a:t>
            </a:r>
            <a:r>
              <a:rPr lang="el-GR" dirty="0"/>
              <a:t>περιπτώσεις ανταλλαγής αρχείων μέσω ομότιμων δικτύων (</a:t>
            </a:r>
            <a:r>
              <a:rPr lang="el-GR" dirty="0" err="1"/>
              <a:t>peer</a:t>
            </a:r>
            <a:r>
              <a:rPr lang="el-GR" dirty="0"/>
              <a:t> </a:t>
            </a:r>
            <a:r>
              <a:rPr lang="el-GR" dirty="0" err="1"/>
              <a:t>to</a:t>
            </a:r>
            <a:r>
              <a:rPr lang="el-GR" dirty="0"/>
              <a:t> </a:t>
            </a:r>
            <a:r>
              <a:rPr lang="el-GR" dirty="0" err="1"/>
              <a:t>peer</a:t>
            </a:r>
            <a:r>
              <a:rPr lang="el-GR" dirty="0"/>
              <a:t>), οι οποίες επιτρέπουν την απευθείας ανταλλαγή μεταξύ τελικών χρηστών έργων σε ψηφιακή μορφή ή </a:t>
            </a:r>
            <a:endParaRPr lang="el-GR" dirty="0" smtClean="0"/>
          </a:p>
          <a:p>
            <a:pPr marL="0" indent="0">
              <a:buNone/>
            </a:pPr>
            <a:r>
              <a:rPr lang="el-GR" dirty="0" smtClean="0"/>
              <a:t>σε </a:t>
            </a:r>
            <a:r>
              <a:rPr lang="el-GR" dirty="0"/>
              <a:t>περιπτώσεις παροχής υπηρεσιών αποθήκευσης δεδομένων με την τεχνική υπολογιστικού νέφους (</a:t>
            </a:r>
            <a:r>
              <a:rPr lang="el-GR" dirty="0" err="1"/>
              <a:t>cloud</a:t>
            </a:r>
            <a:r>
              <a:rPr lang="el-GR" dirty="0"/>
              <a:t> </a:t>
            </a:r>
            <a:r>
              <a:rPr lang="el-GR" dirty="0" err="1"/>
              <a:t>computing</a:t>
            </a:r>
            <a:r>
              <a:rPr lang="el-GR" dirty="0" smtClean="0"/>
              <a:t>)»</a:t>
            </a:r>
            <a:endParaRPr lang="en-US" dirty="0"/>
          </a:p>
        </p:txBody>
      </p:sp>
    </p:spTree>
    <p:extLst>
      <p:ext uri="{BB962C8B-B14F-4D97-AF65-F5344CB8AC3E}">
        <p14:creationId xmlns:p14="http://schemas.microsoft.com/office/powerpoint/2010/main" val="772371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149531" y="2386149"/>
            <a:ext cx="9962606" cy="4471851"/>
          </a:xfrm>
        </p:spPr>
        <p:txBody>
          <a:bodyPr>
            <a:normAutofit fontScale="77500" lnSpcReduction="20000"/>
          </a:bodyPr>
          <a:lstStyle/>
          <a:p>
            <a:r>
              <a:rPr lang="el-GR" dirty="0" smtClean="0"/>
              <a:t>Δυνητική διαδικασία</a:t>
            </a:r>
          </a:p>
          <a:p>
            <a:r>
              <a:rPr lang="el-GR" dirty="0" smtClean="0"/>
              <a:t>3 μελής Επιτροπή (ΟΠΙ, ΑΔΠΔΧ, ΕΕΤΤ)</a:t>
            </a:r>
          </a:p>
          <a:p>
            <a:r>
              <a:rPr lang="el-GR" dirty="0" smtClean="0"/>
              <a:t>Αίτηση καταγγέλλοντος</a:t>
            </a:r>
          </a:p>
          <a:p>
            <a:r>
              <a:rPr lang="el-GR" dirty="0" smtClean="0"/>
              <a:t>Γνωστοποίηση στον καταγγελλόμενο</a:t>
            </a:r>
          </a:p>
          <a:p>
            <a:pPr lvl="1"/>
            <a:r>
              <a:rPr lang="el-GR" dirty="0" smtClean="0"/>
              <a:t>Σε 10 μέρες μπορεί να συμμορφωθεί εκούσια ή</a:t>
            </a:r>
            <a:r>
              <a:rPr lang="el-GR" dirty="0"/>
              <a:t> </a:t>
            </a:r>
            <a:r>
              <a:rPr lang="el-GR" dirty="0" smtClean="0"/>
              <a:t>να πάρει άδεια</a:t>
            </a:r>
          </a:p>
          <a:p>
            <a:pPr lvl="1"/>
            <a:r>
              <a:rPr lang="el-GR" dirty="0" smtClean="0"/>
              <a:t>Σε 5 μέρες να προβάλει αντιρρήσεις </a:t>
            </a:r>
          </a:p>
          <a:p>
            <a:pPr marL="228600" lvl="1" indent="0">
              <a:buNone/>
            </a:pPr>
            <a:r>
              <a:rPr lang="el-GR" dirty="0" smtClean="0"/>
              <a:t>Η Επιτροπή το αργότερο 40 μέρες μετά την λήψη της αίτησης εάν διαπιστώσει προσβολή:</a:t>
            </a:r>
          </a:p>
          <a:p>
            <a:pPr lvl="1"/>
            <a:r>
              <a:rPr lang="el-GR" dirty="0" smtClean="0"/>
              <a:t>καλεί </a:t>
            </a:r>
            <a:r>
              <a:rPr lang="el-GR" dirty="0"/>
              <a:t>τους αποδέκτες της γνωστοποίησης να απομακρύνουν το περιεχόμενο που προσβάλλει το δικαίωμα από την ιστοσελίδα στην οποία αυτό έχει αναρτηθεί παράνομα ή </a:t>
            </a:r>
            <a:endParaRPr lang="el-GR" dirty="0" smtClean="0"/>
          </a:p>
          <a:p>
            <a:pPr lvl="1"/>
            <a:r>
              <a:rPr lang="el-GR" dirty="0" smtClean="0"/>
              <a:t>να </a:t>
            </a:r>
            <a:r>
              <a:rPr lang="el-GR" dirty="0"/>
              <a:t>διακόψουν την πρόσβαση σε αυτό</a:t>
            </a:r>
            <a:r>
              <a:rPr lang="el-GR" dirty="0" smtClean="0"/>
              <a:t>.</a:t>
            </a:r>
          </a:p>
          <a:p>
            <a:pPr lvl="1"/>
            <a:r>
              <a:rPr lang="el-GR" dirty="0" smtClean="0"/>
              <a:t> </a:t>
            </a:r>
            <a:r>
              <a:rPr lang="el-GR" dirty="0"/>
              <a:t>Εάν η ιστοσελίδα στην οποία βρίσκεται το περιεχόμενο φιλοξενείται σε διακομιστή (</a:t>
            </a:r>
            <a:r>
              <a:rPr lang="el-GR" dirty="0" err="1"/>
              <a:t>server</a:t>
            </a:r>
            <a:r>
              <a:rPr lang="el-GR" dirty="0"/>
              <a:t>) που βρίσκεται εντός της ελληνικής επικράτειας, η Επιτροπή καλεί τους αποδέκτες της γνωστοποίησης να απομακρύνουν το συγκεκριμένο περιεχόμενο. </a:t>
            </a:r>
            <a:endParaRPr lang="el-GR" dirty="0" smtClean="0"/>
          </a:p>
          <a:p>
            <a:pPr lvl="1"/>
            <a:r>
              <a:rPr lang="el-GR" dirty="0" smtClean="0"/>
              <a:t>Σε </a:t>
            </a:r>
            <a:r>
              <a:rPr lang="el-GR" dirty="0"/>
              <a:t>περίπτωση προσβολών μεγάλης κλίμακας, η Επιτροπή μπορεί να αποφασίσει αντί για την απομάκρυνση του περιεχομένου διακοπή της πρόσβασης σε αυτό. Αν η ιστοσελίδα φιλοξενείται σε διακομιστή εκτός της ελληνικής επικράτειας, η Επιτροπή καλεί τον </a:t>
            </a:r>
            <a:r>
              <a:rPr lang="el-GR" dirty="0" err="1"/>
              <a:t>πάροχο</a:t>
            </a:r>
            <a:r>
              <a:rPr lang="el-GR" dirty="0"/>
              <a:t> πρόσβασης στο διαδίκτυο να διακόψει την πρόσβαση στο περιεχόμενο</a:t>
            </a:r>
            <a:r>
              <a:rPr lang="el-GR" dirty="0" smtClean="0"/>
              <a:t>.</a:t>
            </a:r>
          </a:p>
          <a:p>
            <a:pPr lvl="1"/>
            <a:r>
              <a:rPr lang="el-GR" dirty="0"/>
              <a:t>πρόστιμο ποσού πεντακοσίων (500) έως χιλίων (1.000) ευρώ για κάθε ημέρα μη συμμόρφωσης.</a:t>
            </a:r>
            <a:endParaRPr lang="el-GR" dirty="0" smtClean="0"/>
          </a:p>
          <a:p>
            <a:pPr marL="228600" lvl="1" indent="0">
              <a:buNone/>
            </a:pPr>
            <a:r>
              <a:rPr lang="el-GR" dirty="0"/>
              <a:t>	</a:t>
            </a:r>
            <a:endParaRPr lang="el-GR" dirty="0" smtClean="0"/>
          </a:p>
          <a:p>
            <a:pPr marL="228600" lvl="1" indent="0">
              <a:buNone/>
            </a:pPr>
            <a:endParaRPr lang="el-GR" dirty="0" smtClean="0"/>
          </a:p>
          <a:p>
            <a:pPr marL="228600" lvl="1" indent="0">
              <a:buNone/>
            </a:pPr>
            <a:endParaRPr lang="en-US" dirty="0"/>
          </a:p>
        </p:txBody>
      </p:sp>
      <p:sp>
        <p:nvSpPr>
          <p:cNvPr id="4" name="Τίτλος 1"/>
          <p:cNvSpPr>
            <a:spLocks noGrp="1"/>
          </p:cNvSpPr>
          <p:nvPr>
            <p:ph type="title"/>
          </p:nvPr>
        </p:nvSpPr>
        <p:spPr>
          <a:xfrm>
            <a:off x="1210491" y="964692"/>
            <a:ext cx="9440091" cy="1188720"/>
          </a:xfrm>
        </p:spPr>
        <p:txBody>
          <a:bodyPr>
            <a:normAutofit/>
          </a:bodyPr>
          <a:lstStyle/>
          <a:p>
            <a:r>
              <a:rPr lang="el-GR" dirty="0" err="1" smtClean="0"/>
              <a:t>Ρυθμισεισ</a:t>
            </a:r>
            <a:r>
              <a:rPr lang="el-GR" dirty="0" smtClean="0"/>
              <a:t> για </a:t>
            </a:r>
            <a:r>
              <a:rPr lang="el-GR" dirty="0" err="1" smtClean="0"/>
              <a:t>διαδικτυακη</a:t>
            </a:r>
            <a:r>
              <a:rPr lang="el-GR" dirty="0" smtClean="0"/>
              <a:t> </a:t>
            </a:r>
            <a:r>
              <a:rPr lang="el-GR" dirty="0" err="1" smtClean="0"/>
              <a:t>πειρατεια</a:t>
            </a:r>
            <a:r>
              <a:rPr lang="el-GR" dirty="0" smtClean="0"/>
              <a:t/>
            </a:r>
            <a:br>
              <a:rPr lang="el-GR" dirty="0" smtClean="0"/>
            </a:br>
            <a:endParaRPr lang="en-US" dirty="0"/>
          </a:p>
        </p:txBody>
      </p:sp>
    </p:spTree>
    <p:extLst>
      <p:ext uri="{BB962C8B-B14F-4D97-AF65-F5344CB8AC3E}">
        <p14:creationId xmlns:p14="http://schemas.microsoft.com/office/powerpoint/2010/main" val="4197312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Αλλαγεσ</a:t>
            </a:r>
            <a:r>
              <a:rPr lang="el-GR" dirty="0" smtClean="0"/>
              <a:t> στους </a:t>
            </a:r>
            <a:r>
              <a:rPr lang="el-GR" dirty="0" err="1" smtClean="0"/>
              <a:t>φορεισ</a:t>
            </a:r>
            <a:r>
              <a:rPr lang="el-GR" dirty="0" smtClean="0"/>
              <a:t> που </a:t>
            </a:r>
            <a:r>
              <a:rPr lang="el-GR" dirty="0" err="1" smtClean="0"/>
              <a:t>υπαγονται</a:t>
            </a:r>
            <a:r>
              <a:rPr lang="el-GR" dirty="0" smtClean="0"/>
              <a:t> στις </a:t>
            </a:r>
            <a:r>
              <a:rPr lang="el-GR" dirty="0" err="1" smtClean="0"/>
              <a:t>αμοιβεσ</a:t>
            </a:r>
            <a:r>
              <a:rPr lang="el-GR" dirty="0" smtClean="0"/>
              <a:t> του α . 18</a:t>
            </a:r>
            <a:br>
              <a:rPr lang="el-GR" dirty="0" smtClean="0"/>
            </a:br>
            <a:r>
              <a:rPr lang="el-GR" dirty="0" smtClean="0"/>
              <a:t>(</a:t>
            </a:r>
            <a:r>
              <a:rPr lang="el-GR" dirty="0" err="1" smtClean="0"/>
              <a:t>ιδιωτικη</a:t>
            </a:r>
            <a:r>
              <a:rPr lang="el-GR" dirty="0" smtClean="0"/>
              <a:t> </a:t>
            </a:r>
            <a:r>
              <a:rPr lang="el-GR" dirty="0" err="1" smtClean="0"/>
              <a:t>χρσηση</a:t>
            </a:r>
            <a:r>
              <a:rPr lang="el-GR" dirty="0" smtClean="0"/>
              <a:t>)</a:t>
            </a:r>
            <a:endParaRPr lang="en-US" dirty="0"/>
          </a:p>
        </p:txBody>
      </p:sp>
      <p:sp>
        <p:nvSpPr>
          <p:cNvPr id="3" name="Θέση περιεχομένου 2"/>
          <p:cNvSpPr>
            <a:spLocks noGrp="1"/>
          </p:cNvSpPr>
          <p:nvPr>
            <p:ph idx="1"/>
          </p:nvPr>
        </p:nvSpPr>
        <p:spPr/>
        <p:txBody>
          <a:bodyPr/>
          <a:lstStyle/>
          <a:p>
            <a:r>
              <a:rPr lang="el-GR" dirty="0" smtClean="0"/>
              <a:t>Εισήλθαν ρητά στο πεδίο εφαρμογής</a:t>
            </a:r>
          </a:p>
          <a:p>
            <a:pPr lvl="1"/>
            <a:r>
              <a:rPr lang="en-US" dirty="0" smtClean="0"/>
              <a:t>Pcs</a:t>
            </a:r>
          </a:p>
          <a:p>
            <a:pPr lvl="1"/>
            <a:r>
              <a:rPr lang="en-US" dirty="0" smtClean="0"/>
              <a:t>Tablets</a:t>
            </a:r>
          </a:p>
          <a:p>
            <a:pPr lvl="1"/>
            <a:r>
              <a:rPr lang="en-US" dirty="0" smtClean="0"/>
              <a:t>Smartphones</a:t>
            </a:r>
          </a:p>
          <a:p>
            <a:pPr lvl="1"/>
            <a:r>
              <a:rPr lang="el-GR" dirty="0" smtClean="0"/>
              <a:t>Όρια ανάλογα με χωρητικότητα</a:t>
            </a:r>
            <a:endParaRPr lang="en-US" dirty="0"/>
          </a:p>
        </p:txBody>
      </p:sp>
    </p:spTree>
    <p:extLst>
      <p:ext uri="{BB962C8B-B14F-4D97-AF65-F5344CB8AC3E}">
        <p14:creationId xmlns:p14="http://schemas.microsoft.com/office/powerpoint/2010/main" val="3901634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Ζητηματα</a:t>
            </a:r>
            <a:r>
              <a:rPr lang="el-GR" dirty="0" smtClean="0"/>
              <a:t> </a:t>
            </a:r>
            <a:r>
              <a:rPr lang="el-GR" dirty="0" err="1" smtClean="0"/>
              <a:t>δημοσιου</a:t>
            </a:r>
            <a:r>
              <a:rPr lang="el-GR" dirty="0" smtClean="0"/>
              <a:t> </a:t>
            </a:r>
            <a:r>
              <a:rPr lang="el-GR" dirty="0" err="1" smtClean="0"/>
              <a:t>δανεισμου</a:t>
            </a:r>
            <a:endParaRPr lang="en-US" dirty="0"/>
          </a:p>
        </p:txBody>
      </p:sp>
      <p:sp>
        <p:nvSpPr>
          <p:cNvPr id="3" name="Θέση περιεχομένου 2"/>
          <p:cNvSpPr>
            <a:spLocks noGrp="1"/>
          </p:cNvSpPr>
          <p:nvPr>
            <p:ph idx="1"/>
          </p:nvPr>
        </p:nvSpPr>
        <p:spPr/>
        <p:txBody>
          <a:bodyPr>
            <a:normAutofit fontScale="77500" lnSpcReduction="20000"/>
          </a:bodyPr>
          <a:lstStyle/>
          <a:p>
            <a:r>
              <a:rPr lang="el-GR" dirty="0"/>
              <a:t>«2. Επιτρέπεται, χωρίς την άδεια του δημιουργού και χωρίς αμοιβή, ο δημόσιος δανεισμός έργων από τις βιβλιοθήκες των δημοσίων εκπαιδευτικών ιδρυμάτων πρωτοβάθμιας και δευτεροβάθμιας εκπαίδευσης (σχολικές βιβλιοθήκες) καθώς και από τις ακαδημαϊκές βιβλιοθήκες που είναι μέλη του Συνδέσμου Ελληνικών Ακαδημαϊκών Βιβλιοθηκών.».</a:t>
            </a:r>
          </a:p>
          <a:p>
            <a:r>
              <a:rPr lang="el-GR" dirty="0"/>
              <a:t>β) Με προεδρικό διάταγμα το οποίο εκδίδεται μέσα σε ένα (1) έτος από την έναρξη ισχύος του παρόντος ύστερα από πρόταση των Υπουργών Εσωτερικών, Παιδείας, Έρευνας και Θρησκευμάτων και Πολιτισμού και Αθλητισμού καθορίζονται η αμοιβή που λαμβάνουν οι δικαιούχοι για το δημόσιο δανεισμό, ο τρόπος και το σύστημα είσπραξης και διανομής της, το σύνολο των βιβλιοθηκών και φορέων, που εμπίπτουν στη ρύθμιση, με εξαίρεση τις βιβλιοθήκες της παρ. 2 του άρθρου 22 του ν. 2121/1993, όπως προστίθεται με την περίπτωση α΄ της προηγούμενης παραγράφου, καθώς και κάθε σχετική λεπτομέρεια. Μέχρι την έκδοση του προεδρικού διατάγματος του προηγούμενου εδαφίου, οι δημόσιες βιβλιοθήκες, οι βιβλιοθήκες που ανήκουν σε Ν.Π.Δ.Δ. και σε Ν.Π.Ι.Δ., που εποπτεύονται από το Κράτος, οι δημοτικές βιβλιοθήκες, οι βιβλιοθήκες κοινωφελών ιδρυμάτων και οργανισμών, μορφωτικών ιδρυμάτων και αποστολών στην Ελλάδα καθώς και οι βιβλιοθήκες ιδιωτικών εκπαιδευτηρίων δεν καταβάλλουν αμοιβή για το δημόσιο δανεισμό.</a:t>
            </a:r>
          </a:p>
        </p:txBody>
      </p:sp>
    </p:spTree>
    <p:extLst>
      <p:ext uri="{BB962C8B-B14F-4D97-AF65-F5344CB8AC3E}">
        <p14:creationId xmlns:p14="http://schemas.microsoft.com/office/powerpoint/2010/main" val="1782527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dirty="0"/>
          </a:p>
        </p:txBody>
      </p:sp>
      <p:sp>
        <p:nvSpPr>
          <p:cNvPr id="3" name="Θέση περιεχομένου 2"/>
          <p:cNvSpPr>
            <a:spLocks noGrp="1"/>
          </p:cNvSpPr>
          <p:nvPr>
            <p:ph idx="1"/>
          </p:nvPr>
        </p:nvSpPr>
        <p:spPr/>
        <p:txBody>
          <a:bodyPr/>
          <a:lstStyle/>
          <a:p>
            <a:r>
              <a:rPr lang="en-US" dirty="0">
                <a:hlinkClick r:id="rId2"/>
              </a:rPr>
              <a:t>http://</a:t>
            </a:r>
            <a:r>
              <a:rPr lang="en-US" dirty="0" smtClean="0">
                <a:hlinkClick r:id="rId2"/>
              </a:rPr>
              <a:t>www.opi.gr/index.php/vivliothiki/4481-2017</a:t>
            </a:r>
            <a:endParaRPr lang="el-GR" dirty="0" smtClean="0"/>
          </a:p>
          <a:p>
            <a:endParaRPr lang="en-US" dirty="0"/>
          </a:p>
        </p:txBody>
      </p:sp>
    </p:spTree>
    <p:extLst>
      <p:ext uri="{BB962C8B-B14F-4D97-AF65-F5344CB8AC3E}">
        <p14:creationId xmlns:p14="http://schemas.microsoft.com/office/powerpoint/2010/main" val="1269910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96301" y="607640"/>
            <a:ext cx="7729728" cy="1188720"/>
          </a:xfrm>
        </p:spPr>
        <p:txBody>
          <a:bodyPr/>
          <a:lstStyle/>
          <a:p>
            <a:r>
              <a:rPr lang="el-GR" b="1" dirty="0"/>
              <a:t>Συλλογική Διαχείριση </a:t>
            </a:r>
            <a:r>
              <a:rPr lang="el-GR" b="1" dirty="0" smtClean="0"/>
              <a:t>- </a:t>
            </a:r>
            <a:r>
              <a:rPr lang="el-GR" b="1" dirty="0" err="1" smtClean="0"/>
              <a:t>οσδ</a:t>
            </a:r>
            <a:endParaRPr lang="en-US" dirty="0"/>
          </a:p>
        </p:txBody>
      </p:sp>
      <p:sp>
        <p:nvSpPr>
          <p:cNvPr id="3" name="Θέση περιεχομένου 2"/>
          <p:cNvSpPr>
            <a:spLocks noGrp="1"/>
          </p:cNvSpPr>
          <p:nvPr>
            <p:ph idx="1"/>
          </p:nvPr>
        </p:nvSpPr>
        <p:spPr>
          <a:xfrm>
            <a:off x="792479" y="2333897"/>
            <a:ext cx="10328367" cy="4310743"/>
          </a:xfrm>
        </p:spPr>
        <p:txBody>
          <a:bodyPr>
            <a:normAutofit lnSpcReduction="10000"/>
          </a:bodyPr>
          <a:lstStyle/>
          <a:p>
            <a:pPr marL="0" indent="0">
              <a:buNone/>
            </a:pPr>
            <a:r>
              <a:rPr lang="el-GR" dirty="0"/>
              <a:t>Ως «οργανισμός συλλογικής προστασίας» νοείται κάθε οργανισμός που εξουσιοδοτείται μέσω μεταβίβασης, άδειας ή οποιασδήποτε άλλης συμβατικής συμφωνίας για την προστασία δικαιωμάτων πνευματικής ιδιοκτησίας ή συγγενικών δικαιωμάτων για λογαριασμό περισσότερων του ενός δικαιούχων και για το συλλογικό όφελος αυτών, ως αποκλειστικό ή κύριο σκοπό του</a:t>
            </a:r>
            <a:r>
              <a:rPr lang="el-GR" dirty="0" smtClean="0"/>
              <a:t>.</a:t>
            </a:r>
          </a:p>
          <a:p>
            <a:pPr marL="0" indent="0">
              <a:buNone/>
            </a:pPr>
            <a:endParaRPr lang="el-GR" dirty="0" smtClean="0"/>
          </a:p>
          <a:p>
            <a:pPr marL="0" indent="0">
              <a:buNone/>
            </a:pPr>
            <a:r>
              <a:rPr lang="el-GR" dirty="0" smtClean="0"/>
              <a:t>Ρυθμίσεις για Οργανισμούς Συλλογικής </a:t>
            </a:r>
            <a:r>
              <a:rPr lang="el-GR" dirty="0"/>
              <a:t>Διαχείρισης (ΟΣΔ) </a:t>
            </a:r>
            <a:r>
              <a:rPr lang="el-GR" dirty="0" smtClean="0"/>
              <a:t>: </a:t>
            </a:r>
          </a:p>
          <a:p>
            <a:r>
              <a:rPr lang="el-GR" dirty="0" err="1" smtClean="0"/>
              <a:t>Αδειοδότηση</a:t>
            </a:r>
            <a:endParaRPr lang="el-GR" dirty="0" smtClean="0"/>
          </a:p>
          <a:p>
            <a:pPr lvl="1"/>
            <a:r>
              <a:rPr lang="el-GR" dirty="0" smtClean="0"/>
              <a:t>Άδεια από ΥΠΠΟΑ</a:t>
            </a:r>
          </a:p>
          <a:p>
            <a:pPr lvl="1"/>
            <a:r>
              <a:rPr lang="el-GR" dirty="0" smtClean="0"/>
              <a:t>Γνωστοποίηση αν είναι εγκατεστημένος στο εξωτερικό</a:t>
            </a:r>
          </a:p>
          <a:p>
            <a:r>
              <a:rPr lang="el-GR" dirty="0" smtClean="0"/>
              <a:t>Τρόπο λειτουργίας</a:t>
            </a:r>
          </a:p>
          <a:p>
            <a:pPr lvl="1"/>
            <a:r>
              <a:rPr lang="el-GR" dirty="0" smtClean="0"/>
              <a:t>Διαφάνεια</a:t>
            </a:r>
          </a:p>
          <a:p>
            <a:pPr lvl="1"/>
            <a:r>
              <a:rPr lang="el-GR" dirty="0" smtClean="0"/>
              <a:t>Σχέσεις με μέλη</a:t>
            </a:r>
          </a:p>
          <a:p>
            <a:pPr lvl="1"/>
            <a:r>
              <a:rPr lang="el-GR" dirty="0" smtClean="0"/>
              <a:t>Σχέσεις με χρήστες</a:t>
            </a:r>
            <a:endParaRPr lang="en-US" dirty="0"/>
          </a:p>
        </p:txBody>
      </p:sp>
    </p:spTree>
    <p:extLst>
      <p:ext uri="{BB962C8B-B14F-4D97-AF65-F5344CB8AC3E}">
        <p14:creationId xmlns:p14="http://schemas.microsoft.com/office/powerpoint/2010/main" val="3006568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ΥΦΙΣΤΑΜΕΝΟΙ </a:t>
            </a:r>
            <a:r>
              <a:rPr lang="el-GR" dirty="0" err="1" smtClean="0"/>
              <a:t>οσδ</a:t>
            </a:r>
            <a:r>
              <a:rPr lang="el-GR" dirty="0" smtClean="0"/>
              <a:t> Ι</a:t>
            </a:r>
            <a:endParaRPr lang="en-US" dirty="0"/>
          </a:p>
        </p:txBody>
      </p:sp>
      <p:sp>
        <p:nvSpPr>
          <p:cNvPr id="3" name="Θέση περιεχομένου 2"/>
          <p:cNvSpPr>
            <a:spLocks noGrp="1"/>
          </p:cNvSpPr>
          <p:nvPr>
            <p:ph idx="1"/>
          </p:nvPr>
        </p:nvSpPr>
        <p:spPr>
          <a:xfrm>
            <a:off x="2109216" y="2298410"/>
            <a:ext cx="7729728" cy="4084973"/>
          </a:xfrm>
        </p:spPr>
        <p:txBody>
          <a:bodyPr numCol="2">
            <a:normAutofit fontScale="77500" lnSpcReduction="20000"/>
          </a:bodyPr>
          <a:lstStyle/>
          <a:p>
            <a:r>
              <a:rPr lang="el-GR" b="1" u="sng" dirty="0"/>
              <a:t>ΟΣΔ που εκπροσωπούν τους πνευματικούς δημιουργούς</a:t>
            </a:r>
            <a:endParaRPr lang="el-GR" dirty="0"/>
          </a:p>
          <a:p>
            <a:r>
              <a:rPr lang="el-GR" b="1" dirty="0"/>
              <a:t>Α.Ε.Π.Ι. Α.Ε.</a:t>
            </a:r>
            <a:r>
              <a:rPr lang="el-GR" dirty="0"/>
              <a:t> - Συνθέτες / Στιχουργοί </a:t>
            </a:r>
            <a:br>
              <a:rPr lang="el-GR" dirty="0"/>
            </a:br>
            <a:r>
              <a:rPr lang="el-GR" dirty="0" err="1"/>
              <a:t>τηλ</a:t>
            </a:r>
            <a:r>
              <a:rPr lang="el-GR" dirty="0"/>
              <a:t>. 211 10 29 000, e-</a:t>
            </a:r>
            <a:r>
              <a:rPr lang="el-GR" dirty="0" err="1"/>
              <a:t>mail</a:t>
            </a:r>
            <a:r>
              <a:rPr lang="el-GR" dirty="0"/>
              <a:t>: </a:t>
            </a:r>
            <a:r>
              <a:rPr lang="el-GR" dirty="0">
                <a:hlinkClick r:id="rId2"/>
              </a:rPr>
              <a:t>info@aepi.gr</a:t>
            </a:r>
            <a:r>
              <a:rPr lang="el-GR" dirty="0"/>
              <a:t>, ιστοσελίδα: </a:t>
            </a:r>
            <a:r>
              <a:rPr lang="el-GR" dirty="0">
                <a:hlinkClick r:id="rId3"/>
              </a:rPr>
              <a:t>www.aepi.gr</a:t>
            </a:r>
            <a:r>
              <a:rPr lang="el-GR" dirty="0"/>
              <a:t/>
            </a:r>
            <a:br>
              <a:rPr lang="el-GR" dirty="0"/>
            </a:br>
            <a:r>
              <a:rPr lang="el-GR" dirty="0"/>
              <a:t>Σάμου 51 &amp; Φραγκοκλησιάς, 151 25 Μαρούσι</a:t>
            </a:r>
          </a:p>
          <a:p>
            <a:r>
              <a:rPr lang="el-GR" b="1" dirty="0"/>
              <a:t>ΑΘΗΝΑ</a:t>
            </a:r>
            <a:r>
              <a:rPr lang="el-GR" dirty="0"/>
              <a:t> - Σκηνοθέτες / Σεναριογράφοι </a:t>
            </a:r>
            <a:br>
              <a:rPr lang="el-GR" dirty="0"/>
            </a:br>
            <a:r>
              <a:rPr lang="el-GR" dirty="0" err="1"/>
              <a:t>τηλ</a:t>
            </a:r>
            <a:r>
              <a:rPr lang="el-GR" dirty="0"/>
              <a:t>. 210 36 18 368, e-</a:t>
            </a:r>
            <a:r>
              <a:rPr lang="el-GR" dirty="0" err="1"/>
              <a:t>mail</a:t>
            </a:r>
            <a:r>
              <a:rPr lang="el-GR" dirty="0"/>
              <a:t>: </a:t>
            </a:r>
            <a:r>
              <a:rPr lang="el-GR" dirty="0">
                <a:hlinkClick r:id="rId4"/>
              </a:rPr>
              <a:t>sada@otenet.gr</a:t>
            </a:r>
            <a:r>
              <a:rPr lang="el-GR" dirty="0"/>
              <a:t/>
            </a:r>
            <a:br>
              <a:rPr lang="el-GR" dirty="0"/>
            </a:br>
            <a:r>
              <a:rPr lang="el-GR" dirty="0"/>
              <a:t>Λ. Αλεξάνδρας 93, 114 74 Αθήνα</a:t>
            </a:r>
          </a:p>
          <a:p>
            <a:r>
              <a:rPr lang="el-GR" b="1" dirty="0"/>
              <a:t>ΑΥΤΟΔΙΑΧΕΙΡΙΣΗ</a:t>
            </a:r>
            <a:r>
              <a:rPr lang="el-GR" dirty="0"/>
              <a:t> - Συνθέτες / Στιχουργοί </a:t>
            </a:r>
            <a:br>
              <a:rPr lang="el-GR" dirty="0"/>
            </a:br>
            <a:r>
              <a:rPr lang="el-GR" dirty="0" err="1"/>
              <a:t>τηλ</a:t>
            </a:r>
            <a:r>
              <a:rPr lang="el-GR" dirty="0"/>
              <a:t>. 210 32 15 278, e-</a:t>
            </a:r>
            <a:r>
              <a:rPr lang="el-GR" dirty="0" err="1"/>
              <a:t>mail</a:t>
            </a:r>
            <a:r>
              <a:rPr lang="el-GR" dirty="0"/>
              <a:t>: </a:t>
            </a:r>
            <a:r>
              <a:rPr lang="el-GR" dirty="0">
                <a:hlinkClick r:id="rId5"/>
              </a:rPr>
              <a:t>autodiahirisi@gmail.com</a:t>
            </a:r>
            <a:r>
              <a:rPr lang="el-GR" dirty="0"/>
              <a:t> - </a:t>
            </a:r>
            <a:r>
              <a:rPr lang="el-GR" dirty="0">
                <a:hlinkClick r:id="rId6"/>
              </a:rPr>
              <a:t>pr.autodia@gmail.com</a:t>
            </a:r>
            <a:r>
              <a:rPr lang="el-GR" dirty="0"/>
              <a:t>, ιστοσελίδα: </a:t>
            </a:r>
            <a:r>
              <a:rPr lang="el-GR" dirty="0">
                <a:hlinkClick r:id="rId7"/>
              </a:rPr>
              <a:t>www.autodia.gr </a:t>
            </a:r>
            <a:r>
              <a:rPr lang="el-GR" dirty="0"/>
              <a:t/>
            </a:r>
            <a:br>
              <a:rPr lang="el-GR" dirty="0"/>
            </a:br>
            <a:r>
              <a:rPr lang="el-GR" dirty="0"/>
              <a:t>Κοραή 3, 105 64 Αθήνα (2ος όροφος)</a:t>
            </a:r>
          </a:p>
          <a:p>
            <a:r>
              <a:rPr lang="el-GR" b="1" dirty="0"/>
              <a:t>ΘΕΣΠΙΣ</a:t>
            </a:r>
            <a:r>
              <a:rPr lang="el-GR" dirty="0"/>
              <a:t> - Θεατρικοί Συγγραφείς / Μεταφραστές Θεατρικών έργων </a:t>
            </a:r>
            <a:br>
              <a:rPr lang="el-GR" dirty="0"/>
            </a:br>
            <a:r>
              <a:rPr lang="el-GR" dirty="0" err="1"/>
              <a:t>τηλ</a:t>
            </a:r>
            <a:r>
              <a:rPr lang="el-GR" dirty="0"/>
              <a:t>. 210 33 10 521, e-</a:t>
            </a:r>
            <a:r>
              <a:rPr lang="el-GR" dirty="0" err="1"/>
              <a:t>mail</a:t>
            </a:r>
            <a:r>
              <a:rPr lang="el-GR" dirty="0"/>
              <a:t>: </a:t>
            </a:r>
            <a:r>
              <a:rPr lang="el-GR" dirty="0">
                <a:hlinkClick r:id="rId8"/>
              </a:rPr>
              <a:t>info@eeths.gr</a:t>
            </a:r>
            <a:r>
              <a:rPr lang="el-GR" dirty="0"/>
              <a:t/>
            </a:r>
            <a:br>
              <a:rPr lang="el-GR" dirty="0"/>
            </a:br>
            <a:r>
              <a:rPr lang="el-GR" dirty="0" err="1"/>
              <a:t>Ψαρομηλίγκου</a:t>
            </a:r>
            <a:r>
              <a:rPr lang="el-GR" dirty="0"/>
              <a:t> 24, 105 53 Αθήνα</a:t>
            </a:r>
          </a:p>
          <a:p>
            <a:r>
              <a:rPr lang="el-GR" b="1" dirty="0"/>
              <a:t>ΙΣΟΚΡΑΤΗΣ</a:t>
            </a:r>
            <a:r>
              <a:rPr lang="el-GR" dirty="0"/>
              <a:t> - Διευθυντές Φωτογραφίας / Σκηνογράφοι / Ενδυματολόγοι / Ηχολήπτες / </a:t>
            </a:r>
            <a:r>
              <a:rPr lang="el-GR" dirty="0" err="1"/>
              <a:t>Μοντέρ</a:t>
            </a:r>
            <a:r>
              <a:rPr lang="el-GR" dirty="0"/>
              <a:t> </a:t>
            </a:r>
            <a:br>
              <a:rPr lang="el-GR" dirty="0"/>
            </a:br>
            <a:r>
              <a:rPr lang="el-GR" dirty="0" err="1"/>
              <a:t>τηλ</a:t>
            </a:r>
            <a:r>
              <a:rPr lang="el-GR" dirty="0"/>
              <a:t>. 210 36 26 752, e-</a:t>
            </a:r>
            <a:r>
              <a:rPr lang="el-GR" dirty="0" err="1"/>
              <a:t>mail</a:t>
            </a:r>
            <a:r>
              <a:rPr lang="el-GR" dirty="0"/>
              <a:t>: </a:t>
            </a:r>
            <a:r>
              <a:rPr lang="el-GR" dirty="0">
                <a:hlinkClick r:id="rId9"/>
              </a:rPr>
              <a:t>info@isocratis.gr</a:t>
            </a:r>
            <a:r>
              <a:rPr lang="el-GR" dirty="0"/>
              <a:t>, ιστοσελίδα: </a:t>
            </a:r>
            <a:r>
              <a:rPr lang="el-GR" dirty="0">
                <a:hlinkClick r:id="rId10"/>
              </a:rPr>
              <a:t>www.isocratis.gr</a:t>
            </a:r>
            <a:r>
              <a:rPr lang="el-GR" dirty="0"/>
              <a:t/>
            </a:r>
            <a:br>
              <a:rPr lang="el-GR" dirty="0"/>
            </a:br>
            <a:r>
              <a:rPr lang="el-GR" dirty="0"/>
              <a:t>Βαλτετσίου 25, 106 80 Αθήνα</a:t>
            </a:r>
          </a:p>
          <a:p>
            <a:r>
              <a:rPr lang="el-GR" b="1" dirty="0"/>
              <a:t>Ο.Σ.Δ.Ε.Ε.Τ.Ε</a:t>
            </a:r>
            <a:r>
              <a:rPr lang="el-GR" dirty="0"/>
              <a:t> - Δημιουργοί εικαστικών έργων </a:t>
            </a:r>
            <a:br>
              <a:rPr lang="el-GR" dirty="0"/>
            </a:br>
            <a:r>
              <a:rPr lang="el-GR" dirty="0" err="1"/>
              <a:t>τηλ</a:t>
            </a:r>
            <a:r>
              <a:rPr lang="el-GR" dirty="0"/>
              <a:t>. 210 38 08 446, e-</a:t>
            </a:r>
            <a:r>
              <a:rPr lang="el-GR" dirty="0" err="1"/>
              <a:t>mail</a:t>
            </a:r>
            <a:r>
              <a:rPr lang="el-GR" dirty="0"/>
              <a:t>: </a:t>
            </a:r>
            <a:r>
              <a:rPr lang="el-GR" dirty="0">
                <a:hlinkClick r:id="rId11"/>
              </a:rPr>
              <a:t>info@osdeete.gr</a:t>
            </a:r>
            <a:r>
              <a:rPr lang="el-GR" dirty="0"/>
              <a:t/>
            </a:r>
            <a:br>
              <a:rPr lang="el-GR" dirty="0"/>
            </a:br>
            <a:r>
              <a:rPr lang="el-GR" dirty="0"/>
              <a:t>Βαλτετσίου 39, 106 81 Αθήνα</a:t>
            </a:r>
          </a:p>
          <a:p>
            <a:r>
              <a:rPr lang="el-GR" b="1" dirty="0"/>
              <a:t>Ο.Σ.Δ.Ε.Λ.</a:t>
            </a:r>
            <a:r>
              <a:rPr lang="el-GR" dirty="0"/>
              <a:t> - Συγγραφείς / Εκδότες </a:t>
            </a:r>
            <a:br>
              <a:rPr lang="el-GR" dirty="0"/>
            </a:br>
            <a:r>
              <a:rPr lang="el-GR" dirty="0" err="1"/>
              <a:t>τηλ</a:t>
            </a:r>
            <a:r>
              <a:rPr lang="el-GR" dirty="0"/>
              <a:t>. 210 38 49 100, </a:t>
            </a:r>
            <a:r>
              <a:rPr lang="el-GR" dirty="0" err="1"/>
              <a:t>fax</a:t>
            </a:r>
            <a:r>
              <a:rPr lang="el-GR" dirty="0"/>
              <a:t>: 210 38 49 105, e-</a:t>
            </a:r>
            <a:r>
              <a:rPr lang="el-GR" dirty="0" err="1"/>
              <a:t>mail</a:t>
            </a:r>
            <a:r>
              <a:rPr lang="el-GR" dirty="0"/>
              <a:t>: </a:t>
            </a:r>
            <a:r>
              <a:rPr lang="el-GR" dirty="0">
                <a:hlinkClick r:id="rId12"/>
              </a:rPr>
              <a:t>info@osdel.gr</a:t>
            </a:r>
            <a:r>
              <a:rPr lang="el-GR" dirty="0"/>
              <a:t>, ιστοσελίδα: </a:t>
            </a:r>
            <a:r>
              <a:rPr lang="el-GR" dirty="0">
                <a:hlinkClick r:id="rId13"/>
              </a:rPr>
              <a:t>www.osdel.gr</a:t>
            </a:r>
            <a:r>
              <a:rPr lang="el-GR" dirty="0"/>
              <a:t/>
            </a:r>
            <a:br>
              <a:rPr lang="el-GR" dirty="0"/>
            </a:br>
            <a:r>
              <a:rPr lang="el-GR" dirty="0" err="1"/>
              <a:t>Θεμιστοκλέους</a:t>
            </a:r>
            <a:r>
              <a:rPr lang="el-GR" dirty="0"/>
              <a:t> 73, 106 83 Αθήνα</a:t>
            </a:r>
          </a:p>
          <a:p>
            <a:r>
              <a:rPr lang="el-GR" b="1" dirty="0"/>
              <a:t>ΦΟΙΒΟΣ</a:t>
            </a:r>
            <a:r>
              <a:rPr lang="el-GR" dirty="0"/>
              <a:t> - Φωτογράφοι </a:t>
            </a:r>
            <a:br>
              <a:rPr lang="el-GR" dirty="0"/>
            </a:br>
            <a:r>
              <a:rPr lang="el-GR" dirty="0" err="1"/>
              <a:t>τηλ</a:t>
            </a:r>
            <a:r>
              <a:rPr lang="el-GR" dirty="0"/>
              <a:t>. 210 33 04 687, email: </a:t>
            </a:r>
            <a:r>
              <a:rPr lang="el-GR" dirty="0">
                <a:hlinkClick r:id="rId14"/>
              </a:rPr>
              <a:t>foebusds@gmail.com</a:t>
            </a:r>
            <a:r>
              <a:rPr lang="el-GR" dirty="0"/>
              <a:t>, ιστοσελίδα: </a:t>
            </a:r>
            <a:r>
              <a:rPr lang="el-GR" dirty="0">
                <a:hlinkClick r:id="rId15"/>
              </a:rPr>
              <a:t>www.foebus.gr</a:t>
            </a:r>
            <a:r>
              <a:rPr lang="el-GR" dirty="0"/>
              <a:t/>
            </a:r>
            <a:br>
              <a:rPr lang="el-GR" dirty="0"/>
            </a:br>
            <a:r>
              <a:rPr lang="el-GR" dirty="0"/>
              <a:t>Χαριλάου Τρικούπη 83, 106 81 Αθήνα</a:t>
            </a:r>
          </a:p>
          <a:p>
            <a:r>
              <a:rPr lang="el-GR" dirty="0"/>
              <a:t> </a:t>
            </a:r>
          </a:p>
        </p:txBody>
      </p:sp>
    </p:spTree>
    <p:extLst>
      <p:ext uri="{BB962C8B-B14F-4D97-AF65-F5344CB8AC3E}">
        <p14:creationId xmlns:p14="http://schemas.microsoft.com/office/powerpoint/2010/main" val="3027225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ΥΦΙΣΤΑΜΕΝΟΙ </a:t>
            </a:r>
            <a:r>
              <a:rPr lang="el-GR" dirty="0" err="1"/>
              <a:t>οσδ</a:t>
            </a:r>
            <a:r>
              <a:rPr lang="el-GR" dirty="0"/>
              <a:t> </a:t>
            </a:r>
            <a:r>
              <a:rPr lang="el-GR" dirty="0" smtClean="0"/>
              <a:t>ΙΙ</a:t>
            </a:r>
            <a:endParaRPr lang="en-US" dirty="0"/>
          </a:p>
        </p:txBody>
      </p:sp>
      <p:sp>
        <p:nvSpPr>
          <p:cNvPr id="3" name="Θέση περιεχομένου 2"/>
          <p:cNvSpPr>
            <a:spLocks noGrp="1"/>
          </p:cNvSpPr>
          <p:nvPr>
            <p:ph idx="1"/>
          </p:nvPr>
        </p:nvSpPr>
        <p:spPr>
          <a:xfrm>
            <a:off x="1045029" y="2638044"/>
            <a:ext cx="10154194" cy="3858550"/>
          </a:xfrm>
        </p:spPr>
        <p:txBody>
          <a:bodyPr numCol="2">
            <a:normAutofit fontScale="62500" lnSpcReduction="20000"/>
          </a:bodyPr>
          <a:lstStyle/>
          <a:p>
            <a:r>
              <a:rPr lang="el-GR" b="1" u="sng" dirty="0"/>
              <a:t>ΟΣΔ που εκπροσωπούν τους δικαιούχους συγγενικών δικαιωμάτων</a:t>
            </a:r>
            <a:endParaRPr lang="el-GR" dirty="0"/>
          </a:p>
          <a:p>
            <a:r>
              <a:rPr lang="el-GR" b="1" dirty="0"/>
              <a:t>ΑΠΟΛΛΩΝ</a:t>
            </a:r>
            <a:r>
              <a:rPr lang="el-GR" dirty="0"/>
              <a:t> - Μουσικοί </a:t>
            </a:r>
            <a:br>
              <a:rPr lang="el-GR" dirty="0"/>
            </a:br>
            <a:r>
              <a:rPr lang="el-GR" dirty="0" err="1"/>
              <a:t>τηλ</a:t>
            </a:r>
            <a:r>
              <a:rPr lang="el-GR" dirty="0"/>
              <a:t>. 210 32 52 980, e-</a:t>
            </a:r>
            <a:r>
              <a:rPr lang="el-GR" dirty="0" err="1"/>
              <a:t>mail</a:t>
            </a:r>
            <a:r>
              <a:rPr lang="el-GR" dirty="0"/>
              <a:t>: </a:t>
            </a:r>
            <a:r>
              <a:rPr lang="el-GR" dirty="0">
                <a:hlinkClick r:id="rId2"/>
              </a:rPr>
              <a:t>info@apollon.org.gr</a:t>
            </a:r>
            <a:r>
              <a:rPr lang="el-GR" dirty="0"/>
              <a:t>, ιστοσελίδα: </a:t>
            </a:r>
            <a:r>
              <a:rPr lang="el-GR" dirty="0">
                <a:hlinkClick r:id="rId3"/>
              </a:rPr>
              <a:t>www.apollon.org.gr</a:t>
            </a:r>
            <a:r>
              <a:rPr lang="el-GR" dirty="0"/>
              <a:t/>
            </a:r>
            <a:br>
              <a:rPr lang="el-GR" dirty="0"/>
            </a:br>
            <a:r>
              <a:rPr lang="el-GR" dirty="0"/>
              <a:t>Σαπφούς 10, Πλατεία Κουμουνδούρου, 105 53 Αθήνα</a:t>
            </a:r>
          </a:p>
          <a:p>
            <a:r>
              <a:rPr lang="el-GR" b="1" dirty="0"/>
              <a:t>ΔΙΑΣ</a:t>
            </a:r>
            <a:r>
              <a:rPr lang="el-GR" dirty="0"/>
              <a:t> - Παραγωγοί οπτικοακουστικών έργων</a:t>
            </a:r>
            <a:br>
              <a:rPr lang="el-GR" dirty="0"/>
            </a:br>
            <a:r>
              <a:rPr lang="el-GR" dirty="0" err="1"/>
              <a:t>τηλ</a:t>
            </a:r>
            <a:r>
              <a:rPr lang="el-GR" dirty="0"/>
              <a:t>. 22990 73344, 210 38 03 365, </a:t>
            </a:r>
            <a:r>
              <a:rPr lang="el-GR" dirty="0" err="1"/>
              <a:t>fax</a:t>
            </a:r>
            <a:r>
              <a:rPr lang="el-GR" dirty="0"/>
              <a:t>: 210 38 03 271, e-</a:t>
            </a:r>
            <a:r>
              <a:rPr lang="el-GR" dirty="0" err="1"/>
              <a:t>mail</a:t>
            </a:r>
            <a:r>
              <a:rPr lang="el-GR" dirty="0"/>
              <a:t>: </a:t>
            </a:r>
            <a:r>
              <a:rPr lang="el-GR" dirty="0">
                <a:hlinkClick r:id="rId4"/>
              </a:rPr>
              <a:t>k.karagianni@yahoo.com</a:t>
            </a:r>
            <a:r>
              <a:rPr lang="el-GR" dirty="0"/>
              <a:t/>
            </a:r>
            <a:br>
              <a:rPr lang="el-GR" dirty="0"/>
            </a:br>
            <a:r>
              <a:rPr lang="el-GR" dirty="0" err="1"/>
              <a:t>Θεμιστοκλέους</a:t>
            </a:r>
            <a:r>
              <a:rPr lang="el-GR" dirty="0"/>
              <a:t> 38, 106 78 Αθήνα</a:t>
            </a:r>
          </a:p>
          <a:p>
            <a:r>
              <a:rPr lang="el-GR" b="1" dirty="0"/>
              <a:t>ΔΙΟΝΥΣΟΣ</a:t>
            </a:r>
            <a:r>
              <a:rPr lang="el-GR" dirty="0"/>
              <a:t> - Ηθοποιοί </a:t>
            </a:r>
            <a:br>
              <a:rPr lang="el-GR" dirty="0"/>
            </a:br>
            <a:r>
              <a:rPr lang="el-GR" dirty="0" err="1"/>
              <a:t>τηλ</a:t>
            </a:r>
            <a:r>
              <a:rPr lang="el-GR" dirty="0"/>
              <a:t>. 210 38 16 829, email: </a:t>
            </a:r>
            <a:r>
              <a:rPr lang="el-GR" dirty="0">
                <a:hlinkClick r:id="rId5"/>
              </a:rPr>
              <a:t>dion-act@otenet.gr</a:t>
            </a:r>
            <a:r>
              <a:rPr lang="el-GR" dirty="0"/>
              <a:t>,</a:t>
            </a:r>
            <a:br>
              <a:rPr lang="el-GR" dirty="0"/>
            </a:br>
            <a:r>
              <a:rPr lang="el-GR" dirty="0" err="1"/>
              <a:t>Στουρνάρη</a:t>
            </a:r>
            <a:r>
              <a:rPr lang="el-GR" dirty="0"/>
              <a:t> 35, 106 82 Αθήνα</a:t>
            </a:r>
          </a:p>
          <a:p>
            <a:r>
              <a:rPr lang="el-GR" b="1" dirty="0"/>
              <a:t>ΕΡΑΤΩ</a:t>
            </a:r>
            <a:r>
              <a:rPr lang="el-GR" dirty="0"/>
              <a:t> - Τραγουδιστές / Ερμηνευτές </a:t>
            </a:r>
            <a:br>
              <a:rPr lang="el-GR" dirty="0"/>
            </a:br>
            <a:r>
              <a:rPr lang="el-GR" dirty="0" err="1"/>
              <a:t>τηλ</a:t>
            </a:r>
            <a:r>
              <a:rPr lang="el-GR" dirty="0"/>
              <a:t>. 210 82 38 074, e-</a:t>
            </a:r>
            <a:r>
              <a:rPr lang="el-GR" dirty="0" err="1"/>
              <a:t>mail</a:t>
            </a:r>
            <a:r>
              <a:rPr lang="el-GR" dirty="0"/>
              <a:t>: </a:t>
            </a:r>
            <a:r>
              <a:rPr lang="el-GR" dirty="0">
                <a:hlinkClick r:id="rId6"/>
              </a:rPr>
              <a:t>eratospe@otenet.gr</a:t>
            </a:r>
            <a:r>
              <a:rPr lang="el-GR" dirty="0"/>
              <a:t>, ιστοσελίδα: </a:t>
            </a:r>
            <a:r>
              <a:rPr lang="el-GR" dirty="0">
                <a:hlinkClick r:id="rId7"/>
              </a:rPr>
              <a:t>www.eratospe.org</a:t>
            </a:r>
            <a:r>
              <a:rPr lang="el-GR" dirty="0"/>
              <a:t/>
            </a:r>
            <a:br>
              <a:rPr lang="el-GR" dirty="0"/>
            </a:br>
            <a:r>
              <a:rPr lang="el-GR" dirty="0"/>
              <a:t>Μεσογείων 231, 154 51, Νέο Ψυχικό</a:t>
            </a:r>
          </a:p>
          <a:p>
            <a:r>
              <a:rPr lang="el-GR" b="1" dirty="0"/>
              <a:t>ΕΡΜΕΙΑΣ</a:t>
            </a:r>
            <a:r>
              <a:rPr lang="el-GR" dirty="0"/>
              <a:t> - Παραγωγοί κινηματογραφικών έργων </a:t>
            </a:r>
            <a:br>
              <a:rPr lang="el-GR" dirty="0"/>
            </a:br>
            <a:r>
              <a:rPr lang="el-GR" dirty="0" err="1"/>
              <a:t>τηλ</a:t>
            </a:r>
            <a:r>
              <a:rPr lang="el-GR" dirty="0"/>
              <a:t>: 210 82 53 065, e-</a:t>
            </a:r>
            <a:r>
              <a:rPr lang="el-GR" dirty="0" err="1"/>
              <a:t>mail</a:t>
            </a:r>
            <a:r>
              <a:rPr lang="el-GR" dirty="0"/>
              <a:t>: </a:t>
            </a:r>
            <a:r>
              <a:rPr lang="el-GR" dirty="0">
                <a:hlinkClick r:id="rId8"/>
              </a:rPr>
              <a:t>ermias10@hol.gr</a:t>
            </a:r>
            <a:r>
              <a:rPr lang="el-GR" dirty="0"/>
              <a:t>, ιστοσελίδα: </a:t>
            </a:r>
            <a:r>
              <a:rPr lang="el-GR" dirty="0">
                <a:hlinkClick r:id="rId9"/>
              </a:rPr>
              <a:t>www.ermias.gr</a:t>
            </a:r>
            <a:r>
              <a:rPr lang="el-GR" dirty="0"/>
              <a:t/>
            </a:r>
            <a:br>
              <a:rPr lang="el-GR" dirty="0"/>
            </a:br>
            <a:r>
              <a:rPr lang="el-GR" dirty="0"/>
              <a:t>Σόλωνος 99 και Ζωοδόχου Πηγής, 106 78, Αθήνα</a:t>
            </a:r>
          </a:p>
          <a:p>
            <a:r>
              <a:rPr lang="el-GR" b="1" dirty="0"/>
              <a:t>GRAMMO</a:t>
            </a:r>
            <a:r>
              <a:rPr lang="el-GR" dirty="0"/>
              <a:t> - Παραγωγοί Φωνογραφημάτων </a:t>
            </a:r>
            <a:br>
              <a:rPr lang="el-GR" dirty="0"/>
            </a:br>
            <a:r>
              <a:rPr lang="el-GR" dirty="0" err="1"/>
              <a:t>τηλ</a:t>
            </a:r>
            <a:r>
              <a:rPr lang="el-GR" dirty="0"/>
              <a:t>. 210 68 94 310-1,</a:t>
            </a:r>
            <a:br>
              <a:rPr lang="el-GR" dirty="0"/>
            </a:br>
            <a:r>
              <a:rPr lang="el-GR" dirty="0"/>
              <a:t>φαξ: 210 68 01 660, e-</a:t>
            </a:r>
            <a:r>
              <a:rPr lang="el-GR" dirty="0" err="1"/>
              <a:t>mail</a:t>
            </a:r>
            <a:r>
              <a:rPr lang="el-GR" dirty="0"/>
              <a:t>: </a:t>
            </a:r>
            <a:r>
              <a:rPr lang="el-GR" dirty="0">
                <a:hlinkClick r:id="rId10"/>
              </a:rPr>
              <a:t>info@grammo.gr</a:t>
            </a:r>
            <a:r>
              <a:rPr lang="el-GR" dirty="0"/>
              <a:t>, ιστοσελίδα: </a:t>
            </a:r>
            <a:r>
              <a:rPr lang="el-GR" dirty="0">
                <a:hlinkClick r:id="rId11"/>
              </a:rPr>
              <a:t>www.grammo.gr</a:t>
            </a:r>
            <a:r>
              <a:rPr lang="el-GR" dirty="0"/>
              <a:t/>
            </a:r>
            <a:br>
              <a:rPr lang="el-GR" dirty="0"/>
            </a:br>
            <a:r>
              <a:rPr lang="el-GR" dirty="0"/>
              <a:t>Λ. Μεσογείων 231, 154 51 Ν. Ψυχικό</a:t>
            </a:r>
          </a:p>
          <a:p>
            <a:r>
              <a:rPr lang="el-GR" b="1" dirty="0"/>
              <a:t>ΗΡΙΔΑΝΟΣ</a:t>
            </a:r>
            <a:r>
              <a:rPr lang="el-GR" dirty="0"/>
              <a:t> - Παραγωγοί οπτικοακουστικών έργων</a:t>
            </a:r>
            <a:br>
              <a:rPr lang="el-GR" dirty="0"/>
            </a:br>
            <a:r>
              <a:rPr lang="el-GR" dirty="0" err="1"/>
              <a:t>τηλ</a:t>
            </a:r>
            <a:r>
              <a:rPr lang="el-GR" dirty="0"/>
              <a:t>. 210 36 14 216, </a:t>
            </a:r>
            <a:r>
              <a:rPr lang="el-GR" dirty="0" err="1"/>
              <a:t>e-mail:</a:t>
            </a:r>
            <a:r>
              <a:rPr lang="el-GR" dirty="0" err="1">
                <a:hlinkClick r:id="rId12"/>
              </a:rPr>
              <a:t>info@pap.gr</a:t>
            </a:r>
            <a:r>
              <a:rPr lang="el-GR" dirty="0"/>
              <a:t/>
            </a:r>
            <a:br>
              <a:rPr lang="el-GR" dirty="0"/>
            </a:br>
            <a:r>
              <a:rPr lang="el-GR" dirty="0"/>
              <a:t>Διδότου 45, 106 80 Αθήνα</a:t>
            </a:r>
          </a:p>
          <a:p>
            <a:r>
              <a:rPr lang="el-GR" b="1" dirty="0"/>
              <a:t>PROMEDIA</a:t>
            </a:r>
            <a:r>
              <a:rPr lang="el-GR" dirty="0"/>
              <a:t> - Παραγωγοί οπτικοακουστικών έργων</a:t>
            </a:r>
            <a:br>
              <a:rPr lang="el-GR" dirty="0"/>
            </a:br>
            <a:r>
              <a:rPr lang="el-GR" dirty="0" err="1"/>
              <a:t>τηλ</a:t>
            </a:r>
            <a:r>
              <a:rPr lang="el-GR" dirty="0"/>
              <a:t>. 210 68 92 110, e-</a:t>
            </a:r>
            <a:r>
              <a:rPr lang="el-GR" dirty="0" err="1"/>
              <a:t>mail</a:t>
            </a:r>
            <a:r>
              <a:rPr lang="el-GR" dirty="0"/>
              <a:t>: </a:t>
            </a:r>
            <a:r>
              <a:rPr lang="el-GR" dirty="0">
                <a:hlinkClick r:id="rId13"/>
              </a:rPr>
              <a:t>info@fsprod.net</a:t>
            </a:r>
            <a:r>
              <a:rPr lang="el-GR" dirty="0"/>
              <a:t/>
            </a:r>
            <a:br>
              <a:rPr lang="el-GR" dirty="0"/>
            </a:br>
            <a:r>
              <a:rPr lang="el-GR" dirty="0"/>
              <a:t>Ιθάκης 24, 112 57 Αθήνα</a:t>
            </a:r>
          </a:p>
          <a:p>
            <a:r>
              <a:rPr lang="el-GR" b="1" dirty="0"/>
              <a:t>ΤΗΛΕΟΠΤΙΚΑ ΔΙΚΑΙΩΜΑΤΑ Α.Ε.</a:t>
            </a:r>
            <a:r>
              <a:rPr lang="el-GR" dirty="0"/>
              <a:t> - Οργανισμός Συλλογικής Διαχείρισης &amp; Προστασίας Συγγενικών Δικαιωμάτων </a:t>
            </a:r>
            <a:br>
              <a:rPr lang="el-GR" dirty="0"/>
            </a:br>
            <a:r>
              <a:rPr lang="el-GR" dirty="0" err="1"/>
              <a:t>τηλ</a:t>
            </a:r>
            <a:r>
              <a:rPr lang="el-GR" dirty="0"/>
              <a:t>: 210 36 16 492, </a:t>
            </a:r>
            <a:r>
              <a:rPr lang="el-GR" dirty="0" err="1"/>
              <a:t>fax</a:t>
            </a:r>
            <a:r>
              <a:rPr lang="el-GR" dirty="0"/>
              <a:t>: 210 36 16 862, e-</a:t>
            </a:r>
            <a:r>
              <a:rPr lang="el-GR" dirty="0" err="1"/>
              <a:t>mail</a:t>
            </a:r>
            <a:r>
              <a:rPr lang="el-GR" dirty="0"/>
              <a:t>: </a:t>
            </a:r>
            <a:r>
              <a:rPr lang="el-GR" dirty="0">
                <a:hlinkClick r:id="rId14"/>
              </a:rPr>
              <a:t>contact@tvrights.gr</a:t>
            </a:r>
            <a:r>
              <a:rPr lang="el-GR" dirty="0"/>
              <a:t>, ιστοσελίδα: </a:t>
            </a:r>
            <a:r>
              <a:rPr lang="el-GR" dirty="0">
                <a:hlinkClick r:id="rId15"/>
              </a:rPr>
              <a:t>www.tvrights.gr</a:t>
            </a:r>
            <a:r>
              <a:rPr lang="el-GR" dirty="0"/>
              <a:t/>
            </a:r>
            <a:br>
              <a:rPr lang="el-GR" dirty="0"/>
            </a:br>
            <a:r>
              <a:rPr lang="el-GR" dirty="0"/>
              <a:t>Ακαδημίας 33, 106 72 Αθήνα</a:t>
            </a:r>
          </a:p>
          <a:p>
            <a:r>
              <a:rPr lang="el-GR" b="1" dirty="0"/>
              <a:t>GEA</a:t>
            </a:r>
            <a:r>
              <a:rPr lang="el-GR" dirty="0"/>
              <a:t> - Οργανισμός Συλλογικής Διαχείρισης &amp; Είσπραξης Συγγενικού Δικαιώματος Ήχου </a:t>
            </a:r>
            <a:br>
              <a:rPr lang="el-GR" dirty="0"/>
            </a:br>
            <a:r>
              <a:rPr lang="el-GR" dirty="0" err="1"/>
              <a:t>τηλ</a:t>
            </a:r>
            <a:r>
              <a:rPr lang="el-GR" dirty="0"/>
              <a:t>. 210 67 52 820-8, φαξ: 210 67 52 829, e-</a:t>
            </a:r>
            <a:r>
              <a:rPr lang="el-GR" dirty="0" err="1"/>
              <a:t>mail</a:t>
            </a:r>
            <a:r>
              <a:rPr lang="el-GR" dirty="0"/>
              <a:t>: </a:t>
            </a:r>
            <a:r>
              <a:rPr lang="el-GR" dirty="0">
                <a:hlinkClick r:id="rId16"/>
              </a:rPr>
              <a:t>info@geamusic.gr</a:t>
            </a:r>
            <a:r>
              <a:rPr lang="el-GR" dirty="0"/>
              <a:t>, ιστοσελίδα: </a:t>
            </a:r>
            <a:r>
              <a:rPr lang="el-GR" dirty="0">
                <a:hlinkClick r:id="rId17"/>
              </a:rPr>
              <a:t>www.geamusic.gr</a:t>
            </a:r>
            <a:r>
              <a:rPr lang="el-GR" dirty="0"/>
              <a:t/>
            </a:r>
            <a:br>
              <a:rPr lang="el-GR" dirty="0"/>
            </a:br>
            <a:r>
              <a:rPr lang="el-GR" dirty="0"/>
              <a:t>Λ. Μεσογείων 231, 154 51 Νέο Ψυχικό</a:t>
            </a:r>
          </a:p>
        </p:txBody>
      </p:sp>
    </p:spTree>
    <p:extLst>
      <p:ext uri="{BB962C8B-B14F-4D97-AF65-F5344CB8AC3E}">
        <p14:creationId xmlns:p14="http://schemas.microsoft.com/office/powerpoint/2010/main" val="1498613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Οργανισμοι</a:t>
            </a:r>
            <a:r>
              <a:rPr lang="el-GR" dirty="0" smtClean="0"/>
              <a:t> </a:t>
            </a:r>
            <a:r>
              <a:rPr lang="el-GR" dirty="0" err="1" smtClean="0"/>
              <a:t>συλλογικησ</a:t>
            </a:r>
            <a:r>
              <a:rPr lang="el-GR" dirty="0" smtClean="0"/>
              <a:t> </a:t>
            </a:r>
            <a:r>
              <a:rPr lang="el-GR" dirty="0" err="1" smtClean="0"/>
              <a:t>προστασιασ</a:t>
            </a:r>
            <a:endParaRPr lang="en-US" dirty="0"/>
          </a:p>
        </p:txBody>
      </p:sp>
      <p:sp>
        <p:nvSpPr>
          <p:cNvPr id="3" name="Θέση περιεχομένου 2"/>
          <p:cNvSpPr>
            <a:spLocks noGrp="1"/>
          </p:cNvSpPr>
          <p:nvPr>
            <p:ph idx="1"/>
          </p:nvPr>
        </p:nvSpPr>
        <p:spPr/>
        <p:txBody>
          <a:bodyPr/>
          <a:lstStyle/>
          <a:p>
            <a:r>
              <a:rPr lang="el-GR" dirty="0"/>
              <a:t>Οι Οργανισμοί Συλλογικής Προστασίας (ΟΣΠ) σκοπό έχουν την προστασία των δικαιωμάτων των μελών τους. Οι ΟΣΠ που λειτουργούν με άδεια του Υπουργείου Πολιτισμού και Αθλητισμού είναι οι παρακάτω:</a:t>
            </a:r>
          </a:p>
          <a:p>
            <a:r>
              <a:rPr lang="el-GR" b="1" dirty="0"/>
              <a:t>ΕΠΟΕ</a:t>
            </a:r>
            <a:r>
              <a:rPr lang="el-GR" dirty="0"/>
              <a:t> - Εταιρεία Προστασίας Οπτικοακουστικών Έργων </a:t>
            </a:r>
            <a:br>
              <a:rPr lang="el-GR" dirty="0"/>
            </a:br>
            <a:r>
              <a:rPr lang="el-GR" dirty="0" err="1"/>
              <a:t>τηλ</a:t>
            </a:r>
            <a:r>
              <a:rPr lang="el-GR" dirty="0"/>
              <a:t>. 210 65 42 760, e-</a:t>
            </a:r>
            <a:r>
              <a:rPr lang="el-GR" dirty="0" err="1"/>
              <a:t>mail</a:t>
            </a:r>
            <a:r>
              <a:rPr lang="el-GR" dirty="0"/>
              <a:t>: </a:t>
            </a:r>
            <a:r>
              <a:rPr lang="el-GR" dirty="0">
                <a:hlinkClick r:id="rId2"/>
              </a:rPr>
              <a:t>epoe@epoe.org</a:t>
            </a:r>
            <a:r>
              <a:rPr lang="el-GR" dirty="0"/>
              <a:t/>
            </a:r>
            <a:br>
              <a:rPr lang="el-GR" dirty="0"/>
            </a:br>
            <a:r>
              <a:rPr lang="el-GR" dirty="0"/>
              <a:t>Λεωφόρος Μεσογείων 275, 152 31 Χαλάνδρι</a:t>
            </a:r>
          </a:p>
          <a:p>
            <a:r>
              <a:rPr lang="el-GR" b="1" dirty="0"/>
              <a:t>Ο.Π.Δ.Δ.Ε.</a:t>
            </a:r>
            <a:r>
              <a:rPr lang="el-GR" dirty="0"/>
              <a:t> - Οργανισμός Προστασίας των Δικαιωμάτων των Διαφημιστικών Εταιρειών</a:t>
            </a:r>
            <a:br>
              <a:rPr lang="el-GR" dirty="0"/>
            </a:br>
            <a:r>
              <a:rPr lang="el-GR" dirty="0" err="1"/>
              <a:t>τηλ</a:t>
            </a:r>
            <a:r>
              <a:rPr lang="el-GR" dirty="0"/>
              <a:t>. 210 32 46 215, e-</a:t>
            </a:r>
            <a:r>
              <a:rPr lang="el-GR" dirty="0" err="1"/>
              <a:t>mail</a:t>
            </a:r>
            <a:r>
              <a:rPr lang="el-GR" dirty="0"/>
              <a:t>: </a:t>
            </a:r>
            <a:r>
              <a:rPr lang="el-GR" dirty="0">
                <a:hlinkClick r:id="rId3"/>
              </a:rPr>
              <a:t>edee@edee.gr</a:t>
            </a:r>
            <a:r>
              <a:rPr lang="el-GR" dirty="0"/>
              <a:t/>
            </a:r>
            <a:br>
              <a:rPr lang="el-GR" dirty="0"/>
            </a:br>
            <a:r>
              <a:rPr lang="el-GR" dirty="0" err="1"/>
              <a:t>Υπερείδου</a:t>
            </a:r>
            <a:r>
              <a:rPr lang="el-GR" dirty="0"/>
              <a:t> 7, 10558 Αθήνα</a:t>
            </a:r>
          </a:p>
        </p:txBody>
      </p:sp>
    </p:spTree>
    <p:extLst>
      <p:ext uri="{BB962C8B-B14F-4D97-AF65-F5344CB8AC3E}">
        <p14:creationId xmlns:p14="http://schemas.microsoft.com/office/powerpoint/2010/main" val="1445093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Συλλογικη</a:t>
            </a:r>
            <a:r>
              <a:rPr lang="el-GR" dirty="0" smtClean="0"/>
              <a:t> </a:t>
            </a:r>
            <a:r>
              <a:rPr lang="el-GR" dirty="0" err="1" smtClean="0"/>
              <a:t>διαχειριση</a:t>
            </a:r>
            <a:r>
              <a:rPr lang="el-GR" dirty="0" smtClean="0"/>
              <a:t> – </a:t>
            </a:r>
            <a:r>
              <a:rPr lang="el-GR" dirty="0" err="1" smtClean="0"/>
              <a:t>αοδ</a:t>
            </a:r>
            <a:r>
              <a:rPr lang="el-GR" dirty="0" smtClean="0"/>
              <a:t/>
            </a:r>
            <a:br>
              <a:rPr lang="el-GR" dirty="0" smtClean="0"/>
            </a:br>
            <a:r>
              <a:rPr lang="el-GR" dirty="0" smtClean="0"/>
              <a:t>(</a:t>
            </a:r>
            <a:r>
              <a:rPr lang="el-GR" dirty="0" err="1" smtClean="0"/>
              <a:t>ανεξαρτητεσ</a:t>
            </a:r>
            <a:r>
              <a:rPr lang="el-GR" dirty="0" smtClean="0"/>
              <a:t> </a:t>
            </a:r>
            <a:r>
              <a:rPr lang="el-GR" dirty="0" err="1" smtClean="0"/>
              <a:t>οντοτητεσ</a:t>
            </a:r>
            <a:r>
              <a:rPr lang="el-GR" dirty="0" smtClean="0"/>
              <a:t> </a:t>
            </a:r>
            <a:r>
              <a:rPr lang="el-GR" dirty="0" err="1" smtClean="0"/>
              <a:t>διαχειρισης</a:t>
            </a:r>
            <a:r>
              <a:rPr lang="el-GR" dirty="0" smtClean="0"/>
              <a:t>)</a:t>
            </a:r>
            <a:endParaRPr lang="en-US" dirty="0"/>
          </a:p>
        </p:txBody>
      </p:sp>
      <p:sp>
        <p:nvSpPr>
          <p:cNvPr id="3" name="Θέση περιεχομένου 2"/>
          <p:cNvSpPr>
            <a:spLocks noGrp="1"/>
          </p:cNvSpPr>
          <p:nvPr>
            <p:ph idx="1"/>
          </p:nvPr>
        </p:nvSpPr>
        <p:spPr/>
        <p:txBody>
          <a:bodyPr>
            <a:normAutofit lnSpcReduction="10000"/>
          </a:bodyPr>
          <a:lstStyle/>
          <a:p>
            <a:pPr marL="0" indent="0">
              <a:buNone/>
            </a:pPr>
            <a:endParaRPr lang="el-GR" dirty="0" smtClean="0"/>
          </a:p>
          <a:p>
            <a:pPr marL="0" indent="0">
              <a:buNone/>
            </a:pPr>
            <a:r>
              <a:rPr lang="el-GR" dirty="0" smtClean="0"/>
              <a:t>Ως </a:t>
            </a:r>
            <a:r>
              <a:rPr lang="el-GR" dirty="0"/>
              <a:t>«ανεξάρτητη οντότητα διαχείρισης» νοείται κάθε οργανισμός που εξουσιοδοτείται από τον νόμο ή μέσω μεταβίβασης, άδειας ή οποιασδήποτε άλλης συμβατικής συμφωνίας, για τη διαχείριση δικαιωμάτων πνευματικής ιδιοκτησίας ή συγγενικών δικαιωμάτων εξ ονόματος περισσότερων του ενός δικαιούχων, για το συλλογικό όφελος αυτών, ως αποκλειστικό ή κύριο σκοπό του, και ο οποίος: </a:t>
            </a:r>
            <a:endParaRPr lang="el-GR" dirty="0" smtClean="0"/>
          </a:p>
          <a:p>
            <a:pPr marL="0" indent="0">
              <a:buNone/>
            </a:pPr>
            <a:r>
              <a:rPr lang="el-GR" dirty="0" err="1" smtClean="0"/>
              <a:t>αα</a:t>
            </a:r>
            <a:r>
              <a:rPr lang="el-GR" dirty="0"/>
              <a:t>) δεν ανήκει σε δικαιούχους ούτε ελέγχεται από αυτούς, άμεσα ή έμμεσα, εξ ολοκλήρου ή εν μέρει, και </a:t>
            </a:r>
            <a:endParaRPr lang="el-GR" dirty="0" smtClean="0"/>
          </a:p>
          <a:p>
            <a:pPr marL="0" indent="0">
              <a:buNone/>
            </a:pPr>
            <a:r>
              <a:rPr lang="el-GR" dirty="0" err="1" smtClean="0"/>
              <a:t>ββ</a:t>
            </a:r>
            <a:r>
              <a:rPr lang="el-GR" dirty="0"/>
              <a:t>) έχει οργανωθεί σε κερδοσκοπική βάση.</a:t>
            </a:r>
            <a:endParaRPr lang="en-US" dirty="0"/>
          </a:p>
        </p:txBody>
      </p:sp>
    </p:spTree>
    <p:extLst>
      <p:ext uri="{BB962C8B-B14F-4D97-AF65-F5344CB8AC3E}">
        <p14:creationId xmlns:p14="http://schemas.microsoft.com/office/powerpoint/2010/main" val="702111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a:t>Συλλογικη</a:t>
            </a:r>
            <a:r>
              <a:rPr lang="el-GR" dirty="0"/>
              <a:t> </a:t>
            </a:r>
            <a:r>
              <a:rPr lang="el-GR" dirty="0" err="1"/>
              <a:t>διαχειριση</a:t>
            </a:r>
            <a:r>
              <a:rPr lang="el-GR" dirty="0"/>
              <a:t> – </a:t>
            </a:r>
            <a:r>
              <a:rPr lang="el-GR" dirty="0" err="1"/>
              <a:t>αοδ</a:t>
            </a:r>
            <a:r>
              <a:rPr lang="el-GR" dirty="0"/>
              <a:t/>
            </a:r>
            <a:br>
              <a:rPr lang="el-GR" dirty="0"/>
            </a:br>
            <a:r>
              <a:rPr lang="el-GR" dirty="0"/>
              <a:t>(</a:t>
            </a:r>
            <a:r>
              <a:rPr lang="el-GR" dirty="0" err="1"/>
              <a:t>ανεξαρτητεσ</a:t>
            </a:r>
            <a:r>
              <a:rPr lang="el-GR" dirty="0"/>
              <a:t> </a:t>
            </a:r>
            <a:r>
              <a:rPr lang="el-GR" dirty="0" err="1"/>
              <a:t>οντοτητεσ</a:t>
            </a:r>
            <a:r>
              <a:rPr lang="el-GR" dirty="0"/>
              <a:t> </a:t>
            </a:r>
            <a:r>
              <a:rPr lang="el-GR" dirty="0" err="1"/>
              <a:t>διαχειρισης</a:t>
            </a:r>
            <a:r>
              <a:rPr lang="el-GR" dirty="0"/>
              <a:t>)</a:t>
            </a:r>
            <a:endParaRPr lang="en-US" dirty="0"/>
          </a:p>
        </p:txBody>
      </p:sp>
      <p:sp>
        <p:nvSpPr>
          <p:cNvPr id="3" name="Θέση περιεχομένου 2"/>
          <p:cNvSpPr>
            <a:spLocks noGrp="1"/>
          </p:cNvSpPr>
          <p:nvPr>
            <p:ph idx="1"/>
          </p:nvPr>
        </p:nvSpPr>
        <p:spPr/>
        <p:txBody>
          <a:bodyPr/>
          <a:lstStyle/>
          <a:p>
            <a:r>
              <a:rPr lang="el-GR" dirty="0" smtClean="0"/>
              <a:t>Άδεια αν έχει δεσπόζουσα θέση</a:t>
            </a:r>
          </a:p>
          <a:p>
            <a:r>
              <a:rPr lang="el-GR" dirty="0" smtClean="0"/>
              <a:t>Απλή γνωστοποίηση αν δεν έχει ή αν είναι εγκατεστημένος στο εξωτερικό</a:t>
            </a:r>
          </a:p>
          <a:p>
            <a:r>
              <a:rPr lang="el-GR" dirty="0"/>
              <a:t>Οι ανεξάρτητες οντότητες διαχείρισης με εξαίρεση αυτές του άρθρου </a:t>
            </a:r>
            <a:r>
              <a:rPr lang="el-GR" dirty="0" smtClean="0"/>
              <a:t>50 (</a:t>
            </a:r>
            <a:r>
              <a:rPr lang="el-GR" dirty="0" err="1" smtClean="0"/>
              <a:t>σ.σ</a:t>
            </a:r>
            <a:r>
              <a:rPr lang="el-GR" dirty="0" smtClean="0"/>
              <a:t> με δεσπόζουσα θέση) </a:t>
            </a:r>
            <a:r>
              <a:rPr lang="el-GR" dirty="0"/>
              <a:t>δεν μπορούν να διαχειρίζονται δικαιώματα πνευματικής ιδιοκτησίας και συγγενικά δικαιώματα που υπόκεινται σε υποχρεωτική συλλογική διαχείριση. </a:t>
            </a:r>
            <a:endParaRPr lang="en-US" dirty="0"/>
          </a:p>
        </p:txBody>
      </p:sp>
    </p:spTree>
    <p:extLst>
      <p:ext uri="{BB962C8B-B14F-4D97-AF65-F5344CB8AC3E}">
        <p14:creationId xmlns:p14="http://schemas.microsoft.com/office/powerpoint/2010/main" val="3191645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Ρυθμισεισ</a:t>
            </a:r>
            <a:r>
              <a:rPr lang="el-GR" dirty="0" smtClean="0"/>
              <a:t> για </a:t>
            </a:r>
            <a:r>
              <a:rPr lang="el-GR" dirty="0" err="1" smtClean="0"/>
              <a:t>καταγγελιεσ</a:t>
            </a:r>
            <a:r>
              <a:rPr lang="el-GR" dirty="0" smtClean="0"/>
              <a:t> </a:t>
            </a:r>
            <a:r>
              <a:rPr lang="el-GR" dirty="0" err="1" smtClean="0"/>
              <a:t>κατα</a:t>
            </a:r>
            <a:r>
              <a:rPr lang="el-GR" dirty="0" smtClean="0"/>
              <a:t> </a:t>
            </a:r>
            <a:r>
              <a:rPr lang="el-GR" dirty="0" err="1" smtClean="0"/>
              <a:t>οσδ</a:t>
            </a:r>
            <a:endParaRPr lang="en-US" dirty="0"/>
          </a:p>
        </p:txBody>
      </p:sp>
      <p:sp>
        <p:nvSpPr>
          <p:cNvPr id="3" name="Θέση περιεχομένου 2"/>
          <p:cNvSpPr>
            <a:spLocks noGrp="1"/>
          </p:cNvSpPr>
          <p:nvPr>
            <p:ph idx="1"/>
          </p:nvPr>
        </p:nvSpPr>
        <p:spPr/>
        <p:txBody>
          <a:bodyPr>
            <a:normAutofit fontScale="92500"/>
          </a:bodyPr>
          <a:lstStyle/>
          <a:p>
            <a:r>
              <a:rPr lang="el-GR" dirty="0" smtClean="0"/>
              <a:t>Οι ΟΣΔ οφείλουν να διαθέτουν στα μέλη τους «αποτελεσματικές </a:t>
            </a:r>
            <a:r>
              <a:rPr lang="el-GR" dirty="0"/>
              <a:t>και έγκαιρες διαδικασίες για τη διεκπεραίωση </a:t>
            </a:r>
            <a:r>
              <a:rPr lang="el-GR" dirty="0" smtClean="0"/>
              <a:t>καταγγελιών»</a:t>
            </a:r>
          </a:p>
          <a:p>
            <a:r>
              <a:rPr lang="el-GR" dirty="0" smtClean="0"/>
              <a:t>Προβλέπεται ειδική διαδικασία γ</a:t>
            </a:r>
            <a:r>
              <a:rPr lang="el-GR" b="1" dirty="0" smtClean="0"/>
              <a:t>νωστοποίησης </a:t>
            </a:r>
            <a:r>
              <a:rPr lang="el-GR" b="1" dirty="0"/>
              <a:t>ενδεχόμενων παραβιάσεων </a:t>
            </a:r>
            <a:endParaRPr lang="el-GR" b="1" dirty="0" smtClean="0"/>
          </a:p>
          <a:p>
            <a:r>
              <a:rPr lang="el-GR" dirty="0"/>
              <a:t>Κάθε παράβαση των διατάξεων του παρόντος νόμου ή του ν. 2121/1993 από οργανισμό συλλογικής διαχείρισης ή προστασίας ή ανεξάρτητη οντότητα διαχείρισης ή ανεξάρτητη οντότητα διαχείρισης του άρθρου 50 επισύρει την επιβολή, </a:t>
            </a:r>
            <a:r>
              <a:rPr lang="el-GR" dirty="0" err="1"/>
              <a:t>σωρευτικώς</a:t>
            </a:r>
            <a:r>
              <a:rPr lang="el-GR" dirty="0"/>
              <a:t> ή </a:t>
            </a:r>
            <a:r>
              <a:rPr lang="el-GR" dirty="0" err="1"/>
              <a:t>διαζευκτικώς</a:t>
            </a:r>
            <a:r>
              <a:rPr lang="el-GR" dirty="0"/>
              <a:t>, των παρακάτω κυρώσεων</a:t>
            </a:r>
            <a:r>
              <a:rPr lang="el-GR" dirty="0" smtClean="0"/>
              <a:t>,…:</a:t>
            </a:r>
            <a:endParaRPr lang="el-GR" dirty="0"/>
          </a:p>
          <a:p>
            <a:pPr marL="228600" lvl="1" indent="0">
              <a:buNone/>
            </a:pPr>
            <a:r>
              <a:rPr lang="el-GR" dirty="0"/>
              <a:t>α) διοικητικό πρόστιμο από δύο χιλιάδες (2.000) έως διακόσιες χιλιάδες (200.000) ευρώ,</a:t>
            </a:r>
          </a:p>
          <a:p>
            <a:pPr marL="228600" lvl="1" indent="0">
              <a:buNone/>
            </a:pPr>
            <a:r>
              <a:rPr lang="el-GR" dirty="0"/>
              <a:t>β) προσωρινή ή οριστική ανάκληση της άδειας λειτουργίας.</a:t>
            </a:r>
          </a:p>
          <a:p>
            <a:endParaRPr lang="en-US" dirty="0"/>
          </a:p>
        </p:txBody>
      </p:sp>
    </p:spTree>
    <p:extLst>
      <p:ext uri="{BB962C8B-B14F-4D97-AF65-F5344CB8AC3E}">
        <p14:creationId xmlns:p14="http://schemas.microsoft.com/office/powerpoint/2010/main" val="2420937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err="1" smtClean="0"/>
              <a:t>πολυεδαφικεσ</a:t>
            </a:r>
            <a:r>
              <a:rPr lang="el-GR" b="1" dirty="0" smtClean="0"/>
              <a:t> </a:t>
            </a:r>
            <a:r>
              <a:rPr lang="el-GR" b="1" dirty="0" err="1" smtClean="0"/>
              <a:t>αδειεσ</a:t>
            </a:r>
            <a:r>
              <a:rPr lang="el-GR" b="1" dirty="0" smtClean="0"/>
              <a:t> </a:t>
            </a:r>
            <a:r>
              <a:rPr lang="el-GR" b="1" dirty="0"/>
              <a:t>για </a:t>
            </a:r>
            <a:r>
              <a:rPr lang="el-GR" b="1" dirty="0" err="1"/>
              <a:t>επιγραμμικά</a:t>
            </a:r>
            <a:r>
              <a:rPr lang="el-GR" b="1" dirty="0"/>
              <a:t> </a:t>
            </a:r>
            <a:r>
              <a:rPr lang="el-GR" b="1" dirty="0" err="1" smtClean="0"/>
              <a:t>δικαιωματα</a:t>
            </a:r>
            <a:r>
              <a:rPr lang="el-GR" b="1" dirty="0" smtClean="0"/>
              <a:t> </a:t>
            </a:r>
            <a:r>
              <a:rPr lang="el-GR" b="1" dirty="0"/>
              <a:t>σε μουσικά έργα</a:t>
            </a:r>
            <a:endParaRPr lang="en-US" dirty="0"/>
          </a:p>
        </p:txBody>
      </p:sp>
      <p:sp>
        <p:nvSpPr>
          <p:cNvPr id="3" name="Θέση περιεχομένου 2"/>
          <p:cNvSpPr>
            <a:spLocks noGrp="1"/>
          </p:cNvSpPr>
          <p:nvPr>
            <p:ph idx="1"/>
          </p:nvPr>
        </p:nvSpPr>
        <p:spPr>
          <a:xfrm>
            <a:off x="1062446" y="2638044"/>
            <a:ext cx="8898418" cy="4024013"/>
          </a:xfrm>
        </p:spPr>
        <p:txBody>
          <a:bodyPr>
            <a:normAutofit/>
          </a:bodyPr>
          <a:lstStyle/>
          <a:p>
            <a:r>
              <a:rPr lang="el-GR" dirty="0"/>
              <a:t>Ως «</a:t>
            </a:r>
            <a:r>
              <a:rPr lang="el-GR" dirty="0" err="1"/>
              <a:t>πολυεδαφική</a:t>
            </a:r>
            <a:r>
              <a:rPr lang="el-GR" dirty="0"/>
              <a:t> άδεια» νοείται η άδεια που καλύπτει την επικράτεια περισσότερων του ενός κρατών - μελών της ΕΕ.</a:t>
            </a:r>
          </a:p>
          <a:p>
            <a:r>
              <a:rPr lang="el-GR" dirty="0" smtClean="0"/>
              <a:t> </a:t>
            </a:r>
            <a:r>
              <a:rPr lang="el-GR" dirty="0"/>
              <a:t>Ως «</a:t>
            </a:r>
            <a:r>
              <a:rPr lang="el-GR" dirty="0" err="1"/>
              <a:t>επιγραμμικά</a:t>
            </a:r>
            <a:r>
              <a:rPr lang="el-GR" dirty="0"/>
              <a:t> δικαιώματα επί μουσικών έργων» νοείται οποιοδήποτε από τα δικαιώματα δημιουργού σε ένα μουσικό έργο που προβλέπονται στις περιπτώσεις α΄ και η΄ της παρ. 1 του άρθρου 3 του ν. 2121/1993, τα οποία απαιτούνται για την παροχή μιας </a:t>
            </a:r>
            <a:r>
              <a:rPr lang="el-GR" dirty="0" err="1"/>
              <a:t>επιγραμμικής</a:t>
            </a:r>
            <a:r>
              <a:rPr lang="el-GR" dirty="0"/>
              <a:t> (</a:t>
            </a:r>
            <a:r>
              <a:rPr lang="el-GR" dirty="0" err="1"/>
              <a:t>online</a:t>
            </a:r>
            <a:r>
              <a:rPr lang="el-GR" dirty="0"/>
              <a:t>) υπηρεσίας</a:t>
            </a:r>
            <a:r>
              <a:rPr lang="el-GR" dirty="0" smtClean="0"/>
              <a:t>.</a:t>
            </a:r>
          </a:p>
          <a:p>
            <a:r>
              <a:rPr lang="el-GR" dirty="0"/>
              <a:t>Οργανισμός συλλογικής διαχείρισης χορηγεί </a:t>
            </a:r>
            <a:r>
              <a:rPr lang="el-GR" dirty="0" err="1"/>
              <a:t>πολυεδαφικές</a:t>
            </a:r>
            <a:r>
              <a:rPr lang="el-GR" dirty="0"/>
              <a:t> άδειες για </a:t>
            </a:r>
            <a:r>
              <a:rPr lang="el-GR" dirty="0" err="1"/>
              <a:t>επιγραμμικά</a:t>
            </a:r>
            <a:r>
              <a:rPr lang="el-GR" dirty="0"/>
              <a:t> δικαιώματα επί μουσικών έργων, μόνο εάν διαθέτει αποδεδειγμένα επαρκή ικανότητα να επεξεργάζεται ηλεκτρονικά, κατά τρόπο αποτελεσματικό και διαφανή, τα στοιχεία που απαιτούνται για τη χορήγηση των αδειών αυτών, ιδίως, για τον προσδιορισμό του ρεπερτορίου και την παρακολούθηση της χρήσης του, την τιμολόγηση των χρηστών, την είσπραξη εσόδων από τα δικαιώματα και τη διανομή των ποσών που οφείλονται στους δικαιούχους.</a:t>
            </a:r>
          </a:p>
        </p:txBody>
      </p:sp>
    </p:spTree>
    <p:extLst>
      <p:ext uri="{BB962C8B-B14F-4D97-AF65-F5344CB8AC3E}">
        <p14:creationId xmlns:p14="http://schemas.microsoft.com/office/powerpoint/2010/main" val="68002569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TM10001115[[fn=Δέμα]]</Template>
  <TotalTime>239</TotalTime>
  <Words>934</Words>
  <Application>Microsoft Office PowerPoint</Application>
  <PresentationFormat>Ευρεία οθόνη</PresentationFormat>
  <Paragraphs>91</Paragraphs>
  <Slides>14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14</vt:i4>
      </vt:variant>
    </vt:vector>
  </HeadingPairs>
  <TitlesOfParts>
    <vt:vector size="18" baseType="lpstr">
      <vt:lpstr>Arial</vt:lpstr>
      <vt:lpstr>Corbel</vt:lpstr>
      <vt:lpstr>Gill Sans MT</vt:lpstr>
      <vt:lpstr>Parcel</vt:lpstr>
      <vt:lpstr> Ν.4481/2017 Συλλογική διαχείριση δικαιωμάτων πνευματικής ιδιοκτησίας και συγγενικών δικαιωμάτων, χορήγηση πολυεδαφικών αδειών για επιγραμμικές χρήσεις μουσικών έργων  </vt:lpstr>
      <vt:lpstr>Συλλογική Διαχείριση - οσδ</vt:lpstr>
      <vt:lpstr>ΥΦΙΣΤΑΜΕΝΟΙ οσδ Ι</vt:lpstr>
      <vt:lpstr>ΥΦΙΣΤΑΜΕΝΟΙ οσδ ΙΙ</vt:lpstr>
      <vt:lpstr>Οργανισμοι συλλογικησ προστασιασ</vt:lpstr>
      <vt:lpstr>Συλλογικη διαχειριση – αοδ (ανεξαρτητεσ οντοτητεσ διαχειρισης)</vt:lpstr>
      <vt:lpstr>Συλλογικη διαχειριση – αοδ (ανεξαρτητεσ οντοτητεσ διαχειρισης)</vt:lpstr>
      <vt:lpstr>Ρυθμισεισ για καταγγελιεσ κατα οσδ</vt:lpstr>
      <vt:lpstr>πολυεδαφικεσ αδειεσ για επιγραμμικά δικαιωματα σε μουσικά έργα</vt:lpstr>
      <vt:lpstr>Ρυθμισεισ για διαδικτυακη πειρατεια </vt:lpstr>
      <vt:lpstr>Ρυθμισεισ για διαδικτυακη πειρατεια </vt:lpstr>
      <vt:lpstr>Αλλαγεσ στους φορεισ που υπαγονται στις αμοιβεσ του α . 18 (ιδιωτικη χρσηση)</vt:lpstr>
      <vt:lpstr>Ζητηματα δημοσιου δανεισμου</vt:lpstr>
      <vt:lpstr>Παρουσίαση του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Ν.4481/2017 Συλλογική διαχείριση δικαιωμάτων πνευματικής ιδιοκτησίας και συγγενικών δικαιωμάτων, χορήγηση πολυεδαφικών αδειών για επιγραμμικές χρήσεις μουσικών έργων</dc:title>
  <dc:creator>Evangelia</dc:creator>
  <cp:lastModifiedBy>Evangelia Vagena</cp:lastModifiedBy>
  <cp:revision>19</cp:revision>
  <dcterms:created xsi:type="dcterms:W3CDTF">2017-10-21T19:58:18Z</dcterms:created>
  <dcterms:modified xsi:type="dcterms:W3CDTF">2017-11-30T12:25:54Z</dcterms:modified>
</cp:coreProperties>
</file>