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5840" cy="6853320"/>
            <a:chOff x="27360" y="-720"/>
            <a:chExt cx="2355840" cy="685332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56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CustomShape 31"/>
          <p:cNvSpPr/>
          <p:nvPr/>
        </p:nvSpPr>
        <p:spPr>
          <a:xfrm>
            <a:off x="0" y="4323960"/>
            <a:ext cx="1743840" cy="77796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1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67" name="CustomShape 2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3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CustomShape 4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CustomShape 5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6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7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8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9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10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11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12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3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" name="Group 14"/>
          <p:cNvGrpSpPr/>
          <p:nvPr/>
        </p:nvGrpSpPr>
        <p:grpSpPr>
          <a:xfrm>
            <a:off x="27360" y="-720"/>
            <a:ext cx="2355840" cy="6853320"/>
            <a:chOff x="27360" y="-720"/>
            <a:chExt cx="2355840" cy="6853320"/>
          </a:xfrm>
        </p:grpSpPr>
        <p:sp>
          <p:nvSpPr>
            <p:cNvPr id="80" name="CustomShape 15"/>
            <p:cNvSpPr/>
            <p:nvPr/>
          </p:nvSpPr>
          <p:spPr>
            <a:xfrm>
              <a:off x="27360" y="-720"/>
              <a:ext cx="49356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6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17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18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9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20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21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22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3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4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5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6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2" name="CustomShape 27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3" name="CustomShape 32"/>
          <p:cNvSpPr/>
          <p:nvPr/>
        </p:nvSpPr>
        <p:spPr>
          <a:xfrm flipV="1">
            <a:off x="-3600" y="712800"/>
            <a:ext cx="1587960" cy="50652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-720"/>
            <a:ext cx="12191400" cy="6853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33" name="Group 2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134" name="CustomShape 3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CustomShape 4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CustomShape 5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CustomShape 6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CustomShape 7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CustomShape 8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9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10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11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12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13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5" name="CustomShape 14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6" name="TextShape 15"/>
          <p:cNvSpPr/>
          <p:nvPr/>
        </p:nvSpPr>
        <p:spPr>
          <a:xfrm>
            <a:off x="2589120" y="3470760"/>
            <a:ext cx="8914680" cy="144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Track: </a:t>
            </a:r>
            <a:endParaRPr b="0" lang="el-GR" sz="3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Information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and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Communication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Systems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Security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3600" spc="-1" strike="noStrike">
                <a:solidFill>
                  <a:srgbClr val="262626"/>
                </a:solidFill>
                <a:latin typeface="Century Gothic"/>
                <a:ea typeface="DejaVu Sans"/>
              </a:rPr>
              <a:t>(ICSS)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147" name="TextShape 16"/>
          <p:cNvSpPr/>
          <p:nvPr/>
        </p:nvSpPr>
        <p:spPr>
          <a:xfrm>
            <a:off x="2589120" y="5083920"/>
            <a:ext cx="8914680" cy="5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5000"/>
          </a:bodyPr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595959"/>
                </a:solidFill>
                <a:latin typeface="Century Gothic"/>
                <a:ea typeface="DejaVu Sans"/>
              </a:rPr>
              <a:t>1</a:t>
            </a:r>
            <a:r>
              <a:rPr b="0" lang="en-US" sz="3200" spc="-1" strike="noStrike" baseline="30000">
                <a:solidFill>
                  <a:srgbClr val="595959"/>
                </a:solidFill>
                <a:latin typeface="Century Gothic"/>
                <a:ea typeface="DejaVu Sans"/>
              </a:rPr>
              <a:t>st</a:t>
            </a:r>
            <a:r>
              <a:rPr b="0" lang="en-US" sz="3200" spc="-1" strike="noStrike">
                <a:solidFill>
                  <a:srgbClr val="595959"/>
                </a:solidFill>
                <a:latin typeface="Century Gothic"/>
                <a:ea typeface="DejaVu Sans"/>
              </a:rPr>
              <a:t> semester</a:t>
            </a:r>
            <a:endParaRPr b="0" lang="el-GR" sz="3200" spc="-1" strike="noStrike">
              <a:latin typeface="Arial"/>
            </a:endParaRPr>
          </a:p>
        </p:txBody>
      </p:sp>
      <p:grpSp>
        <p:nvGrpSpPr>
          <p:cNvPr id="148" name="Group 17"/>
          <p:cNvGrpSpPr/>
          <p:nvPr/>
        </p:nvGrpSpPr>
        <p:grpSpPr>
          <a:xfrm>
            <a:off x="27360" y="-720"/>
            <a:ext cx="2355840" cy="6853320"/>
            <a:chOff x="27360" y="-720"/>
            <a:chExt cx="2355840" cy="6853320"/>
          </a:xfrm>
        </p:grpSpPr>
        <p:sp>
          <p:nvSpPr>
            <p:cNvPr id="149" name="CustomShape 18"/>
            <p:cNvSpPr/>
            <p:nvPr/>
          </p:nvSpPr>
          <p:spPr>
            <a:xfrm>
              <a:off x="27360" y="-720"/>
              <a:ext cx="49356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CustomShape 19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1" name="CustomShape 20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CustomShape 21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22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23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24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25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26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CustomShape 27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28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29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1" name="CustomShape 30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162" name="Picture 4" descr="Text&#10;&#10;Description automatically generated"/>
          <p:cNvPicPr/>
          <p:nvPr/>
        </p:nvPicPr>
        <p:blipFill>
          <a:blip r:embed="rId1"/>
          <a:stretch/>
        </p:blipFill>
        <p:spPr>
          <a:xfrm>
            <a:off x="7241040" y="398520"/>
            <a:ext cx="4262760" cy="2387160"/>
          </a:xfrm>
          <a:prstGeom prst="rect">
            <a:avLst/>
          </a:prstGeom>
          <a:ln w="0">
            <a:noFill/>
          </a:ln>
        </p:spPr>
      </p:pic>
      <p:sp>
        <p:nvSpPr>
          <p:cNvPr id="163" name="CustomShape 31"/>
          <p:cNvSpPr/>
          <p:nvPr/>
        </p:nvSpPr>
        <p:spPr>
          <a:xfrm>
            <a:off x="0" y="4753440"/>
            <a:ext cx="1743840" cy="77796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32"/>
          <p:cNvSpPr/>
          <p:nvPr/>
        </p:nvSpPr>
        <p:spPr>
          <a:xfrm>
            <a:off x="7583760" y="6275520"/>
            <a:ext cx="41144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https://cybersecdatasci.cs.unipi.gr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-7560" y="0"/>
            <a:ext cx="12206520" cy="68572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2"/>
          <p:cNvSpPr/>
          <p:nvPr/>
        </p:nvSpPr>
        <p:spPr>
          <a:xfrm>
            <a:off x="0" y="659160"/>
            <a:ext cx="9042120" cy="1034280"/>
          </a:xfrm>
          <a:custGeom>
            <a:avLst/>
            <a:gdLst/>
            <a:ahLst/>
            <a:rect l="l" t="t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TextShape 3"/>
          <p:cNvSpPr/>
          <p:nvPr/>
        </p:nvSpPr>
        <p:spPr>
          <a:xfrm>
            <a:off x="541800" y="787320"/>
            <a:ext cx="7145280" cy="77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0" lang="en-US" sz="3200" spc="-1" strike="noStrike">
                <a:solidFill>
                  <a:srgbClr val="feffff"/>
                </a:solidFill>
                <a:latin typeface="Century Gothic"/>
                <a:ea typeface="DejaVu Sans"/>
              </a:rPr>
              <a:t>Courses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168" name="TextShape 4"/>
          <p:cNvSpPr/>
          <p:nvPr/>
        </p:nvSpPr>
        <p:spPr>
          <a:xfrm>
            <a:off x="4712040" y="2017800"/>
            <a:ext cx="6898320" cy="385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CDS101: 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Network and Communications Security</a:t>
            </a:r>
            <a:endParaRPr b="0" lang="el-G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CDS102: 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Security Governance</a:t>
            </a:r>
            <a:endParaRPr b="0" lang="el-G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CDS103: 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Security Architecture Design</a:t>
            </a:r>
            <a:endParaRPr b="0" lang="el-G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CDS107: 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Data Analytics and Machine Learning</a:t>
            </a:r>
            <a:endParaRPr b="0" lang="el-G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CDS113: 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Applied Cryptography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(elective course)</a:t>
            </a:r>
            <a:endParaRPr b="0" lang="el-GR" sz="2000" spc="-1" strike="noStrike">
              <a:latin typeface="Arial"/>
            </a:endParaRPr>
          </a:p>
        </p:txBody>
      </p:sp>
      <p:pic>
        <p:nvPicPr>
          <p:cNvPr id="169" name="Εικόνα 6" descr="Εικόνα που περιέχει φως, σκούρος&#10;&#10;Περιγραφή που δημιουργήθηκε αυτόματα"/>
          <p:cNvPicPr/>
          <p:nvPr/>
        </p:nvPicPr>
        <p:blipFill>
          <a:blip r:embed="rId1"/>
          <a:stretch/>
        </p:blipFill>
        <p:spPr>
          <a:xfrm>
            <a:off x="30600" y="2017800"/>
            <a:ext cx="4642560" cy="309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-7560" y="0"/>
            <a:ext cx="12206520" cy="68572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2"/>
          <p:cNvSpPr/>
          <p:nvPr/>
        </p:nvSpPr>
        <p:spPr>
          <a:xfrm>
            <a:off x="0" y="659160"/>
            <a:ext cx="9042120" cy="1034280"/>
          </a:xfrm>
          <a:custGeom>
            <a:avLst/>
            <a:gdLst/>
            <a:ahLst/>
            <a:rect l="l" t="t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TextShape 3"/>
          <p:cNvSpPr/>
          <p:nvPr/>
        </p:nvSpPr>
        <p:spPr>
          <a:xfrm>
            <a:off x="541800" y="787320"/>
            <a:ext cx="7162920" cy="77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3000" spc="-1" strike="noStrike">
                <a:solidFill>
                  <a:srgbClr val="feffff"/>
                </a:solidFill>
                <a:latin typeface="Century Gothic"/>
                <a:ea typeface="DejaVu Sans"/>
              </a:rPr>
              <a:t>CDS101: Network and Communications Security</a:t>
            </a:r>
            <a:endParaRPr b="0" lang="el-GR" sz="3000" spc="-1" strike="noStrike">
              <a:latin typeface="Arial"/>
            </a:endParaRPr>
          </a:p>
        </p:txBody>
      </p:sp>
      <p:sp>
        <p:nvSpPr>
          <p:cNvPr id="173" name="TextShape 4"/>
          <p:cNvSpPr/>
          <p:nvPr/>
        </p:nvSpPr>
        <p:spPr>
          <a:xfrm>
            <a:off x="541800" y="2017800"/>
            <a:ext cx="7594560" cy="450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3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Syllabus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Introduction to Network Security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Data-link layer security (Ethernet, ARP, WiFi)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Network layer security (IP, IPSec)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Transport layer security (SSL/TLS)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Designing Network Security Policies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Cross-layer network security mechanisms (firewalls, Intrusion Detection Systems)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Application-layer firewalls and IDS</a:t>
            </a:r>
            <a:endParaRPr b="0" lang="el-GR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Lab hours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iptables, snort, ossec, wireshark and nmap, strongswan, openssl</a:t>
            </a:r>
            <a:endParaRPr b="0" lang="el-GR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Instructors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Prof. Panayiotis Kotzanikolaou, Prof. Christos Douligeris </a:t>
            </a:r>
            <a:br>
              <a:rPr sz="1800"/>
            </a:b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Cand.PhD Dimitris Koutras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-182520" y="-72000"/>
            <a:ext cx="12206520" cy="68572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2"/>
          <p:cNvSpPr/>
          <p:nvPr/>
        </p:nvSpPr>
        <p:spPr>
          <a:xfrm>
            <a:off x="0" y="659160"/>
            <a:ext cx="9042120" cy="1034280"/>
          </a:xfrm>
          <a:custGeom>
            <a:avLst/>
            <a:gdLst/>
            <a:ahLst/>
            <a:rect l="l" t="t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TextShape 3"/>
          <p:cNvSpPr/>
          <p:nvPr/>
        </p:nvSpPr>
        <p:spPr>
          <a:xfrm>
            <a:off x="541800" y="787320"/>
            <a:ext cx="7162920" cy="77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3000" spc="-1" strike="noStrike">
                <a:solidFill>
                  <a:srgbClr val="feffff"/>
                </a:solidFill>
                <a:latin typeface="Century Gothic"/>
                <a:ea typeface="DejaVu Sans"/>
              </a:rPr>
              <a:t>CDS102: Security Governance</a:t>
            </a:r>
            <a:endParaRPr b="0" lang="el-GR" sz="3000" spc="-1" strike="noStrike">
              <a:latin typeface="Arial"/>
            </a:endParaRPr>
          </a:p>
        </p:txBody>
      </p:sp>
      <p:sp>
        <p:nvSpPr>
          <p:cNvPr id="177" name="TextShape 4"/>
          <p:cNvSpPr/>
          <p:nvPr/>
        </p:nvSpPr>
        <p:spPr>
          <a:xfrm>
            <a:off x="541800" y="2017800"/>
            <a:ext cx="7594560" cy="450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9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Syllabus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Risk Assessment Standards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Methodologies and Risk Management Tools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Security Policies and Procedures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Security Auditing and Certification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Implementing Legal and Policy Requirements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Business Continuity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Incident Handling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Supply Chain Security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Tools for Supply Chain Risk Assessment</a:t>
            </a:r>
            <a:endParaRPr b="0" lang="el-GR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Lab hours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CRAMM, eBIOS, MITIGATE</a:t>
            </a:r>
            <a:endParaRPr b="0" lang="el-GR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Instructors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Prof. Nineta Polemi, Dr. Spyros Papastergiou, Dr. Iro Chatzopoulou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-7560" y="0"/>
            <a:ext cx="12206520" cy="68572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2"/>
          <p:cNvSpPr/>
          <p:nvPr/>
        </p:nvSpPr>
        <p:spPr>
          <a:xfrm>
            <a:off x="0" y="659160"/>
            <a:ext cx="9042120" cy="1034280"/>
          </a:xfrm>
          <a:custGeom>
            <a:avLst/>
            <a:gdLst/>
            <a:ahLst/>
            <a:rect l="l" t="t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TextShape 3"/>
          <p:cNvSpPr/>
          <p:nvPr/>
        </p:nvSpPr>
        <p:spPr>
          <a:xfrm>
            <a:off x="541800" y="787320"/>
            <a:ext cx="7162920" cy="77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3000" spc="-1" strike="noStrike">
                <a:solidFill>
                  <a:srgbClr val="feffff"/>
                </a:solidFill>
                <a:latin typeface="Century Gothic"/>
                <a:ea typeface="DejaVu Sans"/>
              </a:rPr>
              <a:t>CDS103: Security Architecture Design</a:t>
            </a:r>
            <a:endParaRPr b="0" lang="el-GR" sz="3000" spc="-1" strike="noStrike">
              <a:latin typeface="Arial"/>
            </a:endParaRPr>
          </a:p>
        </p:txBody>
      </p:sp>
      <p:sp>
        <p:nvSpPr>
          <p:cNvPr id="181" name="TextShape 4"/>
          <p:cNvSpPr/>
          <p:nvPr/>
        </p:nvSpPr>
        <p:spPr>
          <a:xfrm>
            <a:off x="541800" y="2017800"/>
            <a:ext cx="7594560" cy="450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7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Syllabus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Introduction to Information Security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Identification of security requirements having in mind the business rules and constraints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Identification and Design of security services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Identification of security mechanisms and platforms (e.g. </a:t>
            </a:r>
            <a:r>
              <a:rPr b="0" lang="el-GR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Multifactor Authentications, Single Sign On, OpenID Connect, Auth2.0, Centralized and Federated Identity Management, Kerberos)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Designing security architectures 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Selection of security controls</a:t>
            </a:r>
            <a:endParaRPr b="0" lang="el-GR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Lab hours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Practical exercises from real examples and uses cases in designing secure Information Systems.</a:t>
            </a:r>
            <a:endParaRPr b="0" lang="el-GR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Instructors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Prof. Christos Douligeris, Dr. Thanos Karantjias, Dr. Spyros Papastergiou</a:t>
            </a:r>
            <a:br>
              <a:rPr sz="1800"/>
            </a:b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 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-7560" y="0"/>
            <a:ext cx="12206520" cy="68572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>
              <a:fillToRect l="25000" t="25000" r="75000" b="75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2"/>
          <p:cNvSpPr/>
          <p:nvPr/>
        </p:nvSpPr>
        <p:spPr>
          <a:xfrm>
            <a:off x="0" y="659160"/>
            <a:ext cx="9042120" cy="1034280"/>
          </a:xfrm>
          <a:custGeom>
            <a:avLst/>
            <a:gdLst/>
            <a:ahLst/>
            <a:rect l="l" t="t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TextShape 3"/>
          <p:cNvSpPr/>
          <p:nvPr/>
        </p:nvSpPr>
        <p:spPr>
          <a:xfrm>
            <a:off x="541800" y="787320"/>
            <a:ext cx="7162920" cy="77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3000" spc="-1" strike="noStrike">
                <a:solidFill>
                  <a:srgbClr val="feffff"/>
                </a:solidFill>
                <a:latin typeface="Century Gothic"/>
                <a:ea typeface="DejaVu Sans"/>
              </a:rPr>
              <a:t>CDS113: Applied Cryptography</a:t>
            </a:r>
            <a:endParaRPr b="0" lang="el-GR" sz="3000" spc="-1" strike="noStrike">
              <a:latin typeface="Arial"/>
            </a:endParaRPr>
          </a:p>
        </p:txBody>
      </p:sp>
      <p:sp>
        <p:nvSpPr>
          <p:cNvPr id="185" name="TextShape 4"/>
          <p:cNvSpPr/>
          <p:nvPr/>
        </p:nvSpPr>
        <p:spPr>
          <a:xfrm>
            <a:off x="541800" y="2017800"/>
            <a:ext cx="7594560" cy="450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7000"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Syllabus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Symmetric and asymmetric encryption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Hash functions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Digital signatures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Key generation and exchange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Homomorphic encryption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Cryptographic protocols</a:t>
            </a:r>
            <a:endParaRPr b="0" lang="el-GR" sz="18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Secure computations</a:t>
            </a:r>
            <a:endParaRPr b="0" lang="el-GR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Lab hours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Hands on exercises and implementation of cryptographic primitives. Detection of implementation issues and their exploitation.</a:t>
            </a:r>
            <a:endParaRPr b="0" lang="el-GR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Instructors</a:t>
            </a:r>
            <a:r>
              <a:rPr b="0" lang="en-US" sz="2000" spc="-1" strike="noStrike">
                <a:solidFill>
                  <a:srgbClr val="0d0d0d"/>
                </a:solidFill>
                <a:latin typeface="Century Gothic"/>
                <a:ea typeface="DejaVu Sans"/>
              </a:rPr>
              <a:t>: </a:t>
            </a:r>
            <a:endParaRPr b="0" lang="el-GR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0d0d0d"/>
                </a:solidFill>
                <a:latin typeface="Century Gothic"/>
                <a:ea typeface="DejaVu Sans"/>
              </a:rPr>
              <a:t>Prof. Costas Patsakis,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Dr. Nikos Lykousas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 Placeholder 2"/>
          <p:cNvSpPr txBox="1"/>
          <p:nvPr/>
        </p:nvSpPr>
        <p:spPr>
          <a:xfrm>
            <a:off x="2304000" y="2376000"/>
            <a:ext cx="8915040" cy="1427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70000"/>
          </a:bodyPr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424d22"/>
                </a:solidFill>
                <a:latin typeface="Century Gothic"/>
              </a:rPr>
              <a:t>Thank you for your attention !!</a:t>
            </a:r>
            <a:endParaRPr b="0" lang="el-GR" sz="3600" spc="-1" strike="noStrike">
              <a:latin typeface="Times New Roman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l-GR" sz="3600" spc="-1" strike="noStrike">
              <a:latin typeface="Times New Roman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424d22"/>
                </a:solidFill>
                <a:latin typeface="Century Gothic"/>
              </a:rPr>
              <a:t>Questions?</a:t>
            </a:r>
            <a:endParaRPr b="0" lang="el-GR" sz="36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Application>LibreOffice/7.3.6.2$Linux_X86_64 LibreOffice_project/30$Build-2</Application>
  <AppVersion>15.0000</AppVersion>
  <Words>462</Words>
  <Paragraphs>82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2021-09-15T10:05:58Z</dcterms:created>
  <dc:creator>Yannis Theodoridis</dc:creator>
  <dc:description/>
  <dc:language>el-GR</dc:language>
  <cp:lastModifiedBy/>
  <dcterms:modified xsi:type="dcterms:W3CDTF">2022-10-12T18:29:17Z</dcterms:modified>
  <cp:revision>20</cp:revision>
  <dc:subject/>
  <dc:title>Track:  Business &amp; Data Analytics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Ευρεία οθόνη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7</vt:i4>
  </property>
</Properties>
</file>