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2" r:id="rId4"/>
    <p:sldId id="263" r:id="rId5"/>
    <p:sldId id="268" r:id="rId6"/>
    <p:sldId id="264" r:id="rId7"/>
    <p:sldId id="258" r:id="rId8"/>
    <p:sldId id="260" r:id="rId9"/>
    <p:sldId id="261" r:id="rId10"/>
    <p:sldId id="259" r:id="rId11"/>
    <p:sldId id="265"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69"/>
    <p:restoredTop sz="95563"/>
  </p:normalViewPr>
  <p:slideViewPr>
    <p:cSldViewPr snapToGrid="0" snapToObjects="1">
      <p:cViewPr varScale="1">
        <p:scale>
          <a:sx n="107" d="100"/>
          <a:sy n="107" d="100"/>
        </p:scale>
        <p:origin x="32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GB"/>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GB"/>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GB"/>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GB"/>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GB"/>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GB"/>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GB"/>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GB"/>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10/13/2022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gunet2.cs.unipi.gr/modules/document/file.php/TMG128/&#917;&#925;&#932;&#933;&#928;&#927;%20&#916;&#919;&#923;&#937;&#931;&#919;&#931;%20&#924;&#913;&#920;%20&#917;&#928;&#921;&#923;%20&#913;'%20&#917;&#926;&#913;&#924;%20&#928;&#924;&#931;%20&#922;&#917;&#916;.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ADF4631-3C8F-45EE-8D19-4D3E8426B3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F291099C-17EE-4E0E-B096-C7997505003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3" name="Freeform 11">
              <a:extLst>
                <a:ext uri="{FF2B5EF4-FFF2-40B4-BE49-F238E27FC236}">
                  <a16:creationId xmlns:a16="http://schemas.microsoft.com/office/drawing/2014/main" id="{E21C6221-3E1B-4ABD-8172-FAE995E65F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4" name="Freeform 12">
              <a:extLst>
                <a:ext uri="{FF2B5EF4-FFF2-40B4-BE49-F238E27FC236}">
                  <a16:creationId xmlns:a16="http://schemas.microsoft.com/office/drawing/2014/main" id="{D3EF5991-93EA-451F-BB82-1ABC4AC0D2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5" name="Freeform 13">
              <a:extLst>
                <a:ext uri="{FF2B5EF4-FFF2-40B4-BE49-F238E27FC236}">
                  <a16:creationId xmlns:a16="http://schemas.microsoft.com/office/drawing/2014/main" id="{136F96F7-16E6-48A1-A211-0B4A4D0C83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6" name="Freeform 14">
              <a:extLst>
                <a:ext uri="{FF2B5EF4-FFF2-40B4-BE49-F238E27FC236}">
                  <a16:creationId xmlns:a16="http://schemas.microsoft.com/office/drawing/2014/main" id="{5C00D000-7FA5-40C4-AB6A-DE3A61AB83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7" name="Freeform 15">
              <a:extLst>
                <a:ext uri="{FF2B5EF4-FFF2-40B4-BE49-F238E27FC236}">
                  <a16:creationId xmlns:a16="http://schemas.microsoft.com/office/drawing/2014/main" id="{5AAEB880-A03D-4743-9060-D7A846FA68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8" name="Freeform 16">
              <a:extLst>
                <a:ext uri="{FF2B5EF4-FFF2-40B4-BE49-F238E27FC236}">
                  <a16:creationId xmlns:a16="http://schemas.microsoft.com/office/drawing/2014/main" id="{CC64DD68-0B96-4DE9-8FD5-3175E4A3F1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9" name="Freeform 17">
              <a:extLst>
                <a:ext uri="{FF2B5EF4-FFF2-40B4-BE49-F238E27FC236}">
                  <a16:creationId xmlns:a16="http://schemas.microsoft.com/office/drawing/2014/main" id="{69118400-C17B-4068-86D3-93CAE7702C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0" name="Freeform 18">
              <a:extLst>
                <a:ext uri="{FF2B5EF4-FFF2-40B4-BE49-F238E27FC236}">
                  <a16:creationId xmlns:a16="http://schemas.microsoft.com/office/drawing/2014/main" id="{117FA22F-CBA8-4CF5-B8CC-2D169B67E4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1" name="Freeform 19">
              <a:extLst>
                <a:ext uri="{FF2B5EF4-FFF2-40B4-BE49-F238E27FC236}">
                  <a16:creationId xmlns:a16="http://schemas.microsoft.com/office/drawing/2014/main" id="{8FB2D443-8598-4CEE-AED2-BEF49AA95C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2" name="Freeform 20">
              <a:extLst>
                <a:ext uri="{FF2B5EF4-FFF2-40B4-BE49-F238E27FC236}">
                  <a16:creationId xmlns:a16="http://schemas.microsoft.com/office/drawing/2014/main" id="{92593E33-68AF-485D-99D0-080CEA1971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3" name="Freeform 21">
              <a:extLst>
                <a:ext uri="{FF2B5EF4-FFF2-40B4-BE49-F238E27FC236}">
                  <a16:creationId xmlns:a16="http://schemas.microsoft.com/office/drawing/2014/main" id="{96A28427-575C-4904-AC4B-3DD62801DC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4" name="Freeform 22">
              <a:extLst>
                <a:ext uri="{FF2B5EF4-FFF2-40B4-BE49-F238E27FC236}">
                  <a16:creationId xmlns:a16="http://schemas.microsoft.com/office/drawing/2014/main" id="{782FA736-DE89-4D13-B0A7-3906B32CEF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sp>
        <p:nvSpPr>
          <p:cNvPr id="2" name="Title 1">
            <a:extLst>
              <a:ext uri="{FF2B5EF4-FFF2-40B4-BE49-F238E27FC236}">
                <a16:creationId xmlns:a16="http://schemas.microsoft.com/office/drawing/2014/main" id="{2BAE7BFA-FA03-5A4E-96BF-E1A18FC02CAD}"/>
              </a:ext>
            </a:extLst>
          </p:cNvPr>
          <p:cNvSpPr>
            <a:spLocks noGrp="1"/>
          </p:cNvSpPr>
          <p:nvPr>
            <p:ph type="ctrTitle"/>
          </p:nvPr>
        </p:nvSpPr>
        <p:spPr>
          <a:xfrm>
            <a:off x="2589213" y="3470911"/>
            <a:ext cx="8915399" cy="1440924"/>
          </a:xfrm>
        </p:spPr>
        <p:txBody>
          <a:bodyPr>
            <a:noAutofit/>
          </a:bodyPr>
          <a:lstStyle/>
          <a:p>
            <a:r>
              <a:rPr lang="en-US" sz="4800" dirty="0"/>
              <a:t>Welcome!</a:t>
            </a:r>
          </a:p>
        </p:txBody>
      </p:sp>
      <p:sp>
        <p:nvSpPr>
          <p:cNvPr id="3" name="Subtitle 2">
            <a:extLst>
              <a:ext uri="{FF2B5EF4-FFF2-40B4-BE49-F238E27FC236}">
                <a16:creationId xmlns:a16="http://schemas.microsoft.com/office/drawing/2014/main" id="{EF8DD820-A71D-254C-A1D0-99E8181BE407}"/>
              </a:ext>
            </a:extLst>
          </p:cNvPr>
          <p:cNvSpPr>
            <a:spLocks noGrp="1"/>
          </p:cNvSpPr>
          <p:nvPr>
            <p:ph type="subTitle" idx="1"/>
          </p:nvPr>
        </p:nvSpPr>
        <p:spPr>
          <a:xfrm>
            <a:off x="2589213" y="5083968"/>
            <a:ext cx="8915399" cy="507189"/>
          </a:xfrm>
        </p:spPr>
        <p:txBody>
          <a:bodyPr>
            <a:normAutofit fontScale="92500" lnSpcReduction="10000"/>
          </a:bodyPr>
          <a:lstStyle/>
          <a:p>
            <a:r>
              <a:rPr lang="en-US" sz="3200" dirty="0"/>
              <a:t>Dimitris </a:t>
            </a:r>
            <a:r>
              <a:rPr lang="en-US" sz="3200" dirty="0" err="1"/>
              <a:t>Apostolou</a:t>
            </a:r>
            <a:endParaRPr lang="en-US" sz="3200" dirty="0"/>
          </a:p>
        </p:txBody>
      </p:sp>
      <p:grpSp>
        <p:nvGrpSpPr>
          <p:cNvPr id="26" name="Group 25">
            <a:extLst>
              <a:ext uri="{FF2B5EF4-FFF2-40B4-BE49-F238E27FC236}">
                <a16:creationId xmlns:a16="http://schemas.microsoft.com/office/drawing/2014/main" id="{6A54B62D-FC5C-4E1A-8D8B-279576FE53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7" name="Freeform 27">
              <a:extLst>
                <a:ext uri="{FF2B5EF4-FFF2-40B4-BE49-F238E27FC236}">
                  <a16:creationId xmlns:a16="http://schemas.microsoft.com/office/drawing/2014/main" id="{4706D2CB-CE4C-4F40-B189-FD7BB4466B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8" name="Freeform 28">
              <a:extLst>
                <a:ext uri="{FF2B5EF4-FFF2-40B4-BE49-F238E27FC236}">
                  <a16:creationId xmlns:a16="http://schemas.microsoft.com/office/drawing/2014/main" id="{2714CF7E-2DF6-4F91-8BB2-D62E8B549D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9" name="Freeform 29">
              <a:extLst>
                <a:ext uri="{FF2B5EF4-FFF2-40B4-BE49-F238E27FC236}">
                  <a16:creationId xmlns:a16="http://schemas.microsoft.com/office/drawing/2014/main" id="{F30DCFE1-624D-4D3C-AC61-757C2FF356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0" name="Freeform 30">
              <a:extLst>
                <a:ext uri="{FF2B5EF4-FFF2-40B4-BE49-F238E27FC236}">
                  <a16:creationId xmlns:a16="http://schemas.microsoft.com/office/drawing/2014/main" id="{BF08ABFE-DD31-4F1F-9520-93CC613CD3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1" name="Freeform 31">
              <a:extLst>
                <a:ext uri="{FF2B5EF4-FFF2-40B4-BE49-F238E27FC236}">
                  <a16:creationId xmlns:a16="http://schemas.microsoft.com/office/drawing/2014/main" id="{ADFB2DBD-F00A-4820-876F-4E75F216B1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2" name="Freeform 32">
              <a:extLst>
                <a:ext uri="{FF2B5EF4-FFF2-40B4-BE49-F238E27FC236}">
                  <a16:creationId xmlns:a16="http://schemas.microsoft.com/office/drawing/2014/main" id="{3F85387B-5668-4570-BC5C-AA89417C71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3" name="Freeform 33">
              <a:extLst>
                <a:ext uri="{FF2B5EF4-FFF2-40B4-BE49-F238E27FC236}">
                  <a16:creationId xmlns:a16="http://schemas.microsoft.com/office/drawing/2014/main" id="{FEA70EF6-623D-453D-8360-1B0C142A29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4" name="Freeform 34">
              <a:extLst>
                <a:ext uri="{FF2B5EF4-FFF2-40B4-BE49-F238E27FC236}">
                  <a16:creationId xmlns:a16="http://schemas.microsoft.com/office/drawing/2014/main" id="{FE3B449C-A5FE-44B9-A01C-A115C37D3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5" name="Freeform 35">
              <a:extLst>
                <a:ext uri="{FF2B5EF4-FFF2-40B4-BE49-F238E27FC236}">
                  <a16:creationId xmlns:a16="http://schemas.microsoft.com/office/drawing/2014/main" id="{BD672E89-DAB4-41AE-891D-6B6A52B0EA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6" name="Freeform 36">
              <a:extLst>
                <a:ext uri="{FF2B5EF4-FFF2-40B4-BE49-F238E27FC236}">
                  <a16:creationId xmlns:a16="http://schemas.microsoft.com/office/drawing/2014/main" id="{C69123C3-F0F9-4AA7-BA7B-9E5E0AF27E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7" name="Freeform 37">
              <a:extLst>
                <a:ext uri="{FF2B5EF4-FFF2-40B4-BE49-F238E27FC236}">
                  <a16:creationId xmlns:a16="http://schemas.microsoft.com/office/drawing/2014/main" id="{E10779C5-3DD9-489D-9A2D-EF45B7BE30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8" name="Freeform 38">
              <a:extLst>
                <a:ext uri="{FF2B5EF4-FFF2-40B4-BE49-F238E27FC236}">
                  <a16:creationId xmlns:a16="http://schemas.microsoft.com/office/drawing/2014/main" id="{1D3B4B35-2090-4DA8-ADBE-DD888B4E17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40" name="Rectangle 39">
            <a:extLst>
              <a:ext uri="{FF2B5EF4-FFF2-40B4-BE49-F238E27FC236}">
                <a16:creationId xmlns:a16="http://schemas.microsoft.com/office/drawing/2014/main" id="{46FA917F-43A3-4FA3-A085-59D0DC397E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pic>
        <p:nvPicPr>
          <p:cNvPr id="5" name="Picture 4" descr="Text&#10;&#10;Description automatically generated">
            <a:extLst>
              <a:ext uri="{FF2B5EF4-FFF2-40B4-BE49-F238E27FC236}">
                <a16:creationId xmlns:a16="http://schemas.microsoft.com/office/drawing/2014/main" id="{6AA13EFA-4167-544B-8041-4B736351B65D}"/>
              </a:ext>
            </a:extLst>
          </p:cNvPr>
          <p:cNvPicPr>
            <a:picLocks noChangeAspect="1"/>
          </p:cNvPicPr>
          <p:nvPr/>
        </p:nvPicPr>
        <p:blipFill>
          <a:blip r:embed="rId2"/>
          <a:stretch>
            <a:fillRect/>
          </a:stretch>
        </p:blipFill>
        <p:spPr>
          <a:xfrm>
            <a:off x="6909847" y="398368"/>
            <a:ext cx="4594765" cy="2630504"/>
          </a:xfrm>
          <a:prstGeom prst="rect">
            <a:avLst/>
          </a:prstGeom>
        </p:spPr>
      </p:pic>
      <p:sp>
        <p:nvSpPr>
          <p:cNvPr id="42" name="Freeform 33">
            <a:extLst>
              <a:ext uri="{FF2B5EF4-FFF2-40B4-BE49-F238E27FC236}">
                <a16:creationId xmlns:a16="http://schemas.microsoft.com/office/drawing/2014/main" id="{9CBF007B-8C8C-4F79-B037-9F4C61F9F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753578"/>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Rectangle 5">
            <a:extLst>
              <a:ext uri="{FF2B5EF4-FFF2-40B4-BE49-F238E27FC236}">
                <a16:creationId xmlns:a16="http://schemas.microsoft.com/office/drawing/2014/main" id="{438ABA5D-56C4-7E43-B620-655FAF71D333}"/>
              </a:ext>
            </a:extLst>
          </p:cNvPr>
          <p:cNvSpPr/>
          <p:nvPr/>
        </p:nvSpPr>
        <p:spPr>
          <a:xfrm>
            <a:off x="7611324" y="6275607"/>
            <a:ext cx="4059125" cy="369332"/>
          </a:xfrm>
          <a:prstGeom prst="rect">
            <a:avLst/>
          </a:prstGeom>
        </p:spPr>
        <p:txBody>
          <a:bodyPr wrap="none">
            <a:spAutoFit/>
          </a:bodyPr>
          <a:lstStyle/>
          <a:p>
            <a:r>
              <a:rPr lang="en-US" dirty="0"/>
              <a:t>https://</a:t>
            </a:r>
            <a:r>
              <a:rPr lang="en-US" dirty="0" err="1"/>
              <a:t>cybersecdatasci.cs.unipi.gr</a:t>
            </a:r>
            <a:endParaRPr lang="en-US" dirty="0"/>
          </a:p>
        </p:txBody>
      </p:sp>
    </p:spTree>
    <p:extLst>
      <p:ext uri="{BB962C8B-B14F-4D97-AF65-F5344CB8AC3E}">
        <p14:creationId xmlns:p14="http://schemas.microsoft.com/office/powerpoint/2010/main" val="4000711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5DA2A-5137-314F-A713-3CF6B5C94FE7}"/>
              </a:ext>
            </a:extLst>
          </p:cNvPr>
          <p:cNvSpPr>
            <a:spLocks noGrp="1"/>
          </p:cNvSpPr>
          <p:nvPr>
            <p:ph type="title"/>
          </p:nvPr>
        </p:nvSpPr>
        <p:spPr>
          <a:xfrm>
            <a:off x="2592925" y="624110"/>
            <a:ext cx="9599075" cy="1280890"/>
          </a:xfrm>
        </p:spPr>
        <p:txBody>
          <a:bodyPr/>
          <a:lstStyle/>
          <a:p>
            <a:r>
              <a:rPr lang="en-US" dirty="0"/>
              <a:t>Infrastructure &amp; Tools</a:t>
            </a:r>
            <a:endParaRPr lang="x-none" dirty="0"/>
          </a:p>
        </p:txBody>
      </p:sp>
      <p:sp>
        <p:nvSpPr>
          <p:cNvPr id="3" name="Content Placeholder 2">
            <a:extLst>
              <a:ext uri="{FF2B5EF4-FFF2-40B4-BE49-F238E27FC236}">
                <a16:creationId xmlns:a16="http://schemas.microsoft.com/office/drawing/2014/main" id="{894565B8-5A7F-1948-B673-1B1121505217}"/>
              </a:ext>
            </a:extLst>
          </p:cNvPr>
          <p:cNvSpPr>
            <a:spLocks noGrp="1"/>
          </p:cNvSpPr>
          <p:nvPr>
            <p:ph idx="1"/>
          </p:nvPr>
        </p:nvSpPr>
        <p:spPr>
          <a:xfrm>
            <a:off x="1943100" y="1397000"/>
            <a:ext cx="9561512" cy="4514222"/>
          </a:xfrm>
        </p:spPr>
        <p:txBody>
          <a:bodyPr>
            <a:normAutofit lnSpcReduction="10000"/>
          </a:bodyPr>
          <a:lstStyle/>
          <a:p>
            <a:r>
              <a:rPr lang="en-US" dirty="0"/>
              <a:t>To </a:t>
            </a:r>
            <a:r>
              <a:rPr lang="el-GR" dirty="0"/>
              <a:t>πρόγραμμα χρησιμοποιεί την πλατφόρμα </a:t>
            </a:r>
            <a:r>
              <a:rPr lang="en-US" dirty="0" err="1"/>
              <a:t>eclass</a:t>
            </a:r>
            <a:r>
              <a:rPr lang="en-US" dirty="0"/>
              <a:t> </a:t>
            </a:r>
            <a:r>
              <a:rPr lang="el-GR" dirty="0"/>
              <a:t>για ασύγχρονη </a:t>
            </a:r>
            <a:r>
              <a:rPr lang="el-GR" dirty="0" err="1"/>
              <a:t>τηλε</a:t>
            </a:r>
            <a:r>
              <a:rPr lang="el-GR" dirty="0"/>
              <a:t>-εκπαίδευση:</a:t>
            </a:r>
            <a:endParaRPr lang="en-US" dirty="0"/>
          </a:p>
          <a:p>
            <a:pPr lvl="1"/>
            <a:r>
              <a:rPr lang="en-GB" dirty="0"/>
              <a:t>https://gunet2.cs.unipi.gr/</a:t>
            </a:r>
            <a:endParaRPr lang="el-GR" dirty="0"/>
          </a:p>
          <a:p>
            <a:r>
              <a:rPr lang="el-GR" dirty="0"/>
              <a:t>Η πλατφόρμα υποστηρίζει χρήση από εγγεγραμμένους χρήστες όσο και από επισκέπτες. </a:t>
            </a:r>
          </a:p>
          <a:p>
            <a:pPr lvl="1"/>
            <a:r>
              <a:rPr lang="el-GR" dirty="0"/>
              <a:t>Το ενδεδειγμένο είναι να χρησιμοποιείτε την πλατφόρμα ως εγγεγραμμένοι χρήστες, για να λαμβάνετε </a:t>
            </a:r>
            <a:r>
              <a:rPr lang="en-GB" dirty="0"/>
              <a:t>emails </a:t>
            </a:r>
            <a:r>
              <a:rPr lang="el-GR" dirty="0"/>
              <a:t>με ανακοινώσεις των μαθημάτων στα οποία είστε εγγεγραμμένοι, </a:t>
            </a:r>
            <a:r>
              <a:rPr lang="en-GB" dirty="0"/>
              <a:t>emails </a:t>
            </a:r>
            <a:r>
              <a:rPr lang="el-GR" dirty="0"/>
              <a:t>από τη γραμματεία, να υποβάλλετε εργασίες στα μαθήματα κλπ.</a:t>
            </a:r>
          </a:p>
          <a:p>
            <a:r>
              <a:rPr lang="el-GR" dirty="0"/>
              <a:t>Για είσοδο στην πλατφόρμα επιλέγετε το </a:t>
            </a:r>
            <a:r>
              <a:rPr lang="en-GB" dirty="0"/>
              <a:t>link </a:t>
            </a:r>
            <a:r>
              <a:rPr lang="el-GR" dirty="0"/>
              <a:t>Πιστοποίηση μέσω </a:t>
            </a:r>
            <a:r>
              <a:rPr lang="en-GB" dirty="0"/>
              <a:t>Cas. </a:t>
            </a:r>
            <a:endParaRPr lang="el-GR" dirty="0"/>
          </a:p>
          <a:p>
            <a:pPr lvl="1"/>
            <a:r>
              <a:rPr lang="el-GR" dirty="0"/>
              <a:t>Στη φόρμα που εμφανίζεται, συμπληρώνουν τα στοιχεία που έχετε λάβει από γραμματεία </a:t>
            </a:r>
          </a:p>
          <a:p>
            <a:r>
              <a:rPr lang="el-GR" dirty="0"/>
              <a:t>Μεταβαίνοντας στον «Κατάλογο Μαθημάτων», μπορείτε να εγγραφείτε στα μαθήματα/ ανακοινώσεις που επιθυμείτε «τσεκάροντας» το εκάστοτε μάθημα</a:t>
            </a:r>
          </a:p>
          <a:p>
            <a:pPr lvl="1"/>
            <a:r>
              <a:rPr lang="el-GR" dirty="0"/>
              <a:t>Επιπλέον, αφού συνδεθείτε, στο σύνδεσμο Προσωπικό Χαρτοφυλάκιο (</a:t>
            </a:r>
            <a:r>
              <a:rPr lang="en-GB" dirty="0"/>
              <a:t>https://gunet2.cs.unipi.gr/main/</a:t>
            </a:r>
            <a:r>
              <a:rPr lang="en-GB" dirty="0" err="1"/>
              <a:t>portfolio.php</a:t>
            </a:r>
            <a:r>
              <a:rPr lang="en-GB" dirty="0"/>
              <a:t>) </a:t>
            </a:r>
            <a:r>
              <a:rPr lang="el-GR" dirty="0"/>
              <a:t>μπορείτε να δείτε τα μαθήματα στα οποία είστε εγγεγραμμένοι</a:t>
            </a:r>
            <a:endParaRPr lang="x-none" dirty="0"/>
          </a:p>
        </p:txBody>
      </p:sp>
    </p:spTree>
    <p:extLst>
      <p:ext uri="{BB962C8B-B14F-4D97-AF65-F5344CB8AC3E}">
        <p14:creationId xmlns:p14="http://schemas.microsoft.com/office/powerpoint/2010/main" val="996353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E7BFA-FA03-5A4E-96BF-E1A18FC02CAD}"/>
              </a:ext>
            </a:extLst>
          </p:cNvPr>
          <p:cNvSpPr>
            <a:spLocks noGrp="1"/>
          </p:cNvSpPr>
          <p:nvPr>
            <p:ph type="ctrTitle"/>
          </p:nvPr>
        </p:nvSpPr>
        <p:spPr>
          <a:xfrm>
            <a:off x="2589213" y="3470911"/>
            <a:ext cx="8915399" cy="1440924"/>
          </a:xfrm>
        </p:spPr>
        <p:txBody>
          <a:bodyPr>
            <a:noAutofit/>
          </a:bodyPr>
          <a:lstStyle/>
          <a:p>
            <a:r>
              <a:rPr lang="en-US" sz="4800" dirty="0"/>
              <a:t>Privacy-preserving computation using homomorphic encryption</a:t>
            </a:r>
          </a:p>
        </p:txBody>
      </p:sp>
      <p:sp>
        <p:nvSpPr>
          <p:cNvPr id="3" name="Subtitle 2">
            <a:extLst>
              <a:ext uri="{FF2B5EF4-FFF2-40B4-BE49-F238E27FC236}">
                <a16:creationId xmlns:a16="http://schemas.microsoft.com/office/drawing/2014/main" id="{EF8DD820-A71D-254C-A1D0-99E8181BE407}"/>
              </a:ext>
            </a:extLst>
          </p:cNvPr>
          <p:cNvSpPr>
            <a:spLocks noGrp="1"/>
          </p:cNvSpPr>
          <p:nvPr>
            <p:ph type="subTitle" idx="1"/>
          </p:nvPr>
        </p:nvSpPr>
        <p:spPr>
          <a:xfrm>
            <a:off x="2589213" y="5083968"/>
            <a:ext cx="8915399" cy="507189"/>
          </a:xfrm>
        </p:spPr>
        <p:txBody>
          <a:bodyPr>
            <a:normAutofit fontScale="92500" lnSpcReduction="10000"/>
          </a:bodyPr>
          <a:lstStyle/>
          <a:p>
            <a:r>
              <a:rPr lang="en-US" sz="3200" dirty="0" err="1"/>
              <a:t>Michail</a:t>
            </a:r>
            <a:r>
              <a:rPr lang="en-US" sz="3200" dirty="0"/>
              <a:t> </a:t>
            </a:r>
            <a:r>
              <a:rPr lang="en-US" sz="3200" dirty="0" err="1"/>
              <a:t>Maniatakos</a:t>
            </a:r>
            <a:r>
              <a:rPr lang="en-US" sz="3200" dirty="0"/>
              <a:t> </a:t>
            </a:r>
          </a:p>
        </p:txBody>
      </p:sp>
      <p:pic>
        <p:nvPicPr>
          <p:cNvPr id="5" name="Picture 4" descr="Text&#10;&#10;Description automatically generated">
            <a:extLst>
              <a:ext uri="{FF2B5EF4-FFF2-40B4-BE49-F238E27FC236}">
                <a16:creationId xmlns:a16="http://schemas.microsoft.com/office/drawing/2014/main" id="{6AA13EFA-4167-544B-8041-4B736351B65D}"/>
              </a:ext>
            </a:extLst>
          </p:cNvPr>
          <p:cNvPicPr>
            <a:picLocks noChangeAspect="1"/>
          </p:cNvPicPr>
          <p:nvPr/>
        </p:nvPicPr>
        <p:blipFill>
          <a:blip r:embed="rId2"/>
          <a:stretch>
            <a:fillRect/>
          </a:stretch>
        </p:blipFill>
        <p:spPr>
          <a:xfrm>
            <a:off x="6909847" y="398368"/>
            <a:ext cx="4594765" cy="2630504"/>
          </a:xfrm>
          <a:prstGeom prst="rect">
            <a:avLst/>
          </a:prstGeom>
        </p:spPr>
      </p:pic>
      <p:sp>
        <p:nvSpPr>
          <p:cNvPr id="6" name="Rectangle 5">
            <a:extLst>
              <a:ext uri="{FF2B5EF4-FFF2-40B4-BE49-F238E27FC236}">
                <a16:creationId xmlns:a16="http://schemas.microsoft.com/office/drawing/2014/main" id="{438ABA5D-56C4-7E43-B620-655FAF71D333}"/>
              </a:ext>
            </a:extLst>
          </p:cNvPr>
          <p:cNvSpPr/>
          <p:nvPr/>
        </p:nvSpPr>
        <p:spPr>
          <a:xfrm>
            <a:off x="7611324" y="6275607"/>
            <a:ext cx="4059125" cy="369332"/>
          </a:xfrm>
          <a:prstGeom prst="rect">
            <a:avLst/>
          </a:prstGeom>
        </p:spPr>
        <p:txBody>
          <a:bodyPr wrap="none">
            <a:spAutoFit/>
          </a:bodyPr>
          <a:lstStyle/>
          <a:p>
            <a:r>
              <a:rPr lang="en-US" dirty="0"/>
              <a:t>https://</a:t>
            </a:r>
            <a:r>
              <a:rPr lang="en-US" dirty="0" err="1"/>
              <a:t>cybersecdatasci.cs.unipi.gr</a:t>
            </a:r>
            <a:endParaRPr lang="en-US" dirty="0"/>
          </a:p>
        </p:txBody>
      </p:sp>
    </p:spTree>
    <p:extLst>
      <p:ext uri="{BB962C8B-B14F-4D97-AF65-F5344CB8AC3E}">
        <p14:creationId xmlns:p14="http://schemas.microsoft.com/office/powerpoint/2010/main" val="1400258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9FFB854-77C3-034E-9ECE-C0532B27EE88}"/>
              </a:ext>
            </a:extLst>
          </p:cNvPr>
          <p:cNvSpPr>
            <a:spLocks noGrp="1"/>
          </p:cNvSpPr>
          <p:nvPr>
            <p:ph idx="1"/>
          </p:nvPr>
        </p:nvSpPr>
        <p:spPr>
          <a:xfrm>
            <a:off x="1539959" y="1454385"/>
            <a:ext cx="9372330" cy="4865732"/>
          </a:xfrm>
        </p:spPr>
        <p:txBody>
          <a:bodyPr>
            <a:normAutofit fontScale="85000" lnSpcReduction="10000"/>
          </a:bodyPr>
          <a:lstStyle/>
          <a:p>
            <a:r>
              <a:rPr lang="en-US" dirty="0">
                <a:solidFill>
                  <a:schemeClr val="tx1">
                    <a:lumMod val="95000"/>
                    <a:lumOff val="5000"/>
                  </a:schemeClr>
                </a:solidFill>
              </a:rPr>
              <a:t>Abstract: </a:t>
            </a:r>
          </a:p>
          <a:p>
            <a:pPr lvl="1"/>
            <a:r>
              <a:rPr lang="en-US" dirty="0">
                <a:solidFill>
                  <a:schemeClr val="tx1">
                    <a:lumMod val="95000"/>
                    <a:lumOff val="5000"/>
                  </a:schemeClr>
                </a:solidFill>
              </a:rPr>
              <a:t>The rapid expansion and increased popularity of cloud computing comes with no shortage of privacy concerns about outsourcing computation to semi-trusted parties. While cryptography has been successfully used to solve data-in-transit (e.g., HTTPS) and data-at-rest (e.g., AES encrypted hard disks) concerns, data-in-use protection remains unsolved. Homomorphic encryption, the ability to meaningfully manipulate data while data remains encrypted, has emerged as a prominent solution. The performance degradation compared to non-private computation, however, limits its practicality. In this talk, we will discuss our ongoing efforts towards accelerating homomorphic encryption both at the software and hardware level. We will present the first ASIC implementation of a partially homomorphic encrypted co-processor, as well as discuss the prototype of a fully homomorphic encryption accelerator. The talk will also introduce E3, our framework for compiling C++ programs to their homomorphically encrypted counterparts. Real applications, such as privacy-preserving genotype imputation, will be presented.</a:t>
            </a:r>
          </a:p>
          <a:p>
            <a:endParaRPr lang="en-US" dirty="0">
              <a:solidFill>
                <a:schemeClr val="tx1">
                  <a:lumMod val="95000"/>
                  <a:lumOff val="5000"/>
                </a:schemeClr>
              </a:solidFill>
            </a:endParaRPr>
          </a:p>
          <a:p>
            <a:r>
              <a:rPr lang="en-US" dirty="0" err="1">
                <a:solidFill>
                  <a:schemeClr val="tx1">
                    <a:lumMod val="95000"/>
                    <a:lumOff val="5000"/>
                  </a:schemeClr>
                </a:solidFill>
              </a:rPr>
              <a:t>Σύντομο</a:t>
            </a:r>
            <a:r>
              <a:rPr lang="en-US" dirty="0">
                <a:solidFill>
                  <a:schemeClr val="tx1">
                    <a:lumMod val="95000"/>
                    <a:lumOff val="5000"/>
                  </a:schemeClr>
                </a:solidFill>
              </a:rPr>
              <a:t> β</a:t>
            </a:r>
            <a:r>
              <a:rPr lang="en-US" dirty="0" err="1">
                <a:solidFill>
                  <a:schemeClr val="tx1">
                    <a:lumMod val="95000"/>
                    <a:lumOff val="5000"/>
                  </a:schemeClr>
                </a:solidFill>
              </a:rPr>
              <a:t>ιογρ</a:t>
            </a:r>
            <a:r>
              <a:rPr lang="en-US" dirty="0">
                <a:solidFill>
                  <a:schemeClr val="tx1">
                    <a:lumMod val="95000"/>
                    <a:lumOff val="5000"/>
                  </a:schemeClr>
                </a:solidFill>
              </a:rPr>
              <a:t>αφικό: </a:t>
            </a:r>
          </a:p>
          <a:p>
            <a:pPr lvl="1"/>
            <a:r>
              <a:rPr lang="en-US" dirty="0" err="1">
                <a:solidFill>
                  <a:schemeClr val="tx1">
                    <a:lumMod val="95000"/>
                    <a:lumOff val="5000"/>
                  </a:schemeClr>
                </a:solidFill>
              </a:rPr>
              <a:t>Michail</a:t>
            </a:r>
            <a:r>
              <a:rPr lang="en-US" dirty="0">
                <a:solidFill>
                  <a:schemeClr val="tx1">
                    <a:lumMod val="95000"/>
                    <a:lumOff val="5000"/>
                  </a:schemeClr>
                </a:solidFill>
              </a:rPr>
              <a:t> Maniatakos is an Associate Professor of Electrical and Computer Engineering at New York University Abu Dhabi, UAE, and a Global Network University Associate Professor at the NYU Tandon School of Engineering, USA. He is the Director of the MoMA Laboratory (nyuad.nyu.edu/</a:t>
            </a:r>
            <a:r>
              <a:rPr lang="en-US" dirty="0" err="1">
                <a:solidFill>
                  <a:schemeClr val="tx1">
                    <a:lumMod val="95000"/>
                    <a:lumOff val="5000"/>
                  </a:schemeClr>
                </a:solidFill>
              </a:rPr>
              <a:t>momalab</a:t>
            </a:r>
            <a:r>
              <a:rPr lang="en-US" dirty="0">
                <a:solidFill>
                  <a:schemeClr val="tx1">
                    <a:lumMod val="95000"/>
                    <a:lumOff val="5000"/>
                  </a:schemeClr>
                </a:solidFill>
              </a:rPr>
              <a:t>). He received his Ph.D. in Electrical Engineering, as well as M.Sc., M.Phil. degrees from Yale University, in 2012. He also received the B.Sc. and M.Sc. degrees in Computer Science and Embedded Systems, respectively, from the University of Piraeus, Greece. </a:t>
            </a:r>
            <a:endParaRPr lang="en-US" sz="1400" dirty="0">
              <a:solidFill>
                <a:schemeClr val="tx1">
                  <a:lumMod val="95000"/>
                  <a:lumOff val="5000"/>
                </a:schemeClr>
              </a:solidFill>
            </a:endParaRPr>
          </a:p>
        </p:txBody>
      </p:sp>
    </p:spTree>
    <p:extLst>
      <p:ext uri="{BB962C8B-B14F-4D97-AF65-F5344CB8AC3E}">
        <p14:creationId xmlns:p14="http://schemas.microsoft.com/office/powerpoint/2010/main" val="794796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2B258D2B-6AC3-4B3A-A87C-FD7E65178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73" name="Freeform 5">
            <a:extLst>
              <a:ext uri="{FF2B5EF4-FFF2-40B4-BE49-F238E27FC236}">
                <a16:creationId xmlns:a16="http://schemas.microsoft.com/office/drawing/2014/main" id="{8D55DD8B-9BF9-4B91-A22D-2D3F2AEFF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0AAC8F33-1C2C-9F4D-AE13-B39A90AB137C}"/>
              </a:ext>
            </a:extLst>
          </p:cNvPr>
          <p:cNvSpPr>
            <a:spLocks noGrp="1"/>
          </p:cNvSpPr>
          <p:nvPr>
            <p:ph type="title"/>
          </p:nvPr>
        </p:nvSpPr>
        <p:spPr>
          <a:xfrm>
            <a:off x="541867" y="787400"/>
            <a:ext cx="7145866" cy="778933"/>
          </a:xfrm>
        </p:spPr>
        <p:txBody>
          <a:bodyPr anchor="ctr">
            <a:normAutofit/>
          </a:bodyPr>
          <a:lstStyle/>
          <a:p>
            <a:r>
              <a:rPr lang="en-US" sz="3200" dirty="0">
                <a:solidFill>
                  <a:srgbClr val="FEFFFF"/>
                </a:solidFill>
              </a:rPr>
              <a:t>Agenda</a:t>
            </a:r>
          </a:p>
        </p:txBody>
      </p:sp>
      <p:sp>
        <p:nvSpPr>
          <p:cNvPr id="3" name="Content Placeholder 2">
            <a:extLst>
              <a:ext uri="{FF2B5EF4-FFF2-40B4-BE49-F238E27FC236}">
                <a16:creationId xmlns:a16="http://schemas.microsoft.com/office/drawing/2014/main" id="{89FFB854-77C3-034E-9ECE-C0532B27EE88}"/>
              </a:ext>
            </a:extLst>
          </p:cNvPr>
          <p:cNvSpPr>
            <a:spLocks noGrp="1"/>
          </p:cNvSpPr>
          <p:nvPr>
            <p:ph idx="1"/>
          </p:nvPr>
        </p:nvSpPr>
        <p:spPr>
          <a:xfrm>
            <a:off x="419370" y="1992268"/>
            <a:ext cx="9372330" cy="4865732"/>
          </a:xfrm>
        </p:spPr>
        <p:txBody>
          <a:bodyPr>
            <a:normAutofit/>
          </a:bodyPr>
          <a:lstStyle/>
          <a:p>
            <a:r>
              <a:rPr lang="en-US" sz="2000" dirty="0">
                <a:solidFill>
                  <a:schemeClr val="tx1">
                    <a:lumMod val="95000"/>
                    <a:lumOff val="5000"/>
                  </a:schemeClr>
                </a:solidFill>
              </a:rPr>
              <a:t>Welcome</a:t>
            </a:r>
          </a:p>
          <a:p>
            <a:pPr lvl="1"/>
            <a:r>
              <a:rPr lang="en-US" sz="1500" dirty="0">
                <a:solidFill>
                  <a:schemeClr val="tx1">
                    <a:lumMod val="95000"/>
                    <a:lumOff val="5000"/>
                  </a:schemeClr>
                </a:solidFill>
              </a:rPr>
              <a:t>Professor</a:t>
            </a:r>
            <a:r>
              <a:rPr lang="en-US" sz="1800" dirty="0">
                <a:solidFill>
                  <a:schemeClr val="tx1">
                    <a:lumMod val="95000"/>
                    <a:lumOff val="5000"/>
                  </a:schemeClr>
                </a:solidFill>
              </a:rPr>
              <a:t> </a:t>
            </a:r>
            <a:r>
              <a:rPr lang="en-US" sz="1500" dirty="0">
                <a:solidFill>
                  <a:schemeClr val="tx1">
                    <a:lumMod val="95000"/>
                    <a:lumOff val="5000"/>
                  </a:schemeClr>
                </a:solidFill>
              </a:rPr>
              <a:t>Dimitris </a:t>
            </a:r>
            <a:r>
              <a:rPr lang="en-US" sz="1500" dirty="0" err="1">
                <a:solidFill>
                  <a:schemeClr val="tx1">
                    <a:lumMod val="95000"/>
                    <a:lumOff val="5000"/>
                  </a:schemeClr>
                </a:solidFill>
              </a:rPr>
              <a:t>Apostolou</a:t>
            </a:r>
            <a:r>
              <a:rPr lang="en-US" sz="1500" dirty="0">
                <a:solidFill>
                  <a:schemeClr val="tx1">
                    <a:lumMod val="95000"/>
                    <a:lumOff val="5000"/>
                  </a:schemeClr>
                </a:solidFill>
              </a:rPr>
              <a:t>, Associate Professor Kostas </a:t>
            </a:r>
            <a:r>
              <a:rPr lang="en-US" sz="1500" dirty="0" err="1">
                <a:solidFill>
                  <a:schemeClr val="tx1">
                    <a:lumMod val="95000"/>
                    <a:lumOff val="5000"/>
                  </a:schemeClr>
                </a:solidFill>
              </a:rPr>
              <a:t>Patsakls</a:t>
            </a:r>
            <a:r>
              <a:rPr lang="en-US" sz="1500" dirty="0">
                <a:solidFill>
                  <a:schemeClr val="tx1">
                    <a:lumMod val="95000"/>
                    <a:lumOff val="5000"/>
                  </a:schemeClr>
                </a:solidFill>
              </a:rPr>
              <a:t>, </a:t>
            </a:r>
            <a:r>
              <a:rPr lang="en-US" sz="1500" dirty="0" err="1">
                <a:solidFill>
                  <a:schemeClr val="tx1">
                    <a:lumMod val="95000"/>
                    <a:lumOff val="5000"/>
                  </a:schemeClr>
                </a:solidFill>
              </a:rPr>
              <a:t>Mrs</a:t>
            </a:r>
            <a:r>
              <a:rPr lang="en-US" sz="1500" dirty="0">
                <a:solidFill>
                  <a:schemeClr val="tx1">
                    <a:lumMod val="95000"/>
                    <a:lumOff val="5000"/>
                  </a:schemeClr>
                </a:solidFill>
              </a:rPr>
              <a:t> </a:t>
            </a:r>
            <a:r>
              <a:rPr lang="en-US" sz="1500" dirty="0" err="1">
                <a:solidFill>
                  <a:schemeClr val="tx1">
                    <a:lumMod val="95000"/>
                    <a:lumOff val="5000"/>
                  </a:schemeClr>
                </a:solidFill>
              </a:rPr>
              <a:t>Vassiliki</a:t>
            </a:r>
            <a:r>
              <a:rPr lang="en-US" sz="1500" dirty="0">
                <a:solidFill>
                  <a:schemeClr val="tx1">
                    <a:lumMod val="95000"/>
                    <a:lumOff val="5000"/>
                  </a:schemeClr>
                </a:solidFill>
              </a:rPr>
              <a:t> </a:t>
            </a:r>
            <a:r>
              <a:rPr lang="en-US" sz="1500" dirty="0" err="1">
                <a:solidFill>
                  <a:schemeClr val="tx1">
                    <a:lumMod val="95000"/>
                    <a:lumOff val="5000"/>
                  </a:schemeClr>
                </a:solidFill>
              </a:rPr>
              <a:t>Gotsi</a:t>
            </a:r>
            <a:endParaRPr lang="en-US" sz="1800" dirty="0">
              <a:solidFill>
                <a:schemeClr val="tx1">
                  <a:lumMod val="95000"/>
                  <a:lumOff val="5000"/>
                </a:schemeClr>
              </a:solidFill>
            </a:endParaRPr>
          </a:p>
          <a:p>
            <a:r>
              <a:rPr lang="en-US" sz="2000" dirty="0">
                <a:solidFill>
                  <a:schemeClr val="tx1">
                    <a:lumMod val="95000"/>
                    <a:lumOff val="5000"/>
                  </a:schemeClr>
                </a:solidFill>
              </a:rPr>
              <a:t>Invited talk “Privacy-preserving computation using homomorphic encryption”</a:t>
            </a:r>
          </a:p>
          <a:p>
            <a:pPr lvl="1"/>
            <a:r>
              <a:rPr lang="en-GB" sz="1500" dirty="0" err="1">
                <a:solidFill>
                  <a:schemeClr val="tx1">
                    <a:lumMod val="95000"/>
                    <a:lumOff val="5000"/>
                  </a:schemeClr>
                </a:solidFill>
              </a:rPr>
              <a:t>Michail</a:t>
            </a:r>
            <a:r>
              <a:rPr lang="en-GB" sz="1500" dirty="0">
                <a:solidFill>
                  <a:schemeClr val="tx1">
                    <a:lumMod val="95000"/>
                    <a:lumOff val="5000"/>
                  </a:schemeClr>
                </a:solidFill>
              </a:rPr>
              <a:t> (</a:t>
            </a:r>
            <a:r>
              <a:rPr lang="en-GB" sz="1500" dirty="0" err="1">
                <a:solidFill>
                  <a:schemeClr val="tx1">
                    <a:lumMod val="95000"/>
                    <a:lumOff val="5000"/>
                  </a:schemeClr>
                </a:solidFill>
              </a:rPr>
              <a:t>Mihalis</a:t>
            </a:r>
            <a:r>
              <a:rPr lang="en-GB" sz="1500" dirty="0">
                <a:solidFill>
                  <a:schemeClr val="tx1">
                    <a:lumMod val="95000"/>
                    <a:lumOff val="5000"/>
                  </a:schemeClr>
                </a:solidFill>
              </a:rPr>
              <a:t>) </a:t>
            </a:r>
            <a:r>
              <a:rPr lang="en-GB" sz="1500" dirty="0" err="1">
                <a:solidFill>
                  <a:schemeClr val="tx1">
                    <a:lumMod val="95000"/>
                    <a:lumOff val="5000"/>
                  </a:schemeClr>
                </a:solidFill>
              </a:rPr>
              <a:t>ManiatakosAssociate</a:t>
            </a:r>
            <a:r>
              <a:rPr lang="en-GB" sz="1500" dirty="0">
                <a:solidFill>
                  <a:schemeClr val="tx1">
                    <a:lumMod val="95000"/>
                    <a:lumOff val="5000"/>
                  </a:schemeClr>
                </a:solidFill>
              </a:rPr>
              <a:t> Professor, New York University Abu Dhabi</a:t>
            </a:r>
          </a:p>
          <a:p>
            <a:r>
              <a:rPr lang="en-GB" sz="1700" dirty="0">
                <a:solidFill>
                  <a:schemeClr val="tx1">
                    <a:lumMod val="95000"/>
                    <a:lumOff val="5000"/>
                  </a:schemeClr>
                </a:solidFill>
              </a:rPr>
              <a:t>Break</a:t>
            </a:r>
            <a:endParaRPr lang="en-US" sz="1700" dirty="0">
              <a:solidFill>
                <a:schemeClr val="tx1">
                  <a:lumMod val="95000"/>
                  <a:lumOff val="5000"/>
                </a:schemeClr>
              </a:solidFill>
            </a:endParaRPr>
          </a:p>
          <a:p>
            <a:r>
              <a:rPr lang="en-GB" sz="2000" dirty="0">
                <a:solidFill>
                  <a:schemeClr val="tx1">
                    <a:lumMod val="95000"/>
                    <a:lumOff val="5000"/>
                  </a:schemeClr>
                </a:solidFill>
              </a:rPr>
              <a:t>Track: Information and Communication Systems Security</a:t>
            </a:r>
          </a:p>
          <a:p>
            <a:pPr lvl="1"/>
            <a:r>
              <a:rPr lang="en-GB" sz="1500" dirty="0">
                <a:solidFill>
                  <a:schemeClr val="tx1">
                    <a:lumMod val="95000"/>
                    <a:lumOff val="5000"/>
                  </a:schemeClr>
                </a:solidFill>
              </a:rPr>
              <a:t>Associate Professor Panayiotis </a:t>
            </a:r>
            <a:r>
              <a:rPr lang="en-GB" sz="1500" dirty="0" err="1">
                <a:solidFill>
                  <a:schemeClr val="tx1">
                    <a:lumMod val="95000"/>
                    <a:lumOff val="5000"/>
                  </a:schemeClr>
                </a:solidFill>
              </a:rPr>
              <a:t>Kotzanikolaou</a:t>
            </a:r>
            <a:endParaRPr lang="en-GB" sz="1500" dirty="0">
              <a:solidFill>
                <a:schemeClr val="tx1">
                  <a:lumMod val="95000"/>
                  <a:lumOff val="5000"/>
                </a:schemeClr>
              </a:solidFill>
            </a:endParaRPr>
          </a:p>
          <a:p>
            <a:r>
              <a:rPr lang="en-GB" sz="2000" dirty="0">
                <a:solidFill>
                  <a:schemeClr val="tx1">
                    <a:lumMod val="95000"/>
                    <a:lumOff val="5000"/>
                  </a:schemeClr>
                </a:solidFill>
              </a:rPr>
              <a:t>Track: Infrastructure and Systems Security and Reliability</a:t>
            </a:r>
          </a:p>
          <a:p>
            <a:pPr lvl="1"/>
            <a:r>
              <a:rPr lang="en-GB" sz="1500" dirty="0">
                <a:solidFill>
                  <a:schemeClr val="tx1">
                    <a:lumMod val="95000"/>
                    <a:lumOff val="5000"/>
                  </a:schemeClr>
                </a:solidFill>
              </a:rPr>
              <a:t>Associate Professor </a:t>
            </a:r>
            <a:r>
              <a:rPr lang="en-US" sz="1500" dirty="0">
                <a:solidFill>
                  <a:schemeClr val="tx1">
                    <a:lumMod val="95000"/>
                    <a:lumOff val="5000"/>
                  </a:schemeClr>
                </a:solidFill>
              </a:rPr>
              <a:t>Michalis </a:t>
            </a:r>
            <a:r>
              <a:rPr lang="en-US" sz="1500" dirty="0" err="1">
                <a:solidFill>
                  <a:schemeClr val="tx1">
                    <a:lumMod val="95000"/>
                    <a:lumOff val="5000"/>
                  </a:schemeClr>
                </a:solidFill>
              </a:rPr>
              <a:t>Psarakis</a:t>
            </a:r>
            <a:endParaRPr lang="en-GB" sz="1500" dirty="0">
              <a:solidFill>
                <a:schemeClr val="tx1">
                  <a:lumMod val="95000"/>
                  <a:lumOff val="5000"/>
                </a:schemeClr>
              </a:solidFill>
            </a:endParaRPr>
          </a:p>
          <a:p>
            <a:r>
              <a:rPr lang="en-GB" sz="2000" dirty="0">
                <a:solidFill>
                  <a:schemeClr val="tx1">
                    <a:lumMod val="95000"/>
                    <a:lumOff val="5000"/>
                  </a:schemeClr>
                </a:solidFill>
              </a:rPr>
              <a:t>Track: Business and Data Analytics</a:t>
            </a:r>
          </a:p>
          <a:p>
            <a:pPr lvl="1"/>
            <a:r>
              <a:rPr lang="en-GB" dirty="0">
                <a:solidFill>
                  <a:schemeClr val="tx1">
                    <a:lumMod val="95000"/>
                    <a:lumOff val="5000"/>
                  </a:schemeClr>
                </a:solidFill>
              </a:rPr>
              <a:t>Professor Yiannis Theodoridis</a:t>
            </a:r>
            <a:endParaRPr lang="en-US" dirty="0">
              <a:solidFill>
                <a:schemeClr val="tx1">
                  <a:lumMod val="95000"/>
                  <a:lumOff val="5000"/>
                </a:schemeClr>
              </a:solidFill>
            </a:endParaRPr>
          </a:p>
        </p:txBody>
      </p:sp>
    </p:spTree>
    <p:extLst>
      <p:ext uri="{BB962C8B-B14F-4D97-AF65-F5344CB8AC3E}">
        <p14:creationId xmlns:p14="http://schemas.microsoft.com/office/powerpoint/2010/main" val="4095710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MSC in Cybersecurity and Data Science</a:t>
            </a:r>
            <a:endParaRPr lang="el-GR" dirty="0"/>
          </a:p>
        </p:txBody>
      </p:sp>
      <p:sp>
        <p:nvSpPr>
          <p:cNvPr id="3" name="Content Placeholder 2"/>
          <p:cNvSpPr>
            <a:spLocks noGrp="1"/>
          </p:cNvSpPr>
          <p:nvPr>
            <p:ph idx="1"/>
          </p:nvPr>
        </p:nvSpPr>
        <p:spPr>
          <a:xfrm>
            <a:off x="2556555" y="1796143"/>
            <a:ext cx="5901645" cy="4115079"/>
          </a:xfrm>
        </p:spPr>
        <p:txBody>
          <a:bodyPr/>
          <a:lstStyle/>
          <a:p>
            <a:endParaRPr lang="en-US" dirty="0"/>
          </a:p>
          <a:p>
            <a:r>
              <a:rPr lang="en-US" dirty="0"/>
              <a:t>The Cybersecurity and Data Science program serves computer scientists and IT professionals </a:t>
            </a:r>
          </a:p>
          <a:p>
            <a:pPr lvl="1"/>
            <a:r>
              <a:rPr lang="en-US" dirty="0"/>
              <a:t>who wish to enroll in post graduate computer science studies and learn the recent advancements in the fields of Computer and Infrastructure Security and Data &amp; Business Analytics. </a:t>
            </a:r>
          </a:p>
          <a:p>
            <a:r>
              <a:rPr lang="en-US" dirty="0"/>
              <a:t>These fields exhibit rapid scientific development, high dynamics and an ever-increasing demand in the European and global market. </a:t>
            </a:r>
          </a:p>
          <a:p>
            <a:pPr lvl="1"/>
            <a:r>
              <a:rPr lang="en-US" dirty="0"/>
              <a:t>The program awards a Postgraduate Diploma (MSc) in “Cybersecurity and Data Science”</a:t>
            </a:r>
            <a:endParaRPr lang="el-GR" dirty="0"/>
          </a:p>
        </p:txBody>
      </p:sp>
      <p:sp>
        <p:nvSpPr>
          <p:cNvPr id="4" name="Rectangle 3"/>
          <p:cNvSpPr/>
          <p:nvPr/>
        </p:nvSpPr>
        <p:spPr>
          <a:xfrm>
            <a:off x="8726198" y="2875474"/>
            <a:ext cx="3185768" cy="1323439"/>
          </a:xfrm>
          <a:prstGeom prst="rect">
            <a:avLst/>
          </a:prstGeom>
        </p:spPr>
        <p:txBody>
          <a:bodyPr wrap="square">
            <a:spAutoFit/>
          </a:bodyPr>
          <a:lstStyle/>
          <a:p>
            <a:r>
              <a:rPr lang="en-US" sz="1600" dirty="0"/>
              <a:t>Key information:</a:t>
            </a:r>
          </a:p>
          <a:p>
            <a:r>
              <a:rPr lang="en-US" sz="1600" b="1" dirty="0"/>
              <a:t>Duration</a:t>
            </a:r>
            <a:r>
              <a:rPr lang="en-US" sz="1600" dirty="0"/>
              <a:t>: 1.5 year full-time</a:t>
            </a:r>
            <a:br>
              <a:rPr lang="en-US" sz="1600" dirty="0"/>
            </a:br>
            <a:r>
              <a:rPr lang="en-US" sz="1600" b="1" dirty="0"/>
              <a:t>Start date</a:t>
            </a:r>
            <a:r>
              <a:rPr lang="en-US" sz="1600" dirty="0"/>
              <a:t>: October 2022</a:t>
            </a:r>
            <a:br>
              <a:rPr lang="en-US" sz="1600" dirty="0"/>
            </a:br>
            <a:r>
              <a:rPr lang="en-US" sz="1600" b="1" dirty="0"/>
              <a:t>Fees</a:t>
            </a:r>
            <a:r>
              <a:rPr lang="en-US" sz="1600" dirty="0"/>
              <a:t>: 4500€</a:t>
            </a:r>
            <a:br>
              <a:rPr lang="en-US" sz="1600" dirty="0"/>
            </a:br>
            <a:r>
              <a:rPr lang="en-US" sz="1600" b="1" dirty="0"/>
              <a:t>ECTS</a:t>
            </a:r>
            <a:r>
              <a:rPr lang="en-US" sz="1600" dirty="0"/>
              <a:t>: 90 credits</a:t>
            </a:r>
          </a:p>
        </p:txBody>
      </p:sp>
    </p:spTree>
    <p:extLst>
      <p:ext uri="{BB962C8B-B14F-4D97-AF65-F5344CB8AC3E}">
        <p14:creationId xmlns:p14="http://schemas.microsoft.com/office/powerpoint/2010/main" val="4029930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Welcome!</a:t>
            </a:r>
            <a:endParaRPr lang="el-GR" dirty="0"/>
          </a:p>
        </p:txBody>
      </p:sp>
      <p:sp>
        <p:nvSpPr>
          <p:cNvPr id="3" name="Content Placeholder 2"/>
          <p:cNvSpPr>
            <a:spLocks noGrp="1"/>
          </p:cNvSpPr>
          <p:nvPr>
            <p:ph idx="1"/>
          </p:nvPr>
        </p:nvSpPr>
        <p:spPr>
          <a:xfrm>
            <a:off x="2589212" y="1382485"/>
            <a:ext cx="8915400" cy="4974771"/>
          </a:xfrm>
        </p:spPr>
        <p:txBody>
          <a:bodyPr>
            <a:normAutofit fontScale="77500" lnSpcReduction="20000"/>
          </a:bodyPr>
          <a:lstStyle/>
          <a:p>
            <a:r>
              <a:rPr lang="en-US" dirty="0"/>
              <a:t>Our goal is to provide up-to-date education, advanced knowledge, practical skills, and cutting-edge research experience in the theories, technologies and applications of cybersecurity and data science</a:t>
            </a:r>
          </a:p>
          <a:p>
            <a:r>
              <a:rPr lang="en-US" dirty="0"/>
              <a:t>Our team of instructors consists of highly experienced faculty, internationally recognized in the fields of Cybersecurity and Data Science, making a unique Program built upon the following pillars:</a:t>
            </a:r>
          </a:p>
          <a:p>
            <a:pPr lvl="1"/>
            <a:r>
              <a:rPr lang="en-US" dirty="0"/>
              <a:t>Value equally both domain-driven and fundamental methodological research</a:t>
            </a:r>
          </a:p>
          <a:p>
            <a:pPr lvl="1"/>
            <a:r>
              <a:rPr lang="en-US" dirty="0"/>
              <a:t>Educate the next generation of experts in the intersection of the two fields</a:t>
            </a:r>
          </a:p>
          <a:p>
            <a:pPr lvl="1"/>
            <a:r>
              <a:rPr lang="en-US" dirty="0"/>
              <a:t>Explore the impact of the revolution of data and cybersecurity technologies on economics, business, health and transportation, as well as society at large </a:t>
            </a:r>
          </a:p>
          <a:p>
            <a:pPr lvl="1"/>
            <a:r>
              <a:rPr lang="en-US" dirty="0"/>
              <a:t>Provide outreach to students and researchers at a variety of career stages</a:t>
            </a:r>
          </a:p>
          <a:p>
            <a:r>
              <a:rPr lang="en-US" dirty="0"/>
              <a:t>Although our MSc Program is new, we exploit on the extensive teaching and research experience of our team, which guarantees delivering of high-quality education at the highest standards. </a:t>
            </a:r>
          </a:p>
          <a:p>
            <a:r>
              <a:rPr lang="en-US" dirty="0"/>
              <a:t>Courses are supported (in terms of TAs, infrastructure, etc.) by the affiliated research labs</a:t>
            </a:r>
          </a:p>
          <a:p>
            <a:pPr lvl="1"/>
            <a:r>
              <a:rPr lang="en-US" dirty="0"/>
              <a:t>Cyber Security Lab</a:t>
            </a:r>
          </a:p>
          <a:p>
            <a:pPr lvl="1"/>
            <a:r>
              <a:rPr lang="en-US" dirty="0"/>
              <a:t>Data Science Lab</a:t>
            </a:r>
          </a:p>
          <a:p>
            <a:pPr lvl="1"/>
            <a:r>
              <a:rPr lang="en-US" dirty="0"/>
              <a:t>Decision Support Systems Lab</a:t>
            </a:r>
          </a:p>
          <a:p>
            <a:pPr lvl="1"/>
            <a:r>
              <a:rPr lang="en-US" dirty="0"/>
              <a:t>Embedded Systems Lab</a:t>
            </a:r>
          </a:p>
          <a:p>
            <a:pPr lvl="1"/>
            <a:r>
              <a:rPr lang="en-US" dirty="0"/>
              <a:t>Network Research Lab</a:t>
            </a:r>
          </a:p>
        </p:txBody>
      </p:sp>
    </p:spTree>
    <p:extLst>
      <p:ext uri="{BB962C8B-B14F-4D97-AF65-F5344CB8AC3E}">
        <p14:creationId xmlns:p14="http://schemas.microsoft.com/office/powerpoint/2010/main" val="3214366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6576F-3FBE-C5FD-30F2-D090171F119C}"/>
              </a:ext>
            </a:extLst>
          </p:cNvPr>
          <p:cNvSpPr>
            <a:spLocks noGrp="1"/>
          </p:cNvSpPr>
          <p:nvPr>
            <p:ph type="title"/>
          </p:nvPr>
        </p:nvSpPr>
        <p:spPr/>
        <p:txBody>
          <a:bodyPr/>
          <a:lstStyle/>
          <a:p>
            <a:r>
              <a:rPr lang="en-US" dirty="0"/>
              <a:t>Professional Collaborations &amp; Certifications</a:t>
            </a:r>
            <a:endParaRPr lang="el-GR" dirty="0"/>
          </a:p>
        </p:txBody>
      </p:sp>
      <p:sp>
        <p:nvSpPr>
          <p:cNvPr id="3" name="Content Placeholder 2">
            <a:extLst>
              <a:ext uri="{FF2B5EF4-FFF2-40B4-BE49-F238E27FC236}">
                <a16:creationId xmlns:a16="http://schemas.microsoft.com/office/drawing/2014/main" id="{E8D4CA2A-DE4B-46C8-740A-795A957A0221}"/>
              </a:ext>
            </a:extLst>
          </p:cNvPr>
          <p:cNvSpPr>
            <a:spLocks noGrp="1"/>
          </p:cNvSpPr>
          <p:nvPr>
            <p:ph idx="1"/>
          </p:nvPr>
        </p:nvSpPr>
        <p:spPr>
          <a:xfrm>
            <a:off x="2589212" y="1999129"/>
            <a:ext cx="8915400" cy="2644589"/>
          </a:xfrm>
        </p:spPr>
        <p:txBody>
          <a:bodyPr/>
          <a:lstStyle/>
          <a:p>
            <a:r>
              <a:rPr lang="el-GR" dirty="0"/>
              <a:t>Πρόγραμμα </a:t>
            </a:r>
            <a:r>
              <a:rPr lang="en-US" dirty="0"/>
              <a:t>SAS Academic Specialization</a:t>
            </a:r>
          </a:p>
          <a:p>
            <a:endParaRPr lang="en-US" dirty="0"/>
          </a:p>
          <a:p>
            <a:endParaRPr lang="en-US" dirty="0"/>
          </a:p>
          <a:p>
            <a:endParaRPr lang="en-US" dirty="0"/>
          </a:p>
          <a:p>
            <a:endParaRPr lang="en-US" dirty="0"/>
          </a:p>
          <a:p>
            <a:r>
              <a:rPr lang="el-GR" dirty="0"/>
              <a:t>Πιστοποίηση Ασφάλειας Πληροφοριακών Συστημάτων</a:t>
            </a:r>
          </a:p>
        </p:txBody>
      </p:sp>
      <p:pic>
        <p:nvPicPr>
          <p:cNvPr id="1026" name="Picture 2" descr="Image result for sas data">
            <a:extLst>
              <a:ext uri="{FF2B5EF4-FFF2-40B4-BE49-F238E27FC236}">
                <a16:creationId xmlns:a16="http://schemas.microsoft.com/office/drawing/2014/main" id="{0D92D54D-F408-52C7-BAAA-227EEF3E0D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0" y="2609850"/>
            <a:ext cx="1905000" cy="8191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EC-Council Certified Network Defender (CND) – CT Academy">
            <a:extLst>
              <a:ext uri="{FF2B5EF4-FFF2-40B4-BE49-F238E27FC236}">
                <a16:creationId xmlns:a16="http://schemas.microsoft.com/office/drawing/2014/main" id="{E6A57237-D0B2-6D92-3BCF-252BBD6AEE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7226" y="4643718"/>
            <a:ext cx="3774633" cy="105939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ORTINET FORTIGATE - iS5 Communications">
            <a:extLst>
              <a:ext uri="{FF2B5EF4-FFF2-40B4-BE49-F238E27FC236}">
                <a16:creationId xmlns:a16="http://schemas.microsoft.com/office/drawing/2014/main" id="{73DE12F5-A3C8-9C1E-776F-73CBBBBFEEE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20486" y="4569633"/>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5740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5DA2A-5137-314F-A713-3CF6B5C94FE7}"/>
              </a:ext>
            </a:extLst>
          </p:cNvPr>
          <p:cNvSpPr>
            <a:spLocks noGrp="1"/>
          </p:cNvSpPr>
          <p:nvPr>
            <p:ph type="title"/>
          </p:nvPr>
        </p:nvSpPr>
        <p:spPr/>
        <p:txBody>
          <a:bodyPr/>
          <a:lstStyle/>
          <a:p>
            <a:r>
              <a:rPr lang="en-US" dirty="0"/>
              <a:t>Preparatory sessions</a:t>
            </a:r>
            <a:endParaRPr lang="x-none" dirty="0"/>
          </a:p>
        </p:txBody>
      </p:sp>
      <p:sp>
        <p:nvSpPr>
          <p:cNvPr id="5" name="TextBox 4">
            <a:extLst>
              <a:ext uri="{FF2B5EF4-FFF2-40B4-BE49-F238E27FC236}">
                <a16:creationId xmlns:a16="http://schemas.microsoft.com/office/drawing/2014/main" id="{C7B16510-FF7B-4148-AD87-B4B77BE7371D}"/>
              </a:ext>
            </a:extLst>
          </p:cNvPr>
          <p:cNvSpPr txBox="1"/>
          <p:nvPr/>
        </p:nvSpPr>
        <p:spPr>
          <a:xfrm>
            <a:off x="2592925" y="1459796"/>
            <a:ext cx="9294275" cy="2585323"/>
          </a:xfrm>
          <a:prstGeom prst="rect">
            <a:avLst/>
          </a:prstGeom>
          <a:noFill/>
        </p:spPr>
        <p:txBody>
          <a:bodyPr wrap="square">
            <a:spAutoFit/>
          </a:bodyPr>
          <a:lstStyle/>
          <a:p>
            <a:r>
              <a:rPr lang="el-GR" dirty="0"/>
              <a:t>- τη</a:t>
            </a:r>
            <a:r>
              <a:rPr lang="en-US" dirty="0"/>
              <a:t> </a:t>
            </a:r>
            <a:r>
              <a:rPr lang="el-GR" b="1" dirty="0"/>
              <a:t>Δευτέρα 10/10 18:15-21:00</a:t>
            </a:r>
            <a:r>
              <a:rPr lang="el-GR" dirty="0"/>
              <a:t> και την </a:t>
            </a:r>
            <a:r>
              <a:rPr lang="el-GR" b="1" dirty="0"/>
              <a:t>Τρίτη 11/10 18:15-21:00</a:t>
            </a:r>
            <a:r>
              <a:rPr lang="el-GR" dirty="0"/>
              <a:t> πραγματοποιήθηκαν  εργαστήρια σε </a:t>
            </a:r>
            <a:r>
              <a:rPr lang="en-GB" dirty="0"/>
              <a:t>linux-python3</a:t>
            </a:r>
            <a:r>
              <a:rPr lang="el-GR" dirty="0"/>
              <a:t>: </a:t>
            </a:r>
            <a:r>
              <a:rPr lang="en-GB" dirty="0" err="1"/>
              <a:t>linux</a:t>
            </a:r>
            <a:r>
              <a:rPr lang="en-GB" dirty="0"/>
              <a:t> terminal commands, virtual environments, python install, </a:t>
            </a:r>
            <a:r>
              <a:rPr lang="en-GB" dirty="0" err="1"/>
              <a:t>jupyter</a:t>
            </a:r>
            <a:r>
              <a:rPr lang="en-GB" dirty="0"/>
              <a:t>, module imports, file IO, lists, strings, functions, classes, etc. </a:t>
            </a:r>
          </a:p>
          <a:p>
            <a:r>
              <a:rPr lang="en-GB" dirty="0"/>
              <a:t>- </a:t>
            </a:r>
            <a:r>
              <a:rPr lang="el-GR" dirty="0"/>
              <a:t>την </a:t>
            </a:r>
            <a:r>
              <a:rPr lang="el-GR" b="1" dirty="0"/>
              <a:t>Τετάρτη 12/10 18:15-21:00</a:t>
            </a:r>
            <a:r>
              <a:rPr lang="el-GR" dirty="0"/>
              <a:t> πραγματοποιήθηκε εργαστήριο σε </a:t>
            </a:r>
            <a:r>
              <a:rPr lang="en-GB" dirty="0"/>
              <a:t>PostgreSQL</a:t>
            </a:r>
            <a:r>
              <a:rPr lang="el-GR" dirty="0"/>
              <a:t>: </a:t>
            </a:r>
            <a:r>
              <a:rPr lang="en-GB" dirty="0"/>
              <a:t>SQL basics, server registration, integrity constraints, join expressions, indexes, etc. </a:t>
            </a:r>
            <a:endParaRPr lang="el-GR" dirty="0"/>
          </a:p>
          <a:p>
            <a:endParaRPr lang="el-GR" dirty="0"/>
          </a:p>
          <a:p>
            <a:r>
              <a:rPr lang="el-GR" dirty="0"/>
              <a:t>Εκπαιδευτής σε αυτά τα 3 σεμινάρια θα είναι ο κ. Ανδρέας </a:t>
            </a:r>
            <a:r>
              <a:rPr lang="el-GR" dirty="0" err="1"/>
              <a:t>Τριτσαρώλης</a:t>
            </a:r>
            <a:r>
              <a:rPr lang="en-GB" dirty="0"/>
              <a:t>, </a:t>
            </a:r>
            <a:r>
              <a:rPr lang="el-GR" dirty="0"/>
              <a:t>ερευνητικός συνεργάτης του Εργαστηρίου Επιστήμης Δεδομένων</a:t>
            </a:r>
          </a:p>
        </p:txBody>
      </p:sp>
    </p:spTree>
    <p:extLst>
      <p:ext uri="{BB962C8B-B14F-4D97-AF65-F5344CB8AC3E}">
        <p14:creationId xmlns:p14="http://schemas.microsoft.com/office/powerpoint/2010/main" val="4034641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5DA2A-5137-314F-A713-3CF6B5C94FE7}"/>
              </a:ext>
            </a:extLst>
          </p:cNvPr>
          <p:cNvSpPr>
            <a:spLocks noGrp="1"/>
          </p:cNvSpPr>
          <p:nvPr>
            <p:ph type="title"/>
          </p:nvPr>
        </p:nvSpPr>
        <p:spPr/>
        <p:txBody>
          <a:bodyPr/>
          <a:lstStyle/>
          <a:p>
            <a:r>
              <a:rPr lang="x-none" dirty="0"/>
              <a:t>Admissions</a:t>
            </a:r>
          </a:p>
        </p:txBody>
      </p:sp>
      <p:sp>
        <p:nvSpPr>
          <p:cNvPr id="3" name="TextBox 2">
            <a:extLst>
              <a:ext uri="{FF2B5EF4-FFF2-40B4-BE49-F238E27FC236}">
                <a16:creationId xmlns:a16="http://schemas.microsoft.com/office/drawing/2014/main" id="{5EB5D9E4-61C0-AC05-4A06-7F47FC37EF7F}"/>
              </a:ext>
            </a:extLst>
          </p:cNvPr>
          <p:cNvSpPr txBox="1"/>
          <p:nvPr/>
        </p:nvSpPr>
        <p:spPr>
          <a:xfrm>
            <a:off x="2592925" y="1459796"/>
            <a:ext cx="9294275" cy="369332"/>
          </a:xfrm>
          <a:prstGeom prst="rect">
            <a:avLst/>
          </a:prstGeom>
          <a:noFill/>
        </p:spPr>
        <p:txBody>
          <a:bodyPr wrap="square">
            <a:spAutoFit/>
          </a:bodyPr>
          <a:lstStyle/>
          <a:p>
            <a:r>
              <a:rPr lang="en-GB" dirty="0"/>
              <a:t>- </a:t>
            </a:r>
            <a:r>
              <a:rPr lang="el-GR" dirty="0"/>
              <a:t>την </a:t>
            </a:r>
            <a:r>
              <a:rPr lang="el-GR" b="1" dirty="0"/>
              <a:t>Τετάρτη 1</a:t>
            </a:r>
            <a:r>
              <a:rPr lang="en-US" b="1" dirty="0"/>
              <a:t>9</a:t>
            </a:r>
            <a:r>
              <a:rPr lang="el-GR" b="1" dirty="0"/>
              <a:t>/10 1</a:t>
            </a:r>
            <a:r>
              <a:rPr lang="en-US" b="1" dirty="0"/>
              <a:t>7</a:t>
            </a:r>
            <a:r>
              <a:rPr lang="el-GR" b="1" dirty="0"/>
              <a:t>:</a:t>
            </a:r>
            <a:r>
              <a:rPr lang="en-US" b="1" dirty="0"/>
              <a:t>00</a:t>
            </a:r>
            <a:r>
              <a:rPr lang="el-GR" b="1" dirty="0"/>
              <a:t>-1</a:t>
            </a:r>
            <a:r>
              <a:rPr lang="en-US" b="1" dirty="0"/>
              <a:t>8</a:t>
            </a:r>
            <a:r>
              <a:rPr lang="el-GR" b="1" dirty="0"/>
              <a:t>:00</a:t>
            </a:r>
            <a:r>
              <a:rPr lang="el-GR" dirty="0"/>
              <a:t> στο συγκρότημα της Νίκαιας</a:t>
            </a:r>
          </a:p>
        </p:txBody>
      </p:sp>
    </p:spTree>
    <p:extLst>
      <p:ext uri="{BB962C8B-B14F-4D97-AF65-F5344CB8AC3E}">
        <p14:creationId xmlns:p14="http://schemas.microsoft.com/office/powerpoint/2010/main" val="2405821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5DA2A-5137-314F-A713-3CF6B5C94FE7}"/>
              </a:ext>
            </a:extLst>
          </p:cNvPr>
          <p:cNvSpPr>
            <a:spLocks noGrp="1"/>
          </p:cNvSpPr>
          <p:nvPr>
            <p:ph type="title"/>
          </p:nvPr>
        </p:nvSpPr>
        <p:spPr/>
        <p:txBody>
          <a:bodyPr/>
          <a:lstStyle/>
          <a:p>
            <a:r>
              <a:rPr lang="x-none" dirty="0"/>
              <a:t>Electives</a:t>
            </a:r>
          </a:p>
        </p:txBody>
      </p:sp>
      <p:sp>
        <p:nvSpPr>
          <p:cNvPr id="7" name="TextBox 6">
            <a:extLst>
              <a:ext uri="{FF2B5EF4-FFF2-40B4-BE49-F238E27FC236}">
                <a16:creationId xmlns:a16="http://schemas.microsoft.com/office/drawing/2014/main" id="{2C77BA63-3F68-A648-BFF3-EFAE488B1FAD}"/>
              </a:ext>
            </a:extLst>
          </p:cNvPr>
          <p:cNvSpPr txBox="1"/>
          <p:nvPr/>
        </p:nvSpPr>
        <p:spPr>
          <a:xfrm>
            <a:off x="2539135" y="1285331"/>
            <a:ext cx="8583075" cy="5909310"/>
          </a:xfrm>
          <a:prstGeom prst="rect">
            <a:avLst/>
          </a:prstGeom>
          <a:noFill/>
        </p:spPr>
        <p:txBody>
          <a:bodyPr wrap="square">
            <a:spAutoFit/>
          </a:bodyPr>
          <a:lstStyle/>
          <a:p>
            <a:r>
              <a:rPr lang="el-GR" dirty="0"/>
              <a:t>Οι φοιτητές των ειδικεύσεων </a:t>
            </a:r>
            <a:r>
              <a:rPr lang="el-GR" b="1" u="sng" dirty="0"/>
              <a:t>ΑΠΕΣ</a:t>
            </a:r>
            <a:r>
              <a:rPr lang="el-GR" dirty="0"/>
              <a:t> και </a:t>
            </a:r>
            <a:r>
              <a:rPr lang="el-GR" b="1" u="sng" dirty="0"/>
              <a:t>ΕΑΑΔ</a:t>
            </a:r>
            <a:r>
              <a:rPr lang="el-GR" dirty="0"/>
              <a:t> υποχρεούνται να παρακολουθήσουν τέσσερα (4) μαθήματα υποχρεωτικά, καθώς και ένα (1) μάθημα επιλογής 6 πιστωτικών μονάδων ή δύο (2) μαθήματα επιλογής 3 πιστωτικών μονάδων από τα υπόλοιπα προσφερόμενα μαθήματα. </a:t>
            </a:r>
            <a:endParaRPr lang="en-US" dirty="0"/>
          </a:p>
          <a:p>
            <a:endParaRPr lang="en-US" dirty="0"/>
          </a:p>
          <a:p>
            <a:r>
              <a:rPr lang="el-GR" dirty="0"/>
              <a:t>Οι φοιτητές της ειδίκευσης </a:t>
            </a:r>
            <a:r>
              <a:rPr lang="el-GR" b="1" u="sng" dirty="0"/>
              <a:t>ΑΑΥΣ</a:t>
            </a:r>
            <a:r>
              <a:rPr lang="el-GR" dirty="0"/>
              <a:t> υποχρεούνται να παρακολουθήσουν πέντε (5) μαθήματα υποχρεωτικά, καθώς και ένα (1) μάθημα επιλογής 6 πιστωτικών μονάδων ή δύο (2) μαθήματα επιλογής 3 πιστωτικών μονάδων από τα υπόλοιπα προσφερόμενα μαθήματα.</a:t>
            </a:r>
            <a:endParaRPr lang="en-US" dirty="0"/>
          </a:p>
          <a:p>
            <a:endParaRPr lang="x-none" dirty="0">
              <a:hlinkClick r:id="rId2"/>
            </a:endParaRPr>
          </a:p>
          <a:p>
            <a:r>
              <a:rPr lang="el-GR" dirty="0">
                <a:hlinkClick r:id="rId2"/>
              </a:rPr>
              <a:t>Έντυπο δηλώσεων:</a:t>
            </a:r>
          </a:p>
          <a:p>
            <a:endParaRPr lang="x-none" dirty="0">
              <a:hlinkClick r:id="rId2"/>
            </a:endParaRPr>
          </a:p>
          <a:p>
            <a:r>
              <a:rPr lang="x-none" dirty="0">
                <a:hlinkClick r:id="rId2"/>
              </a:rPr>
              <a:t>http://gunet2.cs.unipi.gr/modules/document/file.php/TMG128/ΕΝΤΥΠΟ%20ΔΗΛΩΣΗΣ%20ΜΑΘ%20ΕΠΙΛ%20Α%27%20ΕΞΑΜ%20ΠΜΣ%20ΚΕΔ.docx</a:t>
            </a:r>
            <a:endParaRPr lang="x-none" dirty="0"/>
          </a:p>
          <a:p>
            <a:endParaRPr lang="x-none" dirty="0"/>
          </a:p>
          <a:p>
            <a:r>
              <a:rPr lang="el-GR" dirty="0"/>
              <a:t>Το έντυπο πρέπει να σταλεί ηλεκτρονικά στο </a:t>
            </a:r>
            <a:r>
              <a:rPr lang="en-GB" dirty="0" err="1"/>
              <a:t>infodept@unipi.gr</a:t>
            </a:r>
            <a:r>
              <a:rPr lang="en-GB" dirty="0"/>
              <a:t> </a:t>
            </a:r>
            <a:r>
              <a:rPr lang="el-GR" dirty="0"/>
              <a:t>έως την Παρασκευή 4/1</a:t>
            </a:r>
            <a:r>
              <a:rPr lang="en-US" dirty="0"/>
              <a:t>1</a:t>
            </a:r>
            <a:r>
              <a:rPr lang="el-GR" dirty="0"/>
              <a:t>/2022.</a:t>
            </a:r>
            <a:r>
              <a:rPr lang="en-US" dirty="0"/>
              <a:t> </a:t>
            </a:r>
            <a:r>
              <a:rPr lang="el-GR" dirty="0"/>
              <a:t>Στη συνέχεια θα σας ενημερώσουμε για να δηλώστε τα μαθήματα επιλογής στο σύστημα </a:t>
            </a:r>
            <a:r>
              <a:rPr lang="en-US" dirty="0" err="1"/>
              <a:t>uregister</a:t>
            </a:r>
            <a:r>
              <a:rPr lang="en-US" dirty="0"/>
              <a:t>. </a:t>
            </a:r>
            <a:r>
              <a:rPr lang="el-GR" u="sng" dirty="0"/>
              <a:t>Δε θα γίνονται δεκτές αιτήσεις αλλαγής μαθήματος επιλογής μετά τις 4/11/2022.</a:t>
            </a:r>
          </a:p>
          <a:p>
            <a:endParaRPr lang="el-GR" dirty="0"/>
          </a:p>
          <a:p>
            <a:endParaRPr lang="x-none" dirty="0"/>
          </a:p>
        </p:txBody>
      </p:sp>
    </p:spTree>
    <p:extLst>
      <p:ext uri="{BB962C8B-B14F-4D97-AF65-F5344CB8AC3E}">
        <p14:creationId xmlns:p14="http://schemas.microsoft.com/office/powerpoint/2010/main" val="3337738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Lectures</a:t>
            </a:r>
            <a:endParaRPr lang="el-GR" dirty="0"/>
          </a:p>
        </p:txBody>
      </p:sp>
      <p:sp>
        <p:nvSpPr>
          <p:cNvPr id="3" name="Content Placeholder 2"/>
          <p:cNvSpPr>
            <a:spLocks noGrp="1"/>
          </p:cNvSpPr>
          <p:nvPr>
            <p:ph idx="1"/>
          </p:nvPr>
        </p:nvSpPr>
        <p:spPr/>
        <p:txBody>
          <a:bodyPr/>
          <a:lstStyle/>
          <a:p>
            <a:r>
              <a:rPr lang="en-US" dirty="0"/>
              <a:t>Lectures will take place on campus (</a:t>
            </a:r>
            <a:r>
              <a:rPr lang="en-US" dirty="0" err="1"/>
              <a:t>Nikaia</a:t>
            </a:r>
            <a:r>
              <a:rPr lang="en-US" dirty="0"/>
              <a:t>)</a:t>
            </a:r>
          </a:p>
          <a:p>
            <a:r>
              <a:rPr lang="en-US" dirty="0"/>
              <a:t>Up to 30% of lectures can take place on-line</a:t>
            </a:r>
          </a:p>
          <a:p>
            <a:r>
              <a:rPr lang="en-US" dirty="0"/>
              <a:t>Participation is mandatory in both cases</a:t>
            </a:r>
          </a:p>
          <a:p>
            <a:pPr lvl="1"/>
            <a:r>
              <a:rPr lang="en-US" dirty="0"/>
              <a:t>Up to 30% absences are allowed</a:t>
            </a:r>
            <a:endParaRPr lang="el-GR" dirty="0"/>
          </a:p>
        </p:txBody>
      </p:sp>
    </p:spTree>
    <p:extLst>
      <p:ext uri="{BB962C8B-B14F-4D97-AF65-F5344CB8AC3E}">
        <p14:creationId xmlns:p14="http://schemas.microsoft.com/office/powerpoint/2010/main" val="423130964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
  <TotalTime>597</TotalTime>
  <Words>1164</Words>
  <Application>Microsoft Office PowerPoint</Application>
  <PresentationFormat>Widescreen</PresentationFormat>
  <Paragraphs>83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Wisp</vt:lpstr>
      <vt:lpstr>Welcome!</vt:lpstr>
      <vt:lpstr>Agenda</vt:lpstr>
      <vt:lpstr>MSC in Cybersecurity and Data Science</vt:lpstr>
      <vt:lpstr>Welcome!</vt:lpstr>
      <vt:lpstr>Professional Collaborations &amp; Certifications</vt:lpstr>
      <vt:lpstr>Preparatory sessions</vt:lpstr>
      <vt:lpstr>Admissions</vt:lpstr>
      <vt:lpstr>Electives</vt:lpstr>
      <vt:lpstr>Lectures</vt:lpstr>
      <vt:lpstr>Infrastructure &amp; Tools</vt:lpstr>
      <vt:lpstr>Privacy-preserving computation using homomorphic encryption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Track:  Business &amp; Data Analytics</dc:title>
  <dc:creator>Yannis Theodoridis</dc:creator>
  <cp:lastModifiedBy>DIMITRIOS APOSTOLOU</cp:lastModifiedBy>
  <cp:revision>51</cp:revision>
  <dcterms:created xsi:type="dcterms:W3CDTF">2021-09-15T10:05:58Z</dcterms:created>
  <dcterms:modified xsi:type="dcterms:W3CDTF">2022-10-13T13:28:33Z</dcterms:modified>
</cp:coreProperties>
</file>