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notesMasterIdLst>
    <p:notesMasterId r:id="rId51"/>
  </p:notesMasterIdLst>
  <p:sldIdLst>
    <p:sldId id="449" r:id="rId2"/>
    <p:sldId id="300" r:id="rId3"/>
    <p:sldId id="406" r:id="rId4"/>
    <p:sldId id="423" r:id="rId5"/>
    <p:sldId id="424" r:id="rId6"/>
    <p:sldId id="425" r:id="rId7"/>
    <p:sldId id="399" r:id="rId8"/>
    <p:sldId id="292" r:id="rId9"/>
    <p:sldId id="293" r:id="rId10"/>
    <p:sldId id="367" r:id="rId11"/>
    <p:sldId id="368" r:id="rId12"/>
    <p:sldId id="358" r:id="rId13"/>
    <p:sldId id="294" r:id="rId14"/>
    <p:sldId id="295" r:id="rId15"/>
    <p:sldId id="306" r:id="rId16"/>
    <p:sldId id="307" r:id="rId17"/>
    <p:sldId id="352" r:id="rId18"/>
    <p:sldId id="448" r:id="rId19"/>
    <p:sldId id="314" r:id="rId20"/>
    <p:sldId id="453" r:id="rId21"/>
    <p:sldId id="452" r:id="rId22"/>
    <p:sldId id="450" r:id="rId23"/>
    <p:sldId id="451" r:id="rId24"/>
    <p:sldId id="277" r:id="rId25"/>
    <p:sldId id="298" r:id="rId26"/>
    <p:sldId id="283" r:id="rId27"/>
    <p:sldId id="400" r:id="rId28"/>
    <p:sldId id="405" r:id="rId29"/>
    <p:sldId id="401" r:id="rId30"/>
    <p:sldId id="434" r:id="rId31"/>
    <p:sldId id="407" r:id="rId32"/>
    <p:sldId id="426" r:id="rId33"/>
    <p:sldId id="408" r:id="rId34"/>
    <p:sldId id="409" r:id="rId35"/>
    <p:sldId id="410" r:id="rId36"/>
    <p:sldId id="411" r:id="rId37"/>
    <p:sldId id="412" r:id="rId38"/>
    <p:sldId id="444" r:id="rId39"/>
    <p:sldId id="413" r:id="rId40"/>
    <p:sldId id="437" r:id="rId41"/>
    <p:sldId id="438" r:id="rId42"/>
    <p:sldId id="441" r:id="rId43"/>
    <p:sldId id="442" r:id="rId44"/>
    <p:sldId id="443" r:id="rId45"/>
    <p:sldId id="326" r:id="rId46"/>
    <p:sldId id="430" r:id="rId47"/>
    <p:sldId id="445" r:id="rId48"/>
    <p:sldId id="447" r:id="rId49"/>
    <p:sldId id="45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12" autoAdjust="0"/>
    <p:restoredTop sz="94660"/>
  </p:normalViewPr>
  <p:slideViewPr>
    <p:cSldViewPr>
      <p:cViewPr varScale="1">
        <p:scale>
          <a:sx n="155" d="100"/>
          <a:sy n="155" d="100"/>
        </p:scale>
        <p:origin x="187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cs typeface="+mn-cs"/>
              </a:defRPr>
            </a:lvl1pPr>
          </a:lstStyle>
          <a:p>
            <a:pPr>
              <a:defRPr/>
            </a:pPr>
            <a:endParaRPr lang="el-G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cs typeface="+mn-cs"/>
              </a:defRPr>
            </a:lvl1pPr>
          </a:lstStyle>
          <a:p>
            <a:pPr>
              <a:defRPr/>
            </a:pPr>
            <a:endParaRPr lang="el-GR"/>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cs typeface="+mn-cs"/>
              </a:defRPr>
            </a:lvl1pPr>
          </a:lstStyle>
          <a:p>
            <a:pPr>
              <a:defRPr/>
            </a:pPr>
            <a:endParaRPr lang="el-G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cs typeface="+mn-cs"/>
              </a:defRPr>
            </a:lvl1pPr>
          </a:lstStyle>
          <a:p>
            <a:pPr>
              <a:defRPr/>
            </a:pPr>
            <a:fld id="{A31CA885-A0D1-4BA1-8DEB-9B465456EC6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8222C7F5-4844-49CC-BFCD-C6C9E456F0F5}" type="slidenum">
              <a:rPr lang="el-GR" smtClean="0"/>
              <a:pPr>
                <a:defRPr/>
              </a:pPr>
              <a:t>2</a:t>
            </a:fld>
            <a:endParaRPr lang="el-GR"/>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914400" y="4343400"/>
            <a:ext cx="5029200" cy="4113213"/>
          </a:xfrm>
          <a:noFill/>
          <a:ln/>
        </p:spPr>
        <p:txBody>
          <a:bodyPr/>
          <a:lstStyle/>
          <a:p>
            <a:pPr eaLnBrk="1" hangingPunct="1"/>
            <a:endParaRPr lang="el-G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EE10BA30-E421-4441-8F9A-BF96B3304D41}" type="slidenum">
              <a:rPr lang="el-GR" smtClean="0"/>
              <a:pPr>
                <a:defRPr/>
              </a:pPr>
              <a:t>33</a:t>
            </a:fld>
            <a:endParaRPr lang="el-G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nb-NO" sz="1000"/>
              <a:t>IEEE 802.11 tilbyr tre typer frames. </a:t>
            </a:r>
          </a:p>
          <a:p>
            <a:pPr eaLnBrk="1" hangingPunct="1"/>
            <a:r>
              <a:rPr lang="nb-NO" sz="1000"/>
              <a:t>Vi har management-frames som brukes for å assosiere en stasjon med et aksesspunkt. Og for deassosiering. Brukes for tids-styring og synkronisering, samt autentisering og deautentisering.</a:t>
            </a:r>
          </a:p>
          <a:p>
            <a:pPr eaLnBrk="1" hangingPunct="1"/>
            <a:endParaRPr lang="nb-NO" sz="1000"/>
          </a:p>
          <a:p>
            <a:pPr eaLnBrk="1" hangingPunct="1"/>
            <a:r>
              <a:rPr lang="nb-NO" sz="1000"/>
              <a:t>Kontroll frames brukes for handshaking under Konkurranse Perioden, samt positive acknowledgements. De brukes også ved avslutning av en en konkurranse fra periode.</a:t>
            </a:r>
          </a:p>
          <a:p>
            <a:pPr eaLnBrk="1" hangingPunct="1"/>
            <a:endParaRPr lang="nb-NO" sz="1000"/>
          </a:p>
          <a:p>
            <a:pPr eaLnBrk="1" hangingPunct="1"/>
            <a:r>
              <a:rPr lang="nb-NO" sz="1000"/>
              <a:t>Data Frames brukes hovedsaklig for transmisjon av data under Konkurranse Perioden, og kan kombineres med pollling og acknowledgements i konkurranse fri modus.</a:t>
            </a:r>
          </a:p>
          <a:p>
            <a:pPr eaLnBrk="1" hangingPunct="1"/>
            <a:endParaRPr lang="nb-NO" sz="1000"/>
          </a:p>
          <a:p>
            <a:pPr eaLnBrk="1" hangingPunct="1"/>
            <a:r>
              <a:rPr lang="nb-NO" sz="1000"/>
              <a:t>Tegningen viser et standard IEEE 802.11 ramme format.</a:t>
            </a:r>
          </a:p>
          <a:p>
            <a:pPr eaLnBrk="1" hangingPunct="1"/>
            <a:r>
              <a:rPr lang="nb-NO" sz="1000"/>
              <a:t>(Merk: </a:t>
            </a:r>
          </a:p>
          <a:p>
            <a:pPr eaLnBrk="1" hangingPunct="1">
              <a:buFontTx/>
              <a:buChar char="•"/>
            </a:pPr>
            <a:r>
              <a:rPr lang="nb-NO" sz="1000"/>
              <a:t>Frame body er variabel. Dette hvis er hvis en Wireless equivalent privacy (WEP) protokoll er implementert. </a:t>
            </a:r>
          </a:p>
          <a:p>
            <a:pPr eaLnBrk="1" hangingPunct="1">
              <a:buFontTx/>
              <a:buChar char="•"/>
            </a:pPr>
            <a:r>
              <a:rPr lang="nb-NO" sz="1000"/>
              <a:t>Duration field er en viktig del av koordineringsprotokollene. Forteller bl.a. Hvor lenge mediet vil bli opptatt ved sending av en ramme.</a:t>
            </a:r>
          </a:p>
          <a:p>
            <a:pPr eaLnBrk="1" hangingPunct="1">
              <a:buFontTx/>
              <a:buChar char="•"/>
            </a:pPr>
            <a:r>
              <a:rPr lang="nb-NO" sz="1000"/>
              <a:t>Hver addresse er en 48-bit MAC-addresse. Grunnen til så mange addresse-felt er at man bl.a. angir sender, mottaker, hvilke AP man vil sende gjennom eller til.</a:t>
            </a:r>
          </a:p>
          <a:p>
            <a:pPr eaLnBrk="1" hangingPunct="1">
              <a:buFontTx/>
              <a:buChar char="•"/>
            </a:pPr>
            <a:r>
              <a:rPr lang="nb-NO" sz="1000"/>
              <a:t>Type bitet forteller om det er en managament, kontroll eller data ramme.</a:t>
            </a:r>
          </a:p>
          <a:p>
            <a:pPr eaLnBrk="1" hangingPunct="1"/>
            <a:r>
              <a:rPr lang="nb-NO" sz="1000"/>
              <a:t>(Noe av innholdet i rammen vil bli mer klart etter at vi har vist hvordan koordineringsprotokollene fungerer)) </a:t>
            </a:r>
            <a:endParaRPr 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7E58B704-5FC4-4D74-AA9B-7A1763680123}" type="slidenum">
              <a:rPr lang="el-GR" smtClean="0"/>
              <a:pPr>
                <a:defRPr/>
              </a:pPr>
              <a:t>34</a:t>
            </a:fld>
            <a:endParaRPr lang="el-G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r>
              <a:rPr lang="en-US" altLang="ko-KR">
                <a:ea typeface="Gulim" pitchFamily="34" charset="-127"/>
              </a:rPr>
              <a:t>Explain the interference range, there could be a node farther out which can interfere with B but cannot hear it. But still</a:t>
            </a:r>
            <a:r>
              <a:rPr lang="en-US" altLang="ko-KR">
                <a:latin typeface="Times New Roman" pitchFamily="18" charset="0"/>
                <a:ea typeface="Gulim" pitchFamily="34" charset="-127"/>
              </a:rPr>
              <a:t>…</a:t>
            </a:r>
            <a:endParaRPr lang="en-US" altLang="ko-KR">
              <a:ea typeface="Gulim"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94C229B8-DE61-4B40-BA03-F77D0003396F}" type="slidenum">
              <a:rPr lang="el-GR" smtClean="0"/>
              <a:pPr>
                <a:defRPr/>
              </a:pPr>
              <a:t>35</a:t>
            </a:fld>
            <a:endParaRPr lang="el-G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buFontTx/>
              <a:buChar char="•"/>
            </a:pPr>
            <a:r>
              <a:rPr lang="nb-NO"/>
              <a:t>I WLAN brukes en Multipple aksess-metode som kalles CSMA/CA</a:t>
            </a:r>
          </a:p>
          <a:p>
            <a:pPr eaLnBrk="1" hangingPunct="1">
              <a:buFontTx/>
              <a:buChar char="•"/>
            </a:pPr>
            <a:r>
              <a:rPr lang="nb-NO" b="1"/>
              <a:t>Carrier sense</a:t>
            </a:r>
            <a:r>
              <a:rPr lang="nb-NO"/>
              <a:t> beskriver det at senderen må lytte til mediet, etter bære-bølger, før man sender.</a:t>
            </a:r>
          </a:p>
          <a:p>
            <a:pPr lvl="1" eaLnBrk="1" hangingPunct="1">
              <a:buFontTx/>
              <a:buChar char="•"/>
            </a:pPr>
            <a:r>
              <a:rPr lang="nb-NO"/>
              <a:t>dvs. prøver å detektere et signal fra en annen stasjon før man sender</a:t>
            </a:r>
          </a:p>
          <a:p>
            <a:pPr lvl="1" eaLnBrk="1" hangingPunct="1">
              <a:buFontTx/>
              <a:buChar char="•"/>
            </a:pPr>
            <a:r>
              <a:rPr lang="nb-NO"/>
              <a:t>Hvis han oppdager et signal, venter han med å sende</a:t>
            </a:r>
          </a:p>
          <a:p>
            <a:pPr eaLnBrk="1" hangingPunct="1">
              <a:buFontTx/>
              <a:buChar char="•"/>
            </a:pPr>
            <a:r>
              <a:rPr lang="nb-NO" b="1"/>
              <a:t>Multiple Access</a:t>
            </a:r>
            <a:r>
              <a:rPr lang="nb-NO"/>
              <a:t> beskriver det at flere noder prøver å sende på mediet samtidig</a:t>
            </a:r>
          </a:p>
          <a:p>
            <a:pPr lvl="1" eaLnBrk="1" hangingPunct="1">
              <a:buFontTx/>
              <a:buChar char="•"/>
            </a:pPr>
            <a:r>
              <a:rPr lang="nb-NO"/>
              <a:t>Informasjon sendt fra en node blir mottatt av alle nodene innenfor dens rekkevidde.</a:t>
            </a:r>
          </a:p>
          <a:p>
            <a:pPr eaLnBrk="1" hangingPunct="1"/>
            <a:endParaRPr lang="nb-NO"/>
          </a:p>
          <a:p>
            <a:pPr eaLnBrk="1" hangingPunct="1">
              <a:buFontTx/>
              <a:buChar char="•"/>
            </a:pPr>
            <a:r>
              <a:rPr lang="nb-NO"/>
              <a:t>The hidden terminal problem løses ved å innføre to nye meldinger</a:t>
            </a:r>
          </a:p>
          <a:p>
            <a:pPr eaLnBrk="1" hangingPunct="1">
              <a:buFontTx/>
              <a:buChar char="•"/>
            </a:pPr>
            <a:r>
              <a:rPr lang="nb-NO"/>
              <a:t>RTS er et en kort melding som sendes før dataene blir sendt. Denne spør om lov til å sende.	</a:t>
            </a:r>
          </a:p>
          <a:p>
            <a:pPr eaLnBrk="1" hangingPunct="1">
              <a:buFontTx/>
              <a:buChar char="•"/>
            </a:pPr>
            <a:r>
              <a:rPr lang="nb-NO"/>
              <a:t>CTS er et svar fra mottaker om at sender nå kan begynne transmisjon av dataene.</a:t>
            </a:r>
          </a:p>
          <a:p>
            <a:pPr lvl="1" eaLnBrk="1" hangingPunct="1">
              <a:buFontTx/>
              <a:buChar char="•"/>
            </a:pPr>
            <a:r>
              <a:rPr lang="nb-NO"/>
              <a:t>Disse meldingene vil da inneholde </a:t>
            </a:r>
          </a:p>
          <a:p>
            <a:pPr lvl="2" eaLnBrk="1" hangingPunct="1">
              <a:buFontTx/>
              <a:buChar char="•"/>
            </a:pPr>
            <a:r>
              <a:rPr lang="nb-NO"/>
              <a:t>sender addressen, </a:t>
            </a:r>
          </a:p>
          <a:p>
            <a:pPr lvl="2" eaLnBrk="1" hangingPunct="1">
              <a:buFontTx/>
              <a:buChar char="•"/>
            </a:pPr>
            <a:r>
              <a:rPr lang="nb-NO"/>
              <a:t>mottaker addressen og </a:t>
            </a:r>
          </a:p>
          <a:p>
            <a:pPr lvl="2" eaLnBrk="1" hangingPunct="1">
              <a:buFontTx/>
              <a:buChar char="•"/>
            </a:pPr>
            <a:r>
              <a:rPr lang="nb-NO"/>
              <a:t>pakke størrelsen på dataene som skal sendes.</a:t>
            </a:r>
          </a:p>
          <a:p>
            <a:pPr eaLnBrk="1" hangingPunct="1"/>
            <a:endParaRPr lang="nb-NO"/>
          </a:p>
          <a:p>
            <a:pPr eaLnBrk="1" hangingPunct="1"/>
            <a:r>
              <a:rPr lang="nb-NO"/>
              <a:t>CSMA/CD kan ikke brukes fordi stasjonen ikke KAN lytte etter kollisjoner på kanalen samtidig som man sender.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0592DD04-271E-4A01-9528-04D63A41A110}" type="slidenum">
              <a:rPr lang="el-GR" smtClean="0"/>
              <a:pPr>
                <a:defRPr/>
              </a:pPr>
              <a:t>36</a:t>
            </a:fld>
            <a:endParaRPr lang="el-G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r>
              <a:rPr lang="nb-NO" altLang="ko-KR">
                <a:ea typeface="Gulim" pitchFamily="34" charset="-127"/>
              </a:rPr>
              <a:t>Her er det enorme gevinster </a:t>
            </a:r>
            <a:r>
              <a:rPr lang="nb-NO" altLang="ko-KR">
                <a:latin typeface="Times New Roman" pitchFamily="18" charset="0"/>
                <a:ea typeface="Gulim" pitchFamily="34" charset="-127"/>
              </a:rPr>
              <a:t>å</a:t>
            </a:r>
            <a:r>
              <a:rPr lang="nb-NO" altLang="ko-KR">
                <a:ea typeface="Gulim" pitchFamily="34" charset="-127"/>
              </a:rPr>
              <a:t> hente, fordi en stasjon ville ha fortsatt </a:t>
            </a:r>
            <a:r>
              <a:rPr lang="nb-NO" altLang="ko-KR">
                <a:latin typeface="Times New Roman" pitchFamily="18" charset="0"/>
                <a:ea typeface="Gulim" pitchFamily="34" charset="-127"/>
              </a:rPr>
              <a:t>å</a:t>
            </a:r>
            <a:r>
              <a:rPr lang="nb-NO" altLang="ko-KR">
                <a:ea typeface="Gulim" pitchFamily="34" charset="-127"/>
              </a:rPr>
              <a:t> sende hele PDUen uten </a:t>
            </a:r>
            <a:r>
              <a:rPr lang="nb-NO" altLang="ko-KR">
                <a:latin typeface="Times New Roman" pitchFamily="18" charset="0"/>
                <a:ea typeface="Gulim" pitchFamily="34" charset="-127"/>
              </a:rPr>
              <a:t>å</a:t>
            </a:r>
            <a:r>
              <a:rPr lang="nb-NO" altLang="ko-KR">
                <a:ea typeface="Gulim" pitchFamily="34" charset="-127"/>
              </a:rPr>
              <a:t> oppdage at en kollisjon hadde </a:t>
            </a:r>
            <a:r>
              <a:rPr lang="nb-NO" altLang="ko-KR">
                <a:latin typeface="Times New Roman" pitchFamily="18" charset="0"/>
                <a:ea typeface="Gulim" pitchFamily="34" charset="-127"/>
              </a:rPr>
              <a:t>ø</a:t>
            </a:r>
            <a:r>
              <a:rPr lang="nb-NO" altLang="ko-KR">
                <a:ea typeface="Gulim" pitchFamily="34" charset="-127"/>
              </a:rPr>
              <a:t>delagt hele transmisjonen. Grunnen til gevinst er at RTS og CTS er veldig sm</a:t>
            </a:r>
            <a:r>
              <a:rPr lang="nb-NO" altLang="ko-KR">
                <a:latin typeface="Times New Roman" pitchFamily="18" charset="0"/>
                <a:ea typeface="Gulim" pitchFamily="34" charset="-127"/>
              </a:rPr>
              <a:t>å</a:t>
            </a:r>
            <a:r>
              <a:rPr lang="nb-NO" altLang="ko-KR">
                <a:ea typeface="Gulim" pitchFamily="34" charset="-127"/>
              </a:rPr>
              <a:t> rammer.</a:t>
            </a:r>
            <a:endParaRPr lang="en-US" altLang="ko-KR">
              <a:ea typeface="Gulim" pitchFamily="3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3F9517AD-81DE-49C1-84D8-B6B519EF8B75}" type="slidenum">
              <a:rPr lang="el-GR" smtClean="0"/>
              <a:pPr>
                <a:defRPr/>
              </a:pPr>
              <a:t>37</a:t>
            </a:fld>
            <a:endParaRPr lang="el-G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nb-NO"/>
              <a:t>På mac laget har vi to koordineringsfunksjoner.</a:t>
            </a:r>
          </a:p>
          <a:p>
            <a:pPr eaLnBrk="1" hangingPunct="1"/>
            <a:r>
              <a:rPr lang="nb-NO"/>
              <a:t>Den første DCF er påkrevd. Dvs. at alle stasjoner må støtte denne koordinering-funksjonen. </a:t>
            </a:r>
          </a:p>
          <a:p>
            <a:pPr eaLnBrk="1" hangingPunct="1"/>
            <a:r>
              <a:rPr lang="nb-NO"/>
              <a:t>Så det er den fundamentale aksesseringsmetoden for å støtte asynkon data overføring med best-effort. </a:t>
            </a:r>
          </a:p>
          <a:p>
            <a:pPr eaLnBrk="1" hangingPunct="1"/>
            <a:r>
              <a:rPr lang="nb-NO"/>
              <a:t>Altså på en best mulig måte.</a:t>
            </a:r>
          </a:p>
          <a:p>
            <a:pPr eaLnBrk="1" hangingPunct="1"/>
            <a:endParaRPr lang="nb-NO"/>
          </a:p>
          <a:p>
            <a:pPr eaLnBrk="1" hangingPunct="1"/>
            <a:r>
              <a:rPr lang="nb-NO"/>
              <a:t>PCF er valgfri. Den baseres på polling fra et aksess-punkt. Den brukes som regel i kommunikasjon som stiller krav til tid.</a:t>
            </a:r>
          </a:p>
          <a:p>
            <a:pPr eaLnBrk="1" hangingPunct="1"/>
            <a:r>
              <a:rPr lang="nb-NO"/>
              <a:t>PCF er påkrevd for contention frie perioder, mens DCF er basis ved contention periods.</a:t>
            </a:r>
          </a:p>
          <a:p>
            <a:pPr eaLnBrk="1" hangingPunct="1"/>
            <a:endParaRPr lang="nb-NO"/>
          </a:p>
          <a:p>
            <a:pPr eaLnBrk="1" hangingPunct="1"/>
            <a:r>
              <a:rPr lang="nb-NO"/>
              <a:t>Her ser vi en illustrasjon av hvordan PCF ligger over DCF på MAC laget.</a:t>
            </a:r>
          </a:p>
          <a:p>
            <a:pPr eaLnBrk="1" hangingPunct="1"/>
            <a:r>
              <a:rPr lang="nb-NO"/>
              <a:t>DCF ligger rett over det fysiske laget.</a:t>
            </a:r>
          </a:p>
          <a:p>
            <a:pPr eaLnBrk="1" hangingPunct="1"/>
            <a:r>
              <a:rPr lang="nb-NO"/>
              <a:t>DCF opererer da enten allene, eller sammen med PCF.</a:t>
            </a:r>
            <a:endParaRPr lang="en-US"/>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196BCECC-2163-49BA-A342-60ACF8737E6C}" type="slidenum">
              <a:rPr lang="el-GR" smtClean="0"/>
              <a:pPr>
                <a:defRPr/>
              </a:pPr>
              <a:t>39</a:t>
            </a:fld>
            <a:endParaRPr lang="el-G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nb-NO"/>
              <a:t>Brukes der stasjoner konkurerer om å få tilgang til mediet. </a:t>
            </a:r>
          </a:p>
          <a:p>
            <a:pPr eaLnBrk="1" hangingPunct="1"/>
            <a:endParaRPr lang="nb-NO"/>
          </a:p>
          <a:p>
            <a:pPr eaLnBrk="1" hangingPunct="1"/>
            <a:r>
              <a:rPr lang="nb-NO"/>
              <a:t>I ad-hoc nettverk operer den alene, mens den enten brukes alene, eller sammen med PCF i infrastruktur nettverk (nettverk som snakker med et AP).</a:t>
            </a:r>
          </a:p>
          <a:p>
            <a:pPr eaLnBrk="1" hangingPunct="1"/>
            <a:endParaRPr lang="nb-NO"/>
          </a:p>
          <a:p>
            <a:pPr eaLnBrk="1" hangingPunct="1"/>
            <a:r>
              <a:rPr lang="nb-NO"/>
              <a:t>DCF baserer seg på CSMA/CA, og RTS og CTS blir brukt.</a:t>
            </a:r>
          </a:p>
          <a:p>
            <a:pPr eaLnBrk="1" hangingPunct="1"/>
            <a:endParaRPr lang="nb-NO"/>
          </a:p>
          <a:p>
            <a:pPr eaLnBrk="1" hangingPunct="1"/>
            <a:r>
              <a:rPr lang="nb-NO"/>
              <a:t>Snakker gjerna om physical carrier sensing og virtual carrier sensing</a:t>
            </a:r>
          </a:p>
          <a:p>
            <a:pPr eaLnBrk="1" hangingPunct="1"/>
            <a:r>
              <a:rPr lang="nb-NO"/>
              <a:t>PHYSICAL – en bruker observerer andre WLAN brukere ved å analysere deres pakker. Og at man oppdager aktivitet på kanalen ved å registrere signalstyrke fra andre kilder. </a:t>
            </a:r>
          </a:p>
          <a:p>
            <a:pPr eaLnBrk="1" hangingPunct="1"/>
            <a:r>
              <a:rPr lang="nb-NO"/>
              <a:t>VÌRTUAL carrier sensing gjøres ved å sende varighet for en data enhet i duration feltet i rammene til RTS og CTS.</a:t>
            </a:r>
          </a:p>
          <a:p>
            <a:pPr eaLnBrk="1" hangingPunct="1"/>
            <a:endParaRPr lang="nb-NO"/>
          </a:p>
          <a:p>
            <a:pPr eaLnBrk="1" hangingPunct="1">
              <a:buFontTx/>
              <a:buChar char="•"/>
            </a:pPr>
            <a:r>
              <a:rPr lang="nb-NO"/>
              <a:t>NAV: Brukes til å reservere mediet for en bestemt periode. En teller som indikerer hvor lenge mediet er opptatt.</a:t>
            </a:r>
          </a:p>
          <a:p>
            <a:pPr lvl="1" eaLnBrk="1" hangingPunct="1">
              <a:buFontTx/>
              <a:buChar char="•"/>
            </a:pPr>
            <a:r>
              <a:rPr lang="nb-NO"/>
              <a:t>Hver stasjon oppdaterer telleren i vektoren når de mottar en ramme som inneholder et duration felt. </a:t>
            </a:r>
          </a:p>
          <a:p>
            <a:pPr lvl="1" eaLnBrk="1" hangingPunct="1">
              <a:buFontTx/>
              <a:buChar char="•"/>
            </a:pPr>
            <a:r>
              <a:rPr lang="nb-NO"/>
              <a:t>I løpet av denn perioden vil ingen av stasjonen sende. Når telleren da når null vil mediet være ledig, og stasjoner kan begynne å konkurrere om tilgang til mediet. </a:t>
            </a:r>
            <a:endParaRPr lang="en-US"/>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E8854F02-1592-40E2-80F3-EC79A6DE608E}" type="slidenum">
              <a:rPr lang="el-GR" smtClean="0"/>
              <a:pPr>
                <a:defRPr/>
              </a:pPr>
              <a:t>43</a:t>
            </a:fld>
            <a:endParaRPr lang="el-G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buFontTx/>
              <a:buChar char="•"/>
            </a:pPr>
            <a:r>
              <a:rPr lang="nb-NO"/>
              <a:t>Vi har to noder. Node 1 med backoff interval B1 og node 2 med backoff interval B2.</a:t>
            </a:r>
          </a:p>
          <a:p>
            <a:pPr eaLnBrk="1" hangingPunct="1">
              <a:buFontTx/>
              <a:buChar char="•"/>
            </a:pPr>
            <a:r>
              <a:rPr lang="nb-NO"/>
              <a:t>Contention window er i dette eksemplet 31. </a:t>
            </a:r>
          </a:p>
          <a:p>
            <a:pPr eaLnBrk="1" hangingPunct="1">
              <a:buFontTx/>
              <a:buChar char="•"/>
            </a:pPr>
            <a:r>
              <a:rPr lang="nb-NO"/>
              <a:t>Nodene får så et tilfeldig backoff interval</a:t>
            </a:r>
          </a:p>
          <a:p>
            <a:pPr lvl="1" eaLnBrk="1" hangingPunct="1">
              <a:buFontTx/>
              <a:buChar char="•"/>
            </a:pPr>
            <a:r>
              <a:rPr lang="nb-NO"/>
              <a:t>Node 1  B1=25</a:t>
            </a:r>
          </a:p>
          <a:p>
            <a:pPr lvl="1" eaLnBrk="1" hangingPunct="1">
              <a:buFontTx/>
              <a:buChar char="•"/>
            </a:pPr>
            <a:r>
              <a:rPr lang="nb-NO"/>
              <a:t>Node 2  B2=20</a:t>
            </a:r>
          </a:p>
          <a:p>
            <a:pPr eaLnBrk="1" hangingPunct="1">
              <a:buFontTx/>
              <a:buChar char="•"/>
            </a:pPr>
            <a:r>
              <a:rPr lang="nb-NO"/>
              <a:t>Node2 har kortest interval, vinner og får da sende først. </a:t>
            </a:r>
          </a:p>
          <a:p>
            <a:pPr lvl="1" eaLnBrk="1" hangingPunct="1">
              <a:buFontTx/>
              <a:buChar char="•"/>
            </a:pPr>
            <a:r>
              <a:rPr lang="nb-NO"/>
              <a:t>Når den har sendt ferdig velger den et nytt backoff interval, B2=15</a:t>
            </a:r>
          </a:p>
          <a:p>
            <a:pPr eaLnBrk="1" hangingPunct="1">
              <a:buFontTx/>
              <a:buChar char="•"/>
            </a:pPr>
            <a:r>
              <a:rPr lang="nb-NO"/>
              <a:t>Node1 har nå bare 5 time-slots igjen av backoffintervalet, og får da sende etter 5 time-slots.</a:t>
            </a:r>
          </a:p>
          <a:p>
            <a:pPr eaLnBrk="1" hangingPunct="1">
              <a:buFontTx/>
              <a:buChar char="•"/>
            </a:pPr>
            <a:r>
              <a:rPr lang="nb-NO"/>
              <a:t>Etter dette er Node1 ferdig, og Node2 kjører når backoff-intervallet dens er nedtelt.</a:t>
            </a:r>
          </a:p>
          <a:p>
            <a:pPr eaLnBrk="1" hangingPunct="1"/>
            <a:endParaRPr lang="nb-NO"/>
          </a:p>
          <a:p>
            <a:pPr eaLnBrk="1" hangingPunct="1"/>
            <a:endParaRPr lang="nb-NO"/>
          </a:p>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88628116-3E1D-4F65-93BA-B8293550C05B}" type="slidenum">
              <a:rPr lang="el-GR" smtClean="0"/>
              <a:pPr>
                <a:defRPr/>
              </a:pPr>
              <a:t>3</a:t>
            </a:fld>
            <a:endParaRPr lang="el-G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a:p>
            <a:pPr eaLnBrk="1" hangingPunct="1"/>
            <a:endParaRPr lang="en-US"/>
          </a:p>
          <a:p>
            <a:pPr eaLnBrk="1" hangingPunct="1"/>
            <a:r>
              <a:rPr lang="en-US"/>
              <a:t>FDMA – </a:t>
            </a:r>
            <a:r>
              <a:rPr lang="nb-NO"/>
              <a:t>brukere får allokert forskjellige bærebølge frekvenser av tilgjengelig radio spektrum</a:t>
            </a:r>
          </a:p>
          <a:p>
            <a:pPr eaLnBrk="1" hangingPunct="1"/>
            <a:r>
              <a:rPr lang="nb-NO"/>
              <a:t>TDMA – brukere kan dele samme frekvens ved å dele frekvensen opp i tidslotter. </a:t>
            </a:r>
          </a:p>
          <a:p>
            <a:pPr eaLnBrk="1" hangingPunct="1"/>
            <a:r>
              <a:rPr lang="nb-NO"/>
              <a:t>CDMA – deler ikke kanalen i frekvens eller tid, men koder dataen som blir sendt </a:t>
            </a:r>
          </a:p>
        </p:txBody>
      </p:sp>
    </p:spTree>
    <p:extLst>
      <p:ext uri="{BB962C8B-B14F-4D97-AF65-F5344CB8AC3E}">
        <p14:creationId xmlns:p14="http://schemas.microsoft.com/office/powerpoint/2010/main" val="357962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03C038AB-EE7B-4E2E-B37F-F98E3A3DDA23}" type="slidenum">
              <a:rPr lang="el-GR" smtClean="0"/>
              <a:pPr>
                <a:defRPr/>
              </a:pPr>
              <a:t>7</a:t>
            </a:fld>
            <a:endParaRPr lang="el-G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buFontTx/>
              <a:buChar char="•"/>
            </a:pPr>
            <a:r>
              <a:rPr lang="nb-NO"/>
              <a:t>Hvorfor bruke trådløse lokalnett</a:t>
            </a:r>
          </a:p>
          <a:p>
            <a:pPr eaLnBrk="1" hangingPunct="1">
              <a:buFontTx/>
              <a:buChar char="•"/>
            </a:pPr>
            <a:r>
              <a:rPr lang="nb-NO"/>
              <a:t>Trådløse nettverk er et alternativ til store installasjoner og høye vedlikeholds kostnader som vi har erfart ved tradsjonelle lokalnettverk.</a:t>
            </a:r>
          </a:p>
          <a:p>
            <a:pPr eaLnBrk="1" hangingPunct="1">
              <a:buFontTx/>
              <a:buChar char="•"/>
            </a:pPr>
            <a:r>
              <a:rPr lang="nb-NO"/>
              <a:t>Fysiske og miljømessige spørsmål er en drivende faktor i favør av WLAN</a:t>
            </a:r>
          </a:p>
          <a:p>
            <a:pPr lvl="1" eaLnBrk="1" hangingPunct="1">
              <a:buFontTx/>
              <a:buChar char="•"/>
            </a:pPr>
            <a:r>
              <a:rPr lang="nb-NO"/>
              <a:t>F.eks så kan bygninger være vanskelig å kable</a:t>
            </a:r>
          </a:p>
          <a:p>
            <a:pPr lvl="2" eaLnBrk="1" hangingPunct="1">
              <a:buFontTx/>
              <a:buChar char="•"/>
            </a:pPr>
            <a:r>
              <a:rPr lang="nb-NO"/>
              <a:t>Da warehouses, campus eller historiske bygninger</a:t>
            </a:r>
          </a:p>
          <a:p>
            <a:pPr eaLnBrk="1" hangingPunct="1">
              <a:buFontTx/>
              <a:buChar char="•"/>
            </a:pPr>
            <a:endParaRPr lang="nb-NO"/>
          </a:p>
          <a:p>
            <a:pPr eaLnBrk="1" hangingPunct="1">
              <a:buFontTx/>
              <a:buChar char="•"/>
            </a:pPr>
            <a:r>
              <a:rPr lang="nb-NO"/>
              <a:t>Trådløse nettverk er bedre enn kablede LAN når når nettverk er satt opp for en midlertidlig periode:</a:t>
            </a:r>
          </a:p>
          <a:p>
            <a:pPr lvl="1" eaLnBrk="1" hangingPunct="1">
              <a:buFontTx/>
              <a:buChar char="•"/>
            </a:pPr>
            <a:r>
              <a:rPr lang="nb-NO"/>
              <a:t>Da f.eks ad hoc nettverking</a:t>
            </a:r>
          </a:p>
          <a:p>
            <a:pPr lvl="2" eaLnBrk="1" hangingPunct="1">
              <a:buFontTx/>
              <a:buChar char="•"/>
            </a:pPr>
            <a:r>
              <a:rPr lang="nb-NO"/>
              <a:t>I et krisesentere</a:t>
            </a:r>
          </a:p>
          <a:p>
            <a:pPr lvl="2" eaLnBrk="1" hangingPunct="1">
              <a:buFontTx/>
              <a:buChar char="•"/>
            </a:pPr>
            <a:r>
              <a:rPr lang="nb-NO"/>
              <a:t>Taktiske militære områder, altså sensor nettverk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341689D3-041D-41AD-9B8D-C3245617C82A}" type="slidenum">
              <a:rPr lang="el-GR" smtClean="0"/>
              <a:pPr>
                <a:defRPr/>
              </a:pPr>
              <a:t>15</a:t>
            </a:fld>
            <a:endParaRPr lang="el-GR"/>
          </a:p>
        </p:txBody>
      </p:sp>
      <p:sp>
        <p:nvSpPr>
          <p:cNvPr id="100355" name="Rectangle 2"/>
          <p:cNvSpPr>
            <a:spLocks noGrp="1" noRot="1" noChangeAspect="1" noChangeArrowheads="1" noTextEdit="1"/>
          </p:cNvSpPr>
          <p:nvPr>
            <p:ph type="sldImg"/>
          </p:nvPr>
        </p:nvSpPr>
        <p:spPr>
          <a:xfrm>
            <a:off x="376238" y="301625"/>
            <a:ext cx="2727325" cy="2046288"/>
          </a:xfrm>
          <a:ln/>
        </p:spPr>
      </p:sp>
      <p:sp>
        <p:nvSpPr>
          <p:cNvPr id="100356" name="Rectangle 3"/>
          <p:cNvSpPr>
            <a:spLocks noGrp="1" noChangeArrowheads="1"/>
          </p:cNvSpPr>
          <p:nvPr>
            <p:ph type="body" idx="1"/>
          </p:nvPr>
        </p:nvSpPr>
        <p:spPr>
          <a:xfrm>
            <a:off x="1338263" y="2625725"/>
            <a:ext cx="5202237" cy="1498600"/>
          </a:xfrm>
          <a:noFill/>
          <a:ln/>
        </p:spPr>
        <p:txBody>
          <a:bodyPr/>
          <a:lstStyle/>
          <a:p>
            <a:pPr eaLnBrk="1" hangingPunct="1">
              <a:buFont typeface="Webdings" pitchFamily="18" charset="2"/>
              <a:buNone/>
              <a:tabLst>
                <a:tab pos="123825" algn="l"/>
              </a:tabLst>
            </a:pPr>
            <a:r>
              <a:rPr lang="en-AU" sz="1600" b="1">
                <a:solidFill>
                  <a:schemeClr val="tx2"/>
                </a:solidFill>
              </a:rPr>
              <a:t>The Future of WLAN Technology</a:t>
            </a:r>
            <a:endParaRPr lang="en-AU" sz="1600">
              <a:solidFill>
                <a:schemeClr val="tx2"/>
              </a:solidFill>
            </a:endParaRPr>
          </a:p>
          <a:p>
            <a:pPr marL="114300" lvl="1" indent="-112713" eaLnBrk="1" hangingPunct="1">
              <a:spcBef>
                <a:spcPct val="75000"/>
              </a:spcBef>
              <a:buFont typeface="Webdings" pitchFamily="18" charset="2"/>
              <a:buNone/>
              <a:tabLst>
                <a:tab pos="123825" algn="l"/>
              </a:tabLst>
            </a:pPr>
            <a:r>
              <a:rPr lang="en-AU">
                <a:solidFill>
                  <a:schemeClr val="tx2"/>
                </a:solidFill>
              </a:rPr>
              <a:t>For more information on existing and emerging standards, visit </a:t>
            </a:r>
            <a:r>
              <a:rPr lang="en-AU" u="sng"/>
              <a:t>http://grouper.ieee.org/groups/802/11/</a:t>
            </a:r>
          </a:p>
          <a:p>
            <a:pPr marL="114300" lvl="1" indent="-112713" eaLnBrk="1" hangingPunct="1">
              <a:spcBef>
                <a:spcPct val="75000"/>
              </a:spcBef>
              <a:buFont typeface="Webdings" pitchFamily="18" charset="2"/>
              <a:buNone/>
              <a:tabLst>
                <a:tab pos="123825" algn="l"/>
              </a:tabLst>
            </a:pPr>
            <a:r>
              <a:rPr lang="en-AU"/>
              <a:t>802.11d </a:t>
            </a:r>
            <a:r>
              <a:rPr lang="en-US"/>
              <a:t>will enable a WLAN client adapter to be auto-configured by the AP with which it connects.</a:t>
            </a:r>
            <a:endParaRPr lang="en-AU"/>
          </a:p>
          <a:p>
            <a:pPr marL="114300" lvl="1" indent="-112713" eaLnBrk="1" hangingPunct="1">
              <a:spcBef>
                <a:spcPct val="75000"/>
              </a:spcBef>
              <a:buFont typeface="Webdings" pitchFamily="18" charset="2"/>
              <a:buNone/>
              <a:tabLst>
                <a:tab pos="123825" algn="l"/>
              </a:tabLst>
            </a:pPr>
            <a:r>
              <a:rPr lang="en-AU"/>
              <a:t>QoS, available in 802.11e, will allow the tagging of packets coming from a particular source or application type as a higher priority, thus increasing the rate at which these TCP/IP data packets </a:t>
            </a:r>
            <a:br>
              <a:rPr lang="en-AU"/>
            </a:br>
            <a:r>
              <a:rPr lang="en-AU"/>
              <a:t>are delivered and read.  This is of great benefit to such technologies as streaming media </a:t>
            </a:r>
            <a:br>
              <a:rPr lang="en-AU"/>
            </a:br>
            <a:r>
              <a:rPr lang="en-AU"/>
              <a:t>and voice over IP.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233A6775-5CDC-4255-84B1-B081E926FA05}" type="slidenum">
              <a:rPr lang="el-GR" smtClean="0"/>
              <a:pPr>
                <a:defRPr/>
              </a:pPr>
              <a:t>16</a:t>
            </a:fld>
            <a:endParaRPr lang="el-GR"/>
          </a:p>
        </p:txBody>
      </p:sp>
      <p:sp>
        <p:nvSpPr>
          <p:cNvPr id="101379" name="Rectangle 2"/>
          <p:cNvSpPr>
            <a:spLocks noGrp="1" noRot="1" noChangeAspect="1" noChangeArrowheads="1" noTextEdit="1"/>
          </p:cNvSpPr>
          <p:nvPr>
            <p:ph type="sldImg"/>
          </p:nvPr>
        </p:nvSpPr>
        <p:spPr>
          <a:xfrm>
            <a:off x="376238" y="301625"/>
            <a:ext cx="2727325" cy="2046288"/>
          </a:xfrm>
          <a:ln/>
        </p:spPr>
      </p:sp>
      <p:sp>
        <p:nvSpPr>
          <p:cNvPr id="101380" name="Rectangle 3"/>
          <p:cNvSpPr>
            <a:spLocks noGrp="1" noChangeArrowheads="1"/>
          </p:cNvSpPr>
          <p:nvPr>
            <p:ph type="body" idx="1"/>
          </p:nvPr>
        </p:nvSpPr>
        <p:spPr>
          <a:xfrm>
            <a:off x="1338263" y="2625725"/>
            <a:ext cx="5180012" cy="2117725"/>
          </a:xfrm>
          <a:noFill/>
          <a:ln/>
        </p:spPr>
        <p:txBody>
          <a:bodyPr/>
          <a:lstStyle/>
          <a:p>
            <a:pPr eaLnBrk="1" hangingPunct="1">
              <a:spcBef>
                <a:spcPct val="50000"/>
              </a:spcBef>
              <a:buFont typeface="Webdings" pitchFamily="18" charset="2"/>
              <a:buNone/>
            </a:pPr>
            <a:r>
              <a:rPr lang="en-AU" sz="1600" b="1">
                <a:solidFill>
                  <a:schemeClr val="tx2"/>
                </a:solidFill>
              </a:rPr>
              <a:t>The Future of WLAN Technology </a:t>
            </a:r>
          </a:p>
          <a:p>
            <a:pPr marL="123825" lvl="1" indent="-122238" eaLnBrk="1" hangingPunct="1">
              <a:spcBef>
                <a:spcPct val="50000"/>
              </a:spcBef>
              <a:buFont typeface="Webdings" pitchFamily="18" charset="2"/>
              <a:buNone/>
            </a:pPr>
            <a:r>
              <a:rPr lang="en-AU"/>
              <a:t>802.11h offers changes to the MAC layer for 802.11 which will allow a more dynamic control for transmit power and frequency settings. </a:t>
            </a:r>
          </a:p>
          <a:p>
            <a:pPr marL="123825" lvl="1" indent="-122238" eaLnBrk="1" hangingPunct="1">
              <a:spcBef>
                <a:spcPct val="50000"/>
              </a:spcBef>
              <a:buFont typeface="Webdings" pitchFamily="18" charset="2"/>
              <a:buNone/>
            </a:pPr>
            <a:r>
              <a:rPr lang="en-AU"/>
              <a:t>802.11i is an enhancement to security for 802.11. Instead of using WEP, 802.11i will use a new technology called Advanced Encryption Standard (AES). 802.1X is an interim solution, whereas 802.11i is the final, formal solution.</a:t>
            </a:r>
          </a:p>
          <a:p>
            <a:pPr marL="123825" lvl="1" indent="-122238" eaLnBrk="1" hangingPunct="1">
              <a:spcBef>
                <a:spcPct val="50000"/>
              </a:spcBef>
              <a:buFont typeface="Webdings" pitchFamily="18" charset="2"/>
              <a:buNone/>
            </a:pPr>
            <a:r>
              <a:rPr lang="en-AU"/>
              <a:t>802.11q provides support for virtual LANs (VLANs) within a bridge or switch. Consider that the AP is a switch. With 802.1X, if a user is authenticated, the user gets a corporate LAN connection, which also provides a connection to the Internet. Currently, however, if the authentication fails, the user does not get connected to anything. 802.11q will enable the user, such as a visiting business partner who does not have valid corporate network credentials, to at least receive a fail-over connection to the Internet when corporate network authentication fails.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D53A4F16-765A-4A53-B430-F985982C654D}" type="slidenum">
              <a:rPr lang="el-GR" smtClean="0"/>
              <a:pPr>
                <a:defRPr/>
              </a:pPr>
              <a:t>27</a:t>
            </a:fld>
            <a:endParaRPr lang="el-G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CE9B0443-7274-4CFD-8058-39A74F1AF0B4}" type="slidenum">
              <a:rPr lang="el-GR" smtClean="0"/>
              <a:pPr>
                <a:defRPr/>
              </a:pPr>
              <a:t>28</a:t>
            </a:fld>
            <a:endParaRPr lang="el-G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buFontTx/>
              <a:buChar char="•"/>
            </a:pPr>
            <a:r>
              <a:rPr lang="nb-NO"/>
              <a:t>DSSS benytter 3 kanaler i 2.4 GHz båndet.</a:t>
            </a:r>
          </a:p>
          <a:p>
            <a:pPr eaLnBrk="1" hangingPunct="1">
              <a:buFontTx/>
              <a:buChar char="•"/>
            </a:pPr>
            <a:r>
              <a:rPr lang="nb-NO"/>
              <a:t>Hver kanal har da en overførings-kapasitet på 11 Mbps i 802.11b. </a:t>
            </a:r>
          </a:p>
          <a:p>
            <a:pPr eaLnBrk="1" hangingPunct="1">
              <a:buFontTx/>
              <a:buChar char="•"/>
            </a:pPr>
            <a:r>
              <a:rPr lang="nb-NO"/>
              <a:t>Radiospekteret er oppdelt i 3 kanaler for å minske interferens mellom kanaler.</a:t>
            </a:r>
          </a:p>
          <a:p>
            <a:pPr eaLnBrk="1" hangingPunct="1">
              <a:buFontTx/>
              <a:buChar char="•"/>
            </a:pPr>
            <a:r>
              <a:rPr lang="nb-NO"/>
              <a:t>Båndbredden for hver kanal er da 22 MHz</a:t>
            </a:r>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0EBFF73A-D0FE-4BF3-A30A-91B12994D742}" type="slidenum">
              <a:rPr lang="el-GR" smtClean="0"/>
              <a:pPr>
                <a:defRPr/>
              </a:pPr>
              <a:t>29</a:t>
            </a:fld>
            <a:endParaRPr lang="el-G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buFontTx/>
              <a:buChar char="•"/>
            </a:pPr>
            <a:r>
              <a:rPr lang="nb-NO"/>
              <a:t>Frekvens hoppende spread spektrum</a:t>
            </a:r>
          </a:p>
          <a:p>
            <a:pPr lvl="1" eaLnBrk="1" hangingPunct="1">
              <a:buFontTx/>
              <a:buChar char="•"/>
            </a:pPr>
            <a:r>
              <a:rPr lang="nb-NO"/>
              <a:t>Teknikk for å overføre radio-signaler ved å bytte bærebølge mellom flere frekvens-kanaler</a:t>
            </a:r>
          </a:p>
          <a:p>
            <a:pPr eaLnBrk="1" hangingPunct="1">
              <a:buFontTx/>
              <a:buChar char="•"/>
            </a:pPr>
            <a:r>
              <a:rPr lang="nb-NO"/>
              <a:t>FHSS sender ut høy effekt i en liten del av frekvensbåndet</a:t>
            </a:r>
          </a:p>
          <a:p>
            <a:pPr eaLnBrk="1" hangingPunct="1">
              <a:buFontTx/>
              <a:buChar char="•"/>
            </a:pPr>
            <a:r>
              <a:rPr lang="nb-NO"/>
              <a:t>Forskjellige hoppesekvenser muliggjør at flere BSSs kan operere i samme område</a:t>
            </a:r>
          </a:p>
          <a:p>
            <a:pPr eaLnBrk="1" hangingPunct="1">
              <a:buFontTx/>
              <a:buChar char="•"/>
            </a:pPr>
            <a:r>
              <a:rPr lang="nb-NO"/>
              <a:t>Brukes nå bare i bluetooth</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AD09A52F-D61D-48F0-98DF-2145AF82526E}" type="slidenum">
              <a:rPr lang="el-GR" smtClean="0"/>
              <a:pPr>
                <a:defRPr/>
              </a:pPr>
              <a:t>31</a:t>
            </a:fld>
            <a:endParaRPr lang="el-G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marL="228600" indent="-228600" eaLnBrk="1" hangingPunct="1"/>
            <a:r>
              <a:rPr lang="nb-NO"/>
              <a:t>Medium Access Control sublaget har ansvaret for</a:t>
            </a:r>
          </a:p>
          <a:p>
            <a:pPr marL="228600" indent="-228600" eaLnBrk="1" hangingPunct="1">
              <a:buFontTx/>
              <a:buChar char="•"/>
            </a:pPr>
            <a:r>
              <a:rPr lang="nb-NO"/>
              <a:t>Prosedyrer for å allokere kanaler. Situasjonen her blir litt annerledes når vi opererer trådløst enn i ether.</a:t>
            </a:r>
          </a:p>
          <a:p>
            <a:pPr marL="228600" indent="-228600" eaLnBrk="1" hangingPunct="1">
              <a:buFontTx/>
              <a:buChar char="•"/>
            </a:pPr>
            <a:r>
              <a:rPr lang="nb-NO"/>
              <a:t>Addressering av protocol data units</a:t>
            </a:r>
          </a:p>
          <a:p>
            <a:pPr marL="228600" indent="-228600" eaLnBrk="1" hangingPunct="1">
              <a:buFontTx/>
              <a:buChar char="•"/>
            </a:pPr>
            <a:r>
              <a:rPr lang="nb-NO"/>
              <a:t>Formaterring av rammer </a:t>
            </a:r>
          </a:p>
          <a:p>
            <a:pPr marL="228600" indent="-228600" eaLnBrk="1" hangingPunct="1">
              <a:buFontTx/>
              <a:buChar char="•"/>
            </a:pPr>
            <a:r>
              <a:rPr lang="nb-NO"/>
              <a:t>Feilsjekking av MPDU</a:t>
            </a:r>
          </a:p>
          <a:p>
            <a:pPr marL="228600" indent="-228600" eaLnBrk="1" hangingPunct="1">
              <a:buFontTx/>
              <a:buChar char="•"/>
            </a:pPr>
            <a:r>
              <a:rPr lang="nb-NO"/>
              <a:t>Fragmentering og reassembleringav pakker</a:t>
            </a:r>
          </a:p>
          <a:p>
            <a:pPr marL="228600" indent="-228600" eaLnBrk="1" hangingPunct="1">
              <a:buFontTx/>
              <a:buChar char="•"/>
            </a:pPr>
            <a:endParaRPr lang="nb-NO"/>
          </a:p>
          <a:p>
            <a:pPr marL="228600" indent="-228600" eaLnBrk="1" hangingPunct="1"/>
            <a:r>
              <a:rPr lang="nb-NO"/>
              <a:t>Aksess mediet kan befinne seg i 2 tilstander</a:t>
            </a:r>
          </a:p>
          <a:p>
            <a:pPr marL="228600" indent="-228600" eaLnBrk="1" hangingPunct="1">
              <a:buFontTx/>
              <a:buAutoNum type="arabicPeriod"/>
            </a:pPr>
            <a:r>
              <a:rPr lang="nb-NO"/>
              <a:t>Contention period</a:t>
            </a:r>
          </a:p>
          <a:p>
            <a:pPr marL="228600" indent="-228600" eaLnBrk="1" hangingPunct="1">
              <a:buFontTx/>
              <a:buAutoNum type="arabicPeriod"/>
            </a:pPr>
            <a:r>
              <a:rPr lang="nb-NO"/>
              <a:t>Contention free period</a:t>
            </a:r>
          </a:p>
          <a:p>
            <a:pPr marL="228600" indent="-228600" eaLnBrk="1" hangingPunct="1"/>
            <a:endParaRPr lang="nb-NO"/>
          </a:p>
          <a:p>
            <a:pPr marL="228600" indent="-228600" eaLnBrk="1" hangingPunct="1"/>
            <a:r>
              <a:rPr lang="nb-NO"/>
              <a:t>Mediet kan operere eksklusivt i konkurranse-modus. Da må alle nodene konkurrere om aksess til kanalen for hver pakke som skal sendes.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1BDC-CEF9-4CB2-B20C-058C25FD0A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AD37D64-1E2C-43CA-BD6D-C4DFFFD038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8390B3-EB68-43B9-B3F0-057C63F6DFE7}"/>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36E02058-5A28-4454-B338-7F5B1D6F3155}"/>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2F0D10FE-A109-40F3-B060-7E68743C1876}"/>
              </a:ext>
            </a:extLst>
          </p:cNvPr>
          <p:cNvSpPr>
            <a:spLocks noGrp="1"/>
          </p:cNvSpPr>
          <p:nvPr>
            <p:ph type="sldNum" sz="quarter" idx="12"/>
          </p:nvPr>
        </p:nvSpPr>
        <p:spPr/>
        <p:txBody>
          <a:bodyPr/>
          <a:lstStyle/>
          <a:p>
            <a:pPr>
              <a:defRPr/>
            </a:pPr>
            <a:fld id="{E4E97843-3B89-4732-B0EC-EC320D9BE2D8}" type="slidenum">
              <a:rPr lang="el-GR" smtClean="0"/>
              <a:pPr>
                <a:defRPr/>
              </a:pPr>
              <a:t>‹#›</a:t>
            </a:fld>
            <a:endParaRPr lang="el-GR"/>
          </a:p>
        </p:txBody>
      </p:sp>
    </p:spTree>
    <p:extLst>
      <p:ext uri="{BB962C8B-B14F-4D97-AF65-F5344CB8AC3E}">
        <p14:creationId xmlns:p14="http://schemas.microsoft.com/office/powerpoint/2010/main" val="62385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48A3-C0BC-44E7-8286-A7D41C52B3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CD769-84A1-407C-AA4E-FB9C87126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271C61-DF38-4366-8FE7-8AA98D93D370}"/>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D10FE386-5619-412F-927C-70A46C737EEF}"/>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ADEE386F-CF0A-44D1-93F8-F082C115ECDC}"/>
              </a:ext>
            </a:extLst>
          </p:cNvPr>
          <p:cNvSpPr>
            <a:spLocks noGrp="1"/>
          </p:cNvSpPr>
          <p:nvPr>
            <p:ph type="sldNum" sz="quarter" idx="12"/>
          </p:nvPr>
        </p:nvSpPr>
        <p:spPr/>
        <p:txBody>
          <a:bodyPr/>
          <a:lstStyle/>
          <a:p>
            <a:pPr>
              <a:defRPr/>
            </a:pPr>
            <a:fld id="{865FFA62-C1C3-4B1B-BD81-B2C80FE960EA}" type="slidenum">
              <a:rPr lang="el-GR" smtClean="0"/>
              <a:pPr>
                <a:defRPr/>
              </a:pPr>
              <a:t>‹#›</a:t>
            </a:fld>
            <a:endParaRPr lang="el-GR"/>
          </a:p>
        </p:txBody>
      </p:sp>
    </p:spTree>
    <p:extLst>
      <p:ext uri="{BB962C8B-B14F-4D97-AF65-F5344CB8AC3E}">
        <p14:creationId xmlns:p14="http://schemas.microsoft.com/office/powerpoint/2010/main" val="133992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6B4938-9685-4847-A643-18D0D6D989A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858C34-D0BF-415B-B565-79EEAC4CEC6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87ED7-BC4B-4DC7-BB72-BC862F7BEB86}"/>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3C347506-7A44-44CF-9100-E0B39234419E}"/>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BE0D62E7-1CE5-4D42-B2F8-FD643A038D3C}"/>
              </a:ext>
            </a:extLst>
          </p:cNvPr>
          <p:cNvSpPr>
            <a:spLocks noGrp="1"/>
          </p:cNvSpPr>
          <p:nvPr>
            <p:ph type="sldNum" sz="quarter" idx="12"/>
          </p:nvPr>
        </p:nvSpPr>
        <p:spPr/>
        <p:txBody>
          <a:bodyPr/>
          <a:lstStyle/>
          <a:p>
            <a:pPr>
              <a:defRPr/>
            </a:pPr>
            <a:fld id="{95A75B55-F2F9-4FF8-8C3D-4595D64FCAD0}" type="slidenum">
              <a:rPr lang="el-GR" smtClean="0"/>
              <a:pPr>
                <a:defRPr/>
              </a:pPr>
              <a:t>‹#›</a:t>
            </a:fld>
            <a:endParaRPr lang="el-GR"/>
          </a:p>
        </p:txBody>
      </p:sp>
    </p:spTree>
    <p:extLst>
      <p:ext uri="{BB962C8B-B14F-4D97-AF65-F5344CB8AC3E}">
        <p14:creationId xmlns:p14="http://schemas.microsoft.com/office/powerpoint/2010/main" val="160187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F2213EC9-5EBE-4A84-B272-E2EC83AE1F59}" type="slidenum">
              <a:rPr lang="el-GR"/>
              <a:pPr>
                <a:defRPr/>
              </a:pPr>
              <a:t>‹#›</a:t>
            </a:fld>
            <a:endParaRPr lang="el-GR"/>
          </a:p>
        </p:txBody>
      </p:sp>
    </p:spTree>
    <p:extLst>
      <p:ext uri="{BB962C8B-B14F-4D97-AF65-F5344CB8AC3E}">
        <p14:creationId xmlns:p14="http://schemas.microsoft.com/office/powerpoint/2010/main" val="149524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30E20FE-3E86-4F14-BE0A-521F5E39A198}" type="slidenum">
              <a:rPr lang="el-GR"/>
              <a:pPr>
                <a:defRPr/>
              </a:pPr>
              <a:t>‹#›</a:t>
            </a:fld>
            <a:endParaRPr lang="el-GR"/>
          </a:p>
        </p:txBody>
      </p:sp>
    </p:spTree>
    <p:extLst>
      <p:ext uri="{BB962C8B-B14F-4D97-AF65-F5344CB8AC3E}">
        <p14:creationId xmlns:p14="http://schemas.microsoft.com/office/powerpoint/2010/main" val="14644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DF7E-E707-4E73-B750-0A10B0730A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861529-40C1-4D31-83F2-A92E3D4B5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845B3-0505-4964-AB96-8104E18891E6}"/>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70AE5C7B-E65B-486C-9651-7793BB21E9F4}"/>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0708B38F-B0EC-436C-9295-99E3588C2DDC}"/>
              </a:ext>
            </a:extLst>
          </p:cNvPr>
          <p:cNvSpPr>
            <a:spLocks noGrp="1"/>
          </p:cNvSpPr>
          <p:nvPr>
            <p:ph type="sldNum" sz="quarter" idx="12"/>
          </p:nvPr>
        </p:nvSpPr>
        <p:spPr/>
        <p:txBody>
          <a:bodyPr/>
          <a:lstStyle/>
          <a:p>
            <a:pPr>
              <a:defRPr/>
            </a:pPr>
            <a:fld id="{3E9210F4-E719-49C2-B71C-67B6C06F4A3C}" type="slidenum">
              <a:rPr lang="el-GR" smtClean="0"/>
              <a:pPr>
                <a:defRPr/>
              </a:pPr>
              <a:t>‹#›</a:t>
            </a:fld>
            <a:endParaRPr lang="el-GR"/>
          </a:p>
        </p:txBody>
      </p:sp>
    </p:spTree>
    <p:extLst>
      <p:ext uri="{BB962C8B-B14F-4D97-AF65-F5344CB8AC3E}">
        <p14:creationId xmlns:p14="http://schemas.microsoft.com/office/powerpoint/2010/main" val="409426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3EA8D-8AFB-45EF-AC08-75AA5C49EB6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795EC6-F95E-48FC-BFF0-B6B16C524F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5C9FD-731F-47FD-99B9-726A0DAAE43D}"/>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id="{EB856D69-4AC0-4CB2-9EB7-CC1E1D953189}"/>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id="{47FB2CE3-D88C-4289-9B20-BF7EEAFAF47D}"/>
              </a:ext>
            </a:extLst>
          </p:cNvPr>
          <p:cNvSpPr>
            <a:spLocks noGrp="1"/>
          </p:cNvSpPr>
          <p:nvPr>
            <p:ph type="sldNum" sz="quarter" idx="12"/>
          </p:nvPr>
        </p:nvSpPr>
        <p:spPr/>
        <p:txBody>
          <a:bodyPr/>
          <a:lstStyle/>
          <a:p>
            <a:pPr>
              <a:defRPr/>
            </a:pPr>
            <a:fld id="{A74E582E-727E-47AD-AD1F-3C8C75E1973B}" type="slidenum">
              <a:rPr lang="el-GR" smtClean="0"/>
              <a:pPr>
                <a:defRPr/>
              </a:pPr>
              <a:t>‹#›</a:t>
            </a:fld>
            <a:endParaRPr lang="el-GR"/>
          </a:p>
        </p:txBody>
      </p:sp>
    </p:spTree>
    <p:extLst>
      <p:ext uri="{BB962C8B-B14F-4D97-AF65-F5344CB8AC3E}">
        <p14:creationId xmlns:p14="http://schemas.microsoft.com/office/powerpoint/2010/main" val="27701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2B8D-6522-45F6-9210-75440AAF98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639099-FE79-49E5-A238-53D12DA1D9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974D58-A58B-46B7-9E78-346AD9B70B3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85534F-88BE-44AA-A9FF-A6EB0E1F38F4}"/>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1BC6D120-5EA0-4D06-8FF2-C4F38347DFD3}"/>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F218C8B2-ED0B-4DCC-8B9F-21A083890B79}"/>
              </a:ext>
            </a:extLst>
          </p:cNvPr>
          <p:cNvSpPr>
            <a:spLocks noGrp="1"/>
          </p:cNvSpPr>
          <p:nvPr>
            <p:ph type="sldNum" sz="quarter" idx="12"/>
          </p:nvPr>
        </p:nvSpPr>
        <p:spPr/>
        <p:txBody>
          <a:bodyPr/>
          <a:lstStyle/>
          <a:p>
            <a:pPr>
              <a:defRPr/>
            </a:pPr>
            <a:fld id="{58F219F5-C9F3-4F07-BD8A-E40650EB9A7F}" type="slidenum">
              <a:rPr lang="el-GR" smtClean="0"/>
              <a:pPr>
                <a:defRPr/>
              </a:pPr>
              <a:t>‹#›</a:t>
            </a:fld>
            <a:endParaRPr lang="el-GR"/>
          </a:p>
        </p:txBody>
      </p:sp>
    </p:spTree>
    <p:extLst>
      <p:ext uri="{BB962C8B-B14F-4D97-AF65-F5344CB8AC3E}">
        <p14:creationId xmlns:p14="http://schemas.microsoft.com/office/powerpoint/2010/main" val="403032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D779-3E52-4254-A6C6-CFE37D3F76E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AC5642-7E6A-4BBE-B66F-3AE4F35176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B1266EC-5574-45EC-A7A0-41B46ABF115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B20D21-464A-49B6-BD05-F99062DBDA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25AF6-529C-4FFD-A27B-BCEFF058C4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15D8AE-AE79-4BCA-A3CE-81A6235BED36}"/>
              </a:ext>
            </a:extLst>
          </p:cNvPr>
          <p:cNvSpPr>
            <a:spLocks noGrp="1"/>
          </p:cNvSpPr>
          <p:nvPr>
            <p:ph type="dt" sz="half" idx="10"/>
          </p:nvPr>
        </p:nvSpPr>
        <p:spPr/>
        <p:txBody>
          <a:bodyPr/>
          <a:lstStyle/>
          <a:p>
            <a:pPr>
              <a:defRPr/>
            </a:pPr>
            <a:endParaRPr lang="el-GR"/>
          </a:p>
        </p:txBody>
      </p:sp>
      <p:sp>
        <p:nvSpPr>
          <p:cNvPr id="8" name="Footer Placeholder 7">
            <a:extLst>
              <a:ext uri="{FF2B5EF4-FFF2-40B4-BE49-F238E27FC236}">
                <a16:creationId xmlns:a16="http://schemas.microsoft.com/office/drawing/2014/main" id="{EE9C9288-5252-4157-BD41-D154FB8E0EB9}"/>
              </a:ext>
            </a:extLst>
          </p:cNvPr>
          <p:cNvSpPr>
            <a:spLocks noGrp="1"/>
          </p:cNvSpPr>
          <p:nvPr>
            <p:ph type="ftr" sz="quarter" idx="11"/>
          </p:nvPr>
        </p:nvSpPr>
        <p:spPr/>
        <p:txBody>
          <a:bodyPr/>
          <a:lstStyle/>
          <a:p>
            <a:pPr>
              <a:defRPr/>
            </a:pPr>
            <a:endParaRPr lang="el-GR"/>
          </a:p>
        </p:txBody>
      </p:sp>
      <p:sp>
        <p:nvSpPr>
          <p:cNvPr id="9" name="Slide Number Placeholder 8">
            <a:extLst>
              <a:ext uri="{FF2B5EF4-FFF2-40B4-BE49-F238E27FC236}">
                <a16:creationId xmlns:a16="http://schemas.microsoft.com/office/drawing/2014/main" id="{FA199628-7239-4B5F-8BB6-E6FBF029AB37}"/>
              </a:ext>
            </a:extLst>
          </p:cNvPr>
          <p:cNvSpPr>
            <a:spLocks noGrp="1"/>
          </p:cNvSpPr>
          <p:nvPr>
            <p:ph type="sldNum" sz="quarter" idx="12"/>
          </p:nvPr>
        </p:nvSpPr>
        <p:spPr/>
        <p:txBody>
          <a:bodyPr/>
          <a:lstStyle/>
          <a:p>
            <a:pPr>
              <a:defRPr/>
            </a:pPr>
            <a:fld id="{F57B182A-CFD5-4FC3-A9CE-CDC1262CAACA}" type="slidenum">
              <a:rPr lang="el-GR" smtClean="0"/>
              <a:pPr>
                <a:defRPr/>
              </a:pPr>
              <a:t>‹#›</a:t>
            </a:fld>
            <a:endParaRPr lang="el-GR"/>
          </a:p>
        </p:txBody>
      </p:sp>
    </p:spTree>
    <p:extLst>
      <p:ext uri="{BB962C8B-B14F-4D97-AF65-F5344CB8AC3E}">
        <p14:creationId xmlns:p14="http://schemas.microsoft.com/office/powerpoint/2010/main" val="40155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CFE2-7931-4854-9745-C8F3CA8178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67541D-E413-43D9-8462-7E8068E3E2D3}"/>
              </a:ext>
            </a:extLst>
          </p:cNvPr>
          <p:cNvSpPr>
            <a:spLocks noGrp="1"/>
          </p:cNvSpPr>
          <p:nvPr>
            <p:ph type="dt" sz="half" idx="10"/>
          </p:nvPr>
        </p:nvSpPr>
        <p:spPr/>
        <p:txBody>
          <a:bodyPr/>
          <a:lstStyle/>
          <a:p>
            <a:pPr>
              <a:defRPr/>
            </a:pPr>
            <a:endParaRPr lang="el-GR"/>
          </a:p>
        </p:txBody>
      </p:sp>
      <p:sp>
        <p:nvSpPr>
          <p:cNvPr id="4" name="Footer Placeholder 3">
            <a:extLst>
              <a:ext uri="{FF2B5EF4-FFF2-40B4-BE49-F238E27FC236}">
                <a16:creationId xmlns:a16="http://schemas.microsoft.com/office/drawing/2014/main" id="{474ABD85-0E04-43E6-89F9-2AC7E6354F5B}"/>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a16="http://schemas.microsoft.com/office/drawing/2014/main" id="{E086E9E3-4028-46CB-B4F0-D4992EE7D04D}"/>
              </a:ext>
            </a:extLst>
          </p:cNvPr>
          <p:cNvSpPr>
            <a:spLocks noGrp="1"/>
          </p:cNvSpPr>
          <p:nvPr>
            <p:ph type="sldNum" sz="quarter" idx="12"/>
          </p:nvPr>
        </p:nvSpPr>
        <p:spPr/>
        <p:txBody>
          <a:bodyPr/>
          <a:lstStyle/>
          <a:p>
            <a:pPr>
              <a:defRPr/>
            </a:pPr>
            <a:fld id="{90C68809-8969-42E3-9C72-9545EB42FCE6}" type="slidenum">
              <a:rPr lang="el-GR" smtClean="0"/>
              <a:pPr>
                <a:defRPr/>
              </a:pPr>
              <a:t>‹#›</a:t>
            </a:fld>
            <a:endParaRPr lang="el-GR"/>
          </a:p>
        </p:txBody>
      </p:sp>
    </p:spTree>
    <p:extLst>
      <p:ext uri="{BB962C8B-B14F-4D97-AF65-F5344CB8AC3E}">
        <p14:creationId xmlns:p14="http://schemas.microsoft.com/office/powerpoint/2010/main" val="27677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6854C-D0C5-4613-9719-14C3599A1D66}"/>
              </a:ext>
            </a:extLst>
          </p:cNvPr>
          <p:cNvSpPr>
            <a:spLocks noGrp="1"/>
          </p:cNvSpPr>
          <p:nvPr>
            <p:ph type="dt" sz="half" idx="10"/>
          </p:nvPr>
        </p:nvSpPr>
        <p:spPr/>
        <p:txBody>
          <a:bodyPr/>
          <a:lstStyle/>
          <a:p>
            <a:pPr>
              <a:defRPr/>
            </a:pPr>
            <a:endParaRPr lang="el-GR"/>
          </a:p>
        </p:txBody>
      </p:sp>
      <p:sp>
        <p:nvSpPr>
          <p:cNvPr id="3" name="Footer Placeholder 2">
            <a:extLst>
              <a:ext uri="{FF2B5EF4-FFF2-40B4-BE49-F238E27FC236}">
                <a16:creationId xmlns:a16="http://schemas.microsoft.com/office/drawing/2014/main" id="{CB96C316-F1CC-4247-94EA-91BF51389394}"/>
              </a:ext>
            </a:extLst>
          </p:cNvPr>
          <p:cNvSpPr>
            <a:spLocks noGrp="1"/>
          </p:cNvSpPr>
          <p:nvPr>
            <p:ph type="ftr" sz="quarter" idx="11"/>
          </p:nvPr>
        </p:nvSpPr>
        <p:spPr/>
        <p:txBody>
          <a:bodyPr/>
          <a:lstStyle/>
          <a:p>
            <a:pPr>
              <a:defRPr/>
            </a:pPr>
            <a:endParaRPr lang="el-GR"/>
          </a:p>
        </p:txBody>
      </p:sp>
      <p:sp>
        <p:nvSpPr>
          <p:cNvPr id="4" name="Slide Number Placeholder 3">
            <a:extLst>
              <a:ext uri="{FF2B5EF4-FFF2-40B4-BE49-F238E27FC236}">
                <a16:creationId xmlns:a16="http://schemas.microsoft.com/office/drawing/2014/main" id="{D85DD82B-D943-4B83-9856-0E47230C36A7}"/>
              </a:ext>
            </a:extLst>
          </p:cNvPr>
          <p:cNvSpPr>
            <a:spLocks noGrp="1"/>
          </p:cNvSpPr>
          <p:nvPr>
            <p:ph type="sldNum" sz="quarter" idx="12"/>
          </p:nvPr>
        </p:nvSpPr>
        <p:spPr/>
        <p:txBody>
          <a:bodyPr/>
          <a:lstStyle/>
          <a:p>
            <a:pPr>
              <a:defRPr/>
            </a:pPr>
            <a:fld id="{DC0E8E5A-C668-404A-8D16-5B50AF17DBBD}" type="slidenum">
              <a:rPr lang="el-GR" smtClean="0"/>
              <a:pPr>
                <a:defRPr/>
              </a:pPr>
              <a:t>‹#›</a:t>
            </a:fld>
            <a:endParaRPr lang="el-GR"/>
          </a:p>
        </p:txBody>
      </p:sp>
    </p:spTree>
    <p:extLst>
      <p:ext uri="{BB962C8B-B14F-4D97-AF65-F5344CB8AC3E}">
        <p14:creationId xmlns:p14="http://schemas.microsoft.com/office/powerpoint/2010/main" val="212453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2CDE-0014-4013-A8BD-EC9E55EB27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55905C-6BA7-4E50-BF27-73840EB36C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F2EF1-2BA6-4F15-9039-6932CDDF36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9AD20F-C10F-4E24-AA74-9582946870CD}"/>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175BC746-3AB4-48A3-9F7E-BA0476E59C7A}"/>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2FF96080-295D-4025-8A59-70391E8062C8}"/>
              </a:ext>
            </a:extLst>
          </p:cNvPr>
          <p:cNvSpPr>
            <a:spLocks noGrp="1"/>
          </p:cNvSpPr>
          <p:nvPr>
            <p:ph type="sldNum" sz="quarter" idx="12"/>
          </p:nvPr>
        </p:nvSpPr>
        <p:spPr/>
        <p:txBody>
          <a:bodyPr/>
          <a:lstStyle/>
          <a:p>
            <a:pPr>
              <a:defRPr/>
            </a:pPr>
            <a:fld id="{6A44F066-76D8-47DA-99B5-2A3D2BC562DA}" type="slidenum">
              <a:rPr lang="el-GR" smtClean="0"/>
              <a:pPr>
                <a:defRPr/>
              </a:pPr>
              <a:t>‹#›</a:t>
            </a:fld>
            <a:endParaRPr lang="el-GR"/>
          </a:p>
        </p:txBody>
      </p:sp>
    </p:spTree>
    <p:extLst>
      <p:ext uri="{BB962C8B-B14F-4D97-AF65-F5344CB8AC3E}">
        <p14:creationId xmlns:p14="http://schemas.microsoft.com/office/powerpoint/2010/main" val="274719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CF0A-B3ED-461D-AD60-6C76392B8C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02F48F-4861-4251-BABD-D70C2299447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147B694-7A5B-4485-BF0B-11EE0D54E0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E8E5E2-0DD0-4A8D-984D-DEF9B7FB33E1}"/>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id="{DFD138EF-E6BA-40CD-A100-D0EA5099FA4A}"/>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id="{F905D1C2-5690-4182-A18F-0E27AE25C565}"/>
              </a:ext>
            </a:extLst>
          </p:cNvPr>
          <p:cNvSpPr>
            <a:spLocks noGrp="1"/>
          </p:cNvSpPr>
          <p:nvPr>
            <p:ph type="sldNum" sz="quarter" idx="12"/>
          </p:nvPr>
        </p:nvSpPr>
        <p:spPr/>
        <p:txBody>
          <a:bodyPr/>
          <a:lstStyle/>
          <a:p>
            <a:pPr>
              <a:defRPr/>
            </a:pPr>
            <a:fld id="{EEE905C9-CCF3-4BA1-9E95-EAA90CA379CE}" type="slidenum">
              <a:rPr lang="el-GR" smtClean="0"/>
              <a:pPr>
                <a:defRPr/>
              </a:pPr>
              <a:t>‹#›</a:t>
            </a:fld>
            <a:endParaRPr lang="el-GR"/>
          </a:p>
        </p:txBody>
      </p:sp>
    </p:spTree>
    <p:extLst>
      <p:ext uri="{BB962C8B-B14F-4D97-AF65-F5344CB8AC3E}">
        <p14:creationId xmlns:p14="http://schemas.microsoft.com/office/powerpoint/2010/main" val="15017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83BB2-94F5-4FBA-A6C5-CC7014EA81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446C8C-8C98-41C6-A476-D8A28AE69C6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6B3B1A-375F-4861-87CC-ACE4629FE5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l-GR"/>
          </a:p>
        </p:txBody>
      </p:sp>
      <p:sp>
        <p:nvSpPr>
          <p:cNvPr id="5" name="Footer Placeholder 4">
            <a:extLst>
              <a:ext uri="{FF2B5EF4-FFF2-40B4-BE49-F238E27FC236}">
                <a16:creationId xmlns:a16="http://schemas.microsoft.com/office/drawing/2014/main" id="{A24AEF60-765A-4C67-9FD6-B331F03224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p>
        </p:txBody>
      </p:sp>
      <p:sp>
        <p:nvSpPr>
          <p:cNvPr id="6" name="Slide Number Placeholder 5">
            <a:extLst>
              <a:ext uri="{FF2B5EF4-FFF2-40B4-BE49-F238E27FC236}">
                <a16:creationId xmlns:a16="http://schemas.microsoft.com/office/drawing/2014/main" id="{FF391B13-5D6E-412A-B2D5-B99B52344B7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164F480-F05F-4A47-AA0E-2E4210964E2F}" type="slidenum">
              <a:rPr lang="el-GR" smtClean="0"/>
              <a:pPr>
                <a:defRPr/>
              </a:pPr>
              <a:t>‹#›</a:t>
            </a:fld>
            <a:endParaRPr lang="el-GR"/>
          </a:p>
        </p:txBody>
      </p:sp>
      <p:pic>
        <p:nvPicPr>
          <p:cNvPr id="7" name="Picture 19" descr="http://www.e-foititis.gr/image_news.php?id=87">
            <a:extLst>
              <a:ext uri="{FF2B5EF4-FFF2-40B4-BE49-F238E27FC236}">
                <a16:creationId xmlns:a16="http://schemas.microsoft.com/office/drawing/2014/main" id="{E1F52688-0FA0-4F38-9F2A-4826AEF4FB45}"/>
              </a:ext>
            </a:extLst>
          </p:cNvPr>
          <p:cNvPicPr>
            <a:picLocks noChangeAspect="1" noChangeArrowheads="1"/>
          </p:cNvPicPr>
          <p:nvPr userDrawn="1"/>
        </p:nvPicPr>
        <p:blipFill>
          <a:blip r:embed="rId15" cstate="print">
            <a:clrChange>
              <a:clrFrom>
                <a:srgbClr val="FCFCFC"/>
              </a:clrFrom>
              <a:clrTo>
                <a:srgbClr val="FCFCFC">
                  <a:alpha val="0"/>
                </a:srgbClr>
              </a:clrTo>
            </a:clrChange>
          </a:blip>
          <a:srcRect/>
          <a:stretch>
            <a:fillRect/>
          </a:stretch>
        </p:blipFill>
        <p:spPr bwMode="auto">
          <a:xfrm>
            <a:off x="8501063" y="0"/>
            <a:ext cx="642937" cy="735013"/>
          </a:xfrm>
          <a:prstGeom prst="rect">
            <a:avLst/>
          </a:prstGeom>
          <a:noFill/>
          <a:ln w="9525">
            <a:noFill/>
            <a:miter lim="800000"/>
            <a:headEnd/>
            <a:tailEnd/>
          </a:ln>
        </p:spPr>
      </p:pic>
    </p:spTree>
    <p:extLst>
      <p:ext uri="{BB962C8B-B14F-4D97-AF65-F5344CB8AC3E}">
        <p14:creationId xmlns:p14="http://schemas.microsoft.com/office/powerpoint/2010/main" val="295187000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5.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1B3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72EC661D-2E3B-454E-B6C5-6E569150E824}"/>
              </a:ext>
            </a:extLst>
          </p:cNvPr>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spcAft>
                <a:spcPts val="600"/>
              </a:spcAft>
              <a:defRPr/>
            </a:pPr>
            <a:fld id="{90C68809-8969-42E3-9C72-9545EB42FCE6}" type="slidenum">
              <a:rPr lang="en-US" sz="1050" smtClean="0"/>
              <a:pPr>
                <a:spcAft>
                  <a:spcPts val="600"/>
                </a:spcAft>
                <a:defRPr/>
              </a:pPr>
              <a:t>1</a:t>
            </a:fld>
            <a:endParaRPr lang="en-US" sz="1050"/>
          </a:p>
        </p:txBody>
      </p:sp>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97705E33-D38D-479A-96B2-89371E61D83F}"/>
              </a:ext>
            </a:extLst>
          </p:cNvPr>
          <p:cNvPicPr>
            <a:picLocks noChangeAspect="1"/>
          </p:cNvPicPr>
          <p:nvPr/>
        </p:nvPicPr>
        <p:blipFill>
          <a:blip r:embed="rId3"/>
          <a:stretch>
            <a:fillRect/>
          </a:stretch>
        </p:blipFill>
        <p:spPr>
          <a:xfrm>
            <a:off x="3231433" y="2420888"/>
            <a:ext cx="2681134" cy="1702520"/>
          </a:xfrm>
          <a:prstGeom prst="rect">
            <a:avLst/>
          </a:prstGeom>
        </p:spPr>
      </p:pic>
    </p:spTree>
    <p:extLst>
      <p:ext uri="{BB962C8B-B14F-4D97-AF65-F5344CB8AC3E}">
        <p14:creationId xmlns:p14="http://schemas.microsoft.com/office/powerpoint/2010/main" val="325895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802.11 Terminologies</a:t>
            </a:r>
          </a:p>
        </p:txBody>
      </p:sp>
      <p:sp>
        <p:nvSpPr>
          <p:cNvPr id="23555" name="Rectangle 3"/>
          <p:cNvSpPr>
            <a:spLocks noGrp="1" noChangeArrowheads="1"/>
          </p:cNvSpPr>
          <p:nvPr>
            <p:ph idx="1"/>
          </p:nvPr>
        </p:nvSpPr>
        <p:spPr/>
        <p:txBody>
          <a:bodyPr/>
          <a:lstStyle/>
          <a:p>
            <a:pPr eaLnBrk="1" hangingPunct="1"/>
            <a:r>
              <a:rPr lang="en-US"/>
              <a:t>BSS: Basic service set</a:t>
            </a:r>
          </a:p>
          <a:p>
            <a:pPr lvl="1" eaLnBrk="1" hangingPunct="1"/>
            <a:r>
              <a:rPr lang="en-US"/>
              <a:t>Group of stations under the direct control of a single co-ordination function</a:t>
            </a:r>
          </a:p>
          <a:p>
            <a:pPr lvl="1" eaLnBrk="1" hangingPunct="1"/>
            <a:r>
              <a:rPr lang="en-US"/>
              <a:t>All stations in a BSS can directly communicate with each other, without any infrastructure</a:t>
            </a:r>
          </a:p>
          <a:p>
            <a:pPr lvl="1" eaLnBrk="1" hangingPunct="1"/>
            <a:r>
              <a:rPr lang="en-US"/>
              <a:t>Geographical area covered by BSS is BS Area</a:t>
            </a:r>
          </a:p>
          <a:p>
            <a:pPr lvl="1" eaLnBrk="1" hangingPunct="1"/>
            <a:r>
              <a:rPr lang="en-US"/>
              <a:t>BSA is similar in concept to a ‘cell’ in a cellular network</a:t>
            </a:r>
          </a:p>
        </p:txBody>
      </p:sp>
      <p:sp>
        <p:nvSpPr>
          <p:cNvPr id="2" name="Slide Number Placeholder 1">
            <a:extLst>
              <a:ext uri="{FF2B5EF4-FFF2-40B4-BE49-F238E27FC236}">
                <a16:creationId xmlns:a16="http://schemas.microsoft.com/office/drawing/2014/main" id="{B10FAF58-BE90-4A9F-90E8-D95C4CC5F2BA}"/>
              </a:ext>
            </a:extLst>
          </p:cNvPr>
          <p:cNvSpPr>
            <a:spLocks noGrp="1"/>
          </p:cNvSpPr>
          <p:nvPr>
            <p:ph type="sldNum" sz="quarter" idx="12"/>
          </p:nvPr>
        </p:nvSpPr>
        <p:spPr/>
        <p:txBody>
          <a:bodyPr/>
          <a:lstStyle/>
          <a:p>
            <a:pPr>
              <a:defRPr/>
            </a:pPr>
            <a:fld id="{3E9210F4-E719-49C2-B71C-67B6C06F4A3C}" type="slidenum">
              <a:rPr lang="el-GR" smtClean="0"/>
              <a:pPr>
                <a:defRPr/>
              </a:pPr>
              <a:t>10</a:t>
            </a:fld>
            <a:endParaRPr lang="el-G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802.11 Terminologies</a:t>
            </a:r>
          </a:p>
        </p:txBody>
      </p:sp>
      <p:sp>
        <p:nvSpPr>
          <p:cNvPr id="24579" name="Rectangle 3"/>
          <p:cNvSpPr>
            <a:spLocks noGrp="1" noChangeArrowheads="1"/>
          </p:cNvSpPr>
          <p:nvPr>
            <p:ph idx="1"/>
          </p:nvPr>
        </p:nvSpPr>
        <p:spPr/>
        <p:txBody>
          <a:bodyPr/>
          <a:lstStyle/>
          <a:p>
            <a:pPr eaLnBrk="1" hangingPunct="1"/>
            <a:r>
              <a:rPr lang="en-US"/>
              <a:t>Access Point (AP):</a:t>
            </a:r>
          </a:p>
          <a:p>
            <a:pPr lvl="1" eaLnBrk="1" hangingPunct="1"/>
            <a:r>
              <a:rPr lang="en-US"/>
              <a:t>Similar to the base station in cellular network</a:t>
            </a:r>
          </a:p>
          <a:p>
            <a:pPr lvl="1" eaLnBrk="1" hangingPunct="1"/>
            <a:r>
              <a:rPr lang="en-US"/>
              <a:t>Supports range extension by providing network connectivity between multiple BSSs</a:t>
            </a:r>
          </a:p>
          <a:p>
            <a:pPr lvl="1" eaLnBrk="1" hangingPunct="1"/>
            <a:r>
              <a:rPr lang="en-US"/>
              <a:t>Multiple BSSs are connected together through a Distribution System (DS)</a:t>
            </a:r>
          </a:p>
          <a:p>
            <a:pPr lvl="1" eaLnBrk="1" hangingPunct="1"/>
            <a:r>
              <a:rPr lang="en-US"/>
              <a:t>DS is similar to a backbone network</a:t>
            </a:r>
          </a:p>
          <a:p>
            <a:pPr lvl="1" eaLnBrk="1" hangingPunct="1"/>
            <a:r>
              <a:rPr lang="en-US"/>
              <a:t>BSSs connected by a DS form an Extended Service Set (ESS)</a:t>
            </a:r>
          </a:p>
        </p:txBody>
      </p:sp>
      <p:sp>
        <p:nvSpPr>
          <p:cNvPr id="2" name="Slide Number Placeholder 1">
            <a:extLst>
              <a:ext uri="{FF2B5EF4-FFF2-40B4-BE49-F238E27FC236}">
                <a16:creationId xmlns:a16="http://schemas.microsoft.com/office/drawing/2014/main" id="{B1F14EA2-F214-4797-8F9E-BE0233BE911D}"/>
              </a:ext>
            </a:extLst>
          </p:cNvPr>
          <p:cNvSpPr>
            <a:spLocks noGrp="1"/>
          </p:cNvSpPr>
          <p:nvPr>
            <p:ph type="sldNum" sz="quarter" idx="12"/>
          </p:nvPr>
        </p:nvSpPr>
        <p:spPr/>
        <p:txBody>
          <a:bodyPr/>
          <a:lstStyle/>
          <a:p>
            <a:pPr>
              <a:defRPr/>
            </a:pPr>
            <a:fld id="{3E9210F4-E719-49C2-B71C-67B6C06F4A3C}" type="slidenum">
              <a:rPr lang="el-GR" smtClean="0"/>
              <a:pPr>
                <a:defRPr/>
              </a:pPr>
              <a:t>11</a:t>
            </a:fld>
            <a:endParaRPr lang="el-G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pPr eaLnBrk="1" hangingPunct="1"/>
            <a:r>
              <a:rPr lang="en-US"/>
              <a:t>Infrastructure Networks </a:t>
            </a:r>
            <a:endParaRPr lang="el-GR"/>
          </a:p>
        </p:txBody>
      </p:sp>
      <p:sp>
        <p:nvSpPr>
          <p:cNvPr id="25603" name="Rectangle 3"/>
          <p:cNvSpPr>
            <a:spLocks noGrp="1" noChangeArrowheads="1"/>
          </p:cNvSpPr>
          <p:nvPr>
            <p:ph idx="1"/>
          </p:nvPr>
        </p:nvSpPr>
        <p:spPr/>
        <p:txBody>
          <a:bodyPr/>
          <a:lstStyle/>
          <a:p>
            <a:pPr eaLnBrk="1" hangingPunct="1"/>
            <a:r>
              <a:rPr lang="en-US" altLang="zh-TW"/>
              <a:t>Two advantages for infrastructure networks</a:t>
            </a:r>
          </a:p>
          <a:p>
            <a:pPr lvl="1" eaLnBrk="1" hangingPunct="1"/>
            <a:r>
              <a:rPr lang="en-US" altLang="zh-TW"/>
              <a:t>The mobile stations need not to maintain neighbor relationships.</a:t>
            </a:r>
          </a:p>
          <a:p>
            <a:pPr lvl="1" eaLnBrk="1" hangingPunct="1"/>
            <a:r>
              <a:rPr lang="en-US" altLang="zh-TW"/>
              <a:t>Access points assist with stations attempting to save power.</a:t>
            </a:r>
          </a:p>
          <a:p>
            <a:pPr eaLnBrk="1" hangingPunct="1"/>
            <a:r>
              <a:rPr lang="en-US" altLang="zh-TW"/>
              <a:t>In an infrastructure network, stations must associate with an AP to obtain network services. (equivalent to plug in the network cable)</a:t>
            </a:r>
          </a:p>
          <a:p>
            <a:pPr eaLnBrk="1" hangingPunct="1"/>
            <a:r>
              <a:rPr lang="en-US" altLang="zh-TW"/>
              <a:t>An extended service set (ESS) is created by chaining BSSs together with a backbone network.</a:t>
            </a:r>
          </a:p>
        </p:txBody>
      </p:sp>
      <p:sp>
        <p:nvSpPr>
          <p:cNvPr id="2" name="Slide Number Placeholder 1">
            <a:extLst>
              <a:ext uri="{FF2B5EF4-FFF2-40B4-BE49-F238E27FC236}">
                <a16:creationId xmlns:a16="http://schemas.microsoft.com/office/drawing/2014/main" id="{5E49E721-71F2-4438-B7EC-1CAC778C47D4}"/>
              </a:ext>
            </a:extLst>
          </p:cNvPr>
          <p:cNvSpPr>
            <a:spLocks noGrp="1"/>
          </p:cNvSpPr>
          <p:nvPr>
            <p:ph type="sldNum" sz="quarter" idx="12"/>
          </p:nvPr>
        </p:nvSpPr>
        <p:spPr/>
        <p:txBody>
          <a:bodyPr/>
          <a:lstStyle/>
          <a:p>
            <a:pPr>
              <a:defRPr/>
            </a:pPr>
            <a:fld id="{3E9210F4-E719-49C2-B71C-67B6C06F4A3C}" type="slidenum">
              <a:rPr lang="el-GR" smtClean="0"/>
              <a:pPr>
                <a:defRPr/>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t>Typical Connection Procedure</a:t>
            </a:r>
          </a:p>
        </p:txBody>
      </p:sp>
      <p:grpSp>
        <p:nvGrpSpPr>
          <p:cNvPr id="26627" name="Group 3"/>
          <p:cNvGrpSpPr>
            <a:grpSpLocks/>
          </p:cNvGrpSpPr>
          <p:nvPr/>
        </p:nvGrpSpPr>
        <p:grpSpPr bwMode="auto">
          <a:xfrm>
            <a:off x="3429000" y="1981200"/>
            <a:ext cx="3262313" cy="838200"/>
            <a:chOff x="1371" y="1301"/>
            <a:chExt cx="1259" cy="524"/>
          </a:xfrm>
        </p:grpSpPr>
        <p:sp>
          <p:nvSpPr>
            <p:cNvPr id="26639" name="AutoShape 4"/>
            <p:cNvSpPr>
              <a:spLocks noChangeArrowheads="1"/>
            </p:cNvSpPr>
            <p:nvPr/>
          </p:nvSpPr>
          <p:spPr bwMode="auto">
            <a:xfrm>
              <a:off x="1555" y="1548"/>
              <a:ext cx="599" cy="142"/>
            </a:xfrm>
            <a:prstGeom prst="leftArrow">
              <a:avLst>
                <a:gd name="adj1" fmla="val 50000"/>
                <a:gd name="adj2" fmla="val 105458"/>
              </a:avLst>
            </a:prstGeom>
            <a:solidFill>
              <a:srgbClr val="FF3300"/>
            </a:solidFill>
            <a:ln w="12700">
              <a:solidFill>
                <a:schemeClr val="bg2"/>
              </a:solidFill>
              <a:miter lim="800000"/>
              <a:headEnd/>
              <a:tailEnd/>
            </a:ln>
          </p:spPr>
          <p:txBody>
            <a:bodyPr wrap="none" anchor="ctr">
              <a:spAutoFit/>
            </a:bodyPr>
            <a:lstStyle/>
            <a:p>
              <a:pPr>
                <a:spcBef>
                  <a:spcPct val="20000"/>
                </a:spcBef>
                <a:buFontTx/>
                <a:buChar char="•"/>
              </a:pPr>
              <a:endParaRPr lang="el-GR"/>
            </a:p>
          </p:txBody>
        </p:sp>
        <p:sp>
          <p:nvSpPr>
            <p:cNvPr id="26640" name="AutoShape 5"/>
            <p:cNvSpPr>
              <a:spLocks noChangeArrowheads="1"/>
            </p:cNvSpPr>
            <p:nvPr/>
          </p:nvSpPr>
          <p:spPr bwMode="auto">
            <a:xfrm flipH="1">
              <a:off x="1585" y="1683"/>
              <a:ext cx="599" cy="142"/>
            </a:xfrm>
            <a:prstGeom prst="leftArrow">
              <a:avLst>
                <a:gd name="adj1" fmla="val 50000"/>
                <a:gd name="adj2" fmla="val 105458"/>
              </a:avLst>
            </a:prstGeom>
            <a:solidFill>
              <a:srgbClr val="FF33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6641" name="Text Box 6"/>
            <p:cNvSpPr txBox="1">
              <a:spLocks noChangeArrowheads="1"/>
            </p:cNvSpPr>
            <p:nvPr/>
          </p:nvSpPr>
          <p:spPr bwMode="auto">
            <a:xfrm>
              <a:off x="1371" y="1301"/>
              <a:ext cx="1259" cy="248"/>
            </a:xfrm>
            <a:prstGeom prst="rect">
              <a:avLst/>
            </a:prstGeom>
            <a:noFill/>
            <a:ln w="12700">
              <a:noFill/>
              <a:miter lim="800000"/>
              <a:headEnd/>
              <a:tailEnd/>
            </a:ln>
          </p:spPr>
          <p:txBody>
            <a:bodyPr wrap="none">
              <a:spAutoFit/>
            </a:bodyPr>
            <a:lstStyle/>
            <a:p>
              <a:pPr eaLnBrk="0" hangingPunct="0"/>
              <a:r>
                <a:rPr lang="en-US" sz="2000"/>
                <a:t>1) Authentication exchange</a:t>
              </a:r>
            </a:p>
          </p:txBody>
        </p:sp>
      </p:grpSp>
      <p:sp>
        <p:nvSpPr>
          <p:cNvPr id="26628" name="AutoShape 7"/>
          <p:cNvSpPr>
            <a:spLocks noChangeArrowheads="1"/>
          </p:cNvSpPr>
          <p:nvPr/>
        </p:nvSpPr>
        <p:spPr bwMode="auto">
          <a:xfrm>
            <a:off x="3886200" y="3429000"/>
            <a:ext cx="1631950" cy="206375"/>
          </a:xfrm>
          <a:prstGeom prst="leftArrow">
            <a:avLst>
              <a:gd name="adj1" fmla="val 50000"/>
              <a:gd name="adj2" fmla="val 197692"/>
            </a:avLst>
          </a:prstGeom>
          <a:solidFill>
            <a:schemeClr val="tx2"/>
          </a:solidFill>
          <a:ln w="12700">
            <a:solidFill>
              <a:schemeClr val="bg2"/>
            </a:solidFill>
            <a:miter lim="800000"/>
            <a:headEnd/>
            <a:tailEnd/>
          </a:ln>
        </p:spPr>
        <p:txBody>
          <a:bodyPr wrap="none" anchor="ctr">
            <a:spAutoFit/>
          </a:bodyPr>
          <a:lstStyle/>
          <a:p>
            <a:pPr>
              <a:spcBef>
                <a:spcPct val="20000"/>
              </a:spcBef>
              <a:buFontTx/>
              <a:buChar char="•"/>
            </a:pPr>
            <a:endParaRPr lang="el-GR"/>
          </a:p>
        </p:txBody>
      </p:sp>
      <p:sp>
        <p:nvSpPr>
          <p:cNvPr id="26629" name="AutoShape 8"/>
          <p:cNvSpPr>
            <a:spLocks noChangeArrowheads="1"/>
          </p:cNvSpPr>
          <p:nvPr/>
        </p:nvSpPr>
        <p:spPr bwMode="auto">
          <a:xfrm flipH="1">
            <a:off x="3968750" y="3624263"/>
            <a:ext cx="1631950" cy="206375"/>
          </a:xfrm>
          <a:prstGeom prst="leftArrow">
            <a:avLst>
              <a:gd name="adj1" fmla="val 50000"/>
              <a:gd name="adj2" fmla="val 197692"/>
            </a:avLst>
          </a:prstGeom>
          <a:solidFill>
            <a:schemeClr val="tx2"/>
          </a:solidFill>
          <a:ln w="12700">
            <a:solidFill>
              <a:schemeClr val="bg2"/>
            </a:solidFill>
            <a:miter lim="800000"/>
            <a:headEnd/>
            <a:tailEnd/>
          </a:ln>
        </p:spPr>
        <p:txBody>
          <a:bodyPr wrap="none" anchor="ctr">
            <a:spAutoFit/>
          </a:bodyPr>
          <a:lstStyle/>
          <a:p>
            <a:pPr>
              <a:spcBef>
                <a:spcPct val="20000"/>
              </a:spcBef>
              <a:buFontTx/>
              <a:buChar char="•"/>
            </a:pPr>
            <a:endParaRPr lang="el-GR"/>
          </a:p>
        </p:txBody>
      </p:sp>
      <p:sp>
        <p:nvSpPr>
          <p:cNvPr id="26630" name="Text Box 9"/>
          <p:cNvSpPr txBox="1">
            <a:spLocks noChangeArrowheads="1"/>
          </p:cNvSpPr>
          <p:nvPr/>
        </p:nvSpPr>
        <p:spPr bwMode="auto">
          <a:xfrm>
            <a:off x="3429000" y="3048000"/>
            <a:ext cx="3352800" cy="396875"/>
          </a:xfrm>
          <a:prstGeom prst="rect">
            <a:avLst/>
          </a:prstGeom>
          <a:noFill/>
          <a:ln w="12700">
            <a:noFill/>
            <a:miter lim="800000"/>
            <a:headEnd/>
            <a:tailEnd/>
          </a:ln>
        </p:spPr>
        <p:txBody>
          <a:bodyPr>
            <a:spAutoFit/>
          </a:bodyPr>
          <a:lstStyle/>
          <a:p>
            <a:pPr eaLnBrk="0" hangingPunct="0"/>
            <a:r>
              <a:rPr lang="en-US" sz="2000"/>
              <a:t>2) Association exchange</a:t>
            </a:r>
          </a:p>
        </p:txBody>
      </p:sp>
      <p:sp>
        <p:nvSpPr>
          <p:cNvPr id="26631" name="AutoShape 10"/>
          <p:cNvSpPr>
            <a:spLocks noChangeArrowheads="1"/>
          </p:cNvSpPr>
          <p:nvPr/>
        </p:nvSpPr>
        <p:spPr bwMode="auto">
          <a:xfrm>
            <a:off x="3986213" y="4441825"/>
            <a:ext cx="1573212" cy="222250"/>
          </a:xfrm>
          <a:prstGeom prst="leftArrow">
            <a:avLst>
              <a:gd name="adj1" fmla="val 50000"/>
              <a:gd name="adj2" fmla="val 176964"/>
            </a:avLst>
          </a:prstGeom>
          <a:solidFill>
            <a:srgbClr val="00FF00"/>
          </a:solidFill>
          <a:ln w="12700">
            <a:solidFill>
              <a:schemeClr val="bg2"/>
            </a:solidFill>
            <a:miter lim="800000"/>
            <a:headEnd/>
            <a:tailEnd/>
          </a:ln>
        </p:spPr>
        <p:txBody>
          <a:bodyPr wrap="none" anchor="ctr">
            <a:spAutoFit/>
          </a:bodyPr>
          <a:lstStyle/>
          <a:p>
            <a:pPr>
              <a:spcBef>
                <a:spcPct val="20000"/>
              </a:spcBef>
              <a:buFontTx/>
              <a:buChar char="•"/>
            </a:pPr>
            <a:endParaRPr lang="el-GR"/>
          </a:p>
        </p:txBody>
      </p:sp>
      <p:sp>
        <p:nvSpPr>
          <p:cNvPr id="26632" name="AutoShape 11"/>
          <p:cNvSpPr>
            <a:spLocks noChangeArrowheads="1"/>
          </p:cNvSpPr>
          <p:nvPr/>
        </p:nvSpPr>
        <p:spPr bwMode="auto">
          <a:xfrm flipH="1">
            <a:off x="4065588" y="4652963"/>
            <a:ext cx="1573212" cy="223837"/>
          </a:xfrm>
          <a:prstGeom prst="leftArrow">
            <a:avLst>
              <a:gd name="adj1" fmla="val 50000"/>
              <a:gd name="adj2" fmla="val 175710"/>
            </a:avLst>
          </a:prstGeom>
          <a:solidFill>
            <a:srgbClr val="00FF00"/>
          </a:solidFill>
          <a:ln w="12700">
            <a:solidFill>
              <a:schemeClr val="bg2"/>
            </a:solidFill>
            <a:miter lim="800000"/>
            <a:headEnd/>
            <a:tailEnd/>
          </a:ln>
        </p:spPr>
        <p:txBody>
          <a:bodyPr wrap="none" anchor="ctr">
            <a:spAutoFit/>
          </a:bodyPr>
          <a:lstStyle/>
          <a:p>
            <a:pPr>
              <a:spcBef>
                <a:spcPct val="20000"/>
              </a:spcBef>
              <a:buFontTx/>
              <a:buChar char="•"/>
            </a:pPr>
            <a:endParaRPr lang="el-GR"/>
          </a:p>
        </p:txBody>
      </p:sp>
      <p:sp>
        <p:nvSpPr>
          <p:cNvPr id="26633" name="Text Box 12"/>
          <p:cNvSpPr txBox="1">
            <a:spLocks noChangeArrowheads="1"/>
          </p:cNvSpPr>
          <p:nvPr/>
        </p:nvSpPr>
        <p:spPr bwMode="auto">
          <a:xfrm>
            <a:off x="3429000" y="4038600"/>
            <a:ext cx="3429000" cy="396875"/>
          </a:xfrm>
          <a:prstGeom prst="rect">
            <a:avLst/>
          </a:prstGeom>
          <a:noFill/>
          <a:ln w="12700">
            <a:noFill/>
            <a:miter lim="800000"/>
            <a:headEnd/>
            <a:tailEnd/>
          </a:ln>
        </p:spPr>
        <p:txBody>
          <a:bodyPr>
            <a:spAutoFit/>
          </a:bodyPr>
          <a:lstStyle/>
          <a:p>
            <a:pPr eaLnBrk="0" hangingPunct="0"/>
            <a:r>
              <a:rPr lang="en-US" sz="2000"/>
              <a:t>3) Encrypted data exchange</a:t>
            </a:r>
          </a:p>
        </p:txBody>
      </p:sp>
      <p:sp>
        <p:nvSpPr>
          <p:cNvPr id="26634" name="Text Box 13"/>
          <p:cNvSpPr txBox="1">
            <a:spLocks noChangeArrowheads="1"/>
          </p:cNvSpPr>
          <p:nvPr/>
        </p:nvSpPr>
        <p:spPr bwMode="auto">
          <a:xfrm>
            <a:off x="609600" y="2286000"/>
            <a:ext cx="2209800" cy="701675"/>
          </a:xfrm>
          <a:prstGeom prst="rect">
            <a:avLst/>
          </a:prstGeom>
          <a:noFill/>
          <a:ln w="12700">
            <a:noFill/>
            <a:miter lim="800000"/>
            <a:headEnd/>
            <a:tailEnd/>
          </a:ln>
        </p:spPr>
        <p:txBody>
          <a:bodyPr>
            <a:spAutoFit/>
          </a:bodyPr>
          <a:lstStyle/>
          <a:p>
            <a:pPr eaLnBrk="0" hangingPunct="0"/>
            <a:r>
              <a:rPr lang="en-US" sz="2000"/>
              <a:t>Client proves its identity to AP</a:t>
            </a:r>
          </a:p>
        </p:txBody>
      </p:sp>
      <p:sp>
        <p:nvSpPr>
          <p:cNvPr id="26635" name="Text Box 14"/>
          <p:cNvSpPr txBox="1">
            <a:spLocks noChangeArrowheads="1"/>
          </p:cNvSpPr>
          <p:nvPr/>
        </p:nvSpPr>
        <p:spPr bwMode="auto">
          <a:xfrm>
            <a:off x="609600" y="3276600"/>
            <a:ext cx="2209800" cy="701675"/>
          </a:xfrm>
          <a:prstGeom prst="rect">
            <a:avLst/>
          </a:prstGeom>
          <a:noFill/>
          <a:ln w="12700">
            <a:noFill/>
            <a:miter lim="800000"/>
            <a:headEnd/>
            <a:tailEnd/>
          </a:ln>
        </p:spPr>
        <p:txBody>
          <a:bodyPr>
            <a:spAutoFit/>
          </a:bodyPr>
          <a:lstStyle/>
          <a:p>
            <a:pPr eaLnBrk="0" hangingPunct="0"/>
            <a:r>
              <a:rPr lang="en-US" sz="2000"/>
              <a:t>Client binds its identity to AP</a:t>
            </a:r>
          </a:p>
        </p:txBody>
      </p:sp>
      <p:sp>
        <p:nvSpPr>
          <p:cNvPr id="26636" name="Text Box 15"/>
          <p:cNvSpPr txBox="1">
            <a:spLocks noChangeArrowheads="1"/>
          </p:cNvSpPr>
          <p:nvPr/>
        </p:nvSpPr>
        <p:spPr bwMode="auto">
          <a:xfrm>
            <a:off x="609600" y="4267200"/>
            <a:ext cx="2514600" cy="701675"/>
          </a:xfrm>
          <a:prstGeom prst="rect">
            <a:avLst/>
          </a:prstGeom>
          <a:noFill/>
          <a:ln w="12700">
            <a:noFill/>
            <a:miter lim="800000"/>
            <a:headEnd/>
            <a:tailEnd/>
          </a:ln>
        </p:spPr>
        <p:txBody>
          <a:bodyPr>
            <a:spAutoFit/>
          </a:bodyPr>
          <a:lstStyle/>
          <a:p>
            <a:pPr eaLnBrk="0" hangingPunct="0"/>
            <a:r>
              <a:rPr lang="en-US" sz="2000"/>
              <a:t>Data communication may continue</a:t>
            </a:r>
          </a:p>
        </p:txBody>
      </p:sp>
      <p:pic>
        <p:nvPicPr>
          <p:cNvPr id="26637" name="Picture 16"/>
          <p:cNvPicPr>
            <a:picLocks noChangeAspect="1" noChangeArrowheads="1"/>
          </p:cNvPicPr>
          <p:nvPr/>
        </p:nvPicPr>
        <p:blipFill>
          <a:blip r:embed="rId2" cstate="print"/>
          <a:srcRect/>
          <a:stretch>
            <a:fillRect/>
          </a:stretch>
        </p:blipFill>
        <p:spPr bwMode="auto">
          <a:xfrm>
            <a:off x="2514600" y="1371600"/>
            <a:ext cx="990600" cy="906463"/>
          </a:xfrm>
          <a:prstGeom prst="rect">
            <a:avLst/>
          </a:prstGeom>
          <a:noFill/>
          <a:ln w="9525">
            <a:noFill/>
            <a:miter lim="800000"/>
            <a:headEnd/>
            <a:tailEnd/>
          </a:ln>
        </p:spPr>
      </p:pic>
      <p:pic>
        <p:nvPicPr>
          <p:cNvPr id="26638" name="Picture 17" descr="tpad3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1295400"/>
            <a:ext cx="1219200" cy="1166813"/>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C3F1917-9E0A-4903-B062-B8AF0C7DF492}"/>
              </a:ext>
            </a:extLst>
          </p:cNvPr>
          <p:cNvSpPr>
            <a:spLocks noGrp="1"/>
          </p:cNvSpPr>
          <p:nvPr>
            <p:ph type="sldNum" sz="quarter" idx="12"/>
          </p:nvPr>
        </p:nvSpPr>
        <p:spPr/>
        <p:txBody>
          <a:bodyPr/>
          <a:lstStyle/>
          <a:p>
            <a:pPr>
              <a:defRPr/>
            </a:pPr>
            <a:fld id="{90C68809-8969-42E3-9C72-9545EB42FCE6}" type="slidenum">
              <a:rPr lang="el-GR" smtClean="0"/>
              <a:pPr>
                <a:defRPr/>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WLAN Fundamental Standards  </a:t>
            </a:r>
          </a:p>
        </p:txBody>
      </p:sp>
      <p:graphicFrame>
        <p:nvGraphicFramePr>
          <p:cNvPr id="55300" name="Group 4"/>
          <p:cNvGraphicFramePr>
            <a:graphicFrameLocks noGrp="1"/>
          </p:cNvGraphicFramePr>
          <p:nvPr/>
        </p:nvGraphicFramePr>
        <p:xfrm>
          <a:off x="857250" y="1643063"/>
          <a:ext cx="7753376" cy="4472000"/>
        </p:xfrm>
        <a:graphic>
          <a:graphicData uri="http://schemas.openxmlformats.org/drawingml/2006/table">
            <a:tbl>
              <a:tblPr/>
              <a:tblGrid>
                <a:gridCol w="1797658">
                  <a:extLst>
                    <a:ext uri="{9D8B030D-6E8A-4147-A177-3AD203B41FA5}">
                      <a16:colId xmlns:a16="http://schemas.microsoft.com/office/drawing/2014/main" val="20000"/>
                    </a:ext>
                  </a:extLst>
                </a:gridCol>
                <a:gridCol w="1304387">
                  <a:extLst>
                    <a:ext uri="{9D8B030D-6E8A-4147-A177-3AD203B41FA5}">
                      <a16:colId xmlns:a16="http://schemas.microsoft.com/office/drawing/2014/main" val="20001"/>
                    </a:ext>
                  </a:extLst>
                </a:gridCol>
                <a:gridCol w="1549286">
                  <a:extLst>
                    <a:ext uri="{9D8B030D-6E8A-4147-A177-3AD203B41FA5}">
                      <a16:colId xmlns:a16="http://schemas.microsoft.com/office/drawing/2014/main" val="20002"/>
                    </a:ext>
                  </a:extLst>
                </a:gridCol>
                <a:gridCol w="1551023">
                  <a:extLst>
                    <a:ext uri="{9D8B030D-6E8A-4147-A177-3AD203B41FA5}">
                      <a16:colId xmlns:a16="http://schemas.microsoft.com/office/drawing/2014/main" val="20003"/>
                    </a:ext>
                  </a:extLst>
                </a:gridCol>
                <a:gridCol w="1551022">
                  <a:extLst>
                    <a:ext uri="{9D8B030D-6E8A-4147-A177-3AD203B41FA5}">
                      <a16:colId xmlns:a16="http://schemas.microsoft.com/office/drawing/2014/main" val="20004"/>
                    </a:ext>
                  </a:extLst>
                </a:gridCol>
              </a:tblGrid>
              <a:tr h="742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rPr>
                        <a:t>Standard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rPr>
                        <a:t>802.11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rPr>
                        <a:t>802.11a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rPr>
                        <a:t>802.11b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rPr>
                        <a:t>802.11g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00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Freq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 GHz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54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11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54 Mbps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2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Modulation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FHSS / DPSK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OFDM /QAM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DSSS/ CCK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OFDM / CCK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2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Distance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30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100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rPr>
                        <a:t>100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FDD1DBB9-9FD5-495A-BBD6-248EB1C05644}"/>
              </a:ext>
            </a:extLst>
          </p:cNvPr>
          <p:cNvSpPr>
            <a:spLocks noGrp="1"/>
          </p:cNvSpPr>
          <p:nvPr>
            <p:ph type="sldNum" sz="quarter" idx="12"/>
          </p:nvPr>
        </p:nvSpPr>
        <p:spPr/>
        <p:txBody>
          <a:bodyPr/>
          <a:lstStyle/>
          <a:p>
            <a:pPr>
              <a:defRPr/>
            </a:pPr>
            <a:fld id="{3E9210F4-E719-49C2-B71C-67B6C06F4A3C}" type="slidenum">
              <a:rPr lang="el-GR" smtClean="0"/>
              <a:pPr>
                <a:defRPr/>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802.11 task forces </a:t>
            </a:r>
          </a:p>
        </p:txBody>
      </p:sp>
      <p:sp>
        <p:nvSpPr>
          <p:cNvPr id="69635" name="Rectangle 3"/>
          <p:cNvSpPr>
            <a:spLocks noGrp="1" noChangeArrowheads="1"/>
          </p:cNvSpPr>
          <p:nvPr>
            <p:ph idx="1"/>
          </p:nvPr>
        </p:nvSpPr>
        <p:spPr/>
        <p:txBody>
          <a:bodyPr>
            <a:normAutofit fontScale="85000" lnSpcReduction="10000"/>
          </a:bodyPr>
          <a:lstStyle/>
          <a:p>
            <a:pPr eaLnBrk="1" hangingPunct="1">
              <a:defRPr/>
            </a:pPr>
            <a:r>
              <a:rPr lang="en-US"/>
              <a:t>802.11a</a:t>
            </a:r>
          </a:p>
          <a:p>
            <a:pPr lvl="1" eaLnBrk="1" hangingPunct="1">
              <a:defRPr/>
            </a:pPr>
            <a:r>
              <a:rPr lang="en-US"/>
              <a:t>New physical layer using 5 GHz band utilizing Orthogonal Frequency-Division Multiplexing (OFDM) to provide speeds up to 54 Mbps</a:t>
            </a:r>
          </a:p>
          <a:p>
            <a:pPr lvl="1" eaLnBrk="1" hangingPunct="1">
              <a:defRPr/>
            </a:pPr>
            <a:r>
              <a:rPr lang="en-US"/>
              <a:t>Lower range and higher power requirements</a:t>
            </a:r>
          </a:p>
          <a:p>
            <a:pPr eaLnBrk="1" hangingPunct="1">
              <a:defRPr/>
            </a:pPr>
            <a:r>
              <a:rPr lang="en-US"/>
              <a:t>802.11b</a:t>
            </a:r>
          </a:p>
          <a:p>
            <a:pPr lvl="1" eaLnBrk="1" hangingPunct="1">
              <a:defRPr/>
            </a:pPr>
            <a:r>
              <a:rPr lang="en-US"/>
              <a:t>Existing implementation using 2.4 GHz band to provide speeds up to 11 Mbps</a:t>
            </a:r>
          </a:p>
          <a:p>
            <a:pPr lvl="1" eaLnBrk="1" hangingPunct="1">
              <a:defRPr/>
            </a:pPr>
            <a:r>
              <a:rPr lang="en-US"/>
              <a:t>High range and low power requirements</a:t>
            </a:r>
          </a:p>
          <a:p>
            <a:pPr eaLnBrk="1" hangingPunct="1">
              <a:defRPr/>
            </a:pPr>
            <a:r>
              <a:rPr lang="en-US"/>
              <a:t>802.11d </a:t>
            </a:r>
          </a:p>
          <a:p>
            <a:pPr lvl="1" eaLnBrk="1" hangingPunct="1">
              <a:defRPr/>
            </a:pPr>
            <a:r>
              <a:rPr lang="en-US"/>
              <a:t>AP specifies a client profile which includes channel set and power</a:t>
            </a:r>
          </a:p>
          <a:p>
            <a:pPr lvl="1" eaLnBrk="1" hangingPunct="1">
              <a:defRPr/>
            </a:pPr>
            <a:r>
              <a:rPr lang="en-US"/>
              <a:t>Allows for single AP and client product which would self-configure </a:t>
            </a:r>
            <a:br>
              <a:rPr lang="en-US"/>
            </a:br>
            <a:r>
              <a:rPr lang="en-US"/>
              <a:t>to meet local RF regulations</a:t>
            </a:r>
          </a:p>
          <a:p>
            <a:pPr lvl="1" eaLnBrk="1" hangingPunct="1">
              <a:defRPr/>
            </a:pPr>
            <a:r>
              <a:rPr lang="en-US"/>
              <a:t>International roaming – “World Mode”</a:t>
            </a:r>
          </a:p>
          <a:p>
            <a:pPr eaLnBrk="1" hangingPunct="1">
              <a:defRPr/>
            </a:pPr>
            <a:r>
              <a:rPr lang="en-US"/>
              <a:t>802.11e</a:t>
            </a:r>
          </a:p>
          <a:p>
            <a:pPr lvl="1" eaLnBrk="1" hangingPunct="1">
              <a:defRPr/>
            </a:pPr>
            <a:r>
              <a:rPr lang="en-US"/>
              <a:t>Quality of Service (QoS) support</a:t>
            </a:r>
          </a:p>
          <a:p>
            <a:pPr lvl="1" eaLnBrk="1" hangingPunct="1">
              <a:defRPr/>
            </a:pPr>
            <a:r>
              <a:rPr lang="en-US"/>
              <a:t>Coupled with 802.1p (Class of Service) and 802.1q</a:t>
            </a:r>
          </a:p>
          <a:p>
            <a:pPr lvl="1" eaLnBrk="1" hangingPunct="1">
              <a:defRPr/>
            </a:pPr>
            <a:r>
              <a:rPr lang="en-US"/>
              <a:t>Support for real-time applications like voice and streaming media</a:t>
            </a:r>
          </a:p>
          <a:p>
            <a:pPr lvl="1" eaLnBrk="1" hangingPunct="1">
              <a:defRPr/>
            </a:pPr>
            <a:r>
              <a:rPr lang="en-US"/>
              <a:t>Dynamically-plumbed WEP keys</a:t>
            </a:r>
            <a:endParaRPr lang="en-US" dirty="0"/>
          </a:p>
        </p:txBody>
      </p:sp>
      <p:sp>
        <p:nvSpPr>
          <p:cNvPr id="2" name="Slide Number Placeholder 1">
            <a:extLst>
              <a:ext uri="{FF2B5EF4-FFF2-40B4-BE49-F238E27FC236}">
                <a16:creationId xmlns:a16="http://schemas.microsoft.com/office/drawing/2014/main" id="{24961739-AADC-4AB5-A3D8-40225D1296B1}"/>
              </a:ext>
            </a:extLst>
          </p:cNvPr>
          <p:cNvSpPr>
            <a:spLocks noGrp="1"/>
          </p:cNvSpPr>
          <p:nvPr>
            <p:ph type="sldNum" sz="quarter" idx="12"/>
          </p:nvPr>
        </p:nvSpPr>
        <p:spPr/>
        <p:txBody>
          <a:bodyPr/>
          <a:lstStyle/>
          <a:p>
            <a:pPr>
              <a:defRPr/>
            </a:pPr>
            <a:fld id="{3E9210F4-E719-49C2-B71C-67B6C06F4A3C}" type="slidenum">
              <a:rPr lang="el-GR" smtClean="0"/>
              <a:pPr>
                <a:defRPr/>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802.11 task forces</a:t>
            </a:r>
          </a:p>
        </p:txBody>
      </p:sp>
      <p:sp>
        <p:nvSpPr>
          <p:cNvPr id="71683" name="Rectangle 3"/>
          <p:cNvSpPr>
            <a:spLocks noGrp="1" noChangeArrowheads="1"/>
          </p:cNvSpPr>
          <p:nvPr>
            <p:ph idx="1"/>
          </p:nvPr>
        </p:nvSpPr>
        <p:spPr/>
        <p:txBody>
          <a:bodyPr>
            <a:normAutofit lnSpcReduction="10000"/>
          </a:bodyPr>
          <a:lstStyle/>
          <a:p>
            <a:pPr eaLnBrk="1" hangingPunct="1">
              <a:defRPr/>
            </a:pPr>
            <a:r>
              <a:rPr lang="en-US"/>
              <a:t>802.11f</a:t>
            </a:r>
          </a:p>
          <a:p>
            <a:pPr lvl="1" eaLnBrk="1" hangingPunct="1">
              <a:defRPr/>
            </a:pPr>
            <a:r>
              <a:rPr lang="en-US"/>
              <a:t>Seamless handoffs between access points</a:t>
            </a:r>
          </a:p>
          <a:p>
            <a:pPr eaLnBrk="1" hangingPunct="1">
              <a:defRPr/>
            </a:pPr>
            <a:r>
              <a:rPr lang="en-US"/>
              <a:t>802.11g</a:t>
            </a:r>
          </a:p>
          <a:p>
            <a:pPr lvl="1" eaLnBrk="1" hangingPunct="1">
              <a:defRPr/>
            </a:pPr>
            <a:r>
              <a:rPr lang="en-US"/>
              <a:t>New physical layer using 2.4 GHz band utilizing OFDM</a:t>
            </a:r>
          </a:p>
          <a:p>
            <a:pPr lvl="1" eaLnBrk="1" hangingPunct="1">
              <a:defRPr/>
            </a:pPr>
            <a:r>
              <a:rPr lang="en-US"/>
              <a:t>Max speed 22 Mbps, but cannot coexist with 802.11b</a:t>
            </a:r>
          </a:p>
          <a:p>
            <a:pPr eaLnBrk="1" hangingPunct="1">
              <a:defRPr/>
            </a:pPr>
            <a:r>
              <a:rPr lang="en-US"/>
              <a:t>802.11h </a:t>
            </a:r>
          </a:p>
          <a:p>
            <a:pPr lvl="1" eaLnBrk="1" hangingPunct="1">
              <a:defRPr/>
            </a:pPr>
            <a:r>
              <a:rPr lang="en-US"/>
              <a:t>Enhancement to MAC to support EU power and RF requirements</a:t>
            </a:r>
          </a:p>
          <a:p>
            <a:pPr lvl="1" eaLnBrk="1" hangingPunct="1">
              <a:defRPr/>
            </a:pPr>
            <a:r>
              <a:rPr lang="en-US"/>
              <a:t>Recommended feature for any future implementations</a:t>
            </a:r>
          </a:p>
          <a:p>
            <a:pPr eaLnBrk="1" hangingPunct="1">
              <a:defRPr/>
            </a:pPr>
            <a:r>
              <a:rPr lang="en-US"/>
              <a:t>802.11i</a:t>
            </a:r>
          </a:p>
          <a:p>
            <a:pPr lvl="1" eaLnBrk="1" hangingPunct="1">
              <a:defRPr/>
            </a:pPr>
            <a:r>
              <a:rPr lang="en-US"/>
              <a:t>Enhanced security</a:t>
            </a:r>
          </a:p>
          <a:p>
            <a:pPr lvl="1" eaLnBrk="1" hangingPunct="1">
              <a:defRPr/>
            </a:pPr>
            <a:r>
              <a:rPr lang="en-US"/>
              <a:t>Advanced Encryption Standard (AES) strong contender for replacing WEP </a:t>
            </a:r>
          </a:p>
          <a:p>
            <a:pPr lvl="1" eaLnBrk="1" hangingPunct="1">
              <a:defRPr/>
            </a:pPr>
            <a:r>
              <a:rPr lang="en-US"/>
              <a:t>May be used with 802.1X</a:t>
            </a:r>
            <a:endParaRPr lang="en-US" dirty="0"/>
          </a:p>
        </p:txBody>
      </p:sp>
      <p:sp>
        <p:nvSpPr>
          <p:cNvPr id="2" name="Slide Number Placeholder 1">
            <a:extLst>
              <a:ext uri="{FF2B5EF4-FFF2-40B4-BE49-F238E27FC236}">
                <a16:creationId xmlns:a16="http://schemas.microsoft.com/office/drawing/2014/main" id="{F8512818-EED5-46E0-AE10-21D272C1D665}"/>
              </a:ext>
            </a:extLst>
          </p:cNvPr>
          <p:cNvSpPr>
            <a:spLocks noGrp="1"/>
          </p:cNvSpPr>
          <p:nvPr>
            <p:ph type="sldNum" sz="quarter" idx="12"/>
          </p:nvPr>
        </p:nvSpPr>
        <p:spPr/>
        <p:txBody>
          <a:bodyPr/>
          <a:lstStyle/>
          <a:p>
            <a:pPr>
              <a:defRPr/>
            </a:pPr>
            <a:fld id="{3E9210F4-E719-49C2-B71C-67B6C06F4A3C}" type="slidenum">
              <a:rPr lang="el-GR" smtClean="0"/>
              <a:pPr>
                <a:defRPr/>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802.11 task forces</a:t>
            </a:r>
            <a:endParaRPr lang="zh-TW" altLang="en-US"/>
          </a:p>
        </p:txBody>
      </p:sp>
      <p:sp>
        <p:nvSpPr>
          <p:cNvPr id="118787" name="Rectangle 3"/>
          <p:cNvSpPr>
            <a:spLocks noGrp="1" noChangeArrowheads="1"/>
          </p:cNvSpPr>
          <p:nvPr>
            <p:ph idx="1"/>
          </p:nvPr>
        </p:nvSpPr>
        <p:spPr/>
        <p:txBody>
          <a:bodyPr>
            <a:normAutofit fontScale="92500" lnSpcReduction="20000"/>
          </a:bodyPr>
          <a:lstStyle/>
          <a:p>
            <a:pPr eaLnBrk="1" hangingPunct="1">
              <a:defRPr/>
            </a:pPr>
            <a:r>
              <a:rPr lang="en-US" altLang="zh-TW"/>
              <a:t>802.11j</a:t>
            </a:r>
          </a:p>
          <a:p>
            <a:pPr lvl="1" eaLnBrk="1" hangingPunct="1">
              <a:defRPr/>
            </a:pPr>
            <a:r>
              <a:rPr lang="en-US" altLang="zh-TW"/>
              <a:t>The 802.11j Task Group is working on Japanese regulatory extensions to allow for operation in the 4.9 GHz and 5GHz bands in Japan. This is expected to be approved in 2005.</a:t>
            </a:r>
          </a:p>
          <a:p>
            <a:pPr eaLnBrk="1" hangingPunct="1">
              <a:defRPr/>
            </a:pPr>
            <a:r>
              <a:rPr lang="en-US" altLang="zh-TW"/>
              <a:t>802.11k</a:t>
            </a:r>
          </a:p>
          <a:p>
            <a:pPr lvl="1" eaLnBrk="1" hangingPunct="1">
              <a:defRPr/>
            </a:pPr>
            <a:r>
              <a:rPr lang="en-US" altLang="zh-TW"/>
              <a:t>802.11k is focused on standardizing the radio measurements that will allow uniform measurement of radio information across different manufacturer platforms.</a:t>
            </a:r>
          </a:p>
          <a:p>
            <a:pPr lvl="1" eaLnBrk="1" hangingPunct="1">
              <a:defRPr/>
            </a:pPr>
            <a:r>
              <a:rPr lang="en-US" altLang="zh-TW"/>
              <a:t>By having standardized, repeatable measurements, system designers can utilize radio environment information to make better decisions as to frequency use, transmit power levels, etc.</a:t>
            </a:r>
          </a:p>
          <a:p>
            <a:pPr eaLnBrk="1" hangingPunct="1">
              <a:defRPr/>
            </a:pPr>
            <a:r>
              <a:rPr lang="en-US" altLang="zh-TW"/>
              <a:t>802.11n</a:t>
            </a:r>
          </a:p>
          <a:p>
            <a:pPr lvl="1" eaLnBrk="1" hangingPunct="1">
              <a:defRPr/>
            </a:pPr>
            <a:r>
              <a:rPr lang="en-US" altLang="zh-TW"/>
              <a:t>The 802.11n Task Group is focusing on creating a standard to further increase the net throughput of wireless networks.</a:t>
            </a:r>
          </a:p>
          <a:p>
            <a:pPr lvl="1" eaLnBrk="1" hangingPunct="1">
              <a:defRPr/>
            </a:pPr>
            <a:r>
              <a:rPr lang="en-US" altLang="zh-TW"/>
              <a:t>The goal is to achieve greater than 150 Mbps usable throughput over an 802.11.</a:t>
            </a:r>
          </a:p>
          <a:p>
            <a:pPr lvl="1" eaLnBrk="1" hangingPunct="1">
              <a:defRPr/>
            </a:pPr>
            <a:r>
              <a:rPr lang="en-US" altLang="zh-TW"/>
              <a:t>Both physical and MAC layer changes are being considered, but backward compatibility is required.</a:t>
            </a:r>
          </a:p>
          <a:p>
            <a:pPr lvl="1" eaLnBrk="1" hangingPunct="1">
              <a:defRPr/>
            </a:pPr>
            <a:endParaRPr lang="en-US" altLang="zh-TW"/>
          </a:p>
          <a:p>
            <a:pPr lvl="1" eaLnBrk="1" hangingPunct="1">
              <a:defRPr/>
            </a:pPr>
            <a:endParaRPr lang="en-US" altLang="zh-TW"/>
          </a:p>
          <a:p>
            <a:pPr lvl="1" eaLnBrk="1" hangingPunct="1">
              <a:defRPr/>
            </a:pPr>
            <a:endParaRPr lang="zh-TW" altLang="en-US" dirty="0"/>
          </a:p>
        </p:txBody>
      </p:sp>
      <p:sp>
        <p:nvSpPr>
          <p:cNvPr id="2" name="Slide Number Placeholder 1">
            <a:extLst>
              <a:ext uri="{FF2B5EF4-FFF2-40B4-BE49-F238E27FC236}">
                <a16:creationId xmlns:a16="http://schemas.microsoft.com/office/drawing/2014/main" id="{ACF87934-0849-44D0-AED0-BAF15701660E}"/>
              </a:ext>
            </a:extLst>
          </p:cNvPr>
          <p:cNvSpPr>
            <a:spLocks noGrp="1"/>
          </p:cNvSpPr>
          <p:nvPr>
            <p:ph type="sldNum" sz="quarter" idx="12"/>
          </p:nvPr>
        </p:nvSpPr>
        <p:spPr/>
        <p:txBody>
          <a:bodyPr/>
          <a:lstStyle/>
          <a:p>
            <a:pPr>
              <a:defRPr/>
            </a:pPr>
            <a:fld id="{3E9210F4-E719-49C2-B71C-67B6C06F4A3C}" type="slidenum">
              <a:rPr lang="el-GR" smtClean="0"/>
              <a:pPr>
                <a:defRPr/>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802.11 task forces</a:t>
            </a:r>
            <a:endParaRPr lang="el-GR"/>
          </a:p>
        </p:txBody>
      </p:sp>
      <p:sp>
        <p:nvSpPr>
          <p:cNvPr id="31747" name="Rectangle 3"/>
          <p:cNvSpPr>
            <a:spLocks noGrp="1" noChangeArrowheads="1"/>
          </p:cNvSpPr>
          <p:nvPr>
            <p:ph idx="1"/>
          </p:nvPr>
        </p:nvSpPr>
        <p:spPr/>
        <p:txBody>
          <a:bodyPr/>
          <a:lstStyle/>
          <a:p>
            <a:pPr eaLnBrk="1" hangingPunct="1"/>
            <a:r>
              <a:rPr lang="en-US" altLang="zh-TW" dirty="0"/>
              <a:t>802.11r</a:t>
            </a:r>
          </a:p>
          <a:p>
            <a:pPr lvl="1" eaLnBrk="1" hangingPunct="1"/>
            <a:r>
              <a:rPr lang="en-US" altLang="zh-TW" dirty="0"/>
              <a:t>The 802.11r Task Group is working on reducing the handoff latency when client devices transition between access points or cells in an ESS.</a:t>
            </a:r>
          </a:p>
          <a:p>
            <a:pPr lvl="1" eaLnBrk="1" hangingPunct="1"/>
            <a:r>
              <a:rPr lang="en-US" altLang="zh-TW" dirty="0"/>
              <a:t>This standard will facilitate the deployment of SIP-based Voice over Wi-Fi (</a:t>
            </a:r>
            <a:r>
              <a:rPr lang="en-US" altLang="zh-TW" dirty="0" err="1"/>
              <a:t>VoWi</a:t>
            </a:r>
            <a:r>
              <a:rPr lang="en-US" altLang="zh-TW" dirty="0"/>
              <a:t>-Fi) portable phones.</a:t>
            </a:r>
          </a:p>
          <a:p>
            <a:pPr eaLnBrk="1" hangingPunct="1"/>
            <a:r>
              <a:rPr lang="en-US" altLang="zh-TW" dirty="0"/>
              <a:t>802.11s</a:t>
            </a:r>
          </a:p>
          <a:p>
            <a:pPr lvl="1" eaLnBrk="1" hangingPunct="1"/>
            <a:r>
              <a:rPr lang="en-US" altLang="zh-TW" dirty="0"/>
              <a:t>The 802.11s Task Group is working on an infrastructure mesh standard to allow 802.11 access points or cells from multiple manufacturers to self-configure into multi-hop wireless topologies.</a:t>
            </a:r>
          </a:p>
          <a:p>
            <a:pPr lvl="1" eaLnBrk="1" hangingPunct="1"/>
            <a:r>
              <a:rPr lang="en-US" altLang="zh-TW" dirty="0"/>
              <a:t>Example usage scenarios for mesh networks include interconnectivity for devices in the digital home, unwired campuses, and community area networks or </a:t>
            </a:r>
            <a:r>
              <a:rPr lang="en-US" altLang="zh-TW" dirty="0" err="1"/>
              <a:t>hotzones</a:t>
            </a:r>
            <a:r>
              <a:rPr lang="en-US" altLang="zh-TW" dirty="0"/>
              <a:t>.</a:t>
            </a:r>
          </a:p>
        </p:txBody>
      </p:sp>
      <p:sp>
        <p:nvSpPr>
          <p:cNvPr id="2" name="Slide Number Placeholder 1">
            <a:extLst>
              <a:ext uri="{FF2B5EF4-FFF2-40B4-BE49-F238E27FC236}">
                <a16:creationId xmlns:a16="http://schemas.microsoft.com/office/drawing/2014/main" id="{DACBFCC2-939B-4F0E-AE8C-089D95F0AB3A}"/>
              </a:ext>
            </a:extLst>
          </p:cNvPr>
          <p:cNvSpPr>
            <a:spLocks noGrp="1"/>
          </p:cNvSpPr>
          <p:nvPr>
            <p:ph type="sldNum" sz="quarter" idx="12"/>
          </p:nvPr>
        </p:nvSpPr>
        <p:spPr/>
        <p:txBody>
          <a:bodyPr/>
          <a:lstStyle/>
          <a:p>
            <a:pPr>
              <a:defRPr/>
            </a:pPr>
            <a:fld id="{3E9210F4-E719-49C2-B71C-67B6C06F4A3C}" type="slidenum">
              <a:rPr lang="el-GR" smtClean="0"/>
              <a:pPr>
                <a:defRPr/>
              </a:pPr>
              <a:t>18</a:t>
            </a:fld>
            <a:endParaRPr lang="el-GR"/>
          </a:p>
        </p:txBody>
      </p:sp>
    </p:spTree>
    <p:extLst>
      <p:ext uri="{BB962C8B-B14F-4D97-AF65-F5344CB8AC3E}">
        <p14:creationId xmlns:p14="http://schemas.microsoft.com/office/powerpoint/2010/main" val="273403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802.11 task forces</a:t>
            </a:r>
            <a:endParaRPr lang="el-GR" dirty="0"/>
          </a:p>
        </p:txBody>
      </p:sp>
      <p:sp>
        <p:nvSpPr>
          <p:cNvPr id="31747" name="Rectangle 3"/>
          <p:cNvSpPr>
            <a:spLocks noGrp="1" noChangeArrowheads="1"/>
          </p:cNvSpPr>
          <p:nvPr>
            <p:ph idx="1"/>
          </p:nvPr>
        </p:nvSpPr>
        <p:spPr>
          <a:xfrm>
            <a:off x="457200" y="1556792"/>
            <a:ext cx="8229600" cy="4389437"/>
          </a:xfrm>
        </p:spPr>
        <p:txBody>
          <a:bodyPr/>
          <a:lstStyle/>
          <a:p>
            <a:pPr eaLnBrk="1" hangingPunct="1"/>
            <a:r>
              <a:rPr lang="en-US" altLang="zh-TW" dirty="0"/>
              <a:t>802.11p</a:t>
            </a:r>
          </a:p>
          <a:p>
            <a:pPr lvl="1" eaLnBrk="1" hangingPunct="1"/>
            <a:r>
              <a:rPr lang="en-US" altLang="zh-TW" dirty="0"/>
              <a:t>Wireless Access for Vehicular Environment (WAVE).</a:t>
            </a:r>
          </a:p>
          <a:p>
            <a:pPr lvl="1" eaLnBrk="1" hangingPunct="1"/>
            <a:r>
              <a:rPr lang="en-GB" dirty="0"/>
              <a:t>Dedicated short-range communications (DSRC) </a:t>
            </a:r>
            <a:r>
              <a:rPr lang="en-US" dirty="0"/>
              <a:t>frequencies are used.</a:t>
            </a:r>
          </a:p>
          <a:p>
            <a:pPr lvl="1" eaLnBrk="1" hangingPunct="1"/>
            <a:endParaRPr lang="en-US" altLang="zh-TW" dirty="0"/>
          </a:p>
          <a:p>
            <a:pPr lvl="1" eaLnBrk="1" hangingPunct="1"/>
            <a:endParaRPr lang="en-US" altLang="zh-TW" dirty="0"/>
          </a:p>
          <a:p>
            <a:pPr lvl="1" eaLnBrk="1" hangingPunct="1"/>
            <a:endParaRPr lang="en-US" altLang="zh-TW" dirty="0"/>
          </a:p>
          <a:p>
            <a:pPr marL="393700" lvl="1" indent="0" eaLnBrk="1" hangingPunct="1">
              <a:buNone/>
            </a:pPr>
            <a:endParaRPr lang="en-US" altLang="zh-TW" sz="1050" dirty="0"/>
          </a:p>
          <a:p>
            <a:pPr lvl="1" eaLnBrk="1" hangingPunct="1"/>
            <a:r>
              <a:rPr lang="en-US" altLang="zh-TW" dirty="0"/>
              <a:t>The concept of Road Side Units (RSUs) is applied.</a:t>
            </a:r>
          </a:p>
        </p:txBody>
      </p:sp>
      <p:pic>
        <p:nvPicPr>
          <p:cNvPr id="3" name="Picture 2" descr="Timeline&#10;&#10;Description automatically generated">
            <a:extLst>
              <a:ext uri="{FF2B5EF4-FFF2-40B4-BE49-F238E27FC236}">
                <a16:creationId xmlns:a16="http://schemas.microsoft.com/office/drawing/2014/main" id="{7AD2A10D-2A17-42E6-B5F8-55B2DD418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076" y="2564904"/>
            <a:ext cx="3873847" cy="1080120"/>
          </a:xfrm>
          <a:prstGeom prst="rect">
            <a:avLst/>
          </a:prstGeom>
        </p:spPr>
      </p:pic>
      <p:pic>
        <p:nvPicPr>
          <p:cNvPr id="5" name="Picture 4" descr="Diagram&#10;&#10;Description automatically generated">
            <a:extLst>
              <a:ext uri="{FF2B5EF4-FFF2-40B4-BE49-F238E27FC236}">
                <a16:creationId xmlns:a16="http://schemas.microsoft.com/office/drawing/2014/main" id="{C6D1FA4E-F441-4004-82F3-53A68C248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149080"/>
            <a:ext cx="3672408" cy="2263931"/>
          </a:xfrm>
          <a:prstGeom prst="rect">
            <a:avLst/>
          </a:prstGeom>
        </p:spPr>
      </p:pic>
      <p:pic>
        <p:nvPicPr>
          <p:cNvPr id="8" name="Picture 7">
            <a:extLst>
              <a:ext uri="{FF2B5EF4-FFF2-40B4-BE49-F238E27FC236}">
                <a16:creationId xmlns:a16="http://schemas.microsoft.com/office/drawing/2014/main" id="{DCFC3BE6-BC22-48B2-978C-7917E76BA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214715"/>
            <a:ext cx="2133601" cy="2172985"/>
          </a:xfrm>
          <a:prstGeom prst="rect">
            <a:avLst/>
          </a:prstGeom>
        </p:spPr>
      </p:pic>
      <p:sp>
        <p:nvSpPr>
          <p:cNvPr id="6" name="Slide Number Placeholder 5">
            <a:extLst>
              <a:ext uri="{FF2B5EF4-FFF2-40B4-BE49-F238E27FC236}">
                <a16:creationId xmlns:a16="http://schemas.microsoft.com/office/drawing/2014/main" id="{FD9D3AE6-1248-49FB-91F6-58A20C3AE69B}"/>
              </a:ext>
            </a:extLst>
          </p:cNvPr>
          <p:cNvSpPr>
            <a:spLocks noGrp="1"/>
          </p:cNvSpPr>
          <p:nvPr>
            <p:ph type="sldNum" sz="quarter" idx="12"/>
          </p:nvPr>
        </p:nvSpPr>
        <p:spPr/>
        <p:txBody>
          <a:bodyPr/>
          <a:lstStyle/>
          <a:p>
            <a:pPr>
              <a:defRPr/>
            </a:pPr>
            <a:fld id="{3E9210F4-E719-49C2-B71C-67B6C06F4A3C}" type="slidenum">
              <a:rPr lang="el-GR" smtClean="0"/>
              <a:pPr>
                <a:defRPr/>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Oval 8">
            <a:extLst>
              <a:ext uri="{FF2B5EF4-FFF2-40B4-BE49-F238E27FC236}">
                <a16:creationId xmlns:a16="http://schemas.microsoft.com/office/drawing/2014/main" id="{55426B99-1562-4F86-AE03-B039A0127A5E}"/>
              </a:ext>
            </a:extLst>
          </p:cNvPr>
          <p:cNvSpPr>
            <a:spLocks noChangeArrowheads="1"/>
          </p:cNvSpPr>
          <p:nvPr/>
        </p:nvSpPr>
        <p:spPr bwMode="auto">
          <a:xfrm>
            <a:off x="8055780" y="1363574"/>
            <a:ext cx="1143259" cy="3797677"/>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60418" name="Rectangle 2"/>
          <p:cNvSpPr>
            <a:spLocks noGrp="1" noChangeArrowheads="1"/>
          </p:cNvSpPr>
          <p:nvPr>
            <p:ph type="title"/>
          </p:nvPr>
        </p:nvSpPr>
        <p:spPr/>
        <p:txBody>
          <a:bodyPr/>
          <a:lstStyle/>
          <a:p>
            <a:pPr eaLnBrk="1" hangingPunct="1">
              <a:defRPr/>
            </a:pPr>
            <a:r>
              <a:rPr lang="el-GR"/>
              <a:t>Εξέλιξη Συστημάτων Κινητών Επικοινωνιών</a:t>
            </a:r>
            <a:endParaRPr/>
          </a:p>
        </p:txBody>
      </p:sp>
      <p:grpSp>
        <p:nvGrpSpPr>
          <p:cNvPr id="15363" name="Group 3"/>
          <p:cNvGrpSpPr>
            <a:grpSpLocks/>
          </p:cNvGrpSpPr>
          <p:nvPr/>
        </p:nvGrpSpPr>
        <p:grpSpPr bwMode="auto">
          <a:xfrm>
            <a:off x="35496" y="1340768"/>
            <a:ext cx="9222038" cy="4047305"/>
            <a:chOff x="91" y="838"/>
            <a:chExt cx="7405" cy="3194"/>
          </a:xfrm>
        </p:grpSpPr>
        <p:sp>
          <p:nvSpPr>
            <p:cNvPr id="15364" name="Line 4"/>
            <p:cNvSpPr>
              <a:spLocks noChangeShapeType="1"/>
            </p:cNvSpPr>
            <p:nvPr/>
          </p:nvSpPr>
          <p:spPr bwMode="auto">
            <a:xfrm rot="-5400000">
              <a:off x="420" y="2021"/>
              <a:ext cx="407" cy="0"/>
            </a:xfrm>
            <a:prstGeom prst="line">
              <a:avLst/>
            </a:prstGeom>
            <a:noFill/>
            <a:ln w="9525">
              <a:noFill/>
              <a:round/>
              <a:headEnd/>
              <a:tailEnd/>
            </a:ln>
          </p:spPr>
          <p:txBody>
            <a:bodyPr wrap="none" anchor="ctr"/>
            <a:lstStyle/>
            <a:p>
              <a:endParaRPr lang="el-GR" sz="2000"/>
            </a:p>
          </p:txBody>
        </p:sp>
        <p:sp>
          <p:nvSpPr>
            <p:cNvPr id="15365" name="Line 5"/>
            <p:cNvSpPr>
              <a:spLocks noChangeShapeType="1"/>
            </p:cNvSpPr>
            <p:nvPr/>
          </p:nvSpPr>
          <p:spPr bwMode="auto">
            <a:xfrm rot="-5400000">
              <a:off x="420" y="3549"/>
              <a:ext cx="407" cy="0"/>
            </a:xfrm>
            <a:prstGeom prst="line">
              <a:avLst/>
            </a:prstGeom>
            <a:noFill/>
            <a:ln w="9525">
              <a:noFill/>
              <a:round/>
              <a:headEnd/>
              <a:tailEnd/>
            </a:ln>
          </p:spPr>
          <p:txBody>
            <a:bodyPr wrap="none" anchor="ctr"/>
            <a:lstStyle/>
            <a:p>
              <a:endParaRPr lang="el-GR" sz="2000"/>
            </a:p>
          </p:txBody>
        </p:sp>
        <p:sp>
          <p:nvSpPr>
            <p:cNvPr id="15366" name="Oval 6"/>
            <p:cNvSpPr>
              <a:spLocks noChangeArrowheads="1"/>
            </p:cNvSpPr>
            <p:nvPr/>
          </p:nvSpPr>
          <p:spPr bwMode="auto">
            <a:xfrm>
              <a:off x="512" y="923"/>
              <a:ext cx="1213" cy="2111"/>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15367" name="Oval 7"/>
            <p:cNvSpPr>
              <a:spLocks noChangeArrowheads="1"/>
            </p:cNvSpPr>
            <p:nvPr/>
          </p:nvSpPr>
          <p:spPr bwMode="auto">
            <a:xfrm>
              <a:off x="1620" y="923"/>
              <a:ext cx="1791" cy="2156"/>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15368" name="Oval 8"/>
            <p:cNvSpPr>
              <a:spLocks noChangeArrowheads="1"/>
            </p:cNvSpPr>
            <p:nvPr/>
          </p:nvSpPr>
          <p:spPr bwMode="auto">
            <a:xfrm>
              <a:off x="5223" y="847"/>
              <a:ext cx="918" cy="2598"/>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15369" name="Oval 9"/>
            <p:cNvSpPr>
              <a:spLocks noChangeArrowheads="1"/>
            </p:cNvSpPr>
            <p:nvPr/>
          </p:nvSpPr>
          <p:spPr bwMode="auto">
            <a:xfrm>
              <a:off x="3357" y="838"/>
              <a:ext cx="1996" cy="2543"/>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15370" name="Text Box 10"/>
            <p:cNvSpPr txBox="1">
              <a:spLocks noChangeArrowheads="1"/>
            </p:cNvSpPr>
            <p:nvPr/>
          </p:nvSpPr>
          <p:spPr bwMode="auto">
            <a:xfrm rot="-5400000">
              <a:off x="-283" y="1751"/>
              <a:ext cx="1019" cy="271"/>
            </a:xfrm>
            <a:prstGeom prst="rect">
              <a:avLst/>
            </a:prstGeom>
            <a:noFill/>
            <a:ln w="9525">
              <a:noFill/>
              <a:miter lim="800000"/>
              <a:headEnd/>
              <a:tailEnd/>
            </a:ln>
          </p:spPr>
          <p:txBody>
            <a:bodyPr anchor="ctr" anchorCtr="1"/>
            <a:lstStyle/>
            <a:p>
              <a:pPr algn="ctr" eaLnBrk="0" hangingPunct="0"/>
              <a:r>
                <a:rPr lang="en-US" sz="1050" b="1"/>
                <a:t>Wide area coverage</a:t>
              </a:r>
            </a:p>
          </p:txBody>
        </p:sp>
        <p:pic>
          <p:nvPicPr>
            <p:cNvPr id="15371" name="Picture 11"/>
            <p:cNvPicPr>
              <a:picLocks noChangeAspect="1" noChangeArrowheads="1"/>
            </p:cNvPicPr>
            <p:nvPr/>
          </p:nvPicPr>
          <p:blipFill>
            <a:blip r:embed="rId3" cstate="print"/>
            <a:srcRect/>
            <a:stretch>
              <a:fillRect/>
            </a:stretch>
          </p:blipFill>
          <p:spPr bwMode="auto">
            <a:xfrm>
              <a:off x="679" y="1002"/>
              <a:ext cx="669" cy="244"/>
            </a:xfrm>
            <a:prstGeom prst="rect">
              <a:avLst/>
            </a:prstGeom>
            <a:noFill/>
            <a:ln w="9525">
              <a:noFill/>
              <a:miter lim="800000"/>
              <a:headEnd/>
              <a:tailEnd/>
            </a:ln>
          </p:spPr>
        </p:pic>
        <p:grpSp>
          <p:nvGrpSpPr>
            <p:cNvPr id="15372" name="Group 12"/>
            <p:cNvGrpSpPr>
              <a:grpSpLocks/>
            </p:cNvGrpSpPr>
            <p:nvPr/>
          </p:nvGrpSpPr>
          <p:grpSpPr bwMode="auto">
            <a:xfrm>
              <a:off x="679" y="1002"/>
              <a:ext cx="669" cy="244"/>
              <a:chOff x="528" y="720"/>
              <a:chExt cx="1920" cy="240"/>
            </a:xfrm>
          </p:grpSpPr>
          <p:sp>
            <p:nvSpPr>
              <p:cNvPr id="15511" name="Text Box 13"/>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TDMA</a:t>
                </a:r>
              </a:p>
              <a:p>
                <a:pPr algn="ctr" eaLnBrk="0" hangingPunct="0"/>
                <a:r>
                  <a:rPr lang="en-US" sz="1000" b="1"/>
                  <a:t>CDPD</a:t>
                </a:r>
              </a:p>
            </p:txBody>
          </p:sp>
          <p:sp>
            <p:nvSpPr>
              <p:cNvPr id="15512" name="Line 14"/>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grpSp>
          <p:nvGrpSpPr>
            <p:cNvPr id="15373" name="Group 15"/>
            <p:cNvGrpSpPr>
              <a:grpSpLocks/>
            </p:cNvGrpSpPr>
            <p:nvPr/>
          </p:nvGrpSpPr>
          <p:grpSpPr bwMode="auto">
            <a:xfrm>
              <a:off x="572" y="1246"/>
              <a:ext cx="882" cy="179"/>
              <a:chOff x="528" y="720"/>
              <a:chExt cx="1920" cy="240"/>
            </a:xfrm>
          </p:grpSpPr>
          <p:sp>
            <p:nvSpPr>
              <p:cNvPr id="15509" name="Text Box 16"/>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43.2 Kbps</a:t>
                </a:r>
              </a:p>
            </p:txBody>
          </p:sp>
          <p:sp>
            <p:nvSpPr>
              <p:cNvPr id="15510" name="Line 17"/>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74" name="Picture 18"/>
            <p:cNvPicPr>
              <a:picLocks noChangeAspect="1" noChangeArrowheads="1"/>
            </p:cNvPicPr>
            <p:nvPr/>
          </p:nvPicPr>
          <p:blipFill>
            <a:blip r:embed="rId3" cstate="print"/>
            <a:srcRect/>
            <a:stretch>
              <a:fillRect/>
            </a:stretch>
          </p:blipFill>
          <p:spPr bwMode="auto">
            <a:xfrm>
              <a:off x="679" y="1450"/>
              <a:ext cx="669" cy="244"/>
            </a:xfrm>
            <a:prstGeom prst="rect">
              <a:avLst/>
            </a:prstGeom>
            <a:noFill/>
            <a:ln w="9525">
              <a:noFill/>
              <a:miter lim="800000"/>
              <a:headEnd/>
              <a:tailEnd/>
            </a:ln>
          </p:spPr>
        </p:pic>
        <p:sp>
          <p:nvSpPr>
            <p:cNvPr id="15375" name="Text Box 19"/>
            <p:cNvSpPr txBox="1">
              <a:spLocks noChangeArrowheads="1"/>
            </p:cNvSpPr>
            <p:nvPr/>
          </p:nvSpPr>
          <p:spPr bwMode="auto">
            <a:xfrm>
              <a:off x="679" y="1450"/>
              <a:ext cx="669" cy="244"/>
            </a:xfrm>
            <a:prstGeom prst="rect">
              <a:avLst/>
            </a:prstGeom>
            <a:noFill/>
            <a:ln w="9525">
              <a:noFill/>
              <a:miter lim="800000"/>
              <a:headEnd/>
              <a:tailEnd/>
            </a:ln>
          </p:spPr>
          <p:txBody>
            <a:bodyPr anchor="ctr" anchorCtr="1"/>
            <a:lstStyle/>
            <a:p>
              <a:pPr algn="ctr" eaLnBrk="0" hangingPunct="0"/>
              <a:r>
                <a:rPr lang="en-US" sz="1000" b="1" u="sng" dirty="0"/>
                <a:t>GSM</a:t>
              </a:r>
              <a:r>
                <a:rPr lang="en-US" sz="1000" b="1" dirty="0"/>
                <a:t> HSCSD</a:t>
              </a:r>
            </a:p>
          </p:txBody>
        </p:sp>
        <p:sp>
          <p:nvSpPr>
            <p:cNvPr id="15376" name="Line 20"/>
            <p:cNvSpPr>
              <a:spLocks noChangeShapeType="1"/>
            </p:cNvSpPr>
            <p:nvPr/>
          </p:nvSpPr>
          <p:spPr bwMode="auto">
            <a:xfrm>
              <a:off x="880" y="1694"/>
              <a:ext cx="267" cy="0"/>
            </a:xfrm>
            <a:prstGeom prst="line">
              <a:avLst/>
            </a:prstGeom>
            <a:noFill/>
            <a:ln w="9525">
              <a:noFill/>
              <a:round/>
              <a:headEnd/>
              <a:tailEnd/>
            </a:ln>
          </p:spPr>
          <p:txBody>
            <a:bodyPr wrap="none" anchor="ctr"/>
            <a:lstStyle/>
            <a:p>
              <a:endParaRPr lang="el-GR" sz="2000"/>
            </a:p>
          </p:txBody>
        </p:sp>
        <p:grpSp>
          <p:nvGrpSpPr>
            <p:cNvPr id="15377" name="Group 21"/>
            <p:cNvGrpSpPr>
              <a:grpSpLocks/>
            </p:cNvGrpSpPr>
            <p:nvPr/>
          </p:nvGrpSpPr>
          <p:grpSpPr bwMode="auto">
            <a:xfrm>
              <a:off x="572" y="1694"/>
              <a:ext cx="882" cy="179"/>
              <a:chOff x="528" y="720"/>
              <a:chExt cx="1920" cy="240"/>
            </a:xfrm>
          </p:grpSpPr>
          <p:sp>
            <p:nvSpPr>
              <p:cNvPr id="15507" name="Text Box 22"/>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115.2 Kbps</a:t>
                </a:r>
              </a:p>
            </p:txBody>
          </p:sp>
          <p:sp>
            <p:nvSpPr>
              <p:cNvPr id="15508" name="Line 23"/>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78" name="Picture 24"/>
            <p:cNvPicPr>
              <a:picLocks noChangeAspect="1" noChangeArrowheads="1"/>
            </p:cNvPicPr>
            <p:nvPr/>
          </p:nvPicPr>
          <p:blipFill>
            <a:blip r:embed="rId3" cstate="print"/>
            <a:srcRect/>
            <a:stretch>
              <a:fillRect/>
            </a:stretch>
          </p:blipFill>
          <p:spPr bwMode="auto">
            <a:xfrm>
              <a:off x="679" y="1898"/>
              <a:ext cx="669" cy="244"/>
            </a:xfrm>
            <a:prstGeom prst="rect">
              <a:avLst/>
            </a:prstGeom>
            <a:noFill/>
            <a:ln w="9525">
              <a:noFill/>
              <a:miter lim="800000"/>
              <a:headEnd/>
              <a:tailEnd/>
            </a:ln>
          </p:spPr>
        </p:pic>
        <p:grpSp>
          <p:nvGrpSpPr>
            <p:cNvPr id="15379" name="Group 25"/>
            <p:cNvGrpSpPr>
              <a:grpSpLocks/>
            </p:cNvGrpSpPr>
            <p:nvPr/>
          </p:nvGrpSpPr>
          <p:grpSpPr bwMode="auto">
            <a:xfrm>
              <a:off x="679" y="1898"/>
              <a:ext cx="669" cy="244"/>
              <a:chOff x="528" y="720"/>
              <a:chExt cx="1920" cy="240"/>
            </a:xfrm>
          </p:grpSpPr>
          <p:sp>
            <p:nvSpPr>
              <p:cNvPr id="15505" name="Text Box 26"/>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dirty="0"/>
                  <a:t>PDC/PDCP</a:t>
                </a:r>
              </a:p>
            </p:txBody>
          </p:sp>
          <p:sp>
            <p:nvSpPr>
              <p:cNvPr id="15506" name="Line 27"/>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grpSp>
          <p:nvGrpSpPr>
            <p:cNvPr id="15380" name="Group 28"/>
            <p:cNvGrpSpPr>
              <a:grpSpLocks/>
            </p:cNvGrpSpPr>
            <p:nvPr/>
          </p:nvGrpSpPr>
          <p:grpSpPr bwMode="auto">
            <a:xfrm>
              <a:off x="572" y="2142"/>
              <a:ext cx="882" cy="179"/>
              <a:chOff x="528" y="720"/>
              <a:chExt cx="1920" cy="240"/>
            </a:xfrm>
          </p:grpSpPr>
          <p:sp>
            <p:nvSpPr>
              <p:cNvPr id="15503" name="Text Box 29"/>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14.4 Kbps</a:t>
                </a:r>
              </a:p>
            </p:txBody>
          </p:sp>
          <p:sp>
            <p:nvSpPr>
              <p:cNvPr id="15504" name="Line 30"/>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81" name="Picture 31"/>
            <p:cNvPicPr>
              <a:picLocks noChangeAspect="1" noChangeArrowheads="1"/>
            </p:cNvPicPr>
            <p:nvPr/>
          </p:nvPicPr>
          <p:blipFill>
            <a:blip r:embed="rId3" cstate="print"/>
            <a:srcRect/>
            <a:stretch>
              <a:fillRect/>
            </a:stretch>
          </p:blipFill>
          <p:spPr bwMode="auto">
            <a:xfrm>
              <a:off x="679" y="2346"/>
              <a:ext cx="669" cy="244"/>
            </a:xfrm>
            <a:prstGeom prst="rect">
              <a:avLst/>
            </a:prstGeom>
            <a:noFill/>
            <a:ln w="9525">
              <a:noFill/>
              <a:miter lim="800000"/>
              <a:headEnd/>
              <a:tailEnd/>
            </a:ln>
          </p:spPr>
        </p:pic>
        <p:sp>
          <p:nvSpPr>
            <p:cNvPr id="15382" name="Text Box 32"/>
            <p:cNvSpPr txBox="1">
              <a:spLocks noChangeArrowheads="1"/>
            </p:cNvSpPr>
            <p:nvPr/>
          </p:nvSpPr>
          <p:spPr bwMode="auto">
            <a:xfrm>
              <a:off x="679" y="2346"/>
              <a:ext cx="669" cy="244"/>
            </a:xfrm>
            <a:prstGeom prst="rect">
              <a:avLst/>
            </a:prstGeom>
            <a:noFill/>
            <a:ln w="9525">
              <a:noFill/>
              <a:miter lim="800000"/>
              <a:headEnd/>
              <a:tailEnd/>
            </a:ln>
          </p:spPr>
          <p:txBody>
            <a:bodyPr anchor="ctr" anchorCtr="1"/>
            <a:lstStyle/>
            <a:p>
              <a:pPr algn="ctr" eaLnBrk="0" hangingPunct="0"/>
              <a:r>
                <a:rPr lang="en-US" sz="1000" b="1"/>
                <a:t>cdmaOne</a:t>
              </a:r>
            </a:p>
            <a:p>
              <a:pPr algn="ctr" eaLnBrk="0" hangingPunct="0"/>
              <a:r>
                <a:rPr lang="en-US" sz="1000" b="1"/>
                <a:t>(IS-41)</a:t>
              </a:r>
            </a:p>
          </p:txBody>
        </p:sp>
        <p:sp>
          <p:nvSpPr>
            <p:cNvPr id="15383" name="Line 33"/>
            <p:cNvSpPr>
              <a:spLocks noChangeShapeType="1"/>
            </p:cNvSpPr>
            <p:nvPr/>
          </p:nvSpPr>
          <p:spPr bwMode="auto">
            <a:xfrm>
              <a:off x="880" y="2590"/>
              <a:ext cx="267" cy="0"/>
            </a:xfrm>
            <a:prstGeom prst="line">
              <a:avLst/>
            </a:prstGeom>
            <a:noFill/>
            <a:ln w="9525">
              <a:noFill/>
              <a:round/>
              <a:headEnd/>
              <a:tailEnd/>
            </a:ln>
          </p:spPr>
          <p:txBody>
            <a:bodyPr wrap="none" anchor="ctr"/>
            <a:lstStyle/>
            <a:p>
              <a:endParaRPr lang="el-GR" sz="2000"/>
            </a:p>
          </p:txBody>
        </p:sp>
        <p:grpSp>
          <p:nvGrpSpPr>
            <p:cNvPr id="15384" name="Group 34"/>
            <p:cNvGrpSpPr>
              <a:grpSpLocks/>
            </p:cNvGrpSpPr>
            <p:nvPr/>
          </p:nvGrpSpPr>
          <p:grpSpPr bwMode="auto">
            <a:xfrm>
              <a:off x="572" y="2590"/>
              <a:ext cx="882" cy="179"/>
              <a:chOff x="528" y="720"/>
              <a:chExt cx="1920" cy="240"/>
            </a:xfrm>
          </p:grpSpPr>
          <p:sp>
            <p:nvSpPr>
              <p:cNvPr id="15501" name="Text Box 35"/>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76.8 Kbps</a:t>
                </a:r>
              </a:p>
            </p:txBody>
          </p:sp>
          <p:sp>
            <p:nvSpPr>
              <p:cNvPr id="15502" name="Line 36"/>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85" name="Picture 37"/>
            <p:cNvPicPr>
              <a:picLocks noChangeAspect="1" noChangeArrowheads="1"/>
            </p:cNvPicPr>
            <p:nvPr/>
          </p:nvPicPr>
          <p:blipFill>
            <a:blip r:embed="rId3" cstate="print"/>
            <a:srcRect/>
            <a:stretch>
              <a:fillRect/>
            </a:stretch>
          </p:blipFill>
          <p:spPr bwMode="auto">
            <a:xfrm>
              <a:off x="2496" y="1002"/>
              <a:ext cx="670" cy="244"/>
            </a:xfrm>
            <a:prstGeom prst="rect">
              <a:avLst/>
            </a:prstGeom>
            <a:noFill/>
            <a:ln w="9525">
              <a:noFill/>
              <a:miter lim="800000"/>
              <a:headEnd/>
              <a:tailEnd/>
            </a:ln>
          </p:spPr>
        </p:pic>
        <p:grpSp>
          <p:nvGrpSpPr>
            <p:cNvPr id="15386" name="Group 38"/>
            <p:cNvGrpSpPr>
              <a:grpSpLocks/>
            </p:cNvGrpSpPr>
            <p:nvPr/>
          </p:nvGrpSpPr>
          <p:grpSpPr bwMode="auto">
            <a:xfrm>
              <a:off x="2496" y="1002"/>
              <a:ext cx="670" cy="244"/>
              <a:chOff x="528" y="720"/>
              <a:chExt cx="1920" cy="240"/>
            </a:xfrm>
          </p:grpSpPr>
          <p:sp>
            <p:nvSpPr>
              <p:cNvPr id="15499" name="Text Box 39"/>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EDGE</a:t>
                </a:r>
              </a:p>
            </p:txBody>
          </p:sp>
          <p:sp>
            <p:nvSpPr>
              <p:cNvPr id="15500" name="Line 40"/>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grpSp>
          <p:nvGrpSpPr>
            <p:cNvPr id="15387" name="Group 41"/>
            <p:cNvGrpSpPr>
              <a:grpSpLocks/>
            </p:cNvGrpSpPr>
            <p:nvPr/>
          </p:nvGrpSpPr>
          <p:grpSpPr bwMode="auto">
            <a:xfrm>
              <a:off x="2389" y="1246"/>
              <a:ext cx="883" cy="179"/>
              <a:chOff x="528" y="720"/>
              <a:chExt cx="1920" cy="240"/>
            </a:xfrm>
          </p:grpSpPr>
          <p:sp>
            <p:nvSpPr>
              <p:cNvPr id="15497" name="Text Box 42"/>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384 Kbps</a:t>
                </a:r>
              </a:p>
            </p:txBody>
          </p:sp>
          <p:sp>
            <p:nvSpPr>
              <p:cNvPr id="15498" name="Line 43"/>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88" name="Picture 44"/>
            <p:cNvPicPr>
              <a:picLocks noChangeAspect="1" noChangeArrowheads="1"/>
            </p:cNvPicPr>
            <p:nvPr/>
          </p:nvPicPr>
          <p:blipFill>
            <a:blip r:embed="rId3" cstate="print"/>
            <a:srcRect/>
            <a:stretch>
              <a:fillRect/>
            </a:stretch>
          </p:blipFill>
          <p:spPr bwMode="auto">
            <a:xfrm>
              <a:off x="1539" y="1450"/>
              <a:ext cx="670" cy="244"/>
            </a:xfrm>
            <a:prstGeom prst="rect">
              <a:avLst/>
            </a:prstGeom>
            <a:noFill/>
            <a:ln w="9525">
              <a:noFill/>
              <a:miter lim="800000"/>
              <a:headEnd/>
              <a:tailEnd/>
            </a:ln>
          </p:spPr>
        </p:pic>
        <p:grpSp>
          <p:nvGrpSpPr>
            <p:cNvPr id="15389" name="Group 45"/>
            <p:cNvGrpSpPr>
              <a:grpSpLocks/>
            </p:cNvGrpSpPr>
            <p:nvPr/>
          </p:nvGrpSpPr>
          <p:grpSpPr bwMode="auto">
            <a:xfrm>
              <a:off x="1539" y="1450"/>
              <a:ext cx="670" cy="244"/>
              <a:chOff x="1561" y="1104"/>
              <a:chExt cx="660" cy="261"/>
            </a:xfrm>
          </p:grpSpPr>
          <p:sp>
            <p:nvSpPr>
              <p:cNvPr id="15495" name="Text Box 46"/>
              <p:cNvSpPr txBox="1">
                <a:spLocks noChangeArrowheads="1"/>
              </p:cNvSpPr>
              <p:nvPr/>
            </p:nvSpPr>
            <p:spPr bwMode="auto">
              <a:xfrm>
                <a:off x="1561" y="1104"/>
                <a:ext cx="660" cy="261"/>
              </a:xfrm>
              <a:prstGeom prst="rect">
                <a:avLst/>
              </a:prstGeom>
              <a:noFill/>
              <a:ln w="9525">
                <a:noFill/>
                <a:miter lim="800000"/>
                <a:headEnd/>
                <a:tailEnd/>
              </a:ln>
            </p:spPr>
            <p:txBody>
              <a:bodyPr anchor="ctr" anchorCtr="1"/>
              <a:lstStyle/>
              <a:p>
                <a:pPr algn="ctr" eaLnBrk="0" hangingPunct="0"/>
                <a:r>
                  <a:rPr lang="en-US" sz="1000" b="1" u="sng" dirty="0"/>
                  <a:t>GPRS</a:t>
                </a:r>
              </a:p>
            </p:txBody>
          </p:sp>
          <p:sp>
            <p:nvSpPr>
              <p:cNvPr id="15496" name="Line 47"/>
              <p:cNvSpPr>
                <a:spLocks noChangeShapeType="1"/>
              </p:cNvSpPr>
              <p:nvPr/>
            </p:nvSpPr>
            <p:spPr bwMode="auto">
              <a:xfrm>
                <a:off x="1759" y="1365"/>
                <a:ext cx="264" cy="0"/>
              </a:xfrm>
              <a:prstGeom prst="line">
                <a:avLst/>
              </a:prstGeom>
              <a:noFill/>
              <a:ln w="9525">
                <a:noFill/>
                <a:round/>
                <a:headEnd/>
                <a:tailEnd/>
              </a:ln>
            </p:spPr>
            <p:txBody>
              <a:bodyPr wrap="none" anchor="ctr"/>
              <a:lstStyle/>
              <a:p>
                <a:endParaRPr lang="el-GR" sz="2000"/>
              </a:p>
            </p:txBody>
          </p:sp>
        </p:grpSp>
        <p:grpSp>
          <p:nvGrpSpPr>
            <p:cNvPr id="15390" name="Group 48"/>
            <p:cNvGrpSpPr>
              <a:grpSpLocks/>
            </p:cNvGrpSpPr>
            <p:nvPr/>
          </p:nvGrpSpPr>
          <p:grpSpPr bwMode="auto">
            <a:xfrm>
              <a:off x="1432" y="1694"/>
              <a:ext cx="883" cy="179"/>
              <a:chOff x="528" y="720"/>
              <a:chExt cx="1920" cy="240"/>
            </a:xfrm>
          </p:grpSpPr>
          <p:sp>
            <p:nvSpPr>
              <p:cNvPr id="15493" name="Text Box 49"/>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170 Kbps</a:t>
                </a:r>
              </a:p>
            </p:txBody>
          </p:sp>
          <p:sp>
            <p:nvSpPr>
              <p:cNvPr id="15494" name="Line 50"/>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91" name="Picture 51"/>
            <p:cNvPicPr>
              <a:picLocks noChangeAspect="1" noChangeArrowheads="1"/>
            </p:cNvPicPr>
            <p:nvPr/>
          </p:nvPicPr>
          <p:blipFill>
            <a:blip r:embed="rId3" cstate="print"/>
            <a:srcRect/>
            <a:stretch>
              <a:fillRect/>
            </a:stretch>
          </p:blipFill>
          <p:spPr bwMode="auto">
            <a:xfrm>
              <a:off x="3357" y="1002"/>
              <a:ext cx="669" cy="244"/>
            </a:xfrm>
            <a:prstGeom prst="rect">
              <a:avLst/>
            </a:prstGeom>
            <a:noFill/>
            <a:ln w="9525">
              <a:noFill/>
              <a:miter lim="800000"/>
              <a:headEnd/>
              <a:tailEnd/>
            </a:ln>
          </p:spPr>
        </p:pic>
        <p:sp>
          <p:nvSpPr>
            <p:cNvPr id="15392" name="Text Box 52"/>
            <p:cNvSpPr txBox="1">
              <a:spLocks noChangeArrowheads="1"/>
            </p:cNvSpPr>
            <p:nvPr/>
          </p:nvSpPr>
          <p:spPr bwMode="auto">
            <a:xfrm>
              <a:off x="3357" y="1002"/>
              <a:ext cx="669" cy="244"/>
            </a:xfrm>
            <a:prstGeom prst="rect">
              <a:avLst/>
            </a:prstGeom>
            <a:noFill/>
            <a:ln w="9525">
              <a:noFill/>
              <a:miter lim="800000"/>
              <a:headEnd/>
              <a:tailEnd/>
            </a:ln>
          </p:spPr>
          <p:txBody>
            <a:bodyPr anchor="ctr" anchorCtr="1"/>
            <a:lstStyle/>
            <a:p>
              <a:pPr algn="ctr" eaLnBrk="0" hangingPunct="0"/>
              <a:r>
                <a:rPr lang="en-US" sz="1000" b="1" dirty="0"/>
                <a:t>GERAN</a:t>
              </a:r>
            </a:p>
          </p:txBody>
        </p:sp>
        <p:sp>
          <p:nvSpPr>
            <p:cNvPr id="15393" name="Line 53"/>
            <p:cNvSpPr>
              <a:spLocks noChangeShapeType="1"/>
            </p:cNvSpPr>
            <p:nvPr/>
          </p:nvSpPr>
          <p:spPr bwMode="auto">
            <a:xfrm>
              <a:off x="3559" y="1246"/>
              <a:ext cx="266" cy="0"/>
            </a:xfrm>
            <a:prstGeom prst="line">
              <a:avLst/>
            </a:prstGeom>
            <a:noFill/>
            <a:ln w="9525">
              <a:noFill/>
              <a:round/>
              <a:headEnd/>
              <a:tailEnd/>
            </a:ln>
          </p:spPr>
          <p:txBody>
            <a:bodyPr wrap="none" anchor="ctr"/>
            <a:lstStyle/>
            <a:p>
              <a:endParaRPr lang="el-GR" sz="2000"/>
            </a:p>
          </p:txBody>
        </p:sp>
        <p:grpSp>
          <p:nvGrpSpPr>
            <p:cNvPr id="15394" name="Group 54"/>
            <p:cNvGrpSpPr>
              <a:grpSpLocks/>
            </p:cNvGrpSpPr>
            <p:nvPr/>
          </p:nvGrpSpPr>
          <p:grpSpPr bwMode="auto">
            <a:xfrm>
              <a:off x="3250" y="1246"/>
              <a:ext cx="883" cy="179"/>
              <a:chOff x="528" y="720"/>
              <a:chExt cx="1920" cy="240"/>
            </a:xfrm>
          </p:grpSpPr>
          <p:sp>
            <p:nvSpPr>
              <p:cNvPr id="15491" name="Text Box 55"/>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475 Kbps</a:t>
                </a:r>
              </a:p>
            </p:txBody>
          </p:sp>
          <p:sp>
            <p:nvSpPr>
              <p:cNvPr id="15492" name="Line 56"/>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95" name="Picture 57"/>
            <p:cNvPicPr>
              <a:picLocks noChangeAspect="1" noChangeArrowheads="1"/>
            </p:cNvPicPr>
            <p:nvPr/>
          </p:nvPicPr>
          <p:blipFill>
            <a:blip r:embed="rId3" cstate="print"/>
            <a:srcRect/>
            <a:stretch>
              <a:fillRect/>
            </a:stretch>
          </p:blipFill>
          <p:spPr bwMode="auto">
            <a:xfrm>
              <a:off x="2496" y="1898"/>
              <a:ext cx="670" cy="244"/>
            </a:xfrm>
            <a:prstGeom prst="rect">
              <a:avLst/>
            </a:prstGeom>
            <a:noFill/>
            <a:ln w="9525">
              <a:noFill/>
              <a:miter lim="800000"/>
              <a:headEnd/>
              <a:tailEnd/>
            </a:ln>
          </p:spPr>
        </p:pic>
        <p:sp>
          <p:nvSpPr>
            <p:cNvPr id="15396" name="Text Box 58"/>
            <p:cNvSpPr txBox="1">
              <a:spLocks noChangeArrowheads="1"/>
            </p:cNvSpPr>
            <p:nvPr/>
          </p:nvSpPr>
          <p:spPr bwMode="auto">
            <a:xfrm>
              <a:off x="2496" y="1898"/>
              <a:ext cx="670" cy="244"/>
            </a:xfrm>
            <a:prstGeom prst="rect">
              <a:avLst/>
            </a:prstGeom>
            <a:noFill/>
            <a:ln w="9525">
              <a:noFill/>
              <a:miter lim="800000"/>
              <a:headEnd/>
              <a:tailEnd/>
            </a:ln>
          </p:spPr>
          <p:txBody>
            <a:bodyPr anchor="ctr" anchorCtr="1"/>
            <a:lstStyle/>
            <a:p>
              <a:pPr algn="ctr" eaLnBrk="0" hangingPunct="0"/>
              <a:r>
                <a:rPr lang="en-US" sz="1000" b="1"/>
                <a:t>WCDMA FDD</a:t>
              </a:r>
            </a:p>
          </p:txBody>
        </p:sp>
        <p:sp>
          <p:nvSpPr>
            <p:cNvPr id="15397" name="Line 59"/>
            <p:cNvSpPr>
              <a:spLocks noChangeShapeType="1"/>
            </p:cNvSpPr>
            <p:nvPr/>
          </p:nvSpPr>
          <p:spPr bwMode="auto">
            <a:xfrm>
              <a:off x="2698" y="2142"/>
              <a:ext cx="266" cy="0"/>
            </a:xfrm>
            <a:prstGeom prst="line">
              <a:avLst/>
            </a:prstGeom>
            <a:noFill/>
            <a:ln w="9525">
              <a:noFill/>
              <a:round/>
              <a:headEnd/>
              <a:tailEnd/>
            </a:ln>
          </p:spPr>
          <p:txBody>
            <a:bodyPr wrap="none" anchor="ctr"/>
            <a:lstStyle/>
            <a:p>
              <a:endParaRPr lang="el-GR" sz="2000"/>
            </a:p>
          </p:txBody>
        </p:sp>
        <p:grpSp>
          <p:nvGrpSpPr>
            <p:cNvPr id="15398" name="Group 60"/>
            <p:cNvGrpSpPr>
              <a:grpSpLocks/>
            </p:cNvGrpSpPr>
            <p:nvPr/>
          </p:nvGrpSpPr>
          <p:grpSpPr bwMode="auto">
            <a:xfrm>
              <a:off x="2389" y="2142"/>
              <a:ext cx="883" cy="179"/>
              <a:chOff x="528" y="720"/>
              <a:chExt cx="1920" cy="240"/>
            </a:xfrm>
          </p:grpSpPr>
          <p:sp>
            <p:nvSpPr>
              <p:cNvPr id="15489" name="Text Box 61"/>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2 Mbps</a:t>
                </a:r>
              </a:p>
            </p:txBody>
          </p:sp>
          <p:sp>
            <p:nvSpPr>
              <p:cNvPr id="15490" name="Line 62"/>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399" name="Picture 63"/>
            <p:cNvPicPr>
              <a:picLocks noChangeAspect="1" noChangeArrowheads="1"/>
            </p:cNvPicPr>
            <p:nvPr/>
          </p:nvPicPr>
          <p:blipFill>
            <a:blip r:embed="rId3" cstate="print"/>
            <a:srcRect/>
            <a:stretch>
              <a:fillRect/>
            </a:stretch>
          </p:blipFill>
          <p:spPr bwMode="auto">
            <a:xfrm>
              <a:off x="4219" y="1490"/>
              <a:ext cx="668" cy="244"/>
            </a:xfrm>
            <a:prstGeom prst="rect">
              <a:avLst/>
            </a:prstGeom>
            <a:noFill/>
            <a:ln w="9525">
              <a:noFill/>
              <a:miter lim="800000"/>
              <a:headEnd/>
              <a:tailEnd/>
            </a:ln>
          </p:spPr>
        </p:pic>
        <p:sp>
          <p:nvSpPr>
            <p:cNvPr id="15400" name="Text Box 64"/>
            <p:cNvSpPr txBox="1">
              <a:spLocks noChangeArrowheads="1"/>
            </p:cNvSpPr>
            <p:nvPr/>
          </p:nvSpPr>
          <p:spPr bwMode="auto">
            <a:xfrm>
              <a:off x="4219" y="1490"/>
              <a:ext cx="668" cy="244"/>
            </a:xfrm>
            <a:prstGeom prst="rect">
              <a:avLst/>
            </a:prstGeom>
            <a:noFill/>
            <a:ln w="9525">
              <a:noFill/>
              <a:miter lim="800000"/>
              <a:headEnd/>
              <a:tailEnd/>
            </a:ln>
          </p:spPr>
          <p:txBody>
            <a:bodyPr anchor="ctr" anchorCtr="1"/>
            <a:lstStyle/>
            <a:p>
              <a:pPr algn="ctr" eaLnBrk="0" hangingPunct="0"/>
              <a:r>
                <a:rPr lang="en-US" sz="1000" b="1"/>
                <a:t>WCDMA TDD</a:t>
              </a:r>
            </a:p>
          </p:txBody>
        </p:sp>
        <p:sp>
          <p:nvSpPr>
            <p:cNvPr id="15401" name="Line 65"/>
            <p:cNvSpPr>
              <a:spLocks noChangeShapeType="1"/>
            </p:cNvSpPr>
            <p:nvPr/>
          </p:nvSpPr>
          <p:spPr bwMode="auto">
            <a:xfrm>
              <a:off x="4419" y="1734"/>
              <a:ext cx="266" cy="0"/>
            </a:xfrm>
            <a:prstGeom prst="line">
              <a:avLst/>
            </a:prstGeom>
            <a:noFill/>
            <a:ln w="9525">
              <a:noFill/>
              <a:round/>
              <a:headEnd/>
              <a:tailEnd/>
            </a:ln>
          </p:spPr>
          <p:txBody>
            <a:bodyPr wrap="none" anchor="ctr"/>
            <a:lstStyle/>
            <a:p>
              <a:endParaRPr lang="el-GR" sz="2000"/>
            </a:p>
          </p:txBody>
        </p:sp>
        <p:grpSp>
          <p:nvGrpSpPr>
            <p:cNvPr id="15402" name="Group 66"/>
            <p:cNvGrpSpPr>
              <a:grpSpLocks/>
            </p:cNvGrpSpPr>
            <p:nvPr/>
          </p:nvGrpSpPr>
          <p:grpSpPr bwMode="auto">
            <a:xfrm>
              <a:off x="4110" y="1734"/>
              <a:ext cx="883" cy="179"/>
              <a:chOff x="528" y="720"/>
              <a:chExt cx="1920" cy="240"/>
            </a:xfrm>
          </p:grpSpPr>
          <p:sp>
            <p:nvSpPr>
              <p:cNvPr id="15487" name="Text Box 67"/>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2 Mbps</a:t>
                </a:r>
              </a:p>
            </p:txBody>
          </p:sp>
          <p:sp>
            <p:nvSpPr>
              <p:cNvPr id="15488" name="Line 68"/>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03" name="Picture 69"/>
            <p:cNvPicPr>
              <a:picLocks noChangeAspect="1" noChangeArrowheads="1"/>
            </p:cNvPicPr>
            <p:nvPr/>
          </p:nvPicPr>
          <p:blipFill>
            <a:blip r:embed="rId3" cstate="print"/>
            <a:srcRect/>
            <a:stretch>
              <a:fillRect/>
            </a:stretch>
          </p:blipFill>
          <p:spPr bwMode="auto">
            <a:xfrm>
              <a:off x="4219" y="1898"/>
              <a:ext cx="712" cy="244"/>
            </a:xfrm>
            <a:prstGeom prst="rect">
              <a:avLst/>
            </a:prstGeom>
            <a:noFill/>
            <a:ln w="9525">
              <a:noFill/>
              <a:miter lim="800000"/>
              <a:headEnd/>
              <a:tailEnd/>
            </a:ln>
          </p:spPr>
        </p:pic>
        <p:sp>
          <p:nvSpPr>
            <p:cNvPr id="15404" name="Text Box 70"/>
            <p:cNvSpPr txBox="1">
              <a:spLocks noChangeArrowheads="1"/>
            </p:cNvSpPr>
            <p:nvPr/>
          </p:nvSpPr>
          <p:spPr bwMode="auto">
            <a:xfrm>
              <a:off x="4219" y="1898"/>
              <a:ext cx="668" cy="244"/>
            </a:xfrm>
            <a:prstGeom prst="rect">
              <a:avLst/>
            </a:prstGeom>
            <a:noFill/>
            <a:ln w="9525">
              <a:noFill/>
              <a:miter lim="800000"/>
              <a:headEnd/>
              <a:tailEnd/>
            </a:ln>
          </p:spPr>
          <p:txBody>
            <a:bodyPr anchor="ctr" anchorCtr="1"/>
            <a:lstStyle/>
            <a:p>
              <a:pPr algn="ctr" eaLnBrk="0" hangingPunct="0"/>
              <a:r>
                <a:rPr lang="en-US" sz="1000" b="1"/>
                <a:t>WCDMA HSPDA</a:t>
              </a:r>
            </a:p>
          </p:txBody>
        </p:sp>
        <p:sp>
          <p:nvSpPr>
            <p:cNvPr id="15405" name="Line 71"/>
            <p:cNvSpPr>
              <a:spLocks noChangeShapeType="1"/>
            </p:cNvSpPr>
            <p:nvPr/>
          </p:nvSpPr>
          <p:spPr bwMode="auto">
            <a:xfrm>
              <a:off x="4419" y="2142"/>
              <a:ext cx="266" cy="0"/>
            </a:xfrm>
            <a:prstGeom prst="line">
              <a:avLst/>
            </a:prstGeom>
            <a:noFill/>
            <a:ln w="9525">
              <a:noFill/>
              <a:round/>
              <a:headEnd/>
              <a:tailEnd/>
            </a:ln>
          </p:spPr>
          <p:txBody>
            <a:bodyPr wrap="none" anchor="ctr"/>
            <a:lstStyle/>
            <a:p>
              <a:endParaRPr lang="el-GR" sz="2000"/>
            </a:p>
          </p:txBody>
        </p:sp>
        <p:grpSp>
          <p:nvGrpSpPr>
            <p:cNvPr id="15406" name="Group 72"/>
            <p:cNvGrpSpPr>
              <a:grpSpLocks/>
            </p:cNvGrpSpPr>
            <p:nvPr/>
          </p:nvGrpSpPr>
          <p:grpSpPr bwMode="auto">
            <a:xfrm>
              <a:off x="4110" y="2142"/>
              <a:ext cx="883" cy="179"/>
              <a:chOff x="528" y="720"/>
              <a:chExt cx="1920" cy="240"/>
            </a:xfrm>
          </p:grpSpPr>
          <p:sp>
            <p:nvSpPr>
              <p:cNvPr id="15485" name="Text Box 73"/>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10 Mbps</a:t>
                </a:r>
              </a:p>
            </p:txBody>
          </p:sp>
          <p:sp>
            <p:nvSpPr>
              <p:cNvPr id="15486" name="Line 74"/>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sp>
          <p:nvSpPr>
            <p:cNvPr id="15407" name="AutoShape 75"/>
            <p:cNvSpPr>
              <a:spLocks noChangeArrowheads="1"/>
            </p:cNvSpPr>
            <p:nvPr/>
          </p:nvSpPr>
          <p:spPr bwMode="auto">
            <a:xfrm>
              <a:off x="4940" y="1933"/>
              <a:ext cx="590" cy="175"/>
            </a:xfrm>
            <a:prstGeom prst="roundRect">
              <a:avLst>
                <a:gd name="adj" fmla="val 16667"/>
              </a:avLst>
            </a:prstGeom>
            <a:solidFill>
              <a:schemeClr val="bg1"/>
            </a:solidFill>
            <a:ln w="9525">
              <a:solidFill>
                <a:srgbClr val="969696"/>
              </a:solidFill>
              <a:round/>
              <a:headEnd/>
              <a:tailEnd/>
            </a:ln>
          </p:spPr>
          <p:txBody>
            <a:bodyPr tIns="0" rIns="0" bIns="0" anchor="ctr"/>
            <a:lstStyle/>
            <a:p>
              <a:pPr eaLnBrk="0" hangingPunct="0"/>
              <a:r>
                <a:rPr lang="en-US" sz="1000" b="1" dirty="0"/>
                <a:t>Downlink</a:t>
              </a:r>
            </a:p>
          </p:txBody>
        </p:sp>
        <p:cxnSp>
          <p:nvCxnSpPr>
            <p:cNvPr id="15408" name="AutoShape 76"/>
            <p:cNvCxnSpPr>
              <a:cxnSpLocks noChangeShapeType="1"/>
              <a:stCxn id="15407" idx="1"/>
              <a:endCxn id="15404" idx="3"/>
            </p:cNvCxnSpPr>
            <p:nvPr/>
          </p:nvCxnSpPr>
          <p:spPr bwMode="auto">
            <a:xfrm flipH="1" flipV="1">
              <a:off x="4887" y="2020"/>
              <a:ext cx="53" cy="1"/>
            </a:xfrm>
            <a:prstGeom prst="straightConnector1">
              <a:avLst/>
            </a:prstGeom>
            <a:noFill/>
            <a:ln w="9525">
              <a:solidFill>
                <a:srgbClr val="969696"/>
              </a:solidFill>
              <a:round/>
              <a:headEnd/>
              <a:tailEnd/>
            </a:ln>
          </p:spPr>
        </p:cxnSp>
        <p:pic>
          <p:nvPicPr>
            <p:cNvPr id="15409" name="Picture 77"/>
            <p:cNvPicPr>
              <a:picLocks noChangeAspect="1" noChangeArrowheads="1"/>
            </p:cNvPicPr>
            <p:nvPr/>
          </p:nvPicPr>
          <p:blipFill>
            <a:blip r:embed="rId3" cstate="print"/>
            <a:srcRect/>
            <a:stretch>
              <a:fillRect/>
            </a:stretch>
          </p:blipFill>
          <p:spPr bwMode="auto">
            <a:xfrm>
              <a:off x="4219" y="1002"/>
              <a:ext cx="668" cy="244"/>
            </a:xfrm>
            <a:prstGeom prst="rect">
              <a:avLst/>
            </a:prstGeom>
            <a:noFill/>
            <a:ln w="9525">
              <a:noFill/>
              <a:miter lim="800000"/>
              <a:headEnd/>
              <a:tailEnd/>
            </a:ln>
          </p:spPr>
        </p:pic>
        <p:sp>
          <p:nvSpPr>
            <p:cNvPr id="15410" name="Text Box 78"/>
            <p:cNvSpPr txBox="1">
              <a:spLocks noChangeArrowheads="1"/>
            </p:cNvSpPr>
            <p:nvPr/>
          </p:nvSpPr>
          <p:spPr bwMode="auto">
            <a:xfrm>
              <a:off x="4219" y="1002"/>
              <a:ext cx="668" cy="244"/>
            </a:xfrm>
            <a:prstGeom prst="rect">
              <a:avLst/>
            </a:prstGeom>
            <a:noFill/>
            <a:ln w="9525">
              <a:noFill/>
              <a:miter lim="800000"/>
              <a:headEnd/>
              <a:tailEnd/>
            </a:ln>
          </p:spPr>
          <p:txBody>
            <a:bodyPr anchor="ctr" anchorCtr="1"/>
            <a:lstStyle/>
            <a:p>
              <a:pPr algn="ctr" eaLnBrk="0" hangingPunct="0"/>
              <a:r>
                <a:rPr lang="en-US" sz="1000" b="1"/>
                <a:t>EDGE Upgrades</a:t>
              </a:r>
            </a:p>
          </p:txBody>
        </p:sp>
        <p:sp>
          <p:nvSpPr>
            <p:cNvPr id="15411" name="Line 79"/>
            <p:cNvSpPr>
              <a:spLocks noChangeShapeType="1"/>
            </p:cNvSpPr>
            <p:nvPr/>
          </p:nvSpPr>
          <p:spPr bwMode="auto">
            <a:xfrm>
              <a:off x="4419" y="1246"/>
              <a:ext cx="266" cy="0"/>
            </a:xfrm>
            <a:prstGeom prst="line">
              <a:avLst/>
            </a:prstGeom>
            <a:noFill/>
            <a:ln w="9525">
              <a:noFill/>
              <a:round/>
              <a:headEnd/>
              <a:tailEnd/>
            </a:ln>
          </p:spPr>
          <p:txBody>
            <a:bodyPr wrap="none" anchor="ctr"/>
            <a:lstStyle/>
            <a:p>
              <a:endParaRPr lang="el-GR" sz="2000"/>
            </a:p>
          </p:txBody>
        </p:sp>
        <p:grpSp>
          <p:nvGrpSpPr>
            <p:cNvPr id="15412" name="Group 80"/>
            <p:cNvGrpSpPr>
              <a:grpSpLocks/>
            </p:cNvGrpSpPr>
            <p:nvPr/>
          </p:nvGrpSpPr>
          <p:grpSpPr bwMode="auto">
            <a:xfrm>
              <a:off x="4110" y="1246"/>
              <a:ext cx="883" cy="179"/>
              <a:chOff x="528" y="720"/>
              <a:chExt cx="1920" cy="240"/>
            </a:xfrm>
          </p:grpSpPr>
          <p:sp>
            <p:nvSpPr>
              <p:cNvPr id="15483" name="Text Box 81"/>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2 Mbps</a:t>
                </a:r>
              </a:p>
            </p:txBody>
          </p:sp>
          <p:sp>
            <p:nvSpPr>
              <p:cNvPr id="15484" name="Line 82"/>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13" name="Picture 83"/>
            <p:cNvPicPr>
              <a:picLocks noChangeAspect="1" noChangeArrowheads="1"/>
            </p:cNvPicPr>
            <p:nvPr/>
          </p:nvPicPr>
          <p:blipFill>
            <a:blip r:embed="rId3" cstate="print"/>
            <a:srcRect/>
            <a:stretch>
              <a:fillRect/>
            </a:stretch>
          </p:blipFill>
          <p:spPr bwMode="auto">
            <a:xfrm>
              <a:off x="4219" y="2346"/>
              <a:ext cx="668" cy="244"/>
            </a:xfrm>
            <a:prstGeom prst="rect">
              <a:avLst/>
            </a:prstGeom>
            <a:noFill/>
            <a:ln w="9525">
              <a:noFill/>
              <a:miter lim="800000"/>
              <a:headEnd/>
              <a:tailEnd/>
            </a:ln>
          </p:spPr>
        </p:pic>
        <p:sp>
          <p:nvSpPr>
            <p:cNvPr id="15414" name="Text Box 84"/>
            <p:cNvSpPr txBox="1">
              <a:spLocks noChangeArrowheads="1"/>
            </p:cNvSpPr>
            <p:nvPr/>
          </p:nvSpPr>
          <p:spPr bwMode="auto">
            <a:xfrm>
              <a:off x="4219" y="2346"/>
              <a:ext cx="668" cy="244"/>
            </a:xfrm>
            <a:prstGeom prst="rect">
              <a:avLst/>
            </a:prstGeom>
            <a:noFill/>
            <a:ln w="9525">
              <a:noFill/>
              <a:miter lim="800000"/>
              <a:headEnd/>
              <a:tailEnd/>
            </a:ln>
          </p:spPr>
          <p:txBody>
            <a:bodyPr lIns="0" rIns="0" anchor="ctr" anchorCtr="1"/>
            <a:lstStyle/>
            <a:p>
              <a:pPr algn="ctr" eaLnBrk="0" hangingPunct="0"/>
              <a:r>
                <a:rPr lang="en-US" sz="1000" b="1"/>
                <a:t>TD-SCDMA</a:t>
              </a:r>
            </a:p>
          </p:txBody>
        </p:sp>
        <p:sp>
          <p:nvSpPr>
            <p:cNvPr id="15415" name="Line 85"/>
            <p:cNvSpPr>
              <a:spLocks noChangeShapeType="1"/>
            </p:cNvSpPr>
            <p:nvPr/>
          </p:nvSpPr>
          <p:spPr bwMode="auto">
            <a:xfrm>
              <a:off x="4419" y="2590"/>
              <a:ext cx="266" cy="0"/>
            </a:xfrm>
            <a:prstGeom prst="line">
              <a:avLst/>
            </a:prstGeom>
            <a:noFill/>
            <a:ln w="9525">
              <a:noFill/>
              <a:round/>
              <a:headEnd/>
              <a:tailEnd/>
            </a:ln>
          </p:spPr>
          <p:txBody>
            <a:bodyPr wrap="none" anchor="ctr"/>
            <a:lstStyle/>
            <a:p>
              <a:endParaRPr lang="el-GR" sz="2000"/>
            </a:p>
          </p:txBody>
        </p:sp>
        <p:grpSp>
          <p:nvGrpSpPr>
            <p:cNvPr id="15416" name="Group 86"/>
            <p:cNvGrpSpPr>
              <a:grpSpLocks/>
            </p:cNvGrpSpPr>
            <p:nvPr/>
          </p:nvGrpSpPr>
          <p:grpSpPr bwMode="auto">
            <a:xfrm>
              <a:off x="4110" y="2590"/>
              <a:ext cx="883" cy="179"/>
              <a:chOff x="528" y="720"/>
              <a:chExt cx="1920" cy="240"/>
            </a:xfrm>
          </p:grpSpPr>
          <p:sp>
            <p:nvSpPr>
              <p:cNvPr id="15481" name="Text Box 87"/>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2 Mbps</a:t>
                </a:r>
              </a:p>
            </p:txBody>
          </p:sp>
          <p:sp>
            <p:nvSpPr>
              <p:cNvPr id="15482" name="Line 88"/>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17" name="Picture 89"/>
            <p:cNvPicPr>
              <a:picLocks noChangeAspect="1" noChangeArrowheads="1"/>
            </p:cNvPicPr>
            <p:nvPr/>
          </p:nvPicPr>
          <p:blipFill>
            <a:blip r:embed="rId3" cstate="print"/>
            <a:srcRect/>
            <a:stretch>
              <a:fillRect/>
            </a:stretch>
          </p:blipFill>
          <p:spPr bwMode="auto">
            <a:xfrm>
              <a:off x="1922" y="2346"/>
              <a:ext cx="668" cy="244"/>
            </a:xfrm>
            <a:prstGeom prst="rect">
              <a:avLst/>
            </a:prstGeom>
            <a:noFill/>
            <a:ln w="9525">
              <a:noFill/>
              <a:miter lim="800000"/>
              <a:headEnd/>
              <a:tailEnd/>
            </a:ln>
          </p:spPr>
        </p:pic>
        <p:grpSp>
          <p:nvGrpSpPr>
            <p:cNvPr id="15418" name="Group 90"/>
            <p:cNvGrpSpPr>
              <a:grpSpLocks/>
            </p:cNvGrpSpPr>
            <p:nvPr/>
          </p:nvGrpSpPr>
          <p:grpSpPr bwMode="auto">
            <a:xfrm>
              <a:off x="1922" y="2346"/>
              <a:ext cx="668" cy="244"/>
              <a:chOff x="528" y="720"/>
              <a:chExt cx="1920" cy="240"/>
            </a:xfrm>
          </p:grpSpPr>
          <p:sp>
            <p:nvSpPr>
              <p:cNvPr id="15479" name="Text Box 91"/>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cdma2000 1X</a:t>
                </a:r>
              </a:p>
            </p:txBody>
          </p:sp>
          <p:sp>
            <p:nvSpPr>
              <p:cNvPr id="15480" name="Line 92"/>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grpSp>
          <p:nvGrpSpPr>
            <p:cNvPr id="15419" name="Group 93"/>
            <p:cNvGrpSpPr>
              <a:grpSpLocks/>
            </p:cNvGrpSpPr>
            <p:nvPr/>
          </p:nvGrpSpPr>
          <p:grpSpPr bwMode="auto">
            <a:xfrm>
              <a:off x="1815" y="2590"/>
              <a:ext cx="883" cy="179"/>
              <a:chOff x="528" y="720"/>
              <a:chExt cx="1920" cy="240"/>
            </a:xfrm>
          </p:grpSpPr>
          <p:sp>
            <p:nvSpPr>
              <p:cNvPr id="15477" name="Text Box 94"/>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308 Kbps</a:t>
                </a:r>
              </a:p>
            </p:txBody>
          </p:sp>
          <p:sp>
            <p:nvSpPr>
              <p:cNvPr id="15478" name="Line 95"/>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20" name="Picture 96"/>
            <p:cNvPicPr>
              <a:picLocks noChangeAspect="1" noChangeArrowheads="1"/>
            </p:cNvPicPr>
            <p:nvPr/>
          </p:nvPicPr>
          <p:blipFill>
            <a:blip r:embed="rId3" cstate="print"/>
            <a:srcRect/>
            <a:stretch>
              <a:fillRect/>
            </a:stretch>
          </p:blipFill>
          <p:spPr bwMode="auto">
            <a:xfrm>
              <a:off x="3357" y="2346"/>
              <a:ext cx="669" cy="244"/>
            </a:xfrm>
            <a:prstGeom prst="rect">
              <a:avLst/>
            </a:prstGeom>
            <a:noFill/>
            <a:ln w="9525">
              <a:noFill/>
              <a:miter lim="800000"/>
              <a:headEnd/>
              <a:tailEnd/>
            </a:ln>
          </p:spPr>
        </p:pic>
        <p:sp>
          <p:nvSpPr>
            <p:cNvPr id="15421" name="Text Box 97"/>
            <p:cNvSpPr txBox="1">
              <a:spLocks noChangeArrowheads="1"/>
            </p:cNvSpPr>
            <p:nvPr/>
          </p:nvSpPr>
          <p:spPr bwMode="auto">
            <a:xfrm>
              <a:off x="3357" y="2346"/>
              <a:ext cx="669" cy="244"/>
            </a:xfrm>
            <a:prstGeom prst="rect">
              <a:avLst/>
            </a:prstGeom>
            <a:noFill/>
            <a:ln w="9525">
              <a:noFill/>
              <a:miter lim="800000"/>
              <a:headEnd/>
              <a:tailEnd/>
            </a:ln>
          </p:spPr>
          <p:txBody>
            <a:bodyPr anchor="ctr" anchorCtr="1"/>
            <a:lstStyle/>
            <a:p>
              <a:pPr algn="ctr" eaLnBrk="0" hangingPunct="0"/>
              <a:r>
                <a:rPr lang="en-US" sz="1000" b="1"/>
                <a:t>cdma2000 1XEV-DO</a:t>
              </a:r>
            </a:p>
          </p:txBody>
        </p:sp>
        <p:sp>
          <p:nvSpPr>
            <p:cNvPr id="15422" name="Line 98"/>
            <p:cNvSpPr>
              <a:spLocks noChangeShapeType="1"/>
            </p:cNvSpPr>
            <p:nvPr/>
          </p:nvSpPr>
          <p:spPr bwMode="auto">
            <a:xfrm>
              <a:off x="3559" y="2590"/>
              <a:ext cx="266" cy="0"/>
            </a:xfrm>
            <a:prstGeom prst="line">
              <a:avLst/>
            </a:prstGeom>
            <a:noFill/>
            <a:ln w="9525">
              <a:noFill/>
              <a:round/>
              <a:headEnd/>
              <a:tailEnd/>
            </a:ln>
          </p:spPr>
          <p:txBody>
            <a:bodyPr wrap="none" anchor="ctr"/>
            <a:lstStyle/>
            <a:p>
              <a:endParaRPr lang="el-GR" sz="2000"/>
            </a:p>
          </p:txBody>
        </p:sp>
        <p:grpSp>
          <p:nvGrpSpPr>
            <p:cNvPr id="15423" name="Group 99"/>
            <p:cNvGrpSpPr>
              <a:grpSpLocks/>
            </p:cNvGrpSpPr>
            <p:nvPr/>
          </p:nvGrpSpPr>
          <p:grpSpPr bwMode="auto">
            <a:xfrm>
              <a:off x="3250" y="2590"/>
              <a:ext cx="883" cy="179"/>
              <a:chOff x="528" y="720"/>
              <a:chExt cx="1920" cy="240"/>
            </a:xfrm>
          </p:grpSpPr>
          <p:sp>
            <p:nvSpPr>
              <p:cNvPr id="15475" name="Text Box 100"/>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2.4 Mbps</a:t>
                </a:r>
              </a:p>
            </p:txBody>
          </p:sp>
          <p:sp>
            <p:nvSpPr>
              <p:cNvPr id="15476" name="Line 101"/>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24" name="Picture 102"/>
            <p:cNvPicPr>
              <a:picLocks noChangeAspect="1" noChangeArrowheads="1"/>
            </p:cNvPicPr>
            <p:nvPr/>
          </p:nvPicPr>
          <p:blipFill>
            <a:blip r:embed="rId3" cstate="print"/>
            <a:srcRect/>
            <a:stretch>
              <a:fillRect/>
            </a:stretch>
          </p:blipFill>
          <p:spPr bwMode="auto">
            <a:xfrm>
              <a:off x="3357" y="2754"/>
              <a:ext cx="669" cy="244"/>
            </a:xfrm>
            <a:prstGeom prst="rect">
              <a:avLst/>
            </a:prstGeom>
            <a:noFill/>
            <a:ln w="9525">
              <a:noFill/>
              <a:miter lim="800000"/>
              <a:headEnd/>
              <a:tailEnd/>
            </a:ln>
          </p:spPr>
        </p:pic>
        <p:sp>
          <p:nvSpPr>
            <p:cNvPr id="15425" name="Text Box 103"/>
            <p:cNvSpPr txBox="1">
              <a:spLocks noChangeArrowheads="1"/>
            </p:cNvSpPr>
            <p:nvPr/>
          </p:nvSpPr>
          <p:spPr bwMode="auto">
            <a:xfrm>
              <a:off x="3357" y="2754"/>
              <a:ext cx="669" cy="244"/>
            </a:xfrm>
            <a:prstGeom prst="rect">
              <a:avLst/>
            </a:prstGeom>
            <a:noFill/>
            <a:ln w="9525">
              <a:noFill/>
              <a:miter lim="800000"/>
              <a:headEnd/>
              <a:tailEnd/>
            </a:ln>
          </p:spPr>
          <p:txBody>
            <a:bodyPr anchor="ctr" anchorCtr="1"/>
            <a:lstStyle/>
            <a:p>
              <a:pPr algn="ctr" eaLnBrk="0" hangingPunct="0"/>
              <a:r>
                <a:rPr lang="en-US" sz="1000" b="1"/>
                <a:t>cdma2000 1XEV-DV</a:t>
              </a:r>
            </a:p>
          </p:txBody>
        </p:sp>
        <p:sp>
          <p:nvSpPr>
            <p:cNvPr id="15426" name="Line 104"/>
            <p:cNvSpPr>
              <a:spLocks noChangeShapeType="1"/>
            </p:cNvSpPr>
            <p:nvPr/>
          </p:nvSpPr>
          <p:spPr bwMode="auto">
            <a:xfrm>
              <a:off x="3559" y="2998"/>
              <a:ext cx="266" cy="0"/>
            </a:xfrm>
            <a:prstGeom prst="line">
              <a:avLst/>
            </a:prstGeom>
            <a:noFill/>
            <a:ln w="9525">
              <a:noFill/>
              <a:round/>
              <a:headEnd/>
              <a:tailEnd/>
            </a:ln>
          </p:spPr>
          <p:txBody>
            <a:bodyPr wrap="none" anchor="ctr"/>
            <a:lstStyle/>
            <a:p>
              <a:endParaRPr lang="el-GR" sz="2000"/>
            </a:p>
          </p:txBody>
        </p:sp>
        <p:grpSp>
          <p:nvGrpSpPr>
            <p:cNvPr id="15427" name="Group 105"/>
            <p:cNvGrpSpPr>
              <a:grpSpLocks/>
            </p:cNvGrpSpPr>
            <p:nvPr/>
          </p:nvGrpSpPr>
          <p:grpSpPr bwMode="auto">
            <a:xfrm>
              <a:off x="3250" y="2998"/>
              <a:ext cx="883" cy="179"/>
              <a:chOff x="528" y="720"/>
              <a:chExt cx="1920" cy="240"/>
            </a:xfrm>
          </p:grpSpPr>
          <p:sp>
            <p:nvSpPr>
              <p:cNvPr id="15473" name="Text Box 106"/>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5.4 Mbps</a:t>
                </a:r>
              </a:p>
            </p:txBody>
          </p:sp>
          <p:sp>
            <p:nvSpPr>
              <p:cNvPr id="15474" name="Line 107"/>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cxnSp>
          <p:nvCxnSpPr>
            <p:cNvPr id="15428" name="AutoShape 108"/>
            <p:cNvCxnSpPr>
              <a:cxnSpLocks noChangeShapeType="1"/>
              <a:stCxn id="15375" idx="3"/>
              <a:endCxn id="15495" idx="1"/>
            </p:cNvCxnSpPr>
            <p:nvPr/>
          </p:nvCxnSpPr>
          <p:spPr bwMode="auto">
            <a:xfrm>
              <a:off x="1348" y="1572"/>
              <a:ext cx="191" cy="0"/>
            </a:xfrm>
            <a:prstGeom prst="straightConnector1">
              <a:avLst/>
            </a:prstGeom>
            <a:noFill/>
            <a:ln w="9525">
              <a:solidFill>
                <a:schemeClr val="tx1"/>
              </a:solidFill>
              <a:round/>
              <a:headEnd/>
              <a:tailEnd type="triangle" w="sm" len="lg"/>
            </a:ln>
          </p:spPr>
        </p:cxnSp>
        <p:cxnSp>
          <p:nvCxnSpPr>
            <p:cNvPr id="15429" name="AutoShape 109"/>
            <p:cNvCxnSpPr>
              <a:cxnSpLocks noChangeShapeType="1"/>
              <a:stCxn id="15511" idx="3"/>
              <a:endCxn id="15499" idx="1"/>
            </p:cNvCxnSpPr>
            <p:nvPr/>
          </p:nvCxnSpPr>
          <p:spPr bwMode="auto">
            <a:xfrm>
              <a:off x="1348" y="1124"/>
              <a:ext cx="1148" cy="0"/>
            </a:xfrm>
            <a:prstGeom prst="straightConnector1">
              <a:avLst/>
            </a:prstGeom>
            <a:noFill/>
            <a:ln w="9525">
              <a:solidFill>
                <a:schemeClr val="tx1"/>
              </a:solidFill>
              <a:round/>
              <a:headEnd/>
              <a:tailEnd type="triangle" w="sm" len="lg"/>
            </a:ln>
          </p:spPr>
        </p:cxnSp>
        <p:cxnSp>
          <p:nvCxnSpPr>
            <p:cNvPr id="15430" name="AutoShape 110"/>
            <p:cNvCxnSpPr>
              <a:cxnSpLocks noChangeShapeType="1"/>
              <a:stCxn id="15495" idx="3"/>
              <a:endCxn id="15499" idx="1"/>
            </p:cNvCxnSpPr>
            <p:nvPr/>
          </p:nvCxnSpPr>
          <p:spPr bwMode="auto">
            <a:xfrm flipV="1">
              <a:off x="2209" y="1124"/>
              <a:ext cx="287" cy="448"/>
            </a:xfrm>
            <a:prstGeom prst="straightConnector1">
              <a:avLst/>
            </a:prstGeom>
            <a:noFill/>
            <a:ln w="9525">
              <a:solidFill>
                <a:schemeClr val="tx1"/>
              </a:solidFill>
              <a:round/>
              <a:headEnd/>
              <a:tailEnd type="triangle" w="sm" len="lg"/>
            </a:ln>
          </p:spPr>
        </p:cxnSp>
        <p:cxnSp>
          <p:nvCxnSpPr>
            <p:cNvPr id="15431" name="AutoShape 111"/>
            <p:cNvCxnSpPr>
              <a:cxnSpLocks noChangeShapeType="1"/>
              <a:stCxn id="15499" idx="3"/>
              <a:endCxn id="15392" idx="1"/>
            </p:cNvCxnSpPr>
            <p:nvPr/>
          </p:nvCxnSpPr>
          <p:spPr bwMode="auto">
            <a:xfrm>
              <a:off x="3166" y="1124"/>
              <a:ext cx="191" cy="0"/>
            </a:xfrm>
            <a:prstGeom prst="straightConnector1">
              <a:avLst/>
            </a:prstGeom>
            <a:noFill/>
            <a:ln w="9525">
              <a:solidFill>
                <a:schemeClr val="tx1"/>
              </a:solidFill>
              <a:round/>
              <a:headEnd/>
              <a:tailEnd type="triangle" w="sm" len="lg"/>
            </a:ln>
          </p:spPr>
        </p:cxnSp>
        <p:cxnSp>
          <p:nvCxnSpPr>
            <p:cNvPr id="15432" name="AutoShape 112"/>
            <p:cNvCxnSpPr>
              <a:cxnSpLocks noChangeShapeType="1"/>
              <a:stCxn id="15392" idx="3"/>
              <a:endCxn id="15410" idx="1"/>
            </p:cNvCxnSpPr>
            <p:nvPr/>
          </p:nvCxnSpPr>
          <p:spPr bwMode="auto">
            <a:xfrm>
              <a:off x="4026" y="1124"/>
              <a:ext cx="193" cy="0"/>
            </a:xfrm>
            <a:prstGeom prst="straightConnector1">
              <a:avLst/>
            </a:prstGeom>
            <a:noFill/>
            <a:ln w="9525">
              <a:solidFill>
                <a:schemeClr val="tx1"/>
              </a:solidFill>
              <a:round/>
              <a:headEnd/>
              <a:tailEnd type="triangle" w="sm" len="lg"/>
            </a:ln>
          </p:spPr>
        </p:cxnSp>
        <p:cxnSp>
          <p:nvCxnSpPr>
            <p:cNvPr id="15433" name="AutoShape 113"/>
            <p:cNvCxnSpPr>
              <a:cxnSpLocks noChangeShapeType="1"/>
              <a:stCxn id="15495" idx="3"/>
              <a:endCxn id="15396" idx="1"/>
            </p:cNvCxnSpPr>
            <p:nvPr/>
          </p:nvCxnSpPr>
          <p:spPr bwMode="auto">
            <a:xfrm>
              <a:off x="2209" y="1572"/>
              <a:ext cx="287" cy="448"/>
            </a:xfrm>
            <a:prstGeom prst="straightConnector1">
              <a:avLst/>
            </a:prstGeom>
            <a:noFill/>
            <a:ln w="9525">
              <a:solidFill>
                <a:schemeClr val="tx1"/>
              </a:solidFill>
              <a:round/>
              <a:headEnd/>
              <a:tailEnd type="triangle" w="sm" len="lg"/>
            </a:ln>
          </p:spPr>
        </p:cxnSp>
        <p:cxnSp>
          <p:nvCxnSpPr>
            <p:cNvPr id="15434" name="AutoShape 114"/>
            <p:cNvCxnSpPr>
              <a:cxnSpLocks noChangeShapeType="1"/>
              <a:stCxn id="15505" idx="3"/>
              <a:endCxn id="15396" idx="1"/>
            </p:cNvCxnSpPr>
            <p:nvPr/>
          </p:nvCxnSpPr>
          <p:spPr bwMode="auto">
            <a:xfrm>
              <a:off x="1348" y="2020"/>
              <a:ext cx="1148" cy="0"/>
            </a:xfrm>
            <a:prstGeom prst="straightConnector1">
              <a:avLst/>
            </a:prstGeom>
            <a:noFill/>
            <a:ln w="9525">
              <a:solidFill>
                <a:schemeClr val="tx1"/>
              </a:solidFill>
              <a:round/>
              <a:headEnd/>
              <a:tailEnd type="triangle" w="sm" len="lg"/>
            </a:ln>
          </p:spPr>
        </p:cxnSp>
        <p:cxnSp>
          <p:nvCxnSpPr>
            <p:cNvPr id="15435" name="AutoShape 115"/>
            <p:cNvCxnSpPr>
              <a:cxnSpLocks noChangeShapeType="1"/>
              <a:stCxn id="15382" idx="3"/>
              <a:endCxn id="15479" idx="1"/>
            </p:cNvCxnSpPr>
            <p:nvPr/>
          </p:nvCxnSpPr>
          <p:spPr bwMode="auto">
            <a:xfrm>
              <a:off x="1348" y="2468"/>
              <a:ext cx="574" cy="0"/>
            </a:xfrm>
            <a:prstGeom prst="straightConnector1">
              <a:avLst/>
            </a:prstGeom>
            <a:noFill/>
            <a:ln w="9525">
              <a:solidFill>
                <a:schemeClr val="tx1"/>
              </a:solidFill>
              <a:round/>
              <a:headEnd/>
              <a:tailEnd type="triangle" w="sm" len="lg"/>
            </a:ln>
          </p:spPr>
        </p:cxnSp>
        <p:cxnSp>
          <p:nvCxnSpPr>
            <p:cNvPr id="15436" name="AutoShape 116"/>
            <p:cNvCxnSpPr>
              <a:cxnSpLocks noChangeShapeType="1"/>
              <a:stCxn id="15382" idx="3"/>
              <a:endCxn id="15396" idx="1"/>
            </p:cNvCxnSpPr>
            <p:nvPr/>
          </p:nvCxnSpPr>
          <p:spPr bwMode="auto">
            <a:xfrm flipV="1">
              <a:off x="1348" y="2020"/>
              <a:ext cx="1148" cy="448"/>
            </a:xfrm>
            <a:prstGeom prst="straightConnector1">
              <a:avLst/>
            </a:prstGeom>
            <a:noFill/>
            <a:ln w="9525">
              <a:solidFill>
                <a:schemeClr val="tx1"/>
              </a:solidFill>
              <a:round/>
              <a:headEnd/>
              <a:tailEnd type="triangle" w="sm" len="lg"/>
            </a:ln>
          </p:spPr>
        </p:cxnSp>
        <p:cxnSp>
          <p:nvCxnSpPr>
            <p:cNvPr id="15437" name="AutoShape 117"/>
            <p:cNvCxnSpPr>
              <a:cxnSpLocks noChangeShapeType="1"/>
              <a:stCxn id="15479" idx="0"/>
              <a:endCxn id="15396" idx="1"/>
            </p:cNvCxnSpPr>
            <p:nvPr/>
          </p:nvCxnSpPr>
          <p:spPr bwMode="auto">
            <a:xfrm flipV="1">
              <a:off x="2256" y="2020"/>
              <a:ext cx="240" cy="326"/>
            </a:xfrm>
            <a:prstGeom prst="straightConnector1">
              <a:avLst/>
            </a:prstGeom>
            <a:noFill/>
            <a:ln w="9525">
              <a:solidFill>
                <a:schemeClr val="tx1"/>
              </a:solidFill>
              <a:round/>
              <a:headEnd/>
              <a:tailEnd type="triangle" w="sm" len="lg"/>
            </a:ln>
          </p:spPr>
        </p:cxnSp>
        <p:cxnSp>
          <p:nvCxnSpPr>
            <p:cNvPr id="15438" name="AutoShape 118"/>
            <p:cNvCxnSpPr>
              <a:cxnSpLocks noChangeShapeType="1"/>
              <a:stCxn id="15396" idx="3"/>
              <a:endCxn id="15404" idx="1"/>
            </p:cNvCxnSpPr>
            <p:nvPr/>
          </p:nvCxnSpPr>
          <p:spPr bwMode="auto">
            <a:xfrm>
              <a:off x="3166" y="2020"/>
              <a:ext cx="1053" cy="0"/>
            </a:xfrm>
            <a:prstGeom prst="straightConnector1">
              <a:avLst/>
            </a:prstGeom>
            <a:noFill/>
            <a:ln w="9525">
              <a:solidFill>
                <a:schemeClr val="tx1"/>
              </a:solidFill>
              <a:round/>
              <a:headEnd/>
              <a:tailEnd type="triangle" w="sm" len="lg"/>
            </a:ln>
          </p:spPr>
        </p:cxnSp>
        <p:cxnSp>
          <p:nvCxnSpPr>
            <p:cNvPr id="15439" name="AutoShape 119"/>
            <p:cNvCxnSpPr>
              <a:cxnSpLocks noChangeShapeType="1"/>
              <a:stCxn id="15396" idx="3"/>
              <a:endCxn id="15400" idx="1"/>
            </p:cNvCxnSpPr>
            <p:nvPr/>
          </p:nvCxnSpPr>
          <p:spPr bwMode="auto">
            <a:xfrm flipV="1">
              <a:off x="3166" y="1612"/>
              <a:ext cx="1053" cy="408"/>
            </a:xfrm>
            <a:prstGeom prst="straightConnector1">
              <a:avLst/>
            </a:prstGeom>
            <a:noFill/>
            <a:ln w="9525">
              <a:solidFill>
                <a:schemeClr val="tx1"/>
              </a:solidFill>
              <a:round/>
              <a:headEnd/>
              <a:tailEnd type="triangle" w="sm" len="lg"/>
            </a:ln>
          </p:spPr>
        </p:cxnSp>
        <p:cxnSp>
          <p:nvCxnSpPr>
            <p:cNvPr id="15440" name="AutoShape 120"/>
            <p:cNvCxnSpPr>
              <a:cxnSpLocks noChangeShapeType="1"/>
              <a:stCxn id="15479" idx="3"/>
              <a:endCxn id="15421" idx="1"/>
            </p:cNvCxnSpPr>
            <p:nvPr/>
          </p:nvCxnSpPr>
          <p:spPr bwMode="auto">
            <a:xfrm>
              <a:off x="2590" y="2468"/>
              <a:ext cx="767" cy="0"/>
            </a:xfrm>
            <a:prstGeom prst="straightConnector1">
              <a:avLst/>
            </a:prstGeom>
            <a:noFill/>
            <a:ln w="9525">
              <a:solidFill>
                <a:schemeClr val="tx1"/>
              </a:solidFill>
              <a:round/>
              <a:headEnd/>
              <a:tailEnd type="triangle" w="sm" len="lg"/>
            </a:ln>
          </p:spPr>
        </p:cxnSp>
        <p:cxnSp>
          <p:nvCxnSpPr>
            <p:cNvPr id="15441" name="AutoShape 121"/>
            <p:cNvCxnSpPr>
              <a:cxnSpLocks noChangeShapeType="1"/>
              <a:stCxn id="15479" idx="3"/>
              <a:endCxn id="15425" idx="1"/>
            </p:cNvCxnSpPr>
            <p:nvPr/>
          </p:nvCxnSpPr>
          <p:spPr bwMode="auto">
            <a:xfrm>
              <a:off x="2590" y="2468"/>
              <a:ext cx="767" cy="408"/>
            </a:xfrm>
            <a:prstGeom prst="straightConnector1">
              <a:avLst/>
            </a:prstGeom>
            <a:noFill/>
            <a:ln w="9525">
              <a:solidFill>
                <a:schemeClr val="tx1"/>
              </a:solidFill>
              <a:round/>
              <a:headEnd/>
              <a:tailEnd type="triangle" w="sm" len="lg"/>
            </a:ln>
          </p:spPr>
        </p:cxnSp>
        <p:pic>
          <p:nvPicPr>
            <p:cNvPr id="15442" name="Picture 122"/>
            <p:cNvPicPr>
              <a:picLocks noChangeAspect="1" noChangeArrowheads="1"/>
            </p:cNvPicPr>
            <p:nvPr/>
          </p:nvPicPr>
          <p:blipFill>
            <a:blip r:embed="rId3" cstate="print"/>
            <a:srcRect/>
            <a:stretch>
              <a:fillRect/>
            </a:stretch>
          </p:blipFill>
          <p:spPr bwMode="auto">
            <a:xfrm>
              <a:off x="1827" y="3202"/>
              <a:ext cx="668" cy="244"/>
            </a:xfrm>
            <a:prstGeom prst="rect">
              <a:avLst/>
            </a:prstGeom>
            <a:noFill/>
            <a:ln w="9525">
              <a:noFill/>
              <a:miter lim="800000"/>
              <a:headEnd/>
              <a:tailEnd/>
            </a:ln>
          </p:spPr>
        </p:pic>
        <p:sp>
          <p:nvSpPr>
            <p:cNvPr id="15443" name="Text Box 123"/>
            <p:cNvSpPr txBox="1">
              <a:spLocks noChangeArrowheads="1"/>
            </p:cNvSpPr>
            <p:nvPr/>
          </p:nvSpPr>
          <p:spPr bwMode="auto">
            <a:xfrm>
              <a:off x="1827" y="3202"/>
              <a:ext cx="668" cy="244"/>
            </a:xfrm>
            <a:prstGeom prst="rect">
              <a:avLst/>
            </a:prstGeom>
            <a:noFill/>
            <a:ln w="9525">
              <a:noFill/>
              <a:miter lim="800000"/>
              <a:headEnd/>
              <a:tailEnd/>
            </a:ln>
          </p:spPr>
          <p:txBody>
            <a:bodyPr anchor="ctr" anchorCtr="1"/>
            <a:lstStyle/>
            <a:p>
              <a:pPr algn="ctr" eaLnBrk="0" hangingPunct="0"/>
              <a:r>
                <a:rPr lang="en-US" sz="1000" b="1" dirty="0"/>
                <a:t>IEEE 802.11a</a:t>
              </a:r>
            </a:p>
          </p:txBody>
        </p:sp>
        <p:sp>
          <p:nvSpPr>
            <p:cNvPr id="15444" name="Line 124"/>
            <p:cNvSpPr>
              <a:spLocks noChangeShapeType="1"/>
            </p:cNvSpPr>
            <p:nvPr/>
          </p:nvSpPr>
          <p:spPr bwMode="auto">
            <a:xfrm>
              <a:off x="2027" y="3446"/>
              <a:ext cx="268" cy="0"/>
            </a:xfrm>
            <a:prstGeom prst="line">
              <a:avLst/>
            </a:prstGeom>
            <a:noFill/>
            <a:ln w="9525">
              <a:noFill/>
              <a:round/>
              <a:headEnd/>
              <a:tailEnd/>
            </a:ln>
          </p:spPr>
          <p:txBody>
            <a:bodyPr wrap="none" anchor="ctr"/>
            <a:lstStyle/>
            <a:p>
              <a:endParaRPr lang="el-GR" sz="2000"/>
            </a:p>
          </p:txBody>
        </p:sp>
        <p:grpSp>
          <p:nvGrpSpPr>
            <p:cNvPr id="15445" name="Group 125"/>
            <p:cNvGrpSpPr>
              <a:grpSpLocks/>
            </p:cNvGrpSpPr>
            <p:nvPr/>
          </p:nvGrpSpPr>
          <p:grpSpPr bwMode="auto">
            <a:xfrm>
              <a:off x="1719" y="3446"/>
              <a:ext cx="883" cy="179"/>
              <a:chOff x="528" y="720"/>
              <a:chExt cx="1920" cy="240"/>
            </a:xfrm>
          </p:grpSpPr>
          <p:sp>
            <p:nvSpPr>
              <p:cNvPr id="15471" name="Text Box 126"/>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6-54 Mbps</a:t>
                </a:r>
              </a:p>
            </p:txBody>
          </p:sp>
          <p:sp>
            <p:nvSpPr>
              <p:cNvPr id="15472" name="Line 127"/>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46" name="Picture 128"/>
            <p:cNvPicPr>
              <a:picLocks noChangeAspect="1" noChangeArrowheads="1"/>
            </p:cNvPicPr>
            <p:nvPr/>
          </p:nvPicPr>
          <p:blipFill>
            <a:blip r:embed="rId3" cstate="print"/>
            <a:srcRect/>
            <a:stretch>
              <a:fillRect/>
            </a:stretch>
          </p:blipFill>
          <p:spPr bwMode="auto">
            <a:xfrm>
              <a:off x="679" y="3202"/>
              <a:ext cx="669" cy="244"/>
            </a:xfrm>
            <a:prstGeom prst="rect">
              <a:avLst/>
            </a:prstGeom>
            <a:noFill/>
            <a:ln w="9525">
              <a:noFill/>
              <a:miter lim="800000"/>
              <a:headEnd/>
              <a:tailEnd/>
            </a:ln>
          </p:spPr>
        </p:pic>
        <p:grpSp>
          <p:nvGrpSpPr>
            <p:cNvPr id="15447" name="Group 129"/>
            <p:cNvGrpSpPr>
              <a:grpSpLocks/>
            </p:cNvGrpSpPr>
            <p:nvPr/>
          </p:nvGrpSpPr>
          <p:grpSpPr bwMode="auto">
            <a:xfrm>
              <a:off x="679" y="3202"/>
              <a:ext cx="669" cy="244"/>
              <a:chOff x="528" y="720"/>
              <a:chExt cx="1920" cy="240"/>
            </a:xfrm>
          </p:grpSpPr>
          <p:sp>
            <p:nvSpPr>
              <p:cNvPr id="15469" name="Text Box 130"/>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dirty="0"/>
                  <a:t>IEEE 802.11b</a:t>
                </a:r>
              </a:p>
            </p:txBody>
          </p:sp>
          <p:sp>
            <p:nvSpPr>
              <p:cNvPr id="15470" name="Line 131"/>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grpSp>
          <p:nvGrpSpPr>
            <p:cNvPr id="15448" name="Group 132"/>
            <p:cNvGrpSpPr>
              <a:grpSpLocks/>
            </p:cNvGrpSpPr>
            <p:nvPr/>
          </p:nvGrpSpPr>
          <p:grpSpPr bwMode="auto">
            <a:xfrm>
              <a:off x="572" y="3446"/>
              <a:ext cx="882" cy="179"/>
              <a:chOff x="528" y="720"/>
              <a:chExt cx="1920" cy="240"/>
            </a:xfrm>
          </p:grpSpPr>
          <p:sp>
            <p:nvSpPr>
              <p:cNvPr id="15467" name="Text Box 133"/>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1-11 Mbps</a:t>
                </a:r>
              </a:p>
            </p:txBody>
          </p:sp>
          <p:sp>
            <p:nvSpPr>
              <p:cNvPr id="15468" name="Line 134"/>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pic>
          <p:nvPicPr>
            <p:cNvPr id="15449" name="Picture 135"/>
            <p:cNvPicPr>
              <a:picLocks noChangeAspect="1" noChangeArrowheads="1"/>
            </p:cNvPicPr>
            <p:nvPr/>
          </p:nvPicPr>
          <p:blipFill>
            <a:blip r:embed="rId3" cstate="print"/>
            <a:srcRect/>
            <a:stretch>
              <a:fillRect/>
            </a:stretch>
          </p:blipFill>
          <p:spPr bwMode="auto">
            <a:xfrm>
              <a:off x="1827" y="3609"/>
              <a:ext cx="668" cy="244"/>
            </a:xfrm>
            <a:prstGeom prst="rect">
              <a:avLst/>
            </a:prstGeom>
            <a:noFill/>
            <a:ln w="9525">
              <a:noFill/>
              <a:miter lim="800000"/>
              <a:headEnd/>
              <a:tailEnd/>
            </a:ln>
          </p:spPr>
        </p:pic>
        <p:sp>
          <p:nvSpPr>
            <p:cNvPr id="15450" name="Text Box 136"/>
            <p:cNvSpPr txBox="1">
              <a:spLocks noChangeArrowheads="1"/>
            </p:cNvSpPr>
            <p:nvPr/>
          </p:nvSpPr>
          <p:spPr bwMode="auto">
            <a:xfrm>
              <a:off x="1827" y="3609"/>
              <a:ext cx="668" cy="244"/>
            </a:xfrm>
            <a:prstGeom prst="rect">
              <a:avLst/>
            </a:prstGeom>
            <a:noFill/>
            <a:ln w="9525">
              <a:noFill/>
              <a:miter lim="800000"/>
              <a:headEnd/>
              <a:tailEnd/>
            </a:ln>
          </p:spPr>
          <p:txBody>
            <a:bodyPr anchor="ctr" anchorCtr="1"/>
            <a:lstStyle/>
            <a:p>
              <a:pPr algn="ctr" eaLnBrk="0" hangingPunct="0"/>
              <a:r>
                <a:rPr lang="en-US" sz="1000" b="1"/>
                <a:t>HiperLAN</a:t>
              </a:r>
            </a:p>
            <a:p>
              <a:pPr algn="ctr" eaLnBrk="0" hangingPunct="0"/>
              <a:r>
                <a:rPr lang="en-US" sz="1000" b="1">
                  <a:latin typeface="Times New Roman" pitchFamily="18" charset="0"/>
                </a:rPr>
                <a:t>II</a:t>
              </a:r>
            </a:p>
          </p:txBody>
        </p:sp>
        <p:sp>
          <p:nvSpPr>
            <p:cNvPr id="15451" name="Line 137"/>
            <p:cNvSpPr>
              <a:spLocks noChangeShapeType="1"/>
            </p:cNvSpPr>
            <p:nvPr/>
          </p:nvSpPr>
          <p:spPr bwMode="auto">
            <a:xfrm>
              <a:off x="2027" y="3853"/>
              <a:ext cx="268" cy="0"/>
            </a:xfrm>
            <a:prstGeom prst="line">
              <a:avLst/>
            </a:prstGeom>
            <a:noFill/>
            <a:ln w="9525">
              <a:noFill/>
              <a:round/>
              <a:headEnd/>
              <a:tailEnd/>
            </a:ln>
          </p:spPr>
          <p:txBody>
            <a:bodyPr wrap="none" anchor="ctr"/>
            <a:lstStyle/>
            <a:p>
              <a:endParaRPr lang="el-GR" sz="2000"/>
            </a:p>
          </p:txBody>
        </p:sp>
        <p:grpSp>
          <p:nvGrpSpPr>
            <p:cNvPr id="15452" name="Group 138"/>
            <p:cNvGrpSpPr>
              <a:grpSpLocks/>
            </p:cNvGrpSpPr>
            <p:nvPr/>
          </p:nvGrpSpPr>
          <p:grpSpPr bwMode="auto">
            <a:xfrm>
              <a:off x="1719" y="3853"/>
              <a:ext cx="883" cy="179"/>
              <a:chOff x="528" y="720"/>
              <a:chExt cx="1920" cy="240"/>
            </a:xfrm>
          </p:grpSpPr>
          <p:sp>
            <p:nvSpPr>
              <p:cNvPr id="15465" name="Text Box 139"/>
              <p:cNvSpPr txBox="1">
                <a:spLocks noChangeArrowheads="1"/>
              </p:cNvSpPr>
              <p:nvPr/>
            </p:nvSpPr>
            <p:spPr bwMode="auto">
              <a:xfrm>
                <a:off x="528" y="720"/>
                <a:ext cx="1920" cy="240"/>
              </a:xfrm>
              <a:prstGeom prst="rect">
                <a:avLst/>
              </a:prstGeom>
              <a:noFill/>
              <a:ln w="9525">
                <a:noFill/>
                <a:miter lim="800000"/>
                <a:headEnd/>
                <a:tailEnd/>
              </a:ln>
            </p:spPr>
            <p:txBody>
              <a:bodyPr anchor="ctr" anchorCtr="1"/>
              <a:lstStyle/>
              <a:p>
                <a:pPr algn="ctr" eaLnBrk="0" hangingPunct="0"/>
                <a:r>
                  <a:rPr lang="en-US" sz="1000" b="1"/>
                  <a:t>54 Mbps</a:t>
                </a:r>
              </a:p>
            </p:txBody>
          </p:sp>
          <p:sp>
            <p:nvSpPr>
              <p:cNvPr id="15466" name="Line 140"/>
              <p:cNvSpPr>
                <a:spLocks noChangeShapeType="1"/>
              </p:cNvSpPr>
              <p:nvPr/>
            </p:nvSpPr>
            <p:spPr bwMode="auto">
              <a:xfrm>
                <a:off x="1104" y="960"/>
                <a:ext cx="768" cy="0"/>
              </a:xfrm>
              <a:prstGeom prst="line">
                <a:avLst/>
              </a:prstGeom>
              <a:noFill/>
              <a:ln w="9525">
                <a:noFill/>
                <a:round/>
                <a:headEnd/>
                <a:tailEnd/>
              </a:ln>
            </p:spPr>
            <p:txBody>
              <a:bodyPr wrap="none" anchor="ctr"/>
              <a:lstStyle/>
              <a:p>
                <a:endParaRPr lang="el-GR" sz="2000"/>
              </a:p>
            </p:txBody>
          </p:sp>
        </p:grpSp>
        <p:sp>
          <p:nvSpPr>
            <p:cNvPr id="15453" name="AutoShape 141"/>
            <p:cNvSpPr>
              <a:spLocks noChangeArrowheads="1"/>
            </p:cNvSpPr>
            <p:nvPr/>
          </p:nvSpPr>
          <p:spPr bwMode="auto">
            <a:xfrm>
              <a:off x="2591" y="3252"/>
              <a:ext cx="1506" cy="144"/>
            </a:xfrm>
            <a:prstGeom prst="roundRect">
              <a:avLst>
                <a:gd name="adj" fmla="val 16667"/>
              </a:avLst>
            </a:prstGeom>
            <a:solidFill>
              <a:schemeClr val="bg1"/>
            </a:solidFill>
            <a:ln w="9525">
              <a:solidFill>
                <a:srgbClr val="969696"/>
              </a:solidFill>
              <a:round/>
              <a:headEnd/>
              <a:tailEnd/>
            </a:ln>
          </p:spPr>
          <p:txBody>
            <a:bodyPr tIns="0" rIns="0" bIns="0" anchor="ctr"/>
            <a:lstStyle/>
            <a:p>
              <a:pPr eaLnBrk="0" hangingPunct="0"/>
              <a:r>
                <a:rPr lang="en-US" sz="1000" b="1"/>
                <a:t>OFDM at the 5-6 GHz U-NII</a:t>
              </a:r>
            </a:p>
          </p:txBody>
        </p:sp>
        <p:cxnSp>
          <p:nvCxnSpPr>
            <p:cNvPr id="15454" name="AutoShape 142"/>
            <p:cNvCxnSpPr>
              <a:cxnSpLocks noChangeShapeType="1"/>
              <a:stCxn id="15453" idx="1"/>
              <a:endCxn id="15443" idx="3"/>
            </p:cNvCxnSpPr>
            <p:nvPr/>
          </p:nvCxnSpPr>
          <p:spPr bwMode="auto">
            <a:xfrm flipH="1">
              <a:off x="2495" y="3324"/>
              <a:ext cx="96" cy="0"/>
            </a:xfrm>
            <a:prstGeom prst="straightConnector1">
              <a:avLst/>
            </a:prstGeom>
            <a:noFill/>
            <a:ln w="9525">
              <a:solidFill>
                <a:srgbClr val="969696"/>
              </a:solidFill>
              <a:round/>
              <a:headEnd/>
              <a:tailEnd/>
            </a:ln>
          </p:spPr>
        </p:cxnSp>
        <p:cxnSp>
          <p:nvCxnSpPr>
            <p:cNvPr id="15455" name="AutoShape 143"/>
            <p:cNvCxnSpPr>
              <a:cxnSpLocks noChangeShapeType="1"/>
              <a:stCxn id="15469" idx="3"/>
              <a:endCxn id="15443" idx="1"/>
            </p:cNvCxnSpPr>
            <p:nvPr/>
          </p:nvCxnSpPr>
          <p:spPr bwMode="auto">
            <a:xfrm>
              <a:off x="1348" y="3324"/>
              <a:ext cx="479" cy="0"/>
            </a:xfrm>
            <a:prstGeom prst="straightConnector1">
              <a:avLst/>
            </a:prstGeom>
            <a:noFill/>
            <a:ln w="9525">
              <a:solidFill>
                <a:schemeClr val="tx1"/>
              </a:solidFill>
              <a:round/>
              <a:headEnd/>
              <a:tailEnd type="triangle" w="sm" len="lg"/>
            </a:ln>
          </p:spPr>
        </p:cxnSp>
        <p:cxnSp>
          <p:nvCxnSpPr>
            <p:cNvPr id="15456" name="AutoShape 144"/>
            <p:cNvCxnSpPr>
              <a:cxnSpLocks noChangeShapeType="1"/>
              <a:stCxn id="15469" idx="3"/>
              <a:endCxn id="15450" idx="1"/>
            </p:cNvCxnSpPr>
            <p:nvPr/>
          </p:nvCxnSpPr>
          <p:spPr bwMode="auto">
            <a:xfrm>
              <a:off x="1348" y="3324"/>
              <a:ext cx="479" cy="407"/>
            </a:xfrm>
            <a:prstGeom prst="straightConnector1">
              <a:avLst/>
            </a:prstGeom>
            <a:noFill/>
            <a:ln w="9525">
              <a:solidFill>
                <a:schemeClr val="tx1"/>
              </a:solidFill>
              <a:round/>
              <a:headEnd/>
              <a:tailEnd type="triangle" w="sm" len="lg"/>
            </a:ln>
          </p:spPr>
        </p:cxnSp>
        <p:sp>
          <p:nvSpPr>
            <p:cNvPr id="60561" name="Text Box 145"/>
            <p:cNvSpPr txBox="1">
              <a:spLocks noChangeArrowheads="1"/>
            </p:cNvSpPr>
            <p:nvPr/>
          </p:nvSpPr>
          <p:spPr bwMode="auto">
            <a:xfrm>
              <a:off x="3832" y="3066"/>
              <a:ext cx="991" cy="404"/>
            </a:xfrm>
            <a:prstGeom prst="rect">
              <a:avLst/>
            </a:prstGeom>
            <a:noFill/>
            <a:ln w="9525">
              <a:noFill/>
              <a:miter lim="800000"/>
              <a:headEnd/>
              <a:tailEnd/>
            </a:ln>
            <a:effectLst/>
          </p:spPr>
          <p:txBody>
            <a:bodyPr/>
            <a:lstStyle/>
            <a:p>
              <a:pPr algn="ctr" eaLnBrk="0" hangingPunct="0">
                <a:defRPr/>
              </a:pPr>
              <a:r>
                <a:rPr lang="en-US" sz="1200" b="1" dirty="0">
                  <a:effectLst>
                    <a:outerShdw blurRad="38100" dist="38100" dir="2700000" algn="tl">
                      <a:srgbClr val="C0C0C0"/>
                    </a:outerShdw>
                  </a:effectLst>
                  <a:cs typeface="+mn-cs"/>
                </a:rPr>
                <a:t>3G Evolution</a:t>
              </a:r>
            </a:p>
          </p:txBody>
        </p:sp>
        <p:sp>
          <p:nvSpPr>
            <p:cNvPr id="15458" name="Text Box 146"/>
            <p:cNvSpPr txBox="1">
              <a:spLocks noChangeArrowheads="1"/>
            </p:cNvSpPr>
            <p:nvPr/>
          </p:nvSpPr>
          <p:spPr bwMode="auto">
            <a:xfrm>
              <a:off x="3812" y="3406"/>
              <a:ext cx="1161" cy="351"/>
            </a:xfrm>
            <a:prstGeom prst="rect">
              <a:avLst/>
            </a:prstGeom>
            <a:noFill/>
            <a:ln w="9525">
              <a:noFill/>
              <a:miter lim="800000"/>
              <a:headEnd/>
              <a:tailEnd/>
            </a:ln>
          </p:spPr>
          <p:txBody>
            <a:bodyPr/>
            <a:lstStyle/>
            <a:p>
              <a:pPr algn="ctr" eaLnBrk="0" hangingPunct="0"/>
              <a:r>
                <a:rPr lang="en-US" sz="1000" b="1" dirty="0"/>
                <a:t>Higher data rate WLAN</a:t>
              </a:r>
            </a:p>
            <a:p>
              <a:pPr algn="ctr" eaLnBrk="0" hangingPunct="0"/>
              <a:r>
                <a:rPr lang="en-US" sz="1000" b="1" dirty="0"/>
                <a:t>(100 Mbps)</a:t>
              </a:r>
            </a:p>
          </p:txBody>
        </p:sp>
        <p:sp>
          <p:nvSpPr>
            <p:cNvPr id="15459" name="AutoShape 147"/>
            <p:cNvSpPr>
              <a:spLocks noChangeArrowheads="1"/>
            </p:cNvSpPr>
            <p:nvPr/>
          </p:nvSpPr>
          <p:spPr bwMode="auto">
            <a:xfrm>
              <a:off x="2598" y="3446"/>
              <a:ext cx="1359" cy="16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4506 h 21600"/>
                <a:gd name="T14" fmla="*/ 17357 w 21600"/>
                <a:gd name="T15" fmla="*/ 17094 h 21600"/>
              </a:gdLst>
              <a:ahLst/>
              <a:cxnLst>
                <a:cxn ang="T8">
                  <a:pos x="T0" y="T1"/>
                </a:cxn>
                <a:cxn ang="T9">
                  <a:pos x="T2" y="T3"/>
                </a:cxn>
                <a:cxn ang="T10">
                  <a:pos x="T4" y="T5"/>
                </a:cxn>
                <a:cxn ang="T11">
                  <a:pos x="T6" y="T7"/>
                </a:cxn>
              </a:cxnLst>
              <a:rect l="T12" t="T13" r="T14" b="T15"/>
              <a:pathLst>
                <a:path w="21600" h="21600">
                  <a:moveTo>
                    <a:pt x="14314" y="0"/>
                  </a:moveTo>
                  <a:lnTo>
                    <a:pt x="14314" y="4500"/>
                  </a:lnTo>
                  <a:lnTo>
                    <a:pt x="3375" y="4500"/>
                  </a:lnTo>
                  <a:lnTo>
                    <a:pt x="3375" y="17100"/>
                  </a:lnTo>
                  <a:lnTo>
                    <a:pt x="14314" y="17100"/>
                  </a:lnTo>
                  <a:lnTo>
                    <a:pt x="14314" y="21600"/>
                  </a:lnTo>
                  <a:lnTo>
                    <a:pt x="21600" y="10800"/>
                  </a:lnTo>
                  <a:close/>
                </a:path>
                <a:path w="21600" h="21600">
                  <a:moveTo>
                    <a:pt x="1350" y="4500"/>
                  </a:moveTo>
                  <a:lnTo>
                    <a:pt x="1350" y="17100"/>
                  </a:lnTo>
                  <a:lnTo>
                    <a:pt x="2700" y="17100"/>
                  </a:lnTo>
                  <a:lnTo>
                    <a:pt x="2700" y="4500"/>
                  </a:lnTo>
                  <a:close/>
                </a:path>
                <a:path w="21600" h="21600">
                  <a:moveTo>
                    <a:pt x="0" y="4500"/>
                  </a:moveTo>
                  <a:lnTo>
                    <a:pt x="0" y="17100"/>
                  </a:lnTo>
                  <a:lnTo>
                    <a:pt x="675" y="17100"/>
                  </a:lnTo>
                  <a:lnTo>
                    <a:pt x="675" y="4500"/>
                  </a:lnTo>
                  <a:close/>
                </a:path>
              </a:pathLst>
            </a:custGeom>
            <a:gradFill rotWithShape="0">
              <a:gsLst>
                <a:gs pos="0">
                  <a:srgbClr val="FFFFCC"/>
                </a:gs>
                <a:gs pos="100000">
                  <a:srgbClr val="A9A987"/>
                </a:gs>
              </a:gsLst>
              <a:lin ang="0" scaled="1"/>
            </a:gradFill>
            <a:ln w="9525">
              <a:solidFill>
                <a:schemeClr val="tx1"/>
              </a:solidFill>
              <a:miter lim="800000"/>
              <a:headEnd/>
              <a:tailEnd/>
            </a:ln>
          </p:spPr>
          <p:txBody>
            <a:bodyPr anchor="ctr"/>
            <a:lstStyle/>
            <a:p>
              <a:pPr eaLnBrk="0" hangingPunct="0"/>
              <a:r>
                <a:rPr lang="en-US" sz="1000" b="1" dirty="0"/>
                <a:t>Harmonization</a:t>
              </a:r>
            </a:p>
          </p:txBody>
        </p:sp>
        <p:sp>
          <p:nvSpPr>
            <p:cNvPr id="15461" name="Text Box 149"/>
            <p:cNvSpPr txBox="1">
              <a:spLocks noChangeArrowheads="1"/>
            </p:cNvSpPr>
            <p:nvPr/>
          </p:nvSpPr>
          <p:spPr bwMode="auto">
            <a:xfrm rot="-5400000">
              <a:off x="-282" y="3336"/>
              <a:ext cx="1018" cy="271"/>
            </a:xfrm>
            <a:prstGeom prst="rect">
              <a:avLst/>
            </a:prstGeom>
            <a:noFill/>
            <a:ln w="9525">
              <a:noFill/>
              <a:miter lim="800000"/>
              <a:headEnd/>
              <a:tailEnd/>
            </a:ln>
          </p:spPr>
          <p:txBody>
            <a:bodyPr anchor="ctr" anchorCtr="1"/>
            <a:lstStyle/>
            <a:p>
              <a:pPr algn="ctr" eaLnBrk="0" hangingPunct="0"/>
              <a:r>
                <a:rPr lang="en-US" sz="1050" b="1"/>
                <a:t>Local area coverage</a:t>
              </a:r>
            </a:p>
          </p:txBody>
        </p:sp>
        <p:sp>
          <p:nvSpPr>
            <p:cNvPr id="60566" name="Text Box 150"/>
            <p:cNvSpPr txBox="1">
              <a:spLocks noChangeArrowheads="1"/>
            </p:cNvSpPr>
            <p:nvPr/>
          </p:nvSpPr>
          <p:spPr bwMode="auto">
            <a:xfrm>
              <a:off x="2258" y="2854"/>
              <a:ext cx="520" cy="190"/>
            </a:xfrm>
            <a:prstGeom prst="rect">
              <a:avLst/>
            </a:prstGeom>
            <a:noFill/>
            <a:ln w="9525">
              <a:noFill/>
              <a:miter lim="800000"/>
              <a:headEnd/>
              <a:tailEnd/>
            </a:ln>
            <a:effectLst/>
          </p:spPr>
          <p:txBody>
            <a:bodyPr/>
            <a:lstStyle/>
            <a:p>
              <a:pPr algn="ctr" eaLnBrk="0" hangingPunct="0">
                <a:defRPr/>
              </a:pPr>
              <a:r>
                <a:rPr lang="en-US" sz="1200" b="1">
                  <a:effectLst>
                    <a:outerShdw blurRad="38100" dist="38100" dir="2700000" algn="tl">
                      <a:srgbClr val="C0C0C0"/>
                    </a:outerShdw>
                  </a:effectLst>
                  <a:cs typeface="+mn-cs"/>
                </a:rPr>
                <a:t>3G</a:t>
              </a:r>
            </a:p>
          </p:txBody>
        </p:sp>
        <p:sp>
          <p:nvSpPr>
            <p:cNvPr id="60567" name="Text Box 151"/>
            <p:cNvSpPr txBox="1">
              <a:spLocks noChangeArrowheads="1"/>
            </p:cNvSpPr>
            <p:nvPr/>
          </p:nvSpPr>
          <p:spPr bwMode="auto">
            <a:xfrm>
              <a:off x="861" y="2809"/>
              <a:ext cx="516" cy="190"/>
            </a:xfrm>
            <a:prstGeom prst="rect">
              <a:avLst/>
            </a:prstGeom>
            <a:noFill/>
            <a:ln w="9525">
              <a:noFill/>
              <a:miter lim="800000"/>
              <a:headEnd/>
              <a:tailEnd/>
            </a:ln>
            <a:effectLst/>
          </p:spPr>
          <p:txBody>
            <a:bodyPr/>
            <a:lstStyle/>
            <a:p>
              <a:pPr algn="ctr" eaLnBrk="0" hangingPunct="0">
                <a:defRPr/>
              </a:pPr>
              <a:r>
                <a:rPr lang="en-US" sz="1200" b="1">
                  <a:effectLst>
                    <a:outerShdw blurRad="38100" dist="38100" dir="2700000" algn="tl">
                      <a:srgbClr val="C0C0C0"/>
                    </a:outerShdw>
                  </a:effectLst>
                  <a:cs typeface="+mn-cs"/>
                </a:rPr>
                <a:t>2G</a:t>
              </a:r>
            </a:p>
          </p:txBody>
        </p:sp>
        <p:sp>
          <p:nvSpPr>
            <p:cNvPr id="60568" name="Text Box 152"/>
            <p:cNvSpPr txBox="1">
              <a:spLocks noChangeArrowheads="1"/>
            </p:cNvSpPr>
            <p:nvPr/>
          </p:nvSpPr>
          <p:spPr bwMode="auto">
            <a:xfrm>
              <a:off x="5376" y="2937"/>
              <a:ext cx="516" cy="190"/>
            </a:xfrm>
            <a:prstGeom prst="rect">
              <a:avLst/>
            </a:prstGeom>
            <a:noFill/>
            <a:ln w="9525">
              <a:noFill/>
              <a:miter lim="800000"/>
              <a:headEnd/>
              <a:tailEnd/>
            </a:ln>
            <a:effectLst/>
          </p:spPr>
          <p:txBody>
            <a:bodyPr/>
            <a:lstStyle/>
            <a:p>
              <a:pPr algn="ctr" eaLnBrk="0" hangingPunct="0">
                <a:defRPr/>
              </a:pPr>
              <a:r>
                <a:rPr lang="en-US" sz="1200" b="1" dirty="0">
                  <a:effectLst>
                    <a:outerShdw blurRad="38100" dist="38100" dir="2700000" algn="tl">
                      <a:srgbClr val="C0C0C0"/>
                    </a:outerShdw>
                  </a:effectLst>
                  <a:cs typeface="+mn-cs"/>
                </a:rPr>
                <a:t>4G</a:t>
              </a:r>
            </a:p>
          </p:txBody>
        </p:sp>
        <p:sp>
          <p:nvSpPr>
            <p:cNvPr id="60564" name="Text Box 148"/>
            <p:cNvSpPr txBox="1">
              <a:spLocks noChangeArrowheads="1"/>
            </p:cNvSpPr>
            <p:nvPr/>
          </p:nvSpPr>
          <p:spPr bwMode="auto">
            <a:xfrm>
              <a:off x="6672" y="2088"/>
              <a:ext cx="824" cy="449"/>
            </a:xfrm>
            <a:prstGeom prst="rect">
              <a:avLst/>
            </a:prstGeom>
            <a:noFill/>
            <a:ln w="9525">
              <a:noFill/>
              <a:miter lim="800000"/>
              <a:headEnd/>
              <a:tailEnd/>
            </a:ln>
            <a:effectLst/>
          </p:spPr>
          <p:txBody>
            <a:bodyPr/>
            <a:lstStyle/>
            <a:p>
              <a:pPr algn="ctr" eaLnBrk="0" hangingPunct="0">
                <a:defRPr/>
              </a:pPr>
              <a:r>
                <a:rPr lang="en-US" sz="1050" b="1" dirty="0">
                  <a:effectLst>
                    <a:outerShdw blurRad="38100" dist="38100" dir="2700000" algn="tl">
                      <a:srgbClr val="C0C0C0"/>
                    </a:outerShdw>
                  </a:effectLst>
                  <a:cs typeface="+mn-cs"/>
                </a:rPr>
                <a:t>Future wireless systems</a:t>
              </a:r>
            </a:p>
          </p:txBody>
        </p:sp>
      </p:grpSp>
      <p:pic>
        <p:nvPicPr>
          <p:cNvPr id="327" name="Picture 51">
            <a:extLst>
              <a:ext uri="{FF2B5EF4-FFF2-40B4-BE49-F238E27FC236}">
                <a16:creationId xmlns:a16="http://schemas.microsoft.com/office/drawing/2014/main" id="{4E8CBF2F-37E5-4372-8594-B18E3DB99947}"/>
              </a:ext>
            </a:extLst>
          </p:cNvPr>
          <p:cNvPicPr>
            <a:picLocks noChangeAspect="1" noChangeArrowheads="1"/>
          </p:cNvPicPr>
          <p:nvPr/>
        </p:nvPicPr>
        <p:blipFill>
          <a:blip r:embed="rId3" cstate="print"/>
          <a:srcRect/>
          <a:stretch>
            <a:fillRect/>
          </a:stretch>
        </p:blipFill>
        <p:spPr bwMode="auto">
          <a:xfrm>
            <a:off x="3718392" y="2268702"/>
            <a:ext cx="833159" cy="309187"/>
          </a:xfrm>
          <a:prstGeom prst="rect">
            <a:avLst/>
          </a:prstGeom>
          <a:noFill/>
          <a:ln w="9525">
            <a:noFill/>
            <a:miter lim="800000"/>
            <a:headEnd/>
            <a:tailEnd/>
          </a:ln>
        </p:spPr>
      </p:pic>
      <p:pic>
        <p:nvPicPr>
          <p:cNvPr id="158" name="Picture 51">
            <a:extLst>
              <a:ext uri="{FF2B5EF4-FFF2-40B4-BE49-F238E27FC236}">
                <a16:creationId xmlns:a16="http://schemas.microsoft.com/office/drawing/2014/main" id="{10AB85B9-B743-47F5-8D28-DB2F93150018}"/>
              </a:ext>
            </a:extLst>
          </p:cNvPr>
          <p:cNvPicPr>
            <a:picLocks noChangeAspect="1" noChangeArrowheads="1"/>
          </p:cNvPicPr>
          <p:nvPr/>
        </p:nvPicPr>
        <p:blipFill>
          <a:blip r:embed="rId3" cstate="print"/>
          <a:srcRect/>
          <a:stretch>
            <a:fillRect/>
          </a:stretch>
        </p:blipFill>
        <p:spPr bwMode="auto">
          <a:xfrm>
            <a:off x="6501725" y="2139486"/>
            <a:ext cx="833159" cy="309187"/>
          </a:xfrm>
          <a:prstGeom prst="rect">
            <a:avLst/>
          </a:prstGeom>
          <a:noFill/>
          <a:ln w="9525">
            <a:noFill/>
            <a:miter lim="800000"/>
            <a:headEnd/>
            <a:tailEnd/>
          </a:ln>
        </p:spPr>
      </p:pic>
      <p:sp>
        <p:nvSpPr>
          <p:cNvPr id="154" name="Text Box 52">
            <a:extLst>
              <a:ext uri="{FF2B5EF4-FFF2-40B4-BE49-F238E27FC236}">
                <a16:creationId xmlns:a16="http://schemas.microsoft.com/office/drawing/2014/main" id="{4F61E121-528E-4E47-90AF-ED1EFBDE14C3}"/>
              </a:ext>
            </a:extLst>
          </p:cNvPr>
          <p:cNvSpPr txBox="1">
            <a:spLocks noChangeArrowheads="1"/>
          </p:cNvSpPr>
          <p:nvPr/>
        </p:nvSpPr>
        <p:spPr bwMode="auto">
          <a:xfrm>
            <a:off x="6501725" y="2152887"/>
            <a:ext cx="833159" cy="309187"/>
          </a:xfrm>
          <a:prstGeom prst="rect">
            <a:avLst/>
          </a:prstGeom>
          <a:noFill/>
          <a:ln w="9525">
            <a:noFill/>
            <a:miter lim="800000"/>
            <a:headEnd/>
            <a:tailEnd/>
          </a:ln>
        </p:spPr>
        <p:txBody>
          <a:bodyPr anchor="ctr" anchorCtr="1"/>
          <a:lstStyle/>
          <a:p>
            <a:pPr algn="ctr" eaLnBrk="0" hangingPunct="0"/>
            <a:r>
              <a:rPr lang="en-GB" sz="1000" b="1" u="sng" dirty="0"/>
              <a:t>LTE</a:t>
            </a:r>
            <a:endParaRPr lang="en-US" sz="1000" b="1" u="sng" dirty="0"/>
          </a:p>
        </p:txBody>
      </p:sp>
      <p:sp>
        <p:nvSpPr>
          <p:cNvPr id="159" name="Oval 8">
            <a:extLst>
              <a:ext uri="{FF2B5EF4-FFF2-40B4-BE49-F238E27FC236}">
                <a16:creationId xmlns:a16="http://schemas.microsoft.com/office/drawing/2014/main" id="{A76B6FE0-0688-4B1E-82D7-C030F598F775}"/>
              </a:ext>
            </a:extLst>
          </p:cNvPr>
          <p:cNvSpPr>
            <a:spLocks noChangeArrowheads="1"/>
          </p:cNvSpPr>
          <p:nvPr/>
        </p:nvSpPr>
        <p:spPr bwMode="auto">
          <a:xfrm>
            <a:off x="7272416" y="1381001"/>
            <a:ext cx="1143259" cy="3471064"/>
          </a:xfrm>
          <a:prstGeom prst="ellipse">
            <a:avLst/>
          </a:prstGeom>
          <a:gradFill rotWithShape="0">
            <a:gsLst>
              <a:gs pos="0">
                <a:srgbClr val="A9A987"/>
              </a:gs>
              <a:gs pos="50000">
                <a:srgbClr val="FFFFCC"/>
              </a:gs>
              <a:gs pos="100000">
                <a:srgbClr val="A9A987"/>
              </a:gs>
            </a:gsLst>
            <a:lin ang="18900000" scaled="1"/>
          </a:gradFill>
          <a:ln w="9525">
            <a:noFill/>
            <a:round/>
            <a:headEnd/>
            <a:tailEnd/>
          </a:ln>
        </p:spPr>
        <p:txBody>
          <a:bodyPr/>
          <a:lstStyle/>
          <a:p>
            <a:pPr>
              <a:spcBef>
                <a:spcPct val="20000"/>
              </a:spcBef>
              <a:buFontTx/>
              <a:buChar char="•"/>
            </a:pPr>
            <a:endParaRPr lang="el-GR" sz="2000"/>
          </a:p>
        </p:txBody>
      </p:sp>
      <p:sp>
        <p:nvSpPr>
          <p:cNvPr id="162" name="Text Box 152">
            <a:extLst>
              <a:ext uri="{FF2B5EF4-FFF2-40B4-BE49-F238E27FC236}">
                <a16:creationId xmlns:a16="http://schemas.microsoft.com/office/drawing/2014/main" id="{8D1AB804-DBCA-4FBB-A582-F5E19E7346D8}"/>
              </a:ext>
            </a:extLst>
          </p:cNvPr>
          <p:cNvSpPr txBox="1">
            <a:spLocks noChangeArrowheads="1"/>
          </p:cNvSpPr>
          <p:nvPr/>
        </p:nvSpPr>
        <p:spPr bwMode="auto">
          <a:xfrm>
            <a:off x="8332217" y="4728586"/>
            <a:ext cx="642616" cy="240760"/>
          </a:xfrm>
          <a:prstGeom prst="rect">
            <a:avLst/>
          </a:prstGeom>
          <a:noFill/>
          <a:ln w="9525">
            <a:noFill/>
            <a:miter lim="800000"/>
            <a:headEnd/>
            <a:tailEnd/>
          </a:ln>
          <a:effectLst/>
        </p:spPr>
        <p:txBody>
          <a:bodyPr/>
          <a:lstStyle/>
          <a:p>
            <a:pPr algn="ctr" eaLnBrk="0" hangingPunct="0">
              <a:defRPr/>
            </a:pPr>
            <a:r>
              <a:rPr lang="en-US" sz="1200" b="1" dirty="0">
                <a:effectLst>
                  <a:outerShdw blurRad="38100" dist="38100" dir="2700000" algn="tl">
                    <a:srgbClr val="C0C0C0"/>
                  </a:outerShdw>
                </a:effectLst>
                <a:cs typeface="+mn-cs"/>
              </a:rPr>
              <a:t>5G</a:t>
            </a:r>
          </a:p>
        </p:txBody>
      </p:sp>
      <p:sp>
        <p:nvSpPr>
          <p:cNvPr id="163" name="Text Box 152">
            <a:extLst>
              <a:ext uri="{FF2B5EF4-FFF2-40B4-BE49-F238E27FC236}">
                <a16:creationId xmlns:a16="http://schemas.microsoft.com/office/drawing/2014/main" id="{D53CD8DD-2C5D-472A-8B87-49156404F177}"/>
              </a:ext>
            </a:extLst>
          </p:cNvPr>
          <p:cNvSpPr txBox="1">
            <a:spLocks noChangeArrowheads="1"/>
          </p:cNvSpPr>
          <p:nvPr/>
        </p:nvSpPr>
        <p:spPr bwMode="auto">
          <a:xfrm>
            <a:off x="7522390" y="4537218"/>
            <a:ext cx="642616" cy="240760"/>
          </a:xfrm>
          <a:prstGeom prst="rect">
            <a:avLst/>
          </a:prstGeom>
          <a:noFill/>
          <a:ln w="9525">
            <a:noFill/>
            <a:miter lim="800000"/>
            <a:headEnd/>
            <a:tailEnd/>
          </a:ln>
          <a:effectLst/>
        </p:spPr>
        <p:txBody>
          <a:bodyPr/>
          <a:lstStyle/>
          <a:p>
            <a:pPr algn="ctr" eaLnBrk="0" hangingPunct="0">
              <a:defRPr/>
            </a:pPr>
            <a:r>
              <a:rPr lang="en-US" sz="1200" b="1" dirty="0">
                <a:effectLst>
                  <a:outerShdw blurRad="38100" dist="38100" dir="2700000" algn="tl">
                    <a:srgbClr val="C0C0C0"/>
                  </a:outerShdw>
                </a:effectLst>
                <a:cs typeface="+mn-cs"/>
              </a:rPr>
              <a:t>4G+</a:t>
            </a:r>
          </a:p>
        </p:txBody>
      </p:sp>
      <p:pic>
        <p:nvPicPr>
          <p:cNvPr id="315" name="Picture 51">
            <a:extLst>
              <a:ext uri="{FF2B5EF4-FFF2-40B4-BE49-F238E27FC236}">
                <a16:creationId xmlns:a16="http://schemas.microsoft.com/office/drawing/2014/main" id="{24AE78AA-9DF4-4A64-ADE7-E177D2C95517}"/>
              </a:ext>
            </a:extLst>
          </p:cNvPr>
          <p:cNvPicPr>
            <a:picLocks noChangeAspect="1" noChangeArrowheads="1"/>
          </p:cNvPicPr>
          <p:nvPr/>
        </p:nvPicPr>
        <p:blipFill>
          <a:blip r:embed="rId3" cstate="print"/>
          <a:srcRect/>
          <a:stretch>
            <a:fillRect/>
          </a:stretch>
        </p:blipFill>
        <p:spPr bwMode="auto">
          <a:xfrm>
            <a:off x="6644133" y="3191821"/>
            <a:ext cx="833159" cy="309187"/>
          </a:xfrm>
          <a:prstGeom prst="rect">
            <a:avLst/>
          </a:prstGeom>
          <a:noFill/>
          <a:ln w="9525">
            <a:noFill/>
            <a:miter lim="800000"/>
            <a:headEnd/>
            <a:tailEnd/>
          </a:ln>
        </p:spPr>
      </p:pic>
      <p:pic>
        <p:nvPicPr>
          <p:cNvPr id="316" name="Picture 51">
            <a:extLst>
              <a:ext uri="{FF2B5EF4-FFF2-40B4-BE49-F238E27FC236}">
                <a16:creationId xmlns:a16="http://schemas.microsoft.com/office/drawing/2014/main" id="{62C1709D-D965-4A80-85E1-1F10B8F9AF7C}"/>
              </a:ext>
            </a:extLst>
          </p:cNvPr>
          <p:cNvPicPr>
            <a:picLocks noChangeAspect="1" noChangeArrowheads="1"/>
          </p:cNvPicPr>
          <p:nvPr/>
        </p:nvPicPr>
        <p:blipFill>
          <a:blip r:embed="rId3" cstate="print"/>
          <a:srcRect/>
          <a:stretch>
            <a:fillRect/>
          </a:stretch>
        </p:blipFill>
        <p:spPr bwMode="auto">
          <a:xfrm>
            <a:off x="7420193" y="2139486"/>
            <a:ext cx="833159" cy="309187"/>
          </a:xfrm>
          <a:prstGeom prst="rect">
            <a:avLst/>
          </a:prstGeom>
          <a:noFill/>
          <a:ln w="9525">
            <a:noFill/>
            <a:miter lim="800000"/>
            <a:headEnd/>
            <a:tailEnd/>
          </a:ln>
        </p:spPr>
      </p:pic>
      <p:sp>
        <p:nvSpPr>
          <p:cNvPr id="317" name="Text Box 52">
            <a:extLst>
              <a:ext uri="{FF2B5EF4-FFF2-40B4-BE49-F238E27FC236}">
                <a16:creationId xmlns:a16="http://schemas.microsoft.com/office/drawing/2014/main" id="{E6F9457A-850B-4C6C-B370-79B9CC0827ED}"/>
              </a:ext>
            </a:extLst>
          </p:cNvPr>
          <p:cNvSpPr txBox="1">
            <a:spLocks noChangeArrowheads="1"/>
          </p:cNvSpPr>
          <p:nvPr/>
        </p:nvSpPr>
        <p:spPr bwMode="auto">
          <a:xfrm>
            <a:off x="7413782" y="2136404"/>
            <a:ext cx="817560" cy="309187"/>
          </a:xfrm>
          <a:prstGeom prst="rect">
            <a:avLst/>
          </a:prstGeom>
          <a:noFill/>
          <a:ln w="9525">
            <a:noFill/>
            <a:miter lim="800000"/>
            <a:headEnd/>
            <a:tailEnd/>
          </a:ln>
        </p:spPr>
        <p:txBody>
          <a:bodyPr anchor="ctr" anchorCtr="1"/>
          <a:lstStyle/>
          <a:p>
            <a:pPr algn="ctr" eaLnBrk="0" hangingPunct="0"/>
            <a:r>
              <a:rPr lang="en-GB" sz="1000" b="1" u="sng" dirty="0"/>
              <a:t>LTE-A</a:t>
            </a:r>
            <a:endParaRPr lang="en-US" sz="1000" b="1" u="sng" dirty="0"/>
          </a:p>
        </p:txBody>
      </p:sp>
      <p:pic>
        <p:nvPicPr>
          <p:cNvPr id="318" name="Picture 51">
            <a:extLst>
              <a:ext uri="{FF2B5EF4-FFF2-40B4-BE49-F238E27FC236}">
                <a16:creationId xmlns:a16="http://schemas.microsoft.com/office/drawing/2014/main" id="{F9EF9DC5-1CFA-455C-ABD8-A5EC697A39C5}"/>
              </a:ext>
            </a:extLst>
          </p:cNvPr>
          <p:cNvPicPr>
            <a:picLocks noChangeAspect="1" noChangeArrowheads="1"/>
          </p:cNvPicPr>
          <p:nvPr/>
        </p:nvPicPr>
        <p:blipFill>
          <a:blip r:embed="rId3" cstate="print"/>
          <a:srcRect/>
          <a:stretch>
            <a:fillRect/>
          </a:stretch>
        </p:blipFill>
        <p:spPr bwMode="auto">
          <a:xfrm>
            <a:off x="8338661" y="2117346"/>
            <a:ext cx="769843" cy="309187"/>
          </a:xfrm>
          <a:prstGeom prst="rect">
            <a:avLst/>
          </a:prstGeom>
          <a:noFill/>
          <a:ln w="9525">
            <a:noFill/>
            <a:miter lim="800000"/>
            <a:headEnd/>
            <a:tailEnd/>
          </a:ln>
        </p:spPr>
      </p:pic>
      <p:sp>
        <p:nvSpPr>
          <p:cNvPr id="319" name="Text Box 52">
            <a:extLst>
              <a:ext uri="{FF2B5EF4-FFF2-40B4-BE49-F238E27FC236}">
                <a16:creationId xmlns:a16="http://schemas.microsoft.com/office/drawing/2014/main" id="{C23EDA9F-C9B8-4F7B-B8AF-141FDBB6401D}"/>
              </a:ext>
            </a:extLst>
          </p:cNvPr>
          <p:cNvSpPr txBox="1">
            <a:spLocks noChangeArrowheads="1"/>
          </p:cNvSpPr>
          <p:nvPr/>
        </p:nvSpPr>
        <p:spPr bwMode="auto">
          <a:xfrm>
            <a:off x="8332217" y="2126059"/>
            <a:ext cx="817560" cy="309187"/>
          </a:xfrm>
          <a:prstGeom prst="rect">
            <a:avLst/>
          </a:prstGeom>
          <a:noFill/>
          <a:ln w="9525">
            <a:noFill/>
            <a:miter lim="800000"/>
            <a:headEnd/>
            <a:tailEnd/>
          </a:ln>
        </p:spPr>
        <p:txBody>
          <a:bodyPr anchor="ctr" anchorCtr="1"/>
          <a:lstStyle/>
          <a:p>
            <a:pPr algn="ctr" eaLnBrk="0" hangingPunct="0"/>
            <a:r>
              <a:rPr lang="en-GB" sz="1000" b="1" u="sng" dirty="0"/>
              <a:t>LTE-A Pro</a:t>
            </a:r>
            <a:endParaRPr lang="en-US" sz="1000" b="1" u="sng" dirty="0"/>
          </a:p>
        </p:txBody>
      </p:sp>
      <p:pic>
        <p:nvPicPr>
          <p:cNvPr id="321" name="Picture 51">
            <a:extLst>
              <a:ext uri="{FF2B5EF4-FFF2-40B4-BE49-F238E27FC236}">
                <a16:creationId xmlns:a16="http://schemas.microsoft.com/office/drawing/2014/main" id="{3C63DF67-8132-42A6-B7A9-6B61C8A59218}"/>
              </a:ext>
            </a:extLst>
          </p:cNvPr>
          <p:cNvPicPr>
            <a:picLocks noChangeAspect="1" noChangeArrowheads="1"/>
          </p:cNvPicPr>
          <p:nvPr/>
        </p:nvPicPr>
        <p:blipFill>
          <a:blip r:embed="rId3" cstate="print"/>
          <a:srcRect/>
          <a:stretch>
            <a:fillRect/>
          </a:stretch>
        </p:blipFill>
        <p:spPr bwMode="auto">
          <a:xfrm>
            <a:off x="8073996" y="2506575"/>
            <a:ext cx="833159" cy="309187"/>
          </a:xfrm>
          <a:prstGeom prst="rect">
            <a:avLst/>
          </a:prstGeom>
          <a:noFill/>
          <a:ln w="9525">
            <a:noFill/>
            <a:miter lim="800000"/>
            <a:headEnd/>
            <a:tailEnd/>
          </a:ln>
        </p:spPr>
      </p:pic>
      <p:sp>
        <p:nvSpPr>
          <p:cNvPr id="322" name="Text Box 52">
            <a:extLst>
              <a:ext uri="{FF2B5EF4-FFF2-40B4-BE49-F238E27FC236}">
                <a16:creationId xmlns:a16="http://schemas.microsoft.com/office/drawing/2014/main" id="{FEB63C25-BA7C-476C-8482-3F12745A5AE1}"/>
              </a:ext>
            </a:extLst>
          </p:cNvPr>
          <p:cNvSpPr txBox="1">
            <a:spLocks noChangeArrowheads="1"/>
          </p:cNvSpPr>
          <p:nvPr/>
        </p:nvSpPr>
        <p:spPr bwMode="auto">
          <a:xfrm>
            <a:off x="8082448" y="2492098"/>
            <a:ext cx="817560" cy="309187"/>
          </a:xfrm>
          <a:prstGeom prst="rect">
            <a:avLst/>
          </a:prstGeom>
          <a:noFill/>
          <a:ln w="9525">
            <a:noFill/>
            <a:miter lim="800000"/>
            <a:headEnd/>
            <a:tailEnd/>
          </a:ln>
        </p:spPr>
        <p:txBody>
          <a:bodyPr anchor="ctr" anchorCtr="1"/>
          <a:lstStyle/>
          <a:p>
            <a:pPr algn="ctr" eaLnBrk="0" hangingPunct="0"/>
            <a:r>
              <a:rPr lang="en-GB" sz="1000" b="1" u="sng" dirty="0"/>
              <a:t>LTE-V2X</a:t>
            </a:r>
            <a:endParaRPr lang="en-US" sz="1000" b="1" u="sng" dirty="0"/>
          </a:p>
        </p:txBody>
      </p:sp>
      <p:pic>
        <p:nvPicPr>
          <p:cNvPr id="324" name="Picture 51">
            <a:extLst>
              <a:ext uri="{FF2B5EF4-FFF2-40B4-BE49-F238E27FC236}">
                <a16:creationId xmlns:a16="http://schemas.microsoft.com/office/drawing/2014/main" id="{CCBFE9EC-807C-4FF7-8157-E14B6D096099}"/>
              </a:ext>
            </a:extLst>
          </p:cNvPr>
          <p:cNvPicPr>
            <a:picLocks noChangeAspect="1" noChangeArrowheads="1"/>
          </p:cNvPicPr>
          <p:nvPr/>
        </p:nvPicPr>
        <p:blipFill>
          <a:blip r:embed="rId3" cstate="print"/>
          <a:srcRect/>
          <a:stretch>
            <a:fillRect/>
          </a:stretch>
        </p:blipFill>
        <p:spPr bwMode="auto">
          <a:xfrm>
            <a:off x="5118685" y="3804124"/>
            <a:ext cx="1052082" cy="309187"/>
          </a:xfrm>
          <a:prstGeom prst="rect">
            <a:avLst/>
          </a:prstGeom>
          <a:noFill/>
          <a:ln w="9525">
            <a:noFill/>
            <a:miter lim="800000"/>
            <a:headEnd/>
            <a:tailEnd/>
          </a:ln>
        </p:spPr>
      </p:pic>
      <p:sp>
        <p:nvSpPr>
          <p:cNvPr id="323" name="Text Box 52">
            <a:extLst>
              <a:ext uri="{FF2B5EF4-FFF2-40B4-BE49-F238E27FC236}">
                <a16:creationId xmlns:a16="http://schemas.microsoft.com/office/drawing/2014/main" id="{C683A05B-50D7-44B1-B7C4-6AF14E84F688}"/>
              </a:ext>
            </a:extLst>
          </p:cNvPr>
          <p:cNvSpPr txBox="1">
            <a:spLocks noChangeArrowheads="1"/>
          </p:cNvSpPr>
          <p:nvPr/>
        </p:nvSpPr>
        <p:spPr bwMode="auto">
          <a:xfrm>
            <a:off x="5156377" y="3807574"/>
            <a:ext cx="993621" cy="309187"/>
          </a:xfrm>
          <a:prstGeom prst="rect">
            <a:avLst/>
          </a:prstGeom>
          <a:noFill/>
          <a:ln w="9525">
            <a:noFill/>
            <a:miter lim="800000"/>
            <a:headEnd/>
            <a:tailEnd/>
          </a:ln>
        </p:spPr>
        <p:txBody>
          <a:bodyPr anchor="ctr" anchorCtr="1"/>
          <a:lstStyle/>
          <a:p>
            <a:pPr algn="ctr" eaLnBrk="0" hangingPunct="0"/>
            <a:r>
              <a:rPr lang="en-GB" sz="1000" b="1" dirty="0"/>
              <a:t>IEEE 802.16e</a:t>
            </a:r>
          </a:p>
          <a:p>
            <a:pPr algn="ctr" eaLnBrk="0" hangingPunct="0"/>
            <a:r>
              <a:rPr lang="en-GB" sz="1000" b="1" dirty="0"/>
              <a:t>WiMAX</a:t>
            </a:r>
            <a:endParaRPr lang="en-US" sz="1000" b="1" dirty="0"/>
          </a:p>
        </p:txBody>
      </p:sp>
      <p:sp>
        <p:nvSpPr>
          <p:cNvPr id="325" name="Text Box 52">
            <a:extLst>
              <a:ext uri="{FF2B5EF4-FFF2-40B4-BE49-F238E27FC236}">
                <a16:creationId xmlns:a16="http://schemas.microsoft.com/office/drawing/2014/main" id="{29D55DB0-1E36-4A5B-8113-746DD5861957}"/>
              </a:ext>
            </a:extLst>
          </p:cNvPr>
          <p:cNvSpPr txBox="1">
            <a:spLocks noChangeArrowheads="1"/>
          </p:cNvSpPr>
          <p:nvPr/>
        </p:nvSpPr>
        <p:spPr bwMode="auto">
          <a:xfrm>
            <a:off x="6555173" y="3191821"/>
            <a:ext cx="1009127" cy="309187"/>
          </a:xfrm>
          <a:prstGeom prst="rect">
            <a:avLst/>
          </a:prstGeom>
          <a:noFill/>
          <a:ln w="9525">
            <a:noFill/>
            <a:miter lim="800000"/>
            <a:headEnd/>
            <a:tailEnd/>
          </a:ln>
        </p:spPr>
        <p:txBody>
          <a:bodyPr anchor="ctr" anchorCtr="1"/>
          <a:lstStyle/>
          <a:p>
            <a:pPr algn="ctr" eaLnBrk="0" hangingPunct="0"/>
            <a:r>
              <a:rPr lang="en-GB" sz="1000" b="1" dirty="0"/>
              <a:t>IEEE 802.16m</a:t>
            </a:r>
          </a:p>
          <a:p>
            <a:pPr algn="ctr" eaLnBrk="0" hangingPunct="0"/>
            <a:r>
              <a:rPr lang="en-GB" sz="1000" b="1" dirty="0"/>
              <a:t>WiMAX</a:t>
            </a:r>
            <a:endParaRPr lang="en-US" sz="1000" b="1" dirty="0"/>
          </a:p>
        </p:txBody>
      </p:sp>
      <p:sp>
        <p:nvSpPr>
          <p:cNvPr id="326" name="Text Box 46">
            <a:extLst>
              <a:ext uri="{FF2B5EF4-FFF2-40B4-BE49-F238E27FC236}">
                <a16:creationId xmlns:a16="http://schemas.microsoft.com/office/drawing/2014/main" id="{DE078BE3-76E3-439B-A9C9-158055CD3D3F}"/>
              </a:ext>
            </a:extLst>
          </p:cNvPr>
          <p:cNvSpPr txBox="1">
            <a:spLocks noChangeArrowheads="1"/>
          </p:cNvSpPr>
          <p:nvPr/>
        </p:nvSpPr>
        <p:spPr bwMode="auto">
          <a:xfrm>
            <a:off x="3702803" y="2270758"/>
            <a:ext cx="834405" cy="309187"/>
          </a:xfrm>
          <a:prstGeom prst="rect">
            <a:avLst/>
          </a:prstGeom>
          <a:noFill/>
          <a:ln w="9525">
            <a:noFill/>
            <a:miter lim="800000"/>
            <a:headEnd/>
            <a:tailEnd/>
          </a:ln>
        </p:spPr>
        <p:txBody>
          <a:bodyPr anchor="ctr" anchorCtr="1"/>
          <a:lstStyle/>
          <a:p>
            <a:pPr algn="ctr" eaLnBrk="0" hangingPunct="0"/>
            <a:r>
              <a:rPr lang="en-US" sz="1000" b="1" u="sng" dirty="0"/>
              <a:t>UMTS</a:t>
            </a:r>
          </a:p>
        </p:txBody>
      </p:sp>
      <p:sp>
        <p:nvSpPr>
          <p:cNvPr id="4" name="Slide Number Placeholder 3">
            <a:extLst>
              <a:ext uri="{FF2B5EF4-FFF2-40B4-BE49-F238E27FC236}">
                <a16:creationId xmlns:a16="http://schemas.microsoft.com/office/drawing/2014/main" id="{7A3083A9-7F5C-4717-9BAA-B84FE34716EF}"/>
              </a:ext>
            </a:extLst>
          </p:cNvPr>
          <p:cNvSpPr>
            <a:spLocks noGrp="1"/>
          </p:cNvSpPr>
          <p:nvPr>
            <p:ph type="sldNum" sz="quarter" idx="12"/>
          </p:nvPr>
        </p:nvSpPr>
        <p:spPr/>
        <p:txBody>
          <a:bodyPr/>
          <a:lstStyle/>
          <a:p>
            <a:pPr>
              <a:defRPr/>
            </a:pPr>
            <a:fld id="{90C68809-8969-42E3-9C72-9545EB42FCE6}" type="slidenum">
              <a:rPr lang="el-GR" smtClean="0"/>
              <a:pPr>
                <a:defRPr/>
              </a:pPr>
              <a:t>2</a:t>
            </a:fld>
            <a:endParaRPr lang="el-GR"/>
          </a:p>
        </p:txBody>
      </p:sp>
      <p:pic>
        <p:nvPicPr>
          <p:cNvPr id="329" name="Picture 51">
            <a:extLst>
              <a:ext uri="{FF2B5EF4-FFF2-40B4-BE49-F238E27FC236}">
                <a16:creationId xmlns:a16="http://schemas.microsoft.com/office/drawing/2014/main" id="{B0D896D4-F523-485D-8FAB-F78B87AC5114}"/>
              </a:ext>
            </a:extLst>
          </p:cNvPr>
          <p:cNvPicPr>
            <a:picLocks noChangeAspect="1" noChangeArrowheads="1"/>
          </p:cNvPicPr>
          <p:nvPr/>
        </p:nvPicPr>
        <p:blipFill>
          <a:blip r:embed="rId3" cstate="print"/>
          <a:srcRect/>
          <a:stretch>
            <a:fillRect/>
          </a:stretch>
        </p:blipFill>
        <p:spPr bwMode="auto">
          <a:xfrm>
            <a:off x="7729563" y="4275422"/>
            <a:ext cx="707524" cy="309187"/>
          </a:xfrm>
          <a:prstGeom prst="rect">
            <a:avLst/>
          </a:prstGeom>
          <a:noFill/>
          <a:ln w="9525">
            <a:noFill/>
            <a:miter lim="800000"/>
            <a:headEnd/>
            <a:tailEnd/>
          </a:ln>
        </p:spPr>
      </p:pic>
      <p:sp>
        <p:nvSpPr>
          <p:cNvPr id="330" name="Text Box 123">
            <a:extLst>
              <a:ext uri="{FF2B5EF4-FFF2-40B4-BE49-F238E27FC236}">
                <a16:creationId xmlns:a16="http://schemas.microsoft.com/office/drawing/2014/main" id="{B50BAA9A-E296-4407-B834-B1D8E0A417B3}"/>
              </a:ext>
            </a:extLst>
          </p:cNvPr>
          <p:cNvSpPr txBox="1">
            <a:spLocks noChangeArrowheads="1"/>
          </p:cNvSpPr>
          <p:nvPr/>
        </p:nvSpPr>
        <p:spPr bwMode="auto">
          <a:xfrm>
            <a:off x="7729563" y="4268619"/>
            <a:ext cx="707524" cy="309187"/>
          </a:xfrm>
          <a:prstGeom prst="rect">
            <a:avLst/>
          </a:prstGeom>
          <a:noFill/>
          <a:ln w="9525">
            <a:noFill/>
            <a:miter lim="800000"/>
            <a:headEnd/>
            <a:tailEnd/>
          </a:ln>
        </p:spPr>
        <p:txBody>
          <a:bodyPr anchor="ctr" anchorCtr="1"/>
          <a:lstStyle/>
          <a:p>
            <a:pPr algn="ctr" eaLnBrk="0" hangingPunct="0"/>
            <a:r>
              <a:rPr lang="en-US" sz="1000" b="1" u="sng" dirty="0"/>
              <a:t>IEEE 802.11ac</a:t>
            </a:r>
          </a:p>
        </p:txBody>
      </p:sp>
      <p:pic>
        <p:nvPicPr>
          <p:cNvPr id="331" name="Picture 51">
            <a:extLst>
              <a:ext uri="{FF2B5EF4-FFF2-40B4-BE49-F238E27FC236}">
                <a16:creationId xmlns:a16="http://schemas.microsoft.com/office/drawing/2014/main" id="{DE9DBFB1-8BE0-4355-835B-FC06F498DE67}"/>
              </a:ext>
            </a:extLst>
          </p:cNvPr>
          <p:cNvPicPr>
            <a:picLocks noChangeAspect="1" noChangeArrowheads="1"/>
          </p:cNvPicPr>
          <p:nvPr/>
        </p:nvPicPr>
        <p:blipFill>
          <a:blip r:embed="rId3" cstate="print"/>
          <a:srcRect/>
          <a:stretch>
            <a:fillRect/>
          </a:stretch>
        </p:blipFill>
        <p:spPr bwMode="auto">
          <a:xfrm>
            <a:off x="8452611" y="4295507"/>
            <a:ext cx="707524" cy="309187"/>
          </a:xfrm>
          <a:prstGeom prst="rect">
            <a:avLst/>
          </a:prstGeom>
          <a:noFill/>
          <a:ln w="9525">
            <a:noFill/>
            <a:miter lim="800000"/>
            <a:headEnd/>
            <a:tailEnd/>
          </a:ln>
        </p:spPr>
      </p:pic>
      <p:sp>
        <p:nvSpPr>
          <p:cNvPr id="334" name="Text Box 123">
            <a:extLst>
              <a:ext uri="{FF2B5EF4-FFF2-40B4-BE49-F238E27FC236}">
                <a16:creationId xmlns:a16="http://schemas.microsoft.com/office/drawing/2014/main" id="{5C8B814C-DD1E-4F61-8E75-FFB5727D209C}"/>
              </a:ext>
            </a:extLst>
          </p:cNvPr>
          <p:cNvSpPr txBox="1">
            <a:spLocks noChangeArrowheads="1"/>
          </p:cNvSpPr>
          <p:nvPr/>
        </p:nvSpPr>
        <p:spPr bwMode="auto">
          <a:xfrm>
            <a:off x="8444849" y="4280907"/>
            <a:ext cx="707524" cy="309187"/>
          </a:xfrm>
          <a:prstGeom prst="rect">
            <a:avLst/>
          </a:prstGeom>
          <a:noFill/>
          <a:ln w="9525">
            <a:noFill/>
            <a:miter lim="800000"/>
            <a:headEnd/>
            <a:tailEnd/>
          </a:ln>
        </p:spPr>
        <p:txBody>
          <a:bodyPr anchor="ctr" anchorCtr="1"/>
          <a:lstStyle/>
          <a:p>
            <a:pPr algn="ctr" eaLnBrk="0" hangingPunct="0"/>
            <a:r>
              <a:rPr lang="en-US" sz="1000" b="1" u="sng" dirty="0"/>
              <a:t>IEEE 802.11ax</a:t>
            </a:r>
          </a:p>
        </p:txBody>
      </p:sp>
      <p:pic>
        <p:nvPicPr>
          <p:cNvPr id="335" name="Picture 51">
            <a:extLst>
              <a:ext uri="{FF2B5EF4-FFF2-40B4-BE49-F238E27FC236}">
                <a16:creationId xmlns:a16="http://schemas.microsoft.com/office/drawing/2014/main" id="{16D7AC9A-9222-4AE7-A8D9-5E69C14B8B18}"/>
              </a:ext>
            </a:extLst>
          </p:cNvPr>
          <p:cNvPicPr>
            <a:picLocks noChangeAspect="1" noChangeArrowheads="1"/>
          </p:cNvPicPr>
          <p:nvPr/>
        </p:nvPicPr>
        <p:blipFill>
          <a:blip r:embed="rId3" cstate="print"/>
          <a:srcRect/>
          <a:stretch>
            <a:fillRect/>
          </a:stretch>
        </p:blipFill>
        <p:spPr bwMode="auto">
          <a:xfrm>
            <a:off x="7116908" y="3697546"/>
            <a:ext cx="2036321" cy="309187"/>
          </a:xfrm>
          <a:prstGeom prst="rect">
            <a:avLst/>
          </a:prstGeom>
          <a:noFill/>
          <a:ln w="9525">
            <a:noFill/>
            <a:miter lim="800000"/>
            <a:headEnd/>
            <a:tailEnd/>
          </a:ln>
        </p:spPr>
      </p:pic>
      <p:sp>
        <p:nvSpPr>
          <p:cNvPr id="336" name="Text Box 123">
            <a:extLst>
              <a:ext uri="{FF2B5EF4-FFF2-40B4-BE49-F238E27FC236}">
                <a16:creationId xmlns:a16="http://schemas.microsoft.com/office/drawing/2014/main" id="{D6A5090D-1BCE-4B49-84D7-166A75414EEF}"/>
              </a:ext>
            </a:extLst>
          </p:cNvPr>
          <p:cNvSpPr txBox="1">
            <a:spLocks noChangeArrowheads="1"/>
          </p:cNvSpPr>
          <p:nvPr/>
        </p:nvSpPr>
        <p:spPr bwMode="auto">
          <a:xfrm>
            <a:off x="7721357" y="3686242"/>
            <a:ext cx="1203130" cy="309187"/>
          </a:xfrm>
          <a:prstGeom prst="rect">
            <a:avLst/>
          </a:prstGeom>
          <a:noFill/>
          <a:ln w="9525">
            <a:noFill/>
            <a:miter lim="800000"/>
            <a:headEnd/>
            <a:tailEnd/>
          </a:ln>
        </p:spPr>
        <p:txBody>
          <a:bodyPr anchor="ctr" anchorCtr="1"/>
          <a:lstStyle/>
          <a:p>
            <a:pPr algn="ctr" eaLnBrk="0" hangingPunct="0"/>
            <a:r>
              <a:rPr lang="en-US" sz="1000" b="1" u="sng" dirty="0"/>
              <a:t>IEEE 802.11p</a:t>
            </a:r>
          </a:p>
        </p:txBody>
      </p:sp>
      <p:pic>
        <p:nvPicPr>
          <p:cNvPr id="3" name="Picture 2" descr="Graphical user interface, application&#10;&#10;Description automatically generated">
            <a:extLst>
              <a:ext uri="{FF2B5EF4-FFF2-40B4-BE49-F238E27FC236}">
                <a16:creationId xmlns:a16="http://schemas.microsoft.com/office/drawing/2014/main" id="{8CBD2B53-2115-4777-8799-EC3833F92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114" y="5577923"/>
            <a:ext cx="3190921" cy="1232161"/>
          </a:xfrm>
          <a:prstGeom prst="rect">
            <a:avLst/>
          </a:prstGeom>
          <a:effectLst>
            <a:outerShdw blurRad="50800" dist="38100" sx="102000" sy="102000" algn="l" rotWithShape="0">
              <a:prstClr val="black">
                <a:alpha val="40000"/>
              </a:prstClr>
            </a:outerShdw>
          </a:effectLst>
        </p:spPr>
      </p:pic>
      <p:sp>
        <p:nvSpPr>
          <p:cNvPr id="180" name="Text Box 26">
            <a:extLst>
              <a:ext uri="{FF2B5EF4-FFF2-40B4-BE49-F238E27FC236}">
                <a16:creationId xmlns:a16="http://schemas.microsoft.com/office/drawing/2014/main" id="{CB7E13C5-3A50-403A-A16E-197803438A02}"/>
              </a:ext>
            </a:extLst>
          </p:cNvPr>
          <p:cNvSpPr txBox="1">
            <a:spLocks noChangeArrowheads="1"/>
          </p:cNvSpPr>
          <p:nvPr/>
        </p:nvSpPr>
        <p:spPr bwMode="auto">
          <a:xfrm>
            <a:off x="-65380" y="5309418"/>
            <a:ext cx="9225514" cy="309187"/>
          </a:xfrm>
          <a:prstGeom prst="rect">
            <a:avLst/>
          </a:prstGeom>
          <a:noFill/>
          <a:ln w="9525">
            <a:noFill/>
            <a:miter lim="800000"/>
            <a:headEnd/>
            <a:tailEnd/>
          </a:ln>
        </p:spPr>
        <p:txBody>
          <a:bodyPr anchor="ctr" anchorCtr="1"/>
          <a:lstStyle/>
          <a:p>
            <a:pPr algn="ctr" eaLnBrk="0" hangingPunct="0"/>
            <a:r>
              <a:rPr lang="en-US" sz="1000" b="1" dirty="0"/>
              <a:t>___________________________________________________________________________________________________________________________________________</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4578-7BBE-49DE-AB6F-1D9173043FCE}"/>
              </a:ext>
            </a:extLst>
          </p:cNvPr>
          <p:cNvSpPr>
            <a:spLocks noGrp="1"/>
          </p:cNvSpPr>
          <p:nvPr>
            <p:ph type="title"/>
          </p:nvPr>
        </p:nvSpPr>
        <p:spPr/>
        <p:txBody>
          <a:bodyPr/>
          <a:lstStyle/>
          <a:p>
            <a:r>
              <a:rPr lang="en-US" dirty="0"/>
              <a:t>802.11 task forces</a:t>
            </a:r>
            <a:endParaRPr lang="en-GB" dirty="0"/>
          </a:p>
        </p:txBody>
      </p:sp>
      <p:sp>
        <p:nvSpPr>
          <p:cNvPr id="4" name="Slide Number Placeholder 3">
            <a:extLst>
              <a:ext uri="{FF2B5EF4-FFF2-40B4-BE49-F238E27FC236}">
                <a16:creationId xmlns:a16="http://schemas.microsoft.com/office/drawing/2014/main" id="{E9F0A8C7-7655-4B67-9DD7-966A8630CFED}"/>
              </a:ext>
            </a:extLst>
          </p:cNvPr>
          <p:cNvSpPr>
            <a:spLocks noGrp="1"/>
          </p:cNvSpPr>
          <p:nvPr>
            <p:ph type="sldNum" sz="quarter" idx="12"/>
          </p:nvPr>
        </p:nvSpPr>
        <p:spPr/>
        <p:txBody>
          <a:bodyPr/>
          <a:lstStyle/>
          <a:p>
            <a:pPr>
              <a:defRPr/>
            </a:pPr>
            <a:fld id="{3E9210F4-E719-49C2-B71C-67B6C06F4A3C}" type="slidenum">
              <a:rPr lang="el-GR" smtClean="0"/>
              <a:pPr>
                <a:defRPr/>
              </a:pPr>
              <a:t>20</a:t>
            </a:fld>
            <a:endParaRPr lang="el-GR"/>
          </a:p>
        </p:txBody>
      </p:sp>
      <p:pic>
        <p:nvPicPr>
          <p:cNvPr id="3" name="Picture 2">
            <a:extLst>
              <a:ext uri="{FF2B5EF4-FFF2-40B4-BE49-F238E27FC236}">
                <a16:creationId xmlns:a16="http://schemas.microsoft.com/office/drawing/2014/main" id="{D5393294-3E39-4D6F-BA11-0597019645DF}"/>
              </a:ext>
            </a:extLst>
          </p:cNvPr>
          <p:cNvPicPr>
            <a:picLocks noChangeAspect="1"/>
          </p:cNvPicPr>
          <p:nvPr/>
        </p:nvPicPr>
        <p:blipFill>
          <a:blip r:embed="rId2"/>
          <a:stretch>
            <a:fillRect/>
          </a:stretch>
        </p:blipFill>
        <p:spPr>
          <a:xfrm>
            <a:off x="1691680" y="2204864"/>
            <a:ext cx="5260906" cy="2808312"/>
          </a:xfrm>
          <a:prstGeom prst="rect">
            <a:avLst/>
          </a:prstGeom>
        </p:spPr>
      </p:pic>
      <p:sp>
        <p:nvSpPr>
          <p:cNvPr id="7" name="Content Placeholder 6">
            <a:extLst>
              <a:ext uri="{FF2B5EF4-FFF2-40B4-BE49-F238E27FC236}">
                <a16:creationId xmlns:a16="http://schemas.microsoft.com/office/drawing/2014/main" id="{89002745-2CD3-44B6-81D2-524F8A126A29}"/>
              </a:ext>
            </a:extLst>
          </p:cNvPr>
          <p:cNvSpPr>
            <a:spLocks noGrp="1"/>
          </p:cNvSpPr>
          <p:nvPr>
            <p:ph idx="1"/>
          </p:nvPr>
        </p:nvSpPr>
        <p:spPr>
          <a:xfrm>
            <a:off x="107504" y="5661248"/>
            <a:ext cx="7886700" cy="365125"/>
          </a:xfrm>
        </p:spPr>
        <p:txBody>
          <a:bodyPr/>
          <a:lstStyle/>
          <a:p>
            <a:pPr>
              <a:buFont typeface="Wingdings" panose="05000000000000000000" pitchFamily="2" charset="2"/>
              <a:buChar char="ü"/>
            </a:pPr>
            <a:r>
              <a:rPr lang="en-GB" dirty="0"/>
              <a:t>Multiple 802.11 standards can coexist</a:t>
            </a:r>
          </a:p>
        </p:txBody>
      </p:sp>
    </p:spTree>
    <p:extLst>
      <p:ext uri="{BB962C8B-B14F-4D97-AF65-F5344CB8AC3E}">
        <p14:creationId xmlns:p14="http://schemas.microsoft.com/office/powerpoint/2010/main" val="1638619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24578-7BBE-49DE-AB6F-1D9173043FCE}"/>
              </a:ext>
            </a:extLst>
          </p:cNvPr>
          <p:cNvSpPr>
            <a:spLocks noGrp="1"/>
          </p:cNvSpPr>
          <p:nvPr>
            <p:ph type="title"/>
          </p:nvPr>
        </p:nvSpPr>
        <p:spPr/>
        <p:txBody>
          <a:bodyPr/>
          <a:lstStyle/>
          <a:p>
            <a:r>
              <a:rPr lang="en-GB" dirty="0"/>
              <a:t>802.11 Generations</a:t>
            </a:r>
          </a:p>
        </p:txBody>
      </p:sp>
      <p:pic>
        <p:nvPicPr>
          <p:cNvPr id="6" name="Content Placeholder 5" descr="A picture containing text&#10;&#10;Description automatically generated">
            <a:extLst>
              <a:ext uri="{FF2B5EF4-FFF2-40B4-BE49-F238E27FC236}">
                <a16:creationId xmlns:a16="http://schemas.microsoft.com/office/drawing/2014/main" id="{29CD7545-B03E-4C3E-839F-E542961F05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1628800"/>
            <a:ext cx="4351338" cy="4351338"/>
          </a:xfrm>
        </p:spPr>
      </p:pic>
      <p:sp>
        <p:nvSpPr>
          <p:cNvPr id="4" name="Slide Number Placeholder 3">
            <a:extLst>
              <a:ext uri="{FF2B5EF4-FFF2-40B4-BE49-F238E27FC236}">
                <a16:creationId xmlns:a16="http://schemas.microsoft.com/office/drawing/2014/main" id="{E9F0A8C7-7655-4B67-9DD7-966A8630CFED}"/>
              </a:ext>
            </a:extLst>
          </p:cNvPr>
          <p:cNvSpPr>
            <a:spLocks noGrp="1"/>
          </p:cNvSpPr>
          <p:nvPr>
            <p:ph type="sldNum" sz="quarter" idx="12"/>
          </p:nvPr>
        </p:nvSpPr>
        <p:spPr/>
        <p:txBody>
          <a:bodyPr/>
          <a:lstStyle/>
          <a:p>
            <a:pPr>
              <a:defRPr/>
            </a:pPr>
            <a:fld id="{3E9210F4-E719-49C2-B71C-67B6C06F4A3C}" type="slidenum">
              <a:rPr lang="el-GR" smtClean="0"/>
              <a:pPr>
                <a:defRPr/>
              </a:pPr>
              <a:t>21</a:t>
            </a:fld>
            <a:endParaRPr lang="el-GR"/>
          </a:p>
        </p:txBody>
      </p:sp>
      <p:sp>
        <p:nvSpPr>
          <p:cNvPr id="7" name="Content Placeholder 6">
            <a:extLst>
              <a:ext uri="{FF2B5EF4-FFF2-40B4-BE49-F238E27FC236}">
                <a16:creationId xmlns:a16="http://schemas.microsoft.com/office/drawing/2014/main" id="{EA4A5B72-C29C-40A7-96BA-9787CF2C5A0F}"/>
              </a:ext>
            </a:extLst>
          </p:cNvPr>
          <p:cNvSpPr txBox="1">
            <a:spLocks/>
          </p:cNvSpPr>
          <p:nvPr/>
        </p:nvSpPr>
        <p:spPr>
          <a:xfrm>
            <a:off x="35217" y="6310311"/>
            <a:ext cx="7886700" cy="365125"/>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i="1" dirty="0"/>
              <a:t>Regarding the design of MAC &amp; Physical layers</a:t>
            </a:r>
          </a:p>
        </p:txBody>
      </p:sp>
    </p:spTree>
    <p:extLst>
      <p:ext uri="{BB962C8B-B14F-4D97-AF65-F5344CB8AC3E}">
        <p14:creationId xmlns:p14="http://schemas.microsoft.com/office/powerpoint/2010/main" val="413598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9783-9BCB-437A-B4D0-6E56A29A50A3}"/>
              </a:ext>
            </a:extLst>
          </p:cNvPr>
          <p:cNvSpPr>
            <a:spLocks noGrp="1"/>
          </p:cNvSpPr>
          <p:nvPr>
            <p:ph type="title"/>
          </p:nvPr>
        </p:nvSpPr>
        <p:spPr/>
        <p:txBody>
          <a:bodyPr/>
          <a:lstStyle/>
          <a:p>
            <a:r>
              <a:rPr lang="en-GB" dirty="0"/>
              <a:t>Enhancing 5G indoor infrastructures</a:t>
            </a:r>
          </a:p>
        </p:txBody>
      </p:sp>
      <p:sp>
        <p:nvSpPr>
          <p:cNvPr id="4" name="Slide Number Placeholder 3">
            <a:extLst>
              <a:ext uri="{FF2B5EF4-FFF2-40B4-BE49-F238E27FC236}">
                <a16:creationId xmlns:a16="http://schemas.microsoft.com/office/drawing/2014/main" id="{16395656-CD36-493F-831E-28065EC33244}"/>
              </a:ext>
            </a:extLst>
          </p:cNvPr>
          <p:cNvSpPr>
            <a:spLocks noGrp="1"/>
          </p:cNvSpPr>
          <p:nvPr>
            <p:ph type="sldNum" sz="quarter" idx="12"/>
          </p:nvPr>
        </p:nvSpPr>
        <p:spPr/>
        <p:txBody>
          <a:bodyPr/>
          <a:lstStyle/>
          <a:p>
            <a:pPr>
              <a:defRPr/>
            </a:pPr>
            <a:fld id="{3E9210F4-E719-49C2-B71C-67B6C06F4A3C}" type="slidenum">
              <a:rPr lang="el-GR" smtClean="0"/>
              <a:pPr>
                <a:defRPr/>
              </a:pPr>
              <a:t>22</a:t>
            </a:fld>
            <a:endParaRPr lang="el-GR"/>
          </a:p>
        </p:txBody>
      </p:sp>
      <p:pic>
        <p:nvPicPr>
          <p:cNvPr id="9" name="Picture 8">
            <a:extLst>
              <a:ext uri="{FF2B5EF4-FFF2-40B4-BE49-F238E27FC236}">
                <a16:creationId xmlns:a16="http://schemas.microsoft.com/office/drawing/2014/main" id="{61050C93-3326-4C3E-95AD-73CE2B0B4961}"/>
              </a:ext>
            </a:extLst>
          </p:cNvPr>
          <p:cNvPicPr>
            <a:picLocks noChangeAspect="1"/>
          </p:cNvPicPr>
          <p:nvPr/>
        </p:nvPicPr>
        <p:blipFill>
          <a:blip r:embed="rId2"/>
          <a:stretch>
            <a:fillRect/>
          </a:stretch>
        </p:blipFill>
        <p:spPr>
          <a:xfrm>
            <a:off x="827584" y="1988840"/>
            <a:ext cx="7313637" cy="3123371"/>
          </a:xfrm>
          <a:prstGeom prst="rect">
            <a:avLst/>
          </a:prstGeom>
        </p:spPr>
      </p:pic>
    </p:spTree>
    <p:extLst>
      <p:ext uri="{BB962C8B-B14F-4D97-AF65-F5344CB8AC3E}">
        <p14:creationId xmlns:p14="http://schemas.microsoft.com/office/powerpoint/2010/main" val="107182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3A7B-553C-4F4D-B3ED-DFE56C936FE6}"/>
              </a:ext>
            </a:extLst>
          </p:cNvPr>
          <p:cNvSpPr>
            <a:spLocks noGrp="1"/>
          </p:cNvSpPr>
          <p:nvPr>
            <p:ph type="title"/>
          </p:nvPr>
        </p:nvSpPr>
        <p:spPr/>
        <p:txBody>
          <a:bodyPr/>
          <a:lstStyle/>
          <a:p>
            <a:r>
              <a:rPr lang="en-GB" dirty="0" err="1"/>
              <a:t>WiFi</a:t>
            </a:r>
            <a:r>
              <a:rPr lang="en-GB" dirty="0"/>
              <a:t> 5 vs </a:t>
            </a:r>
            <a:r>
              <a:rPr lang="en-GB" dirty="0" err="1"/>
              <a:t>WiFi</a:t>
            </a:r>
            <a:r>
              <a:rPr lang="en-GB" dirty="0"/>
              <a:t> 6: What is the difference?</a:t>
            </a:r>
          </a:p>
        </p:txBody>
      </p:sp>
      <p:sp>
        <p:nvSpPr>
          <p:cNvPr id="4" name="Slide Number Placeholder 3">
            <a:extLst>
              <a:ext uri="{FF2B5EF4-FFF2-40B4-BE49-F238E27FC236}">
                <a16:creationId xmlns:a16="http://schemas.microsoft.com/office/drawing/2014/main" id="{F00D05B3-5514-430D-A886-429080E37DC8}"/>
              </a:ext>
            </a:extLst>
          </p:cNvPr>
          <p:cNvSpPr>
            <a:spLocks noGrp="1"/>
          </p:cNvSpPr>
          <p:nvPr>
            <p:ph type="sldNum" sz="quarter" idx="12"/>
          </p:nvPr>
        </p:nvSpPr>
        <p:spPr/>
        <p:txBody>
          <a:bodyPr/>
          <a:lstStyle/>
          <a:p>
            <a:pPr>
              <a:defRPr/>
            </a:pPr>
            <a:fld id="{3E9210F4-E719-49C2-B71C-67B6C06F4A3C}" type="slidenum">
              <a:rPr lang="el-GR" smtClean="0"/>
              <a:pPr>
                <a:defRPr/>
              </a:pPr>
              <a:t>23</a:t>
            </a:fld>
            <a:endParaRPr lang="el-GR"/>
          </a:p>
        </p:txBody>
      </p:sp>
      <p:pic>
        <p:nvPicPr>
          <p:cNvPr id="5" name="Picture 4">
            <a:extLst>
              <a:ext uri="{FF2B5EF4-FFF2-40B4-BE49-F238E27FC236}">
                <a16:creationId xmlns:a16="http://schemas.microsoft.com/office/drawing/2014/main" id="{6C5A09DD-5CEA-4C8D-A5E2-F073AF4E8A6E}"/>
              </a:ext>
            </a:extLst>
          </p:cNvPr>
          <p:cNvPicPr>
            <a:picLocks noChangeAspect="1"/>
          </p:cNvPicPr>
          <p:nvPr/>
        </p:nvPicPr>
        <p:blipFill>
          <a:blip r:embed="rId2"/>
          <a:stretch>
            <a:fillRect/>
          </a:stretch>
        </p:blipFill>
        <p:spPr>
          <a:xfrm>
            <a:off x="17120" y="2230037"/>
            <a:ext cx="9144000" cy="3542513"/>
          </a:xfrm>
          <a:prstGeom prst="rect">
            <a:avLst/>
          </a:prstGeom>
        </p:spPr>
      </p:pic>
    </p:spTree>
    <p:extLst>
      <p:ext uri="{BB962C8B-B14F-4D97-AF65-F5344CB8AC3E}">
        <p14:creationId xmlns:p14="http://schemas.microsoft.com/office/powerpoint/2010/main" val="2302539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l-GR" sz="3600" dirty="0"/>
              <a:t>WLAN </a:t>
            </a:r>
            <a:r>
              <a:rPr lang="en-US" sz="3600" dirty="0"/>
              <a:t>Characteristics - Frequency Bands</a:t>
            </a:r>
            <a:endParaRPr lang="el-GR" sz="3600" dirty="0"/>
          </a:p>
        </p:txBody>
      </p:sp>
      <p:sp>
        <p:nvSpPr>
          <p:cNvPr id="37891" name="Rectangle 14"/>
          <p:cNvSpPr>
            <a:spLocks noGrp="1" noChangeArrowheads="1"/>
          </p:cNvSpPr>
          <p:nvPr>
            <p:ph idx="1"/>
          </p:nvPr>
        </p:nvSpPr>
        <p:spPr/>
        <p:txBody>
          <a:bodyPr/>
          <a:lstStyle/>
          <a:p>
            <a:pPr eaLnBrk="1" hangingPunct="1"/>
            <a:endParaRPr lang="el-GR"/>
          </a:p>
        </p:txBody>
      </p:sp>
      <p:grpSp>
        <p:nvGrpSpPr>
          <p:cNvPr id="37892" name="Group 15"/>
          <p:cNvGrpSpPr>
            <a:grpSpLocks/>
          </p:cNvGrpSpPr>
          <p:nvPr/>
        </p:nvGrpSpPr>
        <p:grpSpPr bwMode="auto">
          <a:xfrm>
            <a:off x="179388" y="971550"/>
            <a:ext cx="8780462" cy="5605463"/>
            <a:chOff x="113" y="612"/>
            <a:chExt cx="5531" cy="3531"/>
          </a:xfrm>
        </p:grpSpPr>
        <p:pic>
          <p:nvPicPr>
            <p:cNvPr id="37893" name="Picture 16" descr="11Aspecturm"/>
            <p:cNvPicPr>
              <a:picLocks noChangeAspect="1" noChangeArrowheads="1"/>
            </p:cNvPicPr>
            <p:nvPr/>
          </p:nvPicPr>
          <p:blipFill>
            <a:blip r:embed="rId2" cstate="print"/>
            <a:srcRect/>
            <a:stretch>
              <a:fillRect/>
            </a:stretch>
          </p:blipFill>
          <p:spPr bwMode="auto">
            <a:xfrm>
              <a:off x="113" y="846"/>
              <a:ext cx="5411" cy="3297"/>
            </a:xfrm>
            <a:prstGeom prst="rect">
              <a:avLst/>
            </a:prstGeom>
            <a:noFill/>
            <a:ln w="9525">
              <a:noFill/>
              <a:miter lim="800000"/>
              <a:headEnd/>
              <a:tailEnd/>
            </a:ln>
          </p:spPr>
        </p:pic>
        <p:sp>
          <p:nvSpPr>
            <p:cNvPr id="37894" name="Oval 17"/>
            <p:cNvSpPr>
              <a:spLocks noChangeArrowheads="1"/>
            </p:cNvSpPr>
            <p:nvPr/>
          </p:nvSpPr>
          <p:spPr bwMode="auto">
            <a:xfrm>
              <a:off x="4286" y="2364"/>
              <a:ext cx="597" cy="480"/>
            </a:xfrm>
            <a:prstGeom prst="ellipse">
              <a:avLst/>
            </a:prstGeom>
            <a:noFill/>
            <a:ln w="38100">
              <a:solidFill>
                <a:schemeClr val="hlink"/>
              </a:solidFill>
              <a:miter lim="800000"/>
              <a:headEnd/>
              <a:tailEnd/>
            </a:ln>
          </p:spPr>
          <p:txBody>
            <a:bodyPr wrap="none" anchor="ctr"/>
            <a:lstStyle/>
            <a:p>
              <a:pPr>
                <a:spcBef>
                  <a:spcPct val="20000"/>
                </a:spcBef>
                <a:buFontTx/>
                <a:buChar char="•"/>
              </a:pPr>
              <a:endParaRPr lang="el-GR"/>
            </a:p>
          </p:txBody>
        </p:sp>
        <p:sp>
          <p:nvSpPr>
            <p:cNvPr id="32786" name="PubRRectCallout"/>
            <p:cNvSpPr>
              <a:spLocks noEditPoints="1" noChangeArrowheads="1"/>
            </p:cNvSpPr>
            <p:nvPr/>
          </p:nvSpPr>
          <p:spPr bwMode="auto">
            <a:xfrm flipV="1">
              <a:off x="4393" y="2634"/>
              <a:ext cx="1251" cy="336"/>
            </a:xfrm>
            <a:custGeom>
              <a:avLst/>
              <a:gdLst>
                <a:gd name="G0" fmla="+- 0 0 0"/>
                <a:gd name="G1" fmla="+- 0 0 0"/>
                <a:gd name="T0" fmla="*/ 10800 w 21600"/>
                <a:gd name="T1" fmla="*/ 0 h 21600"/>
                <a:gd name="T2" fmla="*/ 0 w 21600"/>
                <a:gd name="T3" fmla="*/ 8638 h 21600"/>
                <a:gd name="T4" fmla="*/ 0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10800000" anchor="ctr" anchorCtr="1"/>
            <a:lstStyle/>
            <a:p>
              <a:pPr defTabSz="762000">
                <a:defRPr/>
              </a:pPr>
              <a:r>
                <a:rPr kumimoji="1" lang="en-US" altLang="zh-TW" sz="1200" b="1">
                  <a:solidFill>
                    <a:schemeClr val="tx2"/>
                  </a:solidFill>
                  <a:latin typeface="Tahoma" pitchFamily="34" charset="0"/>
                  <a:cs typeface="+mn-cs"/>
                </a:rPr>
                <a:t>802.11a Wireless LAN</a:t>
              </a:r>
            </a:p>
          </p:txBody>
        </p:sp>
        <p:sp>
          <p:nvSpPr>
            <p:cNvPr id="37896" name="Oval 19"/>
            <p:cNvSpPr>
              <a:spLocks noChangeArrowheads="1"/>
            </p:cNvSpPr>
            <p:nvPr/>
          </p:nvSpPr>
          <p:spPr bwMode="auto">
            <a:xfrm>
              <a:off x="1653" y="2363"/>
              <a:ext cx="587" cy="480"/>
            </a:xfrm>
            <a:prstGeom prst="ellipse">
              <a:avLst/>
            </a:prstGeom>
            <a:noFill/>
            <a:ln w="38100">
              <a:solidFill>
                <a:schemeClr val="hlink"/>
              </a:solidFill>
              <a:miter lim="800000"/>
              <a:headEnd/>
              <a:tailEnd/>
            </a:ln>
          </p:spPr>
          <p:txBody>
            <a:bodyPr wrap="none" anchor="ctr"/>
            <a:lstStyle/>
            <a:p>
              <a:pPr>
                <a:spcBef>
                  <a:spcPct val="20000"/>
                </a:spcBef>
                <a:buFontTx/>
                <a:buChar char="•"/>
              </a:pPr>
              <a:endParaRPr lang="el-GR"/>
            </a:p>
          </p:txBody>
        </p:sp>
        <p:sp>
          <p:nvSpPr>
            <p:cNvPr id="32788" name="PubRRectCallout"/>
            <p:cNvSpPr>
              <a:spLocks noEditPoints="1" noChangeArrowheads="1"/>
            </p:cNvSpPr>
            <p:nvPr/>
          </p:nvSpPr>
          <p:spPr bwMode="auto">
            <a:xfrm flipV="1">
              <a:off x="1883" y="2624"/>
              <a:ext cx="1206" cy="384"/>
            </a:xfrm>
            <a:custGeom>
              <a:avLst/>
              <a:gdLst>
                <a:gd name="G0" fmla="+- 0 0 0"/>
                <a:gd name="G1" fmla="+- 0 0 0"/>
                <a:gd name="T0" fmla="*/ 10800 w 21600"/>
                <a:gd name="T1" fmla="*/ 0 h 21600"/>
                <a:gd name="T2" fmla="*/ 0 w 21600"/>
                <a:gd name="T3" fmla="*/ 8638 h 21600"/>
                <a:gd name="T4" fmla="*/ 0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10800000" anchor="ctr" anchorCtr="1"/>
            <a:lstStyle/>
            <a:p>
              <a:pPr defTabSz="762000">
                <a:defRPr/>
              </a:pPr>
              <a:r>
                <a:rPr kumimoji="1" lang="en-US" altLang="zh-TW" sz="1200" b="1">
                  <a:solidFill>
                    <a:srgbClr val="000099"/>
                  </a:solidFill>
                  <a:latin typeface="Tahoma" pitchFamily="34" charset="0"/>
                  <a:cs typeface="+mn-cs"/>
                </a:rPr>
                <a:t>802.11b Wireless LAN</a:t>
              </a:r>
            </a:p>
            <a:p>
              <a:pPr defTabSz="762000">
                <a:defRPr/>
              </a:pPr>
              <a:r>
                <a:rPr kumimoji="1" lang="en-US" altLang="zh-TW" sz="1200" b="1">
                  <a:solidFill>
                    <a:srgbClr val="000099"/>
                  </a:solidFill>
                  <a:latin typeface="Tahoma" pitchFamily="34" charset="0"/>
                  <a:cs typeface="+mn-cs"/>
                </a:rPr>
                <a:t>Bluetooth</a:t>
              </a:r>
            </a:p>
          </p:txBody>
        </p:sp>
        <p:sp>
          <p:nvSpPr>
            <p:cNvPr id="32789" name="Text Box 21"/>
            <p:cNvSpPr txBox="1">
              <a:spLocks noChangeArrowheads="1"/>
            </p:cNvSpPr>
            <p:nvPr/>
          </p:nvSpPr>
          <p:spPr bwMode="auto">
            <a:xfrm>
              <a:off x="307" y="612"/>
              <a:ext cx="2265" cy="327"/>
            </a:xfrm>
            <a:prstGeom prst="rect">
              <a:avLst/>
            </a:prstGeom>
            <a:noFill/>
            <a:ln w="57150" cmpd="thinThick">
              <a:noFill/>
              <a:miter lim="800000"/>
              <a:headEnd/>
              <a:tailEnd/>
            </a:ln>
            <a:effectLst/>
          </p:spPr>
          <p:txBody>
            <a:bodyPr>
              <a:spAutoFit/>
            </a:bodyPr>
            <a:lstStyle/>
            <a:p>
              <a:pPr algn="r">
                <a:spcBef>
                  <a:spcPct val="50000"/>
                </a:spcBef>
                <a:defRPr/>
              </a:pPr>
              <a:endParaRPr lang="en-US" altLang="zh-TW" sz="2800" b="1">
                <a:solidFill>
                  <a:schemeClr val="tx2"/>
                </a:solidFill>
                <a:effectLst>
                  <a:outerShdw blurRad="38100" dist="38100" dir="2700000" algn="tl">
                    <a:srgbClr val="C0C0C0"/>
                  </a:outerShdw>
                </a:effectLst>
                <a:cs typeface="+mn-cs"/>
              </a:endParaRPr>
            </a:p>
          </p:txBody>
        </p:sp>
        <p:sp>
          <p:nvSpPr>
            <p:cNvPr id="37899" name="Oval 22"/>
            <p:cNvSpPr>
              <a:spLocks noChangeArrowheads="1"/>
            </p:cNvSpPr>
            <p:nvPr/>
          </p:nvSpPr>
          <p:spPr bwMode="auto">
            <a:xfrm>
              <a:off x="144" y="2377"/>
              <a:ext cx="587" cy="480"/>
            </a:xfrm>
            <a:prstGeom prst="ellipse">
              <a:avLst/>
            </a:prstGeom>
            <a:noFill/>
            <a:ln w="38100">
              <a:solidFill>
                <a:schemeClr val="hlink"/>
              </a:solidFill>
              <a:miter lim="800000"/>
              <a:headEnd/>
              <a:tailEnd/>
            </a:ln>
          </p:spPr>
          <p:txBody>
            <a:bodyPr wrap="none" anchor="ctr"/>
            <a:lstStyle/>
            <a:p>
              <a:pPr>
                <a:spcBef>
                  <a:spcPct val="20000"/>
                </a:spcBef>
                <a:buFontTx/>
                <a:buChar char="•"/>
              </a:pPr>
              <a:endParaRPr lang="el-GR"/>
            </a:p>
          </p:txBody>
        </p:sp>
        <p:sp>
          <p:nvSpPr>
            <p:cNvPr id="32791" name="PubRRectCallout"/>
            <p:cNvSpPr>
              <a:spLocks noEditPoints="1" noChangeArrowheads="1"/>
            </p:cNvSpPr>
            <p:nvPr/>
          </p:nvSpPr>
          <p:spPr bwMode="auto">
            <a:xfrm flipV="1">
              <a:off x="442" y="2624"/>
              <a:ext cx="951" cy="384"/>
            </a:xfrm>
            <a:custGeom>
              <a:avLst/>
              <a:gdLst>
                <a:gd name="G0" fmla="+- 0 0 0"/>
                <a:gd name="G1" fmla="+- 0 0 0"/>
                <a:gd name="T0" fmla="*/ 10800 w 21600"/>
                <a:gd name="T1" fmla="*/ 0 h 21600"/>
                <a:gd name="T2" fmla="*/ 0 w 21600"/>
                <a:gd name="T3" fmla="*/ 8638 h 21600"/>
                <a:gd name="T4" fmla="*/ 0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0"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rot="10800000" anchor="ctr" anchorCtr="1"/>
            <a:lstStyle/>
            <a:p>
              <a:pPr algn="ctr" defTabSz="762000">
                <a:defRPr/>
              </a:pPr>
              <a:endParaRPr kumimoji="1" lang="en-US" altLang="zh-TW" sz="1200" b="1">
                <a:solidFill>
                  <a:schemeClr val="tx2"/>
                </a:solidFill>
                <a:latin typeface="Tahoma" pitchFamily="34" charset="0"/>
                <a:cs typeface="+mn-cs"/>
              </a:endParaRPr>
            </a:p>
            <a:p>
              <a:pPr algn="ctr" defTabSz="762000">
                <a:defRPr/>
              </a:pPr>
              <a:r>
                <a:rPr kumimoji="1" lang="en-US" altLang="zh-TW" sz="1200" b="1">
                  <a:solidFill>
                    <a:schemeClr val="tx2"/>
                  </a:solidFill>
                  <a:latin typeface="Tahoma" pitchFamily="34" charset="0"/>
                  <a:cs typeface="+mn-cs"/>
                </a:rPr>
                <a:t>Cordless Phone</a:t>
              </a:r>
            </a:p>
            <a:p>
              <a:pPr algn="ctr" defTabSz="762000">
                <a:defRPr/>
              </a:pPr>
              <a:r>
                <a:rPr kumimoji="1" lang="en-US" altLang="zh-TW" sz="1200" b="1">
                  <a:solidFill>
                    <a:schemeClr val="tx2"/>
                  </a:solidFill>
                  <a:latin typeface="Tahoma" pitchFamily="34" charset="0"/>
                  <a:cs typeface="+mn-cs"/>
                </a:rPr>
                <a:t>GSM Handphone</a:t>
              </a:r>
            </a:p>
            <a:p>
              <a:pPr algn="ctr" defTabSz="762000">
                <a:defRPr/>
              </a:pPr>
              <a:endParaRPr kumimoji="1" lang="en-US" altLang="zh-TW" sz="1200" b="1">
                <a:solidFill>
                  <a:schemeClr val="tx2"/>
                </a:solidFill>
                <a:latin typeface="Tahoma" pitchFamily="34" charset="0"/>
                <a:cs typeface="+mn-cs"/>
              </a:endParaRPr>
            </a:p>
          </p:txBody>
        </p:sp>
      </p:grpSp>
      <p:sp>
        <p:nvSpPr>
          <p:cNvPr id="2" name="Slide Number Placeholder 1">
            <a:extLst>
              <a:ext uri="{FF2B5EF4-FFF2-40B4-BE49-F238E27FC236}">
                <a16:creationId xmlns:a16="http://schemas.microsoft.com/office/drawing/2014/main" id="{D1479C8E-9A97-41CC-938B-BAC22853D215}"/>
              </a:ext>
            </a:extLst>
          </p:cNvPr>
          <p:cNvSpPr>
            <a:spLocks noGrp="1"/>
          </p:cNvSpPr>
          <p:nvPr>
            <p:ph type="sldNum" sz="quarter" idx="12"/>
          </p:nvPr>
        </p:nvSpPr>
        <p:spPr/>
        <p:txBody>
          <a:bodyPr/>
          <a:lstStyle/>
          <a:p>
            <a:pPr>
              <a:defRPr/>
            </a:pPr>
            <a:fld id="{3E9210F4-E719-49C2-B71C-67B6C06F4A3C}" type="slidenum">
              <a:rPr lang="el-GR" smtClean="0"/>
              <a:pPr>
                <a:defRPr/>
              </a:pPr>
              <a:t>24</a:t>
            </a:fld>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i="1"/>
              <a:t>WLAN Protocol Stack </a:t>
            </a:r>
            <a:r>
              <a:rPr lang="en-US"/>
              <a:t> </a:t>
            </a:r>
          </a:p>
        </p:txBody>
      </p:sp>
      <p:sp>
        <p:nvSpPr>
          <p:cNvPr id="38915" name="Text Box 4"/>
          <p:cNvSpPr txBox="1">
            <a:spLocks noChangeArrowheads="1"/>
          </p:cNvSpPr>
          <p:nvPr/>
        </p:nvSpPr>
        <p:spPr bwMode="auto">
          <a:xfrm>
            <a:off x="4556125" y="3059113"/>
            <a:ext cx="698500" cy="517525"/>
          </a:xfrm>
          <a:prstGeom prst="rect">
            <a:avLst/>
          </a:prstGeom>
          <a:noFill/>
          <a:ln w="9525">
            <a:noFill/>
            <a:miter lim="800000"/>
            <a:headEnd/>
            <a:tailEnd/>
          </a:ln>
        </p:spPr>
        <p:txBody>
          <a:bodyPr wrap="none">
            <a:spAutoFit/>
          </a:bodyPr>
          <a:lstStyle/>
          <a:p>
            <a:r>
              <a:rPr lang="en-US" sz="1400">
                <a:solidFill>
                  <a:srgbClr val="000066"/>
                </a:solidFill>
                <a:latin typeface="Times New Roman" pitchFamily="18" charset="0"/>
              </a:rPr>
              <a:t>OFDM</a:t>
            </a:r>
          </a:p>
          <a:p>
            <a:r>
              <a:rPr lang="en-US" sz="1400">
                <a:solidFill>
                  <a:srgbClr val="000066"/>
                </a:solidFill>
                <a:latin typeface="Times New Roman" pitchFamily="18" charset="0"/>
              </a:rPr>
              <a:t>PHY</a:t>
            </a:r>
          </a:p>
        </p:txBody>
      </p:sp>
      <p:sp>
        <p:nvSpPr>
          <p:cNvPr id="38916" name="Text Box 5"/>
          <p:cNvSpPr txBox="1">
            <a:spLocks noChangeArrowheads="1"/>
          </p:cNvSpPr>
          <p:nvPr/>
        </p:nvSpPr>
        <p:spPr bwMode="auto">
          <a:xfrm>
            <a:off x="1259632" y="5132555"/>
            <a:ext cx="6912495" cy="1015663"/>
          </a:xfrm>
          <a:prstGeom prst="rect">
            <a:avLst/>
          </a:prstGeom>
          <a:noFill/>
          <a:ln w="9525">
            <a:noFill/>
            <a:miter lim="800000"/>
            <a:headEnd/>
            <a:tailEnd/>
          </a:ln>
        </p:spPr>
        <p:txBody>
          <a:bodyPr wrap="square">
            <a:spAutoFit/>
          </a:bodyPr>
          <a:lstStyle/>
          <a:p>
            <a:r>
              <a:rPr lang="en-US" sz="2000" dirty="0">
                <a:solidFill>
                  <a:srgbClr val="000066"/>
                </a:solidFill>
                <a:latin typeface="Times New Roman" pitchFamily="18" charset="0"/>
              </a:rPr>
              <a:t>PHY – Converts signals from the MAC Layer to Radio Signals</a:t>
            </a:r>
          </a:p>
          <a:p>
            <a:r>
              <a:rPr lang="en-US" sz="2000" dirty="0">
                <a:solidFill>
                  <a:srgbClr val="000066"/>
                </a:solidFill>
                <a:latin typeface="Times New Roman" pitchFamily="18" charset="0"/>
              </a:rPr>
              <a:t>MAC – Implements the CSMA / CA Mechanism</a:t>
            </a:r>
          </a:p>
          <a:p>
            <a:r>
              <a:rPr lang="en-US" sz="2000" dirty="0">
                <a:solidFill>
                  <a:srgbClr val="000066"/>
                </a:solidFill>
                <a:latin typeface="Times New Roman" pitchFamily="18" charset="0"/>
              </a:rPr>
              <a:t>LLC – Provides Interface to upper Layers</a:t>
            </a:r>
          </a:p>
        </p:txBody>
      </p:sp>
      <p:pic>
        <p:nvPicPr>
          <p:cNvPr id="38917" name="Picture 6"/>
          <p:cNvPicPr>
            <a:picLocks noChangeAspect="1" noChangeArrowheads="1"/>
          </p:cNvPicPr>
          <p:nvPr/>
        </p:nvPicPr>
        <p:blipFill>
          <a:blip r:embed="rId2" cstate="print"/>
          <a:srcRect/>
          <a:stretch>
            <a:fillRect/>
          </a:stretch>
        </p:blipFill>
        <p:spPr bwMode="auto">
          <a:xfrm>
            <a:off x="1066800" y="1217613"/>
            <a:ext cx="7392988" cy="3787775"/>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06CEE0A-0FCF-4DB4-A8A2-84DC1EC04369}"/>
              </a:ext>
            </a:extLst>
          </p:cNvPr>
          <p:cNvSpPr>
            <a:spLocks noGrp="1"/>
          </p:cNvSpPr>
          <p:nvPr>
            <p:ph type="sldNum" sz="quarter" idx="12"/>
          </p:nvPr>
        </p:nvSpPr>
        <p:spPr/>
        <p:txBody>
          <a:bodyPr/>
          <a:lstStyle/>
          <a:p>
            <a:pPr>
              <a:defRPr/>
            </a:pPr>
            <a:fld id="{3E9210F4-E719-49C2-B71C-67B6C06F4A3C}" type="slidenum">
              <a:rPr lang="el-GR" smtClean="0"/>
              <a:pPr>
                <a:defRPr/>
              </a:pPr>
              <a:t>25</a:t>
            </a:fld>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WLAN Technical – Physical Layer</a:t>
            </a:r>
          </a:p>
        </p:txBody>
      </p:sp>
      <p:sp>
        <p:nvSpPr>
          <p:cNvPr id="39939" name="Rectangle 3"/>
          <p:cNvSpPr>
            <a:spLocks noGrp="1" noChangeArrowheads="1"/>
          </p:cNvSpPr>
          <p:nvPr>
            <p:ph idx="1"/>
          </p:nvPr>
        </p:nvSpPr>
        <p:spPr/>
        <p:txBody>
          <a:bodyPr/>
          <a:lstStyle/>
          <a:p>
            <a:pPr eaLnBrk="1" hangingPunct="1"/>
            <a:r>
              <a:rPr lang="en-US"/>
              <a:t>Transmission Method</a:t>
            </a:r>
          </a:p>
          <a:p>
            <a:pPr lvl="1" eaLnBrk="1" hangingPunct="1"/>
            <a:r>
              <a:rPr lang="en-US"/>
              <a:t>Spread spectrum (DSSS) for 11 Mbps 802.11b in 2.4 GHz band</a:t>
            </a:r>
          </a:p>
          <a:p>
            <a:pPr lvl="1" eaLnBrk="1" hangingPunct="1"/>
            <a:r>
              <a:rPr lang="en-US"/>
              <a:t>Orthogonal frequency division multiplexing (OFDM) for 54 Mbps 802.11g in 5 GHz band</a:t>
            </a:r>
          </a:p>
          <a:p>
            <a:pPr lvl="1" eaLnBrk="1" hangingPunct="1"/>
            <a:r>
              <a:rPr lang="en-US"/>
              <a:t>OFDM for 54 Mbps 802.11a in 5 GHz band</a:t>
            </a:r>
          </a:p>
        </p:txBody>
      </p:sp>
      <p:sp>
        <p:nvSpPr>
          <p:cNvPr id="2" name="Slide Number Placeholder 1">
            <a:extLst>
              <a:ext uri="{FF2B5EF4-FFF2-40B4-BE49-F238E27FC236}">
                <a16:creationId xmlns:a16="http://schemas.microsoft.com/office/drawing/2014/main" id="{A240074F-D200-45BE-8F20-2941BCD268C2}"/>
              </a:ext>
            </a:extLst>
          </p:cNvPr>
          <p:cNvSpPr>
            <a:spLocks noGrp="1"/>
          </p:cNvSpPr>
          <p:nvPr>
            <p:ph type="sldNum" sz="quarter" idx="12"/>
          </p:nvPr>
        </p:nvSpPr>
        <p:spPr/>
        <p:txBody>
          <a:bodyPr/>
          <a:lstStyle/>
          <a:p>
            <a:pPr>
              <a:defRPr/>
            </a:pPr>
            <a:fld id="{3E9210F4-E719-49C2-B71C-67B6C06F4A3C}" type="slidenum">
              <a:rPr lang="el-GR" smtClean="0"/>
              <a:pPr>
                <a:defRPr/>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2938" y="714375"/>
            <a:ext cx="8229600" cy="1143000"/>
          </a:xfrm>
        </p:spPr>
        <p:txBody>
          <a:bodyPr/>
          <a:lstStyle/>
          <a:p>
            <a:pPr eaLnBrk="1" hangingPunct="1"/>
            <a:r>
              <a:rPr lang="en-US"/>
              <a:t>Radio technology</a:t>
            </a:r>
          </a:p>
        </p:txBody>
      </p:sp>
      <p:sp>
        <p:nvSpPr>
          <p:cNvPr id="40963" name="Rectangle 3"/>
          <p:cNvSpPr>
            <a:spLocks noGrp="1" noChangeArrowheads="1"/>
          </p:cNvSpPr>
          <p:nvPr>
            <p:ph type="body" sz="half" idx="1"/>
          </p:nvPr>
        </p:nvSpPr>
        <p:spPr/>
        <p:txBody>
          <a:bodyPr/>
          <a:lstStyle/>
          <a:p>
            <a:pPr eaLnBrk="1" hangingPunct="1"/>
            <a:r>
              <a:rPr lang="en-US" dirty="0"/>
              <a:t>IEEE 802.11 provides for two variations of the PHY using RF technology:</a:t>
            </a:r>
          </a:p>
          <a:p>
            <a:pPr lvl="1" eaLnBrk="1" hangingPunct="1"/>
            <a:r>
              <a:rPr lang="en-US" dirty="0"/>
              <a:t>Direct Sequence Spread Spectrum (DSSS)</a:t>
            </a:r>
          </a:p>
          <a:p>
            <a:pPr lvl="1" eaLnBrk="1" hangingPunct="1"/>
            <a:r>
              <a:rPr lang="en-US" dirty="0"/>
              <a:t>Frequency Hopped Spread Spectrum (FHSS)</a:t>
            </a:r>
          </a:p>
          <a:p>
            <a:pPr eaLnBrk="1" hangingPunct="1"/>
            <a:r>
              <a:rPr lang="en-US" dirty="0"/>
              <a:t>The DSSS and FHSS PHY options is designed for operations in the 2.4 GHz ISM band.</a:t>
            </a:r>
          </a:p>
          <a:p>
            <a:pPr eaLnBrk="1" hangingPunct="1"/>
            <a:r>
              <a:rPr lang="en-US" dirty="0"/>
              <a:t>Two new techniques were introduced to achieve higher bandwidth:</a:t>
            </a:r>
          </a:p>
          <a:p>
            <a:pPr lvl="1" eaLnBrk="1" hangingPunct="1"/>
            <a:r>
              <a:rPr lang="en-US" dirty="0"/>
              <a:t>Orthogonal Frequency Division Multiplexing (OFDM) modulation and High Rate – DSSS with transmission rates &gt;=54 Mbps and &gt;=11 Mbps, respectively.</a:t>
            </a:r>
          </a:p>
        </p:txBody>
      </p:sp>
      <p:pic>
        <p:nvPicPr>
          <p:cNvPr id="40964" name="Picture 4"/>
          <p:cNvPicPr>
            <a:picLocks noGrp="1" noChangeAspect="1" noChangeArrowheads="1"/>
          </p:cNvPicPr>
          <p:nvPr>
            <p:ph sz="half" idx="2"/>
          </p:nvPr>
        </p:nvPicPr>
        <p:blipFill>
          <a:blip r:embed="rId3" cstate="print"/>
          <a:stretch>
            <a:fillRect/>
          </a:stretch>
        </p:blipFill>
        <p:spPr>
          <a:xfrm>
            <a:off x="1638666" y="4422690"/>
            <a:ext cx="5866667" cy="1219370"/>
          </a:xfrm>
        </p:spPr>
      </p:pic>
      <p:sp>
        <p:nvSpPr>
          <p:cNvPr id="2" name="Slide Number Placeholder 1">
            <a:extLst>
              <a:ext uri="{FF2B5EF4-FFF2-40B4-BE49-F238E27FC236}">
                <a16:creationId xmlns:a16="http://schemas.microsoft.com/office/drawing/2014/main" id="{942C5D4B-CF0B-4BB8-8A69-28A36087FD9B}"/>
              </a:ext>
            </a:extLst>
          </p:cNvPr>
          <p:cNvSpPr>
            <a:spLocks noGrp="1"/>
          </p:cNvSpPr>
          <p:nvPr>
            <p:ph type="sldNum" sz="quarter" idx="12"/>
          </p:nvPr>
        </p:nvSpPr>
        <p:spPr/>
        <p:txBody>
          <a:bodyPr/>
          <a:lstStyle/>
          <a:p>
            <a:pPr>
              <a:defRPr/>
            </a:pPr>
            <a:fld id="{F2213EC9-5EBE-4A84-B272-E2EC83AE1F59}" type="slidenum">
              <a:rPr lang="el-GR" smtClean="0"/>
              <a:pPr>
                <a:defRPr/>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8625" y="571500"/>
            <a:ext cx="8258175" cy="846138"/>
          </a:xfrm>
        </p:spPr>
        <p:txBody>
          <a:bodyPr/>
          <a:lstStyle/>
          <a:p>
            <a:pPr eaLnBrk="1" hangingPunct="1"/>
            <a:r>
              <a:rPr lang="en-US"/>
              <a:t>Channel bandwidth for DSSS</a:t>
            </a:r>
          </a:p>
        </p:txBody>
      </p:sp>
      <p:pic>
        <p:nvPicPr>
          <p:cNvPr id="46083" name="Picture 3"/>
          <p:cNvPicPr>
            <a:picLocks noGrp="1" noChangeAspect="1" noChangeArrowheads="1"/>
          </p:cNvPicPr>
          <p:nvPr>
            <p:ph sz="half" idx="1"/>
          </p:nvPr>
        </p:nvPicPr>
        <p:blipFill>
          <a:blip r:embed="rId3" cstate="print"/>
          <a:stretch>
            <a:fillRect/>
          </a:stretch>
        </p:blipFill>
        <p:spPr>
          <a:xfrm>
            <a:off x="1795809" y="1959666"/>
            <a:ext cx="5552381" cy="1467055"/>
          </a:xfrm>
        </p:spPr>
      </p:pic>
      <p:sp>
        <p:nvSpPr>
          <p:cNvPr id="46084" name="Rectangle 4"/>
          <p:cNvSpPr>
            <a:spLocks noGrp="1" noChangeArrowheads="1"/>
          </p:cNvSpPr>
          <p:nvPr>
            <p:ph type="body" sz="half" idx="2"/>
          </p:nvPr>
        </p:nvSpPr>
        <p:spPr/>
        <p:txBody>
          <a:bodyPr/>
          <a:lstStyle/>
          <a:p>
            <a:pPr eaLnBrk="1" hangingPunct="1"/>
            <a:r>
              <a:rPr lang="en-US"/>
              <a:t>802.11b with DSSS has a available throughput-capacity of 11 Mbps/channel </a:t>
            </a:r>
          </a:p>
          <a:p>
            <a:pPr eaLnBrk="1" hangingPunct="1"/>
            <a:r>
              <a:rPr lang="en-US"/>
              <a:t>Divides spectrum in 3 channels to reduce co-channel interference. </a:t>
            </a:r>
          </a:p>
          <a:p>
            <a:pPr eaLnBrk="1" hangingPunct="1"/>
            <a:r>
              <a:rPr lang="en-US"/>
              <a:t>The channel bandwidth is 22 MHz for DSSS systems.</a:t>
            </a:r>
          </a:p>
        </p:txBody>
      </p:sp>
      <p:sp>
        <p:nvSpPr>
          <p:cNvPr id="2" name="Slide Number Placeholder 1">
            <a:extLst>
              <a:ext uri="{FF2B5EF4-FFF2-40B4-BE49-F238E27FC236}">
                <a16:creationId xmlns:a16="http://schemas.microsoft.com/office/drawing/2014/main" id="{743D71DA-141F-46A6-88B7-8534342CE16F}"/>
              </a:ext>
            </a:extLst>
          </p:cNvPr>
          <p:cNvSpPr>
            <a:spLocks noGrp="1"/>
          </p:cNvSpPr>
          <p:nvPr>
            <p:ph type="sldNum" sz="quarter" idx="12"/>
          </p:nvPr>
        </p:nvSpPr>
        <p:spPr/>
        <p:txBody>
          <a:bodyPr/>
          <a:lstStyle/>
          <a:p>
            <a:pPr>
              <a:defRPr/>
            </a:pPr>
            <a:fld id="{D30E20FE-3E86-4F14-BE0A-521F5E39A198}" type="slidenum">
              <a:rPr lang="el-GR" smtClean="0"/>
              <a:pPr>
                <a:defRPr/>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a:t>Frequency Hopped Spread Spectrum (FHSS)</a:t>
            </a:r>
          </a:p>
        </p:txBody>
      </p:sp>
      <p:sp>
        <p:nvSpPr>
          <p:cNvPr id="41987" name="Rectangle 3"/>
          <p:cNvSpPr>
            <a:spLocks noGrp="1" noChangeArrowheads="1"/>
          </p:cNvSpPr>
          <p:nvPr>
            <p:ph idx="1"/>
          </p:nvPr>
        </p:nvSpPr>
        <p:spPr>
          <a:xfrm>
            <a:off x="437381" y="1484784"/>
            <a:ext cx="8229600" cy="4389437"/>
          </a:xfrm>
        </p:spPr>
        <p:txBody>
          <a:bodyPr>
            <a:normAutofit/>
          </a:bodyPr>
          <a:lstStyle/>
          <a:p>
            <a:pPr eaLnBrk="1" hangingPunct="1"/>
            <a:r>
              <a:rPr lang="en-US" sz="1800" dirty="0"/>
              <a:t>FHSS is a spread-spectrum method of transmitting radio signals by rapidly switching a carrier among many frequency channels, using a pseudorandom sequence known to both transmitter and receiver. </a:t>
            </a:r>
          </a:p>
          <a:p>
            <a:pPr eaLnBrk="1" hangingPunct="1"/>
            <a:r>
              <a:rPr lang="en-US" sz="1800" dirty="0"/>
              <a:t>High effect in a narrow frequency band (1 MHz = 1 Channel)</a:t>
            </a:r>
          </a:p>
          <a:p>
            <a:pPr eaLnBrk="1" hangingPunct="1"/>
            <a:r>
              <a:rPr lang="en-US" sz="1800" dirty="0"/>
              <a:t>Different hopping sequences enables multiple BSS to coexist in the same geographical area.</a:t>
            </a:r>
          </a:p>
          <a:p>
            <a:pPr lvl="1" eaLnBrk="1" hangingPunct="1"/>
            <a:r>
              <a:rPr lang="en-US" sz="1600" dirty="0"/>
              <a:t>Alleviate congestion and maximize total throughput in BSS</a:t>
            </a:r>
          </a:p>
          <a:p>
            <a:pPr eaLnBrk="1" hangingPunct="1"/>
            <a:r>
              <a:rPr lang="en-US" sz="1800" dirty="0"/>
              <a:t>Currently used in Bluetooth.</a:t>
            </a:r>
          </a:p>
        </p:txBody>
      </p:sp>
      <p:pic>
        <p:nvPicPr>
          <p:cNvPr id="4" name="Picture 3">
            <a:extLst>
              <a:ext uri="{FF2B5EF4-FFF2-40B4-BE49-F238E27FC236}">
                <a16:creationId xmlns:a16="http://schemas.microsoft.com/office/drawing/2014/main" id="{12F1A24C-88CB-4FEF-BCFA-EA52F522C7D9}"/>
              </a:ext>
            </a:extLst>
          </p:cNvPr>
          <p:cNvPicPr>
            <a:picLocks noChangeAspect="1" noChangeArrowheads="1"/>
          </p:cNvPicPr>
          <p:nvPr/>
        </p:nvPicPr>
        <p:blipFill>
          <a:blip r:embed="rId3" cstate="print"/>
          <a:srcRect/>
          <a:stretch>
            <a:fillRect/>
          </a:stretch>
        </p:blipFill>
        <p:spPr bwMode="auto">
          <a:xfrm>
            <a:off x="4549260" y="3861048"/>
            <a:ext cx="4181475" cy="28590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9C0841F0-F191-4F3C-B535-7D9813AFA80D}"/>
              </a:ext>
            </a:extLst>
          </p:cNvPr>
          <p:cNvSpPr>
            <a:spLocks noGrp="1"/>
          </p:cNvSpPr>
          <p:nvPr>
            <p:ph type="sldNum" sz="quarter" idx="12"/>
          </p:nvPr>
        </p:nvSpPr>
        <p:spPr/>
        <p:txBody>
          <a:bodyPr/>
          <a:lstStyle/>
          <a:p>
            <a:pPr>
              <a:defRPr/>
            </a:pPr>
            <a:fld id="{3E9210F4-E719-49C2-B71C-67B6C06F4A3C}" type="slidenum">
              <a:rPr lang="el-GR" smtClean="0"/>
              <a:pPr>
                <a:defRPr/>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0063" y="571500"/>
            <a:ext cx="8229600" cy="1143000"/>
          </a:xfrm>
        </p:spPr>
        <p:txBody>
          <a:bodyPr/>
          <a:lstStyle/>
          <a:p>
            <a:pPr eaLnBrk="1" hangingPunct="1"/>
            <a:r>
              <a:rPr lang="en-US" dirty="0"/>
              <a:t>Fundamental Multiple Access methods</a:t>
            </a:r>
          </a:p>
        </p:txBody>
      </p:sp>
      <p:sp>
        <p:nvSpPr>
          <p:cNvPr id="16387" name="Rectangle 3"/>
          <p:cNvSpPr>
            <a:spLocks noGrp="1" noChangeArrowheads="1"/>
          </p:cNvSpPr>
          <p:nvPr>
            <p:ph type="body" sz="half" idx="1"/>
          </p:nvPr>
        </p:nvSpPr>
        <p:spPr>
          <a:xfrm>
            <a:off x="457200" y="1600200"/>
            <a:ext cx="4186238" cy="2185988"/>
          </a:xfrm>
        </p:spPr>
        <p:txBody>
          <a:bodyPr/>
          <a:lstStyle/>
          <a:p>
            <a:pPr eaLnBrk="1" hangingPunct="1"/>
            <a:r>
              <a:rPr lang="en-US" dirty="0"/>
              <a:t>FDMA</a:t>
            </a:r>
          </a:p>
          <a:p>
            <a:pPr lvl="1" eaLnBrk="1" hangingPunct="1"/>
            <a:r>
              <a:rPr lang="en-US" dirty="0"/>
              <a:t>Frequency division multiple access</a:t>
            </a:r>
          </a:p>
          <a:p>
            <a:pPr eaLnBrk="1" hangingPunct="1"/>
            <a:r>
              <a:rPr lang="en-US" dirty="0"/>
              <a:t>TDMA</a:t>
            </a:r>
          </a:p>
          <a:p>
            <a:pPr lvl="1" eaLnBrk="1" hangingPunct="1"/>
            <a:r>
              <a:rPr lang="en-US" dirty="0"/>
              <a:t>Time division multiple access</a:t>
            </a:r>
          </a:p>
          <a:p>
            <a:pPr eaLnBrk="1" hangingPunct="1"/>
            <a:r>
              <a:rPr lang="en-US" dirty="0"/>
              <a:t>CDMA</a:t>
            </a:r>
          </a:p>
          <a:p>
            <a:pPr lvl="1" eaLnBrk="1" hangingPunct="1"/>
            <a:r>
              <a:rPr lang="en-US" dirty="0"/>
              <a:t>Code division multiple access</a:t>
            </a:r>
          </a:p>
          <a:p>
            <a:r>
              <a:rPr lang="en-US" dirty="0"/>
              <a:t>ALOHA</a:t>
            </a:r>
          </a:p>
          <a:p>
            <a:pPr lvl="1"/>
            <a:r>
              <a:rPr lang="en-US" dirty="0"/>
              <a:t>satellite</a:t>
            </a:r>
          </a:p>
          <a:p>
            <a:endParaRPr lang="en-US" dirty="0"/>
          </a:p>
          <a:p>
            <a:endParaRPr lang="en-US" dirty="0"/>
          </a:p>
        </p:txBody>
      </p:sp>
      <p:pic>
        <p:nvPicPr>
          <p:cNvPr id="16388" name="Picture 4"/>
          <p:cNvPicPr>
            <a:picLocks noGrp="1" noChangeAspect="1" noChangeArrowheads="1"/>
          </p:cNvPicPr>
          <p:nvPr>
            <p:ph sz="half" idx="2"/>
          </p:nvPr>
        </p:nvPicPr>
        <p:blipFill>
          <a:blip r:embed="rId3" cstate="print">
            <a:lum contrast="10000"/>
          </a:blip>
          <a:stretch>
            <a:fillRect/>
          </a:stretch>
        </p:blipFill>
        <p:spPr>
          <a:xfrm>
            <a:off x="1907704" y="4260777"/>
            <a:ext cx="6434044" cy="2187575"/>
          </a:xfrm>
        </p:spPr>
      </p:pic>
      <p:sp>
        <p:nvSpPr>
          <p:cNvPr id="2" name="Slide Number Placeholder 1">
            <a:extLst>
              <a:ext uri="{FF2B5EF4-FFF2-40B4-BE49-F238E27FC236}">
                <a16:creationId xmlns:a16="http://schemas.microsoft.com/office/drawing/2014/main" id="{484C80A4-45AF-450C-B3D4-2EA4278809F4}"/>
              </a:ext>
            </a:extLst>
          </p:cNvPr>
          <p:cNvSpPr>
            <a:spLocks noGrp="1"/>
          </p:cNvSpPr>
          <p:nvPr>
            <p:ph type="sldNum" sz="quarter" idx="12"/>
          </p:nvPr>
        </p:nvSpPr>
        <p:spPr/>
        <p:txBody>
          <a:bodyPr/>
          <a:lstStyle/>
          <a:p>
            <a:pPr>
              <a:defRPr/>
            </a:pPr>
            <a:fld id="{F2213EC9-5EBE-4A84-B272-E2EC83AE1F59}" type="slidenum">
              <a:rPr lang="el-GR" smtClean="0"/>
              <a:pPr>
                <a:defRPr/>
              </a:pPr>
              <a:t>3</a:t>
            </a:fld>
            <a:endParaRPr lang="el-GR"/>
          </a:p>
        </p:txBody>
      </p:sp>
      <p:sp>
        <p:nvSpPr>
          <p:cNvPr id="9" name="TextBox 8">
            <a:extLst>
              <a:ext uri="{FF2B5EF4-FFF2-40B4-BE49-F238E27FC236}">
                <a16:creationId xmlns:a16="http://schemas.microsoft.com/office/drawing/2014/main" id="{00B60679-D6EE-4809-9A7F-B9EA73DDB54D}"/>
              </a:ext>
            </a:extLst>
          </p:cNvPr>
          <p:cNvSpPr txBox="1"/>
          <p:nvPr/>
        </p:nvSpPr>
        <p:spPr>
          <a:xfrm>
            <a:off x="5796136" y="2420888"/>
            <a:ext cx="1979240" cy="923330"/>
          </a:xfrm>
          <a:prstGeom prst="rect">
            <a:avLst/>
          </a:prstGeom>
          <a:noFill/>
          <a:ln>
            <a:solidFill>
              <a:schemeClr val="tx1"/>
            </a:solidFill>
          </a:ln>
        </p:spPr>
        <p:txBody>
          <a:bodyPr wrap="square">
            <a:spAutoFit/>
          </a:bodyPr>
          <a:lstStyle/>
          <a:p>
            <a:pPr marL="285750" indent="-285750">
              <a:buFont typeface="Wingdings" panose="05000000000000000000" pitchFamily="2" charset="2"/>
              <a:buChar char="Ø"/>
            </a:pPr>
            <a:r>
              <a:rPr lang="en-US" dirty="0"/>
              <a:t>802.11</a:t>
            </a:r>
          </a:p>
          <a:p>
            <a:pPr marL="742950" lvl="1" indent="-285750">
              <a:buFont typeface="Arial" panose="020B0604020202020204" pitchFamily="34" charset="0"/>
              <a:buChar char="•"/>
            </a:pPr>
            <a:r>
              <a:rPr lang="en-US" dirty="0"/>
              <a:t>CSMA/CA</a:t>
            </a:r>
          </a:p>
          <a:p>
            <a:pPr marL="742950" lvl="1" indent="-285750">
              <a:buFont typeface="Arial" panose="020B0604020202020204" pitchFamily="34" charset="0"/>
              <a:buChar char="•"/>
            </a:pPr>
            <a:r>
              <a:rPr lang="en-US" dirty="0"/>
              <a:t>OFDMA</a:t>
            </a:r>
            <a:endParaRPr lang="en-GB" dirty="0"/>
          </a:p>
        </p:txBody>
      </p:sp>
    </p:spTree>
    <p:extLst>
      <p:ext uri="{BB962C8B-B14F-4D97-AF65-F5344CB8AC3E}">
        <p14:creationId xmlns:p14="http://schemas.microsoft.com/office/powerpoint/2010/main" val="461145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nb-NO" dirty="0"/>
              <a:t>Medium Access Control (MAC) Layer</a:t>
            </a:r>
            <a:endParaRPr lang="en-US" dirty="0"/>
          </a:p>
        </p:txBody>
      </p:sp>
      <p:sp>
        <p:nvSpPr>
          <p:cNvPr id="48131" name="Rectangle 3"/>
          <p:cNvSpPr>
            <a:spLocks noGrp="1" noChangeArrowheads="1"/>
          </p:cNvSpPr>
          <p:nvPr>
            <p:ph idx="1"/>
          </p:nvPr>
        </p:nvSpPr>
        <p:spPr/>
        <p:txBody>
          <a:bodyPr/>
          <a:lstStyle/>
          <a:p>
            <a:pPr eaLnBrk="1" hangingPunct="1"/>
            <a:r>
              <a:rPr lang="en-US" dirty="0"/>
              <a:t>Manages access of multiple wireless stations to shared wireless medium.</a:t>
            </a:r>
          </a:p>
          <a:p>
            <a:pPr lvl="1" eaLnBrk="1" hangingPunct="1"/>
            <a:r>
              <a:rPr lang="en-US" dirty="0"/>
              <a:t>CSMA/CA (Carrier Sense Multiple Access with Collision Avoidance)</a:t>
            </a:r>
          </a:p>
          <a:p>
            <a:pPr eaLnBrk="1" hangingPunct="1"/>
            <a:r>
              <a:rPr lang="en-US" dirty="0"/>
              <a:t>Assists in security over the wireless link</a:t>
            </a:r>
          </a:p>
          <a:p>
            <a:pPr lvl="1" eaLnBrk="1" hangingPunct="1"/>
            <a:r>
              <a:rPr lang="en-US" dirty="0"/>
              <a:t>Encrypt all wireless communication</a:t>
            </a:r>
          </a:p>
          <a:p>
            <a:pPr lvl="1" eaLnBrk="1" hangingPunct="1"/>
            <a:r>
              <a:rPr lang="en-US" dirty="0"/>
              <a:t>Authenticate clients before granting access</a:t>
            </a:r>
          </a:p>
          <a:p>
            <a:pPr eaLnBrk="1" hangingPunct="1"/>
            <a:r>
              <a:rPr lang="en-US" dirty="0"/>
              <a:t>Assists in association management</a:t>
            </a:r>
          </a:p>
          <a:p>
            <a:pPr lvl="1" eaLnBrk="1" hangingPunct="1"/>
            <a:r>
              <a:rPr lang="en-US" dirty="0"/>
              <a:t>Binding client identity of access point</a:t>
            </a:r>
          </a:p>
          <a:p>
            <a:pPr lvl="1" eaLnBrk="1" hangingPunct="1"/>
            <a:r>
              <a:rPr lang="en-US" dirty="0"/>
              <a:t>Portability, mobility</a:t>
            </a:r>
          </a:p>
        </p:txBody>
      </p:sp>
      <p:sp>
        <p:nvSpPr>
          <p:cNvPr id="2" name="Slide Number Placeholder 1">
            <a:extLst>
              <a:ext uri="{FF2B5EF4-FFF2-40B4-BE49-F238E27FC236}">
                <a16:creationId xmlns:a16="http://schemas.microsoft.com/office/drawing/2014/main" id="{9F442037-8264-4488-9789-359C2D5172D7}"/>
              </a:ext>
            </a:extLst>
          </p:cNvPr>
          <p:cNvSpPr>
            <a:spLocks noGrp="1"/>
          </p:cNvSpPr>
          <p:nvPr>
            <p:ph type="sldNum" sz="quarter" idx="12"/>
          </p:nvPr>
        </p:nvSpPr>
        <p:spPr/>
        <p:txBody>
          <a:bodyPr/>
          <a:lstStyle/>
          <a:p>
            <a:pPr>
              <a:defRPr/>
            </a:pPr>
            <a:fld id="{3E9210F4-E719-49C2-B71C-67B6C06F4A3C}" type="slidenum">
              <a:rPr lang="el-GR" smtClean="0"/>
              <a:pPr>
                <a:defRPr/>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nb-NO" dirty="0"/>
              <a:t>Medium Access Control (MAC) Layer</a:t>
            </a:r>
            <a:endParaRPr lang="en-US" dirty="0"/>
          </a:p>
        </p:txBody>
      </p:sp>
      <p:sp>
        <p:nvSpPr>
          <p:cNvPr id="49155" name="Rectangle 3"/>
          <p:cNvSpPr>
            <a:spLocks noGrp="1" noChangeArrowheads="1"/>
          </p:cNvSpPr>
          <p:nvPr>
            <p:ph idx="1"/>
          </p:nvPr>
        </p:nvSpPr>
        <p:spPr/>
        <p:txBody>
          <a:bodyPr/>
          <a:lstStyle/>
          <a:p>
            <a:pPr eaLnBrk="1" hangingPunct="1"/>
            <a:r>
              <a:rPr lang="nb-NO"/>
              <a:t>Activities:</a:t>
            </a:r>
          </a:p>
          <a:p>
            <a:pPr lvl="1" eaLnBrk="1" hangingPunct="1"/>
            <a:r>
              <a:rPr lang="nb-NO"/>
              <a:t>Channel allocation procedures</a:t>
            </a:r>
          </a:p>
          <a:p>
            <a:pPr lvl="1" eaLnBrk="1" hangingPunct="1"/>
            <a:r>
              <a:rPr lang="nb-NO"/>
              <a:t>Protocol Data Unit (PDU) addressing</a:t>
            </a:r>
          </a:p>
          <a:p>
            <a:pPr lvl="1" eaLnBrk="1" hangingPunct="1"/>
            <a:r>
              <a:rPr lang="nb-NO"/>
              <a:t>Frame formatting</a:t>
            </a:r>
          </a:p>
          <a:p>
            <a:pPr lvl="1" eaLnBrk="1" hangingPunct="1"/>
            <a:r>
              <a:rPr lang="nb-NO"/>
              <a:t>Error checking</a:t>
            </a:r>
          </a:p>
          <a:p>
            <a:pPr lvl="1" eaLnBrk="1" hangingPunct="1"/>
            <a:r>
              <a:rPr lang="nb-NO"/>
              <a:t>Fragmentation and reassembly</a:t>
            </a:r>
          </a:p>
          <a:p>
            <a:pPr eaLnBrk="1" hangingPunct="1"/>
            <a:endParaRPr lang="nb-NO"/>
          </a:p>
          <a:p>
            <a:pPr eaLnBrk="1" hangingPunct="1"/>
            <a:r>
              <a:rPr lang="nb-NO"/>
              <a:t>Medium alternates between two modes:</a:t>
            </a:r>
          </a:p>
          <a:p>
            <a:pPr lvl="1" eaLnBrk="1" hangingPunct="1"/>
            <a:r>
              <a:rPr lang="nb-NO"/>
              <a:t>Contention Period (CP)</a:t>
            </a:r>
          </a:p>
          <a:p>
            <a:pPr lvl="1" eaLnBrk="1" hangingPunct="1"/>
            <a:r>
              <a:rPr lang="nb-NO"/>
              <a:t>Contention Free Period (CFP)</a:t>
            </a:r>
            <a:endParaRPr lang="en-US"/>
          </a:p>
        </p:txBody>
      </p:sp>
      <p:sp>
        <p:nvSpPr>
          <p:cNvPr id="2" name="Slide Number Placeholder 1">
            <a:extLst>
              <a:ext uri="{FF2B5EF4-FFF2-40B4-BE49-F238E27FC236}">
                <a16:creationId xmlns:a16="http://schemas.microsoft.com/office/drawing/2014/main" id="{DA93BC29-7DC6-4701-8F73-E82D7220899C}"/>
              </a:ext>
            </a:extLst>
          </p:cNvPr>
          <p:cNvSpPr>
            <a:spLocks noGrp="1"/>
          </p:cNvSpPr>
          <p:nvPr>
            <p:ph type="sldNum" sz="quarter" idx="12"/>
          </p:nvPr>
        </p:nvSpPr>
        <p:spPr/>
        <p:txBody>
          <a:bodyPr/>
          <a:lstStyle/>
          <a:p>
            <a:pPr>
              <a:defRPr/>
            </a:pPr>
            <a:fld id="{3E9210F4-E719-49C2-B71C-67B6C06F4A3C}" type="slidenum">
              <a:rPr lang="el-GR" smtClean="0"/>
              <a:pPr>
                <a:defRPr/>
              </a:pPr>
              <a:t>31</a:t>
            </a:fld>
            <a:endParaRPr lang="el-G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802.11 MAC Frames</a:t>
            </a:r>
          </a:p>
        </p:txBody>
      </p:sp>
      <p:sp>
        <p:nvSpPr>
          <p:cNvPr id="50179" name="Content Placeholder 5"/>
          <p:cNvSpPr>
            <a:spLocks noGrp="1"/>
          </p:cNvSpPr>
          <p:nvPr>
            <p:ph idx="1"/>
          </p:nvPr>
        </p:nvSpPr>
        <p:spPr/>
        <p:txBody>
          <a:bodyPr/>
          <a:lstStyle/>
          <a:p>
            <a:pPr eaLnBrk="1" hangingPunct="1"/>
            <a:r>
              <a:rPr lang="en-US"/>
              <a:t>Management Frames: Used for</a:t>
            </a:r>
          </a:p>
          <a:p>
            <a:pPr lvl="1" eaLnBrk="1" hangingPunct="1"/>
            <a:r>
              <a:rPr lang="en-US"/>
              <a:t>Station association, dissociation, timing and synchronization, authentication </a:t>
            </a:r>
          </a:p>
          <a:p>
            <a:pPr eaLnBrk="1" hangingPunct="1"/>
            <a:r>
              <a:rPr lang="en-US"/>
              <a:t>Control Frames: Used for</a:t>
            </a:r>
          </a:p>
          <a:p>
            <a:pPr lvl="1" eaLnBrk="1" hangingPunct="1"/>
            <a:r>
              <a:rPr lang="en-US"/>
              <a:t>Handshaking during CP (RTS/CTS)</a:t>
            </a:r>
          </a:p>
          <a:p>
            <a:pPr lvl="1" eaLnBrk="1" hangingPunct="1"/>
            <a:r>
              <a:rPr lang="en-US"/>
              <a:t>ACK frames during CP</a:t>
            </a:r>
          </a:p>
          <a:p>
            <a:pPr eaLnBrk="1" hangingPunct="1"/>
            <a:r>
              <a:rPr lang="en-US"/>
              <a:t>Data Frames: Used for</a:t>
            </a:r>
          </a:p>
          <a:p>
            <a:pPr lvl="1" eaLnBrk="1" hangingPunct="1"/>
            <a:r>
              <a:rPr lang="en-US"/>
              <a:t>Sending data during CP and CFP</a:t>
            </a:r>
          </a:p>
          <a:p>
            <a:pPr eaLnBrk="1" hangingPunct="1"/>
            <a:endParaRPr lang="el-GR"/>
          </a:p>
        </p:txBody>
      </p:sp>
      <p:sp>
        <p:nvSpPr>
          <p:cNvPr id="50180" name="Rectangle 3"/>
          <p:cNvSpPr>
            <a:spLocks noChangeArrowheads="1"/>
          </p:cNvSpPr>
          <p:nvPr/>
        </p:nvSpPr>
        <p:spPr bwMode="auto">
          <a:xfrm>
            <a:off x="609600" y="1981200"/>
            <a:ext cx="8193088" cy="4419600"/>
          </a:xfrm>
          <a:prstGeom prst="rect">
            <a:avLst/>
          </a:prstGeom>
          <a:noFill/>
          <a:ln w="9525">
            <a:noFill/>
            <a:miter lim="800000"/>
            <a:headEnd/>
            <a:tailEnd/>
          </a:ln>
        </p:spPr>
        <p:txBody>
          <a:bodyPr/>
          <a:lstStyle/>
          <a:p>
            <a:pPr marL="342900" indent="-342900">
              <a:spcBef>
                <a:spcPct val="10000"/>
              </a:spcBef>
              <a:buFontTx/>
              <a:buChar char="•"/>
            </a:pPr>
            <a:endParaRPr lang="el-GR"/>
          </a:p>
        </p:txBody>
      </p:sp>
      <p:sp>
        <p:nvSpPr>
          <p:cNvPr id="50181" name="Rectangle 4"/>
          <p:cNvSpPr>
            <a:spLocks noChangeArrowheads="1"/>
          </p:cNvSpPr>
          <p:nvPr/>
        </p:nvSpPr>
        <p:spPr bwMode="auto">
          <a:xfrm>
            <a:off x="569913" y="1905000"/>
            <a:ext cx="8421687" cy="4419600"/>
          </a:xfrm>
          <a:prstGeom prst="rect">
            <a:avLst/>
          </a:prstGeom>
          <a:noFill/>
          <a:ln w="9525">
            <a:noFill/>
            <a:miter lim="800000"/>
            <a:headEnd/>
            <a:tailEnd/>
          </a:ln>
        </p:spPr>
        <p:txBody>
          <a:bodyPr/>
          <a:lstStyle/>
          <a:p>
            <a:pPr marL="342900" indent="-342900">
              <a:spcBef>
                <a:spcPct val="10000"/>
              </a:spcBef>
              <a:buFontTx/>
              <a:buChar char="•"/>
            </a:pPr>
            <a:endParaRPr lang="en-US" sz="2500"/>
          </a:p>
        </p:txBody>
      </p:sp>
      <p:sp>
        <p:nvSpPr>
          <p:cNvPr id="2" name="Slide Number Placeholder 1">
            <a:extLst>
              <a:ext uri="{FF2B5EF4-FFF2-40B4-BE49-F238E27FC236}">
                <a16:creationId xmlns:a16="http://schemas.microsoft.com/office/drawing/2014/main" id="{FE8458CF-12F6-4036-AE3A-EFEF2BF673BD}"/>
              </a:ext>
            </a:extLst>
          </p:cNvPr>
          <p:cNvSpPr>
            <a:spLocks noGrp="1"/>
          </p:cNvSpPr>
          <p:nvPr>
            <p:ph type="sldNum" sz="quarter" idx="12"/>
          </p:nvPr>
        </p:nvSpPr>
        <p:spPr/>
        <p:txBody>
          <a:bodyPr/>
          <a:lstStyle/>
          <a:p>
            <a:pPr>
              <a:defRPr/>
            </a:pPr>
            <a:fld id="{3E9210F4-E719-49C2-B71C-67B6C06F4A3C}" type="slidenum">
              <a:rPr lang="el-GR" smtClean="0"/>
              <a:pPr>
                <a:defRPr/>
              </a:pPr>
              <a:t>32</a:t>
            </a:fld>
            <a:endParaRPr lang="el-G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0063" y="642938"/>
            <a:ext cx="8229600" cy="796925"/>
          </a:xfrm>
        </p:spPr>
        <p:txBody>
          <a:bodyPr/>
          <a:lstStyle/>
          <a:p>
            <a:pPr eaLnBrk="1" hangingPunct="1"/>
            <a:r>
              <a:rPr lang="nb-NO"/>
              <a:t>802.11 frame format</a:t>
            </a:r>
            <a:endParaRPr lang="en-US"/>
          </a:p>
        </p:txBody>
      </p:sp>
      <p:sp>
        <p:nvSpPr>
          <p:cNvPr id="51203" name="Rectangle 3"/>
          <p:cNvSpPr>
            <a:spLocks noGrp="1" noChangeArrowheads="1"/>
          </p:cNvSpPr>
          <p:nvPr>
            <p:ph type="body" sz="half" idx="1"/>
          </p:nvPr>
        </p:nvSpPr>
        <p:spPr/>
        <p:txBody>
          <a:bodyPr/>
          <a:lstStyle/>
          <a:p>
            <a:pPr eaLnBrk="1" hangingPunct="1"/>
            <a:r>
              <a:rPr lang="nb-NO"/>
              <a:t>IEEE 802.11 support three types of frames:</a:t>
            </a:r>
          </a:p>
          <a:p>
            <a:pPr eaLnBrk="1" hangingPunct="1"/>
            <a:r>
              <a:rPr lang="nb-NO"/>
              <a:t>Management frames: station association and disassociation with AP, timing and sychronization, authentication and deauthentication.</a:t>
            </a:r>
          </a:p>
          <a:p>
            <a:pPr eaLnBrk="1" hangingPunct="1"/>
            <a:r>
              <a:rPr lang="nb-NO"/>
              <a:t>Control frames: handshaking and ack during CP, and to end the CFP</a:t>
            </a:r>
          </a:p>
          <a:p>
            <a:pPr eaLnBrk="1" hangingPunct="1"/>
            <a:r>
              <a:rPr lang="nb-NO"/>
              <a:t>Data frames: transmission of data, can be combined with polling and acknowledgements</a:t>
            </a:r>
            <a:endParaRPr lang="en-US"/>
          </a:p>
        </p:txBody>
      </p:sp>
      <p:pic>
        <p:nvPicPr>
          <p:cNvPr id="51204" name="Picture 4" descr="802_11_MAC_frame_format"/>
          <p:cNvPicPr>
            <a:picLocks noGrp="1" noChangeAspect="1" noChangeArrowheads="1"/>
          </p:cNvPicPr>
          <p:nvPr>
            <p:ph sz="half" idx="2"/>
          </p:nvPr>
        </p:nvPicPr>
        <p:blipFill>
          <a:blip r:embed="rId3" cstate="print"/>
          <a:srcRect/>
          <a:stretch>
            <a:fillRect/>
          </a:stretch>
        </p:blipFill>
        <p:spPr>
          <a:xfrm>
            <a:off x="714375" y="4143375"/>
            <a:ext cx="6656388" cy="965200"/>
          </a:xfrm>
        </p:spPr>
      </p:pic>
      <p:pic>
        <p:nvPicPr>
          <p:cNvPr id="51205" name="Picture 5" descr="Frame_control_field"/>
          <p:cNvPicPr>
            <a:picLocks noChangeAspect="1" noChangeArrowheads="1"/>
          </p:cNvPicPr>
          <p:nvPr/>
        </p:nvPicPr>
        <p:blipFill>
          <a:blip r:embed="rId4" cstate="print"/>
          <a:srcRect/>
          <a:stretch>
            <a:fillRect/>
          </a:stretch>
        </p:blipFill>
        <p:spPr bwMode="auto">
          <a:xfrm>
            <a:off x="684213" y="5661025"/>
            <a:ext cx="7431087" cy="1003300"/>
          </a:xfrm>
          <a:prstGeom prst="rect">
            <a:avLst/>
          </a:prstGeom>
          <a:noFill/>
          <a:ln w="9525">
            <a:noFill/>
            <a:miter lim="800000"/>
            <a:headEnd/>
            <a:tailEnd/>
          </a:ln>
        </p:spPr>
      </p:pic>
      <p:sp>
        <p:nvSpPr>
          <p:cNvPr id="51206" name="Line 6"/>
          <p:cNvSpPr>
            <a:spLocks noChangeShapeType="1"/>
          </p:cNvSpPr>
          <p:nvPr/>
        </p:nvSpPr>
        <p:spPr bwMode="auto">
          <a:xfrm>
            <a:off x="755650" y="5084763"/>
            <a:ext cx="0" cy="865187"/>
          </a:xfrm>
          <a:prstGeom prst="line">
            <a:avLst/>
          </a:prstGeom>
          <a:noFill/>
          <a:ln w="9525">
            <a:solidFill>
              <a:schemeClr val="tx1"/>
            </a:solidFill>
            <a:prstDash val="sysDot"/>
            <a:round/>
            <a:headEnd/>
            <a:tailEnd/>
          </a:ln>
        </p:spPr>
        <p:txBody>
          <a:bodyPr/>
          <a:lstStyle/>
          <a:p>
            <a:endParaRPr lang="el-GR"/>
          </a:p>
        </p:txBody>
      </p:sp>
      <p:sp>
        <p:nvSpPr>
          <p:cNvPr id="51207" name="Line 7"/>
          <p:cNvSpPr>
            <a:spLocks noChangeShapeType="1"/>
          </p:cNvSpPr>
          <p:nvPr/>
        </p:nvSpPr>
        <p:spPr bwMode="auto">
          <a:xfrm>
            <a:off x="1619250" y="5084763"/>
            <a:ext cx="6481763" cy="792162"/>
          </a:xfrm>
          <a:prstGeom prst="line">
            <a:avLst/>
          </a:prstGeom>
          <a:noFill/>
          <a:ln w="9525">
            <a:solidFill>
              <a:schemeClr val="tx1"/>
            </a:solidFill>
            <a:prstDash val="sysDot"/>
            <a:round/>
            <a:headEnd/>
            <a:tailEnd/>
          </a:ln>
        </p:spPr>
        <p:txBody>
          <a:bodyPr/>
          <a:lstStyle/>
          <a:p>
            <a:endParaRPr lang="el-GR"/>
          </a:p>
        </p:txBody>
      </p:sp>
      <p:sp>
        <p:nvSpPr>
          <p:cNvPr id="2" name="Slide Number Placeholder 1">
            <a:extLst>
              <a:ext uri="{FF2B5EF4-FFF2-40B4-BE49-F238E27FC236}">
                <a16:creationId xmlns:a16="http://schemas.microsoft.com/office/drawing/2014/main" id="{27D91377-2CB5-44EF-899D-80B8D9691D85}"/>
              </a:ext>
            </a:extLst>
          </p:cNvPr>
          <p:cNvSpPr>
            <a:spLocks noGrp="1"/>
          </p:cNvSpPr>
          <p:nvPr>
            <p:ph type="sldNum" sz="quarter" idx="12"/>
          </p:nvPr>
        </p:nvSpPr>
        <p:spPr/>
        <p:txBody>
          <a:bodyPr/>
          <a:lstStyle/>
          <a:p>
            <a:pPr>
              <a:defRPr/>
            </a:pPr>
            <a:fld id="{F2213EC9-5EBE-4A84-B272-E2EC83AE1F59}" type="slidenum">
              <a:rPr lang="el-GR" smtClean="0"/>
              <a:pPr>
                <a:defRPr/>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ko-KR">
                <a:cs typeface="HY중고딕"/>
              </a:rPr>
              <a:t>Hidden Terminal Problem</a:t>
            </a:r>
          </a:p>
        </p:txBody>
      </p:sp>
      <p:sp>
        <p:nvSpPr>
          <p:cNvPr id="52227" name="Freeform 3"/>
          <p:cNvSpPr>
            <a:spLocks/>
          </p:cNvSpPr>
          <p:nvPr/>
        </p:nvSpPr>
        <p:spPr bwMode="auto">
          <a:xfrm>
            <a:off x="1681163" y="2511425"/>
            <a:ext cx="1905000" cy="2108200"/>
          </a:xfrm>
          <a:custGeom>
            <a:avLst/>
            <a:gdLst>
              <a:gd name="T0" fmla="*/ 2147483647 w 1200"/>
              <a:gd name="T1" fmla="*/ 0 h 1328"/>
              <a:gd name="T2" fmla="*/ 2147483647 w 1200"/>
              <a:gd name="T3" fmla="*/ 2147483647 h 1328"/>
              <a:gd name="T4" fmla="*/ 2147483647 w 1200"/>
              <a:gd name="T5" fmla="*/ 2147483647 h 1328"/>
              <a:gd name="T6" fmla="*/ 2147483647 w 1200"/>
              <a:gd name="T7" fmla="*/ 2147483647 h 1328"/>
              <a:gd name="T8" fmla="*/ 0 60000 65536"/>
              <a:gd name="T9" fmla="*/ 0 60000 65536"/>
              <a:gd name="T10" fmla="*/ 0 60000 65536"/>
              <a:gd name="T11" fmla="*/ 0 60000 65536"/>
              <a:gd name="T12" fmla="*/ 0 w 1200"/>
              <a:gd name="T13" fmla="*/ 0 h 1328"/>
              <a:gd name="T14" fmla="*/ 1200 w 1200"/>
              <a:gd name="T15" fmla="*/ 1328 h 1328"/>
            </a:gdLst>
            <a:ahLst/>
            <a:cxnLst>
              <a:cxn ang="T8">
                <a:pos x="T0" y="T1"/>
              </a:cxn>
              <a:cxn ang="T9">
                <a:pos x="T2" y="T3"/>
              </a:cxn>
              <a:cxn ang="T10">
                <a:pos x="T4" y="T5"/>
              </a:cxn>
              <a:cxn ang="T11">
                <a:pos x="T6" y="T7"/>
              </a:cxn>
            </a:cxnLst>
            <a:rect l="T12" t="T13" r="T14" b="T15"/>
            <a:pathLst>
              <a:path w="1200" h="1328">
                <a:moveTo>
                  <a:pt x="136" y="0"/>
                </a:moveTo>
                <a:cubicBezTo>
                  <a:pt x="660" y="140"/>
                  <a:pt x="1184" y="280"/>
                  <a:pt x="1192" y="480"/>
                </a:cubicBezTo>
                <a:cubicBezTo>
                  <a:pt x="1200" y="680"/>
                  <a:pt x="368" y="1072"/>
                  <a:pt x="184" y="1200"/>
                </a:cubicBezTo>
                <a:cubicBezTo>
                  <a:pt x="0" y="1328"/>
                  <a:pt x="44" y="1288"/>
                  <a:pt x="88" y="1248"/>
                </a:cubicBezTo>
              </a:path>
            </a:pathLst>
          </a:custGeom>
          <a:noFill/>
          <a:ln w="9525" cap="flat" cmpd="sng">
            <a:solidFill>
              <a:schemeClr val="tx1"/>
            </a:solidFill>
            <a:prstDash val="solid"/>
            <a:miter lim="800000"/>
            <a:headEnd type="none" w="med" len="med"/>
            <a:tailEnd type="none" w="med" len="med"/>
          </a:ln>
        </p:spPr>
        <p:txBody>
          <a:bodyPr wrap="none"/>
          <a:lstStyle/>
          <a:p>
            <a:endParaRPr lang="el-GR"/>
          </a:p>
        </p:txBody>
      </p:sp>
      <p:sp>
        <p:nvSpPr>
          <p:cNvPr id="52228" name="Freeform 4"/>
          <p:cNvSpPr>
            <a:spLocks/>
          </p:cNvSpPr>
          <p:nvPr/>
        </p:nvSpPr>
        <p:spPr bwMode="auto">
          <a:xfrm>
            <a:off x="4427538" y="2376488"/>
            <a:ext cx="1917700" cy="2057400"/>
          </a:xfrm>
          <a:custGeom>
            <a:avLst/>
            <a:gdLst>
              <a:gd name="T0" fmla="*/ 2147483647 w 1208"/>
              <a:gd name="T1" fmla="*/ 0 h 1296"/>
              <a:gd name="T2" fmla="*/ 2147483647 w 1208"/>
              <a:gd name="T3" fmla="*/ 2147483647 h 1296"/>
              <a:gd name="T4" fmla="*/ 2147483647 w 1208"/>
              <a:gd name="T5" fmla="*/ 2147483647 h 1296"/>
              <a:gd name="T6" fmla="*/ 0 60000 65536"/>
              <a:gd name="T7" fmla="*/ 0 60000 65536"/>
              <a:gd name="T8" fmla="*/ 0 60000 65536"/>
              <a:gd name="T9" fmla="*/ 0 w 1208"/>
              <a:gd name="T10" fmla="*/ 0 h 1296"/>
              <a:gd name="T11" fmla="*/ 1208 w 1208"/>
              <a:gd name="T12" fmla="*/ 1296 h 1296"/>
            </a:gdLst>
            <a:ahLst/>
            <a:cxnLst>
              <a:cxn ang="T6">
                <a:pos x="T0" y="T1"/>
              </a:cxn>
              <a:cxn ang="T7">
                <a:pos x="T2" y="T3"/>
              </a:cxn>
              <a:cxn ang="T8">
                <a:pos x="T4" y="T5"/>
              </a:cxn>
            </a:cxnLst>
            <a:rect l="T9" t="T10" r="T11" b="T12"/>
            <a:pathLst>
              <a:path w="1208" h="1296">
                <a:moveTo>
                  <a:pt x="1160" y="0"/>
                </a:moveTo>
                <a:cubicBezTo>
                  <a:pt x="580" y="156"/>
                  <a:pt x="0" y="312"/>
                  <a:pt x="8" y="528"/>
                </a:cubicBezTo>
                <a:cubicBezTo>
                  <a:pt x="16" y="744"/>
                  <a:pt x="612" y="1020"/>
                  <a:pt x="1208" y="1296"/>
                </a:cubicBezTo>
              </a:path>
            </a:pathLst>
          </a:custGeom>
          <a:noFill/>
          <a:ln w="9525" cap="flat" cmpd="sng">
            <a:solidFill>
              <a:schemeClr val="tx1"/>
            </a:solidFill>
            <a:prstDash val="solid"/>
            <a:miter lim="800000"/>
            <a:headEnd type="none" w="med" len="med"/>
            <a:tailEnd type="none" w="med" len="med"/>
          </a:ln>
        </p:spPr>
        <p:txBody>
          <a:bodyPr wrap="none"/>
          <a:lstStyle/>
          <a:p>
            <a:endParaRPr lang="el-GR"/>
          </a:p>
        </p:txBody>
      </p:sp>
      <p:grpSp>
        <p:nvGrpSpPr>
          <p:cNvPr id="2" name="Group 5"/>
          <p:cNvGrpSpPr>
            <a:grpSpLocks/>
          </p:cNvGrpSpPr>
          <p:nvPr/>
        </p:nvGrpSpPr>
        <p:grpSpPr bwMode="auto">
          <a:xfrm>
            <a:off x="4716463" y="3068638"/>
            <a:ext cx="2057400" cy="304800"/>
            <a:chOff x="1872" y="2016"/>
            <a:chExt cx="1296" cy="192"/>
          </a:xfrm>
        </p:grpSpPr>
        <p:sp>
          <p:nvSpPr>
            <p:cNvPr id="52243" name="Line 6"/>
            <p:cNvSpPr>
              <a:spLocks noChangeShapeType="1"/>
            </p:cNvSpPr>
            <p:nvPr/>
          </p:nvSpPr>
          <p:spPr bwMode="auto">
            <a:xfrm>
              <a:off x="1872" y="2208"/>
              <a:ext cx="528" cy="0"/>
            </a:xfrm>
            <a:prstGeom prst="line">
              <a:avLst/>
            </a:prstGeom>
            <a:noFill/>
            <a:ln w="57150">
              <a:solidFill>
                <a:schemeClr val="hlink"/>
              </a:solidFill>
              <a:miter lim="800000"/>
              <a:headEnd type="triangle" w="med" len="med"/>
              <a:tailEnd/>
            </a:ln>
          </p:spPr>
          <p:txBody>
            <a:bodyPr wrap="none"/>
            <a:lstStyle/>
            <a:p>
              <a:endParaRPr lang="el-GR"/>
            </a:p>
          </p:txBody>
        </p:sp>
        <p:sp>
          <p:nvSpPr>
            <p:cNvPr id="52244" name="Line 7"/>
            <p:cNvSpPr>
              <a:spLocks noChangeShapeType="1"/>
            </p:cNvSpPr>
            <p:nvPr/>
          </p:nvSpPr>
          <p:spPr bwMode="auto">
            <a:xfrm>
              <a:off x="2640" y="2208"/>
              <a:ext cx="528" cy="0"/>
            </a:xfrm>
            <a:prstGeom prst="line">
              <a:avLst/>
            </a:prstGeom>
            <a:noFill/>
            <a:ln w="57150">
              <a:solidFill>
                <a:schemeClr val="hlink"/>
              </a:solidFill>
              <a:miter lim="800000"/>
              <a:headEnd/>
              <a:tailEnd type="triangle" w="med" len="med"/>
            </a:ln>
          </p:spPr>
          <p:txBody>
            <a:bodyPr wrap="none"/>
            <a:lstStyle/>
            <a:p>
              <a:endParaRPr lang="el-GR"/>
            </a:p>
          </p:txBody>
        </p:sp>
        <p:sp>
          <p:nvSpPr>
            <p:cNvPr id="52245" name="Text Box 8"/>
            <p:cNvSpPr txBox="1">
              <a:spLocks noChangeArrowheads="1"/>
            </p:cNvSpPr>
            <p:nvPr/>
          </p:nvSpPr>
          <p:spPr bwMode="auto">
            <a:xfrm>
              <a:off x="1950" y="2016"/>
              <a:ext cx="347" cy="192"/>
            </a:xfrm>
            <a:prstGeom prst="rect">
              <a:avLst/>
            </a:prstGeom>
            <a:noFill/>
            <a:ln w="9525">
              <a:noFill/>
              <a:miter lim="800000"/>
              <a:headEnd/>
              <a:tailEnd/>
            </a:ln>
          </p:spPr>
          <p:txBody>
            <a:bodyPr wrap="none">
              <a:spAutoFit/>
            </a:bodyPr>
            <a:lstStyle/>
            <a:p>
              <a:pPr algn="ctr"/>
              <a:r>
                <a:rPr lang="nb-NO" altLang="ko-KR" sz="1400">
                  <a:latin typeface="Tahoma" pitchFamily="34" charset="0"/>
                  <a:ea typeface="Gulim" pitchFamily="34" charset="-127"/>
                </a:rPr>
                <a:t>Data</a:t>
              </a:r>
              <a:endParaRPr lang="en-US" altLang="ko-KR" sz="1400">
                <a:latin typeface="Tahoma" pitchFamily="34" charset="0"/>
                <a:ea typeface="Gulim" pitchFamily="34" charset="-127"/>
              </a:endParaRPr>
            </a:p>
          </p:txBody>
        </p:sp>
      </p:grpSp>
      <p:sp>
        <p:nvSpPr>
          <p:cNvPr id="200713" name="Text Box 9"/>
          <p:cNvSpPr txBox="1">
            <a:spLocks noChangeArrowheads="1"/>
          </p:cNvSpPr>
          <p:nvPr/>
        </p:nvSpPr>
        <p:spPr bwMode="auto">
          <a:xfrm>
            <a:off x="5900738" y="3573463"/>
            <a:ext cx="3203575" cy="1187450"/>
          </a:xfrm>
          <a:prstGeom prst="rect">
            <a:avLst/>
          </a:prstGeom>
          <a:noFill/>
          <a:ln w="9525">
            <a:noFill/>
            <a:miter lim="800000"/>
            <a:headEnd/>
            <a:tailEnd/>
          </a:ln>
        </p:spPr>
        <p:txBody>
          <a:bodyPr wrap="none">
            <a:spAutoFit/>
          </a:bodyPr>
          <a:lstStyle/>
          <a:p>
            <a:pPr algn="ctr"/>
            <a:r>
              <a:rPr lang="en-US" altLang="ko-KR" sz="2400">
                <a:latin typeface="Tahoma" pitchFamily="34" charset="0"/>
                <a:ea typeface="Gulim" pitchFamily="34" charset="-127"/>
              </a:rPr>
              <a:t>C may corrupt the</a:t>
            </a:r>
          </a:p>
          <a:p>
            <a:pPr algn="ctr"/>
            <a:r>
              <a:rPr lang="en-US" altLang="ko-KR" sz="2400">
                <a:latin typeface="Tahoma" pitchFamily="34" charset="0"/>
                <a:ea typeface="Gulim" pitchFamily="34" charset="-127"/>
              </a:rPr>
              <a:t> transmission between</a:t>
            </a:r>
          </a:p>
          <a:p>
            <a:pPr algn="ctr"/>
            <a:r>
              <a:rPr lang="en-US" altLang="ko-KR" sz="2400">
                <a:latin typeface="Tahoma" pitchFamily="34" charset="0"/>
                <a:ea typeface="Gulim" pitchFamily="34" charset="-127"/>
              </a:rPr>
              <a:t>A and B.</a:t>
            </a:r>
          </a:p>
        </p:txBody>
      </p:sp>
      <p:sp>
        <p:nvSpPr>
          <p:cNvPr id="200714" name="Text Box 10"/>
          <p:cNvSpPr txBox="1">
            <a:spLocks noChangeArrowheads="1"/>
          </p:cNvSpPr>
          <p:nvPr/>
        </p:nvSpPr>
        <p:spPr bwMode="auto">
          <a:xfrm>
            <a:off x="2352675" y="4876800"/>
            <a:ext cx="3689350" cy="457200"/>
          </a:xfrm>
          <a:prstGeom prst="rect">
            <a:avLst/>
          </a:prstGeom>
          <a:noFill/>
          <a:ln w="9525">
            <a:noFill/>
            <a:miter lim="800000"/>
            <a:headEnd/>
            <a:tailEnd/>
          </a:ln>
        </p:spPr>
        <p:txBody>
          <a:bodyPr wrap="none">
            <a:spAutoFit/>
          </a:bodyPr>
          <a:lstStyle/>
          <a:p>
            <a:r>
              <a:rPr lang="en-US" altLang="ko-KR" sz="2400" i="1">
                <a:solidFill>
                  <a:schemeClr val="hlink"/>
                </a:solidFill>
                <a:latin typeface="Tahoma" pitchFamily="34" charset="0"/>
                <a:ea typeface="Gulim" pitchFamily="34" charset="-127"/>
              </a:rPr>
              <a:t>Hidden Terminal Problem!</a:t>
            </a:r>
          </a:p>
        </p:txBody>
      </p:sp>
      <p:grpSp>
        <p:nvGrpSpPr>
          <p:cNvPr id="52232" name="Group 11"/>
          <p:cNvGrpSpPr>
            <a:grpSpLocks/>
          </p:cNvGrpSpPr>
          <p:nvPr/>
        </p:nvGrpSpPr>
        <p:grpSpPr bwMode="auto">
          <a:xfrm>
            <a:off x="2139950" y="2971800"/>
            <a:ext cx="3810000" cy="490538"/>
            <a:chOff x="1008" y="1872"/>
            <a:chExt cx="2400" cy="309"/>
          </a:xfrm>
        </p:grpSpPr>
        <p:sp>
          <p:nvSpPr>
            <p:cNvPr id="52239" name="Text Box 12"/>
            <p:cNvSpPr txBox="1">
              <a:spLocks noChangeArrowheads="1"/>
            </p:cNvSpPr>
            <p:nvPr/>
          </p:nvSpPr>
          <p:spPr bwMode="auto">
            <a:xfrm>
              <a:off x="1718" y="1893"/>
              <a:ext cx="231"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A</a:t>
              </a:r>
            </a:p>
          </p:txBody>
        </p:sp>
        <p:sp>
          <p:nvSpPr>
            <p:cNvPr id="52240" name="Text Box 13"/>
            <p:cNvSpPr txBox="1">
              <a:spLocks noChangeArrowheads="1"/>
            </p:cNvSpPr>
            <p:nvPr/>
          </p:nvSpPr>
          <p:spPr bwMode="auto">
            <a:xfrm>
              <a:off x="2448" y="1872"/>
              <a:ext cx="229"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B</a:t>
              </a:r>
            </a:p>
          </p:txBody>
        </p:sp>
        <p:sp>
          <p:nvSpPr>
            <p:cNvPr id="52241" name="Text Box 14"/>
            <p:cNvSpPr txBox="1">
              <a:spLocks noChangeArrowheads="1"/>
            </p:cNvSpPr>
            <p:nvPr/>
          </p:nvSpPr>
          <p:spPr bwMode="auto">
            <a:xfrm>
              <a:off x="3177" y="1872"/>
              <a:ext cx="231"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C</a:t>
              </a:r>
            </a:p>
          </p:txBody>
        </p:sp>
        <p:sp>
          <p:nvSpPr>
            <p:cNvPr id="52242" name="Text Box 15"/>
            <p:cNvSpPr txBox="1">
              <a:spLocks noChangeArrowheads="1"/>
            </p:cNvSpPr>
            <p:nvPr/>
          </p:nvSpPr>
          <p:spPr bwMode="auto">
            <a:xfrm>
              <a:off x="1008" y="1872"/>
              <a:ext cx="288" cy="288"/>
            </a:xfrm>
            <a:prstGeom prst="rect">
              <a:avLst/>
            </a:prstGeom>
            <a:noFill/>
            <a:ln w="9525">
              <a:noFill/>
              <a:miter lim="800000"/>
              <a:headEnd/>
              <a:tailEnd/>
            </a:ln>
          </p:spPr>
          <p:txBody>
            <a:bodyPr>
              <a:spAutoFit/>
            </a:bodyPr>
            <a:lstStyle/>
            <a:p>
              <a:pPr algn="ctr">
                <a:spcBef>
                  <a:spcPct val="50000"/>
                </a:spcBef>
              </a:pPr>
              <a:r>
                <a:rPr lang="en-US" altLang="ko-KR" sz="2400">
                  <a:latin typeface="Tahoma" pitchFamily="34" charset="0"/>
                  <a:ea typeface="Gulim" pitchFamily="34" charset="-127"/>
                </a:rPr>
                <a:t>D</a:t>
              </a:r>
            </a:p>
          </p:txBody>
        </p:sp>
      </p:grpSp>
      <p:grpSp>
        <p:nvGrpSpPr>
          <p:cNvPr id="4" name="Group 16"/>
          <p:cNvGrpSpPr>
            <a:grpSpLocks/>
          </p:cNvGrpSpPr>
          <p:nvPr/>
        </p:nvGrpSpPr>
        <p:grpSpPr bwMode="auto">
          <a:xfrm>
            <a:off x="2444750" y="2901950"/>
            <a:ext cx="1981200" cy="527050"/>
            <a:chOff x="1200" y="1828"/>
            <a:chExt cx="1248" cy="332"/>
          </a:xfrm>
        </p:grpSpPr>
        <p:sp>
          <p:nvSpPr>
            <p:cNvPr id="52236" name="Line 17"/>
            <p:cNvSpPr>
              <a:spLocks noChangeShapeType="1"/>
            </p:cNvSpPr>
            <p:nvPr/>
          </p:nvSpPr>
          <p:spPr bwMode="auto">
            <a:xfrm>
              <a:off x="1920" y="2016"/>
              <a:ext cx="528" cy="0"/>
            </a:xfrm>
            <a:prstGeom prst="line">
              <a:avLst/>
            </a:prstGeom>
            <a:noFill/>
            <a:ln w="57150">
              <a:solidFill>
                <a:schemeClr val="hlink"/>
              </a:solidFill>
              <a:miter lim="800000"/>
              <a:headEnd/>
              <a:tailEnd type="triangle" w="med" len="med"/>
            </a:ln>
          </p:spPr>
          <p:txBody>
            <a:bodyPr wrap="none"/>
            <a:lstStyle/>
            <a:p>
              <a:endParaRPr lang="el-GR"/>
            </a:p>
          </p:txBody>
        </p:sp>
        <p:sp>
          <p:nvSpPr>
            <p:cNvPr id="52237" name="Text Box 18"/>
            <p:cNvSpPr txBox="1">
              <a:spLocks noChangeArrowheads="1"/>
            </p:cNvSpPr>
            <p:nvPr/>
          </p:nvSpPr>
          <p:spPr bwMode="auto">
            <a:xfrm>
              <a:off x="1958" y="1828"/>
              <a:ext cx="347" cy="192"/>
            </a:xfrm>
            <a:prstGeom prst="rect">
              <a:avLst/>
            </a:prstGeom>
            <a:noFill/>
            <a:ln w="9525">
              <a:noFill/>
              <a:miter lim="800000"/>
              <a:headEnd/>
              <a:tailEnd/>
            </a:ln>
          </p:spPr>
          <p:txBody>
            <a:bodyPr wrap="none">
              <a:spAutoFit/>
            </a:bodyPr>
            <a:lstStyle/>
            <a:p>
              <a:r>
                <a:rPr lang="nb-NO" altLang="ko-KR" sz="1400">
                  <a:latin typeface="Tahoma" pitchFamily="34" charset="0"/>
                  <a:ea typeface="Gulim" pitchFamily="34" charset="-127"/>
                </a:rPr>
                <a:t>Data</a:t>
              </a:r>
              <a:endParaRPr lang="en-US" altLang="ko-KR" sz="1400">
                <a:latin typeface="Tahoma" pitchFamily="34" charset="0"/>
                <a:ea typeface="Gulim" pitchFamily="34" charset="-127"/>
              </a:endParaRPr>
            </a:p>
          </p:txBody>
        </p:sp>
        <p:sp>
          <p:nvSpPr>
            <p:cNvPr id="52238" name="Line 19"/>
            <p:cNvSpPr>
              <a:spLocks noChangeShapeType="1"/>
            </p:cNvSpPr>
            <p:nvPr/>
          </p:nvSpPr>
          <p:spPr bwMode="auto">
            <a:xfrm>
              <a:off x="1200" y="2160"/>
              <a:ext cx="528" cy="0"/>
            </a:xfrm>
            <a:prstGeom prst="line">
              <a:avLst/>
            </a:prstGeom>
            <a:noFill/>
            <a:ln w="57150">
              <a:solidFill>
                <a:schemeClr val="hlink"/>
              </a:solidFill>
              <a:miter lim="800000"/>
              <a:headEnd type="triangle" w="med" len="med"/>
              <a:tailEnd/>
            </a:ln>
          </p:spPr>
          <p:txBody>
            <a:bodyPr wrap="none"/>
            <a:lstStyle/>
            <a:p>
              <a:endParaRPr lang="el-GR"/>
            </a:p>
          </p:txBody>
        </p:sp>
      </p:grpSp>
      <p:sp>
        <p:nvSpPr>
          <p:cNvPr id="200724" name="Text Box 20"/>
          <p:cNvSpPr txBox="1">
            <a:spLocks noChangeArrowheads="1"/>
          </p:cNvSpPr>
          <p:nvPr/>
        </p:nvSpPr>
        <p:spPr bwMode="auto">
          <a:xfrm>
            <a:off x="539750" y="2819400"/>
            <a:ext cx="1828800" cy="822325"/>
          </a:xfrm>
          <a:prstGeom prst="rect">
            <a:avLst/>
          </a:prstGeom>
          <a:noFill/>
          <a:ln w="9525">
            <a:noFill/>
            <a:miter lim="800000"/>
            <a:headEnd/>
            <a:tailEnd/>
          </a:ln>
        </p:spPr>
        <p:txBody>
          <a:bodyPr>
            <a:spAutoFit/>
          </a:bodyPr>
          <a:lstStyle/>
          <a:p>
            <a:pPr algn="ctr">
              <a:spcBef>
                <a:spcPct val="50000"/>
              </a:spcBef>
            </a:pPr>
            <a:r>
              <a:rPr lang="en-US" altLang="ko-KR" sz="2400">
                <a:latin typeface="Tahoma" pitchFamily="34" charset="0"/>
                <a:ea typeface="Gulim" pitchFamily="34" charset="-127"/>
              </a:rPr>
              <a:t>D will not transmit</a:t>
            </a:r>
          </a:p>
        </p:txBody>
      </p:sp>
      <p:sp>
        <p:nvSpPr>
          <p:cNvPr id="52235" name="Oval 21"/>
          <p:cNvSpPr>
            <a:spLocks noChangeAspect="1" noChangeArrowheads="1"/>
          </p:cNvSpPr>
          <p:nvPr/>
        </p:nvSpPr>
        <p:spPr bwMode="auto">
          <a:xfrm>
            <a:off x="2124075" y="1916113"/>
            <a:ext cx="2668588" cy="2668587"/>
          </a:xfrm>
          <a:prstGeom prst="ellipse">
            <a:avLst/>
          </a:prstGeom>
          <a:noFill/>
          <a:ln w="9525">
            <a:solidFill>
              <a:schemeClr val="tx1"/>
            </a:solidFill>
            <a:round/>
            <a:headEnd/>
            <a:tailEnd/>
          </a:ln>
        </p:spPr>
        <p:txBody>
          <a:bodyPr wrap="none" anchor="ctr"/>
          <a:lstStyle/>
          <a:p>
            <a:pPr algn="ctr"/>
            <a:r>
              <a:rPr lang="ko-KR" altLang="en-US" sz="2400">
                <a:latin typeface="Tahoma" pitchFamily="34" charset="0"/>
                <a:ea typeface="Gulim" pitchFamily="34" charset="-127"/>
              </a:rPr>
              <a:t>    </a:t>
            </a:r>
          </a:p>
        </p:txBody>
      </p:sp>
      <p:sp>
        <p:nvSpPr>
          <p:cNvPr id="3" name="Slide Number Placeholder 2">
            <a:extLst>
              <a:ext uri="{FF2B5EF4-FFF2-40B4-BE49-F238E27FC236}">
                <a16:creationId xmlns:a16="http://schemas.microsoft.com/office/drawing/2014/main" id="{12776F53-8F2E-431E-9A89-A61B1D8130FC}"/>
              </a:ext>
            </a:extLst>
          </p:cNvPr>
          <p:cNvSpPr>
            <a:spLocks noGrp="1"/>
          </p:cNvSpPr>
          <p:nvPr>
            <p:ph type="sldNum" sz="quarter" idx="12"/>
          </p:nvPr>
        </p:nvSpPr>
        <p:spPr/>
        <p:txBody>
          <a:bodyPr/>
          <a:lstStyle/>
          <a:p>
            <a:pPr>
              <a:defRPr/>
            </a:pPr>
            <a:fld id="{3E9210F4-E719-49C2-B71C-67B6C06F4A3C}" type="slidenum">
              <a:rPr lang="el-GR" smtClean="0"/>
              <a:pPr>
                <a:defRPr/>
              </a:pPr>
              <a:t>34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0724"/>
                                        </p:tgtEl>
                                        <p:attrNameLst>
                                          <p:attrName>style.visibility</p:attrName>
                                        </p:attrNameLst>
                                      </p:cBhvr>
                                      <p:to>
                                        <p:strVal val="visible"/>
                                      </p:to>
                                    </p:set>
                                    <p:animEffect transition="in" filter="dissolve">
                                      <p:cBhvr>
                                        <p:cTn id="12" dur="500"/>
                                        <p:tgtEl>
                                          <p:spTgt spid="2007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0713"/>
                                        </p:tgtEl>
                                        <p:attrNameLst>
                                          <p:attrName>style.visibility</p:attrName>
                                        </p:attrNameLst>
                                      </p:cBhvr>
                                      <p:to>
                                        <p:strVal val="visible"/>
                                      </p:to>
                                    </p:set>
                                    <p:animEffect transition="in" filter="dissolve">
                                      <p:cBhvr>
                                        <p:cTn id="17" dur="500"/>
                                        <p:tgtEl>
                                          <p:spTgt spid="2007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0714"/>
                                        </p:tgtEl>
                                        <p:attrNameLst>
                                          <p:attrName>style.visibility</p:attrName>
                                        </p:attrNameLst>
                                      </p:cBhvr>
                                      <p:to>
                                        <p:strVal val="visible"/>
                                      </p:to>
                                    </p:set>
                                    <p:animEffect transition="in" filter="dissolve">
                                      <p:cBhvr>
                                        <p:cTn id="27" dur="500"/>
                                        <p:tgtEl>
                                          <p:spTgt spid="200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3" grpId="0" autoUpdateAnimBg="0"/>
      <p:bldP spid="200714" grpId="0" autoUpdateAnimBg="0"/>
      <p:bldP spid="20072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nb-NO"/>
              <a:t>CSMA/CA</a:t>
            </a:r>
            <a:endParaRPr lang="en-US"/>
          </a:p>
        </p:txBody>
      </p:sp>
      <p:sp>
        <p:nvSpPr>
          <p:cNvPr id="53251" name="Rectangle 3"/>
          <p:cNvSpPr>
            <a:spLocks noGrp="1" noChangeArrowheads="1"/>
          </p:cNvSpPr>
          <p:nvPr>
            <p:ph idx="1"/>
          </p:nvPr>
        </p:nvSpPr>
        <p:spPr/>
        <p:txBody>
          <a:bodyPr/>
          <a:lstStyle/>
          <a:p>
            <a:pPr eaLnBrk="1" hangingPunct="1"/>
            <a:r>
              <a:rPr lang="nb-NO" dirty="0"/>
              <a:t>Carrier Sense Multiple Access with Collision Avoidence (CSMA/CA)</a:t>
            </a:r>
          </a:p>
          <a:p>
            <a:pPr lvl="1" eaLnBrk="1" hangingPunct="1"/>
            <a:r>
              <a:rPr lang="nb-NO" dirty="0"/>
              <a:t>Listen before talking</a:t>
            </a:r>
          </a:p>
          <a:p>
            <a:pPr eaLnBrk="1" hangingPunct="1"/>
            <a:r>
              <a:rPr lang="nb-NO" dirty="0"/>
              <a:t>RTS - Request To Send </a:t>
            </a:r>
          </a:p>
          <a:p>
            <a:pPr eaLnBrk="1" hangingPunct="1"/>
            <a:r>
              <a:rPr lang="nb-NO" dirty="0"/>
              <a:t>CTS - Clear To Send</a:t>
            </a:r>
          </a:p>
        </p:txBody>
      </p:sp>
      <p:sp>
        <p:nvSpPr>
          <p:cNvPr id="2" name="Slide Number Placeholder 1">
            <a:extLst>
              <a:ext uri="{FF2B5EF4-FFF2-40B4-BE49-F238E27FC236}">
                <a16:creationId xmlns:a16="http://schemas.microsoft.com/office/drawing/2014/main" id="{B26703D9-3C6A-4919-8193-2977ADF249B9}"/>
              </a:ext>
            </a:extLst>
          </p:cNvPr>
          <p:cNvSpPr>
            <a:spLocks noGrp="1"/>
          </p:cNvSpPr>
          <p:nvPr>
            <p:ph type="sldNum" sz="quarter" idx="12"/>
          </p:nvPr>
        </p:nvSpPr>
        <p:spPr/>
        <p:txBody>
          <a:bodyPr/>
          <a:lstStyle/>
          <a:p>
            <a:pPr>
              <a:defRPr/>
            </a:pPr>
            <a:fld id="{3E9210F4-E719-49C2-B71C-67B6C06F4A3C}" type="slidenum">
              <a:rPr lang="el-GR" smtClean="0"/>
              <a:pPr>
                <a:defRPr/>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ko-KR">
                <a:cs typeface="HY중고딕"/>
              </a:rPr>
              <a:t>CSMA/CA (2)</a:t>
            </a:r>
          </a:p>
        </p:txBody>
      </p:sp>
      <p:sp>
        <p:nvSpPr>
          <p:cNvPr id="54275" name="Freeform 3"/>
          <p:cNvSpPr>
            <a:spLocks/>
          </p:cNvSpPr>
          <p:nvPr/>
        </p:nvSpPr>
        <p:spPr bwMode="auto">
          <a:xfrm>
            <a:off x="1681163" y="2511425"/>
            <a:ext cx="1905000" cy="2108200"/>
          </a:xfrm>
          <a:custGeom>
            <a:avLst/>
            <a:gdLst>
              <a:gd name="T0" fmla="*/ 2147483647 w 1200"/>
              <a:gd name="T1" fmla="*/ 0 h 1328"/>
              <a:gd name="T2" fmla="*/ 2147483647 w 1200"/>
              <a:gd name="T3" fmla="*/ 2147483647 h 1328"/>
              <a:gd name="T4" fmla="*/ 2147483647 w 1200"/>
              <a:gd name="T5" fmla="*/ 2147483647 h 1328"/>
              <a:gd name="T6" fmla="*/ 2147483647 w 1200"/>
              <a:gd name="T7" fmla="*/ 2147483647 h 1328"/>
              <a:gd name="T8" fmla="*/ 0 60000 65536"/>
              <a:gd name="T9" fmla="*/ 0 60000 65536"/>
              <a:gd name="T10" fmla="*/ 0 60000 65536"/>
              <a:gd name="T11" fmla="*/ 0 60000 65536"/>
              <a:gd name="T12" fmla="*/ 0 w 1200"/>
              <a:gd name="T13" fmla="*/ 0 h 1328"/>
              <a:gd name="T14" fmla="*/ 1200 w 1200"/>
              <a:gd name="T15" fmla="*/ 1328 h 1328"/>
            </a:gdLst>
            <a:ahLst/>
            <a:cxnLst>
              <a:cxn ang="T8">
                <a:pos x="T0" y="T1"/>
              </a:cxn>
              <a:cxn ang="T9">
                <a:pos x="T2" y="T3"/>
              </a:cxn>
              <a:cxn ang="T10">
                <a:pos x="T4" y="T5"/>
              </a:cxn>
              <a:cxn ang="T11">
                <a:pos x="T6" y="T7"/>
              </a:cxn>
            </a:cxnLst>
            <a:rect l="T12" t="T13" r="T14" b="T15"/>
            <a:pathLst>
              <a:path w="1200" h="1328">
                <a:moveTo>
                  <a:pt x="136" y="0"/>
                </a:moveTo>
                <a:cubicBezTo>
                  <a:pt x="660" y="140"/>
                  <a:pt x="1184" y="280"/>
                  <a:pt x="1192" y="480"/>
                </a:cubicBezTo>
                <a:cubicBezTo>
                  <a:pt x="1200" y="680"/>
                  <a:pt x="368" y="1072"/>
                  <a:pt x="184" y="1200"/>
                </a:cubicBezTo>
                <a:cubicBezTo>
                  <a:pt x="0" y="1328"/>
                  <a:pt x="44" y="1288"/>
                  <a:pt x="88" y="1248"/>
                </a:cubicBezTo>
              </a:path>
            </a:pathLst>
          </a:custGeom>
          <a:noFill/>
          <a:ln w="9525" cap="flat" cmpd="sng">
            <a:solidFill>
              <a:schemeClr val="tx1"/>
            </a:solidFill>
            <a:prstDash val="solid"/>
            <a:miter lim="800000"/>
            <a:headEnd type="none" w="med" len="med"/>
            <a:tailEnd type="none" w="med" len="med"/>
          </a:ln>
        </p:spPr>
        <p:txBody>
          <a:bodyPr wrap="none"/>
          <a:lstStyle/>
          <a:p>
            <a:endParaRPr lang="el-GR"/>
          </a:p>
        </p:txBody>
      </p:sp>
      <p:sp>
        <p:nvSpPr>
          <p:cNvPr id="54276" name="Freeform 4"/>
          <p:cNvSpPr>
            <a:spLocks/>
          </p:cNvSpPr>
          <p:nvPr/>
        </p:nvSpPr>
        <p:spPr bwMode="auto">
          <a:xfrm>
            <a:off x="4427538" y="2376488"/>
            <a:ext cx="1917700" cy="2057400"/>
          </a:xfrm>
          <a:custGeom>
            <a:avLst/>
            <a:gdLst>
              <a:gd name="T0" fmla="*/ 2147483647 w 1208"/>
              <a:gd name="T1" fmla="*/ 0 h 1296"/>
              <a:gd name="T2" fmla="*/ 2147483647 w 1208"/>
              <a:gd name="T3" fmla="*/ 2147483647 h 1296"/>
              <a:gd name="T4" fmla="*/ 2147483647 w 1208"/>
              <a:gd name="T5" fmla="*/ 2147483647 h 1296"/>
              <a:gd name="T6" fmla="*/ 0 60000 65536"/>
              <a:gd name="T7" fmla="*/ 0 60000 65536"/>
              <a:gd name="T8" fmla="*/ 0 60000 65536"/>
              <a:gd name="T9" fmla="*/ 0 w 1208"/>
              <a:gd name="T10" fmla="*/ 0 h 1296"/>
              <a:gd name="T11" fmla="*/ 1208 w 1208"/>
              <a:gd name="T12" fmla="*/ 1296 h 1296"/>
            </a:gdLst>
            <a:ahLst/>
            <a:cxnLst>
              <a:cxn ang="T6">
                <a:pos x="T0" y="T1"/>
              </a:cxn>
              <a:cxn ang="T7">
                <a:pos x="T2" y="T3"/>
              </a:cxn>
              <a:cxn ang="T8">
                <a:pos x="T4" y="T5"/>
              </a:cxn>
            </a:cxnLst>
            <a:rect l="T9" t="T10" r="T11" b="T12"/>
            <a:pathLst>
              <a:path w="1208" h="1296">
                <a:moveTo>
                  <a:pt x="1160" y="0"/>
                </a:moveTo>
                <a:cubicBezTo>
                  <a:pt x="580" y="156"/>
                  <a:pt x="0" y="312"/>
                  <a:pt x="8" y="528"/>
                </a:cubicBezTo>
                <a:cubicBezTo>
                  <a:pt x="16" y="744"/>
                  <a:pt x="612" y="1020"/>
                  <a:pt x="1208" y="1296"/>
                </a:cubicBezTo>
              </a:path>
            </a:pathLst>
          </a:custGeom>
          <a:noFill/>
          <a:ln w="9525" cap="flat" cmpd="sng">
            <a:solidFill>
              <a:schemeClr val="tx1"/>
            </a:solidFill>
            <a:prstDash val="solid"/>
            <a:miter lim="800000"/>
            <a:headEnd type="none" w="med" len="med"/>
            <a:tailEnd type="none" w="med" len="med"/>
          </a:ln>
        </p:spPr>
        <p:txBody>
          <a:bodyPr wrap="none"/>
          <a:lstStyle/>
          <a:p>
            <a:endParaRPr lang="el-GR"/>
          </a:p>
        </p:txBody>
      </p:sp>
      <p:grpSp>
        <p:nvGrpSpPr>
          <p:cNvPr id="2" name="Group 5"/>
          <p:cNvGrpSpPr>
            <a:grpSpLocks/>
          </p:cNvGrpSpPr>
          <p:nvPr/>
        </p:nvGrpSpPr>
        <p:grpSpPr bwMode="auto">
          <a:xfrm>
            <a:off x="3511550" y="3886200"/>
            <a:ext cx="838200" cy="304800"/>
            <a:chOff x="1872" y="2448"/>
            <a:chExt cx="528" cy="192"/>
          </a:xfrm>
        </p:grpSpPr>
        <p:sp>
          <p:nvSpPr>
            <p:cNvPr id="54298" name="Line 6"/>
            <p:cNvSpPr>
              <a:spLocks noChangeShapeType="1"/>
            </p:cNvSpPr>
            <p:nvPr/>
          </p:nvSpPr>
          <p:spPr bwMode="auto">
            <a:xfrm>
              <a:off x="1872" y="2640"/>
              <a:ext cx="528" cy="0"/>
            </a:xfrm>
            <a:prstGeom prst="line">
              <a:avLst/>
            </a:prstGeom>
            <a:noFill/>
            <a:ln w="57150">
              <a:solidFill>
                <a:schemeClr val="hlink"/>
              </a:solidFill>
              <a:miter lim="800000"/>
              <a:headEnd type="triangle" w="med" len="med"/>
              <a:tailEnd/>
            </a:ln>
          </p:spPr>
          <p:txBody>
            <a:bodyPr wrap="none"/>
            <a:lstStyle/>
            <a:p>
              <a:endParaRPr lang="el-GR"/>
            </a:p>
          </p:txBody>
        </p:sp>
        <p:sp>
          <p:nvSpPr>
            <p:cNvPr id="54299" name="Text Box 7"/>
            <p:cNvSpPr txBox="1">
              <a:spLocks noChangeArrowheads="1"/>
            </p:cNvSpPr>
            <p:nvPr/>
          </p:nvSpPr>
          <p:spPr bwMode="auto">
            <a:xfrm>
              <a:off x="1968" y="2448"/>
              <a:ext cx="316" cy="192"/>
            </a:xfrm>
            <a:prstGeom prst="rect">
              <a:avLst/>
            </a:prstGeom>
            <a:noFill/>
            <a:ln w="9525">
              <a:noFill/>
              <a:miter lim="800000"/>
              <a:headEnd/>
              <a:tailEnd/>
            </a:ln>
          </p:spPr>
          <p:txBody>
            <a:bodyPr wrap="none">
              <a:spAutoFit/>
            </a:bodyPr>
            <a:lstStyle/>
            <a:p>
              <a:r>
                <a:rPr lang="en-US" altLang="ko-KR" sz="1400">
                  <a:latin typeface="Tahoma" pitchFamily="34" charset="0"/>
                  <a:ea typeface="Gulim" pitchFamily="34" charset="-127"/>
                </a:rPr>
                <a:t>ACK</a:t>
              </a:r>
            </a:p>
          </p:txBody>
        </p:sp>
      </p:grpSp>
      <p:grpSp>
        <p:nvGrpSpPr>
          <p:cNvPr id="3" name="Group 8"/>
          <p:cNvGrpSpPr>
            <a:grpSpLocks/>
          </p:cNvGrpSpPr>
          <p:nvPr/>
        </p:nvGrpSpPr>
        <p:grpSpPr bwMode="auto">
          <a:xfrm>
            <a:off x="3511550" y="3200400"/>
            <a:ext cx="2057400" cy="304800"/>
            <a:chOff x="1872" y="2016"/>
            <a:chExt cx="1296" cy="192"/>
          </a:xfrm>
        </p:grpSpPr>
        <p:sp>
          <p:nvSpPr>
            <p:cNvPr id="54295" name="Line 9"/>
            <p:cNvSpPr>
              <a:spLocks noChangeShapeType="1"/>
            </p:cNvSpPr>
            <p:nvPr/>
          </p:nvSpPr>
          <p:spPr bwMode="auto">
            <a:xfrm>
              <a:off x="1872" y="2208"/>
              <a:ext cx="528" cy="0"/>
            </a:xfrm>
            <a:prstGeom prst="line">
              <a:avLst/>
            </a:prstGeom>
            <a:noFill/>
            <a:ln w="57150">
              <a:solidFill>
                <a:schemeClr val="hlink"/>
              </a:solidFill>
              <a:miter lim="800000"/>
              <a:headEnd type="triangle" w="med" len="med"/>
              <a:tailEnd/>
            </a:ln>
          </p:spPr>
          <p:txBody>
            <a:bodyPr wrap="none"/>
            <a:lstStyle/>
            <a:p>
              <a:endParaRPr lang="el-GR"/>
            </a:p>
          </p:txBody>
        </p:sp>
        <p:sp>
          <p:nvSpPr>
            <p:cNvPr id="54296" name="Line 10"/>
            <p:cNvSpPr>
              <a:spLocks noChangeShapeType="1"/>
            </p:cNvSpPr>
            <p:nvPr/>
          </p:nvSpPr>
          <p:spPr bwMode="auto">
            <a:xfrm>
              <a:off x="2640" y="2208"/>
              <a:ext cx="528" cy="0"/>
            </a:xfrm>
            <a:prstGeom prst="line">
              <a:avLst/>
            </a:prstGeom>
            <a:noFill/>
            <a:ln w="57150">
              <a:solidFill>
                <a:schemeClr val="hlink"/>
              </a:solidFill>
              <a:miter lim="800000"/>
              <a:headEnd/>
              <a:tailEnd type="triangle" w="med" len="med"/>
            </a:ln>
          </p:spPr>
          <p:txBody>
            <a:bodyPr wrap="none"/>
            <a:lstStyle/>
            <a:p>
              <a:endParaRPr lang="el-GR"/>
            </a:p>
          </p:txBody>
        </p:sp>
        <p:sp>
          <p:nvSpPr>
            <p:cNvPr id="54297" name="Text Box 11"/>
            <p:cNvSpPr txBox="1">
              <a:spLocks noChangeArrowheads="1"/>
            </p:cNvSpPr>
            <p:nvPr/>
          </p:nvSpPr>
          <p:spPr bwMode="auto">
            <a:xfrm>
              <a:off x="1968" y="2016"/>
              <a:ext cx="310" cy="192"/>
            </a:xfrm>
            <a:prstGeom prst="rect">
              <a:avLst/>
            </a:prstGeom>
            <a:noFill/>
            <a:ln w="9525">
              <a:noFill/>
              <a:miter lim="800000"/>
              <a:headEnd/>
              <a:tailEnd/>
            </a:ln>
          </p:spPr>
          <p:txBody>
            <a:bodyPr wrap="none">
              <a:spAutoFit/>
            </a:bodyPr>
            <a:lstStyle/>
            <a:p>
              <a:pPr algn="ctr"/>
              <a:r>
                <a:rPr lang="en-US" altLang="ko-KR" sz="1400">
                  <a:latin typeface="Tahoma" pitchFamily="34" charset="0"/>
                  <a:ea typeface="Gulim" pitchFamily="34" charset="-127"/>
                </a:rPr>
                <a:t>CTS</a:t>
              </a:r>
            </a:p>
          </p:txBody>
        </p:sp>
      </p:grpSp>
      <p:grpSp>
        <p:nvGrpSpPr>
          <p:cNvPr id="4" name="Group 12"/>
          <p:cNvGrpSpPr>
            <a:grpSpLocks/>
          </p:cNvGrpSpPr>
          <p:nvPr/>
        </p:nvGrpSpPr>
        <p:grpSpPr bwMode="auto">
          <a:xfrm>
            <a:off x="3587750" y="3505200"/>
            <a:ext cx="838200" cy="304800"/>
            <a:chOff x="1920" y="2208"/>
            <a:chExt cx="528" cy="192"/>
          </a:xfrm>
        </p:grpSpPr>
        <p:sp>
          <p:nvSpPr>
            <p:cNvPr id="54293" name="Line 13"/>
            <p:cNvSpPr>
              <a:spLocks noChangeShapeType="1"/>
            </p:cNvSpPr>
            <p:nvPr/>
          </p:nvSpPr>
          <p:spPr bwMode="auto">
            <a:xfrm>
              <a:off x="1920" y="2400"/>
              <a:ext cx="528" cy="0"/>
            </a:xfrm>
            <a:prstGeom prst="line">
              <a:avLst/>
            </a:prstGeom>
            <a:noFill/>
            <a:ln w="57150">
              <a:solidFill>
                <a:schemeClr val="hlink"/>
              </a:solidFill>
              <a:miter lim="800000"/>
              <a:headEnd/>
              <a:tailEnd type="triangle" w="med" len="med"/>
            </a:ln>
          </p:spPr>
          <p:txBody>
            <a:bodyPr wrap="none"/>
            <a:lstStyle/>
            <a:p>
              <a:endParaRPr lang="el-GR"/>
            </a:p>
          </p:txBody>
        </p:sp>
        <p:sp>
          <p:nvSpPr>
            <p:cNvPr id="54294" name="Text Box 14"/>
            <p:cNvSpPr txBox="1">
              <a:spLocks noChangeArrowheads="1"/>
            </p:cNvSpPr>
            <p:nvPr/>
          </p:nvSpPr>
          <p:spPr bwMode="auto">
            <a:xfrm>
              <a:off x="1968" y="2208"/>
              <a:ext cx="347" cy="192"/>
            </a:xfrm>
            <a:prstGeom prst="rect">
              <a:avLst/>
            </a:prstGeom>
            <a:noFill/>
            <a:ln w="9525">
              <a:noFill/>
              <a:miter lim="800000"/>
              <a:headEnd/>
              <a:tailEnd/>
            </a:ln>
          </p:spPr>
          <p:txBody>
            <a:bodyPr wrap="none">
              <a:spAutoFit/>
            </a:bodyPr>
            <a:lstStyle/>
            <a:p>
              <a:pPr algn="ctr"/>
              <a:r>
                <a:rPr lang="en-US" altLang="ko-KR" sz="1400">
                  <a:latin typeface="Tahoma" pitchFamily="34" charset="0"/>
                  <a:ea typeface="Gulim" pitchFamily="34" charset="-127"/>
                </a:rPr>
                <a:t>Data</a:t>
              </a:r>
            </a:p>
          </p:txBody>
        </p:sp>
      </p:grpSp>
      <p:sp>
        <p:nvSpPr>
          <p:cNvPr id="204815" name="Text Box 15"/>
          <p:cNvSpPr txBox="1">
            <a:spLocks noChangeArrowheads="1"/>
          </p:cNvSpPr>
          <p:nvPr/>
        </p:nvSpPr>
        <p:spPr bwMode="auto">
          <a:xfrm>
            <a:off x="6010275" y="3157538"/>
            <a:ext cx="2017713" cy="822325"/>
          </a:xfrm>
          <a:prstGeom prst="rect">
            <a:avLst/>
          </a:prstGeom>
          <a:noFill/>
          <a:ln w="9525">
            <a:noFill/>
            <a:miter lim="800000"/>
            <a:headEnd/>
            <a:tailEnd/>
          </a:ln>
        </p:spPr>
        <p:txBody>
          <a:bodyPr wrap="none">
            <a:spAutoFit/>
          </a:bodyPr>
          <a:lstStyle/>
          <a:p>
            <a:pPr algn="ctr"/>
            <a:r>
              <a:rPr lang="en-US" altLang="ko-KR" sz="2400">
                <a:latin typeface="Tahoma" pitchFamily="34" charset="0"/>
                <a:ea typeface="Gulim" pitchFamily="34" charset="-127"/>
              </a:rPr>
              <a:t>C will not </a:t>
            </a:r>
          </a:p>
          <a:p>
            <a:pPr algn="ctr"/>
            <a:r>
              <a:rPr lang="en-US" altLang="ko-KR" sz="2400">
                <a:latin typeface="Tahoma" pitchFamily="34" charset="0"/>
                <a:ea typeface="Gulim" pitchFamily="34" charset="-127"/>
              </a:rPr>
              <a:t>transmit to B.</a:t>
            </a:r>
          </a:p>
        </p:txBody>
      </p:sp>
      <p:sp>
        <p:nvSpPr>
          <p:cNvPr id="204816" name="Text Box 16"/>
          <p:cNvSpPr txBox="1">
            <a:spLocks noChangeArrowheads="1"/>
          </p:cNvSpPr>
          <p:nvPr/>
        </p:nvSpPr>
        <p:spPr bwMode="auto">
          <a:xfrm>
            <a:off x="2352675" y="4876800"/>
            <a:ext cx="4568825" cy="822325"/>
          </a:xfrm>
          <a:prstGeom prst="rect">
            <a:avLst/>
          </a:prstGeom>
          <a:noFill/>
          <a:ln w="9525">
            <a:noFill/>
            <a:miter lim="800000"/>
            <a:headEnd/>
            <a:tailEnd/>
          </a:ln>
        </p:spPr>
        <p:txBody>
          <a:bodyPr wrap="none">
            <a:spAutoFit/>
          </a:bodyPr>
          <a:lstStyle/>
          <a:p>
            <a:r>
              <a:rPr lang="en-US" altLang="ko-KR" sz="2400" i="1">
                <a:solidFill>
                  <a:schemeClr val="hlink"/>
                </a:solidFill>
                <a:latin typeface="Tahoma" pitchFamily="34" charset="0"/>
                <a:ea typeface="Gulim" pitchFamily="34" charset="-127"/>
              </a:rPr>
              <a:t>Hidden Terminal Problem Solved</a:t>
            </a:r>
          </a:p>
          <a:p>
            <a:r>
              <a:rPr lang="en-US" altLang="ko-KR" sz="2400" i="1">
                <a:solidFill>
                  <a:schemeClr val="hlink"/>
                </a:solidFill>
                <a:latin typeface="Tahoma" pitchFamily="34" charset="0"/>
                <a:ea typeface="Gulim" pitchFamily="34" charset="-127"/>
              </a:rPr>
              <a:t>through RTS-CTS exchange!</a:t>
            </a:r>
          </a:p>
        </p:txBody>
      </p:sp>
      <p:grpSp>
        <p:nvGrpSpPr>
          <p:cNvPr id="54282" name="Group 17"/>
          <p:cNvGrpSpPr>
            <a:grpSpLocks/>
          </p:cNvGrpSpPr>
          <p:nvPr/>
        </p:nvGrpSpPr>
        <p:grpSpPr bwMode="auto">
          <a:xfrm>
            <a:off x="2139950" y="2971800"/>
            <a:ext cx="3810000" cy="490538"/>
            <a:chOff x="1008" y="1872"/>
            <a:chExt cx="2400" cy="309"/>
          </a:xfrm>
        </p:grpSpPr>
        <p:sp>
          <p:nvSpPr>
            <p:cNvPr id="54289" name="Text Box 18"/>
            <p:cNvSpPr txBox="1">
              <a:spLocks noChangeArrowheads="1"/>
            </p:cNvSpPr>
            <p:nvPr/>
          </p:nvSpPr>
          <p:spPr bwMode="auto">
            <a:xfrm>
              <a:off x="1718" y="1893"/>
              <a:ext cx="231"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A</a:t>
              </a:r>
            </a:p>
          </p:txBody>
        </p:sp>
        <p:sp>
          <p:nvSpPr>
            <p:cNvPr id="54290" name="Text Box 19"/>
            <p:cNvSpPr txBox="1">
              <a:spLocks noChangeArrowheads="1"/>
            </p:cNvSpPr>
            <p:nvPr/>
          </p:nvSpPr>
          <p:spPr bwMode="auto">
            <a:xfrm>
              <a:off x="2448" y="1872"/>
              <a:ext cx="229"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B</a:t>
              </a:r>
            </a:p>
          </p:txBody>
        </p:sp>
        <p:sp>
          <p:nvSpPr>
            <p:cNvPr id="54291" name="Text Box 20"/>
            <p:cNvSpPr txBox="1">
              <a:spLocks noChangeArrowheads="1"/>
            </p:cNvSpPr>
            <p:nvPr/>
          </p:nvSpPr>
          <p:spPr bwMode="auto">
            <a:xfrm>
              <a:off x="3177" y="1872"/>
              <a:ext cx="231" cy="288"/>
            </a:xfrm>
            <a:prstGeom prst="rect">
              <a:avLst/>
            </a:prstGeom>
            <a:noFill/>
            <a:ln w="9525">
              <a:noFill/>
              <a:miter lim="800000"/>
              <a:headEnd/>
              <a:tailEnd/>
            </a:ln>
          </p:spPr>
          <p:txBody>
            <a:bodyPr wrap="none">
              <a:spAutoFit/>
            </a:bodyPr>
            <a:lstStyle/>
            <a:p>
              <a:r>
                <a:rPr lang="en-US" altLang="ko-KR" sz="2400">
                  <a:latin typeface="Tahoma" pitchFamily="34" charset="0"/>
                  <a:ea typeface="Gulim" pitchFamily="34" charset="-127"/>
                </a:rPr>
                <a:t>C</a:t>
              </a:r>
            </a:p>
          </p:txBody>
        </p:sp>
        <p:sp>
          <p:nvSpPr>
            <p:cNvPr id="54292" name="Text Box 21"/>
            <p:cNvSpPr txBox="1">
              <a:spLocks noChangeArrowheads="1"/>
            </p:cNvSpPr>
            <p:nvPr/>
          </p:nvSpPr>
          <p:spPr bwMode="auto">
            <a:xfrm>
              <a:off x="1008" y="1872"/>
              <a:ext cx="288" cy="288"/>
            </a:xfrm>
            <a:prstGeom prst="rect">
              <a:avLst/>
            </a:prstGeom>
            <a:noFill/>
            <a:ln w="9525">
              <a:noFill/>
              <a:miter lim="800000"/>
              <a:headEnd/>
              <a:tailEnd/>
            </a:ln>
          </p:spPr>
          <p:txBody>
            <a:bodyPr>
              <a:spAutoFit/>
            </a:bodyPr>
            <a:lstStyle/>
            <a:p>
              <a:pPr algn="ctr">
                <a:spcBef>
                  <a:spcPct val="50000"/>
                </a:spcBef>
              </a:pPr>
              <a:r>
                <a:rPr lang="en-US" altLang="ko-KR" sz="2400">
                  <a:latin typeface="Tahoma" pitchFamily="34" charset="0"/>
                  <a:ea typeface="Gulim" pitchFamily="34" charset="-127"/>
                </a:rPr>
                <a:t>D</a:t>
              </a:r>
            </a:p>
          </p:txBody>
        </p:sp>
      </p:grpSp>
      <p:grpSp>
        <p:nvGrpSpPr>
          <p:cNvPr id="6" name="Group 22"/>
          <p:cNvGrpSpPr>
            <a:grpSpLocks/>
          </p:cNvGrpSpPr>
          <p:nvPr/>
        </p:nvGrpSpPr>
        <p:grpSpPr bwMode="auto">
          <a:xfrm>
            <a:off x="2444750" y="2901950"/>
            <a:ext cx="1981200" cy="527050"/>
            <a:chOff x="1200" y="1828"/>
            <a:chExt cx="1248" cy="332"/>
          </a:xfrm>
        </p:grpSpPr>
        <p:sp>
          <p:nvSpPr>
            <p:cNvPr id="54286" name="Line 23"/>
            <p:cNvSpPr>
              <a:spLocks noChangeShapeType="1"/>
            </p:cNvSpPr>
            <p:nvPr/>
          </p:nvSpPr>
          <p:spPr bwMode="auto">
            <a:xfrm>
              <a:off x="1920" y="2016"/>
              <a:ext cx="528" cy="0"/>
            </a:xfrm>
            <a:prstGeom prst="line">
              <a:avLst/>
            </a:prstGeom>
            <a:noFill/>
            <a:ln w="57150">
              <a:solidFill>
                <a:schemeClr val="hlink"/>
              </a:solidFill>
              <a:miter lim="800000"/>
              <a:headEnd/>
              <a:tailEnd type="triangle" w="med" len="med"/>
            </a:ln>
          </p:spPr>
          <p:txBody>
            <a:bodyPr wrap="none"/>
            <a:lstStyle/>
            <a:p>
              <a:endParaRPr lang="el-GR"/>
            </a:p>
          </p:txBody>
        </p:sp>
        <p:sp>
          <p:nvSpPr>
            <p:cNvPr id="54287" name="Text Box 24"/>
            <p:cNvSpPr txBox="1">
              <a:spLocks noChangeArrowheads="1"/>
            </p:cNvSpPr>
            <p:nvPr/>
          </p:nvSpPr>
          <p:spPr bwMode="auto">
            <a:xfrm>
              <a:off x="1958" y="1828"/>
              <a:ext cx="313" cy="192"/>
            </a:xfrm>
            <a:prstGeom prst="rect">
              <a:avLst/>
            </a:prstGeom>
            <a:noFill/>
            <a:ln w="9525">
              <a:noFill/>
              <a:miter lim="800000"/>
              <a:headEnd/>
              <a:tailEnd/>
            </a:ln>
          </p:spPr>
          <p:txBody>
            <a:bodyPr wrap="none">
              <a:spAutoFit/>
            </a:bodyPr>
            <a:lstStyle/>
            <a:p>
              <a:r>
                <a:rPr lang="en-US" altLang="ko-KR" sz="1400">
                  <a:latin typeface="Tahoma" pitchFamily="34" charset="0"/>
                  <a:ea typeface="Gulim" pitchFamily="34" charset="-127"/>
                </a:rPr>
                <a:t>RTS</a:t>
              </a:r>
            </a:p>
          </p:txBody>
        </p:sp>
        <p:sp>
          <p:nvSpPr>
            <p:cNvPr id="54288" name="Line 25"/>
            <p:cNvSpPr>
              <a:spLocks noChangeShapeType="1"/>
            </p:cNvSpPr>
            <p:nvPr/>
          </p:nvSpPr>
          <p:spPr bwMode="auto">
            <a:xfrm>
              <a:off x="1200" y="2160"/>
              <a:ext cx="528" cy="0"/>
            </a:xfrm>
            <a:prstGeom prst="line">
              <a:avLst/>
            </a:prstGeom>
            <a:noFill/>
            <a:ln w="57150">
              <a:solidFill>
                <a:schemeClr val="hlink"/>
              </a:solidFill>
              <a:miter lim="800000"/>
              <a:headEnd type="triangle" w="med" len="med"/>
              <a:tailEnd/>
            </a:ln>
          </p:spPr>
          <p:txBody>
            <a:bodyPr wrap="none"/>
            <a:lstStyle/>
            <a:p>
              <a:endParaRPr lang="el-GR"/>
            </a:p>
          </p:txBody>
        </p:sp>
      </p:grpSp>
      <p:sp>
        <p:nvSpPr>
          <p:cNvPr id="204826" name="Text Box 26"/>
          <p:cNvSpPr txBox="1">
            <a:spLocks noChangeArrowheads="1"/>
          </p:cNvSpPr>
          <p:nvPr/>
        </p:nvSpPr>
        <p:spPr bwMode="auto">
          <a:xfrm>
            <a:off x="539750" y="2819400"/>
            <a:ext cx="1828800" cy="822325"/>
          </a:xfrm>
          <a:prstGeom prst="rect">
            <a:avLst/>
          </a:prstGeom>
          <a:noFill/>
          <a:ln w="9525">
            <a:noFill/>
            <a:miter lim="800000"/>
            <a:headEnd/>
            <a:tailEnd/>
          </a:ln>
        </p:spPr>
        <p:txBody>
          <a:bodyPr>
            <a:spAutoFit/>
          </a:bodyPr>
          <a:lstStyle/>
          <a:p>
            <a:pPr algn="ctr">
              <a:spcBef>
                <a:spcPct val="50000"/>
              </a:spcBef>
            </a:pPr>
            <a:r>
              <a:rPr lang="en-US" altLang="ko-KR" sz="2400">
                <a:latin typeface="Tahoma" pitchFamily="34" charset="0"/>
                <a:ea typeface="Gulim" pitchFamily="34" charset="-127"/>
              </a:rPr>
              <a:t>D will not transmit</a:t>
            </a:r>
          </a:p>
        </p:txBody>
      </p:sp>
      <p:sp>
        <p:nvSpPr>
          <p:cNvPr id="54285" name="Oval 27"/>
          <p:cNvSpPr>
            <a:spLocks noChangeAspect="1" noChangeArrowheads="1"/>
          </p:cNvSpPr>
          <p:nvPr/>
        </p:nvSpPr>
        <p:spPr bwMode="auto">
          <a:xfrm>
            <a:off x="2133600" y="1905000"/>
            <a:ext cx="2668588" cy="2668588"/>
          </a:xfrm>
          <a:prstGeom prst="ellipse">
            <a:avLst/>
          </a:prstGeom>
          <a:noFill/>
          <a:ln w="9525">
            <a:solidFill>
              <a:schemeClr val="tx1"/>
            </a:solidFill>
            <a:round/>
            <a:headEnd/>
            <a:tailEnd/>
          </a:ln>
        </p:spPr>
        <p:txBody>
          <a:bodyPr wrap="none" anchor="ctr"/>
          <a:lstStyle/>
          <a:p>
            <a:pPr algn="ctr"/>
            <a:r>
              <a:rPr lang="ko-KR" altLang="en-US" sz="2400">
                <a:latin typeface="Tahoma" pitchFamily="34" charset="0"/>
                <a:ea typeface="Gulim" pitchFamily="34" charset="-127"/>
              </a:rPr>
              <a:t>    </a:t>
            </a:r>
          </a:p>
        </p:txBody>
      </p:sp>
      <p:sp>
        <p:nvSpPr>
          <p:cNvPr id="5" name="Slide Number Placeholder 4">
            <a:extLst>
              <a:ext uri="{FF2B5EF4-FFF2-40B4-BE49-F238E27FC236}">
                <a16:creationId xmlns:a16="http://schemas.microsoft.com/office/drawing/2014/main" id="{7106B0DF-83C4-4385-BE71-496A6BA8DE86}"/>
              </a:ext>
            </a:extLst>
          </p:cNvPr>
          <p:cNvSpPr>
            <a:spLocks noGrp="1"/>
          </p:cNvSpPr>
          <p:nvPr>
            <p:ph type="sldNum" sz="quarter" idx="12"/>
          </p:nvPr>
        </p:nvSpPr>
        <p:spPr/>
        <p:txBody>
          <a:bodyPr/>
          <a:lstStyle/>
          <a:p>
            <a:pPr>
              <a:defRPr/>
            </a:pPr>
            <a:fld id="{3E9210F4-E719-49C2-B71C-67B6C06F4A3C}" type="slidenum">
              <a:rPr lang="el-GR" smtClean="0"/>
              <a:pPr>
                <a:defRPr/>
              </a:pPr>
              <a:t>36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6"/>
                                        </p:tgtEl>
                                        <p:attrNameLst>
                                          <p:attrName>style.visibility</p:attrName>
                                        </p:attrNameLst>
                                      </p:cBhvr>
                                      <p:to>
                                        <p:strVal val="visible"/>
                                      </p:to>
                                    </p:set>
                                    <p:animEffect transition="in" filter="dissolve">
                                      <p:cBhvr>
                                        <p:cTn id="12" dur="500"/>
                                        <p:tgtEl>
                                          <p:spTgt spid="2048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04815"/>
                                        </p:tgtEl>
                                        <p:attrNameLst>
                                          <p:attrName>style.visibility</p:attrName>
                                        </p:attrNameLst>
                                      </p:cBhvr>
                                      <p:to>
                                        <p:strVal val="visible"/>
                                      </p:to>
                                    </p:set>
                                    <p:animEffect transition="in" filter="dissolve">
                                      <p:cBhvr>
                                        <p:cTn id="21" dur="500"/>
                                        <p:tgtEl>
                                          <p:spTgt spid="2048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4816"/>
                                        </p:tgtEl>
                                        <p:attrNameLst>
                                          <p:attrName>style.visibility</p:attrName>
                                        </p:attrNameLst>
                                      </p:cBhvr>
                                      <p:to>
                                        <p:strVal val="visible"/>
                                      </p:to>
                                    </p:set>
                                    <p:animEffect transition="in" filter="dissolve">
                                      <p:cBhvr>
                                        <p:cTn id="36" dur="500"/>
                                        <p:tgtEl>
                                          <p:spTgt spid="204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5" grpId="0" autoUpdateAnimBg="0"/>
      <p:bldP spid="204816" grpId="0" autoUpdateAnimBg="0"/>
      <p:bldP spid="20482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28625" y="571500"/>
            <a:ext cx="8229600" cy="1143000"/>
          </a:xfrm>
        </p:spPr>
        <p:txBody>
          <a:bodyPr/>
          <a:lstStyle/>
          <a:p>
            <a:pPr eaLnBrk="1" hangingPunct="1"/>
            <a:r>
              <a:rPr lang="en-US"/>
              <a:t>Two different MAC schemes</a:t>
            </a:r>
          </a:p>
        </p:txBody>
      </p:sp>
      <p:sp>
        <p:nvSpPr>
          <p:cNvPr id="206851" name="Rectangle 3"/>
          <p:cNvSpPr>
            <a:spLocks noGrp="1" noChangeArrowheads="1"/>
          </p:cNvSpPr>
          <p:nvPr>
            <p:ph type="body" sz="half" idx="1"/>
          </p:nvPr>
        </p:nvSpPr>
        <p:spPr/>
        <p:txBody>
          <a:bodyPr>
            <a:normAutofit fontScale="85000" lnSpcReduction="20000"/>
          </a:bodyPr>
          <a:lstStyle/>
          <a:p>
            <a:pPr eaLnBrk="1" hangingPunct="1">
              <a:defRPr/>
            </a:pPr>
            <a:r>
              <a:rPr lang="en-US" dirty="0"/>
              <a:t>Distributed coordination function – DCF</a:t>
            </a:r>
          </a:p>
          <a:p>
            <a:pPr lvl="1" eaLnBrk="1" hangingPunct="1">
              <a:defRPr/>
            </a:pPr>
            <a:r>
              <a:rPr lang="en-US" dirty="0"/>
              <a:t>Best-effort</a:t>
            </a:r>
          </a:p>
          <a:p>
            <a:pPr lvl="1" eaLnBrk="1" hangingPunct="1">
              <a:defRPr/>
            </a:pPr>
            <a:r>
              <a:rPr lang="en-US" dirty="0"/>
              <a:t>Designed for asynchronous data transport</a:t>
            </a:r>
          </a:p>
          <a:p>
            <a:pPr lvl="2" eaLnBrk="1" hangingPunct="1">
              <a:defRPr/>
            </a:pPr>
            <a:r>
              <a:rPr lang="en-US" dirty="0"/>
              <a:t>All users have same chance of accessing the network</a:t>
            </a:r>
          </a:p>
          <a:p>
            <a:pPr eaLnBrk="1" hangingPunct="1">
              <a:defRPr/>
            </a:pPr>
            <a:r>
              <a:rPr lang="en-US" dirty="0"/>
              <a:t>Point coordination function – PCF</a:t>
            </a:r>
          </a:p>
          <a:p>
            <a:pPr lvl="1" eaLnBrk="1" hangingPunct="1">
              <a:defRPr/>
            </a:pPr>
            <a:r>
              <a:rPr lang="en-US" dirty="0"/>
              <a:t>Optional</a:t>
            </a:r>
          </a:p>
          <a:p>
            <a:pPr lvl="1" eaLnBrk="1" hangingPunct="1">
              <a:defRPr/>
            </a:pPr>
            <a:r>
              <a:rPr lang="en-US" dirty="0"/>
              <a:t>Based on polling by an access point</a:t>
            </a:r>
          </a:p>
          <a:p>
            <a:pPr lvl="1" eaLnBrk="1" hangingPunct="1">
              <a:defRPr/>
            </a:pPr>
            <a:r>
              <a:rPr lang="en-US" dirty="0"/>
              <a:t>Designed for time-bounded traffic </a:t>
            </a:r>
          </a:p>
        </p:txBody>
      </p:sp>
      <p:pic>
        <p:nvPicPr>
          <p:cNvPr id="55300" name="Picture 4" descr="PCF_DCF"/>
          <p:cNvPicPr>
            <a:picLocks noGrp="1" noChangeAspect="1" noChangeArrowheads="1"/>
          </p:cNvPicPr>
          <p:nvPr>
            <p:ph sz="half" idx="2"/>
          </p:nvPr>
        </p:nvPicPr>
        <p:blipFill>
          <a:blip r:embed="rId3" cstate="print"/>
          <a:stretch>
            <a:fillRect/>
          </a:stretch>
        </p:blipFill>
        <p:spPr>
          <a:xfrm>
            <a:off x="818388" y="4172839"/>
            <a:ext cx="7507224" cy="1719072"/>
          </a:xfrm>
        </p:spPr>
      </p:pic>
      <p:sp>
        <p:nvSpPr>
          <p:cNvPr id="2" name="Slide Number Placeholder 1">
            <a:extLst>
              <a:ext uri="{FF2B5EF4-FFF2-40B4-BE49-F238E27FC236}">
                <a16:creationId xmlns:a16="http://schemas.microsoft.com/office/drawing/2014/main" id="{BFCE90AC-7214-416F-AFE6-DD3B8EED2787}"/>
              </a:ext>
            </a:extLst>
          </p:cNvPr>
          <p:cNvSpPr>
            <a:spLocks noGrp="1"/>
          </p:cNvSpPr>
          <p:nvPr>
            <p:ph type="sldNum" sz="quarter" idx="12"/>
          </p:nvPr>
        </p:nvSpPr>
        <p:spPr/>
        <p:txBody>
          <a:bodyPr/>
          <a:lstStyle/>
          <a:p>
            <a:pPr>
              <a:defRPr/>
            </a:pPr>
            <a:fld id="{F2213EC9-5EBE-4A84-B272-E2EC83AE1F59}" type="slidenum">
              <a:rPr lang="el-GR" smtClean="0"/>
              <a:pPr>
                <a:defRPr/>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zh-TW"/>
              <a:t>MAC Access Modes</a:t>
            </a:r>
          </a:p>
        </p:txBody>
      </p:sp>
      <p:sp>
        <p:nvSpPr>
          <p:cNvPr id="56323" name="Rectangle 3"/>
          <p:cNvSpPr>
            <a:spLocks noGrp="1" noChangeArrowheads="1"/>
          </p:cNvSpPr>
          <p:nvPr>
            <p:ph idx="1"/>
          </p:nvPr>
        </p:nvSpPr>
        <p:spPr/>
        <p:txBody>
          <a:bodyPr/>
          <a:lstStyle/>
          <a:p>
            <a:pPr eaLnBrk="1" hangingPunct="1"/>
            <a:r>
              <a:rPr lang="en-US" altLang="zh-TW" dirty="0"/>
              <a:t>Distributed coordination function (DCF): </a:t>
            </a:r>
          </a:p>
          <a:p>
            <a:pPr lvl="1" eaLnBrk="1" hangingPunct="1"/>
            <a:r>
              <a:rPr lang="en-US" altLang="zh-TW" dirty="0"/>
              <a:t>CSMA/CA. </a:t>
            </a:r>
          </a:p>
          <a:p>
            <a:pPr lvl="1" eaLnBrk="1" hangingPunct="1"/>
            <a:r>
              <a:rPr lang="en-US" altLang="zh-TW" dirty="0"/>
              <a:t>DCF may use CTS/RTS to reduce the possibility of collisions.</a:t>
            </a:r>
          </a:p>
          <a:p>
            <a:pPr marL="0" indent="0" eaLnBrk="1" hangingPunct="1">
              <a:buNone/>
            </a:pPr>
            <a:endParaRPr lang="en-US" altLang="zh-TW" dirty="0"/>
          </a:p>
          <a:p>
            <a:pPr eaLnBrk="1" hangingPunct="1"/>
            <a:r>
              <a:rPr lang="en-US" altLang="zh-TW" dirty="0"/>
              <a:t>Point coordination function (PCF): </a:t>
            </a:r>
          </a:p>
          <a:p>
            <a:pPr lvl="1" eaLnBrk="1" hangingPunct="1"/>
            <a:r>
              <a:rPr lang="en-US" altLang="zh-TW" dirty="0"/>
              <a:t>Contention-free services. Special stations called point coordinators are used to ensure contention-free. </a:t>
            </a:r>
          </a:p>
          <a:p>
            <a:pPr lvl="1" eaLnBrk="1" hangingPunct="1"/>
            <a:r>
              <a:rPr lang="en-US" altLang="zh-TW" dirty="0"/>
              <a:t>The coordinators reside in AP.  </a:t>
            </a:r>
          </a:p>
          <a:p>
            <a:pPr lvl="1" eaLnBrk="1" hangingPunct="1"/>
            <a:r>
              <a:rPr lang="en-US" altLang="zh-TW" dirty="0"/>
              <a:t>PCF is only for infrastructure mode and not widely implemented.</a:t>
            </a:r>
          </a:p>
          <a:p>
            <a:pPr eaLnBrk="1" hangingPunct="1"/>
            <a:endParaRPr lang="en-US" altLang="zh-TW" dirty="0"/>
          </a:p>
        </p:txBody>
      </p:sp>
      <p:sp>
        <p:nvSpPr>
          <p:cNvPr id="2" name="Slide Number Placeholder 1">
            <a:extLst>
              <a:ext uri="{FF2B5EF4-FFF2-40B4-BE49-F238E27FC236}">
                <a16:creationId xmlns:a16="http://schemas.microsoft.com/office/drawing/2014/main" id="{885B0E2F-48CD-4908-98C5-16AE2E649A12}"/>
              </a:ext>
            </a:extLst>
          </p:cNvPr>
          <p:cNvSpPr>
            <a:spLocks noGrp="1"/>
          </p:cNvSpPr>
          <p:nvPr>
            <p:ph type="sldNum" sz="quarter" idx="12"/>
          </p:nvPr>
        </p:nvSpPr>
        <p:spPr/>
        <p:txBody>
          <a:bodyPr/>
          <a:lstStyle/>
          <a:p>
            <a:pPr>
              <a:defRPr/>
            </a:pPr>
            <a:fld id="{3E9210F4-E719-49C2-B71C-67B6C06F4A3C}" type="slidenum">
              <a:rPr lang="el-GR" smtClean="0"/>
              <a:pPr>
                <a:defRPr/>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nb-NO"/>
              <a:t>Distributed Coordination Function (DCF)</a:t>
            </a:r>
            <a:endParaRPr lang="en-US"/>
          </a:p>
        </p:txBody>
      </p:sp>
      <p:sp>
        <p:nvSpPr>
          <p:cNvPr id="57347" name="Rectangle 3"/>
          <p:cNvSpPr>
            <a:spLocks noGrp="1" noChangeArrowheads="1"/>
          </p:cNvSpPr>
          <p:nvPr>
            <p:ph idx="1"/>
          </p:nvPr>
        </p:nvSpPr>
        <p:spPr/>
        <p:txBody>
          <a:bodyPr/>
          <a:lstStyle/>
          <a:p>
            <a:pPr eaLnBrk="1" hangingPunct="1"/>
            <a:r>
              <a:rPr lang="nb-NO"/>
              <a:t>Used for contention services (CP)</a:t>
            </a:r>
          </a:p>
          <a:p>
            <a:pPr eaLnBrk="1" hangingPunct="1"/>
            <a:r>
              <a:rPr lang="nb-NO"/>
              <a:t>Operates in ad-hoc networks</a:t>
            </a:r>
          </a:p>
          <a:p>
            <a:pPr eaLnBrk="1" hangingPunct="1"/>
            <a:r>
              <a:rPr lang="nb-NO"/>
              <a:t>Operates either solely or coexist with PCF in infrastructure networks</a:t>
            </a:r>
          </a:p>
          <a:p>
            <a:pPr eaLnBrk="1" hangingPunct="1"/>
            <a:r>
              <a:rPr lang="nb-NO"/>
              <a:t>Based on CSMA/CA</a:t>
            </a:r>
          </a:p>
          <a:p>
            <a:pPr eaLnBrk="1" hangingPunct="1"/>
            <a:r>
              <a:rPr lang="nb-NO"/>
              <a:t>Uses RTS and CTS</a:t>
            </a:r>
          </a:p>
          <a:p>
            <a:pPr eaLnBrk="1" hangingPunct="1"/>
            <a:r>
              <a:rPr lang="nb-NO"/>
              <a:t>Network Allocation Vector (NAV)</a:t>
            </a:r>
          </a:p>
          <a:p>
            <a:pPr lvl="1" eaLnBrk="1" hangingPunct="1"/>
            <a:r>
              <a:rPr lang="nb-NO" altLang="ko-KR">
                <a:cs typeface="HY신명조"/>
              </a:rPr>
              <a:t>A timer that indicates the amount of time the medium is to be reserved</a:t>
            </a:r>
          </a:p>
          <a:p>
            <a:pPr lvl="1" eaLnBrk="1" hangingPunct="1"/>
            <a:r>
              <a:rPr lang="nb-NO" altLang="ko-KR">
                <a:cs typeface="HY신명조"/>
              </a:rPr>
              <a:t>Each stations sets their NAV timer when a frame with a duration field is received</a:t>
            </a:r>
          </a:p>
          <a:p>
            <a:pPr lvl="2" eaLnBrk="1" hangingPunct="1"/>
            <a:endParaRPr lang="nb-NO" altLang="ko-KR">
              <a:cs typeface="HY신명조"/>
            </a:endParaRPr>
          </a:p>
          <a:p>
            <a:pPr lvl="2" eaLnBrk="1" hangingPunct="1"/>
            <a:endParaRPr lang="nb-NO" altLang="ko-KR">
              <a:cs typeface="HY신명조"/>
            </a:endParaRPr>
          </a:p>
          <a:p>
            <a:pPr lvl="1" eaLnBrk="1" hangingPunct="1"/>
            <a:endParaRPr lang="nb-NO"/>
          </a:p>
          <a:p>
            <a:pPr eaLnBrk="1" hangingPunct="1"/>
            <a:endParaRPr lang="en-US"/>
          </a:p>
        </p:txBody>
      </p:sp>
      <p:sp>
        <p:nvSpPr>
          <p:cNvPr id="2" name="Slide Number Placeholder 1">
            <a:extLst>
              <a:ext uri="{FF2B5EF4-FFF2-40B4-BE49-F238E27FC236}">
                <a16:creationId xmlns:a16="http://schemas.microsoft.com/office/drawing/2014/main" id="{65BDD47E-A711-4C0E-8D51-1D190A706E8B}"/>
              </a:ext>
            </a:extLst>
          </p:cNvPr>
          <p:cNvSpPr>
            <a:spLocks noGrp="1"/>
          </p:cNvSpPr>
          <p:nvPr>
            <p:ph type="sldNum" sz="quarter" idx="12"/>
          </p:nvPr>
        </p:nvSpPr>
        <p:spPr/>
        <p:txBody>
          <a:bodyPr/>
          <a:lstStyle/>
          <a:p>
            <a:pPr>
              <a:defRPr/>
            </a:pPr>
            <a:fld id="{3E9210F4-E719-49C2-B71C-67B6C06F4A3C}" type="slidenum">
              <a:rPr lang="el-GR" smtClean="0"/>
              <a:pPr>
                <a:defRPr/>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What is 802.11?</a:t>
            </a:r>
          </a:p>
        </p:txBody>
      </p:sp>
      <p:sp>
        <p:nvSpPr>
          <p:cNvPr id="17411" name="Rectangle 3"/>
          <p:cNvSpPr>
            <a:spLocks noGrp="1" noChangeArrowheads="1"/>
          </p:cNvSpPr>
          <p:nvPr>
            <p:ph idx="1"/>
          </p:nvPr>
        </p:nvSpPr>
        <p:spPr/>
        <p:txBody>
          <a:bodyPr/>
          <a:lstStyle/>
          <a:p>
            <a:pPr eaLnBrk="1" hangingPunct="1"/>
            <a:r>
              <a:rPr lang="en-US" dirty="0"/>
              <a:t>Suitable for indoor/local wireless coverage</a:t>
            </a:r>
          </a:p>
          <a:p>
            <a:pPr lvl="1" eaLnBrk="1" hangingPunct="1"/>
            <a:r>
              <a:rPr lang="en-US" dirty="0"/>
              <a:t>Typical range under 50 meters</a:t>
            </a:r>
          </a:p>
          <a:p>
            <a:pPr lvl="1" eaLnBrk="1" hangingPunct="1"/>
            <a:r>
              <a:rPr lang="en-US" dirty="0"/>
              <a:t>Range highly dependent on the space layout</a:t>
            </a:r>
          </a:p>
          <a:p>
            <a:pPr eaLnBrk="1" hangingPunct="1"/>
            <a:r>
              <a:rPr lang="en-US" dirty="0"/>
              <a:t>Optimized for packet based communication, e.g., Internet Protocol (IP)</a:t>
            </a:r>
          </a:p>
          <a:p>
            <a:pPr eaLnBrk="1" hangingPunct="1"/>
            <a:r>
              <a:rPr lang="en-US" dirty="0"/>
              <a:t>Transmission speed</a:t>
            </a:r>
          </a:p>
          <a:p>
            <a:pPr lvl="1" eaLnBrk="1" hangingPunct="1"/>
            <a:r>
              <a:rPr lang="en-US" dirty="0"/>
              <a:t>Up to 11 Mbps for 802.11b</a:t>
            </a:r>
          </a:p>
          <a:p>
            <a:pPr lvl="1" eaLnBrk="1" hangingPunct="1"/>
            <a:r>
              <a:rPr lang="en-US" dirty="0"/>
              <a:t>Up to 54 Mbps for 802.11a or 802.11g</a:t>
            </a:r>
          </a:p>
        </p:txBody>
      </p:sp>
      <p:sp>
        <p:nvSpPr>
          <p:cNvPr id="2" name="Slide Number Placeholder 1">
            <a:extLst>
              <a:ext uri="{FF2B5EF4-FFF2-40B4-BE49-F238E27FC236}">
                <a16:creationId xmlns:a16="http://schemas.microsoft.com/office/drawing/2014/main" id="{E6C99527-039B-4489-9A6D-E51935DDA9CE}"/>
              </a:ext>
            </a:extLst>
          </p:cNvPr>
          <p:cNvSpPr>
            <a:spLocks noGrp="1"/>
          </p:cNvSpPr>
          <p:nvPr>
            <p:ph type="sldNum" sz="quarter" idx="12"/>
          </p:nvPr>
        </p:nvSpPr>
        <p:spPr/>
        <p:txBody>
          <a:bodyPr/>
          <a:lstStyle/>
          <a:p>
            <a:pPr>
              <a:defRPr/>
            </a:pPr>
            <a:fld id="{3E9210F4-E719-49C2-B71C-67B6C06F4A3C}" type="slidenum">
              <a:rPr lang="el-GR" smtClean="0"/>
              <a:pPr>
                <a:defRPr/>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Virtual Carrier Sense</a:t>
            </a:r>
          </a:p>
        </p:txBody>
      </p:sp>
      <p:sp>
        <p:nvSpPr>
          <p:cNvPr id="89091" name="Rectangle 3"/>
          <p:cNvSpPr>
            <a:spLocks noGrp="1" noChangeArrowheads="1"/>
          </p:cNvSpPr>
          <p:nvPr>
            <p:ph idx="1"/>
          </p:nvPr>
        </p:nvSpPr>
        <p:spPr/>
        <p:txBody>
          <a:bodyPr>
            <a:normAutofit fontScale="92500" lnSpcReduction="20000"/>
          </a:bodyPr>
          <a:lstStyle/>
          <a:p>
            <a:pPr eaLnBrk="1" hangingPunct="1">
              <a:defRPr/>
            </a:pPr>
            <a:r>
              <a:rPr lang="en-US" dirty="0"/>
              <a:t>Used “Network Allocation Vector” (NAV)</a:t>
            </a:r>
          </a:p>
          <a:p>
            <a:pPr lvl="1" eaLnBrk="1" hangingPunct="1">
              <a:defRPr/>
            </a:pPr>
            <a:r>
              <a:rPr lang="en-US" dirty="0"/>
              <a:t>A timer for channel reserved period</a:t>
            </a:r>
          </a:p>
          <a:p>
            <a:pPr lvl="1" eaLnBrk="1" hangingPunct="1">
              <a:defRPr/>
            </a:pPr>
            <a:r>
              <a:rPr lang="en-US" dirty="0"/>
              <a:t>Included in the RTS and CTS frames</a:t>
            </a:r>
          </a:p>
          <a:p>
            <a:pPr lvl="1" eaLnBrk="1" hangingPunct="1">
              <a:defRPr/>
            </a:pPr>
            <a:r>
              <a:rPr lang="en-US" dirty="0"/>
              <a:t>Each station will count down until NAV = 0</a:t>
            </a:r>
          </a:p>
          <a:p>
            <a:pPr lvl="1" eaLnBrk="1" hangingPunct="1">
              <a:defRPr/>
            </a:pPr>
            <a:r>
              <a:rPr lang="en-US" dirty="0"/>
              <a:t>If NAV ≠ 0 </a:t>
            </a:r>
            <a:r>
              <a:rPr lang="en-US" dirty="0">
                <a:sym typeface="Wingdings" pitchFamily="2" charset="2"/>
              </a:rPr>
              <a:t> Medium is Busy</a:t>
            </a:r>
          </a:p>
          <a:p>
            <a:pPr lvl="1" eaLnBrk="1" hangingPunct="1">
              <a:defRPr/>
            </a:pPr>
            <a:r>
              <a:rPr lang="en-US" dirty="0">
                <a:sym typeface="Wingdings" pitchFamily="2" charset="2"/>
              </a:rPr>
              <a:t>If NAV = 0  Medium is idle</a:t>
            </a:r>
          </a:p>
          <a:p>
            <a:pPr eaLnBrk="1" hangingPunct="1">
              <a:defRPr/>
            </a:pPr>
            <a:r>
              <a:rPr lang="en-US" dirty="0"/>
              <a:t>The data frame has the ‘duration’ field, which indicates for how long the sender wants to hold the medium</a:t>
            </a:r>
          </a:p>
          <a:p>
            <a:pPr eaLnBrk="1" hangingPunct="1">
              <a:defRPr/>
            </a:pPr>
            <a:r>
              <a:rPr lang="en-US" dirty="0"/>
              <a:t>Other stations read this field, and adjust a parameter called ‘Network Allocation Vector’ (NAV)</a:t>
            </a:r>
          </a:p>
          <a:p>
            <a:pPr eaLnBrk="1" hangingPunct="1">
              <a:defRPr/>
            </a:pPr>
            <a:r>
              <a:rPr lang="en-US" dirty="0"/>
              <a:t>NAV indicates the amount of time that must elapse until the channel can be sampled again for idle status</a:t>
            </a:r>
          </a:p>
          <a:p>
            <a:pPr eaLnBrk="1" hangingPunct="1">
              <a:defRPr/>
            </a:pPr>
            <a:r>
              <a:rPr lang="en-US" dirty="0"/>
              <a:t>NAV value thus indirectly indicates if the channel is free at any given time</a:t>
            </a:r>
          </a:p>
          <a:p>
            <a:pPr lvl="1" eaLnBrk="1" hangingPunct="1">
              <a:defRPr/>
            </a:pPr>
            <a:r>
              <a:rPr lang="en-US" dirty="0"/>
              <a:t>Using NAV value to determine channel status is called as ‘Virtual Carrier Sensing’</a:t>
            </a:r>
          </a:p>
          <a:p>
            <a:pPr lvl="1" eaLnBrk="1" hangingPunct="1">
              <a:defRPr/>
            </a:pPr>
            <a:endParaRPr lang="en-US" dirty="0"/>
          </a:p>
        </p:txBody>
      </p:sp>
      <p:sp>
        <p:nvSpPr>
          <p:cNvPr id="2" name="Slide Number Placeholder 1">
            <a:extLst>
              <a:ext uri="{FF2B5EF4-FFF2-40B4-BE49-F238E27FC236}">
                <a16:creationId xmlns:a16="http://schemas.microsoft.com/office/drawing/2014/main" id="{F7ACAFA9-7673-4BF5-A8AF-0603B8477C7F}"/>
              </a:ext>
            </a:extLst>
          </p:cNvPr>
          <p:cNvSpPr>
            <a:spLocks noGrp="1"/>
          </p:cNvSpPr>
          <p:nvPr>
            <p:ph type="sldNum" sz="quarter" idx="12"/>
          </p:nvPr>
        </p:nvSpPr>
        <p:spPr/>
        <p:txBody>
          <a:bodyPr/>
          <a:lstStyle/>
          <a:p>
            <a:pPr>
              <a:defRPr/>
            </a:pPr>
            <a:fld id="{3E9210F4-E719-49C2-B71C-67B6C06F4A3C}" type="slidenum">
              <a:rPr lang="el-GR" smtClean="0"/>
              <a:pPr>
                <a:defRPr/>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828800"/>
            <a:ext cx="8458200" cy="4572000"/>
            <a:chOff x="240" y="1152"/>
            <a:chExt cx="5328" cy="2880"/>
          </a:xfrm>
        </p:grpSpPr>
        <p:sp>
          <p:nvSpPr>
            <p:cNvPr id="2094" name="Rectangle 3"/>
            <p:cNvSpPr>
              <a:spLocks noChangeArrowheads="1"/>
            </p:cNvSpPr>
            <p:nvPr/>
          </p:nvSpPr>
          <p:spPr bwMode="auto">
            <a:xfrm>
              <a:off x="240" y="1152"/>
              <a:ext cx="5328" cy="2880"/>
            </a:xfrm>
            <a:prstGeom prst="rect">
              <a:avLst/>
            </a:prstGeom>
            <a:solidFill>
              <a:srgbClr val="C5FFC5"/>
            </a:solidFill>
            <a:ln w="12700">
              <a:solidFill>
                <a:schemeClr val="tx1"/>
              </a:solidFill>
              <a:miter lim="800000"/>
              <a:headEnd/>
              <a:tailEnd/>
            </a:ln>
          </p:spPr>
          <p:txBody>
            <a:bodyPr wrap="none" anchor="ctr"/>
            <a:lstStyle/>
            <a:p>
              <a:pPr algn="ctr"/>
              <a:endParaRPr lang="th-TH" sz="2400">
                <a:latin typeface="Tahoma" pitchFamily="34" charset="0"/>
                <a:cs typeface="Times New Roman" pitchFamily="18" charset="0"/>
              </a:endParaRPr>
            </a:p>
          </p:txBody>
        </p:sp>
        <p:sp>
          <p:nvSpPr>
            <p:cNvPr id="2095" name="Line 4"/>
            <p:cNvSpPr>
              <a:spLocks noChangeShapeType="1"/>
            </p:cNvSpPr>
            <p:nvPr/>
          </p:nvSpPr>
          <p:spPr bwMode="auto">
            <a:xfrm>
              <a:off x="1008" y="1815"/>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sp>
          <p:nvSpPr>
            <p:cNvPr id="2096" name="Line 5"/>
            <p:cNvSpPr>
              <a:spLocks noChangeShapeType="1"/>
            </p:cNvSpPr>
            <p:nvPr/>
          </p:nvSpPr>
          <p:spPr bwMode="auto">
            <a:xfrm>
              <a:off x="1008" y="2400"/>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sp>
          <p:nvSpPr>
            <p:cNvPr id="2098" name="Line 7"/>
            <p:cNvSpPr>
              <a:spLocks noChangeShapeType="1"/>
            </p:cNvSpPr>
            <p:nvPr/>
          </p:nvSpPr>
          <p:spPr bwMode="auto">
            <a:xfrm>
              <a:off x="1008" y="3401"/>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grpSp>
          <p:nvGrpSpPr>
            <p:cNvPr id="2099" name="Group 8"/>
            <p:cNvGrpSpPr>
              <a:grpSpLocks/>
            </p:cNvGrpSpPr>
            <p:nvPr/>
          </p:nvGrpSpPr>
          <p:grpSpPr bwMode="auto">
            <a:xfrm>
              <a:off x="288" y="1344"/>
              <a:ext cx="572" cy="2344"/>
              <a:chOff x="288" y="1344"/>
              <a:chExt cx="572" cy="2344"/>
            </a:xfrm>
          </p:grpSpPr>
          <p:grpSp>
            <p:nvGrpSpPr>
              <p:cNvPr id="2100" name="Group 9"/>
              <p:cNvGrpSpPr>
                <a:grpSpLocks/>
              </p:cNvGrpSpPr>
              <p:nvPr/>
            </p:nvGrpSpPr>
            <p:grpSpPr bwMode="auto">
              <a:xfrm>
                <a:off x="288" y="1344"/>
                <a:ext cx="564" cy="648"/>
                <a:chOff x="240" y="720"/>
                <a:chExt cx="528" cy="576"/>
              </a:xfrm>
            </p:grpSpPr>
            <p:graphicFrame>
              <p:nvGraphicFramePr>
                <p:cNvPr id="2053" name="Object 5"/>
                <p:cNvGraphicFramePr>
                  <a:graphicFrameLocks noChangeAspect="1"/>
                </p:cNvGraphicFramePr>
                <p:nvPr/>
              </p:nvGraphicFramePr>
              <p:xfrm>
                <a:off x="240" y="720"/>
                <a:ext cx="528" cy="576"/>
              </p:xfrm>
              <a:graphic>
                <a:graphicData uri="http://schemas.openxmlformats.org/presentationml/2006/ole">
                  <mc:AlternateContent xmlns:mc="http://schemas.openxmlformats.org/markup-compatibility/2006">
                    <mc:Choice xmlns:v="urn:schemas-microsoft-com:vml" Requires="v">
                      <p:oleObj spid="_x0000_s2122" name="Clip" r:id="rId3" imgW="5876640" imgH="6410160" progId="">
                        <p:embed/>
                      </p:oleObj>
                    </mc:Choice>
                    <mc:Fallback>
                      <p:oleObj name="Clip" r:id="rId3" imgW="5876640" imgH="64101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528"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7" name="Text Box 11"/>
                <p:cNvSpPr txBox="1">
                  <a:spLocks noChangeArrowheads="1"/>
                </p:cNvSpPr>
                <p:nvPr/>
              </p:nvSpPr>
              <p:spPr bwMode="auto">
                <a:xfrm>
                  <a:off x="431" y="721"/>
                  <a:ext cx="337" cy="205"/>
                </a:xfrm>
                <a:prstGeom prst="rect">
                  <a:avLst/>
                </a:prstGeom>
                <a:noFill/>
                <a:ln w="9525">
                  <a:noFill/>
                  <a:miter lim="800000"/>
                  <a:headEnd/>
                  <a:tailEnd/>
                </a:ln>
              </p:spPr>
              <p:txBody>
                <a:bodyPr>
                  <a:spAutoFit/>
                </a:bodyPr>
                <a:lstStyle/>
                <a:p>
                  <a:pPr eaLnBrk="0" hangingPunct="0"/>
                  <a:r>
                    <a:rPr lang="en-US" sz="1800" b="1">
                      <a:solidFill>
                        <a:srgbClr val="FF0000"/>
                      </a:solidFill>
                      <a:latin typeface="Times New Roman" pitchFamily="18" charset="0"/>
                      <a:cs typeface="Times New Roman" pitchFamily="18" charset="0"/>
                    </a:rPr>
                    <a:t>A</a:t>
                  </a:r>
                  <a:endParaRPr lang="en-US" sz="1400">
                    <a:solidFill>
                      <a:srgbClr val="000000"/>
                    </a:solidFill>
                    <a:latin typeface="Times New Roman" pitchFamily="18" charset="0"/>
                    <a:cs typeface="Times New Roman" pitchFamily="18" charset="0"/>
                  </a:endParaRPr>
                </a:p>
              </p:txBody>
            </p:sp>
          </p:grpSp>
          <p:grpSp>
            <p:nvGrpSpPr>
              <p:cNvPr id="2101" name="Group 12"/>
              <p:cNvGrpSpPr>
                <a:grpSpLocks/>
              </p:cNvGrpSpPr>
              <p:nvPr/>
            </p:nvGrpSpPr>
            <p:grpSpPr bwMode="auto">
              <a:xfrm>
                <a:off x="288" y="2046"/>
                <a:ext cx="564" cy="649"/>
                <a:chOff x="240" y="720"/>
                <a:chExt cx="528" cy="576"/>
              </a:xfrm>
            </p:grpSpPr>
            <p:graphicFrame>
              <p:nvGraphicFramePr>
                <p:cNvPr id="2052" name="Object 4"/>
                <p:cNvGraphicFramePr>
                  <a:graphicFrameLocks noChangeAspect="1"/>
                </p:cNvGraphicFramePr>
                <p:nvPr/>
              </p:nvGraphicFramePr>
              <p:xfrm>
                <a:off x="240" y="720"/>
                <a:ext cx="528" cy="576"/>
              </p:xfrm>
              <a:graphic>
                <a:graphicData uri="http://schemas.openxmlformats.org/presentationml/2006/ole">
                  <mc:AlternateContent xmlns:mc="http://schemas.openxmlformats.org/markup-compatibility/2006">
                    <mc:Choice xmlns:v="urn:schemas-microsoft-com:vml" Requires="v">
                      <p:oleObj spid="_x0000_s2123" name="Clip" r:id="rId5" imgW="5876640" imgH="6410160" progId="">
                        <p:embed/>
                      </p:oleObj>
                    </mc:Choice>
                    <mc:Fallback>
                      <p:oleObj name="Clip" r:id="rId5" imgW="5876640" imgH="64101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528"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6" name="Text Box 14"/>
                <p:cNvSpPr txBox="1">
                  <a:spLocks noChangeArrowheads="1"/>
                </p:cNvSpPr>
                <p:nvPr/>
              </p:nvSpPr>
              <p:spPr bwMode="auto">
                <a:xfrm>
                  <a:off x="431" y="721"/>
                  <a:ext cx="337" cy="205"/>
                </a:xfrm>
                <a:prstGeom prst="rect">
                  <a:avLst/>
                </a:prstGeom>
                <a:noFill/>
                <a:ln w="9525">
                  <a:noFill/>
                  <a:miter lim="800000"/>
                  <a:headEnd/>
                  <a:tailEnd/>
                </a:ln>
              </p:spPr>
              <p:txBody>
                <a:bodyPr>
                  <a:spAutoFit/>
                </a:bodyPr>
                <a:lstStyle/>
                <a:p>
                  <a:pPr eaLnBrk="0" hangingPunct="0"/>
                  <a:r>
                    <a:rPr lang="en-US" sz="1800" b="1">
                      <a:solidFill>
                        <a:srgbClr val="FF0000"/>
                      </a:solidFill>
                      <a:latin typeface="Times New Roman" pitchFamily="18" charset="0"/>
                      <a:cs typeface="Times New Roman" pitchFamily="18" charset="0"/>
                    </a:rPr>
                    <a:t>B</a:t>
                  </a:r>
                  <a:endParaRPr lang="en-US" sz="1400">
                    <a:solidFill>
                      <a:srgbClr val="000000"/>
                    </a:solidFill>
                    <a:latin typeface="Times New Roman" pitchFamily="18" charset="0"/>
                    <a:cs typeface="Times New Roman" pitchFamily="18" charset="0"/>
                  </a:endParaRPr>
                </a:p>
              </p:txBody>
            </p:sp>
          </p:grpSp>
          <p:grpSp>
            <p:nvGrpSpPr>
              <p:cNvPr id="2103" name="Group 18"/>
              <p:cNvGrpSpPr>
                <a:grpSpLocks/>
              </p:cNvGrpSpPr>
              <p:nvPr/>
            </p:nvGrpSpPr>
            <p:grpSpPr bwMode="auto">
              <a:xfrm>
                <a:off x="295" y="3038"/>
                <a:ext cx="565" cy="650"/>
                <a:chOff x="240" y="412"/>
                <a:chExt cx="528" cy="577"/>
              </a:xfrm>
            </p:grpSpPr>
            <p:graphicFrame>
              <p:nvGraphicFramePr>
                <p:cNvPr id="2050" name="Object 2"/>
                <p:cNvGraphicFramePr>
                  <a:graphicFrameLocks noChangeAspect="1"/>
                </p:cNvGraphicFramePr>
                <p:nvPr>
                  <p:extLst>
                    <p:ext uri="{D42A27DB-BD31-4B8C-83A1-F6EECF244321}">
                      <p14:modId xmlns:p14="http://schemas.microsoft.com/office/powerpoint/2010/main" val="4259919155"/>
                    </p:ext>
                  </p:extLst>
                </p:nvPr>
              </p:nvGraphicFramePr>
              <p:xfrm>
                <a:off x="240" y="412"/>
                <a:ext cx="528" cy="577"/>
              </p:xfrm>
              <a:graphic>
                <a:graphicData uri="http://schemas.openxmlformats.org/presentationml/2006/ole">
                  <mc:AlternateContent xmlns:mc="http://schemas.openxmlformats.org/markup-compatibility/2006">
                    <mc:Choice xmlns:v="urn:schemas-microsoft-com:vml" Requires="v">
                      <p:oleObj spid="_x0000_s2124" name="Clip" r:id="rId6" imgW="5876640" imgH="6410160" progId="">
                        <p:embed/>
                      </p:oleObj>
                    </mc:Choice>
                    <mc:Fallback>
                      <p:oleObj name="Clip" r:id="rId6" imgW="5876640" imgH="6410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412"/>
                              <a:ext cx="528" cy="5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4" name="Text Box 20"/>
                <p:cNvSpPr txBox="1">
                  <a:spLocks noChangeArrowheads="1"/>
                </p:cNvSpPr>
                <p:nvPr/>
              </p:nvSpPr>
              <p:spPr bwMode="auto">
                <a:xfrm>
                  <a:off x="431" y="413"/>
                  <a:ext cx="337" cy="205"/>
                </a:xfrm>
                <a:prstGeom prst="rect">
                  <a:avLst/>
                </a:prstGeom>
                <a:noFill/>
                <a:ln w="9525">
                  <a:noFill/>
                  <a:miter lim="800000"/>
                  <a:headEnd/>
                  <a:tailEnd/>
                </a:ln>
              </p:spPr>
              <p:txBody>
                <a:bodyPr>
                  <a:spAutoFit/>
                </a:bodyPr>
                <a:lstStyle/>
                <a:p>
                  <a:pPr eaLnBrk="0" hangingPunct="0"/>
                  <a:r>
                    <a:rPr lang="en-US" sz="1800" b="1" dirty="0">
                      <a:solidFill>
                        <a:srgbClr val="FF0000"/>
                      </a:solidFill>
                      <a:latin typeface="Times New Roman" pitchFamily="18" charset="0"/>
                      <a:cs typeface="Times New Roman" pitchFamily="18" charset="0"/>
                    </a:rPr>
                    <a:t>Y</a:t>
                  </a:r>
                  <a:endParaRPr lang="en-US" sz="1400" dirty="0">
                    <a:solidFill>
                      <a:srgbClr val="000000"/>
                    </a:solidFill>
                    <a:latin typeface="Times New Roman" pitchFamily="18" charset="0"/>
                    <a:cs typeface="Times New Roman" pitchFamily="18" charset="0"/>
                  </a:endParaRPr>
                </a:p>
              </p:txBody>
            </p:sp>
          </p:grpSp>
        </p:grpSp>
      </p:grpSp>
      <p:sp>
        <p:nvSpPr>
          <p:cNvPr id="2055" name="Rectangle 21"/>
          <p:cNvSpPr>
            <a:spLocks noGrp="1" noChangeArrowheads="1"/>
          </p:cNvSpPr>
          <p:nvPr>
            <p:ph type="title"/>
          </p:nvPr>
        </p:nvSpPr>
        <p:spPr/>
        <p:txBody>
          <a:bodyPr/>
          <a:lstStyle/>
          <a:p>
            <a:pPr eaLnBrk="1" hangingPunct="1"/>
            <a:r>
              <a:rPr lang="en-US"/>
              <a:t>Virtual Carrier Sense</a:t>
            </a:r>
          </a:p>
        </p:txBody>
      </p:sp>
      <p:grpSp>
        <p:nvGrpSpPr>
          <p:cNvPr id="8" name="Group 22"/>
          <p:cNvGrpSpPr>
            <a:grpSpLocks/>
          </p:cNvGrpSpPr>
          <p:nvPr/>
        </p:nvGrpSpPr>
        <p:grpSpPr bwMode="auto">
          <a:xfrm>
            <a:off x="1600200" y="2286000"/>
            <a:ext cx="762000" cy="3810000"/>
            <a:chOff x="1008" y="1440"/>
            <a:chExt cx="480" cy="2400"/>
          </a:xfrm>
        </p:grpSpPr>
        <p:sp>
          <p:nvSpPr>
            <p:cNvPr id="2092" name="Rectangle 23"/>
            <p:cNvSpPr>
              <a:spLocks noChangeArrowheads="1"/>
            </p:cNvSpPr>
            <p:nvPr/>
          </p:nvSpPr>
          <p:spPr bwMode="auto">
            <a:xfrm>
              <a:off x="1008" y="2160"/>
              <a:ext cx="480" cy="24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RTS</a:t>
              </a:r>
            </a:p>
          </p:txBody>
        </p:sp>
        <p:sp>
          <p:nvSpPr>
            <p:cNvPr id="2093" name="Line 24"/>
            <p:cNvSpPr>
              <a:spLocks noChangeShapeType="1"/>
            </p:cNvSpPr>
            <p:nvPr/>
          </p:nvSpPr>
          <p:spPr bwMode="auto">
            <a:xfrm>
              <a:off x="1488" y="1440"/>
              <a:ext cx="0" cy="2400"/>
            </a:xfrm>
            <a:prstGeom prst="line">
              <a:avLst/>
            </a:prstGeom>
            <a:noFill/>
            <a:ln w="9525">
              <a:solidFill>
                <a:schemeClr val="tx1"/>
              </a:solidFill>
              <a:miter lim="800000"/>
              <a:headEnd/>
              <a:tailEnd/>
            </a:ln>
          </p:spPr>
          <p:txBody>
            <a:bodyPr wrap="none"/>
            <a:lstStyle/>
            <a:p>
              <a:endParaRPr lang="el-GR"/>
            </a:p>
          </p:txBody>
        </p:sp>
      </p:grpSp>
      <p:sp>
        <p:nvSpPr>
          <p:cNvPr id="90137" name="Rectangle 25"/>
          <p:cNvSpPr>
            <a:spLocks noChangeArrowheads="1"/>
          </p:cNvSpPr>
          <p:nvPr/>
        </p:nvSpPr>
        <p:spPr bwMode="auto">
          <a:xfrm>
            <a:off x="2339975" y="4992166"/>
            <a:ext cx="4608513" cy="381000"/>
          </a:xfrm>
          <a:prstGeom prst="rect">
            <a:avLst/>
          </a:prstGeom>
          <a:solidFill>
            <a:schemeClr val="folHlink"/>
          </a:solidFill>
          <a:ln w="9525">
            <a:noFill/>
            <a:miter lim="800000"/>
            <a:headEnd/>
            <a:tailEnd/>
          </a:ln>
        </p:spPr>
        <p:txBody>
          <a:bodyPr wrap="none" anchor="ctr"/>
          <a:lstStyle/>
          <a:p>
            <a:pPr algn="ctr"/>
            <a:r>
              <a:rPr lang="en-US" sz="2400">
                <a:solidFill>
                  <a:schemeClr val="bg1"/>
                </a:solidFill>
                <a:latin typeface="Tahoma" pitchFamily="34" charset="0"/>
                <a:cs typeface="Times New Roman" pitchFamily="18" charset="0"/>
              </a:rPr>
              <a:t>NAV set</a:t>
            </a:r>
          </a:p>
        </p:txBody>
      </p:sp>
      <p:grpSp>
        <p:nvGrpSpPr>
          <p:cNvPr id="9" name="Group 26"/>
          <p:cNvGrpSpPr>
            <a:grpSpLocks/>
          </p:cNvGrpSpPr>
          <p:nvPr/>
        </p:nvGrpSpPr>
        <p:grpSpPr bwMode="auto">
          <a:xfrm>
            <a:off x="2987675" y="2276475"/>
            <a:ext cx="762000" cy="3816350"/>
            <a:chOff x="1882" y="1434"/>
            <a:chExt cx="480" cy="2404"/>
          </a:xfrm>
        </p:grpSpPr>
        <p:sp>
          <p:nvSpPr>
            <p:cNvPr id="2090" name="Rectangle 27"/>
            <p:cNvSpPr>
              <a:spLocks noChangeArrowheads="1"/>
            </p:cNvSpPr>
            <p:nvPr/>
          </p:nvSpPr>
          <p:spPr bwMode="auto">
            <a:xfrm>
              <a:off x="1882" y="1570"/>
              <a:ext cx="480" cy="24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CTS</a:t>
              </a:r>
            </a:p>
          </p:txBody>
        </p:sp>
        <p:sp>
          <p:nvSpPr>
            <p:cNvPr id="2091" name="Line 28"/>
            <p:cNvSpPr>
              <a:spLocks noChangeShapeType="1"/>
            </p:cNvSpPr>
            <p:nvPr/>
          </p:nvSpPr>
          <p:spPr bwMode="auto">
            <a:xfrm>
              <a:off x="2336" y="1434"/>
              <a:ext cx="0" cy="2404"/>
            </a:xfrm>
            <a:prstGeom prst="line">
              <a:avLst/>
            </a:prstGeom>
            <a:noFill/>
            <a:ln w="9525" cap="rnd">
              <a:solidFill>
                <a:schemeClr val="tx1"/>
              </a:solidFill>
              <a:prstDash val="sysDot"/>
              <a:miter lim="800000"/>
              <a:headEnd/>
              <a:tailEnd/>
            </a:ln>
          </p:spPr>
          <p:txBody>
            <a:bodyPr wrap="none"/>
            <a:lstStyle/>
            <a:p>
              <a:endParaRPr lang="el-GR"/>
            </a:p>
          </p:txBody>
        </p:sp>
      </p:grpSp>
      <p:grpSp>
        <p:nvGrpSpPr>
          <p:cNvPr id="10" name="Group 29"/>
          <p:cNvGrpSpPr>
            <a:grpSpLocks/>
          </p:cNvGrpSpPr>
          <p:nvPr/>
        </p:nvGrpSpPr>
        <p:grpSpPr bwMode="auto">
          <a:xfrm>
            <a:off x="4356100" y="2205038"/>
            <a:ext cx="1368425" cy="3816350"/>
            <a:chOff x="2744" y="1389"/>
            <a:chExt cx="862" cy="2404"/>
          </a:xfrm>
        </p:grpSpPr>
        <p:sp>
          <p:nvSpPr>
            <p:cNvPr id="2088" name="Rectangle 30"/>
            <p:cNvSpPr>
              <a:spLocks noChangeArrowheads="1"/>
            </p:cNvSpPr>
            <p:nvPr/>
          </p:nvSpPr>
          <p:spPr bwMode="auto">
            <a:xfrm>
              <a:off x="2744" y="2160"/>
              <a:ext cx="862" cy="24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Data(Z)</a:t>
              </a:r>
            </a:p>
          </p:txBody>
        </p:sp>
        <p:sp>
          <p:nvSpPr>
            <p:cNvPr id="2089" name="Line 31"/>
            <p:cNvSpPr>
              <a:spLocks noChangeShapeType="1"/>
            </p:cNvSpPr>
            <p:nvPr/>
          </p:nvSpPr>
          <p:spPr bwMode="auto">
            <a:xfrm>
              <a:off x="3606" y="1389"/>
              <a:ext cx="0" cy="2404"/>
            </a:xfrm>
            <a:prstGeom prst="line">
              <a:avLst/>
            </a:prstGeom>
            <a:noFill/>
            <a:ln w="9525" cap="rnd">
              <a:solidFill>
                <a:schemeClr val="tx1"/>
              </a:solidFill>
              <a:prstDash val="sysDot"/>
              <a:miter lim="800000"/>
              <a:headEnd/>
              <a:tailEnd/>
            </a:ln>
          </p:spPr>
          <p:txBody>
            <a:bodyPr wrap="none"/>
            <a:lstStyle/>
            <a:p>
              <a:endParaRPr lang="el-GR"/>
            </a:p>
          </p:txBody>
        </p:sp>
      </p:grpSp>
      <p:grpSp>
        <p:nvGrpSpPr>
          <p:cNvPr id="11" name="Group 32"/>
          <p:cNvGrpSpPr>
            <a:grpSpLocks/>
          </p:cNvGrpSpPr>
          <p:nvPr/>
        </p:nvGrpSpPr>
        <p:grpSpPr bwMode="auto">
          <a:xfrm>
            <a:off x="6372225" y="2205038"/>
            <a:ext cx="576263" cy="3816350"/>
            <a:chOff x="4014" y="1389"/>
            <a:chExt cx="363" cy="2404"/>
          </a:xfrm>
        </p:grpSpPr>
        <p:sp>
          <p:nvSpPr>
            <p:cNvPr id="2086" name="Rectangle 33"/>
            <p:cNvSpPr>
              <a:spLocks noChangeArrowheads="1"/>
            </p:cNvSpPr>
            <p:nvPr/>
          </p:nvSpPr>
          <p:spPr bwMode="auto">
            <a:xfrm>
              <a:off x="4014" y="1570"/>
              <a:ext cx="363" cy="240"/>
            </a:xfrm>
            <a:prstGeom prst="rect">
              <a:avLst/>
            </a:prstGeom>
            <a:solidFill>
              <a:srgbClr val="009900"/>
            </a:solidFill>
            <a:ln w="9525">
              <a:noFill/>
              <a:miter lim="800000"/>
              <a:headEnd/>
              <a:tailEnd/>
            </a:ln>
          </p:spPr>
          <p:txBody>
            <a:bodyPr wrap="none" anchor="ctr"/>
            <a:lstStyle/>
            <a:p>
              <a:pPr algn="ctr"/>
              <a:r>
                <a:rPr lang="en-US" sz="2000">
                  <a:solidFill>
                    <a:schemeClr val="bg1"/>
                  </a:solidFill>
                  <a:latin typeface="Tahoma" pitchFamily="34" charset="0"/>
                  <a:cs typeface="Times New Roman" pitchFamily="18" charset="0"/>
                </a:rPr>
                <a:t>A</a:t>
              </a:r>
            </a:p>
          </p:txBody>
        </p:sp>
        <p:sp>
          <p:nvSpPr>
            <p:cNvPr id="2087" name="Line 34"/>
            <p:cNvSpPr>
              <a:spLocks noChangeShapeType="1"/>
            </p:cNvSpPr>
            <p:nvPr/>
          </p:nvSpPr>
          <p:spPr bwMode="auto">
            <a:xfrm>
              <a:off x="4377" y="1389"/>
              <a:ext cx="0" cy="2404"/>
            </a:xfrm>
            <a:prstGeom prst="line">
              <a:avLst/>
            </a:prstGeom>
            <a:noFill/>
            <a:ln w="9525" cap="rnd">
              <a:solidFill>
                <a:schemeClr val="tx1"/>
              </a:solidFill>
              <a:prstDash val="sysDot"/>
              <a:miter lim="800000"/>
              <a:headEnd/>
              <a:tailEnd/>
            </a:ln>
          </p:spPr>
          <p:txBody>
            <a:bodyPr wrap="none"/>
            <a:lstStyle/>
            <a:p>
              <a:endParaRPr lang="el-GR"/>
            </a:p>
          </p:txBody>
        </p:sp>
      </p:grpSp>
      <p:grpSp>
        <p:nvGrpSpPr>
          <p:cNvPr id="12" name="Group 35"/>
          <p:cNvGrpSpPr>
            <a:grpSpLocks/>
          </p:cNvGrpSpPr>
          <p:nvPr/>
        </p:nvGrpSpPr>
        <p:grpSpPr bwMode="auto">
          <a:xfrm>
            <a:off x="2339975" y="2198688"/>
            <a:ext cx="647700" cy="3894137"/>
            <a:chOff x="1474" y="1385"/>
            <a:chExt cx="408" cy="2453"/>
          </a:xfrm>
        </p:grpSpPr>
        <p:sp>
          <p:nvSpPr>
            <p:cNvPr id="2082" name="Line 36"/>
            <p:cNvSpPr>
              <a:spLocks noChangeShapeType="1"/>
            </p:cNvSpPr>
            <p:nvPr/>
          </p:nvSpPr>
          <p:spPr bwMode="auto">
            <a:xfrm>
              <a:off x="1882" y="1434"/>
              <a:ext cx="0" cy="2404"/>
            </a:xfrm>
            <a:prstGeom prst="line">
              <a:avLst/>
            </a:prstGeom>
            <a:noFill/>
            <a:ln w="9525" cap="rnd">
              <a:solidFill>
                <a:schemeClr val="tx1"/>
              </a:solidFill>
              <a:prstDash val="sysDot"/>
              <a:miter lim="800000"/>
              <a:headEnd/>
              <a:tailEnd/>
            </a:ln>
          </p:spPr>
          <p:txBody>
            <a:bodyPr wrap="none"/>
            <a:lstStyle/>
            <a:p>
              <a:endParaRPr lang="el-GR"/>
            </a:p>
          </p:txBody>
        </p:sp>
        <p:grpSp>
          <p:nvGrpSpPr>
            <p:cNvPr id="2083" name="Group 37"/>
            <p:cNvGrpSpPr>
              <a:grpSpLocks/>
            </p:cNvGrpSpPr>
            <p:nvPr/>
          </p:nvGrpSpPr>
          <p:grpSpPr bwMode="auto">
            <a:xfrm>
              <a:off x="1474" y="1385"/>
              <a:ext cx="408" cy="276"/>
              <a:chOff x="1474" y="1385"/>
              <a:chExt cx="408" cy="276"/>
            </a:xfrm>
          </p:grpSpPr>
          <p:sp>
            <p:nvSpPr>
              <p:cNvPr id="2084" name="Text Box 38"/>
              <p:cNvSpPr txBox="1">
                <a:spLocks noChangeArrowheads="1"/>
              </p:cNvSpPr>
              <p:nvPr/>
            </p:nvSpPr>
            <p:spPr bwMode="auto">
              <a:xfrm>
                <a:off x="1477" y="1385"/>
                <a:ext cx="405" cy="231"/>
              </a:xfrm>
              <a:prstGeom prst="rect">
                <a:avLst/>
              </a:prstGeom>
              <a:noFill/>
              <a:ln w="9525">
                <a:noFill/>
                <a:miter lim="800000"/>
                <a:headEnd/>
                <a:tailEnd/>
              </a:ln>
            </p:spPr>
            <p:txBody>
              <a:bodyPr wrap="none">
                <a:spAutoFit/>
              </a:bodyPr>
              <a:lstStyle/>
              <a:p>
                <a:r>
                  <a:rPr lang="en-US" sz="1800">
                    <a:latin typeface="Tahoma" pitchFamily="34" charset="0"/>
                    <a:cs typeface="Times New Roman" pitchFamily="18" charset="0"/>
                  </a:rPr>
                  <a:t>SIFS</a:t>
                </a:r>
              </a:p>
            </p:txBody>
          </p:sp>
          <p:sp>
            <p:nvSpPr>
              <p:cNvPr id="2085" name="Line 39"/>
              <p:cNvSpPr>
                <a:spLocks noChangeShapeType="1"/>
              </p:cNvSpPr>
              <p:nvPr/>
            </p:nvSpPr>
            <p:spPr bwMode="auto">
              <a:xfrm>
                <a:off x="1474" y="1661"/>
                <a:ext cx="408" cy="0"/>
              </a:xfrm>
              <a:prstGeom prst="line">
                <a:avLst/>
              </a:prstGeom>
              <a:noFill/>
              <a:ln w="28575">
                <a:solidFill>
                  <a:schemeClr val="tx1"/>
                </a:solidFill>
                <a:miter lim="800000"/>
                <a:headEnd/>
                <a:tailEnd type="triangle" w="med" len="med"/>
              </a:ln>
            </p:spPr>
            <p:txBody>
              <a:bodyPr wrap="none"/>
              <a:lstStyle/>
              <a:p>
                <a:endParaRPr lang="el-GR"/>
              </a:p>
            </p:txBody>
          </p:sp>
        </p:grpSp>
      </p:grpSp>
      <p:grpSp>
        <p:nvGrpSpPr>
          <p:cNvPr id="14" name="Group 40"/>
          <p:cNvGrpSpPr>
            <a:grpSpLocks/>
          </p:cNvGrpSpPr>
          <p:nvPr/>
        </p:nvGrpSpPr>
        <p:grpSpPr bwMode="auto">
          <a:xfrm>
            <a:off x="3708400" y="2205038"/>
            <a:ext cx="647700" cy="3816350"/>
            <a:chOff x="2336" y="1389"/>
            <a:chExt cx="408" cy="2404"/>
          </a:xfrm>
        </p:grpSpPr>
        <p:sp>
          <p:nvSpPr>
            <p:cNvPr id="2078" name="Line 41"/>
            <p:cNvSpPr>
              <a:spLocks noChangeShapeType="1"/>
            </p:cNvSpPr>
            <p:nvPr/>
          </p:nvSpPr>
          <p:spPr bwMode="auto">
            <a:xfrm>
              <a:off x="2744" y="1389"/>
              <a:ext cx="0" cy="2404"/>
            </a:xfrm>
            <a:prstGeom prst="line">
              <a:avLst/>
            </a:prstGeom>
            <a:noFill/>
            <a:ln w="9525" cap="rnd">
              <a:solidFill>
                <a:schemeClr val="tx1"/>
              </a:solidFill>
              <a:prstDash val="sysDot"/>
              <a:miter lim="800000"/>
              <a:headEnd/>
              <a:tailEnd/>
            </a:ln>
          </p:spPr>
          <p:txBody>
            <a:bodyPr wrap="none"/>
            <a:lstStyle/>
            <a:p>
              <a:endParaRPr lang="el-GR"/>
            </a:p>
          </p:txBody>
        </p:sp>
        <p:grpSp>
          <p:nvGrpSpPr>
            <p:cNvPr id="2079" name="Group 42"/>
            <p:cNvGrpSpPr>
              <a:grpSpLocks/>
            </p:cNvGrpSpPr>
            <p:nvPr/>
          </p:nvGrpSpPr>
          <p:grpSpPr bwMode="auto">
            <a:xfrm>
              <a:off x="2336" y="2020"/>
              <a:ext cx="408" cy="276"/>
              <a:chOff x="1474" y="1385"/>
              <a:chExt cx="408" cy="276"/>
            </a:xfrm>
          </p:grpSpPr>
          <p:sp>
            <p:nvSpPr>
              <p:cNvPr id="2080" name="Text Box 43"/>
              <p:cNvSpPr txBox="1">
                <a:spLocks noChangeArrowheads="1"/>
              </p:cNvSpPr>
              <p:nvPr/>
            </p:nvSpPr>
            <p:spPr bwMode="auto">
              <a:xfrm>
                <a:off x="1477" y="1385"/>
                <a:ext cx="405" cy="231"/>
              </a:xfrm>
              <a:prstGeom prst="rect">
                <a:avLst/>
              </a:prstGeom>
              <a:noFill/>
              <a:ln w="9525">
                <a:noFill/>
                <a:miter lim="800000"/>
                <a:headEnd/>
                <a:tailEnd/>
              </a:ln>
            </p:spPr>
            <p:txBody>
              <a:bodyPr wrap="none">
                <a:spAutoFit/>
              </a:bodyPr>
              <a:lstStyle/>
              <a:p>
                <a:r>
                  <a:rPr lang="en-US" sz="1800">
                    <a:latin typeface="Tahoma" pitchFamily="34" charset="0"/>
                    <a:cs typeface="Times New Roman" pitchFamily="18" charset="0"/>
                  </a:rPr>
                  <a:t>SIFS</a:t>
                </a:r>
              </a:p>
            </p:txBody>
          </p:sp>
          <p:sp>
            <p:nvSpPr>
              <p:cNvPr id="2081" name="Line 44"/>
              <p:cNvSpPr>
                <a:spLocks noChangeShapeType="1"/>
              </p:cNvSpPr>
              <p:nvPr/>
            </p:nvSpPr>
            <p:spPr bwMode="auto">
              <a:xfrm>
                <a:off x="1474" y="1661"/>
                <a:ext cx="408" cy="0"/>
              </a:xfrm>
              <a:prstGeom prst="line">
                <a:avLst/>
              </a:prstGeom>
              <a:noFill/>
              <a:ln w="28575">
                <a:solidFill>
                  <a:schemeClr val="tx1"/>
                </a:solidFill>
                <a:miter lim="800000"/>
                <a:headEnd/>
                <a:tailEnd type="triangle" w="med" len="med"/>
              </a:ln>
            </p:spPr>
            <p:txBody>
              <a:bodyPr wrap="none"/>
              <a:lstStyle/>
              <a:p>
                <a:endParaRPr lang="el-GR"/>
              </a:p>
            </p:txBody>
          </p:sp>
        </p:grpSp>
      </p:grpSp>
      <p:grpSp>
        <p:nvGrpSpPr>
          <p:cNvPr id="16" name="Group 45"/>
          <p:cNvGrpSpPr>
            <a:grpSpLocks/>
          </p:cNvGrpSpPr>
          <p:nvPr/>
        </p:nvGrpSpPr>
        <p:grpSpPr bwMode="auto">
          <a:xfrm>
            <a:off x="5724525" y="2205038"/>
            <a:ext cx="647700" cy="3816350"/>
            <a:chOff x="3606" y="1389"/>
            <a:chExt cx="408" cy="2404"/>
          </a:xfrm>
        </p:grpSpPr>
        <p:sp>
          <p:nvSpPr>
            <p:cNvPr id="2074" name="Line 46"/>
            <p:cNvSpPr>
              <a:spLocks noChangeShapeType="1"/>
            </p:cNvSpPr>
            <p:nvPr/>
          </p:nvSpPr>
          <p:spPr bwMode="auto">
            <a:xfrm>
              <a:off x="4014" y="1389"/>
              <a:ext cx="0" cy="2404"/>
            </a:xfrm>
            <a:prstGeom prst="line">
              <a:avLst/>
            </a:prstGeom>
            <a:noFill/>
            <a:ln w="9525" cap="rnd">
              <a:solidFill>
                <a:schemeClr val="tx1"/>
              </a:solidFill>
              <a:prstDash val="sysDot"/>
              <a:miter lim="800000"/>
              <a:headEnd/>
              <a:tailEnd/>
            </a:ln>
          </p:spPr>
          <p:txBody>
            <a:bodyPr wrap="none"/>
            <a:lstStyle/>
            <a:p>
              <a:endParaRPr lang="el-GR"/>
            </a:p>
          </p:txBody>
        </p:sp>
        <p:grpSp>
          <p:nvGrpSpPr>
            <p:cNvPr id="2075" name="Group 47"/>
            <p:cNvGrpSpPr>
              <a:grpSpLocks/>
            </p:cNvGrpSpPr>
            <p:nvPr/>
          </p:nvGrpSpPr>
          <p:grpSpPr bwMode="auto">
            <a:xfrm>
              <a:off x="3606" y="1389"/>
              <a:ext cx="408" cy="276"/>
              <a:chOff x="1474" y="1385"/>
              <a:chExt cx="408" cy="276"/>
            </a:xfrm>
          </p:grpSpPr>
          <p:sp>
            <p:nvSpPr>
              <p:cNvPr id="2076" name="Text Box 48"/>
              <p:cNvSpPr txBox="1">
                <a:spLocks noChangeArrowheads="1"/>
              </p:cNvSpPr>
              <p:nvPr/>
            </p:nvSpPr>
            <p:spPr bwMode="auto">
              <a:xfrm>
                <a:off x="1477" y="1385"/>
                <a:ext cx="405" cy="231"/>
              </a:xfrm>
              <a:prstGeom prst="rect">
                <a:avLst/>
              </a:prstGeom>
              <a:noFill/>
              <a:ln w="9525">
                <a:noFill/>
                <a:miter lim="800000"/>
                <a:headEnd/>
                <a:tailEnd/>
              </a:ln>
            </p:spPr>
            <p:txBody>
              <a:bodyPr wrap="none">
                <a:spAutoFit/>
              </a:bodyPr>
              <a:lstStyle/>
              <a:p>
                <a:r>
                  <a:rPr lang="en-US" sz="1800">
                    <a:latin typeface="Tahoma" pitchFamily="34" charset="0"/>
                    <a:cs typeface="Times New Roman" pitchFamily="18" charset="0"/>
                  </a:rPr>
                  <a:t>SIFS</a:t>
                </a:r>
              </a:p>
            </p:txBody>
          </p:sp>
          <p:sp>
            <p:nvSpPr>
              <p:cNvPr id="2077" name="Line 49"/>
              <p:cNvSpPr>
                <a:spLocks noChangeShapeType="1"/>
              </p:cNvSpPr>
              <p:nvPr/>
            </p:nvSpPr>
            <p:spPr bwMode="auto">
              <a:xfrm>
                <a:off x="1474" y="1661"/>
                <a:ext cx="408" cy="0"/>
              </a:xfrm>
              <a:prstGeom prst="line">
                <a:avLst/>
              </a:prstGeom>
              <a:noFill/>
              <a:ln w="28575">
                <a:solidFill>
                  <a:schemeClr val="tx1"/>
                </a:solidFill>
                <a:miter lim="800000"/>
                <a:headEnd/>
                <a:tailEnd type="triangle" w="med" len="med"/>
              </a:ln>
            </p:spPr>
            <p:txBody>
              <a:bodyPr wrap="none"/>
              <a:lstStyle/>
              <a:p>
                <a:endParaRPr lang="el-GR"/>
              </a:p>
            </p:txBody>
          </p:sp>
        </p:grpSp>
      </p:grpSp>
      <p:grpSp>
        <p:nvGrpSpPr>
          <p:cNvPr id="19" name="Group 53"/>
          <p:cNvGrpSpPr>
            <a:grpSpLocks/>
          </p:cNvGrpSpPr>
          <p:nvPr/>
        </p:nvGrpSpPr>
        <p:grpSpPr bwMode="auto">
          <a:xfrm>
            <a:off x="6948488" y="4365104"/>
            <a:ext cx="1851025" cy="457200"/>
            <a:chOff x="4377" y="3113"/>
            <a:chExt cx="1166" cy="288"/>
          </a:xfrm>
        </p:grpSpPr>
        <p:sp>
          <p:nvSpPr>
            <p:cNvPr id="2070" name="Text Box 54"/>
            <p:cNvSpPr txBox="1">
              <a:spLocks noChangeArrowheads="1"/>
            </p:cNvSpPr>
            <p:nvPr/>
          </p:nvSpPr>
          <p:spPr bwMode="auto">
            <a:xfrm>
              <a:off x="4377" y="3113"/>
              <a:ext cx="1166" cy="288"/>
            </a:xfrm>
            <a:prstGeom prst="rect">
              <a:avLst/>
            </a:prstGeom>
            <a:noFill/>
            <a:ln w="9525">
              <a:noFill/>
              <a:miter lim="800000"/>
              <a:headEnd/>
              <a:tailEnd/>
            </a:ln>
          </p:spPr>
          <p:txBody>
            <a:bodyPr wrap="none">
              <a:spAutoFit/>
            </a:bodyPr>
            <a:lstStyle/>
            <a:p>
              <a:r>
                <a:rPr lang="en-US" sz="2400">
                  <a:solidFill>
                    <a:schemeClr val="hlink"/>
                  </a:solidFill>
                  <a:latin typeface="Tahoma" pitchFamily="34" charset="0"/>
                  <a:cs typeface="Times New Roman" pitchFamily="18" charset="0"/>
                </a:rPr>
                <a:t>Medium Idle</a:t>
              </a:r>
            </a:p>
          </p:txBody>
        </p:sp>
        <p:sp>
          <p:nvSpPr>
            <p:cNvPr id="2071" name="Line 55"/>
            <p:cNvSpPr>
              <a:spLocks noChangeShapeType="1"/>
            </p:cNvSpPr>
            <p:nvPr/>
          </p:nvSpPr>
          <p:spPr bwMode="auto">
            <a:xfrm>
              <a:off x="4377" y="3385"/>
              <a:ext cx="952" cy="0"/>
            </a:xfrm>
            <a:prstGeom prst="line">
              <a:avLst/>
            </a:prstGeom>
            <a:noFill/>
            <a:ln w="38100">
              <a:solidFill>
                <a:schemeClr val="hlink"/>
              </a:solidFill>
              <a:miter lim="800000"/>
              <a:headEnd/>
              <a:tailEnd type="triangle" w="med" len="med"/>
            </a:ln>
          </p:spPr>
          <p:txBody>
            <a:bodyPr wrap="none"/>
            <a:lstStyle/>
            <a:p>
              <a:endParaRPr lang="el-GR"/>
            </a:p>
          </p:txBody>
        </p:sp>
      </p:grpSp>
      <p:grpSp>
        <p:nvGrpSpPr>
          <p:cNvPr id="20" name="Group 56"/>
          <p:cNvGrpSpPr>
            <a:grpSpLocks/>
          </p:cNvGrpSpPr>
          <p:nvPr/>
        </p:nvGrpSpPr>
        <p:grpSpPr bwMode="auto">
          <a:xfrm>
            <a:off x="2339975" y="4365104"/>
            <a:ext cx="4608513" cy="719137"/>
            <a:chOff x="1474" y="3113"/>
            <a:chExt cx="2903" cy="453"/>
          </a:xfrm>
        </p:grpSpPr>
        <p:sp>
          <p:nvSpPr>
            <p:cNvPr id="2067" name="Text Box 57"/>
            <p:cNvSpPr txBox="1">
              <a:spLocks noChangeArrowheads="1"/>
            </p:cNvSpPr>
            <p:nvPr/>
          </p:nvSpPr>
          <p:spPr bwMode="auto">
            <a:xfrm>
              <a:off x="2290" y="3113"/>
              <a:ext cx="1245" cy="288"/>
            </a:xfrm>
            <a:prstGeom prst="rect">
              <a:avLst/>
            </a:prstGeom>
            <a:noFill/>
            <a:ln w="9525">
              <a:noFill/>
              <a:miter lim="800000"/>
              <a:headEnd/>
              <a:tailEnd/>
            </a:ln>
          </p:spPr>
          <p:txBody>
            <a:bodyPr wrap="none">
              <a:spAutoFit/>
            </a:bodyPr>
            <a:lstStyle/>
            <a:p>
              <a:r>
                <a:rPr lang="en-US" sz="2400">
                  <a:solidFill>
                    <a:schemeClr val="hlink"/>
                  </a:solidFill>
                  <a:latin typeface="Tahoma" pitchFamily="34" charset="0"/>
                  <a:cs typeface="Times New Roman" pitchFamily="18" charset="0"/>
                </a:rPr>
                <a:t>Medium Busy</a:t>
              </a:r>
            </a:p>
          </p:txBody>
        </p:sp>
        <p:sp>
          <p:nvSpPr>
            <p:cNvPr id="2068" name="Line 58"/>
            <p:cNvSpPr>
              <a:spLocks noChangeShapeType="1"/>
            </p:cNvSpPr>
            <p:nvPr/>
          </p:nvSpPr>
          <p:spPr bwMode="auto">
            <a:xfrm>
              <a:off x="1474" y="3385"/>
              <a:ext cx="2903" cy="0"/>
            </a:xfrm>
            <a:prstGeom prst="line">
              <a:avLst/>
            </a:prstGeom>
            <a:noFill/>
            <a:ln w="38100">
              <a:solidFill>
                <a:schemeClr val="hlink"/>
              </a:solidFill>
              <a:miter lim="800000"/>
              <a:headEnd type="triangle" w="med" len="med"/>
              <a:tailEnd type="triangle" w="med" len="med"/>
            </a:ln>
          </p:spPr>
          <p:txBody>
            <a:bodyPr wrap="none"/>
            <a:lstStyle/>
            <a:p>
              <a:endParaRPr lang="el-GR"/>
            </a:p>
          </p:txBody>
        </p:sp>
        <p:sp>
          <p:nvSpPr>
            <p:cNvPr id="2069" name="Line 59"/>
            <p:cNvSpPr>
              <a:spLocks noChangeShapeType="1"/>
            </p:cNvSpPr>
            <p:nvPr/>
          </p:nvSpPr>
          <p:spPr bwMode="auto">
            <a:xfrm>
              <a:off x="4377" y="3203"/>
              <a:ext cx="0" cy="363"/>
            </a:xfrm>
            <a:prstGeom prst="line">
              <a:avLst/>
            </a:prstGeom>
            <a:noFill/>
            <a:ln w="38100">
              <a:solidFill>
                <a:schemeClr val="hlink"/>
              </a:solidFill>
              <a:miter lim="800000"/>
              <a:headEnd/>
              <a:tailEnd/>
            </a:ln>
          </p:spPr>
          <p:txBody>
            <a:bodyPr wrap="none"/>
            <a:lstStyle/>
            <a:p>
              <a:endParaRPr lang="el-GR"/>
            </a:p>
          </p:txBody>
        </p:sp>
      </p:grpSp>
      <p:sp>
        <p:nvSpPr>
          <p:cNvPr id="3" name="Slide Number Placeholder 2">
            <a:extLst>
              <a:ext uri="{FF2B5EF4-FFF2-40B4-BE49-F238E27FC236}">
                <a16:creationId xmlns:a16="http://schemas.microsoft.com/office/drawing/2014/main" id="{02F08440-41F7-44C7-820D-9521F685B44A}"/>
              </a:ext>
            </a:extLst>
          </p:cNvPr>
          <p:cNvSpPr>
            <a:spLocks noGrp="1"/>
          </p:cNvSpPr>
          <p:nvPr>
            <p:ph type="sldNum" sz="quarter" idx="12"/>
          </p:nvPr>
        </p:nvSpPr>
        <p:spPr/>
        <p:txBody>
          <a:bodyPr/>
          <a:lstStyle/>
          <a:p>
            <a:pPr>
              <a:defRPr/>
            </a:pPr>
            <a:fld id="{3E9210F4-E719-49C2-B71C-67B6C06F4A3C}" type="slidenum">
              <a:rPr lang="el-GR" smtClean="0"/>
              <a:pPr>
                <a:defRPr/>
              </a:pPr>
              <a:t>41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ppt_w/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90137"/>
                                        </p:tgtEl>
                                        <p:attrNameLst>
                                          <p:attrName>style.visibility</p:attrName>
                                        </p:attrNameLst>
                                      </p:cBhvr>
                                      <p:to>
                                        <p:strVal val="visible"/>
                                      </p:to>
                                    </p:set>
                                    <p:anim calcmode="lin" valueType="num">
                                      <p:cBhvr>
                                        <p:cTn id="20" dur="1000" fill="hold"/>
                                        <p:tgtEl>
                                          <p:spTgt spid="90137"/>
                                        </p:tgtEl>
                                        <p:attrNameLst>
                                          <p:attrName>ppt_x</p:attrName>
                                        </p:attrNameLst>
                                      </p:cBhvr>
                                      <p:tavLst>
                                        <p:tav tm="0">
                                          <p:val>
                                            <p:strVal val="#ppt_x-#ppt_w/2"/>
                                          </p:val>
                                        </p:tav>
                                        <p:tav tm="100000">
                                          <p:val>
                                            <p:strVal val="#ppt_x"/>
                                          </p:val>
                                        </p:tav>
                                      </p:tavLst>
                                    </p:anim>
                                    <p:anim calcmode="lin" valueType="num">
                                      <p:cBhvr>
                                        <p:cTn id="21" dur="1000" fill="hold"/>
                                        <p:tgtEl>
                                          <p:spTgt spid="90137"/>
                                        </p:tgtEl>
                                        <p:attrNameLst>
                                          <p:attrName>ppt_y</p:attrName>
                                        </p:attrNameLst>
                                      </p:cBhvr>
                                      <p:tavLst>
                                        <p:tav tm="0">
                                          <p:val>
                                            <p:strVal val="#ppt_y"/>
                                          </p:val>
                                        </p:tav>
                                        <p:tav tm="100000">
                                          <p:val>
                                            <p:strVal val="#ppt_y"/>
                                          </p:val>
                                        </p:tav>
                                      </p:tavLst>
                                    </p:anim>
                                    <p:anim calcmode="lin" valueType="num">
                                      <p:cBhvr>
                                        <p:cTn id="22" dur="1000" fill="hold"/>
                                        <p:tgtEl>
                                          <p:spTgt spid="90137"/>
                                        </p:tgtEl>
                                        <p:attrNameLst>
                                          <p:attrName>ppt_w</p:attrName>
                                        </p:attrNameLst>
                                      </p:cBhvr>
                                      <p:tavLst>
                                        <p:tav tm="0">
                                          <p:val>
                                            <p:fltVal val="0"/>
                                          </p:val>
                                        </p:tav>
                                        <p:tav tm="100000">
                                          <p:val>
                                            <p:strVal val="#ppt_w"/>
                                          </p:val>
                                        </p:tav>
                                      </p:tavLst>
                                    </p:anim>
                                    <p:anim calcmode="lin" valueType="num">
                                      <p:cBhvr>
                                        <p:cTn id="23" dur="1000" fill="hold"/>
                                        <p:tgtEl>
                                          <p:spTgt spid="9013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ppt_w/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ppt_x</p:attrName>
                                        </p:attrNameLst>
                                      </p:cBhvr>
                                      <p:tavLst>
                                        <p:tav tm="0">
                                          <p:val>
                                            <p:strVal val="#ppt_x-#ppt_w/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ppt_w/2"/>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ppt_w/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ppt_x</p:attrName>
                                        </p:attrNameLst>
                                      </p:cBhvr>
                                      <p:tavLst>
                                        <p:tav tm="0">
                                          <p:val>
                                            <p:strVal val="#ppt_x-#ppt_w/2"/>
                                          </p:val>
                                        </p:tav>
                                        <p:tav tm="100000">
                                          <p:val>
                                            <p:strVal val="#ppt_x"/>
                                          </p:val>
                                        </p:tav>
                                      </p:tavLst>
                                    </p:anim>
                                    <p:anim calcmode="lin" valueType="num">
                                      <p:cBhvr>
                                        <p:cTn id="61" dur="1000" fill="hold"/>
                                        <p:tgtEl>
                                          <p:spTgt spid="16"/>
                                        </p:tgtEl>
                                        <p:attrNameLst>
                                          <p:attrName>ppt_y</p:attrName>
                                        </p:attrNameLst>
                                      </p:cBhvr>
                                      <p:tavLst>
                                        <p:tav tm="0">
                                          <p:val>
                                            <p:strVal val="#ppt_y"/>
                                          </p:val>
                                        </p:tav>
                                        <p:tav tm="100000">
                                          <p:val>
                                            <p:strVal val="#ppt_y"/>
                                          </p:val>
                                        </p:tav>
                                      </p:tavLst>
                                    </p:anim>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ppt_x</p:attrName>
                                        </p:attrNameLst>
                                      </p:cBhvr>
                                      <p:tavLst>
                                        <p:tav tm="0">
                                          <p:val>
                                            <p:strVal val="#ppt_x-#ppt_w/2"/>
                                          </p:val>
                                        </p:tav>
                                        <p:tav tm="100000">
                                          <p:val>
                                            <p:strVal val="#ppt_x"/>
                                          </p:val>
                                        </p:tav>
                                      </p:tavLst>
                                    </p:anim>
                                    <p:anim calcmode="lin" valueType="num">
                                      <p:cBhvr>
                                        <p:cTn id="69" dur="1000" fill="hold"/>
                                        <p:tgtEl>
                                          <p:spTgt spid="11"/>
                                        </p:tgtEl>
                                        <p:attrNameLst>
                                          <p:attrName>ppt_y</p:attrName>
                                        </p:attrNameLst>
                                      </p:cBhvr>
                                      <p:tavLst>
                                        <p:tav tm="0">
                                          <p:val>
                                            <p:strVal val="#ppt_y"/>
                                          </p:val>
                                        </p:tav>
                                        <p:tav tm="100000">
                                          <p:val>
                                            <p:strVal val="#ppt_y"/>
                                          </p:val>
                                        </p:tav>
                                      </p:tavLst>
                                    </p:anim>
                                    <p:anim calcmode="lin" valueType="num">
                                      <p:cBhvr>
                                        <p:cTn id="70" dur="1000" fill="hold"/>
                                        <p:tgtEl>
                                          <p:spTgt spid="11"/>
                                        </p:tgtEl>
                                        <p:attrNameLst>
                                          <p:attrName>ppt_w</p:attrName>
                                        </p:attrNameLst>
                                      </p:cBhvr>
                                      <p:tavLst>
                                        <p:tav tm="0">
                                          <p:val>
                                            <p:fltVal val="0"/>
                                          </p:val>
                                        </p:tav>
                                        <p:tav tm="100000">
                                          <p:val>
                                            <p:strVal val="#ppt_w"/>
                                          </p:val>
                                        </p:tav>
                                      </p:tavLst>
                                    </p:anim>
                                    <p:anim calcmode="lin" valueType="num">
                                      <p:cBhvr>
                                        <p:cTn id="7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ppt_x</p:attrName>
                                        </p:attrNameLst>
                                      </p:cBhvr>
                                      <p:tavLst>
                                        <p:tav tm="0">
                                          <p:val>
                                            <p:strVal val="#ppt_x-#ppt_w/2"/>
                                          </p:val>
                                        </p:tav>
                                        <p:tav tm="100000">
                                          <p:val>
                                            <p:strVal val="#ppt_x"/>
                                          </p:val>
                                        </p:tav>
                                      </p:tavLst>
                                    </p:anim>
                                    <p:anim calcmode="lin" valueType="num">
                                      <p:cBhvr>
                                        <p:cTn id="83" dur="500" fill="hold"/>
                                        <p:tgtEl>
                                          <p:spTgt spid="19"/>
                                        </p:tgtEl>
                                        <p:attrNameLst>
                                          <p:attrName>ppt_y</p:attrName>
                                        </p:attrNameLst>
                                      </p:cBhvr>
                                      <p:tavLst>
                                        <p:tav tm="0">
                                          <p:val>
                                            <p:strVal val="#ppt_y"/>
                                          </p:val>
                                        </p:tav>
                                        <p:tav tm="100000">
                                          <p:val>
                                            <p:strVal val="#ppt_y"/>
                                          </p:val>
                                        </p:tav>
                                      </p:tavLst>
                                    </p:anim>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t>Access Spacing</a:t>
            </a:r>
          </a:p>
        </p:txBody>
      </p:sp>
      <p:grpSp>
        <p:nvGrpSpPr>
          <p:cNvPr id="62467" name="Group 3"/>
          <p:cNvGrpSpPr>
            <a:grpSpLocks/>
          </p:cNvGrpSpPr>
          <p:nvPr/>
        </p:nvGrpSpPr>
        <p:grpSpPr bwMode="auto">
          <a:xfrm>
            <a:off x="1447800" y="1752600"/>
            <a:ext cx="6172200" cy="1828800"/>
            <a:chOff x="384" y="1152"/>
            <a:chExt cx="3888" cy="1152"/>
          </a:xfrm>
        </p:grpSpPr>
        <p:sp>
          <p:nvSpPr>
            <p:cNvPr id="62500" name="Rectangle 4"/>
            <p:cNvSpPr>
              <a:spLocks noChangeArrowheads="1"/>
            </p:cNvSpPr>
            <p:nvPr/>
          </p:nvSpPr>
          <p:spPr bwMode="auto">
            <a:xfrm>
              <a:off x="720" y="1872"/>
              <a:ext cx="1056" cy="432"/>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ahoma" pitchFamily="34" charset="0"/>
                  <a:cs typeface="Times New Roman" pitchFamily="18" charset="0"/>
                </a:rPr>
                <a:t>Data</a:t>
              </a:r>
            </a:p>
          </p:txBody>
        </p:sp>
        <p:sp>
          <p:nvSpPr>
            <p:cNvPr id="62501" name="Line 5"/>
            <p:cNvSpPr>
              <a:spLocks noChangeShapeType="1"/>
            </p:cNvSpPr>
            <p:nvPr/>
          </p:nvSpPr>
          <p:spPr bwMode="auto">
            <a:xfrm>
              <a:off x="384" y="2304"/>
              <a:ext cx="3888" cy="0"/>
            </a:xfrm>
            <a:prstGeom prst="line">
              <a:avLst/>
            </a:prstGeom>
            <a:noFill/>
            <a:ln w="28575">
              <a:solidFill>
                <a:schemeClr val="tx1"/>
              </a:solidFill>
              <a:miter lim="800000"/>
              <a:headEnd/>
              <a:tailEnd type="triangle" w="med" len="med"/>
            </a:ln>
          </p:spPr>
          <p:txBody>
            <a:bodyPr wrap="none"/>
            <a:lstStyle/>
            <a:p>
              <a:endParaRPr lang="el-GR"/>
            </a:p>
          </p:txBody>
        </p:sp>
        <p:sp>
          <p:nvSpPr>
            <p:cNvPr id="62502" name="Line 6"/>
            <p:cNvSpPr>
              <a:spLocks noChangeShapeType="1"/>
            </p:cNvSpPr>
            <p:nvPr/>
          </p:nvSpPr>
          <p:spPr bwMode="auto">
            <a:xfrm>
              <a:off x="1776" y="1296"/>
              <a:ext cx="0" cy="1008"/>
            </a:xfrm>
            <a:prstGeom prst="line">
              <a:avLst/>
            </a:prstGeom>
            <a:noFill/>
            <a:ln w="28575">
              <a:solidFill>
                <a:schemeClr val="tx1"/>
              </a:solidFill>
              <a:prstDash val="sysDot"/>
              <a:miter lim="800000"/>
              <a:headEnd/>
              <a:tailEnd/>
            </a:ln>
          </p:spPr>
          <p:txBody>
            <a:bodyPr wrap="none"/>
            <a:lstStyle/>
            <a:p>
              <a:endParaRPr lang="el-GR"/>
            </a:p>
          </p:txBody>
        </p:sp>
        <p:sp>
          <p:nvSpPr>
            <p:cNvPr id="62503" name="Line 7"/>
            <p:cNvSpPr>
              <a:spLocks noChangeShapeType="1"/>
            </p:cNvSpPr>
            <p:nvPr/>
          </p:nvSpPr>
          <p:spPr bwMode="auto">
            <a:xfrm>
              <a:off x="2976" y="1296"/>
              <a:ext cx="0" cy="1008"/>
            </a:xfrm>
            <a:prstGeom prst="line">
              <a:avLst/>
            </a:prstGeom>
            <a:noFill/>
            <a:ln w="28575">
              <a:solidFill>
                <a:schemeClr val="tx1"/>
              </a:solidFill>
              <a:prstDash val="sysDot"/>
              <a:miter lim="800000"/>
              <a:headEnd/>
              <a:tailEnd/>
            </a:ln>
          </p:spPr>
          <p:txBody>
            <a:bodyPr wrap="none"/>
            <a:lstStyle/>
            <a:p>
              <a:endParaRPr lang="el-GR"/>
            </a:p>
          </p:txBody>
        </p:sp>
        <p:sp>
          <p:nvSpPr>
            <p:cNvPr id="62504" name="Line 8"/>
            <p:cNvSpPr>
              <a:spLocks noChangeShapeType="1"/>
            </p:cNvSpPr>
            <p:nvPr/>
          </p:nvSpPr>
          <p:spPr bwMode="auto">
            <a:xfrm>
              <a:off x="1776" y="2064"/>
              <a:ext cx="528" cy="0"/>
            </a:xfrm>
            <a:prstGeom prst="line">
              <a:avLst/>
            </a:prstGeom>
            <a:noFill/>
            <a:ln w="28575">
              <a:solidFill>
                <a:schemeClr val="tx1"/>
              </a:solidFill>
              <a:miter lim="800000"/>
              <a:headEnd type="triangle" w="med" len="med"/>
              <a:tailEnd type="triangle" w="med" len="med"/>
            </a:ln>
          </p:spPr>
          <p:txBody>
            <a:bodyPr wrap="none"/>
            <a:lstStyle/>
            <a:p>
              <a:endParaRPr lang="el-GR"/>
            </a:p>
          </p:txBody>
        </p:sp>
        <p:sp>
          <p:nvSpPr>
            <p:cNvPr id="62505" name="Line 9"/>
            <p:cNvSpPr>
              <a:spLocks noChangeShapeType="1"/>
            </p:cNvSpPr>
            <p:nvPr/>
          </p:nvSpPr>
          <p:spPr bwMode="auto">
            <a:xfrm>
              <a:off x="1776" y="1728"/>
              <a:ext cx="816" cy="0"/>
            </a:xfrm>
            <a:prstGeom prst="line">
              <a:avLst/>
            </a:prstGeom>
            <a:noFill/>
            <a:ln w="28575">
              <a:solidFill>
                <a:schemeClr val="tx1"/>
              </a:solidFill>
              <a:miter lim="800000"/>
              <a:headEnd type="triangle" w="med" len="med"/>
              <a:tailEnd type="triangle" w="med" len="med"/>
            </a:ln>
          </p:spPr>
          <p:txBody>
            <a:bodyPr wrap="none"/>
            <a:lstStyle/>
            <a:p>
              <a:endParaRPr lang="el-GR"/>
            </a:p>
          </p:txBody>
        </p:sp>
        <p:sp>
          <p:nvSpPr>
            <p:cNvPr id="62506" name="Line 10"/>
            <p:cNvSpPr>
              <a:spLocks noChangeShapeType="1"/>
            </p:cNvSpPr>
            <p:nvPr/>
          </p:nvSpPr>
          <p:spPr bwMode="auto">
            <a:xfrm>
              <a:off x="1776" y="1392"/>
              <a:ext cx="1200" cy="0"/>
            </a:xfrm>
            <a:prstGeom prst="line">
              <a:avLst/>
            </a:prstGeom>
            <a:noFill/>
            <a:ln w="28575">
              <a:solidFill>
                <a:schemeClr val="tx1"/>
              </a:solidFill>
              <a:miter lim="800000"/>
              <a:headEnd type="triangle" w="med" len="med"/>
              <a:tailEnd type="triangle" w="med" len="med"/>
            </a:ln>
          </p:spPr>
          <p:txBody>
            <a:bodyPr wrap="none"/>
            <a:lstStyle/>
            <a:p>
              <a:endParaRPr lang="el-GR"/>
            </a:p>
          </p:txBody>
        </p:sp>
        <p:sp>
          <p:nvSpPr>
            <p:cNvPr id="62507" name="Line 11"/>
            <p:cNvSpPr>
              <a:spLocks noChangeShapeType="1"/>
            </p:cNvSpPr>
            <p:nvPr/>
          </p:nvSpPr>
          <p:spPr bwMode="auto">
            <a:xfrm>
              <a:off x="2592" y="1632"/>
              <a:ext cx="0" cy="672"/>
            </a:xfrm>
            <a:prstGeom prst="line">
              <a:avLst/>
            </a:prstGeom>
            <a:noFill/>
            <a:ln w="28575">
              <a:solidFill>
                <a:schemeClr val="tx1"/>
              </a:solidFill>
              <a:prstDash val="sysDot"/>
              <a:miter lim="800000"/>
              <a:headEnd/>
              <a:tailEnd/>
            </a:ln>
          </p:spPr>
          <p:txBody>
            <a:bodyPr wrap="none"/>
            <a:lstStyle/>
            <a:p>
              <a:endParaRPr lang="el-GR"/>
            </a:p>
          </p:txBody>
        </p:sp>
        <p:sp>
          <p:nvSpPr>
            <p:cNvPr id="62508" name="Line 12"/>
            <p:cNvSpPr>
              <a:spLocks noChangeShapeType="1"/>
            </p:cNvSpPr>
            <p:nvPr/>
          </p:nvSpPr>
          <p:spPr bwMode="auto">
            <a:xfrm>
              <a:off x="2304" y="1968"/>
              <a:ext cx="0" cy="336"/>
            </a:xfrm>
            <a:prstGeom prst="line">
              <a:avLst/>
            </a:prstGeom>
            <a:noFill/>
            <a:ln w="28575">
              <a:solidFill>
                <a:schemeClr val="tx1"/>
              </a:solidFill>
              <a:prstDash val="sysDot"/>
              <a:miter lim="800000"/>
              <a:headEnd/>
              <a:tailEnd/>
            </a:ln>
          </p:spPr>
          <p:txBody>
            <a:bodyPr wrap="none"/>
            <a:lstStyle/>
            <a:p>
              <a:endParaRPr lang="el-GR"/>
            </a:p>
          </p:txBody>
        </p:sp>
        <p:sp>
          <p:nvSpPr>
            <p:cNvPr id="62509" name="Text Box 13"/>
            <p:cNvSpPr txBox="1">
              <a:spLocks noChangeArrowheads="1"/>
            </p:cNvSpPr>
            <p:nvPr/>
          </p:nvSpPr>
          <p:spPr bwMode="auto">
            <a:xfrm>
              <a:off x="1824" y="1824"/>
              <a:ext cx="437" cy="250"/>
            </a:xfrm>
            <a:prstGeom prst="rect">
              <a:avLst/>
            </a:prstGeom>
            <a:noFill/>
            <a:ln w="9525">
              <a:noFill/>
              <a:miter lim="800000"/>
              <a:headEnd/>
              <a:tailEnd/>
            </a:ln>
          </p:spPr>
          <p:txBody>
            <a:bodyPr wrap="none">
              <a:spAutoFit/>
            </a:bodyPr>
            <a:lstStyle/>
            <a:p>
              <a:r>
                <a:rPr lang="en-US" sz="2000">
                  <a:latin typeface="Tahoma" pitchFamily="34" charset="0"/>
                  <a:cs typeface="Times New Roman" pitchFamily="18" charset="0"/>
                </a:rPr>
                <a:t>SIFS</a:t>
              </a:r>
            </a:p>
          </p:txBody>
        </p:sp>
        <p:sp>
          <p:nvSpPr>
            <p:cNvPr id="62510" name="Text Box 14"/>
            <p:cNvSpPr txBox="1">
              <a:spLocks noChangeArrowheads="1"/>
            </p:cNvSpPr>
            <p:nvPr/>
          </p:nvSpPr>
          <p:spPr bwMode="auto">
            <a:xfrm>
              <a:off x="2011" y="1488"/>
              <a:ext cx="436" cy="250"/>
            </a:xfrm>
            <a:prstGeom prst="rect">
              <a:avLst/>
            </a:prstGeom>
            <a:noFill/>
            <a:ln w="9525">
              <a:noFill/>
              <a:miter lim="800000"/>
              <a:headEnd/>
              <a:tailEnd/>
            </a:ln>
          </p:spPr>
          <p:txBody>
            <a:bodyPr wrap="none">
              <a:spAutoFit/>
            </a:bodyPr>
            <a:lstStyle/>
            <a:p>
              <a:r>
                <a:rPr lang="en-US" sz="2000">
                  <a:latin typeface="Tahoma" pitchFamily="34" charset="0"/>
                  <a:cs typeface="Times New Roman" pitchFamily="18" charset="0"/>
                </a:rPr>
                <a:t>PIFS</a:t>
              </a:r>
            </a:p>
          </p:txBody>
        </p:sp>
        <p:sp>
          <p:nvSpPr>
            <p:cNvPr id="62511" name="Text Box 15"/>
            <p:cNvSpPr txBox="1">
              <a:spLocks noChangeArrowheads="1"/>
            </p:cNvSpPr>
            <p:nvPr/>
          </p:nvSpPr>
          <p:spPr bwMode="auto">
            <a:xfrm>
              <a:off x="2155" y="1152"/>
              <a:ext cx="457" cy="250"/>
            </a:xfrm>
            <a:prstGeom prst="rect">
              <a:avLst/>
            </a:prstGeom>
            <a:noFill/>
            <a:ln w="9525">
              <a:noFill/>
              <a:miter lim="800000"/>
              <a:headEnd/>
              <a:tailEnd/>
            </a:ln>
          </p:spPr>
          <p:txBody>
            <a:bodyPr wrap="none">
              <a:spAutoFit/>
            </a:bodyPr>
            <a:lstStyle/>
            <a:p>
              <a:r>
                <a:rPr lang="en-US" sz="2000">
                  <a:latin typeface="Tahoma" pitchFamily="34" charset="0"/>
                  <a:cs typeface="Times New Roman" pitchFamily="18" charset="0"/>
                </a:rPr>
                <a:t>DIFS</a:t>
              </a:r>
            </a:p>
          </p:txBody>
        </p:sp>
        <p:sp>
          <p:nvSpPr>
            <p:cNvPr id="62512" name="Text Box 16"/>
            <p:cNvSpPr txBox="1">
              <a:spLocks noChangeArrowheads="1"/>
            </p:cNvSpPr>
            <p:nvPr/>
          </p:nvSpPr>
          <p:spPr bwMode="auto">
            <a:xfrm>
              <a:off x="3686" y="1989"/>
              <a:ext cx="486" cy="288"/>
            </a:xfrm>
            <a:prstGeom prst="rect">
              <a:avLst/>
            </a:prstGeom>
            <a:noFill/>
            <a:ln w="9525">
              <a:noFill/>
              <a:miter lim="800000"/>
              <a:headEnd/>
              <a:tailEnd/>
            </a:ln>
          </p:spPr>
          <p:txBody>
            <a:bodyPr wrap="none">
              <a:spAutoFit/>
            </a:bodyPr>
            <a:lstStyle/>
            <a:p>
              <a:r>
                <a:rPr lang="en-US" sz="2400">
                  <a:latin typeface="Tahoma" pitchFamily="34" charset="0"/>
                  <a:cs typeface="Times New Roman" pitchFamily="18" charset="0"/>
                </a:rPr>
                <a:t>time</a:t>
              </a:r>
            </a:p>
          </p:txBody>
        </p:sp>
      </p:grpSp>
      <p:graphicFrame>
        <p:nvGraphicFramePr>
          <p:cNvPr id="91153" name="Group 17"/>
          <p:cNvGraphicFramePr>
            <a:graphicFrameLocks noGrp="1"/>
          </p:cNvGraphicFramePr>
          <p:nvPr/>
        </p:nvGraphicFramePr>
        <p:xfrm>
          <a:off x="685800" y="4191000"/>
          <a:ext cx="8001000" cy="2286000"/>
        </p:xfrm>
        <a:graphic>
          <a:graphicData uri="http://schemas.openxmlformats.org/drawingml/2006/table">
            <a:tbl>
              <a:tblPr/>
              <a:tblGrid>
                <a:gridCol w="866775">
                  <a:extLst>
                    <a:ext uri="{9D8B030D-6E8A-4147-A177-3AD203B41FA5}">
                      <a16:colId xmlns:a16="http://schemas.microsoft.com/office/drawing/2014/main" val="20000"/>
                    </a:ext>
                  </a:extLst>
                </a:gridCol>
                <a:gridCol w="2417763">
                  <a:extLst>
                    <a:ext uri="{9D8B030D-6E8A-4147-A177-3AD203B41FA5}">
                      <a16:colId xmlns:a16="http://schemas.microsoft.com/office/drawing/2014/main" val="20001"/>
                    </a:ext>
                  </a:extLst>
                </a:gridCol>
                <a:gridCol w="2166937">
                  <a:extLst>
                    <a:ext uri="{9D8B030D-6E8A-4147-A177-3AD203B41FA5}">
                      <a16:colId xmlns:a16="http://schemas.microsoft.com/office/drawing/2014/main" val="20002"/>
                    </a:ext>
                  </a:extLst>
                </a:gridCol>
                <a:gridCol w="2549525">
                  <a:extLst>
                    <a:ext uri="{9D8B030D-6E8A-4147-A177-3AD203B41FA5}">
                      <a16:colId xmlns:a16="http://schemas.microsoft.com/office/drawing/2014/main" val="20003"/>
                    </a:ext>
                  </a:extLst>
                </a:gridCol>
              </a:tblGrid>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IFS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Interframe Space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h-TH"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h-TH"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SIFS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Short IFS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Highest priority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ACK, CTS, 2</a:t>
                      </a:r>
                      <a:r>
                        <a:rPr kumimoji="0" lang="en-US" sz="2000" b="0" i="0" u="none" strike="noStrike" cap="none" normalizeH="0" baseline="30000">
                          <a:ln>
                            <a:noFill/>
                          </a:ln>
                          <a:solidFill>
                            <a:schemeClr val="tx1"/>
                          </a:solidFill>
                          <a:effectLst/>
                          <a:latin typeface="Arial" pitchFamily="34" charset="0"/>
                        </a:rPr>
                        <a:t>nd</a:t>
                      </a:r>
                      <a:r>
                        <a:rPr kumimoji="0" lang="en-US" sz="2000" b="0" i="0" u="none" strike="noStrike" cap="none" normalizeH="0" baseline="0">
                          <a:ln>
                            <a:noFill/>
                          </a:ln>
                          <a:solidFill>
                            <a:schemeClr val="tx1"/>
                          </a:solidFill>
                          <a:effectLst/>
                          <a:latin typeface="Arial" pitchFamily="34" charset="0"/>
                        </a:rPr>
                        <a:t> MSDU</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PIFS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PCF IFS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2</a:t>
                      </a:r>
                      <a:r>
                        <a:rPr kumimoji="0" lang="en-US" sz="2000" b="0" i="0" u="none" strike="noStrike" cap="none" normalizeH="0" baseline="30000">
                          <a:ln>
                            <a:noFill/>
                          </a:ln>
                          <a:solidFill>
                            <a:schemeClr val="tx1"/>
                          </a:solidFill>
                          <a:effectLst/>
                          <a:latin typeface="Arial" pitchFamily="34" charset="0"/>
                        </a:rPr>
                        <a:t>nd</a:t>
                      </a:r>
                      <a:r>
                        <a:rPr kumimoji="0" lang="en-US" sz="2000" b="0" i="0" u="none" strike="noStrike" cap="none" normalizeH="0" baseline="0">
                          <a:ln>
                            <a:noFill/>
                          </a:ln>
                          <a:solidFill>
                            <a:schemeClr val="tx1"/>
                          </a:solidFill>
                          <a:effectLst/>
                          <a:latin typeface="Arial" pitchFamily="34" charset="0"/>
                        </a:rPr>
                        <a:t> priority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PCF operation mode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DIFS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DCF IFS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3</a:t>
                      </a:r>
                      <a:r>
                        <a:rPr kumimoji="0" lang="en-US" sz="2000" b="0" i="0" u="none" strike="noStrike" cap="none" normalizeH="0" baseline="30000">
                          <a:ln>
                            <a:noFill/>
                          </a:ln>
                          <a:solidFill>
                            <a:schemeClr val="tx1"/>
                          </a:solidFill>
                          <a:effectLst/>
                          <a:latin typeface="Arial" pitchFamily="34" charset="0"/>
                        </a:rPr>
                        <a:t>rd</a:t>
                      </a:r>
                      <a:r>
                        <a:rPr kumimoji="0" lang="en-US" sz="2000" b="0" i="0" u="none" strike="noStrike" cap="none" normalizeH="0" baseline="0">
                          <a:ln>
                            <a:noFill/>
                          </a:ln>
                          <a:solidFill>
                            <a:schemeClr val="tx1"/>
                          </a:solidFill>
                          <a:effectLst/>
                          <a:latin typeface="Arial" pitchFamily="34" charset="0"/>
                        </a:rPr>
                        <a:t> priority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DCF operation mode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EIFS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Extended IFS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Lowest priority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rPr>
                        <a:t>Waiting period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85BBE9A8-CFCA-4833-AB50-9F755A199A74}"/>
              </a:ext>
            </a:extLst>
          </p:cNvPr>
          <p:cNvSpPr>
            <a:spLocks noGrp="1"/>
          </p:cNvSpPr>
          <p:nvPr>
            <p:ph type="sldNum" sz="quarter" idx="12"/>
          </p:nvPr>
        </p:nvSpPr>
        <p:spPr/>
        <p:txBody>
          <a:bodyPr/>
          <a:lstStyle/>
          <a:p>
            <a:pPr>
              <a:defRPr/>
            </a:pPr>
            <a:fld id="{90C68809-8969-42E3-9C72-9545EB42FCE6}" type="slidenum">
              <a:rPr lang="el-GR" smtClean="0"/>
              <a:pPr>
                <a:defRPr/>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Backoff algorithm</a:t>
            </a:r>
          </a:p>
        </p:txBody>
      </p:sp>
      <p:grpSp>
        <p:nvGrpSpPr>
          <p:cNvPr id="2" name="Group 3"/>
          <p:cNvGrpSpPr>
            <a:grpSpLocks/>
          </p:cNvGrpSpPr>
          <p:nvPr/>
        </p:nvGrpSpPr>
        <p:grpSpPr bwMode="auto">
          <a:xfrm>
            <a:off x="2895600" y="2667000"/>
            <a:ext cx="2133600" cy="1295400"/>
            <a:chOff x="1824" y="1680"/>
            <a:chExt cx="1344" cy="816"/>
          </a:xfrm>
        </p:grpSpPr>
        <p:sp>
          <p:nvSpPr>
            <p:cNvPr id="63602" name="Rectangle 4"/>
            <p:cNvSpPr>
              <a:spLocks noChangeArrowheads="1"/>
            </p:cNvSpPr>
            <p:nvPr/>
          </p:nvSpPr>
          <p:spPr bwMode="auto">
            <a:xfrm>
              <a:off x="1824" y="2256"/>
              <a:ext cx="1344"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data</a:t>
              </a:r>
            </a:p>
          </p:txBody>
        </p:sp>
        <p:sp>
          <p:nvSpPr>
            <p:cNvPr id="63603" name="Rectangle 5"/>
            <p:cNvSpPr>
              <a:spLocks noChangeArrowheads="1"/>
            </p:cNvSpPr>
            <p:nvPr/>
          </p:nvSpPr>
          <p:spPr bwMode="auto">
            <a:xfrm>
              <a:off x="2064" y="1680"/>
              <a:ext cx="1104" cy="240"/>
            </a:xfrm>
            <a:prstGeom prst="rect">
              <a:avLst/>
            </a:prstGeom>
            <a:noFill/>
            <a:ln w="9525">
              <a:solidFill>
                <a:schemeClr val="tx1"/>
              </a:solidFill>
              <a:miter lim="800000"/>
              <a:headEnd/>
              <a:tailEnd/>
            </a:ln>
          </p:spPr>
          <p:txBody>
            <a:bodyPr wrap="none" anchor="ctr"/>
            <a:lstStyle/>
            <a:p>
              <a:pPr algn="ctr" eaLnBrk="0" hangingPunct="0"/>
              <a:r>
                <a:rPr lang="en-US" sz="2400"/>
                <a:t>wait</a:t>
              </a:r>
            </a:p>
          </p:txBody>
        </p:sp>
      </p:grpSp>
      <p:grpSp>
        <p:nvGrpSpPr>
          <p:cNvPr id="3" name="Group 6"/>
          <p:cNvGrpSpPr>
            <a:grpSpLocks/>
          </p:cNvGrpSpPr>
          <p:nvPr/>
        </p:nvGrpSpPr>
        <p:grpSpPr bwMode="auto">
          <a:xfrm>
            <a:off x="4937125" y="2208213"/>
            <a:ext cx="1243013" cy="2251075"/>
            <a:chOff x="3110" y="1391"/>
            <a:chExt cx="783" cy="1418"/>
          </a:xfrm>
        </p:grpSpPr>
        <p:sp>
          <p:nvSpPr>
            <p:cNvPr id="63574" name="Text Box 7"/>
            <p:cNvSpPr txBox="1">
              <a:spLocks noChangeArrowheads="1"/>
            </p:cNvSpPr>
            <p:nvPr/>
          </p:nvSpPr>
          <p:spPr bwMode="auto">
            <a:xfrm>
              <a:off x="3120" y="1391"/>
              <a:ext cx="676" cy="288"/>
            </a:xfrm>
            <a:prstGeom prst="rect">
              <a:avLst/>
            </a:prstGeom>
            <a:noFill/>
            <a:ln w="9525">
              <a:noFill/>
              <a:miter lim="800000"/>
              <a:headEnd/>
              <a:tailEnd/>
            </a:ln>
          </p:spPr>
          <p:txBody>
            <a:bodyPr wrap="none">
              <a:spAutoFit/>
            </a:bodyPr>
            <a:lstStyle/>
            <a:p>
              <a:pPr eaLnBrk="0" hangingPunct="0"/>
              <a:r>
                <a:rPr lang="en-US" sz="2400"/>
                <a:t>B1 = 5</a:t>
              </a:r>
            </a:p>
          </p:txBody>
        </p:sp>
        <p:grpSp>
          <p:nvGrpSpPr>
            <p:cNvPr id="63575" name="Group 8"/>
            <p:cNvGrpSpPr>
              <a:grpSpLocks/>
            </p:cNvGrpSpPr>
            <p:nvPr/>
          </p:nvGrpSpPr>
          <p:grpSpPr bwMode="auto">
            <a:xfrm>
              <a:off x="3408" y="2256"/>
              <a:ext cx="240" cy="240"/>
              <a:chOff x="864" y="1680"/>
              <a:chExt cx="240" cy="240"/>
            </a:xfrm>
          </p:grpSpPr>
          <p:sp>
            <p:nvSpPr>
              <p:cNvPr id="63597" name="Rectangle 9"/>
              <p:cNvSpPr>
                <a:spLocks noChangeArrowheads="1"/>
              </p:cNvSpPr>
              <p:nvPr/>
            </p:nvSpPr>
            <p:spPr bwMode="auto">
              <a:xfrm>
                <a:off x="912"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98" name="Rectangle 10"/>
              <p:cNvSpPr>
                <a:spLocks noChangeArrowheads="1"/>
              </p:cNvSpPr>
              <p:nvPr/>
            </p:nvSpPr>
            <p:spPr bwMode="auto">
              <a:xfrm>
                <a:off x="864"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99" name="Rectangle 11"/>
              <p:cNvSpPr>
                <a:spLocks noChangeArrowheads="1"/>
              </p:cNvSpPr>
              <p:nvPr/>
            </p:nvSpPr>
            <p:spPr bwMode="auto">
              <a:xfrm>
                <a:off x="960"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600" name="Rectangle 12"/>
              <p:cNvSpPr>
                <a:spLocks noChangeArrowheads="1"/>
              </p:cNvSpPr>
              <p:nvPr/>
            </p:nvSpPr>
            <p:spPr bwMode="auto">
              <a:xfrm>
                <a:off x="1008"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601" name="Rectangle 13"/>
              <p:cNvSpPr>
                <a:spLocks noChangeArrowheads="1"/>
              </p:cNvSpPr>
              <p:nvPr/>
            </p:nvSpPr>
            <p:spPr bwMode="auto">
              <a:xfrm>
                <a:off x="1056"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76" name="Group 14"/>
            <p:cNvGrpSpPr>
              <a:grpSpLocks/>
            </p:cNvGrpSpPr>
            <p:nvPr/>
          </p:nvGrpSpPr>
          <p:grpSpPr bwMode="auto">
            <a:xfrm>
              <a:off x="3168" y="1680"/>
              <a:ext cx="720" cy="816"/>
              <a:chOff x="3168" y="1680"/>
              <a:chExt cx="720" cy="816"/>
            </a:xfrm>
          </p:grpSpPr>
          <p:grpSp>
            <p:nvGrpSpPr>
              <p:cNvPr id="63579" name="Group 15"/>
              <p:cNvGrpSpPr>
                <a:grpSpLocks/>
              </p:cNvGrpSpPr>
              <p:nvPr/>
            </p:nvGrpSpPr>
            <p:grpSpPr bwMode="auto">
              <a:xfrm>
                <a:off x="3168" y="1680"/>
                <a:ext cx="240" cy="240"/>
                <a:chOff x="864" y="1680"/>
                <a:chExt cx="240" cy="240"/>
              </a:xfrm>
            </p:grpSpPr>
            <p:sp>
              <p:nvSpPr>
                <p:cNvPr id="63592" name="Rectangle 1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3" name="Rectangle 1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4" name="Rectangle 1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5" name="Rectangle 1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6" name="Rectangle 2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80" name="Group 21"/>
              <p:cNvGrpSpPr>
                <a:grpSpLocks/>
              </p:cNvGrpSpPr>
              <p:nvPr/>
            </p:nvGrpSpPr>
            <p:grpSpPr bwMode="auto">
              <a:xfrm>
                <a:off x="3168" y="2256"/>
                <a:ext cx="240" cy="240"/>
                <a:chOff x="864" y="1680"/>
                <a:chExt cx="240" cy="240"/>
              </a:xfrm>
            </p:grpSpPr>
            <p:sp>
              <p:nvSpPr>
                <p:cNvPr id="63587" name="Rectangle 2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88" name="Rectangle 2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89" name="Rectangle 2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0" name="Rectangle 2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91" name="Rectangle 2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81" name="Group 27"/>
              <p:cNvGrpSpPr>
                <a:grpSpLocks/>
              </p:cNvGrpSpPr>
              <p:nvPr/>
            </p:nvGrpSpPr>
            <p:grpSpPr bwMode="auto">
              <a:xfrm>
                <a:off x="3648" y="2256"/>
                <a:ext cx="240" cy="240"/>
                <a:chOff x="864" y="1680"/>
                <a:chExt cx="240" cy="240"/>
              </a:xfrm>
            </p:grpSpPr>
            <p:sp>
              <p:nvSpPr>
                <p:cNvPr id="63582" name="Rectangle 28"/>
                <p:cNvSpPr>
                  <a:spLocks noChangeArrowheads="1"/>
                </p:cNvSpPr>
                <p:nvPr/>
              </p:nvSpPr>
              <p:spPr bwMode="auto">
                <a:xfrm>
                  <a:off x="912"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83" name="Rectangle 29"/>
                <p:cNvSpPr>
                  <a:spLocks noChangeArrowheads="1"/>
                </p:cNvSpPr>
                <p:nvPr/>
              </p:nvSpPr>
              <p:spPr bwMode="auto">
                <a:xfrm>
                  <a:off x="864"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84" name="Rectangle 30"/>
                <p:cNvSpPr>
                  <a:spLocks noChangeArrowheads="1"/>
                </p:cNvSpPr>
                <p:nvPr/>
              </p:nvSpPr>
              <p:spPr bwMode="auto">
                <a:xfrm>
                  <a:off x="960"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85" name="Rectangle 31"/>
                <p:cNvSpPr>
                  <a:spLocks noChangeArrowheads="1"/>
                </p:cNvSpPr>
                <p:nvPr/>
              </p:nvSpPr>
              <p:spPr bwMode="auto">
                <a:xfrm>
                  <a:off x="1008"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86" name="Rectangle 32"/>
                <p:cNvSpPr>
                  <a:spLocks noChangeArrowheads="1"/>
                </p:cNvSpPr>
                <p:nvPr/>
              </p:nvSpPr>
              <p:spPr bwMode="auto">
                <a:xfrm>
                  <a:off x="1056"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grpSp>
        </p:grpSp>
        <p:sp>
          <p:nvSpPr>
            <p:cNvPr id="63577" name="Text Box 33"/>
            <p:cNvSpPr txBox="1">
              <a:spLocks noChangeArrowheads="1"/>
            </p:cNvSpPr>
            <p:nvPr/>
          </p:nvSpPr>
          <p:spPr bwMode="auto">
            <a:xfrm>
              <a:off x="3110" y="2521"/>
              <a:ext cx="783" cy="288"/>
            </a:xfrm>
            <a:prstGeom prst="rect">
              <a:avLst/>
            </a:prstGeom>
            <a:noFill/>
            <a:ln w="9525">
              <a:noFill/>
              <a:miter lim="800000"/>
              <a:headEnd/>
              <a:tailEnd/>
            </a:ln>
          </p:spPr>
          <p:txBody>
            <a:bodyPr wrap="none">
              <a:spAutoFit/>
            </a:bodyPr>
            <a:lstStyle/>
            <a:p>
              <a:pPr eaLnBrk="0" hangingPunct="0"/>
              <a:r>
                <a:rPr lang="en-US" sz="2400"/>
                <a:t>B2 = 15</a:t>
              </a:r>
            </a:p>
          </p:txBody>
        </p:sp>
        <p:sp>
          <p:nvSpPr>
            <p:cNvPr id="63578" name="Line 34"/>
            <p:cNvSpPr>
              <a:spLocks noChangeShapeType="1"/>
            </p:cNvSpPr>
            <p:nvPr/>
          </p:nvSpPr>
          <p:spPr bwMode="auto">
            <a:xfrm>
              <a:off x="3408" y="2016"/>
              <a:ext cx="0" cy="192"/>
            </a:xfrm>
            <a:prstGeom prst="line">
              <a:avLst/>
            </a:prstGeom>
            <a:noFill/>
            <a:ln w="9525">
              <a:solidFill>
                <a:schemeClr val="tx1"/>
              </a:solidFill>
              <a:round/>
              <a:headEnd/>
              <a:tailEnd type="triangle" w="med" len="med"/>
            </a:ln>
          </p:spPr>
          <p:txBody>
            <a:bodyPr wrap="none" anchor="ctr"/>
            <a:lstStyle/>
            <a:p>
              <a:endParaRPr lang="el-GR"/>
            </a:p>
          </p:txBody>
        </p:sp>
      </p:grpSp>
      <p:grpSp>
        <p:nvGrpSpPr>
          <p:cNvPr id="63493" name="Group 35"/>
          <p:cNvGrpSpPr>
            <a:grpSpLocks/>
          </p:cNvGrpSpPr>
          <p:nvPr/>
        </p:nvGrpSpPr>
        <p:grpSpPr bwMode="auto">
          <a:xfrm>
            <a:off x="1279525" y="2173288"/>
            <a:ext cx="1997075" cy="2286000"/>
            <a:chOff x="806" y="1369"/>
            <a:chExt cx="1258" cy="1440"/>
          </a:xfrm>
        </p:grpSpPr>
        <p:grpSp>
          <p:nvGrpSpPr>
            <p:cNvPr id="63514" name="Group 36"/>
            <p:cNvGrpSpPr>
              <a:grpSpLocks/>
            </p:cNvGrpSpPr>
            <p:nvPr/>
          </p:nvGrpSpPr>
          <p:grpSpPr bwMode="auto">
            <a:xfrm>
              <a:off x="806" y="1369"/>
              <a:ext cx="1258" cy="1440"/>
              <a:chOff x="806" y="1369"/>
              <a:chExt cx="1258" cy="1440"/>
            </a:xfrm>
          </p:grpSpPr>
          <p:grpSp>
            <p:nvGrpSpPr>
              <p:cNvPr id="63516" name="Group 37"/>
              <p:cNvGrpSpPr>
                <a:grpSpLocks/>
              </p:cNvGrpSpPr>
              <p:nvPr/>
            </p:nvGrpSpPr>
            <p:grpSpPr bwMode="auto">
              <a:xfrm>
                <a:off x="864" y="1680"/>
                <a:ext cx="960" cy="240"/>
                <a:chOff x="864" y="1680"/>
                <a:chExt cx="960" cy="240"/>
              </a:xfrm>
            </p:grpSpPr>
            <p:grpSp>
              <p:nvGrpSpPr>
                <p:cNvPr id="63550" name="Group 38"/>
                <p:cNvGrpSpPr>
                  <a:grpSpLocks/>
                </p:cNvGrpSpPr>
                <p:nvPr/>
              </p:nvGrpSpPr>
              <p:grpSpPr bwMode="auto">
                <a:xfrm>
                  <a:off x="864" y="1680"/>
                  <a:ext cx="240" cy="240"/>
                  <a:chOff x="864" y="1680"/>
                  <a:chExt cx="240" cy="240"/>
                </a:xfrm>
              </p:grpSpPr>
              <p:sp>
                <p:nvSpPr>
                  <p:cNvPr id="63569" name="Rectangle 39"/>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70" name="Rectangle 40"/>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71" name="Rectangle 41"/>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72" name="Rectangle 42"/>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73" name="Rectangle 43"/>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51" name="Group 44"/>
                <p:cNvGrpSpPr>
                  <a:grpSpLocks/>
                </p:cNvGrpSpPr>
                <p:nvPr/>
              </p:nvGrpSpPr>
              <p:grpSpPr bwMode="auto">
                <a:xfrm>
                  <a:off x="1104" y="1680"/>
                  <a:ext cx="240" cy="240"/>
                  <a:chOff x="864" y="1680"/>
                  <a:chExt cx="240" cy="240"/>
                </a:xfrm>
              </p:grpSpPr>
              <p:sp>
                <p:nvSpPr>
                  <p:cNvPr id="63564" name="Rectangle 45"/>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5" name="Rectangle 46"/>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6" name="Rectangle 47"/>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7" name="Rectangle 48"/>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8" name="Rectangle 49"/>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52" name="Group 50"/>
                <p:cNvGrpSpPr>
                  <a:grpSpLocks/>
                </p:cNvGrpSpPr>
                <p:nvPr/>
              </p:nvGrpSpPr>
              <p:grpSpPr bwMode="auto">
                <a:xfrm>
                  <a:off x="1344" y="1680"/>
                  <a:ext cx="240" cy="240"/>
                  <a:chOff x="864" y="1680"/>
                  <a:chExt cx="240" cy="240"/>
                </a:xfrm>
              </p:grpSpPr>
              <p:sp>
                <p:nvSpPr>
                  <p:cNvPr id="63559" name="Rectangle 51"/>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0" name="Rectangle 52"/>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1" name="Rectangle 53"/>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2" name="Rectangle 54"/>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63" name="Rectangle 55"/>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53" name="Group 56"/>
                <p:cNvGrpSpPr>
                  <a:grpSpLocks/>
                </p:cNvGrpSpPr>
                <p:nvPr/>
              </p:nvGrpSpPr>
              <p:grpSpPr bwMode="auto">
                <a:xfrm>
                  <a:off x="1584" y="1680"/>
                  <a:ext cx="240" cy="240"/>
                  <a:chOff x="864" y="1680"/>
                  <a:chExt cx="240" cy="240"/>
                </a:xfrm>
              </p:grpSpPr>
              <p:sp>
                <p:nvSpPr>
                  <p:cNvPr id="63554" name="Rectangle 57"/>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55" name="Rectangle 58"/>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56" name="Rectangle 59"/>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57" name="Rectangle 60"/>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58" name="Rectangle 61"/>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grpSp>
            <p:nvGrpSpPr>
              <p:cNvPr id="63517" name="Group 62"/>
              <p:cNvGrpSpPr>
                <a:grpSpLocks/>
              </p:cNvGrpSpPr>
              <p:nvPr/>
            </p:nvGrpSpPr>
            <p:grpSpPr bwMode="auto">
              <a:xfrm>
                <a:off x="1824" y="1680"/>
                <a:ext cx="240" cy="240"/>
                <a:chOff x="864" y="1680"/>
                <a:chExt cx="240" cy="240"/>
              </a:xfrm>
            </p:grpSpPr>
            <p:sp>
              <p:nvSpPr>
                <p:cNvPr id="63545" name="Rectangle 63"/>
                <p:cNvSpPr>
                  <a:spLocks noChangeArrowheads="1"/>
                </p:cNvSpPr>
                <p:nvPr/>
              </p:nvSpPr>
              <p:spPr bwMode="auto">
                <a:xfrm>
                  <a:off x="912"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46" name="Rectangle 64"/>
                <p:cNvSpPr>
                  <a:spLocks noChangeArrowheads="1"/>
                </p:cNvSpPr>
                <p:nvPr/>
              </p:nvSpPr>
              <p:spPr bwMode="auto">
                <a:xfrm>
                  <a:off x="864"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47" name="Rectangle 65"/>
                <p:cNvSpPr>
                  <a:spLocks noChangeArrowheads="1"/>
                </p:cNvSpPr>
                <p:nvPr/>
              </p:nvSpPr>
              <p:spPr bwMode="auto">
                <a:xfrm>
                  <a:off x="960"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48" name="Rectangle 66"/>
                <p:cNvSpPr>
                  <a:spLocks noChangeArrowheads="1"/>
                </p:cNvSpPr>
                <p:nvPr/>
              </p:nvSpPr>
              <p:spPr bwMode="auto">
                <a:xfrm>
                  <a:off x="1008"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sp>
              <p:nvSpPr>
                <p:cNvPr id="63549" name="Rectangle 67"/>
                <p:cNvSpPr>
                  <a:spLocks noChangeArrowheads="1"/>
                </p:cNvSpPr>
                <p:nvPr/>
              </p:nvSpPr>
              <p:spPr bwMode="auto">
                <a:xfrm>
                  <a:off x="1056" y="1680"/>
                  <a:ext cx="48" cy="240"/>
                </a:xfrm>
                <a:prstGeom prst="rect">
                  <a:avLst/>
                </a:prstGeom>
                <a:no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18" name="Group 68"/>
              <p:cNvGrpSpPr>
                <a:grpSpLocks/>
              </p:cNvGrpSpPr>
              <p:nvPr/>
            </p:nvGrpSpPr>
            <p:grpSpPr bwMode="auto">
              <a:xfrm>
                <a:off x="864" y="2256"/>
                <a:ext cx="960" cy="240"/>
                <a:chOff x="864" y="1680"/>
                <a:chExt cx="960" cy="240"/>
              </a:xfrm>
            </p:grpSpPr>
            <p:grpSp>
              <p:nvGrpSpPr>
                <p:cNvPr id="63521" name="Group 69"/>
                <p:cNvGrpSpPr>
                  <a:grpSpLocks/>
                </p:cNvGrpSpPr>
                <p:nvPr/>
              </p:nvGrpSpPr>
              <p:grpSpPr bwMode="auto">
                <a:xfrm>
                  <a:off x="864" y="1680"/>
                  <a:ext cx="240" cy="240"/>
                  <a:chOff x="864" y="1680"/>
                  <a:chExt cx="240" cy="240"/>
                </a:xfrm>
              </p:grpSpPr>
              <p:sp>
                <p:nvSpPr>
                  <p:cNvPr id="63540" name="Rectangle 70"/>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41" name="Rectangle 71"/>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42" name="Rectangle 72"/>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43" name="Rectangle 73"/>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44" name="Rectangle 74"/>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22" name="Group 75"/>
                <p:cNvGrpSpPr>
                  <a:grpSpLocks/>
                </p:cNvGrpSpPr>
                <p:nvPr/>
              </p:nvGrpSpPr>
              <p:grpSpPr bwMode="auto">
                <a:xfrm>
                  <a:off x="1104" y="1680"/>
                  <a:ext cx="240" cy="240"/>
                  <a:chOff x="864" y="1680"/>
                  <a:chExt cx="240" cy="240"/>
                </a:xfrm>
              </p:grpSpPr>
              <p:sp>
                <p:nvSpPr>
                  <p:cNvPr id="63535" name="Rectangle 7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6" name="Rectangle 7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7" name="Rectangle 7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8" name="Rectangle 7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9" name="Rectangle 8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23" name="Group 81"/>
                <p:cNvGrpSpPr>
                  <a:grpSpLocks/>
                </p:cNvGrpSpPr>
                <p:nvPr/>
              </p:nvGrpSpPr>
              <p:grpSpPr bwMode="auto">
                <a:xfrm>
                  <a:off x="1344" y="1680"/>
                  <a:ext cx="240" cy="240"/>
                  <a:chOff x="864" y="1680"/>
                  <a:chExt cx="240" cy="240"/>
                </a:xfrm>
              </p:grpSpPr>
              <p:sp>
                <p:nvSpPr>
                  <p:cNvPr id="63530" name="Rectangle 8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1" name="Rectangle 8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2" name="Rectangle 8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3" name="Rectangle 8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34" name="Rectangle 8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24" name="Group 87"/>
                <p:cNvGrpSpPr>
                  <a:grpSpLocks/>
                </p:cNvGrpSpPr>
                <p:nvPr/>
              </p:nvGrpSpPr>
              <p:grpSpPr bwMode="auto">
                <a:xfrm>
                  <a:off x="1584" y="1680"/>
                  <a:ext cx="240" cy="240"/>
                  <a:chOff x="864" y="1680"/>
                  <a:chExt cx="240" cy="240"/>
                </a:xfrm>
              </p:grpSpPr>
              <p:sp>
                <p:nvSpPr>
                  <p:cNvPr id="63525" name="Rectangle 88"/>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26" name="Rectangle 89"/>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27" name="Rectangle 90"/>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28" name="Rectangle 91"/>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29" name="Rectangle 92"/>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sp>
            <p:nvSpPr>
              <p:cNvPr id="63519" name="Text Box 93"/>
              <p:cNvSpPr txBox="1">
                <a:spLocks noChangeArrowheads="1"/>
              </p:cNvSpPr>
              <p:nvPr/>
            </p:nvSpPr>
            <p:spPr bwMode="auto">
              <a:xfrm>
                <a:off x="806" y="1369"/>
                <a:ext cx="783" cy="288"/>
              </a:xfrm>
              <a:prstGeom prst="rect">
                <a:avLst/>
              </a:prstGeom>
              <a:noFill/>
              <a:ln w="9525">
                <a:noFill/>
                <a:miter lim="800000"/>
                <a:headEnd/>
                <a:tailEnd/>
              </a:ln>
            </p:spPr>
            <p:txBody>
              <a:bodyPr wrap="none">
                <a:spAutoFit/>
              </a:bodyPr>
              <a:lstStyle/>
              <a:p>
                <a:pPr eaLnBrk="0" hangingPunct="0"/>
                <a:r>
                  <a:rPr lang="en-US" sz="2400"/>
                  <a:t>B1 = 25</a:t>
                </a:r>
              </a:p>
            </p:txBody>
          </p:sp>
          <p:sp>
            <p:nvSpPr>
              <p:cNvPr id="63520" name="Text Box 94"/>
              <p:cNvSpPr txBox="1">
                <a:spLocks noChangeArrowheads="1"/>
              </p:cNvSpPr>
              <p:nvPr/>
            </p:nvSpPr>
            <p:spPr bwMode="auto">
              <a:xfrm>
                <a:off x="806" y="2521"/>
                <a:ext cx="783" cy="288"/>
              </a:xfrm>
              <a:prstGeom prst="rect">
                <a:avLst/>
              </a:prstGeom>
              <a:noFill/>
              <a:ln w="9525">
                <a:noFill/>
                <a:miter lim="800000"/>
                <a:headEnd/>
                <a:tailEnd/>
              </a:ln>
            </p:spPr>
            <p:txBody>
              <a:bodyPr wrap="none">
                <a:spAutoFit/>
              </a:bodyPr>
              <a:lstStyle/>
              <a:p>
                <a:pPr eaLnBrk="0" hangingPunct="0"/>
                <a:r>
                  <a:rPr lang="en-US" sz="2400"/>
                  <a:t>B2 = 20</a:t>
                </a:r>
              </a:p>
            </p:txBody>
          </p:sp>
        </p:grpSp>
        <p:sp>
          <p:nvSpPr>
            <p:cNvPr id="63515" name="Line 95"/>
            <p:cNvSpPr>
              <a:spLocks noChangeShapeType="1"/>
            </p:cNvSpPr>
            <p:nvPr/>
          </p:nvSpPr>
          <p:spPr bwMode="auto">
            <a:xfrm flipV="1">
              <a:off x="1824" y="2016"/>
              <a:ext cx="0" cy="192"/>
            </a:xfrm>
            <a:prstGeom prst="line">
              <a:avLst/>
            </a:prstGeom>
            <a:noFill/>
            <a:ln w="9525">
              <a:solidFill>
                <a:schemeClr val="tx1"/>
              </a:solidFill>
              <a:round/>
              <a:headEnd/>
              <a:tailEnd type="triangle" w="med" len="med"/>
            </a:ln>
          </p:spPr>
          <p:txBody>
            <a:bodyPr wrap="none" anchor="ctr"/>
            <a:lstStyle/>
            <a:p>
              <a:endParaRPr lang="el-GR"/>
            </a:p>
          </p:txBody>
        </p:sp>
      </p:grpSp>
      <p:grpSp>
        <p:nvGrpSpPr>
          <p:cNvPr id="22" name="Group 96"/>
          <p:cNvGrpSpPr>
            <a:grpSpLocks/>
          </p:cNvGrpSpPr>
          <p:nvPr/>
        </p:nvGrpSpPr>
        <p:grpSpPr bwMode="auto">
          <a:xfrm>
            <a:off x="5410200" y="2667000"/>
            <a:ext cx="2133600" cy="1295400"/>
            <a:chOff x="3408" y="1680"/>
            <a:chExt cx="1344" cy="816"/>
          </a:xfrm>
        </p:grpSpPr>
        <p:sp>
          <p:nvSpPr>
            <p:cNvPr id="63512" name="Rectangle 97"/>
            <p:cNvSpPr>
              <a:spLocks noChangeArrowheads="1"/>
            </p:cNvSpPr>
            <p:nvPr/>
          </p:nvSpPr>
          <p:spPr bwMode="auto">
            <a:xfrm>
              <a:off x="3408" y="1680"/>
              <a:ext cx="1344" cy="24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data</a:t>
              </a:r>
            </a:p>
          </p:txBody>
        </p:sp>
        <p:sp>
          <p:nvSpPr>
            <p:cNvPr id="63513" name="Rectangle 98"/>
            <p:cNvSpPr>
              <a:spLocks noChangeArrowheads="1"/>
            </p:cNvSpPr>
            <p:nvPr/>
          </p:nvSpPr>
          <p:spPr bwMode="auto">
            <a:xfrm>
              <a:off x="3888" y="2256"/>
              <a:ext cx="864" cy="240"/>
            </a:xfrm>
            <a:prstGeom prst="rect">
              <a:avLst/>
            </a:prstGeom>
            <a:noFill/>
            <a:ln w="9525">
              <a:solidFill>
                <a:schemeClr val="tx1"/>
              </a:solidFill>
              <a:miter lim="800000"/>
              <a:headEnd/>
              <a:tailEnd/>
            </a:ln>
          </p:spPr>
          <p:txBody>
            <a:bodyPr wrap="none" anchor="ctr"/>
            <a:lstStyle/>
            <a:p>
              <a:pPr algn="ctr" eaLnBrk="0" hangingPunct="0"/>
              <a:r>
                <a:rPr lang="en-US" sz="2400"/>
                <a:t>wait</a:t>
              </a:r>
            </a:p>
          </p:txBody>
        </p:sp>
      </p:grpSp>
      <p:sp>
        <p:nvSpPr>
          <p:cNvPr id="63495" name="Text Box 99"/>
          <p:cNvSpPr txBox="1">
            <a:spLocks noChangeArrowheads="1"/>
          </p:cNvSpPr>
          <p:nvPr/>
        </p:nvSpPr>
        <p:spPr bwMode="auto">
          <a:xfrm>
            <a:off x="3881438" y="4856163"/>
            <a:ext cx="3963987" cy="701675"/>
          </a:xfrm>
          <a:prstGeom prst="rect">
            <a:avLst/>
          </a:prstGeom>
          <a:noFill/>
          <a:ln w="9525">
            <a:noFill/>
            <a:miter lim="800000"/>
            <a:headEnd/>
            <a:tailEnd/>
          </a:ln>
        </p:spPr>
        <p:txBody>
          <a:bodyPr wrap="none" anchor="ctr">
            <a:spAutoFit/>
          </a:bodyPr>
          <a:lstStyle/>
          <a:p>
            <a:pPr eaLnBrk="0" hangingPunct="0"/>
            <a:r>
              <a:rPr lang="en-US" sz="2000" b="1"/>
              <a:t>B1 and B2 are backoff intervals</a:t>
            </a:r>
          </a:p>
          <a:p>
            <a:pPr eaLnBrk="0" hangingPunct="0"/>
            <a:r>
              <a:rPr lang="en-US" sz="2000" b="1"/>
              <a:t>at nodes 1 and 2</a:t>
            </a:r>
          </a:p>
        </p:txBody>
      </p:sp>
      <p:sp>
        <p:nvSpPr>
          <p:cNvPr id="63496" name="Text Box 100"/>
          <p:cNvSpPr txBox="1">
            <a:spLocks noChangeArrowheads="1"/>
          </p:cNvSpPr>
          <p:nvPr/>
        </p:nvSpPr>
        <p:spPr bwMode="auto">
          <a:xfrm>
            <a:off x="854075" y="4903788"/>
            <a:ext cx="1460500" cy="519112"/>
          </a:xfrm>
          <a:prstGeom prst="rect">
            <a:avLst/>
          </a:prstGeom>
          <a:noFill/>
          <a:ln w="9525">
            <a:noFill/>
            <a:miter lim="800000"/>
            <a:headEnd/>
            <a:tailEnd/>
          </a:ln>
        </p:spPr>
        <p:txBody>
          <a:bodyPr wrap="none" anchor="ctr">
            <a:spAutoFit/>
          </a:bodyPr>
          <a:lstStyle/>
          <a:p>
            <a:pPr algn="ctr" eaLnBrk="0" hangingPunct="0"/>
            <a:r>
              <a:rPr lang="en-US" sz="2800" b="1"/>
              <a:t>cw = 31</a:t>
            </a:r>
          </a:p>
        </p:txBody>
      </p:sp>
      <p:grpSp>
        <p:nvGrpSpPr>
          <p:cNvPr id="23" name="Group 101"/>
          <p:cNvGrpSpPr>
            <a:grpSpLocks/>
          </p:cNvGrpSpPr>
          <p:nvPr/>
        </p:nvGrpSpPr>
        <p:grpSpPr bwMode="auto">
          <a:xfrm>
            <a:off x="7391400" y="3581400"/>
            <a:ext cx="1243013" cy="836613"/>
            <a:chOff x="4656" y="2256"/>
            <a:chExt cx="783" cy="527"/>
          </a:xfrm>
        </p:grpSpPr>
        <p:grpSp>
          <p:nvGrpSpPr>
            <p:cNvPr id="63498" name="Group 102"/>
            <p:cNvGrpSpPr>
              <a:grpSpLocks/>
            </p:cNvGrpSpPr>
            <p:nvPr/>
          </p:nvGrpSpPr>
          <p:grpSpPr bwMode="auto">
            <a:xfrm>
              <a:off x="4752" y="2256"/>
              <a:ext cx="480" cy="240"/>
              <a:chOff x="4752" y="2256"/>
              <a:chExt cx="480" cy="240"/>
            </a:xfrm>
          </p:grpSpPr>
          <p:grpSp>
            <p:nvGrpSpPr>
              <p:cNvPr id="63500" name="Group 103"/>
              <p:cNvGrpSpPr>
                <a:grpSpLocks/>
              </p:cNvGrpSpPr>
              <p:nvPr/>
            </p:nvGrpSpPr>
            <p:grpSpPr bwMode="auto">
              <a:xfrm>
                <a:off x="4752" y="2256"/>
                <a:ext cx="240" cy="240"/>
                <a:chOff x="864" y="1680"/>
                <a:chExt cx="240" cy="240"/>
              </a:xfrm>
            </p:grpSpPr>
            <p:sp>
              <p:nvSpPr>
                <p:cNvPr id="63507" name="Rectangle 104"/>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8" name="Rectangle 105"/>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9" name="Rectangle 106"/>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10" name="Rectangle 107"/>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11" name="Rectangle 108"/>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nvGrpSpPr>
              <p:cNvPr id="63501" name="Group 109"/>
              <p:cNvGrpSpPr>
                <a:grpSpLocks/>
              </p:cNvGrpSpPr>
              <p:nvPr/>
            </p:nvGrpSpPr>
            <p:grpSpPr bwMode="auto">
              <a:xfrm>
                <a:off x="4992" y="2256"/>
                <a:ext cx="240" cy="240"/>
                <a:chOff x="864" y="1680"/>
                <a:chExt cx="240" cy="240"/>
              </a:xfrm>
            </p:grpSpPr>
            <p:sp>
              <p:nvSpPr>
                <p:cNvPr id="63502" name="Rectangle 110"/>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3" name="Rectangle 111"/>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4" name="Rectangle 112"/>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5" name="Rectangle 113"/>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sp>
              <p:nvSpPr>
                <p:cNvPr id="63506" name="Rectangle 114"/>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p>
                  <a:pPr>
                    <a:spcBef>
                      <a:spcPct val="20000"/>
                    </a:spcBef>
                    <a:buFontTx/>
                    <a:buChar char="•"/>
                  </a:pPr>
                  <a:endParaRPr lang="el-GR"/>
                </a:p>
              </p:txBody>
            </p:sp>
          </p:grpSp>
        </p:grpSp>
        <p:sp>
          <p:nvSpPr>
            <p:cNvPr id="63499" name="Text Box 115"/>
            <p:cNvSpPr txBox="1">
              <a:spLocks noChangeArrowheads="1"/>
            </p:cNvSpPr>
            <p:nvPr/>
          </p:nvSpPr>
          <p:spPr bwMode="auto">
            <a:xfrm>
              <a:off x="4656" y="2495"/>
              <a:ext cx="783" cy="288"/>
            </a:xfrm>
            <a:prstGeom prst="rect">
              <a:avLst/>
            </a:prstGeom>
            <a:noFill/>
            <a:ln w="9525">
              <a:noFill/>
              <a:miter lim="800000"/>
              <a:headEnd/>
              <a:tailEnd/>
            </a:ln>
          </p:spPr>
          <p:txBody>
            <a:bodyPr wrap="none">
              <a:spAutoFit/>
            </a:bodyPr>
            <a:lstStyle/>
            <a:p>
              <a:pPr eaLnBrk="0" hangingPunct="0"/>
              <a:r>
                <a:rPr lang="en-US" sz="2400"/>
                <a:t>B2 = 10</a:t>
              </a:r>
            </a:p>
          </p:txBody>
        </p:sp>
      </p:grpSp>
      <p:sp>
        <p:nvSpPr>
          <p:cNvPr id="4" name="Slide Number Placeholder 3">
            <a:extLst>
              <a:ext uri="{FF2B5EF4-FFF2-40B4-BE49-F238E27FC236}">
                <a16:creationId xmlns:a16="http://schemas.microsoft.com/office/drawing/2014/main" id="{EC114446-D8CD-4F3C-8D95-44EA42CE398C}"/>
              </a:ext>
            </a:extLst>
          </p:cNvPr>
          <p:cNvSpPr>
            <a:spLocks noGrp="1"/>
          </p:cNvSpPr>
          <p:nvPr>
            <p:ph type="sldNum" sz="quarter" idx="12"/>
          </p:nvPr>
        </p:nvSpPr>
        <p:spPr/>
        <p:txBody>
          <a:bodyPr/>
          <a:lstStyle/>
          <a:p>
            <a:pPr>
              <a:defRPr/>
            </a:pPr>
            <a:fld id="{3E9210F4-E719-49C2-B71C-67B6C06F4A3C}" type="slidenum">
              <a:rPr lang="el-GR" smtClean="0"/>
              <a:pPr>
                <a:defRPr/>
              </a:pPr>
              <a:t>43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DCF Backoff</a:t>
            </a:r>
          </a:p>
        </p:txBody>
      </p:sp>
      <p:sp>
        <p:nvSpPr>
          <p:cNvPr id="64515" name="Rectangle 3"/>
          <p:cNvSpPr>
            <a:spLocks noGrp="1" noChangeArrowheads="1"/>
          </p:cNvSpPr>
          <p:nvPr>
            <p:ph idx="1"/>
          </p:nvPr>
        </p:nvSpPr>
        <p:spPr>
          <a:xfrm>
            <a:off x="457200" y="1935163"/>
            <a:ext cx="4400550" cy="4389437"/>
          </a:xfrm>
        </p:spPr>
        <p:txBody>
          <a:bodyPr/>
          <a:lstStyle/>
          <a:p>
            <a:pPr eaLnBrk="1" hangingPunct="1"/>
            <a:r>
              <a:rPr lang="en-US" dirty="0"/>
              <a:t>Similar to Ethernet</a:t>
            </a:r>
          </a:p>
          <a:p>
            <a:pPr eaLnBrk="1" hangingPunct="1"/>
            <a:r>
              <a:rPr lang="en-US" dirty="0"/>
              <a:t>Collision is detected through a lack of ACK</a:t>
            </a:r>
          </a:p>
          <a:p>
            <a:pPr eaLnBrk="1" hangingPunct="1"/>
            <a:r>
              <a:rPr lang="en-US" dirty="0"/>
              <a:t>If collision occurs, the station backs-off again; the mean of the back-off time is now doubled</a:t>
            </a:r>
          </a:p>
          <a:p>
            <a:pPr eaLnBrk="1" hangingPunct="1"/>
            <a:r>
              <a:rPr lang="en-US" dirty="0"/>
              <a:t>Each retry</a:t>
            </a:r>
          </a:p>
          <a:p>
            <a:pPr lvl="1" eaLnBrk="1" hangingPunct="1"/>
            <a:r>
              <a:rPr lang="en-US" dirty="0"/>
              <a:t> </a:t>
            </a:r>
            <a:r>
              <a:rPr lang="en-US" dirty="0">
                <a:sym typeface="Wingdings" pitchFamily="2" charset="2"/>
              </a:rPr>
              <a:t>window size increases</a:t>
            </a:r>
            <a:endParaRPr lang="en-US" dirty="0"/>
          </a:p>
          <a:p>
            <a:pPr eaLnBrk="1" hangingPunct="1"/>
            <a:r>
              <a:rPr lang="en-US" dirty="0"/>
              <a:t>For DSSS</a:t>
            </a:r>
          </a:p>
          <a:p>
            <a:pPr lvl="1" eaLnBrk="1" hangingPunct="1"/>
            <a:r>
              <a:rPr lang="en-US" dirty="0"/>
              <a:t>Contention window = 2n – 1</a:t>
            </a:r>
          </a:p>
          <a:p>
            <a:pPr lvl="1" eaLnBrk="1" hangingPunct="1"/>
            <a:r>
              <a:rPr lang="en-US" dirty="0"/>
              <a:t>Smallest = 31, Biggest = 1023</a:t>
            </a:r>
          </a:p>
        </p:txBody>
      </p:sp>
      <p:grpSp>
        <p:nvGrpSpPr>
          <p:cNvPr id="2" name="Group 4"/>
          <p:cNvGrpSpPr>
            <a:grpSpLocks/>
          </p:cNvGrpSpPr>
          <p:nvPr/>
        </p:nvGrpSpPr>
        <p:grpSpPr bwMode="auto">
          <a:xfrm>
            <a:off x="5003800" y="2781300"/>
            <a:ext cx="3240088" cy="720725"/>
            <a:chOff x="3061" y="1752"/>
            <a:chExt cx="2041" cy="454"/>
          </a:xfrm>
        </p:grpSpPr>
        <p:grpSp>
          <p:nvGrpSpPr>
            <p:cNvPr id="64541" name="Group 5"/>
            <p:cNvGrpSpPr>
              <a:grpSpLocks/>
            </p:cNvGrpSpPr>
            <p:nvPr/>
          </p:nvGrpSpPr>
          <p:grpSpPr bwMode="auto">
            <a:xfrm>
              <a:off x="3605" y="1888"/>
              <a:ext cx="454" cy="192"/>
              <a:chOff x="3515" y="2205"/>
              <a:chExt cx="454" cy="192"/>
            </a:xfrm>
          </p:grpSpPr>
          <p:sp>
            <p:nvSpPr>
              <p:cNvPr id="64549" name="Line 6"/>
              <p:cNvSpPr>
                <a:spLocks noChangeShapeType="1"/>
              </p:cNvSpPr>
              <p:nvPr/>
            </p:nvSpPr>
            <p:spPr bwMode="auto">
              <a:xfrm>
                <a:off x="3515" y="2386"/>
                <a:ext cx="454" cy="1"/>
              </a:xfrm>
              <a:prstGeom prst="line">
                <a:avLst/>
              </a:prstGeom>
              <a:noFill/>
              <a:ln w="38100">
                <a:solidFill>
                  <a:schemeClr val="tx1"/>
                </a:solidFill>
                <a:miter lim="800000"/>
                <a:headEnd/>
                <a:tailEnd type="triangle" w="med" len="med"/>
              </a:ln>
            </p:spPr>
            <p:txBody>
              <a:bodyPr wrap="none"/>
              <a:lstStyle/>
              <a:p>
                <a:endParaRPr lang="el-GR"/>
              </a:p>
            </p:txBody>
          </p:sp>
          <p:sp>
            <p:nvSpPr>
              <p:cNvPr id="64550" name="Text Box 7"/>
              <p:cNvSpPr txBox="1">
                <a:spLocks noChangeArrowheads="1"/>
              </p:cNvSpPr>
              <p:nvPr/>
            </p:nvSpPr>
            <p:spPr bwMode="auto">
              <a:xfrm>
                <a:off x="3561" y="2205"/>
                <a:ext cx="354"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DIFS</a:t>
                </a:r>
              </a:p>
            </p:txBody>
          </p:sp>
        </p:grpSp>
        <p:sp>
          <p:nvSpPr>
            <p:cNvPr id="64542" name="Rectangle 8"/>
            <p:cNvSpPr>
              <a:spLocks noChangeArrowheads="1"/>
            </p:cNvSpPr>
            <p:nvPr/>
          </p:nvSpPr>
          <p:spPr bwMode="auto">
            <a:xfrm>
              <a:off x="4072" y="193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43" name="Rectangle 9"/>
            <p:cNvSpPr>
              <a:spLocks noChangeArrowheads="1"/>
            </p:cNvSpPr>
            <p:nvPr/>
          </p:nvSpPr>
          <p:spPr bwMode="auto">
            <a:xfrm>
              <a:off x="4163" y="193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44" name="Rectangle 10"/>
            <p:cNvSpPr>
              <a:spLocks noChangeArrowheads="1"/>
            </p:cNvSpPr>
            <p:nvPr/>
          </p:nvSpPr>
          <p:spPr bwMode="auto">
            <a:xfrm>
              <a:off x="4253" y="193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45" name="Rectangle 11"/>
            <p:cNvSpPr>
              <a:spLocks noChangeArrowheads="1"/>
            </p:cNvSpPr>
            <p:nvPr/>
          </p:nvSpPr>
          <p:spPr bwMode="auto">
            <a:xfrm>
              <a:off x="5011" y="193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46" name="Rectangle 12"/>
            <p:cNvSpPr>
              <a:spLocks noChangeArrowheads="1"/>
            </p:cNvSpPr>
            <p:nvPr/>
          </p:nvSpPr>
          <p:spPr bwMode="auto">
            <a:xfrm>
              <a:off x="4344" y="1934"/>
              <a:ext cx="667" cy="272"/>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cs typeface="Times New Roman" pitchFamily="18" charset="0"/>
                </a:rPr>
                <a:t>…</a:t>
              </a:r>
              <a:endParaRPr lang="en-US" sz="2400">
                <a:latin typeface="Tahoma" pitchFamily="34" charset="0"/>
                <a:cs typeface="Times New Roman" pitchFamily="18" charset="0"/>
              </a:endParaRPr>
            </a:p>
          </p:txBody>
        </p:sp>
        <p:sp>
          <p:nvSpPr>
            <p:cNvPr id="64547" name="Text Box 13"/>
            <p:cNvSpPr txBox="1">
              <a:spLocks noChangeArrowheads="1"/>
            </p:cNvSpPr>
            <p:nvPr/>
          </p:nvSpPr>
          <p:spPr bwMode="auto">
            <a:xfrm>
              <a:off x="4014" y="1752"/>
              <a:ext cx="1043"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Window = 63 slots</a:t>
              </a:r>
            </a:p>
          </p:txBody>
        </p:sp>
        <p:sp>
          <p:nvSpPr>
            <p:cNvPr id="64548" name="Text Box 14"/>
            <p:cNvSpPr txBox="1">
              <a:spLocks noChangeArrowheads="1"/>
            </p:cNvSpPr>
            <p:nvPr/>
          </p:nvSpPr>
          <p:spPr bwMode="auto">
            <a:xfrm>
              <a:off x="3061" y="1979"/>
              <a:ext cx="588" cy="192"/>
            </a:xfrm>
            <a:prstGeom prst="rect">
              <a:avLst/>
            </a:prstGeom>
            <a:noFill/>
            <a:ln w="9525">
              <a:noFill/>
              <a:miter lim="800000"/>
              <a:headEnd/>
              <a:tailEnd/>
            </a:ln>
          </p:spPr>
          <p:txBody>
            <a:bodyPr wrap="none">
              <a:spAutoFit/>
            </a:bodyPr>
            <a:lstStyle/>
            <a:p>
              <a:r>
                <a:rPr lang="en-US" sz="1400" b="1">
                  <a:solidFill>
                    <a:schemeClr val="hlink"/>
                  </a:solidFill>
                  <a:latin typeface="Tahoma" pitchFamily="34" charset="0"/>
                  <a:cs typeface="Times New Roman" pitchFamily="18" charset="0"/>
                </a:rPr>
                <a:t>#1 retry</a:t>
              </a:r>
            </a:p>
          </p:txBody>
        </p:sp>
      </p:grpSp>
      <p:grpSp>
        <p:nvGrpSpPr>
          <p:cNvPr id="4" name="Group 15"/>
          <p:cNvGrpSpPr>
            <a:grpSpLocks/>
          </p:cNvGrpSpPr>
          <p:nvPr/>
        </p:nvGrpSpPr>
        <p:grpSpPr bwMode="auto">
          <a:xfrm>
            <a:off x="5003800" y="4437063"/>
            <a:ext cx="3960813" cy="792162"/>
            <a:chOff x="3061" y="2795"/>
            <a:chExt cx="2495" cy="499"/>
          </a:xfrm>
        </p:grpSpPr>
        <p:grpSp>
          <p:nvGrpSpPr>
            <p:cNvPr id="64531" name="Group 16"/>
            <p:cNvGrpSpPr>
              <a:grpSpLocks/>
            </p:cNvGrpSpPr>
            <p:nvPr/>
          </p:nvGrpSpPr>
          <p:grpSpPr bwMode="auto">
            <a:xfrm>
              <a:off x="3605" y="2976"/>
              <a:ext cx="454" cy="192"/>
              <a:chOff x="3515" y="2205"/>
              <a:chExt cx="454" cy="192"/>
            </a:xfrm>
          </p:grpSpPr>
          <p:sp>
            <p:nvSpPr>
              <p:cNvPr id="64539" name="Line 17"/>
              <p:cNvSpPr>
                <a:spLocks noChangeShapeType="1"/>
              </p:cNvSpPr>
              <p:nvPr/>
            </p:nvSpPr>
            <p:spPr bwMode="auto">
              <a:xfrm>
                <a:off x="3515" y="2386"/>
                <a:ext cx="454" cy="1"/>
              </a:xfrm>
              <a:prstGeom prst="line">
                <a:avLst/>
              </a:prstGeom>
              <a:noFill/>
              <a:ln w="38100">
                <a:solidFill>
                  <a:schemeClr val="tx1"/>
                </a:solidFill>
                <a:miter lim="800000"/>
                <a:headEnd/>
                <a:tailEnd type="triangle" w="med" len="med"/>
              </a:ln>
            </p:spPr>
            <p:txBody>
              <a:bodyPr wrap="none"/>
              <a:lstStyle/>
              <a:p>
                <a:endParaRPr lang="el-GR"/>
              </a:p>
            </p:txBody>
          </p:sp>
          <p:sp>
            <p:nvSpPr>
              <p:cNvPr id="64540" name="Text Box 18"/>
              <p:cNvSpPr txBox="1">
                <a:spLocks noChangeArrowheads="1"/>
              </p:cNvSpPr>
              <p:nvPr/>
            </p:nvSpPr>
            <p:spPr bwMode="auto">
              <a:xfrm>
                <a:off x="3561" y="2205"/>
                <a:ext cx="354"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DIFS</a:t>
                </a:r>
              </a:p>
            </p:txBody>
          </p:sp>
        </p:grpSp>
        <p:sp>
          <p:nvSpPr>
            <p:cNvPr id="64532" name="Rectangle 19"/>
            <p:cNvSpPr>
              <a:spLocks noChangeArrowheads="1"/>
            </p:cNvSpPr>
            <p:nvPr/>
          </p:nvSpPr>
          <p:spPr bwMode="auto">
            <a:xfrm>
              <a:off x="4072" y="3022"/>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33" name="Rectangle 20"/>
            <p:cNvSpPr>
              <a:spLocks noChangeArrowheads="1"/>
            </p:cNvSpPr>
            <p:nvPr/>
          </p:nvSpPr>
          <p:spPr bwMode="auto">
            <a:xfrm>
              <a:off x="4163" y="3022"/>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34" name="Rectangle 21"/>
            <p:cNvSpPr>
              <a:spLocks noChangeArrowheads="1"/>
            </p:cNvSpPr>
            <p:nvPr/>
          </p:nvSpPr>
          <p:spPr bwMode="auto">
            <a:xfrm>
              <a:off x="4253" y="3022"/>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35" name="Rectangle 22"/>
            <p:cNvSpPr>
              <a:spLocks noChangeArrowheads="1"/>
            </p:cNvSpPr>
            <p:nvPr/>
          </p:nvSpPr>
          <p:spPr bwMode="auto">
            <a:xfrm>
              <a:off x="5465" y="3022"/>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36" name="Rectangle 23"/>
            <p:cNvSpPr>
              <a:spLocks noChangeArrowheads="1"/>
            </p:cNvSpPr>
            <p:nvPr/>
          </p:nvSpPr>
          <p:spPr bwMode="auto">
            <a:xfrm>
              <a:off x="4344" y="3022"/>
              <a:ext cx="1121" cy="272"/>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cs typeface="Times New Roman" pitchFamily="18" charset="0"/>
                </a:rPr>
                <a:t>…</a:t>
              </a:r>
              <a:endParaRPr lang="en-US" sz="2400">
                <a:latin typeface="Tahoma" pitchFamily="34" charset="0"/>
                <a:cs typeface="Times New Roman" pitchFamily="18" charset="0"/>
              </a:endParaRPr>
            </a:p>
          </p:txBody>
        </p:sp>
        <p:sp>
          <p:nvSpPr>
            <p:cNvPr id="64537" name="Text Box 24"/>
            <p:cNvSpPr txBox="1">
              <a:spLocks noChangeArrowheads="1"/>
            </p:cNvSpPr>
            <p:nvPr/>
          </p:nvSpPr>
          <p:spPr bwMode="auto">
            <a:xfrm>
              <a:off x="4013" y="2795"/>
              <a:ext cx="1440"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Max: Window = 1023 slots</a:t>
              </a:r>
            </a:p>
          </p:txBody>
        </p:sp>
        <p:sp>
          <p:nvSpPr>
            <p:cNvPr id="64538" name="Text Box 25"/>
            <p:cNvSpPr txBox="1">
              <a:spLocks noChangeArrowheads="1"/>
            </p:cNvSpPr>
            <p:nvPr/>
          </p:nvSpPr>
          <p:spPr bwMode="auto">
            <a:xfrm>
              <a:off x="3061" y="3057"/>
              <a:ext cx="588" cy="192"/>
            </a:xfrm>
            <a:prstGeom prst="rect">
              <a:avLst/>
            </a:prstGeom>
            <a:noFill/>
            <a:ln w="9525">
              <a:noFill/>
              <a:miter lim="800000"/>
              <a:headEnd/>
              <a:tailEnd/>
            </a:ln>
          </p:spPr>
          <p:txBody>
            <a:bodyPr wrap="none">
              <a:spAutoFit/>
            </a:bodyPr>
            <a:lstStyle/>
            <a:p>
              <a:r>
                <a:rPr lang="en-US" sz="1400" b="1">
                  <a:solidFill>
                    <a:schemeClr val="hlink"/>
                  </a:solidFill>
                  <a:latin typeface="Tahoma" pitchFamily="34" charset="0"/>
                  <a:cs typeface="Times New Roman" pitchFamily="18" charset="0"/>
                </a:rPr>
                <a:t>#6 retry</a:t>
              </a:r>
            </a:p>
          </p:txBody>
        </p:sp>
      </p:grpSp>
      <p:grpSp>
        <p:nvGrpSpPr>
          <p:cNvPr id="6" name="Group 26"/>
          <p:cNvGrpSpPr>
            <a:grpSpLocks/>
          </p:cNvGrpSpPr>
          <p:nvPr/>
        </p:nvGrpSpPr>
        <p:grpSpPr bwMode="auto">
          <a:xfrm>
            <a:off x="5221288" y="1773238"/>
            <a:ext cx="3324225" cy="4032250"/>
            <a:chOff x="3198" y="1117"/>
            <a:chExt cx="2094" cy="2540"/>
          </a:xfrm>
        </p:grpSpPr>
        <p:sp>
          <p:nvSpPr>
            <p:cNvPr id="64520" name="Line 27"/>
            <p:cNvSpPr>
              <a:spLocks noChangeShapeType="1"/>
            </p:cNvSpPr>
            <p:nvPr/>
          </p:nvSpPr>
          <p:spPr bwMode="auto">
            <a:xfrm>
              <a:off x="3605" y="1344"/>
              <a:ext cx="0" cy="2313"/>
            </a:xfrm>
            <a:prstGeom prst="line">
              <a:avLst/>
            </a:prstGeom>
            <a:noFill/>
            <a:ln w="9525" cap="rnd">
              <a:solidFill>
                <a:schemeClr val="tx1"/>
              </a:solidFill>
              <a:prstDash val="sysDot"/>
              <a:miter lim="800000"/>
              <a:headEnd/>
              <a:tailEnd/>
            </a:ln>
          </p:spPr>
          <p:txBody>
            <a:bodyPr wrap="none"/>
            <a:lstStyle/>
            <a:p>
              <a:endParaRPr lang="el-GR"/>
            </a:p>
          </p:txBody>
        </p:sp>
        <p:grpSp>
          <p:nvGrpSpPr>
            <p:cNvPr id="64521" name="Group 28"/>
            <p:cNvGrpSpPr>
              <a:grpSpLocks/>
            </p:cNvGrpSpPr>
            <p:nvPr/>
          </p:nvGrpSpPr>
          <p:grpSpPr bwMode="auto">
            <a:xfrm>
              <a:off x="3198" y="1117"/>
              <a:ext cx="2094" cy="499"/>
              <a:chOff x="3198" y="1117"/>
              <a:chExt cx="2094" cy="499"/>
            </a:xfrm>
          </p:grpSpPr>
          <p:sp>
            <p:nvSpPr>
              <p:cNvPr id="64522" name="Line 29"/>
              <p:cNvSpPr>
                <a:spLocks noChangeShapeType="1"/>
              </p:cNvSpPr>
              <p:nvPr/>
            </p:nvSpPr>
            <p:spPr bwMode="auto">
              <a:xfrm>
                <a:off x="3605" y="1480"/>
                <a:ext cx="454" cy="1"/>
              </a:xfrm>
              <a:prstGeom prst="line">
                <a:avLst/>
              </a:prstGeom>
              <a:noFill/>
              <a:ln w="38100">
                <a:solidFill>
                  <a:schemeClr val="tx1"/>
                </a:solidFill>
                <a:miter lim="800000"/>
                <a:headEnd/>
                <a:tailEnd type="triangle" w="med" len="med"/>
              </a:ln>
            </p:spPr>
            <p:txBody>
              <a:bodyPr wrap="none"/>
              <a:lstStyle/>
              <a:p>
                <a:endParaRPr lang="el-GR"/>
              </a:p>
            </p:txBody>
          </p:sp>
          <p:sp>
            <p:nvSpPr>
              <p:cNvPr id="64523" name="Text Box 30"/>
              <p:cNvSpPr txBox="1">
                <a:spLocks noChangeArrowheads="1"/>
              </p:cNvSpPr>
              <p:nvPr/>
            </p:nvSpPr>
            <p:spPr bwMode="auto">
              <a:xfrm>
                <a:off x="3651" y="1299"/>
                <a:ext cx="354"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DIFS</a:t>
                </a:r>
              </a:p>
            </p:txBody>
          </p:sp>
          <p:sp>
            <p:nvSpPr>
              <p:cNvPr id="64524" name="Rectangle 31"/>
              <p:cNvSpPr>
                <a:spLocks noChangeArrowheads="1"/>
              </p:cNvSpPr>
              <p:nvPr/>
            </p:nvSpPr>
            <p:spPr bwMode="auto">
              <a:xfrm>
                <a:off x="4059" y="134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25" name="Rectangle 32"/>
              <p:cNvSpPr>
                <a:spLocks noChangeArrowheads="1"/>
              </p:cNvSpPr>
              <p:nvPr/>
            </p:nvSpPr>
            <p:spPr bwMode="auto">
              <a:xfrm>
                <a:off x="4150" y="134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26" name="Rectangle 33"/>
              <p:cNvSpPr>
                <a:spLocks noChangeArrowheads="1"/>
              </p:cNvSpPr>
              <p:nvPr/>
            </p:nvSpPr>
            <p:spPr bwMode="auto">
              <a:xfrm>
                <a:off x="4240" y="134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27" name="Rectangle 34"/>
              <p:cNvSpPr>
                <a:spLocks noChangeArrowheads="1"/>
              </p:cNvSpPr>
              <p:nvPr/>
            </p:nvSpPr>
            <p:spPr bwMode="auto">
              <a:xfrm>
                <a:off x="4648" y="1344"/>
                <a:ext cx="91" cy="272"/>
              </a:xfrm>
              <a:prstGeom prst="rect">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l-GR"/>
              </a:p>
            </p:txBody>
          </p:sp>
          <p:sp>
            <p:nvSpPr>
              <p:cNvPr id="64528" name="Rectangle 35"/>
              <p:cNvSpPr>
                <a:spLocks noChangeArrowheads="1"/>
              </p:cNvSpPr>
              <p:nvPr/>
            </p:nvSpPr>
            <p:spPr bwMode="auto">
              <a:xfrm>
                <a:off x="4331" y="1344"/>
                <a:ext cx="317" cy="272"/>
              </a:xfrm>
              <a:prstGeom prst="rect">
                <a:avLst/>
              </a:prstGeom>
              <a:solidFill>
                <a:schemeClr val="accent1"/>
              </a:solidFill>
              <a:ln w="9525">
                <a:solidFill>
                  <a:schemeClr val="tx1"/>
                </a:solidFill>
                <a:miter lim="800000"/>
                <a:headEnd/>
                <a:tailEnd/>
              </a:ln>
            </p:spPr>
            <p:txBody>
              <a:bodyPr wrap="none" anchor="ctr"/>
              <a:lstStyle/>
              <a:p>
                <a:pPr algn="ctr"/>
                <a:r>
                  <a:rPr lang="en-US" sz="2400">
                    <a:latin typeface="Times New Roman" pitchFamily="18" charset="0"/>
                    <a:cs typeface="Times New Roman" pitchFamily="18" charset="0"/>
                  </a:rPr>
                  <a:t>…</a:t>
                </a:r>
                <a:endParaRPr lang="en-US" sz="2400">
                  <a:latin typeface="Tahoma" pitchFamily="34" charset="0"/>
                  <a:cs typeface="Times New Roman" pitchFamily="18" charset="0"/>
                </a:endParaRPr>
              </a:p>
            </p:txBody>
          </p:sp>
          <p:sp>
            <p:nvSpPr>
              <p:cNvPr id="64529" name="Text Box 36"/>
              <p:cNvSpPr txBox="1">
                <a:spLocks noChangeArrowheads="1"/>
              </p:cNvSpPr>
              <p:nvPr/>
            </p:nvSpPr>
            <p:spPr bwMode="auto">
              <a:xfrm>
                <a:off x="4000" y="1117"/>
                <a:ext cx="1292" cy="192"/>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Min: Window = 31 slots</a:t>
                </a:r>
              </a:p>
            </p:txBody>
          </p:sp>
          <p:sp>
            <p:nvSpPr>
              <p:cNvPr id="64530" name="Text Box 37"/>
              <p:cNvSpPr txBox="1">
                <a:spLocks noChangeArrowheads="1"/>
              </p:cNvSpPr>
              <p:nvPr/>
            </p:nvSpPr>
            <p:spPr bwMode="auto">
              <a:xfrm>
                <a:off x="3198" y="1344"/>
                <a:ext cx="436" cy="212"/>
              </a:xfrm>
              <a:prstGeom prst="rect">
                <a:avLst/>
              </a:prstGeom>
              <a:noFill/>
              <a:ln w="9525">
                <a:noFill/>
                <a:miter lim="800000"/>
                <a:headEnd/>
                <a:tailEnd/>
              </a:ln>
            </p:spPr>
            <p:txBody>
              <a:bodyPr wrap="none">
                <a:spAutoFit/>
              </a:bodyPr>
              <a:lstStyle/>
              <a:p>
                <a:r>
                  <a:rPr lang="en-US" sz="1600" b="1">
                    <a:solidFill>
                      <a:schemeClr val="hlink"/>
                    </a:solidFill>
                    <a:latin typeface="Tahoma" pitchFamily="34" charset="0"/>
                    <a:cs typeface="Times New Roman" pitchFamily="18" charset="0"/>
                  </a:rPr>
                  <a:t>Start</a:t>
                </a:r>
              </a:p>
            </p:txBody>
          </p:sp>
        </p:grpSp>
      </p:grpSp>
      <p:sp>
        <p:nvSpPr>
          <p:cNvPr id="93222" name="Text Box 38"/>
          <p:cNvSpPr txBox="1">
            <a:spLocks noChangeArrowheads="1"/>
          </p:cNvSpPr>
          <p:nvPr/>
        </p:nvSpPr>
        <p:spPr bwMode="auto">
          <a:xfrm>
            <a:off x="6229350" y="3429000"/>
            <a:ext cx="884238" cy="823913"/>
          </a:xfrm>
          <a:prstGeom prst="rect">
            <a:avLst/>
          </a:prstGeom>
          <a:noFill/>
          <a:ln w="9525">
            <a:noFill/>
            <a:miter lim="800000"/>
            <a:headEnd/>
            <a:tailEnd/>
          </a:ln>
        </p:spPr>
        <p:txBody>
          <a:bodyPr>
            <a:spAutoFit/>
          </a:bodyPr>
          <a:lstStyle/>
          <a:p>
            <a:r>
              <a:rPr lang="en-US" sz="4800">
                <a:latin typeface="Times New Roman" pitchFamily="18" charset="0"/>
                <a:cs typeface="Times New Roman" pitchFamily="18" charset="0"/>
              </a:rPr>
              <a:t>…</a:t>
            </a:r>
            <a:endParaRPr lang="en-US" sz="4800">
              <a:latin typeface="Tahoma" pitchFamily="34" charset="0"/>
              <a:cs typeface="Times New Roman" pitchFamily="18" charset="0"/>
            </a:endParaRPr>
          </a:p>
        </p:txBody>
      </p:sp>
      <p:sp>
        <p:nvSpPr>
          <p:cNvPr id="3" name="Slide Number Placeholder 2">
            <a:extLst>
              <a:ext uri="{FF2B5EF4-FFF2-40B4-BE49-F238E27FC236}">
                <a16:creationId xmlns:a16="http://schemas.microsoft.com/office/drawing/2014/main" id="{F06C28A8-93E7-4C66-9FC0-E64378F94ECC}"/>
              </a:ext>
            </a:extLst>
          </p:cNvPr>
          <p:cNvSpPr>
            <a:spLocks noGrp="1"/>
          </p:cNvSpPr>
          <p:nvPr>
            <p:ph type="sldNum" sz="quarter" idx="12"/>
          </p:nvPr>
        </p:nvSpPr>
        <p:spPr/>
        <p:txBody>
          <a:bodyPr/>
          <a:lstStyle/>
          <a:p>
            <a:pPr>
              <a:defRPr/>
            </a:pPr>
            <a:fld id="{3E9210F4-E719-49C2-B71C-67B6C06F4A3C}" type="slidenum">
              <a:rPr lang="el-GR" smtClean="0"/>
              <a:pPr>
                <a:defRPr/>
              </a:pPr>
              <a:t>44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222"/>
                                        </p:tgtEl>
                                        <p:attrNameLst>
                                          <p:attrName>style.visibility</p:attrName>
                                        </p:attrNameLst>
                                      </p:cBhvr>
                                      <p:to>
                                        <p:strVal val="visible"/>
                                      </p:to>
                                    </p:set>
                                    <p:animEffect transition="in" filter="dissolve">
                                      <p:cBhvr>
                                        <p:cTn id="17" dur="500"/>
                                        <p:tgtEl>
                                          <p:spTgt spid="932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t>Sending Data and Ack</a:t>
            </a:r>
          </a:p>
        </p:txBody>
      </p:sp>
      <p:grpSp>
        <p:nvGrpSpPr>
          <p:cNvPr id="65539" name="Group 3"/>
          <p:cNvGrpSpPr>
            <a:grpSpLocks/>
          </p:cNvGrpSpPr>
          <p:nvPr/>
        </p:nvGrpSpPr>
        <p:grpSpPr bwMode="auto">
          <a:xfrm>
            <a:off x="301625" y="1981200"/>
            <a:ext cx="8537575" cy="3840163"/>
            <a:chOff x="247" y="989"/>
            <a:chExt cx="5666" cy="1798"/>
          </a:xfrm>
        </p:grpSpPr>
        <p:sp>
          <p:nvSpPr>
            <p:cNvPr id="92164" name="Rectangle 4"/>
            <p:cNvSpPr>
              <a:spLocks noChangeArrowheads="1"/>
            </p:cNvSpPr>
            <p:nvPr/>
          </p:nvSpPr>
          <p:spPr bwMode="auto">
            <a:xfrm>
              <a:off x="305" y="989"/>
              <a:ext cx="5608" cy="179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spcBef>
                  <a:spcPct val="20000"/>
                </a:spcBef>
                <a:buFontTx/>
                <a:buChar char="•"/>
                <a:defRPr/>
              </a:pPr>
              <a:endParaRPr lang="el-GR">
                <a:cs typeface="+mn-cs"/>
              </a:endParaRPr>
            </a:p>
          </p:txBody>
        </p:sp>
        <p:sp>
          <p:nvSpPr>
            <p:cNvPr id="65542" name="Rectangle 5"/>
            <p:cNvSpPr>
              <a:spLocks noChangeArrowheads="1"/>
            </p:cNvSpPr>
            <p:nvPr/>
          </p:nvSpPr>
          <p:spPr bwMode="auto">
            <a:xfrm>
              <a:off x="1827" y="1293"/>
              <a:ext cx="1243" cy="239"/>
            </a:xfrm>
            <a:prstGeom prst="rect">
              <a:avLst/>
            </a:prstGeom>
            <a:solidFill>
              <a:srgbClr val="C0C0C0"/>
            </a:solidFill>
            <a:ln w="25400">
              <a:solidFill>
                <a:srgbClr val="000000"/>
              </a:solidFill>
              <a:miter lim="800000"/>
              <a:headEnd/>
              <a:tailEnd/>
            </a:ln>
          </p:spPr>
          <p:txBody>
            <a:bodyPr wrap="none" anchor="ctr"/>
            <a:lstStyle/>
            <a:p>
              <a:pPr>
                <a:spcBef>
                  <a:spcPct val="20000"/>
                </a:spcBef>
                <a:buFontTx/>
                <a:buChar char="•"/>
              </a:pPr>
              <a:endParaRPr lang="el-GR"/>
            </a:p>
          </p:txBody>
        </p:sp>
        <p:sp>
          <p:nvSpPr>
            <p:cNvPr id="65543" name="Rectangle 6"/>
            <p:cNvSpPr>
              <a:spLocks noChangeArrowheads="1"/>
            </p:cNvSpPr>
            <p:nvPr/>
          </p:nvSpPr>
          <p:spPr bwMode="auto">
            <a:xfrm>
              <a:off x="3152" y="1762"/>
              <a:ext cx="278" cy="235"/>
            </a:xfrm>
            <a:prstGeom prst="rect">
              <a:avLst/>
            </a:prstGeom>
            <a:solidFill>
              <a:srgbClr val="FFFF00"/>
            </a:solidFill>
            <a:ln w="25400">
              <a:solidFill>
                <a:srgbClr val="000000"/>
              </a:solidFill>
              <a:miter lim="800000"/>
              <a:headEnd/>
              <a:tailEnd/>
            </a:ln>
          </p:spPr>
          <p:txBody>
            <a:bodyPr wrap="none" anchor="ctr"/>
            <a:lstStyle/>
            <a:p>
              <a:pPr>
                <a:spcBef>
                  <a:spcPct val="20000"/>
                </a:spcBef>
                <a:buFontTx/>
                <a:buChar char="•"/>
              </a:pPr>
              <a:endParaRPr lang="el-GR"/>
            </a:p>
          </p:txBody>
        </p:sp>
        <p:sp>
          <p:nvSpPr>
            <p:cNvPr id="65544" name="Line 7"/>
            <p:cNvSpPr>
              <a:spLocks noChangeShapeType="1"/>
            </p:cNvSpPr>
            <p:nvPr/>
          </p:nvSpPr>
          <p:spPr bwMode="auto">
            <a:xfrm flipV="1">
              <a:off x="1828" y="1370"/>
              <a:ext cx="0" cy="324"/>
            </a:xfrm>
            <a:prstGeom prst="line">
              <a:avLst/>
            </a:prstGeom>
            <a:noFill/>
            <a:ln w="12700">
              <a:solidFill>
                <a:srgbClr val="000000"/>
              </a:solidFill>
              <a:round/>
              <a:headEnd/>
              <a:tailEnd/>
            </a:ln>
          </p:spPr>
          <p:txBody>
            <a:bodyPr wrap="none" anchor="ctr"/>
            <a:lstStyle/>
            <a:p>
              <a:endParaRPr lang="el-GR"/>
            </a:p>
          </p:txBody>
        </p:sp>
        <p:sp>
          <p:nvSpPr>
            <p:cNvPr id="65545" name="Line 8"/>
            <p:cNvSpPr>
              <a:spLocks noChangeShapeType="1"/>
            </p:cNvSpPr>
            <p:nvPr/>
          </p:nvSpPr>
          <p:spPr bwMode="auto">
            <a:xfrm flipV="1">
              <a:off x="3069" y="1390"/>
              <a:ext cx="0" cy="321"/>
            </a:xfrm>
            <a:prstGeom prst="line">
              <a:avLst/>
            </a:prstGeom>
            <a:noFill/>
            <a:ln w="12700">
              <a:solidFill>
                <a:srgbClr val="000000"/>
              </a:solidFill>
              <a:round/>
              <a:headEnd/>
              <a:tailEnd/>
            </a:ln>
          </p:spPr>
          <p:txBody>
            <a:bodyPr wrap="none" anchor="ctr"/>
            <a:lstStyle/>
            <a:p>
              <a:endParaRPr lang="el-GR"/>
            </a:p>
          </p:txBody>
        </p:sp>
        <p:sp>
          <p:nvSpPr>
            <p:cNvPr id="65546" name="Line 9"/>
            <p:cNvSpPr>
              <a:spLocks noChangeShapeType="1"/>
            </p:cNvSpPr>
            <p:nvPr/>
          </p:nvSpPr>
          <p:spPr bwMode="auto">
            <a:xfrm>
              <a:off x="3152" y="1662"/>
              <a:ext cx="0" cy="303"/>
            </a:xfrm>
            <a:prstGeom prst="line">
              <a:avLst/>
            </a:prstGeom>
            <a:noFill/>
            <a:ln w="12700">
              <a:solidFill>
                <a:srgbClr val="000000"/>
              </a:solidFill>
              <a:round/>
              <a:headEnd/>
              <a:tailEnd/>
            </a:ln>
          </p:spPr>
          <p:txBody>
            <a:bodyPr wrap="none" anchor="ctr"/>
            <a:lstStyle/>
            <a:p>
              <a:endParaRPr lang="el-GR"/>
            </a:p>
          </p:txBody>
        </p:sp>
        <p:sp>
          <p:nvSpPr>
            <p:cNvPr id="65547" name="Line 10"/>
            <p:cNvSpPr>
              <a:spLocks noChangeShapeType="1"/>
            </p:cNvSpPr>
            <p:nvPr/>
          </p:nvSpPr>
          <p:spPr bwMode="auto">
            <a:xfrm>
              <a:off x="2810" y="1686"/>
              <a:ext cx="607" cy="0"/>
            </a:xfrm>
            <a:prstGeom prst="line">
              <a:avLst/>
            </a:prstGeom>
            <a:noFill/>
            <a:ln w="12700">
              <a:solidFill>
                <a:srgbClr val="000000"/>
              </a:solidFill>
              <a:round/>
              <a:headEnd/>
              <a:tailEnd/>
            </a:ln>
          </p:spPr>
          <p:txBody>
            <a:bodyPr wrap="none" anchor="ctr"/>
            <a:lstStyle/>
            <a:p>
              <a:endParaRPr lang="el-GR"/>
            </a:p>
          </p:txBody>
        </p:sp>
        <p:sp>
          <p:nvSpPr>
            <p:cNvPr id="65548" name="Freeform 11"/>
            <p:cNvSpPr>
              <a:spLocks/>
            </p:cNvSpPr>
            <p:nvPr/>
          </p:nvSpPr>
          <p:spPr bwMode="auto">
            <a:xfrm>
              <a:off x="2937" y="1662"/>
              <a:ext cx="140" cy="54"/>
            </a:xfrm>
            <a:custGeom>
              <a:avLst/>
              <a:gdLst>
                <a:gd name="T0" fmla="*/ 357 w 87"/>
                <a:gd name="T1" fmla="*/ 38 h 43"/>
                <a:gd name="T2" fmla="*/ 0 w 87"/>
                <a:gd name="T3" fmla="*/ 0 h 43"/>
                <a:gd name="T4" fmla="*/ 0 w 87"/>
                <a:gd name="T5" fmla="*/ 84 h 43"/>
                <a:gd name="T6" fmla="*/ 357 w 87"/>
                <a:gd name="T7" fmla="*/ 38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86" y="19"/>
                  </a:moveTo>
                  <a:lnTo>
                    <a:pt x="0" y="0"/>
                  </a:lnTo>
                  <a:lnTo>
                    <a:pt x="0" y="42"/>
                  </a:lnTo>
                  <a:lnTo>
                    <a:pt x="86"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49" name="Freeform 12"/>
            <p:cNvSpPr>
              <a:spLocks/>
            </p:cNvSpPr>
            <p:nvPr/>
          </p:nvSpPr>
          <p:spPr bwMode="auto">
            <a:xfrm>
              <a:off x="3173" y="1662"/>
              <a:ext cx="140" cy="54"/>
            </a:xfrm>
            <a:custGeom>
              <a:avLst/>
              <a:gdLst>
                <a:gd name="T0" fmla="*/ 0 w 87"/>
                <a:gd name="T1" fmla="*/ 38 h 43"/>
                <a:gd name="T2" fmla="*/ 357 w 87"/>
                <a:gd name="T3" fmla="*/ 0 h 43"/>
                <a:gd name="T4" fmla="*/ 357 w 87"/>
                <a:gd name="T5" fmla="*/ 84 h 43"/>
                <a:gd name="T6" fmla="*/ 0 w 87"/>
                <a:gd name="T7" fmla="*/ 38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0" y="19"/>
                  </a:moveTo>
                  <a:lnTo>
                    <a:pt x="86" y="0"/>
                  </a:lnTo>
                  <a:lnTo>
                    <a:pt x="86" y="42"/>
                  </a:lnTo>
                  <a:lnTo>
                    <a:pt x="0"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50" name="Rectangle 13"/>
            <p:cNvSpPr>
              <a:spLocks noChangeArrowheads="1"/>
            </p:cNvSpPr>
            <p:nvPr/>
          </p:nvSpPr>
          <p:spPr bwMode="auto">
            <a:xfrm>
              <a:off x="3062" y="1772"/>
              <a:ext cx="321" cy="134"/>
            </a:xfrm>
            <a:prstGeom prst="rect">
              <a:avLst/>
            </a:prstGeom>
            <a:noFill/>
            <a:ln w="12700">
              <a:noFill/>
              <a:miter lim="800000"/>
              <a:headEnd/>
              <a:tailEnd/>
            </a:ln>
          </p:spPr>
          <p:txBody>
            <a:bodyPr wrap="none" lIns="90488" tIns="44450" rIns="90488" bIns="44450">
              <a:spAutoFit/>
            </a:bodyPr>
            <a:lstStyle/>
            <a:p>
              <a:pPr eaLnBrk="0" hangingPunct="0"/>
              <a:r>
                <a:rPr lang="en-US" sz="1300" b="1">
                  <a:solidFill>
                    <a:srgbClr val="000000"/>
                  </a:solidFill>
                </a:rPr>
                <a:t>Ack</a:t>
              </a:r>
            </a:p>
          </p:txBody>
        </p:sp>
        <p:sp>
          <p:nvSpPr>
            <p:cNvPr id="65551" name="Rectangle 14"/>
            <p:cNvSpPr>
              <a:spLocks noChangeArrowheads="1"/>
            </p:cNvSpPr>
            <p:nvPr/>
          </p:nvSpPr>
          <p:spPr bwMode="auto">
            <a:xfrm>
              <a:off x="2148" y="1300"/>
              <a:ext cx="358" cy="134"/>
            </a:xfrm>
            <a:prstGeom prst="rect">
              <a:avLst/>
            </a:prstGeom>
            <a:noFill/>
            <a:ln w="12700">
              <a:noFill/>
              <a:miter lim="800000"/>
              <a:headEnd/>
              <a:tailEnd/>
            </a:ln>
          </p:spPr>
          <p:txBody>
            <a:bodyPr wrap="none" lIns="90488" tIns="44450" rIns="90488" bIns="44450">
              <a:spAutoFit/>
            </a:bodyPr>
            <a:lstStyle/>
            <a:p>
              <a:pPr eaLnBrk="0" hangingPunct="0"/>
              <a:r>
                <a:rPr lang="en-US" sz="1300" b="1">
                  <a:solidFill>
                    <a:srgbClr val="000000"/>
                  </a:solidFill>
                </a:rPr>
                <a:t>Data</a:t>
              </a:r>
            </a:p>
          </p:txBody>
        </p:sp>
        <p:sp>
          <p:nvSpPr>
            <p:cNvPr id="65552" name="Line 15"/>
            <p:cNvSpPr>
              <a:spLocks noChangeShapeType="1"/>
            </p:cNvSpPr>
            <p:nvPr/>
          </p:nvSpPr>
          <p:spPr bwMode="auto">
            <a:xfrm flipV="1">
              <a:off x="3424" y="1838"/>
              <a:ext cx="0" cy="554"/>
            </a:xfrm>
            <a:prstGeom prst="line">
              <a:avLst/>
            </a:prstGeom>
            <a:noFill/>
            <a:ln w="12700">
              <a:solidFill>
                <a:srgbClr val="000000"/>
              </a:solidFill>
              <a:round/>
              <a:headEnd/>
              <a:tailEnd/>
            </a:ln>
          </p:spPr>
          <p:txBody>
            <a:bodyPr wrap="none" anchor="ctr"/>
            <a:lstStyle/>
            <a:p>
              <a:endParaRPr lang="el-GR"/>
            </a:p>
          </p:txBody>
        </p:sp>
        <p:sp>
          <p:nvSpPr>
            <p:cNvPr id="65553" name="Line 16"/>
            <p:cNvSpPr>
              <a:spLocks noChangeShapeType="1"/>
            </p:cNvSpPr>
            <p:nvPr/>
          </p:nvSpPr>
          <p:spPr bwMode="auto">
            <a:xfrm flipV="1">
              <a:off x="3691" y="2070"/>
              <a:ext cx="0" cy="386"/>
            </a:xfrm>
            <a:prstGeom prst="line">
              <a:avLst/>
            </a:prstGeom>
            <a:noFill/>
            <a:ln w="12700">
              <a:solidFill>
                <a:srgbClr val="000000"/>
              </a:solidFill>
              <a:round/>
              <a:headEnd/>
              <a:tailEnd/>
            </a:ln>
          </p:spPr>
          <p:txBody>
            <a:bodyPr wrap="none" anchor="ctr"/>
            <a:lstStyle/>
            <a:p>
              <a:endParaRPr lang="el-GR"/>
            </a:p>
          </p:txBody>
        </p:sp>
        <p:sp>
          <p:nvSpPr>
            <p:cNvPr id="65554" name="Line 17"/>
            <p:cNvSpPr>
              <a:spLocks noChangeShapeType="1"/>
            </p:cNvSpPr>
            <p:nvPr/>
          </p:nvSpPr>
          <p:spPr bwMode="auto">
            <a:xfrm>
              <a:off x="3164" y="2153"/>
              <a:ext cx="2116" cy="0"/>
            </a:xfrm>
            <a:prstGeom prst="line">
              <a:avLst/>
            </a:prstGeom>
            <a:noFill/>
            <a:ln w="12700">
              <a:solidFill>
                <a:srgbClr val="000000"/>
              </a:solidFill>
              <a:round/>
              <a:headEnd/>
              <a:tailEnd/>
            </a:ln>
          </p:spPr>
          <p:txBody>
            <a:bodyPr wrap="none" anchor="ctr"/>
            <a:lstStyle/>
            <a:p>
              <a:endParaRPr lang="el-GR"/>
            </a:p>
          </p:txBody>
        </p:sp>
        <p:sp>
          <p:nvSpPr>
            <p:cNvPr id="65555" name="Freeform 18"/>
            <p:cNvSpPr>
              <a:spLocks/>
            </p:cNvSpPr>
            <p:nvPr/>
          </p:nvSpPr>
          <p:spPr bwMode="auto">
            <a:xfrm>
              <a:off x="3291" y="2129"/>
              <a:ext cx="139" cy="54"/>
            </a:xfrm>
            <a:custGeom>
              <a:avLst/>
              <a:gdLst>
                <a:gd name="T0" fmla="*/ 350 w 87"/>
                <a:gd name="T1" fmla="*/ 38 h 43"/>
                <a:gd name="T2" fmla="*/ 0 w 87"/>
                <a:gd name="T3" fmla="*/ 0 h 43"/>
                <a:gd name="T4" fmla="*/ 0 w 87"/>
                <a:gd name="T5" fmla="*/ 84 h 43"/>
                <a:gd name="T6" fmla="*/ 350 w 87"/>
                <a:gd name="T7" fmla="*/ 38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86" y="19"/>
                  </a:moveTo>
                  <a:lnTo>
                    <a:pt x="0" y="0"/>
                  </a:lnTo>
                  <a:lnTo>
                    <a:pt x="0" y="42"/>
                  </a:lnTo>
                  <a:lnTo>
                    <a:pt x="86"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56" name="Freeform 19"/>
            <p:cNvSpPr>
              <a:spLocks/>
            </p:cNvSpPr>
            <p:nvPr/>
          </p:nvSpPr>
          <p:spPr bwMode="auto">
            <a:xfrm>
              <a:off x="3694" y="2129"/>
              <a:ext cx="140" cy="54"/>
            </a:xfrm>
            <a:custGeom>
              <a:avLst/>
              <a:gdLst>
                <a:gd name="T0" fmla="*/ 0 w 87"/>
                <a:gd name="T1" fmla="*/ 38 h 43"/>
                <a:gd name="T2" fmla="*/ 357 w 87"/>
                <a:gd name="T3" fmla="*/ 0 h 43"/>
                <a:gd name="T4" fmla="*/ 357 w 87"/>
                <a:gd name="T5" fmla="*/ 84 h 43"/>
                <a:gd name="T6" fmla="*/ 0 w 87"/>
                <a:gd name="T7" fmla="*/ 38 h 43"/>
                <a:gd name="T8" fmla="*/ 0 60000 65536"/>
                <a:gd name="T9" fmla="*/ 0 60000 65536"/>
                <a:gd name="T10" fmla="*/ 0 60000 65536"/>
                <a:gd name="T11" fmla="*/ 0 60000 65536"/>
                <a:gd name="T12" fmla="*/ 0 w 87"/>
                <a:gd name="T13" fmla="*/ 0 h 43"/>
                <a:gd name="T14" fmla="*/ 87 w 87"/>
                <a:gd name="T15" fmla="*/ 43 h 43"/>
              </a:gdLst>
              <a:ahLst/>
              <a:cxnLst>
                <a:cxn ang="T8">
                  <a:pos x="T0" y="T1"/>
                </a:cxn>
                <a:cxn ang="T9">
                  <a:pos x="T2" y="T3"/>
                </a:cxn>
                <a:cxn ang="T10">
                  <a:pos x="T4" y="T5"/>
                </a:cxn>
                <a:cxn ang="T11">
                  <a:pos x="T6" y="T7"/>
                </a:cxn>
              </a:cxnLst>
              <a:rect l="T12" t="T13" r="T14" b="T15"/>
              <a:pathLst>
                <a:path w="87" h="43">
                  <a:moveTo>
                    <a:pt x="0" y="19"/>
                  </a:moveTo>
                  <a:lnTo>
                    <a:pt x="86" y="0"/>
                  </a:lnTo>
                  <a:lnTo>
                    <a:pt x="86" y="42"/>
                  </a:lnTo>
                  <a:lnTo>
                    <a:pt x="0"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57" name="AutoShape 20"/>
            <p:cNvSpPr>
              <a:spLocks noChangeArrowheads="1"/>
            </p:cNvSpPr>
            <p:nvPr/>
          </p:nvSpPr>
          <p:spPr bwMode="auto">
            <a:xfrm>
              <a:off x="2222" y="2327"/>
              <a:ext cx="451" cy="122"/>
            </a:xfrm>
            <a:prstGeom prst="roundRect">
              <a:avLst>
                <a:gd name="adj" fmla="val 12495"/>
              </a:avLst>
            </a:prstGeom>
            <a:solidFill>
              <a:srgbClr val="FFFFFF"/>
            </a:solidFill>
            <a:ln w="12700">
              <a:noFill/>
              <a:round/>
              <a:headEnd/>
              <a:tailEnd/>
            </a:ln>
          </p:spPr>
          <p:txBody>
            <a:bodyPr wrap="none" anchor="ctr"/>
            <a:lstStyle/>
            <a:p>
              <a:pPr>
                <a:spcBef>
                  <a:spcPct val="20000"/>
                </a:spcBef>
                <a:buFontTx/>
                <a:buChar char="•"/>
              </a:pPr>
              <a:endParaRPr lang="el-GR"/>
            </a:p>
          </p:txBody>
        </p:sp>
        <p:sp>
          <p:nvSpPr>
            <p:cNvPr id="65558" name="Freeform 21"/>
            <p:cNvSpPr>
              <a:spLocks/>
            </p:cNvSpPr>
            <p:nvPr/>
          </p:nvSpPr>
          <p:spPr bwMode="auto">
            <a:xfrm>
              <a:off x="4399" y="2234"/>
              <a:ext cx="711" cy="235"/>
            </a:xfrm>
            <a:custGeom>
              <a:avLst/>
              <a:gdLst>
                <a:gd name="T0" fmla="*/ 0 w 442"/>
                <a:gd name="T1" fmla="*/ 369 h 187"/>
                <a:gd name="T2" fmla="*/ 228 w 442"/>
                <a:gd name="T3" fmla="*/ 0 h 187"/>
                <a:gd name="T4" fmla="*/ 1834 w 442"/>
                <a:gd name="T5" fmla="*/ 0 h 187"/>
                <a:gd name="T6" fmla="*/ 0 60000 65536"/>
                <a:gd name="T7" fmla="*/ 0 60000 65536"/>
                <a:gd name="T8" fmla="*/ 0 60000 65536"/>
                <a:gd name="T9" fmla="*/ 0 w 442"/>
                <a:gd name="T10" fmla="*/ 0 h 187"/>
                <a:gd name="T11" fmla="*/ 442 w 442"/>
                <a:gd name="T12" fmla="*/ 187 h 187"/>
              </a:gdLst>
              <a:ahLst/>
              <a:cxnLst>
                <a:cxn ang="T6">
                  <a:pos x="T0" y="T1"/>
                </a:cxn>
                <a:cxn ang="T7">
                  <a:pos x="T2" y="T3"/>
                </a:cxn>
                <a:cxn ang="T8">
                  <a:pos x="T4" y="T5"/>
                </a:cxn>
              </a:cxnLst>
              <a:rect l="T9" t="T10" r="T11" b="T12"/>
              <a:pathLst>
                <a:path w="442" h="187">
                  <a:moveTo>
                    <a:pt x="0" y="186"/>
                  </a:moveTo>
                  <a:lnTo>
                    <a:pt x="55" y="0"/>
                  </a:lnTo>
                  <a:lnTo>
                    <a:pt x="441" y="0"/>
                  </a:lnTo>
                </a:path>
              </a:pathLst>
            </a:custGeom>
            <a:noFill/>
            <a:ln w="25400" cap="rnd" cmpd="sng">
              <a:solidFill>
                <a:srgbClr val="000000"/>
              </a:solidFill>
              <a:prstDash val="solid"/>
              <a:round/>
              <a:headEnd type="none" w="med" len="med"/>
              <a:tailEnd type="none" w="med" len="med"/>
            </a:ln>
          </p:spPr>
          <p:txBody>
            <a:bodyPr/>
            <a:lstStyle/>
            <a:p>
              <a:endParaRPr lang="el-GR"/>
            </a:p>
          </p:txBody>
        </p:sp>
        <p:sp>
          <p:nvSpPr>
            <p:cNvPr id="65559" name="Freeform 22"/>
            <p:cNvSpPr>
              <a:spLocks/>
            </p:cNvSpPr>
            <p:nvPr/>
          </p:nvSpPr>
          <p:spPr bwMode="auto">
            <a:xfrm>
              <a:off x="5158" y="2129"/>
              <a:ext cx="141" cy="54"/>
            </a:xfrm>
            <a:custGeom>
              <a:avLst/>
              <a:gdLst>
                <a:gd name="T0" fmla="*/ 357 w 88"/>
                <a:gd name="T1" fmla="*/ 38 h 43"/>
                <a:gd name="T2" fmla="*/ 0 w 88"/>
                <a:gd name="T3" fmla="*/ 0 h 43"/>
                <a:gd name="T4" fmla="*/ 0 w 88"/>
                <a:gd name="T5" fmla="*/ 84 h 43"/>
                <a:gd name="T6" fmla="*/ 357 w 88"/>
                <a:gd name="T7" fmla="*/ 38 h 43"/>
                <a:gd name="T8" fmla="*/ 0 60000 65536"/>
                <a:gd name="T9" fmla="*/ 0 60000 65536"/>
                <a:gd name="T10" fmla="*/ 0 60000 65536"/>
                <a:gd name="T11" fmla="*/ 0 60000 65536"/>
                <a:gd name="T12" fmla="*/ 0 w 88"/>
                <a:gd name="T13" fmla="*/ 0 h 43"/>
                <a:gd name="T14" fmla="*/ 88 w 88"/>
                <a:gd name="T15" fmla="*/ 43 h 43"/>
              </a:gdLst>
              <a:ahLst/>
              <a:cxnLst>
                <a:cxn ang="T8">
                  <a:pos x="T0" y="T1"/>
                </a:cxn>
                <a:cxn ang="T9">
                  <a:pos x="T2" y="T3"/>
                </a:cxn>
                <a:cxn ang="T10">
                  <a:pos x="T4" y="T5"/>
                </a:cxn>
                <a:cxn ang="T11">
                  <a:pos x="T6" y="T7"/>
                </a:cxn>
              </a:cxnLst>
              <a:rect l="T12" t="T13" r="T14" b="T15"/>
              <a:pathLst>
                <a:path w="88" h="43">
                  <a:moveTo>
                    <a:pt x="87" y="19"/>
                  </a:moveTo>
                  <a:lnTo>
                    <a:pt x="0" y="0"/>
                  </a:lnTo>
                  <a:lnTo>
                    <a:pt x="0" y="42"/>
                  </a:lnTo>
                  <a:lnTo>
                    <a:pt x="87"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60" name="Rectangle 23"/>
            <p:cNvSpPr>
              <a:spLocks noChangeArrowheads="1"/>
            </p:cNvSpPr>
            <p:nvPr/>
          </p:nvSpPr>
          <p:spPr bwMode="auto">
            <a:xfrm>
              <a:off x="4484" y="2235"/>
              <a:ext cx="712" cy="134"/>
            </a:xfrm>
            <a:prstGeom prst="rect">
              <a:avLst/>
            </a:prstGeom>
            <a:noFill/>
            <a:ln w="12700">
              <a:noFill/>
              <a:miter lim="800000"/>
              <a:headEnd/>
              <a:tailEnd/>
            </a:ln>
          </p:spPr>
          <p:txBody>
            <a:bodyPr wrap="none" lIns="90488" tIns="44450" rIns="90488" bIns="44450">
              <a:spAutoFit/>
            </a:bodyPr>
            <a:lstStyle/>
            <a:p>
              <a:pPr eaLnBrk="0" hangingPunct="0"/>
              <a:r>
                <a:rPr lang="en-US" sz="1300" b="1">
                  <a:solidFill>
                    <a:srgbClr val="000000"/>
                  </a:solidFill>
                </a:rPr>
                <a:t>Next MPDU</a:t>
              </a:r>
            </a:p>
          </p:txBody>
        </p:sp>
        <p:sp>
          <p:nvSpPr>
            <p:cNvPr id="65561" name="Freeform 24"/>
            <p:cNvSpPr>
              <a:spLocks/>
            </p:cNvSpPr>
            <p:nvPr/>
          </p:nvSpPr>
          <p:spPr bwMode="auto">
            <a:xfrm>
              <a:off x="3691" y="2234"/>
              <a:ext cx="1153" cy="235"/>
            </a:xfrm>
            <a:custGeom>
              <a:avLst/>
              <a:gdLst>
                <a:gd name="T0" fmla="*/ 0 w 718"/>
                <a:gd name="T1" fmla="*/ 369 h 187"/>
                <a:gd name="T2" fmla="*/ 226 w 718"/>
                <a:gd name="T3" fmla="*/ 0 h 187"/>
                <a:gd name="T4" fmla="*/ 2968 w 718"/>
                <a:gd name="T5" fmla="*/ 0 h 187"/>
                <a:gd name="T6" fmla="*/ 0 60000 65536"/>
                <a:gd name="T7" fmla="*/ 0 60000 65536"/>
                <a:gd name="T8" fmla="*/ 0 60000 65536"/>
                <a:gd name="T9" fmla="*/ 0 w 718"/>
                <a:gd name="T10" fmla="*/ 0 h 187"/>
                <a:gd name="T11" fmla="*/ 718 w 718"/>
                <a:gd name="T12" fmla="*/ 187 h 187"/>
              </a:gdLst>
              <a:ahLst/>
              <a:cxnLst>
                <a:cxn ang="T6">
                  <a:pos x="T0" y="T1"/>
                </a:cxn>
                <a:cxn ang="T7">
                  <a:pos x="T2" y="T3"/>
                </a:cxn>
                <a:cxn ang="T8">
                  <a:pos x="T4" y="T5"/>
                </a:cxn>
              </a:cxnLst>
              <a:rect l="T9" t="T10" r="T11" b="T12"/>
              <a:pathLst>
                <a:path w="718" h="187">
                  <a:moveTo>
                    <a:pt x="0" y="186"/>
                  </a:moveTo>
                  <a:lnTo>
                    <a:pt x="55" y="0"/>
                  </a:lnTo>
                  <a:lnTo>
                    <a:pt x="717" y="0"/>
                  </a:lnTo>
                </a:path>
              </a:pathLst>
            </a:custGeom>
            <a:noFill/>
            <a:ln w="12700" cap="rnd" cmpd="sng">
              <a:solidFill>
                <a:srgbClr val="000000"/>
              </a:solidFill>
              <a:prstDash val="solid"/>
              <a:round/>
              <a:headEnd type="none" w="med" len="med"/>
              <a:tailEnd type="none" w="med" len="med"/>
            </a:ln>
          </p:spPr>
          <p:txBody>
            <a:bodyPr/>
            <a:lstStyle/>
            <a:p>
              <a:endParaRPr lang="el-GR"/>
            </a:p>
          </p:txBody>
        </p:sp>
        <p:sp>
          <p:nvSpPr>
            <p:cNvPr id="65562" name="Line 25"/>
            <p:cNvSpPr>
              <a:spLocks noChangeShapeType="1"/>
            </p:cNvSpPr>
            <p:nvPr/>
          </p:nvSpPr>
          <p:spPr bwMode="auto">
            <a:xfrm flipV="1">
              <a:off x="3785" y="2229"/>
              <a:ext cx="76" cy="244"/>
            </a:xfrm>
            <a:prstGeom prst="line">
              <a:avLst/>
            </a:prstGeom>
            <a:noFill/>
            <a:ln w="12700">
              <a:solidFill>
                <a:srgbClr val="000000"/>
              </a:solidFill>
              <a:round/>
              <a:headEnd/>
              <a:tailEnd/>
            </a:ln>
          </p:spPr>
          <p:txBody>
            <a:bodyPr wrap="none" anchor="ctr"/>
            <a:lstStyle/>
            <a:p>
              <a:endParaRPr lang="el-GR"/>
            </a:p>
          </p:txBody>
        </p:sp>
        <p:sp>
          <p:nvSpPr>
            <p:cNvPr id="65563" name="Line 26"/>
            <p:cNvSpPr>
              <a:spLocks noChangeShapeType="1"/>
            </p:cNvSpPr>
            <p:nvPr/>
          </p:nvSpPr>
          <p:spPr bwMode="auto">
            <a:xfrm flipV="1">
              <a:off x="3962" y="2229"/>
              <a:ext cx="76" cy="244"/>
            </a:xfrm>
            <a:prstGeom prst="line">
              <a:avLst/>
            </a:prstGeom>
            <a:noFill/>
            <a:ln w="12700">
              <a:solidFill>
                <a:srgbClr val="000000"/>
              </a:solidFill>
              <a:round/>
              <a:headEnd/>
              <a:tailEnd/>
            </a:ln>
          </p:spPr>
          <p:txBody>
            <a:bodyPr wrap="none" anchor="ctr"/>
            <a:lstStyle/>
            <a:p>
              <a:endParaRPr lang="el-GR"/>
            </a:p>
          </p:txBody>
        </p:sp>
        <p:sp>
          <p:nvSpPr>
            <p:cNvPr id="65564" name="Line 27"/>
            <p:cNvSpPr>
              <a:spLocks noChangeShapeType="1"/>
            </p:cNvSpPr>
            <p:nvPr/>
          </p:nvSpPr>
          <p:spPr bwMode="auto">
            <a:xfrm flipV="1">
              <a:off x="4051" y="2229"/>
              <a:ext cx="75" cy="244"/>
            </a:xfrm>
            <a:prstGeom prst="line">
              <a:avLst/>
            </a:prstGeom>
            <a:noFill/>
            <a:ln w="12700">
              <a:solidFill>
                <a:srgbClr val="000000"/>
              </a:solidFill>
              <a:round/>
              <a:headEnd/>
              <a:tailEnd/>
            </a:ln>
          </p:spPr>
          <p:txBody>
            <a:bodyPr wrap="none" anchor="ctr"/>
            <a:lstStyle/>
            <a:p>
              <a:endParaRPr lang="el-GR"/>
            </a:p>
          </p:txBody>
        </p:sp>
        <p:sp>
          <p:nvSpPr>
            <p:cNvPr id="65565" name="Line 28"/>
            <p:cNvSpPr>
              <a:spLocks noChangeShapeType="1"/>
            </p:cNvSpPr>
            <p:nvPr/>
          </p:nvSpPr>
          <p:spPr bwMode="auto">
            <a:xfrm flipV="1">
              <a:off x="3874" y="2229"/>
              <a:ext cx="75" cy="244"/>
            </a:xfrm>
            <a:prstGeom prst="line">
              <a:avLst/>
            </a:prstGeom>
            <a:noFill/>
            <a:ln w="12700">
              <a:solidFill>
                <a:srgbClr val="000000"/>
              </a:solidFill>
              <a:round/>
              <a:headEnd/>
              <a:tailEnd/>
            </a:ln>
          </p:spPr>
          <p:txBody>
            <a:bodyPr wrap="none" anchor="ctr"/>
            <a:lstStyle/>
            <a:p>
              <a:endParaRPr lang="el-GR"/>
            </a:p>
          </p:txBody>
        </p:sp>
        <p:grpSp>
          <p:nvGrpSpPr>
            <p:cNvPr id="65566" name="Group 29"/>
            <p:cNvGrpSpPr>
              <a:grpSpLocks/>
            </p:cNvGrpSpPr>
            <p:nvPr/>
          </p:nvGrpSpPr>
          <p:grpSpPr bwMode="auto">
            <a:xfrm>
              <a:off x="258" y="1321"/>
              <a:ext cx="5641" cy="1155"/>
              <a:chOff x="839" y="1217"/>
              <a:chExt cx="3510" cy="919"/>
            </a:xfrm>
          </p:grpSpPr>
          <p:grpSp>
            <p:nvGrpSpPr>
              <p:cNvPr id="65586" name="Group 30"/>
              <p:cNvGrpSpPr>
                <a:grpSpLocks/>
              </p:cNvGrpSpPr>
              <p:nvPr/>
            </p:nvGrpSpPr>
            <p:grpSpPr bwMode="auto">
              <a:xfrm>
                <a:off x="1047" y="1392"/>
                <a:ext cx="3302" cy="744"/>
                <a:chOff x="1047" y="1392"/>
                <a:chExt cx="3302" cy="744"/>
              </a:xfrm>
            </p:grpSpPr>
            <p:sp>
              <p:nvSpPr>
                <p:cNvPr id="65588" name="Line 31"/>
                <p:cNvSpPr>
                  <a:spLocks noChangeShapeType="1"/>
                </p:cNvSpPr>
                <p:nvPr/>
              </p:nvSpPr>
              <p:spPr bwMode="auto">
                <a:xfrm>
                  <a:off x="1047" y="1392"/>
                  <a:ext cx="3302" cy="0"/>
                </a:xfrm>
                <a:prstGeom prst="line">
                  <a:avLst/>
                </a:prstGeom>
                <a:noFill/>
                <a:ln w="12700">
                  <a:solidFill>
                    <a:srgbClr val="000000"/>
                  </a:solidFill>
                  <a:round/>
                  <a:headEnd/>
                  <a:tailEnd/>
                </a:ln>
              </p:spPr>
              <p:txBody>
                <a:bodyPr wrap="none" anchor="ctr"/>
                <a:lstStyle/>
                <a:p>
                  <a:endParaRPr lang="el-GR"/>
                </a:p>
              </p:txBody>
            </p:sp>
            <p:sp>
              <p:nvSpPr>
                <p:cNvPr id="65589" name="Line 32"/>
                <p:cNvSpPr>
                  <a:spLocks noChangeShapeType="1"/>
                </p:cNvSpPr>
                <p:nvPr/>
              </p:nvSpPr>
              <p:spPr bwMode="auto">
                <a:xfrm>
                  <a:off x="1047" y="1764"/>
                  <a:ext cx="3302" cy="0"/>
                </a:xfrm>
                <a:prstGeom prst="line">
                  <a:avLst/>
                </a:prstGeom>
                <a:noFill/>
                <a:ln w="12700">
                  <a:solidFill>
                    <a:srgbClr val="000000"/>
                  </a:solidFill>
                  <a:round/>
                  <a:headEnd/>
                  <a:tailEnd/>
                </a:ln>
              </p:spPr>
              <p:txBody>
                <a:bodyPr wrap="none" anchor="ctr"/>
                <a:lstStyle/>
                <a:p>
                  <a:endParaRPr lang="el-GR"/>
                </a:p>
              </p:txBody>
            </p:sp>
            <p:sp>
              <p:nvSpPr>
                <p:cNvPr id="65590" name="Line 33"/>
                <p:cNvSpPr>
                  <a:spLocks noChangeShapeType="1"/>
                </p:cNvSpPr>
                <p:nvPr/>
              </p:nvSpPr>
              <p:spPr bwMode="auto">
                <a:xfrm>
                  <a:off x="1047" y="2136"/>
                  <a:ext cx="3302" cy="0"/>
                </a:xfrm>
                <a:prstGeom prst="line">
                  <a:avLst/>
                </a:prstGeom>
                <a:noFill/>
                <a:ln w="12700">
                  <a:solidFill>
                    <a:srgbClr val="000000"/>
                  </a:solidFill>
                  <a:round/>
                  <a:headEnd/>
                  <a:tailEnd/>
                </a:ln>
              </p:spPr>
              <p:txBody>
                <a:bodyPr wrap="none" anchor="ctr"/>
                <a:lstStyle/>
                <a:p>
                  <a:endParaRPr lang="el-GR"/>
                </a:p>
              </p:txBody>
            </p:sp>
          </p:grpSp>
          <p:sp>
            <p:nvSpPr>
              <p:cNvPr id="65587" name="Rectangle 34"/>
              <p:cNvSpPr>
                <a:spLocks noChangeArrowheads="1"/>
              </p:cNvSpPr>
              <p:nvPr/>
            </p:nvSpPr>
            <p:spPr bwMode="auto">
              <a:xfrm>
                <a:off x="839" y="1217"/>
                <a:ext cx="358" cy="124"/>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000000"/>
                    </a:solidFill>
                  </a:rPr>
                  <a:t>Source</a:t>
                </a:r>
              </a:p>
            </p:txBody>
          </p:sp>
        </p:grpSp>
        <p:sp>
          <p:nvSpPr>
            <p:cNvPr id="65567" name="Rectangle 35"/>
            <p:cNvSpPr>
              <a:spLocks noChangeArrowheads="1"/>
            </p:cNvSpPr>
            <p:nvPr/>
          </p:nvSpPr>
          <p:spPr bwMode="auto">
            <a:xfrm>
              <a:off x="247" y="1769"/>
              <a:ext cx="854" cy="156"/>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000000"/>
                  </a:solidFill>
                </a:rPr>
                <a:t>Destination</a:t>
              </a:r>
            </a:p>
          </p:txBody>
        </p:sp>
        <p:sp>
          <p:nvSpPr>
            <p:cNvPr id="65568" name="Rectangle 36"/>
            <p:cNvSpPr>
              <a:spLocks noChangeArrowheads="1"/>
            </p:cNvSpPr>
            <p:nvPr/>
          </p:nvSpPr>
          <p:spPr bwMode="auto">
            <a:xfrm>
              <a:off x="281" y="2233"/>
              <a:ext cx="480" cy="156"/>
            </a:xfrm>
            <a:prstGeom prst="rect">
              <a:avLst/>
            </a:prstGeom>
            <a:noFill/>
            <a:ln w="12700">
              <a:noFill/>
              <a:miter lim="800000"/>
              <a:headEnd/>
              <a:tailEnd/>
            </a:ln>
          </p:spPr>
          <p:txBody>
            <a:bodyPr wrap="none" lIns="90488" tIns="44450" rIns="90488" bIns="44450">
              <a:spAutoFit/>
            </a:bodyPr>
            <a:lstStyle/>
            <a:p>
              <a:pPr eaLnBrk="0" hangingPunct="0"/>
              <a:r>
                <a:rPr lang="en-US" sz="1600" b="1">
                  <a:solidFill>
                    <a:srgbClr val="000000"/>
                  </a:solidFill>
                </a:rPr>
                <a:t>Other</a:t>
              </a:r>
            </a:p>
          </p:txBody>
        </p:sp>
        <p:sp>
          <p:nvSpPr>
            <p:cNvPr id="65569" name="Line 37"/>
            <p:cNvSpPr>
              <a:spLocks noChangeShapeType="1"/>
            </p:cNvSpPr>
            <p:nvPr/>
          </p:nvSpPr>
          <p:spPr bwMode="auto">
            <a:xfrm>
              <a:off x="1557" y="1174"/>
              <a:ext cx="0" cy="356"/>
            </a:xfrm>
            <a:prstGeom prst="line">
              <a:avLst/>
            </a:prstGeom>
            <a:noFill/>
            <a:ln w="12700">
              <a:solidFill>
                <a:srgbClr val="000000"/>
              </a:solidFill>
              <a:round/>
              <a:headEnd/>
              <a:tailEnd/>
            </a:ln>
          </p:spPr>
          <p:txBody>
            <a:bodyPr wrap="none" anchor="ctr"/>
            <a:lstStyle/>
            <a:p>
              <a:endParaRPr lang="el-GR"/>
            </a:p>
          </p:txBody>
        </p:sp>
        <p:sp>
          <p:nvSpPr>
            <p:cNvPr id="65570" name="Line 38"/>
            <p:cNvSpPr>
              <a:spLocks noChangeShapeType="1"/>
            </p:cNvSpPr>
            <p:nvPr/>
          </p:nvSpPr>
          <p:spPr bwMode="auto">
            <a:xfrm>
              <a:off x="1822" y="1179"/>
              <a:ext cx="0" cy="352"/>
            </a:xfrm>
            <a:prstGeom prst="line">
              <a:avLst/>
            </a:prstGeom>
            <a:noFill/>
            <a:ln w="12700">
              <a:solidFill>
                <a:srgbClr val="000000"/>
              </a:solidFill>
              <a:round/>
              <a:headEnd/>
              <a:tailEnd/>
            </a:ln>
          </p:spPr>
          <p:txBody>
            <a:bodyPr wrap="none" anchor="ctr"/>
            <a:lstStyle/>
            <a:p>
              <a:endParaRPr lang="el-GR"/>
            </a:p>
          </p:txBody>
        </p:sp>
        <p:sp>
          <p:nvSpPr>
            <p:cNvPr id="65571" name="Line 39"/>
            <p:cNvSpPr>
              <a:spLocks noChangeShapeType="1"/>
            </p:cNvSpPr>
            <p:nvPr/>
          </p:nvSpPr>
          <p:spPr bwMode="auto">
            <a:xfrm>
              <a:off x="1303" y="1228"/>
              <a:ext cx="784" cy="0"/>
            </a:xfrm>
            <a:prstGeom prst="line">
              <a:avLst/>
            </a:prstGeom>
            <a:noFill/>
            <a:ln w="12700">
              <a:solidFill>
                <a:srgbClr val="000000"/>
              </a:solidFill>
              <a:round/>
              <a:headEnd/>
              <a:tailEnd/>
            </a:ln>
          </p:spPr>
          <p:txBody>
            <a:bodyPr wrap="none" anchor="ctr"/>
            <a:lstStyle/>
            <a:p>
              <a:endParaRPr lang="el-GR"/>
            </a:p>
          </p:txBody>
        </p:sp>
        <p:sp>
          <p:nvSpPr>
            <p:cNvPr id="65572" name="Freeform 40"/>
            <p:cNvSpPr>
              <a:spLocks/>
            </p:cNvSpPr>
            <p:nvPr/>
          </p:nvSpPr>
          <p:spPr bwMode="auto">
            <a:xfrm>
              <a:off x="1418" y="1203"/>
              <a:ext cx="140" cy="55"/>
            </a:xfrm>
            <a:custGeom>
              <a:avLst/>
              <a:gdLst>
                <a:gd name="T0" fmla="*/ 357 w 87"/>
                <a:gd name="T1" fmla="*/ 39 h 44"/>
                <a:gd name="T2" fmla="*/ 0 w 87"/>
                <a:gd name="T3" fmla="*/ 0 h 44"/>
                <a:gd name="T4" fmla="*/ 0 w 87"/>
                <a:gd name="T5" fmla="*/ 84 h 44"/>
                <a:gd name="T6" fmla="*/ 357 w 87"/>
                <a:gd name="T7" fmla="*/ 39 h 44"/>
                <a:gd name="T8" fmla="*/ 0 60000 65536"/>
                <a:gd name="T9" fmla="*/ 0 60000 65536"/>
                <a:gd name="T10" fmla="*/ 0 60000 65536"/>
                <a:gd name="T11" fmla="*/ 0 60000 65536"/>
                <a:gd name="T12" fmla="*/ 0 w 87"/>
                <a:gd name="T13" fmla="*/ 0 h 44"/>
                <a:gd name="T14" fmla="*/ 87 w 87"/>
                <a:gd name="T15" fmla="*/ 44 h 44"/>
              </a:gdLst>
              <a:ahLst/>
              <a:cxnLst>
                <a:cxn ang="T8">
                  <a:pos x="T0" y="T1"/>
                </a:cxn>
                <a:cxn ang="T9">
                  <a:pos x="T2" y="T3"/>
                </a:cxn>
                <a:cxn ang="T10">
                  <a:pos x="T4" y="T5"/>
                </a:cxn>
                <a:cxn ang="T11">
                  <a:pos x="T6" y="T7"/>
                </a:cxn>
              </a:cxnLst>
              <a:rect l="T12" t="T13" r="T14" b="T15"/>
              <a:pathLst>
                <a:path w="87" h="44">
                  <a:moveTo>
                    <a:pt x="86" y="20"/>
                  </a:moveTo>
                  <a:lnTo>
                    <a:pt x="0" y="0"/>
                  </a:lnTo>
                  <a:lnTo>
                    <a:pt x="0" y="43"/>
                  </a:lnTo>
                  <a:lnTo>
                    <a:pt x="86" y="2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73" name="Freeform 41"/>
            <p:cNvSpPr>
              <a:spLocks/>
            </p:cNvSpPr>
            <p:nvPr/>
          </p:nvSpPr>
          <p:spPr bwMode="auto">
            <a:xfrm>
              <a:off x="1827" y="1203"/>
              <a:ext cx="139" cy="55"/>
            </a:xfrm>
            <a:custGeom>
              <a:avLst/>
              <a:gdLst>
                <a:gd name="T0" fmla="*/ 0 w 87"/>
                <a:gd name="T1" fmla="*/ 39 h 44"/>
                <a:gd name="T2" fmla="*/ 350 w 87"/>
                <a:gd name="T3" fmla="*/ 0 h 44"/>
                <a:gd name="T4" fmla="*/ 350 w 87"/>
                <a:gd name="T5" fmla="*/ 84 h 44"/>
                <a:gd name="T6" fmla="*/ 0 w 87"/>
                <a:gd name="T7" fmla="*/ 39 h 44"/>
                <a:gd name="T8" fmla="*/ 0 60000 65536"/>
                <a:gd name="T9" fmla="*/ 0 60000 65536"/>
                <a:gd name="T10" fmla="*/ 0 60000 65536"/>
                <a:gd name="T11" fmla="*/ 0 60000 65536"/>
                <a:gd name="T12" fmla="*/ 0 w 87"/>
                <a:gd name="T13" fmla="*/ 0 h 44"/>
                <a:gd name="T14" fmla="*/ 87 w 87"/>
                <a:gd name="T15" fmla="*/ 44 h 44"/>
              </a:gdLst>
              <a:ahLst/>
              <a:cxnLst>
                <a:cxn ang="T8">
                  <a:pos x="T0" y="T1"/>
                </a:cxn>
                <a:cxn ang="T9">
                  <a:pos x="T2" y="T3"/>
                </a:cxn>
                <a:cxn ang="T10">
                  <a:pos x="T4" y="T5"/>
                </a:cxn>
                <a:cxn ang="T11">
                  <a:pos x="T6" y="T7"/>
                </a:cxn>
              </a:cxnLst>
              <a:rect l="T12" t="T13" r="T14" b="T15"/>
              <a:pathLst>
                <a:path w="87" h="44">
                  <a:moveTo>
                    <a:pt x="0" y="20"/>
                  </a:moveTo>
                  <a:lnTo>
                    <a:pt x="86" y="0"/>
                  </a:lnTo>
                  <a:lnTo>
                    <a:pt x="86" y="43"/>
                  </a:lnTo>
                  <a:lnTo>
                    <a:pt x="0" y="20"/>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74" name="Rectangle 42"/>
            <p:cNvSpPr>
              <a:spLocks noChangeArrowheads="1"/>
            </p:cNvSpPr>
            <p:nvPr/>
          </p:nvSpPr>
          <p:spPr bwMode="auto">
            <a:xfrm>
              <a:off x="4242" y="2005"/>
              <a:ext cx="912" cy="113"/>
            </a:xfrm>
            <a:prstGeom prst="rect">
              <a:avLst/>
            </a:prstGeom>
            <a:noFill/>
            <a:ln w="12700">
              <a:noFill/>
              <a:miter lim="800000"/>
              <a:headEnd/>
              <a:tailEnd/>
            </a:ln>
          </p:spPr>
          <p:txBody>
            <a:bodyPr wrap="none" lIns="90488" tIns="44450" rIns="90488" bIns="44450">
              <a:spAutoFit/>
            </a:bodyPr>
            <a:lstStyle/>
            <a:p>
              <a:pPr eaLnBrk="0" hangingPunct="0"/>
              <a:r>
                <a:rPr lang="en-US" sz="1000" b="1">
                  <a:solidFill>
                    <a:srgbClr val="000000"/>
                  </a:solidFill>
                </a:rPr>
                <a:t>Contention Window</a:t>
              </a:r>
            </a:p>
          </p:txBody>
        </p:sp>
        <p:sp>
          <p:nvSpPr>
            <p:cNvPr id="65575" name="Line 43"/>
            <p:cNvSpPr>
              <a:spLocks noChangeShapeType="1"/>
            </p:cNvSpPr>
            <p:nvPr/>
          </p:nvSpPr>
          <p:spPr bwMode="auto">
            <a:xfrm>
              <a:off x="1828" y="1302"/>
              <a:ext cx="0" cy="1472"/>
            </a:xfrm>
            <a:prstGeom prst="line">
              <a:avLst/>
            </a:prstGeom>
            <a:noFill/>
            <a:ln w="12700">
              <a:solidFill>
                <a:srgbClr val="000000"/>
              </a:solidFill>
              <a:round/>
              <a:headEnd/>
              <a:tailEnd/>
            </a:ln>
          </p:spPr>
          <p:txBody>
            <a:bodyPr wrap="none" anchor="ctr"/>
            <a:lstStyle/>
            <a:p>
              <a:endParaRPr lang="el-GR"/>
            </a:p>
          </p:txBody>
        </p:sp>
        <p:sp>
          <p:nvSpPr>
            <p:cNvPr id="65576" name="Line 44"/>
            <p:cNvSpPr>
              <a:spLocks noChangeShapeType="1"/>
            </p:cNvSpPr>
            <p:nvPr/>
          </p:nvSpPr>
          <p:spPr bwMode="auto">
            <a:xfrm>
              <a:off x="3691" y="2083"/>
              <a:ext cx="0" cy="691"/>
            </a:xfrm>
            <a:prstGeom prst="line">
              <a:avLst/>
            </a:prstGeom>
            <a:noFill/>
            <a:ln w="12700">
              <a:solidFill>
                <a:srgbClr val="000000"/>
              </a:solidFill>
              <a:round/>
              <a:headEnd/>
              <a:tailEnd/>
            </a:ln>
          </p:spPr>
          <p:txBody>
            <a:bodyPr wrap="none" anchor="ctr"/>
            <a:lstStyle/>
            <a:p>
              <a:endParaRPr lang="el-GR"/>
            </a:p>
          </p:txBody>
        </p:sp>
        <p:sp>
          <p:nvSpPr>
            <p:cNvPr id="65577" name="Line 45"/>
            <p:cNvSpPr>
              <a:spLocks noChangeShapeType="1"/>
            </p:cNvSpPr>
            <p:nvPr/>
          </p:nvSpPr>
          <p:spPr bwMode="auto">
            <a:xfrm flipV="1">
              <a:off x="1835" y="2694"/>
              <a:ext cx="3305" cy="13"/>
            </a:xfrm>
            <a:prstGeom prst="line">
              <a:avLst/>
            </a:prstGeom>
            <a:noFill/>
            <a:ln w="12700">
              <a:solidFill>
                <a:srgbClr val="000000"/>
              </a:solidFill>
              <a:round/>
              <a:headEnd/>
              <a:tailEnd/>
            </a:ln>
          </p:spPr>
          <p:txBody>
            <a:bodyPr wrap="none" anchor="ctr"/>
            <a:lstStyle/>
            <a:p>
              <a:endParaRPr lang="el-GR"/>
            </a:p>
          </p:txBody>
        </p:sp>
        <p:sp>
          <p:nvSpPr>
            <p:cNvPr id="65578" name="Freeform 46"/>
            <p:cNvSpPr>
              <a:spLocks/>
            </p:cNvSpPr>
            <p:nvPr/>
          </p:nvSpPr>
          <p:spPr bwMode="auto">
            <a:xfrm>
              <a:off x="1843" y="2675"/>
              <a:ext cx="139" cy="55"/>
            </a:xfrm>
            <a:custGeom>
              <a:avLst/>
              <a:gdLst>
                <a:gd name="T0" fmla="*/ 0 w 87"/>
                <a:gd name="T1" fmla="*/ 37 h 44"/>
                <a:gd name="T2" fmla="*/ 350 w 87"/>
                <a:gd name="T3" fmla="*/ 0 h 44"/>
                <a:gd name="T4" fmla="*/ 350 w 87"/>
                <a:gd name="T5" fmla="*/ 84 h 44"/>
                <a:gd name="T6" fmla="*/ 0 w 87"/>
                <a:gd name="T7" fmla="*/ 37 h 44"/>
                <a:gd name="T8" fmla="*/ 0 60000 65536"/>
                <a:gd name="T9" fmla="*/ 0 60000 65536"/>
                <a:gd name="T10" fmla="*/ 0 60000 65536"/>
                <a:gd name="T11" fmla="*/ 0 60000 65536"/>
                <a:gd name="T12" fmla="*/ 0 w 87"/>
                <a:gd name="T13" fmla="*/ 0 h 44"/>
                <a:gd name="T14" fmla="*/ 87 w 87"/>
                <a:gd name="T15" fmla="*/ 44 h 44"/>
              </a:gdLst>
              <a:ahLst/>
              <a:cxnLst>
                <a:cxn ang="T8">
                  <a:pos x="T0" y="T1"/>
                </a:cxn>
                <a:cxn ang="T9">
                  <a:pos x="T2" y="T3"/>
                </a:cxn>
                <a:cxn ang="T10">
                  <a:pos x="T4" y="T5"/>
                </a:cxn>
                <a:cxn ang="T11">
                  <a:pos x="T6" y="T7"/>
                </a:cxn>
              </a:cxnLst>
              <a:rect l="T12" t="T13" r="T14" b="T15"/>
              <a:pathLst>
                <a:path w="87" h="44">
                  <a:moveTo>
                    <a:pt x="0" y="19"/>
                  </a:moveTo>
                  <a:lnTo>
                    <a:pt x="86" y="0"/>
                  </a:lnTo>
                  <a:lnTo>
                    <a:pt x="86" y="43"/>
                  </a:lnTo>
                  <a:lnTo>
                    <a:pt x="0"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79" name="Freeform 47"/>
            <p:cNvSpPr>
              <a:spLocks/>
            </p:cNvSpPr>
            <p:nvPr/>
          </p:nvSpPr>
          <p:spPr bwMode="auto">
            <a:xfrm>
              <a:off x="3705" y="2675"/>
              <a:ext cx="140" cy="55"/>
            </a:xfrm>
            <a:custGeom>
              <a:avLst/>
              <a:gdLst>
                <a:gd name="T0" fmla="*/ 0 w 87"/>
                <a:gd name="T1" fmla="*/ 37 h 44"/>
                <a:gd name="T2" fmla="*/ 357 w 87"/>
                <a:gd name="T3" fmla="*/ 0 h 44"/>
                <a:gd name="T4" fmla="*/ 357 w 87"/>
                <a:gd name="T5" fmla="*/ 84 h 44"/>
                <a:gd name="T6" fmla="*/ 0 w 87"/>
                <a:gd name="T7" fmla="*/ 37 h 44"/>
                <a:gd name="T8" fmla="*/ 0 60000 65536"/>
                <a:gd name="T9" fmla="*/ 0 60000 65536"/>
                <a:gd name="T10" fmla="*/ 0 60000 65536"/>
                <a:gd name="T11" fmla="*/ 0 60000 65536"/>
                <a:gd name="T12" fmla="*/ 0 w 87"/>
                <a:gd name="T13" fmla="*/ 0 h 44"/>
                <a:gd name="T14" fmla="*/ 87 w 87"/>
                <a:gd name="T15" fmla="*/ 44 h 44"/>
              </a:gdLst>
              <a:ahLst/>
              <a:cxnLst>
                <a:cxn ang="T8">
                  <a:pos x="T0" y="T1"/>
                </a:cxn>
                <a:cxn ang="T9">
                  <a:pos x="T2" y="T3"/>
                </a:cxn>
                <a:cxn ang="T10">
                  <a:pos x="T4" y="T5"/>
                </a:cxn>
                <a:cxn ang="T11">
                  <a:pos x="T6" y="T7"/>
                </a:cxn>
              </a:cxnLst>
              <a:rect l="T12" t="T13" r="T14" b="T15"/>
              <a:pathLst>
                <a:path w="87" h="44">
                  <a:moveTo>
                    <a:pt x="0" y="19"/>
                  </a:moveTo>
                  <a:lnTo>
                    <a:pt x="86" y="0"/>
                  </a:lnTo>
                  <a:lnTo>
                    <a:pt x="86" y="43"/>
                  </a:lnTo>
                  <a:lnTo>
                    <a:pt x="0"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80" name="Freeform 48"/>
            <p:cNvSpPr>
              <a:spLocks/>
            </p:cNvSpPr>
            <p:nvPr/>
          </p:nvSpPr>
          <p:spPr bwMode="auto">
            <a:xfrm>
              <a:off x="3557" y="2675"/>
              <a:ext cx="140" cy="55"/>
            </a:xfrm>
            <a:custGeom>
              <a:avLst/>
              <a:gdLst>
                <a:gd name="T0" fmla="*/ 357 w 87"/>
                <a:gd name="T1" fmla="*/ 37 h 44"/>
                <a:gd name="T2" fmla="*/ 0 w 87"/>
                <a:gd name="T3" fmla="*/ 0 h 44"/>
                <a:gd name="T4" fmla="*/ 0 w 87"/>
                <a:gd name="T5" fmla="*/ 84 h 44"/>
                <a:gd name="T6" fmla="*/ 357 w 87"/>
                <a:gd name="T7" fmla="*/ 37 h 44"/>
                <a:gd name="T8" fmla="*/ 0 60000 65536"/>
                <a:gd name="T9" fmla="*/ 0 60000 65536"/>
                <a:gd name="T10" fmla="*/ 0 60000 65536"/>
                <a:gd name="T11" fmla="*/ 0 60000 65536"/>
                <a:gd name="T12" fmla="*/ 0 w 87"/>
                <a:gd name="T13" fmla="*/ 0 h 44"/>
                <a:gd name="T14" fmla="*/ 87 w 87"/>
                <a:gd name="T15" fmla="*/ 44 h 44"/>
              </a:gdLst>
              <a:ahLst/>
              <a:cxnLst>
                <a:cxn ang="T8">
                  <a:pos x="T0" y="T1"/>
                </a:cxn>
                <a:cxn ang="T9">
                  <a:pos x="T2" y="T3"/>
                </a:cxn>
                <a:cxn ang="T10">
                  <a:pos x="T4" y="T5"/>
                </a:cxn>
                <a:cxn ang="T11">
                  <a:pos x="T6" y="T7"/>
                </a:cxn>
              </a:cxnLst>
              <a:rect l="T12" t="T13" r="T14" b="T15"/>
              <a:pathLst>
                <a:path w="87" h="44">
                  <a:moveTo>
                    <a:pt x="86" y="19"/>
                  </a:moveTo>
                  <a:lnTo>
                    <a:pt x="0" y="0"/>
                  </a:lnTo>
                  <a:lnTo>
                    <a:pt x="0" y="43"/>
                  </a:lnTo>
                  <a:lnTo>
                    <a:pt x="86" y="19"/>
                  </a:lnTo>
                </a:path>
              </a:pathLst>
            </a:custGeom>
            <a:solidFill>
              <a:srgbClr val="FFFFFF"/>
            </a:solidFill>
            <a:ln w="12700" cap="rnd" cmpd="sng">
              <a:solidFill>
                <a:srgbClr val="000000"/>
              </a:solidFill>
              <a:prstDash val="solid"/>
              <a:round/>
              <a:headEnd type="none" w="med" len="med"/>
              <a:tailEnd type="none" w="med" len="med"/>
            </a:ln>
          </p:spPr>
          <p:txBody>
            <a:bodyPr/>
            <a:lstStyle/>
            <a:p>
              <a:endParaRPr lang="el-GR"/>
            </a:p>
          </p:txBody>
        </p:sp>
        <p:sp>
          <p:nvSpPr>
            <p:cNvPr id="65581" name="Rectangle 49"/>
            <p:cNvSpPr>
              <a:spLocks noChangeArrowheads="1"/>
            </p:cNvSpPr>
            <p:nvPr/>
          </p:nvSpPr>
          <p:spPr bwMode="auto">
            <a:xfrm>
              <a:off x="2182" y="2497"/>
              <a:ext cx="816" cy="135"/>
            </a:xfrm>
            <a:prstGeom prst="rect">
              <a:avLst/>
            </a:prstGeom>
            <a:noFill/>
            <a:ln w="12700">
              <a:noFill/>
              <a:miter lim="800000"/>
              <a:headEnd/>
              <a:tailEnd/>
            </a:ln>
          </p:spPr>
          <p:txBody>
            <a:bodyPr wrap="none" lIns="90488" tIns="44450" rIns="90488" bIns="44450">
              <a:spAutoFit/>
            </a:bodyPr>
            <a:lstStyle/>
            <a:p>
              <a:pPr eaLnBrk="0" hangingPunct="0"/>
              <a:r>
                <a:rPr lang="en-US" sz="1300" b="1">
                  <a:solidFill>
                    <a:srgbClr val="000000"/>
                  </a:solidFill>
                </a:rPr>
                <a:t>Defer Access</a:t>
              </a:r>
            </a:p>
          </p:txBody>
        </p:sp>
        <p:sp>
          <p:nvSpPr>
            <p:cNvPr id="65582" name="Rectangle 50"/>
            <p:cNvSpPr>
              <a:spLocks noChangeArrowheads="1"/>
            </p:cNvSpPr>
            <p:nvPr/>
          </p:nvSpPr>
          <p:spPr bwMode="auto">
            <a:xfrm>
              <a:off x="3814" y="2493"/>
              <a:ext cx="1103" cy="134"/>
            </a:xfrm>
            <a:prstGeom prst="rect">
              <a:avLst/>
            </a:prstGeom>
            <a:noFill/>
            <a:ln w="12700">
              <a:noFill/>
              <a:miter lim="800000"/>
              <a:headEnd/>
              <a:tailEnd/>
            </a:ln>
          </p:spPr>
          <p:txBody>
            <a:bodyPr wrap="none" lIns="90488" tIns="44450" rIns="90488" bIns="44450">
              <a:spAutoFit/>
            </a:bodyPr>
            <a:lstStyle/>
            <a:p>
              <a:pPr eaLnBrk="0" hangingPunct="0"/>
              <a:r>
                <a:rPr lang="en-US" sz="1300" b="1">
                  <a:solidFill>
                    <a:srgbClr val="000000"/>
                  </a:solidFill>
                </a:rPr>
                <a:t>Backoff after Defer</a:t>
              </a:r>
            </a:p>
          </p:txBody>
        </p:sp>
        <p:sp>
          <p:nvSpPr>
            <p:cNvPr id="65583" name="Rectangle 51"/>
            <p:cNvSpPr>
              <a:spLocks noChangeArrowheads="1"/>
            </p:cNvSpPr>
            <p:nvPr/>
          </p:nvSpPr>
          <p:spPr bwMode="auto">
            <a:xfrm>
              <a:off x="1460" y="1016"/>
              <a:ext cx="311" cy="113"/>
            </a:xfrm>
            <a:prstGeom prst="rect">
              <a:avLst/>
            </a:prstGeom>
            <a:noFill/>
            <a:ln w="12700">
              <a:noFill/>
              <a:miter lim="800000"/>
              <a:headEnd/>
              <a:tailEnd/>
            </a:ln>
          </p:spPr>
          <p:txBody>
            <a:bodyPr wrap="none" lIns="90488" tIns="44450" rIns="90488" bIns="44450">
              <a:spAutoFit/>
            </a:bodyPr>
            <a:lstStyle/>
            <a:p>
              <a:pPr eaLnBrk="0" hangingPunct="0"/>
              <a:r>
                <a:rPr lang="en-US" sz="1000" b="1">
                  <a:solidFill>
                    <a:srgbClr val="000000"/>
                  </a:solidFill>
                </a:rPr>
                <a:t>DIFS</a:t>
              </a:r>
            </a:p>
          </p:txBody>
        </p:sp>
        <p:sp>
          <p:nvSpPr>
            <p:cNvPr id="65584" name="Rectangle 52"/>
            <p:cNvSpPr>
              <a:spLocks noChangeArrowheads="1"/>
            </p:cNvSpPr>
            <p:nvPr/>
          </p:nvSpPr>
          <p:spPr bwMode="auto">
            <a:xfrm>
              <a:off x="3001" y="1514"/>
              <a:ext cx="307" cy="113"/>
            </a:xfrm>
            <a:prstGeom prst="rect">
              <a:avLst/>
            </a:prstGeom>
            <a:noFill/>
            <a:ln w="12700">
              <a:noFill/>
              <a:miter lim="800000"/>
              <a:headEnd/>
              <a:tailEnd/>
            </a:ln>
          </p:spPr>
          <p:txBody>
            <a:bodyPr wrap="none" lIns="90488" tIns="44450" rIns="90488" bIns="44450">
              <a:spAutoFit/>
            </a:bodyPr>
            <a:lstStyle/>
            <a:p>
              <a:pPr eaLnBrk="0" hangingPunct="0"/>
              <a:r>
                <a:rPr lang="en-US" sz="1000" b="1">
                  <a:solidFill>
                    <a:srgbClr val="000000"/>
                  </a:solidFill>
                </a:rPr>
                <a:t>SIFS</a:t>
              </a:r>
            </a:p>
          </p:txBody>
        </p:sp>
        <p:sp>
          <p:nvSpPr>
            <p:cNvPr id="65585" name="Rectangle 53"/>
            <p:cNvSpPr>
              <a:spLocks noChangeArrowheads="1"/>
            </p:cNvSpPr>
            <p:nvPr/>
          </p:nvSpPr>
          <p:spPr bwMode="auto">
            <a:xfrm>
              <a:off x="3355" y="2001"/>
              <a:ext cx="312" cy="113"/>
            </a:xfrm>
            <a:prstGeom prst="rect">
              <a:avLst/>
            </a:prstGeom>
            <a:noFill/>
            <a:ln w="12700">
              <a:noFill/>
              <a:miter lim="800000"/>
              <a:headEnd/>
              <a:tailEnd/>
            </a:ln>
          </p:spPr>
          <p:txBody>
            <a:bodyPr wrap="none" lIns="90488" tIns="44450" rIns="90488" bIns="44450">
              <a:spAutoFit/>
            </a:bodyPr>
            <a:lstStyle/>
            <a:p>
              <a:pPr eaLnBrk="0" hangingPunct="0"/>
              <a:r>
                <a:rPr lang="en-US" sz="1000" b="1">
                  <a:solidFill>
                    <a:srgbClr val="000000"/>
                  </a:solidFill>
                </a:rPr>
                <a:t>DIFS</a:t>
              </a:r>
            </a:p>
          </p:txBody>
        </p:sp>
      </p:grpSp>
      <p:sp>
        <p:nvSpPr>
          <p:cNvPr id="65540" name="Text Box 54"/>
          <p:cNvSpPr txBox="1">
            <a:spLocks noChangeArrowheads="1"/>
          </p:cNvSpPr>
          <p:nvPr/>
        </p:nvSpPr>
        <p:spPr bwMode="auto">
          <a:xfrm>
            <a:off x="6019800" y="6553200"/>
            <a:ext cx="1820863" cy="304800"/>
          </a:xfrm>
          <a:prstGeom prst="rect">
            <a:avLst/>
          </a:prstGeom>
          <a:noFill/>
          <a:ln w="9525">
            <a:noFill/>
            <a:miter lim="800000"/>
            <a:headEnd/>
            <a:tailEnd/>
          </a:ln>
        </p:spPr>
        <p:txBody>
          <a:bodyPr wrap="none">
            <a:spAutoFit/>
          </a:bodyPr>
          <a:lstStyle/>
          <a:p>
            <a:r>
              <a:rPr lang="en-US" sz="1400">
                <a:latin typeface="Tahoma" pitchFamily="34" charset="0"/>
                <a:cs typeface="Times New Roman" pitchFamily="18" charset="0"/>
              </a:rPr>
              <a:t>From WaveLAN Slide</a:t>
            </a:r>
          </a:p>
        </p:txBody>
      </p:sp>
      <p:sp>
        <p:nvSpPr>
          <p:cNvPr id="2" name="Slide Number Placeholder 1">
            <a:extLst>
              <a:ext uri="{FF2B5EF4-FFF2-40B4-BE49-F238E27FC236}">
                <a16:creationId xmlns:a16="http://schemas.microsoft.com/office/drawing/2014/main" id="{BBA1D842-5FCF-4622-A514-0EC9ED45F434}"/>
              </a:ext>
            </a:extLst>
          </p:cNvPr>
          <p:cNvSpPr>
            <a:spLocks noGrp="1"/>
          </p:cNvSpPr>
          <p:nvPr>
            <p:ph type="sldNum" sz="quarter" idx="12"/>
          </p:nvPr>
        </p:nvSpPr>
        <p:spPr/>
        <p:txBody>
          <a:bodyPr/>
          <a:lstStyle/>
          <a:p>
            <a:pPr>
              <a:defRPr/>
            </a:pPr>
            <a:fld id="{90C68809-8969-42E3-9C72-9545EB42FCE6}" type="slidenum">
              <a:rPr lang="el-GR" smtClean="0"/>
              <a:pPr>
                <a:defRPr/>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828800"/>
            <a:ext cx="8458200" cy="4572000"/>
            <a:chOff x="240" y="1152"/>
            <a:chExt cx="5328" cy="2880"/>
          </a:xfrm>
        </p:grpSpPr>
        <p:sp>
          <p:nvSpPr>
            <p:cNvPr id="3101" name="Rectangle 3"/>
            <p:cNvSpPr>
              <a:spLocks noChangeArrowheads="1"/>
            </p:cNvSpPr>
            <p:nvPr/>
          </p:nvSpPr>
          <p:spPr bwMode="auto">
            <a:xfrm>
              <a:off x="240" y="1152"/>
              <a:ext cx="5328" cy="2880"/>
            </a:xfrm>
            <a:prstGeom prst="rect">
              <a:avLst/>
            </a:prstGeom>
            <a:solidFill>
              <a:srgbClr val="C5FFC5"/>
            </a:solidFill>
            <a:ln w="12700">
              <a:solidFill>
                <a:schemeClr val="tx1"/>
              </a:solidFill>
              <a:miter lim="800000"/>
              <a:headEnd/>
              <a:tailEnd/>
            </a:ln>
          </p:spPr>
          <p:txBody>
            <a:bodyPr wrap="none" anchor="ctr"/>
            <a:lstStyle/>
            <a:p>
              <a:pPr algn="ctr"/>
              <a:endParaRPr lang="th-TH" sz="2400">
                <a:latin typeface="Tahoma" pitchFamily="34" charset="0"/>
                <a:cs typeface="Times New Roman" pitchFamily="18" charset="0"/>
              </a:endParaRPr>
            </a:p>
          </p:txBody>
        </p:sp>
        <p:sp>
          <p:nvSpPr>
            <p:cNvPr id="3102" name="Line 4"/>
            <p:cNvSpPr>
              <a:spLocks noChangeShapeType="1"/>
            </p:cNvSpPr>
            <p:nvPr/>
          </p:nvSpPr>
          <p:spPr bwMode="auto">
            <a:xfrm>
              <a:off x="1008" y="1815"/>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sp>
          <p:nvSpPr>
            <p:cNvPr id="3103" name="Line 5"/>
            <p:cNvSpPr>
              <a:spLocks noChangeShapeType="1"/>
            </p:cNvSpPr>
            <p:nvPr/>
          </p:nvSpPr>
          <p:spPr bwMode="auto">
            <a:xfrm>
              <a:off x="1008" y="2400"/>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sp>
          <p:nvSpPr>
            <p:cNvPr id="3104" name="Line 6"/>
            <p:cNvSpPr>
              <a:spLocks noChangeShapeType="1"/>
            </p:cNvSpPr>
            <p:nvPr/>
          </p:nvSpPr>
          <p:spPr bwMode="auto">
            <a:xfrm>
              <a:off x="1008" y="3049"/>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grpSp>
          <p:nvGrpSpPr>
            <p:cNvPr id="3105" name="Group 7"/>
            <p:cNvGrpSpPr>
              <a:grpSpLocks/>
            </p:cNvGrpSpPr>
            <p:nvPr/>
          </p:nvGrpSpPr>
          <p:grpSpPr bwMode="auto">
            <a:xfrm>
              <a:off x="288" y="1344"/>
              <a:ext cx="564" cy="648"/>
              <a:chOff x="240" y="720"/>
              <a:chExt cx="528" cy="576"/>
            </a:xfrm>
          </p:grpSpPr>
          <p:graphicFrame>
            <p:nvGraphicFramePr>
              <p:cNvPr id="3076" name="Object 4"/>
              <p:cNvGraphicFramePr>
                <a:graphicFrameLocks noChangeAspect="1"/>
              </p:cNvGraphicFramePr>
              <p:nvPr/>
            </p:nvGraphicFramePr>
            <p:xfrm>
              <a:off x="240" y="720"/>
              <a:ext cx="528" cy="576"/>
            </p:xfrm>
            <a:graphic>
              <a:graphicData uri="http://schemas.openxmlformats.org/presentationml/2006/ole">
                <mc:AlternateContent xmlns:mc="http://schemas.openxmlformats.org/markup-compatibility/2006">
                  <mc:Choice xmlns:v="urn:schemas-microsoft-com:vml" Requires="v">
                    <p:oleObj spid="_x0000_s3137" name="Clip" r:id="rId3" imgW="5876640" imgH="6410160" progId="">
                      <p:embed/>
                    </p:oleObj>
                  </mc:Choice>
                  <mc:Fallback>
                    <p:oleObj name="Clip" r:id="rId3" imgW="5876640" imgH="64101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528"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 name="Text Box 9"/>
              <p:cNvSpPr txBox="1">
                <a:spLocks noChangeArrowheads="1"/>
              </p:cNvSpPr>
              <p:nvPr/>
            </p:nvSpPr>
            <p:spPr bwMode="auto">
              <a:xfrm>
                <a:off x="431" y="721"/>
                <a:ext cx="337" cy="205"/>
              </a:xfrm>
              <a:prstGeom prst="rect">
                <a:avLst/>
              </a:prstGeom>
              <a:noFill/>
              <a:ln w="9525">
                <a:noFill/>
                <a:miter lim="800000"/>
                <a:headEnd/>
                <a:tailEnd/>
              </a:ln>
            </p:spPr>
            <p:txBody>
              <a:bodyPr>
                <a:spAutoFit/>
              </a:bodyPr>
              <a:lstStyle/>
              <a:p>
                <a:pPr eaLnBrk="0" hangingPunct="0"/>
                <a:r>
                  <a:rPr lang="en-US" sz="1800" b="1">
                    <a:solidFill>
                      <a:srgbClr val="FF0000"/>
                    </a:solidFill>
                    <a:latin typeface="Times New Roman" pitchFamily="18" charset="0"/>
                    <a:cs typeface="Times New Roman" pitchFamily="18" charset="0"/>
                  </a:rPr>
                  <a:t>PC</a:t>
                </a:r>
                <a:endParaRPr lang="en-US" sz="1400">
                  <a:solidFill>
                    <a:srgbClr val="000000"/>
                  </a:solidFill>
                  <a:latin typeface="Times New Roman" pitchFamily="18" charset="0"/>
                  <a:cs typeface="Times New Roman" pitchFamily="18" charset="0"/>
                </a:endParaRPr>
              </a:p>
            </p:txBody>
          </p:sp>
        </p:grpSp>
        <p:grpSp>
          <p:nvGrpSpPr>
            <p:cNvPr id="3106" name="Group 10"/>
            <p:cNvGrpSpPr>
              <a:grpSpLocks/>
            </p:cNvGrpSpPr>
            <p:nvPr/>
          </p:nvGrpSpPr>
          <p:grpSpPr bwMode="auto">
            <a:xfrm>
              <a:off x="288" y="2046"/>
              <a:ext cx="564" cy="649"/>
              <a:chOff x="240" y="720"/>
              <a:chExt cx="528" cy="576"/>
            </a:xfrm>
          </p:grpSpPr>
          <p:graphicFrame>
            <p:nvGraphicFramePr>
              <p:cNvPr id="3075" name="Object 3"/>
              <p:cNvGraphicFramePr>
                <a:graphicFrameLocks noChangeAspect="1"/>
              </p:cNvGraphicFramePr>
              <p:nvPr/>
            </p:nvGraphicFramePr>
            <p:xfrm>
              <a:off x="240" y="720"/>
              <a:ext cx="528" cy="576"/>
            </p:xfrm>
            <a:graphic>
              <a:graphicData uri="http://schemas.openxmlformats.org/presentationml/2006/ole">
                <mc:AlternateContent xmlns:mc="http://schemas.openxmlformats.org/markup-compatibility/2006">
                  <mc:Choice xmlns:v="urn:schemas-microsoft-com:vml" Requires="v">
                    <p:oleObj spid="_x0000_s3138" name="Clip" r:id="rId5" imgW="5876640" imgH="6410160" progId="">
                      <p:embed/>
                    </p:oleObj>
                  </mc:Choice>
                  <mc:Fallback>
                    <p:oleObj name="Clip" r:id="rId5" imgW="5876640" imgH="64101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528"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1" name="Text Box 12"/>
              <p:cNvSpPr txBox="1">
                <a:spLocks noChangeArrowheads="1"/>
              </p:cNvSpPr>
              <p:nvPr/>
            </p:nvSpPr>
            <p:spPr bwMode="auto">
              <a:xfrm>
                <a:off x="431" y="721"/>
                <a:ext cx="337" cy="205"/>
              </a:xfrm>
              <a:prstGeom prst="rect">
                <a:avLst/>
              </a:prstGeom>
              <a:noFill/>
              <a:ln w="9525">
                <a:noFill/>
                <a:miter lim="800000"/>
                <a:headEnd/>
                <a:tailEnd/>
              </a:ln>
            </p:spPr>
            <p:txBody>
              <a:bodyPr>
                <a:spAutoFit/>
              </a:bodyPr>
              <a:lstStyle/>
              <a:p>
                <a:pPr eaLnBrk="0" hangingPunct="0"/>
                <a:r>
                  <a:rPr lang="en-US" sz="1800" b="1">
                    <a:solidFill>
                      <a:srgbClr val="FF0000"/>
                    </a:solidFill>
                    <a:latin typeface="Times New Roman" pitchFamily="18" charset="0"/>
                    <a:cs typeface="Times New Roman" pitchFamily="18" charset="0"/>
                  </a:rPr>
                  <a:t>Y</a:t>
                </a:r>
                <a:endParaRPr lang="en-US" sz="1400">
                  <a:solidFill>
                    <a:srgbClr val="000000"/>
                  </a:solidFill>
                  <a:latin typeface="Times New Roman" pitchFamily="18" charset="0"/>
                  <a:cs typeface="Times New Roman" pitchFamily="18" charset="0"/>
                </a:endParaRPr>
              </a:p>
            </p:txBody>
          </p:sp>
        </p:grpSp>
        <p:grpSp>
          <p:nvGrpSpPr>
            <p:cNvPr id="3107" name="Group 13"/>
            <p:cNvGrpSpPr>
              <a:grpSpLocks/>
            </p:cNvGrpSpPr>
            <p:nvPr/>
          </p:nvGrpSpPr>
          <p:grpSpPr bwMode="auto">
            <a:xfrm>
              <a:off x="300" y="2784"/>
              <a:ext cx="564" cy="648"/>
              <a:chOff x="240" y="720"/>
              <a:chExt cx="528" cy="576"/>
            </a:xfrm>
          </p:grpSpPr>
          <p:graphicFrame>
            <p:nvGraphicFramePr>
              <p:cNvPr id="3074" name="Object 2"/>
              <p:cNvGraphicFramePr>
                <a:graphicFrameLocks noChangeAspect="1"/>
              </p:cNvGraphicFramePr>
              <p:nvPr/>
            </p:nvGraphicFramePr>
            <p:xfrm>
              <a:off x="240" y="720"/>
              <a:ext cx="528" cy="576"/>
            </p:xfrm>
            <a:graphic>
              <a:graphicData uri="http://schemas.openxmlformats.org/presentationml/2006/ole">
                <mc:AlternateContent xmlns:mc="http://schemas.openxmlformats.org/markup-compatibility/2006">
                  <mc:Choice xmlns:v="urn:schemas-microsoft-com:vml" Requires="v">
                    <p:oleObj spid="_x0000_s3139" name="Clip" r:id="rId6" imgW="5876640" imgH="6410160" progId="">
                      <p:embed/>
                    </p:oleObj>
                  </mc:Choice>
                  <mc:Fallback>
                    <p:oleObj name="Clip" r:id="rId6" imgW="5876640" imgH="64101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720"/>
                            <a:ext cx="528"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0" name="Text Box 15"/>
              <p:cNvSpPr txBox="1">
                <a:spLocks noChangeArrowheads="1"/>
              </p:cNvSpPr>
              <p:nvPr/>
            </p:nvSpPr>
            <p:spPr bwMode="auto">
              <a:xfrm>
                <a:off x="431" y="721"/>
                <a:ext cx="337" cy="205"/>
              </a:xfrm>
              <a:prstGeom prst="rect">
                <a:avLst/>
              </a:prstGeom>
              <a:noFill/>
              <a:ln w="9525">
                <a:noFill/>
                <a:miter lim="800000"/>
                <a:headEnd/>
                <a:tailEnd/>
              </a:ln>
            </p:spPr>
            <p:txBody>
              <a:bodyPr>
                <a:spAutoFit/>
              </a:bodyPr>
              <a:lstStyle/>
              <a:p>
                <a:pPr eaLnBrk="0" hangingPunct="0"/>
                <a:r>
                  <a:rPr lang="en-US" sz="1800" b="1">
                    <a:solidFill>
                      <a:srgbClr val="FF0000"/>
                    </a:solidFill>
                    <a:latin typeface="Times New Roman" pitchFamily="18" charset="0"/>
                    <a:cs typeface="Times New Roman" pitchFamily="18" charset="0"/>
                  </a:rPr>
                  <a:t>Z</a:t>
                </a:r>
                <a:endParaRPr lang="en-US" sz="1400">
                  <a:solidFill>
                    <a:srgbClr val="000000"/>
                  </a:solidFill>
                  <a:latin typeface="Times New Roman" pitchFamily="18" charset="0"/>
                  <a:cs typeface="Times New Roman" pitchFamily="18" charset="0"/>
                </a:endParaRPr>
              </a:p>
            </p:txBody>
          </p:sp>
        </p:grpSp>
        <p:sp>
          <p:nvSpPr>
            <p:cNvPr id="3108" name="Text Box 16"/>
            <p:cNvSpPr txBox="1">
              <a:spLocks noChangeArrowheads="1"/>
            </p:cNvSpPr>
            <p:nvPr/>
          </p:nvSpPr>
          <p:spPr bwMode="auto">
            <a:xfrm>
              <a:off x="390" y="3504"/>
              <a:ext cx="474" cy="288"/>
            </a:xfrm>
            <a:prstGeom prst="rect">
              <a:avLst/>
            </a:prstGeom>
            <a:noFill/>
            <a:ln w="9525">
              <a:noFill/>
              <a:miter lim="800000"/>
              <a:headEnd/>
              <a:tailEnd/>
            </a:ln>
          </p:spPr>
          <p:txBody>
            <a:bodyPr wrap="none">
              <a:spAutoFit/>
            </a:bodyPr>
            <a:lstStyle/>
            <a:p>
              <a:r>
                <a:rPr lang="en-US" sz="2400" dirty="0">
                  <a:latin typeface="Tahoma" pitchFamily="34" charset="0"/>
                  <a:cs typeface="Times New Roman" pitchFamily="18" charset="0"/>
                </a:rPr>
                <a:t>NAV</a:t>
              </a:r>
            </a:p>
          </p:txBody>
        </p:sp>
        <p:sp>
          <p:nvSpPr>
            <p:cNvPr id="3109" name="Line 17"/>
            <p:cNvSpPr>
              <a:spLocks noChangeShapeType="1"/>
            </p:cNvSpPr>
            <p:nvPr/>
          </p:nvSpPr>
          <p:spPr bwMode="auto">
            <a:xfrm>
              <a:off x="1008" y="3744"/>
              <a:ext cx="4320" cy="0"/>
            </a:xfrm>
            <a:prstGeom prst="line">
              <a:avLst/>
            </a:prstGeom>
            <a:noFill/>
            <a:ln w="28575" cap="rnd">
              <a:solidFill>
                <a:schemeClr val="tx1"/>
              </a:solidFill>
              <a:prstDash val="sysDot"/>
              <a:round/>
              <a:headEnd type="none" w="sm" len="sm"/>
              <a:tailEnd type="triangle" w="med" len="med"/>
            </a:ln>
          </p:spPr>
          <p:txBody>
            <a:bodyPr wrap="none" anchor="ctr"/>
            <a:lstStyle/>
            <a:p>
              <a:endParaRPr lang="el-GR"/>
            </a:p>
          </p:txBody>
        </p:sp>
      </p:grpSp>
      <p:sp>
        <p:nvSpPr>
          <p:cNvPr id="99346" name="Rectangle 18"/>
          <p:cNvSpPr>
            <a:spLocks noGrp="1" noChangeArrowheads="1"/>
          </p:cNvSpPr>
          <p:nvPr>
            <p:ph type="title"/>
          </p:nvPr>
        </p:nvSpPr>
        <p:spPr/>
        <p:txBody>
          <a:bodyPr/>
          <a:lstStyle/>
          <a:p>
            <a:pPr eaLnBrk="1" hangingPunct="1">
              <a:defRPr/>
            </a:pPr>
            <a:r>
              <a:t>PCF operation</a:t>
            </a:r>
          </a:p>
        </p:txBody>
      </p:sp>
      <p:sp>
        <p:nvSpPr>
          <p:cNvPr id="99347" name="Rectangle 19"/>
          <p:cNvSpPr>
            <a:spLocks noChangeArrowheads="1"/>
          </p:cNvSpPr>
          <p:nvPr/>
        </p:nvSpPr>
        <p:spPr bwMode="auto">
          <a:xfrm>
            <a:off x="1600200" y="3429000"/>
            <a:ext cx="762000" cy="38100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Busy</a:t>
            </a:r>
          </a:p>
        </p:txBody>
      </p:sp>
      <p:sp>
        <p:nvSpPr>
          <p:cNvPr id="99348" name="Line 20"/>
          <p:cNvSpPr>
            <a:spLocks noChangeShapeType="1"/>
          </p:cNvSpPr>
          <p:nvPr/>
        </p:nvSpPr>
        <p:spPr bwMode="auto">
          <a:xfrm>
            <a:off x="2362200" y="2286000"/>
            <a:ext cx="0" cy="3810000"/>
          </a:xfrm>
          <a:prstGeom prst="line">
            <a:avLst/>
          </a:prstGeom>
          <a:noFill/>
          <a:ln w="9525">
            <a:solidFill>
              <a:schemeClr val="tx1"/>
            </a:solidFill>
            <a:miter lim="800000"/>
            <a:headEnd/>
            <a:tailEnd/>
          </a:ln>
        </p:spPr>
        <p:txBody>
          <a:bodyPr wrap="none"/>
          <a:lstStyle/>
          <a:p>
            <a:endParaRPr lang="el-GR"/>
          </a:p>
        </p:txBody>
      </p:sp>
      <p:sp>
        <p:nvSpPr>
          <p:cNvPr id="99349" name="Rectangle 21"/>
          <p:cNvSpPr>
            <a:spLocks noChangeArrowheads="1"/>
          </p:cNvSpPr>
          <p:nvPr/>
        </p:nvSpPr>
        <p:spPr bwMode="auto">
          <a:xfrm>
            <a:off x="3124200" y="2514600"/>
            <a:ext cx="990600" cy="38100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Data(Z)</a:t>
            </a:r>
          </a:p>
        </p:txBody>
      </p:sp>
      <p:sp>
        <p:nvSpPr>
          <p:cNvPr id="99350" name="Rectangle 22"/>
          <p:cNvSpPr>
            <a:spLocks noChangeArrowheads="1"/>
          </p:cNvSpPr>
          <p:nvPr/>
        </p:nvSpPr>
        <p:spPr bwMode="auto">
          <a:xfrm>
            <a:off x="4114800" y="4495800"/>
            <a:ext cx="304800" cy="381000"/>
          </a:xfrm>
          <a:prstGeom prst="rect">
            <a:avLst/>
          </a:prstGeom>
          <a:solidFill>
            <a:srgbClr val="009900"/>
          </a:solidFill>
          <a:ln w="9525">
            <a:noFill/>
            <a:miter lim="800000"/>
            <a:headEnd/>
            <a:tailEnd/>
          </a:ln>
        </p:spPr>
        <p:txBody>
          <a:bodyPr wrap="none" anchor="ctr"/>
          <a:lstStyle/>
          <a:p>
            <a:pPr algn="ctr"/>
            <a:r>
              <a:rPr lang="en-US" sz="2000">
                <a:solidFill>
                  <a:schemeClr val="bg1"/>
                </a:solidFill>
                <a:latin typeface="Tahoma" pitchFamily="34" charset="0"/>
                <a:cs typeface="Times New Roman" pitchFamily="18" charset="0"/>
              </a:rPr>
              <a:t>A</a:t>
            </a:r>
          </a:p>
        </p:txBody>
      </p:sp>
      <p:grpSp>
        <p:nvGrpSpPr>
          <p:cNvPr id="6" name="Group 23"/>
          <p:cNvGrpSpPr>
            <a:grpSpLocks/>
          </p:cNvGrpSpPr>
          <p:nvPr/>
        </p:nvGrpSpPr>
        <p:grpSpPr bwMode="auto">
          <a:xfrm>
            <a:off x="2743200" y="2286000"/>
            <a:ext cx="381000" cy="3810000"/>
            <a:chOff x="1728" y="1440"/>
            <a:chExt cx="240" cy="2400"/>
          </a:xfrm>
        </p:grpSpPr>
        <p:sp>
          <p:nvSpPr>
            <p:cNvPr id="3099" name="Rectangle 24"/>
            <p:cNvSpPr>
              <a:spLocks noChangeArrowheads="1"/>
            </p:cNvSpPr>
            <p:nvPr/>
          </p:nvSpPr>
          <p:spPr bwMode="auto">
            <a:xfrm>
              <a:off x="1728" y="1584"/>
              <a:ext cx="240" cy="240"/>
            </a:xfrm>
            <a:prstGeom prst="rect">
              <a:avLst/>
            </a:prstGeom>
            <a:solidFill>
              <a:schemeClr val="hlink"/>
            </a:solidFill>
            <a:ln w="9525">
              <a:noFill/>
              <a:miter lim="800000"/>
              <a:headEnd/>
              <a:tailEnd/>
            </a:ln>
          </p:spPr>
          <p:txBody>
            <a:bodyPr wrap="none" anchor="ctr"/>
            <a:lstStyle/>
            <a:p>
              <a:pPr algn="ctr"/>
              <a:r>
                <a:rPr lang="en-US" sz="2000">
                  <a:solidFill>
                    <a:schemeClr val="bg1"/>
                  </a:solidFill>
                  <a:latin typeface="Tahoma" pitchFamily="34" charset="0"/>
                  <a:cs typeface="Times New Roman" pitchFamily="18" charset="0"/>
                </a:rPr>
                <a:t>B</a:t>
              </a:r>
            </a:p>
          </p:txBody>
        </p:sp>
        <p:sp>
          <p:nvSpPr>
            <p:cNvPr id="3100" name="Line 25"/>
            <p:cNvSpPr>
              <a:spLocks noChangeShapeType="1"/>
            </p:cNvSpPr>
            <p:nvPr/>
          </p:nvSpPr>
          <p:spPr bwMode="auto">
            <a:xfrm>
              <a:off x="1968" y="1440"/>
              <a:ext cx="0" cy="2400"/>
            </a:xfrm>
            <a:prstGeom prst="line">
              <a:avLst/>
            </a:prstGeom>
            <a:noFill/>
            <a:ln w="9525" cap="rnd">
              <a:solidFill>
                <a:schemeClr val="tx1"/>
              </a:solidFill>
              <a:prstDash val="sysDot"/>
              <a:miter lim="800000"/>
              <a:headEnd/>
              <a:tailEnd/>
            </a:ln>
          </p:spPr>
          <p:txBody>
            <a:bodyPr wrap="none"/>
            <a:lstStyle/>
            <a:p>
              <a:endParaRPr lang="el-GR"/>
            </a:p>
          </p:txBody>
        </p:sp>
      </p:grpSp>
      <p:sp>
        <p:nvSpPr>
          <p:cNvPr id="99354" name="Rectangle 26"/>
          <p:cNvSpPr>
            <a:spLocks noChangeArrowheads="1"/>
          </p:cNvSpPr>
          <p:nvPr/>
        </p:nvSpPr>
        <p:spPr bwMode="auto">
          <a:xfrm>
            <a:off x="5181600" y="4495800"/>
            <a:ext cx="990600" cy="381000"/>
          </a:xfrm>
          <a:prstGeom prst="rect">
            <a:avLst/>
          </a:prstGeom>
          <a:solidFill>
            <a:schemeClr val="accent1"/>
          </a:solidFill>
          <a:ln w="9525">
            <a:noFill/>
            <a:miter lim="800000"/>
            <a:headEnd/>
            <a:tailEnd/>
          </a:ln>
        </p:spPr>
        <p:txBody>
          <a:bodyPr wrap="none" anchor="ctr"/>
          <a:lstStyle/>
          <a:p>
            <a:pPr algn="ctr"/>
            <a:r>
              <a:rPr lang="en-US" sz="2000">
                <a:latin typeface="Tahoma" pitchFamily="34" charset="0"/>
                <a:cs typeface="Times New Roman" pitchFamily="18" charset="0"/>
              </a:rPr>
              <a:t>Data(Y)</a:t>
            </a:r>
          </a:p>
        </p:txBody>
      </p:sp>
      <p:sp>
        <p:nvSpPr>
          <p:cNvPr id="99355" name="Rectangle 27"/>
          <p:cNvSpPr>
            <a:spLocks noChangeArrowheads="1"/>
          </p:cNvSpPr>
          <p:nvPr/>
        </p:nvSpPr>
        <p:spPr bwMode="auto">
          <a:xfrm>
            <a:off x="6172200" y="3429000"/>
            <a:ext cx="304800" cy="381000"/>
          </a:xfrm>
          <a:prstGeom prst="rect">
            <a:avLst/>
          </a:prstGeom>
          <a:solidFill>
            <a:srgbClr val="009900"/>
          </a:solidFill>
          <a:ln w="9525">
            <a:noFill/>
            <a:miter lim="800000"/>
            <a:headEnd/>
            <a:tailEnd/>
          </a:ln>
        </p:spPr>
        <p:txBody>
          <a:bodyPr wrap="none" anchor="ctr"/>
          <a:lstStyle/>
          <a:p>
            <a:pPr algn="ctr"/>
            <a:r>
              <a:rPr lang="en-US" sz="2000">
                <a:solidFill>
                  <a:schemeClr val="bg1"/>
                </a:solidFill>
                <a:latin typeface="Tahoma" pitchFamily="34" charset="0"/>
                <a:cs typeface="Times New Roman" pitchFamily="18" charset="0"/>
              </a:rPr>
              <a:t>A</a:t>
            </a:r>
          </a:p>
        </p:txBody>
      </p:sp>
      <p:grpSp>
        <p:nvGrpSpPr>
          <p:cNvPr id="7" name="Group 28"/>
          <p:cNvGrpSpPr>
            <a:grpSpLocks/>
          </p:cNvGrpSpPr>
          <p:nvPr/>
        </p:nvGrpSpPr>
        <p:grpSpPr bwMode="auto">
          <a:xfrm>
            <a:off x="4419600" y="2286000"/>
            <a:ext cx="762000" cy="3048000"/>
            <a:chOff x="2784" y="1440"/>
            <a:chExt cx="480" cy="1920"/>
          </a:xfrm>
        </p:grpSpPr>
        <p:sp>
          <p:nvSpPr>
            <p:cNvPr id="3097" name="Rectangle 29"/>
            <p:cNvSpPr>
              <a:spLocks noChangeArrowheads="1"/>
            </p:cNvSpPr>
            <p:nvPr/>
          </p:nvSpPr>
          <p:spPr bwMode="auto">
            <a:xfrm>
              <a:off x="2784" y="1584"/>
              <a:ext cx="480" cy="240"/>
            </a:xfrm>
            <a:prstGeom prst="rect">
              <a:avLst/>
            </a:prstGeom>
            <a:solidFill>
              <a:schemeClr val="hlink"/>
            </a:solidFill>
            <a:ln w="9525">
              <a:noFill/>
              <a:miter lim="800000"/>
              <a:headEnd/>
              <a:tailEnd/>
            </a:ln>
          </p:spPr>
          <p:txBody>
            <a:bodyPr wrap="none" anchor="ctr"/>
            <a:lstStyle/>
            <a:p>
              <a:pPr algn="ctr"/>
              <a:r>
                <a:rPr lang="en-US" sz="2000">
                  <a:solidFill>
                    <a:schemeClr val="bg1"/>
                  </a:solidFill>
                  <a:latin typeface="Tahoma" pitchFamily="34" charset="0"/>
                  <a:cs typeface="Times New Roman" pitchFamily="18" charset="0"/>
                </a:rPr>
                <a:t>Poll(Z)</a:t>
              </a:r>
            </a:p>
          </p:txBody>
        </p:sp>
        <p:sp>
          <p:nvSpPr>
            <p:cNvPr id="3098" name="Line 30"/>
            <p:cNvSpPr>
              <a:spLocks noChangeShapeType="1"/>
            </p:cNvSpPr>
            <p:nvPr/>
          </p:nvSpPr>
          <p:spPr bwMode="auto">
            <a:xfrm>
              <a:off x="2784" y="1440"/>
              <a:ext cx="0" cy="1920"/>
            </a:xfrm>
            <a:prstGeom prst="line">
              <a:avLst/>
            </a:prstGeom>
            <a:noFill/>
            <a:ln w="9525" cap="rnd">
              <a:solidFill>
                <a:schemeClr val="tx1"/>
              </a:solidFill>
              <a:prstDash val="sysDot"/>
              <a:miter lim="800000"/>
              <a:headEnd/>
              <a:tailEnd/>
            </a:ln>
          </p:spPr>
          <p:txBody>
            <a:bodyPr wrap="none"/>
            <a:lstStyle/>
            <a:p>
              <a:endParaRPr lang="el-GR"/>
            </a:p>
          </p:txBody>
        </p:sp>
      </p:grpSp>
      <p:grpSp>
        <p:nvGrpSpPr>
          <p:cNvPr id="8" name="Group 31"/>
          <p:cNvGrpSpPr>
            <a:grpSpLocks/>
          </p:cNvGrpSpPr>
          <p:nvPr/>
        </p:nvGrpSpPr>
        <p:grpSpPr bwMode="auto">
          <a:xfrm>
            <a:off x="6477000" y="2286000"/>
            <a:ext cx="762000" cy="3048000"/>
            <a:chOff x="4080" y="1440"/>
            <a:chExt cx="480" cy="1920"/>
          </a:xfrm>
        </p:grpSpPr>
        <p:sp>
          <p:nvSpPr>
            <p:cNvPr id="3095" name="Rectangle 32"/>
            <p:cNvSpPr>
              <a:spLocks noChangeArrowheads="1"/>
            </p:cNvSpPr>
            <p:nvPr/>
          </p:nvSpPr>
          <p:spPr bwMode="auto">
            <a:xfrm>
              <a:off x="4080" y="1584"/>
              <a:ext cx="480" cy="240"/>
            </a:xfrm>
            <a:prstGeom prst="rect">
              <a:avLst/>
            </a:prstGeom>
            <a:solidFill>
              <a:schemeClr val="hlink"/>
            </a:solidFill>
            <a:ln w="9525">
              <a:noFill/>
              <a:miter lim="800000"/>
              <a:headEnd/>
              <a:tailEnd/>
            </a:ln>
          </p:spPr>
          <p:txBody>
            <a:bodyPr wrap="none" anchor="ctr"/>
            <a:lstStyle/>
            <a:p>
              <a:pPr algn="ctr"/>
              <a:r>
                <a:rPr lang="en-US" sz="2000" dirty="0">
                  <a:solidFill>
                    <a:schemeClr val="bg1"/>
                  </a:solidFill>
                  <a:latin typeface="Tahoma" pitchFamily="34" charset="0"/>
                  <a:cs typeface="Times New Roman" pitchFamily="18" charset="0"/>
                </a:rPr>
                <a:t>End</a:t>
              </a:r>
            </a:p>
          </p:txBody>
        </p:sp>
        <p:sp>
          <p:nvSpPr>
            <p:cNvPr id="3096" name="Line 33"/>
            <p:cNvSpPr>
              <a:spLocks noChangeShapeType="1"/>
            </p:cNvSpPr>
            <p:nvPr/>
          </p:nvSpPr>
          <p:spPr bwMode="auto">
            <a:xfrm>
              <a:off x="4080" y="1440"/>
              <a:ext cx="0" cy="1920"/>
            </a:xfrm>
            <a:prstGeom prst="line">
              <a:avLst/>
            </a:prstGeom>
            <a:noFill/>
            <a:ln w="9525" cap="rnd">
              <a:solidFill>
                <a:schemeClr val="tx1"/>
              </a:solidFill>
              <a:prstDash val="sysDot"/>
              <a:miter lim="800000"/>
              <a:headEnd/>
              <a:tailEnd/>
            </a:ln>
          </p:spPr>
          <p:txBody>
            <a:bodyPr wrap="none"/>
            <a:lstStyle/>
            <a:p>
              <a:endParaRPr lang="el-GR"/>
            </a:p>
          </p:txBody>
        </p:sp>
      </p:grpSp>
      <p:sp>
        <p:nvSpPr>
          <p:cNvPr id="99362" name="Rectangle 34"/>
          <p:cNvSpPr>
            <a:spLocks noChangeArrowheads="1"/>
          </p:cNvSpPr>
          <p:nvPr/>
        </p:nvSpPr>
        <p:spPr bwMode="auto">
          <a:xfrm>
            <a:off x="3124200" y="5562600"/>
            <a:ext cx="5105400" cy="381000"/>
          </a:xfrm>
          <a:prstGeom prst="rect">
            <a:avLst/>
          </a:prstGeom>
          <a:solidFill>
            <a:schemeClr val="folHlink"/>
          </a:solidFill>
          <a:ln w="9525">
            <a:noFill/>
            <a:miter lim="800000"/>
            <a:headEnd/>
            <a:tailEnd/>
          </a:ln>
        </p:spPr>
        <p:txBody>
          <a:bodyPr wrap="none" anchor="ctr"/>
          <a:lstStyle/>
          <a:p>
            <a:pPr algn="ctr"/>
            <a:r>
              <a:rPr lang="en-US" sz="2400">
                <a:solidFill>
                  <a:schemeClr val="bg1"/>
                </a:solidFill>
                <a:latin typeface="Tahoma" pitchFamily="34" charset="0"/>
                <a:cs typeface="Times New Roman" pitchFamily="18" charset="0"/>
              </a:rPr>
              <a:t>NAV set</a:t>
            </a:r>
          </a:p>
        </p:txBody>
      </p:sp>
      <p:grpSp>
        <p:nvGrpSpPr>
          <p:cNvPr id="9" name="Group 35"/>
          <p:cNvGrpSpPr>
            <a:grpSpLocks/>
          </p:cNvGrpSpPr>
          <p:nvPr/>
        </p:nvGrpSpPr>
        <p:grpSpPr bwMode="auto">
          <a:xfrm>
            <a:off x="7239000" y="2286000"/>
            <a:ext cx="990600" cy="3810000"/>
            <a:chOff x="4560" y="1440"/>
            <a:chExt cx="624" cy="2400"/>
          </a:xfrm>
        </p:grpSpPr>
        <p:sp>
          <p:nvSpPr>
            <p:cNvPr id="3093" name="Line 36"/>
            <p:cNvSpPr>
              <a:spLocks noChangeShapeType="1"/>
            </p:cNvSpPr>
            <p:nvPr/>
          </p:nvSpPr>
          <p:spPr bwMode="auto">
            <a:xfrm>
              <a:off x="4560" y="1440"/>
              <a:ext cx="0" cy="2400"/>
            </a:xfrm>
            <a:prstGeom prst="line">
              <a:avLst/>
            </a:prstGeom>
            <a:noFill/>
            <a:ln w="9525">
              <a:solidFill>
                <a:schemeClr val="tx1"/>
              </a:solidFill>
              <a:miter lim="800000"/>
              <a:headEnd/>
              <a:tailEnd/>
            </a:ln>
          </p:spPr>
          <p:txBody>
            <a:bodyPr wrap="none"/>
            <a:lstStyle/>
            <a:p>
              <a:endParaRPr lang="el-GR"/>
            </a:p>
          </p:txBody>
        </p:sp>
        <p:sp>
          <p:nvSpPr>
            <p:cNvPr id="3094" name="Rectangle 37"/>
            <p:cNvSpPr>
              <a:spLocks noChangeArrowheads="1"/>
            </p:cNvSpPr>
            <p:nvPr/>
          </p:nvSpPr>
          <p:spPr bwMode="auto">
            <a:xfrm>
              <a:off x="4560" y="3504"/>
              <a:ext cx="624" cy="240"/>
            </a:xfrm>
            <a:prstGeom prst="rect">
              <a:avLst/>
            </a:prstGeom>
            <a:solidFill>
              <a:srgbClr val="C5FFC5"/>
            </a:solidFill>
            <a:ln w="9525">
              <a:noFill/>
              <a:miter lim="800000"/>
              <a:headEnd/>
              <a:tailEnd/>
            </a:ln>
          </p:spPr>
          <p:txBody>
            <a:bodyPr wrap="none" anchor="ctr"/>
            <a:lstStyle/>
            <a:p>
              <a:pPr>
                <a:spcBef>
                  <a:spcPct val="20000"/>
                </a:spcBef>
                <a:buFontTx/>
                <a:buChar char="•"/>
              </a:pPr>
              <a:endParaRPr lang="el-GR"/>
            </a:p>
          </p:txBody>
        </p:sp>
      </p:grpSp>
      <p:grpSp>
        <p:nvGrpSpPr>
          <p:cNvPr id="10" name="Group 38"/>
          <p:cNvGrpSpPr>
            <a:grpSpLocks/>
          </p:cNvGrpSpPr>
          <p:nvPr/>
        </p:nvGrpSpPr>
        <p:grpSpPr bwMode="auto">
          <a:xfrm>
            <a:off x="2270125" y="2224088"/>
            <a:ext cx="641350" cy="442912"/>
            <a:chOff x="1430" y="1401"/>
            <a:chExt cx="404" cy="279"/>
          </a:xfrm>
        </p:grpSpPr>
        <p:sp>
          <p:nvSpPr>
            <p:cNvPr id="3091" name="Line 39"/>
            <p:cNvSpPr>
              <a:spLocks noChangeShapeType="1"/>
            </p:cNvSpPr>
            <p:nvPr/>
          </p:nvSpPr>
          <p:spPr bwMode="auto">
            <a:xfrm>
              <a:off x="1488" y="1680"/>
              <a:ext cx="240" cy="0"/>
            </a:xfrm>
            <a:prstGeom prst="line">
              <a:avLst/>
            </a:prstGeom>
            <a:noFill/>
            <a:ln w="38100">
              <a:solidFill>
                <a:schemeClr val="tx1"/>
              </a:solidFill>
              <a:miter lim="800000"/>
              <a:headEnd/>
              <a:tailEnd type="triangle" w="med" len="med"/>
            </a:ln>
          </p:spPr>
          <p:txBody>
            <a:bodyPr wrap="none"/>
            <a:lstStyle/>
            <a:p>
              <a:endParaRPr lang="el-GR"/>
            </a:p>
          </p:txBody>
        </p:sp>
        <p:sp>
          <p:nvSpPr>
            <p:cNvPr id="3092" name="Text Box 40"/>
            <p:cNvSpPr txBox="1">
              <a:spLocks noChangeArrowheads="1"/>
            </p:cNvSpPr>
            <p:nvPr/>
          </p:nvSpPr>
          <p:spPr bwMode="auto">
            <a:xfrm>
              <a:off x="1430" y="1401"/>
              <a:ext cx="404" cy="231"/>
            </a:xfrm>
            <a:prstGeom prst="rect">
              <a:avLst/>
            </a:prstGeom>
            <a:noFill/>
            <a:ln w="9525">
              <a:noFill/>
              <a:miter lim="800000"/>
              <a:headEnd/>
              <a:tailEnd/>
            </a:ln>
          </p:spPr>
          <p:txBody>
            <a:bodyPr wrap="none">
              <a:spAutoFit/>
            </a:bodyPr>
            <a:lstStyle/>
            <a:p>
              <a:r>
                <a:rPr lang="en-US" sz="1800">
                  <a:latin typeface="Tahoma" pitchFamily="34" charset="0"/>
                  <a:cs typeface="Times New Roman" pitchFamily="18" charset="0"/>
                </a:rPr>
                <a:t>PIFS</a:t>
              </a:r>
            </a:p>
          </p:txBody>
        </p:sp>
      </p:grpSp>
      <p:sp>
        <p:nvSpPr>
          <p:cNvPr id="41" name="Rectangle 3">
            <a:extLst>
              <a:ext uri="{FF2B5EF4-FFF2-40B4-BE49-F238E27FC236}">
                <a16:creationId xmlns:a16="http://schemas.microsoft.com/office/drawing/2014/main" id="{FAA0EFB0-9531-4E3F-8AF9-F924FA7AF9F0}"/>
              </a:ext>
            </a:extLst>
          </p:cNvPr>
          <p:cNvSpPr txBox="1">
            <a:spLocks noChangeArrowheads="1"/>
          </p:cNvSpPr>
          <p:nvPr/>
        </p:nvSpPr>
        <p:spPr>
          <a:xfrm>
            <a:off x="381000" y="1462380"/>
            <a:ext cx="8305800" cy="670476"/>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0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16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6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r>
              <a:rPr lang="en-US" altLang="zh-CN" sz="1800" dirty="0"/>
              <a:t>A Point Coordinator (PC), located in the Access Point (AP) controls the PCF</a:t>
            </a:r>
            <a:endParaRPr lang="nb-NO" altLang="zh-CN" sz="1800" dirty="0"/>
          </a:p>
          <a:p>
            <a:pPr eaLnBrk="1" hangingPunct="1"/>
            <a:endParaRPr lang="en-US" sz="1800" dirty="0"/>
          </a:p>
        </p:txBody>
      </p:sp>
      <p:sp>
        <p:nvSpPr>
          <p:cNvPr id="3" name="Slide Number Placeholder 2">
            <a:extLst>
              <a:ext uri="{FF2B5EF4-FFF2-40B4-BE49-F238E27FC236}">
                <a16:creationId xmlns:a16="http://schemas.microsoft.com/office/drawing/2014/main" id="{91834D58-B2EB-4CE1-8083-4620BD1A0920}"/>
              </a:ext>
            </a:extLst>
          </p:cNvPr>
          <p:cNvSpPr>
            <a:spLocks noGrp="1"/>
          </p:cNvSpPr>
          <p:nvPr>
            <p:ph type="sldNum" sz="quarter" idx="12"/>
          </p:nvPr>
        </p:nvSpPr>
        <p:spPr/>
        <p:txBody>
          <a:bodyPr/>
          <a:lstStyle/>
          <a:p>
            <a:pPr>
              <a:defRPr/>
            </a:pPr>
            <a:fld id="{90C68809-8969-42E3-9C72-9545EB42FCE6}" type="slidenum">
              <a:rPr lang="el-GR" smtClean="0"/>
              <a:pPr>
                <a:defRPr/>
              </a:pPr>
              <a:t>46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47"/>
                                        </p:tgtEl>
                                        <p:attrNameLst>
                                          <p:attrName>style.visibility</p:attrName>
                                        </p:attrNameLst>
                                      </p:cBhvr>
                                      <p:to>
                                        <p:strVal val="visible"/>
                                      </p:to>
                                    </p:set>
                                    <p:animEffect transition="in" filter="dissolve">
                                      <p:cBhvr>
                                        <p:cTn id="12" dur="500"/>
                                        <p:tgtEl>
                                          <p:spTgt spid="993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48"/>
                                        </p:tgtEl>
                                        <p:attrNameLst>
                                          <p:attrName>style.visibility</p:attrName>
                                        </p:attrNameLst>
                                      </p:cBhvr>
                                      <p:to>
                                        <p:strVal val="visible"/>
                                      </p:to>
                                    </p:set>
                                    <p:animEffect transition="in" filter="dissolve">
                                      <p:cBhvr>
                                        <p:cTn id="17" dur="500"/>
                                        <p:tgtEl>
                                          <p:spTgt spid="9934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ppt_w/2"/>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ppt_x</p:attrName>
                                        </p:attrNameLst>
                                      </p:cBhvr>
                                      <p:tavLst>
                                        <p:tav tm="0">
                                          <p:val>
                                            <p:strVal val="#ppt_x-#ppt_w/2"/>
                                          </p:val>
                                        </p:tav>
                                        <p:tav tm="100000">
                                          <p:val>
                                            <p:strVal val="#ppt_x"/>
                                          </p:val>
                                        </p:tav>
                                      </p:tavLst>
                                    </p:anim>
                                    <p:anim calcmode="lin" valueType="num">
                                      <p:cBhvr>
                                        <p:cTn id="31" dur="500" fill="hold"/>
                                        <p:tgtEl>
                                          <p:spTgt spid="6"/>
                                        </p:tgtEl>
                                        <p:attrNameLst>
                                          <p:attrName>ppt_y</p:attrName>
                                        </p:attrNameLst>
                                      </p:cBhvr>
                                      <p:tavLst>
                                        <p:tav tm="0">
                                          <p:val>
                                            <p:strVal val="#ppt_y"/>
                                          </p:val>
                                        </p:tav>
                                        <p:tav tm="100000">
                                          <p:val>
                                            <p:strVal val="#ppt_y"/>
                                          </p:val>
                                        </p:tav>
                                      </p:tavLst>
                                    </p:anim>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99362"/>
                                        </p:tgtEl>
                                        <p:attrNameLst>
                                          <p:attrName>style.visibility</p:attrName>
                                        </p:attrNameLst>
                                      </p:cBhvr>
                                      <p:to>
                                        <p:strVal val="visible"/>
                                      </p:to>
                                    </p:set>
                                    <p:anim calcmode="lin" valueType="num">
                                      <p:cBhvr>
                                        <p:cTn id="38" dur="500" fill="hold"/>
                                        <p:tgtEl>
                                          <p:spTgt spid="99362"/>
                                        </p:tgtEl>
                                        <p:attrNameLst>
                                          <p:attrName>ppt_x</p:attrName>
                                        </p:attrNameLst>
                                      </p:cBhvr>
                                      <p:tavLst>
                                        <p:tav tm="0">
                                          <p:val>
                                            <p:strVal val="#ppt_x-#ppt_w/2"/>
                                          </p:val>
                                        </p:tav>
                                        <p:tav tm="100000">
                                          <p:val>
                                            <p:strVal val="#ppt_x"/>
                                          </p:val>
                                        </p:tav>
                                      </p:tavLst>
                                    </p:anim>
                                    <p:anim calcmode="lin" valueType="num">
                                      <p:cBhvr>
                                        <p:cTn id="39" dur="500" fill="hold"/>
                                        <p:tgtEl>
                                          <p:spTgt spid="99362"/>
                                        </p:tgtEl>
                                        <p:attrNameLst>
                                          <p:attrName>ppt_y</p:attrName>
                                        </p:attrNameLst>
                                      </p:cBhvr>
                                      <p:tavLst>
                                        <p:tav tm="0">
                                          <p:val>
                                            <p:strVal val="#ppt_y"/>
                                          </p:val>
                                        </p:tav>
                                        <p:tav tm="100000">
                                          <p:val>
                                            <p:strVal val="#ppt_y"/>
                                          </p:val>
                                        </p:tav>
                                      </p:tavLst>
                                    </p:anim>
                                    <p:anim calcmode="lin" valueType="num">
                                      <p:cBhvr>
                                        <p:cTn id="40" dur="500" fill="hold"/>
                                        <p:tgtEl>
                                          <p:spTgt spid="99362"/>
                                        </p:tgtEl>
                                        <p:attrNameLst>
                                          <p:attrName>ppt_w</p:attrName>
                                        </p:attrNameLst>
                                      </p:cBhvr>
                                      <p:tavLst>
                                        <p:tav tm="0">
                                          <p:val>
                                            <p:fltVal val="0"/>
                                          </p:val>
                                        </p:tav>
                                        <p:tav tm="100000">
                                          <p:val>
                                            <p:strVal val="#ppt_w"/>
                                          </p:val>
                                        </p:tav>
                                      </p:tavLst>
                                    </p:anim>
                                    <p:anim calcmode="lin" valueType="num">
                                      <p:cBhvr>
                                        <p:cTn id="41" dur="500" fill="hold"/>
                                        <p:tgtEl>
                                          <p:spTgt spid="9936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99349"/>
                                        </p:tgtEl>
                                        <p:attrNameLst>
                                          <p:attrName>style.visibility</p:attrName>
                                        </p:attrNameLst>
                                      </p:cBhvr>
                                      <p:to>
                                        <p:strVal val="visible"/>
                                      </p:to>
                                    </p:set>
                                    <p:anim calcmode="lin" valueType="num">
                                      <p:cBhvr>
                                        <p:cTn id="46" dur="500" fill="hold"/>
                                        <p:tgtEl>
                                          <p:spTgt spid="99349"/>
                                        </p:tgtEl>
                                        <p:attrNameLst>
                                          <p:attrName>ppt_x</p:attrName>
                                        </p:attrNameLst>
                                      </p:cBhvr>
                                      <p:tavLst>
                                        <p:tav tm="0">
                                          <p:val>
                                            <p:strVal val="#ppt_x-#ppt_w/2"/>
                                          </p:val>
                                        </p:tav>
                                        <p:tav tm="100000">
                                          <p:val>
                                            <p:strVal val="#ppt_x"/>
                                          </p:val>
                                        </p:tav>
                                      </p:tavLst>
                                    </p:anim>
                                    <p:anim calcmode="lin" valueType="num">
                                      <p:cBhvr>
                                        <p:cTn id="47" dur="500" fill="hold"/>
                                        <p:tgtEl>
                                          <p:spTgt spid="99349"/>
                                        </p:tgtEl>
                                        <p:attrNameLst>
                                          <p:attrName>ppt_y</p:attrName>
                                        </p:attrNameLst>
                                      </p:cBhvr>
                                      <p:tavLst>
                                        <p:tav tm="0">
                                          <p:val>
                                            <p:strVal val="#ppt_y"/>
                                          </p:val>
                                        </p:tav>
                                        <p:tav tm="100000">
                                          <p:val>
                                            <p:strVal val="#ppt_y"/>
                                          </p:val>
                                        </p:tav>
                                      </p:tavLst>
                                    </p:anim>
                                    <p:anim calcmode="lin" valueType="num">
                                      <p:cBhvr>
                                        <p:cTn id="48" dur="500" fill="hold"/>
                                        <p:tgtEl>
                                          <p:spTgt spid="99349"/>
                                        </p:tgtEl>
                                        <p:attrNameLst>
                                          <p:attrName>ppt_w</p:attrName>
                                        </p:attrNameLst>
                                      </p:cBhvr>
                                      <p:tavLst>
                                        <p:tav tm="0">
                                          <p:val>
                                            <p:fltVal val="0"/>
                                          </p:val>
                                        </p:tav>
                                        <p:tav tm="100000">
                                          <p:val>
                                            <p:strVal val="#ppt_w"/>
                                          </p:val>
                                        </p:tav>
                                      </p:tavLst>
                                    </p:anim>
                                    <p:anim calcmode="lin" valueType="num">
                                      <p:cBhvr>
                                        <p:cTn id="49" dur="500" fill="hold"/>
                                        <p:tgtEl>
                                          <p:spTgt spid="99349"/>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grpId="0" nodeType="clickEffect">
                                  <p:stCondLst>
                                    <p:cond delay="0"/>
                                  </p:stCondLst>
                                  <p:childTnLst>
                                    <p:set>
                                      <p:cBhvr>
                                        <p:cTn id="53" dur="1" fill="hold">
                                          <p:stCondLst>
                                            <p:cond delay="0"/>
                                          </p:stCondLst>
                                        </p:cTn>
                                        <p:tgtEl>
                                          <p:spTgt spid="99350"/>
                                        </p:tgtEl>
                                        <p:attrNameLst>
                                          <p:attrName>style.visibility</p:attrName>
                                        </p:attrNameLst>
                                      </p:cBhvr>
                                      <p:to>
                                        <p:strVal val="visible"/>
                                      </p:to>
                                    </p:set>
                                    <p:anim calcmode="lin" valueType="num">
                                      <p:cBhvr>
                                        <p:cTn id="54" dur="500" fill="hold"/>
                                        <p:tgtEl>
                                          <p:spTgt spid="99350"/>
                                        </p:tgtEl>
                                        <p:attrNameLst>
                                          <p:attrName>ppt_x</p:attrName>
                                        </p:attrNameLst>
                                      </p:cBhvr>
                                      <p:tavLst>
                                        <p:tav tm="0">
                                          <p:val>
                                            <p:strVal val="#ppt_x-#ppt_w/2"/>
                                          </p:val>
                                        </p:tav>
                                        <p:tav tm="100000">
                                          <p:val>
                                            <p:strVal val="#ppt_x"/>
                                          </p:val>
                                        </p:tav>
                                      </p:tavLst>
                                    </p:anim>
                                    <p:anim calcmode="lin" valueType="num">
                                      <p:cBhvr>
                                        <p:cTn id="55" dur="500" fill="hold"/>
                                        <p:tgtEl>
                                          <p:spTgt spid="99350"/>
                                        </p:tgtEl>
                                        <p:attrNameLst>
                                          <p:attrName>ppt_y</p:attrName>
                                        </p:attrNameLst>
                                      </p:cBhvr>
                                      <p:tavLst>
                                        <p:tav tm="0">
                                          <p:val>
                                            <p:strVal val="#ppt_y"/>
                                          </p:val>
                                        </p:tav>
                                        <p:tav tm="100000">
                                          <p:val>
                                            <p:strVal val="#ppt_y"/>
                                          </p:val>
                                        </p:tav>
                                      </p:tavLst>
                                    </p:anim>
                                    <p:anim calcmode="lin" valueType="num">
                                      <p:cBhvr>
                                        <p:cTn id="56" dur="500" fill="hold"/>
                                        <p:tgtEl>
                                          <p:spTgt spid="99350"/>
                                        </p:tgtEl>
                                        <p:attrNameLst>
                                          <p:attrName>ppt_w</p:attrName>
                                        </p:attrNameLst>
                                      </p:cBhvr>
                                      <p:tavLst>
                                        <p:tav tm="0">
                                          <p:val>
                                            <p:fltVal val="0"/>
                                          </p:val>
                                        </p:tav>
                                        <p:tav tm="100000">
                                          <p:val>
                                            <p:strVal val="#ppt_w"/>
                                          </p:val>
                                        </p:tav>
                                      </p:tavLst>
                                    </p:anim>
                                    <p:anim calcmode="lin" valueType="num">
                                      <p:cBhvr>
                                        <p:cTn id="57" dur="500" fill="hold"/>
                                        <p:tgtEl>
                                          <p:spTgt spid="99350"/>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ppt_x</p:attrName>
                                        </p:attrNameLst>
                                      </p:cBhvr>
                                      <p:tavLst>
                                        <p:tav tm="0">
                                          <p:val>
                                            <p:strVal val="#ppt_x-#ppt_w/2"/>
                                          </p:val>
                                        </p:tav>
                                        <p:tav tm="100000">
                                          <p:val>
                                            <p:strVal val="#ppt_x"/>
                                          </p:val>
                                        </p:tav>
                                      </p:tavLst>
                                    </p:anim>
                                    <p:anim calcmode="lin" valueType="num">
                                      <p:cBhvr>
                                        <p:cTn id="63" dur="500" fill="hold"/>
                                        <p:tgtEl>
                                          <p:spTgt spid="7"/>
                                        </p:tgtEl>
                                        <p:attrNameLst>
                                          <p:attrName>ppt_y</p:attrName>
                                        </p:attrNameLst>
                                      </p:cBhvr>
                                      <p:tavLst>
                                        <p:tav tm="0">
                                          <p:val>
                                            <p:strVal val="#ppt_y"/>
                                          </p:val>
                                        </p:tav>
                                        <p:tav tm="100000">
                                          <p:val>
                                            <p:strVal val="#ppt_y"/>
                                          </p:val>
                                        </p:tav>
                                      </p:tavLst>
                                    </p:anim>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99354"/>
                                        </p:tgtEl>
                                        <p:attrNameLst>
                                          <p:attrName>style.visibility</p:attrName>
                                        </p:attrNameLst>
                                      </p:cBhvr>
                                      <p:to>
                                        <p:strVal val="visible"/>
                                      </p:to>
                                    </p:set>
                                    <p:anim calcmode="lin" valueType="num">
                                      <p:cBhvr>
                                        <p:cTn id="70" dur="500" fill="hold"/>
                                        <p:tgtEl>
                                          <p:spTgt spid="99354"/>
                                        </p:tgtEl>
                                        <p:attrNameLst>
                                          <p:attrName>ppt_x</p:attrName>
                                        </p:attrNameLst>
                                      </p:cBhvr>
                                      <p:tavLst>
                                        <p:tav tm="0">
                                          <p:val>
                                            <p:strVal val="#ppt_x-#ppt_w/2"/>
                                          </p:val>
                                        </p:tav>
                                        <p:tav tm="100000">
                                          <p:val>
                                            <p:strVal val="#ppt_x"/>
                                          </p:val>
                                        </p:tav>
                                      </p:tavLst>
                                    </p:anim>
                                    <p:anim calcmode="lin" valueType="num">
                                      <p:cBhvr>
                                        <p:cTn id="71" dur="500" fill="hold"/>
                                        <p:tgtEl>
                                          <p:spTgt spid="99354"/>
                                        </p:tgtEl>
                                        <p:attrNameLst>
                                          <p:attrName>ppt_y</p:attrName>
                                        </p:attrNameLst>
                                      </p:cBhvr>
                                      <p:tavLst>
                                        <p:tav tm="0">
                                          <p:val>
                                            <p:strVal val="#ppt_y"/>
                                          </p:val>
                                        </p:tav>
                                        <p:tav tm="100000">
                                          <p:val>
                                            <p:strVal val="#ppt_y"/>
                                          </p:val>
                                        </p:tav>
                                      </p:tavLst>
                                    </p:anim>
                                    <p:anim calcmode="lin" valueType="num">
                                      <p:cBhvr>
                                        <p:cTn id="72" dur="500" fill="hold"/>
                                        <p:tgtEl>
                                          <p:spTgt spid="99354"/>
                                        </p:tgtEl>
                                        <p:attrNameLst>
                                          <p:attrName>ppt_w</p:attrName>
                                        </p:attrNameLst>
                                      </p:cBhvr>
                                      <p:tavLst>
                                        <p:tav tm="0">
                                          <p:val>
                                            <p:fltVal val="0"/>
                                          </p:val>
                                        </p:tav>
                                        <p:tav tm="100000">
                                          <p:val>
                                            <p:strVal val="#ppt_w"/>
                                          </p:val>
                                        </p:tav>
                                      </p:tavLst>
                                    </p:anim>
                                    <p:anim calcmode="lin" valueType="num">
                                      <p:cBhvr>
                                        <p:cTn id="73" dur="500" fill="hold"/>
                                        <p:tgtEl>
                                          <p:spTgt spid="99354"/>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grpId="0" nodeType="clickEffect">
                                  <p:stCondLst>
                                    <p:cond delay="0"/>
                                  </p:stCondLst>
                                  <p:childTnLst>
                                    <p:set>
                                      <p:cBhvr>
                                        <p:cTn id="77" dur="1" fill="hold">
                                          <p:stCondLst>
                                            <p:cond delay="0"/>
                                          </p:stCondLst>
                                        </p:cTn>
                                        <p:tgtEl>
                                          <p:spTgt spid="99355"/>
                                        </p:tgtEl>
                                        <p:attrNameLst>
                                          <p:attrName>style.visibility</p:attrName>
                                        </p:attrNameLst>
                                      </p:cBhvr>
                                      <p:to>
                                        <p:strVal val="visible"/>
                                      </p:to>
                                    </p:set>
                                    <p:anim calcmode="lin" valueType="num">
                                      <p:cBhvr>
                                        <p:cTn id="78" dur="500" fill="hold"/>
                                        <p:tgtEl>
                                          <p:spTgt spid="99355"/>
                                        </p:tgtEl>
                                        <p:attrNameLst>
                                          <p:attrName>ppt_x</p:attrName>
                                        </p:attrNameLst>
                                      </p:cBhvr>
                                      <p:tavLst>
                                        <p:tav tm="0">
                                          <p:val>
                                            <p:strVal val="#ppt_x-#ppt_w/2"/>
                                          </p:val>
                                        </p:tav>
                                        <p:tav tm="100000">
                                          <p:val>
                                            <p:strVal val="#ppt_x"/>
                                          </p:val>
                                        </p:tav>
                                      </p:tavLst>
                                    </p:anim>
                                    <p:anim calcmode="lin" valueType="num">
                                      <p:cBhvr>
                                        <p:cTn id="79" dur="500" fill="hold"/>
                                        <p:tgtEl>
                                          <p:spTgt spid="99355"/>
                                        </p:tgtEl>
                                        <p:attrNameLst>
                                          <p:attrName>ppt_y</p:attrName>
                                        </p:attrNameLst>
                                      </p:cBhvr>
                                      <p:tavLst>
                                        <p:tav tm="0">
                                          <p:val>
                                            <p:strVal val="#ppt_y"/>
                                          </p:val>
                                        </p:tav>
                                        <p:tav tm="100000">
                                          <p:val>
                                            <p:strVal val="#ppt_y"/>
                                          </p:val>
                                        </p:tav>
                                      </p:tavLst>
                                    </p:anim>
                                    <p:anim calcmode="lin" valueType="num">
                                      <p:cBhvr>
                                        <p:cTn id="80" dur="500" fill="hold"/>
                                        <p:tgtEl>
                                          <p:spTgt spid="99355"/>
                                        </p:tgtEl>
                                        <p:attrNameLst>
                                          <p:attrName>ppt_w</p:attrName>
                                        </p:attrNameLst>
                                      </p:cBhvr>
                                      <p:tavLst>
                                        <p:tav tm="0">
                                          <p:val>
                                            <p:fltVal val="0"/>
                                          </p:val>
                                        </p:tav>
                                        <p:tav tm="100000">
                                          <p:val>
                                            <p:strVal val="#ppt_w"/>
                                          </p:val>
                                        </p:tav>
                                      </p:tavLst>
                                    </p:anim>
                                    <p:anim calcmode="lin" valueType="num">
                                      <p:cBhvr>
                                        <p:cTn id="81" dur="500" fill="hold"/>
                                        <p:tgtEl>
                                          <p:spTgt spid="99355"/>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17" presetClass="entr" presetSubtype="8"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500" fill="hold"/>
                                        <p:tgtEl>
                                          <p:spTgt spid="8"/>
                                        </p:tgtEl>
                                        <p:attrNameLst>
                                          <p:attrName>ppt_x</p:attrName>
                                        </p:attrNameLst>
                                      </p:cBhvr>
                                      <p:tavLst>
                                        <p:tav tm="0">
                                          <p:val>
                                            <p:strVal val="#ppt_x-#ppt_w/2"/>
                                          </p:val>
                                        </p:tav>
                                        <p:tav tm="100000">
                                          <p:val>
                                            <p:strVal val="#ppt_x"/>
                                          </p:val>
                                        </p:tav>
                                      </p:tavLst>
                                    </p:anim>
                                    <p:anim calcmode="lin" valueType="num">
                                      <p:cBhvr>
                                        <p:cTn id="87" dur="500" fill="hold"/>
                                        <p:tgtEl>
                                          <p:spTgt spid="8"/>
                                        </p:tgtEl>
                                        <p:attrNameLst>
                                          <p:attrName>ppt_y</p:attrName>
                                        </p:attrNameLst>
                                      </p:cBhvr>
                                      <p:tavLst>
                                        <p:tav tm="0">
                                          <p:val>
                                            <p:strVal val="#ppt_y"/>
                                          </p:val>
                                        </p:tav>
                                        <p:tav tm="100000">
                                          <p:val>
                                            <p:strVal val="#ppt_y"/>
                                          </p:val>
                                        </p:tav>
                                      </p:tavLst>
                                    </p:anim>
                                    <p:anim calcmode="lin" valueType="num">
                                      <p:cBhvr>
                                        <p:cTn id="88" dur="500" fill="hold"/>
                                        <p:tgtEl>
                                          <p:spTgt spid="8"/>
                                        </p:tgtEl>
                                        <p:attrNameLst>
                                          <p:attrName>ppt_w</p:attrName>
                                        </p:attrNameLst>
                                      </p:cBhvr>
                                      <p:tavLst>
                                        <p:tav tm="0">
                                          <p:val>
                                            <p:fltVal val="0"/>
                                          </p:val>
                                        </p:tav>
                                        <p:tav tm="100000">
                                          <p:val>
                                            <p:strVal val="#ppt_w"/>
                                          </p:val>
                                        </p:tav>
                                      </p:tavLst>
                                    </p:anim>
                                    <p:anim calcmode="lin" valueType="num">
                                      <p:cBhvr>
                                        <p:cTn id="8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8"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 calcmode="lin" valueType="num">
                                      <p:cBhvr>
                                        <p:cTn id="94" dur="500" fill="hold"/>
                                        <p:tgtEl>
                                          <p:spTgt spid="9"/>
                                        </p:tgtEl>
                                        <p:attrNameLst>
                                          <p:attrName>ppt_x</p:attrName>
                                        </p:attrNameLst>
                                      </p:cBhvr>
                                      <p:tavLst>
                                        <p:tav tm="0">
                                          <p:val>
                                            <p:strVal val="#ppt_x-#ppt_w/2"/>
                                          </p:val>
                                        </p:tav>
                                        <p:tav tm="100000">
                                          <p:val>
                                            <p:strVal val="#ppt_x"/>
                                          </p:val>
                                        </p:tav>
                                      </p:tavLst>
                                    </p:anim>
                                    <p:anim calcmode="lin" valueType="num">
                                      <p:cBhvr>
                                        <p:cTn id="95" dur="500" fill="hold"/>
                                        <p:tgtEl>
                                          <p:spTgt spid="9"/>
                                        </p:tgtEl>
                                        <p:attrNameLst>
                                          <p:attrName>ppt_y</p:attrName>
                                        </p:attrNameLst>
                                      </p:cBhvr>
                                      <p:tavLst>
                                        <p:tav tm="0">
                                          <p:val>
                                            <p:strVal val="#ppt_y"/>
                                          </p:val>
                                        </p:tav>
                                        <p:tav tm="100000">
                                          <p:val>
                                            <p:strVal val="#ppt_y"/>
                                          </p:val>
                                        </p:tav>
                                      </p:tavLst>
                                    </p:anim>
                                    <p:anim calcmode="lin" valueType="num">
                                      <p:cBhvr>
                                        <p:cTn id="96" dur="500" fill="hold"/>
                                        <p:tgtEl>
                                          <p:spTgt spid="9"/>
                                        </p:tgtEl>
                                        <p:attrNameLst>
                                          <p:attrName>ppt_w</p:attrName>
                                        </p:attrNameLst>
                                      </p:cBhvr>
                                      <p:tavLst>
                                        <p:tav tm="0">
                                          <p:val>
                                            <p:fltVal val="0"/>
                                          </p:val>
                                        </p:tav>
                                        <p:tav tm="100000">
                                          <p:val>
                                            <p:strVal val="#ppt_w"/>
                                          </p:val>
                                        </p:tav>
                                      </p:tavLst>
                                    </p:anim>
                                    <p:anim calcmode="lin" valueType="num">
                                      <p:cBhvr>
                                        <p:cTn id="97"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animBg="1" autoUpdateAnimBg="0"/>
      <p:bldP spid="99348" grpId="0" animBg="1"/>
      <p:bldP spid="99349" grpId="0" animBg="1" autoUpdateAnimBg="0"/>
      <p:bldP spid="99350" grpId="0" animBg="1" autoUpdateAnimBg="0"/>
      <p:bldP spid="99354" grpId="0" animBg="1" autoUpdateAnimBg="0"/>
      <p:bldP spid="99355" grpId="0" animBg="1" autoUpdateAnimBg="0"/>
      <p:bldP spid="99362"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t>The coexist of DCF &amp; PCF</a:t>
            </a:r>
          </a:p>
        </p:txBody>
      </p:sp>
      <p:sp>
        <p:nvSpPr>
          <p:cNvPr id="101379" name="Line 3"/>
          <p:cNvSpPr>
            <a:spLocks noChangeShapeType="1"/>
          </p:cNvSpPr>
          <p:nvPr/>
        </p:nvSpPr>
        <p:spPr bwMode="auto">
          <a:xfrm>
            <a:off x="304800" y="5371628"/>
            <a:ext cx="8839200" cy="1588"/>
          </a:xfrm>
          <a:prstGeom prst="line">
            <a:avLst/>
          </a:prstGeom>
          <a:noFill/>
          <a:ln w="9525">
            <a:solidFill>
              <a:schemeClr val="tx1"/>
            </a:solidFill>
            <a:round/>
            <a:headEnd/>
            <a:tailEnd/>
          </a:ln>
        </p:spPr>
        <p:txBody>
          <a:bodyPr wrap="none" anchor="ctr"/>
          <a:lstStyle/>
          <a:p>
            <a:endParaRPr lang="el-GR"/>
          </a:p>
        </p:txBody>
      </p:sp>
      <p:grpSp>
        <p:nvGrpSpPr>
          <p:cNvPr id="2" name="Group 4"/>
          <p:cNvGrpSpPr>
            <a:grpSpLocks/>
          </p:cNvGrpSpPr>
          <p:nvPr/>
        </p:nvGrpSpPr>
        <p:grpSpPr bwMode="auto">
          <a:xfrm>
            <a:off x="838200" y="3009428"/>
            <a:ext cx="3886200" cy="2362200"/>
            <a:chOff x="528" y="1536"/>
            <a:chExt cx="2448" cy="1488"/>
          </a:xfrm>
        </p:grpSpPr>
        <p:sp>
          <p:nvSpPr>
            <p:cNvPr id="71697" name="Rectangle 5"/>
            <p:cNvSpPr>
              <a:spLocks noChangeArrowheads="1"/>
            </p:cNvSpPr>
            <p:nvPr/>
          </p:nvSpPr>
          <p:spPr bwMode="auto">
            <a:xfrm>
              <a:off x="528" y="2448"/>
              <a:ext cx="1152" cy="576"/>
            </a:xfrm>
            <a:prstGeom prst="rect">
              <a:avLst/>
            </a:prstGeom>
            <a:solidFill>
              <a:srgbClr val="DDDDDD"/>
            </a:solidFill>
            <a:ln w="9525">
              <a:solidFill>
                <a:schemeClr val="tx1"/>
              </a:solidFill>
              <a:miter lim="800000"/>
              <a:headEnd/>
              <a:tailEnd/>
            </a:ln>
          </p:spPr>
          <p:txBody>
            <a:bodyPr wrap="none" anchor="ctr"/>
            <a:lstStyle/>
            <a:p>
              <a:pPr algn="ctr" eaLnBrk="0" hangingPunct="0"/>
              <a:endParaRPr lang="th-TH" sz="2400">
                <a:latin typeface="Times New Roman" pitchFamily="18" charset="0"/>
                <a:cs typeface="Times New Roman" pitchFamily="18" charset="0"/>
              </a:endParaRPr>
            </a:p>
          </p:txBody>
        </p:sp>
        <p:sp>
          <p:nvSpPr>
            <p:cNvPr id="71698" name="Rectangle 6"/>
            <p:cNvSpPr>
              <a:spLocks noChangeArrowheads="1"/>
            </p:cNvSpPr>
            <p:nvPr/>
          </p:nvSpPr>
          <p:spPr bwMode="auto">
            <a:xfrm>
              <a:off x="1680" y="2448"/>
              <a:ext cx="1296" cy="576"/>
            </a:xfrm>
            <a:prstGeom prst="rect">
              <a:avLst/>
            </a:prstGeom>
            <a:solidFill>
              <a:schemeClr val="bg1"/>
            </a:solidFill>
            <a:ln w="9525">
              <a:solidFill>
                <a:schemeClr val="tx1"/>
              </a:solidFill>
              <a:miter lim="800000"/>
              <a:headEnd/>
              <a:tailEnd/>
            </a:ln>
          </p:spPr>
          <p:txBody>
            <a:bodyPr wrap="none" anchor="ctr"/>
            <a:lstStyle/>
            <a:p>
              <a:pPr>
                <a:spcBef>
                  <a:spcPct val="20000"/>
                </a:spcBef>
                <a:buFontTx/>
                <a:buChar char="•"/>
              </a:pPr>
              <a:endParaRPr lang="el-GR"/>
            </a:p>
          </p:txBody>
        </p:sp>
        <p:sp>
          <p:nvSpPr>
            <p:cNvPr id="71699" name="Rectangle 7"/>
            <p:cNvSpPr>
              <a:spLocks noChangeArrowheads="1"/>
            </p:cNvSpPr>
            <p:nvPr/>
          </p:nvSpPr>
          <p:spPr bwMode="auto">
            <a:xfrm>
              <a:off x="528" y="2448"/>
              <a:ext cx="192" cy="576"/>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2400">
                  <a:latin typeface="Times New Roman" pitchFamily="18" charset="0"/>
                  <a:cs typeface="Times New Roman" pitchFamily="18" charset="0"/>
                </a:rPr>
                <a:t>B</a:t>
              </a:r>
            </a:p>
          </p:txBody>
        </p:sp>
        <p:sp>
          <p:nvSpPr>
            <p:cNvPr id="71700" name="Text Box 8"/>
            <p:cNvSpPr txBox="1">
              <a:spLocks noChangeArrowheads="1"/>
            </p:cNvSpPr>
            <p:nvPr/>
          </p:nvSpPr>
          <p:spPr bwMode="auto">
            <a:xfrm>
              <a:off x="912" y="2592"/>
              <a:ext cx="45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PCF</a:t>
              </a:r>
            </a:p>
          </p:txBody>
        </p:sp>
        <p:sp>
          <p:nvSpPr>
            <p:cNvPr id="71701" name="Text Box 9"/>
            <p:cNvSpPr txBox="1">
              <a:spLocks noChangeArrowheads="1"/>
            </p:cNvSpPr>
            <p:nvPr/>
          </p:nvSpPr>
          <p:spPr bwMode="auto">
            <a:xfrm>
              <a:off x="2016" y="2592"/>
              <a:ext cx="490"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DCF</a:t>
              </a:r>
            </a:p>
          </p:txBody>
        </p:sp>
        <p:sp>
          <p:nvSpPr>
            <p:cNvPr id="71702" name="Line 10"/>
            <p:cNvSpPr>
              <a:spLocks noChangeShapeType="1"/>
            </p:cNvSpPr>
            <p:nvPr/>
          </p:nvSpPr>
          <p:spPr bwMode="auto">
            <a:xfrm>
              <a:off x="528" y="1872"/>
              <a:ext cx="2448" cy="1"/>
            </a:xfrm>
            <a:prstGeom prst="line">
              <a:avLst/>
            </a:prstGeom>
            <a:noFill/>
            <a:ln w="57150">
              <a:solidFill>
                <a:schemeClr val="tx1"/>
              </a:solidFill>
              <a:round/>
              <a:headEnd type="triangle" w="med" len="med"/>
              <a:tailEnd type="triangle" w="med" len="med"/>
            </a:ln>
          </p:spPr>
          <p:txBody>
            <a:bodyPr wrap="none" anchor="ctr"/>
            <a:lstStyle/>
            <a:p>
              <a:endParaRPr lang="el-GR"/>
            </a:p>
          </p:txBody>
        </p:sp>
        <p:sp>
          <p:nvSpPr>
            <p:cNvPr id="71703" name="Text Box 11"/>
            <p:cNvSpPr txBox="1">
              <a:spLocks noChangeArrowheads="1"/>
            </p:cNvSpPr>
            <p:nvPr/>
          </p:nvSpPr>
          <p:spPr bwMode="auto">
            <a:xfrm>
              <a:off x="672" y="1536"/>
              <a:ext cx="194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CFP Repetition Interval</a:t>
              </a:r>
            </a:p>
          </p:txBody>
        </p:sp>
        <p:sp>
          <p:nvSpPr>
            <p:cNvPr id="71704" name="Line 12"/>
            <p:cNvSpPr>
              <a:spLocks noChangeShapeType="1"/>
            </p:cNvSpPr>
            <p:nvPr/>
          </p:nvSpPr>
          <p:spPr bwMode="auto">
            <a:xfrm flipV="1">
              <a:off x="528" y="2352"/>
              <a:ext cx="1152" cy="0"/>
            </a:xfrm>
            <a:prstGeom prst="line">
              <a:avLst/>
            </a:prstGeom>
            <a:noFill/>
            <a:ln w="38100">
              <a:solidFill>
                <a:schemeClr val="tx1"/>
              </a:solidFill>
              <a:round/>
              <a:headEnd type="triangle" w="med" len="med"/>
              <a:tailEnd type="triangle" w="med" len="med"/>
            </a:ln>
          </p:spPr>
          <p:txBody>
            <a:bodyPr wrap="none" anchor="ctr"/>
            <a:lstStyle/>
            <a:p>
              <a:endParaRPr lang="el-GR"/>
            </a:p>
          </p:txBody>
        </p:sp>
        <p:sp>
          <p:nvSpPr>
            <p:cNvPr id="71705" name="Line 13"/>
            <p:cNvSpPr>
              <a:spLocks noChangeShapeType="1"/>
            </p:cNvSpPr>
            <p:nvPr/>
          </p:nvSpPr>
          <p:spPr bwMode="auto">
            <a:xfrm flipV="1">
              <a:off x="1680" y="2352"/>
              <a:ext cx="1296" cy="0"/>
            </a:xfrm>
            <a:prstGeom prst="line">
              <a:avLst/>
            </a:prstGeom>
            <a:noFill/>
            <a:ln w="38100">
              <a:solidFill>
                <a:schemeClr val="tx1"/>
              </a:solidFill>
              <a:round/>
              <a:headEnd type="triangle" w="med" len="med"/>
              <a:tailEnd type="triangle" w="med" len="med"/>
            </a:ln>
          </p:spPr>
          <p:txBody>
            <a:bodyPr wrap="none" anchor="ctr"/>
            <a:lstStyle/>
            <a:p>
              <a:endParaRPr lang="el-GR"/>
            </a:p>
          </p:txBody>
        </p:sp>
        <p:sp>
          <p:nvSpPr>
            <p:cNvPr id="71706" name="Text Box 14"/>
            <p:cNvSpPr txBox="1">
              <a:spLocks noChangeArrowheads="1"/>
            </p:cNvSpPr>
            <p:nvPr/>
          </p:nvSpPr>
          <p:spPr bwMode="auto">
            <a:xfrm>
              <a:off x="864" y="2064"/>
              <a:ext cx="45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CFP</a:t>
              </a:r>
            </a:p>
          </p:txBody>
        </p:sp>
        <p:sp>
          <p:nvSpPr>
            <p:cNvPr id="71707" name="Text Box 15"/>
            <p:cNvSpPr txBox="1">
              <a:spLocks noChangeArrowheads="1"/>
            </p:cNvSpPr>
            <p:nvPr/>
          </p:nvSpPr>
          <p:spPr bwMode="auto">
            <a:xfrm>
              <a:off x="2208" y="2064"/>
              <a:ext cx="351"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CP</a:t>
              </a:r>
            </a:p>
          </p:txBody>
        </p:sp>
      </p:grpSp>
      <p:grpSp>
        <p:nvGrpSpPr>
          <p:cNvPr id="3" name="Group 16"/>
          <p:cNvGrpSpPr>
            <a:grpSpLocks/>
          </p:cNvGrpSpPr>
          <p:nvPr/>
        </p:nvGrpSpPr>
        <p:grpSpPr bwMode="auto">
          <a:xfrm>
            <a:off x="4724400" y="3009428"/>
            <a:ext cx="3886200" cy="2362200"/>
            <a:chOff x="2976" y="1536"/>
            <a:chExt cx="2448" cy="1488"/>
          </a:xfrm>
        </p:grpSpPr>
        <p:sp>
          <p:nvSpPr>
            <p:cNvPr id="71686" name="Rectangle 17"/>
            <p:cNvSpPr>
              <a:spLocks noChangeArrowheads="1"/>
            </p:cNvSpPr>
            <p:nvPr/>
          </p:nvSpPr>
          <p:spPr bwMode="auto">
            <a:xfrm>
              <a:off x="2976" y="2448"/>
              <a:ext cx="1152" cy="576"/>
            </a:xfrm>
            <a:prstGeom prst="rect">
              <a:avLst/>
            </a:prstGeom>
            <a:solidFill>
              <a:srgbClr val="DDDDDD"/>
            </a:solidFill>
            <a:ln w="9525">
              <a:solidFill>
                <a:schemeClr val="tx1"/>
              </a:solidFill>
              <a:miter lim="800000"/>
              <a:headEnd/>
              <a:tailEnd/>
            </a:ln>
          </p:spPr>
          <p:txBody>
            <a:bodyPr wrap="none" anchor="ctr"/>
            <a:lstStyle/>
            <a:p>
              <a:pPr algn="ctr" eaLnBrk="0" hangingPunct="0"/>
              <a:endParaRPr lang="th-TH" sz="2400">
                <a:latin typeface="Times New Roman" pitchFamily="18" charset="0"/>
                <a:cs typeface="Times New Roman" pitchFamily="18" charset="0"/>
              </a:endParaRPr>
            </a:p>
          </p:txBody>
        </p:sp>
        <p:sp>
          <p:nvSpPr>
            <p:cNvPr id="71687" name="Rectangle 18"/>
            <p:cNvSpPr>
              <a:spLocks noChangeArrowheads="1"/>
            </p:cNvSpPr>
            <p:nvPr/>
          </p:nvSpPr>
          <p:spPr bwMode="auto">
            <a:xfrm>
              <a:off x="4128" y="2448"/>
              <a:ext cx="1296" cy="576"/>
            </a:xfrm>
            <a:prstGeom prst="rect">
              <a:avLst/>
            </a:prstGeom>
            <a:solidFill>
              <a:schemeClr val="bg1"/>
            </a:solidFill>
            <a:ln w="9525">
              <a:solidFill>
                <a:schemeClr val="tx1"/>
              </a:solidFill>
              <a:miter lim="800000"/>
              <a:headEnd/>
              <a:tailEnd/>
            </a:ln>
          </p:spPr>
          <p:txBody>
            <a:bodyPr wrap="none" anchor="ctr"/>
            <a:lstStyle/>
            <a:p>
              <a:pPr>
                <a:spcBef>
                  <a:spcPct val="20000"/>
                </a:spcBef>
                <a:buFontTx/>
                <a:buChar char="•"/>
              </a:pPr>
              <a:endParaRPr lang="el-GR"/>
            </a:p>
          </p:txBody>
        </p:sp>
        <p:sp>
          <p:nvSpPr>
            <p:cNvPr id="71688" name="Rectangle 19"/>
            <p:cNvSpPr>
              <a:spLocks noChangeArrowheads="1"/>
            </p:cNvSpPr>
            <p:nvPr/>
          </p:nvSpPr>
          <p:spPr bwMode="auto">
            <a:xfrm>
              <a:off x="2976" y="2448"/>
              <a:ext cx="192" cy="576"/>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2400">
                  <a:latin typeface="Times New Roman" pitchFamily="18" charset="0"/>
                  <a:cs typeface="Times New Roman" pitchFamily="18" charset="0"/>
                </a:rPr>
                <a:t>B</a:t>
              </a:r>
            </a:p>
          </p:txBody>
        </p:sp>
        <p:sp>
          <p:nvSpPr>
            <p:cNvPr id="71689" name="Text Box 20"/>
            <p:cNvSpPr txBox="1">
              <a:spLocks noChangeArrowheads="1"/>
            </p:cNvSpPr>
            <p:nvPr/>
          </p:nvSpPr>
          <p:spPr bwMode="auto">
            <a:xfrm>
              <a:off x="3408" y="2592"/>
              <a:ext cx="45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PCF</a:t>
              </a:r>
            </a:p>
          </p:txBody>
        </p:sp>
        <p:sp>
          <p:nvSpPr>
            <p:cNvPr id="71690" name="Text Box 21"/>
            <p:cNvSpPr txBox="1">
              <a:spLocks noChangeArrowheads="1"/>
            </p:cNvSpPr>
            <p:nvPr/>
          </p:nvSpPr>
          <p:spPr bwMode="auto">
            <a:xfrm>
              <a:off x="4464" y="2592"/>
              <a:ext cx="490"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DCF</a:t>
              </a:r>
            </a:p>
          </p:txBody>
        </p:sp>
        <p:sp>
          <p:nvSpPr>
            <p:cNvPr id="71691" name="Line 22"/>
            <p:cNvSpPr>
              <a:spLocks noChangeShapeType="1"/>
            </p:cNvSpPr>
            <p:nvPr/>
          </p:nvSpPr>
          <p:spPr bwMode="auto">
            <a:xfrm>
              <a:off x="2976" y="1872"/>
              <a:ext cx="2448" cy="1"/>
            </a:xfrm>
            <a:prstGeom prst="line">
              <a:avLst/>
            </a:prstGeom>
            <a:noFill/>
            <a:ln w="57150">
              <a:solidFill>
                <a:schemeClr val="tx1"/>
              </a:solidFill>
              <a:round/>
              <a:headEnd type="triangle" w="med" len="med"/>
              <a:tailEnd type="triangle" w="med" len="med"/>
            </a:ln>
          </p:spPr>
          <p:txBody>
            <a:bodyPr wrap="none" anchor="ctr"/>
            <a:lstStyle/>
            <a:p>
              <a:endParaRPr lang="el-GR"/>
            </a:p>
          </p:txBody>
        </p:sp>
        <p:sp>
          <p:nvSpPr>
            <p:cNvPr id="71692" name="Text Box 23"/>
            <p:cNvSpPr txBox="1">
              <a:spLocks noChangeArrowheads="1"/>
            </p:cNvSpPr>
            <p:nvPr/>
          </p:nvSpPr>
          <p:spPr bwMode="auto">
            <a:xfrm>
              <a:off x="3120" y="1536"/>
              <a:ext cx="194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CFP Repetition Interval</a:t>
              </a:r>
            </a:p>
          </p:txBody>
        </p:sp>
        <p:sp>
          <p:nvSpPr>
            <p:cNvPr id="71693" name="Line 24"/>
            <p:cNvSpPr>
              <a:spLocks noChangeShapeType="1"/>
            </p:cNvSpPr>
            <p:nvPr/>
          </p:nvSpPr>
          <p:spPr bwMode="auto">
            <a:xfrm flipV="1">
              <a:off x="2976" y="2352"/>
              <a:ext cx="1152" cy="0"/>
            </a:xfrm>
            <a:prstGeom prst="line">
              <a:avLst/>
            </a:prstGeom>
            <a:noFill/>
            <a:ln w="38100">
              <a:solidFill>
                <a:schemeClr val="tx1"/>
              </a:solidFill>
              <a:round/>
              <a:headEnd type="triangle" w="med" len="med"/>
              <a:tailEnd type="triangle" w="med" len="med"/>
            </a:ln>
          </p:spPr>
          <p:txBody>
            <a:bodyPr wrap="none" anchor="ctr"/>
            <a:lstStyle/>
            <a:p>
              <a:endParaRPr lang="el-GR"/>
            </a:p>
          </p:txBody>
        </p:sp>
        <p:sp>
          <p:nvSpPr>
            <p:cNvPr id="71694" name="Line 25"/>
            <p:cNvSpPr>
              <a:spLocks noChangeShapeType="1"/>
            </p:cNvSpPr>
            <p:nvPr/>
          </p:nvSpPr>
          <p:spPr bwMode="auto">
            <a:xfrm flipV="1">
              <a:off x="4128" y="2352"/>
              <a:ext cx="1296" cy="0"/>
            </a:xfrm>
            <a:prstGeom prst="line">
              <a:avLst/>
            </a:prstGeom>
            <a:noFill/>
            <a:ln w="38100">
              <a:solidFill>
                <a:schemeClr val="tx1"/>
              </a:solidFill>
              <a:round/>
              <a:headEnd type="triangle" w="med" len="med"/>
              <a:tailEnd type="triangle" w="med" len="med"/>
            </a:ln>
          </p:spPr>
          <p:txBody>
            <a:bodyPr wrap="none" anchor="ctr"/>
            <a:lstStyle/>
            <a:p>
              <a:endParaRPr lang="el-GR"/>
            </a:p>
          </p:txBody>
        </p:sp>
        <p:sp>
          <p:nvSpPr>
            <p:cNvPr id="71695" name="Text Box 26"/>
            <p:cNvSpPr txBox="1">
              <a:spLocks noChangeArrowheads="1"/>
            </p:cNvSpPr>
            <p:nvPr/>
          </p:nvSpPr>
          <p:spPr bwMode="auto">
            <a:xfrm>
              <a:off x="3360" y="2064"/>
              <a:ext cx="458"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CFP</a:t>
              </a:r>
            </a:p>
          </p:txBody>
        </p:sp>
        <p:sp>
          <p:nvSpPr>
            <p:cNvPr id="71696" name="Text Box 27"/>
            <p:cNvSpPr txBox="1">
              <a:spLocks noChangeArrowheads="1"/>
            </p:cNvSpPr>
            <p:nvPr/>
          </p:nvSpPr>
          <p:spPr bwMode="auto">
            <a:xfrm>
              <a:off x="4656" y="2064"/>
              <a:ext cx="351" cy="288"/>
            </a:xfrm>
            <a:prstGeom prst="rect">
              <a:avLst/>
            </a:prstGeom>
            <a:noFill/>
            <a:ln w="9525">
              <a:noFill/>
              <a:miter lim="800000"/>
              <a:headEnd/>
              <a:tailEnd/>
            </a:ln>
          </p:spPr>
          <p:txBody>
            <a:bodyPr wrap="none">
              <a:spAutoFit/>
            </a:bodyPr>
            <a:lstStyle/>
            <a:p>
              <a:pPr eaLnBrk="0" hangingPunct="0"/>
              <a:r>
                <a:rPr lang="en-US" sz="2400">
                  <a:latin typeface="Times New Roman" pitchFamily="18" charset="0"/>
                  <a:cs typeface="Times New Roman" pitchFamily="18" charset="0"/>
                </a:rPr>
                <a:t>CP</a:t>
              </a:r>
            </a:p>
          </p:txBody>
        </p:sp>
      </p:grpSp>
      <p:sp>
        <p:nvSpPr>
          <p:cNvPr id="28" name="Rectangle 3">
            <a:extLst>
              <a:ext uri="{FF2B5EF4-FFF2-40B4-BE49-F238E27FC236}">
                <a16:creationId xmlns:a16="http://schemas.microsoft.com/office/drawing/2014/main" id="{DA14637B-40CF-4625-84B2-A0C789A3C275}"/>
              </a:ext>
            </a:extLst>
          </p:cNvPr>
          <p:cNvSpPr txBox="1">
            <a:spLocks noChangeArrowheads="1"/>
          </p:cNvSpPr>
          <p:nvPr/>
        </p:nvSpPr>
        <p:spPr>
          <a:xfrm>
            <a:off x="313038" y="1484784"/>
            <a:ext cx="8229600" cy="1441077"/>
          </a:xfrm>
          <a:prstGeom prst="rect">
            <a:avLst/>
          </a:prstGeom>
        </p:spPr>
        <p:txBody>
          <a:bodyPr>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000" kern="1200">
                <a:solidFill>
                  <a:schemeClr val="tx1"/>
                </a:solidFill>
                <a:latin typeface="Arial" pitchFamily="34" charset="0"/>
                <a:ea typeface="+mn-ea"/>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ern="1200">
                <a:solidFill>
                  <a:schemeClr val="tx1"/>
                </a:solidFill>
                <a:latin typeface="Arial"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ern="1200">
                <a:solidFill>
                  <a:schemeClr val="tx1"/>
                </a:solidFill>
                <a:latin typeface="Arial" pitchFamily="34" charset="0"/>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1600" kern="1200">
                <a:solidFill>
                  <a:schemeClr val="tx1"/>
                </a:solidFill>
                <a:latin typeface="Arial" pitchFamily="34" charset="0"/>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600" kern="1200">
                <a:solidFill>
                  <a:schemeClr val="tx1"/>
                </a:solidFill>
                <a:latin typeface="Arial" pitchFamily="34" charset="0"/>
                <a:ea typeface="+mn-ea"/>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defRPr/>
            </a:pPr>
            <a:r>
              <a:rPr lang="en-US" sz="1600" dirty="0"/>
              <a:t>A Point Coordinator (PC) resides in the Access Point and controls frame transfers during a Contention Free Period (CFP) </a:t>
            </a:r>
          </a:p>
          <a:p>
            <a:pPr eaLnBrk="1" hangingPunct="1">
              <a:defRPr/>
            </a:pPr>
            <a:r>
              <a:rPr lang="en-US" sz="1600" dirty="0"/>
              <a:t>The CFP alternates with a Contention Period (CP) in which data transfers happen as per the rules of DCF</a:t>
            </a:r>
          </a:p>
        </p:txBody>
      </p:sp>
      <p:sp>
        <p:nvSpPr>
          <p:cNvPr id="4" name="Slide Number Placeholder 3">
            <a:extLst>
              <a:ext uri="{FF2B5EF4-FFF2-40B4-BE49-F238E27FC236}">
                <a16:creationId xmlns:a16="http://schemas.microsoft.com/office/drawing/2014/main" id="{9AD608EA-80D7-44A9-A2CA-6AFC52BE28AD}"/>
              </a:ext>
            </a:extLst>
          </p:cNvPr>
          <p:cNvSpPr>
            <a:spLocks noGrp="1"/>
          </p:cNvSpPr>
          <p:nvPr>
            <p:ph type="sldNum" sz="quarter" idx="12"/>
          </p:nvPr>
        </p:nvSpPr>
        <p:spPr/>
        <p:txBody>
          <a:bodyPr/>
          <a:lstStyle/>
          <a:p>
            <a:pPr>
              <a:defRPr/>
            </a:pPr>
            <a:fld id="{90C68809-8969-42E3-9C72-9545EB42FCE6}" type="slidenum">
              <a:rPr lang="el-GR" smtClean="0"/>
              <a:pPr>
                <a:defRPr/>
              </a:pPr>
              <a:t>47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dissolve">
                                      <p:cBhvr>
                                        <p:cTn id="7" dur="500"/>
                                        <p:tgtEl>
                                          <p:spTgt spid="1013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r>
              <a:rPr lang="en-US" dirty="0"/>
              <a:t>Orthogonal Frequency Division Multiple Access (OFDMA)</a:t>
            </a:r>
            <a:endParaRPr lang="el-GR" dirty="0"/>
          </a:p>
        </p:txBody>
      </p:sp>
      <p:sp>
        <p:nvSpPr>
          <p:cNvPr id="47107" name="Content Placeholder 5"/>
          <p:cNvSpPr>
            <a:spLocks noGrp="1"/>
          </p:cNvSpPr>
          <p:nvPr>
            <p:ph idx="1"/>
          </p:nvPr>
        </p:nvSpPr>
        <p:spPr>
          <a:xfrm>
            <a:off x="395536" y="1277885"/>
            <a:ext cx="8229600" cy="4389437"/>
          </a:xfrm>
        </p:spPr>
        <p:txBody>
          <a:bodyPr/>
          <a:lstStyle/>
          <a:p>
            <a:endParaRPr lang="el-GR" dirty="0"/>
          </a:p>
          <a:p>
            <a:r>
              <a:rPr lang="en-US" dirty="0"/>
              <a:t>Multicarrier Spread Spectrum Technique</a:t>
            </a:r>
          </a:p>
          <a:p>
            <a:r>
              <a:rPr lang="en-US" dirty="0"/>
              <a:t>High-rate serial data stream divided into numerous parallel low-rate data streams that are modulated by a set of subcarriers</a:t>
            </a:r>
          </a:p>
          <a:p>
            <a:r>
              <a:rPr lang="en-US" dirty="0" err="1"/>
              <a:t>Subacarriers</a:t>
            </a:r>
            <a:r>
              <a:rPr lang="en-US" dirty="0"/>
              <a:t> are orthogonal with overlapping spectra</a:t>
            </a:r>
          </a:p>
          <a:p>
            <a:r>
              <a:rPr lang="en-US" dirty="0"/>
              <a:t>Pilot subcarriers for channel estimation</a:t>
            </a:r>
          </a:p>
          <a:p>
            <a:endParaRPr lang="el-GR" dirty="0"/>
          </a:p>
        </p:txBody>
      </p:sp>
      <p:pic>
        <p:nvPicPr>
          <p:cNvPr id="4710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7744" y="3430394"/>
            <a:ext cx="4728567" cy="2164654"/>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85C5114D-B47F-4361-8E62-BB2BBBA75CE8}"/>
              </a:ext>
            </a:extLst>
          </p:cNvPr>
          <p:cNvSpPr>
            <a:spLocks noGrp="1"/>
          </p:cNvSpPr>
          <p:nvPr>
            <p:ph type="sldNum" sz="quarter" idx="12"/>
          </p:nvPr>
        </p:nvSpPr>
        <p:spPr/>
        <p:txBody>
          <a:bodyPr/>
          <a:lstStyle/>
          <a:p>
            <a:pPr>
              <a:defRPr/>
            </a:pPr>
            <a:fld id="{3E9210F4-E719-49C2-B71C-67B6C06F4A3C}" type="slidenum">
              <a:rPr lang="el-GR" smtClean="0"/>
              <a:pPr>
                <a:defRPr/>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EB94-11F5-413F-93E0-74CF70BEB412}"/>
              </a:ext>
            </a:extLst>
          </p:cNvPr>
          <p:cNvSpPr>
            <a:spLocks noGrp="1"/>
          </p:cNvSpPr>
          <p:nvPr>
            <p:ph type="title"/>
          </p:nvPr>
        </p:nvSpPr>
        <p:spPr/>
        <p:txBody>
          <a:bodyPr/>
          <a:lstStyle/>
          <a:p>
            <a:r>
              <a:rPr lang="en-GB" dirty="0"/>
              <a:t>Take advantage of OFDMA</a:t>
            </a:r>
          </a:p>
        </p:txBody>
      </p:sp>
      <p:pic>
        <p:nvPicPr>
          <p:cNvPr id="6" name="Content Placeholder 5" descr="Diagram, schematic&#10;&#10;Description automatically generated">
            <a:extLst>
              <a:ext uri="{FF2B5EF4-FFF2-40B4-BE49-F238E27FC236}">
                <a16:creationId xmlns:a16="http://schemas.microsoft.com/office/drawing/2014/main" id="{6FBF424F-170D-4FD8-9797-BA88E74753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3591" y="1556792"/>
            <a:ext cx="4512301" cy="4713042"/>
          </a:xfrm>
        </p:spPr>
      </p:pic>
      <p:sp>
        <p:nvSpPr>
          <p:cNvPr id="4" name="Slide Number Placeholder 3">
            <a:extLst>
              <a:ext uri="{FF2B5EF4-FFF2-40B4-BE49-F238E27FC236}">
                <a16:creationId xmlns:a16="http://schemas.microsoft.com/office/drawing/2014/main" id="{BAAD706B-A449-4031-87FC-BBF9547E0CCC}"/>
              </a:ext>
            </a:extLst>
          </p:cNvPr>
          <p:cNvSpPr>
            <a:spLocks noGrp="1"/>
          </p:cNvSpPr>
          <p:nvPr>
            <p:ph type="sldNum" sz="quarter" idx="12"/>
          </p:nvPr>
        </p:nvSpPr>
        <p:spPr/>
        <p:txBody>
          <a:bodyPr/>
          <a:lstStyle/>
          <a:p>
            <a:pPr>
              <a:defRPr/>
            </a:pPr>
            <a:fld id="{3E9210F4-E719-49C2-B71C-67B6C06F4A3C}" type="slidenum">
              <a:rPr lang="el-GR" smtClean="0"/>
              <a:pPr>
                <a:defRPr/>
              </a:pPr>
              <a:t>49</a:t>
            </a:fld>
            <a:endParaRPr lang="el-GR"/>
          </a:p>
        </p:txBody>
      </p:sp>
    </p:spTree>
    <p:extLst>
      <p:ext uri="{BB962C8B-B14F-4D97-AF65-F5344CB8AC3E}">
        <p14:creationId xmlns:p14="http://schemas.microsoft.com/office/powerpoint/2010/main" val="36426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802.11 is an Open Technology</a:t>
            </a:r>
          </a:p>
        </p:txBody>
      </p:sp>
      <p:sp>
        <p:nvSpPr>
          <p:cNvPr id="18435" name="Rectangle 3"/>
          <p:cNvSpPr>
            <a:spLocks noGrp="1" noChangeArrowheads="1"/>
          </p:cNvSpPr>
          <p:nvPr>
            <p:ph idx="1"/>
          </p:nvPr>
        </p:nvSpPr>
        <p:spPr/>
        <p:txBody>
          <a:bodyPr/>
          <a:lstStyle/>
          <a:p>
            <a:pPr eaLnBrk="1" hangingPunct="1"/>
            <a:r>
              <a:rPr lang="en-US"/>
              <a:t>Anyone can build and sell WLAN equipment as long as</a:t>
            </a:r>
          </a:p>
          <a:p>
            <a:pPr lvl="1" eaLnBrk="1" hangingPunct="1"/>
            <a:r>
              <a:rPr lang="en-US"/>
              <a:t>Power radiation regulations are obeyed</a:t>
            </a:r>
          </a:p>
          <a:p>
            <a:pPr eaLnBrk="1" hangingPunct="1"/>
            <a:r>
              <a:rPr lang="en-US"/>
              <a:t>Interoperability standards are mature and openly available (IEEE 802.11 and WiFi Alliance)</a:t>
            </a:r>
          </a:p>
          <a:p>
            <a:pPr eaLnBrk="1" hangingPunct="1"/>
            <a:r>
              <a:rPr lang="en-US"/>
              <a:t>No need for spectrum license to operate WLAN</a:t>
            </a:r>
          </a:p>
          <a:p>
            <a:pPr lvl="1" eaLnBrk="1" hangingPunct="1"/>
            <a:r>
              <a:rPr lang="en-US"/>
              <a:t>WLAN operates in 2.4 GHz (b, g) or 5 GHz (a) unlicensed bands</a:t>
            </a:r>
          </a:p>
          <a:p>
            <a:pPr eaLnBrk="1" hangingPunct="1"/>
            <a:r>
              <a:rPr lang="en-US"/>
              <a:t>Openness of technology is a blessing as well as a liability!</a:t>
            </a:r>
          </a:p>
          <a:p>
            <a:pPr lvl="1" eaLnBrk="1" hangingPunct="1"/>
            <a:r>
              <a:rPr lang="en-US"/>
              <a:t>Compare Internet with telephone (fixed and mobile) networks</a:t>
            </a:r>
          </a:p>
        </p:txBody>
      </p:sp>
      <p:sp>
        <p:nvSpPr>
          <p:cNvPr id="2" name="Slide Number Placeholder 1">
            <a:extLst>
              <a:ext uri="{FF2B5EF4-FFF2-40B4-BE49-F238E27FC236}">
                <a16:creationId xmlns:a16="http://schemas.microsoft.com/office/drawing/2014/main" id="{7487A41F-4AA4-4DE5-A1C7-17922296739C}"/>
              </a:ext>
            </a:extLst>
          </p:cNvPr>
          <p:cNvSpPr>
            <a:spLocks noGrp="1"/>
          </p:cNvSpPr>
          <p:nvPr>
            <p:ph type="sldNum" sz="quarter" idx="12"/>
          </p:nvPr>
        </p:nvSpPr>
        <p:spPr/>
        <p:txBody>
          <a:bodyPr/>
          <a:lstStyle/>
          <a:p>
            <a:pPr>
              <a:defRPr/>
            </a:pPr>
            <a:fld id="{3E9210F4-E719-49C2-B71C-67B6C06F4A3C}" type="slidenum">
              <a:rPr lang="el-GR" smtClean="0"/>
              <a:pPr>
                <a:defRPr/>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WLAN Already a Commodity</a:t>
            </a:r>
          </a:p>
        </p:txBody>
      </p:sp>
      <p:sp>
        <p:nvSpPr>
          <p:cNvPr id="19459" name="Rectangle 3"/>
          <p:cNvSpPr>
            <a:spLocks noGrp="1" noChangeArrowheads="1"/>
          </p:cNvSpPr>
          <p:nvPr>
            <p:ph idx="1"/>
          </p:nvPr>
        </p:nvSpPr>
        <p:spPr/>
        <p:txBody>
          <a:bodyPr/>
          <a:lstStyle/>
          <a:p>
            <a:pPr eaLnBrk="1" hangingPunct="1"/>
            <a:r>
              <a:rPr lang="en-US"/>
              <a:t>Variety of WLAN equipment is already available in the marketplace</a:t>
            </a:r>
          </a:p>
          <a:p>
            <a:pPr lvl="1" eaLnBrk="1" hangingPunct="1"/>
            <a:r>
              <a:rPr lang="en-US"/>
              <a:t>Access point, PCIMCA cards for laptops, bridges for desktops</a:t>
            </a:r>
          </a:p>
          <a:p>
            <a:pPr lvl="1" eaLnBrk="1" hangingPunct="1"/>
            <a:r>
              <a:rPr lang="en-US"/>
              <a:t>WLAN built in laptops, PDAs, Mobile phones</a:t>
            </a:r>
          </a:p>
          <a:p>
            <a:pPr lvl="1" eaLnBrk="1" hangingPunct="1"/>
            <a:r>
              <a:rPr lang="en-US"/>
              <a:t>WLAN chipsets</a:t>
            </a:r>
          </a:p>
          <a:p>
            <a:pPr lvl="1" eaLnBrk="1" hangingPunct="1"/>
            <a:r>
              <a:rPr lang="en-US"/>
              <a:t>WLAN related softwares</a:t>
            </a:r>
          </a:p>
          <a:p>
            <a:pPr eaLnBrk="1" hangingPunct="1"/>
            <a:r>
              <a:rPr lang="en-US"/>
              <a:t>WLAN available for enterprise, domestic and public applications</a:t>
            </a:r>
          </a:p>
        </p:txBody>
      </p:sp>
      <p:sp>
        <p:nvSpPr>
          <p:cNvPr id="2" name="Slide Number Placeholder 1">
            <a:extLst>
              <a:ext uri="{FF2B5EF4-FFF2-40B4-BE49-F238E27FC236}">
                <a16:creationId xmlns:a16="http://schemas.microsoft.com/office/drawing/2014/main" id="{5250F1BB-FF9D-4E95-9D10-CBB9AADCD972}"/>
              </a:ext>
            </a:extLst>
          </p:cNvPr>
          <p:cNvSpPr>
            <a:spLocks noGrp="1"/>
          </p:cNvSpPr>
          <p:nvPr>
            <p:ph type="sldNum" sz="quarter" idx="12"/>
          </p:nvPr>
        </p:nvSpPr>
        <p:spPr/>
        <p:txBody>
          <a:bodyPr/>
          <a:lstStyle/>
          <a:p>
            <a:pPr>
              <a:defRPr/>
            </a:pPr>
            <a:fld id="{3E9210F4-E719-49C2-B71C-67B6C06F4A3C}" type="slidenum">
              <a:rPr lang="el-GR" smtClean="0"/>
              <a:pPr>
                <a:defRPr/>
              </a:pPr>
              <a:t>6</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Why use WLAN?</a:t>
            </a:r>
          </a:p>
        </p:txBody>
      </p:sp>
      <p:sp>
        <p:nvSpPr>
          <p:cNvPr id="20483" name="Rectangle 3"/>
          <p:cNvSpPr>
            <a:spLocks noGrp="1" noChangeArrowheads="1"/>
          </p:cNvSpPr>
          <p:nvPr>
            <p:ph idx="1"/>
          </p:nvPr>
        </p:nvSpPr>
        <p:spPr/>
        <p:txBody>
          <a:bodyPr/>
          <a:lstStyle/>
          <a:p>
            <a:pPr eaLnBrk="1" hangingPunct="1"/>
            <a:r>
              <a:rPr lang="en-US"/>
              <a:t>WLANs are an alternative to high installations and maintenance cost which is experienced with traditional LAN infrastructures.</a:t>
            </a:r>
          </a:p>
          <a:p>
            <a:pPr eaLnBrk="1" hangingPunct="1"/>
            <a:r>
              <a:rPr lang="en-US"/>
              <a:t>Physical and environmental necessity is a driving factor in favor of WLAN</a:t>
            </a:r>
          </a:p>
          <a:p>
            <a:pPr lvl="1" eaLnBrk="1" hangingPunct="1"/>
            <a:r>
              <a:rPr lang="en-US"/>
              <a:t> buildings which are difficult or impossible to wire:</a:t>
            </a:r>
          </a:p>
          <a:p>
            <a:pPr lvl="2" eaLnBrk="1" hangingPunct="1"/>
            <a:r>
              <a:rPr lang="en-US"/>
              <a:t>Ex.: warehouses, campus and historical buildings</a:t>
            </a:r>
          </a:p>
          <a:p>
            <a:pPr eaLnBrk="1" hangingPunct="1"/>
            <a:r>
              <a:rPr lang="en-US"/>
              <a:t>WLAN is better then LAN when networks are only temporarily:</a:t>
            </a:r>
          </a:p>
          <a:p>
            <a:pPr lvl="1" eaLnBrk="1" hangingPunct="1"/>
            <a:r>
              <a:rPr lang="en-US"/>
              <a:t>Ad hoc networking</a:t>
            </a:r>
          </a:p>
          <a:p>
            <a:pPr lvl="2" eaLnBrk="1" hangingPunct="1"/>
            <a:r>
              <a:rPr lang="en-US"/>
              <a:t>Emergency centers</a:t>
            </a:r>
          </a:p>
          <a:p>
            <a:pPr lvl="2" eaLnBrk="1" hangingPunct="1"/>
            <a:r>
              <a:rPr lang="en-US"/>
              <a:t>Tactical military environments (sensor networks)</a:t>
            </a:r>
          </a:p>
          <a:p>
            <a:pPr eaLnBrk="1" hangingPunct="1"/>
            <a:endParaRPr lang="en-US"/>
          </a:p>
          <a:p>
            <a:pPr eaLnBrk="1" hangingPunct="1"/>
            <a:endParaRPr lang="nb-NO"/>
          </a:p>
        </p:txBody>
      </p:sp>
      <p:sp>
        <p:nvSpPr>
          <p:cNvPr id="2" name="Slide Number Placeholder 1">
            <a:extLst>
              <a:ext uri="{FF2B5EF4-FFF2-40B4-BE49-F238E27FC236}">
                <a16:creationId xmlns:a16="http://schemas.microsoft.com/office/drawing/2014/main" id="{5346089A-D052-48F4-9D61-FB727E9E1EAA}"/>
              </a:ext>
            </a:extLst>
          </p:cNvPr>
          <p:cNvSpPr>
            <a:spLocks noGrp="1"/>
          </p:cNvSpPr>
          <p:nvPr>
            <p:ph type="sldNum" sz="quarter" idx="12"/>
          </p:nvPr>
        </p:nvSpPr>
        <p:spPr/>
        <p:txBody>
          <a:bodyPr/>
          <a:lstStyle/>
          <a:p>
            <a:pPr>
              <a:defRPr/>
            </a:pPr>
            <a:fld id="{3E9210F4-E719-49C2-B71C-67B6C06F4A3C}" type="slidenum">
              <a:rPr lang="el-GR" smtClean="0"/>
              <a:pPr>
                <a:defRPr/>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WLAN Network Architecture (1/2)</a:t>
            </a:r>
          </a:p>
        </p:txBody>
      </p:sp>
      <p:sp>
        <p:nvSpPr>
          <p:cNvPr id="21507" name="Text Box 3"/>
          <p:cNvSpPr txBox="1">
            <a:spLocks noChangeArrowheads="1"/>
          </p:cNvSpPr>
          <p:nvPr/>
        </p:nvSpPr>
        <p:spPr bwMode="auto">
          <a:xfrm>
            <a:off x="1143000" y="1219200"/>
            <a:ext cx="6640513" cy="641350"/>
          </a:xfrm>
          <a:prstGeom prst="rect">
            <a:avLst/>
          </a:prstGeom>
          <a:noFill/>
          <a:ln w="12700">
            <a:noFill/>
            <a:miter lim="800000"/>
            <a:headEnd/>
            <a:tailEnd/>
          </a:ln>
        </p:spPr>
        <p:txBody>
          <a:bodyPr>
            <a:spAutoFit/>
          </a:bodyPr>
          <a:lstStyle/>
          <a:p>
            <a:pPr algn="ctr" eaLnBrk="0" hangingPunct="0"/>
            <a:r>
              <a:rPr lang="en-US" sz="1800"/>
              <a:t>Basic Service Set (BSS): a set of stations which communicate with one another</a:t>
            </a:r>
          </a:p>
        </p:txBody>
      </p:sp>
      <p:sp>
        <p:nvSpPr>
          <p:cNvPr id="21508" name="Oval 4"/>
          <p:cNvSpPr>
            <a:spLocks noChangeArrowheads="1"/>
          </p:cNvSpPr>
          <p:nvPr/>
        </p:nvSpPr>
        <p:spPr bwMode="auto">
          <a:xfrm>
            <a:off x="927100" y="3279775"/>
            <a:ext cx="2695575" cy="1235075"/>
          </a:xfrm>
          <a:prstGeom prst="ellipse">
            <a:avLst/>
          </a:prstGeom>
          <a:solidFill>
            <a:srgbClr val="FFCC99"/>
          </a:solidFill>
          <a:ln w="12700">
            <a:solidFill>
              <a:schemeClr val="bg2"/>
            </a:solidFill>
            <a:round/>
            <a:headEnd/>
            <a:tailEnd/>
          </a:ln>
        </p:spPr>
        <p:txBody>
          <a:bodyPr anchor="ctr">
            <a:spAutoFit/>
          </a:bodyPr>
          <a:lstStyle/>
          <a:p>
            <a:pPr>
              <a:spcBef>
                <a:spcPct val="20000"/>
              </a:spcBef>
              <a:buFontTx/>
              <a:buChar char="•"/>
            </a:pPr>
            <a:endParaRPr lang="el-GR"/>
          </a:p>
        </p:txBody>
      </p:sp>
      <p:sp>
        <p:nvSpPr>
          <p:cNvPr id="21509" name="Rectangle 5"/>
          <p:cNvSpPr>
            <a:spLocks noChangeArrowheads="1"/>
          </p:cNvSpPr>
          <p:nvPr/>
        </p:nvSpPr>
        <p:spPr bwMode="auto">
          <a:xfrm>
            <a:off x="1522413" y="3778250"/>
            <a:ext cx="155575" cy="142875"/>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10" name="Rectangle 6"/>
          <p:cNvSpPr>
            <a:spLocks noChangeArrowheads="1"/>
          </p:cNvSpPr>
          <p:nvPr/>
        </p:nvSpPr>
        <p:spPr bwMode="auto">
          <a:xfrm>
            <a:off x="2043113" y="4135438"/>
            <a:ext cx="179387" cy="157162"/>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11" name="Rectangle 7"/>
          <p:cNvSpPr>
            <a:spLocks noChangeArrowheads="1"/>
          </p:cNvSpPr>
          <p:nvPr/>
        </p:nvSpPr>
        <p:spPr bwMode="auto">
          <a:xfrm>
            <a:off x="2195513" y="3516313"/>
            <a:ext cx="179387" cy="157162"/>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12" name="Rectangle 8"/>
          <p:cNvSpPr>
            <a:spLocks noChangeArrowheads="1"/>
          </p:cNvSpPr>
          <p:nvPr/>
        </p:nvSpPr>
        <p:spPr bwMode="auto">
          <a:xfrm>
            <a:off x="2740025" y="3716338"/>
            <a:ext cx="179388" cy="157162"/>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13" name="Line 9"/>
          <p:cNvSpPr>
            <a:spLocks noChangeShapeType="1"/>
          </p:cNvSpPr>
          <p:nvPr/>
        </p:nvSpPr>
        <p:spPr bwMode="auto">
          <a:xfrm flipV="1">
            <a:off x="1665288" y="3603625"/>
            <a:ext cx="450850" cy="16668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14" name="Line 10"/>
          <p:cNvSpPr>
            <a:spLocks noChangeShapeType="1"/>
          </p:cNvSpPr>
          <p:nvPr/>
        </p:nvSpPr>
        <p:spPr bwMode="auto">
          <a:xfrm>
            <a:off x="1687513" y="3983038"/>
            <a:ext cx="296862" cy="201612"/>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15" name="Line 11"/>
          <p:cNvSpPr>
            <a:spLocks noChangeShapeType="1"/>
          </p:cNvSpPr>
          <p:nvPr/>
        </p:nvSpPr>
        <p:spPr bwMode="auto">
          <a:xfrm flipV="1">
            <a:off x="2185988" y="3684588"/>
            <a:ext cx="12700" cy="379412"/>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16" name="Line 12"/>
          <p:cNvSpPr>
            <a:spLocks noChangeShapeType="1"/>
          </p:cNvSpPr>
          <p:nvPr/>
        </p:nvSpPr>
        <p:spPr bwMode="auto">
          <a:xfrm flipV="1">
            <a:off x="2352675" y="3994150"/>
            <a:ext cx="331788" cy="23653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17" name="Text Box 13"/>
          <p:cNvSpPr txBox="1">
            <a:spLocks noChangeArrowheads="1"/>
          </p:cNvSpPr>
          <p:nvPr/>
        </p:nvSpPr>
        <p:spPr bwMode="auto">
          <a:xfrm>
            <a:off x="685800" y="2743200"/>
            <a:ext cx="3221038" cy="366713"/>
          </a:xfrm>
          <a:prstGeom prst="rect">
            <a:avLst/>
          </a:prstGeom>
          <a:noFill/>
          <a:ln w="12700">
            <a:noFill/>
            <a:miter lim="800000"/>
            <a:headEnd/>
            <a:tailEnd/>
          </a:ln>
        </p:spPr>
        <p:txBody>
          <a:bodyPr>
            <a:spAutoFit/>
          </a:bodyPr>
          <a:lstStyle/>
          <a:p>
            <a:pPr algn="ctr" eaLnBrk="0" hangingPunct="0"/>
            <a:r>
              <a:rPr lang="en-US" sz="1800"/>
              <a:t>Ad hoc network </a:t>
            </a:r>
          </a:p>
        </p:txBody>
      </p:sp>
      <p:sp>
        <p:nvSpPr>
          <p:cNvPr id="21518" name="Text Box 14"/>
          <p:cNvSpPr txBox="1">
            <a:spLocks noChangeArrowheads="1"/>
          </p:cNvSpPr>
          <p:nvPr/>
        </p:nvSpPr>
        <p:spPr bwMode="auto">
          <a:xfrm>
            <a:off x="547688" y="4675188"/>
            <a:ext cx="3916362" cy="1190625"/>
          </a:xfrm>
          <a:prstGeom prst="rect">
            <a:avLst/>
          </a:prstGeom>
          <a:noFill/>
          <a:ln w="12700">
            <a:noFill/>
            <a:miter lim="800000"/>
            <a:headEnd/>
            <a:tailEnd/>
          </a:ln>
        </p:spPr>
        <p:txBody>
          <a:bodyPr>
            <a:spAutoFit/>
          </a:bodyPr>
          <a:lstStyle/>
          <a:p>
            <a:pPr marL="457200" indent="-457200" eaLnBrk="0" hangingPunct="0">
              <a:buFontTx/>
              <a:buChar char="•"/>
            </a:pPr>
            <a:r>
              <a:rPr lang="en-US" sz="1800"/>
              <a:t>Only direct communication possible</a:t>
            </a:r>
          </a:p>
          <a:p>
            <a:pPr marL="457200" indent="-457200" eaLnBrk="0" hangingPunct="0">
              <a:buFontTx/>
              <a:buChar char="•"/>
            </a:pPr>
            <a:r>
              <a:rPr lang="en-US" sz="1800"/>
              <a:t>No relay function</a:t>
            </a:r>
          </a:p>
          <a:p>
            <a:pPr marL="457200" indent="-457200" eaLnBrk="0" hangingPunct="0">
              <a:buFontTx/>
              <a:buChar char="•"/>
            </a:pPr>
            <a:endParaRPr lang="en-US" sz="1800"/>
          </a:p>
        </p:txBody>
      </p:sp>
      <p:sp>
        <p:nvSpPr>
          <p:cNvPr id="21519" name="Oval 15"/>
          <p:cNvSpPr>
            <a:spLocks noChangeArrowheads="1"/>
          </p:cNvSpPr>
          <p:nvPr/>
        </p:nvSpPr>
        <p:spPr bwMode="auto">
          <a:xfrm>
            <a:off x="5091113" y="3370263"/>
            <a:ext cx="2695575" cy="1235075"/>
          </a:xfrm>
          <a:prstGeom prst="ellipse">
            <a:avLst/>
          </a:prstGeom>
          <a:solidFill>
            <a:srgbClr val="FFCC99"/>
          </a:solidFill>
          <a:ln w="12700">
            <a:solidFill>
              <a:schemeClr val="bg2"/>
            </a:solidFill>
            <a:round/>
            <a:headEnd/>
            <a:tailEnd/>
          </a:ln>
        </p:spPr>
        <p:txBody>
          <a:bodyPr anchor="ctr">
            <a:spAutoFit/>
          </a:bodyPr>
          <a:lstStyle/>
          <a:p>
            <a:pPr>
              <a:spcBef>
                <a:spcPct val="20000"/>
              </a:spcBef>
              <a:buFontTx/>
              <a:buChar char="•"/>
            </a:pPr>
            <a:endParaRPr lang="el-GR"/>
          </a:p>
        </p:txBody>
      </p:sp>
      <p:sp>
        <p:nvSpPr>
          <p:cNvPr id="21520" name="Text Box 16"/>
          <p:cNvSpPr txBox="1">
            <a:spLocks noChangeArrowheads="1"/>
          </p:cNvSpPr>
          <p:nvPr/>
        </p:nvSpPr>
        <p:spPr bwMode="auto">
          <a:xfrm>
            <a:off x="4810125" y="2667000"/>
            <a:ext cx="3221038" cy="366713"/>
          </a:xfrm>
          <a:prstGeom prst="rect">
            <a:avLst/>
          </a:prstGeom>
          <a:noFill/>
          <a:ln w="12700">
            <a:noFill/>
            <a:miter lim="800000"/>
            <a:headEnd/>
            <a:tailEnd/>
          </a:ln>
        </p:spPr>
        <p:txBody>
          <a:bodyPr>
            <a:spAutoFit/>
          </a:bodyPr>
          <a:lstStyle/>
          <a:p>
            <a:pPr algn="ctr" eaLnBrk="0" hangingPunct="0"/>
            <a:r>
              <a:rPr lang="en-US" sz="1800"/>
              <a:t>Infrastructure Mode</a:t>
            </a:r>
          </a:p>
        </p:txBody>
      </p:sp>
      <p:sp>
        <p:nvSpPr>
          <p:cNvPr id="21521" name="Text Box 17"/>
          <p:cNvSpPr txBox="1">
            <a:spLocks noChangeArrowheads="1"/>
          </p:cNvSpPr>
          <p:nvPr/>
        </p:nvSpPr>
        <p:spPr bwMode="auto">
          <a:xfrm>
            <a:off x="3962400" y="4800600"/>
            <a:ext cx="5181600" cy="1190625"/>
          </a:xfrm>
          <a:prstGeom prst="rect">
            <a:avLst/>
          </a:prstGeom>
          <a:noFill/>
          <a:ln w="12700">
            <a:noFill/>
            <a:miter lim="800000"/>
            <a:headEnd/>
            <a:tailEnd/>
          </a:ln>
        </p:spPr>
        <p:txBody>
          <a:bodyPr>
            <a:spAutoFit/>
          </a:bodyPr>
          <a:lstStyle/>
          <a:p>
            <a:pPr marL="457200" indent="-457200" eaLnBrk="0" hangingPunct="0">
              <a:buFontTx/>
              <a:buChar char="•"/>
            </a:pPr>
            <a:r>
              <a:rPr lang="en-US" sz="1800"/>
              <a:t>Stations communicate with AP</a:t>
            </a:r>
          </a:p>
          <a:p>
            <a:pPr marL="457200" indent="-457200" eaLnBrk="0" hangingPunct="0">
              <a:buFontTx/>
              <a:buChar char="•"/>
            </a:pPr>
            <a:r>
              <a:rPr lang="en-US" sz="1800"/>
              <a:t>AP provides connection to wired network (e.g. Ethernet)</a:t>
            </a:r>
          </a:p>
          <a:p>
            <a:pPr marL="457200" indent="-457200" eaLnBrk="0" hangingPunct="0">
              <a:buFontTx/>
              <a:buChar char="•"/>
            </a:pPr>
            <a:r>
              <a:rPr lang="en-US" sz="1800"/>
              <a:t>Stations not allowed to communicate directly</a:t>
            </a:r>
          </a:p>
        </p:txBody>
      </p:sp>
      <p:sp>
        <p:nvSpPr>
          <p:cNvPr id="21522" name="Rectangle 18"/>
          <p:cNvSpPr>
            <a:spLocks noChangeArrowheads="1"/>
          </p:cNvSpPr>
          <p:nvPr/>
        </p:nvSpPr>
        <p:spPr bwMode="auto">
          <a:xfrm>
            <a:off x="5360988" y="3778250"/>
            <a:ext cx="155575" cy="142875"/>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23" name="Rectangle 19"/>
          <p:cNvSpPr>
            <a:spLocks noChangeArrowheads="1"/>
          </p:cNvSpPr>
          <p:nvPr/>
        </p:nvSpPr>
        <p:spPr bwMode="auto">
          <a:xfrm>
            <a:off x="5834063" y="4194175"/>
            <a:ext cx="179387" cy="157163"/>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24" name="Rectangle 20"/>
          <p:cNvSpPr>
            <a:spLocks noChangeArrowheads="1"/>
          </p:cNvSpPr>
          <p:nvPr/>
        </p:nvSpPr>
        <p:spPr bwMode="auto">
          <a:xfrm>
            <a:off x="6565900" y="4156075"/>
            <a:ext cx="179388" cy="157163"/>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25" name="Rectangle 21"/>
          <p:cNvSpPr>
            <a:spLocks noChangeArrowheads="1"/>
          </p:cNvSpPr>
          <p:nvPr/>
        </p:nvSpPr>
        <p:spPr bwMode="auto">
          <a:xfrm>
            <a:off x="7229475" y="4013200"/>
            <a:ext cx="179388" cy="157163"/>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1526" name="Line 22"/>
          <p:cNvSpPr>
            <a:spLocks noChangeShapeType="1"/>
          </p:cNvSpPr>
          <p:nvPr/>
        </p:nvSpPr>
        <p:spPr bwMode="auto">
          <a:xfrm flipV="1">
            <a:off x="5562600" y="3535363"/>
            <a:ext cx="665163" cy="234950"/>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27" name="Line 23"/>
          <p:cNvSpPr>
            <a:spLocks noChangeShapeType="1"/>
          </p:cNvSpPr>
          <p:nvPr/>
        </p:nvSpPr>
        <p:spPr bwMode="auto">
          <a:xfrm>
            <a:off x="6750050" y="3487738"/>
            <a:ext cx="498475" cy="484187"/>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28" name="Line 24"/>
          <p:cNvSpPr>
            <a:spLocks noChangeShapeType="1"/>
          </p:cNvSpPr>
          <p:nvPr/>
        </p:nvSpPr>
        <p:spPr bwMode="auto">
          <a:xfrm flipV="1">
            <a:off x="6043613" y="3730625"/>
            <a:ext cx="249237" cy="52228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1529" name="Line 25"/>
          <p:cNvSpPr>
            <a:spLocks noChangeShapeType="1"/>
          </p:cNvSpPr>
          <p:nvPr/>
        </p:nvSpPr>
        <p:spPr bwMode="auto">
          <a:xfrm flipH="1" flipV="1">
            <a:off x="6507163" y="3730625"/>
            <a:ext cx="117475" cy="38258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pic>
        <p:nvPicPr>
          <p:cNvPr id="21530" name="Picture 26"/>
          <p:cNvPicPr>
            <a:picLocks noChangeAspect="1" noChangeArrowheads="1"/>
          </p:cNvPicPr>
          <p:nvPr/>
        </p:nvPicPr>
        <p:blipFill>
          <a:blip r:embed="rId2" cstate="print"/>
          <a:srcRect/>
          <a:stretch>
            <a:fillRect/>
          </a:stretch>
        </p:blipFill>
        <p:spPr bwMode="auto">
          <a:xfrm>
            <a:off x="6226175" y="3275013"/>
            <a:ext cx="498475" cy="455612"/>
          </a:xfrm>
          <a:prstGeom prst="rect">
            <a:avLst/>
          </a:prstGeom>
          <a:noFill/>
          <a:ln w="9525">
            <a:noFill/>
            <a:miter lim="800000"/>
            <a:headEnd/>
            <a:tailEnd/>
          </a:ln>
        </p:spPr>
      </p:pic>
      <p:sp>
        <p:nvSpPr>
          <p:cNvPr id="21531" name="Line 27"/>
          <p:cNvSpPr>
            <a:spLocks noChangeShapeType="1"/>
          </p:cNvSpPr>
          <p:nvPr/>
        </p:nvSpPr>
        <p:spPr bwMode="auto">
          <a:xfrm flipH="1">
            <a:off x="2743200" y="1905000"/>
            <a:ext cx="1700213" cy="685800"/>
          </a:xfrm>
          <a:prstGeom prst="line">
            <a:avLst/>
          </a:prstGeom>
          <a:noFill/>
          <a:ln w="28575">
            <a:solidFill>
              <a:schemeClr val="tx1"/>
            </a:solidFill>
            <a:round/>
            <a:headEnd/>
            <a:tailEnd type="triangle" w="med" len="med"/>
          </a:ln>
        </p:spPr>
        <p:txBody>
          <a:bodyPr anchor="ctr">
            <a:spAutoFit/>
          </a:bodyPr>
          <a:lstStyle/>
          <a:p>
            <a:endParaRPr lang="el-GR"/>
          </a:p>
        </p:txBody>
      </p:sp>
      <p:sp>
        <p:nvSpPr>
          <p:cNvPr id="21532" name="Line 28"/>
          <p:cNvSpPr>
            <a:spLocks noChangeShapeType="1"/>
          </p:cNvSpPr>
          <p:nvPr/>
        </p:nvSpPr>
        <p:spPr bwMode="auto">
          <a:xfrm>
            <a:off x="4419600" y="1905000"/>
            <a:ext cx="1676400" cy="685800"/>
          </a:xfrm>
          <a:prstGeom prst="line">
            <a:avLst/>
          </a:prstGeom>
          <a:noFill/>
          <a:ln w="28575">
            <a:solidFill>
              <a:schemeClr val="tx1"/>
            </a:solidFill>
            <a:round/>
            <a:headEnd/>
            <a:tailEnd type="triangle" w="med" len="med"/>
          </a:ln>
        </p:spPr>
        <p:txBody>
          <a:bodyPr anchor="ctr">
            <a:spAutoFit/>
          </a:bodyPr>
          <a:lstStyle/>
          <a:p>
            <a:endParaRPr lang="el-GR"/>
          </a:p>
        </p:txBody>
      </p:sp>
      <p:sp>
        <p:nvSpPr>
          <p:cNvPr id="21533" name="Line 29"/>
          <p:cNvSpPr>
            <a:spLocks noChangeShapeType="1"/>
          </p:cNvSpPr>
          <p:nvPr/>
        </p:nvSpPr>
        <p:spPr bwMode="auto">
          <a:xfrm>
            <a:off x="2433638" y="3613150"/>
            <a:ext cx="296862" cy="201613"/>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 name="Slide Number Placeholder 1">
            <a:extLst>
              <a:ext uri="{FF2B5EF4-FFF2-40B4-BE49-F238E27FC236}">
                <a16:creationId xmlns:a16="http://schemas.microsoft.com/office/drawing/2014/main" id="{4B2B03FC-E2FC-4E23-B5FE-EB1A9FC4F758}"/>
              </a:ext>
            </a:extLst>
          </p:cNvPr>
          <p:cNvSpPr>
            <a:spLocks noGrp="1"/>
          </p:cNvSpPr>
          <p:nvPr>
            <p:ph type="sldNum" sz="quarter" idx="12"/>
          </p:nvPr>
        </p:nvSpPr>
        <p:spPr/>
        <p:txBody>
          <a:bodyPr/>
          <a:lstStyle/>
          <a:p>
            <a:pPr>
              <a:defRPr/>
            </a:pPr>
            <a:fld id="{3E9210F4-E719-49C2-B71C-67B6C06F4A3C}" type="slidenum">
              <a:rPr lang="el-GR" smtClean="0"/>
              <a:pPr>
                <a:defRPr/>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WLAN Network Architecture (2/2)</a:t>
            </a:r>
          </a:p>
        </p:txBody>
      </p:sp>
      <p:grpSp>
        <p:nvGrpSpPr>
          <p:cNvPr id="22531" name="Group 3"/>
          <p:cNvGrpSpPr>
            <a:grpSpLocks/>
          </p:cNvGrpSpPr>
          <p:nvPr/>
        </p:nvGrpSpPr>
        <p:grpSpPr bwMode="auto">
          <a:xfrm>
            <a:off x="1017588" y="4438650"/>
            <a:ext cx="2695575" cy="1235075"/>
            <a:chOff x="3303" y="1862"/>
            <a:chExt cx="1698" cy="778"/>
          </a:xfrm>
        </p:grpSpPr>
        <p:sp>
          <p:nvSpPr>
            <p:cNvPr id="22559" name="Oval 4"/>
            <p:cNvSpPr>
              <a:spLocks noChangeArrowheads="1"/>
            </p:cNvSpPr>
            <p:nvPr/>
          </p:nvSpPr>
          <p:spPr bwMode="auto">
            <a:xfrm>
              <a:off x="3303" y="1862"/>
              <a:ext cx="1698" cy="778"/>
            </a:xfrm>
            <a:prstGeom prst="ellipse">
              <a:avLst/>
            </a:prstGeom>
            <a:solidFill>
              <a:srgbClr val="FFCC99"/>
            </a:solidFill>
            <a:ln w="12700">
              <a:solidFill>
                <a:schemeClr val="bg2"/>
              </a:solidFill>
              <a:round/>
              <a:headEnd/>
              <a:tailEnd/>
            </a:ln>
          </p:spPr>
          <p:txBody>
            <a:bodyPr anchor="ctr">
              <a:spAutoFit/>
            </a:bodyPr>
            <a:lstStyle/>
            <a:p>
              <a:pPr>
                <a:spcBef>
                  <a:spcPct val="20000"/>
                </a:spcBef>
                <a:buFontTx/>
                <a:buChar char="•"/>
              </a:pPr>
              <a:endParaRPr lang="el-GR"/>
            </a:p>
          </p:txBody>
        </p:sp>
        <p:sp>
          <p:nvSpPr>
            <p:cNvPr id="22560" name="Rectangle 5"/>
            <p:cNvSpPr>
              <a:spLocks noChangeArrowheads="1"/>
            </p:cNvSpPr>
            <p:nvPr/>
          </p:nvSpPr>
          <p:spPr bwMode="auto">
            <a:xfrm>
              <a:off x="3445" y="2190"/>
              <a:ext cx="98" cy="90"/>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61" name="Rectangle 6"/>
            <p:cNvSpPr>
              <a:spLocks noChangeArrowheads="1"/>
            </p:cNvSpPr>
            <p:nvPr/>
          </p:nvSpPr>
          <p:spPr bwMode="auto">
            <a:xfrm>
              <a:off x="3743" y="2452"/>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62" name="Rectangle 7"/>
            <p:cNvSpPr>
              <a:spLocks noChangeArrowheads="1"/>
            </p:cNvSpPr>
            <p:nvPr/>
          </p:nvSpPr>
          <p:spPr bwMode="auto">
            <a:xfrm>
              <a:off x="4204" y="2428"/>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63" name="Rectangle 8"/>
            <p:cNvSpPr>
              <a:spLocks noChangeArrowheads="1"/>
            </p:cNvSpPr>
            <p:nvPr/>
          </p:nvSpPr>
          <p:spPr bwMode="auto">
            <a:xfrm>
              <a:off x="4622" y="2338"/>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64" name="Line 9"/>
            <p:cNvSpPr>
              <a:spLocks noChangeShapeType="1"/>
            </p:cNvSpPr>
            <p:nvPr/>
          </p:nvSpPr>
          <p:spPr bwMode="auto">
            <a:xfrm flipV="1">
              <a:off x="3572" y="2037"/>
              <a:ext cx="419" cy="14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65" name="Line 10"/>
            <p:cNvSpPr>
              <a:spLocks noChangeShapeType="1"/>
            </p:cNvSpPr>
            <p:nvPr/>
          </p:nvSpPr>
          <p:spPr bwMode="auto">
            <a:xfrm>
              <a:off x="4320" y="2007"/>
              <a:ext cx="314" cy="305"/>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66" name="Line 11"/>
            <p:cNvSpPr>
              <a:spLocks noChangeShapeType="1"/>
            </p:cNvSpPr>
            <p:nvPr/>
          </p:nvSpPr>
          <p:spPr bwMode="auto">
            <a:xfrm flipV="1">
              <a:off x="3875" y="2160"/>
              <a:ext cx="157" cy="329"/>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67" name="Line 12"/>
            <p:cNvSpPr>
              <a:spLocks noChangeShapeType="1"/>
            </p:cNvSpPr>
            <p:nvPr/>
          </p:nvSpPr>
          <p:spPr bwMode="auto">
            <a:xfrm flipH="1" flipV="1">
              <a:off x="4167" y="2160"/>
              <a:ext cx="74" cy="241"/>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pic>
          <p:nvPicPr>
            <p:cNvPr id="22568" name="Picture 13"/>
            <p:cNvPicPr>
              <a:picLocks noChangeAspect="1" noChangeArrowheads="1"/>
            </p:cNvPicPr>
            <p:nvPr/>
          </p:nvPicPr>
          <p:blipFill>
            <a:blip r:embed="rId2" cstate="print"/>
            <a:srcRect/>
            <a:stretch>
              <a:fillRect/>
            </a:stretch>
          </p:blipFill>
          <p:spPr bwMode="auto">
            <a:xfrm>
              <a:off x="3990" y="1873"/>
              <a:ext cx="314" cy="287"/>
            </a:xfrm>
            <a:prstGeom prst="rect">
              <a:avLst/>
            </a:prstGeom>
            <a:noFill/>
            <a:ln w="9525">
              <a:noFill/>
              <a:miter lim="800000"/>
              <a:headEnd/>
              <a:tailEnd/>
            </a:ln>
          </p:spPr>
        </p:pic>
      </p:grpSp>
      <p:grpSp>
        <p:nvGrpSpPr>
          <p:cNvPr id="22532" name="Group 14"/>
          <p:cNvGrpSpPr>
            <a:grpSpLocks/>
          </p:cNvGrpSpPr>
          <p:nvPr/>
        </p:nvGrpSpPr>
        <p:grpSpPr bwMode="auto">
          <a:xfrm>
            <a:off x="5029200" y="4495800"/>
            <a:ext cx="2695575" cy="1235075"/>
            <a:chOff x="3303" y="1862"/>
            <a:chExt cx="1698" cy="778"/>
          </a:xfrm>
        </p:grpSpPr>
        <p:sp>
          <p:nvSpPr>
            <p:cNvPr id="22549" name="Oval 15"/>
            <p:cNvSpPr>
              <a:spLocks noChangeArrowheads="1"/>
            </p:cNvSpPr>
            <p:nvPr/>
          </p:nvSpPr>
          <p:spPr bwMode="auto">
            <a:xfrm>
              <a:off x="3303" y="1862"/>
              <a:ext cx="1698" cy="778"/>
            </a:xfrm>
            <a:prstGeom prst="ellipse">
              <a:avLst/>
            </a:prstGeom>
            <a:solidFill>
              <a:srgbClr val="FFCC99"/>
            </a:solidFill>
            <a:ln w="12700">
              <a:solidFill>
                <a:schemeClr val="bg2"/>
              </a:solidFill>
              <a:round/>
              <a:headEnd/>
              <a:tailEnd/>
            </a:ln>
          </p:spPr>
          <p:txBody>
            <a:bodyPr anchor="ctr">
              <a:spAutoFit/>
            </a:bodyPr>
            <a:lstStyle/>
            <a:p>
              <a:pPr>
                <a:spcBef>
                  <a:spcPct val="20000"/>
                </a:spcBef>
                <a:buFontTx/>
                <a:buChar char="•"/>
              </a:pPr>
              <a:endParaRPr lang="el-GR"/>
            </a:p>
          </p:txBody>
        </p:sp>
        <p:sp>
          <p:nvSpPr>
            <p:cNvPr id="22550" name="Rectangle 16"/>
            <p:cNvSpPr>
              <a:spLocks noChangeArrowheads="1"/>
            </p:cNvSpPr>
            <p:nvPr/>
          </p:nvSpPr>
          <p:spPr bwMode="auto">
            <a:xfrm>
              <a:off x="3445" y="2190"/>
              <a:ext cx="98" cy="90"/>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51" name="Rectangle 17"/>
            <p:cNvSpPr>
              <a:spLocks noChangeArrowheads="1"/>
            </p:cNvSpPr>
            <p:nvPr/>
          </p:nvSpPr>
          <p:spPr bwMode="auto">
            <a:xfrm>
              <a:off x="3743" y="2452"/>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52" name="Rectangle 18"/>
            <p:cNvSpPr>
              <a:spLocks noChangeArrowheads="1"/>
            </p:cNvSpPr>
            <p:nvPr/>
          </p:nvSpPr>
          <p:spPr bwMode="auto">
            <a:xfrm>
              <a:off x="4204" y="2428"/>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53" name="Rectangle 19"/>
            <p:cNvSpPr>
              <a:spLocks noChangeArrowheads="1"/>
            </p:cNvSpPr>
            <p:nvPr/>
          </p:nvSpPr>
          <p:spPr bwMode="auto">
            <a:xfrm>
              <a:off x="4622" y="2338"/>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54" name="Line 20"/>
            <p:cNvSpPr>
              <a:spLocks noChangeShapeType="1"/>
            </p:cNvSpPr>
            <p:nvPr/>
          </p:nvSpPr>
          <p:spPr bwMode="auto">
            <a:xfrm flipV="1">
              <a:off x="3572" y="2037"/>
              <a:ext cx="419" cy="14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55" name="Line 21"/>
            <p:cNvSpPr>
              <a:spLocks noChangeShapeType="1"/>
            </p:cNvSpPr>
            <p:nvPr/>
          </p:nvSpPr>
          <p:spPr bwMode="auto">
            <a:xfrm>
              <a:off x="4320" y="2007"/>
              <a:ext cx="314" cy="305"/>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56" name="Line 22"/>
            <p:cNvSpPr>
              <a:spLocks noChangeShapeType="1"/>
            </p:cNvSpPr>
            <p:nvPr/>
          </p:nvSpPr>
          <p:spPr bwMode="auto">
            <a:xfrm flipV="1">
              <a:off x="3875" y="2160"/>
              <a:ext cx="157" cy="329"/>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57" name="Line 23"/>
            <p:cNvSpPr>
              <a:spLocks noChangeShapeType="1"/>
            </p:cNvSpPr>
            <p:nvPr/>
          </p:nvSpPr>
          <p:spPr bwMode="auto">
            <a:xfrm flipH="1" flipV="1">
              <a:off x="4167" y="2160"/>
              <a:ext cx="74" cy="241"/>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pic>
          <p:nvPicPr>
            <p:cNvPr id="22558" name="Picture 24"/>
            <p:cNvPicPr>
              <a:picLocks noChangeAspect="1" noChangeArrowheads="1"/>
            </p:cNvPicPr>
            <p:nvPr/>
          </p:nvPicPr>
          <p:blipFill>
            <a:blip r:embed="rId2" cstate="print"/>
            <a:srcRect/>
            <a:stretch>
              <a:fillRect/>
            </a:stretch>
          </p:blipFill>
          <p:spPr bwMode="auto">
            <a:xfrm>
              <a:off x="3990" y="1873"/>
              <a:ext cx="314" cy="287"/>
            </a:xfrm>
            <a:prstGeom prst="rect">
              <a:avLst/>
            </a:prstGeom>
            <a:noFill/>
            <a:ln w="9525">
              <a:noFill/>
              <a:miter lim="800000"/>
              <a:headEnd/>
              <a:tailEnd/>
            </a:ln>
          </p:spPr>
        </p:pic>
      </p:grpSp>
      <p:grpSp>
        <p:nvGrpSpPr>
          <p:cNvPr id="22533" name="Group 25"/>
          <p:cNvGrpSpPr>
            <a:grpSpLocks/>
          </p:cNvGrpSpPr>
          <p:nvPr/>
        </p:nvGrpSpPr>
        <p:grpSpPr bwMode="auto">
          <a:xfrm>
            <a:off x="3022600" y="2317750"/>
            <a:ext cx="2695575" cy="1244600"/>
            <a:chOff x="2031" y="887"/>
            <a:chExt cx="1698" cy="784"/>
          </a:xfrm>
        </p:grpSpPr>
        <p:sp>
          <p:nvSpPr>
            <p:cNvPr id="22539" name="Oval 26"/>
            <p:cNvSpPr>
              <a:spLocks noChangeArrowheads="1"/>
            </p:cNvSpPr>
            <p:nvPr/>
          </p:nvSpPr>
          <p:spPr bwMode="auto">
            <a:xfrm>
              <a:off x="2031" y="887"/>
              <a:ext cx="1698" cy="778"/>
            </a:xfrm>
            <a:prstGeom prst="ellipse">
              <a:avLst/>
            </a:prstGeom>
            <a:solidFill>
              <a:srgbClr val="FFCC99"/>
            </a:solidFill>
            <a:ln w="12700">
              <a:solidFill>
                <a:schemeClr val="bg2"/>
              </a:solidFill>
              <a:round/>
              <a:headEnd/>
              <a:tailEnd/>
            </a:ln>
          </p:spPr>
          <p:txBody>
            <a:bodyPr anchor="ctr">
              <a:spAutoFit/>
            </a:bodyPr>
            <a:lstStyle/>
            <a:p>
              <a:pPr>
                <a:spcBef>
                  <a:spcPct val="20000"/>
                </a:spcBef>
                <a:buFontTx/>
                <a:buChar char="•"/>
              </a:pPr>
              <a:endParaRPr lang="el-GR"/>
            </a:p>
          </p:txBody>
        </p:sp>
        <p:sp>
          <p:nvSpPr>
            <p:cNvPr id="22540" name="Rectangle 27"/>
            <p:cNvSpPr>
              <a:spLocks noChangeArrowheads="1"/>
            </p:cNvSpPr>
            <p:nvPr/>
          </p:nvSpPr>
          <p:spPr bwMode="auto">
            <a:xfrm>
              <a:off x="2233" y="1125"/>
              <a:ext cx="98" cy="90"/>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41" name="Rectangle 28"/>
            <p:cNvSpPr>
              <a:spLocks noChangeArrowheads="1"/>
            </p:cNvSpPr>
            <p:nvPr/>
          </p:nvSpPr>
          <p:spPr bwMode="auto">
            <a:xfrm>
              <a:off x="2568" y="1006"/>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42" name="Rectangle 29"/>
            <p:cNvSpPr>
              <a:spLocks noChangeArrowheads="1"/>
            </p:cNvSpPr>
            <p:nvPr/>
          </p:nvSpPr>
          <p:spPr bwMode="auto">
            <a:xfrm>
              <a:off x="3033" y="975"/>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43" name="Rectangle 30"/>
            <p:cNvSpPr>
              <a:spLocks noChangeArrowheads="1"/>
            </p:cNvSpPr>
            <p:nvPr/>
          </p:nvSpPr>
          <p:spPr bwMode="auto">
            <a:xfrm>
              <a:off x="3447" y="1124"/>
              <a:ext cx="113" cy="99"/>
            </a:xfrm>
            <a:prstGeom prst="rect">
              <a:avLst/>
            </a:prstGeom>
            <a:solidFill>
              <a:srgbClr val="FF9900"/>
            </a:solidFill>
            <a:ln w="12700">
              <a:solidFill>
                <a:schemeClr val="bg2"/>
              </a:solidFill>
              <a:miter lim="800000"/>
              <a:headEnd/>
              <a:tailEnd/>
            </a:ln>
          </p:spPr>
          <p:txBody>
            <a:bodyPr anchor="ctr">
              <a:spAutoFit/>
            </a:bodyPr>
            <a:lstStyle/>
            <a:p>
              <a:pPr>
                <a:spcBef>
                  <a:spcPct val="20000"/>
                </a:spcBef>
                <a:buFontTx/>
                <a:buChar char="•"/>
              </a:pPr>
              <a:endParaRPr lang="el-GR"/>
            </a:p>
          </p:txBody>
        </p:sp>
        <p:sp>
          <p:nvSpPr>
            <p:cNvPr id="22544" name="Line 31"/>
            <p:cNvSpPr>
              <a:spLocks noChangeShapeType="1"/>
            </p:cNvSpPr>
            <p:nvPr/>
          </p:nvSpPr>
          <p:spPr bwMode="auto">
            <a:xfrm flipV="1">
              <a:off x="3048" y="1271"/>
              <a:ext cx="419" cy="148"/>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45" name="Line 32"/>
            <p:cNvSpPr>
              <a:spLocks noChangeShapeType="1"/>
            </p:cNvSpPr>
            <p:nvPr/>
          </p:nvSpPr>
          <p:spPr bwMode="auto">
            <a:xfrm>
              <a:off x="2352" y="1218"/>
              <a:ext cx="314" cy="305"/>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46" name="Line 33"/>
            <p:cNvSpPr>
              <a:spLocks noChangeShapeType="1"/>
            </p:cNvSpPr>
            <p:nvPr/>
          </p:nvSpPr>
          <p:spPr bwMode="auto">
            <a:xfrm flipV="1">
              <a:off x="2880" y="1058"/>
              <a:ext cx="157" cy="329"/>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sp>
          <p:nvSpPr>
            <p:cNvPr id="22547" name="Line 34"/>
            <p:cNvSpPr>
              <a:spLocks noChangeShapeType="1"/>
            </p:cNvSpPr>
            <p:nvPr/>
          </p:nvSpPr>
          <p:spPr bwMode="auto">
            <a:xfrm flipH="1" flipV="1">
              <a:off x="2671" y="1140"/>
              <a:ext cx="74" cy="241"/>
            </a:xfrm>
            <a:prstGeom prst="line">
              <a:avLst/>
            </a:prstGeom>
            <a:noFill/>
            <a:ln w="12700">
              <a:solidFill>
                <a:schemeClr val="bg2"/>
              </a:solidFill>
              <a:round/>
              <a:headEnd type="triangle" w="med" len="med"/>
              <a:tailEnd type="triangle" w="med" len="med"/>
            </a:ln>
          </p:spPr>
          <p:txBody>
            <a:bodyPr anchor="ctr">
              <a:spAutoFit/>
            </a:bodyPr>
            <a:lstStyle/>
            <a:p>
              <a:endParaRPr lang="el-GR"/>
            </a:p>
          </p:txBody>
        </p:sp>
        <p:pic>
          <p:nvPicPr>
            <p:cNvPr id="22548" name="Picture 35"/>
            <p:cNvPicPr>
              <a:picLocks noChangeAspect="1" noChangeArrowheads="1"/>
            </p:cNvPicPr>
            <p:nvPr/>
          </p:nvPicPr>
          <p:blipFill>
            <a:blip r:embed="rId2" cstate="print"/>
            <a:srcRect/>
            <a:stretch>
              <a:fillRect/>
            </a:stretch>
          </p:blipFill>
          <p:spPr bwMode="auto">
            <a:xfrm>
              <a:off x="2723" y="1384"/>
              <a:ext cx="314" cy="287"/>
            </a:xfrm>
            <a:prstGeom prst="rect">
              <a:avLst/>
            </a:prstGeom>
            <a:noFill/>
            <a:ln w="9525">
              <a:noFill/>
              <a:miter lim="800000"/>
              <a:headEnd/>
              <a:tailEnd/>
            </a:ln>
          </p:spPr>
        </p:pic>
      </p:grpSp>
      <p:sp>
        <p:nvSpPr>
          <p:cNvPr id="22534" name="Oval 36"/>
          <p:cNvSpPr>
            <a:spLocks noChangeArrowheads="1"/>
          </p:cNvSpPr>
          <p:nvPr/>
        </p:nvSpPr>
        <p:spPr bwMode="auto">
          <a:xfrm rot="-1308564">
            <a:off x="2333625" y="3730625"/>
            <a:ext cx="2552700" cy="703263"/>
          </a:xfrm>
          <a:prstGeom prst="ellipse">
            <a:avLst/>
          </a:prstGeom>
          <a:solidFill>
            <a:srgbClr val="FFFF99"/>
          </a:solidFill>
          <a:ln w="12700">
            <a:noFill/>
            <a:round/>
            <a:headEnd/>
            <a:tailEnd/>
          </a:ln>
        </p:spPr>
        <p:txBody>
          <a:bodyPr anchor="ctr">
            <a:spAutoFit/>
          </a:bodyPr>
          <a:lstStyle/>
          <a:p>
            <a:pPr>
              <a:spcBef>
                <a:spcPct val="20000"/>
              </a:spcBef>
              <a:buFontTx/>
              <a:buChar char="•"/>
            </a:pPr>
            <a:endParaRPr lang="el-GR"/>
          </a:p>
        </p:txBody>
      </p:sp>
      <p:sp>
        <p:nvSpPr>
          <p:cNvPr id="22535" name="Oval 37"/>
          <p:cNvSpPr>
            <a:spLocks noChangeArrowheads="1"/>
          </p:cNvSpPr>
          <p:nvPr/>
        </p:nvSpPr>
        <p:spPr bwMode="auto">
          <a:xfrm rot="11605">
            <a:off x="2384425" y="4108450"/>
            <a:ext cx="4000500" cy="746125"/>
          </a:xfrm>
          <a:prstGeom prst="ellipse">
            <a:avLst/>
          </a:prstGeom>
          <a:solidFill>
            <a:srgbClr val="FFFF99"/>
          </a:solidFill>
          <a:ln w="12700">
            <a:noFill/>
            <a:round/>
            <a:headEnd/>
            <a:tailEnd/>
          </a:ln>
        </p:spPr>
        <p:txBody>
          <a:bodyPr anchor="ctr">
            <a:spAutoFit/>
          </a:bodyPr>
          <a:lstStyle/>
          <a:p>
            <a:pPr>
              <a:spcBef>
                <a:spcPct val="20000"/>
              </a:spcBef>
              <a:buFontTx/>
              <a:buChar char="•"/>
            </a:pPr>
            <a:endParaRPr lang="el-GR"/>
          </a:p>
        </p:txBody>
      </p:sp>
      <p:sp>
        <p:nvSpPr>
          <p:cNvPr id="22536" name="Oval 38"/>
          <p:cNvSpPr>
            <a:spLocks noChangeArrowheads="1"/>
          </p:cNvSpPr>
          <p:nvPr/>
        </p:nvSpPr>
        <p:spPr bwMode="auto">
          <a:xfrm rot="1308564" flipH="1">
            <a:off x="3889375" y="3705225"/>
            <a:ext cx="2552700" cy="752475"/>
          </a:xfrm>
          <a:prstGeom prst="ellipse">
            <a:avLst/>
          </a:prstGeom>
          <a:solidFill>
            <a:srgbClr val="FFFF99"/>
          </a:solidFill>
          <a:ln w="12700">
            <a:noFill/>
            <a:round/>
            <a:headEnd/>
            <a:tailEnd/>
          </a:ln>
        </p:spPr>
        <p:txBody>
          <a:bodyPr anchor="ctr">
            <a:spAutoFit/>
          </a:bodyPr>
          <a:lstStyle/>
          <a:p>
            <a:pPr>
              <a:spcBef>
                <a:spcPct val="20000"/>
              </a:spcBef>
              <a:buFontTx/>
              <a:buChar char="•"/>
            </a:pPr>
            <a:endParaRPr lang="el-GR"/>
          </a:p>
        </p:txBody>
      </p:sp>
      <p:sp>
        <p:nvSpPr>
          <p:cNvPr id="22537" name="Text Box 39"/>
          <p:cNvSpPr txBox="1">
            <a:spLocks noChangeArrowheads="1"/>
          </p:cNvSpPr>
          <p:nvPr/>
        </p:nvSpPr>
        <p:spPr bwMode="auto">
          <a:xfrm>
            <a:off x="1219200" y="1447800"/>
            <a:ext cx="7008813" cy="366713"/>
          </a:xfrm>
          <a:prstGeom prst="rect">
            <a:avLst/>
          </a:prstGeom>
          <a:noFill/>
          <a:ln w="12700">
            <a:noFill/>
            <a:miter lim="800000"/>
            <a:headEnd/>
            <a:tailEnd/>
          </a:ln>
        </p:spPr>
        <p:txBody>
          <a:bodyPr>
            <a:spAutoFit/>
          </a:bodyPr>
          <a:lstStyle/>
          <a:p>
            <a:pPr algn="ctr" eaLnBrk="0" hangingPunct="0"/>
            <a:r>
              <a:rPr lang="en-US" sz="1800"/>
              <a:t>ESS: a set of BSSs interconnected by a distribution system (DS)</a:t>
            </a:r>
          </a:p>
        </p:txBody>
      </p:sp>
      <p:sp>
        <p:nvSpPr>
          <p:cNvPr id="22538" name="Text Box 40"/>
          <p:cNvSpPr txBox="1">
            <a:spLocks noChangeArrowheads="1"/>
          </p:cNvSpPr>
          <p:nvPr/>
        </p:nvSpPr>
        <p:spPr bwMode="auto">
          <a:xfrm>
            <a:off x="2362200" y="3962400"/>
            <a:ext cx="4191000" cy="366713"/>
          </a:xfrm>
          <a:prstGeom prst="rect">
            <a:avLst/>
          </a:prstGeom>
          <a:noFill/>
          <a:ln w="12700">
            <a:noFill/>
            <a:miter lim="800000"/>
            <a:headEnd/>
            <a:tailEnd/>
          </a:ln>
        </p:spPr>
        <p:txBody>
          <a:bodyPr>
            <a:spAutoFit/>
          </a:bodyPr>
          <a:lstStyle/>
          <a:p>
            <a:pPr algn="ctr" eaLnBrk="0" hangingPunct="0"/>
            <a:r>
              <a:rPr lang="en-US" sz="1800"/>
              <a:t>Local Area Network (e.g .Ethernet)</a:t>
            </a:r>
          </a:p>
        </p:txBody>
      </p:sp>
      <p:sp>
        <p:nvSpPr>
          <p:cNvPr id="2" name="Slide Number Placeholder 1">
            <a:extLst>
              <a:ext uri="{FF2B5EF4-FFF2-40B4-BE49-F238E27FC236}">
                <a16:creationId xmlns:a16="http://schemas.microsoft.com/office/drawing/2014/main" id="{D2DDC145-8B52-4061-827D-7C7E92C77ED1}"/>
              </a:ext>
            </a:extLst>
          </p:cNvPr>
          <p:cNvSpPr>
            <a:spLocks noGrp="1"/>
          </p:cNvSpPr>
          <p:nvPr>
            <p:ph type="sldNum" sz="quarter" idx="12"/>
          </p:nvPr>
        </p:nvSpPr>
        <p:spPr/>
        <p:txBody>
          <a:bodyPr/>
          <a:lstStyle/>
          <a:p>
            <a:pPr>
              <a:defRPr/>
            </a:pPr>
            <a:fld id="{3E9210F4-E719-49C2-B71C-67B6C06F4A3C}" type="slidenum">
              <a:rPr lang="el-GR" smtClean="0"/>
              <a:pPr>
                <a:defRPr/>
              </a:pPr>
              <a:t>9</a:t>
            </a:fld>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816</TotalTime>
  <Words>3998</Words>
  <Application>Microsoft Office PowerPoint</Application>
  <PresentationFormat>On-screen Show (4:3)</PresentationFormat>
  <Paragraphs>684</Paragraphs>
  <Slides>49</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Arial</vt:lpstr>
      <vt:lpstr>Calibri</vt:lpstr>
      <vt:lpstr>Calibri Light</vt:lpstr>
      <vt:lpstr>Tahoma</vt:lpstr>
      <vt:lpstr>Times New Roman</vt:lpstr>
      <vt:lpstr>Webdings</vt:lpstr>
      <vt:lpstr>Wingdings</vt:lpstr>
      <vt:lpstr>Wingdings 2</vt:lpstr>
      <vt:lpstr>Office Theme</vt:lpstr>
      <vt:lpstr>Clip</vt:lpstr>
      <vt:lpstr>PowerPoint Presentation</vt:lpstr>
      <vt:lpstr>Εξέλιξη Συστημάτων Κινητών Επικοινωνιών</vt:lpstr>
      <vt:lpstr>Fundamental Multiple Access methods</vt:lpstr>
      <vt:lpstr>What is 802.11?</vt:lpstr>
      <vt:lpstr>802.11 is an Open Technology</vt:lpstr>
      <vt:lpstr>WLAN Already a Commodity</vt:lpstr>
      <vt:lpstr>Why use WLAN?</vt:lpstr>
      <vt:lpstr>WLAN Network Architecture (1/2)</vt:lpstr>
      <vt:lpstr>WLAN Network Architecture (2/2)</vt:lpstr>
      <vt:lpstr>802.11 Terminologies</vt:lpstr>
      <vt:lpstr>802.11 Terminologies</vt:lpstr>
      <vt:lpstr>Infrastructure Networks </vt:lpstr>
      <vt:lpstr>Typical Connection Procedure</vt:lpstr>
      <vt:lpstr>WLAN Fundamental Standards  </vt:lpstr>
      <vt:lpstr>802.11 task forces </vt:lpstr>
      <vt:lpstr>802.11 task forces</vt:lpstr>
      <vt:lpstr>802.11 task forces</vt:lpstr>
      <vt:lpstr>802.11 task forces</vt:lpstr>
      <vt:lpstr>802.11 task forces</vt:lpstr>
      <vt:lpstr>802.11 task forces</vt:lpstr>
      <vt:lpstr>802.11 Generations</vt:lpstr>
      <vt:lpstr>Enhancing 5G indoor infrastructures</vt:lpstr>
      <vt:lpstr>WiFi 5 vs WiFi 6: What is the difference?</vt:lpstr>
      <vt:lpstr>WLAN Characteristics - Frequency Bands</vt:lpstr>
      <vt:lpstr>WLAN Protocol Stack  </vt:lpstr>
      <vt:lpstr>WLAN Technical – Physical Layer</vt:lpstr>
      <vt:lpstr>Radio technology</vt:lpstr>
      <vt:lpstr>Channel bandwidth for DSSS</vt:lpstr>
      <vt:lpstr>Frequency Hopped Spread Spectrum (FHSS)</vt:lpstr>
      <vt:lpstr>Medium Access Control (MAC) Layer</vt:lpstr>
      <vt:lpstr>Medium Access Control (MAC) Layer</vt:lpstr>
      <vt:lpstr>802.11 MAC Frames</vt:lpstr>
      <vt:lpstr>802.11 frame format</vt:lpstr>
      <vt:lpstr>Hidden Terminal Problem</vt:lpstr>
      <vt:lpstr>CSMA/CA</vt:lpstr>
      <vt:lpstr>CSMA/CA (2)</vt:lpstr>
      <vt:lpstr>Two different MAC schemes</vt:lpstr>
      <vt:lpstr>MAC Access Modes</vt:lpstr>
      <vt:lpstr>Distributed Coordination Function (DCF)</vt:lpstr>
      <vt:lpstr>Virtual Carrier Sense</vt:lpstr>
      <vt:lpstr>Virtual Carrier Sense</vt:lpstr>
      <vt:lpstr>Access Spacing</vt:lpstr>
      <vt:lpstr>Backoff algorithm</vt:lpstr>
      <vt:lpstr>DCF Backoff</vt:lpstr>
      <vt:lpstr>Sending Data and Ack</vt:lpstr>
      <vt:lpstr>PCF operation</vt:lpstr>
      <vt:lpstr>The coexist of DCF &amp; PCF</vt:lpstr>
      <vt:lpstr>Orthogonal Frequency Division Multiple Access (OFDMA)</vt:lpstr>
      <vt:lpstr>Take advantage of OFDMA</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Networks, MAC/Protocol Layer and Network Applications</dc:title>
  <dc:creator>djv</dc:creator>
  <cp:lastModifiedBy>ΕΜΜΑΝΟΥΗΛ ΣΚΟΝΔΡΑΣ</cp:lastModifiedBy>
  <cp:revision>67</cp:revision>
  <dcterms:created xsi:type="dcterms:W3CDTF">2006-04-21T11:26:18Z</dcterms:created>
  <dcterms:modified xsi:type="dcterms:W3CDTF">2020-12-04T08:29:32Z</dcterms:modified>
</cp:coreProperties>
</file>