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95"/>
  </p:notesMasterIdLst>
  <p:handoutMasterIdLst>
    <p:handoutMasterId r:id="rId96"/>
  </p:handoutMasterIdLst>
  <p:sldIdLst>
    <p:sldId id="394" r:id="rId2"/>
    <p:sldId id="426" r:id="rId3"/>
    <p:sldId id="530" r:id="rId4"/>
    <p:sldId id="531" r:id="rId5"/>
    <p:sldId id="532" r:id="rId6"/>
    <p:sldId id="533" r:id="rId7"/>
    <p:sldId id="534" r:id="rId8"/>
    <p:sldId id="535" r:id="rId9"/>
    <p:sldId id="536" r:id="rId10"/>
    <p:sldId id="537" r:id="rId11"/>
    <p:sldId id="538" r:id="rId12"/>
    <p:sldId id="539" r:id="rId13"/>
    <p:sldId id="540" r:id="rId14"/>
    <p:sldId id="541" r:id="rId15"/>
    <p:sldId id="544" r:id="rId16"/>
    <p:sldId id="543" r:id="rId17"/>
    <p:sldId id="542" r:id="rId18"/>
    <p:sldId id="507" r:id="rId19"/>
    <p:sldId id="508" r:id="rId20"/>
    <p:sldId id="548" r:id="rId21"/>
    <p:sldId id="546" r:id="rId22"/>
    <p:sldId id="547" r:id="rId23"/>
    <p:sldId id="523" r:id="rId24"/>
    <p:sldId id="509" r:id="rId25"/>
    <p:sldId id="510" r:id="rId26"/>
    <p:sldId id="511" r:id="rId27"/>
    <p:sldId id="512" r:id="rId28"/>
    <p:sldId id="513" r:id="rId29"/>
    <p:sldId id="514" r:id="rId30"/>
    <p:sldId id="515" r:id="rId31"/>
    <p:sldId id="516" r:id="rId32"/>
    <p:sldId id="517" r:id="rId33"/>
    <p:sldId id="518" r:id="rId34"/>
    <p:sldId id="519" r:id="rId35"/>
    <p:sldId id="520" r:id="rId36"/>
    <p:sldId id="521" r:id="rId37"/>
    <p:sldId id="522" r:id="rId38"/>
    <p:sldId id="524" r:id="rId39"/>
    <p:sldId id="525" r:id="rId40"/>
    <p:sldId id="526" r:id="rId41"/>
    <p:sldId id="527" r:id="rId42"/>
    <p:sldId id="528" r:id="rId43"/>
    <p:sldId id="529" r:id="rId44"/>
    <p:sldId id="482" r:id="rId45"/>
    <p:sldId id="472" r:id="rId46"/>
    <p:sldId id="473" r:id="rId47"/>
    <p:sldId id="474" r:id="rId48"/>
    <p:sldId id="483" r:id="rId49"/>
    <p:sldId id="484" r:id="rId50"/>
    <p:sldId id="479" r:id="rId51"/>
    <p:sldId id="477" r:id="rId52"/>
    <p:sldId id="460" r:id="rId53"/>
    <p:sldId id="480" r:id="rId54"/>
    <p:sldId id="461" r:id="rId55"/>
    <p:sldId id="436" r:id="rId56"/>
    <p:sldId id="437" r:id="rId57"/>
    <p:sldId id="545" r:id="rId58"/>
    <p:sldId id="488" r:id="rId59"/>
    <p:sldId id="485" r:id="rId60"/>
    <p:sldId id="486" r:id="rId61"/>
    <p:sldId id="487" r:id="rId62"/>
    <p:sldId id="489" r:id="rId63"/>
    <p:sldId id="490" r:id="rId64"/>
    <p:sldId id="491" r:id="rId65"/>
    <p:sldId id="492" r:id="rId66"/>
    <p:sldId id="462" r:id="rId67"/>
    <p:sldId id="438" r:id="rId68"/>
    <p:sldId id="463" r:id="rId69"/>
    <p:sldId id="439" r:id="rId70"/>
    <p:sldId id="464" r:id="rId71"/>
    <p:sldId id="440" r:id="rId72"/>
    <p:sldId id="465" r:id="rId73"/>
    <p:sldId id="493" r:id="rId74"/>
    <p:sldId id="494" r:id="rId75"/>
    <p:sldId id="495" r:id="rId76"/>
    <p:sldId id="496" r:id="rId77"/>
    <p:sldId id="498" r:id="rId78"/>
    <p:sldId id="497" r:id="rId79"/>
    <p:sldId id="499" r:id="rId80"/>
    <p:sldId id="500" r:id="rId81"/>
    <p:sldId id="501" r:id="rId82"/>
    <p:sldId id="502" r:id="rId83"/>
    <p:sldId id="503" r:id="rId84"/>
    <p:sldId id="504" r:id="rId85"/>
    <p:sldId id="505" r:id="rId86"/>
    <p:sldId id="506" r:id="rId87"/>
    <p:sldId id="466" r:id="rId88"/>
    <p:sldId id="467" r:id="rId89"/>
    <p:sldId id="468" r:id="rId90"/>
    <p:sldId id="469" r:id="rId91"/>
    <p:sldId id="441" r:id="rId92"/>
    <p:sldId id="470" r:id="rId93"/>
    <p:sldId id="471" r:id="rId9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89">
          <p15:clr>
            <a:srgbClr val="A4A3A4"/>
          </p15:clr>
        </p15:guide>
        <p15:guide id="2" pos="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94" autoAdjust="0"/>
    <p:restoredTop sz="93939" autoAdjust="0"/>
  </p:normalViewPr>
  <p:slideViewPr>
    <p:cSldViewPr snapToGrid="0">
      <p:cViewPr varScale="1">
        <p:scale>
          <a:sx n="72" d="100"/>
          <a:sy n="72" d="100"/>
        </p:scale>
        <p:origin x="252" y="66"/>
      </p:cViewPr>
      <p:guideLst>
        <p:guide orient="horz" pos="789"/>
        <p:guide pos="484"/>
      </p:guideLst>
    </p:cSldViewPr>
  </p:slideViewPr>
  <p:outlineViewPr>
    <p:cViewPr>
      <p:scale>
        <a:sx n="33" d="100"/>
        <a:sy n="33" d="100"/>
      </p:scale>
      <p:origin x="0" y="367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49781C05-7391-C34C-AC04-647887C60E62}" type="datetimeFigureOut">
              <a:rPr lang="en-US" smtClean="0"/>
              <a:t>12/7/2020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C07153C-9580-3946-BA03-7FAF670C5A72}" type="slidenum">
              <a:rPr lang="en-US" smtClean="0"/>
              <a:t>‹#›</a:t>
            </a:fld>
            <a:endParaRPr lang="en-US"/>
          </a:p>
        </p:txBody>
      </p:sp>
    </p:spTree>
    <p:extLst>
      <p:ext uri="{BB962C8B-B14F-4D97-AF65-F5344CB8AC3E}">
        <p14:creationId xmlns:p14="http://schemas.microsoft.com/office/powerpoint/2010/main" val="3539655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62D8FB6A-5328-4530-94A1-17883D28AD3C}" type="slidenum">
              <a:rPr lang="en-US"/>
              <a:pPr>
                <a:defRPr/>
              </a:pPr>
              <a:t>‹#›</a:t>
            </a:fld>
            <a:endParaRPr lang="en-US"/>
          </a:p>
        </p:txBody>
      </p:sp>
    </p:spTree>
    <p:extLst>
      <p:ext uri="{BB962C8B-B14F-4D97-AF65-F5344CB8AC3E}">
        <p14:creationId xmlns:p14="http://schemas.microsoft.com/office/powerpoint/2010/main" val="34123808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8FB6A-5328-4530-94A1-17883D28AD3C}" type="slidenum">
              <a:rPr lang="en-US" smtClean="0"/>
              <a:pPr>
                <a:defRPr/>
              </a:pPr>
              <a:t>1</a:t>
            </a:fld>
            <a:endParaRPr lang="en-US"/>
          </a:p>
        </p:txBody>
      </p:sp>
    </p:spTree>
    <p:extLst>
      <p:ext uri="{BB962C8B-B14F-4D97-AF65-F5344CB8AC3E}">
        <p14:creationId xmlns:p14="http://schemas.microsoft.com/office/powerpoint/2010/main" val="53854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8FB6A-5328-4530-94A1-17883D28AD3C}" type="slidenum">
              <a:rPr lang="en-US" smtClean="0"/>
              <a:pPr>
                <a:defRPr/>
              </a:pPr>
              <a:t>46</a:t>
            </a:fld>
            <a:endParaRPr lang="en-US"/>
          </a:p>
        </p:txBody>
      </p:sp>
    </p:spTree>
    <p:extLst>
      <p:ext uri="{BB962C8B-B14F-4D97-AF65-F5344CB8AC3E}">
        <p14:creationId xmlns:p14="http://schemas.microsoft.com/office/powerpoint/2010/main" val="264252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sp>
        <p:nvSpPr>
          <p:cNvPr id="39955"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US"/>
              <a:t>Click to edit Master title style</a:t>
            </a: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r>
              <a:rPr lang="en-US"/>
              <a:t>Dan C. Marinescu</a:t>
            </a:r>
          </a:p>
        </p:txBody>
      </p:sp>
      <p:sp>
        <p:nvSpPr>
          <p:cNvPr id="19" name="Rectangle 17"/>
          <p:cNvSpPr>
            <a:spLocks noGrp="1" noChangeArrowheads="1"/>
          </p:cNvSpPr>
          <p:nvPr>
            <p:ph type="ftr" sz="quarter" idx="11"/>
          </p:nvPr>
        </p:nvSpPr>
        <p:spPr/>
        <p:txBody>
          <a:bodyPr/>
          <a:lstStyle>
            <a:lvl1pPr>
              <a:defRPr/>
            </a:lvl1pPr>
          </a:lstStyle>
          <a:p>
            <a:r>
              <a:rPr lang="en-US"/>
              <a:t>Cloud Computing. Second Edition - Chapter 5.</a:t>
            </a:r>
          </a:p>
        </p:txBody>
      </p:sp>
      <p:sp>
        <p:nvSpPr>
          <p:cNvPr id="20" name="Rectangle 18"/>
          <p:cNvSpPr>
            <a:spLocks noGrp="1" noChangeArrowheads="1"/>
          </p:cNvSpPr>
          <p:nvPr>
            <p:ph type="sldNum" sz="quarter" idx="12"/>
          </p:nvPr>
        </p:nvSpPr>
        <p:spPr/>
        <p:txBody>
          <a:bodyPr/>
          <a:lstStyle>
            <a:lvl1pPr>
              <a:defRPr/>
            </a:lvl1pPr>
          </a:lstStyle>
          <a:p>
            <a:pPr>
              <a:defRPr/>
            </a:pPr>
            <a:fld id="{5687D907-F9C3-4A87-89CE-9B9AEB4CDB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5" name="Rectangle 3"/>
          <p:cNvSpPr>
            <a:spLocks noGrp="1" noChangeArrowheads="1"/>
          </p:cNvSpPr>
          <p:nvPr>
            <p:ph type="sldNum" sz="quarter" idx="11"/>
          </p:nvPr>
        </p:nvSpPr>
        <p:spPr>
          <a:ln/>
        </p:spPr>
        <p:txBody>
          <a:bodyPr/>
          <a:lstStyle>
            <a:lvl1pPr>
              <a:defRPr/>
            </a:lvl1pPr>
          </a:lstStyle>
          <a:p>
            <a:pPr>
              <a:defRPr/>
            </a:pPr>
            <a:fld id="{2884FE1A-8A61-436F-8A51-B52DE4FC2C3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5" name="Rectangle 3"/>
          <p:cNvSpPr>
            <a:spLocks noGrp="1" noChangeArrowheads="1"/>
          </p:cNvSpPr>
          <p:nvPr>
            <p:ph type="sldNum" sz="quarter" idx="11"/>
          </p:nvPr>
        </p:nvSpPr>
        <p:spPr>
          <a:ln/>
        </p:spPr>
        <p:txBody>
          <a:bodyPr/>
          <a:lstStyle>
            <a:lvl1pPr>
              <a:defRPr/>
            </a:lvl1pPr>
          </a:lstStyle>
          <a:p>
            <a:pPr>
              <a:defRPr/>
            </a:pPr>
            <a:fld id="{079B37D3-9FAE-4C0C-904E-08CCC3E7C2B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5" name="Rectangle 3"/>
          <p:cNvSpPr>
            <a:spLocks noGrp="1" noChangeArrowheads="1"/>
          </p:cNvSpPr>
          <p:nvPr>
            <p:ph type="sldNum" sz="quarter" idx="11"/>
          </p:nvPr>
        </p:nvSpPr>
        <p:spPr>
          <a:ln/>
        </p:spPr>
        <p:txBody>
          <a:bodyPr/>
          <a:lstStyle>
            <a:lvl1pPr>
              <a:defRPr/>
            </a:lvl1pPr>
          </a:lstStyle>
          <a:p>
            <a:pPr>
              <a:defRPr/>
            </a:pPr>
            <a:fld id="{CB1E956D-D9E7-4FA9-A346-BB84C9BA936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5" name="Rectangle 3"/>
          <p:cNvSpPr>
            <a:spLocks noGrp="1" noChangeArrowheads="1"/>
          </p:cNvSpPr>
          <p:nvPr>
            <p:ph type="sldNum" sz="quarter" idx="11"/>
          </p:nvPr>
        </p:nvSpPr>
        <p:spPr>
          <a:ln/>
        </p:spPr>
        <p:txBody>
          <a:bodyPr/>
          <a:lstStyle>
            <a:lvl1pPr>
              <a:defRPr/>
            </a:lvl1pPr>
          </a:lstStyle>
          <a:p>
            <a:pPr>
              <a:defRPr/>
            </a:pPr>
            <a:fld id="{B7BAB6DB-94CA-41F8-A8E4-9A995E23389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6" name="Rectangle 3"/>
          <p:cNvSpPr>
            <a:spLocks noGrp="1" noChangeArrowheads="1"/>
          </p:cNvSpPr>
          <p:nvPr>
            <p:ph type="sldNum" sz="quarter" idx="11"/>
          </p:nvPr>
        </p:nvSpPr>
        <p:spPr>
          <a:ln/>
        </p:spPr>
        <p:txBody>
          <a:bodyPr/>
          <a:lstStyle>
            <a:lvl1pPr>
              <a:defRPr/>
            </a:lvl1pPr>
          </a:lstStyle>
          <a:p>
            <a:pPr>
              <a:defRPr/>
            </a:pPr>
            <a:fld id="{FCD53C18-6F9A-4967-9C4E-419B0DE3FA4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8" name="Rectangle 3"/>
          <p:cNvSpPr>
            <a:spLocks noGrp="1" noChangeArrowheads="1"/>
          </p:cNvSpPr>
          <p:nvPr>
            <p:ph type="sldNum" sz="quarter" idx="11"/>
          </p:nvPr>
        </p:nvSpPr>
        <p:spPr>
          <a:ln/>
        </p:spPr>
        <p:txBody>
          <a:bodyPr/>
          <a:lstStyle>
            <a:lvl1pPr>
              <a:defRPr/>
            </a:lvl1pPr>
          </a:lstStyle>
          <a:p>
            <a:pPr>
              <a:defRPr/>
            </a:pPr>
            <a:fld id="{2A88797D-17D4-49E3-9651-350C4BD397E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4" name="Rectangle 3"/>
          <p:cNvSpPr>
            <a:spLocks noGrp="1" noChangeArrowheads="1"/>
          </p:cNvSpPr>
          <p:nvPr>
            <p:ph type="sldNum" sz="quarter" idx="11"/>
          </p:nvPr>
        </p:nvSpPr>
        <p:spPr>
          <a:ln/>
        </p:spPr>
        <p:txBody>
          <a:bodyPr/>
          <a:lstStyle>
            <a:lvl1pPr>
              <a:defRPr/>
            </a:lvl1pPr>
          </a:lstStyle>
          <a:p>
            <a:pPr>
              <a:defRPr/>
            </a:pPr>
            <a:fld id="{2AE531AF-64F4-45BA-B940-7142D2FE0749}"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3" name="Rectangle 3"/>
          <p:cNvSpPr>
            <a:spLocks noGrp="1" noChangeArrowheads="1"/>
          </p:cNvSpPr>
          <p:nvPr>
            <p:ph type="sldNum" sz="quarter" idx="11"/>
          </p:nvPr>
        </p:nvSpPr>
        <p:spPr>
          <a:ln/>
        </p:spPr>
        <p:txBody>
          <a:bodyPr/>
          <a:lstStyle>
            <a:lvl1pPr>
              <a:defRPr/>
            </a:lvl1pPr>
          </a:lstStyle>
          <a:p>
            <a:pPr>
              <a:defRPr/>
            </a:pPr>
            <a:fld id="{5087BA48-CD3C-4B57-A835-2FFB72602AEA}"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6" name="Rectangle 3"/>
          <p:cNvSpPr>
            <a:spLocks noGrp="1" noChangeArrowheads="1"/>
          </p:cNvSpPr>
          <p:nvPr>
            <p:ph type="sldNum" sz="quarter" idx="11"/>
          </p:nvPr>
        </p:nvSpPr>
        <p:spPr>
          <a:ln/>
        </p:spPr>
        <p:txBody>
          <a:bodyPr/>
          <a:lstStyle>
            <a:lvl1pPr>
              <a:defRPr/>
            </a:lvl1pPr>
          </a:lstStyle>
          <a:p>
            <a:pPr>
              <a:defRPr/>
            </a:pPr>
            <a:fld id="{4AA95D6E-5313-4FF5-A609-4FE9466A34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r>
              <a:rPr lang="en-US"/>
              <a:t>Cloud Computing. Second Edition - Chapter 5.</a:t>
            </a:r>
          </a:p>
        </p:txBody>
      </p:sp>
      <p:sp>
        <p:nvSpPr>
          <p:cNvPr id="6" name="Rectangle 3"/>
          <p:cNvSpPr>
            <a:spLocks noGrp="1" noChangeArrowheads="1"/>
          </p:cNvSpPr>
          <p:nvPr>
            <p:ph type="sldNum" sz="quarter" idx="11"/>
          </p:nvPr>
        </p:nvSpPr>
        <p:spPr>
          <a:ln/>
        </p:spPr>
        <p:txBody>
          <a:bodyPr/>
          <a:lstStyle>
            <a:lvl1pPr>
              <a:defRPr/>
            </a:lvl1pPr>
          </a:lstStyle>
          <a:p>
            <a:pPr>
              <a:defRPr/>
            </a:pPr>
            <a:fld id="{DDC26BD5-E9DB-4689-8DF0-1ECE45E8B7A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a:t>Cloud Computing. Second Edition - Chapter 5.</a:t>
            </a:r>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D5482643-B609-43DA-AB18-19863B2599A3}" type="slidenum">
              <a:rPr lang="en-US"/>
              <a:pPr>
                <a:defRPr/>
              </a:pPr>
              <a:t>‹#›</a:t>
            </a:fld>
            <a:endParaRPr lang="en-US"/>
          </a:p>
        </p:txBody>
      </p:sp>
      <p:grpSp>
        <p:nvGrpSpPr>
          <p:cNvPr id="4100" name="Group 4"/>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4101" name="Rectangle 14"/>
          <p:cNvSpPr>
            <a:spLocks noGrp="1" noChangeArrowheads="1"/>
          </p:cNvSpPr>
          <p:nvPr>
            <p:ph type="title"/>
          </p:nvPr>
        </p:nvSpPr>
        <p:spPr bwMode="auto">
          <a:xfrm>
            <a:off x="457200" y="457200"/>
            <a:ext cx="82296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US"/>
              <a:t>Dan C. Marinescu</a:t>
            </a: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1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6.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7.emf"/></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3.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4.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5.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4.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35000" y="1828800"/>
            <a:ext cx="8270874" cy="1498600"/>
          </a:xfrm>
        </p:spPr>
        <p:txBody>
          <a:bodyPr/>
          <a:lstStyle/>
          <a:p>
            <a:pPr eaLnBrk="1" hangingPunct="1"/>
            <a:r>
              <a:rPr lang="en-US" sz="3600" dirty="0"/>
              <a:t>  Chapter 5. Cloud Access and Cloud Interconnection Networks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C6646B-760E-4B7D-8508-8BD251D816F8}"/>
              </a:ext>
            </a:extLst>
          </p:cNvPr>
          <p:cNvSpPr>
            <a:spLocks noGrp="1"/>
          </p:cNvSpPr>
          <p:nvPr>
            <p:ph type="title"/>
          </p:nvPr>
        </p:nvSpPr>
        <p:spPr/>
        <p:txBody>
          <a:bodyPr/>
          <a:lstStyle/>
          <a:p>
            <a:r>
              <a:rPr lang="en-US" dirty="0"/>
              <a:t> </a:t>
            </a:r>
          </a:p>
        </p:txBody>
      </p:sp>
      <p:pic>
        <p:nvPicPr>
          <p:cNvPr id="8" name="Θέση περιεχομένου 7">
            <a:extLst>
              <a:ext uri="{FF2B5EF4-FFF2-40B4-BE49-F238E27FC236}">
                <a16:creationId xmlns:a16="http://schemas.microsoft.com/office/drawing/2014/main" id="{83946D6D-64BC-440B-95EE-53173AA17C1E}"/>
              </a:ext>
            </a:extLst>
          </p:cNvPr>
          <p:cNvPicPr>
            <a:picLocks noGrp="1" noChangeAspect="1"/>
          </p:cNvPicPr>
          <p:nvPr>
            <p:ph idx="1"/>
          </p:nvPr>
        </p:nvPicPr>
        <p:blipFill>
          <a:blip r:embed="rId2"/>
          <a:stretch>
            <a:fillRect/>
          </a:stretch>
        </p:blipFill>
        <p:spPr>
          <a:xfrm>
            <a:off x="1941342" y="1981200"/>
            <a:ext cx="5261316" cy="3886200"/>
          </a:xfrm>
        </p:spPr>
      </p:pic>
      <p:sp>
        <p:nvSpPr>
          <p:cNvPr id="4" name="Θέση υποσέλιδου 3">
            <a:extLst>
              <a:ext uri="{FF2B5EF4-FFF2-40B4-BE49-F238E27FC236}">
                <a16:creationId xmlns:a16="http://schemas.microsoft.com/office/drawing/2014/main" id="{B8840921-6B22-4F53-A41D-CD2A4F583C3F}"/>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02BD8317-E9CE-4BDB-8407-8164C30658C9}"/>
              </a:ext>
            </a:extLst>
          </p:cNvPr>
          <p:cNvSpPr>
            <a:spLocks noGrp="1"/>
          </p:cNvSpPr>
          <p:nvPr>
            <p:ph type="sldNum" sz="quarter" idx="11"/>
          </p:nvPr>
        </p:nvSpPr>
        <p:spPr/>
        <p:txBody>
          <a:bodyPr/>
          <a:lstStyle/>
          <a:p>
            <a:pPr>
              <a:defRPr/>
            </a:pPr>
            <a:fld id="{CB1E956D-D9E7-4FA9-A346-BB84C9BA9367}" type="slidenum">
              <a:rPr lang="en-US" smtClean="0"/>
              <a:pPr>
                <a:defRPr/>
              </a:pPr>
              <a:t>10</a:t>
            </a:fld>
            <a:endParaRPr lang="en-US"/>
          </a:p>
        </p:txBody>
      </p:sp>
      <p:sp>
        <p:nvSpPr>
          <p:cNvPr id="6" name="Θέση ημερομηνίας 5">
            <a:extLst>
              <a:ext uri="{FF2B5EF4-FFF2-40B4-BE49-F238E27FC236}">
                <a16:creationId xmlns:a16="http://schemas.microsoft.com/office/drawing/2014/main" id="{6C871E88-EA98-4B3D-BD43-5AB4BB2AD278}"/>
              </a:ext>
            </a:extLst>
          </p:cNvPr>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77861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961B8B-7767-4D4C-B39E-67FEF6B21C8C}"/>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0D0EF37A-BEFF-41D1-B3EF-3914B70B9669}"/>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76079A21-F31D-43F9-89E0-57B4F504489B}"/>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67FA3470-A716-49DF-882E-E255FCE7349D}"/>
              </a:ext>
            </a:extLst>
          </p:cNvPr>
          <p:cNvSpPr>
            <a:spLocks noGrp="1"/>
          </p:cNvSpPr>
          <p:nvPr>
            <p:ph type="sldNum" sz="quarter" idx="11"/>
          </p:nvPr>
        </p:nvSpPr>
        <p:spPr/>
        <p:txBody>
          <a:bodyPr/>
          <a:lstStyle/>
          <a:p>
            <a:pPr>
              <a:defRPr/>
            </a:pPr>
            <a:fld id="{CB1E956D-D9E7-4FA9-A346-BB84C9BA9367}" type="slidenum">
              <a:rPr lang="en-US" smtClean="0"/>
              <a:pPr>
                <a:defRPr/>
              </a:pPr>
              <a:t>11</a:t>
            </a:fld>
            <a:endParaRPr lang="en-US"/>
          </a:p>
        </p:txBody>
      </p:sp>
      <p:sp>
        <p:nvSpPr>
          <p:cNvPr id="6" name="Θέση ημερομηνίας 5">
            <a:extLst>
              <a:ext uri="{FF2B5EF4-FFF2-40B4-BE49-F238E27FC236}">
                <a16:creationId xmlns:a16="http://schemas.microsoft.com/office/drawing/2014/main" id="{DADF4006-1BC3-4754-B92A-65887977EF39}"/>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4346D214-BAD4-40BD-96F3-988516E1EFDF}"/>
              </a:ext>
            </a:extLst>
          </p:cNvPr>
          <p:cNvPicPr>
            <a:picLocks noChangeAspect="1"/>
          </p:cNvPicPr>
          <p:nvPr/>
        </p:nvPicPr>
        <p:blipFill>
          <a:blip r:embed="rId2"/>
          <a:stretch>
            <a:fillRect/>
          </a:stretch>
        </p:blipFill>
        <p:spPr>
          <a:xfrm>
            <a:off x="1638300" y="1195387"/>
            <a:ext cx="5867400" cy="4467225"/>
          </a:xfrm>
          <a:prstGeom prst="rect">
            <a:avLst/>
          </a:prstGeom>
        </p:spPr>
      </p:pic>
    </p:spTree>
    <p:extLst>
      <p:ext uri="{BB962C8B-B14F-4D97-AF65-F5344CB8AC3E}">
        <p14:creationId xmlns:p14="http://schemas.microsoft.com/office/powerpoint/2010/main" val="102062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BFE27E-6CC5-456C-8C69-97F7FAC52FAA}"/>
              </a:ext>
            </a:extLst>
          </p:cNvPr>
          <p:cNvSpPr>
            <a:spLocks noGrp="1"/>
          </p:cNvSpPr>
          <p:nvPr>
            <p:ph type="title"/>
          </p:nvPr>
        </p:nvSpPr>
        <p:spPr/>
        <p:txBody>
          <a:bodyPr/>
          <a:lstStyle/>
          <a:p>
            <a:r>
              <a:rPr lang="en-US" dirty="0"/>
              <a:t> </a:t>
            </a:r>
          </a:p>
        </p:txBody>
      </p:sp>
      <p:pic>
        <p:nvPicPr>
          <p:cNvPr id="8" name="Θέση περιεχομένου 7">
            <a:extLst>
              <a:ext uri="{FF2B5EF4-FFF2-40B4-BE49-F238E27FC236}">
                <a16:creationId xmlns:a16="http://schemas.microsoft.com/office/drawing/2014/main" id="{325C7834-6FC7-404D-A837-DC2A92A9BA4C}"/>
              </a:ext>
            </a:extLst>
          </p:cNvPr>
          <p:cNvPicPr>
            <a:picLocks noGrp="1" noChangeAspect="1"/>
          </p:cNvPicPr>
          <p:nvPr>
            <p:ph idx="1"/>
          </p:nvPr>
        </p:nvPicPr>
        <p:blipFill>
          <a:blip r:embed="rId2"/>
          <a:stretch>
            <a:fillRect/>
          </a:stretch>
        </p:blipFill>
        <p:spPr>
          <a:xfrm>
            <a:off x="1880873" y="1981200"/>
            <a:ext cx="5382254" cy="3886200"/>
          </a:xfrm>
        </p:spPr>
      </p:pic>
      <p:sp>
        <p:nvSpPr>
          <p:cNvPr id="4" name="Θέση υποσέλιδου 3">
            <a:extLst>
              <a:ext uri="{FF2B5EF4-FFF2-40B4-BE49-F238E27FC236}">
                <a16:creationId xmlns:a16="http://schemas.microsoft.com/office/drawing/2014/main" id="{094BC692-A74E-4DBF-8554-06DC1C0E9BB5}"/>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45301FD0-431E-4B31-9EA7-68B123F4101C}"/>
              </a:ext>
            </a:extLst>
          </p:cNvPr>
          <p:cNvSpPr>
            <a:spLocks noGrp="1"/>
          </p:cNvSpPr>
          <p:nvPr>
            <p:ph type="sldNum" sz="quarter" idx="11"/>
          </p:nvPr>
        </p:nvSpPr>
        <p:spPr/>
        <p:txBody>
          <a:bodyPr/>
          <a:lstStyle/>
          <a:p>
            <a:pPr>
              <a:defRPr/>
            </a:pPr>
            <a:fld id="{CB1E956D-D9E7-4FA9-A346-BB84C9BA9367}" type="slidenum">
              <a:rPr lang="en-US" smtClean="0"/>
              <a:pPr>
                <a:defRPr/>
              </a:pPr>
              <a:t>12</a:t>
            </a:fld>
            <a:endParaRPr lang="en-US"/>
          </a:p>
        </p:txBody>
      </p:sp>
      <p:sp>
        <p:nvSpPr>
          <p:cNvPr id="6" name="Θέση ημερομηνίας 5">
            <a:extLst>
              <a:ext uri="{FF2B5EF4-FFF2-40B4-BE49-F238E27FC236}">
                <a16:creationId xmlns:a16="http://schemas.microsoft.com/office/drawing/2014/main" id="{738F907F-1140-459C-8348-57A1E6A2E98E}"/>
              </a:ext>
            </a:extLst>
          </p:cNvPr>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29481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96133B-D78A-4110-8A44-562EB5283550}"/>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99163528-7488-4845-9708-73CAB05F4723}"/>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FEFA128D-DF4D-4991-AF79-2DCBEBD1A001}"/>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829F58EA-3CDC-4A8B-819A-5905D502CAD2}"/>
              </a:ext>
            </a:extLst>
          </p:cNvPr>
          <p:cNvSpPr>
            <a:spLocks noGrp="1"/>
          </p:cNvSpPr>
          <p:nvPr>
            <p:ph type="sldNum" sz="quarter" idx="11"/>
          </p:nvPr>
        </p:nvSpPr>
        <p:spPr/>
        <p:txBody>
          <a:bodyPr/>
          <a:lstStyle/>
          <a:p>
            <a:pPr>
              <a:defRPr/>
            </a:pPr>
            <a:fld id="{CB1E956D-D9E7-4FA9-A346-BB84C9BA9367}" type="slidenum">
              <a:rPr lang="en-US" smtClean="0"/>
              <a:pPr>
                <a:defRPr/>
              </a:pPr>
              <a:t>13</a:t>
            </a:fld>
            <a:endParaRPr lang="en-US"/>
          </a:p>
        </p:txBody>
      </p:sp>
      <p:sp>
        <p:nvSpPr>
          <p:cNvPr id="6" name="Θέση ημερομηνίας 5">
            <a:extLst>
              <a:ext uri="{FF2B5EF4-FFF2-40B4-BE49-F238E27FC236}">
                <a16:creationId xmlns:a16="http://schemas.microsoft.com/office/drawing/2014/main" id="{F59265E9-E6F0-48E8-A7AF-C480211626C5}"/>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CA344E5E-4A50-4112-A0B6-DD1ABB83DD19}"/>
              </a:ext>
            </a:extLst>
          </p:cNvPr>
          <p:cNvPicPr>
            <a:picLocks noChangeAspect="1"/>
          </p:cNvPicPr>
          <p:nvPr/>
        </p:nvPicPr>
        <p:blipFill>
          <a:blip r:embed="rId2"/>
          <a:stretch>
            <a:fillRect/>
          </a:stretch>
        </p:blipFill>
        <p:spPr>
          <a:xfrm>
            <a:off x="2090737" y="1423987"/>
            <a:ext cx="4962525" cy="4010025"/>
          </a:xfrm>
          <a:prstGeom prst="rect">
            <a:avLst/>
          </a:prstGeom>
        </p:spPr>
      </p:pic>
    </p:spTree>
    <p:extLst>
      <p:ext uri="{BB962C8B-B14F-4D97-AF65-F5344CB8AC3E}">
        <p14:creationId xmlns:p14="http://schemas.microsoft.com/office/powerpoint/2010/main" val="305532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9CA996-2155-41D8-81A2-4C6726EADB3C}"/>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AE7EDE22-0F36-44E4-994B-9FB79B05D572}"/>
              </a:ext>
            </a:extLst>
          </p:cNvPr>
          <p:cNvSpPr>
            <a:spLocks noGrp="1"/>
          </p:cNvSpPr>
          <p:nvPr>
            <p:ph idx="1"/>
          </p:nvPr>
        </p:nvSpPr>
        <p:spPr/>
        <p:txBody>
          <a:bodyPr/>
          <a:lstStyle/>
          <a:p>
            <a:endParaRPr lang="en-US" dirty="0"/>
          </a:p>
        </p:txBody>
      </p:sp>
      <p:sp>
        <p:nvSpPr>
          <p:cNvPr id="4" name="Θέση υποσέλιδου 3">
            <a:extLst>
              <a:ext uri="{FF2B5EF4-FFF2-40B4-BE49-F238E27FC236}">
                <a16:creationId xmlns:a16="http://schemas.microsoft.com/office/drawing/2014/main" id="{F6B6C5E9-A997-4EA0-B38F-259ECB2F8085}"/>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8DB996FE-0402-429E-82B2-A536FBE1AF9F}"/>
              </a:ext>
            </a:extLst>
          </p:cNvPr>
          <p:cNvSpPr>
            <a:spLocks noGrp="1"/>
          </p:cNvSpPr>
          <p:nvPr>
            <p:ph type="sldNum" sz="quarter" idx="11"/>
          </p:nvPr>
        </p:nvSpPr>
        <p:spPr/>
        <p:txBody>
          <a:bodyPr/>
          <a:lstStyle/>
          <a:p>
            <a:pPr>
              <a:defRPr/>
            </a:pPr>
            <a:fld id="{CB1E956D-D9E7-4FA9-A346-BB84C9BA9367}" type="slidenum">
              <a:rPr lang="en-US" smtClean="0"/>
              <a:pPr>
                <a:defRPr/>
              </a:pPr>
              <a:t>14</a:t>
            </a:fld>
            <a:endParaRPr lang="en-US"/>
          </a:p>
        </p:txBody>
      </p:sp>
      <p:sp>
        <p:nvSpPr>
          <p:cNvPr id="6" name="Θέση ημερομηνίας 5">
            <a:extLst>
              <a:ext uri="{FF2B5EF4-FFF2-40B4-BE49-F238E27FC236}">
                <a16:creationId xmlns:a16="http://schemas.microsoft.com/office/drawing/2014/main" id="{24F836F9-1B18-43C3-BBA8-B1DF08149F19}"/>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98E32AE5-E74D-4395-95AE-30F671D2536A}"/>
              </a:ext>
            </a:extLst>
          </p:cNvPr>
          <p:cNvPicPr>
            <a:picLocks noChangeAspect="1"/>
          </p:cNvPicPr>
          <p:nvPr/>
        </p:nvPicPr>
        <p:blipFill>
          <a:blip r:embed="rId2"/>
          <a:stretch>
            <a:fillRect/>
          </a:stretch>
        </p:blipFill>
        <p:spPr>
          <a:xfrm>
            <a:off x="1985962" y="1485900"/>
            <a:ext cx="5172075" cy="3886200"/>
          </a:xfrm>
          <a:prstGeom prst="rect">
            <a:avLst/>
          </a:prstGeom>
        </p:spPr>
      </p:pic>
    </p:spTree>
    <p:extLst>
      <p:ext uri="{BB962C8B-B14F-4D97-AF65-F5344CB8AC3E}">
        <p14:creationId xmlns:p14="http://schemas.microsoft.com/office/powerpoint/2010/main" val="6005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7A0B65-75E7-41D3-ADC1-ABE8608AF34F}"/>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7DA20B16-B06D-4D1C-90F3-AA3328457CCE}"/>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6A71515C-F2C0-4D25-8249-5B27565E18F5}"/>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00FF0A53-1EB4-4795-9CF1-F75E1871FEEE}"/>
              </a:ext>
            </a:extLst>
          </p:cNvPr>
          <p:cNvSpPr>
            <a:spLocks noGrp="1"/>
          </p:cNvSpPr>
          <p:nvPr>
            <p:ph type="sldNum" sz="quarter" idx="11"/>
          </p:nvPr>
        </p:nvSpPr>
        <p:spPr/>
        <p:txBody>
          <a:bodyPr/>
          <a:lstStyle/>
          <a:p>
            <a:pPr>
              <a:defRPr/>
            </a:pPr>
            <a:fld id="{CB1E956D-D9E7-4FA9-A346-BB84C9BA9367}" type="slidenum">
              <a:rPr lang="en-US" smtClean="0"/>
              <a:pPr>
                <a:defRPr/>
              </a:pPr>
              <a:t>15</a:t>
            </a:fld>
            <a:endParaRPr lang="en-US"/>
          </a:p>
        </p:txBody>
      </p:sp>
      <p:sp>
        <p:nvSpPr>
          <p:cNvPr id="6" name="Θέση ημερομηνίας 5">
            <a:extLst>
              <a:ext uri="{FF2B5EF4-FFF2-40B4-BE49-F238E27FC236}">
                <a16:creationId xmlns:a16="http://schemas.microsoft.com/office/drawing/2014/main" id="{FD860981-BCFE-498B-9814-9D68AF3605E3}"/>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16D1C807-26F1-4736-830B-D27E96D6BCBE}"/>
              </a:ext>
            </a:extLst>
          </p:cNvPr>
          <p:cNvPicPr>
            <a:picLocks noChangeAspect="1"/>
          </p:cNvPicPr>
          <p:nvPr/>
        </p:nvPicPr>
        <p:blipFill>
          <a:blip r:embed="rId2"/>
          <a:stretch>
            <a:fillRect/>
          </a:stretch>
        </p:blipFill>
        <p:spPr>
          <a:xfrm>
            <a:off x="2181225" y="1595437"/>
            <a:ext cx="4781550" cy="3667125"/>
          </a:xfrm>
          <a:prstGeom prst="rect">
            <a:avLst/>
          </a:prstGeom>
        </p:spPr>
      </p:pic>
    </p:spTree>
    <p:extLst>
      <p:ext uri="{BB962C8B-B14F-4D97-AF65-F5344CB8AC3E}">
        <p14:creationId xmlns:p14="http://schemas.microsoft.com/office/powerpoint/2010/main" val="206578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9BFE5-EA0B-4BE4-9124-789D74BC45E3}"/>
              </a:ext>
            </a:extLst>
          </p:cNvPr>
          <p:cNvSpPr>
            <a:spLocks noGrp="1"/>
          </p:cNvSpPr>
          <p:nvPr>
            <p:ph type="title"/>
          </p:nvPr>
        </p:nvSpPr>
        <p:spPr/>
        <p:txBody>
          <a:bodyPr/>
          <a:lstStyle/>
          <a:p>
            <a:r>
              <a:rPr lang="en-US" dirty="0"/>
              <a:t> </a:t>
            </a:r>
          </a:p>
        </p:txBody>
      </p:sp>
      <p:pic>
        <p:nvPicPr>
          <p:cNvPr id="14" name="Θέση περιεχομένου 13">
            <a:extLst>
              <a:ext uri="{FF2B5EF4-FFF2-40B4-BE49-F238E27FC236}">
                <a16:creationId xmlns:a16="http://schemas.microsoft.com/office/drawing/2014/main" id="{80ED6111-1ED4-4A0D-B093-4E0588EAD718}"/>
              </a:ext>
            </a:extLst>
          </p:cNvPr>
          <p:cNvPicPr>
            <a:picLocks noGrp="1" noChangeAspect="1"/>
          </p:cNvPicPr>
          <p:nvPr>
            <p:ph idx="1"/>
          </p:nvPr>
        </p:nvPicPr>
        <p:blipFill>
          <a:blip r:embed="rId2"/>
          <a:stretch>
            <a:fillRect/>
          </a:stretch>
        </p:blipFill>
        <p:spPr>
          <a:xfrm>
            <a:off x="1771650" y="2095500"/>
            <a:ext cx="5600700" cy="3657600"/>
          </a:xfrm>
        </p:spPr>
      </p:pic>
      <p:sp>
        <p:nvSpPr>
          <p:cNvPr id="4" name="Θέση υποσέλιδου 3">
            <a:extLst>
              <a:ext uri="{FF2B5EF4-FFF2-40B4-BE49-F238E27FC236}">
                <a16:creationId xmlns:a16="http://schemas.microsoft.com/office/drawing/2014/main" id="{B4C18F48-BD91-402F-BA12-F106F0DB5C8D}"/>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8591CA99-C507-4D4E-B7DD-4A051B3C35D5}"/>
              </a:ext>
            </a:extLst>
          </p:cNvPr>
          <p:cNvSpPr>
            <a:spLocks noGrp="1"/>
          </p:cNvSpPr>
          <p:nvPr>
            <p:ph type="sldNum" sz="quarter" idx="11"/>
          </p:nvPr>
        </p:nvSpPr>
        <p:spPr/>
        <p:txBody>
          <a:bodyPr/>
          <a:lstStyle/>
          <a:p>
            <a:pPr>
              <a:defRPr/>
            </a:pPr>
            <a:fld id="{CB1E956D-D9E7-4FA9-A346-BB84C9BA9367}" type="slidenum">
              <a:rPr lang="en-US" smtClean="0"/>
              <a:pPr>
                <a:defRPr/>
              </a:pPr>
              <a:t>16</a:t>
            </a:fld>
            <a:endParaRPr lang="en-US"/>
          </a:p>
        </p:txBody>
      </p:sp>
      <p:sp>
        <p:nvSpPr>
          <p:cNvPr id="6" name="Θέση ημερομηνίας 5">
            <a:extLst>
              <a:ext uri="{FF2B5EF4-FFF2-40B4-BE49-F238E27FC236}">
                <a16:creationId xmlns:a16="http://schemas.microsoft.com/office/drawing/2014/main" id="{B700C214-89AB-4BB0-B61D-CAA4DA5F80A6}"/>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C73979D5-9A3C-4E9E-B513-D1225B4C0653}"/>
              </a:ext>
            </a:extLst>
          </p:cNvPr>
          <p:cNvPicPr>
            <a:picLocks noChangeAspect="1"/>
          </p:cNvPicPr>
          <p:nvPr/>
        </p:nvPicPr>
        <p:blipFill>
          <a:blip r:embed="rId3"/>
          <a:stretch>
            <a:fillRect/>
          </a:stretch>
        </p:blipFill>
        <p:spPr>
          <a:xfrm>
            <a:off x="2071687" y="1438275"/>
            <a:ext cx="5000625" cy="3981450"/>
          </a:xfrm>
          <a:prstGeom prst="rect">
            <a:avLst/>
          </a:prstGeom>
        </p:spPr>
      </p:pic>
      <p:pic>
        <p:nvPicPr>
          <p:cNvPr id="10" name="Εικόνα 9">
            <a:extLst>
              <a:ext uri="{FF2B5EF4-FFF2-40B4-BE49-F238E27FC236}">
                <a16:creationId xmlns:a16="http://schemas.microsoft.com/office/drawing/2014/main" id="{813FE88B-AF0F-4E97-AC9F-76FF54A7A6F7}"/>
              </a:ext>
            </a:extLst>
          </p:cNvPr>
          <p:cNvPicPr>
            <a:picLocks noChangeAspect="1"/>
          </p:cNvPicPr>
          <p:nvPr/>
        </p:nvPicPr>
        <p:blipFill>
          <a:blip r:embed="rId4"/>
          <a:stretch>
            <a:fillRect/>
          </a:stretch>
        </p:blipFill>
        <p:spPr>
          <a:xfrm>
            <a:off x="2085975" y="1495425"/>
            <a:ext cx="4972050" cy="3867150"/>
          </a:xfrm>
          <a:prstGeom prst="rect">
            <a:avLst/>
          </a:prstGeom>
        </p:spPr>
      </p:pic>
      <p:pic>
        <p:nvPicPr>
          <p:cNvPr id="12" name="Εικόνα 11">
            <a:extLst>
              <a:ext uri="{FF2B5EF4-FFF2-40B4-BE49-F238E27FC236}">
                <a16:creationId xmlns:a16="http://schemas.microsoft.com/office/drawing/2014/main" id="{37B2A2A8-A37F-4A0B-A8E1-53E0850EBA4C}"/>
              </a:ext>
            </a:extLst>
          </p:cNvPr>
          <p:cNvPicPr>
            <a:picLocks noChangeAspect="1"/>
          </p:cNvPicPr>
          <p:nvPr/>
        </p:nvPicPr>
        <p:blipFill>
          <a:blip r:embed="rId5"/>
          <a:stretch>
            <a:fillRect/>
          </a:stretch>
        </p:blipFill>
        <p:spPr>
          <a:xfrm>
            <a:off x="1776412" y="1552575"/>
            <a:ext cx="5591175" cy="3752850"/>
          </a:xfrm>
          <a:prstGeom prst="rect">
            <a:avLst/>
          </a:prstGeom>
        </p:spPr>
      </p:pic>
    </p:spTree>
    <p:extLst>
      <p:ext uri="{BB962C8B-B14F-4D97-AF65-F5344CB8AC3E}">
        <p14:creationId xmlns:p14="http://schemas.microsoft.com/office/powerpoint/2010/main" val="292794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536D40-629C-4FF6-A538-4A9C15F3BA06}"/>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F6CA9C62-71E1-4758-B4A6-1446000F1BCD}"/>
              </a:ext>
            </a:extLst>
          </p:cNvPr>
          <p:cNvSpPr>
            <a:spLocks noGrp="1"/>
          </p:cNvSpPr>
          <p:nvPr>
            <p:ph idx="1"/>
          </p:nvPr>
        </p:nvSpPr>
        <p:spPr/>
        <p:txBody>
          <a:bodyPr/>
          <a:lstStyle/>
          <a:p>
            <a:endParaRPr lang="en-US" dirty="0"/>
          </a:p>
        </p:txBody>
      </p:sp>
      <p:sp>
        <p:nvSpPr>
          <p:cNvPr id="4" name="Θέση υποσέλιδου 3">
            <a:extLst>
              <a:ext uri="{FF2B5EF4-FFF2-40B4-BE49-F238E27FC236}">
                <a16:creationId xmlns:a16="http://schemas.microsoft.com/office/drawing/2014/main" id="{22CCF270-013A-4440-8D5C-028FB9289EBE}"/>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5E3EE22B-C85E-49C7-A516-6E32FB76FA85}"/>
              </a:ext>
            </a:extLst>
          </p:cNvPr>
          <p:cNvSpPr>
            <a:spLocks noGrp="1"/>
          </p:cNvSpPr>
          <p:nvPr>
            <p:ph type="sldNum" sz="quarter" idx="11"/>
          </p:nvPr>
        </p:nvSpPr>
        <p:spPr/>
        <p:txBody>
          <a:bodyPr/>
          <a:lstStyle/>
          <a:p>
            <a:pPr>
              <a:defRPr/>
            </a:pPr>
            <a:fld id="{CB1E956D-D9E7-4FA9-A346-BB84C9BA9367}" type="slidenum">
              <a:rPr lang="en-US" smtClean="0"/>
              <a:pPr>
                <a:defRPr/>
              </a:pPr>
              <a:t>17</a:t>
            </a:fld>
            <a:endParaRPr lang="en-US"/>
          </a:p>
        </p:txBody>
      </p:sp>
      <p:sp>
        <p:nvSpPr>
          <p:cNvPr id="6" name="Θέση ημερομηνίας 5">
            <a:extLst>
              <a:ext uri="{FF2B5EF4-FFF2-40B4-BE49-F238E27FC236}">
                <a16:creationId xmlns:a16="http://schemas.microsoft.com/office/drawing/2014/main" id="{36D85949-8378-4941-B4DD-8FDD05A79F9D}"/>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511902BD-FE10-46B1-B3BA-0A8D07FC8AE4}"/>
              </a:ext>
            </a:extLst>
          </p:cNvPr>
          <p:cNvPicPr>
            <a:picLocks noChangeAspect="1"/>
          </p:cNvPicPr>
          <p:nvPr/>
        </p:nvPicPr>
        <p:blipFill>
          <a:blip r:embed="rId2"/>
          <a:stretch>
            <a:fillRect/>
          </a:stretch>
        </p:blipFill>
        <p:spPr>
          <a:xfrm>
            <a:off x="1900237" y="2143125"/>
            <a:ext cx="5343525" cy="2571750"/>
          </a:xfrm>
          <a:prstGeom prst="rect">
            <a:avLst/>
          </a:prstGeom>
        </p:spPr>
      </p:pic>
    </p:spTree>
    <p:extLst>
      <p:ext uri="{BB962C8B-B14F-4D97-AF65-F5344CB8AC3E}">
        <p14:creationId xmlns:p14="http://schemas.microsoft.com/office/powerpoint/2010/main" val="135506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08000"/>
          </a:xfrm>
        </p:spPr>
        <p:txBody>
          <a:bodyPr/>
          <a:lstStyle/>
          <a:p>
            <a:r>
              <a:rPr lang="en-US" dirty="0"/>
              <a:t>1. Clouds and networks</a:t>
            </a:r>
          </a:p>
        </p:txBody>
      </p:sp>
      <p:sp>
        <p:nvSpPr>
          <p:cNvPr id="3" name="Content Placeholder 2"/>
          <p:cNvSpPr>
            <a:spLocks noGrp="1"/>
          </p:cNvSpPr>
          <p:nvPr>
            <p:ph idx="1"/>
          </p:nvPr>
        </p:nvSpPr>
        <p:spPr>
          <a:xfrm>
            <a:off x="457200" y="1193800"/>
            <a:ext cx="8420100" cy="5080000"/>
          </a:xfrm>
        </p:spPr>
        <p:txBody>
          <a:bodyPr/>
          <a:lstStyle/>
          <a:p>
            <a:r>
              <a:rPr lang="en-US" dirty="0"/>
              <a:t>Unquestionably,  communication is at the heart of cloud computing.</a:t>
            </a:r>
          </a:p>
          <a:p>
            <a:pPr lvl="1"/>
            <a:r>
              <a:rPr lang="en-US" dirty="0"/>
              <a:t>Interconnectivity supported by a continually evolving Internet  made cloud computing feasible.  </a:t>
            </a:r>
          </a:p>
          <a:p>
            <a:pPr lvl="1"/>
            <a:r>
              <a:rPr lang="en-US" dirty="0"/>
              <a:t>A cloud  is built around a high-performance  interconnect, the servers of a cloud infrastructure communicate through high-bandwidth and low-latency networks. </a:t>
            </a:r>
          </a:p>
          <a:p>
            <a:r>
              <a:rPr lang="en-US" dirty="0"/>
              <a:t>Cloud workloads fall into four broad categories based on their dominant resource needs: CPU-intensive, memory-intensive, I/O-intensive, and storage-intensive. While the first two benefit from, but not do not require, high-performing networking, the last two do. Networking performance directly impacts the performance of I/O- and storage-intensive workloads</a:t>
            </a:r>
          </a:p>
          <a:p>
            <a:r>
              <a:rPr lang="en-US" dirty="0"/>
              <a:t>The designers of a cloud computing infrastructure are acutely aware that the communication bandwidth goes down and the communication latency increases the farther from the CPU data travels. </a:t>
            </a:r>
          </a:p>
          <a:p>
            <a:endParaRPr lang="en-US" dirty="0"/>
          </a:p>
        </p:txBody>
      </p:sp>
      <p:sp>
        <p:nvSpPr>
          <p:cNvPr id="4" name="Footer Placeholder 3"/>
          <p:cNvSpPr>
            <a:spLocks noGrp="1"/>
          </p:cNvSpPr>
          <p:nvPr>
            <p:ph type="ftr" sz="quarter" idx="10"/>
          </p:nvPr>
        </p:nvSpPr>
        <p:spPr>
          <a:xfrm>
            <a:off x="3124200" y="6248400"/>
            <a:ext cx="35814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18</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194354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533401"/>
          </a:xfrm>
        </p:spPr>
        <p:txBody>
          <a:bodyPr/>
          <a:lstStyle/>
          <a:p>
            <a:r>
              <a:rPr lang="en-US" dirty="0"/>
              <a:t>2. Packet-switched networks</a:t>
            </a:r>
          </a:p>
        </p:txBody>
      </p:sp>
      <p:sp>
        <p:nvSpPr>
          <p:cNvPr id="3" name="Content Placeholder 2"/>
          <p:cNvSpPr>
            <a:spLocks noGrp="1"/>
          </p:cNvSpPr>
          <p:nvPr>
            <p:ph idx="1"/>
          </p:nvPr>
        </p:nvSpPr>
        <p:spPr>
          <a:xfrm>
            <a:off x="466725" y="1041400"/>
            <a:ext cx="8420100" cy="5181600"/>
          </a:xfrm>
        </p:spPr>
        <p:txBody>
          <a:bodyPr/>
          <a:lstStyle/>
          <a:p>
            <a:r>
              <a:rPr lang="en-US" sz="2000" dirty="0"/>
              <a:t>A packet-switched network transports data units called </a:t>
            </a:r>
            <a:r>
              <a:rPr lang="en-US" sz="2000" u="sng" dirty="0"/>
              <a:t>packets</a:t>
            </a:r>
            <a:r>
              <a:rPr lang="en-US" sz="2000" dirty="0"/>
              <a:t> through a maze of </a:t>
            </a:r>
            <a:r>
              <a:rPr lang="en-US" sz="2000" u="sng" dirty="0"/>
              <a:t>switches</a:t>
            </a:r>
            <a:r>
              <a:rPr lang="en-US" sz="2000" dirty="0"/>
              <a:t> where packets are queued and routed towards their destination.</a:t>
            </a:r>
          </a:p>
          <a:p>
            <a:r>
              <a:rPr lang="en-US" dirty="0"/>
              <a:t>A  d</a:t>
            </a:r>
            <a:r>
              <a:rPr lang="en-US" u="sng" dirty="0"/>
              <a:t>atagram</a:t>
            </a:r>
            <a:r>
              <a:rPr lang="en-US" dirty="0"/>
              <a:t> is a  transfer unit in a packet-switched network. In addition to its payload a datagram  has of a header containing control information necessary for its transport through the network. </a:t>
            </a:r>
            <a:endParaRPr lang="en-US" sz="2000" dirty="0"/>
          </a:p>
          <a:p>
            <a:r>
              <a:rPr lang="en-US" sz="2000" dirty="0"/>
              <a:t>A packet-switched network consists of:</a:t>
            </a:r>
          </a:p>
          <a:p>
            <a:pPr lvl="1"/>
            <a:r>
              <a:rPr lang="en-US" sz="1800" dirty="0"/>
              <a:t> </a:t>
            </a:r>
            <a:r>
              <a:rPr lang="en-US" sz="1800" u="sng" dirty="0"/>
              <a:t>Network core</a:t>
            </a:r>
            <a:r>
              <a:rPr lang="en-US" sz="1800" dirty="0"/>
              <a:t>  made up  from routers and control systems interconnected by very high bandwidth communication channels.</a:t>
            </a:r>
          </a:p>
          <a:p>
            <a:pPr lvl="1"/>
            <a:r>
              <a:rPr lang="en-US" sz="1800" dirty="0"/>
              <a:t> </a:t>
            </a:r>
            <a:r>
              <a:rPr lang="en-US" sz="1800" u="sng" dirty="0"/>
              <a:t>Network edge</a:t>
            </a:r>
            <a:r>
              <a:rPr lang="en-US" sz="1800" dirty="0"/>
              <a:t> where the end-user systems/hosts reside.</a:t>
            </a:r>
          </a:p>
          <a:p>
            <a:r>
              <a:rPr lang="en-US" dirty="0"/>
              <a:t>A </a:t>
            </a:r>
            <a:r>
              <a:rPr lang="en-US" u="sng" dirty="0"/>
              <a:t>switch</a:t>
            </a:r>
            <a:r>
              <a:rPr lang="en-US" dirty="0"/>
              <a:t> is a device connecting together other devices. A switch manage the flow of data across a network by transmitting a received network packet to the devices the packet is intended for. </a:t>
            </a:r>
          </a:p>
          <a:p>
            <a:r>
              <a:rPr lang="en-US" dirty="0"/>
              <a:t>A networked device connected to a switch can be identified by its </a:t>
            </a:r>
            <a:r>
              <a:rPr lang="en-US" u="sng" dirty="0"/>
              <a:t>network address</a:t>
            </a:r>
            <a:r>
              <a:rPr lang="en-US" dirty="0"/>
              <a:t>, allowing the switch to regulate the flow of traffic. </a:t>
            </a:r>
            <a:endParaRPr lang="en-US" sz="2000" dirty="0"/>
          </a:p>
        </p:txBody>
      </p:sp>
      <p:sp>
        <p:nvSpPr>
          <p:cNvPr id="4" name="Footer Placeholder 3"/>
          <p:cNvSpPr>
            <a:spLocks noGrp="1"/>
          </p:cNvSpPr>
          <p:nvPr>
            <p:ph type="ftr" sz="quarter" idx="10"/>
          </p:nvPr>
        </p:nvSpPr>
        <p:spPr>
          <a:xfrm>
            <a:off x="3124200" y="6248400"/>
            <a:ext cx="36830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19</a:t>
            </a:fld>
            <a:endParaRPr lang="en-US"/>
          </a:p>
        </p:txBody>
      </p:sp>
      <p:sp>
        <p:nvSpPr>
          <p:cNvPr id="6" name="Date Placeholder 5"/>
          <p:cNvSpPr>
            <a:spLocks noGrp="1"/>
          </p:cNvSpPr>
          <p:nvPr>
            <p:ph type="dt" sz="half" idx="12"/>
          </p:nvPr>
        </p:nvSpPr>
        <p:spPr/>
        <p:txBody>
          <a:bodyPr/>
          <a:lstStyle/>
          <a:p>
            <a:pPr>
              <a:defRPr/>
            </a:pPr>
            <a:r>
              <a:rPr lang="en-US"/>
              <a:t>Dan C. Marinescu</a:t>
            </a:r>
            <a:endParaRPr lang="en-US" dirty="0"/>
          </a:p>
        </p:txBody>
      </p:sp>
    </p:spTree>
    <p:extLst>
      <p:ext uri="{BB962C8B-B14F-4D97-AF65-F5344CB8AC3E}">
        <p14:creationId xmlns:p14="http://schemas.microsoft.com/office/powerpoint/2010/main" val="186292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781050"/>
          </a:xfrm>
        </p:spPr>
        <p:txBody>
          <a:bodyPr/>
          <a:lstStyle/>
          <a:p>
            <a:r>
              <a:rPr lang="en-US" sz="3200" dirty="0"/>
              <a:t>Contents</a:t>
            </a:r>
          </a:p>
        </p:txBody>
      </p:sp>
      <p:sp>
        <p:nvSpPr>
          <p:cNvPr id="7" name="Content Placeholder 6"/>
          <p:cNvSpPr>
            <a:spLocks noGrp="1"/>
          </p:cNvSpPr>
          <p:nvPr>
            <p:ph idx="1"/>
          </p:nvPr>
        </p:nvSpPr>
        <p:spPr>
          <a:xfrm>
            <a:off x="596900" y="1184274"/>
            <a:ext cx="8229600" cy="5673726"/>
          </a:xfrm>
        </p:spPr>
        <p:txBody>
          <a:bodyPr/>
          <a:lstStyle/>
          <a:p>
            <a:pPr marL="457200" marR="0" indent="-457200" algn="l" defTabSz="914400" rtl="0" eaLnBrk="0" fontAlgn="base" latinLnBrk="0" hangingPunct="0">
              <a:lnSpc>
                <a:spcPct val="100000"/>
              </a:lnSpc>
              <a:spcBef>
                <a:spcPct val="20000"/>
              </a:spcBef>
              <a:spcAft>
                <a:spcPct val="0"/>
              </a:spcAft>
              <a:buClr>
                <a:schemeClr val="bg2"/>
              </a:buClr>
              <a:buSzPct val="75000"/>
              <a:buFont typeface="+mj-lt"/>
              <a:buAutoNum type="arabicPeriod"/>
              <a:tabLst/>
              <a:defRPr/>
            </a:pPr>
            <a:r>
              <a:rPr lang="en-US" sz="2000" dirty="0">
                <a:solidFill>
                  <a:schemeClr val="tx1"/>
                </a:solidFill>
                <a:effectLst/>
                <a:latin typeface="+mn-lt"/>
                <a:ea typeface="+mn-ea"/>
                <a:cs typeface="+mn-cs"/>
              </a:rPr>
              <a:t>Examples of real cloud infrastructures.</a:t>
            </a:r>
          </a:p>
          <a:p>
            <a:pPr marL="457200" marR="0" indent="-457200" algn="l" defTabSz="914400" rtl="0" eaLnBrk="0" fontAlgn="base" latinLnBrk="0" hangingPunct="0">
              <a:lnSpc>
                <a:spcPct val="100000"/>
              </a:lnSpc>
              <a:spcBef>
                <a:spcPct val="20000"/>
              </a:spcBef>
              <a:spcAft>
                <a:spcPct val="0"/>
              </a:spcAft>
              <a:buClr>
                <a:schemeClr val="bg2"/>
              </a:buClr>
              <a:buSzPct val="75000"/>
              <a:buFont typeface="+mj-lt"/>
              <a:buAutoNum type="arabicPeriod"/>
              <a:tabLst/>
              <a:defRPr/>
            </a:pPr>
            <a:r>
              <a:rPr lang="en-US" dirty="0"/>
              <a:t>Infrastructure issues.</a:t>
            </a:r>
          </a:p>
          <a:p>
            <a:pPr marL="457200" marR="0" indent="-457200" algn="l" defTabSz="914400" rtl="0" eaLnBrk="0" fontAlgn="base" latinLnBrk="0" hangingPunct="0">
              <a:lnSpc>
                <a:spcPct val="100000"/>
              </a:lnSpc>
              <a:spcBef>
                <a:spcPct val="20000"/>
              </a:spcBef>
              <a:spcAft>
                <a:spcPct val="0"/>
              </a:spcAft>
              <a:buClr>
                <a:schemeClr val="bg2"/>
              </a:buClr>
              <a:buSzPct val="75000"/>
              <a:buFont typeface="+mj-lt"/>
              <a:buAutoNum type="arabicPeriod"/>
              <a:tabLst/>
              <a:defRPr/>
            </a:pPr>
            <a:r>
              <a:rPr lang="en-US" sz="2000" dirty="0">
                <a:solidFill>
                  <a:schemeClr val="tx1"/>
                </a:solidFill>
                <a:effectLst/>
                <a:latin typeface="+mn-lt"/>
                <a:ea typeface="+mn-ea"/>
                <a:cs typeface="+mn-cs"/>
              </a:rPr>
              <a:t>Clouds and networks.</a:t>
            </a:r>
          </a:p>
          <a:p>
            <a:pPr marL="457200" marR="0" indent="-457200" algn="l" defTabSz="914400" rtl="0" eaLnBrk="0" fontAlgn="base" latinLnBrk="0" hangingPunct="0">
              <a:lnSpc>
                <a:spcPct val="100000"/>
              </a:lnSpc>
              <a:spcBef>
                <a:spcPct val="20000"/>
              </a:spcBef>
              <a:spcAft>
                <a:spcPct val="0"/>
              </a:spcAft>
              <a:buClr>
                <a:schemeClr val="bg2"/>
              </a:buClr>
              <a:buSzPct val="75000"/>
              <a:buFont typeface="+mj-lt"/>
              <a:buAutoNum type="arabicPeriod"/>
              <a:tabLst/>
              <a:defRPr/>
            </a:pPr>
            <a:r>
              <a:rPr lang="en-US" dirty="0"/>
              <a:t>Packet-switched networks.</a:t>
            </a:r>
          </a:p>
          <a:p>
            <a:pPr marL="457200" marR="0" indent="-457200" algn="l" defTabSz="914400" rtl="0" eaLnBrk="0" fontAlgn="base" latinLnBrk="0" hangingPunct="0">
              <a:lnSpc>
                <a:spcPct val="100000"/>
              </a:lnSpc>
              <a:spcBef>
                <a:spcPct val="20000"/>
              </a:spcBef>
              <a:spcAft>
                <a:spcPct val="0"/>
              </a:spcAft>
              <a:buClr>
                <a:schemeClr val="bg2"/>
              </a:buClr>
              <a:buSzPct val="75000"/>
              <a:buFont typeface="+mj-lt"/>
              <a:buAutoNum type="arabicPeriod"/>
              <a:tabLst/>
              <a:defRPr/>
            </a:pPr>
            <a:r>
              <a:rPr lang="en-US" dirty="0">
                <a:effectLst/>
              </a:rPr>
              <a:t>Internet.</a:t>
            </a:r>
          </a:p>
          <a:p>
            <a:pPr marL="457200" indent="-457200">
              <a:buFont typeface="+mj-lt"/>
              <a:buAutoNum type="arabicPeriod"/>
            </a:pPr>
            <a:r>
              <a:rPr lang="en-US" dirty="0"/>
              <a:t>Relations between Internet networks.</a:t>
            </a:r>
          </a:p>
          <a:p>
            <a:pPr marL="457200" indent="-457200">
              <a:buFont typeface="+mj-lt"/>
              <a:buAutoNum type="arabicPeriod"/>
            </a:pPr>
            <a:r>
              <a:rPr lang="en-US" dirty="0"/>
              <a:t>Transformation of the Internet.</a:t>
            </a:r>
          </a:p>
          <a:p>
            <a:pPr marL="457200" indent="-457200">
              <a:buFont typeface="+mj-lt"/>
              <a:buAutoNum type="arabicPeriod"/>
            </a:pPr>
            <a:r>
              <a:rPr lang="en-US" dirty="0"/>
              <a:t>Web access and TCP congestion</a:t>
            </a:r>
          </a:p>
          <a:p>
            <a:pPr marL="457200" indent="-457200">
              <a:buFont typeface="+mj-lt"/>
              <a:buAutoNum type="arabicPeriod"/>
            </a:pPr>
            <a:r>
              <a:rPr lang="en-US" dirty="0"/>
              <a:t>Named data networks </a:t>
            </a:r>
            <a:endParaRPr lang="en-US" dirty="0">
              <a:effectLst/>
            </a:endParaRPr>
          </a:p>
          <a:p>
            <a:pPr marL="457200" indent="-457200">
              <a:buFont typeface="+mj-lt"/>
              <a:buAutoNum type="arabicPeriod"/>
            </a:pPr>
            <a:r>
              <a:rPr lang="en-US" dirty="0"/>
              <a:t>Interconnection networks for computer clouds.</a:t>
            </a:r>
          </a:p>
          <a:p>
            <a:pPr marL="457200" indent="-457200">
              <a:buFont typeface="+mj-lt"/>
              <a:buAutoNum type="arabicPeriod"/>
            </a:pPr>
            <a:r>
              <a:rPr lang="en-US" dirty="0"/>
              <a:t>Clos networks, </a:t>
            </a:r>
            <a:r>
              <a:rPr lang="en-US" dirty="0" err="1"/>
              <a:t>Myrinet</a:t>
            </a:r>
            <a:r>
              <a:rPr lang="en-US" dirty="0"/>
              <a:t>, </a:t>
            </a:r>
            <a:r>
              <a:rPr lang="en-US" dirty="0" err="1"/>
              <a:t>InfiniBand</a:t>
            </a:r>
            <a:r>
              <a:rPr lang="en-US" dirty="0"/>
              <a:t>, fat trees.</a:t>
            </a:r>
          </a:p>
          <a:p>
            <a:pPr marL="457200" indent="-457200">
              <a:buFont typeface="+mj-lt"/>
              <a:buAutoNum type="arabicPeriod"/>
            </a:pPr>
            <a:r>
              <a:rPr lang="en-US" dirty="0"/>
              <a:t>Storage area networks.</a:t>
            </a:r>
          </a:p>
          <a:p>
            <a:pPr marL="457200" indent="-457200">
              <a:buFont typeface="+mj-lt"/>
              <a:buAutoNum type="arabicPeriod"/>
            </a:pPr>
            <a:r>
              <a:rPr lang="en-US" dirty="0"/>
              <a:t>Data center networks.</a:t>
            </a:r>
          </a:p>
          <a:p>
            <a:pPr marL="457200" indent="-457200">
              <a:buFont typeface="+mj-lt"/>
              <a:buAutoNum type="arabicPeriod"/>
            </a:pPr>
            <a:r>
              <a:rPr lang="en-US" dirty="0"/>
              <a:t>Network management algorithms.</a:t>
            </a:r>
          </a:p>
          <a:p>
            <a:pPr marL="457200" indent="-457200">
              <a:buFont typeface="+mj-lt"/>
              <a:buAutoNum type="arabicPeriod"/>
            </a:pPr>
            <a:r>
              <a:rPr lang="en-US" dirty="0"/>
              <a:t>Content delivery networks.</a:t>
            </a:r>
          </a:p>
          <a:p>
            <a:pPr marL="457200" indent="-457200">
              <a:buFont typeface="+mj-lt"/>
              <a:buAutoNum type="arabicPeriod"/>
            </a:pPr>
            <a:r>
              <a:rPr lang="en-US" dirty="0"/>
              <a:t>Overlay and scale-free networks.</a:t>
            </a:r>
          </a:p>
          <a:p>
            <a:pPr marL="457200" indent="-457200">
              <a:buFont typeface="+mj-lt"/>
              <a:buAutoNum type="arabicPeriod"/>
            </a:pPr>
            <a:endParaRPr lang="en-US" dirty="0"/>
          </a:p>
          <a:p>
            <a:pPr marL="457200" indent="-457200">
              <a:buFont typeface="+mj-lt"/>
              <a:buAutoNum type="arabicPeriod"/>
            </a:pPr>
            <a:endParaRPr lang="en-US" sz="2000" dirty="0"/>
          </a:p>
        </p:txBody>
      </p:sp>
      <p:sp>
        <p:nvSpPr>
          <p:cNvPr id="4" name="Footer Placeholder 3"/>
          <p:cNvSpPr>
            <a:spLocks noGrp="1"/>
          </p:cNvSpPr>
          <p:nvPr>
            <p:ph type="ftr" sz="quarter" idx="10"/>
          </p:nvPr>
        </p:nvSpPr>
        <p:spPr>
          <a:xfrm>
            <a:off x="2905126" y="6457950"/>
            <a:ext cx="3609974" cy="2286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a:t>
            </a:fld>
            <a:endParaRPr lang="en-US"/>
          </a:p>
        </p:txBody>
      </p:sp>
      <p:sp>
        <p:nvSpPr>
          <p:cNvPr id="8" name="Date Placeholder 7"/>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7118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49D08B-9351-4785-983D-D6CFD65865B2}"/>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19E14586-2E3D-4BC6-8EBE-5711AA4CFFF6}"/>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FB45DCF7-00FC-4549-A334-A9CD6A264D05}"/>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67FCA978-BDDE-4CA6-B983-EB059D225615}"/>
              </a:ext>
            </a:extLst>
          </p:cNvPr>
          <p:cNvSpPr>
            <a:spLocks noGrp="1"/>
          </p:cNvSpPr>
          <p:nvPr>
            <p:ph type="sldNum" sz="quarter" idx="11"/>
          </p:nvPr>
        </p:nvSpPr>
        <p:spPr/>
        <p:txBody>
          <a:bodyPr/>
          <a:lstStyle/>
          <a:p>
            <a:pPr>
              <a:defRPr/>
            </a:pPr>
            <a:fld id="{CB1E956D-D9E7-4FA9-A346-BB84C9BA9367}" type="slidenum">
              <a:rPr lang="en-US" smtClean="0"/>
              <a:pPr>
                <a:defRPr/>
              </a:pPr>
              <a:t>20</a:t>
            </a:fld>
            <a:endParaRPr lang="en-US"/>
          </a:p>
        </p:txBody>
      </p:sp>
      <p:sp>
        <p:nvSpPr>
          <p:cNvPr id="6" name="Θέση ημερομηνίας 5">
            <a:extLst>
              <a:ext uri="{FF2B5EF4-FFF2-40B4-BE49-F238E27FC236}">
                <a16:creationId xmlns:a16="http://schemas.microsoft.com/office/drawing/2014/main" id="{098DE8A0-B532-4543-BF86-5FD49D8BA0A5}"/>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0D704663-266A-4EF4-8F15-B11D9B66C22C}"/>
              </a:ext>
            </a:extLst>
          </p:cNvPr>
          <p:cNvPicPr>
            <a:picLocks noChangeAspect="1"/>
          </p:cNvPicPr>
          <p:nvPr/>
        </p:nvPicPr>
        <p:blipFill>
          <a:blip r:embed="rId2"/>
          <a:stretch>
            <a:fillRect/>
          </a:stretch>
        </p:blipFill>
        <p:spPr>
          <a:xfrm>
            <a:off x="285750" y="985837"/>
            <a:ext cx="8572500" cy="4886325"/>
          </a:xfrm>
          <a:prstGeom prst="rect">
            <a:avLst/>
          </a:prstGeom>
        </p:spPr>
      </p:pic>
    </p:spTree>
    <p:extLst>
      <p:ext uri="{BB962C8B-B14F-4D97-AF65-F5344CB8AC3E}">
        <p14:creationId xmlns:p14="http://schemas.microsoft.com/office/powerpoint/2010/main" val="96154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5CF0ED-A4FE-4205-8E28-E2FB8A429468}"/>
              </a:ext>
            </a:extLst>
          </p:cNvPr>
          <p:cNvSpPr>
            <a:spLocks noGrp="1"/>
          </p:cNvSpPr>
          <p:nvPr>
            <p:ph type="title"/>
          </p:nvPr>
        </p:nvSpPr>
        <p:spPr/>
        <p:txBody>
          <a:bodyPr/>
          <a:lstStyle/>
          <a:p>
            <a:r>
              <a:rPr lang="en-US" dirty="0"/>
              <a:t> </a:t>
            </a:r>
          </a:p>
        </p:txBody>
      </p:sp>
      <p:pic>
        <p:nvPicPr>
          <p:cNvPr id="8" name="Θέση περιεχομένου 7">
            <a:extLst>
              <a:ext uri="{FF2B5EF4-FFF2-40B4-BE49-F238E27FC236}">
                <a16:creationId xmlns:a16="http://schemas.microsoft.com/office/drawing/2014/main" id="{4BE437EF-2C3C-4AA8-926D-5D9379B83685}"/>
              </a:ext>
            </a:extLst>
          </p:cNvPr>
          <p:cNvPicPr>
            <a:picLocks noGrp="1" noChangeAspect="1"/>
          </p:cNvPicPr>
          <p:nvPr>
            <p:ph idx="1"/>
          </p:nvPr>
        </p:nvPicPr>
        <p:blipFill>
          <a:blip r:embed="rId2"/>
          <a:stretch>
            <a:fillRect/>
          </a:stretch>
        </p:blipFill>
        <p:spPr>
          <a:xfrm>
            <a:off x="1541873" y="1981200"/>
            <a:ext cx="6060254" cy="3886200"/>
          </a:xfrm>
        </p:spPr>
      </p:pic>
      <p:sp>
        <p:nvSpPr>
          <p:cNvPr id="4" name="Θέση υποσέλιδου 3">
            <a:extLst>
              <a:ext uri="{FF2B5EF4-FFF2-40B4-BE49-F238E27FC236}">
                <a16:creationId xmlns:a16="http://schemas.microsoft.com/office/drawing/2014/main" id="{48515492-862F-480A-A8F0-E1288E6731A5}"/>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53468F19-8652-4AC8-B49F-C9EFE166B939}"/>
              </a:ext>
            </a:extLst>
          </p:cNvPr>
          <p:cNvSpPr>
            <a:spLocks noGrp="1"/>
          </p:cNvSpPr>
          <p:nvPr>
            <p:ph type="sldNum" sz="quarter" idx="11"/>
          </p:nvPr>
        </p:nvSpPr>
        <p:spPr/>
        <p:txBody>
          <a:bodyPr/>
          <a:lstStyle/>
          <a:p>
            <a:pPr>
              <a:defRPr/>
            </a:pPr>
            <a:fld id="{CB1E956D-D9E7-4FA9-A346-BB84C9BA9367}" type="slidenum">
              <a:rPr lang="en-US" smtClean="0"/>
              <a:pPr>
                <a:defRPr/>
              </a:pPr>
              <a:t>21</a:t>
            </a:fld>
            <a:endParaRPr lang="en-US"/>
          </a:p>
        </p:txBody>
      </p:sp>
      <p:sp>
        <p:nvSpPr>
          <p:cNvPr id="6" name="Θέση ημερομηνίας 5">
            <a:extLst>
              <a:ext uri="{FF2B5EF4-FFF2-40B4-BE49-F238E27FC236}">
                <a16:creationId xmlns:a16="http://schemas.microsoft.com/office/drawing/2014/main" id="{84ED64EB-C948-47C9-BA0A-0D4BD04FDD9A}"/>
              </a:ext>
            </a:extLst>
          </p:cNvPr>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95397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CAC081-6115-4492-93A4-8E9696E26D3F}"/>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BB23CADA-27EE-4EFF-B67F-A6C0E3206DC4}"/>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422B54D3-9E7D-4549-AC8C-7EAFA8D69634}"/>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D4268E99-6168-4B36-9FA1-8DA430A8D211}"/>
              </a:ext>
            </a:extLst>
          </p:cNvPr>
          <p:cNvSpPr>
            <a:spLocks noGrp="1"/>
          </p:cNvSpPr>
          <p:nvPr>
            <p:ph type="sldNum" sz="quarter" idx="11"/>
          </p:nvPr>
        </p:nvSpPr>
        <p:spPr/>
        <p:txBody>
          <a:bodyPr/>
          <a:lstStyle/>
          <a:p>
            <a:pPr>
              <a:defRPr/>
            </a:pPr>
            <a:fld id="{CB1E956D-D9E7-4FA9-A346-BB84C9BA9367}" type="slidenum">
              <a:rPr lang="en-US" smtClean="0"/>
              <a:pPr>
                <a:defRPr/>
              </a:pPr>
              <a:t>22</a:t>
            </a:fld>
            <a:endParaRPr lang="en-US"/>
          </a:p>
        </p:txBody>
      </p:sp>
      <p:sp>
        <p:nvSpPr>
          <p:cNvPr id="6" name="Θέση ημερομηνίας 5">
            <a:extLst>
              <a:ext uri="{FF2B5EF4-FFF2-40B4-BE49-F238E27FC236}">
                <a16:creationId xmlns:a16="http://schemas.microsoft.com/office/drawing/2014/main" id="{08DECCE3-B104-47CD-ABC9-81D23D31CCC5}"/>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B75F940C-3174-4C1E-8948-98103B361FBC}"/>
              </a:ext>
            </a:extLst>
          </p:cNvPr>
          <p:cNvPicPr>
            <a:picLocks noChangeAspect="1"/>
          </p:cNvPicPr>
          <p:nvPr/>
        </p:nvPicPr>
        <p:blipFill>
          <a:blip r:embed="rId2"/>
          <a:stretch>
            <a:fillRect/>
          </a:stretch>
        </p:blipFill>
        <p:spPr>
          <a:xfrm>
            <a:off x="0" y="949204"/>
            <a:ext cx="9144000" cy="4959592"/>
          </a:xfrm>
          <a:prstGeom prst="rect">
            <a:avLst/>
          </a:prstGeom>
        </p:spPr>
      </p:pic>
    </p:spTree>
    <p:extLst>
      <p:ext uri="{BB962C8B-B14F-4D97-AF65-F5344CB8AC3E}">
        <p14:creationId xmlns:p14="http://schemas.microsoft.com/office/powerpoint/2010/main" val="35023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concepts</a:t>
            </a:r>
          </a:p>
        </p:txBody>
      </p:sp>
      <p:sp>
        <p:nvSpPr>
          <p:cNvPr id="3" name="Content Placeholder 2"/>
          <p:cNvSpPr>
            <a:spLocks noGrp="1"/>
          </p:cNvSpPr>
          <p:nvPr>
            <p:ph idx="1"/>
          </p:nvPr>
        </p:nvSpPr>
        <p:spPr>
          <a:xfrm>
            <a:off x="457200" y="1498600"/>
            <a:ext cx="8229600" cy="4648200"/>
          </a:xfrm>
        </p:spPr>
        <p:txBody>
          <a:bodyPr/>
          <a:lstStyle/>
          <a:p>
            <a:r>
              <a:rPr lang="en-US" u="sng" dirty="0"/>
              <a:t>Packet</a:t>
            </a:r>
            <a:r>
              <a:rPr lang="en-US" dirty="0"/>
              <a:t> </a:t>
            </a:r>
            <a:r>
              <a:rPr lang="en-US" dirty="0">
                <a:sym typeface="Wingdings" pitchFamily="2" charset="2"/>
              </a:rPr>
              <a:t></a:t>
            </a:r>
            <a:r>
              <a:rPr lang="en-US" dirty="0"/>
              <a:t> consists of a header which contains control information necessary for its transport through the network  and a payload or data.</a:t>
            </a:r>
          </a:p>
          <a:p>
            <a:r>
              <a:rPr lang="en-US" dirty="0"/>
              <a:t>Packets are subject to a variable delay, errors, and  loss. </a:t>
            </a:r>
          </a:p>
          <a:p>
            <a:r>
              <a:rPr lang="en-US" dirty="0"/>
              <a:t>A </a:t>
            </a:r>
            <a:r>
              <a:rPr lang="en-US" u="sng" dirty="0"/>
              <a:t>network architecture</a:t>
            </a:r>
            <a:r>
              <a:rPr lang="en-US" dirty="0"/>
              <a:t> describes the protocol stack.</a:t>
            </a:r>
          </a:p>
          <a:p>
            <a:r>
              <a:rPr lang="en-US" u="sng" dirty="0"/>
              <a:t>Protocol</a:t>
            </a:r>
            <a:r>
              <a:rPr lang="en-US" dirty="0"/>
              <a:t> </a:t>
            </a:r>
            <a:r>
              <a:rPr lang="en-US" dirty="0">
                <a:sym typeface="Wingdings" pitchFamily="2" charset="2"/>
              </a:rPr>
              <a:t></a:t>
            </a:r>
            <a:r>
              <a:rPr lang="en-US" dirty="0"/>
              <a:t> a discipline for communication, it specifies the actions taken by the sender and the receiver of a data unit.</a:t>
            </a:r>
          </a:p>
          <a:p>
            <a:r>
              <a:rPr lang="en-US" u="sng" dirty="0"/>
              <a:t>Host</a:t>
            </a:r>
            <a:r>
              <a:rPr lang="en-US" dirty="0"/>
              <a:t> </a:t>
            </a:r>
            <a:r>
              <a:rPr lang="en-US" dirty="0">
                <a:sym typeface="Wingdings" pitchFamily="2" charset="2"/>
              </a:rPr>
              <a:t></a:t>
            </a:r>
            <a:r>
              <a:rPr lang="en-US" dirty="0"/>
              <a:t> a system located at the network edge capable to initiate and to receive communication, e.g., computer, mobile device, sensor.</a:t>
            </a:r>
          </a:p>
          <a:p>
            <a:endParaRPr lang="en-US" dirty="0"/>
          </a:p>
        </p:txBody>
      </p:sp>
      <p:sp>
        <p:nvSpPr>
          <p:cNvPr id="4" name="Footer Placeholder 3"/>
          <p:cNvSpPr>
            <a:spLocks noGrp="1"/>
          </p:cNvSpPr>
          <p:nvPr>
            <p:ph type="ftr" sz="quarter" idx="10"/>
          </p:nvPr>
        </p:nvSpPr>
        <p:spPr>
          <a:xfrm>
            <a:off x="3124200" y="6248400"/>
            <a:ext cx="32766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23</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650551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49"/>
            <a:ext cx="8229600" cy="561975"/>
          </a:xfrm>
        </p:spPr>
        <p:txBody>
          <a:bodyPr/>
          <a:lstStyle/>
          <a:p>
            <a:r>
              <a:rPr lang="en-US" dirty="0"/>
              <a:t>3. The Internet</a:t>
            </a:r>
          </a:p>
        </p:txBody>
      </p:sp>
      <p:sp>
        <p:nvSpPr>
          <p:cNvPr id="3" name="Content Placeholder 2"/>
          <p:cNvSpPr>
            <a:spLocks noGrp="1"/>
          </p:cNvSpPr>
          <p:nvPr>
            <p:ph idx="1"/>
          </p:nvPr>
        </p:nvSpPr>
        <p:spPr>
          <a:xfrm>
            <a:off x="571500" y="1228725"/>
            <a:ext cx="8115300" cy="4886325"/>
          </a:xfrm>
        </p:spPr>
        <p:txBody>
          <a:bodyPr/>
          <a:lstStyle/>
          <a:p>
            <a:r>
              <a:rPr lang="en-US" sz="2000" dirty="0"/>
              <a:t>Collection of separate and distinct networks. </a:t>
            </a:r>
          </a:p>
          <a:p>
            <a:r>
              <a:rPr lang="en-US" sz="2000" dirty="0"/>
              <a:t>All networks operate under a common framework consisting of:</a:t>
            </a:r>
          </a:p>
          <a:p>
            <a:pPr lvl="1"/>
            <a:r>
              <a:rPr lang="en-US" sz="1800" dirty="0"/>
              <a:t>globally unique IP addressing.</a:t>
            </a:r>
          </a:p>
          <a:p>
            <a:pPr lvl="1"/>
            <a:r>
              <a:rPr lang="en-US" sz="1800" dirty="0"/>
              <a:t>IP routing. </a:t>
            </a:r>
          </a:p>
          <a:p>
            <a:pPr lvl="1"/>
            <a:r>
              <a:rPr lang="en-US" sz="1800" dirty="0"/>
              <a:t>global Border Gateway Routing (BGP) protocols.</a:t>
            </a:r>
          </a:p>
          <a:p>
            <a:r>
              <a:rPr lang="en-US" sz="2000" dirty="0"/>
              <a:t>IP only provides  best effort delivery -  any router on the path from the source to the destination may drop a packet if it is overloaded.</a:t>
            </a:r>
          </a:p>
          <a:p>
            <a:r>
              <a:rPr lang="en-US" sz="2000" dirty="0"/>
              <a:t>The Internet uses two transport protocols </a:t>
            </a:r>
          </a:p>
          <a:p>
            <a:pPr lvl="1"/>
            <a:r>
              <a:rPr lang="en-US" sz="1800" dirty="0"/>
              <a:t>UDP (User Datagram Protocol) - a connectionless datagram protocol. The  UDP transport protocol assumes that error checking and error correction are either not necessary or performed by the application. Datagrams may arrive out of order, duplicated, or may not arrive at all.  </a:t>
            </a:r>
          </a:p>
          <a:p>
            <a:pPr lvl="1"/>
            <a:r>
              <a:rPr lang="en-US" sz="1800" dirty="0"/>
              <a:t>TCP (Transport Control Protocol) - a connection-oriented protocol. TCP provides reliable, ordered delivery of a stream of bytes from an application on one system to its peer  on the destination system.</a:t>
            </a:r>
          </a:p>
        </p:txBody>
      </p:sp>
      <p:sp>
        <p:nvSpPr>
          <p:cNvPr id="4" name="Footer Placeholder 3"/>
          <p:cNvSpPr>
            <a:spLocks noGrp="1"/>
          </p:cNvSpPr>
          <p:nvPr>
            <p:ph type="ftr" sz="quarter" idx="10"/>
          </p:nvPr>
        </p:nvSpPr>
        <p:spPr>
          <a:xfrm>
            <a:off x="3124200" y="6248400"/>
            <a:ext cx="36322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24</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54051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20700"/>
          </a:xfrm>
        </p:spPr>
        <p:txBody>
          <a:bodyPr/>
          <a:lstStyle/>
          <a:p>
            <a:r>
              <a:rPr lang="en-US" sz="3600" dirty="0">
                <a:solidFill>
                  <a:schemeClr val="tx1"/>
                </a:solidFill>
                <a:effectLst/>
                <a:latin typeface="+mj-lt"/>
                <a:ea typeface="+mj-ea"/>
                <a:cs typeface="+mj-cs"/>
              </a:rPr>
              <a:t> </a:t>
            </a:r>
            <a:r>
              <a:rPr lang="en-US" dirty="0">
                <a:solidFill>
                  <a:schemeClr val="tx1"/>
                </a:solidFill>
                <a:effectLst/>
              </a:rPr>
              <a:t>The hourglass </a:t>
            </a:r>
            <a:r>
              <a:rPr lang="en-US" dirty="0"/>
              <a:t>I</a:t>
            </a:r>
            <a:r>
              <a:rPr lang="en-US" dirty="0">
                <a:solidFill>
                  <a:schemeClr val="tx1"/>
                </a:solidFill>
                <a:effectLst/>
              </a:rPr>
              <a:t>nternet architecture </a:t>
            </a:r>
            <a:endParaRPr lang="en-US" dirty="0"/>
          </a:p>
        </p:txBody>
      </p:sp>
      <p:sp>
        <p:nvSpPr>
          <p:cNvPr id="4" name="Footer Placeholder 3"/>
          <p:cNvSpPr>
            <a:spLocks noGrp="1"/>
          </p:cNvSpPr>
          <p:nvPr>
            <p:ph type="ftr" sz="quarter" idx="10"/>
          </p:nvPr>
        </p:nvSpPr>
        <p:spPr>
          <a:xfrm>
            <a:off x="3124200" y="6248400"/>
            <a:ext cx="38227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25</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7" name="Object 6"/>
          <p:cNvGraphicFramePr>
            <a:graphicFrameLocks noChangeAspect="1"/>
          </p:cNvGraphicFramePr>
          <p:nvPr>
            <p:extLst>
              <p:ext uri="{D42A27DB-BD31-4B8C-83A1-F6EECF244321}">
                <p14:modId xmlns:p14="http://schemas.microsoft.com/office/powerpoint/2010/main" val="564406942"/>
              </p:ext>
            </p:extLst>
          </p:nvPr>
        </p:nvGraphicFramePr>
        <p:xfrm>
          <a:off x="1079500" y="1107541"/>
          <a:ext cx="6134100" cy="5639334"/>
        </p:xfrm>
        <a:graphic>
          <a:graphicData uri="http://schemas.openxmlformats.org/presentationml/2006/ole">
            <mc:AlternateContent xmlns:mc="http://schemas.openxmlformats.org/markup-compatibility/2006">
              <mc:Choice xmlns:v="urn:schemas-microsoft-com:vml" Requires="v">
                <p:oleObj spid="_x0000_s1043" name="Visio" r:id="rId3" imgW="5885571" imgH="5409482" progId="Visio.Drawing.11">
                  <p:embed/>
                </p:oleObj>
              </mc:Choice>
              <mc:Fallback>
                <p:oleObj name="Visio" r:id="rId3" imgW="5885571" imgH="540948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1107541"/>
                        <a:ext cx="6134100" cy="5639334"/>
                      </a:xfrm>
                      <a:prstGeom prst="rect">
                        <a:avLst/>
                      </a:prstGeom>
                      <a:noFill/>
                    </p:spPr>
                  </p:pic>
                </p:oleObj>
              </mc:Fallback>
            </mc:AlternateContent>
          </a:graphicData>
        </a:graphic>
      </p:graphicFrame>
    </p:spTree>
    <p:extLst>
      <p:ext uri="{BB962C8B-B14F-4D97-AF65-F5344CB8AC3E}">
        <p14:creationId xmlns:p14="http://schemas.microsoft.com/office/powerpoint/2010/main" val="3778019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61975"/>
            <a:ext cx="8229600" cy="419100"/>
          </a:xfrm>
        </p:spPr>
        <p:txBody>
          <a:bodyPr/>
          <a:lstStyle/>
          <a:p>
            <a:r>
              <a:rPr lang="en-US" dirty="0"/>
              <a:t>The Internet protocol stack</a:t>
            </a:r>
          </a:p>
        </p:txBody>
      </p:sp>
      <p:sp>
        <p:nvSpPr>
          <p:cNvPr id="4" name="Footer Placeholder 3"/>
          <p:cNvSpPr>
            <a:spLocks noGrp="1"/>
          </p:cNvSpPr>
          <p:nvPr>
            <p:ph type="ftr" sz="quarter" idx="10"/>
          </p:nvPr>
        </p:nvSpPr>
        <p:spPr>
          <a:xfrm>
            <a:off x="3124200" y="6248400"/>
            <a:ext cx="33782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26</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57346" name="Object 2"/>
          <p:cNvGraphicFramePr>
            <a:graphicFrameLocks noChangeAspect="1"/>
          </p:cNvGraphicFramePr>
          <p:nvPr/>
        </p:nvGraphicFramePr>
        <p:xfrm>
          <a:off x="390525" y="1209675"/>
          <a:ext cx="8210617" cy="4911725"/>
        </p:xfrm>
        <a:graphic>
          <a:graphicData uri="http://schemas.openxmlformats.org/presentationml/2006/ole">
            <mc:AlternateContent xmlns:mc="http://schemas.openxmlformats.org/markup-compatibility/2006">
              <mc:Choice xmlns:v="urn:schemas-microsoft-com:vml" Requires="v">
                <p:oleObj spid="_x0000_s72723" name="Visio" r:id="rId3" imgW="7590575" imgH="4716519" progId="Visio.Drawing.11">
                  <p:embed/>
                </p:oleObj>
              </mc:Choice>
              <mc:Fallback>
                <p:oleObj name="Visio" r:id="rId3" imgW="7590575" imgH="471651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1209675"/>
                        <a:ext cx="8210617" cy="491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95068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4"/>
            <a:ext cx="8229600" cy="438151"/>
          </a:xfrm>
        </p:spPr>
        <p:txBody>
          <a:bodyPr/>
          <a:lstStyle/>
          <a:p>
            <a:r>
              <a:rPr lang="en-US" dirty="0"/>
              <a:t>IPv4 versus IPv6</a:t>
            </a:r>
          </a:p>
        </p:txBody>
      </p:sp>
      <p:sp>
        <p:nvSpPr>
          <p:cNvPr id="6" name="Content Placeholder 5"/>
          <p:cNvSpPr>
            <a:spLocks noGrp="1"/>
          </p:cNvSpPr>
          <p:nvPr>
            <p:ph idx="1"/>
          </p:nvPr>
        </p:nvSpPr>
        <p:spPr>
          <a:xfrm>
            <a:off x="457199" y="1476375"/>
            <a:ext cx="8572501" cy="4676775"/>
          </a:xfrm>
        </p:spPr>
        <p:txBody>
          <a:bodyPr/>
          <a:lstStyle/>
          <a:p>
            <a:r>
              <a:rPr lang="en-US" sz="2000" dirty="0"/>
              <a:t>Why is migration to IPv</a:t>
            </a:r>
            <a:r>
              <a:rPr lang="en-US" dirty="0"/>
              <a:t>6 necessary?</a:t>
            </a:r>
            <a:endParaRPr lang="en-US" sz="2000" dirty="0"/>
          </a:p>
          <a:p>
            <a:pPr lvl="1"/>
            <a:r>
              <a:rPr lang="en-US" sz="1800" dirty="0"/>
              <a:t>IPv4 has an addressing capability of 2</a:t>
            </a:r>
            <a:r>
              <a:rPr lang="en-US" sz="1800" baseline="30000" dirty="0"/>
              <a:t>32</a:t>
            </a:r>
            <a:r>
              <a:rPr lang="en-US" sz="1800" dirty="0"/>
              <a:t>, or approximately  4.3 billion addresses, a number that proved to be insufficient. </a:t>
            </a:r>
          </a:p>
          <a:p>
            <a:pPr lvl="1"/>
            <a:r>
              <a:rPr lang="en-US" sz="1800" dirty="0"/>
              <a:t>IPv6 has an addressing capability of 2</a:t>
            </a:r>
            <a:r>
              <a:rPr lang="en-US" sz="1800" baseline="30000" dirty="0"/>
              <a:t>128</a:t>
            </a:r>
            <a:r>
              <a:rPr lang="en-US" sz="1800" dirty="0"/>
              <a:t>, or  3.4x10</a:t>
            </a:r>
            <a:r>
              <a:rPr lang="en-US" sz="1800" baseline="30000" dirty="0"/>
              <a:t>38</a:t>
            </a:r>
            <a:r>
              <a:rPr lang="en-US" sz="1800" dirty="0"/>
              <a:t> addresses.</a:t>
            </a:r>
          </a:p>
          <a:p>
            <a:r>
              <a:rPr lang="en-US" dirty="0"/>
              <a:t>M</a:t>
            </a:r>
            <a:r>
              <a:rPr lang="en-US" sz="2000" dirty="0"/>
              <a:t>ajor differences between IPv4 and IPv6:</a:t>
            </a:r>
          </a:p>
          <a:p>
            <a:pPr lvl="1"/>
            <a:r>
              <a:rPr lang="en-US" sz="1800" dirty="0"/>
              <a:t>IPv6  supports new multicast solutions and but not traditional IP broadcast.</a:t>
            </a:r>
          </a:p>
          <a:p>
            <a:pPr lvl="1"/>
            <a:r>
              <a:rPr lang="en-US" sz="1800" dirty="0"/>
              <a:t>IPv6 hosts can configure themselves automatically when connected to a routed IPv6 network using the Internet Control Message Protocol version 6. </a:t>
            </a:r>
          </a:p>
          <a:p>
            <a:pPr lvl="1"/>
            <a:r>
              <a:rPr lang="en-US" sz="1800" dirty="0"/>
              <a:t>Mandatory support for network security. Internet Network Security(IPsec) is an integral part of the base protocol suite in IPv6.</a:t>
            </a:r>
          </a:p>
          <a:p>
            <a:r>
              <a:rPr lang="en-US" sz="2000" dirty="0"/>
              <a:t>Migration from IPv4 to IPv6 is a very challenging and costly proposition.</a:t>
            </a:r>
          </a:p>
          <a:p>
            <a:endParaRPr lang="en-US" sz="2000" dirty="0"/>
          </a:p>
        </p:txBody>
      </p:sp>
      <p:sp>
        <p:nvSpPr>
          <p:cNvPr id="3" name="Footer Placeholder 2"/>
          <p:cNvSpPr>
            <a:spLocks noGrp="1"/>
          </p:cNvSpPr>
          <p:nvPr>
            <p:ph type="ftr" sz="quarter" idx="10"/>
          </p:nvPr>
        </p:nvSpPr>
        <p:spPr>
          <a:xfrm>
            <a:off x="3124200" y="6248400"/>
            <a:ext cx="3517900" cy="457200"/>
          </a:xfrm>
        </p:spPr>
        <p:txBody>
          <a:bodyPr/>
          <a:lstStyle/>
          <a:p>
            <a:r>
              <a:rPr lang="en-US"/>
              <a:t>Cloud Computing. Second Edition - Chapter 5.</a:t>
            </a:r>
            <a:endParaRPr lang="en-US" dirty="0"/>
          </a:p>
        </p:txBody>
      </p:sp>
      <p:sp>
        <p:nvSpPr>
          <p:cNvPr id="4" name="Slide Number Placeholder 3"/>
          <p:cNvSpPr>
            <a:spLocks noGrp="1"/>
          </p:cNvSpPr>
          <p:nvPr>
            <p:ph type="sldNum" sz="quarter" idx="11"/>
          </p:nvPr>
        </p:nvSpPr>
        <p:spPr/>
        <p:txBody>
          <a:bodyPr/>
          <a:lstStyle/>
          <a:p>
            <a:pPr>
              <a:defRPr/>
            </a:pPr>
            <a:fld id="{2AE531AF-64F4-45BA-B940-7142D2FE0749}" type="slidenum">
              <a:rPr lang="en-US" smtClean="0"/>
              <a:pPr>
                <a:defRPr/>
              </a:pPr>
              <a:t>27</a:t>
            </a:fld>
            <a:endParaRPr lang="en-US"/>
          </a:p>
        </p:txBody>
      </p:sp>
      <p:sp>
        <p:nvSpPr>
          <p:cNvPr id="5" name="Date Placeholder 4"/>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761885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IP and MAC addresses, ports and sockets</a:t>
            </a:r>
          </a:p>
        </p:txBody>
      </p:sp>
      <p:sp>
        <p:nvSpPr>
          <p:cNvPr id="7" name="Content Placeholder 6"/>
          <p:cNvSpPr>
            <a:spLocks noGrp="1"/>
          </p:cNvSpPr>
          <p:nvPr>
            <p:ph idx="1"/>
          </p:nvPr>
        </p:nvSpPr>
        <p:spPr>
          <a:xfrm>
            <a:off x="457200" y="1638299"/>
            <a:ext cx="8229600" cy="4410075"/>
          </a:xfrm>
        </p:spPr>
        <p:txBody>
          <a:bodyPr/>
          <a:lstStyle/>
          <a:p>
            <a:r>
              <a:rPr lang="en-US" sz="2000" dirty="0"/>
              <a:t>IP address </a:t>
            </a:r>
            <a:r>
              <a:rPr lang="en-US" sz="2000" dirty="0">
                <a:sym typeface="Wingdings" pitchFamily="2" charset="2"/>
              </a:rPr>
              <a:t> logical address assigned dynamically by a DHCP server. A host may have multiple IP addresses as it may be connected to more than one network.</a:t>
            </a:r>
          </a:p>
          <a:p>
            <a:r>
              <a:rPr lang="en-US" sz="2000" dirty="0">
                <a:sym typeface="Wingdings" pitchFamily="2" charset="2"/>
              </a:rPr>
              <a:t>MAC address  unique physical address of each network interface.</a:t>
            </a:r>
            <a:endParaRPr lang="en-US" sz="2000" dirty="0"/>
          </a:p>
          <a:p>
            <a:r>
              <a:rPr lang="en-US" sz="2000" dirty="0"/>
              <a:t>Network interface </a:t>
            </a:r>
            <a:r>
              <a:rPr lang="en-US" sz="2000" dirty="0">
                <a:sym typeface="Wingdings" pitchFamily="2" charset="2"/>
              </a:rPr>
              <a:t></a:t>
            </a:r>
            <a:r>
              <a:rPr lang="en-US" sz="2000" dirty="0"/>
              <a:t> hardware connecting a host with a network. </a:t>
            </a:r>
          </a:p>
          <a:p>
            <a:r>
              <a:rPr lang="en-US" sz="2000" dirty="0"/>
              <a:t>Port </a:t>
            </a:r>
            <a:r>
              <a:rPr lang="en-US" sz="2000" dirty="0">
                <a:sym typeface="Wingdings" pitchFamily="2" charset="2"/>
              </a:rPr>
              <a:t> software abstraction for message delivery to an application.</a:t>
            </a:r>
          </a:p>
          <a:p>
            <a:r>
              <a:rPr lang="en-US" sz="2000" dirty="0">
                <a:sym typeface="Wingdings" pitchFamily="2" charset="2"/>
              </a:rPr>
              <a:t>Sockets  software abstraction allowing an application to send and receive messages at a given port;  implemented as two queues, one for incoming and the other for outgoing messages.</a:t>
            </a:r>
            <a:endParaRPr lang="en-US" dirty="0"/>
          </a:p>
        </p:txBody>
      </p:sp>
      <p:sp>
        <p:nvSpPr>
          <p:cNvPr id="4" name="Footer Placeholder 3"/>
          <p:cNvSpPr>
            <a:spLocks noGrp="1"/>
          </p:cNvSpPr>
          <p:nvPr>
            <p:ph type="ftr" sz="quarter" idx="10"/>
          </p:nvPr>
        </p:nvSpPr>
        <p:spPr>
          <a:xfrm>
            <a:off x="3124200" y="6248400"/>
            <a:ext cx="36068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28</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985667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Sockets and ports</a:t>
            </a:r>
          </a:p>
        </p:txBody>
      </p:sp>
      <p:sp>
        <p:nvSpPr>
          <p:cNvPr id="4" name="Footer Placeholder 3"/>
          <p:cNvSpPr>
            <a:spLocks noGrp="1"/>
          </p:cNvSpPr>
          <p:nvPr>
            <p:ph type="ftr" sz="quarter" idx="10"/>
          </p:nvPr>
        </p:nvSpPr>
        <p:spPr>
          <a:xfrm>
            <a:off x="3124200" y="6248400"/>
            <a:ext cx="34417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29</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59394" name="Object 2"/>
          <p:cNvGraphicFramePr>
            <a:graphicFrameLocks noChangeAspect="1"/>
          </p:cNvGraphicFramePr>
          <p:nvPr/>
        </p:nvGraphicFramePr>
        <p:xfrm>
          <a:off x="1298575" y="1496084"/>
          <a:ext cx="5635625" cy="4671354"/>
        </p:xfrm>
        <a:graphic>
          <a:graphicData uri="http://schemas.openxmlformats.org/presentationml/2006/ole">
            <mc:AlternateContent xmlns:mc="http://schemas.openxmlformats.org/markup-compatibility/2006">
              <mc:Choice xmlns:v="urn:schemas-microsoft-com:vml" Requires="v">
                <p:oleObj spid="_x0000_s73746" name="Visio" r:id="rId3" imgW="6262233" imgH="5191412" progId="Visio.Drawing.11">
                  <p:embed/>
                </p:oleObj>
              </mc:Choice>
              <mc:Fallback>
                <p:oleObj name="Visio" r:id="rId3" imgW="6262233" imgH="519141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575" y="1496084"/>
                        <a:ext cx="5635625" cy="4671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9568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92DC9D-4473-486A-8C91-97B4589BC5DA}"/>
              </a:ext>
            </a:extLst>
          </p:cNvPr>
          <p:cNvSpPr>
            <a:spLocks noGrp="1"/>
          </p:cNvSpPr>
          <p:nvPr>
            <p:ph type="title"/>
          </p:nvPr>
        </p:nvSpPr>
        <p:spPr/>
        <p:txBody>
          <a:bodyPr/>
          <a:lstStyle/>
          <a:p>
            <a:endParaRPr lang="en-US" dirty="0"/>
          </a:p>
        </p:txBody>
      </p:sp>
      <p:pic>
        <p:nvPicPr>
          <p:cNvPr id="8" name="Θέση περιεχομένου 7">
            <a:extLst>
              <a:ext uri="{FF2B5EF4-FFF2-40B4-BE49-F238E27FC236}">
                <a16:creationId xmlns:a16="http://schemas.microsoft.com/office/drawing/2014/main" id="{3EA4ED3B-A7C2-4D1F-8938-A94F5292AE1A}"/>
              </a:ext>
            </a:extLst>
          </p:cNvPr>
          <p:cNvPicPr>
            <a:picLocks noGrp="1" noChangeAspect="1"/>
          </p:cNvPicPr>
          <p:nvPr>
            <p:ph idx="1"/>
          </p:nvPr>
        </p:nvPicPr>
        <p:blipFill>
          <a:blip r:embed="rId2"/>
          <a:stretch>
            <a:fillRect/>
          </a:stretch>
        </p:blipFill>
        <p:spPr>
          <a:xfrm>
            <a:off x="1033670" y="556591"/>
            <a:ext cx="6160242" cy="5844209"/>
          </a:xfrm>
        </p:spPr>
      </p:pic>
      <p:sp>
        <p:nvSpPr>
          <p:cNvPr id="4" name="Θέση υποσέλιδου 3">
            <a:extLst>
              <a:ext uri="{FF2B5EF4-FFF2-40B4-BE49-F238E27FC236}">
                <a16:creationId xmlns:a16="http://schemas.microsoft.com/office/drawing/2014/main" id="{68846280-1658-48DC-805C-283470A139C9}"/>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4593DD14-B2A4-43C4-A795-12C43D9CF67E}"/>
              </a:ext>
            </a:extLst>
          </p:cNvPr>
          <p:cNvSpPr>
            <a:spLocks noGrp="1"/>
          </p:cNvSpPr>
          <p:nvPr>
            <p:ph type="sldNum" sz="quarter" idx="11"/>
          </p:nvPr>
        </p:nvSpPr>
        <p:spPr/>
        <p:txBody>
          <a:bodyPr/>
          <a:lstStyle/>
          <a:p>
            <a:pPr>
              <a:defRPr/>
            </a:pPr>
            <a:fld id="{CB1E956D-D9E7-4FA9-A346-BB84C9BA9367}" type="slidenum">
              <a:rPr lang="en-US" smtClean="0"/>
              <a:pPr>
                <a:defRPr/>
              </a:pPr>
              <a:t>3</a:t>
            </a:fld>
            <a:endParaRPr lang="en-US"/>
          </a:p>
        </p:txBody>
      </p:sp>
      <p:sp>
        <p:nvSpPr>
          <p:cNvPr id="6" name="Θέση ημερομηνίας 5">
            <a:extLst>
              <a:ext uri="{FF2B5EF4-FFF2-40B4-BE49-F238E27FC236}">
                <a16:creationId xmlns:a16="http://schemas.microsoft.com/office/drawing/2014/main" id="{F119FC3C-280B-4D58-AAA4-5B70CC94EC12}"/>
              </a:ext>
            </a:extLst>
          </p:cNvPr>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823516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23874"/>
            <a:ext cx="8229600" cy="581025"/>
          </a:xfrm>
        </p:spPr>
        <p:txBody>
          <a:bodyPr/>
          <a:lstStyle/>
          <a:p>
            <a:r>
              <a:rPr lang="en-US" dirty="0"/>
              <a:t>4. The relations between Internet networks</a:t>
            </a:r>
          </a:p>
        </p:txBody>
      </p:sp>
      <p:sp>
        <p:nvSpPr>
          <p:cNvPr id="7" name="Content Placeholder 6"/>
          <p:cNvSpPr>
            <a:spLocks noGrp="1"/>
          </p:cNvSpPr>
          <p:nvPr>
            <p:ph idx="1"/>
          </p:nvPr>
        </p:nvSpPr>
        <p:spPr>
          <a:xfrm>
            <a:off x="542925" y="1390650"/>
            <a:ext cx="7981950" cy="4724400"/>
          </a:xfrm>
        </p:spPr>
        <p:txBody>
          <a:bodyPr/>
          <a:lstStyle/>
          <a:p>
            <a:r>
              <a:rPr lang="en-US" sz="2000" dirty="0"/>
              <a:t>Three type of relations:</a:t>
            </a:r>
          </a:p>
          <a:p>
            <a:pPr lvl="1"/>
            <a:r>
              <a:rPr lang="en-US" sz="1800" dirty="0"/>
              <a:t>Peering - two networks exchange traffic between each other's customers freely.</a:t>
            </a:r>
          </a:p>
          <a:p>
            <a:pPr lvl="1"/>
            <a:r>
              <a:rPr lang="en-US" sz="1800" dirty="0"/>
              <a:t>Transit - a network pays to another one to access the Internet.</a:t>
            </a:r>
          </a:p>
          <a:p>
            <a:pPr lvl="1"/>
            <a:r>
              <a:rPr lang="en-US" sz="1800" dirty="0"/>
              <a:t>Customer -  a network is paid to allow Internet access.</a:t>
            </a:r>
          </a:p>
          <a:p>
            <a:r>
              <a:rPr lang="en-US" sz="2000" dirty="0"/>
              <a:t>The networks are commonly classified as:</a:t>
            </a:r>
          </a:p>
          <a:p>
            <a:pPr lvl="1"/>
            <a:r>
              <a:rPr lang="en-US" sz="1800" dirty="0"/>
              <a:t>Tier 1 - can reach every other network on the Internet without purchasing IP transit or paying settlements.</a:t>
            </a:r>
          </a:p>
          <a:p>
            <a:pPr lvl="1"/>
            <a:r>
              <a:rPr lang="en-US" sz="1800" dirty="0"/>
              <a:t>Tier 2 - an Internet service provider who engages in the practice of peering with other networks, but who still purchases IP transit to reach some portion of the Internet; the common providers on the Internet.</a:t>
            </a:r>
          </a:p>
          <a:p>
            <a:pPr lvl="1"/>
            <a:r>
              <a:rPr lang="en-US" sz="1800" dirty="0"/>
              <a:t>Tier 3 - purchases transit rights from other networks (typically Tier 2 networks) to reach the Internet.</a:t>
            </a:r>
          </a:p>
          <a:p>
            <a:endParaRPr lang="en-US" sz="2200" dirty="0"/>
          </a:p>
        </p:txBody>
      </p:sp>
      <p:sp>
        <p:nvSpPr>
          <p:cNvPr id="3" name="Footer Placeholder 2"/>
          <p:cNvSpPr>
            <a:spLocks noGrp="1"/>
          </p:cNvSpPr>
          <p:nvPr>
            <p:ph type="ftr" sz="quarter" idx="10"/>
          </p:nvPr>
        </p:nvSpPr>
        <p:spPr>
          <a:xfrm>
            <a:off x="3124200" y="6248400"/>
            <a:ext cx="3429000" cy="457200"/>
          </a:xfrm>
        </p:spPr>
        <p:txBody>
          <a:bodyPr/>
          <a:lstStyle/>
          <a:p>
            <a:r>
              <a:rPr lang="en-US"/>
              <a:t>Cloud Computing. Second Edition - Chapter 5.</a:t>
            </a:r>
            <a:endParaRPr lang="en-US" dirty="0"/>
          </a:p>
        </p:txBody>
      </p:sp>
      <p:sp>
        <p:nvSpPr>
          <p:cNvPr id="4" name="Slide Number Placeholder 3"/>
          <p:cNvSpPr>
            <a:spLocks noGrp="1"/>
          </p:cNvSpPr>
          <p:nvPr>
            <p:ph type="sldNum" sz="quarter" idx="11"/>
          </p:nvPr>
        </p:nvSpPr>
        <p:spPr/>
        <p:txBody>
          <a:bodyPr/>
          <a:lstStyle/>
          <a:p>
            <a:pPr>
              <a:defRPr/>
            </a:pPr>
            <a:fld id="{2AE531AF-64F4-45BA-B940-7142D2FE0749}" type="slidenum">
              <a:rPr lang="en-US" smtClean="0"/>
              <a:pPr>
                <a:defRPr/>
              </a:pPr>
              <a:t>30</a:t>
            </a:fld>
            <a:endParaRPr lang="en-US"/>
          </a:p>
        </p:txBody>
      </p:sp>
      <p:sp>
        <p:nvSpPr>
          <p:cNvPr id="5" name="Date Placeholder 4"/>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652232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5181600"/>
            <a:ext cx="8229600" cy="971550"/>
          </a:xfrm>
        </p:spPr>
        <p:txBody>
          <a:bodyPr/>
          <a:lstStyle/>
          <a:p>
            <a:pPr>
              <a:buNone/>
            </a:pPr>
            <a:r>
              <a:rPr lang="en-US" sz="1800" dirty="0"/>
              <a:t>     The relation of Internet networks based on the transit and paying settlements. There are three classes of networks, Tier 1, 2, and 3; an IXP is a physical infrastructure allowing ISPs to exchange Internet traffic.</a:t>
            </a:r>
          </a:p>
        </p:txBody>
      </p:sp>
      <p:sp>
        <p:nvSpPr>
          <p:cNvPr id="3" name="Footer Placeholder 2"/>
          <p:cNvSpPr>
            <a:spLocks noGrp="1"/>
          </p:cNvSpPr>
          <p:nvPr>
            <p:ph type="ftr" sz="quarter" idx="10"/>
          </p:nvPr>
        </p:nvSpPr>
        <p:spPr/>
        <p:txBody>
          <a:bodyPr/>
          <a:lstStyle/>
          <a:p>
            <a:r>
              <a:rPr lang="en-US"/>
              <a:t>Cloud Computing. Second Edition - Chapter 5.</a:t>
            </a:r>
          </a:p>
        </p:txBody>
      </p:sp>
      <p:sp>
        <p:nvSpPr>
          <p:cNvPr id="4" name="Slide Number Placeholder 3"/>
          <p:cNvSpPr>
            <a:spLocks noGrp="1"/>
          </p:cNvSpPr>
          <p:nvPr>
            <p:ph type="sldNum" sz="quarter" idx="11"/>
          </p:nvPr>
        </p:nvSpPr>
        <p:spPr/>
        <p:txBody>
          <a:bodyPr/>
          <a:lstStyle/>
          <a:p>
            <a:pPr>
              <a:defRPr/>
            </a:pPr>
            <a:fld id="{2AE531AF-64F4-45BA-B940-7142D2FE0749}" type="slidenum">
              <a:rPr lang="en-US" smtClean="0"/>
              <a:pPr>
                <a:defRPr/>
              </a:pPr>
              <a:t>31</a:t>
            </a:fld>
            <a:endParaRPr lang="en-US"/>
          </a:p>
        </p:txBody>
      </p:sp>
      <p:sp>
        <p:nvSpPr>
          <p:cNvPr id="5" name="Date Placeholder 4"/>
          <p:cNvSpPr>
            <a:spLocks noGrp="1"/>
          </p:cNvSpPr>
          <p:nvPr>
            <p:ph type="dt" sz="half" idx="12"/>
          </p:nvPr>
        </p:nvSpPr>
        <p:spPr/>
        <p:txBody>
          <a:bodyPr/>
          <a:lstStyle/>
          <a:p>
            <a:pPr>
              <a:defRPr/>
            </a:pPr>
            <a:r>
              <a:rPr lang="en-US"/>
              <a:t>Dan C. Marinescu</a:t>
            </a:r>
          </a:p>
        </p:txBody>
      </p:sp>
      <p:graphicFrame>
        <p:nvGraphicFramePr>
          <p:cNvPr id="60418" name="Object 2"/>
          <p:cNvGraphicFramePr>
            <a:graphicFrameLocks noChangeAspect="1"/>
          </p:cNvGraphicFramePr>
          <p:nvPr/>
        </p:nvGraphicFramePr>
        <p:xfrm>
          <a:off x="1200149" y="504299"/>
          <a:ext cx="6665913" cy="4678889"/>
        </p:xfrm>
        <a:graphic>
          <a:graphicData uri="http://schemas.openxmlformats.org/presentationml/2006/ole">
            <mc:AlternateContent xmlns:mc="http://schemas.openxmlformats.org/markup-compatibility/2006">
              <mc:Choice xmlns:v="urn:schemas-microsoft-com:vml" Requires="v">
                <p:oleObj spid="_x0000_s74770" name="Visio" r:id="rId3" imgW="7386242" imgH="5185423" progId="Visio.Drawing.11">
                  <p:embed/>
                </p:oleObj>
              </mc:Choice>
              <mc:Fallback>
                <p:oleObj name="Visio" r:id="rId3" imgW="7386242" imgH="518542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49" y="504299"/>
                        <a:ext cx="6665913" cy="4678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26444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4500" y="466724"/>
            <a:ext cx="8229600" cy="581025"/>
          </a:xfrm>
        </p:spPr>
        <p:txBody>
          <a:bodyPr/>
          <a:lstStyle/>
          <a:p>
            <a:r>
              <a:rPr lang="en-US" dirty="0"/>
              <a:t>5. The transformation of the Internet</a:t>
            </a:r>
          </a:p>
        </p:txBody>
      </p:sp>
      <p:sp>
        <p:nvSpPr>
          <p:cNvPr id="7" name="Content Placeholder 6"/>
          <p:cNvSpPr>
            <a:spLocks noGrp="1"/>
          </p:cNvSpPr>
          <p:nvPr>
            <p:ph idx="1"/>
          </p:nvPr>
        </p:nvSpPr>
        <p:spPr>
          <a:xfrm>
            <a:off x="609600" y="1447800"/>
            <a:ext cx="8077200" cy="4419600"/>
          </a:xfrm>
        </p:spPr>
        <p:txBody>
          <a:bodyPr/>
          <a:lstStyle/>
          <a:p>
            <a:r>
              <a:rPr lang="en-US" sz="2000" dirty="0"/>
              <a:t>Web applications, cloud computing, and content-delivery networks are reshaping the definition of a network.</a:t>
            </a:r>
          </a:p>
          <a:p>
            <a:r>
              <a:rPr lang="en-US" sz="2000" dirty="0"/>
              <a:t>Data streaming consumes an increasingly larger fraction of the available bandwidth as high definition TV sets become less expensive and content providers, such as Netflix and </a:t>
            </a:r>
            <a:r>
              <a:rPr lang="en-US" sz="2000" dirty="0" err="1"/>
              <a:t>Hulu</a:t>
            </a:r>
            <a:r>
              <a:rPr lang="en-US" sz="2000" dirty="0"/>
              <a:t>, offer customers services that require a significant increase of the network bandwidth.</a:t>
            </a:r>
          </a:p>
          <a:p>
            <a:r>
              <a:rPr lang="en-US" sz="2000" dirty="0"/>
              <a:t>The “last mile” - the link connecting the home to the Internet Service Provider (ISP) network is the bottleneck.</a:t>
            </a:r>
          </a:p>
          <a:p>
            <a:r>
              <a:rPr lang="en-US" sz="2000" dirty="0"/>
              <a:t> Google has initiated the Google Fiber Project which aims to provide 1Gb/s access speed to individual households through FTTH.</a:t>
            </a:r>
          </a:p>
        </p:txBody>
      </p:sp>
      <p:sp>
        <p:nvSpPr>
          <p:cNvPr id="3" name="Footer Placeholder 2"/>
          <p:cNvSpPr>
            <a:spLocks noGrp="1"/>
          </p:cNvSpPr>
          <p:nvPr>
            <p:ph type="ftr" sz="quarter" idx="10"/>
          </p:nvPr>
        </p:nvSpPr>
        <p:spPr/>
        <p:txBody>
          <a:bodyPr/>
          <a:lstStyle/>
          <a:p>
            <a:r>
              <a:rPr lang="en-US"/>
              <a:t>Cloud Computing. Second Edition - Chapter 5.</a:t>
            </a:r>
          </a:p>
        </p:txBody>
      </p:sp>
      <p:sp>
        <p:nvSpPr>
          <p:cNvPr id="4" name="Slide Number Placeholder 3"/>
          <p:cNvSpPr>
            <a:spLocks noGrp="1"/>
          </p:cNvSpPr>
          <p:nvPr>
            <p:ph type="sldNum" sz="quarter" idx="11"/>
          </p:nvPr>
        </p:nvSpPr>
        <p:spPr/>
        <p:txBody>
          <a:bodyPr/>
          <a:lstStyle/>
          <a:p>
            <a:pPr>
              <a:defRPr/>
            </a:pPr>
            <a:fld id="{2AE531AF-64F4-45BA-B940-7142D2FE0749}" type="slidenum">
              <a:rPr lang="en-US" smtClean="0"/>
              <a:pPr>
                <a:defRPr/>
              </a:pPr>
              <a:t>32</a:t>
            </a:fld>
            <a:endParaRPr lang="en-US"/>
          </a:p>
        </p:txBody>
      </p:sp>
      <p:sp>
        <p:nvSpPr>
          <p:cNvPr id="5" name="Date Placeholder 4"/>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199934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3850" y="5286375"/>
            <a:ext cx="8229600" cy="800100"/>
          </a:xfrm>
        </p:spPr>
        <p:txBody>
          <a:bodyPr/>
          <a:lstStyle/>
          <a:p>
            <a:r>
              <a:rPr lang="en-US" sz="1800" dirty="0"/>
              <a:t>The transformation of the Internet. The traffic carried by Tier 3 networks increased from 5.8% in 2007 to 9.4% in 2009; Goggle applications accounted for 5.2% of the traffic in 2009.</a:t>
            </a:r>
          </a:p>
        </p:txBody>
      </p:sp>
      <p:sp>
        <p:nvSpPr>
          <p:cNvPr id="4" name="Footer Placeholder 3"/>
          <p:cNvSpPr>
            <a:spLocks noGrp="1"/>
          </p:cNvSpPr>
          <p:nvPr>
            <p:ph type="ftr" sz="quarter" idx="10"/>
          </p:nvPr>
        </p:nvSpPr>
        <p:spPr/>
        <p:txBody>
          <a:bodyPr/>
          <a:lstStyle/>
          <a:p>
            <a:r>
              <a:rPr lang="en-US"/>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33</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64514" name="Object 2"/>
          <p:cNvGraphicFramePr>
            <a:graphicFrameLocks noChangeAspect="1"/>
          </p:cNvGraphicFramePr>
          <p:nvPr/>
        </p:nvGraphicFramePr>
        <p:xfrm>
          <a:off x="2129459" y="400050"/>
          <a:ext cx="4258642" cy="4813300"/>
        </p:xfrm>
        <a:graphic>
          <a:graphicData uri="http://schemas.openxmlformats.org/presentationml/2006/ole">
            <mc:AlternateContent xmlns:mc="http://schemas.openxmlformats.org/markup-compatibility/2006">
              <mc:Choice xmlns:v="urn:schemas-microsoft-com:vml" Requires="v">
                <p:oleObj spid="_x0000_s75794" name="Visio" r:id="rId3" imgW="7533601" imgH="8511083" progId="Visio.Drawing.11">
                  <p:embed/>
                </p:oleObj>
              </mc:Choice>
              <mc:Fallback>
                <p:oleObj name="Visio" r:id="rId3" imgW="7533601" imgH="851108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459" y="400050"/>
                        <a:ext cx="4258642" cy="481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58394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 y="5743574"/>
            <a:ext cx="8686800" cy="419101"/>
          </a:xfrm>
        </p:spPr>
        <p:txBody>
          <a:bodyPr/>
          <a:lstStyle/>
          <a:p>
            <a:pPr>
              <a:buNone/>
            </a:pPr>
            <a:r>
              <a:rPr lang="en-US" sz="1800" dirty="0"/>
              <a:t>The average download speed for broadband access advertised by several countries</a:t>
            </a:r>
          </a:p>
        </p:txBody>
      </p:sp>
      <p:sp>
        <p:nvSpPr>
          <p:cNvPr id="4" name="Footer Placeholder 3"/>
          <p:cNvSpPr>
            <a:spLocks noGrp="1"/>
          </p:cNvSpPr>
          <p:nvPr>
            <p:ph type="ftr" sz="quarter" idx="10"/>
          </p:nvPr>
        </p:nvSpPr>
        <p:spPr/>
        <p:txBody>
          <a:bodyPr/>
          <a:lstStyle/>
          <a:p>
            <a:r>
              <a:rPr lang="en-US"/>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34</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61442" name="Object 2"/>
          <p:cNvGraphicFramePr>
            <a:graphicFrameLocks noChangeAspect="1"/>
          </p:cNvGraphicFramePr>
          <p:nvPr/>
        </p:nvGraphicFramePr>
        <p:xfrm>
          <a:off x="617538" y="1044575"/>
          <a:ext cx="7642225" cy="3986213"/>
        </p:xfrm>
        <a:graphic>
          <a:graphicData uri="http://schemas.openxmlformats.org/presentationml/2006/ole">
            <mc:AlternateContent xmlns:mc="http://schemas.openxmlformats.org/markup-compatibility/2006">
              <mc:Choice xmlns:v="urn:schemas-microsoft-com:vml" Requires="v">
                <p:oleObj spid="_x0000_s76818" name="Visio" r:id="rId3" imgW="7642274" imgH="3985860" progId="Visio.Drawing.11">
                  <p:embed/>
                </p:oleObj>
              </mc:Choice>
              <mc:Fallback>
                <p:oleObj name="Visio" r:id="rId3" imgW="7642274" imgH="39858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1044575"/>
                        <a:ext cx="7642225" cy="398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938206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457199"/>
            <a:ext cx="8220075" cy="469901"/>
          </a:xfrm>
        </p:spPr>
        <p:txBody>
          <a:bodyPr/>
          <a:lstStyle/>
          <a:p>
            <a:r>
              <a:rPr lang="en-US" dirty="0"/>
              <a:t>6. Web access and TCP congestion </a:t>
            </a:r>
          </a:p>
        </p:txBody>
      </p:sp>
      <p:sp>
        <p:nvSpPr>
          <p:cNvPr id="3" name="Content Placeholder 2"/>
          <p:cNvSpPr>
            <a:spLocks noGrp="1"/>
          </p:cNvSpPr>
          <p:nvPr>
            <p:ph idx="1"/>
          </p:nvPr>
        </p:nvSpPr>
        <p:spPr>
          <a:xfrm>
            <a:off x="457200" y="1323975"/>
            <a:ext cx="8229600" cy="4543425"/>
          </a:xfrm>
        </p:spPr>
        <p:txBody>
          <a:bodyPr/>
          <a:lstStyle/>
          <a:p>
            <a:r>
              <a:rPr lang="en-US" sz="2000" dirty="0"/>
              <a:t>HTTP - the application protocol for Web access uses the TCP transport protocol.</a:t>
            </a:r>
          </a:p>
          <a:p>
            <a:r>
              <a:rPr lang="en-US" sz="2000" dirty="0"/>
              <a:t>TCP supports mechanisms to avoid congestion and limit the amount of data transported over the Internet.</a:t>
            </a:r>
          </a:p>
          <a:p>
            <a:r>
              <a:rPr lang="en-US" sz="2000" dirty="0"/>
              <a:t>Web access requires the transfer of large amounts of data as we can see in measurements reported by Google</a:t>
            </a:r>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10"/>
          </p:nvPr>
        </p:nvSpPr>
        <p:spPr>
          <a:xfrm>
            <a:off x="3124200" y="6248400"/>
            <a:ext cx="35052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35</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3730" name="Picture 2" descr="C:\CloudComputing\LectureNotesDecember6\Slides\snapshots\WebAccessDat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166" y="3367088"/>
            <a:ext cx="8031773" cy="26146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4202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267700" cy="628650"/>
          </a:xfrm>
        </p:spPr>
        <p:txBody>
          <a:bodyPr/>
          <a:lstStyle/>
          <a:p>
            <a:r>
              <a:rPr lang="en-US" dirty="0"/>
              <a:t> TCP congestion control </a:t>
            </a:r>
          </a:p>
        </p:txBody>
      </p:sp>
      <p:sp>
        <p:nvSpPr>
          <p:cNvPr id="3" name="Content Placeholder 2"/>
          <p:cNvSpPr>
            <a:spLocks noGrp="1"/>
          </p:cNvSpPr>
          <p:nvPr>
            <p:ph idx="1"/>
          </p:nvPr>
        </p:nvSpPr>
        <p:spPr>
          <a:xfrm>
            <a:off x="323850" y="1476374"/>
            <a:ext cx="8610600" cy="4600575"/>
          </a:xfrm>
        </p:spPr>
        <p:txBody>
          <a:bodyPr/>
          <a:lstStyle/>
          <a:p>
            <a:r>
              <a:rPr lang="en-US" sz="2000" dirty="0"/>
              <a:t>Algorithms to control congestion include Tahoe, an algorithm based on: (1) slow start,  (2) congestion avoidance, and (3) fast retransmit.</a:t>
            </a:r>
          </a:p>
          <a:p>
            <a:r>
              <a:rPr lang="en-US" sz="2000" dirty="0"/>
              <a:t>Slow start means that: </a:t>
            </a:r>
          </a:p>
          <a:p>
            <a:pPr lvl="1"/>
            <a:r>
              <a:rPr lang="en-US" sz="1800" dirty="0"/>
              <a:t>(a)  the sender starts with a window of two times  MSS (Maximum Segment Size).  </a:t>
            </a:r>
          </a:p>
          <a:p>
            <a:pPr lvl="1"/>
            <a:r>
              <a:rPr lang="en-US" sz="1800" dirty="0"/>
              <a:t>(b) for every packet acknowledged, the congestion window increases by     1 MSS so that the congestion window effectively doubles for every RTT (Round Trip Time).</a:t>
            </a:r>
          </a:p>
          <a:p>
            <a:r>
              <a:rPr lang="en-US" sz="2000" dirty="0"/>
              <a:t>To overcame the limitations of the slow start application, strategies have been developed to reduce the time to download data over the Internet. For example, </a:t>
            </a:r>
          </a:p>
          <a:p>
            <a:pPr lvl="1"/>
            <a:r>
              <a:rPr lang="en-US" sz="1800" dirty="0"/>
              <a:t>Firefox 3 and Google Chrome open up to six TCP connections per domain. </a:t>
            </a:r>
          </a:p>
          <a:p>
            <a:pPr lvl="1"/>
            <a:r>
              <a:rPr lang="en-US" sz="1800" dirty="0"/>
              <a:t>Internet Explorer 8 opens 180 connections. </a:t>
            </a:r>
          </a:p>
        </p:txBody>
      </p:sp>
      <p:sp>
        <p:nvSpPr>
          <p:cNvPr id="4" name="Footer Placeholder 3"/>
          <p:cNvSpPr>
            <a:spLocks noGrp="1"/>
          </p:cNvSpPr>
          <p:nvPr>
            <p:ph type="ftr" sz="quarter" idx="10"/>
          </p:nvPr>
        </p:nvSpPr>
        <p:spPr>
          <a:xfrm>
            <a:off x="3124200" y="6248400"/>
            <a:ext cx="32639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36</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858755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75"/>
            <a:ext cx="8229600" cy="466726"/>
          </a:xfrm>
        </p:spPr>
        <p:txBody>
          <a:bodyPr/>
          <a:lstStyle/>
          <a:p>
            <a:r>
              <a:rPr lang="en-US" dirty="0"/>
              <a:t>TCP congestion control</a:t>
            </a:r>
            <a:endParaRPr lang="en-US" sz="3200" dirty="0"/>
          </a:p>
        </p:txBody>
      </p:sp>
      <p:sp>
        <p:nvSpPr>
          <p:cNvPr id="3" name="Content Placeholder 2"/>
          <p:cNvSpPr>
            <a:spLocks noGrp="1"/>
          </p:cNvSpPr>
          <p:nvPr>
            <p:ph idx="1"/>
          </p:nvPr>
        </p:nvSpPr>
        <p:spPr>
          <a:xfrm>
            <a:off x="571500" y="1504950"/>
            <a:ext cx="8115300" cy="4362450"/>
          </a:xfrm>
        </p:spPr>
        <p:txBody>
          <a:bodyPr/>
          <a:lstStyle/>
          <a:p>
            <a:r>
              <a:rPr lang="en-US" sz="2000" dirty="0"/>
              <a:t>The strategies used by the browsers to avoid the congestion control mechanisms circumvent the mechanisms for congestion control and incur a considerable overhead. </a:t>
            </a:r>
          </a:p>
          <a:p>
            <a:r>
              <a:rPr lang="en-US" sz="2000" dirty="0"/>
              <a:t>The TCP latency is dominated by the number of RTTs during the slow start phase.</a:t>
            </a:r>
          </a:p>
          <a:p>
            <a:r>
              <a:rPr lang="en-US" sz="2000" dirty="0"/>
              <a:t>Given that the average page size is 384 KB, a single TCP connection requires multiple RTTs to download a single page.</a:t>
            </a:r>
          </a:p>
          <a:p>
            <a:r>
              <a:rPr lang="en-US" sz="2000" dirty="0"/>
              <a:t>It is argued that a better solution is to increase the initial congestion window of TCP.  The</a:t>
            </a:r>
            <a:r>
              <a:rPr lang="en-US" sz="2000" dirty="0">
                <a:sym typeface="Wingdings" pitchFamily="2" charset="2"/>
              </a:rPr>
              <a:t> effects of this solution:</a:t>
            </a:r>
            <a:endParaRPr lang="en-US" sz="2000" dirty="0"/>
          </a:p>
          <a:p>
            <a:pPr lvl="1"/>
            <a:r>
              <a:rPr lang="en-US" sz="1800" dirty="0"/>
              <a:t>It ensures fairness between </a:t>
            </a:r>
            <a:r>
              <a:rPr lang="en-US" sz="1800" u="sng" dirty="0"/>
              <a:t>short-lived transactions </a:t>
            </a:r>
            <a:r>
              <a:rPr lang="en-US" sz="1800" dirty="0"/>
              <a:t>which are a majority of Internet transfers and the </a:t>
            </a:r>
            <a:r>
              <a:rPr lang="en-US" sz="1800" u="sng" dirty="0"/>
              <a:t>long-lived transactions </a:t>
            </a:r>
            <a:r>
              <a:rPr lang="en-US" sz="1800" dirty="0"/>
              <a:t>which transfer very large amounts of data, e.g., audio and video streaming.</a:t>
            </a:r>
          </a:p>
          <a:p>
            <a:pPr lvl="1"/>
            <a:r>
              <a:rPr lang="en-US" sz="1800" dirty="0"/>
              <a:t>It allows faster recovery after losses through Fast Retransmission.</a:t>
            </a:r>
          </a:p>
          <a:p>
            <a:pPr lvl="1"/>
            <a:endParaRPr lang="en-US" sz="1800" dirty="0"/>
          </a:p>
        </p:txBody>
      </p:sp>
      <p:sp>
        <p:nvSpPr>
          <p:cNvPr id="4" name="Footer Placeholder 3"/>
          <p:cNvSpPr>
            <a:spLocks noGrp="1"/>
          </p:cNvSpPr>
          <p:nvPr>
            <p:ph type="ftr" sz="quarter" idx="10"/>
          </p:nvPr>
        </p:nvSpPr>
        <p:spPr>
          <a:xfrm>
            <a:off x="3124200" y="6248400"/>
            <a:ext cx="3454400" cy="457200"/>
          </a:xfrm>
        </p:spPr>
        <p:txBody>
          <a:bodyPr/>
          <a:lstStyle/>
          <a:p>
            <a:r>
              <a:rPr lang="en-US"/>
              <a:t>Cloud Computing. Second Edition - Chapter 5.</a:t>
            </a:r>
            <a:endParaRPr lang="en-US" dirty="0"/>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37</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157626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46100"/>
          </a:xfrm>
        </p:spPr>
        <p:txBody>
          <a:bodyPr/>
          <a:lstStyle/>
          <a:p>
            <a:r>
              <a:rPr lang="en-US" dirty="0"/>
              <a:t>7. Named data networks (NDN)</a:t>
            </a:r>
          </a:p>
        </p:txBody>
      </p:sp>
      <p:sp>
        <p:nvSpPr>
          <p:cNvPr id="3" name="Content Placeholder 2"/>
          <p:cNvSpPr>
            <a:spLocks noGrp="1"/>
          </p:cNvSpPr>
          <p:nvPr>
            <p:ph idx="1"/>
          </p:nvPr>
        </p:nvSpPr>
        <p:spPr>
          <a:xfrm>
            <a:off x="457200" y="1130300"/>
            <a:ext cx="8496300" cy="5156200"/>
          </a:xfrm>
        </p:spPr>
        <p:txBody>
          <a:bodyPr/>
          <a:lstStyle/>
          <a:p>
            <a:r>
              <a:rPr lang="en-US" dirty="0"/>
              <a:t>Internet is a network of </a:t>
            </a:r>
            <a:r>
              <a:rPr lang="en-US" u="sng" dirty="0"/>
              <a:t>communication networks:</a:t>
            </a:r>
          </a:p>
          <a:p>
            <a:pPr lvl="1"/>
            <a:r>
              <a:rPr lang="en-US" dirty="0"/>
              <a:t>Communication units, the packets, only name the communication end points. </a:t>
            </a:r>
          </a:p>
          <a:p>
            <a:pPr lvl="1"/>
            <a:r>
              <a:rPr lang="en-US" dirty="0"/>
              <a:t>Data in a communication networks is tied to a particular host and  this makes data replication and migration difficult. </a:t>
            </a:r>
          </a:p>
          <a:p>
            <a:r>
              <a:rPr lang="en-US" dirty="0"/>
              <a:t>Now Internet is mostly used as a  </a:t>
            </a:r>
            <a:r>
              <a:rPr lang="en-US" u="sng" dirty="0"/>
              <a:t>distribution network </a:t>
            </a:r>
            <a:r>
              <a:rPr lang="en-US" dirty="0"/>
              <a:t>by applications in:  digital media, electronic commerce, Big Data analytics, and so on.</a:t>
            </a:r>
          </a:p>
          <a:p>
            <a:r>
              <a:rPr lang="en-US" dirty="0"/>
              <a:t>NDN communication is  </a:t>
            </a:r>
            <a:r>
              <a:rPr lang="en-US" u="sng" dirty="0"/>
              <a:t>content-centric:</a:t>
            </a:r>
          </a:p>
          <a:p>
            <a:pPr lvl="1"/>
            <a:r>
              <a:rPr lang="en-US" dirty="0"/>
              <a:t>Named objects are requested by an agent and, once a site holding the object is located, the network transports it to the site that requested the object. </a:t>
            </a:r>
          </a:p>
          <a:p>
            <a:pPr lvl="1"/>
            <a:r>
              <a:rPr lang="en-US" dirty="0"/>
              <a:t>The end user in a distribution network is oblivious to the location of the data and it is  only interested in the content.  </a:t>
            </a:r>
          </a:p>
          <a:p>
            <a:endParaRPr lang="en-US" dirty="0"/>
          </a:p>
        </p:txBody>
      </p:sp>
      <p:sp>
        <p:nvSpPr>
          <p:cNvPr id="4" name="Footer Placeholder 3"/>
          <p:cNvSpPr>
            <a:spLocks noGrp="1"/>
          </p:cNvSpPr>
          <p:nvPr>
            <p:ph type="ftr" sz="quarter" idx="10"/>
          </p:nvPr>
        </p:nvSpPr>
        <p:spPr>
          <a:xfrm>
            <a:off x="3124200" y="6248400"/>
            <a:ext cx="33401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38</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712870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90500" y="4521200"/>
            <a:ext cx="8153400" cy="1790700"/>
          </a:xfrm>
        </p:spPr>
        <p:txBody>
          <a:bodyPr/>
          <a:lstStyle/>
          <a:p>
            <a:pPr marL="0" indent="0">
              <a:buNone/>
            </a:pPr>
            <a:r>
              <a:rPr lang="en-US" sz="1800" dirty="0"/>
              <a:t>(Left) Internet hourglass architecture -  regardless of application transport protocol, and physical network, all packets are routed from the source to the destination using the IP protocol and the  IP address of the destination.</a:t>
            </a:r>
          </a:p>
          <a:p>
            <a:pPr marL="0" indent="0">
              <a:buNone/>
            </a:pPr>
            <a:r>
              <a:rPr lang="en-US" sz="1800" dirty="0"/>
              <a:t>(Right)  NDN hourglass architecture -  parallels the one of the Internet, it separates lower layers of the protocol stack from the upper ones thus, naming of the data can evolve independently from networking. </a:t>
            </a:r>
          </a:p>
        </p:txBody>
      </p:sp>
      <p:sp>
        <p:nvSpPr>
          <p:cNvPr id="4" name="Footer Placeholder 3"/>
          <p:cNvSpPr>
            <a:spLocks noGrp="1"/>
          </p:cNvSpPr>
          <p:nvPr>
            <p:ph type="ftr" sz="quarter" idx="10"/>
          </p:nvPr>
        </p:nvSpPr>
        <p:spPr>
          <a:xfrm>
            <a:off x="3124200" y="6248400"/>
            <a:ext cx="34798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39</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5270500" y="304801"/>
            <a:ext cx="2971800" cy="3947276"/>
          </a:xfrm>
          <a:prstGeom prst="rect">
            <a:avLst/>
          </a:prstGeom>
        </p:spPr>
      </p:pic>
      <p:pic>
        <p:nvPicPr>
          <p:cNvPr id="8" name="Picture 7"/>
          <p:cNvPicPr>
            <a:picLocks noChangeAspect="1"/>
          </p:cNvPicPr>
          <p:nvPr/>
        </p:nvPicPr>
        <p:blipFill>
          <a:blip r:embed="rId3"/>
          <a:stretch>
            <a:fillRect/>
          </a:stretch>
        </p:blipFill>
        <p:spPr>
          <a:xfrm>
            <a:off x="-292100" y="266700"/>
            <a:ext cx="4539656" cy="4292600"/>
          </a:xfrm>
          <a:prstGeom prst="rect">
            <a:avLst/>
          </a:prstGeom>
        </p:spPr>
      </p:pic>
    </p:spTree>
    <p:extLst>
      <p:ext uri="{BB962C8B-B14F-4D97-AF65-F5344CB8AC3E}">
        <p14:creationId xmlns:p14="http://schemas.microsoft.com/office/powerpoint/2010/main" val="252356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5486A7-ED80-43BC-9CCA-857CDD7651B8}"/>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C4FB1786-C605-45DD-AEF2-76B18A831721}"/>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DB945EE3-7E80-48BD-80F4-3B4C13092286}"/>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02803D87-7E54-47F6-9451-529033A5CEE9}"/>
              </a:ext>
            </a:extLst>
          </p:cNvPr>
          <p:cNvSpPr>
            <a:spLocks noGrp="1"/>
          </p:cNvSpPr>
          <p:nvPr>
            <p:ph type="sldNum" sz="quarter" idx="11"/>
          </p:nvPr>
        </p:nvSpPr>
        <p:spPr/>
        <p:txBody>
          <a:bodyPr/>
          <a:lstStyle/>
          <a:p>
            <a:pPr>
              <a:defRPr/>
            </a:pPr>
            <a:fld id="{CB1E956D-D9E7-4FA9-A346-BB84C9BA9367}" type="slidenum">
              <a:rPr lang="en-US" smtClean="0"/>
              <a:pPr>
                <a:defRPr/>
              </a:pPr>
              <a:t>4</a:t>
            </a:fld>
            <a:endParaRPr lang="en-US"/>
          </a:p>
        </p:txBody>
      </p:sp>
      <p:sp>
        <p:nvSpPr>
          <p:cNvPr id="6" name="Θέση ημερομηνίας 5">
            <a:extLst>
              <a:ext uri="{FF2B5EF4-FFF2-40B4-BE49-F238E27FC236}">
                <a16:creationId xmlns:a16="http://schemas.microsoft.com/office/drawing/2014/main" id="{2761A96B-D427-4D67-9958-242903008025}"/>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06358D1F-5655-495D-A336-A751E408414A}"/>
              </a:ext>
            </a:extLst>
          </p:cNvPr>
          <p:cNvPicPr>
            <a:picLocks noChangeAspect="1"/>
          </p:cNvPicPr>
          <p:nvPr/>
        </p:nvPicPr>
        <p:blipFill>
          <a:blip r:embed="rId2"/>
          <a:stretch>
            <a:fillRect/>
          </a:stretch>
        </p:blipFill>
        <p:spPr>
          <a:xfrm>
            <a:off x="1614487" y="1157287"/>
            <a:ext cx="5915025" cy="4543425"/>
          </a:xfrm>
          <a:prstGeom prst="rect">
            <a:avLst/>
          </a:prstGeom>
        </p:spPr>
      </p:pic>
    </p:spTree>
    <p:extLst>
      <p:ext uri="{BB962C8B-B14F-4D97-AF65-F5344CB8AC3E}">
        <p14:creationId xmlns:p14="http://schemas.microsoft.com/office/powerpoint/2010/main" val="737648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NDN versus Internet</a:t>
            </a:r>
          </a:p>
        </p:txBody>
      </p:sp>
      <p:sp>
        <p:nvSpPr>
          <p:cNvPr id="3" name="Content Placeholder 2"/>
          <p:cNvSpPr>
            <a:spLocks noGrp="1"/>
          </p:cNvSpPr>
          <p:nvPr>
            <p:ph idx="1"/>
          </p:nvPr>
        </p:nvSpPr>
        <p:spPr>
          <a:xfrm>
            <a:off x="457200" y="1257300"/>
            <a:ext cx="8229600" cy="4610100"/>
          </a:xfrm>
        </p:spPr>
        <p:txBody>
          <a:bodyPr/>
          <a:lstStyle/>
          <a:p>
            <a:r>
              <a:rPr lang="en-US" dirty="0"/>
              <a:t>NDN networking service semantics </a:t>
            </a:r>
            <a:r>
              <a:rPr lang="en-US" dirty="0">
                <a:sym typeface="Wingdings"/>
              </a:rPr>
              <a:t></a:t>
            </a:r>
            <a:r>
              <a:rPr lang="en-US" dirty="0"/>
              <a:t> fetch a data chunk identified by name. </a:t>
            </a:r>
          </a:p>
          <a:p>
            <a:r>
              <a:rPr lang="en-US" dirty="0"/>
              <a:t>Internet  semantics </a:t>
            </a:r>
            <a:r>
              <a:rPr lang="en-US" dirty="0">
                <a:sym typeface="Wingdings"/>
              </a:rPr>
              <a:t> </a:t>
            </a:r>
            <a:r>
              <a:rPr lang="en-US" dirty="0"/>
              <a:t>a packet to a given network address through an end-to-end channel identified by the source and the destination IP addresses</a:t>
            </a:r>
          </a:p>
          <a:p>
            <a:r>
              <a:rPr lang="en-US" dirty="0"/>
              <a:t> NDN packet delivery is driven by the data consumers.</a:t>
            </a:r>
          </a:p>
        </p:txBody>
      </p:sp>
      <p:sp>
        <p:nvSpPr>
          <p:cNvPr id="4" name="Footer Placeholder 3"/>
          <p:cNvSpPr>
            <a:spLocks noGrp="1"/>
          </p:cNvSpPr>
          <p:nvPr>
            <p:ph type="ftr" sz="quarter" idx="10"/>
          </p:nvPr>
        </p:nvSpPr>
        <p:spPr>
          <a:xfrm>
            <a:off x="3124200" y="6248400"/>
            <a:ext cx="36703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40</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1400246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30200" y="3581400"/>
            <a:ext cx="8229600" cy="2730500"/>
          </a:xfrm>
        </p:spPr>
        <p:txBody>
          <a:bodyPr/>
          <a:lstStyle/>
          <a:p>
            <a:pPr marL="0" indent="0">
              <a:buNone/>
            </a:pPr>
            <a:r>
              <a:rPr lang="en-US" dirty="0"/>
              <a:t>NDN Communication is initiated by an agent generating an </a:t>
            </a:r>
            <a:r>
              <a:rPr lang="en-US" u="sng" dirty="0"/>
              <a:t>Interest</a:t>
            </a:r>
            <a:r>
              <a:rPr lang="en-US" dirty="0"/>
              <a:t> packet containing the name of the data. </a:t>
            </a:r>
          </a:p>
          <a:p>
            <a:pPr marL="0" indent="0">
              <a:buNone/>
            </a:pPr>
            <a:r>
              <a:rPr lang="en-US" dirty="0"/>
              <a:t>Once the Interest packet reaches a network host which has a copy of the data item, a  </a:t>
            </a:r>
            <a:r>
              <a:rPr lang="en-US" u="sng" dirty="0"/>
              <a:t>Data</a:t>
            </a:r>
            <a:r>
              <a:rPr lang="en-US" dirty="0"/>
              <a:t> packet containing the name, the contents of the data, and the signature is generated.  </a:t>
            </a:r>
          </a:p>
          <a:p>
            <a:pPr marL="0" indent="0">
              <a:buNone/>
            </a:pPr>
            <a:r>
              <a:rPr lang="en-US" dirty="0"/>
              <a:t>The signature consists  of the producer's key. </a:t>
            </a:r>
          </a:p>
          <a:p>
            <a:pPr marL="0" indent="0">
              <a:buNone/>
            </a:pPr>
            <a:r>
              <a:rPr lang="en-US" dirty="0"/>
              <a:t>The Data packet follows the route traced by the Interest packet and it is delivered to the data consumer agent..</a:t>
            </a:r>
          </a:p>
          <a:p>
            <a:pPr marL="0" indent="0">
              <a:buNone/>
            </a:pPr>
            <a:endParaRPr lang="en-US" dirty="0"/>
          </a:p>
        </p:txBody>
      </p:sp>
      <p:sp>
        <p:nvSpPr>
          <p:cNvPr id="4" name="Footer Placeholder 3"/>
          <p:cNvSpPr>
            <a:spLocks noGrp="1"/>
          </p:cNvSpPr>
          <p:nvPr>
            <p:ph type="ftr" sz="quarter" idx="10"/>
          </p:nvPr>
        </p:nvSpPr>
        <p:spPr>
          <a:xfrm>
            <a:off x="3124200" y="6248400"/>
            <a:ext cx="36322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41</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812800" y="330200"/>
            <a:ext cx="7175500" cy="3390900"/>
          </a:xfrm>
          <a:prstGeom prst="rect">
            <a:avLst/>
          </a:prstGeom>
        </p:spPr>
      </p:pic>
    </p:spTree>
    <p:extLst>
      <p:ext uri="{BB962C8B-B14F-4D97-AF65-F5344CB8AC3E}">
        <p14:creationId xmlns:p14="http://schemas.microsoft.com/office/powerpoint/2010/main" val="1086389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8900"/>
            <a:ext cx="8496300" cy="4902200"/>
          </a:xfrm>
        </p:spPr>
        <p:txBody>
          <a:bodyPr/>
          <a:lstStyle/>
          <a:p>
            <a:r>
              <a:rPr lang="en-US" sz="1800" dirty="0"/>
              <a:t>Content Store </a:t>
            </a:r>
            <a:r>
              <a:rPr lang="en-US" sz="1800" dirty="0">
                <a:sym typeface="Wingdings"/>
              </a:rPr>
              <a:t></a:t>
            </a:r>
            <a:r>
              <a:rPr lang="en-US" sz="1800" dirty="0"/>
              <a:t> local cache for Data packets previously crossing the router. When an Interest packet arrives,  a search of the content store determines if a matching data exists and if so the data is forwarded on the same router interface the Interest packet was received. If not,  the router uses a data structure, the Forwarding Information Base, to forward the packet. </a:t>
            </a:r>
          </a:p>
          <a:p>
            <a:r>
              <a:rPr lang="en-US" sz="1800" dirty="0"/>
              <a:t>Forwarding Information Base  </a:t>
            </a:r>
            <a:r>
              <a:rPr lang="en-US" sz="1800" dirty="0">
                <a:sym typeface="Wingdings"/>
              </a:rPr>
              <a:t> </a:t>
            </a:r>
            <a:r>
              <a:rPr lang="en-US" sz="1800" dirty="0"/>
              <a:t>entries in the data structure are populated by a name-prefix based procedure. Forwarding Strategy retrieves longest prefix matched entry from forwarding information base for an Interest packet.</a:t>
            </a:r>
          </a:p>
          <a:p>
            <a:r>
              <a:rPr lang="en-US" sz="1800" dirty="0"/>
              <a:t>Pending Interest Table (PIT) </a:t>
            </a:r>
            <a:r>
              <a:rPr lang="en-US" sz="1800" dirty="0">
                <a:sym typeface="Wingdings"/>
              </a:rPr>
              <a:t></a:t>
            </a:r>
            <a:r>
              <a:rPr lang="en-US" sz="1800" dirty="0"/>
              <a:t> stores Interest packets the router has forwarded, but have not been satisfied yet. A PIT entry records the data name, together with its incoming and outgoing router interface(s). When a Data packet arrives, the router  finds the matching PIT entry and forwards the data to all downstream interfaces listed in that PIT entry, then removes the PIT entry, and caches the Data packet in Content Store.</a:t>
            </a:r>
          </a:p>
          <a:p>
            <a:endParaRPr lang="en-US" sz="1800" dirty="0"/>
          </a:p>
        </p:txBody>
      </p:sp>
      <p:sp>
        <p:nvSpPr>
          <p:cNvPr id="4" name="Footer Placeholder 3"/>
          <p:cNvSpPr>
            <a:spLocks noGrp="1"/>
          </p:cNvSpPr>
          <p:nvPr>
            <p:ph type="ftr" sz="quarter" idx="10"/>
          </p:nvPr>
        </p:nvSpPr>
        <p:spPr>
          <a:xfrm>
            <a:off x="3124200" y="6248400"/>
            <a:ext cx="33528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42</a:t>
            </a:fld>
            <a:endParaRPr lang="en-US"/>
          </a:p>
        </p:txBody>
      </p:sp>
      <p:sp>
        <p:nvSpPr>
          <p:cNvPr id="6" name="Date Placeholder 5"/>
          <p:cNvSpPr>
            <a:spLocks noGrp="1"/>
          </p:cNvSpPr>
          <p:nvPr>
            <p:ph type="dt" sz="half" idx="12"/>
          </p:nvPr>
        </p:nvSpPr>
        <p:spPr/>
        <p:txBody>
          <a:bodyPr/>
          <a:lstStyle/>
          <a:p>
            <a:pPr>
              <a:defRPr/>
            </a:pPr>
            <a:r>
              <a:rPr lang="en-US"/>
              <a:t>Dan C. Marinescu</a:t>
            </a:r>
          </a:p>
        </p:txBody>
      </p:sp>
      <p:sp>
        <p:nvSpPr>
          <p:cNvPr id="7" name="Title 6"/>
          <p:cNvSpPr>
            <a:spLocks noGrp="1"/>
          </p:cNvSpPr>
          <p:nvPr>
            <p:ph type="title"/>
          </p:nvPr>
        </p:nvSpPr>
        <p:spPr>
          <a:xfrm>
            <a:off x="393700" y="469900"/>
            <a:ext cx="8229600" cy="800100"/>
          </a:xfrm>
        </p:spPr>
        <p:txBody>
          <a:bodyPr/>
          <a:lstStyle/>
          <a:p>
            <a:r>
              <a:rPr lang="en-US" dirty="0"/>
              <a:t>NDN routing data structures</a:t>
            </a:r>
          </a:p>
        </p:txBody>
      </p:sp>
    </p:spTree>
    <p:extLst>
      <p:ext uri="{BB962C8B-B14F-4D97-AF65-F5344CB8AC3E}">
        <p14:creationId xmlns:p14="http://schemas.microsoft.com/office/powerpoint/2010/main" val="2909893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Interconnection networks for computer clouds</a:t>
            </a:r>
          </a:p>
        </p:txBody>
      </p:sp>
      <p:sp>
        <p:nvSpPr>
          <p:cNvPr id="3" name="Content Placeholder 2"/>
          <p:cNvSpPr>
            <a:spLocks noGrp="1"/>
          </p:cNvSpPr>
          <p:nvPr>
            <p:ph idx="1"/>
          </p:nvPr>
        </p:nvSpPr>
        <p:spPr>
          <a:xfrm>
            <a:off x="457200" y="1562100"/>
            <a:ext cx="8229600" cy="4699000"/>
          </a:xfrm>
        </p:spPr>
        <p:txBody>
          <a:bodyPr/>
          <a:lstStyle/>
          <a:p>
            <a:r>
              <a:rPr lang="en-US" dirty="0"/>
              <a:t>While processor and memory technology have followed Moore's Law,  interconnection networks have evolved at a slower pace.</a:t>
            </a:r>
          </a:p>
          <a:p>
            <a:r>
              <a:rPr lang="en-US" dirty="0"/>
              <a:t>From 1997 to 2010 the speed of the ubiquitous Ethernet network has increased from 1 to 100 </a:t>
            </a:r>
            <a:r>
              <a:rPr lang="en-US" dirty="0" err="1"/>
              <a:t>Gbps</a:t>
            </a:r>
            <a:r>
              <a:rPr lang="en-US" dirty="0"/>
              <a:t>. This increase is slightly slower than the  Moore's Law for traffic  which predicted, 1 </a:t>
            </a:r>
            <a:r>
              <a:rPr lang="en-US" dirty="0" err="1"/>
              <a:t>Tbps</a:t>
            </a:r>
            <a:r>
              <a:rPr lang="en-US" dirty="0"/>
              <a:t> Ethernet by 2013.</a:t>
            </a:r>
          </a:p>
          <a:p>
            <a:r>
              <a:rPr lang="en-US" dirty="0"/>
              <a:t> Interconnection networks are a major factor in determining the overall performance and cost of the system.</a:t>
            </a:r>
          </a:p>
        </p:txBody>
      </p:sp>
      <p:sp>
        <p:nvSpPr>
          <p:cNvPr id="4" name="Footer Placeholder 3"/>
          <p:cNvSpPr>
            <a:spLocks noGrp="1"/>
          </p:cNvSpPr>
          <p:nvPr>
            <p:ph type="ftr" sz="quarter" idx="10"/>
          </p:nvPr>
        </p:nvSpPr>
        <p:spPr>
          <a:xfrm>
            <a:off x="3124200" y="6248400"/>
            <a:ext cx="33147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43</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008821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concepts</a:t>
            </a:r>
          </a:p>
        </p:txBody>
      </p:sp>
      <p:sp>
        <p:nvSpPr>
          <p:cNvPr id="3" name="Content Placeholder 2"/>
          <p:cNvSpPr>
            <a:spLocks noGrp="1"/>
          </p:cNvSpPr>
          <p:nvPr>
            <p:ph idx="1"/>
          </p:nvPr>
        </p:nvSpPr>
        <p:spPr>
          <a:xfrm>
            <a:off x="254000" y="1270000"/>
            <a:ext cx="8534400" cy="5041900"/>
          </a:xfrm>
        </p:spPr>
        <p:txBody>
          <a:bodyPr/>
          <a:lstStyle/>
          <a:p>
            <a:r>
              <a:rPr lang="en-US" dirty="0"/>
              <a:t> A network consists </a:t>
            </a:r>
            <a:r>
              <a:rPr lang="en-US" u="sng" dirty="0"/>
              <a:t>of nodes</a:t>
            </a:r>
            <a:r>
              <a:rPr lang="en-US" dirty="0"/>
              <a:t> and links or </a:t>
            </a:r>
            <a:r>
              <a:rPr lang="en-US" u="sng" dirty="0"/>
              <a:t>communication channels</a:t>
            </a:r>
            <a:r>
              <a:rPr lang="en-US" dirty="0"/>
              <a:t>. </a:t>
            </a:r>
          </a:p>
          <a:p>
            <a:r>
              <a:rPr lang="en-US" dirty="0"/>
              <a:t>An </a:t>
            </a:r>
            <a:r>
              <a:rPr lang="en-US" u="sng" dirty="0"/>
              <a:t>interconnection network</a:t>
            </a:r>
            <a:r>
              <a:rPr lang="en-US" dirty="0"/>
              <a:t> can be:</a:t>
            </a:r>
          </a:p>
          <a:p>
            <a:pPr lvl="1"/>
            <a:r>
              <a:rPr lang="en-US" dirty="0"/>
              <a:t> Non-blocking if it is possible to connect any permutation of sources and destinations at any time.</a:t>
            </a:r>
          </a:p>
          <a:p>
            <a:pPr lvl="1"/>
            <a:r>
              <a:rPr lang="en-US" dirty="0"/>
              <a:t> Blocking if this requirement is not satisfied.</a:t>
            </a:r>
          </a:p>
          <a:p>
            <a:r>
              <a:rPr lang="en-US" u="sng" dirty="0"/>
              <a:t>Switches</a:t>
            </a:r>
            <a:r>
              <a:rPr lang="en-US" dirty="0"/>
              <a:t> and communication channels are the  elements of the  interconnection fabric. </a:t>
            </a:r>
          </a:p>
          <a:p>
            <a:pPr lvl="1"/>
            <a:r>
              <a:rPr lang="en-US" dirty="0"/>
              <a:t>Switches</a:t>
            </a:r>
            <a:r>
              <a:rPr lang="en-US" dirty="0">
                <a:sym typeface="Wingdings"/>
              </a:rPr>
              <a:t></a:t>
            </a:r>
            <a:r>
              <a:rPr lang="en-US" dirty="0"/>
              <a:t> receive data packets, look inside each packet to identify the destination IP addresses, then use the routing tables to forward it to the next hop towards its final destination. </a:t>
            </a:r>
          </a:p>
          <a:p>
            <a:pPr lvl="1"/>
            <a:r>
              <a:rPr lang="en-US" dirty="0"/>
              <a:t>An n-way switch</a:t>
            </a:r>
            <a:r>
              <a:rPr lang="en-US" dirty="0">
                <a:sym typeface="Wingdings"/>
              </a:rPr>
              <a:t></a:t>
            </a:r>
            <a:r>
              <a:rPr lang="en-US" dirty="0"/>
              <a:t> has n ports that can be connected to n communication links.</a:t>
            </a:r>
          </a:p>
          <a:p>
            <a:r>
              <a:rPr lang="en-US" dirty="0"/>
              <a:t>The </a:t>
            </a:r>
            <a:r>
              <a:rPr lang="en-US" u="sng" dirty="0"/>
              <a:t>degree of a node </a:t>
            </a:r>
            <a:r>
              <a:rPr lang="en-US" dirty="0"/>
              <a:t>is the number of links the node is connected to. </a:t>
            </a:r>
          </a:p>
          <a:p>
            <a:r>
              <a:rPr lang="en-US" dirty="0"/>
              <a:t>Nodes </a:t>
            </a:r>
            <a:r>
              <a:rPr lang="en-US" dirty="0">
                <a:sym typeface="Wingdings"/>
              </a:rPr>
              <a:t></a:t>
            </a:r>
            <a:r>
              <a:rPr lang="en-US" dirty="0"/>
              <a:t> could be processors, memory units, or servers. </a:t>
            </a:r>
          </a:p>
          <a:p>
            <a:r>
              <a:rPr lang="en-US" dirty="0"/>
              <a:t>Network interface  of a node </a:t>
            </a:r>
            <a:r>
              <a:rPr lang="en-US" dirty="0">
                <a:sym typeface="Wingdings"/>
              </a:rPr>
              <a:t></a:t>
            </a:r>
            <a:r>
              <a:rPr lang="en-US" dirty="0"/>
              <a:t> hardware connecting it to the </a:t>
            </a:r>
            <a:r>
              <a:rPr lang="en-US"/>
              <a:t>network.</a:t>
            </a:r>
            <a:endParaRPr lang="en-US" dirty="0"/>
          </a:p>
        </p:txBody>
      </p:sp>
      <p:sp>
        <p:nvSpPr>
          <p:cNvPr id="4" name="Footer Placeholder 3"/>
          <p:cNvSpPr>
            <a:spLocks noGrp="1"/>
          </p:cNvSpPr>
          <p:nvPr>
            <p:ph type="ftr" sz="quarter" idx="10"/>
          </p:nvPr>
        </p:nvSpPr>
        <p:spPr>
          <a:xfrm>
            <a:off x="3124200" y="6248400"/>
            <a:ext cx="37084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44</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297116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Interconnection networks</a:t>
            </a:r>
          </a:p>
        </p:txBody>
      </p:sp>
      <p:sp>
        <p:nvSpPr>
          <p:cNvPr id="3" name="Content Placeholder 2"/>
          <p:cNvSpPr>
            <a:spLocks noGrp="1"/>
          </p:cNvSpPr>
          <p:nvPr>
            <p:ph idx="1"/>
          </p:nvPr>
        </p:nvSpPr>
        <p:spPr>
          <a:xfrm>
            <a:off x="283239" y="1235049"/>
            <a:ext cx="8686801" cy="4632351"/>
          </a:xfrm>
        </p:spPr>
        <p:txBody>
          <a:bodyPr/>
          <a:lstStyle/>
          <a:p>
            <a:r>
              <a:rPr lang="en-US" dirty="0"/>
              <a:t>Interconnection networks are distinguished by:</a:t>
            </a:r>
          </a:p>
          <a:p>
            <a:pPr lvl="1"/>
            <a:r>
              <a:rPr lang="en-US" dirty="0"/>
              <a:t>Topology -  is determined by the way nodes are interconnected </a:t>
            </a:r>
          </a:p>
          <a:p>
            <a:pPr lvl="1"/>
            <a:r>
              <a:rPr lang="en-US" dirty="0"/>
              <a:t>Routing - routing decides how a message gets from source to destination.</a:t>
            </a:r>
          </a:p>
          <a:p>
            <a:pPr lvl="1"/>
            <a:r>
              <a:rPr lang="en-US" dirty="0"/>
              <a:t>Flow control  - negotiates how the buffer space is allocated. </a:t>
            </a:r>
          </a:p>
          <a:p>
            <a:r>
              <a:rPr lang="en-US" dirty="0"/>
              <a:t>The topology of an interconnection network determines:</a:t>
            </a:r>
          </a:p>
          <a:p>
            <a:pPr lvl="1"/>
            <a:r>
              <a:rPr lang="en-US" dirty="0"/>
              <a:t>Network diameter - the average distance between all pairs of nodes</a:t>
            </a:r>
          </a:p>
          <a:p>
            <a:pPr lvl="1"/>
            <a:r>
              <a:rPr lang="en-US" dirty="0"/>
              <a:t>Bisection width - the minimum number of links cut to partition the network into two halves.  When a network is partitioned into two networks of the same size the bisection bandwidth measures the communication bandwidth between the two. </a:t>
            </a:r>
          </a:p>
          <a:p>
            <a:r>
              <a:rPr lang="en-US" dirty="0"/>
              <a:t>There are two basic types of network topologies:</a:t>
            </a:r>
          </a:p>
          <a:p>
            <a:pPr lvl="1"/>
            <a:r>
              <a:rPr lang="en-US" dirty="0"/>
              <a:t>Static networks  where there are direct connections between servers; for example: (a) Bus; (b) Hypercube; (c)  2D-mesh: (d) 2D-torus.</a:t>
            </a:r>
          </a:p>
          <a:p>
            <a:pPr lvl="1"/>
            <a:r>
              <a:rPr lang="en-US" dirty="0"/>
              <a:t>Switched networks where switches are used to interconnect the servers.</a:t>
            </a:r>
          </a:p>
        </p:txBody>
      </p:sp>
      <p:sp>
        <p:nvSpPr>
          <p:cNvPr id="4" name="Footer Placeholder 3"/>
          <p:cNvSpPr>
            <a:spLocks noGrp="1"/>
          </p:cNvSpPr>
          <p:nvPr>
            <p:ph type="ftr" sz="quarter" idx="10"/>
          </p:nvPr>
        </p:nvSpPr>
        <p:spPr>
          <a:xfrm>
            <a:off x="3124200" y="6248400"/>
            <a:ext cx="37084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45</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630493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676900"/>
            <a:ext cx="8229600" cy="533400"/>
          </a:xfrm>
        </p:spPr>
        <p:txBody>
          <a:bodyPr/>
          <a:lstStyle/>
          <a:p>
            <a:pPr marL="0" indent="0">
              <a:buNone/>
            </a:pPr>
            <a:r>
              <a:rPr lang="en-US" dirty="0"/>
              <a:t>Static networks: (a) Bus; (b) Hypercube; </a:t>
            </a:r>
            <a:r>
              <a:rPr lang="de-DE" dirty="0"/>
              <a:t>©</a:t>
            </a:r>
            <a:r>
              <a:rPr lang="en-US" dirty="0"/>
              <a:t> 2D-mesh; and (d) Torus.</a:t>
            </a:r>
          </a:p>
        </p:txBody>
      </p:sp>
      <p:sp>
        <p:nvSpPr>
          <p:cNvPr id="4" name="Footer Placeholder 3"/>
          <p:cNvSpPr>
            <a:spLocks noGrp="1"/>
          </p:cNvSpPr>
          <p:nvPr>
            <p:ph type="ftr" sz="quarter" idx="10"/>
          </p:nvPr>
        </p:nvSpPr>
        <p:spPr>
          <a:xfrm>
            <a:off x="3124200" y="6248400"/>
            <a:ext cx="34036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46</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10" name="Picture 9"/>
          <p:cNvPicPr>
            <a:picLocks noChangeAspect="1"/>
          </p:cNvPicPr>
          <p:nvPr/>
        </p:nvPicPr>
        <p:blipFill>
          <a:blip r:embed="rId3"/>
          <a:stretch>
            <a:fillRect/>
          </a:stretch>
        </p:blipFill>
        <p:spPr>
          <a:xfrm>
            <a:off x="406400" y="382538"/>
            <a:ext cx="8128000" cy="5236678"/>
          </a:xfrm>
          <a:prstGeom prst="rect">
            <a:avLst/>
          </a:prstGeom>
        </p:spPr>
      </p:pic>
    </p:spTree>
    <p:extLst>
      <p:ext uri="{BB962C8B-B14F-4D97-AF65-F5344CB8AC3E}">
        <p14:creationId xmlns:p14="http://schemas.microsoft.com/office/powerpoint/2010/main" val="3822279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4454425"/>
            <a:ext cx="8351680" cy="1834175"/>
          </a:xfrm>
        </p:spPr>
        <p:txBody>
          <a:bodyPr/>
          <a:lstStyle/>
          <a:p>
            <a:pPr marL="0" indent="0">
              <a:buNone/>
            </a:pPr>
            <a:r>
              <a:rPr lang="en-US" dirty="0"/>
              <a:t>Switched networks. </a:t>
            </a:r>
          </a:p>
          <a:p>
            <a:pPr marL="0" indent="0">
              <a:buNone/>
            </a:pPr>
            <a:r>
              <a:rPr lang="en-US" dirty="0"/>
              <a:t> (Left)  An 8 x 8  crossbar switch. 16 nodes are interconnected by 49 switches represented by the dark circles.</a:t>
            </a:r>
          </a:p>
          <a:p>
            <a:pPr marL="0" indent="0">
              <a:buNone/>
            </a:pPr>
            <a:r>
              <a:rPr lang="en-US" dirty="0"/>
              <a:t> (Right) An 8 x 8 Omega </a:t>
            </a:r>
            <a:r>
              <a:rPr lang="en-US" dirty="0" err="1"/>
              <a:t>swch</a:t>
            </a:r>
            <a:r>
              <a:rPr lang="en-US" dirty="0"/>
              <a:t>.  16 nodes are interconnected by 12 switches represented by white rectangles.</a:t>
            </a:r>
          </a:p>
        </p:txBody>
      </p:sp>
      <p:sp>
        <p:nvSpPr>
          <p:cNvPr id="4" name="Footer Placeholder 3"/>
          <p:cNvSpPr>
            <a:spLocks noGrp="1"/>
          </p:cNvSpPr>
          <p:nvPr>
            <p:ph type="ftr" sz="quarter" idx="10"/>
          </p:nvPr>
        </p:nvSpPr>
        <p:spPr>
          <a:xfrm>
            <a:off x="3124200" y="6248400"/>
            <a:ext cx="38100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47</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8" name="Picture 7"/>
          <p:cNvPicPr>
            <a:picLocks noChangeAspect="1"/>
          </p:cNvPicPr>
          <p:nvPr/>
        </p:nvPicPr>
        <p:blipFill>
          <a:blip r:embed="rId2"/>
          <a:stretch>
            <a:fillRect/>
          </a:stretch>
        </p:blipFill>
        <p:spPr>
          <a:xfrm>
            <a:off x="4182482" y="939336"/>
            <a:ext cx="4839751" cy="3352413"/>
          </a:xfrm>
          <a:prstGeom prst="rect">
            <a:avLst/>
          </a:prstGeom>
        </p:spPr>
      </p:pic>
      <p:pic>
        <p:nvPicPr>
          <p:cNvPr id="11" name="Picture 10"/>
          <p:cNvPicPr>
            <a:picLocks noChangeAspect="1"/>
          </p:cNvPicPr>
          <p:nvPr/>
        </p:nvPicPr>
        <p:blipFill>
          <a:blip r:embed="rId3"/>
          <a:stretch>
            <a:fillRect/>
          </a:stretch>
        </p:blipFill>
        <p:spPr>
          <a:xfrm>
            <a:off x="152400" y="820682"/>
            <a:ext cx="3597434" cy="3466067"/>
          </a:xfrm>
          <a:prstGeom prst="rect">
            <a:avLst/>
          </a:prstGeom>
        </p:spPr>
      </p:pic>
    </p:spTree>
    <p:extLst>
      <p:ext uri="{BB962C8B-B14F-4D97-AF65-F5344CB8AC3E}">
        <p14:creationId xmlns:p14="http://schemas.microsoft.com/office/powerpoint/2010/main" val="2047870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824"/>
            <a:ext cx="8229600" cy="523875"/>
          </a:xfrm>
        </p:spPr>
        <p:txBody>
          <a:bodyPr/>
          <a:lstStyle/>
          <a:p>
            <a:r>
              <a:rPr lang="en-US" dirty="0"/>
              <a:t>Cloud interconnection networks</a:t>
            </a:r>
          </a:p>
        </p:txBody>
      </p:sp>
      <p:sp>
        <p:nvSpPr>
          <p:cNvPr id="3" name="Content Placeholder 2"/>
          <p:cNvSpPr>
            <a:spLocks noGrp="1"/>
          </p:cNvSpPr>
          <p:nvPr>
            <p:ph idx="1"/>
          </p:nvPr>
        </p:nvSpPr>
        <p:spPr>
          <a:xfrm>
            <a:off x="476250" y="1247775"/>
            <a:ext cx="8229600" cy="4924425"/>
          </a:xfrm>
        </p:spPr>
        <p:txBody>
          <a:bodyPr/>
          <a:lstStyle/>
          <a:p>
            <a:r>
              <a:rPr lang="en-US" sz="2000" dirty="0"/>
              <a:t>While processor and memory technology have followed Moore's law, the interconnection networks have evolved at a slower pace and have become a major factor in determining the overall performance and cost of the system.</a:t>
            </a:r>
          </a:p>
          <a:p>
            <a:r>
              <a:rPr lang="en-US" sz="2000" dirty="0"/>
              <a:t>The networking infrastructure is organized  hierarchically:  servers are packed into racks and interconnected by a top of the rack router; the rack routers are connected to cluster routers which in turn are interconnected by a local communication fabric.</a:t>
            </a:r>
          </a:p>
          <a:p>
            <a:r>
              <a:rPr lang="en-US" sz="2000" dirty="0"/>
              <a:t>The networking infrastructure of a cloud must satisfy several requirements: </a:t>
            </a:r>
          </a:p>
          <a:p>
            <a:pPr lvl="1"/>
            <a:r>
              <a:rPr lang="en-US" sz="1800" dirty="0"/>
              <a:t>Scalability.</a:t>
            </a:r>
          </a:p>
          <a:p>
            <a:pPr lvl="1"/>
            <a:r>
              <a:rPr lang="en-US" sz="1800" dirty="0"/>
              <a:t>Low cost. </a:t>
            </a:r>
          </a:p>
          <a:p>
            <a:pPr lvl="1"/>
            <a:r>
              <a:rPr lang="en-US" sz="1800" dirty="0"/>
              <a:t>Low-latency.</a:t>
            </a:r>
          </a:p>
          <a:p>
            <a:pPr lvl="1"/>
            <a:r>
              <a:rPr lang="en-US" sz="1800" dirty="0"/>
              <a:t>High bandwidth.</a:t>
            </a:r>
          </a:p>
          <a:p>
            <a:pPr lvl="1"/>
            <a:r>
              <a:rPr lang="en-US" sz="1800" dirty="0"/>
              <a:t>Provide </a:t>
            </a:r>
            <a:r>
              <a:rPr lang="en-US" sz="1800" u="sng" dirty="0"/>
              <a:t>location transparent communication </a:t>
            </a:r>
            <a:r>
              <a:rPr lang="en-US" sz="1800" dirty="0"/>
              <a:t>between servers. </a:t>
            </a:r>
            <a:endParaRPr lang="en-US" sz="2000" dirty="0"/>
          </a:p>
        </p:txBody>
      </p:sp>
      <p:sp>
        <p:nvSpPr>
          <p:cNvPr id="4" name="Footer Placeholder 3"/>
          <p:cNvSpPr>
            <a:spLocks noGrp="1"/>
          </p:cNvSpPr>
          <p:nvPr>
            <p:ph type="ftr" sz="quarter" idx="10"/>
          </p:nvPr>
        </p:nvSpPr>
        <p:spPr>
          <a:xfrm>
            <a:off x="3124200" y="6248400"/>
            <a:ext cx="35306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48</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196478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81050"/>
          </a:xfrm>
        </p:spPr>
        <p:txBody>
          <a:bodyPr/>
          <a:lstStyle/>
          <a:p>
            <a:r>
              <a:rPr lang="en-US" dirty="0"/>
              <a:t>Location transparent communication</a:t>
            </a:r>
          </a:p>
        </p:txBody>
      </p:sp>
      <p:sp>
        <p:nvSpPr>
          <p:cNvPr id="3" name="Content Placeholder 2"/>
          <p:cNvSpPr>
            <a:spLocks noGrp="1"/>
          </p:cNvSpPr>
          <p:nvPr>
            <p:ph idx="1"/>
          </p:nvPr>
        </p:nvSpPr>
        <p:spPr>
          <a:xfrm>
            <a:off x="600074" y="1714500"/>
            <a:ext cx="8086725" cy="4152900"/>
          </a:xfrm>
        </p:spPr>
        <p:txBody>
          <a:bodyPr/>
          <a:lstStyle/>
          <a:p>
            <a:pPr marL="342900" lvl="1" indent="-342900">
              <a:buClr>
                <a:schemeClr val="bg2"/>
              </a:buClr>
              <a:buSzPct val="75000"/>
              <a:buFont typeface="Wingdings" pitchFamily="2" charset="2"/>
              <a:buChar char="n"/>
            </a:pPr>
            <a:r>
              <a:rPr lang="en-US" dirty="0"/>
              <a:t>Every server should be able to communicate with every other server with similar speed and latency. </a:t>
            </a:r>
          </a:p>
          <a:p>
            <a:pPr marL="342900" lvl="1" indent="-342900">
              <a:buClr>
                <a:schemeClr val="bg2"/>
              </a:buClr>
              <a:buSzPct val="75000"/>
              <a:buFont typeface="Wingdings" pitchFamily="2" charset="2"/>
              <a:buChar char="n"/>
            </a:pPr>
            <a:r>
              <a:rPr lang="en-US" dirty="0"/>
              <a:t>Applications need not be location aware.</a:t>
            </a:r>
          </a:p>
          <a:p>
            <a:pPr marL="342900" lvl="1" indent="-342900">
              <a:buClr>
                <a:schemeClr val="bg2"/>
              </a:buClr>
              <a:buSzPct val="75000"/>
              <a:buFont typeface="Wingdings" pitchFamily="2" charset="2"/>
              <a:buChar char="n"/>
            </a:pPr>
            <a:r>
              <a:rPr lang="en-US" dirty="0"/>
              <a:t>It also reduces the complexity of the system management.</a:t>
            </a:r>
          </a:p>
          <a:p>
            <a:pPr marL="342900" lvl="1" indent="-342900">
              <a:buClr>
                <a:schemeClr val="bg2"/>
              </a:buClr>
              <a:buSzPct val="75000"/>
              <a:buFont typeface="Wingdings" pitchFamily="2" charset="2"/>
              <a:buChar char="n"/>
            </a:pPr>
            <a:r>
              <a:rPr lang="en-US" dirty="0"/>
              <a:t>In a hierarchical organization </a:t>
            </a:r>
            <a:r>
              <a:rPr lang="en-US" i="1" dirty="0"/>
              <a:t>true location transparency is not feasible </a:t>
            </a:r>
            <a:r>
              <a:rPr lang="en-US" dirty="0"/>
              <a:t>and cost considerations ultimately decide the actual organization and performance of the communication fabric.</a:t>
            </a:r>
          </a:p>
          <a:p>
            <a:pPr marL="0" indent="0">
              <a:buNone/>
            </a:pPr>
            <a:endParaRPr lang="en-US" dirty="0"/>
          </a:p>
        </p:txBody>
      </p:sp>
      <p:sp>
        <p:nvSpPr>
          <p:cNvPr id="4" name="Footer Placeholder 3"/>
          <p:cNvSpPr>
            <a:spLocks noGrp="1"/>
          </p:cNvSpPr>
          <p:nvPr>
            <p:ph type="ftr" sz="quarter" idx="10"/>
          </p:nvPr>
        </p:nvSpPr>
        <p:spPr>
          <a:xfrm>
            <a:off x="3124200" y="6248400"/>
            <a:ext cx="33655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49</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05333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12460B-3DA4-4AC1-A28F-25232B716F65}"/>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08DA915A-F983-4587-87F2-8D49C27D13F1}"/>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5E1E0F2A-1013-4003-851C-D1315768AD8F}"/>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32D798BA-D440-418C-89FF-DA72F4A09A1E}"/>
              </a:ext>
            </a:extLst>
          </p:cNvPr>
          <p:cNvSpPr>
            <a:spLocks noGrp="1"/>
          </p:cNvSpPr>
          <p:nvPr>
            <p:ph type="sldNum" sz="quarter" idx="11"/>
          </p:nvPr>
        </p:nvSpPr>
        <p:spPr/>
        <p:txBody>
          <a:bodyPr/>
          <a:lstStyle/>
          <a:p>
            <a:pPr>
              <a:defRPr/>
            </a:pPr>
            <a:fld id="{CB1E956D-D9E7-4FA9-A346-BB84C9BA9367}" type="slidenum">
              <a:rPr lang="en-US" smtClean="0"/>
              <a:pPr>
                <a:defRPr/>
              </a:pPr>
              <a:t>5</a:t>
            </a:fld>
            <a:endParaRPr lang="en-US"/>
          </a:p>
        </p:txBody>
      </p:sp>
      <p:sp>
        <p:nvSpPr>
          <p:cNvPr id="6" name="Θέση ημερομηνίας 5">
            <a:extLst>
              <a:ext uri="{FF2B5EF4-FFF2-40B4-BE49-F238E27FC236}">
                <a16:creationId xmlns:a16="http://schemas.microsoft.com/office/drawing/2014/main" id="{FB0A0A7A-66F1-4ADA-83DD-7A2FCB54134B}"/>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9A354D62-5305-4503-8327-B080C74117D0}"/>
              </a:ext>
            </a:extLst>
          </p:cNvPr>
          <p:cNvPicPr>
            <a:picLocks noChangeAspect="1"/>
          </p:cNvPicPr>
          <p:nvPr/>
        </p:nvPicPr>
        <p:blipFill>
          <a:blip r:embed="rId2"/>
          <a:stretch>
            <a:fillRect/>
          </a:stretch>
        </p:blipFill>
        <p:spPr>
          <a:xfrm>
            <a:off x="1581150" y="1152525"/>
            <a:ext cx="5981700" cy="4552950"/>
          </a:xfrm>
          <a:prstGeom prst="rect">
            <a:avLst/>
          </a:prstGeom>
        </p:spPr>
      </p:pic>
    </p:spTree>
    <p:extLst>
      <p:ext uri="{BB962C8B-B14F-4D97-AF65-F5344CB8AC3E}">
        <p14:creationId xmlns:p14="http://schemas.microsoft.com/office/powerpoint/2010/main" val="1867130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 and forward and cut-through networks</a:t>
            </a:r>
          </a:p>
        </p:txBody>
      </p:sp>
      <p:sp>
        <p:nvSpPr>
          <p:cNvPr id="3" name="Content Placeholder 2"/>
          <p:cNvSpPr>
            <a:spLocks noGrp="1"/>
          </p:cNvSpPr>
          <p:nvPr>
            <p:ph idx="1"/>
          </p:nvPr>
        </p:nvSpPr>
        <p:spPr/>
        <p:txBody>
          <a:bodyPr/>
          <a:lstStyle/>
          <a:p>
            <a:r>
              <a:rPr lang="en-US" dirty="0"/>
              <a:t>Store and-forward networks </a:t>
            </a:r>
            <a:r>
              <a:rPr lang="en-US" dirty="0">
                <a:sym typeface="Wingdings"/>
              </a:rPr>
              <a:t></a:t>
            </a:r>
            <a:r>
              <a:rPr lang="en-US" dirty="0"/>
              <a:t> an entire packet is buffered and its checksum  is verified in each node along the path from the source to the destination.</a:t>
            </a:r>
          </a:p>
          <a:p>
            <a:r>
              <a:rPr lang="en-US" dirty="0"/>
              <a:t>Cut-through (wormhole) networks </a:t>
            </a:r>
            <a:r>
              <a:rPr lang="en-US" dirty="0">
                <a:sym typeface="Wingdings"/>
              </a:rPr>
              <a:t> packet is forwarded to its next hop as soon as the header is received and decoded. This decreases the latency, but a packet can still experience blocking if the outgoing channel expected to carry it to the next node is in use. In this case the packet has to wait until the channel becomes free.</a:t>
            </a:r>
            <a:endParaRPr lang="en-US" dirty="0"/>
          </a:p>
        </p:txBody>
      </p:sp>
      <p:sp>
        <p:nvSpPr>
          <p:cNvPr id="4" name="Footer Placeholder 3"/>
          <p:cNvSpPr>
            <a:spLocks noGrp="1"/>
          </p:cNvSpPr>
          <p:nvPr>
            <p:ph type="ftr" sz="quarter" idx="10"/>
          </p:nvPr>
        </p:nvSpPr>
        <p:spPr>
          <a:xfrm>
            <a:off x="3124200" y="6248400"/>
            <a:ext cx="36576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50</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56656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7700"/>
          </a:xfrm>
        </p:spPr>
        <p:txBody>
          <a:bodyPr/>
          <a:lstStyle/>
          <a:p>
            <a:r>
              <a:rPr lang="en-US" dirty="0"/>
              <a:t>Routers and switches</a:t>
            </a:r>
          </a:p>
        </p:txBody>
      </p:sp>
      <p:sp>
        <p:nvSpPr>
          <p:cNvPr id="3" name="Content Placeholder 2"/>
          <p:cNvSpPr>
            <a:spLocks noGrp="1"/>
          </p:cNvSpPr>
          <p:nvPr>
            <p:ph idx="1"/>
          </p:nvPr>
        </p:nvSpPr>
        <p:spPr>
          <a:xfrm>
            <a:off x="457200" y="1266824"/>
            <a:ext cx="8591550" cy="4867276"/>
          </a:xfrm>
        </p:spPr>
        <p:txBody>
          <a:bodyPr/>
          <a:lstStyle/>
          <a:p>
            <a:r>
              <a:rPr lang="en-US" sz="2000" dirty="0"/>
              <a:t>The </a:t>
            </a:r>
            <a:r>
              <a:rPr lang="en-US" sz="2000" u="sng" dirty="0"/>
              <a:t>cost</a:t>
            </a:r>
            <a:r>
              <a:rPr lang="en-US" sz="2000" dirty="0"/>
              <a:t> of routers and the number of cables interconnecting the routers are major components of the cost of interconnection network.</a:t>
            </a:r>
          </a:p>
          <a:p>
            <a:r>
              <a:rPr lang="en-US" sz="2000" dirty="0"/>
              <a:t>Better performance and lower costs can only be achieved with innovative router architecture </a:t>
            </a:r>
            <a:r>
              <a:rPr lang="en-US" sz="2000" dirty="0">
                <a:sym typeface="Wingdings" pitchFamily="2" charset="2"/>
              </a:rPr>
              <a:t> </a:t>
            </a:r>
            <a:r>
              <a:rPr lang="en-US" sz="2000" u="sng" dirty="0">
                <a:sym typeface="Wingdings" pitchFamily="2" charset="2"/>
              </a:rPr>
              <a:t>wire density </a:t>
            </a:r>
            <a:r>
              <a:rPr lang="en-US" sz="2000" dirty="0">
                <a:sym typeface="Wingdings" pitchFamily="2" charset="2"/>
              </a:rPr>
              <a:t>has scaled up at a slower rate than processor speed and wire delay has remained constant .</a:t>
            </a:r>
          </a:p>
          <a:p>
            <a:r>
              <a:rPr lang="en-US" sz="2000" dirty="0"/>
              <a:t>Router – switch interconnecting several networks.</a:t>
            </a:r>
          </a:p>
          <a:p>
            <a:pPr lvl="1"/>
            <a:r>
              <a:rPr lang="en-US" sz="1800" u="sng" dirty="0"/>
              <a:t>low-radix routers </a:t>
            </a:r>
            <a:r>
              <a:rPr lang="en-US" sz="1800" dirty="0"/>
              <a:t>– have a small number of ports; divide the bandwidth into a smaller number of </a:t>
            </a:r>
            <a:r>
              <a:rPr lang="en-US" sz="1800" u="sng" dirty="0"/>
              <a:t>wide</a:t>
            </a:r>
            <a:r>
              <a:rPr lang="en-US" sz="1800" dirty="0"/>
              <a:t> ports.</a:t>
            </a:r>
          </a:p>
          <a:p>
            <a:pPr lvl="1"/>
            <a:r>
              <a:rPr lang="en-US" sz="1800" u="sng" dirty="0"/>
              <a:t>high-radix routers </a:t>
            </a:r>
            <a:r>
              <a:rPr lang="en-US" sz="1800" dirty="0"/>
              <a:t>- have a large number of ports; divide the bandwidth into larger number of </a:t>
            </a:r>
            <a:r>
              <a:rPr lang="en-US" sz="1800" u="sng" dirty="0"/>
              <a:t>narrow</a:t>
            </a:r>
            <a:r>
              <a:rPr lang="en-US" sz="1800" dirty="0"/>
              <a:t> ports</a:t>
            </a:r>
          </a:p>
          <a:p>
            <a:r>
              <a:rPr lang="en-US" sz="2000" dirty="0"/>
              <a:t>The number of intermediate routers in high-radix networks is reduced; lower latency and reduced power consumption.</a:t>
            </a:r>
            <a:endParaRPr lang="en-US" sz="2200" dirty="0"/>
          </a:p>
          <a:p>
            <a:r>
              <a:rPr lang="en-US" sz="2000" dirty="0"/>
              <a:t>The </a:t>
            </a:r>
            <a:r>
              <a:rPr lang="en-US" sz="2000" u="sng" dirty="0"/>
              <a:t>pin bandwidth </a:t>
            </a:r>
            <a:r>
              <a:rPr lang="en-US" sz="2000" dirty="0"/>
              <a:t>of the chips used for switching has increased by approximately an order of magnitude every 5 years during the past two decades.</a:t>
            </a:r>
          </a:p>
          <a:p>
            <a:endParaRPr lang="en-US" sz="2200" dirty="0"/>
          </a:p>
        </p:txBody>
      </p:sp>
      <p:sp>
        <p:nvSpPr>
          <p:cNvPr id="4" name="Footer Placeholder 3"/>
          <p:cNvSpPr>
            <a:spLocks noGrp="1"/>
          </p:cNvSpPr>
          <p:nvPr>
            <p:ph type="ftr" sz="quarter" idx="10"/>
          </p:nvPr>
        </p:nvSpPr>
        <p:spPr>
          <a:xfrm>
            <a:off x="3124200" y="6248400"/>
            <a:ext cx="35433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51</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2178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7700"/>
          </a:xfrm>
        </p:spPr>
        <p:txBody>
          <a:bodyPr/>
          <a:lstStyle/>
          <a:p>
            <a:r>
              <a:rPr lang="en-US" dirty="0"/>
              <a:t>Network characterization</a:t>
            </a:r>
          </a:p>
        </p:txBody>
      </p:sp>
      <p:sp>
        <p:nvSpPr>
          <p:cNvPr id="3" name="Content Placeholder 2"/>
          <p:cNvSpPr>
            <a:spLocks noGrp="1"/>
          </p:cNvSpPr>
          <p:nvPr>
            <p:ph idx="1"/>
          </p:nvPr>
        </p:nvSpPr>
        <p:spPr>
          <a:xfrm>
            <a:off x="590550" y="1562100"/>
            <a:ext cx="8096250" cy="4638674"/>
          </a:xfrm>
        </p:spPr>
        <p:txBody>
          <a:bodyPr/>
          <a:lstStyle/>
          <a:p>
            <a:r>
              <a:rPr lang="en-US" sz="2000" dirty="0"/>
              <a:t>The </a:t>
            </a:r>
            <a:r>
              <a:rPr lang="en-US" sz="2000" u="sng" dirty="0"/>
              <a:t>diameter of a network</a:t>
            </a:r>
            <a:r>
              <a:rPr lang="en-US" sz="2000" dirty="0"/>
              <a:t> is the average distance between all pairs of nodes;  if a network is fully-connected its diameter is equal one.</a:t>
            </a:r>
          </a:p>
          <a:p>
            <a:r>
              <a:rPr lang="en-US" sz="2000" dirty="0"/>
              <a:t>When a network is partitioned into two networks of the same size, the </a:t>
            </a:r>
            <a:r>
              <a:rPr lang="en-US" sz="2000" u="sng" dirty="0"/>
              <a:t>bisection bandwidth </a:t>
            </a:r>
            <a:r>
              <a:rPr lang="en-US" sz="2000" dirty="0"/>
              <a:t>measures the communication bandwidth between the two.</a:t>
            </a:r>
          </a:p>
          <a:p>
            <a:r>
              <a:rPr lang="en-US" sz="2000" dirty="0"/>
              <a:t>The cost.</a:t>
            </a:r>
          </a:p>
          <a:p>
            <a:r>
              <a:rPr lang="en-US" sz="2000" dirty="0"/>
              <a:t>The power consumption.</a:t>
            </a:r>
          </a:p>
        </p:txBody>
      </p:sp>
      <p:sp>
        <p:nvSpPr>
          <p:cNvPr id="4" name="Footer Placeholder 3"/>
          <p:cNvSpPr>
            <a:spLocks noGrp="1"/>
          </p:cNvSpPr>
          <p:nvPr>
            <p:ph type="ftr" sz="quarter" idx="10"/>
          </p:nvPr>
        </p:nvSpPr>
        <p:spPr>
          <a:xfrm>
            <a:off x="3124200" y="6248400"/>
            <a:ext cx="35814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52</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333296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24" y="4878564"/>
            <a:ext cx="8229600" cy="800100"/>
          </a:xfrm>
        </p:spPr>
        <p:txBody>
          <a:bodyPr/>
          <a:lstStyle/>
          <a:p>
            <a:r>
              <a:rPr lang="en-US" baseline="30000" dirty="0"/>
              <a:t>A side-by-side comparison of performance and cost figures of several interconnection network topologies for 64 nodes.</a:t>
            </a:r>
            <a:endParaRPr lang="en-US" dirty="0"/>
          </a:p>
        </p:txBody>
      </p:sp>
      <p:sp>
        <p:nvSpPr>
          <p:cNvPr id="4" name="Footer Placeholder 3"/>
          <p:cNvSpPr>
            <a:spLocks noGrp="1"/>
          </p:cNvSpPr>
          <p:nvPr>
            <p:ph type="ftr" sz="quarter" idx="10"/>
          </p:nvPr>
        </p:nvSpPr>
        <p:spPr>
          <a:xfrm>
            <a:off x="3124200" y="6248400"/>
            <a:ext cx="35179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53</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0" y="2042703"/>
            <a:ext cx="9144000" cy="2217075"/>
          </a:xfrm>
          <a:prstGeom prst="rect">
            <a:avLst/>
          </a:prstGeom>
        </p:spPr>
      </p:pic>
    </p:spTree>
    <p:extLst>
      <p:ext uri="{BB962C8B-B14F-4D97-AF65-F5344CB8AC3E}">
        <p14:creationId xmlns:p14="http://schemas.microsoft.com/office/powerpoint/2010/main" val="1748458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52450"/>
          </a:xfrm>
        </p:spPr>
        <p:txBody>
          <a:bodyPr/>
          <a:lstStyle/>
          <a:p>
            <a:r>
              <a:rPr lang="en-US" dirty="0"/>
              <a:t>9. Clos networks, </a:t>
            </a:r>
            <a:r>
              <a:rPr lang="en-US" dirty="0" err="1"/>
              <a:t>InfiniBand</a:t>
            </a:r>
            <a:r>
              <a:rPr lang="en-US" dirty="0"/>
              <a:t>, </a:t>
            </a:r>
            <a:r>
              <a:rPr lang="en-US" dirty="0" err="1"/>
              <a:t>Myrinet</a:t>
            </a:r>
            <a:r>
              <a:rPr lang="en-US" dirty="0"/>
              <a:t>, fat trees</a:t>
            </a:r>
          </a:p>
        </p:txBody>
      </p:sp>
      <p:sp>
        <p:nvSpPr>
          <p:cNvPr id="3" name="Content Placeholder 2"/>
          <p:cNvSpPr>
            <a:spLocks noGrp="1"/>
          </p:cNvSpPr>
          <p:nvPr>
            <p:ph idx="1"/>
          </p:nvPr>
        </p:nvSpPr>
        <p:spPr>
          <a:xfrm>
            <a:off x="228600" y="1304924"/>
            <a:ext cx="8686800" cy="4848225"/>
          </a:xfrm>
        </p:spPr>
        <p:txBody>
          <a:bodyPr/>
          <a:lstStyle/>
          <a:p>
            <a:r>
              <a:rPr lang="en-US" sz="2000" dirty="0"/>
              <a:t>Clos </a:t>
            </a:r>
            <a:r>
              <a:rPr lang="en-US" sz="2000" dirty="0">
                <a:sym typeface="Wingdings" pitchFamily="2" charset="2"/>
              </a:rPr>
              <a:t> </a:t>
            </a:r>
            <a:r>
              <a:rPr lang="en-US" sz="2000" dirty="0"/>
              <a:t>Multi­stage </a:t>
            </a:r>
            <a:r>
              <a:rPr lang="en-US" sz="2000" dirty="0" err="1"/>
              <a:t>non­blocking</a:t>
            </a:r>
            <a:r>
              <a:rPr lang="en-US" sz="2000" dirty="0"/>
              <a:t> network with an odd number of stages.</a:t>
            </a:r>
          </a:p>
          <a:p>
            <a:pPr lvl="1"/>
            <a:r>
              <a:rPr lang="en-US" sz="1800" dirty="0"/>
              <a:t>Consists of two butterfly networks. The last stage of the input is fused with the first stage of the output.</a:t>
            </a:r>
          </a:p>
          <a:p>
            <a:pPr lvl="1"/>
            <a:r>
              <a:rPr lang="en-US" sz="1800" dirty="0"/>
              <a:t>All packets overshoot their destination and then hop back to it; most of the time, the overshoot is not necessary and increases the latency, a packet takes twice as many hops as it really needs.</a:t>
            </a:r>
          </a:p>
          <a:p>
            <a:r>
              <a:rPr lang="en-US" sz="2000" dirty="0"/>
              <a:t>Folded Clos topology </a:t>
            </a:r>
            <a:r>
              <a:rPr lang="en-US" sz="2000" dirty="0">
                <a:sym typeface="Wingdings" pitchFamily="2" charset="2"/>
              </a:rPr>
              <a:t> </a:t>
            </a:r>
            <a:r>
              <a:rPr lang="en-US" sz="2000" dirty="0"/>
              <a:t>the input and the output networks share switch modules.  Such networks are called </a:t>
            </a:r>
            <a:r>
              <a:rPr lang="en-US" sz="2000" u="sng" dirty="0"/>
              <a:t>fat trees</a:t>
            </a:r>
            <a:r>
              <a:rPr lang="en-US" sz="2000" dirty="0"/>
              <a:t>.</a:t>
            </a:r>
          </a:p>
          <a:p>
            <a:pPr lvl="1"/>
            <a:r>
              <a:rPr lang="en-US" sz="1800" dirty="0" err="1"/>
              <a:t>Myrinet</a:t>
            </a:r>
            <a:r>
              <a:rPr lang="en-US" sz="1800" dirty="0"/>
              <a:t>, </a:t>
            </a:r>
            <a:r>
              <a:rPr lang="en-US" sz="1800" dirty="0" err="1"/>
              <a:t>InfiniBand</a:t>
            </a:r>
            <a:r>
              <a:rPr lang="en-US" sz="1800" dirty="0"/>
              <a:t>, and Quadrics implement a fat-tree topology.</a:t>
            </a:r>
          </a:p>
          <a:p>
            <a:r>
              <a:rPr lang="en-US" dirty="0"/>
              <a:t>Butterfly network </a:t>
            </a:r>
            <a:r>
              <a:rPr lang="en-US" dirty="0">
                <a:sym typeface="Wingdings" pitchFamily="2" charset="2"/>
              </a:rPr>
              <a:t> the name comes</a:t>
            </a:r>
            <a:r>
              <a:rPr lang="en-US" dirty="0"/>
              <a:t> from the pattern of inverted triangles created by the interconnections, which look like butterfly wings. </a:t>
            </a:r>
          </a:p>
          <a:p>
            <a:pPr lvl="2"/>
            <a:r>
              <a:rPr lang="en-US" dirty="0"/>
              <a:t>Transfers the data using the most efficient route, but it is blocking, it cannot handle a conflict between two packets attempting to reach the same port at the same time.</a:t>
            </a:r>
          </a:p>
          <a:p>
            <a:pPr marL="0" indent="0">
              <a:buNone/>
            </a:pPr>
            <a:endParaRPr lang="en-US" sz="2000" dirty="0"/>
          </a:p>
          <a:p>
            <a:endParaRPr lang="en-US" sz="2200" dirty="0"/>
          </a:p>
          <a:p>
            <a:endParaRPr lang="en-US" sz="2000" dirty="0"/>
          </a:p>
          <a:p>
            <a:endParaRPr lang="en-US" sz="2000" dirty="0"/>
          </a:p>
        </p:txBody>
      </p:sp>
      <p:sp>
        <p:nvSpPr>
          <p:cNvPr id="4" name="Footer Placeholder 3"/>
          <p:cNvSpPr>
            <a:spLocks noGrp="1"/>
          </p:cNvSpPr>
          <p:nvPr>
            <p:ph type="ftr" sz="quarter" idx="10"/>
          </p:nvPr>
        </p:nvSpPr>
        <p:spPr>
          <a:xfrm>
            <a:off x="3124200" y="6248400"/>
            <a:ext cx="36957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54</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816191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4914900"/>
            <a:ext cx="8229600" cy="1314450"/>
          </a:xfrm>
        </p:spPr>
        <p:txBody>
          <a:bodyPr/>
          <a:lstStyle/>
          <a:p>
            <a:r>
              <a:rPr lang="en-US" sz="1800" dirty="0"/>
              <a:t>a) A 5-stage </a:t>
            </a:r>
            <a:r>
              <a:rPr lang="en-US" sz="1800" dirty="0" err="1"/>
              <a:t>Clos</a:t>
            </a:r>
            <a:r>
              <a:rPr lang="en-US" sz="1800" dirty="0"/>
              <a:t> network with radix-2 routers and unidirectional channels; the network is equivalent to two back-to-back butterfly networks. </a:t>
            </a:r>
          </a:p>
          <a:p>
            <a:r>
              <a:rPr lang="en-US" sz="1800" dirty="0"/>
              <a:t>(b) The corresponding folded-</a:t>
            </a:r>
            <a:r>
              <a:rPr lang="en-US" sz="1800" dirty="0" err="1"/>
              <a:t>Clos</a:t>
            </a:r>
            <a:r>
              <a:rPr lang="en-US" sz="1800" dirty="0"/>
              <a:t> network with bidirectional channels; the input and the output networks share switch modules.</a:t>
            </a:r>
          </a:p>
        </p:txBody>
      </p:sp>
      <p:sp>
        <p:nvSpPr>
          <p:cNvPr id="4" name="Footer Placeholder 3"/>
          <p:cNvSpPr>
            <a:spLocks noGrp="1"/>
          </p:cNvSpPr>
          <p:nvPr>
            <p:ph type="ftr" sz="quarter" idx="10"/>
          </p:nvPr>
        </p:nvSpPr>
        <p:spPr>
          <a:xfrm>
            <a:off x="3124200" y="6248400"/>
            <a:ext cx="36576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55</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66562" name="Object 2"/>
          <p:cNvGraphicFramePr>
            <a:graphicFrameLocks noChangeAspect="1"/>
          </p:cNvGraphicFramePr>
          <p:nvPr/>
        </p:nvGraphicFramePr>
        <p:xfrm>
          <a:off x="1295400" y="714375"/>
          <a:ext cx="6573838" cy="3848100"/>
        </p:xfrm>
        <a:graphic>
          <a:graphicData uri="http://schemas.openxmlformats.org/presentationml/2006/ole">
            <mc:AlternateContent xmlns:mc="http://schemas.openxmlformats.org/markup-compatibility/2006">
              <mc:Choice xmlns:v="urn:schemas-microsoft-com:vml" Requires="v">
                <p:oleObj spid="_x0000_s66652" name="Visio" r:id="rId3" imgW="6574184" imgH="3847408" progId="Visio.Drawing.11">
                  <p:embed/>
                </p:oleObj>
              </mc:Choice>
              <mc:Fallback>
                <p:oleObj name="Visio" r:id="rId3" imgW="6574184" imgH="3847408" progId="Visio.Drawing.11">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714375"/>
                        <a:ext cx="6573838" cy="3848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772024"/>
            <a:ext cx="8496300" cy="1362075"/>
          </a:xfrm>
        </p:spPr>
        <p:txBody>
          <a:bodyPr/>
          <a:lstStyle/>
          <a:p>
            <a:pPr>
              <a:buNone/>
            </a:pPr>
            <a:r>
              <a:rPr lang="en-US" dirty="0"/>
              <a:t> </a:t>
            </a:r>
            <a:r>
              <a:rPr lang="en-US" sz="1800" dirty="0"/>
              <a:t>(a) A 2-ary 4-fly butterfly with unidirectional links. </a:t>
            </a:r>
          </a:p>
          <a:p>
            <a:pPr>
              <a:buNone/>
            </a:pPr>
            <a:r>
              <a:rPr lang="en-US" sz="1800" dirty="0"/>
              <a:t> (b) The corresponding 2-ary 4-flat flattened butterfly is obtained by combining the four switches S</a:t>
            </a:r>
            <a:r>
              <a:rPr lang="en-US" sz="1800" baseline="-25000" dirty="0"/>
              <a:t>0</a:t>
            </a:r>
            <a:r>
              <a:rPr lang="en-US" sz="1800" dirty="0"/>
              <a:t>, S</a:t>
            </a:r>
            <a:r>
              <a:rPr lang="en-US" sz="1800" baseline="-25000" dirty="0"/>
              <a:t>1</a:t>
            </a:r>
            <a:r>
              <a:rPr lang="en-US" sz="1800" dirty="0"/>
              <a:t>, S</a:t>
            </a:r>
            <a:r>
              <a:rPr lang="en-US" sz="1800" baseline="-25000" dirty="0"/>
              <a:t>2</a:t>
            </a:r>
            <a:r>
              <a:rPr lang="en-US" sz="1800" dirty="0"/>
              <a:t>, and S</a:t>
            </a:r>
            <a:r>
              <a:rPr lang="en-US" sz="1800" baseline="-25000" dirty="0"/>
              <a:t>3</a:t>
            </a:r>
            <a:r>
              <a:rPr lang="en-US" sz="1800" dirty="0"/>
              <a:t>, in the first row of the traditional butterfly  into a single switch S</a:t>
            </a:r>
            <a:r>
              <a:rPr lang="en-US" sz="1800" baseline="-25000" dirty="0"/>
              <a:t>0</a:t>
            </a:r>
            <a:r>
              <a:rPr lang="en-US" sz="1800" dirty="0"/>
              <a:t>‘, and by adding additional connections between switches</a:t>
            </a:r>
          </a:p>
        </p:txBody>
      </p:sp>
      <p:sp>
        <p:nvSpPr>
          <p:cNvPr id="4" name="Footer Placeholder 3"/>
          <p:cNvSpPr>
            <a:spLocks noGrp="1"/>
          </p:cNvSpPr>
          <p:nvPr>
            <p:ph type="ftr" sz="quarter" idx="10"/>
          </p:nvPr>
        </p:nvSpPr>
        <p:spPr>
          <a:xfrm>
            <a:off x="3124200" y="6248400"/>
            <a:ext cx="35306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56</a:t>
            </a:fld>
            <a:endParaRPr lang="en-US" dirty="0"/>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67586" name="Object 2"/>
          <p:cNvGraphicFramePr>
            <a:graphicFrameLocks noChangeAspect="1"/>
          </p:cNvGraphicFramePr>
          <p:nvPr/>
        </p:nvGraphicFramePr>
        <p:xfrm>
          <a:off x="1333500" y="592138"/>
          <a:ext cx="6410325" cy="4113901"/>
        </p:xfrm>
        <a:graphic>
          <a:graphicData uri="http://schemas.openxmlformats.org/presentationml/2006/ole">
            <mc:AlternateContent xmlns:mc="http://schemas.openxmlformats.org/markup-compatibility/2006">
              <mc:Choice xmlns:v="urn:schemas-microsoft-com:vml" Requires="v">
                <p:oleObj spid="_x0000_s67676" name="Visio" r:id="rId3" imgW="7376394" imgH="5790313" progId="Visio.Drawing.11">
                  <p:embed/>
                </p:oleObj>
              </mc:Choice>
              <mc:Fallback>
                <p:oleObj name="Visio" r:id="rId3" imgW="7376394" imgH="5790313" progId="Visio.Drawing.11">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592138"/>
                        <a:ext cx="6410325" cy="4113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97A6FE-8119-4B93-8272-A2F53A50BED2}"/>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9A975D1C-31E3-4F5F-BC4A-99209495D794}"/>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CB3628D6-CD96-44A6-B9BF-CD9D53AC554D}"/>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75405797-5A60-48EE-83D6-9A406945A9A1}"/>
              </a:ext>
            </a:extLst>
          </p:cNvPr>
          <p:cNvSpPr>
            <a:spLocks noGrp="1"/>
          </p:cNvSpPr>
          <p:nvPr>
            <p:ph type="sldNum" sz="quarter" idx="11"/>
          </p:nvPr>
        </p:nvSpPr>
        <p:spPr/>
        <p:txBody>
          <a:bodyPr/>
          <a:lstStyle/>
          <a:p>
            <a:pPr>
              <a:defRPr/>
            </a:pPr>
            <a:fld id="{CB1E956D-D9E7-4FA9-A346-BB84C9BA9367}" type="slidenum">
              <a:rPr lang="en-US" smtClean="0"/>
              <a:pPr>
                <a:defRPr/>
              </a:pPr>
              <a:t>57</a:t>
            </a:fld>
            <a:endParaRPr lang="en-US"/>
          </a:p>
        </p:txBody>
      </p:sp>
      <p:sp>
        <p:nvSpPr>
          <p:cNvPr id="6" name="Θέση ημερομηνίας 5">
            <a:extLst>
              <a:ext uri="{FF2B5EF4-FFF2-40B4-BE49-F238E27FC236}">
                <a16:creationId xmlns:a16="http://schemas.microsoft.com/office/drawing/2014/main" id="{16464EF5-89E4-4569-A098-748A2A2DF248}"/>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8F4FEE6B-E46E-4BD1-8FB1-159B434472C3}"/>
              </a:ext>
            </a:extLst>
          </p:cNvPr>
          <p:cNvPicPr>
            <a:picLocks noChangeAspect="1"/>
          </p:cNvPicPr>
          <p:nvPr/>
        </p:nvPicPr>
        <p:blipFill>
          <a:blip r:embed="rId2"/>
          <a:stretch>
            <a:fillRect/>
          </a:stretch>
        </p:blipFill>
        <p:spPr>
          <a:xfrm>
            <a:off x="0" y="763179"/>
            <a:ext cx="9144000" cy="5331641"/>
          </a:xfrm>
          <a:prstGeom prst="rect">
            <a:avLst/>
          </a:prstGeom>
        </p:spPr>
      </p:pic>
    </p:spTree>
    <p:extLst>
      <p:ext uri="{BB962C8B-B14F-4D97-AF65-F5344CB8AC3E}">
        <p14:creationId xmlns:p14="http://schemas.microsoft.com/office/powerpoint/2010/main" val="2804305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58800"/>
          </a:xfrm>
        </p:spPr>
        <p:txBody>
          <a:bodyPr/>
          <a:lstStyle/>
          <a:p>
            <a:r>
              <a:rPr lang="en-US" dirty="0"/>
              <a:t>Fat trees</a:t>
            </a:r>
          </a:p>
        </p:txBody>
      </p:sp>
      <p:sp>
        <p:nvSpPr>
          <p:cNvPr id="3" name="Content Placeholder 2"/>
          <p:cNvSpPr>
            <a:spLocks noGrp="1"/>
          </p:cNvSpPr>
          <p:nvPr>
            <p:ph idx="1"/>
          </p:nvPr>
        </p:nvSpPr>
        <p:spPr>
          <a:xfrm>
            <a:off x="457200" y="1155700"/>
            <a:ext cx="8229600" cy="5029200"/>
          </a:xfrm>
        </p:spPr>
        <p:txBody>
          <a:bodyPr/>
          <a:lstStyle/>
          <a:p>
            <a:r>
              <a:rPr lang="en-US" dirty="0"/>
              <a:t>Optimal interconnects for large-scale clusters and for WSCs.  </a:t>
            </a:r>
          </a:p>
          <a:p>
            <a:r>
              <a:rPr lang="en-US" dirty="0"/>
              <a:t>Servers are placed at the leafs.</a:t>
            </a:r>
          </a:p>
          <a:p>
            <a:r>
              <a:rPr lang="en-US" dirty="0"/>
              <a:t>Switches populate the root and the internal nodes of the tree.  </a:t>
            </a:r>
          </a:p>
          <a:p>
            <a:r>
              <a:rPr lang="en-US" dirty="0"/>
              <a:t>Have additional links to increase the bandwidth near the root of the tree. </a:t>
            </a:r>
          </a:p>
          <a:p>
            <a:r>
              <a:rPr lang="en-US" dirty="0"/>
              <a:t>A fat-tree network can be built with cheap commodity parts  as all  switching elements of a fat-tree are identical.</a:t>
            </a:r>
          </a:p>
          <a:p>
            <a:endParaRPr lang="en-US" dirty="0"/>
          </a:p>
        </p:txBody>
      </p:sp>
      <p:sp>
        <p:nvSpPr>
          <p:cNvPr id="4" name="Footer Placeholder 3"/>
          <p:cNvSpPr>
            <a:spLocks noGrp="1"/>
          </p:cNvSpPr>
          <p:nvPr>
            <p:ph type="ftr" sz="quarter" idx="10"/>
          </p:nvPr>
        </p:nvSpPr>
        <p:spPr>
          <a:xfrm>
            <a:off x="3124200" y="6248400"/>
            <a:ext cx="34798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58</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164455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248400"/>
            <a:ext cx="33909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59</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609600" y="457200"/>
            <a:ext cx="8013700" cy="5868300"/>
          </a:xfrm>
          <a:prstGeom prst="rect">
            <a:avLst/>
          </a:prstGeom>
        </p:spPr>
      </p:pic>
    </p:spTree>
    <p:extLst>
      <p:ext uri="{BB962C8B-B14F-4D97-AF65-F5344CB8AC3E}">
        <p14:creationId xmlns:p14="http://schemas.microsoft.com/office/powerpoint/2010/main" val="369405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94F0E2-0B7F-49CA-8D96-278854BEFB0D}"/>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4B657473-A173-4D58-A36A-0D6F62A95F8D}"/>
              </a:ext>
            </a:extLst>
          </p:cNvPr>
          <p:cNvSpPr>
            <a:spLocks noGrp="1"/>
          </p:cNvSpPr>
          <p:nvPr>
            <p:ph idx="1"/>
          </p:nvPr>
        </p:nvSpPr>
        <p:spPr/>
        <p:txBody>
          <a:bodyPr/>
          <a:lstStyle/>
          <a:p>
            <a:endParaRPr lang="en-US" dirty="0"/>
          </a:p>
        </p:txBody>
      </p:sp>
      <p:sp>
        <p:nvSpPr>
          <p:cNvPr id="4" name="Θέση υποσέλιδου 3">
            <a:extLst>
              <a:ext uri="{FF2B5EF4-FFF2-40B4-BE49-F238E27FC236}">
                <a16:creationId xmlns:a16="http://schemas.microsoft.com/office/drawing/2014/main" id="{6D43507A-2A03-4FE4-9298-7EF19D786E6D}"/>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B3E8A0CB-B420-481A-9E67-3C79CC3267C3}"/>
              </a:ext>
            </a:extLst>
          </p:cNvPr>
          <p:cNvSpPr>
            <a:spLocks noGrp="1"/>
          </p:cNvSpPr>
          <p:nvPr>
            <p:ph type="sldNum" sz="quarter" idx="11"/>
          </p:nvPr>
        </p:nvSpPr>
        <p:spPr/>
        <p:txBody>
          <a:bodyPr/>
          <a:lstStyle/>
          <a:p>
            <a:pPr>
              <a:defRPr/>
            </a:pPr>
            <a:fld id="{CB1E956D-D9E7-4FA9-A346-BB84C9BA9367}" type="slidenum">
              <a:rPr lang="en-US" smtClean="0"/>
              <a:pPr>
                <a:defRPr/>
              </a:pPr>
              <a:t>6</a:t>
            </a:fld>
            <a:endParaRPr lang="en-US"/>
          </a:p>
        </p:txBody>
      </p:sp>
      <p:sp>
        <p:nvSpPr>
          <p:cNvPr id="6" name="Θέση ημερομηνίας 5">
            <a:extLst>
              <a:ext uri="{FF2B5EF4-FFF2-40B4-BE49-F238E27FC236}">
                <a16:creationId xmlns:a16="http://schemas.microsoft.com/office/drawing/2014/main" id="{FD5B76F6-D80D-4B90-9785-C4361A6EF903}"/>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DDE1C4E0-4006-4FEE-AE13-6288C9AC9D93}"/>
              </a:ext>
            </a:extLst>
          </p:cNvPr>
          <p:cNvPicPr>
            <a:picLocks noChangeAspect="1"/>
          </p:cNvPicPr>
          <p:nvPr/>
        </p:nvPicPr>
        <p:blipFill>
          <a:blip r:embed="rId2"/>
          <a:stretch>
            <a:fillRect/>
          </a:stretch>
        </p:blipFill>
        <p:spPr>
          <a:xfrm>
            <a:off x="1633537" y="1295400"/>
            <a:ext cx="5876925" cy="4267200"/>
          </a:xfrm>
          <a:prstGeom prst="rect">
            <a:avLst/>
          </a:prstGeom>
        </p:spPr>
      </p:pic>
    </p:spTree>
    <p:extLst>
      <p:ext uri="{BB962C8B-B14F-4D97-AF65-F5344CB8AC3E}">
        <p14:creationId xmlns:p14="http://schemas.microsoft.com/office/powerpoint/2010/main" val="3580403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3606800" cy="457200"/>
          </a:xfrm>
        </p:spPr>
        <p:txBody>
          <a:bodyPr/>
          <a:lstStyle/>
          <a:p>
            <a:r>
              <a:rPr lang="en-US" dirty="0"/>
              <a:t>Cloud Computing. Second Edition - Chapter 5.</a:t>
            </a:r>
          </a:p>
        </p:txBody>
      </p:sp>
      <p:sp>
        <p:nvSpPr>
          <p:cNvPr id="3" name="Slide Number Placeholder 2"/>
          <p:cNvSpPr>
            <a:spLocks noGrp="1"/>
          </p:cNvSpPr>
          <p:nvPr>
            <p:ph type="sldNum" sz="quarter" idx="11"/>
          </p:nvPr>
        </p:nvSpPr>
        <p:spPr/>
        <p:txBody>
          <a:bodyPr/>
          <a:lstStyle/>
          <a:p>
            <a:pPr>
              <a:defRPr/>
            </a:pPr>
            <a:fld id="{5087BA48-CD3C-4B57-A835-2FFB72602AEA}" type="slidenum">
              <a:rPr lang="en-US" smtClean="0"/>
              <a:pPr>
                <a:defRPr/>
              </a:pPr>
              <a:t>60</a:t>
            </a:fld>
            <a:endParaRPr lang="en-US"/>
          </a:p>
        </p:txBody>
      </p:sp>
      <p:sp>
        <p:nvSpPr>
          <p:cNvPr id="4" name="Date Placeholder 3"/>
          <p:cNvSpPr>
            <a:spLocks noGrp="1"/>
          </p:cNvSpPr>
          <p:nvPr>
            <p:ph type="dt" sz="half" idx="12"/>
          </p:nvPr>
        </p:nvSpPr>
        <p:spPr/>
        <p:txBody>
          <a:bodyPr/>
          <a:lstStyle/>
          <a:p>
            <a:pPr>
              <a:defRPr/>
            </a:pPr>
            <a:r>
              <a:rPr lang="en-US"/>
              <a:t>Dan C. Marinescu</a:t>
            </a:r>
          </a:p>
        </p:txBody>
      </p:sp>
      <p:pic>
        <p:nvPicPr>
          <p:cNvPr id="5" name="Picture 4"/>
          <p:cNvPicPr>
            <a:picLocks noChangeAspect="1"/>
          </p:cNvPicPr>
          <p:nvPr/>
        </p:nvPicPr>
        <p:blipFill>
          <a:blip r:embed="rId2"/>
          <a:stretch>
            <a:fillRect/>
          </a:stretch>
        </p:blipFill>
        <p:spPr>
          <a:xfrm>
            <a:off x="0" y="1143000"/>
            <a:ext cx="9144000" cy="2526974"/>
          </a:xfrm>
          <a:prstGeom prst="rect">
            <a:avLst/>
          </a:prstGeom>
        </p:spPr>
      </p:pic>
      <p:sp>
        <p:nvSpPr>
          <p:cNvPr id="6" name="Rectangle 5"/>
          <p:cNvSpPr/>
          <p:nvPr/>
        </p:nvSpPr>
        <p:spPr>
          <a:xfrm>
            <a:off x="279400" y="4262735"/>
            <a:ext cx="8547100" cy="1323439"/>
          </a:xfrm>
          <a:prstGeom prst="rect">
            <a:avLst/>
          </a:prstGeom>
        </p:spPr>
        <p:txBody>
          <a:bodyPr wrap="square">
            <a:spAutoFit/>
          </a:bodyPr>
          <a:lstStyle/>
          <a:p>
            <a:r>
              <a:rPr lang="en-US" sz="2000" dirty="0"/>
              <a:t>A 192 node fat-tree interconnection network with two 96-way and twelve 24-way switches in a computer cloud. The two 96-way switches at the root are connected via  48 links.  Each  24-way switch has 6 x 8 uplink connections to the root and 6 x 16 down connections to 16 servers. </a:t>
            </a:r>
          </a:p>
        </p:txBody>
      </p:sp>
    </p:spTree>
    <p:extLst>
      <p:ext uri="{BB962C8B-B14F-4D97-AF65-F5344CB8AC3E}">
        <p14:creationId xmlns:p14="http://schemas.microsoft.com/office/powerpoint/2010/main" val="2779822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3441700" cy="457200"/>
          </a:xfrm>
        </p:spPr>
        <p:txBody>
          <a:bodyPr/>
          <a:lstStyle/>
          <a:p>
            <a:r>
              <a:rPr lang="en-US" dirty="0"/>
              <a:t>Cloud Computing. Second Edition - Chapter 5.</a:t>
            </a:r>
          </a:p>
        </p:txBody>
      </p:sp>
      <p:sp>
        <p:nvSpPr>
          <p:cNvPr id="3" name="Slide Number Placeholder 2"/>
          <p:cNvSpPr>
            <a:spLocks noGrp="1"/>
          </p:cNvSpPr>
          <p:nvPr>
            <p:ph type="sldNum" sz="quarter" idx="11"/>
          </p:nvPr>
        </p:nvSpPr>
        <p:spPr/>
        <p:txBody>
          <a:bodyPr/>
          <a:lstStyle/>
          <a:p>
            <a:pPr>
              <a:defRPr/>
            </a:pPr>
            <a:fld id="{5087BA48-CD3C-4B57-A835-2FFB72602AEA}" type="slidenum">
              <a:rPr lang="en-US" smtClean="0"/>
              <a:pPr>
                <a:defRPr/>
              </a:pPr>
              <a:t>61</a:t>
            </a:fld>
            <a:endParaRPr lang="en-US"/>
          </a:p>
        </p:txBody>
      </p:sp>
      <p:sp>
        <p:nvSpPr>
          <p:cNvPr id="4" name="Date Placeholder 3"/>
          <p:cNvSpPr>
            <a:spLocks noGrp="1"/>
          </p:cNvSpPr>
          <p:nvPr>
            <p:ph type="dt" sz="half" idx="12"/>
          </p:nvPr>
        </p:nvSpPr>
        <p:spPr/>
        <p:txBody>
          <a:bodyPr/>
          <a:lstStyle/>
          <a:p>
            <a:pPr>
              <a:defRPr/>
            </a:pPr>
            <a:r>
              <a:rPr lang="en-US"/>
              <a:t>Dan C. Marinescu</a:t>
            </a:r>
          </a:p>
        </p:txBody>
      </p:sp>
      <p:pic>
        <p:nvPicPr>
          <p:cNvPr id="5" name="Picture 4"/>
          <p:cNvPicPr>
            <a:picLocks noChangeAspect="1"/>
          </p:cNvPicPr>
          <p:nvPr/>
        </p:nvPicPr>
        <p:blipFill>
          <a:blip r:embed="rId2"/>
          <a:stretch>
            <a:fillRect/>
          </a:stretch>
        </p:blipFill>
        <p:spPr>
          <a:xfrm>
            <a:off x="0" y="1562100"/>
            <a:ext cx="9144000" cy="2369344"/>
          </a:xfrm>
          <a:prstGeom prst="rect">
            <a:avLst/>
          </a:prstGeom>
        </p:spPr>
      </p:pic>
      <p:sp>
        <p:nvSpPr>
          <p:cNvPr id="6" name="Rectangle 5"/>
          <p:cNvSpPr/>
          <p:nvPr/>
        </p:nvSpPr>
        <p:spPr>
          <a:xfrm>
            <a:off x="88900" y="4604435"/>
            <a:ext cx="9017000" cy="1015663"/>
          </a:xfrm>
          <a:prstGeom prst="rect">
            <a:avLst/>
          </a:prstGeom>
        </p:spPr>
        <p:txBody>
          <a:bodyPr wrap="square">
            <a:spAutoFit/>
          </a:bodyPr>
          <a:lstStyle/>
          <a:p>
            <a:r>
              <a:rPr lang="en-US" sz="2000" dirty="0"/>
              <a:t>A192 node fat-tree interconnect with two 96-way and sixteen 24-way switches. Each  24-way switch has 2 x 6 uplink connections to the root and 12 down connections to 12 servers. </a:t>
            </a:r>
          </a:p>
        </p:txBody>
      </p:sp>
    </p:spTree>
    <p:extLst>
      <p:ext uri="{BB962C8B-B14F-4D97-AF65-F5344CB8AC3E}">
        <p14:creationId xmlns:p14="http://schemas.microsoft.com/office/powerpoint/2010/main" val="196201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8175"/>
          </a:xfrm>
        </p:spPr>
        <p:txBody>
          <a:bodyPr/>
          <a:lstStyle/>
          <a:p>
            <a:r>
              <a:rPr lang="en-US" dirty="0" err="1"/>
              <a:t>InfiniBand</a:t>
            </a:r>
            <a:endParaRPr lang="en-US" dirty="0"/>
          </a:p>
        </p:txBody>
      </p:sp>
      <p:sp>
        <p:nvSpPr>
          <p:cNvPr id="3" name="Content Placeholder 2"/>
          <p:cNvSpPr>
            <a:spLocks noGrp="1"/>
          </p:cNvSpPr>
          <p:nvPr>
            <p:ph idx="1"/>
          </p:nvPr>
        </p:nvSpPr>
        <p:spPr>
          <a:xfrm>
            <a:off x="390525" y="1152525"/>
            <a:ext cx="8601075" cy="4991100"/>
          </a:xfrm>
        </p:spPr>
        <p:txBody>
          <a:bodyPr/>
          <a:lstStyle/>
          <a:p>
            <a:r>
              <a:rPr lang="en-US" sz="2000" dirty="0"/>
              <a:t>Interconnection network used by supercomputers and computer clouds.</a:t>
            </a:r>
          </a:p>
          <a:p>
            <a:pPr lvl="1"/>
            <a:r>
              <a:rPr lang="en-US" sz="1800" dirty="0"/>
              <a:t>Has a switched fabric topology designed to be scalable. </a:t>
            </a:r>
          </a:p>
          <a:p>
            <a:pPr lvl="1"/>
            <a:r>
              <a:rPr lang="en-US" sz="1800" dirty="0"/>
              <a:t>Supports several signaling rates. </a:t>
            </a:r>
          </a:p>
          <a:p>
            <a:pPr lvl="1"/>
            <a:r>
              <a:rPr lang="en-US" sz="1800" dirty="0"/>
              <a:t>The energy consumption depends on the throughput.</a:t>
            </a:r>
          </a:p>
          <a:p>
            <a:pPr lvl="1"/>
            <a:r>
              <a:rPr lang="en-US" sz="1800" dirty="0"/>
              <a:t>Links can be bonded together for additional throughput.</a:t>
            </a:r>
          </a:p>
          <a:p>
            <a:r>
              <a:rPr lang="en-US" dirty="0"/>
              <a:t>Offers point-to-point bidirectional serial links intended for the connection of processors with high-speed peripherals, such as disks, as well as multicast operations. </a:t>
            </a:r>
            <a:r>
              <a:rPr lang="en-US" sz="2000" dirty="0"/>
              <a:t>Advantages. </a:t>
            </a:r>
          </a:p>
          <a:p>
            <a:pPr lvl="1"/>
            <a:r>
              <a:rPr lang="en-US" sz="1800" dirty="0"/>
              <a:t>high throughput, low latency. </a:t>
            </a:r>
          </a:p>
          <a:p>
            <a:pPr lvl="1"/>
            <a:r>
              <a:rPr lang="en-US" sz="1800" dirty="0"/>
              <a:t>supports quality of service guarantees and failover - the capability to switch to a redundant or standby system</a:t>
            </a:r>
          </a:p>
          <a:p>
            <a:pPr lvl="1"/>
            <a:endParaRPr lang="en-US" sz="1800" dirty="0"/>
          </a:p>
        </p:txBody>
      </p:sp>
      <p:sp>
        <p:nvSpPr>
          <p:cNvPr id="4" name="Footer Placeholder 3"/>
          <p:cNvSpPr>
            <a:spLocks noGrp="1"/>
          </p:cNvSpPr>
          <p:nvPr>
            <p:ph type="ftr" sz="quarter" idx="10"/>
          </p:nvPr>
        </p:nvSpPr>
        <p:spPr>
          <a:xfrm>
            <a:off x="3124200" y="6248400"/>
            <a:ext cx="33782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62</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681204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InfiniBand (Cont’d)</a:t>
            </a:r>
          </a:p>
        </p:txBody>
      </p:sp>
      <p:sp>
        <p:nvSpPr>
          <p:cNvPr id="3" name="Content Placeholder 2"/>
          <p:cNvSpPr>
            <a:spLocks noGrp="1"/>
          </p:cNvSpPr>
          <p:nvPr>
            <p:ph idx="1"/>
          </p:nvPr>
        </p:nvSpPr>
        <p:spPr>
          <a:xfrm>
            <a:off x="457200" y="1623060"/>
            <a:ext cx="8229600" cy="4244340"/>
          </a:xfrm>
        </p:spPr>
        <p:txBody>
          <a:bodyPr/>
          <a:lstStyle/>
          <a:p>
            <a:r>
              <a:rPr lang="en-US" dirty="0"/>
              <a:t>InfiniBand supports:</a:t>
            </a:r>
          </a:p>
          <a:p>
            <a:pPr lvl="1"/>
            <a:r>
              <a:rPr lang="en-US" dirty="0"/>
              <a:t> Quality of service  guarantees.</a:t>
            </a:r>
          </a:p>
          <a:p>
            <a:pPr lvl="1"/>
            <a:r>
              <a:rPr lang="en-US" dirty="0"/>
              <a:t> Failover - the capability to switch to a redundant or standby system. </a:t>
            </a:r>
          </a:p>
          <a:p>
            <a:r>
              <a:rPr lang="en-US" dirty="0"/>
              <a:t>The data rates.</a:t>
            </a:r>
          </a:p>
          <a:p>
            <a:pPr lvl="1"/>
            <a:r>
              <a:rPr lang="en-US" dirty="0"/>
              <a:t>single data rate (SDR) - 2.5 </a:t>
            </a:r>
            <a:r>
              <a:rPr lang="en-US" dirty="0" err="1"/>
              <a:t>Gbps</a:t>
            </a:r>
            <a:r>
              <a:rPr lang="en-US" dirty="0"/>
              <a:t> in each direction per connection.</a:t>
            </a:r>
          </a:p>
          <a:p>
            <a:pPr lvl="1"/>
            <a:r>
              <a:rPr lang="en-US" dirty="0"/>
              <a:t>double data rate (DDR) - 5 </a:t>
            </a:r>
            <a:r>
              <a:rPr lang="en-US" dirty="0" err="1"/>
              <a:t>Gbps</a:t>
            </a:r>
            <a:r>
              <a:rPr lang="en-US" dirty="0"/>
              <a:t>. </a:t>
            </a:r>
          </a:p>
          <a:p>
            <a:pPr lvl="1"/>
            <a:r>
              <a:rPr lang="en-US" dirty="0"/>
              <a:t>quad data rate (QDR) – 10 </a:t>
            </a:r>
            <a:r>
              <a:rPr lang="en-US" dirty="0" err="1"/>
              <a:t>Gbps</a:t>
            </a:r>
            <a:r>
              <a:rPr lang="en-US" dirty="0"/>
              <a:t>. </a:t>
            </a:r>
          </a:p>
          <a:p>
            <a:pPr lvl="1"/>
            <a:r>
              <a:rPr lang="en-US" dirty="0"/>
              <a:t>fourteen data rate (FDR) – 14.0625 </a:t>
            </a:r>
            <a:r>
              <a:rPr lang="en-US" dirty="0" err="1"/>
              <a:t>Gbps</a:t>
            </a:r>
            <a:r>
              <a:rPr lang="en-US" dirty="0"/>
              <a:t>. </a:t>
            </a:r>
          </a:p>
          <a:p>
            <a:pPr lvl="1"/>
            <a:r>
              <a:rPr lang="en-US" dirty="0"/>
              <a:t>enhanced data rated (EDR) – 25.78125 </a:t>
            </a:r>
            <a:r>
              <a:rPr lang="en-US" dirty="0" err="1"/>
              <a:t>Gbps</a:t>
            </a:r>
            <a:r>
              <a:rPr lang="en-US" dirty="0"/>
              <a:t>.</a:t>
            </a:r>
          </a:p>
          <a:p>
            <a:endParaRPr lang="en-US" dirty="0"/>
          </a:p>
        </p:txBody>
      </p:sp>
      <p:sp>
        <p:nvSpPr>
          <p:cNvPr id="4" name="Footer Placeholder 3"/>
          <p:cNvSpPr>
            <a:spLocks noGrp="1"/>
          </p:cNvSpPr>
          <p:nvPr>
            <p:ph type="ftr" sz="quarter" idx="10"/>
          </p:nvPr>
        </p:nvSpPr>
        <p:spPr>
          <a:xfrm>
            <a:off x="3124200" y="6248400"/>
            <a:ext cx="37338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63</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017378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3124200" y="6248400"/>
            <a:ext cx="35433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64</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0" y="901700"/>
            <a:ext cx="9144000" cy="4195948"/>
          </a:xfrm>
          <a:prstGeom prst="rect">
            <a:avLst/>
          </a:prstGeom>
        </p:spPr>
      </p:pic>
      <p:sp>
        <p:nvSpPr>
          <p:cNvPr id="11" name="Rectangle 10"/>
          <p:cNvSpPr/>
          <p:nvPr/>
        </p:nvSpPr>
        <p:spPr>
          <a:xfrm>
            <a:off x="279400" y="5417235"/>
            <a:ext cx="8204200" cy="502702"/>
          </a:xfrm>
          <a:prstGeom prst="rect">
            <a:avLst/>
          </a:prstGeom>
        </p:spPr>
        <p:txBody>
          <a:bodyPr wrap="square">
            <a:spAutoFit/>
          </a:bodyPr>
          <a:lstStyle/>
          <a:p>
            <a:r>
              <a:rPr lang="en-US" sz="2000" baseline="30000" dirty="0"/>
              <a:t>The evolution of the speed of several high speed interconnects. The data rates supported by </a:t>
            </a:r>
            <a:r>
              <a:rPr lang="en-US" sz="2000" baseline="30000" dirty="0" err="1"/>
              <a:t>InfiniBand</a:t>
            </a:r>
            <a:r>
              <a:rPr lang="en-US" sz="2000" baseline="30000" dirty="0"/>
              <a:t>: SDR, DDR, QDR, FDR, and EDR</a:t>
            </a:r>
            <a:endParaRPr lang="en-US" sz="2000" dirty="0"/>
          </a:p>
        </p:txBody>
      </p:sp>
    </p:spTree>
    <p:extLst>
      <p:ext uri="{BB962C8B-B14F-4D97-AF65-F5344CB8AC3E}">
        <p14:creationId xmlns:p14="http://schemas.microsoft.com/office/powerpoint/2010/main" val="89017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77190"/>
          </a:xfrm>
        </p:spPr>
        <p:txBody>
          <a:bodyPr/>
          <a:lstStyle/>
          <a:p>
            <a:r>
              <a:rPr lang="en-US" dirty="0" err="1"/>
              <a:t>Myrinet</a:t>
            </a:r>
            <a:endParaRPr lang="en-US" dirty="0"/>
          </a:p>
        </p:txBody>
      </p:sp>
      <p:sp>
        <p:nvSpPr>
          <p:cNvPr id="3" name="Content Placeholder 2"/>
          <p:cNvSpPr>
            <a:spLocks noGrp="1"/>
          </p:cNvSpPr>
          <p:nvPr>
            <p:ph idx="1"/>
          </p:nvPr>
        </p:nvSpPr>
        <p:spPr>
          <a:xfrm>
            <a:off x="419100" y="982979"/>
            <a:ext cx="8229600" cy="5033645"/>
          </a:xfrm>
        </p:spPr>
        <p:txBody>
          <a:bodyPr/>
          <a:lstStyle/>
          <a:p>
            <a:r>
              <a:rPr lang="en-US" dirty="0" err="1"/>
              <a:t>Myrinet</a:t>
            </a:r>
            <a:r>
              <a:rPr lang="en-US" dirty="0"/>
              <a:t> </a:t>
            </a:r>
            <a:r>
              <a:rPr lang="en-US" dirty="0">
                <a:sym typeface="Wingdings"/>
              </a:rPr>
              <a:t></a:t>
            </a:r>
            <a:r>
              <a:rPr lang="en-US" dirty="0"/>
              <a:t> interconnect for massively parallel systems developed at Caltech. Features:</a:t>
            </a:r>
          </a:p>
          <a:p>
            <a:pPr lvl="1"/>
            <a:r>
              <a:rPr lang="en-US" dirty="0"/>
              <a:t>Robustness ensured by communication channels with flow control, packet framing, and error control.</a:t>
            </a:r>
          </a:p>
          <a:p>
            <a:pPr lvl="1"/>
            <a:r>
              <a:rPr lang="en-US" dirty="0"/>
              <a:t>Self-initializing, low-latency, cut-through switches.</a:t>
            </a:r>
          </a:p>
          <a:p>
            <a:pPr lvl="1"/>
            <a:r>
              <a:rPr lang="en-US" dirty="0"/>
              <a:t>Host interfaces that can map the network, select routes, and translate from network addresses to routes, as well as handle packet traffic.</a:t>
            </a:r>
          </a:p>
          <a:p>
            <a:pPr lvl="1"/>
            <a:r>
              <a:rPr lang="en-US" dirty="0"/>
              <a:t>Streamlined host software that allows direct communication between user processes and the network.</a:t>
            </a:r>
          </a:p>
          <a:p>
            <a:pPr lvl="1"/>
            <a:r>
              <a:rPr lang="en-US" dirty="0"/>
              <a:t>The network is scalable, its aggregate capacity grows with the number of nodes</a:t>
            </a:r>
          </a:p>
          <a:p>
            <a:r>
              <a:rPr lang="en-US" dirty="0"/>
              <a:t>Supports high data rates.</a:t>
            </a:r>
          </a:p>
          <a:p>
            <a:r>
              <a:rPr lang="en-US" dirty="0"/>
              <a:t>A </a:t>
            </a:r>
            <a:r>
              <a:rPr lang="en-US" dirty="0" err="1"/>
              <a:t>Myrinet</a:t>
            </a:r>
            <a:r>
              <a:rPr lang="en-US" dirty="0"/>
              <a:t> link consists of a full-duplex pair of 640 Mbps channels and  has  regular topology with  elementary routing circuits in each node..  Simple algorithmic routing avoid deadlocks and allow multiple packets to flow concurrently through the network.</a:t>
            </a:r>
          </a:p>
        </p:txBody>
      </p:sp>
      <p:sp>
        <p:nvSpPr>
          <p:cNvPr id="4" name="Footer Placeholder 3"/>
          <p:cNvSpPr>
            <a:spLocks noGrp="1"/>
          </p:cNvSpPr>
          <p:nvPr>
            <p:ph type="ftr" sz="quarter" idx="10"/>
          </p:nvPr>
        </p:nvSpPr>
        <p:spPr>
          <a:xfrm>
            <a:off x="3124200" y="6248400"/>
            <a:ext cx="34671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65</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127487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1200"/>
          </a:xfrm>
        </p:spPr>
        <p:txBody>
          <a:bodyPr/>
          <a:lstStyle/>
          <a:p>
            <a:r>
              <a:rPr lang="en-US" dirty="0"/>
              <a:t>10. Storage area networks</a:t>
            </a:r>
          </a:p>
        </p:txBody>
      </p:sp>
      <p:sp>
        <p:nvSpPr>
          <p:cNvPr id="3" name="Content Placeholder 2"/>
          <p:cNvSpPr>
            <a:spLocks noGrp="1"/>
          </p:cNvSpPr>
          <p:nvPr>
            <p:ph idx="1"/>
          </p:nvPr>
        </p:nvSpPr>
        <p:spPr>
          <a:xfrm>
            <a:off x="590550" y="1628775"/>
            <a:ext cx="8239124" cy="3724275"/>
          </a:xfrm>
        </p:spPr>
        <p:txBody>
          <a:bodyPr/>
          <a:lstStyle/>
          <a:p>
            <a:r>
              <a:rPr lang="en-US" sz="2000" dirty="0"/>
              <a:t>Specialized, high-speed network for data block transfers between computer systems and storage elements.</a:t>
            </a:r>
          </a:p>
          <a:p>
            <a:r>
              <a:rPr lang="en-US" sz="2000" dirty="0"/>
              <a:t>Consists of a communication infrastructure and a management layer.</a:t>
            </a:r>
          </a:p>
          <a:p>
            <a:r>
              <a:rPr lang="en-US" sz="2000" dirty="0"/>
              <a:t>The Fiber Channel (FC) </a:t>
            </a:r>
            <a:r>
              <a:rPr lang="en-US" dirty="0">
                <a:sym typeface="Wingdings"/>
              </a:rPr>
              <a:t></a:t>
            </a:r>
            <a:r>
              <a:rPr lang="en-US" sz="2000" dirty="0"/>
              <a:t> dominant architecture of SANs.</a:t>
            </a:r>
          </a:p>
          <a:p>
            <a:r>
              <a:rPr lang="en-US" sz="2000" dirty="0"/>
              <a:t>FC </a:t>
            </a:r>
            <a:r>
              <a:rPr lang="en-US" dirty="0">
                <a:sym typeface="Wingdings"/>
              </a:rPr>
              <a:t></a:t>
            </a:r>
            <a:r>
              <a:rPr lang="en-US" sz="2000" dirty="0"/>
              <a:t> a layered protocol.</a:t>
            </a:r>
          </a:p>
          <a:p>
            <a:endParaRPr lang="en-US" sz="2000" dirty="0"/>
          </a:p>
        </p:txBody>
      </p:sp>
      <p:sp>
        <p:nvSpPr>
          <p:cNvPr id="4" name="Footer Placeholder 3"/>
          <p:cNvSpPr>
            <a:spLocks noGrp="1"/>
          </p:cNvSpPr>
          <p:nvPr>
            <p:ph type="ftr" sz="quarter" idx="10"/>
          </p:nvPr>
        </p:nvSpPr>
        <p:spPr>
          <a:xfrm>
            <a:off x="3124200" y="6248400"/>
            <a:ext cx="36576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66</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1512181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124" y="5438774"/>
            <a:ext cx="7172325" cy="704849"/>
          </a:xfrm>
        </p:spPr>
        <p:txBody>
          <a:bodyPr/>
          <a:lstStyle/>
          <a:p>
            <a:pPr>
              <a:buNone/>
            </a:pPr>
            <a:r>
              <a:rPr lang="en-US" sz="1800" dirty="0"/>
              <a:t>      A storage area network interconnects servers to servers, servers to storage devices, and storage devices to storage devices.</a:t>
            </a:r>
          </a:p>
        </p:txBody>
      </p:sp>
      <p:sp>
        <p:nvSpPr>
          <p:cNvPr id="4" name="Footer Placeholder 3"/>
          <p:cNvSpPr>
            <a:spLocks noGrp="1"/>
          </p:cNvSpPr>
          <p:nvPr>
            <p:ph type="ftr" sz="quarter" idx="10"/>
          </p:nvPr>
        </p:nvSpPr>
        <p:spPr>
          <a:xfrm>
            <a:off x="3124200" y="6248400"/>
            <a:ext cx="34925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67</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68610" name="Object 2"/>
          <p:cNvGraphicFramePr>
            <a:graphicFrameLocks noChangeAspect="1"/>
          </p:cNvGraphicFramePr>
          <p:nvPr/>
        </p:nvGraphicFramePr>
        <p:xfrm>
          <a:off x="1762125" y="703263"/>
          <a:ext cx="5543550" cy="4502263"/>
        </p:xfrm>
        <a:graphic>
          <a:graphicData uri="http://schemas.openxmlformats.org/presentationml/2006/ole">
            <mc:AlternateContent xmlns:mc="http://schemas.openxmlformats.org/markup-compatibility/2006">
              <mc:Choice xmlns:v="urn:schemas-microsoft-com:vml" Requires="v">
                <p:oleObj spid="_x0000_s68700" name="Visio" r:id="rId3" imgW="6761636" imgH="5491919" progId="Visio.Drawing.11">
                  <p:embed/>
                </p:oleObj>
              </mc:Choice>
              <mc:Fallback>
                <p:oleObj name="Visio" r:id="rId3" imgW="6761636" imgH="5491919" progId="Visio.Drawing.11">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703263"/>
                        <a:ext cx="5543550" cy="4502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71500"/>
          </a:xfrm>
        </p:spPr>
        <p:txBody>
          <a:bodyPr/>
          <a:lstStyle/>
          <a:p>
            <a:r>
              <a:rPr lang="en-US" dirty="0"/>
              <a:t>FC protocol layers</a:t>
            </a:r>
          </a:p>
        </p:txBody>
      </p:sp>
      <p:sp>
        <p:nvSpPr>
          <p:cNvPr id="3" name="Content Placeholder 2"/>
          <p:cNvSpPr>
            <a:spLocks noGrp="1"/>
          </p:cNvSpPr>
          <p:nvPr>
            <p:ph idx="1"/>
          </p:nvPr>
        </p:nvSpPr>
        <p:spPr>
          <a:xfrm>
            <a:off x="457200" y="1400174"/>
            <a:ext cx="8229600" cy="4733925"/>
          </a:xfrm>
        </p:spPr>
        <p:txBody>
          <a:bodyPr/>
          <a:lstStyle/>
          <a:p>
            <a:r>
              <a:rPr lang="en-US" sz="2000" dirty="0"/>
              <a:t>Three lower-layer protocols: FC-0, the physical interface; FC-1, the transmission protocol responsible for encoding/decoding;  and FC-2, the signaling protocol responsible for framing and flow control.</a:t>
            </a:r>
          </a:p>
          <a:p>
            <a:pPr lvl="1"/>
            <a:r>
              <a:rPr lang="en-US" sz="1800" dirty="0"/>
              <a:t>FC-0 uses laser diodes as the optical source and manages the        point-to-point fiber connections.</a:t>
            </a:r>
          </a:p>
          <a:p>
            <a:pPr lvl="1"/>
            <a:r>
              <a:rPr lang="en-US" sz="1800" dirty="0"/>
              <a:t>FC-1 controls the serial transmission and integrates data with clock information.</a:t>
            </a:r>
          </a:p>
          <a:p>
            <a:pPr lvl="1"/>
            <a:r>
              <a:rPr lang="en-US" sz="1800" dirty="0"/>
              <a:t>FC-2 handles the topologies, the communication models, the classes of service, sequence and exchange identifiers, and segmentation and reassembly.</a:t>
            </a:r>
          </a:p>
          <a:p>
            <a:pPr lvl="1">
              <a:buNone/>
            </a:pPr>
            <a:endParaRPr lang="en-US" sz="1800" dirty="0"/>
          </a:p>
          <a:p>
            <a:r>
              <a:rPr lang="en-US" sz="2000" dirty="0"/>
              <a:t>Two upper-layer protocols: </a:t>
            </a:r>
          </a:p>
          <a:p>
            <a:pPr lvl="1"/>
            <a:r>
              <a:rPr lang="en-US" sz="1800" dirty="0"/>
              <a:t>FC-3  is common services layer. </a:t>
            </a:r>
          </a:p>
          <a:p>
            <a:pPr lvl="1"/>
            <a:r>
              <a:rPr lang="en-US" sz="1800" dirty="0"/>
              <a:t>FC-4 is the  protocol mapping layer.</a:t>
            </a:r>
          </a:p>
        </p:txBody>
      </p:sp>
      <p:sp>
        <p:nvSpPr>
          <p:cNvPr id="4" name="Footer Placeholder 3"/>
          <p:cNvSpPr>
            <a:spLocks noGrp="1"/>
          </p:cNvSpPr>
          <p:nvPr>
            <p:ph type="ftr" sz="quarter" idx="10"/>
          </p:nvPr>
        </p:nvSpPr>
        <p:spPr>
          <a:xfrm>
            <a:off x="3124200" y="6248400"/>
            <a:ext cx="36703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68</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835275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609849" y="5562599"/>
            <a:ext cx="4591051" cy="447675"/>
          </a:xfrm>
        </p:spPr>
        <p:txBody>
          <a:bodyPr/>
          <a:lstStyle/>
          <a:p>
            <a:pPr marL="0" indent="0">
              <a:buNone/>
            </a:pPr>
            <a:r>
              <a:rPr lang="en-US" sz="1800" dirty="0"/>
              <a:t>   FC (Fiber Channel) protocol layers</a:t>
            </a:r>
          </a:p>
        </p:txBody>
      </p:sp>
      <p:sp>
        <p:nvSpPr>
          <p:cNvPr id="4" name="Footer Placeholder 3"/>
          <p:cNvSpPr>
            <a:spLocks noGrp="1"/>
          </p:cNvSpPr>
          <p:nvPr>
            <p:ph type="ftr" sz="quarter" idx="10"/>
          </p:nvPr>
        </p:nvSpPr>
        <p:spPr>
          <a:xfrm>
            <a:off x="3124200" y="6248400"/>
            <a:ext cx="38989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69</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9" name="Object 8"/>
          <p:cNvGraphicFramePr>
            <a:graphicFrameLocks noChangeAspect="1"/>
          </p:cNvGraphicFramePr>
          <p:nvPr>
            <p:extLst>
              <p:ext uri="{D42A27DB-BD31-4B8C-83A1-F6EECF244321}">
                <p14:modId xmlns:p14="http://schemas.microsoft.com/office/powerpoint/2010/main" val="2631888347"/>
              </p:ext>
            </p:extLst>
          </p:nvPr>
        </p:nvGraphicFramePr>
        <p:xfrm>
          <a:off x="1657916" y="695326"/>
          <a:ext cx="5207079" cy="4552950"/>
        </p:xfrm>
        <a:graphic>
          <a:graphicData uri="http://schemas.openxmlformats.org/presentationml/2006/ole">
            <mc:AlternateContent xmlns:mc="http://schemas.openxmlformats.org/markup-compatibility/2006">
              <mc:Choice xmlns:v="urn:schemas-microsoft-com:vml" Requires="v">
                <p:oleObj spid="_x0000_s69723" name="Visio" r:id="rId3" imgW="3184057" imgH="2784002" progId="Visio.Drawing.11">
                  <p:embed/>
                </p:oleObj>
              </mc:Choice>
              <mc:Fallback>
                <p:oleObj name="Visio" r:id="rId3" imgW="3184057" imgH="2784002" progId="Visio.Drawing.11">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916" y="695326"/>
                        <a:ext cx="5207079" cy="4552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5064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D95068-F7D8-40E8-AB04-CA7F20864976}"/>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8292404F-E942-4488-95FF-4E797445CD63}"/>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D5FCE3BC-8D7D-4EE9-967E-A70658EAB628}"/>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998979F4-E3C4-4B86-A7F0-583C8699A144}"/>
              </a:ext>
            </a:extLst>
          </p:cNvPr>
          <p:cNvSpPr>
            <a:spLocks noGrp="1"/>
          </p:cNvSpPr>
          <p:nvPr>
            <p:ph type="sldNum" sz="quarter" idx="11"/>
          </p:nvPr>
        </p:nvSpPr>
        <p:spPr/>
        <p:txBody>
          <a:bodyPr/>
          <a:lstStyle/>
          <a:p>
            <a:pPr>
              <a:defRPr/>
            </a:pPr>
            <a:fld id="{CB1E956D-D9E7-4FA9-A346-BB84C9BA9367}" type="slidenum">
              <a:rPr lang="en-US" smtClean="0"/>
              <a:pPr>
                <a:defRPr/>
              </a:pPr>
              <a:t>7</a:t>
            </a:fld>
            <a:endParaRPr lang="en-US"/>
          </a:p>
        </p:txBody>
      </p:sp>
      <p:sp>
        <p:nvSpPr>
          <p:cNvPr id="6" name="Θέση ημερομηνίας 5">
            <a:extLst>
              <a:ext uri="{FF2B5EF4-FFF2-40B4-BE49-F238E27FC236}">
                <a16:creationId xmlns:a16="http://schemas.microsoft.com/office/drawing/2014/main" id="{ABFCC109-9592-49B1-9406-13843B810E77}"/>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747EC969-31BB-43C4-BA99-B2F0E065AC49}"/>
              </a:ext>
            </a:extLst>
          </p:cNvPr>
          <p:cNvPicPr>
            <a:picLocks noChangeAspect="1"/>
          </p:cNvPicPr>
          <p:nvPr/>
        </p:nvPicPr>
        <p:blipFill>
          <a:blip r:embed="rId2"/>
          <a:stretch>
            <a:fillRect/>
          </a:stretch>
        </p:blipFill>
        <p:spPr>
          <a:xfrm>
            <a:off x="1619250" y="1233487"/>
            <a:ext cx="5905500" cy="4391025"/>
          </a:xfrm>
          <a:prstGeom prst="rect">
            <a:avLst/>
          </a:prstGeom>
        </p:spPr>
      </p:pic>
    </p:spTree>
    <p:extLst>
      <p:ext uri="{BB962C8B-B14F-4D97-AF65-F5344CB8AC3E}">
        <p14:creationId xmlns:p14="http://schemas.microsoft.com/office/powerpoint/2010/main" val="2712682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90550"/>
          </a:xfrm>
        </p:spPr>
        <p:txBody>
          <a:bodyPr/>
          <a:lstStyle/>
          <a:p>
            <a:r>
              <a:rPr lang="en-US" dirty="0"/>
              <a:t>FC classes of service</a:t>
            </a:r>
          </a:p>
        </p:txBody>
      </p:sp>
      <p:sp>
        <p:nvSpPr>
          <p:cNvPr id="3" name="Content Placeholder 2"/>
          <p:cNvSpPr>
            <a:spLocks noGrp="1"/>
          </p:cNvSpPr>
          <p:nvPr>
            <p:ph idx="1"/>
          </p:nvPr>
        </p:nvSpPr>
        <p:spPr>
          <a:xfrm>
            <a:off x="457200" y="1142999"/>
            <a:ext cx="8229600" cy="5000625"/>
          </a:xfrm>
        </p:spPr>
        <p:txBody>
          <a:bodyPr/>
          <a:lstStyle/>
          <a:p>
            <a:r>
              <a:rPr lang="en-US" sz="2000" dirty="0"/>
              <a:t>Class 1 </a:t>
            </a:r>
            <a:r>
              <a:rPr lang="en-US" sz="2000" dirty="0">
                <a:sym typeface="Wingdings" pitchFamily="2" charset="2"/>
              </a:rPr>
              <a:t></a:t>
            </a:r>
            <a:r>
              <a:rPr lang="en-US" sz="2000" dirty="0"/>
              <a:t> rarely used blocking connection-oriented service.</a:t>
            </a:r>
          </a:p>
          <a:p>
            <a:r>
              <a:rPr lang="en-US" sz="2000" dirty="0"/>
              <a:t>Class 2 </a:t>
            </a:r>
            <a:r>
              <a:rPr lang="en-US" sz="2000" dirty="0">
                <a:sym typeface="Wingdings" pitchFamily="2" charset="2"/>
              </a:rPr>
              <a:t> </a:t>
            </a:r>
            <a:r>
              <a:rPr lang="en-US" sz="2000" dirty="0"/>
              <a:t>acknowledgments ensure that the frames are received; allows the fabric to multiplex several messages on a frame-by-frame basis; does not guarantee in-order delivery. </a:t>
            </a:r>
          </a:p>
          <a:p>
            <a:r>
              <a:rPr lang="en-US" sz="2000" dirty="0"/>
              <a:t>Class 3 </a:t>
            </a:r>
            <a:r>
              <a:rPr lang="en-US" sz="2000" dirty="0">
                <a:sym typeface="Wingdings" pitchFamily="2" charset="2"/>
              </a:rPr>
              <a:t></a:t>
            </a:r>
            <a:r>
              <a:rPr lang="en-US" sz="2000" dirty="0"/>
              <a:t>  datagram connection; no acknowledgments.</a:t>
            </a:r>
          </a:p>
          <a:p>
            <a:r>
              <a:rPr lang="en-US" sz="2000" dirty="0"/>
              <a:t>Class 4 </a:t>
            </a:r>
            <a:r>
              <a:rPr lang="en-US" sz="2000" dirty="0">
                <a:sym typeface="Wingdings" pitchFamily="2" charset="2"/>
              </a:rPr>
              <a:t> </a:t>
            </a:r>
            <a:r>
              <a:rPr lang="en-US" sz="2000" dirty="0"/>
              <a:t>connection-oriented service for multimedia applications; virtual circuits (VCs) established between ports, in-order delivery, acknowledgment of delivered frames; the fabric is responsible for multiplexing frames of different VCs. Guaranteed </a:t>
            </a:r>
            <a:r>
              <a:rPr lang="en-US" sz="2000" dirty="0" err="1"/>
              <a:t>QoS</a:t>
            </a:r>
            <a:r>
              <a:rPr lang="en-US" sz="2000" dirty="0"/>
              <a:t>, bandwidth and latency.</a:t>
            </a:r>
          </a:p>
          <a:p>
            <a:r>
              <a:rPr lang="en-US" sz="2000" dirty="0"/>
              <a:t>Class 5 </a:t>
            </a:r>
            <a:r>
              <a:rPr lang="en-US" sz="2000" dirty="0">
                <a:sym typeface="Wingdings" pitchFamily="2" charset="2"/>
              </a:rPr>
              <a:t> </a:t>
            </a:r>
            <a:r>
              <a:rPr lang="en-US" sz="2000" dirty="0"/>
              <a:t>isochronous service for applications requiring immediate delivery, without buffering.</a:t>
            </a:r>
          </a:p>
          <a:p>
            <a:r>
              <a:rPr lang="en-US" sz="2000" dirty="0"/>
              <a:t>Class 6 </a:t>
            </a:r>
            <a:r>
              <a:rPr lang="en-US" sz="2000" dirty="0">
                <a:sym typeface="Wingdings" pitchFamily="2" charset="2"/>
              </a:rPr>
              <a:t></a:t>
            </a:r>
            <a:r>
              <a:rPr lang="en-US" sz="2000" dirty="0"/>
              <a:t> supports dedicated connections for a reliable multicast.</a:t>
            </a:r>
          </a:p>
          <a:p>
            <a:r>
              <a:rPr lang="en-US" sz="2000" dirty="0"/>
              <a:t>Class 7 </a:t>
            </a:r>
            <a:r>
              <a:rPr lang="en-US" sz="2000" dirty="0">
                <a:sym typeface="Wingdings" pitchFamily="2" charset="2"/>
              </a:rPr>
              <a:t> </a:t>
            </a:r>
            <a:r>
              <a:rPr lang="en-US" sz="2000" dirty="0"/>
              <a:t>similar to Class 2, used for the control and management of the fabric;  connectionless service with notification of non-delivery.</a:t>
            </a:r>
          </a:p>
        </p:txBody>
      </p:sp>
      <p:sp>
        <p:nvSpPr>
          <p:cNvPr id="4" name="Footer Placeholder 3"/>
          <p:cNvSpPr>
            <a:spLocks noGrp="1"/>
          </p:cNvSpPr>
          <p:nvPr>
            <p:ph type="ftr" sz="quarter" idx="10"/>
          </p:nvPr>
        </p:nvSpPr>
        <p:spPr>
          <a:xfrm>
            <a:off x="3124200" y="6248400"/>
            <a:ext cx="34671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70</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816957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4650" y="5514974"/>
            <a:ext cx="3143250" cy="495301"/>
          </a:xfrm>
        </p:spPr>
        <p:txBody>
          <a:bodyPr/>
          <a:lstStyle/>
          <a:p>
            <a:pPr marL="0" indent="0">
              <a:buNone/>
            </a:pPr>
            <a:r>
              <a:rPr lang="en-US" sz="1800" dirty="0"/>
              <a:t>The format of a FC frame</a:t>
            </a:r>
          </a:p>
        </p:txBody>
      </p:sp>
      <p:sp>
        <p:nvSpPr>
          <p:cNvPr id="4" name="Footer Placeholder 3"/>
          <p:cNvSpPr>
            <a:spLocks noGrp="1"/>
          </p:cNvSpPr>
          <p:nvPr>
            <p:ph type="ftr" sz="quarter" idx="10"/>
          </p:nvPr>
        </p:nvSpPr>
        <p:spPr>
          <a:xfrm>
            <a:off x="3124200" y="6248400"/>
            <a:ext cx="36449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71</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7" name="Object 6"/>
          <p:cNvGraphicFramePr>
            <a:graphicFrameLocks noChangeAspect="1"/>
          </p:cNvGraphicFramePr>
          <p:nvPr>
            <p:extLst>
              <p:ext uri="{D42A27DB-BD31-4B8C-83A1-F6EECF244321}">
                <p14:modId xmlns:p14="http://schemas.microsoft.com/office/powerpoint/2010/main" val="3516945524"/>
              </p:ext>
            </p:extLst>
          </p:nvPr>
        </p:nvGraphicFramePr>
        <p:xfrm>
          <a:off x="115888" y="2505076"/>
          <a:ext cx="8370428" cy="1341438"/>
        </p:xfrm>
        <a:graphic>
          <a:graphicData uri="http://schemas.openxmlformats.org/presentationml/2006/ole">
            <mc:AlternateContent xmlns:mc="http://schemas.openxmlformats.org/markup-compatibility/2006">
              <mc:Choice xmlns:v="urn:schemas-microsoft-com:vml" Requires="v">
                <p:oleObj spid="_x0000_s70747" name="Visio" r:id="rId3" imgW="7349777" imgH="1177587" progId="Visio.Drawing.11">
                  <p:embed/>
                </p:oleObj>
              </mc:Choice>
              <mc:Fallback>
                <p:oleObj name="Visio" r:id="rId3" imgW="7349777" imgH="1177587" progId="Visio.Drawing.11">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2505076"/>
                        <a:ext cx="8370428" cy="13414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596929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74"/>
            <a:ext cx="8229600" cy="733425"/>
          </a:xfrm>
        </p:spPr>
        <p:txBody>
          <a:bodyPr/>
          <a:lstStyle/>
          <a:p>
            <a:r>
              <a:rPr lang="en-US" dirty="0"/>
              <a:t>FC networks</a:t>
            </a:r>
          </a:p>
        </p:txBody>
      </p:sp>
      <p:sp>
        <p:nvSpPr>
          <p:cNvPr id="3" name="Content Placeholder 2"/>
          <p:cNvSpPr>
            <a:spLocks noGrp="1"/>
          </p:cNvSpPr>
          <p:nvPr>
            <p:ph idx="1"/>
          </p:nvPr>
        </p:nvSpPr>
        <p:spPr>
          <a:xfrm>
            <a:off x="571500" y="1552575"/>
            <a:ext cx="8115300" cy="4314825"/>
          </a:xfrm>
        </p:spPr>
        <p:txBody>
          <a:bodyPr/>
          <a:lstStyle/>
          <a:p>
            <a:r>
              <a:rPr lang="en-US" sz="2000" dirty="0"/>
              <a:t>An FC device has a unique id called the WWN (World Wide Name), a 64 bit address, the equivalent of the MAC address.</a:t>
            </a:r>
          </a:p>
          <a:p>
            <a:r>
              <a:rPr lang="en-US" sz="2000" dirty="0"/>
              <a:t>Each port in the switched fabric has its own unique 24-bit address consisting of:  the domain (bits 23 - 16), the area (bits 15 - 08), and the port physical address (bits 07-00).</a:t>
            </a:r>
          </a:p>
          <a:p>
            <a:r>
              <a:rPr lang="en-US" sz="2000" dirty="0"/>
              <a:t>A switch  assigns dynamically and maintains the port addresses.</a:t>
            </a:r>
          </a:p>
          <a:p>
            <a:r>
              <a:rPr lang="en-US" sz="2000" dirty="0"/>
              <a:t> When a device with a WWN logs into the switch on a port, the switch assigns the port address to that device and maintains the correlation between that port address and the WWN address of the device using a Name Server.</a:t>
            </a:r>
          </a:p>
          <a:p>
            <a:r>
              <a:rPr lang="en-US" sz="2000" dirty="0"/>
              <a:t>The Name Server is a component of the fabric operating system, running on the switch.</a:t>
            </a:r>
          </a:p>
        </p:txBody>
      </p:sp>
      <p:sp>
        <p:nvSpPr>
          <p:cNvPr id="4" name="Footer Placeholder 3"/>
          <p:cNvSpPr>
            <a:spLocks noGrp="1"/>
          </p:cNvSpPr>
          <p:nvPr>
            <p:ph type="ftr" sz="quarter" idx="10"/>
          </p:nvPr>
        </p:nvSpPr>
        <p:spPr>
          <a:xfrm>
            <a:off x="3124200" y="6248400"/>
            <a:ext cx="33401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72</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9740195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5300"/>
          </a:xfrm>
        </p:spPr>
        <p:txBody>
          <a:bodyPr/>
          <a:lstStyle/>
          <a:p>
            <a:r>
              <a:rPr lang="en-US" dirty="0"/>
              <a:t>11. Data center networks (DCNs) </a:t>
            </a:r>
          </a:p>
        </p:txBody>
      </p:sp>
      <p:sp>
        <p:nvSpPr>
          <p:cNvPr id="3" name="Content Placeholder 2"/>
          <p:cNvSpPr>
            <a:spLocks noGrp="1"/>
          </p:cNvSpPr>
          <p:nvPr>
            <p:ph idx="1"/>
          </p:nvPr>
        </p:nvSpPr>
        <p:spPr>
          <a:xfrm>
            <a:off x="444500" y="1054100"/>
            <a:ext cx="8229600" cy="5181600"/>
          </a:xfrm>
        </p:spPr>
        <p:txBody>
          <a:bodyPr/>
          <a:lstStyle/>
          <a:p>
            <a:r>
              <a:rPr lang="en-US" dirty="0"/>
              <a:t>Challenges :</a:t>
            </a:r>
          </a:p>
          <a:p>
            <a:pPr lvl="1"/>
            <a:r>
              <a:rPr lang="en-US" dirty="0"/>
              <a:t>Aggregate cluster bandwidth scales poorly with  cluster size.</a:t>
            </a:r>
          </a:p>
          <a:p>
            <a:pPr lvl="1"/>
            <a:r>
              <a:rPr lang="en-US" dirty="0"/>
              <a:t>Bandwidth needed by many cloud applications comes at a high price. </a:t>
            </a:r>
          </a:p>
          <a:p>
            <a:pPr lvl="1"/>
            <a:r>
              <a:rPr lang="en-US" dirty="0"/>
              <a:t>The cost increases dramatically with cluster size.</a:t>
            </a:r>
          </a:p>
          <a:p>
            <a:pPr lvl="1"/>
            <a:r>
              <a:rPr lang="en-US" dirty="0"/>
              <a:t>Communication bandwidth may become oversubscribed by a significant factor depending on the communication patterns.</a:t>
            </a:r>
          </a:p>
          <a:p>
            <a:r>
              <a:rPr lang="en-US" dirty="0"/>
              <a:t> DCN architectural styles:</a:t>
            </a:r>
          </a:p>
          <a:p>
            <a:pPr lvl="1"/>
            <a:r>
              <a:rPr lang="en-US" dirty="0"/>
              <a:t>Three-tier </a:t>
            </a:r>
            <a:r>
              <a:rPr lang="en-US" dirty="0">
                <a:sym typeface="Wingdings"/>
              </a:rPr>
              <a:t></a:t>
            </a:r>
            <a:r>
              <a:rPr lang="en-US" dirty="0"/>
              <a:t> multiple-rooted tree  topology with three layers, core, aggregate, and access. The architecture is not suitable for computer clouds, it is not particularly scalable, the bisection bandwidth is not optimal; switches at the core layer are expensive and power-hungry. Servers are directly connected to switches at the leafs of the tree at the access layer.</a:t>
            </a:r>
          </a:p>
          <a:p>
            <a:pPr lvl="1"/>
            <a:r>
              <a:rPr lang="en-US" dirty="0"/>
              <a:t> Fat-tree </a:t>
            </a:r>
            <a:r>
              <a:rPr lang="en-US" dirty="0">
                <a:sym typeface="Wingdings"/>
              </a:rPr>
              <a:t> optimal for computer clouds, the bandwidth is not severely affected for messages crossing multiple switches and interconnection network can be built with commodity, rather than enterprise switches.</a:t>
            </a:r>
            <a:endParaRPr lang="en-US" dirty="0"/>
          </a:p>
        </p:txBody>
      </p:sp>
      <p:sp>
        <p:nvSpPr>
          <p:cNvPr id="4" name="Footer Placeholder 3"/>
          <p:cNvSpPr>
            <a:spLocks noGrp="1"/>
          </p:cNvSpPr>
          <p:nvPr>
            <p:ph type="ftr" sz="quarter" idx="10"/>
          </p:nvPr>
        </p:nvSpPr>
        <p:spPr>
          <a:xfrm>
            <a:off x="3124200" y="6248400"/>
            <a:ext cx="36703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73</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4210215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9700"/>
            <a:ext cx="8229600" cy="508000"/>
          </a:xfrm>
        </p:spPr>
        <p:txBody>
          <a:bodyPr/>
          <a:lstStyle/>
          <a:p>
            <a:r>
              <a:rPr lang="en-US" sz="2000" dirty="0"/>
              <a:t>Comparison of performance and cost of hierarchical and fat-tree DCNs </a:t>
            </a:r>
          </a:p>
        </p:txBody>
      </p:sp>
      <p:sp>
        <p:nvSpPr>
          <p:cNvPr id="4" name="Footer Placeholder 3"/>
          <p:cNvSpPr>
            <a:spLocks noGrp="1"/>
          </p:cNvSpPr>
          <p:nvPr>
            <p:ph type="ftr" sz="quarter" idx="10"/>
          </p:nvPr>
        </p:nvSpPr>
        <p:spPr>
          <a:xfrm>
            <a:off x="3124200" y="6248400"/>
            <a:ext cx="35941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74</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13" name="Picture 12"/>
          <p:cNvPicPr>
            <a:picLocks noChangeAspect="1"/>
          </p:cNvPicPr>
          <p:nvPr/>
        </p:nvPicPr>
        <p:blipFill>
          <a:blip r:embed="rId2"/>
          <a:stretch>
            <a:fillRect/>
          </a:stretch>
        </p:blipFill>
        <p:spPr>
          <a:xfrm>
            <a:off x="0" y="1498600"/>
            <a:ext cx="9144000" cy="2111066"/>
          </a:xfrm>
          <a:prstGeom prst="rect">
            <a:avLst/>
          </a:prstGeom>
        </p:spPr>
      </p:pic>
    </p:spTree>
    <p:extLst>
      <p:ext uri="{BB962C8B-B14F-4D97-AF65-F5344CB8AC3E}">
        <p14:creationId xmlns:p14="http://schemas.microsoft.com/office/powerpoint/2010/main" val="10600363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dirty="0"/>
              <a:t>Fat-tree DCNs</a:t>
            </a:r>
          </a:p>
        </p:txBody>
      </p:sp>
      <p:sp>
        <p:nvSpPr>
          <p:cNvPr id="3" name="Content Placeholder 2"/>
          <p:cNvSpPr>
            <a:spLocks noGrp="1"/>
          </p:cNvSpPr>
          <p:nvPr>
            <p:ph idx="1"/>
          </p:nvPr>
        </p:nvSpPr>
        <p:spPr>
          <a:xfrm>
            <a:off x="457200" y="1320800"/>
            <a:ext cx="8229600" cy="4864100"/>
          </a:xfrm>
        </p:spPr>
        <p:txBody>
          <a:bodyPr/>
          <a:lstStyle/>
          <a:p>
            <a:r>
              <a:rPr lang="en-US" dirty="0"/>
              <a:t>Design principles:</a:t>
            </a:r>
          </a:p>
          <a:p>
            <a:pPr lvl="1"/>
            <a:r>
              <a:rPr lang="en-US" dirty="0"/>
              <a:t>The network should scale to a very large number of nodes.</a:t>
            </a:r>
          </a:p>
          <a:p>
            <a:pPr lvl="1"/>
            <a:r>
              <a:rPr lang="en-US" dirty="0"/>
              <a:t>The fat-tree should have multiple core switches.</a:t>
            </a:r>
          </a:p>
          <a:p>
            <a:pPr lvl="1"/>
            <a:r>
              <a:rPr lang="en-US" dirty="0"/>
              <a:t>The network should support multi-path routing. The equal-cost multi-path (ECMP) routing algorithm which  performs static load splitting among flows should be used.</a:t>
            </a:r>
          </a:p>
          <a:p>
            <a:r>
              <a:rPr lang="en-US" dirty="0"/>
              <a:t>A WSC interconnect consists of k pods;</a:t>
            </a:r>
          </a:p>
          <a:p>
            <a:pPr lvl="1"/>
            <a:r>
              <a:rPr lang="en-US" dirty="0"/>
              <a:t> Each pod has two layers and k/2 switches at each layer. </a:t>
            </a:r>
          </a:p>
          <a:p>
            <a:pPr lvl="1"/>
            <a:r>
              <a:rPr lang="en-US" dirty="0"/>
              <a:t>Each switch at the lower layer is connected directly to k/2 servers. The other k/2 ports are connected to k/2 of the k ports in the aggregation layer. </a:t>
            </a:r>
          </a:p>
          <a:p>
            <a:pPr lvl="1"/>
            <a:r>
              <a:rPr lang="en-US" dirty="0"/>
              <a:t>The total number of switches is k(k+1) and the total number of servers connected to the system is k</a:t>
            </a:r>
            <a:r>
              <a:rPr lang="en-US" baseline="30000" dirty="0"/>
              <a:t>2</a:t>
            </a:r>
            <a:r>
              <a:rPr lang="en-US" dirty="0"/>
              <a:t>. There are (k/2)</a:t>
            </a:r>
            <a:r>
              <a:rPr lang="en-US" baseline="30000" dirty="0"/>
              <a:t>2</a:t>
            </a:r>
            <a:r>
              <a:rPr lang="en-US" dirty="0"/>
              <a:t> paths connecting every pair of servers.</a:t>
            </a:r>
          </a:p>
          <a:p>
            <a:endParaRPr lang="en-US" dirty="0"/>
          </a:p>
        </p:txBody>
      </p:sp>
      <p:sp>
        <p:nvSpPr>
          <p:cNvPr id="4" name="Footer Placeholder 3"/>
          <p:cNvSpPr>
            <a:spLocks noGrp="1"/>
          </p:cNvSpPr>
          <p:nvPr>
            <p:ph type="ftr" sz="quarter" idx="10"/>
          </p:nvPr>
        </p:nvSpPr>
        <p:spPr>
          <a:xfrm>
            <a:off x="3124200" y="6248400"/>
            <a:ext cx="34544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75</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6244871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92100" y="4851400"/>
            <a:ext cx="8750300" cy="1600200"/>
          </a:xfrm>
        </p:spPr>
        <p:txBody>
          <a:bodyPr/>
          <a:lstStyle/>
          <a:p>
            <a:pPr marL="0" indent="0">
              <a:buNone/>
            </a:pPr>
            <a:r>
              <a:rPr lang="en-US" sz="1800" dirty="0"/>
              <a:t>Fat-tree interconnection network for k=4.  The core, the aggregation, and the edge layers are populated with 4-port switches. Each core switch is connected with one of the switches at the aggregation layer of each pod. </a:t>
            </a:r>
          </a:p>
          <a:p>
            <a:pPr marL="0" indent="0">
              <a:buNone/>
            </a:pPr>
            <a:r>
              <a:rPr lang="en-US" sz="1800" dirty="0"/>
              <a:t>The network has four pods, there are four switches at each pod, two at aggregation layer and two at the edge. Four servers are connected to each pod.</a:t>
            </a:r>
          </a:p>
        </p:txBody>
      </p:sp>
      <p:sp>
        <p:nvSpPr>
          <p:cNvPr id="4" name="Footer Placeholder 3"/>
          <p:cNvSpPr>
            <a:spLocks noGrp="1"/>
          </p:cNvSpPr>
          <p:nvPr>
            <p:ph type="ftr" sz="quarter" idx="10"/>
          </p:nvPr>
        </p:nvSpPr>
        <p:spPr>
          <a:xfrm>
            <a:off x="3124200" y="6248400"/>
            <a:ext cx="38735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76</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469900" y="203201"/>
            <a:ext cx="7467600" cy="4313347"/>
          </a:xfrm>
          <a:prstGeom prst="rect">
            <a:avLst/>
          </a:prstGeom>
        </p:spPr>
      </p:pic>
    </p:spTree>
    <p:extLst>
      <p:ext uri="{BB962C8B-B14F-4D97-AF65-F5344CB8AC3E}">
        <p14:creationId xmlns:p14="http://schemas.microsoft.com/office/powerpoint/2010/main" val="31082450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8900" y="3860800"/>
            <a:ext cx="9055100" cy="2882900"/>
          </a:xfrm>
        </p:spPr>
        <p:txBody>
          <a:bodyPr/>
          <a:lstStyle/>
          <a:p>
            <a:pPr marL="0" indent="0">
              <a:buNone/>
            </a:pPr>
            <a:r>
              <a:rPr lang="en-US" sz="1800" dirty="0"/>
              <a:t>IP addresses of switches have the form </a:t>
            </a:r>
            <a:r>
              <a:rPr lang="en-US" sz="1800" u="sng" dirty="0"/>
              <a:t>87.pod.switch.1</a:t>
            </a:r>
            <a:r>
              <a:rPr lang="en-US" sz="1800" dirty="0"/>
              <a:t>; switches are numbered left to right, and bottom to top.  Core switches have IP addresses of the form </a:t>
            </a:r>
            <a:r>
              <a:rPr lang="en-US" sz="1800" u="sng" dirty="0"/>
              <a:t>87.k.j.i</a:t>
            </a:r>
            <a:r>
              <a:rPr lang="en-US" sz="1800" dirty="0"/>
              <a:t> where k=4, j and </a:t>
            </a:r>
            <a:r>
              <a:rPr lang="en-US" sz="1800" dirty="0" err="1"/>
              <a:t>i</a:t>
            </a:r>
            <a:r>
              <a:rPr lang="en-US" sz="1800" dirty="0"/>
              <a:t> denote the coordinates of the switch in the (k/2)</a:t>
            </a:r>
            <a:r>
              <a:rPr lang="en-US" sz="1800" baseline="30000" dirty="0"/>
              <a:t>2</a:t>
            </a:r>
            <a:r>
              <a:rPr lang="en-US" sz="1800" dirty="0"/>
              <a:t> core switch grid starting from top-left. The four switches of pod 2 have IP addresses 87.2.0.1, 87.2.1.1, 87.2.2.1, and 87.2.3.1.</a:t>
            </a:r>
          </a:p>
          <a:p>
            <a:pPr marL="0" indent="0">
              <a:buNone/>
            </a:pPr>
            <a:r>
              <a:rPr lang="en-US" sz="1800" dirty="0"/>
              <a:t>Servers have IP addresses of the form  </a:t>
            </a:r>
            <a:r>
              <a:rPr lang="en-US" sz="1800" u="sng" dirty="0"/>
              <a:t>87.pod.switch.serverID;</a:t>
            </a:r>
            <a:r>
              <a:rPr lang="en-US" sz="1800" dirty="0"/>
              <a:t> </a:t>
            </a:r>
            <a:r>
              <a:rPr lang="en-US" sz="1800" dirty="0" err="1"/>
              <a:t>serverID</a:t>
            </a:r>
            <a:r>
              <a:rPr lang="en-US" sz="1800" dirty="0"/>
              <a:t> is the server position in the subnet of the edge router starting from left to right; e.g.,  IP addresses of the two servers connected to the switch with IP address 87.2.0.1 are 87.2.0.2 and 87.2.0.3.</a:t>
            </a:r>
          </a:p>
          <a:p>
            <a:endParaRPr lang="en-US" dirty="0"/>
          </a:p>
        </p:txBody>
      </p:sp>
      <p:sp>
        <p:nvSpPr>
          <p:cNvPr id="4" name="Footer Placeholder 3"/>
          <p:cNvSpPr>
            <a:spLocks noGrp="1"/>
          </p:cNvSpPr>
          <p:nvPr>
            <p:ph type="ftr" sz="quarter" idx="10"/>
          </p:nvPr>
        </p:nvSpPr>
        <p:spPr>
          <a:xfrm>
            <a:off x="3124200" y="6248400"/>
            <a:ext cx="37465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77</a:t>
            </a:fld>
            <a:endParaRPr lang="en-US"/>
          </a:p>
        </p:txBody>
      </p:sp>
      <p:sp>
        <p:nvSpPr>
          <p:cNvPr id="6" name="Date Placeholder 5"/>
          <p:cNvSpPr>
            <a:spLocks noGrp="1"/>
          </p:cNvSpPr>
          <p:nvPr>
            <p:ph type="dt" sz="half" idx="12"/>
          </p:nvPr>
        </p:nvSpPr>
        <p:spPr/>
        <p:txBody>
          <a:bodyPr/>
          <a:lstStyle/>
          <a:p>
            <a:pPr>
              <a:defRPr/>
            </a:pPr>
            <a:r>
              <a:rPr lang="en-US"/>
              <a:t>Dan C. Marinescu</a:t>
            </a:r>
            <a:endParaRPr lang="en-US" dirty="0"/>
          </a:p>
        </p:txBody>
      </p:sp>
      <p:pic>
        <p:nvPicPr>
          <p:cNvPr id="7" name="Picture 6"/>
          <p:cNvPicPr>
            <a:picLocks noChangeAspect="1"/>
          </p:cNvPicPr>
          <p:nvPr/>
        </p:nvPicPr>
        <p:blipFill>
          <a:blip r:embed="rId2"/>
          <a:stretch>
            <a:fillRect/>
          </a:stretch>
        </p:blipFill>
        <p:spPr>
          <a:xfrm>
            <a:off x="495300" y="304800"/>
            <a:ext cx="7962900" cy="3721099"/>
          </a:xfrm>
          <a:prstGeom prst="rect">
            <a:avLst/>
          </a:prstGeom>
        </p:spPr>
      </p:pic>
    </p:spTree>
    <p:extLst>
      <p:ext uri="{BB962C8B-B14F-4D97-AF65-F5344CB8AC3E}">
        <p14:creationId xmlns:p14="http://schemas.microsoft.com/office/powerpoint/2010/main" val="20951481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42900" y="5219700"/>
            <a:ext cx="8623300" cy="1460500"/>
          </a:xfrm>
        </p:spPr>
        <p:txBody>
          <a:bodyPr/>
          <a:lstStyle/>
          <a:p>
            <a:pPr marL="0" indent="0">
              <a:buNone/>
            </a:pPr>
            <a:r>
              <a:rPr lang="en-US" sz="1800" dirty="0"/>
              <a:t>(Left)  The two level routing tables for switch 87.2.2.1. Two incoming packets for IP addresses 87.2.1.2 and 87.3.0.3  are forwarded on ports 1 and 3, respectively. </a:t>
            </a:r>
          </a:p>
          <a:p>
            <a:pPr marL="0" indent="0">
              <a:buNone/>
            </a:pPr>
            <a:r>
              <a:rPr lang="en-US" sz="1800" dirty="0"/>
              <a:t>(Right) The RAM implementation of a two-level TCAM routing table</a:t>
            </a:r>
          </a:p>
        </p:txBody>
      </p:sp>
      <p:sp>
        <p:nvSpPr>
          <p:cNvPr id="4" name="Footer Placeholder 3"/>
          <p:cNvSpPr>
            <a:spLocks noGrp="1"/>
          </p:cNvSpPr>
          <p:nvPr>
            <p:ph type="ftr" sz="quarter" idx="10"/>
          </p:nvPr>
        </p:nvSpPr>
        <p:spPr>
          <a:xfrm>
            <a:off x="3124200" y="6248400"/>
            <a:ext cx="37719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78</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88900" y="2971800"/>
            <a:ext cx="9144000" cy="2265245"/>
          </a:xfrm>
          <a:prstGeom prst="rect">
            <a:avLst/>
          </a:prstGeom>
        </p:spPr>
      </p:pic>
      <p:sp>
        <p:nvSpPr>
          <p:cNvPr id="10" name="Rectangle 9"/>
          <p:cNvSpPr/>
          <p:nvPr/>
        </p:nvSpPr>
        <p:spPr>
          <a:xfrm>
            <a:off x="152400" y="395744"/>
            <a:ext cx="8864600" cy="2585323"/>
          </a:xfrm>
          <a:prstGeom prst="rect">
            <a:avLst/>
          </a:prstGeom>
        </p:spPr>
        <p:txBody>
          <a:bodyPr wrap="square">
            <a:spAutoFit/>
          </a:bodyPr>
          <a:lstStyle/>
          <a:p>
            <a:r>
              <a:rPr lang="en-US" dirty="0"/>
              <a:t>IP addresses of switches have the form </a:t>
            </a:r>
            <a:r>
              <a:rPr lang="en-US" u="sng" dirty="0"/>
              <a:t>87.pod.switch.1</a:t>
            </a:r>
            <a:r>
              <a:rPr lang="en-US" dirty="0"/>
              <a:t>; switches are numbered left to right, and bottom to top. </a:t>
            </a:r>
          </a:p>
          <a:p>
            <a:r>
              <a:rPr lang="en-US" dirty="0"/>
              <a:t>Core switches have IP addresses of the form </a:t>
            </a:r>
            <a:r>
              <a:rPr lang="en-US" u="sng" dirty="0"/>
              <a:t>87.k.j.i</a:t>
            </a:r>
            <a:r>
              <a:rPr lang="en-US" dirty="0"/>
              <a:t> where j and </a:t>
            </a:r>
            <a:r>
              <a:rPr lang="en-US" dirty="0" err="1"/>
              <a:t>i</a:t>
            </a:r>
            <a:r>
              <a:rPr lang="en-US" dirty="0"/>
              <a:t> denote the coordinates of the switch in the (k/2)</a:t>
            </a:r>
            <a:r>
              <a:rPr lang="en-US" baseline="30000" dirty="0"/>
              <a:t>2</a:t>
            </a:r>
            <a:r>
              <a:rPr lang="en-US" dirty="0"/>
              <a:t> core switch grid starting from top-left, e.g.,  the four switches of pod 2 have IP addresses 87.2.0.1, 87.2.1.1, 87.2.2.1, and 87.2.3.1.</a:t>
            </a:r>
          </a:p>
          <a:p>
            <a:r>
              <a:rPr lang="en-US" dirty="0"/>
              <a:t>Servers have IP addresses of the form  </a:t>
            </a:r>
            <a:r>
              <a:rPr lang="en-US" u="sng" dirty="0"/>
              <a:t>87.pod.switch.serverID </a:t>
            </a:r>
            <a:r>
              <a:rPr lang="en-US" dirty="0"/>
              <a:t>where </a:t>
            </a:r>
            <a:r>
              <a:rPr lang="en-US" dirty="0" err="1"/>
              <a:t>serverID</a:t>
            </a:r>
            <a:r>
              <a:rPr lang="en-US" dirty="0"/>
              <a:t> is the server position in the subnet of the edge router starting from left to right; e.g.,  IP addresses of the two servers connected to the switch with IP address 87.2.0.1 are 87.2.0.2 and 87.2.0.3.</a:t>
            </a:r>
          </a:p>
        </p:txBody>
      </p:sp>
    </p:spTree>
    <p:extLst>
      <p:ext uri="{BB962C8B-B14F-4D97-AF65-F5344CB8AC3E}">
        <p14:creationId xmlns:p14="http://schemas.microsoft.com/office/powerpoint/2010/main" val="1031286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dirty="0"/>
              <a:t>12. Network resource management algorithms</a:t>
            </a:r>
          </a:p>
        </p:txBody>
      </p:sp>
      <p:sp>
        <p:nvSpPr>
          <p:cNvPr id="3" name="Content Placeholder 2"/>
          <p:cNvSpPr>
            <a:spLocks noGrp="1"/>
          </p:cNvSpPr>
          <p:nvPr>
            <p:ph idx="1"/>
          </p:nvPr>
        </p:nvSpPr>
        <p:spPr>
          <a:xfrm>
            <a:off x="177800" y="1130300"/>
            <a:ext cx="8801100" cy="5219700"/>
          </a:xfrm>
        </p:spPr>
        <p:txBody>
          <a:bodyPr/>
          <a:lstStyle/>
          <a:p>
            <a:r>
              <a:rPr lang="en-US" dirty="0"/>
              <a:t>Aim </a:t>
            </a:r>
            <a:r>
              <a:rPr lang="en-US" dirty="0">
                <a:sym typeface="Wingdings"/>
              </a:rPr>
              <a:t> </a:t>
            </a:r>
            <a:r>
              <a:rPr lang="en-US" dirty="0"/>
              <a:t>guarantee the communication bandwidth required by an application as specified by an  SLA. </a:t>
            </a:r>
          </a:p>
          <a:p>
            <a:r>
              <a:rPr lang="en-US" dirty="0"/>
              <a:t>Scope </a:t>
            </a:r>
            <a:r>
              <a:rPr lang="en-US" dirty="0">
                <a:sym typeface="Wingdings"/>
              </a:rPr>
              <a:t> m</a:t>
            </a:r>
            <a:r>
              <a:rPr lang="en-US" dirty="0"/>
              <a:t>anage </a:t>
            </a:r>
          </a:p>
          <a:p>
            <a:pPr lvl="1"/>
            <a:r>
              <a:rPr lang="en-US" dirty="0"/>
              <a:t>Communication links of limited bandwidth. </a:t>
            </a:r>
          </a:p>
          <a:p>
            <a:pPr lvl="1"/>
            <a:r>
              <a:rPr lang="en-US" dirty="0"/>
              <a:t>Switches of limited capacity.</a:t>
            </a:r>
          </a:p>
          <a:p>
            <a:r>
              <a:rPr lang="en-US" dirty="0"/>
              <a:t>How </a:t>
            </a:r>
            <a:r>
              <a:rPr lang="en-US" dirty="0">
                <a:sym typeface="Wingdings"/>
              </a:rPr>
              <a:t> apply</a:t>
            </a:r>
            <a:r>
              <a:rPr lang="en-US" dirty="0"/>
              <a:t> strategies to support the data streaming </a:t>
            </a:r>
            <a:r>
              <a:rPr lang="en-US" dirty="0" err="1"/>
              <a:t>QoS</a:t>
            </a:r>
            <a:r>
              <a:rPr lang="en-US" dirty="0"/>
              <a:t> requirements.</a:t>
            </a:r>
          </a:p>
          <a:p>
            <a:r>
              <a:rPr lang="en-US" dirty="0"/>
              <a:t>A switch handles multiple </a:t>
            </a:r>
            <a:r>
              <a:rPr lang="en-US" u="sng" dirty="0"/>
              <a:t>flows</a:t>
            </a:r>
            <a:r>
              <a:rPr lang="en-US" dirty="0"/>
              <a:t>, pairs of source-destination end-points of the traffic.</a:t>
            </a:r>
          </a:p>
          <a:p>
            <a:r>
              <a:rPr lang="en-US" dirty="0"/>
              <a:t>A scheduling algorithm has to manage several quantities: </a:t>
            </a:r>
          </a:p>
          <a:p>
            <a:pPr lvl="1"/>
            <a:r>
              <a:rPr lang="en-US" dirty="0"/>
              <a:t>Bandwidth </a:t>
            </a:r>
            <a:r>
              <a:rPr lang="en-US" dirty="0">
                <a:sym typeface="Wingdings"/>
              </a:rPr>
              <a:t></a:t>
            </a:r>
            <a:r>
              <a:rPr lang="en-US" dirty="0"/>
              <a:t> the amount of data each flow is allowed to transport.</a:t>
            </a:r>
          </a:p>
          <a:p>
            <a:pPr lvl="1"/>
            <a:r>
              <a:rPr lang="en-US" dirty="0"/>
              <a:t>Timing </a:t>
            </a:r>
            <a:r>
              <a:rPr lang="en-US" dirty="0">
                <a:sym typeface="Wingdings"/>
              </a:rPr>
              <a:t></a:t>
            </a:r>
            <a:r>
              <a:rPr lang="en-US" dirty="0"/>
              <a:t> when the packets of individual flows are transmitted. </a:t>
            </a:r>
          </a:p>
          <a:p>
            <a:pPr lvl="1"/>
            <a:r>
              <a:rPr lang="en-US" dirty="0"/>
              <a:t>Buffer space  allocated to each flow.</a:t>
            </a:r>
          </a:p>
          <a:p>
            <a:r>
              <a:rPr lang="en-US" dirty="0"/>
              <a:t> FCFS algorithms </a:t>
            </a:r>
            <a:r>
              <a:rPr lang="en-US" dirty="0">
                <a:sym typeface="Wingdings"/>
              </a:rPr>
              <a:t> </a:t>
            </a:r>
            <a:r>
              <a:rPr lang="en-US" dirty="0"/>
              <a:t>simple management of: bandwidth, timing, and buffer space. Do not guarantee fairness, greedy flow sources can transmit at a higher rate and benefit from a larger share of bandwidth.</a:t>
            </a:r>
          </a:p>
          <a:p>
            <a:endParaRPr lang="en-US" dirty="0"/>
          </a:p>
        </p:txBody>
      </p:sp>
      <p:sp>
        <p:nvSpPr>
          <p:cNvPr id="4" name="Footer Placeholder 3"/>
          <p:cNvSpPr>
            <a:spLocks noGrp="1"/>
          </p:cNvSpPr>
          <p:nvPr>
            <p:ph type="ftr" sz="quarter" idx="10"/>
          </p:nvPr>
        </p:nvSpPr>
        <p:spPr>
          <a:xfrm>
            <a:off x="3124200" y="6248400"/>
            <a:ext cx="35433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79</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291865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50C41C-CA5F-4083-8382-D2655DF9F05C}"/>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C21F2087-ABAE-47E6-B9D8-FB1718C21E3D}"/>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92FD0FEE-53B6-48B2-BFB8-4C94799F132B}"/>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41F262D7-0231-4767-A20C-2124D0E68519}"/>
              </a:ext>
            </a:extLst>
          </p:cNvPr>
          <p:cNvSpPr>
            <a:spLocks noGrp="1"/>
          </p:cNvSpPr>
          <p:nvPr>
            <p:ph type="sldNum" sz="quarter" idx="11"/>
          </p:nvPr>
        </p:nvSpPr>
        <p:spPr/>
        <p:txBody>
          <a:bodyPr/>
          <a:lstStyle/>
          <a:p>
            <a:pPr>
              <a:defRPr/>
            </a:pPr>
            <a:fld id="{CB1E956D-D9E7-4FA9-A346-BB84C9BA9367}" type="slidenum">
              <a:rPr lang="en-US" smtClean="0"/>
              <a:pPr>
                <a:defRPr/>
              </a:pPr>
              <a:t>8</a:t>
            </a:fld>
            <a:endParaRPr lang="en-US"/>
          </a:p>
        </p:txBody>
      </p:sp>
      <p:sp>
        <p:nvSpPr>
          <p:cNvPr id="6" name="Θέση ημερομηνίας 5">
            <a:extLst>
              <a:ext uri="{FF2B5EF4-FFF2-40B4-BE49-F238E27FC236}">
                <a16:creationId xmlns:a16="http://schemas.microsoft.com/office/drawing/2014/main" id="{3575A1B3-911C-4AB5-B185-EB963DF9CA5C}"/>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A98355F0-E0F6-4A76-8507-09195185E794}"/>
              </a:ext>
            </a:extLst>
          </p:cNvPr>
          <p:cNvPicPr>
            <a:picLocks noChangeAspect="1"/>
          </p:cNvPicPr>
          <p:nvPr/>
        </p:nvPicPr>
        <p:blipFill>
          <a:blip r:embed="rId2"/>
          <a:stretch>
            <a:fillRect/>
          </a:stretch>
        </p:blipFill>
        <p:spPr>
          <a:xfrm>
            <a:off x="1619250" y="1238250"/>
            <a:ext cx="5905500" cy="4381500"/>
          </a:xfrm>
          <a:prstGeom prst="rect">
            <a:avLst/>
          </a:prstGeom>
        </p:spPr>
      </p:pic>
    </p:spTree>
    <p:extLst>
      <p:ext uri="{BB962C8B-B14F-4D97-AF65-F5344CB8AC3E}">
        <p14:creationId xmlns:p14="http://schemas.microsoft.com/office/powerpoint/2010/main" val="7526540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457200"/>
            <a:ext cx="8699500" cy="508000"/>
          </a:xfrm>
        </p:spPr>
        <p:txBody>
          <a:bodyPr/>
          <a:lstStyle/>
          <a:p>
            <a:r>
              <a:rPr lang="en-US" dirty="0"/>
              <a:t>Fair-queuing (FQ); Stochastic Fair Queuing (SFQ) </a:t>
            </a:r>
          </a:p>
        </p:txBody>
      </p:sp>
      <p:sp>
        <p:nvSpPr>
          <p:cNvPr id="3" name="Content Placeholder 2"/>
          <p:cNvSpPr>
            <a:spLocks noGrp="1"/>
          </p:cNvSpPr>
          <p:nvPr>
            <p:ph idx="1"/>
          </p:nvPr>
        </p:nvSpPr>
        <p:spPr>
          <a:xfrm>
            <a:off x="457200" y="1244600"/>
            <a:ext cx="8229600" cy="4902200"/>
          </a:xfrm>
        </p:spPr>
        <p:txBody>
          <a:bodyPr/>
          <a:lstStyle/>
          <a:p>
            <a:r>
              <a:rPr lang="en-US" dirty="0"/>
              <a:t>FQ </a:t>
            </a:r>
            <a:r>
              <a:rPr lang="en-US" dirty="0">
                <a:sym typeface="Wingdings"/>
              </a:rPr>
              <a:t> e</a:t>
            </a:r>
            <a:r>
              <a:rPr lang="en-US" dirty="0"/>
              <a:t>nsures that a high-data-rate flow cannot use more than its fair share of the link capacity. </a:t>
            </a:r>
          </a:p>
          <a:p>
            <a:r>
              <a:rPr lang="en-US" dirty="0"/>
              <a:t>FQ's objective </a:t>
            </a:r>
            <a:r>
              <a:rPr lang="en-US" dirty="0">
                <a:sym typeface="Wingdings"/>
              </a:rPr>
              <a:t></a:t>
            </a:r>
            <a:r>
              <a:rPr lang="en-US" dirty="0"/>
              <a:t> </a:t>
            </a:r>
            <a:r>
              <a:rPr lang="en-US" u="sng" dirty="0"/>
              <a:t>max-min fairness</a:t>
            </a:r>
            <a:r>
              <a:rPr lang="en-US" dirty="0"/>
              <a:t>, first it maximizes the minimum data rate of any data flows, then it maximizes  the second minimum data rate. </a:t>
            </a:r>
          </a:p>
          <a:p>
            <a:r>
              <a:rPr lang="en-US" dirty="0"/>
              <a:t>FQ  throughput is low but starvation of expensive flows is avoided.</a:t>
            </a:r>
          </a:p>
          <a:p>
            <a:r>
              <a:rPr lang="en-US" dirty="0"/>
              <a:t>Packets are first classified into flows by the system and then assigned to a queue dedicated to the flow.  Packet queues are serviced one packet at a time in round­-robin (RR) order.</a:t>
            </a:r>
          </a:p>
          <a:p>
            <a:r>
              <a:rPr lang="en-US" dirty="0"/>
              <a:t>SFQ </a:t>
            </a:r>
            <a:r>
              <a:rPr lang="en-US" dirty="0">
                <a:sym typeface="Wingdings"/>
              </a:rPr>
              <a:t> </a:t>
            </a:r>
            <a:r>
              <a:rPr lang="en-US" dirty="0"/>
              <a:t>simpler and less accurate implementation of the FQ algorithms and requires less calculations.</a:t>
            </a:r>
          </a:p>
          <a:p>
            <a:r>
              <a:rPr lang="en-US" dirty="0"/>
              <a:t> SFQ </a:t>
            </a:r>
            <a:r>
              <a:rPr lang="en-US" dirty="0">
                <a:sym typeface="Wingdings"/>
              </a:rPr>
              <a:t> e</a:t>
            </a:r>
            <a:r>
              <a:rPr lang="en-US" dirty="0"/>
              <a:t>nsures that each flow has the opportunity to transmit an equal amount of data and takes into account data packet sizes</a:t>
            </a:r>
          </a:p>
          <a:p>
            <a:endParaRPr lang="en-US" dirty="0"/>
          </a:p>
          <a:p>
            <a:endParaRPr lang="en-US" dirty="0"/>
          </a:p>
        </p:txBody>
      </p:sp>
      <p:sp>
        <p:nvSpPr>
          <p:cNvPr id="4" name="Footer Placeholder 3"/>
          <p:cNvSpPr>
            <a:spLocks noGrp="1"/>
          </p:cNvSpPr>
          <p:nvPr>
            <p:ph type="ftr" sz="quarter" idx="10"/>
          </p:nvPr>
        </p:nvSpPr>
        <p:spPr>
          <a:xfrm>
            <a:off x="3124200" y="6248400"/>
            <a:ext cx="34290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80</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4037423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4622800"/>
            <a:ext cx="8229600" cy="1104900"/>
          </a:xfrm>
        </p:spPr>
        <p:txBody>
          <a:bodyPr/>
          <a:lstStyle/>
          <a:p>
            <a:pPr marL="0" indent="0">
              <a:buNone/>
            </a:pPr>
            <a:r>
              <a:rPr lang="en-US" dirty="0"/>
              <a:t>Fair Queuing - packets are first classified into flows and then assigned to a queue dedicated to the flow;  queues are serviced one packet at a time in </a:t>
            </a:r>
            <a:r>
              <a:rPr lang="en-US" dirty="0" err="1"/>
              <a:t>round­robin</a:t>
            </a:r>
            <a:r>
              <a:rPr lang="en-US" dirty="0"/>
              <a:t> order and  empty queues are skipped</a:t>
            </a:r>
          </a:p>
        </p:txBody>
      </p:sp>
      <p:sp>
        <p:nvSpPr>
          <p:cNvPr id="4" name="Footer Placeholder 3"/>
          <p:cNvSpPr>
            <a:spLocks noGrp="1"/>
          </p:cNvSpPr>
          <p:nvPr>
            <p:ph type="ftr" sz="quarter" idx="10"/>
          </p:nvPr>
        </p:nvSpPr>
        <p:spPr>
          <a:xfrm>
            <a:off x="3124200" y="6248400"/>
            <a:ext cx="34163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81</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863600" y="977900"/>
            <a:ext cx="7264400" cy="3238500"/>
          </a:xfrm>
          <a:prstGeom prst="rect">
            <a:avLst/>
          </a:prstGeom>
        </p:spPr>
      </p:pic>
    </p:spTree>
    <p:extLst>
      <p:ext uri="{BB962C8B-B14F-4D97-AF65-F5344CB8AC3E}">
        <p14:creationId xmlns:p14="http://schemas.microsoft.com/office/powerpoint/2010/main" val="30052810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5300"/>
          </a:xfrm>
        </p:spPr>
        <p:txBody>
          <a:bodyPr/>
          <a:lstStyle/>
          <a:p>
            <a:r>
              <a:rPr lang="en-US" dirty="0"/>
              <a:t>Class-Based Queuing (CBQ)</a:t>
            </a:r>
          </a:p>
        </p:txBody>
      </p:sp>
      <p:sp>
        <p:nvSpPr>
          <p:cNvPr id="3" name="Content Placeholder 2"/>
          <p:cNvSpPr>
            <a:spLocks noGrp="1"/>
          </p:cNvSpPr>
          <p:nvPr>
            <p:ph idx="1"/>
          </p:nvPr>
        </p:nvSpPr>
        <p:spPr>
          <a:xfrm>
            <a:off x="228600" y="1168400"/>
            <a:ext cx="8674100" cy="4914900"/>
          </a:xfrm>
        </p:spPr>
        <p:txBody>
          <a:bodyPr/>
          <a:lstStyle/>
          <a:p>
            <a:r>
              <a:rPr lang="en-US" dirty="0"/>
              <a:t>Objective </a:t>
            </a:r>
            <a:r>
              <a:rPr lang="en-US" dirty="0">
                <a:sym typeface="Wingdings"/>
              </a:rPr>
              <a:t> support flexible link sharing for applications which require bandwidth guarantees such as VoIP, video-streaming, and audio-streaming. </a:t>
            </a:r>
          </a:p>
          <a:p>
            <a:r>
              <a:rPr lang="en-US" dirty="0">
                <a:sym typeface="Wingdings"/>
              </a:rPr>
              <a:t>Ensures balance between short-lived network flows, e.g., web searches, and long-lived ones, e.g., video-streaming or file transfers.</a:t>
            </a:r>
          </a:p>
          <a:p>
            <a:r>
              <a:rPr lang="en-US" dirty="0"/>
              <a:t>Uses several functional units: </a:t>
            </a:r>
          </a:p>
          <a:p>
            <a:pPr lvl="1"/>
            <a:r>
              <a:rPr lang="en-US" dirty="0"/>
              <a:t>Classifier - uses the information in the packet header to assign arriving packets to classes. </a:t>
            </a:r>
          </a:p>
          <a:p>
            <a:pPr lvl="1"/>
            <a:r>
              <a:rPr lang="en-US" dirty="0"/>
              <a:t>Estimator  of the short-term bandwidth for the class. </a:t>
            </a:r>
          </a:p>
          <a:p>
            <a:pPr lvl="1"/>
            <a:r>
              <a:rPr lang="en-US" dirty="0"/>
              <a:t>Selector/scheduler, identifies the highest priority class to send next and, if multiple classes have the same priority, to schedule them on a round-robin base. </a:t>
            </a:r>
          </a:p>
          <a:p>
            <a:pPr lvl="1"/>
            <a:r>
              <a:rPr lang="en-US" dirty="0"/>
              <a:t>Delayer - computes the next time when a class that has exceeded its link allocation is allowed to send.</a:t>
            </a:r>
          </a:p>
          <a:p>
            <a:endParaRPr lang="en-US" dirty="0"/>
          </a:p>
        </p:txBody>
      </p:sp>
      <p:sp>
        <p:nvSpPr>
          <p:cNvPr id="4" name="Footer Placeholder 3"/>
          <p:cNvSpPr>
            <a:spLocks noGrp="1"/>
          </p:cNvSpPr>
          <p:nvPr>
            <p:ph type="ftr" sz="quarter" idx="10"/>
          </p:nvPr>
        </p:nvSpPr>
        <p:spPr>
          <a:xfrm>
            <a:off x="3124200" y="6248400"/>
            <a:ext cx="33274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82</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18572151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4500" y="3314700"/>
            <a:ext cx="8229600" cy="2781300"/>
          </a:xfrm>
        </p:spPr>
        <p:txBody>
          <a:bodyPr/>
          <a:lstStyle/>
          <a:p>
            <a:pPr marL="0" indent="0">
              <a:buNone/>
            </a:pPr>
            <a:r>
              <a:rPr lang="en-US" sz="1800" dirty="0"/>
              <a:t>CBQ link sharing for two groups A, of short-lived traffic, and B, of long-lived traffic, allocated 25% and 75% of the link capacity, respectively. There are six classes of traffic with priorities 1, 2, and 3. </a:t>
            </a:r>
          </a:p>
          <a:p>
            <a:pPr marL="0" indent="0">
              <a:buNone/>
            </a:pPr>
            <a:r>
              <a:rPr lang="en-US" sz="1800" dirty="0"/>
              <a:t>Priority 1 </a:t>
            </a:r>
            <a:r>
              <a:rPr lang="en-US" sz="1800" dirty="0">
                <a:sym typeface="Wingdings"/>
              </a:rPr>
              <a:t></a:t>
            </a:r>
            <a:r>
              <a:rPr lang="en-US" sz="1800" dirty="0"/>
              <a:t> RT (real-time) and the video streaming have are allocated 3% and 60% of link capacity. </a:t>
            </a:r>
          </a:p>
          <a:p>
            <a:pPr marL="0" indent="0">
              <a:buNone/>
            </a:pPr>
            <a:r>
              <a:rPr lang="en-US" sz="1800" dirty="0"/>
              <a:t>Priority 12 </a:t>
            </a:r>
            <a:r>
              <a:rPr lang="en-US" sz="1800" dirty="0">
                <a:sym typeface="Wingdings"/>
              </a:rPr>
              <a:t> </a:t>
            </a:r>
            <a:r>
              <a:rPr lang="en-US" sz="1800" dirty="0"/>
              <a:t>Web transactions and audio streaming are allocated 20% and 10% of link capacity.</a:t>
            </a:r>
          </a:p>
          <a:p>
            <a:pPr marL="0" indent="0">
              <a:buNone/>
            </a:pPr>
            <a:r>
              <a:rPr lang="en-US" sz="1800" dirty="0"/>
              <a:t> Priority 3 </a:t>
            </a:r>
            <a:r>
              <a:rPr lang="en-US" sz="1800" dirty="0">
                <a:sym typeface="Wingdings"/>
              </a:rPr>
              <a:t> </a:t>
            </a:r>
            <a:r>
              <a:rPr lang="en-US" sz="1800" dirty="0" err="1"/>
              <a:t>Intr</a:t>
            </a:r>
            <a:r>
              <a:rPr lang="en-US" sz="1800" dirty="0"/>
              <a:t> (interactive applications) and FTP (file transfer protocols) are allocated 2% and 5% of link capacity.</a:t>
            </a:r>
          </a:p>
        </p:txBody>
      </p:sp>
      <p:sp>
        <p:nvSpPr>
          <p:cNvPr id="4" name="Footer Placeholder 3"/>
          <p:cNvSpPr>
            <a:spLocks noGrp="1"/>
          </p:cNvSpPr>
          <p:nvPr>
            <p:ph type="ftr" sz="quarter" idx="10"/>
          </p:nvPr>
        </p:nvSpPr>
        <p:spPr>
          <a:xfrm>
            <a:off x="3124200" y="6248400"/>
            <a:ext cx="34036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83</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711200" y="482600"/>
            <a:ext cx="7721600" cy="2540000"/>
          </a:xfrm>
          <a:prstGeom prst="rect">
            <a:avLst/>
          </a:prstGeom>
        </p:spPr>
      </p:pic>
    </p:spTree>
    <p:extLst>
      <p:ext uri="{BB962C8B-B14F-4D97-AF65-F5344CB8AC3E}">
        <p14:creationId xmlns:p14="http://schemas.microsoft.com/office/powerpoint/2010/main" val="6000172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60400"/>
          </a:xfrm>
        </p:spPr>
        <p:txBody>
          <a:bodyPr/>
          <a:lstStyle/>
          <a:p>
            <a:r>
              <a:rPr lang="en-US" dirty="0"/>
              <a:t>CBQ classes</a:t>
            </a:r>
          </a:p>
        </p:txBody>
      </p:sp>
      <p:sp>
        <p:nvSpPr>
          <p:cNvPr id="3" name="Content Placeholder 2"/>
          <p:cNvSpPr>
            <a:spLocks noGrp="1"/>
          </p:cNvSpPr>
          <p:nvPr>
            <p:ph idx="1"/>
          </p:nvPr>
        </p:nvSpPr>
        <p:spPr>
          <a:xfrm>
            <a:off x="457200" y="1181100"/>
            <a:ext cx="8229600" cy="4686300"/>
          </a:xfrm>
        </p:spPr>
        <p:txBody>
          <a:bodyPr/>
          <a:lstStyle/>
          <a:p>
            <a:r>
              <a:rPr lang="en-US" dirty="0"/>
              <a:t>CBQ classes are organized in a tree-like hierarchy.</a:t>
            </a:r>
          </a:p>
          <a:p>
            <a:r>
              <a:rPr lang="en-US" dirty="0"/>
              <a:t>A class is:</a:t>
            </a:r>
          </a:p>
          <a:p>
            <a:pPr lvl="1"/>
            <a:r>
              <a:rPr lang="en-US" dirty="0" err="1"/>
              <a:t>Overlimit</a:t>
            </a:r>
            <a:r>
              <a:rPr lang="en-US" dirty="0"/>
              <a:t> if over a certain recent period it has used more than its bandwidth allocation (in bytes per second). </a:t>
            </a:r>
          </a:p>
          <a:p>
            <a:pPr lvl="1"/>
            <a:r>
              <a:rPr lang="en-US" dirty="0" err="1"/>
              <a:t>Underlimit</a:t>
            </a:r>
            <a:r>
              <a:rPr lang="en-US" dirty="0"/>
              <a:t> -  if it has used less than its bandwidth allocation. </a:t>
            </a:r>
          </a:p>
          <a:p>
            <a:pPr lvl="1"/>
            <a:r>
              <a:rPr lang="en-US" dirty="0" err="1"/>
              <a:t>Atlimit</a:t>
            </a:r>
            <a:r>
              <a:rPr lang="en-US" dirty="0"/>
              <a:t> - if it has used exactly its bandwidth allocation.</a:t>
            </a:r>
          </a:p>
          <a:p>
            <a:r>
              <a:rPr lang="en-US" dirty="0"/>
              <a:t> A leaf class is </a:t>
            </a:r>
          </a:p>
          <a:p>
            <a:pPr lvl="1"/>
            <a:r>
              <a:rPr lang="en-US" dirty="0"/>
              <a:t>Satisfied if it is </a:t>
            </a:r>
            <a:r>
              <a:rPr lang="en-US" dirty="0" err="1"/>
              <a:t>underlimit</a:t>
            </a:r>
            <a:r>
              <a:rPr lang="en-US" dirty="0"/>
              <a:t> and has a persistent backlog;  </a:t>
            </a:r>
          </a:p>
          <a:p>
            <a:pPr lvl="1"/>
            <a:r>
              <a:rPr lang="en-US" dirty="0"/>
              <a:t>Unsatisfied otherwise. </a:t>
            </a:r>
          </a:p>
          <a:p>
            <a:r>
              <a:rPr lang="en-US" dirty="0"/>
              <a:t>A non-leaf class is unsatisfied if it is </a:t>
            </a:r>
            <a:r>
              <a:rPr lang="en-US" dirty="0" err="1"/>
              <a:t>underlimit</a:t>
            </a:r>
            <a:r>
              <a:rPr lang="en-US" dirty="0"/>
              <a:t> and has some descendent class with a persistent backlog. A class should be regulated if it is </a:t>
            </a:r>
            <a:r>
              <a:rPr lang="en-US" dirty="0" err="1"/>
              <a:t>overlimit</a:t>
            </a:r>
            <a:r>
              <a:rPr lang="en-US" dirty="0"/>
              <a:t> and if some other class is unsatisfied and this regulation should continue until the class is no longer </a:t>
            </a:r>
            <a:r>
              <a:rPr lang="en-US" dirty="0" err="1"/>
              <a:t>overlimit</a:t>
            </a:r>
            <a:r>
              <a:rPr lang="en-US" dirty="0"/>
              <a:t> or until there are no unsatisfied classes.</a:t>
            </a:r>
          </a:p>
        </p:txBody>
      </p:sp>
      <p:sp>
        <p:nvSpPr>
          <p:cNvPr id="4" name="Footer Placeholder 3"/>
          <p:cNvSpPr>
            <a:spLocks noGrp="1"/>
          </p:cNvSpPr>
          <p:nvPr>
            <p:ph type="ftr" sz="quarter" idx="10"/>
          </p:nvPr>
        </p:nvSpPr>
        <p:spPr>
          <a:xfrm>
            <a:off x="3124200" y="6248400"/>
            <a:ext cx="34798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84</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7355622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387600"/>
            <a:ext cx="8229600" cy="3683000"/>
          </a:xfrm>
        </p:spPr>
        <p:txBody>
          <a:bodyPr/>
          <a:lstStyle/>
          <a:p>
            <a:r>
              <a:rPr lang="en-US" dirty="0"/>
              <a:t>There are two groups A and B and three types of traffic, e.g., web, real-time, and  interactive, denoted as 1, 2, and 3. </a:t>
            </a:r>
          </a:p>
          <a:p>
            <a:pPr marL="457200" indent="-457200">
              <a:buAutoNum type="alphaLcParenBoth"/>
            </a:pPr>
            <a:r>
              <a:rPr lang="en-US" dirty="0"/>
              <a:t>Group  A and class A.3 traffic are </a:t>
            </a:r>
            <a:r>
              <a:rPr lang="en-US" dirty="0" err="1"/>
              <a:t>underlimit</a:t>
            </a:r>
            <a:r>
              <a:rPr lang="en-US" dirty="0"/>
              <a:t> and unsatisfied; classes A.1, A.2 and B.1 are </a:t>
            </a:r>
            <a:r>
              <a:rPr lang="en-US" dirty="0" err="1"/>
              <a:t>overlimit</a:t>
            </a:r>
            <a:r>
              <a:rPr lang="en-US" dirty="0"/>
              <a:t>,  unsatisfied and with persistent backlog and have to be regulated; type A.3 is </a:t>
            </a:r>
            <a:r>
              <a:rPr lang="en-US" dirty="0" err="1"/>
              <a:t>underlimit</a:t>
            </a:r>
            <a:r>
              <a:rPr lang="en-US" dirty="0"/>
              <a:t> and unsatisfied; group B is </a:t>
            </a:r>
            <a:r>
              <a:rPr lang="en-US" dirty="0" err="1"/>
              <a:t>overlimit</a:t>
            </a:r>
            <a:r>
              <a:rPr lang="en-US" dirty="0"/>
              <a:t>.  </a:t>
            </a:r>
          </a:p>
          <a:p>
            <a:pPr marL="457200" indent="-457200">
              <a:buAutoNum type="alphaLcParenBoth"/>
            </a:pPr>
            <a:r>
              <a:rPr lang="en-US" dirty="0"/>
              <a:t>Group A is </a:t>
            </a:r>
            <a:r>
              <a:rPr lang="en-US" dirty="0" err="1"/>
              <a:t>underlimit</a:t>
            </a:r>
            <a:r>
              <a:rPr lang="en-US" dirty="0"/>
              <a:t> and unsatisfied; Group B is </a:t>
            </a:r>
            <a:r>
              <a:rPr lang="en-US" dirty="0" err="1"/>
              <a:t>overlimit</a:t>
            </a:r>
            <a:r>
              <a:rPr lang="en-US" dirty="0"/>
              <a:t> and needs to be regulated; class A.1 traffic is </a:t>
            </a:r>
            <a:r>
              <a:rPr lang="en-US" dirty="0" err="1"/>
              <a:t>underlimit</a:t>
            </a:r>
            <a:r>
              <a:rPr lang="en-US" dirty="0"/>
              <a:t>; class A.2 is </a:t>
            </a:r>
            <a:r>
              <a:rPr lang="en-US" dirty="0" err="1"/>
              <a:t>overlimit</a:t>
            </a:r>
            <a:r>
              <a:rPr lang="en-US" dirty="0"/>
              <a:t> and with persistent backlog; class B.1 traffic is </a:t>
            </a:r>
            <a:r>
              <a:rPr lang="en-US" dirty="0" err="1"/>
              <a:t>overlimit</a:t>
            </a:r>
            <a:r>
              <a:rPr lang="en-US" dirty="0"/>
              <a:t> and with persistent backlog and needs to be regulated.</a:t>
            </a:r>
          </a:p>
        </p:txBody>
      </p:sp>
      <p:sp>
        <p:nvSpPr>
          <p:cNvPr id="4" name="Footer Placeholder 3"/>
          <p:cNvSpPr>
            <a:spLocks noGrp="1"/>
          </p:cNvSpPr>
          <p:nvPr>
            <p:ph type="ftr" sz="quarter" idx="10"/>
          </p:nvPr>
        </p:nvSpPr>
        <p:spPr>
          <a:xfrm>
            <a:off x="3124200" y="6248400"/>
            <a:ext cx="34544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85</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7" name="Picture 6"/>
          <p:cNvPicPr>
            <a:picLocks noChangeAspect="1"/>
          </p:cNvPicPr>
          <p:nvPr/>
        </p:nvPicPr>
        <p:blipFill>
          <a:blip r:embed="rId2"/>
          <a:stretch>
            <a:fillRect/>
          </a:stretch>
        </p:blipFill>
        <p:spPr>
          <a:xfrm>
            <a:off x="850900" y="457200"/>
            <a:ext cx="7429500" cy="1828800"/>
          </a:xfrm>
          <a:prstGeom prst="rect">
            <a:avLst/>
          </a:prstGeom>
        </p:spPr>
      </p:pic>
    </p:spTree>
    <p:extLst>
      <p:ext uri="{BB962C8B-B14F-4D97-AF65-F5344CB8AC3E}">
        <p14:creationId xmlns:p14="http://schemas.microsoft.com/office/powerpoint/2010/main" val="1744607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457200"/>
            <a:ext cx="8229600" cy="584200"/>
          </a:xfrm>
        </p:spPr>
        <p:txBody>
          <a:bodyPr/>
          <a:lstStyle/>
          <a:p>
            <a:r>
              <a:rPr lang="en-US" dirty="0"/>
              <a:t>Hierarchical Token Buckets (HTB)</a:t>
            </a:r>
          </a:p>
        </p:txBody>
      </p:sp>
      <p:sp>
        <p:nvSpPr>
          <p:cNvPr id="11" name="Content Placeholder 10"/>
          <p:cNvSpPr>
            <a:spLocks noGrp="1"/>
          </p:cNvSpPr>
          <p:nvPr>
            <p:ph idx="1"/>
          </p:nvPr>
        </p:nvSpPr>
        <p:spPr>
          <a:xfrm>
            <a:off x="457200" y="4127500"/>
            <a:ext cx="8585200" cy="2108200"/>
          </a:xfrm>
        </p:spPr>
        <p:txBody>
          <a:bodyPr/>
          <a:lstStyle/>
          <a:p>
            <a:pPr marL="0" indent="0">
              <a:buNone/>
            </a:pPr>
            <a:r>
              <a:rPr lang="en-US" sz="1800" dirty="0"/>
              <a:t>Linux kernel implements HTB, a link sharing algorithm inspired by CBQ. In CBQ every class has an assured rate (AR); in addition to the AR every class in HTB has also a ceil rate (CR). </a:t>
            </a:r>
          </a:p>
          <a:p>
            <a:pPr marL="0" indent="0">
              <a:buNone/>
            </a:pPr>
            <a:r>
              <a:rPr lang="en-US" sz="1800" dirty="0"/>
              <a:t>Main advantage of HTB over CBQ, allows borrowing; if class C needs a rate above its AR it tries to borrow from its parent; then  the parent examines its children and, if there are classes running at a rate lower that their AR, the parent can borrow from them and reallocate it to C.</a:t>
            </a:r>
          </a:p>
          <a:p>
            <a:pPr marL="0" indent="0">
              <a:buNone/>
            </a:pPr>
            <a:endParaRPr lang="en-US" dirty="0"/>
          </a:p>
        </p:txBody>
      </p:sp>
      <p:sp>
        <p:nvSpPr>
          <p:cNvPr id="4" name="Footer Placeholder 3"/>
          <p:cNvSpPr>
            <a:spLocks noGrp="1"/>
          </p:cNvSpPr>
          <p:nvPr>
            <p:ph type="ftr" sz="quarter" idx="10"/>
          </p:nvPr>
        </p:nvSpPr>
        <p:spPr>
          <a:xfrm>
            <a:off x="3124200" y="6248400"/>
            <a:ext cx="35433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86</a:t>
            </a:fld>
            <a:endParaRPr lang="en-US"/>
          </a:p>
        </p:txBody>
      </p:sp>
      <p:sp>
        <p:nvSpPr>
          <p:cNvPr id="6" name="Date Placeholder 5"/>
          <p:cNvSpPr>
            <a:spLocks noGrp="1"/>
          </p:cNvSpPr>
          <p:nvPr>
            <p:ph type="dt" sz="half" idx="12"/>
          </p:nvPr>
        </p:nvSpPr>
        <p:spPr/>
        <p:txBody>
          <a:bodyPr/>
          <a:lstStyle/>
          <a:p>
            <a:pPr>
              <a:defRPr/>
            </a:pPr>
            <a:r>
              <a:rPr lang="en-US"/>
              <a:t>Dan C. Marinescu</a:t>
            </a:r>
          </a:p>
        </p:txBody>
      </p:sp>
      <p:pic>
        <p:nvPicPr>
          <p:cNvPr id="9" name="Picture 8"/>
          <p:cNvPicPr>
            <a:picLocks noChangeAspect="1"/>
          </p:cNvPicPr>
          <p:nvPr/>
        </p:nvPicPr>
        <p:blipFill>
          <a:blip r:embed="rId2"/>
          <a:stretch>
            <a:fillRect/>
          </a:stretch>
        </p:blipFill>
        <p:spPr>
          <a:xfrm>
            <a:off x="1574800" y="1054100"/>
            <a:ext cx="5549900" cy="2857500"/>
          </a:xfrm>
          <a:prstGeom prst="rect">
            <a:avLst/>
          </a:prstGeom>
        </p:spPr>
      </p:pic>
    </p:spTree>
    <p:extLst>
      <p:ext uri="{BB962C8B-B14F-4D97-AF65-F5344CB8AC3E}">
        <p14:creationId xmlns:p14="http://schemas.microsoft.com/office/powerpoint/2010/main" val="14862952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38150"/>
          </a:xfrm>
        </p:spPr>
        <p:txBody>
          <a:bodyPr/>
          <a:lstStyle/>
          <a:p>
            <a:r>
              <a:rPr lang="en-US" dirty="0"/>
              <a:t>13 Content delivery networks (CDNs)</a:t>
            </a:r>
          </a:p>
        </p:txBody>
      </p:sp>
      <p:sp>
        <p:nvSpPr>
          <p:cNvPr id="3" name="Content Placeholder 2"/>
          <p:cNvSpPr>
            <a:spLocks noGrp="1"/>
          </p:cNvSpPr>
          <p:nvPr>
            <p:ph idx="1"/>
          </p:nvPr>
        </p:nvSpPr>
        <p:spPr>
          <a:xfrm>
            <a:off x="428625" y="952499"/>
            <a:ext cx="8229600" cy="5295901"/>
          </a:xfrm>
        </p:spPr>
        <p:txBody>
          <a:bodyPr/>
          <a:lstStyle/>
          <a:p>
            <a:r>
              <a:rPr lang="en-US" sz="2000" dirty="0"/>
              <a:t>CDNs are designed to support scalability, to increase reliability and performance, and to provide better security.  In 2013, Internet video is expected to generate over 18 </a:t>
            </a:r>
            <a:r>
              <a:rPr lang="en-US" sz="2000" dirty="0" err="1"/>
              <a:t>exabytes</a:t>
            </a:r>
            <a:r>
              <a:rPr lang="en-US" sz="2000" dirty="0"/>
              <a:t> of data per month.</a:t>
            </a:r>
          </a:p>
          <a:p>
            <a:r>
              <a:rPr lang="en-US" sz="2000" dirty="0"/>
              <a:t>A CDN receives the content from an </a:t>
            </a:r>
            <a:r>
              <a:rPr lang="en-US" sz="2000" u="sng" dirty="0"/>
              <a:t>origin server</a:t>
            </a:r>
            <a:r>
              <a:rPr lang="en-US" sz="2000" dirty="0"/>
              <a:t>, then replicates it to its </a:t>
            </a:r>
            <a:r>
              <a:rPr lang="en-US" sz="2000" u="sng" dirty="0"/>
              <a:t>edge cache servers</a:t>
            </a:r>
            <a:r>
              <a:rPr lang="en-US" sz="2000" dirty="0"/>
              <a:t>;  the content is delivered to an end-user from the “closest” edge server.</a:t>
            </a:r>
          </a:p>
          <a:p>
            <a:r>
              <a:rPr lang="en-US" sz="2000" dirty="0"/>
              <a:t>A CDN can deliver static content and/or live or on-demand streaming media. </a:t>
            </a:r>
          </a:p>
          <a:p>
            <a:pPr lvl="1"/>
            <a:r>
              <a:rPr lang="en-US" sz="1800" dirty="0"/>
              <a:t>Static content -  media that can be maintained using traditional caching technologies as changes are infrequent. Examples:  HTML pages, images, documents, software patches, audio and video files.  </a:t>
            </a:r>
          </a:p>
          <a:p>
            <a:pPr lvl="1"/>
            <a:r>
              <a:rPr lang="en-US" sz="1800" dirty="0"/>
              <a:t>Live media - live events when the content is delivered in real time from the encoder to the media server.</a:t>
            </a:r>
          </a:p>
          <a:p>
            <a:r>
              <a:rPr lang="en-US" sz="2000" dirty="0"/>
              <a:t>Protocols used by CDNs: </a:t>
            </a:r>
            <a:r>
              <a:rPr lang="en-US" sz="1800" dirty="0"/>
              <a:t>Network Element Control Protocol (NECP),  Web Cache Coordination Protocol (WCCP), SOCKS,  Cache Array Routing Protocol (CARP), Internet Cache Protocol (ICP), Hypertext Caching Protocol (HTCP), and Cache Digest.</a:t>
            </a:r>
          </a:p>
        </p:txBody>
      </p:sp>
      <p:sp>
        <p:nvSpPr>
          <p:cNvPr id="4" name="Footer Placeholder 3"/>
          <p:cNvSpPr>
            <a:spLocks noGrp="1"/>
          </p:cNvSpPr>
          <p:nvPr>
            <p:ph type="ftr" sz="quarter" idx="10"/>
          </p:nvPr>
        </p:nvSpPr>
        <p:spPr>
          <a:xfrm>
            <a:off x="3124200" y="6248400"/>
            <a:ext cx="33782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87</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6274991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695325"/>
          </a:xfrm>
        </p:spPr>
        <p:txBody>
          <a:bodyPr/>
          <a:lstStyle/>
          <a:p>
            <a:r>
              <a:rPr lang="en-US" dirty="0"/>
              <a:t>CDN design and performance</a:t>
            </a:r>
          </a:p>
        </p:txBody>
      </p:sp>
      <p:sp>
        <p:nvSpPr>
          <p:cNvPr id="3" name="Content Placeholder 2"/>
          <p:cNvSpPr>
            <a:spLocks noGrp="1"/>
          </p:cNvSpPr>
          <p:nvPr>
            <p:ph idx="1"/>
          </p:nvPr>
        </p:nvSpPr>
        <p:spPr>
          <a:xfrm>
            <a:off x="600074" y="1333500"/>
            <a:ext cx="8086725" cy="4838700"/>
          </a:xfrm>
        </p:spPr>
        <p:txBody>
          <a:bodyPr/>
          <a:lstStyle/>
          <a:p>
            <a:r>
              <a:rPr lang="en-US" sz="2000" dirty="0"/>
              <a:t>Design and policy decisions for a CDNs.</a:t>
            </a:r>
          </a:p>
          <a:p>
            <a:pPr lvl="1"/>
            <a:r>
              <a:rPr lang="en-US" sz="1800" dirty="0"/>
              <a:t>The placement of the edge servers.</a:t>
            </a:r>
          </a:p>
          <a:p>
            <a:pPr lvl="1"/>
            <a:r>
              <a:rPr lang="en-US" sz="1800" dirty="0"/>
              <a:t>The content selection and delivery.</a:t>
            </a:r>
          </a:p>
          <a:p>
            <a:pPr lvl="1"/>
            <a:r>
              <a:rPr lang="en-US" sz="1800" dirty="0"/>
              <a:t>The content management.</a:t>
            </a:r>
          </a:p>
          <a:p>
            <a:pPr lvl="1"/>
            <a:r>
              <a:rPr lang="en-US" sz="1800" dirty="0"/>
              <a:t>The request routing policies.</a:t>
            </a:r>
          </a:p>
          <a:p>
            <a:pPr lvl="1">
              <a:buNone/>
            </a:pPr>
            <a:endParaRPr lang="en-US" sz="1800" dirty="0"/>
          </a:p>
          <a:p>
            <a:r>
              <a:rPr lang="en-US" sz="2000" dirty="0"/>
              <a:t>Critical metrics for CDN performance</a:t>
            </a:r>
          </a:p>
          <a:p>
            <a:pPr lvl="1"/>
            <a:r>
              <a:rPr lang="en-US" sz="1800" dirty="0"/>
              <a:t>Cache hit ratio - the ratio of the number of cached objects versus total number of objects requested.</a:t>
            </a:r>
          </a:p>
          <a:p>
            <a:pPr lvl="1"/>
            <a:r>
              <a:rPr lang="en-US" sz="1800" dirty="0"/>
              <a:t>Reserved bandwidth for the origin server.</a:t>
            </a:r>
          </a:p>
          <a:p>
            <a:pPr lvl="1"/>
            <a:r>
              <a:rPr lang="en-US" sz="1800" dirty="0"/>
              <a:t>Latency - based on the perceived response time by the end users.</a:t>
            </a:r>
          </a:p>
          <a:p>
            <a:pPr lvl="1"/>
            <a:r>
              <a:rPr lang="en-US" sz="1800" dirty="0"/>
              <a:t>Edge server utilization.</a:t>
            </a:r>
          </a:p>
          <a:p>
            <a:pPr lvl="1"/>
            <a:r>
              <a:rPr lang="en-US" sz="1800" dirty="0"/>
              <a:t>Reliability - based on packet-loss measurements.</a:t>
            </a:r>
          </a:p>
        </p:txBody>
      </p:sp>
      <p:sp>
        <p:nvSpPr>
          <p:cNvPr id="4" name="Footer Placeholder 3"/>
          <p:cNvSpPr>
            <a:spLocks noGrp="1"/>
          </p:cNvSpPr>
          <p:nvPr>
            <p:ph type="ftr" sz="quarter" idx="10"/>
          </p:nvPr>
        </p:nvSpPr>
        <p:spPr>
          <a:xfrm>
            <a:off x="3124200" y="6248400"/>
            <a:ext cx="37338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88</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4127342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628650"/>
          </a:xfrm>
        </p:spPr>
        <p:txBody>
          <a:bodyPr/>
          <a:lstStyle/>
          <a:p>
            <a:r>
              <a:rPr lang="en-US" dirty="0"/>
              <a:t>14 Overlay and scale-free networks</a:t>
            </a:r>
          </a:p>
        </p:txBody>
      </p:sp>
      <p:sp>
        <p:nvSpPr>
          <p:cNvPr id="3" name="Content Placeholder 2"/>
          <p:cNvSpPr>
            <a:spLocks noGrp="1"/>
          </p:cNvSpPr>
          <p:nvPr>
            <p:ph idx="1"/>
          </p:nvPr>
        </p:nvSpPr>
        <p:spPr>
          <a:xfrm>
            <a:off x="581024" y="1428750"/>
            <a:ext cx="8105775" cy="4438650"/>
          </a:xfrm>
        </p:spPr>
        <p:txBody>
          <a:bodyPr/>
          <a:lstStyle/>
          <a:p>
            <a:r>
              <a:rPr lang="en-US" sz="2000" dirty="0"/>
              <a:t>An overlay network, or a virtual network, is a network built on top of a physical network.</a:t>
            </a:r>
          </a:p>
          <a:p>
            <a:pPr lvl="1"/>
            <a:r>
              <a:rPr lang="en-US" sz="1800" dirty="0"/>
              <a:t>The nodes of an overlay network are connected by virtual links which could traverse multiple physical links. </a:t>
            </a:r>
          </a:p>
          <a:p>
            <a:pPr lvl="1"/>
            <a:r>
              <a:rPr lang="en-US" sz="1800" dirty="0"/>
              <a:t>Overlay networks are widely used in many distributed systems such as peer-to-peer systems, content-delivery systems, and client-server systems;  in all these cases, the distributed systems communicate through the Internet</a:t>
            </a:r>
            <a:r>
              <a:rPr lang="en-US" sz="1600" dirty="0"/>
              <a:t>.</a:t>
            </a:r>
          </a:p>
          <a:p>
            <a:pPr marL="457200" lvl="1" indent="0">
              <a:buNone/>
            </a:pPr>
            <a:endParaRPr lang="en-US" sz="1600" dirty="0"/>
          </a:p>
        </p:txBody>
      </p:sp>
      <p:sp>
        <p:nvSpPr>
          <p:cNvPr id="4" name="Footer Placeholder 3"/>
          <p:cNvSpPr>
            <a:spLocks noGrp="1"/>
          </p:cNvSpPr>
          <p:nvPr>
            <p:ph type="ftr" sz="quarter" idx="10"/>
          </p:nvPr>
        </p:nvSpPr>
        <p:spPr>
          <a:xfrm>
            <a:off x="3124200" y="6248400"/>
            <a:ext cx="34671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89</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180813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0A733F-D7D5-4BCF-8046-6A200600430C}"/>
              </a:ext>
            </a:extLst>
          </p:cNvPr>
          <p:cNvSpPr>
            <a:spLocks noGrp="1"/>
          </p:cNvSpPr>
          <p:nvPr>
            <p:ph type="title"/>
          </p:nvPr>
        </p:nvSpPr>
        <p:spPr/>
        <p:txBody>
          <a:bodyPr/>
          <a:lstStyle/>
          <a:p>
            <a:r>
              <a:rPr lang="en-US" dirty="0"/>
              <a:t> </a:t>
            </a:r>
          </a:p>
        </p:txBody>
      </p:sp>
      <p:sp>
        <p:nvSpPr>
          <p:cNvPr id="3" name="Θέση περιεχομένου 2">
            <a:extLst>
              <a:ext uri="{FF2B5EF4-FFF2-40B4-BE49-F238E27FC236}">
                <a16:creationId xmlns:a16="http://schemas.microsoft.com/office/drawing/2014/main" id="{AA804A17-9413-4E89-8413-D6DCFE80ED50}"/>
              </a:ext>
            </a:extLst>
          </p:cNvPr>
          <p:cNvSpPr>
            <a:spLocks noGrp="1"/>
          </p:cNvSpPr>
          <p:nvPr>
            <p:ph idx="1"/>
          </p:nvPr>
        </p:nvSpPr>
        <p:spPr/>
        <p:txBody>
          <a:bodyPr/>
          <a:lstStyle/>
          <a:p>
            <a:endParaRPr lang="en-US"/>
          </a:p>
        </p:txBody>
      </p:sp>
      <p:sp>
        <p:nvSpPr>
          <p:cNvPr id="4" name="Θέση υποσέλιδου 3">
            <a:extLst>
              <a:ext uri="{FF2B5EF4-FFF2-40B4-BE49-F238E27FC236}">
                <a16:creationId xmlns:a16="http://schemas.microsoft.com/office/drawing/2014/main" id="{50844B4D-81F7-4F09-B1CC-ED5956F4F3C3}"/>
              </a:ext>
            </a:extLst>
          </p:cNvPr>
          <p:cNvSpPr>
            <a:spLocks noGrp="1"/>
          </p:cNvSpPr>
          <p:nvPr>
            <p:ph type="ftr" sz="quarter" idx="10"/>
          </p:nvPr>
        </p:nvSpPr>
        <p:spPr/>
        <p:txBody>
          <a:bodyPr/>
          <a:lstStyle/>
          <a:p>
            <a:r>
              <a:rPr lang="en-US"/>
              <a:t>Cloud Computing. Second Edition - Chapter 5.</a:t>
            </a:r>
          </a:p>
        </p:txBody>
      </p:sp>
      <p:sp>
        <p:nvSpPr>
          <p:cNvPr id="5" name="Θέση αριθμού διαφάνειας 4">
            <a:extLst>
              <a:ext uri="{FF2B5EF4-FFF2-40B4-BE49-F238E27FC236}">
                <a16:creationId xmlns:a16="http://schemas.microsoft.com/office/drawing/2014/main" id="{45E43857-AE87-440A-8C74-D66628CDAEFB}"/>
              </a:ext>
            </a:extLst>
          </p:cNvPr>
          <p:cNvSpPr>
            <a:spLocks noGrp="1"/>
          </p:cNvSpPr>
          <p:nvPr>
            <p:ph type="sldNum" sz="quarter" idx="11"/>
          </p:nvPr>
        </p:nvSpPr>
        <p:spPr/>
        <p:txBody>
          <a:bodyPr/>
          <a:lstStyle/>
          <a:p>
            <a:pPr>
              <a:defRPr/>
            </a:pPr>
            <a:fld id="{CB1E956D-D9E7-4FA9-A346-BB84C9BA9367}" type="slidenum">
              <a:rPr lang="en-US" smtClean="0"/>
              <a:pPr>
                <a:defRPr/>
              </a:pPr>
              <a:t>9</a:t>
            </a:fld>
            <a:endParaRPr lang="en-US"/>
          </a:p>
        </p:txBody>
      </p:sp>
      <p:sp>
        <p:nvSpPr>
          <p:cNvPr id="6" name="Θέση ημερομηνίας 5">
            <a:extLst>
              <a:ext uri="{FF2B5EF4-FFF2-40B4-BE49-F238E27FC236}">
                <a16:creationId xmlns:a16="http://schemas.microsoft.com/office/drawing/2014/main" id="{B08B8521-64F9-4A86-A4DD-B04CB6EE7153}"/>
              </a:ext>
            </a:extLst>
          </p:cNvPr>
          <p:cNvSpPr>
            <a:spLocks noGrp="1"/>
          </p:cNvSpPr>
          <p:nvPr>
            <p:ph type="dt" sz="half" idx="12"/>
          </p:nvPr>
        </p:nvSpPr>
        <p:spPr/>
        <p:txBody>
          <a:bodyPr/>
          <a:lstStyle/>
          <a:p>
            <a:pPr>
              <a:defRPr/>
            </a:pPr>
            <a:r>
              <a:rPr lang="en-US"/>
              <a:t>Dan C. Marinescu</a:t>
            </a:r>
          </a:p>
        </p:txBody>
      </p:sp>
      <p:pic>
        <p:nvPicPr>
          <p:cNvPr id="8" name="Εικόνα 7">
            <a:extLst>
              <a:ext uri="{FF2B5EF4-FFF2-40B4-BE49-F238E27FC236}">
                <a16:creationId xmlns:a16="http://schemas.microsoft.com/office/drawing/2014/main" id="{29FE54C8-1280-4309-989A-99963E92EA24}"/>
              </a:ext>
            </a:extLst>
          </p:cNvPr>
          <p:cNvPicPr>
            <a:picLocks noChangeAspect="1"/>
          </p:cNvPicPr>
          <p:nvPr/>
        </p:nvPicPr>
        <p:blipFill>
          <a:blip r:embed="rId2"/>
          <a:stretch>
            <a:fillRect/>
          </a:stretch>
        </p:blipFill>
        <p:spPr>
          <a:xfrm>
            <a:off x="1728787" y="1147762"/>
            <a:ext cx="5686425" cy="4562475"/>
          </a:xfrm>
          <a:prstGeom prst="rect">
            <a:avLst/>
          </a:prstGeom>
        </p:spPr>
      </p:pic>
    </p:spTree>
    <p:extLst>
      <p:ext uri="{BB962C8B-B14F-4D97-AF65-F5344CB8AC3E}">
        <p14:creationId xmlns:p14="http://schemas.microsoft.com/office/powerpoint/2010/main" val="21337698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24"/>
            <a:ext cx="8229600" cy="714375"/>
          </a:xfrm>
        </p:spPr>
        <p:txBody>
          <a:bodyPr/>
          <a:lstStyle/>
          <a:p>
            <a:r>
              <a:rPr lang="en-US" dirty="0"/>
              <a:t>Scale-free networks</a:t>
            </a:r>
          </a:p>
        </p:txBody>
      </p:sp>
      <p:sp>
        <p:nvSpPr>
          <p:cNvPr id="3" name="Content Placeholder 2"/>
          <p:cNvSpPr>
            <a:spLocks noGrp="1"/>
          </p:cNvSpPr>
          <p:nvPr>
            <p:ph idx="1"/>
          </p:nvPr>
        </p:nvSpPr>
        <p:spPr>
          <a:xfrm>
            <a:off x="581024" y="1562100"/>
            <a:ext cx="8105775" cy="4305300"/>
          </a:xfrm>
        </p:spPr>
        <p:txBody>
          <a:bodyPr/>
          <a:lstStyle/>
          <a:p>
            <a:r>
              <a:rPr lang="en-US" sz="2000" dirty="0"/>
              <a:t>The degree distribution of scale-free networks follows a power law.</a:t>
            </a:r>
          </a:p>
          <a:p>
            <a:r>
              <a:rPr lang="en-US" sz="2000" dirty="0"/>
              <a:t>Many physical and social systems are interconnected by a scale-free network. Empirical data available for power grids, the web, the citation of scientific papers, or social networks  confirm this trend.</a:t>
            </a:r>
          </a:p>
          <a:p>
            <a:r>
              <a:rPr lang="en-US" sz="2000" dirty="0"/>
              <a:t>The majority of the vertices of a scale-free network:</a:t>
            </a:r>
          </a:p>
          <a:p>
            <a:pPr lvl="1"/>
            <a:r>
              <a:rPr lang="en-US" sz="1800" dirty="0"/>
              <a:t>Are directly connected with the vertices with the highest degree.</a:t>
            </a:r>
          </a:p>
          <a:p>
            <a:pPr lvl="1"/>
            <a:r>
              <a:rPr lang="en-US" sz="1800" dirty="0"/>
              <a:t>Have a low degree and only a few vertices are connected to a large number of edges.</a:t>
            </a:r>
          </a:p>
        </p:txBody>
      </p:sp>
      <p:sp>
        <p:nvSpPr>
          <p:cNvPr id="4" name="Footer Placeholder 3"/>
          <p:cNvSpPr>
            <a:spLocks noGrp="1"/>
          </p:cNvSpPr>
          <p:nvPr>
            <p:ph type="ftr" sz="quarter" idx="10"/>
          </p:nvPr>
        </p:nvSpPr>
        <p:spPr>
          <a:xfrm>
            <a:off x="3124200" y="6248400"/>
            <a:ext cx="34925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90</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1127834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05425"/>
            <a:ext cx="8229600" cy="914400"/>
          </a:xfrm>
        </p:spPr>
        <p:txBody>
          <a:bodyPr/>
          <a:lstStyle/>
          <a:p>
            <a:pPr marL="0" indent="0">
              <a:buNone/>
            </a:pPr>
            <a:r>
              <a:rPr lang="en-US" sz="1800" dirty="0"/>
              <a:t> A scale-free network is non-homogeneous; the majority of vertices have a low degree and only a few vertices are connected to a large number of edges; the majority of the vertices are directly connected with the highest degree ones.</a:t>
            </a:r>
          </a:p>
        </p:txBody>
      </p:sp>
      <p:sp>
        <p:nvSpPr>
          <p:cNvPr id="4" name="Footer Placeholder 3"/>
          <p:cNvSpPr>
            <a:spLocks noGrp="1"/>
          </p:cNvSpPr>
          <p:nvPr>
            <p:ph type="ftr" sz="quarter" idx="10"/>
          </p:nvPr>
        </p:nvSpPr>
        <p:spPr>
          <a:xfrm>
            <a:off x="3124200" y="6248400"/>
            <a:ext cx="35052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91</a:t>
            </a:fld>
            <a:endParaRPr lang="en-US"/>
          </a:p>
        </p:txBody>
      </p:sp>
      <p:sp>
        <p:nvSpPr>
          <p:cNvPr id="6" name="Date Placeholder 5"/>
          <p:cNvSpPr>
            <a:spLocks noGrp="1"/>
          </p:cNvSpPr>
          <p:nvPr>
            <p:ph type="dt" sz="half" idx="12"/>
          </p:nvPr>
        </p:nvSpPr>
        <p:spPr/>
        <p:txBody>
          <a:bodyPr/>
          <a:lstStyle/>
          <a:p>
            <a:pPr>
              <a:defRPr/>
            </a:pPr>
            <a:r>
              <a:rPr lang="en-US"/>
              <a:t>Dan C. Marinescu</a:t>
            </a:r>
          </a:p>
        </p:txBody>
      </p:sp>
      <p:graphicFrame>
        <p:nvGraphicFramePr>
          <p:cNvPr id="7" name="Object 6"/>
          <p:cNvGraphicFramePr>
            <a:graphicFrameLocks noChangeAspect="1"/>
          </p:cNvGraphicFramePr>
          <p:nvPr>
            <p:extLst>
              <p:ext uri="{D42A27DB-BD31-4B8C-83A1-F6EECF244321}">
                <p14:modId xmlns:p14="http://schemas.microsoft.com/office/powerpoint/2010/main" val="1600231062"/>
              </p:ext>
            </p:extLst>
          </p:nvPr>
        </p:nvGraphicFramePr>
        <p:xfrm>
          <a:off x="823913" y="557213"/>
          <a:ext cx="7286625" cy="4486275"/>
        </p:xfrm>
        <a:graphic>
          <a:graphicData uri="http://schemas.openxmlformats.org/presentationml/2006/ole">
            <mc:AlternateContent xmlns:mc="http://schemas.openxmlformats.org/markup-compatibility/2006">
              <mc:Choice xmlns:v="urn:schemas-microsoft-com:vml" Requires="v">
                <p:oleObj spid="_x0000_s71768" name="Visio" r:id="rId3" imgW="7286296" imgH="4485802" progId="Visio.Drawing.11">
                  <p:embed/>
                </p:oleObj>
              </mc:Choice>
              <mc:Fallback>
                <p:oleObj name="Visio" r:id="rId3" imgW="7286296" imgH="4485802" progId="Visio.Drawing.11">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3" y="557213"/>
                        <a:ext cx="7286625" cy="4486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3890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04850"/>
          </a:xfrm>
        </p:spPr>
        <p:txBody>
          <a:bodyPr/>
          <a:lstStyle/>
          <a:p>
            <a:r>
              <a:rPr lang="en-US" dirty="0"/>
              <a:t>Epidemic algorithms</a:t>
            </a:r>
          </a:p>
        </p:txBody>
      </p:sp>
      <p:sp>
        <p:nvSpPr>
          <p:cNvPr id="3" name="Content Placeholder 2"/>
          <p:cNvSpPr>
            <a:spLocks noGrp="1"/>
          </p:cNvSpPr>
          <p:nvPr>
            <p:ph idx="1"/>
          </p:nvPr>
        </p:nvSpPr>
        <p:spPr>
          <a:xfrm>
            <a:off x="457200" y="1200151"/>
            <a:ext cx="8445062" cy="4927380"/>
          </a:xfrm>
        </p:spPr>
        <p:txBody>
          <a:bodyPr/>
          <a:lstStyle/>
          <a:p>
            <a:r>
              <a:rPr lang="en-US" sz="2000" dirty="0"/>
              <a:t>Epidemic algorithm mimic the transmission of infectious diseases and are often used in distributed systems to accomplish tasks such as:</a:t>
            </a:r>
          </a:p>
          <a:p>
            <a:pPr lvl="1"/>
            <a:r>
              <a:rPr lang="en-US" sz="1800" dirty="0"/>
              <a:t>disseminate information, e.g., topology information.</a:t>
            </a:r>
          </a:p>
          <a:p>
            <a:pPr lvl="1"/>
            <a:r>
              <a:rPr lang="en-US" sz="1800" dirty="0"/>
              <a:t>compute aggregates, e.g., arrange the nodes in a gossip overlay into a list sorted by some attributes in logarithmic time.</a:t>
            </a:r>
          </a:p>
          <a:p>
            <a:pPr lvl="1"/>
            <a:r>
              <a:rPr lang="en-US" sz="1800" dirty="0"/>
              <a:t>manage data replication in a distributed system.</a:t>
            </a:r>
          </a:p>
          <a:p>
            <a:r>
              <a:rPr lang="en-US" sz="2000" i="1" dirty="0"/>
              <a:t>Game of life </a:t>
            </a:r>
            <a:r>
              <a:rPr lang="en-US" sz="2000" dirty="0"/>
              <a:t>is a popular epidemic algorithm invented by John Conway.</a:t>
            </a:r>
          </a:p>
          <a:p>
            <a:r>
              <a:rPr lang="en-US" sz="2000" dirty="0"/>
              <a:t>Several classes of epidemic algorithms exist. The concepts used to classify these algorithms</a:t>
            </a:r>
          </a:p>
          <a:p>
            <a:pPr lvl="1"/>
            <a:r>
              <a:rPr lang="en-US" sz="1800" dirty="0"/>
              <a:t>Susceptible (S), </a:t>
            </a:r>
          </a:p>
          <a:p>
            <a:pPr lvl="1"/>
            <a:r>
              <a:rPr lang="en-US" sz="1800" dirty="0"/>
              <a:t>Infective (I),</a:t>
            </a:r>
          </a:p>
          <a:p>
            <a:pPr lvl="1"/>
            <a:r>
              <a:rPr lang="en-US" sz="1800" dirty="0"/>
              <a:t>Recovered (R) </a:t>
            </a:r>
          </a:p>
          <a:p>
            <a:pPr marL="0" indent="0">
              <a:buNone/>
            </a:pPr>
            <a:r>
              <a:rPr lang="en-US" sz="2000" dirty="0"/>
              <a:t>     refer to the state of the  population subject to infectious disease and,</a:t>
            </a:r>
          </a:p>
          <a:p>
            <a:pPr marL="0" indent="0">
              <a:buNone/>
            </a:pPr>
            <a:r>
              <a:rPr lang="en-US" sz="2000" dirty="0"/>
              <a:t>     by extension, to the recipient of information in a distributed system. </a:t>
            </a:r>
          </a:p>
        </p:txBody>
      </p:sp>
      <p:sp>
        <p:nvSpPr>
          <p:cNvPr id="4" name="Footer Placeholder 3"/>
          <p:cNvSpPr>
            <a:spLocks noGrp="1"/>
          </p:cNvSpPr>
          <p:nvPr>
            <p:ph type="ftr" sz="quarter" idx="10"/>
          </p:nvPr>
        </p:nvSpPr>
        <p:spPr>
          <a:xfrm>
            <a:off x="3124200" y="6248400"/>
            <a:ext cx="36449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92</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38443783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84200"/>
          </a:xfrm>
        </p:spPr>
        <p:txBody>
          <a:bodyPr/>
          <a:lstStyle/>
          <a:p>
            <a:r>
              <a:rPr lang="en-US" dirty="0"/>
              <a:t>SI, SIR, and SIS epidemic algorithms</a:t>
            </a:r>
          </a:p>
        </p:txBody>
      </p:sp>
      <p:sp>
        <p:nvSpPr>
          <p:cNvPr id="3" name="Content Placeholder 2"/>
          <p:cNvSpPr>
            <a:spLocks noGrp="1"/>
          </p:cNvSpPr>
          <p:nvPr>
            <p:ph idx="1"/>
          </p:nvPr>
        </p:nvSpPr>
        <p:spPr>
          <a:xfrm>
            <a:off x="457200" y="1466850"/>
            <a:ext cx="8229600" cy="4639660"/>
          </a:xfrm>
        </p:spPr>
        <p:txBody>
          <a:bodyPr/>
          <a:lstStyle/>
          <a:p>
            <a:r>
              <a:rPr lang="en-US" sz="2000" dirty="0"/>
              <a:t>Susceptible-Infective (SI) algorithms </a:t>
            </a:r>
            <a:r>
              <a:rPr lang="en-US" sz="2000" dirty="0">
                <a:sym typeface="Wingdings" pitchFamily="2" charset="2"/>
              </a:rPr>
              <a:t> </a:t>
            </a:r>
            <a:r>
              <a:rPr lang="en-US" sz="2000" dirty="0"/>
              <a:t>apply when the entire population is susceptible to be infected; once an individual becomes infected it remains in that state until the entire population is infected.</a:t>
            </a:r>
          </a:p>
          <a:p>
            <a:r>
              <a:rPr lang="en-US" sz="2000" dirty="0"/>
              <a:t>Susceptible-Infectious-Recover (SIR) </a:t>
            </a:r>
            <a:r>
              <a:rPr lang="en-US" sz="2000" dirty="0">
                <a:sym typeface="Wingdings" pitchFamily="2" charset="2"/>
              </a:rPr>
              <a:t></a:t>
            </a:r>
            <a:r>
              <a:rPr lang="en-US" sz="2000" dirty="0"/>
              <a:t> based on the model developed by </a:t>
            </a:r>
            <a:r>
              <a:rPr lang="en-US" sz="2000" dirty="0" err="1"/>
              <a:t>Kermack</a:t>
            </a:r>
            <a:r>
              <a:rPr lang="en-US" sz="2000" dirty="0"/>
              <a:t> and </a:t>
            </a:r>
            <a:r>
              <a:rPr lang="en-US" sz="2000" dirty="0" err="1"/>
              <a:t>McKendrik</a:t>
            </a:r>
            <a:r>
              <a:rPr lang="en-US" sz="2000" dirty="0"/>
              <a:t> which assumes </a:t>
            </a:r>
          </a:p>
          <a:p>
            <a:pPr lvl="1"/>
            <a:r>
              <a:rPr lang="en-US" sz="1800" dirty="0"/>
              <a:t>the following transition from one state to another  S </a:t>
            </a:r>
            <a:r>
              <a:rPr lang="en-US" sz="1800" dirty="0">
                <a:sym typeface="Wingdings" pitchFamily="2" charset="2"/>
              </a:rPr>
              <a:t></a:t>
            </a:r>
            <a:r>
              <a:rPr lang="en-US" sz="1800" dirty="0"/>
              <a:t> I </a:t>
            </a:r>
            <a:r>
              <a:rPr lang="en-US" sz="1800" dirty="0">
                <a:sym typeface="Wingdings" pitchFamily="2" charset="2"/>
              </a:rPr>
              <a:t></a:t>
            </a:r>
            <a:r>
              <a:rPr lang="en-US" sz="1800" dirty="0"/>
              <a:t> R; </a:t>
            </a:r>
          </a:p>
          <a:p>
            <a:pPr lvl="1"/>
            <a:r>
              <a:rPr lang="en-US" sz="1800" dirty="0"/>
              <a:t>that the size of the population is fixed (S(t) + I(t) + R(t) =N.</a:t>
            </a:r>
          </a:p>
          <a:p>
            <a:r>
              <a:rPr lang="en-US" sz="2000" dirty="0"/>
              <a:t>Susceptible-Infective-Susceptible (SIS) algorithms </a:t>
            </a:r>
            <a:r>
              <a:rPr lang="en-US" sz="2000" dirty="0">
                <a:sym typeface="Wingdings" pitchFamily="2" charset="2"/>
              </a:rPr>
              <a:t> </a:t>
            </a:r>
            <a:r>
              <a:rPr lang="en-US" sz="2000" dirty="0"/>
              <a:t>are particular cases of SIR models when individuals recover from the disease without immunity. If  p=R(r)/I(r), then the number of newly infected grows until (1-p)/2 are infected and then decreases exponentially    to (1-p).</a:t>
            </a:r>
          </a:p>
          <a:p>
            <a:endParaRPr lang="en-US" sz="2000" dirty="0"/>
          </a:p>
        </p:txBody>
      </p:sp>
      <p:sp>
        <p:nvSpPr>
          <p:cNvPr id="4" name="Footer Placeholder 3"/>
          <p:cNvSpPr>
            <a:spLocks noGrp="1"/>
          </p:cNvSpPr>
          <p:nvPr>
            <p:ph type="ftr" sz="quarter" idx="10"/>
          </p:nvPr>
        </p:nvSpPr>
        <p:spPr>
          <a:xfrm>
            <a:off x="3124200" y="6248400"/>
            <a:ext cx="3581400" cy="457200"/>
          </a:xfrm>
        </p:spPr>
        <p:txBody>
          <a:bodyPr/>
          <a:lstStyle/>
          <a:p>
            <a:r>
              <a:rPr lang="en-US" dirty="0"/>
              <a:t>Cloud Computing. Second Edition - Chapter 5.</a:t>
            </a:r>
          </a:p>
        </p:txBody>
      </p:sp>
      <p:sp>
        <p:nvSpPr>
          <p:cNvPr id="5" name="Slide Number Placeholder 4"/>
          <p:cNvSpPr>
            <a:spLocks noGrp="1"/>
          </p:cNvSpPr>
          <p:nvPr>
            <p:ph type="sldNum" sz="quarter" idx="11"/>
          </p:nvPr>
        </p:nvSpPr>
        <p:spPr/>
        <p:txBody>
          <a:bodyPr/>
          <a:lstStyle/>
          <a:p>
            <a:pPr>
              <a:defRPr/>
            </a:pPr>
            <a:fld id="{CB1E956D-D9E7-4FA9-A346-BB84C9BA9367}" type="slidenum">
              <a:rPr lang="en-US" smtClean="0"/>
              <a:pPr>
                <a:defRPr/>
              </a:pPr>
              <a:t>93</a:t>
            </a:fld>
            <a:endParaRPr lang="en-US"/>
          </a:p>
        </p:txBody>
      </p:sp>
      <p:sp>
        <p:nvSpPr>
          <p:cNvPr id="6" name="Date Placeholder 5"/>
          <p:cNvSpPr>
            <a:spLocks noGrp="1"/>
          </p:cNvSpPr>
          <p:nvPr>
            <p:ph type="dt" sz="half" idx="12"/>
          </p:nvPr>
        </p:nvSpPr>
        <p:spPr/>
        <p:txBody>
          <a:bodyPr/>
          <a:lstStyle/>
          <a:p>
            <a:pPr>
              <a:defRPr/>
            </a:pPr>
            <a:r>
              <a:rPr lang="en-US"/>
              <a:t>Dan C. Marinescu</a:t>
            </a:r>
          </a:p>
        </p:txBody>
      </p:sp>
    </p:spTree>
    <p:extLst>
      <p:ext uri="{BB962C8B-B14F-4D97-AF65-F5344CB8AC3E}">
        <p14:creationId xmlns:p14="http://schemas.microsoft.com/office/powerpoint/2010/main" val="96074697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Radial</Template>
  <TotalTime>26293</TotalTime>
  <Words>8011</Words>
  <Application>Microsoft Office PowerPoint</Application>
  <PresentationFormat>Προβολή στην οθόνη (4:3)</PresentationFormat>
  <Paragraphs>694</Paragraphs>
  <Slides>93</Slides>
  <Notes>2</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93</vt:i4>
      </vt:variant>
    </vt:vector>
  </HeadingPairs>
  <TitlesOfParts>
    <vt:vector size="99" baseType="lpstr">
      <vt:lpstr>Arial</vt:lpstr>
      <vt:lpstr>Arial Black</vt:lpstr>
      <vt:lpstr>Times New Roman</vt:lpstr>
      <vt:lpstr>Wingdings</vt:lpstr>
      <vt:lpstr>Pixel</vt:lpstr>
      <vt:lpstr>Visio</vt:lpstr>
      <vt:lpstr>  Chapter 5. Cloud Access and Cloud Interconnection Networks</vt:lpstr>
      <vt:lpstr>Contents</vt:lpstr>
      <vt:lpstr>Παρουσίαση του PowerPoint</vt:lpstr>
      <vt:lpstr> </vt:lpstr>
      <vt:lpstr> </vt:lpstr>
      <vt:lpstr> </vt:lpstr>
      <vt:lpstr> </vt:lpstr>
      <vt:lpstr> </vt:lpstr>
      <vt:lpstr> </vt:lpstr>
      <vt:lpstr> </vt:lpstr>
      <vt:lpstr> </vt:lpstr>
      <vt:lpstr> </vt:lpstr>
      <vt:lpstr> </vt:lpstr>
      <vt:lpstr> </vt:lpstr>
      <vt:lpstr>Παρουσίαση του PowerPoint</vt:lpstr>
      <vt:lpstr> </vt:lpstr>
      <vt:lpstr> </vt:lpstr>
      <vt:lpstr>1. Clouds and networks</vt:lpstr>
      <vt:lpstr>2. Packet-switched networks</vt:lpstr>
      <vt:lpstr> </vt:lpstr>
      <vt:lpstr> </vt:lpstr>
      <vt:lpstr> </vt:lpstr>
      <vt:lpstr>Basic concepts</vt:lpstr>
      <vt:lpstr>3. The Internet</vt:lpstr>
      <vt:lpstr> The hourglass Internet architecture </vt:lpstr>
      <vt:lpstr>The Internet protocol stack</vt:lpstr>
      <vt:lpstr>IPv4 versus IPv6</vt:lpstr>
      <vt:lpstr>IP and MAC addresses, ports and sockets</vt:lpstr>
      <vt:lpstr>Sockets and ports</vt:lpstr>
      <vt:lpstr>4. The relations between Internet networks</vt:lpstr>
      <vt:lpstr>Παρουσίαση του PowerPoint</vt:lpstr>
      <vt:lpstr>5. The transformation of the Internet</vt:lpstr>
      <vt:lpstr>The transformation of the Internet. The traffic carried by Tier 3 networks increased from 5.8% in 2007 to 9.4% in 2009; Goggle applications accounted for 5.2% of the traffic in 2009.</vt:lpstr>
      <vt:lpstr>Παρουσίαση του PowerPoint</vt:lpstr>
      <vt:lpstr>6. Web access and TCP congestion </vt:lpstr>
      <vt:lpstr> TCP congestion control </vt:lpstr>
      <vt:lpstr>TCP congestion control</vt:lpstr>
      <vt:lpstr>7. Named data networks (NDN)</vt:lpstr>
      <vt:lpstr>Παρουσίαση του PowerPoint</vt:lpstr>
      <vt:lpstr>NDN versus Internet</vt:lpstr>
      <vt:lpstr>Παρουσίαση του PowerPoint</vt:lpstr>
      <vt:lpstr>NDN routing data structures</vt:lpstr>
      <vt:lpstr>8. Interconnection networks for computer clouds</vt:lpstr>
      <vt:lpstr>Basic concepts</vt:lpstr>
      <vt:lpstr>Interconnection networks</vt:lpstr>
      <vt:lpstr>Παρουσίαση του PowerPoint</vt:lpstr>
      <vt:lpstr>Παρουσίαση του PowerPoint</vt:lpstr>
      <vt:lpstr>Cloud interconnection networks</vt:lpstr>
      <vt:lpstr>Location transparent communication</vt:lpstr>
      <vt:lpstr>Store and forward and cut-through networks</vt:lpstr>
      <vt:lpstr>Routers and switches</vt:lpstr>
      <vt:lpstr>Network characterization</vt:lpstr>
      <vt:lpstr>A side-by-side comparison of performance and cost figures of several interconnection network topologies for 64 nodes.</vt:lpstr>
      <vt:lpstr>9. Clos networks, InfiniBand, Myrinet, fat trees</vt:lpstr>
      <vt:lpstr>Παρουσίαση του PowerPoint</vt:lpstr>
      <vt:lpstr>Παρουσίαση του PowerPoint</vt:lpstr>
      <vt:lpstr>   </vt:lpstr>
      <vt:lpstr>Fat trees</vt:lpstr>
      <vt:lpstr>Παρουσίαση του PowerPoint</vt:lpstr>
      <vt:lpstr>Παρουσίαση του PowerPoint</vt:lpstr>
      <vt:lpstr>Παρουσίαση του PowerPoint</vt:lpstr>
      <vt:lpstr>InfiniBand</vt:lpstr>
      <vt:lpstr>InfiniBand (Cont’d)</vt:lpstr>
      <vt:lpstr>Παρουσίαση του PowerPoint</vt:lpstr>
      <vt:lpstr>Myrinet</vt:lpstr>
      <vt:lpstr>10. Storage area networks</vt:lpstr>
      <vt:lpstr>Παρουσίαση του PowerPoint</vt:lpstr>
      <vt:lpstr>FC protocol layers</vt:lpstr>
      <vt:lpstr>Παρουσίαση του PowerPoint</vt:lpstr>
      <vt:lpstr>FC classes of service</vt:lpstr>
      <vt:lpstr>Παρουσίαση του PowerPoint</vt:lpstr>
      <vt:lpstr>FC networks</vt:lpstr>
      <vt:lpstr>11. Data center networks (DCNs) </vt:lpstr>
      <vt:lpstr>Comparison of performance and cost of hierarchical and fat-tree DCNs </vt:lpstr>
      <vt:lpstr>Fat-tree DCNs</vt:lpstr>
      <vt:lpstr>Παρουσίαση του PowerPoint</vt:lpstr>
      <vt:lpstr>Παρουσίαση του PowerPoint</vt:lpstr>
      <vt:lpstr>Παρουσίαση του PowerPoint</vt:lpstr>
      <vt:lpstr>12. Network resource management algorithms</vt:lpstr>
      <vt:lpstr>Fair-queuing (FQ); Stochastic Fair Queuing (SFQ) </vt:lpstr>
      <vt:lpstr>Παρουσίαση του PowerPoint</vt:lpstr>
      <vt:lpstr>Class-Based Queuing (CBQ)</vt:lpstr>
      <vt:lpstr>Παρουσίαση του PowerPoint</vt:lpstr>
      <vt:lpstr>CBQ classes</vt:lpstr>
      <vt:lpstr>Παρουσίαση του PowerPoint</vt:lpstr>
      <vt:lpstr>Hierarchical Token Buckets (HTB)</vt:lpstr>
      <vt:lpstr>13 Content delivery networks (CDNs)</vt:lpstr>
      <vt:lpstr>CDN design and performance</vt:lpstr>
      <vt:lpstr>14 Overlay and scale-free networks</vt:lpstr>
      <vt:lpstr>Scale-free networks</vt:lpstr>
      <vt:lpstr>Παρουσίαση του PowerPoint</vt:lpstr>
      <vt:lpstr>Epidemic algorithms</vt:lpstr>
      <vt:lpstr>SI, SIR, and SIS epidemic algorithms</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CHRISTOS DOULIGERIS</cp:lastModifiedBy>
  <cp:revision>629</cp:revision>
  <dcterms:created xsi:type="dcterms:W3CDTF">2004-10-07T18:29:30Z</dcterms:created>
  <dcterms:modified xsi:type="dcterms:W3CDTF">2020-12-08T06:04:21Z</dcterms:modified>
</cp:coreProperties>
</file>