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7">
  <p:sldMasterIdLst>
    <p:sldMasterId id="2147483660" r:id="rId1"/>
  </p:sldMasterIdLst>
  <p:notesMasterIdLst>
    <p:notesMasterId r:id="rId83"/>
  </p:notesMasterIdLst>
  <p:sldIdLst>
    <p:sldId id="256" r:id="rId2"/>
    <p:sldId id="449" r:id="rId3"/>
    <p:sldId id="392" r:id="rId4"/>
    <p:sldId id="258" r:id="rId5"/>
    <p:sldId id="367" r:id="rId6"/>
    <p:sldId id="259" r:id="rId7"/>
    <p:sldId id="370" r:id="rId8"/>
    <p:sldId id="261" r:id="rId9"/>
    <p:sldId id="450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1" r:id="rId19"/>
    <p:sldId id="393" r:id="rId20"/>
    <p:sldId id="394" r:id="rId21"/>
    <p:sldId id="401" r:id="rId22"/>
    <p:sldId id="395" r:id="rId23"/>
    <p:sldId id="396" r:id="rId24"/>
    <p:sldId id="397" r:id="rId25"/>
    <p:sldId id="398" r:id="rId26"/>
    <p:sldId id="402" r:id="rId27"/>
    <p:sldId id="399" r:id="rId28"/>
    <p:sldId id="403" r:id="rId29"/>
    <p:sldId id="400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413" r:id="rId40"/>
    <p:sldId id="414" r:id="rId41"/>
    <p:sldId id="415" r:id="rId42"/>
    <p:sldId id="427" r:id="rId43"/>
    <p:sldId id="428" r:id="rId44"/>
    <p:sldId id="416" r:id="rId45"/>
    <p:sldId id="417" r:id="rId46"/>
    <p:sldId id="418" r:id="rId47"/>
    <p:sldId id="420" r:id="rId48"/>
    <p:sldId id="421" r:id="rId49"/>
    <p:sldId id="422" r:id="rId50"/>
    <p:sldId id="423" r:id="rId51"/>
    <p:sldId id="424" r:id="rId52"/>
    <p:sldId id="425" r:id="rId53"/>
    <p:sldId id="426" r:id="rId54"/>
    <p:sldId id="344" r:id="rId55"/>
    <p:sldId id="345" r:id="rId56"/>
    <p:sldId id="429" r:id="rId57"/>
    <p:sldId id="346" r:id="rId58"/>
    <p:sldId id="347" r:id="rId59"/>
    <p:sldId id="431" r:id="rId60"/>
    <p:sldId id="348" r:id="rId61"/>
    <p:sldId id="349" r:id="rId62"/>
    <p:sldId id="350" r:id="rId63"/>
    <p:sldId id="351" r:id="rId64"/>
    <p:sldId id="352" r:id="rId65"/>
    <p:sldId id="353" r:id="rId66"/>
    <p:sldId id="354" r:id="rId67"/>
    <p:sldId id="438" r:id="rId68"/>
    <p:sldId id="448" r:id="rId69"/>
    <p:sldId id="439" r:id="rId70"/>
    <p:sldId id="440" r:id="rId71"/>
    <p:sldId id="446" r:id="rId72"/>
    <p:sldId id="444" r:id="rId73"/>
    <p:sldId id="445" r:id="rId74"/>
    <p:sldId id="447" r:id="rId75"/>
    <p:sldId id="432" r:id="rId76"/>
    <p:sldId id="433" r:id="rId77"/>
    <p:sldId id="434" r:id="rId78"/>
    <p:sldId id="435" r:id="rId79"/>
    <p:sldId id="437" r:id="rId80"/>
    <p:sldId id="436" r:id="rId81"/>
    <p:sldId id="355" r:id="rId82"/>
  </p:sldIdLst>
  <p:sldSz cx="9144000" cy="6858000" type="screen4x3"/>
  <p:notesSz cx="6670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6412" autoAdjust="0"/>
  </p:normalViewPr>
  <p:slideViewPr>
    <p:cSldViewPr snapToGrid="0">
      <p:cViewPr varScale="1">
        <p:scale>
          <a:sx n="116" d="100"/>
          <a:sy n="116" d="100"/>
        </p:scale>
        <p:origin x="1386" y="8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  <p:sld r:id="rId68" collapse="1"/>
      <p:sld r:id="rId69" collapse="1"/>
      <p:sld r:id="rId70" collapse="1"/>
      <p:sld r:id="rId71" collapse="1"/>
      <p:sld r:id="rId72" collapse="1"/>
      <p:sld r:id="rId73" collapse="1"/>
      <p:sld r:id="rId74" collapse="1"/>
      <p:sld r:id="rId75" collapse="1"/>
      <p:sld r:id="rId76" collapse="1"/>
      <p:sld r:id="rId77" collapse="1"/>
      <p:sld r:id="rId78" collapse="1"/>
      <p:sld r:id="rId79" collapse="1"/>
      <p:sld r:id="rId80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_rels/viewProps.xml.rels><?xml version="1.0" encoding="UTF-8" standalone="yes"?>
<Relationships xmlns="http://schemas.openxmlformats.org/package/2006/relationships"><Relationship Id="rId26" Type="http://schemas.openxmlformats.org/officeDocument/2006/relationships/slide" Target="slides/slide27.xml"/><Relationship Id="rId21" Type="http://schemas.openxmlformats.org/officeDocument/2006/relationships/slide" Target="slides/slide22.xml"/><Relationship Id="rId42" Type="http://schemas.openxmlformats.org/officeDocument/2006/relationships/slide" Target="slides/slide43.xml"/><Relationship Id="rId47" Type="http://schemas.openxmlformats.org/officeDocument/2006/relationships/slide" Target="slides/slide48.xml"/><Relationship Id="rId63" Type="http://schemas.openxmlformats.org/officeDocument/2006/relationships/slide" Target="slides/slide64.xml"/><Relationship Id="rId68" Type="http://schemas.openxmlformats.org/officeDocument/2006/relationships/slide" Target="slides/slide69.xml"/><Relationship Id="rId16" Type="http://schemas.openxmlformats.org/officeDocument/2006/relationships/slide" Target="slides/slide17.xml"/><Relationship Id="rId11" Type="http://schemas.openxmlformats.org/officeDocument/2006/relationships/slide" Target="slides/slide12.xml"/><Relationship Id="rId24" Type="http://schemas.openxmlformats.org/officeDocument/2006/relationships/slide" Target="slides/slide25.xml"/><Relationship Id="rId32" Type="http://schemas.openxmlformats.org/officeDocument/2006/relationships/slide" Target="slides/slide33.xml"/><Relationship Id="rId37" Type="http://schemas.openxmlformats.org/officeDocument/2006/relationships/slide" Target="slides/slide38.xml"/><Relationship Id="rId40" Type="http://schemas.openxmlformats.org/officeDocument/2006/relationships/slide" Target="slides/slide41.xml"/><Relationship Id="rId45" Type="http://schemas.openxmlformats.org/officeDocument/2006/relationships/slide" Target="slides/slide46.xml"/><Relationship Id="rId53" Type="http://schemas.openxmlformats.org/officeDocument/2006/relationships/slide" Target="slides/slide54.xml"/><Relationship Id="rId58" Type="http://schemas.openxmlformats.org/officeDocument/2006/relationships/slide" Target="slides/slide59.xml"/><Relationship Id="rId66" Type="http://schemas.openxmlformats.org/officeDocument/2006/relationships/slide" Target="slides/slide67.xml"/><Relationship Id="rId74" Type="http://schemas.openxmlformats.org/officeDocument/2006/relationships/slide" Target="slides/slide75.xml"/><Relationship Id="rId79" Type="http://schemas.openxmlformats.org/officeDocument/2006/relationships/slide" Target="slides/slide80.xml"/><Relationship Id="rId5" Type="http://schemas.openxmlformats.org/officeDocument/2006/relationships/slide" Target="slides/slide6.xml"/><Relationship Id="rId61" Type="http://schemas.openxmlformats.org/officeDocument/2006/relationships/slide" Target="slides/slide62.xml"/><Relationship Id="rId19" Type="http://schemas.openxmlformats.org/officeDocument/2006/relationships/slide" Target="slides/slide20.xml"/><Relationship Id="rId14" Type="http://schemas.openxmlformats.org/officeDocument/2006/relationships/slide" Target="slides/slide15.xml"/><Relationship Id="rId22" Type="http://schemas.openxmlformats.org/officeDocument/2006/relationships/slide" Target="slides/slide23.xml"/><Relationship Id="rId27" Type="http://schemas.openxmlformats.org/officeDocument/2006/relationships/slide" Target="slides/slide28.xml"/><Relationship Id="rId30" Type="http://schemas.openxmlformats.org/officeDocument/2006/relationships/slide" Target="slides/slide31.xml"/><Relationship Id="rId35" Type="http://schemas.openxmlformats.org/officeDocument/2006/relationships/slide" Target="slides/slide36.xml"/><Relationship Id="rId43" Type="http://schemas.openxmlformats.org/officeDocument/2006/relationships/slide" Target="slides/slide44.xml"/><Relationship Id="rId48" Type="http://schemas.openxmlformats.org/officeDocument/2006/relationships/slide" Target="slides/slide49.xml"/><Relationship Id="rId56" Type="http://schemas.openxmlformats.org/officeDocument/2006/relationships/slide" Target="slides/slide57.xml"/><Relationship Id="rId64" Type="http://schemas.openxmlformats.org/officeDocument/2006/relationships/slide" Target="slides/slide65.xml"/><Relationship Id="rId69" Type="http://schemas.openxmlformats.org/officeDocument/2006/relationships/slide" Target="slides/slide70.xml"/><Relationship Id="rId77" Type="http://schemas.openxmlformats.org/officeDocument/2006/relationships/slide" Target="slides/slide78.xml"/><Relationship Id="rId8" Type="http://schemas.openxmlformats.org/officeDocument/2006/relationships/slide" Target="slides/slide9.xml"/><Relationship Id="rId51" Type="http://schemas.openxmlformats.org/officeDocument/2006/relationships/slide" Target="slides/slide52.xml"/><Relationship Id="rId72" Type="http://schemas.openxmlformats.org/officeDocument/2006/relationships/slide" Target="slides/slide73.xml"/><Relationship Id="rId80" Type="http://schemas.openxmlformats.org/officeDocument/2006/relationships/slide" Target="slides/slide81.xml"/><Relationship Id="rId3" Type="http://schemas.openxmlformats.org/officeDocument/2006/relationships/slide" Target="slides/slide4.xml"/><Relationship Id="rId12" Type="http://schemas.openxmlformats.org/officeDocument/2006/relationships/slide" Target="slides/slide13.xml"/><Relationship Id="rId17" Type="http://schemas.openxmlformats.org/officeDocument/2006/relationships/slide" Target="slides/slide18.xml"/><Relationship Id="rId25" Type="http://schemas.openxmlformats.org/officeDocument/2006/relationships/slide" Target="slides/slide26.xml"/><Relationship Id="rId33" Type="http://schemas.openxmlformats.org/officeDocument/2006/relationships/slide" Target="slides/slide34.xml"/><Relationship Id="rId38" Type="http://schemas.openxmlformats.org/officeDocument/2006/relationships/slide" Target="slides/slide39.xml"/><Relationship Id="rId46" Type="http://schemas.openxmlformats.org/officeDocument/2006/relationships/slide" Target="slides/slide47.xml"/><Relationship Id="rId59" Type="http://schemas.openxmlformats.org/officeDocument/2006/relationships/slide" Target="slides/slide60.xml"/><Relationship Id="rId67" Type="http://schemas.openxmlformats.org/officeDocument/2006/relationships/slide" Target="slides/slide68.xml"/><Relationship Id="rId20" Type="http://schemas.openxmlformats.org/officeDocument/2006/relationships/slide" Target="slides/slide21.xml"/><Relationship Id="rId41" Type="http://schemas.openxmlformats.org/officeDocument/2006/relationships/slide" Target="slides/slide42.xml"/><Relationship Id="rId54" Type="http://schemas.openxmlformats.org/officeDocument/2006/relationships/slide" Target="slides/slide55.xml"/><Relationship Id="rId62" Type="http://schemas.openxmlformats.org/officeDocument/2006/relationships/slide" Target="slides/slide63.xml"/><Relationship Id="rId70" Type="http://schemas.openxmlformats.org/officeDocument/2006/relationships/slide" Target="slides/slide71.xml"/><Relationship Id="rId75" Type="http://schemas.openxmlformats.org/officeDocument/2006/relationships/slide" Target="slides/slide76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5" Type="http://schemas.openxmlformats.org/officeDocument/2006/relationships/slide" Target="slides/slide16.xml"/><Relationship Id="rId23" Type="http://schemas.openxmlformats.org/officeDocument/2006/relationships/slide" Target="slides/slide24.xml"/><Relationship Id="rId28" Type="http://schemas.openxmlformats.org/officeDocument/2006/relationships/slide" Target="slides/slide29.xml"/><Relationship Id="rId36" Type="http://schemas.openxmlformats.org/officeDocument/2006/relationships/slide" Target="slides/slide37.xml"/><Relationship Id="rId49" Type="http://schemas.openxmlformats.org/officeDocument/2006/relationships/slide" Target="slides/slide50.xml"/><Relationship Id="rId57" Type="http://schemas.openxmlformats.org/officeDocument/2006/relationships/slide" Target="slides/slide58.xml"/><Relationship Id="rId10" Type="http://schemas.openxmlformats.org/officeDocument/2006/relationships/slide" Target="slides/slide11.xml"/><Relationship Id="rId31" Type="http://schemas.openxmlformats.org/officeDocument/2006/relationships/slide" Target="slides/slide32.xml"/><Relationship Id="rId44" Type="http://schemas.openxmlformats.org/officeDocument/2006/relationships/slide" Target="slides/slide45.xml"/><Relationship Id="rId52" Type="http://schemas.openxmlformats.org/officeDocument/2006/relationships/slide" Target="slides/slide53.xml"/><Relationship Id="rId60" Type="http://schemas.openxmlformats.org/officeDocument/2006/relationships/slide" Target="slides/slide61.xml"/><Relationship Id="rId65" Type="http://schemas.openxmlformats.org/officeDocument/2006/relationships/slide" Target="slides/slide66.xml"/><Relationship Id="rId73" Type="http://schemas.openxmlformats.org/officeDocument/2006/relationships/slide" Target="slides/slide74.xml"/><Relationship Id="rId78" Type="http://schemas.openxmlformats.org/officeDocument/2006/relationships/slide" Target="slides/slide79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3" Type="http://schemas.openxmlformats.org/officeDocument/2006/relationships/slide" Target="slides/slide14.xml"/><Relationship Id="rId18" Type="http://schemas.openxmlformats.org/officeDocument/2006/relationships/slide" Target="slides/slide19.xml"/><Relationship Id="rId39" Type="http://schemas.openxmlformats.org/officeDocument/2006/relationships/slide" Target="slides/slide40.xml"/><Relationship Id="rId34" Type="http://schemas.openxmlformats.org/officeDocument/2006/relationships/slide" Target="slides/slide35.xml"/><Relationship Id="rId50" Type="http://schemas.openxmlformats.org/officeDocument/2006/relationships/slide" Target="slides/slide51.xml"/><Relationship Id="rId55" Type="http://schemas.openxmlformats.org/officeDocument/2006/relationships/slide" Target="slides/slide56.xml"/><Relationship Id="rId76" Type="http://schemas.openxmlformats.org/officeDocument/2006/relationships/slide" Target="slides/slide77.xml"/><Relationship Id="rId7" Type="http://schemas.openxmlformats.org/officeDocument/2006/relationships/slide" Target="slides/slide8.xml"/><Relationship Id="rId71" Type="http://schemas.openxmlformats.org/officeDocument/2006/relationships/slide" Target="slides/slide72.xml"/><Relationship Id="rId2" Type="http://schemas.openxmlformats.org/officeDocument/2006/relationships/slide" Target="slides/slide3.xml"/><Relationship Id="rId29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C6326-0AC1-4247-916B-BFE7E53DDCB0}" type="datetimeFigureOut">
              <a:rPr lang="el-GR" smtClean="0"/>
              <a:t>13/12/2018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068" y="4778722"/>
            <a:ext cx="53365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890626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505" y="9431600"/>
            <a:ext cx="2890626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A5A9B-973A-458C-A2F2-0F5D4BD7F7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9370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3571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924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3320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1189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9720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2278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4716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2872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1715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146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4909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5831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72098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1583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9004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2592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94574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31437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1133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71250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88876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9730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41865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41932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52072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77168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66758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42801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90462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42305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78094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7455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0177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83210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62722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79006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1803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53027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8835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4901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5644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8323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6326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A5A9B-973A-458C-A2F2-0F5D4BD7F778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7481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54B6F-0ED9-496B-B25B-67480A1DC353}" type="datetime1">
              <a:rPr lang="el-GR" smtClean="0"/>
              <a:t>13/12/2018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‹#›</a:t>
            </a:fld>
            <a:endParaRPr lang="el-GR"/>
          </a:p>
        </p:txBody>
      </p:sp>
      <p:pic>
        <p:nvPicPr>
          <p:cNvPr id="1028" name="Picture 4" descr="Αποτέλεσμα εικόνας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917" y="19050"/>
            <a:ext cx="499033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666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AC57-B643-42B8-A8CF-CAD2CF833114}" type="datetime1">
              <a:rPr lang="el-GR" smtClean="0"/>
              <a:t>13/12/2018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Picture 4" descr="Αποτέλεσμα εικόνας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917" y="19050"/>
            <a:ext cx="499033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1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0FB74-5A9F-4DAA-B286-74DF934CAAE0}" type="datetime1">
              <a:rPr lang="el-GR" smtClean="0"/>
              <a:t>13/12/2018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4" descr="Αποτέλεσμα εικόνας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917" y="19050"/>
            <a:ext cx="499033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127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E65E-F1C8-45A5-A3F1-0230AF823966}" type="datetime1">
              <a:rPr lang="el-GR" smtClean="0"/>
              <a:t>13/12/2018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4" descr="Αποτέλεσμα εικόνας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917" y="19050"/>
            <a:ext cx="499033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10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FBC0-D68A-4E6B-AE7A-2D72A695CB97}" type="datetime1">
              <a:rPr lang="el-GR" smtClean="0"/>
              <a:t>13/12/2018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4" descr="Αποτέλεσμα εικόνας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917" y="19050"/>
            <a:ext cx="499033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0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EC89E-3C5C-452D-B431-EF5C3034DB60}" type="datetime1">
              <a:rPr lang="el-GR" smtClean="0"/>
              <a:t>13/12/2018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4" descr="Αποτέλεσμα εικόνας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917" y="19050"/>
            <a:ext cx="499033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49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783F5-297E-480D-86F5-9A7610CF445B}" type="datetime1">
              <a:rPr lang="el-GR" smtClean="0"/>
              <a:t>13/12/2018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Picture 4" descr="Αποτέλεσμα εικόνας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917" y="19050"/>
            <a:ext cx="499033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16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4D96-3528-4BFC-956C-9A3982082C67}" type="datetime1">
              <a:rPr lang="el-GR" smtClean="0"/>
              <a:t>13/12/2018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‹#›</a:t>
            </a:fld>
            <a:endParaRPr lang="el-GR"/>
          </a:p>
        </p:txBody>
      </p:sp>
      <p:pic>
        <p:nvPicPr>
          <p:cNvPr id="10" name="Picture 4" descr="Αποτέλεσμα εικόνας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917" y="19050"/>
            <a:ext cx="499033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DB1C8-C515-47EE-9118-CE10FEABCC44}" type="datetime1">
              <a:rPr lang="el-GR" smtClean="0"/>
              <a:t>13/12/2018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‹#›</a:t>
            </a:fld>
            <a:endParaRPr lang="el-GR"/>
          </a:p>
        </p:txBody>
      </p:sp>
      <p:pic>
        <p:nvPicPr>
          <p:cNvPr id="6" name="Picture 4" descr="Αποτέλεσμα εικόνας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917" y="19050"/>
            <a:ext cx="499033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02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84726"/>
            <a:ext cx="7886700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11599-6614-4271-9A5A-5D1056B88289}" type="datetime1">
              <a:rPr lang="el-GR" smtClean="0"/>
              <a:t>13/12/2018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‹#›</a:t>
            </a:fld>
            <a:endParaRPr lang="el-GR"/>
          </a:p>
        </p:txBody>
      </p:sp>
      <p:pic>
        <p:nvPicPr>
          <p:cNvPr id="6" name="Picture 4" descr="Αποτέλεσμα εικόνας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917" y="19050"/>
            <a:ext cx="499033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948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9EBBC-E306-41CF-ACA8-3B9FDA195C76}" type="datetime1">
              <a:rPr lang="el-GR" smtClean="0"/>
              <a:t>13/12/2018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‹#›</a:t>
            </a:fld>
            <a:endParaRPr lang="el-GR"/>
          </a:p>
        </p:txBody>
      </p:sp>
      <p:pic>
        <p:nvPicPr>
          <p:cNvPr id="5" name="Picture 4" descr="Αποτέλεσμα εικόνας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917" y="19050"/>
            <a:ext cx="499033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52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365AB-B9F7-4A67-9442-E23A2E3DE6D8}" type="datetime1">
              <a:rPr lang="el-GR" smtClean="0"/>
              <a:t>13/12/2018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Picture 4" descr="Αποτέλεσμα εικόνας"/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917" y="19050"/>
            <a:ext cx="499033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75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71FFD-F081-41EC-BF33-ED5E232445AA}" type="datetime1">
              <a:rPr lang="el-GR" smtClean="0"/>
              <a:t>13/12/2018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372E0-8BFD-4E54-B7BC-ADB9DF2F8A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093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nitos.inf.uth.gr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rbit-lab.org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86000">
              <a:schemeClr val="bg1"/>
            </a:gs>
            <a:gs pos="100000">
              <a:srgbClr val="F2F7FC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44"/>
            <a:ext cx="9144000" cy="4069911"/>
          </a:xfrm>
          <a:prstGeom prst="rect">
            <a:avLst/>
          </a:prstGeom>
          <a:effectLst>
            <a:reflection endPos="8200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3138"/>
            <a:ext cx="7772400" cy="2387600"/>
          </a:xfrm>
        </p:spPr>
        <p:txBody>
          <a:bodyPr>
            <a:normAutofit/>
          </a:bodyPr>
          <a:lstStyle/>
          <a:p>
            <a:r>
              <a:rPr lang="en-US" sz="7200" b="1" dirty="0">
                <a:latin typeface="+mn-lt"/>
              </a:rPr>
              <a:t>Vehicular Clouds</a:t>
            </a:r>
            <a:br>
              <a:rPr lang="en-US" sz="7200" b="1" i="1" dirty="0">
                <a:latin typeface="+mn-lt"/>
              </a:rPr>
            </a:br>
            <a:r>
              <a:rPr lang="en-US" b="1" i="1" dirty="0">
                <a:latin typeface="+mn-lt"/>
              </a:rPr>
              <a:t>A</a:t>
            </a:r>
            <a:r>
              <a:rPr lang="el-GR" b="1" i="1" dirty="0">
                <a:latin typeface="+mn-lt"/>
              </a:rPr>
              <a:t> </a:t>
            </a:r>
            <a:r>
              <a:rPr lang="en-US" b="1" i="1" dirty="0">
                <a:latin typeface="+mn-lt"/>
              </a:rPr>
              <a:t>Taxonomy</a:t>
            </a:r>
            <a:endParaRPr lang="el-GR" sz="7200" b="1" i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8006" y="6522244"/>
            <a:ext cx="2235994" cy="335756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/>
              <a:t>Emmanouil Skondras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331084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" y="1797335"/>
            <a:ext cx="9072655" cy="452091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Κατηγοριοποίηση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10</a:t>
            </a:fld>
            <a:endParaRPr lang="el-GR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3620" y="2872615"/>
            <a:ext cx="8796760" cy="3521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Παράγοντες κατηγοριοποίησης:</a:t>
            </a:r>
          </a:p>
          <a:p>
            <a:pPr lvl="1"/>
            <a:r>
              <a:rPr lang="el-GR" dirty="0"/>
              <a:t>Αρχιτεκτονικές</a:t>
            </a:r>
            <a:r>
              <a:rPr lang="en-US" dirty="0"/>
              <a:t>.</a:t>
            </a:r>
            <a:r>
              <a:rPr lang="el-GR" dirty="0"/>
              <a:t> </a:t>
            </a:r>
          </a:p>
          <a:p>
            <a:pPr lvl="1"/>
            <a:r>
              <a:rPr lang="el-GR" dirty="0"/>
              <a:t>Μοντέλα παροχής υπηρεσιών.</a:t>
            </a:r>
          </a:p>
          <a:p>
            <a:pPr lvl="1"/>
            <a:r>
              <a:rPr lang="el-GR" dirty="0"/>
              <a:t>Απαιτήσεις υπηρεσιών.</a:t>
            </a:r>
          </a:p>
          <a:p>
            <a:pPr lvl="1"/>
            <a:r>
              <a:rPr lang="el-GR" dirty="0"/>
              <a:t>Προσφερόμενες εφαρμογές. 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Κάθε παράγοντας σχετίζεται με μία συγκεκριμένη οπτική ενός συστήματος </a:t>
            </a:r>
            <a:r>
              <a:rPr lang="en-US" dirty="0"/>
              <a:t>VANET</a:t>
            </a:r>
            <a:r>
              <a:rPr lang="el-GR" dirty="0"/>
              <a:t> </a:t>
            </a:r>
            <a:r>
              <a:rPr lang="en-US" dirty="0"/>
              <a:t>Cloud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2653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2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" y="1797335"/>
            <a:ext cx="9072655" cy="452091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Κατηγοριοποίηση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11</a:t>
            </a:fld>
            <a:endParaRPr lang="el-GR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3620" y="2872615"/>
            <a:ext cx="8796760" cy="3521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Κάθε σύστημα </a:t>
            </a:r>
            <a:r>
              <a:rPr lang="en-US" dirty="0"/>
              <a:t>VANET Cloud:</a:t>
            </a:r>
          </a:p>
          <a:p>
            <a:pPr lvl="1"/>
            <a:r>
              <a:rPr lang="el-GR" dirty="0"/>
              <a:t>Εφαρμόζει μία συγκεκριμένη </a:t>
            </a:r>
            <a:r>
              <a:rPr lang="el-GR" u="sng" dirty="0"/>
              <a:t>αρχιτεκτονική</a:t>
            </a:r>
            <a:r>
              <a:rPr lang="en-US" dirty="0"/>
              <a:t>.</a:t>
            </a:r>
          </a:p>
          <a:p>
            <a:pPr lvl="1"/>
            <a:r>
              <a:rPr lang="el-GR" dirty="0"/>
              <a:t>Χρησιμοποιεί τα απαραίτητα </a:t>
            </a:r>
            <a:r>
              <a:rPr lang="el-GR" u="sng" dirty="0"/>
              <a:t>μοντέλα παροχής υπηρεσιών</a:t>
            </a:r>
            <a:r>
              <a:rPr lang="en-US" dirty="0"/>
              <a:t>.</a:t>
            </a:r>
          </a:p>
          <a:p>
            <a:pPr lvl="1"/>
            <a:r>
              <a:rPr lang="el-GR" dirty="0"/>
              <a:t>Ικανοποιεί συγκεκριμένες </a:t>
            </a:r>
            <a:r>
              <a:rPr lang="el-GR" u="sng" dirty="0"/>
              <a:t>απαιτήσεις υπηρεσιών</a:t>
            </a:r>
            <a:r>
              <a:rPr lang="en-US" dirty="0"/>
              <a:t>.</a:t>
            </a:r>
          </a:p>
          <a:p>
            <a:pPr lvl="1"/>
            <a:r>
              <a:rPr lang="el-GR" dirty="0"/>
              <a:t>Παρέχει ένα σύνολο </a:t>
            </a:r>
            <a:r>
              <a:rPr lang="el-GR" u="sng" dirty="0"/>
              <a:t>εφαρμογών</a:t>
            </a:r>
            <a:r>
              <a:rPr lang="el-G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42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8" y="1293145"/>
            <a:ext cx="10068569" cy="5377531"/>
          </a:xfrm>
          <a:prstGeom prst="rect">
            <a:avLst/>
          </a:prstGeom>
        </p:spPr>
      </p:pic>
      <p:pic>
        <p:nvPicPr>
          <p:cNvPr id="9" name="Content Placeholder 2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" y="1797335"/>
            <a:ext cx="9072655" cy="452091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Αρχιτεκτονικές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12</a:t>
            </a:fld>
            <a:endParaRPr lang="el-GR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3620" y="2872615"/>
            <a:ext cx="8796760" cy="3521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5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3620" y="2872615"/>
            <a:ext cx="8796760" cy="3521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Μία αρχιτεκτονική </a:t>
            </a:r>
            <a:r>
              <a:rPr lang="en-US" dirty="0"/>
              <a:t>VCC</a:t>
            </a:r>
            <a:r>
              <a:rPr lang="el-GR" dirty="0"/>
              <a:t> αποτελείται από τρία κύρια μέρη</a:t>
            </a:r>
            <a:r>
              <a:rPr lang="en-US" dirty="0"/>
              <a:t>:</a:t>
            </a:r>
          </a:p>
          <a:p>
            <a:pPr lvl="1"/>
            <a:r>
              <a:rPr lang="el-GR" dirty="0"/>
              <a:t>Μοντέλο τοπολογίας.</a:t>
            </a:r>
          </a:p>
          <a:p>
            <a:pPr lvl="2"/>
            <a:r>
              <a:rPr lang="el-GR" dirty="0"/>
              <a:t>Αναφέρεται στον τρόπο δόμησης της τοπολογίας του δικτύου </a:t>
            </a:r>
            <a:r>
              <a:rPr lang="en-US" dirty="0"/>
              <a:t>VCC</a:t>
            </a:r>
            <a:r>
              <a:rPr lang="el-GR" dirty="0"/>
              <a:t>.</a:t>
            </a:r>
            <a:endParaRPr lang="en-US" dirty="0"/>
          </a:p>
          <a:p>
            <a:pPr lvl="1"/>
            <a:r>
              <a:rPr lang="el-GR" dirty="0"/>
              <a:t>Μοντέλο επικοινωνίας.</a:t>
            </a:r>
          </a:p>
          <a:p>
            <a:pPr lvl="2"/>
            <a:r>
              <a:rPr lang="el-GR" dirty="0"/>
              <a:t>Καθορίζει ποιες οντότητες επικοινωνούν μεταξύ τους.</a:t>
            </a:r>
          </a:p>
          <a:p>
            <a:pPr lvl="1"/>
            <a:r>
              <a:rPr lang="el-GR" dirty="0"/>
              <a:t>Μοντέλο ανταλλαγής μηνυμάτων.</a:t>
            </a:r>
            <a:endParaRPr lang="en-US" sz="1050" dirty="0"/>
          </a:p>
          <a:p>
            <a:pPr lvl="2"/>
            <a:r>
              <a:rPr lang="el-GR" dirty="0"/>
              <a:t>Αναφέρεται στον τρόπο επικοινωνίας των οντοτήτων.</a:t>
            </a:r>
            <a:r>
              <a:rPr lang="el-GR" sz="700" dirty="0"/>
              <a:t> </a:t>
            </a:r>
            <a:endParaRPr lang="en-US" sz="650" dirty="0"/>
          </a:p>
        </p:txBody>
      </p:sp>
      <p:sp>
        <p:nvSpPr>
          <p:cNvPr id="10" name="Rectangle 9"/>
          <p:cNvSpPr/>
          <p:nvPr/>
        </p:nvSpPr>
        <p:spPr>
          <a:xfrm>
            <a:off x="108940" y="6157555"/>
            <a:ext cx="2169359" cy="26161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VCC: Vehicular Cloud Computing</a:t>
            </a:r>
            <a:endParaRPr lang="el-GR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37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3.33333E-6 L -1.66667E-6 0.00023 C 0.0033 -0.00255 0.00729 -0.0044 0.01077 -0.00718 C 0.01198 -0.00857 0.01233 -0.01111 0.01337 -0.0125 C 0.01459 -0.01389 0.01632 -0.01459 0.01736 -0.01574 C 0.0184 -0.01922 0.0191 -0.02385 0.02188 -0.02639 C 0.02257 -0.02755 0.02448 -0.02755 0.02587 -0.02801 C 0.03021 -0.03658 0.02726 -0.03195 0.03681 -0.04028 L 0.0408 -0.04375 C 0.04184 -0.04537 0.04219 -0.04769 0.04375 -0.04885 C 0.04601 -0.0507 0.05191 -0.05232 0.05191 -0.05209 C 0.05313 -0.05417 0.05452 -0.05625 0.05608 -0.05764 C 0.05851 -0.05996 0.06198 -0.06158 0.06424 -0.06436 C 0.06563 -0.06621 0.06667 -0.06875 0.06823 -0.06968 C 0.07361 -0.07315 0.07448 -0.07315 0.07952 -0.07315 " pathEditMode="relative" rAng="0" ptsTypes="AAAAAAAAAAAAAAA">
                                      <p:cBhvr>
                                        <p:cTn id="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6" y="-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8" y="1293145"/>
            <a:ext cx="10068569" cy="5377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Μοντέλα Τοπολογίας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13</a:t>
            </a:fld>
            <a:endParaRPr lang="el-GR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73620" y="2872615"/>
            <a:ext cx="8796760" cy="35218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5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" y="2758315"/>
            <a:ext cx="4848902" cy="1943371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838700" y="1828800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Καθορίζουν τον τρόπο δόμησης της τοπολογίας VANET Cloud.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850231" y="1820334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Κάθε τοπολογία μπορεί να διαχωριστεί στα επίπεδα:</a:t>
            </a:r>
          </a:p>
        </p:txBody>
      </p:sp>
      <p:pic>
        <p:nvPicPr>
          <p:cNvPr id="13" name="Picture 2" descr="topology lay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22" y="2997200"/>
            <a:ext cx="3880178" cy="330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000"/>
            <a:ext cx="1054100" cy="72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2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-0.04861 0.00092 " pathEditMode="relative" rAng="0" ptsTypes="AA">
                                      <p:cBhvr>
                                        <p:cTn id="6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1" y="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" y="1293145"/>
            <a:ext cx="10068569" cy="5377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Μοντέλα Τοπολογίας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14</a:t>
            </a:fld>
            <a:endParaRPr lang="el-G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" y="2758315"/>
            <a:ext cx="4848902" cy="1943371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851400" y="1803400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Κάθε τοπολογία μπορεί να διαχωριστεί στα επίπεδα:</a:t>
            </a:r>
          </a:p>
        </p:txBody>
      </p:sp>
      <p:pic>
        <p:nvPicPr>
          <p:cNvPr id="13" name="Picture 2" descr="topology lay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422" y="2997200"/>
            <a:ext cx="3880178" cy="330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000"/>
            <a:ext cx="1054100" cy="726315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851400" y="1803400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Υπάρχουν 3 βασικά μοντέλα τοπολογίας.</a:t>
            </a:r>
          </a:p>
          <a:p>
            <a:pPr lvl="1"/>
            <a:r>
              <a:rPr lang="el-GR" u="sng" dirty="0"/>
              <a:t>Όλες οι τοπολογίες:</a:t>
            </a:r>
          </a:p>
          <a:p>
            <a:pPr lvl="2"/>
            <a:r>
              <a:rPr lang="el-GR" dirty="0"/>
              <a:t>Βασίζονται σε ένα ή περισσότερα βασικά μοντέλα τοπολογίας.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04" y="2451100"/>
            <a:ext cx="105410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7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" y="1293145"/>
            <a:ext cx="10068569" cy="5377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Μοντέλα Τοπολογίας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15</a:t>
            </a:fld>
            <a:endParaRPr lang="el-G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" y="2758315"/>
            <a:ext cx="4848902" cy="1943371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838700" y="1803400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Υπάρχουν 3 βασικά μοντέλα τοπολογίας.</a:t>
            </a:r>
          </a:p>
          <a:p>
            <a:pPr lvl="1"/>
            <a:r>
              <a:rPr lang="el-GR" dirty="0"/>
              <a:t>Όλες οι τοπολογίες </a:t>
            </a:r>
            <a:r>
              <a:rPr lang="en-US" dirty="0"/>
              <a:t>VANET Cloud </a:t>
            </a:r>
            <a:r>
              <a:rPr lang="el-GR" dirty="0"/>
              <a:t>βασίζονται σε ένα ή περισσότερα βασικά μοντέλα τοπολογίας.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04" y="2451100"/>
            <a:ext cx="1054100" cy="186690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838700" y="1803400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VANET</a:t>
            </a:r>
            <a:r>
              <a:rPr lang="el-GR" dirty="0"/>
              <a:t> </a:t>
            </a:r>
            <a:r>
              <a:rPr lang="en-US" dirty="0"/>
              <a:t>using</a:t>
            </a:r>
            <a:r>
              <a:rPr lang="el-GR" dirty="0"/>
              <a:t> </a:t>
            </a:r>
            <a:r>
              <a:rPr lang="en-US" dirty="0"/>
              <a:t>Cloud</a:t>
            </a:r>
            <a:r>
              <a:rPr lang="en-US" sz="1600" dirty="0"/>
              <a:t> </a:t>
            </a:r>
            <a:r>
              <a:rPr lang="el-GR" dirty="0"/>
              <a:t>(</a:t>
            </a:r>
            <a:r>
              <a:rPr lang="en-US" dirty="0"/>
              <a:t>VuC</a:t>
            </a:r>
            <a:r>
              <a:rPr lang="el-GR" dirty="0"/>
              <a:t>):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28" y="2274434"/>
            <a:ext cx="2826017" cy="39892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04" y="2694814"/>
            <a:ext cx="1054100" cy="594485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4826000" y="1803400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/>
              <a:t>VANET</a:t>
            </a:r>
            <a:r>
              <a:rPr lang="el-GR" sz="2300" dirty="0"/>
              <a:t> </a:t>
            </a:r>
            <a:r>
              <a:rPr lang="en-US" sz="2300" dirty="0"/>
              <a:t>using</a:t>
            </a:r>
            <a:r>
              <a:rPr lang="el-GR" sz="2300" dirty="0"/>
              <a:t> </a:t>
            </a:r>
            <a:r>
              <a:rPr lang="en-US" sz="2300" dirty="0"/>
              <a:t>RSU Cloud </a:t>
            </a:r>
            <a:r>
              <a:rPr lang="el-GR" sz="2300" dirty="0"/>
              <a:t>(</a:t>
            </a:r>
            <a:r>
              <a:rPr lang="en-US" sz="2300" dirty="0"/>
              <a:t>VuRC</a:t>
            </a:r>
            <a:r>
              <a:rPr lang="el-GR" sz="2300" dirty="0"/>
              <a:t>):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433" y="2261734"/>
            <a:ext cx="2839212" cy="400070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04" y="3101214"/>
            <a:ext cx="1054100" cy="594485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4834228" y="1803400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Vehicular Cloud </a:t>
            </a:r>
            <a:r>
              <a:rPr lang="el-GR" sz="2200" dirty="0"/>
              <a:t>(</a:t>
            </a:r>
            <a:r>
              <a:rPr lang="en-US" sz="2200" dirty="0"/>
              <a:t>VC</a:t>
            </a:r>
            <a:r>
              <a:rPr lang="el-GR" sz="2200" dirty="0"/>
              <a:t>):</a:t>
            </a:r>
            <a:endParaRPr lang="en-US" sz="2200" dirty="0"/>
          </a:p>
          <a:p>
            <a:pPr lvl="1">
              <a:spcBef>
                <a:spcPts val="0"/>
              </a:spcBef>
            </a:pPr>
            <a:r>
              <a:rPr lang="el-GR" sz="1600" dirty="0"/>
              <a:t>Ένα ή περισσότερα οχήματα υλοποιούν τον </a:t>
            </a:r>
            <a:r>
              <a:rPr lang="en-US" sz="1600" dirty="0"/>
              <a:t>cloud controller </a:t>
            </a:r>
            <a:r>
              <a:rPr lang="el-GR" sz="1600" dirty="0"/>
              <a:t>και τον </a:t>
            </a:r>
            <a:r>
              <a:rPr lang="en-US" sz="1600" dirty="0"/>
              <a:t>cloud resource manager.</a:t>
            </a:r>
            <a:endParaRPr lang="el-GR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897" y="2841132"/>
            <a:ext cx="4038319" cy="305956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04" y="3558414"/>
            <a:ext cx="1054100" cy="594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614" y="5515371"/>
            <a:ext cx="2172513" cy="1112208"/>
          </a:xfrm>
          <a:prstGeom prst="rect">
            <a:avLst/>
          </a:prstGeom>
          <a:effectLst>
            <a:outerShdw blurRad="50800" dist="38100" dir="18900000" sx="102000" sy="102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160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20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" y="1293145"/>
            <a:ext cx="10068569" cy="5377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Υβριδικές Τοπολογίες </a:t>
            </a:r>
            <a:r>
              <a:rPr lang="en-US" dirty="0"/>
              <a:t>VCC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16</a:t>
            </a:fld>
            <a:endParaRPr lang="el-G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" y="2758315"/>
            <a:ext cx="4848902" cy="1943371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838700" y="1803400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855161" y="1786924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/>
              <a:t>Συνδυασμός δύο ή περισσότερων βασικών μοντέλων τοπολογίας.</a:t>
            </a:r>
            <a:endParaRPr lang="en-US" sz="1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04" y="3558414"/>
            <a:ext cx="1054100" cy="594485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4847455" y="1784350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/>
              <a:t>Στο [18] παρουσιάζεται μία υβριδική τοπολογία </a:t>
            </a:r>
            <a:r>
              <a:rPr lang="en-US" sz="1800" dirty="0"/>
              <a:t>VCC</a:t>
            </a:r>
            <a:r>
              <a:rPr lang="el-GR" sz="1800" dirty="0"/>
              <a:t> που συνδυάζει τα</a:t>
            </a:r>
            <a:r>
              <a:rPr lang="el-GR" sz="1400" dirty="0"/>
              <a:t> </a:t>
            </a:r>
            <a:r>
              <a:rPr lang="el-GR" sz="1800" dirty="0"/>
              <a:t>μοντέλα</a:t>
            </a:r>
            <a:r>
              <a:rPr lang="el-GR" sz="1400" dirty="0"/>
              <a:t> </a:t>
            </a:r>
            <a:r>
              <a:rPr lang="en-US" sz="1800" b="1" dirty="0" err="1"/>
              <a:t>VuC</a:t>
            </a:r>
            <a:r>
              <a:rPr lang="en-US" sz="1400" dirty="0"/>
              <a:t> </a:t>
            </a:r>
            <a:r>
              <a:rPr lang="el-GR" sz="1800" dirty="0"/>
              <a:t>και</a:t>
            </a:r>
            <a:r>
              <a:rPr lang="el-GR" sz="1400" dirty="0"/>
              <a:t> </a:t>
            </a:r>
            <a:r>
              <a:rPr lang="en-US" sz="1800" b="1" dirty="0"/>
              <a:t>VuRC</a:t>
            </a:r>
            <a:r>
              <a:rPr lang="el-GR" sz="1800" dirty="0"/>
              <a:t>.</a:t>
            </a:r>
            <a:endParaRPr lang="en-US" sz="1200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839599" y="1773926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600" dirty="0"/>
              <a:t>Υπηρεσίες προσφέρονται τόσο από τα «εξωτερικά» </a:t>
            </a:r>
            <a:r>
              <a:rPr lang="en-US" sz="1600" dirty="0"/>
              <a:t>cloud</a:t>
            </a:r>
            <a:r>
              <a:rPr lang="el-GR" sz="1600" dirty="0"/>
              <a:t> </a:t>
            </a:r>
            <a:r>
              <a:rPr lang="en-US" sz="1600" dirty="0"/>
              <a:t>(</a:t>
            </a:r>
            <a:r>
              <a:rPr lang="el-GR" sz="1600" dirty="0"/>
              <a:t>Διαδίκτυο</a:t>
            </a:r>
            <a:r>
              <a:rPr lang="en-US" sz="1600" dirty="0"/>
              <a:t>) </a:t>
            </a:r>
            <a:r>
              <a:rPr lang="el-GR" sz="1600" dirty="0"/>
              <a:t>όσο και από τα </a:t>
            </a:r>
            <a:r>
              <a:rPr lang="en-US" sz="1600" dirty="0"/>
              <a:t>mini-Datacenter RSUs (MD</a:t>
            </a:r>
            <a:r>
              <a:rPr lang="el-GR" sz="1600" dirty="0"/>
              <a:t>-</a:t>
            </a:r>
            <a:r>
              <a:rPr lang="en-US" sz="1600" dirty="0"/>
              <a:t>RSUs)</a:t>
            </a:r>
            <a:r>
              <a:rPr lang="el-GR" sz="1600" dirty="0"/>
              <a:t>.</a:t>
            </a:r>
            <a:r>
              <a:rPr lang="el-GR" sz="1200" dirty="0"/>
              <a:t> </a:t>
            </a:r>
            <a:endParaRPr lang="en-US" sz="1100" dirty="0"/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831741" y="1797741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/>
              <a:t>Ροές «εξωτερικών» </a:t>
            </a:r>
            <a:r>
              <a:rPr lang="en-US" sz="1800" dirty="0"/>
              <a:t>cloud</a:t>
            </a:r>
            <a:r>
              <a:rPr lang="el-GR" sz="1800" dirty="0"/>
              <a:t>: Πρωταρχικές.</a:t>
            </a:r>
          </a:p>
          <a:p>
            <a:pPr>
              <a:spcBef>
                <a:spcPts val="0"/>
              </a:spcBef>
            </a:pPr>
            <a:r>
              <a:rPr lang="el-GR" sz="1800" dirty="0"/>
              <a:t>Ροές </a:t>
            </a:r>
            <a:r>
              <a:rPr lang="en-US" sz="1800" dirty="0"/>
              <a:t>MD</a:t>
            </a:r>
            <a:r>
              <a:rPr lang="el-GR" sz="1800" dirty="0"/>
              <a:t>-</a:t>
            </a:r>
            <a:r>
              <a:rPr lang="en-US" sz="1800" dirty="0"/>
              <a:t>RSUs</a:t>
            </a:r>
            <a:r>
              <a:rPr lang="el-GR" sz="1800" dirty="0"/>
              <a:t>: Δευτερεύουσες.</a:t>
            </a:r>
            <a:r>
              <a:rPr lang="el-GR" sz="1400" dirty="0"/>
              <a:t> </a:t>
            </a:r>
            <a:endParaRPr lang="en-US" sz="1200" dirty="0"/>
          </a:p>
          <a:p>
            <a:pPr lvl="1">
              <a:spcBef>
                <a:spcPts val="0"/>
              </a:spcBef>
            </a:pPr>
            <a:r>
              <a:rPr lang="en-US" sz="1600" dirty="0"/>
              <a:t>Cognitive radio.</a:t>
            </a:r>
            <a:endParaRPr lang="en-US" sz="105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830462" y="1788992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l-GR" sz="1400" dirty="0"/>
              <a:t>Τα οχήματα χωρίζονται σε δύο ομάδες.</a:t>
            </a:r>
            <a:endParaRPr lang="en-US" sz="1400" dirty="0"/>
          </a:p>
          <a:p>
            <a:pPr>
              <a:spcBef>
                <a:spcPts val="200"/>
              </a:spcBef>
            </a:pPr>
            <a:r>
              <a:rPr lang="el-GR" sz="1400" dirty="0"/>
              <a:t>Κύρια οχήματα: Υπηρεσίες των εξωτερικών </a:t>
            </a:r>
            <a:r>
              <a:rPr lang="en-US" sz="1400" dirty="0"/>
              <a:t>cloud</a:t>
            </a:r>
            <a:r>
              <a:rPr lang="el-GR" sz="1400" dirty="0"/>
              <a:t>.</a:t>
            </a:r>
            <a:endParaRPr lang="en-US" sz="1400" dirty="0"/>
          </a:p>
          <a:p>
            <a:pPr marL="216000">
              <a:spcBef>
                <a:spcPts val="200"/>
              </a:spcBef>
            </a:pPr>
            <a:r>
              <a:rPr lang="el-GR" sz="1400" dirty="0"/>
              <a:t>Δευτερεύοντα οχήματα: Υπηρεσίες των </a:t>
            </a:r>
            <a:r>
              <a:rPr lang="en-US" sz="1400" dirty="0"/>
              <a:t>MD</a:t>
            </a:r>
            <a:r>
              <a:rPr lang="el-GR" sz="1400" dirty="0"/>
              <a:t>-</a:t>
            </a:r>
            <a:r>
              <a:rPr lang="en-US" sz="1400" dirty="0"/>
              <a:t>RSUs</a:t>
            </a:r>
            <a:r>
              <a:rPr lang="el-GR" sz="1400" dirty="0"/>
              <a:t>. </a:t>
            </a:r>
            <a:endParaRPr lang="en-US" sz="1400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838702" y="1788093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l-GR" sz="1400" dirty="0"/>
              <a:t>Τα δευτερεύοντα οχήματα ανταγωνίζονται για τη σύνδεση με το MD-RSUs αξιοποιώντας τις κενά του χρόνου και της συχνότητας που παραμένουν ελεύθερα από τα κύρια οχήματα.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5500" y="2596129"/>
            <a:ext cx="2114549" cy="36716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10" y="2908747"/>
            <a:ext cx="1054100" cy="5944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120" y="5971096"/>
            <a:ext cx="4699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[18] Nicola Cordeschi, Danilo Amendola, Mohammad Shojafar, Enzo Baccarelli, “Distributed and adaptive resource management in Cloud-assisted Cognitive Radio Vehicular Networks with hard reliability guarantees”, Elsevier Vehicular Communications, vol. 2, pp. 1-15, 2015</a:t>
            </a:r>
            <a:endParaRPr lang="el-G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96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9" grpId="0" animBg="1"/>
      <p:bldP spid="28" grpId="0" animBg="1"/>
      <p:bldP spid="29" grpId="0" animBg="1"/>
      <p:bldP spid="30" grpId="0" animBg="1"/>
      <p:bldP spid="31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" y="1293145"/>
            <a:ext cx="10068569" cy="5377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Υβριδικές Τοπολογίες </a:t>
            </a:r>
            <a:r>
              <a:rPr lang="en-US" dirty="0"/>
              <a:t>VCC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17</a:t>
            </a:fld>
            <a:endParaRPr lang="el-G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" y="2758315"/>
            <a:ext cx="4848902" cy="1943371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838700" y="1803400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838700" y="1803400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/>
              <a:t>Στα [30] και [73] παρουσιάζεται μία υβριδική τοπολογία </a:t>
            </a:r>
            <a:r>
              <a:rPr lang="en-US" sz="1800" dirty="0"/>
              <a:t>VCC</a:t>
            </a:r>
            <a:r>
              <a:rPr lang="el-GR" sz="1800" dirty="0"/>
              <a:t> που συνδυάζει τα μοντέλα </a:t>
            </a:r>
            <a:r>
              <a:rPr lang="en-US" sz="1800" b="1" dirty="0"/>
              <a:t>VC</a:t>
            </a:r>
            <a:r>
              <a:rPr lang="el-GR" sz="1800" dirty="0"/>
              <a:t>,</a:t>
            </a:r>
            <a:r>
              <a:rPr lang="el-GR" sz="1200" dirty="0"/>
              <a:t> </a:t>
            </a:r>
            <a:r>
              <a:rPr lang="en-US" sz="1800" b="1" dirty="0" err="1"/>
              <a:t>VuC</a:t>
            </a:r>
            <a:r>
              <a:rPr lang="en-US" sz="1200" dirty="0"/>
              <a:t> </a:t>
            </a:r>
            <a:r>
              <a:rPr lang="el-GR" sz="1800" dirty="0"/>
              <a:t>και</a:t>
            </a:r>
            <a:r>
              <a:rPr lang="el-GR" sz="1200" dirty="0"/>
              <a:t> </a:t>
            </a:r>
            <a:r>
              <a:rPr lang="en-US" sz="1800" b="1" dirty="0"/>
              <a:t>VuRC</a:t>
            </a:r>
            <a:r>
              <a:rPr lang="el-GR" sz="1800" dirty="0"/>
              <a:t>.</a:t>
            </a:r>
            <a:endParaRPr lang="en-US" sz="11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10" y="2908747"/>
            <a:ext cx="1054100" cy="594485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832660" y="1793875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/>
              <a:t>Το κύριο πλεονέκτημα αυτής της τοπολογίας είναι ότι εικονοποιείται (</a:t>
            </a:r>
            <a:r>
              <a:rPr lang="en-US" sz="1800" dirty="0"/>
              <a:t>virtualized</a:t>
            </a:r>
            <a:r>
              <a:rPr lang="el-GR" sz="1800" dirty="0"/>
              <a:t>)</a:t>
            </a:r>
            <a:r>
              <a:rPr lang="en-US" sz="1800" dirty="0"/>
              <a:t> </a:t>
            </a:r>
            <a:r>
              <a:rPr lang="el-GR" sz="1800" dirty="0"/>
              <a:t>το σύνολο των πόρων.</a:t>
            </a:r>
            <a:endParaRPr lang="en-US" sz="140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847330" y="1793875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/>
              <a:t>Η πλήρης </a:t>
            </a:r>
            <a:r>
              <a:rPr lang="el-GR" sz="1800" dirty="0" err="1"/>
              <a:t>εικονοποίηση</a:t>
            </a:r>
            <a:r>
              <a:rPr lang="el-GR" sz="1800" dirty="0"/>
              <a:t> παρέχει αυξημένη ευελιξία συστήματος, καθώς και διαθεσιμότητα πόρων.</a:t>
            </a:r>
            <a:r>
              <a:rPr lang="el-GR" sz="1400" dirty="0"/>
              <a:t> </a:t>
            </a:r>
            <a:endParaRPr lang="en-US" sz="1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1526" y="2592506"/>
            <a:ext cx="1986124" cy="36710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844" y="5420811"/>
            <a:ext cx="457200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[30] Rong Yu, Yan Zhang, Stein Gjessing, Wenlong Xia, Kun Yang, “Toward Cloud-Based Vehicular Networks with Efficient Resource Management”, IEEE Network, pp.48-55, August 2013</a:t>
            </a:r>
          </a:p>
          <a:p>
            <a:pPr lvl="0" algn="just">
              <a:spcAft>
                <a:spcPts val="0"/>
              </a:spcAft>
            </a:pPr>
            <a:endParaRPr lang="en-US" sz="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[73] Fekri M. Abduljalil, “Video Capture Service in the Intelligent Transportation System based on Cloud Computing”, International Journal of Computer Applications, vol. 97, no 5, pp. 35-41, July 2014</a:t>
            </a:r>
            <a:endParaRPr lang="el-G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endParaRPr lang="el-G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72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7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" y="1293145"/>
            <a:ext cx="10068569" cy="5377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Υβριδικές Τοπολογίες </a:t>
            </a:r>
            <a:r>
              <a:rPr lang="en-US" dirty="0"/>
              <a:t>VCC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18</a:t>
            </a:fld>
            <a:endParaRPr lang="el-G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" y="2758315"/>
            <a:ext cx="4848902" cy="1943371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838700" y="1803400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10" y="2908747"/>
            <a:ext cx="1054100" cy="594485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838700" y="1803400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/>
              <a:t>Στο [38] παρουσιάζεται μία υβριδική τοπολογία </a:t>
            </a:r>
            <a:r>
              <a:rPr lang="en-US" sz="2000" dirty="0"/>
              <a:t>VCC</a:t>
            </a:r>
            <a:r>
              <a:rPr lang="el-GR" sz="2000" dirty="0"/>
              <a:t> που συνδυάζει τα μοντέλα </a:t>
            </a:r>
            <a:r>
              <a:rPr lang="en-US" sz="2000" b="1" dirty="0"/>
              <a:t>VC</a:t>
            </a:r>
            <a:r>
              <a:rPr lang="el-GR" sz="2000" dirty="0"/>
              <a:t> και</a:t>
            </a:r>
            <a:r>
              <a:rPr lang="el-GR" sz="1400" dirty="0"/>
              <a:t> </a:t>
            </a:r>
            <a:r>
              <a:rPr lang="en-US" sz="2000" b="1" dirty="0"/>
              <a:t>VuC</a:t>
            </a:r>
            <a:r>
              <a:rPr lang="el-GR" sz="2000" dirty="0"/>
              <a:t>.</a:t>
            </a:r>
            <a:r>
              <a:rPr lang="el-GR" sz="1400" dirty="0"/>
              <a:t> </a:t>
            </a:r>
            <a:endParaRPr lang="en-US" sz="12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838706" y="1793875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l-GR" sz="1800" dirty="0"/>
              <a:t>Αποστολή πληροφορίων όπως εκπομπές </a:t>
            </a:r>
            <a:r>
              <a:rPr lang="en-US" sz="1800" dirty="0"/>
              <a:t>CO</a:t>
            </a:r>
            <a:r>
              <a:rPr lang="el-GR" sz="1800" baseline="-25000" dirty="0"/>
              <a:t>2</a:t>
            </a:r>
            <a:r>
              <a:rPr lang="el-GR" sz="1800" dirty="0"/>
              <a:t> και δεδομένα κίνησης από το </a:t>
            </a:r>
            <a:r>
              <a:rPr lang="en-US" sz="1800" dirty="0"/>
              <a:t>VC</a:t>
            </a:r>
            <a:r>
              <a:rPr lang="el-GR" sz="1800" dirty="0"/>
              <a:t> στο </a:t>
            </a:r>
            <a:r>
              <a:rPr lang="en-US" sz="1800" dirty="0"/>
              <a:t>Central</a:t>
            </a:r>
            <a:r>
              <a:rPr lang="el-GR" sz="1800" dirty="0"/>
              <a:t> </a:t>
            </a:r>
            <a:r>
              <a:rPr lang="en-US" sz="1800" dirty="0"/>
              <a:t>Cloud</a:t>
            </a:r>
            <a:r>
              <a:rPr lang="el-GR" sz="1800" dirty="0"/>
              <a:t>. </a:t>
            </a:r>
            <a:endParaRPr lang="en-US" sz="1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199" y="2990850"/>
            <a:ext cx="2124075" cy="3314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990" y="582809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[38] Md Ali Al Mamun, Khairul Anam, Md Fakhrul Alam Onik, A.M. Esfar-E-Alam, “Deployment of Cloud Computing into VANET to Create Ad Hoc Cloud Network Architecture”, World Congress on Engineering and Computer Science (WCECS), San Francisco, USA, October 24-26, 2012</a:t>
            </a:r>
            <a:endParaRPr lang="el-G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74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" y="1293145"/>
            <a:ext cx="10068569" cy="5377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Defined</a:t>
            </a:r>
            <a:r>
              <a:rPr lang="el-GR" dirty="0"/>
              <a:t> Τοπολογίες </a:t>
            </a:r>
            <a:r>
              <a:rPr lang="en-US" dirty="0"/>
              <a:t>VCC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19</a:t>
            </a:fld>
            <a:endParaRPr lang="el-G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" y="2758315"/>
            <a:ext cx="4848902" cy="1943371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838700" y="1803400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10" y="2908747"/>
            <a:ext cx="1054100" cy="594485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838700" y="1803400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/>
              <a:t>Κεντρικοποιημένος έλεγχος.</a:t>
            </a:r>
          </a:p>
          <a:p>
            <a:r>
              <a:rPr lang="el-GR" sz="1800" dirty="0"/>
              <a:t>Στο [63], παρουσιάζεται μία τοπολογία Software Defined VANET Cloud.</a:t>
            </a:r>
          </a:p>
          <a:p>
            <a:endParaRPr lang="en-US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10" y="3330045"/>
            <a:ext cx="1054100" cy="594485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841630" y="1788750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/>
              <a:t>Χρησιμοποιείται ένας ελεγκτής </a:t>
            </a:r>
            <a:r>
              <a:rPr lang="en-US" sz="1800" dirty="0"/>
              <a:t>SDN</a:t>
            </a:r>
            <a:r>
              <a:rPr lang="el-GR" sz="1800" dirty="0"/>
              <a:t> μεταξύ των </a:t>
            </a:r>
            <a:r>
              <a:rPr lang="en-US" sz="1800" dirty="0"/>
              <a:t>RSUs</a:t>
            </a:r>
            <a:r>
              <a:rPr lang="el-GR" sz="1800" dirty="0"/>
              <a:t> και του </a:t>
            </a:r>
            <a:r>
              <a:rPr lang="en-US" sz="1800" dirty="0"/>
              <a:t>cloud</a:t>
            </a:r>
            <a:r>
              <a:rPr lang="el-GR" sz="1800" dirty="0"/>
              <a:t>.</a:t>
            </a:r>
          </a:p>
          <a:p>
            <a:pPr lvl="1">
              <a:spcBef>
                <a:spcPts val="0"/>
              </a:spcBef>
            </a:pPr>
            <a:r>
              <a:rPr lang="el-GR" sz="1600" dirty="0"/>
              <a:t>Έχει γνώση για το σύνολο του συστήματος.</a:t>
            </a:r>
            <a:endParaRPr lang="en-US" sz="1600" dirty="0"/>
          </a:p>
        </p:txBody>
      </p:sp>
      <p:pic>
        <p:nvPicPr>
          <p:cNvPr id="15" name="Picture 2" descr="VANET using sdn clou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62" y="2758315"/>
            <a:ext cx="2264729" cy="345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928" y="592291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[63] Nguyen B. Truong, Gyu Myoung Lee, Yacine Ghamri-Doudane, “Software defined networking-based vehicular Adhoc Network with Fog Computing”, IFIP/IEEE International Symposium on Integrated Network Management, pp. 1202-1207, May 11-15, 2015</a:t>
            </a:r>
            <a:endParaRPr lang="el-G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00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Εισαγωγή.</a:t>
            </a:r>
          </a:p>
          <a:p>
            <a:r>
              <a:rPr lang="el-GR" dirty="0"/>
              <a:t>Κατηγοριοποίηση.</a:t>
            </a:r>
          </a:p>
          <a:p>
            <a:pPr lvl="1"/>
            <a:r>
              <a:rPr lang="el-GR" dirty="0"/>
              <a:t>Αρχιτεκτονικές.</a:t>
            </a:r>
          </a:p>
          <a:p>
            <a:pPr lvl="1"/>
            <a:r>
              <a:rPr lang="el-GR" dirty="0"/>
              <a:t>Μοντέλα παροχής υπηρεσιών </a:t>
            </a:r>
            <a:r>
              <a:rPr lang="el-GR" i="1" dirty="0"/>
              <a:t>(</a:t>
            </a:r>
            <a:r>
              <a:rPr lang="en-US" i="1" dirty="0"/>
              <a:t>Delivery Models</a:t>
            </a:r>
            <a:r>
              <a:rPr lang="el-GR" i="1" dirty="0"/>
              <a:t>)</a:t>
            </a:r>
            <a:r>
              <a:rPr lang="el-GR" dirty="0"/>
              <a:t>.</a:t>
            </a:r>
          </a:p>
          <a:p>
            <a:pPr lvl="1"/>
            <a:r>
              <a:rPr lang="el-GR" dirty="0"/>
              <a:t>Απαιτήσεις υπηρεσιών </a:t>
            </a:r>
            <a:r>
              <a:rPr lang="el-GR" i="1" dirty="0"/>
              <a:t>(</a:t>
            </a:r>
            <a:r>
              <a:rPr lang="en-US" i="1" dirty="0"/>
              <a:t>Service Requirements</a:t>
            </a:r>
            <a:r>
              <a:rPr lang="el-GR" i="1" dirty="0"/>
              <a:t>)</a:t>
            </a:r>
            <a:r>
              <a:rPr lang="el-GR" dirty="0"/>
              <a:t>.</a:t>
            </a:r>
            <a:endParaRPr lang="en-US" dirty="0"/>
          </a:p>
          <a:p>
            <a:pPr lvl="1"/>
            <a:r>
              <a:rPr lang="el-GR" dirty="0"/>
              <a:t>Εφαρμογές.</a:t>
            </a:r>
          </a:p>
          <a:p>
            <a:r>
              <a:rPr lang="en-US" dirty="0"/>
              <a:t>Testbeds</a:t>
            </a:r>
            <a:r>
              <a:rPr lang="el-GR" dirty="0"/>
              <a:t>.</a:t>
            </a:r>
            <a:endParaRPr lang="en-US" dirty="0"/>
          </a:p>
          <a:p>
            <a:pPr lvl="1"/>
            <a:r>
              <a:rPr lang="en-US" dirty="0"/>
              <a:t>NITOS</a:t>
            </a:r>
            <a:r>
              <a:rPr lang="el-GR" dirty="0"/>
              <a:t>.</a:t>
            </a:r>
            <a:endParaRPr lang="en-US" dirty="0"/>
          </a:p>
          <a:p>
            <a:pPr lvl="1"/>
            <a:r>
              <a:rPr lang="en-US" dirty="0"/>
              <a:t>ORBIT</a:t>
            </a:r>
            <a:r>
              <a:rPr lang="el-GR" dirty="0"/>
              <a:t>.</a:t>
            </a:r>
            <a:endParaRPr lang="en-US" dirty="0"/>
          </a:p>
          <a:p>
            <a:r>
              <a:rPr lang="en-US" dirty="0"/>
              <a:t>Simulation Tools</a:t>
            </a:r>
            <a:r>
              <a:rPr lang="el-GR" dirty="0"/>
              <a:t>.</a:t>
            </a:r>
            <a:endParaRPr lang="en-US" dirty="0"/>
          </a:p>
          <a:p>
            <a:pPr lvl="1"/>
            <a:r>
              <a:rPr lang="en-US" dirty="0"/>
              <a:t>SUMO Simulator</a:t>
            </a:r>
            <a:r>
              <a:rPr lang="el-GR" dirty="0"/>
              <a:t>.</a:t>
            </a:r>
            <a:endParaRPr lang="en-US" dirty="0"/>
          </a:p>
          <a:p>
            <a:pPr lvl="1"/>
            <a:r>
              <a:rPr lang="en-US" dirty="0" err="1"/>
              <a:t>OMNeT</a:t>
            </a:r>
            <a:r>
              <a:rPr lang="en-US" dirty="0"/>
              <a:t>++ Simulator</a:t>
            </a:r>
            <a:r>
              <a:rPr lang="el-GR" dirty="0"/>
              <a:t>.</a:t>
            </a:r>
            <a:endParaRPr lang="en-US" dirty="0"/>
          </a:p>
          <a:p>
            <a:pPr lvl="1"/>
            <a:r>
              <a:rPr lang="en-US" dirty="0"/>
              <a:t>NS3 Simulator</a:t>
            </a:r>
            <a:r>
              <a:rPr lang="el-GR" dirty="0"/>
              <a:t>.</a:t>
            </a:r>
            <a:endParaRPr lang="en-US" dirty="0"/>
          </a:p>
          <a:p>
            <a:r>
              <a:rPr lang="el-GR" dirty="0"/>
              <a:t>Βιβλιογραφία.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6262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" y="1293145"/>
            <a:ext cx="10068569" cy="5377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Defined</a:t>
            </a:r>
            <a:r>
              <a:rPr lang="el-GR" dirty="0"/>
              <a:t> Τοπολογίες </a:t>
            </a:r>
            <a:r>
              <a:rPr lang="en-US" dirty="0"/>
              <a:t>VCC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20</a:t>
            </a:fld>
            <a:endParaRPr lang="el-G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" y="2758315"/>
            <a:ext cx="4848902" cy="1943371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838700" y="1803400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829900" y="1803400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/>
              <a:t>Στα [28] και [43] τα </a:t>
            </a:r>
            <a:r>
              <a:rPr lang="en-US" sz="1800" dirty="0"/>
              <a:t>MD</a:t>
            </a:r>
            <a:r>
              <a:rPr lang="el-GR" sz="1800" dirty="0"/>
              <a:t>-</a:t>
            </a:r>
            <a:r>
              <a:rPr lang="en-US" sz="1800" dirty="0"/>
              <a:t>RSUs</a:t>
            </a:r>
            <a:r>
              <a:rPr lang="el-GR" sz="1800" dirty="0"/>
              <a:t>:</a:t>
            </a:r>
          </a:p>
          <a:p>
            <a:pPr lvl="1">
              <a:spcBef>
                <a:spcPts val="0"/>
              </a:spcBef>
            </a:pPr>
            <a:r>
              <a:rPr lang="el-GR" sz="1600" dirty="0"/>
              <a:t>Παρέχουν υπηρεσίες στα οχήματα.</a:t>
            </a:r>
            <a:endParaRPr lang="el-GR" sz="1200" dirty="0"/>
          </a:p>
          <a:p>
            <a:pPr lvl="1">
              <a:spcBef>
                <a:spcPts val="0"/>
              </a:spcBef>
            </a:pPr>
            <a:r>
              <a:rPr lang="el-GR" sz="1600" dirty="0"/>
              <a:t>Διαθέτουν πρόσθετα</a:t>
            </a:r>
            <a:r>
              <a:rPr lang="en-US" sz="1600" dirty="0"/>
              <a:t> </a:t>
            </a:r>
            <a:r>
              <a:rPr lang="el-GR" sz="1600" dirty="0"/>
              <a:t>συστατικά, όπως:</a:t>
            </a:r>
            <a:r>
              <a:rPr lang="el-GR" sz="1200" dirty="0"/>
              <a:t> </a:t>
            </a:r>
            <a:endParaRPr lang="en-US" sz="1100" dirty="0"/>
          </a:p>
          <a:p>
            <a:pPr lvl="2">
              <a:spcBef>
                <a:spcPts val="0"/>
              </a:spcBef>
            </a:pPr>
            <a:r>
              <a:rPr lang="en-US" sz="1200" dirty="0"/>
              <a:t>OpenFlow</a:t>
            </a:r>
            <a:r>
              <a:rPr lang="el-GR" sz="1200" dirty="0"/>
              <a:t> </a:t>
            </a:r>
            <a:r>
              <a:rPr lang="en-US" sz="1200" dirty="0"/>
              <a:t>controllers </a:t>
            </a:r>
            <a:r>
              <a:rPr lang="el-GR" sz="1200" dirty="0"/>
              <a:t>και </a:t>
            </a:r>
            <a:r>
              <a:rPr lang="en-US" sz="1200" dirty="0"/>
              <a:t>switches</a:t>
            </a:r>
            <a:r>
              <a:rPr lang="el-GR" sz="1200" dirty="0"/>
              <a:t>.</a:t>
            </a:r>
            <a:endParaRPr lang="en-US" sz="1200" dirty="0"/>
          </a:p>
          <a:p>
            <a:pPr lvl="2">
              <a:spcBef>
                <a:spcPts val="0"/>
              </a:spcBef>
            </a:pPr>
            <a:r>
              <a:rPr lang="en-US" sz="1200" dirty="0"/>
              <a:t>Cloud controllers </a:t>
            </a:r>
            <a:r>
              <a:rPr lang="el-GR" sz="1200" dirty="0"/>
              <a:t>και </a:t>
            </a:r>
            <a:r>
              <a:rPr lang="en-US" sz="1200" dirty="0"/>
              <a:t>Resource Managers.</a:t>
            </a:r>
            <a:r>
              <a:rPr lang="el-GR" sz="1000" dirty="0"/>
              <a:t> </a:t>
            </a:r>
            <a:endParaRPr lang="en-US" sz="900" dirty="0"/>
          </a:p>
          <a:p>
            <a:pPr lvl="1">
              <a:spcBef>
                <a:spcPts val="0"/>
              </a:spcBef>
            </a:pPr>
            <a:endParaRPr lang="en-US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10" y="3330045"/>
            <a:ext cx="1054100" cy="594485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833390" y="1796436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/>
              <a:t>Στα [28] και [43]:</a:t>
            </a:r>
          </a:p>
          <a:p>
            <a:pPr lvl="1">
              <a:spcBef>
                <a:spcPts val="0"/>
              </a:spcBef>
            </a:pPr>
            <a:r>
              <a:rPr lang="el-GR" sz="1400" dirty="0"/>
              <a:t>Το λογισμικό των </a:t>
            </a:r>
            <a:r>
              <a:rPr lang="en-US" sz="1400" dirty="0"/>
              <a:t>MD-RSUs </a:t>
            </a:r>
            <a:r>
              <a:rPr lang="el-GR" sz="1400" dirty="0"/>
              <a:t>περιλαμβάνει ένα </a:t>
            </a:r>
            <a:r>
              <a:rPr lang="en-US" sz="1400" b="1" dirty="0"/>
              <a:t>VM</a:t>
            </a:r>
            <a:r>
              <a:rPr lang="el-GR" sz="1400" dirty="0"/>
              <a:t> και έναν </a:t>
            </a:r>
            <a:r>
              <a:rPr lang="el-GR" sz="1400" b="1" dirty="0"/>
              <a:t>ελαφρύ </a:t>
            </a:r>
            <a:r>
              <a:rPr lang="en-US" sz="1400" b="1" dirty="0"/>
              <a:t>hypervisor</a:t>
            </a:r>
            <a:r>
              <a:rPr lang="el-GR" sz="1400" dirty="0"/>
              <a:t>. </a:t>
            </a:r>
            <a:endParaRPr lang="en-US" sz="1400" dirty="0"/>
          </a:p>
          <a:p>
            <a:pPr lvl="2">
              <a:spcBef>
                <a:spcPts val="0"/>
              </a:spcBef>
            </a:pPr>
            <a:r>
              <a:rPr lang="el-GR" sz="1200" dirty="0"/>
              <a:t>Ο </a:t>
            </a:r>
            <a:r>
              <a:rPr lang="en-US" sz="1200" dirty="0"/>
              <a:t>hypervisor</a:t>
            </a:r>
            <a:r>
              <a:rPr lang="el-GR" sz="1200" dirty="0"/>
              <a:t> είναι ένα ενδιάμεσο λογισμικό</a:t>
            </a:r>
            <a:r>
              <a:rPr lang="en-US" sz="1200" dirty="0"/>
              <a:t>.</a:t>
            </a:r>
            <a:r>
              <a:rPr lang="el-GR" sz="1200" dirty="0"/>
              <a:t> </a:t>
            </a:r>
            <a:endParaRPr lang="en-US" sz="1200" dirty="0"/>
          </a:p>
          <a:p>
            <a:pPr lvl="3">
              <a:spcBef>
                <a:spcPts val="0"/>
              </a:spcBef>
            </a:pPr>
            <a:r>
              <a:rPr lang="el-GR" sz="1000" dirty="0"/>
              <a:t>Επιτρέπει στα </a:t>
            </a:r>
            <a:r>
              <a:rPr lang="en-US" sz="1000" dirty="0"/>
              <a:t>VMs</a:t>
            </a:r>
            <a:r>
              <a:rPr lang="el-GR" sz="1000" dirty="0"/>
              <a:t> να διαμοιράζονται τους πόρους για τη φιλοξενία των υπηρεσιών [61]. </a:t>
            </a:r>
            <a:endParaRPr lang="en-US" sz="1000" dirty="0"/>
          </a:p>
          <a:p>
            <a:pPr lvl="1">
              <a:spcBef>
                <a:spcPts val="0"/>
              </a:spcBef>
            </a:pPr>
            <a:endParaRPr lang="en-US" sz="11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846943" y="1785275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l-GR" sz="1800" dirty="0"/>
              <a:t>Στα [28] και [43]:</a:t>
            </a:r>
          </a:p>
          <a:p>
            <a:pPr lvl="1">
              <a:spcBef>
                <a:spcPts val="0"/>
              </a:spcBef>
            </a:pPr>
            <a:r>
              <a:rPr lang="el-GR" sz="1400" dirty="0"/>
              <a:t>Ένας </a:t>
            </a:r>
            <a:r>
              <a:rPr lang="en-US" sz="1400" dirty="0"/>
              <a:t>RSU Cloud Controller</a:t>
            </a:r>
            <a:r>
              <a:rPr lang="el-GR" sz="1400" dirty="0"/>
              <a:t>:</a:t>
            </a:r>
          </a:p>
          <a:p>
            <a:pPr lvl="2">
              <a:spcBef>
                <a:spcPts val="0"/>
              </a:spcBef>
            </a:pPr>
            <a:r>
              <a:rPr lang="el-GR" sz="1200" dirty="0"/>
              <a:t>Επικοινωνεί με τους ελεγκτές </a:t>
            </a:r>
            <a:r>
              <a:rPr lang="en-US" sz="1200" dirty="0"/>
              <a:t>OpenFlow </a:t>
            </a:r>
            <a:r>
              <a:rPr lang="el-GR" sz="1200" dirty="0"/>
              <a:t>και </a:t>
            </a:r>
            <a:r>
              <a:rPr lang="en-US" sz="1200" dirty="0"/>
              <a:t>Cloud</a:t>
            </a:r>
            <a:r>
              <a:rPr lang="el-GR" sz="1200" dirty="0"/>
              <a:t> μέσω του </a:t>
            </a:r>
            <a:r>
              <a:rPr lang="en-US" sz="1200" dirty="0"/>
              <a:t>Data Plane</a:t>
            </a:r>
            <a:r>
              <a:rPr lang="el-GR" sz="1200" dirty="0"/>
              <a:t>.</a:t>
            </a:r>
          </a:p>
          <a:p>
            <a:pPr lvl="2">
              <a:spcBef>
                <a:spcPts val="0"/>
              </a:spcBef>
            </a:pPr>
            <a:r>
              <a:rPr lang="el-GR" sz="1200" dirty="0"/>
              <a:t>Διαδίδει πληροφορίες σχετικά με τις υπηρεσίες και τις αλλαγές στις ροές δεδομένων. </a:t>
            </a:r>
            <a:endParaRPr lang="en-US" sz="1200" dirty="0"/>
          </a:p>
          <a:p>
            <a:pPr lvl="1">
              <a:spcBef>
                <a:spcPts val="0"/>
              </a:spcBef>
            </a:pPr>
            <a:endParaRPr lang="en-US" sz="110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841640" y="1787657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l-GR" sz="1800" dirty="0"/>
              <a:t>Στα [28] και [43]:</a:t>
            </a:r>
          </a:p>
          <a:p>
            <a:pPr lvl="1">
              <a:spcBef>
                <a:spcPts val="0"/>
              </a:spcBef>
            </a:pPr>
            <a:r>
              <a:rPr lang="el-GR" sz="1400" dirty="0"/>
              <a:t>Επίσης, στο επίπεδο των δεδομένων.</a:t>
            </a:r>
          </a:p>
          <a:p>
            <a:pPr lvl="2">
              <a:spcBef>
                <a:spcPts val="0"/>
              </a:spcBef>
            </a:pPr>
            <a:r>
              <a:rPr lang="el-GR" sz="1100" dirty="0"/>
              <a:t>Ένας</a:t>
            </a:r>
            <a:r>
              <a:rPr lang="en-US" sz="1100" dirty="0"/>
              <a:t> Cloud Resource Manager (CRM) </a:t>
            </a:r>
            <a:r>
              <a:rPr lang="el-GR" sz="1100" dirty="0"/>
              <a:t>ελέγχει τους </a:t>
            </a:r>
            <a:r>
              <a:rPr lang="en-US" sz="1100" dirty="0"/>
              <a:t>hypervisors</a:t>
            </a:r>
            <a:r>
              <a:rPr lang="el-GR" sz="1100" dirty="0"/>
              <a:t>, καθώς και τις δραστηριότητες μετανάστευσης (</a:t>
            </a:r>
            <a:r>
              <a:rPr lang="en-US" sz="1100" dirty="0"/>
              <a:t>migration</a:t>
            </a:r>
            <a:r>
              <a:rPr lang="el-GR" sz="1100" dirty="0"/>
              <a:t>) των υπηρεσιών.</a:t>
            </a:r>
          </a:p>
          <a:p>
            <a:pPr lvl="3">
              <a:spcBef>
                <a:spcPts val="0"/>
              </a:spcBef>
            </a:pPr>
            <a:r>
              <a:rPr lang="el-GR" sz="1000" dirty="0"/>
              <a:t>Ώστε να επιτρέπεται ή να εμποδίζεται η  παροχή πόρων για νέες υπηρεσίες από τις </a:t>
            </a:r>
            <a:r>
              <a:rPr lang="en-US" sz="1000" dirty="0"/>
              <a:t>VMs</a:t>
            </a:r>
            <a:r>
              <a:rPr lang="el-GR" sz="1000" dirty="0"/>
              <a:t>. </a:t>
            </a:r>
            <a:endParaRPr lang="en-US" sz="1000" dirty="0"/>
          </a:p>
          <a:p>
            <a:pPr lvl="1">
              <a:spcBef>
                <a:spcPts val="0"/>
              </a:spcBef>
            </a:pPr>
            <a:endParaRPr lang="el-GR" sz="1400" dirty="0"/>
          </a:p>
          <a:p>
            <a:pPr lvl="1">
              <a:spcBef>
                <a:spcPts val="0"/>
              </a:spcBef>
            </a:pPr>
            <a:endParaRPr lang="en-US" sz="1100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852835" y="1781245"/>
            <a:ext cx="4195180" cy="45878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l-GR" sz="1800" dirty="0"/>
              <a:t>Στα [28] και [43]:</a:t>
            </a:r>
          </a:p>
          <a:p>
            <a:pPr lvl="1">
              <a:spcBef>
                <a:spcPts val="0"/>
              </a:spcBef>
            </a:pPr>
            <a:r>
              <a:rPr lang="el-GR" sz="1600" dirty="0"/>
              <a:t>Οι ελεγκτές </a:t>
            </a:r>
            <a:r>
              <a:rPr lang="en-US" sz="1600" dirty="0"/>
              <a:t>OpenFlow</a:t>
            </a:r>
            <a:r>
              <a:rPr lang="el-GR" sz="1600" dirty="0"/>
              <a:t> αναλαμβάνουν</a:t>
            </a:r>
            <a:r>
              <a:rPr lang="en-US" sz="1200" dirty="0"/>
              <a:t> </a:t>
            </a:r>
            <a:r>
              <a:rPr lang="el-GR" sz="1600" dirty="0"/>
              <a:t>τον έλεγχο των κανόνων δρομολόγησης μέσω του επιπέδου ελέγχου.</a:t>
            </a:r>
            <a:endParaRPr lang="en-US" sz="1100" dirty="0"/>
          </a:p>
          <a:p>
            <a:pPr lvl="1">
              <a:spcBef>
                <a:spcPts val="0"/>
              </a:spcBef>
            </a:pPr>
            <a:endParaRPr lang="el-GR" sz="1400" dirty="0"/>
          </a:p>
          <a:p>
            <a:pPr lvl="1">
              <a:spcBef>
                <a:spcPts val="0"/>
              </a:spcBef>
            </a:pPr>
            <a:endParaRPr lang="el-GR" sz="1400" dirty="0"/>
          </a:p>
          <a:p>
            <a:pPr lvl="1">
              <a:spcBef>
                <a:spcPts val="0"/>
              </a:spcBef>
            </a:pPr>
            <a:endParaRPr lang="en-US" sz="1100" dirty="0"/>
          </a:p>
        </p:txBody>
      </p:sp>
      <p:pic>
        <p:nvPicPr>
          <p:cNvPr id="13" name="Picture 2" descr="VANET using sd rsu clou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488" y="3124408"/>
            <a:ext cx="4186391" cy="323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7710" y="5203885"/>
            <a:ext cx="4572000" cy="16773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[28] Mohammad A. Salahuddin, Ala Al-Fuqaha, Mohsen Guizani, Soumaya Cherkaoui, “RSU Cloud and its Resource Management in support of Enhanced Vehicular Applications”, Globecom, pp. 127-132, Austin, Texas, USA, December, 2014</a:t>
            </a:r>
          </a:p>
          <a:p>
            <a:pPr lvl="0" algn="just">
              <a:spcAft>
                <a:spcPts val="0"/>
              </a:spcAft>
            </a:pPr>
            <a:endParaRPr lang="en-US" sz="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[43] Mohammad Ali Salahuddin, “Opportunistic Service Differentiation and Cloud Resource Management in Support of Enhanced Vehicular Applications”, Thesis at Western Michigan University, June 2014</a:t>
            </a:r>
            <a:endParaRPr lang="el-G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12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4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" y="1293145"/>
            <a:ext cx="10068569" cy="5377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33" y="365126"/>
            <a:ext cx="8405230" cy="1325563"/>
          </a:xfrm>
        </p:spPr>
        <p:txBody>
          <a:bodyPr/>
          <a:lstStyle/>
          <a:p>
            <a:r>
              <a:rPr lang="el-GR" dirty="0"/>
              <a:t>Αξιολόγηση Μοντέλων Τοπολογίας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21</a:t>
            </a:fld>
            <a:endParaRPr lang="el-G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" y="2758315"/>
            <a:ext cx="4848902" cy="1943371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838700" y="1803400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829900" y="1803400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b="1" dirty="0"/>
              <a:t>Εικονοποίηση (</a:t>
            </a:r>
            <a:r>
              <a:rPr lang="en-US" sz="2000" b="1" dirty="0"/>
              <a:t>Virtualization</a:t>
            </a:r>
            <a:r>
              <a:rPr lang="el-GR" sz="2000" b="1" dirty="0"/>
              <a:t>).</a:t>
            </a:r>
            <a:endParaRPr lang="el-GR" sz="2000" dirty="0"/>
          </a:p>
          <a:p>
            <a:r>
              <a:rPr lang="el-GR" sz="2000" dirty="0"/>
              <a:t>Κύρια λειτουργία σε ένα δίκτυο </a:t>
            </a:r>
            <a:r>
              <a:rPr lang="en-US" sz="2000" dirty="0"/>
              <a:t>VANET</a:t>
            </a:r>
            <a:r>
              <a:rPr lang="el-GR" sz="2000" dirty="0"/>
              <a:t> </a:t>
            </a:r>
            <a:r>
              <a:rPr lang="en-US" sz="2000" dirty="0"/>
              <a:t>cloud</a:t>
            </a:r>
            <a:r>
              <a:rPr lang="el-GR" sz="2000" dirty="0"/>
              <a:t>.</a:t>
            </a:r>
          </a:p>
          <a:p>
            <a:pPr lvl="1"/>
            <a:r>
              <a:rPr lang="el-GR" sz="1800" dirty="0"/>
              <a:t>Εφαρμόζεται σε διάφορα τμήματα του </a:t>
            </a:r>
            <a:r>
              <a:rPr lang="en-US" sz="1800" dirty="0"/>
              <a:t>VANET Cloud (</a:t>
            </a:r>
            <a:r>
              <a:rPr lang="el-GR" sz="1800" dirty="0"/>
              <a:t>ανάλογα με την υλοποίηση</a:t>
            </a:r>
            <a:r>
              <a:rPr lang="en-US" sz="1800" dirty="0"/>
              <a:t>), </a:t>
            </a:r>
            <a:r>
              <a:rPr lang="el-GR" sz="1800" dirty="0"/>
              <a:t>όπως:</a:t>
            </a:r>
          </a:p>
          <a:p>
            <a:pPr lvl="3"/>
            <a:r>
              <a:rPr lang="el-GR" sz="1400" dirty="0"/>
              <a:t>«Εξωτερικά»</a:t>
            </a:r>
            <a:r>
              <a:rPr lang="en-US" sz="800" dirty="0"/>
              <a:t> </a:t>
            </a:r>
            <a:r>
              <a:rPr lang="en-US" sz="1400" dirty="0"/>
              <a:t>clouds</a:t>
            </a:r>
            <a:r>
              <a:rPr lang="el-GR" sz="1400" dirty="0"/>
              <a:t>.</a:t>
            </a:r>
            <a:endParaRPr lang="en-US" sz="1400" dirty="0"/>
          </a:p>
          <a:p>
            <a:pPr lvl="3"/>
            <a:r>
              <a:rPr lang="en-US" sz="1400" dirty="0"/>
              <a:t>OBUs.</a:t>
            </a:r>
          </a:p>
          <a:p>
            <a:pPr lvl="3"/>
            <a:r>
              <a:rPr lang="en-US" sz="1400" dirty="0"/>
              <a:t>md-RSUs.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10" y="3330045"/>
            <a:ext cx="1054100" cy="5944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40" y="2488224"/>
            <a:ext cx="2131510" cy="1828800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4839719" y="1805769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 err="1"/>
              <a:t>Κεντρικοποίηση</a:t>
            </a:r>
            <a:r>
              <a:rPr lang="el-GR" b="1" dirty="0"/>
              <a:t> (</a:t>
            </a:r>
            <a:r>
              <a:rPr lang="en-US" b="1" dirty="0"/>
              <a:t>Centralization</a:t>
            </a:r>
            <a:r>
              <a:rPr lang="el-GR" b="1" dirty="0"/>
              <a:t>).</a:t>
            </a:r>
            <a:endParaRPr lang="el-GR" dirty="0"/>
          </a:p>
          <a:p>
            <a:r>
              <a:rPr lang="el-GR" dirty="0"/>
              <a:t>Αφορά τον τύπο ελέγχου που εφαρμόζεται.</a:t>
            </a:r>
            <a:r>
              <a:rPr lang="el-GR" sz="1800" dirty="0"/>
              <a:t> </a:t>
            </a:r>
            <a:endParaRPr lang="en-US" sz="1600" dirty="0"/>
          </a:p>
          <a:p>
            <a:pPr marL="514350" indent="-514350">
              <a:buFont typeface="+mj-lt"/>
              <a:buAutoNum type="alphaLcPeriod"/>
            </a:pPr>
            <a:r>
              <a:rPr lang="el-GR" dirty="0"/>
              <a:t>Κεντρικοποιημένος έλεγχος.</a:t>
            </a:r>
          </a:p>
          <a:p>
            <a:pPr lvl="1"/>
            <a:r>
              <a:rPr lang="el-GR" dirty="0"/>
              <a:t>Βελτιωμένη ευελιξία κατανομής πόρων και δρομολόγησης.</a:t>
            </a:r>
          </a:p>
          <a:p>
            <a:pPr lvl="2"/>
            <a:r>
              <a:rPr lang="el-GR" dirty="0"/>
              <a:t>Λόγω της συνολικής οπτικής του συστήματος που είναι διαθέσιμη.</a:t>
            </a:r>
            <a:r>
              <a:rPr lang="el-GR" sz="1000" dirty="0"/>
              <a:t> </a:t>
            </a:r>
            <a:endParaRPr lang="en-US" sz="800" dirty="0"/>
          </a:p>
          <a:p>
            <a:pPr lvl="1"/>
            <a:r>
              <a:rPr lang="el-GR" dirty="0"/>
              <a:t>Μπορεί να υλοποιηθεί από ένα σύνολο ελεγκτών </a:t>
            </a:r>
            <a:r>
              <a:rPr lang="en-US" dirty="0"/>
              <a:t>SDN</a:t>
            </a:r>
            <a:r>
              <a:rPr lang="el-GR" dirty="0"/>
              <a:t> που συνεργάζονται μεταξύ τους.</a:t>
            </a:r>
            <a:r>
              <a:rPr lang="el-GR" sz="1800" dirty="0"/>
              <a:t> </a:t>
            </a:r>
            <a:endParaRPr lang="en-US" sz="1600" dirty="0"/>
          </a:p>
          <a:p>
            <a:pPr lvl="2"/>
            <a:r>
              <a:rPr lang="el-GR" dirty="0"/>
              <a:t>Άρα, όχι απαραίτητη η ύπαρξη μοναδικού σημείου αποτυχίας (</a:t>
            </a:r>
            <a:r>
              <a:rPr lang="en-US" dirty="0"/>
              <a:t>single point of failure</a:t>
            </a:r>
            <a:r>
              <a:rPr lang="el-GR" dirty="0"/>
              <a:t>) στην τοπολογία.</a:t>
            </a:r>
            <a:r>
              <a:rPr lang="el-GR" sz="1000" dirty="0"/>
              <a:t> </a:t>
            </a:r>
            <a:endParaRPr lang="en-US" sz="800" dirty="0"/>
          </a:p>
          <a:p>
            <a:pPr marL="514350" indent="-514350">
              <a:buFont typeface="+mj-lt"/>
              <a:buAutoNum type="alphaLcPeriod"/>
            </a:pPr>
            <a:r>
              <a:rPr lang="el-GR" dirty="0"/>
              <a:t>Αποκεντρωμένος έλεγχος.</a:t>
            </a:r>
          </a:p>
          <a:p>
            <a:pPr lvl="1"/>
            <a:r>
              <a:rPr lang="el-GR" dirty="0"/>
              <a:t>Χρησιμοποιείται συχνά:</a:t>
            </a:r>
          </a:p>
          <a:p>
            <a:pPr lvl="2"/>
            <a:r>
              <a:rPr lang="el-GR" dirty="0"/>
              <a:t>Σε τοπολογίες όπου δεν δίνεται έμφαση στο επίπεδο ελέγχου.</a:t>
            </a:r>
            <a:r>
              <a:rPr lang="el-GR" sz="1000" dirty="0"/>
              <a:t> </a:t>
            </a:r>
            <a:endParaRPr lang="en-US" sz="800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833034" y="1806536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b="1" dirty="0"/>
              <a:t>Απαιτήσεις υποδομής</a:t>
            </a:r>
            <a:r>
              <a:rPr lang="el-GR" sz="1100" dirty="0"/>
              <a:t>.</a:t>
            </a:r>
            <a:endParaRPr lang="el-GR" sz="1050" dirty="0"/>
          </a:p>
          <a:p>
            <a:r>
              <a:rPr lang="el-GR" sz="1800" dirty="0"/>
              <a:t>Αφορούν το εάν η τοπολογία είναι απολύτως </a:t>
            </a:r>
            <a:r>
              <a:rPr lang="en-US" sz="1800" b="1" dirty="0"/>
              <a:t>ad</a:t>
            </a:r>
            <a:r>
              <a:rPr lang="el-GR" sz="1800" b="1" dirty="0"/>
              <a:t>-</a:t>
            </a:r>
            <a:r>
              <a:rPr lang="en-US" sz="1800" b="1" dirty="0"/>
              <a:t>hoc</a:t>
            </a:r>
            <a:r>
              <a:rPr lang="el-GR" sz="1800" dirty="0"/>
              <a:t> ή εάν απαιτείται </a:t>
            </a:r>
            <a:r>
              <a:rPr lang="el-GR" sz="1800" b="1" dirty="0"/>
              <a:t>υποδομή δικτύου</a:t>
            </a:r>
            <a:r>
              <a:rPr lang="el-GR" sz="1800" dirty="0"/>
              <a:t>.</a:t>
            </a:r>
          </a:p>
          <a:p>
            <a:pPr lvl="1"/>
            <a:r>
              <a:rPr lang="el-GR" sz="1600" dirty="0"/>
              <a:t>Απαίτηση ή όχι </a:t>
            </a:r>
            <a:r>
              <a:rPr lang="en-US" sz="1600" dirty="0"/>
              <a:t>RSUs.</a:t>
            </a:r>
            <a:r>
              <a:rPr lang="el-GR" sz="1600" dirty="0"/>
              <a:t> </a:t>
            </a:r>
            <a:endParaRPr lang="en-US" sz="1600" dirty="0"/>
          </a:p>
          <a:p>
            <a:r>
              <a:rPr lang="el-GR" sz="1800" dirty="0"/>
              <a:t>Στο μοντέλο </a:t>
            </a:r>
            <a:r>
              <a:rPr lang="en-US" sz="1800" dirty="0"/>
              <a:t>VC</a:t>
            </a:r>
            <a:r>
              <a:rPr lang="el-GR" sz="1800" dirty="0"/>
              <a:t>:</a:t>
            </a:r>
          </a:p>
          <a:p>
            <a:pPr lvl="1"/>
            <a:r>
              <a:rPr lang="el-GR" sz="1600" dirty="0"/>
              <a:t>Καθορίζεται μία πλήρη </a:t>
            </a:r>
            <a:r>
              <a:rPr lang="en-US" sz="1600" dirty="0"/>
              <a:t>ad</a:t>
            </a:r>
            <a:r>
              <a:rPr lang="el-GR" sz="1600" dirty="0"/>
              <a:t>-</a:t>
            </a:r>
            <a:r>
              <a:rPr lang="en-US" sz="1600" dirty="0"/>
              <a:t>hoc</a:t>
            </a:r>
            <a:r>
              <a:rPr lang="el-GR" sz="1600" dirty="0"/>
              <a:t> τοπολογία.</a:t>
            </a:r>
          </a:p>
          <a:p>
            <a:pPr lvl="2"/>
            <a:r>
              <a:rPr lang="el-GR" sz="1400" dirty="0"/>
              <a:t>Αποτελείται μόνο από τα οχήματα που απαρτίζουν το </a:t>
            </a:r>
            <a:r>
              <a:rPr lang="en-US" sz="1400" dirty="0"/>
              <a:t>cloud.</a:t>
            </a:r>
            <a:r>
              <a:rPr lang="el-GR" sz="400" dirty="0"/>
              <a:t> </a:t>
            </a:r>
            <a:endParaRPr lang="en-US" sz="400" dirty="0"/>
          </a:p>
          <a:p>
            <a:r>
              <a:rPr lang="el-GR" sz="1800" dirty="0"/>
              <a:t>Στα μοντέλα </a:t>
            </a:r>
            <a:r>
              <a:rPr lang="en-US" sz="1800" dirty="0"/>
              <a:t>VUC</a:t>
            </a:r>
            <a:r>
              <a:rPr lang="en-US" sz="1100" dirty="0"/>
              <a:t> </a:t>
            </a:r>
            <a:r>
              <a:rPr lang="el-GR" sz="1800" dirty="0"/>
              <a:t>και</a:t>
            </a:r>
            <a:r>
              <a:rPr lang="el-GR" sz="1100" dirty="0"/>
              <a:t> </a:t>
            </a:r>
            <a:r>
              <a:rPr lang="en-US" sz="1800" dirty="0"/>
              <a:t>VuRC</a:t>
            </a:r>
            <a:r>
              <a:rPr lang="el-GR" sz="1800" dirty="0"/>
              <a:t>.</a:t>
            </a:r>
            <a:endParaRPr lang="el-GR" sz="1100" dirty="0"/>
          </a:p>
          <a:p>
            <a:pPr lvl="1"/>
            <a:r>
              <a:rPr lang="el-GR" sz="1600" dirty="0"/>
              <a:t>Χρησιμοποιείται δικτυακή υποδομή.</a:t>
            </a:r>
          </a:p>
          <a:p>
            <a:pPr lvl="2"/>
            <a:r>
              <a:rPr lang="el-GR" sz="1400" dirty="0"/>
              <a:t>Παρέχει πρόσβαση σε πόρους </a:t>
            </a:r>
            <a:r>
              <a:rPr lang="en-US" sz="1400" dirty="0"/>
              <a:t>cloud</a:t>
            </a:r>
            <a:r>
              <a:rPr lang="el-GR" sz="1400" dirty="0"/>
              <a:t>.</a:t>
            </a:r>
            <a:r>
              <a:rPr lang="el-GR" sz="400" dirty="0"/>
              <a:t> </a:t>
            </a:r>
            <a:endParaRPr lang="en-US" sz="400" dirty="0"/>
          </a:p>
        </p:txBody>
      </p:sp>
    </p:spTree>
    <p:extLst>
      <p:ext uri="{BB962C8B-B14F-4D97-AF65-F5344CB8AC3E}">
        <p14:creationId xmlns:p14="http://schemas.microsoft.com/office/powerpoint/2010/main" val="96299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" y="1293145"/>
            <a:ext cx="10068569" cy="5377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Μοντέλα επικοινωνίας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22</a:t>
            </a:fld>
            <a:endParaRPr lang="el-G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" y="2758315"/>
            <a:ext cx="4848902" cy="1943371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838700" y="1803400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96" y="2246854"/>
            <a:ext cx="1054100" cy="594485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832837" y="1806336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/>
              <a:t>Καθορίζουν ποιες οντότητες επικοινωνούν μεταξύ τους. </a:t>
            </a:r>
            <a:endParaRPr lang="en-US" sz="1800" dirty="0"/>
          </a:p>
          <a:p>
            <a:r>
              <a:rPr lang="el-GR" sz="1800" dirty="0"/>
              <a:t>Χαρακτηρίζονται ως </a:t>
            </a:r>
            <a:r>
              <a:rPr lang="en-US" sz="1800" dirty="0"/>
              <a:t>Vehicle to Everything </a:t>
            </a:r>
            <a:r>
              <a:rPr lang="el-GR" sz="1800" dirty="0"/>
              <a:t>(</a:t>
            </a:r>
            <a:r>
              <a:rPr lang="en-US" sz="1800" dirty="0"/>
              <a:t>V2X</a:t>
            </a:r>
            <a:r>
              <a:rPr lang="el-GR" sz="1800" dirty="0"/>
              <a:t>).</a:t>
            </a:r>
          </a:p>
          <a:p>
            <a:pPr lvl="1"/>
            <a:r>
              <a:rPr lang="el-GR" sz="1600" dirty="0"/>
              <a:t>Χ: Η οντότητα που επικοινωνεί με το όχημα.</a:t>
            </a:r>
            <a:endParaRPr lang="en-US" sz="800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844169" y="1800308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/>
              <a:t>Διαθέσιμα μοντέλα: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Vehicle to Vehicle (V2V)</a:t>
            </a:r>
            <a:r>
              <a:rPr lang="el-GR" sz="1800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Vehicle to Infrastructure (V2I)</a:t>
            </a:r>
            <a:r>
              <a:rPr lang="el-GR" sz="1800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 dirty="0"/>
              <a:t>Vehicle to Pedestrian (V2P)</a:t>
            </a:r>
            <a:r>
              <a:rPr lang="el-GR" sz="1800" dirty="0"/>
              <a:t>.</a:t>
            </a:r>
          </a:p>
        </p:txBody>
      </p:sp>
      <p:pic>
        <p:nvPicPr>
          <p:cNvPr id="22" name="Picture 2" descr="communication mode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837" y="3499338"/>
            <a:ext cx="4183841" cy="286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68" y="2497015"/>
            <a:ext cx="1389185" cy="16353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40" y="2488224"/>
            <a:ext cx="21315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4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" y="1293145"/>
            <a:ext cx="10068569" cy="5377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Μοντέλα επικοινωνίας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23</a:t>
            </a:fld>
            <a:endParaRPr lang="el-G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" y="2758315"/>
            <a:ext cx="4848902" cy="1943371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838700" y="1803400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832837" y="1806336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l-GR" sz="1600" dirty="0"/>
              <a:t>Μοντέλο V2V.</a:t>
            </a:r>
          </a:p>
          <a:p>
            <a:pPr lvl="1">
              <a:spcBef>
                <a:spcPts val="300"/>
              </a:spcBef>
            </a:pPr>
            <a:r>
              <a:rPr lang="el-GR" sz="1400" dirty="0"/>
              <a:t>Τα οχήματα ανταλλάσσουν πληροφορίες μεταξύ τους, όπως:</a:t>
            </a:r>
          </a:p>
          <a:p>
            <a:pPr lvl="2">
              <a:spcBef>
                <a:spcPts val="300"/>
              </a:spcBef>
            </a:pPr>
            <a:r>
              <a:rPr lang="el-GR" sz="1200" dirty="0"/>
              <a:t>Θέση, ταχύτητα ή κατεύθυνση οχήματος, πέδηση, απώλεια σταθερότητας, αρχεία πολυμέσων κτλ. </a:t>
            </a:r>
            <a:endParaRPr lang="en-US" sz="1200" dirty="0"/>
          </a:p>
          <a:p>
            <a:pPr lvl="1"/>
            <a:endParaRPr lang="el-GR" sz="12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852087" y="1800480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600" dirty="0"/>
              <a:t>Μοντέλο V2V.</a:t>
            </a:r>
          </a:p>
          <a:p>
            <a:pPr lvl="1"/>
            <a:r>
              <a:rPr lang="el-GR" sz="1400" dirty="0"/>
              <a:t>Παράδειγμα:</a:t>
            </a:r>
          </a:p>
          <a:p>
            <a:pPr lvl="2"/>
            <a:r>
              <a:rPr lang="en-US" sz="1200" dirty="0"/>
              <a:t>V</a:t>
            </a:r>
            <a:r>
              <a:rPr lang="el-GR" sz="1200" dirty="0"/>
              <a:t>2</a:t>
            </a:r>
            <a:r>
              <a:rPr lang="en-US" sz="1200" dirty="0"/>
              <a:t>V</a:t>
            </a:r>
            <a:r>
              <a:rPr lang="el-GR" sz="1200" dirty="0"/>
              <a:t> μπορεί να εφαρμοστεί ένα δίκτυο πλέγματος, όπου κάθε όχημα λαμβάνει και προωθεί μηνύματα από/προς άλλα οχήματα. </a:t>
            </a:r>
            <a:endParaRPr lang="en-US" sz="1200" dirty="0"/>
          </a:p>
          <a:p>
            <a:pPr lvl="1"/>
            <a:endParaRPr lang="el-GR" sz="12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846935" y="1794458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600" dirty="0"/>
              <a:t>Μοντέλο V2V.</a:t>
            </a:r>
          </a:p>
          <a:p>
            <a:pPr lvl="1">
              <a:spcBef>
                <a:spcPts val="0"/>
              </a:spcBef>
            </a:pPr>
            <a:r>
              <a:rPr lang="el-GR" sz="1400" dirty="0"/>
              <a:t>Τα πρώτα </a:t>
            </a:r>
            <a:r>
              <a:rPr lang="en-US" sz="1400" dirty="0"/>
              <a:t>V</a:t>
            </a:r>
            <a:r>
              <a:rPr lang="el-GR" sz="1400" dirty="0"/>
              <a:t>2</a:t>
            </a:r>
            <a:r>
              <a:rPr lang="en-US" sz="1400" dirty="0"/>
              <a:t>V</a:t>
            </a:r>
            <a:r>
              <a:rPr lang="el-GR" sz="1400" dirty="0"/>
              <a:t> συστήματα προειδοποιούσαν τον οδηγό για συμβάντα, χωρίς να παίρνουν τον έλεγχο του οχήματος.</a:t>
            </a:r>
          </a:p>
          <a:p>
            <a:pPr lvl="2">
              <a:spcBef>
                <a:spcPts val="0"/>
              </a:spcBef>
            </a:pPr>
            <a:r>
              <a:rPr lang="el-GR" sz="1200" dirty="0"/>
              <a:t>Νεότερες υλοποιήσεις ασχολούνται με τη βελτίωση των δυνατότητων των οχημάτων, όπως των φρένων ή του τιμονιού.</a:t>
            </a:r>
            <a:endParaRPr lang="en-US" sz="1200" dirty="0"/>
          </a:p>
          <a:p>
            <a:pPr lvl="2"/>
            <a:endParaRPr lang="el-GR" sz="800" dirty="0"/>
          </a:p>
        </p:txBody>
      </p:sp>
      <p:pic>
        <p:nvPicPr>
          <p:cNvPr id="22" name="Picture 2" descr="communication mode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837" y="3499338"/>
            <a:ext cx="4183841" cy="286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68" y="2497015"/>
            <a:ext cx="1389185" cy="16353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867" y="2651932"/>
            <a:ext cx="1054100" cy="59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1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" y="1293145"/>
            <a:ext cx="10068569" cy="5377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Μοντέλα επικοινωνίας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24</a:t>
            </a:fld>
            <a:endParaRPr lang="el-G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" y="2758315"/>
            <a:ext cx="4848902" cy="1943371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838700" y="1803400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832837" y="1806336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400" dirty="0"/>
              <a:t>Μοντέλο V2</a:t>
            </a:r>
            <a:r>
              <a:rPr lang="en-US" sz="1400" dirty="0"/>
              <a:t>I</a:t>
            </a:r>
            <a:r>
              <a:rPr lang="el-GR" sz="1400" dirty="0"/>
              <a:t>.</a:t>
            </a:r>
          </a:p>
          <a:p>
            <a:pPr lvl="1">
              <a:spcBef>
                <a:spcPts val="0"/>
              </a:spcBef>
            </a:pPr>
            <a:r>
              <a:rPr lang="el-GR" sz="1200" dirty="0"/>
              <a:t>Πραγματοποιείται μεταξύ των οχημάτων και των </a:t>
            </a:r>
            <a:r>
              <a:rPr lang="en-US" sz="1200" dirty="0"/>
              <a:t>RSUs</a:t>
            </a:r>
            <a:r>
              <a:rPr lang="el-GR" sz="1200" dirty="0"/>
              <a:t>.</a:t>
            </a:r>
          </a:p>
          <a:p>
            <a:pPr lvl="1">
              <a:spcBef>
                <a:spcPts val="0"/>
              </a:spcBef>
            </a:pPr>
            <a:r>
              <a:rPr lang="el-GR" sz="1200" dirty="0"/>
              <a:t>Η υποδομή συλλέγει πληροφορίες όπως:</a:t>
            </a:r>
          </a:p>
          <a:p>
            <a:pPr lvl="2">
              <a:spcBef>
                <a:spcPts val="0"/>
              </a:spcBef>
            </a:pPr>
            <a:r>
              <a:rPr lang="el-GR" sz="1050" dirty="0"/>
              <a:t>Συνθήκες κυκλοφορίας ή οδοστρώματος.</a:t>
            </a:r>
          </a:p>
          <a:p>
            <a:pPr lvl="2">
              <a:spcBef>
                <a:spcPts val="0"/>
              </a:spcBef>
            </a:pPr>
            <a:r>
              <a:rPr lang="el-GR" sz="1050" dirty="0"/>
              <a:t>Σημεία ενδιαφέροντος (</a:t>
            </a:r>
            <a:r>
              <a:rPr lang="en-US" sz="1050" dirty="0"/>
              <a:t>POI</a:t>
            </a:r>
            <a:r>
              <a:rPr lang="el-GR" sz="1050" dirty="0"/>
              <a:t>). </a:t>
            </a:r>
          </a:p>
          <a:p>
            <a:pPr lvl="2">
              <a:spcBef>
                <a:spcPts val="0"/>
              </a:spcBef>
            </a:pPr>
            <a:r>
              <a:rPr lang="el-GR" sz="1050" dirty="0"/>
              <a:t>Πληροφορίες για διαχείριση καταστάσεων κινδύνου (φυσικές καταστροφές, ατυχήματα κτλ.).</a:t>
            </a:r>
          </a:p>
          <a:p>
            <a:pPr lvl="1"/>
            <a:endParaRPr lang="el-GR" sz="12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835376" y="1800475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400" dirty="0"/>
              <a:t>Μοντέλο V2</a:t>
            </a:r>
            <a:r>
              <a:rPr lang="en-US" sz="1400" dirty="0"/>
              <a:t>I</a:t>
            </a:r>
            <a:r>
              <a:rPr lang="el-GR" sz="1400" dirty="0"/>
              <a:t>.</a:t>
            </a:r>
          </a:p>
          <a:p>
            <a:pPr lvl="1">
              <a:spcBef>
                <a:spcPts val="0"/>
              </a:spcBef>
            </a:pPr>
            <a:r>
              <a:rPr lang="el-GR" sz="1200" dirty="0"/>
              <a:t>Παράδειγμα:</a:t>
            </a:r>
          </a:p>
          <a:p>
            <a:pPr lvl="2">
              <a:spcBef>
                <a:spcPts val="0"/>
              </a:spcBef>
            </a:pPr>
            <a:r>
              <a:rPr lang="el-GR" sz="1100" dirty="0"/>
              <a:t>Η υποδομή μπορεί να προτείνει τις ταχύτητες κίνησης των οχημάτων, τις μεταξύ τους αποστάσεις κτλ.</a:t>
            </a:r>
          </a:p>
          <a:p>
            <a:pPr lvl="3">
              <a:spcBef>
                <a:spcPts val="0"/>
              </a:spcBef>
            </a:pPr>
            <a:r>
              <a:rPr lang="el-GR" sz="1000" dirty="0"/>
              <a:t>Σύμφωνα με τις συνθήκες κυκλοφορίας.</a:t>
            </a:r>
          </a:p>
          <a:p>
            <a:pPr lvl="3">
              <a:spcBef>
                <a:spcPts val="0"/>
              </a:spcBef>
            </a:pPr>
            <a:r>
              <a:rPr lang="el-GR" sz="1000" dirty="0"/>
              <a:t>Βελτιστοποίηση:</a:t>
            </a:r>
          </a:p>
          <a:p>
            <a:pPr lvl="4">
              <a:spcBef>
                <a:spcPts val="0"/>
              </a:spcBef>
            </a:pPr>
            <a:r>
              <a:rPr lang="el-GR" sz="900" dirty="0"/>
              <a:t>Διαχείρισης κυκλοφορίας.</a:t>
            </a:r>
          </a:p>
          <a:p>
            <a:pPr lvl="4">
              <a:spcBef>
                <a:spcPts val="0"/>
              </a:spcBef>
            </a:pPr>
            <a:r>
              <a:rPr lang="el-GR" sz="900" dirty="0"/>
              <a:t>Κατανάλωσης καυσίμου.</a:t>
            </a:r>
          </a:p>
          <a:p>
            <a:pPr lvl="4">
              <a:spcBef>
                <a:spcPts val="0"/>
              </a:spcBef>
            </a:pPr>
            <a:r>
              <a:rPr lang="el-GR" sz="900" dirty="0"/>
              <a:t>Ασφάλειας επιβατών.</a:t>
            </a:r>
          </a:p>
        </p:txBody>
      </p:sp>
      <p:pic>
        <p:nvPicPr>
          <p:cNvPr id="22" name="Picture 2" descr="communication mode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837" y="3499338"/>
            <a:ext cx="4183841" cy="286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867" y="2651932"/>
            <a:ext cx="1054100" cy="5944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04" y="3060576"/>
            <a:ext cx="1054100" cy="59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2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" y="1293145"/>
            <a:ext cx="10068569" cy="5377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Μοντέλα επικοινωνίας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25</a:t>
            </a:fld>
            <a:endParaRPr lang="el-G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" y="2758315"/>
            <a:ext cx="4848902" cy="1943371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838700" y="1803400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832837" y="1806336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600" dirty="0"/>
              <a:t>Μοντέλο V2</a:t>
            </a:r>
            <a:r>
              <a:rPr lang="en-US" sz="1600" dirty="0"/>
              <a:t>P</a:t>
            </a:r>
            <a:r>
              <a:rPr lang="el-GR" sz="1600" dirty="0"/>
              <a:t>.</a:t>
            </a:r>
          </a:p>
          <a:p>
            <a:pPr lvl="1">
              <a:spcBef>
                <a:spcPts val="300"/>
              </a:spcBef>
            </a:pPr>
            <a:r>
              <a:rPr lang="el-GR" sz="1400" dirty="0"/>
              <a:t>Επικοινωνία μεταξύ οχημάτων και πεζών. </a:t>
            </a:r>
            <a:endParaRPr lang="en-US" sz="1400" dirty="0"/>
          </a:p>
          <a:p>
            <a:pPr lvl="1">
              <a:spcBef>
                <a:spcPts val="300"/>
              </a:spcBef>
            </a:pPr>
            <a:r>
              <a:rPr lang="el-GR" sz="1400" dirty="0"/>
              <a:t>Παράδειγμα:</a:t>
            </a:r>
          </a:p>
          <a:p>
            <a:pPr lvl="2">
              <a:spcBef>
                <a:spcPts val="300"/>
              </a:spcBef>
            </a:pPr>
            <a:r>
              <a:rPr lang="el-GR" sz="1200" dirty="0"/>
              <a:t>Οι πεζοί ανταλλάσσουν πληροφορίες με τα οχήματα.</a:t>
            </a:r>
          </a:p>
          <a:p>
            <a:pPr lvl="3">
              <a:spcBef>
                <a:spcPts val="300"/>
              </a:spcBef>
            </a:pPr>
            <a:r>
              <a:rPr lang="el-GR" sz="1000" dirty="0"/>
              <a:t>Χρησιμοποιώντας κινητές συσκευές.</a:t>
            </a:r>
          </a:p>
          <a:p>
            <a:pPr lvl="3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l-GR" sz="1000" dirty="0"/>
              <a:t>Βελτίωση οδικής ασφάλειας και αποφυγή ατυχημάτων.</a:t>
            </a:r>
          </a:p>
          <a:p>
            <a:pPr lvl="1"/>
            <a:endParaRPr lang="el-GR" sz="1200" dirty="0"/>
          </a:p>
        </p:txBody>
      </p:sp>
      <p:pic>
        <p:nvPicPr>
          <p:cNvPr id="22" name="Picture 2" descr="communication model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837" y="3499338"/>
            <a:ext cx="4183841" cy="286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04" y="3060576"/>
            <a:ext cx="1054100" cy="5944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462" y="3459158"/>
            <a:ext cx="1054100" cy="59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8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" y="1293145"/>
            <a:ext cx="10068569" cy="5377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43" y="365126"/>
            <a:ext cx="8515350" cy="1325563"/>
          </a:xfrm>
        </p:spPr>
        <p:txBody>
          <a:bodyPr/>
          <a:lstStyle/>
          <a:p>
            <a:r>
              <a:rPr lang="el-GR" dirty="0"/>
              <a:t>Αξιολόγηση Μοντέλων Επικοινωνίας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26</a:t>
            </a:fld>
            <a:endParaRPr lang="el-G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" y="2758315"/>
            <a:ext cx="4848902" cy="1943371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838700" y="1803400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832837" y="1806336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l-GR" sz="1800" dirty="0"/>
              <a:t>Πολλαπλά μοντέλα επικοινωνίας μπορούν να χρησιμοποιηθούν ταυτόχρονα [62].</a:t>
            </a:r>
          </a:p>
          <a:p>
            <a:pPr>
              <a:spcBef>
                <a:spcPts val="600"/>
              </a:spcBef>
            </a:pPr>
            <a:r>
              <a:rPr lang="el-GR" sz="1800" dirty="0"/>
              <a:t>Μοντέλα </a:t>
            </a:r>
            <a:r>
              <a:rPr lang="en-US" sz="1800" dirty="0"/>
              <a:t>V</a:t>
            </a:r>
            <a:r>
              <a:rPr lang="el-GR" sz="1800" dirty="0"/>
              <a:t>2</a:t>
            </a:r>
            <a:r>
              <a:rPr lang="en-US" sz="1800" dirty="0"/>
              <a:t>V</a:t>
            </a:r>
            <a:r>
              <a:rPr lang="el-GR" sz="1800" dirty="0"/>
              <a:t> και </a:t>
            </a:r>
            <a:r>
              <a:rPr lang="en-US" sz="1800" dirty="0"/>
              <a:t>V</a:t>
            </a:r>
            <a:r>
              <a:rPr lang="el-GR" sz="1800" dirty="0"/>
              <a:t>2</a:t>
            </a:r>
            <a:r>
              <a:rPr lang="en-US" sz="1800" dirty="0"/>
              <a:t>P</a:t>
            </a:r>
            <a:r>
              <a:rPr lang="el-GR" sz="1800" dirty="0"/>
              <a:t>:</a:t>
            </a:r>
          </a:p>
          <a:p>
            <a:pPr lvl="1">
              <a:spcBef>
                <a:spcPts val="300"/>
              </a:spcBef>
            </a:pPr>
            <a:r>
              <a:rPr lang="el-GR" sz="1600" dirty="0"/>
              <a:t>Μπορούν να εφαρμοστούν σε κάθε τοπολογία </a:t>
            </a:r>
            <a:r>
              <a:rPr lang="en-US" sz="1600" dirty="0"/>
              <a:t>VANET Cloud</a:t>
            </a:r>
            <a:r>
              <a:rPr lang="el-GR" sz="1600" dirty="0"/>
              <a:t>.</a:t>
            </a:r>
          </a:p>
          <a:p>
            <a:pPr lvl="2">
              <a:spcBef>
                <a:spcPts val="300"/>
              </a:spcBef>
            </a:pPr>
            <a:r>
              <a:rPr lang="el-GR" sz="1400" dirty="0"/>
              <a:t>Σε όλες τις τοπολογίες μπορούν να περιλαμβάνονται:</a:t>
            </a:r>
          </a:p>
          <a:p>
            <a:pPr lvl="3">
              <a:spcBef>
                <a:spcPts val="300"/>
              </a:spcBef>
            </a:pPr>
            <a:r>
              <a:rPr lang="el-GR" sz="1200" dirty="0"/>
              <a:t>Οχήματα που ανταλλάσσουν πληροφορίες.</a:t>
            </a:r>
          </a:p>
          <a:p>
            <a:pPr lvl="3">
              <a:spcBef>
                <a:spcPts val="300"/>
              </a:spcBef>
            </a:pPr>
            <a:r>
              <a:rPr lang="el-GR" sz="1200" dirty="0"/>
              <a:t>Πεζοί. </a:t>
            </a:r>
            <a:endParaRPr lang="en-US" sz="1200" dirty="0"/>
          </a:p>
          <a:p>
            <a:pPr>
              <a:spcBef>
                <a:spcPts val="600"/>
              </a:spcBef>
            </a:pPr>
            <a:r>
              <a:rPr lang="el-GR" sz="1800" dirty="0"/>
              <a:t>Μοντέλο </a:t>
            </a:r>
            <a:r>
              <a:rPr lang="en-US" sz="1800" dirty="0"/>
              <a:t>V</a:t>
            </a:r>
            <a:r>
              <a:rPr lang="el-GR" sz="1800" dirty="0"/>
              <a:t>2</a:t>
            </a:r>
            <a:r>
              <a:rPr lang="en-US" sz="1800" dirty="0"/>
              <a:t>I</a:t>
            </a:r>
            <a:r>
              <a:rPr lang="el-GR" sz="1800" dirty="0"/>
              <a:t>:</a:t>
            </a:r>
          </a:p>
          <a:p>
            <a:pPr lvl="1">
              <a:spcBef>
                <a:spcPts val="300"/>
              </a:spcBef>
            </a:pPr>
            <a:r>
              <a:rPr lang="el-GR" sz="1600" dirty="0"/>
              <a:t>Απαιτεί μία υποδομή δικτύου.</a:t>
            </a:r>
            <a:endParaRPr lang="el-GR" sz="900" dirty="0"/>
          </a:p>
          <a:p>
            <a:pPr lvl="2">
              <a:spcBef>
                <a:spcPts val="300"/>
              </a:spcBef>
            </a:pPr>
            <a:r>
              <a:rPr lang="el-GR" sz="1400" dirty="0"/>
              <a:t>Δεν μπορεί να εφαρμοστεί σε τοπολογία </a:t>
            </a:r>
            <a:r>
              <a:rPr lang="en-US" sz="1400" b="1" dirty="0"/>
              <a:t>VC</a:t>
            </a:r>
            <a:r>
              <a:rPr lang="el-GR" sz="1400" dirty="0"/>
              <a:t>.</a:t>
            </a:r>
          </a:p>
          <a:p>
            <a:pPr lvl="3">
              <a:spcBef>
                <a:spcPts val="300"/>
              </a:spcBef>
            </a:pPr>
            <a:r>
              <a:rPr lang="el-GR" sz="1200" dirty="0"/>
              <a:t>Είναι απόλυτα </a:t>
            </a:r>
            <a:r>
              <a:rPr lang="en-US" sz="1200" b="1" dirty="0"/>
              <a:t>ad</a:t>
            </a:r>
            <a:r>
              <a:rPr lang="el-GR" sz="1200" b="1" dirty="0"/>
              <a:t>-</a:t>
            </a:r>
            <a:r>
              <a:rPr lang="en-US" sz="1200" b="1" dirty="0"/>
              <a:t>hoc</a:t>
            </a:r>
            <a:r>
              <a:rPr lang="el-GR" sz="1200" dirty="0"/>
              <a:t>. </a:t>
            </a:r>
            <a:endParaRPr lang="en-US" sz="1200" dirty="0"/>
          </a:p>
          <a:p>
            <a:pPr lvl="2">
              <a:spcBef>
                <a:spcPts val="300"/>
              </a:spcBef>
            </a:pPr>
            <a:r>
              <a:rPr lang="el-GR" sz="1400" dirty="0"/>
              <a:t>Εφαρμόζεται σε τοπολογίες όπως </a:t>
            </a:r>
            <a:r>
              <a:rPr lang="en-US" sz="1400" b="1" dirty="0" err="1"/>
              <a:t>VuC</a:t>
            </a:r>
            <a:r>
              <a:rPr lang="en-US" sz="1400" dirty="0"/>
              <a:t> </a:t>
            </a:r>
            <a:r>
              <a:rPr lang="el-GR" sz="1400" dirty="0"/>
              <a:t>και </a:t>
            </a:r>
            <a:r>
              <a:rPr lang="en-US" sz="1400" b="1" dirty="0"/>
              <a:t>VuRC</a:t>
            </a:r>
            <a:r>
              <a:rPr lang="el-GR" sz="1400" dirty="0"/>
              <a:t>.</a:t>
            </a:r>
          </a:p>
          <a:p>
            <a:pPr lvl="3">
              <a:spcBef>
                <a:spcPts val="300"/>
              </a:spcBef>
            </a:pPr>
            <a:r>
              <a:rPr lang="el-GR" sz="1200" dirty="0"/>
              <a:t>Υπάρχει </a:t>
            </a:r>
            <a:r>
              <a:rPr lang="el-GR" sz="1200" b="1" dirty="0"/>
              <a:t>υποδομή δικτύου</a:t>
            </a:r>
            <a:r>
              <a:rPr lang="el-GR" sz="1200" dirty="0"/>
              <a:t>. </a:t>
            </a:r>
            <a:endParaRPr lang="en-US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462" y="3459158"/>
            <a:ext cx="1054100" cy="5944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68" y="2497015"/>
            <a:ext cx="1389185" cy="16353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821" y="576324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200" dirty="0"/>
              <a:t>[62] Kai Liu, Joseph K. Y. Ng, Victor C.S. Lee, Sang H. Son, Ivan </a:t>
            </a:r>
            <a:r>
              <a:rPr lang="en-US" sz="1200" dirty="0" err="1"/>
              <a:t>Stojmenovic</a:t>
            </a:r>
            <a:r>
              <a:rPr lang="en-US" sz="1200" dirty="0"/>
              <a:t>, “Cooperative Data Scheduling in Hybrid Vehicular Ad Hoc Networks: VANET as a Software Defined Network”, IEEE/ACM Transactions on Networking, pp. 1759 – 1773, Volume: 24, Issue: 3, June 2016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59542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" y="1293145"/>
            <a:ext cx="10068569" cy="5377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Μοντέλα</a:t>
            </a:r>
            <a:r>
              <a:rPr lang="en-US" dirty="0"/>
              <a:t> </a:t>
            </a:r>
            <a:r>
              <a:rPr lang="el-GR" dirty="0"/>
              <a:t>ανταλλαγής</a:t>
            </a:r>
            <a:r>
              <a:rPr lang="en-US" dirty="0"/>
              <a:t> </a:t>
            </a:r>
            <a:r>
              <a:rPr lang="el-GR" dirty="0"/>
              <a:t>μηνυμάτων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27</a:t>
            </a:fld>
            <a:endParaRPr lang="el-G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" y="2758315"/>
            <a:ext cx="4848902" cy="1943371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838700" y="1803400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830845" y="1795543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/>
              <a:t>Δύο μοντέλα ανταλλαγής μηνυμάτων:</a:t>
            </a:r>
          </a:p>
          <a:p>
            <a:pPr lvl="1"/>
            <a:r>
              <a:rPr lang="en-US" sz="2000" dirty="0"/>
              <a:t>Host centric</a:t>
            </a:r>
            <a:r>
              <a:rPr lang="el-GR" sz="2000" dirty="0"/>
              <a:t>.</a:t>
            </a:r>
          </a:p>
          <a:p>
            <a:pPr lvl="1"/>
            <a:r>
              <a:rPr lang="en-US" sz="2000" dirty="0"/>
              <a:t>Information centric</a:t>
            </a:r>
            <a:r>
              <a:rPr lang="el-GR" sz="2000" dirty="0"/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148" y="2660380"/>
            <a:ext cx="1054100" cy="594485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4822986" y="1778257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/>
              <a:t>Μοντέλο </a:t>
            </a:r>
            <a:r>
              <a:rPr lang="en-US" sz="1800" dirty="0"/>
              <a:t>host centric</a:t>
            </a:r>
            <a:r>
              <a:rPr lang="el-GR" sz="1800" dirty="0"/>
              <a:t>.</a:t>
            </a:r>
          </a:p>
          <a:p>
            <a:pPr lvl="1"/>
            <a:r>
              <a:rPr lang="el-GR" sz="1600" dirty="0"/>
              <a:t>Ένας </a:t>
            </a:r>
            <a:r>
              <a:rPr lang="en-US" sz="1600" dirty="0"/>
              <a:t>host </a:t>
            </a:r>
            <a:r>
              <a:rPr lang="el-GR" sz="1600" dirty="0"/>
              <a:t>περιέχει ένα σύνολο από στοιχεία (δεδομένα και πληροφορίες).</a:t>
            </a:r>
            <a:r>
              <a:rPr lang="el-GR" sz="1400" dirty="0"/>
              <a:t> </a:t>
            </a:r>
            <a:endParaRPr lang="en-US" sz="1200" dirty="0"/>
          </a:p>
          <a:p>
            <a:pPr lvl="1"/>
            <a:r>
              <a:rPr lang="el-GR" sz="1600" dirty="0"/>
              <a:t>Πρόκειται, κατά βάση, για το μοντέλο </a:t>
            </a:r>
            <a:r>
              <a:rPr lang="en-US" sz="1600" dirty="0"/>
              <a:t>client</a:t>
            </a:r>
            <a:r>
              <a:rPr lang="el-GR" sz="1600" dirty="0"/>
              <a:t>-</a:t>
            </a:r>
            <a:r>
              <a:rPr lang="en-US" sz="1600" dirty="0"/>
              <a:t>server</a:t>
            </a:r>
            <a:r>
              <a:rPr lang="el-GR" sz="1600" dirty="0"/>
              <a:t>.</a:t>
            </a:r>
            <a:endParaRPr lang="el-GR" sz="1050" dirty="0"/>
          </a:p>
          <a:p>
            <a:pPr lvl="2"/>
            <a:r>
              <a:rPr lang="el-GR" sz="1400" dirty="0"/>
              <a:t>Όταν ένας </a:t>
            </a:r>
            <a:r>
              <a:rPr lang="en-US" sz="1400" dirty="0"/>
              <a:t>client </a:t>
            </a:r>
            <a:r>
              <a:rPr lang="el-GR" sz="1400" dirty="0"/>
              <a:t>χρειάζεται ένα στοιχείο που ανήκει σε αυτό το σύνολο, το ζητά από τον </a:t>
            </a:r>
            <a:r>
              <a:rPr lang="en-US" sz="1400" dirty="0"/>
              <a:t>host </a:t>
            </a:r>
            <a:r>
              <a:rPr lang="el-GR" sz="1400" dirty="0"/>
              <a:t>όπως ορίζεται στο τυπικό </a:t>
            </a:r>
          </a:p>
          <a:p>
            <a:pPr lvl="1"/>
            <a:endParaRPr lang="en-US" sz="105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73" y="3133294"/>
            <a:ext cx="1054100" cy="594485"/>
          </a:xfrm>
          <a:prstGeom prst="rect">
            <a:avLst/>
          </a:prstGeom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4825654" y="1782964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/>
              <a:t>Αξιολόγηση μοντέλου </a:t>
            </a:r>
            <a:r>
              <a:rPr lang="en-US" sz="1800" dirty="0"/>
              <a:t>host centric</a:t>
            </a:r>
            <a:r>
              <a:rPr lang="el-GR" sz="1800" dirty="0"/>
              <a:t>.</a:t>
            </a:r>
          </a:p>
          <a:p>
            <a:pPr lvl="1"/>
            <a:r>
              <a:rPr lang="el-GR" sz="1600" dirty="0"/>
              <a:t>Επικοινωνία με τη χρήση του πρωτοκόλλου </a:t>
            </a:r>
            <a:r>
              <a:rPr lang="en-US" sz="1600" dirty="0"/>
              <a:t>IP.</a:t>
            </a:r>
            <a:endParaRPr lang="el-GR" sz="1600" dirty="0"/>
          </a:p>
          <a:p>
            <a:pPr lvl="1"/>
            <a:r>
              <a:rPr lang="el-GR" sz="1600" dirty="0"/>
              <a:t>Σε δίκτυα μεγάλης κλίμακας, υπάρχουν χιλιάδες συνδέσεις. </a:t>
            </a:r>
            <a:endParaRPr lang="en-US" sz="1600" dirty="0"/>
          </a:p>
          <a:p>
            <a:pPr lvl="2"/>
            <a:r>
              <a:rPr lang="el-GR" sz="1500" dirty="0"/>
              <a:t>Το μοντέλο δεν μπορεί να χειριστεί αποτελεσματικά τις αυξημένες ανάγκες παροχής πληροφοριών. </a:t>
            </a:r>
          </a:p>
          <a:p>
            <a:pPr lvl="3"/>
            <a:r>
              <a:rPr lang="en-US" sz="1300" dirty="0"/>
              <a:t>Bottlenecks</a:t>
            </a:r>
            <a:r>
              <a:rPr lang="el-GR" sz="1300" dirty="0"/>
              <a:t>.</a:t>
            </a:r>
          </a:p>
          <a:p>
            <a:pPr lvl="4"/>
            <a:r>
              <a:rPr lang="el-GR" sz="1200" dirty="0"/>
              <a:t>Αδυναμία του δίκτυο να διαχειριστεί τον τεράστιο κυκλοφοριακό φόρτο. </a:t>
            </a:r>
          </a:p>
          <a:p>
            <a:pPr lvl="1"/>
            <a:r>
              <a:rPr lang="el-GR" sz="1600" dirty="0"/>
              <a:t>Επιπλέον, οι συνεδρίες επικοινωνίας </a:t>
            </a:r>
          </a:p>
          <a:p>
            <a:pPr lvl="2"/>
            <a:r>
              <a:rPr lang="el-GR" sz="1500" dirty="0"/>
              <a:t>Συνήθως διακόπτονται όταν η διεύθυνση </a:t>
            </a:r>
            <a:r>
              <a:rPr lang="en-US" sz="1500" dirty="0"/>
              <a:t>IP</a:t>
            </a:r>
            <a:r>
              <a:rPr lang="el-GR" sz="1500" dirty="0"/>
              <a:t> μίας συσκευής πελάτη αλλάξει.</a:t>
            </a:r>
            <a:endParaRPr lang="en-US" sz="1500" dirty="0"/>
          </a:p>
          <a:p>
            <a:pPr lvl="1"/>
            <a:endParaRPr lang="el-GR" sz="1800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816490" y="1779827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Μοντέλο </a:t>
            </a:r>
            <a:r>
              <a:rPr lang="en-US" dirty="0"/>
              <a:t>information centric</a:t>
            </a:r>
            <a:r>
              <a:rPr lang="el-GR" dirty="0"/>
              <a:t>.</a:t>
            </a:r>
          </a:p>
          <a:p>
            <a:pPr lvl="1"/>
            <a:r>
              <a:rPr lang="el-GR" dirty="0"/>
              <a:t>Αναφέρεται και ως </a:t>
            </a:r>
            <a:r>
              <a:rPr lang="en-US" dirty="0"/>
              <a:t>Publish/Subscribe.</a:t>
            </a:r>
          </a:p>
          <a:p>
            <a:pPr lvl="1"/>
            <a:r>
              <a:rPr lang="el-GR" dirty="0"/>
              <a:t>Δύο κύριες οντότητες αλληλοεπιδρούν μεταξύ τους.</a:t>
            </a:r>
          </a:p>
          <a:p>
            <a:pPr lvl="2"/>
            <a:r>
              <a:rPr lang="el-GR" dirty="0"/>
              <a:t>Εκδότης (</a:t>
            </a:r>
            <a:r>
              <a:rPr lang="en-US" dirty="0"/>
              <a:t>Publisher</a:t>
            </a:r>
            <a:r>
              <a:rPr lang="el-GR" dirty="0"/>
              <a:t>)</a:t>
            </a:r>
            <a:r>
              <a:rPr lang="en-US" dirty="0"/>
              <a:t>.</a:t>
            </a:r>
            <a:endParaRPr lang="el-GR" dirty="0"/>
          </a:p>
          <a:p>
            <a:pPr lvl="2"/>
            <a:r>
              <a:rPr lang="el-GR" dirty="0"/>
              <a:t>Συνδρομητής</a:t>
            </a:r>
            <a:r>
              <a:rPr lang="en-US" dirty="0"/>
              <a:t> (Subscriber)</a:t>
            </a:r>
            <a:r>
              <a:rPr lang="el-GR" dirty="0"/>
              <a:t>.</a:t>
            </a:r>
            <a:r>
              <a:rPr lang="el-GR" sz="1200" dirty="0"/>
              <a:t> </a:t>
            </a:r>
            <a:endParaRPr lang="en-US" sz="1000" dirty="0"/>
          </a:p>
          <a:p>
            <a:pPr lvl="1"/>
            <a:r>
              <a:rPr lang="el-GR" dirty="0"/>
              <a:t>Ο εκδότης δημοσιεύει ένα σύνολο στοιχείων.</a:t>
            </a:r>
            <a:r>
              <a:rPr lang="el-GR" sz="1600" dirty="0"/>
              <a:t> </a:t>
            </a:r>
            <a:endParaRPr lang="en-US" sz="1400" dirty="0"/>
          </a:p>
          <a:p>
            <a:pPr lvl="1"/>
            <a:r>
              <a:rPr lang="el-GR" dirty="0"/>
              <a:t>Ο συνδρομητής εκφράζει ενδιαφέρον για κάποια στοιχεία μέσω συνδρομών.</a:t>
            </a:r>
            <a:r>
              <a:rPr lang="el-GR" sz="1600" dirty="0"/>
              <a:t> </a:t>
            </a:r>
            <a:endParaRPr lang="en-US" sz="1400" dirty="0"/>
          </a:p>
          <a:p>
            <a:pPr lvl="1"/>
            <a:r>
              <a:rPr lang="el-GR" dirty="0"/>
              <a:t>Όταν ένα στοιχείο που περιέχεται σε</a:t>
            </a:r>
            <a:r>
              <a:rPr lang="el-GR" sz="1600" dirty="0"/>
              <a:t> </a:t>
            </a:r>
            <a:r>
              <a:rPr lang="el-GR" dirty="0"/>
              <a:t>ενδιαφέροντα του</a:t>
            </a:r>
            <a:r>
              <a:rPr lang="el-GR" sz="1600" dirty="0"/>
              <a:t> </a:t>
            </a:r>
            <a:r>
              <a:rPr lang="el-GR" dirty="0"/>
              <a:t>συνδρομητή</a:t>
            </a:r>
            <a:r>
              <a:rPr lang="el-GR" sz="1600" dirty="0"/>
              <a:t> </a:t>
            </a:r>
            <a:r>
              <a:rPr lang="el-GR" dirty="0"/>
              <a:t>είναι διαθέσιμο, ο εκδότης το στέλνει σε αυτόν.</a:t>
            </a:r>
            <a:r>
              <a:rPr lang="el-GR" sz="1600" dirty="0"/>
              <a:t> </a:t>
            </a:r>
            <a:endParaRPr lang="en-US" sz="1400" dirty="0"/>
          </a:p>
          <a:p>
            <a:pPr lvl="1"/>
            <a:r>
              <a:rPr lang="el-GR" dirty="0"/>
              <a:t>Η χρήση του μοντέλου </a:t>
            </a:r>
            <a:r>
              <a:rPr lang="en-US" dirty="0"/>
              <a:t>information centric</a:t>
            </a:r>
            <a:r>
              <a:rPr lang="el-GR" dirty="0"/>
              <a:t>.</a:t>
            </a:r>
          </a:p>
          <a:p>
            <a:pPr lvl="2"/>
            <a:r>
              <a:rPr lang="el-GR" dirty="0"/>
              <a:t>Διευκολύνει τα οχήματα στην απόκτηση πληροφοριών.</a:t>
            </a:r>
          </a:p>
          <a:p>
            <a:pPr lvl="3"/>
            <a:r>
              <a:rPr lang="el-GR" dirty="0"/>
              <a:t>Συνήθως τα οχήματα </a:t>
            </a:r>
            <a:r>
              <a:rPr lang="el-GR" u="sng" dirty="0"/>
              <a:t>ενδιαφέρονται για την ίδια την πληροφορία</a:t>
            </a:r>
            <a:r>
              <a:rPr lang="el-GR" dirty="0"/>
              <a:t>.</a:t>
            </a:r>
          </a:p>
          <a:p>
            <a:pPr lvl="4"/>
            <a:r>
              <a:rPr lang="el-GR" dirty="0"/>
              <a:t>Αγνοώντας την προέλευσή της.</a:t>
            </a:r>
            <a:r>
              <a:rPr lang="el-GR" sz="1000" dirty="0"/>
              <a:t> </a:t>
            </a:r>
            <a:endParaRPr lang="en-US" sz="8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168" y="2497015"/>
            <a:ext cx="1389185" cy="1635371"/>
          </a:xfrm>
          <a:prstGeom prst="rect">
            <a:avLst/>
          </a:prstGeom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4822816" y="1781396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/>
              <a:t>Αξιολόγηση μοντέλου </a:t>
            </a:r>
            <a:r>
              <a:rPr lang="en-US" sz="2000" dirty="0"/>
              <a:t>information centric</a:t>
            </a:r>
            <a:r>
              <a:rPr lang="el-GR" sz="2000" dirty="0"/>
              <a:t>.</a:t>
            </a:r>
          </a:p>
          <a:p>
            <a:pPr lvl="1"/>
            <a:r>
              <a:rPr lang="el-GR" sz="1800" dirty="0"/>
              <a:t>Ανταλλαγή μηνυμάτων.</a:t>
            </a:r>
          </a:p>
          <a:p>
            <a:pPr lvl="2"/>
            <a:r>
              <a:rPr lang="el-GR" sz="1600" dirty="0"/>
              <a:t>Βάσει της </a:t>
            </a:r>
            <a:r>
              <a:rPr lang="el-GR" sz="1600" u="sng" dirty="0"/>
              <a:t>σημασιολογίας</a:t>
            </a:r>
            <a:r>
              <a:rPr lang="el-GR" sz="1600" dirty="0"/>
              <a:t> του περιεχομένου.</a:t>
            </a:r>
            <a:endParaRPr lang="en-US" sz="1600" dirty="0"/>
          </a:p>
          <a:p>
            <a:pPr lvl="2"/>
            <a:r>
              <a:rPr lang="el-GR" sz="1600" dirty="0"/>
              <a:t>Οι κόμβοι του δικτύου θεωρούνται τμήματα περιεχομένου. </a:t>
            </a:r>
            <a:endParaRPr lang="en-US" sz="1600" dirty="0"/>
          </a:p>
          <a:p>
            <a:pPr lvl="3"/>
            <a:r>
              <a:rPr lang="el-GR" sz="1500" dirty="0"/>
              <a:t>Πλεονεκτήματα:</a:t>
            </a:r>
          </a:p>
          <a:p>
            <a:pPr lvl="4"/>
            <a:r>
              <a:rPr lang="el-GR" sz="1400" dirty="0"/>
              <a:t>Βελτιωμένη κλιμάκωση.</a:t>
            </a:r>
          </a:p>
          <a:p>
            <a:pPr lvl="4"/>
            <a:r>
              <a:rPr lang="el-GR" sz="1400" dirty="0"/>
              <a:t>Βελτιωμένη υποστήριξη κινητικότητας και </a:t>
            </a:r>
            <a:r>
              <a:rPr lang="en-US" sz="1400" dirty="0"/>
              <a:t>multihoming</a:t>
            </a:r>
            <a:r>
              <a:rPr lang="el-GR" sz="1400" dirty="0"/>
              <a:t>.</a:t>
            </a:r>
          </a:p>
          <a:p>
            <a:pPr lvl="1"/>
            <a:endParaRPr lang="el-GR" sz="1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796" y="2029703"/>
            <a:ext cx="1492185" cy="18352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64058" y="6096074"/>
            <a:ext cx="3417923" cy="26161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100" dirty="0"/>
              <a:t>Multihoming</a:t>
            </a:r>
            <a:r>
              <a:rPr lang="el-GR" sz="1100" dirty="0"/>
              <a:t>: Σύνδεση σε περισσότερα του ενός δίκτυα.</a:t>
            </a:r>
          </a:p>
        </p:txBody>
      </p:sp>
    </p:spTree>
    <p:extLst>
      <p:ext uri="{BB962C8B-B14F-4D97-AF65-F5344CB8AC3E}">
        <p14:creationId xmlns:p14="http://schemas.microsoft.com/office/powerpoint/2010/main" val="68800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1" grpId="0" animBg="1"/>
      <p:bldP spid="27" grpId="0" animBg="1"/>
      <p:bldP spid="24" grpId="0" animBg="1"/>
      <p:bldP spid="26" grpId="0" animBg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" y="1293145"/>
            <a:ext cx="10068569" cy="5377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Μοντέλα</a:t>
            </a:r>
            <a:r>
              <a:rPr lang="en-US" dirty="0"/>
              <a:t> </a:t>
            </a:r>
            <a:r>
              <a:rPr lang="el-GR" dirty="0"/>
              <a:t>ανταλλαγής</a:t>
            </a:r>
            <a:r>
              <a:rPr lang="en-US" dirty="0"/>
              <a:t> </a:t>
            </a:r>
            <a:r>
              <a:rPr lang="el-GR" dirty="0"/>
              <a:t>μηνυμάτων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28</a:t>
            </a:fld>
            <a:endParaRPr lang="el-G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" y="2758315"/>
            <a:ext cx="4848902" cy="1943371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838700" y="1803400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73" y="3133294"/>
            <a:ext cx="1054100" cy="594485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845173" y="1792614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/>
              <a:t>Αξιολόγηση μοντέλου </a:t>
            </a:r>
            <a:r>
              <a:rPr lang="en-US" sz="2000" dirty="0"/>
              <a:t>information centric</a:t>
            </a:r>
            <a:r>
              <a:rPr lang="el-GR" sz="2000" dirty="0"/>
              <a:t>.</a:t>
            </a:r>
          </a:p>
          <a:p>
            <a:pPr lvl="1"/>
            <a:r>
              <a:rPr lang="el-GR" sz="1500" dirty="0"/>
              <a:t>Ανάπτυξη πιο ευέλικτων μεθόδων δρομολόγησης [32].</a:t>
            </a:r>
          </a:p>
          <a:p>
            <a:pPr lvl="2"/>
            <a:r>
              <a:rPr lang="el-GR" sz="1400" dirty="0"/>
              <a:t>Σε σύγκριση με το </a:t>
            </a:r>
            <a:r>
              <a:rPr lang="en-US" sz="1400" dirty="0"/>
              <a:t>host centric.</a:t>
            </a:r>
            <a:r>
              <a:rPr lang="el-GR" sz="1400" dirty="0"/>
              <a:t> </a:t>
            </a:r>
            <a:endParaRPr lang="en-US" sz="1400" dirty="0"/>
          </a:p>
          <a:p>
            <a:pPr lvl="2"/>
            <a:r>
              <a:rPr lang="el-GR" sz="1400" dirty="0"/>
              <a:t>Διαχείριση του δικτύου από την άποψη της «συνδεσιμότητας πληροφοριών».</a:t>
            </a:r>
          </a:p>
          <a:p>
            <a:pPr lvl="3"/>
            <a:r>
              <a:rPr lang="el-GR" sz="1200" dirty="0"/>
              <a:t>Σύμφωνα με τη σημασιολογία των δεδομένων.</a:t>
            </a:r>
          </a:p>
          <a:p>
            <a:pPr lvl="4"/>
            <a:r>
              <a:rPr lang="el-GR" sz="1100" dirty="0"/>
              <a:t>Αντί της φυσικής σύνδεση των κόμβων.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l-GR" sz="1400" i="1" dirty="0"/>
              <a:t>Π.χ. </a:t>
            </a:r>
            <a:r>
              <a:rPr lang="en-US" sz="1400" i="1" dirty="0"/>
              <a:t>geographical routing  </a:t>
            </a:r>
            <a:r>
              <a:rPr lang="el-GR" sz="1400" i="1" dirty="0"/>
              <a:t>βάσει της σημασιολογίας του περιεχομένου.</a:t>
            </a:r>
            <a:endParaRPr lang="en-US" sz="1400" i="1" dirty="0"/>
          </a:p>
        </p:txBody>
      </p:sp>
      <p:sp>
        <p:nvSpPr>
          <p:cNvPr id="3" name="Rectangle 2"/>
          <p:cNvSpPr/>
          <p:nvPr/>
        </p:nvSpPr>
        <p:spPr>
          <a:xfrm>
            <a:off x="83134" y="61011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[32]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Peyman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Talebifard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Victor C.M. Leung, “Towards a content-centric approach to crowd-sensing in vehicular clouds”, Elsevier Journal of Systems Architecture, vol. 59, pp. 976-984, 2013</a:t>
            </a:r>
            <a:endParaRPr lang="el-G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0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0" y="2758315"/>
            <a:ext cx="4848902" cy="19433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" y="1293145"/>
            <a:ext cx="10068569" cy="5377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76" y="1303862"/>
            <a:ext cx="9240976" cy="6137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 Models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29</a:t>
            </a:fld>
            <a:endParaRPr lang="el-GR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838700" y="1803400"/>
            <a:ext cx="4195180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73" y="3133294"/>
            <a:ext cx="1054100" cy="594485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629150" y="1792614"/>
            <a:ext cx="4412999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/>
              <a:t>Αναφέρονται στον τρόπο με τον οποίο οι υπηρεσίες παρέχονται στους χρήστες.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638675" y="1792614"/>
            <a:ext cx="4412999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/>
              <a:t>Τρία βασικά </a:t>
            </a:r>
            <a:r>
              <a:rPr lang="en-US" sz="2000" dirty="0"/>
              <a:t>delivery models</a:t>
            </a:r>
            <a:r>
              <a:rPr lang="el-GR" sz="2000" dirty="0"/>
              <a:t>:</a:t>
            </a:r>
          </a:p>
          <a:p>
            <a:pPr lvl="1"/>
            <a:r>
              <a:rPr lang="en-US" sz="1800" dirty="0"/>
              <a:t>Software as a Service</a:t>
            </a:r>
            <a:r>
              <a:rPr lang="el-GR" sz="1800" dirty="0"/>
              <a:t> (</a:t>
            </a:r>
            <a:r>
              <a:rPr lang="en-US" sz="1800" dirty="0"/>
              <a:t>SaaS</a:t>
            </a:r>
            <a:r>
              <a:rPr lang="el-GR" sz="1800" dirty="0"/>
              <a:t>)</a:t>
            </a:r>
            <a:r>
              <a:rPr lang="en-US" sz="1800" dirty="0"/>
              <a:t>.</a:t>
            </a:r>
            <a:endParaRPr lang="el-GR" sz="1800" dirty="0"/>
          </a:p>
          <a:p>
            <a:pPr lvl="1"/>
            <a:r>
              <a:rPr lang="en-US" sz="1800" dirty="0"/>
              <a:t>Platform as a Service </a:t>
            </a:r>
            <a:r>
              <a:rPr lang="el-GR" sz="1800" dirty="0"/>
              <a:t>(</a:t>
            </a:r>
            <a:r>
              <a:rPr lang="en-US" sz="1800" dirty="0"/>
              <a:t>PaaS</a:t>
            </a:r>
            <a:r>
              <a:rPr lang="el-GR" sz="1800" dirty="0"/>
              <a:t>)</a:t>
            </a:r>
            <a:r>
              <a:rPr lang="en-US" sz="1800" dirty="0"/>
              <a:t>.</a:t>
            </a:r>
            <a:endParaRPr lang="el-GR" sz="1800" dirty="0"/>
          </a:p>
          <a:p>
            <a:pPr lvl="1"/>
            <a:r>
              <a:rPr lang="en-US" sz="1800" dirty="0"/>
              <a:t>Infrastructure as a Service </a:t>
            </a:r>
            <a:r>
              <a:rPr lang="el-GR" sz="1800" dirty="0"/>
              <a:t>(</a:t>
            </a:r>
            <a:r>
              <a:rPr lang="en-US" sz="1800" dirty="0"/>
              <a:t>IaaS</a:t>
            </a:r>
            <a:r>
              <a:rPr lang="el-GR" sz="1800" dirty="0"/>
              <a:t>).</a:t>
            </a:r>
            <a:r>
              <a:rPr lang="el-GR" sz="1200" dirty="0"/>
              <a:t> </a:t>
            </a:r>
            <a:endParaRPr lang="en-US" sz="1100" dirty="0"/>
          </a:p>
          <a:p>
            <a:r>
              <a:rPr lang="el-GR" sz="2000" dirty="0"/>
              <a:t>Κάθε ένα από τα κύρια </a:t>
            </a:r>
            <a:r>
              <a:rPr lang="en-US" sz="2000" dirty="0"/>
              <a:t>delivery models</a:t>
            </a:r>
            <a:r>
              <a:rPr lang="el-GR" sz="2000" dirty="0"/>
              <a:t>:</a:t>
            </a:r>
          </a:p>
          <a:p>
            <a:pPr lvl="1"/>
            <a:r>
              <a:rPr lang="el-GR" sz="1800" dirty="0"/>
              <a:t>Περιέχει ένα σύνολο από δευτερεύοντα </a:t>
            </a:r>
            <a:r>
              <a:rPr lang="en-US" sz="1800" dirty="0"/>
              <a:t>delivery models</a:t>
            </a:r>
            <a:r>
              <a:rPr lang="el-GR" sz="1800" dirty="0"/>
              <a:t>.</a:t>
            </a:r>
            <a:r>
              <a:rPr lang="el-GR" sz="1200" dirty="0"/>
              <a:t> </a:t>
            </a:r>
            <a:endParaRPr lang="el-GR" sz="18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" y="2159895"/>
            <a:ext cx="4239959" cy="66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2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-0.55278 0.004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39" y="20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55382 -0.0004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9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946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76" y="1313387"/>
            <a:ext cx="9240976" cy="6137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4651"/>
            <a:ext cx="7886700" cy="1325563"/>
          </a:xfrm>
        </p:spPr>
        <p:txBody>
          <a:bodyPr/>
          <a:lstStyle/>
          <a:p>
            <a:r>
              <a:rPr lang="en-US" dirty="0"/>
              <a:t>Cooperation as a Service</a:t>
            </a:r>
            <a:r>
              <a:rPr lang="el-GR" dirty="0"/>
              <a:t> (</a:t>
            </a:r>
            <a:r>
              <a:rPr lang="en-US" dirty="0"/>
              <a:t>CAAS</a:t>
            </a:r>
            <a:r>
              <a:rPr lang="el-GR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65876"/>
            <a:ext cx="2057400" cy="365125"/>
          </a:xfrm>
        </p:spPr>
        <p:txBody>
          <a:bodyPr/>
          <a:lstStyle/>
          <a:p>
            <a:fld id="{611372E0-8BFD-4E54-B7BC-ADB9DF2F8A94}" type="slidenum">
              <a:rPr lang="el-GR" smtClean="0"/>
              <a:t>30</a:t>
            </a:fld>
            <a:endParaRPr lang="el-GR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610100" y="1802139"/>
            <a:ext cx="4412999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" y="2169420"/>
            <a:ext cx="4239959" cy="669030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619625" y="1811664"/>
            <a:ext cx="4412999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l-GR" sz="1800" dirty="0"/>
              <a:t>Περιγράφεται στο [35]</a:t>
            </a:r>
            <a:r>
              <a:rPr lang="en-US" sz="1800" dirty="0"/>
              <a:t>.</a:t>
            </a:r>
            <a:endParaRPr lang="el-GR" sz="1800" dirty="0"/>
          </a:p>
          <a:p>
            <a:pPr>
              <a:spcBef>
                <a:spcPts val="600"/>
              </a:spcBef>
            </a:pPr>
            <a:r>
              <a:rPr lang="el-GR" sz="1800" dirty="0"/>
              <a:t>Δεν αποτελεί υποκατηγορία κάποιου βασικού </a:t>
            </a:r>
            <a:r>
              <a:rPr lang="en-US" sz="1800" dirty="0"/>
              <a:t>delivery model.</a:t>
            </a:r>
            <a:endParaRPr lang="el-GR" sz="1800" dirty="0"/>
          </a:p>
          <a:p>
            <a:pPr>
              <a:spcBef>
                <a:spcPts val="600"/>
              </a:spcBef>
            </a:pPr>
            <a:r>
              <a:rPr lang="el-GR" sz="1800" dirty="0"/>
              <a:t>Αναφέρεται σε κάθε είδους παροχή υπηρεσίας στην οποία πραγματοποιείται </a:t>
            </a:r>
            <a:r>
              <a:rPr lang="el-GR" sz="1800" u="sng" dirty="0"/>
              <a:t>συνεργασία μεταξύ των οχημάτων</a:t>
            </a:r>
            <a:r>
              <a:rPr lang="el-GR" sz="1800" dirty="0"/>
              <a:t>.</a:t>
            </a:r>
            <a:endParaRPr lang="en-US" sz="1200" dirty="0"/>
          </a:p>
          <a:p>
            <a:pPr>
              <a:spcBef>
                <a:spcPts val="600"/>
              </a:spcBef>
            </a:pPr>
            <a:r>
              <a:rPr lang="el-GR" sz="1800" dirty="0"/>
              <a:t>Συνδυάζεται με όλα τα υπόλοιπα </a:t>
            </a:r>
            <a:r>
              <a:rPr lang="en-US" sz="1800" dirty="0"/>
              <a:t>delivery models.</a:t>
            </a:r>
            <a:endParaRPr lang="el-GR" sz="1800" dirty="0"/>
          </a:p>
          <a:p>
            <a:pPr lvl="1">
              <a:spcBef>
                <a:spcPts val="300"/>
              </a:spcBef>
            </a:pPr>
            <a:r>
              <a:rPr lang="el-GR" sz="1600" dirty="0"/>
              <a:t>Όταν η λειτουργία τους, πρέπει να επεκταθεί με συνεργασία μεταξύ των οχημάτων.</a:t>
            </a:r>
            <a:r>
              <a:rPr lang="el-GR" sz="1000" dirty="0"/>
              <a:t> </a:t>
            </a:r>
            <a:endParaRPr lang="el-GR" sz="1600" dirty="0"/>
          </a:p>
          <a:p>
            <a:pPr>
              <a:spcBef>
                <a:spcPts val="600"/>
              </a:spcBef>
            </a:pPr>
            <a:r>
              <a:rPr lang="el-GR" sz="1800" dirty="0"/>
              <a:t>Παράδειγμα</a:t>
            </a:r>
            <a:r>
              <a:rPr lang="en-US" sz="1800" dirty="0"/>
              <a:t>:</a:t>
            </a:r>
            <a:endParaRPr lang="el-GR" sz="1800" dirty="0"/>
          </a:p>
          <a:p>
            <a:pPr lvl="1">
              <a:spcBef>
                <a:spcPts val="300"/>
              </a:spcBef>
            </a:pPr>
            <a:r>
              <a:rPr lang="el-GR" sz="1600" dirty="0"/>
              <a:t>Βελτιστοποιημένη διαχείριση οδικής κυκλοφορίας</a:t>
            </a:r>
            <a:r>
              <a:rPr lang="en-US" sz="1600" dirty="0"/>
              <a:t>.</a:t>
            </a:r>
            <a:endParaRPr lang="el-GR" sz="1600" dirty="0"/>
          </a:p>
          <a:p>
            <a:pPr lvl="2">
              <a:spcBef>
                <a:spcPts val="300"/>
              </a:spcBef>
            </a:pPr>
            <a:r>
              <a:rPr lang="el-GR" sz="1200" dirty="0"/>
              <a:t>Μπορεί να πραγματοποιηθεί μέσω συνεργασίας των οχημάτων.</a:t>
            </a:r>
            <a:r>
              <a:rPr lang="el-GR" sz="700" dirty="0"/>
              <a:t> </a:t>
            </a:r>
            <a:endParaRPr lang="en-US" sz="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336" y="5876494"/>
            <a:ext cx="1439139" cy="5944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83122" y="6443269"/>
            <a:ext cx="7398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[35] Rasheed Hussain,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Zeinab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Rezaeifar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Yong-Hwan Lee,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Heekuck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Oh, “Secure and privacy-aware traffic information as a service in VANET-based clouds”, Elsevier Pervasive and Mobile Computing, pp.1-16, 2015</a:t>
            </a:r>
            <a:endParaRPr lang="el-G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6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76" y="1313387"/>
            <a:ext cx="9240976" cy="6137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4651"/>
            <a:ext cx="7886700" cy="1325563"/>
          </a:xfrm>
        </p:spPr>
        <p:txBody>
          <a:bodyPr/>
          <a:lstStyle/>
          <a:p>
            <a:r>
              <a:rPr lang="en-US" dirty="0"/>
              <a:t>Software as a Service (SaaS)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65876"/>
            <a:ext cx="2057400" cy="365125"/>
          </a:xfrm>
        </p:spPr>
        <p:txBody>
          <a:bodyPr/>
          <a:lstStyle/>
          <a:p>
            <a:fld id="{611372E0-8BFD-4E54-B7BC-ADB9DF2F8A94}" type="slidenum">
              <a:rPr lang="el-GR" smtClean="0"/>
              <a:t>31</a:t>
            </a:fld>
            <a:endParaRPr lang="el-GR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610100" y="1802139"/>
            <a:ext cx="4412999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10999" y="1811664"/>
            <a:ext cx="4412999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100" dirty="0"/>
              <a:t>Τα οχήματα θεωρούνται</a:t>
            </a:r>
            <a:r>
              <a:rPr lang="en-US" sz="2100" dirty="0"/>
              <a:t> </a:t>
            </a:r>
            <a:r>
              <a:rPr lang="el-GR" sz="2100" dirty="0"/>
              <a:t>τελικοί χρήστες των εφαρμογών </a:t>
            </a:r>
            <a:r>
              <a:rPr lang="en-US" sz="2100" dirty="0"/>
              <a:t>cloud</a:t>
            </a:r>
            <a:r>
              <a:rPr lang="el-GR" sz="2100" dirty="0"/>
              <a:t>. </a:t>
            </a:r>
            <a:endParaRPr lang="en-US" sz="2100" dirty="0"/>
          </a:p>
          <a:p>
            <a:r>
              <a:rPr lang="el-GR" sz="2100" dirty="0"/>
              <a:t>Ο χρήστης δεν μπορεί:</a:t>
            </a:r>
          </a:p>
          <a:p>
            <a:pPr lvl="1"/>
            <a:r>
              <a:rPr lang="el-GR" sz="1800" dirty="0"/>
              <a:t>Να </a:t>
            </a:r>
            <a:r>
              <a:rPr lang="el-GR" sz="1800" dirty="0" err="1"/>
              <a:t>παραμετροποιήσει</a:t>
            </a:r>
            <a:r>
              <a:rPr lang="el-GR" sz="1800" dirty="0"/>
              <a:t> τον πηγαίο κώδικα της εφαρμογής.</a:t>
            </a:r>
          </a:p>
          <a:p>
            <a:pPr lvl="1"/>
            <a:r>
              <a:rPr lang="el-GR" sz="1800" dirty="0"/>
              <a:t>Να ελέγξει την υποκείμενη υποδομή </a:t>
            </a:r>
            <a:r>
              <a:rPr lang="en-US" sz="1800" dirty="0"/>
              <a:t>cloud</a:t>
            </a:r>
            <a:r>
              <a:rPr lang="el-GR" sz="1800" dirty="0"/>
              <a:t> που φιλοξενεί την εφαρμογή.</a:t>
            </a:r>
            <a:endParaRPr lang="en-US" sz="9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336" y="5876494"/>
            <a:ext cx="1439139" cy="5944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4" y="2209369"/>
            <a:ext cx="1439139" cy="59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2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76" y="1313387"/>
            <a:ext cx="9240976" cy="6137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4651"/>
            <a:ext cx="7886700" cy="1325563"/>
          </a:xfrm>
        </p:spPr>
        <p:txBody>
          <a:bodyPr/>
          <a:lstStyle/>
          <a:p>
            <a:r>
              <a:rPr lang="el-GR" dirty="0"/>
              <a:t>Υποκατηγορίες </a:t>
            </a:r>
            <a:r>
              <a:rPr lang="en-US" dirty="0"/>
              <a:t>SaaS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65876"/>
            <a:ext cx="2057400" cy="365125"/>
          </a:xfrm>
        </p:spPr>
        <p:txBody>
          <a:bodyPr/>
          <a:lstStyle/>
          <a:p>
            <a:fld id="{611372E0-8BFD-4E54-B7BC-ADB9DF2F8A94}" type="slidenum">
              <a:rPr lang="el-GR" smtClean="0"/>
              <a:t>32</a:t>
            </a:fld>
            <a:endParaRPr lang="el-GR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610100" y="1802139"/>
            <a:ext cx="4412999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19625" y="1811664"/>
            <a:ext cx="4412999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User Communication as a Service </a:t>
            </a:r>
            <a:r>
              <a:rPr lang="el-GR" sz="2000" b="1" dirty="0"/>
              <a:t>(</a:t>
            </a:r>
            <a:r>
              <a:rPr lang="en-US" sz="2000" b="1" dirty="0" err="1"/>
              <a:t>UCaaS</a:t>
            </a:r>
            <a:r>
              <a:rPr lang="el-GR" sz="2000" b="1" dirty="0"/>
              <a:t>).</a:t>
            </a:r>
          </a:p>
          <a:p>
            <a:r>
              <a:rPr lang="el-GR" sz="2000" dirty="0"/>
              <a:t>Παρέχει εφαρμογές στους χρήστες του </a:t>
            </a:r>
            <a:r>
              <a:rPr lang="en-US" sz="2000" dirty="0"/>
              <a:t>VANET Cloud</a:t>
            </a:r>
            <a:r>
              <a:rPr lang="el-GR" sz="2000" dirty="0"/>
              <a:t>.</a:t>
            </a:r>
          </a:p>
          <a:p>
            <a:pPr lvl="1"/>
            <a:r>
              <a:rPr lang="el-GR" sz="1800" dirty="0"/>
              <a:t>Ώστε να επικοινωνούν μεταξύ τους [71].</a:t>
            </a:r>
          </a:p>
          <a:p>
            <a:pPr lvl="1"/>
            <a:r>
              <a:rPr lang="el-GR" sz="1800" dirty="0"/>
              <a:t>Ενδεικτικά εφαρμογές:</a:t>
            </a:r>
          </a:p>
          <a:p>
            <a:pPr lvl="2"/>
            <a:r>
              <a:rPr lang="el-GR" sz="1400" dirty="0"/>
              <a:t>Κλήσεις φωνής ή βίντεο.</a:t>
            </a:r>
          </a:p>
          <a:p>
            <a:pPr lvl="2"/>
            <a:r>
              <a:rPr lang="el-GR" sz="1400" dirty="0"/>
              <a:t>Αποστολή μηνυμάτων ηλεκτρονικού ταχυδρομείου.</a:t>
            </a:r>
          </a:p>
          <a:p>
            <a:pPr lvl="2"/>
            <a:r>
              <a:rPr lang="en-US" sz="1400" dirty="0"/>
              <a:t>Chat </a:t>
            </a:r>
            <a:r>
              <a:rPr lang="el-GR" sz="1400" dirty="0"/>
              <a:t>κλπ.</a:t>
            </a:r>
            <a:endParaRPr lang="en-US" sz="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4" y="2209369"/>
            <a:ext cx="1439139" cy="5944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9" y="2695144"/>
            <a:ext cx="1439139" cy="59448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611391" y="1810377"/>
            <a:ext cx="4412999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Data as a Service </a:t>
            </a:r>
            <a:r>
              <a:rPr lang="el-GR" sz="2000" b="1" dirty="0"/>
              <a:t>(</a:t>
            </a:r>
            <a:r>
              <a:rPr lang="en-US" sz="2000" b="1" dirty="0" err="1"/>
              <a:t>DaaS</a:t>
            </a:r>
            <a:r>
              <a:rPr lang="el-GR" sz="2000" b="1" dirty="0"/>
              <a:t>).</a:t>
            </a:r>
            <a:endParaRPr lang="en-US" sz="2000" b="1" dirty="0"/>
          </a:p>
          <a:p>
            <a:r>
              <a:rPr lang="el-GR" sz="2000" dirty="0"/>
              <a:t>Παρέχει τις απαραίτητες εφαρμογές στα οχήματα.</a:t>
            </a:r>
          </a:p>
          <a:p>
            <a:pPr lvl="1"/>
            <a:r>
              <a:rPr lang="el-GR" sz="1800" dirty="0"/>
              <a:t>Ώστε να μπορούν να ανακτούν δεδομένα από το </a:t>
            </a:r>
            <a:r>
              <a:rPr lang="en-US" sz="1800" dirty="0"/>
              <a:t>cloud</a:t>
            </a:r>
            <a:r>
              <a:rPr lang="el-GR" sz="1800" dirty="0"/>
              <a:t>.</a:t>
            </a:r>
          </a:p>
          <a:p>
            <a:r>
              <a:rPr lang="el-GR" sz="2000" i="1" dirty="0"/>
              <a:t>Χαρακτηριστικό παράδειγμα</a:t>
            </a:r>
            <a:r>
              <a:rPr lang="en-US" sz="2000" i="1" dirty="0"/>
              <a:t> </a:t>
            </a:r>
            <a:r>
              <a:rPr lang="en-US" sz="2000" i="1" dirty="0" err="1"/>
              <a:t>DaaS</a:t>
            </a:r>
            <a:r>
              <a:rPr lang="el-GR" sz="2000" i="1" dirty="0"/>
              <a:t>:</a:t>
            </a:r>
            <a:endParaRPr lang="en-US" sz="2000" i="1" dirty="0"/>
          </a:p>
          <a:p>
            <a:pPr lvl="1"/>
            <a:r>
              <a:rPr lang="en-US" sz="1800" i="1" dirty="0"/>
              <a:t>Dropbox </a:t>
            </a:r>
            <a:r>
              <a:rPr lang="en-US" sz="1800" i="1" u="sng" dirty="0"/>
              <a:t>frontend</a:t>
            </a:r>
            <a:r>
              <a:rPr lang="en-US" sz="1800" i="1" dirty="0"/>
              <a:t> application.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04" y="3133294"/>
            <a:ext cx="1439139" cy="594485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611390" y="1802139"/>
            <a:ext cx="4412999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Entertainment as a Service </a:t>
            </a:r>
            <a:r>
              <a:rPr lang="el-GR" sz="2000" b="1" dirty="0"/>
              <a:t>(</a:t>
            </a:r>
            <a:r>
              <a:rPr lang="en-US" sz="2000" b="1" dirty="0" err="1"/>
              <a:t>EaaS</a:t>
            </a:r>
            <a:r>
              <a:rPr lang="el-GR" sz="2000" b="1" dirty="0"/>
              <a:t>).</a:t>
            </a:r>
            <a:endParaRPr lang="en-US" sz="2000" b="1" dirty="0"/>
          </a:p>
          <a:p>
            <a:r>
              <a:rPr lang="el-GR" sz="2000" dirty="0"/>
              <a:t>Υπηρεσίες πολυμέσων στα οχήματα.</a:t>
            </a:r>
          </a:p>
          <a:p>
            <a:pPr lvl="1"/>
            <a:r>
              <a:rPr lang="el-GR" sz="1800" dirty="0"/>
              <a:t>Βίντεο, μουσική ή διαφημίσεις [74].</a:t>
            </a:r>
          </a:p>
          <a:p>
            <a:r>
              <a:rPr lang="el-GR" sz="2000" dirty="0"/>
              <a:t>Οι υπηρεσίες που παρέχονται:</a:t>
            </a:r>
            <a:endParaRPr lang="en-US" sz="2000" dirty="0"/>
          </a:p>
          <a:p>
            <a:pPr lvl="1"/>
            <a:r>
              <a:rPr lang="el-GR" sz="1800" dirty="0"/>
              <a:t>Φιλοξενούνται στο </a:t>
            </a:r>
            <a:r>
              <a:rPr lang="en-US" sz="1800" dirty="0"/>
              <a:t>cloud</a:t>
            </a:r>
            <a:r>
              <a:rPr lang="el-GR" sz="1800" dirty="0"/>
              <a:t>.</a:t>
            </a:r>
          </a:p>
          <a:p>
            <a:pPr lvl="1"/>
            <a:r>
              <a:rPr lang="el-GR" sz="1800" dirty="0"/>
              <a:t>Μεταδίδονται (</a:t>
            </a:r>
            <a:r>
              <a:rPr lang="en-US" sz="1800" dirty="0"/>
              <a:t>broadcast</a:t>
            </a:r>
            <a:r>
              <a:rPr lang="el-GR" sz="1800" dirty="0"/>
              <a:t>) σε οχήματα</a:t>
            </a:r>
            <a:r>
              <a:rPr lang="en-US" sz="1800" dirty="0"/>
              <a:t> </a:t>
            </a:r>
            <a:r>
              <a:rPr lang="el-GR" sz="1800" dirty="0"/>
              <a:t>μίας συγκεκριμένης γεωγραφικής περιοχής ή τους προσφέρονται </a:t>
            </a:r>
            <a:r>
              <a:rPr lang="en-US" sz="1800" dirty="0"/>
              <a:t>on</a:t>
            </a:r>
            <a:r>
              <a:rPr lang="el-GR" sz="1800" dirty="0"/>
              <a:t>-</a:t>
            </a:r>
            <a:r>
              <a:rPr lang="en-US" sz="1800" dirty="0"/>
              <a:t>demand</a:t>
            </a:r>
            <a:r>
              <a:rPr lang="el-GR" sz="1800" dirty="0"/>
              <a:t>.</a:t>
            </a:r>
            <a:r>
              <a:rPr lang="el-GR" sz="1000" dirty="0"/>
              <a:t> </a:t>
            </a:r>
            <a:endParaRPr lang="en-US" sz="9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03" y="3539641"/>
            <a:ext cx="1439139" cy="594485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4603150" y="1800852"/>
            <a:ext cx="4412999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Information as a Service </a:t>
            </a:r>
            <a:r>
              <a:rPr lang="el-GR" sz="1600" b="1" dirty="0"/>
              <a:t>(</a:t>
            </a:r>
            <a:r>
              <a:rPr lang="en-US" sz="1600" b="1" dirty="0" err="1"/>
              <a:t>INaaS</a:t>
            </a:r>
            <a:r>
              <a:rPr lang="el-GR" sz="1600" b="1" dirty="0"/>
              <a:t>).</a:t>
            </a:r>
            <a:endParaRPr lang="en-US" sz="1600" b="1" dirty="0"/>
          </a:p>
          <a:p>
            <a:pPr>
              <a:spcBef>
                <a:spcPts val="0"/>
              </a:spcBef>
            </a:pPr>
            <a:r>
              <a:rPr lang="el-GR" sz="1600" dirty="0"/>
              <a:t>Παροχή πληροφοριών στα οχήματα σχετικά με:</a:t>
            </a:r>
          </a:p>
          <a:p>
            <a:pPr lvl="1">
              <a:spcBef>
                <a:spcPts val="0"/>
              </a:spcBef>
            </a:pPr>
            <a:r>
              <a:rPr lang="el-GR" sz="1400" dirty="0"/>
              <a:t>Κυκλοφοριακές συνθήκες.</a:t>
            </a:r>
          </a:p>
          <a:p>
            <a:pPr lvl="1">
              <a:spcBef>
                <a:spcPts val="0"/>
              </a:spcBef>
            </a:pPr>
            <a:r>
              <a:rPr lang="el-GR" sz="1400" dirty="0"/>
              <a:t>Τη διαθεσιμότητα πάρκινγκ.</a:t>
            </a:r>
          </a:p>
          <a:p>
            <a:pPr lvl="1">
              <a:spcBef>
                <a:spcPts val="0"/>
              </a:spcBef>
            </a:pPr>
            <a:r>
              <a:rPr lang="el-GR" sz="1400" dirty="0"/>
              <a:t>Ειδήσεις για γεγονότα.</a:t>
            </a:r>
          </a:p>
          <a:p>
            <a:pPr lvl="1">
              <a:spcBef>
                <a:spcPts val="0"/>
              </a:spcBef>
            </a:pPr>
            <a:r>
              <a:rPr lang="el-GR" sz="1400" dirty="0"/>
              <a:t>Σημεία ενδιαφέροντος (</a:t>
            </a:r>
            <a:r>
              <a:rPr lang="en-US" sz="1400" dirty="0"/>
              <a:t>POI</a:t>
            </a:r>
            <a:r>
              <a:rPr lang="el-GR" sz="1400" dirty="0"/>
              <a:t>).</a:t>
            </a:r>
          </a:p>
          <a:p>
            <a:pPr lvl="1">
              <a:spcBef>
                <a:spcPts val="0"/>
              </a:spcBef>
            </a:pPr>
            <a:r>
              <a:rPr lang="el-GR" sz="1400" dirty="0"/>
              <a:t>Καταστάσεις έκτακτης ανάγκης κλπ.</a:t>
            </a:r>
            <a:r>
              <a:rPr lang="el-GR" sz="800" dirty="0"/>
              <a:t> </a:t>
            </a:r>
            <a:endParaRPr lang="en-US" sz="700" dirty="0"/>
          </a:p>
          <a:p>
            <a:pPr>
              <a:spcBef>
                <a:spcPts val="0"/>
              </a:spcBef>
            </a:pPr>
            <a:r>
              <a:rPr lang="el-GR" sz="1600" dirty="0"/>
              <a:t>Ενδεικτικά, στο [75]:</a:t>
            </a:r>
          </a:p>
          <a:p>
            <a:pPr lvl="1">
              <a:spcBef>
                <a:spcPts val="0"/>
              </a:spcBef>
            </a:pPr>
            <a:r>
              <a:rPr lang="el-GR" sz="1400" dirty="0"/>
              <a:t>Οχήματα ανταλλάσσουν πληροφορίες κυκλοφορίας μεταξύ τους, καθώς και με το </a:t>
            </a:r>
            <a:r>
              <a:rPr lang="en-US" sz="1400" dirty="0"/>
              <a:t>cloud</a:t>
            </a:r>
            <a:r>
              <a:rPr lang="el-GR" sz="1400" dirty="0"/>
              <a:t>.</a:t>
            </a:r>
            <a:r>
              <a:rPr lang="el-GR" sz="800" dirty="0"/>
              <a:t> </a:t>
            </a:r>
            <a:endParaRPr lang="en-US" sz="700" dirty="0"/>
          </a:p>
          <a:p>
            <a:pPr lvl="1">
              <a:spcBef>
                <a:spcPts val="0"/>
              </a:spcBef>
            </a:pPr>
            <a:r>
              <a:rPr lang="el-GR" sz="1400" dirty="0"/>
              <a:t>Εάν ένα όχημα χρειάζεται πληροφορίες για μία συγκεκριμένη τοποθεσία:</a:t>
            </a:r>
          </a:p>
          <a:p>
            <a:pPr lvl="2">
              <a:spcBef>
                <a:spcPts val="0"/>
              </a:spcBef>
            </a:pPr>
            <a:r>
              <a:rPr lang="el-GR" sz="1200" dirty="0"/>
              <a:t>Αλληλοεπιδρά με το </a:t>
            </a:r>
            <a:r>
              <a:rPr lang="en-US" sz="1200" dirty="0"/>
              <a:t>cloud</a:t>
            </a:r>
            <a:r>
              <a:rPr lang="el-GR" sz="1200" dirty="0"/>
              <a:t>.</a:t>
            </a:r>
            <a:endParaRPr lang="en-US" sz="1200" dirty="0"/>
          </a:p>
          <a:p>
            <a:pPr lvl="2">
              <a:spcBef>
                <a:spcPts val="0"/>
              </a:spcBef>
            </a:pPr>
            <a:r>
              <a:rPr lang="el-GR" sz="1200" dirty="0"/>
              <a:t>Εγγράφεται στην υπηρεσία</a:t>
            </a:r>
            <a:r>
              <a:rPr lang="en-US" sz="1200" dirty="0"/>
              <a:t> </a:t>
            </a:r>
            <a:r>
              <a:rPr lang="el-GR" sz="300" dirty="0"/>
              <a:t> </a:t>
            </a:r>
            <a:r>
              <a:rPr lang="en-US" sz="1200" dirty="0" err="1"/>
              <a:t>INaaS</a:t>
            </a:r>
            <a:r>
              <a:rPr lang="el-GR" sz="1200" dirty="0"/>
              <a:t>.</a:t>
            </a:r>
            <a:endParaRPr lang="en-US" sz="1200" dirty="0"/>
          </a:p>
          <a:p>
            <a:pPr lvl="2">
              <a:spcBef>
                <a:spcPts val="0"/>
              </a:spcBef>
            </a:pPr>
            <a:r>
              <a:rPr lang="el-GR" sz="1200" dirty="0"/>
              <a:t>Λαμβάνει τις ζητούμενες πληροφορίες.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l-GR" sz="1200" i="1" dirty="0"/>
              <a:t>Χρησιμοποιείται το </a:t>
            </a:r>
            <a:r>
              <a:rPr lang="en-US" sz="1200" i="1" dirty="0"/>
              <a:t>Information Centric </a:t>
            </a:r>
            <a:r>
              <a:rPr lang="el-GR" sz="1200" i="1" dirty="0"/>
              <a:t>μοντέλο ανταλλαγής μηνυμάτων.</a:t>
            </a:r>
            <a:endParaRPr lang="en-US" sz="1200" i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03" y="3930166"/>
            <a:ext cx="1439139" cy="594485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4611388" y="1792614"/>
            <a:ext cx="4412999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Pictures on a Wheel as a Service </a:t>
            </a:r>
            <a:r>
              <a:rPr lang="el-GR" sz="1600" b="1" dirty="0"/>
              <a:t>(</a:t>
            </a:r>
            <a:r>
              <a:rPr lang="en-US" sz="1600" b="1" dirty="0" err="1"/>
              <a:t>PWaaS</a:t>
            </a:r>
            <a:r>
              <a:rPr lang="el-GR" sz="1600" b="1" dirty="0"/>
              <a:t>).</a:t>
            </a:r>
            <a:endParaRPr lang="en-US" sz="1600" b="1" dirty="0"/>
          </a:p>
          <a:p>
            <a:pPr>
              <a:spcBef>
                <a:spcPts val="0"/>
              </a:spcBef>
            </a:pPr>
            <a:r>
              <a:rPr lang="el-GR" sz="1600" dirty="0"/>
              <a:t>Περιγράφεται στο [76].</a:t>
            </a:r>
          </a:p>
          <a:p>
            <a:pPr>
              <a:spcBef>
                <a:spcPts val="0"/>
              </a:spcBef>
            </a:pPr>
            <a:r>
              <a:rPr lang="el-GR" sz="1600" dirty="0"/>
              <a:t>Τα οχήματα:</a:t>
            </a:r>
          </a:p>
          <a:p>
            <a:pPr lvl="1">
              <a:spcBef>
                <a:spcPts val="0"/>
              </a:spcBef>
            </a:pPr>
            <a:r>
              <a:rPr lang="el-GR" sz="1400" dirty="0"/>
              <a:t>Εγγράφονται σε έναν κεντρικό διαχειριστή του </a:t>
            </a:r>
            <a:r>
              <a:rPr lang="en-US" sz="1400" dirty="0"/>
              <a:t>cloud</a:t>
            </a:r>
            <a:r>
              <a:rPr lang="el-GR" sz="1400" dirty="0"/>
              <a:t>.</a:t>
            </a:r>
          </a:p>
          <a:p>
            <a:pPr lvl="1">
              <a:spcBef>
                <a:spcPts val="0"/>
              </a:spcBef>
            </a:pPr>
            <a:r>
              <a:rPr lang="el-GR" sz="1400" dirty="0"/>
              <a:t>Γνωστοποιούν σε αυτόν τις γεωγραφικές συντεταγμένες τους.</a:t>
            </a:r>
          </a:p>
          <a:p>
            <a:pPr lvl="2">
              <a:spcBef>
                <a:spcPts val="0"/>
              </a:spcBef>
            </a:pPr>
            <a:r>
              <a:rPr lang="el-GR" sz="1200" dirty="0"/>
              <a:t>Σε τακτά χρονικά διαστήματα.</a:t>
            </a:r>
            <a:r>
              <a:rPr lang="el-GR" sz="300" dirty="0"/>
              <a:t> </a:t>
            </a:r>
            <a:endParaRPr lang="en-US" sz="300" dirty="0"/>
          </a:p>
          <a:p>
            <a:pPr>
              <a:spcBef>
                <a:spcPts val="0"/>
              </a:spcBef>
            </a:pPr>
            <a:r>
              <a:rPr lang="el-GR" sz="1600" dirty="0"/>
              <a:t>Ένα όχημα πελάτης ζητά </a:t>
            </a:r>
            <a:r>
              <a:rPr lang="el-GR" sz="1600" dirty="0" err="1"/>
              <a:t>πολυμεσικό</a:t>
            </a:r>
            <a:r>
              <a:rPr lang="el-GR" sz="1600" dirty="0"/>
              <a:t> υλικό για μία συγκεκριμένη γεωγραφική περιοχή.</a:t>
            </a:r>
            <a:r>
              <a:rPr lang="el-GR" sz="1050" dirty="0"/>
              <a:t> </a:t>
            </a:r>
            <a:endParaRPr lang="en-US" sz="1050" dirty="0"/>
          </a:p>
          <a:p>
            <a:pPr>
              <a:spcBef>
                <a:spcPts val="0"/>
              </a:spcBef>
            </a:pPr>
            <a:r>
              <a:rPr lang="el-GR" sz="1600" dirty="0"/>
              <a:t>Ο κεντρικός διαχειριστής επιλέγει ένα σύνολο οχημάτων που κινούνται εντός της ζητούμενης περιοχής.</a:t>
            </a:r>
          </a:p>
          <a:p>
            <a:pPr>
              <a:spcBef>
                <a:spcPts val="0"/>
              </a:spcBef>
            </a:pPr>
            <a:r>
              <a:rPr lang="el-GR" sz="1600" dirty="0"/>
              <a:t>Τα επιλεγμένα οχήματα λαμβάνουν φωτογραφικό υλικό και βίντεο από τη συγκεκριμένη περιοχή.</a:t>
            </a:r>
          </a:p>
          <a:p>
            <a:pPr lvl="1">
              <a:spcBef>
                <a:spcPts val="0"/>
              </a:spcBef>
            </a:pPr>
            <a:r>
              <a:rPr lang="el-GR" sz="1400" dirty="0"/>
              <a:t>Με χρήση </a:t>
            </a:r>
            <a:r>
              <a:rPr lang="en-US" sz="1400" dirty="0"/>
              <a:t>on-board </a:t>
            </a:r>
            <a:r>
              <a:rPr lang="el-GR" sz="1400" dirty="0"/>
              <a:t>εξοπλισμού.</a:t>
            </a:r>
            <a:r>
              <a:rPr lang="el-GR" sz="800" dirty="0"/>
              <a:t> </a:t>
            </a:r>
            <a:endParaRPr lang="en-US" sz="700" dirty="0"/>
          </a:p>
          <a:p>
            <a:pPr>
              <a:spcBef>
                <a:spcPts val="0"/>
              </a:spcBef>
            </a:pPr>
            <a:r>
              <a:rPr lang="el-GR" sz="1600" dirty="0"/>
              <a:t>Το υλικό αποστέλλεται στον κεντρικό διαχειριστή και από εκεί στο όχημα πελάτη.</a:t>
            </a:r>
            <a:endParaRPr lang="en-US" sz="105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28" y="4368316"/>
            <a:ext cx="1439139" cy="594485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4604442" y="1792614"/>
            <a:ext cx="4412999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Sensing as a Service </a:t>
            </a:r>
            <a:r>
              <a:rPr lang="el-GR" sz="1600" b="1" dirty="0"/>
              <a:t>(</a:t>
            </a:r>
            <a:r>
              <a:rPr lang="en-US" sz="1600" b="1" dirty="0" err="1"/>
              <a:t>SEaaS</a:t>
            </a:r>
            <a:r>
              <a:rPr lang="el-GR" sz="1600" b="1" dirty="0"/>
              <a:t>).</a:t>
            </a:r>
            <a:endParaRPr lang="en-US" sz="1600" b="1" dirty="0"/>
          </a:p>
          <a:p>
            <a:r>
              <a:rPr lang="el-GR" sz="1600" dirty="0"/>
              <a:t>Σε ένα δίκτυο </a:t>
            </a:r>
            <a:r>
              <a:rPr lang="en-US" sz="1600" dirty="0"/>
              <a:t>VANET Cloud</a:t>
            </a:r>
            <a:r>
              <a:rPr lang="el-GR" sz="1600" dirty="0"/>
              <a:t> ορισμένα οχήματα μπορούν να διαθέτουν αισθητήρες.</a:t>
            </a:r>
          </a:p>
          <a:p>
            <a:pPr lvl="1"/>
            <a:r>
              <a:rPr lang="el-GR" sz="1400" dirty="0"/>
              <a:t>Καταγραφή οδικών συνθηκών.</a:t>
            </a:r>
          </a:p>
          <a:p>
            <a:pPr lvl="2"/>
            <a:r>
              <a:rPr lang="el-GR" sz="1200" dirty="0"/>
              <a:t>Π.χ. θερμοκρασία οδοστρώματος, επίπεδα υγρασίας κτλ.</a:t>
            </a:r>
          </a:p>
          <a:p>
            <a:pPr lvl="1"/>
            <a:r>
              <a:rPr lang="el-GR" sz="1400" dirty="0"/>
              <a:t>Στόχος: Διασφάλιση ασφάλειας επιβατών.</a:t>
            </a:r>
            <a:r>
              <a:rPr lang="el-GR" sz="1000" dirty="0"/>
              <a:t> </a:t>
            </a:r>
            <a:endParaRPr lang="en-US" sz="900" dirty="0"/>
          </a:p>
          <a:p>
            <a:r>
              <a:rPr lang="el-GR" sz="1600" dirty="0"/>
              <a:t>Επιπλέον αισθητήρες μπορούν να τοποθετηθούν στην ύπαιθρο.</a:t>
            </a:r>
            <a:r>
              <a:rPr lang="el-GR" sz="1100" dirty="0"/>
              <a:t> </a:t>
            </a:r>
            <a:endParaRPr lang="en-US" sz="1050" dirty="0"/>
          </a:p>
          <a:p>
            <a:r>
              <a:rPr lang="el-GR" sz="1600" dirty="0"/>
              <a:t>Αρχές λειτουργίας</a:t>
            </a:r>
            <a:r>
              <a:rPr lang="el-GR" sz="1100" dirty="0"/>
              <a:t> </a:t>
            </a:r>
            <a:r>
              <a:rPr lang="en-US" sz="1600" dirty="0" err="1"/>
              <a:t>SEaaS</a:t>
            </a:r>
            <a:r>
              <a:rPr lang="en-US" sz="1100" dirty="0"/>
              <a:t> </a:t>
            </a:r>
            <a:r>
              <a:rPr lang="el-GR" sz="1600" dirty="0"/>
              <a:t>[77]:</a:t>
            </a:r>
          </a:p>
          <a:p>
            <a:pPr lvl="1"/>
            <a:r>
              <a:rPr lang="el-GR" sz="1400" dirty="0"/>
              <a:t>Τα δεδομένα των αισθητήρων συλλέγονται στο </a:t>
            </a:r>
            <a:r>
              <a:rPr lang="en-US" sz="1400" dirty="0"/>
              <a:t>cloud</a:t>
            </a:r>
            <a:r>
              <a:rPr lang="el-GR" sz="1400" dirty="0"/>
              <a:t>. </a:t>
            </a:r>
            <a:endParaRPr lang="en-US" sz="1400" dirty="0"/>
          </a:p>
          <a:p>
            <a:pPr lvl="1"/>
            <a:r>
              <a:rPr lang="el-GR" sz="1400" dirty="0"/>
              <a:t>Το </a:t>
            </a:r>
            <a:r>
              <a:rPr lang="en-US" sz="1400" dirty="0"/>
              <a:t>cloud </a:t>
            </a:r>
            <a:r>
              <a:rPr lang="el-GR" sz="1400" dirty="0"/>
              <a:t>τα διανέμει σε ενδιαφερόμενα οχήματα.</a:t>
            </a:r>
            <a:r>
              <a:rPr lang="el-GR" sz="1000" dirty="0"/>
              <a:t> </a:t>
            </a:r>
            <a:endParaRPr lang="en-US" sz="900" dirty="0"/>
          </a:p>
          <a:p>
            <a:pPr lvl="1"/>
            <a:r>
              <a:rPr lang="el-GR" sz="1400" dirty="0"/>
              <a:t>Ακόμα και οχήματα χωρίς αισθητήρες χρησιμοποιούν αυτά τα δεδομένα.</a:t>
            </a:r>
          </a:p>
          <a:p>
            <a:pPr lvl="2"/>
            <a:r>
              <a:rPr lang="el-GR" sz="1200" dirty="0"/>
              <a:t>Βελτίωση της συνολικής οδικής ασφάλειας.</a:t>
            </a:r>
            <a:r>
              <a:rPr lang="el-GR" sz="600" dirty="0"/>
              <a:t> </a:t>
            </a:r>
            <a:endParaRPr lang="en-US" sz="4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53" y="4835041"/>
            <a:ext cx="1439139" cy="594485"/>
          </a:xfrm>
          <a:prstGeom prst="rect">
            <a:avLst/>
          </a:prstGeom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4604453" y="1785663"/>
            <a:ext cx="4412999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Warning as a Service </a:t>
            </a:r>
            <a:r>
              <a:rPr lang="el-GR" sz="1800" b="1" dirty="0"/>
              <a:t>(</a:t>
            </a:r>
            <a:r>
              <a:rPr lang="en-US" sz="1800" b="1" dirty="0" err="1"/>
              <a:t>WaaS</a:t>
            </a:r>
            <a:r>
              <a:rPr lang="el-GR" sz="1800" b="1" dirty="0"/>
              <a:t>).</a:t>
            </a:r>
            <a:endParaRPr lang="en-US" sz="1800" b="1" dirty="0"/>
          </a:p>
          <a:p>
            <a:r>
              <a:rPr lang="el-GR" sz="1800" dirty="0"/>
              <a:t>Το </a:t>
            </a:r>
            <a:r>
              <a:rPr lang="en-US" sz="1800" dirty="0"/>
              <a:t>VANET</a:t>
            </a:r>
            <a:r>
              <a:rPr lang="el-GR" sz="1800" dirty="0"/>
              <a:t> παρακολουθείται από την υποδομή </a:t>
            </a:r>
            <a:r>
              <a:rPr lang="en-US" sz="1800" dirty="0"/>
              <a:t>cloud</a:t>
            </a:r>
            <a:r>
              <a:rPr lang="el-GR" sz="1800" dirty="0"/>
              <a:t>.</a:t>
            </a:r>
          </a:p>
          <a:p>
            <a:pPr lvl="1"/>
            <a:r>
              <a:rPr lang="el-GR" sz="1600" dirty="0"/>
              <a:t>Η οποία συλλέγει πληροφορίες σχετικά με την κυκλοφοριακή συμφόρηση ή τις οδικές συνθήκες.</a:t>
            </a:r>
            <a:endParaRPr lang="en-US" sz="800" dirty="0"/>
          </a:p>
          <a:p>
            <a:pPr lvl="1"/>
            <a:r>
              <a:rPr lang="el-GR" sz="1600" dirty="0"/>
              <a:t>Προειδοποιητικά μηνύματα μεταδίδονται στα οχήματα</a:t>
            </a:r>
            <a:r>
              <a:rPr lang="en-US" sz="1600" dirty="0"/>
              <a:t> </a:t>
            </a:r>
            <a:r>
              <a:rPr lang="el-GR" sz="1600" dirty="0"/>
              <a:t>[36].</a:t>
            </a:r>
          </a:p>
          <a:p>
            <a:pPr lvl="2"/>
            <a:r>
              <a:rPr lang="el-GR" sz="1400" dirty="0"/>
              <a:t>Σχετικά κυκλοφοριακή συμφόρηση, πιθανά ατυχήματα κλπ.</a:t>
            </a:r>
          </a:p>
          <a:p>
            <a:pPr lvl="2"/>
            <a:r>
              <a:rPr lang="el-GR" sz="1400" dirty="0"/>
              <a:t>Αφορούν τόσο την τρέχουσα τοποθεσία των οχημάτων όσο και πιθανές μελλοντικές θέσεις τους.</a:t>
            </a:r>
            <a:endParaRPr lang="en-US" sz="1400" dirty="0"/>
          </a:p>
          <a:p>
            <a:pPr lvl="1"/>
            <a:r>
              <a:rPr lang="el-GR" sz="1600" dirty="0"/>
              <a:t>Λαμβάνοντας υπόψη τις προειδοποιήσεις:</a:t>
            </a:r>
          </a:p>
          <a:p>
            <a:pPr lvl="2"/>
            <a:r>
              <a:rPr lang="el-GR" sz="1400" dirty="0"/>
              <a:t>Οι οδηγοί μπορούν να χειριστούν πιο αποτελεσματικά μία πιθανή κατάσταση.</a:t>
            </a:r>
            <a:r>
              <a:rPr lang="el-GR" sz="400" dirty="0"/>
              <a:t> </a:t>
            </a:r>
            <a:endParaRPr lang="en-US" sz="4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53" y="5254141"/>
            <a:ext cx="1439139" cy="5944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83121" y="6427988"/>
            <a:ext cx="86123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[71]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Priyank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Sharma,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Sandip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Vaniya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Dipal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Vashi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“Communication as a Service based Cloud Computing”, IEEE International Conference on Emerging Technology Trends (ICETECT), pp.15-17,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Nagercoil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India, 2011</a:t>
            </a:r>
            <a:endParaRPr lang="el-G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7060" y="6444051"/>
            <a:ext cx="8592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[74]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Bouziane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Brik,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Nasreddine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Lagraa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Abderrahmane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Lakas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Yacine Ghamri-Doudane, “RCS-VC: Renting out and Consuming Services in Vehicular Clouds based on LTE-A”, Global Information Infrastructure and Networking Symposium (GIIS), October 2015</a:t>
            </a:r>
            <a:endParaRPr lang="el-G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6976" y="6436810"/>
            <a:ext cx="902309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[75] Rasheed Hussain,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Fizza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Abbas,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Junggab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Son,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Heekuck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Oh, “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TIaaS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Secure Cloud-assisted Traffic Information Dissemination in Vehicular Ad hoc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NETworks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”, 13th IEEE/ACM International Symposium on Cluster, Cloud and Grid Computing (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CCGrid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pp. 178-179, Delft, Netherlands, May 13-16, 2013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96976" y="6436163"/>
            <a:ext cx="9125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[76] Mario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Gerla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Jui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-Ting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Weng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Giovanni Pau, “Pics-On-Wheels: Photo Surveillance in the Vehicular Cloud”, IEEE International Conference on Computing, Networking and Communications (ICNC), pp. 1123-1127, January 28-31, 2013</a:t>
            </a:r>
            <a:endParaRPr lang="el-G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83129" y="6429371"/>
            <a:ext cx="8926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[77] Stefano Ferretti, Gabriele D’Angelo, “Smart Shires: The Revenge of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Countrysides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”, IEEE Symposium on Computers and Communication (ISCC), pp. 970-975, Messina, Italy, June 27-30, 2016</a:t>
            </a:r>
            <a:endParaRPr lang="el-G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96981" y="6433048"/>
            <a:ext cx="91252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[36] Rasheed Hussain,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Heekuck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Oh, “Cooperation-Aware VANET Clouds: Providing Secure Cloud Services to Vehicular Ad Hoc Networks”, Journal of Information Processing Systems, vol.10, no.1, pp.103-118, March 2014</a:t>
            </a:r>
            <a:endParaRPr lang="el-G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53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11" grpId="0" animBg="1"/>
      <p:bldP spid="16" grpId="0" animBg="1"/>
      <p:bldP spid="20" grpId="0" animBg="1"/>
      <p:bldP spid="23" grpId="0" animBg="1"/>
      <p:bldP spid="25" grpId="0" animBg="1"/>
      <p:bldP spid="27" grpId="0" animBg="1"/>
      <p:bldP spid="3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76" y="1313387"/>
            <a:ext cx="9240976" cy="6137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4651"/>
            <a:ext cx="7886700" cy="1325563"/>
          </a:xfrm>
        </p:spPr>
        <p:txBody>
          <a:bodyPr/>
          <a:lstStyle/>
          <a:p>
            <a:r>
              <a:rPr lang="en-US" dirty="0"/>
              <a:t>Platform as a Service (PaaS)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65876"/>
            <a:ext cx="2057400" cy="365125"/>
          </a:xfrm>
        </p:spPr>
        <p:txBody>
          <a:bodyPr/>
          <a:lstStyle/>
          <a:p>
            <a:fld id="{611372E0-8BFD-4E54-B7BC-ADB9DF2F8A94}" type="slidenum">
              <a:rPr lang="el-GR" smtClean="0"/>
              <a:t>33</a:t>
            </a:fld>
            <a:endParaRPr lang="el-GR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610100" y="1802139"/>
            <a:ext cx="4412999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19625" y="1811664"/>
            <a:ext cx="4412999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Παροχή ενός περιβάλλοντος ανάπτυξης εφαρμογών </a:t>
            </a:r>
            <a:r>
              <a:rPr lang="en-US" dirty="0"/>
              <a:t>cloud</a:t>
            </a:r>
            <a:r>
              <a:rPr lang="el-GR" dirty="0"/>
              <a:t>.</a:t>
            </a:r>
          </a:p>
          <a:p>
            <a:r>
              <a:rPr lang="el-GR" dirty="0"/>
              <a:t>Οι χρήστες των οχημάτων θεωρούνται </a:t>
            </a:r>
            <a:r>
              <a:rPr lang="el-GR" dirty="0" err="1"/>
              <a:t>πάροχοι</a:t>
            </a:r>
            <a:r>
              <a:rPr lang="el-GR" dirty="0"/>
              <a:t> εφαρμογών.</a:t>
            </a:r>
          </a:p>
          <a:p>
            <a:pPr lvl="1"/>
            <a:r>
              <a:rPr lang="el-GR" dirty="0"/>
              <a:t>Το </a:t>
            </a:r>
            <a:r>
              <a:rPr lang="en-US" dirty="0"/>
              <a:t>cloud</a:t>
            </a:r>
            <a:r>
              <a:rPr lang="el-GR" dirty="0"/>
              <a:t> προσφέρει την απαραίτητη πλατφόρμα (π.χ. ένα υποκείμενο Λειτουργικό Σύστημα - </a:t>
            </a:r>
            <a:r>
              <a:rPr lang="en-US" dirty="0"/>
              <a:t>OS</a:t>
            </a:r>
            <a:r>
              <a:rPr lang="el-GR" dirty="0"/>
              <a:t>) στην οποία μπορούν να αναπτυχθούν οι εφαρμογές χρηστών.</a:t>
            </a:r>
            <a:r>
              <a:rPr lang="el-GR" sz="1800" dirty="0"/>
              <a:t> </a:t>
            </a:r>
            <a:endParaRPr lang="en-US" sz="1600" dirty="0"/>
          </a:p>
          <a:p>
            <a:r>
              <a:rPr lang="el-GR" dirty="0"/>
              <a:t>Οι χρήστες έχουν τον πλήρη έλεγχο του πηγαίου κώδικα των εφαρμογών τους</a:t>
            </a:r>
          </a:p>
          <a:p>
            <a:pPr lvl="1"/>
            <a:r>
              <a:rPr lang="el-GR" dirty="0"/>
              <a:t>Οι αναπτυσσόμενες εφαρμογές πρέπει να είναι συμβατές με την υποκείμενη πλατφόρμα </a:t>
            </a:r>
            <a:r>
              <a:rPr lang="en-US" dirty="0"/>
              <a:t>cloud</a:t>
            </a:r>
            <a:r>
              <a:rPr lang="el-GR" dirty="0"/>
              <a:t>.</a:t>
            </a:r>
            <a:r>
              <a:rPr lang="el-GR" sz="1800" dirty="0"/>
              <a:t> </a:t>
            </a:r>
            <a:endParaRPr lang="en-US" sz="1600" dirty="0"/>
          </a:p>
          <a:p>
            <a:r>
              <a:rPr lang="el-GR" dirty="0"/>
              <a:t>Σε περιβάλλον </a:t>
            </a:r>
            <a:r>
              <a:rPr lang="en-US" dirty="0"/>
              <a:t>VANET Cloud</a:t>
            </a:r>
            <a:r>
              <a:rPr lang="el-GR" dirty="0"/>
              <a:t>, αυτό το μοντέλο παράδοσης μπορεί να εφαρμοστεί κυρίως σε επίπεδο επιχείρησης.</a:t>
            </a:r>
          </a:p>
          <a:p>
            <a:pPr lvl="1"/>
            <a:r>
              <a:rPr lang="el-GR" dirty="0"/>
              <a:t>Π.χ. δημιουργία λογισμικού οχημάτων, όπως εφαρμογές πλοήγησης ή οδικής ασφάλειας.</a:t>
            </a:r>
            <a:r>
              <a:rPr lang="el-GR" sz="1800" dirty="0"/>
              <a:t> </a:t>
            </a:r>
            <a:endParaRPr lang="en-US" sz="1600" dirty="0"/>
          </a:p>
          <a:p>
            <a:r>
              <a:rPr lang="el-GR" dirty="0"/>
              <a:t>Το </a:t>
            </a:r>
            <a:r>
              <a:rPr lang="en-US" dirty="0"/>
              <a:t>PaaS</a:t>
            </a:r>
            <a:r>
              <a:rPr lang="el-GR" dirty="0"/>
              <a:t> παρέχει την ευκολία παραμετροποίησης των πόρων του </a:t>
            </a:r>
            <a:r>
              <a:rPr lang="en-US" dirty="0"/>
              <a:t>cloud</a:t>
            </a:r>
            <a:r>
              <a:rPr lang="el-GR" dirty="0"/>
              <a:t> από το χρήστη [79].</a:t>
            </a:r>
          </a:p>
          <a:p>
            <a:pPr lvl="1"/>
            <a:r>
              <a:rPr lang="el-GR" dirty="0"/>
              <a:t>Αποκρύπτοντας τη βασική υποδομή του υλικού από αυτόν.</a:t>
            </a:r>
            <a:endParaRPr lang="en-US" sz="16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53" y="5254141"/>
            <a:ext cx="1439139" cy="5944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03" y="2194434"/>
            <a:ext cx="1439139" cy="5944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92152" y="6426672"/>
            <a:ext cx="917462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[79]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Moustafa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AbdelBaky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Manish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Parashar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Hyunjoo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Kim, Kirk E. Jordan,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Vipin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Sachdeva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James Sexton, Hani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Jamjoom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Zon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-Yin Shae,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Gergina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Pencheva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Reza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Tavakoli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and Mary F. Wheeler, “Enabling High-Performance Computing as a Service”, IEEE Computer Society: Computer, vol. 45, issue 10, pp. 72-80, October 2012</a:t>
            </a:r>
            <a:endParaRPr lang="el-G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9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76" y="1313387"/>
            <a:ext cx="9240976" cy="6137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4651"/>
            <a:ext cx="7886700" cy="1325563"/>
          </a:xfrm>
        </p:spPr>
        <p:txBody>
          <a:bodyPr/>
          <a:lstStyle/>
          <a:p>
            <a:r>
              <a:rPr lang="el-GR" dirty="0"/>
              <a:t>Υποκατηγορίες </a:t>
            </a:r>
            <a:r>
              <a:rPr lang="en-US" dirty="0"/>
              <a:t>PaaS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65876"/>
            <a:ext cx="2057400" cy="365125"/>
          </a:xfrm>
        </p:spPr>
        <p:txBody>
          <a:bodyPr/>
          <a:lstStyle/>
          <a:p>
            <a:fld id="{611372E0-8BFD-4E54-B7BC-ADB9DF2F8A94}" type="slidenum">
              <a:rPr lang="el-GR" smtClean="0"/>
              <a:t>34</a:t>
            </a:fld>
            <a:endParaRPr lang="el-GR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610100" y="1802139"/>
            <a:ext cx="4412999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19625" y="1811664"/>
            <a:ext cx="4412999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Framework as a Service</a:t>
            </a:r>
            <a:r>
              <a:rPr lang="el-GR" sz="1800" b="1" dirty="0"/>
              <a:t> (</a:t>
            </a:r>
            <a:r>
              <a:rPr lang="en-US" sz="1800" b="1" dirty="0" err="1"/>
              <a:t>FaaS</a:t>
            </a:r>
            <a:r>
              <a:rPr lang="el-GR" sz="1800" b="1" dirty="0"/>
              <a:t>).</a:t>
            </a:r>
            <a:endParaRPr lang="en-US" sz="1800" b="1" dirty="0"/>
          </a:p>
          <a:p>
            <a:r>
              <a:rPr lang="el-GR" sz="1800" dirty="0"/>
              <a:t>Παρέχει μία πλατφόρμα για την υλοποίηση των εφαρμογών.</a:t>
            </a:r>
            <a:r>
              <a:rPr lang="el-GR" sz="1200" dirty="0"/>
              <a:t> </a:t>
            </a:r>
            <a:endParaRPr lang="en-US" sz="1100" dirty="0"/>
          </a:p>
          <a:p>
            <a:pPr lvl="1"/>
            <a:r>
              <a:rPr lang="el-GR" sz="1600" dirty="0"/>
              <a:t>Εργαλεία αξιολόγησης κώδικα και εντοπισμού σφαλμάτων.</a:t>
            </a:r>
            <a:r>
              <a:rPr lang="el-GR" sz="1050" dirty="0"/>
              <a:t> </a:t>
            </a:r>
            <a:endParaRPr lang="en-US" sz="800" dirty="0"/>
          </a:p>
          <a:p>
            <a:pPr lvl="1"/>
            <a:r>
              <a:rPr lang="el-GR" sz="1600" dirty="0"/>
              <a:t>Δυνατότητα παραμετροποίησης ιδιοτήτων που σχετίζονται με την απόδοση των εφαρμογών.</a:t>
            </a:r>
          </a:p>
          <a:p>
            <a:pPr lvl="2"/>
            <a:r>
              <a:rPr lang="el-GR" sz="1400" dirty="0"/>
              <a:t>Όπως επιθυμητή ποιότητα υπηρεσίας, παράμετροι εξισορρόπησης φόρτου και παράγοντες κλιμάκωσης.</a:t>
            </a:r>
            <a:r>
              <a:rPr lang="el-GR" sz="700" dirty="0"/>
              <a:t> </a:t>
            </a:r>
            <a:endParaRPr lang="en-US" sz="500" dirty="0"/>
          </a:p>
          <a:p>
            <a:r>
              <a:rPr lang="el-GR" sz="1800" u="sng" dirty="0"/>
              <a:t>Ο </a:t>
            </a:r>
            <a:r>
              <a:rPr lang="el-GR" sz="1800" u="sng" dirty="0" err="1"/>
              <a:t>πάροχος</a:t>
            </a:r>
            <a:r>
              <a:rPr lang="el-GR" sz="1800" dirty="0"/>
              <a:t> του </a:t>
            </a:r>
            <a:r>
              <a:rPr lang="en-US" sz="1800" dirty="0"/>
              <a:t>cloud</a:t>
            </a:r>
            <a:r>
              <a:rPr lang="el-GR" sz="1800" dirty="0"/>
              <a:t>:</a:t>
            </a:r>
          </a:p>
          <a:p>
            <a:pPr lvl="1"/>
            <a:r>
              <a:rPr lang="el-GR" sz="1400" dirty="0"/>
              <a:t>Διατηρεί τα εργαλεία ανάπτυξης.</a:t>
            </a:r>
          </a:p>
          <a:p>
            <a:pPr lvl="1"/>
            <a:r>
              <a:rPr lang="el-GR" sz="1400" dirty="0"/>
              <a:t>Διαχειρίζεται την υποκείμενη υποδομή </a:t>
            </a:r>
            <a:r>
              <a:rPr lang="en-US" sz="1400" dirty="0"/>
              <a:t>cloud</a:t>
            </a:r>
            <a:r>
              <a:rPr lang="el-GR" sz="1400" dirty="0"/>
              <a:t>.</a:t>
            </a:r>
            <a:endParaRPr lang="en-US" sz="7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03" y="2194434"/>
            <a:ext cx="1439139" cy="5944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628" y="2651634"/>
            <a:ext cx="1439139" cy="59448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619629" y="1803426"/>
            <a:ext cx="4412999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1800" b="1" dirty="0"/>
              <a:t>Runtime Environment as a Service</a:t>
            </a:r>
            <a:r>
              <a:rPr lang="en-US" sz="1200" b="1" dirty="0"/>
              <a:t> </a:t>
            </a:r>
            <a:r>
              <a:rPr lang="el-GR" sz="1800" b="1" dirty="0"/>
              <a:t>(</a:t>
            </a:r>
            <a:r>
              <a:rPr lang="en-US" sz="1800" b="1" dirty="0" err="1"/>
              <a:t>RaaS</a:t>
            </a:r>
            <a:r>
              <a:rPr lang="el-GR" sz="1800" b="1" dirty="0"/>
              <a:t>).</a:t>
            </a:r>
            <a:endParaRPr lang="en-US" sz="1100" b="1" dirty="0"/>
          </a:p>
          <a:p>
            <a:r>
              <a:rPr lang="el-GR" sz="1800" dirty="0"/>
              <a:t>Παρέχει ένα περιβάλλον εκτέλεσης για τις</a:t>
            </a:r>
            <a:r>
              <a:rPr lang="el-GR" sz="1200" dirty="0"/>
              <a:t> </a:t>
            </a:r>
            <a:r>
              <a:rPr lang="el-GR" sz="1800" dirty="0"/>
              <a:t>εφαρμογές του χρήστη.</a:t>
            </a:r>
          </a:p>
          <a:p>
            <a:r>
              <a:rPr lang="el-GR" sz="1800" u="sng" dirty="0"/>
              <a:t>Ο </a:t>
            </a:r>
            <a:r>
              <a:rPr lang="el-GR" sz="1800" u="sng" dirty="0" err="1"/>
              <a:t>πάροχος</a:t>
            </a:r>
            <a:r>
              <a:rPr lang="el-GR" sz="1800" dirty="0"/>
              <a:t> του </a:t>
            </a:r>
            <a:r>
              <a:rPr lang="en-US" sz="1800" dirty="0"/>
              <a:t>cloud</a:t>
            </a:r>
            <a:r>
              <a:rPr lang="el-GR" sz="1800" dirty="0"/>
              <a:t> διατηρεί και διαχειρίζεται το </a:t>
            </a:r>
            <a:r>
              <a:rPr lang="en-US" sz="1800" dirty="0"/>
              <a:t>runtime</a:t>
            </a:r>
            <a:r>
              <a:rPr lang="el-GR" sz="1800" dirty="0"/>
              <a:t>.</a:t>
            </a:r>
            <a:endParaRPr lang="en-US" sz="11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153" y="3042159"/>
            <a:ext cx="1439139" cy="59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76" y="1313387"/>
            <a:ext cx="9240976" cy="6137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4651"/>
            <a:ext cx="7886700" cy="1325563"/>
          </a:xfrm>
        </p:spPr>
        <p:txBody>
          <a:bodyPr/>
          <a:lstStyle/>
          <a:p>
            <a:r>
              <a:rPr lang="en-US" dirty="0"/>
              <a:t>Infrastructure as a Service (IaaS)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65876"/>
            <a:ext cx="2057400" cy="365125"/>
          </a:xfrm>
        </p:spPr>
        <p:txBody>
          <a:bodyPr/>
          <a:lstStyle/>
          <a:p>
            <a:fld id="{611372E0-8BFD-4E54-B7BC-ADB9DF2F8A94}" type="slidenum">
              <a:rPr lang="el-GR" smtClean="0"/>
              <a:t>35</a:t>
            </a:fld>
            <a:endParaRPr lang="el-GR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610100" y="1802139"/>
            <a:ext cx="4412999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19625" y="1811664"/>
            <a:ext cx="4412999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/>
              <a:t>Παρέχεται </a:t>
            </a:r>
            <a:r>
              <a:rPr lang="el-GR" sz="2400" u="sng" dirty="0"/>
              <a:t>υποδομή </a:t>
            </a:r>
            <a:r>
              <a:rPr lang="en-US" sz="2400" u="sng" dirty="0"/>
              <a:t>cloud</a:t>
            </a:r>
            <a:r>
              <a:rPr lang="el-GR" sz="2400" u="sng" dirty="0"/>
              <a:t> </a:t>
            </a:r>
            <a:r>
              <a:rPr lang="el-GR" sz="2400" dirty="0"/>
              <a:t>στους χρήστες.</a:t>
            </a:r>
          </a:p>
          <a:p>
            <a:pPr lvl="1"/>
            <a:r>
              <a:rPr lang="el-GR" sz="2000" dirty="0"/>
              <a:t>Μπορούν να εγκαταστήσουν μία πλατφόρμα (π.χ. ένα λειτουργικό σύστημα) για την ανάπτυξη των εφαρμογών τους.</a:t>
            </a:r>
            <a:r>
              <a:rPr lang="el-GR" sz="1050" dirty="0"/>
              <a:t> </a:t>
            </a:r>
            <a:endParaRPr lang="en-US" sz="1000" dirty="0"/>
          </a:p>
          <a:p>
            <a:r>
              <a:rPr lang="el-GR" sz="2400" dirty="0"/>
              <a:t>Το μοντέλο </a:t>
            </a:r>
            <a:r>
              <a:rPr lang="en-US" sz="2400" dirty="0"/>
              <a:t>IaaS</a:t>
            </a:r>
            <a:r>
              <a:rPr lang="el-GR" sz="2400" dirty="0"/>
              <a:t> παρέχει πόρους όπως:</a:t>
            </a:r>
          </a:p>
          <a:p>
            <a:pPr lvl="1"/>
            <a:r>
              <a:rPr lang="el-GR" sz="2000" dirty="0"/>
              <a:t>Αποθηκευτικός χώρος.</a:t>
            </a:r>
          </a:p>
          <a:p>
            <a:pPr lvl="1"/>
            <a:r>
              <a:rPr lang="el-GR" sz="2000" dirty="0"/>
              <a:t>Πυρήνες επεξεργασίας</a:t>
            </a:r>
            <a:r>
              <a:rPr lang="en-US" sz="2000" dirty="0"/>
              <a:t>.</a:t>
            </a:r>
          </a:p>
          <a:p>
            <a:pPr lvl="1"/>
            <a:r>
              <a:rPr lang="el-GR" sz="2000" dirty="0"/>
              <a:t>Μνήμη.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153" y="3042159"/>
            <a:ext cx="1439139" cy="5944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328" y="2213484"/>
            <a:ext cx="1439139" cy="59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2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76" y="1313387"/>
            <a:ext cx="9240976" cy="6137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4651"/>
            <a:ext cx="7886700" cy="1325563"/>
          </a:xfrm>
        </p:spPr>
        <p:txBody>
          <a:bodyPr/>
          <a:lstStyle/>
          <a:p>
            <a:r>
              <a:rPr lang="el-GR" dirty="0"/>
              <a:t>Υποκατηγορίες </a:t>
            </a:r>
            <a:r>
              <a:rPr lang="en-US" dirty="0"/>
              <a:t>IaaS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65876"/>
            <a:ext cx="2057400" cy="365125"/>
          </a:xfrm>
        </p:spPr>
        <p:txBody>
          <a:bodyPr/>
          <a:lstStyle/>
          <a:p>
            <a:fld id="{611372E0-8BFD-4E54-B7BC-ADB9DF2F8A94}" type="slidenum">
              <a:rPr lang="el-GR" smtClean="0"/>
              <a:t>36</a:t>
            </a:fld>
            <a:endParaRPr lang="el-GR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610100" y="1802139"/>
            <a:ext cx="4412999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19625" y="1811664"/>
            <a:ext cx="4412999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Discovery as a Service </a:t>
            </a:r>
            <a:r>
              <a:rPr lang="el-GR" sz="1800" b="1" dirty="0"/>
              <a:t>(</a:t>
            </a:r>
            <a:r>
              <a:rPr lang="en-US" sz="1800" b="1" dirty="0" err="1"/>
              <a:t>DaaS</a:t>
            </a:r>
            <a:r>
              <a:rPr lang="el-GR" sz="1800" b="1" dirty="0"/>
              <a:t>).</a:t>
            </a:r>
            <a:endParaRPr lang="en-US" sz="1800" b="1" dirty="0"/>
          </a:p>
          <a:p>
            <a:r>
              <a:rPr lang="el-GR" sz="1800" dirty="0"/>
              <a:t>Επιτρέπει στα οχήματα να εντοπίσουν πόρους όπως:</a:t>
            </a:r>
          </a:p>
          <a:p>
            <a:pPr lvl="1"/>
            <a:r>
              <a:rPr lang="en-US" sz="1400" dirty="0"/>
              <a:t>RSUs</a:t>
            </a:r>
            <a:r>
              <a:rPr lang="el-GR" sz="1400" dirty="0"/>
              <a:t> ή πόρους του </a:t>
            </a:r>
            <a:r>
              <a:rPr lang="en-US" sz="1400" dirty="0"/>
              <a:t>cloud </a:t>
            </a:r>
            <a:r>
              <a:rPr lang="el-GR" sz="1400" dirty="0"/>
              <a:t>με συγκεκριμένα χαρακτηριστικά.</a:t>
            </a:r>
            <a:r>
              <a:rPr lang="el-GR" sz="1200" dirty="0"/>
              <a:t> </a:t>
            </a:r>
            <a:endParaRPr lang="en-US" sz="1200" dirty="0"/>
          </a:p>
          <a:p>
            <a:r>
              <a:rPr lang="el-GR" sz="1800" dirty="0"/>
              <a:t>Στο [20], τα οχήματα εντοπίζουν τις υπηρεσίες και τους πόρους που διατίθενται σε κοντινούς </a:t>
            </a:r>
            <a:r>
              <a:rPr lang="en-US" sz="1800" dirty="0"/>
              <a:t>cloud servers</a:t>
            </a:r>
            <a:r>
              <a:rPr lang="el-GR" sz="1800" dirty="0"/>
              <a:t>.</a:t>
            </a:r>
            <a:r>
              <a:rPr lang="el-GR" sz="1600" dirty="0"/>
              <a:t> </a:t>
            </a:r>
            <a:endParaRPr lang="en-US" sz="1600" dirty="0"/>
          </a:p>
          <a:p>
            <a:r>
              <a:rPr lang="el-GR" sz="1800" dirty="0"/>
              <a:t>Οι </a:t>
            </a:r>
            <a:r>
              <a:rPr lang="en-US" sz="1800" dirty="0"/>
              <a:t>servers</a:t>
            </a:r>
            <a:r>
              <a:rPr lang="el-GR" sz="1800" dirty="0"/>
              <a:t>:</a:t>
            </a:r>
          </a:p>
          <a:p>
            <a:pPr lvl="1"/>
            <a:r>
              <a:rPr lang="el-GR" sz="1400" dirty="0"/>
              <a:t>Αναφέρονται ως </a:t>
            </a:r>
            <a:r>
              <a:rPr lang="en-US" sz="1400" dirty="0" err="1"/>
              <a:t>tranSporTAtion</a:t>
            </a:r>
            <a:r>
              <a:rPr lang="en-US" sz="1400" dirty="0"/>
              <a:t> </a:t>
            </a:r>
            <a:r>
              <a:rPr lang="en-US" sz="1400" dirty="0" err="1"/>
              <a:t>seRvers</a:t>
            </a:r>
            <a:r>
              <a:rPr lang="en-US" sz="1400" dirty="0"/>
              <a:t> (STARs).</a:t>
            </a:r>
            <a:endParaRPr lang="el-GR" sz="1400" dirty="0"/>
          </a:p>
          <a:p>
            <a:pPr lvl="1"/>
            <a:r>
              <a:rPr lang="el-GR" sz="1400" dirty="0"/>
              <a:t>Είναι εγγεγραμμένοι σε </a:t>
            </a:r>
            <a:r>
              <a:rPr lang="en-US" sz="1400" dirty="0"/>
              <a:t>RSUs</a:t>
            </a:r>
            <a:r>
              <a:rPr lang="el-GR" sz="1400" dirty="0"/>
              <a:t> που ενεργούν ως τοποθεσίες του </a:t>
            </a:r>
            <a:r>
              <a:rPr lang="en-US" sz="1400" dirty="0"/>
              <a:t>cloud</a:t>
            </a:r>
            <a:r>
              <a:rPr lang="el-GR" sz="1400" dirty="0"/>
              <a:t> (</a:t>
            </a:r>
            <a:r>
              <a:rPr lang="en-US" sz="1400" dirty="0"/>
              <a:t>cloud directories</a:t>
            </a:r>
            <a:r>
              <a:rPr lang="el-GR" sz="1400" dirty="0"/>
              <a:t>).</a:t>
            </a:r>
            <a:endParaRPr lang="en-US" sz="1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328" y="2213484"/>
            <a:ext cx="1439139" cy="5944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453" y="2661159"/>
            <a:ext cx="1439139" cy="59448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617434" y="1811664"/>
            <a:ext cx="4412999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Discovery as a Service </a:t>
            </a:r>
            <a:r>
              <a:rPr lang="el-GR" sz="1800" b="1" dirty="0"/>
              <a:t>(</a:t>
            </a:r>
            <a:r>
              <a:rPr lang="en-US" sz="1800" b="1" dirty="0" err="1"/>
              <a:t>DaaS</a:t>
            </a:r>
            <a:r>
              <a:rPr lang="el-GR" sz="1800" b="1" dirty="0"/>
              <a:t>).</a:t>
            </a:r>
            <a:endParaRPr lang="en-US" sz="1800" b="1" dirty="0"/>
          </a:p>
          <a:p>
            <a:pPr>
              <a:spcBef>
                <a:spcPts val="300"/>
              </a:spcBef>
            </a:pPr>
            <a:r>
              <a:rPr lang="el-GR" sz="1800" dirty="0"/>
              <a:t>Κάθε </a:t>
            </a:r>
            <a:r>
              <a:rPr lang="en-US" sz="1800" dirty="0"/>
              <a:t>RSU</a:t>
            </a:r>
            <a:r>
              <a:rPr lang="el-GR" sz="1800" dirty="0"/>
              <a:t>:</a:t>
            </a:r>
          </a:p>
          <a:p>
            <a:pPr lvl="1">
              <a:spcBef>
                <a:spcPts val="300"/>
              </a:spcBef>
            </a:pPr>
            <a:r>
              <a:rPr lang="el-GR" sz="1600" dirty="0"/>
              <a:t>Αποθηκεύει πληροφορίες σχετικά με τους</a:t>
            </a:r>
            <a:r>
              <a:rPr lang="el-GR" sz="1400" dirty="0"/>
              <a:t> </a:t>
            </a:r>
            <a:r>
              <a:rPr lang="el-GR" sz="1600" dirty="0"/>
              <a:t>πόρους</a:t>
            </a:r>
            <a:r>
              <a:rPr lang="el-GR" sz="1400" dirty="0"/>
              <a:t> </a:t>
            </a:r>
            <a:r>
              <a:rPr lang="el-GR" sz="1600" dirty="0"/>
              <a:t>κάθε</a:t>
            </a:r>
            <a:r>
              <a:rPr lang="en-US" sz="1400" dirty="0"/>
              <a:t> </a:t>
            </a:r>
            <a:r>
              <a:rPr lang="en-US" sz="1600" dirty="0"/>
              <a:t>STAR</a:t>
            </a:r>
            <a:r>
              <a:rPr lang="el-GR" sz="1600" dirty="0"/>
              <a:t>.</a:t>
            </a:r>
            <a:r>
              <a:rPr lang="el-GR" sz="1400" dirty="0"/>
              <a:t> </a:t>
            </a:r>
            <a:endParaRPr lang="en-US" sz="1200" dirty="0"/>
          </a:p>
          <a:p>
            <a:pPr lvl="1">
              <a:spcBef>
                <a:spcPts val="300"/>
              </a:spcBef>
            </a:pPr>
            <a:r>
              <a:rPr lang="el-GR" sz="1600" dirty="0"/>
              <a:t>Αλληλοεπιδρά με τα γειτονικά </a:t>
            </a:r>
            <a:r>
              <a:rPr lang="en-US" sz="1600" dirty="0"/>
              <a:t>RSUs</a:t>
            </a:r>
            <a:r>
              <a:rPr lang="el-GR" sz="1600" dirty="0"/>
              <a:t> και μοιράζεται τις πληροφορίες που διαθέτει.</a:t>
            </a:r>
            <a:r>
              <a:rPr lang="el-GR" sz="1400" dirty="0"/>
              <a:t> </a:t>
            </a:r>
            <a:endParaRPr lang="en-US" sz="1200" dirty="0"/>
          </a:p>
          <a:p>
            <a:pPr lvl="2">
              <a:spcBef>
                <a:spcPts val="300"/>
              </a:spcBef>
            </a:pPr>
            <a:r>
              <a:rPr lang="el-GR" sz="1400" dirty="0"/>
              <a:t>Δημιουργείται κατανεμημένος κατάλογος των διαθέσιμων </a:t>
            </a:r>
            <a:r>
              <a:rPr lang="en-US" sz="1400" dirty="0"/>
              <a:t>STARs</a:t>
            </a:r>
            <a:r>
              <a:rPr lang="el-GR" sz="1400" dirty="0"/>
              <a:t>.</a:t>
            </a:r>
            <a:r>
              <a:rPr lang="el-GR" sz="1200" dirty="0"/>
              <a:t> </a:t>
            </a:r>
          </a:p>
          <a:p>
            <a:pPr>
              <a:spcBef>
                <a:spcPts val="300"/>
              </a:spcBef>
            </a:pPr>
            <a:r>
              <a:rPr lang="el-GR" sz="1800" dirty="0"/>
              <a:t>Τα οχήματα αλληλοεπιδρούν με τα </a:t>
            </a:r>
            <a:r>
              <a:rPr lang="en-US" sz="1800" dirty="0"/>
              <a:t>RSUs</a:t>
            </a:r>
            <a:r>
              <a:rPr lang="el-GR" sz="1800" dirty="0"/>
              <a:t>:</a:t>
            </a:r>
          </a:p>
          <a:p>
            <a:pPr lvl="1">
              <a:spcBef>
                <a:spcPts val="300"/>
              </a:spcBef>
            </a:pPr>
            <a:r>
              <a:rPr lang="el-GR" sz="1600" dirty="0"/>
              <a:t>Ώστε να εντοπίσουν υπηρεσίες και πόρους που διατίθενται στους </a:t>
            </a:r>
            <a:r>
              <a:rPr lang="en-US" sz="1600" dirty="0"/>
              <a:t>STARs</a:t>
            </a:r>
            <a:r>
              <a:rPr lang="el-GR" sz="1600" dirty="0"/>
              <a:t> που υπάρχουν στην περιοχή τους.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621992" y="1811664"/>
            <a:ext cx="4412999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Network as a Service</a:t>
            </a:r>
            <a:r>
              <a:rPr lang="el-GR" sz="2000" b="1" dirty="0"/>
              <a:t> (</a:t>
            </a:r>
            <a:r>
              <a:rPr lang="en-US" sz="2000" b="1" dirty="0" err="1"/>
              <a:t>NaaS</a:t>
            </a:r>
            <a:r>
              <a:rPr lang="el-GR" sz="2000" b="1" dirty="0"/>
              <a:t>).</a:t>
            </a:r>
          </a:p>
          <a:p>
            <a:r>
              <a:rPr lang="el-GR" sz="2000" dirty="0"/>
              <a:t>Κάποια οχήματα ενδέχεται να μην έχουν πρόσβαση στο Διαδίκτυο.</a:t>
            </a:r>
            <a:r>
              <a:rPr lang="el-GR" sz="1200" dirty="0"/>
              <a:t> </a:t>
            </a:r>
            <a:endParaRPr lang="en-US" sz="1200" dirty="0"/>
          </a:p>
          <a:p>
            <a:r>
              <a:rPr lang="el-GR" sz="2000" dirty="0"/>
              <a:t>Τα οχήματα ή </a:t>
            </a:r>
            <a:r>
              <a:rPr lang="en-US" sz="2000" dirty="0"/>
              <a:t>RSUs</a:t>
            </a:r>
            <a:r>
              <a:rPr lang="el-GR" sz="2000" dirty="0"/>
              <a:t> με πρόσβαση στο Διαδίκτυο.</a:t>
            </a:r>
          </a:p>
          <a:p>
            <a:pPr lvl="1"/>
            <a:r>
              <a:rPr lang="el-GR" sz="1800" dirty="0"/>
              <a:t>Προσφέρουν αυτή τη δυνατότητα στα οχήματα που δεν έχουν πρόσβαση στο Διαδίκτυο [78].</a:t>
            </a:r>
            <a:r>
              <a:rPr lang="el-GR" sz="1000" dirty="0"/>
              <a:t> </a:t>
            </a:r>
            <a:endParaRPr lang="en-US" sz="9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978" y="3032634"/>
            <a:ext cx="1439139" cy="594485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619626" y="1811664"/>
            <a:ext cx="4412999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Hardware as a Service</a:t>
            </a:r>
            <a:r>
              <a:rPr lang="el-GR" sz="1800" b="1" dirty="0"/>
              <a:t> (</a:t>
            </a:r>
            <a:r>
              <a:rPr lang="en-US" sz="1800" b="1" dirty="0" err="1"/>
              <a:t>HaaS</a:t>
            </a:r>
            <a:r>
              <a:rPr lang="el-GR" sz="1800" b="1" dirty="0"/>
              <a:t>).</a:t>
            </a:r>
          </a:p>
          <a:p>
            <a:r>
              <a:rPr lang="el-GR" sz="1800" dirty="0"/>
              <a:t>Σε ένα δίκτυο </a:t>
            </a:r>
            <a:r>
              <a:rPr lang="en-US" sz="1800" dirty="0"/>
              <a:t>VANET Cloud</a:t>
            </a:r>
            <a:r>
              <a:rPr lang="el-GR" sz="1800" dirty="0"/>
              <a:t> κάποια οχήματα ενδέχεται να μην διαθέτουν αρκετούς υπολογιστικούς πόρους για να ολοκληρώσουν επιτυχώς τις εργασίες τους.</a:t>
            </a:r>
            <a:r>
              <a:rPr lang="el-GR" sz="1050" dirty="0"/>
              <a:t> </a:t>
            </a:r>
            <a:endParaRPr lang="en-US" sz="900" dirty="0"/>
          </a:p>
          <a:p>
            <a:r>
              <a:rPr lang="el-GR" sz="1800" dirty="0"/>
              <a:t>Τα οχήματα ή το</a:t>
            </a:r>
            <a:r>
              <a:rPr lang="en-US" sz="1800" dirty="0"/>
              <a:t> cloud</a:t>
            </a:r>
            <a:r>
              <a:rPr lang="el-GR" sz="1800" dirty="0"/>
              <a:t> με άφθονους υπολογιστικών πόρους.</a:t>
            </a:r>
          </a:p>
          <a:p>
            <a:pPr lvl="1"/>
            <a:r>
              <a:rPr lang="el-GR" sz="1600" dirty="0"/>
              <a:t>Προσφέρουν υπολογιστικούς πόρους στα οχήματα που τους έχουν ανάγκη.</a:t>
            </a:r>
          </a:p>
          <a:p>
            <a:r>
              <a:rPr lang="el-GR" sz="1800" dirty="0"/>
              <a:t>Το </a:t>
            </a:r>
            <a:r>
              <a:rPr lang="en-US" sz="1800" dirty="0" err="1"/>
              <a:t>HaaS</a:t>
            </a:r>
            <a:r>
              <a:rPr lang="en-US" sz="1800" dirty="0"/>
              <a:t> </a:t>
            </a:r>
            <a:r>
              <a:rPr lang="el-GR" sz="1800" dirty="0"/>
              <a:t>περιλαμβάνει δύο υποκατηγορίες:</a:t>
            </a:r>
            <a:r>
              <a:rPr lang="el-GR" sz="1050" dirty="0"/>
              <a:t> </a:t>
            </a:r>
            <a:endParaRPr lang="en-US" sz="900" dirty="0"/>
          </a:p>
          <a:p>
            <a:pPr lvl="1"/>
            <a:r>
              <a:rPr lang="en-US" sz="1600" dirty="0"/>
              <a:t>Computing as a Service (</a:t>
            </a:r>
            <a:r>
              <a:rPr lang="en-US" sz="1600" dirty="0" err="1"/>
              <a:t>COaaS</a:t>
            </a:r>
            <a:r>
              <a:rPr lang="en-US" sz="1600" dirty="0"/>
              <a:t>).</a:t>
            </a:r>
          </a:p>
          <a:p>
            <a:pPr lvl="1"/>
            <a:r>
              <a:rPr lang="en-US" sz="1600" dirty="0"/>
              <a:t>Storage as a Service (</a:t>
            </a:r>
            <a:r>
              <a:rPr lang="en-US" sz="1600" dirty="0" err="1"/>
              <a:t>STaaS</a:t>
            </a:r>
            <a:r>
              <a:rPr lang="en-US" sz="1600" dirty="0"/>
              <a:t>).</a:t>
            </a:r>
            <a:endParaRPr lang="el-GR" sz="16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978" y="3451734"/>
            <a:ext cx="1439139" cy="5944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61147" y="6436903"/>
            <a:ext cx="58031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[20]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Khaleel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Mershad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Hassan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Artail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“Finding a STAR in a Vehicular Cloud”, IEEE Intelligent Transportation Systems Magazine, vol. 5,issue 2, pp. 55 - 68, April 2013</a:t>
            </a:r>
            <a:endParaRPr lang="el-G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51008" y="6440129"/>
            <a:ext cx="84870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[78] Rasheed Hussain,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Junggab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Son,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Hasoo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Eun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Sangjin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Kim,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Heekuck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Oh, “Rethinking Vehicular Communications: Merging VANET with Cloud Computing”, 4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 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International Conference on Cloud Computing Technology and Science, pp. 606-609, Taipei, Taiwan, December 3-6, 2012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54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10" grpId="0" animBg="1"/>
      <p:bldP spid="15" grpId="0" animBg="1"/>
      <p:bldP spid="17" grpId="0" animBg="1"/>
      <p:bldP spid="3" grpId="0"/>
      <p:bldP spid="3" grpId="1"/>
      <p:bldP spid="5" grpId="0"/>
      <p:bldP spid="5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76" y="1313387"/>
            <a:ext cx="9240976" cy="6137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4651"/>
            <a:ext cx="7886700" cy="1325563"/>
          </a:xfrm>
        </p:spPr>
        <p:txBody>
          <a:bodyPr/>
          <a:lstStyle/>
          <a:p>
            <a:r>
              <a:rPr lang="el-GR" dirty="0"/>
              <a:t>Υποκατηγορίες </a:t>
            </a:r>
            <a:r>
              <a:rPr lang="en-US" dirty="0" err="1"/>
              <a:t>HaaS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65876"/>
            <a:ext cx="2057400" cy="365125"/>
          </a:xfrm>
        </p:spPr>
        <p:txBody>
          <a:bodyPr/>
          <a:lstStyle/>
          <a:p>
            <a:fld id="{611372E0-8BFD-4E54-B7BC-ADB9DF2F8A94}" type="slidenum">
              <a:rPr lang="el-GR" smtClean="0"/>
              <a:t>37</a:t>
            </a:fld>
            <a:endParaRPr lang="el-GR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610100" y="1802139"/>
            <a:ext cx="4412999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19625" y="1811664"/>
            <a:ext cx="4412999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Computing as a Service (</a:t>
            </a:r>
            <a:r>
              <a:rPr lang="en-US" sz="2000" b="1" dirty="0" err="1"/>
              <a:t>COaaS</a:t>
            </a:r>
            <a:r>
              <a:rPr lang="en-US" sz="2000" b="1" dirty="0"/>
              <a:t>).</a:t>
            </a:r>
            <a:endParaRPr lang="el-GR" sz="2000" b="1" dirty="0"/>
          </a:p>
          <a:p>
            <a:r>
              <a:rPr lang="el-GR" sz="2000" dirty="0"/>
              <a:t>Παρέχει υπολογιστικούς πόρους στα οχήματα προκειμένου να μπορούν να εκτελούν τις εφαρμογές τους.</a:t>
            </a:r>
            <a:endParaRPr lang="el-GR" sz="1800" dirty="0"/>
          </a:p>
          <a:p>
            <a:pPr lvl="1"/>
            <a:r>
              <a:rPr lang="el-GR" sz="1400" dirty="0"/>
              <a:t>Π.χ. πυρήνες </a:t>
            </a:r>
            <a:r>
              <a:rPr lang="en-US" sz="1400" dirty="0"/>
              <a:t>CPU</a:t>
            </a:r>
            <a:r>
              <a:rPr lang="el-GR" sz="1400" dirty="0"/>
              <a:t> και μνήμη </a:t>
            </a:r>
            <a:r>
              <a:rPr lang="en-US" sz="1400" dirty="0"/>
              <a:t>RAM</a:t>
            </a:r>
            <a:r>
              <a:rPr lang="el-GR" sz="1400" dirty="0"/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978" y="3451734"/>
            <a:ext cx="1439139" cy="5944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053" y="3870834"/>
            <a:ext cx="1439139" cy="594485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4619625" y="1802139"/>
            <a:ext cx="4412999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spcBef>
                <a:spcPts val="1000"/>
              </a:spcBef>
            </a:pPr>
            <a:r>
              <a:rPr lang="en-US" sz="2800" b="1" dirty="0"/>
              <a:t>Storage as a Service (</a:t>
            </a:r>
            <a:r>
              <a:rPr lang="en-US" sz="2800" b="1" dirty="0" err="1"/>
              <a:t>STaaS</a:t>
            </a:r>
            <a:r>
              <a:rPr lang="en-US" sz="2800" b="1" dirty="0"/>
              <a:t>).</a:t>
            </a:r>
            <a:endParaRPr lang="el-GR" sz="2800" b="1" dirty="0"/>
          </a:p>
          <a:p>
            <a:r>
              <a:rPr lang="el-GR" dirty="0"/>
              <a:t>Προσφέρει αποθηκευτικό χώρο στα οχήματα, προκειμένου να αποθηκεύουν τα δεδομένα τους.</a:t>
            </a:r>
          </a:p>
          <a:p>
            <a:r>
              <a:rPr lang="el-GR" sz="2400" dirty="0"/>
              <a:t> </a:t>
            </a:r>
            <a:r>
              <a:rPr lang="el-GR" sz="2400" i="1" dirty="0"/>
              <a:t>Χαρακτηριστικό παράδειγμα </a:t>
            </a:r>
            <a:r>
              <a:rPr lang="en-US" sz="2400" i="1" dirty="0" err="1"/>
              <a:t>STaaS</a:t>
            </a:r>
            <a:r>
              <a:rPr lang="en-US" sz="2400" i="1" dirty="0"/>
              <a:t>:</a:t>
            </a:r>
          </a:p>
          <a:p>
            <a:pPr lvl="1"/>
            <a:r>
              <a:rPr lang="en-US" sz="2000" i="1" dirty="0"/>
              <a:t>Dropbox backend.</a:t>
            </a:r>
            <a:endParaRPr lang="en-US" sz="1800" i="1" dirty="0"/>
          </a:p>
          <a:p>
            <a:r>
              <a:rPr lang="el-GR" dirty="0"/>
              <a:t>Ενδεικτικά, στο [40] περιγράφεται ένα αρχιτεκτονικό μοντέλο για την παροχή </a:t>
            </a:r>
            <a:r>
              <a:rPr lang="en-US" dirty="0" err="1"/>
              <a:t>STaaS</a:t>
            </a:r>
            <a:r>
              <a:rPr lang="el-GR" dirty="0"/>
              <a:t> σε δίκτυο </a:t>
            </a:r>
            <a:r>
              <a:rPr lang="en-US" dirty="0"/>
              <a:t>VANET</a:t>
            </a:r>
            <a:r>
              <a:rPr lang="el-GR" dirty="0"/>
              <a:t> </a:t>
            </a:r>
            <a:r>
              <a:rPr lang="en-US" dirty="0"/>
              <a:t>cloud</a:t>
            </a:r>
            <a:r>
              <a:rPr lang="el-GR" dirty="0"/>
              <a:t>.</a:t>
            </a:r>
            <a:r>
              <a:rPr lang="el-GR" sz="2400" dirty="0"/>
              <a:t> </a:t>
            </a:r>
            <a:endParaRPr lang="en-US" sz="2200" dirty="0"/>
          </a:p>
          <a:p>
            <a:r>
              <a:rPr lang="el-GR" dirty="0"/>
              <a:t>Χρησιμοποιεί ένα σύνολο από σταθμευμένα οχήματα.</a:t>
            </a:r>
          </a:p>
          <a:p>
            <a:pPr lvl="1"/>
            <a:r>
              <a:rPr lang="el-GR" dirty="0"/>
              <a:t>Ορίζονται τρεις βασικοί τύποι κόμβων.</a:t>
            </a:r>
          </a:p>
          <a:p>
            <a:pPr lvl="2"/>
            <a:r>
              <a:rPr lang="en-US" dirty="0"/>
              <a:t>Producer Vehicle (PV),</a:t>
            </a:r>
            <a:endParaRPr lang="el-GR" dirty="0"/>
          </a:p>
          <a:p>
            <a:pPr lvl="3"/>
            <a:r>
              <a:rPr lang="el-GR" dirty="0"/>
              <a:t>Όχημα με «άφθονους» πόρους αποθήκευσης.</a:t>
            </a:r>
          </a:p>
          <a:p>
            <a:pPr lvl="2"/>
            <a:r>
              <a:rPr lang="en-US" dirty="0"/>
              <a:t>RSU</a:t>
            </a:r>
            <a:r>
              <a:rPr lang="el-GR" dirty="0"/>
              <a:t>.</a:t>
            </a:r>
            <a:r>
              <a:rPr lang="en-US" dirty="0"/>
              <a:t> </a:t>
            </a:r>
            <a:endParaRPr lang="el-GR" dirty="0"/>
          </a:p>
          <a:p>
            <a:pPr lvl="3"/>
            <a:r>
              <a:rPr lang="el-GR" dirty="0"/>
              <a:t>Ένας σταθερός κόμβος που παρέχει τηλεπικοινωνιακούς πόρους.</a:t>
            </a:r>
          </a:p>
          <a:p>
            <a:pPr lvl="2"/>
            <a:r>
              <a:rPr lang="en-US" dirty="0"/>
              <a:t>Consumer Vehicle (CV). </a:t>
            </a:r>
            <a:endParaRPr lang="el-GR" dirty="0"/>
          </a:p>
          <a:p>
            <a:pPr lvl="3"/>
            <a:r>
              <a:rPr lang="el-GR" dirty="0"/>
              <a:t>Όχημα με  περιορισμένους πόρους αποθήκευσης.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78" y="4299459"/>
            <a:ext cx="1439139" cy="594485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4611837" y="1803197"/>
            <a:ext cx="4412999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spcBef>
                <a:spcPts val="1000"/>
              </a:spcBef>
            </a:pPr>
            <a:r>
              <a:rPr lang="en-US" sz="3300" b="1" dirty="0"/>
              <a:t>Storage as a Service (</a:t>
            </a:r>
            <a:r>
              <a:rPr lang="en-US" sz="3300" b="1" dirty="0" err="1"/>
              <a:t>STaaS</a:t>
            </a:r>
            <a:r>
              <a:rPr lang="en-US" sz="3300" b="1" dirty="0"/>
              <a:t>).</a:t>
            </a:r>
            <a:endParaRPr lang="el-GR" sz="2900" dirty="0"/>
          </a:p>
          <a:p>
            <a:r>
              <a:rPr lang="el-GR" dirty="0"/>
              <a:t>Η διαδικασία</a:t>
            </a:r>
            <a:r>
              <a:rPr lang="en-US" dirty="0"/>
              <a:t> </a:t>
            </a:r>
            <a:r>
              <a:rPr lang="el-GR" dirty="0"/>
              <a:t>που ακολουθείται είναι η εξής</a:t>
            </a:r>
            <a:r>
              <a:rPr lang="en-US" dirty="0"/>
              <a:t>:</a:t>
            </a:r>
            <a:r>
              <a:rPr lang="en-US" sz="2400" dirty="0"/>
              <a:t> </a:t>
            </a:r>
            <a:endParaRPr lang="en-US" sz="2200" dirty="0"/>
          </a:p>
          <a:p>
            <a:pPr marL="914400" lvl="1" indent="-457200">
              <a:buFont typeface="+mj-lt"/>
              <a:buAutoNum type="arabicPeriod"/>
            </a:pPr>
            <a:r>
              <a:rPr lang="el-GR" sz="2500" dirty="0"/>
              <a:t>Το </a:t>
            </a:r>
            <a:r>
              <a:rPr lang="en-US" sz="2500" dirty="0"/>
              <a:t>RSU</a:t>
            </a:r>
            <a:r>
              <a:rPr lang="el-GR" sz="2500" dirty="0"/>
              <a:t> ζητάει από τα οχήματα να το ενημερώσουν σχετικά με τον αποθηκευτικό χώρο που διαθέτουν. </a:t>
            </a:r>
            <a:endParaRPr lang="en-US" sz="2500" dirty="0"/>
          </a:p>
          <a:p>
            <a:pPr marL="914400" lvl="1" indent="-457200">
              <a:buFont typeface="+mj-lt"/>
              <a:buAutoNum type="arabicPeriod"/>
            </a:pPr>
            <a:r>
              <a:rPr lang="el-GR" sz="2500" dirty="0"/>
              <a:t>Τα οχήματα απαντούν στο</a:t>
            </a:r>
            <a:r>
              <a:rPr lang="en-US" sz="2500" dirty="0"/>
              <a:t> RSU</a:t>
            </a:r>
            <a:r>
              <a:rPr lang="el-GR" sz="2500" dirty="0"/>
              <a:t>:</a:t>
            </a:r>
            <a:endParaRPr lang="en-US" sz="2500" dirty="0"/>
          </a:p>
          <a:p>
            <a:pPr marL="1371600" lvl="2" indent="-457200">
              <a:buFont typeface="+mj-lt"/>
              <a:buAutoNum type="alphaLcPeriod"/>
            </a:pPr>
            <a:r>
              <a:rPr lang="el-GR" sz="2100" dirty="0"/>
              <a:t>Τα </a:t>
            </a:r>
            <a:r>
              <a:rPr lang="en-US" sz="2100" dirty="0"/>
              <a:t>PVs </a:t>
            </a:r>
            <a:r>
              <a:rPr lang="el-GR" sz="2100" dirty="0"/>
              <a:t>απαντούν με ένα μήνυμα «</a:t>
            </a:r>
            <a:r>
              <a:rPr lang="en-US" sz="2100" dirty="0"/>
              <a:t>Storage</a:t>
            </a:r>
            <a:r>
              <a:rPr lang="el-GR" sz="2100" dirty="0"/>
              <a:t>». </a:t>
            </a:r>
            <a:endParaRPr lang="en-US" sz="2100" dirty="0"/>
          </a:p>
          <a:p>
            <a:pPr marL="1371600" lvl="2" indent="-457200">
              <a:buFont typeface="+mj-lt"/>
              <a:buAutoNum type="alphaLcPeriod"/>
            </a:pPr>
            <a:r>
              <a:rPr lang="el-GR" sz="2100" dirty="0"/>
              <a:t>Τα </a:t>
            </a:r>
            <a:r>
              <a:rPr lang="en-US" sz="2100" dirty="0"/>
              <a:t>CVs </a:t>
            </a:r>
            <a:r>
              <a:rPr lang="el-GR" sz="2100" dirty="0"/>
              <a:t>απαντούν με ένα μήνυμα «</a:t>
            </a:r>
            <a:r>
              <a:rPr lang="en-US" sz="2100" dirty="0"/>
              <a:t>No Storage</a:t>
            </a:r>
            <a:r>
              <a:rPr lang="el-GR" sz="2100" dirty="0"/>
              <a:t>». </a:t>
            </a:r>
            <a:endParaRPr lang="en-US" sz="2100" dirty="0"/>
          </a:p>
          <a:p>
            <a:pPr marL="914400" lvl="1" indent="-457200">
              <a:buFont typeface="+mj-lt"/>
              <a:buAutoNum type="arabicPeriod"/>
            </a:pPr>
            <a:r>
              <a:rPr lang="el-GR" sz="2500" dirty="0"/>
              <a:t>Αν το </a:t>
            </a:r>
            <a:r>
              <a:rPr lang="en-US" sz="2500" dirty="0"/>
              <a:t>RSU</a:t>
            </a:r>
            <a:r>
              <a:rPr lang="el-GR" sz="2500" dirty="0"/>
              <a:t> διαθέτει δεδομένα, τα στέλνει στα </a:t>
            </a:r>
            <a:r>
              <a:rPr lang="en-US" sz="2500" dirty="0"/>
              <a:t>PVs </a:t>
            </a:r>
            <a:r>
              <a:rPr lang="el-GR" sz="2500" dirty="0"/>
              <a:t>για αποθήκευση. </a:t>
            </a:r>
            <a:endParaRPr lang="en-US" sz="2500" dirty="0"/>
          </a:p>
          <a:p>
            <a:pPr marL="914400" lvl="1" indent="-457200">
              <a:buFont typeface="+mj-lt"/>
              <a:buAutoNum type="arabicPeriod"/>
            </a:pPr>
            <a:r>
              <a:rPr lang="el-GR" sz="2500" dirty="0"/>
              <a:t>Ένα </a:t>
            </a:r>
            <a:r>
              <a:rPr lang="en-US" sz="2500" dirty="0"/>
              <a:t>CV</a:t>
            </a:r>
            <a:r>
              <a:rPr lang="el-GR" sz="2500" dirty="0"/>
              <a:t> ζητά από το </a:t>
            </a:r>
            <a:r>
              <a:rPr lang="en-US" sz="2500" dirty="0"/>
              <a:t>RSU</a:t>
            </a:r>
            <a:r>
              <a:rPr lang="el-GR" sz="2500" dirty="0"/>
              <a:t> χώρο για αποθήκευση δεδομένων.</a:t>
            </a:r>
            <a:endParaRPr lang="en-US" sz="2500" dirty="0"/>
          </a:p>
          <a:p>
            <a:pPr marL="914400" lvl="1" indent="-457200">
              <a:buFont typeface="+mj-lt"/>
              <a:buAutoNum type="arabicPeriod"/>
            </a:pPr>
            <a:r>
              <a:rPr lang="el-GR" sz="2500" dirty="0"/>
              <a:t>Το </a:t>
            </a:r>
            <a:r>
              <a:rPr lang="en-US" sz="2500" dirty="0"/>
              <a:t>RSU </a:t>
            </a:r>
            <a:r>
              <a:rPr lang="el-GR" sz="2500" dirty="0"/>
              <a:t>επικοινωνεί με τα </a:t>
            </a:r>
            <a:r>
              <a:rPr lang="en-US" sz="2500" dirty="0"/>
              <a:t>PVs</a:t>
            </a:r>
            <a:r>
              <a:rPr lang="el-GR" sz="2500" dirty="0"/>
              <a:t> και τους ζητά να αποθηκεύσουν τα δεδομένα του </a:t>
            </a:r>
            <a:r>
              <a:rPr lang="en-US" sz="2500" dirty="0"/>
              <a:t>CV</a:t>
            </a:r>
            <a:r>
              <a:rPr lang="el-GR" sz="2500" dirty="0"/>
              <a:t>. </a:t>
            </a:r>
            <a:endParaRPr lang="en-US" sz="2500" dirty="0"/>
          </a:p>
          <a:p>
            <a:pPr marL="914400" lvl="1" indent="-457200">
              <a:buFont typeface="+mj-lt"/>
              <a:buAutoNum type="arabicPeriod"/>
            </a:pPr>
            <a:r>
              <a:rPr lang="el-GR" sz="2500" dirty="0"/>
              <a:t>Κάθε </a:t>
            </a:r>
            <a:r>
              <a:rPr lang="en-US" sz="2500" dirty="0"/>
              <a:t>PV</a:t>
            </a:r>
            <a:r>
              <a:rPr lang="el-GR" sz="2500" dirty="0"/>
              <a:t> αποθηκεύει τα ζητούμενα στοιχεία (ή μέρος αυτών).</a:t>
            </a:r>
            <a:endParaRPr lang="en-US" sz="2500" dirty="0"/>
          </a:p>
          <a:p>
            <a:pPr marL="914400" lvl="1" indent="-457200">
              <a:buFont typeface="+mj-lt"/>
              <a:buAutoNum type="arabicPeriod"/>
            </a:pPr>
            <a:r>
              <a:rPr lang="el-GR" sz="2500" dirty="0"/>
              <a:t>Όταν το </a:t>
            </a:r>
            <a:r>
              <a:rPr lang="en-US" sz="2500" dirty="0"/>
              <a:t>CV </a:t>
            </a:r>
            <a:r>
              <a:rPr lang="el-GR" sz="2500" dirty="0"/>
              <a:t>χρειαστεί τα δεδομένα, στέλνει αίτημα στο </a:t>
            </a:r>
            <a:r>
              <a:rPr lang="en-US" sz="2500" dirty="0"/>
              <a:t>RSU</a:t>
            </a:r>
            <a:r>
              <a:rPr lang="el-GR" sz="2500" dirty="0"/>
              <a:t>. </a:t>
            </a:r>
            <a:endParaRPr lang="en-US" sz="2500" dirty="0"/>
          </a:p>
          <a:p>
            <a:pPr marL="914400" lvl="1" indent="-457200">
              <a:buFont typeface="+mj-lt"/>
              <a:buAutoNum type="arabicPeriod"/>
            </a:pPr>
            <a:r>
              <a:rPr lang="el-GR" sz="2500" dirty="0"/>
              <a:t>Το </a:t>
            </a:r>
            <a:r>
              <a:rPr lang="en-US" sz="2500" dirty="0"/>
              <a:t>RSU</a:t>
            </a:r>
            <a:r>
              <a:rPr lang="el-GR" sz="2500" dirty="0"/>
              <a:t> ανακτά τα δεδομένα από τα </a:t>
            </a:r>
            <a:r>
              <a:rPr lang="en-US" sz="2500" dirty="0"/>
              <a:t>PVs </a:t>
            </a:r>
            <a:r>
              <a:rPr lang="el-GR" sz="2500" dirty="0"/>
              <a:t>και τα προωθεί στο </a:t>
            </a:r>
            <a:r>
              <a:rPr lang="en-US" sz="2500" dirty="0"/>
              <a:t>CV</a:t>
            </a:r>
            <a:r>
              <a:rPr lang="el-GR" sz="2500" dirty="0"/>
              <a:t>. </a:t>
            </a:r>
            <a:endParaRPr lang="en-US" sz="2500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611564" y="1802139"/>
            <a:ext cx="4412999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Storage as a Service (</a:t>
            </a:r>
            <a:r>
              <a:rPr lang="en-US" b="1" dirty="0" err="1"/>
              <a:t>STaaS</a:t>
            </a:r>
            <a:r>
              <a:rPr lang="en-US" b="1" dirty="0"/>
              <a:t>).</a:t>
            </a:r>
          </a:p>
          <a:p>
            <a:r>
              <a:rPr lang="el-GR" dirty="0"/>
              <a:t>Στο [23], περιγράφεται μία ακόμα υπηρεσία </a:t>
            </a:r>
            <a:r>
              <a:rPr lang="en-US" dirty="0" err="1"/>
              <a:t>STaaS</a:t>
            </a:r>
            <a:r>
              <a:rPr lang="el-GR" dirty="0"/>
              <a:t> για κινητά δεδομένα υγειονομικής περίθαλψης (</a:t>
            </a:r>
            <a:r>
              <a:rPr lang="en-US" dirty="0"/>
              <a:t>mobile healthcare data</a:t>
            </a:r>
            <a:r>
              <a:rPr lang="el-GR" dirty="0"/>
              <a:t>).</a:t>
            </a:r>
            <a:r>
              <a:rPr lang="el-GR" sz="1500" dirty="0"/>
              <a:t> </a:t>
            </a:r>
            <a:endParaRPr lang="en-US" sz="1450" dirty="0"/>
          </a:p>
          <a:p>
            <a:r>
              <a:rPr lang="el-GR" dirty="0"/>
              <a:t>Απαιτήσεις:</a:t>
            </a:r>
          </a:p>
          <a:p>
            <a:pPr lvl="1"/>
            <a:r>
              <a:rPr lang="el-GR" dirty="0"/>
              <a:t>Υψηλής διαθεσιμότητας δεδομένων.</a:t>
            </a:r>
          </a:p>
          <a:p>
            <a:pPr lvl="1"/>
            <a:r>
              <a:rPr lang="el-GR" dirty="0"/>
              <a:t>Αξιοπιστία αποθήκευσης.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i="1" dirty="0"/>
              <a:t>Λόγω της σημασίας των δεδομένων.</a:t>
            </a:r>
          </a:p>
          <a:p>
            <a:r>
              <a:rPr lang="el-GR" dirty="0"/>
              <a:t>Το σύστημα περιλαμβάνει δύο κύρια συστατικά, τα οποία αλληλοεπιδρούν μεταξύ τους μέσω ενός </a:t>
            </a:r>
            <a:r>
              <a:rPr lang="en-US" dirty="0"/>
              <a:t>web service API</a:t>
            </a:r>
            <a:r>
              <a:rPr lang="el-GR" dirty="0"/>
              <a:t>.</a:t>
            </a:r>
            <a:r>
              <a:rPr lang="el-GR" sz="1500" dirty="0"/>
              <a:t> </a:t>
            </a:r>
            <a:endParaRPr lang="en-US" sz="1450" dirty="0"/>
          </a:p>
          <a:p>
            <a:pPr lvl="1"/>
            <a:r>
              <a:rPr lang="en-US" dirty="0"/>
              <a:t>Frontend</a:t>
            </a:r>
            <a:r>
              <a:rPr lang="el-GR" dirty="0"/>
              <a:t>.</a:t>
            </a:r>
          </a:p>
          <a:p>
            <a:pPr lvl="2"/>
            <a:r>
              <a:rPr lang="en-US" dirty="0"/>
              <a:t>Mobile </a:t>
            </a:r>
            <a:r>
              <a:rPr lang="el-GR" dirty="0"/>
              <a:t>εφαρμογή υγειονομικής περίθαλψης.</a:t>
            </a:r>
          </a:p>
          <a:p>
            <a:pPr lvl="2"/>
            <a:r>
              <a:rPr lang="el-GR" dirty="0"/>
              <a:t>Παρέχει πρόσβαση στα δεδομένα υγειονομικής περίθαλψης (</a:t>
            </a:r>
            <a:r>
              <a:rPr lang="en-US" dirty="0" err="1"/>
              <a:t>DaaS</a:t>
            </a:r>
            <a:r>
              <a:rPr lang="el-GR" dirty="0"/>
              <a:t>).</a:t>
            </a:r>
            <a:r>
              <a:rPr lang="el-GR" sz="1100" dirty="0"/>
              <a:t> </a:t>
            </a:r>
            <a:endParaRPr lang="en-US" sz="1050" dirty="0"/>
          </a:p>
          <a:p>
            <a:pPr lvl="1"/>
            <a:r>
              <a:rPr lang="en-US" dirty="0"/>
              <a:t>Backend</a:t>
            </a:r>
            <a:r>
              <a:rPr lang="el-GR" dirty="0"/>
              <a:t>.</a:t>
            </a:r>
          </a:p>
          <a:p>
            <a:pPr lvl="2"/>
            <a:r>
              <a:rPr lang="el-GR" dirty="0"/>
              <a:t>Υποδομή </a:t>
            </a:r>
            <a:r>
              <a:rPr lang="en-US" dirty="0"/>
              <a:t>Cloud</a:t>
            </a:r>
            <a:r>
              <a:rPr lang="el-GR" dirty="0"/>
              <a:t>.</a:t>
            </a:r>
          </a:p>
          <a:p>
            <a:pPr lvl="2"/>
            <a:r>
              <a:rPr lang="el-GR" dirty="0"/>
              <a:t>Παρέχει αποθηκευτικούς πόρους  για τα δεδομένα υγειονομικής περίθαλψης (</a:t>
            </a:r>
            <a:r>
              <a:rPr lang="en-US" dirty="0" err="1"/>
              <a:t>STaaS</a:t>
            </a:r>
            <a:r>
              <a:rPr lang="el-GR" dirty="0"/>
              <a:t>).</a:t>
            </a:r>
            <a:endParaRPr lang="en-US" sz="1050" dirty="0"/>
          </a:p>
        </p:txBody>
      </p:sp>
      <p:sp>
        <p:nvSpPr>
          <p:cNvPr id="3" name="Rectangle 2"/>
          <p:cNvSpPr/>
          <p:nvPr/>
        </p:nvSpPr>
        <p:spPr>
          <a:xfrm>
            <a:off x="38099" y="6415274"/>
            <a:ext cx="82898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[40] Monica Mandal,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Chaitrali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Landge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Pramila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Gaikwad , Uma Nagaraj, Ashwini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Abhale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“Implementing Storage as a Service in VANET using Cloud Environment”, International Journal of Advance Foundation and Research in Computer (IJAFRC), vol. 1, issue 5, May 2014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098" y="6415274"/>
            <a:ext cx="828982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[23] C.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Doukas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T.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Pliakas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and I.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Maglogiannis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“Mobile healthcare information management utilizing cloud computing and android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os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”, IEEE Annual International Conference of the Engineering in Medicine and Biology Society (EMBC), pp. 1037 - 1040, Buenos Aires, Argentina, September 2010</a:t>
            </a:r>
            <a:endParaRPr lang="el-G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95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21" grpId="0" animBg="1"/>
      <p:bldP spid="23" grpId="0" animBg="1"/>
      <p:bldP spid="24" grpId="0" animBg="1"/>
      <p:bldP spid="3" grpId="0"/>
      <p:bldP spid="3" grpId="1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76" y="1313387"/>
            <a:ext cx="9240976" cy="6137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4651"/>
            <a:ext cx="7886700" cy="1325563"/>
          </a:xfrm>
        </p:spPr>
        <p:txBody>
          <a:bodyPr/>
          <a:lstStyle/>
          <a:p>
            <a:r>
              <a:rPr lang="en-US" dirty="0"/>
              <a:t>Discussion on Delivery Models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65876"/>
            <a:ext cx="2057400" cy="365125"/>
          </a:xfrm>
        </p:spPr>
        <p:txBody>
          <a:bodyPr/>
          <a:lstStyle/>
          <a:p>
            <a:fld id="{611372E0-8BFD-4E54-B7BC-ADB9DF2F8A94}" type="slidenum">
              <a:rPr lang="el-GR" smtClean="0"/>
              <a:t>38</a:t>
            </a:fld>
            <a:endParaRPr lang="el-GR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610100" y="1802139"/>
            <a:ext cx="4412999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19625" y="1811664"/>
            <a:ext cx="4412999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Οι λειτουργίες των </a:t>
            </a:r>
            <a:r>
              <a:rPr lang="en-US" dirty="0"/>
              <a:t>SaaS</a:t>
            </a:r>
            <a:r>
              <a:rPr lang="el-GR" dirty="0"/>
              <a:t>, </a:t>
            </a:r>
            <a:r>
              <a:rPr lang="en-US" dirty="0"/>
              <a:t>PaaS</a:t>
            </a:r>
            <a:r>
              <a:rPr lang="el-GR" dirty="0"/>
              <a:t> και </a:t>
            </a:r>
            <a:r>
              <a:rPr lang="en-US" dirty="0"/>
              <a:t>IaaS</a:t>
            </a:r>
            <a:r>
              <a:rPr lang="el-GR" dirty="0"/>
              <a:t> μπορούν να συνδυαστούν.</a:t>
            </a:r>
          </a:p>
          <a:p>
            <a:pPr lvl="1"/>
            <a:r>
              <a:rPr lang="el-GR" dirty="0"/>
              <a:t>Ώστε να παρέχεται ένα πλήρως </a:t>
            </a:r>
            <a:r>
              <a:rPr lang="en-US" dirty="0"/>
              <a:t>virtualized</a:t>
            </a:r>
            <a:r>
              <a:rPr lang="el-GR" dirty="0"/>
              <a:t> περιβάλλον ανάπτυξης, χρήσης και συντήρησης εφαρμογών </a:t>
            </a:r>
            <a:r>
              <a:rPr lang="en-US" dirty="0"/>
              <a:t>cloud</a:t>
            </a:r>
            <a:r>
              <a:rPr lang="el-GR" dirty="0"/>
              <a:t>.</a:t>
            </a:r>
            <a:endParaRPr lang="en-US" sz="1200" dirty="0"/>
          </a:p>
          <a:p>
            <a:pPr lvl="1"/>
            <a:r>
              <a:rPr lang="el-GR" dirty="0"/>
              <a:t>Το </a:t>
            </a:r>
            <a:r>
              <a:rPr lang="en-US" dirty="0"/>
              <a:t>IaaS</a:t>
            </a:r>
            <a:r>
              <a:rPr lang="el-GR" dirty="0"/>
              <a:t> θα μπορούσε να παρέχει την υποδομή για την προσφορά </a:t>
            </a:r>
            <a:r>
              <a:rPr lang="en-US" dirty="0"/>
              <a:t>PaaS</a:t>
            </a:r>
            <a:r>
              <a:rPr lang="el-GR" dirty="0"/>
              <a:t>.</a:t>
            </a:r>
          </a:p>
          <a:p>
            <a:pPr lvl="2"/>
            <a:r>
              <a:rPr lang="el-GR" dirty="0"/>
              <a:t>Επιτρέπει στο χρήστη να εγκαταστήσει μία ή περισσότερες πλατφόρμες.</a:t>
            </a:r>
            <a:r>
              <a:rPr lang="el-GR" sz="800" dirty="0"/>
              <a:t> </a:t>
            </a:r>
            <a:endParaRPr lang="en-US" sz="600" dirty="0"/>
          </a:p>
          <a:p>
            <a:pPr lvl="3"/>
            <a:r>
              <a:rPr lang="en-US" dirty="0"/>
              <a:t>VMs</a:t>
            </a:r>
            <a:r>
              <a:rPr lang="el-GR" dirty="0"/>
              <a:t> που δημιουργούνται χρησιμοποιώντας </a:t>
            </a:r>
            <a:r>
              <a:rPr lang="en-US" dirty="0"/>
              <a:t>IaaS</a:t>
            </a:r>
            <a:r>
              <a:rPr lang="el-GR" dirty="0"/>
              <a:t>, μπορούν να παρέχονται ως </a:t>
            </a:r>
            <a:r>
              <a:rPr lang="en-US" dirty="0"/>
              <a:t>PaaS</a:t>
            </a:r>
            <a:r>
              <a:rPr lang="el-GR" dirty="0"/>
              <a:t> στους καταναλωτές δίνοντας τους συγκεκριμένα δικαιώματα σε κάθε πλατφόρμα.</a:t>
            </a:r>
            <a:r>
              <a:rPr lang="el-GR" sz="800" dirty="0"/>
              <a:t> </a:t>
            </a:r>
            <a:endParaRPr lang="en-US" sz="600" dirty="0"/>
          </a:p>
          <a:p>
            <a:pPr lvl="1"/>
            <a:r>
              <a:rPr lang="el-GR" dirty="0"/>
              <a:t>Το </a:t>
            </a:r>
            <a:r>
              <a:rPr lang="en-US" dirty="0"/>
              <a:t>PaaS</a:t>
            </a:r>
            <a:r>
              <a:rPr lang="el-GR" dirty="0"/>
              <a:t> μπορούσε να παρέχει την βάση για την προσφορά </a:t>
            </a:r>
            <a:r>
              <a:rPr lang="en-US" dirty="0"/>
              <a:t>SaaS</a:t>
            </a:r>
            <a:r>
              <a:rPr lang="el-GR" dirty="0"/>
              <a:t>.</a:t>
            </a:r>
          </a:p>
          <a:p>
            <a:pPr lvl="2"/>
            <a:r>
              <a:rPr lang="el-GR" dirty="0"/>
              <a:t>Οι εφαρμογές που δημιουργούνται χρησιμοποιώντας εργαλεία </a:t>
            </a:r>
            <a:r>
              <a:rPr lang="en-US" dirty="0"/>
              <a:t>PaaS</a:t>
            </a:r>
            <a:r>
              <a:rPr lang="el-GR" dirty="0"/>
              <a:t>, μπορούν να προσφερθούν ως </a:t>
            </a:r>
            <a:r>
              <a:rPr lang="en-US" dirty="0"/>
              <a:t>SaaS</a:t>
            </a:r>
            <a:r>
              <a:rPr lang="el-GR" dirty="0"/>
              <a:t> στους καταναλωτές.</a:t>
            </a:r>
            <a:endParaRPr lang="en-US" sz="8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78" y="4299459"/>
            <a:ext cx="1439139" cy="5944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" y="2194434"/>
            <a:ext cx="4110567" cy="59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7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76" y="1313387"/>
            <a:ext cx="9240976" cy="6137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4651"/>
            <a:ext cx="7886700" cy="1325563"/>
          </a:xfrm>
        </p:spPr>
        <p:txBody>
          <a:bodyPr/>
          <a:lstStyle/>
          <a:p>
            <a:r>
              <a:rPr lang="en-US" dirty="0"/>
              <a:t>Discussion on Delivery Models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65876"/>
            <a:ext cx="2057400" cy="365125"/>
          </a:xfrm>
        </p:spPr>
        <p:txBody>
          <a:bodyPr/>
          <a:lstStyle/>
          <a:p>
            <a:fld id="{611372E0-8BFD-4E54-B7BC-ADB9DF2F8A94}" type="slidenum">
              <a:rPr lang="el-GR" smtClean="0"/>
              <a:t>39</a:t>
            </a:fld>
            <a:endParaRPr lang="el-GR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610100" y="1802139"/>
            <a:ext cx="4412999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619625" y="1811664"/>
            <a:ext cx="4412999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Οι λειτουργίες των </a:t>
            </a:r>
            <a:r>
              <a:rPr lang="en-US" dirty="0"/>
              <a:t>SaaS</a:t>
            </a:r>
            <a:r>
              <a:rPr lang="el-GR" dirty="0"/>
              <a:t>, </a:t>
            </a:r>
            <a:r>
              <a:rPr lang="en-US" dirty="0"/>
              <a:t>PaaS</a:t>
            </a:r>
            <a:r>
              <a:rPr lang="el-GR" dirty="0"/>
              <a:t> και </a:t>
            </a:r>
            <a:r>
              <a:rPr lang="en-US" dirty="0"/>
              <a:t>IaaS</a:t>
            </a:r>
            <a:r>
              <a:rPr lang="el-GR" dirty="0"/>
              <a:t> μπορούν να συνδυαστούν.</a:t>
            </a:r>
          </a:p>
          <a:p>
            <a:pPr lvl="1"/>
            <a:r>
              <a:rPr lang="el-GR" dirty="0"/>
              <a:t>Ώστε να παρέχει μια πλήρως </a:t>
            </a:r>
            <a:r>
              <a:rPr lang="en-US" dirty="0"/>
              <a:t>virtualized</a:t>
            </a:r>
            <a:r>
              <a:rPr lang="el-GR" dirty="0"/>
              <a:t> περιβάλλον ανάπτυξης, χρήσης και συντήρησης εφαρμογών </a:t>
            </a:r>
            <a:r>
              <a:rPr lang="en-US" dirty="0"/>
              <a:t>cloud</a:t>
            </a:r>
            <a:r>
              <a:rPr lang="el-GR" dirty="0"/>
              <a:t>.</a:t>
            </a:r>
            <a:endParaRPr lang="en-US" sz="1200" dirty="0"/>
          </a:p>
          <a:p>
            <a:pPr lvl="1"/>
            <a:r>
              <a:rPr lang="el-GR" dirty="0"/>
              <a:t>Το </a:t>
            </a:r>
            <a:r>
              <a:rPr lang="en-US" dirty="0"/>
              <a:t>IaaS</a:t>
            </a:r>
            <a:r>
              <a:rPr lang="el-GR" dirty="0"/>
              <a:t> θα μπορούσε να παρέχει την υποδομή για την προσφορά </a:t>
            </a:r>
            <a:r>
              <a:rPr lang="en-US" dirty="0"/>
              <a:t>PaaS</a:t>
            </a:r>
            <a:r>
              <a:rPr lang="el-GR" dirty="0"/>
              <a:t>.</a:t>
            </a:r>
          </a:p>
          <a:p>
            <a:pPr lvl="2"/>
            <a:r>
              <a:rPr lang="el-GR" dirty="0"/>
              <a:t>Επιτρέπει στο χρήστη να δημιουργήσει μία </a:t>
            </a:r>
            <a:r>
              <a:rPr lang="en-US" dirty="0"/>
              <a:t>virtualized</a:t>
            </a:r>
            <a:r>
              <a:rPr lang="el-GR" dirty="0"/>
              <a:t> υποδομή.</a:t>
            </a:r>
          </a:p>
          <a:p>
            <a:pPr lvl="3"/>
            <a:r>
              <a:rPr lang="el-GR" dirty="0"/>
              <a:t>Αποτελούμενη από μία ή περισσότερες πλατφόρμες.</a:t>
            </a:r>
            <a:r>
              <a:rPr lang="el-GR" sz="800" dirty="0"/>
              <a:t> </a:t>
            </a:r>
            <a:endParaRPr lang="en-US" sz="600" dirty="0"/>
          </a:p>
          <a:p>
            <a:pPr lvl="3"/>
            <a:r>
              <a:rPr lang="en-US" dirty="0"/>
              <a:t>VMs</a:t>
            </a:r>
            <a:r>
              <a:rPr lang="el-GR" dirty="0"/>
              <a:t> που δημιουργούνται χρησιμοποιώντας </a:t>
            </a:r>
            <a:r>
              <a:rPr lang="en-US" dirty="0"/>
              <a:t>IaaS</a:t>
            </a:r>
            <a:r>
              <a:rPr lang="el-GR" dirty="0"/>
              <a:t>, μπορούν να παρέχονται ως </a:t>
            </a:r>
            <a:r>
              <a:rPr lang="en-US" dirty="0"/>
              <a:t>PaaS</a:t>
            </a:r>
            <a:r>
              <a:rPr lang="el-GR" dirty="0"/>
              <a:t> στους καταναλωτές δίνοντας τους συγκεκριμένα δικαιώματα σε κάθε πλατφόρμα.</a:t>
            </a:r>
            <a:r>
              <a:rPr lang="el-GR" sz="800" dirty="0"/>
              <a:t> </a:t>
            </a:r>
            <a:endParaRPr lang="en-US" sz="600" dirty="0"/>
          </a:p>
          <a:p>
            <a:pPr lvl="1"/>
            <a:r>
              <a:rPr lang="el-GR" dirty="0"/>
              <a:t>Το </a:t>
            </a:r>
            <a:r>
              <a:rPr lang="en-US" dirty="0"/>
              <a:t>PaaS</a:t>
            </a:r>
            <a:r>
              <a:rPr lang="el-GR" dirty="0"/>
              <a:t> μπορούσε να παρέχει την βάση για την προσφορά </a:t>
            </a:r>
            <a:r>
              <a:rPr lang="en-US" dirty="0"/>
              <a:t>SaaS</a:t>
            </a:r>
            <a:r>
              <a:rPr lang="el-GR" dirty="0"/>
              <a:t>.</a:t>
            </a:r>
          </a:p>
          <a:p>
            <a:pPr lvl="2"/>
            <a:r>
              <a:rPr lang="el-GR" dirty="0"/>
              <a:t>Οι εφαρμογές που δημιουργούνται χρησιμοποιώντας εργαλεία </a:t>
            </a:r>
            <a:r>
              <a:rPr lang="en-US" dirty="0"/>
              <a:t>PaaS</a:t>
            </a:r>
            <a:r>
              <a:rPr lang="el-GR" dirty="0"/>
              <a:t>, μπορούν να προσφερθούν ως </a:t>
            </a:r>
            <a:r>
              <a:rPr lang="en-US" dirty="0"/>
              <a:t>SaaS</a:t>
            </a:r>
            <a:r>
              <a:rPr lang="el-GR" dirty="0"/>
              <a:t> στους καταναλωτές.</a:t>
            </a:r>
            <a:endParaRPr lang="en-US" sz="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" y="2194434"/>
            <a:ext cx="4110567" cy="594485"/>
          </a:xfrm>
          <a:prstGeom prst="rect">
            <a:avLst/>
          </a:prstGeom>
        </p:spPr>
      </p:pic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4558679"/>
              </p:ext>
            </p:extLst>
          </p:nvPr>
        </p:nvGraphicFramePr>
        <p:xfrm>
          <a:off x="181270" y="1318826"/>
          <a:ext cx="8743948" cy="487721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63068">
                  <a:extLst>
                    <a:ext uri="{9D8B030D-6E8A-4147-A177-3AD203B41FA5}">
                      <a16:colId xmlns:a16="http://schemas.microsoft.com/office/drawing/2014/main" val="3482558499"/>
                    </a:ext>
                  </a:extLst>
                </a:gridCol>
                <a:gridCol w="2516786">
                  <a:extLst>
                    <a:ext uri="{9D8B030D-6E8A-4147-A177-3AD203B41FA5}">
                      <a16:colId xmlns:a16="http://schemas.microsoft.com/office/drawing/2014/main" val="2011064670"/>
                    </a:ext>
                  </a:extLst>
                </a:gridCol>
                <a:gridCol w="2694530">
                  <a:extLst>
                    <a:ext uri="{9D8B030D-6E8A-4147-A177-3AD203B41FA5}">
                      <a16:colId xmlns:a16="http://schemas.microsoft.com/office/drawing/2014/main" val="3917962225"/>
                    </a:ext>
                  </a:extLst>
                </a:gridCol>
                <a:gridCol w="2469564">
                  <a:extLst>
                    <a:ext uri="{9D8B030D-6E8A-4147-A177-3AD203B41FA5}">
                      <a16:colId xmlns:a16="http://schemas.microsoft.com/office/drawing/2014/main" val="421799121"/>
                    </a:ext>
                  </a:extLst>
                </a:gridCol>
              </a:tblGrid>
              <a:tr h="1832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Software as a Service (SaaS)</a:t>
                      </a:r>
                      <a:endParaRPr lang="el-G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Platform as a Service (PaaS)</a:t>
                      </a:r>
                      <a:endParaRPr lang="el-G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Infrastructure as a Service (IaaS)</a:t>
                      </a:r>
                      <a:endParaRPr lang="el-G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3743399"/>
                  </a:ext>
                </a:extLst>
              </a:tr>
              <a:tr h="29327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Advantages</a:t>
                      </a: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l-GR" sz="1100" dirty="0">
                          <a:effectLst/>
                        </a:rPr>
                        <a:t>Το πιο οικονομικό </a:t>
                      </a:r>
                      <a:r>
                        <a:rPr lang="en-US" sz="1100" dirty="0">
                          <a:effectLst/>
                        </a:rPr>
                        <a:t>delivery</a:t>
                      </a:r>
                      <a:r>
                        <a:rPr lang="en-US" sz="1100" baseline="0" dirty="0">
                          <a:effectLst/>
                        </a:rPr>
                        <a:t> model</a:t>
                      </a:r>
                      <a:r>
                        <a:rPr lang="el-GR" sz="1100" dirty="0">
                          <a:effectLst/>
                        </a:rPr>
                        <a:t>.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l-GR" sz="1100" dirty="0">
                          <a:effectLst/>
                        </a:rPr>
                        <a:t>Εύκολο στη χρήση. </a:t>
                      </a:r>
                      <a:endParaRPr lang="en-US" sz="11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l-GR" sz="1100" dirty="0">
                          <a:effectLst/>
                        </a:rPr>
                        <a:t>Μπορεί να παρέχεται γρήγορα on</a:t>
                      </a:r>
                      <a:r>
                        <a:rPr lang="en-US" sz="1100" dirty="0">
                          <a:effectLst/>
                        </a:rPr>
                        <a:t>-</a:t>
                      </a:r>
                      <a:r>
                        <a:rPr lang="el-GR" sz="1100" dirty="0" err="1">
                          <a:effectLst/>
                        </a:rPr>
                        <a:t>demand</a:t>
                      </a:r>
                      <a:r>
                        <a:rPr lang="el-GR" sz="1100" dirty="0">
                          <a:effectLst/>
                        </a:rPr>
                        <a:t>.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l-GR" sz="1100" dirty="0">
                          <a:effectLst/>
                        </a:rPr>
                        <a:t>Ο χρήστης δεν ανησυχεί σχετικά με τη διαχείριση υπηρεσιών.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l-GR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l-G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Ισορροπημένο κόστος υπηρεσίας.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l-G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Ο χρήστης μπορεί να αναπτύξει και να τρέξει τις δικές του εφαρμογές.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l-G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Ο χρήστης έχει πλήρη έλεγχο: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l-G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Του πηγαίου κώδικα των</a:t>
                      </a:r>
                      <a:r>
                        <a:rPr lang="el-GR" sz="1100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l-G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εφαρμογών του.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l-G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Των δικαιωμάτων των άλλων χρηστών που έχουν πρόσβαση στο λογισμικό του.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l-G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Οι λειτουργίες επεξεργασίας δεδομένων στο εσωτερικό των εφαρμογών του.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l-G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Δυνατότητα ενσωμάτωσης (</a:t>
                      </a:r>
                      <a:r>
                        <a:rPr lang="en-US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integration</a:t>
                      </a:r>
                      <a:r>
                        <a:rPr lang="el-G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) μεταξύ εφαρμογών χρήστη</a:t>
                      </a:r>
                      <a:r>
                        <a:rPr lang="en-US" sz="1100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l-G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και εξωτερικών συστημάτων σε επίπεδο εφαρμογής.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l-G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Απαιτείται ελάχιστη διαχείριση της VM.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l-G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 χρήστης έχει πλήρη έλεγχο πάνω στις 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VMs</a:t>
                      </a:r>
                      <a:r>
                        <a:rPr lang="el-GR" sz="11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του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l-GR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l-G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Ο χρήστης μπορεί να αναπτύξει και να τρέξει οποιαδήποτε εφαρμογή θέλει μέσα στις</a:t>
                      </a:r>
                      <a:r>
                        <a:rPr lang="el-GR" sz="11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VMs</a:t>
                      </a:r>
                      <a:r>
                        <a:rPr lang="el-G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του.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l-G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Πλήρης έλεγχος των λειτουργιών επεξεργασίας δεδομένων μέσα στις</a:t>
                      </a:r>
                      <a:r>
                        <a:rPr lang="el-GR" sz="11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VMs</a:t>
                      </a:r>
                      <a:r>
                        <a:rPr lang="el-G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l-G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Δυνατότητα πλήρους </a:t>
                      </a:r>
                      <a:r>
                        <a:rPr lang="el-G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ενσωμάτωσης (</a:t>
                      </a:r>
                      <a:r>
                        <a:rPr lang="en-US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integration</a:t>
                      </a:r>
                      <a:r>
                        <a:rPr lang="el-G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) μεταξύ εφαρμογών χρήστη</a:t>
                      </a:r>
                      <a:r>
                        <a:rPr lang="en-US" sz="1100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l-G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και εξωτερικών συστημάτων.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l-G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 πιο ιδιωτική (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privacy aware</a:t>
                      </a:r>
                      <a:r>
                        <a:rPr lang="el-G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υπηρεσία 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cloud</a:t>
                      </a:r>
                      <a:r>
                        <a:rPr lang="el-G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l-GR" sz="11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8639871"/>
                  </a:ext>
                </a:extLst>
              </a:tr>
              <a:tr h="16496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Disadvantages</a:t>
                      </a:r>
                      <a:endParaRPr lang="el-G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l-G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Κανένας έλεγχος της εκτέλεσης και παραμετροποίησης εφαρμογών, ή των λειτουργιών επεξεργασίας δεδομένων.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l-G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Περιορισμένος έλεγχος πάνω στην ανάπτυξη εφαρμογών και στις διαδικασίες αναβάθμισης.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l-GR" sz="11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Δύσκολη ενσωμάτωση με άλλο λογισμικό του χρήστη.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l-GR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Έλλειψη</a:t>
                      </a:r>
                      <a:r>
                        <a:rPr lang="el-GR" sz="11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δυνατότητας ελέγχου της VM:</a:t>
                      </a:r>
                      <a:r>
                        <a:rPr lang="el-GR" sz="11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Θ</a:t>
                      </a:r>
                      <a:r>
                        <a:rPr lang="el-GR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 μπορούσε να δημιουργήσει κινδύνους για την ασφάλεια των δεδομένων εφαρμογής.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l-GR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Κίνδυνοι ιδιωτικότητας και πρόσθετο </a:t>
                      </a:r>
                      <a:r>
                        <a:rPr lang="en-US" sz="1100" dirty="0">
                          <a:effectLst/>
                        </a:rPr>
                        <a:t>data traffic </a:t>
                      </a:r>
                      <a:r>
                        <a:rPr lang="el-GR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θα μπορούσε να δημιουργηθεί από χρήστες που συνυπάρχουν στο ίδιο </a:t>
                      </a:r>
                      <a:r>
                        <a:rPr lang="en-US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VM </a:t>
                      </a:r>
                      <a:r>
                        <a:rPr lang="el-GR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και</a:t>
                      </a:r>
                      <a:r>
                        <a:rPr lang="el-GR" sz="11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l-GR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εκτελούν τις εφαρμογές τους.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l-GR" sz="1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l-GR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Το πιο ακριβό </a:t>
                      </a:r>
                      <a:r>
                        <a:rPr lang="en-US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delivery</a:t>
                      </a:r>
                      <a:r>
                        <a:rPr lang="en-US" sz="11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model</a:t>
                      </a:r>
                      <a:r>
                        <a:rPr lang="el-GR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l-GR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Η</a:t>
                      </a:r>
                      <a:r>
                        <a:rPr lang="el-GR" sz="11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διαχείριση των </a:t>
                      </a:r>
                      <a:r>
                        <a:rPr lang="en-US" sz="110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VMs </a:t>
                      </a:r>
                      <a:r>
                        <a:rPr lang="el-GR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πρέπει να πραγματοποιείται από το χρήστη.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l-G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6282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74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Vehicular Ad-hoc Networks</a:t>
            </a:r>
            <a:r>
              <a:rPr lang="el-GR" dirty="0"/>
              <a:t>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Υποκατηγορία των </a:t>
            </a:r>
            <a:r>
              <a:rPr lang="en-US" dirty="0"/>
              <a:t>Mobile Ad-hoc Networks (MANETs)</a:t>
            </a:r>
            <a:r>
              <a:rPr lang="el-GR" dirty="0"/>
              <a:t>.</a:t>
            </a:r>
          </a:p>
          <a:p>
            <a:pPr lvl="1"/>
            <a:r>
              <a:rPr lang="el-GR" dirty="0"/>
              <a:t>Κόμβοι: Οχήματα (</a:t>
            </a:r>
            <a:r>
              <a:rPr lang="en-US" dirty="0"/>
              <a:t>vehicles</a:t>
            </a:r>
            <a:r>
              <a:rPr lang="el-GR" dirty="0"/>
              <a:t>)</a:t>
            </a:r>
            <a:r>
              <a:rPr lang="en-US" dirty="0"/>
              <a:t>.</a:t>
            </a:r>
          </a:p>
          <a:p>
            <a:pPr lvl="2"/>
            <a:r>
              <a:rPr lang="el-GR" dirty="0"/>
              <a:t>Επικοινωνούν:</a:t>
            </a:r>
          </a:p>
          <a:p>
            <a:pPr lvl="3"/>
            <a:r>
              <a:rPr lang="el-GR" dirty="0"/>
              <a:t>Μεταξύ τους.</a:t>
            </a:r>
          </a:p>
          <a:p>
            <a:pPr lvl="3"/>
            <a:r>
              <a:rPr lang="el-GR" dirty="0"/>
              <a:t>Με </a:t>
            </a:r>
            <a:r>
              <a:rPr lang="en-US" dirty="0"/>
              <a:t>Roadside Units (RSUs).</a:t>
            </a:r>
          </a:p>
          <a:p>
            <a:r>
              <a:rPr lang="en-US" dirty="0"/>
              <a:t>Roadside </a:t>
            </a:r>
            <a:r>
              <a:rPr lang="el-GR" dirty="0"/>
              <a:t>εξοπλισμός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RSUs</a:t>
            </a:r>
            <a:r>
              <a:rPr lang="el-GR" dirty="0"/>
              <a:t>, φωτεινοί σηματοδότες, πινακίδες.</a:t>
            </a:r>
          </a:p>
          <a:p>
            <a:pPr lvl="2"/>
            <a:r>
              <a:rPr lang="el-GR" dirty="0"/>
              <a:t>Σταθεροί κόμβοι του δικτύου.</a:t>
            </a:r>
          </a:p>
          <a:p>
            <a:pPr lvl="2"/>
            <a:r>
              <a:rPr lang="el-GR" dirty="0"/>
              <a:t>Συμβάλουν στη μετάδοσης δεδομένων. </a:t>
            </a:r>
          </a:p>
          <a:p>
            <a:pPr lvl="2"/>
            <a:r>
              <a:rPr lang="el-GR" dirty="0"/>
              <a:t>Τα </a:t>
            </a:r>
            <a:r>
              <a:rPr lang="en-US" dirty="0"/>
              <a:t>RSUs</a:t>
            </a:r>
            <a:r>
              <a:rPr lang="el-GR" dirty="0"/>
              <a:t> συνδέονται σε ένα δίκτυο κορμού (ή </a:t>
            </a:r>
            <a:r>
              <a:rPr lang="en-US" dirty="0"/>
              <a:t>cloud</a:t>
            </a:r>
            <a:r>
              <a:rPr lang="el-GR" dirty="0"/>
              <a:t>) και να παρέχουν υπηρεσίες στα οχήματα.</a:t>
            </a:r>
          </a:p>
          <a:p>
            <a:pPr lvl="3"/>
            <a:r>
              <a:rPr lang="el-GR" dirty="0"/>
              <a:t>Π.χ. πρόσβαση στο Internet.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7971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76" y="1313387"/>
            <a:ext cx="9240976" cy="6137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4651"/>
            <a:ext cx="7886700" cy="1325563"/>
          </a:xfrm>
        </p:spPr>
        <p:txBody>
          <a:bodyPr/>
          <a:lstStyle/>
          <a:p>
            <a:r>
              <a:rPr lang="en-US" dirty="0"/>
              <a:t>Service Requirements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65876"/>
            <a:ext cx="2057400" cy="365125"/>
          </a:xfrm>
        </p:spPr>
        <p:txBody>
          <a:bodyPr/>
          <a:lstStyle/>
          <a:p>
            <a:fld id="{611372E0-8BFD-4E54-B7BC-ADB9DF2F8A94}" type="slidenum">
              <a:rPr lang="el-GR" smtClean="0"/>
              <a:t>40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15" y="1313387"/>
            <a:ext cx="4612939" cy="6137214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2950028" y="1802139"/>
            <a:ext cx="6073071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06" y="1689328"/>
            <a:ext cx="1439139" cy="594485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2950027" y="1813023"/>
            <a:ext cx="6073071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Αφορούν την ικανοποίηση των απαιτήσεων των υπηρεσιών του </a:t>
            </a:r>
            <a:r>
              <a:rPr lang="en-US" dirty="0"/>
              <a:t>VANET Cloud.</a:t>
            </a:r>
          </a:p>
          <a:p>
            <a:r>
              <a:rPr lang="el-GR" dirty="0"/>
              <a:t>Δύο κύριες υποκατηγορίες:</a:t>
            </a:r>
          </a:p>
          <a:p>
            <a:pPr lvl="1"/>
            <a:r>
              <a:rPr lang="en-US" dirty="0"/>
              <a:t>Security &amp; Privacy</a:t>
            </a:r>
            <a:r>
              <a:rPr lang="el-GR" dirty="0"/>
              <a:t>.</a:t>
            </a:r>
          </a:p>
          <a:p>
            <a:pPr lvl="1"/>
            <a:r>
              <a:rPr lang="en-US" dirty="0"/>
              <a:t>Resource Manipulation</a:t>
            </a:r>
            <a:r>
              <a:rPr lang="el-GR" dirty="0"/>
              <a:t>.</a:t>
            </a:r>
            <a:endParaRPr lang="en-US" dirty="0"/>
          </a:p>
          <a:p>
            <a:endParaRPr lang="el-GR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76" y="2222730"/>
            <a:ext cx="2763976" cy="55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6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-0.50521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6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4651"/>
            <a:ext cx="7886700" cy="1325563"/>
          </a:xfrm>
        </p:spPr>
        <p:txBody>
          <a:bodyPr/>
          <a:lstStyle/>
          <a:p>
            <a:r>
              <a:rPr lang="en-US" dirty="0"/>
              <a:t>Security &amp; Privacy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65876"/>
            <a:ext cx="2057400" cy="365125"/>
          </a:xfrm>
        </p:spPr>
        <p:txBody>
          <a:bodyPr/>
          <a:lstStyle/>
          <a:p>
            <a:fld id="{611372E0-8BFD-4E54-B7BC-ADB9DF2F8A94}" type="slidenum">
              <a:rPr lang="el-GR" smtClean="0"/>
              <a:t>41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15" y="1313387"/>
            <a:ext cx="4612939" cy="6137214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2950028" y="1802139"/>
            <a:ext cx="6073071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950027" y="1813023"/>
            <a:ext cx="6073071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i="1" dirty="0"/>
              <a:t>Υποκατηγορίες ασφάλειας:</a:t>
            </a:r>
            <a:endParaRPr lang="en-US" i="1" dirty="0"/>
          </a:p>
          <a:p>
            <a:pPr lvl="1"/>
            <a:r>
              <a:rPr lang="el-GR" dirty="0"/>
              <a:t>Αυθεντικοποίηση.</a:t>
            </a:r>
          </a:p>
          <a:p>
            <a:pPr lvl="2"/>
            <a:r>
              <a:rPr lang="el-GR" sz="2200" dirty="0"/>
              <a:t>Η διαδικασία προσδιορισμού ότι ένας χρήστης είναι στην πραγματικότητα αυτός που ισχυρίζεται ότι είναι. </a:t>
            </a:r>
          </a:p>
          <a:p>
            <a:pPr lvl="2"/>
            <a:r>
              <a:rPr lang="el-GR" sz="2200" dirty="0"/>
              <a:t>Δεν ασχολείται με τα δικαιώματα που ο χρήστης έχει όσον αφορά την πρόσβαση ή/και χρήση εξαρτημάτων του συστήματος. </a:t>
            </a:r>
            <a:endParaRPr lang="en-US" sz="2200" dirty="0"/>
          </a:p>
          <a:p>
            <a:pPr lvl="1"/>
            <a:endParaRPr lang="en-US" sz="1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76" y="2222730"/>
            <a:ext cx="2763976" cy="553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" y="2669043"/>
            <a:ext cx="1439139" cy="59448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2939134" y="1802135"/>
            <a:ext cx="6073071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i="1" dirty="0"/>
              <a:t>Υποκατηγορίες ασφάλειας:</a:t>
            </a:r>
            <a:endParaRPr lang="en-US" i="1" dirty="0"/>
          </a:p>
          <a:p>
            <a:pPr lvl="1"/>
            <a:r>
              <a:rPr lang="el-GR" dirty="0"/>
              <a:t>Εξουσιοδότηση.</a:t>
            </a:r>
          </a:p>
          <a:p>
            <a:pPr lvl="2"/>
            <a:r>
              <a:rPr lang="el-GR" dirty="0"/>
              <a:t>Δίνει τα απαιτούμενα δικαιώματα στο χρήστη:</a:t>
            </a:r>
          </a:p>
          <a:p>
            <a:pPr lvl="3"/>
            <a:r>
              <a:rPr lang="el-GR" dirty="0"/>
              <a:t>Σχετικά με την πρόσβαση και τη χρήση τμημάτων του συστήματος.</a:t>
            </a:r>
            <a:r>
              <a:rPr lang="el-GR" sz="1600" dirty="0"/>
              <a:t> </a:t>
            </a:r>
            <a:endParaRPr lang="en-US" sz="1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4" y="3060933"/>
            <a:ext cx="1439139" cy="5944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2" y="3452820"/>
            <a:ext cx="1439139" cy="594485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2939132" y="1802135"/>
            <a:ext cx="6073071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i="1" dirty="0"/>
              <a:t>Υποκατηγορίες ασφάλειας:</a:t>
            </a:r>
          </a:p>
          <a:p>
            <a:pPr lvl="1"/>
            <a:r>
              <a:rPr lang="el-GR" dirty="0"/>
              <a:t>Βιωσιμότητα-Διαθεσιμότητα.</a:t>
            </a:r>
          </a:p>
          <a:p>
            <a:pPr lvl="2"/>
            <a:r>
              <a:rPr lang="el-GR" dirty="0"/>
              <a:t>Αναφέρεται στην ικανότητα των πόρων του συστήματος να διαχειρίζονται το φόρτο εργασίας.</a:t>
            </a:r>
            <a:endParaRPr lang="en-US" sz="1600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950016" y="1802134"/>
            <a:ext cx="6073071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i="1" dirty="0"/>
              <a:t>Υποκατηγορίες ασφάλειας:</a:t>
            </a:r>
          </a:p>
          <a:p>
            <a:pPr lvl="1"/>
            <a:r>
              <a:rPr lang="el-GR" dirty="0"/>
              <a:t>Εμπιστευτικότητα.</a:t>
            </a:r>
          </a:p>
          <a:p>
            <a:pPr lvl="2"/>
            <a:r>
              <a:rPr lang="el-GR" sz="2200" dirty="0"/>
              <a:t>Σε κάποιες περιπτώσεις αναφέρεται και ως ιδιωτικότητα. </a:t>
            </a:r>
          </a:p>
          <a:p>
            <a:pPr lvl="2"/>
            <a:r>
              <a:rPr lang="el-GR" sz="2200" dirty="0"/>
              <a:t>Βασική αρχή:</a:t>
            </a:r>
          </a:p>
          <a:p>
            <a:pPr lvl="3"/>
            <a:r>
              <a:rPr lang="el-GR" sz="2000" dirty="0"/>
              <a:t>Προστασία ευαίσθητων πληροφοριών από το να γίνουν διαθέσιμες σε λάθος χρήστες.</a:t>
            </a:r>
          </a:p>
          <a:p>
            <a:pPr lvl="3"/>
            <a:r>
              <a:rPr lang="el-GR" sz="2000" dirty="0"/>
              <a:t>Μόνο έμπιστοι χρήστες πρέπει να έχουν δικαιώματα πρόσβασης σε συγκεκριμένες πληροφορίες.</a:t>
            </a:r>
            <a:endParaRPr lang="en-US" sz="2000" dirty="0"/>
          </a:p>
          <a:p>
            <a:pPr lvl="1"/>
            <a:endParaRPr lang="en-US" sz="16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4" y="3855598"/>
            <a:ext cx="1439139" cy="594485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2950016" y="1802130"/>
            <a:ext cx="6073071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i="1" dirty="0"/>
              <a:t>Υποκατηγορίες ασφάλειας:</a:t>
            </a:r>
          </a:p>
          <a:p>
            <a:pPr lvl="1"/>
            <a:r>
              <a:rPr lang="el-GR" dirty="0"/>
              <a:t>Ακεραιότητα.</a:t>
            </a:r>
          </a:p>
          <a:p>
            <a:pPr lvl="2"/>
            <a:r>
              <a:rPr lang="el-GR" sz="2200" dirty="0"/>
              <a:t>Εξασφαλίζει ότι τα δεδομένα δεν μπορούν να τροποποιηθούν από μη εξουσιοδοτημένα άτομα ή συστήματα.</a:t>
            </a:r>
          </a:p>
          <a:p>
            <a:pPr lvl="2"/>
            <a:r>
              <a:rPr lang="el-GR" sz="2200" u="sng" dirty="0"/>
              <a:t>Αφορά τη διασφάλιση της συνέπειας και της ακρίβειας των δεδομένων. </a:t>
            </a:r>
            <a:endParaRPr lang="en-US" sz="2200" u="sng" dirty="0"/>
          </a:p>
          <a:p>
            <a:pPr lvl="1"/>
            <a:endParaRPr lang="en-US" sz="16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5" y="4247484"/>
            <a:ext cx="1439139" cy="594485"/>
          </a:xfrm>
          <a:prstGeom prst="rect">
            <a:avLst/>
          </a:prstGeom>
        </p:spPr>
      </p:pic>
      <p:sp>
        <p:nvSpPr>
          <p:cNvPr id="24" name="Content Placeholder 2"/>
          <p:cNvSpPr txBox="1">
            <a:spLocks/>
          </p:cNvSpPr>
          <p:nvPr/>
        </p:nvSpPr>
        <p:spPr>
          <a:xfrm>
            <a:off x="2950018" y="1802130"/>
            <a:ext cx="6073071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i="1" dirty="0"/>
              <a:t>Υποκατηγορίες ασφάλειας:</a:t>
            </a:r>
          </a:p>
          <a:p>
            <a:pPr lvl="1"/>
            <a:r>
              <a:rPr lang="el-GR" dirty="0"/>
              <a:t>Διαφάνεια τοποθεσίας.</a:t>
            </a:r>
          </a:p>
          <a:p>
            <a:pPr lvl="2"/>
            <a:r>
              <a:rPr lang="el-GR" sz="2200" dirty="0"/>
              <a:t>Διασφάλιση της διαφάνειας της θέσης των οχημάτων.</a:t>
            </a:r>
          </a:p>
          <a:p>
            <a:pPr lvl="3"/>
            <a:r>
              <a:rPr lang="el-GR" sz="2000" dirty="0"/>
              <a:t>Προκειμένου πληροφορίες σχετικά με την κινητικότητα των χρηστών:</a:t>
            </a:r>
          </a:p>
          <a:p>
            <a:pPr lvl="4"/>
            <a:r>
              <a:rPr lang="el-GR" dirty="0"/>
              <a:t>Να μην γίνονται διαθέσιμες σε κακόβουλους χρήστες ή συστήματα.</a:t>
            </a:r>
            <a:endParaRPr lang="en-US" sz="1400" dirty="0"/>
          </a:p>
          <a:p>
            <a:pPr lvl="1"/>
            <a:endParaRPr lang="en-US" sz="16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5" y="4628484"/>
            <a:ext cx="1439139" cy="59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17" grpId="0" animBg="1"/>
      <p:bldP spid="20" grpId="0" animBg="1"/>
      <p:bldP spid="22" grpId="0" animBg="1"/>
      <p:bldP spid="2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4651"/>
            <a:ext cx="7886700" cy="1325563"/>
          </a:xfrm>
        </p:spPr>
        <p:txBody>
          <a:bodyPr/>
          <a:lstStyle/>
          <a:p>
            <a:r>
              <a:rPr lang="en-US" dirty="0"/>
              <a:t>Security &amp; Privacy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65876"/>
            <a:ext cx="2057400" cy="365125"/>
          </a:xfrm>
        </p:spPr>
        <p:txBody>
          <a:bodyPr/>
          <a:lstStyle/>
          <a:p>
            <a:fld id="{611372E0-8BFD-4E54-B7BC-ADB9DF2F8A94}" type="slidenum">
              <a:rPr lang="el-GR" smtClean="0"/>
              <a:t>42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15" y="1313387"/>
            <a:ext cx="4612939" cy="6137214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2950028" y="1802139"/>
            <a:ext cx="6073071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950027" y="1813023"/>
            <a:ext cx="6073071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/>
              <a:t>Τα χαρακτηριστικά που λαμβάνονται υπόψη για τη διασφάλιση της ασφάλειας, μπορούν να είναι:</a:t>
            </a:r>
          </a:p>
          <a:p>
            <a:pPr lvl="1"/>
            <a:r>
              <a:rPr lang="el-GR" sz="1800" dirty="0"/>
              <a:t>Στατικά.</a:t>
            </a:r>
            <a:endParaRPr lang="en-US" sz="1800" dirty="0"/>
          </a:p>
          <a:p>
            <a:pPr lvl="2"/>
            <a:r>
              <a:rPr lang="el-GR" sz="1600" dirty="0"/>
              <a:t>Όπως διαπιστευτήρια και ρόλοι χρηστών.</a:t>
            </a:r>
          </a:p>
          <a:p>
            <a:pPr lvl="1"/>
            <a:r>
              <a:rPr lang="el-GR" sz="1800" dirty="0"/>
              <a:t>Δυναμικά.</a:t>
            </a:r>
            <a:endParaRPr lang="en-US" sz="1800" dirty="0"/>
          </a:p>
          <a:p>
            <a:pPr lvl="2"/>
            <a:r>
              <a:rPr lang="el-GR" sz="1600" dirty="0"/>
              <a:t>Συλλέγονται από έξυπνες συσκευές.</a:t>
            </a:r>
            <a:endParaRPr lang="en-US" sz="1600" dirty="0"/>
          </a:p>
          <a:p>
            <a:pPr lvl="3"/>
            <a:r>
              <a:rPr lang="el-GR" sz="1400" dirty="0"/>
              <a:t>Χωρικά ή χρονικά χαρακτηριστικά, ποσοστό χρήσης της εφαρμογής και του δικτύου, θερμοκρασία, επίπεδα φωτεινότητας ή θορύβου στο περιβάλλον κτλ.</a:t>
            </a:r>
          </a:p>
          <a:p>
            <a:r>
              <a:rPr lang="el-GR" sz="2000" dirty="0"/>
              <a:t>Χρησιμοποιούνται για λειτουργίες όπως:</a:t>
            </a:r>
          </a:p>
          <a:p>
            <a:pPr lvl="1"/>
            <a:r>
              <a:rPr lang="el-GR" sz="1800" dirty="0"/>
              <a:t>Έλεγχος πρόσβασης και κρυπτογράφηση.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5" y="4628484"/>
            <a:ext cx="1439139" cy="594485"/>
          </a:xfrm>
          <a:prstGeom prst="rect">
            <a:avLst/>
          </a:prstGeom>
        </p:spPr>
      </p:pic>
      <p:pic>
        <p:nvPicPr>
          <p:cNvPr id="26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89" y="2219544"/>
            <a:ext cx="1439139" cy="594485"/>
          </a:xfrm>
          <a:prstGeom prst="rect">
            <a:avLst/>
          </a:prstGeom>
        </p:spPr>
      </p:pic>
      <p:sp>
        <p:nvSpPr>
          <p:cNvPr id="29" name="Content Placeholder 2"/>
          <p:cNvSpPr txBox="1">
            <a:spLocks/>
          </p:cNvSpPr>
          <p:nvPr/>
        </p:nvSpPr>
        <p:spPr>
          <a:xfrm>
            <a:off x="3091920" y="5110093"/>
            <a:ext cx="4763914" cy="11636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4000" sy="104000" algn="ctr" rotWithShape="0">
              <a:schemeClr val="accent2">
                <a:lumMod val="75000"/>
                <a:alpha val="40000"/>
              </a:scheme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/>
              <a:t>The encrypted information can be decrypted only at a specified time and location. If, someone attempts to decrypt the data at another location, the decryption process fails and reveals no details about the original plaintext information</a:t>
            </a:r>
            <a:r>
              <a:rPr lang="el-GR" sz="1600" i="1" dirty="0"/>
              <a:t> [84]</a:t>
            </a:r>
            <a:r>
              <a:rPr lang="en-US" sz="1600" i="1" dirty="0"/>
              <a:t>.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950027" y="1823907"/>
            <a:ext cx="6073071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i="1" dirty="0"/>
              <a:t>Ενδεικτικά:</a:t>
            </a:r>
          </a:p>
          <a:p>
            <a:r>
              <a:rPr lang="el-GR" dirty="0"/>
              <a:t>Στο [36]:</a:t>
            </a:r>
          </a:p>
          <a:p>
            <a:pPr lvl="1"/>
            <a:r>
              <a:rPr lang="en-US" dirty="0"/>
              <a:t>RSUs</a:t>
            </a:r>
            <a:r>
              <a:rPr lang="el-GR" dirty="0"/>
              <a:t> και οχήματα με πρόσβαση στο Διαδίκτυο</a:t>
            </a:r>
            <a:r>
              <a:rPr lang="en-US" dirty="0"/>
              <a:t>.</a:t>
            </a:r>
            <a:endParaRPr lang="el-GR" dirty="0"/>
          </a:p>
          <a:p>
            <a:pPr lvl="2"/>
            <a:r>
              <a:rPr lang="el-GR" dirty="0"/>
              <a:t>Χρησιμοποιούνται για την επικοινωνία των οχημάτων με την υποδομή </a:t>
            </a:r>
            <a:r>
              <a:rPr lang="en-US" dirty="0"/>
              <a:t>cloud</a:t>
            </a:r>
            <a:r>
              <a:rPr lang="el-GR" dirty="0"/>
              <a:t>.</a:t>
            </a:r>
            <a:r>
              <a:rPr lang="el-GR" sz="1200" dirty="0"/>
              <a:t> </a:t>
            </a:r>
            <a:endParaRPr lang="en-US" sz="1000" dirty="0"/>
          </a:p>
          <a:p>
            <a:pPr lvl="1"/>
            <a:r>
              <a:rPr lang="el-GR" dirty="0"/>
              <a:t>Κάθε όχημα αποκτά </a:t>
            </a:r>
            <a:r>
              <a:rPr lang="el-GR" u="sng" dirty="0"/>
              <a:t>τοπικές</a:t>
            </a:r>
            <a:r>
              <a:rPr lang="el-GR" dirty="0"/>
              <a:t> πληροφορίες για την οδική κυκλοφορία και τις στέλνει στο </a:t>
            </a:r>
            <a:r>
              <a:rPr lang="en-US" dirty="0"/>
              <a:t>cloud</a:t>
            </a:r>
            <a:r>
              <a:rPr lang="el-GR" dirty="0"/>
              <a:t>.</a:t>
            </a:r>
            <a:r>
              <a:rPr lang="el-GR" sz="1600" dirty="0"/>
              <a:t> </a:t>
            </a:r>
            <a:endParaRPr lang="en-US" sz="1400" dirty="0"/>
          </a:p>
          <a:p>
            <a:r>
              <a:rPr lang="el-GR" dirty="0"/>
              <a:t>Το </a:t>
            </a:r>
            <a:r>
              <a:rPr lang="en-US" dirty="0"/>
              <a:t>cloud:</a:t>
            </a:r>
            <a:endParaRPr lang="el-GR" dirty="0"/>
          </a:p>
          <a:p>
            <a:pPr lvl="1"/>
            <a:r>
              <a:rPr lang="el-GR" dirty="0"/>
              <a:t>Επεξεργάζεται τις πληροφορίες κυκλοφορίας που λαμβάνει από κάθε όχημα</a:t>
            </a:r>
            <a:r>
              <a:rPr lang="en-US" dirty="0"/>
              <a:t>.</a:t>
            </a:r>
            <a:endParaRPr lang="el-GR" dirty="0"/>
          </a:p>
          <a:p>
            <a:pPr lvl="1"/>
            <a:r>
              <a:rPr lang="el-GR" dirty="0"/>
              <a:t>Εξάγει συμπεράσματα σχετικά με τις συνθήκες κυκλοφορίας</a:t>
            </a:r>
            <a:r>
              <a:rPr lang="en-US" dirty="0"/>
              <a:t>.</a:t>
            </a:r>
            <a:endParaRPr lang="el-GR" dirty="0"/>
          </a:p>
          <a:p>
            <a:pPr lvl="1"/>
            <a:r>
              <a:rPr lang="el-GR" dirty="0"/>
              <a:t>Ενημερώνει τα οχήματα σχετικά με τα συμπεράσματα που εξήγαγε.</a:t>
            </a:r>
            <a:r>
              <a:rPr lang="el-GR" sz="1600" dirty="0"/>
              <a:t> </a:t>
            </a:r>
            <a:endParaRPr lang="en-US" sz="1400" dirty="0"/>
          </a:p>
          <a:p>
            <a:r>
              <a:rPr lang="el-GR" dirty="0"/>
              <a:t>Διασφάλιση της ιδιωτικότητας:</a:t>
            </a:r>
            <a:endParaRPr lang="en-US" sz="1800" dirty="0"/>
          </a:p>
          <a:p>
            <a:pPr lvl="1"/>
            <a:r>
              <a:rPr lang="el-GR" b="1" dirty="0"/>
              <a:t>Είναι δύσκολο να συνδεθεί ένα όχημα με συγκεκριμένες πληροφορίες κινητικότητας</a:t>
            </a:r>
            <a:r>
              <a:rPr lang="en-US" b="1" dirty="0"/>
              <a:t>.</a:t>
            </a:r>
            <a:endParaRPr lang="el-GR" b="1" dirty="0"/>
          </a:p>
          <a:p>
            <a:pPr lvl="2"/>
            <a:r>
              <a:rPr lang="el-GR" dirty="0"/>
              <a:t>Η ταυτότητα του οχήματος προστατεύεται χρησιμοποιώντας έναν </a:t>
            </a:r>
            <a:r>
              <a:rPr lang="el-GR" u="sng" dirty="0"/>
              <a:t>αλγόριθμο κρυπτογράφησης</a:t>
            </a:r>
            <a:r>
              <a:rPr lang="el-GR" dirty="0"/>
              <a:t>.</a:t>
            </a:r>
            <a:r>
              <a:rPr lang="el-GR" sz="1200" dirty="0"/>
              <a:t> </a:t>
            </a:r>
            <a:endParaRPr lang="en-US" sz="1000" dirty="0"/>
          </a:p>
        </p:txBody>
      </p:sp>
      <p:sp>
        <p:nvSpPr>
          <p:cNvPr id="3" name="Rectangle 2"/>
          <p:cNvSpPr/>
          <p:nvPr/>
        </p:nvSpPr>
        <p:spPr>
          <a:xfrm>
            <a:off x="191732" y="5600508"/>
            <a:ext cx="25907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[84]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R.Karimi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M.Kalantari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“Enhancing security and confidentiality on mobile devices by location-based data encryption”, in Proceedings of the 17</a:t>
            </a:r>
            <a:r>
              <a:rPr lang="en-US" sz="11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IEEE International Conference on Networks, pp. 241–245, 2011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732" y="5573968"/>
            <a:ext cx="2512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[36] Rasheed Hussain,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Heekuck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Oh, “Cooperation-Aware VANET Clouds: Providing Secure Cloud Services to Vehicular Ad Hoc Networks”, Journal of Information Processing Systems, vol.10, no.1, pp.103-118, March 2014</a:t>
            </a:r>
            <a:endParaRPr lang="el-G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94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 animBg="1"/>
      <p:bldP spid="27" grpId="0" animBg="1"/>
      <p:bldP spid="3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4651"/>
            <a:ext cx="7886700" cy="1325563"/>
          </a:xfrm>
        </p:spPr>
        <p:txBody>
          <a:bodyPr/>
          <a:lstStyle/>
          <a:p>
            <a:r>
              <a:rPr lang="en-US" dirty="0"/>
              <a:t>Security &amp; Privacy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65876"/>
            <a:ext cx="2057400" cy="365125"/>
          </a:xfrm>
        </p:spPr>
        <p:txBody>
          <a:bodyPr/>
          <a:lstStyle/>
          <a:p>
            <a:fld id="{611372E0-8BFD-4E54-B7BC-ADB9DF2F8A94}" type="slidenum">
              <a:rPr lang="el-GR" smtClean="0"/>
              <a:t>43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15" y="1313387"/>
            <a:ext cx="4612939" cy="6137214"/>
          </a:xfrm>
          <a:prstGeom prst="rect">
            <a:avLst/>
          </a:prstGeom>
        </p:spPr>
      </p:pic>
      <p:sp>
        <p:nvSpPr>
          <p:cNvPr id="12" name="Ορθογώνιο 11"/>
          <p:cNvSpPr/>
          <p:nvPr/>
        </p:nvSpPr>
        <p:spPr>
          <a:xfrm>
            <a:off x="4049661" y="2409101"/>
            <a:ext cx="55460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*</a:t>
            </a:r>
            <a:r>
              <a:rPr lang="el-GR" sz="1400" i="1" dirty="0"/>
              <a:t>Το </a:t>
            </a:r>
            <a:r>
              <a:rPr lang="en-US" sz="1400" i="1" dirty="0"/>
              <a:t>sustainability </a:t>
            </a:r>
            <a:r>
              <a:rPr lang="el-GR" sz="1400" i="1" dirty="0"/>
              <a:t>εξασφαλίζεται βάσει των μηχανισμών του </a:t>
            </a:r>
            <a:r>
              <a:rPr lang="en-US" sz="1400" i="1" dirty="0"/>
              <a:t>Cloud.</a:t>
            </a:r>
          </a:p>
        </p:txBody>
      </p:sp>
      <p:pic>
        <p:nvPicPr>
          <p:cNvPr id="26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89" y="2219544"/>
            <a:ext cx="1439139" cy="5944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836" y="4850192"/>
            <a:ext cx="8923164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[27] </a:t>
            </a:r>
            <a:r>
              <a:rPr lang="en-US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Fei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Li, </a:t>
            </a:r>
            <a:r>
              <a:rPr lang="en-US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Yogachandran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Rahulamathavan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Mauro Conti, </a:t>
            </a:r>
            <a:r>
              <a:rPr lang="en-US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Muttukrishnan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Rajarajan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“Robust access control framework for mobile cloud computing network”, Elsevier Computer Communications, pp.1-12, July, 2015</a:t>
            </a:r>
          </a:p>
          <a:p>
            <a:pPr lvl="0" algn="just">
              <a:spcAft>
                <a:spcPts val="0"/>
              </a:spcAft>
            </a:pP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[29] Rasheed Hussain, </a:t>
            </a:r>
            <a:r>
              <a:rPr lang="en-US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Zeinab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Rezaeifar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Yong-Hwan Lee, </a:t>
            </a:r>
            <a:r>
              <a:rPr lang="en-US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Heekuck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Oh, “Secure and privacy-aware traffic information as a service in VANET-based clouds”, Elsevier Pervasive and Mobile Computing, pp.1-16, 2015</a:t>
            </a:r>
          </a:p>
          <a:p>
            <a:pPr lvl="0" algn="just">
              <a:spcAft>
                <a:spcPts val="0"/>
              </a:spcAft>
            </a:pP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[36] Rasheed Hussain, </a:t>
            </a:r>
            <a:r>
              <a:rPr lang="en-US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Heekuck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Oh, “Cooperation-Aware VANET Clouds: Providing Secure Cloud Services to Vehicular Ad Hoc Networks”, Journal of Information Processing Systems, vol.10, no.1, pp.103-118, March 2014</a:t>
            </a:r>
          </a:p>
          <a:p>
            <a:pPr lvl="0" algn="just">
              <a:spcAft>
                <a:spcPts val="0"/>
              </a:spcAft>
            </a:pP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[47] C. </a:t>
            </a:r>
            <a:r>
              <a:rPr lang="en-US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Shravanthi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H. S. </a:t>
            </a:r>
            <a:r>
              <a:rPr lang="en-US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Guruprasad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“VANET using Cloud [VuC]”, International Journal of Information Technology (IIJIT), pp. 1-7, vol. 2, issue 6, June 2014</a:t>
            </a:r>
          </a:p>
          <a:p>
            <a:pPr lvl="0" algn="just">
              <a:spcAft>
                <a:spcPts val="0"/>
              </a:spcAft>
            </a:pP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[81] </a:t>
            </a:r>
            <a:r>
              <a:rPr lang="en-US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P.Bonatti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C.Galdi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,</a:t>
            </a:r>
            <a:r>
              <a:rPr lang="en-US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D.Torres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“ERBAC: event-driven RBAC”, in Proceedings of the 18th ACM Symposium Access Control Models and Technologies, ACM, pp.125–136, 2013</a:t>
            </a:r>
          </a:p>
          <a:p>
            <a:pPr lvl="0" algn="just">
              <a:spcAft>
                <a:spcPts val="0"/>
              </a:spcAft>
            </a:pP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[82] </a:t>
            </a:r>
            <a:r>
              <a:rPr lang="en-US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M.S.Kirkpatrick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E.Bertino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“Enforcing spatial constraints for mobile RBAC systems”, in Proceedings of the 15th ACM Symposium Access Control Models and Technologies, pp.99–108, 2010</a:t>
            </a:r>
          </a:p>
          <a:p>
            <a:pPr lvl="0" algn="just">
              <a:spcAft>
                <a:spcPts val="0"/>
              </a:spcAft>
            </a:pP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[83] </a:t>
            </a:r>
            <a:r>
              <a:rPr lang="en-US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A.Boonyarattaphan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Y.Bai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S.Chung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R.Poovendran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“Spatial-temporal access control for e-health services”, in Proceedings of the 5th IEEE International Conference on Networking, Architecture and Storage (NAS), pp.269–276, 2010</a:t>
            </a:r>
          </a:p>
          <a:p>
            <a:pPr lvl="0" algn="just">
              <a:spcAft>
                <a:spcPts val="0"/>
              </a:spcAft>
            </a:pP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[84] </a:t>
            </a:r>
            <a:r>
              <a:rPr lang="en-US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R.Karimi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M.Kalantari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“Enhancing security and confidentiality on mobile devices by location-based data encryption”, in Proceedings of the 17th IEEE International Conference on Networks, pp. 241–245, 2011</a:t>
            </a:r>
          </a:p>
        </p:txBody>
      </p:sp>
      <p:graphicFrame>
        <p:nvGraphicFramePr>
          <p:cNvPr id="1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10334"/>
              </p:ext>
            </p:extLst>
          </p:nvPr>
        </p:nvGraphicFramePr>
        <p:xfrm>
          <a:off x="77087" y="2659561"/>
          <a:ext cx="8905873" cy="217988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181442">
                  <a:extLst>
                    <a:ext uri="{9D8B030D-6E8A-4147-A177-3AD203B41FA5}">
                      <a16:colId xmlns:a16="http://schemas.microsoft.com/office/drawing/2014/main" val="1972317115"/>
                    </a:ext>
                  </a:extLst>
                </a:gridCol>
                <a:gridCol w="790397">
                  <a:extLst>
                    <a:ext uri="{9D8B030D-6E8A-4147-A177-3AD203B41FA5}">
                      <a16:colId xmlns:a16="http://schemas.microsoft.com/office/drawing/2014/main" val="2568778917"/>
                    </a:ext>
                  </a:extLst>
                </a:gridCol>
                <a:gridCol w="945986">
                  <a:extLst>
                    <a:ext uri="{9D8B030D-6E8A-4147-A177-3AD203B41FA5}">
                      <a16:colId xmlns:a16="http://schemas.microsoft.com/office/drawing/2014/main" val="3506067101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4132226078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521628976"/>
                    </a:ext>
                  </a:extLst>
                </a:gridCol>
                <a:gridCol w="1098613">
                  <a:extLst>
                    <a:ext uri="{9D8B030D-6E8A-4147-A177-3AD203B41FA5}">
                      <a16:colId xmlns:a16="http://schemas.microsoft.com/office/drawing/2014/main" val="1592449323"/>
                    </a:ext>
                  </a:extLst>
                </a:gridCol>
                <a:gridCol w="1098487">
                  <a:extLst>
                    <a:ext uri="{9D8B030D-6E8A-4147-A177-3AD203B41FA5}">
                      <a16:colId xmlns:a16="http://schemas.microsoft.com/office/drawing/2014/main" val="2888917755"/>
                    </a:ext>
                  </a:extLst>
                </a:gridCol>
                <a:gridCol w="730270">
                  <a:extLst>
                    <a:ext uri="{9D8B030D-6E8A-4147-A177-3AD203B41FA5}">
                      <a16:colId xmlns:a16="http://schemas.microsoft.com/office/drawing/2014/main" val="3313009356"/>
                    </a:ext>
                  </a:extLst>
                </a:gridCol>
                <a:gridCol w="914378">
                  <a:extLst>
                    <a:ext uri="{9D8B030D-6E8A-4147-A177-3AD203B41FA5}">
                      <a16:colId xmlns:a16="http://schemas.microsoft.com/office/drawing/2014/main" val="4013883046"/>
                    </a:ext>
                  </a:extLst>
                </a:gridCol>
              </a:tblGrid>
              <a:tr h="5339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l-G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Static Attributes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Dynamic Attributes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Authentication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Authorization</a:t>
                      </a:r>
                      <a:endParaRPr lang="el-G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1" dirty="0">
                          <a:effectLst/>
                          <a:latin typeface="+mn-lt"/>
                        </a:rPr>
                        <a:t>Sustainability*</a:t>
                      </a:r>
                      <a:endParaRPr lang="el-GR" sz="12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Confidentiality</a:t>
                      </a:r>
                      <a:endParaRPr lang="el-G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Integrity</a:t>
                      </a:r>
                      <a:endParaRPr lang="el-G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Secure Localization</a:t>
                      </a:r>
                      <a:endParaRPr lang="el-G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0938584"/>
                  </a:ext>
                </a:extLst>
              </a:tr>
              <a:tr h="1811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ABE [27]</a:t>
                      </a:r>
                      <a:endParaRPr lang="el-G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X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X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1" dirty="0">
                          <a:effectLst/>
                          <a:latin typeface="+mn-lt"/>
                        </a:rPr>
                        <a:t> X</a:t>
                      </a:r>
                      <a:endParaRPr lang="el-GR" sz="12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X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X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55842"/>
                  </a:ext>
                </a:extLst>
              </a:tr>
              <a:tr h="179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PaF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[29]</a:t>
                      </a:r>
                      <a:endParaRPr lang="el-G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1" dirty="0">
                          <a:effectLst/>
                          <a:latin typeface="+mn-lt"/>
                        </a:rPr>
                        <a:t> X</a:t>
                      </a:r>
                      <a:endParaRPr lang="el-GR" sz="12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X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l-G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X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7580270"/>
                  </a:ext>
                </a:extLst>
              </a:tr>
              <a:tr h="1707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 [36]</a:t>
                      </a:r>
                      <a:endParaRPr lang="el-G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1" dirty="0">
                          <a:effectLst/>
                          <a:latin typeface="+mn-lt"/>
                        </a:rPr>
                        <a:t> X</a:t>
                      </a:r>
                      <a:endParaRPr lang="el-GR" sz="12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X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l-G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X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3423491"/>
                  </a:ext>
                </a:extLst>
              </a:tr>
              <a:tr h="1707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EMAP [47]</a:t>
                      </a:r>
                      <a:endParaRPr lang="el-G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X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1" dirty="0">
                          <a:effectLst/>
                          <a:latin typeface="+mn-lt"/>
                        </a:rPr>
                        <a:t> X </a:t>
                      </a:r>
                      <a:endParaRPr lang="el-GR" sz="12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X</a:t>
                      </a:r>
                      <a:endParaRPr lang="el-G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n-lt"/>
                        </a:rPr>
                        <a:t> </a:t>
                      </a:r>
                      <a:endParaRPr lang="el-G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2977229"/>
                  </a:ext>
                </a:extLst>
              </a:tr>
              <a:tr h="1707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ERBAC [81]</a:t>
                      </a:r>
                      <a:endParaRPr lang="el-G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  <a:endParaRPr lang="el-GR" sz="12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1414471"/>
                  </a:ext>
                </a:extLst>
              </a:tr>
              <a:tr h="1707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MRBAC [82]</a:t>
                      </a:r>
                      <a:endParaRPr lang="el-G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  <a:endParaRPr lang="el-GR" sz="12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3148353"/>
                  </a:ext>
                </a:extLst>
              </a:tr>
              <a:tr h="179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STAC-EHs [83]</a:t>
                      </a:r>
                      <a:endParaRPr lang="el-G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  <a:endParaRPr lang="el-GR" sz="12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0841549"/>
                  </a:ext>
                </a:extLst>
              </a:tr>
              <a:tr h="3298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Location Based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Encryption 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[84]</a:t>
                      </a:r>
                      <a:endParaRPr lang="el-GR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  <a:endParaRPr lang="el-GR" sz="1200" b="0" i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</a:t>
                      </a: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3806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71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4651"/>
            <a:ext cx="7886700" cy="1325563"/>
          </a:xfrm>
        </p:spPr>
        <p:txBody>
          <a:bodyPr/>
          <a:lstStyle/>
          <a:p>
            <a:r>
              <a:rPr lang="en-US" dirty="0"/>
              <a:t>Resource manipulation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65876"/>
            <a:ext cx="2057400" cy="365125"/>
          </a:xfrm>
        </p:spPr>
        <p:txBody>
          <a:bodyPr/>
          <a:lstStyle/>
          <a:p>
            <a:fld id="{611372E0-8BFD-4E54-B7BC-ADB9DF2F8A94}" type="slidenum">
              <a:rPr lang="el-GR" smtClean="0"/>
              <a:t>44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15" y="1313387"/>
            <a:ext cx="4612939" cy="6137214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2950028" y="1802139"/>
            <a:ext cx="6073071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052" y="2211853"/>
            <a:ext cx="1439139" cy="594485"/>
          </a:xfrm>
          <a:prstGeom prst="rect">
            <a:avLst/>
          </a:prstGeom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2950027" y="1800225"/>
            <a:ext cx="6073071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Αφορά την αποτελεσματική χρήση των πόρων του συστήματος.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9" y="2211853"/>
            <a:ext cx="1439139" cy="59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8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4651"/>
            <a:ext cx="7886700" cy="1325563"/>
          </a:xfrm>
        </p:spPr>
        <p:txBody>
          <a:bodyPr/>
          <a:lstStyle/>
          <a:p>
            <a:r>
              <a:rPr lang="en-US" dirty="0"/>
              <a:t>Resource manipulation</a:t>
            </a:r>
            <a:r>
              <a:rPr lang="el-GR" dirty="0"/>
              <a:t> </a:t>
            </a:r>
            <a:r>
              <a:rPr lang="en-US" dirty="0"/>
              <a:t>factors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65876"/>
            <a:ext cx="2057400" cy="365125"/>
          </a:xfrm>
        </p:spPr>
        <p:txBody>
          <a:bodyPr/>
          <a:lstStyle/>
          <a:p>
            <a:fld id="{611372E0-8BFD-4E54-B7BC-ADB9DF2F8A94}" type="slidenum">
              <a:rPr lang="el-GR" smtClean="0"/>
              <a:t>45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15" y="1313387"/>
            <a:ext cx="4612939" cy="6137214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2950028" y="1802139"/>
            <a:ext cx="6073071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960910" y="1813021"/>
            <a:ext cx="6073071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Quality of Service.</a:t>
            </a:r>
          </a:p>
          <a:p>
            <a:r>
              <a:rPr lang="el-GR" sz="2400" dirty="0"/>
              <a:t>Αντιπροσωπεύει την απόδοση του συστήματος.</a:t>
            </a:r>
            <a:r>
              <a:rPr lang="el-GR" sz="1400" dirty="0"/>
              <a:t> </a:t>
            </a:r>
            <a:endParaRPr lang="en-US" sz="1400" dirty="0"/>
          </a:p>
          <a:p>
            <a:r>
              <a:rPr lang="el-GR" sz="2400" dirty="0"/>
              <a:t>Εκτιμάται βάσει τεχνικών παραγόντων:</a:t>
            </a:r>
          </a:p>
          <a:p>
            <a:pPr lvl="1"/>
            <a:r>
              <a:rPr lang="el-GR" sz="2000" dirty="0"/>
              <a:t>Όπως </a:t>
            </a:r>
            <a:r>
              <a:rPr lang="en-US" sz="2000" dirty="0"/>
              <a:t>throughput</a:t>
            </a:r>
            <a:r>
              <a:rPr lang="el-GR" sz="2000" dirty="0"/>
              <a:t>, </a:t>
            </a:r>
            <a:r>
              <a:rPr lang="en-US" sz="2000" dirty="0"/>
              <a:t>delay</a:t>
            </a:r>
            <a:r>
              <a:rPr lang="el-GR" sz="2000" dirty="0"/>
              <a:t>, </a:t>
            </a:r>
            <a:r>
              <a:rPr lang="en-US" sz="2000" dirty="0"/>
              <a:t>jitter</a:t>
            </a:r>
            <a:r>
              <a:rPr lang="el-GR" sz="2000" dirty="0"/>
              <a:t> και </a:t>
            </a:r>
            <a:r>
              <a:rPr lang="en-US" sz="2000" dirty="0"/>
              <a:t>packet loss</a:t>
            </a:r>
            <a:r>
              <a:rPr lang="el-GR" sz="2000" dirty="0"/>
              <a:t>.</a:t>
            </a:r>
            <a:r>
              <a:rPr lang="el-GR" sz="1050" dirty="0"/>
              <a:t> </a:t>
            </a:r>
            <a:endParaRPr lang="en-US" sz="1000" dirty="0"/>
          </a:p>
          <a:p>
            <a:r>
              <a:rPr lang="el-GR" sz="2400" dirty="0"/>
              <a:t>Είναι σημαντικό για την μεταφορά ροών με αυξημένες απαιτήσεις</a:t>
            </a:r>
            <a:r>
              <a:rPr lang="en-US" sz="2400" dirty="0"/>
              <a:t>.</a:t>
            </a:r>
            <a:endParaRPr lang="el-GR" sz="2400" dirty="0"/>
          </a:p>
          <a:p>
            <a:pPr lvl="1"/>
            <a:r>
              <a:rPr lang="el-GR" sz="2000" dirty="0"/>
              <a:t>Όπως </a:t>
            </a:r>
            <a:r>
              <a:rPr lang="en-US" sz="2000" dirty="0"/>
              <a:t>VoIP</a:t>
            </a:r>
            <a:r>
              <a:rPr lang="el-GR" sz="2000" dirty="0"/>
              <a:t>, βίντεο και </a:t>
            </a:r>
            <a:r>
              <a:rPr lang="en-US" sz="2000" dirty="0"/>
              <a:t>real time gaming.</a:t>
            </a:r>
            <a:endParaRPr lang="en-US" sz="10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9" y="2211853"/>
            <a:ext cx="1439139" cy="5944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93" y="2658166"/>
            <a:ext cx="1439139" cy="59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55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4651"/>
            <a:ext cx="7886700" cy="1325563"/>
          </a:xfrm>
        </p:spPr>
        <p:txBody>
          <a:bodyPr/>
          <a:lstStyle/>
          <a:p>
            <a:r>
              <a:rPr lang="en-US" dirty="0"/>
              <a:t>Resource manipulation</a:t>
            </a:r>
            <a:r>
              <a:rPr lang="el-GR" dirty="0"/>
              <a:t> </a:t>
            </a:r>
            <a:r>
              <a:rPr lang="en-US" dirty="0"/>
              <a:t>factors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65876"/>
            <a:ext cx="2057400" cy="365125"/>
          </a:xfrm>
        </p:spPr>
        <p:txBody>
          <a:bodyPr/>
          <a:lstStyle/>
          <a:p>
            <a:fld id="{611372E0-8BFD-4E54-B7BC-ADB9DF2F8A94}" type="slidenum">
              <a:rPr lang="el-GR" smtClean="0"/>
              <a:t>46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15" y="1313387"/>
            <a:ext cx="4612939" cy="6137214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2950028" y="1802139"/>
            <a:ext cx="6073071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960910" y="1813021"/>
            <a:ext cx="6073071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Gateway (RSU) discovery and selection.</a:t>
            </a:r>
            <a:endParaRPr lang="el-GR" b="1" dirty="0"/>
          </a:p>
          <a:p>
            <a:r>
              <a:rPr lang="el-GR" dirty="0"/>
              <a:t>Εντοπισμός κι επιλογή της κατάλληλης </a:t>
            </a:r>
            <a:r>
              <a:rPr lang="en-US" dirty="0"/>
              <a:t>Gateway.</a:t>
            </a:r>
            <a:endParaRPr lang="el-GR" u="sng" dirty="0"/>
          </a:p>
          <a:p>
            <a:r>
              <a:rPr lang="el-GR" u="sng" dirty="0"/>
              <a:t>Στάσιμες πύλες (</a:t>
            </a:r>
            <a:r>
              <a:rPr lang="en-US" u="sng" dirty="0"/>
              <a:t>Stationary Gateways </a:t>
            </a:r>
            <a:r>
              <a:rPr lang="el-GR" u="sng" dirty="0"/>
              <a:t>- </a:t>
            </a:r>
            <a:r>
              <a:rPr lang="en-US" u="sng" dirty="0"/>
              <a:t>SG</a:t>
            </a:r>
            <a:r>
              <a:rPr lang="el-GR" u="sng" dirty="0"/>
              <a:t>).</a:t>
            </a:r>
            <a:r>
              <a:rPr lang="el-GR" sz="2400" u="sng" dirty="0"/>
              <a:t> </a:t>
            </a:r>
            <a:endParaRPr lang="en-US" sz="2200" u="sng" dirty="0"/>
          </a:p>
          <a:p>
            <a:r>
              <a:rPr lang="el-GR" dirty="0"/>
              <a:t>Τα οχήματα συνήθως βγαίνουν από την εμβέλεια επικοινωνίας των </a:t>
            </a:r>
            <a:r>
              <a:rPr lang="en-US" dirty="0"/>
              <a:t>SGs.</a:t>
            </a:r>
          </a:p>
          <a:p>
            <a:pPr lvl="1"/>
            <a:r>
              <a:rPr lang="el-GR" dirty="0"/>
              <a:t>Λόγω της υψηλής ταχύτητας κίνησης.</a:t>
            </a:r>
            <a:r>
              <a:rPr lang="el-GR" sz="2000" dirty="0"/>
              <a:t> </a:t>
            </a:r>
            <a:endParaRPr lang="en-US" sz="1800" dirty="0"/>
          </a:p>
          <a:p>
            <a:r>
              <a:rPr lang="el-GR" dirty="0"/>
              <a:t>Δύσκολη η σταθερή πρόσβαση στο </a:t>
            </a:r>
            <a:r>
              <a:rPr lang="en-US" dirty="0"/>
              <a:t>Internet</a:t>
            </a:r>
            <a:r>
              <a:rPr lang="el-GR" dirty="0"/>
              <a:t>, καθώς και η διασφάλιση του </a:t>
            </a:r>
            <a:r>
              <a:rPr lang="en-US" dirty="0" err="1"/>
              <a:t>QoS</a:t>
            </a:r>
            <a:r>
              <a:rPr lang="el-GR" dirty="0"/>
              <a:t>.</a:t>
            </a:r>
          </a:p>
          <a:p>
            <a:pPr lvl="1"/>
            <a:r>
              <a:rPr lang="el-GR" dirty="0"/>
              <a:t>Λόγω της περιορισμένης εμβέλειας επικοινωνίας τους (π.χ. για 802.11 </a:t>
            </a:r>
            <a:r>
              <a:rPr lang="en-US" dirty="0"/>
              <a:t>SGs</a:t>
            </a:r>
            <a:r>
              <a:rPr lang="el-GR" dirty="0"/>
              <a:t>).</a:t>
            </a:r>
          </a:p>
          <a:p>
            <a:r>
              <a:rPr lang="el-GR" dirty="0"/>
              <a:t>Απαιτείται μεγάλος αριθμό από </a:t>
            </a:r>
            <a:r>
              <a:rPr lang="en-US" dirty="0"/>
              <a:t>handovers</a:t>
            </a:r>
            <a:r>
              <a:rPr lang="el-GR" dirty="0"/>
              <a:t>.</a:t>
            </a:r>
            <a:r>
              <a:rPr lang="el-GR" sz="2400" dirty="0"/>
              <a:t> </a:t>
            </a:r>
            <a:endParaRPr lang="en-US" sz="2200" dirty="0"/>
          </a:p>
          <a:p>
            <a:r>
              <a:rPr lang="el-GR" u="sng" dirty="0"/>
              <a:t>Κινητές πύλες (</a:t>
            </a:r>
            <a:r>
              <a:rPr lang="en-US" u="sng" dirty="0"/>
              <a:t>Mobile Gateways - MGs)</a:t>
            </a:r>
            <a:endParaRPr lang="el-GR" u="sng" dirty="0"/>
          </a:p>
          <a:p>
            <a:pPr lvl="1"/>
            <a:r>
              <a:rPr lang="el-GR" dirty="0"/>
              <a:t>Για να ξεπεραστούν οι περιορισμοί των </a:t>
            </a:r>
            <a:r>
              <a:rPr lang="en-US" dirty="0"/>
              <a:t>SGs</a:t>
            </a:r>
            <a:r>
              <a:rPr lang="el-GR" dirty="0"/>
              <a:t>.</a:t>
            </a:r>
            <a:endParaRPr lang="en-US" dirty="0"/>
          </a:p>
          <a:p>
            <a:r>
              <a:rPr lang="el-GR" dirty="0"/>
              <a:t>Σε αυτό το σύνθετο περιβάλλον, απαιτείται:</a:t>
            </a:r>
          </a:p>
          <a:p>
            <a:pPr lvl="1"/>
            <a:r>
              <a:rPr lang="el-GR" dirty="0"/>
              <a:t>Εντοπισμός των διαθέσιμων πυλών (</a:t>
            </a:r>
            <a:r>
              <a:rPr lang="en-US" dirty="0"/>
              <a:t>discovery</a:t>
            </a:r>
            <a:r>
              <a:rPr lang="el-GR" dirty="0"/>
              <a:t>).</a:t>
            </a:r>
          </a:p>
          <a:p>
            <a:pPr lvl="1"/>
            <a:r>
              <a:rPr lang="el-GR" dirty="0"/>
              <a:t>Επιλογή της καταλληλότερης για σύνδεση</a:t>
            </a:r>
            <a:r>
              <a:rPr lang="en-US" dirty="0"/>
              <a:t> (selection)</a:t>
            </a:r>
            <a:r>
              <a:rPr lang="el-GR" dirty="0"/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93" y="2658166"/>
            <a:ext cx="1439139" cy="5944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77" y="3039168"/>
            <a:ext cx="1439139" cy="59448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960293" y="1803377"/>
            <a:ext cx="6073071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Gateway (RSU) discovery and selection.</a:t>
            </a:r>
            <a:endParaRPr lang="el-GR" b="1" dirty="0"/>
          </a:p>
          <a:p>
            <a:r>
              <a:rPr lang="el-GR" dirty="0"/>
              <a:t>Τρεις τρόποι λειτουργίας: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Proactive mode</a:t>
            </a:r>
            <a:r>
              <a:rPr lang="el-GR" dirty="0"/>
              <a:t>.</a:t>
            </a:r>
          </a:p>
          <a:p>
            <a:pPr lvl="2">
              <a:spcBef>
                <a:spcPts val="0"/>
              </a:spcBef>
            </a:pPr>
            <a:r>
              <a:rPr lang="el-GR" dirty="0"/>
              <a:t>Περιοδικά, η πύλη μεταδίδει μηνύματα </a:t>
            </a:r>
            <a:r>
              <a:rPr lang="en-US" dirty="0"/>
              <a:t>“Advertisement”</a:t>
            </a:r>
            <a:r>
              <a:rPr lang="el-GR" dirty="0"/>
              <a:t>. </a:t>
            </a:r>
          </a:p>
          <a:p>
            <a:pPr lvl="3">
              <a:spcBef>
                <a:spcPts val="0"/>
              </a:spcBef>
            </a:pPr>
            <a:r>
              <a:rPr lang="el-GR" dirty="0"/>
              <a:t>Γνωστοποιεί την ύπαρξή της στα οχήματα. 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Reactive mode</a:t>
            </a:r>
            <a:r>
              <a:rPr lang="el-GR" dirty="0"/>
              <a:t>.</a:t>
            </a:r>
          </a:p>
          <a:p>
            <a:pPr lvl="2">
              <a:spcBef>
                <a:spcPts val="0"/>
              </a:spcBef>
            </a:pPr>
            <a:r>
              <a:rPr lang="el-GR" dirty="0"/>
              <a:t>Το όχημα μεταδίδει ένα μήνυμα </a:t>
            </a:r>
            <a:r>
              <a:rPr lang="en-US" dirty="0"/>
              <a:t>“Solicitation”</a:t>
            </a:r>
            <a:r>
              <a:rPr lang="el-GR" dirty="0"/>
              <a:t>.</a:t>
            </a:r>
          </a:p>
          <a:p>
            <a:pPr lvl="2">
              <a:spcBef>
                <a:spcPts val="0"/>
              </a:spcBef>
            </a:pPr>
            <a:r>
              <a:rPr lang="el-GR" dirty="0"/>
              <a:t>Η πύλη λαμβάνει το μήνυμα και απαντάει με ένα μήνυμα </a:t>
            </a:r>
            <a:r>
              <a:rPr lang="en-US" dirty="0"/>
              <a:t>“Advertisement”</a:t>
            </a:r>
            <a:r>
              <a:rPr lang="el-GR" dirty="0"/>
              <a:t>.</a:t>
            </a:r>
          </a:p>
          <a:p>
            <a:pPr lvl="1">
              <a:spcBef>
                <a:spcPts val="0"/>
              </a:spcBef>
            </a:pPr>
            <a:r>
              <a:rPr lang="en-US" dirty="0"/>
              <a:t>Hybrid mode</a:t>
            </a:r>
            <a:r>
              <a:rPr lang="el-GR" dirty="0"/>
              <a:t>.</a:t>
            </a:r>
          </a:p>
          <a:p>
            <a:pPr lvl="2">
              <a:spcBef>
                <a:spcPts val="0"/>
              </a:spcBef>
            </a:pPr>
            <a:r>
              <a:rPr lang="el-GR" dirty="0"/>
              <a:t>Συνδυασμός των </a:t>
            </a:r>
            <a:r>
              <a:rPr lang="en-US" dirty="0"/>
              <a:t>proactive </a:t>
            </a:r>
            <a:r>
              <a:rPr lang="el-GR" dirty="0"/>
              <a:t>και </a:t>
            </a:r>
            <a:r>
              <a:rPr lang="en-US" dirty="0"/>
              <a:t>reactive modes</a:t>
            </a:r>
            <a:r>
              <a:rPr lang="el-GR" dirty="0"/>
              <a:t>.</a:t>
            </a:r>
          </a:p>
          <a:p>
            <a:pPr lvl="3">
              <a:spcBef>
                <a:spcPts val="0"/>
              </a:spcBef>
            </a:pPr>
            <a:r>
              <a:rPr lang="en-US" dirty="0"/>
              <a:t>Proactive </a:t>
            </a:r>
            <a:r>
              <a:rPr lang="el-GR" dirty="0"/>
              <a:t>για τα οχήματα που βρίσκονται εντός μίας προκαθορισμένης γεωγραφικής περιοχής.</a:t>
            </a:r>
          </a:p>
          <a:p>
            <a:pPr lvl="3"/>
            <a:r>
              <a:rPr lang="en-US" dirty="0"/>
              <a:t>Reactive </a:t>
            </a:r>
            <a:r>
              <a:rPr lang="el-GR" dirty="0"/>
              <a:t>για τα οχήματα που βρίσκεται εκτός της προκαθορισμένης γεωγραφικής περιοχής.</a:t>
            </a:r>
          </a:p>
          <a:p>
            <a:r>
              <a:rPr lang="el-GR" dirty="0"/>
              <a:t>Το </a:t>
            </a:r>
            <a:r>
              <a:rPr lang="en-US" dirty="0"/>
              <a:t>Gateway Selection </a:t>
            </a:r>
            <a:r>
              <a:rPr lang="el-GR" dirty="0"/>
              <a:t>εκτελείται μετά από τη διαδικασία του </a:t>
            </a:r>
            <a:r>
              <a:rPr lang="en-US" dirty="0"/>
              <a:t>Gateway Discovery</a:t>
            </a:r>
            <a:r>
              <a:rPr lang="el-GR" dirty="0"/>
              <a:t>.</a:t>
            </a:r>
            <a:endParaRPr lang="en-US" dirty="0"/>
          </a:p>
          <a:p>
            <a:pPr lvl="1"/>
            <a:r>
              <a:rPr lang="el-GR" dirty="0"/>
              <a:t>Αναφέρεται στην επιλογή της βέλτιστης πύλης για την αποτελεσματική ικανοποίηση των απαιτήσεων των εφαρμογών του χρήστη.</a:t>
            </a:r>
          </a:p>
          <a:p>
            <a:pPr lvl="1"/>
            <a:r>
              <a:rPr lang="el-GR" dirty="0"/>
              <a:t>Επηρεάζει σημαντικά το </a:t>
            </a:r>
            <a:r>
              <a:rPr lang="en-US" dirty="0" err="1"/>
              <a:t>QoS</a:t>
            </a:r>
            <a:r>
              <a:rPr lang="el-GR" dirty="0"/>
              <a:t> των υπηρεσιών που παρέχονται στο </a:t>
            </a:r>
            <a:r>
              <a:rPr lang="en-US" dirty="0"/>
              <a:t>VANET Cloud</a:t>
            </a:r>
            <a:r>
              <a:rPr lang="el-GR" dirty="0"/>
              <a:t>.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973099" y="1805307"/>
            <a:ext cx="6073071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Gateway (RSU) discovery and selection.</a:t>
            </a:r>
            <a:endParaRPr lang="el-GR" sz="2400" dirty="0"/>
          </a:p>
          <a:p>
            <a:r>
              <a:rPr lang="el-GR" sz="2400" dirty="0"/>
              <a:t>Στο [24]</a:t>
            </a:r>
            <a:r>
              <a:rPr lang="en-US" sz="2400" dirty="0"/>
              <a:t> </a:t>
            </a:r>
            <a:r>
              <a:rPr lang="el-GR" sz="2400" dirty="0"/>
              <a:t>αξιολογούνται οι </a:t>
            </a:r>
            <a:r>
              <a:rPr lang="en-US" sz="2400" dirty="0"/>
              <a:t>proactive </a:t>
            </a:r>
            <a:r>
              <a:rPr lang="el-GR" sz="2400" dirty="0"/>
              <a:t>και </a:t>
            </a:r>
            <a:r>
              <a:rPr lang="en-US" sz="2400" dirty="0"/>
              <a:t>reactive </a:t>
            </a:r>
            <a:r>
              <a:rPr lang="el-GR" sz="2400" dirty="0"/>
              <a:t>τρόποι λειτουργίας.</a:t>
            </a:r>
          </a:p>
          <a:p>
            <a:r>
              <a:rPr lang="el-GR" sz="2400" dirty="0"/>
              <a:t>Χρησιμοποιούνται τόσο </a:t>
            </a:r>
            <a:r>
              <a:rPr lang="en-US" sz="2400" dirty="0"/>
              <a:t>SGs</a:t>
            </a:r>
            <a:r>
              <a:rPr lang="el-GR" sz="2400" dirty="0"/>
              <a:t> όσο και </a:t>
            </a:r>
            <a:r>
              <a:rPr lang="en-US" sz="2400" dirty="0"/>
              <a:t>MGs.</a:t>
            </a:r>
            <a:r>
              <a:rPr lang="el-GR" sz="2400" dirty="0"/>
              <a:t> </a:t>
            </a:r>
            <a:endParaRPr lang="en-US" sz="2400" dirty="0"/>
          </a:p>
          <a:p>
            <a:r>
              <a:rPr lang="el-GR" sz="2400" dirty="0"/>
              <a:t>Μία </a:t>
            </a:r>
            <a:r>
              <a:rPr lang="en-US" sz="2400" dirty="0"/>
              <a:t>SG</a:t>
            </a:r>
            <a:r>
              <a:rPr lang="el-GR" sz="2400" dirty="0"/>
              <a:t> (</a:t>
            </a:r>
            <a:r>
              <a:rPr lang="en-US" sz="2400" dirty="0"/>
              <a:t>RSU</a:t>
            </a:r>
            <a:r>
              <a:rPr lang="el-GR" sz="2400" dirty="0"/>
              <a:t>) είναι μέρος της οδικής υποδομής</a:t>
            </a:r>
            <a:r>
              <a:rPr lang="en-US" sz="2400" dirty="0"/>
              <a:t>.</a:t>
            </a:r>
            <a:endParaRPr lang="el-GR" sz="2400" dirty="0"/>
          </a:p>
          <a:p>
            <a:r>
              <a:rPr lang="el-GR" sz="2400" dirty="0"/>
              <a:t>Μία </a:t>
            </a:r>
            <a:r>
              <a:rPr lang="en-US" sz="2400" dirty="0"/>
              <a:t>MG</a:t>
            </a:r>
            <a:r>
              <a:rPr lang="el-GR" sz="2400" dirty="0"/>
              <a:t> είναι ένα οχήματα που παρέχει πρόσβαση στο </a:t>
            </a:r>
            <a:r>
              <a:rPr lang="en-US" sz="2400" dirty="0"/>
              <a:t>Internet</a:t>
            </a:r>
            <a:r>
              <a:rPr lang="el-GR" sz="2400" dirty="0"/>
              <a:t> σε άλλα οχήματα.</a:t>
            </a:r>
            <a:endParaRPr lang="en-US" sz="2400" dirty="0"/>
          </a:p>
          <a:p>
            <a:r>
              <a:rPr lang="el-GR" sz="2400" dirty="0"/>
              <a:t>Τα αποτελέσματα της προσομοίωσης έδειξαν ότι:</a:t>
            </a:r>
          </a:p>
          <a:p>
            <a:pPr lvl="1"/>
            <a:r>
              <a:rPr lang="el-GR" sz="2100" dirty="0"/>
              <a:t>Οι </a:t>
            </a:r>
            <a:r>
              <a:rPr lang="en-US" sz="2100" dirty="0"/>
              <a:t>SGs</a:t>
            </a:r>
            <a:r>
              <a:rPr lang="el-GR" sz="2100" dirty="0"/>
              <a:t> έχουν καλύτερες επιδόσεις ως προς</a:t>
            </a:r>
            <a:r>
              <a:rPr lang="en-US" sz="2100" dirty="0"/>
              <a:t> </a:t>
            </a:r>
            <a:r>
              <a:rPr lang="el-GR" sz="2100" dirty="0"/>
              <a:t>το </a:t>
            </a:r>
            <a:r>
              <a:rPr lang="en-US" sz="2100" dirty="0"/>
              <a:t>handover delay.</a:t>
            </a:r>
          </a:p>
          <a:p>
            <a:pPr lvl="1"/>
            <a:r>
              <a:rPr lang="el-GR" sz="2100" dirty="0"/>
              <a:t>Οι </a:t>
            </a:r>
            <a:r>
              <a:rPr lang="en-US" sz="2100" dirty="0"/>
              <a:t>MGs</a:t>
            </a:r>
            <a:r>
              <a:rPr lang="el-GR" sz="2100" dirty="0"/>
              <a:t> έχουν καλύτερες επιδόσεις ως προς:</a:t>
            </a:r>
          </a:p>
          <a:p>
            <a:pPr lvl="2"/>
            <a:r>
              <a:rPr lang="el-GR" dirty="0"/>
              <a:t>Τη διάρκεια ζωής του συνδέσμου.</a:t>
            </a:r>
          </a:p>
          <a:p>
            <a:pPr lvl="2"/>
            <a:r>
              <a:rPr lang="el-GR" dirty="0"/>
              <a:t>Τη μείωση του απαιτούμενου </a:t>
            </a:r>
            <a:r>
              <a:rPr lang="en-US" dirty="0"/>
              <a:t>signaling (</a:t>
            </a:r>
            <a:r>
              <a:rPr lang="el-GR" dirty="0"/>
              <a:t>λιγότερα </a:t>
            </a:r>
            <a:r>
              <a:rPr lang="en-US" dirty="0"/>
              <a:t>handovers)</a:t>
            </a:r>
            <a:r>
              <a:rPr lang="el-GR" dirty="0"/>
              <a:t>.</a:t>
            </a:r>
            <a:endParaRPr lang="en-US" dirty="0"/>
          </a:p>
          <a:p>
            <a:pPr lvl="2"/>
            <a:r>
              <a:rPr lang="el-GR" dirty="0"/>
              <a:t>Τη μείωση του </a:t>
            </a:r>
            <a:r>
              <a:rPr lang="en-US" dirty="0"/>
              <a:t>packet loss.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3576" y="5494602"/>
            <a:ext cx="27279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[24] Yen-Wen Lin,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Jie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-Min Shen, and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Hao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-Chun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Weng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“Gateway Discovery in VANET Cloud”, IEEE International Conference on High Performance Computing and Communications, pp. 951-954, Banff, Alberta, Canada, September 2-4, 2011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65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0" grpId="0" animBg="1"/>
      <p:bldP spid="12" grpId="0" animBg="1"/>
      <p:bldP spid="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4651"/>
            <a:ext cx="7886700" cy="1325563"/>
          </a:xfrm>
        </p:spPr>
        <p:txBody>
          <a:bodyPr/>
          <a:lstStyle/>
          <a:p>
            <a:r>
              <a:rPr lang="en-US" dirty="0"/>
              <a:t>Resource manipulation</a:t>
            </a:r>
            <a:r>
              <a:rPr lang="el-GR" dirty="0"/>
              <a:t> </a:t>
            </a:r>
            <a:r>
              <a:rPr lang="en-US" dirty="0"/>
              <a:t>factors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65876"/>
            <a:ext cx="2057400" cy="365125"/>
          </a:xfrm>
        </p:spPr>
        <p:txBody>
          <a:bodyPr/>
          <a:lstStyle/>
          <a:p>
            <a:fld id="{611372E0-8BFD-4E54-B7BC-ADB9DF2F8A94}" type="slidenum">
              <a:rPr lang="el-GR" smtClean="0"/>
              <a:t>47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15" y="1313387"/>
            <a:ext cx="4612939" cy="6137214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2950028" y="1802139"/>
            <a:ext cx="6073071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952443" y="1813021"/>
            <a:ext cx="6073071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b="1" dirty="0"/>
              <a:t>Δρομολόγηση</a:t>
            </a:r>
            <a:r>
              <a:rPr lang="en-US" sz="2400" b="1" dirty="0"/>
              <a:t>.</a:t>
            </a:r>
          </a:p>
          <a:p>
            <a:r>
              <a:rPr lang="el-GR" sz="2400" dirty="0"/>
              <a:t>Πολλές τεχνικές δρομολόγησης σε </a:t>
            </a:r>
            <a:r>
              <a:rPr lang="en-US" sz="2400" dirty="0"/>
              <a:t>VANET Clouds.</a:t>
            </a:r>
            <a:endParaRPr lang="el-GR" sz="2400" dirty="0"/>
          </a:p>
          <a:p>
            <a:pPr lvl="1"/>
            <a:r>
              <a:rPr lang="el-GR" sz="2000" dirty="0"/>
              <a:t>Εφαρμόζουν </a:t>
            </a:r>
            <a:r>
              <a:rPr lang="en-US" sz="2000" dirty="0"/>
              <a:t>unicast</a:t>
            </a:r>
            <a:r>
              <a:rPr lang="el-GR" sz="2000" dirty="0"/>
              <a:t> προώθηση δεδομένων</a:t>
            </a:r>
            <a:r>
              <a:rPr lang="en-US" sz="2000" dirty="0"/>
              <a:t>.</a:t>
            </a:r>
            <a:endParaRPr lang="el-GR" sz="2000" dirty="0"/>
          </a:p>
          <a:p>
            <a:pPr lvl="2"/>
            <a:r>
              <a:rPr lang="el-GR" sz="1800" dirty="0"/>
              <a:t>Μειώνοντας τη συνολική απόδοση από την άποψη των απωλειών πακέτων και της καθυστέρησης [31]. </a:t>
            </a:r>
          </a:p>
          <a:p>
            <a:pPr lvl="3"/>
            <a:r>
              <a:rPr lang="el-GR" sz="1600" dirty="0"/>
              <a:t>Σύγχρονες υπηρεσίες </a:t>
            </a:r>
            <a:r>
              <a:rPr lang="en-US" sz="1600" dirty="0"/>
              <a:t>VANET Cloud </a:t>
            </a:r>
            <a:r>
              <a:rPr lang="el-GR" sz="1600" dirty="0"/>
              <a:t>έχουν αυστηρούς περιορισμούς για τους παράγοντες αυτούς.</a:t>
            </a:r>
            <a:r>
              <a:rPr lang="el-GR" sz="1000" dirty="0"/>
              <a:t> </a:t>
            </a:r>
            <a:endParaRPr lang="en-US" sz="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877" y="3039168"/>
            <a:ext cx="1439139" cy="5944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33" y="3411490"/>
            <a:ext cx="1439139" cy="594485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2953474" y="1808899"/>
            <a:ext cx="6073071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b="1" dirty="0"/>
              <a:t>Δρομολόγηση.</a:t>
            </a:r>
            <a:endParaRPr lang="en-US" sz="2000" b="1" dirty="0"/>
          </a:p>
          <a:p>
            <a:r>
              <a:rPr lang="el-GR" sz="2000" dirty="0"/>
              <a:t>Ενδεικτικά, στο [31], το </a:t>
            </a:r>
            <a:r>
              <a:rPr lang="en-US" sz="2000" dirty="0"/>
              <a:t>VANET</a:t>
            </a:r>
            <a:r>
              <a:rPr lang="el-GR" sz="2000" dirty="0"/>
              <a:t>:</a:t>
            </a:r>
            <a:endParaRPr lang="en-US" sz="2000" dirty="0"/>
          </a:p>
          <a:p>
            <a:pPr lvl="1"/>
            <a:r>
              <a:rPr lang="el-GR" sz="1800" dirty="0"/>
              <a:t>Δομείται σε συστάδες (</a:t>
            </a:r>
            <a:r>
              <a:rPr lang="en-US" sz="1800" dirty="0"/>
              <a:t>clusters</a:t>
            </a:r>
            <a:r>
              <a:rPr lang="el-GR" sz="1800" dirty="0"/>
              <a:t>).</a:t>
            </a:r>
          </a:p>
          <a:p>
            <a:pPr lvl="1"/>
            <a:r>
              <a:rPr lang="el-GR" sz="1800" dirty="0"/>
              <a:t>Εφαρμόζεται </a:t>
            </a:r>
            <a:r>
              <a:rPr lang="en-US" sz="1800" dirty="0"/>
              <a:t>Content Based Routing</a:t>
            </a:r>
            <a:r>
              <a:rPr lang="el-GR" sz="1800" dirty="0"/>
              <a:t> (</a:t>
            </a:r>
            <a:r>
              <a:rPr lang="en-US" sz="1800" dirty="0"/>
              <a:t>CBR</a:t>
            </a:r>
            <a:r>
              <a:rPr lang="el-GR" sz="1800" dirty="0"/>
              <a:t>) για την επικοινωνία </a:t>
            </a:r>
            <a:r>
              <a:rPr lang="en-US" sz="1800" dirty="0"/>
              <a:t>intra-cluster</a:t>
            </a:r>
            <a:r>
              <a:rPr lang="el-GR" sz="1800" dirty="0"/>
              <a:t>.</a:t>
            </a:r>
          </a:p>
          <a:p>
            <a:pPr lvl="1"/>
            <a:r>
              <a:rPr lang="el-GR" sz="1800" dirty="0"/>
              <a:t>Εφαρμόζεται </a:t>
            </a:r>
            <a:r>
              <a:rPr lang="en-US" sz="1800" dirty="0"/>
              <a:t>Geographic Routing (GR)</a:t>
            </a:r>
            <a:r>
              <a:rPr lang="el-GR" sz="1800" dirty="0"/>
              <a:t> για την επικοινωνία </a:t>
            </a:r>
            <a:r>
              <a:rPr lang="en-US" sz="1800" dirty="0"/>
              <a:t>inter-cluster</a:t>
            </a:r>
            <a:r>
              <a:rPr lang="el-GR" sz="1800" dirty="0"/>
              <a:t> </a:t>
            </a:r>
            <a:r>
              <a:rPr lang="el-GR" sz="1800" i="1" dirty="0"/>
              <a:t>(αρχική προσέγγιση)</a:t>
            </a:r>
            <a:r>
              <a:rPr lang="el-GR" sz="1800" dirty="0"/>
              <a:t>.</a:t>
            </a:r>
          </a:p>
          <a:p>
            <a:pPr lvl="2"/>
            <a:r>
              <a:rPr lang="el-GR" sz="1600" dirty="0"/>
              <a:t>Υποθέτει ότι κάθε όχημα έχει τη δυνατότητα να προσδιορίσει τη γεωγραφική θέση του (π.χ. μέσω </a:t>
            </a:r>
            <a:r>
              <a:rPr lang="en-US" sz="1600" dirty="0"/>
              <a:t>GPS</a:t>
            </a:r>
            <a:r>
              <a:rPr lang="el-GR" sz="1600" dirty="0"/>
              <a:t>).</a:t>
            </a:r>
            <a:r>
              <a:rPr lang="el-GR" sz="1200" dirty="0"/>
              <a:t> </a:t>
            </a:r>
            <a:endParaRPr lang="en-US" sz="1100" dirty="0"/>
          </a:p>
          <a:p>
            <a:pPr lvl="2"/>
            <a:r>
              <a:rPr lang="el-GR" sz="1600" dirty="0"/>
              <a:t>Αυτή η υπόθεση θα μπορούσε να θεωρηθεί ως άδικη για τα οχήματα που δεν διαθέτουν </a:t>
            </a:r>
            <a:r>
              <a:rPr lang="en-US" sz="1600" dirty="0"/>
              <a:t>GPS</a:t>
            </a:r>
            <a:r>
              <a:rPr lang="el-GR" sz="1600" dirty="0"/>
              <a:t>.</a:t>
            </a:r>
          </a:p>
          <a:p>
            <a:pPr lvl="3"/>
            <a:r>
              <a:rPr lang="el-GR" sz="1500" dirty="0"/>
              <a:t>Επομένως, δεν μπορούν να συμμετέχουν στο </a:t>
            </a:r>
            <a:r>
              <a:rPr lang="en-US" sz="1500" dirty="0" err="1"/>
              <a:t>CaaS</a:t>
            </a:r>
            <a:r>
              <a:rPr lang="el-GR" sz="1500" dirty="0"/>
              <a:t>.</a:t>
            </a:r>
            <a:endParaRPr lang="en-US" sz="1500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2953658" y="1811816"/>
            <a:ext cx="6073071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b="1" dirty="0"/>
              <a:t>Δρομολόγηση.</a:t>
            </a:r>
            <a:endParaRPr lang="en-US" sz="2000" b="1" dirty="0"/>
          </a:p>
          <a:p>
            <a:r>
              <a:rPr lang="el-GR" sz="2000" dirty="0"/>
              <a:t>Στο [31]:</a:t>
            </a:r>
            <a:endParaRPr lang="en-US" sz="2000" dirty="0"/>
          </a:p>
          <a:p>
            <a:pPr lvl="1"/>
            <a:r>
              <a:rPr lang="el-GR" sz="2000" dirty="0"/>
              <a:t>Προτεινόμενη λύση:</a:t>
            </a:r>
          </a:p>
          <a:p>
            <a:pPr lvl="2"/>
            <a:r>
              <a:rPr lang="el-GR" sz="1800" dirty="0"/>
              <a:t>Χρήση </a:t>
            </a:r>
            <a:r>
              <a:rPr lang="en-US" sz="1800" dirty="0"/>
              <a:t>Delay Tolerant Network Routing (DTNR)</a:t>
            </a:r>
            <a:r>
              <a:rPr lang="el-GR" sz="1800" dirty="0"/>
              <a:t>.</a:t>
            </a:r>
          </a:p>
          <a:p>
            <a:pPr lvl="3"/>
            <a:r>
              <a:rPr lang="el-GR" sz="1600" dirty="0"/>
              <a:t>Για την επικοινωνία </a:t>
            </a:r>
            <a:r>
              <a:rPr lang="en-US" sz="1600" dirty="0"/>
              <a:t>inter-cluster</a:t>
            </a:r>
            <a:r>
              <a:rPr lang="el-GR" sz="1600" dirty="0"/>
              <a:t>.</a:t>
            </a:r>
          </a:p>
          <a:p>
            <a:pPr lvl="2"/>
            <a:r>
              <a:rPr lang="el-GR" sz="1800" dirty="0"/>
              <a:t>Η προτεινόμενη προσέγγιση αξιολογείται χρησιμοποιώντας το μοντέλο </a:t>
            </a:r>
            <a:r>
              <a:rPr lang="en-US" sz="1800" dirty="0"/>
              <a:t>publish</a:t>
            </a:r>
            <a:r>
              <a:rPr lang="el-GR" sz="1800" dirty="0"/>
              <a:t>/</a:t>
            </a:r>
            <a:r>
              <a:rPr lang="en-US" sz="1800" dirty="0"/>
              <a:t>subscribe</a:t>
            </a:r>
            <a:r>
              <a:rPr lang="el-GR" sz="1800" dirty="0"/>
              <a:t>. </a:t>
            </a:r>
            <a:endParaRPr lang="en-US" sz="1800" dirty="0"/>
          </a:p>
          <a:p>
            <a:pPr lvl="3"/>
            <a:r>
              <a:rPr lang="el-GR" sz="1600" dirty="0"/>
              <a:t>Τα αποτελέσματα της προσομοίωσης δείχνουν ότι επιτυγχάνεται.</a:t>
            </a:r>
          </a:p>
          <a:p>
            <a:pPr lvl="4"/>
            <a:r>
              <a:rPr lang="el-GR" sz="1400" dirty="0"/>
              <a:t>100% παράδοση μηνυμάτων σε ένα </a:t>
            </a:r>
            <a:r>
              <a:rPr lang="en-US" sz="1400" dirty="0"/>
              <a:t>fully infrastructure </a:t>
            </a:r>
            <a:r>
              <a:rPr lang="el-GR" sz="1400" dirty="0"/>
              <a:t>δίκτυο.</a:t>
            </a:r>
          </a:p>
          <a:p>
            <a:pPr lvl="4"/>
            <a:r>
              <a:rPr lang="el-GR" sz="1400" dirty="0"/>
              <a:t>Έως 90% παράδοση μηνυμάτων σε ένα </a:t>
            </a:r>
            <a:r>
              <a:rPr lang="en-US" sz="1400" dirty="0"/>
              <a:t>fully ad-hoc </a:t>
            </a:r>
            <a:r>
              <a:rPr lang="el-GR" sz="1400" dirty="0"/>
              <a:t>δίκτυο (δεν διατίθεται κανένα </a:t>
            </a:r>
            <a:r>
              <a:rPr lang="en-US" sz="1400" dirty="0"/>
              <a:t>RSU</a:t>
            </a:r>
            <a:r>
              <a:rPr lang="el-GR" sz="1400" dirty="0"/>
              <a:t>).</a:t>
            </a:r>
            <a:endParaRPr lang="en-US" sz="600" dirty="0"/>
          </a:p>
          <a:p>
            <a:pPr lvl="1"/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98323" y="5371056"/>
            <a:ext cx="26350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[31]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Hajar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Mousannifa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Ismail Khalil, Stephan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Olariu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“Cooperation as a service in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VANET_Implementation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simulation results”, ACM Mobile Information Systems Journal, vol. 8, issue 2, pp. 153-172, April 2012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0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3" grpId="0" animBg="1"/>
      <p:bldP spid="24" grpId="0" animBg="1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4651"/>
            <a:ext cx="7886700" cy="1325563"/>
          </a:xfrm>
        </p:spPr>
        <p:txBody>
          <a:bodyPr/>
          <a:lstStyle/>
          <a:p>
            <a:r>
              <a:rPr lang="en-US" dirty="0"/>
              <a:t>Resource manipulation</a:t>
            </a:r>
            <a:r>
              <a:rPr lang="el-GR" dirty="0"/>
              <a:t> </a:t>
            </a:r>
            <a:r>
              <a:rPr lang="en-US" dirty="0"/>
              <a:t>factors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65876"/>
            <a:ext cx="2057400" cy="365125"/>
          </a:xfrm>
        </p:spPr>
        <p:txBody>
          <a:bodyPr/>
          <a:lstStyle/>
          <a:p>
            <a:fld id="{611372E0-8BFD-4E54-B7BC-ADB9DF2F8A94}" type="slidenum">
              <a:rPr lang="el-GR" smtClean="0"/>
              <a:t>48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15" y="1313387"/>
            <a:ext cx="4612939" cy="6137214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2950028" y="1802139"/>
            <a:ext cx="6073071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960910" y="1813021"/>
            <a:ext cx="6073071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/>
              <a:t>Διαχείριση πόρων</a:t>
            </a:r>
            <a:r>
              <a:rPr lang="el-GR" sz="3200" b="1" dirty="0"/>
              <a:t>.</a:t>
            </a:r>
            <a:endParaRPr lang="el-GR" b="1" dirty="0"/>
          </a:p>
          <a:p>
            <a:r>
              <a:rPr lang="el-GR" dirty="0"/>
              <a:t>Αφορά την κατανομή και τη ρύθμιση των πόρων του συστήματος.</a:t>
            </a:r>
            <a:r>
              <a:rPr lang="el-GR" sz="3200" dirty="0"/>
              <a:t> </a:t>
            </a:r>
            <a:endParaRPr lang="en-US" dirty="0"/>
          </a:p>
          <a:p>
            <a:r>
              <a:rPr lang="el-GR" dirty="0"/>
              <a:t>Ενδεικτικά, στα [30] και [53], αξιολογείται ένας μηχανισμός μετανάστευσης </a:t>
            </a:r>
            <a:r>
              <a:rPr lang="en-US" dirty="0"/>
              <a:t>VM</a:t>
            </a:r>
            <a:r>
              <a:rPr lang="el-GR" dirty="0"/>
              <a:t> (</a:t>
            </a:r>
            <a:r>
              <a:rPr lang="en-US" dirty="0"/>
              <a:t>VM</a:t>
            </a:r>
            <a:r>
              <a:rPr lang="el-GR" dirty="0"/>
              <a:t> </a:t>
            </a:r>
            <a:r>
              <a:rPr lang="en-US" dirty="0"/>
              <a:t>migration mechanism</a:t>
            </a:r>
            <a:r>
              <a:rPr lang="el-GR" dirty="0"/>
              <a:t>) για την αποτελεσματική διαχείριση των πόρων.</a:t>
            </a:r>
          </a:p>
          <a:p>
            <a:pPr lvl="1"/>
            <a:r>
              <a:rPr lang="el-GR" dirty="0"/>
              <a:t>Σε υβριδική τοπολογία </a:t>
            </a:r>
            <a:r>
              <a:rPr lang="en-US" dirty="0"/>
              <a:t>VANET Cloud</a:t>
            </a:r>
            <a:r>
              <a:rPr lang="el-GR" dirty="0"/>
              <a:t> που περιλαμβάνει:</a:t>
            </a:r>
          </a:p>
          <a:p>
            <a:pPr lvl="2"/>
            <a:r>
              <a:rPr lang="el-GR" dirty="0"/>
              <a:t>Ένα </a:t>
            </a:r>
            <a:r>
              <a:rPr lang="en-US" dirty="0"/>
              <a:t>VC</a:t>
            </a:r>
            <a:r>
              <a:rPr lang="el-GR" dirty="0"/>
              <a:t>.</a:t>
            </a:r>
          </a:p>
          <a:p>
            <a:pPr lvl="2"/>
            <a:r>
              <a:rPr lang="el-GR" dirty="0"/>
              <a:t>Ένα </a:t>
            </a:r>
            <a:r>
              <a:rPr lang="en-US" dirty="0"/>
              <a:t>RSU cloud</a:t>
            </a:r>
            <a:r>
              <a:rPr lang="el-GR" dirty="0"/>
              <a:t>.</a:t>
            </a:r>
          </a:p>
          <a:p>
            <a:pPr lvl="2"/>
            <a:r>
              <a:rPr lang="el-GR" dirty="0"/>
              <a:t>Ένα κεντρικό (</a:t>
            </a:r>
            <a:r>
              <a:rPr lang="en-US" dirty="0"/>
              <a:t>central</a:t>
            </a:r>
            <a:r>
              <a:rPr lang="el-GR" dirty="0"/>
              <a:t>) </a:t>
            </a:r>
            <a:r>
              <a:rPr lang="en-US" dirty="0"/>
              <a:t>cloud.</a:t>
            </a:r>
          </a:p>
          <a:p>
            <a:r>
              <a:rPr lang="el-GR" dirty="0"/>
              <a:t>Περιγράφεται</a:t>
            </a:r>
            <a:r>
              <a:rPr lang="en-US" dirty="0"/>
              <a:t> </a:t>
            </a:r>
            <a:r>
              <a:rPr lang="el-GR" dirty="0"/>
              <a:t>μία </a:t>
            </a:r>
            <a:r>
              <a:rPr lang="en-US" dirty="0"/>
              <a:t>game theoretical </a:t>
            </a:r>
            <a:r>
              <a:rPr lang="el-GR" dirty="0"/>
              <a:t>προσέγγιση</a:t>
            </a:r>
            <a:r>
              <a:rPr lang="en-US" dirty="0"/>
              <a:t> </a:t>
            </a:r>
            <a:r>
              <a:rPr lang="el-GR" dirty="0"/>
              <a:t>για την κατανομή των πόρων του </a:t>
            </a:r>
            <a:r>
              <a:rPr lang="en-US" dirty="0"/>
              <a:t>cloud</a:t>
            </a:r>
            <a:r>
              <a:rPr lang="el-GR" dirty="0"/>
              <a:t>.</a:t>
            </a:r>
            <a:r>
              <a:rPr lang="el-GR" sz="3200" dirty="0"/>
              <a:t> </a:t>
            </a:r>
            <a:endParaRPr lang="en-US" dirty="0"/>
          </a:p>
          <a:p>
            <a:r>
              <a:rPr lang="el-GR" dirty="0"/>
              <a:t>Τέλος, εφαρμόζεται ένα σχήμα κράτησης πόρων (</a:t>
            </a:r>
            <a:r>
              <a:rPr lang="en-US" dirty="0"/>
              <a:t>resource reservation</a:t>
            </a:r>
            <a:r>
              <a:rPr lang="el-GR" dirty="0"/>
              <a:t>).</a:t>
            </a:r>
          </a:p>
          <a:p>
            <a:pPr lvl="1"/>
            <a:r>
              <a:rPr lang="el-GR" dirty="0"/>
              <a:t>Για </a:t>
            </a:r>
            <a:r>
              <a:rPr lang="en-US" dirty="0"/>
              <a:t>VM migration </a:t>
            </a:r>
            <a:r>
              <a:rPr lang="el-GR" dirty="0"/>
              <a:t>βάσει της κινητικότητας των οχημάτων.</a:t>
            </a:r>
            <a:endParaRPr lang="en-US" sz="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33" y="3411490"/>
            <a:ext cx="1439139" cy="594485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2951612" y="1803372"/>
            <a:ext cx="6073071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b="1" dirty="0"/>
              <a:t>Διαχείριση πόρων.</a:t>
            </a:r>
          </a:p>
          <a:p>
            <a:r>
              <a:rPr lang="el-GR" sz="2000" dirty="0"/>
              <a:t>Αντίστοιχα, στο [28] προτείνεται ένα σύστημα διαχείρισης πόρων για τοπολογία</a:t>
            </a:r>
            <a:r>
              <a:rPr lang="en-US" sz="2000" dirty="0"/>
              <a:t> Software Defined VuRC</a:t>
            </a:r>
            <a:r>
              <a:rPr lang="el-GR" sz="2000" dirty="0"/>
              <a:t>.</a:t>
            </a:r>
            <a:endParaRPr lang="en-US" sz="2000" dirty="0"/>
          </a:p>
          <a:p>
            <a:r>
              <a:rPr lang="el-GR" sz="2000" dirty="0"/>
              <a:t>Παρέχεται ένα σύνολο διαθέσιμων</a:t>
            </a:r>
            <a:r>
              <a:rPr lang="en-US" sz="2000" dirty="0"/>
              <a:t> configurations</a:t>
            </a:r>
            <a:r>
              <a:rPr lang="el-GR" sz="2000" dirty="0"/>
              <a:t>. </a:t>
            </a:r>
            <a:endParaRPr lang="en-US" sz="2000" dirty="0"/>
          </a:p>
          <a:p>
            <a:r>
              <a:rPr lang="el-GR" sz="2000" dirty="0"/>
              <a:t>Κάθε </a:t>
            </a:r>
            <a:r>
              <a:rPr lang="en-US" sz="2000" dirty="0"/>
              <a:t>configuration</a:t>
            </a:r>
            <a:r>
              <a:rPr lang="el-GR" sz="2000" dirty="0"/>
              <a:t> προσπαθεί:</a:t>
            </a:r>
          </a:p>
          <a:p>
            <a:pPr lvl="1"/>
            <a:r>
              <a:rPr lang="el-GR" sz="2000" dirty="0"/>
              <a:t>Να καλύψει τους περιορισμούς </a:t>
            </a:r>
            <a:r>
              <a:rPr lang="en-US" sz="2000" dirty="0" err="1"/>
              <a:t>QoS</a:t>
            </a:r>
            <a:r>
              <a:rPr lang="el-GR" sz="2000" dirty="0"/>
              <a:t> των υπηρεσιών.</a:t>
            </a:r>
          </a:p>
          <a:p>
            <a:pPr lvl="1"/>
            <a:r>
              <a:rPr lang="el-GR" sz="2000" dirty="0"/>
              <a:t>Να εξασφαλίσει τη βέλτιστη εξισορρόπηση του φορτίου στο δικτύου. </a:t>
            </a:r>
            <a:endParaRPr lang="en-US" sz="2000" dirty="0"/>
          </a:p>
          <a:p>
            <a:r>
              <a:rPr lang="el-GR" sz="2000" dirty="0"/>
              <a:t>Υλοποίηση </a:t>
            </a:r>
            <a:r>
              <a:rPr lang="el-GR" sz="2000" dirty="0" err="1"/>
              <a:t>ευρετηριακής</a:t>
            </a:r>
            <a:r>
              <a:rPr lang="el-GR" sz="2000" dirty="0"/>
              <a:t> διαδικασίας διαχείρισης πόρων.</a:t>
            </a:r>
          </a:p>
          <a:p>
            <a:pPr lvl="1"/>
            <a:r>
              <a:rPr lang="el-GR" sz="2000" dirty="0"/>
              <a:t>Για επιλογή του βέλτιστου </a:t>
            </a:r>
            <a:r>
              <a:rPr lang="en-US" sz="2000" dirty="0"/>
              <a:t>configuration</a:t>
            </a:r>
            <a:endParaRPr lang="el-GR" sz="2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58" y="3795388"/>
            <a:ext cx="1439139" cy="5944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239" y="5142245"/>
            <a:ext cx="272845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[30] Rong Yu, Yan Zhang, Stein Gjessing, Wenlong Xia, Kun Yang, “Toward Cloud-Based Vehicular Networks with Efficient Resource Management”, IEEE Network, pp.48-55, August 2013</a:t>
            </a:r>
          </a:p>
          <a:p>
            <a:pPr lvl="0" algn="just">
              <a:spcAft>
                <a:spcPts val="0"/>
              </a:spcAft>
            </a:pPr>
            <a:endParaRPr lang="en-US" sz="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[53] Rong Yu, Yan Zhang, Gjessing, S., Wenlong Xia, Kun Yang, “Toward Cloud-based Vehicular Networks with Efficient Resource Management”, IEEE Network, vol. 27, issue 5, September-October 2013</a:t>
            </a:r>
            <a:endParaRPr lang="el-GR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239" y="5226203"/>
            <a:ext cx="2630129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[28] Mohammad A. Salahuddin, Ala Al-Fuqaha, Mohsen Guizani, Soumaya Cherkaoui, “RSU Cloud and its Resource Management in support of Enhanced Vehicular Applications”, Globecom, pp. 127-132, Austin, Texas, USA, December, 2014</a:t>
            </a:r>
          </a:p>
          <a:p>
            <a:pPr lvl="0" algn="just">
              <a:spcAft>
                <a:spcPts val="0"/>
              </a:spcAft>
            </a:pP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3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6" grpId="0" animBg="1"/>
      <p:bldP spid="3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4651"/>
            <a:ext cx="7886700" cy="1325563"/>
          </a:xfrm>
        </p:spPr>
        <p:txBody>
          <a:bodyPr/>
          <a:lstStyle/>
          <a:p>
            <a:r>
              <a:rPr lang="en-US" dirty="0"/>
              <a:t>Resource manipulation</a:t>
            </a:r>
            <a:r>
              <a:rPr lang="el-GR" dirty="0"/>
              <a:t> </a:t>
            </a:r>
            <a:r>
              <a:rPr lang="en-US" dirty="0"/>
              <a:t>factors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65876"/>
            <a:ext cx="2057400" cy="365125"/>
          </a:xfrm>
        </p:spPr>
        <p:txBody>
          <a:bodyPr/>
          <a:lstStyle/>
          <a:p>
            <a:fld id="{611372E0-8BFD-4E54-B7BC-ADB9DF2F8A94}" type="slidenum">
              <a:rPr lang="el-GR" smtClean="0"/>
              <a:t>49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15" y="1313387"/>
            <a:ext cx="4612939" cy="6137214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2950028" y="1802139"/>
            <a:ext cx="6073071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2952443" y="1813021"/>
            <a:ext cx="6073071" cy="4565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/>
              <a:t>Πράσινα Συστήματα.</a:t>
            </a:r>
            <a:endParaRPr lang="en-US" b="1" dirty="0"/>
          </a:p>
          <a:p>
            <a:r>
              <a:rPr lang="el-GR" dirty="0"/>
              <a:t>Στο [57], αναφέρονται ως «συστήματα φιλικά προς το περιβάλλον».</a:t>
            </a:r>
          </a:p>
          <a:p>
            <a:pPr lvl="1"/>
            <a:r>
              <a:rPr lang="el-GR" dirty="0"/>
              <a:t>Σχεδιάζονται, κατασκευάζονται, χρησιμοποιούνται και ανακυκλώνονται εφαρμόζοντας περιβαλλοντικά αποτελεσματικές μεθοδολογίες.</a:t>
            </a:r>
            <a:endParaRPr lang="en-US" sz="1200" dirty="0"/>
          </a:p>
          <a:p>
            <a:r>
              <a:rPr lang="el-GR" dirty="0"/>
              <a:t>Βασικοί στόχοι:</a:t>
            </a:r>
          </a:p>
          <a:p>
            <a:pPr lvl="1"/>
            <a:r>
              <a:rPr lang="el-GR" dirty="0"/>
              <a:t>Ελαχιστοποίηση των περιβαλλοντικών επιπτώσεων.</a:t>
            </a:r>
          </a:p>
          <a:p>
            <a:pPr lvl="1"/>
            <a:r>
              <a:rPr lang="el-GR" dirty="0"/>
              <a:t>Βελτίωση της ενεργειακής απόδοσης.</a:t>
            </a:r>
            <a:endParaRPr lang="en-US" sz="1200" dirty="0"/>
          </a:p>
          <a:p>
            <a:pPr lvl="2"/>
            <a:r>
              <a:rPr lang="el-GR" dirty="0"/>
              <a:t>Βέλτιστη χρησιμοποίηση των διαθέσιμων υπολογιστικών πόρων.</a:t>
            </a:r>
          </a:p>
          <a:p>
            <a:pPr lvl="3"/>
            <a:r>
              <a:rPr lang="el-GR" dirty="0"/>
              <a:t>Προκειμένου να επιτευχθεί η καλύτερη δυνατή αναλογία απόδοσης και κατανάλωσης ενέργειας.</a:t>
            </a:r>
            <a:r>
              <a:rPr lang="el-GR" sz="800" dirty="0"/>
              <a:t> </a:t>
            </a:r>
            <a:endParaRPr lang="en-US" sz="600" dirty="0"/>
          </a:p>
          <a:p>
            <a:r>
              <a:rPr lang="el-GR" dirty="0"/>
              <a:t>Το </a:t>
            </a:r>
            <a:r>
              <a:rPr lang="en-US" dirty="0"/>
              <a:t>Cloud computing</a:t>
            </a:r>
            <a:r>
              <a:rPr lang="el-GR" dirty="0"/>
              <a:t>, συμπεριλαμβανομένων των δικτύων </a:t>
            </a:r>
            <a:r>
              <a:rPr lang="en-US" dirty="0"/>
              <a:t>VANET Cloud</a:t>
            </a:r>
            <a:r>
              <a:rPr lang="el-GR" dirty="0"/>
              <a:t>.</a:t>
            </a:r>
            <a:endParaRPr lang="en-US" dirty="0"/>
          </a:p>
          <a:p>
            <a:pPr lvl="1"/>
            <a:r>
              <a:rPr lang="el-GR" dirty="0"/>
              <a:t>Προσφέρει φιλικές λύσεις προς το περιβάλλον.</a:t>
            </a:r>
            <a:endParaRPr lang="en-US" dirty="0"/>
          </a:p>
          <a:p>
            <a:pPr lvl="2"/>
            <a:r>
              <a:rPr lang="el-GR" dirty="0"/>
              <a:t>Μέσα από τη διαδικασία </a:t>
            </a:r>
            <a:r>
              <a:rPr lang="en-US" b="1" dirty="0"/>
              <a:t>virtualization</a:t>
            </a:r>
            <a:r>
              <a:rPr lang="el-GR" dirty="0"/>
              <a:t> και τη βελτίωση της αξιοποίησης του συνόλου του συστήματος.</a:t>
            </a:r>
            <a:r>
              <a:rPr lang="el-GR" sz="1000" dirty="0"/>
              <a:t> </a:t>
            </a:r>
            <a:endParaRPr lang="en-US" sz="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58" y="3795388"/>
            <a:ext cx="1439139" cy="5944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87" y="4248732"/>
            <a:ext cx="1439139" cy="5944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6154" y="5209757"/>
            <a:ext cx="26252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[57]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Yinghong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Zhong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1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Hongwei</a:t>
            </a:r>
            <a:r>
              <a:rPr lang="en-US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Liu, “A Research Methodology for Green IT Systems Based on WSR and Design Science: The Case of a Chinese Company”, E-business Technology and Strategy, Communications in Computer and Information Science, Springer, vol. 113, pp. 215-225, 2010</a:t>
            </a:r>
            <a:endParaRPr lang="el-G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42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Vehicular Ad-hoc Networks</a:t>
            </a:r>
            <a:r>
              <a:rPr lang="el-GR" dirty="0"/>
              <a:t>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On-Board </a:t>
            </a:r>
            <a:r>
              <a:rPr lang="el-GR" dirty="0"/>
              <a:t>εξοπλισμός</a:t>
            </a:r>
            <a:r>
              <a:rPr lang="en-US" dirty="0"/>
              <a:t> </a:t>
            </a:r>
            <a:r>
              <a:rPr lang="el-GR" dirty="0"/>
              <a:t>οχημάτων.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On-Board</a:t>
            </a:r>
            <a:r>
              <a:rPr lang="el-GR" dirty="0"/>
              <a:t> </a:t>
            </a:r>
            <a:r>
              <a:rPr lang="en-US" dirty="0"/>
              <a:t>Units </a:t>
            </a:r>
            <a:r>
              <a:rPr lang="el-GR" dirty="0"/>
              <a:t>(O</a:t>
            </a:r>
            <a:r>
              <a:rPr lang="en-US" dirty="0"/>
              <a:t>BUs</a:t>
            </a:r>
            <a:r>
              <a:rPr lang="el-GR" dirty="0"/>
              <a:t>).</a:t>
            </a:r>
          </a:p>
          <a:p>
            <a:pPr lvl="2"/>
            <a:r>
              <a:rPr lang="el-GR" dirty="0"/>
              <a:t>Παρέχουν υπολογιστικούς, αποθηκευτικούς και τηλεπικοινωνιακούς πόρους.</a:t>
            </a:r>
          </a:p>
          <a:p>
            <a:pPr marL="914400" lvl="1" indent="-457200">
              <a:buFont typeface="+mj-lt"/>
              <a:buAutoNum type="arabicPeriod"/>
            </a:pPr>
            <a:r>
              <a:rPr lang="el-GR" dirty="0"/>
              <a:t>Πρόσθετες συσκευές χρήστη μπορούν να χρησιμοποιηθούν:</a:t>
            </a:r>
          </a:p>
          <a:p>
            <a:pPr lvl="2"/>
            <a:r>
              <a:rPr lang="en-US" dirty="0"/>
              <a:t>GPS</a:t>
            </a:r>
            <a:r>
              <a:rPr lang="el-GR" dirty="0"/>
              <a:t>, </a:t>
            </a:r>
            <a:r>
              <a:rPr lang="en-US" dirty="0"/>
              <a:t>smart phones</a:t>
            </a:r>
            <a:r>
              <a:rPr lang="el-GR" dirty="0"/>
              <a:t>, </a:t>
            </a:r>
            <a:r>
              <a:rPr lang="en-US" dirty="0"/>
              <a:t>tablets </a:t>
            </a:r>
            <a:r>
              <a:rPr lang="el-GR" dirty="0"/>
              <a:t>κτλ.</a:t>
            </a:r>
          </a:p>
          <a:p>
            <a:r>
              <a:rPr lang="el-GR" dirty="0"/>
              <a:t>Πιθανή η υψηλή κινητικότητα των κόμβων.</a:t>
            </a:r>
          </a:p>
          <a:p>
            <a:pPr lvl="1"/>
            <a:r>
              <a:rPr lang="el-GR" dirty="0"/>
              <a:t>Τα οχήματα μπορεί να είναι αυτοκίνητα, τρένα, αεροπλάνα κτλ.</a:t>
            </a:r>
          </a:p>
          <a:p>
            <a:r>
              <a:rPr lang="el-GR" dirty="0"/>
              <a:t>Ενδεικτικές εφαρμογές.</a:t>
            </a:r>
            <a:endParaRPr lang="en-US" dirty="0"/>
          </a:p>
          <a:p>
            <a:pPr lvl="1"/>
            <a:r>
              <a:rPr lang="el-GR" dirty="0"/>
              <a:t>Ειδοποιήσεις σχετικά με:</a:t>
            </a:r>
          </a:p>
          <a:p>
            <a:pPr lvl="2"/>
            <a:r>
              <a:rPr lang="el-GR" dirty="0"/>
              <a:t>Την κυκλοφορία.</a:t>
            </a:r>
          </a:p>
          <a:p>
            <a:pPr lvl="2"/>
            <a:r>
              <a:rPr lang="el-GR" dirty="0"/>
              <a:t>Την ασφάλεια των επιβατών.</a:t>
            </a:r>
          </a:p>
          <a:p>
            <a:pPr lvl="2"/>
            <a:r>
              <a:rPr lang="el-GR" dirty="0"/>
              <a:t>Διαθέσιμες θέσεις στάθμευσης.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85224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4651"/>
            <a:ext cx="7886700" cy="1325563"/>
          </a:xfrm>
        </p:spPr>
        <p:txBody>
          <a:bodyPr/>
          <a:lstStyle/>
          <a:p>
            <a:r>
              <a:rPr lang="el-GR" dirty="0"/>
              <a:t>Εφαρμογές - Εισαγωγή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65876"/>
            <a:ext cx="2057400" cy="365125"/>
          </a:xfrm>
        </p:spPr>
        <p:txBody>
          <a:bodyPr/>
          <a:lstStyle/>
          <a:p>
            <a:fld id="{611372E0-8BFD-4E54-B7BC-ADB9DF2F8A94}" type="slidenum">
              <a:rPr lang="el-GR" smtClean="0"/>
              <a:t>50</a:t>
            </a:fld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15" y="1313387"/>
            <a:ext cx="4612939" cy="6137214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1984380" y="1539433"/>
            <a:ext cx="7038720" cy="48283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995954" y="1539433"/>
            <a:ext cx="7049602" cy="48392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/>
              <a:t>Σύγχρονές εφαρμογές γίνονται διαθέσιμες σε κάθε όχημα, συμπεριλαμβανομένων των:</a:t>
            </a:r>
          </a:p>
          <a:p>
            <a:pPr lvl="1"/>
            <a:r>
              <a:rPr lang="en-US" sz="2000" dirty="0"/>
              <a:t>Social media</a:t>
            </a:r>
            <a:r>
              <a:rPr lang="el-GR" sz="2000" dirty="0"/>
              <a:t>.</a:t>
            </a:r>
            <a:r>
              <a:rPr lang="en-US" sz="2000" dirty="0"/>
              <a:t> </a:t>
            </a:r>
            <a:endParaRPr lang="el-GR" sz="2000" dirty="0"/>
          </a:p>
          <a:p>
            <a:pPr lvl="1"/>
            <a:r>
              <a:rPr lang="el-GR" sz="2000" dirty="0"/>
              <a:t>Πολυμεσικών εφαρμογών.</a:t>
            </a:r>
          </a:p>
          <a:p>
            <a:pPr lvl="1"/>
            <a:r>
              <a:rPr lang="el-GR" sz="2000" dirty="0"/>
              <a:t>Εφαρμογών πλοήγησης.</a:t>
            </a:r>
          </a:p>
          <a:p>
            <a:pPr lvl="1"/>
            <a:r>
              <a:rPr lang="el-GR" sz="2000" dirty="0"/>
              <a:t>Υπηρεσίες ασφαλείας κτλ.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15" y="1273215"/>
            <a:ext cx="1980331" cy="55847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8" y="1621009"/>
            <a:ext cx="1231548" cy="50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6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27101 0.0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5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4651"/>
            <a:ext cx="7886700" cy="1325563"/>
          </a:xfrm>
        </p:spPr>
        <p:txBody>
          <a:bodyPr/>
          <a:lstStyle/>
          <a:p>
            <a:r>
              <a:rPr lang="el-GR" dirty="0"/>
              <a:t>Εφαρμογές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65876"/>
            <a:ext cx="2057400" cy="365125"/>
          </a:xfrm>
        </p:spPr>
        <p:txBody>
          <a:bodyPr/>
          <a:lstStyle/>
          <a:p>
            <a:fld id="{611372E0-8BFD-4E54-B7BC-ADB9DF2F8A94}" type="slidenum">
              <a:rPr lang="el-GR" smtClean="0"/>
              <a:t>51</a:t>
            </a:fld>
            <a:endParaRPr lang="el-GR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984380" y="1469985"/>
            <a:ext cx="7038720" cy="48978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984379" y="1469985"/>
            <a:ext cx="7049602" cy="49086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Παροχή υπηρεσιών «Κοινωνικής Δικτύωσης» στους χρήστες του </a:t>
            </a:r>
            <a:r>
              <a:rPr lang="en-US" dirty="0"/>
              <a:t>VANET Cloud</a:t>
            </a:r>
            <a:r>
              <a:rPr lang="el-GR" dirty="0"/>
              <a:t>.</a:t>
            </a:r>
          </a:p>
          <a:p>
            <a:pPr lvl="1"/>
            <a:r>
              <a:rPr lang="el-GR" dirty="0"/>
              <a:t>Ανταλλαγή πληροφοριών μεταξύ των χρηστών.</a:t>
            </a:r>
            <a:r>
              <a:rPr lang="el-GR" sz="1600" dirty="0"/>
              <a:t> </a:t>
            </a:r>
            <a:endParaRPr lang="en-US" sz="1400" dirty="0"/>
          </a:p>
          <a:p>
            <a:r>
              <a:rPr lang="el-GR" dirty="0"/>
              <a:t>Στο [19] καθορίζονται οι κύριες προκλήσεις που πρέπει να αντιμετωπιστούν, οι οποίες περιλαμβάνουν:</a:t>
            </a:r>
            <a:r>
              <a:rPr lang="el-GR" sz="2000" dirty="0"/>
              <a:t> </a:t>
            </a:r>
            <a:endParaRPr lang="en-US" sz="1800" dirty="0"/>
          </a:p>
          <a:p>
            <a:pPr lvl="1"/>
            <a:r>
              <a:rPr lang="el-GR" dirty="0"/>
              <a:t>Βελτιστοποιημένη δημιουργία περιεχομένου</a:t>
            </a:r>
            <a:r>
              <a:rPr lang="en-US" dirty="0"/>
              <a:t>.</a:t>
            </a:r>
            <a:endParaRPr lang="el-GR" dirty="0"/>
          </a:p>
          <a:p>
            <a:pPr lvl="2"/>
            <a:r>
              <a:rPr lang="el-GR" dirty="0"/>
              <a:t>Βελτιστοποίηση των διεπαφών χρήσης των εφαρμογών</a:t>
            </a:r>
            <a:r>
              <a:rPr lang="en-US" dirty="0"/>
              <a:t>.</a:t>
            </a:r>
            <a:endParaRPr lang="el-GR" dirty="0"/>
          </a:p>
          <a:p>
            <a:pPr lvl="3"/>
            <a:r>
              <a:rPr lang="el-GR" dirty="0"/>
              <a:t>Αυξημένη ευχρηστία για τους οδηγούς που πρέπει να παραμένουν συγκεντρωμένοι στο δρόμο, ενώ οδηγούν τα οχήματά τους.</a:t>
            </a:r>
            <a:r>
              <a:rPr lang="el-GR" sz="1400" dirty="0"/>
              <a:t> </a:t>
            </a:r>
            <a:endParaRPr lang="en-US" sz="1200" dirty="0"/>
          </a:p>
          <a:p>
            <a:pPr lvl="1"/>
            <a:r>
              <a:rPr lang="el-GR" dirty="0"/>
              <a:t>Ετερογένεια συσκευών</a:t>
            </a:r>
            <a:r>
              <a:rPr lang="en-US" dirty="0"/>
              <a:t>.</a:t>
            </a:r>
            <a:endParaRPr lang="el-GR" dirty="0"/>
          </a:p>
          <a:p>
            <a:pPr lvl="2"/>
            <a:r>
              <a:rPr lang="el-GR" dirty="0"/>
              <a:t>Βελτιστοποίηση μεθόδων μετανάστευσης εφαρμογών (</a:t>
            </a:r>
            <a:r>
              <a:rPr lang="en-US" dirty="0"/>
              <a:t>migration</a:t>
            </a:r>
            <a:r>
              <a:rPr lang="el-GR" dirty="0"/>
              <a:t>) σε ετερογενείς συσκευές</a:t>
            </a:r>
            <a:r>
              <a:rPr lang="en-US" dirty="0"/>
              <a:t>.</a:t>
            </a:r>
            <a:endParaRPr lang="el-GR" dirty="0"/>
          </a:p>
          <a:p>
            <a:pPr lvl="3"/>
            <a:r>
              <a:rPr lang="el-GR" dirty="0"/>
              <a:t>Όπως </a:t>
            </a:r>
            <a:r>
              <a:rPr lang="en-US" dirty="0"/>
              <a:t>OBUs</a:t>
            </a:r>
            <a:r>
              <a:rPr lang="el-GR" dirty="0"/>
              <a:t>, προσωπικές συσκευές πλοήγησης και </a:t>
            </a:r>
            <a:r>
              <a:rPr lang="en-US" dirty="0"/>
              <a:t>smart phones</a:t>
            </a:r>
            <a:r>
              <a:rPr lang="el-GR" dirty="0"/>
              <a:t>.</a:t>
            </a:r>
            <a:r>
              <a:rPr lang="el-GR" sz="1400" dirty="0"/>
              <a:t> </a:t>
            </a:r>
            <a:endParaRPr lang="en-US" sz="1200" dirty="0"/>
          </a:p>
          <a:p>
            <a:pPr lvl="1"/>
            <a:r>
              <a:rPr lang="el-GR" dirty="0"/>
              <a:t>Προστασία της ιδιωτικότητας</a:t>
            </a:r>
            <a:r>
              <a:rPr lang="en-US" dirty="0"/>
              <a:t>.</a:t>
            </a:r>
            <a:endParaRPr lang="el-GR" dirty="0"/>
          </a:p>
          <a:p>
            <a:pPr lvl="2"/>
            <a:r>
              <a:rPr lang="el-GR" dirty="0"/>
              <a:t>Προστασία των προσωπικών δεδομένων των επιβατών.</a:t>
            </a:r>
            <a:r>
              <a:rPr lang="el-GR" sz="1600" dirty="0"/>
              <a:t> </a:t>
            </a:r>
            <a:endParaRPr lang="en-US" sz="1400" dirty="0"/>
          </a:p>
          <a:p>
            <a:pPr lvl="1"/>
            <a:r>
              <a:rPr lang="el-GR" dirty="0"/>
              <a:t>Βελτιστοποιημένη αξιοποίηση πόρων.</a:t>
            </a:r>
          </a:p>
          <a:p>
            <a:r>
              <a:rPr lang="el-GR" dirty="0"/>
              <a:t>Επιπλέον, περιγράφεται μία υπηρεσία κοινωνικής δικτύωσης που ονομάζεται «</a:t>
            </a:r>
            <a:r>
              <a:rPr lang="en-US" dirty="0"/>
              <a:t>Drive</a:t>
            </a:r>
            <a:r>
              <a:rPr lang="el-GR" dirty="0"/>
              <a:t> </a:t>
            </a:r>
            <a:r>
              <a:rPr lang="en-US" dirty="0"/>
              <a:t>&amp;</a:t>
            </a:r>
            <a:r>
              <a:rPr lang="el-GR" dirty="0"/>
              <a:t> </a:t>
            </a:r>
            <a:r>
              <a:rPr lang="en-US" dirty="0"/>
              <a:t>Share</a:t>
            </a:r>
            <a:r>
              <a:rPr lang="el-GR" dirty="0"/>
              <a:t>».</a:t>
            </a:r>
          </a:p>
          <a:p>
            <a:pPr lvl="1"/>
            <a:r>
              <a:rPr lang="el-GR" dirty="0"/>
              <a:t>Λαμβάνοντας υπόψη τις προαναφερθείσες προκλήσεις.</a:t>
            </a:r>
            <a:r>
              <a:rPr lang="el-GR" sz="1600" dirty="0"/>
              <a:t> </a:t>
            </a:r>
            <a:endParaRPr lang="en-US" sz="1400" dirty="0"/>
          </a:p>
          <a:p>
            <a:pPr lvl="1"/>
            <a:r>
              <a:rPr lang="el-GR" dirty="0"/>
              <a:t>Επιτρέπει την ανταλλαγή των κοινωνικών πληροφοριών (π.χ. σχετικά την κυκλοφορία ή με σημεία ενδιαφέροντος) μεταξύ των οχημάτων.</a:t>
            </a:r>
            <a:r>
              <a:rPr lang="el-GR" sz="1600" dirty="0"/>
              <a:t> 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15" y="1273215"/>
            <a:ext cx="1980331" cy="55847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8" y="1621009"/>
            <a:ext cx="1231548" cy="5087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6" y="2120651"/>
            <a:ext cx="1231548" cy="5087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35165" y="6388504"/>
            <a:ext cx="63141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[19]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Lequerica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I.,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García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Longaron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M., Ruiz P.M., “Drive and Share: Efficient Provisioning of Social Networks in Vehicular Scenarios”, IEEE Communications Magazine, vol. 48, issue 11, pp. 90-97, November 2010</a:t>
            </a:r>
            <a:endParaRPr lang="el-G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5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4651"/>
            <a:ext cx="7886700" cy="1325563"/>
          </a:xfrm>
        </p:spPr>
        <p:txBody>
          <a:bodyPr/>
          <a:lstStyle/>
          <a:p>
            <a:r>
              <a:rPr lang="el-GR" dirty="0"/>
              <a:t>Εφαρμογές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65876"/>
            <a:ext cx="2057400" cy="365125"/>
          </a:xfrm>
        </p:spPr>
        <p:txBody>
          <a:bodyPr/>
          <a:lstStyle/>
          <a:p>
            <a:fld id="{611372E0-8BFD-4E54-B7BC-ADB9DF2F8A94}" type="slidenum">
              <a:rPr lang="el-GR" smtClean="0"/>
              <a:t>52</a:t>
            </a:fld>
            <a:endParaRPr lang="el-GR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984380" y="1469985"/>
            <a:ext cx="7038720" cy="489780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984379" y="1469985"/>
            <a:ext cx="7049602" cy="49086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/>
              <a:t>Τα </a:t>
            </a:r>
            <a:r>
              <a:rPr lang="en-US" sz="2400" dirty="0"/>
              <a:t>VANET</a:t>
            </a:r>
            <a:r>
              <a:rPr lang="el-GR" sz="2400" dirty="0"/>
              <a:t> </a:t>
            </a:r>
            <a:r>
              <a:rPr lang="en-US" sz="2400" dirty="0"/>
              <a:t>Clouds </a:t>
            </a:r>
            <a:r>
              <a:rPr lang="el-GR" sz="2400" dirty="0"/>
              <a:t>παρέχουν αποτελεσματική υποστήριξη για τις σύγχρονες εφαρμογές πολυμέσων, όπως:</a:t>
            </a:r>
          </a:p>
          <a:p>
            <a:pPr lvl="1"/>
            <a:r>
              <a:rPr lang="en-US" sz="2000" dirty="0"/>
              <a:t>VoIP</a:t>
            </a:r>
            <a:r>
              <a:rPr lang="el-GR" sz="2000" dirty="0"/>
              <a:t>.</a:t>
            </a:r>
          </a:p>
          <a:p>
            <a:pPr lvl="1"/>
            <a:r>
              <a:rPr lang="el-GR" sz="2000" dirty="0"/>
              <a:t>Βίντεο συνεχούς ροής.</a:t>
            </a:r>
          </a:p>
          <a:p>
            <a:pPr lvl="1"/>
            <a:r>
              <a:rPr lang="en-US" sz="2000" dirty="0"/>
              <a:t>2D </a:t>
            </a:r>
            <a:r>
              <a:rPr lang="el-GR" sz="2000" dirty="0"/>
              <a:t>&amp; 3</a:t>
            </a:r>
            <a:r>
              <a:rPr lang="en-US" sz="2000" dirty="0"/>
              <a:t>D </a:t>
            </a:r>
            <a:r>
              <a:rPr lang="el-GR" sz="2000" dirty="0"/>
              <a:t>πλοήγηση.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15" y="1273215"/>
            <a:ext cx="1980331" cy="55847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6" y="2120651"/>
            <a:ext cx="1231548" cy="5087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44" y="2458250"/>
            <a:ext cx="1231548" cy="508733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974733" y="1483488"/>
            <a:ext cx="7049602" cy="49086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Παροχή υπηρεσιών μόνιμης ή προσωρινής </a:t>
            </a:r>
            <a:r>
              <a:rPr lang="en-US" dirty="0"/>
              <a:t>(caching) </a:t>
            </a:r>
            <a:r>
              <a:rPr lang="el-GR" dirty="0"/>
              <a:t>αποθήκευσης στο </a:t>
            </a:r>
            <a:r>
              <a:rPr lang="en-US" dirty="0"/>
              <a:t>cloud</a:t>
            </a:r>
            <a:r>
              <a:rPr lang="el-GR" dirty="0"/>
              <a:t>.</a:t>
            </a:r>
            <a:r>
              <a:rPr lang="el-GR" sz="1500" dirty="0"/>
              <a:t> </a:t>
            </a:r>
            <a:endParaRPr lang="en-US" sz="1450" dirty="0"/>
          </a:p>
          <a:p>
            <a:r>
              <a:rPr lang="en-US" dirty="0"/>
              <a:t>H </a:t>
            </a:r>
            <a:r>
              <a:rPr lang="el-GR" dirty="0"/>
              <a:t>προσωρινή αποθήκευση δεδομένων είναι μία υποκατηγορία αποθήκευσης δεδομένων.</a:t>
            </a:r>
            <a:r>
              <a:rPr lang="el-GR" sz="1500" dirty="0"/>
              <a:t> </a:t>
            </a:r>
            <a:endParaRPr lang="en-US" sz="1450" dirty="0"/>
          </a:p>
          <a:p>
            <a:pPr lvl="1"/>
            <a:r>
              <a:rPr lang="el-GR" dirty="0"/>
              <a:t>Βελτιώνει το χρόνο ανάκτησης των δεδομένων, όταν αυτά ζητηθούν από ένα όχημα.</a:t>
            </a:r>
            <a:r>
              <a:rPr lang="el-GR" sz="1100" dirty="0"/>
              <a:t> </a:t>
            </a:r>
            <a:endParaRPr lang="en-US" sz="1050" dirty="0"/>
          </a:p>
          <a:p>
            <a:r>
              <a:rPr lang="el-GR" dirty="0"/>
              <a:t>Μπορεί να γίνει σε διάφορα τμήματα του συστήματος, όπως:</a:t>
            </a:r>
          </a:p>
          <a:p>
            <a:pPr lvl="1"/>
            <a:r>
              <a:rPr lang="el-GR" dirty="0"/>
              <a:t>Οχήματα.</a:t>
            </a:r>
          </a:p>
          <a:p>
            <a:pPr lvl="1"/>
            <a:r>
              <a:rPr lang="en-US" dirty="0"/>
              <a:t>RSUs</a:t>
            </a:r>
            <a:r>
              <a:rPr lang="el-GR" dirty="0"/>
              <a:t>.</a:t>
            </a:r>
            <a:endParaRPr lang="en-US" sz="105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48" y="2830570"/>
            <a:ext cx="1502796" cy="803881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1976663" y="1473840"/>
            <a:ext cx="7049602" cy="49086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Data Sharing</a:t>
            </a:r>
            <a:r>
              <a:rPr lang="el-GR" dirty="0"/>
              <a:t>.</a:t>
            </a:r>
          </a:p>
          <a:p>
            <a:r>
              <a:rPr lang="el-GR" dirty="0"/>
              <a:t>Οι εφαρμογές κοινής χρήσης δεδομένων:</a:t>
            </a:r>
          </a:p>
          <a:p>
            <a:pPr lvl="1"/>
            <a:r>
              <a:rPr lang="el-GR" dirty="0"/>
              <a:t>Επιτρέπουν την ύπαρξη κοινών δεδομένων μεταξύ των οχημάτων ή μεταξύ ενός οχήματος και του </a:t>
            </a:r>
            <a:r>
              <a:rPr lang="en-US" dirty="0"/>
              <a:t>cloud</a:t>
            </a:r>
            <a:r>
              <a:rPr lang="el-GR" dirty="0"/>
              <a:t>.</a:t>
            </a:r>
            <a:r>
              <a:rPr lang="el-GR" sz="1100" dirty="0"/>
              <a:t> </a:t>
            </a:r>
            <a:endParaRPr lang="en-US" sz="1050" dirty="0"/>
          </a:p>
          <a:p>
            <a:r>
              <a:rPr lang="en-US" dirty="0"/>
              <a:t>T</a:t>
            </a:r>
            <a:r>
              <a:rPr lang="el-GR" dirty="0"/>
              <a:t>α δεδομένα μπορούν να αποθηκευτούν σε ένα ή περισσότερα οχήματα ή στο </a:t>
            </a:r>
            <a:r>
              <a:rPr lang="en-US" dirty="0"/>
              <a:t>cloud</a:t>
            </a:r>
            <a:r>
              <a:rPr lang="el-GR" dirty="0"/>
              <a:t>.</a:t>
            </a:r>
            <a:r>
              <a:rPr lang="el-GR" sz="1500" dirty="0"/>
              <a:t> </a:t>
            </a:r>
            <a:endParaRPr lang="en-US" sz="1450" dirty="0"/>
          </a:p>
          <a:p>
            <a:r>
              <a:rPr lang="el-GR" dirty="0"/>
              <a:t>Μηχανισμός κλειδώματος λογισμικού (</a:t>
            </a:r>
            <a:r>
              <a:rPr lang="en-US" dirty="0"/>
              <a:t>software locking mechanism</a:t>
            </a:r>
            <a:r>
              <a:rPr lang="el-GR" dirty="0"/>
              <a:t>).</a:t>
            </a:r>
          </a:p>
          <a:p>
            <a:pPr lvl="1"/>
            <a:r>
              <a:rPr lang="el-GR" dirty="0"/>
              <a:t>Μπορεί να χρησιμοποιηθεί για να αποτρέψει την ταυτόχρονη επεξεργασία των δεδομένων από δύο ή περισσότερα οχήματα.</a:t>
            </a:r>
          </a:p>
          <a:p>
            <a:pPr lvl="2"/>
            <a:r>
              <a:rPr lang="el-GR" dirty="0"/>
              <a:t>Ώστε να αποφευχθεί πιθανή σύγχυση.</a:t>
            </a:r>
            <a:endParaRPr lang="en-US" sz="65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6" y="3513477"/>
            <a:ext cx="1231548" cy="508733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1990167" y="1464193"/>
            <a:ext cx="7049602" cy="49086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Intelligent Transportation Systems</a:t>
            </a:r>
            <a:r>
              <a:rPr lang="el-GR" dirty="0"/>
              <a:t> (</a:t>
            </a:r>
            <a:r>
              <a:rPr lang="en-US" dirty="0"/>
              <a:t>ITS</a:t>
            </a:r>
            <a:r>
              <a:rPr lang="el-GR" dirty="0"/>
              <a:t>).</a:t>
            </a:r>
          </a:p>
          <a:p>
            <a:r>
              <a:rPr lang="el-GR" dirty="0"/>
              <a:t>Στο [46], καθορίζονται οι ακόλουθες τρεις κατηγορίες υπηρεσιών </a:t>
            </a:r>
            <a:r>
              <a:rPr lang="en-US" dirty="0"/>
              <a:t>ITS</a:t>
            </a:r>
            <a:r>
              <a:rPr lang="el-GR" dirty="0"/>
              <a:t>:</a:t>
            </a:r>
            <a:r>
              <a:rPr lang="el-GR" sz="2000" dirty="0"/>
              <a:t> </a:t>
            </a:r>
            <a:endParaRPr lang="en-US" sz="1800" dirty="0"/>
          </a:p>
          <a:p>
            <a:pPr lvl="1"/>
            <a:r>
              <a:rPr lang="en-US" dirty="0"/>
              <a:t>Context based services:</a:t>
            </a:r>
            <a:endParaRPr lang="el-GR" dirty="0"/>
          </a:p>
          <a:p>
            <a:pPr lvl="2"/>
            <a:r>
              <a:rPr lang="el-GR" dirty="0"/>
              <a:t>Π.χ. υπηρεσίες, όπως παρακολούθηση της υγείας, της ρύπανσης του περιβάλλοντος και των επιδόσεων των οχημάτων.</a:t>
            </a:r>
          </a:p>
          <a:p>
            <a:pPr lvl="1"/>
            <a:r>
              <a:rPr lang="en-US" dirty="0"/>
              <a:t>Communication based services</a:t>
            </a:r>
            <a:endParaRPr lang="el-GR" dirty="0"/>
          </a:p>
          <a:p>
            <a:pPr lvl="2"/>
            <a:r>
              <a:rPr lang="el-GR" dirty="0"/>
              <a:t>Υπηρεσίες όπου πραγματοποιείται χρήση ασύρματων τηλεπικοινωνιών.</a:t>
            </a:r>
          </a:p>
          <a:p>
            <a:pPr lvl="1"/>
            <a:r>
              <a:rPr lang="en-US" dirty="0"/>
              <a:t>Customized services:</a:t>
            </a:r>
            <a:endParaRPr lang="el-GR" dirty="0"/>
          </a:p>
          <a:p>
            <a:pPr lvl="2"/>
            <a:r>
              <a:rPr lang="el-GR" dirty="0"/>
              <a:t>Υπηρεσίες που έχουν αναπτυχθεί για την ικανοποίησή συγκεκριμένων αναγκών συγκεκριμένων χρηστών.</a:t>
            </a:r>
          </a:p>
          <a:p>
            <a:pPr lvl="3"/>
            <a:r>
              <a:rPr lang="el-GR" dirty="0"/>
              <a:t>Π.χ. για ένα χρήστη ο οποίος έχει υψηλή πίεση του αίματος, μια υπηρεσία παρακολούθησης της πίεσης σε πραγματικό χρόνο.</a:t>
            </a:r>
            <a:r>
              <a:rPr lang="el-GR" sz="1400" dirty="0"/>
              <a:t> </a:t>
            </a:r>
          </a:p>
          <a:p>
            <a:pPr lvl="1"/>
            <a:r>
              <a:rPr lang="el-GR" sz="2500" dirty="0"/>
              <a:t>Οι τρεις τύποι, ενδέχεται να αλληλεπικαλύπτονται σε κάποιες περιπτώσεις.</a:t>
            </a:r>
          </a:p>
          <a:p>
            <a:pPr lvl="2"/>
            <a:r>
              <a:rPr lang="el-GR" dirty="0"/>
              <a:t>Καθώς και να συνδυάζονται.</a:t>
            </a:r>
            <a:endParaRPr lang="en-US" dirty="0"/>
          </a:p>
          <a:p>
            <a:r>
              <a:rPr lang="el-GR" dirty="0"/>
              <a:t>Επίσης, γίνεται αναφορά στα </a:t>
            </a:r>
            <a:r>
              <a:rPr lang="en-US" dirty="0"/>
              <a:t>Body Area Sensor Networks (BASNs).</a:t>
            </a:r>
          </a:p>
          <a:p>
            <a:pPr lvl="1"/>
            <a:r>
              <a:rPr lang="el-GR" dirty="0"/>
              <a:t>Συσκευές συνδεδεμένες στο σώμα του οδηγού, μπορούν να αλληλοεπιδράσουν  μεταξύ τους μέσω του </a:t>
            </a:r>
            <a:r>
              <a:rPr lang="en-US" dirty="0"/>
              <a:t>BASN</a:t>
            </a:r>
            <a:r>
              <a:rPr lang="el-GR" dirty="0"/>
              <a:t>.</a:t>
            </a:r>
          </a:p>
          <a:p>
            <a:pPr lvl="2"/>
            <a:r>
              <a:rPr lang="el-GR" dirty="0"/>
              <a:t>Με σκοπό την παροχή υπηρεσιών παρακολούθησης της υγείας σε πραγματικό χρόνο.</a:t>
            </a:r>
            <a:endParaRPr lang="en-US" sz="14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21" y="3943672"/>
            <a:ext cx="1231548" cy="508733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1980520" y="1454546"/>
            <a:ext cx="7049602" cy="49086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Intelligent Transportation Systems</a:t>
            </a:r>
            <a:r>
              <a:rPr lang="el-GR" sz="2200" dirty="0"/>
              <a:t> (</a:t>
            </a:r>
            <a:r>
              <a:rPr lang="en-US" sz="2200" dirty="0"/>
              <a:t>ITS</a:t>
            </a:r>
            <a:r>
              <a:rPr lang="el-GR" sz="2200" dirty="0"/>
              <a:t>).</a:t>
            </a:r>
          </a:p>
          <a:p>
            <a:r>
              <a:rPr lang="el-GR" sz="2200" dirty="0"/>
              <a:t>Στο [46]: </a:t>
            </a:r>
            <a:r>
              <a:rPr lang="el-GR" sz="2200" i="1" dirty="0"/>
              <a:t>(Συνέχεια)</a:t>
            </a:r>
          </a:p>
          <a:p>
            <a:pPr lvl="2"/>
            <a:r>
              <a:rPr lang="el-GR" dirty="0"/>
              <a:t>Αναφέρεται ότι ο χρόνος απόκρισης του οδηγού σε καταστάσεις έκτακτης ανάγκης, καθώς και η ταχύτητα λήψης ταξιδιωτικών αποφάσεων. </a:t>
            </a:r>
          </a:p>
          <a:p>
            <a:pPr lvl="3"/>
            <a:r>
              <a:rPr lang="el-GR" dirty="0"/>
              <a:t>Είναι δύσκολο να ποσοτικοποιηθούν θεωρητικά.</a:t>
            </a:r>
          </a:p>
          <a:p>
            <a:pPr lvl="2"/>
            <a:r>
              <a:rPr lang="el-GR" dirty="0"/>
              <a:t>Προτείνεται ο καθορισμός:</a:t>
            </a:r>
          </a:p>
          <a:p>
            <a:pPr lvl="3"/>
            <a:r>
              <a:rPr lang="el-GR" dirty="0"/>
              <a:t>Προσχεδιασμένων μεθόδων εκκένωσης μίας περιοχής κινδύνου.</a:t>
            </a:r>
          </a:p>
          <a:p>
            <a:pPr lvl="3"/>
            <a:r>
              <a:rPr lang="el-GR" dirty="0"/>
              <a:t>Της ενδεδειγμένης ταχύτητας κίνησης των οχημάτων.</a:t>
            </a:r>
          </a:p>
          <a:p>
            <a:pPr lvl="2"/>
            <a:endParaRPr lang="en-US" sz="600" i="1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982443" y="1468046"/>
            <a:ext cx="7049602" cy="49086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Disaster Management</a:t>
            </a:r>
            <a:r>
              <a:rPr lang="el-GR" sz="2000" dirty="0"/>
              <a:t>.</a:t>
            </a:r>
          </a:p>
          <a:p>
            <a:r>
              <a:rPr lang="el-GR" sz="2000" dirty="0"/>
              <a:t>Τηλεπικοινωνιακά συστήματα καθώς και συστήματα μεταφοράς.</a:t>
            </a:r>
          </a:p>
          <a:p>
            <a:pPr lvl="1"/>
            <a:r>
              <a:rPr lang="el-GR" sz="1800" dirty="0"/>
              <a:t>Ενισχύσουν την αντιμετώπιση των καταστροφών και την ελαχιστοποίηση των άσχημων αποτελεσμάτων.</a:t>
            </a:r>
          </a:p>
          <a:p>
            <a:pPr lvl="2"/>
            <a:r>
              <a:rPr lang="el-GR" sz="1600" dirty="0"/>
              <a:t>Όπως απώλεια ανθρώπινης ζωής ή οικονομικό κόστος.</a:t>
            </a:r>
            <a:r>
              <a:rPr lang="el-GR" sz="700" dirty="0"/>
              <a:t> </a:t>
            </a:r>
            <a:endParaRPr lang="en-US" sz="500" dirty="0"/>
          </a:p>
          <a:p>
            <a:r>
              <a:rPr lang="el-GR" sz="2000" dirty="0"/>
              <a:t>Στο [21], περιγράφεται η ανάπτυξη ενός ευφυούς συστήματος διαχείρισης καταστροφών για αστικό περιβάλλον.</a:t>
            </a:r>
            <a:r>
              <a:rPr lang="el-GR" sz="1400" dirty="0"/>
              <a:t> </a:t>
            </a:r>
            <a:endParaRPr lang="en-US" sz="1200" dirty="0"/>
          </a:p>
          <a:p>
            <a:pPr lvl="1"/>
            <a:r>
              <a:rPr lang="el-GR" sz="1800" dirty="0"/>
              <a:t>Συγκεντρώνονται πληροφορίες από πολλαπλές πηγές.</a:t>
            </a:r>
          </a:p>
          <a:p>
            <a:pPr lvl="2"/>
            <a:r>
              <a:rPr lang="el-GR" sz="1600" dirty="0"/>
              <a:t>Οχήματα</a:t>
            </a:r>
            <a:r>
              <a:rPr lang="en-US" sz="1600" dirty="0"/>
              <a:t>, </a:t>
            </a:r>
            <a:r>
              <a:rPr lang="el-GR" sz="1600" dirty="0"/>
              <a:t>συσκευές πεζών και </a:t>
            </a:r>
            <a:r>
              <a:rPr lang="en-US" sz="1600" dirty="0"/>
              <a:t>RSUs</a:t>
            </a:r>
            <a:r>
              <a:rPr lang="el-GR" sz="1600" dirty="0"/>
              <a:t>.</a:t>
            </a:r>
          </a:p>
          <a:p>
            <a:pPr lvl="3"/>
            <a:r>
              <a:rPr lang="el-GR" sz="1400" dirty="0"/>
              <a:t>Στο σημείο του συμβάντος και σε σημεία κοντά στο συμβάν.</a:t>
            </a:r>
            <a:r>
              <a:rPr lang="el-GR" sz="500" dirty="0"/>
              <a:t> </a:t>
            </a:r>
            <a:endParaRPr lang="en-US" sz="400" dirty="0"/>
          </a:p>
          <a:p>
            <a:pPr lvl="1"/>
            <a:r>
              <a:rPr lang="el-GR" sz="1800" dirty="0"/>
              <a:t>Το σύστημα λαμβάνει αποφάσεις για τη διαχείριση της εκάστοτε καταστροφής αποφάσεις.</a:t>
            </a:r>
          </a:p>
          <a:p>
            <a:pPr lvl="2"/>
            <a:r>
              <a:rPr lang="el-GR" sz="1600" dirty="0"/>
              <a:t>Τις μεταδίδει στα οχήματα της περιοχής ή σε άλλους κόμβους (π.χ. συσκευές πεζών) σε πραγματικό χρόνο.</a:t>
            </a:r>
            <a:endParaRPr lang="en-US" sz="5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46" y="4397016"/>
            <a:ext cx="1231548" cy="508733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1971737" y="1463662"/>
            <a:ext cx="7049602" cy="49086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/>
              <a:t>Πληροφορίες τόσο από το περιβάλλον και άλλα οχήματα μπορούν να συλλεχθούν, με στόχο την παροχή:</a:t>
            </a:r>
            <a:endParaRPr lang="en-US" sz="2400" dirty="0"/>
          </a:p>
          <a:p>
            <a:pPr lvl="1"/>
            <a:r>
              <a:rPr lang="el-GR" sz="2000" dirty="0"/>
              <a:t>Βελτιωμένης διαχείρισης:</a:t>
            </a:r>
          </a:p>
          <a:p>
            <a:pPr lvl="2"/>
            <a:r>
              <a:rPr lang="el-GR" sz="1800" dirty="0"/>
              <a:t>Κυκλοφορίας.</a:t>
            </a:r>
          </a:p>
          <a:p>
            <a:pPr lvl="2"/>
            <a:r>
              <a:rPr lang="el-GR" sz="1800" dirty="0"/>
              <a:t>Φωτεινών σηματοδοτών.</a:t>
            </a:r>
          </a:p>
          <a:p>
            <a:pPr lvl="2"/>
            <a:r>
              <a:rPr lang="el-GR" sz="1800" dirty="0"/>
              <a:t>Στάθμευσης.</a:t>
            </a:r>
          </a:p>
          <a:p>
            <a:pPr lvl="1"/>
            <a:r>
              <a:rPr lang="el-GR" sz="2000" dirty="0"/>
              <a:t>Βελτιωμένης οδικής ασφάλειας.</a:t>
            </a:r>
          </a:p>
          <a:p>
            <a:pPr lvl="1"/>
            <a:r>
              <a:rPr lang="el-GR" sz="2000" dirty="0"/>
              <a:t>Αυτόνομης οδήγησης (</a:t>
            </a:r>
            <a:r>
              <a:rPr lang="en-US" sz="2000" dirty="0"/>
              <a:t>autonomous driving</a:t>
            </a:r>
            <a:r>
              <a:rPr lang="el-GR" sz="2000" dirty="0"/>
              <a:t>).</a:t>
            </a:r>
            <a:endParaRPr lang="en-US" sz="1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46" y="4769336"/>
            <a:ext cx="1231548" cy="5087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1560" y="6417605"/>
            <a:ext cx="594474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[46]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G.Sasikala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A.R.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Deepti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“Real Time Services for Cloud Computing Enabled Vehicle Networks”, IOSR Journal of Computer Engineering (IOSR-JCE), pp. 8-14, vol.11, issue 1, June 2013</a:t>
            </a:r>
            <a:endParaRPr lang="el-G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5782" y="6421315"/>
            <a:ext cx="6255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[21] </a:t>
            </a:r>
            <a:r>
              <a:rPr lang="en-US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Alazawi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Z., </a:t>
            </a:r>
            <a:r>
              <a:rPr lang="en-US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Altowaijri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S., </a:t>
            </a:r>
            <a:r>
              <a:rPr lang="en-US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Mehmood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R., </a:t>
            </a:r>
            <a:r>
              <a:rPr lang="en-US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Abdljabar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M.B., “Intelligent disaster management system based on cloud-enabled vehicular networks”, IEEE International Conference on ITS Telecommunications (ITST), August 23-25, Petersburg, USA, 2011</a:t>
            </a:r>
            <a:endParaRPr lang="el-GR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5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3" grpId="0" animBg="1"/>
      <p:bldP spid="5" grpId="0"/>
      <p:bldP spid="5" grpId="1"/>
      <p:bldP spid="6" grpId="0"/>
      <p:bldP spid="6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4651"/>
            <a:ext cx="9144000" cy="1325563"/>
          </a:xfrm>
        </p:spPr>
        <p:txBody>
          <a:bodyPr/>
          <a:lstStyle/>
          <a:p>
            <a:r>
              <a:rPr lang="el-GR" dirty="0"/>
              <a:t>Υποκατηγορίες </a:t>
            </a:r>
            <a:r>
              <a:rPr lang="en-US" dirty="0"/>
              <a:t>Navigation Assistance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65876"/>
            <a:ext cx="2057400" cy="365125"/>
          </a:xfrm>
        </p:spPr>
        <p:txBody>
          <a:bodyPr/>
          <a:lstStyle/>
          <a:p>
            <a:fld id="{611372E0-8BFD-4E54-B7BC-ADB9DF2F8A94}" type="slidenum">
              <a:rPr lang="el-GR" smtClean="0"/>
              <a:t>53</a:t>
            </a:fld>
            <a:endParaRPr lang="el-GR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984380" y="1469985"/>
            <a:ext cx="7038720" cy="3753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sz="2400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994211" y="1460153"/>
            <a:ext cx="7049602" cy="3753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/>
              <a:t>Διαχείριση κυκλοφορίας.</a:t>
            </a:r>
          </a:p>
          <a:p>
            <a:r>
              <a:rPr lang="el-GR" sz="2000"/>
              <a:t>Στα [14] [29] και [36] κάθε όχημα μοιράζεται πληροφορίες σχετικά με την κινητικότητα του με το </a:t>
            </a:r>
            <a:r>
              <a:rPr lang="en-US" sz="2000"/>
              <a:t>cloud</a:t>
            </a:r>
            <a:r>
              <a:rPr lang="el-GR" sz="2000"/>
              <a:t>.</a:t>
            </a:r>
            <a:r>
              <a:rPr lang="el-GR" sz="1100"/>
              <a:t> </a:t>
            </a:r>
            <a:endParaRPr lang="en-US" sz="1100"/>
          </a:p>
          <a:p>
            <a:r>
              <a:rPr lang="el-GR" sz="2000"/>
              <a:t>Το </a:t>
            </a:r>
            <a:r>
              <a:rPr lang="en-US" sz="2000"/>
              <a:t>cloud</a:t>
            </a:r>
            <a:r>
              <a:rPr lang="el-GR" sz="2000"/>
              <a:t> επεξεργάζεται το σύνολο των πληροφοριών που έλαβε από όλα τα οχήματα σχετικά με την κινητικότητα  τους.</a:t>
            </a:r>
          </a:p>
          <a:p>
            <a:pPr lvl="1"/>
            <a:r>
              <a:rPr lang="el-GR" sz="1800"/>
              <a:t>Εξάγει συμπεράσματα σχετικά με την κίνηση σε μία προκαθορισμένη γεωγραφική περιοχή.</a:t>
            </a:r>
            <a:r>
              <a:rPr lang="el-GR" sz="800"/>
              <a:t> </a:t>
            </a:r>
            <a:endParaRPr lang="en-US" sz="800"/>
          </a:p>
          <a:p>
            <a:r>
              <a:rPr lang="el-GR" sz="2000"/>
              <a:t>Το </a:t>
            </a:r>
            <a:r>
              <a:rPr lang="en-US" sz="2000"/>
              <a:t>cloud</a:t>
            </a:r>
            <a:r>
              <a:rPr lang="el-GR" sz="2000"/>
              <a:t> ενημερώνει όλα τα οχήματα που υπάρχουν στην συγκεκριμένη περιοχή.</a:t>
            </a:r>
          </a:p>
          <a:p>
            <a:pPr lvl="1"/>
            <a:r>
              <a:rPr lang="el-GR" sz="1800"/>
              <a:t>Για τις συνθήκες κυκλοφορίας.</a:t>
            </a:r>
          </a:p>
          <a:p>
            <a:pPr lvl="2"/>
            <a:r>
              <a:rPr lang="el-GR" sz="1600"/>
              <a:t>Διευκολύνοντας τους οδηγούς να αποφύγουν καταστάσεις μποτιλιαρίσματος.</a:t>
            </a:r>
            <a:r>
              <a:rPr lang="el-GR" sz="400"/>
              <a:t> </a:t>
            </a:r>
            <a:endParaRPr lang="en-US" sz="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915" y="1273215"/>
            <a:ext cx="1980331" cy="55847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46" y="4769336"/>
            <a:ext cx="1231548" cy="5087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46" y="5095356"/>
            <a:ext cx="1231548" cy="508733"/>
          </a:xfrm>
          <a:prstGeom prst="rect">
            <a:avLst/>
          </a:prstGeom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1994394" y="1460335"/>
            <a:ext cx="7049602" cy="49086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/>
              <a:t>Οδική ασφάλεια.</a:t>
            </a:r>
          </a:p>
          <a:p>
            <a:r>
              <a:rPr lang="el-GR" sz="2400" dirty="0"/>
              <a:t>Υπηρεσίες οδικής ασφάλειας με στόχο τη μείωση του αριθμού των τροχαίων ατυχημάτων.</a:t>
            </a:r>
            <a:r>
              <a:rPr lang="el-GR" sz="1600" dirty="0"/>
              <a:t> </a:t>
            </a:r>
            <a:endParaRPr lang="en-US" sz="1400" dirty="0"/>
          </a:p>
          <a:p>
            <a:pPr lvl="1"/>
            <a:r>
              <a:rPr lang="el-GR" sz="2000" dirty="0"/>
              <a:t>Π.χ. μέσω της παρακολούθησης της κυκλοφορίας, της κατάστασης του οδοστρώματος και των κινήσεων των οχημάτων και των πεζών.</a:t>
            </a:r>
            <a:r>
              <a:rPr lang="el-GR" sz="1200" dirty="0"/>
              <a:t> </a:t>
            </a:r>
            <a:endParaRPr lang="en-US" sz="1100" dirty="0"/>
          </a:p>
          <a:p>
            <a:r>
              <a:rPr lang="el-GR" sz="2400" dirty="0"/>
              <a:t>Στο [42] οι συγγραφείς επικεντρώνονται στη μείωση των τροχαίων ατυχημάτων εντός της περιοχής του </a:t>
            </a:r>
            <a:r>
              <a:rPr lang="en-US" sz="2400" dirty="0"/>
              <a:t>VANET Cloud.</a:t>
            </a:r>
          </a:p>
          <a:p>
            <a:pPr lvl="1"/>
            <a:r>
              <a:rPr lang="el-GR" sz="2000" dirty="0"/>
              <a:t>Μελετώντας τα πρότυπα κινητικότητας και την ταχύτητα των οχημάτων.</a:t>
            </a:r>
            <a:endParaRPr lang="en-US" sz="11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74" y="5432956"/>
            <a:ext cx="1231548" cy="508733"/>
          </a:xfrm>
          <a:prstGeom prst="rect">
            <a:avLst/>
          </a:prstGeom>
        </p:spPr>
      </p:pic>
      <p:sp>
        <p:nvSpPr>
          <p:cNvPr id="29" name="Content Placeholder 2"/>
          <p:cNvSpPr txBox="1">
            <a:spLocks/>
          </p:cNvSpPr>
          <p:nvPr/>
        </p:nvSpPr>
        <p:spPr>
          <a:xfrm>
            <a:off x="1987856" y="1462260"/>
            <a:ext cx="7049602" cy="49086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/>
              <a:t>Διαχείριση Φωτεινών Σηματοδοτών.</a:t>
            </a:r>
            <a:r>
              <a:rPr lang="el-GR" sz="1400" dirty="0"/>
              <a:t> </a:t>
            </a:r>
          </a:p>
          <a:p>
            <a:r>
              <a:rPr lang="el-GR" sz="2400" dirty="0"/>
              <a:t>Στόχος:</a:t>
            </a:r>
          </a:p>
          <a:p>
            <a:pPr lvl="1"/>
            <a:r>
              <a:rPr lang="el-GR" sz="2000" dirty="0"/>
              <a:t>Αποτελεσματική διαχείρισης των φωτεινών σηματοδοτών.</a:t>
            </a:r>
          </a:p>
          <a:p>
            <a:pPr lvl="2"/>
            <a:r>
              <a:rPr lang="el-GR" sz="1800" dirty="0"/>
              <a:t>Παροχής λύσεων σε θέματα.</a:t>
            </a:r>
          </a:p>
          <a:p>
            <a:pPr lvl="3"/>
            <a:r>
              <a:rPr lang="el-GR" sz="1600" dirty="0"/>
              <a:t>Κυκλοφοριακής συμφόρησης.</a:t>
            </a:r>
          </a:p>
          <a:p>
            <a:pPr lvl="4"/>
            <a:r>
              <a:rPr lang="el-GR" sz="1600" dirty="0"/>
              <a:t>Συνδυασμός με εφαρμογές Διαχείρισης Κυκλοφορίας.</a:t>
            </a:r>
            <a:r>
              <a:rPr lang="el-GR" sz="400" dirty="0"/>
              <a:t> </a:t>
            </a:r>
            <a:endParaRPr lang="el-GR" sz="1600" dirty="0"/>
          </a:p>
          <a:p>
            <a:pPr lvl="3"/>
            <a:r>
              <a:rPr lang="el-GR" sz="1600" dirty="0"/>
              <a:t>Διαχείρισης καταστροφών.</a:t>
            </a:r>
          </a:p>
          <a:p>
            <a:pPr lvl="4"/>
            <a:r>
              <a:rPr lang="el-GR" sz="1600" dirty="0"/>
              <a:t>Συνδυασμός με εφαρμογές Διαχείρισης Καταστροφών.</a:t>
            </a:r>
            <a:r>
              <a:rPr lang="el-GR" sz="400" dirty="0"/>
              <a:t> </a:t>
            </a:r>
            <a:endParaRPr lang="en-US" sz="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74" y="5758981"/>
            <a:ext cx="1231548" cy="508733"/>
          </a:xfrm>
          <a:prstGeom prst="rect">
            <a:avLst/>
          </a:prstGeom>
        </p:spPr>
      </p:pic>
      <p:sp>
        <p:nvSpPr>
          <p:cNvPr id="31" name="Content Placeholder 2"/>
          <p:cNvSpPr txBox="1">
            <a:spLocks/>
          </p:cNvSpPr>
          <p:nvPr/>
        </p:nvSpPr>
        <p:spPr>
          <a:xfrm>
            <a:off x="1989792" y="1465931"/>
            <a:ext cx="7049602" cy="49086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/>
              <a:t>Διαχείριση στάθμευσης</a:t>
            </a:r>
            <a:r>
              <a:rPr lang="el-GR" sz="1400" dirty="0"/>
              <a:t>.</a:t>
            </a:r>
          </a:p>
          <a:p>
            <a:r>
              <a:rPr lang="el-GR" sz="2400" dirty="0"/>
              <a:t>Εφαρμογές διαχείρισης θέσεων στάθμευσης.</a:t>
            </a:r>
          </a:p>
          <a:p>
            <a:pPr lvl="1"/>
            <a:r>
              <a:rPr lang="el-GR" sz="2000" dirty="0"/>
              <a:t>Διευκόλυνση των οδηγών στον εντοπισμό θέσεων στάθμευσης.</a:t>
            </a:r>
          </a:p>
          <a:p>
            <a:pPr lvl="1"/>
            <a:r>
              <a:rPr lang="el-GR" sz="2000" dirty="0"/>
              <a:t>Παροχή βοήθειας στάθμευσης στους οδηγούς.</a:t>
            </a:r>
          </a:p>
          <a:p>
            <a:pPr lvl="2"/>
            <a:r>
              <a:rPr lang="el-GR" sz="1800" dirty="0"/>
              <a:t>Ώστε να σταθμεύουν τα οχήματά τους σε θέσεις που εντόπισαν.</a:t>
            </a:r>
            <a:endParaRPr lang="en-US" sz="6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79" y="6096576"/>
            <a:ext cx="1231548" cy="508733"/>
          </a:xfrm>
          <a:prstGeom prst="rect">
            <a:avLst/>
          </a:prstGeom>
        </p:spPr>
      </p:pic>
      <p:sp>
        <p:nvSpPr>
          <p:cNvPr id="33" name="Content Placeholder 2"/>
          <p:cNvSpPr txBox="1">
            <a:spLocks/>
          </p:cNvSpPr>
          <p:nvPr/>
        </p:nvSpPr>
        <p:spPr>
          <a:xfrm>
            <a:off x="1991390" y="1454541"/>
            <a:ext cx="7049602" cy="49086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/>
              <a:t>Αυτόνομη οδήγηση.</a:t>
            </a:r>
            <a:endParaRPr lang="el-GR" sz="1200" dirty="0"/>
          </a:p>
          <a:p>
            <a:r>
              <a:rPr lang="el-GR" sz="2000" dirty="0"/>
              <a:t>Στοχεύουν στην ασφαλή πλοήγηση των οχημάτων κατά μήκος μίας διαδρομής.</a:t>
            </a:r>
            <a:endParaRPr lang="en-US" sz="1200" dirty="0"/>
          </a:p>
          <a:p>
            <a:r>
              <a:rPr lang="el-GR" sz="2000" dirty="0"/>
              <a:t>Χρήση </a:t>
            </a:r>
            <a:r>
              <a:rPr lang="en-US" sz="2000" dirty="0"/>
              <a:t>OBUs</a:t>
            </a:r>
            <a:r>
              <a:rPr lang="el-GR" sz="2000" dirty="0"/>
              <a:t>.</a:t>
            </a:r>
          </a:p>
          <a:p>
            <a:pPr lvl="1"/>
            <a:r>
              <a:rPr lang="el-GR" sz="1800" dirty="0"/>
              <a:t>Όπως </a:t>
            </a:r>
            <a:r>
              <a:rPr lang="en-US" sz="1800" dirty="0"/>
              <a:t>navigators</a:t>
            </a:r>
            <a:r>
              <a:rPr lang="el-GR" sz="1800" dirty="0"/>
              <a:t>, υπολογιστές και αισθητήρες.</a:t>
            </a:r>
            <a:endParaRPr lang="en-US" sz="1800" dirty="0"/>
          </a:p>
          <a:p>
            <a:pPr lvl="1"/>
            <a:r>
              <a:rPr lang="el-GR" sz="1800" dirty="0"/>
              <a:t>Με τη χρήση τέτοιων συσκευών, λαμβάνονται υπόψη αλλαγές περιβάλλοντος.</a:t>
            </a:r>
          </a:p>
          <a:p>
            <a:pPr lvl="2"/>
            <a:r>
              <a:rPr lang="el-GR" sz="1600" dirty="0"/>
              <a:t>Συμπεριλαμβανομένης της κινητικότητας των άλλων οχημάτων, καθώς και των πεζών.</a:t>
            </a:r>
            <a:r>
              <a:rPr lang="el-GR" sz="500" dirty="0"/>
              <a:t> </a:t>
            </a:r>
            <a:endParaRPr lang="en-US" sz="500" dirty="0"/>
          </a:p>
          <a:p>
            <a:r>
              <a:rPr lang="el-GR" sz="2000" dirty="0"/>
              <a:t>Καταστάσεις όπως η κυκλοφοριακή συμφόρηση και τα τροχαία ατυχήματα.</a:t>
            </a:r>
          </a:p>
          <a:p>
            <a:pPr lvl="1"/>
            <a:r>
              <a:rPr lang="el-GR" sz="1800" dirty="0"/>
              <a:t>Μπορούν επίσης να λαμβάνονται υπόψη.</a:t>
            </a:r>
            <a:endParaRPr lang="en-US" sz="18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2" y="6411026"/>
            <a:ext cx="1231548" cy="5087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45617" y="5297316"/>
            <a:ext cx="6977483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[14] R. Hussain, Z.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Rezaeifar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H. Oh, “A paradigm shift from vehicular ad hoc networks to VANET-based clouds”, Wireless Personal Communications, pp. 1131-1158, Springer, 2015</a:t>
            </a:r>
          </a:p>
          <a:p>
            <a:pPr lvl="0" algn="just">
              <a:spcAft>
                <a:spcPts val="0"/>
              </a:spcAft>
            </a:pPr>
            <a:endParaRPr lang="en-US" sz="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[29] Rasheed Hussain,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Zeinab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Rezaeifar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Yong-Hwan Lee,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Heekuck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Oh, “Secure and privacy-aware traffic information as a service in VANET-based clouds”, Elsevier Pervasive and Mobile Computing, pp.1-16, 2015</a:t>
            </a:r>
          </a:p>
          <a:p>
            <a:pPr lvl="0" algn="just">
              <a:spcAft>
                <a:spcPts val="0"/>
              </a:spcAft>
            </a:pPr>
            <a:endParaRPr lang="en-US" sz="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US" sz="10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36] Rasheed Hussain, </a:t>
            </a:r>
            <a:r>
              <a:rPr lang="en-US" sz="105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Heekuck</a:t>
            </a:r>
            <a:r>
              <a:rPr lang="en-US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Oh, “Cooperation-Aware VANET Clouds: Providing Secure Cloud Services to Vehicular Ad Hoc Networks”, Journal of Information Processing Systems, vol.10, no.1, pp.103-118, March 2014</a:t>
            </a:r>
            <a:endParaRPr lang="el-GR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5783" y="6445104"/>
            <a:ext cx="6804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[42] </a:t>
            </a:r>
            <a:r>
              <a:rPr lang="en-US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Sumit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A. </a:t>
            </a:r>
            <a:r>
              <a:rPr lang="en-US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Khandelwal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Ashwini B. </a:t>
            </a:r>
            <a:r>
              <a:rPr lang="en-US" sz="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Abhale</a:t>
            </a:r>
            <a:r>
              <a:rPr lang="en-US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Uma Nagaraj, “Novel Approach Towards Accident Prevention Using Vehicular Ad Hoc Network Under Cloud Environment”, International Journal of Advanced Technology &amp; Engineering Research (IJATER), pp. 10-13, 2013</a:t>
            </a:r>
            <a:endParaRPr lang="el-GR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66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6" grpId="1" animBg="1"/>
      <p:bldP spid="27" grpId="0" animBg="1"/>
      <p:bldP spid="29" grpId="0" animBg="1"/>
      <p:bldP spid="31" grpId="0" animBg="1"/>
      <p:bldP spid="33" grpId="0" animBg="1"/>
      <p:bldP spid="5" grpId="0"/>
      <p:bldP spid="6" grpId="0"/>
      <p:bldP spid="6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Testbeds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59281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NITOS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u="sng" dirty="0">
                <a:hlinkClick r:id="rId2"/>
              </a:rPr>
              <a:t>http://nitos.inf.uth.gr/</a:t>
            </a:r>
            <a:endParaRPr lang="en-US" dirty="0"/>
          </a:p>
          <a:p>
            <a:r>
              <a:rPr lang="el-GR" dirty="0"/>
              <a:t>Πλατφόρμα δοκιμών </a:t>
            </a:r>
            <a:r>
              <a:rPr lang="en-US" dirty="0"/>
              <a:t>WiMAX</a:t>
            </a:r>
            <a:r>
              <a:rPr lang="el-GR" dirty="0"/>
              <a:t>-</a:t>
            </a:r>
            <a:r>
              <a:rPr lang="en-US" dirty="0"/>
              <a:t>LTE</a:t>
            </a:r>
            <a:r>
              <a:rPr lang="el-GR" dirty="0"/>
              <a:t>-</a:t>
            </a:r>
            <a:r>
              <a:rPr lang="en-US" dirty="0"/>
              <a:t>WiFi</a:t>
            </a:r>
            <a:r>
              <a:rPr lang="el-GR" dirty="0"/>
              <a:t>-</a:t>
            </a:r>
            <a:r>
              <a:rPr lang="en-US" dirty="0"/>
              <a:t>Bluetooth</a:t>
            </a:r>
            <a:r>
              <a:rPr lang="el-GR" dirty="0"/>
              <a:t>.</a:t>
            </a:r>
          </a:p>
          <a:p>
            <a:r>
              <a:rPr lang="el-GR" dirty="0"/>
              <a:t>Πανεπιστήμιο Θεσσαλίας, Βόλος, Ελλάδα.</a:t>
            </a:r>
            <a:r>
              <a:rPr lang="el-GR" sz="1800" dirty="0"/>
              <a:t> </a:t>
            </a:r>
            <a:endParaRPr lang="en-US" sz="1600" dirty="0"/>
          </a:p>
          <a:p>
            <a:r>
              <a:rPr lang="el-GR" dirty="0"/>
              <a:t>Ολοκληρωμένη εγκατάσταση με ετερογενή δίκτυά.</a:t>
            </a:r>
          </a:p>
          <a:p>
            <a:pPr lvl="1"/>
            <a:r>
              <a:rPr lang="el-GR" dirty="0"/>
              <a:t>Υποστήριξη της έρευνας στον τομέα των ενσύρματων και ασύρματων δικτύων.</a:t>
            </a:r>
            <a:r>
              <a:rPr lang="el-GR" sz="1000" dirty="0"/>
              <a:t> </a:t>
            </a:r>
            <a:endParaRPr lang="en-US" sz="800" dirty="0"/>
          </a:p>
          <a:p>
            <a:r>
              <a:rPr lang="el-GR" dirty="0"/>
              <a:t>Πρόσβαση εξ αποστάσεως.</a:t>
            </a:r>
          </a:p>
          <a:p>
            <a:r>
              <a:rPr lang="el-GR" dirty="0"/>
              <a:t>Ανοιχτή στην ερευνητική κοινότητα 24/7.</a:t>
            </a:r>
            <a:endParaRPr lang="el-GR" sz="1800" dirty="0"/>
          </a:p>
          <a:p>
            <a:pPr lvl="1"/>
            <a:r>
              <a:rPr lang="el-GR" dirty="0"/>
              <a:t>Μελλοντικοί χρήστες πρέπει πρώτα να στείλουν αίτημα εγγραφής, το οποίο να γίνει αποδεκτό. </a:t>
            </a:r>
            <a:endParaRPr lang="en-US" dirty="0"/>
          </a:p>
          <a:p>
            <a:r>
              <a:rPr lang="el-GR" dirty="0"/>
              <a:t>Έχει χρησιμοποιηθεί από εκατοντάδες ερευνητές σε όλο τον κόσμο.</a:t>
            </a:r>
            <a:r>
              <a:rPr lang="el-GR" sz="1800" dirty="0"/>
              <a:t> </a:t>
            </a:r>
            <a:endParaRPr lang="en-US" sz="1600" dirty="0"/>
          </a:p>
          <a:p>
            <a:r>
              <a:rPr lang="el-GR" dirty="0"/>
              <a:t>Αποτελείται από τρία διαφορετικά </a:t>
            </a:r>
            <a:r>
              <a:rPr lang="en-US" dirty="0"/>
              <a:t>deployments</a:t>
            </a:r>
            <a:r>
              <a:rPr lang="el-GR" dirty="0"/>
              <a:t>:</a:t>
            </a:r>
          </a:p>
          <a:p>
            <a:pPr lvl="1"/>
            <a:r>
              <a:rPr lang="en-US" dirty="0"/>
              <a:t>Outdoor Testbed</a:t>
            </a:r>
            <a:r>
              <a:rPr lang="el-GR" dirty="0"/>
              <a:t>.</a:t>
            </a:r>
          </a:p>
          <a:p>
            <a:pPr lvl="1"/>
            <a:r>
              <a:rPr lang="en-US" dirty="0"/>
              <a:t>RF Isolated Testbed</a:t>
            </a:r>
            <a:r>
              <a:rPr lang="el-GR" dirty="0"/>
              <a:t>.</a:t>
            </a:r>
          </a:p>
          <a:p>
            <a:pPr lvl="1"/>
            <a:r>
              <a:rPr lang="en-US" dirty="0"/>
              <a:t>Office Testbed.</a:t>
            </a:r>
            <a:endParaRPr lang="el-GR" dirty="0"/>
          </a:p>
          <a:p>
            <a:pPr>
              <a:buFont typeface="Wingdings" panose="05000000000000000000" pitchFamily="2" charset="2"/>
              <a:buChar char=""/>
            </a:pPr>
            <a:r>
              <a:rPr lang="el-GR" dirty="0"/>
              <a:t>Δύσκολη έως αδύνατη η αποτελεσματική εξομοίωση κινητικότητας (</a:t>
            </a:r>
            <a:r>
              <a:rPr lang="en-US" dirty="0"/>
              <a:t>mobility</a:t>
            </a:r>
            <a:r>
              <a:rPr lang="el-GR" dirty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89196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n-US" dirty="0"/>
              <a:t>web interface </a:t>
            </a:r>
            <a:r>
              <a:rPr lang="el-GR" dirty="0"/>
              <a:t>διαχείρισης του </a:t>
            </a:r>
            <a:r>
              <a:rPr lang="en-US" dirty="0"/>
              <a:t>NITOS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56</a:t>
            </a:fld>
            <a:endParaRPr lang="el-GR"/>
          </a:p>
        </p:txBody>
      </p:sp>
      <p:pic>
        <p:nvPicPr>
          <p:cNvPr id="7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389" y="1619664"/>
            <a:ext cx="7156316" cy="500942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64072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/>
          <a:lstStyle/>
          <a:p>
            <a:r>
              <a:rPr lang="el-GR" dirty="0"/>
              <a:t>Τα βασικά συστατικά του </a:t>
            </a:r>
            <a:r>
              <a:rPr lang="en-US" dirty="0"/>
              <a:t>NITOS</a:t>
            </a:r>
            <a:r>
              <a:rPr lang="el-GR" dirty="0"/>
              <a:t>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dirty="0"/>
              <a:t>Ασύρματη πλατφόρμα δοκιμών.</a:t>
            </a:r>
          </a:p>
          <a:p>
            <a:pPr lvl="1"/>
            <a:r>
              <a:rPr lang="el-GR" dirty="0"/>
              <a:t>100 κόμβων (μεταξύ των οποίων και κινητοί κόμβοι) οι όποιοι:</a:t>
            </a:r>
          </a:p>
          <a:p>
            <a:pPr lvl="2"/>
            <a:r>
              <a:rPr lang="el-GR" dirty="0"/>
              <a:t>Διαθέτουν πολλαπλές ασύρματες διεπαφές.</a:t>
            </a:r>
          </a:p>
          <a:p>
            <a:pPr lvl="2"/>
            <a:r>
              <a:rPr lang="el-GR" dirty="0"/>
              <a:t>Επιτρέπουν τον πειραματισμό με ετερογενείς ασύρματες τεχνολογίες (</a:t>
            </a:r>
            <a:r>
              <a:rPr lang="en-US" dirty="0"/>
              <a:t>Wi</a:t>
            </a:r>
            <a:r>
              <a:rPr lang="el-GR" dirty="0"/>
              <a:t>-</a:t>
            </a:r>
            <a:r>
              <a:rPr lang="en-US" dirty="0"/>
              <a:t>Fi</a:t>
            </a:r>
            <a:r>
              <a:rPr lang="el-GR" dirty="0"/>
              <a:t>, </a:t>
            </a:r>
            <a:r>
              <a:rPr lang="en-US" dirty="0"/>
              <a:t>WiMAX</a:t>
            </a:r>
            <a:r>
              <a:rPr lang="el-GR" dirty="0"/>
              <a:t>, </a:t>
            </a:r>
            <a:r>
              <a:rPr lang="en-US" dirty="0"/>
              <a:t>LTE</a:t>
            </a:r>
            <a:r>
              <a:rPr lang="el-GR" dirty="0"/>
              <a:t>, </a:t>
            </a:r>
            <a:r>
              <a:rPr lang="en-US" dirty="0"/>
              <a:t>Bluetooth</a:t>
            </a:r>
            <a:r>
              <a:rPr lang="el-GR" dirty="0"/>
              <a:t>).</a:t>
            </a:r>
            <a:endParaRPr lang="en-US" sz="650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Υποδομή </a:t>
            </a:r>
            <a:r>
              <a:rPr lang="en-US" dirty="0"/>
              <a:t>Cloud</a:t>
            </a:r>
            <a:r>
              <a:rPr lang="el-GR" dirty="0"/>
              <a:t>.</a:t>
            </a:r>
          </a:p>
          <a:p>
            <a:pPr lvl="1"/>
            <a:r>
              <a:rPr lang="el-GR" dirty="0"/>
              <a:t>7 </a:t>
            </a:r>
            <a:r>
              <a:rPr lang="en-US" dirty="0"/>
              <a:t>HP</a:t>
            </a:r>
            <a:r>
              <a:rPr lang="el-GR" dirty="0"/>
              <a:t> </a:t>
            </a:r>
            <a:r>
              <a:rPr lang="en-US" dirty="0"/>
              <a:t>blade servers</a:t>
            </a:r>
            <a:r>
              <a:rPr lang="el-GR" dirty="0"/>
              <a:t>.</a:t>
            </a:r>
          </a:p>
          <a:p>
            <a:pPr lvl="1"/>
            <a:r>
              <a:rPr lang="el-GR" dirty="0"/>
              <a:t>272 πυρήνες επεξεργασίας.</a:t>
            </a:r>
          </a:p>
          <a:p>
            <a:pPr lvl="1"/>
            <a:r>
              <a:rPr lang="el-GR" dirty="0"/>
              <a:t>800 </a:t>
            </a:r>
            <a:r>
              <a:rPr lang="en-US" dirty="0"/>
              <a:t>GB</a:t>
            </a:r>
            <a:r>
              <a:rPr lang="el-GR" dirty="0"/>
              <a:t> μνήμης </a:t>
            </a:r>
            <a:r>
              <a:rPr lang="en-US" dirty="0"/>
              <a:t>RAM</a:t>
            </a:r>
            <a:r>
              <a:rPr lang="el-GR" dirty="0"/>
              <a:t>.</a:t>
            </a:r>
          </a:p>
          <a:p>
            <a:pPr lvl="1"/>
            <a:r>
              <a:rPr lang="el-GR" dirty="0"/>
              <a:t>22 </a:t>
            </a:r>
            <a:r>
              <a:rPr lang="en-US" dirty="0"/>
              <a:t>TB</a:t>
            </a:r>
            <a:r>
              <a:rPr lang="el-GR" dirty="0"/>
              <a:t> χώρου αποθήκευσης.</a:t>
            </a:r>
            <a:r>
              <a:rPr lang="el-GR" sz="1100" dirty="0"/>
              <a:t> </a:t>
            </a:r>
            <a:endParaRPr lang="en-US" sz="1050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Δίκτυο διασύνδεσης.</a:t>
            </a:r>
          </a:p>
          <a:p>
            <a:pPr lvl="1"/>
            <a:r>
              <a:rPr lang="el-GR" dirty="0"/>
              <a:t>Χρήση ενός </a:t>
            </a:r>
            <a:r>
              <a:rPr lang="en-US" dirty="0"/>
              <a:t>HP</a:t>
            </a:r>
            <a:r>
              <a:rPr lang="el-GR" dirty="0"/>
              <a:t> 5400 </a:t>
            </a:r>
            <a:r>
              <a:rPr lang="en-US" dirty="0"/>
              <a:t>OpenFlow</a:t>
            </a:r>
            <a:r>
              <a:rPr lang="el-GR" dirty="0"/>
              <a:t> </a:t>
            </a:r>
            <a:r>
              <a:rPr lang="en-US" dirty="0"/>
              <a:t>switch</a:t>
            </a:r>
            <a:r>
              <a:rPr lang="el-GR" dirty="0"/>
              <a:t>.</a:t>
            </a:r>
          </a:p>
          <a:p>
            <a:pPr lvl="2"/>
            <a:r>
              <a:rPr lang="el-GR" dirty="0"/>
              <a:t>10</a:t>
            </a:r>
            <a:r>
              <a:rPr lang="en-US" dirty="0"/>
              <a:t>Gb Ethernet</a:t>
            </a:r>
            <a:r>
              <a:rPr lang="el-GR" dirty="0"/>
              <a:t>.</a:t>
            </a:r>
            <a:r>
              <a:rPr lang="el-GR" sz="700" dirty="0"/>
              <a:t> </a:t>
            </a:r>
            <a:endParaRPr lang="en-US" sz="650" dirty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31574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/>
          <a:lstStyle/>
          <a:p>
            <a:r>
              <a:rPr lang="el-GR" dirty="0"/>
              <a:t>Τα βασικά συστατικά του </a:t>
            </a:r>
            <a:r>
              <a:rPr lang="en-US" dirty="0"/>
              <a:t>NITOS</a:t>
            </a:r>
            <a:r>
              <a:rPr lang="el-GR" dirty="0"/>
              <a:t>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l-GR" dirty="0"/>
              <a:t>Δίκτυο αισθητήρων.</a:t>
            </a:r>
            <a:endParaRPr lang="en-US" dirty="0"/>
          </a:p>
          <a:p>
            <a:pPr lvl="1"/>
            <a:r>
              <a:rPr lang="el-GR" dirty="0"/>
              <a:t>Αποτελείται από:</a:t>
            </a:r>
          </a:p>
          <a:p>
            <a:pPr lvl="2"/>
            <a:r>
              <a:rPr lang="el-GR" dirty="0"/>
              <a:t>Μία </a:t>
            </a:r>
            <a:r>
              <a:rPr lang="el-GR" b="1" dirty="0"/>
              <a:t>ελεγχόμενη πλατφόρμα δοκιμών </a:t>
            </a:r>
            <a:r>
              <a:rPr lang="el-GR" dirty="0"/>
              <a:t>αναπτυχθεί στο Πανεπιστήμιο Θεσσαλίας.</a:t>
            </a:r>
          </a:p>
          <a:p>
            <a:pPr lvl="2"/>
            <a:r>
              <a:rPr lang="el-GR" dirty="0"/>
              <a:t>Ένα </a:t>
            </a:r>
            <a:r>
              <a:rPr lang="el-GR" b="1" dirty="0"/>
              <a:t>δίκτυο αισθητήρων </a:t>
            </a:r>
            <a:r>
              <a:rPr lang="el-GR" dirty="0"/>
              <a:t>που έχει αναπτυχθεί στην πόλη του Βόλου.</a:t>
            </a:r>
          </a:p>
          <a:p>
            <a:pPr lvl="2"/>
            <a:r>
              <a:rPr lang="el-GR" dirty="0"/>
              <a:t>Μία </a:t>
            </a:r>
            <a:r>
              <a:rPr lang="el-GR" b="1" dirty="0"/>
              <a:t>κινητή υποδομή αισθητήρων </a:t>
            </a:r>
            <a:r>
              <a:rPr lang="el-GR" dirty="0"/>
              <a:t>που βασίζεται σε ποδήλατα και σε εθελοντές χρήστες.</a:t>
            </a:r>
            <a:r>
              <a:rPr lang="el-GR" sz="1000" dirty="0"/>
              <a:t> </a:t>
            </a:r>
            <a:endParaRPr lang="en-US" sz="800" dirty="0"/>
          </a:p>
          <a:p>
            <a:pPr lvl="1"/>
            <a:r>
              <a:rPr lang="el-GR" dirty="0"/>
              <a:t>Όλες οι αισθητήρες χρησιμοποιούν:</a:t>
            </a:r>
          </a:p>
          <a:p>
            <a:pPr lvl="2"/>
            <a:r>
              <a:rPr lang="el-GR" dirty="0"/>
              <a:t>Το </a:t>
            </a:r>
            <a:r>
              <a:rPr lang="en-US" dirty="0"/>
              <a:t>Arduino firmware</a:t>
            </a:r>
            <a:r>
              <a:rPr lang="el-GR" dirty="0"/>
              <a:t>.</a:t>
            </a:r>
          </a:p>
          <a:p>
            <a:pPr lvl="2"/>
            <a:r>
              <a:rPr lang="el-GR" dirty="0"/>
              <a:t>Διάφορες ασύρματες τεχνολογίες για την επικοινωνία τους.</a:t>
            </a:r>
          </a:p>
          <a:p>
            <a:pPr lvl="3"/>
            <a:r>
              <a:rPr lang="en-US" dirty="0"/>
              <a:t>ZigBee</a:t>
            </a:r>
            <a:r>
              <a:rPr lang="el-GR" dirty="0"/>
              <a:t>, </a:t>
            </a:r>
            <a:r>
              <a:rPr lang="en-US" dirty="0"/>
              <a:t>WiFi</a:t>
            </a:r>
            <a:r>
              <a:rPr lang="el-GR" dirty="0"/>
              <a:t>, </a:t>
            </a:r>
            <a:r>
              <a:rPr lang="en-US" dirty="0"/>
              <a:t>LTE</a:t>
            </a:r>
            <a:r>
              <a:rPr lang="el-GR" dirty="0"/>
              <a:t>, </a:t>
            </a:r>
            <a:r>
              <a:rPr lang="en-US" dirty="0"/>
              <a:t>Bluetooth</a:t>
            </a:r>
            <a:r>
              <a:rPr lang="el-GR" dirty="0"/>
              <a:t>, </a:t>
            </a:r>
            <a:r>
              <a:rPr lang="en-US" dirty="0"/>
              <a:t>IR</a:t>
            </a:r>
            <a:r>
              <a:rPr lang="el-GR" dirty="0"/>
              <a:t>.</a:t>
            </a:r>
            <a:r>
              <a:rPr lang="el-GR" sz="800" dirty="0"/>
              <a:t> </a:t>
            </a:r>
            <a:endParaRPr lang="en-US" sz="600" dirty="0"/>
          </a:p>
          <a:p>
            <a:pPr marL="514350" indent="-514350">
              <a:buFont typeface="+mj-lt"/>
              <a:buAutoNum type="arabicPeriod" startAt="4"/>
            </a:pPr>
            <a:r>
              <a:rPr lang="el-GR" dirty="0"/>
              <a:t>Πλατφόρμα </a:t>
            </a:r>
            <a:r>
              <a:rPr lang="en-US" dirty="0"/>
              <a:t>Software Defined Radio</a:t>
            </a:r>
            <a:r>
              <a:rPr lang="el-GR" dirty="0"/>
              <a:t> (</a:t>
            </a:r>
            <a:r>
              <a:rPr lang="en-US" dirty="0"/>
              <a:t>SDR</a:t>
            </a:r>
            <a:r>
              <a:rPr lang="el-GR" dirty="0"/>
              <a:t>).</a:t>
            </a:r>
            <a:endParaRPr lang="en-US" dirty="0"/>
          </a:p>
          <a:p>
            <a:pPr lvl="1"/>
            <a:r>
              <a:rPr lang="el-GR" dirty="0"/>
              <a:t>Αποτελείται από συσκευές </a:t>
            </a:r>
            <a:r>
              <a:rPr lang="en-US" dirty="0"/>
              <a:t>Universal Software Radio Peripheral</a:t>
            </a:r>
            <a:r>
              <a:rPr lang="el-GR" dirty="0"/>
              <a:t> (</a:t>
            </a:r>
            <a:r>
              <a:rPr lang="en-US" dirty="0"/>
              <a:t>USRP</a:t>
            </a:r>
            <a:r>
              <a:rPr lang="el-GR" dirty="0"/>
              <a:t>) που συνδέονται με τους ασύρματους κόμβους του </a:t>
            </a:r>
            <a:r>
              <a:rPr lang="en-US" dirty="0"/>
              <a:t>NITOS</a:t>
            </a:r>
            <a:r>
              <a:rPr lang="el-GR" dirty="0"/>
              <a:t>.</a:t>
            </a:r>
            <a:r>
              <a:rPr lang="el-GR" sz="1400" dirty="0"/>
              <a:t> </a:t>
            </a:r>
            <a:endParaRPr lang="en-US" sz="1200" dirty="0"/>
          </a:p>
          <a:p>
            <a:pPr lvl="2"/>
            <a:r>
              <a:rPr lang="el-GR" dirty="0"/>
              <a:t>Το </a:t>
            </a:r>
            <a:r>
              <a:rPr lang="en-US" dirty="0"/>
              <a:t>USRPs</a:t>
            </a:r>
            <a:r>
              <a:rPr lang="el-GR" dirty="0"/>
              <a:t> επιτρέπει την παραμετροποίηση ενός συνόλου χαρακτηριστικών φυσικού επιπέδου (π.χ. διαμόρφωση).</a:t>
            </a:r>
            <a:r>
              <a:rPr lang="el-GR" sz="1000" dirty="0"/>
              <a:t> </a:t>
            </a:r>
            <a:endParaRPr lang="en-US" sz="800" dirty="0"/>
          </a:p>
          <a:p>
            <a:pPr marL="514350" indent="-514350">
              <a:buFont typeface="+mj-lt"/>
              <a:buAutoNum type="arabicPeriod" startAt="4"/>
            </a:pPr>
            <a:r>
              <a:rPr lang="el-GR" dirty="0"/>
              <a:t>Πλατφόρμα </a:t>
            </a:r>
            <a:r>
              <a:rPr lang="en-US" dirty="0"/>
              <a:t>Software Defined Networking</a:t>
            </a:r>
            <a:r>
              <a:rPr lang="el-GR" dirty="0"/>
              <a:t> (</a:t>
            </a:r>
            <a:r>
              <a:rPr lang="en-US" dirty="0"/>
              <a:t>SDN</a:t>
            </a:r>
            <a:r>
              <a:rPr lang="el-GR" dirty="0"/>
              <a:t>).</a:t>
            </a:r>
            <a:endParaRPr lang="en-US" dirty="0"/>
          </a:p>
          <a:p>
            <a:pPr lvl="1"/>
            <a:r>
              <a:rPr lang="el-GR" i="1" dirty="0"/>
              <a:t>Βλ. επόμενη διαφάνεια.</a:t>
            </a:r>
            <a:endParaRPr lang="en-US" i="1" dirty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95217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 Reservation </a:t>
            </a:r>
            <a:r>
              <a:rPr lang="el-GR" dirty="0"/>
              <a:t>στο </a:t>
            </a:r>
            <a:r>
              <a:rPr lang="en-US" dirty="0"/>
              <a:t>NITOS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0075" y="1443885"/>
            <a:ext cx="7886700" cy="4351338"/>
          </a:xfrm>
        </p:spPr>
        <p:txBody>
          <a:bodyPr/>
          <a:lstStyle/>
          <a:p>
            <a:r>
              <a:rPr lang="en-US" dirty="0"/>
              <a:t>Node Reservation </a:t>
            </a:r>
            <a:r>
              <a:rPr lang="el-GR" dirty="0"/>
              <a:t>για συγκεκριμένες ημερομηνίες και ώρες.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59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064" y="2345564"/>
            <a:ext cx="5833872" cy="401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1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</a:t>
            </a:r>
            <a:r>
              <a:rPr lang="el-GR" dirty="0"/>
              <a:t>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Εικονικοποίηση.</a:t>
            </a:r>
          </a:p>
          <a:p>
            <a:pPr lvl="1"/>
            <a:r>
              <a:rPr lang="el-GR" dirty="0"/>
              <a:t>Αποτελεσματική κατανομή πόρων.</a:t>
            </a:r>
          </a:p>
          <a:p>
            <a:r>
              <a:rPr lang="el-GR" dirty="0"/>
              <a:t>Υπηρεσίες κατ’ απαίτηση (</a:t>
            </a:r>
            <a:r>
              <a:rPr lang="en-US" dirty="0"/>
              <a:t>on-demand</a:t>
            </a:r>
            <a:r>
              <a:rPr lang="el-GR" dirty="0"/>
              <a:t>).</a:t>
            </a:r>
          </a:p>
          <a:p>
            <a:pPr lvl="1"/>
            <a:r>
              <a:rPr lang="el-GR" dirty="0"/>
              <a:t>Φυσικοί και εικονικοί πόροι ανατίθενται δυναμικά.</a:t>
            </a:r>
          </a:p>
          <a:p>
            <a:pPr lvl="2"/>
            <a:r>
              <a:rPr lang="el-GR" dirty="0"/>
              <a:t>Ανάλογα με τις τρέχουσες απαιτήσεις των χρηστών. </a:t>
            </a:r>
          </a:p>
          <a:p>
            <a:r>
              <a:rPr lang="el-GR" dirty="0"/>
              <a:t>Υπολογιστικοί πόροι:</a:t>
            </a:r>
          </a:p>
          <a:p>
            <a:pPr lvl="1"/>
            <a:r>
              <a:rPr lang="el-GR" dirty="0"/>
              <a:t>Διαθέσιμοι μέσω του δικτύου.</a:t>
            </a:r>
          </a:p>
          <a:p>
            <a:pPr lvl="1"/>
            <a:r>
              <a:rPr lang="el-GR" dirty="0"/>
              <a:t>Προσβάσιμοι μέσω ετερογενών τερματικών χρήστη.</a:t>
            </a:r>
          </a:p>
          <a:p>
            <a:pPr lvl="2"/>
            <a:r>
              <a:rPr lang="en-US" dirty="0"/>
              <a:t>Smartphones, tablets </a:t>
            </a:r>
            <a:r>
              <a:rPr lang="el-GR" dirty="0"/>
              <a:t>κτλ.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49037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 SDN </a:t>
            </a:r>
            <a:r>
              <a:rPr lang="el-GR" dirty="0"/>
              <a:t>πλατφόρμα δοκιμών του </a:t>
            </a:r>
            <a:r>
              <a:rPr lang="en-US" dirty="0"/>
              <a:t>NITOS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421" y="1825625"/>
            <a:ext cx="4298457" cy="4351338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Αποτελείται από πολλαπλά </a:t>
            </a:r>
            <a:r>
              <a:rPr lang="en-US" dirty="0"/>
              <a:t>OpenFlow</a:t>
            </a:r>
            <a:r>
              <a:rPr lang="el-GR" dirty="0"/>
              <a:t> </a:t>
            </a:r>
            <a:r>
              <a:rPr lang="en-US" dirty="0"/>
              <a:t>switches</a:t>
            </a:r>
            <a:r>
              <a:rPr lang="el-GR" dirty="0"/>
              <a:t>.</a:t>
            </a:r>
            <a:endParaRPr lang="en-US" dirty="0"/>
          </a:p>
          <a:p>
            <a:pPr lvl="1"/>
            <a:r>
              <a:rPr lang="el-GR" dirty="0"/>
              <a:t>Συνδέονται με τους κόμβους </a:t>
            </a:r>
            <a:r>
              <a:rPr lang="en-US" dirty="0"/>
              <a:t>NITOS</a:t>
            </a:r>
            <a:r>
              <a:rPr lang="el-GR" dirty="0"/>
              <a:t>.</a:t>
            </a:r>
            <a:endParaRPr lang="en-US" dirty="0"/>
          </a:p>
          <a:p>
            <a:pPr lvl="1"/>
            <a:r>
              <a:rPr lang="el-GR" dirty="0"/>
              <a:t>Επιτρέπουν τον πειραματισμό με πρωτόκολλα δρομολόγησης.</a:t>
            </a:r>
            <a:r>
              <a:rPr lang="el-GR" sz="1100" dirty="0"/>
              <a:t> </a:t>
            </a:r>
            <a:endParaRPr lang="en-US" sz="1050" dirty="0"/>
          </a:p>
          <a:p>
            <a:r>
              <a:rPr lang="el-GR" dirty="0"/>
              <a:t>Ο πειραματισμός με χρήση της τεχνολογίας </a:t>
            </a:r>
            <a:r>
              <a:rPr lang="en-US" dirty="0"/>
              <a:t>OpenFlow</a:t>
            </a:r>
            <a:r>
              <a:rPr lang="el-GR" dirty="0"/>
              <a:t>.</a:t>
            </a:r>
          </a:p>
          <a:p>
            <a:pPr lvl="1"/>
            <a:r>
              <a:rPr lang="el-GR" dirty="0"/>
              <a:t>Επιτρέπει την κατασκευή ενός πλήθους πειραματικών σεναρίων σε ετερογενή δικτυακά περιβάλλοντα.</a:t>
            </a:r>
            <a:r>
              <a:rPr lang="el-GR" sz="1100" dirty="0"/>
              <a:t> </a:t>
            </a:r>
            <a:endParaRPr lang="en-US" sz="105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60</a:t>
            </a:fld>
            <a:endParaRPr lang="el-GR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879" y="2068492"/>
            <a:ext cx="4444566" cy="38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562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λογισμικό του </a:t>
            </a:r>
            <a:r>
              <a:rPr lang="en-US" dirty="0"/>
              <a:t>NITOS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πλατφόρμα βασίζεται σε λογισμικό ανοιχτού κώδικα.</a:t>
            </a:r>
          </a:p>
          <a:p>
            <a:pPr lvl="1"/>
            <a:r>
              <a:rPr lang="el-GR" dirty="0"/>
              <a:t>Επιτρέπει το σχεδιασμό και την εφαρμογή νέων αλγορίθμων.</a:t>
            </a:r>
          </a:p>
          <a:p>
            <a:pPr lvl="2"/>
            <a:r>
              <a:rPr lang="el-GR" dirty="0"/>
              <a:t>Υλοποίηση νέων λειτουργιών για το υπάρχον υλικό.</a:t>
            </a:r>
            <a:r>
              <a:rPr lang="el-GR" sz="700" dirty="0"/>
              <a:t> </a:t>
            </a:r>
            <a:endParaRPr lang="en-US" sz="650" dirty="0"/>
          </a:p>
          <a:p>
            <a:r>
              <a:rPr lang="el-GR" dirty="0"/>
              <a:t>Έλεγχος και η διαχείριση της πλατφόρμας δοκιμών.</a:t>
            </a:r>
          </a:p>
          <a:p>
            <a:pPr lvl="1"/>
            <a:r>
              <a:rPr lang="el-GR" dirty="0"/>
              <a:t>Γίνεται με τη χρήση του </a:t>
            </a:r>
            <a:r>
              <a:rPr lang="en-US" dirty="0"/>
              <a:t>cOntrol and Management Framework (OMF)</a:t>
            </a:r>
            <a:r>
              <a:rPr lang="el-GR" dirty="0"/>
              <a:t>.</a:t>
            </a:r>
          </a:p>
          <a:p>
            <a:pPr lvl="2"/>
            <a:r>
              <a:rPr lang="el-GR" dirty="0"/>
              <a:t>Λογισμικό ανοιχτού κώδικα.</a:t>
            </a:r>
            <a:r>
              <a:rPr lang="el-GR" sz="700" dirty="0"/>
              <a:t> </a:t>
            </a:r>
          </a:p>
          <a:p>
            <a:pPr lvl="2"/>
            <a:r>
              <a:rPr lang="el-GR" dirty="0"/>
              <a:t>Επιτρέπει τη συγγραφή πειραματικών σεναρίων.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31675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NITOS</a:t>
            </a:r>
            <a:r>
              <a:rPr lang="el-GR" dirty="0"/>
              <a:t> </a:t>
            </a:r>
            <a:r>
              <a:rPr lang="en-US" dirty="0"/>
              <a:t>Documentation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</a:t>
            </a:r>
            <a:r>
              <a:rPr lang="en-US" dirty="0"/>
              <a:t>documentation </a:t>
            </a:r>
            <a:r>
              <a:rPr lang="el-GR" dirty="0"/>
              <a:t>του </a:t>
            </a:r>
            <a:r>
              <a:rPr lang="en-US" dirty="0"/>
              <a:t>NITOS </a:t>
            </a:r>
            <a:r>
              <a:rPr lang="el-GR" dirty="0"/>
              <a:t>περιλαμβάνει </a:t>
            </a:r>
            <a:r>
              <a:rPr lang="en-US" dirty="0"/>
              <a:t>tutorials </a:t>
            </a:r>
            <a:r>
              <a:rPr lang="el-GR" dirty="0"/>
              <a:t>σχετικά με:</a:t>
            </a:r>
            <a:endParaRPr lang="en-US" dirty="0"/>
          </a:p>
          <a:p>
            <a:pPr lvl="1"/>
            <a:r>
              <a:rPr lang="el-GR" dirty="0"/>
              <a:t>Την πρόσβαση</a:t>
            </a:r>
            <a:r>
              <a:rPr lang="en-US" dirty="0"/>
              <a:t> </a:t>
            </a:r>
            <a:r>
              <a:rPr lang="el-GR" dirty="0"/>
              <a:t>στο </a:t>
            </a:r>
            <a:r>
              <a:rPr lang="en-US" dirty="0"/>
              <a:t>NITOS</a:t>
            </a:r>
            <a:r>
              <a:rPr lang="el-GR" dirty="0"/>
              <a:t>.</a:t>
            </a:r>
            <a:endParaRPr lang="en-US" dirty="0"/>
          </a:p>
          <a:p>
            <a:pPr lvl="1"/>
            <a:r>
              <a:rPr lang="el-GR" dirty="0"/>
              <a:t>Τη φόρτωση και αποθήκευση </a:t>
            </a:r>
            <a:r>
              <a:rPr lang="en-US" dirty="0"/>
              <a:t>OMF</a:t>
            </a:r>
            <a:r>
              <a:rPr lang="el-GR" dirty="0"/>
              <a:t> αρχείων.</a:t>
            </a:r>
            <a:endParaRPr lang="en-US" dirty="0"/>
          </a:p>
          <a:p>
            <a:pPr lvl="1"/>
            <a:r>
              <a:rPr lang="el-GR" dirty="0"/>
              <a:t>Τον έλεγχος της κατάστασης των</a:t>
            </a:r>
            <a:r>
              <a:rPr lang="en-US" dirty="0"/>
              <a:t> κόμβων</a:t>
            </a:r>
            <a:r>
              <a:rPr lang="el-GR" dirty="0"/>
              <a:t>.</a:t>
            </a:r>
            <a:endParaRPr lang="en-US" dirty="0"/>
          </a:p>
          <a:p>
            <a:pPr lvl="1"/>
            <a:r>
              <a:rPr lang="el-GR" dirty="0"/>
              <a:t>Την εκτέλεση πειραμάτων με χρήση </a:t>
            </a:r>
            <a:r>
              <a:rPr lang="en-US" dirty="0"/>
              <a:t>OMF</a:t>
            </a:r>
            <a:r>
              <a:rPr lang="el-GR" dirty="0"/>
              <a:t>.</a:t>
            </a:r>
            <a:endParaRPr lang="en-US" dirty="0"/>
          </a:p>
          <a:p>
            <a:pPr lvl="1"/>
            <a:r>
              <a:rPr lang="el-GR" dirty="0"/>
              <a:t>Την πρόσβαση στα αποτελέσματα των πειραμάτων </a:t>
            </a:r>
            <a:r>
              <a:rPr lang="en-US" dirty="0"/>
              <a:t>OMF</a:t>
            </a:r>
            <a:r>
              <a:rPr lang="el-GR" dirty="0"/>
              <a:t>.</a:t>
            </a:r>
            <a:endParaRPr lang="en-US" dirty="0"/>
          </a:p>
          <a:p>
            <a:pPr lvl="1"/>
            <a:r>
              <a:rPr lang="el-GR" dirty="0"/>
              <a:t>Πειράματα </a:t>
            </a:r>
            <a:r>
              <a:rPr lang="en-US" dirty="0"/>
              <a:t>Wi-Fi</a:t>
            </a:r>
            <a:r>
              <a:rPr lang="el-GR" dirty="0"/>
              <a:t>, </a:t>
            </a:r>
            <a:r>
              <a:rPr lang="en-US" dirty="0"/>
              <a:t>WiMAX</a:t>
            </a:r>
            <a:r>
              <a:rPr lang="el-GR" dirty="0"/>
              <a:t>, </a:t>
            </a:r>
            <a:r>
              <a:rPr lang="en-US" dirty="0"/>
              <a:t>LTE</a:t>
            </a:r>
            <a:r>
              <a:rPr lang="el-GR" dirty="0"/>
              <a:t>, </a:t>
            </a:r>
            <a:r>
              <a:rPr lang="en-US" dirty="0"/>
              <a:t>OpenFlow</a:t>
            </a:r>
            <a:r>
              <a:rPr lang="el-GR" dirty="0"/>
              <a:t> </a:t>
            </a:r>
            <a:r>
              <a:rPr lang="el-GR" i="1" dirty="0"/>
              <a:t>(υπό ανάπτυξη)</a:t>
            </a:r>
            <a:r>
              <a:rPr lang="el-GR" dirty="0"/>
              <a:t> και </a:t>
            </a:r>
            <a:r>
              <a:rPr lang="en-US" dirty="0"/>
              <a:t>ITS</a:t>
            </a:r>
            <a:r>
              <a:rPr lang="el-GR" dirty="0"/>
              <a:t> </a:t>
            </a:r>
            <a:r>
              <a:rPr lang="el-GR" i="1" dirty="0"/>
              <a:t>(υπό ανάπτυξη)</a:t>
            </a:r>
            <a:r>
              <a:rPr lang="el-GR" dirty="0"/>
              <a:t>.</a:t>
            </a:r>
            <a:endParaRPr lang="en-US" dirty="0"/>
          </a:p>
          <a:p>
            <a:endParaRPr lang="el-GR" dirty="0"/>
          </a:p>
          <a:p>
            <a:pPr lvl="1"/>
            <a:endParaRPr lang="en-US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14671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ORBIT</a:t>
            </a:r>
            <a:r>
              <a:rPr lang="el-GR" dirty="0"/>
              <a:t> (1/4)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u="sng" dirty="0">
                <a:hlinkClick r:id="rId2"/>
              </a:rPr>
              <a:t>http://www.orbit-lab.org/</a:t>
            </a:r>
            <a:endParaRPr lang="en-US" dirty="0"/>
          </a:p>
          <a:p>
            <a:r>
              <a:rPr lang="el-GR" dirty="0"/>
              <a:t>Πανεπιστήμιο </a:t>
            </a:r>
            <a:r>
              <a:rPr lang="en-US" dirty="0"/>
              <a:t>Rutgers</a:t>
            </a:r>
            <a:r>
              <a:rPr lang="el-GR" dirty="0"/>
              <a:t>, </a:t>
            </a:r>
            <a:r>
              <a:rPr lang="en-US" dirty="0"/>
              <a:t>New Jersey</a:t>
            </a:r>
            <a:r>
              <a:rPr lang="el-GR" dirty="0"/>
              <a:t>, ΗΠΑ.</a:t>
            </a:r>
            <a:r>
              <a:rPr lang="el-GR" sz="1800" dirty="0"/>
              <a:t> </a:t>
            </a:r>
            <a:endParaRPr lang="en-US" sz="1600" dirty="0"/>
          </a:p>
          <a:p>
            <a:r>
              <a:rPr lang="el-GR" dirty="0"/>
              <a:t>Εξομοιωτή ασυρμάτων δικτύων.</a:t>
            </a:r>
          </a:p>
          <a:p>
            <a:r>
              <a:rPr lang="el-GR" dirty="0"/>
              <a:t>Υποστηρίζει ρεαλιστική αξιολόγηση πρωτοκόλλων και δικτυακών εφαρμογών.</a:t>
            </a:r>
            <a:r>
              <a:rPr lang="el-GR" sz="1800" dirty="0"/>
              <a:t> </a:t>
            </a:r>
            <a:endParaRPr lang="en-US" sz="1600" dirty="0"/>
          </a:p>
          <a:p>
            <a:r>
              <a:rPr lang="el-GR" dirty="0"/>
              <a:t>Το </a:t>
            </a:r>
            <a:r>
              <a:rPr lang="en-US" dirty="0"/>
              <a:t>RADIO GRID TESTBED</a:t>
            </a:r>
            <a:r>
              <a:rPr lang="el-GR" dirty="0"/>
              <a:t> είναι η βασική υποδομή του </a:t>
            </a:r>
            <a:r>
              <a:rPr lang="en-US" dirty="0"/>
              <a:t>ORBIT.</a:t>
            </a:r>
          </a:p>
          <a:p>
            <a:pPr lvl="1"/>
            <a:r>
              <a:rPr lang="el-GR" dirty="0"/>
              <a:t>Χρησιμοποιεί ένα πλέγμα 20</a:t>
            </a:r>
            <a:r>
              <a:rPr lang="en-US" dirty="0"/>
              <a:t>x</a:t>
            </a:r>
            <a:r>
              <a:rPr lang="el-GR" dirty="0"/>
              <a:t>20 προγραμματιζόμενων κόμβων.</a:t>
            </a:r>
          </a:p>
          <a:p>
            <a:pPr lvl="2"/>
            <a:r>
              <a:rPr lang="el-GR" dirty="0"/>
              <a:t>Μπορούν να διασυνδεθούν ώστε να δημιουργήσουν ποικίλες τοπολογίες.</a:t>
            </a:r>
            <a:r>
              <a:rPr lang="el-GR" sz="1000" dirty="0"/>
              <a:t> </a:t>
            </a:r>
            <a:endParaRPr lang="en-US" sz="800" dirty="0"/>
          </a:p>
          <a:p>
            <a:r>
              <a:rPr lang="el-GR" dirty="0"/>
              <a:t>Επιπλέον, οι χρήστες μπορούν να εκτελέσουν τα πειράματά τους στο εξωτερικό δίκτυο του </a:t>
            </a:r>
            <a:r>
              <a:rPr lang="en-US" dirty="0"/>
              <a:t>ORBIT</a:t>
            </a:r>
            <a:r>
              <a:rPr lang="el-GR" dirty="0"/>
              <a:t> (</a:t>
            </a:r>
            <a:r>
              <a:rPr lang="en-US" dirty="0"/>
              <a:t>OUTDOOR ORBIT</a:t>
            </a:r>
            <a:r>
              <a:rPr lang="el-GR" dirty="0"/>
              <a:t>).</a:t>
            </a:r>
          </a:p>
          <a:p>
            <a:pPr lvl="1"/>
            <a:r>
              <a:rPr lang="el-GR" dirty="0"/>
              <a:t>Το οποίο παρέχει ένα διαμορφώσιμο σύνολο κόμβων </a:t>
            </a:r>
            <a:r>
              <a:rPr lang="en-US" dirty="0"/>
              <a:t>LTE</a:t>
            </a:r>
            <a:r>
              <a:rPr lang="el-GR" dirty="0"/>
              <a:t>, </a:t>
            </a:r>
            <a:r>
              <a:rPr lang="en-US" dirty="0"/>
              <a:t>WiMAX</a:t>
            </a:r>
            <a:r>
              <a:rPr lang="el-GR" dirty="0"/>
              <a:t> και 802.11.</a:t>
            </a:r>
          </a:p>
          <a:p>
            <a:pPr>
              <a:buFont typeface="Wingdings" panose="05000000000000000000" pitchFamily="2" charset="2"/>
              <a:buChar char="û"/>
            </a:pPr>
            <a:r>
              <a:rPr lang="el-GR" dirty="0"/>
              <a:t>Δύσκολη έως αδύνατη η αποτελεσματική εξομοίωση κινητικότητας (</a:t>
            </a:r>
            <a:r>
              <a:rPr lang="el-GR" dirty="0" err="1"/>
              <a:t>mobility</a:t>
            </a:r>
            <a:r>
              <a:rPr lang="el-GR" dirty="0"/>
              <a:t>).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695228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</a:t>
            </a:r>
            <a:r>
              <a:rPr lang="el-GR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(2/4)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Το </a:t>
            </a:r>
            <a:r>
              <a:rPr lang="en-US" dirty="0"/>
              <a:t>ORBIT </a:t>
            </a:r>
            <a:r>
              <a:rPr lang="el-GR" dirty="0"/>
              <a:t>χρησιμοποιήθηκε για πρώτη φορά τον Οκτώβριο του 2005.</a:t>
            </a:r>
            <a:endParaRPr lang="en-US" dirty="0"/>
          </a:p>
          <a:p>
            <a:pPr lvl="1"/>
            <a:r>
              <a:rPr lang="el-GR" dirty="0"/>
              <a:t>Από τότε είναι ευρέως χρησιμοποιούμενο από την ερευνητική κοινότητα των ασύρματων δικτύων.</a:t>
            </a:r>
            <a:r>
              <a:rPr lang="el-GR" sz="1100" dirty="0"/>
              <a:t> </a:t>
            </a:r>
            <a:endParaRPr lang="en-US" sz="1050" dirty="0"/>
          </a:p>
          <a:p>
            <a:r>
              <a:rPr lang="el-GR" dirty="0"/>
              <a:t>Από το 2014:</a:t>
            </a:r>
          </a:p>
          <a:p>
            <a:pPr lvl="1"/>
            <a:r>
              <a:rPr lang="el-GR" dirty="0"/>
              <a:t>Υπάρχουν πάνω από 1000 εγγεγραμμένους χρήστες </a:t>
            </a:r>
            <a:r>
              <a:rPr lang="en-US" dirty="0"/>
              <a:t>ORBIT</a:t>
            </a:r>
            <a:r>
              <a:rPr lang="el-GR" dirty="0"/>
              <a:t>.</a:t>
            </a:r>
          </a:p>
          <a:p>
            <a:pPr lvl="2"/>
            <a:r>
              <a:rPr lang="el-GR" dirty="0"/>
              <a:t>Έχουν πραγματοποιήσει συνολικά πάνω από ~ 200.000 ώρες πειραμάτων.</a:t>
            </a:r>
            <a:endParaRPr lang="en-US" sz="65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927306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</a:t>
            </a:r>
            <a:r>
              <a:rPr lang="el-GR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(3/4)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ORBIT Management Framework (OMF)</a:t>
            </a:r>
            <a:r>
              <a:rPr lang="el-GR" dirty="0"/>
              <a:t>.</a:t>
            </a:r>
          </a:p>
          <a:p>
            <a:pPr lvl="1"/>
            <a:r>
              <a:rPr lang="en-US" dirty="0"/>
              <a:t>Framework </a:t>
            </a:r>
            <a:r>
              <a:rPr lang="el-GR" dirty="0"/>
              <a:t>ελέγχου κι εκτέλεσης πειραμάτων.</a:t>
            </a:r>
            <a:endParaRPr lang="en-US" dirty="0"/>
          </a:p>
          <a:p>
            <a:r>
              <a:rPr lang="el-GR" dirty="0"/>
              <a:t>Παραδείγματα ειδικών πειραμάτων που έχουν εκτελεστεί στην πλατφόρμα δοκιμών </a:t>
            </a:r>
            <a:r>
              <a:rPr lang="en-US" dirty="0"/>
              <a:t>ORBIT</a:t>
            </a:r>
            <a:r>
              <a:rPr lang="el-GR" dirty="0"/>
              <a:t>, όπως:</a:t>
            </a:r>
          </a:p>
          <a:p>
            <a:pPr lvl="1"/>
            <a:r>
              <a:rPr lang="en-US" dirty="0"/>
              <a:t>Mobile cloud computing</a:t>
            </a:r>
            <a:r>
              <a:rPr lang="el-GR" dirty="0"/>
              <a:t>.</a:t>
            </a:r>
            <a:endParaRPr lang="en-US" sz="1050" dirty="0"/>
          </a:p>
          <a:p>
            <a:pPr lvl="1"/>
            <a:r>
              <a:rPr lang="en-US" dirty="0"/>
              <a:t>Location-aware protocols.</a:t>
            </a:r>
          </a:p>
          <a:p>
            <a:pPr lvl="1"/>
            <a:r>
              <a:rPr lang="en-US" dirty="0"/>
              <a:t>Cognitive radio networks.</a:t>
            </a:r>
          </a:p>
          <a:p>
            <a:pPr lvl="1"/>
            <a:r>
              <a:rPr lang="en-US" dirty="0"/>
              <a:t>Cellular/WiFi multi-homing.</a:t>
            </a:r>
          </a:p>
          <a:p>
            <a:pPr lvl="1"/>
            <a:r>
              <a:rPr lang="en-US" dirty="0"/>
              <a:t>Storage-aware/delay tolerant networks.</a:t>
            </a:r>
            <a:endParaRPr lang="el-GR" dirty="0"/>
          </a:p>
          <a:p>
            <a:pPr lvl="1"/>
            <a:r>
              <a:rPr lang="en-US" dirty="0"/>
              <a:t>LTE, WiMAX </a:t>
            </a:r>
            <a:r>
              <a:rPr lang="el-GR" dirty="0"/>
              <a:t>και </a:t>
            </a:r>
            <a:r>
              <a:rPr lang="en-US" dirty="0"/>
              <a:t>WiFi.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44537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</a:t>
            </a:r>
            <a:r>
              <a:rPr lang="el-GR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(4/4)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Το </a:t>
            </a:r>
            <a:r>
              <a:rPr lang="en-US" dirty="0"/>
              <a:t>ORBIT</a:t>
            </a:r>
            <a:r>
              <a:rPr lang="el-GR" dirty="0"/>
              <a:t> είναι διαθέσιμο για απομακρυσμένη ή επί τόπου πρόσβαση από ακαδημαϊκούς ερευνητές.</a:t>
            </a:r>
          </a:p>
          <a:p>
            <a:pPr lvl="1"/>
            <a:r>
              <a:rPr lang="el-GR" dirty="0"/>
              <a:t>Τόσο στις ΗΠΑ όσο και διεθνώς.</a:t>
            </a:r>
          </a:p>
          <a:p>
            <a:pPr lvl="2"/>
            <a:r>
              <a:rPr lang="el-GR" dirty="0"/>
              <a:t>Μελλοντικοί χρήστες πρέπει πρώτα να στείλουν αίτημα εγγραφής, το οποίο να γίνει αποδεκτό.</a:t>
            </a:r>
            <a:r>
              <a:rPr lang="el-GR" sz="1000" dirty="0"/>
              <a:t> </a:t>
            </a:r>
            <a:endParaRPr lang="en-US" sz="800" dirty="0"/>
          </a:p>
          <a:p>
            <a:r>
              <a:rPr lang="el-GR" dirty="0"/>
              <a:t>Οι χρήστες έχουν πρόσβαση στους παρακάτω πόρους:</a:t>
            </a:r>
            <a:r>
              <a:rPr lang="el-GR" sz="1800" dirty="0"/>
              <a:t> </a:t>
            </a:r>
            <a:endParaRPr lang="en-US" sz="1600" dirty="0"/>
          </a:p>
          <a:p>
            <a:pPr lvl="1"/>
            <a:r>
              <a:rPr lang="en-US" dirty="0"/>
              <a:t>WiFi</a:t>
            </a:r>
            <a:r>
              <a:rPr lang="el-GR" dirty="0"/>
              <a:t> 802.11</a:t>
            </a:r>
            <a:r>
              <a:rPr lang="en-US" dirty="0"/>
              <a:t>a</a:t>
            </a:r>
            <a:r>
              <a:rPr lang="el-GR" dirty="0"/>
              <a:t>/</a:t>
            </a:r>
            <a:r>
              <a:rPr lang="en-US" dirty="0"/>
              <a:t>b</a:t>
            </a:r>
            <a:r>
              <a:rPr lang="el-GR" dirty="0"/>
              <a:t>/</a:t>
            </a:r>
            <a:r>
              <a:rPr lang="en-US" dirty="0"/>
              <a:t>g</a:t>
            </a:r>
            <a:r>
              <a:rPr lang="el-GR" dirty="0"/>
              <a:t>/</a:t>
            </a:r>
            <a:r>
              <a:rPr lang="en-US" dirty="0"/>
              <a:t>n</a:t>
            </a:r>
            <a:r>
              <a:rPr lang="el-GR" dirty="0"/>
              <a:t>/</a:t>
            </a:r>
            <a:r>
              <a:rPr lang="en-US" dirty="0"/>
              <a:t>ac</a:t>
            </a:r>
            <a:r>
              <a:rPr lang="el-GR" dirty="0"/>
              <a:t>.</a:t>
            </a:r>
          </a:p>
          <a:p>
            <a:pPr lvl="1"/>
            <a:r>
              <a:rPr lang="en-US" dirty="0"/>
              <a:t>Bluetooth</a:t>
            </a:r>
            <a:r>
              <a:rPr lang="el-GR" dirty="0"/>
              <a:t>.</a:t>
            </a:r>
          </a:p>
          <a:p>
            <a:pPr lvl="1"/>
            <a:r>
              <a:rPr lang="en-US" dirty="0"/>
              <a:t>ZigBee</a:t>
            </a:r>
            <a:r>
              <a:rPr lang="el-GR" dirty="0"/>
              <a:t>.</a:t>
            </a:r>
          </a:p>
          <a:p>
            <a:pPr lvl="1"/>
            <a:r>
              <a:rPr lang="en-US" dirty="0"/>
              <a:t>Software Defined Radio</a:t>
            </a:r>
            <a:r>
              <a:rPr lang="el-GR" dirty="0"/>
              <a:t> (</a:t>
            </a:r>
            <a:r>
              <a:rPr lang="en-US" dirty="0"/>
              <a:t>SDR</a:t>
            </a:r>
            <a:r>
              <a:rPr lang="el-GR" dirty="0"/>
              <a:t>).</a:t>
            </a:r>
            <a:endParaRPr lang="en-US" sz="1600" dirty="0"/>
          </a:p>
          <a:p>
            <a:pPr lvl="1"/>
            <a:r>
              <a:rPr lang="en-US" dirty="0"/>
              <a:t>Software Defined Networking</a:t>
            </a:r>
            <a:r>
              <a:rPr lang="el-GR" dirty="0"/>
              <a:t> (</a:t>
            </a:r>
            <a:r>
              <a:rPr lang="en-US" dirty="0"/>
              <a:t>SDN</a:t>
            </a:r>
            <a:r>
              <a:rPr lang="el-GR" dirty="0"/>
              <a:t>).</a:t>
            </a:r>
          </a:p>
          <a:p>
            <a:pPr lvl="1"/>
            <a:r>
              <a:rPr lang="en-US" dirty="0"/>
              <a:t>LTE</a:t>
            </a:r>
            <a:r>
              <a:rPr lang="el-GR" dirty="0"/>
              <a:t> και </a:t>
            </a:r>
            <a:r>
              <a:rPr lang="en-US" dirty="0"/>
              <a:t>WiMAX BSs </a:t>
            </a:r>
            <a:r>
              <a:rPr lang="el-GR" dirty="0"/>
              <a:t>και </a:t>
            </a:r>
            <a:r>
              <a:rPr lang="en-US" dirty="0"/>
              <a:t>UEs</a:t>
            </a:r>
            <a:r>
              <a:rPr lang="el-GR" dirty="0"/>
              <a:t>.</a:t>
            </a:r>
            <a:endParaRPr lang="en-US" sz="1600" dirty="0"/>
          </a:p>
          <a:p>
            <a:pPr lvl="1"/>
            <a:r>
              <a:rPr lang="en-US" dirty="0"/>
              <a:t>Cloud</a:t>
            </a:r>
            <a:r>
              <a:rPr lang="el-GR" dirty="0"/>
              <a:t>.</a:t>
            </a:r>
          </a:p>
          <a:p>
            <a:r>
              <a:rPr lang="el-GR" dirty="0"/>
              <a:t>Η χρήση των κόμβων του </a:t>
            </a:r>
            <a:r>
              <a:rPr lang="en-US" dirty="0"/>
              <a:t>OUTDOOR ORBIT </a:t>
            </a:r>
            <a:r>
              <a:rPr lang="el-GR" dirty="0"/>
              <a:t>απαιτεί φυσική παρουσία στο </a:t>
            </a:r>
            <a:r>
              <a:rPr lang="en-US" dirty="0"/>
              <a:t>Rutgers</a:t>
            </a:r>
            <a:r>
              <a:rPr lang="el-GR" dirty="0"/>
              <a:t> </a:t>
            </a:r>
            <a:r>
              <a:rPr lang="en-US" dirty="0"/>
              <a:t>campus</a:t>
            </a:r>
            <a:r>
              <a:rPr lang="el-GR" dirty="0"/>
              <a:t>.</a:t>
            </a:r>
            <a:r>
              <a:rPr lang="el-GR" sz="2200" dirty="0"/>
              <a:t> 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60003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Tools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89614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SUMO Simulator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517814" y="1705556"/>
            <a:ext cx="8339860" cy="4351338"/>
          </a:xfrm>
        </p:spPr>
        <p:txBody>
          <a:bodyPr>
            <a:normAutofit/>
          </a:bodyPr>
          <a:lstStyle/>
          <a:p>
            <a:r>
              <a:rPr lang="en-US" sz="2400" b="1" u="sng" dirty="0"/>
              <a:t>S</a:t>
            </a:r>
            <a:r>
              <a:rPr lang="en-US" sz="2400" dirty="0"/>
              <a:t>imulation of </a:t>
            </a:r>
            <a:r>
              <a:rPr lang="en-US" sz="2400" b="1" u="sng" dirty="0"/>
              <a:t>U</a:t>
            </a:r>
            <a:r>
              <a:rPr lang="en-US" sz="2400" dirty="0"/>
              <a:t>rban </a:t>
            </a:r>
            <a:r>
              <a:rPr lang="en-US" sz="2400" b="1" u="sng" dirty="0"/>
              <a:t>Mo</a:t>
            </a:r>
            <a:r>
              <a:rPr lang="en-US" sz="2400" dirty="0"/>
              <a:t>bility</a:t>
            </a:r>
            <a:r>
              <a:rPr lang="el-GR" sz="2400" dirty="0"/>
              <a:t>.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Ο</a:t>
            </a:r>
            <a:r>
              <a:rPr lang="en-US" sz="2400" dirty="0"/>
              <a:t>pen source</a:t>
            </a:r>
            <a:r>
              <a:rPr lang="el-GR" sz="2400" dirty="0"/>
              <a:t>.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Προσομοιωτής </a:t>
            </a:r>
            <a:r>
              <a:rPr lang="en-US" sz="2400" dirty="0"/>
              <a:t>road traffic</a:t>
            </a:r>
            <a:r>
              <a:rPr lang="el-GR" sz="2400" dirty="0"/>
              <a:t> (βλ. </a:t>
            </a:r>
            <a:r>
              <a:rPr lang="en-US" sz="2400" dirty="0"/>
              <a:t>VANETs</a:t>
            </a:r>
            <a:r>
              <a:rPr lang="el-GR" sz="2400" dirty="0"/>
              <a:t>)</a:t>
            </a:r>
            <a:r>
              <a:rPr lang="en-US" sz="2400" dirty="0"/>
              <a:t>.</a:t>
            </a:r>
          </a:p>
          <a:p>
            <a:pPr>
              <a:spcBef>
                <a:spcPts val="600"/>
              </a:spcBef>
            </a:pPr>
            <a:r>
              <a:rPr lang="el-GR" sz="2400" dirty="0"/>
              <a:t>Μπορεί να συνεργαστεί με πληθώρα προσομοιωτών δικτύων.</a:t>
            </a:r>
          </a:p>
          <a:p>
            <a:pPr lvl="1">
              <a:spcBef>
                <a:spcPts val="600"/>
              </a:spcBef>
            </a:pPr>
            <a:r>
              <a:rPr lang="el-GR" sz="2000" dirty="0"/>
              <a:t>Συμπεριλαμβανομένων των </a:t>
            </a:r>
            <a:r>
              <a:rPr lang="en-US" sz="2000" dirty="0"/>
              <a:t>OMNET++ </a:t>
            </a:r>
            <a:r>
              <a:rPr lang="el-GR" sz="2000" dirty="0"/>
              <a:t>και </a:t>
            </a:r>
            <a:r>
              <a:rPr lang="en-US" sz="2000" dirty="0"/>
              <a:t>NS3.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68</a:t>
            </a:fld>
            <a:endParaRPr lang="el-GR"/>
          </a:p>
        </p:txBody>
      </p:sp>
      <p:pic>
        <p:nvPicPr>
          <p:cNvPr id="1026" name="Picture 2" descr="Αποτέλεσμα εικόνα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0" y="3730558"/>
            <a:ext cx="4162534" cy="236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504" y="3730557"/>
            <a:ext cx="3547883" cy="236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141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OMNeT</a:t>
            </a:r>
            <a:r>
              <a:rPr lang="el-GR" dirty="0"/>
              <a:t>++ </a:t>
            </a:r>
            <a:r>
              <a:rPr lang="en-US" dirty="0"/>
              <a:t>Simulator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Επεκτάσιμος, </a:t>
            </a:r>
            <a:r>
              <a:rPr lang="el-GR" dirty="0" err="1"/>
              <a:t>component-based</a:t>
            </a:r>
            <a:r>
              <a:rPr lang="el-GR" dirty="0"/>
              <a:t> προσομοιωτής.</a:t>
            </a:r>
            <a:endParaRPr lang="en-US" dirty="0"/>
          </a:p>
          <a:p>
            <a:r>
              <a:rPr lang="el-GR" dirty="0"/>
              <a:t>Βασίζεται σε βιβλιοθήκες C++ για την προσομοίωση δικτύων. </a:t>
            </a:r>
            <a:endParaRPr lang="en-US" dirty="0"/>
          </a:p>
          <a:p>
            <a:r>
              <a:rPr lang="el-GR" dirty="0"/>
              <a:t>Προσφέρει γραφικό περιβάλλον ανάπτυξης κι εκτέλεσης των προσομοιώσεων.</a:t>
            </a:r>
            <a:endParaRPr lang="en-US" dirty="0"/>
          </a:p>
          <a:p>
            <a:pPr lvl="1"/>
            <a:r>
              <a:rPr lang="el-GR" dirty="0"/>
              <a:t>Βασίζεται στο </a:t>
            </a:r>
            <a:r>
              <a:rPr lang="el-GR" dirty="0" err="1"/>
              <a:t>Eclipse</a:t>
            </a:r>
            <a:r>
              <a:rPr lang="el-GR" dirty="0"/>
              <a:t> IDE. </a:t>
            </a:r>
          </a:p>
          <a:p>
            <a:r>
              <a:rPr lang="el-GR" dirty="0"/>
              <a:t>Παρέχεται ένα σύνολο επιπρόσθετων </a:t>
            </a:r>
            <a:r>
              <a:rPr lang="en-US" dirty="0"/>
              <a:t>modules</a:t>
            </a:r>
            <a:r>
              <a:rPr lang="el-GR" dirty="0"/>
              <a:t>.</a:t>
            </a:r>
            <a:endParaRPr lang="en-US" dirty="0"/>
          </a:p>
          <a:p>
            <a:pPr lvl="1"/>
            <a:r>
              <a:rPr lang="el-GR" dirty="0"/>
              <a:t>Ανεπτυγμένα ως ανεξάρτητα </a:t>
            </a:r>
            <a:r>
              <a:rPr lang="en-US" dirty="0"/>
              <a:t>projects</a:t>
            </a:r>
            <a:r>
              <a:rPr lang="el-GR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5717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</a:t>
            </a:r>
            <a:r>
              <a:rPr lang="el-GR" dirty="0"/>
              <a:t> (2/2)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Οι πόροι του παρόχου:</a:t>
            </a:r>
          </a:p>
          <a:p>
            <a:pPr lvl="1"/>
            <a:r>
              <a:rPr lang="el-GR" dirty="0"/>
              <a:t>Χρησιμοποιούνται για την παράλληλη εξυπηρέτηση πολλών πελατών.</a:t>
            </a:r>
          </a:p>
          <a:p>
            <a:pPr lvl="1"/>
            <a:r>
              <a:rPr lang="el-GR" dirty="0"/>
              <a:t>Η χρήση των πόρων μπορεί:</a:t>
            </a:r>
          </a:p>
          <a:p>
            <a:pPr lvl="2"/>
            <a:r>
              <a:rPr lang="el-GR" dirty="0"/>
              <a:t>Να </a:t>
            </a:r>
            <a:r>
              <a:rPr lang="el-GR" b="1" dirty="0"/>
              <a:t>παρακολουθείται</a:t>
            </a:r>
            <a:r>
              <a:rPr lang="el-GR" dirty="0"/>
              <a:t>, να </a:t>
            </a:r>
            <a:r>
              <a:rPr lang="el-GR" b="1" dirty="0"/>
              <a:t>ελέγχεται</a:t>
            </a:r>
            <a:r>
              <a:rPr lang="el-GR" dirty="0"/>
              <a:t> και να </a:t>
            </a:r>
            <a:r>
              <a:rPr lang="el-GR" b="1" dirty="0"/>
              <a:t>καταγράφεται</a:t>
            </a:r>
            <a:r>
              <a:rPr lang="el-GR" dirty="0"/>
              <a:t>.</a:t>
            </a:r>
          </a:p>
          <a:p>
            <a:pPr lvl="3"/>
            <a:r>
              <a:rPr lang="el-GR" dirty="0"/>
              <a:t>Με διαφανή τρόπο τόσο για τον χρήστη όσο και για τον </a:t>
            </a:r>
            <a:r>
              <a:rPr lang="el-GR" dirty="0" err="1"/>
              <a:t>πάροχο</a:t>
            </a:r>
            <a:r>
              <a:rPr lang="el-GR" dirty="0"/>
              <a:t> της υπηρεσίας.</a:t>
            </a:r>
          </a:p>
          <a:p>
            <a:pPr lvl="1"/>
            <a:r>
              <a:rPr lang="el-GR" dirty="0"/>
              <a:t>Βασικά χαρακτηριστικά:</a:t>
            </a:r>
            <a:endParaRPr lang="en-US" dirty="0"/>
          </a:p>
          <a:p>
            <a:pPr lvl="2"/>
            <a:r>
              <a:rPr lang="el-GR" dirty="0"/>
              <a:t>Διαφάνεια τοποθεσίας.</a:t>
            </a:r>
          </a:p>
          <a:p>
            <a:pPr lvl="3"/>
            <a:r>
              <a:rPr lang="el-GR" dirty="0"/>
              <a:t>Ο πελάτης δεν έχει κανένα έλεγχο ή γνώση για την ακριβή θέση των πόρων.</a:t>
            </a:r>
          </a:p>
          <a:p>
            <a:pPr lvl="2"/>
            <a:r>
              <a:rPr lang="el-GR" dirty="0"/>
              <a:t>Διαθεσιμότητα.</a:t>
            </a:r>
          </a:p>
          <a:p>
            <a:pPr lvl="3"/>
            <a:r>
              <a:rPr lang="el-GR" dirty="0"/>
              <a:t>Εμφανίζονται στο χρήστη ως πάντα διαθέσιμοι.</a:t>
            </a:r>
          </a:p>
          <a:p>
            <a:pPr lvl="4"/>
            <a:r>
              <a:rPr lang="el-GR" dirty="0"/>
              <a:t>Λόγο της εικονοποίησης.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60314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/>
          <a:lstStyle/>
          <a:p>
            <a:r>
              <a:rPr lang="el-GR" dirty="0" err="1"/>
              <a:t>OMNeT</a:t>
            </a:r>
            <a:r>
              <a:rPr lang="el-GR" dirty="0"/>
              <a:t>++ </a:t>
            </a:r>
            <a:r>
              <a:rPr lang="en-US" dirty="0"/>
              <a:t>modules </a:t>
            </a:r>
            <a:r>
              <a:rPr lang="el-GR" dirty="0"/>
              <a:t>για </a:t>
            </a:r>
            <a:r>
              <a:rPr lang="en-US" dirty="0"/>
              <a:t>VANET Clouds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INET.</a:t>
            </a:r>
          </a:p>
          <a:p>
            <a:pPr lvl="1"/>
            <a:r>
              <a:rPr lang="el-GR" dirty="0" err="1"/>
              <a:t>Open</a:t>
            </a:r>
            <a:r>
              <a:rPr lang="el-GR" dirty="0"/>
              <a:t> </a:t>
            </a:r>
            <a:r>
              <a:rPr lang="el-GR" dirty="0" err="1"/>
              <a:t>source</a:t>
            </a:r>
            <a:r>
              <a:rPr lang="el-GR" dirty="0"/>
              <a:t>.</a:t>
            </a:r>
            <a:endParaRPr lang="en-US" dirty="0"/>
          </a:p>
          <a:p>
            <a:pPr lvl="1"/>
            <a:r>
              <a:rPr lang="el-GR" dirty="0"/>
              <a:t>Προσομοίωση της στοίβας του Internet.</a:t>
            </a:r>
          </a:p>
          <a:p>
            <a:pPr lvl="2"/>
            <a:r>
              <a:rPr lang="el-GR" dirty="0"/>
              <a:t>TCP, UDP, IPv4, IPv6, OSPF, BGP κτλ.</a:t>
            </a:r>
          </a:p>
          <a:p>
            <a:pPr lvl="1"/>
            <a:r>
              <a:rPr lang="el-GR" dirty="0"/>
              <a:t>Επίσης περιλαμβάνει:</a:t>
            </a:r>
          </a:p>
          <a:p>
            <a:pPr lvl="2"/>
            <a:r>
              <a:rPr lang="el-GR" dirty="0"/>
              <a:t>Πρωτόκολλα ενσύρματης και ασύρματης διασύνδεσης.</a:t>
            </a:r>
          </a:p>
          <a:p>
            <a:pPr lvl="3"/>
            <a:r>
              <a:rPr lang="el-GR" dirty="0" err="1"/>
              <a:t>Ethernet</a:t>
            </a:r>
            <a:r>
              <a:rPr lang="el-GR" dirty="0"/>
              <a:t>, PPP, IEEE 802.11 κτλ.</a:t>
            </a:r>
          </a:p>
          <a:p>
            <a:pPr lvl="2"/>
            <a:r>
              <a:rPr lang="el-GR" dirty="0"/>
              <a:t>Πρωτόκολλα για </a:t>
            </a:r>
            <a:r>
              <a:rPr lang="el-GR" dirty="0" err="1"/>
              <a:t>MANETs</a:t>
            </a:r>
            <a:r>
              <a:rPr lang="el-GR" dirty="0"/>
              <a:t>, </a:t>
            </a:r>
            <a:r>
              <a:rPr lang="el-GR" dirty="0" err="1"/>
              <a:t>DiffServ</a:t>
            </a:r>
            <a:r>
              <a:rPr lang="el-GR" dirty="0"/>
              <a:t>, MPLS κτλ.</a:t>
            </a:r>
          </a:p>
          <a:p>
            <a:pPr lvl="2"/>
            <a:r>
              <a:rPr lang="el-GR" dirty="0"/>
              <a:t>Ένα σύνολο μοντέλων επιπέδου εφαρμογής κτλ. </a:t>
            </a:r>
          </a:p>
          <a:p>
            <a:pPr lvl="1"/>
            <a:r>
              <a:rPr lang="el-GR" dirty="0"/>
              <a:t>Υποστήριξη κινητικότητας.</a:t>
            </a:r>
          </a:p>
          <a:p>
            <a:pPr lvl="1"/>
            <a:r>
              <a:rPr lang="el-GR" dirty="0"/>
              <a:t>Πολλά </a:t>
            </a:r>
            <a:r>
              <a:rPr lang="el-GR" dirty="0" err="1"/>
              <a:t>modules</a:t>
            </a:r>
            <a:r>
              <a:rPr lang="el-GR" dirty="0"/>
              <a:t> χρησιμοποιούν το INET ως βάση. </a:t>
            </a:r>
          </a:p>
          <a:p>
            <a:pPr lvl="2"/>
            <a:r>
              <a:rPr lang="el-GR" dirty="0"/>
              <a:t>Επεκτείνοντάς το προς συγκεκριμένες κατευθύνσεις.</a:t>
            </a:r>
          </a:p>
          <a:p>
            <a:pPr lvl="3"/>
            <a:r>
              <a:rPr lang="el-GR" dirty="0"/>
              <a:t>Όπως </a:t>
            </a:r>
            <a:r>
              <a:rPr lang="el-GR" b="1" dirty="0" err="1"/>
              <a:t>VANETs</a:t>
            </a:r>
            <a:r>
              <a:rPr lang="el-GR" dirty="0"/>
              <a:t>, δίκτυα επικάλυψης, </a:t>
            </a:r>
            <a:r>
              <a:rPr lang="el-GR" dirty="0" err="1"/>
              <a:t>peer-to-peer</a:t>
            </a:r>
            <a:r>
              <a:rPr lang="el-GR" dirty="0"/>
              <a:t>, LTE κτλ.</a:t>
            </a:r>
            <a:endParaRPr lang="en-US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100889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TRACI.</a:t>
            </a:r>
          </a:p>
          <a:p>
            <a:pPr lvl="1"/>
            <a:r>
              <a:rPr lang="en-US" b="1" u="sng" dirty="0"/>
              <a:t>Tra</a:t>
            </a:r>
            <a:r>
              <a:rPr lang="en-US" dirty="0"/>
              <a:t>ffic </a:t>
            </a:r>
            <a:r>
              <a:rPr lang="en-US" b="1" u="sng" dirty="0"/>
              <a:t>C</a:t>
            </a:r>
            <a:r>
              <a:rPr lang="en-US" dirty="0"/>
              <a:t>ontrol </a:t>
            </a:r>
            <a:r>
              <a:rPr lang="en-US" b="1" u="sng" dirty="0"/>
              <a:t>I</a:t>
            </a:r>
            <a:r>
              <a:rPr lang="en-US" dirty="0"/>
              <a:t>nterface</a:t>
            </a:r>
            <a:r>
              <a:rPr lang="el-GR" dirty="0"/>
              <a:t>.</a:t>
            </a:r>
          </a:p>
          <a:p>
            <a:pPr lvl="1"/>
            <a:r>
              <a:rPr lang="en-US" dirty="0"/>
              <a:t>“On-line” </a:t>
            </a:r>
            <a:r>
              <a:rPr lang="el-GR" dirty="0"/>
              <a:t>επεξεργασία παραμέτρων μίας προσομοίωσης </a:t>
            </a:r>
            <a:r>
              <a:rPr lang="en-US" dirty="0"/>
              <a:t>road traffic</a:t>
            </a:r>
            <a:r>
              <a:rPr lang="el-GR" dirty="0"/>
              <a:t>.</a:t>
            </a:r>
            <a:endParaRPr lang="en-US" dirty="0"/>
          </a:p>
          <a:p>
            <a:r>
              <a:rPr lang="en-US" dirty="0" err="1"/>
              <a:t>MiXiM</a:t>
            </a:r>
            <a:r>
              <a:rPr lang="en-US" dirty="0"/>
              <a:t>.</a:t>
            </a:r>
          </a:p>
          <a:p>
            <a:pPr lvl="1"/>
            <a:r>
              <a:rPr lang="el-GR" dirty="0" err="1"/>
              <a:t>Μοντελοποίηση</a:t>
            </a:r>
            <a:r>
              <a:rPr lang="el-GR" dirty="0"/>
              <a:t> ασύρματων δικτύων με κινητούς ή σταθερούς κόμβους.</a:t>
            </a:r>
          </a:p>
          <a:p>
            <a:pPr lvl="2"/>
            <a:r>
              <a:rPr lang="en-US" dirty="0"/>
              <a:t>WSNs</a:t>
            </a:r>
            <a:r>
              <a:rPr lang="el-GR" dirty="0"/>
              <a:t>, </a:t>
            </a:r>
            <a:r>
              <a:rPr lang="en-US" dirty="0"/>
              <a:t>body area networks, ad-hoc networks VANETs.</a:t>
            </a:r>
          </a:p>
          <a:p>
            <a:pPr lvl="1"/>
            <a:r>
              <a:rPr lang="el-GR" dirty="0"/>
              <a:t>Συνδυάζει αρκετά </a:t>
            </a:r>
            <a:r>
              <a:rPr lang="el-GR" dirty="0" err="1"/>
              <a:t>OMNeT</a:t>
            </a:r>
            <a:r>
              <a:rPr lang="el-GR" dirty="0"/>
              <a:t>++ </a:t>
            </a:r>
            <a:r>
              <a:rPr lang="en-US" dirty="0"/>
              <a:t>frameworks</a:t>
            </a:r>
            <a:r>
              <a:rPr lang="el-GR" dirty="0"/>
              <a:t> που υποστηρίζουν την προσομοίωση ασύρματων και κινητών επικοινωνιών.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71</a:t>
            </a:fld>
            <a:endParaRPr lang="el-G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/>
          <a:lstStyle/>
          <a:p>
            <a:r>
              <a:rPr lang="el-GR" dirty="0" err="1"/>
              <a:t>OMNeT</a:t>
            </a:r>
            <a:r>
              <a:rPr lang="el-GR" dirty="0"/>
              <a:t>++ </a:t>
            </a:r>
            <a:r>
              <a:rPr lang="en-US" dirty="0"/>
              <a:t>modules </a:t>
            </a:r>
            <a:r>
              <a:rPr lang="el-GR" dirty="0"/>
              <a:t>για </a:t>
            </a:r>
            <a:r>
              <a:rPr lang="en-US" dirty="0"/>
              <a:t>VANET Clouds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27952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477" y="1516828"/>
            <a:ext cx="8460217" cy="2537936"/>
          </a:xfrm>
        </p:spPr>
        <p:txBody>
          <a:bodyPr>
            <a:normAutofit/>
          </a:bodyPr>
          <a:lstStyle/>
          <a:p>
            <a:r>
              <a:rPr lang="en-US" sz="1800" dirty="0"/>
              <a:t>VEINS.</a:t>
            </a:r>
          </a:p>
          <a:p>
            <a:pPr lvl="1"/>
            <a:r>
              <a:rPr lang="en-US" sz="1400" dirty="0"/>
              <a:t>Open source framework </a:t>
            </a:r>
            <a:r>
              <a:rPr lang="el-GR" sz="1400" dirty="0"/>
              <a:t>προσομοίωσης </a:t>
            </a:r>
            <a:r>
              <a:rPr lang="en-US" sz="1400" dirty="0"/>
              <a:t>Inter-Vehicular Communication (IVC).</a:t>
            </a:r>
          </a:p>
          <a:p>
            <a:pPr lvl="1"/>
            <a:r>
              <a:rPr lang="el-GR" sz="1400" dirty="0"/>
              <a:t>Χρησιμοποιεί:</a:t>
            </a:r>
          </a:p>
          <a:p>
            <a:pPr lvl="2"/>
            <a:r>
              <a:rPr lang="en-US" sz="1200" dirty="0" err="1"/>
              <a:t>OMNeT</a:t>
            </a:r>
            <a:r>
              <a:rPr lang="en-US" sz="1200" dirty="0"/>
              <a:t>++</a:t>
            </a:r>
            <a:r>
              <a:rPr lang="el-GR" sz="1200" dirty="0"/>
              <a:t> και </a:t>
            </a:r>
            <a:r>
              <a:rPr lang="en-US" sz="1200" dirty="0" err="1"/>
              <a:t>MiXiM</a:t>
            </a:r>
            <a:r>
              <a:rPr lang="en-US" sz="1200" dirty="0"/>
              <a:t> </a:t>
            </a:r>
            <a:r>
              <a:rPr lang="el-GR" sz="1200" dirty="0"/>
              <a:t>για προσομοίωση του δικτύου μεταξύ των οχημάτων.</a:t>
            </a:r>
          </a:p>
          <a:p>
            <a:pPr lvl="2"/>
            <a:r>
              <a:rPr lang="en-US" sz="1200" dirty="0"/>
              <a:t>SUMO </a:t>
            </a:r>
            <a:r>
              <a:rPr lang="el-GR" sz="1200" dirty="0"/>
              <a:t>για προσομοίωση του </a:t>
            </a:r>
            <a:r>
              <a:rPr lang="en-US" sz="1200" dirty="0"/>
              <a:t>road traffic.</a:t>
            </a:r>
          </a:p>
          <a:p>
            <a:pPr lvl="1"/>
            <a:r>
              <a:rPr lang="el-GR" sz="1400" dirty="0"/>
              <a:t>Οι </a:t>
            </a:r>
            <a:r>
              <a:rPr lang="en-US" sz="1400" dirty="0"/>
              <a:t>OMNET++ </a:t>
            </a:r>
            <a:r>
              <a:rPr lang="el-GR" sz="1400" dirty="0"/>
              <a:t>και </a:t>
            </a:r>
            <a:r>
              <a:rPr lang="en-US" sz="1400" dirty="0"/>
              <a:t>SUMO </a:t>
            </a:r>
            <a:r>
              <a:rPr lang="el-GR" sz="1400" dirty="0"/>
              <a:t>εκτελούνται ταυτόχρονα.</a:t>
            </a:r>
          </a:p>
          <a:p>
            <a:pPr lvl="2"/>
            <a:r>
              <a:rPr lang="el-GR" sz="1200" dirty="0"/>
              <a:t>Επικοινωνούν μεταξύ τους μέσω </a:t>
            </a:r>
            <a:r>
              <a:rPr lang="en-US" sz="1200" dirty="0"/>
              <a:t>TCP socket.</a:t>
            </a:r>
            <a:endParaRPr lang="el-GR" sz="1200" dirty="0"/>
          </a:p>
          <a:p>
            <a:pPr lvl="1"/>
            <a:r>
              <a:rPr lang="el-GR" sz="1400" dirty="0"/>
              <a:t>Επίσης, χρησιμοποιείται το </a:t>
            </a:r>
            <a:r>
              <a:rPr lang="en-US" sz="1400" dirty="0" err="1"/>
              <a:t>TraCI</a:t>
            </a:r>
            <a:r>
              <a:rPr lang="el-GR" sz="1400" dirty="0"/>
              <a:t> για “On-</a:t>
            </a:r>
            <a:r>
              <a:rPr lang="el-GR" sz="1400" dirty="0" err="1"/>
              <a:t>line</a:t>
            </a:r>
            <a:r>
              <a:rPr lang="el-GR" sz="1400" dirty="0"/>
              <a:t>” επεξεργασία παραμέτρων σχετικά με το </a:t>
            </a:r>
            <a:r>
              <a:rPr lang="el-GR" sz="1400" dirty="0" err="1"/>
              <a:t>road</a:t>
            </a:r>
            <a:r>
              <a:rPr lang="el-GR" sz="1400" dirty="0"/>
              <a:t> </a:t>
            </a:r>
            <a:r>
              <a:rPr lang="en-US" sz="1400" dirty="0"/>
              <a:t>traffic</a:t>
            </a:r>
            <a:r>
              <a:rPr lang="el-GR" sz="1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72</a:t>
            </a:fld>
            <a:endParaRPr lang="el-GR"/>
          </a:p>
        </p:txBody>
      </p:sp>
      <p:pic>
        <p:nvPicPr>
          <p:cNvPr id="5" name="Picture 1" descr="http://veins.car2x.org/documentation/veins-arch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18" y="3574473"/>
            <a:ext cx="6868156" cy="31839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/>
          <a:lstStyle/>
          <a:p>
            <a:r>
              <a:rPr lang="el-GR" dirty="0" err="1"/>
              <a:t>OMNeT</a:t>
            </a:r>
            <a:r>
              <a:rPr lang="el-GR" dirty="0"/>
              <a:t>++ </a:t>
            </a:r>
            <a:r>
              <a:rPr lang="en-US" dirty="0"/>
              <a:t>modules </a:t>
            </a:r>
            <a:r>
              <a:rPr lang="el-GR" dirty="0"/>
              <a:t>για </a:t>
            </a:r>
            <a:r>
              <a:rPr lang="en-US" dirty="0"/>
              <a:t>VANET Clouds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88955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SIMULTE.</a:t>
            </a:r>
          </a:p>
          <a:p>
            <a:pPr lvl="1"/>
            <a:r>
              <a:rPr lang="el-GR" dirty="0"/>
              <a:t>Προσομοίωση δικτύου </a:t>
            </a:r>
            <a:r>
              <a:rPr lang="en-US" dirty="0"/>
              <a:t>LTE.</a:t>
            </a:r>
          </a:p>
          <a:p>
            <a:pPr lvl="1"/>
            <a:r>
              <a:rPr lang="en-US" dirty="0"/>
              <a:t>Open source.</a:t>
            </a:r>
          </a:p>
          <a:p>
            <a:pPr lvl="1"/>
            <a:r>
              <a:rPr lang="el-GR" dirty="0"/>
              <a:t>Είναι χτισμένο πάνω από τον </a:t>
            </a:r>
            <a:r>
              <a:rPr lang="en-US" dirty="0" err="1"/>
              <a:t>OMNeT</a:t>
            </a:r>
            <a:r>
              <a:rPr lang="en-US" dirty="0"/>
              <a:t>++ </a:t>
            </a:r>
            <a:r>
              <a:rPr lang="el-GR" dirty="0"/>
              <a:t>και το </a:t>
            </a:r>
            <a:r>
              <a:rPr lang="en-US" dirty="0"/>
              <a:t>INET framework.</a:t>
            </a:r>
            <a:endParaRPr lang="el-GR" dirty="0"/>
          </a:p>
          <a:p>
            <a:pPr lvl="1"/>
            <a:r>
              <a:rPr lang="el-GR" dirty="0"/>
              <a:t>Μπορεί να τοποθετηθεί ως επέκταση στο </a:t>
            </a:r>
            <a:r>
              <a:rPr lang="en-US" dirty="0"/>
              <a:t>Veins</a:t>
            </a:r>
            <a:r>
              <a:rPr lang="el-GR" dirty="0"/>
              <a:t>.</a:t>
            </a:r>
          </a:p>
          <a:p>
            <a:pPr lvl="2"/>
            <a:r>
              <a:rPr lang="el-GR" dirty="0"/>
              <a:t>Επιτρέποντας την συμπερίληψη </a:t>
            </a:r>
            <a:r>
              <a:rPr lang="en-US" dirty="0"/>
              <a:t>LTE RSUs </a:t>
            </a:r>
            <a:r>
              <a:rPr lang="el-GR" dirty="0"/>
              <a:t>στα δίκτυα </a:t>
            </a:r>
            <a:r>
              <a:rPr lang="en-US" dirty="0"/>
              <a:t>VANETs</a:t>
            </a:r>
            <a:r>
              <a:rPr lang="el-GR" dirty="0"/>
              <a:t>.</a:t>
            </a:r>
            <a:endParaRPr lang="en-US" dirty="0"/>
          </a:p>
          <a:p>
            <a:pPr lvl="3"/>
            <a:r>
              <a:rPr lang="el-GR" dirty="0"/>
              <a:t>Μαζί με τα </a:t>
            </a:r>
            <a:r>
              <a:rPr lang="en-US" dirty="0"/>
              <a:t>IEEE 802.11p RSUs</a:t>
            </a:r>
            <a:r>
              <a:rPr lang="el-GR" dirty="0"/>
              <a:t>.</a:t>
            </a:r>
            <a:endParaRPr lang="en-US" dirty="0"/>
          </a:p>
          <a:p>
            <a:r>
              <a:rPr lang="en-US" dirty="0" err="1"/>
              <a:t>iCanCloud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dirty="0" err="1"/>
              <a:t>CloudNetSim</a:t>
            </a:r>
            <a:r>
              <a:rPr lang="en-US" dirty="0"/>
              <a:t>++ modules.</a:t>
            </a:r>
          </a:p>
          <a:p>
            <a:pPr lvl="1"/>
            <a:r>
              <a:rPr lang="el-GR" dirty="0"/>
              <a:t>Προσομοίωση υποδομής </a:t>
            </a:r>
            <a:r>
              <a:rPr lang="en-US" dirty="0"/>
              <a:t>Cloud.</a:t>
            </a:r>
          </a:p>
          <a:p>
            <a:pPr lvl="1"/>
            <a:r>
              <a:rPr lang="el-GR" dirty="0"/>
              <a:t>Καθορισμός αριθμού</a:t>
            </a:r>
            <a:r>
              <a:rPr lang="en-US" dirty="0"/>
              <a:t> </a:t>
            </a:r>
            <a:r>
              <a:rPr lang="el-GR" dirty="0"/>
              <a:t>και χαρακτηριστικών </a:t>
            </a:r>
            <a:r>
              <a:rPr lang="en-US" dirty="0"/>
              <a:t>VMs</a:t>
            </a:r>
            <a:r>
              <a:rPr lang="el-GR" dirty="0"/>
              <a:t>, </a:t>
            </a:r>
            <a:r>
              <a:rPr lang="en-US" dirty="0"/>
              <a:t>user SLAs, cloud resources scheduling </a:t>
            </a:r>
            <a:r>
              <a:rPr lang="el-GR" dirty="0"/>
              <a:t>κτλ.</a:t>
            </a:r>
            <a:endParaRPr lang="en-US" dirty="0"/>
          </a:p>
          <a:p>
            <a:r>
              <a:rPr lang="en-US" dirty="0"/>
              <a:t>OMNET++ </a:t>
            </a:r>
            <a:r>
              <a:rPr lang="en-US" dirty="0" err="1"/>
              <a:t>Openflow</a:t>
            </a:r>
            <a:r>
              <a:rPr lang="el-GR" dirty="0"/>
              <a:t>.</a:t>
            </a:r>
            <a:endParaRPr lang="en-US" dirty="0"/>
          </a:p>
          <a:p>
            <a:pPr lvl="1"/>
            <a:r>
              <a:rPr lang="el-GR" dirty="0"/>
              <a:t>Προσομοίωση δικτύων </a:t>
            </a:r>
            <a:r>
              <a:rPr lang="en-US" dirty="0"/>
              <a:t>SDN </a:t>
            </a:r>
            <a:r>
              <a:rPr lang="el-GR" dirty="0"/>
              <a:t>στον </a:t>
            </a:r>
            <a:r>
              <a:rPr lang="en-US" dirty="0"/>
              <a:t>OMNET++.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73</a:t>
            </a:fld>
            <a:endParaRPr lang="el-G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/>
          <a:lstStyle/>
          <a:p>
            <a:r>
              <a:rPr lang="el-GR" dirty="0" err="1"/>
              <a:t>OMNeT</a:t>
            </a:r>
            <a:r>
              <a:rPr lang="el-GR" dirty="0"/>
              <a:t>++ </a:t>
            </a:r>
            <a:r>
              <a:rPr lang="en-US" dirty="0"/>
              <a:t>modules </a:t>
            </a:r>
            <a:r>
              <a:rPr lang="el-GR" dirty="0"/>
              <a:t>για </a:t>
            </a:r>
            <a:r>
              <a:rPr lang="en-US" dirty="0"/>
              <a:t>VANET Clouds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96304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NS3 Simulator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Επεκτάσιμος, </a:t>
            </a:r>
            <a:r>
              <a:rPr lang="el-GR" dirty="0" err="1"/>
              <a:t>component-based</a:t>
            </a:r>
            <a:r>
              <a:rPr lang="el-GR" dirty="0"/>
              <a:t> προσομοιωτής.</a:t>
            </a:r>
            <a:endParaRPr lang="en-US" dirty="0"/>
          </a:p>
          <a:p>
            <a:r>
              <a:rPr lang="el-GR" dirty="0"/>
              <a:t>Παρέχει </a:t>
            </a:r>
            <a:r>
              <a:rPr lang="en-US" u="sng" dirty="0"/>
              <a:t>native </a:t>
            </a:r>
            <a:r>
              <a:rPr lang="el-GR" u="sng" dirty="0"/>
              <a:t>υποστήριξη</a:t>
            </a:r>
            <a:r>
              <a:rPr lang="el-GR" dirty="0"/>
              <a:t> για προσομοίωση</a:t>
            </a:r>
            <a:r>
              <a:rPr lang="en-US" dirty="0"/>
              <a:t> VANETs.</a:t>
            </a:r>
            <a:endParaRPr lang="el-GR" dirty="0"/>
          </a:p>
          <a:p>
            <a:pPr lvl="1"/>
            <a:r>
              <a:rPr lang="en-US" dirty="0"/>
              <a:t>IEEE 802.11p RSUs.</a:t>
            </a:r>
          </a:p>
          <a:p>
            <a:pPr lvl="1"/>
            <a:r>
              <a:rPr lang="en-US" dirty="0"/>
              <a:t>LTE RSUs.</a:t>
            </a:r>
          </a:p>
          <a:p>
            <a:pPr lvl="1"/>
            <a:r>
              <a:rPr lang="en-US" dirty="0"/>
              <a:t>WiMAX RSUs.</a:t>
            </a:r>
          </a:p>
          <a:p>
            <a:pPr lvl="1"/>
            <a:r>
              <a:rPr lang="en-US" dirty="0"/>
              <a:t>SDN.</a:t>
            </a:r>
          </a:p>
          <a:p>
            <a:pPr lvl="2"/>
            <a:r>
              <a:rPr lang="en-US" dirty="0" err="1"/>
              <a:t>Openflow</a:t>
            </a:r>
            <a:r>
              <a:rPr lang="en-US" dirty="0"/>
              <a:t> module.</a:t>
            </a:r>
          </a:p>
          <a:p>
            <a:r>
              <a:rPr lang="el-GR" dirty="0"/>
              <a:t>Μπορεί να συνεργαστεί με τον προσομοιωτή </a:t>
            </a:r>
            <a:r>
              <a:rPr lang="en-US" dirty="0"/>
              <a:t>SUMO.</a:t>
            </a:r>
          </a:p>
          <a:p>
            <a:pPr lvl="1"/>
            <a:r>
              <a:rPr lang="el-GR" dirty="0"/>
              <a:t>Για αποτελεσματικότερη προσομοίωση και διαχείριση του </a:t>
            </a:r>
            <a:r>
              <a:rPr lang="en-US" dirty="0"/>
              <a:t>road traffic.</a:t>
            </a:r>
          </a:p>
          <a:p>
            <a:r>
              <a:rPr lang="el-GR" dirty="0"/>
              <a:t>Δεν διατίθεται κάποιο </a:t>
            </a:r>
            <a:r>
              <a:rPr lang="en-US" dirty="0"/>
              <a:t>module </a:t>
            </a:r>
            <a:r>
              <a:rPr lang="el-GR" dirty="0"/>
              <a:t>για προσομοίωση υποδομής </a:t>
            </a:r>
            <a:r>
              <a:rPr lang="en-US" dirty="0"/>
              <a:t>cloud.</a:t>
            </a:r>
            <a:endParaRPr lang="el-GR" dirty="0"/>
          </a:p>
          <a:p>
            <a:pPr lvl="1"/>
            <a:r>
              <a:rPr lang="el-GR" dirty="0"/>
              <a:t>Απαιτείται επέκταση.</a:t>
            </a:r>
          </a:p>
          <a:p>
            <a:pPr lvl="1"/>
            <a:r>
              <a:rPr lang="el-GR" dirty="0"/>
              <a:t>Εναλλακτικός τρόπος (με περιορισμούς ως προς τη διαχείριση του </a:t>
            </a:r>
            <a:r>
              <a:rPr lang="en-US" dirty="0"/>
              <a:t>cloud</a:t>
            </a:r>
            <a:r>
              <a:rPr lang="el-GR" dirty="0"/>
              <a:t>):</a:t>
            </a:r>
          </a:p>
          <a:p>
            <a:pPr lvl="2"/>
            <a:r>
              <a:rPr lang="el-GR" dirty="0"/>
              <a:t>Θεώρηση ενός </a:t>
            </a:r>
            <a:r>
              <a:rPr lang="en-US" dirty="0"/>
              <a:t>abstract </a:t>
            </a:r>
            <a:r>
              <a:rPr lang="el-GR" dirty="0"/>
              <a:t>δικτυακού κόμβου ως «το </a:t>
            </a:r>
            <a:r>
              <a:rPr lang="en-US" dirty="0"/>
              <a:t>cloud</a:t>
            </a:r>
            <a:r>
              <a:rPr lang="el-GR" dirty="0"/>
              <a:t>»</a:t>
            </a:r>
            <a:r>
              <a:rPr lang="en-US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28003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 (1/6)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68675" y="1523783"/>
            <a:ext cx="8833281" cy="4832567"/>
          </a:xfrm>
        </p:spPr>
        <p:txBody>
          <a:bodyPr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1</a:t>
            </a:r>
            <a:r>
              <a:rPr lang="el-GR" sz="1050" b="1" dirty="0"/>
              <a:t>] </a:t>
            </a:r>
            <a:r>
              <a:rPr lang="en-US" sz="1050" dirty="0"/>
              <a:t>Md </a:t>
            </a:r>
            <a:r>
              <a:rPr lang="en-US" sz="1050" dirty="0" err="1"/>
              <a:t>Whaiduzzaman</a:t>
            </a:r>
            <a:r>
              <a:rPr lang="en-US" sz="1050" dirty="0"/>
              <a:t>, Mehdi </a:t>
            </a:r>
            <a:r>
              <a:rPr lang="en-US" sz="1050" dirty="0" err="1"/>
              <a:t>Sookhak</a:t>
            </a:r>
            <a:r>
              <a:rPr lang="en-US" sz="1050" dirty="0"/>
              <a:t>, Abdullah </a:t>
            </a:r>
            <a:r>
              <a:rPr lang="en-US" sz="1050" dirty="0" err="1"/>
              <a:t>Gani</a:t>
            </a:r>
            <a:r>
              <a:rPr lang="en-US" sz="1050" dirty="0"/>
              <a:t>, </a:t>
            </a:r>
            <a:r>
              <a:rPr lang="en-US" sz="1050" dirty="0" err="1"/>
              <a:t>Rajkumar</a:t>
            </a:r>
            <a:r>
              <a:rPr lang="en-US" sz="1050" dirty="0"/>
              <a:t> </a:t>
            </a:r>
            <a:r>
              <a:rPr lang="en-US" sz="1050" dirty="0" err="1"/>
              <a:t>Buyy</a:t>
            </a:r>
            <a:r>
              <a:rPr lang="en-US" sz="1050" dirty="0"/>
              <a:t>, “A survey on vehicular cloud computing”, Elsevier Journal of Network and Computer Applications, vol. 40, pp. 325–344, 2014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2</a:t>
            </a:r>
            <a:r>
              <a:rPr lang="el-GR" sz="1050" b="1" dirty="0"/>
              <a:t>] </a:t>
            </a:r>
            <a:r>
              <a:rPr lang="en-US" sz="1050" dirty="0"/>
              <a:t>Anna Maria </a:t>
            </a:r>
            <a:r>
              <a:rPr lang="en-US" sz="1050" dirty="0" err="1"/>
              <a:t>Vegni</a:t>
            </a:r>
            <a:r>
              <a:rPr lang="en-US" sz="1050" dirty="0"/>
              <a:t>, Valeria </a:t>
            </a:r>
            <a:r>
              <a:rPr lang="en-US" sz="1050" dirty="0" err="1"/>
              <a:t>Loscri</a:t>
            </a:r>
            <a:r>
              <a:rPr lang="en-US" sz="1050" dirty="0"/>
              <a:t>, “A Survey on Vehicular Social Networks”, IEEE Communications Surveys &amp; Tutorials, vol. 17, issue 4, pp. 2397 - 2419, July 2015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3</a:t>
            </a:r>
            <a:r>
              <a:rPr lang="el-GR" sz="1050" b="1" dirty="0"/>
              <a:t>] </a:t>
            </a:r>
            <a:r>
              <a:rPr lang="en-US" sz="1050" dirty="0"/>
              <a:t>Aleksandra </a:t>
            </a:r>
            <a:r>
              <a:rPr lang="en-US" sz="1050" dirty="0" err="1"/>
              <a:t>Checko</a:t>
            </a:r>
            <a:r>
              <a:rPr lang="en-US" sz="1050" dirty="0"/>
              <a:t>, Henrik L. Christiansen, Ying Yan, Lara </a:t>
            </a:r>
            <a:r>
              <a:rPr lang="en-US" sz="1050" dirty="0" err="1"/>
              <a:t>Scolari</a:t>
            </a:r>
            <a:r>
              <a:rPr lang="en-US" sz="1050" dirty="0"/>
              <a:t>, Georgios </a:t>
            </a:r>
            <a:r>
              <a:rPr lang="en-US" sz="1050" dirty="0" err="1"/>
              <a:t>Kardaras</a:t>
            </a:r>
            <a:r>
              <a:rPr lang="en-US" sz="1050" dirty="0"/>
              <a:t>, Michael S. Berger, Lars </a:t>
            </a:r>
            <a:r>
              <a:rPr lang="en-US" sz="1050" dirty="0" err="1"/>
              <a:t>Dittmann</a:t>
            </a:r>
            <a:r>
              <a:rPr lang="en-US" sz="1050" dirty="0"/>
              <a:t>, “Cloud RAN for Mobile Networks - A Technology Overview”, IEEE Communication Surveys &amp; Tutorials, vol. 17, no. 1, first quarter 2015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4</a:t>
            </a:r>
            <a:r>
              <a:rPr lang="el-GR" sz="1050" b="1" dirty="0"/>
              <a:t>] </a:t>
            </a:r>
            <a:r>
              <a:rPr lang="en-US" sz="1050" dirty="0" err="1"/>
              <a:t>Kan</a:t>
            </a:r>
            <a:r>
              <a:rPr lang="en-US" sz="1050" dirty="0"/>
              <a:t> Zheng, </a:t>
            </a:r>
            <a:r>
              <a:rPr lang="en-US" sz="1050" dirty="0" err="1"/>
              <a:t>Qiang</a:t>
            </a:r>
            <a:r>
              <a:rPr lang="en-US" sz="1050" dirty="0"/>
              <a:t> Zheng, </a:t>
            </a:r>
            <a:r>
              <a:rPr lang="en-US" sz="1050" dirty="0" err="1"/>
              <a:t>PeriklisChatzimisios</a:t>
            </a:r>
            <a:r>
              <a:rPr lang="en-US" sz="1050" dirty="0"/>
              <a:t>, Wei Xiang, </a:t>
            </a:r>
            <a:r>
              <a:rPr lang="en-US" sz="1050" dirty="0" err="1"/>
              <a:t>Yiqing</a:t>
            </a:r>
            <a:r>
              <a:rPr lang="en-US" sz="1050" dirty="0"/>
              <a:t> Zhou, “Heterogeneous Vehicular Networking: A Survey on Architecture, Challenges and Solutions”, IEEE Communications Surveys &amp; Tutorials, vol. 17,issue 4, pp. 2377 - 2396, June 2015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5</a:t>
            </a:r>
            <a:r>
              <a:rPr lang="el-GR" sz="1050" b="1" dirty="0"/>
              <a:t>] </a:t>
            </a:r>
            <a:r>
              <a:rPr lang="en-US" sz="1050" dirty="0"/>
              <a:t>Salim </a:t>
            </a:r>
            <a:r>
              <a:rPr lang="en-US" sz="1050" dirty="0" err="1"/>
              <a:t>Bitam</a:t>
            </a:r>
            <a:r>
              <a:rPr lang="en-US" sz="1050" dirty="0"/>
              <a:t>, </a:t>
            </a:r>
            <a:r>
              <a:rPr lang="en-US" sz="1050" dirty="0" err="1"/>
              <a:t>AbdelhamidMellouk</a:t>
            </a:r>
            <a:r>
              <a:rPr lang="en-US" sz="1050" dirty="0"/>
              <a:t>, </a:t>
            </a:r>
            <a:r>
              <a:rPr lang="en-US" sz="1050" dirty="0" err="1"/>
              <a:t>SheraliZeadally</a:t>
            </a:r>
            <a:r>
              <a:rPr lang="en-US" sz="1050" dirty="0"/>
              <a:t>, “</a:t>
            </a:r>
            <a:r>
              <a:rPr lang="en-US" sz="1050" dirty="0" err="1"/>
              <a:t>Vanet</a:t>
            </a:r>
            <a:r>
              <a:rPr lang="en-US" sz="1050" dirty="0"/>
              <a:t>-Cloud: A generic cloud computing model for vehicular ad hoc networks”, IEEE Wireless Communications, pp. 96-102, February 2015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6</a:t>
            </a:r>
            <a:r>
              <a:rPr lang="el-GR" sz="1050" b="1" dirty="0"/>
              <a:t>] </a:t>
            </a:r>
            <a:r>
              <a:rPr lang="en-US" sz="1050" dirty="0" err="1"/>
              <a:t>SaidaMaaroufi</a:t>
            </a:r>
            <a:r>
              <a:rPr lang="en-US" sz="1050" dirty="0"/>
              <a:t>, Samuel Pierre, “Vehicular Social Systems: An Overview and A Performance Case Study”, Fourth ACM international symposium on Development and analysis of intelligent vehicular networks and applications, pp. 17-24, New York, USA, 2014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7</a:t>
            </a:r>
            <a:r>
              <a:rPr lang="el-GR" sz="1050" b="1" dirty="0"/>
              <a:t>] </a:t>
            </a:r>
            <a:r>
              <a:rPr lang="en-US" sz="1050" dirty="0"/>
              <a:t>Lin Gu, </a:t>
            </a:r>
            <a:r>
              <a:rPr lang="en-US" sz="1050" dirty="0" err="1"/>
              <a:t>Deze</a:t>
            </a:r>
            <a:r>
              <a:rPr lang="en-US" sz="1050" dirty="0"/>
              <a:t> Zeng, Song Guo, “Vehicular Cloud Computing: A Survey”, IEEE Global Communications Conference (GLOBECOM), pp. 403-407, Atlanta, USA, December 2013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8</a:t>
            </a:r>
            <a:r>
              <a:rPr lang="el-GR" sz="1050" b="1" dirty="0"/>
              <a:t>] </a:t>
            </a:r>
            <a:r>
              <a:rPr lang="en-US" sz="1050" dirty="0" err="1"/>
              <a:t>Jaehoon</a:t>
            </a:r>
            <a:r>
              <a:rPr lang="en-US" sz="1050" dirty="0"/>
              <a:t> Paul </a:t>
            </a:r>
            <a:r>
              <a:rPr lang="en-US" sz="1050" dirty="0" err="1"/>
              <a:t>Jeong</a:t>
            </a:r>
            <a:r>
              <a:rPr lang="en-US" sz="1050" dirty="0"/>
              <a:t>, </a:t>
            </a:r>
            <a:r>
              <a:rPr lang="en-US" sz="1050" dirty="0" err="1"/>
              <a:t>Eunseok</a:t>
            </a:r>
            <a:r>
              <a:rPr lang="en-US" sz="1050" dirty="0"/>
              <a:t> Lee, “Vehicular Cyber-Physical Systems for Smart Road Networks”, IEEE 28th International Conference on Advanced Information Networking and Applications Workshops (WAINA), pp. 133 - 138, May 13-16, 2014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9</a:t>
            </a:r>
            <a:r>
              <a:rPr lang="el-GR" sz="1050" b="1" dirty="0"/>
              <a:t>] </a:t>
            </a:r>
            <a:r>
              <a:rPr lang="en-US" sz="1050" dirty="0"/>
              <a:t>Ashwini </a:t>
            </a:r>
            <a:r>
              <a:rPr lang="en-US" sz="1050" dirty="0" err="1"/>
              <a:t>Abhale</a:t>
            </a:r>
            <a:r>
              <a:rPr lang="en-US" sz="1050" dirty="0"/>
              <a:t>, </a:t>
            </a:r>
            <a:r>
              <a:rPr lang="en-US" sz="1050" dirty="0" err="1"/>
              <a:t>SumitKhandelwal</a:t>
            </a:r>
            <a:r>
              <a:rPr lang="en-US" sz="1050" dirty="0"/>
              <a:t>, Uma Nagaraj, “Shifting VANET to Cloud - Survey”, International Journal of Advanced Research in Computer Science and Software Engineering, vol. 3, issue 11, pp. 1056-1061, November 2013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10</a:t>
            </a:r>
            <a:r>
              <a:rPr lang="el-GR" sz="1050" b="1" dirty="0"/>
              <a:t>] </a:t>
            </a:r>
            <a:r>
              <a:rPr lang="en-US" sz="1050" dirty="0"/>
              <a:t>Mario </a:t>
            </a:r>
            <a:r>
              <a:rPr lang="en-US" sz="1050" dirty="0" err="1"/>
              <a:t>Gerla</a:t>
            </a:r>
            <a:r>
              <a:rPr lang="en-US" sz="1050" dirty="0"/>
              <a:t>, “Vehicular Cloud Computing”, IEEE Vehicular Communications and Applications Workshop, 11th Annual Mediterranean Ad Hoc Networking Conference, pp. 152-155, </a:t>
            </a:r>
            <a:r>
              <a:rPr lang="en-US" sz="1050" dirty="0" err="1"/>
              <a:t>Ayia</a:t>
            </a:r>
            <a:r>
              <a:rPr lang="en-US" sz="1050" dirty="0"/>
              <a:t> Napa, Cyprus, June 19 - 22, 2012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11</a:t>
            </a:r>
            <a:r>
              <a:rPr lang="el-GR" sz="1050" b="1" dirty="0"/>
              <a:t>] </a:t>
            </a:r>
            <a:r>
              <a:rPr lang="en-US" sz="1050" dirty="0"/>
              <a:t>Atta </a:t>
            </a:r>
            <a:r>
              <a:rPr lang="en-US" sz="1050" dirty="0" err="1"/>
              <a:t>ur</a:t>
            </a:r>
            <a:r>
              <a:rPr lang="en-US" sz="1050" dirty="0"/>
              <a:t> Rehman Khan, </a:t>
            </a:r>
            <a:r>
              <a:rPr lang="en-US" sz="1050" dirty="0" err="1"/>
              <a:t>Mazliza</a:t>
            </a:r>
            <a:r>
              <a:rPr lang="en-US" sz="1050" dirty="0"/>
              <a:t> Othman, </a:t>
            </a:r>
            <a:r>
              <a:rPr lang="en-US" sz="1050" dirty="0" err="1"/>
              <a:t>Sajjad</a:t>
            </a:r>
            <a:r>
              <a:rPr lang="en-US" sz="1050" dirty="0"/>
              <a:t> Ahmad </a:t>
            </a:r>
            <a:r>
              <a:rPr lang="en-US" sz="1050" dirty="0" err="1"/>
              <a:t>Madani</a:t>
            </a:r>
            <a:r>
              <a:rPr lang="en-US" sz="1050" dirty="0"/>
              <a:t>, Samee Ullah Khan, “A Survey of Mobile Cloud Computing Application Models”, IEEE Communications Surveys &amp; Tutorials, vol. 16, no. 1,pp. 393-413, first quarter 2014</a:t>
            </a:r>
            <a:endParaRPr lang="el-GR" sz="1050" dirty="0"/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12</a:t>
            </a:r>
            <a:r>
              <a:rPr lang="el-GR" sz="1050" b="1" dirty="0"/>
              <a:t>] </a:t>
            </a:r>
            <a:r>
              <a:rPr lang="en-US" sz="1050" dirty="0" err="1"/>
              <a:t>Zohreh</a:t>
            </a:r>
            <a:r>
              <a:rPr lang="en-US" sz="1050" dirty="0"/>
              <a:t> </a:t>
            </a:r>
            <a:r>
              <a:rPr lang="en-US" sz="1050" dirty="0" err="1"/>
              <a:t>Sanaei</a:t>
            </a:r>
            <a:r>
              <a:rPr lang="en-US" sz="1050" dirty="0"/>
              <a:t>, </a:t>
            </a:r>
            <a:r>
              <a:rPr lang="en-US" sz="1050" dirty="0" err="1"/>
              <a:t>Saeid</a:t>
            </a:r>
            <a:r>
              <a:rPr lang="en-US" sz="1050" dirty="0"/>
              <a:t> </a:t>
            </a:r>
            <a:r>
              <a:rPr lang="en-US" sz="1050" dirty="0" err="1"/>
              <a:t>Abolfazli</a:t>
            </a:r>
            <a:r>
              <a:rPr lang="en-US" sz="1050" dirty="0"/>
              <a:t>, Abdullah </a:t>
            </a:r>
            <a:r>
              <a:rPr lang="en-US" sz="1050" dirty="0" err="1"/>
              <a:t>Gani</a:t>
            </a:r>
            <a:r>
              <a:rPr lang="en-US" sz="1050" dirty="0"/>
              <a:t>, </a:t>
            </a:r>
            <a:r>
              <a:rPr lang="en-US" sz="1050" dirty="0" err="1"/>
              <a:t>Rajkumar</a:t>
            </a:r>
            <a:r>
              <a:rPr lang="en-US" sz="1050" dirty="0"/>
              <a:t> </a:t>
            </a:r>
            <a:r>
              <a:rPr lang="en-US" sz="1050" dirty="0" err="1"/>
              <a:t>Buyya</a:t>
            </a:r>
            <a:r>
              <a:rPr lang="en-US" sz="1050" dirty="0"/>
              <a:t>, “Heterogeneity in Mobile Cloud Computing: Taxonomy and Open Challenges”, IEEE Communications Surveys &amp; Tutorials, vol. 16, no. 1,pp. 369-392, first quarter 2014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13</a:t>
            </a:r>
            <a:r>
              <a:rPr lang="el-GR" sz="1050" b="1" dirty="0"/>
              <a:t>] </a:t>
            </a:r>
            <a:r>
              <a:rPr lang="en-US" sz="1050" dirty="0"/>
              <a:t>Hoang T. </a:t>
            </a:r>
            <a:r>
              <a:rPr lang="en-US" sz="1050" dirty="0" err="1"/>
              <a:t>Dinh</a:t>
            </a:r>
            <a:r>
              <a:rPr lang="en-US" sz="1050" dirty="0"/>
              <a:t>, </a:t>
            </a:r>
            <a:r>
              <a:rPr lang="en-US" sz="1050" dirty="0" err="1"/>
              <a:t>Chonho</a:t>
            </a:r>
            <a:r>
              <a:rPr lang="en-US" sz="1050" dirty="0"/>
              <a:t> Lee, </a:t>
            </a:r>
            <a:r>
              <a:rPr lang="en-US" sz="1050" dirty="0" err="1"/>
              <a:t>Dusit</a:t>
            </a:r>
            <a:r>
              <a:rPr lang="en-US" sz="1050" dirty="0"/>
              <a:t> </a:t>
            </a:r>
            <a:r>
              <a:rPr lang="en-US" sz="1050" dirty="0" err="1"/>
              <a:t>Niyato</a:t>
            </a:r>
            <a:r>
              <a:rPr lang="en-US" sz="1050" dirty="0"/>
              <a:t>, Ping Wang, “A survey of mobile cloud computing_ architecture, applications and approaches”, Wiley Wireless Communications and Mobile Computing, pp. 1587-1611, October 2011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14</a:t>
            </a:r>
            <a:r>
              <a:rPr lang="el-GR" sz="1050" b="1" dirty="0"/>
              <a:t>] </a:t>
            </a:r>
            <a:r>
              <a:rPr lang="en-US" sz="1050" dirty="0"/>
              <a:t>R. Hussain, Z. </a:t>
            </a:r>
            <a:r>
              <a:rPr lang="en-US" sz="1050" dirty="0" err="1"/>
              <a:t>Rezaeifar</a:t>
            </a:r>
            <a:r>
              <a:rPr lang="en-US" sz="1050" dirty="0"/>
              <a:t>, H. Oh, “A paradigm shift from vehicular ad hoc networks to VANET-based clouds”, Wireless Personal Communications, pp. 1131-1158, Springer, 2015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15</a:t>
            </a:r>
            <a:r>
              <a:rPr lang="el-GR" sz="1050" b="1" dirty="0"/>
              <a:t>] </a:t>
            </a:r>
            <a:r>
              <a:rPr lang="en-US" sz="1050" dirty="0" err="1"/>
              <a:t>Kan</a:t>
            </a:r>
            <a:r>
              <a:rPr lang="en-US" sz="1050" dirty="0"/>
              <a:t> Zheng, </a:t>
            </a:r>
            <a:r>
              <a:rPr lang="en-US" sz="1050" dirty="0" err="1"/>
              <a:t>Hanlin</a:t>
            </a:r>
            <a:r>
              <a:rPr lang="en-US" sz="1050" dirty="0"/>
              <a:t> Meng, </a:t>
            </a:r>
            <a:r>
              <a:rPr lang="en-US" sz="1050" dirty="0" err="1"/>
              <a:t>Chatzimisios</a:t>
            </a:r>
            <a:r>
              <a:rPr lang="en-US" sz="1050" dirty="0"/>
              <a:t> P., Lei </a:t>
            </a:r>
            <a:r>
              <a:rPr lang="en-US" sz="1050" dirty="0" err="1"/>
              <a:t>Lei</a:t>
            </a:r>
            <a:r>
              <a:rPr lang="en-US" sz="1050" dirty="0"/>
              <a:t>, </a:t>
            </a:r>
            <a:r>
              <a:rPr lang="en-US" sz="1050" dirty="0" err="1"/>
              <a:t>Xuemin</a:t>
            </a:r>
            <a:r>
              <a:rPr lang="en-US" sz="1050" dirty="0"/>
              <a:t> Shen, “An SMDP-Based Resource Allocation in Vehicular Cloud Computing Systems”, IEEE Transactions on Industrial Electronics, vol. 62 ,no. 12, pp. 7920-7928, December 2015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87098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  <a:r>
              <a:rPr lang="el-GR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(2/6)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68675" y="1522800"/>
            <a:ext cx="8833281" cy="4833552"/>
          </a:xfrm>
        </p:spPr>
        <p:txBody>
          <a:bodyPr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16</a:t>
            </a:r>
            <a:r>
              <a:rPr lang="el-GR" sz="1050" b="1" dirty="0"/>
              <a:t>] </a:t>
            </a:r>
            <a:r>
              <a:rPr lang="en-US" sz="1050" dirty="0"/>
              <a:t>Neeraj Kumar, </a:t>
            </a:r>
            <a:r>
              <a:rPr lang="en-US" sz="1050" dirty="0" err="1"/>
              <a:t>Rahat</a:t>
            </a:r>
            <a:r>
              <a:rPr lang="en-US" sz="1050" dirty="0"/>
              <a:t> Iqbal, Sudip </a:t>
            </a:r>
            <a:r>
              <a:rPr lang="en-US" sz="1050" dirty="0" err="1"/>
              <a:t>Misra</a:t>
            </a:r>
            <a:r>
              <a:rPr lang="en-US" sz="1050" dirty="0"/>
              <a:t>, Joel J.P.C. Rodrigues, “Bayesian Coalition Game for Contention-Aware Reliable Data Forwarding in Vehicular Mobile Cloud”, Elsevier Future Generation Computer Systems, vol. 48, pp. 60-72, 2015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17</a:t>
            </a:r>
            <a:r>
              <a:rPr lang="el-GR" sz="1050" b="1" dirty="0"/>
              <a:t>] </a:t>
            </a:r>
            <a:r>
              <a:rPr lang="en-US" sz="1050" dirty="0" err="1"/>
              <a:t>Jiafu</a:t>
            </a:r>
            <a:r>
              <a:rPr lang="en-US" sz="1050" dirty="0"/>
              <a:t> Wan, </a:t>
            </a:r>
            <a:r>
              <a:rPr lang="en-US" sz="1050" dirty="0" err="1"/>
              <a:t>Daqiang</a:t>
            </a:r>
            <a:r>
              <a:rPr lang="en-US" sz="1050" dirty="0"/>
              <a:t> Zhang, </a:t>
            </a:r>
            <a:r>
              <a:rPr lang="en-US" sz="1050" dirty="0" err="1"/>
              <a:t>Shengjie</a:t>
            </a:r>
            <a:r>
              <a:rPr lang="en-US" sz="1050" dirty="0"/>
              <a:t> Zhao, Laurence T. Yang, Jaime </a:t>
            </a:r>
            <a:r>
              <a:rPr lang="en-US" sz="1050" dirty="0" err="1"/>
              <a:t>Lloret</a:t>
            </a:r>
            <a:r>
              <a:rPr lang="en-US" sz="1050" dirty="0"/>
              <a:t>, “Context-Aware Vehicular Cyber-Physical Systems with Cloud Support: Architecture, Challenges, and Solutions”, IEEE Communications Magazine, pp. 106-113, vol. 52, issue 8, August 2014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18</a:t>
            </a:r>
            <a:r>
              <a:rPr lang="el-GR" sz="1050" b="1" dirty="0"/>
              <a:t>] </a:t>
            </a:r>
            <a:r>
              <a:rPr lang="en-US" sz="1050" dirty="0"/>
              <a:t>Nicola Cordeschi, Danilo Amendola, Mohammad Shojafar, Enzo Baccarelli, “Distributed and adaptive resource management in Cloud-assisted Cognitive Radio Vehicular Networks with hard reliability guarantees”, Elsevier Vehicular Communications, vol. 2, pp. 1-15, 2015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19</a:t>
            </a:r>
            <a:r>
              <a:rPr lang="el-GR" sz="1050" b="1" dirty="0"/>
              <a:t>] </a:t>
            </a:r>
            <a:r>
              <a:rPr lang="en-US" sz="1050" dirty="0" err="1"/>
              <a:t>Lequerica</a:t>
            </a:r>
            <a:r>
              <a:rPr lang="en-US" sz="1050" dirty="0"/>
              <a:t>, I., </a:t>
            </a:r>
            <a:r>
              <a:rPr lang="en-US" sz="1050" dirty="0" err="1"/>
              <a:t>García</a:t>
            </a:r>
            <a:r>
              <a:rPr lang="en-US" sz="1050" dirty="0"/>
              <a:t> </a:t>
            </a:r>
            <a:r>
              <a:rPr lang="en-US" sz="1050" dirty="0" err="1"/>
              <a:t>Longaron</a:t>
            </a:r>
            <a:r>
              <a:rPr lang="en-US" sz="1050" dirty="0"/>
              <a:t> M., Ruiz P.M., “Drive and Share: Efficient Provisioning of Social Networks in Vehicular Scenarios”, IEEE Communications Magazine, vol. 48, issue 11, pp. 90-97, November 2010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20</a:t>
            </a:r>
            <a:r>
              <a:rPr lang="el-GR" sz="1050" b="1" dirty="0"/>
              <a:t>] </a:t>
            </a:r>
            <a:r>
              <a:rPr lang="en-US" sz="1050" dirty="0" err="1"/>
              <a:t>Khaleel</a:t>
            </a:r>
            <a:r>
              <a:rPr lang="en-US" sz="1050" dirty="0"/>
              <a:t> </a:t>
            </a:r>
            <a:r>
              <a:rPr lang="en-US" sz="1050" dirty="0" err="1"/>
              <a:t>Mershad</a:t>
            </a:r>
            <a:r>
              <a:rPr lang="en-US" sz="1050" dirty="0"/>
              <a:t>, Hassan </a:t>
            </a:r>
            <a:r>
              <a:rPr lang="en-US" sz="1050" dirty="0" err="1"/>
              <a:t>Artail</a:t>
            </a:r>
            <a:r>
              <a:rPr lang="en-US" sz="1050" dirty="0"/>
              <a:t>, “Finding a STAR in a Vehicular Cloud”, IEEE Intelligent Transportation Systems Magazine, vol. 5,issue 2, pp. 55 - 68, April 2013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21</a:t>
            </a:r>
            <a:r>
              <a:rPr lang="el-GR" sz="1050" b="1" dirty="0"/>
              <a:t>] </a:t>
            </a:r>
            <a:r>
              <a:rPr lang="en-US" sz="1050" dirty="0" err="1"/>
              <a:t>Alazawi</a:t>
            </a:r>
            <a:r>
              <a:rPr lang="en-US" sz="1050" dirty="0"/>
              <a:t> Z., </a:t>
            </a:r>
            <a:r>
              <a:rPr lang="en-US" sz="1050" dirty="0" err="1"/>
              <a:t>Altowaijri</a:t>
            </a:r>
            <a:r>
              <a:rPr lang="en-US" sz="1050" dirty="0"/>
              <a:t> S., </a:t>
            </a:r>
            <a:r>
              <a:rPr lang="en-US" sz="1050" dirty="0" err="1"/>
              <a:t>Mehmood</a:t>
            </a:r>
            <a:r>
              <a:rPr lang="en-US" sz="1050" dirty="0"/>
              <a:t> R., </a:t>
            </a:r>
            <a:r>
              <a:rPr lang="en-US" sz="1050" dirty="0" err="1"/>
              <a:t>Abdljabar</a:t>
            </a:r>
            <a:r>
              <a:rPr lang="en-US" sz="1050" dirty="0"/>
              <a:t> M.B., “Intelligent disaster management system based on cloud-enabled vehicular networks”, IEEE International Conference on ITS Telecommunications (ITST), August 23-25, Petersburg, USA, 2011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22</a:t>
            </a:r>
            <a:r>
              <a:rPr lang="el-GR" sz="1050" b="1" dirty="0"/>
              <a:t>] </a:t>
            </a:r>
            <a:r>
              <a:rPr lang="en-US" sz="1050" dirty="0"/>
              <a:t>Mario </a:t>
            </a:r>
            <a:r>
              <a:rPr lang="en-US" sz="1050" dirty="0" err="1"/>
              <a:t>Gerla</a:t>
            </a:r>
            <a:r>
              <a:rPr lang="en-US" sz="1050" dirty="0"/>
              <a:t>, </a:t>
            </a:r>
            <a:r>
              <a:rPr lang="en-US" sz="1050" dirty="0" err="1"/>
              <a:t>Eun-Kyu</a:t>
            </a:r>
            <a:r>
              <a:rPr lang="en-US" sz="1050" dirty="0"/>
              <a:t> Lee, Giovanni Pau, </a:t>
            </a:r>
            <a:r>
              <a:rPr lang="en-US" sz="1050" dirty="0" err="1"/>
              <a:t>Uichin</a:t>
            </a:r>
            <a:r>
              <a:rPr lang="en-US" sz="1050" dirty="0"/>
              <a:t> Lee, “Internet of Vehicles: From Intelligent Grid to Autonomous Cars and Vehicular Clouds”, IEEE World Forum on Internet of Things (WF-</a:t>
            </a:r>
            <a:r>
              <a:rPr lang="en-US" sz="1050" dirty="0" err="1"/>
              <a:t>IoT</a:t>
            </a:r>
            <a:r>
              <a:rPr lang="en-US" sz="1050" dirty="0"/>
              <a:t>), pp.241-246, Seoul, South Korea, 2014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23</a:t>
            </a:r>
            <a:r>
              <a:rPr lang="el-GR" sz="1050" b="1" dirty="0"/>
              <a:t>] </a:t>
            </a:r>
            <a:r>
              <a:rPr lang="en-US" sz="1050" dirty="0"/>
              <a:t>C. </a:t>
            </a:r>
            <a:r>
              <a:rPr lang="en-US" sz="1050" dirty="0" err="1"/>
              <a:t>Doukas</a:t>
            </a:r>
            <a:r>
              <a:rPr lang="en-US" sz="1050" dirty="0"/>
              <a:t>, T. </a:t>
            </a:r>
            <a:r>
              <a:rPr lang="en-US" sz="1050" dirty="0" err="1"/>
              <a:t>Pliakas</a:t>
            </a:r>
            <a:r>
              <a:rPr lang="en-US" sz="1050" dirty="0"/>
              <a:t>, and I. </a:t>
            </a:r>
            <a:r>
              <a:rPr lang="en-US" sz="1050" dirty="0" err="1"/>
              <a:t>Maglogiannis</a:t>
            </a:r>
            <a:r>
              <a:rPr lang="en-US" sz="1050" dirty="0"/>
              <a:t>, “Mobile healthcare information management utilizing cloud computing and android </a:t>
            </a:r>
            <a:r>
              <a:rPr lang="en-US" sz="1050" dirty="0" err="1"/>
              <a:t>os</a:t>
            </a:r>
            <a:r>
              <a:rPr lang="en-US" sz="1050" dirty="0"/>
              <a:t>”, IEEE Annual International Conference of the Engineering in Medicine and Biology Society (EMBC), pp. 1037 - 1040, Buenos Aires, Argentina, September 2010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24</a:t>
            </a:r>
            <a:r>
              <a:rPr lang="el-GR" sz="1050" b="1" dirty="0"/>
              <a:t>] </a:t>
            </a:r>
            <a:r>
              <a:rPr lang="en-US" sz="1050" dirty="0"/>
              <a:t>Yen-Wen Lin, </a:t>
            </a:r>
            <a:r>
              <a:rPr lang="en-US" sz="1050" dirty="0" err="1"/>
              <a:t>Jie</a:t>
            </a:r>
            <a:r>
              <a:rPr lang="en-US" sz="1050" dirty="0"/>
              <a:t>-Min Shen, and Hao-Chun </a:t>
            </a:r>
            <a:r>
              <a:rPr lang="en-US" sz="1050" dirty="0" err="1"/>
              <a:t>Weng</a:t>
            </a:r>
            <a:r>
              <a:rPr lang="en-US" sz="1050" dirty="0"/>
              <a:t>, “Gateway Discovery in VANET Cloud”, IEEE International Conference on High Performance Computing and Communications, pp. 951-954, Banff, Alberta, Canada, September 2-4, 2011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25</a:t>
            </a:r>
            <a:r>
              <a:rPr lang="el-GR" sz="1050" b="1" dirty="0"/>
              <a:t>] </a:t>
            </a:r>
            <a:r>
              <a:rPr lang="en-US" sz="1050" dirty="0" err="1"/>
              <a:t>Ryangsoo</a:t>
            </a:r>
            <a:r>
              <a:rPr lang="en-US" sz="1050" dirty="0"/>
              <a:t> Kim, </a:t>
            </a:r>
            <a:r>
              <a:rPr lang="en-US" sz="1050" dirty="0" err="1"/>
              <a:t>Hyuk</a:t>
            </a:r>
            <a:r>
              <a:rPr lang="en-US" sz="1050" dirty="0"/>
              <a:t> Lim, and </a:t>
            </a:r>
            <a:r>
              <a:rPr lang="en-US" sz="1050" dirty="0" err="1"/>
              <a:t>Bhaskar</a:t>
            </a:r>
            <a:r>
              <a:rPr lang="en-US" sz="1050" dirty="0"/>
              <a:t> </a:t>
            </a:r>
            <a:r>
              <a:rPr lang="en-US" sz="1050" dirty="0" err="1"/>
              <a:t>Krishnamachari</a:t>
            </a:r>
            <a:r>
              <a:rPr lang="en-US" sz="1050" dirty="0"/>
              <a:t>, “Prefetching-Based Data Dissemination in Vehicular Cloud Systems”, IEEE Transactions on Vehicular Technology, issue 99, pp.1-15,January 2015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26</a:t>
            </a:r>
            <a:r>
              <a:rPr lang="el-GR" sz="1050" b="1" dirty="0"/>
              <a:t>] </a:t>
            </a:r>
            <a:r>
              <a:rPr lang="en-US" sz="1050" dirty="0"/>
              <a:t>Yen-Wen Lin, </a:t>
            </a:r>
            <a:r>
              <a:rPr lang="en-US" sz="1050" dirty="0" err="1"/>
              <a:t>Jie</a:t>
            </a:r>
            <a:r>
              <a:rPr lang="en-US" sz="1050" dirty="0"/>
              <a:t>-Min Shen, and Hao-Jun </a:t>
            </a:r>
            <a:r>
              <a:rPr lang="en-US" sz="1050" dirty="0" err="1"/>
              <a:t>Weng</a:t>
            </a:r>
            <a:r>
              <a:rPr lang="en-US" sz="1050" dirty="0"/>
              <a:t>, “Cloud-assisted gateway discovery for vehicular ad hoc networks”, IEEE International Conference on New Trends in Information Science and Service Science (NISS), Vol. 2, pp. 237-240, October, 24-26, 2011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27</a:t>
            </a:r>
            <a:r>
              <a:rPr lang="el-GR" sz="1050" b="1" dirty="0"/>
              <a:t>] </a:t>
            </a:r>
            <a:r>
              <a:rPr lang="en-US" sz="1050" dirty="0"/>
              <a:t>Fei Li, </a:t>
            </a:r>
            <a:r>
              <a:rPr lang="en-US" sz="1050" dirty="0" err="1"/>
              <a:t>Yogachandran</a:t>
            </a:r>
            <a:r>
              <a:rPr lang="en-US" sz="1050" dirty="0"/>
              <a:t> </a:t>
            </a:r>
            <a:r>
              <a:rPr lang="en-US" sz="1050" dirty="0" err="1"/>
              <a:t>Rahulamathavan</a:t>
            </a:r>
            <a:r>
              <a:rPr lang="en-US" sz="1050" dirty="0"/>
              <a:t>, Mauro Conti, </a:t>
            </a:r>
            <a:r>
              <a:rPr lang="en-US" sz="1050" dirty="0" err="1"/>
              <a:t>Muttukrishnan</a:t>
            </a:r>
            <a:r>
              <a:rPr lang="en-US" sz="1050" dirty="0"/>
              <a:t> </a:t>
            </a:r>
            <a:r>
              <a:rPr lang="en-US" sz="1050" dirty="0" err="1"/>
              <a:t>Rajarajan</a:t>
            </a:r>
            <a:r>
              <a:rPr lang="en-US" sz="1050" dirty="0"/>
              <a:t>, “Robust access control framework for mobile cloud computing network”, Elsevier Computer Communications, pp.1-12, July, 2015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28</a:t>
            </a:r>
            <a:r>
              <a:rPr lang="el-GR" sz="1050" b="1" dirty="0"/>
              <a:t>] </a:t>
            </a:r>
            <a:r>
              <a:rPr lang="en-US" sz="1050" dirty="0"/>
              <a:t>Mohammad A. Salahuddin, Ala Al-Fuqaha, Mohsen Guizani, Soumaya Cherkaoui, “RSU Cloud and its Resource Management in support of Enhanced Vehicular Applications”, Globecom, pp. 127-132, Austin, Texas, USA, December, 2014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29</a:t>
            </a:r>
            <a:r>
              <a:rPr lang="el-GR" sz="1050" b="1" dirty="0"/>
              <a:t>] </a:t>
            </a:r>
            <a:r>
              <a:rPr lang="en-US" sz="1050" dirty="0"/>
              <a:t>Rasheed Hussain, </a:t>
            </a:r>
            <a:r>
              <a:rPr lang="en-US" sz="1050" dirty="0" err="1"/>
              <a:t>Zeinab</a:t>
            </a:r>
            <a:r>
              <a:rPr lang="en-US" sz="1050" dirty="0"/>
              <a:t> </a:t>
            </a:r>
            <a:r>
              <a:rPr lang="en-US" sz="1050" dirty="0" err="1"/>
              <a:t>Rezaeifar</a:t>
            </a:r>
            <a:r>
              <a:rPr lang="en-US" sz="1050" dirty="0"/>
              <a:t>, Yong-Hwan Lee, </a:t>
            </a:r>
            <a:r>
              <a:rPr lang="en-US" sz="1050" dirty="0" err="1"/>
              <a:t>Heekuck</a:t>
            </a:r>
            <a:r>
              <a:rPr lang="en-US" sz="1050" dirty="0"/>
              <a:t> Oh, “Secure and privacy-aware traffic information as a service in VANET-based clouds”, Elsevier Pervasive and Mobile Computing, pp.1-16, 2015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30</a:t>
            </a:r>
            <a:r>
              <a:rPr lang="el-GR" sz="1050" b="1" dirty="0"/>
              <a:t>] </a:t>
            </a:r>
            <a:r>
              <a:rPr lang="en-US" sz="1050" dirty="0"/>
              <a:t>Rong Yu, Yan Zhang, Stein Gjessing, Wenlong Xia, </a:t>
            </a:r>
            <a:r>
              <a:rPr lang="en-US" sz="1050" dirty="0" err="1"/>
              <a:t>Kun</a:t>
            </a:r>
            <a:r>
              <a:rPr lang="en-US" sz="1050" dirty="0"/>
              <a:t> Yang, “Toward Cloud-Based Vehicular Networks with Efficient Resource Management”, IEEE Network, pp.48-55, August 2013</a:t>
            </a:r>
          </a:p>
          <a:p>
            <a:pPr>
              <a:spcBef>
                <a:spcPts val="200"/>
              </a:spcBef>
            </a:pPr>
            <a:endParaRPr lang="en-US" sz="105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370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  <a:r>
              <a:rPr lang="el-GR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(3/6)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68675" y="1522800"/>
            <a:ext cx="8833281" cy="4657020"/>
          </a:xfrm>
        </p:spPr>
        <p:txBody>
          <a:bodyPr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31</a:t>
            </a:r>
            <a:r>
              <a:rPr lang="el-GR" sz="1050" b="1" dirty="0"/>
              <a:t>] </a:t>
            </a:r>
            <a:r>
              <a:rPr lang="en-US" sz="1050" dirty="0" err="1"/>
              <a:t>Hajar</a:t>
            </a:r>
            <a:r>
              <a:rPr lang="en-US" sz="1050" dirty="0"/>
              <a:t> </a:t>
            </a:r>
            <a:r>
              <a:rPr lang="en-US" sz="1050" dirty="0" err="1"/>
              <a:t>Mousannifa</a:t>
            </a:r>
            <a:r>
              <a:rPr lang="en-US" sz="1050" dirty="0"/>
              <a:t>, Ismail Khalil, Stephan </a:t>
            </a:r>
            <a:r>
              <a:rPr lang="en-US" sz="1050" dirty="0" err="1"/>
              <a:t>Olariu</a:t>
            </a:r>
            <a:r>
              <a:rPr lang="en-US" sz="1050" dirty="0"/>
              <a:t>, “Cooperation as a service in </a:t>
            </a:r>
            <a:r>
              <a:rPr lang="en-US" sz="1050" dirty="0" err="1"/>
              <a:t>VANET_Implementation</a:t>
            </a:r>
            <a:r>
              <a:rPr lang="en-US" sz="1050" dirty="0"/>
              <a:t> and simulation results”, ACM Mobile Information Systems Journal, vol. 8, issue 2, pp. 153-172, April 2012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32</a:t>
            </a:r>
            <a:r>
              <a:rPr lang="el-GR" sz="1050" b="1" dirty="0"/>
              <a:t>] </a:t>
            </a:r>
            <a:r>
              <a:rPr lang="en-US" sz="1050" dirty="0" err="1"/>
              <a:t>Peyman</a:t>
            </a:r>
            <a:r>
              <a:rPr lang="en-US" sz="1050" dirty="0"/>
              <a:t> </a:t>
            </a:r>
            <a:r>
              <a:rPr lang="en-US" sz="1050" dirty="0" err="1"/>
              <a:t>Talebifard</a:t>
            </a:r>
            <a:r>
              <a:rPr lang="en-US" sz="1050" dirty="0"/>
              <a:t>, Victor C.M. Leung, “Towards a content-centric approach to crowd-sensing in vehicular clouds”, Elsevier Journal of Systems Architecture, vol. 59, pp. 976-984, 2013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33</a:t>
            </a:r>
            <a:r>
              <a:rPr lang="el-GR" sz="1050" b="1" dirty="0"/>
              <a:t>] </a:t>
            </a:r>
            <a:r>
              <a:rPr lang="en-US" sz="1050" dirty="0" err="1"/>
              <a:t>Zubaida</a:t>
            </a:r>
            <a:r>
              <a:rPr lang="en-US" sz="1050" dirty="0"/>
              <a:t> </a:t>
            </a:r>
            <a:r>
              <a:rPr lang="en-US" sz="1050" dirty="0" err="1"/>
              <a:t>Alazawi</a:t>
            </a:r>
            <a:r>
              <a:rPr lang="en-US" sz="1050" dirty="0"/>
              <a:t>, Omar Alani, Mohmmad B. </a:t>
            </a:r>
            <a:r>
              <a:rPr lang="en-US" sz="1050" dirty="0" err="1"/>
              <a:t>Abdljabar</a:t>
            </a:r>
            <a:r>
              <a:rPr lang="en-US" sz="1050" dirty="0"/>
              <a:t>, Rashid </a:t>
            </a:r>
            <a:r>
              <a:rPr lang="en-US" sz="1050" dirty="0" err="1"/>
              <a:t>Mehmood</a:t>
            </a:r>
            <a:r>
              <a:rPr lang="en-US" sz="1050" dirty="0"/>
              <a:t>, “Transportation Evacuation Strategies Based on VANET Disaster Management System”, Elsevier 4th International Conference on Building Resilience, 2014, </a:t>
            </a:r>
            <a:r>
              <a:rPr lang="en-US" sz="1050" dirty="0" err="1"/>
              <a:t>Salford</a:t>
            </a:r>
            <a:r>
              <a:rPr lang="en-US" sz="1050" dirty="0"/>
              <a:t> Quays, United Kingdom, September 8-10,2014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34</a:t>
            </a:r>
            <a:r>
              <a:rPr lang="el-GR" sz="1050" b="1" dirty="0"/>
              <a:t>] </a:t>
            </a:r>
            <a:r>
              <a:rPr lang="en-US" sz="1050" dirty="0" err="1"/>
              <a:t>Priya</a:t>
            </a:r>
            <a:r>
              <a:rPr lang="en-US" sz="1050" dirty="0"/>
              <a:t>. V, “Cloud Service for Best Gateway in VANET”, International Journal of Advanced Research in Computer Science and Software Engineering, Vol. 4, Issue 4, April 2014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35</a:t>
            </a:r>
            <a:r>
              <a:rPr lang="el-GR" sz="1050" b="1" dirty="0"/>
              <a:t>] </a:t>
            </a:r>
            <a:r>
              <a:rPr lang="en-US" sz="1050" dirty="0" err="1"/>
              <a:t>Hajar</a:t>
            </a:r>
            <a:r>
              <a:rPr lang="en-US" sz="1050" dirty="0"/>
              <a:t> </a:t>
            </a:r>
            <a:r>
              <a:rPr lang="en-US" sz="1050" dirty="0" err="1"/>
              <a:t>Mousannif</a:t>
            </a:r>
            <a:r>
              <a:rPr lang="en-US" sz="1050" dirty="0"/>
              <a:t>, Ismail Khalil, Hassan Al </a:t>
            </a:r>
            <a:r>
              <a:rPr lang="en-US" sz="1050" dirty="0" err="1"/>
              <a:t>Moatassime</a:t>
            </a:r>
            <a:r>
              <a:rPr lang="en-US" sz="1050" dirty="0"/>
              <a:t>, “Cooperation as a Service in VANETs”, Journal of Universal Computer Science, vol. 17, no. 8, pp. 1202-1218, 2011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36</a:t>
            </a:r>
            <a:r>
              <a:rPr lang="el-GR" sz="1050" b="1" dirty="0"/>
              <a:t>] </a:t>
            </a:r>
            <a:r>
              <a:rPr lang="en-US" sz="1050" dirty="0"/>
              <a:t>Rasheed Hussain, </a:t>
            </a:r>
            <a:r>
              <a:rPr lang="en-US" sz="1050" dirty="0" err="1"/>
              <a:t>Heekuck</a:t>
            </a:r>
            <a:r>
              <a:rPr lang="en-US" sz="1050" dirty="0"/>
              <a:t> Oh, “Cooperation-Aware VANET Clouds: Providing Secure Cloud Services to Vehicular Ad Hoc Networks”, Journal of Information Processing Systems, vol.10, no.1, pp.103-118, March 2014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37</a:t>
            </a:r>
            <a:r>
              <a:rPr lang="el-GR" sz="1050" b="1" dirty="0"/>
              <a:t>] </a:t>
            </a:r>
            <a:r>
              <a:rPr lang="en-US" sz="1050" dirty="0"/>
              <a:t>“C-RAN the road towards green ran”, White paper, China Mobile Research Institute, Beijing, China, October 2011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38</a:t>
            </a:r>
            <a:r>
              <a:rPr lang="el-GR" sz="1050" b="1" dirty="0"/>
              <a:t>] </a:t>
            </a:r>
            <a:r>
              <a:rPr lang="en-US" sz="1050" dirty="0"/>
              <a:t>Md Ali Al Mamun, Khairul Anam, Md Fakhrul Alam Onik, A.M. </a:t>
            </a:r>
            <a:r>
              <a:rPr lang="en-US" sz="1050" dirty="0" err="1"/>
              <a:t>Esfar</a:t>
            </a:r>
            <a:r>
              <a:rPr lang="en-US" sz="1050" dirty="0"/>
              <a:t>-E-</a:t>
            </a:r>
            <a:r>
              <a:rPr lang="en-US" sz="1050" dirty="0" err="1"/>
              <a:t>Alam</a:t>
            </a:r>
            <a:r>
              <a:rPr lang="en-US" sz="1050" dirty="0"/>
              <a:t>, “Deployment of Cloud Computing into VANET to Create Ad Hoc Cloud Network Architecture”, World Congress on Engineering and Computer Science (WCECS), San Francisco, USA, October 24-26, 2012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39</a:t>
            </a:r>
            <a:r>
              <a:rPr lang="el-GR" sz="1050" b="1" dirty="0"/>
              <a:t>] </a:t>
            </a:r>
            <a:r>
              <a:rPr lang="en-US" sz="1050" dirty="0" err="1"/>
              <a:t>Rajbhoj</a:t>
            </a:r>
            <a:r>
              <a:rPr lang="en-US" sz="1050" dirty="0"/>
              <a:t> </a:t>
            </a:r>
            <a:r>
              <a:rPr lang="en-US" sz="1050" dirty="0" err="1"/>
              <a:t>Supriya</a:t>
            </a:r>
            <a:r>
              <a:rPr lang="en-US" sz="1050" dirty="0"/>
              <a:t> K., Pankaj R. </a:t>
            </a:r>
            <a:r>
              <a:rPr lang="en-US" sz="1050" dirty="0" err="1"/>
              <a:t>Chandre</a:t>
            </a:r>
            <a:r>
              <a:rPr lang="en-US" sz="1050" dirty="0"/>
              <a:t>, “Implementation of Enhanced Security on Vehicular Cloud Computing”, International Journal of Computer Science and Information Technologies (IJCSIT), pp. 1315-1318, vol. 5 (2), 2014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40</a:t>
            </a:r>
            <a:r>
              <a:rPr lang="el-GR" sz="1050" b="1" dirty="0"/>
              <a:t>] </a:t>
            </a:r>
            <a:r>
              <a:rPr lang="en-US" sz="1050" dirty="0"/>
              <a:t>Monica Mandal, </a:t>
            </a:r>
            <a:r>
              <a:rPr lang="en-US" sz="1050" dirty="0" err="1"/>
              <a:t>Chaitrali</a:t>
            </a:r>
            <a:r>
              <a:rPr lang="en-US" sz="1050" dirty="0"/>
              <a:t> </a:t>
            </a:r>
            <a:r>
              <a:rPr lang="en-US" sz="1050" dirty="0" err="1"/>
              <a:t>Landge</a:t>
            </a:r>
            <a:r>
              <a:rPr lang="en-US" sz="1050" dirty="0"/>
              <a:t>, </a:t>
            </a:r>
            <a:r>
              <a:rPr lang="en-US" sz="1050" dirty="0" err="1"/>
              <a:t>Pramila</a:t>
            </a:r>
            <a:r>
              <a:rPr lang="en-US" sz="1050" dirty="0"/>
              <a:t> Gaikwad , Uma Nagaraj, Ashwini </a:t>
            </a:r>
            <a:r>
              <a:rPr lang="en-US" sz="1050" dirty="0" err="1"/>
              <a:t>Abhale</a:t>
            </a:r>
            <a:r>
              <a:rPr lang="en-US" sz="1050" dirty="0"/>
              <a:t>, “Implementing Storage as a Service in VANET using Cloud Environment”, International Journal of Advance Foundation and Research in Computer (IJAFRC), vol. 1, issue 5, May 2014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41</a:t>
            </a:r>
            <a:r>
              <a:rPr lang="el-GR" sz="1050" b="1" dirty="0"/>
              <a:t>] </a:t>
            </a:r>
            <a:r>
              <a:rPr lang="en-US" sz="1050" dirty="0"/>
              <a:t>Jyoti </a:t>
            </a:r>
            <a:r>
              <a:rPr lang="en-US" sz="1050" dirty="0" err="1"/>
              <a:t>Metan</a:t>
            </a:r>
            <a:r>
              <a:rPr lang="en-US" sz="1050" dirty="0"/>
              <a:t>, Narasimha K. N. Murthy, </a:t>
            </a:r>
            <a:r>
              <a:rPr lang="en-US" sz="1050" dirty="0" err="1"/>
              <a:t>Jithrendra</a:t>
            </a:r>
            <a:r>
              <a:rPr lang="en-US" sz="1050" dirty="0"/>
              <a:t> H. N., “Moving VANET to Vehicular Cloud”, International Journal of Innovative Research in Computer and Communication Engineering (IJIRCCE), vol.2, special issue 2, pp.89-94, May 2014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42</a:t>
            </a:r>
            <a:r>
              <a:rPr lang="el-GR" sz="1050" b="1" dirty="0"/>
              <a:t>] </a:t>
            </a:r>
            <a:r>
              <a:rPr lang="en-US" sz="1050" dirty="0" err="1"/>
              <a:t>Sumit</a:t>
            </a:r>
            <a:r>
              <a:rPr lang="en-US" sz="1050" dirty="0"/>
              <a:t> A. </a:t>
            </a:r>
            <a:r>
              <a:rPr lang="en-US" sz="1050" dirty="0" err="1"/>
              <a:t>Khandelwal</a:t>
            </a:r>
            <a:r>
              <a:rPr lang="en-US" sz="1050" dirty="0"/>
              <a:t>, Ashwini B. </a:t>
            </a:r>
            <a:r>
              <a:rPr lang="en-US" sz="1050" dirty="0" err="1"/>
              <a:t>Abhale</a:t>
            </a:r>
            <a:r>
              <a:rPr lang="en-US" sz="1050" dirty="0"/>
              <a:t>, Uma Nagaraj, “Novel Approach Towards Accident Prevention Using Vehicular Ad Hoc Network Under Cloud Environment”, International Journal of Advanced Technology &amp; Engineering Research (IJATER), pp. 10-13, 2013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43</a:t>
            </a:r>
            <a:r>
              <a:rPr lang="el-GR" sz="1050" b="1" dirty="0"/>
              <a:t>] </a:t>
            </a:r>
            <a:r>
              <a:rPr lang="en-US" sz="1050" dirty="0"/>
              <a:t>Mohammad Ali Salahuddin, “Opportunistic Service Differentiation and Cloud Resource Management in Support of Enhanced Vehicular Applications”, Thesis at Western Michigan University, June 2014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44</a:t>
            </a:r>
            <a:r>
              <a:rPr lang="el-GR" sz="1050" b="1" dirty="0"/>
              <a:t>] </a:t>
            </a:r>
            <a:r>
              <a:rPr lang="en-US" sz="1050" dirty="0" err="1"/>
              <a:t>Madhuri</a:t>
            </a:r>
            <a:r>
              <a:rPr lang="en-US" sz="1050" dirty="0"/>
              <a:t> H. </a:t>
            </a:r>
            <a:r>
              <a:rPr lang="en-US" sz="1050" dirty="0" err="1"/>
              <a:t>Badole</a:t>
            </a:r>
            <a:r>
              <a:rPr lang="en-US" sz="1050" dirty="0"/>
              <a:t>, </a:t>
            </a:r>
            <a:r>
              <a:rPr lang="en-US" sz="1050" dirty="0" err="1"/>
              <a:t>Pritam</a:t>
            </a:r>
            <a:r>
              <a:rPr lang="en-US" sz="1050" dirty="0"/>
              <a:t> </a:t>
            </a:r>
            <a:r>
              <a:rPr lang="en-US" sz="1050" dirty="0" err="1"/>
              <a:t>Nikam</a:t>
            </a:r>
            <a:r>
              <a:rPr lang="en-US" sz="1050" dirty="0"/>
              <a:t>, “Performance Evaluation of an Efficient Cloud-Assisted Gateway Discovery for Vehicular Ad hoc Network”, International Journal of Advance Foundation and Research in Computer (IJAFRC), Vol. 1, Issue 7, pp. 26-31, July 2014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45</a:t>
            </a:r>
            <a:r>
              <a:rPr lang="el-GR" sz="1050" b="1" dirty="0"/>
              <a:t>] </a:t>
            </a:r>
            <a:r>
              <a:rPr lang="en-US" sz="1050" dirty="0" err="1"/>
              <a:t>Madhuri</a:t>
            </a:r>
            <a:r>
              <a:rPr lang="en-US" sz="1050" dirty="0"/>
              <a:t> H. </a:t>
            </a:r>
            <a:r>
              <a:rPr lang="en-US" sz="1050" dirty="0" err="1"/>
              <a:t>Badole</a:t>
            </a:r>
            <a:r>
              <a:rPr lang="en-US" sz="1050" dirty="0"/>
              <a:t>, T. Raju, “Protocol design for an efficient Gateway Discovery &amp; Dispatching for Vehicular Ad Hoc Network”, International Journal of Application or Innovation in Engineering &amp; Management (IJAIEM), vol. 3, issue 2, pp.117-120, February 2014</a:t>
            </a:r>
          </a:p>
          <a:p>
            <a:pPr marL="0" indent="0">
              <a:spcBef>
                <a:spcPts val="200"/>
              </a:spcBef>
              <a:buNone/>
            </a:pPr>
            <a:endParaRPr lang="en-US" sz="105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53806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  <a:r>
              <a:rPr lang="el-GR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(4/6)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68675" y="1522800"/>
            <a:ext cx="8833281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46</a:t>
            </a:r>
            <a:r>
              <a:rPr lang="el-GR" sz="1050" b="1" dirty="0"/>
              <a:t>] </a:t>
            </a:r>
            <a:r>
              <a:rPr lang="en-US" sz="1050" dirty="0" err="1"/>
              <a:t>G.Sasikala</a:t>
            </a:r>
            <a:r>
              <a:rPr lang="en-US" sz="1050" dirty="0"/>
              <a:t>, A.R. </a:t>
            </a:r>
            <a:r>
              <a:rPr lang="en-US" sz="1050" dirty="0" err="1"/>
              <a:t>Deepti</a:t>
            </a:r>
            <a:r>
              <a:rPr lang="en-US" sz="1050" dirty="0"/>
              <a:t>, “Real Time Services for Cloud Computing Enabled Vehicle Networks”, IOSR Journal of Computer Engineering (IOSR-JCE), pp. 8-14, vol.11, issue 1, June 2013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47</a:t>
            </a:r>
            <a:r>
              <a:rPr lang="el-GR" sz="1050" b="1" dirty="0"/>
              <a:t>] </a:t>
            </a:r>
            <a:r>
              <a:rPr lang="en-US" sz="1050" dirty="0"/>
              <a:t>C. </a:t>
            </a:r>
            <a:r>
              <a:rPr lang="en-US" sz="1050" dirty="0" err="1"/>
              <a:t>Shravanthi</a:t>
            </a:r>
            <a:r>
              <a:rPr lang="en-US" sz="1050" dirty="0"/>
              <a:t>, H. S. </a:t>
            </a:r>
            <a:r>
              <a:rPr lang="en-US" sz="1050" dirty="0" err="1"/>
              <a:t>Guruprasad</a:t>
            </a:r>
            <a:r>
              <a:rPr lang="en-US" sz="1050" dirty="0"/>
              <a:t>, “VANET using Cloud [VuC]”, International Journal of Information Technology (IIJIT), pp. 1-7, vol. 2, issue 6, June 2014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48</a:t>
            </a:r>
            <a:r>
              <a:rPr lang="el-GR" sz="1050" b="1" dirty="0"/>
              <a:t>] </a:t>
            </a:r>
            <a:r>
              <a:rPr lang="en-US" sz="1050" dirty="0"/>
              <a:t>Tom Pringle, “Data-as-a-service: The Next Step in the As-a-service Journey”, Ovum Telecoms, July 2014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49</a:t>
            </a:r>
            <a:r>
              <a:rPr lang="el-GR" sz="1050" b="1" dirty="0"/>
              <a:t>] </a:t>
            </a:r>
            <a:r>
              <a:rPr lang="en-US" sz="1050" dirty="0"/>
              <a:t>Marc Vorwerk, Bart </a:t>
            </a:r>
            <a:r>
              <a:rPr lang="en-US" sz="1050" dirty="0" err="1"/>
              <a:t>Jellema</a:t>
            </a:r>
            <a:r>
              <a:rPr lang="en-US" sz="1050" dirty="0"/>
              <a:t>, “Communications as a cloud service: a new take on telecoms”, Ericsson Review Journal, July 22, 2014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50</a:t>
            </a:r>
            <a:r>
              <a:rPr lang="el-GR" sz="1050" b="1" dirty="0"/>
              <a:t>] </a:t>
            </a:r>
            <a:r>
              <a:rPr lang="en-US" sz="1050" dirty="0"/>
              <a:t>Priyank Sharma, </a:t>
            </a:r>
            <a:r>
              <a:rPr lang="en-US" sz="1050" dirty="0" err="1"/>
              <a:t>Sandip</a:t>
            </a:r>
            <a:r>
              <a:rPr lang="en-US" sz="1050" dirty="0"/>
              <a:t> </a:t>
            </a:r>
            <a:r>
              <a:rPr lang="en-US" sz="1050" dirty="0" err="1"/>
              <a:t>Vaniya</a:t>
            </a:r>
            <a:r>
              <a:rPr lang="en-US" sz="1050" dirty="0"/>
              <a:t>, </a:t>
            </a:r>
            <a:r>
              <a:rPr lang="en-US" sz="1050" dirty="0" err="1"/>
              <a:t>Dipal</a:t>
            </a:r>
            <a:r>
              <a:rPr lang="en-US" sz="1050" dirty="0"/>
              <a:t> </a:t>
            </a:r>
            <a:r>
              <a:rPr lang="en-US" sz="1050" dirty="0" err="1"/>
              <a:t>Vashi</a:t>
            </a:r>
            <a:r>
              <a:rPr lang="en-US" sz="1050" dirty="0"/>
              <a:t>, “Communication as a Service based Cloud Computing”, International Conference on Emerging Technology Trends (ICETT), India, 2011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51</a:t>
            </a:r>
            <a:r>
              <a:rPr lang="el-GR" sz="1050" b="1" dirty="0"/>
              <a:t>] </a:t>
            </a:r>
            <a:r>
              <a:rPr lang="en-US" sz="1050" b="1" dirty="0"/>
              <a:t> </a:t>
            </a:r>
            <a:r>
              <a:rPr lang="en-US" sz="1050" dirty="0"/>
              <a:t>“Hardware as a Service: A New Architectural Option For Enterprise IT Services”, </a:t>
            </a:r>
            <a:r>
              <a:rPr lang="en-US" sz="1050" dirty="0" err="1"/>
              <a:t>Brockmann</a:t>
            </a:r>
            <a:r>
              <a:rPr lang="en-US" sz="1050" dirty="0"/>
              <a:t> &amp; Company, 2007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52</a:t>
            </a:r>
            <a:r>
              <a:rPr lang="el-GR" sz="1050" b="1" dirty="0"/>
              <a:t>] </a:t>
            </a:r>
            <a:r>
              <a:rPr lang="en-US" sz="1050" dirty="0"/>
              <a:t>S. Rajesh, S. </a:t>
            </a:r>
            <a:r>
              <a:rPr lang="en-US" sz="1050" dirty="0" err="1"/>
              <a:t>Swapna</a:t>
            </a:r>
            <a:r>
              <a:rPr lang="en-US" sz="1050" dirty="0"/>
              <a:t>, P. </a:t>
            </a:r>
            <a:r>
              <a:rPr lang="en-US" sz="1050" dirty="0" err="1"/>
              <a:t>Shylender</a:t>
            </a:r>
            <a:r>
              <a:rPr lang="en-US" sz="1050" dirty="0"/>
              <a:t> Reddy, “Data as a Service (</a:t>
            </a:r>
            <a:r>
              <a:rPr lang="en-US" sz="1050" dirty="0" err="1"/>
              <a:t>DaaS</a:t>
            </a:r>
            <a:r>
              <a:rPr lang="en-US" sz="1050" dirty="0"/>
              <a:t>) in Cloud Computing [Data as a Service in the Age of Data]”, Global Journal of Computer Science and Technology Cloud &amp; Distributed, vol. 12, issue 11, 2012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53</a:t>
            </a:r>
            <a:r>
              <a:rPr lang="el-GR" sz="1050" b="1" dirty="0"/>
              <a:t>] </a:t>
            </a:r>
            <a:r>
              <a:rPr lang="en-US" sz="1050" dirty="0"/>
              <a:t>Rong Yu, Yan Zhang, Gjessing, S., Wenlong Xia, </a:t>
            </a:r>
            <a:r>
              <a:rPr lang="en-US" sz="1050" dirty="0" err="1"/>
              <a:t>Kun</a:t>
            </a:r>
            <a:r>
              <a:rPr lang="en-US" sz="1050" dirty="0"/>
              <a:t> Yang, “Toward Cloud-based Vehicular Networks with Efficient Resource Management”, IEEE Network, vol. 27, issue 5, September-October 2013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54</a:t>
            </a:r>
            <a:r>
              <a:rPr lang="el-GR" sz="1050" b="1" dirty="0"/>
              <a:t>] </a:t>
            </a:r>
            <a:r>
              <a:rPr lang="en-US" sz="1050" dirty="0"/>
              <a:t>Raul Munoz, Ramon </a:t>
            </a:r>
            <a:r>
              <a:rPr lang="en-US" sz="1050" dirty="0" err="1"/>
              <a:t>Casellas</a:t>
            </a:r>
            <a:r>
              <a:rPr lang="en-US" sz="1050" dirty="0"/>
              <a:t>, Ricardo Martınez, Ricard </a:t>
            </a:r>
            <a:r>
              <a:rPr lang="en-US" sz="1050" dirty="0" err="1"/>
              <a:t>Vilalta</a:t>
            </a:r>
            <a:r>
              <a:rPr lang="en-US" sz="1050" dirty="0"/>
              <a:t>, “PCE: What is It, How Does It Work and What are Its Limitations?”, IEEE Journal of Lightwave Technology, Vol. 32, Issue 4, PP. 528-543, February 2014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55</a:t>
            </a:r>
            <a:r>
              <a:rPr lang="el-GR" sz="1050" b="1" dirty="0"/>
              <a:t>] </a:t>
            </a:r>
            <a:r>
              <a:rPr lang="en-US" sz="1050" dirty="0"/>
              <a:t>Rashid </a:t>
            </a:r>
            <a:r>
              <a:rPr lang="en-US" sz="1050" dirty="0" err="1"/>
              <a:t>Mijumbi</a:t>
            </a:r>
            <a:r>
              <a:rPr lang="en-US" sz="1050" dirty="0"/>
              <a:t>, Joan </a:t>
            </a:r>
            <a:r>
              <a:rPr lang="en-US" sz="1050" dirty="0" err="1"/>
              <a:t>Serrat</a:t>
            </a:r>
            <a:r>
              <a:rPr lang="en-US" sz="1050" dirty="0"/>
              <a:t>, Juan-Luis </a:t>
            </a:r>
            <a:r>
              <a:rPr lang="en-US" sz="1050" dirty="0" err="1"/>
              <a:t>Gorricho</a:t>
            </a:r>
            <a:r>
              <a:rPr lang="en-US" sz="1050" dirty="0"/>
              <a:t>, Niels </a:t>
            </a:r>
            <a:r>
              <a:rPr lang="en-US" sz="1050" dirty="0" err="1"/>
              <a:t>Bouten</a:t>
            </a:r>
            <a:r>
              <a:rPr lang="en-US" sz="1050" dirty="0"/>
              <a:t>, Filip De </a:t>
            </a:r>
            <a:r>
              <a:rPr lang="en-US" sz="1050" dirty="0" err="1"/>
              <a:t>Turck</a:t>
            </a:r>
            <a:r>
              <a:rPr lang="en-US" sz="1050" dirty="0"/>
              <a:t>, </a:t>
            </a:r>
            <a:r>
              <a:rPr lang="en-US" sz="1050" dirty="0" err="1"/>
              <a:t>Raouf</a:t>
            </a:r>
            <a:r>
              <a:rPr lang="el-GR" sz="1050" dirty="0"/>
              <a:t> </a:t>
            </a:r>
            <a:r>
              <a:rPr lang="en-US" sz="1050" dirty="0" err="1"/>
              <a:t>Boutaba</a:t>
            </a:r>
            <a:r>
              <a:rPr lang="en-US" sz="1050" dirty="0"/>
              <a:t>, “Network Function Virtualization: State-of-the-Art and Research Challenges”, IEEE Communications Surveys &amp; Tutorials, Vol. 18, Issue 1, pp. 236-262, January 2016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56</a:t>
            </a:r>
            <a:r>
              <a:rPr lang="el-GR" sz="1050" b="1" dirty="0"/>
              <a:t>] </a:t>
            </a:r>
            <a:r>
              <a:rPr lang="en-US" sz="1050" dirty="0" err="1"/>
              <a:t>Sherif</a:t>
            </a:r>
            <a:r>
              <a:rPr lang="el-GR" sz="1050" dirty="0"/>
              <a:t> </a:t>
            </a:r>
            <a:r>
              <a:rPr lang="en-US" sz="1050" dirty="0" err="1"/>
              <a:t>Abdelwahab</a:t>
            </a:r>
            <a:r>
              <a:rPr lang="en-US" sz="1050" dirty="0"/>
              <a:t>, </a:t>
            </a:r>
            <a:r>
              <a:rPr lang="en-US" sz="1050" dirty="0" err="1"/>
              <a:t>Bechir</a:t>
            </a:r>
            <a:r>
              <a:rPr lang="el-GR" sz="1050" dirty="0"/>
              <a:t> </a:t>
            </a:r>
            <a:r>
              <a:rPr lang="en-US" sz="1050" dirty="0" err="1"/>
              <a:t>Hamdaoui</a:t>
            </a:r>
            <a:r>
              <a:rPr lang="en-US" sz="1050" dirty="0"/>
              <a:t>, Mohsen Guizani, and </a:t>
            </a:r>
            <a:r>
              <a:rPr lang="en-US" sz="1050" dirty="0" err="1"/>
              <a:t>Taieb</a:t>
            </a:r>
            <a:r>
              <a:rPr lang="el-GR" sz="1050" dirty="0"/>
              <a:t> </a:t>
            </a:r>
            <a:r>
              <a:rPr lang="en-US" sz="1050" dirty="0" err="1"/>
              <a:t>Znati</a:t>
            </a:r>
            <a:r>
              <a:rPr lang="en-US" sz="1050" dirty="0"/>
              <a:t>, “Network Function Virtualization in 5G”, IEEE Communications Magazine, Vol. 54, Issue 4, pp. 84-91, April 2016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57</a:t>
            </a:r>
            <a:r>
              <a:rPr lang="el-GR" sz="1050" b="1" dirty="0"/>
              <a:t>]</a:t>
            </a:r>
            <a:r>
              <a:rPr lang="el-GR" sz="1050" dirty="0"/>
              <a:t> </a:t>
            </a:r>
            <a:r>
              <a:rPr lang="en-US" sz="1050" dirty="0" err="1"/>
              <a:t>Yinghong</a:t>
            </a:r>
            <a:r>
              <a:rPr lang="el-GR" sz="1050" dirty="0"/>
              <a:t> </a:t>
            </a:r>
            <a:r>
              <a:rPr lang="en-US" sz="1050" dirty="0" err="1"/>
              <a:t>Zhong</a:t>
            </a:r>
            <a:r>
              <a:rPr lang="en-US" sz="1050" dirty="0"/>
              <a:t>, </a:t>
            </a:r>
            <a:r>
              <a:rPr lang="en-US" sz="1050" dirty="0" err="1"/>
              <a:t>Hongwei</a:t>
            </a:r>
            <a:r>
              <a:rPr lang="en-US" sz="1050" dirty="0"/>
              <a:t> Liu, “A Research Methodology for Green IT Systems Based on WSR and Design Science: The Case of a Chinese Company”, E-business Technology and Strategy, Communications in Computer and Information Science, Springer, vol. 113, pp. 215-225, 2010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58</a:t>
            </a:r>
            <a:r>
              <a:rPr lang="el-GR" sz="1050" b="1" dirty="0"/>
              <a:t>] </a:t>
            </a:r>
            <a:r>
              <a:rPr lang="en-US" sz="1050" dirty="0" err="1"/>
              <a:t>Sofiene</a:t>
            </a:r>
            <a:r>
              <a:rPr lang="el-GR" sz="1050" dirty="0"/>
              <a:t> </a:t>
            </a:r>
            <a:r>
              <a:rPr lang="en-US" sz="1050" dirty="0" err="1"/>
              <a:t>Jelassi</a:t>
            </a:r>
            <a:r>
              <a:rPr lang="en-US" sz="1050" dirty="0"/>
              <a:t>, </a:t>
            </a:r>
            <a:r>
              <a:rPr lang="en-US" sz="1050" dirty="0" err="1"/>
              <a:t>Amna</a:t>
            </a:r>
            <a:r>
              <a:rPr lang="el-GR" sz="1050" dirty="0"/>
              <a:t> </a:t>
            </a:r>
            <a:r>
              <a:rPr lang="en-US" sz="1050" dirty="0" err="1"/>
              <a:t>Bouzid</a:t>
            </a:r>
            <a:r>
              <a:rPr lang="en-US" sz="1050" dirty="0"/>
              <a:t>, Habib Youssef, “</a:t>
            </a:r>
            <a:r>
              <a:rPr lang="en-US" sz="1050" dirty="0" err="1"/>
              <a:t>QoE</a:t>
            </a:r>
            <a:r>
              <a:rPr lang="en-US" sz="1050" dirty="0"/>
              <a:t>-Driven Video Streaming System over Cloud-Based VANET”, Communication Technologies for Vehicles, Lecture Notes in Computer Science, vol. 9066, pp. 84-93, Springer, 2015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59</a:t>
            </a:r>
            <a:r>
              <a:rPr lang="el-GR" sz="1050" b="1" dirty="0"/>
              <a:t>] </a:t>
            </a:r>
            <a:r>
              <a:rPr lang="en-US" sz="1050" dirty="0" err="1"/>
              <a:t>Mohd</a:t>
            </a:r>
            <a:r>
              <a:rPr lang="en-US" sz="1050" dirty="0"/>
              <a:t> Umar Farooq, Mohammad Pasha, </a:t>
            </a:r>
            <a:r>
              <a:rPr lang="en-US" sz="1050" dirty="0" err="1"/>
              <a:t>Khaleel</a:t>
            </a:r>
            <a:r>
              <a:rPr lang="en-US" sz="1050" dirty="0"/>
              <a:t> Ur Rahman Khan, “A Data Dissemination Model for Cloud enabled VANETs using In-Vehicular Resources”, International Conference on Computing for Sustainable Global Development (</a:t>
            </a:r>
            <a:r>
              <a:rPr lang="en-US" sz="1050" dirty="0" err="1"/>
              <a:t>INDIACom</a:t>
            </a:r>
            <a:r>
              <a:rPr lang="en-US" sz="1050" dirty="0"/>
              <a:t>), pp. 458-462, New Delhi, March 5-7, 2014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60</a:t>
            </a:r>
            <a:r>
              <a:rPr lang="el-GR" sz="1050" b="1" dirty="0"/>
              <a:t>] </a:t>
            </a:r>
            <a:r>
              <a:rPr lang="en-US" sz="1050" dirty="0" err="1"/>
              <a:t>Swarun</a:t>
            </a:r>
            <a:r>
              <a:rPr lang="en-US" sz="1050" dirty="0"/>
              <a:t> Kumar, </a:t>
            </a:r>
            <a:r>
              <a:rPr lang="en-US" sz="1050" dirty="0" err="1"/>
              <a:t>Shyamnath</a:t>
            </a:r>
            <a:r>
              <a:rPr lang="en-US" sz="1050" dirty="0"/>
              <a:t> </a:t>
            </a:r>
            <a:r>
              <a:rPr lang="en-US" sz="1050" dirty="0" err="1"/>
              <a:t>Gollakota</a:t>
            </a:r>
            <a:r>
              <a:rPr lang="en-US" sz="1050" dirty="0"/>
              <a:t>, Dina </a:t>
            </a:r>
            <a:r>
              <a:rPr lang="en-US" sz="1050" dirty="0" err="1"/>
              <a:t>Katabi</a:t>
            </a:r>
            <a:r>
              <a:rPr lang="en-US" sz="1050" dirty="0"/>
              <a:t>, “A Cloud-Assisted Design for Autonomous Driving”, MCC workshop on Mobile cloud computing, ACM, pp. 41-46, New York, USA, 2012</a:t>
            </a:r>
          </a:p>
          <a:p>
            <a:pPr marL="0" indent="0">
              <a:spcBef>
                <a:spcPts val="200"/>
              </a:spcBef>
              <a:buNone/>
            </a:pPr>
            <a:endParaRPr lang="en-US" sz="105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78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68808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  <a:r>
              <a:rPr lang="el-GR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(5/6)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68675" y="1522799"/>
            <a:ext cx="8833281" cy="4833551"/>
          </a:xfrm>
        </p:spPr>
        <p:txBody>
          <a:bodyPr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61</a:t>
            </a:r>
            <a:r>
              <a:rPr lang="el-GR" sz="1050" b="1" dirty="0"/>
              <a:t>] </a:t>
            </a:r>
            <a:r>
              <a:rPr lang="en-US" sz="1050" dirty="0"/>
              <a:t>Md. </a:t>
            </a:r>
            <a:r>
              <a:rPr lang="en-US" sz="1050" dirty="0" err="1"/>
              <a:t>Faizul</a:t>
            </a:r>
            <a:r>
              <a:rPr lang="en-US" sz="1050" dirty="0"/>
              <a:t> Bari, Arup Raton Roy, </a:t>
            </a:r>
            <a:r>
              <a:rPr lang="en-US" sz="1050" dirty="0" err="1"/>
              <a:t>Shihabur</a:t>
            </a:r>
            <a:r>
              <a:rPr lang="en-US" sz="1050" dirty="0"/>
              <a:t> Rahman Chowdhury, Qi Zhang, “Dynamic Controller Provisioning in Software Defined Networks”, 9th International Conference on Network and Service Management (CNSM), pp. 18-25, Zurich, Switzerland, October 14-18, 2013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62</a:t>
            </a:r>
            <a:r>
              <a:rPr lang="el-GR" sz="1050" b="1" dirty="0"/>
              <a:t>] </a:t>
            </a:r>
            <a:r>
              <a:rPr lang="en-US" sz="1050" dirty="0"/>
              <a:t>Kai Liu, Joseph K. Y. Ng, Victor C.S. Lee, Sang H. Son, Ivan </a:t>
            </a:r>
            <a:r>
              <a:rPr lang="en-US" sz="1050" dirty="0" err="1"/>
              <a:t>Stojmenovic</a:t>
            </a:r>
            <a:r>
              <a:rPr lang="en-US" sz="1050" dirty="0"/>
              <a:t>, “Cooperative Data Scheduling in Hybrid Vehicular Ad Hoc Networks: VANET as a Software Defined Network”, IEEE/ACM Transactions on Networking, pp. 1759 – 1773, Volume: 24, Issue: 3, June 2016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63</a:t>
            </a:r>
            <a:r>
              <a:rPr lang="el-GR" sz="1050" b="1" dirty="0"/>
              <a:t>] </a:t>
            </a:r>
            <a:r>
              <a:rPr lang="en-US" sz="1050" dirty="0"/>
              <a:t>Nguyen B. Truong, Gyu Myoung Lee, Yacine Ghamri-Doudane, “Software defined networking-based vehicular Adhoc Network with Fog Computing”, IFIP/IEEE International Symposium on Integrated Network Management, pp. 1202-1207, May 11-15, 2015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64</a:t>
            </a:r>
            <a:r>
              <a:rPr lang="el-GR" sz="1050" b="1" dirty="0"/>
              <a:t>] </a:t>
            </a:r>
            <a:r>
              <a:rPr lang="en-US" sz="1050" dirty="0"/>
              <a:t>Mohamed F. </a:t>
            </a:r>
            <a:r>
              <a:rPr lang="en-US" sz="1050" dirty="0" err="1"/>
              <a:t>Feteiha</a:t>
            </a:r>
            <a:r>
              <a:rPr lang="en-US" sz="1050" dirty="0"/>
              <a:t>, </a:t>
            </a:r>
            <a:r>
              <a:rPr lang="en-US" sz="1050" dirty="0" err="1"/>
              <a:t>Hossam</a:t>
            </a:r>
            <a:r>
              <a:rPr lang="en-US" sz="1050" dirty="0"/>
              <a:t> S. </a:t>
            </a:r>
            <a:r>
              <a:rPr lang="en-US" sz="1050" dirty="0" err="1"/>
              <a:t>Hassanein</a:t>
            </a:r>
            <a:r>
              <a:rPr lang="en-US" sz="1050" dirty="0"/>
              <a:t>, “Enabling Cooperative Relaying VANET Clouds Over LTE-A Networks”, IEEE Transactions on Vehicular Technology, vol. 64, issue 4, pp. 1468 – 1479, April 2015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65</a:t>
            </a:r>
            <a:r>
              <a:rPr lang="el-GR" sz="1050" b="1" dirty="0"/>
              <a:t>] </a:t>
            </a:r>
            <a:r>
              <a:rPr lang="en-US" sz="1050" dirty="0" err="1"/>
              <a:t>Silviu</a:t>
            </a:r>
            <a:r>
              <a:rPr lang="en-US" sz="1050" dirty="0"/>
              <a:t>-Andrei Lazar, Carmen-</a:t>
            </a:r>
            <a:r>
              <a:rPr lang="en-US" sz="1050" dirty="0" err="1"/>
              <a:t>Elenea</a:t>
            </a:r>
            <a:r>
              <a:rPr lang="en-US" sz="1050" dirty="0"/>
              <a:t> Stefan, “Future Vehicular networks: What control technologies?”, IEEE International Conference on Communications (COMM), pp. 337-340, Bucharest, Romania, June 9-11, 2016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66</a:t>
            </a:r>
            <a:r>
              <a:rPr lang="el-GR" sz="1050" b="1" dirty="0"/>
              <a:t>] </a:t>
            </a:r>
            <a:r>
              <a:rPr lang="en-US" sz="1050" dirty="0"/>
              <a:t>He Li, </a:t>
            </a:r>
            <a:r>
              <a:rPr lang="en-US" sz="1050" dirty="0" err="1"/>
              <a:t>Mianxiong</a:t>
            </a:r>
            <a:r>
              <a:rPr lang="en-US" sz="1050" dirty="0"/>
              <a:t> Dong, Kaoru Ota, “Control Plane Optimization in Software Defined Vehicular Ad-Hoc Networks”, IEEE Transactions on Vehicular Technology, vol. pp, issue 99, pp. 1-11, May 2016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67</a:t>
            </a:r>
            <a:r>
              <a:rPr lang="el-GR" sz="1050" b="1" dirty="0"/>
              <a:t>] </a:t>
            </a:r>
            <a:r>
              <a:rPr lang="en-US" sz="1050" dirty="0"/>
              <a:t>Asif Uddin Khan, Bikram </a:t>
            </a:r>
            <a:r>
              <a:rPr lang="en-US" sz="1050" dirty="0" err="1"/>
              <a:t>Kesari</a:t>
            </a:r>
            <a:r>
              <a:rPr lang="en-US" sz="1050" dirty="0"/>
              <a:t> </a:t>
            </a:r>
            <a:r>
              <a:rPr lang="en-US" sz="1050" dirty="0" err="1"/>
              <a:t>Ratha</a:t>
            </a:r>
            <a:r>
              <a:rPr lang="en-US" sz="1050" dirty="0"/>
              <a:t>, “Time series prediction </a:t>
            </a:r>
            <a:r>
              <a:rPr lang="en-US" sz="1050" dirty="0" err="1"/>
              <a:t>QoS</a:t>
            </a:r>
            <a:r>
              <a:rPr lang="en-US" sz="1050" dirty="0"/>
              <a:t> routing in software defined vehicular ad-hoc network”, International Conference on Man and Machine Interfacing (MAMI), pp. 1-6, Bhubaneswar, India, December 2015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68</a:t>
            </a:r>
            <a:r>
              <a:rPr lang="el-GR" sz="1050" b="1" dirty="0"/>
              <a:t>] </a:t>
            </a:r>
            <a:r>
              <a:rPr lang="en-US" sz="1050" dirty="0" err="1"/>
              <a:t>Zongjian</a:t>
            </a:r>
            <a:r>
              <a:rPr lang="en-US" sz="1050" dirty="0"/>
              <a:t> He, </a:t>
            </a:r>
            <a:r>
              <a:rPr lang="en-US" sz="1050" dirty="0" err="1"/>
              <a:t>Daqiang</a:t>
            </a:r>
            <a:r>
              <a:rPr lang="en-US" sz="1050" dirty="0"/>
              <a:t> Zhang, </a:t>
            </a:r>
            <a:r>
              <a:rPr lang="en-US" sz="1050" dirty="0" err="1"/>
              <a:t>Junbin</a:t>
            </a:r>
            <a:r>
              <a:rPr lang="en-US" sz="1050" dirty="0"/>
              <a:t> Liang, “Cost-efficient Sensory Data Transmission in Heterogeneous Software Defined Vehicular Networks”, IEEE Sensors Journal, vol. pp, issue 99, pp. 1-13 , May 2016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69</a:t>
            </a:r>
            <a:r>
              <a:rPr lang="el-GR" sz="1050" b="1" dirty="0"/>
              <a:t>] </a:t>
            </a:r>
            <a:r>
              <a:rPr lang="en-US" sz="1050" dirty="0" err="1"/>
              <a:t>Zongjian</a:t>
            </a:r>
            <a:r>
              <a:rPr lang="en-US" sz="1050" dirty="0"/>
              <a:t> He, </a:t>
            </a:r>
            <a:r>
              <a:rPr lang="en-US" sz="1050" dirty="0" err="1"/>
              <a:t>Daqiang</a:t>
            </a:r>
            <a:r>
              <a:rPr lang="en-US" sz="1050" dirty="0"/>
              <a:t> Zhang, </a:t>
            </a:r>
            <a:r>
              <a:rPr lang="en-US" sz="1050" dirty="0" err="1"/>
              <a:t>Junbin</a:t>
            </a:r>
            <a:r>
              <a:rPr lang="en-US" sz="1050" dirty="0"/>
              <a:t> Liang, “Cost-Efficient Heterogeneous Data Transmission in Software Defined Vehicular Networks”, IEEE 7th International Symposium on Cyberspace Safety and Security (CSS), pp. 666-671, New York, USA, August 24-26, 2015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70</a:t>
            </a:r>
            <a:r>
              <a:rPr lang="el-GR" sz="1050" b="1" dirty="0"/>
              <a:t>] </a:t>
            </a:r>
            <a:r>
              <a:rPr lang="en-US" sz="1050" dirty="0"/>
              <a:t>Yu-Chun Liu, </a:t>
            </a:r>
            <a:r>
              <a:rPr lang="en-US" sz="1050" dirty="0" err="1"/>
              <a:t>Chien</a:t>
            </a:r>
            <a:r>
              <a:rPr lang="en-US" sz="1050" dirty="0"/>
              <a:t> Chen, </a:t>
            </a:r>
            <a:r>
              <a:rPr lang="en-US" sz="1050" dirty="0" err="1"/>
              <a:t>Suchandra</a:t>
            </a:r>
            <a:r>
              <a:rPr lang="en-US" sz="1050" dirty="0"/>
              <a:t> Chakraborty, “A Software Defined Network architecture for </a:t>
            </a:r>
            <a:r>
              <a:rPr lang="en-US" sz="1050" dirty="0" err="1"/>
              <a:t>GeoBroadcast</a:t>
            </a:r>
            <a:r>
              <a:rPr lang="en-US" sz="1050" dirty="0"/>
              <a:t> in VANETs”, IEEE International Conference on Communications (ICC), pp. 6559-6564, June 8-10, 2015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71</a:t>
            </a:r>
            <a:r>
              <a:rPr lang="el-GR" sz="1050" b="1" dirty="0"/>
              <a:t>] </a:t>
            </a:r>
            <a:r>
              <a:rPr lang="en-US" sz="1050" dirty="0"/>
              <a:t>Priyank Sharma, </a:t>
            </a:r>
            <a:r>
              <a:rPr lang="en-US" sz="1050" dirty="0" err="1"/>
              <a:t>Sandip</a:t>
            </a:r>
            <a:r>
              <a:rPr lang="en-US" sz="1050" dirty="0"/>
              <a:t> </a:t>
            </a:r>
            <a:r>
              <a:rPr lang="en-US" sz="1050" dirty="0" err="1"/>
              <a:t>Vaniya</a:t>
            </a:r>
            <a:r>
              <a:rPr lang="en-US" sz="1050" dirty="0"/>
              <a:t>, </a:t>
            </a:r>
            <a:r>
              <a:rPr lang="en-US" sz="1050" dirty="0" err="1"/>
              <a:t>Dipal</a:t>
            </a:r>
            <a:r>
              <a:rPr lang="en-US" sz="1050" dirty="0"/>
              <a:t> </a:t>
            </a:r>
            <a:r>
              <a:rPr lang="en-US" sz="1050" dirty="0" err="1"/>
              <a:t>Vashi</a:t>
            </a:r>
            <a:r>
              <a:rPr lang="en-US" sz="1050" dirty="0"/>
              <a:t>, “Communication as a Service based Cloud Computing”, IEEE International Conference on Emerging Technology Trends (ICETECT), pp.15-17, </a:t>
            </a:r>
            <a:r>
              <a:rPr lang="en-US" sz="1050" dirty="0" err="1"/>
              <a:t>Nagercoil</a:t>
            </a:r>
            <a:r>
              <a:rPr lang="en-US" sz="1050" dirty="0"/>
              <a:t>, India, 2011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72</a:t>
            </a:r>
            <a:r>
              <a:rPr lang="el-GR" sz="1050" b="1" dirty="0"/>
              <a:t>] </a:t>
            </a:r>
            <a:r>
              <a:rPr lang="en-US" sz="1050" dirty="0"/>
              <a:t>Vu Q. H., Pham T. V., Truong H. L., </a:t>
            </a:r>
            <a:r>
              <a:rPr lang="en-US" sz="1050" dirty="0" err="1"/>
              <a:t>Dustdar</a:t>
            </a:r>
            <a:r>
              <a:rPr lang="en-US" sz="1050" dirty="0"/>
              <a:t> S., </a:t>
            </a:r>
            <a:r>
              <a:rPr lang="en-US" sz="1050" dirty="0" err="1"/>
              <a:t>Asal</a:t>
            </a:r>
            <a:r>
              <a:rPr lang="en-US" sz="1050" dirty="0"/>
              <a:t>, R., “</a:t>
            </a:r>
            <a:r>
              <a:rPr lang="en-US" sz="1050" dirty="0" err="1"/>
              <a:t>Demods</a:t>
            </a:r>
            <a:r>
              <a:rPr lang="en-US" sz="1050" dirty="0"/>
              <a:t>: A description model for data-as-a-service”, IEEE 26th International Conference on Advanced Information Networking and Applications (AINA), pp. 605-612, March 2012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73</a:t>
            </a:r>
            <a:r>
              <a:rPr lang="el-GR" sz="1050" b="1" dirty="0"/>
              <a:t>] </a:t>
            </a:r>
            <a:r>
              <a:rPr lang="en-US" sz="1050" dirty="0"/>
              <a:t>Fekri M. Abduljalil, “Video Capture Service in the Intelligent Transportation System based on Cloud Computing”, International Journal of Computer Applications, vol. 97, no 5, pp. 35-41, July 2014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74</a:t>
            </a:r>
            <a:r>
              <a:rPr lang="el-GR" sz="1050" b="1" dirty="0"/>
              <a:t>] </a:t>
            </a:r>
            <a:r>
              <a:rPr lang="en-US" sz="1050" dirty="0" err="1"/>
              <a:t>Bouziane</a:t>
            </a:r>
            <a:r>
              <a:rPr lang="en-US" sz="1050" dirty="0"/>
              <a:t> Brik, </a:t>
            </a:r>
            <a:r>
              <a:rPr lang="en-US" sz="1050" dirty="0" err="1"/>
              <a:t>Nasreddine</a:t>
            </a:r>
            <a:r>
              <a:rPr lang="en-US" sz="1050" dirty="0"/>
              <a:t> </a:t>
            </a:r>
            <a:r>
              <a:rPr lang="en-US" sz="1050" dirty="0" err="1"/>
              <a:t>Lagraa</a:t>
            </a:r>
            <a:r>
              <a:rPr lang="en-US" sz="1050" dirty="0"/>
              <a:t>, </a:t>
            </a:r>
            <a:r>
              <a:rPr lang="en-US" sz="1050" dirty="0" err="1"/>
              <a:t>Abderrahmane</a:t>
            </a:r>
            <a:r>
              <a:rPr lang="en-US" sz="1050" dirty="0"/>
              <a:t> </a:t>
            </a:r>
            <a:r>
              <a:rPr lang="en-US" sz="1050" dirty="0" err="1"/>
              <a:t>Lakas</a:t>
            </a:r>
            <a:r>
              <a:rPr lang="en-US" sz="1050" dirty="0"/>
              <a:t>, Yacine Ghamri-Doudane, “RCS-VC: Renting out and Consuming Services in Vehicular Clouds based on LTE-A”, Global Information Infrastructure and Networking Symposium (GIIS), October 2015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75</a:t>
            </a:r>
            <a:r>
              <a:rPr lang="el-GR" sz="1050" b="1" dirty="0"/>
              <a:t>] </a:t>
            </a:r>
            <a:r>
              <a:rPr lang="en-US" sz="1050" dirty="0"/>
              <a:t>Rasheed Hussain, </a:t>
            </a:r>
            <a:r>
              <a:rPr lang="en-US" sz="1050" dirty="0" err="1"/>
              <a:t>Fizza</a:t>
            </a:r>
            <a:r>
              <a:rPr lang="en-US" sz="1050" dirty="0"/>
              <a:t> Abbas, </a:t>
            </a:r>
            <a:r>
              <a:rPr lang="en-US" sz="1050" dirty="0" err="1"/>
              <a:t>Junggab</a:t>
            </a:r>
            <a:r>
              <a:rPr lang="en-US" sz="1050" dirty="0"/>
              <a:t> Son, </a:t>
            </a:r>
            <a:r>
              <a:rPr lang="en-US" sz="1050" dirty="0" err="1"/>
              <a:t>Heekuck</a:t>
            </a:r>
            <a:r>
              <a:rPr lang="en-US" sz="1050" dirty="0"/>
              <a:t> Oh, “</a:t>
            </a:r>
            <a:r>
              <a:rPr lang="en-US" sz="1050" dirty="0" err="1"/>
              <a:t>TIaaS</a:t>
            </a:r>
            <a:r>
              <a:rPr lang="en-US" sz="1050" dirty="0"/>
              <a:t>: Secure Cloud-assisted Traffic Information Dissemination in Vehicular Ad hoc </a:t>
            </a:r>
            <a:r>
              <a:rPr lang="en-US" sz="1050" dirty="0" err="1"/>
              <a:t>NETworks</a:t>
            </a:r>
            <a:r>
              <a:rPr lang="en-US" sz="1050" dirty="0"/>
              <a:t>”, 13th IEEE/ACM International Symposium on Cluster, Cloud and Grid Computing (</a:t>
            </a:r>
            <a:r>
              <a:rPr lang="en-US" sz="1050" dirty="0" err="1"/>
              <a:t>CCGrid</a:t>
            </a:r>
            <a:r>
              <a:rPr lang="en-US" sz="1050" dirty="0"/>
              <a:t>), pp. 178-179, Delft, Netherlands, May 13-16, 2013</a:t>
            </a:r>
          </a:p>
          <a:p>
            <a:pPr marL="0" indent="0">
              <a:spcBef>
                <a:spcPts val="200"/>
              </a:spcBef>
              <a:buNone/>
            </a:pPr>
            <a:endParaRPr lang="en-US" sz="105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79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0573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l-GR" dirty="0"/>
              <a:t>Κατηγοριοποίηση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389082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  <a:r>
              <a:rPr lang="el-GR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(6/6)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68675" y="1522800"/>
            <a:ext cx="8833281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76</a:t>
            </a:r>
            <a:r>
              <a:rPr lang="el-GR" sz="1050" b="1" dirty="0"/>
              <a:t>] </a:t>
            </a:r>
            <a:r>
              <a:rPr lang="en-US" sz="1050" dirty="0"/>
              <a:t>Mario </a:t>
            </a:r>
            <a:r>
              <a:rPr lang="en-US" sz="1050" dirty="0" err="1"/>
              <a:t>Gerla</a:t>
            </a:r>
            <a:r>
              <a:rPr lang="en-US" sz="1050" dirty="0"/>
              <a:t>, </a:t>
            </a:r>
            <a:r>
              <a:rPr lang="en-US" sz="1050" dirty="0" err="1"/>
              <a:t>Jui</a:t>
            </a:r>
            <a:r>
              <a:rPr lang="en-US" sz="1050" dirty="0"/>
              <a:t>-Ting </a:t>
            </a:r>
            <a:r>
              <a:rPr lang="en-US" sz="1050" dirty="0" err="1"/>
              <a:t>Weng</a:t>
            </a:r>
            <a:r>
              <a:rPr lang="en-US" sz="1050" dirty="0"/>
              <a:t>, Giovanni Pau, “Pics-On-Wheels: Photo Surveillance in the Vehicular Cloud”, IEEE International Conference on Computing, Networking and Communications (ICNC), pp. 1123-1127, January 28-31, 2013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77</a:t>
            </a:r>
            <a:r>
              <a:rPr lang="el-GR" sz="1050" b="1" dirty="0"/>
              <a:t>] </a:t>
            </a:r>
            <a:r>
              <a:rPr lang="en-US" sz="1050" dirty="0"/>
              <a:t>Stefano Ferretti, Gabriele D’Angelo, “Smart Shires: The Revenge of </a:t>
            </a:r>
            <a:r>
              <a:rPr lang="en-US" sz="1050" dirty="0" err="1"/>
              <a:t>Countrysides</a:t>
            </a:r>
            <a:r>
              <a:rPr lang="en-US" sz="1050" dirty="0"/>
              <a:t>”, IEEE Symposium on Computers and Communication (ISCC), pp. 970-975, Messina, Italy, June 27-30, 2016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78</a:t>
            </a:r>
            <a:r>
              <a:rPr lang="el-GR" sz="1050" b="1" dirty="0"/>
              <a:t>] </a:t>
            </a:r>
            <a:r>
              <a:rPr lang="en-US" sz="1050" dirty="0"/>
              <a:t>Rasheed Hussain, </a:t>
            </a:r>
            <a:r>
              <a:rPr lang="en-US" sz="1050" dirty="0" err="1"/>
              <a:t>Junggab</a:t>
            </a:r>
            <a:r>
              <a:rPr lang="en-US" sz="1050" dirty="0"/>
              <a:t> Son, </a:t>
            </a:r>
            <a:r>
              <a:rPr lang="en-US" sz="1050" dirty="0" err="1"/>
              <a:t>Hasoo</a:t>
            </a:r>
            <a:r>
              <a:rPr lang="en-US" sz="1050" dirty="0"/>
              <a:t> </a:t>
            </a:r>
            <a:r>
              <a:rPr lang="en-US" sz="1050" dirty="0" err="1"/>
              <a:t>Eun</a:t>
            </a:r>
            <a:r>
              <a:rPr lang="en-US" sz="1050" dirty="0"/>
              <a:t>, </a:t>
            </a:r>
            <a:r>
              <a:rPr lang="en-US" sz="1050" dirty="0" err="1"/>
              <a:t>Sangjin</a:t>
            </a:r>
            <a:r>
              <a:rPr lang="en-US" sz="1050" dirty="0"/>
              <a:t> Kim, </a:t>
            </a:r>
            <a:r>
              <a:rPr lang="en-US" sz="1050" dirty="0" err="1"/>
              <a:t>Heekuck</a:t>
            </a:r>
            <a:r>
              <a:rPr lang="en-US" sz="1050" dirty="0"/>
              <a:t> Oh, “Rethinking Vehicular Communications: Merging VANET with Cloud Computing”, 4th International Conference on Cloud Computing Technology and Science, pp. 606-609, Taipei, Taiwan, December 3-6, 2012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79</a:t>
            </a:r>
            <a:r>
              <a:rPr lang="el-GR" sz="1050" b="1" dirty="0"/>
              <a:t>] </a:t>
            </a:r>
            <a:r>
              <a:rPr lang="en-US" sz="1050" dirty="0" err="1"/>
              <a:t>Moustafa</a:t>
            </a:r>
            <a:r>
              <a:rPr lang="en-US" sz="1050" dirty="0"/>
              <a:t> Abdel</a:t>
            </a:r>
            <a:r>
              <a:rPr lang="el-GR" sz="1050" dirty="0"/>
              <a:t> </a:t>
            </a:r>
            <a:r>
              <a:rPr lang="en-US" sz="1050" dirty="0" err="1"/>
              <a:t>Baky</a:t>
            </a:r>
            <a:r>
              <a:rPr lang="en-US" sz="1050" dirty="0"/>
              <a:t>, Manish Parashar, </a:t>
            </a:r>
            <a:r>
              <a:rPr lang="en-US" sz="1050" dirty="0" err="1"/>
              <a:t>Hyunjoo</a:t>
            </a:r>
            <a:r>
              <a:rPr lang="en-US" sz="1050" dirty="0"/>
              <a:t> Kim, Kirk E. Jordan, </a:t>
            </a:r>
            <a:r>
              <a:rPr lang="en-US" sz="1050" dirty="0" err="1"/>
              <a:t>Vipin</a:t>
            </a:r>
            <a:r>
              <a:rPr lang="en-US" sz="1050" dirty="0"/>
              <a:t> Sachdeva, James Sexton, Hani </a:t>
            </a:r>
            <a:r>
              <a:rPr lang="en-US" sz="1050" dirty="0" err="1"/>
              <a:t>Jamjoom</a:t>
            </a:r>
            <a:r>
              <a:rPr lang="en-US" sz="1050" dirty="0"/>
              <a:t>, </a:t>
            </a:r>
            <a:r>
              <a:rPr lang="en-US" sz="1050" dirty="0" err="1"/>
              <a:t>Zon</a:t>
            </a:r>
            <a:r>
              <a:rPr lang="en-US" sz="1050" dirty="0"/>
              <a:t>-Yin Shae, </a:t>
            </a:r>
            <a:r>
              <a:rPr lang="en-US" sz="1050" dirty="0" err="1"/>
              <a:t>Gergina</a:t>
            </a:r>
            <a:r>
              <a:rPr lang="en-US" sz="1050" dirty="0"/>
              <a:t> </a:t>
            </a:r>
            <a:r>
              <a:rPr lang="en-US" sz="1050" dirty="0" err="1"/>
              <a:t>Pencheva</a:t>
            </a:r>
            <a:r>
              <a:rPr lang="en-US" sz="1050" dirty="0"/>
              <a:t>, Reza </a:t>
            </a:r>
            <a:r>
              <a:rPr lang="en-US" sz="1050" dirty="0" err="1"/>
              <a:t>Tavakoli</a:t>
            </a:r>
            <a:r>
              <a:rPr lang="en-US" sz="1050" dirty="0"/>
              <a:t>, and Mary F. Wheeler, “Enabling High-Performance Computing as a Service”, IEEE Computer Society: Computer, vol. 45, issue 10, pp. 72-80, October 2012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80</a:t>
            </a:r>
            <a:r>
              <a:rPr lang="el-GR" sz="1050" b="1" dirty="0"/>
              <a:t>] </a:t>
            </a:r>
            <a:r>
              <a:rPr lang="en-US" sz="1050" dirty="0"/>
              <a:t>Steffen </a:t>
            </a:r>
            <a:r>
              <a:rPr lang="en-US" sz="1050" dirty="0" err="1"/>
              <a:t>Kächele</a:t>
            </a:r>
            <a:r>
              <a:rPr lang="en-US" sz="1050" dirty="0"/>
              <a:t>, Christian Spann, Franz J. Hauck, </a:t>
            </a:r>
            <a:r>
              <a:rPr lang="en-US" sz="1050" dirty="0" err="1"/>
              <a:t>Jörg</a:t>
            </a:r>
            <a:r>
              <a:rPr lang="en-US" sz="1050" dirty="0"/>
              <a:t> </a:t>
            </a:r>
            <a:r>
              <a:rPr lang="en-US" sz="1050" dirty="0" err="1"/>
              <a:t>Domaschka</a:t>
            </a:r>
            <a:r>
              <a:rPr lang="en-US" sz="1050" dirty="0"/>
              <a:t>, “Beyond IaaS and PaaS: An Extended Cloud Taxonomy for Computation, Storage and Networking”, IEEE/ACM 6th International Conference on Utility and Cloud Computing, pp. 75-82, Dresden, Germany. December 9-12, 2013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81</a:t>
            </a:r>
            <a:r>
              <a:rPr lang="el-GR" sz="1050" b="1" dirty="0"/>
              <a:t>] </a:t>
            </a:r>
            <a:r>
              <a:rPr lang="en-US" sz="1050" dirty="0" err="1"/>
              <a:t>P.Bonatti</a:t>
            </a:r>
            <a:r>
              <a:rPr lang="en-US" sz="1050" dirty="0"/>
              <a:t>, </a:t>
            </a:r>
            <a:r>
              <a:rPr lang="en-US" sz="1050" dirty="0" err="1"/>
              <a:t>C.Galdi</a:t>
            </a:r>
            <a:r>
              <a:rPr lang="en-US" sz="1050" dirty="0"/>
              <a:t> ,</a:t>
            </a:r>
            <a:r>
              <a:rPr lang="en-US" sz="1050" dirty="0" err="1"/>
              <a:t>D.Torres</a:t>
            </a:r>
            <a:r>
              <a:rPr lang="en-US" sz="1050" dirty="0"/>
              <a:t>, “ERBAC: event-driven RBAC”, in Proceedings of the 18th ACM Symposium Access Control Models and Technologies, ACM, pp.125–136, 2013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82</a:t>
            </a:r>
            <a:r>
              <a:rPr lang="el-GR" sz="1050" b="1" dirty="0"/>
              <a:t>] </a:t>
            </a:r>
            <a:r>
              <a:rPr lang="en-US" sz="1050" dirty="0" err="1"/>
              <a:t>M.S.Kirkpatrick</a:t>
            </a:r>
            <a:r>
              <a:rPr lang="en-US" sz="1050" dirty="0"/>
              <a:t>, </a:t>
            </a:r>
            <a:r>
              <a:rPr lang="en-US" sz="1050" dirty="0" err="1"/>
              <a:t>E.Bertino</a:t>
            </a:r>
            <a:r>
              <a:rPr lang="en-US" sz="1050" dirty="0"/>
              <a:t>, “Enforcing spatial constraints for mobile RBAC systems”, in Proceedings of the 15th ACM Symposium Access Control Models and Technologies, pp.99–108, 2010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83</a:t>
            </a:r>
            <a:r>
              <a:rPr lang="el-GR" sz="1050" b="1" dirty="0"/>
              <a:t>] </a:t>
            </a:r>
            <a:r>
              <a:rPr lang="en-US" sz="1050" dirty="0" err="1"/>
              <a:t>A.Boonyarattaphan</a:t>
            </a:r>
            <a:r>
              <a:rPr lang="en-US" sz="1050" dirty="0"/>
              <a:t>, </a:t>
            </a:r>
            <a:r>
              <a:rPr lang="en-US" sz="1050" dirty="0" err="1"/>
              <a:t>Y.Bai</a:t>
            </a:r>
            <a:r>
              <a:rPr lang="en-US" sz="1050" dirty="0"/>
              <a:t>, </a:t>
            </a:r>
            <a:r>
              <a:rPr lang="en-US" sz="1050" dirty="0" err="1"/>
              <a:t>S.Chung</a:t>
            </a:r>
            <a:r>
              <a:rPr lang="en-US" sz="1050" dirty="0"/>
              <a:t>, </a:t>
            </a:r>
            <a:r>
              <a:rPr lang="en-US" sz="1050" dirty="0" err="1"/>
              <a:t>R.Poovendran</a:t>
            </a:r>
            <a:r>
              <a:rPr lang="en-US" sz="1050" dirty="0"/>
              <a:t>, “Spatial-temporal access control for e-health services”, in Proceedings of the 5th IEEE International Conference on Networking, Architecture and Storage (NAS), pp.269–276, 2010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l-GR" sz="1050" b="1" dirty="0"/>
              <a:t>[</a:t>
            </a:r>
            <a:r>
              <a:rPr lang="en-US" sz="1050" b="1" dirty="0"/>
              <a:t>84</a:t>
            </a:r>
            <a:r>
              <a:rPr lang="el-GR" sz="1050" b="1" dirty="0"/>
              <a:t>] </a:t>
            </a:r>
            <a:r>
              <a:rPr lang="en-US" sz="1050" dirty="0" err="1"/>
              <a:t>R.Karimi</a:t>
            </a:r>
            <a:r>
              <a:rPr lang="en-US" sz="1050" dirty="0"/>
              <a:t>, </a:t>
            </a:r>
            <a:r>
              <a:rPr lang="en-US" sz="1050" dirty="0" err="1"/>
              <a:t>M.Kalantari</a:t>
            </a:r>
            <a:r>
              <a:rPr lang="en-US" sz="1050" dirty="0"/>
              <a:t>, “Enhancing security and confidentiality on mobile devices by location-based data encryption”, in Proceedings of the 17th IEEE International Conference on Networks, pp. 241–245, 2011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30203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7700" y="267017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l-GR" sz="8000" b="1" i="1" dirty="0"/>
              <a:t>Τέλος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81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664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Κατηγοριοποίηση</a:t>
            </a:r>
          </a:p>
        </p:txBody>
      </p:sp>
      <p:pic>
        <p:nvPicPr>
          <p:cNvPr id="1026" name="Picture 2" descr="vc subject catego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" y="1528729"/>
            <a:ext cx="9104535" cy="412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72E0-8BFD-4E54-B7BC-ADB9DF2F8A94}" type="slidenum">
              <a:rPr lang="el-GR" smtClean="0"/>
              <a:t>9</a:t>
            </a:fld>
            <a:endParaRPr lang="el-G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3085" y="5735782"/>
            <a:ext cx="8182265" cy="408540"/>
          </a:xfrm>
        </p:spPr>
        <p:txBody>
          <a:bodyPr>
            <a:normAutofit/>
          </a:bodyPr>
          <a:lstStyle/>
          <a:p>
            <a:r>
              <a:rPr lang="el-GR" sz="2000" i="1" dirty="0"/>
              <a:t>Μέχρι τώρα έχουν μελετηθεί 84 πηγές βιβλιογραφίας.</a:t>
            </a:r>
          </a:p>
        </p:txBody>
      </p:sp>
    </p:spTree>
    <p:extLst>
      <p:ext uri="{BB962C8B-B14F-4D97-AF65-F5344CB8AC3E}">
        <p14:creationId xmlns:p14="http://schemas.microsoft.com/office/powerpoint/2010/main" val="1170109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4754</TotalTime>
  <Words>13297</Words>
  <Application>Microsoft Office PowerPoint</Application>
  <PresentationFormat>On-screen Show (4:3)</PresentationFormat>
  <Paragraphs>1287</Paragraphs>
  <Slides>81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9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 Theme</vt:lpstr>
      <vt:lpstr>Vehicular Clouds A Taxonomy</vt:lpstr>
      <vt:lpstr>Περιεχόμενα</vt:lpstr>
      <vt:lpstr>Εισαγωγή</vt:lpstr>
      <vt:lpstr>Vehicular Ad-hoc Networks (1/2)</vt:lpstr>
      <vt:lpstr>Vehicular Ad-hoc Networks (2/2)</vt:lpstr>
      <vt:lpstr>Cloud Computing (1/2)</vt:lpstr>
      <vt:lpstr>Cloud Computing (2/2)</vt:lpstr>
      <vt:lpstr>Κατηγοριοποίηση</vt:lpstr>
      <vt:lpstr>Κατηγοριοποίηση</vt:lpstr>
      <vt:lpstr>Κατηγοριοποίηση</vt:lpstr>
      <vt:lpstr>Κατηγοριοποίηση</vt:lpstr>
      <vt:lpstr>Αρχιτεκτονικές</vt:lpstr>
      <vt:lpstr>Μοντέλα Τοπολογίας</vt:lpstr>
      <vt:lpstr>Μοντέλα Τοπολογίας</vt:lpstr>
      <vt:lpstr>Μοντέλα Τοπολογίας</vt:lpstr>
      <vt:lpstr>Υβριδικές Τοπολογίες VCC</vt:lpstr>
      <vt:lpstr>Υβριδικές Τοπολογίες VCC</vt:lpstr>
      <vt:lpstr>Υβριδικές Τοπολογίες VCC</vt:lpstr>
      <vt:lpstr>Software Defined Τοπολογίες VCC</vt:lpstr>
      <vt:lpstr>Software Defined Τοπολογίες VCC</vt:lpstr>
      <vt:lpstr>Αξιολόγηση Μοντέλων Τοπολογίας</vt:lpstr>
      <vt:lpstr>Μοντέλα επικοινωνίας</vt:lpstr>
      <vt:lpstr>Μοντέλα επικοινωνίας</vt:lpstr>
      <vt:lpstr>Μοντέλα επικοινωνίας</vt:lpstr>
      <vt:lpstr>Μοντέλα επικοινωνίας</vt:lpstr>
      <vt:lpstr>Αξιολόγηση Μοντέλων Επικοινωνίας</vt:lpstr>
      <vt:lpstr>Μοντέλα ανταλλαγής μηνυμάτων </vt:lpstr>
      <vt:lpstr>Μοντέλα ανταλλαγής μηνυμάτων </vt:lpstr>
      <vt:lpstr>Delivery Models</vt:lpstr>
      <vt:lpstr>Cooperation as a Service (CAAS)</vt:lpstr>
      <vt:lpstr>Software as a Service (SaaS)</vt:lpstr>
      <vt:lpstr>Υποκατηγορίες SaaS</vt:lpstr>
      <vt:lpstr>Platform as a Service (PaaS)</vt:lpstr>
      <vt:lpstr>Υποκατηγορίες PaaS</vt:lpstr>
      <vt:lpstr>Infrastructure as a Service (IaaS)</vt:lpstr>
      <vt:lpstr>Υποκατηγορίες IaaS</vt:lpstr>
      <vt:lpstr>Υποκατηγορίες HaaS</vt:lpstr>
      <vt:lpstr>Discussion on Delivery Models</vt:lpstr>
      <vt:lpstr>Discussion on Delivery Models</vt:lpstr>
      <vt:lpstr>Service Requirements</vt:lpstr>
      <vt:lpstr>Security &amp; Privacy</vt:lpstr>
      <vt:lpstr>Security &amp; Privacy</vt:lpstr>
      <vt:lpstr>Security &amp; Privacy</vt:lpstr>
      <vt:lpstr>Resource manipulation</vt:lpstr>
      <vt:lpstr>Resource manipulation factors</vt:lpstr>
      <vt:lpstr>Resource manipulation factors</vt:lpstr>
      <vt:lpstr>Resource manipulation factors</vt:lpstr>
      <vt:lpstr>Resource manipulation factors</vt:lpstr>
      <vt:lpstr>Resource manipulation factors</vt:lpstr>
      <vt:lpstr>Εφαρμογές - Εισαγωγή</vt:lpstr>
      <vt:lpstr>Εφαρμογές</vt:lpstr>
      <vt:lpstr>Εφαρμογές</vt:lpstr>
      <vt:lpstr>Υποκατηγορίες Navigation Assistance</vt:lpstr>
      <vt:lpstr>Testbeds</vt:lpstr>
      <vt:lpstr>NITOS</vt:lpstr>
      <vt:lpstr>Το web interface διαχείρισης του NITOS</vt:lpstr>
      <vt:lpstr>Τα βασικά συστατικά του NITOS (1/2)</vt:lpstr>
      <vt:lpstr>Τα βασικά συστατικά του NITOS (2/2)</vt:lpstr>
      <vt:lpstr>Node Reservation στο NITOS</vt:lpstr>
      <vt:lpstr>H SDN πλατφόρμα δοκιμών του NITOS</vt:lpstr>
      <vt:lpstr>Το λογισμικό του NITOS</vt:lpstr>
      <vt:lpstr>NITOS Documentation</vt:lpstr>
      <vt:lpstr>ORBIT (1/4)</vt:lpstr>
      <vt:lpstr>ORBIT (2/4)</vt:lpstr>
      <vt:lpstr>ORBIT (3/4)</vt:lpstr>
      <vt:lpstr>ORBIT (4/4)</vt:lpstr>
      <vt:lpstr>Simulation Tools</vt:lpstr>
      <vt:lpstr>SUMO Simulator</vt:lpstr>
      <vt:lpstr>OMNeT++ Simulator</vt:lpstr>
      <vt:lpstr>OMNeT++ modules για VANET Clouds</vt:lpstr>
      <vt:lpstr>OMNeT++ modules για VANET Clouds</vt:lpstr>
      <vt:lpstr>OMNeT++ modules για VANET Clouds</vt:lpstr>
      <vt:lpstr>OMNeT++ modules για VANET Clouds</vt:lpstr>
      <vt:lpstr>NS3 Simulator</vt:lpstr>
      <vt:lpstr>Βιβλιογραφία (1/6)</vt:lpstr>
      <vt:lpstr>Βιβλιογραφία (2/6)</vt:lpstr>
      <vt:lpstr>Βιβλιογραφία (3/6)</vt:lpstr>
      <vt:lpstr>Βιβλιογραφία (4/6)</vt:lpstr>
      <vt:lpstr>Βιβλιογραφία (5/6)</vt:lpstr>
      <vt:lpstr>Βιβλιογραφία (6/6)</vt:lpstr>
      <vt:lpstr>Τέλος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VANET Clouds An overview</dc:title>
  <dc:creator>Unknown</dc:creator>
  <cp:lastModifiedBy>Unknown</cp:lastModifiedBy>
  <cp:revision>882</cp:revision>
  <cp:lastPrinted>2016-10-31T14:33:45Z</cp:lastPrinted>
  <dcterms:created xsi:type="dcterms:W3CDTF">2016-10-13T12:46:51Z</dcterms:created>
  <dcterms:modified xsi:type="dcterms:W3CDTF">2018-12-13T13:32:16Z</dcterms:modified>
</cp:coreProperties>
</file>