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323" r:id="rId3"/>
    <p:sldId id="257" r:id="rId4"/>
    <p:sldId id="321" r:id="rId5"/>
    <p:sldId id="322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17" r:id="rId21"/>
    <p:sldId id="319" r:id="rId22"/>
    <p:sldId id="318" r:id="rId23"/>
    <p:sldId id="320" r:id="rId24"/>
    <p:sldId id="324" r:id="rId25"/>
    <p:sldId id="268" r:id="rId26"/>
    <p:sldId id="269" r:id="rId27"/>
    <p:sldId id="270" r:id="rId28"/>
    <p:sldId id="272" r:id="rId29"/>
    <p:sldId id="273" r:id="rId30"/>
    <p:sldId id="274" r:id="rId31"/>
    <p:sldId id="275" r:id="rId32"/>
    <p:sldId id="304" r:id="rId33"/>
    <p:sldId id="326" r:id="rId34"/>
    <p:sldId id="276" r:id="rId35"/>
    <p:sldId id="305" r:id="rId36"/>
    <p:sldId id="278" r:id="rId37"/>
    <p:sldId id="279" r:id="rId38"/>
    <p:sldId id="280" r:id="rId39"/>
    <p:sldId id="281" r:id="rId40"/>
    <p:sldId id="282" r:id="rId41"/>
    <p:sldId id="308" r:id="rId42"/>
    <p:sldId id="283" r:id="rId43"/>
    <p:sldId id="309" r:id="rId44"/>
    <p:sldId id="284" r:id="rId45"/>
    <p:sldId id="285" r:id="rId46"/>
    <p:sldId id="286" r:id="rId47"/>
    <p:sldId id="310" r:id="rId48"/>
    <p:sldId id="287" r:id="rId49"/>
    <p:sldId id="311" r:id="rId50"/>
    <p:sldId id="288" r:id="rId51"/>
    <p:sldId id="325" r:id="rId52"/>
    <p:sldId id="312" r:id="rId53"/>
    <p:sldId id="289" r:id="rId54"/>
    <p:sldId id="290" r:id="rId55"/>
    <p:sldId id="291" r:id="rId56"/>
    <p:sldId id="314" r:id="rId57"/>
    <p:sldId id="313" r:id="rId58"/>
    <p:sldId id="292" r:id="rId59"/>
    <p:sldId id="315" r:id="rId60"/>
    <p:sldId id="293" r:id="rId61"/>
    <p:sldId id="294" r:id="rId62"/>
    <p:sldId id="295" r:id="rId63"/>
    <p:sldId id="296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44" autoAdjust="0"/>
    <p:restoredTop sz="97136" autoAdjust="0"/>
  </p:normalViewPr>
  <p:slideViewPr>
    <p:cSldViewPr snapToGrid="0">
      <p:cViewPr>
        <p:scale>
          <a:sx n="143" d="100"/>
          <a:sy n="143" d="100"/>
        </p:scale>
        <p:origin x="36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86725-11BF-43C7-B949-058792B3AC1D}" type="datetimeFigureOut">
              <a:rPr lang="en-GB" smtClean="0"/>
              <a:pPr/>
              <a:t>09/04/2021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A2088-E565-4B69-AD45-4DC1ABD67D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7156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E1ED8-5417-4E22-B9F6-490EA143866C}" type="datetimeFigureOut">
              <a:rPr lang="el-GR" smtClean="0"/>
              <a:pPr/>
              <a:t>9/4/2021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9FC1-6897-4C66-8076-58A1644D6BC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5806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AP" TargetMode="External"/><Relationship Id="rId3" Type="http://schemas.openxmlformats.org/officeDocument/2006/relationships/hyperlink" Target="https://en.wikipedia.org/wiki/Software_architecture" TargetMode="External"/><Relationship Id="rId7" Type="http://schemas.openxmlformats.org/officeDocument/2006/relationships/hyperlink" Target="https://en.wikipedia.org/wiki/Stateless_protoco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Web_resource" TargetMode="External"/><Relationship Id="rId5" Type="http://schemas.openxmlformats.org/officeDocument/2006/relationships/hyperlink" Target="https://en.wikipedia.org/wiki/Internet" TargetMode="External"/><Relationship Id="rId4" Type="http://schemas.openxmlformats.org/officeDocument/2006/relationships/hyperlink" Target="https://en.wikipedia.org/wiki/Web_service" TargetMode="External"/><Relationship Id="rId9" Type="http://schemas.openxmlformats.org/officeDocument/2006/relationships/hyperlink" Target="https://en.wikipedia.org/wiki/Representational_state_transfer#cite_note-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54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 stands for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REpresentational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 Transfer. REST is web standards based architecture and uses HTTP Protocol. It revolves around resource where every component is a resource and a resource is accessed by a common interface using HTTP standard methods. REST was first introduced by Roy Fielding in 2000.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REST architecture, a REST Server simply provides access to resources and REST client accesses and modifies the resources. Here each resource is identified by URIs/ global IDs. REST uses various representation to represent a resource like text, JSON, XML. JSON is the most popular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683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9FC1-6897-4C66-8076-58A1644D6BC5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2265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MANO - network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functions virtualization management and orchestration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9FC1-6897-4C66-8076-58A1644D6BC5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86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Representational state transfer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oftware architecture"/>
              </a:rPr>
              <a:t>software architectural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style that defines a set of constraints to be used for creating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Web service"/>
              </a:rPr>
              <a:t>Web services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Web services that conform to the REST architectural style, called 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RESTful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Web services, provide interoperability between computer systems on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Internet"/>
              </a:rPr>
              <a:t>internet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RESTful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services allow the requesting systems to access and manipulate textual representations of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Web resource"/>
              </a:rPr>
              <a:t>Web resources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 using a uniform and predefined set of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Stateless protocol"/>
              </a:rPr>
              <a:t>stateless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operations. Other kinds of Web services, such as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SOAP"/>
              </a:rPr>
              <a:t>SOAP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Web services, expose their own arbitrary sets of operations.</a:t>
            </a:r>
            <a:r>
              <a:rPr lang="en-GB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[1]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458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825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105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1724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474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159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043-6762-473B-B373-A0A60DCB337D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252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7424-85DB-4058-833B-3F0BEB39A124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86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EDA-8E59-4933-8CD1-7A78EACBDA6B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4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4027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4712" y="64430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5787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C4A6-53D1-4F55-9C1B-7490A8746DD5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33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E7AA-5D92-40C4-B0A7-C519E5AE427D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9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B4E1-55CE-4F83-A76E-3F920FF81BEF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60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7F1A-0125-4408-8726-1A02C207B751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2260-EC96-49C1-B021-2DA9AF1CC6C0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083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EF9D-56ED-40C5-92C4-961D6E809734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89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8303-1F33-4FD8-B9E2-B8C86CACB053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3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490-45DA-43D7-A7A6-A6FAE75C0988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88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2251-932A-4D91-8BDE-F904E03A51C4}" type="datetime1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DD4E-9292-41DE-8DF7-62C07C6A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9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7-unify.eu/files/fp7-unify-eu-docs/Results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vilalta/iotworld" TargetMode="External"/><Relationship Id="rId2" Type="http://schemas.openxmlformats.org/officeDocument/2006/relationships/hyperlink" Target="http://blogs.cisco.com/innova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2ED7CE7-C249-4F28-98A3-1942865DE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" y="1122363"/>
            <a:ext cx="8725989" cy="2387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SDN, NFV, MEC and Fog Computing</a:t>
            </a:r>
            <a:br>
              <a:rPr lang="en-US" sz="3600" b="1" dirty="0" smtClean="0"/>
            </a:br>
            <a:r>
              <a:rPr lang="en-US" sz="3600" b="1" dirty="0" smtClean="0"/>
              <a:t> Networking Concepts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FB880AD-7BA7-4E6B-894E-111EC2F06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i="1" dirty="0" err="1" smtClean="0"/>
              <a:t>Angelos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Michalas</a:t>
            </a:r>
            <a:endParaRPr lang="en-US" sz="1800" i="1" dirty="0"/>
          </a:p>
        </p:txBody>
      </p:sp>
    </p:spTree>
    <p:extLst>
      <p:ext uri="{BB962C8B-B14F-4D97-AF65-F5344CB8AC3E}">
        <p14:creationId xmlns="" xmlns:p14="http://schemas.microsoft.com/office/powerpoint/2010/main" val="218048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4139"/>
            <a:ext cx="7886700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=""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217283" y="1581356"/>
            <a:ext cx="4635271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A8"/>
                </a:solidFill>
              </a:rPr>
              <a:t>SDN controller (network OS): </a:t>
            </a:r>
          </a:p>
          <a:p>
            <a:pPr indent="-274638">
              <a:lnSpc>
                <a:spcPct val="95000"/>
              </a:lnSpc>
            </a:pPr>
            <a:r>
              <a:rPr lang="en-US" sz="2400" dirty="0"/>
              <a:t>maintain network state information</a:t>
            </a:r>
          </a:p>
          <a:p>
            <a:pPr indent="-274638">
              <a:lnSpc>
                <a:spcPct val="95000"/>
              </a:lnSpc>
            </a:pPr>
            <a:r>
              <a:rPr lang="en-US" sz="2400" dirty="0"/>
              <a:t>interacts with network control applications “above” via northbound API</a:t>
            </a:r>
          </a:p>
          <a:p>
            <a:pPr indent="-274638">
              <a:lnSpc>
                <a:spcPct val="95000"/>
              </a:lnSpc>
            </a:pPr>
            <a:r>
              <a:rPr lang="en-US" sz="2400" dirty="0"/>
              <a:t>interacts with network switches “below” via southbound API</a:t>
            </a:r>
          </a:p>
          <a:p>
            <a:pPr indent="-274638">
              <a:lnSpc>
                <a:spcPct val="95000"/>
              </a:lnSpc>
            </a:pPr>
            <a:r>
              <a:rPr lang="en-US" sz="2400" dirty="0"/>
              <a:t>implemented as distributed system for performance, scalability, fault-tolerance, robustness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2" name="Group 850">
            <a:extLst>
              <a:ext uri="{FF2B5EF4-FFF2-40B4-BE49-F238E27FC236}">
                <a16:creationId xmlns=""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5061526" y="1476134"/>
            <a:ext cx="3161002" cy="5362308"/>
            <a:chOff x="4932428" y="910464"/>
            <a:chExt cx="4214669" cy="5362308"/>
          </a:xfrm>
        </p:grpSpPr>
        <p:sp>
          <p:nvSpPr>
            <p:cNvPr id="852" name="TextBox 399">
              <a:extLst>
                <a:ext uri="{FF2B5EF4-FFF2-40B4-BE49-F238E27FC236}">
                  <a16:creationId xmlns=""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7097" y="4936685"/>
              <a:ext cx="82971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=""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868" y="2474327"/>
              <a:ext cx="96222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=""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=""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5" name="Group 855">
              <a:extLst>
                <a:ext uri="{FF2B5EF4-FFF2-40B4-BE49-F238E27FC236}">
                  <a16:creationId xmlns=""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=""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=""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=""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6" name="Group 347">
                <a:extLst>
                  <a:ext uri="{FF2B5EF4-FFF2-40B4-BE49-F238E27FC236}">
                    <a16:creationId xmlns=""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=""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=""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=""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=""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=""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7" name="Group 347">
                <a:extLst>
                  <a:ext uri="{FF2B5EF4-FFF2-40B4-BE49-F238E27FC236}">
                    <a16:creationId xmlns=""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=""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=""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=""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=""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=""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=""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=""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=""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=""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8" name="Group 347">
                <a:extLst>
                  <a:ext uri="{FF2B5EF4-FFF2-40B4-BE49-F238E27FC236}">
                    <a16:creationId xmlns=""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=""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=""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=""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=""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=""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" name="Group 347">
                <a:extLst>
                  <a:ext uri="{FF2B5EF4-FFF2-40B4-BE49-F238E27FC236}">
                    <a16:creationId xmlns=""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=""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=""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=""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=""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=""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=""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=""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=""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=""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0" name="Group 347">
                <a:extLst>
                  <a:ext uri="{FF2B5EF4-FFF2-40B4-BE49-F238E27FC236}">
                    <a16:creationId xmlns=""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=""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=""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=""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=""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=""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=""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=""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=""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=""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11" name="Group 856">
              <a:extLst>
                <a:ext uri="{FF2B5EF4-FFF2-40B4-BE49-F238E27FC236}">
                  <a16:creationId xmlns=""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32428" y="3046752"/>
              <a:ext cx="3548407" cy="1053561"/>
              <a:chOff x="4932428" y="2877416"/>
              <a:chExt cx="3548407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=""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=""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2" name="Group 950">
                <a:extLst>
                  <a:ext uri="{FF2B5EF4-FFF2-40B4-BE49-F238E27FC236}">
                    <a16:creationId xmlns=""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=""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=""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=""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=""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=""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3" name="Group 956">
                  <a:extLst>
                    <a:ext uri="{FF2B5EF4-FFF2-40B4-BE49-F238E27FC236}">
                      <a16:creationId xmlns=""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=""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=""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=""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4" name="Group 960">
                  <a:extLst>
                    <a:ext uri="{FF2B5EF4-FFF2-40B4-BE49-F238E27FC236}">
                      <a16:creationId xmlns=""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=""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=""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=""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=""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5" name="Group 965">
                  <a:extLst>
                    <a:ext uri="{FF2B5EF4-FFF2-40B4-BE49-F238E27FC236}">
                      <a16:creationId xmlns=""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=""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=""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=""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6" name="Group 969">
                  <a:extLst>
                    <a:ext uri="{FF2B5EF4-FFF2-40B4-BE49-F238E27FC236}">
                      <a16:creationId xmlns=""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=""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=""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=""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=""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=""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=""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=""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=""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=""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=""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=""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=""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=""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=""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4932428" y="3090332"/>
                <a:ext cx="354840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=""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9" y="1058305"/>
              <a:ext cx="7933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17" name="Group 858">
              <a:extLst>
                <a:ext uri="{FF2B5EF4-FFF2-40B4-BE49-F238E27FC236}">
                  <a16:creationId xmlns=""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088794" y="1277466"/>
              <a:ext cx="1186651" cy="590176"/>
              <a:chOff x="4644292" y="1277470"/>
              <a:chExt cx="118665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=""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=""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644292" y="1374585"/>
                <a:ext cx="1186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18" name="Group 859">
              <a:extLst>
                <a:ext uri="{FF2B5EF4-FFF2-40B4-BE49-F238E27FC236}">
                  <a16:creationId xmlns=""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5878521" y="1798416"/>
              <a:ext cx="1289242" cy="590176"/>
              <a:chOff x="5984352" y="1967753"/>
              <a:chExt cx="1289242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=""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=""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5984352" y="1997637"/>
                <a:ext cx="1289242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19" name="Group 860">
              <a:extLst>
                <a:ext uri="{FF2B5EF4-FFF2-40B4-BE49-F238E27FC236}">
                  <a16:creationId xmlns=""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091632" y="1756871"/>
              <a:ext cx="1323440" cy="590176"/>
              <a:chOff x="6799477" y="977153"/>
              <a:chExt cx="1323440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=""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=""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799477" y="1007037"/>
                <a:ext cx="1323440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=""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=""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=""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=""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=""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6" y="4235599"/>
              <a:ext cx="163588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=""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9" y="2717781"/>
              <a:ext cx="163588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=""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2" y="5795718"/>
              <a:ext cx="230268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=""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8" y="910464"/>
              <a:ext cx="238165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=""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4951627" y="1209233"/>
            <a:ext cx="3100751" cy="179701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8ACC79C-3DA0-964D-9E40-DA4E67217D81}"/>
              </a:ext>
            </a:extLst>
          </p:cNvPr>
          <p:cNvSpPr/>
          <p:nvPr/>
        </p:nvSpPr>
        <p:spPr bwMode="auto">
          <a:xfrm>
            <a:off x="5197451" y="5060986"/>
            <a:ext cx="2825470" cy="152770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296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4139"/>
            <a:ext cx="7886700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=""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620039" y="1581357"/>
            <a:ext cx="3757808" cy="36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A8"/>
                </a:solidFill>
              </a:rPr>
              <a:t>network-control apps: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“, </a:t>
            </a:r>
            <a:r>
              <a:rPr lang="en-US" sz="2400" dirty="0"/>
              <a:t>API provided by SDN controller</a:t>
            </a: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rgbClr val="000000"/>
                </a:solidFill>
              </a:rPr>
              <a:t>unbundled: </a:t>
            </a:r>
            <a:r>
              <a:rPr lang="en-US" sz="2400" dirty="0"/>
              <a:t>can be provided by 3</a:t>
            </a:r>
            <a:r>
              <a:rPr lang="en-US" sz="2400" baseline="30000" dirty="0"/>
              <a:t>rd</a:t>
            </a:r>
            <a:r>
              <a:rPr lang="en-US" sz="2400" dirty="0"/>
              <a:t> party: distinct from routing vendor, or SDN </a:t>
            </a:r>
            <a:r>
              <a:rPr lang="en-US" sz="2400" dirty="0" smtClean="0"/>
              <a:t>brains” of control:  implement control functions using lower-level </a:t>
            </a:r>
            <a:r>
              <a:rPr lang="en-US" sz="2400" dirty="0" smtClean="0"/>
              <a:t>services controller</a:t>
            </a:r>
            <a:endParaRPr lang="en-US" sz="2400" dirty="0"/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2" name="Group 850">
            <a:extLst>
              <a:ext uri="{FF2B5EF4-FFF2-40B4-BE49-F238E27FC236}">
                <a16:creationId xmlns=""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5061526" y="1476134"/>
            <a:ext cx="3161002" cy="5362308"/>
            <a:chOff x="4932428" y="910464"/>
            <a:chExt cx="4214669" cy="5362308"/>
          </a:xfrm>
        </p:grpSpPr>
        <p:sp>
          <p:nvSpPr>
            <p:cNvPr id="852" name="TextBox 399">
              <a:extLst>
                <a:ext uri="{FF2B5EF4-FFF2-40B4-BE49-F238E27FC236}">
                  <a16:creationId xmlns=""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7097" y="4936685"/>
              <a:ext cx="82971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=""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868" y="2474327"/>
              <a:ext cx="96222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=""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=""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5" name="Group 855">
              <a:extLst>
                <a:ext uri="{FF2B5EF4-FFF2-40B4-BE49-F238E27FC236}">
                  <a16:creationId xmlns=""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=""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=""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=""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6" name="Group 347">
                <a:extLst>
                  <a:ext uri="{FF2B5EF4-FFF2-40B4-BE49-F238E27FC236}">
                    <a16:creationId xmlns=""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=""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=""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=""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=""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=""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7" name="Group 347">
                <a:extLst>
                  <a:ext uri="{FF2B5EF4-FFF2-40B4-BE49-F238E27FC236}">
                    <a16:creationId xmlns=""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=""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=""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=""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=""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=""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=""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=""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=""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=""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8" name="Group 347">
                <a:extLst>
                  <a:ext uri="{FF2B5EF4-FFF2-40B4-BE49-F238E27FC236}">
                    <a16:creationId xmlns=""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=""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=""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=""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=""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=""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" name="Group 347">
                <a:extLst>
                  <a:ext uri="{FF2B5EF4-FFF2-40B4-BE49-F238E27FC236}">
                    <a16:creationId xmlns=""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=""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=""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=""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=""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=""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=""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=""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=""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=""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0" name="Group 347">
                <a:extLst>
                  <a:ext uri="{FF2B5EF4-FFF2-40B4-BE49-F238E27FC236}">
                    <a16:creationId xmlns=""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=""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=""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=""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=""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=""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=""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=""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=""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=""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11" name="Group 856">
              <a:extLst>
                <a:ext uri="{FF2B5EF4-FFF2-40B4-BE49-F238E27FC236}">
                  <a16:creationId xmlns=""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32428" y="3046752"/>
              <a:ext cx="3548407" cy="1053561"/>
              <a:chOff x="4932428" y="2877416"/>
              <a:chExt cx="3548407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=""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=""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2" name="Group 950">
                <a:extLst>
                  <a:ext uri="{FF2B5EF4-FFF2-40B4-BE49-F238E27FC236}">
                    <a16:creationId xmlns=""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=""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=""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=""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=""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=""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3" name="Group 956">
                  <a:extLst>
                    <a:ext uri="{FF2B5EF4-FFF2-40B4-BE49-F238E27FC236}">
                      <a16:creationId xmlns=""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=""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=""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=""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4" name="Group 960">
                  <a:extLst>
                    <a:ext uri="{FF2B5EF4-FFF2-40B4-BE49-F238E27FC236}">
                      <a16:creationId xmlns=""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=""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=""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=""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=""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5" name="Group 965">
                  <a:extLst>
                    <a:ext uri="{FF2B5EF4-FFF2-40B4-BE49-F238E27FC236}">
                      <a16:creationId xmlns=""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=""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=""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=""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6" name="Group 969">
                  <a:extLst>
                    <a:ext uri="{FF2B5EF4-FFF2-40B4-BE49-F238E27FC236}">
                      <a16:creationId xmlns=""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=""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=""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=""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=""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=""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=""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=""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=""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=""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=""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=""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=""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=""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=""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4932428" y="3090332"/>
                <a:ext cx="354840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=""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9" y="1058305"/>
              <a:ext cx="7933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17" name="Group 858">
              <a:extLst>
                <a:ext uri="{FF2B5EF4-FFF2-40B4-BE49-F238E27FC236}">
                  <a16:creationId xmlns=""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088794" y="1277466"/>
              <a:ext cx="1186651" cy="590176"/>
              <a:chOff x="4644292" y="1277470"/>
              <a:chExt cx="118665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=""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=""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644292" y="1374585"/>
                <a:ext cx="1186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18" name="Group 859">
              <a:extLst>
                <a:ext uri="{FF2B5EF4-FFF2-40B4-BE49-F238E27FC236}">
                  <a16:creationId xmlns=""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5878521" y="1798416"/>
              <a:ext cx="1289242" cy="590176"/>
              <a:chOff x="5984352" y="1967753"/>
              <a:chExt cx="1289242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=""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=""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5984352" y="1997637"/>
                <a:ext cx="1289242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19" name="Group 860">
              <a:extLst>
                <a:ext uri="{FF2B5EF4-FFF2-40B4-BE49-F238E27FC236}">
                  <a16:creationId xmlns=""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091632" y="1756871"/>
              <a:ext cx="1323440" cy="590176"/>
              <a:chOff x="6799477" y="977153"/>
              <a:chExt cx="1323440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=""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=""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799477" y="1007037"/>
                <a:ext cx="1323440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=""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=""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=""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=""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=""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6" y="4235599"/>
              <a:ext cx="163588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=""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9" y="2717781"/>
              <a:ext cx="163588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=""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2" y="5795718"/>
              <a:ext cx="230268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=""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8" y="910464"/>
              <a:ext cx="238165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=""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5045572" y="3557392"/>
            <a:ext cx="3100751" cy="1167008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8ACC79C-3DA0-964D-9E40-DA4E67217D81}"/>
              </a:ext>
            </a:extLst>
          </p:cNvPr>
          <p:cNvSpPr/>
          <p:nvPr/>
        </p:nvSpPr>
        <p:spPr bwMode="auto">
          <a:xfrm>
            <a:off x="5197451" y="5060986"/>
            <a:ext cx="2825470" cy="152770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819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4139"/>
            <a:ext cx="7886700" cy="894622"/>
          </a:xfrm>
        </p:spPr>
        <p:txBody>
          <a:bodyPr>
            <a:normAutofit/>
          </a:bodyPr>
          <a:lstStyle/>
          <a:p>
            <a:r>
              <a:rPr lang="en-US" dirty="0"/>
              <a:t>Components of SDN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5" name="Rectangle 284">
            <a:extLst>
              <a:ext uri="{FF2B5EF4-FFF2-40B4-BE49-F238E27FC236}">
                <a16:creationId xmlns="" xmlns:a16="http://schemas.microsoft.com/office/drawing/2014/main" id="{944E854B-8227-5B4D-85A7-A109A955A3A0}"/>
              </a:ext>
            </a:extLst>
          </p:cNvPr>
          <p:cNvSpPr/>
          <p:nvPr/>
        </p:nvSpPr>
        <p:spPr bwMode="auto">
          <a:xfrm>
            <a:off x="3883683" y="2069666"/>
            <a:ext cx="3921023" cy="3568673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286" name="Straight Connector 285">
            <a:extLst>
              <a:ext uri="{FF2B5EF4-FFF2-40B4-BE49-F238E27FC236}">
                <a16:creationId xmlns="" xmlns:a16="http://schemas.microsoft.com/office/drawing/2014/main" id="{DCAD6B67-C824-F345-91DB-5A5B5F846C20}"/>
              </a:ext>
            </a:extLst>
          </p:cNvPr>
          <p:cNvCxnSpPr>
            <a:endCxn id="401" idx="4"/>
          </p:cNvCxnSpPr>
          <p:nvPr/>
        </p:nvCxnSpPr>
        <p:spPr bwMode="auto">
          <a:xfrm flipH="1" flipV="1">
            <a:off x="6460721" y="1898352"/>
            <a:ext cx="454" cy="407737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Rounded Rectangle 286">
            <a:extLst>
              <a:ext uri="{FF2B5EF4-FFF2-40B4-BE49-F238E27FC236}">
                <a16:creationId xmlns="" xmlns:a16="http://schemas.microsoft.com/office/drawing/2014/main" id="{B0C05023-542D-7B4C-94D1-9A99FB8BB403}"/>
              </a:ext>
            </a:extLst>
          </p:cNvPr>
          <p:cNvSpPr/>
          <p:nvPr/>
        </p:nvSpPr>
        <p:spPr>
          <a:xfrm>
            <a:off x="3987564" y="3153438"/>
            <a:ext cx="3708773" cy="1553784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8" name="Rounded Rectangle 287">
            <a:extLst>
              <a:ext uri="{FF2B5EF4-FFF2-40B4-BE49-F238E27FC236}">
                <a16:creationId xmlns="" xmlns:a16="http://schemas.microsoft.com/office/drawing/2014/main" id="{287C38A3-0850-C44D-B7B8-A9745DE5768E}"/>
              </a:ext>
            </a:extLst>
          </p:cNvPr>
          <p:cNvSpPr/>
          <p:nvPr/>
        </p:nvSpPr>
        <p:spPr>
          <a:xfrm>
            <a:off x="3987564" y="4766756"/>
            <a:ext cx="3719271" cy="737977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89" name="Straight Connector 288">
            <a:extLst>
              <a:ext uri="{FF2B5EF4-FFF2-40B4-BE49-F238E27FC236}">
                <a16:creationId xmlns="" xmlns:a16="http://schemas.microsoft.com/office/drawing/2014/main" id="{1BA3E4C1-2167-2941-8758-AC27C65BF336}"/>
              </a:ext>
            </a:extLst>
          </p:cNvPr>
          <p:cNvCxnSpPr/>
          <p:nvPr/>
        </p:nvCxnSpPr>
        <p:spPr bwMode="auto">
          <a:xfrm>
            <a:off x="4051319" y="5675005"/>
            <a:ext cx="3645017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" name="TextBox 289">
            <a:extLst>
              <a:ext uri="{FF2B5EF4-FFF2-40B4-BE49-F238E27FC236}">
                <a16:creationId xmlns="" xmlns:a16="http://schemas.microsoft.com/office/drawing/2014/main" id="{FEF8BDCE-10A3-4945-890E-07302A2DDCE0}"/>
              </a:ext>
            </a:extLst>
          </p:cNvPr>
          <p:cNvSpPr txBox="1"/>
          <p:nvPr/>
        </p:nvSpPr>
        <p:spPr>
          <a:xfrm>
            <a:off x="4000082" y="3760792"/>
            <a:ext cx="3816797" cy="29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Network-wide distributed, robust  state management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="" xmlns:a16="http://schemas.microsoft.com/office/drawing/2014/main" id="{1233DE24-DE17-EB41-94D3-7D3C67F566A0}"/>
              </a:ext>
            </a:extLst>
          </p:cNvPr>
          <p:cNvSpPr txBox="1"/>
          <p:nvPr/>
        </p:nvSpPr>
        <p:spPr>
          <a:xfrm>
            <a:off x="4291440" y="5159538"/>
            <a:ext cx="3025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Communication to/from controlled devices</a:t>
            </a:r>
          </a:p>
        </p:txBody>
      </p:sp>
      <p:grpSp>
        <p:nvGrpSpPr>
          <p:cNvPr id="2" name="Group 291">
            <a:extLst>
              <a:ext uri="{FF2B5EF4-FFF2-40B4-BE49-F238E27FC236}">
                <a16:creationId xmlns="" xmlns:a16="http://schemas.microsoft.com/office/drawing/2014/main" id="{A4106C39-6826-F649-8BAE-952782ACDF47}"/>
              </a:ext>
            </a:extLst>
          </p:cNvPr>
          <p:cNvGrpSpPr/>
          <p:nvPr/>
        </p:nvGrpSpPr>
        <p:grpSpPr>
          <a:xfrm>
            <a:off x="4047215" y="4128220"/>
            <a:ext cx="1298753" cy="459826"/>
            <a:chOff x="2853191" y="457817"/>
            <a:chExt cx="1992782" cy="459826"/>
          </a:xfrm>
        </p:grpSpPr>
        <p:sp>
          <p:nvSpPr>
            <p:cNvPr id="293" name="Rounded Rectangle 292">
              <a:extLst>
                <a:ext uri="{FF2B5EF4-FFF2-40B4-BE49-F238E27FC236}">
                  <a16:creationId xmlns="" xmlns:a16="http://schemas.microsoft.com/office/drawing/2014/main" id="{785F579F-89F0-D849-A148-DA31C29E047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1B01F0F3-3B0B-D24E-8AFF-8E64FA3EA2AD}"/>
                </a:ext>
              </a:extLst>
            </p:cNvPr>
            <p:cNvSpPr txBox="1"/>
            <p:nvPr/>
          </p:nvSpPr>
          <p:spPr>
            <a:xfrm>
              <a:off x="2853191" y="541671"/>
              <a:ext cx="1992782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5" name="Group 294">
            <a:extLst>
              <a:ext uri="{FF2B5EF4-FFF2-40B4-BE49-F238E27FC236}">
                <a16:creationId xmlns="" xmlns:a16="http://schemas.microsoft.com/office/drawing/2014/main" id="{B35AF95D-2A6B-4940-967F-D3EC1899BFE0}"/>
              </a:ext>
            </a:extLst>
          </p:cNvPr>
          <p:cNvGrpSpPr/>
          <p:nvPr/>
        </p:nvGrpSpPr>
        <p:grpSpPr>
          <a:xfrm>
            <a:off x="6412433" y="4128220"/>
            <a:ext cx="1021434" cy="459826"/>
            <a:chOff x="2833973" y="457817"/>
            <a:chExt cx="2031221" cy="459826"/>
          </a:xfrm>
        </p:grpSpPr>
        <p:sp>
          <p:nvSpPr>
            <p:cNvPr id="296" name="Rounded Rectangle 295">
              <a:extLst>
                <a:ext uri="{FF2B5EF4-FFF2-40B4-BE49-F238E27FC236}">
                  <a16:creationId xmlns="" xmlns:a16="http://schemas.microsoft.com/office/drawing/2014/main" id="{8817EFC4-E482-D24A-BC32-D4E6D7FB0BE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="" xmlns:a16="http://schemas.microsoft.com/office/drawing/2014/main" id="{D6EF1E4C-EDB2-F241-A1EC-CF4C0EFEB0B3}"/>
                </a:ext>
              </a:extLst>
            </p:cNvPr>
            <p:cNvSpPr txBox="1"/>
            <p:nvPr/>
          </p:nvSpPr>
          <p:spPr>
            <a:xfrm>
              <a:off x="2833973" y="541671"/>
              <a:ext cx="203122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6" name="Group 297">
            <a:extLst>
              <a:ext uri="{FF2B5EF4-FFF2-40B4-BE49-F238E27FC236}">
                <a16:creationId xmlns="" xmlns:a16="http://schemas.microsoft.com/office/drawing/2014/main" id="{B962C98D-D27D-1643-B4D4-A64979111543}"/>
              </a:ext>
            </a:extLst>
          </p:cNvPr>
          <p:cNvGrpSpPr/>
          <p:nvPr/>
        </p:nvGrpSpPr>
        <p:grpSpPr>
          <a:xfrm>
            <a:off x="5202840" y="4128220"/>
            <a:ext cx="861134" cy="459826"/>
            <a:chOff x="2993359" y="457817"/>
            <a:chExt cx="1712450" cy="459826"/>
          </a:xfrm>
        </p:grpSpPr>
        <p:sp>
          <p:nvSpPr>
            <p:cNvPr id="299" name="Rounded Rectangle 298">
              <a:extLst>
                <a:ext uri="{FF2B5EF4-FFF2-40B4-BE49-F238E27FC236}">
                  <a16:creationId xmlns="" xmlns:a16="http://schemas.microsoft.com/office/drawing/2014/main" id="{0C279289-40E0-5040-BA32-5B9616160FE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="" xmlns:a16="http://schemas.microsoft.com/office/drawing/2014/main" id="{A7C14CC9-7CB6-7649-8072-8CBF922116B8}"/>
                </a:ext>
              </a:extLst>
            </p:cNvPr>
            <p:cNvSpPr txBox="1"/>
            <p:nvPr/>
          </p:nvSpPr>
          <p:spPr>
            <a:xfrm>
              <a:off x="2993359" y="541671"/>
              <a:ext cx="171245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7" name="Group 300">
            <a:extLst>
              <a:ext uri="{FF2B5EF4-FFF2-40B4-BE49-F238E27FC236}">
                <a16:creationId xmlns="" xmlns:a16="http://schemas.microsoft.com/office/drawing/2014/main" id="{6A5844DE-E6C0-BB4D-9B7E-4CF779271B24}"/>
              </a:ext>
            </a:extLst>
          </p:cNvPr>
          <p:cNvGrpSpPr/>
          <p:nvPr/>
        </p:nvGrpSpPr>
        <p:grpSpPr>
          <a:xfrm>
            <a:off x="4762647" y="3265073"/>
            <a:ext cx="872355" cy="459826"/>
            <a:chOff x="2913325" y="457817"/>
            <a:chExt cx="1872522" cy="459826"/>
          </a:xfrm>
        </p:grpSpPr>
        <p:sp>
          <p:nvSpPr>
            <p:cNvPr id="302" name="Rounded Rectangle 301">
              <a:extLst>
                <a:ext uri="{FF2B5EF4-FFF2-40B4-BE49-F238E27FC236}">
                  <a16:creationId xmlns="" xmlns:a16="http://schemas.microsoft.com/office/drawing/2014/main" id="{72A6745C-527A-3346-B849-6DEC25931482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="" xmlns:a16="http://schemas.microsoft.com/office/drawing/2014/main" id="{2ECECAEC-466F-424C-8A9E-2E1366735B04}"/>
                </a:ext>
              </a:extLst>
            </p:cNvPr>
            <p:cNvSpPr txBox="1"/>
            <p:nvPr/>
          </p:nvSpPr>
          <p:spPr>
            <a:xfrm>
              <a:off x="2913325" y="541671"/>
              <a:ext cx="1872522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8" name="Group 303">
            <a:extLst>
              <a:ext uri="{FF2B5EF4-FFF2-40B4-BE49-F238E27FC236}">
                <a16:creationId xmlns="" xmlns:a16="http://schemas.microsoft.com/office/drawing/2014/main" id="{B6AF6F6C-63E0-B641-814D-98A200A1FD88}"/>
              </a:ext>
            </a:extLst>
          </p:cNvPr>
          <p:cNvGrpSpPr/>
          <p:nvPr/>
        </p:nvGrpSpPr>
        <p:grpSpPr>
          <a:xfrm>
            <a:off x="6083361" y="3276932"/>
            <a:ext cx="1031051" cy="459826"/>
            <a:chOff x="2824416" y="457817"/>
            <a:chExt cx="2050346" cy="459826"/>
          </a:xfrm>
        </p:grpSpPr>
        <p:sp>
          <p:nvSpPr>
            <p:cNvPr id="305" name="Rounded Rectangle 304">
              <a:extLst>
                <a:ext uri="{FF2B5EF4-FFF2-40B4-BE49-F238E27FC236}">
                  <a16:creationId xmlns="" xmlns:a16="http://schemas.microsoft.com/office/drawing/2014/main" id="{E293BA32-8AD1-2E4F-BF8B-655127670D8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="" xmlns:a16="http://schemas.microsoft.com/office/drawing/2014/main" id="{6AB6CD59-D22E-8349-864F-6C31B0E9C461}"/>
                </a:ext>
              </a:extLst>
            </p:cNvPr>
            <p:cNvSpPr txBox="1"/>
            <p:nvPr/>
          </p:nvSpPr>
          <p:spPr>
            <a:xfrm>
              <a:off x="2824416" y="541671"/>
              <a:ext cx="2050346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="" xmlns:a16="http://schemas.microsoft.com/office/drawing/2014/main" id="{9CB3D047-79BA-D64C-96E0-34616543CDAB}"/>
              </a:ext>
            </a:extLst>
          </p:cNvPr>
          <p:cNvSpPr txBox="1"/>
          <p:nvPr/>
        </p:nvSpPr>
        <p:spPr>
          <a:xfrm>
            <a:off x="5628328" y="3060783"/>
            <a:ext cx="427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="" xmlns:a16="http://schemas.microsoft.com/office/drawing/2014/main" id="{0FE2F351-A5BF-7E4A-BD31-F4DFA935F67B}"/>
              </a:ext>
            </a:extLst>
          </p:cNvPr>
          <p:cNvSpPr txBox="1"/>
          <p:nvPr/>
        </p:nvSpPr>
        <p:spPr>
          <a:xfrm>
            <a:off x="6038219" y="396699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9" name="Group 308">
            <a:extLst>
              <a:ext uri="{FF2B5EF4-FFF2-40B4-BE49-F238E27FC236}">
                <a16:creationId xmlns="" xmlns:a16="http://schemas.microsoft.com/office/drawing/2014/main" id="{C901DDE8-8F94-DF4E-AEA7-AB34CE631912}"/>
              </a:ext>
            </a:extLst>
          </p:cNvPr>
          <p:cNvGrpSpPr/>
          <p:nvPr/>
        </p:nvGrpSpPr>
        <p:grpSpPr>
          <a:xfrm>
            <a:off x="4652548" y="4859434"/>
            <a:ext cx="1000595" cy="297517"/>
            <a:chOff x="3089747" y="457775"/>
            <a:chExt cx="1519664" cy="477012"/>
          </a:xfrm>
        </p:grpSpPr>
        <p:sp>
          <p:nvSpPr>
            <p:cNvPr id="310" name="Rounded Rectangle 309">
              <a:extLst>
                <a:ext uri="{FF2B5EF4-FFF2-40B4-BE49-F238E27FC236}">
                  <a16:creationId xmlns="" xmlns:a16="http://schemas.microsoft.com/office/drawing/2014/main" id="{D70B5B43-83B8-D248-A4C5-56B1B99D754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="" xmlns:a16="http://schemas.microsoft.com/office/drawing/2014/main" id="{707CFE23-BA4A-304C-8158-B6005BD4628C}"/>
                </a:ext>
              </a:extLst>
            </p:cNvPr>
            <p:cNvSpPr txBox="1"/>
            <p:nvPr/>
          </p:nvSpPr>
          <p:spPr>
            <a:xfrm>
              <a:off x="3089747" y="457775"/>
              <a:ext cx="1519664" cy="477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10" name="Group 311">
            <a:extLst>
              <a:ext uri="{FF2B5EF4-FFF2-40B4-BE49-F238E27FC236}">
                <a16:creationId xmlns="" xmlns:a16="http://schemas.microsoft.com/office/drawing/2014/main" id="{225246EF-DB30-AC4C-B08B-6E7F57977112}"/>
              </a:ext>
            </a:extLst>
          </p:cNvPr>
          <p:cNvGrpSpPr/>
          <p:nvPr/>
        </p:nvGrpSpPr>
        <p:grpSpPr>
          <a:xfrm>
            <a:off x="6080236" y="4864217"/>
            <a:ext cx="933488" cy="315520"/>
            <a:chOff x="3128876" y="457817"/>
            <a:chExt cx="1432326" cy="471957"/>
          </a:xfrm>
        </p:grpSpPr>
        <p:sp>
          <p:nvSpPr>
            <p:cNvPr id="313" name="Rounded Rectangle 312">
              <a:extLst>
                <a:ext uri="{FF2B5EF4-FFF2-40B4-BE49-F238E27FC236}">
                  <a16:creationId xmlns="" xmlns:a16="http://schemas.microsoft.com/office/drawing/2014/main" id="{85D1F457-4FAB-1547-8FDB-F99750CAEB8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="" xmlns:a16="http://schemas.microsoft.com/office/drawing/2014/main" id="{6EFCEB90-AD54-3A47-8F53-87BD63754EA5}"/>
                </a:ext>
              </a:extLst>
            </p:cNvPr>
            <p:cNvSpPr txBox="1"/>
            <p:nvPr/>
          </p:nvSpPr>
          <p:spPr>
            <a:xfrm>
              <a:off x="3309450" y="484746"/>
              <a:ext cx="1080264" cy="445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B03FB035-AB1A-294C-B7DD-352BD9267278}"/>
              </a:ext>
            </a:extLst>
          </p:cNvPr>
          <p:cNvSpPr txBox="1"/>
          <p:nvPr/>
        </p:nvSpPr>
        <p:spPr>
          <a:xfrm>
            <a:off x="5617304" y="457272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16" name="Straight Connector 315">
            <a:extLst>
              <a:ext uri="{FF2B5EF4-FFF2-40B4-BE49-F238E27FC236}">
                <a16:creationId xmlns="" xmlns:a16="http://schemas.microsoft.com/office/drawing/2014/main" id="{CD1F0B93-D931-0C4E-87E4-C4619ADB5AA2}"/>
              </a:ext>
            </a:extLst>
          </p:cNvPr>
          <p:cNvCxnSpPr>
            <a:endCxn id="395" idx="4"/>
          </p:cNvCxnSpPr>
          <p:nvPr/>
        </p:nvCxnSpPr>
        <p:spPr bwMode="auto">
          <a:xfrm flipV="1">
            <a:off x="4654322" y="1853931"/>
            <a:ext cx="3707" cy="38809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" name="Straight Connector 316">
            <a:extLst>
              <a:ext uri="{FF2B5EF4-FFF2-40B4-BE49-F238E27FC236}">
                <a16:creationId xmlns="" xmlns:a16="http://schemas.microsoft.com/office/drawing/2014/main" id="{DBD16687-671D-8E4F-AC2B-6CA2B1C9791D}"/>
              </a:ext>
            </a:extLst>
          </p:cNvPr>
          <p:cNvCxnSpPr>
            <a:endCxn id="399" idx="2"/>
          </p:cNvCxnSpPr>
          <p:nvPr/>
        </p:nvCxnSpPr>
        <p:spPr bwMode="auto">
          <a:xfrm flipH="1" flipV="1">
            <a:off x="5576384" y="1854667"/>
            <a:ext cx="4209" cy="311627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" name="Straight Connector 317">
            <a:extLst>
              <a:ext uri="{FF2B5EF4-FFF2-40B4-BE49-F238E27FC236}">
                <a16:creationId xmlns="" xmlns:a16="http://schemas.microsoft.com/office/drawing/2014/main" id="{AAC72143-3408-7D48-BDA7-B08476C2E2F1}"/>
              </a:ext>
            </a:extLst>
          </p:cNvPr>
          <p:cNvCxnSpPr/>
          <p:nvPr/>
        </p:nvCxnSpPr>
        <p:spPr bwMode="auto">
          <a:xfrm>
            <a:off x="4082588" y="2330470"/>
            <a:ext cx="3613748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9" name="Rounded Rectangle 318">
            <a:extLst>
              <a:ext uri="{FF2B5EF4-FFF2-40B4-BE49-F238E27FC236}">
                <a16:creationId xmlns="" xmlns:a16="http://schemas.microsoft.com/office/drawing/2014/main" id="{9FC19565-BA27-CF4F-9461-F1C46FCA8EEF}"/>
              </a:ext>
            </a:extLst>
          </p:cNvPr>
          <p:cNvSpPr/>
          <p:nvPr/>
        </p:nvSpPr>
        <p:spPr>
          <a:xfrm>
            <a:off x="3987564" y="2169836"/>
            <a:ext cx="3713758" cy="932987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1" name="Group 319">
            <a:extLst>
              <a:ext uri="{FF2B5EF4-FFF2-40B4-BE49-F238E27FC236}">
                <a16:creationId xmlns="" xmlns:a16="http://schemas.microsoft.com/office/drawing/2014/main" id="{5CF34090-DC88-0F4E-91D9-F0247D2A62D6}"/>
              </a:ext>
            </a:extLst>
          </p:cNvPr>
          <p:cNvGrpSpPr/>
          <p:nvPr/>
        </p:nvGrpSpPr>
        <p:grpSpPr>
          <a:xfrm>
            <a:off x="4354610" y="2538208"/>
            <a:ext cx="775425" cy="504412"/>
            <a:chOff x="3103238" y="432317"/>
            <a:chExt cx="1461287" cy="504412"/>
          </a:xfrm>
        </p:grpSpPr>
        <p:sp>
          <p:nvSpPr>
            <p:cNvPr id="321" name="Rounded Rectangle 320">
              <a:extLst>
                <a:ext uri="{FF2B5EF4-FFF2-40B4-BE49-F238E27FC236}">
                  <a16:creationId xmlns="" xmlns:a16="http://schemas.microsoft.com/office/drawing/2014/main" id="{70508080-4FED-294C-9D0D-78B9AED5A1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="" xmlns:a16="http://schemas.microsoft.com/office/drawing/2014/main" id="{279335A2-63A5-2348-BB92-942367EA7593}"/>
                </a:ext>
              </a:extLst>
            </p:cNvPr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12" name="Group 322">
            <a:extLst>
              <a:ext uri="{FF2B5EF4-FFF2-40B4-BE49-F238E27FC236}">
                <a16:creationId xmlns="" xmlns:a16="http://schemas.microsoft.com/office/drawing/2014/main" id="{18C6437C-95C3-4D46-A63F-C3C9819DF5E5}"/>
              </a:ext>
            </a:extLst>
          </p:cNvPr>
          <p:cNvGrpSpPr/>
          <p:nvPr/>
        </p:nvGrpSpPr>
        <p:grpSpPr>
          <a:xfrm>
            <a:off x="6580275" y="2584162"/>
            <a:ext cx="775425" cy="459826"/>
            <a:chOff x="3103238" y="457817"/>
            <a:chExt cx="1461287" cy="459826"/>
          </a:xfrm>
        </p:grpSpPr>
        <p:sp>
          <p:nvSpPr>
            <p:cNvPr id="324" name="Rounded Rectangle 323">
              <a:extLst>
                <a:ext uri="{FF2B5EF4-FFF2-40B4-BE49-F238E27FC236}">
                  <a16:creationId xmlns="" xmlns:a16="http://schemas.microsoft.com/office/drawing/2014/main" id="{238BD2F6-10FC-6749-9824-BF523F2C8381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="" xmlns:a16="http://schemas.microsoft.com/office/drawing/2014/main" id="{2DD75364-1DD6-0C40-8C94-2D6B3B0AE27B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13" name="Group 325">
            <a:extLst>
              <a:ext uri="{FF2B5EF4-FFF2-40B4-BE49-F238E27FC236}">
                <a16:creationId xmlns="" xmlns:a16="http://schemas.microsoft.com/office/drawing/2014/main" id="{B351C480-6414-DF4C-984A-5F6B5B95B110}"/>
              </a:ext>
            </a:extLst>
          </p:cNvPr>
          <p:cNvGrpSpPr/>
          <p:nvPr/>
        </p:nvGrpSpPr>
        <p:grpSpPr>
          <a:xfrm>
            <a:off x="5248330" y="2536664"/>
            <a:ext cx="775425" cy="486480"/>
            <a:chOff x="3103238" y="432317"/>
            <a:chExt cx="1461287" cy="486480"/>
          </a:xfrm>
        </p:grpSpPr>
        <p:sp>
          <p:nvSpPr>
            <p:cNvPr id="327" name="Rounded Rectangle 326">
              <a:extLst>
                <a:ext uri="{FF2B5EF4-FFF2-40B4-BE49-F238E27FC236}">
                  <a16:creationId xmlns="" xmlns:a16="http://schemas.microsoft.com/office/drawing/2014/main" id="{F5B67F4E-4B50-0049-AB26-880C7EF3F11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="" xmlns:a16="http://schemas.microsoft.com/office/drawing/2014/main" id="{61B5B352-7E46-F74D-8F6E-F72F87CAA4F9}"/>
                </a:ext>
              </a:extLst>
            </p:cNvPr>
            <p:cNvSpPr txBox="1"/>
            <p:nvPr/>
          </p:nvSpPr>
          <p:spPr>
            <a:xfrm>
              <a:off x="3103238" y="432317"/>
              <a:ext cx="1461287" cy="48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38B852BE-9C6C-474A-AD5F-393039D0D661}"/>
              </a:ext>
            </a:extLst>
          </p:cNvPr>
          <p:cNvSpPr txBox="1"/>
          <p:nvPr/>
        </p:nvSpPr>
        <p:spPr>
          <a:xfrm>
            <a:off x="6089801" y="238721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="" xmlns:a16="http://schemas.microsoft.com/office/drawing/2014/main" id="{CD58AB62-EE81-684F-AAAA-1262DCBC90EF}"/>
              </a:ext>
            </a:extLst>
          </p:cNvPr>
          <p:cNvSpPr txBox="1"/>
          <p:nvPr/>
        </p:nvSpPr>
        <p:spPr>
          <a:xfrm>
            <a:off x="4160724" y="2204065"/>
            <a:ext cx="3686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Interface, abstractions for network control apps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="" xmlns:a16="http://schemas.microsoft.com/office/drawing/2014/main" id="{B8830464-03B5-0F4C-9648-5F38F26A43A3}"/>
              </a:ext>
            </a:extLst>
          </p:cNvPr>
          <p:cNvCxnSpPr/>
          <p:nvPr/>
        </p:nvCxnSpPr>
        <p:spPr bwMode="auto">
          <a:xfrm>
            <a:off x="4048647" y="1998419"/>
            <a:ext cx="3565050" cy="19546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" name="TextBox 331">
            <a:extLst>
              <a:ext uri="{FF2B5EF4-FFF2-40B4-BE49-F238E27FC236}">
                <a16:creationId xmlns="" xmlns:a16="http://schemas.microsoft.com/office/drawing/2014/main" id="{F10FE23D-E107-B445-859B-E6027DF19076}"/>
              </a:ext>
            </a:extLst>
          </p:cNvPr>
          <p:cNvSpPr txBox="1"/>
          <p:nvPr/>
        </p:nvSpPr>
        <p:spPr>
          <a:xfrm>
            <a:off x="8001819" y="3296224"/>
            <a:ext cx="134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SDN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controller</a:t>
            </a:r>
          </a:p>
        </p:txBody>
      </p:sp>
      <p:grpSp>
        <p:nvGrpSpPr>
          <p:cNvPr id="14" name="Group 332">
            <a:extLst>
              <a:ext uri="{FF2B5EF4-FFF2-40B4-BE49-F238E27FC236}">
                <a16:creationId xmlns="" xmlns:a16="http://schemas.microsoft.com/office/drawing/2014/main" id="{6F122871-9C9E-8742-A165-2E8D5CBDC4DB}"/>
              </a:ext>
            </a:extLst>
          </p:cNvPr>
          <p:cNvGrpSpPr/>
          <p:nvPr/>
        </p:nvGrpSpPr>
        <p:grpSpPr>
          <a:xfrm>
            <a:off x="4454312" y="5780475"/>
            <a:ext cx="2234406" cy="973667"/>
            <a:chOff x="2592388" y="5601756"/>
            <a:chExt cx="4027487" cy="939800"/>
          </a:xfrm>
        </p:grpSpPr>
        <p:sp>
          <p:nvSpPr>
            <p:cNvPr id="334" name="Freeform 2">
              <a:extLst>
                <a:ext uri="{FF2B5EF4-FFF2-40B4-BE49-F238E27FC236}">
                  <a16:creationId xmlns="" xmlns:a16="http://schemas.microsoft.com/office/drawing/2014/main" id="{8F556373-6AC3-BC46-B91B-948F5051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0BB78303-17DC-B343-9F0D-F9A7ED581968}"/>
                </a:ext>
              </a:extLst>
            </p:cNvPr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378BCE47-94A6-AD4D-9534-753D35D83682}"/>
                </a:ext>
              </a:extLst>
            </p:cNvPr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0966C145-EBBB-3E46-AE1C-E53119D51C33}"/>
                </a:ext>
              </a:extLst>
            </p:cNvPr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FF1259B8-9E31-BF46-A4BD-B09A7F5E0970}"/>
                </a:ext>
              </a:extLst>
            </p:cNvPr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4B27F46F-B544-0340-8CCB-C19A314BCE16}"/>
                </a:ext>
              </a:extLst>
            </p:cNvPr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EDF02737-E9AA-8145-A607-2A6B9F09249E}"/>
                </a:ext>
              </a:extLst>
            </p:cNvPr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6360387A-0467-6343-B8B8-64CAC24C2FC9}"/>
                </a:ext>
              </a:extLst>
            </p:cNvPr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22A8E4F5-F729-F544-B0FB-47A8F9669D90}"/>
                </a:ext>
              </a:extLst>
            </p:cNvPr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5" name="Group 347">
              <a:extLst>
                <a:ext uri="{FF2B5EF4-FFF2-40B4-BE49-F238E27FC236}">
                  <a16:creationId xmlns="" xmlns:a16="http://schemas.microsoft.com/office/drawing/2014/main" id="{CA6931F2-3933-7741-856F-589301B98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384" name="Oval 383">
                <a:extLst>
                  <a:ext uri="{FF2B5EF4-FFF2-40B4-BE49-F238E27FC236}">
                    <a16:creationId xmlns="" xmlns:a16="http://schemas.microsoft.com/office/drawing/2014/main" id="{48DB66FC-C226-214E-A3AD-816994155EA5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="" xmlns:a16="http://schemas.microsoft.com/office/drawing/2014/main" id="{6F1FB35D-4E67-0241-9D81-538E169881C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="" xmlns:a16="http://schemas.microsoft.com/office/drawing/2014/main" id="{0B0777CF-F074-354A-B449-F61D52E9C711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="" xmlns:a16="http://schemas.microsoft.com/office/drawing/2014/main" id="{40749788-4A07-1F45-921B-FB7E7B066A72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="" xmlns:a16="http://schemas.microsoft.com/office/drawing/2014/main" id="{4B69D8B0-A3DF-A64E-A30E-5C0D05CBABD5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="" xmlns:a16="http://schemas.microsoft.com/office/drawing/2014/main" id="{37894BB3-6720-8B4C-8987-B8BD549D8243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0" name="Freeform 389">
                <a:extLst>
                  <a:ext uri="{FF2B5EF4-FFF2-40B4-BE49-F238E27FC236}">
                    <a16:creationId xmlns="" xmlns:a16="http://schemas.microsoft.com/office/drawing/2014/main" id="{088D6419-9EB3-664B-A8BD-39BF61462CFF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91" name="Straight Connector 390">
                <a:extLst>
                  <a:ext uri="{FF2B5EF4-FFF2-40B4-BE49-F238E27FC236}">
                    <a16:creationId xmlns="" xmlns:a16="http://schemas.microsoft.com/office/drawing/2014/main" id="{0093B11F-AF87-4346-9F4A-0300F556B11D}"/>
                  </a:ext>
                </a:extLst>
              </p:cNvPr>
              <p:cNvCxnSpPr>
                <a:endCxn id="38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2" name="Straight Connector 391">
                <a:extLst>
                  <a:ext uri="{FF2B5EF4-FFF2-40B4-BE49-F238E27FC236}">
                    <a16:creationId xmlns="" xmlns:a16="http://schemas.microsoft.com/office/drawing/2014/main" id="{80794115-B184-A04B-AD5C-ACFDEA80333C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6" name="Group 347">
              <a:extLst>
                <a:ext uri="{FF2B5EF4-FFF2-40B4-BE49-F238E27FC236}">
                  <a16:creationId xmlns="" xmlns:a16="http://schemas.microsoft.com/office/drawing/2014/main" id="{053AA106-8CA6-6647-A8AF-DC27A4796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375" name="Oval 374">
                <a:extLst>
                  <a:ext uri="{FF2B5EF4-FFF2-40B4-BE49-F238E27FC236}">
                    <a16:creationId xmlns="" xmlns:a16="http://schemas.microsoft.com/office/drawing/2014/main" id="{7653AF3D-D35F-FD4C-B735-F75B497459B7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="" xmlns:a16="http://schemas.microsoft.com/office/drawing/2014/main" id="{A5FF5362-BFCE-014B-8FF8-38A939FB6131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="" xmlns:a16="http://schemas.microsoft.com/office/drawing/2014/main" id="{AE891AB1-8072-4E4A-B919-4175A357BF2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="" xmlns:a16="http://schemas.microsoft.com/office/drawing/2014/main" id="{8F02B480-0020-064C-9816-2B563E830AC3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="" xmlns:a16="http://schemas.microsoft.com/office/drawing/2014/main" id="{2009FB24-534D-EB44-8BB9-69D3DFCDAD41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="" xmlns:a16="http://schemas.microsoft.com/office/drawing/2014/main" id="{9F418A13-C33D-1643-A7D9-7927114050A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="" xmlns:a16="http://schemas.microsoft.com/office/drawing/2014/main" id="{B3989D97-22F3-1542-8DA4-F63BD5051A18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2" name="Straight Connector 381">
                <a:extLst>
                  <a:ext uri="{FF2B5EF4-FFF2-40B4-BE49-F238E27FC236}">
                    <a16:creationId xmlns="" xmlns:a16="http://schemas.microsoft.com/office/drawing/2014/main" id="{3CA87B05-0DAB-F946-AAC8-B471385201F1}"/>
                  </a:ext>
                </a:extLst>
              </p:cNvPr>
              <p:cNvCxnSpPr>
                <a:endCxn id="3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3" name="Straight Connector 382">
                <a:extLst>
                  <a:ext uri="{FF2B5EF4-FFF2-40B4-BE49-F238E27FC236}">
                    <a16:creationId xmlns="" xmlns:a16="http://schemas.microsoft.com/office/drawing/2014/main" id="{A916D2A4-0DB9-D74D-8538-C35B39DCF98F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7" name="Group 347">
              <a:extLst>
                <a:ext uri="{FF2B5EF4-FFF2-40B4-BE49-F238E27FC236}">
                  <a16:creationId xmlns="" xmlns:a16="http://schemas.microsoft.com/office/drawing/2014/main" id="{8FB35C13-917B-4A4A-A204-F46152658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366" name="Oval 365">
                <a:extLst>
                  <a:ext uri="{FF2B5EF4-FFF2-40B4-BE49-F238E27FC236}">
                    <a16:creationId xmlns="" xmlns:a16="http://schemas.microsoft.com/office/drawing/2014/main" id="{C4D3AE02-4ED8-F84D-84D8-6CC7BB3D5EA7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="" xmlns:a16="http://schemas.microsoft.com/office/drawing/2014/main" id="{3D39641A-0CCF-0F4A-8403-25F548A37BB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="" xmlns:a16="http://schemas.microsoft.com/office/drawing/2014/main" id="{E0250449-6C02-FD4F-AB7A-5573C2BCFD2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="" xmlns:a16="http://schemas.microsoft.com/office/drawing/2014/main" id="{269FA8FF-6E3D-4344-B115-9D21E37CD2EE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="" xmlns:a16="http://schemas.microsoft.com/office/drawing/2014/main" id="{45EC1E83-559B-E64C-87B3-E40B9BE6ECCA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="" xmlns:a16="http://schemas.microsoft.com/office/drawing/2014/main" id="{11688BC8-FCED-4845-9FAC-107EE9A389C8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="" xmlns:a16="http://schemas.microsoft.com/office/drawing/2014/main" id="{3CBE5CCC-CB5E-FD4B-8983-D6A89E8CC059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73" name="Straight Connector 372">
                <a:extLst>
                  <a:ext uri="{FF2B5EF4-FFF2-40B4-BE49-F238E27FC236}">
                    <a16:creationId xmlns="" xmlns:a16="http://schemas.microsoft.com/office/drawing/2014/main" id="{70D3FB1B-60FC-EE42-BD50-0FC40F8CE64C}"/>
                  </a:ext>
                </a:extLst>
              </p:cNvPr>
              <p:cNvCxnSpPr>
                <a:endCxn id="36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="" xmlns:a16="http://schemas.microsoft.com/office/drawing/2014/main" id="{44533DD3-DC46-F74A-9F05-7B7AF127E05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8" name="Group 347">
              <a:extLst>
                <a:ext uri="{FF2B5EF4-FFF2-40B4-BE49-F238E27FC236}">
                  <a16:creationId xmlns="" xmlns:a16="http://schemas.microsoft.com/office/drawing/2014/main" id="{866BBC8A-DA7A-BF4D-ADA1-043BFD712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357" name="Oval 356">
                <a:extLst>
                  <a:ext uri="{FF2B5EF4-FFF2-40B4-BE49-F238E27FC236}">
                    <a16:creationId xmlns="" xmlns:a16="http://schemas.microsoft.com/office/drawing/2014/main" id="{E560D67C-D07B-FB4B-AD14-57E0C043ABA3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="" xmlns:a16="http://schemas.microsoft.com/office/drawing/2014/main" id="{83E3175C-0E27-0D46-9EBE-0BB7FC50E72D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="" xmlns:a16="http://schemas.microsoft.com/office/drawing/2014/main" id="{7D63531B-B1B4-BD40-8A9B-CB60BE4CFFD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="" xmlns:a16="http://schemas.microsoft.com/office/drawing/2014/main" id="{BCF2A578-96C9-E24A-9FFD-9B4B6CBEBAC6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="" xmlns:a16="http://schemas.microsoft.com/office/drawing/2014/main" id="{A3198C2C-5107-694D-BA7D-15A1D5D9F806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="" xmlns:a16="http://schemas.microsoft.com/office/drawing/2014/main" id="{10E1F221-C7E5-4B4B-A17A-BB3D255FA2E9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="" xmlns:a16="http://schemas.microsoft.com/office/drawing/2014/main" id="{7AE6CC35-5E36-4F4A-ADBA-8FAD8BB3BAC6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="" xmlns:a16="http://schemas.microsoft.com/office/drawing/2014/main" id="{0A44EE1A-BA03-AD4A-94FE-845895881C99}"/>
                  </a:ext>
                </a:extLst>
              </p:cNvPr>
              <p:cNvCxnSpPr>
                <a:endCxn id="359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5" name="Straight Connector 364">
                <a:extLst>
                  <a:ext uri="{FF2B5EF4-FFF2-40B4-BE49-F238E27FC236}">
                    <a16:creationId xmlns="" xmlns:a16="http://schemas.microsoft.com/office/drawing/2014/main" id="{82195786-42DD-904D-A897-7E003292A476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9" name="Group 347">
              <a:extLst>
                <a:ext uri="{FF2B5EF4-FFF2-40B4-BE49-F238E27FC236}">
                  <a16:creationId xmlns="" xmlns:a16="http://schemas.microsoft.com/office/drawing/2014/main" id="{FF036DA1-84A3-F442-B64F-08E07A13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348" name="Oval 347">
                <a:extLst>
                  <a:ext uri="{FF2B5EF4-FFF2-40B4-BE49-F238E27FC236}">
                    <a16:creationId xmlns="" xmlns:a16="http://schemas.microsoft.com/office/drawing/2014/main" id="{F1068B44-FB9D-CD44-AA1B-DDD653525B39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="" xmlns:a16="http://schemas.microsoft.com/office/drawing/2014/main" id="{94C8193D-0579-714E-A8A8-46350B76C947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="" xmlns:a16="http://schemas.microsoft.com/office/drawing/2014/main" id="{D811CDBE-BBD6-654D-978B-33DCF1AD67DC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1" name="Freeform 350">
                <a:extLst>
                  <a:ext uri="{FF2B5EF4-FFF2-40B4-BE49-F238E27FC236}">
                    <a16:creationId xmlns="" xmlns:a16="http://schemas.microsoft.com/office/drawing/2014/main" id="{26CEB383-ECE8-9144-8160-823E88728B7F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2" name="Freeform 351">
                <a:extLst>
                  <a:ext uri="{FF2B5EF4-FFF2-40B4-BE49-F238E27FC236}">
                    <a16:creationId xmlns="" xmlns:a16="http://schemas.microsoft.com/office/drawing/2014/main" id="{53A4B417-9A2E-904E-A597-2EA9919C9F8D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="" xmlns:a16="http://schemas.microsoft.com/office/drawing/2014/main" id="{DD57B720-5F7D-504F-8573-3A28FCC1606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="" xmlns:a16="http://schemas.microsoft.com/office/drawing/2014/main" id="{AA6C51CF-2638-7845-9E9C-2485530B8934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55" name="Straight Connector 354">
                <a:extLst>
                  <a:ext uri="{FF2B5EF4-FFF2-40B4-BE49-F238E27FC236}">
                    <a16:creationId xmlns="" xmlns:a16="http://schemas.microsoft.com/office/drawing/2014/main" id="{D39CE6BF-A688-D547-B314-CB4669EEEF09}"/>
                  </a:ext>
                </a:extLst>
              </p:cNvPr>
              <p:cNvCxnSpPr>
                <a:endCxn id="350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6" name="Straight Connector 355">
                <a:extLst>
                  <a:ext uri="{FF2B5EF4-FFF2-40B4-BE49-F238E27FC236}">
                    <a16:creationId xmlns="" xmlns:a16="http://schemas.microsoft.com/office/drawing/2014/main" id="{0C46B6DE-6006-AD4F-838A-60B5C8E9300E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393" name="Rectangle 392">
            <a:extLst>
              <a:ext uri="{FF2B5EF4-FFF2-40B4-BE49-F238E27FC236}">
                <a16:creationId xmlns="" xmlns:a16="http://schemas.microsoft.com/office/drawing/2014/main" id="{55267C50-DB8C-4F4C-AB99-A2AA1F869909}"/>
              </a:ext>
            </a:extLst>
          </p:cNvPr>
          <p:cNvSpPr/>
          <p:nvPr/>
        </p:nvSpPr>
        <p:spPr>
          <a:xfrm>
            <a:off x="4261487" y="5692962"/>
            <a:ext cx="4000649" cy="113302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0" name="Group 393">
            <a:extLst>
              <a:ext uri="{FF2B5EF4-FFF2-40B4-BE49-F238E27FC236}">
                <a16:creationId xmlns="" xmlns:a16="http://schemas.microsoft.com/office/drawing/2014/main" id="{6F7A3894-18C1-8A4D-8806-6A0BF48BF4AD}"/>
              </a:ext>
            </a:extLst>
          </p:cNvPr>
          <p:cNvGrpSpPr/>
          <p:nvPr/>
        </p:nvGrpSpPr>
        <p:grpSpPr>
          <a:xfrm>
            <a:off x="4216387" y="1263755"/>
            <a:ext cx="889988" cy="590176"/>
            <a:chOff x="4644292" y="1277470"/>
            <a:chExt cx="1186651" cy="590176"/>
          </a:xfrm>
        </p:grpSpPr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D21295F4-CBC3-D74D-91E9-84EB0A8312B3}"/>
                </a:ext>
              </a:extLst>
            </p:cNvPr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="" xmlns:a16="http://schemas.microsoft.com/office/drawing/2014/main" id="{9709A8B2-452F-074F-9A07-F4CEB75B0EC1}"/>
                </a:ext>
              </a:extLst>
            </p:cNvPr>
            <p:cNvSpPr txBox="1"/>
            <p:nvPr/>
          </p:nvSpPr>
          <p:spPr>
            <a:xfrm>
              <a:off x="4644292" y="1374585"/>
              <a:ext cx="1186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routing</a:t>
              </a:r>
            </a:p>
          </p:txBody>
        </p:sp>
      </p:grpSp>
      <p:grpSp>
        <p:nvGrpSpPr>
          <p:cNvPr id="21" name="Group 396">
            <a:extLst>
              <a:ext uri="{FF2B5EF4-FFF2-40B4-BE49-F238E27FC236}">
                <a16:creationId xmlns="" xmlns:a16="http://schemas.microsoft.com/office/drawing/2014/main" id="{832BB644-26F9-EB49-B2B9-F35C18A9794E}"/>
              </a:ext>
            </a:extLst>
          </p:cNvPr>
          <p:cNvGrpSpPr/>
          <p:nvPr/>
        </p:nvGrpSpPr>
        <p:grpSpPr>
          <a:xfrm>
            <a:off x="5092917" y="1289252"/>
            <a:ext cx="966931" cy="590176"/>
            <a:chOff x="5984351" y="1967753"/>
            <a:chExt cx="1289242" cy="590176"/>
          </a:xfrm>
        </p:grpSpPr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0FD850DE-43F1-404C-8812-C9CBCEABB43C}"/>
                </a:ext>
              </a:extLst>
            </p:cNvPr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="" xmlns:a16="http://schemas.microsoft.com/office/drawing/2014/main" id="{F822B2FB-C8DC-DC4C-9085-9658B29E1669}"/>
                </a:ext>
              </a:extLst>
            </p:cNvPr>
            <p:cNvSpPr txBox="1"/>
            <p:nvPr/>
          </p:nvSpPr>
          <p:spPr>
            <a:xfrm>
              <a:off x="5984351" y="1997637"/>
              <a:ext cx="1289242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access 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</p:txBody>
        </p:sp>
      </p:grpSp>
      <p:grpSp>
        <p:nvGrpSpPr>
          <p:cNvPr id="22" name="Group 399">
            <a:extLst>
              <a:ext uri="{FF2B5EF4-FFF2-40B4-BE49-F238E27FC236}">
                <a16:creationId xmlns="" xmlns:a16="http://schemas.microsoft.com/office/drawing/2014/main" id="{DA2CF06A-DF85-0143-ACE7-1A34A68C8B3F}"/>
              </a:ext>
            </a:extLst>
          </p:cNvPr>
          <p:cNvGrpSpPr/>
          <p:nvPr/>
        </p:nvGrpSpPr>
        <p:grpSpPr>
          <a:xfrm>
            <a:off x="5972515" y="1308175"/>
            <a:ext cx="992580" cy="590176"/>
            <a:chOff x="6799475" y="977153"/>
            <a:chExt cx="1323440" cy="590176"/>
          </a:xfrm>
        </p:grpSpPr>
        <p:sp>
          <p:nvSpPr>
            <p:cNvPr id="401" name="Oval 400">
              <a:extLst>
                <a:ext uri="{FF2B5EF4-FFF2-40B4-BE49-F238E27FC236}">
                  <a16:creationId xmlns="" xmlns:a16="http://schemas.microsoft.com/office/drawing/2014/main" id="{4D110F55-2027-6B4C-BB63-6FA816C4CABE}"/>
                </a:ext>
              </a:extLst>
            </p:cNvPr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="" xmlns:a16="http://schemas.microsoft.com/office/drawing/2014/main" id="{FD86D31D-1B63-D042-8A15-34502F51C96A}"/>
                </a:ext>
              </a:extLst>
            </p:cNvPr>
            <p:cNvSpPr txBox="1"/>
            <p:nvPr/>
          </p:nvSpPr>
          <p:spPr>
            <a:xfrm>
              <a:off x="6799475" y="1007037"/>
              <a:ext cx="1323440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load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balance</a:t>
              </a:r>
            </a:p>
          </p:txBody>
        </p:sp>
      </p:grpSp>
      <p:sp>
        <p:nvSpPr>
          <p:cNvPr id="403" name="Rectangle 402">
            <a:extLst>
              <a:ext uri="{FF2B5EF4-FFF2-40B4-BE49-F238E27FC236}">
                <a16:creationId xmlns="" xmlns:a16="http://schemas.microsoft.com/office/drawing/2014/main" id="{A5E34BB8-C23B-0F4C-98F2-59913F2820C7}"/>
              </a:ext>
            </a:extLst>
          </p:cNvPr>
          <p:cNvSpPr/>
          <p:nvPr/>
        </p:nvSpPr>
        <p:spPr>
          <a:xfrm>
            <a:off x="3533482" y="1143000"/>
            <a:ext cx="3723752" cy="78359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4" name="Freeform 403">
            <a:extLst>
              <a:ext uri="{FF2B5EF4-FFF2-40B4-BE49-F238E27FC236}">
                <a16:creationId xmlns="" xmlns:a16="http://schemas.microsoft.com/office/drawing/2014/main" id="{44A4BE97-C4AC-5C44-9AA1-75DF573B3767}"/>
              </a:ext>
            </a:extLst>
          </p:cNvPr>
          <p:cNvSpPr/>
          <p:nvPr/>
        </p:nvSpPr>
        <p:spPr bwMode="auto">
          <a:xfrm rot="10800000">
            <a:off x="7799686" y="4613820"/>
            <a:ext cx="166634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lumMod val="95000"/>
                </a:srgbClr>
              </a:gs>
              <a:gs pos="100000">
                <a:srgbClr val="2D2DB9">
                  <a:lumMod val="20000"/>
                  <a:lumOff val="8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3" name="Group 950">
            <a:extLst>
              <a:ext uri="{FF2B5EF4-FFF2-40B4-BE49-F238E27FC236}">
                <a16:creationId xmlns="" xmlns:a16="http://schemas.microsoft.com/office/drawing/2014/main" id="{52617F47-C1D0-4D49-AE97-8CA391BBFFB0}"/>
              </a:ext>
            </a:extLst>
          </p:cNvPr>
          <p:cNvGrpSpPr>
            <a:grpSpLocks/>
          </p:cNvGrpSpPr>
          <p:nvPr/>
        </p:nvGrpSpPr>
        <p:grpSpPr bwMode="auto">
          <a:xfrm>
            <a:off x="8083395" y="5164174"/>
            <a:ext cx="188671" cy="564103"/>
            <a:chOff x="4140" y="429"/>
            <a:chExt cx="1425" cy="2396"/>
          </a:xfrm>
        </p:grpSpPr>
        <p:sp>
          <p:nvSpPr>
            <p:cNvPr id="406" name="Freeform 951">
              <a:extLst>
                <a:ext uri="{FF2B5EF4-FFF2-40B4-BE49-F238E27FC236}">
                  <a16:creationId xmlns="" xmlns:a16="http://schemas.microsoft.com/office/drawing/2014/main" id="{1877567D-590F-FF4B-A303-3A0911BF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Rectangle 952">
              <a:extLst>
                <a:ext uri="{FF2B5EF4-FFF2-40B4-BE49-F238E27FC236}">
                  <a16:creationId xmlns="" xmlns:a16="http://schemas.microsoft.com/office/drawing/2014/main" id="{C193F19E-C53C-CB4D-8337-28B24D678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953">
              <a:extLst>
                <a:ext uri="{FF2B5EF4-FFF2-40B4-BE49-F238E27FC236}">
                  <a16:creationId xmlns="" xmlns:a16="http://schemas.microsoft.com/office/drawing/2014/main" id="{A98C8085-6A07-3747-8DF9-BB2C3858E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954">
              <a:extLst>
                <a:ext uri="{FF2B5EF4-FFF2-40B4-BE49-F238E27FC236}">
                  <a16:creationId xmlns="" xmlns:a16="http://schemas.microsoft.com/office/drawing/2014/main" id="{584A0456-C36C-224D-95CF-99F1C285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Rectangle 955">
              <a:extLst>
                <a:ext uri="{FF2B5EF4-FFF2-40B4-BE49-F238E27FC236}">
                  <a16:creationId xmlns="" xmlns:a16="http://schemas.microsoft.com/office/drawing/2014/main" id="{34E86CA5-847C-E04D-A41A-6CBD1EDC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4" name="Group 956">
              <a:extLst>
                <a:ext uri="{FF2B5EF4-FFF2-40B4-BE49-F238E27FC236}">
                  <a16:creationId xmlns="" xmlns:a16="http://schemas.microsoft.com/office/drawing/2014/main" id="{DBDC7094-4338-604D-B4E5-9801E831D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6" name="AutoShape 957">
                <a:extLst>
                  <a:ext uri="{FF2B5EF4-FFF2-40B4-BE49-F238E27FC236}">
                    <a16:creationId xmlns="" xmlns:a16="http://schemas.microsoft.com/office/drawing/2014/main" id="{7D10BCA5-BA18-1F4A-A591-F166F9AF3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" name="AutoShape 958">
                <a:extLst>
                  <a:ext uri="{FF2B5EF4-FFF2-40B4-BE49-F238E27FC236}">
                    <a16:creationId xmlns="" xmlns:a16="http://schemas.microsoft.com/office/drawing/2014/main" id="{45689A41-20A9-1C4F-93E8-542BB62FA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2" name="Rectangle 959">
              <a:extLst>
                <a:ext uri="{FF2B5EF4-FFF2-40B4-BE49-F238E27FC236}">
                  <a16:creationId xmlns="" xmlns:a16="http://schemas.microsoft.com/office/drawing/2014/main" id="{853349CC-5FA4-6D44-8143-775B178D4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5" name="Group 960">
              <a:extLst>
                <a:ext uri="{FF2B5EF4-FFF2-40B4-BE49-F238E27FC236}">
                  <a16:creationId xmlns="" xmlns:a16="http://schemas.microsoft.com/office/drawing/2014/main" id="{56377391-0F55-D14D-948C-BC7E08C40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4" name="AutoShape 961">
                <a:extLst>
                  <a:ext uri="{FF2B5EF4-FFF2-40B4-BE49-F238E27FC236}">
                    <a16:creationId xmlns="" xmlns:a16="http://schemas.microsoft.com/office/drawing/2014/main" id="{4C4AFD26-70F6-A941-A9F0-04DD1A226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" name="AutoShape 962">
                <a:extLst>
                  <a:ext uri="{FF2B5EF4-FFF2-40B4-BE49-F238E27FC236}">
                    <a16:creationId xmlns="" xmlns:a16="http://schemas.microsoft.com/office/drawing/2014/main" id="{3C65D175-CAC7-8B43-988F-73D814A35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4" name="Rectangle 963">
              <a:extLst>
                <a:ext uri="{FF2B5EF4-FFF2-40B4-BE49-F238E27FC236}">
                  <a16:creationId xmlns="" xmlns:a16="http://schemas.microsoft.com/office/drawing/2014/main" id="{9A1F0DC2-3DCE-4649-A0D2-A22A6E9B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Rectangle 964">
              <a:extLst>
                <a:ext uri="{FF2B5EF4-FFF2-40B4-BE49-F238E27FC236}">
                  <a16:creationId xmlns="" xmlns:a16="http://schemas.microsoft.com/office/drawing/2014/main" id="{FA6D6911-9874-F549-9C02-3608B7D2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6" name="Group 965">
              <a:extLst>
                <a:ext uri="{FF2B5EF4-FFF2-40B4-BE49-F238E27FC236}">
                  <a16:creationId xmlns="" xmlns:a16="http://schemas.microsoft.com/office/drawing/2014/main" id="{24CF5AC7-BF55-1348-ADA8-EB7A9C16E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" name="AutoShape 966">
                <a:extLst>
                  <a:ext uri="{FF2B5EF4-FFF2-40B4-BE49-F238E27FC236}">
                    <a16:creationId xmlns="" xmlns:a16="http://schemas.microsoft.com/office/drawing/2014/main" id="{58A87E0F-D5D2-3C41-BA13-970F26F91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" name="AutoShape 967">
                <a:extLst>
                  <a:ext uri="{FF2B5EF4-FFF2-40B4-BE49-F238E27FC236}">
                    <a16:creationId xmlns="" xmlns:a16="http://schemas.microsoft.com/office/drawing/2014/main" id="{787FF90A-D408-FE40-86E8-18D1D250E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7" name="Freeform 968">
              <a:extLst>
                <a:ext uri="{FF2B5EF4-FFF2-40B4-BE49-F238E27FC236}">
                  <a16:creationId xmlns="" xmlns:a16="http://schemas.microsoft.com/office/drawing/2014/main" id="{BED5794D-41F5-5A45-9EAD-C96FE37F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7" name="Group 969">
              <a:extLst>
                <a:ext uri="{FF2B5EF4-FFF2-40B4-BE49-F238E27FC236}">
                  <a16:creationId xmlns="" xmlns:a16="http://schemas.microsoft.com/office/drawing/2014/main" id="{CDA75218-F78E-6247-A5D9-2F05D0CCE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" name="AutoShape 970">
                <a:extLst>
                  <a:ext uri="{FF2B5EF4-FFF2-40B4-BE49-F238E27FC236}">
                    <a16:creationId xmlns="" xmlns:a16="http://schemas.microsoft.com/office/drawing/2014/main" id="{CE06864D-BF8C-3F46-BEBA-C9D3E7C2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" name="AutoShape 971">
                <a:extLst>
                  <a:ext uri="{FF2B5EF4-FFF2-40B4-BE49-F238E27FC236}">
                    <a16:creationId xmlns="" xmlns:a16="http://schemas.microsoft.com/office/drawing/2014/main" id="{F71E2E3D-084A-6E41-BFE8-203830EBC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9" name="Rectangle 972">
              <a:extLst>
                <a:ext uri="{FF2B5EF4-FFF2-40B4-BE49-F238E27FC236}">
                  <a16:creationId xmlns="" xmlns:a16="http://schemas.microsoft.com/office/drawing/2014/main" id="{3C21695C-3CBC-214E-B575-3A414E77F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973">
              <a:extLst>
                <a:ext uri="{FF2B5EF4-FFF2-40B4-BE49-F238E27FC236}">
                  <a16:creationId xmlns="" xmlns:a16="http://schemas.microsoft.com/office/drawing/2014/main" id="{3DF132D8-92AF-704D-ADED-E54AD352C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974">
              <a:extLst>
                <a:ext uri="{FF2B5EF4-FFF2-40B4-BE49-F238E27FC236}">
                  <a16:creationId xmlns="" xmlns:a16="http://schemas.microsoft.com/office/drawing/2014/main" id="{285BE7D0-0CB2-594F-9222-784EA37CC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Oval 975">
              <a:extLst>
                <a:ext uri="{FF2B5EF4-FFF2-40B4-BE49-F238E27FC236}">
                  <a16:creationId xmlns="" xmlns:a16="http://schemas.microsoft.com/office/drawing/2014/main" id="{376BBC3E-D29B-9A4F-A519-2571921C8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976">
              <a:extLst>
                <a:ext uri="{FF2B5EF4-FFF2-40B4-BE49-F238E27FC236}">
                  <a16:creationId xmlns="" xmlns:a16="http://schemas.microsoft.com/office/drawing/2014/main" id="{8B3C1CC2-B0C4-E84C-BB19-E6C62641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AutoShape 977">
              <a:extLst>
                <a:ext uri="{FF2B5EF4-FFF2-40B4-BE49-F238E27FC236}">
                  <a16:creationId xmlns="" xmlns:a16="http://schemas.microsoft.com/office/drawing/2014/main" id="{2941789A-2ED5-AF49-91BD-F70F5B12E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AutoShape 978">
              <a:extLst>
                <a:ext uri="{FF2B5EF4-FFF2-40B4-BE49-F238E27FC236}">
                  <a16:creationId xmlns="" xmlns:a16="http://schemas.microsoft.com/office/drawing/2014/main" id="{B1327524-6037-444C-B79A-1892DCAAD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Oval 979">
              <a:extLst>
                <a:ext uri="{FF2B5EF4-FFF2-40B4-BE49-F238E27FC236}">
                  <a16:creationId xmlns="" xmlns:a16="http://schemas.microsoft.com/office/drawing/2014/main" id="{95FF13D4-DE0B-9945-BC13-4A84638A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Oval 980">
              <a:extLst>
                <a:ext uri="{FF2B5EF4-FFF2-40B4-BE49-F238E27FC236}">
                  <a16:creationId xmlns="" xmlns:a16="http://schemas.microsoft.com/office/drawing/2014/main" id="{54E49FD3-0578-3040-8398-37DFF03F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Oval 981">
              <a:extLst>
                <a:ext uri="{FF2B5EF4-FFF2-40B4-BE49-F238E27FC236}">
                  <a16:creationId xmlns="" xmlns:a16="http://schemas.microsoft.com/office/drawing/2014/main" id="{0A8BB100-B111-0847-A2AA-E6107BA5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Rectangle 982">
              <a:extLst>
                <a:ext uri="{FF2B5EF4-FFF2-40B4-BE49-F238E27FC236}">
                  <a16:creationId xmlns="" xmlns:a16="http://schemas.microsoft.com/office/drawing/2014/main" id="{D514F7EC-0F45-4744-BA7B-7CC3DE0E7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38" name="TextBox 437">
            <a:extLst>
              <a:ext uri="{FF2B5EF4-FFF2-40B4-BE49-F238E27FC236}">
                <a16:creationId xmlns="" xmlns:a16="http://schemas.microsoft.com/office/drawing/2014/main" id="{680C9B80-3207-1745-AC49-44A2EC7C04CE}"/>
              </a:ext>
            </a:extLst>
          </p:cNvPr>
          <p:cNvSpPr txBox="1"/>
          <p:nvPr/>
        </p:nvSpPr>
        <p:spPr>
          <a:xfrm>
            <a:off x="66960" y="4882221"/>
            <a:ext cx="356110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communication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: communicate between SDN controller and controlled switches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="" xmlns:a16="http://schemas.microsoft.com/office/drawing/2014/main" id="{F5135EA7-4D97-574F-9DD5-FBB4B7FF77AA}"/>
              </a:ext>
            </a:extLst>
          </p:cNvPr>
          <p:cNvSpPr txBox="1"/>
          <p:nvPr/>
        </p:nvSpPr>
        <p:spPr>
          <a:xfrm>
            <a:off x="66961" y="3142374"/>
            <a:ext cx="388288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C0000"/>
                </a:solidFill>
                <a:ea typeface="ＭＳ Ｐゴシック" charset="0"/>
              </a:rPr>
              <a:t>network-wide state management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Keeps state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of networks links, switches, services: a </a:t>
            </a:r>
            <a:r>
              <a:rPr lang="en-US" sz="2000" i="1" dirty="0">
                <a:solidFill>
                  <a:srgbClr val="000099"/>
                </a:solidFill>
                <a:ea typeface="ＭＳ Ｐゴシック" charset="0"/>
              </a:rPr>
              <a:t>distributed </a:t>
            </a:r>
            <a:r>
              <a:rPr lang="en-US" sz="2000" i="1" dirty="0" smtClean="0">
                <a:solidFill>
                  <a:srgbClr val="000099"/>
                </a:solidFill>
                <a:ea typeface="ＭＳ Ｐゴシック" charset="0"/>
              </a:rPr>
              <a:t>database. Its final goal is the definition of routing tables for the controlled switches.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000099"/>
              </a:solidFill>
              <a:ea typeface="ＭＳ Ｐゴシック" charset="0"/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="" xmlns:a16="http://schemas.microsoft.com/office/drawing/2014/main" id="{DBC448FE-87C5-8449-B9FC-78D9333E9024}"/>
              </a:ext>
            </a:extLst>
          </p:cNvPr>
          <p:cNvSpPr txBox="1"/>
          <p:nvPr/>
        </p:nvSpPr>
        <p:spPr>
          <a:xfrm>
            <a:off x="0" y="1887943"/>
            <a:ext cx="340825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interface layer to network control apps: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abstractions API</a:t>
            </a:r>
            <a:endParaRPr lang="en-US" sz="2400" i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536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  <p:bldP spid="439" grpId="0"/>
      <p:bldP spid="4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4139"/>
            <a:ext cx="7886700" cy="894622"/>
          </a:xfrm>
        </p:spPr>
        <p:txBody>
          <a:bodyPr>
            <a:normAutofit/>
          </a:bodyPr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7" name="Content Placeholder 3">
            <a:extLst>
              <a:ext uri="{FF2B5EF4-FFF2-40B4-BE49-F238E27FC236}">
                <a16:creationId xmlns="" xmlns:a16="http://schemas.microsoft.com/office/drawing/2014/main" id="{A2095929-467E-784A-A05A-6CE113CF3D5B}"/>
              </a:ext>
            </a:extLst>
          </p:cNvPr>
          <p:cNvSpPr txBox="1">
            <a:spLocks/>
          </p:cNvSpPr>
          <p:nvPr/>
        </p:nvSpPr>
        <p:spPr bwMode="auto">
          <a:xfrm>
            <a:off x="647438" y="1363220"/>
            <a:ext cx="456652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operates between controller, switch</a:t>
            </a:r>
          </a:p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TCP used to exchange messages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optional encryption</a:t>
            </a:r>
          </a:p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three classes of  OpenFlow messages: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controller-to-switch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asynchronous (switch to controller)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symmetric (misc.)</a:t>
            </a:r>
          </a:p>
          <a:p>
            <a:pPr marL="347663" indent="-285750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</a:rPr>
              <a:t>distinct from OpenFlow API</a:t>
            </a:r>
          </a:p>
          <a:p>
            <a:pPr marL="744538" lvl="1" indent="-2825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API used to specify  generalized forwarding actions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" name="Group 127">
            <a:extLst>
              <a:ext uri="{FF2B5EF4-FFF2-40B4-BE49-F238E27FC236}">
                <a16:creationId xmlns="" xmlns:a16="http://schemas.microsoft.com/office/drawing/2014/main" id="{BF49B015-168B-FE46-A826-60399DD149DA}"/>
              </a:ext>
            </a:extLst>
          </p:cNvPr>
          <p:cNvGrpSpPr/>
          <p:nvPr/>
        </p:nvGrpSpPr>
        <p:grpSpPr>
          <a:xfrm>
            <a:off x="5879420" y="1446147"/>
            <a:ext cx="3275568" cy="3732173"/>
            <a:chOff x="7686822" y="1446146"/>
            <a:chExt cx="4367425" cy="3732173"/>
          </a:xfrm>
        </p:grpSpPr>
        <p:grpSp>
          <p:nvGrpSpPr>
            <p:cNvPr id="5" name="Group 950">
              <a:extLst>
                <a:ext uri="{FF2B5EF4-FFF2-40B4-BE49-F238E27FC236}">
                  <a16:creationId xmlns="" xmlns:a16="http://schemas.microsoft.com/office/drawing/2014/main" id="{4EAEDFFF-3D36-3C46-916B-C2D3D9CB0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174" name="Freeform 951">
                <a:extLst>
                  <a:ext uri="{FF2B5EF4-FFF2-40B4-BE49-F238E27FC236}">
                    <a16:creationId xmlns="" xmlns:a16="http://schemas.microsoft.com/office/drawing/2014/main" id="{E50181C5-B5C7-D144-8F88-D9495C027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Rectangle 952">
                <a:extLst>
                  <a:ext uri="{FF2B5EF4-FFF2-40B4-BE49-F238E27FC236}">
                    <a16:creationId xmlns="" xmlns:a16="http://schemas.microsoft.com/office/drawing/2014/main" id="{6D544F60-D94E-BF42-A834-2624BAF7E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Freeform 953">
                <a:extLst>
                  <a:ext uri="{FF2B5EF4-FFF2-40B4-BE49-F238E27FC236}">
                    <a16:creationId xmlns="" xmlns:a16="http://schemas.microsoft.com/office/drawing/2014/main" id="{6365F75B-01F3-BC49-8C0D-968B42419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Freeform 954">
                <a:extLst>
                  <a:ext uri="{FF2B5EF4-FFF2-40B4-BE49-F238E27FC236}">
                    <a16:creationId xmlns="" xmlns:a16="http://schemas.microsoft.com/office/drawing/2014/main" id="{AD10B147-8033-E449-A9CC-C6DA33E27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Rectangle 955">
                <a:extLst>
                  <a:ext uri="{FF2B5EF4-FFF2-40B4-BE49-F238E27FC236}">
                    <a16:creationId xmlns="" xmlns:a16="http://schemas.microsoft.com/office/drawing/2014/main" id="{CC48B4AE-5026-594F-8FAE-41F6043B7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" name="Group 956">
                <a:extLst>
                  <a:ext uri="{FF2B5EF4-FFF2-40B4-BE49-F238E27FC236}">
                    <a16:creationId xmlns="" xmlns:a16="http://schemas.microsoft.com/office/drawing/2014/main" id="{D2E1673F-B93C-1148-8E72-90A5B7800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4" name="AutoShape 957">
                  <a:extLst>
                    <a:ext uri="{FF2B5EF4-FFF2-40B4-BE49-F238E27FC236}">
                      <a16:creationId xmlns="" xmlns:a16="http://schemas.microsoft.com/office/drawing/2014/main" id="{D8FC1F4B-C0C9-784D-A739-318F038F0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5" name="AutoShape 958">
                  <a:extLst>
                    <a:ext uri="{FF2B5EF4-FFF2-40B4-BE49-F238E27FC236}">
                      <a16:creationId xmlns="" xmlns:a16="http://schemas.microsoft.com/office/drawing/2014/main" id="{65BAD390-C86E-AA4A-983B-F2D1ADC47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0" name="Rectangle 959">
                <a:extLst>
                  <a:ext uri="{FF2B5EF4-FFF2-40B4-BE49-F238E27FC236}">
                    <a16:creationId xmlns="" xmlns:a16="http://schemas.microsoft.com/office/drawing/2014/main" id="{8B5742DE-8AB6-FF46-B2CB-15394CEA9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" name="Group 960">
                <a:extLst>
                  <a:ext uri="{FF2B5EF4-FFF2-40B4-BE49-F238E27FC236}">
                    <a16:creationId xmlns="" xmlns:a16="http://schemas.microsoft.com/office/drawing/2014/main" id="{CB198750-F812-314C-B037-7CB761A82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2" name="AutoShape 961">
                  <a:extLst>
                    <a:ext uri="{FF2B5EF4-FFF2-40B4-BE49-F238E27FC236}">
                      <a16:creationId xmlns="" xmlns:a16="http://schemas.microsoft.com/office/drawing/2014/main" id="{9A3CDB15-9708-D54E-AE51-5DCBE2143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AutoShape 962">
                  <a:extLst>
                    <a:ext uri="{FF2B5EF4-FFF2-40B4-BE49-F238E27FC236}">
                      <a16:creationId xmlns="" xmlns:a16="http://schemas.microsoft.com/office/drawing/2014/main" id="{1B614F73-328E-9B46-8372-C05FD228D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2" name="Rectangle 963">
                <a:extLst>
                  <a:ext uri="{FF2B5EF4-FFF2-40B4-BE49-F238E27FC236}">
                    <a16:creationId xmlns="" xmlns:a16="http://schemas.microsoft.com/office/drawing/2014/main" id="{C7864970-6BAA-E749-8CC8-880FD6528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Rectangle 964">
                <a:extLst>
                  <a:ext uri="{FF2B5EF4-FFF2-40B4-BE49-F238E27FC236}">
                    <a16:creationId xmlns="" xmlns:a16="http://schemas.microsoft.com/office/drawing/2014/main" id="{C314F0FD-DD34-D049-9E08-214DAC6B2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" name="Group 965">
                <a:extLst>
                  <a:ext uri="{FF2B5EF4-FFF2-40B4-BE49-F238E27FC236}">
                    <a16:creationId xmlns="" xmlns:a16="http://schemas.microsoft.com/office/drawing/2014/main" id="{57C2B453-F0FA-3047-A392-73DDDAC42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0" name="AutoShape 966">
                  <a:extLst>
                    <a:ext uri="{FF2B5EF4-FFF2-40B4-BE49-F238E27FC236}">
                      <a16:creationId xmlns="" xmlns:a16="http://schemas.microsoft.com/office/drawing/2014/main" id="{C3F05126-FC6A-734C-AD6D-6E1253A92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AutoShape 967">
                  <a:extLst>
                    <a:ext uri="{FF2B5EF4-FFF2-40B4-BE49-F238E27FC236}">
                      <a16:creationId xmlns="" xmlns:a16="http://schemas.microsoft.com/office/drawing/2014/main" id="{B3C3A5F4-977D-F84A-80F3-B37CF27DE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5" name="Freeform 968">
                <a:extLst>
                  <a:ext uri="{FF2B5EF4-FFF2-40B4-BE49-F238E27FC236}">
                    <a16:creationId xmlns="" xmlns:a16="http://schemas.microsoft.com/office/drawing/2014/main" id="{43A2C07E-B17C-F445-8DBC-DDABEBD29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969">
                <a:extLst>
                  <a:ext uri="{FF2B5EF4-FFF2-40B4-BE49-F238E27FC236}">
                    <a16:creationId xmlns="" xmlns:a16="http://schemas.microsoft.com/office/drawing/2014/main" id="{25DE9E61-3604-6F41-9F89-0E868DFA9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8" name="AutoShape 970">
                  <a:extLst>
                    <a:ext uri="{FF2B5EF4-FFF2-40B4-BE49-F238E27FC236}">
                      <a16:creationId xmlns="" xmlns:a16="http://schemas.microsoft.com/office/drawing/2014/main" id="{A3413F55-A30D-AC41-9350-CF1AD0C40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AutoShape 971">
                  <a:extLst>
                    <a:ext uri="{FF2B5EF4-FFF2-40B4-BE49-F238E27FC236}">
                      <a16:creationId xmlns="" xmlns:a16="http://schemas.microsoft.com/office/drawing/2014/main" id="{B28D2635-07A0-7D49-B7EE-CBF050FB6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7" name="Rectangle 972">
                <a:extLst>
                  <a:ext uri="{FF2B5EF4-FFF2-40B4-BE49-F238E27FC236}">
                    <a16:creationId xmlns="" xmlns:a16="http://schemas.microsoft.com/office/drawing/2014/main" id="{10DF400F-0ACE-DB49-842A-73AB186E8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8" name="Freeform 973">
                <a:extLst>
                  <a:ext uri="{FF2B5EF4-FFF2-40B4-BE49-F238E27FC236}">
                    <a16:creationId xmlns="" xmlns:a16="http://schemas.microsoft.com/office/drawing/2014/main" id="{5EC94EAA-0027-F54D-9ED6-6198AA076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9" name="Freeform 974">
                <a:extLst>
                  <a:ext uri="{FF2B5EF4-FFF2-40B4-BE49-F238E27FC236}">
                    <a16:creationId xmlns="" xmlns:a16="http://schemas.microsoft.com/office/drawing/2014/main" id="{003F7FD5-07C0-FB4E-8CB0-734592819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0" name="Oval 975">
                <a:extLst>
                  <a:ext uri="{FF2B5EF4-FFF2-40B4-BE49-F238E27FC236}">
                    <a16:creationId xmlns="" xmlns:a16="http://schemas.microsoft.com/office/drawing/2014/main" id="{1B9B91C9-7D7A-D340-B15B-E033A6AFE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1" name="Freeform 976">
                <a:extLst>
                  <a:ext uri="{FF2B5EF4-FFF2-40B4-BE49-F238E27FC236}">
                    <a16:creationId xmlns="" xmlns:a16="http://schemas.microsoft.com/office/drawing/2014/main" id="{987C363B-CD17-8347-A056-CAD2A8B0C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2" name="AutoShape 977">
                <a:extLst>
                  <a:ext uri="{FF2B5EF4-FFF2-40B4-BE49-F238E27FC236}">
                    <a16:creationId xmlns="" xmlns:a16="http://schemas.microsoft.com/office/drawing/2014/main" id="{28BE7A7C-DB8F-3241-9B21-709E16D76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3" name="AutoShape 978">
                <a:extLst>
                  <a:ext uri="{FF2B5EF4-FFF2-40B4-BE49-F238E27FC236}">
                    <a16:creationId xmlns="" xmlns:a16="http://schemas.microsoft.com/office/drawing/2014/main" id="{D496DCB1-EFB0-FD44-9DBE-23B1B1A1D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Oval 979">
                <a:extLst>
                  <a:ext uri="{FF2B5EF4-FFF2-40B4-BE49-F238E27FC236}">
                    <a16:creationId xmlns="" xmlns:a16="http://schemas.microsoft.com/office/drawing/2014/main" id="{0F4C12C7-2098-0740-868B-6A9FC2AD8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Oval 980">
                <a:extLst>
                  <a:ext uri="{FF2B5EF4-FFF2-40B4-BE49-F238E27FC236}">
                    <a16:creationId xmlns="" xmlns:a16="http://schemas.microsoft.com/office/drawing/2014/main" id="{80492F51-F7D5-D743-A620-557FFF4FF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Oval 981">
                <a:extLst>
                  <a:ext uri="{FF2B5EF4-FFF2-40B4-BE49-F238E27FC236}">
                    <a16:creationId xmlns="" xmlns:a16="http://schemas.microsoft.com/office/drawing/2014/main" id="{6979A032-F4F5-384B-8E44-130565B7C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Rectangle 982">
                <a:extLst>
                  <a:ext uri="{FF2B5EF4-FFF2-40B4-BE49-F238E27FC236}">
                    <a16:creationId xmlns="" xmlns:a16="http://schemas.microsoft.com/office/drawing/2014/main" id="{46FB30CB-D1BF-2C4E-B9AE-7B4A293A0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30" name="Picture 4">
              <a:extLst>
                <a:ext uri="{FF2B5EF4-FFF2-40B4-BE49-F238E27FC236}">
                  <a16:creationId xmlns="" xmlns:a16="http://schemas.microsoft.com/office/drawing/2014/main" id="{1881A099-3B50-ED48-93A5-C6CAB9F1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D1F5F539-0080-624A-B682-A35FA596187E}"/>
                </a:ext>
              </a:extLst>
            </p:cNvPr>
            <p:cNvSpPr txBox="1"/>
            <p:nvPr/>
          </p:nvSpPr>
          <p:spPr>
            <a:xfrm>
              <a:off x="7757771" y="1446146"/>
              <a:ext cx="4296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32" name="Freeform 3">
              <a:extLst>
                <a:ext uri="{FF2B5EF4-FFF2-40B4-BE49-F238E27FC236}">
                  <a16:creationId xmlns="" xmlns:a16="http://schemas.microsoft.com/office/drawing/2014/main" id="{B6C19C6C-8BE5-EF4F-B46F-A4BCBA072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1631D570-361B-0A4F-97D0-9A6BC12FB245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3CFA908F-632E-CA4F-8984-0B2DE97C4A0F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32FBFAA0-0EE3-BB43-9152-4969B38C1A49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94E0B832-3FC5-574B-9F1E-BD22C743D1D6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7861FF87-C6D9-EB4C-B9B8-43772439ACFF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0" name="Group 137">
              <a:extLst>
                <a:ext uri="{FF2B5EF4-FFF2-40B4-BE49-F238E27FC236}">
                  <a16:creationId xmlns="" xmlns:a16="http://schemas.microsoft.com/office/drawing/2014/main" id="{A353D82E-8FA0-F74A-85EB-A42A69F92293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="" xmlns:a16="http://schemas.microsoft.com/office/drawing/2014/main" id="{295CCF8A-262B-154E-ACD3-3D59F4E8955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="" xmlns:a16="http://schemas.microsoft.com/office/drawing/2014/main" id="{8A4983CB-966A-E34A-9835-7569FFD43B7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1" name="Group 168">
                <a:extLst>
                  <a:ext uri="{FF2B5EF4-FFF2-40B4-BE49-F238E27FC236}">
                    <a16:creationId xmlns="" xmlns:a16="http://schemas.microsoft.com/office/drawing/2014/main" id="{F3D8239B-E01B-8D4C-8B1A-79D3EE3F013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70" name="Freeform 169">
                  <a:extLst>
                    <a:ext uri="{FF2B5EF4-FFF2-40B4-BE49-F238E27FC236}">
                      <a16:creationId xmlns="" xmlns:a16="http://schemas.microsoft.com/office/drawing/2014/main" id="{FF83420E-44BC-194B-9ED3-FE9DB736B0E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="" xmlns:a16="http://schemas.microsoft.com/office/drawing/2014/main" id="{0039DC68-C120-8442-8133-04DCB027676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="" xmlns:a16="http://schemas.microsoft.com/office/drawing/2014/main" id="{86B0594D-D566-464E-84AD-60F69E34FE1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="" xmlns:a16="http://schemas.microsoft.com/office/drawing/2014/main" id="{96535EE5-5F15-9B47-9FA3-5462D1D6FF4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Group 138">
              <a:extLst>
                <a:ext uri="{FF2B5EF4-FFF2-40B4-BE49-F238E27FC236}">
                  <a16:creationId xmlns="" xmlns:a16="http://schemas.microsoft.com/office/drawing/2014/main" id="{D1794D50-2655-4143-ACDC-7B9CFFD28EFB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="" xmlns:a16="http://schemas.microsoft.com/office/drawing/2014/main" id="{58FB7B2A-678F-9040-8CE2-202A5D74D9F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="" xmlns:a16="http://schemas.microsoft.com/office/drawing/2014/main" id="{50925578-96EF-A045-933D-24AC50637F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3" name="Group 161">
                <a:extLst>
                  <a:ext uri="{FF2B5EF4-FFF2-40B4-BE49-F238E27FC236}">
                    <a16:creationId xmlns="" xmlns:a16="http://schemas.microsoft.com/office/drawing/2014/main" id="{5ACC5AD1-9C97-D644-ACEC-58FCE6231EF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3" name="Freeform 162">
                  <a:extLst>
                    <a:ext uri="{FF2B5EF4-FFF2-40B4-BE49-F238E27FC236}">
                      <a16:creationId xmlns="" xmlns:a16="http://schemas.microsoft.com/office/drawing/2014/main" id="{06F669DD-6374-054C-96DB-43D4F0CF15B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="" xmlns:a16="http://schemas.microsoft.com/office/drawing/2014/main" id="{5D9C6DF2-C338-9544-B84B-DB02CBE1E8B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="" xmlns:a16="http://schemas.microsoft.com/office/drawing/2014/main" id="{FCCD833C-4225-454C-A629-302312E6CED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="" xmlns:a16="http://schemas.microsoft.com/office/drawing/2014/main" id="{2DE50C89-24A0-8B4D-92C5-C55DFA736F1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" name="Group 139">
              <a:extLst>
                <a:ext uri="{FF2B5EF4-FFF2-40B4-BE49-F238E27FC236}">
                  <a16:creationId xmlns="" xmlns:a16="http://schemas.microsoft.com/office/drawing/2014/main" id="{3B48D140-AAB4-3A4F-B8B8-518AF7CF2C69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="" xmlns:a16="http://schemas.microsoft.com/office/drawing/2014/main" id="{FE57807F-1447-D44F-B404-966015075C7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43982EE3-3449-C044-BD0D-7EC81F99F6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" name="Group 154">
                <a:extLst>
                  <a:ext uri="{FF2B5EF4-FFF2-40B4-BE49-F238E27FC236}">
                    <a16:creationId xmlns="" xmlns:a16="http://schemas.microsoft.com/office/drawing/2014/main" id="{F97DEDA5-BA9C-A943-A3C1-4F4B817EB4F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6" name="Freeform 155">
                  <a:extLst>
                    <a:ext uri="{FF2B5EF4-FFF2-40B4-BE49-F238E27FC236}">
                      <a16:creationId xmlns="" xmlns:a16="http://schemas.microsoft.com/office/drawing/2014/main" id="{61EADF13-F44B-2B43-AE78-D55E111427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="" xmlns:a16="http://schemas.microsoft.com/office/drawing/2014/main" id="{2E5C14A0-91A6-AA42-839B-AD29DA604A2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="" xmlns:a16="http://schemas.microsoft.com/office/drawing/2014/main" id="{F1AF5CF0-5119-584D-81B5-A48CA73C5E1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="" xmlns:a16="http://schemas.microsoft.com/office/drawing/2014/main" id="{D38DA429-3201-3D46-B754-F37B6FE9745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" name="Group 140">
              <a:extLst>
                <a:ext uri="{FF2B5EF4-FFF2-40B4-BE49-F238E27FC236}">
                  <a16:creationId xmlns="" xmlns:a16="http://schemas.microsoft.com/office/drawing/2014/main" id="{5021D291-26C6-AF49-86BA-158481992C2F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="" xmlns:a16="http://schemas.microsoft.com/office/drawing/2014/main" id="{E5938199-49B6-0D4A-B490-7D3711D704B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="" xmlns:a16="http://schemas.microsoft.com/office/drawing/2014/main" id="{21D43069-C751-2543-86B4-57B2E71B3BF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7" name="Group 147">
                <a:extLst>
                  <a:ext uri="{FF2B5EF4-FFF2-40B4-BE49-F238E27FC236}">
                    <a16:creationId xmlns="" xmlns:a16="http://schemas.microsoft.com/office/drawing/2014/main" id="{89012458-7BC8-5F41-B066-C6EEBE26670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9" name="Freeform 148">
                  <a:extLst>
                    <a:ext uri="{FF2B5EF4-FFF2-40B4-BE49-F238E27FC236}">
                      <a16:creationId xmlns="" xmlns:a16="http://schemas.microsoft.com/office/drawing/2014/main" id="{C8E0D58E-F804-C844-8DA3-3B4F45236E2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="" xmlns:a16="http://schemas.microsoft.com/office/drawing/2014/main" id="{B4B68733-8B68-FC45-B05B-1D541028D8F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="" xmlns:a16="http://schemas.microsoft.com/office/drawing/2014/main" id="{8592BC0A-4A10-094F-A09B-B3161A16561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="" xmlns:a16="http://schemas.microsoft.com/office/drawing/2014/main" id="{91BE8D3E-3653-6444-98C3-CB3C3D3F6AB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2" name="Up-Down Arrow 141">
              <a:extLst>
                <a:ext uri="{FF2B5EF4-FFF2-40B4-BE49-F238E27FC236}">
                  <a16:creationId xmlns="" xmlns:a16="http://schemas.microsoft.com/office/drawing/2014/main" id="{7FF81446-291C-C947-8585-019F3F6E8813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3" name="Up-Down Arrow 142">
              <a:extLst>
                <a:ext uri="{FF2B5EF4-FFF2-40B4-BE49-F238E27FC236}">
                  <a16:creationId xmlns="" xmlns:a16="http://schemas.microsoft.com/office/drawing/2014/main" id="{B95589CC-8F98-4C4F-8BA3-9B58BDC84044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4" name="Up-Down Arrow 143">
              <a:extLst>
                <a:ext uri="{FF2B5EF4-FFF2-40B4-BE49-F238E27FC236}">
                  <a16:creationId xmlns="" xmlns:a16="http://schemas.microsoft.com/office/drawing/2014/main" id="{BE98B4E9-6553-B246-8910-F619C6ED59AE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" name="Up-Down Arrow 144">
              <a:extLst>
                <a:ext uri="{FF2B5EF4-FFF2-40B4-BE49-F238E27FC236}">
                  <a16:creationId xmlns="" xmlns:a16="http://schemas.microsoft.com/office/drawing/2014/main" id="{A1AEE8AC-6840-3746-9F54-9B18D3E5C055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226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457"/>
            <a:ext cx="7886700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OpenFlow: </a:t>
            </a:r>
            <a:r>
              <a:rPr lang="en-US" dirty="0"/>
              <a:t>controller-to-switch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610955-4D70-5844-AF3C-17FCA079A4DB}"/>
              </a:ext>
            </a:extLst>
          </p:cNvPr>
          <p:cNvSpPr/>
          <p:nvPr/>
        </p:nvSpPr>
        <p:spPr>
          <a:xfrm>
            <a:off x="688932" y="1523277"/>
            <a:ext cx="45438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Key controller-to-switch messages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CC0000"/>
                </a:solidFill>
              </a:rPr>
              <a:t>features: </a:t>
            </a:r>
            <a:r>
              <a:rPr lang="en-US" sz="2400" dirty="0"/>
              <a:t>controller queries switch features, switch replies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CC0000"/>
                </a:solidFill>
              </a:rPr>
              <a:t>configure: </a:t>
            </a:r>
            <a:r>
              <a:rPr lang="en-US" sz="2400" dirty="0"/>
              <a:t>controller queries/sets switch configuration parameters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CC0000"/>
                </a:solidFill>
              </a:rPr>
              <a:t>modify-state: </a:t>
            </a:r>
            <a:r>
              <a:rPr lang="en-US" sz="2400" dirty="0"/>
              <a:t>add, delete, modify flow entries in the OpenFlow tables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CC0000"/>
                </a:solidFill>
              </a:rPr>
              <a:t>packet-out: </a:t>
            </a:r>
            <a:r>
              <a:rPr lang="en-US" sz="2400" dirty="0"/>
              <a:t>controller can send this packet out of specific switch port</a:t>
            </a:r>
          </a:p>
        </p:txBody>
      </p:sp>
      <p:grpSp>
        <p:nvGrpSpPr>
          <p:cNvPr id="5" name="Group 177">
            <a:extLst>
              <a:ext uri="{FF2B5EF4-FFF2-40B4-BE49-F238E27FC236}">
                <a16:creationId xmlns="" xmlns:a16="http://schemas.microsoft.com/office/drawing/2014/main" id="{0113BED9-58BA-0E4C-982E-AE0EDD7B0E96}"/>
              </a:ext>
            </a:extLst>
          </p:cNvPr>
          <p:cNvGrpSpPr/>
          <p:nvPr/>
        </p:nvGrpSpPr>
        <p:grpSpPr>
          <a:xfrm>
            <a:off x="5879420" y="1446147"/>
            <a:ext cx="3275568" cy="3732173"/>
            <a:chOff x="7686822" y="1446146"/>
            <a:chExt cx="4367425" cy="3732173"/>
          </a:xfrm>
        </p:grpSpPr>
        <p:grpSp>
          <p:nvGrpSpPr>
            <p:cNvPr id="6" name="Group 950">
              <a:extLst>
                <a:ext uri="{FF2B5EF4-FFF2-40B4-BE49-F238E27FC236}">
                  <a16:creationId xmlns="" xmlns:a16="http://schemas.microsoft.com/office/drawing/2014/main" id="{C87BE356-E809-EF48-A80D-4A417DAFE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224" name="Freeform 951">
                <a:extLst>
                  <a:ext uri="{FF2B5EF4-FFF2-40B4-BE49-F238E27FC236}">
                    <a16:creationId xmlns="" xmlns:a16="http://schemas.microsoft.com/office/drawing/2014/main" id="{8B755082-0279-7A40-9C72-674AB2F7D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" name="Rectangle 952">
                <a:extLst>
                  <a:ext uri="{FF2B5EF4-FFF2-40B4-BE49-F238E27FC236}">
                    <a16:creationId xmlns="" xmlns:a16="http://schemas.microsoft.com/office/drawing/2014/main" id="{06E02BA7-5429-0541-8F8D-A4483DC7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Freeform 953">
                <a:extLst>
                  <a:ext uri="{FF2B5EF4-FFF2-40B4-BE49-F238E27FC236}">
                    <a16:creationId xmlns="" xmlns:a16="http://schemas.microsoft.com/office/drawing/2014/main" id="{B5F45512-74FD-D844-85E9-BD3B03BAC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" name="Freeform 954">
                <a:extLst>
                  <a:ext uri="{FF2B5EF4-FFF2-40B4-BE49-F238E27FC236}">
                    <a16:creationId xmlns="" xmlns:a16="http://schemas.microsoft.com/office/drawing/2014/main" id="{D8C02203-D9C6-F34B-AC03-3C858C080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8" name="Rectangle 955">
                <a:extLst>
                  <a:ext uri="{FF2B5EF4-FFF2-40B4-BE49-F238E27FC236}">
                    <a16:creationId xmlns="" xmlns:a16="http://schemas.microsoft.com/office/drawing/2014/main" id="{6F5DF8ED-356A-1F48-89F6-988C453DD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" name="Group 956">
                <a:extLst>
                  <a:ext uri="{FF2B5EF4-FFF2-40B4-BE49-F238E27FC236}">
                    <a16:creationId xmlns="" xmlns:a16="http://schemas.microsoft.com/office/drawing/2014/main" id="{5692F48A-AD68-9C40-A365-9BA8519139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4" name="AutoShape 957">
                  <a:extLst>
                    <a:ext uri="{FF2B5EF4-FFF2-40B4-BE49-F238E27FC236}">
                      <a16:creationId xmlns="" xmlns:a16="http://schemas.microsoft.com/office/drawing/2014/main" id="{02BFDCD0-FDDC-2947-BDE5-8CD405853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AutoShape 958">
                  <a:extLst>
                    <a:ext uri="{FF2B5EF4-FFF2-40B4-BE49-F238E27FC236}">
                      <a16:creationId xmlns="" xmlns:a16="http://schemas.microsoft.com/office/drawing/2014/main" id="{5B2B27AD-5761-7540-842C-82291E43B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0" name="Rectangle 959">
                <a:extLst>
                  <a:ext uri="{FF2B5EF4-FFF2-40B4-BE49-F238E27FC236}">
                    <a16:creationId xmlns="" xmlns:a16="http://schemas.microsoft.com/office/drawing/2014/main" id="{76391211-601A-8C4A-A897-DFF32EBDF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" name="Group 960">
                <a:extLst>
                  <a:ext uri="{FF2B5EF4-FFF2-40B4-BE49-F238E27FC236}">
                    <a16:creationId xmlns="" xmlns:a16="http://schemas.microsoft.com/office/drawing/2014/main" id="{4A898D0A-BA19-C241-A002-318AA4A73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2" name="AutoShape 961">
                  <a:extLst>
                    <a:ext uri="{FF2B5EF4-FFF2-40B4-BE49-F238E27FC236}">
                      <a16:creationId xmlns="" xmlns:a16="http://schemas.microsoft.com/office/drawing/2014/main" id="{DEC50F88-815B-C24E-A746-BF72E29A4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AutoShape 962">
                  <a:extLst>
                    <a:ext uri="{FF2B5EF4-FFF2-40B4-BE49-F238E27FC236}">
                      <a16:creationId xmlns="" xmlns:a16="http://schemas.microsoft.com/office/drawing/2014/main" id="{5671BDCF-839B-8F47-8971-DA91198AC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2" name="Rectangle 963">
                <a:extLst>
                  <a:ext uri="{FF2B5EF4-FFF2-40B4-BE49-F238E27FC236}">
                    <a16:creationId xmlns="" xmlns:a16="http://schemas.microsoft.com/office/drawing/2014/main" id="{B5952670-8B35-7A47-8424-CACDB8CA4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964">
                <a:extLst>
                  <a:ext uri="{FF2B5EF4-FFF2-40B4-BE49-F238E27FC236}">
                    <a16:creationId xmlns="" xmlns:a16="http://schemas.microsoft.com/office/drawing/2014/main" id="{4422A870-3BD1-D34E-8CDA-00C00B708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965">
                <a:extLst>
                  <a:ext uri="{FF2B5EF4-FFF2-40B4-BE49-F238E27FC236}">
                    <a16:creationId xmlns="" xmlns:a16="http://schemas.microsoft.com/office/drawing/2014/main" id="{7BD4432F-75CD-5A4E-8DAB-BC0C43677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0" name="AutoShape 966">
                  <a:extLst>
                    <a:ext uri="{FF2B5EF4-FFF2-40B4-BE49-F238E27FC236}">
                      <a16:creationId xmlns="" xmlns:a16="http://schemas.microsoft.com/office/drawing/2014/main" id="{C4C30E79-C938-2042-9CE7-B4778F899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AutoShape 967">
                  <a:extLst>
                    <a:ext uri="{FF2B5EF4-FFF2-40B4-BE49-F238E27FC236}">
                      <a16:creationId xmlns="" xmlns:a16="http://schemas.microsoft.com/office/drawing/2014/main" id="{DC3F7F0B-6562-E448-8B3E-D4FEFDCED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5" name="Freeform 968">
                <a:extLst>
                  <a:ext uri="{FF2B5EF4-FFF2-40B4-BE49-F238E27FC236}">
                    <a16:creationId xmlns="" xmlns:a16="http://schemas.microsoft.com/office/drawing/2014/main" id="{E28409B3-F332-2440-A29A-38392FADE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" name="Group 969">
                <a:extLst>
                  <a:ext uri="{FF2B5EF4-FFF2-40B4-BE49-F238E27FC236}">
                    <a16:creationId xmlns="" xmlns:a16="http://schemas.microsoft.com/office/drawing/2014/main" id="{1FF28CE3-79C0-BE4F-853E-9C567B0F5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8" name="AutoShape 970">
                  <a:extLst>
                    <a:ext uri="{FF2B5EF4-FFF2-40B4-BE49-F238E27FC236}">
                      <a16:creationId xmlns="" xmlns:a16="http://schemas.microsoft.com/office/drawing/2014/main" id="{3AAB8674-EC1E-BE4D-8DB2-C08A9FA50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AutoShape 971">
                  <a:extLst>
                    <a:ext uri="{FF2B5EF4-FFF2-40B4-BE49-F238E27FC236}">
                      <a16:creationId xmlns="" xmlns:a16="http://schemas.microsoft.com/office/drawing/2014/main" id="{A28B1EC1-8CC0-1744-813E-EA7223658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7" name="Rectangle 972">
                <a:extLst>
                  <a:ext uri="{FF2B5EF4-FFF2-40B4-BE49-F238E27FC236}">
                    <a16:creationId xmlns="" xmlns:a16="http://schemas.microsoft.com/office/drawing/2014/main" id="{08FF9A56-98A2-4547-99BE-094F811AB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8" name="Freeform 973">
                <a:extLst>
                  <a:ext uri="{FF2B5EF4-FFF2-40B4-BE49-F238E27FC236}">
                    <a16:creationId xmlns="" xmlns:a16="http://schemas.microsoft.com/office/drawing/2014/main" id="{7E8CEB32-B8AA-CB4E-85C5-D96A7437C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9" name="Freeform 974">
                <a:extLst>
                  <a:ext uri="{FF2B5EF4-FFF2-40B4-BE49-F238E27FC236}">
                    <a16:creationId xmlns="" xmlns:a16="http://schemas.microsoft.com/office/drawing/2014/main" id="{63DD5A39-8435-7A4D-BE8A-4626DB36C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0" name="Oval 975">
                <a:extLst>
                  <a:ext uri="{FF2B5EF4-FFF2-40B4-BE49-F238E27FC236}">
                    <a16:creationId xmlns="" xmlns:a16="http://schemas.microsoft.com/office/drawing/2014/main" id="{2F96D7D3-E797-7D4A-930E-A888E52C6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1" name="Freeform 976">
                <a:extLst>
                  <a:ext uri="{FF2B5EF4-FFF2-40B4-BE49-F238E27FC236}">
                    <a16:creationId xmlns="" xmlns:a16="http://schemas.microsoft.com/office/drawing/2014/main" id="{0AC0D9D6-FAB0-2149-AB34-1A7502AFD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AutoShape 977">
                <a:extLst>
                  <a:ext uri="{FF2B5EF4-FFF2-40B4-BE49-F238E27FC236}">
                    <a16:creationId xmlns="" xmlns:a16="http://schemas.microsoft.com/office/drawing/2014/main" id="{2BB3F677-6C0A-9244-B2D3-C6578659C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3" name="AutoShape 978">
                <a:extLst>
                  <a:ext uri="{FF2B5EF4-FFF2-40B4-BE49-F238E27FC236}">
                    <a16:creationId xmlns="" xmlns:a16="http://schemas.microsoft.com/office/drawing/2014/main" id="{9B575564-0643-C840-BEC1-EA0A87490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4" name="Oval 979">
                <a:extLst>
                  <a:ext uri="{FF2B5EF4-FFF2-40B4-BE49-F238E27FC236}">
                    <a16:creationId xmlns="" xmlns:a16="http://schemas.microsoft.com/office/drawing/2014/main" id="{42DAB0D6-0E47-E246-A457-039BA6634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Oval 980">
                <a:extLst>
                  <a:ext uri="{FF2B5EF4-FFF2-40B4-BE49-F238E27FC236}">
                    <a16:creationId xmlns="" xmlns:a16="http://schemas.microsoft.com/office/drawing/2014/main" id="{26D69774-403D-214E-BF62-A85CBE651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" name="Oval 981">
                <a:extLst>
                  <a:ext uri="{FF2B5EF4-FFF2-40B4-BE49-F238E27FC236}">
                    <a16:creationId xmlns="" xmlns:a16="http://schemas.microsoft.com/office/drawing/2014/main" id="{26DC7522-3EF5-7241-AF1E-E415C56DD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7" name="Rectangle 982">
                <a:extLst>
                  <a:ext uri="{FF2B5EF4-FFF2-40B4-BE49-F238E27FC236}">
                    <a16:creationId xmlns="" xmlns:a16="http://schemas.microsoft.com/office/drawing/2014/main" id="{8DEF73AD-782C-4544-88F5-4A758E660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80" name="Picture 4">
              <a:extLst>
                <a:ext uri="{FF2B5EF4-FFF2-40B4-BE49-F238E27FC236}">
                  <a16:creationId xmlns="" xmlns:a16="http://schemas.microsoft.com/office/drawing/2014/main" id="{C1C7DF53-B6EC-4E47-9C75-9D5334D96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9B6AB8F7-2F1B-B247-9F4F-49854BA9BB07}"/>
                </a:ext>
              </a:extLst>
            </p:cNvPr>
            <p:cNvSpPr txBox="1"/>
            <p:nvPr/>
          </p:nvSpPr>
          <p:spPr>
            <a:xfrm>
              <a:off x="7757771" y="1446146"/>
              <a:ext cx="4296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82" name="Freeform 3">
              <a:extLst>
                <a:ext uri="{FF2B5EF4-FFF2-40B4-BE49-F238E27FC236}">
                  <a16:creationId xmlns="" xmlns:a16="http://schemas.microsoft.com/office/drawing/2014/main" id="{C2351F8B-C157-A844-9FBF-33F526E5C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4F9DD47E-E6C7-254B-9D7A-8386B96CFBA3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63CDEDC8-E645-5647-87E8-71F346110444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3C4CA3CC-7C14-9C43-9C88-18B3AC78DF59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88CC3EBD-E425-184C-894C-EAB5273767D9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FEF48E80-646F-7F47-A7F6-ED0682948DB1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1" name="Group 187">
              <a:extLst>
                <a:ext uri="{FF2B5EF4-FFF2-40B4-BE49-F238E27FC236}">
                  <a16:creationId xmlns="" xmlns:a16="http://schemas.microsoft.com/office/drawing/2014/main" id="{0C804D6D-5E6C-524E-BD9D-63A040FEC0E8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="" xmlns:a16="http://schemas.microsoft.com/office/drawing/2014/main" id="{1AEAF277-EC15-C74A-A897-429ECC402C3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2A985C30-AA68-A449-AE2D-96537804B4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2" name="Group 218">
                <a:extLst>
                  <a:ext uri="{FF2B5EF4-FFF2-40B4-BE49-F238E27FC236}">
                    <a16:creationId xmlns="" xmlns:a16="http://schemas.microsoft.com/office/drawing/2014/main" id="{24F1D6E1-F974-6F44-8BEC-75356C5B094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0" name="Freeform 219">
                  <a:extLst>
                    <a:ext uri="{FF2B5EF4-FFF2-40B4-BE49-F238E27FC236}">
                      <a16:creationId xmlns="" xmlns:a16="http://schemas.microsoft.com/office/drawing/2014/main" id="{D2D2DF33-027B-624E-9924-24F57D13560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="" xmlns:a16="http://schemas.microsoft.com/office/drawing/2014/main" id="{FD076409-B5DE-A74C-BF70-A33601526BB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="" xmlns:a16="http://schemas.microsoft.com/office/drawing/2014/main" id="{E72E3A76-24C6-EC4C-8E11-1C51A15302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="" xmlns:a16="http://schemas.microsoft.com/office/drawing/2014/main" id="{49634892-5A40-3442-A58E-C4B4759475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" name="Group 188">
              <a:extLst>
                <a:ext uri="{FF2B5EF4-FFF2-40B4-BE49-F238E27FC236}">
                  <a16:creationId xmlns="" xmlns:a16="http://schemas.microsoft.com/office/drawing/2014/main" id="{B6461273-4C3C-0849-8B76-2FDBB4CC2A8B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="" xmlns:a16="http://schemas.microsoft.com/office/drawing/2014/main" id="{0B58449A-7556-5A49-A023-3F0D33B630A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="" xmlns:a16="http://schemas.microsoft.com/office/drawing/2014/main" id="{8186502C-C7FD-5E47-ACE6-24FC52D26CA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" name="Group 211">
                <a:extLst>
                  <a:ext uri="{FF2B5EF4-FFF2-40B4-BE49-F238E27FC236}">
                    <a16:creationId xmlns="" xmlns:a16="http://schemas.microsoft.com/office/drawing/2014/main" id="{826D19B7-26A5-6F41-8DE5-1C7D29CC3B5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3" name="Freeform 212">
                  <a:extLst>
                    <a:ext uri="{FF2B5EF4-FFF2-40B4-BE49-F238E27FC236}">
                      <a16:creationId xmlns="" xmlns:a16="http://schemas.microsoft.com/office/drawing/2014/main" id="{8AFF7ABF-7E52-BA4F-B603-86430FC57D6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="" xmlns:a16="http://schemas.microsoft.com/office/drawing/2014/main" id="{990D02A4-17F1-4148-A484-7A3E4098F2B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="" xmlns:a16="http://schemas.microsoft.com/office/drawing/2014/main" id="{C9431E55-EC7D-724C-BFA7-F051A9194A8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="" xmlns:a16="http://schemas.microsoft.com/office/drawing/2014/main" id="{AE2A32CC-B405-C94F-84DA-694071AE6CF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" name="Group 189">
              <a:extLst>
                <a:ext uri="{FF2B5EF4-FFF2-40B4-BE49-F238E27FC236}">
                  <a16:creationId xmlns="" xmlns:a16="http://schemas.microsoft.com/office/drawing/2014/main" id="{A76B67DA-7126-4047-8481-D05777A4AF59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203" name="Freeform 202">
                <a:extLst>
                  <a:ext uri="{FF2B5EF4-FFF2-40B4-BE49-F238E27FC236}">
                    <a16:creationId xmlns="" xmlns:a16="http://schemas.microsoft.com/office/drawing/2014/main" id="{0E61F05A-5C6C-BA45-A2A0-3E2645B8EE6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0FA1DFC2-AB5D-C54C-9442-B2A75748131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6" name="Group 204">
                <a:extLst>
                  <a:ext uri="{FF2B5EF4-FFF2-40B4-BE49-F238E27FC236}">
                    <a16:creationId xmlns="" xmlns:a16="http://schemas.microsoft.com/office/drawing/2014/main" id="{90A54D4C-3F79-C743-9C80-084991D4120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6" name="Freeform 205">
                  <a:extLst>
                    <a:ext uri="{FF2B5EF4-FFF2-40B4-BE49-F238E27FC236}">
                      <a16:creationId xmlns="" xmlns:a16="http://schemas.microsoft.com/office/drawing/2014/main" id="{1E26A4E5-AF3D-4947-B66A-F398E4D69CB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="" xmlns:a16="http://schemas.microsoft.com/office/drawing/2014/main" id="{108468E8-5985-1D44-89B2-DDB119754CD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="" xmlns:a16="http://schemas.microsoft.com/office/drawing/2014/main" id="{6EE1E107-11AB-F041-8F7D-A8495BAABDD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="" xmlns:a16="http://schemas.microsoft.com/office/drawing/2014/main" id="{78CC0B5F-254D-0F46-A315-DC344F1CAB1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190">
              <a:extLst>
                <a:ext uri="{FF2B5EF4-FFF2-40B4-BE49-F238E27FC236}">
                  <a16:creationId xmlns="" xmlns:a16="http://schemas.microsoft.com/office/drawing/2014/main" id="{1B1C1707-4E61-344B-83ED-C9AB38B851B6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="" xmlns:a16="http://schemas.microsoft.com/office/drawing/2014/main" id="{8FE70426-9A03-474A-BFF9-2E4D882C6CB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="" xmlns:a16="http://schemas.microsoft.com/office/drawing/2014/main" id="{8BF428C1-730C-E94C-B289-CC31047CC39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" name="Group 197">
                <a:extLst>
                  <a:ext uri="{FF2B5EF4-FFF2-40B4-BE49-F238E27FC236}">
                    <a16:creationId xmlns="" xmlns:a16="http://schemas.microsoft.com/office/drawing/2014/main" id="{138A4A7A-09DC-8A49-8467-DF8F2FD046F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99" name="Freeform 198">
                  <a:extLst>
                    <a:ext uri="{FF2B5EF4-FFF2-40B4-BE49-F238E27FC236}">
                      <a16:creationId xmlns="" xmlns:a16="http://schemas.microsoft.com/office/drawing/2014/main" id="{7EBACC77-0606-D34F-BFE6-DF15F0FDF5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="" xmlns:a16="http://schemas.microsoft.com/office/drawing/2014/main" id="{1DEC1B92-3C4E-444D-8F87-8E4953BA090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="" xmlns:a16="http://schemas.microsoft.com/office/drawing/2014/main" id="{C2399E85-9E76-C24E-AAB4-E6CD2D0D44E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="" xmlns:a16="http://schemas.microsoft.com/office/drawing/2014/main" id="{0E184E1F-EE40-B843-B55F-8DB9C138745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2" name="Up-Down Arrow 191">
              <a:extLst>
                <a:ext uri="{FF2B5EF4-FFF2-40B4-BE49-F238E27FC236}">
                  <a16:creationId xmlns="" xmlns:a16="http://schemas.microsoft.com/office/drawing/2014/main" id="{9CE87CD0-C188-3E4C-B71D-8AE494AD257B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Up-Down Arrow 192">
              <a:extLst>
                <a:ext uri="{FF2B5EF4-FFF2-40B4-BE49-F238E27FC236}">
                  <a16:creationId xmlns="" xmlns:a16="http://schemas.microsoft.com/office/drawing/2014/main" id="{F49C411D-1F42-6D46-925C-79C8590CCA79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Up-Down Arrow 193">
              <a:extLst>
                <a:ext uri="{FF2B5EF4-FFF2-40B4-BE49-F238E27FC236}">
                  <a16:creationId xmlns="" xmlns:a16="http://schemas.microsoft.com/office/drawing/2014/main" id="{7B4919E6-79AD-8A4F-B81F-ABA9415D1A52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Up-Down Arrow 194">
              <a:extLst>
                <a:ext uri="{FF2B5EF4-FFF2-40B4-BE49-F238E27FC236}">
                  <a16:creationId xmlns="" xmlns:a16="http://schemas.microsoft.com/office/drawing/2014/main" id="{7FC3545F-3992-AC46-9AF7-CA1EA8A14152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149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457"/>
            <a:ext cx="7886700" cy="89462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OpenFlow: </a:t>
            </a:r>
            <a:r>
              <a:rPr lang="en-US" sz="4800" dirty="0"/>
              <a:t>switch-to-controller messages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610955-4D70-5844-AF3C-17FCA079A4DB}"/>
              </a:ext>
            </a:extLst>
          </p:cNvPr>
          <p:cNvSpPr/>
          <p:nvPr/>
        </p:nvSpPr>
        <p:spPr>
          <a:xfrm>
            <a:off x="604381" y="1385491"/>
            <a:ext cx="48350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Key switch-to-controller messages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CC0000"/>
                </a:solidFill>
              </a:rPr>
              <a:t>packet-in: </a:t>
            </a:r>
            <a:r>
              <a:rPr lang="en-US" sz="2400" dirty="0"/>
              <a:t>transfer packet (and its control) to controller.  See packet-out message from controller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CC0000"/>
                </a:solidFill>
              </a:rPr>
              <a:t>flow-removed: </a:t>
            </a:r>
            <a:r>
              <a:rPr lang="en-US" sz="2400" dirty="0"/>
              <a:t>flow table entry deleted at switch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rgbClr val="CC0000"/>
                </a:solidFill>
              </a:rPr>
              <a:t>port status: </a:t>
            </a:r>
            <a:r>
              <a:rPr lang="en-US" sz="2400" dirty="0"/>
              <a:t>inform controller of a change on a port.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8E958E-D892-2844-99B6-42522891E40E}"/>
              </a:ext>
            </a:extLst>
          </p:cNvPr>
          <p:cNvSpPr txBox="1"/>
          <p:nvPr/>
        </p:nvSpPr>
        <p:spPr>
          <a:xfrm>
            <a:off x="732772" y="5497334"/>
            <a:ext cx="7816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Fortunately, network operators don’t “program” switches by creating/sending OpenFlow messages directly.  Instead use higher-level abstraction at controller</a:t>
            </a:r>
          </a:p>
          <a:p>
            <a:endParaRPr lang="en-US" dirty="0"/>
          </a:p>
        </p:txBody>
      </p:sp>
      <p:grpSp>
        <p:nvGrpSpPr>
          <p:cNvPr id="6" name="Group 177">
            <a:extLst>
              <a:ext uri="{FF2B5EF4-FFF2-40B4-BE49-F238E27FC236}">
                <a16:creationId xmlns="" xmlns:a16="http://schemas.microsoft.com/office/drawing/2014/main" id="{05C1E192-3943-264E-808F-6249874B1A90}"/>
              </a:ext>
            </a:extLst>
          </p:cNvPr>
          <p:cNvGrpSpPr/>
          <p:nvPr/>
        </p:nvGrpSpPr>
        <p:grpSpPr>
          <a:xfrm>
            <a:off x="5879420" y="1446147"/>
            <a:ext cx="3275568" cy="3732173"/>
            <a:chOff x="7686822" y="1446146"/>
            <a:chExt cx="4367425" cy="3732173"/>
          </a:xfrm>
        </p:grpSpPr>
        <p:grpSp>
          <p:nvGrpSpPr>
            <p:cNvPr id="7" name="Group 950">
              <a:extLst>
                <a:ext uri="{FF2B5EF4-FFF2-40B4-BE49-F238E27FC236}">
                  <a16:creationId xmlns="" xmlns:a16="http://schemas.microsoft.com/office/drawing/2014/main" id="{ED88F4A4-5370-FC45-B097-B21D7F69D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224" name="Freeform 951">
                <a:extLst>
                  <a:ext uri="{FF2B5EF4-FFF2-40B4-BE49-F238E27FC236}">
                    <a16:creationId xmlns="" xmlns:a16="http://schemas.microsoft.com/office/drawing/2014/main" id="{8D022F74-05A3-F946-90D6-8934EA188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" name="Rectangle 952">
                <a:extLst>
                  <a:ext uri="{FF2B5EF4-FFF2-40B4-BE49-F238E27FC236}">
                    <a16:creationId xmlns="" xmlns:a16="http://schemas.microsoft.com/office/drawing/2014/main" id="{6494FE2D-440B-9E49-AA10-826B0BF67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Freeform 953">
                <a:extLst>
                  <a:ext uri="{FF2B5EF4-FFF2-40B4-BE49-F238E27FC236}">
                    <a16:creationId xmlns="" xmlns:a16="http://schemas.microsoft.com/office/drawing/2014/main" id="{84F74045-C7A2-DC4D-9204-B67518C2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" name="Freeform 954">
                <a:extLst>
                  <a:ext uri="{FF2B5EF4-FFF2-40B4-BE49-F238E27FC236}">
                    <a16:creationId xmlns="" xmlns:a16="http://schemas.microsoft.com/office/drawing/2014/main" id="{CDADCCE7-7390-5449-B3A0-3CB4987A2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8" name="Rectangle 955">
                <a:extLst>
                  <a:ext uri="{FF2B5EF4-FFF2-40B4-BE49-F238E27FC236}">
                    <a16:creationId xmlns="" xmlns:a16="http://schemas.microsoft.com/office/drawing/2014/main" id="{03799953-C230-BF4C-B1AF-FCDEDB55B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" name="Group 956">
                <a:extLst>
                  <a:ext uri="{FF2B5EF4-FFF2-40B4-BE49-F238E27FC236}">
                    <a16:creationId xmlns="" xmlns:a16="http://schemas.microsoft.com/office/drawing/2014/main" id="{BF026E67-31D1-1044-9990-DBE10FF35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4" name="AutoShape 957">
                  <a:extLst>
                    <a:ext uri="{FF2B5EF4-FFF2-40B4-BE49-F238E27FC236}">
                      <a16:creationId xmlns="" xmlns:a16="http://schemas.microsoft.com/office/drawing/2014/main" id="{D10904F7-5809-B44A-AA68-E56B9AF41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AutoShape 958">
                  <a:extLst>
                    <a:ext uri="{FF2B5EF4-FFF2-40B4-BE49-F238E27FC236}">
                      <a16:creationId xmlns="" xmlns:a16="http://schemas.microsoft.com/office/drawing/2014/main" id="{478D1C0E-669A-8A4C-9FD6-DF7DE2B55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0" name="Rectangle 959">
                <a:extLst>
                  <a:ext uri="{FF2B5EF4-FFF2-40B4-BE49-F238E27FC236}">
                    <a16:creationId xmlns="" xmlns:a16="http://schemas.microsoft.com/office/drawing/2014/main" id="{ECCCA03F-6C83-4847-8B32-FD635E3CB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960">
                <a:extLst>
                  <a:ext uri="{FF2B5EF4-FFF2-40B4-BE49-F238E27FC236}">
                    <a16:creationId xmlns="" xmlns:a16="http://schemas.microsoft.com/office/drawing/2014/main" id="{0804097F-BA94-F74B-A0B7-2F9289D75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2" name="AutoShape 961">
                  <a:extLst>
                    <a:ext uri="{FF2B5EF4-FFF2-40B4-BE49-F238E27FC236}">
                      <a16:creationId xmlns="" xmlns:a16="http://schemas.microsoft.com/office/drawing/2014/main" id="{D0EAF987-F31A-CD44-9881-D65869619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AutoShape 962">
                  <a:extLst>
                    <a:ext uri="{FF2B5EF4-FFF2-40B4-BE49-F238E27FC236}">
                      <a16:creationId xmlns="" xmlns:a16="http://schemas.microsoft.com/office/drawing/2014/main" id="{60EC5489-D035-9B4B-A4F5-96DDBFD05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2" name="Rectangle 963">
                <a:extLst>
                  <a:ext uri="{FF2B5EF4-FFF2-40B4-BE49-F238E27FC236}">
                    <a16:creationId xmlns="" xmlns:a16="http://schemas.microsoft.com/office/drawing/2014/main" id="{916372AD-6FE4-0C47-88A5-A7F42E6F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964">
                <a:extLst>
                  <a:ext uri="{FF2B5EF4-FFF2-40B4-BE49-F238E27FC236}">
                    <a16:creationId xmlns="" xmlns:a16="http://schemas.microsoft.com/office/drawing/2014/main" id="{C683EB98-4D0D-9C46-9199-45671D623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" name="Group 965">
                <a:extLst>
                  <a:ext uri="{FF2B5EF4-FFF2-40B4-BE49-F238E27FC236}">
                    <a16:creationId xmlns="" xmlns:a16="http://schemas.microsoft.com/office/drawing/2014/main" id="{CF0C4A90-DBEC-954E-8086-480578A797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0" name="AutoShape 966">
                  <a:extLst>
                    <a:ext uri="{FF2B5EF4-FFF2-40B4-BE49-F238E27FC236}">
                      <a16:creationId xmlns="" xmlns:a16="http://schemas.microsoft.com/office/drawing/2014/main" id="{0F93C577-0D34-C543-977D-0F60E9400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AutoShape 967">
                  <a:extLst>
                    <a:ext uri="{FF2B5EF4-FFF2-40B4-BE49-F238E27FC236}">
                      <a16:creationId xmlns="" xmlns:a16="http://schemas.microsoft.com/office/drawing/2014/main" id="{F6998813-5124-CA4D-A29E-CED92C678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5" name="Freeform 968">
                <a:extLst>
                  <a:ext uri="{FF2B5EF4-FFF2-40B4-BE49-F238E27FC236}">
                    <a16:creationId xmlns="" xmlns:a16="http://schemas.microsoft.com/office/drawing/2014/main" id="{3340235E-8B73-BB4A-9B6A-15B10538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" name="Group 969">
                <a:extLst>
                  <a:ext uri="{FF2B5EF4-FFF2-40B4-BE49-F238E27FC236}">
                    <a16:creationId xmlns="" xmlns:a16="http://schemas.microsoft.com/office/drawing/2014/main" id="{0E42419B-D2AA-0846-8F75-77A9FA9E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8" name="AutoShape 970">
                  <a:extLst>
                    <a:ext uri="{FF2B5EF4-FFF2-40B4-BE49-F238E27FC236}">
                      <a16:creationId xmlns="" xmlns:a16="http://schemas.microsoft.com/office/drawing/2014/main" id="{DB7D3A5D-962D-CB4C-B5A6-5E12BB47F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AutoShape 971">
                  <a:extLst>
                    <a:ext uri="{FF2B5EF4-FFF2-40B4-BE49-F238E27FC236}">
                      <a16:creationId xmlns="" xmlns:a16="http://schemas.microsoft.com/office/drawing/2014/main" id="{FCCD4FE2-901D-8A49-91C6-E78A34078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7" name="Rectangle 972">
                <a:extLst>
                  <a:ext uri="{FF2B5EF4-FFF2-40B4-BE49-F238E27FC236}">
                    <a16:creationId xmlns="" xmlns:a16="http://schemas.microsoft.com/office/drawing/2014/main" id="{4BF8D1A2-C396-EF44-9A08-CC7859590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8" name="Freeform 973">
                <a:extLst>
                  <a:ext uri="{FF2B5EF4-FFF2-40B4-BE49-F238E27FC236}">
                    <a16:creationId xmlns="" xmlns:a16="http://schemas.microsoft.com/office/drawing/2014/main" id="{65A953F5-2FD0-5248-A466-4C952B239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9" name="Freeform 974">
                <a:extLst>
                  <a:ext uri="{FF2B5EF4-FFF2-40B4-BE49-F238E27FC236}">
                    <a16:creationId xmlns="" xmlns:a16="http://schemas.microsoft.com/office/drawing/2014/main" id="{5B291DF5-93D6-2D4F-B5FE-FF4C935D0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0" name="Oval 975">
                <a:extLst>
                  <a:ext uri="{FF2B5EF4-FFF2-40B4-BE49-F238E27FC236}">
                    <a16:creationId xmlns="" xmlns:a16="http://schemas.microsoft.com/office/drawing/2014/main" id="{F97A395F-5F78-0544-9F2A-B54ED781E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1" name="Freeform 976">
                <a:extLst>
                  <a:ext uri="{FF2B5EF4-FFF2-40B4-BE49-F238E27FC236}">
                    <a16:creationId xmlns="" xmlns:a16="http://schemas.microsoft.com/office/drawing/2014/main" id="{31A267CC-4663-FA49-AE86-BC76EBFDF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AutoShape 977">
                <a:extLst>
                  <a:ext uri="{FF2B5EF4-FFF2-40B4-BE49-F238E27FC236}">
                    <a16:creationId xmlns="" xmlns:a16="http://schemas.microsoft.com/office/drawing/2014/main" id="{35462EBA-8A38-2B46-9524-E22DB06B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3" name="AutoShape 978">
                <a:extLst>
                  <a:ext uri="{FF2B5EF4-FFF2-40B4-BE49-F238E27FC236}">
                    <a16:creationId xmlns="" xmlns:a16="http://schemas.microsoft.com/office/drawing/2014/main" id="{AE34B956-F883-AF4E-B0B2-D6B6F7FB7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4" name="Oval 979">
                <a:extLst>
                  <a:ext uri="{FF2B5EF4-FFF2-40B4-BE49-F238E27FC236}">
                    <a16:creationId xmlns="" xmlns:a16="http://schemas.microsoft.com/office/drawing/2014/main" id="{9961BA94-561E-1E45-A972-55B4657D7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Oval 980">
                <a:extLst>
                  <a:ext uri="{FF2B5EF4-FFF2-40B4-BE49-F238E27FC236}">
                    <a16:creationId xmlns="" xmlns:a16="http://schemas.microsoft.com/office/drawing/2014/main" id="{211B158E-F0A5-DC41-A61F-CF9975C6C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" name="Oval 981">
                <a:extLst>
                  <a:ext uri="{FF2B5EF4-FFF2-40B4-BE49-F238E27FC236}">
                    <a16:creationId xmlns="" xmlns:a16="http://schemas.microsoft.com/office/drawing/2014/main" id="{1FA20AE6-7C51-CE49-AFEA-25559B77B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7" name="Rectangle 982">
                <a:extLst>
                  <a:ext uri="{FF2B5EF4-FFF2-40B4-BE49-F238E27FC236}">
                    <a16:creationId xmlns="" xmlns:a16="http://schemas.microsoft.com/office/drawing/2014/main" id="{F3093C32-3005-3F4D-8D5F-537AD20A0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80" name="Picture 4">
              <a:extLst>
                <a:ext uri="{FF2B5EF4-FFF2-40B4-BE49-F238E27FC236}">
                  <a16:creationId xmlns="" xmlns:a16="http://schemas.microsoft.com/office/drawing/2014/main" id="{64F6B4D6-D900-BA4F-A6AC-21C186EF1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97A37A37-AE4E-3340-AC58-0D411013A587}"/>
                </a:ext>
              </a:extLst>
            </p:cNvPr>
            <p:cNvSpPr txBox="1"/>
            <p:nvPr/>
          </p:nvSpPr>
          <p:spPr>
            <a:xfrm>
              <a:off x="7757771" y="1446146"/>
              <a:ext cx="4296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82" name="Freeform 3">
              <a:extLst>
                <a:ext uri="{FF2B5EF4-FFF2-40B4-BE49-F238E27FC236}">
                  <a16:creationId xmlns="" xmlns:a16="http://schemas.microsoft.com/office/drawing/2014/main" id="{54FD3CCF-B127-EE47-AD35-99BFCEDA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1D84AED9-6BA5-604F-8E6C-11A72E61C06B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B4390229-331E-5444-AF63-6E5782A98B94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DFB9B0AD-2ACD-A843-97CA-75D5471523AA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AF6DD7B2-65F3-A348-8F7B-042958844DF4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F3F9C352-8615-9E48-86B7-1581130D71A9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2" name="Group 187">
              <a:extLst>
                <a:ext uri="{FF2B5EF4-FFF2-40B4-BE49-F238E27FC236}">
                  <a16:creationId xmlns="" xmlns:a16="http://schemas.microsoft.com/office/drawing/2014/main" id="{C522FD38-55CF-7A4B-9A35-5C821D9004B4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="" xmlns:a16="http://schemas.microsoft.com/office/drawing/2014/main" id="{869C965F-3B45-6641-93EC-B4195C569F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DB26611F-8306-3648-A55C-D397BA18B4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3" name="Group 218">
                <a:extLst>
                  <a:ext uri="{FF2B5EF4-FFF2-40B4-BE49-F238E27FC236}">
                    <a16:creationId xmlns="" xmlns:a16="http://schemas.microsoft.com/office/drawing/2014/main" id="{752E43F4-F228-BA4D-BC39-B4CB01149E4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0" name="Freeform 219">
                  <a:extLst>
                    <a:ext uri="{FF2B5EF4-FFF2-40B4-BE49-F238E27FC236}">
                      <a16:creationId xmlns="" xmlns:a16="http://schemas.microsoft.com/office/drawing/2014/main" id="{59B1C7B3-31CE-B24A-AE5F-B2F7A74D33A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="" xmlns:a16="http://schemas.microsoft.com/office/drawing/2014/main" id="{C08841AA-A94F-F94F-873B-6D3084A4944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="" xmlns:a16="http://schemas.microsoft.com/office/drawing/2014/main" id="{9B6B1DED-0785-124F-9887-8A1FC7DFDB2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="" xmlns:a16="http://schemas.microsoft.com/office/drawing/2014/main" id="{11EC627D-1981-B849-B140-30CB8661FF8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" name="Group 188">
              <a:extLst>
                <a:ext uri="{FF2B5EF4-FFF2-40B4-BE49-F238E27FC236}">
                  <a16:creationId xmlns="" xmlns:a16="http://schemas.microsoft.com/office/drawing/2014/main" id="{B40CECD0-49AE-FB41-9F96-68CCF72316C9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="" xmlns:a16="http://schemas.microsoft.com/office/drawing/2014/main" id="{A7C4764E-24DB-A047-99F6-3DBE6983B61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="" xmlns:a16="http://schemas.microsoft.com/office/drawing/2014/main" id="{F741EDFB-6243-E24D-B5BF-A9D294BAEED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" name="Group 211">
                <a:extLst>
                  <a:ext uri="{FF2B5EF4-FFF2-40B4-BE49-F238E27FC236}">
                    <a16:creationId xmlns="" xmlns:a16="http://schemas.microsoft.com/office/drawing/2014/main" id="{7CE34015-4D02-4946-9B76-2DF282A6889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3" name="Freeform 212">
                  <a:extLst>
                    <a:ext uri="{FF2B5EF4-FFF2-40B4-BE49-F238E27FC236}">
                      <a16:creationId xmlns="" xmlns:a16="http://schemas.microsoft.com/office/drawing/2014/main" id="{17F8A9CB-A73C-7546-8BDB-A37A94696A6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="" xmlns:a16="http://schemas.microsoft.com/office/drawing/2014/main" id="{C1CBDBCE-EA5B-D345-8591-E5BF7383258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="" xmlns:a16="http://schemas.microsoft.com/office/drawing/2014/main" id="{3D28C298-F0C7-8241-B8A9-A923470630E9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="" xmlns:a16="http://schemas.microsoft.com/office/drawing/2014/main" id="{AFBA7058-1BB8-E143-A99E-2D88BA17833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" name="Group 189">
              <a:extLst>
                <a:ext uri="{FF2B5EF4-FFF2-40B4-BE49-F238E27FC236}">
                  <a16:creationId xmlns="" xmlns:a16="http://schemas.microsoft.com/office/drawing/2014/main" id="{27B28F7C-56F1-BE43-AA43-32D01C7C54FE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203" name="Freeform 202">
                <a:extLst>
                  <a:ext uri="{FF2B5EF4-FFF2-40B4-BE49-F238E27FC236}">
                    <a16:creationId xmlns="" xmlns:a16="http://schemas.microsoft.com/office/drawing/2014/main" id="{1C4A2479-EF6B-5B4C-A959-B30CE906CD9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D44C0515-019A-CC4C-97DA-1120D58576A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7" name="Group 204">
                <a:extLst>
                  <a:ext uri="{FF2B5EF4-FFF2-40B4-BE49-F238E27FC236}">
                    <a16:creationId xmlns="" xmlns:a16="http://schemas.microsoft.com/office/drawing/2014/main" id="{8BDFEB46-6F5A-A24E-A578-5E94DC623A9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6" name="Freeform 205">
                  <a:extLst>
                    <a:ext uri="{FF2B5EF4-FFF2-40B4-BE49-F238E27FC236}">
                      <a16:creationId xmlns="" xmlns:a16="http://schemas.microsoft.com/office/drawing/2014/main" id="{144E3D98-45D5-5D45-B85D-9EF0A8C6E20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="" xmlns:a16="http://schemas.microsoft.com/office/drawing/2014/main" id="{D631B7E2-2EAB-E44C-8FBF-9713FEA10E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="" xmlns:a16="http://schemas.microsoft.com/office/drawing/2014/main" id="{433AA9E5-7018-7A4E-BA11-815432A8EA5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="" xmlns:a16="http://schemas.microsoft.com/office/drawing/2014/main" id="{6212BFF3-E70B-6843-BA1F-02E366A597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" name="Group 190">
              <a:extLst>
                <a:ext uri="{FF2B5EF4-FFF2-40B4-BE49-F238E27FC236}">
                  <a16:creationId xmlns="" xmlns:a16="http://schemas.microsoft.com/office/drawing/2014/main" id="{B42AD403-50EF-3E4B-9989-B68D82E414CB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="" xmlns:a16="http://schemas.microsoft.com/office/drawing/2014/main" id="{B052A106-FBCD-1D49-AF8F-257B4D8BF09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="" xmlns:a16="http://schemas.microsoft.com/office/drawing/2014/main" id="{1573664B-E1B9-5F43-A5FD-918D0B3DD93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9" name="Group 197">
                <a:extLst>
                  <a:ext uri="{FF2B5EF4-FFF2-40B4-BE49-F238E27FC236}">
                    <a16:creationId xmlns="" xmlns:a16="http://schemas.microsoft.com/office/drawing/2014/main" id="{EFE998AB-5E6A-E44D-B228-2F1E2AD2500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99" name="Freeform 198">
                  <a:extLst>
                    <a:ext uri="{FF2B5EF4-FFF2-40B4-BE49-F238E27FC236}">
                      <a16:creationId xmlns="" xmlns:a16="http://schemas.microsoft.com/office/drawing/2014/main" id="{EFE2C3E2-8D68-6044-8D28-EB7E1EDF79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="" xmlns:a16="http://schemas.microsoft.com/office/drawing/2014/main" id="{638CAAB7-888B-7549-BE62-EE803BA82DF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="" xmlns:a16="http://schemas.microsoft.com/office/drawing/2014/main" id="{946C451F-A552-EE4D-BD40-16A17FD4A00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="" xmlns:a16="http://schemas.microsoft.com/office/drawing/2014/main" id="{3A3E8969-C83C-164C-8601-C0AB3B9843C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2" name="Up-Down Arrow 191">
              <a:extLst>
                <a:ext uri="{FF2B5EF4-FFF2-40B4-BE49-F238E27FC236}">
                  <a16:creationId xmlns="" xmlns:a16="http://schemas.microsoft.com/office/drawing/2014/main" id="{B01770F3-ACAF-5048-A1B2-5D7A6DF4C093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Up-Down Arrow 192">
              <a:extLst>
                <a:ext uri="{FF2B5EF4-FFF2-40B4-BE49-F238E27FC236}">
                  <a16:creationId xmlns="" xmlns:a16="http://schemas.microsoft.com/office/drawing/2014/main" id="{AB757BA5-0C24-C146-AA7E-79A947FB7B05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Up-Down Arrow 193">
              <a:extLst>
                <a:ext uri="{FF2B5EF4-FFF2-40B4-BE49-F238E27FC236}">
                  <a16:creationId xmlns="" xmlns:a16="http://schemas.microsoft.com/office/drawing/2014/main" id="{E13386F3-16D9-6044-A873-1E221BB1655F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Up-Down Arrow 194">
              <a:extLst>
                <a:ext uri="{FF2B5EF4-FFF2-40B4-BE49-F238E27FC236}">
                  <a16:creationId xmlns="" xmlns:a16="http://schemas.microsoft.com/office/drawing/2014/main" id="{A30B77AA-A0AC-DB4E-9B97-AA2AA751FB9C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7687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457"/>
            <a:ext cx="8249172" cy="894622"/>
          </a:xfrm>
        </p:spPr>
        <p:txBody>
          <a:bodyPr>
            <a:noAutofit/>
          </a:bodyPr>
          <a:lstStyle/>
          <a:p>
            <a:r>
              <a:rPr lang="en-US" b="0" dirty="0"/>
              <a:t>SDN: control/data plane interaction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25" name="Rounded Rectangle 324">
            <a:extLst>
              <a:ext uri="{FF2B5EF4-FFF2-40B4-BE49-F238E27FC236}">
                <a16:creationId xmlns="" xmlns:a16="http://schemas.microsoft.com/office/drawing/2014/main" id="{48D9D971-BB7B-A045-8126-3F6D89A80BFA}"/>
              </a:ext>
            </a:extLst>
          </p:cNvPr>
          <p:cNvSpPr/>
          <p:nvPr/>
        </p:nvSpPr>
        <p:spPr>
          <a:xfrm>
            <a:off x="950915" y="2781457"/>
            <a:ext cx="3158289" cy="1062452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6" name="Rounded Rectangle 325">
            <a:extLst>
              <a:ext uri="{FF2B5EF4-FFF2-40B4-BE49-F238E27FC236}">
                <a16:creationId xmlns="" xmlns:a16="http://schemas.microsoft.com/office/drawing/2014/main" id="{6862D1C0-D760-D24C-B4CE-1C62437307F2}"/>
              </a:ext>
            </a:extLst>
          </p:cNvPr>
          <p:cNvSpPr/>
          <p:nvPr/>
        </p:nvSpPr>
        <p:spPr>
          <a:xfrm>
            <a:off x="970967" y="3977999"/>
            <a:ext cx="3138237" cy="545543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="" xmlns:a16="http://schemas.microsoft.com/office/drawing/2014/main" id="{6EC76F04-CB84-9D4C-B614-CCAAF77DF086}"/>
              </a:ext>
            </a:extLst>
          </p:cNvPr>
          <p:cNvCxnSpPr/>
          <p:nvPr/>
        </p:nvCxnSpPr>
        <p:spPr bwMode="auto">
          <a:xfrm>
            <a:off x="1001043" y="4626321"/>
            <a:ext cx="3078080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327">
            <a:extLst>
              <a:ext uri="{FF2B5EF4-FFF2-40B4-BE49-F238E27FC236}">
                <a16:creationId xmlns="" xmlns:a16="http://schemas.microsoft.com/office/drawing/2014/main" id="{538C6E4D-0EC4-B64C-9EEA-03480A17D18A}"/>
              </a:ext>
            </a:extLst>
          </p:cNvPr>
          <p:cNvGrpSpPr/>
          <p:nvPr/>
        </p:nvGrpSpPr>
        <p:grpSpPr>
          <a:xfrm>
            <a:off x="870182" y="3356298"/>
            <a:ext cx="1298753" cy="411995"/>
            <a:chOff x="2833572" y="457817"/>
            <a:chExt cx="1992782" cy="459826"/>
          </a:xfrm>
        </p:grpSpPr>
        <p:sp>
          <p:nvSpPr>
            <p:cNvPr id="329" name="Rounded Rectangle 328">
              <a:extLst>
                <a:ext uri="{FF2B5EF4-FFF2-40B4-BE49-F238E27FC236}">
                  <a16:creationId xmlns="" xmlns:a16="http://schemas.microsoft.com/office/drawing/2014/main" id="{464725F4-EA3D-B943-BC4E-A498A91255E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="" xmlns:a16="http://schemas.microsoft.com/office/drawing/2014/main" id="{2A7D9926-304F-C44B-B971-A050DC450537}"/>
                </a:ext>
              </a:extLst>
            </p:cNvPr>
            <p:cNvSpPr txBox="1"/>
            <p:nvPr/>
          </p:nvSpPr>
          <p:spPr>
            <a:xfrm>
              <a:off x="2833572" y="541672"/>
              <a:ext cx="1992782" cy="33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5" name="Group 330">
            <a:extLst>
              <a:ext uri="{FF2B5EF4-FFF2-40B4-BE49-F238E27FC236}">
                <a16:creationId xmlns="" xmlns:a16="http://schemas.microsoft.com/office/drawing/2014/main" id="{10349B34-1073-E946-BED7-17B6AC84FDD7}"/>
              </a:ext>
            </a:extLst>
          </p:cNvPr>
          <p:cNvGrpSpPr/>
          <p:nvPr/>
        </p:nvGrpSpPr>
        <p:grpSpPr>
          <a:xfrm>
            <a:off x="3141325" y="3369666"/>
            <a:ext cx="1021434" cy="398626"/>
            <a:chOff x="2905922" y="534843"/>
            <a:chExt cx="1782355" cy="382800"/>
          </a:xfrm>
        </p:grpSpPr>
        <p:sp>
          <p:nvSpPr>
            <p:cNvPr id="332" name="Rounded Rectangle 331">
              <a:extLst>
                <a:ext uri="{FF2B5EF4-FFF2-40B4-BE49-F238E27FC236}">
                  <a16:creationId xmlns="" xmlns:a16="http://schemas.microsoft.com/office/drawing/2014/main" id="{AE8DBF36-59D4-DA45-9025-632817AB39EF}"/>
                </a:ext>
              </a:extLst>
            </p:cNvPr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="" xmlns:a16="http://schemas.microsoft.com/office/drawing/2014/main" id="{3E75B4C3-6891-C540-A01D-98C3E46528AD}"/>
                </a:ext>
              </a:extLst>
            </p:cNvPr>
            <p:cNvSpPr txBox="1"/>
            <p:nvPr/>
          </p:nvSpPr>
          <p:spPr>
            <a:xfrm>
              <a:off x="2905922" y="593020"/>
              <a:ext cx="1782355" cy="28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6" name="Group 333">
            <a:extLst>
              <a:ext uri="{FF2B5EF4-FFF2-40B4-BE49-F238E27FC236}">
                <a16:creationId xmlns="" xmlns:a16="http://schemas.microsoft.com/office/drawing/2014/main" id="{8F3F5407-B5E1-9B4F-BD20-988E773EE5FA}"/>
              </a:ext>
            </a:extLst>
          </p:cNvPr>
          <p:cNvGrpSpPr/>
          <p:nvPr/>
        </p:nvGrpSpPr>
        <p:grpSpPr>
          <a:xfrm>
            <a:off x="2038593" y="3356298"/>
            <a:ext cx="861134" cy="411995"/>
            <a:chOff x="2993359" y="457817"/>
            <a:chExt cx="1712450" cy="459826"/>
          </a:xfrm>
        </p:grpSpPr>
        <p:sp>
          <p:nvSpPr>
            <p:cNvPr id="335" name="Rounded Rectangle 334">
              <a:extLst>
                <a:ext uri="{FF2B5EF4-FFF2-40B4-BE49-F238E27FC236}">
                  <a16:creationId xmlns="" xmlns:a16="http://schemas.microsoft.com/office/drawing/2014/main" id="{589761B3-634F-4D4E-8310-EAF4A00ABB8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="" xmlns:a16="http://schemas.microsoft.com/office/drawing/2014/main" id="{593FEDEB-709E-A744-82FA-1F11F32B47D9}"/>
                </a:ext>
              </a:extLst>
            </p:cNvPr>
            <p:cNvSpPr txBox="1"/>
            <p:nvPr/>
          </p:nvSpPr>
          <p:spPr>
            <a:xfrm>
              <a:off x="2993359" y="541672"/>
              <a:ext cx="1712450" cy="33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8" name="Group 336">
            <a:extLst>
              <a:ext uri="{FF2B5EF4-FFF2-40B4-BE49-F238E27FC236}">
                <a16:creationId xmlns="" xmlns:a16="http://schemas.microsoft.com/office/drawing/2014/main" id="{903E5C88-7668-CB49-A22D-7C59D5AAAAD6}"/>
              </a:ext>
            </a:extLst>
          </p:cNvPr>
          <p:cNvGrpSpPr/>
          <p:nvPr/>
        </p:nvGrpSpPr>
        <p:grpSpPr>
          <a:xfrm>
            <a:off x="911068" y="2861665"/>
            <a:ext cx="872355" cy="382826"/>
            <a:chOff x="2913325" y="457817"/>
            <a:chExt cx="1872522" cy="459826"/>
          </a:xfrm>
        </p:grpSpPr>
        <p:sp>
          <p:nvSpPr>
            <p:cNvPr id="338" name="Rounded Rectangle 337">
              <a:extLst>
                <a:ext uri="{FF2B5EF4-FFF2-40B4-BE49-F238E27FC236}">
                  <a16:creationId xmlns="" xmlns:a16="http://schemas.microsoft.com/office/drawing/2014/main" id="{23AAB04A-9878-E54F-BF21-2E106D80B96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="" xmlns:a16="http://schemas.microsoft.com/office/drawing/2014/main" id="{FC21FA7A-D97F-1543-A6AE-45B535C51BA0}"/>
                </a:ext>
              </a:extLst>
            </p:cNvPr>
            <p:cNvSpPr txBox="1"/>
            <p:nvPr/>
          </p:nvSpPr>
          <p:spPr>
            <a:xfrm>
              <a:off x="2913325" y="509557"/>
              <a:ext cx="1872522" cy="35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9" name="Group 339">
            <a:extLst>
              <a:ext uri="{FF2B5EF4-FFF2-40B4-BE49-F238E27FC236}">
                <a16:creationId xmlns="" xmlns:a16="http://schemas.microsoft.com/office/drawing/2014/main" id="{18BB9737-9A62-2F4B-87FB-C077CBE2553C}"/>
              </a:ext>
            </a:extLst>
          </p:cNvPr>
          <p:cNvGrpSpPr/>
          <p:nvPr/>
        </p:nvGrpSpPr>
        <p:grpSpPr>
          <a:xfrm>
            <a:off x="2929140" y="2848296"/>
            <a:ext cx="1031051" cy="404965"/>
            <a:chOff x="2844354" y="457817"/>
            <a:chExt cx="2050346" cy="459826"/>
          </a:xfrm>
        </p:grpSpPr>
        <p:sp>
          <p:nvSpPr>
            <p:cNvPr id="341" name="Rounded Rectangle 340">
              <a:extLst>
                <a:ext uri="{FF2B5EF4-FFF2-40B4-BE49-F238E27FC236}">
                  <a16:creationId xmlns="" xmlns:a16="http://schemas.microsoft.com/office/drawing/2014/main" id="{4D3F5800-CF27-754D-AE05-FFEBBFEB49C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6544BEEF-458E-4941-8F67-37983515D46C}"/>
                </a:ext>
              </a:extLst>
            </p:cNvPr>
            <p:cNvSpPr txBox="1"/>
            <p:nvPr/>
          </p:nvSpPr>
          <p:spPr>
            <a:xfrm>
              <a:off x="2844354" y="526493"/>
              <a:ext cx="2050346" cy="337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="" xmlns:a16="http://schemas.microsoft.com/office/drawing/2014/main" id="{B06AE2E9-5D9A-B44C-93D5-4692DB85C76F}"/>
              </a:ext>
            </a:extLst>
          </p:cNvPr>
          <p:cNvSpPr txBox="1"/>
          <p:nvPr/>
        </p:nvSpPr>
        <p:spPr>
          <a:xfrm>
            <a:off x="2464081" y="2483710"/>
            <a:ext cx="427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="" xmlns:a16="http://schemas.microsoft.com/office/drawing/2014/main" id="{2AEF0D30-3607-F64E-9BF7-3B4D8188FFA7}"/>
              </a:ext>
            </a:extLst>
          </p:cNvPr>
          <p:cNvSpPr txBox="1"/>
          <p:nvPr/>
        </p:nvSpPr>
        <p:spPr>
          <a:xfrm>
            <a:off x="2873972" y="312050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11" name="Group 344">
            <a:extLst>
              <a:ext uri="{FF2B5EF4-FFF2-40B4-BE49-F238E27FC236}">
                <a16:creationId xmlns="" xmlns:a16="http://schemas.microsoft.com/office/drawing/2014/main" id="{9AC041BA-4E56-114C-A10B-C89A72B445FD}"/>
              </a:ext>
            </a:extLst>
          </p:cNvPr>
          <p:cNvGrpSpPr/>
          <p:nvPr/>
        </p:nvGrpSpPr>
        <p:grpSpPr>
          <a:xfrm>
            <a:off x="1401721" y="4109165"/>
            <a:ext cx="1000595" cy="297517"/>
            <a:chOff x="3089747" y="457775"/>
            <a:chExt cx="1519664" cy="477012"/>
          </a:xfrm>
        </p:grpSpPr>
        <p:sp>
          <p:nvSpPr>
            <p:cNvPr id="346" name="Rounded Rectangle 345">
              <a:extLst>
                <a:ext uri="{FF2B5EF4-FFF2-40B4-BE49-F238E27FC236}">
                  <a16:creationId xmlns="" xmlns:a16="http://schemas.microsoft.com/office/drawing/2014/main" id="{3203E766-79AA-5C46-8089-29917954888A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="" xmlns:a16="http://schemas.microsoft.com/office/drawing/2014/main" id="{BEFEA1C3-120C-DE4E-8293-55C57A6E3ED3}"/>
                </a:ext>
              </a:extLst>
            </p:cNvPr>
            <p:cNvSpPr txBox="1"/>
            <p:nvPr/>
          </p:nvSpPr>
          <p:spPr>
            <a:xfrm>
              <a:off x="3089747" y="457775"/>
              <a:ext cx="1519664" cy="477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12" name="Group 347">
            <a:extLst>
              <a:ext uri="{FF2B5EF4-FFF2-40B4-BE49-F238E27FC236}">
                <a16:creationId xmlns="" xmlns:a16="http://schemas.microsoft.com/office/drawing/2014/main" id="{8AF280CF-E1A1-AB42-9FF4-B37E4883A9E7}"/>
              </a:ext>
            </a:extLst>
          </p:cNvPr>
          <p:cNvGrpSpPr/>
          <p:nvPr/>
        </p:nvGrpSpPr>
        <p:grpSpPr>
          <a:xfrm>
            <a:off x="2829409" y="4113948"/>
            <a:ext cx="933488" cy="315520"/>
            <a:chOff x="3128876" y="457817"/>
            <a:chExt cx="1432326" cy="471957"/>
          </a:xfrm>
        </p:grpSpPr>
        <p:sp>
          <p:nvSpPr>
            <p:cNvPr id="349" name="Rounded Rectangle 348">
              <a:extLst>
                <a:ext uri="{FF2B5EF4-FFF2-40B4-BE49-F238E27FC236}">
                  <a16:creationId xmlns="" xmlns:a16="http://schemas.microsoft.com/office/drawing/2014/main" id="{24A7F498-3B8E-B44A-9994-2A592D6CBD54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="" xmlns:a16="http://schemas.microsoft.com/office/drawing/2014/main" id="{0CD76FBA-C002-924A-A27E-4000B9B46A3F}"/>
                </a:ext>
              </a:extLst>
            </p:cNvPr>
            <p:cNvSpPr txBox="1"/>
            <p:nvPr/>
          </p:nvSpPr>
          <p:spPr>
            <a:xfrm>
              <a:off x="3309450" y="484746"/>
              <a:ext cx="1080264" cy="445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="" xmlns:a16="http://schemas.microsoft.com/office/drawing/2014/main" id="{DF810222-B66A-6647-AF73-EAEA8633E33C}"/>
              </a:ext>
            </a:extLst>
          </p:cNvPr>
          <p:cNvSpPr txBox="1"/>
          <p:nvPr/>
        </p:nvSpPr>
        <p:spPr>
          <a:xfrm>
            <a:off x="2366477" y="378396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="" xmlns:a16="http://schemas.microsoft.com/office/drawing/2014/main" id="{7A53E111-B2D7-164C-A257-1817B32657FD}"/>
              </a:ext>
            </a:extLst>
          </p:cNvPr>
          <p:cNvSpPr/>
          <p:nvPr/>
        </p:nvSpPr>
        <p:spPr>
          <a:xfrm>
            <a:off x="950914" y="2086297"/>
            <a:ext cx="3158290" cy="574748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" name="Group 352">
            <a:extLst>
              <a:ext uri="{FF2B5EF4-FFF2-40B4-BE49-F238E27FC236}">
                <a16:creationId xmlns="" xmlns:a16="http://schemas.microsoft.com/office/drawing/2014/main" id="{DE1E488E-DB00-8741-AD76-181DDF5D1007}"/>
              </a:ext>
            </a:extLst>
          </p:cNvPr>
          <p:cNvGrpSpPr/>
          <p:nvPr/>
        </p:nvGrpSpPr>
        <p:grpSpPr>
          <a:xfrm>
            <a:off x="984962" y="2123346"/>
            <a:ext cx="810283" cy="504412"/>
            <a:chOff x="3034225" y="436756"/>
            <a:chExt cx="1526977" cy="504412"/>
          </a:xfrm>
        </p:grpSpPr>
        <p:sp>
          <p:nvSpPr>
            <p:cNvPr id="354" name="Rounded Rectangle 353">
              <a:extLst>
                <a:ext uri="{FF2B5EF4-FFF2-40B4-BE49-F238E27FC236}">
                  <a16:creationId xmlns="" xmlns:a16="http://schemas.microsoft.com/office/drawing/2014/main" id="{98A13ABA-9455-A942-B524-6D0883B28B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="" xmlns:a16="http://schemas.microsoft.com/office/drawing/2014/main" id="{9E5F4888-C152-6048-B38F-5BC74A5A16D9}"/>
                </a:ext>
              </a:extLst>
            </p:cNvPr>
            <p:cNvSpPr txBox="1"/>
            <p:nvPr/>
          </p:nvSpPr>
          <p:spPr>
            <a:xfrm>
              <a:off x="3034225" y="436756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15" name="Group 355">
            <a:extLst>
              <a:ext uri="{FF2B5EF4-FFF2-40B4-BE49-F238E27FC236}">
                <a16:creationId xmlns="" xmlns:a16="http://schemas.microsoft.com/office/drawing/2014/main" id="{E40FDC48-BF32-B04B-8DBD-D61CF18EF743}"/>
              </a:ext>
            </a:extLst>
          </p:cNvPr>
          <p:cNvGrpSpPr/>
          <p:nvPr/>
        </p:nvGrpSpPr>
        <p:grpSpPr>
          <a:xfrm>
            <a:off x="3251712" y="2144194"/>
            <a:ext cx="775425" cy="459826"/>
            <a:chOff x="3103238" y="457817"/>
            <a:chExt cx="1461287" cy="459826"/>
          </a:xfrm>
        </p:grpSpPr>
        <p:sp>
          <p:nvSpPr>
            <p:cNvPr id="357" name="Rounded Rectangle 356">
              <a:extLst>
                <a:ext uri="{FF2B5EF4-FFF2-40B4-BE49-F238E27FC236}">
                  <a16:creationId xmlns="" xmlns:a16="http://schemas.microsoft.com/office/drawing/2014/main" id="{9DB16644-5102-554D-99C0-889DCE0F0D2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="" xmlns:a16="http://schemas.microsoft.com/office/drawing/2014/main" id="{2A90B65C-4C25-C144-B2DD-D173E975D024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16" name="Group 358">
            <a:extLst>
              <a:ext uri="{FF2B5EF4-FFF2-40B4-BE49-F238E27FC236}">
                <a16:creationId xmlns="" xmlns:a16="http://schemas.microsoft.com/office/drawing/2014/main" id="{4DDA363C-D004-AB4D-9D62-44DAC7279759}"/>
              </a:ext>
            </a:extLst>
          </p:cNvPr>
          <p:cNvGrpSpPr/>
          <p:nvPr/>
        </p:nvGrpSpPr>
        <p:grpSpPr>
          <a:xfrm>
            <a:off x="2097400" y="2139558"/>
            <a:ext cx="775425" cy="707886"/>
            <a:chOff x="3128334" y="454512"/>
            <a:chExt cx="1461287" cy="707886"/>
          </a:xfrm>
        </p:grpSpPr>
        <p:sp>
          <p:nvSpPr>
            <p:cNvPr id="360" name="Rounded Rectangle 359">
              <a:extLst>
                <a:ext uri="{FF2B5EF4-FFF2-40B4-BE49-F238E27FC236}">
                  <a16:creationId xmlns="" xmlns:a16="http://schemas.microsoft.com/office/drawing/2014/main" id="{59AAEC82-22A5-1A44-925D-3607D0F39D6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="" xmlns:a16="http://schemas.microsoft.com/office/drawing/2014/main" id="{20C049F2-C1CA-DF4D-AA67-194E1C4F4CC3}"/>
                </a:ext>
              </a:extLst>
            </p:cNvPr>
            <p:cNvSpPr txBox="1"/>
            <p:nvPr/>
          </p:nvSpPr>
          <p:spPr>
            <a:xfrm>
              <a:off x="3128334" y="454512"/>
              <a:ext cx="1461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="" xmlns:a16="http://schemas.microsoft.com/office/drawing/2014/main" id="{D3A9C18D-A188-6A48-9CCB-C7A54C894F1D}"/>
              </a:ext>
            </a:extLst>
          </p:cNvPr>
          <p:cNvSpPr txBox="1"/>
          <p:nvPr/>
        </p:nvSpPr>
        <p:spPr>
          <a:xfrm>
            <a:off x="2875424" y="194543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="" xmlns:a16="http://schemas.microsoft.com/office/drawing/2014/main" id="{1A4CD936-7BB9-DA49-90F7-EC6321F19D96}"/>
              </a:ext>
            </a:extLst>
          </p:cNvPr>
          <p:cNvCxnSpPr/>
          <p:nvPr/>
        </p:nvCxnSpPr>
        <p:spPr bwMode="auto">
          <a:xfrm flipV="1">
            <a:off x="1011072" y="1912531"/>
            <a:ext cx="3088106" cy="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" name="Freeform 2">
            <a:extLst>
              <a:ext uri="{FF2B5EF4-FFF2-40B4-BE49-F238E27FC236}">
                <a16:creationId xmlns="" xmlns:a16="http://schemas.microsoft.com/office/drawing/2014/main" id="{D9FEE928-6718-BA41-9C6C-C313FC8AC356}"/>
              </a:ext>
            </a:extLst>
          </p:cNvPr>
          <p:cNvSpPr>
            <a:spLocks/>
          </p:cNvSpPr>
          <p:nvPr/>
        </p:nvSpPr>
        <p:spPr bwMode="auto">
          <a:xfrm>
            <a:off x="1001844" y="5057443"/>
            <a:ext cx="3043066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="" xmlns:a16="http://schemas.microsoft.com/office/drawing/2014/main" id="{16DF309C-D74C-8948-A0B0-6218C9680A4C}"/>
              </a:ext>
            </a:extLst>
          </p:cNvPr>
          <p:cNvCxnSpPr/>
          <p:nvPr/>
        </p:nvCxnSpPr>
        <p:spPr bwMode="auto">
          <a:xfrm flipV="1">
            <a:off x="1814146" y="5441004"/>
            <a:ext cx="461640" cy="282224"/>
          </a:xfrm>
          <a:prstGeom prst="line">
            <a:avLst/>
          </a:prstGeom>
          <a:solidFill>
            <a:srgbClr val="00CC99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6" name="Straight Connector 365">
            <a:extLst>
              <a:ext uri="{FF2B5EF4-FFF2-40B4-BE49-F238E27FC236}">
                <a16:creationId xmlns="" xmlns:a16="http://schemas.microsoft.com/office/drawing/2014/main" id="{0A3E7D89-360D-EB45-9252-C3E555C87095}"/>
              </a:ext>
            </a:extLst>
          </p:cNvPr>
          <p:cNvCxnSpPr/>
          <p:nvPr/>
        </p:nvCxnSpPr>
        <p:spPr bwMode="auto">
          <a:xfrm>
            <a:off x="1806484" y="5746872"/>
            <a:ext cx="1238505" cy="138604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7" name="Straight Connector 366">
            <a:extLst>
              <a:ext uri="{FF2B5EF4-FFF2-40B4-BE49-F238E27FC236}">
                <a16:creationId xmlns="" xmlns:a16="http://schemas.microsoft.com/office/drawing/2014/main" id="{9583D0EA-64B5-0042-BD81-C740B20D5AE4}"/>
              </a:ext>
            </a:extLst>
          </p:cNvPr>
          <p:cNvCxnSpPr>
            <a:endCxn id="429" idx="1"/>
          </p:cNvCxnSpPr>
          <p:nvPr/>
        </p:nvCxnSpPr>
        <p:spPr bwMode="auto">
          <a:xfrm>
            <a:off x="1814146" y="5803538"/>
            <a:ext cx="238502" cy="38755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Straight Connector 367">
            <a:extLst>
              <a:ext uri="{FF2B5EF4-FFF2-40B4-BE49-F238E27FC236}">
                <a16:creationId xmlns="" xmlns:a16="http://schemas.microsoft.com/office/drawing/2014/main" id="{0F05C6A0-5516-BC46-901A-CA7728C924B1}"/>
              </a:ext>
            </a:extLst>
          </p:cNvPr>
          <p:cNvCxnSpPr>
            <a:stCxn id="415" idx="3"/>
          </p:cNvCxnSpPr>
          <p:nvPr/>
        </p:nvCxnSpPr>
        <p:spPr bwMode="auto">
          <a:xfrm>
            <a:off x="2790535" y="5436855"/>
            <a:ext cx="249857" cy="42130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" name="Straight Connector 368">
            <a:extLst>
              <a:ext uri="{FF2B5EF4-FFF2-40B4-BE49-F238E27FC236}">
                <a16:creationId xmlns="" xmlns:a16="http://schemas.microsoft.com/office/drawing/2014/main" id="{37AC2CE6-5A12-0444-986F-EE08319CD185}"/>
              </a:ext>
            </a:extLst>
          </p:cNvPr>
          <p:cNvCxnSpPr/>
          <p:nvPr/>
        </p:nvCxnSpPr>
        <p:spPr bwMode="auto">
          <a:xfrm flipV="1">
            <a:off x="2398718" y="5944167"/>
            <a:ext cx="646271" cy="27542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3" name="Oval 392">
            <a:extLst>
              <a:ext uri="{FF2B5EF4-FFF2-40B4-BE49-F238E27FC236}">
                <a16:creationId xmlns="" xmlns:a16="http://schemas.microsoft.com/office/drawing/2014/main" id="{F2D3F4DC-8BE9-C14E-910F-F66395DBEAA7}"/>
              </a:ext>
            </a:extLst>
          </p:cNvPr>
          <p:cNvSpPr/>
          <p:nvPr/>
        </p:nvSpPr>
        <p:spPr>
          <a:xfrm rot="5400000">
            <a:off x="2018975" y="686462"/>
            <a:ext cx="631007" cy="16764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tailEnd type="arrow"/>
          </a:ln>
          <a:effectLst>
            <a:outerShdw blurRad="50800" dist="38100" dir="18900000" algn="b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="" xmlns:a16="http://schemas.microsoft.com/office/drawing/2014/main" id="{1FF52C02-7BC1-5C4B-9901-8DEEC502937C}"/>
              </a:ext>
            </a:extLst>
          </p:cNvPr>
          <p:cNvSpPr txBox="1"/>
          <p:nvPr/>
        </p:nvSpPr>
        <p:spPr>
          <a:xfrm>
            <a:off x="1358081" y="1323574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Dijkstra’s link-state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routing</a:t>
            </a:r>
          </a:p>
        </p:txBody>
      </p:sp>
      <p:grpSp>
        <p:nvGrpSpPr>
          <p:cNvPr id="18" name="Group 394">
            <a:extLst>
              <a:ext uri="{FF2B5EF4-FFF2-40B4-BE49-F238E27FC236}">
                <a16:creationId xmlns="" xmlns:a16="http://schemas.microsoft.com/office/drawing/2014/main" id="{3283CCE9-8CB6-8949-A9E8-23B833E8424F}"/>
              </a:ext>
            </a:extLst>
          </p:cNvPr>
          <p:cNvGrpSpPr/>
          <p:nvPr/>
        </p:nvGrpSpPr>
        <p:grpSpPr>
          <a:xfrm>
            <a:off x="1311442" y="5523967"/>
            <a:ext cx="539876" cy="470407"/>
            <a:chOff x="1736090" y="2893762"/>
            <a:chExt cx="591814" cy="340092"/>
          </a:xfrm>
        </p:grpSpPr>
        <p:grpSp>
          <p:nvGrpSpPr>
            <p:cNvPr id="19" name="Group 327">
              <a:extLst>
                <a:ext uri="{FF2B5EF4-FFF2-40B4-BE49-F238E27FC236}">
                  <a16:creationId xmlns="" xmlns:a16="http://schemas.microsoft.com/office/drawing/2014/main" id="{0A1998BC-6377-8E45-9B2B-8FE80CE09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0" name="Oval 399">
                <a:extLst>
                  <a:ext uri="{FF2B5EF4-FFF2-40B4-BE49-F238E27FC236}">
                    <a16:creationId xmlns="" xmlns:a16="http://schemas.microsoft.com/office/drawing/2014/main" id="{BB1B85D3-D01B-A041-93EE-FAB34FB8179A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="" xmlns:a16="http://schemas.microsoft.com/office/drawing/2014/main" id="{F1DCDAB1-5AC7-A342-A0A8-F8590A65D091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="" xmlns:a16="http://schemas.microsoft.com/office/drawing/2014/main" id="{364EE120-3A52-AC47-A765-DBFBE82B604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="" xmlns:a16="http://schemas.microsoft.com/office/drawing/2014/main" id="{0F7E9595-A4D4-9943-A2EE-06309FBD4155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="" xmlns:a16="http://schemas.microsoft.com/office/drawing/2014/main" id="{27FC021A-5D6B-D44C-BE45-9A0B3E244E16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="" xmlns:a16="http://schemas.microsoft.com/office/drawing/2014/main" id="{9CFC2A2E-5A8E-6D41-8416-E8B2C50779B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="" xmlns:a16="http://schemas.microsoft.com/office/drawing/2014/main" id="{04026D95-DA4A-F347-A7FF-424B9B469AB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7" name="Straight Connector 406">
                <a:extLst>
                  <a:ext uri="{FF2B5EF4-FFF2-40B4-BE49-F238E27FC236}">
                    <a16:creationId xmlns="" xmlns:a16="http://schemas.microsoft.com/office/drawing/2014/main" id="{9D59DF6F-A7C9-6242-8CB4-771105A9C5D6}"/>
                  </a:ext>
                </a:extLst>
              </p:cNvPr>
              <p:cNvCxnSpPr>
                <a:endCxn id="40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="" xmlns:a16="http://schemas.microsoft.com/office/drawing/2014/main" id="{A22BF780-EF6F-7948-A466-B756EA5EADA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0" name="Group 396">
              <a:extLst>
                <a:ext uri="{FF2B5EF4-FFF2-40B4-BE49-F238E27FC236}">
                  <a16:creationId xmlns="" xmlns:a16="http://schemas.microsoft.com/office/drawing/2014/main" id="{37FD8073-5589-3940-BA2A-2C9406219C6F}"/>
                </a:ext>
              </a:extLst>
            </p:cNvPr>
            <p:cNvGrpSpPr/>
            <p:nvPr/>
          </p:nvGrpSpPr>
          <p:grpSpPr>
            <a:xfrm>
              <a:off x="1828502" y="2944584"/>
              <a:ext cx="499402" cy="289270"/>
              <a:chOff x="725185" y="1779875"/>
              <a:chExt cx="499402" cy="289270"/>
            </a:xfrm>
          </p:grpSpPr>
          <p:sp>
            <p:nvSpPr>
              <p:cNvPr id="398" name="Oval 397">
                <a:extLst>
                  <a:ext uri="{FF2B5EF4-FFF2-40B4-BE49-F238E27FC236}">
                    <a16:creationId xmlns="" xmlns:a16="http://schemas.microsoft.com/office/drawing/2014/main" id="{86A11B54-4339-BD4F-A52D-E772621B01B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="" xmlns:a16="http://schemas.microsoft.com/office/drawing/2014/main" id="{AD15C9A1-58C1-6D4D-A5E6-F245674F5399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499402" cy="289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s1</a:t>
                </a:r>
              </a:p>
            </p:txBody>
          </p:sp>
        </p:grpSp>
      </p:grpSp>
      <p:grpSp>
        <p:nvGrpSpPr>
          <p:cNvPr id="21" name="Group 408">
            <a:extLst>
              <a:ext uri="{FF2B5EF4-FFF2-40B4-BE49-F238E27FC236}">
                <a16:creationId xmlns="" xmlns:a16="http://schemas.microsoft.com/office/drawing/2014/main" id="{65CE0717-7A43-6447-982B-2A6BF5776D66}"/>
              </a:ext>
            </a:extLst>
          </p:cNvPr>
          <p:cNvGrpSpPr/>
          <p:nvPr/>
        </p:nvGrpSpPr>
        <p:grpSpPr>
          <a:xfrm>
            <a:off x="2274983" y="5232644"/>
            <a:ext cx="539876" cy="470406"/>
            <a:chOff x="1736090" y="2893762"/>
            <a:chExt cx="591814" cy="340091"/>
          </a:xfrm>
        </p:grpSpPr>
        <p:grpSp>
          <p:nvGrpSpPr>
            <p:cNvPr id="22" name="Group 327">
              <a:extLst>
                <a:ext uri="{FF2B5EF4-FFF2-40B4-BE49-F238E27FC236}">
                  <a16:creationId xmlns="" xmlns:a16="http://schemas.microsoft.com/office/drawing/2014/main" id="{88AF1197-A59E-F341-9C2F-D7BB7569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4" name="Oval 413">
                <a:extLst>
                  <a:ext uri="{FF2B5EF4-FFF2-40B4-BE49-F238E27FC236}">
                    <a16:creationId xmlns="" xmlns:a16="http://schemas.microsoft.com/office/drawing/2014/main" id="{1514A7C7-412D-CB40-95FD-A73F8444646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="" xmlns:a16="http://schemas.microsoft.com/office/drawing/2014/main" id="{4EC25DBB-C079-B044-90B4-D4608AAEB2F9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="" xmlns:a16="http://schemas.microsoft.com/office/drawing/2014/main" id="{E0B0DE30-BB65-BC4A-A519-ABE38833F5C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="" xmlns:a16="http://schemas.microsoft.com/office/drawing/2014/main" id="{5D73B332-8201-9845-83B3-7991D1D29848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="" xmlns:a16="http://schemas.microsoft.com/office/drawing/2014/main" id="{874F3D24-C6D1-0242-9071-675EAE55CF1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="" xmlns:a16="http://schemas.microsoft.com/office/drawing/2014/main" id="{CC4308C1-A1A7-AB4B-AE6B-92E38956E38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="" xmlns:a16="http://schemas.microsoft.com/office/drawing/2014/main" id="{24C8152F-6350-2844-826D-CCECEC749FCC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21" name="Straight Connector 420">
                <a:extLst>
                  <a:ext uri="{FF2B5EF4-FFF2-40B4-BE49-F238E27FC236}">
                    <a16:creationId xmlns="" xmlns:a16="http://schemas.microsoft.com/office/drawing/2014/main" id="{7AF20622-97B2-7746-9A48-1D87235CA032}"/>
                  </a:ext>
                </a:extLst>
              </p:cNvPr>
              <p:cNvCxnSpPr>
                <a:endCxn id="41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="" xmlns:a16="http://schemas.microsoft.com/office/drawing/2014/main" id="{1A56332A-BABA-0C44-9EA7-63E7AE314A39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3" name="Group 410">
              <a:extLst>
                <a:ext uri="{FF2B5EF4-FFF2-40B4-BE49-F238E27FC236}">
                  <a16:creationId xmlns="" xmlns:a16="http://schemas.microsoft.com/office/drawing/2014/main" id="{88585B74-A4A2-9240-A305-4B257FDDF9BB}"/>
                </a:ext>
              </a:extLst>
            </p:cNvPr>
            <p:cNvGrpSpPr/>
            <p:nvPr/>
          </p:nvGrpSpPr>
          <p:grpSpPr>
            <a:xfrm>
              <a:off x="1828502" y="2944584"/>
              <a:ext cx="499402" cy="289269"/>
              <a:chOff x="725185" y="1779875"/>
              <a:chExt cx="499402" cy="289269"/>
            </a:xfrm>
          </p:grpSpPr>
          <p:sp>
            <p:nvSpPr>
              <p:cNvPr id="412" name="Oval 411">
                <a:extLst>
                  <a:ext uri="{FF2B5EF4-FFF2-40B4-BE49-F238E27FC236}">
                    <a16:creationId xmlns="" xmlns:a16="http://schemas.microsoft.com/office/drawing/2014/main" id="{B715D4F7-EE1C-8243-B41D-D4E9D84A48C3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="" xmlns:a16="http://schemas.microsoft.com/office/drawing/2014/main" id="{22A0E80F-D57D-4844-8977-0D000DE99B5D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499402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s2</a:t>
                </a:r>
              </a:p>
            </p:txBody>
          </p:sp>
        </p:grpSp>
      </p:grpSp>
      <p:grpSp>
        <p:nvGrpSpPr>
          <p:cNvPr id="24" name="Group 422">
            <a:extLst>
              <a:ext uri="{FF2B5EF4-FFF2-40B4-BE49-F238E27FC236}">
                <a16:creationId xmlns="" xmlns:a16="http://schemas.microsoft.com/office/drawing/2014/main" id="{D213BA70-EF35-D34A-BC9C-DFEBDCF60751}"/>
              </a:ext>
            </a:extLst>
          </p:cNvPr>
          <p:cNvGrpSpPr/>
          <p:nvPr/>
        </p:nvGrpSpPr>
        <p:grpSpPr>
          <a:xfrm>
            <a:off x="2052647" y="5986880"/>
            <a:ext cx="539876" cy="470406"/>
            <a:chOff x="1736090" y="2893762"/>
            <a:chExt cx="591814" cy="340091"/>
          </a:xfrm>
        </p:grpSpPr>
        <p:grpSp>
          <p:nvGrpSpPr>
            <p:cNvPr id="25" name="Group 327">
              <a:extLst>
                <a:ext uri="{FF2B5EF4-FFF2-40B4-BE49-F238E27FC236}">
                  <a16:creationId xmlns="" xmlns:a16="http://schemas.microsoft.com/office/drawing/2014/main" id="{59C9C19B-2D7B-5446-993D-684F10616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8" name="Oval 427">
                <a:extLst>
                  <a:ext uri="{FF2B5EF4-FFF2-40B4-BE49-F238E27FC236}">
                    <a16:creationId xmlns="" xmlns:a16="http://schemas.microsoft.com/office/drawing/2014/main" id="{40008AEE-3152-C849-906C-3CAF9DFF25CC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111839D8-9177-6249-A367-46D180572BB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="" xmlns:a16="http://schemas.microsoft.com/office/drawing/2014/main" id="{1F1E42A9-4DE8-2641-85A4-A097587AE18A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="" xmlns:a16="http://schemas.microsoft.com/office/drawing/2014/main" id="{98851B8A-DFDB-7446-ACF4-8D81FB5AA15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="" xmlns:a16="http://schemas.microsoft.com/office/drawing/2014/main" id="{723991A2-A1E6-0D4F-9B5D-068A5496B054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="" xmlns:a16="http://schemas.microsoft.com/office/drawing/2014/main" id="{7AACA8F0-9C63-A846-90C3-AAAB6E3910F1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="" xmlns:a16="http://schemas.microsoft.com/office/drawing/2014/main" id="{5C925CD4-A1D8-4B4C-B630-EA0FF87CCF67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35" name="Straight Connector 434">
                <a:extLst>
                  <a:ext uri="{FF2B5EF4-FFF2-40B4-BE49-F238E27FC236}">
                    <a16:creationId xmlns="" xmlns:a16="http://schemas.microsoft.com/office/drawing/2014/main" id="{482CEABD-D59C-9146-B260-F80C556208AE}"/>
                  </a:ext>
                </a:extLst>
              </p:cNvPr>
              <p:cNvCxnSpPr>
                <a:endCxn id="43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="" xmlns:a16="http://schemas.microsoft.com/office/drawing/2014/main" id="{852B68BC-F922-3848-9565-4D2178DB93AA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" name="Group 424">
              <a:extLst>
                <a:ext uri="{FF2B5EF4-FFF2-40B4-BE49-F238E27FC236}">
                  <a16:creationId xmlns="" xmlns:a16="http://schemas.microsoft.com/office/drawing/2014/main" id="{B7439C84-CDB5-F347-BD13-C9965624FE17}"/>
                </a:ext>
              </a:extLst>
            </p:cNvPr>
            <p:cNvGrpSpPr/>
            <p:nvPr/>
          </p:nvGrpSpPr>
          <p:grpSpPr>
            <a:xfrm>
              <a:off x="1828502" y="2944584"/>
              <a:ext cx="499402" cy="289269"/>
              <a:chOff x="725185" y="1779875"/>
              <a:chExt cx="499402" cy="289269"/>
            </a:xfrm>
          </p:grpSpPr>
          <p:sp>
            <p:nvSpPr>
              <p:cNvPr id="426" name="Oval 425">
                <a:extLst>
                  <a:ext uri="{FF2B5EF4-FFF2-40B4-BE49-F238E27FC236}">
                    <a16:creationId xmlns="" xmlns:a16="http://schemas.microsoft.com/office/drawing/2014/main" id="{01C7B7FA-5596-BC43-9C90-8E052B54FC11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="" xmlns:a16="http://schemas.microsoft.com/office/drawing/2014/main" id="{6ECC707E-E1D7-4546-96A1-2387735089B7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499402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s3</a:t>
                </a:r>
              </a:p>
            </p:txBody>
          </p:sp>
        </p:grpSp>
      </p:grpSp>
      <p:grpSp>
        <p:nvGrpSpPr>
          <p:cNvPr id="27" name="Group 436">
            <a:extLst>
              <a:ext uri="{FF2B5EF4-FFF2-40B4-BE49-F238E27FC236}">
                <a16:creationId xmlns="" xmlns:a16="http://schemas.microsoft.com/office/drawing/2014/main" id="{15A32C9A-E7F3-5346-87C4-CA4940C18BF9}"/>
              </a:ext>
            </a:extLst>
          </p:cNvPr>
          <p:cNvGrpSpPr/>
          <p:nvPr/>
        </p:nvGrpSpPr>
        <p:grpSpPr>
          <a:xfrm>
            <a:off x="2928203" y="5705754"/>
            <a:ext cx="539876" cy="470406"/>
            <a:chOff x="1736090" y="2893762"/>
            <a:chExt cx="591814" cy="340091"/>
          </a:xfrm>
        </p:grpSpPr>
        <p:grpSp>
          <p:nvGrpSpPr>
            <p:cNvPr id="28" name="Group 327">
              <a:extLst>
                <a:ext uri="{FF2B5EF4-FFF2-40B4-BE49-F238E27FC236}">
                  <a16:creationId xmlns="" xmlns:a16="http://schemas.microsoft.com/office/drawing/2014/main" id="{91239979-A6B3-3D4E-ABD7-F92D10C2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42" name="Oval 441">
                <a:extLst>
                  <a:ext uri="{FF2B5EF4-FFF2-40B4-BE49-F238E27FC236}">
                    <a16:creationId xmlns="" xmlns:a16="http://schemas.microsoft.com/office/drawing/2014/main" id="{9FCAC59C-42CC-CE4C-96BD-FE920D1C2A77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3FBEAA77-D815-D445-A86F-68B0D4452BC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="" xmlns:a16="http://schemas.microsoft.com/office/drawing/2014/main" id="{2D6A81D7-4183-0C4B-9BE0-36028959107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="" xmlns:a16="http://schemas.microsoft.com/office/drawing/2014/main" id="{4EB08DF1-BFF0-D94C-9005-60CA113EB70F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="" xmlns:a16="http://schemas.microsoft.com/office/drawing/2014/main" id="{37A92998-42D7-3647-9DAB-4B474843B9D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="" xmlns:a16="http://schemas.microsoft.com/office/drawing/2014/main" id="{C10BF816-5EDC-5D4D-AA34-D16A44C5ACC4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="" xmlns:a16="http://schemas.microsoft.com/office/drawing/2014/main" id="{5EDE6095-F96A-8147-96D3-B6AC4A7604E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49" name="Straight Connector 448">
                <a:extLst>
                  <a:ext uri="{FF2B5EF4-FFF2-40B4-BE49-F238E27FC236}">
                    <a16:creationId xmlns="" xmlns:a16="http://schemas.microsoft.com/office/drawing/2014/main" id="{18F6547F-EE28-D440-B02C-859463240B3B}"/>
                  </a:ext>
                </a:extLst>
              </p:cNvPr>
              <p:cNvCxnSpPr>
                <a:endCxn id="44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="" xmlns:a16="http://schemas.microsoft.com/office/drawing/2014/main" id="{C75462DD-9379-4145-B1BA-38B9E3C33BD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9" name="Group 438">
              <a:extLst>
                <a:ext uri="{FF2B5EF4-FFF2-40B4-BE49-F238E27FC236}">
                  <a16:creationId xmlns="" xmlns:a16="http://schemas.microsoft.com/office/drawing/2014/main" id="{0D413191-8CF2-CC46-9D2F-BF1C4542E2EB}"/>
                </a:ext>
              </a:extLst>
            </p:cNvPr>
            <p:cNvGrpSpPr/>
            <p:nvPr/>
          </p:nvGrpSpPr>
          <p:grpSpPr>
            <a:xfrm>
              <a:off x="1828502" y="2944584"/>
              <a:ext cx="499402" cy="289269"/>
              <a:chOff x="725185" y="1779875"/>
              <a:chExt cx="499402" cy="289269"/>
            </a:xfrm>
          </p:grpSpPr>
          <p:sp>
            <p:nvSpPr>
              <p:cNvPr id="440" name="Oval 439">
                <a:extLst>
                  <a:ext uri="{FF2B5EF4-FFF2-40B4-BE49-F238E27FC236}">
                    <a16:creationId xmlns="" xmlns:a16="http://schemas.microsoft.com/office/drawing/2014/main" id="{C665F85B-B221-3349-A8A9-423CB064E829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="" xmlns:a16="http://schemas.microsoft.com/office/drawing/2014/main" id="{FA49AD3B-122F-4C4B-A918-544A3BF1895E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499402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s4</a:t>
                </a:r>
              </a:p>
            </p:txBody>
          </p:sp>
        </p:grpSp>
      </p:grpSp>
      <p:grpSp>
        <p:nvGrpSpPr>
          <p:cNvPr id="30" name="Group 451">
            <a:extLst>
              <a:ext uri="{FF2B5EF4-FFF2-40B4-BE49-F238E27FC236}">
                <a16:creationId xmlns="" xmlns:a16="http://schemas.microsoft.com/office/drawing/2014/main" id="{F109F0CB-C7A7-9F4C-9F78-1DFE6E2E92FF}"/>
              </a:ext>
            </a:extLst>
          </p:cNvPr>
          <p:cNvGrpSpPr/>
          <p:nvPr/>
        </p:nvGrpSpPr>
        <p:grpSpPr>
          <a:xfrm>
            <a:off x="5072919" y="1425421"/>
            <a:ext cx="3617012" cy="956485"/>
            <a:chOff x="5326799" y="1281868"/>
            <a:chExt cx="4822682" cy="956485"/>
          </a:xfrm>
        </p:grpSpPr>
        <p:sp>
          <p:nvSpPr>
            <p:cNvPr id="453" name="TextBox 452">
              <a:extLst>
                <a:ext uri="{FF2B5EF4-FFF2-40B4-BE49-F238E27FC236}">
                  <a16:creationId xmlns="" xmlns:a16="http://schemas.microsoft.com/office/drawing/2014/main" id="{E06A1FC5-2F8F-E746-8AEE-58223238D3E6}"/>
                </a:ext>
              </a:extLst>
            </p:cNvPr>
            <p:cNvSpPr txBox="1"/>
            <p:nvPr/>
          </p:nvSpPr>
          <p:spPr>
            <a:xfrm>
              <a:off x="5654650" y="1315023"/>
              <a:ext cx="44948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S1, experiencing link failure uses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OpenFlow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 port status message to notify controller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31" name="Group 453">
              <a:extLst>
                <a:ext uri="{FF2B5EF4-FFF2-40B4-BE49-F238E27FC236}">
                  <a16:creationId xmlns="" xmlns:a16="http://schemas.microsoft.com/office/drawing/2014/main" id="{0F995241-55DC-D948-B009-B3415184F93C}"/>
                </a:ext>
              </a:extLst>
            </p:cNvPr>
            <p:cNvGrpSpPr/>
            <p:nvPr/>
          </p:nvGrpSpPr>
          <p:grpSpPr>
            <a:xfrm>
              <a:off x="5326799" y="1281868"/>
              <a:ext cx="419346" cy="400110"/>
              <a:chOff x="430693" y="1944861"/>
              <a:chExt cx="388082" cy="400110"/>
            </a:xfrm>
          </p:grpSpPr>
          <p:sp>
            <p:nvSpPr>
              <p:cNvPr id="455" name="Oval 454">
                <a:extLst>
                  <a:ext uri="{FF2B5EF4-FFF2-40B4-BE49-F238E27FC236}">
                    <a16:creationId xmlns="" xmlns:a16="http://schemas.microsoft.com/office/drawing/2014/main" id="{838418A2-0530-6D4D-B957-9B73EC90CAF5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="" xmlns:a16="http://schemas.microsoft.com/office/drawing/2014/main" id="{EECCC49B-4360-6A44-857F-C6612A4A5A91}"/>
                  </a:ext>
                </a:extLst>
              </p:cNvPr>
              <p:cNvSpPr txBox="1"/>
              <p:nvPr/>
            </p:nvSpPr>
            <p:spPr>
              <a:xfrm>
                <a:off x="430693" y="1944861"/>
                <a:ext cx="388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451" name="Group 456">
            <a:extLst>
              <a:ext uri="{FF2B5EF4-FFF2-40B4-BE49-F238E27FC236}">
                <a16:creationId xmlns="" xmlns:a16="http://schemas.microsoft.com/office/drawing/2014/main" id="{E094A808-83E3-F44E-8311-B49C7768D728}"/>
              </a:ext>
            </a:extLst>
          </p:cNvPr>
          <p:cNvGrpSpPr/>
          <p:nvPr/>
        </p:nvGrpSpPr>
        <p:grpSpPr>
          <a:xfrm>
            <a:off x="5109415" y="2632975"/>
            <a:ext cx="3768407" cy="956485"/>
            <a:chOff x="5330006" y="1281868"/>
            <a:chExt cx="5024543" cy="956485"/>
          </a:xfrm>
        </p:grpSpPr>
        <p:sp>
          <p:nvSpPr>
            <p:cNvPr id="458" name="TextBox 457">
              <a:extLst>
                <a:ext uri="{FF2B5EF4-FFF2-40B4-BE49-F238E27FC236}">
                  <a16:creationId xmlns="" xmlns:a16="http://schemas.microsoft.com/office/drawing/2014/main" id="{5A66128A-E3A6-114A-91B5-2FE1B075D1FB}"/>
                </a:ext>
              </a:extLst>
            </p:cNvPr>
            <p:cNvSpPr txBox="1"/>
            <p:nvPr/>
          </p:nvSpPr>
          <p:spPr>
            <a:xfrm>
              <a:off x="5654650" y="1315023"/>
              <a:ext cx="4699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SDN controller receives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OpenFlow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 message, updates link status info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452" name="Group 458">
              <a:extLst>
                <a:ext uri="{FF2B5EF4-FFF2-40B4-BE49-F238E27FC236}">
                  <a16:creationId xmlns="" xmlns:a16="http://schemas.microsoft.com/office/drawing/2014/main" id="{0680D512-D870-4A4E-A672-2D42E18257F4}"/>
                </a:ext>
              </a:extLst>
            </p:cNvPr>
            <p:cNvGrpSpPr/>
            <p:nvPr/>
          </p:nvGrpSpPr>
          <p:grpSpPr>
            <a:xfrm>
              <a:off x="5330006" y="1281868"/>
              <a:ext cx="419347" cy="400110"/>
              <a:chOff x="433661" y="1944861"/>
              <a:chExt cx="388083" cy="400110"/>
            </a:xfrm>
          </p:grpSpPr>
          <p:sp>
            <p:nvSpPr>
              <p:cNvPr id="460" name="Oval 459">
                <a:extLst>
                  <a:ext uri="{FF2B5EF4-FFF2-40B4-BE49-F238E27FC236}">
                    <a16:creationId xmlns="" xmlns:a16="http://schemas.microsoft.com/office/drawing/2014/main" id="{C54CA8A5-88FD-0B43-B39C-06EA5B196E08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="" xmlns:a16="http://schemas.microsoft.com/office/drawing/2014/main" id="{98241409-350B-3C48-8CD4-8EC73830F0DD}"/>
                  </a:ext>
                </a:extLst>
              </p:cNvPr>
              <p:cNvSpPr txBox="1"/>
              <p:nvPr/>
            </p:nvSpPr>
            <p:spPr>
              <a:xfrm>
                <a:off x="433661" y="1944861"/>
                <a:ext cx="388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454" name="Group 461">
            <a:extLst>
              <a:ext uri="{FF2B5EF4-FFF2-40B4-BE49-F238E27FC236}">
                <a16:creationId xmlns="" xmlns:a16="http://schemas.microsoft.com/office/drawing/2014/main" id="{A90C1603-EE2D-5C46-96D7-DD144E7597AC}"/>
              </a:ext>
            </a:extLst>
          </p:cNvPr>
          <p:cNvGrpSpPr/>
          <p:nvPr/>
        </p:nvGrpSpPr>
        <p:grpSpPr>
          <a:xfrm>
            <a:off x="5115835" y="3557841"/>
            <a:ext cx="3940482" cy="1223859"/>
            <a:chOff x="5333217" y="1291493"/>
            <a:chExt cx="5253976" cy="1223859"/>
          </a:xfrm>
        </p:grpSpPr>
        <p:sp>
          <p:nvSpPr>
            <p:cNvPr id="463" name="TextBox 462">
              <a:extLst>
                <a:ext uri="{FF2B5EF4-FFF2-40B4-BE49-F238E27FC236}">
                  <a16:creationId xmlns="" xmlns:a16="http://schemas.microsoft.com/office/drawing/2014/main" id="{7B9E44CE-B140-1542-AAC2-4DAF6F5BCDFC}"/>
                </a:ext>
              </a:extLst>
            </p:cNvPr>
            <p:cNvSpPr txBox="1"/>
            <p:nvPr/>
          </p:nvSpPr>
          <p:spPr>
            <a:xfrm>
              <a:off x="5654650" y="1315023"/>
              <a:ext cx="49325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457" name="Group 463">
              <a:extLst>
                <a:ext uri="{FF2B5EF4-FFF2-40B4-BE49-F238E27FC236}">
                  <a16:creationId xmlns="" xmlns:a16="http://schemas.microsoft.com/office/drawing/2014/main" id="{4AA4F08F-919D-6D43-A245-B36CE88D136C}"/>
                </a:ext>
              </a:extLst>
            </p:cNvPr>
            <p:cNvGrpSpPr/>
            <p:nvPr/>
          </p:nvGrpSpPr>
          <p:grpSpPr>
            <a:xfrm>
              <a:off x="5333217" y="1291493"/>
              <a:ext cx="419346" cy="400110"/>
              <a:chOff x="436633" y="1954486"/>
              <a:chExt cx="388082" cy="400110"/>
            </a:xfrm>
          </p:grpSpPr>
          <p:sp>
            <p:nvSpPr>
              <p:cNvPr id="465" name="Oval 464">
                <a:extLst>
                  <a:ext uri="{FF2B5EF4-FFF2-40B4-BE49-F238E27FC236}">
                    <a16:creationId xmlns="" xmlns:a16="http://schemas.microsoft.com/office/drawing/2014/main" id="{474762E3-AFBB-FD48-BEF6-8AF863920A29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="" xmlns:a16="http://schemas.microsoft.com/office/drawing/2014/main" id="{C0B243D3-CD77-354D-AF47-3C3867EAD742}"/>
                  </a:ext>
                </a:extLst>
              </p:cNvPr>
              <p:cNvSpPr txBox="1"/>
              <p:nvPr/>
            </p:nvSpPr>
            <p:spPr>
              <a:xfrm>
                <a:off x="436633" y="1954486"/>
                <a:ext cx="388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459" name="Group 466">
            <a:extLst>
              <a:ext uri="{FF2B5EF4-FFF2-40B4-BE49-F238E27FC236}">
                <a16:creationId xmlns="" xmlns:a16="http://schemas.microsoft.com/office/drawing/2014/main" id="{9B04D695-515C-F643-A6A8-EB313B26D25D}"/>
              </a:ext>
            </a:extLst>
          </p:cNvPr>
          <p:cNvGrpSpPr/>
          <p:nvPr/>
        </p:nvGrpSpPr>
        <p:grpSpPr>
          <a:xfrm>
            <a:off x="5100193" y="5062186"/>
            <a:ext cx="3561554" cy="1227066"/>
            <a:chOff x="5320381" y="1288286"/>
            <a:chExt cx="4748738" cy="1227066"/>
          </a:xfrm>
        </p:grpSpPr>
        <p:sp>
          <p:nvSpPr>
            <p:cNvPr id="468" name="TextBox 467">
              <a:extLst>
                <a:ext uri="{FF2B5EF4-FFF2-40B4-BE49-F238E27FC236}">
                  <a16:creationId xmlns="" xmlns:a16="http://schemas.microsoft.com/office/drawing/2014/main" id="{B0A5DC12-CD7F-7947-8638-FCA31A28E2B0}"/>
                </a:ext>
              </a:extLst>
            </p:cNvPr>
            <p:cNvSpPr txBox="1"/>
            <p:nvPr/>
          </p:nvSpPr>
          <p:spPr>
            <a:xfrm>
              <a:off x="5654650" y="1315023"/>
              <a:ext cx="44144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462" name="Group 468">
              <a:extLst>
                <a:ext uri="{FF2B5EF4-FFF2-40B4-BE49-F238E27FC236}">
                  <a16:creationId xmlns="" xmlns:a16="http://schemas.microsoft.com/office/drawing/2014/main" id="{E780A433-81AB-8640-801E-3E36D0C8A814}"/>
                </a:ext>
              </a:extLst>
            </p:cNvPr>
            <p:cNvGrpSpPr/>
            <p:nvPr/>
          </p:nvGrpSpPr>
          <p:grpSpPr>
            <a:xfrm>
              <a:off x="5320381" y="1288286"/>
              <a:ext cx="419346" cy="400110"/>
              <a:chOff x="424754" y="1951279"/>
              <a:chExt cx="388082" cy="400110"/>
            </a:xfrm>
          </p:grpSpPr>
          <p:sp>
            <p:nvSpPr>
              <p:cNvPr id="470" name="Oval 469">
                <a:extLst>
                  <a:ext uri="{FF2B5EF4-FFF2-40B4-BE49-F238E27FC236}">
                    <a16:creationId xmlns="" xmlns:a16="http://schemas.microsoft.com/office/drawing/2014/main" id="{13BA4AD6-9B8B-B34F-8638-37047BF2F57A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="" xmlns:a16="http://schemas.microsoft.com/office/drawing/2014/main" id="{B0922FC9-7A3B-0A4F-A08D-B0BBA98A59FF}"/>
                  </a:ext>
                </a:extLst>
              </p:cNvPr>
              <p:cNvSpPr txBox="1"/>
              <p:nvPr/>
            </p:nvSpPr>
            <p:spPr>
              <a:xfrm>
                <a:off x="424754" y="1951279"/>
                <a:ext cx="388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  <p:grpSp>
        <p:nvGrpSpPr>
          <p:cNvPr id="464" name="Group 8">
            <a:extLst>
              <a:ext uri="{FF2B5EF4-FFF2-40B4-BE49-F238E27FC236}">
                <a16:creationId xmlns="" xmlns:a16="http://schemas.microsoft.com/office/drawing/2014/main" id="{CD028D42-5816-5541-A673-C6433AD9D499}"/>
              </a:ext>
            </a:extLst>
          </p:cNvPr>
          <p:cNvGrpSpPr/>
          <p:nvPr/>
        </p:nvGrpSpPr>
        <p:grpSpPr>
          <a:xfrm>
            <a:off x="1734207" y="4225160"/>
            <a:ext cx="508438" cy="1261241"/>
            <a:chOff x="2312276" y="4225159"/>
            <a:chExt cx="677917" cy="1261241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218DA33A-26D6-314C-A500-DD7DB353ACAB}"/>
                </a:ext>
              </a:extLst>
            </p:cNvPr>
            <p:cNvSpPr/>
            <p:nvPr/>
          </p:nvSpPr>
          <p:spPr>
            <a:xfrm>
              <a:off x="2312276" y="4225159"/>
              <a:ext cx="677917" cy="1261241"/>
            </a:xfrm>
            <a:custGeom>
              <a:avLst/>
              <a:gdLst>
                <a:gd name="connsiteX0" fmla="*/ 0 w 677917"/>
                <a:gd name="connsiteY0" fmla="*/ 1261241 h 1261241"/>
                <a:gd name="connsiteX1" fmla="*/ 677917 w 677917"/>
                <a:gd name="connsiteY1" fmla="*/ 178675 h 1261241"/>
                <a:gd name="connsiteX2" fmla="*/ 677917 w 677917"/>
                <a:gd name="connsiteY2" fmla="*/ 0 h 126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917" h="1261241">
                  <a:moveTo>
                    <a:pt x="0" y="1261241"/>
                  </a:moveTo>
                  <a:lnTo>
                    <a:pt x="677917" y="178675"/>
                  </a:lnTo>
                  <a:lnTo>
                    <a:pt x="67791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7" name="Group 370">
              <a:extLst>
                <a:ext uri="{FF2B5EF4-FFF2-40B4-BE49-F238E27FC236}">
                  <a16:creationId xmlns="" xmlns:a16="http://schemas.microsoft.com/office/drawing/2014/main" id="{77BAE01A-4364-4544-BF42-8FF701463BAC}"/>
                </a:ext>
              </a:extLst>
            </p:cNvPr>
            <p:cNvGrpSpPr/>
            <p:nvPr/>
          </p:nvGrpSpPr>
          <p:grpSpPr>
            <a:xfrm>
              <a:off x="2499117" y="4791488"/>
              <a:ext cx="417208" cy="369332"/>
              <a:chOff x="-17363" y="1958857"/>
              <a:chExt cx="417208" cy="369332"/>
            </a:xfrm>
          </p:grpSpPr>
          <p:sp>
            <p:nvSpPr>
              <p:cNvPr id="372" name="Oval 371">
                <a:extLst>
                  <a:ext uri="{FF2B5EF4-FFF2-40B4-BE49-F238E27FC236}">
                    <a16:creationId xmlns="" xmlns:a16="http://schemas.microsoft.com/office/drawing/2014/main" id="{64D78EC7-F7C7-3F45-961B-64EA2E033912}"/>
                  </a:ext>
                </a:extLst>
              </p:cNvPr>
              <p:cNvSpPr/>
              <p:nvPr/>
            </p:nvSpPr>
            <p:spPr>
              <a:xfrm>
                <a:off x="17117" y="201041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="" xmlns:a16="http://schemas.microsoft.com/office/drawing/2014/main" id="{3E26F343-9456-5D42-A9FA-964E247D2550}"/>
                  </a:ext>
                </a:extLst>
              </p:cNvPr>
              <p:cNvSpPr txBox="1"/>
              <p:nvPr/>
            </p:nvSpPr>
            <p:spPr>
              <a:xfrm>
                <a:off x="-17363" y="1958857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469" name="Group 11">
            <a:extLst>
              <a:ext uri="{FF2B5EF4-FFF2-40B4-BE49-F238E27FC236}">
                <a16:creationId xmlns="" xmlns:a16="http://schemas.microsoft.com/office/drawing/2014/main" id="{CCB6F412-7995-3B46-8E64-A0D13B5F777D}"/>
              </a:ext>
            </a:extLst>
          </p:cNvPr>
          <p:cNvGrpSpPr/>
          <p:nvPr/>
        </p:nvGrpSpPr>
        <p:grpSpPr>
          <a:xfrm>
            <a:off x="1719263" y="3432175"/>
            <a:ext cx="525696" cy="793750"/>
            <a:chOff x="2292350" y="3432175"/>
            <a:chExt cx="700928" cy="793750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050C530D-3872-7E44-B659-707925E00FB5}"/>
                </a:ext>
              </a:extLst>
            </p:cNvPr>
            <p:cNvSpPr/>
            <p:nvPr/>
          </p:nvSpPr>
          <p:spPr>
            <a:xfrm>
              <a:off x="2292350" y="3432175"/>
              <a:ext cx="698500" cy="793750"/>
            </a:xfrm>
            <a:custGeom>
              <a:avLst/>
              <a:gdLst>
                <a:gd name="connsiteX0" fmla="*/ 698500 w 698500"/>
                <a:gd name="connsiteY0" fmla="*/ 793750 h 793750"/>
                <a:gd name="connsiteX1" fmla="*/ 698500 w 698500"/>
                <a:gd name="connsiteY1" fmla="*/ 508000 h 793750"/>
                <a:gd name="connsiteX2" fmla="*/ 0 w 698500"/>
                <a:gd name="connsiteY2" fmla="*/ 269875 h 793750"/>
                <a:gd name="connsiteX3" fmla="*/ 0 w 698500"/>
                <a:gd name="connsiteY3" fmla="*/ 0 h 793750"/>
                <a:gd name="connsiteX4" fmla="*/ 0 w 698500"/>
                <a:gd name="connsiteY4" fmla="*/ 3175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0" h="793750">
                  <a:moveTo>
                    <a:pt x="698500" y="793750"/>
                  </a:moveTo>
                  <a:lnTo>
                    <a:pt x="698500" y="508000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2" name="Group 10">
              <a:extLst>
                <a:ext uri="{FF2B5EF4-FFF2-40B4-BE49-F238E27FC236}">
                  <a16:creationId xmlns="" xmlns:a16="http://schemas.microsoft.com/office/drawing/2014/main" id="{0E2BF29E-5D7E-3445-97B2-B00E46F50CB0}"/>
                </a:ext>
              </a:extLst>
            </p:cNvPr>
            <p:cNvGrpSpPr/>
            <p:nvPr/>
          </p:nvGrpSpPr>
          <p:grpSpPr>
            <a:xfrm>
              <a:off x="2576070" y="3664008"/>
              <a:ext cx="417208" cy="369332"/>
              <a:chOff x="2576070" y="3664008"/>
              <a:chExt cx="417208" cy="369332"/>
            </a:xfrm>
          </p:grpSpPr>
          <p:sp>
            <p:nvSpPr>
              <p:cNvPr id="375" name="Oval 374">
                <a:extLst>
                  <a:ext uri="{FF2B5EF4-FFF2-40B4-BE49-F238E27FC236}">
                    <a16:creationId xmlns="" xmlns:a16="http://schemas.microsoft.com/office/drawing/2014/main" id="{8730936C-BFF8-424D-8C52-3FBAACA75D29}"/>
                  </a:ext>
                </a:extLst>
              </p:cNvPr>
              <p:cNvSpPr/>
              <p:nvPr/>
            </p:nvSpPr>
            <p:spPr>
              <a:xfrm>
                <a:off x="2602120" y="3719723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="" xmlns:a16="http://schemas.microsoft.com/office/drawing/2014/main" id="{FCDD7064-D7DA-984B-8288-7014FD5FA49C}"/>
                  </a:ext>
                </a:extLst>
              </p:cNvPr>
              <p:cNvSpPr txBox="1"/>
              <p:nvPr/>
            </p:nvSpPr>
            <p:spPr>
              <a:xfrm>
                <a:off x="2576070" y="3664008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473" name="Group 14">
            <a:extLst>
              <a:ext uri="{FF2B5EF4-FFF2-40B4-BE49-F238E27FC236}">
                <a16:creationId xmlns="" xmlns:a16="http://schemas.microsoft.com/office/drawing/2014/main" id="{E9BE2FC1-14EF-EF41-B834-5B22F3837E94}"/>
              </a:ext>
            </a:extLst>
          </p:cNvPr>
          <p:cNvGrpSpPr/>
          <p:nvPr/>
        </p:nvGrpSpPr>
        <p:grpSpPr>
          <a:xfrm>
            <a:off x="1603219" y="1774825"/>
            <a:ext cx="312906" cy="1663700"/>
            <a:chOff x="2134450" y="1762125"/>
            <a:chExt cx="417208" cy="1663700"/>
          </a:xfrm>
        </p:grpSpPr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C78CDCAC-EDD7-0E4E-8BD0-4FB5320ED675}"/>
                </a:ext>
              </a:extLst>
            </p:cNvPr>
            <p:cNvSpPr/>
            <p:nvPr/>
          </p:nvSpPr>
          <p:spPr>
            <a:xfrm>
              <a:off x="2273300" y="1762125"/>
              <a:ext cx="15875" cy="1663700"/>
            </a:xfrm>
            <a:custGeom>
              <a:avLst/>
              <a:gdLst>
                <a:gd name="connsiteX0" fmla="*/ 15875 w 15875"/>
                <a:gd name="connsiteY0" fmla="*/ 1663700 h 1663700"/>
                <a:gd name="connsiteX1" fmla="*/ 15875 w 15875"/>
                <a:gd name="connsiteY1" fmla="*/ 0 h 1663700"/>
                <a:gd name="connsiteX2" fmla="*/ 0 w 15875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" h="1663700">
                  <a:moveTo>
                    <a:pt x="15875" y="1663700"/>
                  </a:move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4" name="Group 13">
              <a:extLst>
                <a:ext uri="{FF2B5EF4-FFF2-40B4-BE49-F238E27FC236}">
                  <a16:creationId xmlns="" xmlns:a16="http://schemas.microsoft.com/office/drawing/2014/main" id="{B0A2102A-B985-AC47-85E1-BFD474A7D9D2}"/>
                </a:ext>
              </a:extLst>
            </p:cNvPr>
            <p:cNvGrpSpPr/>
            <p:nvPr/>
          </p:nvGrpSpPr>
          <p:grpSpPr>
            <a:xfrm>
              <a:off x="2134450" y="2567187"/>
              <a:ext cx="417208" cy="369332"/>
              <a:chOff x="1712175" y="2510037"/>
              <a:chExt cx="417208" cy="369332"/>
            </a:xfrm>
          </p:grpSpPr>
          <p:sp>
            <p:nvSpPr>
              <p:cNvPr id="378" name="Oval 377">
                <a:extLst>
                  <a:ext uri="{FF2B5EF4-FFF2-40B4-BE49-F238E27FC236}">
                    <a16:creationId xmlns="" xmlns:a16="http://schemas.microsoft.com/office/drawing/2014/main" id="{DC0871FF-D3D8-2643-B38B-DAEBEB8EA107}"/>
                  </a:ext>
                </a:extLst>
              </p:cNvPr>
              <p:cNvSpPr/>
              <p:nvPr/>
            </p:nvSpPr>
            <p:spPr>
              <a:xfrm>
                <a:off x="1744575" y="256892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9" name="TextBox 378">
                <a:extLst>
                  <a:ext uri="{FF2B5EF4-FFF2-40B4-BE49-F238E27FC236}">
                    <a16:creationId xmlns="" xmlns:a16="http://schemas.microsoft.com/office/drawing/2014/main" id="{965BF2B8-2DC2-A24B-A21E-51E530B25818}"/>
                  </a:ext>
                </a:extLst>
              </p:cNvPr>
              <p:cNvSpPr txBox="1"/>
              <p:nvPr/>
            </p:nvSpPr>
            <p:spPr>
              <a:xfrm>
                <a:off x="1712175" y="2510037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475" name="Group 17">
            <a:extLst>
              <a:ext uri="{FF2B5EF4-FFF2-40B4-BE49-F238E27FC236}">
                <a16:creationId xmlns="" xmlns:a16="http://schemas.microsoft.com/office/drawing/2014/main" id="{2BA13A42-84D2-5F46-9A6B-6BA30F8EDC2D}"/>
              </a:ext>
            </a:extLst>
          </p:cNvPr>
          <p:cNvGrpSpPr/>
          <p:nvPr/>
        </p:nvGrpSpPr>
        <p:grpSpPr>
          <a:xfrm>
            <a:off x="1761887" y="1803401"/>
            <a:ext cx="312906" cy="1539875"/>
            <a:chOff x="2349183" y="1803400"/>
            <a:chExt cx="417208" cy="153987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FFBD088A-94D4-CC45-A539-772D0FEB312B}"/>
                </a:ext>
              </a:extLst>
            </p:cNvPr>
            <p:cNvCxnSpPr/>
            <p:nvPr/>
          </p:nvCxnSpPr>
          <p:spPr>
            <a:xfrm>
              <a:off x="2498725" y="1803400"/>
              <a:ext cx="0" cy="15398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6" name="Group 380">
              <a:extLst>
                <a:ext uri="{FF2B5EF4-FFF2-40B4-BE49-F238E27FC236}">
                  <a16:creationId xmlns="" xmlns:a16="http://schemas.microsoft.com/office/drawing/2014/main" id="{76F79744-5FA1-7449-B121-428DFE2E2D6C}"/>
                </a:ext>
              </a:extLst>
            </p:cNvPr>
            <p:cNvGrpSpPr/>
            <p:nvPr/>
          </p:nvGrpSpPr>
          <p:grpSpPr>
            <a:xfrm>
              <a:off x="2349183" y="1906331"/>
              <a:ext cx="417208" cy="369332"/>
              <a:chOff x="415641" y="1967287"/>
              <a:chExt cx="417208" cy="369332"/>
            </a:xfrm>
          </p:grpSpPr>
          <p:sp>
            <p:nvSpPr>
              <p:cNvPr id="382" name="Oval 381">
                <a:extLst>
                  <a:ext uri="{FF2B5EF4-FFF2-40B4-BE49-F238E27FC236}">
                    <a16:creationId xmlns="" xmlns:a16="http://schemas.microsoft.com/office/drawing/2014/main" id="{9FD5CC65-BB19-764E-927A-898AD871E876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3" name="TextBox 382">
                <a:extLst>
                  <a:ext uri="{FF2B5EF4-FFF2-40B4-BE49-F238E27FC236}">
                    <a16:creationId xmlns="" xmlns:a16="http://schemas.microsoft.com/office/drawing/2014/main" id="{571E5AEF-2D67-A64A-8835-73795045CED6}"/>
                  </a:ext>
                </a:extLst>
              </p:cNvPr>
              <p:cNvSpPr txBox="1"/>
              <p:nvPr/>
            </p:nvSpPr>
            <p:spPr>
              <a:xfrm>
                <a:off x="415641" y="1967287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62888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457"/>
            <a:ext cx="8249172" cy="894622"/>
          </a:xfrm>
        </p:spPr>
        <p:txBody>
          <a:bodyPr>
            <a:noAutofit/>
          </a:bodyPr>
          <a:lstStyle/>
          <a:p>
            <a:r>
              <a:rPr lang="en-US" b="0" dirty="0"/>
              <a:t>SDN: control/data plane interaction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25" name="Rounded Rectangle 324">
            <a:extLst>
              <a:ext uri="{FF2B5EF4-FFF2-40B4-BE49-F238E27FC236}">
                <a16:creationId xmlns="" xmlns:a16="http://schemas.microsoft.com/office/drawing/2014/main" id="{48D9D971-BB7B-A045-8126-3F6D89A80BFA}"/>
              </a:ext>
            </a:extLst>
          </p:cNvPr>
          <p:cNvSpPr/>
          <p:nvPr/>
        </p:nvSpPr>
        <p:spPr>
          <a:xfrm>
            <a:off x="950915" y="2781457"/>
            <a:ext cx="3158289" cy="1062452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6" name="Rounded Rectangle 325">
            <a:extLst>
              <a:ext uri="{FF2B5EF4-FFF2-40B4-BE49-F238E27FC236}">
                <a16:creationId xmlns="" xmlns:a16="http://schemas.microsoft.com/office/drawing/2014/main" id="{6862D1C0-D760-D24C-B4CE-1C62437307F2}"/>
              </a:ext>
            </a:extLst>
          </p:cNvPr>
          <p:cNvSpPr/>
          <p:nvPr/>
        </p:nvSpPr>
        <p:spPr>
          <a:xfrm>
            <a:off x="970967" y="3977999"/>
            <a:ext cx="3138237" cy="545543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="" xmlns:a16="http://schemas.microsoft.com/office/drawing/2014/main" id="{6EC76F04-CB84-9D4C-B614-CCAAF77DF086}"/>
              </a:ext>
            </a:extLst>
          </p:cNvPr>
          <p:cNvCxnSpPr/>
          <p:nvPr/>
        </p:nvCxnSpPr>
        <p:spPr bwMode="auto">
          <a:xfrm>
            <a:off x="1001043" y="4626321"/>
            <a:ext cx="3078080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327">
            <a:extLst>
              <a:ext uri="{FF2B5EF4-FFF2-40B4-BE49-F238E27FC236}">
                <a16:creationId xmlns="" xmlns:a16="http://schemas.microsoft.com/office/drawing/2014/main" id="{538C6E4D-0EC4-B64C-9EEA-03480A17D18A}"/>
              </a:ext>
            </a:extLst>
          </p:cNvPr>
          <p:cNvGrpSpPr/>
          <p:nvPr/>
        </p:nvGrpSpPr>
        <p:grpSpPr>
          <a:xfrm>
            <a:off x="870182" y="3356298"/>
            <a:ext cx="1298753" cy="411995"/>
            <a:chOff x="2833572" y="457817"/>
            <a:chExt cx="1992782" cy="459826"/>
          </a:xfrm>
        </p:grpSpPr>
        <p:sp>
          <p:nvSpPr>
            <p:cNvPr id="329" name="Rounded Rectangle 328">
              <a:extLst>
                <a:ext uri="{FF2B5EF4-FFF2-40B4-BE49-F238E27FC236}">
                  <a16:creationId xmlns="" xmlns:a16="http://schemas.microsoft.com/office/drawing/2014/main" id="{464725F4-EA3D-B943-BC4E-A498A91255E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="" xmlns:a16="http://schemas.microsoft.com/office/drawing/2014/main" id="{2A7D9926-304F-C44B-B971-A050DC450537}"/>
                </a:ext>
              </a:extLst>
            </p:cNvPr>
            <p:cNvSpPr txBox="1"/>
            <p:nvPr/>
          </p:nvSpPr>
          <p:spPr>
            <a:xfrm>
              <a:off x="2833572" y="541672"/>
              <a:ext cx="1992782" cy="33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5" name="Group 330">
            <a:extLst>
              <a:ext uri="{FF2B5EF4-FFF2-40B4-BE49-F238E27FC236}">
                <a16:creationId xmlns="" xmlns:a16="http://schemas.microsoft.com/office/drawing/2014/main" id="{10349B34-1073-E946-BED7-17B6AC84FDD7}"/>
              </a:ext>
            </a:extLst>
          </p:cNvPr>
          <p:cNvGrpSpPr/>
          <p:nvPr/>
        </p:nvGrpSpPr>
        <p:grpSpPr>
          <a:xfrm>
            <a:off x="3141325" y="3369666"/>
            <a:ext cx="1021434" cy="398626"/>
            <a:chOff x="2905922" y="534843"/>
            <a:chExt cx="1782355" cy="382800"/>
          </a:xfrm>
        </p:grpSpPr>
        <p:sp>
          <p:nvSpPr>
            <p:cNvPr id="332" name="Rounded Rectangle 331">
              <a:extLst>
                <a:ext uri="{FF2B5EF4-FFF2-40B4-BE49-F238E27FC236}">
                  <a16:creationId xmlns="" xmlns:a16="http://schemas.microsoft.com/office/drawing/2014/main" id="{AE8DBF36-59D4-DA45-9025-632817AB39EF}"/>
                </a:ext>
              </a:extLst>
            </p:cNvPr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="" xmlns:a16="http://schemas.microsoft.com/office/drawing/2014/main" id="{3E75B4C3-6891-C540-A01D-98C3E46528AD}"/>
                </a:ext>
              </a:extLst>
            </p:cNvPr>
            <p:cNvSpPr txBox="1"/>
            <p:nvPr/>
          </p:nvSpPr>
          <p:spPr>
            <a:xfrm>
              <a:off x="2905922" y="593020"/>
              <a:ext cx="1782355" cy="28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6" name="Group 333">
            <a:extLst>
              <a:ext uri="{FF2B5EF4-FFF2-40B4-BE49-F238E27FC236}">
                <a16:creationId xmlns="" xmlns:a16="http://schemas.microsoft.com/office/drawing/2014/main" id="{8F3F5407-B5E1-9B4F-BD20-988E773EE5FA}"/>
              </a:ext>
            </a:extLst>
          </p:cNvPr>
          <p:cNvGrpSpPr/>
          <p:nvPr/>
        </p:nvGrpSpPr>
        <p:grpSpPr>
          <a:xfrm>
            <a:off x="2038593" y="3356298"/>
            <a:ext cx="861134" cy="411995"/>
            <a:chOff x="2993359" y="457817"/>
            <a:chExt cx="1712450" cy="459826"/>
          </a:xfrm>
        </p:grpSpPr>
        <p:sp>
          <p:nvSpPr>
            <p:cNvPr id="335" name="Rounded Rectangle 334">
              <a:extLst>
                <a:ext uri="{FF2B5EF4-FFF2-40B4-BE49-F238E27FC236}">
                  <a16:creationId xmlns="" xmlns:a16="http://schemas.microsoft.com/office/drawing/2014/main" id="{589761B3-634F-4D4E-8310-EAF4A00ABB8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="" xmlns:a16="http://schemas.microsoft.com/office/drawing/2014/main" id="{593FEDEB-709E-A744-82FA-1F11F32B47D9}"/>
                </a:ext>
              </a:extLst>
            </p:cNvPr>
            <p:cNvSpPr txBox="1"/>
            <p:nvPr/>
          </p:nvSpPr>
          <p:spPr>
            <a:xfrm>
              <a:off x="2993359" y="541672"/>
              <a:ext cx="1712450" cy="33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8" name="Group 336">
            <a:extLst>
              <a:ext uri="{FF2B5EF4-FFF2-40B4-BE49-F238E27FC236}">
                <a16:creationId xmlns="" xmlns:a16="http://schemas.microsoft.com/office/drawing/2014/main" id="{903E5C88-7668-CB49-A22D-7C59D5AAAAD6}"/>
              </a:ext>
            </a:extLst>
          </p:cNvPr>
          <p:cNvGrpSpPr/>
          <p:nvPr/>
        </p:nvGrpSpPr>
        <p:grpSpPr>
          <a:xfrm>
            <a:off x="911068" y="2861665"/>
            <a:ext cx="872355" cy="382826"/>
            <a:chOff x="2913325" y="457817"/>
            <a:chExt cx="1872522" cy="459826"/>
          </a:xfrm>
        </p:grpSpPr>
        <p:sp>
          <p:nvSpPr>
            <p:cNvPr id="338" name="Rounded Rectangle 337">
              <a:extLst>
                <a:ext uri="{FF2B5EF4-FFF2-40B4-BE49-F238E27FC236}">
                  <a16:creationId xmlns="" xmlns:a16="http://schemas.microsoft.com/office/drawing/2014/main" id="{23AAB04A-9878-E54F-BF21-2E106D80B96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="" xmlns:a16="http://schemas.microsoft.com/office/drawing/2014/main" id="{FC21FA7A-D97F-1543-A6AE-45B535C51BA0}"/>
                </a:ext>
              </a:extLst>
            </p:cNvPr>
            <p:cNvSpPr txBox="1"/>
            <p:nvPr/>
          </p:nvSpPr>
          <p:spPr>
            <a:xfrm>
              <a:off x="2913325" y="509557"/>
              <a:ext cx="1872522" cy="35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9" name="Group 339">
            <a:extLst>
              <a:ext uri="{FF2B5EF4-FFF2-40B4-BE49-F238E27FC236}">
                <a16:creationId xmlns="" xmlns:a16="http://schemas.microsoft.com/office/drawing/2014/main" id="{18BB9737-9A62-2F4B-87FB-C077CBE2553C}"/>
              </a:ext>
            </a:extLst>
          </p:cNvPr>
          <p:cNvGrpSpPr/>
          <p:nvPr/>
        </p:nvGrpSpPr>
        <p:grpSpPr>
          <a:xfrm>
            <a:off x="2929140" y="2848296"/>
            <a:ext cx="1031051" cy="404965"/>
            <a:chOff x="2844354" y="457817"/>
            <a:chExt cx="2050346" cy="459826"/>
          </a:xfrm>
        </p:grpSpPr>
        <p:sp>
          <p:nvSpPr>
            <p:cNvPr id="341" name="Rounded Rectangle 340">
              <a:extLst>
                <a:ext uri="{FF2B5EF4-FFF2-40B4-BE49-F238E27FC236}">
                  <a16:creationId xmlns="" xmlns:a16="http://schemas.microsoft.com/office/drawing/2014/main" id="{4D3F5800-CF27-754D-AE05-FFEBBFEB49C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6544BEEF-458E-4941-8F67-37983515D46C}"/>
                </a:ext>
              </a:extLst>
            </p:cNvPr>
            <p:cNvSpPr txBox="1"/>
            <p:nvPr/>
          </p:nvSpPr>
          <p:spPr>
            <a:xfrm>
              <a:off x="2844354" y="526493"/>
              <a:ext cx="2050346" cy="337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="" xmlns:a16="http://schemas.microsoft.com/office/drawing/2014/main" id="{B06AE2E9-5D9A-B44C-93D5-4692DB85C76F}"/>
              </a:ext>
            </a:extLst>
          </p:cNvPr>
          <p:cNvSpPr txBox="1"/>
          <p:nvPr/>
        </p:nvSpPr>
        <p:spPr>
          <a:xfrm>
            <a:off x="2464081" y="2483710"/>
            <a:ext cx="427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="" xmlns:a16="http://schemas.microsoft.com/office/drawing/2014/main" id="{2AEF0D30-3607-F64E-9BF7-3B4D8188FFA7}"/>
              </a:ext>
            </a:extLst>
          </p:cNvPr>
          <p:cNvSpPr txBox="1"/>
          <p:nvPr/>
        </p:nvSpPr>
        <p:spPr>
          <a:xfrm>
            <a:off x="2873972" y="312050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10" name="Group 344">
            <a:extLst>
              <a:ext uri="{FF2B5EF4-FFF2-40B4-BE49-F238E27FC236}">
                <a16:creationId xmlns="" xmlns:a16="http://schemas.microsoft.com/office/drawing/2014/main" id="{9AC041BA-4E56-114C-A10B-C89A72B445FD}"/>
              </a:ext>
            </a:extLst>
          </p:cNvPr>
          <p:cNvGrpSpPr/>
          <p:nvPr/>
        </p:nvGrpSpPr>
        <p:grpSpPr>
          <a:xfrm>
            <a:off x="1401721" y="4109165"/>
            <a:ext cx="1000595" cy="297517"/>
            <a:chOff x="3089747" y="457775"/>
            <a:chExt cx="1519664" cy="477012"/>
          </a:xfrm>
        </p:grpSpPr>
        <p:sp>
          <p:nvSpPr>
            <p:cNvPr id="346" name="Rounded Rectangle 345">
              <a:extLst>
                <a:ext uri="{FF2B5EF4-FFF2-40B4-BE49-F238E27FC236}">
                  <a16:creationId xmlns="" xmlns:a16="http://schemas.microsoft.com/office/drawing/2014/main" id="{3203E766-79AA-5C46-8089-29917954888A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="" xmlns:a16="http://schemas.microsoft.com/office/drawing/2014/main" id="{BEFEA1C3-120C-DE4E-8293-55C57A6E3ED3}"/>
                </a:ext>
              </a:extLst>
            </p:cNvPr>
            <p:cNvSpPr txBox="1"/>
            <p:nvPr/>
          </p:nvSpPr>
          <p:spPr>
            <a:xfrm>
              <a:off x="3089747" y="457775"/>
              <a:ext cx="1519664" cy="477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11" name="Group 347">
            <a:extLst>
              <a:ext uri="{FF2B5EF4-FFF2-40B4-BE49-F238E27FC236}">
                <a16:creationId xmlns="" xmlns:a16="http://schemas.microsoft.com/office/drawing/2014/main" id="{8AF280CF-E1A1-AB42-9FF4-B37E4883A9E7}"/>
              </a:ext>
            </a:extLst>
          </p:cNvPr>
          <p:cNvGrpSpPr/>
          <p:nvPr/>
        </p:nvGrpSpPr>
        <p:grpSpPr>
          <a:xfrm>
            <a:off x="2829409" y="4113948"/>
            <a:ext cx="933488" cy="315520"/>
            <a:chOff x="3128876" y="457817"/>
            <a:chExt cx="1432326" cy="471957"/>
          </a:xfrm>
        </p:grpSpPr>
        <p:sp>
          <p:nvSpPr>
            <p:cNvPr id="349" name="Rounded Rectangle 348">
              <a:extLst>
                <a:ext uri="{FF2B5EF4-FFF2-40B4-BE49-F238E27FC236}">
                  <a16:creationId xmlns="" xmlns:a16="http://schemas.microsoft.com/office/drawing/2014/main" id="{24A7F498-3B8E-B44A-9994-2A592D6CBD54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="" xmlns:a16="http://schemas.microsoft.com/office/drawing/2014/main" id="{0CD76FBA-C002-924A-A27E-4000B9B46A3F}"/>
                </a:ext>
              </a:extLst>
            </p:cNvPr>
            <p:cNvSpPr txBox="1"/>
            <p:nvPr/>
          </p:nvSpPr>
          <p:spPr>
            <a:xfrm>
              <a:off x="3309450" y="484746"/>
              <a:ext cx="1080264" cy="445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="" xmlns:a16="http://schemas.microsoft.com/office/drawing/2014/main" id="{DF810222-B66A-6647-AF73-EAEA8633E33C}"/>
              </a:ext>
            </a:extLst>
          </p:cNvPr>
          <p:cNvSpPr txBox="1"/>
          <p:nvPr/>
        </p:nvSpPr>
        <p:spPr>
          <a:xfrm>
            <a:off x="2366477" y="378396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="" xmlns:a16="http://schemas.microsoft.com/office/drawing/2014/main" id="{7A53E111-B2D7-164C-A257-1817B32657FD}"/>
              </a:ext>
            </a:extLst>
          </p:cNvPr>
          <p:cNvSpPr/>
          <p:nvPr/>
        </p:nvSpPr>
        <p:spPr>
          <a:xfrm>
            <a:off x="950914" y="2086297"/>
            <a:ext cx="3158290" cy="574748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" name="Group 352">
            <a:extLst>
              <a:ext uri="{FF2B5EF4-FFF2-40B4-BE49-F238E27FC236}">
                <a16:creationId xmlns="" xmlns:a16="http://schemas.microsoft.com/office/drawing/2014/main" id="{DE1E488E-DB00-8741-AD76-181DDF5D1007}"/>
              </a:ext>
            </a:extLst>
          </p:cNvPr>
          <p:cNvGrpSpPr/>
          <p:nvPr/>
        </p:nvGrpSpPr>
        <p:grpSpPr>
          <a:xfrm>
            <a:off x="984962" y="2123346"/>
            <a:ext cx="810283" cy="504412"/>
            <a:chOff x="3034225" y="436756"/>
            <a:chExt cx="1526977" cy="504412"/>
          </a:xfrm>
        </p:grpSpPr>
        <p:sp>
          <p:nvSpPr>
            <p:cNvPr id="354" name="Rounded Rectangle 353">
              <a:extLst>
                <a:ext uri="{FF2B5EF4-FFF2-40B4-BE49-F238E27FC236}">
                  <a16:creationId xmlns="" xmlns:a16="http://schemas.microsoft.com/office/drawing/2014/main" id="{98A13ABA-9455-A942-B524-6D0883B28B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="" xmlns:a16="http://schemas.microsoft.com/office/drawing/2014/main" id="{9E5F4888-C152-6048-B38F-5BC74A5A16D9}"/>
                </a:ext>
              </a:extLst>
            </p:cNvPr>
            <p:cNvSpPr txBox="1"/>
            <p:nvPr/>
          </p:nvSpPr>
          <p:spPr>
            <a:xfrm>
              <a:off x="3034225" y="436756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14" name="Group 355">
            <a:extLst>
              <a:ext uri="{FF2B5EF4-FFF2-40B4-BE49-F238E27FC236}">
                <a16:creationId xmlns="" xmlns:a16="http://schemas.microsoft.com/office/drawing/2014/main" id="{E40FDC48-BF32-B04B-8DBD-D61CF18EF743}"/>
              </a:ext>
            </a:extLst>
          </p:cNvPr>
          <p:cNvGrpSpPr/>
          <p:nvPr/>
        </p:nvGrpSpPr>
        <p:grpSpPr>
          <a:xfrm>
            <a:off x="3251712" y="2144194"/>
            <a:ext cx="775425" cy="459826"/>
            <a:chOff x="3103238" y="457817"/>
            <a:chExt cx="1461287" cy="459826"/>
          </a:xfrm>
        </p:grpSpPr>
        <p:sp>
          <p:nvSpPr>
            <p:cNvPr id="357" name="Rounded Rectangle 356">
              <a:extLst>
                <a:ext uri="{FF2B5EF4-FFF2-40B4-BE49-F238E27FC236}">
                  <a16:creationId xmlns="" xmlns:a16="http://schemas.microsoft.com/office/drawing/2014/main" id="{9DB16644-5102-554D-99C0-889DCE0F0D2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="" xmlns:a16="http://schemas.microsoft.com/office/drawing/2014/main" id="{2A90B65C-4C25-C144-B2DD-D173E975D024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15" name="Group 358">
            <a:extLst>
              <a:ext uri="{FF2B5EF4-FFF2-40B4-BE49-F238E27FC236}">
                <a16:creationId xmlns="" xmlns:a16="http://schemas.microsoft.com/office/drawing/2014/main" id="{4DDA363C-D004-AB4D-9D62-44DAC7279759}"/>
              </a:ext>
            </a:extLst>
          </p:cNvPr>
          <p:cNvGrpSpPr/>
          <p:nvPr/>
        </p:nvGrpSpPr>
        <p:grpSpPr>
          <a:xfrm>
            <a:off x="2097400" y="2139558"/>
            <a:ext cx="775425" cy="707886"/>
            <a:chOff x="3128334" y="454512"/>
            <a:chExt cx="1461287" cy="707886"/>
          </a:xfrm>
        </p:grpSpPr>
        <p:sp>
          <p:nvSpPr>
            <p:cNvPr id="360" name="Rounded Rectangle 359">
              <a:extLst>
                <a:ext uri="{FF2B5EF4-FFF2-40B4-BE49-F238E27FC236}">
                  <a16:creationId xmlns="" xmlns:a16="http://schemas.microsoft.com/office/drawing/2014/main" id="{59AAEC82-22A5-1A44-925D-3607D0F39D6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="" xmlns:a16="http://schemas.microsoft.com/office/drawing/2014/main" id="{20C049F2-C1CA-DF4D-AA67-194E1C4F4CC3}"/>
                </a:ext>
              </a:extLst>
            </p:cNvPr>
            <p:cNvSpPr txBox="1"/>
            <p:nvPr/>
          </p:nvSpPr>
          <p:spPr>
            <a:xfrm>
              <a:off x="3128334" y="454512"/>
              <a:ext cx="1461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="" xmlns:a16="http://schemas.microsoft.com/office/drawing/2014/main" id="{D3A9C18D-A188-6A48-9CCB-C7A54C894F1D}"/>
              </a:ext>
            </a:extLst>
          </p:cNvPr>
          <p:cNvSpPr txBox="1"/>
          <p:nvPr/>
        </p:nvSpPr>
        <p:spPr>
          <a:xfrm>
            <a:off x="2875424" y="194543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="" xmlns:a16="http://schemas.microsoft.com/office/drawing/2014/main" id="{1A4CD936-7BB9-DA49-90F7-EC6321F19D96}"/>
              </a:ext>
            </a:extLst>
          </p:cNvPr>
          <p:cNvCxnSpPr/>
          <p:nvPr/>
        </p:nvCxnSpPr>
        <p:spPr bwMode="auto">
          <a:xfrm flipV="1">
            <a:off x="1011072" y="1912531"/>
            <a:ext cx="3088106" cy="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" name="Freeform 2">
            <a:extLst>
              <a:ext uri="{FF2B5EF4-FFF2-40B4-BE49-F238E27FC236}">
                <a16:creationId xmlns="" xmlns:a16="http://schemas.microsoft.com/office/drawing/2014/main" id="{D9FEE928-6718-BA41-9C6C-C313FC8AC356}"/>
              </a:ext>
            </a:extLst>
          </p:cNvPr>
          <p:cNvSpPr>
            <a:spLocks/>
          </p:cNvSpPr>
          <p:nvPr/>
        </p:nvSpPr>
        <p:spPr bwMode="auto">
          <a:xfrm>
            <a:off x="1001844" y="5057443"/>
            <a:ext cx="3043066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6" name="Straight Connector 365">
            <a:extLst>
              <a:ext uri="{FF2B5EF4-FFF2-40B4-BE49-F238E27FC236}">
                <a16:creationId xmlns="" xmlns:a16="http://schemas.microsoft.com/office/drawing/2014/main" id="{0A3E7D89-360D-EB45-9252-C3E555C87095}"/>
              </a:ext>
            </a:extLst>
          </p:cNvPr>
          <p:cNvCxnSpPr/>
          <p:nvPr/>
        </p:nvCxnSpPr>
        <p:spPr bwMode="auto">
          <a:xfrm>
            <a:off x="1806484" y="5746872"/>
            <a:ext cx="1238505" cy="138604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7" name="Straight Connector 366">
            <a:extLst>
              <a:ext uri="{FF2B5EF4-FFF2-40B4-BE49-F238E27FC236}">
                <a16:creationId xmlns="" xmlns:a16="http://schemas.microsoft.com/office/drawing/2014/main" id="{9583D0EA-64B5-0042-BD81-C740B20D5AE4}"/>
              </a:ext>
            </a:extLst>
          </p:cNvPr>
          <p:cNvCxnSpPr>
            <a:endCxn id="429" idx="1"/>
          </p:cNvCxnSpPr>
          <p:nvPr/>
        </p:nvCxnSpPr>
        <p:spPr bwMode="auto">
          <a:xfrm>
            <a:off x="1814146" y="5803538"/>
            <a:ext cx="238502" cy="38755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Straight Connector 367">
            <a:extLst>
              <a:ext uri="{FF2B5EF4-FFF2-40B4-BE49-F238E27FC236}">
                <a16:creationId xmlns="" xmlns:a16="http://schemas.microsoft.com/office/drawing/2014/main" id="{0F05C6A0-5516-BC46-901A-CA7728C924B1}"/>
              </a:ext>
            </a:extLst>
          </p:cNvPr>
          <p:cNvCxnSpPr>
            <a:stCxn id="415" idx="3"/>
          </p:cNvCxnSpPr>
          <p:nvPr/>
        </p:nvCxnSpPr>
        <p:spPr bwMode="auto">
          <a:xfrm>
            <a:off x="2790535" y="5436855"/>
            <a:ext cx="249857" cy="42130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" name="Straight Connector 368">
            <a:extLst>
              <a:ext uri="{FF2B5EF4-FFF2-40B4-BE49-F238E27FC236}">
                <a16:creationId xmlns="" xmlns:a16="http://schemas.microsoft.com/office/drawing/2014/main" id="{37AC2CE6-5A12-0444-986F-EE08319CD185}"/>
              </a:ext>
            </a:extLst>
          </p:cNvPr>
          <p:cNvCxnSpPr/>
          <p:nvPr/>
        </p:nvCxnSpPr>
        <p:spPr bwMode="auto">
          <a:xfrm flipV="1">
            <a:off x="2398718" y="5944167"/>
            <a:ext cx="646271" cy="27542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3" name="Oval 392">
            <a:extLst>
              <a:ext uri="{FF2B5EF4-FFF2-40B4-BE49-F238E27FC236}">
                <a16:creationId xmlns="" xmlns:a16="http://schemas.microsoft.com/office/drawing/2014/main" id="{F2D3F4DC-8BE9-C14E-910F-F66395DBEAA7}"/>
              </a:ext>
            </a:extLst>
          </p:cNvPr>
          <p:cNvSpPr/>
          <p:nvPr/>
        </p:nvSpPr>
        <p:spPr>
          <a:xfrm rot="5400000">
            <a:off x="2018975" y="686462"/>
            <a:ext cx="631007" cy="16764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tailEnd type="arrow"/>
          </a:ln>
          <a:effectLst>
            <a:outerShdw blurRad="50800" dist="38100" dir="18900000" algn="b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="" xmlns:a16="http://schemas.microsoft.com/office/drawing/2014/main" id="{1FF52C02-7BC1-5C4B-9901-8DEEC502937C}"/>
              </a:ext>
            </a:extLst>
          </p:cNvPr>
          <p:cNvSpPr txBox="1"/>
          <p:nvPr/>
        </p:nvSpPr>
        <p:spPr>
          <a:xfrm>
            <a:off x="1358081" y="1323574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Dijkstra’s link-state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routing</a:t>
            </a:r>
          </a:p>
        </p:txBody>
      </p:sp>
      <p:grpSp>
        <p:nvGrpSpPr>
          <p:cNvPr id="16" name="Group 394">
            <a:extLst>
              <a:ext uri="{FF2B5EF4-FFF2-40B4-BE49-F238E27FC236}">
                <a16:creationId xmlns="" xmlns:a16="http://schemas.microsoft.com/office/drawing/2014/main" id="{3283CCE9-8CB6-8949-A9E8-23B833E8424F}"/>
              </a:ext>
            </a:extLst>
          </p:cNvPr>
          <p:cNvGrpSpPr/>
          <p:nvPr/>
        </p:nvGrpSpPr>
        <p:grpSpPr>
          <a:xfrm>
            <a:off x="1311442" y="5523967"/>
            <a:ext cx="539876" cy="470407"/>
            <a:chOff x="1736090" y="2893762"/>
            <a:chExt cx="591814" cy="340092"/>
          </a:xfrm>
        </p:grpSpPr>
        <p:grpSp>
          <p:nvGrpSpPr>
            <p:cNvPr id="17" name="Group 327">
              <a:extLst>
                <a:ext uri="{FF2B5EF4-FFF2-40B4-BE49-F238E27FC236}">
                  <a16:creationId xmlns="" xmlns:a16="http://schemas.microsoft.com/office/drawing/2014/main" id="{0A1998BC-6377-8E45-9B2B-8FE80CE09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0" name="Oval 399">
                <a:extLst>
                  <a:ext uri="{FF2B5EF4-FFF2-40B4-BE49-F238E27FC236}">
                    <a16:creationId xmlns="" xmlns:a16="http://schemas.microsoft.com/office/drawing/2014/main" id="{BB1B85D3-D01B-A041-93EE-FAB34FB8179A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="" xmlns:a16="http://schemas.microsoft.com/office/drawing/2014/main" id="{F1DCDAB1-5AC7-A342-A0A8-F8590A65D091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="" xmlns:a16="http://schemas.microsoft.com/office/drawing/2014/main" id="{364EE120-3A52-AC47-A765-DBFBE82B604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="" xmlns:a16="http://schemas.microsoft.com/office/drawing/2014/main" id="{0F7E9595-A4D4-9943-A2EE-06309FBD4155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="" xmlns:a16="http://schemas.microsoft.com/office/drawing/2014/main" id="{27FC021A-5D6B-D44C-BE45-9A0B3E244E16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="" xmlns:a16="http://schemas.microsoft.com/office/drawing/2014/main" id="{9CFC2A2E-5A8E-6D41-8416-E8B2C50779B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="" xmlns:a16="http://schemas.microsoft.com/office/drawing/2014/main" id="{04026D95-DA4A-F347-A7FF-424B9B469AB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7" name="Straight Connector 406">
                <a:extLst>
                  <a:ext uri="{FF2B5EF4-FFF2-40B4-BE49-F238E27FC236}">
                    <a16:creationId xmlns="" xmlns:a16="http://schemas.microsoft.com/office/drawing/2014/main" id="{9D59DF6F-A7C9-6242-8CB4-771105A9C5D6}"/>
                  </a:ext>
                </a:extLst>
              </p:cNvPr>
              <p:cNvCxnSpPr>
                <a:endCxn id="40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="" xmlns:a16="http://schemas.microsoft.com/office/drawing/2014/main" id="{A22BF780-EF6F-7948-A466-B756EA5EADA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8" name="Group 396">
              <a:extLst>
                <a:ext uri="{FF2B5EF4-FFF2-40B4-BE49-F238E27FC236}">
                  <a16:creationId xmlns="" xmlns:a16="http://schemas.microsoft.com/office/drawing/2014/main" id="{37FD8073-5589-3940-BA2A-2C9406219C6F}"/>
                </a:ext>
              </a:extLst>
            </p:cNvPr>
            <p:cNvGrpSpPr/>
            <p:nvPr/>
          </p:nvGrpSpPr>
          <p:grpSpPr>
            <a:xfrm>
              <a:off x="1828502" y="2944584"/>
              <a:ext cx="499402" cy="289270"/>
              <a:chOff x="725185" y="1779875"/>
              <a:chExt cx="499402" cy="289270"/>
            </a:xfrm>
          </p:grpSpPr>
          <p:sp>
            <p:nvSpPr>
              <p:cNvPr id="398" name="Oval 397">
                <a:extLst>
                  <a:ext uri="{FF2B5EF4-FFF2-40B4-BE49-F238E27FC236}">
                    <a16:creationId xmlns="" xmlns:a16="http://schemas.microsoft.com/office/drawing/2014/main" id="{86A11B54-4339-BD4F-A52D-E772621B01B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="" xmlns:a16="http://schemas.microsoft.com/office/drawing/2014/main" id="{AD15C9A1-58C1-6D4D-A5E6-F245674F5399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499402" cy="289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s1</a:t>
                </a:r>
              </a:p>
            </p:txBody>
          </p:sp>
        </p:grpSp>
      </p:grpSp>
      <p:grpSp>
        <p:nvGrpSpPr>
          <p:cNvPr id="19" name="Group 408">
            <a:extLst>
              <a:ext uri="{FF2B5EF4-FFF2-40B4-BE49-F238E27FC236}">
                <a16:creationId xmlns="" xmlns:a16="http://schemas.microsoft.com/office/drawing/2014/main" id="{65CE0717-7A43-6447-982B-2A6BF5776D66}"/>
              </a:ext>
            </a:extLst>
          </p:cNvPr>
          <p:cNvGrpSpPr/>
          <p:nvPr/>
        </p:nvGrpSpPr>
        <p:grpSpPr>
          <a:xfrm>
            <a:off x="2274983" y="5232644"/>
            <a:ext cx="539876" cy="470406"/>
            <a:chOff x="1736090" y="2893762"/>
            <a:chExt cx="591814" cy="340091"/>
          </a:xfrm>
        </p:grpSpPr>
        <p:grpSp>
          <p:nvGrpSpPr>
            <p:cNvPr id="20" name="Group 327">
              <a:extLst>
                <a:ext uri="{FF2B5EF4-FFF2-40B4-BE49-F238E27FC236}">
                  <a16:creationId xmlns="" xmlns:a16="http://schemas.microsoft.com/office/drawing/2014/main" id="{88AF1197-A59E-F341-9C2F-D7BB7569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4" name="Oval 413">
                <a:extLst>
                  <a:ext uri="{FF2B5EF4-FFF2-40B4-BE49-F238E27FC236}">
                    <a16:creationId xmlns="" xmlns:a16="http://schemas.microsoft.com/office/drawing/2014/main" id="{1514A7C7-412D-CB40-95FD-A73F8444646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="" xmlns:a16="http://schemas.microsoft.com/office/drawing/2014/main" id="{4EC25DBB-C079-B044-90B4-D4608AAEB2F9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="" xmlns:a16="http://schemas.microsoft.com/office/drawing/2014/main" id="{E0B0DE30-BB65-BC4A-A519-ABE38833F5C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="" xmlns:a16="http://schemas.microsoft.com/office/drawing/2014/main" id="{5D73B332-8201-9845-83B3-7991D1D29848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="" xmlns:a16="http://schemas.microsoft.com/office/drawing/2014/main" id="{874F3D24-C6D1-0242-9071-675EAE55CF1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="" xmlns:a16="http://schemas.microsoft.com/office/drawing/2014/main" id="{CC4308C1-A1A7-AB4B-AE6B-92E38956E38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="" xmlns:a16="http://schemas.microsoft.com/office/drawing/2014/main" id="{24C8152F-6350-2844-826D-CCECEC749FCC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21" name="Straight Connector 420">
                <a:extLst>
                  <a:ext uri="{FF2B5EF4-FFF2-40B4-BE49-F238E27FC236}">
                    <a16:creationId xmlns="" xmlns:a16="http://schemas.microsoft.com/office/drawing/2014/main" id="{7AF20622-97B2-7746-9A48-1D87235CA032}"/>
                  </a:ext>
                </a:extLst>
              </p:cNvPr>
              <p:cNvCxnSpPr>
                <a:endCxn id="41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="" xmlns:a16="http://schemas.microsoft.com/office/drawing/2014/main" id="{1A56332A-BABA-0C44-9EA7-63E7AE314A39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" name="Group 410">
              <a:extLst>
                <a:ext uri="{FF2B5EF4-FFF2-40B4-BE49-F238E27FC236}">
                  <a16:creationId xmlns="" xmlns:a16="http://schemas.microsoft.com/office/drawing/2014/main" id="{88585B74-A4A2-9240-A305-4B257FDDF9BB}"/>
                </a:ext>
              </a:extLst>
            </p:cNvPr>
            <p:cNvGrpSpPr/>
            <p:nvPr/>
          </p:nvGrpSpPr>
          <p:grpSpPr>
            <a:xfrm>
              <a:off x="1828502" y="2944584"/>
              <a:ext cx="499402" cy="289269"/>
              <a:chOff x="725185" y="1779875"/>
              <a:chExt cx="499402" cy="289269"/>
            </a:xfrm>
          </p:grpSpPr>
          <p:sp>
            <p:nvSpPr>
              <p:cNvPr id="412" name="Oval 411">
                <a:extLst>
                  <a:ext uri="{FF2B5EF4-FFF2-40B4-BE49-F238E27FC236}">
                    <a16:creationId xmlns="" xmlns:a16="http://schemas.microsoft.com/office/drawing/2014/main" id="{B715D4F7-EE1C-8243-B41D-D4E9D84A48C3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="" xmlns:a16="http://schemas.microsoft.com/office/drawing/2014/main" id="{22A0E80F-D57D-4844-8977-0D000DE99B5D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499402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s2</a:t>
                </a:r>
              </a:p>
            </p:txBody>
          </p:sp>
        </p:grpSp>
      </p:grpSp>
      <p:grpSp>
        <p:nvGrpSpPr>
          <p:cNvPr id="22" name="Group 422">
            <a:extLst>
              <a:ext uri="{FF2B5EF4-FFF2-40B4-BE49-F238E27FC236}">
                <a16:creationId xmlns="" xmlns:a16="http://schemas.microsoft.com/office/drawing/2014/main" id="{D213BA70-EF35-D34A-BC9C-DFEBDCF60751}"/>
              </a:ext>
            </a:extLst>
          </p:cNvPr>
          <p:cNvGrpSpPr/>
          <p:nvPr/>
        </p:nvGrpSpPr>
        <p:grpSpPr>
          <a:xfrm>
            <a:off x="2052647" y="5986880"/>
            <a:ext cx="539876" cy="470406"/>
            <a:chOff x="1736090" y="2893762"/>
            <a:chExt cx="591814" cy="340091"/>
          </a:xfrm>
        </p:grpSpPr>
        <p:grpSp>
          <p:nvGrpSpPr>
            <p:cNvPr id="23" name="Group 327">
              <a:extLst>
                <a:ext uri="{FF2B5EF4-FFF2-40B4-BE49-F238E27FC236}">
                  <a16:creationId xmlns="" xmlns:a16="http://schemas.microsoft.com/office/drawing/2014/main" id="{59C9C19B-2D7B-5446-993D-684F10616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8" name="Oval 427">
                <a:extLst>
                  <a:ext uri="{FF2B5EF4-FFF2-40B4-BE49-F238E27FC236}">
                    <a16:creationId xmlns="" xmlns:a16="http://schemas.microsoft.com/office/drawing/2014/main" id="{40008AEE-3152-C849-906C-3CAF9DFF25CC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111839D8-9177-6249-A367-46D180572BB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="" xmlns:a16="http://schemas.microsoft.com/office/drawing/2014/main" id="{1F1E42A9-4DE8-2641-85A4-A097587AE18A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="" xmlns:a16="http://schemas.microsoft.com/office/drawing/2014/main" id="{98851B8A-DFDB-7446-ACF4-8D81FB5AA15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="" xmlns:a16="http://schemas.microsoft.com/office/drawing/2014/main" id="{723991A2-A1E6-0D4F-9B5D-068A5496B054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="" xmlns:a16="http://schemas.microsoft.com/office/drawing/2014/main" id="{7AACA8F0-9C63-A846-90C3-AAAB6E3910F1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="" xmlns:a16="http://schemas.microsoft.com/office/drawing/2014/main" id="{5C925CD4-A1D8-4B4C-B630-EA0FF87CCF67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35" name="Straight Connector 434">
                <a:extLst>
                  <a:ext uri="{FF2B5EF4-FFF2-40B4-BE49-F238E27FC236}">
                    <a16:creationId xmlns="" xmlns:a16="http://schemas.microsoft.com/office/drawing/2014/main" id="{482CEABD-D59C-9146-B260-F80C556208AE}"/>
                  </a:ext>
                </a:extLst>
              </p:cNvPr>
              <p:cNvCxnSpPr>
                <a:endCxn id="43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="" xmlns:a16="http://schemas.microsoft.com/office/drawing/2014/main" id="{852B68BC-F922-3848-9565-4D2178DB93AA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" name="Group 424">
              <a:extLst>
                <a:ext uri="{FF2B5EF4-FFF2-40B4-BE49-F238E27FC236}">
                  <a16:creationId xmlns="" xmlns:a16="http://schemas.microsoft.com/office/drawing/2014/main" id="{B7439C84-CDB5-F347-BD13-C9965624FE17}"/>
                </a:ext>
              </a:extLst>
            </p:cNvPr>
            <p:cNvGrpSpPr/>
            <p:nvPr/>
          </p:nvGrpSpPr>
          <p:grpSpPr>
            <a:xfrm>
              <a:off x="1828502" y="2944584"/>
              <a:ext cx="499402" cy="289269"/>
              <a:chOff x="725185" y="1779875"/>
              <a:chExt cx="499402" cy="289269"/>
            </a:xfrm>
          </p:grpSpPr>
          <p:sp>
            <p:nvSpPr>
              <p:cNvPr id="426" name="Oval 425">
                <a:extLst>
                  <a:ext uri="{FF2B5EF4-FFF2-40B4-BE49-F238E27FC236}">
                    <a16:creationId xmlns="" xmlns:a16="http://schemas.microsoft.com/office/drawing/2014/main" id="{01C7B7FA-5596-BC43-9C90-8E052B54FC11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="" xmlns:a16="http://schemas.microsoft.com/office/drawing/2014/main" id="{6ECC707E-E1D7-4546-96A1-2387735089B7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499402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s3</a:t>
                </a:r>
              </a:p>
            </p:txBody>
          </p:sp>
        </p:grpSp>
      </p:grpSp>
      <p:grpSp>
        <p:nvGrpSpPr>
          <p:cNvPr id="25" name="Group 436">
            <a:extLst>
              <a:ext uri="{FF2B5EF4-FFF2-40B4-BE49-F238E27FC236}">
                <a16:creationId xmlns="" xmlns:a16="http://schemas.microsoft.com/office/drawing/2014/main" id="{15A32C9A-E7F3-5346-87C4-CA4940C18BF9}"/>
              </a:ext>
            </a:extLst>
          </p:cNvPr>
          <p:cNvGrpSpPr/>
          <p:nvPr/>
        </p:nvGrpSpPr>
        <p:grpSpPr>
          <a:xfrm>
            <a:off x="2928203" y="5705754"/>
            <a:ext cx="539876" cy="470406"/>
            <a:chOff x="1736090" y="2893762"/>
            <a:chExt cx="591814" cy="340091"/>
          </a:xfrm>
        </p:grpSpPr>
        <p:grpSp>
          <p:nvGrpSpPr>
            <p:cNvPr id="26" name="Group 327">
              <a:extLst>
                <a:ext uri="{FF2B5EF4-FFF2-40B4-BE49-F238E27FC236}">
                  <a16:creationId xmlns="" xmlns:a16="http://schemas.microsoft.com/office/drawing/2014/main" id="{91239979-A6B3-3D4E-ABD7-F92D10C2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42" name="Oval 441">
                <a:extLst>
                  <a:ext uri="{FF2B5EF4-FFF2-40B4-BE49-F238E27FC236}">
                    <a16:creationId xmlns="" xmlns:a16="http://schemas.microsoft.com/office/drawing/2014/main" id="{9FCAC59C-42CC-CE4C-96BD-FE920D1C2A77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3FBEAA77-D815-D445-A86F-68B0D4452BC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="" xmlns:a16="http://schemas.microsoft.com/office/drawing/2014/main" id="{2D6A81D7-4183-0C4B-9BE0-36028959107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="" xmlns:a16="http://schemas.microsoft.com/office/drawing/2014/main" id="{4EB08DF1-BFF0-D94C-9005-60CA113EB70F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="" xmlns:a16="http://schemas.microsoft.com/office/drawing/2014/main" id="{37A92998-42D7-3647-9DAB-4B474843B9D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="" xmlns:a16="http://schemas.microsoft.com/office/drawing/2014/main" id="{C10BF816-5EDC-5D4D-AA34-D16A44C5ACC4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="" xmlns:a16="http://schemas.microsoft.com/office/drawing/2014/main" id="{5EDE6095-F96A-8147-96D3-B6AC4A7604E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49" name="Straight Connector 448">
                <a:extLst>
                  <a:ext uri="{FF2B5EF4-FFF2-40B4-BE49-F238E27FC236}">
                    <a16:creationId xmlns="" xmlns:a16="http://schemas.microsoft.com/office/drawing/2014/main" id="{18F6547F-EE28-D440-B02C-859463240B3B}"/>
                  </a:ext>
                </a:extLst>
              </p:cNvPr>
              <p:cNvCxnSpPr>
                <a:endCxn id="44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="" xmlns:a16="http://schemas.microsoft.com/office/drawing/2014/main" id="{C75462DD-9379-4145-B1BA-38B9E3C33BD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7" name="Group 438">
              <a:extLst>
                <a:ext uri="{FF2B5EF4-FFF2-40B4-BE49-F238E27FC236}">
                  <a16:creationId xmlns="" xmlns:a16="http://schemas.microsoft.com/office/drawing/2014/main" id="{0D413191-8CF2-CC46-9D2F-BF1C4542E2EB}"/>
                </a:ext>
              </a:extLst>
            </p:cNvPr>
            <p:cNvGrpSpPr/>
            <p:nvPr/>
          </p:nvGrpSpPr>
          <p:grpSpPr>
            <a:xfrm>
              <a:off x="1828502" y="2944584"/>
              <a:ext cx="499402" cy="289269"/>
              <a:chOff x="725185" y="1779875"/>
              <a:chExt cx="499402" cy="289269"/>
            </a:xfrm>
          </p:grpSpPr>
          <p:sp>
            <p:nvSpPr>
              <p:cNvPr id="440" name="Oval 439">
                <a:extLst>
                  <a:ext uri="{FF2B5EF4-FFF2-40B4-BE49-F238E27FC236}">
                    <a16:creationId xmlns="" xmlns:a16="http://schemas.microsoft.com/office/drawing/2014/main" id="{C665F85B-B221-3349-A8A9-423CB064E829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="" xmlns:a16="http://schemas.microsoft.com/office/drawing/2014/main" id="{FA49AD3B-122F-4C4B-A918-544A3BF1895E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499402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s4</a:t>
                </a:r>
              </a:p>
            </p:txBody>
          </p:sp>
        </p:grpSp>
      </p:grpSp>
      <p:grpSp>
        <p:nvGrpSpPr>
          <p:cNvPr id="28" name="Group 151">
            <a:extLst>
              <a:ext uri="{FF2B5EF4-FFF2-40B4-BE49-F238E27FC236}">
                <a16:creationId xmlns="" xmlns:a16="http://schemas.microsoft.com/office/drawing/2014/main" id="{8668EBE0-594D-334C-AB42-480B6F78CF62}"/>
              </a:ext>
            </a:extLst>
          </p:cNvPr>
          <p:cNvGrpSpPr/>
          <p:nvPr/>
        </p:nvGrpSpPr>
        <p:grpSpPr>
          <a:xfrm>
            <a:off x="5116387" y="2223894"/>
            <a:ext cx="3573545" cy="1357729"/>
            <a:chOff x="5333952" y="1296122"/>
            <a:chExt cx="4764727" cy="1357729"/>
          </a:xfrm>
        </p:grpSpPr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952F6C96-8FF4-3F4B-B1DE-5F9882F0CC58}"/>
                </a:ext>
              </a:extLst>
            </p:cNvPr>
            <p:cNvSpPr txBox="1"/>
            <p:nvPr/>
          </p:nvSpPr>
          <p:spPr>
            <a:xfrm>
              <a:off x="5654651" y="1315023"/>
              <a:ext cx="444402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29" name="Group 153">
              <a:extLst>
                <a:ext uri="{FF2B5EF4-FFF2-40B4-BE49-F238E27FC236}">
                  <a16:creationId xmlns="" xmlns:a16="http://schemas.microsoft.com/office/drawing/2014/main" id="{9018BCC7-FF6B-C54D-AF18-6386BE6EC922}"/>
                </a:ext>
              </a:extLst>
            </p:cNvPr>
            <p:cNvGrpSpPr/>
            <p:nvPr/>
          </p:nvGrpSpPr>
          <p:grpSpPr>
            <a:xfrm>
              <a:off x="5333952" y="1296122"/>
              <a:ext cx="402248" cy="369332"/>
              <a:chOff x="437313" y="1959115"/>
              <a:chExt cx="372259" cy="369332"/>
            </a:xfrm>
          </p:grpSpPr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725A5CCC-38B4-374B-8E0A-8175948EE0F1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A359256F-83EF-C14A-A33E-34AFC25A567C}"/>
                  </a:ext>
                </a:extLst>
              </p:cNvPr>
              <p:cNvSpPr txBox="1"/>
              <p:nvPr/>
            </p:nvSpPr>
            <p:spPr>
              <a:xfrm>
                <a:off x="437313" y="1959115"/>
                <a:ext cx="372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30" name="Group 156">
            <a:extLst>
              <a:ext uri="{FF2B5EF4-FFF2-40B4-BE49-F238E27FC236}">
                <a16:creationId xmlns="" xmlns:a16="http://schemas.microsoft.com/office/drawing/2014/main" id="{EBB217E7-01ED-964B-9FE0-F9EE60E028F5}"/>
              </a:ext>
            </a:extLst>
          </p:cNvPr>
          <p:cNvGrpSpPr/>
          <p:nvPr/>
        </p:nvGrpSpPr>
        <p:grpSpPr>
          <a:xfrm>
            <a:off x="5098171" y="4172684"/>
            <a:ext cx="3338108" cy="854134"/>
            <a:chOff x="5318962" y="1301119"/>
            <a:chExt cx="4450811" cy="854134"/>
          </a:xfrm>
        </p:grpSpPr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B3598380-1FF6-6F40-973E-B718F074D98B}"/>
                </a:ext>
              </a:extLst>
            </p:cNvPr>
            <p:cNvSpPr txBox="1"/>
            <p:nvPr/>
          </p:nvSpPr>
          <p:spPr>
            <a:xfrm>
              <a:off x="5654650" y="1315023"/>
              <a:ext cx="4115123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controller uses OpenFlow to install new tables in switches that need updating</a:t>
              </a:r>
            </a:p>
          </p:txBody>
        </p:sp>
        <p:grpSp>
          <p:nvGrpSpPr>
            <p:cNvPr id="31" name="Group 158">
              <a:extLst>
                <a:ext uri="{FF2B5EF4-FFF2-40B4-BE49-F238E27FC236}">
                  <a16:creationId xmlns="" xmlns:a16="http://schemas.microsoft.com/office/drawing/2014/main" id="{CEC8872E-6260-4E47-A475-2DA8AB05DCE6}"/>
                </a:ext>
              </a:extLst>
            </p:cNvPr>
            <p:cNvGrpSpPr/>
            <p:nvPr/>
          </p:nvGrpSpPr>
          <p:grpSpPr>
            <a:xfrm>
              <a:off x="5318962" y="1301119"/>
              <a:ext cx="402248" cy="369332"/>
              <a:chOff x="423441" y="1964112"/>
              <a:chExt cx="372259" cy="369332"/>
            </a:xfrm>
          </p:grpSpPr>
          <p:sp>
            <p:nvSpPr>
              <p:cNvPr id="160" name="Oval 159">
                <a:extLst>
                  <a:ext uri="{FF2B5EF4-FFF2-40B4-BE49-F238E27FC236}">
                    <a16:creationId xmlns="" xmlns:a16="http://schemas.microsoft.com/office/drawing/2014/main" id="{EF374B88-D948-BF43-B4EB-772822FF0073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525ABF71-D17A-5F44-9348-F8715A41D31E}"/>
                  </a:ext>
                </a:extLst>
              </p:cNvPr>
              <p:cNvSpPr txBox="1"/>
              <p:nvPr/>
            </p:nvSpPr>
            <p:spPr>
              <a:xfrm>
                <a:off x="423441" y="1964112"/>
                <a:ext cx="372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cs typeface="Arial"/>
                  </a:rPr>
                  <a:t>6</a:t>
                </a:r>
              </a:p>
            </p:txBody>
          </p:sp>
        </p:grpSp>
      </p:grpSp>
      <p:grpSp>
        <p:nvGrpSpPr>
          <p:cNvPr id="128" name="Group 7">
            <a:extLst>
              <a:ext uri="{FF2B5EF4-FFF2-40B4-BE49-F238E27FC236}">
                <a16:creationId xmlns="" xmlns:a16="http://schemas.microsoft.com/office/drawing/2014/main" id="{45539EC0-657C-954F-8B55-28528EDA22A1}"/>
              </a:ext>
            </a:extLst>
          </p:cNvPr>
          <p:cNvGrpSpPr/>
          <p:nvPr/>
        </p:nvGrpSpPr>
        <p:grpSpPr>
          <a:xfrm>
            <a:off x="2995693" y="1633929"/>
            <a:ext cx="312906" cy="1540239"/>
            <a:chOff x="4189129" y="1656413"/>
            <a:chExt cx="417208" cy="1540239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9F848E1-4FB7-8D48-8636-5BFA654772DD}"/>
                </a:ext>
              </a:extLst>
            </p:cNvPr>
            <p:cNvCxnSpPr/>
            <p:nvPr/>
          </p:nvCxnSpPr>
          <p:spPr>
            <a:xfrm>
              <a:off x="4339652" y="1656413"/>
              <a:ext cx="0" cy="154023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389">
              <a:extLst>
                <a:ext uri="{FF2B5EF4-FFF2-40B4-BE49-F238E27FC236}">
                  <a16:creationId xmlns="" xmlns:a16="http://schemas.microsoft.com/office/drawing/2014/main" id="{084F1979-21E5-164C-9D7B-CC37AAE3266F}"/>
                </a:ext>
              </a:extLst>
            </p:cNvPr>
            <p:cNvGrpSpPr/>
            <p:nvPr/>
          </p:nvGrpSpPr>
          <p:grpSpPr>
            <a:xfrm>
              <a:off x="4189129" y="1880402"/>
              <a:ext cx="417208" cy="369332"/>
              <a:chOff x="651166" y="1956616"/>
              <a:chExt cx="417208" cy="369332"/>
            </a:xfrm>
          </p:grpSpPr>
          <p:sp>
            <p:nvSpPr>
              <p:cNvPr id="391" name="Oval 390">
                <a:extLst>
                  <a:ext uri="{FF2B5EF4-FFF2-40B4-BE49-F238E27FC236}">
                    <a16:creationId xmlns="" xmlns:a16="http://schemas.microsoft.com/office/drawing/2014/main" id="{73A39CD2-24AA-BD45-B6AD-2B4BA700DC27}"/>
                  </a:ext>
                </a:extLst>
              </p:cNvPr>
              <p:cNvSpPr/>
              <p:nvPr/>
            </p:nvSpPr>
            <p:spPr>
              <a:xfrm>
                <a:off x="676641" y="200369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="" xmlns:a16="http://schemas.microsoft.com/office/drawing/2014/main" id="{D826745D-58BA-BC4B-AA6A-D38C517B3381}"/>
                  </a:ext>
                </a:extLst>
              </p:cNvPr>
              <p:cNvSpPr txBox="1"/>
              <p:nvPr/>
            </p:nvSpPr>
            <p:spPr>
              <a:xfrm>
                <a:off x="651166" y="1956616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130" name="Group 15">
            <a:extLst>
              <a:ext uri="{FF2B5EF4-FFF2-40B4-BE49-F238E27FC236}">
                <a16:creationId xmlns="" xmlns:a16="http://schemas.microsoft.com/office/drawing/2014/main" id="{03722060-DA29-3642-B211-707588A22B81}"/>
              </a:ext>
            </a:extLst>
          </p:cNvPr>
          <p:cNvGrpSpPr/>
          <p:nvPr/>
        </p:nvGrpSpPr>
        <p:grpSpPr>
          <a:xfrm>
            <a:off x="1843257" y="3166673"/>
            <a:ext cx="1313447" cy="2489017"/>
            <a:chOff x="2457676" y="3166672"/>
            <a:chExt cx="1751262" cy="2489017"/>
          </a:xfrm>
        </p:grpSpPr>
        <p:cxnSp>
          <p:nvCxnSpPr>
            <p:cNvPr id="385" name="Straight Arrow Connector 384">
              <a:extLst>
                <a:ext uri="{FF2B5EF4-FFF2-40B4-BE49-F238E27FC236}">
                  <a16:creationId xmlns="" xmlns:a16="http://schemas.microsoft.com/office/drawing/2014/main" id="{57933768-CFAD-7E4C-8094-C5674C11A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232" y="4980429"/>
              <a:ext cx="0" cy="258633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6" name="Straight Arrow Connector 385">
              <a:extLst>
                <a:ext uri="{FF2B5EF4-FFF2-40B4-BE49-F238E27FC236}">
                  <a16:creationId xmlns="" xmlns:a16="http://schemas.microsoft.com/office/drawing/2014/main" id="{F95AAA5D-C6E5-5143-82E1-3C051F45AC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57676" y="4954249"/>
              <a:ext cx="712744" cy="621210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1" name="Group 386">
              <a:extLst>
                <a:ext uri="{FF2B5EF4-FFF2-40B4-BE49-F238E27FC236}">
                  <a16:creationId xmlns="" xmlns:a16="http://schemas.microsoft.com/office/drawing/2014/main" id="{18D00365-C943-3246-B265-4C37A9B81876}"/>
                </a:ext>
              </a:extLst>
            </p:cNvPr>
            <p:cNvGrpSpPr/>
            <p:nvPr/>
          </p:nvGrpSpPr>
          <p:grpSpPr>
            <a:xfrm rot="21446362">
              <a:off x="3054379" y="4663753"/>
              <a:ext cx="417208" cy="369332"/>
              <a:chOff x="366504" y="1969301"/>
              <a:chExt cx="417208" cy="369332"/>
            </a:xfrm>
          </p:grpSpPr>
          <p:sp>
            <p:nvSpPr>
              <p:cNvPr id="388" name="Oval 387">
                <a:extLst>
                  <a:ext uri="{FF2B5EF4-FFF2-40B4-BE49-F238E27FC236}">
                    <a16:creationId xmlns="" xmlns:a16="http://schemas.microsoft.com/office/drawing/2014/main" id="{56FE9D22-DD6A-2D41-935A-D9C78F2DD655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9" name="TextBox 388">
                <a:extLst>
                  <a:ext uri="{FF2B5EF4-FFF2-40B4-BE49-F238E27FC236}">
                    <a16:creationId xmlns="" xmlns:a16="http://schemas.microsoft.com/office/drawing/2014/main" id="{F3BD16BE-15C0-AD4A-A570-09F50033ED30}"/>
                  </a:ext>
                </a:extLst>
              </p:cNvPr>
              <p:cNvSpPr txBox="1"/>
              <p:nvPr/>
            </p:nvSpPr>
            <p:spPr>
              <a:xfrm>
                <a:off x="366504" y="1969301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6</a:t>
                </a:r>
              </a:p>
            </p:txBody>
          </p:sp>
        </p:grpSp>
        <p:cxnSp>
          <p:nvCxnSpPr>
            <p:cNvPr id="451" name="Straight Arrow Connector 450">
              <a:extLst>
                <a:ext uri="{FF2B5EF4-FFF2-40B4-BE49-F238E27FC236}">
                  <a16:creationId xmlns="" xmlns:a16="http://schemas.microsoft.com/office/drawing/2014/main" id="{CE154DD1-2C46-6642-BA6D-CE34E436F7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1544" y="4943007"/>
              <a:ext cx="847394" cy="712682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13E2CB52-0E57-C940-96B0-586FFA8469C6}"/>
                </a:ext>
              </a:extLst>
            </p:cNvPr>
            <p:cNvSpPr/>
            <p:nvPr/>
          </p:nvSpPr>
          <p:spPr>
            <a:xfrm>
              <a:off x="3256612" y="3166672"/>
              <a:ext cx="888167" cy="1551482"/>
            </a:xfrm>
            <a:custGeom>
              <a:avLst/>
              <a:gdLst>
                <a:gd name="connsiteX0" fmla="*/ 929390 w 929390"/>
                <a:gd name="connsiteY0" fmla="*/ 0 h 1551482"/>
                <a:gd name="connsiteX1" fmla="*/ 929390 w 929390"/>
                <a:gd name="connsiteY1" fmla="*/ 678305 h 1551482"/>
                <a:gd name="connsiteX2" fmla="*/ 0 w 929390"/>
                <a:gd name="connsiteY2" fmla="*/ 813217 h 1551482"/>
                <a:gd name="connsiteX3" fmla="*/ 0 w 929390"/>
                <a:gd name="connsiteY3" fmla="*/ 1551482 h 1551482"/>
                <a:gd name="connsiteX4" fmla="*/ 0 w 929390"/>
                <a:gd name="connsiteY4" fmla="*/ 1551482 h 15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390" h="1551482">
                  <a:moveTo>
                    <a:pt x="929390" y="0"/>
                  </a:moveTo>
                  <a:lnTo>
                    <a:pt x="929390" y="678305"/>
                  </a:lnTo>
                  <a:lnTo>
                    <a:pt x="0" y="813217"/>
                  </a:lnTo>
                  <a:lnTo>
                    <a:pt x="0" y="1551482"/>
                  </a:lnTo>
                  <a:lnTo>
                    <a:pt x="0" y="1551482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76">
            <a:extLst>
              <a:ext uri="{FF2B5EF4-FFF2-40B4-BE49-F238E27FC236}">
                <a16:creationId xmlns="" xmlns:a16="http://schemas.microsoft.com/office/drawing/2014/main" id="{29B85B73-F6B8-D648-BC2D-0EAA63B6C571}"/>
              </a:ext>
            </a:extLst>
          </p:cNvPr>
          <p:cNvGrpSpPr/>
          <p:nvPr/>
        </p:nvGrpSpPr>
        <p:grpSpPr>
          <a:xfrm>
            <a:off x="1734207" y="4225160"/>
            <a:ext cx="508438" cy="1261241"/>
            <a:chOff x="2312276" y="4225159"/>
            <a:chExt cx="677917" cy="1261241"/>
          </a:xfrm>
        </p:grpSpPr>
        <p:sp>
          <p:nvSpPr>
            <p:cNvPr id="178" name="Freeform 177">
              <a:extLst>
                <a:ext uri="{FF2B5EF4-FFF2-40B4-BE49-F238E27FC236}">
                  <a16:creationId xmlns="" xmlns:a16="http://schemas.microsoft.com/office/drawing/2014/main" id="{04D9E912-F6EE-2347-946E-2486DFCDC48F}"/>
                </a:ext>
              </a:extLst>
            </p:cNvPr>
            <p:cNvSpPr/>
            <p:nvPr/>
          </p:nvSpPr>
          <p:spPr>
            <a:xfrm>
              <a:off x="2312276" y="4225159"/>
              <a:ext cx="677917" cy="1261241"/>
            </a:xfrm>
            <a:custGeom>
              <a:avLst/>
              <a:gdLst>
                <a:gd name="connsiteX0" fmla="*/ 0 w 677917"/>
                <a:gd name="connsiteY0" fmla="*/ 1261241 h 1261241"/>
                <a:gd name="connsiteX1" fmla="*/ 677917 w 677917"/>
                <a:gd name="connsiteY1" fmla="*/ 178675 h 1261241"/>
                <a:gd name="connsiteX2" fmla="*/ 677917 w 677917"/>
                <a:gd name="connsiteY2" fmla="*/ 0 h 126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917" h="1261241">
                  <a:moveTo>
                    <a:pt x="0" y="1261241"/>
                  </a:moveTo>
                  <a:lnTo>
                    <a:pt x="677917" y="178675"/>
                  </a:lnTo>
                  <a:lnTo>
                    <a:pt x="67791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3" name="Group 178">
              <a:extLst>
                <a:ext uri="{FF2B5EF4-FFF2-40B4-BE49-F238E27FC236}">
                  <a16:creationId xmlns="" xmlns:a16="http://schemas.microsoft.com/office/drawing/2014/main" id="{1680272B-5B96-5C46-B6A3-60AE86146178}"/>
                </a:ext>
              </a:extLst>
            </p:cNvPr>
            <p:cNvGrpSpPr/>
            <p:nvPr/>
          </p:nvGrpSpPr>
          <p:grpSpPr>
            <a:xfrm>
              <a:off x="2499117" y="4791488"/>
              <a:ext cx="417208" cy="369332"/>
              <a:chOff x="-17363" y="1958857"/>
              <a:chExt cx="417208" cy="369332"/>
            </a:xfrm>
          </p:grpSpPr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B4B208F5-B08A-1243-A37F-DD13571EA002}"/>
                  </a:ext>
                </a:extLst>
              </p:cNvPr>
              <p:cNvSpPr/>
              <p:nvPr/>
            </p:nvSpPr>
            <p:spPr>
              <a:xfrm>
                <a:off x="17117" y="201041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48299C7E-5FD4-BE4D-B3BC-B70CB02A4289}"/>
                  </a:ext>
                </a:extLst>
              </p:cNvPr>
              <p:cNvSpPr txBox="1"/>
              <p:nvPr/>
            </p:nvSpPr>
            <p:spPr>
              <a:xfrm>
                <a:off x="-17363" y="1958857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134" name="Group 181">
            <a:extLst>
              <a:ext uri="{FF2B5EF4-FFF2-40B4-BE49-F238E27FC236}">
                <a16:creationId xmlns="" xmlns:a16="http://schemas.microsoft.com/office/drawing/2014/main" id="{197D5753-825A-E24A-B359-04DEF430F62F}"/>
              </a:ext>
            </a:extLst>
          </p:cNvPr>
          <p:cNvGrpSpPr/>
          <p:nvPr/>
        </p:nvGrpSpPr>
        <p:grpSpPr>
          <a:xfrm>
            <a:off x="1719263" y="3432175"/>
            <a:ext cx="525696" cy="793750"/>
            <a:chOff x="2292350" y="3432175"/>
            <a:chExt cx="700928" cy="793750"/>
          </a:xfrm>
        </p:grpSpPr>
        <p:sp>
          <p:nvSpPr>
            <p:cNvPr id="183" name="Freeform 182">
              <a:extLst>
                <a:ext uri="{FF2B5EF4-FFF2-40B4-BE49-F238E27FC236}">
                  <a16:creationId xmlns="" xmlns:a16="http://schemas.microsoft.com/office/drawing/2014/main" id="{8D41C68A-EFC3-7544-907A-3696B071871F}"/>
                </a:ext>
              </a:extLst>
            </p:cNvPr>
            <p:cNvSpPr/>
            <p:nvPr/>
          </p:nvSpPr>
          <p:spPr>
            <a:xfrm>
              <a:off x="2292350" y="3432175"/>
              <a:ext cx="698500" cy="793750"/>
            </a:xfrm>
            <a:custGeom>
              <a:avLst/>
              <a:gdLst>
                <a:gd name="connsiteX0" fmla="*/ 698500 w 698500"/>
                <a:gd name="connsiteY0" fmla="*/ 793750 h 793750"/>
                <a:gd name="connsiteX1" fmla="*/ 698500 w 698500"/>
                <a:gd name="connsiteY1" fmla="*/ 508000 h 793750"/>
                <a:gd name="connsiteX2" fmla="*/ 0 w 698500"/>
                <a:gd name="connsiteY2" fmla="*/ 269875 h 793750"/>
                <a:gd name="connsiteX3" fmla="*/ 0 w 698500"/>
                <a:gd name="connsiteY3" fmla="*/ 0 h 793750"/>
                <a:gd name="connsiteX4" fmla="*/ 0 w 698500"/>
                <a:gd name="connsiteY4" fmla="*/ 3175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0" h="793750">
                  <a:moveTo>
                    <a:pt x="698500" y="793750"/>
                  </a:moveTo>
                  <a:lnTo>
                    <a:pt x="698500" y="508000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5" name="Group 183">
              <a:extLst>
                <a:ext uri="{FF2B5EF4-FFF2-40B4-BE49-F238E27FC236}">
                  <a16:creationId xmlns="" xmlns:a16="http://schemas.microsoft.com/office/drawing/2014/main" id="{0AA64AA5-F628-404D-85EE-A7F9205259DC}"/>
                </a:ext>
              </a:extLst>
            </p:cNvPr>
            <p:cNvGrpSpPr/>
            <p:nvPr/>
          </p:nvGrpSpPr>
          <p:grpSpPr>
            <a:xfrm>
              <a:off x="2576070" y="3664008"/>
              <a:ext cx="417208" cy="369332"/>
              <a:chOff x="2576070" y="3664008"/>
              <a:chExt cx="417208" cy="369332"/>
            </a:xfrm>
          </p:grpSpPr>
          <p:sp>
            <p:nvSpPr>
              <p:cNvPr id="185" name="Oval 184">
                <a:extLst>
                  <a:ext uri="{FF2B5EF4-FFF2-40B4-BE49-F238E27FC236}">
                    <a16:creationId xmlns="" xmlns:a16="http://schemas.microsoft.com/office/drawing/2014/main" id="{391FE4FB-9667-3848-BBC8-71F23A372A09}"/>
                  </a:ext>
                </a:extLst>
              </p:cNvPr>
              <p:cNvSpPr/>
              <p:nvPr/>
            </p:nvSpPr>
            <p:spPr>
              <a:xfrm>
                <a:off x="2602120" y="3719723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05F86FD7-086B-5342-8B29-1089080984FC}"/>
                  </a:ext>
                </a:extLst>
              </p:cNvPr>
              <p:cNvSpPr txBox="1"/>
              <p:nvPr/>
            </p:nvSpPr>
            <p:spPr>
              <a:xfrm>
                <a:off x="2576070" y="3664008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136" name="Group 186">
            <a:extLst>
              <a:ext uri="{FF2B5EF4-FFF2-40B4-BE49-F238E27FC236}">
                <a16:creationId xmlns="" xmlns:a16="http://schemas.microsoft.com/office/drawing/2014/main" id="{771DD02C-FDB2-8742-B9AD-DAE04FE274DB}"/>
              </a:ext>
            </a:extLst>
          </p:cNvPr>
          <p:cNvGrpSpPr/>
          <p:nvPr/>
        </p:nvGrpSpPr>
        <p:grpSpPr>
          <a:xfrm>
            <a:off x="1603219" y="1774825"/>
            <a:ext cx="312906" cy="1663700"/>
            <a:chOff x="2134450" y="1762125"/>
            <a:chExt cx="417208" cy="1663700"/>
          </a:xfrm>
        </p:grpSpPr>
        <p:sp>
          <p:nvSpPr>
            <p:cNvPr id="188" name="Freeform 187">
              <a:extLst>
                <a:ext uri="{FF2B5EF4-FFF2-40B4-BE49-F238E27FC236}">
                  <a16:creationId xmlns="" xmlns:a16="http://schemas.microsoft.com/office/drawing/2014/main" id="{883ED354-25D1-C04E-892D-211118E43E12}"/>
                </a:ext>
              </a:extLst>
            </p:cNvPr>
            <p:cNvSpPr/>
            <p:nvPr/>
          </p:nvSpPr>
          <p:spPr>
            <a:xfrm>
              <a:off x="2273300" y="1762125"/>
              <a:ext cx="15875" cy="1663700"/>
            </a:xfrm>
            <a:custGeom>
              <a:avLst/>
              <a:gdLst>
                <a:gd name="connsiteX0" fmla="*/ 15875 w 15875"/>
                <a:gd name="connsiteY0" fmla="*/ 1663700 h 1663700"/>
                <a:gd name="connsiteX1" fmla="*/ 15875 w 15875"/>
                <a:gd name="connsiteY1" fmla="*/ 0 h 1663700"/>
                <a:gd name="connsiteX2" fmla="*/ 0 w 15875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" h="1663700">
                  <a:moveTo>
                    <a:pt x="15875" y="1663700"/>
                  </a:move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7" name="Group 188">
              <a:extLst>
                <a:ext uri="{FF2B5EF4-FFF2-40B4-BE49-F238E27FC236}">
                  <a16:creationId xmlns="" xmlns:a16="http://schemas.microsoft.com/office/drawing/2014/main" id="{507EC540-4062-C043-B3A2-50A19C3A7ED6}"/>
                </a:ext>
              </a:extLst>
            </p:cNvPr>
            <p:cNvGrpSpPr/>
            <p:nvPr/>
          </p:nvGrpSpPr>
          <p:grpSpPr>
            <a:xfrm>
              <a:off x="2134450" y="2567187"/>
              <a:ext cx="417208" cy="369332"/>
              <a:chOff x="1712175" y="2510037"/>
              <a:chExt cx="417208" cy="369332"/>
            </a:xfrm>
          </p:grpSpPr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0977EF44-1278-FE42-A8DE-61716D09F76C}"/>
                  </a:ext>
                </a:extLst>
              </p:cNvPr>
              <p:cNvSpPr/>
              <p:nvPr/>
            </p:nvSpPr>
            <p:spPr>
              <a:xfrm>
                <a:off x="1744575" y="256892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="" xmlns:a16="http://schemas.microsoft.com/office/drawing/2014/main" id="{B5432766-828E-C04D-ABCA-C75B145EB832}"/>
                  </a:ext>
                </a:extLst>
              </p:cNvPr>
              <p:cNvSpPr txBox="1"/>
              <p:nvPr/>
            </p:nvSpPr>
            <p:spPr>
              <a:xfrm>
                <a:off x="1712175" y="2510037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138" name="Group 191">
            <a:extLst>
              <a:ext uri="{FF2B5EF4-FFF2-40B4-BE49-F238E27FC236}">
                <a16:creationId xmlns="" xmlns:a16="http://schemas.microsoft.com/office/drawing/2014/main" id="{ED6C9655-72FC-7545-AA52-6CFDF3B16914}"/>
              </a:ext>
            </a:extLst>
          </p:cNvPr>
          <p:cNvGrpSpPr/>
          <p:nvPr/>
        </p:nvGrpSpPr>
        <p:grpSpPr>
          <a:xfrm>
            <a:off x="1761887" y="1803401"/>
            <a:ext cx="312906" cy="1539875"/>
            <a:chOff x="2349183" y="1803400"/>
            <a:chExt cx="417208" cy="1539875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="" xmlns:a16="http://schemas.microsoft.com/office/drawing/2014/main" id="{6AC89D17-D5C6-6E45-B074-38ECB645CCC6}"/>
                </a:ext>
              </a:extLst>
            </p:cNvPr>
            <p:cNvCxnSpPr/>
            <p:nvPr/>
          </p:nvCxnSpPr>
          <p:spPr>
            <a:xfrm>
              <a:off x="2498725" y="1803400"/>
              <a:ext cx="0" cy="15398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193">
              <a:extLst>
                <a:ext uri="{FF2B5EF4-FFF2-40B4-BE49-F238E27FC236}">
                  <a16:creationId xmlns="" xmlns:a16="http://schemas.microsoft.com/office/drawing/2014/main" id="{80049483-7D31-F243-8B3C-B01AB5BDA5CA}"/>
                </a:ext>
              </a:extLst>
            </p:cNvPr>
            <p:cNvGrpSpPr/>
            <p:nvPr/>
          </p:nvGrpSpPr>
          <p:grpSpPr>
            <a:xfrm>
              <a:off x="2349183" y="1906331"/>
              <a:ext cx="417208" cy="369332"/>
              <a:chOff x="415641" y="1967287"/>
              <a:chExt cx="417208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="" xmlns:a16="http://schemas.microsoft.com/office/drawing/2014/main" id="{229791A0-9A65-A14B-97D3-B95ED9B13C71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="" xmlns:a16="http://schemas.microsoft.com/office/drawing/2014/main" id="{FFD05E5B-5187-8143-8FCD-A82AF7D7023C}"/>
                  </a:ext>
                </a:extLst>
              </p:cNvPr>
              <p:cNvSpPr txBox="1"/>
              <p:nvPr/>
            </p:nvSpPr>
            <p:spPr>
              <a:xfrm>
                <a:off x="415641" y="1967287"/>
                <a:ext cx="417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04269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457"/>
            <a:ext cx="8249172" cy="894622"/>
          </a:xfrm>
        </p:spPr>
        <p:txBody>
          <a:bodyPr>
            <a:noAutofit/>
          </a:bodyPr>
          <a:lstStyle/>
          <a:p>
            <a:r>
              <a:rPr lang="en-US" b="0" dirty="0"/>
              <a:t>OpenDaylight (ODL)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C8CC017A-00C4-9946-A15C-67BB2E830C62}"/>
              </a:ext>
            </a:extLst>
          </p:cNvPr>
          <p:cNvSpPr/>
          <p:nvPr/>
        </p:nvSpPr>
        <p:spPr>
          <a:xfrm>
            <a:off x="981728" y="4619180"/>
            <a:ext cx="3487783" cy="608051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6F0F8666-A6F4-624D-80E8-0EF23C207C6A}"/>
              </a:ext>
            </a:extLst>
          </p:cNvPr>
          <p:cNvSpPr txBox="1"/>
          <p:nvPr/>
        </p:nvSpPr>
        <p:spPr>
          <a:xfrm>
            <a:off x="4261164" y="1744109"/>
            <a:ext cx="286700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Network Orchestrations and Applications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FF004744-3AD2-D540-B9A0-A2DECC02E138}"/>
              </a:ext>
            </a:extLst>
          </p:cNvPr>
          <p:cNvSpPr txBox="1"/>
          <p:nvPr/>
        </p:nvSpPr>
        <p:spPr>
          <a:xfrm>
            <a:off x="4424324" y="5275766"/>
            <a:ext cx="114197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Southbound API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B21516A3-9168-5A49-BB27-52176C92B938}"/>
              </a:ext>
            </a:extLst>
          </p:cNvPr>
          <p:cNvCxnSpPr/>
          <p:nvPr/>
        </p:nvCxnSpPr>
        <p:spPr>
          <a:xfrm>
            <a:off x="982116" y="2192290"/>
            <a:ext cx="348828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29BC885E-78A5-8040-BF18-CE689C6B08AA}"/>
              </a:ext>
            </a:extLst>
          </p:cNvPr>
          <p:cNvCxnSpPr/>
          <p:nvPr/>
        </p:nvCxnSpPr>
        <p:spPr>
          <a:xfrm>
            <a:off x="982116" y="5372503"/>
            <a:ext cx="348828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7BF5FF90-0F5D-2747-A02F-8A87EA67E8F7}"/>
              </a:ext>
            </a:extLst>
          </p:cNvPr>
          <p:cNvSpPr txBox="1"/>
          <p:nvPr/>
        </p:nvSpPr>
        <p:spPr>
          <a:xfrm>
            <a:off x="4496413" y="4715575"/>
            <a:ext cx="142340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/>
              <a:t>Service Abstraction Layer (SAL)</a:t>
            </a:r>
          </a:p>
        </p:txBody>
      </p:sp>
      <p:grpSp>
        <p:nvGrpSpPr>
          <p:cNvPr id="2" name="Group 167">
            <a:extLst>
              <a:ext uri="{FF2B5EF4-FFF2-40B4-BE49-F238E27FC236}">
                <a16:creationId xmlns="" xmlns:a16="http://schemas.microsoft.com/office/drawing/2014/main" id="{FFB315C9-1489-AE40-95EE-74F812551DAE}"/>
              </a:ext>
            </a:extLst>
          </p:cNvPr>
          <p:cNvGrpSpPr/>
          <p:nvPr/>
        </p:nvGrpSpPr>
        <p:grpSpPr>
          <a:xfrm>
            <a:off x="1570093" y="4642703"/>
            <a:ext cx="1074380" cy="565047"/>
            <a:chOff x="1241687" y="4404708"/>
            <a:chExt cx="1432506" cy="565047"/>
          </a:xfrm>
        </p:grpSpPr>
        <p:sp>
          <p:nvSpPr>
            <p:cNvPr id="169" name="Can 168">
              <a:extLst>
                <a:ext uri="{FF2B5EF4-FFF2-40B4-BE49-F238E27FC236}">
                  <a16:creationId xmlns="" xmlns:a16="http://schemas.microsoft.com/office/drawing/2014/main" id="{9953BCEF-D2AD-5946-98C0-53736B109982}"/>
                </a:ext>
              </a:extLst>
            </p:cNvPr>
            <p:cNvSpPr/>
            <p:nvPr/>
          </p:nvSpPr>
          <p:spPr>
            <a:xfrm>
              <a:off x="1255867" y="4404708"/>
              <a:ext cx="1383280" cy="550146"/>
            </a:xfrm>
            <a:prstGeom prst="can">
              <a:avLst/>
            </a:prstGeom>
            <a:gradFill flip="none" rotWithShape="1">
              <a:gsLst>
                <a:gs pos="2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="" xmlns:a16="http://schemas.microsoft.com/office/drawing/2014/main" id="{B8FD4CC5-F553-244B-B2C9-9A547EC20D2D}"/>
                </a:ext>
              </a:extLst>
            </p:cNvPr>
            <p:cNvSpPr txBox="1"/>
            <p:nvPr/>
          </p:nvSpPr>
          <p:spPr>
            <a:xfrm>
              <a:off x="1241687" y="4428068"/>
              <a:ext cx="1432506" cy="54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config. and operational data store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7C0880-49B6-4247-948E-F3019F060176}"/>
              </a:ext>
            </a:extLst>
          </p:cNvPr>
          <p:cNvGrpSpPr/>
          <p:nvPr/>
        </p:nvGrpSpPr>
        <p:grpSpPr>
          <a:xfrm>
            <a:off x="926927" y="2266374"/>
            <a:ext cx="3487783" cy="728279"/>
            <a:chOff x="1235902" y="2266373"/>
            <a:chExt cx="4650377" cy="728279"/>
          </a:xfrm>
        </p:grpSpPr>
        <p:sp>
          <p:nvSpPr>
            <p:cNvPr id="149" name="Rounded Rectangle 148">
              <a:extLst>
                <a:ext uri="{FF2B5EF4-FFF2-40B4-BE49-F238E27FC236}">
                  <a16:creationId xmlns="" xmlns:a16="http://schemas.microsoft.com/office/drawing/2014/main" id="{E99A6AA0-07FB-1C4C-972D-6F9E4C71E394}"/>
                </a:ext>
              </a:extLst>
            </p:cNvPr>
            <p:cNvSpPr/>
            <p:nvPr/>
          </p:nvSpPr>
          <p:spPr>
            <a:xfrm>
              <a:off x="1235902" y="2266373"/>
              <a:ext cx="4650377" cy="608051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="" xmlns:a16="http://schemas.microsoft.com/office/drawing/2014/main" id="{98CABA0F-314E-BA45-9AA9-E8C4D3C5FC78}"/>
                </a:ext>
              </a:extLst>
            </p:cNvPr>
            <p:cNvSpPr txBox="1"/>
            <p:nvPr/>
          </p:nvSpPr>
          <p:spPr>
            <a:xfrm>
              <a:off x="1537806" y="2409877"/>
              <a:ext cx="3977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REST/RESTCONF/NETCONF APIs</a:t>
              </a:r>
            </a:p>
          </p:txBody>
        </p:sp>
      </p:grpSp>
      <p:sp>
        <p:nvSpPr>
          <p:cNvPr id="172" name="Left-Right Arrow 171">
            <a:extLst>
              <a:ext uri="{FF2B5EF4-FFF2-40B4-BE49-F238E27FC236}">
                <a16:creationId xmlns="" xmlns:a16="http://schemas.microsoft.com/office/drawing/2014/main" id="{CEACD9AC-2092-E047-B4D0-283CE33E7A75}"/>
              </a:ext>
            </a:extLst>
          </p:cNvPr>
          <p:cNvSpPr/>
          <p:nvPr/>
        </p:nvSpPr>
        <p:spPr>
          <a:xfrm>
            <a:off x="2966878" y="4663169"/>
            <a:ext cx="796178" cy="484632"/>
          </a:xfrm>
          <a:prstGeom prst="leftRightArrow">
            <a:avLst/>
          </a:prstGeom>
          <a:gradFill flip="none" rotWithShape="1">
            <a:gsLst>
              <a:gs pos="50500">
                <a:schemeClr val="accent6">
                  <a:lumMod val="20000"/>
                  <a:lumOff val="80000"/>
                </a:schemeClr>
              </a:gs>
              <a:gs pos="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0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B126688D-F71F-1448-B2A4-406278585436}"/>
              </a:ext>
            </a:extLst>
          </p:cNvPr>
          <p:cNvSpPr txBox="1"/>
          <p:nvPr/>
        </p:nvSpPr>
        <p:spPr>
          <a:xfrm>
            <a:off x="2964450" y="4790715"/>
            <a:ext cx="81965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/>
              <a:t>messaging</a:t>
            </a:r>
            <a:endParaRPr lang="en-US" sz="1400" dirty="0"/>
          </a:p>
        </p:txBody>
      </p:sp>
      <p:grpSp>
        <p:nvGrpSpPr>
          <p:cNvPr id="6" name="Group 197">
            <a:extLst>
              <a:ext uri="{FF2B5EF4-FFF2-40B4-BE49-F238E27FC236}">
                <a16:creationId xmlns="" xmlns:a16="http://schemas.microsoft.com/office/drawing/2014/main" id="{12144A80-6860-1441-8322-658023CCBAA6}"/>
              </a:ext>
            </a:extLst>
          </p:cNvPr>
          <p:cNvGrpSpPr/>
          <p:nvPr/>
        </p:nvGrpSpPr>
        <p:grpSpPr>
          <a:xfrm>
            <a:off x="958308" y="5455565"/>
            <a:ext cx="822085" cy="280003"/>
            <a:chOff x="1847676" y="5679179"/>
            <a:chExt cx="1096113" cy="280003"/>
          </a:xfrm>
        </p:grpSpPr>
        <p:sp>
          <p:nvSpPr>
            <p:cNvPr id="199" name="Rounded Rectangle 198">
              <a:extLst>
                <a:ext uri="{FF2B5EF4-FFF2-40B4-BE49-F238E27FC236}">
                  <a16:creationId xmlns="" xmlns:a16="http://schemas.microsoft.com/office/drawing/2014/main" id="{04C4DFD8-4C4A-5445-B7A8-13E1A3E86DBA}"/>
                </a:ext>
              </a:extLst>
            </p:cNvPr>
            <p:cNvSpPr/>
            <p:nvPr/>
          </p:nvSpPr>
          <p:spPr>
            <a:xfrm>
              <a:off x="1913844" y="5690540"/>
              <a:ext cx="691362" cy="2686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="" xmlns:a16="http://schemas.microsoft.com/office/drawing/2014/main" id="{6DCE99D5-D84B-F544-AF96-0E7F5BEEAD82}"/>
                </a:ext>
              </a:extLst>
            </p:cNvPr>
            <p:cNvSpPr txBox="1"/>
            <p:nvPr/>
          </p:nvSpPr>
          <p:spPr>
            <a:xfrm>
              <a:off x="1847676" y="5679179"/>
              <a:ext cx="1096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OpenFlow</a:t>
              </a:r>
            </a:p>
          </p:txBody>
        </p:sp>
      </p:grpSp>
      <p:grpSp>
        <p:nvGrpSpPr>
          <p:cNvPr id="7" name="Group 200">
            <a:extLst>
              <a:ext uri="{FF2B5EF4-FFF2-40B4-BE49-F238E27FC236}">
                <a16:creationId xmlns="" xmlns:a16="http://schemas.microsoft.com/office/drawing/2014/main" id="{9705E1AB-CFA9-6D40-930E-63B6C2EA968F}"/>
              </a:ext>
            </a:extLst>
          </p:cNvPr>
          <p:cNvGrpSpPr/>
          <p:nvPr/>
        </p:nvGrpSpPr>
        <p:grpSpPr>
          <a:xfrm>
            <a:off x="1596862" y="5463050"/>
            <a:ext cx="784510" cy="276999"/>
            <a:chOff x="1868224" y="5689452"/>
            <a:chExt cx="1046013" cy="276999"/>
          </a:xfrm>
        </p:grpSpPr>
        <p:sp>
          <p:nvSpPr>
            <p:cNvPr id="202" name="Rounded Rectangle 201">
              <a:extLst>
                <a:ext uri="{FF2B5EF4-FFF2-40B4-BE49-F238E27FC236}">
                  <a16:creationId xmlns="" xmlns:a16="http://schemas.microsoft.com/office/drawing/2014/main" id="{B017920D-3916-B147-928C-DF4E2AFFDE5C}"/>
                </a:ext>
              </a:extLst>
            </p:cNvPr>
            <p:cNvSpPr/>
            <p:nvPr/>
          </p:nvSpPr>
          <p:spPr>
            <a:xfrm>
              <a:off x="1913844" y="5690540"/>
              <a:ext cx="691362" cy="2686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9A25D69A-84AB-9F46-B927-5BB89F11808D}"/>
                </a:ext>
              </a:extLst>
            </p:cNvPr>
            <p:cNvSpPr txBox="1"/>
            <p:nvPr/>
          </p:nvSpPr>
          <p:spPr>
            <a:xfrm>
              <a:off x="1868224" y="5689452"/>
              <a:ext cx="1046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NETCONF</a:t>
              </a:r>
            </a:p>
          </p:txBody>
        </p:sp>
      </p:grpSp>
      <p:grpSp>
        <p:nvGrpSpPr>
          <p:cNvPr id="8" name="Group 203">
            <a:extLst>
              <a:ext uri="{FF2B5EF4-FFF2-40B4-BE49-F238E27FC236}">
                <a16:creationId xmlns="" xmlns:a16="http://schemas.microsoft.com/office/drawing/2014/main" id="{2D0E2116-B0E4-764D-B1DA-1FA1C18F1259}"/>
              </a:ext>
            </a:extLst>
          </p:cNvPr>
          <p:cNvGrpSpPr/>
          <p:nvPr/>
        </p:nvGrpSpPr>
        <p:grpSpPr>
          <a:xfrm>
            <a:off x="2235396" y="5450427"/>
            <a:ext cx="566181" cy="285140"/>
            <a:chOff x="1868019" y="5674042"/>
            <a:chExt cx="754907" cy="285140"/>
          </a:xfrm>
        </p:grpSpPr>
        <p:sp>
          <p:nvSpPr>
            <p:cNvPr id="205" name="Rounded Rectangle 204">
              <a:extLst>
                <a:ext uri="{FF2B5EF4-FFF2-40B4-BE49-F238E27FC236}">
                  <a16:creationId xmlns="" xmlns:a16="http://schemas.microsoft.com/office/drawing/2014/main" id="{A1D89E81-8E4F-6C4C-8D7B-E590715089FC}"/>
                </a:ext>
              </a:extLst>
            </p:cNvPr>
            <p:cNvSpPr/>
            <p:nvPr/>
          </p:nvSpPr>
          <p:spPr>
            <a:xfrm>
              <a:off x="1913844" y="5690540"/>
              <a:ext cx="691362" cy="2686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CD57094C-E93F-AA40-8563-CE8F229175DE}"/>
                </a:ext>
              </a:extLst>
            </p:cNvPr>
            <p:cNvSpPr txBox="1"/>
            <p:nvPr/>
          </p:nvSpPr>
          <p:spPr>
            <a:xfrm>
              <a:off x="1868019" y="5674042"/>
              <a:ext cx="754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SNMP</a:t>
              </a:r>
            </a:p>
          </p:txBody>
        </p:sp>
      </p:grpSp>
      <p:grpSp>
        <p:nvGrpSpPr>
          <p:cNvPr id="9" name="Group 206">
            <a:extLst>
              <a:ext uri="{FF2B5EF4-FFF2-40B4-BE49-F238E27FC236}">
                <a16:creationId xmlns="" xmlns:a16="http://schemas.microsoft.com/office/drawing/2014/main" id="{CB5A64D2-BE93-9945-BDA8-B6C42A99F200}"/>
              </a:ext>
            </a:extLst>
          </p:cNvPr>
          <p:cNvGrpSpPr/>
          <p:nvPr/>
        </p:nvGrpSpPr>
        <p:grpSpPr>
          <a:xfrm>
            <a:off x="2859110" y="5466269"/>
            <a:ext cx="623549" cy="276999"/>
            <a:chOff x="1913844" y="5687320"/>
            <a:chExt cx="831398" cy="276999"/>
          </a:xfrm>
        </p:grpSpPr>
        <p:sp>
          <p:nvSpPr>
            <p:cNvPr id="208" name="Rounded Rectangle 207">
              <a:extLst>
                <a:ext uri="{FF2B5EF4-FFF2-40B4-BE49-F238E27FC236}">
                  <a16:creationId xmlns="" xmlns:a16="http://schemas.microsoft.com/office/drawing/2014/main" id="{23BDE4FD-FFFC-6548-A27B-6E8CDA904615}"/>
                </a:ext>
              </a:extLst>
            </p:cNvPr>
            <p:cNvSpPr/>
            <p:nvPr/>
          </p:nvSpPr>
          <p:spPr>
            <a:xfrm>
              <a:off x="1913844" y="5690540"/>
              <a:ext cx="691362" cy="2686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27BB7915-5F81-B94B-B7C8-490698C477FF}"/>
                </a:ext>
              </a:extLst>
            </p:cNvPr>
            <p:cNvSpPr txBox="1"/>
            <p:nvPr/>
          </p:nvSpPr>
          <p:spPr>
            <a:xfrm>
              <a:off x="1919204" y="5687320"/>
              <a:ext cx="826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OVSDB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73CC6291-81F0-B648-975A-4070B595AE4F}"/>
              </a:ext>
            </a:extLst>
          </p:cNvPr>
          <p:cNvSpPr txBox="1"/>
          <p:nvPr/>
        </p:nvSpPr>
        <p:spPr>
          <a:xfrm>
            <a:off x="3430121" y="5218336"/>
            <a:ext cx="34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BA7F55D-3522-9D40-A236-6BF6C46857C7}"/>
              </a:ext>
            </a:extLst>
          </p:cNvPr>
          <p:cNvSpPr txBox="1"/>
          <p:nvPr/>
        </p:nvSpPr>
        <p:spPr>
          <a:xfrm>
            <a:off x="4465887" y="2068089"/>
            <a:ext cx="114197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Northbound API</a:t>
            </a:r>
          </a:p>
        </p:txBody>
      </p:sp>
      <p:grpSp>
        <p:nvGrpSpPr>
          <p:cNvPr id="10" name="Group 211">
            <a:extLst>
              <a:ext uri="{FF2B5EF4-FFF2-40B4-BE49-F238E27FC236}">
                <a16:creationId xmlns="" xmlns:a16="http://schemas.microsoft.com/office/drawing/2014/main" id="{AB18DFF2-BC57-504A-AB36-36B0759BEDEE}"/>
              </a:ext>
            </a:extLst>
          </p:cNvPr>
          <p:cNvGrpSpPr/>
          <p:nvPr/>
        </p:nvGrpSpPr>
        <p:grpSpPr>
          <a:xfrm>
            <a:off x="995687" y="1613766"/>
            <a:ext cx="918867" cy="394344"/>
            <a:chOff x="475813" y="1375772"/>
            <a:chExt cx="1225156" cy="394344"/>
          </a:xfrm>
        </p:grpSpPr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63396159-2590-154F-A47D-AE772D5BD572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41968D74-6568-794B-A367-A89D3B0B6552}"/>
                </a:ext>
              </a:extLst>
            </p:cNvPr>
            <p:cNvSpPr txBox="1"/>
            <p:nvPr/>
          </p:nvSpPr>
          <p:spPr>
            <a:xfrm>
              <a:off x="475813" y="1376162"/>
              <a:ext cx="1225156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Traffic Engineering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F7CEA7A9-733D-3645-97DD-66564F60D9A7}"/>
              </a:ext>
            </a:extLst>
          </p:cNvPr>
          <p:cNvSpPr txBox="1"/>
          <p:nvPr/>
        </p:nvSpPr>
        <p:spPr>
          <a:xfrm>
            <a:off x="3627559" y="1497096"/>
            <a:ext cx="34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 215">
            <a:extLst>
              <a:ext uri="{FF2B5EF4-FFF2-40B4-BE49-F238E27FC236}">
                <a16:creationId xmlns="" xmlns:a16="http://schemas.microsoft.com/office/drawing/2014/main" id="{13991DAD-DB63-1340-A476-3DF37E220D29}"/>
              </a:ext>
            </a:extLst>
          </p:cNvPr>
          <p:cNvGrpSpPr/>
          <p:nvPr/>
        </p:nvGrpSpPr>
        <p:grpSpPr>
          <a:xfrm>
            <a:off x="1835991" y="1617620"/>
            <a:ext cx="918867" cy="381143"/>
            <a:chOff x="507131" y="1375772"/>
            <a:chExt cx="1225156" cy="381143"/>
          </a:xfrm>
        </p:grpSpPr>
        <p:sp>
          <p:nvSpPr>
            <p:cNvPr id="217" name="Oval 216">
              <a:extLst>
                <a:ext uri="{FF2B5EF4-FFF2-40B4-BE49-F238E27FC236}">
                  <a16:creationId xmlns="" xmlns:a16="http://schemas.microsoft.com/office/drawing/2014/main" id="{21E76008-C977-704E-A46B-8762C970FAD4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A5DD32D2-7876-F64E-BF3C-20D33C0606FD}"/>
                </a:ext>
              </a:extLst>
            </p:cNvPr>
            <p:cNvSpPr txBox="1"/>
            <p:nvPr/>
          </p:nvSpPr>
          <p:spPr>
            <a:xfrm>
              <a:off x="507131" y="1457938"/>
              <a:ext cx="1225156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Firewalling</a:t>
              </a:r>
            </a:p>
          </p:txBody>
        </p:sp>
      </p:grpSp>
      <p:grpSp>
        <p:nvGrpSpPr>
          <p:cNvPr id="12" name="Group 218">
            <a:extLst>
              <a:ext uri="{FF2B5EF4-FFF2-40B4-BE49-F238E27FC236}">
                <a16:creationId xmlns="" xmlns:a16="http://schemas.microsoft.com/office/drawing/2014/main" id="{1438A44C-6F8F-4743-8A29-BC4991DE9161}"/>
              </a:ext>
            </a:extLst>
          </p:cNvPr>
          <p:cNvGrpSpPr/>
          <p:nvPr/>
        </p:nvGrpSpPr>
        <p:grpSpPr>
          <a:xfrm>
            <a:off x="2673467" y="1621541"/>
            <a:ext cx="918867" cy="469964"/>
            <a:chOff x="482571" y="1375772"/>
            <a:chExt cx="1225156" cy="469964"/>
          </a:xfrm>
        </p:grpSpPr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9C655D12-82F9-2B4F-AD39-3319D0C1C85B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9E604E87-14AE-9B46-9B86-BC9FA65A6ADB}"/>
                </a:ext>
              </a:extLst>
            </p:cNvPr>
            <p:cNvSpPr txBox="1"/>
            <p:nvPr/>
          </p:nvSpPr>
          <p:spPr>
            <a:xfrm>
              <a:off x="482571" y="1457938"/>
              <a:ext cx="122515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Load Balancing</a:t>
              </a:r>
            </a:p>
          </p:txBody>
        </p:sp>
      </p:grpSp>
      <p:grpSp>
        <p:nvGrpSpPr>
          <p:cNvPr id="13" name="Group 1">
            <a:extLst>
              <a:ext uri="{FF2B5EF4-FFF2-40B4-BE49-F238E27FC236}">
                <a16:creationId xmlns="" xmlns:a16="http://schemas.microsoft.com/office/drawing/2014/main" id="{39290A5A-79D8-C54F-BE7D-ED15678C3DE9}"/>
              </a:ext>
            </a:extLst>
          </p:cNvPr>
          <p:cNvGrpSpPr/>
          <p:nvPr/>
        </p:nvGrpSpPr>
        <p:grpSpPr>
          <a:xfrm>
            <a:off x="897930" y="2940801"/>
            <a:ext cx="3818039" cy="1772767"/>
            <a:chOff x="1197240" y="2940800"/>
            <a:chExt cx="5090718" cy="1772767"/>
          </a:xfrm>
        </p:grpSpPr>
        <p:sp>
          <p:nvSpPr>
            <p:cNvPr id="150" name="Rounded Rectangle 149">
              <a:extLst>
                <a:ext uri="{FF2B5EF4-FFF2-40B4-BE49-F238E27FC236}">
                  <a16:creationId xmlns="" xmlns:a16="http://schemas.microsoft.com/office/drawing/2014/main" id="{EDBC770B-4367-C147-8D54-DA6A9B7E88FA}"/>
                </a:ext>
              </a:extLst>
            </p:cNvPr>
            <p:cNvSpPr/>
            <p:nvPr/>
          </p:nvSpPr>
          <p:spPr>
            <a:xfrm>
              <a:off x="1197240" y="2952351"/>
              <a:ext cx="1608590" cy="1520402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="" xmlns:a16="http://schemas.microsoft.com/office/drawing/2014/main" id="{9938FF66-F3AB-8A45-B90A-ECB4724EDFEC}"/>
                </a:ext>
              </a:extLst>
            </p:cNvPr>
            <p:cNvSpPr/>
            <p:nvPr/>
          </p:nvSpPr>
          <p:spPr>
            <a:xfrm>
              <a:off x="2898692" y="2950264"/>
              <a:ext cx="2975134" cy="1520402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4213E729-5A70-5E4E-BC70-B018322D1E7F}"/>
                </a:ext>
              </a:extLst>
            </p:cNvPr>
            <p:cNvSpPr txBox="1"/>
            <p:nvPr/>
          </p:nvSpPr>
          <p:spPr>
            <a:xfrm>
              <a:off x="3312101" y="2940800"/>
              <a:ext cx="2975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Basic Network Functions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="" xmlns:a16="http://schemas.microsoft.com/office/drawing/2014/main" id="{7C0A007C-03C4-CB41-8D89-3696583FC707}"/>
                </a:ext>
              </a:extLst>
            </p:cNvPr>
            <p:cNvSpPr txBox="1"/>
            <p:nvPr/>
          </p:nvSpPr>
          <p:spPr>
            <a:xfrm>
              <a:off x="1371002" y="2955542"/>
              <a:ext cx="138328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Enhanced Services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="" xmlns:a16="http://schemas.microsoft.com/office/drawing/2014/main" id="{500AAB80-44EC-1348-87C4-BA8291DA8FF4}"/>
                </a:ext>
              </a:extLst>
            </p:cNvPr>
            <p:cNvSpPr txBox="1"/>
            <p:nvPr/>
          </p:nvSpPr>
          <p:spPr>
            <a:xfrm>
              <a:off x="2282261" y="3351227"/>
              <a:ext cx="539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…</a:t>
              </a:r>
              <a:endPara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="" xmlns:a16="http://schemas.microsoft.com/office/drawing/2014/main" id="{292F3003-F2A3-4443-94DA-5316A56B6831}"/>
                </a:ext>
              </a:extLst>
            </p:cNvPr>
            <p:cNvSpPr txBox="1"/>
            <p:nvPr/>
          </p:nvSpPr>
          <p:spPr>
            <a:xfrm>
              <a:off x="1381195" y="3872343"/>
              <a:ext cx="539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…</a:t>
              </a:r>
              <a:endPara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4" name="Group 221">
              <a:extLst>
                <a:ext uri="{FF2B5EF4-FFF2-40B4-BE49-F238E27FC236}">
                  <a16:creationId xmlns="" xmlns:a16="http://schemas.microsoft.com/office/drawing/2014/main" id="{5F06FAE6-C4B3-4747-A707-7FA7D62E6E67}"/>
                </a:ext>
              </a:extLst>
            </p:cNvPr>
            <p:cNvGrpSpPr/>
            <p:nvPr/>
          </p:nvGrpSpPr>
          <p:grpSpPr>
            <a:xfrm>
              <a:off x="3284218" y="3872678"/>
              <a:ext cx="1055484" cy="840889"/>
              <a:chOff x="875110" y="3716838"/>
              <a:chExt cx="1055484" cy="840889"/>
            </a:xfrm>
          </p:grpSpPr>
          <p:sp>
            <p:nvSpPr>
              <p:cNvPr id="223" name="Rounded Rectangle 222">
                <a:extLst>
                  <a:ext uri="{FF2B5EF4-FFF2-40B4-BE49-F238E27FC236}">
                    <a16:creationId xmlns="" xmlns:a16="http://schemas.microsoft.com/office/drawing/2014/main" id="{AD5C4249-4027-FA4F-85D5-4EECC3EC314C}"/>
                  </a:ext>
                </a:extLst>
              </p:cNvPr>
              <p:cNvSpPr/>
              <p:nvPr/>
            </p:nvSpPr>
            <p:spPr>
              <a:xfrm>
                <a:off x="896541" y="3716838"/>
                <a:ext cx="95368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="" xmlns:a16="http://schemas.microsoft.com/office/drawing/2014/main" id="{646ACA9A-8D44-EA46-9FFA-45184A98824B}"/>
                  </a:ext>
                </a:extLst>
              </p:cNvPr>
              <p:cNvSpPr txBox="1"/>
              <p:nvPr/>
            </p:nvSpPr>
            <p:spPr>
              <a:xfrm>
                <a:off x="875110" y="3726730"/>
                <a:ext cx="1055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dirty="0"/>
                  <a:t>Forwarding </a:t>
                </a:r>
                <a:r>
                  <a:rPr lang="en-US" sz="1600" dirty="0"/>
                  <a:t>rules mgr.</a:t>
                </a:r>
                <a:endParaRPr lang="en-US" sz="1400" dirty="0"/>
              </a:p>
            </p:txBody>
          </p:sp>
        </p:grpSp>
        <p:grpSp>
          <p:nvGrpSpPr>
            <p:cNvPr id="15" name="Group 224">
              <a:extLst>
                <a:ext uri="{FF2B5EF4-FFF2-40B4-BE49-F238E27FC236}">
                  <a16:creationId xmlns="" xmlns:a16="http://schemas.microsoft.com/office/drawing/2014/main" id="{86B73F20-1720-1B49-B258-5B42001F997F}"/>
                </a:ext>
              </a:extLst>
            </p:cNvPr>
            <p:cNvGrpSpPr/>
            <p:nvPr/>
          </p:nvGrpSpPr>
          <p:grpSpPr>
            <a:xfrm>
              <a:off x="1387402" y="3442864"/>
              <a:ext cx="965146" cy="447968"/>
              <a:chOff x="926157" y="3716838"/>
              <a:chExt cx="965146" cy="447968"/>
            </a:xfrm>
          </p:grpSpPr>
          <p:sp>
            <p:nvSpPr>
              <p:cNvPr id="226" name="Rounded Rectangle 225">
                <a:extLst>
                  <a:ext uri="{FF2B5EF4-FFF2-40B4-BE49-F238E27FC236}">
                    <a16:creationId xmlns="" xmlns:a16="http://schemas.microsoft.com/office/drawing/2014/main" id="{2BDFB3AE-CEF7-CE47-8BBF-EDAE0CCCFE2F}"/>
                  </a:ext>
                </a:extLst>
              </p:cNvPr>
              <p:cNvSpPr/>
              <p:nvPr/>
            </p:nvSpPr>
            <p:spPr>
              <a:xfrm>
                <a:off x="969582" y="3716838"/>
                <a:ext cx="855646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="" xmlns:a16="http://schemas.microsoft.com/office/drawing/2014/main" id="{C7169CC0-36BF-0644-AA5B-555597DF2A92}"/>
                  </a:ext>
                </a:extLst>
              </p:cNvPr>
              <p:cNvSpPr txBox="1"/>
              <p:nvPr/>
            </p:nvSpPr>
            <p:spPr>
              <a:xfrm>
                <a:off x="926157" y="3823171"/>
                <a:ext cx="965146" cy="26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dirty="0"/>
                  <a:t>AAA</a:t>
                </a:r>
              </a:p>
            </p:txBody>
          </p:sp>
        </p:grpSp>
        <p:grpSp>
          <p:nvGrpSpPr>
            <p:cNvPr id="16" name="Group 227">
              <a:extLst>
                <a:ext uri="{FF2B5EF4-FFF2-40B4-BE49-F238E27FC236}">
                  <a16:creationId xmlns="" xmlns:a16="http://schemas.microsoft.com/office/drawing/2014/main" id="{91EF191B-3D0D-544C-86C3-6E927FE552EB}"/>
                </a:ext>
              </a:extLst>
            </p:cNvPr>
            <p:cNvGrpSpPr/>
            <p:nvPr/>
          </p:nvGrpSpPr>
          <p:grpSpPr>
            <a:xfrm>
              <a:off x="4369916" y="3877805"/>
              <a:ext cx="965146" cy="683264"/>
              <a:chOff x="926156" y="3708871"/>
              <a:chExt cx="965146" cy="683264"/>
            </a:xfrm>
          </p:grpSpPr>
          <p:sp>
            <p:nvSpPr>
              <p:cNvPr id="229" name="Rounded Rectangle 228">
                <a:extLst>
                  <a:ext uri="{FF2B5EF4-FFF2-40B4-BE49-F238E27FC236}">
                    <a16:creationId xmlns="" xmlns:a16="http://schemas.microsoft.com/office/drawing/2014/main" id="{35D34F43-3A1E-1B4A-A7FF-00A19CEAE52A}"/>
                  </a:ext>
                </a:extLst>
              </p:cNvPr>
              <p:cNvSpPr/>
              <p:nvPr/>
            </p:nvSpPr>
            <p:spPr>
              <a:xfrm>
                <a:off x="969581" y="3716838"/>
                <a:ext cx="88064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="" xmlns:a16="http://schemas.microsoft.com/office/drawing/2014/main" id="{6B6AA618-FE12-1E48-AE2E-47CEE186AF32}"/>
                  </a:ext>
                </a:extLst>
              </p:cNvPr>
              <p:cNvSpPr txBox="1"/>
              <p:nvPr/>
            </p:nvSpPr>
            <p:spPr>
              <a:xfrm>
                <a:off x="926156" y="3708871"/>
                <a:ext cx="965146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Host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Tracker</a:t>
                </a:r>
              </a:p>
            </p:txBody>
          </p:sp>
        </p:grpSp>
        <p:grpSp>
          <p:nvGrpSpPr>
            <p:cNvPr id="17" name="Group 230">
              <a:extLst>
                <a:ext uri="{FF2B5EF4-FFF2-40B4-BE49-F238E27FC236}">
                  <a16:creationId xmlns="" xmlns:a16="http://schemas.microsoft.com/office/drawing/2014/main" id="{AFC2E7D5-F172-184E-B926-6C2FCB4FC0F7}"/>
                </a:ext>
              </a:extLst>
            </p:cNvPr>
            <p:cNvGrpSpPr/>
            <p:nvPr/>
          </p:nvGrpSpPr>
          <p:grpSpPr>
            <a:xfrm>
              <a:off x="4879504" y="3294399"/>
              <a:ext cx="965146" cy="491225"/>
              <a:chOff x="926156" y="3708871"/>
              <a:chExt cx="965146" cy="491225"/>
            </a:xfrm>
          </p:grpSpPr>
          <p:sp>
            <p:nvSpPr>
              <p:cNvPr id="232" name="Rounded Rectangle 231">
                <a:extLst>
                  <a:ext uri="{FF2B5EF4-FFF2-40B4-BE49-F238E27FC236}">
                    <a16:creationId xmlns="" xmlns:a16="http://schemas.microsoft.com/office/drawing/2014/main" id="{D1A6B6F0-6AFE-574F-AB3C-F91FD151E6B4}"/>
                  </a:ext>
                </a:extLst>
              </p:cNvPr>
              <p:cNvSpPr/>
              <p:nvPr/>
            </p:nvSpPr>
            <p:spPr>
              <a:xfrm>
                <a:off x="969581" y="3716838"/>
                <a:ext cx="88064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="" xmlns:a16="http://schemas.microsoft.com/office/drawing/2014/main" id="{26DCB265-6CFD-A54E-B651-BAEFC6370099}"/>
                  </a:ext>
                </a:extLst>
              </p:cNvPr>
              <p:cNvSpPr txBox="1"/>
              <p:nvPr/>
            </p:nvSpPr>
            <p:spPr>
              <a:xfrm>
                <a:off x="926156" y="3708871"/>
                <a:ext cx="965146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Stats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mgr.</a:t>
                </a:r>
              </a:p>
            </p:txBody>
          </p:sp>
        </p:grpSp>
        <p:grpSp>
          <p:nvGrpSpPr>
            <p:cNvPr id="18" name="Group 233">
              <a:extLst>
                <a:ext uri="{FF2B5EF4-FFF2-40B4-BE49-F238E27FC236}">
                  <a16:creationId xmlns="" xmlns:a16="http://schemas.microsoft.com/office/drawing/2014/main" id="{0471C340-ADA8-A145-BC30-FE064451FE28}"/>
                </a:ext>
              </a:extLst>
            </p:cNvPr>
            <p:cNvGrpSpPr/>
            <p:nvPr/>
          </p:nvGrpSpPr>
          <p:grpSpPr>
            <a:xfrm>
              <a:off x="3910335" y="3296780"/>
              <a:ext cx="965146" cy="683264"/>
              <a:chOff x="926156" y="3708871"/>
              <a:chExt cx="965146" cy="683264"/>
            </a:xfrm>
          </p:grpSpPr>
          <p:sp>
            <p:nvSpPr>
              <p:cNvPr id="235" name="Rounded Rectangle 234">
                <a:extLst>
                  <a:ext uri="{FF2B5EF4-FFF2-40B4-BE49-F238E27FC236}">
                    <a16:creationId xmlns="" xmlns:a16="http://schemas.microsoft.com/office/drawing/2014/main" id="{5ADE8F15-2C08-484D-9F8D-C2D36FEC6C8B}"/>
                  </a:ext>
                </a:extLst>
              </p:cNvPr>
              <p:cNvSpPr/>
              <p:nvPr/>
            </p:nvSpPr>
            <p:spPr>
              <a:xfrm>
                <a:off x="969581" y="3716838"/>
                <a:ext cx="88064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="" xmlns:a16="http://schemas.microsoft.com/office/drawing/2014/main" id="{BCBDE58A-306C-A241-A362-4554EB7EBEFB}"/>
                  </a:ext>
                </a:extLst>
              </p:cNvPr>
              <p:cNvSpPr txBox="1"/>
              <p:nvPr/>
            </p:nvSpPr>
            <p:spPr>
              <a:xfrm>
                <a:off x="926156" y="3708871"/>
                <a:ext cx="965146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Switch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mgr.</a:t>
                </a:r>
              </a:p>
            </p:txBody>
          </p:sp>
        </p:grpSp>
        <p:grpSp>
          <p:nvGrpSpPr>
            <p:cNvPr id="19" name="Group 236">
              <a:extLst>
                <a:ext uri="{FF2B5EF4-FFF2-40B4-BE49-F238E27FC236}">
                  <a16:creationId xmlns="" xmlns:a16="http://schemas.microsoft.com/office/drawing/2014/main" id="{E6313B34-1AF2-6349-8CFA-2978EDA6E37B}"/>
                </a:ext>
              </a:extLst>
            </p:cNvPr>
            <p:cNvGrpSpPr/>
            <p:nvPr/>
          </p:nvGrpSpPr>
          <p:grpSpPr>
            <a:xfrm>
              <a:off x="2962597" y="3320593"/>
              <a:ext cx="965146" cy="830997"/>
              <a:chOff x="944015" y="3716015"/>
              <a:chExt cx="965146" cy="830997"/>
            </a:xfrm>
          </p:grpSpPr>
          <p:sp>
            <p:nvSpPr>
              <p:cNvPr id="238" name="Rounded Rectangle 237">
                <a:extLst>
                  <a:ext uri="{FF2B5EF4-FFF2-40B4-BE49-F238E27FC236}">
                    <a16:creationId xmlns="" xmlns:a16="http://schemas.microsoft.com/office/drawing/2014/main" id="{BEA63EC9-3930-504D-BB05-6D8AC3927D59}"/>
                  </a:ext>
                </a:extLst>
              </p:cNvPr>
              <p:cNvSpPr/>
              <p:nvPr/>
            </p:nvSpPr>
            <p:spPr>
              <a:xfrm>
                <a:off x="969581" y="3716838"/>
                <a:ext cx="88064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="" xmlns:a16="http://schemas.microsoft.com/office/drawing/2014/main" id="{450AF479-78E7-F347-89E4-D23398601081}"/>
                  </a:ext>
                </a:extLst>
              </p:cNvPr>
              <p:cNvSpPr txBox="1"/>
              <p:nvPr/>
            </p:nvSpPr>
            <p:spPr>
              <a:xfrm>
                <a:off x="944015" y="3716015"/>
                <a:ext cx="9651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Topology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400" dirty="0"/>
                  <a:t>processing</a:t>
                </a:r>
                <a:endParaRPr lang="en-US" sz="1200" dirty="0"/>
              </a:p>
            </p:txBody>
          </p:sp>
        </p:grpSp>
      </p:grpSp>
      <p:sp>
        <p:nvSpPr>
          <p:cNvPr id="240" name="Content Placeholder 3">
            <a:extLst>
              <a:ext uri="{FF2B5EF4-FFF2-40B4-BE49-F238E27FC236}">
                <a16:creationId xmlns="" xmlns:a16="http://schemas.microsoft.com/office/drawing/2014/main" id="{BE645AA5-E251-2C44-8CDF-9D01194C8E88}"/>
              </a:ext>
            </a:extLst>
          </p:cNvPr>
          <p:cNvSpPr txBox="1">
            <a:spLocks/>
          </p:cNvSpPr>
          <p:nvPr/>
        </p:nvSpPr>
        <p:spPr>
          <a:xfrm>
            <a:off x="6275540" y="4176785"/>
            <a:ext cx="2663621" cy="1735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Service Abstraction Layer: </a:t>
            </a:r>
          </a:p>
          <a:p>
            <a:pPr indent="-280988"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interconnects internal, external applications and 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1608643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7" grpId="0"/>
      <p:bldP spid="172" grpId="0" animBg="1"/>
      <p:bldP spid="173" grpId="0"/>
      <p:bldP spid="2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457"/>
            <a:ext cx="8249172" cy="894622"/>
          </a:xfrm>
        </p:spPr>
        <p:txBody>
          <a:bodyPr>
            <a:noAutofit/>
          </a:bodyPr>
          <a:lstStyle/>
          <a:p>
            <a:r>
              <a:rPr lang="en-US" dirty="0"/>
              <a:t>ONOS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6F0F8666-A6F4-624D-80E8-0EF23C207C6A}"/>
              </a:ext>
            </a:extLst>
          </p:cNvPr>
          <p:cNvSpPr txBox="1"/>
          <p:nvPr/>
        </p:nvSpPr>
        <p:spPr>
          <a:xfrm>
            <a:off x="4240382" y="1757963"/>
            <a:ext cx="2025336" cy="2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Network Applications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FF004744-3AD2-D540-B9A0-A2DECC02E138}"/>
              </a:ext>
            </a:extLst>
          </p:cNvPr>
          <p:cNvSpPr txBox="1"/>
          <p:nvPr/>
        </p:nvSpPr>
        <p:spPr>
          <a:xfrm>
            <a:off x="4663744" y="5420766"/>
            <a:ext cx="114197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Southbound API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B21516A3-9168-5A49-BB27-52176C92B938}"/>
              </a:ext>
            </a:extLst>
          </p:cNvPr>
          <p:cNvCxnSpPr/>
          <p:nvPr/>
        </p:nvCxnSpPr>
        <p:spPr>
          <a:xfrm>
            <a:off x="982116" y="2192290"/>
            <a:ext cx="348828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BA7F55D-3522-9D40-A236-6BF6C46857C7}"/>
              </a:ext>
            </a:extLst>
          </p:cNvPr>
          <p:cNvSpPr txBox="1"/>
          <p:nvPr/>
        </p:nvSpPr>
        <p:spPr>
          <a:xfrm>
            <a:off x="4532220" y="2090105"/>
            <a:ext cx="114197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Northbound API</a:t>
            </a:r>
          </a:p>
        </p:txBody>
      </p:sp>
      <p:grpSp>
        <p:nvGrpSpPr>
          <p:cNvPr id="2" name="Group 211">
            <a:extLst>
              <a:ext uri="{FF2B5EF4-FFF2-40B4-BE49-F238E27FC236}">
                <a16:creationId xmlns="" xmlns:a16="http://schemas.microsoft.com/office/drawing/2014/main" id="{AB18DFF2-BC57-504A-AB36-36B0759BEDEE}"/>
              </a:ext>
            </a:extLst>
          </p:cNvPr>
          <p:cNvGrpSpPr/>
          <p:nvPr/>
        </p:nvGrpSpPr>
        <p:grpSpPr>
          <a:xfrm>
            <a:off x="995687" y="1613766"/>
            <a:ext cx="918867" cy="394344"/>
            <a:chOff x="475813" y="1375772"/>
            <a:chExt cx="1225156" cy="394344"/>
          </a:xfrm>
        </p:grpSpPr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63396159-2590-154F-A47D-AE772D5BD572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41968D74-6568-794B-A367-A89D3B0B6552}"/>
                </a:ext>
              </a:extLst>
            </p:cNvPr>
            <p:cNvSpPr txBox="1"/>
            <p:nvPr/>
          </p:nvSpPr>
          <p:spPr>
            <a:xfrm>
              <a:off x="475813" y="1376162"/>
              <a:ext cx="1225156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Traffic Engineering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F7CEA7A9-733D-3645-97DD-66564F60D9A7}"/>
              </a:ext>
            </a:extLst>
          </p:cNvPr>
          <p:cNvSpPr txBox="1"/>
          <p:nvPr/>
        </p:nvSpPr>
        <p:spPr>
          <a:xfrm>
            <a:off x="3627559" y="1497096"/>
            <a:ext cx="34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215">
            <a:extLst>
              <a:ext uri="{FF2B5EF4-FFF2-40B4-BE49-F238E27FC236}">
                <a16:creationId xmlns="" xmlns:a16="http://schemas.microsoft.com/office/drawing/2014/main" id="{13991DAD-DB63-1340-A476-3DF37E220D29}"/>
              </a:ext>
            </a:extLst>
          </p:cNvPr>
          <p:cNvGrpSpPr/>
          <p:nvPr/>
        </p:nvGrpSpPr>
        <p:grpSpPr>
          <a:xfrm>
            <a:off x="1835991" y="1617620"/>
            <a:ext cx="918867" cy="381143"/>
            <a:chOff x="507131" y="1375772"/>
            <a:chExt cx="1225156" cy="381143"/>
          </a:xfrm>
        </p:grpSpPr>
        <p:sp>
          <p:nvSpPr>
            <p:cNvPr id="217" name="Oval 216">
              <a:extLst>
                <a:ext uri="{FF2B5EF4-FFF2-40B4-BE49-F238E27FC236}">
                  <a16:creationId xmlns="" xmlns:a16="http://schemas.microsoft.com/office/drawing/2014/main" id="{21E76008-C977-704E-A46B-8762C970FAD4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A5DD32D2-7876-F64E-BF3C-20D33C0606FD}"/>
                </a:ext>
              </a:extLst>
            </p:cNvPr>
            <p:cNvSpPr txBox="1"/>
            <p:nvPr/>
          </p:nvSpPr>
          <p:spPr>
            <a:xfrm>
              <a:off x="507131" y="1457938"/>
              <a:ext cx="1225156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Firewalling</a:t>
              </a:r>
            </a:p>
          </p:txBody>
        </p:sp>
      </p:grpSp>
      <p:grpSp>
        <p:nvGrpSpPr>
          <p:cNvPr id="6" name="Group 218">
            <a:extLst>
              <a:ext uri="{FF2B5EF4-FFF2-40B4-BE49-F238E27FC236}">
                <a16:creationId xmlns="" xmlns:a16="http://schemas.microsoft.com/office/drawing/2014/main" id="{1438A44C-6F8F-4743-8A29-BC4991DE9161}"/>
              </a:ext>
            </a:extLst>
          </p:cNvPr>
          <p:cNvGrpSpPr/>
          <p:nvPr/>
        </p:nvGrpSpPr>
        <p:grpSpPr>
          <a:xfrm>
            <a:off x="2673467" y="1621541"/>
            <a:ext cx="918867" cy="469964"/>
            <a:chOff x="482571" y="1375772"/>
            <a:chExt cx="1225156" cy="469964"/>
          </a:xfrm>
        </p:grpSpPr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9C655D12-82F9-2B4F-AD39-3319D0C1C85B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9E604E87-14AE-9B46-9B86-BC9FA65A6ADB}"/>
                </a:ext>
              </a:extLst>
            </p:cNvPr>
            <p:cNvSpPr txBox="1"/>
            <p:nvPr/>
          </p:nvSpPr>
          <p:spPr>
            <a:xfrm>
              <a:off x="482571" y="1457938"/>
              <a:ext cx="122515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Load Balancing</a:t>
              </a:r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0A6497B1-1E51-3E47-950D-7935E9975370}"/>
              </a:ext>
            </a:extLst>
          </p:cNvPr>
          <p:cNvGrpSpPr/>
          <p:nvPr/>
        </p:nvGrpSpPr>
        <p:grpSpPr>
          <a:xfrm>
            <a:off x="870256" y="4565785"/>
            <a:ext cx="3901795" cy="1269052"/>
            <a:chOff x="7097678" y="3476021"/>
            <a:chExt cx="5202393" cy="1269052"/>
          </a:xfrm>
        </p:grpSpPr>
        <p:sp>
          <p:nvSpPr>
            <p:cNvPr id="130" name="Rounded Rectangle 129">
              <a:extLst>
                <a:ext uri="{FF2B5EF4-FFF2-40B4-BE49-F238E27FC236}">
                  <a16:creationId xmlns="" xmlns:a16="http://schemas.microsoft.com/office/drawing/2014/main" id="{7A251338-06E1-1041-B70E-5C3F1AA41418}"/>
                </a:ext>
              </a:extLst>
            </p:cNvPr>
            <p:cNvSpPr/>
            <p:nvPr/>
          </p:nvSpPr>
          <p:spPr>
            <a:xfrm>
              <a:off x="7097678" y="3476021"/>
              <a:ext cx="5005602" cy="880097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5D7A4EA7-33AB-3C4B-8903-EC620B1DA209}"/>
                </a:ext>
              </a:extLst>
            </p:cNvPr>
            <p:cNvSpPr txBox="1"/>
            <p:nvPr/>
          </p:nvSpPr>
          <p:spPr>
            <a:xfrm>
              <a:off x="10689154" y="3544744"/>
              <a:ext cx="16109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southbound abstractions,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protocols</a:t>
              </a:r>
            </a:p>
          </p:txBody>
        </p:sp>
        <p:grpSp>
          <p:nvGrpSpPr>
            <p:cNvPr id="8" name="Group 134">
              <a:extLst>
                <a:ext uri="{FF2B5EF4-FFF2-40B4-BE49-F238E27FC236}">
                  <a16:creationId xmlns="" xmlns:a16="http://schemas.microsoft.com/office/drawing/2014/main" id="{645BCECB-A3EE-2245-A3C4-D35289D11230}"/>
                </a:ext>
              </a:extLst>
            </p:cNvPr>
            <p:cNvGrpSpPr/>
            <p:nvPr/>
          </p:nvGrpSpPr>
          <p:grpSpPr>
            <a:xfrm>
              <a:off x="7191187" y="3962960"/>
              <a:ext cx="1490151" cy="338554"/>
              <a:chOff x="1929852" y="4542126"/>
              <a:chExt cx="1490151" cy="338554"/>
            </a:xfrm>
          </p:grpSpPr>
          <p:sp>
            <p:nvSpPr>
              <p:cNvPr id="136" name="Rounded Rectangle 135">
                <a:extLst>
                  <a:ext uri="{FF2B5EF4-FFF2-40B4-BE49-F238E27FC236}">
                    <a16:creationId xmlns="" xmlns:a16="http://schemas.microsoft.com/office/drawing/2014/main" id="{05178707-EE14-2B43-AECF-B4BD42141483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="" xmlns:a16="http://schemas.microsoft.com/office/drawing/2014/main" id="{108C85E9-2E74-E843-8014-BE1CE06DACD7}"/>
                  </a:ext>
                </a:extLst>
              </p:cNvPr>
              <p:cNvSpPr txBox="1"/>
              <p:nvPr/>
            </p:nvSpPr>
            <p:spPr>
              <a:xfrm>
                <a:off x="1929852" y="4542126"/>
                <a:ext cx="149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OpenFlow</a:t>
                </a:r>
              </a:p>
            </p:txBody>
          </p:sp>
        </p:grpSp>
        <p:grpSp>
          <p:nvGrpSpPr>
            <p:cNvPr id="9" name="Group 137">
              <a:extLst>
                <a:ext uri="{FF2B5EF4-FFF2-40B4-BE49-F238E27FC236}">
                  <a16:creationId xmlns="" xmlns:a16="http://schemas.microsoft.com/office/drawing/2014/main" id="{8D92C902-9BFA-6342-A073-15A925EAAB32}"/>
                </a:ext>
              </a:extLst>
            </p:cNvPr>
            <p:cNvGrpSpPr/>
            <p:nvPr/>
          </p:nvGrpSpPr>
          <p:grpSpPr>
            <a:xfrm>
              <a:off x="8402979" y="3964420"/>
              <a:ext cx="1287253" cy="338554"/>
              <a:chOff x="2774641" y="4248836"/>
              <a:chExt cx="1287253" cy="338554"/>
            </a:xfrm>
          </p:grpSpPr>
          <p:sp>
            <p:nvSpPr>
              <p:cNvPr id="139" name="Rounded Rectangle 138">
                <a:extLst>
                  <a:ext uri="{FF2B5EF4-FFF2-40B4-BE49-F238E27FC236}">
                    <a16:creationId xmlns="" xmlns:a16="http://schemas.microsoft.com/office/drawing/2014/main" id="{2E441FA3-6AF9-AD4A-8647-6D5FC6100AC2}"/>
                  </a:ext>
                </a:extLst>
              </p:cNvPr>
              <p:cNvSpPr/>
              <p:nvPr/>
            </p:nvSpPr>
            <p:spPr>
              <a:xfrm>
                <a:off x="2774641" y="4279216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id="{7C633A2C-5BB7-0A49-A125-84BE461C6A65}"/>
                  </a:ext>
                </a:extLst>
              </p:cNvPr>
              <p:cNvSpPr txBox="1"/>
              <p:nvPr/>
            </p:nvSpPr>
            <p:spPr>
              <a:xfrm>
                <a:off x="2873106" y="4248836"/>
                <a:ext cx="1188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Netconf</a:t>
                </a:r>
              </a:p>
            </p:txBody>
          </p:sp>
        </p:grpSp>
        <p:grpSp>
          <p:nvGrpSpPr>
            <p:cNvPr id="10" name="Group 140">
              <a:extLst>
                <a:ext uri="{FF2B5EF4-FFF2-40B4-BE49-F238E27FC236}">
                  <a16:creationId xmlns="" xmlns:a16="http://schemas.microsoft.com/office/drawing/2014/main" id="{8F8F7297-2B4C-0943-BFD8-3BAA250E8402}"/>
                </a:ext>
              </a:extLst>
            </p:cNvPr>
            <p:cNvGrpSpPr/>
            <p:nvPr/>
          </p:nvGrpSpPr>
          <p:grpSpPr>
            <a:xfrm>
              <a:off x="9655695" y="3976588"/>
              <a:ext cx="1204762" cy="338554"/>
              <a:chOff x="4304185" y="4617263"/>
              <a:chExt cx="1204762" cy="338554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="" xmlns:a16="http://schemas.microsoft.com/office/drawing/2014/main" id="{C11AAB6D-AD28-5F48-82E9-9B4F3BC04CF1}"/>
                  </a:ext>
                </a:extLst>
              </p:cNvPr>
              <p:cNvSpPr/>
              <p:nvPr/>
            </p:nvSpPr>
            <p:spPr>
              <a:xfrm>
                <a:off x="4304185" y="4647691"/>
                <a:ext cx="858974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id="{62149427-E8EF-9B48-8CB8-175884595355}"/>
                  </a:ext>
                </a:extLst>
              </p:cNvPr>
              <p:cNvSpPr txBox="1"/>
              <p:nvPr/>
            </p:nvSpPr>
            <p:spPr>
              <a:xfrm>
                <a:off x="4307336" y="4617263"/>
                <a:ext cx="12016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OVSDB</a:t>
                </a:r>
              </a:p>
            </p:txBody>
          </p:sp>
        </p:grpSp>
        <p:grpSp>
          <p:nvGrpSpPr>
            <p:cNvPr id="11" name="Group 143">
              <a:extLst>
                <a:ext uri="{FF2B5EF4-FFF2-40B4-BE49-F238E27FC236}">
                  <a16:creationId xmlns="" xmlns:a16="http://schemas.microsoft.com/office/drawing/2014/main" id="{A8FBFEF8-78CA-4F40-88DD-75754F270B5F}"/>
                </a:ext>
              </a:extLst>
            </p:cNvPr>
            <p:cNvGrpSpPr/>
            <p:nvPr/>
          </p:nvGrpSpPr>
          <p:grpSpPr>
            <a:xfrm>
              <a:off x="7201207" y="3554472"/>
              <a:ext cx="1034900" cy="338554"/>
              <a:chOff x="1929852" y="4542126"/>
              <a:chExt cx="1441761" cy="338554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="" xmlns:a16="http://schemas.microsoft.com/office/drawing/2014/main" id="{F5CD2346-1270-E743-AB0C-C4B160C3F472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8DDFB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id="{15C77157-A96E-7743-97FA-E6ABEACB35EF}"/>
                  </a:ext>
                </a:extLst>
              </p:cNvPr>
              <p:cNvSpPr txBox="1"/>
              <p:nvPr/>
            </p:nvSpPr>
            <p:spPr>
              <a:xfrm>
                <a:off x="1929852" y="4542126"/>
                <a:ext cx="14417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12" name="Group 146">
              <a:extLst>
                <a:ext uri="{FF2B5EF4-FFF2-40B4-BE49-F238E27FC236}">
                  <a16:creationId xmlns="" xmlns:a16="http://schemas.microsoft.com/office/drawing/2014/main" id="{2A479BF4-13D0-364B-968D-C82F3932C1B5}"/>
                </a:ext>
              </a:extLst>
            </p:cNvPr>
            <p:cNvGrpSpPr/>
            <p:nvPr/>
          </p:nvGrpSpPr>
          <p:grpSpPr>
            <a:xfrm>
              <a:off x="8032375" y="3552514"/>
              <a:ext cx="688789" cy="338554"/>
              <a:chOff x="1951130" y="4538598"/>
              <a:chExt cx="1275397" cy="338554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="" xmlns:a16="http://schemas.microsoft.com/office/drawing/2014/main" id="{ED1DFD88-1080-2E4F-B96A-1CBF667C7951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8DDFB0"/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4915A2C6-6258-1F4D-9677-23327E75D528}"/>
                  </a:ext>
                </a:extLst>
              </p:cNvPr>
              <p:cNvSpPr txBox="1"/>
              <p:nvPr/>
            </p:nvSpPr>
            <p:spPr>
              <a:xfrm>
                <a:off x="2014708" y="4538598"/>
                <a:ext cx="12118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link</a:t>
                </a:r>
              </a:p>
            </p:txBody>
          </p:sp>
        </p:grpSp>
        <p:grpSp>
          <p:nvGrpSpPr>
            <p:cNvPr id="13" name="Group 152">
              <a:extLst>
                <a:ext uri="{FF2B5EF4-FFF2-40B4-BE49-F238E27FC236}">
                  <a16:creationId xmlns="" xmlns:a16="http://schemas.microsoft.com/office/drawing/2014/main" id="{002F72B5-0368-114D-B7F4-74414845E4F5}"/>
                </a:ext>
              </a:extLst>
            </p:cNvPr>
            <p:cNvGrpSpPr/>
            <p:nvPr/>
          </p:nvGrpSpPr>
          <p:grpSpPr>
            <a:xfrm>
              <a:off x="8640940" y="3553498"/>
              <a:ext cx="763458" cy="338554"/>
              <a:chOff x="1921370" y="4542126"/>
              <a:chExt cx="1485281" cy="338554"/>
            </a:xfrm>
          </p:grpSpPr>
          <p:sp>
            <p:nvSpPr>
              <p:cNvPr id="154" name="Rounded Rectangle 153">
                <a:extLst>
                  <a:ext uri="{FF2B5EF4-FFF2-40B4-BE49-F238E27FC236}">
                    <a16:creationId xmlns="" xmlns:a16="http://schemas.microsoft.com/office/drawing/2014/main" id="{4C613A94-E341-2C41-9264-AC28DD3620B5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6"/>
                </a:solidFill>
                <a:prstDash val="solid"/>
              </a:ln>
              <a:effectLst>
                <a:outerShdw blurRad="50800" dist="38100" dir="2700000" algn="tl" rotWithShape="0">
                  <a:srgbClr val="8DDFB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="" xmlns:a16="http://schemas.microsoft.com/office/drawing/2014/main" id="{6B30AAB3-454E-7342-8389-BBAC5CA5AC9C}"/>
                  </a:ext>
                </a:extLst>
              </p:cNvPr>
              <p:cNvSpPr txBox="1"/>
              <p:nvPr/>
            </p:nvSpPr>
            <p:spPr>
              <a:xfrm>
                <a:off x="1921370" y="4542126"/>
                <a:ext cx="14852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host</a:t>
                </a:r>
              </a:p>
            </p:txBody>
          </p:sp>
        </p:grpSp>
        <p:grpSp>
          <p:nvGrpSpPr>
            <p:cNvPr id="14" name="Group 155">
              <a:extLst>
                <a:ext uri="{FF2B5EF4-FFF2-40B4-BE49-F238E27FC236}">
                  <a16:creationId xmlns="" xmlns:a16="http://schemas.microsoft.com/office/drawing/2014/main" id="{86B1A74A-D1CD-644C-B311-3C38B38EB786}"/>
                </a:ext>
              </a:extLst>
            </p:cNvPr>
            <p:cNvGrpSpPr/>
            <p:nvPr/>
          </p:nvGrpSpPr>
          <p:grpSpPr>
            <a:xfrm>
              <a:off x="9247798" y="3553498"/>
              <a:ext cx="731397" cy="338554"/>
              <a:chOff x="1933590" y="4542126"/>
              <a:chExt cx="1481696" cy="338554"/>
            </a:xfrm>
          </p:grpSpPr>
          <p:sp>
            <p:nvSpPr>
              <p:cNvPr id="157" name="Rounded Rectangle 156">
                <a:extLst>
                  <a:ext uri="{FF2B5EF4-FFF2-40B4-BE49-F238E27FC236}">
                    <a16:creationId xmlns="" xmlns:a16="http://schemas.microsoft.com/office/drawing/2014/main" id="{B4F6EBC6-4BB6-2B48-B99C-C5A3D8D72073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id="{7A9BB579-BE58-0748-A198-2F896A8D93BF}"/>
                  </a:ext>
                </a:extLst>
              </p:cNvPr>
              <p:cNvSpPr txBox="1"/>
              <p:nvPr/>
            </p:nvSpPr>
            <p:spPr>
              <a:xfrm>
                <a:off x="1933590" y="4542126"/>
                <a:ext cx="1481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flow</a:t>
                </a:r>
              </a:p>
            </p:txBody>
          </p:sp>
        </p:grpSp>
        <p:grpSp>
          <p:nvGrpSpPr>
            <p:cNvPr id="15" name="Group 158">
              <a:extLst>
                <a:ext uri="{FF2B5EF4-FFF2-40B4-BE49-F238E27FC236}">
                  <a16:creationId xmlns="" xmlns:a16="http://schemas.microsoft.com/office/drawing/2014/main" id="{09B6F87E-C66D-C24A-9D74-06012A8ED752}"/>
                </a:ext>
              </a:extLst>
            </p:cNvPr>
            <p:cNvGrpSpPr/>
            <p:nvPr/>
          </p:nvGrpSpPr>
          <p:grpSpPr>
            <a:xfrm>
              <a:off x="9798954" y="3538066"/>
              <a:ext cx="1051999" cy="341965"/>
              <a:chOff x="1907908" y="4523169"/>
              <a:chExt cx="1513190" cy="341965"/>
            </a:xfrm>
          </p:grpSpPr>
          <p:sp>
            <p:nvSpPr>
              <p:cNvPr id="160" name="Rounded Rectangle 159">
                <a:extLst>
                  <a:ext uri="{FF2B5EF4-FFF2-40B4-BE49-F238E27FC236}">
                    <a16:creationId xmlns="" xmlns:a16="http://schemas.microsoft.com/office/drawing/2014/main" id="{01401B34-C61D-CD45-890F-718D54F268C6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D3979C30-65A4-9045-A798-34BC33D4868E}"/>
                  </a:ext>
                </a:extLst>
              </p:cNvPr>
              <p:cNvSpPr txBox="1"/>
              <p:nvPr/>
            </p:nvSpPr>
            <p:spPr>
              <a:xfrm>
                <a:off x="1907908" y="4523169"/>
                <a:ext cx="15131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packet</a:t>
                </a:r>
              </a:p>
            </p:txBody>
          </p:sp>
        </p:grpSp>
      </p:grp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89521E46-BEC9-5C4E-82B8-EDA49A6FE31B}"/>
              </a:ext>
            </a:extLst>
          </p:cNvPr>
          <p:cNvSpPr txBox="1"/>
          <p:nvPr/>
        </p:nvSpPr>
        <p:spPr>
          <a:xfrm>
            <a:off x="3588705" y="2319148"/>
            <a:ext cx="142249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northbound abstractions,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protocols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="" xmlns:a16="http://schemas.microsoft.com/office/drawing/2014/main" id="{3DF2A9AC-5208-F440-85C9-BC91E9B49F03}"/>
              </a:ext>
            </a:extLst>
          </p:cNvPr>
          <p:cNvGrpSpPr/>
          <p:nvPr/>
        </p:nvGrpSpPr>
        <p:grpSpPr>
          <a:xfrm>
            <a:off x="926927" y="2266373"/>
            <a:ext cx="3657599" cy="731820"/>
            <a:chOff x="1235902" y="2266373"/>
            <a:chExt cx="4876799" cy="731820"/>
          </a:xfrm>
        </p:grpSpPr>
        <p:sp>
          <p:nvSpPr>
            <p:cNvPr id="149" name="Rounded Rectangle 148">
              <a:extLst>
                <a:ext uri="{FF2B5EF4-FFF2-40B4-BE49-F238E27FC236}">
                  <a16:creationId xmlns="" xmlns:a16="http://schemas.microsoft.com/office/drawing/2014/main" id="{E99A6AA0-07FB-1C4C-972D-6F9E4C71E394}"/>
                </a:ext>
              </a:extLst>
            </p:cNvPr>
            <p:cNvSpPr/>
            <p:nvPr/>
          </p:nvSpPr>
          <p:spPr>
            <a:xfrm>
              <a:off x="1235902" y="2266373"/>
              <a:ext cx="4876799" cy="714822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7" name="Group 126">
              <a:extLst>
                <a:ext uri="{FF2B5EF4-FFF2-40B4-BE49-F238E27FC236}">
                  <a16:creationId xmlns="" xmlns:a16="http://schemas.microsoft.com/office/drawing/2014/main" id="{8FA0E095-2E70-CF4F-BAAD-5F6081A5EEC6}"/>
                </a:ext>
              </a:extLst>
            </p:cNvPr>
            <p:cNvGrpSpPr/>
            <p:nvPr/>
          </p:nvGrpSpPr>
          <p:grpSpPr>
            <a:xfrm>
              <a:off x="1418332" y="2420047"/>
              <a:ext cx="1503376" cy="578146"/>
              <a:chOff x="2793562" y="3559145"/>
              <a:chExt cx="1607438" cy="578146"/>
            </a:xfrm>
          </p:grpSpPr>
          <p:sp>
            <p:nvSpPr>
              <p:cNvPr id="128" name="Rounded Rectangle 127">
                <a:extLst>
                  <a:ext uri="{FF2B5EF4-FFF2-40B4-BE49-F238E27FC236}">
                    <a16:creationId xmlns="" xmlns:a16="http://schemas.microsoft.com/office/drawing/2014/main" id="{11EFF8DB-F7D6-F34F-9A62-91332868BEEF}"/>
                  </a:ext>
                </a:extLst>
              </p:cNvPr>
              <p:cNvSpPr/>
              <p:nvPr/>
            </p:nvSpPr>
            <p:spPr>
              <a:xfrm>
                <a:off x="2793562" y="3559145"/>
                <a:ext cx="1457313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srgbClr val="8DDFB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="" xmlns:a16="http://schemas.microsoft.com/office/drawing/2014/main" id="{6D405E66-E363-1545-90B5-9986D84C1F30}"/>
                  </a:ext>
                </a:extLst>
              </p:cNvPr>
              <p:cNvSpPr txBox="1"/>
              <p:nvPr/>
            </p:nvSpPr>
            <p:spPr>
              <a:xfrm>
                <a:off x="2840280" y="3583293"/>
                <a:ext cx="156072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REST    API</a:t>
                </a:r>
              </a:p>
            </p:txBody>
          </p:sp>
        </p:grpSp>
        <p:grpSp>
          <p:nvGrpSpPr>
            <p:cNvPr id="18" name="Group 177">
              <a:extLst>
                <a:ext uri="{FF2B5EF4-FFF2-40B4-BE49-F238E27FC236}">
                  <a16:creationId xmlns="" xmlns:a16="http://schemas.microsoft.com/office/drawing/2014/main" id="{3CD93CAE-5D94-8143-B39F-78FD997DC548}"/>
                </a:ext>
              </a:extLst>
            </p:cNvPr>
            <p:cNvGrpSpPr/>
            <p:nvPr/>
          </p:nvGrpSpPr>
          <p:grpSpPr>
            <a:xfrm>
              <a:off x="3009593" y="2420047"/>
              <a:ext cx="1362970" cy="578146"/>
              <a:chOff x="2793562" y="3559145"/>
              <a:chExt cx="1457313" cy="578146"/>
            </a:xfrm>
          </p:grpSpPr>
          <p:sp>
            <p:nvSpPr>
              <p:cNvPr id="179" name="Rounded Rectangle 178">
                <a:extLst>
                  <a:ext uri="{FF2B5EF4-FFF2-40B4-BE49-F238E27FC236}">
                    <a16:creationId xmlns="" xmlns:a16="http://schemas.microsoft.com/office/drawing/2014/main" id="{251FA6D6-570F-5043-8D40-0C68D81CB6B5}"/>
                  </a:ext>
                </a:extLst>
              </p:cNvPr>
              <p:cNvSpPr/>
              <p:nvPr/>
            </p:nvSpPr>
            <p:spPr>
              <a:xfrm>
                <a:off x="2793562" y="3559145"/>
                <a:ext cx="1457313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="" xmlns:a16="http://schemas.microsoft.com/office/drawing/2014/main" id="{FA6EF80F-6896-FD4C-B265-D258A85AA3F5}"/>
                  </a:ext>
                </a:extLst>
              </p:cNvPr>
              <p:cNvSpPr txBox="1"/>
              <p:nvPr/>
            </p:nvSpPr>
            <p:spPr>
              <a:xfrm>
                <a:off x="3085360" y="3583293"/>
                <a:ext cx="8950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Intent</a:t>
                </a:r>
              </a:p>
            </p:txBody>
          </p:sp>
        </p:grpSp>
      </p:grpSp>
      <p:grpSp>
        <p:nvGrpSpPr>
          <p:cNvPr id="19" name="Group 1">
            <a:extLst>
              <a:ext uri="{FF2B5EF4-FFF2-40B4-BE49-F238E27FC236}">
                <a16:creationId xmlns="" xmlns:a16="http://schemas.microsoft.com/office/drawing/2014/main" id="{F92FD172-4A96-8947-B4EA-191E32379E48}"/>
              </a:ext>
            </a:extLst>
          </p:cNvPr>
          <p:cNvGrpSpPr/>
          <p:nvPr/>
        </p:nvGrpSpPr>
        <p:grpSpPr>
          <a:xfrm>
            <a:off x="914348" y="3053536"/>
            <a:ext cx="3771115" cy="1413955"/>
            <a:chOff x="7281727" y="3116166"/>
            <a:chExt cx="5028153" cy="1413955"/>
          </a:xfrm>
        </p:grpSpPr>
        <p:sp>
          <p:nvSpPr>
            <p:cNvPr id="125" name="Rounded Rectangle 124">
              <a:extLst>
                <a:ext uri="{FF2B5EF4-FFF2-40B4-BE49-F238E27FC236}">
                  <a16:creationId xmlns="" xmlns:a16="http://schemas.microsoft.com/office/drawing/2014/main" id="{15918E48-99B5-A449-B81F-5A158B747E62}"/>
                </a:ext>
              </a:extLst>
            </p:cNvPr>
            <p:cNvSpPr/>
            <p:nvPr/>
          </p:nvSpPr>
          <p:spPr>
            <a:xfrm>
              <a:off x="7281727" y="3116166"/>
              <a:ext cx="4898361" cy="1408726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C6312439-3E2F-644C-8FD1-E8F71A7DB152}"/>
                </a:ext>
              </a:extLst>
            </p:cNvPr>
            <p:cNvSpPr txBox="1"/>
            <p:nvPr/>
          </p:nvSpPr>
          <p:spPr>
            <a:xfrm>
              <a:off x="10953607" y="3768887"/>
              <a:ext cx="1356273" cy="76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ONOS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distributed core</a:t>
              </a:r>
            </a:p>
          </p:txBody>
        </p:sp>
        <p:grpSp>
          <p:nvGrpSpPr>
            <p:cNvPr id="20" name="Group 180">
              <a:extLst>
                <a:ext uri="{FF2B5EF4-FFF2-40B4-BE49-F238E27FC236}">
                  <a16:creationId xmlns="" xmlns:a16="http://schemas.microsoft.com/office/drawing/2014/main" id="{E97E0286-2903-F34F-ADAC-94C103771297}"/>
                </a:ext>
              </a:extLst>
            </p:cNvPr>
            <p:cNvGrpSpPr/>
            <p:nvPr/>
          </p:nvGrpSpPr>
          <p:grpSpPr>
            <a:xfrm>
              <a:off x="9593974" y="3853524"/>
              <a:ext cx="1295655" cy="459826"/>
              <a:chOff x="2806658" y="457817"/>
              <a:chExt cx="2085858" cy="459826"/>
            </a:xfrm>
          </p:grpSpPr>
          <p:sp>
            <p:nvSpPr>
              <p:cNvPr id="182" name="Rounded Rectangle 181">
                <a:extLst>
                  <a:ext uri="{FF2B5EF4-FFF2-40B4-BE49-F238E27FC236}">
                    <a16:creationId xmlns="" xmlns:a16="http://schemas.microsoft.com/office/drawing/2014/main" id="{9F6C6B2E-3ABD-2947-98E2-3C20E6952452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4B932003-E003-284E-BC99-BB3E590BAF7F}"/>
                  </a:ext>
                </a:extLst>
              </p:cNvPr>
              <p:cNvSpPr txBox="1"/>
              <p:nvPr/>
            </p:nvSpPr>
            <p:spPr>
              <a:xfrm>
                <a:off x="2806658" y="541671"/>
                <a:ext cx="2085858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statistics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1" name="Group 183">
              <a:extLst>
                <a:ext uri="{FF2B5EF4-FFF2-40B4-BE49-F238E27FC236}">
                  <a16:creationId xmlns="" xmlns:a16="http://schemas.microsoft.com/office/drawing/2014/main" id="{EA24F9B1-1E6D-9B41-928B-341FF5DFDF26}"/>
                </a:ext>
              </a:extLst>
            </p:cNvPr>
            <p:cNvGrpSpPr/>
            <p:nvPr/>
          </p:nvGrpSpPr>
          <p:grpSpPr>
            <a:xfrm>
              <a:off x="7375764" y="3839969"/>
              <a:ext cx="1171689" cy="459826"/>
              <a:chOff x="2906443" y="457817"/>
              <a:chExt cx="1886286" cy="459826"/>
            </a:xfrm>
          </p:grpSpPr>
          <p:sp>
            <p:nvSpPr>
              <p:cNvPr id="185" name="Rounded Rectangle 184">
                <a:extLst>
                  <a:ext uri="{FF2B5EF4-FFF2-40B4-BE49-F238E27FC236}">
                    <a16:creationId xmlns="" xmlns:a16="http://schemas.microsoft.com/office/drawing/2014/main" id="{BF3451CA-E2F4-BD46-9F75-89A9563784FD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AA2973D9-D16C-6544-8F9B-1DD24EE2A0B0}"/>
                  </a:ext>
                </a:extLst>
              </p:cNvPr>
              <p:cNvSpPr txBox="1"/>
              <p:nvPr/>
            </p:nvSpPr>
            <p:spPr>
              <a:xfrm>
                <a:off x="2906443" y="541671"/>
                <a:ext cx="1886286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devices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2" name="Group 186">
              <a:extLst>
                <a:ext uri="{FF2B5EF4-FFF2-40B4-BE49-F238E27FC236}">
                  <a16:creationId xmlns="" xmlns:a16="http://schemas.microsoft.com/office/drawing/2014/main" id="{8852A5B9-2F85-854B-90CF-9C2059271478}"/>
                </a:ext>
              </a:extLst>
            </p:cNvPr>
            <p:cNvGrpSpPr/>
            <p:nvPr/>
          </p:nvGrpSpPr>
          <p:grpSpPr>
            <a:xfrm>
              <a:off x="7523026" y="3279854"/>
              <a:ext cx="900247" cy="459826"/>
              <a:chOff x="3124941" y="457817"/>
              <a:chExt cx="1449296" cy="459826"/>
            </a:xfrm>
          </p:grpSpPr>
          <p:sp>
            <p:nvSpPr>
              <p:cNvPr id="188" name="Rounded Rectangle 187">
                <a:extLst>
                  <a:ext uri="{FF2B5EF4-FFF2-40B4-BE49-F238E27FC236}">
                    <a16:creationId xmlns="" xmlns:a16="http://schemas.microsoft.com/office/drawing/2014/main" id="{D26CA676-9ED8-CC4E-8413-ADE7E23BE8F2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="" xmlns:a16="http://schemas.microsoft.com/office/drawing/2014/main" id="{CE4916AA-860A-7249-BC1A-CDC4B88D7504}"/>
                  </a:ext>
                </a:extLst>
              </p:cNvPr>
              <p:cNvSpPr txBox="1"/>
              <p:nvPr/>
            </p:nvSpPr>
            <p:spPr>
              <a:xfrm>
                <a:off x="3124941" y="541671"/>
                <a:ext cx="1449296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hosts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3" name="Group 189">
              <a:extLst>
                <a:ext uri="{FF2B5EF4-FFF2-40B4-BE49-F238E27FC236}">
                  <a16:creationId xmlns="" xmlns:a16="http://schemas.microsoft.com/office/drawing/2014/main" id="{8000367E-BE0E-2042-88F2-1C6272B9137F}"/>
                </a:ext>
              </a:extLst>
            </p:cNvPr>
            <p:cNvGrpSpPr/>
            <p:nvPr/>
          </p:nvGrpSpPr>
          <p:grpSpPr>
            <a:xfrm>
              <a:off x="8671141" y="3852495"/>
              <a:ext cx="889706" cy="459826"/>
              <a:chOff x="3154244" y="470343"/>
              <a:chExt cx="1432326" cy="459826"/>
            </a:xfrm>
          </p:grpSpPr>
          <p:sp>
            <p:nvSpPr>
              <p:cNvPr id="191" name="Rounded Rectangle 190">
                <a:extLst>
                  <a:ext uri="{FF2B5EF4-FFF2-40B4-BE49-F238E27FC236}">
                    <a16:creationId xmlns="" xmlns:a16="http://schemas.microsoft.com/office/drawing/2014/main" id="{68906F77-7CA4-3A44-845A-3F01B6129213}"/>
                  </a:ext>
                </a:extLst>
              </p:cNvPr>
              <p:cNvSpPr/>
              <p:nvPr/>
            </p:nvSpPr>
            <p:spPr>
              <a:xfrm>
                <a:off x="3154244" y="470343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="" xmlns:a16="http://schemas.microsoft.com/office/drawing/2014/main" id="{E19E10E4-1CA2-924C-8127-58FEFABAE9B4}"/>
                  </a:ext>
                </a:extLst>
              </p:cNvPr>
              <p:cNvSpPr txBox="1"/>
              <p:nvPr/>
            </p:nvSpPr>
            <p:spPr>
              <a:xfrm>
                <a:off x="3212685" y="541671"/>
                <a:ext cx="1273810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links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4" name="Group 192">
              <a:extLst>
                <a:ext uri="{FF2B5EF4-FFF2-40B4-BE49-F238E27FC236}">
                  <a16:creationId xmlns="" xmlns:a16="http://schemas.microsoft.com/office/drawing/2014/main" id="{ECBED06E-359B-7845-B6F4-2E4256AE3E14}"/>
                </a:ext>
              </a:extLst>
            </p:cNvPr>
            <p:cNvGrpSpPr/>
            <p:nvPr/>
          </p:nvGrpSpPr>
          <p:grpSpPr>
            <a:xfrm>
              <a:off x="8645461" y="3279854"/>
              <a:ext cx="915207" cy="459826"/>
              <a:chOff x="3112902" y="457817"/>
              <a:chExt cx="1473380" cy="459826"/>
            </a:xfrm>
          </p:grpSpPr>
          <p:sp>
            <p:nvSpPr>
              <p:cNvPr id="194" name="Rounded Rectangle 193">
                <a:extLst>
                  <a:ext uri="{FF2B5EF4-FFF2-40B4-BE49-F238E27FC236}">
                    <a16:creationId xmlns="" xmlns:a16="http://schemas.microsoft.com/office/drawing/2014/main" id="{23A83748-5026-604C-9933-08E9C9A4E708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="" xmlns:a16="http://schemas.microsoft.com/office/drawing/2014/main" id="{8F6959D0-20F8-5342-B065-B451D53D0482}"/>
                  </a:ext>
                </a:extLst>
              </p:cNvPr>
              <p:cNvSpPr txBox="1"/>
              <p:nvPr/>
            </p:nvSpPr>
            <p:spPr>
              <a:xfrm>
                <a:off x="3112902" y="541671"/>
                <a:ext cx="1473380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paths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5" name="Group 195">
              <a:extLst>
                <a:ext uri="{FF2B5EF4-FFF2-40B4-BE49-F238E27FC236}">
                  <a16:creationId xmlns="" xmlns:a16="http://schemas.microsoft.com/office/drawing/2014/main" id="{0BA7D74E-2298-5844-AEE2-858B31DEE773}"/>
                </a:ext>
              </a:extLst>
            </p:cNvPr>
            <p:cNvGrpSpPr/>
            <p:nvPr/>
          </p:nvGrpSpPr>
          <p:grpSpPr>
            <a:xfrm>
              <a:off x="9569058" y="3279854"/>
              <a:ext cx="1400383" cy="459826"/>
              <a:chOff x="2833452" y="457817"/>
              <a:chExt cx="2032281" cy="459826"/>
            </a:xfrm>
          </p:grpSpPr>
          <p:sp>
            <p:nvSpPr>
              <p:cNvPr id="241" name="Rounded Rectangle 240">
                <a:extLst>
                  <a:ext uri="{FF2B5EF4-FFF2-40B4-BE49-F238E27FC236}">
                    <a16:creationId xmlns="" xmlns:a16="http://schemas.microsoft.com/office/drawing/2014/main" id="{72F83317-BC53-D649-99B8-7740B1AD9877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="" xmlns:a16="http://schemas.microsoft.com/office/drawing/2014/main" id="{5DC30270-8B98-A84E-9C7B-8E1AA228AF27}"/>
                  </a:ext>
                </a:extLst>
              </p:cNvPr>
              <p:cNvSpPr txBox="1"/>
              <p:nvPr/>
            </p:nvSpPr>
            <p:spPr>
              <a:xfrm>
                <a:off x="2833452" y="541671"/>
                <a:ext cx="2032281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flow rules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6" name="Group 242">
              <a:extLst>
                <a:ext uri="{FF2B5EF4-FFF2-40B4-BE49-F238E27FC236}">
                  <a16:creationId xmlns="" xmlns:a16="http://schemas.microsoft.com/office/drawing/2014/main" id="{477FD664-C039-0241-A68A-77F2048F0A86}"/>
                </a:ext>
              </a:extLst>
            </p:cNvPr>
            <p:cNvGrpSpPr/>
            <p:nvPr/>
          </p:nvGrpSpPr>
          <p:grpSpPr>
            <a:xfrm>
              <a:off x="10844261" y="3284449"/>
              <a:ext cx="1278556" cy="459826"/>
              <a:chOff x="2921855" y="457817"/>
              <a:chExt cx="1855480" cy="459826"/>
            </a:xfrm>
          </p:grpSpPr>
          <p:sp>
            <p:nvSpPr>
              <p:cNvPr id="244" name="Rounded Rectangle 243">
                <a:extLst>
                  <a:ext uri="{FF2B5EF4-FFF2-40B4-BE49-F238E27FC236}">
                    <a16:creationId xmlns="" xmlns:a16="http://schemas.microsoft.com/office/drawing/2014/main" id="{AF2AD232-6210-B541-9E07-133C32A1231A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="" xmlns:a16="http://schemas.microsoft.com/office/drawing/2014/main" id="{9C36D8BD-8A4B-B34A-BE19-5CCFA5F2A311}"/>
                  </a:ext>
                </a:extLst>
              </p:cNvPr>
              <p:cNvSpPr txBox="1"/>
              <p:nvPr/>
            </p:nvSpPr>
            <p:spPr>
              <a:xfrm>
                <a:off x="2921855" y="541671"/>
                <a:ext cx="1855480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topology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E9221522-35ED-0E48-8C4E-5E45D8BA1EBB}"/>
              </a:ext>
            </a:extLst>
          </p:cNvPr>
          <p:cNvCxnSpPr/>
          <p:nvPr/>
        </p:nvCxnSpPr>
        <p:spPr>
          <a:xfrm>
            <a:off x="1011866" y="5538827"/>
            <a:ext cx="348828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Content Placeholder 3">
            <a:extLst>
              <a:ext uri="{FF2B5EF4-FFF2-40B4-BE49-F238E27FC236}">
                <a16:creationId xmlns="" xmlns:a16="http://schemas.microsoft.com/office/drawing/2014/main" id="{28318C6B-5A4E-644F-868C-C9FEF9E2779F}"/>
              </a:ext>
            </a:extLst>
          </p:cNvPr>
          <p:cNvSpPr txBox="1">
            <a:spLocks/>
          </p:cNvSpPr>
          <p:nvPr/>
        </p:nvSpPr>
        <p:spPr>
          <a:xfrm>
            <a:off x="6139148" y="2085890"/>
            <a:ext cx="2701096" cy="40017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intent framework: high-level specification of service: what rather than how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</a:p>
        </p:txBody>
      </p:sp>
    </p:spTree>
    <p:extLst>
      <p:ext uri="{BB962C8B-B14F-4D97-AF65-F5344CB8AC3E}">
        <p14:creationId xmlns="" xmlns:p14="http://schemas.microsoft.com/office/powerpoint/2010/main" val="3622540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Networks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081" y="1704978"/>
            <a:ext cx="6817547" cy="411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62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0411"/>
            <a:ext cx="9324108" cy="1325563"/>
          </a:xfrm>
        </p:spPr>
        <p:txBody>
          <a:bodyPr/>
          <a:lstStyle/>
          <a:p>
            <a:r>
              <a:rPr lang="en-GB" b="1" dirty="0"/>
              <a:t>MEC (Mobile Edge Computing) </a:t>
            </a:r>
            <a:r>
              <a:rPr lang="en-GB" b="1" dirty="0" smtClean="0"/>
              <a:t>&amp; </a:t>
            </a:r>
            <a:br>
              <a:rPr lang="en-GB" b="1" dirty="0" smtClean="0"/>
            </a:br>
            <a:r>
              <a:rPr lang="en-GB" b="1" dirty="0" smtClean="0"/>
              <a:t>Fog </a:t>
            </a:r>
            <a:r>
              <a:rPr lang="en-GB" b="1" dirty="0"/>
              <a:t>Computing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34" y="1894466"/>
            <a:ext cx="8011466" cy="5115502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MEC </a:t>
            </a:r>
            <a:r>
              <a:rPr lang="en-GB" sz="1800" dirty="0" smtClean="0"/>
              <a:t>refers </a:t>
            </a:r>
            <a:r>
              <a:rPr lang="en-GB" sz="1800" dirty="0"/>
              <a:t>to computing at the edge of a </a:t>
            </a:r>
            <a:r>
              <a:rPr lang="en-GB" sz="1800" dirty="0" smtClean="0"/>
              <a:t>network.</a:t>
            </a:r>
          </a:p>
          <a:p>
            <a:r>
              <a:rPr lang="en-GB" sz="1800" b="1" dirty="0" smtClean="0"/>
              <a:t>MEC</a:t>
            </a:r>
            <a:r>
              <a:rPr lang="en-GB" sz="1800" dirty="0" smtClean="0"/>
              <a:t> offers </a:t>
            </a:r>
            <a:r>
              <a:rPr lang="en-GB" sz="1800" dirty="0"/>
              <a:t>IT service and </a:t>
            </a:r>
            <a:r>
              <a:rPr lang="en-GB" sz="1800" b="1" dirty="0"/>
              <a:t>cloud-computing capabilities </a:t>
            </a:r>
            <a:r>
              <a:rPr lang="en-GB" sz="1800" dirty="0"/>
              <a:t>at the </a:t>
            </a:r>
            <a:r>
              <a:rPr lang="en-GB" sz="1800" b="1" dirty="0"/>
              <a:t>edge</a:t>
            </a:r>
            <a:r>
              <a:rPr lang="en-GB" sz="1800" dirty="0"/>
              <a:t> of the mobile network in an environment that is characterized by proximity, ultra-low latency, and high bandwidth. Furthermore, it provides exposure to a real-time radio network and context </a:t>
            </a:r>
            <a:r>
              <a:rPr lang="en-GB" sz="1800" dirty="0" smtClean="0"/>
              <a:t>information.</a:t>
            </a:r>
          </a:p>
          <a:p>
            <a:r>
              <a:rPr lang="en-GB" sz="1800" b="1" dirty="0"/>
              <a:t>Fog</a:t>
            </a:r>
            <a:r>
              <a:rPr lang="en-GB" sz="1800" dirty="0"/>
              <a:t> computing extends the edge of the network. It’s </a:t>
            </a:r>
            <a:r>
              <a:rPr lang="en-GB" sz="1800" b="1" dirty="0"/>
              <a:t>not as close </a:t>
            </a:r>
            <a:r>
              <a:rPr lang="en-GB" sz="1800" dirty="0"/>
              <a:t>but it covers </a:t>
            </a:r>
            <a:r>
              <a:rPr lang="en-GB" sz="1800" b="1" dirty="0"/>
              <a:t>more area </a:t>
            </a:r>
            <a:r>
              <a:rPr lang="en-GB" sz="1800" dirty="0"/>
              <a:t>than the </a:t>
            </a:r>
            <a:r>
              <a:rPr lang="en-GB" sz="1800" b="1" dirty="0"/>
              <a:t>edge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b="1" dirty="0" smtClean="0"/>
              <a:t>Fog</a:t>
            </a:r>
            <a:r>
              <a:rPr lang="en-GB" sz="1800" dirty="0" smtClean="0"/>
              <a:t> is a </a:t>
            </a:r>
            <a:r>
              <a:rPr lang="en-GB" sz="1800" dirty="0"/>
              <a:t>system-level horizontal architecture that distributes resources and services of computing, storage, control and networking </a:t>
            </a:r>
            <a:r>
              <a:rPr lang="en-GB" sz="1800" b="1" dirty="0"/>
              <a:t>anywhere along the continuum from Cloud to Thing</a:t>
            </a:r>
            <a:r>
              <a:rPr lang="en-GB" sz="1800" dirty="0"/>
              <a:t>.” </a:t>
            </a:r>
            <a:endParaRPr lang="en-GB" sz="1800" dirty="0" smtClean="0"/>
          </a:p>
          <a:p>
            <a:r>
              <a:rPr lang="en-GB" sz="1800" b="1" dirty="0" smtClean="0"/>
              <a:t>Fog</a:t>
            </a:r>
            <a:r>
              <a:rPr lang="en-GB" sz="1800" dirty="0" smtClean="0"/>
              <a:t> </a:t>
            </a:r>
            <a:r>
              <a:rPr lang="en-GB" sz="1800" dirty="0"/>
              <a:t>computing shares similar benefits to </a:t>
            </a:r>
            <a:r>
              <a:rPr lang="en-GB" sz="1800" b="1" dirty="0"/>
              <a:t>edge</a:t>
            </a:r>
            <a:r>
              <a:rPr lang="en-GB" sz="1800" dirty="0"/>
              <a:t> computing including low latency, storage-focused, and real-time analytics.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79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365126"/>
            <a:ext cx="9296400" cy="1325563"/>
          </a:xfrm>
        </p:spPr>
        <p:txBody>
          <a:bodyPr/>
          <a:lstStyle/>
          <a:p>
            <a:r>
              <a:rPr lang="en-GB" b="1" dirty="0" smtClean="0"/>
              <a:t>Differences </a:t>
            </a:r>
            <a:r>
              <a:rPr lang="en-GB" b="1" dirty="0"/>
              <a:t>between MEC and </a:t>
            </a:r>
            <a:r>
              <a:rPr lang="en-GB" b="1" dirty="0" smtClean="0"/>
              <a:t>Fog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3" y="1884217"/>
            <a:ext cx="8011466" cy="4654695"/>
          </a:xfrm>
        </p:spPr>
        <p:txBody>
          <a:bodyPr>
            <a:normAutofit/>
          </a:bodyPr>
          <a:lstStyle/>
          <a:p>
            <a:r>
              <a:rPr lang="en-GB" sz="1800" b="1" u="sng" dirty="0" smtClean="0"/>
              <a:t>Fog</a:t>
            </a:r>
            <a:r>
              <a:rPr lang="en-GB" sz="1800" dirty="0" smtClean="0"/>
              <a:t> </a:t>
            </a:r>
            <a:r>
              <a:rPr lang="en-GB" sz="1800" dirty="0"/>
              <a:t>covers </a:t>
            </a:r>
            <a:r>
              <a:rPr lang="en-GB" sz="1800" b="1" dirty="0"/>
              <a:t>mobile</a:t>
            </a:r>
            <a:r>
              <a:rPr lang="en-GB" sz="1800" dirty="0"/>
              <a:t> and </a:t>
            </a:r>
            <a:r>
              <a:rPr lang="en-GB" sz="1800" b="1" dirty="0"/>
              <a:t>wireline</a:t>
            </a:r>
          </a:p>
          <a:p>
            <a:r>
              <a:rPr lang="en-GB" sz="1800" b="1" u="sng" dirty="0"/>
              <a:t>Fog</a:t>
            </a:r>
            <a:r>
              <a:rPr lang="en-GB" sz="1800" dirty="0"/>
              <a:t> covers the </a:t>
            </a:r>
            <a:r>
              <a:rPr lang="en-GB" sz="1800" b="1" dirty="0"/>
              <a:t>edge</a:t>
            </a:r>
            <a:r>
              <a:rPr lang="en-GB" sz="1800" dirty="0"/>
              <a:t> but also </a:t>
            </a:r>
            <a:r>
              <a:rPr lang="en-GB" sz="1800" b="1" dirty="0"/>
              <a:t>intermediate layers </a:t>
            </a:r>
            <a:r>
              <a:rPr lang="en-GB" sz="1800" dirty="0"/>
              <a:t>between the edge and the cloud</a:t>
            </a:r>
          </a:p>
          <a:p>
            <a:r>
              <a:rPr lang="en-GB" sz="1800" b="1" u="sng" dirty="0"/>
              <a:t>MEC</a:t>
            </a:r>
            <a:r>
              <a:rPr lang="en-GB" sz="1800" u="sng" dirty="0"/>
              <a:t> </a:t>
            </a:r>
            <a:r>
              <a:rPr lang="en-GB" sz="1800" dirty="0"/>
              <a:t>standards are mostly </a:t>
            </a:r>
            <a:r>
              <a:rPr lang="en-GB" sz="1800" b="1" dirty="0"/>
              <a:t>compute oriented</a:t>
            </a:r>
            <a:r>
              <a:rPr lang="en-GB" sz="1800" dirty="0"/>
              <a:t>, while </a:t>
            </a:r>
            <a:r>
              <a:rPr lang="en-GB" sz="1800" u="sng" dirty="0"/>
              <a:t>Fog</a:t>
            </a:r>
            <a:r>
              <a:rPr lang="en-GB" sz="1800" dirty="0"/>
              <a:t> embraces </a:t>
            </a:r>
            <a:r>
              <a:rPr lang="en-GB" sz="1800" b="1" dirty="0"/>
              <a:t>storage</a:t>
            </a:r>
            <a:r>
              <a:rPr lang="en-GB" sz="1800" dirty="0"/>
              <a:t> and deep </a:t>
            </a:r>
            <a:r>
              <a:rPr lang="en-GB" sz="1800" b="1" dirty="0"/>
              <a:t>packet networking</a:t>
            </a:r>
            <a:r>
              <a:rPr lang="en-GB" sz="1800" dirty="0"/>
              <a:t>.</a:t>
            </a:r>
          </a:p>
          <a:p>
            <a:r>
              <a:rPr lang="en-GB" sz="1800" b="1" u="sng" dirty="0"/>
              <a:t>Fog</a:t>
            </a:r>
            <a:r>
              <a:rPr lang="en-GB" sz="1800" dirty="0"/>
              <a:t> computing has a </a:t>
            </a:r>
            <a:r>
              <a:rPr lang="en-GB" sz="1800" b="1" dirty="0"/>
              <a:t>deeper hierarchy </a:t>
            </a:r>
            <a:r>
              <a:rPr lang="en-GB" sz="1800" dirty="0"/>
              <a:t>than MEC; </a:t>
            </a:r>
            <a:endParaRPr lang="en-GB" sz="1800" dirty="0" smtClean="0"/>
          </a:p>
          <a:p>
            <a:r>
              <a:rPr lang="en-GB" sz="1800" b="1" u="sng" dirty="0" smtClean="0"/>
              <a:t>MEC’s</a:t>
            </a:r>
            <a:r>
              <a:rPr lang="en-GB" sz="1800" dirty="0" smtClean="0"/>
              <a:t> </a:t>
            </a:r>
            <a:r>
              <a:rPr lang="en-GB" sz="1800" dirty="0"/>
              <a:t>hierarchy features a </a:t>
            </a:r>
            <a:r>
              <a:rPr lang="en-GB" sz="1800" b="1" dirty="0"/>
              <a:t>single layer </a:t>
            </a:r>
            <a:r>
              <a:rPr lang="en-GB" sz="1800" dirty="0"/>
              <a:t>of nodes or </a:t>
            </a:r>
            <a:r>
              <a:rPr lang="en-GB" sz="1800" b="1" dirty="0"/>
              <a:t>base transceiver station</a:t>
            </a:r>
            <a:r>
              <a:rPr lang="en-GB" sz="1800" dirty="0"/>
              <a:t>.</a:t>
            </a:r>
          </a:p>
          <a:p>
            <a:r>
              <a:rPr lang="en-GB" sz="1800" b="1" u="sng" dirty="0"/>
              <a:t>Fog</a:t>
            </a:r>
            <a:r>
              <a:rPr lang="en-GB" sz="1800" dirty="0"/>
              <a:t> computing focuses more on </a:t>
            </a:r>
            <a:r>
              <a:rPr lang="en-GB" sz="1800" b="1" dirty="0"/>
              <a:t>privacy</a:t>
            </a:r>
            <a:r>
              <a:rPr lang="en-GB" sz="1800" dirty="0"/>
              <a:t> and </a:t>
            </a:r>
            <a:r>
              <a:rPr lang="en-GB" sz="1800" b="1" dirty="0"/>
              <a:t>security</a:t>
            </a:r>
          </a:p>
          <a:p>
            <a:r>
              <a:rPr lang="en-GB" sz="1800" b="1" u="sng" dirty="0"/>
              <a:t>Fog</a:t>
            </a:r>
            <a:r>
              <a:rPr lang="en-GB" sz="1800" dirty="0"/>
              <a:t> includes the </a:t>
            </a:r>
            <a:r>
              <a:rPr lang="en-GB" sz="1800" b="1" dirty="0"/>
              <a:t>cloud</a:t>
            </a:r>
            <a:r>
              <a:rPr lang="en-GB" sz="1800" dirty="0"/>
              <a:t>; the </a:t>
            </a:r>
            <a:r>
              <a:rPr lang="en-GB" sz="1800" u="sng" dirty="0"/>
              <a:t>edge</a:t>
            </a:r>
            <a:r>
              <a:rPr lang="en-GB" sz="1800" dirty="0"/>
              <a:t> </a:t>
            </a:r>
            <a:r>
              <a:rPr lang="en-GB" sz="1800" b="1" dirty="0"/>
              <a:t>does not</a:t>
            </a:r>
            <a:r>
              <a:rPr lang="en-GB" sz="1800" dirty="0"/>
              <a:t>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7618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Differences between MEC and Fog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6691" y="1406836"/>
            <a:ext cx="7079673" cy="4984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723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365126"/>
            <a:ext cx="8307532" cy="1325563"/>
          </a:xfrm>
        </p:spPr>
        <p:txBody>
          <a:bodyPr/>
          <a:lstStyle/>
          <a:p>
            <a:r>
              <a:rPr lang="en-GB" b="1" dirty="0"/>
              <a:t>Evolved Packet Core (EPC), the core network of the LTE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2261" y="1690688"/>
            <a:ext cx="5961739" cy="4516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" y="1979073"/>
            <a:ext cx="3182261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HSS (Home Subscriber Server)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 Περιέχει πληροφορίες (συνδρομής κτλ.) σχετικά με τους χρήστες.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l-GR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ΜΜΕ</a:t>
            </a: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(Mobility Management Entity)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 :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Οντότητα Υποστήριξης Κινητικότητας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P-GW (Packet Gateway)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Παρέχει πρόσβαση σε ένα δίκτυο μεταγωγής πακέτων</a:t>
            </a:r>
            <a:endParaRPr lang="en-US" alt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S-GW (Service Gateway)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Παρέχει πρόσβαση στο δίκτυο κορμού του 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LTE</a:t>
            </a:r>
            <a:endParaRPr lang="el-GR" alt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EPC (Evolved Packet Core)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Δίκτυο κορμού 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E-UTRAN (Evolved Universal Terrestrial Radio Access)</a:t>
            </a:r>
            <a:r>
              <a:rPr lang="en-US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dirty="0">
                <a:solidFill>
                  <a:srgbClr val="000000"/>
                </a:solidFill>
                <a:latin typeface="Calibri" panose="020F0502020204030204" pitchFamily="34" charset="0"/>
              </a:rPr>
              <a:t>Δίκτυο πρόσβασης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3807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2ED7CE7-C249-4F28-98A3-1942865DE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" y="1122363"/>
            <a:ext cx="8725989" cy="23876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TelcoFog</a:t>
            </a:r>
            <a:r>
              <a:rPr lang="en-US" sz="3600" b="1" dirty="0"/>
              <a:t>: A Unified Flexible Fog and Cloud</a:t>
            </a:r>
            <a:br>
              <a:rPr lang="en-US" sz="3600" b="1" dirty="0"/>
            </a:br>
            <a:r>
              <a:rPr lang="en-US" sz="3600" b="1" dirty="0"/>
              <a:t>Computing Architecture for 5G Networks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FB880AD-7BA7-4E6B-894E-111EC2F06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i="1" dirty="0"/>
              <a:t>Ricard </a:t>
            </a:r>
            <a:r>
              <a:rPr lang="en-US" sz="1800" i="1" dirty="0" err="1"/>
              <a:t>Vilalta</a:t>
            </a:r>
            <a:r>
              <a:rPr lang="en-US" sz="1800" i="1" dirty="0"/>
              <a:t>, Victor López, Alessio </a:t>
            </a:r>
            <a:r>
              <a:rPr lang="en-US" sz="1800" i="1" dirty="0" err="1"/>
              <a:t>Giorgetti</a:t>
            </a:r>
            <a:r>
              <a:rPr lang="en-US" sz="1800" i="1" dirty="0"/>
              <a:t>, Shuping Peng, Vittorio Orsini, Luis Velasco, René </a:t>
            </a:r>
            <a:r>
              <a:rPr lang="en-US" sz="1800" i="1" dirty="0" err="1"/>
              <a:t>Serral-Graciá</a:t>
            </a:r>
            <a:r>
              <a:rPr lang="en-US" sz="1800" i="1" dirty="0"/>
              <a:t>, </a:t>
            </a:r>
            <a:r>
              <a:rPr lang="en-US" sz="1800" i="1" dirty="0" err="1"/>
              <a:t>Donal</a:t>
            </a:r>
            <a:r>
              <a:rPr lang="en-US" sz="1800" i="1" dirty="0"/>
              <a:t> Morris, Silvia De Fina, Filippo </a:t>
            </a:r>
            <a:r>
              <a:rPr lang="en-US" sz="1800" i="1" dirty="0" err="1"/>
              <a:t>Cugini</a:t>
            </a:r>
            <a:r>
              <a:rPr lang="en-US" sz="1800" i="1" dirty="0"/>
              <a:t>, Piero </a:t>
            </a:r>
            <a:r>
              <a:rPr lang="en-US" sz="1800" i="1" dirty="0" err="1"/>
              <a:t>Castoldi</a:t>
            </a:r>
            <a:r>
              <a:rPr lang="en-US" sz="1800" i="1" dirty="0"/>
              <a:t>, Arturo Mayoral, Ramon </a:t>
            </a:r>
            <a:r>
              <a:rPr lang="en-US" sz="1800" i="1" dirty="0" err="1"/>
              <a:t>Casellas</a:t>
            </a:r>
            <a:r>
              <a:rPr lang="en-US" sz="1800" i="1" dirty="0"/>
              <a:t>, Ricardo Martínez, Christos </a:t>
            </a:r>
            <a:r>
              <a:rPr lang="en-US" sz="1800" i="1" dirty="0" err="1"/>
              <a:t>Verikoukis</a:t>
            </a:r>
            <a:r>
              <a:rPr lang="en-US" sz="1800" i="1" dirty="0"/>
              <a:t>, and Raul Muñoz</a:t>
            </a:r>
          </a:p>
        </p:txBody>
      </p:sp>
    </p:spTree>
    <p:extLst>
      <p:ext uri="{BB962C8B-B14F-4D97-AF65-F5344CB8AC3E}">
        <p14:creationId xmlns="" xmlns:p14="http://schemas.microsoft.com/office/powerpoint/2010/main" val="46062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9A88D86-343D-49DC-9255-50B766C5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Challenge 1:</a:t>
            </a:r>
            <a:br>
              <a:rPr lang="en-US" sz="3600" b="1" dirty="0"/>
            </a:br>
            <a:r>
              <a:rPr lang="en-US" sz="3600" b="1" dirty="0"/>
              <a:t>Fog Computing for Network Operators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4E35E8F-0625-41C6-9456-81FAB1B6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It is clear that a </a:t>
            </a:r>
            <a:r>
              <a:rPr lang="en-US" sz="2000" b="1" dirty="0"/>
              <a:t>distributed data center (DC) architecture </a:t>
            </a:r>
            <a:r>
              <a:rPr lang="en-US" sz="2000" dirty="0"/>
              <a:t>is needed for network operators so as to:</a:t>
            </a:r>
          </a:p>
          <a:p>
            <a:pPr lvl="1"/>
            <a:r>
              <a:rPr lang="en-US" sz="1800" dirty="0"/>
              <a:t>Improve the perceived quality of experience (</a:t>
            </a:r>
            <a:r>
              <a:rPr lang="en-US" sz="1800" dirty="0" err="1"/>
              <a:t>QoE</a:t>
            </a:r>
            <a:r>
              <a:rPr lang="en-US" sz="1800" dirty="0"/>
              <a:t>) for their users.</a:t>
            </a:r>
          </a:p>
          <a:p>
            <a:pPr lvl="1"/>
            <a:r>
              <a:rPr lang="en-US" sz="1800" dirty="0"/>
              <a:t>Reduce energy consumption [8].</a:t>
            </a:r>
          </a:p>
          <a:p>
            <a:pPr lvl="1"/>
            <a:r>
              <a:rPr lang="en-US" sz="1800" dirty="0"/>
              <a:t>Or even have high-level and fast reaction in response to events such as network failures. </a:t>
            </a:r>
          </a:p>
          <a:p>
            <a:r>
              <a:rPr lang="en-US" sz="2000" dirty="0"/>
              <a:t>Such distributed cloud architecture was named the </a:t>
            </a:r>
            <a:r>
              <a:rPr lang="en-US" sz="2000" b="1" dirty="0"/>
              <a:t>telecom cloud </a:t>
            </a:r>
            <a:r>
              <a:rPr lang="en-US" sz="2000" dirty="0"/>
              <a:t>in [9]. </a:t>
            </a:r>
          </a:p>
          <a:p>
            <a:r>
              <a:rPr lang="en-US" sz="2000" b="1" dirty="0"/>
              <a:t>Scalability</a:t>
            </a:r>
            <a:r>
              <a:rPr lang="en-US" sz="2000" dirty="0"/>
              <a:t> also has to be considered in the </a:t>
            </a:r>
            <a:r>
              <a:rPr lang="en-US" sz="2000" b="1" dirty="0"/>
              <a:t>telecom cloud </a:t>
            </a:r>
            <a:r>
              <a:rPr lang="en-US" sz="2000" dirty="0"/>
              <a:t>since.</a:t>
            </a:r>
          </a:p>
          <a:p>
            <a:pPr lvl="1"/>
            <a:r>
              <a:rPr lang="en-US" sz="1800" dirty="0"/>
              <a:t>In contrast to a small number of warehouse-sized DCs commonly used in public clouds,</a:t>
            </a:r>
          </a:p>
          <a:p>
            <a:pPr lvl="1"/>
            <a:r>
              <a:rPr lang="en-US" sz="1800" dirty="0"/>
              <a:t>The telecom cloud must support a large number of small, distributed DCs.</a:t>
            </a:r>
          </a:p>
          <a:p>
            <a:pPr lvl="2"/>
            <a:r>
              <a:rPr lang="en-US" sz="1600" dirty="0"/>
              <a:t>To reduce traffic in the core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30CB2E-9B96-4A57-B413-2866D337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2215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BA126CC-C2E7-4091-8C06-1B0C071E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Challenge 1: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Fog Computing for Network Operators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9ED80A8-19D0-401D-8114-C764C2E5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Fog </a:t>
            </a:r>
            <a:r>
              <a:rPr lang="en-US" dirty="0"/>
              <a:t>computing:</a:t>
            </a:r>
          </a:p>
          <a:p>
            <a:pPr lvl="1"/>
            <a:r>
              <a:rPr lang="en-US" dirty="0"/>
              <a:t>Enables a new breed of applications and services.</a:t>
            </a:r>
          </a:p>
          <a:p>
            <a:pPr lvl="2"/>
            <a:r>
              <a:rPr lang="en-US" dirty="0"/>
              <a:t>That goes beyond the regular telecom services.</a:t>
            </a:r>
          </a:p>
          <a:p>
            <a:pPr lvl="1"/>
            <a:r>
              <a:rPr lang="en-US" dirty="0"/>
              <a:t>So there is a fruitful interplay between the cloud and the fog. </a:t>
            </a:r>
          </a:p>
          <a:p>
            <a:r>
              <a:rPr lang="en-US" dirty="0"/>
              <a:t>Therefore, there is a need for a distributed intelligent platform at the edge.</a:t>
            </a:r>
          </a:p>
          <a:p>
            <a:pPr lvl="1"/>
            <a:r>
              <a:rPr lang="en-US" dirty="0"/>
              <a:t>That manages distributed computing, networking, and storage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EB63AF-9DA1-4903-A0B7-3FFC4990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392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4933B13-2056-4C78-AFF7-8EF0C4B8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Challenge 2:</a:t>
            </a:r>
            <a:br>
              <a:rPr lang="en-US" sz="3200" b="1" dirty="0"/>
            </a:br>
            <a:r>
              <a:rPr lang="en-US" sz="3200" b="1" dirty="0"/>
              <a:t>Fog and Cloud Computing Interconnection</a:t>
            </a:r>
            <a:br>
              <a:rPr lang="en-US" sz="3200" b="1" dirty="0"/>
            </a:br>
            <a:r>
              <a:rPr lang="en-US" sz="3200" b="1" dirty="0"/>
              <a:t>through Operator SDN-Enabled Networks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438D212-9452-4079-B712-A5D8F0CE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hybrid cloud-fog computing architecture is needed.</a:t>
            </a:r>
          </a:p>
          <a:p>
            <a:pPr lvl="1"/>
            <a:r>
              <a:rPr lang="en-US" sz="1800" dirty="0"/>
              <a:t>Which spans from the edge (fog) to the core (cloud). </a:t>
            </a:r>
          </a:p>
          <a:p>
            <a:r>
              <a:rPr lang="en-US" sz="2400" dirty="0"/>
              <a:t>Services deployed in fog nodes will interwork with cloud-located services.</a:t>
            </a:r>
          </a:p>
          <a:p>
            <a:pPr lvl="1"/>
            <a:r>
              <a:rPr lang="en-US" sz="1800" dirty="0"/>
              <a:t>Thus, developing a resource orchestration mechanism will be of the essence. </a:t>
            </a:r>
          </a:p>
          <a:p>
            <a:r>
              <a:rPr lang="en-US" sz="2400" dirty="0"/>
              <a:t>It shall interconnect both fog and cloud domains.</a:t>
            </a:r>
          </a:p>
          <a:p>
            <a:pPr lvl="1"/>
            <a:r>
              <a:rPr lang="en-US" sz="1800" dirty="0"/>
              <a:t>Which will be interconnected through heterogeneous operators’ networks.</a:t>
            </a:r>
          </a:p>
          <a:p>
            <a:r>
              <a:rPr lang="en-US" sz="2400" dirty="0"/>
              <a:t>A related challenge is the fact that operators are reluctant to incorporate the principles of SDN.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66D9B4-1E94-47D8-9880-B2097FD8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080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B3762EC-42DD-41C2-97DE-E8B36164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Challenge 3:</a:t>
            </a:r>
            <a:br>
              <a:rPr lang="en-US" sz="3600" b="1" dirty="0"/>
            </a:br>
            <a:r>
              <a:rPr lang="en-US" sz="3600" b="1" dirty="0"/>
              <a:t>Decentralized NFV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5FFE9E6-71B4-4E60-9F9D-C69A19CE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growth of NFV:</a:t>
            </a:r>
          </a:p>
          <a:p>
            <a:pPr lvl="1"/>
            <a:r>
              <a:rPr lang="en-US" sz="1600" dirty="0"/>
              <a:t>Is driving the </a:t>
            </a:r>
            <a:r>
              <a:rPr lang="en-US" sz="1600" dirty="0" err="1"/>
              <a:t>softwarization</a:t>
            </a:r>
            <a:r>
              <a:rPr lang="en-US" sz="1600" dirty="0"/>
              <a:t> of all functions in the network.</a:t>
            </a:r>
          </a:p>
          <a:p>
            <a:pPr lvl="2"/>
            <a:r>
              <a:rPr lang="en-US" sz="1400" dirty="0"/>
              <a:t>That are traditionally deployed in dedicated hardware. </a:t>
            </a:r>
          </a:p>
          <a:p>
            <a:r>
              <a:rPr lang="en-US" sz="2000" dirty="0"/>
              <a:t>By eliminating specialized network processors:</a:t>
            </a:r>
          </a:p>
          <a:p>
            <a:pPr lvl="1"/>
            <a:r>
              <a:rPr lang="en-US" sz="1600" dirty="0"/>
              <a:t>Multiple heterogeneous workloads can be consolidated onto a single architecture. </a:t>
            </a:r>
          </a:p>
          <a:p>
            <a:pPr lvl="1"/>
            <a:r>
              <a:rPr lang="en-US" sz="1600" dirty="0"/>
              <a:t>Thus reducing complexity and simplifying operation.</a:t>
            </a:r>
          </a:p>
          <a:p>
            <a:pPr lvl="2"/>
            <a:r>
              <a:rPr lang="en-US" sz="1400" dirty="0"/>
              <a:t>Which leads to reducing total cost of ownership (TCO). </a:t>
            </a:r>
          </a:p>
          <a:p>
            <a:r>
              <a:rPr lang="en-US" sz="2000" dirty="0"/>
              <a:t>Therefore, NFV enables:</a:t>
            </a:r>
          </a:p>
          <a:p>
            <a:pPr lvl="1"/>
            <a:r>
              <a:rPr lang="en-US" sz="1600" dirty="0"/>
              <a:t>The migration into a </a:t>
            </a:r>
            <a:r>
              <a:rPr lang="en-US" sz="1600" b="1" dirty="0"/>
              <a:t>telecom cloud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The </a:t>
            </a:r>
            <a:r>
              <a:rPr lang="en-US" sz="1600" b="1" dirty="0"/>
              <a:t>transition of the operator network </a:t>
            </a:r>
            <a:r>
              <a:rPr lang="en-US" sz="1600" dirty="0"/>
              <a:t>to </a:t>
            </a:r>
            <a:r>
              <a:rPr lang="en-US" sz="1600" b="1" dirty="0"/>
              <a:t>SDN control</a:t>
            </a:r>
            <a:r>
              <a:rPr lang="en-US" sz="16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At the same time allowing the </a:t>
            </a:r>
            <a:r>
              <a:rPr lang="en-US" sz="1600" b="1" dirty="0"/>
              <a:t>programmability of the network resources</a:t>
            </a:r>
            <a:r>
              <a:rPr lang="en-US" sz="1600" dirty="0"/>
              <a:t>.</a:t>
            </a:r>
          </a:p>
          <a:p>
            <a:pPr lvl="2"/>
            <a:r>
              <a:rPr lang="en-US" sz="1400" dirty="0"/>
              <a:t>For fully utilizing the capacity of the deployed physical resources [4].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FC2FE8-ED72-40AF-872B-F893C208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624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9F8FA7D-A735-484D-9A43-7CA89F97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97636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Challenge 4:</a:t>
            </a:r>
            <a:br>
              <a:rPr lang="en-US" sz="3200" b="1" dirty="0"/>
            </a:br>
            <a:r>
              <a:rPr lang="en-US" sz="3200" b="1" dirty="0"/>
              <a:t>Mobile Edge Computing and D2D Communication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8100E63-0B14-4587-A3E7-18942B891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Besides NFV:</a:t>
            </a:r>
          </a:p>
          <a:p>
            <a:pPr lvl="1"/>
            <a:r>
              <a:rPr lang="en-US" dirty="0"/>
              <a:t>Telecom operators are also studying the benefits and business models of addressing MEC.</a:t>
            </a:r>
          </a:p>
          <a:p>
            <a:pPr lvl="2"/>
            <a:r>
              <a:rPr lang="en-US" dirty="0"/>
              <a:t>Which provides IT and cloud-computing capabilities.</a:t>
            </a:r>
          </a:p>
          <a:p>
            <a:pPr lvl="3"/>
            <a:r>
              <a:rPr lang="en-US" dirty="0"/>
              <a:t>Within the RAN in close proximity to mobile subscribers. </a:t>
            </a:r>
          </a:p>
          <a:p>
            <a:r>
              <a:rPr lang="en-US" dirty="0"/>
              <a:t>MEC allows content, services, and applications to be accelerated.</a:t>
            </a:r>
          </a:p>
          <a:p>
            <a:pPr lvl="1"/>
            <a:r>
              <a:rPr lang="en-US" dirty="0"/>
              <a:t>Increasing responsiveness from the network edge. </a:t>
            </a:r>
          </a:p>
          <a:p>
            <a:r>
              <a:rPr lang="en-US" dirty="0"/>
              <a:t>The user’s experience can be enriched:</a:t>
            </a:r>
          </a:p>
          <a:p>
            <a:pPr lvl="1"/>
            <a:r>
              <a:rPr lang="en-US" dirty="0"/>
              <a:t>Through efficient network and service operations. </a:t>
            </a:r>
          </a:p>
          <a:p>
            <a:r>
              <a:rPr lang="en-US" dirty="0"/>
              <a:t>Using MEC, network operators can:</a:t>
            </a:r>
          </a:p>
          <a:p>
            <a:pPr lvl="1"/>
            <a:r>
              <a:rPr lang="en-US" dirty="0"/>
              <a:t>Deploy fog nodes in the RAN.</a:t>
            </a:r>
          </a:p>
          <a:p>
            <a:pPr lvl="1"/>
            <a:r>
              <a:rPr lang="en-US" dirty="0"/>
              <a:t>Open the radio network edge to third-party partners.</a:t>
            </a:r>
          </a:p>
          <a:p>
            <a:pPr lvl="2"/>
            <a:r>
              <a:rPr lang="en-US" dirty="0"/>
              <a:t>Allowing them to rapidly deploy innovative applications and services.</a:t>
            </a:r>
          </a:p>
          <a:p>
            <a:pPr lvl="3"/>
            <a:r>
              <a:rPr lang="en-US" dirty="0"/>
              <a:t>Toward mobile subscribers, enterprises and other vertical segments.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20DBA8-AD11-4CBD-A836-F6E1DAC2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97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96" y="185017"/>
            <a:ext cx="8376804" cy="1325563"/>
          </a:xfrm>
        </p:spPr>
        <p:txBody>
          <a:bodyPr/>
          <a:lstStyle/>
          <a:p>
            <a:r>
              <a:rPr lang="en-GB" b="1" dirty="0"/>
              <a:t>Software-defined networking (SDN)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62" y="1396134"/>
            <a:ext cx="8061688" cy="511550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An </a:t>
            </a:r>
            <a:r>
              <a:rPr lang="en-GB" sz="1800" dirty="0"/>
              <a:t>approach to network virtualization that seeks to </a:t>
            </a:r>
            <a:r>
              <a:rPr lang="en-GB" sz="1800" b="1" dirty="0"/>
              <a:t>optimize network resources </a:t>
            </a:r>
            <a:r>
              <a:rPr lang="en-GB" sz="1800" dirty="0"/>
              <a:t>and quickly adapt networks to changing business needs, applications, and traffic. </a:t>
            </a:r>
            <a:endParaRPr lang="en-GB" sz="1800" dirty="0" smtClean="0"/>
          </a:p>
          <a:p>
            <a:r>
              <a:rPr lang="en-GB" sz="1800" dirty="0" smtClean="0"/>
              <a:t>It </a:t>
            </a:r>
            <a:r>
              <a:rPr lang="en-GB" sz="1800" dirty="0"/>
              <a:t>works by </a:t>
            </a:r>
            <a:r>
              <a:rPr lang="en-GB" sz="1800" b="1" dirty="0"/>
              <a:t>separating the network's control plane and the data plane</a:t>
            </a:r>
            <a:r>
              <a:rPr lang="en-GB" sz="1800" dirty="0"/>
              <a:t>, creating software-programmable infrastructure that is distinct from physical devices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/>
              <a:t>With SDN, the functions of network orchestration, management, analytics, and automation become the job of </a:t>
            </a:r>
            <a:r>
              <a:rPr lang="en-GB" sz="1800" b="1" dirty="0"/>
              <a:t>SDN controllers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dirty="0" smtClean="0"/>
              <a:t>Because </a:t>
            </a:r>
            <a:r>
              <a:rPr lang="en-GB" sz="1800" dirty="0"/>
              <a:t>these </a:t>
            </a:r>
            <a:r>
              <a:rPr lang="en-GB" sz="1800" b="1" dirty="0"/>
              <a:t>controllers are not networking devices</a:t>
            </a:r>
            <a:r>
              <a:rPr lang="en-GB" sz="1800" dirty="0"/>
              <a:t>, they can take advantage of the scale, performance, and availability of modern cloud computing and storage resources. </a:t>
            </a:r>
            <a:endParaRPr lang="en-GB" sz="1800" dirty="0" smtClean="0"/>
          </a:p>
          <a:p>
            <a:r>
              <a:rPr lang="en-GB" sz="1800" dirty="0" smtClean="0"/>
              <a:t>SDN </a:t>
            </a:r>
            <a:r>
              <a:rPr lang="en-GB" sz="1800" dirty="0"/>
              <a:t>controllers are built on open platforms, using </a:t>
            </a:r>
            <a:r>
              <a:rPr lang="en-GB" sz="1800" b="1" dirty="0"/>
              <a:t>open standards and open APIs</a:t>
            </a:r>
            <a:r>
              <a:rPr lang="en-GB" sz="1800" dirty="0"/>
              <a:t>, enabling them to orchestrate, manage, and control network equipment from different vendors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SDN dovetails with another technology, </a:t>
            </a:r>
            <a:r>
              <a:rPr lang="en-GB" sz="1800" b="1" dirty="0"/>
              <a:t>Network Functions Virtualization (NFV)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b="1" dirty="0" smtClean="0"/>
              <a:t>NFV</a:t>
            </a:r>
            <a:r>
              <a:rPr lang="en-GB" sz="1800" dirty="0" smtClean="0"/>
              <a:t> </a:t>
            </a:r>
            <a:r>
              <a:rPr lang="en-GB" sz="1800" dirty="0"/>
              <a:t>offers the ability to virtualize appliance-based network functions such as firewalls, load balancers, and WAN accelerators. The centralized control that SDN provides can efficiently manage and orchestrate virtual network functions that are enabled by NFV.</a:t>
            </a:r>
            <a:endParaRPr lang="en-GB" sz="18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796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2F97911-FCB1-4AC1-A5A8-08102118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Challenge 5: </a:t>
            </a:r>
            <a:br>
              <a:rPr lang="en-US" sz="3200" b="1" dirty="0"/>
            </a:br>
            <a:r>
              <a:rPr lang="en-US" sz="3200" b="1" dirty="0"/>
              <a:t>Smart City Services on Top of a Fog Computing Architecture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576DC67-CDD7-4108-9940-3D75A8289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need for </a:t>
            </a:r>
            <a:r>
              <a:rPr lang="en-US" b="1" dirty="0"/>
              <a:t>data processing, analysis and security </a:t>
            </a:r>
            <a:r>
              <a:rPr lang="en-US" dirty="0"/>
              <a:t>close to the connected things at the edge of the network:</a:t>
            </a:r>
          </a:p>
          <a:p>
            <a:pPr lvl="1"/>
            <a:r>
              <a:rPr lang="en-US" dirty="0"/>
              <a:t>Leads to an explosive </a:t>
            </a:r>
            <a:r>
              <a:rPr lang="en-US" b="1" dirty="0"/>
              <a:t>growth of independent gateways, repeaters and systems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With vendors’ proprietary information models that do not interoperate. </a:t>
            </a:r>
          </a:p>
          <a:p>
            <a:r>
              <a:rPr lang="en-US" dirty="0"/>
              <a:t>This results in </a:t>
            </a:r>
            <a:r>
              <a:rPr lang="en-US" dirty="0" err="1"/>
              <a:t>siloed</a:t>
            </a:r>
            <a:r>
              <a:rPr lang="en-US" dirty="0"/>
              <a:t> </a:t>
            </a:r>
            <a:r>
              <a:rPr lang="en-US" dirty="0" smtClean="0"/>
              <a:t>solutions (</a:t>
            </a:r>
            <a:r>
              <a:rPr lang="en-GB" dirty="0"/>
              <a:t>application that does not interact with other applications or information </a:t>
            </a:r>
            <a:r>
              <a:rPr lang="en-GB" dirty="0" smtClean="0"/>
              <a:t>systems)</a:t>
            </a:r>
            <a:r>
              <a:rPr lang="en-US" dirty="0" smtClean="0"/>
              <a:t>  .</a:t>
            </a:r>
            <a:endParaRPr lang="en-US" dirty="0"/>
          </a:p>
          <a:p>
            <a:pPr lvl="1"/>
            <a:r>
              <a:rPr lang="en-US" dirty="0"/>
              <a:t>That do not interoperate and increase TCO (Total Cost of Ownership</a:t>
            </a:r>
            <a:r>
              <a:rPr lang="en-US" dirty="0" smtClean="0"/>
              <a:t>) for </a:t>
            </a:r>
            <a:r>
              <a:rPr lang="en-US" dirty="0"/>
              <a:t>smart city operators and vertical industries. </a:t>
            </a:r>
          </a:p>
          <a:p>
            <a:r>
              <a:rPr lang="en-US" dirty="0"/>
              <a:t>They must have an open, flexible and secure platform:</a:t>
            </a:r>
          </a:p>
          <a:p>
            <a:pPr lvl="1"/>
            <a:r>
              <a:rPr lang="en-US" dirty="0"/>
              <a:t>On which to consolidate siloes and services at the edge.</a:t>
            </a:r>
          </a:p>
          <a:p>
            <a:pPr lvl="2"/>
            <a:r>
              <a:rPr lang="en-US" dirty="0"/>
              <a:t>And to connect intelligently with the cloud [12].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0F9F20-9445-4AB6-AC26-887A9062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877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F5F9E07-D2FD-485A-BE71-35D7FD85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recent years, the term big data has emerged:</a:t>
            </a:r>
          </a:p>
          <a:p>
            <a:pPr lvl="1"/>
            <a:r>
              <a:rPr lang="en-US" dirty="0"/>
              <a:t>To describe a new paradigm for data applications.</a:t>
            </a:r>
          </a:p>
          <a:p>
            <a:r>
              <a:rPr lang="en-US" dirty="0"/>
              <a:t>The heart of the big data paradigm is that data:</a:t>
            </a:r>
          </a:p>
          <a:p>
            <a:pPr lvl="1"/>
            <a:r>
              <a:rPr lang="en-US" dirty="0"/>
              <a:t>is too broad, </a:t>
            </a:r>
          </a:p>
          <a:p>
            <a:pPr lvl="1"/>
            <a:r>
              <a:rPr lang="en-US" dirty="0"/>
              <a:t>arrives too fast, </a:t>
            </a:r>
          </a:p>
          <a:p>
            <a:pPr lvl="1"/>
            <a:r>
              <a:rPr lang="en-US" dirty="0"/>
              <a:t>changes too fast, </a:t>
            </a:r>
          </a:p>
          <a:p>
            <a:pPr lvl="1"/>
            <a:r>
              <a:rPr lang="en-US" dirty="0"/>
              <a:t>contains too much noise, </a:t>
            </a:r>
          </a:p>
          <a:p>
            <a:pPr lvl="1"/>
            <a:r>
              <a:rPr lang="en-US" dirty="0"/>
              <a:t>is too diverse to be processed within a local computing structure.</a:t>
            </a:r>
          </a:p>
          <a:p>
            <a:pPr lvl="2"/>
            <a:r>
              <a:rPr lang="en-US" dirty="0"/>
              <a:t>Using traditional approaches and techniques. </a:t>
            </a:r>
          </a:p>
        </p:txBody>
      </p:sp>
      <p:sp>
        <p:nvSpPr>
          <p:cNvPr id="8" name="Τίτλος 1">
            <a:extLst>
              <a:ext uri="{FF2B5EF4-FFF2-40B4-BE49-F238E27FC236}">
                <a16:creationId xmlns="" xmlns:a16="http://schemas.microsoft.com/office/drawing/2014/main" id="{13A9ADD1-301E-4788-B2D0-22B0DFD3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3" y="365126"/>
            <a:ext cx="8804365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Challenge 6:</a:t>
            </a:r>
            <a:br>
              <a:rPr lang="en-US" sz="3200" b="1" dirty="0"/>
            </a:br>
            <a:r>
              <a:rPr lang="en-US" sz="3200" b="1" dirty="0"/>
              <a:t>Integration with a Big Data and Analytics Framework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0B22B6-B1E6-4552-9210-D186D7E0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637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9C2BFCF-DEB3-42A1-B3EB-D2F0176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3" y="365126"/>
            <a:ext cx="8804365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Challenge 6:</a:t>
            </a:r>
            <a:br>
              <a:rPr lang="en-US" sz="3200" b="1" dirty="0"/>
            </a:br>
            <a:r>
              <a:rPr lang="en-US" sz="3200" b="1" dirty="0"/>
              <a:t>Integration with a Big Data and Analytics Framework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F5F9E07-D2FD-485A-BE71-35D7FD85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 data paradigm consists of:</a:t>
            </a:r>
          </a:p>
          <a:p>
            <a:pPr lvl="1"/>
            <a:r>
              <a:rPr lang="en-US" dirty="0"/>
              <a:t>The distribution of data systems across horizontally coupled independent resources.</a:t>
            </a:r>
          </a:p>
          <a:p>
            <a:pPr lvl="2"/>
            <a:r>
              <a:rPr lang="en-US" dirty="0"/>
              <a:t>To achieve the scalability needed for the efficient processing of extensive datasets. </a:t>
            </a:r>
          </a:p>
          <a:p>
            <a:r>
              <a:rPr lang="en-US" dirty="0"/>
              <a:t>The challenge is to provide the necessary extensions to big data frameworks:</a:t>
            </a:r>
          </a:p>
          <a:p>
            <a:pPr lvl="1"/>
            <a:r>
              <a:rPr lang="en-US" dirty="0"/>
              <a:t>In order to provide the necessary </a:t>
            </a:r>
            <a:r>
              <a:rPr lang="en-US" dirty="0" err="1"/>
              <a:t>TelcoFog</a:t>
            </a:r>
            <a:r>
              <a:rPr lang="en-US" dirty="0"/>
              <a:t> node computational and storage resources for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83C275-C063-4454-9DAB-3B155B9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675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57B9486-F27B-4EE4-9103-FBF096E5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System Architecture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52540D1-89B3-4963-BAC6-95F758E9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9853"/>
            <a:ext cx="3570513" cy="4557110"/>
          </a:xfrm>
        </p:spPr>
        <p:txBody>
          <a:bodyPr>
            <a:noAutofit/>
          </a:bodyPr>
          <a:lstStyle/>
          <a:p>
            <a:r>
              <a:rPr lang="en-US" sz="1800" dirty="0" smtClean="0"/>
              <a:t>Overall </a:t>
            </a:r>
            <a:r>
              <a:rPr lang="en-US" sz="1800" dirty="0"/>
              <a:t>description of the basic components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Telco- Fog </a:t>
            </a:r>
            <a:r>
              <a:rPr lang="en-US" sz="1800" dirty="0" smtClean="0"/>
              <a:t>node</a:t>
            </a:r>
          </a:p>
          <a:p>
            <a:pPr lvl="1"/>
            <a:r>
              <a:rPr lang="en-US" sz="1400" dirty="0" smtClean="0"/>
              <a:t>Secured</a:t>
            </a:r>
            <a:r>
              <a:rPr lang="en-US" sz="1400" dirty="0"/>
              <a:t>, and </a:t>
            </a:r>
            <a:r>
              <a:rPr lang="en-US" sz="1400" dirty="0" smtClean="0"/>
              <a:t>resilient</a:t>
            </a:r>
            <a:endParaRPr lang="en-US" sz="1400" dirty="0"/>
          </a:p>
          <a:p>
            <a:r>
              <a:rPr lang="en-US" sz="2200" dirty="0" err="1" smtClean="0"/>
              <a:t>TelcoFog</a:t>
            </a:r>
            <a:r>
              <a:rPr lang="en-US" sz="2200" dirty="0" smtClean="0"/>
              <a:t> controller</a:t>
            </a:r>
          </a:p>
          <a:p>
            <a:pPr lvl="1"/>
            <a:r>
              <a:rPr lang="en-US" sz="1650" dirty="0" smtClean="0"/>
              <a:t>Responsible </a:t>
            </a:r>
            <a:r>
              <a:rPr lang="en-US" sz="1650" dirty="0"/>
              <a:t>for the orchestration of </a:t>
            </a:r>
            <a:r>
              <a:rPr lang="en-US" sz="1650" dirty="0" err="1"/>
              <a:t>TelcoFog</a:t>
            </a:r>
            <a:r>
              <a:rPr lang="en-US" sz="1650" dirty="0"/>
              <a:t> resources.</a:t>
            </a:r>
          </a:p>
          <a:p>
            <a:pPr lvl="1"/>
            <a:r>
              <a:rPr lang="en-US" sz="1650" dirty="0"/>
              <a:t>As well as their interconnection through highly programmable networks. 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="" xmlns:a16="http://schemas.microsoft.com/office/drawing/2014/main" id="{D14E7E3A-42FF-41FD-88F1-EC829C25AE46}"/>
              </a:ext>
            </a:extLst>
          </p:cNvPr>
          <p:cNvSpPr txBox="1">
            <a:spLocks/>
          </p:cNvSpPr>
          <p:nvPr/>
        </p:nvSpPr>
        <p:spPr>
          <a:xfrm>
            <a:off x="3570514" y="4798039"/>
            <a:ext cx="3790303" cy="359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/>
              <a:t>Figure 2. Detailed </a:t>
            </a:r>
            <a:r>
              <a:rPr lang="en-US" sz="1500" dirty="0" err="1"/>
              <a:t>TelcoFog</a:t>
            </a:r>
            <a:r>
              <a:rPr lang="en-US" sz="1500" dirty="0"/>
              <a:t> system architecture.</a:t>
            </a:r>
          </a:p>
        </p:txBody>
      </p:sp>
      <p:pic>
        <p:nvPicPr>
          <p:cNvPr id="7" name="Εικόνα 4">
            <a:extLst>
              <a:ext uri="{FF2B5EF4-FFF2-40B4-BE49-F238E27FC236}">
                <a16:creationId xmlns="" xmlns:a16="http://schemas.microsoft.com/office/drawing/2014/main" id="{1AE8E68C-8AD1-4040-A722-DB008EFF4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1619853"/>
            <a:ext cx="5573486" cy="32230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C4A998-2E0F-4BE3-A8E2-FD787132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453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C3F9AC1-72C3-4B2A-967F-1DE1D1B9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System Architecture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9AE640C-3B69-4152-8C33-D01C3250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68" y="1434540"/>
            <a:ext cx="8312082" cy="388561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/>
              <a:t>TelcoFog</a:t>
            </a:r>
            <a:r>
              <a:rPr lang="en-US" sz="2000" dirty="0"/>
              <a:t> </a:t>
            </a:r>
            <a:r>
              <a:rPr lang="en-US" sz="2000" dirty="0" smtClean="0"/>
              <a:t>architecture.</a:t>
            </a:r>
            <a:endParaRPr lang="en-US" sz="2000" dirty="0"/>
          </a:p>
          <a:p>
            <a:pPr lvl="1"/>
            <a:r>
              <a:rPr lang="en-US" sz="1800" dirty="0" smtClean="0"/>
              <a:t>Introduced </a:t>
            </a:r>
            <a:r>
              <a:rPr lang="en-US" sz="1800" dirty="0"/>
              <a:t>at the edge of a network operator infrastructure.</a:t>
            </a:r>
          </a:p>
          <a:p>
            <a:pPr lvl="2"/>
            <a:r>
              <a:rPr lang="en-US" sz="1600" dirty="0"/>
              <a:t>To fulfill the presented challenges. </a:t>
            </a:r>
          </a:p>
          <a:p>
            <a:r>
              <a:rPr lang="en-US" sz="2000" dirty="0" err="1" smtClean="0"/>
              <a:t>TelcoFog</a:t>
            </a:r>
            <a:r>
              <a:rPr lang="en-US" sz="2000" dirty="0" smtClean="0"/>
              <a:t> </a:t>
            </a:r>
            <a:r>
              <a:rPr lang="en-US" sz="2000" dirty="0"/>
              <a:t>nodes are placed at the edge of the network.</a:t>
            </a:r>
          </a:p>
          <a:p>
            <a:r>
              <a:rPr lang="en-US" sz="2000" dirty="0"/>
              <a:t>Two scenarios are envisaged:</a:t>
            </a:r>
          </a:p>
          <a:p>
            <a:pPr lvl="1"/>
            <a:r>
              <a:rPr lang="en-US" sz="1800" dirty="0"/>
              <a:t>Integrated network operator services</a:t>
            </a:r>
          </a:p>
          <a:p>
            <a:pPr lvl="1"/>
            <a:r>
              <a:rPr lang="en-US" sz="1800" dirty="0"/>
              <a:t>Integrated smart city services. </a:t>
            </a:r>
          </a:p>
        </p:txBody>
      </p:sp>
      <p:pic>
        <p:nvPicPr>
          <p:cNvPr id="4" name="Εικόνα 3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88" y="3857382"/>
            <a:ext cx="4741162" cy="2681531"/>
          </a:xfrm>
          <a:prstGeom prst="rect">
            <a:avLst/>
          </a:prstGeom>
        </p:spPr>
      </p:pic>
      <p:sp>
        <p:nvSpPr>
          <p:cNvPr id="5" name="Θέση περιεχομένου 2">
            <a:extLst/>
          </p:cNvPr>
          <p:cNvSpPr txBox="1">
            <a:spLocks/>
          </p:cNvSpPr>
          <p:nvPr/>
        </p:nvSpPr>
        <p:spPr>
          <a:xfrm>
            <a:off x="2778035" y="6486203"/>
            <a:ext cx="3162548" cy="2963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/>
              <a:t>Figure 1. </a:t>
            </a:r>
            <a:r>
              <a:rPr lang="en-US" sz="1350" dirty="0" err="1"/>
              <a:t>TelcoFog</a:t>
            </a:r>
            <a:r>
              <a:rPr lang="en-US" sz="1350" dirty="0"/>
              <a:t>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588E1-E461-47A9-B6F9-932A2995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618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C3F9AC1-72C3-4B2A-967F-1DE1D1B9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System Architecture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9AE640C-3B69-4152-8C33-D01C3250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" y="1690689"/>
            <a:ext cx="5290457" cy="4453442"/>
          </a:xfrm>
        </p:spPr>
        <p:txBody>
          <a:bodyPr>
            <a:noAutofit/>
          </a:bodyPr>
          <a:lstStyle/>
          <a:p>
            <a:r>
              <a:rPr lang="en-US" sz="1800" dirty="0" err="1"/>
              <a:t>TelcoFog</a:t>
            </a:r>
            <a:r>
              <a:rPr lang="en-US" sz="1800" dirty="0"/>
              <a:t> nodes might create an overlay network on top of the operator’s access network.</a:t>
            </a:r>
          </a:p>
          <a:p>
            <a:pPr lvl="1"/>
            <a:r>
              <a:rPr lang="en-US" sz="1600" dirty="0"/>
              <a:t>In order to interwork, allowing different networking services.</a:t>
            </a:r>
          </a:p>
          <a:p>
            <a:pPr lvl="1"/>
            <a:r>
              <a:rPr lang="en-US" sz="1600" dirty="0"/>
              <a:t>e.g. multicast or anycast services based on the emerging segment routing technology.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It is referred to as a </a:t>
            </a:r>
            <a:r>
              <a:rPr lang="en-US" sz="1600" b="1" dirty="0" err="1"/>
              <a:t>TelcoFog</a:t>
            </a:r>
            <a:r>
              <a:rPr lang="en-US" sz="1600" b="1" dirty="0"/>
              <a:t> edge </a:t>
            </a:r>
            <a:r>
              <a:rPr lang="en-US" sz="1600" dirty="0"/>
              <a:t>network.</a:t>
            </a:r>
          </a:p>
          <a:p>
            <a:r>
              <a:rPr lang="en-US" sz="1800" dirty="0"/>
              <a:t>In both scenarios, the </a:t>
            </a:r>
            <a:r>
              <a:rPr lang="en-US" sz="1800" dirty="0" err="1"/>
              <a:t>TelcoFog</a:t>
            </a:r>
            <a:r>
              <a:rPr lang="en-US" sz="1800" dirty="0"/>
              <a:t> node plays a significant role:</a:t>
            </a:r>
          </a:p>
          <a:p>
            <a:pPr lvl="1"/>
            <a:r>
              <a:rPr lang="en-US" sz="1600" dirty="0"/>
              <a:t>By providing the necessary distributed and secure computing, storage, and networking infrastructure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Εικόνα 3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02" y="2638614"/>
            <a:ext cx="3738503" cy="2114442"/>
          </a:xfrm>
          <a:prstGeom prst="rect">
            <a:avLst/>
          </a:prstGeom>
        </p:spPr>
      </p:pic>
      <p:sp>
        <p:nvSpPr>
          <p:cNvPr id="5" name="Θέση περιεχομένου 2">
            <a:extLst/>
          </p:cNvPr>
          <p:cNvSpPr txBox="1">
            <a:spLocks/>
          </p:cNvSpPr>
          <p:nvPr/>
        </p:nvSpPr>
        <p:spPr>
          <a:xfrm>
            <a:off x="5352802" y="4753056"/>
            <a:ext cx="3162548" cy="2963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/>
              <a:t>Figure 1. </a:t>
            </a:r>
            <a:r>
              <a:rPr lang="en-US" sz="1350" dirty="0" err="1"/>
              <a:t>TelcoFog</a:t>
            </a:r>
            <a:r>
              <a:rPr lang="en-US" sz="1350" dirty="0"/>
              <a:t>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7F6B3-BC3F-41D4-93C3-AF620CA2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512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150537B-D274-4ACD-BD18-0293E237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Node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477226E-8344-4469-BA96-D82ACFFD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7" y="1647144"/>
            <a:ext cx="8682445" cy="4351338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b="1" dirty="0" err="1"/>
              <a:t>TelcoFog</a:t>
            </a:r>
            <a:r>
              <a:rPr lang="en-US" sz="1800" b="1" dirty="0"/>
              <a:t> node </a:t>
            </a:r>
            <a:r>
              <a:rPr lang="en-US" sz="1800" dirty="0"/>
              <a:t>is the fog/network infrastructure.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It is responsible for provisioning the necessary computation, storage and networking resources. </a:t>
            </a:r>
          </a:p>
          <a:p>
            <a:r>
              <a:rPr lang="en-US" sz="1800" b="1" dirty="0"/>
              <a:t>Physically</a:t>
            </a:r>
            <a:r>
              <a:rPr lang="en-US" sz="1800" dirty="0"/>
              <a:t>, a </a:t>
            </a:r>
            <a:r>
              <a:rPr lang="en-US" sz="1800" dirty="0" err="1"/>
              <a:t>TelcoFog</a:t>
            </a:r>
            <a:r>
              <a:rPr lang="en-US" sz="1800" dirty="0"/>
              <a:t> node might consist of: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Servers.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Additional storage devices.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Network interface cards. </a:t>
            </a:r>
          </a:p>
          <a:p>
            <a:r>
              <a:rPr lang="en-US" sz="1800" b="1" dirty="0"/>
              <a:t>Logically</a:t>
            </a:r>
            <a:r>
              <a:rPr lang="en-US" sz="1800" dirty="0"/>
              <a:t>, a </a:t>
            </a:r>
            <a:r>
              <a:rPr lang="en-US" sz="1800" dirty="0" err="1"/>
              <a:t>TelcoFog</a:t>
            </a:r>
            <a:r>
              <a:rPr lang="en-US" sz="1800" dirty="0"/>
              <a:t> node incorporates </a:t>
            </a:r>
            <a:endParaRPr lang="en-US" sz="1800" dirty="0" smtClean="0"/>
          </a:p>
          <a:p>
            <a:pPr lvl="1"/>
            <a:r>
              <a:rPr lang="en-US" sz="1400" dirty="0" smtClean="0"/>
              <a:t>A </a:t>
            </a:r>
            <a:r>
              <a:rPr lang="en-US" sz="1400" b="1" dirty="0"/>
              <a:t>node manager</a:t>
            </a:r>
            <a:r>
              <a:rPr lang="en-US" sz="1400" dirty="0"/>
              <a:t>.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In order to handle the offered </a:t>
            </a:r>
            <a:r>
              <a:rPr lang="en-US" sz="1200" dirty="0" err="1"/>
              <a:t>TelcoFog</a:t>
            </a:r>
            <a:r>
              <a:rPr lang="en-US" sz="1200" dirty="0"/>
              <a:t> </a:t>
            </a:r>
            <a:r>
              <a:rPr lang="en-US" sz="1200" b="1" dirty="0"/>
              <a:t>virtual resources</a:t>
            </a:r>
            <a:r>
              <a:rPr lang="en-US" sz="1200" dirty="0"/>
              <a:t>. </a:t>
            </a:r>
          </a:p>
          <a:p>
            <a:pPr lvl="1"/>
            <a:r>
              <a:rPr lang="en-US" sz="1400" dirty="0"/>
              <a:t>A </a:t>
            </a:r>
            <a:r>
              <a:rPr lang="en-US" sz="1400" b="1" dirty="0"/>
              <a:t>Security Manager </a:t>
            </a:r>
            <a:r>
              <a:rPr lang="en-US" sz="1400" dirty="0"/>
              <a:t>is responsible for handling the device authorization, authentication and encryption.</a:t>
            </a:r>
          </a:p>
          <a:p>
            <a:pPr lvl="1"/>
            <a:r>
              <a:rPr lang="en-US" sz="1400" dirty="0" smtClean="0"/>
              <a:t>A </a:t>
            </a:r>
            <a:r>
              <a:rPr lang="en-US" sz="1400" b="1" dirty="0" smtClean="0"/>
              <a:t>device </a:t>
            </a:r>
            <a:r>
              <a:rPr lang="en-US" sz="1400" b="1" dirty="0"/>
              <a:t>communication </a:t>
            </a:r>
            <a:r>
              <a:rPr lang="en-US" sz="1400" dirty="0"/>
              <a:t>module: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Allows the abstraction and control of the underlying smart things and devices, through the data modeling of the devices. </a:t>
            </a:r>
          </a:p>
          <a:p>
            <a:pPr lvl="1"/>
            <a:r>
              <a:rPr lang="en-US" sz="1400" b="1" dirty="0"/>
              <a:t>Devices’ configuration, procedures </a:t>
            </a:r>
            <a:r>
              <a:rPr lang="en-US" sz="1400" dirty="0"/>
              <a:t>and </a:t>
            </a:r>
            <a:r>
              <a:rPr lang="en-US" sz="1400" b="1" dirty="0"/>
              <a:t>notifications</a:t>
            </a:r>
            <a:r>
              <a:rPr lang="en-US" sz="1400" dirty="0"/>
              <a:t>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Are modeled and can be (auto) discovered and related through </a:t>
            </a:r>
            <a:r>
              <a:rPr lang="en-US" sz="1200" b="1" dirty="0"/>
              <a:t>services running in the </a:t>
            </a:r>
            <a:r>
              <a:rPr lang="en-US" sz="1200" b="1" dirty="0" err="1"/>
              <a:t>TelcoFog</a:t>
            </a:r>
            <a:r>
              <a:rPr lang="en-US" sz="1200" b="1" dirty="0"/>
              <a:t> node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CED9B1-5C86-4A00-8A4B-1B4C5F53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164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A8B336F-7B7F-4928-8CA3-BE96C56A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Node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5AB977B-AD56-4583-AF98-4ACDEFA6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3844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Node Manager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Handles the optimal </a:t>
            </a:r>
            <a:r>
              <a:rPr lang="en-US" b="1" dirty="0"/>
              <a:t>allocation of the required virtual resources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Onto the node physical resources.</a:t>
            </a:r>
          </a:p>
          <a:p>
            <a:pPr lvl="3"/>
            <a:r>
              <a:rPr lang="en-US" dirty="0"/>
              <a:t>Which are the pool of existing resources within the node. </a:t>
            </a:r>
          </a:p>
          <a:p>
            <a:r>
              <a:rPr lang="en-US" dirty="0"/>
              <a:t>The </a:t>
            </a:r>
            <a:r>
              <a:rPr lang="en-US" b="1" dirty="0"/>
              <a:t>virtual allocated resources </a:t>
            </a:r>
            <a:r>
              <a:rPr lang="en-US" dirty="0"/>
              <a:t>might include:</a:t>
            </a:r>
          </a:p>
          <a:p>
            <a:pPr lvl="1"/>
            <a:r>
              <a:rPr lang="en-US" dirty="0"/>
              <a:t>Containers or virtual machines.</a:t>
            </a:r>
          </a:p>
          <a:p>
            <a:pPr lvl="2"/>
            <a:r>
              <a:rPr lang="en-US" dirty="0"/>
              <a:t>Depending on the capabilities of the node.</a:t>
            </a:r>
          </a:p>
          <a:p>
            <a:pPr lvl="1"/>
            <a:r>
              <a:rPr lang="en-US" dirty="0"/>
              <a:t>Allocated virtual memory.</a:t>
            </a:r>
          </a:p>
          <a:p>
            <a:pPr lvl="1"/>
            <a:r>
              <a:rPr lang="en-US" dirty="0"/>
              <a:t>Virtual disk space.</a:t>
            </a:r>
          </a:p>
          <a:p>
            <a:pPr lvl="1"/>
            <a:r>
              <a:rPr lang="en-US" dirty="0"/>
              <a:t>Virtual network interface cards.</a:t>
            </a:r>
          </a:p>
          <a:p>
            <a:pPr lvl="1"/>
            <a:r>
              <a:rPr lang="en-US" dirty="0"/>
              <a:t>Virtual switches.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2D08A9-7F5F-4050-A8A9-220E073C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545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629FE39-C237-4A39-A1D3-2E146088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Node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DE2F5B2-8A81-4515-92E0-9E8149B60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Communication module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/>
              <a:t>This module provides a set of </a:t>
            </a:r>
            <a:r>
              <a:rPr lang="en-US" sz="1800" b="1" dirty="0"/>
              <a:t>Pluggable Drivers </a:t>
            </a:r>
            <a:r>
              <a:rPr lang="en-US" sz="1800" dirty="0"/>
              <a:t>that:</a:t>
            </a:r>
          </a:p>
          <a:p>
            <a:pPr lvl="2"/>
            <a:r>
              <a:rPr lang="en-US" sz="1600" dirty="0"/>
              <a:t>Allow uniform </a:t>
            </a:r>
            <a:r>
              <a:rPr lang="en-US" sz="1600" b="1" dirty="0"/>
              <a:t>access to the things</a:t>
            </a:r>
            <a:r>
              <a:rPr lang="en-US" sz="1600" dirty="0"/>
              <a:t>.</a:t>
            </a:r>
          </a:p>
          <a:p>
            <a:pPr lvl="2"/>
            <a:r>
              <a:rPr lang="en-US" sz="1600" dirty="0"/>
              <a:t>Are extensible.</a:t>
            </a:r>
          </a:p>
          <a:p>
            <a:pPr lvl="2"/>
            <a:r>
              <a:rPr lang="en-US" sz="1600" dirty="0"/>
              <a:t>Use a public interface to allow the easy integration of sensors, actuators, or any other devices.</a:t>
            </a:r>
          </a:p>
          <a:p>
            <a:pPr lvl="3"/>
            <a:r>
              <a:rPr lang="en-US" sz="1400" dirty="0"/>
              <a:t>By modeling their behavior in the Device Models.</a:t>
            </a:r>
          </a:p>
          <a:p>
            <a:pPr lvl="1"/>
            <a:r>
              <a:rPr lang="en-US" sz="1800" dirty="0"/>
              <a:t>This allows the disaggregation of the fog resources</a:t>
            </a:r>
          </a:p>
          <a:p>
            <a:pPr lvl="2"/>
            <a:r>
              <a:rPr lang="en-US" sz="1600" dirty="0"/>
              <a:t>Toward the extreme edge of the network.</a:t>
            </a:r>
          </a:p>
          <a:p>
            <a:pPr lvl="3"/>
            <a:r>
              <a:rPr lang="en-US" sz="1400" dirty="0"/>
              <a:t>As smart devices could also be used for processing, storage and networking purposes. </a:t>
            </a:r>
          </a:p>
          <a:p>
            <a:r>
              <a:rPr lang="en-US" sz="2000" dirty="0"/>
              <a:t>Another important component within the node is the </a:t>
            </a:r>
            <a:r>
              <a:rPr lang="en-US" sz="2000" b="1" dirty="0"/>
              <a:t>Data Analytics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It consists of Helpers:</a:t>
            </a:r>
          </a:p>
          <a:p>
            <a:pPr lvl="2"/>
            <a:r>
              <a:rPr lang="en-US" sz="1600" dirty="0"/>
              <a:t>Predefined set of functionalities for data analysis and evaluation.</a:t>
            </a:r>
          </a:p>
          <a:p>
            <a:pPr lvl="3"/>
            <a:r>
              <a:rPr lang="en-US" sz="1400" dirty="0"/>
              <a:t>Can be provided as services running on top of allocated virtual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77042B-086B-42CE-8203-2CC70232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20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82A0BD5-FB31-41E3-9A30-D6AB3445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Node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A174238-AF66-4C66-A297-9E4C32D8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14" y="153468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TelcoFog</a:t>
            </a:r>
            <a:r>
              <a:rPr lang="en-US" dirty="0"/>
              <a:t> services:</a:t>
            </a:r>
          </a:p>
          <a:p>
            <a:pPr lvl="1"/>
            <a:r>
              <a:rPr lang="en-US" dirty="0"/>
              <a:t>Abstract the </a:t>
            </a:r>
            <a:r>
              <a:rPr lang="en-US" b="1" dirty="0"/>
              <a:t>access to the different smart things and devices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By means of a Device Proxy.</a:t>
            </a:r>
          </a:p>
          <a:p>
            <a:pPr lvl="3"/>
            <a:r>
              <a:rPr lang="en-US" dirty="0"/>
              <a:t>As part of the </a:t>
            </a:r>
            <a:r>
              <a:rPr lang="en-US" b="1" dirty="0"/>
              <a:t>Device Communication module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Which interplays between the </a:t>
            </a:r>
            <a:r>
              <a:rPr lang="en-US" b="1" dirty="0"/>
              <a:t>users</a:t>
            </a:r>
            <a:r>
              <a:rPr lang="en-US" dirty="0"/>
              <a:t>, the </a:t>
            </a:r>
            <a:r>
              <a:rPr lang="en-US" b="1" dirty="0"/>
              <a:t>tenants</a:t>
            </a:r>
            <a:r>
              <a:rPr lang="en-US" dirty="0"/>
              <a:t> (through a privileged API allowing an enhanced set of features), and the </a:t>
            </a:r>
            <a:r>
              <a:rPr lang="en-US" b="1" dirty="0"/>
              <a:t>things</a:t>
            </a:r>
            <a:r>
              <a:rPr lang="en-US" dirty="0"/>
              <a:t>.</a:t>
            </a:r>
          </a:p>
          <a:p>
            <a:r>
              <a:rPr lang="en-US" dirty="0"/>
              <a:t>The main purpose of this proxy:</a:t>
            </a:r>
          </a:p>
          <a:p>
            <a:pPr lvl="1"/>
            <a:r>
              <a:rPr lang="en-US" dirty="0"/>
              <a:t>Provide finer granularity and a more powerful system to control the access to the things.</a:t>
            </a:r>
          </a:p>
          <a:p>
            <a:pPr lvl="1"/>
            <a:r>
              <a:rPr lang="en-US" dirty="0"/>
              <a:t>Enforce the necessary </a:t>
            </a:r>
            <a:r>
              <a:rPr lang="en-US" b="1" dirty="0"/>
              <a:t>Security Policies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Using the Security Manager to:</a:t>
            </a:r>
          </a:p>
          <a:p>
            <a:pPr lvl="3"/>
            <a:r>
              <a:rPr lang="en-US" dirty="0"/>
              <a:t>Offer the sufficient smart caching capabilities.</a:t>
            </a:r>
          </a:p>
          <a:p>
            <a:pPr lvl="3"/>
            <a:r>
              <a:rPr lang="en-US" dirty="0"/>
              <a:t>Avoid the unnecessary resource consumption of the things.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361819-EFB2-4B04-927B-CAF104B8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60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4" y="0"/>
            <a:ext cx="8846276" cy="1325563"/>
          </a:xfrm>
        </p:spPr>
        <p:txBody>
          <a:bodyPr/>
          <a:lstStyle/>
          <a:p>
            <a:r>
              <a:rPr lang="en-US" b="1" dirty="0"/>
              <a:t>Network functions virtualization (NFV)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4" y="1579418"/>
            <a:ext cx="4561684" cy="5779367"/>
          </a:xfrm>
        </p:spPr>
        <p:txBody>
          <a:bodyPr>
            <a:normAutofit/>
          </a:bodyPr>
          <a:lstStyle/>
          <a:p>
            <a:r>
              <a:rPr lang="en-GB" sz="1800" dirty="0" smtClean="0"/>
              <a:t>NFV </a:t>
            </a:r>
            <a:r>
              <a:rPr lang="en-GB" sz="1800" b="1" dirty="0"/>
              <a:t>decouples the network functions</a:t>
            </a:r>
            <a:r>
              <a:rPr lang="en-GB" sz="1800" dirty="0"/>
              <a:t>, such as network address translation (NAT), firewalling, intrusion detection, domain name service (DNS), and caching, </a:t>
            </a:r>
            <a:r>
              <a:rPr lang="en-GB" sz="1800" dirty="0" smtClean="0"/>
              <a:t>etc., </a:t>
            </a:r>
            <a:r>
              <a:rPr lang="en-GB" sz="1800" b="1" dirty="0"/>
              <a:t>from proprietary hardware appliances so they can run in software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It </a:t>
            </a:r>
            <a:r>
              <a:rPr lang="en-GB" sz="1800" b="1" dirty="0"/>
              <a:t>utilizes</a:t>
            </a:r>
            <a:r>
              <a:rPr lang="en-GB" sz="1800" dirty="0"/>
              <a:t> standard IT </a:t>
            </a:r>
            <a:r>
              <a:rPr lang="en-GB" sz="1800" b="1" dirty="0"/>
              <a:t>virtualization technologies</a:t>
            </a:r>
            <a:r>
              <a:rPr lang="en-GB" sz="1800" dirty="0"/>
              <a:t> that run on high-volume service, switch and storage hardware to virtualize network functions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It is applicable to any data plane processing or control plane function in both wired and wireless network infrastructures</a:t>
            </a:r>
            <a:r>
              <a:rPr lang="en-GB" sz="1800" dirty="0" smtClean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238" y="1993396"/>
            <a:ext cx="4409283" cy="3285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380672"/>
            <a:ext cx="4554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this figure all </a:t>
            </a:r>
            <a:r>
              <a:rPr lang="en-GB" dirty="0"/>
              <a:t>that is left at the customer site is a Network Interface Device (NID) for providing a point of demarcation as well as for measuring performance.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03399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A43A2E-DEF4-47E9-B922-DD47F958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Node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95B0779-1699-4826-9F69-0C90B2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3843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/>
              <a:t>Finally, in order to allow the usage of all these functionalities: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TelcoFog</a:t>
            </a:r>
            <a:r>
              <a:rPr lang="en-US" sz="2000" dirty="0"/>
              <a:t> node offers a common </a:t>
            </a:r>
            <a:r>
              <a:rPr lang="en-US" sz="2000" b="1" dirty="0"/>
              <a:t>northbound interface (NBI)</a:t>
            </a:r>
            <a:r>
              <a:rPr lang="en-US" sz="2000" dirty="0"/>
              <a:t>.</a:t>
            </a:r>
          </a:p>
          <a:p>
            <a:pPr lvl="2"/>
            <a:r>
              <a:rPr lang="en-US" sz="1600" dirty="0"/>
              <a:t>Can be split into three different views: </a:t>
            </a:r>
          </a:p>
          <a:p>
            <a:pPr lvl="3"/>
            <a:r>
              <a:rPr lang="en-US" sz="1600" dirty="0"/>
              <a:t>Management API.</a:t>
            </a:r>
          </a:p>
          <a:p>
            <a:pPr lvl="3"/>
            <a:r>
              <a:rPr lang="en-US" sz="1600" dirty="0"/>
              <a:t>Tenant API.</a:t>
            </a:r>
          </a:p>
          <a:p>
            <a:pPr lvl="3"/>
            <a:r>
              <a:rPr lang="en-US" sz="1600" dirty="0"/>
              <a:t>Public data API. </a:t>
            </a:r>
          </a:p>
          <a:p>
            <a:r>
              <a:rPr lang="en-US" sz="2400" dirty="0"/>
              <a:t>The management API:</a:t>
            </a:r>
          </a:p>
          <a:p>
            <a:pPr lvl="1"/>
            <a:r>
              <a:rPr lang="en-US" sz="2000" dirty="0"/>
              <a:t>Manages the resources within the </a:t>
            </a:r>
            <a:r>
              <a:rPr lang="en-US" sz="2000" dirty="0" err="1"/>
              <a:t>TelcoFog</a:t>
            </a:r>
            <a:r>
              <a:rPr lang="en-US" sz="2000" dirty="0"/>
              <a:t> node.</a:t>
            </a:r>
          </a:p>
          <a:p>
            <a:pPr lvl="1"/>
            <a:r>
              <a:rPr lang="en-US" sz="2000" dirty="0"/>
              <a:t>Should be </a:t>
            </a:r>
            <a:r>
              <a:rPr lang="en-US" sz="2000" b="1" dirty="0"/>
              <a:t>only used from the </a:t>
            </a:r>
            <a:r>
              <a:rPr lang="en-US" sz="2000" b="1" dirty="0" err="1"/>
              <a:t>TelcoFog</a:t>
            </a:r>
            <a:r>
              <a:rPr lang="en-US" sz="2000" b="1" dirty="0"/>
              <a:t> Controller</a:t>
            </a:r>
            <a:r>
              <a:rPr lang="en-US" sz="2000" dirty="0"/>
              <a:t>.</a:t>
            </a:r>
          </a:p>
          <a:p>
            <a:pPr lvl="2"/>
            <a:r>
              <a:rPr lang="en-US" sz="1600" dirty="0"/>
              <a:t>The Security Manager enforces this.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66B2DB-9D6D-42AF-8CA2-376580B1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700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A43A2E-DEF4-47E9-B922-DD47F958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Node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95B0779-1699-4826-9F69-0C90B2F9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tenant API:</a:t>
            </a:r>
          </a:p>
          <a:p>
            <a:pPr lvl="1"/>
            <a:r>
              <a:rPr lang="en-US" sz="2000" dirty="0"/>
              <a:t>It is used as a private interface.</a:t>
            </a:r>
          </a:p>
          <a:p>
            <a:pPr lvl="1"/>
            <a:r>
              <a:rPr lang="en-US" sz="2000" dirty="0"/>
              <a:t>Allows the </a:t>
            </a:r>
            <a:r>
              <a:rPr lang="en-US" sz="2000" b="1" dirty="0"/>
              <a:t>different tenants </a:t>
            </a:r>
            <a:r>
              <a:rPr lang="en-US" sz="2000" dirty="0"/>
              <a:t>to control and manage </a:t>
            </a:r>
            <a:r>
              <a:rPr lang="en-US" sz="2000" dirty="0" err="1"/>
              <a:t>TelcoFog</a:t>
            </a:r>
            <a:r>
              <a:rPr lang="en-US" sz="2000" dirty="0"/>
              <a:t> services.</a:t>
            </a:r>
          </a:p>
          <a:p>
            <a:pPr lvl="2"/>
            <a:r>
              <a:rPr lang="en-US" sz="1800" dirty="0"/>
              <a:t>Which gather data from the allocated virtual resources.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public data API:</a:t>
            </a:r>
          </a:p>
          <a:p>
            <a:pPr lvl="1"/>
            <a:r>
              <a:rPr lang="en-US" sz="2000" dirty="0"/>
              <a:t>Provides access to the monitored data.</a:t>
            </a:r>
          </a:p>
          <a:p>
            <a:pPr lvl="2"/>
            <a:r>
              <a:rPr lang="en-US" sz="1800" dirty="0"/>
              <a:t>That Security Manager policy specifies as publicly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66B2DB-9D6D-42AF-8CA2-376580B1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177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E82CE2D-D615-414A-8115-ED1E34C7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Controller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84A5CEF-F3A4-4161-8838-9DE704FE7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05" y="1562389"/>
            <a:ext cx="7886700" cy="4907684"/>
          </a:xfrm>
        </p:spPr>
        <p:txBody>
          <a:bodyPr>
            <a:noAutofit/>
          </a:bodyPr>
          <a:lstStyle/>
          <a:p>
            <a:r>
              <a:rPr lang="en-US" sz="2200" dirty="0" smtClean="0"/>
              <a:t>Extends </a:t>
            </a:r>
            <a:r>
              <a:rPr lang="en-US" sz="2200" dirty="0"/>
              <a:t>the concept of an </a:t>
            </a:r>
            <a:r>
              <a:rPr lang="en-US" sz="2200" b="1" dirty="0"/>
              <a:t>NFV orchestrator</a:t>
            </a:r>
            <a:r>
              <a:rPr lang="en-US" sz="2200" dirty="0"/>
              <a:t>.</a:t>
            </a:r>
          </a:p>
          <a:p>
            <a:pPr lvl="1"/>
            <a:r>
              <a:rPr lang="en-US" sz="2000" dirty="0"/>
              <a:t>In order to </a:t>
            </a:r>
            <a:r>
              <a:rPr lang="en-US" sz="2000" i="1" dirty="0"/>
              <a:t>support</a:t>
            </a:r>
            <a:r>
              <a:rPr lang="en-US" sz="2000" dirty="0"/>
              <a:t> the dynamic deployment of generic </a:t>
            </a:r>
            <a:r>
              <a:rPr lang="en-US" sz="2000" b="1" dirty="0"/>
              <a:t>virtualized </a:t>
            </a:r>
            <a:r>
              <a:rPr lang="en-US" sz="2000" b="1" dirty="0" smtClean="0"/>
              <a:t>functions (</a:t>
            </a:r>
            <a:r>
              <a:rPr lang="en-US" sz="1800" b="1" dirty="0" err="1" smtClean="0"/>
              <a:t>TelcoFog</a:t>
            </a:r>
            <a:r>
              <a:rPr lang="en-US" sz="1800" b="1" dirty="0" smtClean="0"/>
              <a:t> services)</a:t>
            </a:r>
            <a:r>
              <a:rPr lang="en-US" sz="1800" dirty="0" smtClean="0"/>
              <a:t>. </a:t>
            </a:r>
            <a:endParaRPr lang="en-US" sz="1800" dirty="0"/>
          </a:p>
          <a:p>
            <a:r>
              <a:rPr lang="en-US" sz="2200" dirty="0"/>
              <a:t>Its main role is the </a:t>
            </a:r>
            <a:r>
              <a:rPr lang="en-US" sz="2200" b="1" dirty="0"/>
              <a:t>distributed orchestration of resources </a:t>
            </a:r>
            <a:r>
              <a:rPr lang="en-US" sz="2200" dirty="0"/>
              <a:t>and services.</a:t>
            </a:r>
          </a:p>
          <a:p>
            <a:r>
              <a:rPr lang="en-US" sz="2200" dirty="0"/>
              <a:t>The </a:t>
            </a:r>
            <a:r>
              <a:rPr lang="en-US" sz="2200" b="1" dirty="0"/>
              <a:t>core block </a:t>
            </a:r>
            <a:r>
              <a:rPr lang="en-US" sz="2200" dirty="0"/>
              <a:t>of this unit is the </a:t>
            </a:r>
            <a:r>
              <a:rPr lang="en-US" sz="2200" b="1" dirty="0"/>
              <a:t>Resource Orchestration</a:t>
            </a:r>
            <a:r>
              <a:rPr lang="en-US" sz="2200" dirty="0"/>
              <a:t>.</a:t>
            </a:r>
          </a:p>
          <a:p>
            <a:pPr lvl="1"/>
            <a:r>
              <a:rPr lang="en-US" sz="2000" dirty="0"/>
              <a:t>Its main role is to define and enforce the resource orchestration logic.</a:t>
            </a:r>
          </a:p>
          <a:p>
            <a:pPr lvl="2"/>
            <a:r>
              <a:rPr lang="en-US" sz="1600" dirty="0"/>
              <a:t>Defining the particular logic that allows the system to </a:t>
            </a:r>
            <a:r>
              <a:rPr lang="en-US" sz="1600" b="1" dirty="0"/>
              <a:t>allocate</a:t>
            </a:r>
            <a:r>
              <a:rPr lang="en-US" sz="1600" dirty="0"/>
              <a:t> the different </a:t>
            </a:r>
            <a:r>
              <a:rPr lang="en-US" sz="1600" b="1" dirty="0"/>
              <a:t>storage, computation and network resources</a:t>
            </a:r>
            <a:r>
              <a:rPr lang="en-US" sz="1600" dirty="0"/>
              <a:t>. </a:t>
            </a:r>
          </a:p>
          <a:p>
            <a:pPr lvl="2"/>
            <a:r>
              <a:rPr lang="en-GB" sz="1600" dirty="0"/>
              <a:t>Into the deployed </a:t>
            </a:r>
            <a:r>
              <a:rPr lang="en-GB" sz="1600" dirty="0" err="1"/>
              <a:t>TelcoFog</a:t>
            </a:r>
            <a:r>
              <a:rPr lang="en-GB" sz="1600" dirty="0"/>
              <a:t> nodes, or in centralized cloud DCs</a:t>
            </a:r>
            <a:endParaRPr lang="en-US" sz="1600" dirty="0"/>
          </a:p>
          <a:p>
            <a:pPr lvl="1"/>
            <a:r>
              <a:rPr lang="en-US" sz="2000" dirty="0"/>
              <a:t>To achieve this, the Resource Orchestrator:</a:t>
            </a:r>
          </a:p>
          <a:p>
            <a:pPr lvl="2"/>
            <a:r>
              <a:rPr lang="en-US" sz="1600" dirty="0"/>
              <a:t>Will </a:t>
            </a:r>
            <a:r>
              <a:rPr lang="en-US" sz="1600" b="1" dirty="0"/>
              <a:t>receive information about the status of each fog node </a:t>
            </a:r>
            <a:r>
              <a:rPr lang="en-US" sz="1600" dirty="0"/>
              <a:t>through its Resource Monitoring module.</a:t>
            </a:r>
          </a:p>
          <a:p>
            <a:pPr lvl="3"/>
            <a:r>
              <a:rPr lang="en-US" sz="1400" dirty="0"/>
              <a:t>Which will have an updated view of </a:t>
            </a:r>
            <a:r>
              <a:rPr lang="en-US" sz="1400" b="1" dirty="0"/>
              <a:t>the resource consumption and general status of the system</a:t>
            </a:r>
            <a:r>
              <a:rPr lang="en-US" sz="1400" dirty="0" smtClean="0"/>
              <a:t>.</a:t>
            </a:r>
          </a:p>
          <a:p>
            <a:r>
              <a:rPr lang="en-GB" sz="2400" dirty="0" smtClean="0"/>
              <a:t>.</a:t>
            </a:r>
            <a:endParaRPr lang="en-GB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C9B9AE-57DB-4E02-BE27-E49FF9C4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3766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29877F9-4A20-484A-A95B-201A29A0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Controller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A68B70-D10C-453A-904B-A9317C539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4679"/>
            <a:ext cx="7886700" cy="4821672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Service Orchestrator </a:t>
            </a:r>
            <a:r>
              <a:rPr lang="en-US" sz="2000" dirty="0"/>
              <a:t>module</a:t>
            </a:r>
          </a:p>
          <a:p>
            <a:pPr lvl="1"/>
            <a:r>
              <a:rPr lang="en-US" sz="2000" dirty="0"/>
              <a:t>Manages the </a:t>
            </a:r>
            <a:r>
              <a:rPr lang="en-US" sz="2000" b="1" dirty="0"/>
              <a:t>deployment of the different services</a:t>
            </a:r>
          </a:p>
          <a:p>
            <a:pPr lvl="1"/>
            <a:r>
              <a:rPr lang="en-US" sz="2000" dirty="0"/>
              <a:t>It is also in charge of guaranteeing that the service is functioning properly. 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is responsible for:</a:t>
            </a:r>
          </a:p>
          <a:p>
            <a:pPr lvl="1"/>
            <a:r>
              <a:rPr lang="en-US" sz="2000" dirty="0"/>
              <a:t>Requesting the necessary resources.</a:t>
            </a:r>
          </a:p>
          <a:p>
            <a:pPr lvl="1"/>
            <a:r>
              <a:rPr lang="en-US" sz="2000" dirty="0"/>
              <a:t>Deploying the requested services on top of them. </a:t>
            </a:r>
          </a:p>
          <a:p>
            <a:pPr lvl="1"/>
            <a:r>
              <a:rPr lang="en-US" sz="2000" dirty="0"/>
              <a:t>It acts as generalized </a:t>
            </a:r>
            <a:r>
              <a:rPr lang="en-US" sz="2000" b="1" dirty="0"/>
              <a:t>NFV management and orchestration </a:t>
            </a:r>
            <a:r>
              <a:rPr lang="en-US" sz="2000" dirty="0"/>
              <a:t>(NFV MANO):</a:t>
            </a:r>
          </a:p>
          <a:p>
            <a:pPr lvl="2"/>
            <a:r>
              <a:rPr lang="en-US" b="1" dirty="0" smtClean="0"/>
              <a:t>Services </a:t>
            </a:r>
            <a:r>
              <a:rPr lang="en-US" b="1" dirty="0"/>
              <a:t>are generic virtualized </a:t>
            </a:r>
            <a:r>
              <a:rPr lang="en-US" b="1" dirty="0" smtClean="0"/>
              <a:t>functions </a:t>
            </a:r>
            <a:r>
              <a:rPr lang="en-US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might or not be network related. </a:t>
            </a:r>
          </a:p>
          <a:p>
            <a:pPr lvl="1"/>
            <a:r>
              <a:rPr lang="en-US" sz="2000" dirty="0"/>
              <a:t>It is expected to leverage the work done in NFV</a:t>
            </a:r>
          </a:p>
          <a:p>
            <a:pPr lvl="2"/>
            <a:r>
              <a:rPr lang="en-US" dirty="0" smtClean="0"/>
              <a:t>And align </a:t>
            </a:r>
            <a:r>
              <a:rPr lang="en-US" dirty="0"/>
              <a:t>it with MEC servers.</a:t>
            </a:r>
          </a:p>
          <a:p>
            <a:pPr lvl="2"/>
            <a:r>
              <a:rPr lang="en-US" sz="2200" dirty="0"/>
              <a:t>While providing access to the data obtained from the smart things and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A692F3-C883-43A5-8830-0689424F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3271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29877F9-4A20-484A-A95B-201A29A0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Controller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A68B70-D10C-453A-904B-A9317C539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86" y="2005013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/>
              <a:t>Security Policies Repository </a:t>
            </a:r>
            <a:r>
              <a:rPr lang="en-US" sz="2400" dirty="0" smtClean="0"/>
              <a:t>module.</a:t>
            </a:r>
            <a:endParaRPr lang="en-US" sz="2400" dirty="0"/>
          </a:p>
          <a:p>
            <a:pPr lvl="1"/>
            <a:r>
              <a:rPr lang="en-US" dirty="0"/>
              <a:t>Where the policies are stored and securely pushed to the fog node. </a:t>
            </a:r>
          </a:p>
          <a:p>
            <a:r>
              <a:rPr lang="en-US" sz="2400" dirty="0" smtClean="0"/>
              <a:t>Thus the </a:t>
            </a:r>
            <a:r>
              <a:rPr lang="en-US" sz="2400" b="1" dirty="0" smtClean="0"/>
              <a:t>access to the different resources </a:t>
            </a:r>
            <a:r>
              <a:rPr lang="en-US" sz="2400" dirty="0" smtClean="0"/>
              <a:t>is </a:t>
            </a:r>
            <a:r>
              <a:rPr lang="en-US" sz="2400" b="1" dirty="0" smtClean="0"/>
              <a:t>controlled</a:t>
            </a:r>
            <a:r>
              <a:rPr lang="en-US" sz="2400" dirty="0" smtClean="0"/>
              <a:t> and </a:t>
            </a:r>
            <a:r>
              <a:rPr lang="en-US" sz="2400" b="1" dirty="0" smtClean="0"/>
              <a:t>security policies</a:t>
            </a:r>
            <a:r>
              <a:rPr lang="en-US" sz="2400" dirty="0" smtClean="0"/>
              <a:t> </a:t>
            </a:r>
            <a:r>
              <a:rPr lang="en-US" sz="2400" b="1" dirty="0" smtClean="0"/>
              <a:t>enforced on each fog node</a:t>
            </a:r>
            <a:r>
              <a:rPr lang="en-US" sz="2400" dirty="0" smtClean="0"/>
              <a:t> are </a:t>
            </a:r>
            <a:r>
              <a:rPr lang="en-US" sz="2400" b="1" dirty="0" smtClean="0"/>
              <a:t>defined</a:t>
            </a:r>
            <a:r>
              <a:rPr lang="en-US" sz="2400" dirty="0" smtClean="0"/>
              <a:t>.</a:t>
            </a:r>
          </a:p>
          <a:p>
            <a:r>
              <a:rPr lang="en-US" sz="2400" b="1" dirty="0" err="1" smtClean="0"/>
              <a:t>TelcoFog</a:t>
            </a:r>
            <a:r>
              <a:rPr lang="en-US" sz="2400" b="1" dirty="0" smtClean="0"/>
              <a:t> </a:t>
            </a:r>
            <a:r>
              <a:rPr lang="en-US" sz="2400" b="1" dirty="0"/>
              <a:t>services </a:t>
            </a:r>
            <a:r>
              <a:rPr lang="en-US" sz="2400" dirty="0"/>
              <a:t>are modeled using their </a:t>
            </a:r>
            <a:r>
              <a:rPr lang="en-US" sz="2400" b="1" dirty="0"/>
              <a:t>YANG data models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They can be deployed on top of the allocated </a:t>
            </a:r>
            <a:r>
              <a:rPr lang="en-US" dirty="0" err="1"/>
              <a:t>TelcoFog</a:t>
            </a:r>
            <a:r>
              <a:rPr lang="en-US" dirty="0"/>
              <a:t> resources reserved for each tenant.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A692F3-C883-43A5-8830-0689424F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042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DBF480D-9B0F-494A-88A9-0D80F379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Controller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7F557E1-49C7-4EEC-9340-1C78918E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Resource </a:t>
            </a:r>
            <a:r>
              <a:rPr lang="en-US" sz="2400" b="1" dirty="0"/>
              <a:t>monitoring </a:t>
            </a:r>
            <a:r>
              <a:rPr lang="en-US" sz="2400" dirty="0" smtClean="0"/>
              <a:t>module provides </a:t>
            </a:r>
            <a:r>
              <a:rPr lang="en-US" sz="2400" dirty="0"/>
              <a:t>service assurance.</a:t>
            </a:r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inspects the provided </a:t>
            </a:r>
            <a:r>
              <a:rPr lang="en-US" sz="2000" dirty="0" err="1"/>
              <a:t>TelcoFog</a:t>
            </a:r>
            <a:r>
              <a:rPr lang="en-US" sz="2000" dirty="0"/>
              <a:t> services.</a:t>
            </a:r>
          </a:p>
          <a:p>
            <a:pPr lvl="1"/>
            <a:r>
              <a:rPr lang="en-US" sz="2200" dirty="0"/>
              <a:t>In order to anticipate future degradation of the </a:t>
            </a:r>
            <a:r>
              <a:rPr lang="en-US" sz="2200" dirty="0" err="1"/>
              <a:t>QoE</a:t>
            </a:r>
            <a:r>
              <a:rPr lang="en-US" sz="2200" dirty="0"/>
              <a:t>. </a:t>
            </a:r>
            <a:endParaRPr lang="en-US" sz="2200" dirty="0" smtClean="0"/>
          </a:p>
          <a:p>
            <a:pPr lvl="1"/>
            <a:endParaRPr lang="en-US" sz="22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Data </a:t>
            </a:r>
            <a:r>
              <a:rPr lang="en-US" sz="2400" b="1" dirty="0"/>
              <a:t>analytics </a:t>
            </a:r>
            <a:r>
              <a:rPr lang="en-US" sz="2400" b="1" dirty="0" smtClean="0"/>
              <a:t>manager </a:t>
            </a:r>
            <a:r>
              <a:rPr lang="en-US" sz="2400" dirty="0" smtClean="0"/>
              <a:t>module</a:t>
            </a:r>
            <a:endParaRPr lang="en-US" sz="2400" dirty="0"/>
          </a:p>
          <a:p>
            <a:pPr lvl="1"/>
            <a:r>
              <a:rPr lang="en-US" sz="2000" dirty="0"/>
              <a:t>Allows the triggering of a specifically configured set of functionalities for data analysis.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Evaluation can be provided to services running on top of allocated virtual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D54764-B920-4194-96EB-5E08F8FB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14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3CE6E77-87A9-4ED7-9FF1-2F060260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Big Data and Analytics Framework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D51C1F4-44B1-425E-9AF1-AA8631E3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One of the main objectives of data analytics is Knowledge Discovery from Data (KDD) [13].</a:t>
            </a:r>
          </a:p>
          <a:p>
            <a:r>
              <a:rPr lang="en-US" sz="2400" dirty="0"/>
              <a:t>To that end, the following steps are performed in an iterative way.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Data Pre-Processing:</a:t>
            </a:r>
          </a:p>
          <a:p>
            <a:pPr lvl="1"/>
            <a:r>
              <a:rPr lang="en-US" sz="2000" dirty="0"/>
              <a:t>Basic operations include:</a:t>
            </a:r>
          </a:p>
          <a:p>
            <a:pPr lvl="2"/>
            <a:r>
              <a:rPr lang="en-US" sz="1800" dirty="0"/>
              <a:t>Data selection.</a:t>
            </a:r>
          </a:p>
          <a:p>
            <a:pPr lvl="3"/>
            <a:r>
              <a:rPr lang="en-US" sz="1600" dirty="0"/>
              <a:t>To retrieve data relevant to the KDD task from the database.</a:t>
            </a:r>
          </a:p>
          <a:p>
            <a:pPr lvl="2"/>
            <a:r>
              <a:rPr lang="en-US" sz="1800" dirty="0"/>
              <a:t>Data cleaning.</a:t>
            </a:r>
          </a:p>
          <a:p>
            <a:pPr lvl="3"/>
            <a:r>
              <a:rPr lang="en-US" sz="1600" dirty="0"/>
              <a:t>To remove noise and inconsistent data, handle the missing data fields, etc.</a:t>
            </a:r>
          </a:p>
          <a:p>
            <a:pPr lvl="2"/>
            <a:r>
              <a:rPr lang="en-US" sz="1800" dirty="0"/>
              <a:t>Data integration.</a:t>
            </a:r>
          </a:p>
          <a:p>
            <a:pPr lvl="3"/>
            <a:r>
              <a:rPr lang="en-US" sz="1600" dirty="0"/>
              <a:t>To combine data from multiple 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2A85C0-1684-412A-96DE-1A513644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660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3CE6E77-87A9-4ED7-9FF1-2F060260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Big Data and Analytics Framework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D51C1F4-44B1-425E-9AF1-AA8631E3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Data Transformation:</a:t>
            </a:r>
          </a:p>
          <a:p>
            <a:pPr lvl="1"/>
            <a:r>
              <a:rPr lang="en-US" sz="2000" dirty="0"/>
              <a:t>The goal is to transform data into forms.</a:t>
            </a:r>
          </a:p>
          <a:p>
            <a:pPr lvl="2"/>
            <a:r>
              <a:rPr lang="en-US" sz="1800" dirty="0"/>
              <a:t>Appropriate for the learning and mining task.</a:t>
            </a:r>
          </a:p>
          <a:p>
            <a:pPr lvl="3"/>
            <a:r>
              <a:rPr lang="en-US" sz="1600" dirty="0"/>
              <a:t>To find useful features to represent the data. </a:t>
            </a:r>
          </a:p>
          <a:p>
            <a:pPr lvl="2"/>
            <a:r>
              <a:rPr lang="en-US" sz="1800" dirty="0"/>
              <a:t>Feature selection and feature transformation are basic operations.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Data Mining and Machine Learning:</a:t>
            </a:r>
          </a:p>
          <a:p>
            <a:pPr lvl="1"/>
            <a:r>
              <a:rPr lang="en-US" sz="2000" dirty="0"/>
              <a:t>This is an essential process.</a:t>
            </a:r>
          </a:p>
          <a:p>
            <a:pPr lvl="2"/>
            <a:r>
              <a:rPr lang="en-US" sz="1800" dirty="0"/>
              <a:t>Where intelligent methods are employed.</a:t>
            </a:r>
          </a:p>
          <a:p>
            <a:pPr lvl="3"/>
            <a:r>
              <a:rPr lang="en-US" sz="1600" dirty="0"/>
              <a:t>To make predictions and extract patterns.</a:t>
            </a:r>
          </a:p>
          <a:p>
            <a:pPr lvl="4"/>
            <a:r>
              <a:rPr lang="en-US" sz="1600" dirty="0"/>
              <a:t>e.g., classification, regression, clustering.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Pattern Evaluation and Presentation:</a:t>
            </a:r>
          </a:p>
          <a:p>
            <a:pPr lvl="1"/>
            <a:r>
              <a:rPr lang="en-US" sz="2000" dirty="0"/>
              <a:t>Identifies the truly interesting patterns.</a:t>
            </a:r>
          </a:p>
          <a:p>
            <a:pPr lvl="2"/>
            <a:r>
              <a:rPr lang="en-US" sz="1800" dirty="0"/>
              <a:t>That represent knowledge in an easy-to-understand fashion.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2A85C0-1684-412A-96DE-1A513644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947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02C6EC3-6316-4357-B19A-F9581E0C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Big Data and Analytics Framework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7CE6360-3F2A-479F-8F4C-F4133D9B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TelcoFog</a:t>
            </a:r>
            <a:r>
              <a:rPr lang="en-US" sz="2400" dirty="0"/>
              <a:t> allows the KDD process to offer knowledge as a service to </a:t>
            </a:r>
            <a:r>
              <a:rPr lang="en-US" sz="2400" dirty="0" err="1"/>
              <a:t>TelcoFog</a:t>
            </a:r>
            <a:r>
              <a:rPr lang="en-US" sz="2400" dirty="0"/>
              <a:t> services.</a:t>
            </a:r>
          </a:p>
          <a:p>
            <a:r>
              <a:rPr lang="en-US" sz="2400" dirty="0"/>
              <a:t>The real-time capability:</a:t>
            </a:r>
          </a:p>
          <a:p>
            <a:pPr lvl="1"/>
            <a:r>
              <a:rPr lang="en-US" sz="2000" dirty="0"/>
              <a:t>Provides mission-critical business intelligence.</a:t>
            </a:r>
          </a:p>
          <a:p>
            <a:pPr lvl="2"/>
            <a:r>
              <a:rPr lang="en-US" sz="1800" dirty="0"/>
              <a:t>In support of enterprise decision making. </a:t>
            </a:r>
          </a:p>
          <a:p>
            <a:r>
              <a:rPr lang="en-US" sz="2400" dirty="0"/>
              <a:t>Such a framework allows applications to monitor and manage computation and storage resources.</a:t>
            </a:r>
          </a:p>
          <a:p>
            <a:pPr lvl="1"/>
            <a:r>
              <a:rPr lang="en-US" sz="2000" dirty="0"/>
              <a:t>While protecting the privacy and integrity of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1C5DF9-99CC-4A44-A351-C91EBB60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256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02C6EC3-6316-4357-B19A-F9581E0C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Big Data and Analytics Framework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7CE6360-3F2A-479F-8F4C-F4133D9B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Each component in the fog computing architecture:</a:t>
            </a:r>
          </a:p>
          <a:p>
            <a:pPr lvl="1"/>
            <a:r>
              <a:rPr lang="en-US" sz="2000" dirty="0"/>
              <a:t>Generates detailed event records for every significant event. </a:t>
            </a:r>
          </a:p>
          <a:p>
            <a:pPr lvl="2"/>
            <a:r>
              <a:rPr lang="en-US" sz="1800" dirty="0"/>
              <a:t>These event records are kept/ sent to one or multiple instances of </a:t>
            </a:r>
            <a:r>
              <a:rPr lang="en-US" sz="1800" dirty="0" err="1"/>
              <a:t>TelcoFog</a:t>
            </a:r>
            <a:r>
              <a:rPr lang="en-US" sz="1800" dirty="0"/>
              <a:t> nodes. </a:t>
            </a:r>
          </a:p>
          <a:p>
            <a:pPr lvl="3"/>
            <a:r>
              <a:rPr lang="en-US" sz="1600" dirty="0"/>
              <a:t>That collate, store and process the information.</a:t>
            </a:r>
          </a:p>
          <a:p>
            <a:pPr lvl="4"/>
            <a:r>
              <a:rPr lang="en-US" sz="1600" dirty="0"/>
              <a:t>In a horizontally scalable framework for distributed storage and processing of very large data sets. </a:t>
            </a:r>
          </a:p>
          <a:p>
            <a:r>
              <a:rPr lang="en-US" sz="2400" dirty="0"/>
              <a:t>The nodes include mechanisms to automatically trigger the collection of more detailed records.</a:t>
            </a:r>
          </a:p>
          <a:p>
            <a:pPr lvl="1"/>
            <a:r>
              <a:rPr lang="en-US" sz="2000" dirty="0"/>
              <a:t>When a certain event occurs.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The goal is to be able to get to the root cause of any issue without having to reproduce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1C5DF9-99CC-4A44-A351-C91EBB60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16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5CD24F-DA4C-461E-9D76-30DD32E7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NFV &amp; SDN</a:t>
            </a:r>
            <a:endParaRPr lang="en-US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84737B-D7B2-44FA-A73B-87E1018D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25" y="960438"/>
            <a:ext cx="8370283" cy="539591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Network </a:t>
            </a:r>
            <a:r>
              <a:rPr lang="en-GB" sz="1800" dirty="0"/>
              <a:t>Functions Virtualization is highly </a:t>
            </a:r>
            <a:r>
              <a:rPr lang="en-GB" sz="1800" b="1" dirty="0"/>
              <a:t>complementary</a:t>
            </a:r>
            <a:r>
              <a:rPr lang="en-GB" sz="1800" dirty="0"/>
              <a:t> to Software-Defined Networking (SDN) but not dependent on it (or vice-versa)</a:t>
            </a:r>
            <a:endParaRPr lang="en-GB" sz="1800" dirty="0" smtClean="0"/>
          </a:p>
          <a:p>
            <a:r>
              <a:rPr lang="en-GB" sz="1800" dirty="0" smtClean="0"/>
              <a:t>Approaches </a:t>
            </a:r>
            <a:r>
              <a:rPr lang="en-GB" sz="1800" dirty="0"/>
              <a:t>relying on </a:t>
            </a:r>
            <a:r>
              <a:rPr lang="en-GB" sz="1800" b="1" dirty="0"/>
              <a:t>the separation of the control and data forwarding planes </a:t>
            </a:r>
            <a:r>
              <a:rPr lang="en-GB" sz="1800" dirty="0"/>
              <a:t>as proposed by </a:t>
            </a:r>
            <a:r>
              <a:rPr lang="en-GB" sz="1800" b="1" dirty="0"/>
              <a:t>SDN can enhance </a:t>
            </a:r>
            <a:r>
              <a:rPr lang="en-GB" sz="1800" b="1" dirty="0" smtClean="0"/>
              <a:t>NFV performance</a:t>
            </a:r>
            <a:r>
              <a:rPr lang="en-GB" sz="1800" dirty="0"/>
              <a:t>, simplify compatibility with existing deployments, and facilitate operation and maintenance procedures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C4DFF4-91C2-4289-8B69-1470E68C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436" y="2622338"/>
            <a:ext cx="5423629" cy="2810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532" y="5615584"/>
            <a:ext cx="838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dirty="0"/>
              <a:t>Figure </a:t>
            </a:r>
            <a:r>
              <a:rPr lang="en-GB" dirty="0" smtClean="0"/>
              <a:t>SDN </a:t>
            </a:r>
            <a:r>
              <a:rPr lang="en-GB" dirty="0"/>
              <a:t>is introduced to separate the control and data, as </a:t>
            </a:r>
            <a:r>
              <a:rPr lang="en-GB" dirty="0" smtClean="0"/>
              <a:t>shown. </a:t>
            </a:r>
            <a:r>
              <a:rPr lang="en-GB" dirty="0"/>
              <a:t>Now, the data packets are forwarded by an optimized data plane, while the routing (control plane) function is running in a virtual machine running in a rack mount server.</a:t>
            </a:r>
          </a:p>
        </p:txBody>
      </p:sp>
    </p:spTree>
    <p:extLst>
      <p:ext uri="{BB962C8B-B14F-4D97-AF65-F5344CB8AC3E}">
        <p14:creationId xmlns="" xmlns:p14="http://schemas.microsoft.com/office/powerpoint/2010/main" val="3703824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A2825B-592A-4697-995A-48AE4C0C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</a:t>
            </a:r>
            <a:r>
              <a:rPr lang="en-US" dirty="0" smtClean="0"/>
              <a:t>(</a:t>
            </a:r>
            <a:r>
              <a:rPr lang="en-US" dirty="0" err="1" smtClean="0"/>
              <a:t>PoC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2CC7DC-3541-4CFC-913B-3B297563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="" xmlns:a16="http://schemas.microsoft.com/office/drawing/2014/main" id="{286D8525-DC5C-428C-8345-4F53D4F8E1A2}"/>
              </a:ext>
            </a:extLst>
          </p:cNvPr>
          <p:cNvSpPr txBox="1">
            <a:spLocks/>
          </p:cNvSpPr>
          <p:nvPr/>
        </p:nvSpPr>
        <p:spPr>
          <a:xfrm>
            <a:off x="3122584" y="6047372"/>
            <a:ext cx="6210184" cy="248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 smtClean="0"/>
              <a:t>TelcoFog</a:t>
            </a:r>
            <a:r>
              <a:rPr lang="en-US" sz="1400" dirty="0" smtClean="0"/>
              <a:t> </a:t>
            </a:r>
            <a:r>
              <a:rPr lang="en-US" sz="1400" dirty="0"/>
              <a:t>proof of concept scenario.</a:t>
            </a:r>
          </a:p>
        </p:txBody>
      </p:sp>
      <p:pic>
        <p:nvPicPr>
          <p:cNvPr id="6" name="Εικόνα 4">
            <a:extLst>
              <a:ext uri="{FF2B5EF4-FFF2-40B4-BE49-F238E27FC236}">
                <a16:creationId xmlns="" xmlns:a16="http://schemas.microsoft.com/office/drawing/2014/main" id="{C5843207-7E4F-4C31-AA43-573F24FF0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7" y="1865524"/>
            <a:ext cx="8327873" cy="4003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86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A2825B-592A-4697-995A-48AE4C0C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9B44BC-7E3D-4F4F-B9C4-E3677028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08863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IoTWorld</a:t>
            </a:r>
            <a:r>
              <a:rPr lang="en-US" dirty="0"/>
              <a:t> testbed:</a:t>
            </a:r>
          </a:p>
          <a:p>
            <a:pPr lvl="1"/>
            <a:r>
              <a:rPr lang="en-US" dirty="0"/>
              <a:t>Consists of a set of heating, ventilating, and air conditioning (</a:t>
            </a:r>
            <a:r>
              <a:rPr lang="en-US" b="1" dirty="0"/>
              <a:t>HVAC</a:t>
            </a:r>
            <a:r>
              <a:rPr lang="en-US" dirty="0"/>
              <a:t>) modules and actuators. </a:t>
            </a:r>
          </a:p>
          <a:p>
            <a:r>
              <a:rPr lang="en-US" dirty="0"/>
              <a:t>It also includes a wireless sensor network (WSN).</a:t>
            </a:r>
          </a:p>
          <a:p>
            <a:pPr lvl="1"/>
            <a:r>
              <a:rPr lang="en-US" dirty="0"/>
              <a:t>Which forwards measurements of temperature and energy consumption to an IoT gateway. </a:t>
            </a:r>
          </a:p>
          <a:p>
            <a:r>
              <a:rPr lang="en-US" dirty="0"/>
              <a:t>The ADRENALINE testbed: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cloud computing platform </a:t>
            </a:r>
            <a:r>
              <a:rPr lang="en-US" dirty="0"/>
              <a:t>distributed across access/ aggregation and core networks [14].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SDN/NFV-enabled </a:t>
            </a:r>
            <a:r>
              <a:rPr lang="en-US" b="1" dirty="0" err="1"/>
              <a:t>TelcoFog</a:t>
            </a:r>
            <a:r>
              <a:rPr lang="en-US" b="1" dirty="0"/>
              <a:t> node </a:t>
            </a:r>
            <a:r>
              <a:rPr lang="en-US" dirty="0"/>
              <a:t>has been </a:t>
            </a:r>
            <a:r>
              <a:rPr lang="en-US" dirty="0" smtClean="0"/>
              <a:t>deployed </a:t>
            </a:r>
            <a:r>
              <a:rPr lang="en-US" dirty="0"/>
              <a:t>in ADRENALINE.</a:t>
            </a:r>
          </a:p>
          <a:p>
            <a:pPr lvl="1"/>
            <a:r>
              <a:rPr lang="en-US" dirty="0"/>
              <a:t>It have been interconnected to IoT gateways from </a:t>
            </a:r>
            <a:r>
              <a:rPr lang="en-US" dirty="0" err="1"/>
              <a:t>IoTWorld</a:t>
            </a:r>
            <a:r>
              <a:rPr lang="en-US" dirty="0"/>
              <a:t> by means of an </a:t>
            </a:r>
            <a:r>
              <a:rPr lang="en-US" dirty="0" smtClean="0"/>
              <a:t>end-to-end </a:t>
            </a:r>
            <a:r>
              <a:rPr lang="en-US" dirty="0"/>
              <a:t>(E2E) </a:t>
            </a:r>
            <a:r>
              <a:rPr lang="en-US" b="1" dirty="0" err="1"/>
              <a:t>TelcoFog</a:t>
            </a:r>
            <a:r>
              <a:rPr lang="en-US" b="1" dirty="0"/>
              <a:t> </a:t>
            </a:r>
            <a:r>
              <a:rPr lang="en-US" b="1" dirty="0" smtClean="0"/>
              <a:t>controller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2CC7DC-3541-4CFC-913B-3B297563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="" xmlns:a16="http://schemas.microsoft.com/office/drawing/2014/main" id="{286D8525-DC5C-428C-8345-4F53D4F8E1A2}"/>
              </a:ext>
            </a:extLst>
          </p:cNvPr>
          <p:cNvSpPr txBox="1">
            <a:spLocks/>
          </p:cNvSpPr>
          <p:nvPr/>
        </p:nvSpPr>
        <p:spPr>
          <a:xfrm>
            <a:off x="1982949" y="6609806"/>
            <a:ext cx="6210184" cy="248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Figure 3. </a:t>
            </a:r>
            <a:r>
              <a:rPr lang="en-US" sz="1400" dirty="0" err="1"/>
              <a:t>TelcoFog</a:t>
            </a:r>
            <a:r>
              <a:rPr lang="en-US" sz="1400" dirty="0"/>
              <a:t> proof of concept scenario.</a:t>
            </a:r>
          </a:p>
        </p:txBody>
      </p:sp>
    </p:spTree>
    <p:extLst>
      <p:ext uri="{BB962C8B-B14F-4D97-AF65-F5344CB8AC3E}">
        <p14:creationId xmlns="" xmlns:p14="http://schemas.microsoft.com/office/powerpoint/2010/main" val="714838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A2825B-592A-4697-995A-48AE4C0C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99B44BC-7E3D-4F4F-B9C4-E3677028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6618"/>
            <a:ext cx="8747314" cy="4351338"/>
          </a:xfrm>
        </p:spPr>
        <p:txBody>
          <a:bodyPr>
            <a:no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network orchestrator</a:t>
            </a:r>
            <a:r>
              <a:rPr lang="en-US" sz="1600" dirty="0"/>
              <a:t>:</a:t>
            </a:r>
          </a:p>
          <a:p>
            <a:pPr lvl="1"/>
            <a:r>
              <a:rPr lang="en-US" sz="1600" dirty="0"/>
              <a:t>Provides network connectivity </a:t>
            </a:r>
            <a:r>
              <a:rPr lang="en-US" sz="1600" b="1" dirty="0"/>
              <a:t>between </a:t>
            </a:r>
            <a:r>
              <a:rPr lang="en-US" sz="1600" b="1" dirty="0" err="1"/>
              <a:t>IoT</a:t>
            </a:r>
            <a:r>
              <a:rPr lang="en-US" sz="1600" b="1" dirty="0"/>
              <a:t> gateways and deployed containers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The </a:t>
            </a:r>
            <a:r>
              <a:rPr lang="en-US" sz="1600" b="1" dirty="0" err="1"/>
              <a:t>TelcoFog</a:t>
            </a:r>
            <a:r>
              <a:rPr lang="en-US" sz="1600" b="1" dirty="0"/>
              <a:t> node </a:t>
            </a:r>
            <a:r>
              <a:rPr lang="en-US" sz="1600" dirty="0"/>
              <a:t>has been implemented using </a:t>
            </a:r>
            <a:r>
              <a:rPr lang="en-US" sz="1600" b="1" dirty="0"/>
              <a:t>Docker containers </a:t>
            </a:r>
            <a:r>
              <a:rPr lang="en-US" sz="1600" dirty="0"/>
              <a:t>and </a:t>
            </a:r>
            <a:r>
              <a:rPr lang="en-US" sz="1600" b="1" dirty="0" err="1" smtClean="0"/>
              <a:t>OpenVSwitch</a:t>
            </a:r>
            <a:r>
              <a:rPr lang="en-US" sz="1600" dirty="0" smtClean="0"/>
              <a:t>. </a:t>
            </a:r>
            <a:endParaRPr lang="en-US" sz="1600" dirty="0"/>
          </a:p>
          <a:p>
            <a:pPr lvl="1"/>
            <a:r>
              <a:rPr lang="en-US" sz="1600" b="1" dirty="0"/>
              <a:t>Containers</a:t>
            </a:r>
            <a:r>
              <a:rPr lang="en-US" sz="1600" dirty="0"/>
              <a:t> might be allocated </a:t>
            </a:r>
            <a:r>
              <a:rPr lang="en-US" sz="1600" b="1" dirty="0"/>
              <a:t>in the </a:t>
            </a:r>
            <a:r>
              <a:rPr lang="en-US" sz="1600" b="1" dirty="0" err="1" smtClean="0"/>
              <a:t>TelcoFog</a:t>
            </a:r>
            <a:r>
              <a:rPr lang="en-US" sz="1600" b="1" dirty="0" smtClean="0"/>
              <a:t> </a:t>
            </a:r>
            <a:r>
              <a:rPr lang="en-US" sz="1600" b="1" dirty="0"/>
              <a:t>node</a:t>
            </a:r>
            <a:r>
              <a:rPr lang="en-US" sz="1600" dirty="0"/>
              <a:t> or toward </a:t>
            </a:r>
            <a:r>
              <a:rPr lang="en-US" sz="1600" b="1" dirty="0"/>
              <a:t>virtual machines </a:t>
            </a:r>
            <a:r>
              <a:rPr lang="en-US" sz="1600" b="1" dirty="0" smtClean="0"/>
              <a:t>which </a:t>
            </a:r>
            <a:r>
              <a:rPr lang="en-US" sz="1600" b="1" dirty="0"/>
              <a:t>have been allocated in a DC in the core network</a:t>
            </a:r>
            <a:r>
              <a:rPr lang="en-US" sz="1600" dirty="0"/>
              <a:t>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b="1" dirty="0" smtClean="0"/>
              <a:t>agent</a:t>
            </a:r>
            <a:r>
              <a:rPr lang="en-US" sz="1600" dirty="0" smtClean="0"/>
              <a:t> allows </a:t>
            </a:r>
            <a:r>
              <a:rPr lang="en-US" sz="1600" dirty="0"/>
              <a:t>the dynamic creation of </a:t>
            </a:r>
            <a:r>
              <a:rPr lang="en-US" sz="1600" b="1" dirty="0"/>
              <a:t>containers</a:t>
            </a:r>
            <a:r>
              <a:rPr lang="en-US" sz="1600" dirty="0"/>
              <a:t> and their attachment to the underlying virtual switch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Cloud </a:t>
            </a:r>
            <a:r>
              <a:rPr lang="en-US" sz="1600" b="1" dirty="0"/>
              <a:t>Controller </a:t>
            </a:r>
            <a:r>
              <a:rPr lang="en-US" sz="1600" dirty="0"/>
              <a:t>has been implemented using OpenStack </a:t>
            </a:r>
            <a:r>
              <a:rPr lang="en-US" sz="1600" dirty="0" err="1"/>
              <a:t>Mitaka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2CC7DC-3541-4CFC-913B-3B297563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="" xmlns:a16="http://schemas.microsoft.com/office/drawing/2014/main" id="{80161CD1-93BA-47EA-8A11-820156D191B0}"/>
              </a:ext>
            </a:extLst>
          </p:cNvPr>
          <p:cNvSpPr txBox="1">
            <a:spLocks/>
          </p:cNvSpPr>
          <p:nvPr/>
        </p:nvSpPr>
        <p:spPr>
          <a:xfrm>
            <a:off x="3352858" y="6609806"/>
            <a:ext cx="6210184" cy="248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 smtClean="0"/>
              <a:t>TelcoFog</a:t>
            </a:r>
            <a:r>
              <a:rPr lang="en-US" sz="1400" dirty="0" smtClean="0"/>
              <a:t> </a:t>
            </a:r>
            <a:r>
              <a:rPr lang="en-US" sz="1400" dirty="0"/>
              <a:t>proof of concept scenario.</a:t>
            </a:r>
          </a:p>
        </p:txBody>
      </p:sp>
      <p:pic>
        <p:nvPicPr>
          <p:cNvPr id="6" name="Εικόνα 4">
            <a:extLst>
              <a:ext uri="{FF2B5EF4-FFF2-40B4-BE49-F238E27FC236}">
                <a16:creationId xmlns="" xmlns:a16="http://schemas.microsoft.com/office/drawing/2014/main" id="{61CD7BA7-A2DC-41A0-B4FA-F43C502A6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3" y="4032278"/>
            <a:ext cx="5361479" cy="2577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266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A8A0C1A-E716-48EE-A517-6724FBBE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15F6867-1CF3-42D6-870D-8032F658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45087" cy="4530726"/>
          </a:xfrm>
        </p:spPr>
        <p:txBody>
          <a:bodyPr>
            <a:normAutofit fontScale="92500"/>
          </a:bodyPr>
          <a:lstStyle/>
          <a:p>
            <a:r>
              <a:rPr lang="en-US" dirty="0"/>
              <a:t>An </a:t>
            </a:r>
            <a:r>
              <a:rPr lang="en-US" b="1" dirty="0"/>
              <a:t>HVAC</a:t>
            </a:r>
            <a:r>
              <a:rPr lang="en-US" dirty="0"/>
              <a:t> application has been defined.</a:t>
            </a:r>
          </a:p>
          <a:p>
            <a:pPr lvl="1"/>
            <a:r>
              <a:rPr lang="en-US" dirty="0"/>
              <a:t>It models </a:t>
            </a:r>
            <a:r>
              <a:rPr lang="en-US" b="1" dirty="0"/>
              <a:t>HVAC</a:t>
            </a:r>
            <a:r>
              <a:rPr lang="en-US" dirty="0"/>
              <a:t> services such as temperature control.</a:t>
            </a:r>
          </a:p>
          <a:p>
            <a:pPr lvl="1"/>
            <a:r>
              <a:rPr lang="en-US" dirty="0"/>
              <a:t>It is responsible for:</a:t>
            </a:r>
          </a:p>
          <a:p>
            <a:pPr lvl="2"/>
            <a:r>
              <a:rPr lang="en-US" dirty="0"/>
              <a:t>Monitoring temperature sensors.</a:t>
            </a:r>
          </a:p>
          <a:p>
            <a:pPr lvl="2"/>
            <a:r>
              <a:rPr lang="en-US" dirty="0"/>
              <a:t>Uploading the data into a database running on the cloud. </a:t>
            </a:r>
          </a:p>
          <a:p>
            <a:r>
              <a:rPr lang="en-US" dirty="0"/>
              <a:t>If the application detects an increase of temperature:</a:t>
            </a:r>
          </a:p>
          <a:p>
            <a:pPr lvl="1"/>
            <a:r>
              <a:rPr lang="en-US" dirty="0"/>
              <a:t>It is able to activate the </a:t>
            </a:r>
            <a:r>
              <a:rPr lang="en-US" b="1" dirty="0"/>
              <a:t>AC actuator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In order to reduce the measured temperature. </a:t>
            </a:r>
          </a:p>
          <a:p>
            <a:r>
              <a:rPr lang="en-US" dirty="0"/>
              <a:t>The YANG model used for the HVAC agent:</a:t>
            </a:r>
          </a:p>
          <a:p>
            <a:pPr lvl="1"/>
            <a:r>
              <a:rPr lang="en-US" dirty="0"/>
              <a:t>Uses </a:t>
            </a:r>
            <a:r>
              <a:rPr lang="en-US" b="1" dirty="0"/>
              <a:t>three containers </a:t>
            </a:r>
            <a:r>
              <a:rPr lang="en-US" dirty="0"/>
              <a:t>to organize the necessary config/status data for </a:t>
            </a:r>
            <a:r>
              <a:rPr lang="en-US" b="1" dirty="0"/>
              <a:t>temperature, heat and AC</a:t>
            </a:r>
            <a:r>
              <a:rPr lang="en-US" dirty="0"/>
              <a:t>, respectively.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0B9A35-2F75-4932-BEAB-01614BA9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258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B234868-1FF1-4608-90B0-BFBDFC72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C4F787B-D4F6-45FF-8CC2-50E3BAFD8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HVAC</a:t>
            </a:r>
            <a:r>
              <a:rPr lang="en-US" dirty="0"/>
              <a:t> application.</a:t>
            </a:r>
          </a:p>
          <a:p>
            <a:pPr lvl="1"/>
            <a:r>
              <a:rPr lang="en-US" b="1" dirty="0"/>
              <a:t>Runs at the </a:t>
            </a:r>
            <a:r>
              <a:rPr lang="en-US" b="1" dirty="0" err="1"/>
              <a:t>TelcoFog</a:t>
            </a:r>
            <a:r>
              <a:rPr lang="en-US" b="1" dirty="0"/>
              <a:t> node </a:t>
            </a:r>
            <a:r>
              <a:rPr lang="en-US" dirty="0"/>
              <a:t>at the network edge. </a:t>
            </a:r>
          </a:p>
          <a:p>
            <a:r>
              <a:rPr lang="en-US" dirty="0"/>
              <a:t>The location of the application at the network edge:</a:t>
            </a:r>
          </a:p>
          <a:p>
            <a:pPr lvl="1"/>
            <a:r>
              <a:rPr lang="en-US" dirty="0"/>
              <a:t>Improves the latency of the application.</a:t>
            </a:r>
          </a:p>
          <a:p>
            <a:pPr lvl="1"/>
            <a:r>
              <a:rPr lang="en-US" dirty="0"/>
              <a:t>Reduces the necessary bandwidth.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Since cloud resources, typically located in distant locations.</a:t>
            </a:r>
          </a:p>
          <a:p>
            <a:r>
              <a:rPr lang="en-US" dirty="0"/>
              <a:t>The </a:t>
            </a:r>
            <a:r>
              <a:rPr lang="en-US" b="1" dirty="0" err="1"/>
              <a:t>TelcoFog</a:t>
            </a:r>
            <a:r>
              <a:rPr lang="en-US" b="1" dirty="0"/>
              <a:t> Controller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Responsible for handling </a:t>
            </a:r>
            <a:r>
              <a:rPr lang="en-US" b="1" dirty="0"/>
              <a:t>computational and network connectivity requests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Which are </a:t>
            </a:r>
            <a:r>
              <a:rPr lang="en-US" u="sng" dirty="0"/>
              <a:t>processed through the </a:t>
            </a:r>
            <a:r>
              <a:rPr lang="en-US" b="1" u="sng" dirty="0"/>
              <a:t>Cloud Controller/</a:t>
            </a:r>
            <a:r>
              <a:rPr lang="en-US" b="1" u="sng" dirty="0" err="1"/>
              <a:t>TelcoFog</a:t>
            </a:r>
            <a:r>
              <a:rPr lang="en-US" b="1" u="sng" dirty="0"/>
              <a:t> node </a:t>
            </a:r>
            <a:r>
              <a:rPr lang="en-US" u="sng" dirty="0"/>
              <a:t>and </a:t>
            </a:r>
            <a:r>
              <a:rPr lang="en-US" b="1" u="sng" dirty="0"/>
              <a:t>network orchestrator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Cloud Controller </a:t>
            </a:r>
            <a:r>
              <a:rPr lang="en-US" dirty="0"/>
              <a:t>(OpenStack):</a:t>
            </a:r>
          </a:p>
          <a:p>
            <a:pPr lvl="1"/>
            <a:r>
              <a:rPr lang="en-US" dirty="0"/>
              <a:t>It is accessed through its </a:t>
            </a:r>
            <a:r>
              <a:rPr lang="en-US" b="1" dirty="0"/>
              <a:t>REST API</a:t>
            </a:r>
            <a:r>
              <a:rPr lang="en-US" dirty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Telco-Fog </a:t>
            </a:r>
            <a:r>
              <a:rPr lang="en-US" b="1" dirty="0"/>
              <a:t>node </a:t>
            </a:r>
            <a:r>
              <a:rPr lang="en-US" dirty="0"/>
              <a:t>and </a:t>
            </a:r>
            <a:r>
              <a:rPr lang="en-US" b="1" dirty="0" smtClean="0"/>
              <a:t>Network Orchestrator </a:t>
            </a:r>
            <a:r>
              <a:rPr lang="en-US" dirty="0"/>
              <a:t>are handled using the </a:t>
            </a:r>
            <a:r>
              <a:rPr lang="en-US" b="1" dirty="0"/>
              <a:t>YANG-based APIs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089FE8-6E96-4B4C-AE2E-AF4E02CB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0768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9F4547-7DF7-4392-82D8-AC4D91CC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E4B186-7FCC-4A96-B4EF-799D3A79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" y="1690689"/>
            <a:ext cx="8307531" cy="4351338"/>
          </a:xfrm>
        </p:spPr>
        <p:txBody>
          <a:bodyPr>
            <a:noAutofit/>
          </a:bodyPr>
          <a:lstStyle/>
          <a:p>
            <a:r>
              <a:rPr lang="en-US" sz="1600" i="1" dirty="0"/>
              <a:t>The orchestration process for the deployment of the HVAC application consists of steps 1, 2 and 3, while the HVAC operations include steps 4, 5 and 6. </a:t>
            </a:r>
            <a:endParaRPr lang="en-US" sz="1600" i="1" dirty="0" smtClean="0"/>
          </a:p>
          <a:p>
            <a:r>
              <a:rPr lang="en-US" sz="1600" dirty="0" smtClean="0"/>
              <a:t>Step </a:t>
            </a:r>
            <a:r>
              <a:rPr lang="en-US" sz="1600" dirty="0"/>
              <a:t>0:</a:t>
            </a:r>
          </a:p>
          <a:p>
            <a:pPr lvl="1"/>
            <a:r>
              <a:rPr lang="en-US" sz="1400" dirty="0"/>
              <a:t>The </a:t>
            </a:r>
            <a:r>
              <a:rPr lang="en-US" sz="1400" b="1" dirty="0" err="1"/>
              <a:t>TelcoFog</a:t>
            </a:r>
            <a:r>
              <a:rPr lang="en-US" sz="1400" b="1" dirty="0"/>
              <a:t> controller </a:t>
            </a:r>
            <a:r>
              <a:rPr lang="en-US" sz="1400" dirty="0"/>
              <a:t>is requested to deploy an HVAC service.</a:t>
            </a:r>
          </a:p>
          <a:p>
            <a:pPr lvl="2"/>
            <a:r>
              <a:rPr lang="en-US" sz="1200" dirty="0"/>
              <a:t>Which will be able to control the temperature locally and store the measurements on a cloud-based database</a:t>
            </a:r>
            <a:r>
              <a:rPr lang="en-US" sz="1200" dirty="0" smtClean="0"/>
              <a:t>.</a:t>
            </a:r>
            <a:endParaRPr lang="en-US" sz="1600" i="1" dirty="0"/>
          </a:p>
          <a:p>
            <a:r>
              <a:rPr lang="en-US" sz="1600" dirty="0"/>
              <a:t>Step 1:</a:t>
            </a:r>
          </a:p>
          <a:p>
            <a:pPr lvl="1"/>
            <a:r>
              <a:rPr lang="en-US" sz="1400" dirty="0"/>
              <a:t>The </a:t>
            </a:r>
            <a:r>
              <a:rPr lang="en-US" sz="1400" b="1" dirty="0" err="1"/>
              <a:t>TelcoFog</a:t>
            </a:r>
            <a:r>
              <a:rPr lang="en-US" sz="1400" b="1" dirty="0"/>
              <a:t> controller </a:t>
            </a:r>
            <a:r>
              <a:rPr lang="en-US" sz="1400" dirty="0"/>
              <a:t>will first request of a fog node the creation of a container (C1) running the HVAC application.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6E57FE-E144-473D-98F5-A11D572B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="" xmlns:a16="http://schemas.microsoft.com/office/drawing/2014/main" id="{FEDF3AC0-FF54-4CB7-B7B9-F480662FE942}"/>
              </a:ext>
            </a:extLst>
          </p:cNvPr>
          <p:cNvSpPr txBox="1">
            <a:spLocks/>
          </p:cNvSpPr>
          <p:nvPr/>
        </p:nvSpPr>
        <p:spPr>
          <a:xfrm>
            <a:off x="1489165" y="6532913"/>
            <a:ext cx="6165669" cy="22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Figure 4. Message Exchange workflow for the deployment and operations of a HVAC application.</a:t>
            </a:r>
            <a:endParaRPr lang="en-US" sz="1200" dirty="0"/>
          </a:p>
        </p:txBody>
      </p:sp>
      <p:pic>
        <p:nvPicPr>
          <p:cNvPr id="12" name="Εικόνα 4">
            <a:extLst>
              <a:ext uri="{FF2B5EF4-FFF2-40B4-BE49-F238E27FC236}">
                <a16:creationId xmlns="" xmlns:a16="http://schemas.microsoft.com/office/drawing/2014/main" id="{58C2CEBD-3A81-474C-A5C8-1687D444A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85" y="3904214"/>
            <a:ext cx="4397492" cy="2267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0716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9F4547-7DF7-4392-82D8-AC4D91CC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E4B186-7FCC-4A96-B4EF-799D3A79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1642744"/>
            <a:ext cx="8316685" cy="4351338"/>
          </a:xfrm>
        </p:spPr>
        <p:txBody>
          <a:bodyPr>
            <a:noAutofit/>
          </a:bodyPr>
          <a:lstStyle/>
          <a:p>
            <a:r>
              <a:rPr lang="en-US" sz="1800" dirty="0"/>
              <a:t>Step 2: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Once the container is </a:t>
            </a:r>
            <a:r>
              <a:rPr lang="en-US" sz="1600" dirty="0" smtClean="0"/>
              <a:t>available </a:t>
            </a:r>
            <a:r>
              <a:rPr lang="en-US" sz="1400" dirty="0" smtClean="0"/>
              <a:t>the </a:t>
            </a:r>
            <a:r>
              <a:rPr lang="en-US" sz="1400" b="1" dirty="0" err="1"/>
              <a:t>TelcoFog</a:t>
            </a:r>
            <a:r>
              <a:rPr lang="en-US" sz="1400" b="1" dirty="0"/>
              <a:t> controller</a:t>
            </a:r>
            <a:r>
              <a:rPr lang="en-US" sz="1400" dirty="0"/>
              <a:t> triggers the creation of a database running on a cloud DC (VM1).</a:t>
            </a:r>
          </a:p>
          <a:p>
            <a:r>
              <a:rPr lang="en-US" sz="1800" dirty="0"/>
              <a:t>Step 3: 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Once the computational resources have been obtained:</a:t>
            </a:r>
          </a:p>
          <a:p>
            <a:pPr lvl="2">
              <a:spcBef>
                <a:spcPts val="200"/>
              </a:spcBef>
            </a:pPr>
            <a:r>
              <a:rPr lang="en-US" sz="1400" dirty="0"/>
              <a:t>The </a:t>
            </a:r>
            <a:r>
              <a:rPr lang="en-US" sz="1400" dirty="0" err="1"/>
              <a:t>TelcoFog</a:t>
            </a:r>
            <a:r>
              <a:rPr lang="en-US" sz="1400" dirty="0"/>
              <a:t> controller requests the connectivity services to the </a:t>
            </a:r>
            <a:r>
              <a:rPr lang="en-US" sz="1400" b="1" dirty="0"/>
              <a:t>network orchestrator</a:t>
            </a:r>
            <a:r>
              <a:rPr lang="en-US" sz="1400" dirty="0"/>
              <a:t>. 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Connectivity services are requested </a:t>
            </a:r>
            <a:r>
              <a:rPr lang="en-US" sz="1600" b="1" dirty="0"/>
              <a:t>between the HVAC container and the </a:t>
            </a:r>
            <a:r>
              <a:rPr lang="en-US" sz="1600" b="1" dirty="0" err="1"/>
              <a:t>cloudbased</a:t>
            </a:r>
            <a:r>
              <a:rPr lang="en-US" sz="1600" b="1" dirty="0"/>
              <a:t> database</a:t>
            </a:r>
            <a:r>
              <a:rPr lang="en-US" sz="1600" dirty="0"/>
              <a:t>, as well as between </a:t>
            </a:r>
            <a:r>
              <a:rPr lang="en-US" sz="1600" b="1" dirty="0"/>
              <a:t>the HVAC container and the IoT gateway (GW1)</a:t>
            </a:r>
            <a:r>
              <a:rPr lang="en-US" sz="1600" dirty="0"/>
              <a:t>. 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Once the HVAC service has been fully deployed:</a:t>
            </a:r>
          </a:p>
          <a:p>
            <a:pPr lvl="2">
              <a:spcBef>
                <a:spcPts val="200"/>
              </a:spcBef>
            </a:pPr>
            <a:r>
              <a:rPr lang="en-US" sz="1400" dirty="0"/>
              <a:t>The HVAC enters operation mode.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6E57FE-E144-473D-98F5-A11D572B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="" xmlns:a16="http://schemas.microsoft.com/office/drawing/2014/main" id="{477F3E46-20CC-4087-B808-F209D8C7D63A}"/>
              </a:ext>
            </a:extLst>
          </p:cNvPr>
          <p:cNvSpPr txBox="1">
            <a:spLocks/>
          </p:cNvSpPr>
          <p:nvPr/>
        </p:nvSpPr>
        <p:spPr>
          <a:xfrm>
            <a:off x="1489165" y="6532913"/>
            <a:ext cx="6165669" cy="22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Figure 4. Message Exchange workflow for the deployment and operations of a HVAC application.</a:t>
            </a:r>
            <a:endParaRPr lang="en-US" sz="1200" dirty="0"/>
          </a:p>
        </p:txBody>
      </p:sp>
      <p:pic>
        <p:nvPicPr>
          <p:cNvPr id="6" name="Εικόνα 4">
            <a:extLst>
              <a:ext uri="{FF2B5EF4-FFF2-40B4-BE49-F238E27FC236}">
                <a16:creationId xmlns="" xmlns:a16="http://schemas.microsoft.com/office/drawing/2014/main" id="{12B96F3D-9B5B-4046-B156-03132E66A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53" y="4264940"/>
            <a:ext cx="4397492" cy="2267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88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9F4547-7DF7-4392-82D8-AC4D91CC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E4B186-7FCC-4A96-B4EF-799D3A79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3371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Step 4: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The HVAC application continuously monitors the temperature using a standardized HVAC YANG service.</a:t>
            </a:r>
          </a:p>
          <a:p>
            <a:r>
              <a:rPr lang="en-US" sz="1800" dirty="0"/>
              <a:t>Step 5: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The data is stored toward the database running on the cloud.</a:t>
            </a:r>
          </a:p>
          <a:p>
            <a:r>
              <a:rPr lang="en-US" sz="1800" dirty="0"/>
              <a:t>Step 6: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If a high temperature is detected: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A YANG remote procedure call (RPC) will be triggered toward the IoT GW1.</a:t>
            </a:r>
          </a:p>
          <a:p>
            <a:pPr lvl="3">
              <a:spcBef>
                <a:spcPts val="300"/>
              </a:spcBef>
            </a:pPr>
            <a:r>
              <a:rPr lang="en-US" sz="1200" dirty="0"/>
              <a:t>In order to turn on the AC.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6E57FE-E144-473D-98F5-A11D572B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="" xmlns:a16="http://schemas.microsoft.com/office/drawing/2014/main" id="{7F4C2232-C569-4B2E-BEAB-4D742DDE3115}"/>
              </a:ext>
            </a:extLst>
          </p:cNvPr>
          <p:cNvSpPr txBox="1">
            <a:spLocks/>
          </p:cNvSpPr>
          <p:nvPr/>
        </p:nvSpPr>
        <p:spPr>
          <a:xfrm>
            <a:off x="1489165" y="6532913"/>
            <a:ext cx="6165669" cy="22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Figure 4. Message Exchange workflow for the deployment and operations of a HVAC application.</a:t>
            </a:r>
            <a:endParaRPr lang="en-US" sz="1200" dirty="0"/>
          </a:p>
        </p:txBody>
      </p:sp>
      <p:pic>
        <p:nvPicPr>
          <p:cNvPr id="9" name="Εικόνα 4">
            <a:extLst>
              <a:ext uri="{FF2B5EF4-FFF2-40B4-BE49-F238E27FC236}">
                <a16:creationId xmlns="" xmlns:a16="http://schemas.microsoft.com/office/drawing/2014/main" id="{17CE4FEE-53E7-4F3E-9394-1AC46C54A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53" y="4264940"/>
            <a:ext cx="4397492" cy="2267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355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BFF658A-4FB1-404C-8401-ACD79AF7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61BAFE1-374D-414C-98C8-4253C53E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207"/>
            <a:ext cx="7886700" cy="4351338"/>
          </a:xfrm>
        </p:spPr>
        <p:txBody>
          <a:bodyPr>
            <a:noAutofit/>
          </a:bodyPr>
          <a:lstStyle/>
          <a:p>
            <a:r>
              <a:rPr lang="en-US" sz="1800" dirty="0"/>
              <a:t>Figure 5 shows:</a:t>
            </a:r>
          </a:p>
          <a:p>
            <a:pPr lvl="1"/>
            <a:r>
              <a:rPr lang="en-US" sz="1600" dirty="0"/>
              <a:t>The captured Wireshark traces for the </a:t>
            </a:r>
            <a:r>
              <a:rPr lang="en-US" sz="1600" dirty="0" err="1"/>
              <a:t>TelcoFog</a:t>
            </a:r>
            <a:r>
              <a:rPr lang="en-US" sz="1600" dirty="0"/>
              <a:t> orchestration process.</a:t>
            </a:r>
          </a:p>
          <a:p>
            <a:pPr lvl="2"/>
            <a:r>
              <a:rPr lang="en-US" sz="1400" dirty="0"/>
              <a:t>For HVAC service deployment.</a:t>
            </a:r>
          </a:p>
          <a:p>
            <a:pPr lvl="1"/>
            <a:r>
              <a:rPr lang="en-US" sz="1600" dirty="0"/>
              <a:t>The traces from the operation of the HVAC application. </a:t>
            </a:r>
          </a:p>
          <a:p>
            <a:r>
              <a:rPr lang="en-US" sz="1800" dirty="0"/>
              <a:t>It can be observed that the </a:t>
            </a:r>
            <a:r>
              <a:rPr lang="en-US" sz="1800" dirty="0" err="1"/>
              <a:t>RESTconf</a:t>
            </a:r>
            <a:r>
              <a:rPr lang="en-US" sz="1800" dirty="0"/>
              <a:t> Protocol is used for the HVAC, Container and Connectivity Service YANG data models. </a:t>
            </a:r>
          </a:p>
          <a:p>
            <a:r>
              <a:rPr lang="en-US" sz="1800" dirty="0"/>
              <a:t>These Wireshark traces demonstrate the feasibility of the proposed approach.</a:t>
            </a:r>
          </a:p>
          <a:p>
            <a:pPr lvl="1"/>
            <a:r>
              <a:rPr lang="en-US" sz="1600" dirty="0"/>
              <a:t>In order to use YANG-based services for both IoT and NFV applications.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DD347-0741-40C5-90A8-238D946F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" name="Εικόνα 3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8" y="4272528"/>
            <a:ext cx="5834743" cy="2266385"/>
          </a:xfrm>
          <a:prstGeom prst="rect">
            <a:avLst/>
          </a:prstGeom>
        </p:spPr>
      </p:pic>
      <p:sp>
        <p:nvSpPr>
          <p:cNvPr id="5" name="Θέση περιεχομένου 2">
            <a:extLst/>
          </p:cNvPr>
          <p:cNvSpPr txBox="1">
            <a:spLocks/>
          </p:cNvSpPr>
          <p:nvPr/>
        </p:nvSpPr>
        <p:spPr>
          <a:xfrm>
            <a:off x="2277686" y="6523444"/>
            <a:ext cx="5058888" cy="2685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Figure 5. Wireshark capture of the HVAC service deployment and operation.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795665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BFF658A-4FB1-404C-8401-ACD79AF7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TelcoFog Proof of Concept for IoT Services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61BAFE1-374D-414C-98C8-4253C53E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02" y="1825625"/>
            <a:ext cx="814959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Table 1 shows the mean delays for 10 orchestration cycles of the proposed experimental </a:t>
            </a:r>
            <a:r>
              <a:rPr lang="en-US" sz="1800" dirty="0" err="1"/>
              <a:t>PoC</a:t>
            </a:r>
            <a:r>
              <a:rPr lang="en-US" sz="1800" dirty="0"/>
              <a:t>.</a:t>
            </a:r>
          </a:p>
          <a:p>
            <a:r>
              <a:rPr lang="en-US" sz="1800" dirty="0"/>
              <a:t>It can be observed that container deployment delay is two orders of magnitude inferior to virtual machine deployment delay.</a:t>
            </a:r>
          </a:p>
          <a:p>
            <a:pPr lvl="1"/>
            <a:r>
              <a:rPr lang="en-US" sz="1600" dirty="0"/>
              <a:t>Thus allowing faster service deployment.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DD347-0741-40C5-90A8-238D946F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904550-96BA-4793-B643-86B3D05872D4}"/>
              </a:ext>
            </a:extLst>
          </p:cNvPr>
          <p:cNvSpPr txBox="1"/>
          <p:nvPr/>
        </p:nvSpPr>
        <p:spPr>
          <a:xfrm>
            <a:off x="2513034" y="5630708"/>
            <a:ext cx="41337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Table 1. Experimental result for </a:t>
            </a:r>
            <a:r>
              <a:rPr lang="en-US" sz="1350" dirty="0" err="1"/>
              <a:t>TelcoFog</a:t>
            </a:r>
            <a:r>
              <a:rPr lang="en-US" sz="1350" dirty="0"/>
              <a:t> orchestration.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33790004-FB95-4EB6-A258-A11547D6F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6" y="3373334"/>
            <a:ext cx="3395019" cy="2257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7825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543"/>
            <a:ext cx="78867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=""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80" y="1101105"/>
            <a:ext cx="82403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=""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3136987" y="5476945"/>
            <a:ext cx="3020615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=""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3609664" y="5629345"/>
            <a:ext cx="987029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=""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3526320" y="5815082"/>
            <a:ext cx="169426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=""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3535846" y="5921446"/>
            <a:ext cx="535781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=""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4299037" y="6115120"/>
            <a:ext cx="935831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=""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4794337" y="5661096"/>
            <a:ext cx="792956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=""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4257364" y="5815082"/>
            <a:ext cx="1343025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=""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5252727" y="5843658"/>
            <a:ext cx="441722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4609789" y="5629345"/>
            <a:ext cx="610791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3953755" y="6054796"/>
            <a:ext cx="42267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=""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=""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=""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=""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=""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=""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27">
            <a:extLst>
              <a:ext uri="{FF2B5EF4-FFF2-40B4-BE49-F238E27FC236}">
                <a16:creationId xmlns=""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4475248" y="5513457"/>
            <a:ext cx="423863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=""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=""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=""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=""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=""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=""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=""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37">
            <a:extLst>
              <a:ext uri="{FF2B5EF4-FFF2-40B4-BE49-F238E27FC236}">
                <a16:creationId xmlns=""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4957452" y="5967482"/>
            <a:ext cx="422672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=""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=""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=""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=""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=""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=""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=""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347">
            <a:extLst>
              <a:ext uri="{FF2B5EF4-FFF2-40B4-BE49-F238E27FC236}">
                <a16:creationId xmlns=""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5499186" y="5653157"/>
            <a:ext cx="423863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=""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=""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=""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=""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=""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286">
            <a:extLst>
              <a:ext uri="{FF2B5EF4-FFF2-40B4-BE49-F238E27FC236}">
                <a16:creationId xmlns=""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2510717" y="2370207"/>
            <a:ext cx="3952875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=""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=""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=""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=""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=""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" name="Group 17">
              <a:extLst>
                <a:ext uri="{FF2B5EF4-FFF2-40B4-BE49-F238E27FC236}">
                  <a16:creationId xmlns=""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=""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" name="Group 104">
                <a:extLst>
                  <a:ext uri="{FF2B5EF4-FFF2-40B4-BE49-F238E27FC236}">
                    <a16:creationId xmlns=""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=""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=""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=""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=""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=""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=""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=""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=""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1" name="Group 9">
                <a:extLst>
                  <a:ext uri="{FF2B5EF4-FFF2-40B4-BE49-F238E27FC236}">
                    <a16:creationId xmlns=""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=""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=""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=""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=""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=""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=""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=""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=""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=""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2" name="Group 18">
              <a:extLst>
                <a:ext uri="{FF2B5EF4-FFF2-40B4-BE49-F238E27FC236}">
                  <a16:creationId xmlns=""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=""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=""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=""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82">
                <a:extLst>
                  <a:ext uri="{FF2B5EF4-FFF2-40B4-BE49-F238E27FC236}">
                    <a16:creationId xmlns=""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=""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=""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=""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=""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=""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=""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=""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4" name="Group 377">
                <a:extLst>
                  <a:ext uri="{FF2B5EF4-FFF2-40B4-BE49-F238E27FC236}">
                    <a16:creationId xmlns=""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=""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=""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=""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=""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=""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=""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=""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=""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=""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5" name="Group 19">
              <a:extLst>
                <a:ext uri="{FF2B5EF4-FFF2-40B4-BE49-F238E27FC236}">
                  <a16:creationId xmlns=""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=""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=""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6" name="Group 442">
                <a:extLst>
                  <a:ext uri="{FF2B5EF4-FFF2-40B4-BE49-F238E27FC236}">
                    <a16:creationId xmlns=""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=""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=""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=""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=""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=""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=""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=""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7" name="Group 456">
                <a:extLst>
                  <a:ext uri="{FF2B5EF4-FFF2-40B4-BE49-F238E27FC236}">
                    <a16:creationId xmlns=""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=""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=""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=""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=""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=""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=""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=""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=""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=""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8" name="Group 20">
              <a:extLst>
                <a:ext uri="{FF2B5EF4-FFF2-40B4-BE49-F238E27FC236}">
                  <a16:creationId xmlns=""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=""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=""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=""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Group 471">
                <a:extLst>
                  <a:ext uri="{FF2B5EF4-FFF2-40B4-BE49-F238E27FC236}">
                    <a16:creationId xmlns=""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=""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=""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=""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=""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=""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=""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=""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20" name="Group 485">
                <a:extLst>
                  <a:ext uri="{FF2B5EF4-FFF2-40B4-BE49-F238E27FC236}">
                    <a16:creationId xmlns=""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=""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=""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=""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=""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=""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=""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=""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=""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=""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1" name="Group 21">
              <a:extLst>
                <a:ext uri="{FF2B5EF4-FFF2-40B4-BE49-F238E27FC236}">
                  <a16:creationId xmlns=""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=""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=""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22" name="Group 500">
                <a:extLst>
                  <a:ext uri="{FF2B5EF4-FFF2-40B4-BE49-F238E27FC236}">
                    <a16:creationId xmlns=""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=""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=""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=""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=""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=""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=""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=""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23" name="Group 514">
                <a:extLst>
                  <a:ext uri="{FF2B5EF4-FFF2-40B4-BE49-F238E27FC236}">
                    <a16:creationId xmlns=""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=""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=""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=""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=""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=""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=""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=""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=""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=""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4" name="Group 399">
            <a:extLst>
              <a:ext uri="{FF2B5EF4-FFF2-40B4-BE49-F238E27FC236}">
                <a16:creationId xmlns=""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2453775" y="2725808"/>
            <a:ext cx="3944333" cy="879475"/>
            <a:chOff x="1719434" y="707349"/>
            <a:chExt cx="5260211" cy="879389"/>
          </a:xfrm>
        </p:grpSpPr>
        <p:sp>
          <p:nvSpPr>
            <p:cNvPr id="401" name="Oval 400">
              <a:extLst>
                <a:ext uri="{FF2B5EF4-FFF2-40B4-BE49-F238E27FC236}">
                  <a16:creationId xmlns=""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=""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434" y="783191"/>
              <a:ext cx="1255308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=""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=""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=""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=""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=""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=""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=""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=""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=""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=""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=""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=""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25" name="Group 414">
            <a:extLst>
              <a:ext uri="{FF2B5EF4-FFF2-40B4-BE49-F238E27FC236}">
                <a16:creationId xmlns=""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2360699" y="3114745"/>
            <a:ext cx="4876877" cy="1053316"/>
            <a:chOff x="1557338" y="3074988"/>
            <a:chExt cx="6502502" cy="1053316"/>
          </a:xfrm>
        </p:grpSpPr>
        <p:sp>
          <p:nvSpPr>
            <p:cNvPr id="416" name="TextBox 232">
              <a:extLst>
                <a:ext uri="{FF2B5EF4-FFF2-40B4-BE49-F238E27FC236}">
                  <a16:creationId xmlns=""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775" y="3651250"/>
              <a:ext cx="82971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=""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611" y="3074988"/>
              <a:ext cx="96222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26" name="Group 418">
            <a:extLst>
              <a:ext uri="{FF2B5EF4-FFF2-40B4-BE49-F238E27FC236}">
                <a16:creationId xmlns=""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2564295" y="3741808"/>
            <a:ext cx="3844529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=""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5">
              <a:extLst>
                <a:ext uri="{FF2B5EF4-FFF2-40B4-BE49-F238E27FC236}">
                  <a16:creationId xmlns=""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28" name="Group 241">
                <a:extLst>
                  <a:ext uri="{FF2B5EF4-FFF2-40B4-BE49-F238E27FC236}">
                    <a16:creationId xmlns=""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=""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=""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=""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=""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9" name="Group 444">
                <a:extLst>
                  <a:ext uri="{FF2B5EF4-FFF2-40B4-BE49-F238E27FC236}">
                    <a16:creationId xmlns=""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=""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=""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=""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=""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0" name="Group 473">
                <a:extLst>
                  <a:ext uri="{FF2B5EF4-FFF2-40B4-BE49-F238E27FC236}">
                    <a16:creationId xmlns=""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=""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=""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=""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=""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1" name="Group 502">
                <a:extLst>
                  <a:ext uri="{FF2B5EF4-FFF2-40B4-BE49-F238E27FC236}">
                    <a16:creationId xmlns=""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=""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=""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=""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=""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51" name="Group 441">
            <a:extLst>
              <a:ext uri="{FF2B5EF4-FFF2-40B4-BE49-F238E27FC236}">
                <a16:creationId xmlns=""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2904814" y="2922658"/>
            <a:ext cx="3327797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=""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=""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=""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=""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=""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=""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154720" y="5842071"/>
            <a:ext cx="1131094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=""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805" y="551345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=""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774" y="580079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2" name="Group 5">
            <a:extLst>
              <a:ext uri="{FF2B5EF4-FFF2-40B4-BE49-F238E27FC236}">
                <a16:creationId xmlns=""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1896355" y="5276920"/>
            <a:ext cx="1212056" cy="524151"/>
            <a:chOff x="-4079003" y="2717403"/>
            <a:chExt cx="1616718" cy="525348"/>
          </a:xfrm>
        </p:grpSpPr>
        <p:sp>
          <p:nvSpPr>
            <p:cNvPr id="453" name="Rectangle 98">
              <a:extLst>
                <a:ext uri="{FF2B5EF4-FFF2-40B4-BE49-F238E27FC236}">
                  <a16:creationId xmlns=""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=""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=""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=""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699616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=""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=""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3063167" y="5708720"/>
            <a:ext cx="736997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=""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3228664" y="5699196"/>
            <a:ext cx="423863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=""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=""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=""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=""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=""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=""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=""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=""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=""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=""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333" y="4943546"/>
            <a:ext cx="14942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=""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74" y="5902395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7" name="Slide Number Placeholder 4">
            <a:extLst>
              <a:ext uri="{FF2B5EF4-FFF2-40B4-BE49-F238E27FC236}">
                <a16:creationId xmlns="" xmlns:a16="http://schemas.microsoft.com/office/drawing/2014/main" id="{57716A65-23C0-8B48-AA5A-19283D05DC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14712" y="644309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8948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549B0E5-7305-467E-986B-7A2E00D0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TelcoFog</a:t>
            </a:r>
            <a:r>
              <a:rPr lang="en-US" dirty="0"/>
              <a:t> Proof of Concept for </a:t>
            </a:r>
            <a:r>
              <a:rPr lang="en-US" dirty="0" err="1"/>
              <a:t>IoT</a:t>
            </a:r>
            <a:r>
              <a:rPr lang="en-US" dirty="0"/>
              <a:t> Services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A99319A-D2CA-43A4-8B56-762349A85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Connectivity services delay.</a:t>
            </a:r>
          </a:p>
          <a:p>
            <a:pPr lvl="1"/>
            <a:r>
              <a:rPr lang="en-US" sz="1600" dirty="0"/>
              <a:t>It is influenced by:</a:t>
            </a:r>
          </a:p>
          <a:p>
            <a:pPr lvl="2"/>
            <a:r>
              <a:rPr lang="en-US" sz="1400" dirty="0"/>
              <a:t>The delay between network elements and network orchestrator.</a:t>
            </a:r>
          </a:p>
          <a:p>
            <a:pPr lvl="2"/>
            <a:r>
              <a:rPr lang="en-US" sz="1400" dirty="0"/>
              <a:t>The need for establishment of dynamic optical paths</a:t>
            </a:r>
          </a:p>
          <a:p>
            <a:pPr lvl="3"/>
            <a:r>
              <a:rPr lang="en-US" sz="1200" dirty="0"/>
              <a:t>Which significantly increases the setup delay. </a:t>
            </a:r>
          </a:p>
          <a:p>
            <a:r>
              <a:rPr lang="en-US" sz="1800" dirty="0"/>
              <a:t>In case only edge services are deployed, </a:t>
            </a:r>
          </a:p>
          <a:p>
            <a:pPr lvl="1"/>
            <a:r>
              <a:rPr lang="en-US" sz="1600" dirty="0"/>
              <a:t>Orchestration delay is reduced to 1.32 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FF3F63-14F0-43E5-9AF8-71996B3C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FB7649-ADB8-485A-9DFE-1958B75EC53B}"/>
              </a:ext>
            </a:extLst>
          </p:cNvPr>
          <p:cNvSpPr txBox="1"/>
          <p:nvPr/>
        </p:nvSpPr>
        <p:spPr>
          <a:xfrm>
            <a:off x="2513034" y="6144509"/>
            <a:ext cx="41337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Table 1. Experimental result for </a:t>
            </a:r>
            <a:r>
              <a:rPr lang="en-US" sz="1350" dirty="0" err="1"/>
              <a:t>TelcoFog</a:t>
            </a:r>
            <a:r>
              <a:rPr lang="en-US" sz="1350" dirty="0"/>
              <a:t> orchestration.</a:t>
            </a:r>
          </a:p>
        </p:txBody>
      </p: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CD913D63-F0EE-420F-851E-A17D06633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6" y="3887135"/>
            <a:ext cx="3395019" cy="2257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932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2A652DE-132C-4F3C-8E4B-1FE9E0B4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7313E9A-D9D7-4703-B0D7-9BD99F71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article describes a novel architecture:</a:t>
            </a:r>
          </a:p>
          <a:p>
            <a:pPr lvl="1"/>
            <a:r>
              <a:rPr lang="en-US" dirty="0"/>
              <a:t>For providing unified cloud and fog resources.</a:t>
            </a:r>
          </a:p>
          <a:p>
            <a:pPr lvl="2"/>
            <a:r>
              <a:rPr lang="en-US" dirty="0"/>
              <a:t>For deploying NFV, MEC and IoT services.</a:t>
            </a:r>
          </a:p>
          <a:p>
            <a:pPr lvl="3"/>
            <a:r>
              <a:rPr lang="en-US" dirty="0"/>
              <a:t>On the top of a telecom operator’s network.</a:t>
            </a:r>
          </a:p>
          <a:p>
            <a:r>
              <a:rPr lang="en-US" dirty="0"/>
              <a:t>A proof of concept for the </a:t>
            </a:r>
            <a:r>
              <a:rPr lang="en-US" dirty="0" err="1"/>
              <a:t>TelcoFog</a:t>
            </a:r>
            <a:r>
              <a:rPr lang="en-US" dirty="0"/>
              <a:t> architecture has been introduced.</a:t>
            </a:r>
          </a:p>
          <a:p>
            <a:pPr lvl="1"/>
            <a:r>
              <a:rPr lang="en-US" dirty="0"/>
              <a:t>It focuses on distributed and programmable fog technologies. </a:t>
            </a:r>
          </a:p>
          <a:p>
            <a:r>
              <a:rPr lang="en-US" dirty="0" err="1"/>
              <a:t>TelcoFog</a:t>
            </a:r>
            <a:r>
              <a:rPr lang="en-US" dirty="0"/>
              <a:t> is capable of integrating an ecosystem for network operators.</a:t>
            </a:r>
          </a:p>
          <a:p>
            <a:pPr lvl="1"/>
            <a:r>
              <a:rPr lang="en-US" dirty="0"/>
              <a:t>Willing to provide NFV, MEC and IoT services. </a:t>
            </a:r>
          </a:p>
          <a:p>
            <a:r>
              <a:rPr lang="en-US" dirty="0"/>
              <a:t>The HVAC service </a:t>
            </a:r>
            <a:r>
              <a:rPr lang="en-US" dirty="0" err="1"/>
              <a:t>demonstartes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feasibility of the proposed approach.</a:t>
            </a:r>
          </a:p>
          <a:p>
            <a:pPr lvl="2"/>
            <a:r>
              <a:rPr lang="en-US" dirty="0"/>
              <a:t>Using YANG modeling language for IoT services description.</a:t>
            </a:r>
          </a:p>
          <a:p>
            <a:pPr lvl="1"/>
            <a:r>
              <a:rPr lang="en-US" dirty="0"/>
              <a:t>The basis for unifying the NFV and MEC services.</a:t>
            </a:r>
          </a:p>
          <a:p>
            <a:pPr lvl="2"/>
            <a:r>
              <a:rPr lang="en-US" dirty="0"/>
              <a:t>Allowing telecom operators to reduce their TCO.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483488-A42E-4C4F-AD57-D749FA2F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39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7134B19-1B22-41CC-953C-C58882F0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224B33E-4929-4345-B41F-DB696532C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F. Bonomi et al., “Fog Computing and Its Role in the Internet of Things,” Proc. MCC </a:t>
            </a:r>
            <a:r>
              <a:rPr lang="en-US" dirty="0" err="1"/>
              <a:t>Wksp</a:t>
            </a:r>
            <a:r>
              <a:rPr lang="en-US" dirty="0"/>
              <a:t>. Mobile Cloud Computing, 2012, pp. 13–16.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err="1"/>
              <a:t>OpenFog</a:t>
            </a:r>
            <a:r>
              <a:rPr lang="en-US" dirty="0"/>
              <a:t> Consortium Architecture WG, “</a:t>
            </a:r>
            <a:r>
              <a:rPr lang="en-US" dirty="0" err="1"/>
              <a:t>OpenFog</a:t>
            </a:r>
            <a:r>
              <a:rPr lang="en-US" dirty="0"/>
              <a:t> Architecture Overview,” white paper, Feb. 2016.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J. Halpern and C. </a:t>
            </a:r>
            <a:r>
              <a:rPr lang="en-US" dirty="0" err="1"/>
              <a:t>Pignataro</a:t>
            </a:r>
            <a:r>
              <a:rPr lang="en-US" dirty="0"/>
              <a:t>, “Service Function Chaining (SFC) Architecture,” IETF RFC 7665, Oct 2015.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R. </a:t>
            </a:r>
            <a:r>
              <a:rPr lang="en-US" dirty="0" err="1"/>
              <a:t>Vilalta</a:t>
            </a:r>
            <a:r>
              <a:rPr lang="en-US" dirty="0"/>
              <a:t> et al., “Transport Network Function Virtualization,” J. Lightwave Technology, vol. 33, no. 5, Apr. 2015, pp. 1–8.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Dallaglio</a:t>
            </a:r>
            <a:r>
              <a:rPr lang="en-US" dirty="0"/>
              <a:t> et al., “YANG Model and NETCONF Protocol for Control and Management of Elastic Optical Networks,” OFC, 2016, pages 1–3.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B. </a:t>
            </a:r>
            <a:r>
              <a:rPr lang="en-US" dirty="0" err="1"/>
              <a:t>Claise</a:t>
            </a:r>
            <a:r>
              <a:rPr lang="en-US" dirty="0"/>
              <a:t>, “YANG as the Data Modeling Language in the IoT Space,” Proc. IoT Semantic Interoperability </a:t>
            </a:r>
            <a:r>
              <a:rPr lang="en-US" dirty="0" err="1"/>
              <a:t>Wksp</a:t>
            </a:r>
            <a:r>
              <a:rPr lang="en-US" dirty="0"/>
              <a:t>., 2016; https://www.iab.org/activities/workshops/iotsi/, accessed Feb. 5, 2017.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UNIFY Project, “D5.1: Universal Node Functional Specification and Use Case Requirements on Data Plane,” 2014; </a:t>
            </a:r>
            <a:r>
              <a:rPr lang="en-US" dirty="0">
                <a:hlinkClick r:id="rId2"/>
              </a:rPr>
              <a:t>http://www.fp7-unify.eu/files/fp7-unify-eu-docs/Results/</a:t>
            </a:r>
            <a:r>
              <a:rPr lang="en-US" dirty="0"/>
              <a:t> Deliverables/UNIFY-WP5-D5.1-Universal_node_functional_ specification.pdf, accessed Dec. 22,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DE18AC-EBE9-41A9-9AB6-056968F4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493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5D44554-7B9F-41C0-965D-570B213D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9B20198-A5AE-4F15-B39B-3229A1D2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85763" indent="-385763">
              <a:buFont typeface="+mj-lt"/>
              <a:buAutoNum type="arabicPeriod" startAt="8"/>
            </a:pPr>
            <a:r>
              <a:rPr lang="en-US" dirty="0"/>
              <a:t>L. Velasco et al., “Elastic Operations in Federated Datacenters for Performance and Cost Optimization,” Elsevier Computer </a:t>
            </a:r>
            <a:r>
              <a:rPr lang="en-US" dirty="0" err="1"/>
              <a:t>Commun</a:t>
            </a:r>
            <a:r>
              <a:rPr lang="en-US" dirty="0"/>
              <a:t>., vol. 50, 2014, pp. 142–51.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L. Velasco et al., “A Service-Oriented Hybrid Access Network and Cloud Architecture,” IEEE </a:t>
            </a:r>
            <a:r>
              <a:rPr lang="en-US" dirty="0" err="1"/>
              <a:t>Commun</a:t>
            </a:r>
            <a:r>
              <a:rPr lang="en-US" dirty="0"/>
              <a:t>. Mag., vol. 53, 2015, pp. 159–65.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V. López et al., “Transport API: A Solution for SDN in Carriers Networks,” Proc. 42nd Euro. Conf. Optical </a:t>
            </a:r>
            <a:r>
              <a:rPr lang="en-US" dirty="0" err="1"/>
              <a:t>Commun</a:t>
            </a:r>
            <a:r>
              <a:rPr lang="en-US" dirty="0"/>
              <a:t>., Düsseldorf, Germany.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R. Muñoz et al., “Integrated SDN/NFV Management and Orchestration Architecture for Dynamic Deployment of Virtual SDN Control Instances for Virtual Tenant Networks,” J. Optical </a:t>
            </a:r>
            <a:r>
              <a:rPr lang="en-US" dirty="0" err="1"/>
              <a:t>Commun</a:t>
            </a:r>
            <a:r>
              <a:rPr lang="en-US" dirty="0"/>
              <a:t>. Networking, vol. 7, no. 11, 2015.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“Building Scalable, Sustainable, </a:t>
            </a:r>
            <a:r>
              <a:rPr lang="en-US" dirty="0" err="1"/>
              <a:t>Smart+Connected</a:t>
            </a:r>
            <a:r>
              <a:rPr lang="en-US" dirty="0"/>
              <a:t> Communities with Fog Computing”; </a:t>
            </a:r>
            <a:r>
              <a:rPr lang="en-US" dirty="0">
                <a:hlinkClick r:id="rId2"/>
              </a:rPr>
              <a:t>http://blogs.cisco.com/innovation/</a:t>
            </a:r>
            <a:r>
              <a:rPr lang="en-US" dirty="0"/>
              <a:t> </a:t>
            </a:r>
            <a:r>
              <a:rPr lang="en-US" dirty="0" err="1"/>
              <a:t>barcelona</a:t>
            </a:r>
            <a:r>
              <a:rPr lang="en-US" dirty="0"/>
              <a:t>-fog-computing-</a:t>
            </a:r>
            <a:r>
              <a:rPr lang="en-US" dirty="0" err="1"/>
              <a:t>poc</a:t>
            </a:r>
            <a:r>
              <a:rPr lang="en-US" dirty="0"/>
              <a:t>, 2015, accessed Dec. 22, 2016.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U. Fayyad, G. </a:t>
            </a:r>
            <a:r>
              <a:rPr lang="en-US" dirty="0" err="1"/>
              <a:t>Piatetsky</a:t>
            </a:r>
            <a:r>
              <a:rPr lang="en-US" dirty="0"/>
              <a:t>-Shapiro, and P. Smyth, “From Data Mining to Knowledge Discovery in Databases,” AI Mag., 17:3, vol. 37, 1996.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/>
              <a:t>R. </a:t>
            </a:r>
            <a:r>
              <a:rPr lang="en-US" dirty="0" err="1"/>
              <a:t>Vilalta</a:t>
            </a:r>
            <a:r>
              <a:rPr lang="en-US" dirty="0"/>
              <a:t> et al., “End-to-End SDN Orchestration of IoT Services Using an SDN/NFV-Enabled Edge Node,” Proc. OFC, 20–24 Mar. 2016, Anaheim, CA.</a:t>
            </a:r>
          </a:p>
          <a:p>
            <a:pPr marL="385763" indent="-385763">
              <a:buFont typeface="+mj-lt"/>
              <a:buAutoNum type="arabicPeriod" startAt="8"/>
            </a:pPr>
            <a:r>
              <a:rPr lang="en-US" dirty="0">
                <a:hlinkClick r:id="rId3"/>
              </a:rPr>
              <a:t>https://github.com/rvilalta/iotworld</a:t>
            </a:r>
            <a:r>
              <a:rPr lang="en-US" dirty="0"/>
              <a:t>, accessed Dec. 12,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FE51DD-48C0-46A1-9D10-6B59F962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D4E-9292-41DE-8DF7-62C07C6A398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570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2" y="261255"/>
            <a:ext cx="8410194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=""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57" y="1064530"/>
            <a:ext cx="84830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3" name="Group 816">
            <a:extLst>
              <a:ext uri="{FF2B5EF4-FFF2-40B4-BE49-F238E27FC236}">
                <a16:creationId xmlns=""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2402572" y="1967880"/>
            <a:ext cx="4520804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=""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=""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=""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5" name="Group 950">
              <a:extLst>
                <a:ext uri="{FF2B5EF4-FFF2-40B4-BE49-F238E27FC236}">
                  <a16:creationId xmlns=""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=""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=""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=""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=""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=""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6" name="Group 956">
                <a:extLst>
                  <a:ext uri="{FF2B5EF4-FFF2-40B4-BE49-F238E27FC236}">
                    <a16:creationId xmlns=""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=""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=""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=""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7" name="Group 960">
                <a:extLst>
                  <a:ext uri="{FF2B5EF4-FFF2-40B4-BE49-F238E27FC236}">
                    <a16:creationId xmlns=""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=""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=""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=""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=""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" name="Group 965">
                <a:extLst>
                  <a:ext uri="{FF2B5EF4-FFF2-40B4-BE49-F238E27FC236}">
                    <a16:creationId xmlns=""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=""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=""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=""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9" name="Group 969">
                <a:extLst>
                  <a:ext uri="{FF2B5EF4-FFF2-40B4-BE49-F238E27FC236}">
                    <a16:creationId xmlns=""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=""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=""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=""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=""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=""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=""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=""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=""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=""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=""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=""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=""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=""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" name="Group 950">
              <a:extLst>
                <a:ext uri="{FF2B5EF4-FFF2-40B4-BE49-F238E27FC236}">
                  <a16:creationId xmlns=""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=""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=""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=""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=""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=""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1" name="Group 956">
                <a:extLst>
                  <a:ext uri="{FF2B5EF4-FFF2-40B4-BE49-F238E27FC236}">
                    <a16:creationId xmlns=""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=""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=""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=""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2" name="Group 960">
                <a:extLst>
                  <a:ext uri="{FF2B5EF4-FFF2-40B4-BE49-F238E27FC236}">
                    <a16:creationId xmlns=""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=""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=""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=""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=""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3" name="Group 965">
                <a:extLst>
                  <a:ext uri="{FF2B5EF4-FFF2-40B4-BE49-F238E27FC236}">
                    <a16:creationId xmlns=""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=""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=""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=""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4" name="Group 969">
                <a:extLst>
                  <a:ext uri="{FF2B5EF4-FFF2-40B4-BE49-F238E27FC236}">
                    <a16:creationId xmlns=""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=""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=""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=""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=""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=""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=""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=""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=""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=""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=""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=""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=""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=""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=""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3256252" y="5696917"/>
            <a:ext cx="3020615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=""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3758695" y="5847730"/>
            <a:ext cx="98702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=""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3675351" y="6035055"/>
            <a:ext cx="1694259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=""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3684877" y="6139831"/>
            <a:ext cx="535781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=""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4448067" y="6333505"/>
            <a:ext cx="935831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=""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4943367" y="5881068"/>
            <a:ext cx="792956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=""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4406395" y="6035055"/>
            <a:ext cx="1343025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=""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5401757" y="6063631"/>
            <a:ext cx="44172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=""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4758820" y="5847731"/>
            <a:ext cx="610790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15" name="Group 895">
            <a:extLst>
              <a:ext uri="{FF2B5EF4-FFF2-40B4-BE49-F238E27FC236}">
                <a16:creationId xmlns=""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2456151" y="2950543"/>
            <a:ext cx="5279143" cy="1102530"/>
            <a:chOff x="1526216" y="3003498"/>
            <a:chExt cx="7038242" cy="1102529"/>
          </a:xfrm>
        </p:grpSpPr>
        <p:sp>
          <p:nvSpPr>
            <p:cNvPr id="897" name="TextBox 399">
              <a:extLst>
                <a:ext uri="{FF2B5EF4-FFF2-40B4-BE49-F238E27FC236}">
                  <a16:creationId xmlns=""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127" y="3628973"/>
              <a:ext cx="82964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=""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2313" y="3003498"/>
              <a:ext cx="96214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=""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16" name="Group 899">
            <a:extLst>
              <a:ext uri="{FF2B5EF4-FFF2-40B4-BE49-F238E27FC236}">
                <a16:creationId xmlns=""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3139570" y="2682256"/>
            <a:ext cx="3221831" cy="320675"/>
            <a:chOff x="2433511" y="2792111"/>
            <a:chExt cx="4296530" cy="320561"/>
          </a:xfrm>
        </p:grpSpPr>
        <p:grpSp>
          <p:nvGrpSpPr>
            <p:cNvPr id="17" name="Group 401">
              <a:extLst>
                <a:ext uri="{FF2B5EF4-FFF2-40B4-BE49-F238E27FC236}">
                  <a16:creationId xmlns=""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=""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=""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=""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=""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8" name="Group 406">
              <a:extLst>
                <a:ext uri="{FF2B5EF4-FFF2-40B4-BE49-F238E27FC236}">
                  <a16:creationId xmlns=""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=""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=""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9" name="Group 411">
              <a:extLst>
                <a:ext uri="{FF2B5EF4-FFF2-40B4-BE49-F238E27FC236}">
                  <a16:creationId xmlns=""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=""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20" name="Group 416">
              <a:extLst>
                <a:ext uri="{FF2B5EF4-FFF2-40B4-BE49-F238E27FC236}">
                  <a16:creationId xmlns=""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=""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=""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=""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21" name="Group 421">
              <a:extLst>
                <a:ext uri="{FF2B5EF4-FFF2-40B4-BE49-F238E27FC236}">
                  <a16:creationId xmlns=""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=""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=""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=""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=""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925">
            <a:extLst>
              <a:ext uri="{FF2B5EF4-FFF2-40B4-BE49-F238E27FC236}">
                <a16:creationId xmlns=""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2703801" y="3656981"/>
            <a:ext cx="390882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=""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=""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=""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=""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=""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3" name="Group 28">
              <a:extLst>
                <a:ext uri="{FF2B5EF4-FFF2-40B4-BE49-F238E27FC236}">
                  <a16:creationId xmlns=""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=""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24" name="Group 498">
                <a:extLst>
                  <a:ext uri="{FF2B5EF4-FFF2-40B4-BE49-F238E27FC236}">
                    <a16:creationId xmlns=""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=""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=""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=""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=""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=""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=""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=""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=""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25" name="Group 504">
                <a:extLst>
                  <a:ext uri="{FF2B5EF4-FFF2-40B4-BE49-F238E27FC236}">
                    <a16:creationId xmlns=""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=""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=""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=""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=""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=""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=""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=""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=""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=""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6" name="Group 29">
              <a:extLst>
                <a:ext uri="{FF2B5EF4-FFF2-40B4-BE49-F238E27FC236}">
                  <a16:creationId xmlns=""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=""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=""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27" name="Group 552">
                <a:extLst>
                  <a:ext uri="{FF2B5EF4-FFF2-40B4-BE49-F238E27FC236}">
                    <a16:creationId xmlns=""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=""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=""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=""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=""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=""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=""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=""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28" name="Group 538">
                <a:extLst>
                  <a:ext uri="{FF2B5EF4-FFF2-40B4-BE49-F238E27FC236}">
                    <a16:creationId xmlns=""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=""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=""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=""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=""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=""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=""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=""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=""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=""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" name="Group 30">
              <a:extLst>
                <a:ext uri="{FF2B5EF4-FFF2-40B4-BE49-F238E27FC236}">
                  <a16:creationId xmlns=""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=""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=""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" name="Group 580">
                <a:extLst>
                  <a:ext uri="{FF2B5EF4-FFF2-40B4-BE49-F238E27FC236}">
                    <a16:creationId xmlns=""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=""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=""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=""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=""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=""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=""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=""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1" name="Group 568">
                <a:extLst>
                  <a:ext uri="{FF2B5EF4-FFF2-40B4-BE49-F238E27FC236}">
                    <a16:creationId xmlns=""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=""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=""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=""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=""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=""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=""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=""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=""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=""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800" name="Group 48257">
              <a:extLst>
                <a:ext uri="{FF2B5EF4-FFF2-40B4-BE49-F238E27FC236}">
                  <a16:creationId xmlns=""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=""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=""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801" name="Group 607">
                <a:extLst>
                  <a:ext uri="{FF2B5EF4-FFF2-40B4-BE49-F238E27FC236}">
                    <a16:creationId xmlns=""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=""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=""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=""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=""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=""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=""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=""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802" name="Group 595">
                <a:extLst>
                  <a:ext uri="{FF2B5EF4-FFF2-40B4-BE49-F238E27FC236}">
                    <a16:creationId xmlns=""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=""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=""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=""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=""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=""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803" name="Group 48258">
              <a:extLst>
                <a:ext uri="{FF2B5EF4-FFF2-40B4-BE49-F238E27FC236}">
                  <a16:creationId xmlns=""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=""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=""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804" name="Group 634">
                <a:extLst>
                  <a:ext uri="{FF2B5EF4-FFF2-40B4-BE49-F238E27FC236}">
                    <a16:creationId xmlns=""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=""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=""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=""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=""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=""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=""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=""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805" name="Group 622">
                <a:extLst>
                  <a:ext uri="{FF2B5EF4-FFF2-40B4-BE49-F238E27FC236}">
                    <a16:creationId xmlns=""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=""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=""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=""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=""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=""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806" name="Group 1036">
            <a:extLst>
              <a:ext uri="{FF2B5EF4-FFF2-40B4-BE49-F238E27FC236}">
                <a16:creationId xmlns=""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3097898" y="2423493"/>
            <a:ext cx="3312319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=""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=""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=""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=""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=""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807" name="Group 1042">
            <a:extLst>
              <a:ext uri="{FF2B5EF4-FFF2-40B4-BE49-F238E27FC236}">
                <a16:creationId xmlns=""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2853820" y="4634881"/>
            <a:ext cx="3718322" cy="693737"/>
            <a:chOff x="2055070" y="4690247"/>
            <a:chExt cx="4956877" cy="694339"/>
          </a:xfrm>
        </p:grpSpPr>
        <p:grpSp>
          <p:nvGrpSpPr>
            <p:cNvPr id="808" name="Group 554">
              <a:extLst>
                <a:ext uri="{FF2B5EF4-FFF2-40B4-BE49-F238E27FC236}">
                  <a16:creationId xmlns=""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=""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=""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=""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=""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809" name="Group 582">
              <a:extLst>
                <a:ext uri="{FF2B5EF4-FFF2-40B4-BE49-F238E27FC236}">
                  <a16:creationId xmlns=""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=""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=""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=""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=""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810" name="Group 609">
              <a:extLst>
                <a:ext uri="{FF2B5EF4-FFF2-40B4-BE49-F238E27FC236}">
                  <a16:creationId xmlns=""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=""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=""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=""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=""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811" name="Group 636">
              <a:extLst>
                <a:ext uri="{FF2B5EF4-FFF2-40B4-BE49-F238E27FC236}">
                  <a16:creationId xmlns=""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=""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=""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=""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=""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812" name="Group 554">
              <a:extLst>
                <a:ext uri="{FF2B5EF4-FFF2-40B4-BE49-F238E27FC236}">
                  <a16:creationId xmlns=""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=""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=""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=""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=""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813" name="Group 347">
            <a:extLst>
              <a:ext uri="{FF2B5EF4-FFF2-40B4-BE49-F238E27FC236}">
                <a16:creationId xmlns=""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5704176" y="5890592"/>
            <a:ext cx="44172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=""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=""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=""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=""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=""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=""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=""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=""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=""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4" name="Group 347">
            <a:extLst>
              <a:ext uri="{FF2B5EF4-FFF2-40B4-BE49-F238E27FC236}">
                <a16:creationId xmlns=""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4593323" y="5749306"/>
            <a:ext cx="441722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=""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=""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=""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=""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=""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=""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=""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=""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=""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5" name="Group 347">
            <a:extLst>
              <a:ext uri="{FF2B5EF4-FFF2-40B4-BE49-F238E27FC236}">
                <a16:creationId xmlns=""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5187445" y="6209681"/>
            <a:ext cx="44172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=""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=""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=""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=""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=""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=""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=""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=""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=""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6" name="Group 347">
            <a:extLst>
              <a:ext uri="{FF2B5EF4-FFF2-40B4-BE49-F238E27FC236}">
                <a16:creationId xmlns=""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4089688" y="6301756"/>
            <a:ext cx="44172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=""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=""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=""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=""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=""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=""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=""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=""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=""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7" name="Group 11">
            <a:extLst>
              <a:ext uri="{FF2B5EF4-FFF2-40B4-BE49-F238E27FC236}">
                <a16:creationId xmlns=""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3370552" y="2167905"/>
            <a:ext cx="2699146" cy="493712"/>
            <a:chOff x="2704632" y="2011398"/>
            <a:chExt cx="3598520" cy="493919"/>
          </a:xfrm>
        </p:grpSpPr>
        <p:sp>
          <p:nvSpPr>
            <p:cNvPr id="1135" name="Oval 1134">
              <a:extLst>
                <a:ext uri="{FF2B5EF4-FFF2-40B4-BE49-F238E27FC236}">
                  <a16:creationId xmlns=""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=""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=""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328" y="2127167"/>
              <a:ext cx="2742372" cy="28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821" name="Group 2">
            <a:extLst>
              <a:ext uri="{FF2B5EF4-FFF2-40B4-BE49-F238E27FC236}">
                <a16:creationId xmlns=""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2756189" y="4177678"/>
            <a:ext cx="3859671" cy="821264"/>
            <a:chOff x="3674918" y="4177678"/>
            <a:chExt cx="5146229" cy="821264"/>
          </a:xfrm>
        </p:grpSpPr>
        <p:grpSp>
          <p:nvGrpSpPr>
            <p:cNvPr id="822" name="Group 441">
              <a:extLst>
                <a:ext uri="{FF2B5EF4-FFF2-40B4-BE49-F238E27FC236}">
                  <a16:creationId xmlns=""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78"/>
              <a:ext cx="923925" cy="406399"/>
              <a:chOff x="2705100" y="2011480"/>
              <a:chExt cx="3598690" cy="49442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=""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=""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=""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9504" y="2127168"/>
                <a:ext cx="2624027" cy="346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828" name="Group 16">
              <a:extLst>
                <a:ext uri="{FF2B5EF4-FFF2-40B4-BE49-F238E27FC236}">
                  <a16:creationId xmlns=""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3027" y="4714249"/>
              <a:ext cx="579647" cy="284693"/>
              <a:chOff x="3493175" y="4573304"/>
              <a:chExt cx="579592" cy="284813"/>
            </a:xfrm>
          </p:grpSpPr>
          <p:grpSp>
            <p:nvGrpSpPr>
              <p:cNvPr id="830" name="Group 12">
                <a:extLst>
                  <a:ext uri="{FF2B5EF4-FFF2-40B4-BE49-F238E27FC236}">
                    <a16:creationId xmlns=""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=""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=""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=""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3175" y="4573304"/>
                <a:ext cx="579592" cy="28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33" name="Group 450">
              <a:extLst>
                <a:ext uri="{FF2B5EF4-FFF2-40B4-BE49-F238E27FC236}">
                  <a16:creationId xmlns=""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3249" y="4712131"/>
              <a:ext cx="579647" cy="284693"/>
              <a:chOff x="3493175" y="4573304"/>
              <a:chExt cx="579592" cy="284813"/>
            </a:xfrm>
          </p:grpSpPr>
          <p:grpSp>
            <p:nvGrpSpPr>
              <p:cNvPr id="835" name="Group 451">
                <a:extLst>
                  <a:ext uri="{FF2B5EF4-FFF2-40B4-BE49-F238E27FC236}">
                    <a16:creationId xmlns=""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=""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=""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=""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3175" y="4573304"/>
                <a:ext cx="579592" cy="28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60" name="Group 455">
              <a:extLst>
                <a:ext uri="{FF2B5EF4-FFF2-40B4-BE49-F238E27FC236}">
                  <a16:creationId xmlns=""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3619" y="4710014"/>
              <a:ext cx="579647" cy="284693"/>
              <a:chOff x="3493175" y="4573304"/>
              <a:chExt cx="579592" cy="284813"/>
            </a:xfrm>
          </p:grpSpPr>
          <p:grpSp>
            <p:nvGrpSpPr>
              <p:cNvPr id="862" name="Group 456">
                <a:extLst>
                  <a:ext uri="{FF2B5EF4-FFF2-40B4-BE49-F238E27FC236}">
                    <a16:creationId xmlns=""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=""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=""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=""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3175" y="4573304"/>
                <a:ext cx="579592" cy="28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65" name="Group 460">
              <a:extLst>
                <a:ext uri="{FF2B5EF4-FFF2-40B4-BE49-F238E27FC236}">
                  <a16:creationId xmlns=""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1500" y="4707897"/>
              <a:ext cx="579647" cy="284693"/>
              <a:chOff x="3493175" y="4573304"/>
              <a:chExt cx="579592" cy="284813"/>
            </a:xfrm>
          </p:grpSpPr>
          <p:grpSp>
            <p:nvGrpSpPr>
              <p:cNvPr id="867" name="Group 461">
                <a:extLst>
                  <a:ext uri="{FF2B5EF4-FFF2-40B4-BE49-F238E27FC236}">
                    <a16:creationId xmlns=""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=""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=""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=""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3175" y="4573304"/>
                <a:ext cx="579592" cy="28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896" name="Group 1">
            <a:extLst>
              <a:ext uri="{FF2B5EF4-FFF2-40B4-BE49-F238E27FC236}">
                <a16:creationId xmlns=""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015620" y="5474667"/>
            <a:ext cx="2096045" cy="902475"/>
            <a:chOff x="938213" y="5237163"/>
            <a:chExt cx="2794726" cy="902474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=""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=""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2" y="5473700"/>
              <a:ext cx="3595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=""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3595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900" name="Group 5">
              <a:extLst>
                <a:ext uri="{FF2B5EF4-FFF2-40B4-BE49-F238E27FC236}">
                  <a16:creationId xmlns=""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524150"/>
              <a:chOff x="-4079003" y="2717403"/>
              <a:chExt cx="1616718" cy="525347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=""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=""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=""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=""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699615" cy="277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=""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=""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01" name="Group 357">
              <a:extLst>
                <a:ext uri="{FF2B5EF4-FFF2-40B4-BE49-F238E27FC236}">
                  <a16:creationId xmlns=""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=""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=""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=""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=""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=""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=""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=""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=""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=""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=""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3595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=""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598" y="4850781"/>
            <a:ext cx="14942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02" name="Group 1162">
            <a:extLst>
              <a:ext uri="{FF2B5EF4-FFF2-40B4-BE49-F238E27FC236}">
                <a16:creationId xmlns=""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3293180" y="2898843"/>
            <a:ext cx="3038451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=""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=""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=""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=""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=""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5" name="Slide Number Placeholder 4">
            <a:extLst>
              <a:ext uri="{FF2B5EF4-FFF2-40B4-BE49-F238E27FC236}">
                <a16:creationId xmlns="" xmlns:a16="http://schemas.microsoft.com/office/drawing/2014/main" id="{7421469F-33E5-D447-A9DE-1067C7F4D6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14712" y="644309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416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4139"/>
            <a:ext cx="7886700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up 367">
            <a:extLst>
              <a:ext uri="{FF2B5EF4-FFF2-40B4-BE49-F238E27FC236}">
                <a16:creationId xmlns="" xmlns:a16="http://schemas.microsoft.com/office/drawing/2014/main" id="{97528339-91BF-A047-B131-DB1084069AD0}"/>
              </a:ext>
            </a:extLst>
          </p:cNvPr>
          <p:cNvGrpSpPr/>
          <p:nvPr/>
        </p:nvGrpSpPr>
        <p:grpSpPr>
          <a:xfrm>
            <a:off x="2292612" y="1998117"/>
            <a:ext cx="5333262" cy="4668701"/>
            <a:chOff x="1453484" y="1555350"/>
            <a:chExt cx="7111015" cy="4668701"/>
          </a:xfrm>
        </p:grpSpPr>
        <p:grpSp>
          <p:nvGrpSpPr>
            <p:cNvPr id="5" name="Group 368">
              <a:extLst>
                <a:ext uri="{FF2B5EF4-FFF2-40B4-BE49-F238E27FC236}">
                  <a16:creationId xmlns="" xmlns:a16="http://schemas.microsoft.com/office/drawing/2014/main" id="{65D1C995-A844-2B42-9010-C4218A5CA77D}"/>
                </a:ext>
              </a:extLst>
            </p:cNvPr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641" name="Rectangle 640">
                <a:extLst>
                  <a:ext uri="{FF2B5EF4-FFF2-40B4-BE49-F238E27FC236}">
                    <a16:creationId xmlns="" xmlns:a16="http://schemas.microsoft.com/office/drawing/2014/main" id="{0E8C8ADE-E45C-8948-918B-042EEC2FAE7D}"/>
                  </a:ext>
                </a:extLst>
              </p:cNvPr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="" xmlns:a16="http://schemas.microsoft.com/office/drawing/2014/main" id="{4C064E57-91B4-C64F-BC29-DB5B58D5D836}"/>
                  </a:ext>
                </a:extLst>
              </p:cNvPr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="" xmlns:a16="http://schemas.microsoft.com/office/drawing/2014/main" id="{FA5C362A-704A-E343-9748-70DE7380E98C}"/>
                  </a:ext>
                </a:extLst>
              </p:cNvPr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D2DB9">
                      <a:lumMod val="20000"/>
                      <a:lumOff val="80000"/>
                    </a:srgbClr>
                  </a:gs>
                  <a:gs pos="100000">
                    <a:srgbClr val="FFFFFF"/>
                  </a:gs>
                </a:gsLst>
                <a:lin ang="108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6" name="Group 950">
                <a:extLst>
                  <a:ext uri="{FF2B5EF4-FFF2-40B4-BE49-F238E27FC236}">
                    <a16:creationId xmlns="" xmlns:a16="http://schemas.microsoft.com/office/drawing/2014/main" id="{BFB22C9B-BC09-B440-A46F-2D7673697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678" name="Freeform 951">
                  <a:extLst>
                    <a:ext uri="{FF2B5EF4-FFF2-40B4-BE49-F238E27FC236}">
                      <a16:creationId xmlns="" xmlns:a16="http://schemas.microsoft.com/office/drawing/2014/main" id="{C93B17FF-0040-E143-8CD8-47B3382C9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9" name="Rectangle 952">
                  <a:extLst>
                    <a:ext uri="{FF2B5EF4-FFF2-40B4-BE49-F238E27FC236}">
                      <a16:creationId xmlns="" xmlns:a16="http://schemas.microsoft.com/office/drawing/2014/main" id="{94E3F1D7-858E-134B-B23C-9AEF03604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0" name="Freeform 953">
                  <a:extLst>
                    <a:ext uri="{FF2B5EF4-FFF2-40B4-BE49-F238E27FC236}">
                      <a16:creationId xmlns="" xmlns:a16="http://schemas.microsoft.com/office/drawing/2014/main" id="{A5ADCD62-7F66-5342-A67A-0AAD6E629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1" name="Freeform 954">
                  <a:extLst>
                    <a:ext uri="{FF2B5EF4-FFF2-40B4-BE49-F238E27FC236}">
                      <a16:creationId xmlns="" xmlns:a16="http://schemas.microsoft.com/office/drawing/2014/main" id="{798CC50B-B3EC-314B-9757-048EDA872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2" name="Rectangle 955">
                  <a:extLst>
                    <a:ext uri="{FF2B5EF4-FFF2-40B4-BE49-F238E27FC236}">
                      <a16:creationId xmlns="" xmlns:a16="http://schemas.microsoft.com/office/drawing/2014/main" id="{8AC0730C-7FD1-954C-9651-01160E90F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7" name="Group 956">
                  <a:extLst>
                    <a:ext uri="{FF2B5EF4-FFF2-40B4-BE49-F238E27FC236}">
                      <a16:creationId xmlns="" xmlns:a16="http://schemas.microsoft.com/office/drawing/2014/main" id="{46F1238A-3BE5-7E4D-9C16-6AF856100F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708" name="AutoShape 957">
                    <a:extLst>
                      <a:ext uri="{FF2B5EF4-FFF2-40B4-BE49-F238E27FC236}">
                        <a16:creationId xmlns="" xmlns:a16="http://schemas.microsoft.com/office/drawing/2014/main" id="{8F3DFBFB-DFA3-5F48-8418-ED7B15AEE2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9" name="AutoShape 958">
                    <a:extLst>
                      <a:ext uri="{FF2B5EF4-FFF2-40B4-BE49-F238E27FC236}">
                        <a16:creationId xmlns="" xmlns:a16="http://schemas.microsoft.com/office/drawing/2014/main" id="{3EF6C38B-BA43-AE4B-8950-AC4EC3C469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4" name="Rectangle 959">
                  <a:extLst>
                    <a:ext uri="{FF2B5EF4-FFF2-40B4-BE49-F238E27FC236}">
                      <a16:creationId xmlns="" xmlns:a16="http://schemas.microsoft.com/office/drawing/2014/main" id="{A5086A21-7AAE-C24B-A458-7EA58661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" name="Group 960">
                  <a:extLst>
                    <a:ext uri="{FF2B5EF4-FFF2-40B4-BE49-F238E27FC236}">
                      <a16:creationId xmlns="" xmlns:a16="http://schemas.microsoft.com/office/drawing/2014/main" id="{DC0F35FB-5641-C341-93CC-CF394A1D80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706" name="AutoShape 961">
                    <a:extLst>
                      <a:ext uri="{FF2B5EF4-FFF2-40B4-BE49-F238E27FC236}">
                        <a16:creationId xmlns="" xmlns:a16="http://schemas.microsoft.com/office/drawing/2014/main" id="{77FB2B1D-3750-5049-9EFA-8AC3214A62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7" name="AutoShape 962">
                    <a:extLst>
                      <a:ext uri="{FF2B5EF4-FFF2-40B4-BE49-F238E27FC236}">
                        <a16:creationId xmlns="" xmlns:a16="http://schemas.microsoft.com/office/drawing/2014/main" id="{956944B6-375A-5147-8F14-3875730F07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6" name="Rectangle 963">
                  <a:extLst>
                    <a:ext uri="{FF2B5EF4-FFF2-40B4-BE49-F238E27FC236}">
                      <a16:creationId xmlns="" xmlns:a16="http://schemas.microsoft.com/office/drawing/2014/main" id="{51250F08-E9E0-8947-B41A-98CA619B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7" name="Rectangle 964">
                  <a:extLst>
                    <a:ext uri="{FF2B5EF4-FFF2-40B4-BE49-F238E27FC236}">
                      <a16:creationId xmlns="" xmlns:a16="http://schemas.microsoft.com/office/drawing/2014/main" id="{A7290D91-148F-E442-B5BE-7041CAA12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9" name="Group 965">
                  <a:extLst>
                    <a:ext uri="{FF2B5EF4-FFF2-40B4-BE49-F238E27FC236}">
                      <a16:creationId xmlns="" xmlns:a16="http://schemas.microsoft.com/office/drawing/2014/main" id="{A4AC7B26-9599-E447-9575-F78EA7DB36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704" name="AutoShape 966">
                    <a:extLst>
                      <a:ext uri="{FF2B5EF4-FFF2-40B4-BE49-F238E27FC236}">
                        <a16:creationId xmlns="" xmlns:a16="http://schemas.microsoft.com/office/drawing/2014/main" id="{16872CF0-ABED-9445-8EA2-8FBA649600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5" name="AutoShape 967">
                    <a:extLst>
                      <a:ext uri="{FF2B5EF4-FFF2-40B4-BE49-F238E27FC236}">
                        <a16:creationId xmlns="" xmlns:a16="http://schemas.microsoft.com/office/drawing/2014/main" id="{64523BD2-4BE8-E847-BE4E-D2CBBC05C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9" name="Freeform 968">
                  <a:extLst>
                    <a:ext uri="{FF2B5EF4-FFF2-40B4-BE49-F238E27FC236}">
                      <a16:creationId xmlns="" xmlns:a16="http://schemas.microsoft.com/office/drawing/2014/main" id="{766AF934-6B9F-7A4A-BA2F-5AC0F59DD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0" name="Group 969">
                  <a:extLst>
                    <a:ext uri="{FF2B5EF4-FFF2-40B4-BE49-F238E27FC236}">
                      <a16:creationId xmlns="" xmlns:a16="http://schemas.microsoft.com/office/drawing/2014/main" id="{01B1207E-761E-8B48-A649-9F16B0E817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702" name="AutoShape 970">
                    <a:extLst>
                      <a:ext uri="{FF2B5EF4-FFF2-40B4-BE49-F238E27FC236}">
                        <a16:creationId xmlns="" xmlns:a16="http://schemas.microsoft.com/office/drawing/2014/main" id="{08367B9F-30AC-DB4D-86E0-8706AB6F1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3" name="AutoShape 971">
                    <a:extLst>
                      <a:ext uri="{FF2B5EF4-FFF2-40B4-BE49-F238E27FC236}">
                        <a16:creationId xmlns="" xmlns:a16="http://schemas.microsoft.com/office/drawing/2014/main" id="{0CCF312D-E5E0-DD42-BC43-029376F07D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1" name="Rectangle 972">
                  <a:extLst>
                    <a:ext uri="{FF2B5EF4-FFF2-40B4-BE49-F238E27FC236}">
                      <a16:creationId xmlns="" xmlns:a16="http://schemas.microsoft.com/office/drawing/2014/main" id="{77C87858-B0B9-CD40-83EF-2AE4B8CE3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2" name="Freeform 973">
                  <a:extLst>
                    <a:ext uri="{FF2B5EF4-FFF2-40B4-BE49-F238E27FC236}">
                      <a16:creationId xmlns="" xmlns:a16="http://schemas.microsoft.com/office/drawing/2014/main" id="{A75FB760-53D9-F645-965D-EACA234C7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3" name="Freeform 974">
                  <a:extLst>
                    <a:ext uri="{FF2B5EF4-FFF2-40B4-BE49-F238E27FC236}">
                      <a16:creationId xmlns="" xmlns:a16="http://schemas.microsoft.com/office/drawing/2014/main" id="{D0F6A067-0F6C-1542-93C8-8767BAB28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4" name="Oval 975">
                  <a:extLst>
                    <a:ext uri="{FF2B5EF4-FFF2-40B4-BE49-F238E27FC236}">
                      <a16:creationId xmlns="" xmlns:a16="http://schemas.microsoft.com/office/drawing/2014/main" id="{B148E6EE-1086-9D40-820A-A5B06CF30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Freeform 976">
                  <a:extLst>
                    <a:ext uri="{FF2B5EF4-FFF2-40B4-BE49-F238E27FC236}">
                      <a16:creationId xmlns="" xmlns:a16="http://schemas.microsoft.com/office/drawing/2014/main" id="{D8F25B87-4D7C-9E4E-A7D7-69EF334AD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AutoShape 977">
                  <a:extLst>
                    <a:ext uri="{FF2B5EF4-FFF2-40B4-BE49-F238E27FC236}">
                      <a16:creationId xmlns="" xmlns:a16="http://schemas.microsoft.com/office/drawing/2014/main" id="{F19FCB47-2C02-3A4D-8F7C-5C007AACF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7" name="AutoShape 978">
                  <a:extLst>
                    <a:ext uri="{FF2B5EF4-FFF2-40B4-BE49-F238E27FC236}">
                      <a16:creationId xmlns="" xmlns:a16="http://schemas.microsoft.com/office/drawing/2014/main" id="{02DAEA9E-1C92-1E49-ADA1-E12E55954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8" name="Oval 979">
                  <a:extLst>
                    <a:ext uri="{FF2B5EF4-FFF2-40B4-BE49-F238E27FC236}">
                      <a16:creationId xmlns="" xmlns:a16="http://schemas.microsoft.com/office/drawing/2014/main" id="{05D8FE8F-A7EC-5C49-899C-04C285157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9" name="Oval 980">
                  <a:extLst>
                    <a:ext uri="{FF2B5EF4-FFF2-40B4-BE49-F238E27FC236}">
                      <a16:creationId xmlns="" xmlns:a16="http://schemas.microsoft.com/office/drawing/2014/main" id="{9EF3949A-4727-6545-8662-158858490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0" name="Oval 981">
                  <a:extLst>
                    <a:ext uri="{FF2B5EF4-FFF2-40B4-BE49-F238E27FC236}">
                      <a16:creationId xmlns="" xmlns:a16="http://schemas.microsoft.com/office/drawing/2014/main" id="{0403B0BF-BF1F-DA46-9D8B-5B8849E3B9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1" name="Rectangle 982">
                  <a:extLst>
                    <a:ext uri="{FF2B5EF4-FFF2-40B4-BE49-F238E27FC236}">
                      <a16:creationId xmlns="" xmlns:a16="http://schemas.microsoft.com/office/drawing/2014/main" id="{11732AD1-CADA-424C-B568-61AE7615F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950">
                <a:extLst>
                  <a:ext uri="{FF2B5EF4-FFF2-40B4-BE49-F238E27FC236}">
                    <a16:creationId xmlns="" xmlns:a16="http://schemas.microsoft.com/office/drawing/2014/main" id="{FECCC7AA-D327-D443-87B8-617FD04017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646" name="Freeform 951">
                  <a:extLst>
                    <a:ext uri="{FF2B5EF4-FFF2-40B4-BE49-F238E27FC236}">
                      <a16:creationId xmlns="" xmlns:a16="http://schemas.microsoft.com/office/drawing/2014/main" id="{D0EE5BDB-2A71-CE4D-A062-CF068F329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7" name="Rectangle 952">
                  <a:extLst>
                    <a:ext uri="{FF2B5EF4-FFF2-40B4-BE49-F238E27FC236}">
                      <a16:creationId xmlns="" xmlns:a16="http://schemas.microsoft.com/office/drawing/2014/main" id="{9E873E53-60F1-0244-90AF-FCDF28B96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8" name="Freeform 953">
                  <a:extLst>
                    <a:ext uri="{FF2B5EF4-FFF2-40B4-BE49-F238E27FC236}">
                      <a16:creationId xmlns="" xmlns:a16="http://schemas.microsoft.com/office/drawing/2014/main" id="{0FAA8939-0162-2647-AA4C-426D1152D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9" name="Freeform 954">
                  <a:extLst>
                    <a:ext uri="{FF2B5EF4-FFF2-40B4-BE49-F238E27FC236}">
                      <a16:creationId xmlns="" xmlns:a16="http://schemas.microsoft.com/office/drawing/2014/main" id="{ACF078AF-FFA7-DC47-91FC-2294F2AE4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0" name="Rectangle 955">
                  <a:extLst>
                    <a:ext uri="{FF2B5EF4-FFF2-40B4-BE49-F238E27FC236}">
                      <a16:creationId xmlns="" xmlns:a16="http://schemas.microsoft.com/office/drawing/2014/main" id="{5AB29191-3455-804D-BDB2-439F7285B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2" name="Group 956">
                  <a:extLst>
                    <a:ext uri="{FF2B5EF4-FFF2-40B4-BE49-F238E27FC236}">
                      <a16:creationId xmlns="" xmlns:a16="http://schemas.microsoft.com/office/drawing/2014/main" id="{4B1AE814-DE01-8344-A38E-AB9760179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676" name="AutoShape 957">
                    <a:extLst>
                      <a:ext uri="{FF2B5EF4-FFF2-40B4-BE49-F238E27FC236}">
                        <a16:creationId xmlns="" xmlns:a16="http://schemas.microsoft.com/office/drawing/2014/main" id="{3D8B382B-4EE2-3044-AB03-ED5E89F62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" name="AutoShape 958">
                    <a:extLst>
                      <a:ext uri="{FF2B5EF4-FFF2-40B4-BE49-F238E27FC236}">
                        <a16:creationId xmlns="" xmlns:a16="http://schemas.microsoft.com/office/drawing/2014/main" id="{EE12B379-2B8C-6249-85FA-34B6B72F88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2" name="Rectangle 959">
                  <a:extLst>
                    <a:ext uri="{FF2B5EF4-FFF2-40B4-BE49-F238E27FC236}">
                      <a16:creationId xmlns="" xmlns:a16="http://schemas.microsoft.com/office/drawing/2014/main" id="{8B337E37-83E3-8A4F-A114-0556F0655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3" name="Group 960">
                  <a:extLst>
                    <a:ext uri="{FF2B5EF4-FFF2-40B4-BE49-F238E27FC236}">
                      <a16:creationId xmlns="" xmlns:a16="http://schemas.microsoft.com/office/drawing/2014/main" id="{2B1B316A-27F7-544C-BB1F-529B81FEBC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674" name="AutoShape 961">
                    <a:extLst>
                      <a:ext uri="{FF2B5EF4-FFF2-40B4-BE49-F238E27FC236}">
                        <a16:creationId xmlns="" xmlns:a16="http://schemas.microsoft.com/office/drawing/2014/main" id="{82CB4D18-8227-7449-A037-629C0FF8F6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5" name="AutoShape 962">
                    <a:extLst>
                      <a:ext uri="{FF2B5EF4-FFF2-40B4-BE49-F238E27FC236}">
                        <a16:creationId xmlns="" xmlns:a16="http://schemas.microsoft.com/office/drawing/2014/main" id="{77C4C892-C52D-2A43-9E00-5E5F89DAA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4" name="Rectangle 963">
                  <a:extLst>
                    <a:ext uri="{FF2B5EF4-FFF2-40B4-BE49-F238E27FC236}">
                      <a16:creationId xmlns="" xmlns:a16="http://schemas.microsoft.com/office/drawing/2014/main" id="{9B59ADB0-5FC1-6947-8652-152C4431F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5" name="Rectangle 964">
                  <a:extLst>
                    <a:ext uri="{FF2B5EF4-FFF2-40B4-BE49-F238E27FC236}">
                      <a16:creationId xmlns="" xmlns:a16="http://schemas.microsoft.com/office/drawing/2014/main" id="{8036EA19-0F4F-4C4C-AB33-071D6E220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4" name="Group 965">
                  <a:extLst>
                    <a:ext uri="{FF2B5EF4-FFF2-40B4-BE49-F238E27FC236}">
                      <a16:creationId xmlns="" xmlns:a16="http://schemas.microsoft.com/office/drawing/2014/main" id="{A1852D81-9CD2-8342-A865-F1FC4DE7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672" name="AutoShape 966">
                    <a:extLst>
                      <a:ext uri="{FF2B5EF4-FFF2-40B4-BE49-F238E27FC236}">
                        <a16:creationId xmlns="" xmlns:a16="http://schemas.microsoft.com/office/drawing/2014/main" id="{108E3B46-89A3-BF49-B0A1-1143515C5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3" name="AutoShape 967">
                    <a:extLst>
                      <a:ext uri="{FF2B5EF4-FFF2-40B4-BE49-F238E27FC236}">
                        <a16:creationId xmlns="" xmlns:a16="http://schemas.microsoft.com/office/drawing/2014/main" id="{EC7B04A0-DF7A-634B-9639-ECB3A2ECC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7" name="Freeform 968">
                  <a:extLst>
                    <a:ext uri="{FF2B5EF4-FFF2-40B4-BE49-F238E27FC236}">
                      <a16:creationId xmlns="" xmlns:a16="http://schemas.microsoft.com/office/drawing/2014/main" id="{CEABE947-354F-A444-B6A6-162F825E5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5" name="Group 969">
                  <a:extLst>
                    <a:ext uri="{FF2B5EF4-FFF2-40B4-BE49-F238E27FC236}">
                      <a16:creationId xmlns="" xmlns:a16="http://schemas.microsoft.com/office/drawing/2014/main" id="{C17DC2A8-1A2D-024C-81BB-C671F1D74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670" name="AutoShape 970">
                    <a:extLst>
                      <a:ext uri="{FF2B5EF4-FFF2-40B4-BE49-F238E27FC236}">
                        <a16:creationId xmlns="" xmlns:a16="http://schemas.microsoft.com/office/drawing/2014/main" id="{F160E30B-0993-AE40-BCC2-F036B6614B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1" name="AutoShape 971">
                    <a:extLst>
                      <a:ext uri="{FF2B5EF4-FFF2-40B4-BE49-F238E27FC236}">
                        <a16:creationId xmlns="" xmlns:a16="http://schemas.microsoft.com/office/drawing/2014/main" id="{538FC7AE-F6DF-8747-A7AB-B6B79861F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9" name="Rectangle 972">
                  <a:extLst>
                    <a:ext uri="{FF2B5EF4-FFF2-40B4-BE49-F238E27FC236}">
                      <a16:creationId xmlns="" xmlns:a16="http://schemas.microsoft.com/office/drawing/2014/main" id="{B8C1B32E-8389-0C40-AC5D-FE4DC23D4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0" name="Freeform 973">
                  <a:extLst>
                    <a:ext uri="{FF2B5EF4-FFF2-40B4-BE49-F238E27FC236}">
                      <a16:creationId xmlns="" xmlns:a16="http://schemas.microsoft.com/office/drawing/2014/main" id="{C409700D-9137-5047-8DD1-2ADBEDCE3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1" name="Freeform 974">
                  <a:extLst>
                    <a:ext uri="{FF2B5EF4-FFF2-40B4-BE49-F238E27FC236}">
                      <a16:creationId xmlns="" xmlns:a16="http://schemas.microsoft.com/office/drawing/2014/main" id="{5B9FA4F0-FCB9-934A-B103-01E54A04C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2" name="Oval 975">
                  <a:extLst>
                    <a:ext uri="{FF2B5EF4-FFF2-40B4-BE49-F238E27FC236}">
                      <a16:creationId xmlns="" xmlns:a16="http://schemas.microsoft.com/office/drawing/2014/main" id="{023DC606-4CC2-3F4F-9F3C-9273A59A4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3" name="Freeform 976">
                  <a:extLst>
                    <a:ext uri="{FF2B5EF4-FFF2-40B4-BE49-F238E27FC236}">
                      <a16:creationId xmlns="" xmlns:a16="http://schemas.microsoft.com/office/drawing/2014/main" id="{53BD9118-EC44-984F-BEE7-589634D00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4" name="AutoShape 977">
                  <a:extLst>
                    <a:ext uri="{FF2B5EF4-FFF2-40B4-BE49-F238E27FC236}">
                      <a16:creationId xmlns="" xmlns:a16="http://schemas.microsoft.com/office/drawing/2014/main" id="{EAE28A53-589D-8949-97F5-B64BCC5E9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5" name="AutoShape 978">
                  <a:extLst>
                    <a:ext uri="{FF2B5EF4-FFF2-40B4-BE49-F238E27FC236}">
                      <a16:creationId xmlns="" xmlns:a16="http://schemas.microsoft.com/office/drawing/2014/main" id="{B726ADB7-E2D7-4A4D-8A36-F54F820A7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6" name="Oval 979">
                  <a:extLst>
                    <a:ext uri="{FF2B5EF4-FFF2-40B4-BE49-F238E27FC236}">
                      <a16:creationId xmlns="" xmlns:a16="http://schemas.microsoft.com/office/drawing/2014/main" id="{72BFBA95-D735-264D-9CF3-6336547B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7" name="Oval 980">
                  <a:extLst>
                    <a:ext uri="{FF2B5EF4-FFF2-40B4-BE49-F238E27FC236}">
                      <a16:creationId xmlns="" xmlns:a16="http://schemas.microsoft.com/office/drawing/2014/main" id="{17EC0A8D-B065-BF41-B9E4-498E2464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8" name="Oval 981">
                  <a:extLst>
                    <a:ext uri="{FF2B5EF4-FFF2-40B4-BE49-F238E27FC236}">
                      <a16:creationId xmlns="" xmlns:a16="http://schemas.microsoft.com/office/drawing/2014/main" id="{D57BC389-6B5C-B547-B5A5-0A29CCF6C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9" name="Rectangle 982">
                  <a:extLst>
                    <a:ext uri="{FF2B5EF4-FFF2-40B4-BE49-F238E27FC236}">
                      <a16:creationId xmlns="" xmlns:a16="http://schemas.microsoft.com/office/drawing/2014/main" id="{B32EABF4-6F89-1849-A226-D1AAB432C6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70" name="Freeform 2">
              <a:extLst>
                <a:ext uri="{FF2B5EF4-FFF2-40B4-BE49-F238E27FC236}">
                  <a16:creationId xmlns="" xmlns:a16="http://schemas.microsoft.com/office/drawing/2014/main" id="{3BB28199-D5FC-D443-8567-6C0DFD26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="" xmlns:a16="http://schemas.microsoft.com/office/drawing/2014/main" id="{0FAAA199-AEB8-E64A-B909-18FBC3F37878}"/>
                </a:ext>
              </a:extLst>
            </p:cNvPr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2" name="Straight Connector 371">
              <a:extLst>
                <a:ext uri="{FF2B5EF4-FFF2-40B4-BE49-F238E27FC236}">
                  <a16:creationId xmlns="" xmlns:a16="http://schemas.microsoft.com/office/drawing/2014/main" id="{2ABBCC09-F2C0-4C45-87E5-813EA3F60370}"/>
                </a:ext>
              </a:extLst>
            </p:cNvPr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3" name="Straight Connector 372">
              <a:extLst>
                <a:ext uri="{FF2B5EF4-FFF2-40B4-BE49-F238E27FC236}">
                  <a16:creationId xmlns="" xmlns:a16="http://schemas.microsoft.com/office/drawing/2014/main" id="{9AFB164F-4D28-5C4F-B4A4-CF779B610802}"/>
                </a:ext>
              </a:extLst>
            </p:cNvPr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4" name="Straight Connector 373">
              <a:extLst>
                <a:ext uri="{FF2B5EF4-FFF2-40B4-BE49-F238E27FC236}">
                  <a16:creationId xmlns="" xmlns:a16="http://schemas.microsoft.com/office/drawing/2014/main" id="{CA14130F-9391-1649-BCE9-D4C5BF17E520}"/>
                </a:ext>
              </a:extLst>
            </p:cNvPr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5" name="Straight Connector 374">
              <a:extLst>
                <a:ext uri="{FF2B5EF4-FFF2-40B4-BE49-F238E27FC236}">
                  <a16:creationId xmlns="" xmlns:a16="http://schemas.microsoft.com/office/drawing/2014/main" id="{C9F6F123-ABA3-F044-9B04-6AA48EA0F9DE}"/>
                </a:ext>
              </a:extLst>
            </p:cNvPr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6" name="Straight Connector 375">
              <a:extLst>
                <a:ext uri="{FF2B5EF4-FFF2-40B4-BE49-F238E27FC236}">
                  <a16:creationId xmlns="" xmlns:a16="http://schemas.microsoft.com/office/drawing/2014/main" id="{4CE11005-F216-1D4E-B997-41E3293C9349}"/>
                </a:ext>
              </a:extLst>
            </p:cNvPr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7B22F5BD-70D2-8045-8E17-1709AE17C5EB}"/>
                </a:ext>
              </a:extLst>
            </p:cNvPr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D473209B-0783-D043-91DD-0738BF606A6A}"/>
                </a:ext>
              </a:extLst>
            </p:cNvPr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6" name="Group 378">
              <a:extLst>
                <a:ext uri="{FF2B5EF4-FFF2-40B4-BE49-F238E27FC236}">
                  <a16:creationId xmlns="" xmlns:a16="http://schemas.microsoft.com/office/drawing/2014/main" id="{924A91F2-B835-1641-AD58-010D594B46E6}"/>
                </a:ext>
              </a:extLst>
            </p:cNvPr>
            <p:cNvGrpSpPr/>
            <p:nvPr/>
          </p:nvGrpSpPr>
          <p:grpSpPr>
            <a:xfrm>
              <a:off x="1526216" y="2537824"/>
              <a:ext cx="7038283" cy="1102529"/>
              <a:chOff x="1526216" y="3003498"/>
              <a:chExt cx="7038283" cy="1102529"/>
            </a:xfrm>
          </p:grpSpPr>
          <p:sp>
            <p:nvSpPr>
              <p:cNvPr id="638" name="TextBox 399">
                <a:extLst>
                  <a:ext uri="{FF2B5EF4-FFF2-40B4-BE49-F238E27FC236}">
                    <a16:creationId xmlns="" xmlns:a16="http://schemas.microsoft.com/office/drawing/2014/main" id="{2DE4202B-F7AE-464D-85EF-3680ADAE9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7090" y="3628973"/>
                <a:ext cx="829715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data</a:t>
                </a:r>
              </a:p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plane</a:t>
                </a:r>
              </a:p>
            </p:txBody>
          </p:sp>
          <p:sp>
            <p:nvSpPr>
              <p:cNvPr id="639" name="TextBox 400">
                <a:extLst>
                  <a:ext uri="{FF2B5EF4-FFF2-40B4-BE49-F238E27FC236}">
                    <a16:creationId xmlns="" xmlns:a16="http://schemas.microsoft.com/office/drawing/2014/main" id="{53016057-1EB1-8A4A-B611-EED63CFF8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2270" y="3003498"/>
                <a:ext cx="962229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plane</a:t>
                </a:r>
              </a:p>
            </p:txBody>
          </p:sp>
          <p:cxnSp>
            <p:nvCxnSpPr>
              <p:cNvPr id="640" name="Straight Connector 639">
                <a:extLst>
                  <a:ext uri="{FF2B5EF4-FFF2-40B4-BE49-F238E27FC236}">
                    <a16:creationId xmlns="" xmlns:a16="http://schemas.microsoft.com/office/drawing/2014/main" id="{EA6D2DB9-8854-0442-A96B-1D9E2F06B259}"/>
                  </a:ext>
                </a:extLst>
              </p:cNvPr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</p:grpSp>
        <p:grpSp>
          <p:nvGrpSpPr>
            <p:cNvPr id="17" name="Group 379">
              <a:extLst>
                <a:ext uri="{FF2B5EF4-FFF2-40B4-BE49-F238E27FC236}">
                  <a16:creationId xmlns="" xmlns:a16="http://schemas.microsoft.com/office/drawing/2014/main" id="{D9EF9FA8-A052-1E4B-8493-23C6F99BF5BD}"/>
                </a:ext>
              </a:extLst>
            </p:cNvPr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18" name="Group 401">
                <a:extLst>
                  <a:ext uri="{FF2B5EF4-FFF2-40B4-BE49-F238E27FC236}">
                    <a16:creationId xmlns="" xmlns:a16="http://schemas.microsoft.com/office/drawing/2014/main" id="{05A4BF94-4385-8842-B7E2-E973047C1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634" name="Rectangle 633">
                  <a:extLst>
                    <a:ext uri="{FF2B5EF4-FFF2-40B4-BE49-F238E27FC236}">
                      <a16:creationId xmlns="" xmlns:a16="http://schemas.microsoft.com/office/drawing/2014/main" id="{D5B3C7B3-62DD-5C45-A7D4-49AF6317073F}"/>
                    </a:ext>
                  </a:extLst>
                </p:cNvPr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5" name="Straight Connector 634">
                  <a:extLst>
                    <a:ext uri="{FF2B5EF4-FFF2-40B4-BE49-F238E27FC236}">
                      <a16:creationId xmlns="" xmlns:a16="http://schemas.microsoft.com/office/drawing/2014/main" id="{3071C495-C991-484D-8473-774C4A4DE550}"/>
                    </a:ext>
                  </a:extLst>
                </p:cNvPr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6" name="Straight Connector 635">
                  <a:extLst>
                    <a:ext uri="{FF2B5EF4-FFF2-40B4-BE49-F238E27FC236}">
                      <a16:creationId xmlns="" xmlns:a16="http://schemas.microsoft.com/office/drawing/2014/main" id="{9162B16E-CB2C-D447-9356-87B6C1626E8A}"/>
                    </a:ext>
                  </a:extLst>
                </p:cNvPr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7" name="Straight Connector 636">
                  <a:extLst>
                    <a:ext uri="{FF2B5EF4-FFF2-40B4-BE49-F238E27FC236}">
                      <a16:creationId xmlns="" xmlns:a16="http://schemas.microsoft.com/office/drawing/2014/main" id="{72EF13CE-F094-AE46-8825-363CCE8D4D99}"/>
                    </a:ext>
                  </a:extLst>
                </p:cNvPr>
                <p:cNvCxnSpPr>
                  <a:stCxn id="634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" name="Group 406">
                <a:extLst>
                  <a:ext uri="{FF2B5EF4-FFF2-40B4-BE49-F238E27FC236}">
                    <a16:creationId xmlns="" xmlns:a16="http://schemas.microsoft.com/office/drawing/2014/main" id="{0BA03DBB-9E31-ED41-B491-F9410189B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630" name="Rectangle 629">
                  <a:extLst>
                    <a:ext uri="{FF2B5EF4-FFF2-40B4-BE49-F238E27FC236}">
                      <a16:creationId xmlns="" xmlns:a16="http://schemas.microsoft.com/office/drawing/2014/main" id="{F1EFA42E-9EE1-2C42-B7FE-074F7E0718DD}"/>
                    </a:ext>
                  </a:extLst>
                </p:cNvPr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1" name="Straight Connector 630">
                  <a:extLst>
                    <a:ext uri="{FF2B5EF4-FFF2-40B4-BE49-F238E27FC236}">
                      <a16:creationId xmlns="" xmlns:a16="http://schemas.microsoft.com/office/drawing/2014/main" id="{C24CBB58-24D5-8F4F-9DCA-1BD16C773ACC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2" name="Straight Connector 631">
                  <a:extLst>
                    <a:ext uri="{FF2B5EF4-FFF2-40B4-BE49-F238E27FC236}">
                      <a16:creationId xmlns="" xmlns:a16="http://schemas.microsoft.com/office/drawing/2014/main" id="{6C95D30C-56CB-C54B-A1AA-B6796069204D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3" name="Straight Connector 632">
                  <a:extLst>
                    <a:ext uri="{FF2B5EF4-FFF2-40B4-BE49-F238E27FC236}">
                      <a16:creationId xmlns="" xmlns:a16="http://schemas.microsoft.com/office/drawing/2014/main" id="{769665D5-2FA8-5949-BBD2-CB31A87F0C6A}"/>
                    </a:ext>
                  </a:extLst>
                </p:cNvPr>
                <p:cNvCxnSpPr>
                  <a:stCxn id="630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0" name="Group 411">
                <a:extLst>
                  <a:ext uri="{FF2B5EF4-FFF2-40B4-BE49-F238E27FC236}">
                    <a16:creationId xmlns="" xmlns:a16="http://schemas.microsoft.com/office/drawing/2014/main" id="{C2E0C0F0-A088-804B-8FC7-0223E6ACF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626" name="Rectangle 625">
                  <a:extLst>
                    <a:ext uri="{FF2B5EF4-FFF2-40B4-BE49-F238E27FC236}">
                      <a16:creationId xmlns="" xmlns:a16="http://schemas.microsoft.com/office/drawing/2014/main" id="{432910A3-D517-B541-8E55-8B64D1938FCA}"/>
                    </a:ext>
                  </a:extLst>
                </p:cNvPr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7" name="Straight Connector 626">
                  <a:extLst>
                    <a:ext uri="{FF2B5EF4-FFF2-40B4-BE49-F238E27FC236}">
                      <a16:creationId xmlns="" xmlns:a16="http://schemas.microsoft.com/office/drawing/2014/main" id="{7B39DF40-EF02-FE42-B7B6-8228C7C37D4C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8" name="Straight Connector 627">
                  <a:extLst>
                    <a:ext uri="{FF2B5EF4-FFF2-40B4-BE49-F238E27FC236}">
                      <a16:creationId xmlns="" xmlns:a16="http://schemas.microsoft.com/office/drawing/2014/main" id="{139037D7-D9A4-8849-A9AD-B0AF003AC93C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9" name="Straight Connector 628">
                  <a:extLst>
                    <a:ext uri="{FF2B5EF4-FFF2-40B4-BE49-F238E27FC236}">
                      <a16:creationId xmlns="" xmlns:a16="http://schemas.microsoft.com/office/drawing/2014/main" id="{1175C58C-5928-2242-B6BA-9262716F374A}"/>
                    </a:ext>
                  </a:extLst>
                </p:cNvPr>
                <p:cNvCxnSpPr>
                  <a:stCxn id="626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Group 416">
                <a:extLst>
                  <a:ext uri="{FF2B5EF4-FFF2-40B4-BE49-F238E27FC236}">
                    <a16:creationId xmlns="" xmlns:a16="http://schemas.microsoft.com/office/drawing/2014/main" id="{83F96C8C-DAD5-EE46-B616-652B588030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622" name="Rectangle 621">
                  <a:extLst>
                    <a:ext uri="{FF2B5EF4-FFF2-40B4-BE49-F238E27FC236}">
                      <a16:creationId xmlns="" xmlns:a16="http://schemas.microsoft.com/office/drawing/2014/main" id="{26AA9474-8579-BB43-9D7F-A06CED135615}"/>
                    </a:ext>
                  </a:extLst>
                </p:cNvPr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3" name="Straight Connector 622">
                  <a:extLst>
                    <a:ext uri="{FF2B5EF4-FFF2-40B4-BE49-F238E27FC236}">
                      <a16:creationId xmlns="" xmlns:a16="http://schemas.microsoft.com/office/drawing/2014/main" id="{EEF09EFB-9060-4A43-8519-AE0FB86E5704}"/>
                    </a:ext>
                  </a:extLst>
                </p:cNvPr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4" name="Straight Connector 623">
                  <a:extLst>
                    <a:ext uri="{FF2B5EF4-FFF2-40B4-BE49-F238E27FC236}">
                      <a16:creationId xmlns="" xmlns:a16="http://schemas.microsoft.com/office/drawing/2014/main" id="{6DCF03A3-A7BB-D447-88ED-3F203BF06D2F}"/>
                    </a:ext>
                  </a:extLst>
                </p:cNvPr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="" xmlns:a16="http://schemas.microsoft.com/office/drawing/2014/main" id="{436E5D85-A165-8F4C-8E01-98D7AB941B1A}"/>
                    </a:ext>
                  </a:extLst>
                </p:cNvPr>
                <p:cNvCxnSpPr>
                  <a:stCxn id="622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" name="Group 421">
                <a:extLst>
                  <a:ext uri="{FF2B5EF4-FFF2-40B4-BE49-F238E27FC236}">
                    <a16:creationId xmlns="" xmlns:a16="http://schemas.microsoft.com/office/drawing/2014/main" id="{B3361BB7-7F3E-A244-9EEE-76BAF3743B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618" name="Rectangle 617">
                  <a:extLst>
                    <a:ext uri="{FF2B5EF4-FFF2-40B4-BE49-F238E27FC236}">
                      <a16:creationId xmlns="" xmlns:a16="http://schemas.microsoft.com/office/drawing/2014/main" id="{9544BB1A-468F-EB42-B6D9-9D17394D11CB}"/>
                    </a:ext>
                  </a:extLst>
                </p:cNvPr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9" name="Straight Connector 618">
                  <a:extLst>
                    <a:ext uri="{FF2B5EF4-FFF2-40B4-BE49-F238E27FC236}">
                      <a16:creationId xmlns="" xmlns:a16="http://schemas.microsoft.com/office/drawing/2014/main" id="{E0C9CBDA-5A98-344F-9010-2ADC07A68287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="" xmlns:a16="http://schemas.microsoft.com/office/drawing/2014/main" id="{6ABCC3E0-D16E-F045-B191-6DBE3FEDF800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="" xmlns:a16="http://schemas.microsoft.com/office/drawing/2014/main" id="{ACAC7A61-3B84-D649-9CBA-582DC70E220C}"/>
                    </a:ext>
                  </a:extLst>
                </p:cNvPr>
                <p:cNvCxnSpPr>
                  <a:stCxn id="618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23" name="Group 380">
              <a:extLst>
                <a:ext uri="{FF2B5EF4-FFF2-40B4-BE49-F238E27FC236}">
                  <a16:creationId xmlns="" xmlns:a16="http://schemas.microsoft.com/office/drawing/2014/main" id="{73E9270F-9772-3547-8D3A-075B55009534}"/>
                </a:ext>
              </a:extLst>
            </p:cNvPr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="" xmlns:a16="http://schemas.microsoft.com/office/drawing/2014/main" id="{C206A3DD-781F-3F45-81D5-9EEC12668B4C}"/>
                  </a:ext>
                </a:extLst>
              </p:cNvPr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="" xmlns:a16="http://schemas.microsoft.com/office/drawing/2014/main" id="{CE7F88D8-59A6-794C-B854-DAF873B26405}"/>
                  </a:ext>
                </a:extLst>
              </p:cNvPr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="" xmlns:a16="http://schemas.microsoft.com/office/drawing/2014/main" id="{F0C62203-8E22-B24C-B44E-F016AA0DFF4C}"/>
                  </a:ext>
                </a:extLst>
              </p:cNvPr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="" xmlns:a16="http://schemas.microsoft.com/office/drawing/2014/main" id="{F4BF3576-E79F-B648-84BB-B323AFF844E4}"/>
                  </a:ext>
                </a:extLst>
              </p:cNvPr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7" name="Freeform 506">
                <a:extLst>
                  <a:ext uri="{FF2B5EF4-FFF2-40B4-BE49-F238E27FC236}">
                    <a16:creationId xmlns="" xmlns:a16="http://schemas.microsoft.com/office/drawing/2014/main" id="{2A87492E-A6B9-F244-AAD3-9ABEDBD26626}"/>
                  </a:ext>
                </a:extLst>
              </p:cNvPr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24" name="Group 507">
                <a:extLst>
                  <a:ext uri="{FF2B5EF4-FFF2-40B4-BE49-F238E27FC236}">
                    <a16:creationId xmlns="" xmlns:a16="http://schemas.microsoft.com/office/drawing/2014/main" id="{8FC16B8F-6700-054C-A170-9BD03044165E}"/>
                  </a:ext>
                </a:extLst>
              </p:cNvPr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593" name="Rectangle 592">
                  <a:extLst>
                    <a:ext uri="{FF2B5EF4-FFF2-40B4-BE49-F238E27FC236}">
                      <a16:creationId xmlns="" xmlns:a16="http://schemas.microsoft.com/office/drawing/2014/main" id="{2BEE1A12-C335-1D4D-91C9-FEB6C1040ED7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" name="Group 498">
                  <a:extLst>
                    <a:ext uri="{FF2B5EF4-FFF2-40B4-BE49-F238E27FC236}">
                      <a16:creationId xmlns="" xmlns:a16="http://schemas.microsoft.com/office/drawing/2014/main" id="{BEFE5E65-2A61-044F-9B93-9366C8CED2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608" name="Oval 607">
                    <a:extLst>
                      <a:ext uri="{FF2B5EF4-FFF2-40B4-BE49-F238E27FC236}">
                        <a16:creationId xmlns="" xmlns:a16="http://schemas.microsoft.com/office/drawing/2014/main" id="{7AF13E97-5B0D-914A-8801-F1496B880FB8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="" xmlns:a16="http://schemas.microsoft.com/office/drawing/2014/main" id="{98B014A3-18C1-6B43-897A-C8439EAF148C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0" name="Oval 609">
                    <a:extLst>
                      <a:ext uri="{FF2B5EF4-FFF2-40B4-BE49-F238E27FC236}">
                        <a16:creationId xmlns="" xmlns:a16="http://schemas.microsoft.com/office/drawing/2014/main" id="{B004449A-6A4A-9C42-BE72-A9DF2160EC37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11" name="Straight Connector 610">
                    <a:extLst>
                      <a:ext uri="{FF2B5EF4-FFF2-40B4-BE49-F238E27FC236}">
                        <a16:creationId xmlns="" xmlns:a16="http://schemas.microsoft.com/office/drawing/2014/main" id="{50B68D52-14FC-3D41-B18D-DACFF1DCDFC5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="" xmlns:a16="http://schemas.microsoft.com/office/drawing/2014/main" id="{5822DF61-F7C6-3746-AA39-123010E3C5F3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5" name="Rectangle 594">
                  <a:extLst>
                    <a:ext uri="{FF2B5EF4-FFF2-40B4-BE49-F238E27FC236}">
                      <a16:creationId xmlns="" xmlns:a16="http://schemas.microsoft.com/office/drawing/2014/main" id="{5D920E34-9691-2C4D-AEA7-7E0C7835E894}"/>
                    </a:ext>
                  </a:extLst>
                </p:cNvPr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  <a:alpha val="62000"/>
                      </a:srgbClr>
                    </a:gs>
                    <a:gs pos="5400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6" name="Straight Connector 595">
                  <a:extLst>
                    <a:ext uri="{FF2B5EF4-FFF2-40B4-BE49-F238E27FC236}">
                      <a16:creationId xmlns="" xmlns:a16="http://schemas.microsoft.com/office/drawing/2014/main" id="{DA168EF0-8DF1-8546-B1A6-90116F77408E}"/>
                    </a:ext>
                  </a:extLst>
                </p:cNvPr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597" name="Straight Connector 596">
                  <a:extLst>
                    <a:ext uri="{FF2B5EF4-FFF2-40B4-BE49-F238E27FC236}">
                      <a16:creationId xmlns="" xmlns:a16="http://schemas.microsoft.com/office/drawing/2014/main" id="{AAAA830A-9E09-3744-8C30-8299A87C685D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26" name="Group 504">
                  <a:extLst>
                    <a:ext uri="{FF2B5EF4-FFF2-40B4-BE49-F238E27FC236}">
                      <a16:creationId xmlns="" xmlns:a16="http://schemas.microsoft.com/office/drawing/2014/main" id="{420ED91E-6610-0642-B473-7E9816D867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99" name="Oval 598">
                    <a:extLst>
                      <a:ext uri="{FF2B5EF4-FFF2-40B4-BE49-F238E27FC236}">
                        <a16:creationId xmlns="" xmlns:a16="http://schemas.microsoft.com/office/drawing/2014/main" id="{6782D901-8338-474E-A671-E65AD225494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0" name="Rectangle 599">
                    <a:extLst>
                      <a:ext uri="{FF2B5EF4-FFF2-40B4-BE49-F238E27FC236}">
                        <a16:creationId xmlns="" xmlns:a16="http://schemas.microsoft.com/office/drawing/2014/main" id="{92891312-A067-2249-9EAB-2F8E46311B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1" name="Oval 600">
                    <a:extLst>
                      <a:ext uri="{FF2B5EF4-FFF2-40B4-BE49-F238E27FC236}">
                        <a16:creationId xmlns="" xmlns:a16="http://schemas.microsoft.com/office/drawing/2014/main" id="{A01101C7-610C-9C43-89AE-DBE1651E695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2" name="Freeform 601">
                    <a:extLst>
                      <a:ext uri="{FF2B5EF4-FFF2-40B4-BE49-F238E27FC236}">
                        <a16:creationId xmlns="" xmlns:a16="http://schemas.microsoft.com/office/drawing/2014/main" id="{EBACFFAE-6ECE-8C45-8C2A-01FA935653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3" name="Freeform 602">
                    <a:extLst>
                      <a:ext uri="{FF2B5EF4-FFF2-40B4-BE49-F238E27FC236}">
                        <a16:creationId xmlns="" xmlns:a16="http://schemas.microsoft.com/office/drawing/2014/main" id="{BDBC7A67-3BED-F947-BE5D-A359B60341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4" name="Freeform 603">
                    <a:extLst>
                      <a:ext uri="{FF2B5EF4-FFF2-40B4-BE49-F238E27FC236}">
                        <a16:creationId xmlns="" xmlns:a16="http://schemas.microsoft.com/office/drawing/2014/main" id="{BD3D6544-470D-3A40-B2A3-8578CA2941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5" name="Freeform 604">
                    <a:extLst>
                      <a:ext uri="{FF2B5EF4-FFF2-40B4-BE49-F238E27FC236}">
                        <a16:creationId xmlns="" xmlns:a16="http://schemas.microsoft.com/office/drawing/2014/main" id="{F7B36B8F-0877-D849-BC58-985D530F11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06" name="Straight Connector 605">
                    <a:extLst>
                      <a:ext uri="{FF2B5EF4-FFF2-40B4-BE49-F238E27FC236}">
                        <a16:creationId xmlns="" xmlns:a16="http://schemas.microsoft.com/office/drawing/2014/main" id="{51B061F1-9EFA-EB4D-B63E-D2CEF36B3501}"/>
                      </a:ext>
                    </a:extLst>
                  </p:cNvPr>
                  <p:cNvCxnSpPr>
                    <a:endCxn id="601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="" xmlns:a16="http://schemas.microsoft.com/office/drawing/2014/main" id="{ADFA37E7-94CA-D64E-990E-04A266FD092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27" name="Group 508">
                <a:extLst>
                  <a:ext uri="{FF2B5EF4-FFF2-40B4-BE49-F238E27FC236}">
                    <a16:creationId xmlns="" xmlns:a16="http://schemas.microsoft.com/office/drawing/2014/main" id="{78747774-2A84-8E48-BCCC-680836015C73}"/>
                  </a:ext>
                </a:extLst>
              </p:cNvPr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73" name="Rectangle 572">
                  <a:extLst>
                    <a:ext uri="{FF2B5EF4-FFF2-40B4-BE49-F238E27FC236}">
                      <a16:creationId xmlns="" xmlns:a16="http://schemas.microsoft.com/office/drawing/2014/main" id="{0D3EDF85-78E4-CE40-93B0-38AD4A67282F}"/>
                    </a:ext>
                  </a:extLst>
                </p:cNvPr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4" name="Straight Connector 573">
                  <a:extLst>
                    <a:ext uri="{FF2B5EF4-FFF2-40B4-BE49-F238E27FC236}">
                      <a16:creationId xmlns="" xmlns:a16="http://schemas.microsoft.com/office/drawing/2014/main" id="{2A707CF0-2F93-B841-AF6A-CBBEAFA5E90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28" name="Group 552">
                  <a:extLst>
                    <a:ext uri="{FF2B5EF4-FFF2-40B4-BE49-F238E27FC236}">
                      <a16:creationId xmlns="" xmlns:a16="http://schemas.microsoft.com/office/drawing/2014/main" id="{FDAAEFEC-B4C2-F14D-AF89-9AF76CB979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8" name="Oval 587">
                    <a:extLst>
                      <a:ext uri="{FF2B5EF4-FFF2-40B4-BE49-F238E27FC236}">
                        <a16:creationId xmlns="" xmlns:a16="http://schemas.microsoft.com/office/drawing/2014/main" id="{11471EEA-C236-8945-B0D0-8DE6F9290AF4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="" xmlns:a16="http://schemas.microsoft.com/office/drawing/2014/main" id="{44E3590E-E2F6-E149-B86A-CAB9B96983FB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0" name="Oval 589">
                    <a:extLst>
                      <a:ext uri="{FF2B5EF4-FFF2-40B4-BE49-F238E27FC236}">
                        <a16:creationId xmlns="" xmlns:a16="http://schemas.microsoft.com/office/drawing/2014/main" id="{78F60FB5-F746-324B-AD08-4B5084D26A36}"/>
                      </a:ext>
                    </a:extLst>
                  </p:cNvPr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91" name="Straight Connector 590">
                    <a:extLst>
                      <a:ext uri="{FF2B5EF4-FFF2-40B4-BE49-F238E27FC236}">
                        <a16:creationId xmlns="" xmlns:a16="http://schemas.microsoft.com/office/drawing/2014/main" id="{8347E1A2-6B79-0F47-9BEA-21325C495F59}"/>
                      </a:ext>
                    </a:extLst>
                  </p:cNvPr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="" xmlns:a16="http://schemas.microsoft.com/office/drawing/2014/main" id="{3B9F9A88-616E-7145-94F3-6C9E5DA22268}"/>
                      </a:ext>
                    </a:extLst>
                  </p:cNvPr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6" name="Rectangle 575">
                  <a:extLst>
                    <a:ext uri="{FF2B5EF4-FFF2-40B4-BE49-F238E27FC236}">
                      <a16:creationId xmlns="" xmlns:a16="http://schemas.microsoft.com/office/drawing/2014/main" id="{CE0E499F-CD57-9248-85F9-E6EF2BC502E0}"/>
                    </a:ext>
                  </a:extLst>
                </p:cNvPr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7" name="Straight Connector 576">
                  <a:extLst>
                    <a:ext uri="{FF2B5EF4-FFF2-40B4-BE49-F238E27FC236}">
                      <a16:creationId xmlns="" xmlns:a16="http://schemas.microsoft.com/office/drawing/2014/main" id="{B694157C-0E59-4847-9731-83D537BBB638}"/>
                    </a:ext>
                  </a:extLst>
                </p:cNvPr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29" name="Group 538">
                  <a:extLst>
                    <a:ext uri="{FF2B5EF4-FFF2-40B4-BE49-F238E27FC236}">
                      <a16:creationId xmlns="" xmlns:a16="http://schemas.microsoft.com/office/drawing/2014/main" id="{FE388113-11E0-A248-8C77-2655391DD3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9" name="Oval 578">
                    <a:extLst>
                      <a:ext uri="{FF2B5EF4-FFF2-40B4-BE49-F238E27FC236}">
                        <a16:creationId xmlns="" xmlns:a16="http://schemas.microsoft.com/office/drawing/2014/main" id="{8031983F-D0B1-DC41-A955-F69C032A068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0" name="Rectangle 579">
                    <a:extLst>
                      <a:ext uri="{FF2B5EF4-FFF2-40B4-BE49-F238E27FC236}">
                        <a16:creationId xmlns="" xmlns:a16="http://schemas.microsoft.com/office/drawing/2014/main" id="{DB2973F2-646E-C545-8B3F-A7F83BEB1F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1" name="Oval 580">
                    <a:extLst>
                      <a:ext uri="{FF2B5EF4-FFF2-40B4-BE49-F238E27FC236}">
                        <a16:creationId xmlns="" xmlns:a16="http://schemas.microsoft.com/office/drawing/2014/main" id="{7A0BD2F5-5524-9941-B040-271EF42401F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2" name="Freeform 581">
                    <a:extLst>
                      <a:ext uri="{FF2B5EF4-FFF2-40B4-BE49-F238E27FC236}">
                        <a16:creationId xmlns="" xmlns:a16="http://schemas.microsoft.com/office/drawing/2014/main" id="{3808222E-6976-2849-8198-52EAB41261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3" name="Freeform 582">
                    <a:extLst>
                      <a:ext uri="{FF2B5EF4-FFF2-40B4-BE49-F238E27FC236}">
                        <a16:creationId xmlns="" xmlns:a16="http://schemas.microsoft.com/office/drawing/2014/main" id="{E3544819-6599-5941-9A5E-283DEE88CE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4" name="Freeform 583">
                    <a:extLst>
                      <a:ext uri="{FF2B5EF4-FFF2-40B4-BE49-F238E27FC236}">
                        <a16:creationId xmlns="" xmlns:a16="http://schemas.microsoft.com/office/drawing/2014/main" id="{E3F1FBB8-47C0-8C40-B501-64DDACDE95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5" name="Freeform 584">
                    <a:extLst>
                      <a:ext uri="{FF2B5EF4-FFF2-40B4-BE49-F238E27FC236}">
                        <a16:creationId xmlns="" xmlns:a16="http://schemas.microsoft.com/office/drawing/2014/main" id="{CC7E8100-4D16-DD42-B820-FF0B31D721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86" name="Straight Connector 585">
                    <a:extLst>
                      <a:ext uri="{FF2B5EF4-FFF2-40B4-BE49-F238E27FC236}">
                        <a16:creationId xmlns="" xmlns:a16="http://schemas.microsoft.com/office/drawing/2014/main" id="{CABE86F7-A733-5348-B5AA-05E180EA4CEC}"/>
                      </a:ext>
                    </a:extLst>
                  </p:cNvPr>
                  <p:cNvCxnSpPr>
                    <a:endCxn id="581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="" xmlns:a16="http://schemas.microsoft.com/office/drawing/2014/main" id="{8EBB7CFB-D9EF-6A4F-8BB3-01A260C40FC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30" name="Group 509">
                <a:extLst>
                  <a:ext uri="{FF2B5EF4-FFF2-40B4-BE49-F238E27FC236}">
                    <a16:creationId xmlns="" xmlns:a16="http://schemas.microsoft.com/office/drawing/2014/main" id="{2D387945-1C2E-A54C-AF08-01FF98DFCB25}"/>
                  </a:ext>
                </a:extLst>
              </p:cNvPr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53" name="Rectangle 552">
                  <a:extLst>
                    <a:ext uri="{FF2B5EF4-FFF2-40B4-BE49-F238E27FC236}">
                      <a16:creationId xmlns="" xmlns:a16="http://schemas.microsoft.com/office/drawing/2014/main" id="{2AB4406B-3E57-C040-9929-5C1F1DFCB1B6}"/>
                    </a:ext>
                  </a:extLst>
                </p:cNvPr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4" name="Straight Connector 553">
                  <a:extLst>
                    <a:ext uri="{FF2B5EF4-FFF2-40B4-BE49-F238E27FC236}">
                      <a16:creationId xmlns="" xmlns:a16="http://schemas.microsoft.com/office/drawing/2014/main" id="{D5694302-C820-DB49-913E-76386804F4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1" name="Group 580">
                  <a:extLst>
                    <a:ext uri="{FF2B5EF4-FFF2-40B4-BE49-F238E27FC236}">
                      <a16:creationId xmlns="" xmlns:a16="http://schemas.microsoft.com/office/drawing/2014/main" id="{880E26E9-4F26-7B47-82A2-65DCFCFEC1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8" name="Oval 567">
                    <a:extLst>
                      <a:ext uri="{FF2B5EF4-FFF2-40B4-BE49-F238E27FC236}">
                        <a16:creationId xmlns="" xmlns:a16="http://schemas.microsoft.com/office/drawing/2014/main" id="{0EFD00C3-D43E-7746-A04D-28A67D81F82D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9" name="Rectangle 568">
                    <a:extLst>
                      <a:ext uri="{FF2B5EF4-FFF2-40B4-BE49-F238E27FC236}">
                        <a16:creationId xmlns="" xmlns:a16="http://schemas.microsoft.com/office/drawing/2014/main" id="{0CD04171-1B9E-254F-BF2C-E05ABF9CFD82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" name="Oval 569">
                    <a:extLst>
                      <a:ext uri="{FF2B5EF4-FFF2-40B4-BE49-F238E27FC236}">
                        <a16:creationId xmlns="" xmlns:a16="http://schemas.microsoft.com/office/drawing/2014/main" id="{E5A35E0D-E38B-424D-9954-67704936033A}"/>
                      </a:ext>
                    </a:extLst>
                  </p:cNvPr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71" name="Straight Connector 570">
                    <a:extLst>
                      <a:ext uri="{FF2B5EF4-FFF2-40B4-BE49-F238E27FC236}">
                        <a16:creationId xmlns="" xmlns:a16="http://schemas.microsoft.com/office/drawing/2014/main" id="{67E7EF0A-EF67-E24C-AF52-59A1FE58A19E}"/>
                      </a:ext>
                    </a:extLst>
                  </p:cNvPr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2" name="Straight Connector 571">
                    <a:extLst>
                      <a:ext uri="{FF2B5EF4-FFF2-40B4-BE49-F238E27FC236}">
                        <a16:creationId xmlns="" xmlns:a16="http://schemas.microsoft.com/office/drawing/2014/main" id="{1B128C0E-0B26-B94B-BCF4-7A823EFA9887}"/>
                      </a:ext>
                    </a:extLst>
                  </p:cNvPr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6" name="Rectangle 555">
                  <a:extLst>
                    <a:ext uri="{FF2B5EF4-FFF2-40B4-BE49-F238E27FC236}">
                      <a16:creationId xmlns="" xmlns:a16="http://schemas.microsoft.com/office/drawing/2014/main" id="{7B6AA796-9260-9442-9CC0-184B8E214160}"/>
                    </a:ext>
                  </a:extLst>
                </p:cNvPr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7" name="Straight Connector 556">
                  <a:extLst>
                    <a:ext uri="{FF2B5EF4-FFF2-40B4-BE49-F238E27FC236}">
                      <a16:creationId xmlns="" xmlns:a16="http://schemas.microsoft.com/office/drawing/2014/main" id="{84ABC70C-BEF4-9E49-9DC3-DC20B6B156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52" name="Group 568">
                  <a:extLst>
                    <a:ext uri="{FF2B5EF4-FFF2-40B4-BE49-F238E27FC236}">
                      <a16:creationId xmlns="" xmlns:a16="http://schemas.microsoft.com/office/drawing/2014/main" id="{6B4D34BC-5852-FB46-B0F5-AC1664F47F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59" name="Oval 558">
                    <a:extLst>
                      <a:ext uri="{FF2B5EF4-FFF2-40B4-BE49-F238E27FC236}">
                        <a16:creationId xmlns="" xmlns:a16="http://schemas.microsoft.com/office/drawing/2014/main" id="{5D34FBE9-A733-1B4B-898C-3F7C483851E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0" name="Rectangle 559">
                    <a:extLst>
                      <a:ext uri="{FF2B5EF4-FFF2-40B4-BE49-F238E27FC236}">
                        <a16:creationId xmlns="" xmlns:a16="http://schemas.microsoft.com/office/drawing/2014/main" id="{94FE7F71-D345-C946-BE50-8C4E5A30EE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1" name="Oval 560">
                    <a:extLst>
                      <a:ext uri="{FF2B5EF4-FFF2-40B4-BE49-F238E27FC236}">
                        <a16:creationId xmlns="" xmlns:a16="http://schemas.microsoft.com/office/drawing/2014/main" id="{2F9EF38E-6AC3-F943-BB85-D009A1CDD95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 561">
                    <a:extLst>
                      <a:ext uri="{FF2B5EF4-FFF2-40B4-BE49-F238E27FC236}">
                        <a16:creationId xmlns="" xmlns:a16="http://schemas.microsoft.com/office/drawing/2014/main" id="{967D797A-C311-864A-A373-A41C00D2C1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 562">
                    <a:extLst>
                      <a:ext uri="{FF2B5EF4-FFF2-40B4-BE49-F238E27FC236}">
                        <a16:creationId xmlns="" xmlns:a16="http://schemas.microsoft.com/office/drawing/2014/main" id="{1FE3B5C7-2735-2046-95DC-CFFEC7C377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 563">
                    <a:extLst>
                      <a:ext uri="{FF2B5EF4-FFF2-40B4-BE49-F238E27FC236}">
                        <a16:creationId xmlns="" xmlns:a16="http://schemas.microsoft.com/office/drawing/2014/main" id="{A6F43262-D44B-4042-A4C2-690F4F9546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5" name="Freeform 564">
                    <a:extLst>
                      <a:ext uri="{FF2B5EF4-FFF2-40B4-BE49-F238E27FC236}">
                        <a16:creationId xmlns="" xmlns:a16="http://schemas.microsoft.com/office/drawing/2014/main" id="{D0A9237E-ECBF-C64D-9BA4-E57E3FB22C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66" name="Straight Connector 565">
                    <a:extLst>
                      <a:ext uri="{FF2B5EF4-FFF2-40B4-BE49-F238E27FC236}">
                        <a16:creationId xmlns="" xmlns:a16="http://schemas.microsoft.com/office/drawing/2014/main" id="{4A63F622-129C-FF42-8DB0-D47E825BF76F}"/>
                      </a:ext>
                    </a:extLst>
                  </p:cNvPr>
                  <p:cNvCxnSpPr>
                    <a:endCxn id="561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67" name="Straight Connector 566">
                    <a:extLst>
                      <a:ext uri="{FF2B5EF4-FFF2-40B4-BE49-F238E27FC236}">
                        <a16:creationId xmlns="" xmlns:a16="http://schemas.microsoft.com/office/drawing/2014/main" id="{56B6B7EC-AD55-904F-A5C4-487028A50DE1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353" name="Group 510">
                <a:extLst>
                  <a:ext uri="{FF2B5EF4-FFF2-40B4-BE49-F238E27FC236}">
                    <a16:creationId xmlns="" xmlns:a16="http://schemas.microsoft.com/office/drawing/2014/main" id="{AEA1FBC6-7A51-F34C-BAB9-FAE4C4A6D941}"/>
                  </a:ext>
                </a:extLst>
              </p:cNvPr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533" name="Rectangle 532">
                  <a:extLst>
                    <a:ext uri="{FF2B5EF4-FFF2-40B4-BE49-F238E27FC236}">
                      <a16:creationId xmlns="" xmlns:a16="http://schemas.microsoft.com/office/drawing/2014/main" id="{CCF1D624-DA31-F24B-AEF9-E141494D48E0}"/>
                    </a:ext>
                  </a:extLst>
                </p:cNvPr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4" name="Straight Connector 533">
                  <a:extLst>
                    <a:ext uri="{FF2B5EF4-FFF2-40B4-BE49-F238E27FC236}">
                      <a16:creationId xmlns="" xmlns:a16="http://schemas.microsoft.com/office/drawing/2014/main" id="{5B16137A-740F-BC46-83AC-69F8BFD9547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54" name="Group 607">
                  <a:extLst>
                    <a:ext uri="{FF2B5EF4-FFF2-40B4-BE49-F238E27FC236}">
                      <a16:creationId xmlns="" xmlns:a16="http://schemas.microsoft.com/office/drawing/2014/main" id="{FD8EE77E-118D-C249-BDF7-4E03E883B2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48" name="Oval 547">
                    <a:extLst>
                      <a:ext uri="{FF2B5EF4-FFF2-40B4-BE49-F238E27FC236}">
                        <a16:creationId xmlns="" xmlns:a16="http://schemas.microsoft.com/office/drawing/2014/main" id="{0BB43A8A-845F-CC42-9DC8-9B4E62E491C5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9" name="Rectangle 548">
                    <a:extLst>
                      <a:ext uri="{FF2B5EF4-FFF2-40B4-BE49-F238E27FC236}">
                        <a16:creationId xmlns="" xmlns:a16="http://schemas.microsoft.com/office/drawing/2014/main" id="{96E9EB72-0350-2747-8FA7-76136E81AC9E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0" name="Oval 549">
                    <a:extLst>
                      <a:ext uri="{FF2B5EF4-FFF2-40B4-BE49-F238E27FC236}">
                        <a16:creationId xmlns="" xmlns:a16="http://schemas.microsoft.com/office/drawing/2014/main" id="{DC881CB7-FE4D-FE4E-9748-772252188AFC}"/>
                      </a:ext>
                    </a:extLst>
                  </p:cNvPr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51" name="Straight Connector 550">
                    <a:extLst>
                      <a:ext uri="{FF2B5EF4-FFF2-40B4-BE49-F238E27FC236}">
                        <a16:creationId xmlns="" xmlns:a16="http://schemas.microsoft.com/office/drawing/2014/main" id="{DC53FF37-2520-714E-A5BF-60112FCB0A0F}"/>
                      </a:ext>
                    </a:extLst>
                  </p:cNvPr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="" xmlns:a16="http://schemas.microsoft.com/office/drawing/2014/main" id="{F9EBA973-5DC1-5B47-A5ED-90005F54FCC1}"/>
                      </a:ext>
                    </a:extLst>
                  </p:cNvPr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6" name="Rectangle 535">
                  <a:extLst>
                    <a:ext uri="{FF2B5EF4-FFF2-40B4-BE49-F238E27FC236}">
                      <a16:creationId xmlns="" xmlns:a16="http://schemas.microsoft.com/office/drawing/2014/main" id="{A3FB46FE-169F-9140-96C3-C42E33AE2B64}"/>
                    </a:ext>
                  </a:extLst>
                </p:cNvPr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7" name="Straight Connector 536">
                  <a:extLst>
                    <a:ext uri="{FF2B5EF4-FFF2-40B4-BE49-F238E27FC236}">
                      <a16:creationId xmlns="" xmlns:a16="http://schemas.microsoft.com/office/drawing/2014/main" id="{0BBC2230-3F6E-904C-82D1-AFD95679B9A1}"/>
                    </a:ext>
                  </a:extLst>
                </p:cNvPr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55" name="Group 595">
                  <a:extLst>
                    <a:ext uri="{FF2B5EF4-FFF2-40B4-BE49-F238E27FC236}">
                      <a16:creationId xmlns="" xmlns:a16="http://schemas.microsoft.com/office/drawing/2014/main" id="{40399425-521B-D643-BE12-A19AB347E9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39" name="Oval 538">
                    <a:extLst>
                      <a:ext uri="{FF2B5EF4-FFF2-40B4-BE49-F238E27FC236}">
                        <a16:creationId xmlns="" xmlns:a16="http://schemas.microsoft.com/office/drawing/2014/main" id="{16553013-EA2E-8E41-A3E1-BCCE9E93E46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0" name="Rectangle 539">
                    <a:extLst>
                      <a:ext uri="{FF2B5EF4-FFF2-40B4-BE49-F238E27FC236}">
                        <a16:creationId xmlns="" xmlns:a16="http://schemas.microsoft.com/office/drawing/2014/main" id="{9C37324D-607E-3C4F-B41E-B506DD7939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1" name="Oval 540">
                    <a:extLst>
                      <a:ext uri="{FF2B5EF4-FFF2-40B4-BE49-F238E27FC236}">
                        <a16:creationId xmlns="" xmlns:a16="http://schemas.microsoft.com/office/drawing/2014/main" id="{56B0875A-352E-6D44-96CE-1E964E7E219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2" name="Freeform 541">
                    <a:extLst>
                      <a:ext uri="{FF2B5EF4-FFF2-40B4-BE49-F238E27FC236}">
                        <a16:creationId xmlns="" xmlns:a16="http://schemas.microsoft.com/office/drawing/2014/main" id="{8F706B2B-AE93-AC43-93E0-E39EB9FF2F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3" name="Freeform 542">
                    <a:extLst>
                      <a:ext uri="{FF2B5EF4-FFF2-40B4-BE49-F238E27FC236}">
                        <a16:creationId xmlns="" xmlns:a16="http://schemas.microsoft.com/office/drawing/2014/main" id="{B3A368EC-FB0F-C941-9F6C-A864AA0C9C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4" name="Freeform 543">
                    <a:extLst>
                      <a:ext uri="{FF2B5EF4-FFF2-40B4-BE49-F238E27FC236}">
                        <a16:creationId xmlns="" xmlns:a16="http://schemas.microsoft.com/office/drawing/2014/main" id="{62A4A154-7D82-9F47-A026-0EF36FD06F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5" name="Freeform 544">
                    <a:extLst>
                      <a:ext uri="{FF2B5EF4-FFF2-40B4-BE49-F238E27FC236}">
                        <a16:creationId xmlns="" xmlns:a16="http://schemas.microsoft.com/office/drawing/2014/main" id="{AB530AB4-C345-9044-9301-3A357686F4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46" name="Straight Connector 545">
                    <a:extLst>
                      <a:ext uri="{FF2B5EF4-FFF2-40B4-BE49-F238E27FC236}">
                        <a16:creationId xmlns="" xmlns:a16="http://schemas.microsoft.com/office/drawing/2014/main" id="{5FD2DEA2-62A9-E743-BEEC-CD991F286F26}"/>
                      </a:ext>
                    </a:extLst>
                  </p:cNvPr>
                  <p:cNvCxnSpPr>
                    <a:endCxn id="541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47" name="Straight Connector 546">
                    <a:extLst>
                      <a:ext uri="{FF2B5EF4-FFF2-40B4-BE49-F238E27FC236}">
                        <a16:creationId xmlns="" xmlns:a16="http://schemas.microsoft.com/office/drawing/2014/main" id="{850092CD-EBE9-B646-8198-BB6C1648DD5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356" name="Group 511">
                <a:extLst>
                  <a:ext uri="{FF2B5EF4-FFF2-40B4-BE49-F238E27FC236}">
                    <a16:creationId xmlns="" xmlns:a16="http://schemas.microsoft.com/office/drawing/2014/main" id="{3A07B75A-34AD-5A45-98BD-BFCD05A6AA2E}"/>
                  </a:ext>
                </a:extLst>
              </p:cNvPr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513" name="Rectangle 512">
                  <a:extLst>
                    <a:ext uri="{FF2B5EF4-FFF2-40B4-BE49-F238E27FC236}">
                      <a16:creationId xmlns="" xmlns:a16="http://schemas.microsoft.com/office/drawing/2014/main" id="{6C8D1614-7BF6-4642-94A3-70C36CEC484D}"/>
                    </a:ext>
                  </a:extLst>
                </p:cNvPr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="" xmlns:a16="http://schemas.microsoft.com/office/drawing/2014/main" id="{32DB3177-D80A-9145-9497-28FB784056C2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57" name="Group 634">
                  <a:extLst>
                    <a:ext uri="{FF2B5EF4-FFF2-40B4-BE49-F238E27FC236}">
                      <a16:creationId xmlns="" xmlns:a16="http://schemas.microsoft.com/office/drawing/2014/main" id="{65A47B5E-F2CB-594A-BD58-9FE922EB7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528" name="Oval 527">
                    <a:extLst>
                      <a:ext uri="{FF2B5EF4-FFF2-40B4-BE49-F238E27FC236}">
                        <a16:creationId xmlns="" xmlns:a16="http://schemas.microsoft.com/office/drawing/2014/main" id="{45BE5BB6-0C1F-544E-BE74-9A2D5A63315B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Rectangle 528">
                    <a:extLst>
                      <a:ext uri="{FF2B5EF4-FFF2-40B4-BE49-F238E27FC236}">
                        <a16:creationId xmlns="" xmlns:a16="http://schemas.microsoft.com/office/drawing/2014/main" id="{1D8B9DD8-1DBF-E041-8295-DA296B4603A2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0" name="Oval 529">
                    <a:extLst>
                      <a:ext uri="{FF2B5EF4-FFF2-40B4-BE49-F238E27FC236}">
                        <a16:creationId xmlns="" xmlns:a16="http://schemas.microsoft.com/office/drawing/2014/main" id="{5B84D8CD-13B2-604E-A807-752EADAA8871}"/>
                      </a:ext>
                    </a:extLst>
                  </p:cNvPr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31" name="Straight Connector 530">
                    <a:extLst>
                      <a:ext uri="{FF2B5EF4-FFF2-40B4-BE49-F238E27FC236}">
                        <a16:creationId xmlns="" xmlns:a16="http://schemas.microsoft.com/office/drawing/2014/main" id="{885A366E-444E-DA46-8EBD-35F1EDEB77BC}"/>
                      </a:ext>
                    </a:extLst>
                  </p:cNvPr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2" name="Straight Connector 531">
                    <a:extLst>
                      <a:ext uri="{FF2B5EF4-FFF2-40B4-BE49-F238E27FC236}">
                        <a16:creationId xmlns="" xmlns:a16="http://schemas.microsoft.com/office/drawing/2014/main" id="{B97A9CB5-23BF-0847-BE36-C0AF41F70C8E}"/>
                      </a:ext>
                    </a:extLst>
                  </p:cNvPr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6" name="Rectangle 515">
                  <a:extLst>
                    <a:ext uri="{FF2B5EF4-FFF2-40B4-BE49-F238E27FC236}">
                      <a16:creationId xmlns="" xmlns:a16="http://schemas.microsoft.com/office/drawing/2014/main" id="{FC15DD5A-EE50-1644-8973-B09EB47B67C3}"/>
                    </a:ext>
                  </a:extLst>
                </p:cNvPr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7" name="Straight Connector 516">
                  <a:extLst>
                    <a:ext uri="{FF2B5EF4-FFF2-40B4-BE49-F238E27FC236}">
                      <a16:creationId xmlns="" xmlns:a16="http://schemas.microsoft.com/office/drawing/2014/main" id="{0305C96B-82C7-0249-9E17-769E23D456F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58" name="Group 622">
                  <a:extLst>
                    <a:ext uri="{FF2B5EF4-FFF2-40B4-BE49-F238E27FC236}">
                      <a16:creationId xmlns="" xmlns:a16="http://schemas.microsoft.com/office/drawing/2014/main" id="{94B7DBD3-7C78-E643-B3AD-C12BF3785F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519" name="Oval 518">
                    <a:extLst>
                      <a:ext uri="{FF2B5EF4-FFF2-40B4-BE49-F238E27FC236}">
                        <a16:creationId xmlns="" xmlns:a16="http://schemas.microsoft.com/office/drawing/2014/main" id="{690EA313-FF31-164F-A140-DA76903CEE6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0" name="Rectangle 519">
                    <a:extLst>
                      <a:ext uri="{FF2B5EF4-FFF2-40B4-BE49-F238E27FC236}">
                        <a16:creationId xmlns="" xmlns:a16="http://schemas.microsoft.com/office/drawing/2014/main" id="{2DCFC1EE-52F6-854A-A387-9D86ECA08E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="" xmlns:a16="http://schemas.microsoft.com/office/drawing/2014/main" id="{EDF9F22D-ACC3-4B43-911D-B350B36A10A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2" name="Freeform 521">
                    <a:extLst>
                      <a:ext uri="{FF2B5EF4-FFF2-40B4-BE49-F238E27FC236}">
                        <a16:creationId xmlns="" xmlns:a16="http://schemas.microsoft.com/office/drawing/2014/main" id="{8CF6B37B-AFBE-9B42-A8EC-EABBAA0F3F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3" name="Freeform 522">
                    <a:extLst>
                      <a:ext uri="{FF2B5EF4-FFF2-40B4-BE49-F238E27FC236}">
                        <a16:creationId xmlns="" xmlns:a16="http://schemas.microsoft.com/office/drawing/2014/main" id="{30213B45-E211-5443-B77E-230CD6148D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4" name="Freeform 523">
                    <a:extLst>
                      <a:ext uri="{FF2B5EF4-FFF2-40B4-BE49-F238E27FC236}">
                        <a16:creationId xmlns="" xmlns:a16="http://schemas.microsoft.com/office/drawing/2014/main" id="{B930A525-545D-E642-9A1E-6D046A6D2C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reeform 524">
                    <a:extLst>
                      <a:ext uri="{FF2B5EF4-FFF2-40B4-BE49-F238E27FC236}">
                        <a16:creationId xmlns="" xmlns:a16="http://schemas.microsoft.com/office/drawing/2014/main" id="{1674387C-B8F4-F14B-B7E1-D2FDD29687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26" name="Straight Connector 525">
                    <a:extLst>
                      <a:ext uri="{FF2B5EF4-FFF2-40B4-BE49-F238E27FC236}">
                        <a16:creationId xmlns="" xmlns:a16="http://schemas.microsoft.com/office/drawing/2014/main" id="{85CD0036-C123-AD4B-A4C0-02919E87D4DB}"/>
                      </a:ext>
                    </a:extLst>
                  </p:cNvPr>
                  <p:cNvCxnSpPr>
                    <a:endCxn id="521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27" name="Straight Connector 526">
                    <a:extLst>
                      <a:ext uri="{FF2B5EF4-FFF2-40B4-BE49-F238E27FC236}">
                        <a16:creationId xmlns="" xmlns:a16="http://schemas.microsoft.com/office/drawing/2014/main" id="{1FCCF148-D802-1942-98F3-63D5085B4BF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359" name="Group 381">
              <a:extLst>
                <a:ext uri="{FF2B5EF4-FFF2-40B4-BE49-F238E27FC236}">
                  <a16:creationId xmlns="" xmlns:a16="http://schemas.microsoft.com/office/drawing/2014/main" id="{7E16A9B2-D371-204F-AABD-8317E9888A24}"/>
                </a:ext>
              </a:extLst>
            </p:cNvPr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498" name="Freeform 497">
                <a:extLst>
                  <a:ext uri="{FF2B5EF4-FFF2-40B4-BE49-F238E27FC236}">
                    <a16:creationId xmlns="" xmlns:a16="http://schemas.microsoft.com/office/drawing/2014/main" id="{AEDE3C7B-8790-4A43-879D-14C0ACD895D7}"/>
                  </a:ext>
                </a:extLst>
              </p:cNvPr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9" name="Freeform 498">
                <a:extLst>
                  <a:ext uri="{FF2B5EF4-FFF2-40B4-BE49-F238E27FC236}">
                    <a16:creationId xmlns="" xmlns:a16="http://schemas.microsoft.com/office/drawing/2014/main" id="{09F6053F-3E13-7148-AE5E-2C810815FF3A}"/>
                  </a:ext>
                </a:extLst>
              </p:cNvPr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500" name="Straight Arrow Connector 499">
                <a:extLst>
                  <a:ext uri="{FF2B5EF4-FFF2-40B4-BE49-F238E27FC236}">
                    <a16:creationId xmlns="" xmlns:a16="http://schemas.microsoft.com/office/drawing/2014/main" id="{4965AD51-16F6-C94B-BC66-CDD2DE6A9D25}"/>
                  </a:ext>
                </a:extLst>
              </p:cNvPr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501" name="Straight Arrow Connector 500">
                <a:extLst>
                  <a:ext uri="{FF2B5EF4-FFF2-40B4-BE49-F238E27FC236}">
                    <a16:creationId xmlns="" xmlns:a16="http://schemas.microsoft.com/office/drawing/2014/main" id="{A35133F6-41E2-CE4A-8391-4C802A099353}"/>
                  </a:ext>
                </a:extLst>
              </p:cNvPr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502" name="Straight Arrow Connector 501">
                <a:extLst>
                  <a:ext uri="{FF2B5EF4-FFF2-40B4-BE49-F238E27FC236}">
                    <a16:creationId xmlns="" xmlns:a16="http://schemas.microsoft.com/office/drawing/2014/main" id="{CD05D69D-4C5E-A54C-A979-991C2A28175E}"/>
                  </a:ext>
                </a:extLst>
              </p:cNvPr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grpSp>
          <p:nvGrpSpPr>
            <p:cNvPr id="360" name="Group 347">
              <a:extLst>
                <a:ext uri="{FF2B5EF4-FFF2-40B4-BE49-F238E27FC236}">
                  <a16:creationId xmlns="" xmlns:a16="http://schemas.microsoft.com/office/drawing/2014/main" id="{FE3B11D9-3386-024F-9930-5028862A6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489" name="Oval 488">
                <a:extLst>
                  <a:ext uri="{FF2B5EF4-FFF2-40B4-BE49-F238E27FC236}">
                    <a16:creationId xmlns="" xmlns:a16="http://schemas.microsoft.com/office/drawing/2014/main" id="{5A16FCC8-1633-0F4A-AF51-5A0A7FE45514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="" xmlns:a16="http://schemas.microsoft.com/office/drawing/2014/main" id="{B519904C-1E17-C942-8BA9-0E8AB5079FBB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="" xmlns:a16="http://schemas.microsoft.com/office/drawing/2014/main" id="{EFB13E26-3B41-9749-8519-C459963D2013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2" name="Freeform 491">
                <a:extLst>
                  <a:ext uri="{FF2B5EF4-FFF2-40B4-BE49-F238E27FC236}">
                    <a16:creationId xmlns="" xmlns:a16="http://schemas.microsoft.com/office/drawing/2014/main" id="{EBC82CCD-F9E5-9848-AD05-9CD917C4153B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="" xmlns:a16="http://schemas.microsoft.com/office/drawing/2014/main" id="{CA26AE87-8F1A-0446-8346-27E9411E71BB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="" xmlns:a16="http://schemas.microsoft.com/office/drawing/2014/main" id="{A9435622-957B-2049-B9C4-D47B10BCEFD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5" name="Freeform 494">
                <a:extLst>
                  <a:ext uri="{FF2B5EF4-FFF2-40B4-BE49-F238E27FC236}">
                    <a16:creationId xmlns="" xmlns:a16="http://schemas.microsoft.com/office/drawing/2014/main" id="{7C7BD66C-4B7E-A245-B0B0-68D4770B836B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96" name="Straight Connector 495">
                <a:extLst>
                  <a:ext uri="{FF2B5EF4-FFF2-40B4-BE49-F238E27FC236}">
                    <a16:creationId xmlns="" xmlns:a16="http://schemas.microsoft.com/office/drawing/2014/main" id="{AAD20102-9CAC-A94D-938A-4737F5BDF52B}"/>
                  </a:ext>
                </a:extLst>
              </p:cNvPr>
              <p:cNvCxnSpPr>
                <a:endCxn id="49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7" name="Straight Connector 496">
                <a:extLst>
                  <a:ext uri="{FF2B5EF4-FFF2-40B4-BE49-F238E27FC236}">
                    <a16:creationId xmlns="" xmlns:a16="http://schemas.microsoft.com/office/drawing/2014/main" id="{2FAD383B-123F-DC43-9C3D-E4BC3F030080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61" name="Group 347">
              <a:extLst>
                <a:ext uri="{FF2B5EF4-FFF2-40B4-BE49-F238E27FC236}">
                  <a16:creationId xmlns="" xmlns:a16="http://schemas.microsoft.com/office/drawing/2014/main" id="{1FA128A4-E7D2-0F47-8B8A-D227ADE12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480" name="Oval 479">
                <a:extLst>
                  <a:ext uri="{FF2B5EF4-FFF2-40B4-BE49-F238E27FC236}">
                    <a16:creationId xmlns="" xmlns:a16="http://schemas.microsoft.com/office/drawing/2014/main" id="{AB3681F7-659D-C24E-A38A-0FDB7554EA5C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="" xmlns:a16="http://schemas.microsoft.com/office/drawing/2014/main" id="{7B2EBB36-6458-5E4B-BDD9-19B1C22389E1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="" xmlns:a16="http://schemas.microsoft.com/office/drawing/2014/main" id="{4F4C31DA-5FE9-984F-9A0A-1E09D14FE08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3" name="Freeform 482">
                <a:extLst>
                  <a:ext uri="{FF2B5EF4-FFF2-40B4-BE49-F238E27FC236}">
                    <a16:creationId xmlns="" xmlns:a16="http://schemas.microsoft.com/office/drawing/2014/main" id="{C146674E-5B35-BF4A-95DA-E92D42A81756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="" xmlns:a16="http://schemas.microsoft.com/office/drawing/2014/main" id="{B03ED2CC-7625-A940-9A57-28C483BA5A6B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="" xmlns:a16="http://schemas.microsoft.com/office/drawing/2014/main" id="{2F1ABB92-F0A5-E246-9416-195DA0023580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="" xmlns:a16="http://schemas.microsoft.com/office/drawing/2014/main" id="{2CF5432E-D32E-E14F-A34A-56CDAF8AAA96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7" name="Straight Connector 486">
                <a:extLst>
                  <a:ext uri="{FF2B5EF4-FFF2-40B4-BE49-F238E27FC236}">
                    <a16:creationId xmlns="" xmlns:a16="http://schemas.microsoft.com/office/drawing/2014/main" id="{0FE726C9-E272-5543-B953-93C4B3CA7BF2}"/>
                  </a:ext>
                </a:extLst>
              </p:cNvPr>
              <p:cNvCxnSpPr>
                <a:endCxn id="48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8" name="Straight Connector 487">
                <a:extLst>
                  <a:ext uri="{FF2B5EF4-FFF2-40B4-BE49-F238E27FC236}">
                    <a16:creationId xmlns="" xmlns:a16="http://schemas.microsoft.com/office/drawing/2014/main" id="{D0496554-D8D1-8948-BABA-94B195EA9D3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62" name="Group 347">
              <a:extLst>
                <a:ext uri="{FF2B5EF4-FFF2-40B4-BE49-F238E27FC236}">
                  <a16:creationId xmlns="" xmlns:a16="http://schemas.microsoft.com/office/drawing/2014/main" id="{6668F938-851E-AB41-8568-976ACF90B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471" name="Oval 470">
                <a:extLst>
                  <a:ext uri="{FF2B5EF4-FFF2-40B4-BE49-F238E27FC236}">
                    <a16:creationId xmlns="" xmlns:a16="http://schemas.microsoft.com/office/drawing/2014/main" id="{AAA12AB3-54BB-0441-9A6C-077BF17E70F2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="" xmlns:a16="http://schemas.microsoft.com/office/drawing/2014/main" id="{542CBF52-AB3D-B547-9EB4-6268801280FE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="" xmlns:a16="http://schemas.microsoft.com/office/drawing/2014/main" id="{62F9DC56-CA45-5E4C-ADDA-2ADC825CE2E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="" xmlns:a16="http://schemas.microsoft.com/office/drawing/2014/main" id="{BC1AC39B-3AE0-3C42-ADA6-3653BBC5B2A7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5" name="Freeform 474">
                <a:extLst>
                  <a:ext uri="{FF2B5EF4-FFF2-40B4-BE49-F238E27FC236}">
                    <a16:creationId xmlns="" xmlns:a16="http://schemas.microsoft.com/office/drawing/2014/main" id="{CBEC19FB-844D-F14C-87CD-AFFDF31314DC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="" xmlns:a16="http://schemas.microsoft.com/office/drawing/2014/main" id="{F3726C02-E914-F24E-9979-850362049A60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="" xmlns:a16="http://schemas.microsoft.com/office/drawing/2014/main" id="{E7F76CCB-DC14-5D47-BBBB-5D1839BC1450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8" name="Straight Connector 477">
                <a:extLst>
                  <a:ext uri="{FF2B5EF4-FFF2-40B4-BE49-F238E27FC236}">
                    <a16:creationId xmlns="" xmlns:a16="http://schemas.microsoft.com/office/drawing/2014/main" id="{012FA502-1BF1-0E42-8A23-456008B708CD}"/>
                  </a:ext>
                </a:extLst>
              </p:cNvPr>
              <p:cNvCxnSpPr>
                <a:endCxn id="47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9" name="Straight Connector 478">
                <a:extLst>
                  <a:ext uri="{FF2B5EF4-FFF2-40B4-BE49-F238E27FC236}">
                    <a16:creationId xmlns="" xmlns:a16="http://schemas.microsoft.com/office/drawing/2014/main" id="{5DE96D85-712C-B94D-9E53-0E42305E578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63" name="Group 347">
              <a:extLst>
                <a:ext uri="{FF2B5EF4-FFF2-40B4-BE49-F238E27FC236}">
                  <a16:creationId xmlns="" xmlns:a16="http://schemas.microsoft.com/office/drawing/2014/main" id="{83A1C232-E62A-BF4A-8DB9-187CA2461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62" name="Oval 461">
                <a:extLst>
                  <a:ext uri="{FF2B5EF4-FFF2-40B4-BE49-F238E27FC236}">
                    <a16:creationId xmlns="" xmlns:a16="http://schemas.microsoft.com/office/drawing/2014/main" id="{17919704-9ABE-9546-BBD5-8DF01F7AD80B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="" xmlns:a16="http://schemas.microsoft.com/office/drawing/2014/main" id="{BE82DA0E-A4BD-1C43-A0A2-6227CBD1993F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="" xmlns:a16="http://schemas.microsoft.com/office/drawing/2014/main" id="{749CFC56-7919-9041-AA3A-D60B7F0B691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5" name="Freeform 464">
                <a:extLst>
                  <a:ext uri="{FF2B5EF4-FFF2-40B4-BE49-F238E27FC236}">
                    <a16:creationId xmlns="" xmlns:a16="http://schemas.microsoft.com/office/drawing/2014/main" id="{27DD30A4-67D5-F04D-90C5-99D1EFA69143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6" name="Freeform 465">
                <a:extLst>
                  <a:ext uri="{FF2B5EF4-FFF2-40B4-BE49-F238E27FC236}">
                    <a16:creationId xmlns="" xmlns:a16="http://schemas.microsoft.com/office/drawing/2014/main" id="{5EFC06E9-A829-5D4B-AFB1-41BA4A45C59F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="" xmlns:a16="http://schemas.microsoft.com/office/drawing/2014/main" id="{3D44CCC7-9CD1-E348-ABEF-BBD848DFB549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="" xmlns:a16="http://schemas.microsoft.com/office/drawing/2014/main" id="{A4975792-3908-CB49-9B54-BD948E29A807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="" xmlns:a16="http://schemas.microsoft.com/office/drawing/2014/main" id="{D4F3E613-F206-2944-B44D-3EDDF052D577}"/>
                  </a:ext>
                </a:extLst>
              </p:cNvPr>
              <p:cNvCxnSpPr>
                <a:endCxn id="46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0" name="Straight Connector 469">
                <a:extLst>
                  <a:ext uri="{FF2B5EF4-FFF2-40B4-BE49-F238E27FC236}">
                    <a16:creationId xmlns="" xmlns:a16="http://schemas.microsoft.com/office/drawing/2014/main" id="{B3C6B2A4-7631-2046-85C3-980D6CE39C6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64" name="Group 347">
              <a:extLst>
                <a:ext uri="{FF2B5EF4-FFF2-40B4-BE49-F238E27FC236}">
                  <a16:creationId xmlns="" xmlns:a16="http://schemas.microsoft.com/office/drawing/2014/main" id="{AB634BE5-57A9-CD40-A582-3EC1DA74F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53" name="Oval 452">
                <a:extLst>
                  <a:ext uri="{FF2B5EF4-FFF2-40B4-BE49-F238E27FC236}">
                    <a16:creationId xmlns="" xmlns:a16="http://schemas.microsoft.com/office/drawing/2014/main" id="{071D573E-69EB-C64A-B32E-BAEDA36F05CD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2AA2F495-D440-3942-89E6-B98ADF2EEF2F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="" xmlns:a16="http://schemas.microsoft.com/office/drawing/2014/main" id="{66CFAFD9-9285-6C4E-A3DD-30BDB42BB81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="" xmlns:a16="http://schemas.microsoft.com/office/drawing/2014/main" id="{7FAC9A44-D290-E446-8AFD-1995F6718472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="" xmlns:a16="http://schemas.microsoft.com/office/drawing/2014/main" id="{5126B8E7-87D6-9244-B06D-DD2BCCF91A00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="" xmlns:a16="http://schemas.microsoft.com/office/drawing/2014/main" id="{33C8C3AA-A46D-7042-9C20-C4798335AF85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="" xmlns:a16="http://schemas.microsoft.com/office/drawing/2014/main" id="{3E27A51E-B896-6F41-BE51-9A8122856722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60" name="Straight Connector 459">
                <a:extLst>
                  <a:ext uri="{FF2B5EF4-FFF2-40B4-BE49-F238E27FC236}">
                    <a16:creationId xmlns="" xmlns:a16="http://schemas.microsoft.com/office/drawing/2014/main" id="{2D23564A-0E97-694E-AEE5-518E2024AEE1}"/>
                  </a:ext>
                </a:extLst>
              </p:cNvPr>
              <p:cNvCxnSpPr>
                <a:endCxn id="4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1" name="Straight Connector 460">
                <a:extLst>
                  <a:ext uri="{FF2B5EF4-FFF2-40B4-BE49-F238E27FC236}">
                    <a16:creationId xmlns="" xmlns:a16="http://schemas.microsoft.com/office/drawing/2014/main" id="{C8A2EE84-1A08-2248-99EE-3B6F3EAB19E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65" name="Group 387">
              <a:extLst>
                <a:ext uri="{FF2B5EF4-FFF2-40B4-BE49-F238E27FC236}">
                  <a16:creationId xmlns="" xmlns:a16="http://schemas.microsoft.com/office/drawing/2014/main" id="{E674E711-B543-E349-9437-4123F003C12E}"/>
                </a:ext>
              </a:extLst>
            </p:cNvPr>
            <p:cNvGrpSpPr/>
            <p:nvPr/>
          </p:nvGrpSpPr>
          <p:grpSpPr>
            <a:xfrm>
              <a:off x="1925875" y="1754513"/>
              <a:ext cx="5145766" cy="2832112"/>
              <a:chOff x="1925876" y="2212958"/>
              <a:chExt cx="5145766" cy="2832112"/>
            </a:xfrm>
          </p:grpSpPr>
          <p:grpSp>
            <p:nvGrpSpPr>
              <p:cNvPr id="366" name="Group 424">
                <a:extLst>
                  <a:ext uri="{FF2B5EF4-FFF2-40B4-BE49-F238E27FC236}">
                    <a16:creationId xmlns="" xmlns:a16="http://schemas.microsoft.com/office/drawing/2014/main" id="{62D36AE2-BF21-804C-B67A-91B7A6C2193D}"/>
                  </a:ext>
                </a:extLst>
              </p:cNvPr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450" name="Oval 449">
                  <a:extLst>
                    <a:ext uri="{FF2B5EF4-FFF2-40B4-BE49-F238E27FC236}">
                      <a16:creationId xmlns="" xmlns:a16="http://schemas.microsoft.com/office/drawing/2014/main" id="{8EE6B087-D830-FE4F-AAD6-E1A2BAA9FE85}"/>
                    </a:ext>
                  </a:extLst>
                </p:cNvPr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="" xmlns:a16="http://schemas.microsoft.com/office/drawing/2014/main" id="{47CCD83D-A4A7-784F-A36F-834C748A5646}"/>
                    </a:ext>
                  </a:extLst>
                </p:cNvPr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TextBox 389">
                  <a:extLst>
                    <a:ext uri="{FF2B5EF4-FFF2-40B4-BE49-F238E27FC236}">
                      <a16:creationId xmlns="" xmlns:a16="http://schemas.microsoft.com/office/drawing/2014/main" id="{9C856663-ED44-084E-BE50-F682BBA775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0199" y="2127167"/>
                  <a:ext cx="2742630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Remote Controller</a:t>
                  </a:r>
                </a:p>
              </p:txBody>
            </p:sp>
          </p:grpSp>
          <p:grpSp>
            <p:nvGrpSpPr>
              <p:cNvPr id="367" name="Group 425">
                <a:extLst>
                  <a:ext uri="{FF2B5EF4-FFF2-40B4-BE49-F238E27FC236}">
                    <a16:creationId xmlns="" xmlns:a16="http://schemas.microsoft.com/office/drawing/2014/main" id="{81B736A2-639C-5045-9469-BBFF1FDAFC95}"/>
                  </a:ext>
                </a:extLst>
              </p:cNvPr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7" name="Oval 446">
                  <a:extLst>
                    <a:ext uri="{FF2B5EF4-FFF2-40B4-BE49-F238E27FC236}">
                      <a16:creationId xmlns="" xmlns:a16="http://schemas.microsoft.com/office/drawing/2014/main" id="{7255FCAB-97CA-B947-8E8A-0A13FD397DC5}"/>
                    </a:ext>
                  </a:extLst>
                </p:cNvPr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="" xmlns:a16="http://schemas.microsoft.com/office/drawing/2014/main" id="{61B8CC61-7E0C-EE46-9388-0895CB146C0C}"/>
                    </a:ext>
                  </a:extLst>
                </p:cNvPr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TextBox 389">
                  <a:extLst>
                    <a:ext uri="{FF2B5EF4-FFF2-40B4-BE49-F238E27FC236}">
                      <a16:creationId xmlns="" xmlns:a16="http://schemas.microsoft.com/office/drawing/2014/main" id="{753C8794-6C3E-A946-98F0-0A4574B680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9377" y="2127166"/>
                  <a:ext cx="2624277" cy="346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</a:p>
              </p:txBody>
            </p:sp>
          </p:grpSp>
          <p:grpSp>
            <p:nvGrpSpPr>
              <p:cNvPr id="368" name="Group 426">
                <a:extLst>
                  <a:ext uri="{FF2B5EF4-FFF2-40B4-BE49-F238E27FC236}">
                    <a16:creationId xmlns="" xmlns:a16="http://schemas.microsoft.com/office/drawing/2014/main" id="{F6E58E7F-3C3B-6B42-95B1-9AED236D83A8}"/>
                  </a:ext>
                </a:extLst>
              </p:cNvPr>
              <p:cNvGrpSpPr/>
              <p:nvPr/>
            </p:nvGrpSpPr>
            <p:grpSpPr>
              <a:xfrm>
                <a:off x="3523805" y="4760377"/>
                <a:ext cx="579647" cy="284693"/>
                <a:chOff x="3493147" y="4573304"/>
                <a:chExt cx="579647" cy="284693"/>
              </a:xfrm>
            </p:grpSpPr>
            <p:grpSp>
              <p:nvGrpSpPr>
                <p:cNvPr id="369" name="Group 442">
                  <a:extLst>
                    <a:ext uri="{FF2B5EF4-FFF2-40B4-BE49-F238E27FC236}">
                      <a16:creationId xmlns="" xmlns:a16="http://schemas.microsoft.com/office/drawing/2014/main" id="{B5462F2E-F700-E74E-8777-989C222F6B17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5" name="Oval 444">
                    <a:extLst>
                      <a:ext uri="{FF2B5EF4-FFF2-40B4-BE49-F238E27FC236}">
                        <a16:creationId xmlns="" xmlns:a16="http://schemas.microsoft.com/office/drawing/2014/main" id="{3A8D5BD0-5AF9-F047-A2A5-74B21E482F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="" xmlns:a16="http://schemas.microsoft.com/office/drawing/2014/main" id="{76278212-AACF-EA41-ABEC-BADB5287BB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4" name="TextBox 389">
                  <a:extLst>
                    <a:ext uri="{FF2B5EF4-FFF2-40B4-BE49-F238E27FC236}">
                      <a16:creationId xmlns="" xmlns:a16="http://schemas.microsoft.com/office/drawing/2014/main" id="{07D62407-09DE-4446-A991-94479991A7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3147" y="4573304"/>
                  <a:ext cx="579647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79" name="Group 427">
                <a:extLst>
                  <a:ext uri="{FF2B5EF4-FFF2-40B4-BE49-F238E27FC236}">
                    <a16:creationId xmlns="" xmlns:a16="http://schemas.microsoft.com/office/drawing/2014/main" id="{4D1B0CFF-CE53-8E44-985B-C5516AC59054}"/>
                  </a:ext>
                </a:extLst>
              </p:cNvPr>
              <p:cNvGrpSpPr/>
              <p:nvPr/>
            </p:nvGrpSpPr>
            <p:grpSpPr>
              <a:xfrm>
                <a:off x="4303953" y="4758258"/>
                <a:ext cx="579647" cy="284693"/>
                <a:chOff x="3493147" y="4573304"/>
                <a:chExt cx="579647" cy="284693"/>
              </a:xfrm>
            </p:grpSpPr>
            <p:grpSp>
              <p:nvGrpSpPr>
                <p:cNvPr id="380" name="Group 438">
                  <a:extLst>
                    <a:ext uri="{FF2B5EF4-FFF2-40B4-BE49-F238E27FC236}">
                      <a16:creationId xmlns="" xmlns:a16="http://schemas.microsoft.com/office/drawing/2014/main" id="{E9FE6041-3130-EB4F-8BC7-1EE9AB973D5F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1" name="Oval 440">
                    <a:extLst>
                      <a:ext uri="{FF2B5EF4-FFF2-40B4-BE49-F238E27FC236}">
                        <a16:creationId xmlns="" xmlns:a16="http://schemas.microsoft.com/office/drawing/2014/main" id="{5B86D724-BC2B-BD40-B41F-B06FDAB2E4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="" xmlns:a16="http://schemas.microsoft.com/office/drawing/2014/main" id="{25D22206-7FA6-1144-B6AC-B857637AF3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" name="TextBox 389">
                  <a:extLst>
                    <a:ext uri="{FF2B5EF4-FFF2-40B4-BE49-F238E27FC236}">
                      <a16:creationId xmlns="" xmlns:a16="http://schemas.microsoft.com/office/drawing/2014/main" id="{2D5FEB66-58AA-9E4B-AD71-EA4750A833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3147" y="4573304"/>
                  <a:ext cx="579647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81" name="Group 428">
                <a:extLst>
                  <a:ext uri="{FF2B5EF4-FFF2-40B4-BE49-F238E27FC236}">
                    <a16:creationId xmlns="" xmlns:a16="http://schemas.microsoft.com/office/drawing/2014/main" id="{9D109E0A-BCFA-E94A-BF8F-93D3F96B54CC}"/>
                  </a:ext>
                </a:extLst>
              </p:cNvPr>
              <p:cNvGrpSpPr/>
              <p:nvPr/>
            </p:nvGrpSpPr>
            <p:grpSpPr>
              <a:xfrm>
                <a:off x="5504208" y="4756140"/>
                <a:ext cx="579647" cy="284693"/>
                <a:chOff x="3493146" y="4573304"/>
                <a:chExt cx="579647" cy="284693"/>
              </a:xfrm>
            </p:grpSpPr>
            <p:grpSp>
              <p:nvGrpSpPr>
                <p:cNvPr id="382" name="Group 434">
                  <a:extLst>
                    <a:ext uri="{FF2B5EF4-FFF2-40B4-BE49-F238E27FC236}">
                      <a16:creationId xmlns="" xmlns:a16="http://schemas.microsoft.com/office/drawing/2014/main" id="{640672AD-E981-1643-871D-AD8A67139540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37" name="Oval 436">
                    <a:extLst>
                      <a:ext uri="{FF2B5EF4-FFF2-40B4-BE49-F238E27FC236}">
                        <a16:creationId xmlns="" xmlns:a16="http://schemas.microsoft.com/office/drawing/2014/main" id="{294A370C-785F-404E-8135-30826A70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8" name="Oval 437">
                    <a:extLst>
                      <a:ext uri="{FF2B5EF4-FFF2-40B4-BE49-F238E27FC236}">
                        <a16:creationId xmlns="" xmlns:a16="http://schemas.microsoft.com/office/drawing/2014/main" id="{E67022FB-D28B-0E44-9B6D-DD8092F2F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6" name="TextBox 389">
                  <a:extLst>
                    <a:ext uri="{FF2B5EF4-FFF2-40B4-BE49-F238E27FC236}">
                      <a16:creationId xmlns="" xmlns:a16="http://schemas.microsoft.com/office/drawing/2014/main" id="{2A590B0D-6FC1-9149-A279-05645BBC36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3146" y="4573304"/>
                  <a:ext cx="579647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83" name="Group 429">
                <a:extLst>
                  <a:ext uri="{FF2B5EF4-FFF2-40B4-BE49-F238E27FC236}">
                    <a16:creationId xmlns="" xmlns:a16="http://schemas.microsoft.com/office/drawing/2014/main" id="{0326EFB3-34F4-754B-86E7-7F4C53B7BE4A}"/>
                  </a:ext>
                </a:extLst>
              </p:cNvPr>
              <p:cNvGrpSpPr/>
              <p:nvPr/>
            </p:nvGrpSpPr>
            <p:grpSpPr>
              <a:xfrm>
                <a:off x="6491995" y="4754022"/>
                <a:ext cx="579647" cy="284693"/>
                <a:chOff x="3493146" y="4573304"/>
                <a:chExt cx="579647" cy="284693"/>
              </a:xfrm>
            </p:grpSpPr>
            <p:grpSp>
              <p:nvGrpSpPr>
                <p:cNvPr id="384" name="Group 430">
                  <a:extLst>
                    <a:ext uri="{FF2B5EF4-FFF2-40B4-BE49-F238E27FC236}">
                      <a16:creationId xmlns="" xmlns:a16="http://schemas.microsoft.com/office/drawing/2014/main" id="{887B5438-FD39-FF45-94F4-501001587C74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33" name="Oval 432">
                    <a:extLst>
                      <a:ext uri="{FF2B5EF4-FFF2-40B4-BE49-F238E27FC236}">
                        <a16:creationId xmlns="" xmlns:a16="http://schemas.microsoft.com/office/drawing/2014/main" id="{6FF89616-28C7-BA4C-A7CF-F285884667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="" xmlns:a16="http://schemas.microsoft.com/office/drawing/2014/main" id="{DE898B76-72BE-1941-BD61-33F2BA1779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2" name="TextBox 389">
                  <a:extLst>
                    <a:ext uri="{FF2B5EF4-FFF2-40B4-BE49-F238E27FC236}">
                      <a16:creationId xmlns="" xmlns:a16="http://schemas.microsoft.com/office/drawing/2014/main" id="{FC2D41BB-76AF-5143-8519-F85BA5D046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3146" y="4573304"/>
                  <a:ext cx="579647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5" name="Group 388">
              <a:extLst>
                <a:ext uri="{FF2B5EF4-FFF2-40B4-BE49-F238E27FC236}">
                  <a16:creationId xmlns="" xmlns:a16="http://schemas.microsoft.com/office/drawing/2014/main" id="{5E8E5875-4EBA-4349-B27C-7F45D2F51E62}"/>
                </a:ext>
              </a:extLst>
            </p:cNvPr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386" name="Group 554">
                <a:extLst>
                  <a:ext uri="{FF2B5EF4-FFF2-40B4-BE49-F238E27FC236}">
                    <a16:creationId xmlns="" xmlns:a16="http://schemas.microsoft.com/office/drawing/2014/main" id="{81B6EE14-CC27-744A-A051-4E03FA7FB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419" name="Rectangle 418">
                  <a:extLst>
                    <a:ext uri="{FF2B5EF4-FFF2-40B4-BE49-F238E27FC236}">
                      <a16:creationId xmlns="" xmlns:a16="http://schemas.microsoft.com/office/drawing/2014/main" id="{C110861B-9F39-1F44-A2C4-E4F16FCAC279}"/>
                    </a:ext>
                  </a:extLst>
                </p:cNvPr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0" name="Straight Connector 419">
                  <a:extLst>
                    <a:ext uri="{FF2B5EF4-FFF2-40B4-BE49-F238E27FC236}">
                      <a16:creationId xmlns="" xmlns:a16="http://schemas.microsoft.com/office/drawing/2014/main" id="{DD0A76D0-D1B5-C448-A6EF-5CBA826076A3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="" xmlns:a16="http://schemas.microsoft.com/office/drawing/2014/main" id="{3D867651-027E-ED40-9FF0-8C7FDE56A1AD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="" xmlns:a16="http://schemas.microsoft.com/office/drawing/2014/main" id="{38A884CE-9A37-D940-B4A8-9D4D87274982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="" xmlns:a16="http://schemas.microsoft.com/office/drawing/2014/main" id="{F72B6516-301E-294C-BD5A-03CB25199EE7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="" xmlns:a16="http://schemas.microsoft.com/office/drawing/2014/main" id="{5E23C2C4-4FEE-1D40-BD08-52071DA681C7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87" name="Group 554">
                <a:extLst>
                  <a:ext uri="{FF2B5EF4-FFF2-40B4-BE49-F238E27FC236}">
                    <a16:creationId xmlns="" xmlns:a16="http://schemas.microsoft.com/office/drawing/2014/main" id="{8984DC81-21F8-1546-9659-CE7B16A68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413" name="Rectangle 412">
                  <a:extLst>
                    <a:ext uri="{FF2B5EF4-FFF2-40B4-BE49-F238E27FC236}">
                      <a16:creationId xmlns="" xmlns:a16="http://schemas.microsoft.com/office/drawing/2014/main" id="{354DD063-2794-1643-A5E7-9E49377960D6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4" name="Straight Connector 413">
                  <a:extLst>
                    <a:ext uri="{FF2B5EF4-FFF2-40B4-BE49-F238E27FC236}">
                      <a16:creationId xmlns="" xmlns:a16="http://schemas.microsoft.com/office/drawing/2014/main" id="{16208DC2-6B8A-2448-84E0-DB0EF734E2E0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="" xmlns:a16="http://schemas.microsoft.com/office/drawing/2014/main" id="{9617AE01-3C7B-7E42-9676-0C68B7ECCAE6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="" xmlns:a16="http://schemas.microsoft.com/office/drawing/2014/main" id="{C47DC652-BD0C-3F46-86D7-ECC9AD1D79D2}"/>
                    </a:ext>
                  </a:extLst>
                </p:cNvPr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="" xmlns:a16="http://schemas.microsoft.com/office/drawing/2014/main" id="{3B014B56-FED6-4E48-99C5-5A79ADD94CC4}"/>
                    </a:ext>
                  </a:extLst>
                </p:cNvPr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="" xmlns:a16="http://schemas.microsoft.com/office/drawing/2014/main" id="{468D05CF-FA4F-A948-B610-7F2761E0FD51}"/>
                    </a:ext>
                  </a:extLst>
                </p:cNvPr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88" name="Group 554">
                <a:extLst>
                  <a:ext uri="{FF2B5EF4-FFF2-40B4-BE49-F238E27FC236}">
                    <a16:creationId xmlns="" xmlns:a16="http://schemas.microsoft.com/office/drawing/2014/main" id="{A996263E-DE9E-0842-A205-EB674D3E0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407" name="Rectangle 406">
                  <a:extLst>
                    <a:ext uri="{FF2B5EF4-FFF2-40B4-BE49-F238E27FC236}">
                      <a16:creationId xmlns="" xmlns:a16="http://schemas.microsoft.com/office/drawing/2014/main" id="{0ED24C96-9484-4B4E-B94F-7B96917BDD0F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8" name="Straight Connector 407">
                  <a:extLst>
                    <a:ext uri="{FF2B5EF4-FFF2-40B4-BE49-F238E27FC236}">
                      <a16:creationId xmlns="" xmlns:a16="http://schemas.microsoft.com/office/drawing/2014/main" id="{B0981132-3978-A74C-92CF-3B326EA8CF91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="" xmlns:a16="http://schemas.microsoft.com/office/drawing/2014/main" id="{32807344-875D-7B41-B999-7AB2EF8D8CFB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="" xmlns:a16="http://schemas.microsoft.com/office/drawing/2014/main" id="{0986A014-650F-3149-8526-CB72AA722F05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="" xmlns:a16="http://schemas.microsoft.com/office/drawing/2014/main" id="{CCA2E2B5-01CD-7B4F-94D5-1422002B0E7E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="" xmlns:a16="http://schemas.microsoft.com/office/drawing/2014/main" id="{C5F10C1C-2C2D-AF46-9C32-C36601C56B52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89" name="Group 554">
                <a:extLst>
                  <a:ext uri="{FF2B5EF4-FFF2-40B4-BE49-F238E27FC236}">
                    <a16:creationId xmlns="" xmlns:a16="http://schemas.microsoft.com/office/drawing/2014/main" id="{C13C551E-2854-8946-A50E-F2DE3B946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="" xmlns:a16="http://schemas.microsoft.com/office/drawing/2014/main" id="{B9056E92-3704-A64A-8AC6-8AE37C0DE9FD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2" name="Straight Connector 401">
                  <a:extLst>
                    <a:ext uri="{FF2B5EF4-FFF2-40B4-BE49-F238E27FC236}">
                      <a16:creationId xmlns="" xmlns:a16="http://schemas.microsoft.com/office/drawing/2014/main" id="{42F13AA3-2FB6-1448-A47B-8DFED40933BC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="" xmlns:a16="http://schemas.microsoft.com/office/drawing/2014/main" id="{E77A16B9-9E1B-264D-B761-C2F6E72E8944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="" xmlns:a16="http://schemas.microsoft.com/office/drawing/2014/main" id="{16553DD0-7CED-E54F-86EB-21CD0B109D8B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5" name="Straight Connector 404">
                  <a:extLst>
                    <a:ext uri="{FF2B5EF4-FFF2-40B4-BE49-F238E27FC236}">
                      <a16:creationId xmlns="" xmlns:a16="http://schemas.microsoft.com/office/drawing/2014/main" id="{E9065049-61A7-D445-8F3A-CF75B01E536C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="" xmlns:a16="http://schemas.microsoft.com/office/drawing/2014/main" id="{74894E9C-A6C4-6A4A-AB4E-52ACBB1D5460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0" name="Group 554">
                <a:extLst>
                  <a:ext uri="{FF2B5EF4-FFF2-40B4-BE49-F238E27FC236}">
                    <a16:creationId xmlns="" xmlns:a16="http://schemas.microsoft.com/office/drawing/2014/main" id="{1A94EF4C-7B4A-A442-9223-24BE151A8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395" name="Rectangle 394">
                  <a:extLst>
                    <a:ext uri="{FF2B5EF4-FFF2-40B4-BE49-F238E27FC236}">
                      <a16:creationId xmlns="" xmlns:a16="http://schemas.microsoft.com/office/drawing/2014/main" id="{EF7021D4-6C50-FE4F-99DD-7E97E97A6213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6" name="Straight Connector 395">
                  <a:extLst>
                    <a:ext uri="{FF2B5EF4-FFF2-40B4-BE49-F238E27FC236}">
                      <a16:creationId xmlns="" xmlns:a16="http://schemas.microsoft.com/office/drawing/2014/main" id="{F3A4AB08-E85D-1B4D-8B63-B23CC80E42EB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="" xmlns:a16="http://schemas.microsoft.com/office/drawing/2014/main" id="{9C1A2807-7BAE-6C42-B615-F35AC6152D59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="" xmlns:a16="http://schemas.microsoft.com/office/drawing/2014/main" id="{155E58FB-2047-8242-96E3-E6496B245893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="" xmlns:a16="http://schemas.microsoft.com/office/drawing/2014/main" id="{76E85654-AB3D-5C4E-A804-425C02BD2C31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="" xmlns:a16="http://schemas.microsoft.com/office/drawing/2014/main" id="{E71B59FA-2416-4440-955A-A071C311CFAC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391" name="Group 709">
            <a:extLst>
              <a:ext uri="{FF2B5EF4-FFF2-40B4-BE49-F238E27FC236}">
                <a16:creationId xmlns="" xmlns:a16="http://schemas.microsoft.com/office/drawing/2014/main" id="{8973FC0F-0FC1-A246-BFD1-84BF1EF9A853}"/>
              </a:ext>
            </a:extLst>
          </p:cNvPr>
          <p:cNvGrpSpPr/>
          <p:nvPr/>
        </p:nvGrpSpPr>
        <p:grpSpPr>
          <a:xfrm>
            <a:off x="150313" y="5099428"/>
            <a:ext cx="3084188" cy="1703365"/>
            <a:chOff x="-1402915" y="4974167"/>
            <a:chExt cx="4112251" cy="1703365"/>
          </a:xfrm>
        </p:grpSpPr>
        <p:sp>
          <p:nvSpPr>
            <p:cNvPr id="711" name="TextBox 710">
              <a:extLst>
                <a:ext uri="{FF2B5EF4-FFF2-40B4-BE49-F238E27FC236}">
                  <a16:creationId xmlns="" xmlns:a16="http://schemas.microsoft.com/office/drawing/2014/main" id="{08BF04B4-6075-A84B-8EC3-DF7DDD551004}"/>
                </a:ext>
              </a:extLst>
            </p:cNvPr>
            <p:cNvSpPr txBox="1"/>
            <p:nvPr/>
          </p:nvSpPr>
          <p:spPr>
            <a:xfrm>
              <a:off x="-1402915" y="5588003"/>
              <a:ext cx="411225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1: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generalized “flow-based” forwarding (e.g., OpenFlow)</a:t>
              </a:r>
            </a:p>
          </p:txBody>
        </p:sp>
        <p:cxnSp>
          <p:nvCxnSpPr>
            <p:cNvPr id="712" name="Straight Connector 711">
              <a:extLst>
                <a:ext uri="{FF2B5EF4-FFF2-40B4-BE49-F238E27FC236}">
                  <a16:creationId xmlns="" xmlns:a16="http://schemas.microsoft.com/office/drawing/2014/main" id="{83A62419-3EC1-4842-8B5B-F8E1858F6A37}"/>
                </a:ext>
              </a:extLst>
            </p:cNvPr>
            <p:cNvCxnSpPr>
              <a:cxnSpLocks/>
              <a:stCxn id="711" idx="0"/>
            </p:cNvCxnSpPr>
            <p:nvPr/>
          </p:nvCxnSpPr>
          <p:spPr bwMode="auto">
            <a:xfrm flipV="1">
              <a:off x="653210" y="4974167"/>
              <a:ext cx="1505789" cy="613836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2" name="Group 712">
            <a:extLst>
              <a:ext uri="{FF2B5EF4-FFF2-40B4-BE49-F238E27FC236}">
                <a16:creationId xmlns="" xmlns:a16="http://schemas.microsoft.com/office/drawing/2014/main" id="{AAAF29D5-9601-CF43-8C05-901671240D68}"/>
              </a:ext>
            </a:extLst>
          </p:cNvPr>
          <p:cNvGrpSpPr/>
          <p:nvPr/>
        </p:nvGrpSpPr>
        <p:grpSpPr>
          <a:xfrm>
            <a:off x="6895146" y="3631579"/>
            <a:ext cx="2123594" cy="1644127"/>
            <a:chOff x="69488" y="5026085"/>
            <a:chExt cx="4347805" cy="1644127"/>
          </a:xfrm>
        </p:grpSpPr>
        <p:sp>
          <p:nvSpPr>
            <p:cNvPr id="714" name="TextBox 713">
              <a:extLst>
                <a:ext uri="{FF2B5EF4-FFF2-40B4-BE49-F238E27FC236}">
                  <a16:creationId xmlns="" xmlns:a16="http://schemas.microsoft.com/office/drawing/2014/main" id="{FE50FC28-F437-0344-9C2D-2FDDA8A95DAE}"/>
                </a:ext>
              </a:extLst>
            </p:cNvPr>
            <p:cNvSpPr txBox="1"/>
            <p:nvPr/>
          </p:nvSpPr>
          <p:spPr>
            <a:xfrm>
              <a:off x="69488" y="5580683"/>
              <a:ext cx="4347805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2.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control, data plane separation</a:t>
              </a:r>
            </a:p>
          </p:txBody>
        </p:sp>
        <p:cxnSp>
          <p:nvCxnSpPr>
            <p:cNvPr id="715" name="Straight Connector 714">
              <a:extLst>
                <a:ext uri="{FF2B5EF4-FFF2-40B4-BE49-F238E27FC236}">
                  <a16:creationId xmlns="" xmlns:a16="http://schemas.microsoft.com/office/drawing/2014/main" id="{AB94C55F-5325-1444-88FB-722BF41A6EED}"/>
                </a:ext>
              </a:extLst>
            </p:cNvPr>
            <p:cNvCxnSpPr>
              <a:cxnSpLocks/>
              <a:stCxn id="714" idx="0"/>
            </p:cNvCxnSpPr>
            <p:nvPr/>
          </p:nvCxnSpPr>
          <p:spPr bwMode="auto">
            <a:xfrm flipH="1" flipV="1">
              <a:off x="1351779" y="5026085"/>
              <a:ext cx="891612" cy="554598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6" name="TextBox 715">
            <a:extLst>
              <a:ext uri="{FF2B5EF4-FFF2-40B4-BE49-F238E27FC236}">
                <a16:creationId xmlns="" xmlns:a16="http://schemas.microsoft.com/office/drawing/2014/main" id="{DC87C3CB-DAE1-4642-A18C-C358079613E1}"/>
              </a:ext>
            </a:extLst>
          </p:cNvPr>
          <p:cNvSpPr txBox="1"/>
          <p:nvPr/>
        </p:nvSpPr>
        <p:spPr>
          <a:xfrm>
            <a:off x="6495847" y="1214433"/>
            <a:ext cx="249470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2400" b="1" i="1" dirty="0">
                <a:solidFill>
                  <a:srgbClr val="000090"/>
                </a:solidFill>
                <a:ea typeface="ＭＳ Ｐゴシック" charset="0"/>
              </a:rPr>
              <a:t>.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control plane functions external to data-plane switches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717" name="Straight Connector 716">
            <a:extLst>
              <a:ext uri="{FF2B5EF4-FFF2-40B4-BE49-F238E27FC236}">
                <a16:creationId xmlns="" xmlns:a16="http://schemas.microsoft.com/office/drawing/2014/main" id="{A4E79431-B0A1-424A-994E-6C3A3C35D682}"/>
              </a:ext>
            </a:extLst>
          </p:cNvPr>
          <p:cNvCxnSpPr/>
          <p:nvPr/>
        </p:nvCxnSpPr>
        <p:spPr bwMode="auto">
          <a:xfrm flipV="1">
            <a:off x="6206526" y="1593600"/>
            <a:ext cx="463855" cy="645305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" name="Oval 717">
            <a:extLst>
              <a:ext uri="{FF2B5EF4-FFF2-40B4-BE49-F238E27FC236}">
                <a16:creationId xmlns="" xmlns:a16="http://schemas.microsoft.com/office/drawing/2014/main" id="{D081AC31-01FF-274A-A3CC-61340B69FEDE}"/>
              </a:ext>
            </a:extLst>
          </p:cNvPr>
          <p:cNvSpPr/>
          <p:nvPr/>
        </p:nvSpPr>
        <p:spPr bwMode="auto">
          <a:xfrm>
            <a:off x="2714320" y="1435386"/>
            <a:ext cx="544256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19" name="Oval 718">
            <a:extLst>
              <a:ext uri="{FF2B5EF4-FFF2-40B4-BE49-F238E27FC236}">
                <a16:creationId xmlns="" xmlns:a16="http://schemas.microsoft.com/office/drawing/2014/main" id="{51428A79-BB50-854B-9121-C9E4D1876557}"/>
              </a:ext>
            </a:extLst>
          </p:cNvPr>
          <p:cNvSpPr/>
          <p:nvPr/>
        </p:nvSpPr>
        <p:spPr bwMode="auto">
          <a:xfrm>
            <a:off x="3463585" y="1426539"/>
            <a:ext cx="544256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20" name="Oval 719">
            <a:extLst>
              <a:ext uri="{FF2B5EF4-FFF2-40B4-BE49-F238E27FC236}">
                <a16:creationId xmlns="" xmlns:a16="http://schemas.microsoft.com/office/drawing/2014/main" id="{DC70C71B-F844-7F49-AB26-0B4E22A896D0}"/>
              </a:ext>
            </a:extLst>
          </p:cNvPr>
          <p:cNvSpPr/>
          <p:nvPr/>
        </p:nvSpPr>
        <p:spPr bwMode="auto">
          <a:xfrm>
            <a:off x="5573488" y="1417694"/>
            <a:ext cx="544256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21" name="TextBox 720">
            <a:extLst>
              <a:ext uri="{FF2B5EF4-FFF2-40B4-BE49-F238E27FC236}">
                <a16:creationId xmlns="" xmlns:a16="http://schemas.microsoft.com/office/drawing/2014/main" id="{1064F1A9-6515-434B-A35C-622C7DCD2543}"/>
              </a:ext>
            </a:extLst>
          </p:cNvPr>
          <p:cNvSpPr txBox="1"/>
          <p:nvPr/>
        </p:nvSpPr>
        <p:spPr>
          <a:xfrm>
            <a:off x="4677407" y="119079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…</a:t>
            </a:r>
          </a:p>
        </p:txBody>
      </p:sp>
      <p:cxnSp>
        <p:nvCxnSpPr>
          <p:cNvPr id="725" name="Straight Connector 724">
            <a:extLst>
              <a:ext uri="{FF2B5EF4-FFF2-40B4-BE49-F238E27FC236}">
                <a16:creationId xmlns="" xmlns:a16="http://schemas.microsoft.com/office/drawing/2014/main" id="{E5214BD8-C000-224E-8C7D-B3610D784CAA}"/>
              </a:ext>
            </a:extLst>
          </p:cNvPr>
          <p:cNvCxnSpPr/>
          <p:nvPr/>
        </p:nvCxnSpPr>
        <p:spPr bwMode="auto">
          <a:xfrm flipV="1">
            <a:off x="6171256" y="1594833"/>
            <a:ext cx="497912" cy="1006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6" name="TextBox 725">
            <a:extLst>
              <a:ext uri="{FF2B5EF4-FFF2-40B4-BE49-F238E27FC236}">
                <a16:creationId xmlns="" xmlns:a16="http://schemas.microsoft.com/office/drawing/2014/main" id="{DC680172-6486-D24B-A48C-E405688C7041}"/>
              </a:ext>
            </a:extLst>
          </p:cNvPr>
          <p:cNvSpPr txBox="1"/>
          <p:nvPr/>
        </p:nvSpPr>
        <p:spPr>
          <a:xfrm>
            <a:off x="2712792" y="1431667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routing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="" xmlns:a16="http://schemas.microsoft.com/office/drawing/2014/main" id="{5B694A56-9AC5-0343-9AF5-205254784FFA}"/>
              </a:ext>
            </a:extLst>
          </p:cNvPr>
          <p:cNvSpPr txBox="1"/>
          <p:nvPr/>
        </p:nvSpPr>
        <p:spPr>
          <a:xfrm>
            <a:off x="3483370" y="1393402"/>
            <a:ext cx="60725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access control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="" xmlns:a16="http://schemas.microsoft.com/office/drawing/2014/main" id="{70629D76-356C-EB41-BD3B-0E20EADC644F}"/>
              </a:ext>
            </a:extLst>
          </p:cNvPr>
          <p:cNvSpPr txBox="1"/>
          <p:nvPr/>
        </p:nvSpPr>
        <p:spPr>
          <a:xfrm>
            <a:off x="5552680" y="1382879"/>
            <a:ext cx="60725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load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balance</a:t>
            </a:r>
          </a:p>
        </p:txBody>
      </p:sp>
      <p:grpSp>
        <p:nvGrpSpPr>
          <p:cNvPr id="393" name="Group 733">
            <a:extLst>
              <a:ext uri="{FF2B5EF4-FFF2-40B4-BE49-F238E27FC236}">
                <a16:creationId xmlns="" xmlns:a16="http://schemas.microsoft.com/office/drawing/2014/main" id="{B6C23F3B-5DA9-E34E-AED7-02585AE8706E}"/>
              </a:ext>
            </a:extLst>
          </p:cNvPr>
          <p:cNvGrpSpPr/>
          <p:nvPr/>
        </p:nvGrpSpPr>
        <p:grpSpPr>
          <a:xfrm>
            <a:off x="272442" y="1413523"/>
            <a:ext cx="2376813" cy="1421928"/>
            <a:chOff x="363256" y="1413523"/>
            <a:chExt cx="3169084" cy="1421928"/>
          </a:xfrm>
        </p:grpSpPr>
        <p:sp>
          <p:nvSpPr>
            <p:cNvPr id="723" name="TextBox 722">
              <a:extLst>
                <a:ext uri="{FF2B5EF4-FFF2-40B4-BE49-F238E27FC236}">
                  <a16:creationId xmlns="" xmlns:a16="http://schemas.microsoft.com/office/drawing/2014/main" id="{34380553-0FC8-9443-B65A-13A8F1715FC7}"/>
                </a:ext>
              </a:extLst>
            </p:cNvPr>
            <p:cNvSpPr txBox="1"/>
            <p:nvPr/>
          </p:nvSpPr>
          <p:spPr>
            <a:xfrm>
              <a:off x="363256" y="1413523"/>
              <a:ext cx="2748319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4.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programmable control applications</a:t>
              </a:r>
            </a:p>
          </p:txBody>
        </p:sp>
        <p:cxnSp>
          <p:nvCxnSpPr>
            <p:cNvPr id="732" name="Straight Connector 731">
              <a:extLst>
                <a:ext uri="{FF2B5EF4-FFF2-40B4-BE49-F238E27FC236}">
                  <a16:creationId xmlns="" xmlns:a16="http://schemas.microsoft.com/office/drawing/2014/main" id="{EC9B11A7-2B7B-8347-9A8A-72D9FF978B22}"/>
                </a:ext>
              </a:extLst>
            </p:cNvPr>
            <p:cNvCxnSpPr>
              <a:cxnSpLocks/>
            </p:cNvCxnSpPr>
            <p:nvPr/>
          </p:nvCxnSpPr>
          <p:spPr>
            <a:xfrm>
              <a:off x="2655518" y="1615858"/>
              <a:ext cx="87682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799451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4139"/>
            <a:ext cx="7886700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=""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620038" y="1581356"/>
            <a:ext cx="4325987" cy="50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3200" b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ea typeface="ＭＳ Ｐゴシック" charset="0"/>
              </a:rPr>
              <a:t>Data-plane switches: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fast, simple, commodity switches implementing generalized data-plane forwarding (Section 4.4) in hardware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flow (forwarding)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table computed, installed under controller supervision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API for table-based switch control (e.g., OpenFlow)</a:t>
            </a:r>
          </a:p>
          <a:p>
            <a:pPr marL="635000" marR="0" lvl="1" indent="-23495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defines what is controllable,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what is not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protocol for communicating with controller (e.g., OpenFlow)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2" name="Group 850">
            <a:extLst>
              <a:ext uri="{FF2B5EF4-FFF2-40B4-BE49-F238E27FC236}">
                <a16:creationId xmlns=""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5061526" y="1476134"/>
            <a:ext cx="3161002" cy="5362308"/>
            <a:chOff x="4932428" y="910464"/>
            <a:chExt cx="4214669" cy="5362308"/>
          </a:xfrm>
        </p:grpSpPr>
        <p:sp>
          <p:nvSpPr>
            <p:cNvPr id="852" name="TextBox 399">
              <a:extLst>
                <a:ext uri="{FF2B5EF4-FFF2-40B4-BE49-F238E27FC236}">
                  <a16:creationId xmlns=""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7097" y="4936685"/>
              <a:ext cx="82971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=""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868" y="2474327"/>
              <a:ext cx="96222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=""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=""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5" name="Group 855">
              <a:extLst>
                <a:ext uri="{FF2B5EF4-FFF2-40B4-BE49-F238E27FC236}">
                  <a16:creationId xmlns=""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=""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=""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=""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6" name="Group 347">
                <a:extLst>
                  <a:ext uri="{FF2B5EF4-FFF2-40B4-BE49-F238E27FC236}">
                    <a16:creationId xmlns=""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=""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=""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=""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=""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=""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7" name="Group 347">
                <a:extLst>
                  <a:ext uri="{FF2B5EF4-FFF2-40B4-BE49-F238E27FC236}">
                    <a16:creationId xmlns=""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=""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=""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=""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=""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=""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=""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=""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=""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=""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8" name="Group 347">
                <a:extLst>
                  <a:ext uri="{FF2B5EF4-FFF2-40B4-BE49-F238E27FC236}">
                    <a16:creationId xmlns=""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=""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=""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=""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=""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=""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" name="Group 347">
                <a:extLst>
                  <a:ext uri="{FF2B5EF4-FFF2-40B4-BE49-F238E27FC236}">
                    <a16:creationId xmlns=""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=""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=""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=""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=""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=""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=""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=""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=""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=""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0" name="Group 347">
                <a:extLst>
                  <a:ext uri="{FF2B5EF4-FFF2-40B4-BE49-F238E27FC236}">
                    <a16:creationId xmlns=""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=""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=""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=""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=""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=""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=""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=""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=""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=""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11" name="Group 856">
              <a:extLst>
                <a:ext uri="{FF2B5EF4-FFF2-40B4-BE49-F238E27FC236}">
                  <a16:creationId xmlns=""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32428" y="3046752"/>
              <a:ext cx="3548407" cy="1053561"/>
              <a:chOff x="4932428" y="2877416"/>
              <a:chExt cx="3548407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=""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=""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2" name="Group 950">
                <a:extLst>
                  <a:ext uri="{FF2B5EF4-FFF2-40B4-BE49-F238E27FC236}">
                    <a16:creationId xmlns=""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=""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=""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=""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=""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=""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3" name="Group 956">
                  <a:extLst>
                    <a:ext uri="{FF2B5EF4-FFF2-40B4-BE49-F238E27FC236}">
                      <a16:creationId xmlns=""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=""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=""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=""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4" name="Group 960">
                  <a:extLst>
                    <a:ext uri="{FF2B5EF4-FFF2-40B4-BE49-F238E27FC236}">
                      <a16:creationId xmlns=""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=""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=""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=""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=""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5" name="Group 965">
                  <a:extLst>
                    <a:ext uri="{FF2B5EF4-FFF2-40B4-BE49-F238E27FC236}">
                      <a16:creationId xmlns=""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=""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=""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=""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6" name="Group 969">
                  <a:extLst>
                    <a:ext uri="{FF2B5EF4-FFF2-40B4-BE49-F238E27FC236}">
                      <a16:creationId xmlns=""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=""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=""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=""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=""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=""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=""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=""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=""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=""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=""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=""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=""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=""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=""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4932428" y="3090332"/>
                <a:ext cx="354840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=""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9" y="1058305"/>
              <a:ext cx="7933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17" name="Group 858">
              <a:extLst>
                <a:ext uri="{FF2B5EF4-FFF2-40B4-BE49-F238E27FC236}">
                  <a16:creationId xmlns=""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088794" y="1277466"/>
              <a:ext cx="1186651" cy="590176"/>
              <a:chOff x="4644292" y="1277470"/>
              <a:chExt cx="118665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=""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=""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644292" y="1374585"/>
                <a:ext cx="1186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18" name="Group 859">
              <a:extLst>
                <a:ext uri="{FF2B5EF4-FFF2-40B4-BE49-F238E27FC236}">
                  <a16:creationId xmlns=""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5878521" y="1798416"/>
              <a:ext cx="1289242" cy="590176"/>
              <a:chOff x="5984352" y="1967753"/>
              <a:chExt cx="1289242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=""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=""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5984352" y="1997637"/>
                <a:ext cx="1289242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19" name="Group 860">
              <a:extLst>
                <a:ext uri="{FF2B5EF4-FFF2-40B4-BE49-F238E27FC236}">
                  <a16:creationId xmlns=""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091632" y="1756871"/>
              <a:ext cx="1323440" cy="590176"/>
              <a:chOff x="6799477" y="977153"/>
              <a:chExt cx="1323440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=""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=""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799477" y="1007037"/>
                <a:ext cx="1323440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=""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=""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=""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=""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=""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6" y="4235599"/>
              <a:ext cx="163588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=""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9" y="2717781"/>
              <a:ext cx="163588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=""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2" y="5795718"/>
              <a:ext cx="230268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=""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8" y="910464"/>
              <a:ext cx="238165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=""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4951627" y="1221759"/>
            <a:ext cx="3100751" cy="3901387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300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</TotalTime>
  <Words>5662</Words>
  <Application>Microsoft Office PowerPoint</Application>
  <PresentationFormat>Προβολή στην οθόνη (4:3)</PresentationFormat>
  <Paragraphs>828</Paragraphs>
  <Slides>63</Slides>
  <Notes>12</Notes>
  <HiddenSlides>4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Θέμα του Office</vt:lpstr>
      <vt:lpstr>SDN, NFV, MEC and Fog Computing  Networking Concepts </vt:lpstr>
      <vt:lpstr>Today Networks</vt:lpstr>
      <vt:lpstr>Software-defined networking (SDN) </vt:lpstr>
      <vt:lpstr>Network functions virtualization (NFV) </vt:lpstr>
      <vt:lpstr>NFV &amp; SDN</vt:lpstr>
      <vt:lpstr>Per-router control plane</vt:lpstr>
      <vt:lpstr>Software-Defined Networking (SDN) control plane</vt:lpstr>
      <vt:lpstr>Software defined networking (SDN)</vt:lpstr>
      <vt:lpstr>Software defined networking (SDN)</vt:lpstr>
      <vt:lpstr>Software defined networking (SDN)</vt:lpstr>
      <vt:lpstr>Software defined networking (SDN)</vt:lpstr>
      <vt:lpstr>Components of SDN controller</vt:lpstr>
      <vt:lpstr>OpenFlow protocol</vt:lpstr>
      <vt:lpstr>OpenFlow: controller-to-switch messages</vt:lpstr>
      <vt:lpstr>OpenFlow: switch-to-controller messages</vt:lpstr>
      <vt:lpstr>SDN: control/data plane interaction example</vt:lpstr>
      <vt:lpstr>SDN: control/data plane interaction example</vt:lpstr>
      <vt:lpstr>OpenDaylight (ODL) controller</vt:lpstr>
      <vt:lpstr>ONOS controller</vt:lpstr>
      <vt:lpstr>MEC (Mobile Edge Computing) &amp;  Fog Computing</vt:lpstr>
      <vt:lpstr>Differences between MEC and Fog</vt:lpstr>
      <vt:lpstr>Differences between MEC and Fog</vt:lpstr>
      <vt:lpstr>Evolved Packet Core (EPC), the core network of the LTE system</vt:lpstr>
      <vt:lpstr>TelcoFog: A Unified Flexible Fog and Cloud Computing Architecture for 5G Networks</vt:lpstr>
      <vt:lpstr>Challenge 1: Fog Computing for Network Operators</vt:lpstr>
      <vt:lpstr>Challenge 1: Fog Computing for Network Operators</vt:lpstr>
      <vt:lpstr>Challenge 2: Fog and Cloud Computing Interconnection through Operator SDN-Enabled Networks</vt:lpstr>
      <vt:lpstr>Challenge 3: Decentralized NFV Services</vt:lpstr>
      <vt:lpstr>Challenge 4: Mobile Edge Computing and D2D Communication</vt:lpstr>
      <vt:lpstr>Challenge 5:  Smart City Services on Top of a Fog Computing Architecture</vt:lpstr>
      <vt:lpstr>Challenge 6: Integration with a Big Data and Analytics Framework</vt:lpstr>
      <vt:lpstr>Challenge 6: Integration with a Big Data and Analytics Framework</vt:lpstr>
      <vt:lpstr>TelcoFog System Architecture</vt:lpstr>
      <vt:lpstr>TelcoFog System Architecture</vt:lpstr>
      <vt:lpstr>TelcoFog System Architecture</vt:lpstr>
      <vt:lpstr>TelcoFog Node</vt:lpstr>
      <vt:lpstr>TelcoFog Node</vt:lpstr>
      <vt:lpstr>TelcoFog Node</vt:lpstr>
      <vt:lpstr>TelcoFog Node</vt:lpstr>
      <vt:lpstr>TelcoFog Node</vt:lpstr>
      <vt:lpstr>TelcoFog Node</vt:lpstr>
      <vt:lpstr>TelcoFog Controller</vt:lpstr>
      <vt:lpstr>TelcoFog Controller</vt:lpstr>
      <vt:lpstr>TelcoFog Controller</vt:lpstr>
      <vt:lpstr>TelcoFog Controller</vt:lpstr>
      <vt:lpstr>TelcoFog Big Data and Analytics Framework</vt:lpstr>
      <vt:lpstr>TelcoFog Big Data and Analytics Framework</vt:lpstr>
      <vt:lpstr>TelcoFog Big Data and Analytics Framework</vt:lpstr>
      <vt:lpstr>TelcoFog Big Data and Analytics Framework</vt:lpstr>
      <vt:lpstr>TelcoFog Proof of Concept (PoC)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TelcoFog Proof of Concept for IoT Services</vt:lpstr>
      <vt:lpstr>Conclusions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TelcoFog: A Unified Flexible Fog and Cloud Computing Architecture for 5G Networks</dc:title>
  <dc:creator>rena</dc:creator>
  <cp:lastModifiedBy>Windows User</cp:lastModifiedBy>
  <cp:revision>106</cp:revision>
  <cp:lastPrinted>2019-01-27T20:17:50Z</cp:lastPrinted>
  <dcterms:created xsi:type="dcterms:W3CDTF">2018-12-04T15:57:54Z</dcterms:created>
  <dcterms:modified xsi:type="dcterms:W3CDTF">2021-04-09T17:23:47Z</dcterms:modified>
</cp:coreProperties>
</file>