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62"/>
  </p:notesMasterIdLst>
  <p:handoutMasterIdLst>
    <p:handoutMasterId r:id="rId63"/>
  </p:handoutMasterIdLst>
  <p:sldIdLst>
    <p:sldId id="394" r:id="rId2"/>
    <p:sldId id="426" r:id="rId3"/>
    <p:sldId id="480" r:id="rId4"/>
    <p:sldId id="473" r:id="rId5"/>
    <p:sldId id="474" r:id="rId6"/>
    <p:sldId id="428" r:id="rId7"/>
    <p:sldId id="427" r:id="rId8"/>
    <p:sldId id="429" r:id="rId9"/>
    <p:sldId id="430" r:id="rId10"/>
    <p:sldId id="431" r:id="rId11"/>
    <p:sldId id="433" r:id="rId12"/>
    <p:sldId id="434" r:id="rId13"/>
    <p:sldId id="489" r:id="rId14"/>
    <p:sldId id="440" r:id="rId15"/>
    <p:sldId id="437" r:id="rId16"/>
    <p:sldId id="438" r:id="rId17"/>
    <p:sldId id="439" r:id="rId18"/>
    <p:sldId id="442" r:id="rId19"/>
    <p:sldId id="441" r:id="rId20"/>
    <p:sldId id="443" r:id="rId21"/>
    <p:sldId id="449" r:id="rId22"/>
    <p:sldId id="444" r:id="rId23"/>
    <p:sldId id="445" r:id="rId24"/>
    <p:sldId id="490" r:id="rId25"/>
    <p:sldId id="447" r:id="rId26"/>
    <p:sldId id="448" r:id="rId27"/>
    <p:sldId id="450" r:id="rId28"/>
    <p:sldId id="451" r:id="rId29"/>
    <p:sldId id="452" r:id="rId30"/>
    <p:sldId id="453" r:id="rId31"/>
    <p:sldId id="454" r:id="rId32"/>
    <p:sldId id="455" r:id="rId33"/>
    <p:sldId id="456" r:id="rId34"/>
    <p:sldId id="461" r:id="rId35"/>
    <p:sldId id="458" r:id="rId36"/>
    <p:sldId id="457" r:id="rId37"/>
    <p:sldId id="491" r:id="rId38"/>
    <p:sldId id="492" r:id="rId39"/>
    <p:sldId id="493" r:id="rId40"/>
    <p:sldId id="494" r:id="rId41"/>
    <p:sldId id="495" r:id="rId42"/>
    <p:sldId id="496" r:id="rId43"/>
    <p:sldId id="497" r:id="rId44"/>
    <p:sldId id="498" r:id="rId45"/>
    <p:sldId id="499" r:id="rId46"/>
    <p:sldId id="500" r:id="rId47"/>
    <p:sldId id="501" r:id="rId48"/>
    <p:sldId id="502" r:id="rId49"/>
    <p:sldId id="475" r:id="rId50"/>
    <p:sldId id="481" r:id="rId51"/>
    <p:sldId id="482" r:id="rId52"/>
    <p:sldId id="484" r:id="rId53"/>
    <p:sldId id="486" r:id="rId54"/>
    <p:sldId id="487" r:id="rId55"/>
    <p:sldId id="488" r:id="rId56"/>
    <p:sldId id="483" r:id="rId57"/>
    <p:sldId id="476" r:id="rId58"/>
    <p:sldId id="477" r:id="rId59"/>
    <p:sldId id="478" r:id="rId60"/>
    <p:sldId id="479" r:id="rId61"/>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6" autoAdjust="0"/>
    <p:restoredTop sz="86320" autoAdjust="0"/>
  </p:normalViewPr>
  <p:slideViewPr>
    <p:cSldViewPr snapToGrid="0">
      <p:cViewPr varScale="1">
        <p:scale>
          <a:sx n="66" d="100"/>
          <a:sy n="66" d="100"/>
        </p:scale>
        <p:origin x="-403" y="-86"/>
      </p:cViewPr>
      <p:guideLst>
        <p:guide orient="horz" pos="789"/>
        <p:guide pos="484"/>
      </p:guideLst>
    </p:cSldViewPr>
  </p:slideViewPr>
  <p:outlineViewPr>
    <p:cViewPr>
      <p:scale>
        <a:sx n="33" d="100"/>
        <a:sy n="33" d="100"/>
      </p:scale>
      <p:origin x="0" y="10480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C40B1598-E5A6-7A49-A81E-BBE95039ECB7}" type="datetimeFigureOut">
              <a:rPr lang="en-US" smtClean="0"/>
              <a:pPr/>
              <a:t>1/15/2021</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17E2C630-92DB-9742-92E6-6918C08DBB89}" type="slidenum">
              <a:rPr lang="en-US" smtClean="0"/>
              <a:pPr/>
              <a:t>‹#›</a:t>
            </a:fld>
            <a:endParaRPr lang="en-US"/>
          </a:p>
        </p:txBody>
      </p:sp>
    </p:spTree>
    <p:extLst>
      <p:ext uri="{BB962C8B-B14F-4D97-AF65-F5344CB8AC3E}">
        <p14:creationId xmlns="" xmlns:p14="http://schemas.microsoft.com/office/powerpoint/2010/main" val="30149449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50179"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50183"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62D8FB6A-5328-4530-94A1-17883D28AD3C}" type="slidenum">
              <a:rPr lang="en-US"/>
              <a:pPr>
                <a:defRPr/>
              </a:pPr>
              <a:t>‹#›</a:t>
            </a:fld>
            <a:endParaRPr lang="en-US"/>
          </a:p>
        </p:txBody>
      </p:sp>
    </p:spTree>
    <p:extLst>
      <p:ext uri="{BB962C8B-B14F-4D97-AF65-F5344CB8AC3E}">
        <p14:creationId xmlns="" xmlns:p14="http://schemas.microsoft.com/office/powerpoint/2010/main" val="34123808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8FB6A-5328-4530-94A1-17883D28AD3C}" type="slidenum">
              <a:rPr lang="en-US" smtClean="0"/>
              <a:pPr>
                <a:defRPr/>
              </a:pPr>
              <a:t>56</a:t>
            </a:fld>
            <a:endParaRPr lang="en-US"/>
          </a:p>
        </p:txBody>
      </p:sp>
    </p:spTree>
    <p:extLst>
      <p:ext uri="{BB962C8B-B14F-4D97-AF65-F5344CB8AC3E}">
        <p14:creationId xmlns="" xmlns:p14="http://schemas.microsoft.com/office/powerpoint/2010/main" val="1461527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grpSp>
      </p:grpSp>
      <p:sp>
        <p:nvSpPr>
          <p:cNvPr id="39955" name="Rectangle 19"/>
          <p:cNvSpPr>
            <a:spLocks noGrp="1" noChangeArrowheads="1"/>
          </p:cNvSpPr>
          <p:nvPr>
            <p:ph type="ctrTitle"/>
          </p:nvPr>
        </p:nvSpPr>
        <p:spPr>
          <a:xfrm>
            <a:off x="2971800" y="1828800"/>
            <a:ext cx="6019800" cy="2209800"/>
          </a:xfrm>
        </p:spPr>
        <p:txBody>
          <a:bodyPr/>
          <a:lstStyle>
            <a:lvl1pPr>
              <a:defRPr sz="4200">
                <a:solidFill>
                  <a:srgbClr val="FFFFFF"/>
                </a:solidFill>
              </a:defRPr>
            </a:lvl1pPr>
          </a:lstStyle>
          <a:p>
            <a:r>
              <a:rPr lang="en-US"/>
              <a:t>Click to edit Master title style</a:t>
            </a:r>
          </a:p>
        </p:txBody>
      </p:sp>
      <p:sp>
        <p:nvSpPr>
          <p:cNvPr id="399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r>
              <a:rPr lang="en-US" smtClean="0"/>
              <a:t>Dan C. Marinescu</a:t>
            </a:r>
            <a:endParaRPr lang="en-US"/>
          </a:p>
        </p:txBody>
      </p:sp>
      <p:sp>
        <p:nvSpPr>
          <p:cNvPr id="19" name="Rectangle 17"/>
          <p:cNvSpPr>
            <a:spLocks noGrp="1" noChangeArrowheads="1"/>
          </p:cNvSpPr>
          <p:nvPr>
            <p:ph type="ftr" sz="quarter" idx="11"/>
          </p:nvPr>
        </p:nvSpPr>
        <p:spPr/>
        <p:txBody>
          <a:bodyPr/>
          <a:lstStyle>
            <a:lvl1pPr>
              <a:defRPr/>
            </a:lvl1pPr>
          </a:lstStyle>
          <a:p>
            <a:r>
              <a:rPr lang="en-US" smtClean="0"/>
              <a:t>Cloud Computing Second Edition - Chapter 6.</a:t>
            </a: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5687D907-F9C3-4A87-89CE-9B9AEB4CDBD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r>
              <a:rPr lang="en-US" smtClean="0"/>
              <a:t>Cloud Computing Second Edition - Chapter 6.</a:t>
            </a: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884FE1A-8A61-436F-8A51-B52DE4FC2C3D}"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smtClean="0"/>
              <a:t>Dan C. Marinescu</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r>
              <a:rPr lang="en-US" smtClean="0"/>
              <a:t>Cloud Computing Second Edition - Chapter 6.</a:t>
            </a: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79B37D3-9FAE-4C0C-904E-08CCC3E7C2B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smtClean="0"/>
              <a:t>Dan C. Marinescu</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r>
              <a:rPr lang="en-US" smtClean="0"/>
              <a:t>Cloud Computing Second Edition - Chapter 6.</a:t>
            </a: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B1E956D-D9E7-4FA9-A346-BB84C9BA9367}"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smtClean="0"/>
              <a:t>Dan C. Marinescu</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r>
              <a:rPr lang="en-US" smtClean="0"/>
              <a:t>Cloud Computing Second Edition - Chapter 6.</a:t>
            </a: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7BAB6DB-94CA-41F8-A8E4-9A995E233895}"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smtClean="0"/>
              <a:t>Dan C. Marinescu</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r>
              <a:rPr lang="en-US" smtClean="0"/>
              <a:t>Cloud Computing Second Edition - Chapter 6.</a:t>
            </a: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CD53C18-6F9A-4967-9C4E-419B0DE3FA48}"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r>
              <a:rPr lang="en-US" smtClean="0"/>
              <a:t>Dan C. Marinescu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r>
              <a:rPr lang="en-US" smtClean="0"/>
              <a:t>Cloud Computing Second Edition - Chapter 6.</a:t>
            </a: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2A88797D-17D4-49E3-9651-350C4BD397E5}"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r>
              <a:rPr lang="en-US" smtClean="0"/>
              <a:t>Dan C. Marinescu</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r>
              <a:rPr lang="en-US" smtClean="0"/>
              <a:t>Cloud Computing Second Edition - Chapter 6.</a:t>
            </a: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2AE531AF-64F4-45BA-B940-7142D2FE0749}"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r>
              <a:rPr lang="en-US" smtClean="0"/>
              <a:t>Dan C. Marinescu</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r>
              <a:rPr lang="en-US" smtClean="0"/>
              <a:t>Cloud Computing Second Edition - Chapter 6.</a:t>
            </a: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5087BA48-CD3C-4B57-A835-2FFB72602AEA}"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r>
              <a:rPr lang="en-US" smtClean="0"/>
              <a:t>Dan C. Marinescu</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r>
              <a:rPr lang="en-US" smtClean="0"/>
              <a:t>Cloud Computing Second Edition - Chapter 6.</a:t>
            </a: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AA95D6E-5313-4FF5-A609-4FE9466A346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r>
              <a:rPr lang="en-US" smtClean="0"/>
              <a:t>Dan C. Marinescu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r>
              <a:rPr lang="en-US" smtClean="0"/>
              <a:t>Cloud Computing Second Edition - Chapter 6.</a:t>
            </a: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DC26BD5-E9DB-4689-8DF0-1ECE45E8B7A0}"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r>
              <a:rPr lang="en-US" smtClean="0"/>
              <a:t>Dan C. Marinescu</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ftr" sz="quarter" idx="3"/>
          </p:nvPr>
        </p:nvSpPr>
        <p:spPr bwMode="auto">
          <a:xfrm>
            <a:off x="3124199" y="6248400"/>
            <a:ext cx="331046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r>
              <a:rPr lang="en-US" dirty="0" smtClean="0"/>
              <a:t>Cloud Computing Second Edition - Chapter 6.</a:t>
            </a:r>
            <a:endParaRPr lang="en-US" dirty="0"/>
          </a:p>
        </p:txBody>
      </p:sp>
      <p:sp>
        <p:nvSpPr>
          <p:cNvPr id="3891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D5482643-B609-43DA-AB18-19863B2599A3}" type="slidenum">
              <a:rPr lang="en-US"/>
              <a:pPr>
                <a:defRPr/>
              </a:pPr>
              <a:t>‹#›</a:t>
            </a:fld>
            <a:endParaRPr lang="en-US"/>
          </a:p>
        </p:txBody>
      </p:sp>
      <p:grpSp>
        <p:nvGrpSpPr>
          <p:cNvPr id="4100" name="Group 4"/>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sp>
          <p:nvSpPr>
            <p:cNvPr id="3891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3892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389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sp>
          <p:nvSpPr>
            <p:cNvPr id="3892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3892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389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sp>
          <p:nvSpPr>
            <p:cNvPr id="389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grpSp>
      <p:sp>
        <p:nvSpPr>
          <p:cNvPr id="4101" name="Rectangle 14"/>
          <p:cNvSpPr>
            <a:spLocks noGrp="1" noChangeArrowheads="1"/>
          </p:cNvSpPr>
          <p:nvPr>
            <p:ph type="title"/>
          </p:nvPr>
        </p:nvSpPr>
        <p:spPr bwMode="auto">
          <a:xfrm>
            <a:off x="457200" y="457200"/>
            <a:ext cx="8229600" cy="5164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102" name="Rectangle 15"/>
          <p:cNvSpPr>
            <a:spLocks noGrp="1" noChangeArrowheads="1"/>
          </p:cNvSpPr>
          <p:nvPr>
            <p:ph type="body" idx="1"/>
          </p:nvPr>
        </p:nvSpPr>
        <p:spPr bwMode="auto">
          <a:xfrm>
            <a:off x="457200" y="1269999"/>
            <a:ext cx="8229600" cy="48118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892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r>
              <a:rPr lang="en-US" smtClean="0"/>
              <a:t>Dan C. Marinescu</a:t>
            </a:r>
            <a:endParaRPr lang="en-US"/>
          </a:p>
        </p:txBody>
      </p:sp>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defRPr>
      </a:lvl2pPr>
      <a:lvl3pPr algn="l" rtl="0" eaLnBrk="0" fontAlgn="base" hangingPunct="0">
        <a:spcBef>
          <a:spcPct val="0"/>
        </a:spcBef>
        <a:spcAft>
          <a:spcPct val="0"/>
        </a:spcAft>
        <a:defRPr sz="3600">
          <a:solidFill>
            <a:schemeClr val="tx1"/>
          </a:solidFill>
          <a:latin typeface="Arial" charset="0"/>
        </a:defRPr>
      </a:lvl3pPr>
      <a:lvl4pPr algn="l" rtl="0" eaLnBrk="0" fontAlgn="base" hangingPunct="0">
        <a:spcBef>
          <a:spcPct val="0"/>
        </a:spcBef>
        <a:spcAft>
          <a:spcPct val="0"/>
        </a:spcAft>
        <a:defRPr sz="3600">
          <a:solidFill>
            <a:schemeClr val="tx1"/>
          </a:solidFill>
          <a:latin typeface="Arial" charset="0"/>
        </a:defRPr>
      </a:lvl4pPr>
      <a:lvl5pPr algn="l" rtl="0" eaLnBrk="0" fontAlgn="base" hangingPunct="0">
        <a:spcBef>
          <a:spcPct val="0"/>
        </a:spcBef>
        <a:spcAft>
          <a:spcPct val="0"/>
        </a:spcAft>
        <a:defRPr sz="3600">
          <a:solidFill>
            <a:schemeClr val="tx1"/>
          </a:solidFill>
          <a:latin typeface="Arial" charset="0"/>
        </a:defRPr>
      </a:lvl5pPr>
      <a:lvl6pPr marL="457200" algn="l" rtl="0" fontAlgn="base">
        <a:spcBef>
          <a:spcPct val="0"/>
        </a:spcBef>
        <a:spcAft>
          <a:spcPct val="0"/>
        </a:spcAft>
        <a:defRPr sz="3600">
          <a:solidFill>
            <a:schemeClr val="tx1"/>
          </a:solidFill>
          <a:latin typeface="Arial" charset="0"/>
        </a:defRPr>
      </a:lvl6pPr>
      <a:lvl7pPr marL="914400" algn="l" rtl="0" fontAlgn="base">
        <a:spcBef>
          <a:spcPct val="0"/>
        </a:spcBef>
        <a:spcAft>
          <a:spcPct val="0"/>
        </a:spcAft>
        <a:defRPr sz="3600">
          <a:solidFill>
            <a:schemeClr val="tx1"/>
          </a:solidFill>
          <a:latin typeface="Arial" charset="0"/>
        </a:defRPr>
      </a:lvl7pPr>
      <a:lvl8pPr marL="1371600" algn="l" rtl="0" fontAlgn="base">
        <a:spcBef>
          <a:spcPct val="0"/>
        </a:spcBef>
        <a:spcAft>
          <a:spcPct val="0"/>
        </a:spcAft>
        <a:defRPr sz="3600">
          <a:solidFill>
            <a:schemeClr val="tx1"/>
          </a:solidFill>
          <a:latin typeface="Arial" charset="0"/>
        </a:defRPr>
      </a:lvl8pPr>
      <a:lvl9pPr marL="1828800" algn="l" rtl="0" fontAlgn="base">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1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1047750" y="1828800"/>
            <a:ext cx="7858124" cy="1219200"/>
          </a:xfrm>
        </p:spPr>
        <p:txBody>
          <a:bodyPr/>
          <a:lstStyle/>
          <a:p>
            <a:pPr eaLnBrk="1" hangingPunct="1"/>
            <a:r>
              <a:rPr lang="en-US" sz="3600" dirty="0" smtClean="0"/>
              <a:t>  </a:t>
            </a:r>
            <a:r>
              <a:rPr lang="en-US" sz="4000" dirty="0" smtClean="0"/>
              <a:t>Chapter 6 – Cloud Storage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248400"/>
            <a:ext cx="3916283" cy="457200"/>
          </a:xfrm>
        </p:spPr>
        <p:txBody>
          <a:bodyPr/>
          <a:lstStyle/>
          <a:p>
            <a:r>
              <a:rPr lang="en-US" dirty="0" smtClean="0"/>
              <a:t>Cloud Computing Second Edition - Chapter 6.</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10</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graphicFrame>
        <p:nvGraphicFramePr>
          <p:cNvPr id="7" name="Object 6"/>
          <p:cNvGraphicFramePr>
            <a:graphicFrameLocks noChangeAspect="1"/>
          </p:cNvGraphicFramePr>
          <p:nvPr>
            <p:extLst>
              <p:ext uri="{D42A27DB-BD31-4B8C-83A1-F6EECF244321}">
                <p14:modId xmlns="" xmlns:p14="http://schemas.microsoft.com/office/powerpoint/2010/main" val="2122349753"/>
              </p:ext>
            </p:extLst>
          </p:nvPr>
        </p:nvGraphicFramePr>
        <p:xfrm>
          <a:off x="585978" y="672892"/>
          <a:ext cx="8146707" cy="3663897"/>
        </p:xfrm>
        <a:graphic>
          <a:graphicData uri="http://schemas.openxmlformats.org/presentationml/2006/ole">
            <p:oleObj spid="_x0000_s1064" name="Visio" r:id="rId3" imgW="10771821" imgH="4843564" progId="">
              <p:embed/>
            </p:oleObj>
          </a:graphicData>
        </a:graphic>
      </p:graphicFrame>
      <p:sp>
        <p:nvSpPr>
          <p:cNvPr id="9" name="Content Placeholder 2"/>
          <p:cNvSpPr>
            <a:spLocks noGrp="1"/>
          </p:cNvSpPr>
          <p:nvPr>
            <p:ph idx="1"/>
          </p:nvPr>
        </p:nvSpPr>
        <p:spPr>
          <a:xfrm>
            <a:off x="567732" y="4381081"/>
            <a:ext cx="8229600" cy="2062546"/>
          </a:xfrm>
        </p:spPr>
        <p:txBody>
          <a:bodyPr/>
          <a:lstStyle/>
          <a:p>
            <a:pPr marL="0" indent="0">
              <a:buNone/>
            </a:pPr>
            <a:r>
              <a:rPr lang="en-US" sz="1800" dirty="0" smtClean="0"/>
              <a:t>Two highly desirable properties of any storage model and in particular of cell storage</a:t>
            </a:r>
          </a:p>
          <a:p>
            <a:pPr marL="400050" lvl="1" indent="0"/>
            <a:r>
              <a:rPr lang="en-US" sz="1800" dirty="0" smtClean="0"/>
              <a:t>Read/write coherence: </a:t>
            </a:r>
            <a:r>
              <a:rPr lang="el-GR" sz="1800" dirty="0" smtClean="0"/>
              <a:t>Διαβάζεις αυτό που γράφτηκε από το τελευταίο </a:t>
            </a:r>
            <a:r>
              <a:rPr lang="en-US" sz="1800" dirty="0" smtClean="0"/>
              <a:t>write.</a:t>
            </a:r>
          </a:p>
          <a:p>
            <a:pPr marL="400050" lvl="1" indent="0"/>
            <a:r>
              <a:rPr lang="en-US" sz="1800" dirty="0" smtClean="0"/>
              <a:t>Before-or-after atomicity: Each newly created </a:t>
            </a:r>
            <a:r>
              <a:rPr lang="en-US" sz="1800" b="1" dirty="0" smtClean="0"/>
              <a:t>transaction n must wait</a:t>
            </a:r>
            <a:r>
              <a:rPr lang="en-US" sz="1800" dirty="0" smtClean="0"/>
              <a:t>, before reading or writing any data, until the preceding </a:t>
            </a:r>
            <a:r>
              <a:rPr lang="en-US" sz="1800" b="1" dirty="0" smtClean="0"/>
              <a:t>transaction n-1 </a:t>
            </a:r>
            <a:r>
              <a:rPr lang="en-US" sz="1800" dirty="0" smtClean="0"/>
              <a:t>has either committed or aborted. </a:t>
            </a:r>
          </a:p>
        </p:txBody>
      </p:sp>
    </p:spTree>
    <p:extLst>
      <p:ext uri="{BB962C8B-B14F-4D97-AF65-F5344CB8AC3E}">
        <p14:creationId xmlns="" xmlns:p14="http://schemas.microsoft.com/office/powerpoint/2010/main" val="666647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8229600" cy="638175"/>
          </a:xfrm>
        </p:spPr>
        <p:txBody>
          <a:bodyPr/>
          <a:lstStyle/>
          <a:p>
            <a:r>
              <a:rPr lang="en-US" dirty="0" smtClean="0"/>
              <a:t>4. Data Base Management System (DBMS)</a:t>
            </a:r>
            <a:endParaRPr lang="en-US" dirty="0"/>
          </a:p>
        </p:txBody>
      </p:sp>
      <p:sp>
        <p:nvSpPr>
          <p:cNvPr id="3" name="Content Placeholder 2"/>
          <p:cNvSpPr>
            <a:spLocks noGrp="1"/>
          </p:cNvSpPr>
          <p:nvPr>
            <p:ph idx="1"/>
          </p:nvPr>
        </p:nvSpPr>
        <p:spPr>
          <a:xfrm>
            <a:off x="561974" y="1282262"/>
            <a:ext cx="8258176" cy="4876800"/>
          </a:xfrm>
        </p:spPr>
        <p:txBody>
          <a:bodyPr/>
          <a:lstStyle/>
          <a:p>
            <a:r>
              <a:rPr lang="en-US" sz="2000" dirty="0" smtClean="0"/>
              <a:t>Database </a:t>
            </a:r>
            <a:r>
              <a:rPr lang="en-US" sz="2000" dirty="0" smtClean="0">
                <a:sym typeface="Wingdings" pitchFamily="2" charset="2"/>
              </a:rPr>
              <a:t></a:t>
            </a:r>
            <a:r>
              <a:rPr lang="en-US" sz="2000" dirty="0" smtClean="0"/>
              <a:t> a collection of logically-related records.</a:t>
            </a:r>
          </a:p>
          <a:p>
            <a:r>
              <a:rPr lang="en-US" sz="2000" dirty="0" smtClean="0"/>
              <a:t>Data Base Management System (DBMS) </a:t>
            </a:r>
            <a:r>
              <a:rPr lang="en-US" sz="2000" dirty="0" smtClean="0">
                <a:sym typeface="Wingdings" pitchFamily="2" charset="2"/>
              </a:rPr>
              <a:t> the software that controls the access to the database.</a:t>
            </a:r>
          </a:p>
          <a:p>
            <a:r>
              <a:rPr lang="en-US" sz="2000" dirty="0" smtClean="0">
                <a:sym typeface="Wingdings" pitchFamily="2" charset="2"/>
              </a:rPr>
              <a:t>Query language  a dedicated programming language used to develop database applications.</a:t>
            </a:r>
          </a:p>
          <a:p>
            <a:r>
              <a:rPr lang="en-US" sz="2000" dirty="0" smtClean="0"/>
              <a:t>Most </a:t>
            </a:r>
            <a:r>
              <a:rPr lang="en-US" sz="2000" b="1" dirty="0" smtClean="0"/>
              <a:t>cloud application </a:t>
            </a:r>
            <a:r>
              <a:rPr lang="en-US" sz="2000" dirty="0" smtClean="0"/>
              <a:t>do not interact directly with the file systems, but through a </a:t>
            </a:r>
            <a:r>
              <a:rPr lang="en-US" sz="2000" b="1" dirty="0" smtClean="0"/>
              <a:t>DBMS</a:t>
            </a:r>
            <a:r>
              <a:rPr lang="en-US" sz="2000" dirty="0" smtClean="0"/>
              <a:t>.</a:t>
            </a:r>
          </a:p>
          <a:p>
            <a:r>
              <a:rPr lang="en-US" sz="2000" dirty="0" smtClean="0"/>
              <a:t>Database models </a:t>
            </a:r>
            <a:r>
              <a:rPr lang="en-US" sz="2000" dirty="0" smtClean="0">
                <a:sym typeface="Wingdings" pitchFamily="2" charset="2"/>
              </a:rPr>
              <a:t></a:t>
            </a:r>
            <a:r>
              <a:rPr lang="en-US" sz="2000" dirty="0" smtClean="0"/>
              <a:t> reflect the limitations of the hardware available at the time and the requirements of the most popular applications of each period.</a:t>
            </a:r>
          </a:p>
          <a:p>
            <a:pPr lvl="1"/>
            <a:r>
              <a:rPr lang="en-US" sz="1800" dirty="0" smtClean="0"/>
              <a:t> navigational model of the 1960s. </a:t>
            </a:r>
          </a:p>
          <a:p>
            <a:pPr lvl="1"/>
            <a:r>
              <a:rPr lang="en-US" sz="1800" dirty="0" smtClean="0"/>
              <a:t>relational model of the 1970s. </a:t>
            </a:r>
          </a:p>
          <a:p>
            <a:pPr lvl="1"/>
            <a:r>
              <a:rPr lang="en-US" sz="1800" dirty="0" smtClean="0"/>
              <a:t>object-oriented model of the 1980s. </a:t>
            </a:r>
          </a:p>
          <a:p>
            <a:pPr lvl="1"/>
            <a:r>
              <a:rPr lang="en-US" sz="1800" dirty="0" err="1" smtClean="0"/>
              <a:t>NoSQL</a:t>
            </a:r>
            <a:r>
              <a:rPr lang="en-US" sz="1800" dirty="0" smtClean="0"/>
              <a:t> model of the first decade of the 2000s. </a:t>
            </a:r>
          </a:p>
          <a:p>
            <a:endParaRPr lang="en-US" sz="2000" dirty="0"/>
          </a:p>
        </p:txBody>
      </p:sp>
      <p:sp>
        <p:nvSpPr>
          <p:cNvPr id="4" name="Footer Placeholder 3"/>
          <p:cNvSpPr>
            <a:spLocks noGrp="1"/>
          </p:cNvSpPr>
          <p:nvPr>
            <p:ph type="ftr" sz="quarter" idx="10"/>
          </p:nvPr>
        </p:nvSpPr>
        <p:spPr>
          <a:xfrm>
            <a:off x="3124199" y="6248400"/>
            <a:ext cx="3474527" cy="457200"/>
          </a:xfrm>
        </p:spPr>
        <p:txBody>
          <a:bodyPr/>
          <a:lstStyle/>
          <a:p>
            <a:r>
              <a:rPr lang="en-US" dirty="0" smtClean="0"/>
              <a:t>Cloud Computing Second Edition - Chapter 6.</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11</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09752"/>
          </a:xfrm>
        </p:spPr>
        <p:txBody>
          <a:bodyPr/>
          <a:lstStyle/>
          <a:p>
            <a:r>
              <a:rPr lang="en-US" dirty="0" smtClean="0"/>
              <a:t>Storage requirements of cloud applications</a:t>
            </a:r>
            <a:endParaRPr lang="en-US" dirty="0"/>
          </a:p>
        </p:txBody>
      </p:sp>
      <p:sp>
        <p:nvSpPr>
          <p:cNvPr id="3" name="Content Placeholder 2"/>
          <p:cNvSpPr>
            <a:spLocks noGrp="1"/>
          </p:cNvSpPr>
          <p:nvPr>
            <p:ph idx="1"/>
          </p:nvPr>
        </p:nvSpPr>
        <p:spPr>
          <a:xfrm>
            <a:off x="373118" y="1030014"/>
            <a:ext cx="8434552" cy="5244662"/>
          </a:xfrm>
        </p:spPr>
        <p:txBody>
          <a:bodyPr/>
          <a:lstStyle/>
          <a:p>
            <a:r>
              <a:rPr lang="en-US" sz="2000" dirty="0" smtClean="0"/>
              <a:t>Most cloud applications are </a:t>
            </a:r>
            <a:r>
              <a:rPr lang="en-US" sz="2000" b="1" dirty="0" smtClean="0"/>
              <a:t>data-intensive</a:t>
            </a:r>
            <a:r>
              <a:rPr lang="en-US" sz="2000" dirty="0" smtClean="0"/>
              <a:t> and test the limitations of the existing infrastructure. Requirements:</a:t>
            </a:r>
          </a:p>
          <a:p>
            <a:pPr lvl="1"/>
            <a:r>
              <a:rPr lang="en-US" sz="1800" dirty="0" smtClean="0"/>
              <a:t>Rapid application development and short-time to the market.  </a:t>
            </a:r>
          </a:p>
          <a:p>
            <a:pPr lvl="1"/>
            <a:r>
              <a:rPr lang="en-US" sz="1800" dirty="0" smtClean="0"/>
              <a:t>Low latency.</a:t>
            </a:r>
          </a:p>
          <a:p>
            <a:pPr lvl="1"/>
            <a:r>
              <a:rPr lang="en-US" sz="1800" dirty="0" smtClean="0"/>
              <a:t>Scalability.</a:t>
            </a:r>
          </a:p>
          <a:p>
            <a:pPr lvl="1"/>
            <a:r>
              <a:rPr lang="en-US" sz="1800" dirty="0" smtClean="0"/>
              <a:t>High availability. </a:t>
            </a:r>
          </a:p>
          <a:p>
            <a:pPr lvl="1"/>
            <a:r>
              <a:rPr lang="en-US" sz="1800" dirty="0" smtClean="0"/>
              <a:t>Consistent view of the data.</a:t>
            </a:r>
          </a:p>
          <a:p>
            <a:r>
              <a:rPr lang="en-US" sz="2000" dirty="0" smtClean="0"/>
              <a:t>These requirements cannot be satisfied simultaneously by existing database models; e.g., </a:t>
            </a:r>
            <a:r>
              <a:rPr lang="en-US" sz="2000" b="1" dirty="0" smtClean="0"/>
              <a:t>relational databases </a:t>
            </a:r>
            <a:r>
              <a:rPr lang="en-US" sz="2000" dirty="0" smtClean="0"/>
              <a:t>are easy to use for application development but </a:t>
            </a:r>
            <a:r>
              <a:rPr lang="en-US" sz="2000" b="1" dirty="0" smtClean="0"/>
              <a:t>do not scale well</a:t>
            </a:r>
            <a:r>
              <a:rPr lang="en-US" sz="2000" dirty="0" smtClean="0"/>
              <a:t>.</a:t>
            </a:r>
          </a:p>
          <a:p>
            <a:r>
              <a:rPr lang="en-US" sz="2000" dirty="0" smtClean="0"/>
              <a:t>The </a:t>
            </a:r>
            <a:r>
              <a:rPr lang="en-US" sz="2000" b="1" dirty="0" err="1" smtClean="0"/>
              <a:t>NoSQL</a:t>
            </a:r>
            <a:r>
              <a:rPr lang="en-US" sz="2000" b="1" dirty="0" smtClean="0"/>
              <a:t> model </a:t>
            </a:r>
            <a:r>
              <a:rPr lang="en-US" sz="2000" dirty="0" smtClean="0"/>
              <a:t>is useful when the  structure of the data does not require a relational model and the amount of data is very large.</a:t>
            </a:r>
          </a:p>
          <a:p>
            <a:pPr lvl="1"/>
            <a:r>
              <a:rPr lang="en-US" sz="1800" b="1" dirty="0" smtClean="0"/>
              <a:t>Does not support SQL </a:t>
            </a:r>
            <a:r>
              <a:rPr lang="en-US" sz="1800" dirty="0" smtClean="0"/>
              <a:t>as a query language.</a:t>
            </a:r>
          </a:p>
          <a:p>
            <a:pPr lvl="1"/>
            <a:r>
              <a:rPr lang="en-US" sz="1800" b="1" dirty="0" smtClean="0"/>
              <a:t>May not guarantee the ACID </a:t>
            </a:r>
            <a:r>
              <a:rPr lang="en-US" sz="1800" dirty="0" smtClean="0"/>
              <a:t>(Atomicity, Consistency, Isolation, Durability) properties of traditional databases; it </a:t>
            </a:r>
            <a:r>
              <a:rPr lang="en-US" sz="1800" b="1" dirty="0" smtClean="0"/>
              <a:t>usually guarantees the </a:t>
            </a:r>
            <a:r>
              <a:rPr lang="en-US" sz="1800" b="1" i="1" dirty="0" smtClean="0"/>
              <a:t>eventual consistency</a:t>
            </a:r>
            <a:r>
              <a:rPr lang="en-US" sz="1800" dirty="0" smtClean="0"/>
              <a:t> for transactions limited to a </a:t>
            </a:r>
            <a:r>
              <a:rPr lang="en-US" sz="1800" b="1" dirty="0" smtClean="0"/>
              <a:t>single data item</a:t>
            </a:r>
            <a:r>
              <a:rPr lang="en-US" sz="1800" dirty="0" smtClean="0"/>
              <a:t>.  </a:t>
            </a:r>
            <a:endParaRPr lang="en-US" sz="1800" dirty="0"/>
          </a:p>
        </p:txBody>
      </p:sp>
      <p:sp>
        <p:nvSpPr>
          <p:cNvPr id="4" name="Footer Placeholder 3"/>
          <p:cNvSpPr>
            <a:spLocks noGrp="1"/>
          </p:cNvSpPr>
          <p:nvPr>
            <p:ph type="ftr" sz="quarter" idx="10"/>
          </p:nvPr>
        </p:nvSpPr>
        <p:spPr>
          <a:xfrm>
            <a:off x="3124200" y="6248400"/>
            <a:ext cx="3709210" cy="457200"/>
          </a:xfrm>
        </p:spPr>
        <p:txBody>
          <a:bodyPr/>
          <a:lstStyle/>
          <a:p>
            <a:r>
              <a:rPr lang="en-US" dirty="0" smtClean="0"/>
              <a:t>Cloud Computing Second Edition - Chapter 6.</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12</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457200"/>
            <a:ext cx="8229600" cy="509588"/>
          </a:xfrm>
        </p:spPr>
        <p:txBody>
          <a:bodyPr/>
          <a:lstStyle/>
          <a:p>
            <a:r>
              <a:rPr lang="en-US" sz="3200" b="1" dirty="0" smtClean="0"/>
              <a:t>ACID</a:t>
            </a:r>
          </a:p>
        </p:txBody>
      </p:sp>
      <p:sp>
        <p:nvSpPr>
          <p:cNvPr id="11267" name="Content Placeholder 2"/>
          <p:cNvSpPr>
            <a:spLocks noGrp="1"/>
          </p:cNvSpPr>
          <p:nvPr>
            <p:ph idx="1"/>
          </p:nvPr>
        </p:nvSpPr>
        <p:spPr>
          <a:xfrm>
            <a:off x="373063" y="1030288"/>
            <a:ext cx="8434387" cy="5245100"/>
          </a:xfrm>
        </p:spPr>
        <p:txBody>
          <a:bodyPr/>
          <a:lstStyle/>
          <a:p>
            <a:r>
              <a:rPr lang="en-US" sz="3200" b="1" dirty="0" smtClean="0"/>
              <a:t>Atomicity:</a:t>
            </a:r>
            <a:r>
              <a:rPr lang="en-US" sz="3200" dirty="0" smtClean="0"/>
              <a:t> One or nothing.</a:t>
            </a:r>
          </a:p>
          <a:p>
            <a:r>
              <a:rPr lang="en-US" sz="3200" b="1" dirty="0" smtClean="0"/>
              <a:t>Consistency:</a:t>
            </a:r>
            <a:r>
              <a:rPr lang="en-US" sz="3200" dirty="0" smtClean="0"/>
              <a:t> Any transaction bring a valid state.</a:t>
            </a:r>
          </a:p>
          <a:p>
            <a:r>
              <a:rPr lang="en-US" sz="3200" b="1" dirty="0" smtClean="0"/>
              <a:t>Isolation:</a:t>
            </a:r>
            <a:r>
              <a:rPr lang="en-US" sz="3200" dirty="0" smtClean="0"/>
              <a:t> Concurrent execution of transactions is as if transactions are executed serially.</a:t>
            </a:r>
          </a:p>
          <a:p>
            <a:r>
              <a:rPr lang="en-US" sz="3200" b="1" dirty="0" smtClean="0"/>
              <a:t>Durability:</a:t>
            </a:r>
            <a:r>
              <a:rPr lang="en-US" sz="3200" dirty="0" smtClean="0"/>
              <a:t> Once a transaction is committed, remains so, even if power loss, crashes or errors occur.</a:t>
            </a:r>
          </a:p>
        </p:txBody>
      </p:sp>
      <p:sp>
        <p:nvSpPr>
          <p:cNvPr id="11268" name="Footer Placeholder 3"/>
          <p:cNvSpPr>
            <a:spLocks noGrp="1"/>
          </p:cNvSpPr>
          <p:nvPr>
            <p:ph type="ftr" sz="quarter" idx="10"/>
          </p:nvPr>
        </p:nvSpPr>
        <p:spPr>
          <a:noFill/>
        </p:spPr>
        <p:txBody>
          <a:bodyPr/>
          <a:lstStyle/>
          <a:p>
            <a:r>
              <a:rPr lang="en-US"/>
              <a:t>Cloud Computing: Theory and Practice.  Chapter 8</a:t>
            </a:r>
          </a:p>
        </p:txBody>
      </p:sp>
      <p:sp>
        <p:nvSpPr>
          <p:cNvPr id="11269" name="Slide Number Placeholder 4"/>
          <p:cNvSpPr>
            <a:spLocks noGrp="1"/>
          </p:cNvSpPr>
          <p:nvPr>
            <p:ph type="sldNum" sz="quarter" idx="11"/>
          </p:nvPr>
        </p:nvSpPr>
        <p:spPr>
          <a:noFill/>
        </p:spPr>
        <p:txBody>
          <a:bodyPr/>
          <a:lstStyle/>
          <a:p>
            <a:fld id="{CE768F5C-7FB1-4CDB-A8F0-AB31C3006275}" type="slidenum">
              <a:rPr lang="en-US" smtClean="0"/>
              <a:pPr/>
              <a:t>13</a:t>
            </a:fld>
            <a:endParaRPr lang="en-US" smtClean="0"/>
          </a:p>
        </p:txBody>
      </p:sp>
      <p:sp>
        <p:nvSpPr>
          <p:cNvPr id="11270"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8229600" cy="695326"/>
          </a:xfrm>
        </p:spPr>
        <p:txBody>
          <a:bodyPr/>
          <a:lstStyle/>
          <a:p>
            <a:r>
              <a:rPr lang="en-US" dirty="0" smtClean="0"/>
              <a:t>Logical and physical organization of a file</a:t>
            </a:r>
            <a:endParaRPr lang="en-US" dirty="0"/>
          </a:p>
        </p:txBody>
      </p:sp>
      <p:sp>
        <p:nvSpPr>
          <p:cNvPr id="3" name="Content Placeholder 2"/>
          <p:cNvSpPr>
            <a:spLocks noGrp="1"/>
          </p:cNvSpPr>
          <p:nvPr>
            <p:ph idx="1"/>
          </p:nvPr>
        </p:nvSpPr>
        <p:spPr>
          <a:xfrm>
            <a:off x="457200" y="1466849"/>
            <a:ext cx="8229600" cy="4654251"/>
          </a:xfrm>
        </p:spPr>
        <p:txBody>
          <a:bodyPr/>
          <a:lstStyle/>
          <a:p>
            <a:r>
              <a:rPr lang="en-US" sz="2000" dirty="0" smtClean="0"/>
              <a:t>File </a:t>
            </a:r>
            <a:r>
              <a:rPr lang="en-US" sz="2000" dirty="0" smtClean="0">
                <a:sym typeface="Wingdings" pitchFamily="2" charset="2"/>
              </a:rPr>
              <a:t></a:t>
            </a:r>
            <a:r>
              <a:rPr lang="en-US" sz="2000" dirty="0" smtClean="0"/>
              <a:t> a linear </a:t>
            </a:r>
            <a:r>
              <a:rPr lang="en-US" sz="2000" b="1" dirty="0" smtClean="0"/>
              <a:t>array of cells </a:t>
            </a:r>
            <a:r>
              <a:rPr lang="en-US" sz="2000" dirty="0" smtClean="0"/>
              <a:t>stored on a persistent storage device. Viewed by an </a:t>
            </a:r>
            <a:r>
              <a:rPr lang="en-US" sz="2000" b="1" dirty="0" smtClean="0"/>
              <a:t>application</a:t>
            </a:r>
            <a:r>
              <a:rPr lang="en-US" sz="2000" dirty="0" smtClean="0"/>
              <a:t> as a </a:t>
            </a:r>
            <a:r>
              <a:rPr lang="en-US" sz="2000" b="1" dirty="0" smtClean="0"/>
              <a:t>collection of logical records</a:t>
            </a:r>
            <a:r>
              <a:rPr lang="en-US" sz="2000" dirty="0" smtClean="0"/>
              <a:t>; the file is stored on a physical device as a set of physical records, or blocks, of size dictated by the physical media.</a:t>
            </a:r>
          </a:p>
          <a:p>
            <a:r>
              <a:rPr lang="en-US" sz="2000" dirty="0" smtClean="0"/>
              <a:t> File pointer</a:t>
            </a:r>
            <a:r>
              <a:rPr lang="en-US" sz="2000" dirty="0" smtClean="0">
                <a:sym typeface="Wingdings" pitchFamily="2" charset="2"/>
              </a:rPr>
              <a:t></a:t>
            </a:r>
            <a:r>
              <a:rPr lang="en-US" sz="2000" dirty="0" smtClean="0"/>
              <a:t> identifies a cell used as a starting point for a </a:t>
            </a:r>
            <a:r>
              <a:rPr lang="en-US" sz="2000" b="1" dirty="0" smtClean="0"/>
              <a:t>read</a:t>
            </a:r>
            <a:r>
              <a:rPr lang="en-US" sz="2000" dirty="0" smtClean="0"/>
              <a:t> or </a:t>
            </a:r>
            <a:r>
              <a:rPr lang="en-US" sz="2000" b="1" dirty="0" smtClean="0"/>
              <a:t>write</a:t>
            </a:r>
            <a:r>
              <a:rPr lang="en-US" sz="2000" dirty="0" smtClean="0"/>
              <a:t> operation. </a:t>
            </a:r>
          </a:p>
          <a:p>
            <a:r>
              <a:rPr lang="en-US" sz="2000" dirty="0" smtClean="0"/>
              <a:t>The logical organization of a file </a:t>
            </a:r>
            <a:r>
              <a:rPr lang="en-US" sz="2000" dirty="0" smtClean="0">
                <a:sym typeface="Wingdings" pitchFamily="2" charset="2"/>
              </a:rPr>
              <a:t> </a:t>
            </a:r>
            <a:r>
              <a:rPr lang="en-US" sz="2000" dirty="0" smtClean="0"/>
              <a:t>reflects the </a:t>
            </a:r>
            <a:r>
              <a:rPr lang="en-US" sz="2000" b="1" dirty="0" smtClean="0"/>
              <a:t>data model</a:t>
            </a:r>
            <a:r>
              <a:rPr lang="en-US" sz="2000" dirty="0" smtClean="0"/>
              <a:t>, the view of the data from the perspective of the application. </a:t>
            </a:r>
          </a:p>
          <a:p>
            <a:r>
              <a:rPr lang="en-US" sz="2000" dirty="0" smtClean="0"/>
              <a:t>The physical organization of a file </a:t>
            </a:r>
            <a:r>
              <a:rPr lang="en-US" sz="2000" dirty="0" smtClean="0">
                <a:sym typeface="Wingdings" pitchFamily="2" charset="2"/>
              </a:rPr>
              <a:t></a:t>
            </a:r>
            <a:r>
              <a:rPr lang="en-US" sz="2000" dirty="0" smtClean="0"/>
              <a:t> reflects the </a:t>
            </a:r>
            <a:r>
              <a:rPr lang="en-US" sz="2000" b="1" dirty="0" smtClean="0"/>
              <a:t>storage model </a:t>
            </a:r>
            <a:r>
              <a:rPr lang="en-US" sz="2000" dirty="0" smtClean="0"/>
              <a:t>and describes the manner the file is stored on a given storage media.</a:t>
            </a:r>
            <a:endParaRPr lang="en-US" sz="2000" dirty="0"/>
          </a:p>
        </p:txBody>
      </p:sp>
      <p:sp>
        <p:nvSpPr>
          <p:cNvPr id="4" name="Footer Placeholder 3"/>
          <p:cNvSpPr>
            <a:spLocks noGrp="1"/>
          </p:cNvSpPr>
          <p:nvPr>
            <p:ph type="ftr" sz="quarter" idx="10"/>
          </p:nvPr>
        </p:nvSpPr>
        <p:spPr>
          <a:xfrm>
            <a:off x="3124200" y="6248400"/>
            <a:ext cx="3391698" cy="457200"/>
          </a:xfrm>
        </p:spPr>
        <p:txBody>
          <a:bodyPr/>
          <a:lstStyle/>
          <a:p>
            <a:r>
              <a:rPr lang="en-US" dirty="0" smtClean="0"/>
              <a:t>Cloud Computing Second Edition - Chapter 6.</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14</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systems</a:t>
            </a:r>
            <a:endParaRPr lang="en-US" dirty="0"/>
          </a:p>
        </p:txBody>
      </p:sp>
      <p:sp>
        <p:nvSpPr>
          <p:cNvPr id="3" name="Content Placeholder 2"/>
          <p:cNvSpPr>
            <a:spLocks noGrp="1"/>
          </p:cNvSpPr>
          <p:nvPr>
            <p:ph idx="1"/>
          </p:nvPr>
        </p:nvSpPr>
        <p:spPr>
          <a:xfrm>
            <a:off x="362829" y="1124606"/>
            <a:ext cx="8303213" cy="5168617"/>
          </a:xfrm>
        </p:spPr>
        <p:txBody>
          <a:bodyPr/>
          <a:lstStyle/>
          <a:p>
            <a:r>
              <a:rPr lang="en-US" sz="2000" dirty="0" smtClean="0"/>
              <a:t>File system </a:t>
            </a:r>
            <a:r>
              <a:rPr lang="en-US" sz="2000" dirty="0" smtClean="0">
                <a:sym typeface="Wingdings" pitchFamily="2" charset="2"/>
              </a:rPr>
              <a:t></a:t>
            </a:r>
            <a:r>
              <a:rPr lang="en-US" sz="2000" dirty="0" smtClean="0"/>
              <a:t> collection of directories; each directory provides information about a set of files. </a:t>
            </a:r>
          </a:p>
          <a:p>
            <a:pPr lvl="1"/>
            <a:r>
              <a:rPr lang="en-US" sz="1800" u="sng" dirty="0" smtClean="0"/>
              <a:t>Traditional </a:t>
            </a:r>
            <a:r>
              <a:rPr lang="en-US" sz="1800" dirty="0" smtClean="0"/>
              <a:t>– Unix File System.</a:t>
            </a:r>
          </a:p>
          <a:p>
            <a:pPr lvl="1"/>
            <a:r>
              <a:rPr lang="en-US" sz="1800" u="sng" dirty="0" smtClean="0"/>
              <a:t>Distributed file systems.</a:t>
            </a:r>
          </a:p>
          <a:p>
            <a:pPr lvl="2"/>
            <a:r>
              <a:rPr lang="en-US" sz="1600" u="sng" dirty="0" smtClean="0"/>
              <a:t>Network File Systems</a:t>
            </a:r>
            <a:r>
              <a:rPr lang="en-US" sz="1600" dirty="0" smtClean="0"/>
              <a:t> (NFS) - very popular, have been used for some time, but do not scale well and have reliability problems; an NFS server could be a single point of failure.</a:t>
            </a:r>
          </a:p>
          <a:p>
            <a:pPr lvl="1"/>
            <a:r>
              <a:rPr lang="en-US" sz="1800" u="sng" dirty="0" smtClean="0"/>
              <a:t>Storage Area Networks </a:t>
            </a:r>
            <a:r>
              <a:rPr lang="en-US" sz="1800" dirty="0" smtClean="0"/>
              <a:t>(SAN) - allow cloud servers to deal with non-disruptive changes in the storage configuration. The </a:t>
            </a:r>
            <a:r>
              <a:rPr lang="en-US" sz="1800" b="1" dirty="0" smtClean="0"/>
              <a:t>storage in a SAN can be pooled and then allocated based on the needs of the servers</a:t>
            </a:r>
            <a:r>
              <a:rPr lang="en-US" sz="1800" dirty="0" smtClean="0"/>
              <a:t>. A SAN-based implementation of a file system can be expensive, as each node </a:t>
            </a:r>
            <a:r>
              <a:rPr lang="en-US" sz="1800" b="1" dirty="0" smtClean="0"/>
              <a:t>must have a </a:t>
            </a:r>
            <a:r>
              <a:rPr lang="en-US" sz="1800" b="1" dirty="0" err="1" smtClean="0"/>
              <a:t>Fibre</a:t>
            </a:r>
            <a:r>
              <a:rPr lang="en-US" sz="1800" b="1" dirty="0" smtClean="0"/>
              <a:t> Channel adapter to connect to the network</a:t>
            </a:r>
            <a:r>
              <a:rPr lang="en-US" sz="1800" dirty="0" smtClean="0"/>
              <a:t>.</a:t>
            </a:r>
          </a:p>
          <a:p>
            <a:pPr lvl="1"/>
            <a:r>
              <a:rPr lang="en-US" sz="1800" u="sng" dirty="0" smtClean="0"/>
              <a:t>Parallel File Systems </a:t>
            </a:r>
            <a:r>
              <a:rPr lang="en-US" sz="1800" dirty="0" smtClean="0"/>
              <a:t>(PFS) - scalable, capable of </a:t>
            </a:r>
            <a:r>
              <a:rPr lang="en-US" sz="1800" b="1" dirty="0" smtClean="0"/>
              <a:t>distributing files across a large number of nodes</a:t>
            </a:r>
            <a:r>
              <a:rPr lang="en-US" sz="1800" dirty="0" smtClean="0"/>
              <a:t>, with </a:t>
            </a:r>
            <a:r>
              <a:rPr lang="en-US" sz="1800" b="1" dirty="0" smtClean="0"/>
              <a:t>a global naming space</a:t>
            </a:r>
            <a:r>
              <a:rPr lang="en-US" sz="1800" dirty="0" smtClean="0"/>
              <a:t>. Several I/O nodes serve data to all computational nodes; it includes also </a:t>
            </a:r>
            <a:r>
              <a:rPr lang="en-US" sz="1800" b="1" dirty="0" smtClean="0"/>
              <a:t>a metadata server </a:t>
            </a:r>
            <a:r>
              <a:rPr lang="en-US" sz="1800" dirty="0" smtClean="0"/>
              <a:t>which contains information about the data stored in the I/O nodes. The </a:t>
            </a:r>
            <a:r>
              <a:rPr lang="en-US" sz="1800" b="1" dirty="0" smtClean="0"/>
              <a:t>interconnection network of a PFS could be a SAN</a:t>
            </a:r>
            <a:r>
              <a:rPr lang="en-US" sz="1800" dirty="0" smtClean="0"/>
              <a:t>. </a:t>
            </a:r>
            <a:endParaRPr lang="en-US" sz="1800" dirty="0"/>
          </a:p>
        </p:txBody>
      </p:sp>
      <p:sp>
        <p:nvSpPr>
          <p:cNvPr id="4" name="Footer Placeholder 3"/>
          <p:cNvSpPr>
            <a:spLocks noGrp="1"/>
          </p:cNvSpPr>
          <p:nvPr>
            <p:ph type="ftr" sz="quarter" idx="10"/>
          </p:nvPr>
        </p:nvSpPr>
        <p:spPr>
          <a:xfrm>
            <a:off x="3124199" y="6248400"/>
            <a:ext cx="3529747" cy="457200"/>
          </a:xfrm>
        </p:spPr>
        <p:txBody>
          <a:bodyPr/>
          <a:lstStyle/>
          <a:p>
            <a:r>
              <a:rPr lang="en-US" dirty="0" smtClean="0"/>
              <a:t>Cloud Computing Second Edition - Chapter 6.</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15</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Unix File System (UFS)</a:t>
            </a:r>
            <a:endParaRPr lang="en-US" dirty="0"/>
          </a:p>
        </p:txBody>
      </p:sp>
      <p:sp>
        <p:nvSpPr>
          <p:cNvPr id="3" name="Content Placeholder 2"/>
          <p:cNvSpPr>
            <a:spLocks noGrp="1"/>
          </p:cNvSpPr>
          <p:nvPr>
            <p:ph idx="1"/>
          </p:nvPr>
        </p:nvSpPr>
        <p:spPr>
          <a:xfrm>
            <a:off x="552450" y="1108037"/>
            <a:ext cx="8277224" cy="5142156"/>
          </a:xfrm>
        </p:spPr>
        <p:txBody>
          <a:bodyPr/>
          <a:lstStyle/>
          <a:p>
            <a:r>
              <a:rPr lang="en-US" sz="2000" dirty="0" smtClean="0"/>
              <a:t>The layered design provides </a:t>
            </a:r>
            <a:r>
              <a:rPr lang="en-US" sz="2000" u="sng" dirty="0" smtClean="0"/>
              <a:t>flexibility</a:t>
            </a:r>
            <a:r>
              <a:rPr lang="en-US" sz="2000" dirty="0" smtClean="0"/>
              <a:t>. </a:t>
            </a:r>
          </a:p>
          <a:p>
            <a:pPr lvl="1"/>
            <a:r>
              <a:rPr lang="en-US" sz="1800" dirty="0" smtClean="0"/>
              <a:t>The </a:t>
            </a:r>
            <a:r>
              <a:rPr lang="en-US" sz="1800" b="1" dirty="0" smtClean="0"/>
              <a:t>layered design </a:t>
            </a:r>
            <a:r>
              <a:rPr lang="en-US" sz="1800" dirty="0" smtClean="0"/>
              <a:t>allows UFS to separate the concerns for the </a:t>
            </a:r>
            <a:r>
              <a:rPr lang="en-US" sz="1800" b="1" dirty="0" smtClean="0"/>
              <a:t>physical</a:t>
            </a:r>
            <a:r>
              <a:rPr lang="en-US" sz="1800" dirty="0" smtClean="0"/>
              <a:t> file structure from the </a:t>
            </a:r>
            <a:r>
              <a:rPr lang="en-US" sz="1800" b="1" dirty="0" smtClean="0"/>
              <a:t>logical </a:t>
            </a:r>
            <a:r>
              <a:rPr lang="en-US" sz="1800" dirty="0" smtClean="0"/>
              <a:t>one. </a:t>
            </a:r>
          </a:p>
          <a:p>
            <a:pPr lvl="1"/>
            <a:r>
              <a:rPr lang="en-US" sz="1800" dirty="0" smtClean="0"/>
              <a:t>The </a:t>
            </a:r>
            <a:r>
              <a:rPr lang="en-US" sz="1800" b="1" i="1" dirty="0" err="1" smtClean="0"/>
              <a:t>vnode</a:t>
            </a:r>
            <a:r>
              <a:rPr lang="en-US" sz="1800" b="1" dirty="0" smtClean="0"/>
              <a:t> layer </a:t>
            </a:r>
            <a:r>
              <a:rPr lang="en-US" sz="1800" dirty="0" smtClean="0"/>
              <a:t>allowed  UFS to treat </a:t>
            </a:r>
            <a:r>
              <a:rPr lang="en-US" sz="1800" b="1" dirty="0" smtClean="0"/>
              <a:t>uniformly local and remote </a:t>
            </a:r>
            <a:r>
              <a:rPr lang="en-US" sz="1800" dirty="0" smtClean="0"/>
              <a:t>file access.</a:t>
            </a:r>
          </a:p>
          <a:p>
            <a:r>
              <a:rPr lang="en-US" sz="2000" dirty="0" smtClean="0"/>
              <a:t>The hierarchical design supports </a:t>
            </a:r>
            <a:r>
              <a:rPr lang="en-US" sz="2000" u="sng" dirty="0" smtClean="0"/>
              <a:t>scalability</a:t>
            </a:r>
            <a:r>
              <a:rPr lang="en-US" sz="2000" dirty="0" smtClean="0"/>
              <a:t> reflected by the file naming convention. It allows </a:t>
            </a:r>
            <a:r>
              <a:rPr lang="en-US" sz="2000" u="sng" dirty="0" smtClean="0"/>
              <a:t>grouping of files directories</a:t>
            </a:r>
            <a:r>
              <a:rPr lang="en-US" sz="2000" dirty="0" smtClean="0"/>
              <a:t>, supports multiple levels of directories, and  </a:t>
            </a:r>
            <a:r>
              <a:rPr lang="en-US" sz="2000" u="sng" dirty="0" smtClean="0"/>
              <a:t>collections of directories </a:t>
            </a:r>
            <a:r>
              <a:rPr lang="en-US" sz="2000" dirty="0" smtClean="0"/>
              <a:t>and files, the so-called </a:t>
            </a:r>
            <a:r>
              <a:rPr lang="en-US" sz="2000" u="sng" dirty="0" smtClean="0"/>
              <a:t>file systems</a:t>
            </a:r>
            <a:r>
              <a:rPr lang="en-US" sz="2000" dirty="0" smtClean="0"/>
              <a:t>.</a:t>
            </a:r>
          </a:p>
          <a:p>
            <a:r>
              <a:rPr lang="en-US" sz="2000" dirty="0" smtClean="0"/>
              <a:t>The </a:t>
            </a:r>
            <a:r>
              <a:rPr lang="en-US" sz="2000" u="sng" dirty="0" smtClean="0"/>
              <a:t>metadata</a:t>
            </a:r>
            <a:r>
              <a:rPr lang="en-US" sz="2000" dirty="0" smtClean="0"/>
              <a:t> supports a systematic design philosophy of the file system and device-independence.</a:t>
            </a:r>
          </a:p>
          <a:p>
            <a:pPr lvl="1"/>
            <a:r>
              <a:rPr lang="en-US" sz="1800" dirty="0" smtClean="0"/>
              <a:t>Metadata includes: </a:t>
            </a:r>
            <a:r>
              <a:rPr lang="en-US" sz="1800" b="1" dirty="0" smtClean="0"/>
              <a:t>file owner, access rights, creation time, time of the last modification, file size, the structure of the file and the persistent storage device cells where data is stored</a:t>
            </a:r>
            <a:r>
              <a:rPr lang="en-US" sz="1800" dirty="0" smtClean="0"/>
              <a:t>. </a:t>
            </a:r>
          </a:p>
          <a:p>
            <a:pPr lvl="1"/>
            <a:r>
              <a:rPr lang="en-US" sz="1800" dirty="0" smtClean="0"/>
              <a:t>The  </a:t>
            </a:r>
            <a:r>
              <a:rPr lang="en-US" sz="1800" b="1" i="1" dirty="0" err="1" smtClean="0"/>
              <a:t>inodes</a:t>
            </a:r>
            <a:r>
              <a:rPr lang="en-US" sz="1800" dirty="0" smtClean="0"/>
              <a:t> contain information about individual files and directories. The </a:t>
            </a:r>
            <a:r>
              <a:rPr lang="en-US" sz="1800" dirty="0" err="1" smtClean="0"/>
              <a:t>inodes</a:t>
            </a:r>
            <a:r>
              <a:rPr lang="en-US" sz="1800" dirty="0" smtClean="0"/>
              <a:t> are kept on persistent media together with the data. </a:t>
            </a:r>
          </a:p>
        </p:txBody>
      </p:sp>
      <p:sp>
        <p:nvSpPr>
          <p:cNvPr id="4" name="Footer Placeholder 3"/>
          <p:cNvSpPr>
            <a:spLocks noGrp="1"/>
          </p:cNvSpPr>
          <p:nvPr>
            <p:ph type="ftr" sz="quarter" idx="10"/>
          </p:nvPr>
        </p:nvSpPr>
        <p:spPr>
          <a:xfrm>
            <a:off x="3124199" y="6248400"/>
            <a:ext cx="3792039" cy="457200"/>
          </a:xfrm>
        </p:spPr>
        <p:txBody>
          <a:bodyPr/>
          <a:lstStyle/>
          <a:p>
            <a:r>
              <a:rPr lang="en-US" dirty="0" smtClean="0"/>
              <a:t>Cloud Computing Second Edition - Chapter 6.</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16</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542924"/>
            <a:ext cx="8480612" cy="542253"/>
          </a:xfrm>
        </p:spPr>
        <p:txBody>
          <a:bodyPr/>
          <a:lstStyle/>
          <a:p>
            <a:r>
              <a:rPr lang="en-US" sz="3200" dirty="0" smtClean="0"/>
              <a:t>    </a:t>
            </a:r>
            <a:r>
              <a:rPr lang="en-US" dirty="0" smtClean="0"/>
              <a:t>UFS layering</a:t>
            </a:r>
            <a:endParaRPr lang="en-US" dirty="0"/>
          </a:p>
        </p:txBody>
      </p:sp>
      <p:sp>
        <p:nvSpPr>
          <p:cNvPr id="4" name="Footer Placeholder 3"/>
          <p:cNvSpPr>
            <a:spLocks noGrp="1"/>
          </p:cNvSpPr>
          <p:nvPr>
            <p:ph type="ftr" sz="quarter" idx="10"/>
          </p:nvPr>
        </p:nvSpPr>
        <p:spPr>
          <a:xfrm>
            <a:off x="3124199" y="6248400"/>
            <a:ext cx="3308869" cy="457200"/>
          </a:xfrm>
        </p:spPr>
        <p:txBody>
          <a:bodyPr/>
          <a:lstStyle/>
          <a:p>
            <a:r>
              <a:rPr lang="en-US" dirty="0" smtClean="0"/>
              <a:t>Cloud Computing Second Edition - Chapter 6.</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17</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graphicFrame>
        <p:nvGraphicFramePr>
          <p:cNvPr id="21506" name="Object 2"/>
          <p:cNvGraphicFramePr>
            <a:graphicFrameLocks noChangeAspect="1"/>
          </p:cNvGraphicFramePr>
          <p:nvPr/>
        </p:nvGraphicFramePr>
        <p:xfrm>
          <a:off x="763792" y="903642"/>
          <a:ext cx="7633987" cy="5337175"/>
        </p:xfrm>
        <a:graphic>
          <a:graphicData uri="http://schemas.openxmlformats.org/presentationml/2006/ole">
            <p:oleObj spid="_x0000_s21544" name="Visio" r:id="rId3" imgW="7692918" imgH="5378128" progId="">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8229600" cy="714375"/>
          </a:xfrm>
        </p:spPr>
        <p:txBody>
          <a:bodyPr/>
          <a:lstStyle/>
          <a:p>
            <a:r>
              <a:rPr lang="en-US" dirty="0" smtClean="0"/>
              <a:t>6. Network File System (NFS)</a:t>
            </a:r>
            <a:endParaRPr lang="en-US" dirty="0"/>
          </a:p>
        </p:txBody>
      </p:sp>
      <p:sp>
        <p:nvSpPr>
          <p:cNvPr id="3" name="Content Placeholder 2"/>
          <p:cNvSpPr>
            <a:spLocks noGrp="1"/>
          </p:cNvSpPr>
          <p:nvPr>
            <p:ph idx="1"/>
          </p:nvPr>
        </p:nvSpPr>
        <p:spPr>
          <a:xfrm>
            <a:off x="457200" y="1333500"/>
            <a:ext cx="8229600" cy="4981238"/>
          </a:xfrm>
        </p:spPr>
        <p:txBody>
          <a:bodyPr/>
          <a:lstStyle/>
          <a:p>
            <a:r>
              <a:rPr lang="en-US" sz="2000" dirty="0" smtClean="0"/>
              <a:t>Design objectives:</a:t>
            </a:r>
          </a:p>
          <a:p>
            <a:pPr lvl="1"/>
            <a:r>
              <a:rPr lang="en-US" sz="1600" dirty="0" smtClean="0"/>
              <a:t>Provide the </a:t>
            </a:r>
            <a:r>
              <a:rPr lang="en-US" sz="1600" b="1" dirty="0" smtClean="0"/>
              <a:t>same semantics as a local Unix File System (UFS) </a:t>
            </a:r>
            <a:r>
              <a:rPr lang="en-US" sz="1600" dirty="0" smtClean="0"/>
              <a:t>to ensure compatibility with existing applications.</a:t>
            </a:r>
          </a:p>
          <a:p>
            <a:pPr lvl="1"/>
            <a:r>
              <a:rPr lang="en-US" sz="1600" dirty="0" smtClean="0"/>
              <a:t>Facilitate easy integration into existing UFS.</a:t>
            </a:r>
          </a:p>
          <a:p>
            <a:pPr lvl="1"/>
            <a:r>
              <a:rPr lang="en-US" sz="1600" dirty="0" smtClean="0"/>
              <a:t>Ensure that the system will be widely used; thus, support clients running on </a:t>
            </a:r>
            <a:r>
              <a:rPr lang="en-US" sz="1600" b="1" dirty="0" smtClean="0"/>
              <a:t>different operating systems</a:t>
            </a:r>
            <a:r>
              <a:rPr lang="en-US" sz="1600" dirty="0" smtClean="0"/>
              <a:t>.</a:t>
            </a:r>
          </a:p>
          <a:p>
            <a:pPr lvl="1"/>
            <a:r>
              <a:rPr lang="en-US" sz="1600" dirty="0" smtClean="0"/>
              <a:t>Accept a </a:t>
            </a:r>
            <a:r>
              <a:rPr lang="en-US" sz="1600" b="1" dirty="0" smtClean="0"/>
              <a:t>modest performance degradation </a:t>
            </a:r>
            <a:r>
              <a:rPr lang="en-US" sz="1600" dirty="0" smtClean="0"/>
              <a:t>due </a:t>
            </a:r>
            <a:r>
              <a:rPr lang="en-US" sz="1600" b="1" dirty="0" smtClean="0"/>
              <a:t>to remote access </a:t>
            </a:r>
            <a:r>
              <a:rPr lang="en-US" sz="1600" dirty="0" smtClean="0"/>
              <a:t>over a network with a bandwidth of several Mbps.</a:t>
            </a:r>
          </a:p>
          <a:p>
            <a:r>
              <a:rPr lang="en-US" sz="2000" dirty="0" smtClean="0"/>
              <a:t>NFS is based on the client-server paradigm. The client runs on the local host while </a:t>
            </a:r>
            <a:r>
              <a:rPr lang="en-US" sz="2000" b="1" dirty="0" smtClean="0"/>
              <a:t>the server is at the site of the remote file system</a:t>
            </a:r>
            <a:r>
              <a:rPr lang="en-US" sz="2000" dirty="0" smtClean="0"/>
              <a:t>; they </a:t>
            </a:r>
            <a:r>
              <a:rPr lang="en-US" sz="2000" b="1" dirty="0" smtClean="0"/>
              <a:t>interact by means of Remote Procedure Calls (RPC).</a:t>
            </a:r>
          </a:p>
          <a:p>
            <a:r>
              <a:rPr lang="en-US" sz="2000" dirty="0" smtClean="0"/>
              <a:t>A </a:t>
            </a:r>
            <a:r>
              <a:rPr lang="en-US" sz="2000" b="1" dirty="0" smtClean="0"/>
              <a:t>remote file </a:t>
            </a:r>
            <a:r>
              <a:rPr lang="en-US" sz="2000" dirty="0" smtClean="0"/>
              <a:t>is uniquely identified by </a:t>
            </a:r>
            <a:r>
              <a:rPr lang="en-US" sz="2000" b="1" dirty="0" smtClean="0"/>
              <a:t>a file handle </a:t>
            </a:r>
            <a:r>
              <a:rPr lang="en-US" sz="2000" dirty="0" smtClean="0"/>
              <a:t>(</a:t>
            </a:r>
            <a:r>
              <a:rPr lang="en-US" sz="2000" dirty="0" err="1" smtClean="0"/>
              <a:t>fh</a:t>
            </a:r>
            <a:r>
              <a:rPr lang="en-US" sz="2000" dirty="0" smtClean="0"/>
              <a:t>) rather than a file descriptor.  The </a:t>
            </a:r>
            <a:r>
              <a:rPr lang="en-US" sz="2000" b="1" dirty="0" smtClean="0"/>
              <a:t>file handle </a:t>
            </a:r>
            <a:r>
              <a:rPr lang="en-US" sz="2000" dirty="0" smtClean="0"/>
              <a:t>is a 32-byte internal name - a combination of the </a:t>
            </a:r>
            <a:r>
              <a:rPr lang="en-US" sz="2000" b="1" dirty="0" smtClean="0"/>
              <a:t>file system identification</a:t>
            </a:r>
            <a:r>
              <a:rPr lang="en-US" sz="2000" dirty="0" smtClean="0"/>
              <a:t>, </a:t>
            </a:r>
            <a:r>
              <a:rPr lang="en-US" sz="2000" b="1" dirty="0" smtClean="0"/>
              <a:t>an </a:t>
            </a:r>
            <a:r>
              <a:rPr lang="en-US" sz="2000" b="1" dirty="0" err="1" smtClean="0"/>
              <a:t>inode</a:t>
            </a:r>
            <a:r>
              <a:rPr lang="en-US" sz="2000" b="1" dirty="0" smtClean="0"/>
              <a:t> number</a:t>
            </a:r>
            <a:r>
              <a:rPr lang="en-US" sz="2000" dirty="0" smtClean="0"/>
              <a:t>, and a </a:t>
            </a:r>
            <a:r>
              <a:rPr lang="en-US" sz="2000" b="1" dirty="0" smtClean="0"/>
              <a:t>generation number</a:t>
            </a:r>
            <a:r>
              <a:rPr lang="en-US" sz="2000" dirty="0" smtClean="0"/>
              <a:t>.</a:t>
            </a:r>
            <a:endParaRPr lang="en-US" sz="2000" dirty="0"/>
          </a:p>
        </p:txBody>
      </p:sp>
      <p:sp>
        <p:nvSpPr>
          <p:cNvPr id="4" name="Footer Placeholder 3"/>
          <p:cNvSpPr>
            <a:spLocks noGrp="1"/>
          </p:cNvSpPr>
          <p:nvPr>
            <p:ph type="ftr" sz="quarter" idx="10"/>
          </p:nvPr>
        </p:nvSpPr>
        <p:spPr>
          <a:xfrm>
            <a:off x="3124199" y="6248400"/>
            <a:ext cx="3308869" cy="457200"/>
          </a:xfrm>
        </p:spPr>
        <p:txBody>
          <a:bodyPr/>
          <a:lstStyle/>
          <a:p>
            <a:r>
              <a:rPr lang="en-US" dirty="0" smtClean="0"/>
              <a:t>Cloud Computing Second Edition - Chapter 6.</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18</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5911" y="4528968"/>
            <a:ext cx="8713694" cy="1871831"/>
          </a:xfrm>
        </p:spPr>
        <p:txBody>
          <a:bodyPr/>
          <a:lstStyle/>
          <a:p>
            <a:r>
              <a:rPr lang="en-US" sz="1800" dirty="0" smtClean="0"/>
              <a:t>The NFS </a:t>
            </a:r>
            <a:r>
              <a:rPr lang="en-US" sz="1800" b="1" dirty="0" smtClean="0"/>
              <a:t>client-server interaction. </a:t>
            </a:r>
            <a:r>
              <a:rPr lang="en-US" sz="1800" dirty="0" smtClean="0"/>
              <a:t>The</a:t>
            </a:r>
            <a:r>
              <a:rPr lang="en-US" sz="1800" b="1" dirty="0" smtClean="0"/>
              <a:t> </a:t>
            </a:r>
            <a:r>
              <a:rPr lang="en-US" sz="1800" b="1" dirty="0" err="1" smtClean="0"/>
              <a:t>vnode</a:t>
            </a:r>
            <a:r>
              <a:rPr lang="en-US" sz="1800" b="1" dirty="0" smtClean="0"/>
              <a:t> layer implements file operation in a uniform manner</a:t>
            </a:r>
            <a:r>
              <a:rPr lang="en-US" sz="1800" dirty="0" smtClean="0"/>
              <a:t>, regardless of whether </a:t>
            </a:r>
            <a:r>
              <a:rPr lang="en-US" sz="1800" b="1" dirty="0" smtClean="0"/>
              <a:t>the file is local or remote</a:t>
            </a:r>
            <a:r>
              <a:rPr lang="en-US" sz="1800" dirty="0" smtClean="0"/>
              <a:t>. </a:t>
            </a:r>
            <a:br>
              <a:rPr lang="en-US" sz="1800" dirty="0" smtClean="0"/>
            </a:br>
            <a:r>
              <a:rPr lang="en-US" sz="1800" dirty="0" smtClean="0"/>
              <a:t>An operation targeting a local file is directed to the local file system, while one for a remote file involves  NFS; an NSF client packages the relevant information about the target and the NFS server passes it to the </a:t>
            </a:r>
            <a:r>
              <a:rPr lang="en-US" sz="1800" b="1" dirty="0" err="1" smtClean="0"/>
              <a:t>vnode</a:t>
            </a:r>
            <a:r>
              <a:rPr lang="en-US" sz="1800" b="1" dirty="0" smtClean="0"/>
              <a:t> layer on the remote host </a:t>
            </a:r>
            <a:r>
              <a:rPr lang="en-US" sz="1800" dirty="0" smtClean="0"/>
              <a:t>which, in turn, directs it to the remote file system.</a:t>
            </a:r>
          </a:p>
        </p:txBody>
      </p:sp>
      <p:sp>
        <p:nvSpPr>
          <p:cNvPr id="3" name="Footer Placeholder 2"/>
          <p:cNvSpPr>
            <a:spLocks noGrp="1"/>
          </p:cNvSpPr>
          <p:nvPr>
            <p:ph type="ftr" sz="quarter" idx="10"/>
          </p:nvPr>
        </p:nvSpPr>
        <p:spPr>
          <a:xfrm>
            <a:off x="3124199" y="6248400"/>
            <a:ext cx="3557357" cy="457200"/>
          </a:xfrm>
        </p:spPr>
        <p:txBody>
          <a:bodyPr/>
          <a:lstStyle/>
          <a:p>
            <a:r>
              <a:rPr lang="en-US" dirty="0" smtClean="0"/>
              <a:t>Cloud Computing Second Edition - Chapter 6.</a:t>
            </a:r>
            <a:endParaRPr lang="en-US" dirty="0"/>
          </a:p>
        </p:txBody>
      </p:sp>
      <p:sp>
        <p:nvSpPr>
          <p:cNvPr id="4" name="Slide Number Placeholder 3"/>
          <p:cNvSpPr>
            <a:spLocks noGrp="1"/>
          </p:cNvSpPr>
          <p:nvPr>
            <p:ph type="sldNum" sz="quarter" idx="11"/>
          </p:nvPr>
        </p:nvSpPr>
        <p:spPr/>
        <p:txBody>
          <a:bodyPr/>
          <a:lstStyle/>
          <a:p>
            <a:pPr>
              <a:defRPr/>
            </a:pPr>
            <a:fld id="{2AE531AF-64F4-45BA-B940-7142D2FE0749}" type="slidenum">
              <a:rPr lang="en-US" smtClean="0"/>
              <a:pPr>
                <a:defRPr/>
              </a:pPr>
              <a:t>19</a:t>
            </a:fld>
            <a:endParaRPr lang="en-US"/>
          </a:p>
        </p:txBody>
      </p:sp>
      <p:sp>
        <p:nvSpPr>
          <p:cNvPr id="5" name="Date Placeholder 4"/>
          <p:cNvSpPr>
            <a:spLocks noGrp="1"/>
          </p:cNvSpPr>
          <p:nvPr>
            <p:ph type="dt" sz="half" idx="12"/>
          </p:nvPr>
        </p:nvSpPr>
        <p:spPr/>
        <p:txBody>
          <a:bodyPr/>
          <a:lstStyle/>
          <a:p>
            <a:pPr>
              <a:defRPr/>
            </a:pPr>
            <a:r>
              <a:rPr lang="en-US" smtClean="0"/>
              <a:t>Dan C. Marinescu</a:t>
            </a:r>
            <a:endParaRPr lang="en-US"/>
          </a:p>
        </p:txBody>
      </p:sp>
      <p:graphicFrame>
        <p:nvGraphicFramePr>
          <p:cNvPr id="22530" name="Object 2"/>
          <p:cNvGraphicFramePr>
            <a:graphicFrameLocks noChangeAspect="1"/>
          </p:cNvGraphicFramePr>
          <p:nvPr/>
        </p:nvGraphicFramePr>
        <p:xfrm>
          <a:off x="1833298" y="365759"/>
          <a:ext cx="5532776" cy="3924411"/>
        </p:xfrm>
        <a:graphic>
          <a:graphicData uri="http://schemas.openxmlformats.org/presentationml/2006/ole">
            <p:oleObj spid="_x0000_s22567" name="Visio" r:id="rId3" imgW="8190914" imgH="5810041" progId="">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45546"/>
            <a:ext cx="8229600" cy="516467"/>
          </a:xfrm>
        </p:spPr>
        <p:txBody>
          <a:bodyPr/>
          <a:lstStyle/>
          <a:p>
            <a:r>
              <a:rPr lang="en-US" sz="3200" dirty="0" smtClean="0"/>
              <a:t>Contents</a:t>
            </a:r>
            <a:endParaRPr lang="en-US" sz="3200" dirty="0"/>
          </a:p>
        </p:txBody>
      </p:sp>
      <p:sp>
        <p:nvSpPr>
          <p:cNvPr id="7" name="Content Placeholder 6"/>
          <p:cNvSpPr>
            <a:spLocks noGrp="1"/>
          </p:cNvSpPr>
          <p:nvPr>
            <p:ph idx="1"/>
          </p:nvPr>
        </p:nvSpPr>
        <p:spPr>
          <a:xfrm>
            <a:off x="457200" y="1546610"/>
            <a:ext cx="8229600" cy="4789755"/>
          </a:xfrm>
        </p:spPr>
        <p:txBody>
          <a:bodyPr/>
          <a:lstStyle/>
          <a:p>
            <a:pPr marL="457200" indent="-457200">
              <a:buFont typeface="+mj-lt"/>
              <a:buAutoNum type="arabicPeriod"/>
            </a:pPr>
            <a:r>
              <a:rPr lang="en-US" sz="2000" dirty="0" smtClean="0"/>
              <a:t>  </a:t>
            </a:r>
            <a:r>
              <a:rPr lang="en-US" dirty="0"/>
              <a:t>Data storage in the age of cloud </a:t>
            </a:r>
            <a:r>
              <a:rPr lang="en-US" dirty="0" smtClean="0"/>
              <a:t>computing.</a:t>
            </a:r>
          </a:p>
          <a:p>
            <a:pPr marL="457200" indent="-457200">
              <a:buFont typeface="+mj-lt"/>
              <a:buAutoNum type="arabicPeriod"/>
            </a:pPr>
            <a:r>
              <a:rPr lang="en-US" sz="2000" dirty="0" smtClean="0"/>
              <a:t>  Evolution of storage systems.</a:t>
            </a:r>
          </a:p>
          <a:p>
            <a:pPr marL="457200" indent="-457200">
              <a:buFont typeface="+mj-lt"/>
              <a:buAutoNum type="arabicPeriod"/>
            </a:pPr>
            <a:r>
              <a:rPr lang="en-US" sz="2000" dirty="0" smtClean="0"/>
              <a:t>  Storage and data models.</a:t>
            </a:r>
          </a:p>
          <a:p>
            <a:pPr marL="457200" indent="-457200">
              <a:buFont typeface="+mj-lt"/>
              <a:buAutoNum type="arabicPeriod"/>
            </a:pPr>
            <a:r>
              <a:rPr lang="en-US" sz="2000" dirty="0" smtClean="0"/>
              <a:t>  Database management systems.</a:t>
            </a:r>
          </a:p>
          <a:p>
            <a:pPr marL="457200" indent="-457200">
              <a:buFont typeface="+mj-lt"/>
              <a:buAutoNum type="arabicPeriod"/>
            </a:pPr>
            <a:r>
              <a:rPr lang="en-US" dirty="0" smtClean="0"/>
              <a:t>  Unix file system (IFS).</a:t>
            </a:r>
            <a:endParaRPr lang="en-US" sz="2000" dirty="0" smtClean="0"/>
          </a:p>
          <a:p>
            <a:pPr marL="457200" indent="-457200">
              <a:buFont typeface="+mj-lt"/>
              <a:buAutoNum type="arabicPeriod"/>
            </a:pPr>
            <a:r>
              <a:rPr lang="en-US" sz="2000" dirty="0" smtClean="0"/>
              <a:t>  Network file </a:t>
            </a:r>
            <a:r>
              <a:rPr lang="en-US" dirty="0" smtClean="0"/>
              <a:t>s</a:t>
            </a:r>
            <a:r>
              <a:rPr lang="en-US" sz="2000" dirty="0" smtClean="0"/>
              <a:t>ystem (NFS).</a:t>
            </a:r>
          </a:p>
          <a:p>
            <a:pPr marL="457200" indent="-457200">
              <a:buFont typeface="+mj-lt"/>
              <a:buAutoNum type="arabicPeriod"/>
            </a:pPr>
            <a:r>
              <a:rPr lang="en-US" sz="2000" dirty="0"/>
              <a:t> </a:t>
            </a:r>
            <a:r>
              <a:rPr lang="en-US" sz="2000" dirty="0" smtClean="0"/>
              <a:t> General parallel </a:t>
            </a:r>
            <a:r>
              <a:rPr lang="en-US" dirty="0"/>
              <a:t>f</a:t>
            </a:r>
            <a:r>
              <a:rPr lang="en-US" sz="2000" dirty="0" smtClean="0"/>
              <a:t>ile </a:t>
            </a:r>
            <a:r>
              <a:rPr lang="en-US" dirty="0" smtClean="0"/>
              <a:t>s</a:t>
            </a:r>
            <a:r>
              <a:rPr lang="en-US" sz="2000" dirty="0" smtClean="0"/>
              <a:t>ystem (GPFS).</a:t>
            </a:r>
          </a:p>
          <a:p>
            <a:pPr marL="457200" indent="-457200">
              <a:buFont typeface="+mj-lt"/>
              <a:buAutoNum type="arabicPeriod"/>
            </a:pPr>
            <a:r>
              <a:rPr lang="en-US" sz="2000" dirty="0"/>
              <a:t> </a:t>
            </a:r>
            <a:r>
              <a:rPr lang="en-US" sz="2000" dirty="0" smtClean="0"/>
              <a:t> Google file </a:t>
            </a:r>
            <a:r>
              <a:rPr lang="en-US" dirty="0" smtClean="0"/>
              <a:t>s</a:t>
            </a:r>
            <a:r>
              <a:rPr lang="en-US" sz="2000" dirty="0" smtClean="0"/>
              <a:t>ystem (GFS).</a:t>
            </a:r>
          </a:p>
          <a:p>
            <a:pPr marL="457200" indent="-457200">
              <a:buFont typeface="+mj-lt"/>
              <a:buAutoNum type="arabicPeriod"/>
            </a:pPr>
            <a:r>
              <a:rPr lang="en-US" sz="2000" dirty="0"/>
              <a:t> </a:t>
            </a:r>
            <a:r>
              <a:rPr lang="en-US" sz="2000" dirty="0" smtClean="0"/>
              <a:t> Apache </a:t>
            </a:r>
            <a:r>
              <a:rPr lang="en-US" sz="2000" dirty="0" err="1" smtClean="0"/>
              <a:t>Hadoop</a:t>
            </a:r>
            <a:r>
              <a:rPr lang="en-US" sz="2000" dirty="0" smtClean="0"/>
              <a:t>.</a:t>
            </a:r>
          </a:p>
          <a:p>
            <a:pPr marL="457200" indent="-457200">
              <a:buFont typeface="+mj-lt"/>
              <a:buAutoNum type="arabicPeriod"/>
            </a:pPr>
            <a:r>
              <a:rPr lang="en-US" sz="2000" dirty="0"/>
              <a:t> </a:t>
            </a:r>
            <a:r>
              <a:rPr lang="en-US" sz="2000" dirty="0" smtClean="0"/>
              <a:t> Locks; Chubby a locking service.</a:t>
            </a:r>
          </a:p>
          <a:p>
            <a:pPr marL="457200" indent="-457200">
              <a:buFont typeface="+mj-lt"/>
              <a:buAutoNum type="arabicPeriod"/>
            </a:pPr>
            <a:r>
              <a:rPr lang="en-US" sz="2000" dirty="0"/>
              <a:t> </a:t>
            </a:r>
            <a:r>
              <a:rPr lang="en-US" sz="2000" dirty="0" smtClean="0"/>
              <a:t> Online transaction processing.</a:t>
            </a:r>
          </a:p>
          <a:p>
            <a:pPr marL="0" indent="0">
              <a:buNone/>
            </a:pPr>
            <a:endParaRPr lang="en-US" sz="1800" dirty="0" smtClean="0"/>
          </a:p>
        </p:txBody>
      </p:sp>
      <p:sp>
        <p:nvSpPr>
          <p:cNvPr id="4" name="Footer Placeholder 3"/>
          <p:cNvSpPr>
            <a:spLocks noGrp="1"/>
          </p:cNvSpPr>
          <p:nvPr>
            <p:ph type="ftr" sz="quarter" idx="10"/>
          </p:nvPr>
        </p:nvSpPr>
        <p:spPr/>
        <p:txBody>
          <a:bodyPr/>
          <a:lstStyle/>
          <a:p>
            <a:r>
              <a:rPr lang="en-US" smtClean="0"/>
              <a:t>Cloud Computing Second Edition - Chapter 6.</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2</a:t>
            </a:fld>
            <a:endParaRPr lang="en-US"/>
          </a:p>
        </p:txBody>
      </p:sp>
      <p:sp>
        <p:nvSpPr>
          <p:cNvPr id="8" name="Date Placeholder 7"/>
          <p:cNvSpPr>
            <a:spLocks noGrp="1"/>
          </p:cNvSpPr>
          <p:nvPr>
            <p:ph type="dt" sz="half" idx="12"/>
          </p:nvPr>
        </p:nvSpPr>
        <p:spPr/>
        <p:txBody>
          <a:bodyPr/>
          <a:lstStyle/>
          <a:p>
            <a:pPr>
              <a:defRPr/>
            </a:pPr>
            <a:r>
              <a:rPr lang="en-US" smtClean="0"/>
              <a:t>Dan C. Marinescu</a:t>
            </a:r>
            <a:endParaRPr lang="en-US" dirty="0"/>
          </a:p>
        </p:txBody>
      </p:sp>
    </p:spTree>
    <p:extLst>
      <p:ext uri="{BB962C8B-B14F-4D97-AF65-F5344CB8AC3E}">
        <p14:creationId xmlns="" xmlns:p14="http://schemas.microsoft.com/office/powerpoint/2010/main" val="371181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47887"/>
            <a:ext cx="8229600" cy="4916246"/>
          </a:xfrm>
        </p:spPr>
        <p:txBody>
          <a:bodyPr/>
          <a:lstStyle/>
          <a:p>
            <a:r>
              <a:rPr lang="en-US" sz="2000" dirty="0" smtClean="0"/>
              <a:t>The API of the UNIX file system and the corresponding RPC issued by an NFS client to the NFS server. </a:t>
            </a:r>
          </a:p>
          <a:p>
            <a:pPr lvl="1"/>
            <a:r>
              <a:rPr lang="en-US" sz="1800" dirty="0" err="1" smtClean="0"/>
              <a:t>fd</a:t>
            </a:r>
            <a:r>
              <a:rPr lang="en-US" sz="1800" dirty="0" smtClean="0"/>
              <a:t> </a:t>
            </a:r>
            <a:r>
              <a:rPr lang="en-US" sz="1800" dirty="0" smtClean="0">
                <a:sym typeface="Wingdings" pitchFamily="2" charset="2"/>
              </a:rPr>
              <a:t></a:t>
            </a:r>
            <a:r>
              <a:rPr lang="en-US" sz="1800" dirty="0" smtClean="0"/>
              <a:t> file descriptor. </a:t>
            </a:r>
          </a:p>
          <a:p>
            <a:pPr lvl="1"/>
            <a:r>
              <a:rPr lang="en-US" sz="1800" dirty="0" err="1" smtClean="0"/>
              <a:t>fh</a:t>
            </a:r>
            <a:r>
              <a:rPr lang="en-US" sz="1800" dirty="0" smtClean="0"/>
              <a:t> </a:t>
            </a:r>
            <a:r>
              <a:rPr lang="en-US" sz="1800" dirty="0" smtClean="0">
                <a:sym typeface="Wingdings" pitchFamily="2" charset="2"/>
              </a:rPr>
              <a:t></a:t>
            </a:r>
            <a:r>
              <a:rPr lang="en-US" sz="1800" dirty="0" smtClean="0"/>
              <a:t> for file handle. </a:t>
            </a:r>
          </a:p>
          <a:p>
            <a:pPr lvl="1"/>
            <a:r>
              <a:rPr lang="en-US" sz="1800" dirty="0" err="1" smtClean="0"/>
              <a:t>fname</a:t>
            </a:r>
            <a:r>
              <a:rPr lang="en-US" sz="1800" dirty="0" smtClean="0"/>
              <a:t>  </a:t>
            </a:r>
            <a:r>
              <a:rPr lang="en-US" sz="1800" dirty="0" smtClean="0">
                <a:sym typeface="Wingdings" pitchFamily="2" charset="2"/>
              </a:rPr>
              <a:t></a:t>
            </a:r>
            <a:r>
              <a:rPr lang="en-US" sz="1800" dirty="0" smtClean="0"/>
              <a:t> file name, </a:t>
            </a:r>
          </a:p>
          <a:p>
            <a:pPr lvl="1"/>
            <a:r>
              <a:rPr lang="en-US" sz="1800" dirty="0" err="1" smtClean="0"/>
              <a:t>dname</a:t>
            </a:r>
            <a:r>
              <a:rPr lang="en-US" sz="1800" dirty="0" smtClean="0"/>
              <a:t> </a:t>
            </a:r>
            <a:r>
              <a:rPr lang="en-US" sz="1800" dirty="0" smtClean="0">
                <a:sym typeface="Wingdings" pitchFamily="2" charset="2"/>
              </a:rPr>
              <a:t> </a:t>
            </a:r>
            <a:r>
              <a:rPr lang="en-US" sz="1800" dirty="0" smtClean="0"/>
              <a:t>directory name. </a:t>
            </a:r>
          </a:p>
          <a:p>
            <a:pPr lvl="1"/>
            <a:r>
              <a:rPr lang="en-US" sz="1800" dirty="0" err="1" smtClean="0"/>
              <a:t>dfh</a:t>
            </a:r>
            <a:r>
              <a:rPr lang="en-US" sz="1800" dirty="0" smtClean="0"/>
              <a:t>       </a:t>
            </a:r>
            <a:r>
              <a:rPr lang="en-US" sz="1800" dirty="0" smtClean="0">
                <a:sym typeface="Wingdings" pitchFamily="2" charset="2"/>
              </a:rPr>
              <a:t></a:t>
            </a:r>
            <a:r>
              <a:rPr lang="en-US" sz="1800" dirty="0" smtClean="0"/>
              <a:t>the directory were the file handle can be found. </a:t>
            </a:r>
          </a:p>
          <a:p>
            <a:pPr lvl="1"/>
            <a:r>
              <a:rPr lang="en-US" sz="1800" dirty="0" smtClean="0"/>
              <a:t>count   </a:t>
            </a:r>
            <a:r>
              <a:rPr lang="en-US" sz="1800" dirty="0" smtClean="0">
                <a:sym typeface="Wingdings" pitchFamily="2" charset="2"/>
              </a:rPr>
              <a:t> </a:t>
            </a:r>
            <a:r>
              <a:rPr lang="en-US" sz="1800" dirty="0" smtClean="0"/>
              <a:t>the number of bytes to be transferred. </a:t>
            </a:r>
          </a:p>
          <a:p>
            <a:pPr lvl="1"/>
            <a:r>
              <a:rPr lang="en-US" sz="1800" dirty="0" err="1" smtClean="0"/>
              <a:t>buf</a:t>
            </a:r>
            <a:r>
              <a:rPr lang="en-US" sz="1800" dirty="0" smtClean="0"/>
              <a:t>       </a:t>
            </a:r>
            <a:r>
              <a:rPr lang="en-US" sz="1800" dirty="0" smtClean="0">
                <a:sym typeface="Wingdings" pitchFamily="2" charset="2"/>
              </a:rPr>
              <a:t></a:t>
            </a:r>
            <a:r>
              <a:rPr lang="en-US" sz="1800" dirty="0" smtClean="0"/>
              <a:t>the buffer to transfer the data to/from. </a:t>
            </a:r>
          </a:p>
          <a:p>
            <a:pPr lvl="1"/>
            <a:r>
              <a:rPr lang="en-US" sz="1800" dirty="0" smtClean="0"/>
              <a:t>device  </a:t>
            </a:r>
            <a:r>
              <a:rPr lang="en-US" sz="1800" dirty="0" smtClean="0">
                <a:sym typeface="Wingdings" pitchFamily="2" charset="2"/>
              </a:rPr>
              <a:t></a:t>
            </a:r>
            <a:r>
              <a:rPr lang="en-US" sz="1800" dirty="0" smtClean="0"/>
              <a:t> the device where the file system is located.</a:t>
            </a:r>
            <a:endParaRPr lang="en-US" sz="1800" dirty="0"/>
          </a:p>
        </p:txBody>
      </p:sp>
      <p:sp>
        <p:nvSpPr>
          <p:cNvPr id="3" name="Footer Placeholder 2"/>
          <p:cNvSpPr>
            <a:spLocks noGrp="1"/>
          </p:cNvSpPr>
          <p:nvPr>
            <p:ph type="ftr" sz="quarter" idx="10"/>
          </p:nvPr>
        </p:nvSpPr>
        <p:spPr/>
        <p:txBody>
          <a:bodyPr/>
          <a:lstStyle/>
          <a:p>
            <a:r>
              <a:rPr lang="en-US" smtClean="0"/>
              <a:t>Cloud Computing Second Edition - Chapter 6.</a:t>
            </a:r>
            <a:endParaRPr lang="en-US"/>
          </a:p>
        </p:txBody>
      </p:sp>
      <p:sp>
        <p:nvSpPr>
          <p:cNvPr id="4" name="Slide Number Placeholder 3"/>
          <p:cNvSpPr>
            <a:spLocks noGrp="1"/>
          </p:cNvSpPr>
          <p:nvPr>
            <p:ph type="sldNum" sz="quarter" idx="11"/>
          </p:nvPr>
        </p:nvSpPr>
        <p:spPr/>
        <p:txBody>
          <a:bodyPr/>
          <a:lstStyle/>
          <a:p>
            <a:pPr>
              <a:defRPr/>
            </a:pPr>
            <a:fld id="{2AE531AF-64F4-45BA-B940-7142D2FE0749}" type="slidenum">
              <a:rPr lang="en-US" smtClean="0"/>
              <a:pPr>
                <a:defRPr/>
              </a:pPr>
              <a:t>20</a:t>
            </a:fld>
            <a:endParaRPr lang="en-US"/>
          </a:p>
        </p:txBody>
      </p:sp>
      <p:sp>
        <p:nvSpPr>
          <p:cNvPr id="5" name="Date Placeholder 4"/>
          <p:cNvSpPr>
            <a:spLocks noGrp="1"/>
          </p:cNvSpPr>
          <p:nvPr>
            <p:ph type="dt" sz="half" idx="12"/>
          </p:nvPr>
        </p:nvSpPr>
        <p:spPr/>
        <p:txBody>
          <a:bodyPr/>
          <a:lstStyle/>
          <a:p>
            <a:pPr>
              <a:defRPr/>
            </a:pPr>
            <a:r>
              <a:rPr lang="en-US" smtClean="0"/>
              <a:t>Dan C. Marinescu</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7200"/>
            <a:ext cx="8229600" cy="676275"/>
          </a:xfrm>
        </p:spPr>
        <p:txBody>
          <a:bodyPr/>
          <a:lstStyle/>
          <a:p>
            <a:r>
              <a:rPr lang="en-US" dirty="0" smtClean="0"/>
              <a:t>Comparison of distributed file systems</a:t>
            </a:r>
            <a:endParaRPr lang="en-US"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21</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pic>
        <p:nvPicPr>
          <p:cNvPr id="25602" name="Picture 2" descr="C:\CloudComputing\Slides\snapshots\ComparisonOfDistributedeFileSystems.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2213" y="1552574"/>
            <a:ext cx="8200468" cy="422811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7 - TextBox"/>
          <p:cNvSpPr txBox="1"/>
          <p:nvPr/>
        </p:nvSpPr>
        <p:spPr>
          <a:xfrm>
            <a:off x="723900" y="5743575"/>
            <a:ext cx="8096250" cy="646331"/>
          </a:xfrm>
          <a:prstGeom prst="rect">
            <a:avLst/>
          </a:prstGeom>
          <a:noFill/>
        </p:spPr>
        <p:txBody>
          <a:bodyPr wrap="square" rtlCol="0">
            <a:spAutoFit/>
          </a:bodyPr>
          <a:lstStyle/>
          <a:p>
            <a:r>
              <a:rPr lang="en-US" dirty="0" smtClean="0"/>
              <a:t>Sequential=Total order</a:t>
            </a:r>
          </a:p>
          <a:p>
            <a:r>
              <a:rPr lang="en-US" dirty="0" smtClean="0"/>
              <a:t>Concurrent=Once a read observes a write it is ordered behind that write</a:t>
            </a:r>
            <a:endParaRPr lang="en-US" dirty="0"/>
          </a:p>
        </p:txBody>
      </p:sp>
    </p:spTree>
    <p:extLst>
      <p:ext uri="{BB962C8B-B14F-4D97-AF65-F5344CB8AC3E}">
        <p14:creationId xmlns="" xmlns:p14="http://schemas.microsoft.com/office/powerpoint/2010/main" val="3330733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22</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graphicFrame>
        <p:nvGraphicFramePr>
          <p:cNvPr id="23554" name="Object 2"/>
          <p:cNvGraphicFramePr>
            <a:graphicFrameLocks noChangeAspect="1"/>
          </p:cNvGraphicFramePr>
          <p:nvPr/>
        </p:nvGraphicFramePr>
        <p:xfrm>
          <a:off x="1775012" y="433214"/>
          <a:ext cx="4970033" cy="5868674"/>
        </p:xfrm>
        <a:graphic>
          <a:graphicData uri="http://schemas.openxmlformats.org/presentationml/2006/ole">
            <p:oleObj spid="_x0000_s23591" name="Visio" r:id="rId3" imgW="8220104" imgH="9706066" progId="">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590550"/>
          </a:xfrm>
        </p:spPr>
        <p:txBody>
          <a:bodyPr/>
          <a:lstStyle/>
          <a:p>
            <a:r>
              <a:rPr lang="en-US" dirty="0" smtClean="0"/>
              <a:t>7. General Parallel File System (GPFS)</a:t>
            </a:r>
            <a:endParaRPr lang="en-US" dirty="0"/>
          </a:p>
        </p:txBody>
      </p:sp>
      <p:sp>
        <p:nvSpPr>
          <p:cNvPr id="6" name="Content Placeholder 5"/>
          <p:cNvSpPr>
            <a:spLocks noGrp="1"/>
          </p:cNvSpPr>
          <p:nvPr>
            <p:ph idx="1"/>
          </p:nvPr>
        </p:nvSpPr>
        <p:spPr>
          <a:xfrm>
            <a:off x="466724" y="1172583"/>
            <a:ext cx="8429849" cy="5066851"/>
          </a:xfrm>
        </p:spPr>
        <p:txBody>
          <a:bodyPr/>
          <a:lstStyle/>
          <a:p>
            <a:r>
              <a:rPr lang="en-US" sz="2000" dirty="0" smtClean="0"/>
              <a:t>Parallel I/O implies </a:t>
            </a:r>
            <a:r>
              <a:rPr lang="en-US" sz="2000" b="1" dirty="0" smtClean="0"/>
              <a:t>concurrent execution </a:t>
            </a:r>
            <a:r>
              <a:rPr lang="en-US" sz="2000" dirty="0" smtClean="0"/>
              <a:t>of </a:t>
            </a:r>
            <a:r>
              <a:rPr lang="en-US" sz="2000" b="1" dirty="0" smtClean="0"/>
              <a:t>multiple input/output operations</a:t>
            </a:r>
            <a:r>
              <a:rPr lang="en-US" sz="2000" dirty="0" smtClean="0"/>
              <a:t>. Support for parallel I/O is essential for the performance of many applications.</a:t>
            </a:r>
          </a:p>
          <a:p>
            <a:r>
              <a:rPr lang="en-US" sz="2000" b="1" dirty="0" smtClean="0"/>
              <a:t>Concurrency control </a:t>
            </a:r>
            <a:r>
              <a:rPr lang="en-US" sz="2000" dirty="0" smtClean="0"/>
              <a:t>is a critical issue for parallel file systems. Several semantics for handling the shared access are possible. For example, when the </a:t>
            </a:r>
            <a:r>
              <a:rPr lang="en-US" sz="2000" u="sng" dirty="0" smtClean="0"/>
              <a:t>clients share the file pointer</a:t>
            </a:r>
            <a:r>
              <a:rPr lang="en-US" sz="2000" b="1" dirty="0" smtClean="0"/>
              <a:t> successive reads issued by multiple clients advance the file pointer</a:t>
            </a:r>
            <a:r>
              <a:rPr lang="en-US" sz="2000" dirty="0" smtClean="0"/>
              <a:t>; another semantics is to allow </a:t>
            </a:r>
            <a:r>
              <a:rPr lang="en-US" sz="2000" b="1" dirty="0" smtClean="0"/>
              <a:t>each client to have its own file pointer</a:t>
            </a:r>
            <a:r>
              <a:rPr lang="en-US" sz="2000" dirty="0" smtClean="0"/>
              <a:t>.</a:t>
            </a:r>
          </a:p>
          <a:p>
            <a:r>
              <a:rPr lang="en-US" sz="2000" dirty="0" smtClean="0"/>
              <a:t>GPFS.  </a:t>
            </a:r>
          </a:p>
          <a:p>
            <a:pPr lvl="1"/>
            <a:r>
              <a:rPr lang="en-US" sz="1800" dirty="0" smtClean="0"/>
              <a:t>Developed at IBM in the early 2000s as a successor of the </a:t>
            </a:r>
            <a:r>
              <a:rPr lang="en-US" sz="1800" dirty="0" err="1" smtClean="0"/>
              <a:t>TigerShark</a:t>
            </a:r>
            <a:r>
              <a:rPr lang="en-US" sz="1800" dirty="0" smtClean="0"/>
              <a:t> multimedia file system.</a:t>
            </a:r>
          </a:p>
          <a:p>
            <a:pPr lvl="1"/>
            <a:r>
              <a:rPr lang="en-US" sz="1800" dirty="0" smtClean="0"/>
              <a:t>Designed for optimal performance of large clusters; it can support </a:t>
            </a:r>
            <a:r>
              <a:rPr lang="en-US" sz="1800" b="1" dirty="0" smtClean="0"/>
              <a:t>a file system of up to 4 PB</a:t>
            </a:r>
            <a:r>
              <a:rPr lang="en-US" sz="1800" dirty="0" smtClean="0"/>
              <a:t> consisting of up to </a:t>
            </a:r>
            <a:r>
              <a:rPr lang="en-US" sz="1800" b="1" dirty="0" smtClean="0"/>
              <a:t>4,096 disks of 1 TB each</a:t>
            </a:r>
            <a:r>
              <a:rPr lang="en-US" sz="1800" dirty="0" smtClean="0"/>
              <a:t>.</a:t>
            </a:r>
          </a:p>
          <a:p>
            <a:pPr lvl="1"/>
            <a:r>
              <a:rPr lang="en-US" sz="1800" dirty="0" smtClean="0"/>
              <a:t>Maximum file size is (2</a:t>
            </a:r>
            <a:r>
              <a:rPr lang="en-US" sz="1800" baseline="30000" dirty="0" smtClean="0"/>
              <a:t>63</a:t>
            </a:r>
            <a:r>
              <a:rPr lang="en-US" sz="1800" dirty="0" smtClean="0"/>
              <a:t> -1) bytes. </a:t>
            </a:r>
          </a:p>
          <a:p>
            <a:pPr lvl="1"/>
            <a:r>
              <a:rPr lang="en-US" sz="1800" dirty="0" smtClean="0"/>
              <a:t>A file consists of </a:t>
            </a:r>
            <a:r>
              <a:rPr lang="en-US" sz="1800" b="1" dirty="0" smtClean="0"/>
              <a:t>blocks </a:t>
            </a:r>
            <a:r>
              <a:rPr lang="en-US" sz="1800" dirty="0" smtClean="0"/>
              <a:t>of equal size, ranging from </a:t>
            </a:r>
            <a:r>
              <a:rPr lang="en-US" sz="1800" b="1" dirty="0" smtClean="0"/>
              <a:t>16 KB to 1 MB</a:t>
            </a:r>
            <a:r>
              <a:rPr lang="en-US" sz="1800" dirty="0" smtClean="0"/>
              <a:t>, stripped across several disks.</a:t>
            </a:r>
          </a:p>
        </p:txBody>
      </p:sp>
      <p:sp>
        <p:nvSpPr>
          <p:cNvPr id="2" name="Footer Placeholder 1"/>
          <p:cNvSpPr>
            <a:spLocks noGrp="1"/>
          </p:cNvSpPr>
          <p:nvPr>
            <p:ph type="ftr" sz="quarter" idx="10"/>
          </p:nvPr>
        </p:nvSpPr>
        <p:spPr/>
        <p:txBody>
          <a:bodyPr/>
          <a:lstStyle/>
          <a:p>
            <a:r>
              <a:rPr lang="en-US" smtClean="0"/>
              <a:t>Cloud Computing Second Edition - Chapter 6.</a:t>
            </a:r>
            <a:endParaRPr lang="en-US"/>
          </a:p>
        </p:txBody>
      </p:sp>
      <p:sp>
        <p:nvSpPr>
          <p:cNvPr id="3" name="Slide Number Placeholder 2"/>
          <p:cNvSpPr>
            <a:spLocks noGrp="1"/>
          </p:cNvSpPr>
          <p:nvPr>
            <p:ph type="sldNum" sz="quarter" idx="11"/>
          </p:nvPr>
        </p:nvSpPr>
        <p:spPr/>
        <p:txBody>
          <a:bodyPr/>
          <a:lstStyle/>
          <a:p>
            <a:pPr>
              <a:defRPr/>
            </a:pPr>
            <a:fld id="{5087BA48-CD3C-4B57-A835-2FFB72602AEA}" type="slidenum">
              <a:rPr lang="en-US" smtClean="0"/>
              <a:pPr>
                <a:defRPr/>
              </a:pPr>
              <a:t>23</a:t>
            </a:fld>
            <a:endParaRPr lang="en-US"/>
          </a:p>
        </p:txBody>
      </p:sp>
      <p:sp>
        <p:nvSpPr>
          <p:cNvPr id="4" name="Date Placeholder 3"/>
          <p:cNvSpPr>
            <a:spLocks noGrp="1"/>
          </p:cNvSpPr>
          <p:nvPr>
            <p:ph type="dt" sz="half" idx="12"/>
          </p:nvPr>
        </p:nvSpPr>
        <p:spPr/>
        <p:txBody>
          <a:bodyPr/>
          <a:lstStyle/>
          <a:p>
            <a:pPr>
              <a:defRPr/>
            </a:pPr>
            <a:r>
              <a:rPr lang="en-US" smtClean="0"/>
              <a:t>Dan C. Marinescu</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p>
            <a:r>
              <a:rPr lang="en-US"/>
              <a:t>Cloud Computing: Theory and Practice.  Chapter 8</a:t>
            </a:r>
          </a:p>
        </p:txBody>
      </p:sp>
      <p:sp>
        <p:nvSpPr>
          <p:cNvPr id="22531" name="Slide Number Placeholder 4"/>
          <p:cNvSpPr>
            <a:spLocks noGrp="1"/>
          </p:cNvSpPr>
          <p:nvPr>
            <p:ph type="sldNum" sz="quarter" idx="11"/>
          </p:nvPr>
        </p:nvSpPr>
        <p:spPr>
          <a:noFill/>
        </p:spPr>
        <p:txBody>
          <a:bodyPr/>
          <a:lstStyle/>
          <a:p>
            <a:fld id="{6285684A-AC56-45AB-85B8-19ECB214DD74}" type="slidenum">
              <a:rPr lang="en-US" smtClean="0"/>
              <a:pPr/>
              <a:t>24</a:t>
            </a:fld>
            <a:endParaRPr lang="en-US" smtClean="0"/>
          </a:p>
        </p:txBody>
      </p:sp>
      <p:sp>
        <p:nvSpPr>
          <p:cNvPr id="22532" name="Date Placeholder 5"/>
          <p:cNvSpPr>
            <a:spLocks noGrp="1"/>
          </p:cNvSpPr>
          <p:nvPr>
            <p:ph type="dt" sz="quarter" idx="12"/>
          </p:nvPr>
        </p:nvSpPr>
        <p:spPr>
          <a:noFill/>
        </p:spPr>
        <p:txBody>
          <a:bodyPr/>
          <a:lstStyle/>
          <a:p>
            <a:r>
              <a:rPr lang="en-US"/>
              <a:t>Dan C. Marinescu</a:t>
            </a:r>
          </a:p>
        </p:txBody>
      </p:sp>
      <p:graphicFrame>
        <p:nvGraphicFramePr>
          <p:cNvPr id="22533" name="Object 2"/>
          <p:cNvGraphicFramePr>
            <a:graphicFrameLocks noChangeAspect="1"/>
          </p:cNvGraphicFramePr>
          <p:nvPr/>
        </p:nvGraphicFramePr>
        <p:xfrm>
          <a:off x="3754438" y="506413"/>
          <a:ext cx="5389562" cy="5670550"/>
        </p:xfrm>
        <a:graphic>
          <a:graphicData uri="http://schemas.openxmlformats.org/presentationml/2006/ole">
            <p:oleObj spid="_x0000_s61442" name="Visio" r:id="rId3" imgW="7200900" imgH="7575389" progId="">
              <p:embed/>
            </p:oleObj>
          </a:graphicData>
        </a:graphic>
      </p:graphicFrame>
      <p:sp>
        <p:nvSpPr>
          <p:cNvPr id="6" name="5 - TextBox"/>
          <p:cNvSpPr txBox="1"/>
          <p:nvPr/>
        </p:nvSpPr>
        <p:spPr>
          <a:xfrm>
            <a:off x="0" y="1514475"/>
            <a:ext cx="4162425" cy="2585323"/>
          </a:xfrm>
          <a:prstGeom prst="rect">
            <a:avLst/>
          </a:prstGeom>
          <a:noFill/>
        </p:spPr>
        <p:txBody>
          <a:bodyPr wrap="square" rtlCol="0">
            <a:spAutoFit/>
          </a:bodyPr>
          <a:lstStyle/>
          <a:p>
            <a:r>
              <a:rPr lang="en-US" dirty="0" smtClean="0"/>
              <a:t>GPFS Configuration:</a:t>
            </a:r>
          </a:p>
          <a:p>
            <a:endParaRPr lang="en-US" dirty="0" smtClean="0"/>
          </a:p>
          <a:p>
            <a:pPr lvl="1"/>
            <a:r>
              <a:rPr lang="en-US" dirty="0" smtClean="0"/>
              <a:t>I/O Servers </a:t>
            </a:r>
          </a:p>
          <a:p>
            <a:pPr lvl="2">
              <a:buFont typeface="Wingdings" pitchFamily="2" charset="2"/>
              <a:buChar char="q"/>
            </a:pPr>
            <a:r>
              <a:rPr lang="en-US" dirty="0" smtClean="0"/>
              <a:t>Mount file systems.</a:t>
            </a:r>
          </a:p>
          <a:p>
            <a:pPr lvl="2">
              <a:buFont typeface="Wingdings" pitchFamily="2" charset="2"/>
              <a:buChar char="q"/>
            </a:pPr>
            <a:r>
              <a:rPr lang="en-US" dirty="0" smtClean="0"/>
              <a:t>Maintain log files.</a:t>
            </a:r>
          </a:p>
          <a:p>
            <a:pPr lvl="2">
              <a:buFont typeface="Wingdings" pitchFamily="2" charset="2"/>
              <a:buChar char="q"/>
            </a:pPr>
            <a:r>
              <a:rPr lang="en-US" dirty="0" smtClean="0"/>
              <a:t>Access files stored in SAN.</a:t>
            </a:r>
          </a:p>
          <a:p>
            <a:pPr lvl="2">
              <a:buFont typeface="Wingdings" pitchFamily="2" charset="2"/>
              <a:buChar char="q"/>
            </a:pPr>
            <a:r>
              <a:rPr lang="en-US" dirty="0" smtClean="0"/>
              <a:t>Receive read/write requests from compute servers.</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199"/>
            <a:ext cx="8229600" cy="638176"/>
          </a:xfrm>
        </p:spPr>
        <p:txBody>
          <a:bodyPr/>
          <a:lstStyle/>
          <a:p>
            <a:r>
              <a:rPr lang="en-US" dirty="0" smtClean="0"/>
              <a:t>GPFS reliability</a:t>
            </a:r>
            <a:endParaRPr lang="en-US" dirty="0"/>
          </a:p>
        </p:txBody>
      </p:sp>
      <p:sp>
        <p:nvSpPr>
          <p:cNvPr id="6" name="Content Placeholder 5"/>
          <p:cNvSpPr>
            <a:spLocks noGrp="1"/>
          </p:cNvSpPr>
          <p:nvPr>
            <p:ph idx="1"/>
          </p:nvPr>
        </p:nvSpPr>
        <p:spPr>
          <a:xfrm>
            <a:off x="476250" y="1592131"/>
            <a:ext cx="8441838" cy="4524889"/>
          </a:xfrm>
        </p:spPr>
        <p:txBody>
          <a:bodyPr/>
          <a:lstStyle/>
          <a:p>
            <a:r>
              <a:rPr lang="en-US" sz="2000" dirty="0" smtClean="0"/>
              <a:t>To recover from system failures, GPFS records all metadata updates in a </a:t>
            </a:r>
            <a:r>
              <a:rPr lang="en-US" sz="2000" b="1" dirty="0" smtClean="0"/>
              <a:t>write-ahead </a:t>
            </a:r>
            <a:r>
              <a:rPr lang="en-US" sz="2000" u="sng" dirty="0" smtClean="0"/>
              <a:t>log file</a:t>
            </a:r>
            <a:r>
              <a:rPr lang="en-US" sz="2000" dirty="0" smtClean="0"/>
              <a:t>. </a:t>
            </a:r>
          </a:p>
          <a:p>
            <a:r>
              <a:rPr lang="en-US" sz="2000" b="1" dirty="0" smtClean="0"/>
              <a:t>Write-ahead</a:t>
            </a:r>
            <a:r>
              <a:rPr lang="en-US" sz="2000" dirty="0" smtClean="0"/>
              <a:t> </a:t>
            </a:r>
            <a:r>
              <a:rPr lang="en-US" sz="2000" dirty="0" smtClean="0">
                <a:sym typeface="Wingdings" pitchFamily="2" charset="2"/>
              </a:rPr>
              <a:t></a:t>
            </a:r>
            <a:r>
              <a:rPr lang="en-US" sz="2000" dirty="0">
                <a:sym typeface="Wingdings" pitchFamily="2" charset="2"/>
              </a:rPr>
              <a:t> </a:t>
            </a:r>
            <a:r>
              <a:rPr lang="en-US" sz="2000" dirty="0" smtClean="0"/>
              <a:t>updates are written to persistent storage only after the log records have been written.</a:t>
            </a:r>
          </a:p>
          <a:p>
            <a:r>
              <a:rPr lang="en-US" sz="2000" dirty="0" smtClean="0"/>
              <a:t>The </a:t>
            </a:r>
            <a:r>
              <a:rPr lang="en-US" sz="2000" b="1" dirty="0" smtClean="0"/>
              <a:t>log files</a:t>
            </a:r>
            <a:r>
              <a:rPr lang="en-US" sz="2000" dirty="0" smtClean="0"/>
              <a:t> are maintained by each </a:t>
            </a:r>
            <a:r>
              <a:rPr lang="en-US" sz="2000" b="1" dirty="0" smtClean="0"/>
              <a:t>I/O node </a:t>
            </a:r>
            <a:r>
              <a:rPr lang="en-US" sz="2000" dirty="0" smtClean="0"/>
              <a:t>for each file system it mounts;  any I/O node can initiate recovery on behalf of a failed node.</a:t>
            </a:r>
          </a:p>
          <a:p>
            <a:r>
              <a:rPr lang="en-US" sz="2000" b="1" dirty="0" smtClean="0"/>
              <a:t>Data striping </a:t>
            </a:r>
            <a:r>
              <a:rPr lang="en-US" sz="2000" dirty="0" smtClean="0"/>
              <a:t>allows </a:t>
            </a:r>
            <a:r>
              <a:rPr lang="en-US" sz="2000" b="1" dirty="0" smtClean="0"/>
              <a:t>concurrent access </a:t>
            </a:r>
            <a:r>
              <a:rPr lang="en-US" sz="2000" dirty="0" smtClean="0"/>
              <a:t>and </a:t>
            </a:r>
            <a:r>
              <a:rPr lang="en-US" sz="2000" b="1" dirty="0" smtClean="0"/>
              <a:t>improves performance</a:t>
            </a:r>
            <a:r>
              <a:rPr lang="en-US" sz="2000" dirty="0" smtClean="0"/>
              <a:t>, but can have unpleasant side-effects. When a single disk fails, a large number of files are affected. </a:t>
            </a:r>
          </a:p>
          <a:p>
            <a:r>
              <a:rPr lang="en-US" sz="2000" dirty="0" smtClean="0"/>
              <a:t>The system uses RAID devices with the </a:t>
            </a:r>
            <a:r>
              <a:rPr lang="en-US" sz="2000" b="1" dirty="0" smtClean="0"/>
              <a:t>stripes equal to the block size </a:t>
            </a:r>
            <a:r>
              <a:rPr lang="en-US" sz="2000" dirty="0" smtClean="0"/>
              <a:t>and dual-attached RAID controllers. </a:t>
            </a:r>
          </a:p>
          <a:p>
            <a:r>
              <a:rPr lang="en-US" sz="2000" dirty="0" smtClean="0"/>
              <a:t>To further improve the fault tolerance of the system</a:t>
            </a:r>
            <a:r>
              <a:rPr lang="en-US" sz="2000" b="1" dirty="0" smtClean="0"/>
              <a:t>, GPFS data files as well as metadata</a:t>
            </a:r>
            <a:r>
              <a:rPr lang="en-US" sz="2000" dirty="0" smtClean="0"/>
              <a:t> are replicated on </a:t>
            </a:r>
            <a:r>
              <a:rPr lang="en-US" sz="2000" b="1" dirty="0" smtClean="0"/>
              <a:t>two different physical disks</a:t>
            </a:r>
            <a:r>
              <a:rPr lang="en-US" sz="2000" dirty="0" smtClean="0"/>
              <a:t>.</a:t>
            </a:r>
          </a:p>
          <a:p>
            <a:endParaRPr lang="en-US" sz="2000" dirty="0" smtClean="0"/>
          </a:p>
          <a:p>
            <a:endParaRPr lang="en-US" sz="2000" dirty="0"/>
          </a:p>
        </p:txBody>
      </p:sp>
      <p:sp>
        <p:nvSpPr>
          <p:cNvPr id="2" name="Footer Placeholder 1"/>
          <p:cNvSpPr>
            <a:spLocks noGrp="1"/>
          </p:cNvSpPr>
          <p:nvPr>
            <p:ph type="ftr" sz="quarter" idx="10"/>
          </p:nvPr>
        </p:nvSpPr>
        <p:spPr/>
        <p:txBody>
          <a:bodyPr/>
          <a:lstStyle/>
          <a:p>
            <a:r>
              <a:rPr lang="en-US" smtClean="0"/>
              <a:t>Cloud Computing Second Edition - Chapter 6.</a:t>
            </a:r>
            <a:endParaRPr lang="en-US"/>
          </a:p>
        </p:txBody>
      </p:sp>
      <p:sp>
        <p:nvSpPr>
          <p:cNvPr id="3" name="Slide Number Placeholder 2"/>
          <p:cNvSpPr>
            <a:spLocks noGrp="1"/>
          </p:cNvSpPr>
          <p:nvPr>
            <p:ph type="sldNum" sz="quarter" idx="11"/>
          </p:nvPr>
        </p:nvSpPr>
        <p:spPr/>
        <p:txBody>
          <a:bodyPr/>
          <a:lstStyle/>
          <a:p>
            <a:pPr>
              <a:defRPr/>
            </a:pPr>
            <a:fld id="{5087BA48-CD3C-4B57-A835-2FFB72602AEA}" type="slidenum">
              <a:rPr lang="en-US" smtClean="0"/>
              <a:pPr>
                <a:defRPr/>
              </a:pPr>
              <a:t>25</a:t>
            </a:fld>
            <a:endParaRPr lang="en-US"/>
          </a:p>
        </p:txBody>
      </p:sp>
      <p:sp>
        <p:nvSpPr>
          <p:cNvPr id="4" name="Date Placeholder 3"/>
          <p:cNvSpPr>
            <a:spLocks noGrp="1"/>
          </p:cNvSpPr>
          <p:nvPr>
            <p:ph type="dt" sz="half" idx="12"/>
          </p:nvPr>
        </p:nvSpPr>
        <p:spPr/>
        <p:txBody>
          <a:bodyPr/>
          <a:lstStyle/>
          <a:p>
            <a:pPr>
              <a:defRPr/>
            </a:pPr>
            <a:r>
              <a:rPr lang="en-US" smtClean="0"/>
              <a:t>Dan C. Marinescu</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229600" cy="471992"/>
          </a:xfrm>
        </p:spPr>
        <p:txBody>
          <a:bodyPr/>
          <a:lstStyle/>
          <a:p>
            <a:r>
              <a:rPr lang="en-US" dirty="0" smtClean="0"/>
              <a:t>GPFS distributed locking</a:t>
            </a:r>
            <a:endParaRPr lang="en-US" dirty="0"/>
          </a:p>
        </p:txBody>
      </p:sp>
      <p:sp>
        <p:nvSpPr>
          <p:cNvPr id="3" name="Content Placeholder 2"/>
          <p:cNvSpPr>
            <a:spLocks noGrp="1"/>
          </p:cNvSpPr>
          <p:nvPr>
            <p:ph idx="1"/>
          </p:nvPr>
        </p:nvSpPr>
        <p:spPr>
          <a:xfrm>
            <a:off x="457200" y="1183341"/>
            <a:ext cx="8229600" cy="5093634"/>
          </a:xfrm>
        </p:spPr>
        <p:txBody>
          <a:bodyPr/>
          <a:lstStyle/>
          <a:p>
            <a:r>
              <a:rPr lang="en-US" sz="2000" dirty="0" smtClean="0"/>
              <a:t>In GPFS, </a:t>
            </a:r>
            <a:r>
              <a:rPr lang="en-US" sz="2000" b="1" dirty="0" smtClean="0"/>
              <a:t>consistency</a:t>
            </a:r>
            <a:r>
              <a:rPr lang="en-US" sz="2000" dirty="0" smtClean="0"/>
              <a:t> and synchronization are ensured by a </a:t>
            </a:r>
            <a:r>
              <a:rPr lang="en-US" sz="2000" b="1" dirty="0" smtClean="0"/>
              <a:t>distributed locking mechanism</a:t>
            </a:r>
            <a:r>
              <a:rPr lang="en-US" sz="2000" dirty="0" smtClean="0"/>
              <a:t>.  A </a:t>
            </a:r>
            <a:r>
              <a:rPr lang="en-US" sz="2000" b="1" dirty="0" smtClean="0"/>
              <a:t>central lock man</a:t>
            </a:r>
            <a:r>
              <a:rPr lang="en-US" sz="2000" dirty="0" smtClean="0"/>
              <a:t>ager grants lock tokens to </a:t>
            </a:r>
            <a:r>
              <a:rPr lang="en-US" sz="2000" b="1" dirty="0" smtClean="0"/>
              <a:t>local lock managers </a:t>
            </a:r>
            <a:r>
              <a:rPr lang="en-US" sz="2000" dirty="0" smtClean="0"/>
              <a:t>running in each I/O node. </a:t>
            </a:r>
            <a:r>
              <a:rPr lang="en-US" sz="2000" b="1" dirty="0" smtClean="0"/>
              <a:t>Lock tokens </a:t>
            </a:r>
            <a:r>
              <a:rPr lang="en-US" sz="2000" dirty="0" smtClean="0"/>
              <a:t>are also used by the cache management system.</a:t>
            </a:r>
          </a:p>
          <a:p>
            <a:r>
              <a:rPr lang="en-US" sz="2000" dirty="0" smtClean="0"/>
              <a:t>Lock granularity has important implications on the performance. GPFS uses a variety of techniques for different types of data. </a:t>
            </a:r>
          </a:p>
          <a:p>
            <a:pPr lvl="1"/>
            <a:r>
              <a:rPr lang="en-US" sz="1800" dirty="0" smtClean="0"/>
              <a:t>Byte-range tokens </a:t>
            </a:r>
            <a:r>
              <a:rPr lang="en-US" sz="1800" dirty="0" smtClean="0">
                <a:sym typeface="Wingdings" pitchFamily="2" charset="2"/>
              </a:rPr>
              <a:t> </a:t>
            </a:r>
            <a:r>
              <a:rPr lang="en-US" sz="1800" dirty="0" smtClean="0"/>
              <a:t>used for read and write operations to data files as follows: the first node attempting to write to a file acquires </a:t>
            </a:r>
            <a:r>
              <a:rPr lang="en-US" sz="1800" b="1" dirty="0" smtClean="0"/>
              <a:t>a token covering the entire file</a:t>
            </a:r>
            <a:r>
              <a:rPr lang="en-US" sz="1800" dirty="0" smtClean="0"/>
              <a:t>; this node is allowed to carry out all reads and writes to the file without any need for permission until </a:t>
            </a:r>
            <a:r>
              <a:rPr lang="en-US" sz="1800" u="sng" dirty="0" smtClean="0"/>
              <a:t>a second node attempts to write to the same file</a:t>
            </a:r>
            <a:r>
              <a:rPr lang="en-US" sz="1800" dirty="0" smtClean="0"/>
              <a:t>; </a:t>
            </a:r>
            <a:r>
              <a:rPr lang="en-US" sz="1800" b="1" dirty="0" smtClean="0"/>
              <a:t>then, the range of the token given to the first node is restricted</a:t>
            </a:r>
            <a:r>
              <a:rPr lang="en-US" sz="1800" dirty="0" smtClean="0"/>
              <a:t>. </a:t>
            </a:r>
          </a:p>
          <a:p>
            <a:pPr lvl="1"/>
            <a:r>
              <a:rPr lang="en-US" sz="1800" dirty="0" smtClean="0"/>
              <a:t>Data-shipping </a:t>
            </a:r>
            <a:r>
              <a:rPr lang="en-US" sz="1800" dirty="0" smtClean="0">
                <a:sym typeface="Wingdings" pitchFamily="2" charset="2"/>
              </a:rPr>
              <a:t></a:t>
            </a:r>
            <a:r>
              <a:rPr lang="en-US" sz="1800" dirty="0" smtClean="0"/>
              <a:t>an </a:t>
            </a:r>
            <a:r>
              <a:rPr lang="en-US" sz="1800" b="1" dirty="0" smtClean="0"/>
              <a:t>alternative to byte-range locking</a:t>
            </a:r>
            <a:r>
              <a:rPr lang="en-US" sz="1800" dirty="0" smtClean="0"/>
              <a:t>, allows fine-grain data sharing. In this mode the </a:t>
            </a:r>
            <a:r>
              <a:rPr lang="en-US" sz="1800" b="1" dirty="0" smtClean="0"/>
              <a:t>file blocks </a:t>
            </a:r>
            <a:r>
              <a:rPr lang="en-US" sz="1800" dirty="0" smtClean="0"/>
              <a:t>are controlled by the </a:t>
            </a:r>
            <a:r>
              <a:rPr lang="en-US" sz="1800" b="1" dirty="0" smtClean="0"/>
              <a:t>I/O nodes </a:t>
            </a:r>
            <a:r>
              <a:rPr lang="en-US" sz="1800" dirty="0" smtClean="0"/>
              <a:t>in a round-robin manner. A node forwards a read or write operation to </a:t>
            </a:r>
            <a:r>
              <a:rPr lang="en-US" sz="1800" b="1" dirty="0" smtClean="0"/>
              <a:t>the node controlling the target block</a:t>
            </a:r>
            <a:r>
              <a:rPr lang="en-US" sz="1800" dirty="0" smtClean="0"/>
              <a:t>, the only one </a:t>
            </a:r>
            <a:r>
              <a:rPr lang="en-US" sz="1800" b="1" dirty="0" smtClean="0"/>
              <a:t>allowed to access the file</a:t>
            </a:r>
            <a:r>
              <a:rPr lang="en-US" sz="1800" dirty="0" smtClean="0"/>
              <a:t>.</a:t>
            </a:r>
            <a:endParaRPr lang="en-US" sz="1800"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26</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457200"/>
            <a:ext cx="8201025" cy="491860"/>
          </a:xfrm>
        </p:spPr>
        <p:txBody>
          <a:bodyPr/>
          <a:lstStyle/>
          <a:p>
            <a:r>
              <a:rPr lang="en-US" sz="3200" dirty="0" smtClean="0"/>
              <a:t>8. </a:t>
            </a:r>
            <a:r>
              <a:rPr lang="en-US" dirty="0" smtClean="0"/>
              <a:t>Google </a:t>
            </a:r>
            <a:r>
              <a:rPr lang="en-US" dirty="0"/>
              <a:t>File </a:t>
            </a:r>
            <a:r>
              <a:rPr lang="en-US" dirty="0" smtClean="0"/>
              <a:t>System (GFS) X</a:t>
            </a:r>
            <a:endParaRPr lang="en-US" dirty="0"/>
          </a:p>
        </p:txBody>
      </p:sp>
      <p:sp>
        <p:nvSpPr>
          <p:cNvPr id="3" name="Content Placeholder 2"/>
          <p:cNvSpPr>
            <a:spLocks noGrp="1"/>
          </p:cNvSpPr>
          <p:nvPr>
            <p:ph idx="1"/>
          </p:nvPr>
        </p:nvSpPr>
        <p:spPr>
          <a:xfrm>
            <a:off x="457199" y="1228195"/>
            <a:ext cx="8424041" cy="4909846"/>
          </a:xfrm>
        </p:spPr>
        <p:txBody>
          <a:bodyPr/>
          <a:lstStyle/>
          <a:p>
            <a:r>
              <a:rPr lang="en-US" sz="2000" dirty="0" smtClean="0"/>
              <a:t>GFS </a:t>
            </a:r>
            <a:r>
              <a:rPr lang="en-US" sz="2000" dirty="0" smtClean="0">
                <a:sym typeface="Wingdings" pitchFamily="2" charset="2"/>
              </a:rPr>
              <a:t> </a:t>
            </a:r>
            <a:r>
              <a:rPr lang="en-US" sz="2000" dirty="0" smtClean="0"/>
              <a:t>developed </a:t>
            </a:r>
            <a:r>
              <a:rPr lang="en-US" sz="2000" dirty="0"/>
              <a:t>in the late </a:t>
            </a:r>
            <a:r>
              <a:rPr lang="en-US" sz="2000" dirty="0" smtClean="0"/>
              <a:t>1990s; </a:t>
            </a:r>
            <a:r>
              <a:rPr lang="en-US" sz="2000" b="1" dirty="0" smtClean="0"/>
              <a:t>uses </a:t>
            </a:r>
            <a:r>
              <a:rPr lang="en-US" sz="2000" b="1" dirty="0"/>
              <a:t>thousands of storage systems</a:t>
            </a:r>
            <a:r>
              <a:rPr lang="en-US" sz="2000" dirty="0"/>
              <a:t> built from </a:t>
            </a:r>
            <a:r>
              <a:rPr lang="en-US" sz="2000" i="1" dirty="0"/>
              <a:t>inexpensive commodity components </a:t>
            </a:r>
            <a:r>
              <a:rPr lang="en-US" sz="2000" dirty="0"/>
              <a:t>to provide </a:t>
            </a:r>
            <a:r>
              <a:rPr lang="en-US" sz="2000" b="1" dirty="0"/>
              <a:t>petabytes of storage </a:t>
            </a:r>
            <a:r>
              <a:rPr lang="en-US" sz="2000" dirty="0"/>
              <a:t>to a  </a:t>
            </a:r>
            <a:r>
              <a:rPr lang="en-US" sz="2000" b="1" dirty="0"/>
              <a:t>large user community </a:t>
            </a:r>
            <a:r>
              <a:rPr lang="en-US" sz="2000" dirty="0"/>
              <a:t>with diverse </a:t>
            </a:r>
            <a:r>
              <a:rPr lang="en-US" sz="2000" dirty="0" smtClean="0"/>
              <a:t>needs.</a:t>
            </a:r>
          </a:p>
          <a:p>
            <a:r>
              <a:rPr lang="en-US" sz="2000" dirty="0" smtClean="0"/>
              <a:t>Design considerations.</a:t>
            </a:r>
          </a:p>
          <a:p>
            <a:pPr lvl="1"/>
            <a:r>
              <a:rPr lang="en-US" sz="1800" dirty="0"/>
              <a:t>Scalability and reliability are critical features of the system;  they must be considered from the beginning, rather than at some stage of the design</a:t>
            </a:r>
            <a:r>
              <a:rPr lang="en-US" sz="1800" dirty="0" smtClean="0"/>
              <a:t>.</a:t>
            </a:r>
            <a:endParaRPr lang="en-US" sz="1800" dirty="0"/>
          </a:p>
          <a:p>
            <a:pPr lvl="1"/>
            <a:r>
              <a:rPr lang="en-US" sz="1800" dirty="0"/>
              <a:t>The  vast majority of files range in size from a few GB to hundreds of TB</a:t>
            </a:r>
            <a:r>
              <a:rPr lang="en-US" sz="1800" dirty="0" smtClean="0"/>
              <a:t>.</a:t>
            </a:r>
            <a:endParaRPr lang="en-US" sz="1800" dirty="0"/>
          </a:p>
          <a:p>
            <a:pPr lvl="1"/>
            <a:r>
              <a:rPr lang="en-US" sz="1800" dirty="0"/>
              <a:t>The most common operation is to append to an existing file; random write operations to a file are extremely </a:t>
            </a:r>
            <a:r>
              <a:rPr lang="en-US" sz="1800" dirty="0" smtClean="0"/>
              <a:t>infrequent.</a:t>
            </a:r>
            <a:endParaRPr lang="en-US" sz="1800" dirty="0"/>
          </a:p>
          <a:p>
            <a:pPr lvl="1"/>
            <a:r>
              <a:rPr lang="en-US" sz="1800" dirty="0"/>
              <a:t>Sequential read operations are the norm</a:t>
            </a:r>
            <a:r>
              <a:rPr lang="en-US" sz="1800" dirty="0" smtClean="0"/>
              <a:t>.</a:t>
            </a:r>
            <a:endParaRPr lang="en-US" sz="1800" dirty="0"/>
          </a:p>
          <a:p>
            <a:pPr lvl="1"/>
            <a:r>
              <a:rPr lang="en-US" sz="1800" dirty="0"/>
              <a:t>The users process the data in bulk and are less concerned with the response time</a:t>
            </a:r>
            <a:r>
              <a:rPr lang="en-US" sz="1800" dirty="0" smtClean="0"/>
              <a:t>.</a:t>
            </a:r>
            <a:endParaRPr lang="en-US" sz="1800" dirty="0"/>
          </a:p>
          <a:p>
            <a:pPr lvl="1"/>
            <a:r>
              <a:rPr lang="en-US" sz="1800" dirty="0"/>
              <a:t>The consistency model should be relaxed to simplify the system implementation but without placing an additional burden on the application developers.</a:t>
            </a:r>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27</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 xmlns:p14="http://schemas.microsoft.com/office/powerpoint/2010/main" val="3895857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23875"/>
          </a:xfrm>
        </p:spPr>
        <p:txBody>
          <a:bodyPr/>
          <a:lstStyle/>
          <a:p>
            <a:r>
              <a:rPr lang="en-US" dirty="0" smtClean="0"/>
              <a:t>GFS – design decisions X</a:t>
            </a:r>
            <a:endParaRPr lang="en-US" dirty="0"/>
          </a:p>
        </p:txBody>
      </p:sp>
      <p:sp>
        <p:nvSpPr>
          <p:cNvPr id="3" name="Content Placeholder 2"/>
          <p:cNvSpPr>
            <a:spLocks noGrp="1"/>
          </p:cNvSpPr>
          <p:nvPr>
            <p:ph idx="1"/>
          </p:nvPr>
        </p:nvSpPr>
        <p:spPr>
          <a:xfrm>
            <a:off x="457200" y="1092731"/>
            <a:ext cx="8229600" cy="5167477"/>
          </a:xfrm>
        </p:spPr>
        <p:txBody>
          <a:bodyPr/>
          <a:lstStyle/>
          <a:p>
            <a:r>
              <a:rPr lang="en-US" sz="2000" dirty="0"/>
              <a:t>Segment a file in large chunks</a:t>
            </a:r>
            <a:r>
              <a:rPr lang="en-US" sz="2000" dirty="0" smtClean="0"/>
              <a:t>.</a:t>
            </a:r>
            <a:endParaRPr lang="en-US" sz="2000" dirty="0"/>
          </a:p>
          <a:p>
            <a:r>
              <a:rPr lang="en-US" sz="2000" dirty="0"/>
              <a:t>Implement an atomic file </a:t>
            </a:r>
            <a:r>
              <a:rPr lang="en-US" sz="2000" dirty="0" smtClean="0"/>
              <a:t>append </a:t>
            </a:r>
            <a:r>
              <a:rPr lang="en-US" sz="2000" dirty="0"/>
              <a:t>operation allowing  multiple applications operating concurrently to append to the same file</a:t>
            </a:r>
            <a:r>
              <a:rPr lang="en-US" sz="2000" dirty="0" smtClean="0"/>
              <a:t>.</a:t>
            </a:r>
            <a:endParaRPr lang="en-US" sz="2000" dirty="0"/>
          </a:p>
          <a:p>
            <a:r>
              <a:rPr lang="en-US" sz="2000" dirty="0"/>
              <a:t>Build the cluster around a high-bandwidth rather than low-latency interconnection network. Separate the flow of control from the data </a:t>
            </a:r>
            <a:r>
              <a:rPr lang="en-US" sz="2000" dirty="0" smtClean="0"/>
              <a:t>flow. Pipeline data </a:t>
            </a:r>
            <a:r>
              <a:rPr lang="en-US" sz="2000" dirty="0"/>
              <a:t>transfer over TCP </a:t>
            </a:r>
            <a:r>
              <a:rPr lang="en-US" sz="2000" dirty="0" smtClean="0"/>
              <a:t>connections. </a:t>
            </a:r>
            <a:r>
              <a:rPr lang="en-US" sz="2000" dirty="0"/>
              <a:t>Exploit network topology by sending data to the closest node in the network</a:t>
            </a:r>
            <a:r>
              <a:rPr lang="en-US" sz="2000" dirty="0" smtClean="0"/>
              <a:t>.</a:t>
            </a:r>
            <a:endParaRPr lang="en-US" sz="2000" dirty="0"/>
          </a:p>
          <a:p>
            <a:r>
              <a:rPr lang="en-US" sz="2000" dirty="0"/>
              <a:t>Eliminate caching at the client </a:t>
            </a:r>
            <a:r>
              <a:rPr lang="en-US" sz="2000" dirty="0" smtClean="0"/>
              <a:t>site. </a:t>
            </a:r>
            <a:r>
              <a:rPr lang="en-US" sz="2000" dirty="0"/>
              <a:t>C</a:t>
            </a:r>
            <a:r>
              <a:rPr lang="en-US" sz="2000" dirty="0" smtClean="0"/>
              <a:t>aching </a:t>
            </a:r>
            <a:r>
              <a:rPr lang="en-US" sz="2000" dirty="0"/>
              <a:t>increases the overhead for maintaining consistency among cashed </a:t>
            </a:r>
            <a:r>
              <a:rPr lang="en-US" sz="2000" dirty="0" smtClean="0"/>
              <a:t>copies.</a:t>
            </a:r>
            <a:endParaRPr lang="en-US" sz="2000" dirty="0"/>
          </a:p>
          <a:p>
            <a:r>
              <a:rPr lang="en-US" sz="2000" dirty="0"/>
              <a:t>Ensure consistency by channeling critical file operations through a </a:t>
            </a:r>
            <a:r>
              <a:rPr lang="en-US" sz="2000" u="sng" dirty="0"/>
              <a:t>master</a:t>
            </a:r>
            <a:r>
              <a:rPr lang="en-US" sz="2000" dirty="0"/>
              <a:t>, a component of the cluster which controls the entire system</a:t>
            </a:r>
            <a:r>
              <a:rPr lang="en-US" sz="2000" dirty="0" smtClean="0"/>
              <a:t>.</a:t>
            </a:r>
            <a:endParaRPr lang="en-US" sz="2000" dirty="0"/>
          </a:p>
          <a:p>
            <a:r>
              <a:rPr lang="en-US" sz="2000" dirty="0"/>
              <a:t>Minimize the involvement of the master in file access operations to avoid hot-spot contention and to ensure scalability</a:t>
            </a:r>
            <a:r>
              <a:rPr lang="en-US" sz="2000" dirty="0" smtClean="0"/>
              <a:t>.</a:t>
            </a:r>
            <a:endParaRPr lang="en-US" sz="2000" dirty="0"/>
          </a:p>
          <a:p>
            <a:r>
              <a:rPr lang="en-US" sz="2000" dirty="0"/>
              <a:t>Support efficient </a:t>
            </a:r>
            <a:r>
              <a:rPr lang="en-US" sz="2000" dirty="0" err="1"/>
              <a:t>checkpointing</a:t>
            </a:r>
            <a:r>
              <a:rPr lang="en-US" sz="2000" dirty="0"/>
              <a:t> and fast recovery mechanisms</a:t>
            </a:r>
            <a:r>
              <a:rPr lang="en-US" sz="2000" dirty="0" smtClean="0"/>
              <a:t>.</a:t>
            </a:r>
            <a:endParaRPr lang="en-US" sz="2000" dirty="0"/>
          </a:p>
          <a:p>
            <a:r>
              <a:rPr lang="en-US" sz="2000" dirty="0"/>
              <a:t>Support an efficient garbage collection mechanism</a:t>
            </a:r>
            <a:r>
              <a:rPr lang="en-US" dirty="0"/>
              <a:t>.</a:t>
            </a:r>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28</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dirty="0"/>
          </a:p>
        </p:txBody>
      </p:sp>
    </p:spTree>
    <p:extLst>
      <p:ext uri="{BB962C8B-B14F-4D97-AF65-F5344CB8AC3E}">
        <p14:creationId xmlns="" xmlns:p14="http://schemas.microsoft.com/office/powerpoint/2010/main" val="388436591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4824"/>
            <a:ext cx="8229600" cy="561975"/>
          </a:xfrm>
        </p:spPr>
        <p:txBody>
          <a:bodyPr/>
          <a:lstStyle/>
          <a:p>
            <a:r>
              <a:rPr lang="en-US" dirty="0" smtClean="0"/>
              <a:t>GFS chunks</a:t>
            </a:r>
            <a:endParaRPr lang="en-US" dirty="0"/>
          </a:p>
        </p:txBody>
      </p:sp>
      <p:sp>
        <p:nvSpPr>
          <p:cNvPr id="3" name="Content Placeholder 2"/>
          <p:cNvSpPr>
            <a:spLocks noGrp="1"/>
          </p:cNvSpPr>
          <p:nvPr>
            <p:ph idx="1"/>
          </p:nvPr>
        </p:nvSpPr>
        <p:spPr>
          <a:xfrm>
            <a:off x="561974" y="1124607"/>
            <a:ext cx="8124825" cy="5234152"/>
          </a:xfrm>
        </p:spPr>
        <p:txBody>
          <a:bodyPr/>
          <a:lstStyle/>
          <a:p>
            <a:r>
              <a:rPr lang="en-US" sz="2000" dirty="0"/>
              <a:t>GFS files are </a:t>
            </a:r>
            <a:r>
              <a:rPr lang="en-US" sz="2000" b="1" dirty="0"/>
              <a:t>collections of fixed-size segments called </a:t>
            </a:r>
            <a:r>
              <a:rPr lang="en-US" sz="2000" b="1" dirty="0" smtClean="0"/>
              <a:t>chunks</a:t>
            </a:r>
            <a:r>
              <a:rPr lang="en-US" sz="2000" dirty="0" smtClean="0"/>
              <a:t>.</a:t>
            </a:r>
          </a:p>
          <a:p>
            <a:r>
              <a:rPr lang="en-US" sz="2000" b="1" dirty="0"/>
              <a:t>The chunk size is </a:t>
            </a:r>
            <a:r>
              <a:rPr lang="en-US" sz="2000" b="1" dirty="0" smtClean="0"/>
              <a:t>64 </a:t>
            </a:r>
            <a:r>
              <a:rPr lang="en-US" sz="2000" b="1" dirty="0"/>
              <a:t>MB</a:t>
            </a:r>
            <a:r>
              <a:rPr lang="en-US" sz="2000" dirty="0"/>
              <a:t>; this choice is motivated by the desire to optimize the performance for large files and to reduce the amount of metadata maintained by the system. </a:t>
            </a:r>
            <a:endParaRPr lang="en-US" sz="2000" dirty="0" smtClean="0"/>
          </a:p>
          <a:p>
            <a:r>
              <a:rPr lang="en-US" sz="2000" dirty="0" smtClean="0"/>
              <a:t>A </a:t>
            </a:r>
            <a:r>
              <a:rPr lang="en-US" sz="2000" dirty="0"/>
              <a:t>large chunk size </a:t>
            </a:r>
            <a:r>
              <a:rPr lang="en-US" sz="2000" b="1" dirty="0"/>
              <a:t>increases the likelihood </a:t>
            </a:r>
            <a:r>
              <a:rPr lang="en-US" sz="2000" dirty="0"/>
              <a:t>that multiple operations will be directed to the same chunk thus, it </a:t>
            </a:r>
            <a:r>
              <a:rPr lang="en-US" sz="2000" b="1" dirty="0"/>
              <a:t>reduces the number of requests</a:t>
            </a:r>
            <a:r>
              <a:rPr lang="en-US" sz="2000" dirty="0"/>
              <a:t> to locate the chunk and, at the same time,  it allows </a:t>
            </a:r>
            <a:r>
              <a:rPr lang="en-US" sz="2000" b="1" dirty="0"/>
              <a:t>the application </a:t>
            </a:r>
            <a:r>
              <a:rPr lang="en-US" sz="2000" dirty="0"/>
              <a:t>to maintain </a:t>
            </a:r>
            <a:r>
              <a:rPr lang="en-US" sz="2000" b="1" dirty="0"/>
              <a:t>a persistent network connection with the server</a:t>
            </a:r>
            <a:r>
              <a:rPr lang="en-US" sz="2000" dirty="0"/>
              <a:t> where the chunk is located. </a:t>
            </a:r>
            <a:endParaRPr lang="en-US" sz="2000" dirty="0" smtClean="0"/>
          </a:p>
          <a:p>
            <a:r>
              <a:rPr lang="en-US" sz="2000" b="1" dirty="0"/>
              <a:t>A chunk consists of 64 KB blocks </a:t>
            </a:r>
            <a:r>
              <a:rPr lang="en-US" sz="2000" dirty="0"/>
              <a:t>and each block has a 32 bit checksum. </a:t>
            </a:r>
          </a:p>
          <a:p>
            <a:r>
              <a:rPr lang="en-US" sz="2000" b="1" dirty="0"/>
              <a:t>Chunks</a:t>
            </a:r>
            <a:r>
              <a:rPr lang="en-US" sz="2000" dirty="0"/>
              <a:t> are stored on Linux files systems and are </a:t>
            </a:r>
            <a:r>
              <a:rPr lang="en-US" sz="2000" b="1" dirty="0"/>
              <a:t>replicated on multiple sites</a:t>
            </a:r>
            <a:r>
              <a:rPr lang="en-US" sz="2000" dirty="0"/>
              <a:t>; a user may change the number of the replicas, from the </a:t>
            </a:r>
            <a:r>
              <a:rPr lang="en-US" sz="2000" b="1" dirty="0"/>
              <a:t>standard value of three</a:t>
            </a:r>
            <a:r>
              <a:rPr lang="en-US" sz="2000" dirty="0"/>
              <a:t>, to </a:t>
            </a:r>
            <a:r>
              <a:rPr lang="en-US" sz="2000" b="1" dirty="0"/>
              <a:t>any desired value</a:t>
            </a:r>
            <a:r>
              <a:rPr lang="en-US" sz="2000" dirty="0"/>
              <a:t>. </a:t>
            </a:r>
            <a:endParaRPr lang="en-US" sz="2000" dirty="0" smtClean="0"/>
          </a:p>
          <a:p>
            <a:r>
              <a:rPr lang="en-US" sz="2000" dirty="0"/>
              <a:t>A</a:t>
            </a:r>
            <a:r>
              <a:rPr lang="en-US" sz="2000" dirty="0" smtClean="0"/>
              <a:t>t </a:t>
            </a:r>
            <a:r>
              <a:rPr lang="en-US" sz="2000" dirty="0"/>
              <a:t>the time of file creation </a:t>
            </a:r>
            <a:r>
              <a:rPr lang="en-US" sz="2000" b="1" dirty="0"/>
              <a:t>each chunk is assigned a unique </a:t>
            </a:r>
            <a:r>
              <a:rPr lang="en-US" sz="2000" b="1" i="1" dirty="0" smtClean="0"/>
              <a:t>chunk handle</a:t>
            </a:r>
            <a:r>
              <a:rPr lang="en-US" sz="2000" dirty="0" smtClean="0"/>
              <a:t>.  </a:t>
            </a:r>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29</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 xmlns:p14="http://schemas.microsoft.com/office/powerpoint/2010/main" val="2131842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(Cont’d)</a:t>
            </a:r>
            <a:endParaRPr lang="en-US" dirty="0"/>
          </a:p>
        </p:txBody>
      </p:sp>
      <p:sp>
        <p:nvSpPr>
          <p:cNvPr id="3" name="Content Placeholder 2"/>
          <p:cNvSpPr>
            <a:spLocks noGrp="1"/>
          </p:cNvSpPr>
          <p:nvPr>
            <p:ph idx="1"/>
          </p:nvPr>
        </p:nvSpPr>
        <p:spPr/>
        <p:txBody>
          <a:bodyPr/>
          <a:lstStyle/>
          <a:p>
            <a:pPr marL="457200" indent="-457200">
              <a:buAutoNum type="arabicPeriod" startAt="12"/>
            </a:pPr>
            <a:r>
              <a:rPr lang="en-US" dirty="0" err="1" smtClean="0"/>
              <a:t>NoSQL</a:t>
            </a:r>
            <a:r>
              <a:rPr lang="en-US" dirty="0" smtClean="0"/>
              <a:t> databases.</a:t>
            </a:r>
          </a:p>
          <a:p>
            <a:pPr marL="457200" indent="-457200">
              <a:buAutoNum type="arabicPeriod" startAt="12"/>
            </a:pPr>
            <a:r>
              <a:rPr lang="en-US" dirty="0" err="1" smtClean="0"/>
              <a:t>Bigtable</a:t>
            </a:r>
            <a:endParaRPr lang="en-US" dirty="0"/>
          </a:p>
          <a:p>
            <a:pPr marL="457200" indent="-457200">
              <a:buAutoNum type="arabicPeriod" startAt="12"/>
            </a:pPr>
            <a:r>
              <a:rPr lang="en-US" dirty="0" smtClean="0"/>
              <a:t> Megastore.</a:t>
            </a:r>
          </a:p>
          <a:p>
            <a:pPr marL="457200" indent="-457200">
              <a:buAutoNum type="arabicPeriod" startAt="12"/>
            </a:pPr>
            <a:r>
              <a:rPr lang="en-US" dirty="0" smtClean="0"/>
              <a:t>Storage </a:t>
            </a:r>
            <a:r>
              <a:rPr lang="en-US" dirty="0"/>
              <a:t>Reliability at scale; </a:t>
            </a:r>
            <a:r>
              <a:rPr lang="en-US" dirty="0" err="1"/>
              <a:t>DynamoDB</a:t>
            </a:r>
            <a:r>
              <a:rPr lang="en-US" dirty="0" smtClean="0"/>
              <a:t>.</a:t>
            </a:r>
          </a:p>
          <a:p>
            <a:pPr marL="457200" indent="-457200">
              <a:buAutoNum type="arabicPeriod" startAt="12"/>
            </a:pPr>
            <a:r>
              <a:rPr lang="en-US" dirty="0" smtClean="0"/>
              <a:t>Disk locality versus data locality.</a:t>
            </a:r>
          </a:p>
          <a:p>
            <a:pPr marL="457200" indent="-457200">
              <a:buAutoNum type="arabicPeriod" startAt="12"/>
            </a:pPr>
            <a:r>
              <a:rPr lang="en-US" dirty="0" smtClean="0"/>
              <a:t>Database provenance.</a:t>
            </a:r>
          </a:p>
          <a:p>
            <a:pPr marL="457200" indent="-457200">
              <a:buAutoNum type="arabicPeriod" startAt="12"/>
            </a:pPr>
            <a:endParaRPr lang="en-US" dirty="0" smtClean="0"/>
          </a:p>
          <a:p>
            <a:pPr marL="457200" indent="-457200">
              <a:buAutoNum type="arabicPeriod" startAt="12"/>
            </a:pPr>
            <a:endParaRPr lang="en-US" dirty="0"/>
          </a:p>
          <a:p>
            <a:endParaRPr lang="en-US"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3</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 xmlns:p14="http://schemas.microsoft.com/office/powerpoint/2010/main" val="3622320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752" y="4340772"/>
            <a:ext cx="8229600" cy="2017987"/>
          </a:xfrm>
        </p:spPr>
        <p:txBody>
          <a:bodyPr/>
          <a:lstStyle/>
          <a:p>
            <a:r>
              <a:rPr lang="en-US" sz="1800" dirty="0"/>
              <a:t>The architecture of a GFS cluster; the </a:t>
            </a:r>
            <a:r>
              <a:rPr lang="en-US" sz="1800" b="1" dirty="0" smtClean="0"/>
              <a:t>master</a:t>
            </a:r>
            <a:r>
              <a:rPr lang="en-US" sz="1800" dirty="0" smtClean="0"/>
              <a:t> </a:t>
            </a:r>
            <a:r>
              <a:rPr lang="en-US" sz="1800" dirty="0"/>
              <a:t>maintains state information about all system components; it </a:t>
            </a:r>
            <a:r>
              <a:rPr lang="en-US" sz="1800" b="1" dirty="0"/>
              <a:t>controls a number of </a:t>
            </a:r>
            <a:r>
              <a:rPr lang="en-US" sz="1800" b="1" dirty="0" smtClean="0"/>
              <a:t>chunk servers</a:t>
            </a:r>
            <a:r>
              <a:rPr lang="en-US" sz="1800" dirty="0" smtClean="0"/>
              <a:t>. </a:t>
            </a:r>
            <a:r>
              <a:rPr lang="en-US" sz="1800" dirty="0"/>
              <a:t>A </a:t>
            </a:r>
            <a:r>
              <a:rPr lang="en-US" sz="1800" b="1" dirty="0"/>
              <a:t>chunk server </a:t>
            </a:r>
            <a:r>
              <a:rPr lang="en-US" sz="1800" dirty="0"/>
              <a:t>runs under Linux; it </a:t>
            </a:r>
            <a:r>
              <a:rPr lang="en-US" sz="1800" b="1" dirty="0"/>
              <a:t>uses metadata provided by the master to communicate directly with the application</a:t>
            </a:r>
            <a:r>
              <a:rPr lang="en-US" sz="1800" dirty="0"/>
              <a:t>. </a:t>
            </a:r>
            <a:r>
              <a:rPr lang="en-US" sz="1800" dirty="0" smtClean="0"/>
              <a:t>The </a:t>
            </a:r>
            <a:r>
              <a:rPr lang="en-US" sz="1800" dirty="0"/>
              <a:t>data and the control paths are shown separately, </a:t>
            </a:r>
            <a:r>
              <a:rPr lang="en-US" sz="1800" b="1" dirty="0"/>
              <a:t>data paths with thick lines </a:t>
            </a:r>
            <a:r>
              <a:rPr lang="en-US" sz="1800" dirty="0"/>
              <a:t>and the </a:t>
            </a:r>
            <a:r>
              <a:rPr lang="en-US" sz="1800" b="1" dirty="0"/>
              <a:t>control paths with thin lines</a:t>
            </a:r>
            <a:r>
              <a:rPr lang="en-US" sz="1800" dirty="0"/>
              <a:t>. Arrows show the flow of control between the application, the master and the chunk servers.</a:t>
            </a:r>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30</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graphicFrame>
        <p:nvGraphicFramePr>
          <p:cNvPr id="7" name="Object 6"/>
          <p:cNvGraphicFramePr>
            <a:graphicFrameLocks noChangeAspect="1"/>
          </p:cNvGraphicFramePr>
          <p:nvPr>
            <p:extLst>
              <p:ext uri="{D42A27DB-BD31-4B8C-83A1-F6EECF244321}">
                <p14:modId xmlns="" xmlns:p14="http://schemas.microsoft.com/office/powerpoint/2010/main" val="378761978"/>
              </p:ext>
            </p:extLst>
          </p:nvPr>
        </p:nvGraphicFramePr>
        <p:xfrm>
          <a:off x="966955" y="504008"/>
          <a:ext cx="7325711" cy="3710644"/>
        </p:xfrm>
        <a:graphic>
          <a:graphicData uri="http://schemas.openxmlformats.org/presentationml/2006/ole">
            <p:oleObj spid="_x0000_s26660" name="Visio" r:id="rId3" imgW="10165913" imgH="5825517" progId="">
              <p:embed/>
            </p:oleObj>
          </a:graphicData>
        </a:graphic>
      </p:graphicFrame>
    </p:spTree>
    <p:extLst>
      <p:ext uri="{BB962C8B-B14F-4D97-AF65-F5344CB8AC3E}">
        <p14:creationId xmlns="" xmlns:p14="http://schemas.microsoft.com/office/powerpoint/2010/main" val="3423680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8229600" cy="676275"/>
          </a:xfrm>
        </p:spPr>
        <p:txBody>
          <a:bodyPr/>
          <a:lstStyle/>
          <a:p>
            <a:r>
              <a:rPr lang="en-US" dirty="0" smtClean="0"/>
              <a:t>9. Apache </a:t>
            </a:r>
            <a:r>
              <a:rPr lang="en-US" dirty="0" err="1"/>
              <a:t>Hadoop</a:t>
            </a:r>
            <a:endParaRPr lang="en-US" dirty="0"/>
          </a:p>
        </p:txBody>
      </p:sp>
      <p:sp>
        <p:nvSpPr>
          <p:cNvPr id="3" name="Content Placeholder 2"/>
          <p:cNvSpPr>
            <a:spLocks noGrp="1"/>
          </p:cNvSpPr>
          <p:nvPr>
            <p:ph idx="1"/>
          </p:nvPr>
        </p:nvSpPr>
        <p:spPr>
          <a:xfrm>
            <a:off x="590550" y="1173877"/>
            <a:ext cx="8096250" cy="4705677"/>
          </a:xfrm>
        </p:spPr>
        <p:txBody>
          <a:bodyPr/>
          <a:lstStyle/>
          <a:p>
            <a:r>
              <a:rPr lang="en-US" sz="2000" dirty="0"/>
              <a:t>Apache </a:t>
            </a:r>
            <a:r>
              <a:rPr lang="en-US" sz="2000" dirty="0" err="1" smtClean="0"/>
              <a:t>Hadoop</a:t>
            </a:r>
            <a:r>
              <a:rPr lang="en-US" sz="2000" dirty="0"/>
              <a:t> </a:t>
            </a:r>
            <a:r>
              <a:rPr lang="en-US" sz="2000" dirty="0" smtClean="0">
                <a:sym typeface="Wingdings" pitchFamily="2" charset="2"/>
              </a:rPr>
              <a:t></a:t>
            </a:r>
            <a:r>
              <a:rPr lang="en-US" sz="2000" dirty="0" smtClean="0"/>
              <a:t> </a:t>
            </a:r>
            <a:r>
              <a:rPr lang="en-US" sz="2000" dirty="0"/>
              <a:t>an open source, Java-based </a:t>
            </a:r>
            <a:r>
              <a:rPr lang="en-US" sz="2000" dirty="0" smtClean="0"/>
              <a:t>software, </a:t>
            </a:r>
            <a:r>
              <a:rPr lang="en-US" sz="2000" b="1" dirty="0" smtClean="0"/>
              <a:t>supports </a:t>
            </a:r>
            <a:r>
              <a:rPr lang="en-US" sz="2000" b="1" dirty="0"/>
              <a:t>distributed applications </a:t>
            </a:r>
            <a:r>
              <a:rPr lang="en-US" sz="2000" dirty="0"/>
              <a:t>handling extremely large volumes of data. </a:t>
            </a:r>
            <a:endParaRPr lang="en-US" sz="2000" dirty="0" smtClean="0"/>
          </a:p>
          <a:p>
            <a:r>
              <a:rPr lang="en-US" sz="2000" dirty="0" err="1" smtClean="0"/>
              <a:t>Hadoop</a:t>
            </a:r>
            <a:r>
              <a:rPr lang="en-US" sz="2000" dirty="0" smtClean="0"/>
              <a:t>  </a:t>
            </a:r>
            <a:r>
              <a:rPr lang="en-US" sz="2000" dirty="0"/>
              <a:t>is used by many organization from industry, government, and research</a:t>
            </a:r>
            <a:r>
              <a:rPr lang="en-US" sz="2000" dirty="0" smtClean="0"/>
              <a:t>; </a:t>
            </a:r>
            <a:r>
              <a:rPr lang="en-US" sz="2000" dirty="0"/>
              <a:t>major IT companies e.g., Apple, IBM, HP, Microsoft, Yahoo, and Amazon, media companies e.g., New York Times and Fox, social networks including, Twitter, Facebook, and </a:t>
            </a:r>
            <a:r>
              <a:rPr lang="en-US" sz="2000" dirty="0" err="1"/>
              <a:t>Linkedln</a:t>
            </a:r>
            <a:r>
              <a:rPr lang="en-US" sz="2000" dirty="0"/>
              <a:t>, and government agencies such as Federal Reserve</a:t>
            </a:r>
            <a:r>
              <a:rPr lang="en-US" sz="2000" dirty="0" smtClean="0"/>
              <a:t>.</a:t>
            </a:r>
          </a:p>
          <a:p>
            <a:r>
              <a:rPr lang="en-US" sz="2000" dirty="0"/>
              <a:t>A </a:t>
            </a:r>
            <a:r>
              <a:rPr lang="en-US" sz="2000" dirty="0" err="1" smtClean="0"/>
              <a:t>Hadoop</a:t>
            </a:r>
            <a:r>
              <a:rPr lang="en-US" sz="2000" dirty="0" smtClean="0"/>
              <a:t> </a:t>
            </a:r>
            <a:r>
              <a:rPr lang="en-US" sz="2000" dirty="0"/>
              <a:t>system has two components, a </a:t>
            </a:r>
            <a:r>
              <a:rPr lang="en-US" sz="2000" dirty="0" smtClean="0"/>
              <a:t> </a:t>
            </a:r>
            <a:r>
              <a:rPr lang="en-US" sz="2000" b="1" dirty="0" err="1" smtClean="0"/>
              <a:t>MapReduce</a:t>
            </a:r>
            <a:r>
              <a:rPr lang="en-US" sz="2000" b="1" dirty="0" smtClean="0"/>
              <a:t> </a:t>
            </a:r>
            <a:r>
              <a:rPr lang="en-US" sz="2000" b="1" dirty="0"/>
              <a:t>engine </a:t>
            </a:r>
            <a:r>
              <a:rPr lang="en-US" sz="2000" dirty="0"/>
              <a:t>and a </a:t>
            </a:r>
            <a:r>
              <a:rPr lang="en-US" sz="2000" b="1" dirty="0" smtClean="0"/>
              <a:t>database</a:t>
            </a:r>
            <a:r>
              <a:rPr lang="en-US" sz="2000" dirty="0" smtClean="0"/>
              <a:t>. </a:t>
            </a:r>
            <a:r>
              <a:rPr lang="en-US" sz="2000" dirty="0"/>
              <a:t>The </a:t>
            </a:r>
            <a:r>
              <a:rPr lang="en-US" sz="2000" b="1" dirty="0"/>
              <a:t>database</a:t>
            </a:r>
            <a:r>
              <a:rPr lang="en-US" sz="2000" dirty="0"/>
              <a:t> could be </a:t>
            </a:r>
            <a:r>
              <a:rPr lang="en-US" sz="2000" dirty="0" smtClean="0"/>
              <a:t>the </a:t>
            </a:r>
            <a:r>
              <a:rPr lang="en-US" sz="2000" dirty="0" err="1" smtClean="0"/>
              <a:t>Hadoop</a:t>
            </a:r>
            <a:r>
              <a:rPr lang="en-US" sz="2000" dirty="0" smtClean="0"/>
              <a:t> </a:t>
            </a:r>
            <a:r>
              <a:rPr lang="en-US" sz="2000" dirty="0"/>
              <a:t>File System (HDFS</a:t>
            </a:r>
            <a:r>
              <a:rPr lang="en-US" sz="2000" dirty="0" smtClean="0"/>
              <a:t>), Amazon’s S3, </a:t>
            </a:r>
            <a:r>
              <a:rPr lang="en-US" sz="2000" dirty="0"/>
              <a:t>or </a:t>
            </a:r>
            <a:r>
              <a:rPr lang="en-US" sz="2000" dirty="0" err="1" smtClean="0"/>
              <a:t>CloudStore</a:t>
            </a:r>
            <a:r>
              <a:rPr lang="en-US" sz="2000" dirty="0" smtClean="0"/>
              <a:t>, </a:t>
            </a:r>
            <a:r>
              <a:rPr lang="en-US" sz="2000" dirty="0"/>
              <a:t>an implementation of </a:t>
            </a:r>
            <a:r>
              <a:rPr lang="en-US" sz="2000" dirty="0" smtClean="0"/>
              <a:t>GFS.</a:t>
            </a:r>
          </a:p>
          <a:p>
            <a:r>
              <a:rPr lang="en-US" sz="2000" dirty="0" smtClean="0"/>
              <a:t> HDFS </a:t>
            </a:r>
            <a:r>
              <a:rPr lang="en-US" sz="2000" dirty="0"/>
              <a:t>is a distributed file system written in Java; it is portable, but it cannot be directly mounted on an existing operating system</a:t>
            </a:r>
            <a:r>
              <a:rPr lang="en-US" sz="2000" dirty="0" smtClean="0"/>
              <a:t>. HDFS </a:t>
            </a:r>
            <a:r>
              <a:rPr lang="en-US" b="1" dirty="0" smtClean="0"/>
              <a:t>not fully POSIX compliant (Portable Operating System Interface – portable to a number of Unix derivatives as Linux etc)</a:t>
            </a:r>
            <a:r>
              <a:rPr lang="en-US" sz="2000" dirty="0" smtClean="0"/>
              <a:t>, </a:t>
            </a:r>
            <a:r>
              <a:rPr lang="en-US" sz="2000" dirty="0"/>
              <a:t>but it is highly </a:t>
            </a:r>
            <a:r>
              <a:rPr lang="en-US" sz="2000" dirty="0" err="1"/>
              <a:t>performant</a:t>
            </a:r>
            <a:r>
              <a:rPr lang="en-US" sz="2000" dirty="0"/>
              <a:t>.</a:t>
            </a:r>
          </a:p>
          <a:p>
            <a:endParaRPr lang="en-US" sz="2000"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31</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 xmlns:p14="http://schemas.microsoft.com/office/powerpoint/2010/main" val="771655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15310" y="4498428"/>
            <a:ext cx="8639504" cy="1734206"/>
          </a:xfrm>
        </p:spPr>
        <p:txBody>
          <a:bodyPr/>
          <a:lstStyle/>
          <a:p>
            <a:pPr marL="0" indent="0">
              <a:buNone/>
            </a:pPr>
            <a:r>
              <a:rPr lang="en-US" sz="1800" dirty="0"/>
              <a:t>A </a:t>
            </a:r>
            <a:r>
              <a:rPr lang="en-US" sz="1800" dirty="0" err="1" smtClean="0"/>
              <a:t>Hadoop</a:t>
            </a:r>
            <a:r>
              <a:rPr lang="en-US" sz="1800" dirty="0" smtClean="0"/>
              <a:t> </a:t>
            </a:r>
            <a:r>
              <a:rPr lang="en-US" sz="1800" dirty="0"/>
              <a:t>cluster using HDFS; the cluster includes a master and four slave nodes. Each node runs a </a:t>
            </a:r>
            <a:r>
              <a:rPr lang="en-US" sz="1800" dirty="0" err="1" smtClean="0"/>
              <a:t>MapReduce</a:t>
            </a:r>
            <a:r>
              <a:rPr lang="en-US" sz="1800" dirty="0" smtClean="0"/>
              <a:t> </a:t>
            </a:r>
            <a:r>
              <a:rPr lang="en-US" sz="1800" dirty="0"/>
              <a:t>engine and a database </a:t>
            </a:r>
            <a:r>
              <a:rPr lang="en-US" sz="1800" dirty="0" smtClean="0"/>
              <a:t>engine. </a:t>
            </a:r>
            <a:r>
              <a:rPr lang="en-US" sz="1800" dirty="0"/>
              <a:t>The </a:t>
            </a:r>
            <a:r>
              <a:rPr lang="en-US" sz="1800" b="1" dirty="0" smtClean="0"/>
              <a:t>job tracker </a:t>
            </a:r>
            <a:r>
              <a:rPr lang="en-US" sz="1800" dirty="0"/>
              <a:t>of the master's engine communicates with </a:t>
            </a:r>
            <a:r>
              <a:rPr lang="en-US" sz="1800" b="1" dirty="0" smtClean="0"/>
              <a:t>task trackers </a:t>
            </a:r>
            <a:r>
              <a:rPr lang="en-US" sz="1800" dirty="0"/>
              <a:t>on all the nodes and with the </a:t>
            </a:r>
            <a:r>
              <a:rPr lang="en-US" sz="1800" dirty="0" smtClean="0"/>
              <a:t>name node </a:t>
            </a:r>
            <a:r>
              <a:rPr lang="en-US" sz="1800" dirty="0"/>
              <a:t>of </a:t>
            </a:r>
            <a:r>
              <a:rPr lang="en-US" sz="1800" dirty="0" smtClean="0"/>
              <a:t> HDFS. </a:t>
            </a:r>
            <a:r>
              <a:rPr lang="en-US" sz="1800" dirty="0"/>
              <a:t>The </a:t>
            </a:r>
            <a:r>
              <a:rPr lang="en-US" sz="1800" dirty="0" smtClean="0"/>
              <a:t> </a:t>
            </a:r>
            <a:r>
              <a:rPr lang="en-US" sz="1800" dirty="0"/>
              <a:t>name </a:t>
            </a:r>
            <a:r>
              <a:rPr lang="en-US" sz="1800" dirty="0" smtClean="0"/>
              <a:t>node </a:t>
            </a:r>
            <a:r>
              <a:rPr lang="en-US" sz="1800" dirty="0"/>
              <a:t>of the </a:t>
            </a:r>
            <a:r>
              <a:rPr lang="en-US" sz="1800" b="1" dirty="0" smtClean="0"/>
              <a:t>HDFS</a:t>
            </a:r>
            <a:r>
              <a:rPr lang="en-US" sz="1800" dirty="0" smtClean="0"/>
              <a:t>  </a:t>
            </a:r>
            <a:r>
              <a:rPr lang="en-US" sz="1800" dirty="0"/>
              <a:t>shares </a:t>
            </a:r>
            <a:r>
              <a:rPr lang="en-US" sz="1800" b="1" dirty="0"/>
              <a:t>information about the data placement</a:t>
            </a:r>
            <a:r>
              <a:rPr lang="en-US" sz="1800" dirty="0"/>
              <a:t> with the </a:t>
            </a:r>
            <a:r>
              <a:rPr lang="en-US" sz="1800" dirty="0" smtClean="0"/>
              <a:t> </a:t>
            </a:r>
            <a:r>
              <a:rPr lang="en-US" sz="1800" dirty="0"/>
              <a:t>job </a:t>
            </a:r>
            <a:r>
              <a:rPr lang="en-US" sz="1800" dirty="0" smtClean="0"/>
              <a:t>tracker </a:t>
            </a:r>
            <a:r>
              <a:rPr lang="en-US" sz="1800" dirty="0"/>
              <a:t>to minimize communication between the nodes where data is located and the ones where it is </a:t>
            </a:r>
            <a:r>
              <a:rPr lang="en-US" sz="1800" dirty="0" smtClean="0"/>
              <a:t>needed and </a:t>
            </a:r>
            <a:r>
              <a:rPr lang="en-US" sz="1800" b="1" dirty="0" smtClean="0"/>
              <a:t>manages</a:t>
            </a:r>
            <a:r>
              <a:rPr lang="en-US" sz="1800" dirty="0" smtClean="0"/>
              <a:t> the data </a:t>
            </a:r>
            <a:r>
              <a:rPr lang="en-US" sz="1800" b="1" dirty="0" smtClean="0"/>
              <a:t>distribution</a:t>
            </a:r>
            <a:r>
              <a:rPr lang="en-US" sz="1800" dirty="0" smtClean="0"/>
              <a:t> and data </a:t>
            </a:r>
            <a:r>
              <a:rPr lang="en-US" sz="1800" b="1" dirty="0" smtClean="0"/>
              <a:t>replication</a:t>
            </a:r>
            <a:r>
              <a:rPr lang="en-US" sz="1800" dirty="0" smtClean="0"/>
              <a:t>..</a:t>
            </a:r>
            <a:endParaRPr lang="en-US" sz="1800"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32</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graphicFrame>
        <p:nvGraphicFramePr>
          <p:cNvPr id="9" name="Object 8"/>
          <p:cNvGraphicFramePr>
            <a:graphicFrameLocks noChangeAspect="1"/>
          </p:cNvGraphicFramePr>
          <p:nvPr>
            <p:extLst>
              <p:ext uri="{D42A27DB-BD31-4B8C-83A1-F6EECF244321}">
                <p14:modId xmlns="" xmlns:p14="http://schemas.microsoft.com/office/powerpoint/2010/main" val="3283157341"/>
              </p:ext>
            </p:extLst>
          </p:nvPr>
        </p:nvGraphicFramePr>
        <p:xfrm>
          <a:off x="2017986" y="484024"/>
          <a:ext cx="5034839" cy="3909856"/>
        </p:xfrm>
        <a:graphic>
          <a:graphicData uri="http://schemas.openxmlformats.org/presentationml/2006/ole">
            <p:oleObj spid="_x0000_s27682" name="Visio" r:id="rId3" imgW="6664180" imgH="5175115" progId="">
              <p:embed/>
            </p:oleObj>
          </a:graphicData>
        </a:graphic>
      </p:graphicFrame>
    </p:spTree>
    <p:extLst>
      <p:ext uri="{BB962C8B-B14F-4D97-AF65-F5344CB8AC3E}">
        <p14:creationId xmlns="" xmlns:p14="http://schemas.microsoft.com/office/powerpoint/2010/main" val="222808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28650"/>
          </a:xfrm>
        </p:spPr>
        <p:txBody>
          <a:bodyPr/>
          <a:lstStyle/>
          <a:p>
            <a:r>
              <a:rPr lang="en-US" dirty="0" smtClean="0"/>
              <a:t>10. Locks; Chubby </a:t>
            </a:r>
            <a:r>
              <a:rPr lang="en-US" dirty="0"/>
              <a:t>- a locking service</a:t>
            </a:r>
          </a:p>
        </p:txBody>
      </p:sp>
      <p:sp>
        <p:nvSpPr>
          <p:cNvPr id="3" name="Content Placeholder 2"/>
          <p:cNvSpPr>
            <a:spLocks noGrp="1"/>
          </p:cNvSpPr>
          <p:nvPr>
            <p:ph idx="1"/>
          </p:nvPr>
        </p:nvSpPr>
        <p:spPr>
          <a:xfrm>
            <a:off x="341586" y="1123950"/>
            <a:ext cx="8676290" cy="5192767"/>
          </a:xfrm>
        </p:spPr>
        <p:txBody>
          <a:bodyPr/>
          <a:lstStyle/>
          <a:p>
            <a:r>
              <a:rPr lang="en-US" sz="2000" dirty="0"/>
              <a:t>Locks support the implementation of </a:t>
            </a:r>
            <a:r>
              <a:rPr lang="en-US" sz="2000" b="1" dirty="0"/>
              <a:t>reliable storage </a:t>
            </a:r>
            <a:r>
              <a:rPr lang="en-US" sz="2000" dirty="0"/>
              <a:t>for loosely-coupled distributed systems; they enable </a:t>
            </a:r>
            <a:r>
              <a:rPr lang="en-US" sz="2000" b="1" dirty="0"/>
              <a:t>controlled access to shared storage </a:t>
            </a:r>
            <a:r>
              <a:rPr lang="en-US" sz="2000" dirty="0"/>
              <a:t>and ensure </a:t>
            </a:r>
            <a:r>
              <a:rPr lang="en-US" sz="2000" b="1" dirty="0"/>
              <a:t>atomicity</a:t>
            </a:r>
            <a:r>
              <a:rPr lang="en-US" sz="2000" dirty="0"/>
              <a:t> of </a:t>
            </a:r>
            <a:r>
              <a:rPr lang="en-US" sz="2000" dirty="0" smtClean="0"/>
              <a:t> read </a:t>
            </a:r>
            <a:r>
              <a:rPr lang="en-US" sz="2000" dirty="0"/>
              <a:t>and </a:t>
            </a:r>
            <a:r>
              <a:rPr lang="en-US" sz="2000" dirty="0" smtClean="0"/>
              <a:t>write </a:t>
            </a:r>
            <a:r>
              <a:rPr lang="en-US" sz="2000" dirty="0"/>
              <a:t>operations. </a:t>
            </a:r>
            <a:endParaRPr lang="en-US" sz="2000" dirty="0" smtClean="0"/>
          </a:p>
          <a:p>
            <a:r>
              <a:rPr lang="en-US" sz="2000" b="1" dirty="0" smtClean="0"/>
              <a:t>Distributed </a:t>
            </a:r>
            <a:r>
              <a:rPr lang="en-US" sz="2000" b="1" dirty="0"/>
              <a:t>consensus problems</a:t>
            </a:r>
            <a:r>
              <a:rPr lang="en-US" sz="2000" dirty="0"/>
              <a:t>, such as the election of a master from a group of data </a:t>
            </a:r>
            <a:r>
              <a:rPr lang="en-US" sz="2000" dirty="0" smtClean="0"/>
              <a:t>servers; e.g., the </a:t>
            </a:r>
            <a:r>
              <a:rPr lang="en-US" sz="2000" dirty="0"/>
              <a:t>GFS </a:t>
            </a:r>
            <a:r>
              <a:rPr lang="en-US" sz="2000" dirty="0" smtClean="0"/>
              <a:t>master </a:t>
            </a:r>
            <a:r>
              <a:rPr lang="en-US" sz="2000" dirty="0"/>
              <a:t>maintains state information about all systems components</a:t>
            </a:r>
            <a:r>
              <a:rPr lang="en-US" sz="2000" dirty="0" smtClean="0"/>
              <a:t>.</a:t>
            </a:r>
          </a:p>
          <a:p>
            <a:r>
              <a:rPr lang="en-US" sz="2000" dirty="0" smtClean="0"/>
              <a:t>Two approaches possible </a:t>
            </a:r>
            <a:r>
              <a:rPr lang="en-US" sz="2000" b="1" dirty="0" smtClean="0"/>
              <a:t>for locking</a:t>
            </a:r>
            <a:r>
              <a:rPr lang="en-US" sz="2000" dirty="0" smtClean="0"/>
              <a:t>:</a:t>
            </a:r>
          </a:p>
          <a:p>
            <a:pPr lvl="1"/>
            <a:r>
              <a:rPr lang="en-US" sz="1800" dirty="0"/>
              <a:t>delegate to the clients the implementation of the consensus algorithm and  provide a library of functions needed for this </a:t>
            </a:r>
            <a:r>
              <a:rPr lang="en-US" sz="1800" dirty="0" smtClean="0"/>
              <a:t>task.</a:t>
            </a:r>
          </a:p>
          <a:p>
            <a:pPr lvl="1"/>
            <a:r>
              <a:rPr lang="en-US" sz="1800" dirty="0" smtClean="0"/>
              <a:t> </a:t>
            </a:r>
            <a:r>
              <a:rPr lang="en-US" sz="1800" dirty="0"/>
              <a:t>create a locking service which implements a version of the asynchronous </a:t>
            </a:r>
            <a:r>
              <a:rPr lang="en-US" sz="1800" b="1" dirty="0" err="1"/>
              <a:t>Paxos</a:t>
            </a:r>
            <a:r>
              <a:rPr lang="en-US" sz="1800" b="1" dirty="0"/>
              <a:t> algorithm </a:t>
            </a:r>
            <a:r>
              <a:rPr lang="en-US" sz="1800" dirty="0"/>
              <a:t>and provide a library to be linked with an application </a:t>
            </a:r>
            <a:r>
              <a:rPr lang="en-US" sz="1800" dirty="0" smtClean="0"/>
              <a:t>client.</a:t>
            </a:r>
          </a:p>
          <a:p>
            <a:r>
              <a:rPr lang="en-US" sz="2000" b="1" dirty="0" smtClean="0"/>
              <a:t>Chubby -</a:t>
            </a:r>
            <a:r>
              <a:rPr lang="en-US" sz="2000" b="1" dirty="0"/>
              <a:t>Based on the </a:t>
            </a:r>
            <a:r>
              <a:rPr lang="en-US" sz="2000" b="1" dirty="0" err="1"/>
              <a:t>Paxos</a:t>
            </a:r>
            <a:r>
              <a:rPr lang="en-US" sz="2000" b="1" dirty="0"/>
              <a:t> algorithm </a:t>
            </a:r>
            <a:r>
              <a:rPr lang="en-US" sz="2000" dirty="0"/>
              <a:t>which guarantees safety without any timing </a:t>
            </a:r>
            <a:r>
              <a:rPr lang="en-US" sz="2000" dirty="0" smtClean="0"/>
              <a:t>assumptions, </a:t>
            </a:r>
            <a:r>
              <a:rPr lang="en-US" sz="2000" dirty="0"/>
              <a:t>the algorithm must use clocks to ensure liveliness and to overcome the impossibility of reaching consensus with a single faulty process.</a:t>
            </a:r>
          </a:p>
          <a:p>
            <a:pPr marL="0" indent="0">
              <a:buNone/>
            </a:pPr>
            <a:r>
              <a:rPr lang="en-US" sz="2200" dirty="0" smtClean="0"/>
              <a:t> </a:t>
            </a:r>
            <a:endParaRPr lang="en-US" sz="2200" dirty="0"/>
          </a:p>
          <a:p>
            <a:endParaRPr lang="en-US" sz="2000"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33</a:t>
            </a:fld>
            <a:endParaRPr lang="en-US"/>
          </a:p>
        </p:txBody>
      </p:sp>
      <p:sp>
        <p:nvSpPr>
          <p:cNvPr id="6" name="Date Placeholder 5"/>
          <p:cNvSpPr>
            <a:spLocks noGrp="1"/>
          </p:cNvSpPr>
          <p:nvPr>
            <p:ph type="dt" sz="half" idx="12"/>
          </p:nvPr>
        </p:nvSpPr>
        <p:spPr>
          <a:xfrm>
            <a:off x="373470" y="6231267"/>
            <a:ext cx="2133600" cy="476250"/>
          </a:xfrm>
        </p:spPr>
        <p:txBody>
          <a:bodyPr/>
          <a:lstStyle/>
          <a:p>
            <a:pPr>
              <a:defRPr/>
            </a:pPr>
            <a:r>
              <a:rPr lang="en-US" smtClean="0"/>
              <a:t>Dan C. Marinescu</a:t>
            </a:r>
            <a:endParaRPr lang="en-US" dirty="0"/>
          </a:p>
        </p:txBody>
      </p:sp>
    </p:spTree>
    <p:extLst>
      <p:ext uri="{BB962C8B-B14F-4D97-AF65-F5344CB8AC3E}">
        <p14:creationId xmlns="" xmlns:p14="http://schemas.microsoft.com/office/powerpoint/2010/main" val="3256798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42950"/>
          </a:xfrm>
        </p:spPr>
        <p:txBody>
          <a:bodyPr/>
          <a:lstStyle/>
          <a:p>
            <a:r>
              <a:rPr lang="en-US" dirty="0" err="1" smtClean="0"/>
              <a:t>Paxos</a:t>
            </a:r>
            <a:r>
              <a:rPr lang="en-US" dirty="0" smtClean="0"/>
              <a:t> </a:t>
            </a:r>
            <a:r>
              <a:rPr lang="en-US" dirty="0"/>
              <a:t>algorithm</a:t>
            </a:r>
          </a:p>
        </p:txBody>
      </p:sp>
      <p:sp>
        <p:nvSpPr>
          <p:cNvPr id="3" name="Content Placeholder 2"/>
          <p:cNvSpPr>
            <a:spLocks noGrp="1"/>
          </p:cNvSpPr>
          <p:nvPr>
            <p:ph idx="1"/>
          </p:nvPr>
        </p:nvSpPr>
        <p:spPr>
          <a:xfrm>
            <a:off x="422031" y="1276350"/>
            <a:ext cx="8452338" cy="4772758"/>
          </a:xfrm>
        </p:spPr>
        <p:txBody>
          <a:bodyPr/>
          <a:lstStyle/>
          <a:p>
            <a:r>
              <a:rPr lang="en-US" sz="2000" dirty="0" smtClean="0"/>
              <a:t>Used </a:t>
            </a:r>
            <a:r>
              <a:rPr lang="en-US" sz="2000" dirty="0"/>
              <a:t>to reach consensus on sets of values, e.g., the sequence of entries in a </a:t>
            </a:r>
            <a:r>
              <a:rPr lang="en-US" sz="2000" b="1" dirty="0"/>
              <a:t>replicated </a:t>
            </a:r>
            <a:r>
              <a:rPr lang="en-US" sz="2000" b="1" dirty="0" smtClean="0"/>
              <a:t>log file</a:t>
            </a:r>
            <a:r>
              <a:rPr lang="en-US" sz="2000" dirty="0" smtClean="0"/>
              <a:t>.</a:t>
            </a:r>
          </a:p>
          <a:p>
            <a:r>
              <a:rPr lang="en-US" sz="2000" dirty="0" smtClean="0"/>
              <a:t>The phases of the algorithm.</a:t>
            </a:r>
          </a:p>
          <a:p>
            <a:pPr lvl="1"/>
            <a:r>
              <a:rPr lang="en-US" sz="1800" b="1" dirty="0"/>
              <a:t>Elect a replica to be the </a:t>
            </a:r>
            <a:r>
              <a:rPr lang="en-US" sz="1800" b="1" i="1" dirty="0"/>
              <a:t>master/coordinator</a:t>
            </a:r>
            <a:r>
              <a:rPr lang="en-US" sz="1800" b="1" dirty="0"/>
              <a:t>. When a master fails</a:t>
            </a:r>
            <a:r>
              <a:rPr lang="en-US" sz="1800" dirty="0"/>
              <a:t>, several replicas may decide to assume the role of a master; to ensure that the result of the election is </a:t>
            </a:r>
            <a:r>
              <a:rPr lang="en-US" sz="1800" dirty="0" smtClean="0"/>
              <a:t>unique </a:t>
            </a:r>
            <a:r>
              <a:rPr lang="en-US" sz="1800" b="1" dirty="0"/>
              <a:t>each replica generates a sequence number </a:t>
            </a:r>
            <a:r>
              <a:rPr lang="en-US" sz="1800" dirty="0"/>
              <a:t>larger than any sequence number it has seen, in the range </a:t>
            </a:r>
            <a:r>
              <a:rPr lang="en-US" sz="1800" dirty="0" smtClean="0"/>
              <a:t>(</a:t>
            </a:r>
            <a:r>
              <a:rPr lang="en-US" sz="1800" dirty="0"/>
              <a:t>1,</a:t>
            </a:r>
            <a:r>
              <a:rPr lang="en-US" sz="1800" b="1" dirty="0"/>
              <a:t>r</a:t>
            </a:r>
            <a:r>
              <a:rPr lang="en-US" sz="1800" dirty="0" smtClean="0"/>
              <a:t>) </a:t>
            </a:r>
            <a:r>
              <a:rPr lang="en-US" sz="1800" dirty="0"/>
              <a:t>where </a:t>
            </a:r>
            <a:r>
              <a:rPr lang="en-US" sz="1800" b="1" dirty="0" smtClean="0"/>
              <a:t>r</a:t>
            </a:r>
            <a:r>
              <a:rPr lang="en-US" sz="1800" dirty="0" smtClean="0"/>
              <a:t> </a:t>
            </a:r>
            <a:r>
              <a:rPr lang="en-US" sz="1800" dirty="0"/>
              <a:t>is the number of replicas, and </a:t>
            </a:r>
            <a:r>
              <a:rPr lang="en-US" sz="1800" b="1" dirty="0"/>
              <a:t>broadcasts it in a </a:t>
            </a:r>
            <a:r>
              <a:rPr lang="en-US" sz="1800" b="1" i="1" dirty="0" smtClean="0"/>
              <a:t>propose</a:t>
            </a:r>
            <a:r>
              <a:rPr lang="en-US" sz="1800" b="1" dirty="0" smtClean="0"/>
              <a:t> </a:t>
            </a:r>
            <a:r>
              <a:rPr lang="en-US" sz="1800" b="1" dirty="0"/>
              <a:t>message</a:t>
            </a:r>
            <a:r>
              <a:rPr lang="en-US" sz="1800" dirty="0"/>
              <a:t>. </a:t>
            </a:r>
            <a:r>
              <a:rPr lang="en-US" sz="1800" b="1" dirty="0"/>
              <a:t>The replicas </a:t>
            </a:r>
            <a:r>
              <a:rPr lang="en-US" sz="1800" dirty="0"/>
              <a:t>which have not seen a higher sequence number </a:t>
            </a:r>
            <a:r>
              <a:rPr lang="en-US" sz="1800" b="1" dirty="0"/>
              <a:t>broadcast a </a:t>
            </a:r>
            <a:r>
              <a:rPr lang="en-US" sz="1800" b="1" i="1" dirty="0" smtClean="0"/>
              <a:t>promise</a:t>
            </a:r>
            <a:r>
              <a:rPr lang="en-US" sz="1800" b="1" dirty="0" smtClean="0"/>
              <a:t> </a:t>
            </a:r>
            <a:r>
              <a:rPr lang="en-US" sz="1800" b="1" dirty="0"/>
              <a:t>reply </a:t>
            </a:r>
            <a:r>
              <a:rPr lang="en-US" sz="1800" dirty="0"/>
              <a:t>and declare that they will reject proposals from other candidate masters;  if the number of respondents </a:t>
            </a:r>
            <a:r>
              <a:rPr lang="en-US" sz="1800" dirty="0" smtClean="0"/>
              <a:t>represents </a:t>
            </a:r>
            <a:r>
              <a:rPr lang="en-US" sz="1800" dirty="0"/>
              <a:t>a majority of replicas, the one who sent </a:t>
            </a:r>
            <a:r>
              <a:rPr lang="en-US" sz="1800" dirty="0" smtClean="0"/>
              <a:t>the propose </a:t>
            </a:r>
            <a:r>
              <a:rPr lang="en-US" sz="1800" dirty="0"/>
              <a:t>message is elected as the master</a:t>
            </a:r>
            <a:r>
              <a:rPr lang="en-US" sz="1800" dirty="0" smtClean="0"/>
              <a:t>.</a:t>
            </a:r>
            <a:endParaRPr lang="en-US" sz="1800" dirty="0"/>
          </a:p>
          <a:p>
            <a:pPr lvl="1"/>
            <a:r>
              <a:rPr lang="en-US" sz="1800" b="1" dirty="0"/>
              <a:t>The master broadcasts </a:t>
            </a:r>
            <a:r>
              <a:rPr lang="en-US" sz="1800" dirty="0"/>
              <a:t>to all replicas an </a:t>
            </a:r>
            <a:r>
              <a:rPr lang="en-US" sz="1800" b="1" i="1" dirty="0" smtClean="0"/>
              <a:t>accept</a:t>
            </a:r>
            <a:r>
              <a:rPr lang="en-US" sz="1800" b="1" dirty="0" smtClean="0"/>
              <a:t> </a:t>
            </a:r>
            <a:r>
              <a:rPr lang="en-US" sz="1800" b="1" dirty="0"/>
              <a:t>message </a:t>
            </a:r>
            <a:r>
              <a:rPr lang="en-US" sz="1800" dirty="0"/>
              <a:t>including the value it has selected and waits for replies, </a:t>
            </a:r>
            <a:r>
              <a:rPr lang="en-US" sz="1800" b="1" dirty="0"/>
              <a:t>either </a:t>
            </a:r>
            <a:r>
              <a:rPr lang="en-US" sz="1800" b="1" i="1" dirty="0" smtClean="0"/>
              <a:t>acknowledge</a:t>
            </a:r>
            <a:r>
              <a:rPr lang="en-US" sz="1800" b="1" dirty="0" smtClean="0"/>
              <a:t> </a:t>
            </a:r>
            <a:r>
              <a:rPr lang="en-US" sz="1800" b="1" dirty="0"/>
              <a:t>or </a:t>
            </a:r>
            <a:r>
              <a:rPr lang="en-US" sz="1800" b="1" i="1" dirty="0" smtClean="0"/>
              <a:t>reject</a:t>
            </a:r>
            <a:r>
              <a:rPr lang="en-US" sz="1800" dirty="0" smtClean="0"/>
              <a:t>.</a:t>
            </a:r>
            <a:endParaRPr lang="en-US" sz="1800" dirty="0"/>
          </a:p>
          <a:p>
            <a:pPr lvl="1"/>
            <a:r>
              <a:rPr lang="en-US" sz="1800" b="1" dirty="0"/>
              <a:t>Consensus is reached </a:t>
            </a:r>
            <a:r>
              <a:rPr lang="en-US" sz="1800" dirty="0"/>
              <a:t>when </a:t>
            </a:r>
            <a:r>
              <a:rPr lang="en-US" sz="1800" b="1" dirty="0"/>
              <a:t>the majority of the replicas send the </a:t>
            </a:r>
            <a:r>
              <a:rPr lang="en-US" sz="1800" b="1" i="1" dirty="0" smtClean="0"/>
              <a:t>acknowledge</a:t>
            </a:r>
            <a:r>
              <a:rPr lang="en-US" sz="1800" dirty="0" smtClean="0"/>
              <a:t> </a:t>
            </a:r>
            <a:r>
              <a:rPr lang="en-US" sz="1800" dirty="0"/>
              <a:t>message; then </a:t>
            </a:r>
            <a:r>
              <a:rPr lang="en-US" sz="1800" b="1" dirty="0"/>
              <a:t>the master broadcasts the </a:t>
            </a:r>
            <a:r>
              <a:rPr lang="en-US" sz="1800" b="1" i="1" dirty="0" smtClean="0"/>
              <a:t>commit </a:t>
            </a:r>
            <a:r>
              <a:rPr lang="en-US" sz="1800" b="1" dirty="0"/>
              <a:t>message</a:t>
            </a:r>
            <a:r>
              <a:rPr lang="en-US" sz="1800" dirty="0"/>
              <a:t>.</a:t>
            </a:r>
            <a:endParaRPr lang="en-US" sz="1800" dirty="0" smtClean="0"/>
          </a:p>
          <a:p>
            <a:pPr lvl="1"/>
            <a:endParaRPr lang="en-US"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34</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 xmlns:p14="http://schemas.microsoft.com/office/powerpoint/2010/main" val="2495801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925"/>
            <a:ext cx="8229600" cy="514350"/>
          </a:xfrm>
        </p:spPr>
        <p:txBody>
          <a:bodyPr/>
          <a:lstStyle/>
          <a:p>
            <a:r>
              <a:rPr lang="en-US" dirty="0" smtClean="0"/>
              <a:t>Locks</a:t>
            </a:r>
            <a:endParaRPr lang="en-US" dirty="0"/>
          </a:p>
        </p:txBody>
      </p:sp>
      <p:sp>
        <p:nvSpPr>
          <p:cNvPr id="3" name="Content Placeholder 2"/>
          <p:cNvSpPr>
            <a:spLocks noGrp="1"/>
          </p:cNvSpPr>
          <p:nvPr>
            <p:ph idx="1"/>
          </p:nvPr>
        </p:nvSpPr>
        <p:spPr>
          <a:xfrm>
            <a:off x="336331" y="1314450"/>
            <a:ext cx="8492359" cy="4855122"/>
          </a:xfrm>
        </p:spPr>
        <p:txBody>
          <a:bodyPr/>
          <a:lstStyle/>
          <a:p>
            <a:r>
              <a:rPr lang="en-US" sz="2000" dirty="0"/>
              <a:t>Advisory </a:t>
            </a:r>
            <a:r>
              <a:rPr lang="en-US" sz="2000" dirty="0" smtClean="0"/>
              <a:t>locks </a:t>
            </a:r>
            <a:r>
              <a:rPr lang="en-US" sz="2000" dirty="0" smtClean="0">
                <a:sym typeface="Wingdings" pitchFamily="2" charset="2"/>
              </a:rPr>
              <a:t></a:t>
            </a:r>
            <a:r>
              <a:rPr lang="en-US" sz="2000" dirty="0" smtClean="0"/>
              <a:t> based </a:t>
            </a:r>
            <a:r>
              <a:rPr lang="en-US" sz="2000" dirty="0"/>
              <a:t>on the assumption that all processes play by the rules; </a:t>
            </a:r>
            <a:r>
              <a:rPr lang="en-US" sz="2000" dirty="0" smtClean="0"/>
              <a:t>do </a:t>
            </a:r>
            <a:r>
              <a:rPr lang="en-US" sz="2000" dirty="0"/>
              <a:t>not have any effect on processes that circumvent the locking mechanisms and access the shared objects directly. </a:t>
            </a:r>
          </a:p>
          <a:p>
            <a:r>
              <a:rPr lang="en-US" sz="2000" b="1" dirty="0" smtClean="0"/>
              <a:t>Mandatory locks</a:t>
            </a:r>
            <a:r>
              <a:rPr lang="en-US" sz="2000" dirty="0" smtClean="0">
                <a:sym typeface="Wingdings" pitchFamily="2" charset="2"/>
              </a:rPr>
              <a:t></a:t>
            </a:r>
            <a:r>
              <a:rPr lang="en-US" sz="2000" dirty="0" smtClean="0"/>
              <a:t> </a:t>
            </a:r>
            <a:r>
              <a:rPr lang="en-US" sz="2000" dirty="0"/>
              <a:t>block access to the locked objects to all processes that do not hold the locks, regardless if they use locking primitives or not</a:t>
            </a:r>
            <a:r>
              <a:rPr lang="en-US" sz="2000" dirty="0" smtClean="0"/>
              <a:t>.</a:t>
            </a:r>
          </a:p>
          <a:p>
            <a:r>
              <a:rPr lang="en-US" sz="2000" dirty="0" smtClean="0"/>
              <a:t>Fine-grained locks </a:t>
            </a:r>
            <a:r>
              <a:rPr lang="en-US" sz="2000" dirty="0" smtClean="0">
                <a:sym typeface="Wingdings" pitchFamily="2" charset="2"/>
              </a:rPr>
              <a:t></a:t>
            </a:r>
            <a:r>
              <a:rPr lang="en-US" sz="2000" dirty="0" smtClean="0"/>
              <a:t> </a:t>
            </a:r>
            <a:r>
              <a:rPr lang="en-US" sz="2000" dirty="0"/>
              <a:t>l</a:t>
            </a:r>
            <a:r>
              <a:rPr lang="en-US" sz="2000" dirty="0" smtClean="0"/>
              <a:t>ocks </a:t>
            </a:r>
            <a:r>
              <a:rPr lang="en-US" sz="2000" dirty="0"/>
              <a:t>that can be</a:t>
            </a:r>
            <a:r>
              <a:rPr lang="en-US" sz="2000" b="1" dirty="0"/>
              <a:t> held for only a very short time</a:t>
            </a:r>
            <a:r>
              <a:rPr lang="en-US" sz="2000" dirty="0"/>
              <a:t>. </a:t>
            </a:r>
            <a:r>
              <a:rPr lang="en-US" sz="2000" dirty="0" smtClean="0"/>
              <a:t>Allow </a:t>
            </a:r>
            <a:r>
              <a:rPr lang="en-US" sz="2000" dirty="0"/>
              <a:t>more application threads to access shared data in any time interval, but generate a larger workload for the  lock </a:t>
            </a:r>
            <a:r>
              <a:rPr lang="en-US" sz="2000" dirty="0" smtClean="0"/>
              <a:t>server. </a:t>
            </a:r>
            <a:r>
              <a:rPr lang="en-US" sz="2000" dirty="0"/>
              <a:t>W</a:t>
            </a:r>
            <a:r>
              <a:rPr lang="en-US" sz="2000" dirty="0" smtClean="0"/>
              <a:t>hen </a:t>
            </a:r>
            <a:r>
              <a:rPr lang="en-US" sz="2000" dirty="0"/>
              <a:t>the lock server fails for a period of time, a larger number of applications are affected. </a:t>
            </a:r>
            <a:endParaRPr lang="en-US" sz="2000" dirty="0" smtClean="0"/>
          </a:p>
          <a:p>
            <a:r>
              <a:rPr lang="en-US" sz="2000" dirty="0" smtClean="0"/>
              <a:t>Coarse-grained locks </a:t>
            </a:r>
            <a:r>
              <a:rPr lang="en-US" sz="2000" dirty="0" smtClean="0">
                <a:sym typeface="Wingdings" pitchFamily="2" charset="2"/>
              </a:rPr>
              <a:t> </a:t>
            </a:r>
            <a:r>
              <a:rPr lang="en-US" sz="2000" b="1" dirty="0" smtClean="0">
                <a:sym typeface="Wingdings" pitchFamily="2" charset="2"/>
              </a:rPr>
              <a:t>locks</a:t>
            </a:r>
            <a:r>
              <a:rPr lang="en-US" sz="2000" b="1" dirty="0" smtClean="0"/>
              <a:t> held </a:t>
            </a:r>
            <a:r>
              <a:rPr lang="en-US" sz="2000" b="1" dirty="0"/>
              <a:t>for a longer time</a:t>
            </a:r>
            <a:r>
              <a:rPr lang="en-US" sz="2000" dirty="0"/>
              <a:t>.</a:t>
            </a:r>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35</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 xmlns:p14="http://schemas.microsoft.com/office/powerpoint/2010/main" val="1318931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99942"/>
            <a:ext cx="8229600" cy="714703"/>
          </a:xfrm>
        </p:spPr>
        <p:txBody>
          <a:bodyPr/>
          <a:lstStyle/>
          <a:p>
            <a:r>
              <a:rPr lang="en-US" sz="1800" dirty="0" smtClean="0"/>
              <a:t>A  Chubb </a:t>
            </a:r>
            <a:r>
              <a:rPr lang="en-US" sz="1800" dirty="0"/>
              <a:t>cell consisting of </a:t>
            </a:r>
            <a:r>
              <a:rPr lang="en-US" sz="1800" b="1" dirty="0" smtClean="0"/>
              <a:t>5 </a:t>
            </a:r>
            <a:r>
              <a:rPr lang="en-US" sz="1800" b="1" dirty="0"/>
              <a:t>replicas, one of them elected as a master</a:t>
            </a:r>
            <a:r>
              <a:rPr lang="en-US" sz="1800" dirty="0"/>
              <a:t>;   </a:t>
            </a:r>
            <a:r>
              <a:rPr lang="en-US" sz="1800" b="1" dirty="0" smtClean="0"/>
              <a:t>n</a:t>
            </a:r>
            <a:r>
              <a:rPr lang="en-US" sz="1800" dirty="0" smtClean="0"/>
              <a:t> </a:t>
            </a:r>
            <a:r>
              <a:rPr lang="en-US" sz="1800" dirty="0"/>
              <a:t>clients use RPCs to communicate with the master</a:t>
            </a:r>
            <a:r>
              <a:rPr lang="en-US" sz="1800" dirty="0" smtClean="0"/>
              <a:t>.</a:t>
            </a:r>
          </a:p>
          <a:p>
            <a:r>
              <a:rPr lang="en-US" sz="1800" b="1" dirty="0" smtClean="0"/>
              <a:t>Clients send commands to the Master, who decides where in sequence each command should appear.</a:t>
            </a:r>
            <a:endParaRPr lang="en-US" sz="1800" b="1"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36</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graphicFrame>
        <p:nvGraphicFramePr>
          <p:cNvPr id="7" name="Object 6"/>
          <p:cNvGraphicFramePr>
            <a:graphicFrameLocks noChangeAspect="1"/>
          </p:cNvGraphicFramePr>
          <p:nvPr>
            <p:extLst>
              <p:ext uri="{D42A27DB-BD31-4B8C-83A1-F6EECF244321}">
                <p14:modId xmlns="" xmlns:p14="http://schemas.microsoft.com/office/powerpoint/2010/main" val="555369558"/>
              </p:ext>
            </p:extLst>
          </p:nvPr>
        </p:nvGraphicFramePr>
        <p:xfrm>
          <a:off x="2539734" y="434455"/>
          <a:ext cx="4039120" cy="4639386"/>
        </p:xfrm>
        <a:graphic>
          <a:graphicData uri="http://schemas.openxmlformats.org/presentationml/2006/ole">
            <p:oleObj spid="_x0000_s28705" name="Visio" r:id="rId3" imgW="4806746" imgH="5520987" progId="">
              <p:embed/>
            </p:oleObj>
          </a:graphicData>
        </a:graphic>
      </p:graphicFrame>
    </p:spTree>
    <p:extLst>
      <p:ext uri="{BB962C8B-B14F-4D97-AF65-F5344CB8AC3E}">
        <p14:creationId xmlns="" xmlns:p14="http://schemas.microsoft.com/office/powerpoint/2010/main" val="744033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71451" y="219074"/>
            <a:ext cx="8772524" cy="1323975"/>
          </a:xfrm>
        </p:spPr>
        <p:txBody>
          <a:bodyPr/>
          <a:lstStyle/>
          <a:p>
            <a:r>
              <a:rPr lang="en-US" sz="3200" dirty="0" smtClean="0"/>
              <a:t>Chubby operation: Writes / Reads are exchanged between clients and the master</a:t>
            </a:r>
          </a:p>
        </p:txBody>
      </p:sp>
      <p:sp>
        <p:nvSpPr>
          <p:cNvPr id="35843" name="Content Placeholder 2"/>
          <p:cNvSpPr>
            <a:spLocks noGrp="1"/>
          </p:cNvSpPr>
          <p:nvPr>
            <p:ph idx="1"/>
          </p:nvPr>
        </p:nvSpPr>
        <p:spPr>
          <a:xfrm>
            <a:off x="133350" y="1409700"/>
            <a:ext cx="8755063" cy="5105400"/>
          </a:xfrm>
        </p:spPr>
        <p:txBody>
          <a:bodyPr/>
          <a:lstStyle/>
          <a:p>
            <a:r>
              <a:rPr lang="en-US" sz="2000" dirty="0" smtClean="0"/>
              <a:t>Clients use RPCs to request services from the master. </a:t>
            </a:r>
            <a:r>
              <a:rPr lang="en-US" sz="2000" dirty="0" smtClean="0">
                <a:solidFill>
                  <a:srgbClr val="FF0000"/>
                </a:solidFill>
              </a:rPr>
              <a:t>The master decides where in sequence each command should appear.</a:t>
            </a:r>
            <a:endParaRPr lang="en-US" sz="1600" dirty="0" smtClean="0">
              <a:solidFill>
                <a:srgbClr val="FF0000"/>
              </a:solidFill>
            </a:endParaRPr>
          </a:p>
          <a:p>
            <a:pPr lvl="1"/>
            <a:r>
              <a:rPr lang="en-US" sz="1800" dirty="0" smtClean="0"/>
              <a:t>When it receives a </a:t>
            </a:r>
            <a:r>
              <a:rPr lang="en-US" sz="1800" b="1" dirty="0" smtClean="0"/>
              <a:t>write request</a:t>
            </a:r>
            <a:r>
              <a:rPr lang="en-US" sz="1800" dirty="0" smtClean="0"/>
              <a:t>,  the master  propagates the request to all replicas and waits for a reply from a majority of replicas before responding. </a:t>
            </a:r>
          </a:p>
          <a:p>
            <a:pPr lvl="1"/>
            <a:r>
              <a:rPr lang="en-US" sz="1800" dirty="0" smtClean="0"/>
              <a:t>When it receives a </a:t>
            </a:r>
            <a:r>
              <a:rPr lang="en-US" sz="1800" b="1" dirty="0" smtClean="0"/>
              <a:t>read request</a:t>
            </a:r>
            <a:r>
              <a:rPr lang="en-US" sz="1800" dirty="0" smtClean="0"/>
              <a:t>,  the master responds without consulting the replicas. </a:t>
            </a:r>
          </a:p>
          <a:p>
            <a:r>
              <a:rPr lang="en-US" sz="2000" dirty="0" smtClean="0"/>
              <a:t>The client interface of the system is </a:t>
            </a:r>
            <a:r>
              <a:rPr lang="en-US" sz="2000" b="1" dirty="0" smtClean="0"/>
              <a:t>similar to</a:t>
            </a:r>
            <a:r>
              <a:rPr lang="en-US" sz="2000" dirty="0" smtClean="0"/>
              <a:t>, yet simpler than, the one supported by the </a:t>
            </a:r>
            <a:r>
              <a:rPr lang="en-US" sz="2000" b="1" dirty="0" smtClean="0"/>
              <a:t>Unix file </a:t>
            </a:r>
            <a:r>
              <a:rPr lang="en-US" sz="2000" dirty="0" smtClean="0"/>
              <a:t>system; in addition, it includes </a:t>
            </a:r>
            <a:r>
              <a:rPr lang="en-US" sz="2000" b="1" dirty="0" smtClean="0"/>
              <a:t>notification for events</a:t>
            </a:r>
            <a:r>
              <a:rPr lang="en-US" sz="2000" dirty="0" smtClean="0"/>
              <a:t> related to file or system status. </a:t>
            </a:r>
          </a:p>
          <a:p>
            <a:r>
              <a:rPr lang="en-US" sz="2000" dirty="0" smtClean="0"/>
              <a:t>A client can </a:t>
            </a:r>
            <a:r>
              <a:rPr lang="en-US" sz="2000" b="1" dirty="0" smtClean="0"/>
              <a:t>subscribe to events </a:t>
            </a:r>
            <a:r>
              <a:rPr lang="en-US" sz="2000" dirty="0" smtClean="0"/>
              <a:t>such as: file contents modification, change or addition of a child node, master failure, lock acquired, conflicting lock requests, invalid file handle.</a:t>
            </a:r>
          </a:p>
          <a:p>
            <a:r>
              <a:rPr lang="en-US" sz="2000" dirty="0" smtClean="0"/>
              <a:t>Each </a:t>
            </a:r>
            <a:r>
              <a:rPr lang="en-US" sz="2000" b="1" dirty="0" smtClean="0"/>
              <a:t>file or directory can act as a lock</a:t>
            </a:r>
            <a:r>
              <a:rPr lang="en-US" sz="2000" dirty="0" smtClean="0"/>
              <a:t>. To </a:t>
            </a:r>
            <a:r>
              <a:rPr lang="en-US" sz="2000" b="1" dirty="0" smtClean="0"/>
              <a:t>write</a:t>
            </a:r>
            <a:r>
              <a:rPr lang="en-US" sz="2000" dirty="0" smtClean="0"/>
              <a:t> to a file the client must be the </a:t>
            </a:r>
            <a:r>
              <a:rPr lang="en-US" sz="2000" b="1" dirty="0" smtClean="0"/>
              <a:t>only one holding the file handle</a:t>
            </a:r>
            <a:r>
              <a:rPr lang="en-US" sz="2000" dirty="0" smtClean="0"/>
              <a:t>, while </a:t>
            </a:r>
            <a:r>
              <a:rPr lang="en-US" sz="2000" b="1" dirty="0" smtClean="0"/>
              <a:t>multiple clients</a:t>
            </a:r>
            <a:r>
              <a:rPr lang="en-US" sz="2000" dirty="0" smtClean="0"/>
              <a:t> may hold the file handle to </a:t>
            </a:r>
            <a:r>
              <a:rPr lang="en-US" sz="2000" b="1" dirty="0" smtClean="0"/>
              <a:t>read</a:t>
            </a:r>
            <a:r>
              <a:rPr lang="en-US" sz="2000" dirty="0" smtClean="0"/>
              <a:t> from the file.</a:t>
            </a:r>
          </a:p>
        </p:txBody>
      </p:sp>
      <p:sp>
        <p:nvSpPr>
          <p:cNvPr id="35844" name="Footer Placeholder 3"/>
          <p:cNvSpPr>
            <a:spLocks noGrp="1"/>
          </p:cNvSpPr>
          <p:nvPr>
            <p:ph type="ftr" sz="quarter" idx="10"/>
          </p:nvPr>
        </p:nvSpPr>
        <p:spPr>
          <a:noFill/>
        </p:spPr>
        <p:txBody>
          <a:bodyPr/>
          <a:lstStyle/>
          <a:p>
            <a:r>
              <a:rPr lang="en-US"/>
              <a:t>Cloud Computing: Theory and Practice.  Chapter 8</a:t>
            </a:r>
          </a:p>
        </p:txBody>
      </p:sp>
      <p:sp>
        <p:nvSpPr>
          <p:cNvPr id="35845" name="Slide Number Placeholder 4"/>
          <p:cNvSpPr>
            <a:spLocks noGrp="1"/>
          </p:cNvSpPr>
          <p:nvPr>
            <p:ph type="sldNum" sz="quarter" idx="11"/>
          </p:nvPr>
        </p:nvSpPr>
        <p:spPr>
          <a:noFill/>
        </p:spPr>
        <p:txBody>
          <a:bodyPr/>
          <a:lstStyle/>
          <a:p>
            <a:fld id="{FB62A1ED-D913-40C1-8107-2F374D8DA758}" type="slidenum">
              <a:rPr lang="en-US" smtClean="0"/>
              <a:pPr/>
              <a:t>37</a:t>
            </a:fld>
            <a:endParaRPr lang="en-US" smtClean="0"/>
          </a:p>
        </p:txBody>
      </p:sp>
      <p:sp>
        <p:nvSpPr>
          <p:cNvPr id="3584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188913" y="4540250"/>
            <a:ext cx="8955087" cy="1681163"/>
          </a:xfrm>
        </p:spPr>
        <p:txBody>
          <a:bodyPr/>
          <a:lstStyle/>
          <a:p>
            <a:pPr marL="0" indent="0">
              <a:buFont typeface="Wingdings" pitchFamily="2" charset="2"/>
              <a:buNone/>
            </a:pPr>
            <a:r>
              <a:rPr lang="en-US" sz="1800" dirty="0" smtClean="0"/>
              <a:t>Chubby replica architecture; the Chubby component implements the communication protocol with the clients. The system includes a component to transfer files to a </a:t>
            </a:r>
            <a:r>
              <a:rPr lang="en-US" sz="1800" b="1" dirty="0" smtClean="0"/>
              <a:t>fault-tolerant database</a:t>
            </a:r>
            <a:r>
              <a:rPr lang="en-US" sz="1800" dirty="0" smtClean="0"/>
              <a:t> and a </a:t>
            </a:r>
            <a:r>
              <a:rPr lang="en-US" sz="1800" b="1" dirty="0" smtClean="0"/>
              <a:t>fault-tolerant log</a:t>
            </a:r>
            <a:r>
              <a:rPr lang="en-US" sz="1800" dirty="0" smtClean="0"/>
              <a:t> component to write log entries. The </a:t>
            </a:r>
            <a:r>
              <a:rPr lang="en-US" sz="1800" b="1" dirty="0" smtClean="0"/>
              <a:t>fault-tolerant log uses the </a:t>
            </a:r>
            <a:r>
              <a:rPr lang="en-US" sz="1800" b="1" dirty="0" err="1" smtClean="0"/>
              <a:t>Paxos</a:t>
            </a:r>
            <a:r>
              <a:rPr lang="en-US" sz="1800" b="1" dirty="0" smtClean="0"/>
              <a:t> protocol to achieve consensus</a:t>
            </a:r>
            <a:r>
              <a:rPr lang="en-US" sz="1800" dirty="0" smtClean="0"/>
              <a:t>. </a:t>
            </a:r>
            <a:r>
              <a:rPr lang="en-US" sz="1800" b="1" dirty="0" smtClean="0"/>
              <a:t>Each replica has its own local file system</a:t>
            </a:r>
            <a:r>
              <a:rPr lang="en-US" sz="1800" dirty="0" smtClean="0"/>
              <a:t>; replicas  communicate with one another using a dedicated interconnect and communicate with clients through a client network.</a:t>
            </a:r>
          </a:p>
        </p:txBody>
      </p:sp>
      <p:sp>
        <p:nvSpPr>
          <p:cNvPr id="36867" name="Footer Placeholder 3"/>
          <p:cNvSpPr>
            <a:spLocks noGrp="1"/>
          </p:cNvSpPr>
          <p:nvPr>
            <p:ph type="ftr" sz="quarter" idx="10"/>
          </p:nvPr>
        </p:nvSpPr>
        <p:spPr>
          <a:noFill/>
        </p:spPr>
        <p:txBody>
          <a:bodyPr/>
          <a:lstStyle/>
          <a:p>
            <a:r>
              <a:rPr lang="en-US" dirty="0"/>
              <a:t>Cloud Computing: Theory and Practice.  Chapter 8</a:t>
            </a:r>
          </a:p>
        </p:txBody>
      </p:sp>
      <p:sp>
        <p:nvSpPr>
          <p:cNvPr id="36868" name="Slide Number Placeholder 4"/>
          <p:cNvSpPr>
            <a:spLocks noGrp="1"/>
          </p:cNvSpPr>
          <p:nvPr>
            <p:ph type="sldNum" sz="quarter" idx="11"/>
          </p:nvPr>
        </p:nvSpPr>
        <p:spPr>
          <a:noFill/>
        </p:spPr>
        <p:txBody>
          <a:bodyPr/>
          <a:lstStyle/>
          <a:p>
            <a:fld id="{5417F873-9203-4B74-9E2D-DFF3E1D750FD}" type="slidenum">
              <a:rPr lang="en-US" smtClean="0"/>
              <a:pPr/>
              <a:t>38</a:t>
            </a:fld>
            <a:endParaRPr lang="en-US" smtClean="0"/>
          </a:p>
        </p:txBody>
      </p:sp>
      <p:sp>
        <p:nvSpPr>
          <p:cNvPr id="36869" name="Date Placeholder 5"/>
          <p:cNvSpPr>
            <a:spLocks noGrp="1"/>
          </p:cNvSpPr>
          <p:nvPr>
            <p:ph type="dt" sz="quarter" idx="12"/>
          </p:nvPr>
        </p:nvSpPr>
        <p:spPr>
          <a:noFill/>
        </p:spPr>
        <p:txBody>
          <a:bodyPr/>
          <a:lstStyle/>
          <a:p>
            <a:r>
              <a:rPr lang="en-US"/>
              <a:t>Dan C. Marinescu</a:t>
            </a:r>
          </a:p>
        </p:txBody>
      </p:sp>
      <p:graphicFrame>
        <p:nvGraphicFramePr>
          <p:cNvPr id="36870" name="Object 6"/>
          <p:cNvGraphicFramePr>
            <a:graphicFrameLocks noChangeAspect="1"/>
          </p:cNvGraphicFramePr>
          <p:nvPr/>
        </p:nvGraphicFramePr>
        <p:xfrm>
          <a:off x="1744663" y="490538"/>
          <a:ext cx="6367462" cy="3919537"/>
        </p:xfrm>
        <a:graphic>
          <a:graphicData uri="http://schemas.openxmlformats.org/presentationml/2006/ole">
            <p:oleObj spid="_x0000_s62466" name="Visio" r:id="rId3" imgW="7121245" imgH="4384202" progId="">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542925"/>
            <a:ext cx="8229600" cy="581025"/>
          </a:xfrm>
        </p:spPr>
        <p:txBody>
          <a:bodyPr/>
          <a:lstStyle/>
          <a:p>
            <a:r>
              <a:rPr lang="en-US" sz="3200" smtClean="0"/>
              <a:t>Transaction processing</a:t>
            </a:r>
          </a:p>
        </p:txBody>
      </p:sp>
      <p:sp>
        <p:nvSpPr>
          <p:cNvPr id="37891" name="Content Placeholder 2"/>
          <p:cNvSpPr>
            <a:spLocks noGrp="1"/>
          </p:cNvSpPr>
          <p:nvPr>
            <p:ph idx="1"/>
          </p:nvPr>
        </p:nvSpPr>
        <p:spPr>
          <a:xfrm>
            <a:off x="514350" y="1285875"/>
            <a:ext cx="8172450" cy="4810125"/>
          </a:xfrm>
        </p:spPr>
        <p:txBody>
          <a:bodyPr/>
          <a:lstStyle/>
          <a:p>
            <a:r>
              <a:rPr lang="en-US" sz="2000" dirty="0" smtClean="0"/>
              <a:t>Online Transaction Processing (OLTP) </a:t>
            </a:r>
            <a:r>
              <a:rPr lang="en-US" sz="2000" dirty="0" smtClean="0">
                <a:sym typeface="Wingdings" pitchFamily="2" charset="2"/>
              </a:rPr>
              <a:t></a:t>
            </a:r>
            <a:r>
              <a:rPr lang="en-US" sz="2000" dirty="0" smtClean="0"/>
              <a:t> widely used by many cloud applications.</a:t>
            </a:r>
          </a:p>
          <a:p>
            <a:r>
              <a:rPr lang="en-US" sz="2000" dirty="0" smtClean="0"/>
              <a:t>Major requirements:</a:t>
            </a:r>
          </a:p>
          <a:p>
            <a:pPr lvl="1"/>
            <a:r>
              <a:rPr lang="en-US" sz="1800" dirty="0" smtClean="0"/>
              <a:t>Short response time.</a:t>
            </a:r>
          </a:p>
          <a:p>
            <a:pPr lvl="1"/>
            <a:r>
              <a:rPr lang="en-US" sz="1800" dirty="0" smtClean="0"/>
              <a:t>Scalability.  </a:t>
            </a:r>
          </a:p>
          <a:p>
            <a:pPr lvl="2"/>
            <a:r>
              <a:rPr lang="en-US" dirty="0" smtClean="0"/>
              <a:t>Vertical scaling </a:t>
            </a:r>
            <a:r>
              <a:rPr lang="en-US" dirty="0" smtClean="0">
                <a:sym typeface="Wingdings" pitchFamily="2" charset="2"/>
              </a:rPr>
              <a:t> </a:t>
            </a:r>
            <a:r>
              <a:rPr lang="en-US" dirty="0" smtClean="0"/>
              <a:t>data and workload are distributed to systems that share resources, e.g., cores/processors, disks, and possibly RAM </a:t>
            </a:r>
            <a:r>
              <a:rPr lang="en-US" b="1" dirty="0" smtClean="0"/>
              <a:t>(add more resources to a single node)</a:t>
            </a:r>
          </a:p>
          <a:p>
            <a:pPr lvl="2"/>
            <a:r>
              <a:rPr lang="en-US" dirty="0" smtClean="0"/>
              <a:t>Horizontal scaling </a:t>
            </a:r>
            <a:r>
              <a:rPr lang="en-US" dirty="0" smtClean="0">
                <a:sym typeface="Wingdings" pitchFamily="2" charset="2"/>
              </a:rPr>
              <a:t> </a:t>
            </a:r>
            <a:r>
              <a:rPr lang="en-US" dirty="0" smtClean="0"/>
              <a:t> the systems do not share either primary or secondary storage </a:t>
            </a:r>
            <a:r>
              <a:rPr lang="en-US" b="1" dirty="0" smtClean="0"/>
              <a:t>(add more nodes).</a:t>
            </a:r>
          </a:p>
          <a:p>
            <a:r>
              <a:rPr lang="en-US" sz="2000" dirty="0" smtClean="0"/>
              <a:t>The search for </a:t>
            </a:r>
            <a:r>
              <a:rPr lang="en-US" sz="2000" b="1" dirty="0" smtClean="0"/>
              <a:t>alternate models to store the data </a:t>
            </a:r>
            <a:r>
              <a:rPr lang="en-US" sz="2000" dirty="0" smtClean="0"/>
              <a:t>on a cloud is motivated by the needs of OLTP applications:</a:t>
            </a:r>
          </a:p>
          <a:p>
            <a:pPr lvl="1"/>
            <a:r>
              <a:rPr lang="en-US" sz="1800" dirty="0" smtClean="0"/>
              <a:t>decrease the latency by </a:t>
            </a:r>
            <a:r>
              <a:rPr lang="en-US" sz="1800" b="1" dirty="0" smtClean="0"/>
              <a:t>caching</a:t>
            </a:r>
            <a:r>
              <a:rPr lang="en-US" sz="1800" dirty="0" smtClean="0"/>
              <a:t> frequently used data in memory. </a:t>
            </a:r>
          </a:p>
          <a:p>
            <a:pPr lvl="1"/>
            <a:r>
              <a:rPr lang="en-US" sz="1800" dirty="0" smtClean="0"/>
              <a:t>allow  multiple transactions to occur at the same time and decrease the response time by </a:t>
            </a:r>
            <a:r>
              <a:rPr lang="en-US" sz="1800" b="1" dirty="0" smtClean="0"/>
              <a:t>distributing the data </a:t>
            </a:r>
            <a:r>
              <a:rPr lang="en-US" sz="1800" dirty="0" smtClean="0"/>
              <a:t>on a large number of servers. </a:t>
            </a:r>
          </a:p>
        </p:txBody>
      </p:sp>
      <p:sp>
        <p:nvSpPr>
          <p:cNvPr id="37892" name="Footer Placeholder 3"/>
          <p:cNvSpPr>
            <a:spLocks noGrp="1"/>
          </p:cNvSpPr>
          <p:nvPr>
            <p:ph type="ftr" sz="quarter" idx="10"/>
          </p:nvPr>
        </p:nvSpPr>
        <p:spPr>
          <a:noFill/>
        </p:spPr>
        <p:txBody>
          <a:bodyPr/>
          <a:lstStyle/>
          <a:p>
            <a:r>
              <a:rPr lang="en-US"/>
              <a:t>Cloud Computing: Theory and Practice.  Chapter 8</a:t>
            </a:r>
          </a:p>
        </p:txBody>
      </p:sp>
      <p:sp>
        <p:nvSpPr>
          <p:cNvPr id="37893" name="Slide Number Placeholder 4"/>
          <p:cNvSpPr>
            <a:spLocks noGrp="1"/>
          </p:cNvSpPr>
          <p:nvPr>
            <p:ph type="sldNum" sz="quarter" idx="11"/>
          </p:nvPr>
        </p:nvSpPr>
        <p:spPr>
          <a:noFill/>
        </p:spPr>
        <p:txBody>
          <a:bodyPr/>
          <a:lstStyle/>
          <a:p>
            <a:fld id="{D84CB0B2-F81E-4993-8FE6-0EBA1079DD08}" type="slidenum">
              <a:rPr lang="en-US" smtClean="0"/>
              <a:pPr/>
              <a:t>39</a:t>
            </a:fld>
            <a:endParaRPr lang="en-US" smtClean="0"/>
          </a:p>
        </p:txBody>
      </p:sp>
      <p:sp>
        <p:nvSpPr>
          <p:cNvPr id="37894"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92036"/>
          </a:xfrm>
        </p:spPr>
        <p:txBody>
          <a:bodyPr/>
          <a:lstStyle/>
          <a:p>
            <a:r>
              <a:rPr lang="en-US" dirty="0" smtClean="0"/>
              <a:t>1. Data storage in the age of cloud computing</a:t>
            </a:r>
            <a:endParaRPr lang="en-US" dirty="0"/>
          </a:p>
        </p:txBody>
      </p:sp>
      <p:sp>
        <p:nvSpPr>
          <p:cNvPr id="3" name="Content Placeholder 2"/>
          <p:cNvSpPr>
            <a:spLocks noGrp="1"/>
          </p:cNvSpPr>
          <p:nvPr>
            <p:ph idx="1"/>
          </p:nvPr>
        </p:nvSpPr>
        <p:spPr>
          <a:xfrm>
            <a:off x="457200" y="1172367"/>
            <a:ext cx="8322698" cy="5080259"/>
          </a:xfrm>
        </p:spPr>
        <p:txBody>
          <a:bodyPr/>
          <a:lstStyle/>
          <a:p>
            <a:r>
              <a:rPr lang="en-US" dirty="0"/>
              <a:t>The volume of data generated by human activities is growing about </a:t>
            </a:r>
            <a:r>
              <a:rPr lang="en-US" dirty="0" smtClean="0"/>
              <a:t>40% </a:t>
            </a:r>
            <a:r>
              <a:rPr lang="en-US" dirty="0"/>
              <a:t>per year;  </a:t>
            </a:r>
            <a:r>
              <a:rPr lang="en-US" dirty="0" smtClean="0"/>
              <a:t>90% </a:t>
            </a:r>
            <a:r>
              <a:rPr lang="en-US" dirty="0"/>
              <a:t>of the </a:t>
            </a:r>
            <a:r>
              <a:rPr lang="en-US" dirty="0" smtClean="0"/>
              <a:t>data in the world today </a:t>
            </a:r>
            <a:r>
              <a:rPr lang="en-US" dirty="0"/>
              <a:t>has been gathered in the last two </a:t>
            </a:r>
            <a:r>
              <a:rPr lang="en-US" dirty="0" smtClean="0"/>
              <a:t>years.</a:t>
            </a:r>
          </a:p>
          <a:p>
            <a:r>
              <a:rPr lang="en-US" dirty="0" smtClean="0"/>
              <a:t>The </a:t>
            </a:r>
            <a:r>
              <a:rPr lang="en-US" b="1" dirty="0"/>
              <a:t>network-centric data storage model </a:t>
            </a:r>
            <a:r>
              <a:rPr lang="en-US" dirty="0"/>
              <a:t>is particularly useful for mobile devices with limited power reserves and local storage, now able to save and to access large audio and video files stored on computer clouds. Billions of Internet-connected mobile, as well as stationary devices, access data stored on computer clouds. </a:t>
            </a:r>
            <a:endParaRPr lang="en-US" dirty="0" smtClean="0"/>
          </a:p>
          <a:p>
            <a:r>
              <a:rPr lang="en-US" b="1" dirty="0"/>
              <a:t>Big Data </a:t>
            </a:r>
            <a:r>
              <a:rPr lang="en-US" dirty="0"/>
              <a:t>reflects the reality that many applications use data sets so large that local computers, or even small to medium scale data centers, do not have the capacity to store and process such data. </a:t>
            </a:r>
            <a:endParaRPr lang="en-US" dirty="0" smtClean="0"/>
          </a:p>
          <a:p>
            <a:r>
              <a:rPr lang="en-US" dirty="0"/>
              <a:t>The management of the large collection of storage systems poses significant challenges and requires novel approaches to system design. Effective </a:t>
            </a:r>
            <a:r>
              <a:rPr lang="en-US" b="1" dirty="0"/>
              <a:t>data replication </a:t>
            </a:r>
            <a:r>
              <a:rPr lang="en-US" dirty="0"/>
              <a:t>and </a:t>
            </a:r>
            <a:r>
              <a:rPr lang="en-US" b="1" dirty="0"/>
              <a:t>storage management </a:t>
            </a:r>
            <a:r>
              <a:rPr lang="en-US" dirty="0"/>
              <a:t>strategies are critical to the computations performed on the cloud.</a:t>
            </a:r>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4</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 xmlns:p14="http://schemas.microsoft.com/office/powerpoint/2010/main" val="1749104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561975"/>
            <a:ext cx="8229600" cy="469900"/>
          </a:xfrm>
        </p:spPr>
        <p:txBody>
          <a:bodyPr/>
          <a:lstStyle/>
          <a:p>
            <a:r>
              <a:rPr lang="en-US" sz="3200" smtClean="0"/>
              <a:t>Sources of OLTP overhead</a:t>
            </a:r>
          </a:p>
        </p:txBody>
      </p:sp>
      <p:sp>
        <p:nvSpPr>
          <p:cNvPr id="38915" name="Content Placeholder 2"/>
          <p:cNvSpPr>
            <a:spLocks noGrp="1"/>
          </p:cNvSpPr>
          <p:nvPr>
            <p:ph idx="1"/>
          </p:nvPr>
        </p:nvSpPr>
        <p:spPr>
          <a:xfrm>
            <a:off x="481013" y="1114425"/>
            <a:ext cx="8229600" cy="5238750"/>
          </a:xfrm>
        </p:spPr>
        <p:txBody>
          <a:bodyPr/>
          <a:lstStyle/>
          <a:p>
            <a:r>
              <a:rPr lang="en-US" sz="2000" dirty="0" smtClean="0"/>
              <a:t>Four sources with equal contribution: </a:t>
            </a:r>
          </a:p>
          <a:p>
            <a:pPr lvl="1"/>
            <a:r>
              <a:rPr lang="en-US" sz="1800" dirty="0" smtClean="0"/>
              <a:t>Logging -  expensive because traditional databases require </a:t>
            </a:r>
            <a:r>
              <a:rPr lang="en-US" sz="1800" b="1" dirty="0" smtClean="0"/>
              <a:t>transaction durability</a:t>
            </a:r>
            <a:r>
              <a:rPr lang="en-US" sz="1800" dirty="0" smtClean="0"/>
              <a:t> thus, every write to the database can only be completed after the log has been updated. </a:t>
            </a:r>
          </a:p>
          <a:p>
            <a:pPr lvl="1"/>
            <a:r>
              <a:rPr lang="en-US" sz="1800" dirty="0" smtClean="0"/>
              <a:t>Locking -  to  guarantee </a:t>
            </a:r>
            <a:r>
              <a:rPr lang="en-US" sz="1800" b="1" dirty="0" smtClean="0"/>
              <a:t>atomicity</a:t>
            </a:r>
            <a:r>
              <a:rPr lang="en-US" sz="1800" dirty="0" smtClean="0"/>
              <a:t>, transactions lock every record and this requires access to a lock table. </a:t>
            </a:r>
          </a:p>
          <a:p>
            <a:pPr lvl="1"/>
            <a:r>
              <a:rPr lang="en-US" sz="1800" dirty="0" smtClean="0"/>
              <a:t>Latching –  many operations require multi-threading and the access to shared data structures, such as lock tables, demands short-term latches for coordination. </a:t>
            </a:r>
            <a:r>
              <a:rPr lang="en-US" sz="1800" b="1" dirty="0" smtClean="0"/>
              <a:t>A latch is a counter that triggers an event when it reaches zero</a:t>
            </a:r>
            <a:r>
              <a:rPr lang="en-US" sz="1800" dirty="0" smtClean="0"/>
              <a:t>; for example a master thread initiates a counter with the number of worker threads and waits to be notified when all of them have finished.</a:t>
            </a:r>
          </a:p>
          <a:p>
            <a:pPr lvl="1"/>
            <a:r>
              <a:rPr lang="en-US" sz="1800" dirty="0" smtClean="0"/>
              <a:t>Buffer management.</a:t>
            </a:r>
          </a:p>
          <a:p>
            <a:r>
              <a:rPr lang="en-US" sz="2000" dirty="0" smtClean="0"/>
              <a:t>The breakdown of the instruction count for these operations in existing DBMS is: 34.6% for buffer management, 14.2% for latching, 16.2 % for locking, 11.9% for logging, and 16.2 % for manual optimization.</a:t>
            </a:r>
          </a:p>
          <a:p>
            <a:pPr lvl="1"/>
            <a:endParaRPr lang="en-US" sz="1800" dirty="0" smtClean="0"/>
          </a:p>
        </p:txBody>
      </p:sp>
      <p:sp>
        <p:nvSpPr>
          <p:cNvPr id="38916" name="Footer Placeholder 3"/>
          <p:cNvSpPr>
            <a:spLocks noGrp="1"/>
          </p:cNvSpPr>
          <p:nvPr>
            <p:ph type="ftr" sz="quarter" idx="10"/>
          </p:nvPr>
        </p:nvSpPr>
        <p:spPr>
          <a:noFill/>
        </p:spPr>
        <p:txBody>
          <a:bodyPr/>
          <a:lstStyle/>
          <a:p>
            <a:r>
              <a:rPr lang="en-US"/>
              <a:t>Cloud Computing: Theory and Practice.  Chapter 8</a:t>
            </a:r>
          </a:p>
        </p:txBody>
      </p:sp>
      <p:sp>
        <p:nvSpPr>
          <p:cNvPr id="38917" name="Slide Number Placeholder 4"/>
          <p:cNvSpPr>
            <a:spLocks noGrp="1"/>
          </p:cNvSpPr>
          <p:nvPr>
            <p:ph type="sldNum" sz="quarter" idx="11"/>
          </p:nvPr>
        </p:nvSpPr>
        <p:spPr>
          <a:noFill/>
        </p:spPr>
        <p:txBody>
          <a:bodyPr/>
          <a:lstStyle/>
          <a:p>
            <a:fld id="{F378F241-6142-4588-BD7F-C36919DD2417}" type="slidenum">
              <a:rPr lang="en-US" smtClean="0"/>
              <a:pPr/>
              <a:t>40</a:t>
            </a:fld>
            <a:endParaRPr lang="en-US" smtClean="0"/>
          </a:p>
        </p:txBody>
      </p:sp>
      <p:sp>
        <p:nvSpPr>
          <p:cNvPr id="38918"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533400"/>
            <a:ext cx="8229600" cy="514350"/>
          </a:xfrm>
        </p:spPr>
        <p:txBody>
          <a:bodyPr/>
          <a:lstStyle/>
          <a:p>
            <a:r>
              <a:rPr lang="en-US" sz="3200" smtClean="0"/>
              <a:t>NoSQL databases</a:t>
            </a:r>
          </a:p>
        </p:txBody>
      </p:sp>
      <p:sp>
        <p:nvSpPr>
          <p:cNvPr id="39939" name="Content Placeholder 2"/>
          <p:cNvSpPr>
            <a:spLocks noGrp="1"/>
          </p:cNvSpPr>
          <p:nvPr>
            <p:ph idx="1"/>
          </p:nvPr>
        </p:nvSpPr>
        <p:spPr>
          <a:xfrm>
            <a:off x="496888" y="1038226"/>
            <a:ext cx="8512175" cy="5276850"/>
          </a:xfrm>
        </p:spPr>
        <p:txBody>
          <a:bodyPr/>
          <a:lstStyle/>
          <a:p>
            <a:r>
              <a:rPr lang="en-US" sz="2000" dirty="0" smtClean="0"/>
              <a:t>The name  </a:t>
            </a:r>
            <a:r>
              <a:rPr lang="en-US" sz="2000" dirty="0" err="1" smtClean="0"/>
              <a:t>NoSQL</a:t>
            </a:r>
            <a:r>
              <a:rPr lang="en-US" sz="2000" dirty="0" smtClean="0"/>
              <a:t>  is misleading. Stonebreaker notes that “blinding” performance depends on removing overhead. Such overhead has </a:t>
            </a:r>
            <a:r>
              <a:rPr lang="en-US" sz="2000" b="1" dirty="0" smtClean="0"/>
              <a:t>nothing to do with SQL</a:t>
            </a:r>
            <a:r>
              <a:rPr lang="en-US" sz="2000" dirty="0" smtClean="0"/>
              <a:t>, it revolves around traditional implementations of ACID (Atomicity, Consistency, Isolation, Durability) transactions, multi-threading, and disk management.”</a:t>
            </a:r>
          </a:p>
          <a:p>
            <a:r>
              <a:rPr lang="en-US" sz="2000" dirty="0" smtClean="0"/>
              <a:t>The </a:t>
            </a:r>
            <a:r>
              <a:rPr lang="en-US" sz="2000" u="sng" dirty="0" smtClean="0"/>
              <a:t>soft-state</a:t>
            </a:r>
            <a:r>
              <a:rPr lang="en-US" sz="2000" dirty="0" smtClean="0"/>
              <a:t> approach allows data to be inconsistent and transfers the task of implementing only the subset of the ACID properties required by a specific application to the application developer.  </a:t>
            </a:r>
          </a:p>
          <a:p>
            <a:r>
              <a:rPr lang="en-US" sz="2000" b="1" dirty="0" err="1" smtClean="0"/>
              <a:t>NoSQL</a:t>
            </a:r>
            <a:r>
              <a:rPr lang="en-US" sz="2000" b="1" dirty="0" smtClean="0"/>
              <a:t> systems ensure that data will </a:t>
            </a:r>
            <a:r>
              <a:rPr lang="en-US" sz="2000" b="1" u="sng" dirty="0" smtClean="0"/>
              <a:t>be eventually consistent </a:t>
            </a:r>
            <a:r>
              <a:rPr lang="en-US" sz="2000" b="1" dirty="0" smtClean="0"/>
              <a:t>at some future point in time, instead of enforcing consistency at the time when a transaction is </a:t>
            </a:r>
            <a:r>
              <a:rPr lang="en-US" sz="2000" b="1" i="1" dirty="0" smtClean="0"/>
              <a:t>committed</a:t>
            </a:r>
            <a:r>
              <a:rPr lang="en-US" sz="2000" b="1" dirty="0" smtClean="0"/>
              <a:t>.</a:t>
            </a:r>
          </a:p>
          <a:p>
            <a:r>
              <a:rPr lang="en-US" sz="2000" dirty="0" smtClean="0"/>
              <a:t>Attributes:</a:t>
            </a:r>
          </a:p>
          <a:p>
            <a:pPr lvl="1"/>
            <a:r>
              <a:rPr lang="en-US" sz="1800" dirty="0" smtClean="0"/>
              <a:t>Scale well. </a:t>
            </a:r>
          </a:p>
          <a:p>
            <a:pPr lvl="1"/>
            <a:r>
              <a:rPr lang="en-US" sz="1800" dirty="0" smtClean="0"/>
              <a:t>Do not exhibit a single point of failure.</a:t>
            </a:r>
          </a:p>
          <a:p>
            <a:pPr lvl="1"/>
            <a:r>
              <a:rPr lang="en-US" sz="1800" dirty="0" smtClean="0"/>
              <a:t>Have built-in support for consensus-based decisions.</a:t>
            </a:r>
          </a:p>
          <a:p>
            <a:pPr lvl="1"/>
            <a:r>
              <a:rPr lang="en-US" sz="1800" dirty="0" smtClean="0"/>
              <a:t>Support partitioning and replication as basic primitives.</a:t>
            </a:r>
          </a:p>
          <a:p>
            <a:endParaRPr lang="en-US" sz="2000" dirty="0" smtClean="0"/>
          </a:p>
        </p:txBody>
      </p:sp>
      <p:sp>
        <p:nvSpPr>
          <p:cNvPr id="39940" name="Footer Placeholder 3"/>
          <p:cNvSpPr>
            <a:spLocks noGrp="1"/>
          </p:cNvSpPr>
          <p:nvPr>
            <p:ph type="ftr" sz="quarter" idx="10"/>
          </p:nvPr>
        </p:nvSpPr>
        <p:spPr>
          <a:noFill/>
        </p:spPr>
        <p:txBody>
          <a:bodyPr/>
          <a:lstStyle/>
          <a:p>
            <a:r>
              <a:rPr lang="en-US"/>
              <a:t>Cloud Computing: Theory and Practice.  Chapter 8</a:t>
            </a:r>
          </a:p>
        </p:txBody>
      </p:sp>
      <p:sp>
        <p:nvSpPr>
          <p:cNvPr id="39941" name="Slide Number Placeholder 4"/>
          <p:cNvSpPr>
            <a:spLocks noGrp="1"/>
          </p:cNvSpPr>
          <p:nvPr>
            <p:ph type="sldNum" sz="quarter" idx="11"/>
          </p:nvPr>
        </p:nvSpPr>
        <p:spPr>
          <a:noFill/>
        </p:spPr>
        <p:txBody>
          <a:bodyPr/>
          <a:lstStyle/>
          <a:p>
            <a:fld id="{A0FD8A4A-564B-4540-8046-F3C959C98DDD}" type="slidenum">
              <a:rPr lang="en-US" smtClean="0"/>
              <a:pPr/>
              <a:t>41</a:t>
            </a:fld>
            <a:endParaRPr lang="en-US" smtClean="0"/>
          </a:p>
        </p:txBody>
      </p:sp>
      <p:sp>
        <p:nvSpPr>
          <p:cNvPr id="39942"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523875"/>
            <a:ext cx="8229600" cy="523875"/>
          </a:xfrm>
        </p:spPr>
        <p:txBody>
          <a:bodyPr/>
          <a:lstStyle/>
          <a:p>
            <a:r>
              <a:rPr lang="en-US" sz="3200" smtClean="0"/>
              <a:t>Bigtable</a:t>
            </a:r>
          </a:p>
        </p:txBody>
      </p:sp>
      <p:sp>
        <p:nvSpPr>
          <p:cNvPr id="40963" name="Content Placeholder 2"/>
          <p:cNvSpPr>
            <a:spLocks noGrp="1"/>
          </p:cNvSpPr>
          <p:nvPr>
            <p:ph idx="1"/>
          </p:nvPr>
        </p:nvSpPr>
        <p:spPr>
          <a:xfrm>
            <a:off x="457200" y="1181100"/>
            <a:ext cx="8229600" cy="5137150"/>
          </a:xfrm>
        </p:spPr>
        <p:txBody>
          <a:bodyPr/>
          <a:lstStyle/>
          <a:p>
            <a:r>
              <a:rPr lang="en-US" sz="2000" dirty="0" smtClean="0"/>
              <a:t>Distributed storage system developed by Google to </a:t>
            </a:r>
          </a:p>
          <a:p>
            <a:pPr lvl="1"/>
            <a:r>
              <a:rPr lang="en-US" sz="1800" dirty="0" smtClean="0"/>
              <a:t>store massive amounts of data. </a:t>
            </a:r>
          </a:p>
          <a:p>
            <a:pPr lvl="1"/>
            <a:r>
              <a:rPr lang="en-US" sz="1800" dirty="0" smtClean="0"/>
              <a:t>scale up to thousands of storage servers.</a:t>
            </a:r>
          </a:p>
          <a:p>
            <a:r>
              <a:rPr lang="en-US" sz="2000" dirty="0" smtClean="0"/>
              <a:t>The system uses </a:t>
            </a:r>
          </a:p>
          <a:p>
            <a:pPr lvl="1"/>
            <a:r>
              <a:rPr lang="en-US" sz="1800" dirty="0" smtClean="0"/>
              <a:t>Google File System </a:t>
            </a:r>
            <a:r>
              <a:rPr lang="en-US" sz="1800" dirty="0" smtClean="0">
                <a:sym typeface="Wingdings" pitchFamily="2" charset="2"/>
              </a:rPr>
              <a:t></a:t>
            </a:r>
            <a:r>
              <a:rPr lang="en-US" sz="1800" dirty="0" smtClean="0"/>
              <a:t> to store user data and system information. </a:t>
            </a:r>
          </a:p>
          <a:p>
            <a:pPr lvl="1"/>
            <a:r>
              <a:rPr lang="en-US" sz="1800" dirty="0" smtClean="0"/>
              <a:t>Chubby distributed lock service </a:t>
            </a:r>
            <a:r>
              <a:rPr lang="en-US" sz="1800" dirty="0" smtClean="0">
                <a:sym typeface="Wingdings" pitchFamily="2" charset="2"/>
              </a:rPr>
              <a:t></a:t>
            </a:r>
            <a:r>
              <a:rPr lang="en-US" sz="1800" dirty="0" smtClean="0"/>
              <a:t> to guarantee  atomic  </a:t>
            </a:r>
            <a:r>
              <a:rPr lang="en-US" sz="1800" b="1" dirty="0" smtClean="0"/>
              <a:t>read</a:t>
            </a:r>
            <a:r>
              <a:rPr lang="en-US" sz="1800" dirty="0" smtClean="0"/>
              <a:t> and </a:t>
            </a:r>
            <a:r>
              <a:rPr lang="en-US" sz="1800" b="1" dirty="0" smtClean="0"/>
              <a:t>write</a:t>
            </a:r>
            <a:r>
              <a:rPr lang="en-US" sz="1800" dirty="0" smtClean="0"/>
              <a:t> operations; the directories and the files in the namespace of Chubby are used as locks.</a:t>
            </a:r>
          </a:p>
          <a:p>
            <a:endParaRPr lang="en-US" sz="2000" dirty="0" smtClean="0"/>
          </a:p>
        </p:txBody>
      </p:sp>
      <p:sp>
        <p:nvSpPr>
          <p:cNvPr id="40964" name="Footer Placeholder 3"/>
          <p:cNvSpPr>
            <a:spLocks noGrp="1"/>
          </p:cNvSpPr>
          <p:nvPr>
            <p:ph type="ftr" sz="quarter" idx="10"/>
          </p:nvPr>
        </p:nvSpPr>
        <p:spPr>
          <a:noFill/>
        </p:spPr>
        <p:txBody>
          <a:bodyPr/>
          <a:lstStyle/>
          <a:p>
            <a:r>
              <a:rPr lang="en-US"/>
              <a:t>Cloud Computing: Theory and Practice.  Chapter 8</a:t>
            </a:r>
          </a:p>
        </p:txBody>
      </p:sp>
      <p:sp>
        <p:nvSpPr>
          <p:cNvPr id="40965" name="Slide Number Placeholder 4"/>
          <p:cNvSpPr>
            <a:spLocks noGrp="1"/>
          </p:cNvSpPr>
          <p:nvPr>
            <p:ph type="sldNum" sz="quarter" idx="11"/>
          </p:nvPr>
        </p:nvSpPr>
        <p:spPr>
          <a:noFill/>
        </p:spPr>
        <p:txBody>
          <a:bodyPr/>
          <a:lstStyle/>
          <a:p>
            <a:fld id="{1EB13A1A-9869-49AC-B35C-DD35515428BE}" type="slidenum">
              <a:rPr lang="en-US" smtClean="0"/>
              <a:pPr/>
              <a:t>42</a:t>
            </a:fld>
            <a:endParaRPr lang="en-US" smtClean="0"/>
          </a:p>
        </p:txBody>
      </p:sp>
      <p:sp>
        <p:nvSpPr>
          <p:cNvPr id="4096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523875"/>
            <a:ext cx="8229600" cy="523875"/>
          </a:xfrm>
        </p:spPr>
        <p:txBody>
          <a:bodyPr/>
          <a:lstStyle/>
          <a:p>
            <a:r>
              <a:rPr lang="en-US" sz="3200" smtClean="0"/>
              <a:t>Bigtable</a:t>
            </a:r>
          </a:p>
        </p:txBody>
      </p:sp>
      <p:sp>
        <p:nvSpPr>
          <p:cNvPr id="40963" name="Content Placeholder 2"/>
          <p:cNvSpPr>
            <a:spLocks noGrp="1"/>
          </p:cNvSpPr>
          <p:nvPr>
            <p:ph idx="1"/>
          </p:nvPr>
        </p:nvSpPr>
        <p:spPr>
          <a:xfrm>
            <a:off x="457200" y="1181100"/>
            <a:ext cx="8229600" cy="5137150"/>
          </a:xfrm>
        </p:spPr>
        <p:txBody>
          <a:bodyPr/>
          <a:lstStyle/>
          <a:p>
            <a:r>
              <a:rPr lang="en-US" sz="2000" dirty="0" smtClean="0"/>
              <a:t>Simple and flexible data model a </a:t>
            </a:r>
            <a:r>
              <a:rPr lang="en-US" sz="2000" b="1" dirty="0" smtClean="0"/>
              <a:t>multidimensional array of cells</a:t>
            </a:r>
            <a:r>
              <a:rPr lang="en-US" sz="2000" dirty="0" smtClean="0"/>
              <a:t>. </a:t>
            </a:r>
          </a:p>
          <a:p>
            <a:pPr lvl="1"/>
            <a:r>
              <a:rPr lang="en-US" sz="1800" b="1" dirty="0" smtClean="0"/>
              <a:t>A row key </a:t>
            </a:r>
            <a:r>
              <a:rPr lang="en-US" sz="1800" dirty="0" smtClean="0">
                <a:sym typeface="Wingdings" pitchFamily="2" charset="2"/>
              </a:rPr>
              <a:t></a:t>
            </a:r>
            <a:r>
              <a:rPr lang="en-US" sz="1800" dirty="0" smtClean="0"/>
              <a:t> an arbitrary string of up to 64 KB and a row range is partitioned into </a:t>
            </a:r>
            <a:r>
              <a:rPr lang="en-US" sz="1800" b="1" u="sng" dirty="0" smtClean="0"/>
              <a:t>tablets (handled by tablet servers)</a:t>
            </a:r>
            <a:r>
              <a:rPr lang="en-US" sz="1800" dirty="0" smtClean="0"/>
              <a:t> serving as units for load balancing. </a:t>
            </a:r>
          </a:p>
          <a:p>
            <a:pPr lvl="1"/>
            <a:r>
              <a:rPr lang="en-US" sz="1800" b="1" dirty="0" smtClean="0"/>
              <a:t>A column key </a:t>
            </a:r>
            <a:r>
              <a:rPr lang="en-US" sz="1800" dirty="0" smtClean="0">
                <a:sym typeface="Wingdings" pitchFamily="2" charset="2"/>
              </a:rPr>
              <a:t></a:t>
            </a:r>
            <a:r>
              <a:rPr lang="en-US" sz="1800" dirty="0" smtClean="0"/>
              <a:t> consists of a string, </a:t>
            </a:r>
            <a:r>
              <a:rPr lang="en-US" sz="1800" b="1" dirty="0" smtClean="0"/>
              <a:t>a set of printable characters</a:t>
            </a:r>
            <a:r>
              <a:rPr lang="en-US" sz="1800" dirty="0" smtClean="0"/>
              <a:t>, and </a:t>
            </a:r>
            <a:r>
              <a:rPr lang="en-US" sz="1800" b="1" dirty="0" smtClean="0"/>
              <a:t>an arbitrary string as qualifier</a:t>
            </a:r>
            <a:r>
              <a:rPr lang="en-US" sz="1800" dirty="0" smtClean="0"/>
              <a:t>.</a:t>
            </a:r>
          </a:p>
          <a:p>
            <a:pPr lvl="1"/>
            <a:r>
              <a:rPr lang="en-US" sz="1800" dirty="0" smtClean="0"/>
              <a:t>A row and a column uniquely identify a cell. A cell consists of multiple versions of the same data ordered by </a:t>
            </a:r>
            <a:r>
              <a:rPr lang="en-US" sz="1800" b="1" dirty="0" smtClean="0"/>
              <a:t>timestamps</a:t>
            </a:r>
            <a:r>
              <a:rPr lang="en-US" sz="1800" dirty="0" smtClean="0"/>
              <a:t>.</a:t>
            </a:r>
          </a:p>
          <a:p>
            <a:pPr lvl="1"/>
            <a:r>
              <a:rPr lang="en-US" sz="1800" dirty="0" smtClean="0"/>
              <a:t>The </a:t>
            </a:r>
            <a:r>
              <a:rPr lang="en-US" sz="1800" b="1" u="sng" dirty="0" smtClean="0"/>
              <a:t>timestamps</a:t>
            </a:r>
            <a:r>
              <a:rPr lang="en-US" sz="1800" dirty="0" smtClean="0"/>
              <a:t> used to index different versions of the data in </a:t>
            </a:r>
            <a:r>
              <a:rPr lang="en-US" sz="1800" b="1" dirty="0" smtClean="0"/>
              <a:t>a cell </a:t>
            </a:r>
            <a:r>
              <a:rPr lang="en-US" sz="1800" dirty="0" smtClean="0"/>
              <a:t>are 64-bit integers; their interpretation can be defined by the application, while the default is the time of an event in microseconds. </a:t>
            </a:r>
          </a:p>
          <a:p>
            <a:pPr>
              <a:buNone/>
            </a:pPr>
            <a:endParaRPr lang="en-US" sz="2000" dirty="0" smtClean="0"/>
          </a:p>
        </p:txBody>
      </p:sp>
      <p:sp>
        <p:nvSpPr>
          <p:cNvPr id="40964" name="Footer Placeholder 3"/>
          <p:cNvSpPr>
            <a:spLocks noGrp="1"/>
          </p:cNvSpPr>
          <p:nvPr>
            <p:ph type="ftr" sz="quarter" idx="10"/>
          </p:nvPr>
        </p:nvSpPr>
        <p:spPr>
          <a:noFill/>
        </p:spPr>
        <p:txBody>
          <a:bodyPr/>
          <a:lstStyle/>
          <a:p>
            <a:r>
              <a:rPr lang="en-US"/>
              <a:t>Cloud Computing: Theory and Practice.  Chapter 8</a:t>
            </a:r>
          </a:p>
        </p:txBody>
      </p:sp>
      <p:sp>
        <p:nvSpPr>
          <p:cNvPr id="40965" name="Slide Number Placeholder 4"/>
          <p:cNvSpPr>
            <a:spLocks noGrp="1"/>
          </p:cNvSpPr>
          <p:nvPr>
            <p:ph type="sldNum" sz="quarter" idx="11"/>
          </p:nvPr>
        </p:nvSpPr>
        <p:spPr>
          <a:noFill/>
        </p:spPr>
        <p:txBody>
          <a:bodyPr/>
          <a:lstStyle/>
          <a:p>
            <a:fld id="{1EB13A1A-9869-49AC-B35C-DD35515428BE}" type="slidenum">
              <a:rPr lang="en-US" smtClean="0"/>
              <a:pPr/>
              <a:t>43</a:t>
            </a:fld>
            <a:endParaRPr lang="en-US" smtClean="0"/>
          </a:p>
        </p:txBody>
      </p:sp>
      <p:sp>
        <p:nvSpPr>
          <p:cNvPr id="40966" name="Date Placeholder 5"/>
          <p:cNvSpPr>
            <a:spLocks noGrp="1"/>
          </p:cNvSpPr>
          <p:nvPr>
            <p:ph type="dt" sz="quarter" idx="12"/>
          </p:nvPr>
        </p:nvSpPr>
        <p:spPr>
          <a:noFill/>
        </p:spPr>
        <p:txBody>
          <a:bodyPr/>
          <a:lstStyle/>
          <a:p>
            <a:r>
              <a:rPr lang="en-US" dirty="0"/>
              <a:t>Dan C. </a:t>
            </a:r>
            <a:r>
              <a:rPr lang="en-US" dirty="0" err="1"/>
              <a:t>Marinescu</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257175" y="4267200"/>
            <a:ext cx="8745538" cy="2085975"/>
          </a:xfrm>
        </p:spPr>
        <p:txBody>
          <a:bodyPr/>
          <a:lstStyle/>
          <a:p>
            <a:pPr marL="0" indent="0">
              <a:buFont typeface="Wingdings" pitchFamily="2" charset="2"/>
              <a:buNone/>
            </a:pPr>
            <a:r>
              <a:rPr lang="en-US" sz="1800" dirty="0" smtClean="0"/>
              <a:t>The organization of an Email application as a sparse, distributed, multidimensional map. The slice of </a:t>
            </a:r>
            <a:r>
              <a:rPr lang="en-US" sz="1800" dirty="0" err="1" smtClean="0"/>
              <a:t>Bigtable</a:t>
            </a:r>
            <a:r>
              <a:rPr lang="en-US" sz="1800" dirty="0" smtClean="0"/>
              <a:t> shown consists of a </a:t>
            </a:r>
            <a:r>
              <a:rPr lang="en-US" sz="1800" b="1" dirty="0" smtClean="0"/>
              <a:t>row with the key </a:t>
            </a:r>
            <a:r>
              <a:rPr lang="en-US" sz="1800" b="1" i="1" dirty="0" err="1" smtClean="0"/>
              <a:t>UserId</a:t>
            </a:r>
            <a:r>
              <a:rPr lang="en-US" sz="1800" b="1" dirty="0" smtClean="0"/>
              <a:t> </a:t>
            </a:r>
            <a:r>
              <a:rPr lang="en-US" sz="1800" dirty="0" smtClean="0"/>
              <a:t>and </a:t>
            </a:r>
            <a:r>
              <a:rPr lang="en-US" sz="1800" b="1" dirty="0" smtClean="0"/>
              <a:t>three </a:t>
            </a:r>
            <a:r>
              <a:rPr lang="en-US" sz="1800" b="1" i="1" dirty="0" smtClean="0"/>
              <a:t>family</a:t>
            </a:r>
            <a:r>
              <a:rPr lang="en-US" sz="1800" b="1" dirty="0" smtClean="0"/>
              <a:t> columns</a:t>
            </a:r>
            <a:r>
              <a:rPr lang="en-US" sz="1800" dirty="0" smtClean="0"/>
              <a:t>; </a:t>
            </a:r>
            <a:r>
              <a:rPr lang="en-US" sz="1800" b="1" dirty="0" smtClean="0"/>
              <a:t>the </a:t>
            </a:r>
            <a:r>
              <a:rPr lang="en-US" sz="1800" b="1" i="1" dirty="0" smtClean="0"/>
              <a:t>Contents</a:t>
            </a:r>
            <a:r>
              <a:rPr lang="en-US" sz="1800" b="1" dirty="0" smtClean="0"/>
              <a:t> key </a:t>
            </a:r>
            <a:r>
              <a:rPr lang="en-US" sz="1800" dirty="0" smtClean="0"/>
              <a:t>identifies the cell holding the contents of Emails received, the one with </a:t>
            </a:r>
            <a:r>
              <a:rPr lang="en-US" sz="1800" b="1" dirty="0" smtClean="0"/>
              <a:t>key </a:t>
            </a:r>
            <a:r>
              <a:rPr lang="en-US" sz="1800" b="1" i="1" dirty="0" smtClean="0"/>
              <a:t>Subject</a:t>
            </a:r>
            <a:r>
              <a:rPr lang="en-US" sz="1800" b="1" dirty="0" smtClean="0"/>
              <a:t> </a:t>
            </a:r>
            <a:r>
              <a:rPr lang="en-US" sz="1800" dirty="0" smtClean="0"/>
              <a:t>identifies the subject of Emails, and the one with the </a:t>
            </a:r>
            <a:r>
              <a:rPr lang="en-US" sz="1800" b="1" dirty="0" smtClean="0"/>
              <a:t>key </a:t>
            </a:r>
            <a:r>
              <a:rPr lang="en-US" sz="1800" b="1" i="1" dirty="0" smtClean="0"/>
              <a:t>Reply </a:t>
            </a:r>
            <a:r>
              <a:rPr lang="en-US" sz="1800" dirty="0" smtClean="0"/>
              <a:t>identifies the cell holding the replies; </a:t>
            </a:r>
            <a:r>
              <a:rPr lang="en-US" sz="1800" b="1" dirty="0" smtClean="0"/>
              <a:t>the version of records in a cell are ordered according to timestamps</a:t>
            </a:r>
            <a:r>
              <a:rPr lang="en-US" sz="1800" dirty="0" smtClean="0"/>
              <a:t>. Row keys are ordered lexicographically; a column key is   obtained by concatenating </a:t>
            </a:r>
            <a:r>
              <a:rPr lang="en-US" sz="1800" i="1" dirty="0" smtClean="0"/>
              <a:t>family</a:t>
            </a:r>
            <a:r>
              <a:rPr lang="en-US" sz="1800" dirty="0" smtClean="0"/>
              <a:t> and the </a:t>
            </a:r>
            <a:r>
              <a:rPr lang="en-US" sz="1800" i="1" dirty="0" smtClean="0"/>
              <a:t>qualifier</a:t>
            </a:r>
            <a:r>
              <a:rPr lang="en-US" sz="1800" dirty="0" smtClean="0"/>
              <a:t> fields</a:t>
            </a:r>
          </a:p>
        </p:txBody>
      </p:sp>
      <p:sp>
        <p:nvSpPr>
          <p:cNvPr id="41987" name="Footer Placeholder 3"/>
          <p:cNvSpPr>
            <a:spLocks noGrp="1"/>
          </p:cNvSpPr>
          <p:nvPr>
            <p:ph type="ftr" sz="quarter" idx="10"/>
          </p:nvPr>
        </p:nvSpPr>
        <p:spPr>
          <a:noFill/>
        </p:spPr>
        <p:txBody>
          <a:bodyPr/>
          <a:lstStyle/>
          <a:p>
            <a:r>
              <a:rPr lang="en-US"/>
              <a:t>Cloud Computing: Theory and Practice.  Chapter 8</a:t>
            </a:r>
          </a:p>
        </p:txBody>
      </p:sp>
      <p:sp>
        <p:nvSpPr>
          <p:cNvPr id="41988" name="Slide Number Placeholder 4"/>
          <p:cNvSpPr>
            <a:spLocks noGrp="1"/>
          </p:cNvSpPr>
          <p:nvPr>
            <p:ph type="sldNum" sz="quarter" idx="11"/>
          </p:nvPr>
        </p:nvSpPr>
        <p:spPr>
          <a:noFill/>
        </p:spPr>
        <p:txBody>
          <a:bodyPr/>
          <a:lstStyle/>
          <a:p>
            <a:fld id="{535040AA-6299-4E0C-82EE-C6CE6087F833}" type="slidenum">
              <a:rPr lang="en-US" smtClean="0"/>
              <a:pPr/>
              <a:t>44</a:t>
            </a:fld>
            <a:endParaRPr lang="en-US" smtClean="0"/>
          </a:p>
        </p:txBody>
      </p:sp>
      <p:sp>
        <p:nvSpPr>
          <p:cNvPr id="41989" name="Date Placeholder 5"/>
          <p:cNvSpPr>
            <a:spLocks noGrp="1"/>
          </p:cNvSpPr>
          <p:nvPr>
            <p:ph type="dt" sz="quarter" idx="12"/>
          </p:nvPr>
        </p:nvSpPr>
        <p:spPr>
          <a:noFill/>
        </p:spPr>
        <p:txBody>
          <a:bodyPr/>
          <a:lstStyle/>
          <a:p>
            <a:r>
              <a:rPr lang="en-US"/>
              <a:t>Dan C. Marinescu</a:t>
            </a:r>
          </a:p>
        </p:txBody>
      </p:sp>
      <p:graphicFrame>
        <p:nvGraphicFramePr>
          <p:cNvPr id="41990" name="Object 6"/>
          <p:cNvGraphicFramePr>
            <a:graphicFrameLocks noChangeAspect="1"/>
          </p:cNvGraphicFramePr>
          <p:nvPr/>
        </p:nvGraphicFramePr>
        <p:xfrm>
          <a:off x="1077913" y="374650"/>
          <a:ext cx="6489700" cy="3714750"/>
        </p:xfrm>
        <a:graphic>
          <a:graphicData uri="http://schemas.openxmlformats.org/presentationml/2006/ole">
            <p:oleObj spid="_x0000_s63490" name="Visio" r:id="rId3" imgW="7670695" imgH="4390147" progId="">
              <p:embed/>
            </p:oleObj>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61975" y="3989196"/>
            <a:ext cx="8229600" cy="2392554"/>
          </a:xfrm>
        </p:spPr>
        <p:txBody>
          <a:bodyPr/>
          <a:lstStyle/>
          <a:p>
            <a:r>
              <a:rPr lang="en-US" sz="2400" dirty="0" err="1" smtClean="0"/>
              <a:t>Bigtable</a:t>
            </a:r>
            <a:r>
              <a:rPr lang="en-US" sz="2400" dirty="0" smtClean="0"/>
              <a:t> performance – the number of operations per tablet server. </a:t>
            </a:r>
            <a:br>
              <a:rPr lang="en-US" sz="2400" dirty="0" smtClean="0"/>
            </a:br>
            <a:r>
              <a:rPr lang="en-US" sz="2400" dirty="0" smtClean="0"/>
              <a:t>Tablet Server: Handles read/write requests to the tablets that it has loaded </a:t>
            </a:r>
            <a:br>
              <a:rPr lang="en-US" sz="2400" dirty="0" smtClean="0"/>
            </a:br>
            <a:r>
              <a:rPr lang="en-US" sz="2400" b="1" dirty="0" smtClean="0"/>
              <a:t>Number of clients machines generating the </a:t>
            </a:r>
            <a:r>
              <a:rPr lang="en-US" sz="2400" b="1" dirty="0" err="1" smtClean="0"/>
              <a:t>Bigtable</a:t>
            </a:r>
            <a:r>
              <a:rPr lang="en-US" sz="2400" b="1" dirty="0" smtClean="0"/>
              <a:t> load is equal to the number of tablet servers</a:t>
            </a:r>
            <a:r>
              <a:rPr lang="en-US" sz="2400" dirty="0" smtClean="0"/>
              <a:t>.</a:t>
            </a:r>
            <a:br>
              <a:rPr lang="en-US" sz="2400" dirty="0" smtClean="0"/>
            </a:br>
            <a:endParaRPr lang="en-US" sz="2400" dirty="0" smtClean="0"/>
          </a:p>
        </p:txBody>
      </p:sp>
      <p:sp>
        <p:nvSpPr>
          <p:cNvPr id="43011" name="Footer Placeholder 3"/>
          <p:cNvSpPr>
            <a:spLocks noGrp="1"/>
          </p:cNvSpPr>
          <p:nvPr>
            <p:ph type="ftr" sz="quarter" idx="10"/>
          </p:nvPr>
        </p:nvSpPr>
        <p:spPr>
          <a:noFill/>
        </p:spPr>
        <p:txBody>
          <a:bodyPr/>
          <a:lstStyle/>
          <a:p>
            <a:r>
              <a:rPr lang="en-US"/>
              <a:t>Cloud Computing: Theory and Practice.  Chapter 8</a:t>
            </a:r>
          </a:p>
        </p:txBody>
      </p:sp>
      <p:sp>
        <p:nvSpPr>
          <p:cNvPr id="43012" name="Slide Number Placeholder 4"/>
          <p:cNvSpPr>
            <a:spLocks noGrp="1"/>
          </p:cNvSpPr>
          <p:nvPr>
            <p:ph type="sldNum" sz="quarter" idx="11"/>
          </p:nvPr>
        </p:nvSpPr>
        <p:spPr>
          <a:noFill/>
        </p:spPr>
        <p:txBody>
          <a:bodyPr/>
          <a:lstStyle/>
          <a:p>
            <a:fld id="{3DFA3C50-66F1-4F4C-998A-DEBB4746BDA3}" type="slidenum">
              <a:rPr lang="en-US" smtClean="0"/>
              <a:pPr/>
              <a:t>45</a:t>
            </a:fld>
            <a:endParaRPr lang="en-US" smtClean="0"/>
          </a:p>
        </p:txBody>
      </p:sp>
      <p:sp>
        <p:nvSpPr>
          <p:cNvPr id="43013" name="Date Placeholder 5"/>
          <p:cNvSpPr>
            <a:spLocks noGrp="1"/>
          </p:cNvSpPr>
          <p:nvPr>
            <p:ph type="dt" sz="quarter" idx="12"/>
          </p:nvPr>
        </p:nvSpPr>
        <p:spPr>
          <a:noFill/>
        </p:spPr>
        <p:txBody>
          <a:bodyPr/>
          <a:lstStyle/>
          <a:p>
            <a:r>
              <a:rPr lang="en-US"/>
              <a:t>Dan C. Marinescu</a:t>
            </a:r>
          </a:p>
        </p:txBody>
      </p:sp>
      <p:pic>
        <p:nvPicPr>
          <p:cNvPr id="43014" name="Picture 2" descr="C:\CloudComputing\Slides\snapshots\BigTablePerformance.PNG"/>
          <p:cNvPicPr>
            <a:picLocks noChangeAspect="1" noChangeArrowheads="1"/>
          </p:cNvPicPr>
          <p:nvPr/>
        </p:nvPicPr>
        <p:blipFill>
          <a:blip r:embed="rId2" cstate="print"/>
          <a:srcRect/>
          <a:stretch>
            <a:fillRect/>
          </a:stretch>
        </p:blipFill>
        <p:spPr bwMode="auto">
          <a:xfrm>
            <a:off x="0" y="1332837"/>
            <a:ext cx="9021763" cy="22225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z="3200" smtClean="0"/>
              <a:t>Megastore</a:t>
            </a:r>
          </a:p>
        </p:txBody>
      </p:sp>
      <p:sp>
        <p:nvSpPr>
          <p:cNvPr id="44035" name="Content Placeholder 2"/>
          <p:cNvSpPr>
            <a:spLocks noGrp="1"/>
          </p:cNvSpPr>
          <p:nvPr>
            <p:ph idx="1"/>
          </p:nvPr>
        </p:nvSpPr>
        <p:spPr>
          <a:xfrm>
            <a:off x="0" y="1043110"/>
            <a:ext cx="8897938" cy="4965700"/>
          </a:xfrm>
        </p:spPr>
        <p:txBody>
          <a:bodyPr/>
          <a:lstStyle/>
          <a:p>
            <a:r>
              <a:rPr lang="en-US" sz="2000" u="sng" dirty="0" smtClean="0"/>
              <a:t>Scalable </a:t>
            </a:r>
            <a:r>
              <a:rPr lang="en-US" sz="2000" b="1" u="sng" dirty="0" smtClean="0"/>
              <a:t>storage for online services</a:t>
            </a:r>
            <a:r>
              <a:rPr lang="en-US" sz="2000" u="sng" dirty="0" smtClean="0"/>
              <a:t>. Widely used internally at Google,  it handles some 23 billion transactions daily, 3 billion </a:t>
            </a:r>
            <a:r>
              <a:rPr lang="en-US" sz="2000" b="1" u="sng" dirty="0" smtClean="0"/>
              <a:t>write</a:t>
            </a:r>
            <a:r>
              <a:rPr lang="en-US" sz="2000" u="sng" dirty="0" smtClean="0"/>
              <a:t>  and 20 billion </a:t>
            </a:r>
            <a:r>
              <a:rPr lang="en-US" sz="2000" b="1" u="sng" dirty="0" smtClean="0"/>
              <a:t>read</a:t>
            </a:r>
            <a:r>
              <a:rPr lang="en-US" sz="2000" u="sng" dirty="0" smtClean="0"/>
              <a:t> transactions.</a:t>
            </a:r>
          </a:p>
          <a:p>
            <a:r>
              <a:rPr lang="en-US" sz="2000" dirty="0" smtClean="0"/>
              <a:t>The system, distributed over </a:t>
            </a:r>
            <a:r>
              <a:rPr lang="en-US" sz="2000" b="1" dirty="0" smtClean="0"/>
              <a:t>several data centers</a:t>
            </a:r>
            <a:r>
              <a:rPr lang="en-US" sz="2000" dirty="0" smtClean="0"/>
              <a:t>, has a very large capacity, 1 PB in 2011, and it is highly available.</a:t>
            </a:r>
          </a:p>
          <a:p>
            <a:r>
              <a:rPr lang="en-US" sz="2000" b="1" dirty="0" smtClean="0"/>
              <a:t>Each partition </a:t>
            </a:r>
            <a:r>
              <a:rPr lang="en-US" sz="2000" dirty="0" smtClean="0"/>
              <a:t>is replicated in data centers in different geographic areas. </a:t>
            </a:r>
            <a:r>
              <a:rPr lang="en-US" sz="2000" b="1" dirty="0" smtClean="0"/>
              <a:t>All replicas form an Entity Group.</a:t>
            </a:r>
            <a:r>
              <a:rPr lang="en-US" sz="2000" dirty="0" smtClean="0"/>
              <a:t> The system supports </a:t>
            </a:r>
            <a:r>
              <a:rPr lang="en-US" sz="2000" b="1" dirty="0" smtClean="0"/>
              <a:t>full ACID  semantics within each partition </a:t>
            </a:r>
            <a:r>
              <a:rPr lang="en-US" sz="2000" dirty="0" smtClean="0"/>
              <a:t>and provides </a:t>
            </a:r>
            <a:r>
              <a:rPr lang="en-US" sz="2000" b="1" dirty="0" smtClean="0"/>
              <a:t>limited consistency guarantees across partitions</a:t>
            </a:r>
            <a:r>
              <a:rPr lang="en-US" sz="2000" dirty="0" smtClean="0"/>
              <a:t>.</a:t>
            </a:r>
          </a:p>
          <a:p>
            <a:r>
              <a:rPr lang="en-US" sz="2000" b="1" u="sng" dirty="0" smtClean="0"/>
              <a:t>The </a:t>
            </a:r>
            <a:r>
              <a:rPr lang="en-US" sz="2000" b="1" u="sng" dirty="0" err="1" smtClean="0"/>
              <a:t>Paxos</a:t>
            </a:r>
            <a:r>
              <a:rPr lang="en-US" sz="2000" b="1" u="sng" dirty="0" smtClean="0"/>
              <a:t> consensus algorithm is used </a:t>
            </a:r>
            <a:r>
              <a:rPr lang="en-US" sz="2000" u="sng" dirty="0" smtClean="0"/>
              <a:t>to replicate </a:t>
            </a:r>
            <a:r>
              <a:rPr lang="en-US" sz="2000" b="1" u="sng" dirty="0" smtClean="0"/>
              <a:t>primary user data, metadata, and system configuration</a:t>
            </a:r>
            <a:r>
              <a:rPr lang="en-US" sz="2000" u="sng" dirty="0" smtClean="0"/>
              <a:t> </a:t>
            </a:r>
            <a:r>
              <a:rPr lang="en-US" sz="2000" b="1" u="sng" dirty="0" smtClean="0"/>
              <a:t>information across data centers and for locking</a:t>
            </a:r>
            <a:r>
              <a:rPr lang="en-US" sz="2000" dirty="0" smtClean="0"/>
              <a:t>. </a:t>
            </a:r>
            <a:endParaRPr lang="el-GR" sz="2000" dirty="0" smtClean="0"/>
          </a:p>
          <a:p>
            <a:r>
              <a:rPr lang="en-US" sz="2000" u="sng" dirty="0" smtClean="0"/>
              <a:t>The version of the </a:t>
            </a:r>
            <a:r>
              <a:rPr lang="en-US" sz="2000" u="sng" dirty="0" err="1" smtClean="0"/>
              <a:t>Paxos</a:t>
            </a:r>
            <a:r>
              <a:rPr lang="en-US" sz="2000" u="sng" dirty="0" smtClean="0"/>
              <a:t> algorithm </a:t>
            </a:r>
            <a:r>
              <a:rPr lang="en-US" sz="2000" b="1" u="sng" dirty="0" smtClean="0"/>
              <a:t>does not require a single master, instead any node can initiate read and write operations to a write-ahead log replicated to a group of symmetric peers.</a:t>
            </a:r>
          </a:p>
          <a:p>
            <a:r>
              <a:rPr lang="en-US" sz="2000" dirty="0" smtClean="0"/>
              <a:t>The system makes </a:t>
            </a:r>
            <a:r>
              <a:rPr lang="en-US" sz="2000" b="1" dirty="0" smtClean="0"/>
              <a:t>extensive use of  </a:t>
            </a:r>
            <a:r>
              <a:rPr lang="en-US" sz="2000" b="1" dirty="0" err="1" smtClean="0"/>
              <a:t>Bigtable</a:t>
            </a:r>
            <a:r>
              <a:rPr lang="en-US" sz="2000" dirty="0" smtClean="0"/>
              <a:t>.</a:t>
            </a:r>
          </a:p>
        </p:txBody>
      </p:sp>
      <p:sp>
        <p:nvSpPr>
          <p:cNvPr id="44036" name="Footer Placeholder 3"/>
          <p:cNvSpPr>
            <a:spLocks noGrp="1"/>
          </p:cNvSpPr>
          <p:nvPr>
            <p:ph type="ftr" sz="quarter" idx="10"/>
          </p:nvPr>
        </p:nvSpPr>
        <p:spPr>
          <a:noFill/>
        </p:spPr>
        <p:txBody>
          <a:bodyPr/>
          <a:lstStyle/>
          <a:p>
            <a:r>
              <a:rPr lang="en-US"/>
              <a:t>Cloud Computing: Theory and Practice.  Chapter 8</a:t>
            </a:r>
          </a:p>
        </p:txBody>
      </p:sp>
      <p:sp>
        <p:nvSpPr>
          <p:cNvPr id="44037" name="Slide Number Placeholder 4"/>
          <p:cNvSpPr>
            <a:spLocks noGrp="1"/>
          </p:cNvSpPr>
          <p:nvPr>
            <p:ph type="sldNum" sz="quarter" idx="11"/>
          </p:nvPr>
        </p:nvSpPr>
        <p:spPr>
          <a:noFill/>
        </p:spPr>
        <p:txBody>
          <a:bodyPr/>
          <a:lstStyle/>
          <a:p>
            <a:fld id="{BEBF526F-28DD-4C2E-89EA-5882D27A41C9}" type="slidenum">
              <a:rPr lang="en-US" smtClean="0"/>
              <a:pPr/>
              <a:t>46</a:t>
            </a:fld>
            <a:endParaRPr lang="en-US" smtClean="0"/>
          </a:p>
        </p:txBody>
      </p:sp>
      <p:sp>
        <p:nvSpPr>
          <p:cNvPr id="44038"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z="3200" smtClean="0"/>
              <a:t>Megastore’s data model</a:t>
            </a:r>
          </a:p>
        </p:txBody>
      </p:sp>
      <p:sp>
        <p:nvSpPr>
          <p:cNvPr id="45059" name="Content Placeholder 2"/>
          <p:cNvSpPr>
            <a:spLocks noGrp="1"/>
          </p:cNvSpPr>
          <p:nvPr>
            <p:ph idx="1"/>
          </p:nvPr>
        </p:nvSpPr>
        <p:spPr>
          <a:xfrm>
            <a:off x="457200" y="1512888"/>
            <a:ext cx="8393113" cy="4354512"/>
          </a:xfrm>
        </p:spPr>
        <p:txBody>
          <a:bodyPr/>
          <a:lstStyle/>
          <a:p>
            <a:r>
              <a:rPr lang="en-US" sz="2000" u="sng" dirty="0" smtClean="0"/>
              <a:t>Reflects a </a:t>
            </a:r>
            <a:r>
              <a:rPr lang="en-US" sz="2000" b="1" u="sng" dirty="0" smtClean="0"/>
              <a:t>middle ground between traditional and </a:t>
            </a:r>
            <a:r>
              <a:rPr lang="en-US" sz="2000" b="1" u="sng" dirty="0" err="1" smtClean="0"/>
              <a:t>NoSQL</a:t>
            </a:r>
            <a:r>
              <a:rPr lang="en-US" sz="2000" b="1" u="sng" dirty="0" smtClean="0"/>
              <a:t> databases</a:t>
            </a:r>
            <a:r>
              <a:rPr lang="en-US" sz="2000" u="sng" dirty="0" smtClean="0"/>
              <a:t>. </a:t>
            </a:r>
          </a:p>
          <a:p>
            <a:r>
              <a:rPr lang="en-US" sz="2000" dirty="0" smtClean="0"/>
              <a:t>The data model is declared in a schema consisting of </a:t>
            </a:r>
            <a:r>
              <a:rPr lang="en-US" sz="2000" b="1" dirty="0" smtClean="0"/>
              <a:t>a set of  </a:t>
            </a:r>
            <a:r>
              <a:rPr lang="en-US" sz="2000" b="1" i="1" dirty="0" smtClean="0"/>
              <a:t>tables</a:t>
            </a:r>
            <a:r>
              <a:rPr lang="en-US" sz="2000" dirty="0" smtClean="0"/>
              <a:t>, </a:t>
            </a:r>
            <a:r>
              <a:rPr lang="en-US" sz="2000" b="1" dirty="0" smtClean="0"/>
              <a:t>composed of </a:t>
            </a:r>
            <a:r>
              <a:rPr lang="en-US" sz="2000" b="1" i="1" dirty="0" smtClean="0"/>
              <a:t>entries</a:t>
            </a:r>
            <a:r>
              <a:rPr lang="en-US" sz="2000" dirty="0" smtClean="0"/>
              <a:t>.</a:t>
            </a:r>
          </a:p>
          <a:p>
            <a:r>
              <a:rPr lang="en-US" sz="2000" b="1" dirty="0" smtClean="0"/>
              <a:t>An entry (a row in a table) </a:t>
            </a:r>
            <a:r>
              <a:rPr lang="en-US" sz="2000" dirty="0" smtClean="0">
                <a:sym typeface="Wingdings" pitchFamily="2" charset="2"/>
              </a:rPr>
              <a:t> </a:t>
            </a:r>
            <a:r>
              <a:rPr lang="en-US" sz="2000" dirty="0" smtClean="0"/>
              <a:t> </a:t>
            </a:r>
            <a:r>
              <a:rPr lang="en-US" sz="2000" b="1" dirty="0" smtClean="0"/>
              <a:t>a collection of named and </a:t>
            </a:r>
            <a:r>
              <a:rPr lang="en-US" sz="2000" b="1" i="1" dirty="0" smtClean="0"/>
              <a:t>typed properties</a:t>
            </a:r>
            <a:r>
              <a:rPr lang="en-US" sz="2000" dirty="0" smtClean="0"/>
              <a:t>; the </a:t>
            </a:r>
            <a:r>
              <a:rPr lang="en-US" sz="2000" b="1" dirty="0" smtClean="0"/>
              <a:t>unique primary key </a:t>
            </a:r>
            <a:r>
              <a:rPr lang="en-US" sz="2000" dirty="0" smtClean="0"/>
              <a:t>of an entity in a table is created as a </a:t>
            </a:r>
            <a:r>
              <a:rPr lang="en-US" sz="2000" b="1" dirty="0" smtClean="0"/>
              <a:t>composition of entry properties</a:t>
            </a:r>
            <a:r>
              <a:rPr lang="en-US" sz="2000" dirty="0" smtClean="0"/>
              <a:t>. </a:t>
            </a:r>
          </a:p>
          <a:p>
            <a:r>
              <a:rPr lang="en-US" sz="2000" u="sng" dirty="0" smtClean="0"/>
              <a:t>An entity group stores together logically related data (</a:t>
            </a:r>
            <a:r>
              <a:rPr lang="en-US" sz="2000" u="sng" dirty="0" err="1" smtClean="0"/>
              <a:t>eg</a:t>
            </a:r>
            <a:r>
              <a:rPr lang="en-US" sz="2000" u="sng" dirty="0" smtClean="0"/>
              <a:t> an email account).</a:t>
            </a:r>
          </a:p>
          <a:p>
            <a:r>
              <a:rPr lang="en-US" sz="2000" dirty="0" smtClean="0"/>
              <a:t>A table can be a root or a child table.  </a:t>
            </a:r>
          </a:p>
        </p:txBody>
      </p:sp>
      <p:sp>
        <p:nvSpPr>
          <p:cNvPr id="45060" name="Footer Placeholder 3"/>
          <p:cNvSpPr>
            <a:spLocks noGrp="1"/>
          </p:cNvSpPr>
          <p:nvPr>
            <p:ph type="ftr" sz="quarter" idx="10"/>
          </p:nvPr>
        </p:nvSpPr>
        <p:spPr>
          <a:noFill/>
        </p:spPr>
        <p:txBody>
          <a:bodyPr/>
          <a:lstStyle/>
          <a:p>
            <a:r>
              <a:rPr lang="en-US"/>
              <a:t>Cloud Computing: Theory and Practice.  Chapter 8</a:t>
            </a:r>
          </a:p>
        </p:txBody>
      </p:sp>
      <p:sp>
        <p:nvSpPr>
          <p:cNvPr id="45061" name="Slide Number Placeholder 4"/>
          <p:cNvSpPr>
            <a:spLocks noGrp="1"/>
          </p:cNvSpPr>
          <p:nvPr>
            <p:ph type="sldNum" sz="quarter" idx="11"/>
          </p:nvPr>
        </p:nvSpPr>
        <p:spPr>
          <a:noFill/>
        </p:spPr>
        <p:txBody>
          <a:bodyPr/>
          <a:lstStyle/>
          <a:p>
            <a:fld id="{266B697F-4B27-4707-A35E-E97718185648}" type="slidenum">
              <a:rPr lang="en-US" smtClean="0"/>
              <a:pPr/>
              <a:t>47</a:t>
            </a:fld>
            <a:endParaRPr lang="en-US" smtClean="0"/>
          </a:p>
        </p:txBody>
      </p:sp>
      <p:sp>
        <p:nvSpPr>
          <p:cNvPr id="45062"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609600" y="4981575"/>
            <a:ext cx="7948613" cy="1371600"/>
          </a:xfrm>
        </p:spPr>
        <p:txBody>
          <a:bodyPr/>
          <a:lstStyle/>
          <a:p>
            <a:pPr marL="0" indent="0">
              <a:buNone/>
            </a:pPr>
            <a:r>
              <a:rPr lang="en-US" sz="1800" dirty="0" smtClean="0"/>
              <a:t>Megastore organization. The </a:t>
            </a:r>
            <a:r>
              <a:rPr lang="en-US" sz="1800" b="1" dirty="0" smtClean="0"/>
              <a:t>data is partitioned into entity groups (entity group = </a:t>
            </a:r>
            <a:r>
              <a:rPr lang="en-US" sz="1800" b="1" dirty="0" err="1" smtClean="0"/>
              <a:t>eg</a:t>
            </a:r>
            <a:r>
              <a:rPr lang="en-US" sz="1800" b="1" dirty="0" smtClean="0"/>
              <a:t> an email account)</a:t>
            </a:r>
            <a:r>
              <a:rPr lang="en-US" sz="1800" dirty="0" smtClean="0"/>
              <a:t>; full ACID semantics within each </a:t>
            </a:r>
            <a:r>
              <a:rPr lang="en-US" sz="1800" b="1" dirty="0" smtClean="0"/>
              <a:t>partition</a:t>
            </a:r>
            <a:r>
              <a:rPr lang="el-GR" sz="1800" b="1" dirty="0" smtClean="0"/>
              <a:t> </a:t>
            </a:r>
            <a:r>
              <a:rPr lang="el-GR" sz="1800" dirty="0" smtClean="0"/>
              <a:t>(</a:t>
            </a:r>
            <a:r>
              <a:rPr lang="en-US" sz="1800" b="1" dirty="0" smtClean="0"/>
              <a:t>entity group</a:t>
            </a:r>
            <a:r>
              <a:rPr lang="el-GR" sz="1800" b="1" dirty="0" smtClean="0"/>
              <a:t>)</a:t>
            </a:r>
            <a:r>
              <a:rPr lang="en-US" sz="1800" dirty="0" smtClean="0"/>
              <a:t> and limited consistency guarantees across partitions are supported. A </a:t>
            </a:r>
            <a:r>
              <a:rPr lang="en-US" sz="1800" b="1" dirty="0" smtClean="0"/>
              <a:t>partition is replicated across data centers </a:t>
            </a:r>
            <a:r>
              <a:rPr lang="en-US" sz="1800" dirty="0" smtClean="0"/>
              <a:t>in different geographic areas.</a:t>
            </a:r>
          </a:p>
        </p:txBody>
      </p:sp>
      <p:sp>
        <p:nvSpPr>
          <p:cNvPr id="46083" name="Footer Placeholder 3"/>
          <p:cNvSpPr>
            <a:spLocks noGrp="1"/>
          </p:cNvSpPr>
          <p:nvPr>
            <p:ph type="ftr" sz="quarter" idx="10"/>
          </p:nvPr>
        </p:nvSpPr>
        <p:spPr>
          <a:noFill/>
        </p:spPr>
        <p:txBody>
          <a:bodyPr/>
          <a:lstStyle/>
          <a:p>
            <a:r>
              <a:rPr lang="en-US"/>
              <a:t>Cloud Computing: Theory and Practice.  Chapter 8</a:t>
            </a:r>
          </a:p>
        </p:txBody>
      </p:sp>
      <p:sp>
        <p:nvSpPr>
          <p:cNvPr id="46084" name="Slide Number Placeholder 4"/>
          <p:cNvSpPr>
            <a:spLocks noGrp="1"/>
          </p:cNvSpPr>
          <p:nvPr>
            <p:ph type="sldNum" sz="quarter" idx="11"/>
          </p:nvPr>
        </p:nvSpPr>
        <p:spPr>
          <a:noFill/>
        </p:spPr>
        <p:txBody>
          <a:bodyPr/>
          <a:lstStyle/>
          <a:p>
            <a:fld id="{5EEC594A-F2FE-4588-87AA-0F266D8DD1DF}" type="slidenum">
              <a:rPr lang="en-US" smtClean="0"/>
              <a:pPr/>
              <a:t>48</a:t>
            </a:fld>
            <a:endParaRPr lang="en-US" smtClean="0"/>
          </a:p>
        </p:txBody>
      </p:sp>
      <p:sp>
        <p:nvSpPr>
          <p:cNvPr id="46085" name="Date Placeholder 5"/>
          <p:cNvSpPr>
            <a:spLocks noGrp="1"/>
          </p:cNvSpPr>
          <p:nvPr>
            <p:ph type="dt" sz="quarter" idx="12"/>
          </p:nvPr>
        </p:nvSpPr>
        <p:spPr>
          <a:noFill/>
        </p:spPr>
        <p:txBody>
          <a:bodyPr/>
          <a:lstStyle/>
          <a:p>
            <a:r>
              <a:rPr lang="en-US"/>
              <a:t>Dan C. Marinescu</a:t>
            </a:r>
          </a:p>
        </p:txBody>
      </p:sp>
      <p:graphicFrame>
        <p:nvGraphicFramePr>
          <p:cNvPr id="46086" name="Object 6"/>
          <p:cNvGraphicFramePr>
            <a:graphicFrameLocks noChangeAspect="1"/>
          </p:cNvGraphicFramePr>
          <p:nvPr/>
        </p:nvGraphicFramePr>
        <p:xfrm>
          <a:off x="2051050" y="463550"/>
          <a:ext cx="5140325" cy="4533900"/>
        </p:xfrm>
        <a:graphic>
          <a:graphicData uri="http://schemas.openxmlformats.org/presentationml/2006/ole">
            <p:oleObj spid="_x0000_s64514" name="Visio" r:id="rId3" imgW="7276841" imgH="6419445" progId="">
              <p:embed/>
            </p:oleObj>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95" y="457200"/>
            <a:ext cx="8777681" cy="516467"/>
          </a:xfrm>
        </p:spPr>
        <p:txBody>
          <a:bodyPr/>
          <a:lstStyle/>
          <a:p>
            <a:r>
              <a:rPr lang="en-US" dirty="0" smtClean="0"/>
              <a:t>15. Storage reliability at scale; </a:t>
            </a:r>
            <a:r>
              <a:rPr lang="en-US" dirty="0" err="1" smtClean="0"/>
              <a:t>DynamoDB</a:t>
            </a:r>
            <a:endParaRPr lang="en-US" dirty="0"/>
          </a:p>
        </p:txBody>
      </p:sp>
      <p:sp>
        <p:nvSpPr>
          <p:cNvPr id="3" name="Content Placeholder 2"/>
          <p:cNvSpPr>
            <a:spLocks noGrp="1"/>
          </p:cNvSpPr>
          <p:nvPr>
            <p:ph idx="1"/>
          </p:nvPr>
        </p:nvSpPr>
        <p:spPr>
          <a:xfrm>
            <a:off x="457200" y="1269999"/>
            <a:ext cx="8229600" cy="5024497"/>
          </a:xfrm>
        </p:spPr>
        <p:txBody>
          <a:bodyPr/>
          <a:lstStyle/>
          <a:p>
            <a:r>
              <a:rPr lang="en-US" dirty="0" err="1" smtClean="0"/>
              <a:t>DynamoDB</a:t>
            </a:r>
            <a:r>
              <a:rPr lang="en-US" dirty="0" smtClean="0"/>
              <a:t> is </a:t>
            </a:r>
            <a:r>
              <a:rPr lang="en-US" dirty="0"/>
              <a:t>a  </a:t>
            </a:r>
            <a:r>
              <a:rPr lang="en-US" dirty="0" err="1"/>
              <a:t>NoSQL</a:t>
            </a:r>
            <a:r>
              <a:rPr lang="en-US" dirty="0"/>
              <a:t> database service for  latency-sensitive applications that need consistent access at any </a:t>
            </a:r>
            <a:r>
              <a:rPr lang="en-US" dirty="0" smtClean="0"/>
              <a:t>scale.</a:t>
            </a:r>
          </a:p>
          <a:p>
            <a:pPr lvl="1"/>
            <a:r>
              <a:rPr lang="en-US" dirty="0"/>
              <a:t>I</a:t>
            </a:r>
            <a:r>
              <a:rPr lang="en-US" dirty="0" smtClean="0"/>
              <a:t>s </a:t>
            </a:r>
            <a:r>
              <a:rPr lang="en-US" dirty="0"/>
              <a:t>a fully-managed database service designed to provide an </a:t>
            </a:r>
            <a:r>
              <a:rPr lang="en-US" u="sng" dirty="0" smtClean="0"/>
              <a:t>always</a:t>
            </a:r>
            <a:r>
              <a:rPr lang="en-US" u="sng" dirty="0"/>
              <a:t>-</a:t>
            </a:r>
            <a:r>
              <a:rPr lang="en-US" u="sng" dirty="0" smtClean="0"/>
              <a:t>on </a:t>
            </a:r>
            <a:r>
              <a:rPr lang="en-US" dirty="0"/>
              <a:t>experience. </a:t>
            </a:r>
            <a:endParaRPr lang="en-US" dirty="0" smtClean="0"/>
          </a:p>
          <a:p>
            <a:pPr lvl="1"/>
            <a:r>
              <a:rPr lang="en-US" dirty="0"/>
              <a:t>S</a:t>
            </a:r>
            <a:r>
              <a:rPr lang="en-US" dirty="0" smtClean="0"/>
              <a:t>upports </a:t>
            </a:r>
            <a:r>
              <a:rPr lang="en-US" dirty="0"/>
              <a:t>both document and key-value store models and has been used for mobile, web, gaming, </a:t>
            </a:r>
            <a:r>
              <a:rPr lang="en-US" dirty="0" err="1"/>
              <a:t>IoT</a:t>
            </a:r>
            <a:r>
              <a:rPr lang="en-US" dirty="0"/>
              <a:t>, advertising, real-time analytics, and other applications. </a:t>
            </a:r>
            <a:endParaRPr lang="en-US" dirty="0" smtClean="0"/>
          </a:p>
          <a:p>
            <a:pPr lvl="1"/>
            <a:r>
              <a:rPr lang="en-US" u="sng" dirty="0"/>
              <a:t>S</a:t>
            </a:r>
            <a:r>
              <a:rPr lang="en-US" u="sng" dirty="0" smtClean="0"/>
              <a:t>tores </a:t>
            </a:r>
            <a:r>
              <a:rPr lang="en-US" u="sng" dirty="0"/>
              <a:t>data on SSD</a:t>
            </a:r>
            <a:r>
              <a:rPr lang="en-US" dirty="0"/>
              <a:t>s to support latency-sensitive applications; typical requests take milliseconds to complete.  </a:t>
            </a:r>
            <a:endParaRPr lang="en-US" dirty="0" smtClean="0"/>
          </a:p>
          <a:p>
            <a:pPr lvl="1"/>
            <a:r>
              <a:rPr lang="en-US" dirty="0"/>
              <a:t>A</a:t>
            </a:r>
            <a:r>
              <a:rPr lang="en-US" dirty="0" smtClean="0"/>
              <a:t>llows </a:t>
            </a:r>
            <a:r>
              <a:rPr lang="en-US" dirty="0"/>
              <a:t>developers to specify the throughput capacity required for specific tables within their database using the </a:t>
            </a:r>
            <a:r>
              <a:rPr lang="en-US" u="sng" dirty="0" smtClean="0"/>
              <a:t>provisioned throughput</a:t>
            </a:r>
            <a:r>
              <a:rPr lang="en-US" dirty="0" smtClean="0"/>
              <a:t> </a:t>
            </a:r>
            <a:r>
              <a:rPr lang="en-US" dirty="0"/>
              <a:t>feature to deliver predictable performance at any </a:t>
            </a:r>
            <a:r>
              <a:rPr lang="en-US" dirty="0" smtClean="0"/>
              <a:t>scale</a:t>
            </a:r>
          </a:p>
          <a:p>
            <a:pPr lvl="1"/>
            <a:endParaRPr lang="en-US"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49</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 xmlns:p14="http://schemas.microsoft.com/office/powerpoint/2010/main" val="2193762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challenges</a:t>
            </a:r>
            <a:endParaRPr lang="en-US" dirty="0"/>
          </a:p>
        </p:txBody>
      </p:sp>
      <p:sp>
        <p:nvSpPr>
          <p:cNvPr id="3" name="Content Placeholder 2"/>
          <p:cNvSpPr>
            <a:spLocks noGrp="1"/>
          </p:cNvSpPr>
          <p:nvPr>
            <p:ph idx="1"/>
          </p:nvPr>
        </p:nvSpPr>
        <p:spPr>
          <a:xfrm>
            <a:off x="317513" y="1269999"/>
            <a:ext cx="8503798" cy="4811889"/>
          </a:xfrm>
        </p:spPr>
        <p:txBody>
          <a:bodyPr/>
          <a:lstStyle/>
          <a:p>
            <a:r>
              <a:rPr lang="en-US" dirty="0"/>
              <a:t>The storage system design philosophy has shifted from  performance-at-any-cost to </a:t>
            </a:r>
            <a:r>
              <a:rPr lang="en-US" b="1" dirty="0"/>
              <a:t>reliability-at-the-lowest-possible-cost</a:t>
            </a:r>
            <a:r>
              <a:rPr lang="en-US" dirty="0" smtClean="0"/>
              <a:t>. </a:t>
            </a:r>
          </a:p>
          <a:p>
            <a:r>
              <a:rPr lang="en-US" dirty="0" smtClean="0"/>
              <a:t>This design philosophy has important implications on software complexity. </a:t>
            </a:r>
            <a:endParaRPr lang="en-US" dirty="0"/>
          </a:p>
          <a:p>
            <a:r>
              <a:rPr lang="en-US" dirty="0" smtClean="0"/>
              <a:t>Maintaining </a:t>
            </a:r>
            <a:r>
              <a:rPr lang="en-US" b="1" dirty="0"/>
              <a:t>consistency among multiple copies </a:t>
            </a:r>
            <a:r>
              <a:rPr lang="en-US" dirty="0"/>
              <a:t>of data records increases the data management software complexity and could negatively affect the storage system performance if data is frequently updated</a:t>
            </a:r>
            <a:r>
              <a:rPr lang="en-US" dirty="0" smtClean="0"/>
              <a:t>.</a:t>
            </a:r>
          </a:p>
          <a:p>
            <a:r>
              <a:rPr lang="en-US" dirty="0"/>
              <a:t>Sophisticated strategies to </a:t>
            </a:r>
            <a:r>
              <a:rPr lang="en-US" b="1" dirty="0"/>
              <a:t>reduce the access time </a:t>
            </a:r>
            <a:r>
              <a:rPr lang="en-US" dirty="0"/>
              <a:t>and </a:t>
            </a:r>
            <a:r>
              <a:rPr lang="en-US" b="1" dirty="0"/>
              <a:t>to support multimedia access </a:t>
            </a:r>
            <a:r>
              <a:rPr lang="en-US" dirty="0"/>
              <a:t>are necessary to satisfy the timing requirements of data streaming and content delivery. </a:t>
            </a:r>
          </a:p>
          <a:p>
            <a:r>
              <a:rPr lang="en-US" b="1" dirty="0"/>
              <a:t>Data replication </a:t>
            </a:r>
            <a:r>
              <a:rPr lang="en-US" dirty="0"/>
              <a:t>allows </a:t>
            </a:r>
            <a:r>
              <a:rPr lang="en-US" b="1" dirty="0"/>
              <a:t>concurrent access </a:t>
            </a:r>
            <a:r>
              <a:rPr lang="en-US" dirty="0"/>
              <a:t>to data from multiple processors and </a:t>
            </a:r>
            <a:r>
              <a:rPr lang="en-US" b="1" dirty="0"/>
              <a:t>decreases the chances of data loss</a:t>
            </a:r>
            <a:r>
              <a:rPr lang="en-US" dirty="0"/>
              <a:t>. </a:t>
            </a:r>
          </a:p>
          <a:p>
            <a:endParaRPr lang="en-US" dirty="0" smtClean="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 xmlns:p14="http://schemas.microsoft.com/office/powerpoint/2010/main" val="24738313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DynamoDB</a:t>
            </a:r>
            <a:r>
              <a:rPr lang="en-US" dirty="0" smtClean="0"/>
              <a:t> design concerns and solutions</a:t>
            </a:r>
            <a:endParaRPr lang="en-US" dirty="0"/>
          </a:p>
        </p:txBody>
      </p:sp>
      <p:sp>
        <p:nvSpPr>
          <p:cNvPr id="3" name="Content Placeholder 2"/>
          <p:cNvSpPr>
            <a:spLocks noGrp="1"/>
          </p:cNvSpPr>
          <p:nvPr>
            <p:ph idx="1"/>
          </p:nvPr>
        </p:nvSpPr>
        <p:spPr>
          <a:xfrm>
            <a:off x="244220" y="1156038"/>
            <a:ext cx="8596541" cy="5062967"/>
          </a:xfrm>
        </p:spPr>
        <p:txBody>
          <a:bodyPr/>
          <a:lstStyle/>
          <a:p>
            <a:r>
              <a:rPr lang="en-US" dirty="0" smtClean="0"/>
              <a:t>High availability is the </a:t>
            </a:r>
            <a:r>
              <a:rPr lang="en-US" dirty="0"/>
              <a:t>primary </a:t>
            </a:r>
            <a:r>
              <a:rPr lang="en-US" dirty="0" smtClean="0"/>
              <a:t>concern. Updates should not be </a:t>
            </a:r>
            <a:r>
              <a:rPr lang="en-US" dirty="0"/>
              <a:t>rejected even in the wake of network partitions or server failures. </a:t>
            </a:r>
            <a:endParaRPr lang="en-US" dirty="0" smtClean="0"/>
          </a:p>
          <a:p>
            <a:r>
              <a:rPr lang="en-US" dirty="0"/>
              <a:t>D</a:t>
            </a:r>
            <a:r>
              <a:rPr lang="en-US" dirty="0" smtClean="0"/>
              <a:t>eliver </a:t>
            </a:r>
            <a:r>
              <a:rPr lang="en-US" dirty="0"/>
              <a:t>predictive performance in addition to reliability and scalability.   </a:t>
            </a:r>
            <a:endParaRPr lang="en-US" dirty="0" smtClean="0"/>
          </a:p>
          <a:p>
            <a:r>
              <a:rPr lang="en-US" dirty="0" smtClean="0"/>
              <a:t>The </a:t>
            </a:r>
            <a:r>
              <a:rPr lang="en-US" dirty="0"/>
              <a:t>services </a:t>
            </a:r>
            <a:r>
              <a:rPr lang="en-US" dirty="0" smtClean="0"/>
              <a:t>supported </a:t>
            </a:r>
            <a:r>
              <a:rPr lang="en-US" dirty="0"/>
              <a:t>have stringent latency requirements and this precludes supporting ACID properties</a:t>
            </a:r>
            <a:r>
              <a:rPr lang="en-US" dirty="0" smtClean="0"/>
              <a:t>.</a:t>
            </a:r>
          </a:p>
          <a:p>
            <a:r>
              <a:rPr lang="en-US" dirty="0"/>
              <a:t>Strong consistency and high data availability cannot be achieved simultaneously. </a:t>
            </a:r>
            <a:endParaRPr lang="en-US" dirty="0" smtClean="0"/>
          </a:p>
          <a:p>
            <a:r>
              <a:rPr lang="en-US" dirty="0" smtClean="0"/>
              <a:t>Availability </a:t>
            </a:r>
            <a:r>
              <a:rPr lang="en-US" dirty="0"/>
              <a:t>can be increased by optimistic replication, allowing  changes to propagate to replicas in the background, while disconnected work is tolerated</a:t>
            </a:r>
            <a:r>
              <a:rPr lang="en-US" dirty="0" smtClean="0"/>
              <a:t>.</a:t>
            </a:r>
          </a:p>
          <a:p>
            <a:r>
              <a:rPr lang="en-US" dirty="0"/>
              <a:t>In  traditional data stores writes may be rejected if the data store cannot reach all, or a majority of the replicas at a given time</a:t>
            </a:r>
            <a:r>
              <a:rPr lang="en-US" dirty="0" smtClean="0"/>
              <a:t>.</a:t>
            </a:r>
          </a:p>
          <a:p>
            <a:r>
              <a:rPr lang="en-US" dirty="0" smtClean="0"/>
              <a:t>Rather </a:t>
            </a:r>
            <a:r>
              <a:rPr lang="en-US" dirty="0"/>
              <a:t>than implementing conflict resolution during writes and keeping the read complexity simple, Dynamo increases the complexity of conflict resolution </a:t>
            </a:r>
            <a:r>
              <a:rPr lang="en-US" dirty="0" smtClean="0"/>
              <a:t>of </a:t>
            </a:r>
            <a:r>
              <a:rPr lang="en-US" dirty="0"/>
              <a:t>read operations.</a:t>
            </a: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50</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 xmlns:p14="http://schemas.microsoft.com/office/powerpoint/2010/main" val="36030570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 </a:t>
            </a:r>
            <a:r>
              <a:rPr lang="en-US" dirty="0"/>
              <a:t>to achieve </a:t>
            </a:r>
            <a:r>
              <a:rPr lang="en-US" dirty="0" smtClean="0"/>
              <a:t>the design </a:t>
            </a:r>
            <a:r>
              <a:rPr lang="en-US" dirty="0"/>
              <a:t>objectives</a:t>
            </a:r>
          </a:p>
        </p:txBody>
      </p:sp>
      <p:sp>
        <p:nvSpPr>
          <p:cNvPr id="3" name="Content Placeholder 2"/>
          <p:cNvSpPr>
            <a:spLocks noGrp="1"/>
          </p:cNvSpPr>
          <p:nvPr>
            <p:ph idx="1"/>
          </p:nvPr>
        </p:nvSpPr>
        <p:spPr/>
        <p:txBody>
          <a:bodyPr/>
          <a:lstStyle/>
          <a:p>
            <a:r>
              <a:rPr lang="en-US" dirty="0" smtClean="0"/>
              <a:t> </a:t>
            </a:r>
            <a:r>
              <a:rPr lang="en-US" u="sng" dirty="0"/>
              <a:t>Incremental </a:t>
            </a:r>
            <a:r>
              <a:rPr lang="en-US" u="sng" dirty="0" smtClean="0"/>
              <a:t>scalability </a:t>
            </a:r>
            <a:r>
              <a:rPr lang="en-US" dirty="0"/>
              <a:t>ensured by consistent hashing. </a:t>
            </a:r>
          </a:p>
          <a:p>
            <a:r>
              <a:rPr lang="en-US" u="sng" dirty="0" smtClean="0"/>
              <a:t>High </a:t>
            </a:r>
            <a:r>
              <a:rPr lang="en-US" u="sng" dirty="0"/>
              <a:t>write </a:t>
            </a:r>
            <a:r>
              <a:rPr lang="en-US" u="sng" dirty="0" smtClean="0"/>
              <a:t>availability </a:t>
            </a:r>
            <a:r>
              <a:rPr lang="en-US" dirty="0"/>
              <a:t>based on the use of vector clocks with </a:t>
            </a:r>
            <a:r>
              <a:rPr lang="en-US" dirty="0" smtClean="0"/>
              <a:t>reconciliation</a:t>
            </a:r>
            <a:r>
              <a:rPr lang="en-US" dirty="0"/>
              <a:t>.</a:t>
            </a:r>
          </a:p>
          <a:p>
            <a:r>
              <a:rPr lang="en-US" u="sng" dirty="0" smtClean="0"/>
              <a:t>Handling </a:t>
            </a:r>
            <a:r>
              <a:rPr lang="en-US" u="sng" dirty="0"/>
              <a:t>temporary </a:t>
            </a:r>
            <a:r>
              <a:rPr lang="en-US" u="sng" dirty="0" smtClean="0"/>
              <a:t>failures</a:t>
            </a:r>
            <a:r>
              <a:rPr lang="en-US" dirty="0" smtClean="0"/>
              <a:t>  </a:t>
            </a:r>
            <a:r>
              <a:rPr lang="en-US" dirty="0"/>
              <a:t>using  sloppy quorum and hinted handoff. This provides high availability and durability guarantees when some of the replicas are not </a:t>
            </a:r>
            <a:r>
              <a:rPr lang="en-US" dirty="0" smtClean="0"/>
              <a:t>available</a:t>
            </a:r>
            <a:endParaRPr lang="en-US" dirty="0"/>
          </a:p>
          <a:p>
            <a:r>
              <a:rPr lang="en-US" u="sng" dirty="0" smtClean="0"/>
              <a:t>Permanent </a:t>
            </a:r>
            <a:r>
              <a:rPr lang="en-US" u="sng" dirty="0"/>
              <a:t>failure  </a:t>
            </a:r>
            <a:r>
              <a:rPr lang="en-US" u="sng" dirty="0" smtClean="0"/>
              <a:t>recovery</a:t>
            </a:r>
            <a:r>
              <a:rPr lang="en-US" dirty="0" smtClean="0"/>
              <a:t> </a:t>
            </a:r>
            <a:r>
              <a:rPr lang="en-US" dirty="0"/>
              <a:t>based  on anti-entropy and </a:t>
            </a:r>
            <a:r>
              <a:rPr lang="en-US" dirty="0" err="1"/>
              <a:t>Merkle</a:t>
            </a:r>
            <a:r>
              <a:rPr lang="en-US" dirty="0"/>
              <a:t> trees. </a:t>
            </a:r>
            <a:r>
              <a:rPr lang="en-US" dirty="0" smtClean="0"/>
              <a:t>The </a:t>
            </a:r>
            <a:r>
              <a:rPr lang="en-US" dirty="0"/>
              <a:t>technique synchronizes divergent replicas </a:t>
            </a:r>
            <a:r>
              <a:rPr lang="en-US" dirty="0" smtClean="0"/>
              <a:t>in </a:t>
            </a:r>
            <a:r>
              <a:rPr lang="en-US" dirty="0"/>
              <a:t>background</a:t>
            </a:r>
            <a:r>
              <a:rPr lang="en-US" dirty="0" smtClean="0"/>
              <a:t>.</a:t>
            </a:r>
            <a:endParaRPr lang="en-US" dirty="0"/>
          </a:p>
          <a:p>
            <a:r>
              <a:rPr lang="en-US" u="sng" dirty="0" smtClean="0"/>
              <a:t>Gossip</a:t>
            </a:r>
            <a:r>
              <a:rPr lang="en-US" u="sng" dirty="0"/>
              <a:t>-based membership protocol and failure </a:t>
            </a:r>
            <a:r>
              <a:rPr lang="en-US" u="sng" dirty="0" smtClean="0"/>
              <a:t>detection</a:t>
            </a:r>
            <a:r>
              <a:rPr lang="en-US" dirty="0" smtClean="0"/>
              <a:t> </a:t>
            </a:r>
            <a:r>
              <a:rPr lang="en-US" dirty="0"/>
              <a:t>for membership and failure detection. The advantage of this technique is that it preserves </a:t>
            </a:r>
            <a:r>
              <a:rPr lang="en-US" dirty="0" smtClean="0"/>
              <a:t>symmetry and </a:t>
            </a:r>
            <a:r>
              <a:rPr lang="en-US" dirty="0"/>
              <a:t>avoids having a centralized registry for storing membership and node </a:t>
            </a:r>
            <a:r>
              <a:rPr lang="en-US" dirty="0" err="1"/>
              <a:t>liveness</a:t>
            </a:r>
            <a:r>
              <a:rPr lang="en-US" dirty="0"/>
              <a:t> information.</a:t>
            </a:r>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51</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 xmlns:p14="http://schemas.microsoft.com/office/powerpoint/2010/main" val="11726108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Server organization</a:t>
            </a:r>
            <a:endParaRPr lang="en-US" dirty="0"/>
          </a:p>
        </p:txBody>
      </p:sp>
      <p:sp>
        <p:nvSpPr>
          <p:cNvPr id="9" name="Content Placeholder 8"/>
          <p:cNvSpPr>
            <a:spLocks noGrp="1"/>
          </p:cNvSpPr>
          <p:nvPr>
            <p:ph idx="1"/>
          </p:nvPr>
        </p:nvSpPr>
        <p:spPr>
          <a:xfrm>
            <a:off x="457200" y="1188449"/>
            <a:ext cx="3938758" cy="5046836"/>
          </a:xfrm>
        </p:spPr>
        <p:txBody>
          <a:bodyPr/>
          <a:lstStyle/>
          <a:p>
            <a:pPr marL="0" indent="0">
              <a:buNone/>
            </a:pPr>
            <a:r>
              <a:rPr lang="en-US" dirty="0"/>
              <a:t>The servers of the </a:t>
            </a:r>
            <a:r>
              <a:rPr lang="en-US" dirty="0" err="1" smtClean="0"/>
              <a:t>DynamoDB</a:t>
            </a:r>
            <a:r>
              <a:rPr lang="en-US" dirty="0" smtClean="0"/>
              <a:t> </a:t>
            </a:r>
            <a:r>
              <a:rPr lang="en-US" dirty="0"/>
              <a:t>service are organized as a ring. Ring  nodes B, C, and D store keys in range (A,B), including the key </a:t>
            </a:r>
            <a:r>
              <a:rPr lang="en-US" dirty="0" smtClean="0"/>
              <a:t>k.</a:t>
            </a:r>
          </a:p>
          <a:p>
            <a:pPr marL="0" indent="0">
              <a:buNone/>
            </a:pPr>
            <a:r>
              <a:rPr lang="en-US" dirty="0" smtClean="0"/>
              <a:t>A </a:t>
            </a:r>
            <a:r>
              <a:rPr lang="en-US" dirty="0"/>
              <a:t>data item identified by a key is assigned to a storage server by hashing the data item key to yield its position on the ring, and then walking the ring clockwise to find the first node  with a position larger than the position of the item.  </a:t>
            </a:r>
            <a:endParaRPr lang="en-US" dirty="0" smtClean="0"/>
          </a:p>
          <a:p>
            <a:pPr marL="0" indent="0">
              <a:buNone/>
            </a:pPr>
            <a:r>
              <a:rPr lang="en-US" dirty="0"/>
              <a:t>A</a:t>
            </a:r>
            <a:r>
              <a:rPr lang="en-US" dirty="0" smtClean="0"/>
              <a:t> </a:t>
            </a:r>
            <a:r>
              <a:rPr lang="en-US" dirty="0"/>
              <a:t>storage server is responsible for the ring region between itself and its predecessor in the </a:t>
            </a:r>
            <a:r>
              <a:rPr lang="en-US" dirty="0" smtClean="0"/>
              <a:t>ring.</a:t>
            </a:r>
            <a:endParaRPr lang="en-US"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52</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pic>
        <p:nvPicPr>
          <p:cNvPr id="7" name="Picture 6"/>
          <p:cNvPicPr>
            <a:picLocks noChangeAspect="1"/>
          </p:cNvPicPr>
          <p:nvPr/>
        </p:nvPicPr>
        <p:blipFill>
          <a:blip r:embed="rId2" cstate="print"/>
          <a:stretch>
            <a:fillRect/>
          </a:stretch>
        </p:blipFill>
        <p:spPr>
          <a:xfrm>
            <a:off x="4217186" y="1002617"/>
            <a:ext cx="5122137" cy="5308600"/>
          </a:xfrm>
          <a:prstGeom prst="rect">
            <a:avLst/>
          </a:prstGeom>
        </p:spPr>
      </p:pic>
    </p:spTree>
    <p:extLst>
      <p:ext uri="{BB962C8B-B14F-4D97-AF65-F5344CB8AC3E}">
        <p14:creationId xmlns="" xmlns:p14="http://schemas.microsoft.com/office/powerpoint/2010/main" val="39232611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nodes</a:t>
            </a:r>
            <a:endParaRPr lang="en-US" dirty="0"/>
          </a:p>
        </p:txBody>
      </p:sp>
      <p:sp>
        <p:nvSpPr>
          <p:cNvPr id="3" name="Content Placeholder 2"/>
          <p:cNvSpPr>
            <a:spLocks noGrp="1"/>
          </p:cNvSpPr>
          <p:nvPr>
            <p:ph idx="1"/>
          </p:nvPr>
        </p:nvSpPr>
        <p:spPr/>
        <p:txBody>
          <a:bodyPr/>
          <a:lstStyle/>
          <a:p>
            <a:r>
              <a:rPr lang="en-US" dirty="0"/>
              <a:t>Instead of mapping a storage server  to a single point in the ring the system </a:t>
            </a:r>
            <a:r>
              <a:rPr lang="en-US" dirty="0" smtClean="0"/>
              <a:t>uses </a:t>
            </a:r>
            <a:r>
              <a:rPr lang="en-US" dirty="0"/>
              <a:t>``virtual nodes'' and assigns it to multiple points in the ring. </a:t>
            </a:r>
            <a:endParaRPr lang="en-US" dirty="0" smtClean="0"/>
          </a:p>
          <a:p>
            <a:r>
              <a:rPr lang="en-US" dirty="0" smtClean="0"/>
              <a:t>A </a:t>
            </a:r>
            <a:r>
              <a:rPr lang="en-US" dirty="0"/>
              <a:t>physical server is mapped to multiple nodes of the ring. This form of virtualization supports</a:t>
            </a:r>
            <a:r>
              <a:rPr lang="en-US" dirty="0" smtClean="0"/>
              <a:t>:</a:t>
            </a:r>
          </a:p>
          <a:p>
            <a:pPr lvl="1"/>
            <a:r>
              <a:rPr lang="en-US" dirty="0"/>
              <a:t>Load balancing. When a storage server is unavailable its load is dispersed among available servers. When the server comes back again, it is added to the system and accepts a load roughly equivalent to the load of other servers</a:t>
            </a:r>
            <a:r>
              <a:rPr lang="en-US" dirty="0" smtClean="0"/>
              <a:t>.</a:t>
            </a:r>
            <a:endParaRPr lang="en-US" dirty="0"/>
          </a:p>
          <a:p>
            <a:pPr lvl="1"/>
            <a:r>
              <a:rPr lang="en-US" dirty="0"/>
              <a:t>System heterogeneity.  The number of virtual nodes a physical server is mapped to depends on its capacity.</a:t>
            </a:r>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53</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 xmlns:p14="http://schemas.microsoft.com/office/powerpoint/2010/main" val="1827312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Eventual consistency</a:t>
            </a:r>
            <a:endParaRPr lang="en-US" dirty="0"/>
          </a:p>
        </p:txBody>
      </p:sp>
      <p:sp>
        <p:nvSpPr>
          <p:cNvPr id="3" name="Content Placeholder 2"/>
          <p:cNvSpPr>
            <a:spLocks noGrp="1"/>
          </p:cNvSpPr>
          <p:nvPr>
            <p:ph idx="1"/>
          </p:nvPr>
        </p:nvSpPr>
        <p:spPr/>
        <p:txBody>
          <a:bodyPr/>
          <a:lstStyle/>
          <a:p>
            <a:r>
              <a:rPr lang="en-US" dirty="0"/>
              <a:t>This strategy allows  updates to be propagated to all replicas asynchronously.  A versioning system allows  multiple versions of a data object to be present in the data store at the same time. The result of each modification is a new and immutable version </a:t>
            </a:r>
            <a:r>
              <a:rPr lang="en-US" dirty="0" smtClean="0"/>
              <a:t>of </a:t>
            </a:r>
            <a:r>
              <a:rPr lang="en-US" dirty="0"/>
              <a:t>data.  New versions often subsume the older ones  and the system  can use syntactic reconciliation to  determine the authoritative version</a:t>
            </a:r>
            <a:r>
              <a:rPr lang="en-US" dirty="0" smtClean="0"/>
              <a:t>.</a:t>
            </a:r>
          </a:p>
          <a:p>
            <a:r>
              <a:rPr lang="en-US" dirty="0"/>
              <a:t>The system uses </a:t>
            </a:r>
            <a:r>
              <a:rPr lang="en-US" dirty="0" smtClean="0"/>
              <a:t> </a:t>
            </a:r>
            <a:r>
              <a:rPr lang="en-US" u="sng" dirty="0"/>
              <a:t>vector </a:t>
            </a:r>
            <a:r>
              <a:rPr lang="en-US" u="sng" dirty="0" smtClean="0"/>
              <a:t>clocks</a:t>
            </a:r>
            <a:r>
              <a:rPr lang="en-US" dirty="0" smtClean="0"/>
              <a:t>, </a:t>
            </a:r>
            <a:r>
              <a:rPr lang="en-US" dirty="0"/>
              <a:t>lists of (node, counter) pairs, to capture causality of  each version of a data object. When a client updates an object, it must specify the version it is updating by passing the context it obtained from an earlier read operation, which contains the vector clock information. </a:t>
            </a:r>
          </a:p>
          <a:p>
            <a:endParaRPr lang="en-US"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54</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 xmlns:p14="http://schemas.microsoft.com/office/powerpoint/2010/main" val="1447405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t>
            </a:r>
            <a:r>
              <a:rPr lang="en-US" dirty="0" smtClean="0"/>
              <a:t>ersioning </a:t>
            </a:r>
            <a:r>
              <a:rPr lang="en-US" dirty="0"/>
              <a:t>mechanism </a:t>
            </a:r>
            <a:r>
              <a:rPr lang="en-US" dirty="0" smtClean="0"/>
              <a:t>for a </a:t>
            </a:r>
            <a:r>
              <a:rPr lang="en-US" dirty="0"/>
              <a:t>sequence of events</a:t>
            </a:r>
          </a:p>
        </p:txBody>
      </p:sp>
      <p:sp>
        <p:nvSpPr>
          <p:cNvPr id="3" name="Content Placeholder 2"/>
          <p:cNvSpPr>
            <a:spLocks noGrp="1"/>
          </p:cNvSpPr>
          <p:nvPr>
            <p:ph idx="1"/>
          </p:nvPr>
        </p:nvSpPr>
        <p:spPr>
          <a:xfrm>
            <a:off x="457199" y="1156038"/>
            <a:ext cx="8416123" cy="5144367"/>
          </a:xfrm>
        </p:spPr>
        <p:txBody>
          <a:bodyPr/>
          <a:lstStyle/>
          <a:p>
            <a:r>
              <a:rPr lang="en-US" dirty="0" smtClean="0"/>
              <a:t>Data </a:t>
            </a:r>
            <a:r>
              <a:rPr lang="en-US" dirty="0"/>
              <a:t>is written by server </a:t>
            </a:r>
            <a:r>
              <a:rPr lang="en-US" dirty="0" smtClean="0"/>
              <a:t>S</a:t>
            </a:r>
            <a:r>
              <a:rPr lang="en-US" baseline="-25000" dirty="0" smtClean="0"/>
              <a:t>a</a:t>
            </a:r>
            <a:r>
              <a:rPr lang="en-US" dirty="0" smtClean="0"/>
              <a:t> and </a:t>
            </a:r>
            <a:r>
              <a:rPr lang="en-US" dirty="0"/>
              <a:t>the object </a:t>
            </a:r>
            <a:r>
              <a:rPr lang="en-US" dirty="0" smtClean="0"/>
              <a:t>Data1 </a:t>
            </a:r>
            <a:r>
              <a:rPr lang="en-US" dirty="0"/>
              <a:t>with the associated </a:t>
            </a:r>
            <a:r>
              <a:rPr lang="en-US" dirty="0" smtClean="0"/>
              <a:t>clock [S</a:t>
            </a:r>
            <a:r>
              <a:rPr lang="en-US" baseline="-25000" dirty="0" smtClean="0"/>
              <a:t>a</a:t>
            </a:r>
            <a:r>
              <a:rPr lang="en-US" dirty="0" smtClean="0"/>
              <a:t>,</a:t>
            </a:r>
            <a:r>
              <a:rPr lang="en-US" dirty="0"/>
              <a:t>1</a:t>
            </a:r>
            <a:r>
              <a:rPr lang="en-US" dirty="0" smtClean="0"/>
              <a:t>] </a:t>
            </a:r>
            <a:r>
              <a:rPr lang="en-US" dirty="0"/>
              <a:t>is created. </a:t>
            </a:r>
            <a:endParaRPr lang="en-US" dirty="0" smtClean="0"/>
          </a:p>
          <a:p>
            <a:r>
              <a:rPr lang="en-US" dirty="0" smtClean="0"/>
              <a:t>The </a:t>
            </a:r>
            <a:r>
              <a:rPr lang="en-US" dirty="0"/>
              <a:t>same server </a:t>
            </a:r>
            <a:r>
              <a:rPr lang="en-US" dirty="0" err="1"/>
              <a:t>S</a:t>
            </a:r>
            <a:r>
              <a:rPr lang="en-US" baseline="-25000" dirty="0" err="1"/>
              <a:t>a</a:t>
            </a:r>
            <a:r>
              <a:rPr lang="en-US" dirty="0" err="1" smtClean="0"/>
              <a:t>writes</a:t>
            </a:r>
            <a:r>
              <a:rPr lang="en-US" dirty="0" smtClean="0"/>
              <a:t> </a:t>
            </a:r>
            <a:r>
              <a:rPr lang="en-US" dirty="0"/>
              <a:t>again  and the </a:t>
            </a:r>
            <a:r>
              <a:rPr lang="en-US" dirty="0" smtClean="0"/>
              <a:t>object Data2 </a:t>
            </a:r>
            <a:r>
              <a:rPr lang="en-US" dirty="0"/>
              <a:t>with the associated clock [S</a:t>
            </a:r>
            <a:r>
              <a:rPr lang="en-US" baseline="-25000" dirty="0"/>
              <a:t>a</a:t>
            </a:r>
            <a:r>
              <a:rPr lang="en-US" dirty="0" smtClean="0"/>
              <a:t>,2] is </a:t>
            </a:r>
            <a:r>
              <a:rPr lang="en-US" dirty="0"/>
              <a:t>created. </a:t>
            </a:r>
            <a:r>
              <a:rPr lang="en-US" dirty="0" smtClean="0"/>
              <a:t> Data2 </a:t>
            </a:r>
            <a:r>
              <a:rPr lang="en-US" dirty="0"/>
              <a:t>is a descendent of </a:t>
            </a:r>
            <a:r>
              <a:rPr lang="en-US" dirty="0" smtClean="0"/>
              <a:t> Data1 </a:t>
            </a:r>
            <a:r>
              <a:rPr lang="en-US" dirty="0"/>
              <a:t>and  over-writes it.   There may be replicas of </a:t>
            </a:r>
            <a:r>
              <a:rPr lang="en-US" dirty="0" smtClean="0"/>
              <a:t> Data1  </a:t>
            </a:r>
            <a:r>
              <a:rPr lang="en-US" dirty="0"/>
              <a:t>at servers that have not yet </a:t>
            </a:r>
            <a:r>
              <a:rPr lang="en-US" dirty="0" smtClean="0"/>
              <a:t>seen Data2.  </a:t>
            </a:r>
          </a:p>
          <a:p>
            <a:r>
              <a:rPr lang="en-US" dirty="0" smtClean="0"/>
              <a:t>The </a:t>
            </a:r>
            <a:r>
              <a:rPr lang="en-US" dirty="0"/>
              <a:t>same client updates the object and server </a:t>
            </a:r>
            <a:r>
              <a:rPr lang="en-US" dirty="0" err="1" smtClean="0"/>
              <a:t>S</a:t>
            </a:r>
            <a:r>
              <a:rPr lang="en-US" baseline="-25000" dirty="0" err="1" smtClean="0"/>
              <a:t>b</a:t>
            </a:r>
            <a:r>
              <a:rPr lang="en-US" baseline="-25000" dirty="0" smtClean="0"/>
              <a:t> </a:t>
            </a:r>
            <a:r>
              <a:rPr lang="en-US" dirty="0" smtClean="0"/>
              <a:t>handles </a:t>
            </a:r>
            <a:r>
              <a:rPr lang="en-US" dirty="0"/>
              <a:t>the request; a new </a:t>
            </a:r>
            <a:r>
              <a:rPr lang="en-US" dirty="0" smtClean="0"/>
              <a:t>object, Data3, </a:t>
            </a:r>
            <a:r>
              <a:rPr lang="en-US" dirty="0"/>
              <a:t>and its associated clock </a:t>
            </a:r>
            <a:r>
              <a:rPr lang="en-US" dirty="0" smtClean="0"/>
              <a:t>[</a:t>
            </a:r>
            <a:r>
              <a:rPr lang="en-US" dirty="0"/>
              <a:t>(S_{a}, 2), (S_{b}, 1)</a:t>
            </a:r>
            <a:r>
              <a:rPr lang="en-US" dirty="0" smtClean="0"/>
              <a:t>] </a:t>
            </a:r>
            <a:r>
              <a:rPr lang="en-US" dirty="0"/>
              <a:t>are created</a:t>
            </a:r>
            <a:r>
              <a:rPr lang="en-US" dirty="0" smtClean="0"/>
              <a:t>.</a:t>
            </a:r>
            <a:endParaRPr lang="en-US" dirty="0"/>
          </a:p>
          <a:p>
            <a:r>
              <a:rPr lang="en-US" dirty="0"/>
              <a:t>A different client reads </a:t>
            </a:r>
            <a:r>
              <a:rPr lang="en-US" dirty="0" smtClean="0"/>
              <a:t>Data2 </a:t>
            </a:r>
            <a:r>
              <a:rPr lang="en-US" dirty="0"/>
              <a:t>and then tries to update it, and this time  server  </a:t>
            </a:r>
            <a:r>
              <a:rPr lang="en-US" dirty="0" err="1" smtClean="0"/>
              <a:t>S</a:t>
            </a:r>
            <a:r>
              <a:rPr lang="en-US" baseline="-25000" dirty="0" err="1" smtClean="0"/>
              <a:t>c</a:t>
            </a:r>
            <a:r>
              <a:rPr lang="en-US" baseline="-25000" dirty="0" smtClean="0"/>
              <a:t> </a:t>
            </a:r>
            <a:r>
              <a:rPr lang="en-US" dirty="0" smtClean="0"/>
              <a:t>handles </a:t>
            </a:r>
            <a:r>
              <a:rPr lang="en-US" dirty="0"/>
              <a:t>her request. A new </a:t>
            </a:r>
            <a:r>
              <a:rPr lang="en-US" dirty="0" smtClean="0"/>
              <a:t>object,  Data4, </a:t>
            </a:r>
            <a:r>
              <a:rPr lang="en-US" dirty="0"/>
              <a:t>a descendent of  </a:t>
            </a:r>
            <a:r>
              <a:rPr lang="en-US" dirty="0" smtClean="0"/>
              <a:t>Data2, </a:t>
            </a:r>
            <a:r>
              <a:rPr lang="en-US" dirty="0"/>
              <a:t>with version clock is </a:t>
            </a:r>
            <a:r>
              <a:rPr lang="en-US" dirty="0" smtClean="0"/>
              <a:t>[</a:t>
            </a:r>
            <a:r>
              <a:rPr lang="en-US" dirty="0"/>
              <a:t>(S_{a}, 2), (S_{c}, 1)</a:t>
            </a:r>
            <a:r>
              <a:rPr lang="en-US" dirty="0" smtClean="0"/>
              <a:t>] </a:t>
            </a:r>
            <a:r>
              <a:rPr lang="en-US" dirty="0"/>
              <a:t>is created. </a:t>
            </a:r>
            <a:endParaRPr lang="en-US" dirty="0" smtClean="0"/>
          </a:p>
          <a:p>
            <a:r>
              <a:rPr lang="en-US" dirty="0" smtClean="0"/>
              <a:t>Upon </a:t>
            </a:r>
            <a:r>
              <a:rPr lang="en-US" dirty="0"/>
              <a:t>receiving </a:t>
            </a:r>
            <a:r>
              <a:rPr lang="en-US" dirty="0" smtClean="0"/>
              <a:t>Data4 </a:t>
            </a:r>
            <a:r>
              <a:rPr lang="en-US" dirty="0"/>
              <a:t>and its clock,  a server aware of </a:t>
            </a:r>
            <a:r>
              <a:rPr lang="en-US" dirty="0" smtClean="0"/>
              <a:t> Data1 </a:t>
            </a:r>
            <a:r>
              <a:rPr lang="en-US" dirty="0"/>
              <a:t>or </a:t>
            </a:r>
            <a:r>
              <a:rPr lang="en-US" dirty="0" smtClean="0"/>
              <a:t> Data2 </a:t>
            </a:r>
            <a:r>
              <a:rPr lang="en-US" dirty="0"/>
              <a:t>could determine,  that  both are overwritten by the new data and can be garbage collected.</a:t>
            </a:r>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55</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 xmlns:p14="http://schemas.microsoft.com/office/powerpoint/2010/main" val="16527103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The time </a:t>
            </a:r>
            <a:r>
              <a:rPr lang="en-US" dirty="0"/>
              <a:t>evolution of an object </a:t>
            </a:r>
            <a:r>
              <a:rPr lang="en-US" dirty="0" smtClean="0"/>
              <a:t>using </a:t>
            </a:r>
            <a:r>
              <a:rPr lang="en-US" dirty="0"/>
              <a:t>vector clocks</a:t>
            </a:r>
          </a:p>
        </p:txBody>
      </p:sp>
      <p:sp>
        <p:nvSpPr>
          <p:cNvPr id="9" name="Content Placeholder 8"/>
          <p:cNvSpPr>
            <a:spLocks noGrp="1"/>
          </p:cNvSpPr>
          <p:nvPr>
            <p:ph idx="1"/>
          </p:nvPr>
        </p:nvSpPr>
        <p:spPr>
          <a:xfrm>
            <a:off x="457200" y="5632921"/>
            <a:ext cx="8229600" cy="651205"/>
          </a:xfrm>
        </p:spPr>
        <p:txBody>
          <a:bodyPr/>
          <a:lstStyle/>
          <a:p>
            <a:pPr marL="0" indent="0">
              <a:buNone/>
            </a:pPr>
            <a:r>
              <a:rPr lang="en-US" dirty="0" smtClean="0"/>
              <a:t>The evolution based on the sequence of events in the previous slide.</a:t>
            </a:r>
            <a:endParaRPr lang="en-US"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56</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pic>
        <p:nvPicPr>
          <p:cNvPr id="7" name="Picture 6"/>
          <p:cNvPicPr>
            <a:picLocks noChangeAspect="1"/>
          </p:cNvPicPr>
          <p:nvPr/>
        </p:nvPicPr>
        <p:blipFill>
          <a:blip r:embed="rId3" cstate="print"/>
          <a:stretch>
            <a:fillRect/>
          </a:stretch>
        </p:blipFill>
        <p:spPr>
          <a:xfrm>
            <a:off x="1107130" y="899125"/>
            <a:ext cx="6789642" cy="4554718"/>
          </a:xfrm>
          <a:prstGeom prst="rect">
            <a:avLst/>
          </a:prstGeom>
        </p:spPr>
      </p:pic>
    </p:spTree>
    <p:extLst>
      <p:ext uri="{BB962C8B-B14F-4D97-AF65-F5344CB8AC3E}">
        <p14:creationId xmlns="" xmlns:p14="http://schemas.microsoft.com/office/powerpoint/2010/main" val="40229759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96900"/>
          </a:xfrm>
        </p:spPr>
        <p:txBody>
          <a:bodyPr/>
          <a:lstStyle/>
          <a:p>
            <a:r>
              <a:rPr lang="en-US" dirty="0" smtClean="0"/>
              <a:t>16. Disk locality </a:t>
            </a:r>
            <a:r>
              <a:rPr lang="en-US" dirty="0"/>
              <a:t>versus </a:t>
            </a:r>
            <a:r>
              <a:rPr lang="en-US" dirty="0" smtClean="0"/>
              <a:t>data locality</a:t>
            </a:r>
            <a:endParaRPr lang="en-US" dirty="0"/>
          </a:p>
        </p:txBody>
      </p:sp>
      <p:sp>
        <p:nvSpPr>
          <p:cNvPr id="3" name="Content Placeholder 2"/>
          <p:cNvSpPr>
            <a:spLocks noGrp="1"/>
          </p:cNvSpPr>
          <p:nvPr>
            <p:ph idx="1"/>
          </p:nvPr>
        </p:nvSpPr>
        <p:spPr>
          <a:xfrm>
            <a:off x="457200" y="1295400"/>
            <a:ext cx="8229600" cy="5054600"/>
          </a:xfrm>
        </p:spPr>
        <p:txBody>
          <a:bodyPr/>
          <a:lstStyle/>
          <a:p>
            <a:r>
              <a:rPr lang="en-US" dirty="0"/>
              <a:t>Locality is critical for the performance of computing systems.  </a:t>
            </a:r>
            <a:endParaRPr lang="en-US" dirty="0" smtClean="0"/>
          </a:p>
          <a:p>
            <a:pPr lvl="1"/>
            <a:r>
              <a:rPr lang="en-US" dirty="0" smtClean="0"/>
              <a:t>A </a:t>
            </a:r>
            <a:r>
              <a:rPr lang="en-US" dirty="0"/>
              <a:t>sequence of references is said to have </a:t>
            </a:r>
            <a:r>
              <a:rPr lang="en-US" u="sng" dirty="0"/>
              <a:t>spatial locality</a:t>
            </a:r>
            <a:r>
              <a:rPr lang="en-US" dirty="0"/>
              <a:t> if the items referenced within a short time interval are close in space, e.g., they are at </a:t>
            </a:r>
            <a:r>
              <a:rPr lang="en-US" dirty="0" smtClean="0"/>
              <a:t>nearby </a:t>
            </a:r>
            <a:r>
              <a:rPr lang="en-US" dirty="0"/>
              <a:t>sectors on a disk.  </a:t>
            </a:r>
            <a:endParaRPr lang="en-US" dirty="0" smtClean="0"/>
          </a:p>
          <a:p>
            <a:pPr lvl="1"/>
            <a:r>
              <a:rPr lang="en-US" dirty="0" smtClean="0"/>
              <a:t>A </a:t>
            </a:r>
            <a:r>
              <a:rPr lang="en-US" dirty="0"/>
              <a:t>sequence exhibits </a:t>
            </a:r>
            <a:r>
              <a:rPr lang="en-US" u="sng" dirty="0"/>
              <a:t>temporal locality</a:t>
            </a:r>
            <a:r>
              <a:rPr lang="en-US" dirty="0"/>
              <a:t> if accesses to the same item are clustered in </a:t>
            </a:r>
            <a:r>
              <a:rPr lang="en-US" dirty="0" smtClean="0"/>
              <a:t>time.</a:t>
            </a:r>
          </a:p>
          <a:p>
            <a:r>
              <a:rPr lang="en-US" dirty="0" smtClean="0"/>
              <a:t>Disk locality </a:t>
            </a:r>
            <a:r>
              <a:rPr lang="en-US" dirty="0"/>
              <a:t>improves the performance of cloud </a:t>
            </a:r>
            <a:r>
              <a:rPr lang="en-US" dirty="0" smtClean="0"/>
              <a:t>applications:</a:t>
            </a:r>
          </a:p>
          <a:p>
            <a:pPr lvl="1"/>
            <a:r>
              <a:rPr lang="en-US" dirty="0" smtClean="0"/>
              <a:t>Disk bandwidth </a:t>
            </a:r>
            <a:r>
              <a:rPr lang="en-US" dirty="0"/>
              <a:t>is larger than the network bandwidth</a:t>
            </a:r>
            <a:r>
              <a:rPr lang="en-US" dirty="0" smtClean="0"/>
              <a:t>; </a:t>
            </a:r>
            <a:r>
              <a:rPr lang="en-US" dirty="0"/>
              <a:t>the off-rack communication bandwidth is oversubscribed and affects the off-rack disk access</a:t>
            </a:r>
            <a:r>
              <a:rPr lang="en-US" dirty="0" smtClean="0"/>
              <a:t>.</a:t>
            </a:r>
            <a:endParaRPr lang="en-US" dirty="0"/>
          </a:p>
          <a:p>
            <a:pPr lvl="1"/>
            <a:r>
              <a:rPr lang="en-US" dirty="0"/>
              <a:t>The better performance of I/O-intensive applications when data stored locally is due to he lower latency and </a:t>
            </a:r>
            <a:r>
              <a:rPr lang="en-US" dirty="0" smtClean="0"/>
              <a:t>the </a:t>
            </a:r>
            <a:r>
              <a:rPr lang="en-US" dirty="0"/>
              <a:t>higher bandwidth of a local  disk versus the latency and the bandwidth of a remote disk. </a:t>
            </a:r>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57</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 xmlns:p14="http://schemas.microsoft.com/office/powerpoint/2010/main" val="8347668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Intriguing question</a:t>
            </a:r>
            <a:endParaRPr lang="en-US" dirty="0"/>
          </a:p>
        </p:txBody>
      </p:sp>
      <p:sp>
        <p:nvSpPr>
          <p:cNvPr id="3" name="Content Placeholder 2"/>
          <p:cNvSpPr>
            <a:spLocks noGrp="1"/>
          </p:cNvSpPr>
          <p:nvPr>
            <p:ph idx="1"/>
          </p:nvPr>
        </p:nvSpPr>
        <p:spPr>
          <a:xfrm>
            <a:off x="457200" y="1308100"/>
            <a:ext cx="8229600" cy="4902200"/>
          </a:xfrm>
        </p:spPr>
        <p:txBody>
          <a:bodyPr/>
          <a:lstStyle/>
          <a:p>
            <a:r>
              <a:rPr lang="en-US" dirty="0" smtClean="0"/>
              <a:t>Should we focus on </a:t>
            </a:r>
            <a:r>
              <a:rPr lang="en-US" dirty="0"/>
              <a:t>data </a:t>
            </a:r>
            <a:r>
              <a:rPr lang="en-US" dirty="0" smtClean="0"/>
              <a:t>locality instead </a:t>
            </a:r>
            <a:r>
              <a:rPr lang="en-US" dirty="0"/>
              <a:t>of  on disk </a:t>
            </a:r>
            <a:r>
              <a:rPr lang="en-US" dirty="0" smtClean="0"/>
              <a:t>locality?</a:t>
            </a:r>
          </a:p>
          <a:p>
            <a:r>
              <a:rPr lang="en-US" dirty="0" smtClean="0"/>
              <a:t> </a:t>
            </a:r>
            <a:r>
              <a:rPr lang="en-US" dirty="0"/>
              <a:t>W</a:t>
            </a:r>
            <a:r>
              <a:rPr lang="en-US" dirty="0" smtClean="0"/>
              <a:t>e </a:t>
            </a:r>
            <a:r>
              <a:rPr lang="en-US" dirty="0"/>
              <a:t>should look at the local memory as </a:t>
            </a:r>
            <a:r>
              <a:rPr lang="en-US" u="sng" dirty="0"/>
              <a:t>a </a:t>
            </a:r>
            <a:r>
              <a:rPr lang="en-US" u="sng" dirty="0" smtClean="0"/>
              <a:t>data cache </a:t>
            </a:r>
            <a:r>
              <a:rPr lang="en-US" dirty="0"/>
              <a:t>and make sure that data is stored in the local memory rather than the local disk of the processor where the task is scheduled to run</a:t>
            </a:r>
            <a:r>
              <a:rPr lang="en-US" dirty="0" smtClean="0"/>
              <a:t>.</a:t>
            </a:r>
          </a:p>
          <a:p>
            <a:r>
              <a:rPr lang="en-US" dirty="0" smtClean="0"/>
              <a:t> </a:t>
            </a:r>
            <a:r>
              <a:rPr lang="en-US" dirty="0"/>
              <a:t>D</a:t>
            </a:r>
            <a:r>
              <a:rPr lang="en-US" dirty="0" smtClean="0"/>
              <a:t>ata </a:t>
            </a:r>
            <a:r>
              <a:rPr lang="en-US" dirty="0"/>
              <a:t>transfer through the network may still be necessary, but why store it on the disk and then load it in memory</a:t>
            </a:r>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58</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 xmlns:p14="http://schemas.microsoft.com/office/powerpoint/2010/main" val="12095419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44500"/>
          </a:xfrm>
        </p:spPr>
        <p:txBody>
          <a:bodyPr/>
          <a:lstStyle/>
          <a:p>
            <a:r>
              <a:rPr lang="en-US" dirty="0" smtClean="0"/>
              <a:t>Arguments in favor of data locality</a:t>
            </a:r>
            <a:endParaRPr lang="en-US" dirty="0"/>
          </a:p>
        </p:txBody>
      </p:sp>
      <p:sp>
        <p:nvSpPr>
          <p:cNvPr id="3" name="Content Placeholder 2"/>
          <p:cNvSpPr>
            <a:spLocks noGrp="1"/>
          </p:cNvSpPr>
          <p:nvPr>
            <p:ph idx="1"/>
          </p:nvPr>
        </p:nvSpPr>
        <p:spPr>
          <a:xfrm>
            <a:off x="203200" y="1130300"/>
            <a:ext cx="8775700" cy="4838700"/>
          </a:xfrm>
        </p:spPr>
        <p:txBody>
          <a:bodyPr/>
          <a:lstStyle/>
          <a:p>
            <a:r>
              <a:rPr lang="en-US" dirty="0"/>
              <a:t>N</a:t>
            </a:r>
            <a:r>
              <a:rPr lang="en-US" dirty="0" smtClean="0"/>
              <a:t>etworking </a:t>
            </a:r>
            <a:r>
              <a:rPr lang="en-US" dirty="0"/>
              <a:t>technology improves at a faster pace than </a:t>
            </a:r>
            <a:r>
              <a:rPr lang="en-US" dirty="0" smtClean="0"/>
              <a:t>HDD </a:t>
            </a:r>
            <a:r>
              <a:rPr lang="en-US" dirty="0"/>
              <a:t>technology. </a:t>
            </a:r>
          </a:p>
          <a:p>
            <a:r>
              <a:rPr lang="en-US" dirty="0"/>
              <a:t>The  bandwidth available to applications will increase as data centers adopt bisection topologies for their </a:t>
            </a:r>
            <a:r>
              <a:rPr lang="en-US" dirty="0" smtClean="0"/>
              <a:t>interconnects. </a:t>
            </a:r>
          </a:p>
          <a:p>
            <a:r>
              <a:rPr lang="en-US" dirty="0"/>
              <a:t>L</a:t>
            </a:r>
            <a:r>
              <a:rPr lang="en-US" dirty="0" smtClean="0"/>
              <a:t>atency </a:t>
            </a:r>
            <a:r>
              <a:rPr lang="en-US" dirty="0"/>
              <a:t>of a read access to a local disk is only slightly lower than </a:t>
            </a:r>
            <a:r>
              <a:rPr lang="en-US" dirty="0" smtClean="0"/>
              <a:t> </a:t>
            </a:r>
            <a:r>
              <a:rPr lang="en-US" dirty="0"/>
              <a:t>latency of a read to a disk in the same </a:t>
            </a:r>
            <a:r>
              <a:rPr lang="en-US" dirty="0" smtClean="0"/>
              <a:t>rack.</a:t>
            </a:r>
            <a:endParaRPr lang="en-US" dirty="0"/>
          </a:p>
          <a:p>
            <a:r>
              <a:rPr lang="en-US" dirty="0"/>
              <a:t>S</a:t>
            </a:r>
            <a:r>
              <a:rPr lang="en-US" dirty="0" smtClean="0"/>
              <a:t>olid </a:t>
            </a:r>
            <a:r>
              <a:rPr lang="en-US" dirty="0"/>
              <a:t>state disks are unlikely to replace hard disk drives any time soon due to </a:t>
            </a:r>
            <a:r>
              <a:rPr lang="en-US" dirty="0" smtClean="0"/>
              <a:t>the </a:t>
            </a:r>
            <a:r>
              <a:rPr lang="en-US" dirty="0"/>
              <a:t>volume of data stored on computer clouds. To be competitive with HDDs the cost-per-byte of SSD should be reduced  by up to three orders of magnitude</a:t>
            </a:r>
            <a:r>
              <a:rPr lang="en-US" dirty="0" smtClean="0"/>
              <a:t>.</a:t>
            </a:r>
            <a:endParaRPr lang="en-US" dirty="0"/>
          </a:p>
          <a:p>
            <a:r>
              <a:rPr lang="en-US" dirty="0"/>
              <a:t>Accessing data in local memory is two orders of magnitude faster than reading from a local disk.  </a:t>
            </a:r>
          </a:p>
          <a:p>
            <a:r>
              <a:rPr lang="en-US" dirty="0"/>
              <a:t>There is at least a two orders of magnitude discrepancy between the capacity </a:t>
            </a:r>
            <a:r>
              <a:rPr lang="en-US" dirty="0" smtClean="0"/>
              <a:t>of </a:t>
            </a:r>
            <a:r>
              <a:rPr lang="en-US" dirty="0"/>
              <a:t>disks </a:t>
            </a:r>
            <a:r>
              <a:rPr lang="en-US" dirty="0" smtClean="0"/>
              <a:t>and memory. Shall </a:t>
            </a:r>
            <a:r>
              <a:rPr lang="en-US" dirty="0"/>
              <a:t>u</a:t>
            </a:r>
            <a:r>
              <a:rPr lang="en-US" dirty="0" smtClean="0"/>
              <a:t>se </a:t>
            </a:r>
            <a:r>
              <a:rPr lang="en-US" dirty="0"/>
              <a:t>processor memory as a cache for the much larger volume of data stored on the disks.</a:t>
            </a:r>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59</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 xmlns:p14="http://schemas.microsoft.com/office/powerpoint/2010/main" val="299928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8229600" cy="463947"/>
          </a:xfrm>
        </p:spPr>
        <p:txBody>
          <a:bodyPr/>
          <a:lstStyle/>
          <a:p>
            <a:r>
              <a:rPr lang="en-US" dirty="0" smtClean="0"/>
              <a:t>Data storage on a cloud</a:t>
            </a:r>
            <a:endParaRPr lang="en-US" dirty="0"/>
          </a:p>
        </p:txBody>
      </p:sp>
      <p:sp>
        <p:nvSpPr>
          <p:cNvPr id="3" name="Content Placeholder 2"/>
          <p:cNvSpPr>
            <a:spLocks noGrp="1"/>
          </p:cNvSpPr>
          <p:nvPr>
            <p:ph idx="1"/>
          </p:nvPr>
        </p:nvSpPr>
        <p:spPr>
          <a:xfrm>
            <a:off x="294291" y="1158411"/>
            <a:ext cx="8639502" cy="4979629"/>
          </a:xfrm>
        </p:spPr>
        <p:txBody>
          <a:bodyPr/>
          <a:lstStyle/>
          <a:p>
            <a:r>
              <a:rPr lang="en-US" sz="2000" dirty="0"/>
              <a:t>Storage and processing on the cloud are intimately tied to one </a:t>
            </a:r>
            <a:r>
              <a:rPr lang="en-US" sz="2000" dirty="0" smtClean="0"/>
              <a:t>another. </a:t>
            </a:r>
          </a:p>
          <a:p>
            <a:pPr lvl="1"/>
            <a:r>
              <a:rPr lang="en-US" sz="1800" dirty="0"/>
              <a:t>Most cloud applications process very large amounts of </a:t>
            </a:r>
            <a:r>
              <a:rPr lang="en-US" sz="1800" dirty="0" smtClean="0"/>
              <a:t>data. </a:t>
            </a:r>
            <a:r>
              <a:rPr lang="en-US" sz="1800" dirty="0"/>
              <a:t>E</a:t>
            </a:r>
            <a:r>
              <a:rPr lang="en-US" sz="1800" dirty="0" smtClean="0"/>
              <a:t>ffective </a:t>
            </a:r>
            <a:r>
              <a:rPr lang="en-US" sz="1800" b="1" dirty="0"/>
              <a:t>data replication</a:t>
            </a:r>
            <a:r>
              <a:rPr lang="en-US" sz="1800" dirty="0"/>
              <a:t> and </a:t>
            </a:r>
            <a:r>
              <a:rPr lang="en-US" sz="1800" b="1" dirty="0"/>
              <a:t>storage management </a:t>
            </a:r>
            <a:r>
              <a:rPr lang="en-US" sz="1800" dirty="0"/>
              <a:t>strategies are critical to the computations performed on the </a:t>
            </a:r>
            <a:r>
              <a:rPr lang="en-US" sz="1800" dirty="0" smtClean="0"/>
              <a:t>cloud. </a:t>
            </a:r>
          </a:p>
          <a:p>
            <a:pPr lvl="1"/>
            <a:r>
              <a:rPr lang="en-US" sz="1800" dirty="0" smtClean="0"/>
              <a:t>Strategies </a:t>
            </a:r>
            <a:r>
              <a:rPr lang="en-US" sz="1800" b="1" dirty="0"/>
              <a:t>to reduce the access time </a:t>
            </a:r>
            <a:r>
              <a:rPr lang="en-US" sz="1800" dirty="0"/>
              <a:t>and to support </a:t>
            </a:r>
            <a:r>
              <a:rPr lang="en-US" sz="1800" b="1" dirty="0"/>
              <a:t>real-time multimedia access </a:t>
            </a:r>
            <a:r>
              <a:rPr lang="en-US" sz="1800" dirty="0"/>
              <a:t>are necessary to satisfy the requirements of content </a:t>
            </a:r>
            <a:r>
              <a:rPr lang="en-US" sz="1800" dirty="0" smtClean="0"/>
              <a:t>delivery. </a:t>
            </a:r>
          </a:p>
          <a:p>
            <a:r>
              <a:rPr lang="en-US" sz="2000" dirty="0" smtClean="0"/>
              <a:t>Sensors </a:t>
            </a:r>
            <a:r>
              <a:rPr lang="en-US" sz="2000" dirty="0"/>
              <a:t>feed a continuous stream of data to cloud applications.  </a:t>
            </a:r>
            <a:endParaRPr lang="en-US" sz="2000" dirty="0" smtClean="0"/>
          </a:p>
          <a:p>
            <a:r>
              <a:rPr lang="en-US" sz="2000" dirty="0" smtClean="0"/>
              <a:t>An </a:t>
            </a:r>
            <a:r>
              <a:rPr lang="en-US" sz="2000" dirty="0"/>
              <a:t>ever increasing number of cloud-based services collect detailed data about their services and information about the users of these services. </a:t>
            </a:r>
            <a:r>
              <a:rPr lang="en-US" sz="2000" dirty="0" smtClean="0"/>
              <a:t>The </a:t>
            </a:r>
            <a:r>
              <a:rPr lang="en-US" sz="2000" dirty="0"/>
              <a:t>service providers use the clouds to analyze the data</a:t>
            </a:r>
            <a:r>
              <a:rPr lang="en-US" sz="2000" dirty="0" smtClean="0"/>
              <a:t>.</a:t>
            </a:r>
          </a:p>
          <a:p>
            <a:r>
              <a:rPr lang="en-US" sz="2000" dirty="0" smtClean="0"/>
              <a:t>Humongous amounts of data - </a:t>
            </a:r>
            <a:r>
              <a:rPr lang="en-US" sz="2000" dirty="0"/>
              <a:t>i</a:t>
            </a:r>
            <a:r>
              <a:rPr lang="en-US" sz="2000" dirty="0" smtClean="0"/>
              <a:t>n 2013 </a:t>
            </a:r>
          </a:p>
          <a:p>
            <a:pPr lvl="1"/>
            <a:r>
              <a:rPr lang="en-US" sz="1800" dirty="0" smtClean="0"/>
              <a:t>The </a:t>
            </a:r>
            <a:r>
              <a:rPr lang="en-US" sz="1800" dirty="0"/>
              <a:t>Internet video will generate over </a:t>
            </a:r>
            <a:r>
              <a:rPr lang="en-US" sz="1800" dirty="0" smtClean="0"/>
              <a:t>18 EB/month. </a:t>
            </a:r>
          </a:p>
          <a:p>
            <a:pPr lvl="1"/>
            <a:r>
              <a:rPr lang="en-US" sz="1800" dirty="0" smtClean="0"/>
              <a:t>Global </a:t>
            </a:r>
            <a:r>
              <a:rPr lang="en-US" sz="1800" dirty="0"/>
              <a:t>mobile data traffic will reach </a:t>
            </a:r>
            <a:r>
              <a:rPr lang="en-US" sz="1800" dirty="0" smtClean="0"/>
              <a:t>2 EB/month.</a:t>
            </a:r>
          </a:p>
          <a:p>
            <a:pPr marL="457200" lvl="1" indent="0">
              <a:buNone/>
            </a:pPr>
            <a:r>
              <a:rPr lang="en-US" sz="1800" dirty="0" smtClean="0"/>
              <a:t>(1 EB = 10</a:t>
            </a:r>
            <a:r>
              <a:rPr lang="en-US" sz="1800" baseline="30000" dirty="0" smtClean="0"/>
              <a:t>18</a:t>
            </a:r>
            <a:r>
              <a:rPr lang="en-US" sz="1800" dirty="0" smtClean="0"/>
              <a:t> bytes, 1 PB = 10</a:t>
            </a:r>
            <a:r>
              <a:rPr lang="en-US" sz="1800" baseline="30000" dirty="0" smtClean="0"/>
              <a:t>15</a:t>
            </a:r>
            <a:r>
              <a:rPr lang="en-US" sz="1800" dirty="0"/>
              <a:t> bytes</a:t>
            </a:r>
            <a:r>
              <a:rPr lang="en-US" sz="1800" dirty="0" smtClean="0"/>
              <a:t>, 1 TB </a:t>
            </a:r>
            <a:r>
              <a:rPr lang="en-US" sz="1800" dirty="0"/>
              <a:t>= </a:t>
            </a:r>
            <a:r>
              <a:rPr lang="en-US" sz="1800" dirty="0" smtClean="0"/>
              <a:t>10</a:t>
            </a:r>
            <a:r>
              <a:rPr lang="en-US" sz="1800" baseline="30000" dirty="0" smtClean="0"/>
              <a:t>12</a:t>
            </a:r>
            <a:r>
              <a:rPr lang="en-US" sz="1800" dirty="0" smtClean="0"/>
              <a:t> </a:t>
            </a:r>
            <a:r>
              <a:rPr lang="en-US" sz="1800" dirty="0"/>
              <a:t>bytes</a:t>
            </a:r>
            <a:r>
              <a:rPr lang="en-US" sz="1800" dirty="0" smtClean="0"/>
              <a:t>, 1 GB </a:t>
            </a:r>
            <a:r>
              <a:rPr lang="en-US" sz="1800" dirty="0"/>
              <a:t>= </a:t>
            </a:r>
            <a:r>
              <a:rPr lang="en-US" sz="1800" dirty="0" smtClean="0"/>
              <a:t>10</a:t>
            </a:r>
            <a:r>
              <a:rPr lang="en-US" sz="1800" baseline="30000" dirty="0" smtClean="0"/>
              <a:t>9</a:t>
            </a:r>
            <a:r>
              <a:rPr lang="en-US" sz="1800" dirty="0" smtClean="0"/>
              <a:t> bytes)</a:t>
            </a:r>
            <a:endParaRPr lang="en-US" sz="1800" dirty="0"/>
          </a:p>
          <a:p>
            <a:endParaRPr lang="en-US" sz="2000" dirty="0" smtClean="0"/>
          </a:p>
          <a:p>
            <a:pPr marL="457200" lvl="1" indent="0">
              <a:buNone/>
            </a:pPr>
            <a:endParaRPr lang="en-US" sz="1800"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6</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 xmlns:p14="http://schemas.microsoft.com/office/powerpoint/2010/main" val="11750868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Database provenance</a:t>
            </a:r>
            <a:endParaRPr lang="en-US" dirty="0"/>
          </a:p>
        </p:txBody>
      </p:sp>
      <p:sp>
        <p:nvSpPr>
          <p:cNvPr id="3" name="Content Placeholder 2"/>
          <p:cNvSpPr>
            <a:spLocks noGrp="1"/>
          </p:cNvSpPr>
          <p:nvPr>
            <p:ph idx="1"/>
          </p:nvPr>
        </p:nvSpPr>
        <p:spPr>
          <a:xfrm>
            <a:off x="215900" y="1435100"/>
            <a:ext cx="8470900" cy="4724400"/>
          </a:xfrm>
        </p:spPr>
        <p:txBody>
          <a:bodyPr/>
          <a:lstStyle/>
          <a:p>
            <a:r>
              <a:rPr lang="en-US" dirty="0"/>
              <a:t>Data </a:t>
            </a:r>
            <a:r>
              <a:rPr lang="en-US" dirty="0" smtClean="0"/>
              <a:t>provenance or lineage </a:t>
            </a:r>
            <a:r>
              <a:rPr lang="en-US" dirty="0"/>
              <a:t>describes the origins and the history of data and adds value to data by explaining how it was obtained. </a:t>
            </a:r>
            <a:endParaRPr lang="en-US" dirty="0" smtClean="0"/>
          </a:p>
          <a:p>
            <a:r>
              <a:rPr lang="en-US" dirty="0" smtClean="0"/>
              <a:t>The </a:t>
            </a:r>
            <a:r>
              <a:rPr lang="en-US" dirty="0"/>
              <a:t>lineage of a </a:t>
            </a:r>
            <a:r>
              <a:rPr lang="en-US" dirty="0" smtClean="0"/>
              <a:t>tuple T </a:t>
            </a:r>
            <a:r>
              <a:rPr lang="en-US" dirty="0"/>
              <a:t>in the result of a query is the set of items contributing to produce T</a:t>
            </a:r>
            <a:r>
              <a:rPr lang="en-US" dirty="0" smtClean="0"/>
              <a:t>. </a:t>
            </a:r>
          </a:p>
          <a:p>
            <a:r>
              <a:rPr lang="en-US" dirty="0"/>
              <a:t>Data provenance could show inputs that explain </a:t>
            </a:r>
            <a:r>
              <a:rPr lang="en-US" dirty="0" smtClean="0"/>
              <a:t> why </a:t>
            </a:r>
            <a:r>
              <a:rPr lang="en-US" dirty="0"/>
              <a:t>an output record was produced, describing in detail </a:t>
            </a:r>
            <a:r>
              <a:rPr lang="en-US" dirty="0" smtClean="0"/>
              <a:t> how </a:t>
            </a:r>
            <a:r>
              <a:rPr lang="en-US" dirty="0"/>
              <a:t>the record was produced, and/or explaining </a:t>
            </a:r>
            <a:r>
              <a:rPr lang="en-US" dirty="0" smtClean="0"/>
              <a:t>where </a:t>
            </a:r>
            <a:r>
              <a:rPr lang="en-US" dirty="0"/>
              <a:t>output data </a:t>
            </a:r>
            <a:r>
              <a:rPr lang="en-US" dirty="0" smtClean="0"/>
              <a:t>comes </a:t>
            </a:r>
            <a:r>
              <a:rPr lang="en-US" dirty="0"/>
              <a:t>from. </a:t>
            </a:r>
            <a:endParaRPr lang="en-US" dirty="0" smtClean="0"/>
          </a:p>
          <a:p>
            <a:r>
              <a:rPr lang="en-US" dirty="0"/>
              <a:t>The </a:t>
            </a:r>
            <a:r>
              <a:rPr lang="en-US" dirty="0" smtClean="0"/>
              <a:t> </a:t>
            </a:r>
            <a:r>
              <a:rPr lang="en-US" u="sng" dirty="0" smtClean="0"/>
              <a:t>witness</a:t>
            </a:r>
            <a:r>
              <a:rPr lang="en-US" dirty="0" smtClean="0"/>
              <a:t> </a:t>
            </a:r>
            <a:r>
              <a:rPr lang="en-US" dirty="0"/>
              <a:t>of a database record is the subset of database records ensuring that the record is the output of a query.  </a:t>
            </a:r>
            <a:endParaRPr lang="en-US" dirty="0" smtClean="0"/>
          </a:p>
          <a:p>
            <a:r>
              <a:rPr lang="en-US" u="sng" dirty="0"/>
              <a:t>W</a:t>
            </a:r>
            <a:r>
              <a:rPr lang="en-US" u="sng" dirty="0" smtClean="0"/>
              <a:t>hy</a:t>
            </a:r>
            <a:r>
              <a:rPr lang="en-US" u="sng" dirty="0"/>
              <a:t>-</a:t>
            </a:r>
            <a:r>
              <a:rPr lang="en-US" u="sng" dirty="0" smtClean="0"/>
              <a:t>provenance </a:t>
            </a:r>
            <a:r>
              <a:rPr lang="en-US" dirty="0"/>
              <a:t>includes information about the witnesses to a query</a:t>
            </a:r>
            <a:r>
              <a:rPr lang="en-US" dirty="0" smtClean="0"/>
              <a:t>.</a:t>
            </a:r>
          </a:p>
          <a:p>
            <a:r>
              <a:rPr lang="en-US" dirty="0" smtClean="0"/>
              <a:t> </a:t>
            </a:r>
            <a:r>
              <a:rPr lang="en-US" dirty="0"/>
              <a:t>The number of witnesses can be exponentially large. To limit this number </a:t>
            </a:r>
            <a:r>
              <a:rPr lang="en-US" dirty="0" smtClean="0"/>
              <a:t>the </a:t>
            </a:r>
            <a:r>
              <a:rPr lang="en-US" u="sng" dirty="0" smtClean="0"/>
              <a:t>witness base </a:t>
            </a:r>
            <a:r>
              <a:rPr lang="en-US" dirty="0"/>
              <a:t>of tuple </a:t>
            </a:r>
            <a:r>
              <a:rPr lang="en-US" dirty="0" smtClean="0"/>
              <a:t>T </a:t>
            </a:r>
            <a:r>
              <a:rPr lang="en-US" dirty="0"/>
              <a:t>in query </a:t>
            </a:r>
            <a:r>
              <a:rPr lang="en-US" dirty="0" smtClean="0"/>
              <a:t>Q </a:t>
            </a:r>
            <a:r>
              <a:rPr lang="en-US" dirty="0"/>
              <a:t>on database </a:t>
            </a:r>
            <a:r>
              <a:rPr lang="en-US" dirty="0" smtClean="0"/>
              <a:t>D </a:t>
            </a:r>
            <a:r>
              <a:rPr lang="en-US" dirty="0"/>
              <a:t>is defined as the particular set of witnesses which can be calculated efficiently from </a:t>
            </a:r>
            <a:r>
              <a:rPr lang="en-US" dirty="0" smtClean="0"/>
              <a:t>Q and D.</a:t>
            </a:r>
            <a:endParaRPr lang="en-US" dirty="0"/>
          </a:p>
          <a:p>
            <a:endParaRPr lang="en-US"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60</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 xmlns:p14="http://schemas.microsoft.com/office/powerpoint/2010/main" val="2237734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229600" cy="447343"/>
          </a:xfrm>
        </p:spPr>
        <p:txBody>
          <a:bodyPr/>
          <a:lstStyle/>
          <a:p>
            <a:r>
              <a:rPr lang="en-US" dirty="0" smtClean="0"/>
              <a:t>Big data</a:t>
            </a:r>
            <a:endParaRPr lang="en-US" dirty="0"/>
          </a:p>
        </p:txBody>
      </p:sp>
      <p:sp>
        <p:nvSpPr>
          <p:cNvPr id="3" name="Content Placeholder 2"/>
          <p:cNvSpPr>
            <a:spLocks noGrp="1"/>
          </p:cNvSpPr>
          <p:nvPr>
            <p:ph idx="1"/>
          </p:nvPr>
        </p:nvSpPr>
        <p:spPr>
          <a:xfrm>
            <a:off x="571500" y="1198179"/>
            <a:ext cx="8115300" cy="4929352"/>
          </a:xfrm>
        </p:spPr>
        <p:txBody>
          <a:bodyPr/>
          <a:lstStyle/>
          <a:p>
            <a:r>
              <a:rPr lang="en-US" sz="2000" dirty="0"/>
              <a:t>N</a:t>
            </a:r>
            <a:r>
              <a:rPr lang="en-US" sz="2000" dirty="0" smtClean="0"/>
              <a:t>ew concept </a:t>
            </a:r>
            <a:r>
              <a:rPr lang="en-US" sz="2000" dirty="0" smtClean="0">
                <a:sym typeface="Wingdings" pitchFamily="2" charset="2"/>
              </a:rPr>
              <a:t> </a:t>
            </a:r>
            <a:r>
              <a:rPr lang="en-US" sz="2000" dirty="0" smtClean="0"/>
              <a:t>reflects </a:t>
            </a:r>
            <a:r>
              <a:rPr lang="en-US" sz="2000" dirty="0"/>
              <a:t>the fact that many applications use data sets </a:t>
            </a:r>
            <a:r>
              <a:rPr lang="en-US" sz="2000" dirty="0" smtClean="0"/>
              <a:t>that cannot </a:t>
            </a:r>
            <a:r>
              <a:rPr lang="en-US" sz="2000" dirty="0"/>
              <a:t>be stored and processed using </a:t>
            </a:r>
            <a:r>
              <a:rPr lang="en-US" sz="2000" b="1" dirty="0"/>
              <a:t>local resources</a:t>
            </a:r>
            <a:r>
              <a:rPr lang="en-US" sz="2000" dirty="0"/>
              <a:t>. </a:t>
            </a:r>
            <a:endParaRPr lang="en-US" sz="2000" dirty="0" smtClean="0"/>
          </a:p>
          <a:p>
            <a:r>
              <a:rPr lang="en-US" sz="2000" dirty="0" smtClean="0"/>
              <a:t>Applications  in </a:t>
            </a:r>
            <a:r>
              <a:rPr lang="en-US" sz="2000" dirty="0"/>
              <a:t>genomics, structural biology, high energy physics, astronomy, meteorology, and the study of the </a:t>
            </a:r>
            <a:r>
              <a:rPr lang="en-US" sz="2000" dirty="0" smtClean="0"/>
              <a:t>environment </a:t>
            </a:r>
            <a:r>
              <a:rPr lang="en-US" sz="2000" dirty="0"/>
              <a:t>carry out complex analysis of data sets often of the order of </a:t>
            </a:r>
            <a:r>
              <a:rPr lang="en-US" sz="2000" dirty="0" smtClean="0"/>
              <a:t>TBs (terabytes). Examples:</a:t>
            </a:r>
          </a:p>
          <a:p>
            <a:pPr lvl="1"/>
            <a:r>
              <a:rPr lang="en-US" sz="1800" dirty="0"/>
              <a:t>In </a:t>
            </a:r>
            <a:r>
              <a:rPr lang="en-US" sz="1800" dirty="0" smtClean="0"/>
              <a:t>2010, </a:t>
            </a:r>
            <a:r>
              <a:rPr lang="en-US" sz="1800" dirty="0"/>
              <a:t>the four main detectors at the Large Hadron Collider (LHC) produced 13 PB of </a:t>
            </a:r>
            <a:r>
              <a:rPr lang="en-US" sz="1800" dirty="0" smtClean="0"/>
              <a:t>data.  </a:t>
            </a:r>
          </a:p>
          <a:p>
            <a:pPr lvl="1"/>
            <a:r>
              <a:rPr lang="en-US" sz="1800" dirty="0"/>
              <a:t>T</a:t>
            </a:r>
            <a:r>
              <a:rPr lang="en-US" sz="1800" dirty="0" smtClean="0"/>
              <a:t>he </a:t>
            </a:r>
            <a:r>
              <a:rPr lang="en-US" sz="1800" dirty="0"/>
              <a:t>Sloan Digital Sky Survey (SDSS) collects about 200 GB of data per night</a:t>
            </a:r>
            <a:r>
              <a:rPr lang="en-US" sz="1800" dirty="0" smtClean="0"/>
              <a:t>.</a:t>
            </a:r>
          </a:p>
          <a:p>
            <a:r>
              <a:rPr lang="en-US" sz="2000" dirty="0"/>
              <a:t>Three-dimensional </a:t>
            </a:r>
            <a:r>
              <a:rPr lang="en-US" sz="2000" dirty="0" smtClean="0"/>
              <a:t>phenomena: </a:t>
            </a:r>
            <a:endParaRPr lang="en-US" sz="2000" dirty="0"/>
          </a:p>
          <a:p>
            <a:pPr lvl="1"/>
            <a:r>
              <a:rPr lang="en-US" sz="1800" dirty="0"/>
              <a:t>Increased volume of data. </a:t>
            </a:r>
          </a:p>
          <a:p>
            <a:pPr lvl="1"/>
            <a:r>
              <a:rPr lang="en-US" sz="1800" dirty="0"/>
              <a:t>Requires increased processing speed to process more data and produce more results. </a:t>
            </a:r>
          </a:p>
          <a:p>
            <a:pPr lvl="1"/>
            <a:r>
              <a:rPr lang="en-US" sz="1800" dirty="0"/>
              <a:t>Involves a diversity of data sources and data types.</a:t>
            </a:r>
          </a:p>
          <a:p>
            <a:pPr lvl="1"/>
            <a:endParaRPr lang="en-US" sz="1800"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7</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 xmlns:p14="http://schemas.microsoft.com/office/powerpoint/2010/main" val="3247382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614403"/>
          </a:xfrm>
        </p:spPr>
        <p:txBody>
          <a:bodyPr/>
          <a:lstStyle/>
          <a:p>
            <a:r>
              <a:rPr lang="en-US" dirty="0" smtClean="0"/>
              <a:t>2.  Evolution of storage technology</a:t>
            </a:r>
            <a:endParaRPr lang="en-US" dirty="0"/>
          </a:p>
        </p:txBody>
      </p:sp>
      <p:sp>
        <p:nvSpPr>
          <p:cNvPr id="3" name="Content Placeholder 2"/>
          <p:cNvSpPr>
            <a:spLocks noGrp="1"/>
          </p:cNvSpPr>
          <p:nvPr>
            <p:ph idx="1"/>
          </p:nvPr>
        </p:nvSpPr>
        <p:spPr>
          <a:xfrm>
            <a:off x="215462" y="1250730"/>
            <a:ext cx="8928538" cy="5013436"/>
          </a:xfrm>
        </p:spPr>
        <p:txBody>
          <a:bodyPr/>
          <a:lstStyle/>
          <a:p>
            <a:r>
              <a:rPr lang="en-US" sz="2000" dirty="0"/>
              <a:t>The </a:t>
            </a:r>
            <a:r>
              <a:rPr lang="en-US" sz="2000" dirty="0" smtClean="0"/>
              <a:t>capacity </a:t>
            </a:r>
            <a:r>
              <a:rPr lang="en-US" sz="2000" dirty="0"/>
              <a:t>to store </a:t>
            </a:r>
            <a:r>
              <a:rPr lang="en-US" sz="2000" dirty="0" smtClean="0"/>
              <a:t>information in units of </a:t>
            </a:r>
            <a:r>
              <a:rPr lang="en-US" sz="2000" dirty="0"/>
              <a:t>730-MB </a:t>
            </a:r>
            <a:r>
              <a:rPr lang="en-US" sz="2000" dirty="0" smtClean="0"/>
              <a:t>(1 CD-ROM)</a:t>
            </a:r>
          </a:p>
          <a:p>
            <a:pPr lvl="1"/>
            <a:r>
              <a:rPr lang="en-US" sz="1800" dirty="0"/>
              <a:t>1986 - </a:t>
            </a:r>
            <a:r>
              <a:rPr lang="en-US" sz="1800" dirty="0" smtClean="0"/>
              <a:t>  2.6  EB </a:t>
            </a:r>
            <a:r>
              <a:rPr lang="en-US" sz="1800" dirty="0" smtClean="0">
                <a:sym typeface="Wingdings" pitchFamily="2" charset="2"/>
              </a:rPr>
              <a:t></a:t>
            </a:r>
            <a:r>
              <a:rPr lang="en-US" sz="1800" dirty="0" smtClean="0"/>
              <a:t> &lt;1, CD-ROM </a:t>
            </a:r>
            <a:r>
              <a:rPr lang="en-US" sz="1800" dirty="0"/>
              <a:t>/</a:t>
            </a:r>
            <a:r>
              <a:rPr lang="en-US" sz="1800" dirty="0" smtClean="0"/>
              <a:t>person.</a:t>
            </a:r>
            <a:endParaRPr lang="en-US" sz="1800" dirty="0"/>
          </a:p>
          <a:p>
            <a:pPr lvl="1"/>
            <a:r>
              <a:rPr lang="en-US" sz="1800" dirty="0"/>
              <a:t>1993 - 15.8 </a:t>
            </a:r>
            <a:r>
              <a:rPr lang="en-US" sz="1800" dirty="0" smtClean="0"/>
              <a:t> EB </a:t>
            </a:r>
            <a:r>
              <a:rPr lang="en-US" sz="1800" dirty="0" smtClean="0">
                <a:sym typeface="Wingdings" pitchFamily="2" charset="2"/>
              </a:rPr>
              <a:t></a:t>
            </a:r>
            <a:r>
              <a:rPr lang="en-US" sz="1800" dirty="0" smtClean="0"/>
              <a:t>   4 CD-ROM/person.</a:t>
            </a:r>
            <a:endParaRPr lang="en-US" sz="1800" dirty="0"/>
          </a:p>
          <a:p>
            <a:pPr lvl="1"/>
            <a:r>
              <a:rPr lang="en-US" sz="1800" dirty="0"/>
              <a:t>2000 - 54.5 </a:t>
            </a:r>
            <a:r>
              <a:rPr lang="en-US" sz="1800" dirty="0" smtClean="0"/>
              <a:t> EB </a:t>
            </a:r>
            <a:r>
              <a:rPr lang="en-US" sz="1800" dirty="0" smtClean="0">
                <a:sym typeface="Wingdings" pitchFamily="2" charset="2"/>
              </a:rPr>
              <a:t></a:t>
            </a:r>
            <a:r>
              <a:rPr lang="en-US" sz="1800" dirty="0" smtClean="0"/>
              <a:t> 12 CD-ROM/person.</a:t>
            </a:r>
            <a:endParaRPr lang="en-US" sz="1800" dirty="0"/>
          </a:p>
          <a:p>
            <a:pPr lvl="1"/>
            <a:r>
              <a:rPr lang="en-US" sz="1800" dirty="0"/>
              <a:t>2007 </a:t>
            </a:r>
            <a:r>
              <a:rPr lang="en-US" sz="1800" dirty="0" smtClean="0"/>
              <a:t>-295.0 EB</a:t>
            </a:r>
            <a:r>
              <a:rPr lang="en-US" sz="1800" dirty="0" smtClean="0">
                <a:sym typeface="Wingdings" pitchFamily="2" charset="2"/>
              </a:rPr>
              <a:t>  </a:t>
            </a:r>
            <a:r>
              <a:rPr lang="en-US" sz="1800" dirty="0" smtClean="0"/>
              <a:t>61 CD-ROM/person.</a:t>
            </a:r>
          </a:p>
          <a:p>
            <a:r>
              <a:rPr lang="en-US" sz="2000" b="1" dirty="0" smtClean="0"/>
              <a:t>Hard </a:t>
            </a:r>
            <a:r>
              <a:rPr lang="en-US" sz="2000" b="1" dirty="0"/>
              <a:t>disk drives </a:t>
            </a:r>
            <a:r>
              <a:rPr lang="en-US" sz="2000" dirty="0"/>
              <a:t>(HDD) </a:t>
            </a:r>
            <a:r>
              <a:rPr lang="en-US" sz="2000" dirty="0" smtClean="0"/>
              <a:t>- during the 1980-2003 period:</a:t>
            </a:r>
          </a:p>
          <a:p>
            <a:pPr lvl="1"/>
            <a:r>
              <a:rPr lang="en-US" sz="1800" dirty="0"/>
              <a:t>S</a:t>
            </a:r>
            <a:r>
              <a:rPr lang="en-US" sz="1800" dirty="0" smtClean="0"/>
              <a:t>torage </a:t>
            </a:r>
            <a:r>
              <a:rPr lang="en-US" sz="1800" dirty="0"/>
              <a:t>density of </a:t>
            </a:r>
            <a:r>
              <a:rPr lang="en-US" sz="1800" dirty="0" smtClean="0"/>
              <a:t>has </a:t>
            </a:r>
            <a:r>
              <a:rPr lang="en-US" sz="1800" dirty="0"/>
              <a:t>increased by four orders of magnitude from </a:t>
            </a:r>
            <a:r>
              <a:rPr lang="en-US" sz="1800" dirty="0" smtClean="0"/>
              <a:t>about     0.01 Gb/in</a:t>
            </a:r>
            <a:r>
              <a:rPr lang="en-US" sz="1800" baseline="30000" dirty="0" smtClean="0"/>
              <a:t>2 </a:t>
            </a:r>
            <a:r>
              <a:rPr lang="en-US" sz="1800" dirty="0"/>
              <a:t>to </a:t>
            </a:r>
            <a:r>
              <a:rPr lang="en-US" sz="1800" dirty="0" smtClean="0"/>
              <a:t>about </a:t>
            </a:r>
            <a:r>
              <a:rPr lang="en-US" sz="1800" b="1" dirty="0" smtClean="0"/>
              <a:t>100 </a:t>
            </a:r>
            <a:r>
              <a:rPr lang="en-US" sz="1800" b="1" dirty="0" err="1" smtClean="0"/>
              <a:t>Gb</a:t>
            </a:r>
            <a:r>
              <a:rPr lang="en-US" sz="1800" b="1" dirty="0" smtClean="0"/>
              <a:t>/in</a:t>
            </a:r>
            <a:r>
              <a:rPr lang="en-US" sz="1800" b="1" baseline="30000" dirty="0" smtClean="0"/>
              <a:t>2</a:t>
            </a:r>
            <a:endParaRPr lang="en-US" sz="1800" b="1" dirty="0" smtClean="0"/>
          </a:p>
          <a:p>
            <a:pPr lvl="1"/>
            <a:r>
              <a:rPr lang="en-US" sz="1800" dirty="0"/>
              <a:t>P</a:t>
            </a:r>
            <a:r>
              <a:rPr lang="en-US" sz="1800" dirty="0" smtClean="0"/>
              <a:t>rices </a:t>
            </a:r>
            <a:r>
              <a:rPr lang="en-US" sz="1800" dirty="0"/>
              <a:t>have fallen by five orders of magnitude to about </a:t>
            </a:r>
            <a:r>
              <a:rPr lang="en-US" sz="1800" b="1" dirty="0" smtClean="0"/>
              <a:t>1 cent/MB</a:t>
            </a:r>
            <a:r>
              <a:rPr lang="en-US" sz="1800" dirty="0" smtClean="0"/>
              <a:t>.</a:t>
            </a:r>
          </a:p>
          <a:p>
            <a:pPr lvl="1"/>
            <a:r>
              <a:rPr lang="en-US" sz="1800" dirty="0" smtClean="0"/>
              <a:t>HDD </a:t>
            </a:r>
            <a:r>
              <a:rPr lang="en-US" sz="1800" dirty="0"/>
              <a:t>densities are projected to climb to </a:t>
            </a:r>
            <a:r>
              <a:rPr lang="en-US" sz="1800" b="1" dirty="0" smtClean="0"/>
              <a:t>1,800 Gb/in</a:t>
            </a:r>
            <a:r>
              <a:rPr lang="en-US" sz="1800" b="1" baseline="30000" dirty="0" smtClean="0"/>
              <a:t>2 </a:t>
            </a:r>
            <a:r>
              <a:rPr lang="en-US" sz="1800" b="1" dirty="0" smtClean="0"/>
              <a:t>by 2016</a:t>
            </a:r>
            <a:r>
              <a:rPr lang="en-US" sz="1800" dirty="0" smtClean="0"/>
              <a:t>, </a:t>
            </a:r>
            <a:r>
              <a:rPr lang="en-US" sz="1800" dirty="0"/>
              <a:t>up from </a:t>
            </a:r>
            <a:r>
              <a:rPr lang="en-US" sz="1800" dirty="0" smtClean="0"/>
              <a:t>744</a:t>
            </a:r>
            <a:r>
              <a:rPr lang="en-US" sz="1800" dirty="0"/>
              <a:t> Gb/in</a:t>
            </a:r>
            <a:r>
              <a:rPr lang="en-US" sz="1800" baseline="30000" dirty="0"/>
              <a:t>2</a:t>
            </a:r>
            <a:r>
              <a:rPr lang="en-US" sz="1800" dirty="0" smtClean="0"/>
              <a:t> </a:t>
            </a:r>
            <a:r>
              <a:rPr lang="en-US" sz="1800" dirty="0"/>
              <a:t>in </a:t>
            </a:r>
            <a:r>
              <a:rPr lang="en-US" sz="1800" dirty="0" smtClean="0"/>
              <a:t>2011.</a:t>
            </a:r>
          </a:p>
          <a:p>
            <a:r>
              <a:rPr lang="en-US" sz="2000" b="1" dirty="0" smtClean="0"/>
              <a:t>Dynamic </a:t>
            </a:r>
            <a:r>
              <a:rPr lang="en-US" sz="2000" b="1" dirty="0"/>
              <a:t>Random Access </a:t>
            </a:r>
            <a:r>
              <a:rPr lang="en-US" sz="2000" b="1" dirty="0" smtClean="0"/>
              <a:t>Memory </a:t>
            </a:r>
            <a:r>
              <a:rPr lang="en-US" sz="2000" dirty="0" smtClean="0"/>
              <a:t>(DRAM) - during the period 1990-2003:</a:t>
            </a:r>
          </a:p>
          <a:p>
            <a:pPr lvl="1"/>
            <a:r>
              <a:rPr lang="en-US" sz="1800" dirty="0" smtClean="0"/>
              <a:t>The density increased </a:t>
            </a:r>
            <a:r>
              <a:rPr lang="en-US" sz="1800" dirty="0"/>
              <a:t>from about </a:t>
            </a:r>
            <a:r>
              <a:rPr lang="en-US" sz="1800" dirty="0" smtClean="0"/>
              <a:t>1</a:t>
            </a:r>
            <a:r>
              <a:rPr lang="en-US" sz="1800" dirty="0"/>
              <a:t> Gb/in</a:t>
            </a:r>
            <a:r>
              <a:rPr lang="en-US" sz="1800" baseline="30000" dirty="0"/>
              <a:t>2 </a:t>
            </a:r>
            <a:r>
              <a:rPr lang="en-US" sz="1800" dirty="0" smtClean="0"/>
              <a:t>in 1990 </a:t>
            </a:r>
            <a:r>
              <a:rPr lang="en-US" sz="1800" dirty="0"/>
              <a:t>to </a:t>
            </a:r>
            <a:r>
              <a:rPr lang="en-US" sz="1800" b="1" dirty="0" smtClean="0"/>
              <a:t>100</a:t>
            </a:r>
            <a:r>
              <a:rPr lang="en-US" sz="1800" b="1" dirty="0"/>
              <a:t> Gb/in</a:t>
            </a:r>
            <a:r>
              <a:rPr lang="en-US" sz="1800" b="1" baseline="30000" dirty="0"/>
              <a:t>2 </a:t>
            </a:r>
            <a:r>
              <a:rPr lang="en-US" sz="1800" dirty="0" smtClean="0"/>
              <a:t>. </a:t>
            </a:r>
          </a:p>
          <a:p>
            <a:pPr lvl="1"/>
            <a:r>
              <a:rPr lang="en-US" sz="1800" dirty="0" smtClean="0"/>
              <a:t>The </a:t>
            </a:r>
            <a:r>
              <a:rPr lang="en-US" sz="1800" dirty="0"/>
              <a:t>cost </a:t>
            </a:r>
            <a:r>
              <a:rPr lang="en-US" sz="1800" dirty="0" smtClean="0"/>
              <a:t>has </a:t>
            </a:r>
            <a:r>
              <a:rPr lang="en-US" sz="1800" dirty="0"/>
              <a:t>tumbled from about </a:t>
            </a:r>
            <a:r>
              <a:rPr lang="en-US" sz="1800" dirty="0" smtClean="0"/>
              <a:t>$80/MB </a:t>
            </a:r>
            <a:r>
              <a:rPr lang="en-US" sz="1800" dirty="0"/>
              <a:t>to less than </a:t>
            </a:r>
            <a:r>
              <a:rPr lang="en-US" sz="1800" b="1" dirty="0" smtClean="0"/>
              <a:t>$1/MB</a:t>
            </a:r>
            <a:r>
              <a:rPr lang="en-US" sz="1800" dirty="0" smtClean="0"/>
              <a:t>.</a:t>
            </a:r>
            <a:endParaRPr lang="en-US" sz="1800" dirty="0"/>
          </a:p>
        </p:txBody>
      </p:sp>
      <p:sp>
        <p:nvSpPr>
          <p:cNvPr id="4" name="Footer Placeholder 3"/>
          <p:cNvSpPr>
            <a:spLocks noGrp="1"/>
          </p:cNvSpPr>
          <p:nvPr>
            <p:ph type="ftr" sz="quarter" idx="10"/>
          </p:nvPr>
        </p:nvSpPr>
        <p:spPr>
          <a:xfrm>
            <a:off x="3124200" y="6248400"/>
            <a:ext cx="4026722" cy="457200"/>
          </a:xfrm>
        </p:spPr>
        <p:txBody>
          <a:bodyPr/>
          <a:lstStyle/>
          <a:p>
            <a:r>
              <a:rPr lang="en-US" dirty="0" smtClean="0"/>
              <a:t>Cloud Computing Second Edition - Chapter 6.</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8</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 xmlns:p14="http://schemas.microsoft.com/office/powerpoint/2010/main" val="2554635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99241"/>
          </a:xfrm>
        </p:spPr>
        <p:txBody>
          <a:bodyPr/>
          <a:lstStyle/>
          <a:p>
            <a:r>
              <a:rPr lang="en-US" dirty="0" smtClean="0"/>
              <a:t>3. Storage and data models</a:t>
            </a:r>
            <a:endParaRPr lang="en-US" dirty="0"/>
          </a:p>
        </p:txBody>
      </p:sp>
      <p:sp>
        <p:nvSpPr>
          <p:cNvPr id="3" name="Content Placeholder 2"/>
          <p:cNvSpPr>
            <a:spLocks noGrp="1"/>
          </p:cNvSpPr>
          <p:nvPr>
            <p:ph idx="1"/>
          </p:nvPr>
        </p:nvSpPr>
        <p:spPr>
          <a:xfrm>
            <a:off x="552450" y="1008993"/>
            <a:ext cx="8305800" cy="5192110"/>
          </a:xfrm>
        </p:spPr>
        <p:txBody>
          <a:bodyPr/>
          <a:lstStyle/>
          <a:p>
            <a:r>
              <a:rPr lang="en-US" sz="2000" dirty="0" smtClean="0"/>
              <a:t>A storage model </a:t>
            </a:r>
            <a:r>
              <a:rPr lang="en-US" sz="2000" dirty="0" smtClean="0">
                <a:sym typeface="Wingdings" pitchFamily="2" charset="2"/>
              </a:rPr>
              <a:t> </a:t>
            </a:r>
            <a:r>
              <a:rPr lang="en-US" sz="2000" dirty="0" smtClean="0"/>
              <a:t> </a:t>
            </a:r>
            <a:r>
              <a:rPr lang="en-US" sz="2000" dirty="0"/>
              <a:t>describes the layout of a </a:t>
            </a:r>
            <a:r>
              <a:rPr lang="en-US" sz="2000" b="1" dirty="0"/>
              <a:t>data structure in a physical storage</a:t>
            </a:r>
            <a:r>
              <a:rPr lang="en-US" sz="2000" dirty="0"/>
              <a:t> - </a:t>
            </a:r>
            <a:r>
              <a:rPr lang="en-US" sz="2000" dirty="0" smtClean="0"/>
              <a:t> </a:t>
            </a:r>
            <a:r>
              <a:rPr lang="en-US" sz="2000" dirty="0"/>
              <a:t>a local disk, a removable media, or storage accessible via the network.</a:t>
            </a:r>
            <a:endParaRPr lang="en-US" sz="2000" dirty="0" smtClean="0"/>
          </a:p>
          <a:p>
            <a:r>
              <a:rPr lang="en-US" sz="2000" dirty="0" smtClean="0"/>
              <a:t> A </a:t>
            </a:r>
            <a:r>
              <a:rPr lang="en-US" sz="2000" dirty="0"/>
              <a:t>data </a:t>
            </a:r>
            <a:r>
              <a:rPr lang="en-US" sz="2000" dirty="0" smtClean="0"/>
              <a:t>model </a:t>
            </a:r>
            <a:r>
              <a:rPr lang="en-US" sz="2000" dirty="0" smtClean="0">
                <a:sym typeface="Wingdings" pitchFamily="2" charset="2"/>
              </a:rPr>
              <a:t></a:t>
            </a:r>
            <a:r>
              <a:rPr lang="en-US" sz="2000" dirty="0" smtClean="0"/>
              <a:t> </a:t>
            </a:r>
            <a:r>
              <a:rPr lang="en-US" sz="2000" dirty="0"/>
              <a:t>captures the most important </a:t>
            </a:r>
            <a:r>
              <a:rPr lang="en-US" sz="2000" b="1" dirty="0"/>
              <a:t>logical aspects </a:t>
            </a:r>
            <a:r>
              <a:rPr lang="en-US" sz="2000" dirty="0"/>
              <a:t>of a data structure in a database</a:t>
            </a:r>
            <a:r>
              <a:rPr lang="en-US" sz="2000" dirty="0" smtClean="0"/>
              <a:t>.</a:t>
            </a:r>
          </a:p>
          <a:p>
            <a:r>
              <a:rPr lang="en-US" sz="2000" dirty="0"/>
              <a:t>Two abstract models of storage are </a:t>
            </a:r>
            <a:r>
              <a:rPr lang="en-US" sz="2000" dirty="0" smtClean="0"/>
              <a:t>used.</a:t>
            </a:r>
          </a:p>
          <a:p>
            <a:pPr lvl="1"/>
            <a:r>
              <a:rPr lang="en-US" sz="1600" dirty="0" smtClean="0"/>
              <a:t> </a:t>
            </a:r>
            <a:r>
              <a:rPr lang="en-US" sz="1800" dirty="0" smtClean="0"/>
              <a:t>Cell storage </a:t>
            </a:r>
            <a:r>
              <a:rPr lang="en-US" sz="1800" dirty="0" smtClean="0">
                <a:sym typeface="Wingdings" pitchFamily="2" charset="2"/>
              </a:rPr>
              <a:t></a:t>
            </a:r>
            <a:r>
              <a:rPr lang="en-US" sz="1800" dirty="0" smtClean="0"/>
              <a:t> </a:t>
            </a:r>
            <a:r>
              <a:rPr lang="en-US" sz="1800" dirty="0"/>
              <a:t>assumes that the storage consists of cells of the same size and that each object fits exactly in one cell. This model reflects the physical organization of several storage media; the primary memory of a computer is organized as an array of memory cells and a secondary storage device, e.g., a disk, is organized in sectors or blocks read and written as a unit</a:t>
            </a:r>
            <a:r>
              <a:rPr lang="en-US" sz="1800" dirty="0" smtClean="0"/>
              <a:t>.</a:t>
            </a:r>
          </a:p>
          <a:p>
            <a:pPr lvl="1"/>
            <a:r>
              <a:rPr lang="en-US" sz="1800" dirty="0"/>
              <a:t>J</a:t>
            </a:r>
            <a:r>
              <a:rPr lang="en-US" sz="1800" dirty="0" smtClean="0"/>
              <a:t>ournal storage </a:t>
            </a:r>
            <a:r>
              <a:rPr lang="en-US" sz="1800" dirty="0" smtClean="0">
                <a:sym typeface="Wingdings" pitchFamily="2" charset="2"/>
              </a:rPr>
              <a:t> system </a:t>
            </a:r>
            <a:r>
              <a:rPr lang="en-US" sz="1800" dirty="0"/>
              <a:t>that keeps track of the changes that will be made in a </a:t>
            </a:r>
            <a:r>
              <a:rPr lang="en-US" sz="1800" i="1" dirty="0"/>
              <a:t>journal</a:t>
            </a:r>
            <a:r>
              <a:rPr lang="en-US" sz="1800" dirty="0"/>
              <a:t> (usually a circular log in a dedicated area of the file system) </a:t>
            </a:r>
            <a:r>
              <a:rPr lang="en-US" sz="1800" b="1" dirty="0"/>
              <a:t>before committing them to the main file system</a:t>
            </a:r>
            <a:r>
              <a:rPr lang="en-US" sz="1800" dirty="0"/>
              <a:t>. In the event of a system crash or power failure, such file systems are quicker to bring back online and less likely to become </a:t>
            </a:r>
            <a:r>
              <a:rPr lang="en-US" sz="1800" dirty="0" smtClean="0"/>
              <a:t>corrupted.</a:t>
            </a:r>
            <a:endParaRPr lang="en-US" sz="1800" dirty="0"/>
          </a:p>
        </p:txBody>
      </p:sp>
      <p:sp>
        <p:nvSpPr>
          <p:cNvPr id="4" name="Footer Placeholder 3"/>
          <p:cNvSpPr>
            <a:spLocks noGrp="1"/>
          </p:cNvSpPr>
          <p:nvPr>
            <p:ph type="ftr" sz="quarter" idx="10"/>
          </p:nvPr>
        </p:nvSpPr>
        <p:spPr>
          <a:xfrm>
            <a:off x="3124200" y="6248400"/>
            <a:ext cx="3460722" cy="457200"/>
          </a:xfrm>
        </p:spPr>
        <p:txBody>
          <a:bodyPr/>
          <a:lstStyle/>
          <a:p>
            <a:r>
              <a:rPr lang="en-US" dirty="0" smtClean="0"/>
              <a:t>Cloud Computing Second Edition - Chapter 6.</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9</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 xmlns:p14="http://schemas.microsoft.com/office/powerpoint/2010/main" val="997565633"/>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Radial</Template>
  <TotalTime>20462</TotalTime>
  <Words>7543</Words>
  <Application>Microsoft Office PowerPoint</Application>
  <PresentationFormat>Προβολή στην οθόνη (4:3)</PresentationFormat>
  <Paragraphs>527</Paragraphs>
  <Slides>60</Slides>
  <Notes>1</Notes>
  <HiddenSlides>1</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60</vt:i4>
      </vt:variant>
    </vt:vector>
  </HeadingPairs>
  <TitlesOfParts>
    <vt:vector size="62" baseType="lpstr">
      <vt:lpstr>Pixel</vt:lpstr>
      <vt:lpstr>Visio</vt:lpstr>
      <vt:lpstr>  Chapter 6 – Cloud Storage </vt:lpstr>
      <vt:lpstr>Contents</vt:lpstr>
      <vt:lpstr>Contents (Cont’d)</vt:lpstr>
      <vt:lpstr>1. Data storage in the age of cloud computing</vt:lpstr>
      <vt:lpstr>Major challenges</vt:lpstr>
      <vt:lpstr>Data storage on a cloud</vt:lpstr>
      <vt:lpstr>Big data</vt:lpstr>
      <vt:lpstr>2.  Evolution of storage technology</vt:lpstr>
      <vt:lpstr>3. Storage and data models</vt:lpstr>
      <vt:lpstr>Διαφάνεια 10</vt:lpstr>
      <vt:lpstr>4. Data Base Management System (DBMS)</vt:lpstr>
      <vt:lpstr>Storage requirements of cloud applications</vt:lpstr>
      <vt:lpstr>ACID</vt:lpstr>
      <vt:lpstr>Logical and physical organization of a file</vt:lpstr>
      <vt:lpstr>File systems</vt:lpstr>
      <vt:lpstr>5. Unix File System (UFS)</vt:lpstr>
      <vt:lpstr>    UFS layering</vt:lpstr>
      <vt:lpstr>6. Network File System (NFS)</vt:lpstr>
      <vt:lpstr>The NFS client-server interaction. The vnode layer implements file operation in a uniform manner, regardless of whether the file is local or remote.  An operation targeting a local file is directed to the local file system, while one for a remote file involves  NFS; an NSF client packages the relevant information about the target and the NFS server passes it to the vnode layer on the remote host which, in turn, directs it to the remote file system.</vt:lpstr>
      <vt:lpstr>Διαφάνεια 20</vt:lpstr>
      <vt:lpstr>Comparison of distributed file systems</vt:lpstr>
      <vt:lpstr>Διαφάνεια 22</vt:lpstr>
      <vt:lpstr>7. General Parallel File System (GPFS)</vt:lpstr>
      <vt:lpstr>Διαφάνεια 24</vt:lpstr>
      <vt:lpstr>GPFS reliability</vt:lpstr>
      <vt:lpstr>GPFS distributed locking</vt:lpstr>
      <vt:lpstr>8. Google File System (GFS) X</vt:lpstr>
      <vt:lpstr>GFS – design decisions X</vt:lpstr>
      <vt:lpstr>GFS chunks</vt:lpstr>
      <vt:lpstr>Διαφάνεια 30</vt:lpstr>
      <vt:lpstr>9. Apache Hadoop</vt:lpstr>
      <vt:lpstr>Διαφάνεια 32</vt:lpstr>
      <vt:lpstr>10. Locks; Chubby - a locking service</vt:lpstr>
      <vt:lpstr>Paxos algorithm</vt:lpstr>
      <vt:lpstr>Locks</vt:lpstr>
      <vt:lpstr>Διαφάνεια 36</vt:lpstr>
      <vt:lpstr>Chubby operation: Writes / Reads are exchanged between clients and the master</vt:lpstr>
      <vt:lpstr>Διαφάνεια 38</vt:lpstr>
      <vt:lpstr>Transaction processing</vt:lpstr>
      <vt:lpstr>Sources of OLTP overhead</vt:lpstr>
      <vt:lpstr>NoSQL databases</vt:lpstr>
      <vt:lpstr>Bigtable</vt:lpstr>
      <vt:lpstr>Bigtable</vt:lpstr>
      <vt:lpstr>Διαφάνεια 44</vt:lpstr>
      <vt:lpstr>Bigtable performance – the number of operations per tablet server.  Tablet Server: Handles read/write requests to the tablets that it has loaded  Number of clients machines generating the Bigtable load is equal to the number of tablet servers. </vt:lpstr>
      <vt:lpstr>Megastore</vt:lpstr>
      <vt:lpstr>Megastore’s data model</vt:lpstr>
      <vt:lpstr>Διαφάνεια 48</vt:lpstr>
      <vt:lpstr>15. Storage reliability at scale; DynamoDB</vt:lpstr>
      <vt:lpstr>DynamoDB design concerns and solutions</vt:lpstr>
      <vt:lpstr>Techniques to achieve the design objectives</vt:lpstr>
      <vt:lpstr>Server organization</vt:lpstr>
      <vt:lpstr>Virtual nodes</vt:lpstr>
      <vt:lpstr>Eventual consistency</vt:lpstr>
      <vt:lpstr>Versioning mechanism for a sequence of events</vt:lpstr>
      <vt:lpstr>The time evolution of an object using vector clocks</vt:lpstr>
      <vt:lpstr>16. Disk locality versus data locality</vt:lpstr>
      <vt:lpstr>Intriguing question</vt:lpstr>
      <vt:lpstr>Arguments in favor of data locality</vt:lpstr>
      <vt:lpstr>17. Database provenance</vt:lpstr>
    </vt:vector>
  </TitlesOfParts>
  <Company>Lucent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dc:title>
  <dc:creator>Lucent End User</dc:creator>
  <cp:lastModifiedBy>Windows User</cp:lastModifiedBy>
  <cp:revision>651</cp:revision>
  <dcterms:created xsi:type="dcterms:W3CDTF">2004-10-07T18:29:30Z</dcterms:created>
  <dcterms:modified xsi:type="dcterms:W3CDTF">2021-01-15T13:05:35Z</dcterms:modified>
</cp:coreProperties>
</file>