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7" r:id="rId11"/>
    <p:sldId id="265" r:id="rId12"/>
    <p:sldId id="266" r:id="rId13"/>
    <p:sldId id="275" r:id="rId14"/>
    <p:sldId id="268" r:id="rId15"/>
    <p:sldId id="269" r:id="rId16"/>
    <p:sldId id="271" r:id="rId17"/>
    <p:sldId id="272" r:id="rId18"/>
    <p:sldId id="273" r:id="rId19"/>
    <p:sldId id="276" r:id="rId20"/>
    <p:sldId id="27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6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A91D-4CD6-4DBF-8A98-BE4CA87C6948}" type="datetimeFigureOut">
              <a:rPr lang="el-GR" smtClean="0"/>
              <a:pPr/>
              <a:t>21/12/2020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73A06-7F24-4AD6-A7E9-554EEC06B69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373-831C-4198-AF88-6F690D9980A0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9780-216E-4CFF-A4A2-EDF6DA8F995A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1C75-05E3-417A-AF43-9EE78094B886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BEB2-DAD4-43FF-81B5-C6F3EB8A17A4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A60B-2759-4973-9916-7E5DB8186677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16F0-4228-4D9F-8A89-67B5FBADA4FB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0E91-F501-416A-91D6-E7193A2919DD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A528-4886-4D4E-980A-8B2873A86014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2ED6-22D7-46EA-8A38-E580212A7E3F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9FF7-5F06-440E-A29F-447142300144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E9A2-B81F-4DAE-90AE-BC51FBAA1EEE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7E08E4-16BC-421D-9BBD-51D0C1E5B37E}" type="datetime1">
              <a:rPr lang="el-GR" smtClean="0"/>
              <a:pPr/>
              <a:t>21/12/2020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F57FE8-EFF5-464B-AD7D-33BBB5F19A7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Cloud Computing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Άγγελος </a:t>
            </a:r>
            <a:r>
              <a:rPr lang="el-GR" dirty="0" err="1" smtClean="0"/>
              <a:t>Μιχάλας</a:t>
            </a:r>
            <a:endParaRPr lang="el-GR" dirty="0" smtClean="0"/>
          </a:p>
          <a:p>
            <a:r>
              <a:rPr lang="el-GR" dirty="0" smtClean="0"/>
              <a:t>Καθηγητής</a:t>
            </a:r>
          </a:p>
          <a:p>
            <a:r>
              <a:rPr lang="el-GR" dirty="0" smtClean="0"/>
              <a:t>Τμήμα </a:t>
            </a:r>
            <a:r>
              <a:rPr lang="el-GR" dirty="0" smtClean="0"/>
              <a:t>Ηλεκτρολόγων Μηχανικών &amp; </a:t>
            </a:r>
            <a:r>
              <a:rPr lang="el-GR" smtClean="0"/>
              <a:t>Μηχανικών Υπολογιστών</a:t>
            </a:r>
            <a:endParaRPr lang="el-GR" dirty="0" smtClean="0"/>
          </a:p>
          <a:p>
            <a:r>
              <a:rPr lang="el-GR" dirty="0" smtClean="0"/>
              <a:t>Πανεπιστήμιο Δυτικής Μακεδονίας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machine monitor  (VMM / hypervisor)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software that partitions the resources of computer system into one or more virtual machines (VMs). Allows several operating systems to run concurrently on a single hardware platform. </a:t>
            </a:r>
          </a:p>
          <a:p>
            <a:endParaRPr lang="en-US" dirty="0" smtClean="0"/>
          </a:p>
          <a:p>
            <a:r>
              <a:rPr lang="en-US" dirty="0" smtClean="0"/>
              <a:t>A  VMM allows</a:t>
            </a:r>
          </a:p>
          <a:p>
            <a:pPr lvl="1"/>
            <a:r>
              <a:rPr lang="en-US" dirty="0" smtClean="0"/>
              <a:t>Multiple services to share the same platform.</a:t>
            </a:r>
          </a:p>
          <a:p>
            <a:pPr lvl="1"/>
            <a:r>
              <a:rPr lang="en-US" dirty="0" smtClean="0"/>
              <a:t>Live migration - the movement of a server from one platform to another.</a:t>
            </a:r>
          </a:p>
          <a:p>
            <a:pPr lvl="1"/>
            <a:r>
              <a:rPr lang="en-US" dirty="0" smtClean="0"/>
              <a:t>Enforces isolation among the systems, thus security.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sz="5400" dirty="0" smtClean="0"/>
              <a:t>Virtual machines (VMs)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 - isolated environment that appears to be a whole computer, but actually only has access to a portion of the computer resources.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Two VM Types:</a:t>
            </a:r>
          </a:p>
          <a:p>
            <a:pPr lvl="1"/>
            <a:r>
              <a:rPr lang="en-US" dirty="0" smtClean="0"/>
              <a:t>Process VM -  a virtual platform created for an individual process and destroyed once the process terminates.</a:t>
            </a:r>
          </a:p>
          <a:p>
            <a:pPr lvl="1"/>
            <a:r>
              <a:rPr lang="en-US" dirty="0" smtClean="0"/>
              <a:t>System VM - supports an operating system together with many user processes (</a:t>
            </a:r>
            <a:r>
              <a:rPr lang="en-US" dirty="0" err="1" smtClean="0"/>
              <a:t>eg</a:t>
            </a:r>
            <a:r>
              <a:rPr lang="en-US" dirty="0" smtClean="0"/>
              <a:t>. Java Virtual Machine – JVM).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Provisioning of virtual resources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systems provide virtualized resources as a service</a:t>
            </a:r>
            <a:r>
              <a:rPr lang="en-US" dirty="0" smtClean="0">
                <a:solidFill>
                  <a:srgbClr val="32425D"/>
                </a:solidFill>
              </a:rPr>
              <a:t> </a:t>
            </a:r>
          </a:p>
          <a:p>
            <a:r>
              <a:rPr lang="en-US" dirty="0" smtClean="0"/>
              <a:t>VM Manager</a:t>
            </a:r>
          </a:p>
          <a:p>
            <a:pPr lvl="1"/>
            <a:r>
              <a:rPr lang="en-US" sz="2600" dirty="0" smtClean="0"/>
              <a:t>Submission</a:t>
            </a:r>
          </a:p>
          <a:p>
            <a:pPr lvl="1"/>
            <a:r>
              <a:rPr lang="en-US" sz="2600" dirty="0" smtClean="0"/>
              <a:t>Control</a:t>
            </a:r>
          </a:p>
          <a:p>
            <a:pPr lvl="1"/>
            <a:r>
              <a:rPr lang="en-US" sz="2600" dirty="0" smtClean="0"/>
              <a:t>Monitoring</a:t>
            </a:r>
          </a:p>
          <a:p>
            <a:endParaRPr lang="en-US" dirty="0" smtClean="0">
              <a:solidFill>
                <a:srgbClr val="32425D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Cloud 19"/>
          <p:cNvSpPr/>
          <p:nvPr/>
        </p:nvSpPr>
        <p:spPr bwMode="auto">
          <a:xfrm>
            <a:off x="3851920" y="2708920"/>
            <a:ext cx="4272136" cy="3024336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" name="Picture 4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934" y="3013719"/>
            <a:ext cx="2624485" cy="20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Applications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81000" y="1676400"/>
            <a:ext cx="34038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AU" sz="20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AU" sz="2000" b="1" dirty="0">
                <a:solidFill>
                  <a:srgbClr val="FF0000"/>
                </a:solidFill>
                <a:latin typeface="Calibri" pitchFamily="34" charset="0"/>
              </a:rPr>
              <a:t>Scientific/Tech Applications</a:t>
            </a:r>
          </a:p>
          <a:p>
            <a:pPr>
              <a:buFont typeface="Arial" charset="0"/>
              <a:buChar char="•"/>
            </a:pPr>
            <a:r>
              <a:rPr lang="en-AU" sz="2000" b="1" dirty="0">
                <a:solidFill>
                  <a:srgbClr val="FF0000"/>
                </a:solidFill>
                <a:latin typeface="Calibri" pitchFamily="34" charset="0"/>
              </a:rPr>
              <a:t>Business Applications</a:t>
            </a:r>
          </a:p>
          <a:p>
            <a:pPr>
              <a:buFont typeface="Arial" charset="0"/>
              <a:buChar char="•"/>
            </a:pPr>
            <a:r>
              <a:rPr lang="en-AU" sz="2000" b="1" dirty="0" smtClean="0">
                <a:solidFill>
                  <a:srgbClr val="FF0000"/>
                </a:solidFill>
                <a:latin typeface="Calibri" pitchFamily="34" charset="0"/>
              </a:rPr>
              <a:t>Customer/Social </a:t>
            </a:r>
            <a:r>
              <a:rPr lang="en-AU" sz="2000" b="1" dirty="0">
                <a:solidFill>
                  <a:srgbClr val="FF0000"/>
                </a:solidFill>
                <a:latin typeface="Calibri" pitchFamily="34" charset="0"/>
              </a:rPr>
              <a:t>Applications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450" y="5257800"/>
            <a:ext cx="142875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50" y="4419600"/>
            <a:ext cx="1209675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4572000"/>
            <a:ext cx="1143000" cy="100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2050" y="4572000"/>
            <a:ext cx="1209675" cy="80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000375"/>
            <a:ext cx="3276600" cy="313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7650" y="5562600"/>
            <a:ext cx="1600200" cy="992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7050" y="5943600"/>
            <a:ext cx="1800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38" descr="http://www.youngbiz.com/images/stock-mark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5791200"/>
            <a:ext cx="117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2438400"/>
            <a:ext cx="1371600" cy="906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5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2438400"/>
            <a:ext cx="10668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5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60875" y="4724400"/>
            <a:ext cx="415925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6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47244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62" descr="hiv_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2362200"/>
            <a:ext cx="102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40338" y="3505200"/>
            <a:ext cx="3192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 i="1">
                <a:solidFill>
                  <a:srgbClr val="FF0000"/>
                </a:solidFill>
                <a:latin typeface="Calibri" pitchFamily="34" charset="0"/>
              </a:rPr>
              <a:t>Science and Technical Applications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9763" y="6124575"/>
            <a:ext cx="2065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 i="1">
                <a:solidFill>
                  <a:srgbClr val="FF0000"/>
                </a:solidFill>
                <a:latin typeface="Calibri" pitchFamily="34" charset="0"/>
              </a:rPr>
              <a:t>Business Applications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32350" y="6553200"/>
            <a:ext cx="2989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 i="1" dirty="0" smtClean="0">
                <a:solidFill>
                  <a:srgbClr val="FF0000"/>
                </a:solidFill>
                <a:latin typeface="Calibri" pitchFamily="34" charset="0"/>
              </a:rPr>
              <a:t>Customer/Social </a:t>
            </a:r>
            <a:r>
              <a:rPr lang="en-AU" b="1" i="1" dirty="0">
                <a:solidFill>
                  <a:srgbClr val="FF0000"/>
                </a:solidFill>
                <a:latin typeface="Calibri" pitchFamily="34" charset="0"/>
              </a:rPr>
              <a:t>Applications</a:t>
            </a:r>
          </a:p>
        </p:txBody>
      </p:sp>
      <p:pic>
        <p:nvPicPr>
          <p:cNvPr id="22" name="Picture 23" descr="http://t0.gstatic.com/images?q=tbn:ANd9GcSFcu1Npp85x0DH6R0fNriYvZJI9f94W6H_XuEByCwbnG3-vOWbBtVr2v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525" y="5410200"/>
            <a:ext cx="1057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Windows Azure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Enterprise-level on-demand capacity builder</a:t>
            </a:r>
          </a:p>
          <a:p>
            <a:r>
              <a:rPr lang="en-US" dirty="0" smtClean="0"/>
              <a:t>Computational cycles and storage available on-request for a cost</a:t>
            </a:r>
          </a:p>
          <a:p>
            <a:r>
              <a:rPr lang="en-US" dirty="0" smtClean="0"/>
              <a:t>You have to use Azure API to work with the infrastructure offered by Microsoft</a:t>
            </a:r>
          </a:p>
          <a:p>
            <a:r>
              <a:rPr lang="en-US" dirty="0" smtClean="0"/>
              <a:t>Significant features: web role, worker role , blob storage, table and drive-storage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5" name="Picture 6" descr="azureflag76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53136"/>
            <a:ext cx="1808088" cy="18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web services (AWS)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Provision of multiple service models: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: EC2, S3, ELB, </a:t>
            </a:r>
            <a:r>
              <a:rPr lang="en-US" dirty="0" err="1" smtClean="0"/>
              <a:t>AutoScaler</a:t>
            </a:r>
            <a:endParaRPr lang="en-US" dirty="0" smtClean="0"/>
          </a:p>
          <a:p>
            <a:pPr lvl="1"/>
            <a:r>
              <a:rPr lang="en-US" dirty="0" err="1" smtClean="0"/>
              <a:t>PaaS</a:t>
            </a:r>
            <a:r>
              <a:rPr lang="en-US" dirty="0" smtClean="0"/>
              <a:t>: Elastic Beanstalk, EMR</a:t>
            </a:r>
          </a:p>
          <a:p>
            <a:pPr lvl="1"/>
            <a:r>
              <a:rPr lang="en-US" dirty="0" err="1" smtClean="0"/>
              <a:t>SaaS</a:t>
            </a:r>
            <a:r>
              <a:rPr lang="en-US" dirty="0" smtClean="0"/>
              <a:t>: </a:t>
            </a:r>
            <a:r>
              <a:rPr lang="en-US" dirty="0" err="1" smtClean="0"/>
              <a:t>CloudSearch</a:t>
            </a:r>
            <a:r>
              <a:rPr lang="en-US" dirty="0" smtClean="0"/>
              <a:t>, Elastic </a:t>
            </a:r>
            <a:r>
              <a:rPr lang="en-US" dirty="0" err="1" smtClean="0"/>
              <a:t>Transcoder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5" name="Picture 6" descr="amazon_aws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050" y="4149080"/>
            <a:ext cx="3143304" cy="127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Amazon Elastic Compute Cloud (EC2)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35480"/>
            <a:ext cx="4283968" cy="4517856"/>
          </a:xfrm>
        </p:spPr>
        <p:txBody>
          <a:bodyPr>
            <a:normAutofit/>
          </a:bodyPr>
          <a:lstStyle/>
          <a:p>
            <a:r>
              <a:rPr lang="en-US" dirty="0" smtClean="0"/>
              <a:t>A web service for instantiating computing instances with any of the operating systems supported.</a:t>
            </a:r>
          </a:p>
          <a:p>
            <a:r>
              <a:rPr lang="en-US" dirty="0" smtClean="0"/>
              <a:t>Features: Cloud Management Console, </a:t>
            </a:r>
            <a:r>
              <a:rPr lang="en-US" dirty="0" err="1" smtClean="0"/>
              <a:t>MapReduce</a:t>
            </a:r>
            <a:r>
              <a:rPr lang="en-US" dirty="0" smtClean="0"/>
              <a:t> Cloud, Cloud monitoring tools</a:t>
            </a:r>
          </a:p>
          <a:p>
            <a:pPr lvl="1"/>
            <a:endParaRPr lang="en-US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602" y="1916832"/>
            <a:ext cx="5024398" cy="3956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EC2 pricing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17</a:t>
            </a:fld>
            <a:endParaRPr lang="el-GR"/>
          </a:p>
        </p:txBody>
      </p:sp>
      <p:graphicFrame>
        <p:nvGraphicFramePr>
          <p:cNvPr id="5" name="Group 2"/>
          <p:cNvGraphicFramePr>
            <a:graphicFrameLocks/>
          </p:cNvGraphicFramePr>
          <p:nvPr/>
        </p:nvGraphicFramePr>
        <p:xfrm>
          <a:off x="217488" y="2179638"/>
          <a:ext cx="8686800" cy="3928330"/>
        </p:xfrm>
        <a:graphic>
          <a:graphicData uri="http://schemas.openxmlformats.org/drawingml/2006/table">
            <a:tbl>
              <a:tblPr/>
              <a:tblGrid>
                <a:gridCol w="2881312"/>
                <a:gridCol w="828675"/>
                <a:gridCol w="536575"/>
                <a:gridCol w="800100"/>
                <a:gridCol w="677863"/>
                <a:gridCol w="796925"/>
                <a:gridCol w="782637"/>
                <a:gridCol w="622300"/>
                <a:gridCol w="760413"/>
              </a:tblGrid>
              <a:tr h="617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Type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U$ per hour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Ratio to Small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Compute Units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Virtual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Cores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Compute Unit/ Core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Memory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(GB)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Disk (GB)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Addr.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(bits)</a:t>
                      </a:r>
                    </a:p>
                  </a:txBody>
                  <a:tcPr marL="15840" marR="15840" marT="158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Standard Small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0,115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1,7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32/64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Standard Medium</a:t>
                      </a:r>
                    </a:p>
                  </a:txBody>
                  <a:tcPr marL="0" marR="0" marT="75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0,230</a:t>
                      </a:r>
                    </a:p>
                  </a:txBody>
                  <a:tcPr marL="0" marR="0" marT="10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0" marR="0" marT="10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0" marR="0" marT="2948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</a:p>
                  </a:txBody>
                  <a:tcPr marL="0" marR="0" marT="2948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0" marR="0" marT="2948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2"/>
                          <a:cs typeface="Arial Unicode MS" pitchFamily="34" charset="-122"/>
                        </a:rPr>
                        <a:t>3,75</a:t>
                      </a:r>
                    </a:p>
                  </a:txBody>
                  <a:tcPr marL="0" marR="0" marT="2948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32/64</a:t>
                      </a:r>
                    </a:p>
                  </a:txBody>
                  <a:tcPr marL="0" marR="0" marT="10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Standard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0,460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7,5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850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Standard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0,920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1690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High-Memory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0,680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5,9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3,25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17,1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420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High-Memory Double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1,360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14,1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13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3,25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34,2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850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High-Memory Quadruple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2,720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28,2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26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3,25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68,4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1690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High-CPU Medium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0,230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1,7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350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32/64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High-CPU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0,920 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7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1690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Cluster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Quadruple</a:t>
                      </a:r>
                      <a:r>
                        <a:rPr lang="en-US" sz="1200" dirty="0" err="1" smtClean="0"/>
                        <a:t>Cloud</a:t>
                      </a:r>
                      <a:r>
                        <a:rPr lang="en-US" sz="1200" dirty="0" smtClean="0"/>
                        <a:t> Management Console, </a:t>
                      </a:r>
                      <a:r>
                        <a:rPr lang="en-US" sz="1200" dirty="0" err="1" smtClean="0"/>
                        <a:t>MapReduce</a:t>
                      </a:r>
                      <a:r>
                        <a:rPr lang="en-US" sz="1200" dirty="0" smtClean="0"/>
                        <a:t> Cloud, Amazon Machine Image (AMI)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---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15,3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33,5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2,09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23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1690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Eight Extra Large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---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28,2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88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32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2,75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60,5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1690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64</a:t>
                      </a:r>
                    </a:p>
                  </a:txBody>
                  <a:tcPr marL="15840" marR="15840" marT="158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73440"/>
            <a:ext cx="8424936" cy="407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5472607" cy="12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764704"/>
            <a:ext cx="2914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Introduction to Virtualization and Cloud Technologies to Support Grid Computing, Ignacio M. </a:t>
            </a:r>
            <a:r>
              <a:rPr lang="en-US" dirty="0" err="1" smtClean="0"/>
              <a:t>Llorente</a:t>
            </a:r>
            <a:endParaRPr lang="en-US" dirty="0" smtClean="0"/>
          </a:p>
          <a:p>
            <a:r>
              <a:rPr lang="en-US" dirty="0" smtClean="0"/>
              <a:t>Cloud Computing: Concepts, Technologies and Business Implications, B. Ramamurthy &amp; K. Madurai</a:t>
            </a:r>
          </a:p>
          <a:p>
            <a:r>
              <a:rPr lang="en-US" dirty="0" smtClean="0"/>
              <a:t>Introduction to Cloud Computing, Dr. Rodrigo </a:t>
            </a:r>
            <a:r>
              <a:rPr lang="en-US" dirty="0" err="1" smtClean="0"/>
              <a:t>Calheiros</a:t>
            </a:r>
            <a:endParaRPr lang="en-US" dirty="0" smtClean="0"/>
          </a:p>
          <a:p>
            <a:r>
              <a:rPr lang="en-US" dirty="0" smtClean="0"/>
              <a:t>~OKEANOS presentation at </a:t>
            </a:r>
            <a:r>
              <a:rPr lang="en-US" dirty="0" err="1" smtClean="0"/>
              <a:t>cloudforum</a:t>
            </a:r>
            <a:r>
              <a:rPr lang="en-US" dirty="0" smtClean="0"/>
              <a:t> 2013, </a:t>
            </a:r>
            <a:r>
              <a:rPr lang="en-US" dirty="0" err="1" smtClean="0"/>
              <a:t>Nectarios</a:t>
            </a:r>
            <a:r>
              <a:rPr lang="en-US" dirty="0" smtClean="0"/>
              <a:t> </a:t>
            </a:r>
            <a:r>
              <a:rPr lang="en-US" dirty="0" err="1" smtClean="0"/>
              <a:t>Koziris</a:t>
            </a:r>
            <a:r>
              <a:rPr lang="en-US" dirty="0" smtClean="0"/>
              <a:t>, GRNET</a:t>
            </a:r>
          </a:p>
          <a:p>
            <a:r>
              <a:rPr lang="en-US" dirty="0" smtClean="0"/>
              <a:t>Cloud Computing Theory and Practice, Dan C. </a:t>
            </a:r>
            <a:r>
              <a:rPr lang="en-US" dirty="0" err="1" smtClean="0"/>
              <a:t>Marinescu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Cloud Computing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Examples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5" name="4 - Θέση περιεχομένου" descr="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47296"/>
            <a:ext cx="7315200" cy="4365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79512" y="1988840"/>
            <a:ext cx="4320480" cy="4389120"/>
          </a:xfrm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Classical Computing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Buy &amp; Own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AU" dirty="0" smtClean="0"/>
              <a:t>Hardware,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AU" dirty="0" smtClean="0"/>
              <a:t>System Software,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AU" dirty="0" smtClean="0"/>
              <a:t>Applications often to meet peak needs.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Install, Configure, Test, Verify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Manage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..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Finally, use it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dirty="0" smtClean="0">
                <a:latin typeface="Arial" charset="0"/>
                <a:cs typeface="Arial" charset="0"/>
              </a:rPr>
              <a:t>$$$$....$(High </a:t>
            </a:r>
            <a:r>
              <a:rPr lang="en-AU" dirty="0" err="1" smtClean="0">
                <a:latin typeface="Arial" charset="0"/>
                <a:cs typeface="Arial" charset="0"/>
              </a:rPr>
              <a:t>CapEx</a:t>
            </a:r>
            <a:r>
              <a:rPr lang="en-AU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60032" y="1916832"/>
            <a:ext cx="4038600" cy="4392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A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AU" sz="3100" dirty="0"/>
              <a:t>Cloud</a:t>
            </a:r>
            <a:r>
              <a:rPr kumimoji="0" lang="en-A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Computing</a:t>
            </a: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Subscribe</a:t>
            </a: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Use</a:t>
            </a: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 - pay for what you use, based on </a:t>
            </a:r>
            <a:r>
              <a:rPr kumimoji="0" lang="en-A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QoS</a:t>
            </a:r>
            <a:endParaRPr kumimoji="0" lang="en-AU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(1)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4</a:t>
            </a:fld>
            <a:endParaRPr lang="el-GR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358652" y="2120156"/>
            <a:ext cx="2717800" cy="2222500"/>
            <a:chOff x="1336" y="1646"/>
            <a:chExt cx="1712" cy="140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336" y="2352"/>
              <a:ext cx="1711" cy="694"/>
            </a:xfrm>
            <a:prstGeom prst="roundRect">
              <a:avLst>
                <a:gd name="adj" fmla="val 891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lin ang="5400000" scaled="1"/>
            </a:gradFill>
            <a:ln w="19050">
              <a:solidFill>
                <a:srgbClr val="CC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3152" tIns="154800" rIns="73152" bIns="154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cs typeface="+mn-cs"/>
                </a:rPr>
                <a:t>The “Cloud” is the default symbol of the Internet in diagrams.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078" y="1646"/>
              <a:ext cx="970" cy="446"/>
            </a:xfrm>
            <a:prstGeom prst="roundRect">
              <a:avLst>
                <a:gd name="adj" fmla="val 7778"/>
              </a:avLst>
            </a:prstGeom>
            <a:solidFill>
              <a:srgbClr val="FF0000">
                <a:alpha val="7843"/>
              </a:srgbClr>
            </a:solidFill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2435" y="2220"/>
              <a:ext cx="268" cy="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139952" y="2132856"/>
            <a:ext cx="3643313" cy="2714625"/>
            <a:chOff x="3112" y="1654"/>
            <a:chExt cx="2199" cy="1710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118" y="1654"/>
              <a:ext cx="1714" cy="438"/>
            </a:xfrm>
            <a:prstGeom prst="roundRect">
              <a:avLst>
                <a:gd name="adj" fmla="val 7778"/>
              </a:avLst>
            </a:prstGeom>
            <a:solidFill>
              <a:srgbClr val="FF0000">
                <a:alpha val="7843"/>
              </a:srgbClr>
            </a:solidFill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112" y="2352"/>
              <a:ext cx="2199" cy="1012"/>
            </a:xfrm>
            <a:prstGeom prst="roundRect">
              <a:avLst>
                <a:gd name="adj" fmla="val 8650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lin ang="5400000" scaled="1"/>
            </a:gradFill>
            <a:ln w="19050">
              <a:solidFill>
                <a:srgbClr val="CC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64592" tIns="154800" rIns="164592" bIns="6400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cs typeface="+mn-cs"/>
                </a:rPr>
                <a:t>The broader term of “Computing” encompasses: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cs typeface="+mn-cs"/>
                </a:rPr>
                <a:t> Computation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cs typeface="+mn-cs"/>
                </a:rPr>
                <a:t> Coordination logic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cs typeface="+mn-cs"/>
                </a:rPr>
                <a:t> Storage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rot="5400000">
              <a:off x="3843" y="2220"/>
              <a:ext cx="268" cy="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1688852" y="4887168"/>
            <a:ext cx="5878513" cy="1101725"/>
            <a:chOff x="1328" y="3192"/>
            <a:chExt cx="3703" cy="69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328" y="3208"/>
              <a:ext cx="3351" cy="643"/>
            </a:xfrm>
            <a:prstGeom prst="roundRect">
              <a:avLst/>
            </a:prstGeom>
            <a:gradFill rotWithShape="1">
              <a:gsLst>
                <a:gs pos="0">
                  <a:srgbClr val="0A5804"/>
                </a:gs>
                <a:gs pos="100000">
                  <a:srgbClr val="009900"/>
                </a:gs>
              </a:gsLst>
              <a:lin ang="5400000" scaled="1"/>
            </a:gradFill>
            <a:ln w="9525" algn="ctr">
              <a:solidFill>
                <a:srgbClr val="0A5804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2880" tIns="137160" rIns="548640" bIns="13716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+mn-lt"/>
                  <a:cs typeface="+mn-cs"/>
                </a:rPr>
                <a:t>Cloud Computing is about moving computing from the single desktop pc/data centers to commercial service providers on the Internet.</a:t>
              </a:r>
            </a:p>
          </p:txBody>
        </p:sp>
        <p:pic>
          <p:nvPicPr>
            <p:cNvPr id="16" name="Picture 18" descr="MCj0429827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19217">
              <a:off x="4360" y="3192"/>
              <a:ext cx="671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16 - TextBox"/>
          <p:cNvSpPr txBox="1"/>
          <p:nvPr/>
        </p:nvSpPr>
        <p:spPr>
          <a:xfrm>
            <a:off x="2627784" y="220486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Cloud</a:t>
            </a:r>
            <a:endParaRPr lang="el-GR" sz="3200" dirty="0"/>
          </a:p>
        </p:txBody>
      </p:sp>
      <p:sp>
        <p:nvSpPr>
          <p:cNvPr id="18" name="17 - TextBox"/>
          <p:cNvSpPr txBox="1"/>
          <p:nvPr/>
        </p:nvSpPr>
        <p:spPr>
          <a:xfrm>
            <a:off x="4283968" y="22048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Computing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Computing: Internet-based computing, whereby shared resources, software and information are provided to computers and other devices on-demand.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Numerous previous attempts:</a:t>
            </a:r>
          </a:p>
          <a:p>
            <a:pPr lvl="1"/>
            <a:r>
              <a:rPr lang="en-US" dirty="0" smtClean="0"/>
              <a:t> on-demand computing, utility computing, ubiquitous computing, autonomic computing, platform computing, edge computing, elastic computing, grid computing, …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characteristics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Uses Internet technologies to offer scalable and  elastic services. The term “elastic computing” refers to the ability of dynamically acquiring computing resources and  supporting a variable workload.</a:t>
            </a:r>
          </a:p>
          <a:p>
            <a:endParaRPr lang="en-US" dirty="0" smtClean="0"/>
          </a:p>
          <a:p>
            <a:r>
              <a:rPr lang="en-US" dirty="0" smtClean="0"/>
              <a:t>The resources used for these services can be metered and  the users can be charged only for the resources they used.</a:t>
            </a:r>
          </a:p>
          <a:p>
            <a:endParaRPr lang="en-US" dirty="0" smtClean="0"/>
          </a:p>
          <a:p>
            <a:r>
              <a:rPr lang="en-US" dirty="0" smtClean="0"/>
              <a:t>The maintenance and security are ensured by service providers.</a:t>
            </a:r>
          </a:p>
          <a:p>
            <a:endParaRPr lang="en-US" dirty="0" smtClean="0"/>
          </a:p>
          <a:p>
            <a:r>
              <a:rPr lang="en-US" dirty="0" smtClean="0"/>
              <a:t>The service providers can operate more efficiently due to specialization and centralization.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 Models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7</a:t>
            </a:fld>
            <a:endParaRPr lang="el-GR"/>
          </a:p>
        </p:txBody>
      </p:sp>
      <p:grpSp>
        <p:nvGrpSpPr>
          <p:cNvPr id="5" name="Group 6"/>
          <p:cNvGrpSpPr/>
          <p:nvPr/>
        </p:nvGrpSpPr>
        <p:grpSpPr>
          <a:xfrm>
            <a:off x="2089636" y="3917688"/>
            <a:ext cx="6795751" cy="782637"/>
            <a:chOff x="442173" y="4584879"/>
            <a:chExt cx="6795751" cy="782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7"/>
            <p:cNvSpPr/>
            <p:nvPr/>
          </p:nvSpPr>
          <p:spPr bwMode="auto">
            <a:xfrm>
              <a:off x="609599" y="4902558"/>
              <a:ext cx="6628325" cy="457200"/>
            </a:xfrm>
            <a:prstGeom prst="roundRect">
              <a:avLst/>
            </a:prstGeom>
            <a:gradFill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 scaled="0"/>
            </a:gradFill>
            <a:ln w="9525" cap="flat" cmpd="sng" algn="ctr">
              <a:solidFill>
                <a:srgbClr val="345A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40080" tIns="91440" rIns="91380" bIns="45692" anchor="ctr"/>
            <a:lstStyle/>
            <a:p>
              <a:pPr>
                <a:defRPr/>
              </a:pPr>
              <a:r>
                <a:rPr lang="en-US" sz="1200" b="1" dirty="0">
                  <a:solidFill>
                    <a:srgbClr val="345A88"/>
                  </a:solidFill>
                  <a:latin typeface="Verdana" pitchFamily="34" charset="0"/>
                  <a:ea typeface="SimSun" pitchFamily="2" charset="-122"/>
                  <a:cs typeface="+mn-cs"/>
                </a:rPr>
                <a:t>Development Platform</a:t>
              </a:r>
            </a:p>
          </p:txBody>
        </p:sp>
        <p:pic>
          <p:nvPicPr>
            <p:cNvPr id="7" name="Picture 9" descr="C:\Documents and Settings\Administrator\Local Settings\Temporary Internet Files\Content.IE5\0NG589SB\MCj043488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173" y="4584879"/>
              <a:ext cx="782637" cy="782637"/>
            </a:xfrm>
            <a:prstGeom prst="rect">
              <a:avLst/>
            </a:prstGeom>
            <a:noFill/>
          </p:spPr>
        </p:pic>
      </p:grpSp>
      <p:grpSp>
        <p:nvGrpSpPr>
          <p:cNvPr id="8" name="Group 15"/>
          <p:cNvGrpSpPr/>
          <p:nvPr/>
        </p:nvGrpSpPr>
        <p:grpSpPr>
          <a:xfrm>
            <a:off x="2015585" y="5085706"/>
            <a:ext cx="6882682" cy="793878"/>
            <a:chOff x="381000" y="5759322"/>
            <a:chExt cx="6882682" cy="7938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10"/>
            <p:cNvSpPr/>
            <p:nvPr/>
          </p:nvSpPr>
          <p:spPr bwMode="auto">
            <a:xfrm>
              <a:off x="609599" y="6064122"/>
              <a:ext cx="6654083" cy="457200"/>
            </a:xfrm>
            <a:prstGeom prst="roundRect">
              <a:avLst/>
            </a:prstGeom>
            <a:gradFill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 scaled="0"/>
            </a:gradFill>
            <a:ln w="9525" cap="flat" cmpd="sng" algn="ctr">
              <a:solidFill>
                <a:srgbClr val="345A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548640" tIns="91440" rIns="91380" bIns="45692" anchor="ctr"/>
            <a:lstStyle/>
            <a:p>
              <a:pPr>
                <a:defRPr/>
              </a:pPr>
              <a:r>
                <a:rPr lang="en-US" sz="1200" b="1" dirty="0">
                  <a:solidFill>
                    <a:srgbClr val="345A88"/>
                  </a:solidFill>
                  <a:latin typeface="Verdana" pitchFamily="34" charset="0"/>
                  <a:ea typeface="SimSun" pitchFamily="2" charset="-122"/>
                  <a:cs typeface="+mn-cs"/>
                </a:rPr>
                <a:t>Infrastructure</a:t>
              </a:r>
            </a:p>
          </p:txBody>
        </p:sp>
        <p:pic>
          <p:nvPicPr>
            <p:cNvPr id="10" name="Picture 10" descr="C:\Documents and Settings\Administrator\Local Settings\Temporary Internet Files\Content.IE5\AD85KTOH\MCj043489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5759322"/>
              <a:ext cx="709612" cy="793878"/>
            </a:xfrm>
            <a:prstGeom prst="rect">
              <a:avLst/>
            </a:prstGeom>
            <a:noFill/>
          </p:spPr>
        </p:pic>
      </p:grpSp>
      <p:grpSp>
        <p:nvGrpSpPr>
          <p:cNvPr id="11" name="Group 12"/>
          <p:cNvGrpSpPr/>
          <p:nvPr/>
        </p:nvGrpSpPr>
        <p:grpSpPr>
          <a:xfrm>
            <a:off x="2078905" y="2767183"/>
            <a:ext cx="6806482" cy="838200"/>
            <a:chOff x="457200" y="2895600"/>
            <a:chExt cx="6806482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13"/>
            <p:cNvSpPr/>
            <p:nvPr/>
          </p:nvSpPr>
          <p:spPr bwMode="auto">
            <a:xfrm>
              <a:off x="609599" y="3151034"/>
              <a:ext cx="6654083" cy="506565"/>
            </a:xfrm>
            <a:prstGeom prst="roundRect">
              <a:avLst/>
            </a:prstGeom>
            <a:gradFill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 scaled="0"/>
            </a:gradFill>
            <a:ln w="9525" cap="flat" cmpd="sng" algn="ctr">
              <a:solidFill>
                <a:srgbClr val="345A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31520" tIns="45692" rIns="91380" bIns="45692" anchor="ctr"/>
            <a:lstStyle/>
            <a:p>
              <a:pPr>
                <a:defRPr/>
              </a:pPr>
              <a:r>
                <a:rPr lang="en-US" sz="1200" b="1" dirty="0">
                  <a:solidFill>
                    <a:srgbClr val="345A88"/>
                  </a:solidFill>
                  <a:latin typeface="Verdana" pitchFamily="34" charset="0"/>
                  <a:ea typeface="SimSun" pitchFamily="2" charset="-122"/>
                  <a:cs typeface="+mn-cs"/>
                </a:rPr>
                <a:t>Applications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345A88"/>
                  </a:solidFill>
                  <a:latin typeface="Verdana" pitchFamily="34" charset="0"/>
                  <a:ea typeface="SimSun" pitchFamily="2" charset="-122"/>
                  <a:cs typeface="+mn-cs"/>
                </a:rPr>
                <a:t>&amp; Services</a:t>
              </a:r>
            </a:p>
          </p:txBody>
        </p:sp>
        <p:pic>
          <p:nvPicPr>
            <p:cNvPr id="13" name="Picture 11" descr="C:\Documents and Settings\Administrator\Local Settings\Temporary Internet Files\Content.IE5\S5CT05S7\MCj0434874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2895600"/>
              <a:ext cx="838200" cy="838200"/>
            </a:xfrm>
            <a:prstGeom prst="rect">
              <a:avLst/>
            </a:prstGeom>
            <a:noFill/>
          </p:spPr>
        </p:pic>
      </p:grpSp>
      <p:sp>
        <p:nvSpPr>
          <p:cNvPr id="14" name="Rectangle 25"/>
          <p:cNvSpPr/>
          <p:nvPr/>
        </p:nvSpPr>
        <p:spPr>
          <a:xfrm>
            <a:off x="5652120" y="4941168"/>
            <a:ext cx="3130550" cy="619125"/>
          </a:xfrm>
          <a:prstGeom prst="rect">
            <a:avLst/>
          </a:prstGeom>
          <a:solidFill>
            <a:srgbClr val="1C324C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Virtual servers, virtual storage, and networking</a:t>
            </a:r>
          </a:p>
        </p:txBody>
      </p: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151933" y="4666531"/>
            <a:ext cx="2003425" cy="1198562"/>
            <a:chOff x="3689792" y="5481266"/>
            <a:chExt cx="2002670" cy="1199650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3689792" y="5753772"/>
              <a:ext cx="2002670" cy="8501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64999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635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pic>
          <p:nvPicPr>
            <p:cNvPr id="17" name="Picture 2" descr="C:\Documents and Settings\Administrator\Local Settings\Temporary Internet Files\Content.IE5\S5CT05S7\MCj043524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731051" y="5700540"/>
              <a:ext cx="437985" cy="8627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C:\Documents and Settings\Administrator\Local Settings\Temporary Internet Files\Content.IE5\S5CT05S7\MCj043524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035737" y="5752974"/>
              <a:ext cx="437985" cy="86279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C:\Documents and Settings\Administrator\Local Settings\Temporary Internet Files\Content.IE5\S5CT05S7\MCj043524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327727" y="5818122"/>
              <a:ext cx="437985" cy="8627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3" descr="C:\Documents and Settings\Administrator\Local Settings\Temporary Internet Files\Content.IE5\YP27MHEV\MCj044215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39654" y="5940610"/>
              <a:ext cx="511707" cy="511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 descr="C:\Documents and Settings\Administrator\Local Settings\Temporary Internet Files\Content.IE5\YP27MHEV\MCj0442154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88270" y="5835432"/>
              <a:ext cx="452678" cy="45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 descr="C:\Documents and Settings\Administrator\Local Settings\Temporary Internet Files\Content.IE5\YP27MHEV\MCj0442154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54305" y="5650839"/>
              <a:ext cx="364670" cy="36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 descr="C:\Documents and Settings\Administrator\Local Settings\Temporary Internet Files\Content.IE5\YP27MHEV\MCj0442154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68823" y="5481266"/>
              <a:ext cx="364670" cy="36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31"/>
          <p:cNvSpPr/>
          <p:nvPr/>
        </p:nvSpPr>
        <p:spPr>
          <a:xfrm>
            <a:off x="5858495" y="3691806"/>
            <a:ext cx="2921000" cy="693737"/>
          </a:xfrm>
          <a:prstGeom prst="rect">
            <a:avLst/>
          </a:prstGeom>
          <a:solidFill>
            <a:srgbClr val="1C324C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Development Platforms, Runtime environments for applications, APIs</a:t>
            </a:r>
          </a:p>
        </p:txBody>
      </p: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4124945" y="3528293"/>
            <a:ext cx="2001838" cy="992188"/>
            <a:chOff x="4653562" y="4472304"/>
            <a:chExt cx="2002670" cy="991559"/>
          </a:xfrm>
        </p:grpSpPr>
        <p:sp>
          <p:nvSpPr>
            <p:cNvPr id="26" name="Cloud"/>
            <p:cNvSpPr>
              <a:spLocks noChangeAspect="1" noEditPoints="1" noChangeArrowheads="1"/>
            </p:cNvSpPr>
            <p:nvPr/>
          </p:nvSpPr>
          <p:spPr bwMode="auto">
            <a:xfrm>
              <a:off x="4653562" y="4579649"/>
              <a:ext cx="2002670" cy="8501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64999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635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pic>
          <p:nvPicPr>
            <p:cNvPr id="27" name="Picture 4" descr="C:\Documents and Settings\Administrator\Local Settings\Temporary Internet Files\Content.IE5\AD85KTOH\MCj0433877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19845" y="4562456"/>
              <a:ext cx="550458" cy="550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5" descr="C:\Documents and Settings\Administrator\Local Settings\Temporary Internet Files\Content.IE5\AD85KTOH\MCj0432631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17793" y="4683886"/>
              <a:ext cx="779977" cy="77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" descr="C:\Documents and Settings\Administrator\Local Settings\Temporary Internet Files\Content.IE5\S5CT05S7\MCj0432614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64543" y="4472304"/>
              <a:ext cx="550458" cy="550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angle 36"/>
          <p:cNvSpPr/>
          <p:nvPr/>
        </p:nvSpPr>
        <p:spPr>
          <a:xfrm>
            <a:off x="5625133" y="2594843"/>
            <a:ext cx="3128962" cy="619125"/>
          </a:xfrm>
          <a:prstGeom prst="rect">
            <a:avLst/>
          </a:prstGeom>
          <a:solidFill>
            <a:srgbClr val="1C324C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Office  Applications, CRM, E-mail, Media, Gaming</a:t>
            </a:r>
          </a:p>
        </p:txBody>
      </p:sp>
      <p:grpSp>
        <p:nvGrpSpPr>
          <p:cNvPr id="31" name="Group 35"/>
          <p:cNvGrpSpPr>
            <a:grpSpLocks/>
          </p:cNvGrpSpPr>
          <p:nvPr/>
        </p:nvGrpSpPr>
        <p:grpSpPr bwMode="auto">
          <a:xfrm>
            <a:off x="4431333" y="2556743"/>
            <a:ext cx="1711325" cy="896938"/>
            <a:chOff x="3775644" y="3320275"/>
            <a:chExt cx="1710756" cy="896729"/>
          </a:xfrm>
        </p:grpSpPr>
        <p:sp>
          <p:nvSpPr>
            <p:cNvPr id="32" name="Cloud"/>
            <p:cNvSpPr>
              <a:spLocks noChangeAspect="1" noEditPoints="1" noChangeArrowheads="1"/>
            </p:cNvSpPr>
            <p:nvPr/>
          </p:nvSpPr>
          <p:spPr bwMode="auto">
            <a:xfrm>
              <a:off x="3775644" y="3366887"/>
              <a:ext cx="1710756" cy="8501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64999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635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pic>
          <p:nvPicPr>
            <p:cNvPr id="33" name="Picture 7" descr="C:\Documents and Settings\Administrator\Local Settings\Temporary Internet Files\Content.IE5\0NG589SB\MCj04315730000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90075" y="3320275"/>
              <a:ext cx="694804" cy="699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 descr="C:\Documents and Settings\Administrator\Local Settings\Temporary Internet Files\Content.IE5\S5CT05S7\MCj04338520000[1]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07720" y="3493508"/>
              <a:ext cx="579435" cy="579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 39"/>
          <p:cNvGrpSpPr>
            <a:grpSpLocks/>
          </p:cNvGrpSpPr>
          <p:nvPr/>
        </p:nvGrpSpPr>
        <p:grpSpPr bwMode="auto">
          <a:xfrm>
            <a:off x="475283" y="3947393"/>
            <a:ext cx="1506537" cy="749300"/>
            <a:chOff x="244693" y="4853188"/>
            <a:chExt cx="1506833" cy="749122"/>
          </a:xfrm>
        </p:grpSpPr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21971" y="4997003"/>
              <a:ext cx="1429555" cy="605307"/>
            </a:xfrm>
            <a:prstGeom prst="rect">
              <a:avLst/>
            </a:prstGeom>
            <a:gradFill rotWithShape="0"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/>
            </a:gradFill>
            <a:ln w="9525" algn="ctr">
              <a:solidFill>
                <a:srgbClr val="345A88"/>
              </a:solidFill>
              <a:round/>
              <a:headEnd/>
              <a:tailEnd/>
            </a:ln>
          </p:spPr>
          <p:txBody>
            <a:bodyPr tIns="182880" bIns="45692" anchor="ctr"/>
            <a:lstStyle/>
            <a:p>
              <a:pPr algn="r"/>
              <a:r>
                <a:rPr lang="en-US" sz="100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Heroku</a:t>
              </a:r>
            </a:p>
            <a:p>
              <a:pPr algn="r"/>
              <a:r>
                <a:rPr lang="en-US" sz="100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Microsoft Azure</a:t>
              </a:r>
            </a:p>
          </p:txBody>
        </p:sp>
        <p:sp>
          <p:nvSpPr>
            <p:cNvPr id="37" name="Rounded Rectangle 37"/>
            <p:cNvSpPr/>
            <p:nvPr/>
          </p:nvSpPr>
          <p:spPr>
            <a:xfrm>
              <a:off x="244693" y="4853188"/>
              <a:ext cx="836776" cy="323773"/>
            </a:xfrm>
            <a:prstGeom prst="roundRect">
              <a:avLst/>
            </a:prstGeom>
            <a:gradFill>
              <a:gsLst>
                <a:gs pos="0">
                  <a:srgbClr val="0C367A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solidFill>
                <a:srgbClr val="0C3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PaaS</a:t>
              </a:r>
              <a:endParaRPr lang="en-US" sz="1600" dirty="0"/>
            </a:p>
          </p:txBody>
        </p:sp>
      </p:grpSp>
      <p:grpSp>
        <p:nvGrpSpPr>
          <p:cNvPr id="38" name="Group 40"/>
          <p:cNvGrpSpPr>
            <a:grpSpLocks/>
          </p:cNvGrpSpPr>
          <p:nvPr/>
        </p:nvGrpSpPr>
        <p:grpSpPr bwMode="auto">
          <a:xfrm>
            <a:off x="460995" y="5066581"/>
            <a:ext cx="1506538" cy="749300"/>
            <a:chOff x="244693" y="4853188"/>
            <a:chExt cx="1506833" cy="749122"/>
          </a:xfrm>
        </p:grpSpPr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321971" y="4997003"/>
              <a:ext cx="1429555" cy="605307"/>
            </a:xfrm>
            <a:prstGeom prst="rect">
              <a:avLst/>
            </a:prstGeom>
            <a:gradFill rotWithShape="0"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/>
            </a:gradFill>
            <a:ln w="9525" algn="ctr">
              <a:solidFill>
                <a:srgbClr val="345A88"/>
              </a:solidFill>
              <a:round/>
              <a:headEnd/>
              <a:tailEnd/>
            </a:ln>
          </p:spPr>
          <p:txBody>
            <a:bodyPr tIns="182880" bIns="45692" anchor="ctr"/>
            <a:lstStyle/>
            <a:p>
              <a:pPr algn="r"/>
              <a:r>
                <a:rPr lang="en-US" sz="100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Amazon EC2, S3</a:t>
              </a:r>
            </a:p>
            <a:p>
              <a:pPr algn="r"/>
              <a:r>
                <a:rPr lang="en-US" sz="100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Joyent, Rightscale</a:t>
              </a:r>
            </a:p>
          </p:txBody>
        </p:sp>
        <p:sp>
          <p:nvSpPr>
            <p:cNvPr id="40" name="Rounded Rectangle 42"/>
            <p:cNvSpPr/>
            <p:nvPr/>
          </p:nvSpPr>
          <p:spPr>
            <a:xfrm>
              <a:off x="244693" y="4853188"/>
              <a:ext cx="836777" cy="323773"/>
            </a:xfrm>
            <a:prstGeom prst="roundRect">
              <a:avLst/>
            </a:prstGeom>
            <a:gradFill>
              <a:gsLst>
                <a:gs pos="0">
                  <a:srgbClr val="0C367A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solidFill>
                <a:srgbClr val="0C3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IaaS</a:t>
              </a:r>
              <a:endParaRPr lang="en-US" sz="1600" dirty="0"/>
            </a:p>
          </p:txBody>
        </p:sp>
      </p:grpSp>
      <p:grpSp>
        <p:nvGrpSpPr>
          <p:cNvPr id="41" name="Group 43"/>
          <p:cNvGrpSpPr>
            <a:grpSpLocks/>
          </p:cNvGrpSpPr>
          <p:nvPr/>
        </p:nvGrpSpPr>
        <p:grpSpPr bwMode="auto">
          <a:xfrm>
            <a:off x="473695" y="2837731"/>
            <a:ext cx="1506538" cy="749300"/>
            <a:chOff x="244693" y="4853188"/>
            <a:chExt cx="1506833" cy="749122"/>
          </a:xfrm>
        </p:grpSpPr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321971" y="4997003"/>
              <a:ext cx="1429555" cy="605307"/>
            </a:xfrm>
            <a:prstGeom prst="rect">
              <a:avLst/>
            </a:prstGeom>
            <a:gradFill rotWithShape="0">
              <a:gsLst>
                <a:gs pos="0">
                  <a:srgbClr val="ABC8F7"/>
                </a:gs>
                <a:gs pos="100000">
                  <a:schemeClr val="bg1"/>
                </a:gs>
              </a:gsLst>
              <a:lin ang="16200000"/>
            </a:gradFill>
            <a:ln w="9525" algn="ctr">
              <a:solidFill>
                <a:srgbClr val="345A88"/>
              </a:solidFill>
              <a:round/>
              <a:headEnd/>
              <a:tailEnd/>
            </a:ln>
          </p:spPr>
          <p:txBody>
            <a:bodyPr tIns="182880" bIns="45692" anchor="ctr"/>
            <a:lstStyle/>
            <a:p>
              <a:pPr algn="r"/>
              <a:r>
                <a:rPr lang="en-US" sz="1000" dirty="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SalesForce.com</a:t>
              </a:r>
            </a:p>
            <a:p>
              <a:pPr algn="r"/>
              <a:r>
                <a:rPr lang="en-US" sz="1000" dirty="0">
                  <a:solidFill>
                    <a:srgbClr val="1C324C"/>
                  </a:solidFill>
                  <a:latin typeface="Verdana" pitchFamily="34" charset="0"/>
                  <a:ea typeface="宋体" pitchFamily="2" charset="-122"/>
                </a:rPr>
                <a:t>Google Docs</a:t>
              </a:r>
            </a:p>
          </p:txBody>
        </p:sp>
        <p:sp>
          <p:nvSpPr>
            <p:cNvPr id="43" name="Rounded Rectangle 45"/>
            <p:cNvSpPr/>
            <p:nvPr/>
          </p:nvSpPr>
          <p:spPr>
            <a:xfrm>
              <a:off x="244693" y="4853188"/>
              <a:ext cx="836777" cy="323773"/>
            </a:xfrm>
            <a:prstGeom prst="roundRect">
              <a:avLst/>
            </a:prstGeom>
            <a:gradFill>
              <a:gsLst>
                <a:gs pos="0">
                  <a:srgbClr val="0C367A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solidFill>
                <a:srgbClr val="0C3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SaaS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Types of clouds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Public Cloud - the infrastructure is made available to the general public or a large industry group and is owned by the organization selling cloud services.</a:t>
            </a:r>
          </a:p>
          <a:p>
            <a:endParaRPr lang="en-US" dirty="0" smtClean="0"/>
          </a:p>
          <a:p>
            <a:r>
              <a:rPr lang="en-US" dirty="0" smtClean="0"/>
              <a:t>Private Cloud – the infrastructure is operated solely for an organization.</a:t>
            </a:r>
          </a:p>
          <a:p>
            <a:endParaRPr lang="en-US" dirty="0" smtClean="0"/>
          </a:p>
          <a:p>
            <a:r>
              <a:rPr lang="en-US" dirty="0" smtClean="0"/>
              <a:t>Community Cloud - the infrastructure is shared by several organizations and supports a community that has shared concerns.</a:t>
            </a:r>
          </a:p>
          <a:p>
            <a:endParaRPr lang="en-US" dirty="0" smtClean="0"/>
          </a:p>
          <a:p>
            <a:r>
              <a:rPr lang="en-US" dirty="0" smtClean="0"/>
              <a:t>Hybrid Cloud - composition of two or more clouds (public, private, or community) as unique entities but bound by standardized technology that enables data and application portability.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Cloud supporting technologies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7FE8-EFF5-464B-AD7D-33BBB5F19A7D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Up Arrow 4"/>
          <p:cNvSpPr/>
          <p:nvPr/>
        </p:nvSpPr>
        <p:spPr>
          <a:xfrm>
            <a:off x="3626967" y="6096000"/>
            <a:ext cx="2590800" cy="762000"/>
          </a:xfrm>
          <a:prstGeom prst="upArrow">
            <a:avLst>
              <a:gd name="adj1" fmla="val 50000"/>
              <a:gd name="adj2" fmla="val 1773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64-bit processor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5562600"/>
            <a:ext cx="6248400" cy="533400"/>
          </a:xfrm>
          <a:prstGeom prst="rect">
            <a:avLst/>
          </a:prstGeom>
          <a:solidFill>
            <a:srgbClr val="7CE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Multi-core architectures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904" y="5562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3"/>
          <p:cNvSpPr/>
          <p:nvPr/>
        </p:nvSpPr>
        <p:spPr>
          <a:xfrm>
            <a:off x="1907704" y="4800600"/>
            <a:ext cx="6248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Virtualization: bare metal, hypervisor. …</a:t>
            </a:r>
          </a:p>
        </p:txBody>
      </p:sp>
      <p:sp>
        <p:nvSpPr>
          <p:cNvPr id="9" name="Rectangle 14"/>
          <p:cNvSpPr/>
          <p:nvPr/>
        </p:nvSpPr>
        <p:spPr>
          <a:xfrm>
            <a:off x="2364904" y="4191000"/>
            <a:ext cx="6096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VM0</a:t>
            </a:r>
          </a:p>
        </p:txBody>
      </p:sp>
      <p:sp>
        <p:nvSpPr>
          <p:cNvPr id="10" name="Rectangle 20"/>
          <p:cNvSpPr/>
          <p:nvPr/>
        </p:nvSpPr>
        <p:spPr>
          <a:xfrm>
            <a:off x="4476279" y="41910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VM1</a:t>
            </a:r>
          </a:p>
        </p:txBody>
      </p:sp>
      <p:sp>
        <p:nvSpPr>
          <p:cNvPr id="11" name="Rectangle 21"/>
          <p:cNvSpPr/>
          <p:nvPr/>
        </p:nvSpPr>
        <p:spPr>
          <a:xfrm>
            <a:off x="6708304" y="4191000"/>
            <a:ext cx="609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VMn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5"/>
          <p:cNvSpPr/>
          <p:nvPr/>
        </p:nvSpPr>
        <p:spPr>
          <a:xfrm>
            <a:off x="1907704" y="3581400"/>
            <a:ext cx="62484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Web-services,  SOA, WS standards</a:t>
            </a:r>
          </a:p>
        </p:txBody>
      </p:sp>
      <p:sp>
        <p:nvSpPr>
          <p:cNvPr id="13" name="Rectangle 17"/>
          <p:cNvSpPr/>
          <p:nvPr/>
        </p:nvSpPr>
        <p:spPr>
          <a:xfrm>
            <a:off x="2444279" y="3265488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24"/>
          <p:cNvSpPr/>
          <p:nvPr/>
        </p:nvSpPr>
        <p:spPr>
          <a:xfrm>
            <a:off x="5565304" y="3200400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5"/>
          <p:cNvSpPr/>
          <p:nvPr/>
        </p:nvSpPr>
        <p:spPr>
          <a:xfrm>
            <a:off x="6313017" y="3200400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26"/>
          <p:cNvSpPr/>
          <p:nvPr/>
        </p:nvSpPr>
        <p:spPr>
          <a:xfrm>
            <a:off x="7051204" y="3200400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27"/>
          <p:cNvSpPr/>
          <p:nvPr/>
        </p:nvSpPr>
        <p:spPr>
          <a:xfrm>
            <a:off x="3053879" y="3243263"/>
            <a:ext cx="190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244379" y="3254375"/>
            <a:ext cx="1833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Services interface</a:t>
            </a: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1907704" y="1614488"/>
            <a:ext cx="6096000" cy="1238250"/>
          </a:xfrm>
          <a:custGeom>
            <a:avLst/>
            <a:gdLst>
              <a:gd name="T0" fmla="*/ 1506090178 w 21600"/>
              <a:gd name="T1" fmla="*/ 2036877682 h 21600"/>
              <a:gd name="T2" fmla="*/ 2147483647 w 21600"/>
              <a:gd name="T3" fmla="*/ 2147483647 h 21600"/>
              <a:gd name="T4" fmla="*/ 2147483647 w 21600"/>
              <a:gd name="T5" fmla="*/ 2036877682 h 21600"/>
              <a:gd name="T6" fmla="*/ 2147483647 w 21600"/>
              <a:gd name="T7" fmla="*/ 2329208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/>
              <a:t>Cloud applications: data-intensive, compute-intensive, storage-intensive</a:t>
            </a:r>
          </a:p>
        </p:txBody>
      </p:sp>
      <p:sp>
        <p:nvSpPr>
          <p:cNvPr id="20" name="Up Arrow 29"/>
          <p:cNvSpPr/>
          <p:nvPr/>
        </p:nvSpPr>
        <p:spPr>
          <a:xfrm>
            <a:off x="4814417" y="2819400"/>
            <a:ext cx="750887" cy="4572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Can 30"/>
          <p:cNvSpPr/>
          <p:nvPr/>
        </p:nvSpPr>
        <p:spPr>
          <a:xfrm>
            <a:off x="307504" y="4854575"/>
            <a:ext cx="1143000" cy="1216025"/>
          </a:xfrm>
          <a:prstGeom prst="can">
            <a:avLst/>
          </a:prstGeom>
          <a:solidFill>
            <a:srgbClr val="DEC8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Storage Models: S3, </a:t>
            </a:r>
            <a:r>
              <a:rPr lang="en-US" sz="1200" b="1" dirty="0" err="1">
                <a:solidFill>
                  <a:schemeClr val="tx1"/>
                </a:solidFill>
              </a:rPr>
              <a:t>BigTable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BlobStore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22" name="Left-Right Arrow 33"/>
          <p:cNvSpPr/>
          <p:nvPr/>
        </p:nvSpPr>
        <p:spPr>
          <a:xfrm rot="7971937">
            <a:off x="880592" y="4573588"/>
            <a:ext cx="1339850" cy="139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5520854" y="2819400"/>
            <a:ext cx="1233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Bandwidth</a:t>
            </a: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1980729" y="3143250"/>
            <a:ext cx="474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WS</a:t>
            </a:r>
          </a:p>
        </p:txBody>
      </p:sp>
      <p:pic>
        <p:nvPicPr>
          <p:cNvPr id="25" name="Picture 7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9854" y="14478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517" y="1841500"/>
            <a:ext cx="447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8304" y="1414463"/>
            <a:ext cx="533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7904" y="1922463"/>
            <a:ext cx="4667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8492" y="1349375"/>
            <a:ext cx="5937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3942" y="2543175"/>
            <a:ext cx="6143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992</Words>
  <Application>Microsoft Office PowerPoint</Application>
  <PresentationFormat>Προβολή στην οθόνη (4:3)</PresentationFormat>
  <Paragraphs>269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Ροή</vt:lpstr>
      <vt:lpstr>INTRODUCTION TO Cloud Computing </vt:lpstr>
      <vt:lpstr>Outline</vt:lpstr>
      <vt:lpstr>Evolution</vt:lpstr>
      <vt:lpstr>Definition (1)</vt:lpstr>
      <vt:lpstr>Definition (2)</vt:lpstr>
      <vt:lpstr>Cloud characteristics</vt:lpstr>
      <vt:lpstr>Cloud Service Models</vt:lpstr>
      <vt:lpstr>Types of clouds</vt:lpstr>
      <vt:lpstr>Cloud supporting technologies</vt:lpstr>
      <vt:lpstr>Virtual machine monitor  (VMM / hypervisor)</vt:lpstr>
      <vt:lpstr>Virtual machines (VMs)</vt:lpstr>
      <vt:lpstr>Provisioning of virtual resources</vt:lpstr>
      <vt:lpstr>Cloud Applications</vt:lpstr>
      <vt:lpstr>Windows Azure</vt:lpstr>
      <vt:lpstr>Amazon web services (AWS)</vt:lpstr>
      <vt:lpstr>Amazon Elastic Compute Cloud (EC2)</vt:lpstr>
      <vt:lpstr>EC2 pricing</vt:lpstr>
      <vt:lpstr>Διαφάνεια 18</vt:lpstr>
      <vt:lpstr>Resources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Cloud Computing</dc:title>
  <dc:creator>am</dc:creator>
  <cp:lastModifiedBy>Windows User</cp:lastModifiedBy>
  <cp:revision>34</cp:revision>
  <dcterms:created xsi:type="dcterms:W3CDTF">2014-05-07T15:21:59Z</dcterms:created>
  <dcterms:modified xsi:type="dcterms:W3CDTF">2020-12-21T12:56:48Z</dcterms:modified>
</cp:coreProperties>
</file>