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17" r:id="rId3"/>
    <p:sldId id="315" r:id="rId4"/>
    <p:sldId id="316" r:id="rId5"/>
    <p:sldId id="313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F36"/>
    <a:srgbClr val="0976BD"/>
    <a:srgbClr val="9E4978"/>
    <a:srgbClr val="78639F"/>
    <a:srgbClr val="656AAA"/>
    <a:srgbClr val="915489"/>
    <a:srgbClr val="7763A0"/>
    <a:srgbClr val="79629F"/>
    <a:srgbClr val="7C6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71" autoAdjust="0"/>
    <p:restoredTop sz="88378" autoAdjust="0"/>
  </p:normalViewPr>
  <p:slideViewPr>
    <p:cSldViewPr>
      <p:cViewPr varScale="1">
        <p:scale>
          <a:sx n="90" d="100"/>
          <a:sy n="90" d="100"/>
        </p:scale>
        <p:origin x="102" y="660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269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pPr/>
              <a:t>12/5/2024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pPr/>
              <a:t>12/5/2024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888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88825" cy="6829423"/>
          </a:xfrm>
          <a:prstGeom prst="rect">
            <a:avLst/>
          </a:prstGeom>
          <a:gradFill>
            <a:gsLst>
              <a:gs pos="48000">
                <a:schemeClr val="bg1"/>
              </a:gs>
              <a:gs pos="28000">
                <a:schemeClr val="bg1"/>
              </a:gs>
              <a:gs pos="10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100000" b="100000"/>
            </a:path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411" y="1447799"/>
            <a:ext cx="9753600" cy="3048001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0412" y="4648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sz="12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1242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2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sz="12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2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rgbClr val="0976B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858000"/>
            <a:ext cx="12188825" cy="0"/>
          </a:xfrm>
          <a:prstGeom prst="line">
            <a:avLst/>
          </a:prstGeom>
          <a:ln w="63500">
            <a:solidFill>
              <a:srgbClr val="AF1F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425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838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2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71525" y="6477000"/>
            <a:ext cx="414671" cy="381001"/>
          </a:xfrm>
          <a:prstGeom prst="rect">
            <a:avLst/>
          </a:prstGeom>
          <a:solidFill>
            <a:srgbClr val="AF1F3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477000"/>
            <a:ext cx="9762378" cy="2619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cap="none" baseline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endParaRPr lang="en-US" sz="12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813" y="6524627"/>
            <a:ext cx="457201" cy="257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8" name="Picture 4" descr="http://www.cs.unipi.gr/templates/ja_university/themes/blue/images/logo-en-GB.png">
            <a:extLst>
              <a:ext uri="{FF2B5EF4-FFF2-40B4-BE49-F238E27FC236}">
                <a16:creationId xmlns:a16="http://schemas.microsoft.com/office/drawing/2014/main" id="{90352615-FAC4-4B10-88A3-52CA47178C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6212" y="6324600"/>
            <a:ext cx="3046412" cy="42649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6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accent4">
              <a:lumMod val="75000"/>
            </a:schemeClr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rgbClr val="AF1F36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Eurostile LT Std Bold" panose="020B0804020202050204" pitchFamily="34" charset="0"/>
        <a:buChar char="–"/>
        <a:defRPr sz="1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Eurostile LT Std Bold" panose="020B0804020202050204" pitchFamily="34" charset="0"/>
        <a:buChar char="−"/>
        <a:defRPr sz="1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16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18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412" y="2362200"/>
            <a:ext cx="11201401" cy="1676400"/>
          </a:xfrm>
        </p:spPr>
        <p:txBody>
          <a:bodyPr/>
          <a:lstStyle/>
          <a:p>
            <a:pPr algn="ctr"/>
            <a:r>
              <a:rPr lang="el-GR" dirty="0" err="1"/>
              <a:t>Θεματα</a:t>
            </a:r>
            <a:r>
              <a:rPr lang="el-GR" dirty="0"/>
              <a:t> </a:t>
            </a:r>
            <a:r>
              <a:rPr lang="el-GR" dirty="0" err="1"/>
              <a:t>πτυχιακων</a:t>
            </a:r>
            <a:r>
              <a:rPr lang="el-GR" dirty="0"/>
              <a:t> </a:t>
            </a:r>
            <a:r>
              <a:rPr lang="el-GR" dirty="0" err="1"/>
              <a:t>εργασιων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2" y="4648200"/>
            <a:ext cx="9829800" cy="2286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Ευάγγελος Σακκόπουλος</a:t>
            </a:r>
            <a:endParaRPr lang="el-GR" sz="2800" b="1" baseline="30000" dirty="0"/>
          </a:p>
          <a:p>
            <a:pPr algn="ctr"/>
            <a:endParaRPr lang="en-US" sz="2800" baseline="30000" dirty="0"/>
          </a:p>
          <a:p>
            <a:pPr algn="ctr"/>
            <a:r>
              <a:rPr lang="el-GR" sz="2000" dirty="0"/>
              <a:t>Αναπληρωτής Καθηγητής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6" name="Picture 4" descr="http://www.cs.unipi.gr/templates/ja_university/themes/blue/images/logo-en-GB.png">
            <a:extLst>
              <a:ext uri="{FF2B5EF4-FFF2-40B4-BE49-F238E27FC236}">
                <a16:creationId xmlns:a16="http://schemas.microsoft.com/office/drawing/2014/main" id="{65C2D546-E718-4D67-871C-6AB16A5EC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12" y="6019800"/>
            <a:ext cx="3810000" cy="5334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l-GR" dirty="0" err="1"/>
              <a:t>Θεματικεσ</a:t>
            </a:r>
            <a:r>
              <a:rPr lang="el-GR" dirty="0"/>
              <a:t> </a:t>
            </a:r>
            <a:r>
              <a:rPr lang="el-GR" dirty="0" err="1"/>
              <a:t>περιοχεσ</a:t>
            </a:r>
            <a:r>
              <a:rPr lang="el-GR" dirty="0"/>
              <a:t>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8" y="1828800"/>
            <a:ext cx="5623134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l-GR" dirty="0"/>
              <a:t>Επιστημονικές περιοχές των θεμάτων πτυχιακών εργασιών: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/>
              <a:t>Εξατομικευμένη Τεχνολογία Λογισμικού</a:t>
            </a:r>
            <a:endParaRPr lang="el-G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/>
              <a:t>Προγραμματισμός Εξατομικευμένων Εφαρμογών</a:t>
            </a:r>
            <a:endParaRPr lang="el-GR" sz="2000" dirty="0"/>
          </a:p>
          <a:p>
            <a:r>
              <a:rPr lang="el-GR" sz="2000" b="1" dirty="0"/>
              <a:t>Σύγκριση Αλγορίθμων Εξατομίκευσης</a:t>
            </a:r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5266F3-EB1C-44BA-AC49-D6BBDD76E38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84212" y="6477000"/>
            <a:ext cx="9762378" cy="26193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14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4" descr="Personalization: The Impact on Ecommerce Customer Experience | Dynatrace  blog">
            <a:extLst>
              <a:ext uri="{FF2B5EF4-FFF2-40B4-BE49-F238E27FC236}">
                <a16:creationId xmlns:a16="http://schemas.microsoft.com/office/drawing/2014/main" id="{AF223468-B616-4E62-8BA7-FB87FEE00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967" y="1432546"/>
            <a:ext cx="3362422" cy="144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88B0E56-D33D-4EC0-B64D-320F18FF8E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987" y="4190999"/>
            <a:ext cx="2049304" cy="1637543"/>
          </a:xfrm>
          <a:prstGeom prst="rect">
            <a:avLst/>
          </a:prstGeom>
        </p:spPr>
      </p:pic>
      <p:pic>
        <p:nvPicPr>
          <p:cNvPr id="7" name="Picture 6" descr="Chart, funnel chart&#10;&#10;Description automatically generated">
            <a:extLst>
              <a:ext uri="{FF2B5EF4-FFF2-40B4-BE49-F238E27FC236}">
                <a16:creationId xmlns:a16="http://schemas.microsoft.com/office/drawing/2014/main" id="{660C31C1-F818-4DC6-ACA0-7B295760B3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792" y="3241466"/>
            <a:ext cx="2534915" cy="1584322"/>
          </a:xfrm>
          <a:prstGeom prst="rect">
            <a:avLst/>
          </a:prstGeom>
        </p:spPr>
      </p:pic>
      <p:pic>
        <p:nvPicPr>
          <p:cNvPr id="8" name="Picture 2" descr="Android One: Secure, up-to-date and easy to use.">
            <a:extLst>
              <a:ext uri="{FF2B5EF4-FFF2-40B4-BE49-F238E27FC236}">
                <a16:creationId xmlns:a16="http://schemas.microsoft.com/office/drawing/2014/main" id="{778A43AC-AC2F-47D7-A11E-5192B9715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683" y="5982240"/>
            <a:ext cx="1298164" cy="68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Xamarin - Wikipedia">
            <a:extLst>
              <a:ext uri="{FF2B5EF4-FFF2-40B4-BE49-F238E27FC236}">
                <a16:creationId xmlns:a16="http://schemas.microsoft.com/office/drawing/2014/main" id="{432A5791-856B-4A9B-8B8E-1BE159A9C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268" y="6085467"/>
            <a:ext cx="1290377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Welcome to Python.org">
            <a:extLst>
              <a:ext uri="{FF2B5EF4-FFF2-40B4-BE49-F238E27FC236}">
                <a16:creationId xmlns:a16="http://schemas.microsoft.com/office/drawing/2014/main" id="{9464F561-59E6-4AF9-A78C-813219A22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612" y="5594082"/>
            <a:ext cx="654359" cy="65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75050D74-E61E-4394-9FF6-41031928410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31" y="5706905"/>
            <a:ext cx="553175" cy="428711"/>
          </a:xfrm>
          <a:prstGeom prst="rect">
            <a:avLst/>
          </a:prstGeom>
        </p:spPr>
      </p:pic>
      <p:pic>
        <p:nvPicPr>
          <p:cNvPr id="3082" name="Picture 10" descr="Learning to code - Weeks 14 till the end - Ruby &amp; Rails - Butter Cake">
            <a:extLst>
              <a:ext uri="{FF2B5EF4-FFF2-40B4-BE49-F238E27FC236}">
                <a16:creationId xmlns:a16="http://schemas.microsoft.com/office/drawing/2014/main" id="{DB11EB6C-2663-4604-B32B-D182915C9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012" y="5685053"/>
            <a:ext cx="777226" cy="55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 descr="A picture containing shape&#10;&#10;Description automatically generated">
            <a:extLst>
              <a:ext uri="{FF2B5EF4-FFF2-40B4-BE49-F238E27FC236}">
                <a16:creationId xmlns:a16="http://schemas.microsoft.com/office/drawing/2014/main" id="{146EAB42-4C7B-4EB1-B0CF-983BF99BD9C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750" y="6089671"/>
            <a:ext cx="1171030" cy="542932"/>
          </a:xfrm>
          <a:prstGeom prst="rect">
            <a:avLst/>
          </a:prstGeom>
        </p:spPr>
      </p:pic>
      <p:pic>
        <p:nvPicPr>
          <p:cNvPr id="3084" name="Picture 12" descr="PHP">
            <a:extLst>
              <a:ext uri="{FF2B5EF4-FFF2-40B4-BE49-F238E27FC236}">
                <a16:creationId xmlns:a16="http://schemas.microsoft.com/office/drawing/2014/main" id="{1577B1AA-E3AF-41A0-AAD9-B49D1855C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412" y="5947556"/>
            <a:ext cx="523941" cy="28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Java 14 Improves Developer Productivity with New Performance Features | IT  Pro">
            <a:extLst>
              <a:ext uri="{FF2B5EF4-FFF2-40B4-BE49-F238E27FC236}">
                <a16:creationId xmlns:a16="http://schemas.microsoft.com/office/drawing/2014/main" id="{7D49B8C1-DF23-4485-9200-AA548917C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12" y="5864686"/>
            <a:ext cx="1057982" cy="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Why ASP.NET Core - nopCommerce">
            <a:extLst>
              <a:ext uri="{FF2B5EF4-FFF2-40B4-BE49-F238E27FC236}">
                <a16:creationId xmlns:a16="http://schemas.microsoft.com/office/drawing/2014/main" id="{E73C93E2-76BB-4A2C-AD6C-DBDF06217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330" y="5835262"/>
            <a:ext cx="1945565" cy="63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OPENID_CONNECT_NEW Logo – OpenID">
            <a:extLst>
              <a:ext uri="{FF2B5EF4-FFF2-40B4-BE49-F238E27FC236}">
                <a16:creationId xmlns:a16="http://schemas.microsoft.com/office/drawing/2014/main" id="{38596236-C790-45AB-8BCB-82C4AF1A9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640" y="6049468"/>
            <a:ext cx="1139863" cy="53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90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l-GR" dirty="0" err="1"/>
              <a:t>Θεματικεσ</a:t>
            </a:r>
            <a:r>
              <a:rPr lang="el-GR" dirty="0"/>
              <a:t> </a:t>
            </a:r>
            <a:r>
              <a:rPr lang="el-GR" dirty="0" err="1"/>
              <a:t>περιοχεσ</a:t>
            </a:r>
            <a:r>
              <a:rPr lang="el-GR" dirty="0"/>
              <a:t>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8" y="1828800"/>
            <a:ext cx="5623134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l-GR" dirty="0"/>
              <a:t>Επιστημονικές περιοχές των θεμάτων πτυχιακών εργασιών: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800" b="1" dirty="0"/>
              <a:t>Εξατομικευμένες εφαρμογές με προηγμένη ταυτοποίηση.</a:t>
            </a:r>
            <a:endParaRPr lang="el-G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1800" b="1" dirty="0"/>
              <a:t>Ταυτότητα στο κινητό</a:t>
            </a:r>
            <a:endParaRPr lang="el-GR" sz="1800" dirty="0"/>
          </a:p>
          <a:p>
            <a:r>
              <a:rPr lang="el-GR" sz="1800" dirty="0" err="1"/>
              <a:t>Αντάλλαγη</a:t>
            </a:r>
            <a:r>
              <a:rPr lang="el-GR" sz="1800" dirty="0"/>
              <a:t> στοιχείων απευθείας από κινητό σε κινητό</a:t>
            </a:r>
          </a:p>
          <a:p>
            <a:r>
              <a:rPr lang="el-GR" sz="1800" dirty="0"/>
              <a:t>Ανταλλαγή αρχείων από κινητό σε υπολογιστή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5266F3-EB1C-44BA-AC49-D6BBDD76E38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84212" y="6477000"/>
            <a:ext cx="9762378" cy="26193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14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" name="Picture 12" descr="A picture containing diagram&#10;&#10;Description automatically generated">
            <a:extLst>
              <a:ext uri="{FF2B5EF4-FFF2-40B4-BE49-F238E27FC236}">
                <a16:creationId xmlns:a16="http://schemas.microsoft.com/office/drawing/2014/main" id="{45A245B3-08F1-4234-9926-CC07315961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8" t="3443" r="26244" b="3443"/>
          <a:stretch/>
        </p:blipFill>
        <p:spPr>
          <a:xfrm>
            <a:off x="6856412" y="3657599"/>
            <a:ext cx="2819400" cy="2284071"/>
          </a:xfrm>
          <a:prstGeom prst="rect">
            <a:avLst/>
          </a:prstGeom>
        </p:spPr>
      </p:pic>
      <p:pic>
        <p:nvPicPr>
          <p:cNvPr id="1026" name="Picture 2" descr="iOS 13 updates: Bluetooth + QR Code Scanner + NFC Tag | Beaconstac">
            <a:extLst>
              <a:ext uri="{FF2B5EF4-FFF2-40B4-BE49-F238E27FC236}">
                <a16:creationId xmlns:a16="http://schemas.microsoft.com/office/drawing/2014/main" id="{00E7AA9C-0F45-47F0-877C-FCF1E9989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1" y="1600200"/>
            <a:ext cx="3246391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ndroid One: Secure, up-to-date and easy to use.">
            <a:extLst>
              <a:ext uri="{FF2B5EF4-FFF2-40B4-BE49-F238E27FC236}">
                <a16:creationId xmlns:a16="http://schemas.microsoft.com/office/drawing/2014/main" id="{64F47EBC-DE89-47E4-AD85-75E11D085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683" y="5982240"/>
            <a:ext cx="1298164" cy="68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Xamarin - Wikipedia">
            <a:extLst>
              <a:ext uri="{FF2B5EF4-FFF2-40B4-BE49-F238E27FC236}">
                <a16:creationId xmlns:a16="http://schemas.microsoft.com/office/drawing/2014/main" id="{8AAE1898-BAE9-4A85-A816-3CC238A80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268" y="6085467"/>
            <a:ext cx="1290377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Welcome to Python.org">
            <a:extLst>
              <a:ext uri="{FF2B5EF4-FFF2-40B4-BE49-F238E27FC236}">
                <a16:creationId xmlns:a16="http://schemas.microsoft.com/office/drawing/2014/main" id="{0430C80D-7168-4FD2-9660-BD2B65122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612" y="5594082"/>
            <a:ext cx="654359" cy="65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D9212B40-8DF9-4536-B789-7CD4694AE3F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31" y="5706905"/>
            <a:ext cx="553175" cy="428711"/>
          </a:xfrm>
          <a:prstGeom prst="rect">
            <a:avLst/>
          </a:prstGeom>
        </p:spPr>
      </p:pic>
      <p:pic>
        <p:nvPicPr>
          <p:cNvPr id="15" name="Picture 10" descr="Learning to code - Weeks 14 till the end - Ruby &amp; Rails - Butter Cake">
            <a:extLst>
              <a:ext uri="{FF2B5EF4-FFF2-40B4-BE49-F238E27FC236}">
                <a16:creationId xmlns:a16="http://schemas.microsoft.com/office/drawing/2014/main" id="{2C6747EB-C424-43CC-8894-74084F90F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012" y="5685053"/>
            <a:ext cx="777226" cy="55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picture containing shape&#10;&#10;Description automatically generated">
            <a:extLst>
              <a:ext uri="{FF2B5EF4-FFF2-40B4-BE49-F238E27FC236}">
                <a16:creationId xmlns:a16="http://schemas.microsoft.com/office/drawing/2014/main" id="{18447B80-A8CB-4F85-B827-07E0E787207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750" y="6089671"/>
            <a:ext cx="1171030" cy="542932"/>
          </a:xfrm>
          <a:prstGeom prst="rect">
            <a:avLst/>
          </a:prstGeom>
        </p:spPr>
      </p:pic>
      <p:pic>
        <p:nvPicPr>
          <p:cNvPr id="19" name="Picture 12" descr="PHP">
            <a:extLst>
              <a:ext uri="{FF2B5EF4-FFF2-40B4-BE49-F238E27FC236}">
                <a16:creationId xmlns:a16="http://schemas.microsoft.com/office/drawing/2014/main" id="{486BEA29-B8C2-44A6-A32B-EBAA9C58A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412" y="5947556"/>
            <a:ext cx="523941" cy="28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Java 14 Improves Developer Productivity with New Performance Features | IT  Pro">
            <a:extLst>
              <a:ext uri="{FF2B5EF4-FFF2-40B4-BE49-F238E27FC236}">
                <a16:creationId xmlns:a16="http://schemas.microsoft.com/office/drawing/2014/main" id="{E3D4E4A4-D695-4E52-A5F7-CCE94B832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12" y="5864686"/>
            <a:ext cx="1057982" cy="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Why ASP.NET Core - nopCommerce">
            <a:extLst>
              <a:ext uri="{FF2B5EF4-FFF2-40B4-BE49-F238E27FC236}">
                <a16:creationId xmlns:a16="http://schemas.microsoft.com/office/drawing/2014/main" id="{DA14A36C-1BC8-4090-A50E-D8AFE6E0E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330" y="5835262"/>
            <a:ext cx="1945565" cy="63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4" descr="OPENID_CONNECT_NEW Logo – OpenID">
            <a:extLst>
              <a:ext uri="{FF2B5EF4-FFF2-40B4-BE49-F238E27FC236}">
                <a16:creationId xmlns:a16="http://schemas.microsoft.com/office/drawing/2014/main" id="{E580ADD2-5ADE-407E-A88B-6477EAE21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640" y="6049468"/>
            <a:ext cx="1139863" cy="53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l-GR" dirty="0" err="1"/>
              <a:t>Θεματικεσ</a:t>
            </a:r>
            <a:r>
              <a:rPr lang="el-GR" dirty="0"/>
              <a:t> </a:t>
            </a:r>
            <a:r>
              <a:rPr lang="el-GR" dirty="0" err="1"/>
              <a:t>περιοχεσ</a:t>
            </a:r>
            <a:r>
              <a:rPr lang="el-GR" dirty="0"/>
              <a:t>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8" y="1828800"/>
            <a:ext cx="5623134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l-GR" dirty="0"/>
              <a:t>Επιστημονικές περιοχές των θεμάτων πτυχιακών εργασιών: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 err="1"/>
              <a:t>Υπηρεσιοστρεφές</a:t>
            </a:r>
            <a:r>
              <a:rPr lang="el-GR" sz="2000" b="1" dirty="0"/>
              <a:t> Λογισμικό </a:t>
            </a:r>
            <a:r>
              <a:rPr lang="en-US" sz="2000" b="1" dirty="0"/>
              <a:t>(SaaS)</a:t>
            </a:r>
            <a:endParaRPr lang="el-GR" sz="2000" b="1" dirty="0"/>
          </a:p>
          <a:p>
            <a:r>
              <a:rPr lang="el-GR" sz="2000" b="1" dirty="0"/>
              <a:t>Προηγμένο προγραμματισμό εφαρμογών </a:t>
            </a:r>
            <a:r>
              <a:rPr lang="en-US" sz="2000" b="1" dirty="0"/>
              <a:t>Design Patterns</a:t>
            </a:r>
            <a:r>
              <a:rPr lang="el-GR" sz="2000" b="1" dirty="0"/>
              <a:t> </a:t>
            </a:r>
            <a:r>
              <a:rPr lang="en-US" sz="2000" b="1" dirty="0"/>
              <a:t>(</a:t>
            </a:r>
            <a:r>
              <a:rPr lang="el-GR" sz="2000" b="1" dirty="0" err="1"/>
              <a:t>π.χ</a:t>
            </a:r>
            <a:r>
              <a:rPr lang="el-GR" sz="2000" b="1" dirty="0"/>
              <a:t> </a:t>
            </a:r>
            <a:r>
              <a:rPr lang="en-US" sz="2000" b="1" dirty="0"/>
              <a:t>ASP.NET core </a:t>
            </a:r>
            <a:r>
              <a:rPr lang="el-GR" sz="2000" b="1" dirty="0" err="1"/>
              <a:t>κλπ</a:t>
            </a:r>
            <a:r>
              <a:rPr lang="el-GR" sz="2000" b="1" dirty="0"/>
              <a:t>)</a:t>
            </a:r>
            <a:endParaRPr lang="en-US" sz="2000" b="1" dirty="0"/>
          </a:p>
          <a:p>
            <a:r>
              <a:rPr lang="en-US" sz="2000" b="1" dirty="0"/>
              <a:t>Face matching APIs</a:t>
            </a:r>
          </a:p>
          <a:p>
            <a:r>
              <a:rPr lang="en-US" sz="2000" b="1" dirty="0"/>
              <a:t>Authentication APIs</a:t>
            </a:r>
            <a:endParaRPr lang="el-GR" sz="2000" dirty="0"/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5266F3-EB1C-44BA-AC49-D6BBDD76E38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84212" y="6477000"/>
            <a:ext cx="9762378" cy="26193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14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150955B-EE61-49A2-8EB9-99444FA0F4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640" y="3730265"/>
            <a:ext cx="3903519" cy="1573702"/>
          </a:xfrm>
          <a:prstGeom prst="rect">
            <a:avLst/>
          </a:prstGeom>
        </p:spPr>
      </p:pic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35F87FA0-F920-4512-B533-93F26E645C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600" y="1487127"/>
            <a:ext cx="2940238" cy="1759439"/>
          </a:xfrm>
          <a:prstGeom prst="rect">
            <a:avLst/>
          </a:prstGeom>
        </p:spPr>
      </p:pic>
      <p:pic>
        <p:nvPicPr>
          <p:cNvPr id="5" name="Picture 2" descr="Android One: Secure, up-to-date and easy to use.">
            <a:extLst>
              <a:ext uri="{FF2B5EF4-FFF2-40B4-BE49-F238E27FC236}">
                <a16:creationId xmlns:a16="http://schemas.microsoft.com/office/drawing/2014/main" id="{CEEB67A2-BE55-409A-AD40-B147D8594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683" y="5982240"/>
            <a:ext cx="1298164" cy="68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Xamarin - Wikipedia">
            <a:extLst>
              <a:ext uri="{FF2B5EF4-FFF2-40B4-BE49-F238E27FC236}">
                <a16:creationId xmlns:a16="http://schemas.microsoft.com/office/drawing/2014/main" id="{C08F817B-22CD-4B25-B24D-24A945EF4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268" y="6085467"/>
            <a:ext cx="1290377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Welcome to Python.org">
            <a:extLst>
              <a:ext uri="{FF2B5EF4-FFF2-40B4-BE49-F238E27FC236}">
                <a16:creationId xmlns:a16="http://schemas.microsoft.com/office/drawing/2014/main" id="{450C78DD-E818-4B8A-9BA7-36B10F6FA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612" y="5594082"/>
            <a:ext cx="654359" cy="65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5A5E3ECF-6E5B-4E00-B15A-29550B6410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31" y="5706905"/>
            <a:ext cx="553175" cy="428711"/>
          </a:xfrm>
          <a:prstGeom prst="rect">
            <a:avLst/>
          </a:prstGeom>
        </p:spPr>
      </p:pic>
      <p:pic>
        <p:nvPicPr>
          <p:cNvPr id="17" name="Picture 10" descr="Learning to code - Weeks 14 till the end - Ruby &amp; Rails - Butter Cake">
            <a:extLst>
              <a:ext uri="{FF2B5EF4-FFF2-40B4-BE49-F238E27FC236}">
                <a16:creationId xmlns:a16="http://schemas.microsoft.com/office/drawing/2014/main" id="{97DF4F4A-D3E0-4121-975F-6EF863397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012" y="5685053"/>
            <a:ext cx="777226" cy="55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A picture containing shape&#10;&#10;Description automatically generated">
            <a:extLst>
              <a:ext uri="{FF2B5EF4-FFF2-40B4-BE49-F238E27FC236}">
                <a16:creationId xmlns:a16="http://schemas.microsoft.com/office/drawing/2014/main" id="{EA6FCE42-BEE4-4373-854D-22767BA7A7F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750" y="6089671"/>
            <a:ext cx="1171030" cy="542932"/>
          </a:xfrm>
          <a:prstGeom prst="rect">
            <a:avLst/>
          </a:prstGeom>
        </p:spPr>
      </p:pic>
      <p:pic>
        <p:nvPicPr>
          <p:cNvPr id="21" name="Picture 12" descr="PHP">
            <a:extLst>
              <a:ext uri="{FF2B5EF4-FFF2-40B4-BE49-F238E27FC236}">
                <a16:creationId xmlns:a16="http://schemas.microsoft.com/office/drawing/2014/main" id="{02750698-5157-40DA-B307-B5B67B0B9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412" y="5947556"/>
            <a:ext cx="523941" cy="28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Java 14 Improves Developer Productivity with New Performance Features | IT  Pro">
            <a:extLst>
              <a:ext uri="{FF2B5EF4-FFF2-40B4-BE49-F238E27FC236}">
                <a16:creationId xmlns:a16="http://schemas.microsoft.com/office/drawing/2014/main" id="{F938DDDB-4178-4B61-8041-2EACD8946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12" y="5864686"/>
            <a:ext cx="1057982" cy="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Why ASP.NET Core - nopCommerce">
            <a:extLst>
              <a:ext uri="{FF2B5EF4-FFF2-40B4-BE49-F238E27FC236}">
                <a16:creationId xmlns:a16="http://schemas.microsoft.com/office/drawing/2014/main" id="{60421700-204E-4F20-8234-A299DE036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330" y="5835262"/>
            <a:ext cx="1945565" cy="63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OPENID_CONNECT_NEW Logo – OpenID">
            <a:extLst>
              <a:ext uri="{FF2B5EF4-FFF2-40B4-BE49-F238E27FC236}">
                <a16:creationId xmlns:a16="http://schemas.microsoft.com/office/drawing/2014/main" id="{0DD4B989-FDBC-448F-92AB-325A03A21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640" y="6049468"/>
            <a:ext cx="1139863" cy="53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08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2400" dirty="0" err="1"/>
              <a:t>Επικοινωνειτε</a:t>
            </a:r>
            <a:r>
              <a:rPr lang="el-GR" sz="2400" dirty="0"/>
              <a:t> </a:t>
            </a:r>
            <a:r>
              <a:rPr lang="en-US" sz="2400" dirty="0"/>
              <a:t>Me to </a:t>
            </a:r>
            <a:r>
              <a:rPr lang="el-GR" sz="2400" dirty="0" err="1"/>
              <a:t>διδασκοντα</a:t>
            </a:r>
            <a:r>
              <a:rPr lang="el-GR" sz="2400" dirty="0"/>
              <a:t> </a:t>
            </a:r>
            <a:br>
              <a:rPr lang="el-GR" sz="2400" dirty="0"/>
            </a:br>
            <a:r>
              <a:rPr lang="el-GR" sz="2400" dirty="0" err="1"/>
              <a:t>μεσω</a:t>
            </a:r>
            <a:r>
              <a:rPr lang="el-GR" sz="2400" dirty="0"/>
              <a:t> </a:t>
            </a:r>
            <a:r>
              <a:rPr lang="en-US" sz="2400" dirty="0"/>
              <a:t>teams </a:t>
            </a:r>
            <a:r>
              <a:rPr lang="el-GR" sz="2400" dirty="0"/>
              <a:t>ή </a:t>
            </a:r>
            <a:r>
              <a:rPr lang="en-US" sz="2400" dirty="0"/>
              <a:t>email</a:t>
            </a:r>
            <a:r>
              <a:rPr lang="el-GR" sz="2400" dirty="0"/>
              <a:t> </a:t>
            </a:r>
            <a:br>
              <a:rPr lang="el-GR" sz="2400" dirty="0"/>
            </a:br>
            <a:br>
              <a:rPr lang="el-GR" sz="2400" dirty="0"/>
            </a:br>
            <a:br>
              <a:rPr lang="el-GR" sz="2400" dirty="0"/>
            </a:br>
            <a:br>
              <a:rPr lang="el-GR" sz="2400" dirty="0"/>
            </a:br>
            <a:r>
              <a:rPr lang="el-GR" sz="2400" dirty="0" err="1"/>
              <a:t>ευχαριστω</a:t>
            </a:r>
            <a:r>
              <a:rPr lang="el-GR" sz="2400" dirty="0"/>
              <a:t> </a:t>
            </a:r>
            <a:r>
              <a:rPr lang="el-GR" sz="2400" dirty="0" err="1"/>
              <a:t>πολυ</a:t>
            </a:r>
            <a:r>
              <a:rPr lang="el-GR" sz="2400" dirty="0"/>
              <a:t> για τη</a:t>
            </a:r>
            <a:r>
              <a:rPr lang="en-US" sz="2400" dirty="0"/>
              <a:t> </a:t>
            </a:r>
            <a:r>
              <a:rPr lang="el-GR" sz="2400" dirty="0"/>
              <a:t>ΣΥΜΜΕΤΟΧΗ </a:t>
            </a:r>
            <a:r>
              <a:rPr lang="el-GR" sz="2400" dirty="0" err="1"/>
              <a:t>σασ</a:t>
            </a:r>
            <a:r>
              <a:rPr lang="el-GR" sz="2400" dirty="0"/>
              <a:t> </a:t>
            </a:r>
            <a:br>
              <a:rPr lang="el-GR" sz="2400" dirty="0"/>
            </a:b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9986662" cy="2285999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  <a:p>
            <a:endParaRPr lang="en-US" sz="2400" dirty="0"/>
          </a:p>
          <a:p>
            <a:pPr algn="ctr"/>
            <a:r>
              <a:rPr lang="el-GR" sz="3300" b="1" dirty="0"/>
              <a:t>Για περισσότερες πληροφορίες στο </a:t>
            </a:r>
            <a:r>
              <a:rPr lang="en-US" sz="3300" b="1" dirty="0"/>
              <a:t>thales.cs.unipi.gr </a:t>
            </a:r>
            <a:endParaRPr lang="el-GR" sz="3300" b="1" dirty="0"/>
          </a:p>
          <a:p>
            <a:pPr algn="ctr"/>
            <a:r>
              <a:rPr lang="el-GR" sz="3300" b="1" dirty="0"/>
              <a:t>Πτυχιακές Εργασίες Ε. Σακκόπουλος </a:t>
            </a:r>
          </a:p>
          <a:p>
            <a:pPr algn="ctr"/>
            <a:endParaRPr lang="el-GR" sz="2400" b="1" dirty="0"/>
          </a:p>
          <a:p>
            <a:pPr algn="ctr"/>
            <a:endParaRPr lang="el-GR" sz="2400" b="1" dirty="0"/>
          </a:p>
          <a:p>
            <a:pPr algn="ctr"/>
            <a:endParaRPr lang="el-GR" sz="2400" b="1" dirty="0"/>
          </a:p>
          <a:p>
            <a:pPr algn="ctr"/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7D81677B-FC84-442E-B740-E354E39A899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sz="1600" dirty="0">
              <a:solidFill>
                <a:srgbClr val="0976BD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92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orld Presentation 16x9">
  <a:themeElements>
    <a:clrScheme name="GET GRUOP NA_ ALEX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84D83"/>
      </a:accent1>
      <a:accent2>
        <a:srgbClr val="7763A0"/>
      </a:accent2>
      <a:accent3>
        <a:srgbClr val="C5198C"/>
      </a:accent3>
      <a:accent4>
        <a:srgbClr val="00B0F0"/>
      </a:accent4>
      <a:accent5>
        <a:srgbClr val="AB73D5"/>
      </a:accent5>
      <a:accent6>
        <a:srgbClr val="92D050"/>
      </a:accent6>
      <a:hlink>
        <a:srgbClr val="F9A865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maps series, World  presentation (widescreen).potx" id="{6FD2C32E-565A-4F51-8C38-826F1B24AA7D}" vid="{06379D18-BA11-4F05-84DF-EB681B68D4FA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136</Words>
  <Application>Microsoft Office PowerPoint</Application>
  <PresentationFormat>Προσαρμογή</PresentationFormat>
  <Paragraphs>39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Eurostile LT Std Bold</vt:lpstr>
      <vt:lpstr>Trebuchet MS</vt:lpstr>
      <vt:lpstr>Verdana</vt:lpstr>
      <vt:lpstr>Wingdings</vt:lpstr>
      <vt:lpstr>World Presentation 16x9</vt:lpstr>
      <vt:lpstr>Θεματα πτυχιακων εργασιων</vt:lpstr>
      <vt:lpstr>Θεματικεσ περιοχεσ (1/3)</vt:lpstr>
      <vt:lpstr>Θεματικεσ περιοχεσ (2/3)</vt:lpstr>
      <vt:lpstr>Θεματικεσ περιοχεσ (3/3)</vt:lpstr>
      <vt:lpstr>Επικοινωνειτε Me to διδασκοντα  μεσω teams ή email     ευχαριστω πολυ για τη ΣΥΜΜΕΤΟΧΗ σασ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MOBILE  STUDENT RESPONSE SYSTEM</dc:title>
  <dc:creator>sakkopoulos</dc:creator>
  <cp:lastModifiedBy>EVANGELOS SAKKOPOULOS</cp:lastModifiedBy>
  <cp:revision>50</cp:revision>
  <dcterms:created xsi:type="dcterms:W3CDTF">2019-10-17T10:49:02Z</dcterms:created>
  <dcterms:modified xsi:type="dcterms:W3CDTF">2024-12-05T10:36:37Z</dcterms:modified>
</cp:coreProperties>
</file>