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23" r:id="rId3"/>
    <p:sldId id="257" r:id="rId4"/>
    <p:sldId id="321" r:id="rId5"/>
    <p:sldId id="322" r:id="rId6"/>
    <p:sldId id="317" r:id="rId7"/>
    <p:sldId id="319" r:id="rId8"/>
    <p:sldId id="318" r:id="rId9"/>
    <p:sldId id="320" r:id="rId10"/>
    <p:sldId id="324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304" r:id="rId19"/>
    <p:sldId id="326" r:id="rId20"/>
    <p:sldId id="276" r:id="rId21"/>
    <p:sldId id="305" r:id="rId22"/>
    <p:sldId id="278" r:id="rId23"/>
    <p:sldId id="279" r:id="rId24"/>
    <p:sldId id="280" r:id="rId25"/>
    <p:sldId id="281" r:id="rId26"/>
    <p:sldId id="282" r:id="rId27"/>
    <p:sldId id="308" r:id="rId28"/>
    <p:sldId id="283" r:id="rId29"/>
    <p:sldId id="309" r:id="rId30"/>
    <p:sldId id="284" r:id="rId31"/>
    <p:sldId id="285" r:id="rId32"/>
    <p:sldId id="286" r:id="rId33"/>
    <p:sldId id="310" r:id="rId34"/>
    <p:sldId id="287" r:id="rId35"/>
    <p:sldId id="311" r:id="rId36"/>
    <p:sldId id="288" r:id="rId37"/>
    <p:sldId id="325" r:id="rId38"/>
    <p:sldId id="312" r:id="rId39"/>
    <p:sldId id="289" r:id="rId40"/>
    <p:sldId id="290" r:id="rId41"/>
    <p:sldId id="291" r:id="rId42"/>
    <p:sldId id="314" r:id="rId43"/>
    <p:sldId id="313" r:id="rId44"/>
    <p:sldId id="292" r:id="rId45"/>
    <p:sldId id="315" r:id="rId46"/>
    <p:sldId id="293" r:id="rId47"/>
    <p:sldId id="294" r:id="rId48"/>
    <p:sldId id="295" r:id="rId49"/>
    <p:sldId id="296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 snapToGrid="0">
      <p:cViewPr>
        <p:scale>
          <a:sx n="91" d="100"/>
          <a:sy n="91" d="100"/>
        </p:scale>
        <p:origin x="-1066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86725-11BF-43C7-B949-058792B3AC1D}" type="datetimeFigureOut">
              <a:rPr lang="en-GB" smtClean="0"/>
              <a:pPr/>
              <a:t>19/01/2020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A2088-E565-4B69-AD45-4DC1ABD67D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156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E1ED8-5417-4E22-B9F6-490EA143866C}" type="datetimeFigureOut">
              <a:rPr lang="el-GR" smtClean="0"/>
              <a:pPr/>
              <a:t>19/1/2020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9FC1-6897-4C66-8076-58A1644D6BC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5806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9FC1-6897-4C66-8076-58A1644D6BC5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265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043-6762-473B-B373-A0A60DCB337D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52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7424-85DB-4058-833B-3F0BEB39A124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86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EDA-8E59-4933-8CD1-7A78EACBDA6B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41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C4A6-53D1-4F55-9C1B-7490A8746DD5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3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E7AA-5D92-40C4-B0A7-C519E5AE427D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9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B4E1-55CE-4F83-A76E-3F920FF81BEF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0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7F1A-0125-4408-8726-1A02C207B751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2260-EC96-49C1-B021-2DA9AF1CC6C0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83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EF9D-56ED-40C5-92C4-961D6E809734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89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8303-1F33-4FD8-B9E2-B8C86CACB053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3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490-45DA-43D7-A7A6-A6FAE75C0988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8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2251-932A-4D91-8BDE-F904E03A51C4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9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7-unify.eu/files/fp7-unify-eu-docs/Result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vilalta/iotworld" TargetMode="External"/><Relationship Id="rId2" Type="http://schemas.openxmlformats.org/officeDocument/2006/relationships/hyperlink" Target="http://blogs.cisco.com/innov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ED7CE7-C249-4F28-98A3-1942865DE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" y="1122363"/>
            <a:ext cx="8725989" cy="2387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SDN, NFV, MEC and Fog Computing</a:t>
            </a:r>
            <a:br>
              <a:rPr lang="en-US" sz="3600" b="1" dirty="0" smtClean="0"/>
            </a:br>
            <a:r>
              <a:rPr lang="en-US" sz="3600" b="1" dirty="0" smtClean="0"/>
              <a:t> Networking Concepts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FB880AD-7BA7-4E6B-894E-111EC2F06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i="1" dirty="0" err="1" smtClean="0"/>
              <a:t>Angelos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Michalas</a:t>
            </a:r>
            <a:endParaRPr lang="en-US" sz="1800" i="1" dirty="0"/>
          </a:p>
        </p:txBody>
      </p:sp>
    </p:spTree>
    <p:extLst>
      <p:ext uri="{BB962C8B-B14F-4D97-AF65-F5344CB8AC3E}">
        <p14:creationId xmlns="" xmlns:p14="http://schemas.microsoft.com/office/powerpoint/2010/main" val="218048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ED7CE7-C249-4F28-98A3-1942865DE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" y="1122363"/>
            <a:ext cx="8725989" cy="23876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TelcoFog</a:t>
            </a:r>
            <a:r>
              <a:rPr lang="en-US" sz="3600" b="1" dirty="0"/>
              <a:t>: A Unified Flexible Fog and Cloud</a:t>
            </a:r>
            <a:br>
              <a:rPr lang="en-US" sz="3600" b="1" dirty="0"/>
            </a:br>
            <a:r>
              <a:rPr lang="en-US" sz="3600" b="1" dirty="0"/>
              <a:t>Computing Architecture for 5G Networks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FB880AD-7BA7-4E6B-894E-111EC2F06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Ricard </a:t>
            </a:r>
            <a:r>
              <a:rPr lang="en-US" sz="1800" i="1" dirty="0" err="1"/>
              <a:t>Vilalta</a:t>
            </a:r>
            <a:r>
              <a:rPr lang="en-US" sz="1800" i="1" dirty="0"/>
              <a:t>, Victor López, Alessio </a:t>
            </a:r>
            <a:r>
              <a:rPr lang="en-US" sz="1800" i="1" dirty="0" err="1"/>
              <a:t>Giorgetti</a:t>
            </a:r>
            <a:r>
              <a:rPr lang="en-US" sz="1800" i="1" dirty="0"/>
              <a:t>, Shuping Peng, Vittorio Orsini, Luis Velasco, René </a:t>
            </a:r>
            <a:r>
              <a:rPr lang="en-US" sz="1800" i="1" dirty="0" err="1"/>
              <a:t>Serral-Graciá</a:t>
            </a:r>
            <a:r>
              <a:rPr lang="en-US" sz="1800" i="1" dirty="0"/>
              <a:t>, </a:t>
            </a:r>
            <a:r>
              <a:rPr lang="en-US" sz="1800" i="1" dirty="0" err="1"/>
              <a:t>Donal</a:t>
            </a:r>
            <a:r>
              <a:rPr lang="en-US" sz="1800" i="1" dirty="0"/>
              <a:t> Morris, Silvia De Fina, Filippo </a:t>
            </a:r>
            <a:r>
              <a:rPr lang="en-US" sz="1800" i="1" dirty="0" err="1"/>
              <a:t>Cugini</a:t>
            </a:r>
            <a:r>
              <a:rPr lang="en-US" sz="1800" i="1" dirty="0"/>
              <a:t>, Piero </a:t>
            </a:r>
            <a:r>
              <a:rPr lang="en-US" sz="1800" i="1" dirty="0" err="1"/>
              <a:t>Castoldi</a:t>
            </a:r>
            <a:r>
              <a:rPr lang="en-US" sz="1800" i="1" dirty="0"/>
              <a:t>, Arturo Mayoral, Ramon </a:t>
            </a:r>
            <a:r>
              <a:rPr lang="en-US" sz="1800" i="1" dirty="0" err="1"/>
              <a:t>Casellas</a:t>
            </a:r>
            <a:r>
              <a:rPr lang="en-US" sz="1800" i="1" dirty="0"/>
              <a:t>, Ricardo Martínez, Christos </a:t>
            </a:r>
            <a:r>
              <a:rPr lang="en-US" sz="1800" i="1" dirty="0" err="1"/>
              <a:t>Verikoukis</a:t>
            </a:r>
            <a:r>
              <a:rPr lang="en-US" sz="1800" i="1" dirty="0"/>
              <a:t>, and Raul Muñoz</a:t>
            </a:r>
          </a:p>
        </p:txBody>
      </p:sp>
    </p:spTree>
    <p:extLst>
      <p:ext uri="{BB962C8B-B14F-4D97-AF65-F5344CB8AC3E}">
        <p14:creationId xmlns="" xmlns:p14="http://schemas.microsoft.com/office/powerpoint/2010/main" val="46062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9A88D86-343D-49DC-9255-50B766C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Challenge 1:</a:t>
            </a:r>
            <a:br>
              <a:rPr lang="en-US" sz="3600" b="1" dirty="0"/>
            </a:br>
            <a:r>
              <a:rPr lang="en-US" sz="3600" b="1" dirty="0"/>
              <a:t>Fog Computing for Network Operators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4E35E8F-0625-41C6-9456-81FAB1B6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It is clear that a </a:t>
            </a:r>
            <a:r>
              <a:rPr lang="en-US" sz="2000" b="1" dirty="0"/>
              <a:t>distributed data center (DC) architecture </a:t>
            </a:r>
            <a:r>
              <a:rPr lang="en-US" sz="2000" dirty="0"/>
              <a:t>is needed for network operators so as to:</a:t>
            </a:r>
          </a:p>
          <a:p>
            <a:pPr lvl="1"/>
            <a:r>
              <a:rPr lang="en-US" sz="1800" dirty="0"/>
              <a:t>Improve the perceived quality of experience (</a:t>
            </a:r>
            <a:r>
              <a:rPr lang="en-US" sz="1800" dirty="0" err="1"/>
              <a:t>QoE</a:t>
            </a:r>
            <a:r>
              <a:rPr lang="en-US" sz="1800" dirty="0"/>
              <a:t>) for their users.</a:t>
            </a:r>
          </a:p>
          <a:p>
            <a:pPr lvl="1"/>
            <a:r>
              <a:rPr lang="en-US" sz="1800" dirty="0"/>
              <a:t>Reduce energy consumption [8].</a:t>
            </a:r>
          </a:p>
          <a:p>
            <a:pPr lvl="1"/>
            <a:r>
              <a:rPr lang="en-US" sz="1800" dirty="0"/>
              <a:t>Or even have high-level and fast reaction in response to events such as network failures. </a:t>
            </a:r>
          </a:p>
          <a:p>
            <a:r>
              <a:rPr lang="en-US" sz="2000" dirty="0"/>
              <a:t>Such distributed cloud architecture was named the </a:t>
            </a:r>
            <a:r>
              <a:rPr lang="en-US" sz="2000" b="1" dirty="0"/>
              <a:t>telecom cloud </a:t>
            </a:r>
            <a:r>
              <a:rPr lang="en-US" sz="2000" dirty="0"/>
              <a:t>in [9]. </a:t>
            </a:r>
          </a:p>
          <a:p>
            <a:r>
              <a:rPr lang="en-US" sz="2000" b="1" dirty="0"/>
              <a:t>Scalability</a:t>
            </a:r>
            <a:r>
              <a:rPr lang="en-US" sz="2000" dirty="0"/>
              <a:t> also has to be considered in the </a:t>
            </a:r>
            <a:r>
              <a:rPr lang="en-US" sz="2000" b="1" dirty="0"/>
              <a:t>telecom cloud </a:t>
            </a:r>
            <a:r>
              <a:rPr lang="en-US" sz="2000" dirty="0"/>
              <a:t>since.</a:t>
            </a:r>
          </a:p>
          <a:p>
            <a:pPr lvl="1"/>
            <a:r>
              <a:rPr lang="en-US" sz="1800" dirty="0"/>
              <a:t>In contrast to a small number of warehouse-sized DCs commonly used in public clouds,</a:t>
            </a:r>
          </a:p>
          <a:p>
            <a:pPr lvl="1"/>
            <a:r>
              <a:rPr lang="en-US" sz="1800" dirty="0"/>
              <a:t>The telecom cloud must support a large number of small, distributed DCs.</a:t>
            </a:r>
          </a:p>
          <a:p>
            <a:pPr lvl="2"/>
            <a:r>
              <a:rPr lang="en-US" sz="1600" dirty="0"/>
              <a:t>To reduce traffic in the core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30CB2E-9B96-4A57-B413-2866D337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221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BA126CC-C2E7-4091-8C06-1B0C071E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Challenge 1: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Fog Computing for Network Operators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9ED80A8-19D0-401D-8114-C764C2E5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Fog </a:t>
            </a:r>
            <a:r>
              <a:rPr lang="en-US" dirty="0"/>
              <a:t>computing:</a:t>
            </a:r>
          </a:p>
          <a:p>
            <a:pPr lvl="1"/>
            <a:r>
              <a:rPr lang="en-US" dirty="0"/>
              <a:t>Enables a new breed of applications and services.</a:t>
            </a:r>
          </a:p>
          <a:p>
            <a:pPr lvl="2"/>
            <a:r>
              <a:rPr lang="en-US" dirty="0"/>
              <a:t>That goes beyond the regular telecom services.</a:t>
            </a:r>
          </a:p>
          <a:p>
            <a:pPr lvl="1"/>
            <a:r>
              <a:rPr lang="en-US" dirty="0"/>
              <a:t>So there is a fruitful interplay between the cloud and the fog. </a:t>
            </a:r>
          </a:p>
          <a:p>
            <a:r>
              <a:rPr lang="en-US" dirty="0"/>
              <a:t>Therefore, there is a need for a distributed intelligent platform at the edge.</a:t>
            </a:r>
          </a:p>
          <a:p>
            <a:pPr lvl="1"/>
            <a:r>
              <a:rPr lang="en-US" dirty="0"/>
              <a:t>That manages distributed computing, networking, and storage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EB63AF-9DA1-4903-A0B7-3FFC4990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39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4933B13-2056-4C78-AFF7-8EF0C4B8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Challenge 2:</a:t>
            </a:r>
            <a:br>
              <a:rPr lang="en-US" sz="3200" b="1" dirty="0"/>
            </a:br>
            <a:r>
              <a:rPr lang="en-US" sz="3200" b="1" dirty="0"/>
              <a:t>Fog and Cloud Computing Interconnection</a:t>
            </a:r>
            <a:br>
              <a:rPr lang="en-US" sz="3200" b="1" dirty="0"/>
            </a:br>
            <a:r>
              <a:rPr lang="en-US" sz="3200" b="1" dirty="0"/>
              <a:t>through Operator SDN-Enabled Networks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438D212-9452-4079-B712-A5D8F0CE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hybrid cloud-fog computing architecture is needed.</a:t>
            </a:r>
          </a:p>
          <a:p>
            <a:pPr lvl="1"/>
            <a:r>
              <a:rPr lang="en-US" sz="1800" dirty="0"/>
              <a:t>Which spans from the edge (fog) to the core (cloud). </a:t>
            </a:r>
          </a:p>
          <a:p>
            <a:r>
              <a:rPr lang="en-US" sz="2400" dirty="0"/>
              <a:t>Services deployed in fog nodes will interwork with cloud-located services.</a:t>
            </a:r>
          </a:p>
          <a:p>
            <a:pPr lvl="1"/>
            <a:r>
              <a:rPr lang="en-US" sz="1800" dirty="0"/>
              <a:t>Thus, developing a resource orchestration mechanism will be of the essence. </a:t>
            </a:r>
          </a:p>
          <a:p>
            <a:r>
              <a:rPr lang="en-US" sz="2400" dirty="0"/>
              <a:t>It shall interconnect both fog and cloud domains.</a:t>
            </a:r>
          </a:p>
          <a:p>
            <a:pPr lvl="1"/>
            <a:r>
              <a:rPr lang="en-US" sz="1800" dirty="0"/>
              <a:t>Which will be interconnected through heterogeneous operators’ networks.</a:t>
            </a:r>
          </a:p>
          <a:p>
            <a:r>
              <a:rPr lang="en-US" sz="2400" dirty="0"/>
              <a:t>A related challenge is the fact that operators are reluctant to incorporate the principles of SDN.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66D9B4-1E94-47D8-9880-B2097FD8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08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B3762EC-42DD-41C2-97DE-E8B36164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 3:</a:t>
            </a:r>
            <a:br>
              <a:rPr lang="en-US" sz="3600" b="1" dirty="0"/>
            </a:br>
            <a:r>
              <a:rPr lang="en-US" sz="3600" b="1" dirty="0"/>
              <a:t>Decentralized NFV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5FFE9E6-71B4-4E60-9F9D-C69A19CE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growth of NFV:</a:t>
            </a:r>
          </a:p>
          <a:p>
            <a:pPr lvl="1"/>
            <a:r>
              <a:rPr lang="en-US" sz="1600" dirty="0"/>
              <a:t>Is driving the </a:t>
            </a:r>
            <a:r>
              <a:rPr lang="en-US" sz="1600" dirty="0" err="1"/>
              <a:t>softwarization</a:t>
            </a:r>
            <a:r>
              <a:rPr lang="en-US" sz="1600" dirty="0"/>
              <a:t> of all functions in the network.</a:t>
            </a:r>
          </a:p>
          <a:p>
            <a:pPr lvl="2"/>
            <a:r>
              <a:rPr lang="en-US" sz="1400" dirty="0"/>
              <a:t>That are traditionally deployed in dedicated hardware. </a:t>
            </a:r>
          </a:p>
          <a:p>
            <a:r>
              <a:rPr lang="en-US" sz="2000" dirty="0"/>
              <a:t>By eliminating specialized network processors:</a:t>
            </a:r>
          </a:p>
          <a:p>
            <a:pPr lvl="1"/>
            <a:r>
              <a:rPr lang="en-US" sz="1600" dirty="0"/>
              <a:t>Multiple heterogeneous workloads can be consolidated onto a single architecture. </a:t>
            </a:r>
          </a:p>
          <a:p>
            <a:pPr lvl="1"/>
            <a:r>
              <a:rPr lang="en-US" sz="1600" dirty="0"/>
              <a:t>Thus reducing complexity and simplifying operation.</a:t>
            </a:r>
          </a:p>
          <a:p>
            <a:pPr lvl="2"/>
            <a:r>
              <a:rPr lang="en-US" sz="1400" dirty="0"/>
              <a:t>Which leads to reducing total cost of ownership (TCO). </a:t>
            </a:r>
          </a:p>
          <a:p>
            <a:r>
              <a:rPr lang="en-US" sz="2000" dirty="0"/>
              <a:t>Therefore, NFV enables:</a:t>
            </a:r>
          </a:p>
          <a:p>
            <a:pPr lvl="1"/>
            <a:r>
              <a:rPr lang="en-US" sz="1600" dirty="0"/>
              <a:t>The migration into a </a:t>
            </a:r>
            <a:r>
              <a:rPr lang="en-US" sz="1600" b="1" dirty="0"/>
              <a:t>telecom cloud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The </a:t>
            </a:r>
            <a:r>
              <a:rPr lang="en-US" sz="1600" b="1" dirty="0"/>
              <a:t>transition of the operator network </a:t>
            </a:r>
            <a:r>
              <a:rPr lang="en-US" sz="1600" dirty="0"/>
              <a:t>to </a:t>
            </a:r>
            <a:r>
              <a:rPr lang="en-US" sz="1600" b="1" dirty="0"/>
              <a:t>SDN control</a:t>
            </a:r>
            <a:r>
              <a:rPr lang="en-US" sz="16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At the same time allowing the </a:t>
            </a:r>
            <a:r>
              <a:rPr lang="en-US" sz="1600" b="1" dirty="0"/>
              <a:t>programmability of the network resources</a:t>
            </a:r>
            <a:r>
              <a:rPr lang="en-US" sz="1600" dirty="0"/>
              <a:t>.</a:t>
            </a:r>
          </a:p>
          <a:p>
            <a:pPr lvl="2"/>
            <a:r>
              <a:rPr lang="en-US" sz="1400" dirty="0"/>
              <a:t>For fully utilizing the capacity of the deployed physical resources [4].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FC2FE8-ED72-40AF-872B-F893C208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62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9F8FA7D-A735-484D-9A43-7CA89F97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97636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4:</a:t>
            </a:r>
            <a:br>
              <a:rPr lang="en-US" sz="3200" b="1" dirty="0"/>
            </a:br>
            <a:r>
              <a:rPr lang="en-US" sz="3200" b="1" dirty="0"/>
              <a:t>Mobile Edge Computing and D2D Communication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8100E63-0B14-4587-A3E7-18942B891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Besides NFV:</a:t>
            </a:r>
          </a:p>
          <a:p>
            <a:pPr lvl="1"/>
            <a:r>
              <a:rPr lang="en-US" dirty="0"/>
              <a:t>Telecom operators are also studying the benefits and business models of addressing MEC.</a:t>
            </a:r>
          </a:p>
          <a:p>
            <a:pPr lvl="2"/>
            <a:r>
              <a:rPr lang="en-US" dirty="0"/>
              <a:t>Which provides IT and cloud-computing capabilities.</a:t>
            </a:r>
          </a:p>
          <a:p>
            <a:pPr lvl="3"/>
            <a:r>
              <a:rPr lang="en-US" dirty="0"/>
              <a:t>Within the RAN in close proximity to mobile subscribers. </a:t>
            </a:r>
          </a:p>
          <a:p>
            <a:r>
              <a:rPr lang="en-US" dirty="0"/>
              <a:t>MEC allows content, services, and applications to be accelerated.</a:t>
            </a:r>
          </a:p>
          <a:p>
            <a:pPr lvl="1"/>
            <a:r>
              <a:rPr lang="en-US" dirty="0"/>
              <a:t>Increasing responsiveness from the network edge. </a:t>
            </a:r>
          </a:p>
          <a:p>
            <a:r>
              <a:rPr lang="en-US" dirty="0"/>
              <a:t>The user’s experience can be enriched:</a:t>
            </a:r>
          </a:p>
          <a:p>
            <a:pPr lvl="1"/>
            <a:r>
              <a:rPr lang="en-US" dirty="0"/>
              <a:t>Through efficient network and service operations. </a:t>
            </a:r>
          </a:p>
          <a:p>
            <a:r>
              <a:rPr lang="en-US" dirty="0"/>
              <a:t>Using MEC, network operators can:</a:t>
            </a:r>
          </a:p>
          <a:p>
            <a:pPr lvl="1"/>
            <a:r>
              <a:rPr lang="en-US" dirty="0"/>
              <a:t>Deploy fog nodes in the RAN.</a:t>
            </a:r>
          </a:p>
          <a:p>
            <a:pPr lvl="1"/>
            <a:r>
              <a:rPr lang="en-US" dirty="0"/>
              <a:t>Open the radio network edge to third-party partners.</a:t>
            </a:r>
          </a:p>
          <a:p>
            <a:pPr lvl="2"/>
            <a:r>
              <a:rPr lang="en-US" dirty="0"/>
              <a:t>Allowing them to rapidly deploy innovative applications and services.</a:t>
            </a:r>
          </a:p>
          <a:p>
            <a:pPr lvl="3"/>
            <a:r>
              <a:rPr lang="en-US" dirty="0"/>
              <a:t>Toward mobile subscribers, enterprises and other vertical segments.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20DBA8-AD11-4CBD-A836-F6E1DAC2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97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2F97911-FCB1-4AC1-A5A8-08102118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5: </a:t>
            </a:r>
            <a:br>
              <a:rPr lang="en-US" sz="3200" b="1" dirty="0"/>
            </a:br>
            <a:r>
              <a:rPr lang="en-US" sz="3200" b="1" dirty="0"/>
              <a:t>Smart City Services on Top of a Fog Computing Architecture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576DC67-CDD7-4108-9940-3D75A8289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need for data processing, analysis and security close to the connected things at the edge of the network:</a:t>
            </a:r>
          </a:p>
          <a:p>
            <a:pPr lvl="1"/>
            <a:r>
              <a:rPr lang="en-US" dirty="0"/>
              <a:t>Leads to an explosive </a:t>
            </a:r>
            <a:r>
              <a:rPr lang="en-US" b="1" dirty="0"/>
              <a:t>growth of independent gateways, repeaters and systems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With vendors’ proprietary information models that do not interoperate. </a:t>
            </a:r>
          </a:p>
          <a:p>
            <a:r>
              <a:rPr lang="en-US" dirty="0"/>
              <a:t>This results in </a:t>
            </a:r>
            <a:r>
              <a:rPr lang="en-US" dirty="0" err="1"/>
              <a:t>siloed</a:t>
            </a:r>
            <a:r>
              <a:rPr lang="en-US" dirty="0"/>
              <a:t> </a:t>
            </a:r>
            <a:r>
              <a:rPr lang="en-US" dirty="0" smtClean="0"/>
              <a:t>solutions (</a:t>
            </a:r>
            <a:r>
              <a:rPr lang="en-GB" dirty="0"/>
              <a:t>application that does not interact with other applications or information </a:t>
            </a:r>
            <a:r>
              <a:rPr lang="en-GB" dirty="0" smtClean="0"/>
              <a:t>systems)</a:t>
            </a:r>
            <a:r>
              <a:rPr lang="en-US" dirty="0" smtClean="0"/>
              <a:t>  .</a:t>
            </a:r>
            <a:endParaRPr lang="en-US" dirty="0"/>
          </a:p>
          <a:p>
            <a:pPr lvl="1"/>
            <a:r>
              <a:rPr lang="en-US" dirty="0"/>
              <a:t>That do not interoperate and increase TCO (Total Cost of Ownership</a:t>
            </a:r>
            <a:r>
              <a:rPr lang="en-US" dirty="0" smtClean="0"/>
              <a:t>) for </a:t>
            </a:r>
            <a:r>
              <a:rPr lang="en-US" dirty="0"/>
              <a:t>smart city operators and vertical industries. </a:t>
            </a:r>
          </a:p>
          <a:p>
            <a:r>
              <a:rPr lang="en-US" dirty="0"/>
              <a:t>They must have an open, flexible and secure platform:</a:t>
            </a:r>
          </a:p>
          <a:p>
            <a:pPr lvl="1"/>
            <a:r>
              <a:rPr lang="en-US" dirty="0"/>
              <a:t>On which to consolidate siloes and services at the edge.</a:t>
            </a:r>
          </a:p>
          <a:p>
            <a:pPr lvl="2"/>
            <a:r>
              <a:rPr lang="en-US" dirty="0"/>
              <a:t>And to connect intelligently with the cloud [12].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0F9F20-9445-4AB6-AC26-887A9062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87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F5F9E07-D2FD-485A-BE71-35D7FD85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recent years, the term big data has emerged:</a:t>
            </a:r>
          </a:p>
          <a:p>
            <a:pPr lvl="1"/>
            <a:r>
              <a:rPr lang="en-US" dirty="0"/>
              <a:t>To describe a new paradigm for data applications.</a:t>
            </a:r>
          </a:p>
          <a:p>
            <a:r>
              <a:rPr lang="en-US" dirty="0"/>
              <a:t>The heart of the big data paradigm is that data:</a:t>
            </a:r>
          </a:p>
          <a:p>
            <a:pPr lvl="1"/>
            <a:r>
              <a:rPr lang="en-US" dirty="0"/>
              <a:t>is too broad, </a:t>
            </a:r>
          </a:p>
          <a:p>
            <a:pPr lvl="1"/>
            <a:r>
              <a:rPr lang="en-US" dirty="0"/>
              <a:t>arrives too fast, </a:t>
            </a:r>
          </a:p>
          <a:p>
            <a:pPr lvl="1"/>
            <a:r>
              <a:rPr lang="en-US" dirty="0"/>
              <a:t>changes too fast, </a:t>
            </a:r>
          </a:p>
          <a:p>
            <a:pPr lvl="1"/>
            <a:r>
              <a:rPr lang="en-US" dirty="0"/>
              <a:t>contains too much noise, </a:t>
            </a:r>
          </a:p>
          <a:p>
            <a:pPr lvl="1"/>
            <a:r>
              <a:rPr lang="en-US" dirty="0"/>
              <a:t>is too diverse to be processed within a local computing structure.</a:t>
            </a:r>
          </a:p>
          <a:p>
            <a:pPr lvl="2"/>
            <a:r>
              <a:rPr lang="en-US" dirty="0"/>
              <a:t>Using traditional approaches and techniques. 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="" xmlns:a16="http://schemas.microsoft.com/office/drawing/2014/main" id="{13A9ADD1-301E-4788-B2D0-22B0DFD3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3" y="365126"/>
            <a:ext cx="8804365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6:</a:t>
            </a:r>
            <a:br>
              <a:rPr lang="en-US" sz="3200" b="1" dirty="0"/>
            </a:br>
            <a:r>
              <a:rPr lang="en-US" sz="3200" b="1" dirty="0"/>
              <a:t>Integration with a Big Data and Analytics Framework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0B22B6-B1E6-4552-9210-D186D7E0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63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9C2BFCF-DEB3-42A1-B3EB-D2F0176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3" y="365126"/>
            <a:ext cx="8804365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6:</a:t>
            </a:r>
            <a:br>
              <a:rPr lang="en-US" sz="3200" b="1" dirty="0"/>
            </a:br>
            <a:r>
              <a:rPr lang="en-US" sz="3200" b="1" dirty="0"/>
              <a:t>Integration with a Big Data and Analytics Framework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F5F9E07-D2FD-485A-BE71-35D7FD85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 data paradigm consists of:</a:t>
            </a:r>
          </a:p>
          <a:p>
            <a:pPr lvl="1"/>
            <a:r>
              <a:rPr lang="en-US" dirty="0"/>
              <a:t>The distribution of data systems across horizontally coupled independent resources.</a:t>
            </a:r>
          </a:p>
          <a:p>
            <a:pPr lvl="2"/>
            <a:r>
              <a:rPr lang="en-US" dirty="0"/>
              <a:t>To achieve the scalability needed for the efficient processing of extensive datasets. </a:t>
            </a:r>
          </a:p>
          <a:p>
            <a:r>
              <a:rPr lang="en-US" dirty="0"/>
              <a:t>The challenge is to provide the necessary extensions to big data frameworks:</a:t>
            </a:r>
          </a:p>
          <a:p>
            <a:pPr lvl="1"/>
            <a:r>
              <a:rPr lang="en-US" dirty="0"/>
              <a:t>In order to provide the necessary </a:t>
            </a:r>
            <a:r>
              <a:rPr lang="en-US" dirty="0" err="1"/>
              <a:t>TelcoFog</a:t>
            </a:r>
            <a:r>
              <a:rPr lang="en-US" dirty="0"/>
              <a:t> node computational and storage resources for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83C275-C063-4454-9DAB-3B155B9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67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57B9486-F27B-4EE4-9103-FBF096E5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System Architecture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2540D1-89B3-4963-BAC6-95F758E9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9853"/>
            <a:ext cx="3570513" cy="4557110"/>
          </a:xfrm>
        </p:spPr>
        <p:txBody>
          <a:bodyPr>
            <a:noAutofit/>
          </a:bodyPr>
          <a:lstStyle/>
          <a:p>
            <a:r>
              <a:rPr lang="en-US" sz="1800" dirty="0" smtClean="0"/>
              <a:t>Overall </a:t>
            </a:r>
            <a:r>
              <a:rPr lang="en-US" sz="1800" dirty="0"/>
              <a:t>description of the basic components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Telco- Fog </a:t>
            </a:r>
            <a:r>
              <a:rPr lang="en-US" sz="1800" dirty="0" smtClean="0"/>
              <a:t>node</a:t>
            </a:r>
          </a:p>
          <a:p>
            <a:pPr lvl="1"/>
            <a:r>
              <a:rPr lang="en-US" sz="1400" dirty="0" smtClean="0"/>
              <a:t>Secured</a:t>
            </a:r>
            <a:r>
              <a:rPr lang="en-US" sz="1400" dirty="0"/>
              <a:t>, and </a:t>
            </a:r>
            <a:r>
              <a:rPr lang="en-US" sz="1400" dirty="0" smtClean="0"/>
              <a:t>resilient</a:t>
            </a:r>
            <a:endParaRPr lang="en-US" sz="1400" dirty="0"/>
          </a:p>
          <a:p>
            <a:r>
              <a:rPr lang="en-US" sz="2200" dirty="0" err="1" smtClean="0"/>
              <a:t>TelcoFog</a:t>
            </a:r>
            <a:r>
              <a:rPr lang="en-US" sz="2200" dirty="0" smtClean="0"/>
              <a:t> controller</a:t>
            </a:r>
          </a:p>
          <a:p>
            <a:pPr lvl="1"/>
            <a:r>
              <a:rPr lang="en-US" sz="1650" dirty="0" smtClean="0"/>
              <a:t>Responsible </a:t>
            </a:r>
            <a:r>
              <a:rPr lang="en-US" sz="1650" dirty="0"/>
              <a:t>for the orchestration of </a:t>
            </a:r>
            <a:r>
              <a:rPr lang="en-US" sz="1650" dirty="0" err="1"/>
              <a:t>TelcoFog</a:t>
            </a:r>
            <a:r>
              <a:rPr lang="en-US" sz="1650" dirty="0"/>
              <a:t> resources.</a:t>
            </a:r>
          </a:p>
          <a:p>
            <a:pPr lvl="1"/>
            <a:r>
              <a:rPr lang="en-US" sz="1650" dirty="0"/>
              <a:t>As well as their interconnection through highly programmable networks. 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="" xmlns:a16="http://schemas.microsoft.com/office/drawing/2014/main" id="{D14E7E3A-42FF-41FD-88F1-EC829C25AE46}"/>
              </a:ext>
            </a:extLst>
          </p:cNvPr>
          <p:cNvSpPr txBox="1">
            <a:spLocks/>
          </p:cNvSpPr>
          <p:nvPr/>
        </p:nvSpPr>
        <p:spPr>
          <a:xfrm>
            <a:off x="3570514" y="4798039"/>
            <a:ext cx="3790303" cy="359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Figure 2. Detailed </a:t>
            </a:r>
            <a:r>
              <a:rPr lang="en-US" sz="1500" dirty="0" err="1"/>
              <a:t>TelcoFog</a:t>
            </a:r>
            <a:r>
              <a:rPr lang="en-US" sz="1500" dirty="0"/>
              <a:t> system architecture.</a:t>
            </a:r>
          </a:p>
        </p:txBody>
      </p:sp>
      <p:pic>
        <p:nvPicPr>
          <p:cNvPr id="7" name="Εικόνα 4">
            <a:extLst>
              <a:ext uri="{FF2B5EF4-FFF2-40B4-BE49-F238E27FC236}">
                <a16:creationId xmlns="" xmlns:a16="http://schemas.microsoft.com/office/drawing/2014/main" id="{1AE8E68C-8AD1-4040-A722-DB008EFF4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1619853"/>
            <a:ext cx="5573486" cy="32230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C4A998-2E0F-4BE3-A8E2-FD787132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4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Networks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81" y="1704978"/>
            <a:ext cx="6817547" cy="411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62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C3F9AC1-72C3-4B2A-967F-1DE1D1B9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System Architecture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9AE640C-3B69-4152-8C33-D01C3250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68" y="1434540"/>
            <a:ext cx="8312082" cy="388561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/>
              <a:t>TelcoFog</a:t>
            </a:r>
            <a:r>
              <a:rPr lang="en-US" sz="2000" dirty="0"/>
              <a:t> </a:t>
            </a:r>
            <a:r>
              <a:rPr lang="en-US" sz="2000" dirty="0" smtClean="0"/>
              <a:t>architecture.</a:t>
            </a:r>
            <a:endParaRPr lang="en-US" sz="2000" dirty="0"/>
          </a:p>
          <a:p>
            <a:pPr lvl="1"/>
            <a:r>
              <a:rPr lang="en-US" sz="1800" dirty="0" smtClean="0"/>
              <a:t>Introduced </a:t>
            </a:r>
            <a:r>
              <a:rPr lang="en-US" sz="1800" dirty="0"/>
              <a:t>at the edge of a network operator infrastructure.</a:t>
            </a:r>
          </a:p>
          <a:p>
            <a:pPr lvl="2"/>
            <a:r>
              <a:rPr lang="en-US" sz="1600" dirty="0"/>
              <a:t>To fulfill the presented challenges. </a:t>
            </a:r>
          </a:p>
          <a:p>
            <a:r>
              <a:rPr lang="en-US" sz="2000" dirty="0" err="1" smtClean="0"/>
              <a:t>TelcoFog</a:t>
            </a:r>
            <a:r>
              <a:rPr lang="en-US" sz="2000" dirty="0" smtClean="0"/>
              <a:t> </a:t>
            </a:r>
            <a:r>
              <a:rPr lang="en-US" sz="2000" dirty="0"/>
              <a:t>nodes are placed at the edge of the network.</a:t>
            </a:r>
          </a:p>
          <a:p>
            <a:r>
              <a:rPr lang="en-US" sz="2000" dirty="0"/>
              <a:t>Two scenarios are envisaged:</a:t>
            </a:r>
          </a:p>
          <a:p>
            <a:pPr lvl="1"/>
            <a:r>
              <a:rPr lang="en-US" sz="1800" dirty="0"/>
              <a:t>Integrated network operator services</a:t>
            </a:r>
          </a:p>
          <a:p>
            <a:pPr lvl="1"/>
            <a:r>
              <a:rPr lang="en-US" sz="1800" dirty="0"/>
              <a:t>Integrated smart city services. </a:t>
            </a:r>
          </a:p>
        </p:txBody>
      </p:sp>
      <p:pic>
        <p:nvPicPr>
          <p:cNvPr id="4" name="Εικόνα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8" y="3857382"/>
            <a:ext cx="4741162" cy="2681531"/>
          </a:xfrm>
          <a:prstGeom prst="rect">
            <a:avLst/>
          </a:prstGeom>
        </p:spPr>
      </p:pic>
      <p:sp>
        <p:nvSpPr>
          <p:cNvPr id="5" name="Θέση περιεχομένου 2">
            <a:extLst/>
          </p:cNvPr>
          <p:cNvSpPr txBox="1">
            <a:spLocks/>
          </p:cNvSpPr>
          <p:nvPr/>
        </p:nvSpPr>
        <p:spPr>
          <a:xfrm>
            <a:off x="2778035" y="6486203"/>
            <a:ext cx="3162548" cy="2963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Figure 1. </a:t>
            </a:r>
            <a:r>
              <a:rPr lang="en-US" sz="1350" dirty="0" err="1"/>
              <a:t>TelcoFog</a:t>
            </a:r>
            <a:r>
              <a:rPr lang="en-US" sz="1350" dirty="0"/>
              <a:t>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588E1-E461-47A9-B6F9-932A2995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61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C3F9AC1-72C3-4B2A-967F-1DE1D1B9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System Architecture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9AE640C-3B69-4152-8C33-D01C3250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" y="1690689"/>
            <a:ext cx="5290457" cy="4453442"/>
          </a:xfrm>
        </p:spPr>
        <p:txBody>
          <a:bodyPr>
            <a:noAutofit/>
          </a:bodyPr>
          <a:lstStyle/>
          <a:p>
            <a:r>
              <a:rPr lang="en-US" sz="1800" dirty="0" err="1"/>
              <a:t>TelcoFog</a:t>
            </a:r>
            <a:r>
              <a:rPr lang="en-US" sz="1800" dirty="0"/>
              <a:t> nodes might create an overlay network on top of the operator’s access network.</a:t>
            </a:r>
          </a:p>
          <a:p>
            <a:pPr lvl="1"/>
            <a:r>
              <a:rPr lang="en-US" sz="1600" dirty="0"/>
              <a:t>In order to interwork, allowing different networking services.</a:t>
            </a:r>
          </a:p>
          <a:p>
            <a:pPr lvl="1"/>
            <a:r>
              <a:rPr lang="en-US" sz="1600" dirty="0"/>
              <a:t>e.g. multicast or anycast services based on the emerging segment routing technology.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It is referred to as a </a:t>
            </a:r>
            <a:r>
              <a:rPr lang="en-US" sz="1600" b="1" dirty="0" err="1"/>
              <a:t>TelcoFog</a:t>
            </a:r>
            <a:r>
              <a:rPr lang="en-US" sz="1600" b="1" dirty="0"/>
              <a:t> edge </a:t>
            </a:r>
            <a:r>
              <a:rPr lang="en-US" sz="1600" dirty="0"/>
              <a:t>network.</a:t>
            </a:r>
          </a:p>
          <a:p>
            <a:r>
              <a:rPr lang="en-US" sz="1800" dirty="0"/>
              <a:t>In both scenarios, the </a:t>
            </a:r>
            <a:r>
              <a:rPr lang="en-US" sz="1800" dirty="0" err="1"/>
              <a:t>TelcoFog</a:t>
            </a:r>
            <a:r>
              <a:rPr lang="en-US" sz="1800" dirty="0"/>
              <a:t> node plays a significant role:</a:t>
            </a:r>
          </a:p>
          <a:p>
            <a:pPr lvl="1"/>
            <a:r>
              <a:rPr lang="en-US" sz="1600" dirty="0"/>
              <a:t>By providing the necessary distributed and secure computing, storage, and networking infrastructure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Εικόνα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02" y="2638614"/>
            <a:ext cx="3738503" cy="2114442"/>
          </a:xfrm>
          <a:prstGeom prst="rect">
            <a:avLst/>
          </a:prstGeom>
        </p:spPr>
      </p:pic>
      <p:sp>
        <p:nvSpPr>
          <p:cNvPr id="5" name="Θέση περιεχομένου 2">
            <a:extLst/>
          </p:cNvPr>
          <p:cNvSpPr txBox="1">
            <a:spLocks/>
          </p:cNvSpPr>
          <p:nvPr/>
        </p:nvSpPr>
        <p:spPr>
          <a:xfrm>
            <a:off x="5352802" y="4753056"/>
            <a:ext cx="3162548" cy="2963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Figure 1. </a:t>
            </a:r>
            <a:r>
              <a:rPr lang="en-US" sz="1350" dirty="0" err="1"/>
              <a:t>TelcoFog</a:t>
            </a:r>
            <a:r>
              <a:rPr lang="en-US" sz="1350" dirty="0"/>
              <a:t>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7F6B3-BC3F-41D4-93C3-AF620CA2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51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50537B-D274-4ACD-BD18-0293E237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Node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477226E-8344-4469-BA96-D82ACFFD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" y="1647144"/>
            <a:ext cx="8682445" cy="4351338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b="1" dirty="0" err="1"/>
              <a:t>TelcoFog</a:t>
            </a:r>
            <a:r>
              <a:rPr lang="en-US" sz="1800" b="1" dirty="0"/>
              <a:t> node </a:t>
            </a:r>
            <a:r>
              <a:rPr lang="en-US" sz="1800" dirty="0"/>
              <a:t>is the fog/network infrastructure.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It is responsible for provisioning the necessary computation, storage and networking resources. </a:t>
            </a:r>
          </a:p>
          <a:p>
            <a:r>
              <a:rPr lang="en-US" sz="1800" b="1" dirty="0"/>
              <a:t>Physically</a:t>
            </a:r>
            <a:r>
              <a:rPr lang="en-US" sz="1800" dirty="0"/>
              <a:t>, a </a:t>
            </a:r>
            <a:r>
              <a:rPr lang="en-US" sz="1800" dirty="0" err="1"/>
              <a:t>TelcoFog</a:t>
            </a:r>
            <a:r>
              <a:rPr lang="en-US" sz="1800" dirty="0"/>
              <a:t> node might consist of: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Servers.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Additional storage devices.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Network interface cards. </a:t>
            </a:r>
          </a:p>
          <a:p>
            <a:r>
              <a:rPr lang="en-US" sz="1800" b="1" dirty="0"/>
              <a:t>Logically</a:t>
            </a:r>
            <a:r>
              <a:rPr lang="en-US" sz="1800" dirty="0"/>
              <a:t>, a </a:t>
            </a:r>
            <a:r>
              <a:rPr lang="en-US" sz="1800" dirty="0" err="1"/>
              <a:t>TelcoFog</a:t>
            </a:r>
            <a:r>
              <a:rPr lang="en-US" sz="1800" dirty="0"/>
              <a:t> node incorporates </a:t>
            </a:r>
            <a:endParaRPr lang="en-US" sz="1800" dirty="0" smtClean="0"/>
          </a:p>
          <a:p>
            <a:pPr lvl="1"/>
            <a:r>
              <a:rPr lang="en-US" sz="1400" dirty="0" smtClean="0"/>
              <a:t>A </a:t>
            </a:r>
            <a:r>
              <a:rPr lang="en-US" sz="1400" b="1" dirty="0"/>
              <a:t>node manager</a:t>
            </a:r>
            <a:r>
              <a:rPr lang="en-US" sz="1400" dirty="0"/>
              <a:t>.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In order to handle the offered </a:t>
            </a:r>
            <a:r>
              <a:rPr lang="en-US" sz="1200" dirty="0" err="1"/>
              <a:t>TelcoFog</a:t>
            </a:r>
            <a:r>
              <a:rPr lang="en-US" sz="1200" dirty="0"/>
              <a:t> virtual resources. </a:t>
            </a:r>
          </a:p>
          <a:p>
            <a:pPr lvl="1"/>
            <a:r>
              <a:rPr lang="en-US" sz="1400" dirty="0"/>
              <a:t>A </a:t>
            </a:r>
            <a:r>
              <a:rPr lang="en-US" sz="1400" b="1" dirty="0"/>
              <a:t>Security Manager </a:t>
            </a:r>
            <a:r>
              <a:rPr lang="en-US" sz="1400" dirty="0"/>
              <a:t>is responsible for handling the device authorization, authentication and encryption.</a:t>
            </a:r>
          </a:p>
          <a:p>
            <a:pPr lvl="1"/>
            <a:r>
              <a:rPr lang="en-US" sz="1400" dirty="0"/>
              <a:t>Finally, the </a:t>
            </a:r>
            <a:r>
              <a:rPr lang="en-US" sz="1400" b="1" dirty="0"/>
              <a:t>device communication </a:t>
            </a:r>
            <a:r>
              <a:rPr lang="en-US" sz="1400" dirty="0"/>
              <a:t>module: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Allows the abstraction and control of the underlying smart things and devices, through the data modeling of the devices. </a:t>
            </a:r>
          </a:p>
          <a:p>
            <a:pPr lvl="1"/>
            <a:r>
              <a:rPr lang="en-US" sz="1400" b="1" dirty="0"/>
              <a:t>Devices’ configuration, procedures </a:t>
            </a:r>
            <a:r>
              <a:rPr lang="en-US" sz="1400" dirty="0"/>
              <a:t>and </a:t>
            </a:r>
            <a:r>
              <a:rPr lang="en-US" sz="1400" b="1" dirty="0"/>
              <a:t>notifications</a:t>
            </a:r>
            <a:r>
              <a:rPr lang="en-US" sz="1400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Are modeled and can be (auto) discovered and related through services running in the </a:t>
            </a:r>
            <a:r>
              <a:rPr lang="en-US" sz="1200" dirty="0" err="1"/>
              <a:t>TelcoFog</a:t>
            </a:r>
            <a:r>
              <a:rPr lang="en-US" sz="1200" dirty="0"/>
              <a:t>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CED9B1-5C86-4A00-8A4B-1B4C5F53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16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A8B336F-7B7F-4928-8CA3-BE96C56A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Node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AB977B-AD56-4583-AF98-4ACDEFA6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844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Node Manager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Handles the optimal allocation of the required virtual resources:</a:t>
            </a:r>
          </a:p>
          <a:p>
            <a:pPr lvl="2"/>
            <a:r>
              <a:rPr lang="en-US" dirty="0"/>
              <a:t>Onto the node physical resources.</a:t>
            </a:r>
          </a:p>
          <a:p>
            <a:pPr lvl="3"/>
            <a:r>
              <a:rPr lang="en-US" dirty="0"/>
              <a:t>Which are the pool of existing resources within the node. </a:t>
            </a:r>
          </a:p>
          <a:p>
            <a:r>
              <a:rPr lang="en-US" dirty="0"/>
              <a:t>The virtual allocated resources might include:</a:t>
            </a:r>
          </a:p>
          <a:p>
            <a:pPr lvl="1"/>
            <a:r>
              <a:rPr lang="en-US" dirty="0"/>
              <a:t>Containers or virtual machines.</a:t>
            </a:r>
          </a:p>
          <a:p>
            <a:pPr lvl="2"/>
            <a:r>
              <a:rPr lang="en-US" dirty="0"/>
              <a:t>Depending on the capabilities of the node.</a:t>
            </a:r>
          </a:p>
          <a:p>
            <a:pPr lvl="1"/>
            <a:r>
              <a:rPr lang="en-US" dirty="0"/>
              <a:t>Allocated virtual memory.</a:t>
            </a:r>
          </a:p>
          <a:p>
            <a:pPr lvl="1"/>
            <a:r>
              <a:rPr lang="en-US" dirty="0"/>
              <a:t>Virtual disk space.</a:t>
            </a:r>
          </a:p>
          <a:p>
            <a:pPr lvl="1"/>
            <a:r>
              <a:rPr lang="en-US" dirty="0"/>
              <a:t>Virtual network interface cards.</a:t>
            </a:r>
          </a:p>
          <a:p>
            <a:pPr lvl="1"/>
            <a:r>
              <a:rPr lang="en-US" dirty="0"/>
              <a:t>Virtual switches.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2D08A9-7F5F-4050-A8A9-220E073C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54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629FE39-C237-4A39-A1D3-2E146088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Node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DE2F5B2-8A81-4515-92E0-9E8149B6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Communication module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This module provides a set of </a:t>
            </a:r>
            <a:r>
              <a:rPr lang="en-US" sz="1800" b="1" dirty="0"/>
              <a:t>Pluggable Drivers </a:t>
            </a:r>
            <a:r>
              <a:rPr lang="en-US" sz="1800" dirty="0"/>
              <a:t>that:</a:t>
            </a:r>
          </a:p>
          <a:p>
            <a:pPr lvl="2"/>
            <a:r>
              <a:rPr lang="en-US" sz="1600" dirty="0"/>
              <a:t>Allow uniform access to the things.</a:t>
            </a:r>
          </a:p>
          <a:p>
            <a:pPr lvl="2"/>
            <a:r>
              <a:rPr lang="en-US" sz="1600" dirty="0"/>
              <a:t>Are extensible.</a:t>
            </a:r>
          </a:p>
          <a:p>
            <a:pPr lvl="2"/>
            <a:r>
              <a:rPr lang="en-US" sz="1600" dirty="0"/>
              <a:t>Use a public interface to allow the easy integration of sensors, actuators, or any other devices.</a:t>
            </a:r>
          </a:p>
          <a:p>
            <a:pPr lvl="3"/>
            <a:r>
              <a:rPr lang="en-US" sz="1400" dirty="0"/>
              <a:t>By modeling their behavior in the Device Models.</a:t>
            </a:r>
          </a:p>
          <a:p>
            <a:pPr lvl="1"/>
            <a:r>
              <a:rPr lang="en-US" sz="1800" dirty="0"/>
              <a:t>This allows the disaggregation of the fog resources</a:t>
            </a:r>
          </a:p>
          <a:p>
            <a:pPr lvl="2"/>
            <a:r>
              <a:rPr lang="en-US" sz="1600" dirty="0"/>
              <a:t>Toward the extreme edge of the network.</a:t>
            </a:r>
          </a:p>
          <a:p>
            <a:pPr lvl="3"/>
            <a:r>
              <a:rPr lang="en-US" sz="1400" dirty="0"/>
              <a:t>As smart devices could also be used for processing, storage and networking purposes. </a:t>
            </a:r>
          </a:p>
          <a:p>
            <a:r>
              <a:rPr lang="en-US" sz="2000" dirty="0"/>
              <a:t>Another important component within the node is the </a:t>
            </a:r>
            <a:r>
              <a:rPr lang="en-US" sz="2000" b="1" dirty="0"/>
              <a:t>Data Analytics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It consists of Helpers:</a:t>
            </a:r>
          </a:p>
          <a:p>
            <a:pPr lvl="2"/>
            <a:r>
              <a:rPr lang="en-US" sz="1600" dirty="0"/>
              <a:t>Predefined set of functionalities for data analysis and evaluation.</a:t>
            </a:r>
          </a:p>
          <a:p>
            <a:pPr lvl="3"/>
            <a:r>
              <a:rPr lang="en-US" sz="1400" dirty="0"/>
              <a:t>Can be provided as services running on top of allocated virtual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77042B-086B-42CE-8203-2CC70232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2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82A0BD5-FB31-41E3-9A30-D6AB3445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Node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A174238-AF66-4C66-A297-9E4C32D8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4" y="153468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TelcoFog</a:t>
            </a:r>
            <a:r>
              <a:rPr lang="en-US" dirty="0"/>
              <a:t> services:</a:t>
            </a:r>
          </a:p>
          <a:p>
            <a:pPr lvl="1"/>
            <a:r>
              <a:rPr lang="en-US" dirty="0"/>
              <a:t>Abstract the access to the different smart things and devices.</a:t>
            </a:r>
          </a:p>
          <a:p>
            <a:pPr lvl="2"/>
            <a:r>
              <a:rPr lang="en-US" dirty="0"/>
              <a:t>By means of a Device Proxy.</a:t>
            </a:r>
          </a:p>
          <a:p>
            <a:pPr lvl="3"/>
            <a:r>
              <a:rPr lang="en-US" dirty="0"/>
              <a:t>As part of the </a:t>
            </a:r>
            <a:r>
              <a:rPr lang="en-US" b="1" dirty="0"/>
              <a:t>Device Communication module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Which interplays between the </a:t>
            </a:r>
            <a:r>
              <a:rPr lang="en-US" b="1" dirty="0"/>
              <a:t>users</a:t>
            </a:r>
            <a:r>
              <a:rPr lang="en-US" dirty="0"/>
              <a:t>, the </a:t>
            </a:r>
            <a:r>
              <a:rPr lang="en-US" b="1" dirty="0"/>
              <a:t>tenants</a:t>
            </a:r>
            <a:r>
              <a:rPr lang="en-US" dirty="0"/>
              <a:t> (through a privileged API allowing an enhanced set of features), and the </a:t>
            </a:r>
            <a:r>
              <a:rPr lang="en-US" b="1" dirty="0"/>
              <a:t>things</a:t>
            </a:r>
            <a:r>
              <a:rPr lang="en-US" dirty="0"/>
              <a:t>.</a:t>
            </a:r>
          </a:p>
          <a:p>
            <a:r>
              <a:rPr lang="en-US" dirty="0"/>
              <a:t>The main purpose of this proxy:</a:t>
            </a:r>
          </a:p>
          <a:p>
            <a:pPr lvl="1"/>
            <a:r>
              <a:rPr lang="en-US" dirty="0"/>
              <a:t>Provide finer granularity and a more powerful system to control the access to the things.</a:t>
            </a:r>
          </a:p>
          <a:p>
            <a:pPr lvl="1"/>
            <a:r>
              <a:rPr lang="en-US" dirty="0"/>
              <a:t>Enforce the necessary Security Policies.</a:t>
            </a:r>
          </a:p>
          <a:p>
            <a:pPr lvl="2"/>
            <a:r>
              <a:rPr lang="en-US" dirty="0"/>
              <a:t>Using the Security Manager to:</a:t>
            </a:r>
          </a:p>
          <a:p>
            <a:pPr lvl="3"/>
            <a:r>
              <a:rPr lang="en-US" dirty="0"/>
              <a:t>Offer the sufficient smart caching capabilities.</a:t>
            </a:r>
          </a:p>
          <a:p>
            <a:pPr lvl="3"/>
            <a:r>
              <a:rPr lang="en-US" dirty="0"/>
              <a:t>Avoid the unnecessary resource consumption of the things.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361819-EFB2-4B04-927B-CAF104B8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609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A43A2E-DEF4-47E9-B922-DD47F958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Node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95B0779-1699-4826-9F69-0C90B2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843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/>
              <a:t>Finally, in order to allow the usage of all these functionalities: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TelcoFog</a:t>
            </a:r>
            <a:r>
              <a:rPr lang="en-US" sz="2000" dirty="0"/>
              <a:t> node offers a common northbound interface (NBI).</a:t>
            </a:r>
          </a:p>
          <a:p>
            <a:pPr lvl="2"/>
            <a:r>
              <a:rPr lang="en-US" sz="1600" dirty="0"/>
              <a:t>Can be split into three different views: </a:t>
            </a:r>
          </a:p>
          <a:p>
            <a:pPr lvl="3"/>
            <a:r>
              <a:rPr lang="en-US" sz="1600" dirty="0"/>
              <a:t>Management API.</a:t>
            </a:r>
          </a:p>
          <a:p>
            <a:pPr lvl="3"/>
            <a:r>
              <a:rPr lang="en-US" sz="1600" dirty="0"/>
              <a:t>Tenant API.</a:t>
            </a:r>
          </a:p>
          <a:p>
            <a:pPr lvl="3"/>
            <a:r>
              <a:rPr lang="en-US" sz="1600" dirty="0"/>
              <a:t>Public data API. </a:t>
            </a:r>
          </a:p>
          <a:p>
            <a:r>
              <a:rPr lang="en-US" sz="2400" dirty="0"/>
              <a:t>The management API:</a:t>
            </a:r>
          </a:p>
          <a:p>
            <a:pPr lvl="1"/>
            <a:r>
              <a:rPr lang="en-US" sz="2000" dirty="0"/>
              <a:t>Manages the resources within the </a:t>
            </a:r>
            <a:r>
              <a:rPr lang="en-US" sz="2000" dirty="0" err="1"/>
              <a:t>TelcoFog</a:t>
            </a:r>
            <a:r>
              <a:rPr lang="en-US" sz="2000" dirty="0"/>
              <a:t> node.</a:t>
            </a:r>
          </a:p>
          <a:p>
            <a:pPr lvl="1"/>
            <a:r>
              <a:rPr lang="en-US" sz="2000" dirty="0"/>
              <a:t>Should be </a:t>
            </a:r>
            <a:r>
              <a:rPr lang="en-US" sz="2000" b="1" dirty="0"/>
              <a:t>only used from the </a:t>
            </a:r>
            <a:r>
              <a:rPr lang="en-US" sz="2000" b="1" dirty="0" err="1"/>
              <a:t>TelcoFog</a:t>
            </a:r>
            <a:r>
              <a:rPr lang="en-US" sz="2000" b="1" dirty="0"/>
              <a:t> Controller</a:t>
            </a:r>
            <a:r>
              <a:rPr lang="en-US" sz="2000" dirty="0"/>
              <a:t>.</a:t>
            </a:r>
          </a:p>
          <a:p>
            <a:pPr lvl="2"/>
            <a:r>
              <a:rPr lang="en-US" sz="1600" dirty="0"/>
              <a:t>The Security Manager enforces this.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66B2DB-9D6D-42AF-8CA2-376580B1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70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A43A2E-DEF4-47E9-B922-DD47F958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Node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95B0779-1699-4826-9F69-0C90B2F9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tenant API:</a:t>
            </a:r>
          </a:p>
          <a:p>
            <a:pPr lvl="1"/>
            <a:r>
              <a:rPr lang="en-US" sz="2000" dirty="0"/>
              <a:t>It is used as a private interface.</a:t>
            </a:r>
          </a:p>
          <a:p>
            <a:pPr lvl="1"/>
            <a:r>
              <a:rPr lang="en-US" sz="2000" dirty="0"/>
              <a:t>Allows the </a:t>
            </a:r>
            <a:r>
              <a:rPr lang="en-US" sz="2000" b="1" dirty="0"/>
              <a:t>different tenants </a:t>
            </a:r>
            <a:r>
              <a:rPr lang="en-US" sz="2000" dirty="0"/>
              <a:t>to control and manage </a:t>
            </a:r>
            <a:r>
              <a:rPr lang="en-US" sz="2000" dirty="0" err="1"/>
              <a:t>TelcoFog</a:t>
            </a:r>
            <a:r>
              <a:rPr lang="en-US" sz="2000" dirty="0"/>
              <a:t> services.</a:t>
            </a:r>
          </a:p>
          <a:p>
            <a:pPr lvl="2"/>
            <a:r>
              <a:rPr lang="en-US" sz="1800" dirty="0"/>
              <a:t>Which gather data from the allocated virtual resources.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public data API:</a:t>
            </a:r>
          </a:p>
          <a:p>
            <a:pPr lvl="1"/>
            <a:r>
              <a:rPr lang="en-US" sz="2000" dirty="0"/>
              <a:t>Provides access to the monitored data.</a:t>
            </a:r>
          </a:p>
          <a:p>
            <a:pPr lvl="2"/>
            <a:r>
              <a:rPr lang="en-US" sz="1800" dirty="0"/>
              <a:t>That Security Manager policy specifies as publicly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66B2DB-9D6D-42AF-8CA2-376580B1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17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E82CE2D-D615-414A-8115-ED1E34C7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Controller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84A5CEF-F3A4-4161-8838-9DE704FE7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5" y="1562389"/>
            <a:ext cx="7886700" cy="4907684"/>
          </a:xfrm>
        </p:spPr>
        <p:txBody>
          <a:bodyPr>
            <a:noAutofit/>
          </a:bodyPr>
          <a:lstStyle/>
          <a:p>
            <a:r>
              <a:rPr lang="en-US" sz="2200" dirty="0" smtClean="0"/>
              <a:t>Extends </a:t>
            </a:r>
            <a:r>
              <a:rPr lang="en-US" sz="2200" dirty="0"/>
              <a:t>the concept of an </a:t>
            </a:r>
            <a:r>
              <a:rPr lang="en-US" sz="2200" b="1" dirty="0"/>
              <a:t>NFV orchestrator</a:t>
            </a:r>
            <a:r>
              <a:rPr lang="en-US" sz="2200" dirty="0"/>
              <a:t>.</a:t>
            </a:r>
          </a:p>
          <a:p>
            <a:pPr lvl="1"/>
            <a:r>
              <a:rPr lang="en-US" sz="2000" dirty="0"/>
              <a:t>In order to support the dynamic deployment of generic </a:t>
            </a:r>
            <a:r>
              <a:rPr lang="en-US" sz="2000" b="1" dirty="0"/>
              <a:t>virtualized </a:t>
            </a:r>
            <a:r>
              <a:rPr lang="en-US" sz="2000" b="1" dirty="0" smtClean="0"/>
              <a:t>functions (</a:t>
            </a:r>
            <a:r>
              <a:rPr lang="en-US" sz="1800" b="1" dirty="0" err="1" smtClean="0"/>
              <a:t>TelcoFog</a:t>
            </a:r>
            <a:r>
              <a:rPr lang="en-US" sz="1800" b="1" dirty="0" smtClean="0"/>
              <a:t> services)</a:t>
            </a:r>
            <a:r>
              <a:rPr lang="en-US" sz="1800" dirty="0" smtClean="0"/>
              <a:t>. </a:t>
            </a:r>
            <a:endParaRPr lang="en-US" sz="1800" dirty="0"/>
          </a:p>
          <a:p>
            <a:r>
              <a:rPr lang="en-US" sz="2200" dirty="0"/>
              <a:t>Its main role is the </a:t>
            </a:r>
            <a:r>
              <a:rPr lang="en-US" sz="2200" b="1" dirty="0"/>
              <a:t>distributed orchestration of resources </a:t>
            </a:r>
            <a:r>
              <a:rPr lang="en-US" sz="2200" dirty="0"/>
              <a:t>and services.</a:t>
            </a:r>
          </a:p>
          <a:p>
            <a:r>
              <a:rPr lang="en-US" sz="2200" dirty="0"/>
              <a:t>The </a:t>
            </a:r>
            <a:r>
              <a:rPr lang="en-US" sz="2200" b="1" dirty="0"/>
              <a:t>core block </a:t>
            </a:r>
            <a:r>
              <a:rPr lang="en-US" sz="2200" dirty="0"/>
              <a:t>of this unit is the </a:t>
            </a:r>
            <a:r>
              <a:rPr lang="en-US" sz="2200" b="1" dirty="0"/>
              <a:t>Resource Orchestration</a:t>
            </a:r>
            <a:r>
              <a:rPr lang="en-US" sz="2200" dirty="0"/>
              <a:t>.</a:t>
            </a:r>
          </a:p>
          <a:p>
            <a:pPr lvl="1"/>
            <a:r>
              <a:rPr lang="en-US" sz="2000" dirty="0"/>
              <a:t>Its main role is to define and enforce the resource orchestration logic.</a:t>
            </a:r>
          </a:p>
          <a:p>
            <a:pPr lvl="2"/>
            <a:r>
              <a:rPr lang="en-US" sz="1600" dirty="0"/>
              <a:t>Defining the particular logic that allows the system to </a:t>
            </a:r>
            <a:r>
              <a:rPr lang="en-US" sz="1600" b="1" dirty="0"/>
              <a:t>allocate</a:t>
            </a:r>
            <a:r>
              <a:rPr lang="en-US" sz="1600" dirty="0"/>
              <a:t> the different </a:t>
            </a:r>
            <a:r>
              <a:rPr lang="en-US" sz="1600" b="1" dirty="0"/>
              <a:t>storage, computation and network resources</a:t>
            </a:r>
            <a:r>
              <a:rPr lang="en-US" sz="1600" dirty="0"/>
              <a:t>. </a:t>
            </a:r>
          </a:p>
          <a:p>
            <a:pPr lvl="2"/>
            <a:r>
              <a:rPr lang="en-GB" sz="1600" dirty="0"/>
              <a:t>Into the deployed </a:t>
            </a:r>
            <a:r>
              <a:rPr lang="en-GB" sz="1600" dirty="0" err="1"/>
              <a:t>TelcoFog</a:t>
            </a:r>
            <a:r>
              <a:rPr lang="en-GB" sz="1600" dirty="0"/>
              <a:t> nodes, or in centralized cloud DCs</a:t>
            </a:r>
            <a:endParaRPr lang="en-US" sz="1600" dirty="0"/>
          </a:p>
          <a:p>
            <a:pPr lvl="1"/>
            <a:r>
              <a:rPr lang="en-US" sz="2000" dirty="0"/>
              <a:t>To achieve this, the Resource Orchestrator:</a:t>
            </a:r>
          </a:p>
          <a:p>
            <a:pPr lvl="2"/>
            <a:r>
              <a:rPr lang="en-US" sz="1600" dirty="0"/>
              <a:t>Will </a:t>
            </a:r>
            <a:r>
              <a:rPr lang="en-US" sz="1600" b="1" dirty="0"/>
              <a:t>receive information about the status of each fog node </a:t>
            </a:r>
            <a:r>
              <a:rPr lang="en-US" sz="1600" dirty="0"/>
              <a:t>through its Resource Monitoring module.</a:t>
            </a:r>
          </a:p>
          <a:p>
            <a:pPr lvl="3"/>
            <a:r>
              <a:rPr lang="en-US" sz="1400" dirty="0"/>
              <a:t>Which will have an updated view of </a:t>
            </a:r>
            <a:r>
              <a:rPr lang="en-US" sz="1400" b="1" dirty="0"/>
              <a:t>the resource consumption and general status of the system</a:t>
            </a:r>
            <a:r>
              <a:rPr lang="en-US" sz="1400" dirty="0" smtClean="0"/>
              <a:t>.</a:t>
            </a:r>
          </a:p>
          <a:p>
            <a:r>
              <a:rPr lang="en-GB" sz="2400" dirty="0" smtClean="0"/>
              <a:t>.</a:t>
            </a:r>
            <a:endParaRPr lang="en-GB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C9B9AE-57DB-4E02-BE27-E49FF9C4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766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9877F9-4A20-484A-A95B-201A29A0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Controller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A68B70-D10C-453A-904B-A9317C53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4679"/>
            <a:ext cx="7886700" cy="4821672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Service Orchestrator </a:t>
            </a:r>
            <a:r>
              <a:rPr lang="en-US" sz="2000" dirty="0"/>
              <a:t>module</a:t>
            </a:r>
          </a:p>
          <a:p>
            <a:pPr lvl="1"/>
            <a:r>
              <a:rPr lang="en-US" sz="2000" dirty="0"/>
              <a:t>Manages the deployment of the different services</a:t>
            </a:r>
          </a:p>
          <a:p>
            <a:pPr lvl="1"/>
            <a:r>
              <a:rPr lang="en-US" sz="2000" dirty="0"/>
              <a:t>It is also in charge of guaranteeing that the service is functioning properly. 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is responsible for:</a:t>
            </a:r>
          </a:p>
          <a:p>
            <a:pPr lvl="1"/>
            <a:r>
              <a:rPr lang="en-US" sz="2000" dirty="0"/>
              <a:t>Requesting the necessary resources.</a:t>
            </a:r>
          </a:p>
          <a:p>
            <a:pPr lvl="1"/>
            <a:r>
              <a:rPr lang="en-US" sz="2000" dirty="0"/>
              <a:t>Deploying the requested services on top of them. </a:t>
            </a:r>
          </a:p>
          <a:p>
            <a:pPr lvl="1"/>
            <a:r>
              <a:rPr lang="en-US" sz="2000" dirty="0"/>
              <a:t>It acts as generalized NFV management and orchestration (NFV MANO):</a:t>
            </a:r>
          </a:p>
          <a:p>
            <a:pPr lvl="2"/>
            <a:r>
              <a:rPr lang="en-US" dirty="0" smtClean="0"/>
              <a:t>Services </a:t>
            </a:r>
            <a:r>
              <a:rPr lang="en-US" dirty="0"/>
              <a:t>are generic virtualized </a:t>
            </a:r>
            <a:r>
              <a:rPr lang="en-US" dirty="0" smtClean="0"/>
              <a:t>functions -</a:t>
            </a:r>
            <a:r>
              <a:rPr lang="en-US" sz="2000" dirty="0" smtClean="0"/>
              <a:t> </a:t>
            </a:r>
            <a:r>
              <a:rPr lang="en-US" sz="2000" dirty="0"/>
              <a:t>might or not be network related. </a:t>
            </a:r>
          </a:p>
          <a:p>
            <a:pPr lvl="1"/>
            <a:r>
              <a:rPr lang="en-US" sz="2000" dirty="0"/>
              <a:t>It is expected to leverage the work done in NFV</a:t>
            </a:r>
          </a:p>
          <a:p>
            <a:pPr lvl="2"/>
            <a:r>
              <a:rPr lang="en-US" dirty="0" smtClean="0"/>
              <a:t>And align </a:t>
            </a:r>
            <a:r>
              <a:rPr lang="en-US" dirty="0"/>
              <a:t>it with MEC servers.</a:t>
            </a:r>
          </a:p>
          <a:p>
            <a:pPr lvl="2"/>
            <a:r>
              <a:rPr lang="en-US" sz="2200" dirty="0"/>
              <a:t>While providing access to the data obtained from the smart things and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A692F3-C883-43A5-8830-0689424F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27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96" y="185017"/>
            <a:ext cx="8376804" cy="1325563"/>
          </a:xfrm>
        </p:spPr>
        <p:txBody>
          <a:bodyPr/>
          <a:lstStyle/>
          <a:p>
            <a:r>
              <a:rPr lang="en-GB" b="1" dirty="0"/>
              <a:t>Software-defined networking (SDN)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62" y="1396134"/>
            <a:ext cx="8061688" cy="511550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An </a:t>
            </a:r>
            <a:r>
              <a:rPr lang="en-GB" sz="1800" dirty="0"/>
              <a:t>approach to network virtualization that seeks to </a:t>
            </a:r>
            <a:r>
              <a:rPr lang="en-GB" sz="1800" b="1" dirty="0"/>
              <a:t>optimize network resources </a:t>
            </a:r>
            <a:r>
              <a:rPr lang="en-GB" sz="1800" dirty="0"/>
              <a:t>and quickly adapt networks to changing business needs, applications, and traffic. </a:t>
            </a:r>
            <a:endParaRPr lang="en-GB" sz="1800" dirty="0" smtClean="0"/>
          </a:p>
          <a:p>
            <a:r>
              <a:rPr lang="en-GB" sz="1800" dirty="0" smtClean="0"/>
              <a:t>It </a:t>
            </a:r>
            <a:r>
              <a:rPr lang="en-GB" sz="1800" dirty="0"/>
              <a:t>works by </a:t>
            </a:r>
            <a:r>
              <a:rPr lang="en-GB" sz="1800" b="1" dirty="0"/>
              <a:t>separating the network's control plane and the data plane</a:t>
            </a:r>
            <a:r>
              <a:rPr lang="en-GB" sz="1800" dirty="0"/>
              <a:t>, creating software-programmable infrastructure that is distinct from physical devices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/>
              <a:t>With SDN, the functions of network orchestration, management, analytics, and automation become the job of </a:t>
            </a:r>
            <a:r>
              <a:rPr lang="en-GB" sz="1800" b="1" dirty="0"/>
              <a:t>SDN controllers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Because </a:t>
            </a:r>
            <a:r>
              <a:rPr lang="en-GB" sz="1800" dirty="0"/>
              <a:t>these </a:t>
            </a:r>
            <a:r>
              <a:rPr lang="en-GB" sz="1800" b="1" dirty="0"/>
              <a:t>controllers are not networking devices</a:t>
            </a:r>
            <a:r>
              <a:rPr lang="en-GB" sz="1800" dirty="0"/>
              <a:t>, they can take advantage of the scale, performance, and availability of modern cloud computing and storage resources. </a:t>
            </a:r>
            <a:endParaRPr lang="en-GB" sz="1800" dirty="0" smtClean="0"/>
          </a:p>
          <a:p>
            <a:r>
              <a:rPr lang="en-GB" sz="1800" dirty="0" smtClean="0"/>
              <a:t>SDN </a:t>
            </a:r>
            <a:r>
              <a:rPr lang="en-GB" sz="1800" dirty="0"/>
              <a:t>controllers are built on open platforms, using </a:t>
            </a:r>
            <a:r>
              <a:rPr lang="en-GB" sz="1800" b="1" dirty="0"/>
              <a:t>open standards and open APIs</a:t>
            </a:r>
            <a:r>
              <a:rPr lang="en-GB" sz="1800" dirty="0"/>
              <a:t>, enabling them to orchestrate, manage, and control network equipment from different vendors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SDN dovetails with another technology, </a:t>
            </a:r>
            <a:r>
              <a:rPr lang="en-GB" sz="1800" b="1" dirty="0"/>
              <a:t>Network Functions Virtualization (NFV)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b="1" dirty="0" smtClean="0"/>
              <a:t>NFV</a:t>
            </a:r>
            <a:r>
              <a:rPr lang="en-GB" sz="1800" dirty="0" smtClean="0"/>
              <a:t> </a:t>
            </a:r>
            <a:r>
              <a:rPr lang="en-GB" sz="1800" dirty="0"/>
              <a:t>offers the ability to virtualize appliance-based network functions such as firewalls, load balancers, and WAN accelerators. The centralized control that SDN provides can efficiently manage and orchestrate virtual network functions that are enabled by NFV.</a:t>
            </a:r>
            <a:endParaRPr lang="en-GB" sz="18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79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9877F9-4A20-484A-A95B-201A29A0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Controller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A68B70-D10C-453A-904B-A9317C53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6" y="2005013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/>
              <a:t>Security Policies Repository </a:t>
            </a:r>
            <a:r>
              <a:rPr lang="en-US" sz="2400" dirty="0" smtClean="0"/>
              <a:t>module.</a:t>
            </a:r>
            <a:endParaRPr lang="en-US" sz="2400" dirty="0"/>
          </a:p>
          <a:p>
            <a:pPr lvl="1"/>
            <a:r>
              <a:rPr lang="en-US" dirty="0"/>
              <a:t>Where the policies are stored and securely pushed to the fog node. </a:t>
            </a:r>
          </a:p>
          <a:p>
            <a:r>
              <a:rPr lang="en-US" sz="2400" dirty="0" smtClean="0"/>
              <a:t>Thus the </a:t>
            </a:r>
            <a:r>
              <a:rPr lang="en-US" sz="2400" b="1" dirty="0" smtClean="0"/>
              <a:t>access to the different resources </a:t>
            </a:r>
            <a:r>
              <a:rPr lang="en-US" sz="2400" dirty="0" smtClean="0"/>
              <a:t>is </a:t>
            </a:r>
            <a:r>
              <a:rPr lang="en-US" sz="2400" b="1" dirty="0" smtClean="0"/>
              <a:t>controlled</a:t>
            </a:r>
            <a:r>
              <a:rPr lang="en-US" sz="2400" dirty="0" smtClean="0"/>
              <a:t> and </a:t>
            </a:r>
            <a:r>
              <a:rPr lang="en-US" sz="2400" b="1" dirty="0" smtClean="0"/>
              <a:t>security policies</a:t>
            </a:r>
            <a:r>
              <a:rPr lang="en-US" sz="2400" dirty="0" smtClean="0"/>
              <a:t> </a:t>
            </a:r>
            <a:r>
              <a:rPr lang="en-US" sz="2400" b="1" dirty="0" smtClean="0"/>
              <a:t>enforced on each fog node</a:t>
            </a:r>
            <a:r>
              <a:rPr lang="en-US" sz="2400" dirty="0" smtClean="0"/>
              <a:t> are </a:t>
            </a:r>
            <a:r>
              <a:rPr lang="en-US" sz="2400" b="1" dirty="0" smtClean="0"/>
              <a:t>defined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TelcoFog</a:t>
            </a:r>
            <a:r>
              <a:rPr lang="en-US" sz="2400" b="1" dirty="0" smtClean="0"/>
              <a:t> </a:t>
            </a:r>
            <a:r>
              <a:rPr lang="en-US" sz="2400" b="1" dirty="0"/>
              <a:t>services </a:t>
            </a:r>
            <a:r>
              <a:rPr lang="en-US" sz="2400" dirty="0"/>
              <a:t>are modeled using their </a:t>
            </a:r>
            <a:r>
              <a:rPr lang="en-US" sz="2400" b="1" dirty="0"/>
              <a:t>YANG data models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They can be deployed on top of the allocated </a:t>
            </a:r>
            <a:r>
              <a:rPr lang="en-US" dirty="0" err="1"/>
              <a:t>TelcoFog</a:t>
            </a:r>
            <a:r>
              <a:rPr lang="en-US" dirty="0"/>
              <a:t> resources reserved for each tenant.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A692F3-C883-43A5-8830-0689424F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4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DBF480D-9B0F-494A-88A9-0D80F379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Controller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7F557E1-49C7-4EEC-9340-1C78918E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Resource </a:t>
            </a:r>
            <a:r>
              <a:rPr lang="en-US" sz="2400" b="1" dirty="0"/>
              <a:t>monitoring </a:t>
            </a:r>
            <a:r>
              <a:rPr lang="en-US" sz="2400" dirty="0" smtClean="0"/>
              <a:t>module provides </a:t>
            </a:r>
            <a:r>
              <a:rPr lang="en-US" sz="2400" dirty="0"/>
              <a:t>service assurance.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inspects the provided </a:t>
            </a:r>
            <a:r>
              <a:rPr lang="en-US" sz="2000" dirty="0" err="1"/>
              <a:t>TelcoFog</a:t>
            </a:r>
            <a:r>
              <a:rPr lang="en-US" sz="2000" dirty="0"/>
              <a:t> services.</a:t>
            </a:r>
          </a:p>
          <a:p>
            <a:pPr lvl="1"/>
            <a:r>
              <a:rPr lang="en-US" sz="2200" dirty="0"/>
              <a:t>In order to anticipate future degradation of the </a:t>
            </a:r>
            <a:r>
              <a:rPr lang="en-US" sz="2200" dirty="0" err="1"/>
              <a:t>QoE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/>
            <a:endParaRPr lang="en-US" sz="22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Data </a:t>
            </a:r>
            <a:r>
              <a:rPr lang="en-US" sz="2400" b="1" dirty="0"/>
              <a:t>analytics </a:t>
            </a:r>
            <a:r>
              <a:rPr lang="en-US" sz="2400" b="1" dirty="0" smtClean="0"/>
              <a:t>manager </a:t>
            </a:r>
            <a:r>
              <a:rPr lang="en-US" sz="2400" dirty="0" smtClean="0"/>
              <a:t>module</a:t>
            </a:r>
            <a:endParaRPr lang="en-US" sz="2400" dirty="0"/>
          </a:p>
          <a:p>
            <a:pPr lvl="1"/>
            <a:r>
              <a:rPr lang="en-US" sz="2000" dirty="0"/>
              <a:t>Allows the triggering of a specifically configured set of functionalities for data analysis.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Evaluation can be provided to services running on top of allocated virtual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D54764-B920-4194-96EB-5E08F8FB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1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CE6E77-87A9-4ED7-9FF1-2F060260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D51C1F4-44B1-425E-9AF1-AA8631E3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One of the main objectives of data analytics is Knowledge Discovery from Data (KDD) [13].</a:t>
            </a:r>
          </a:p>
          <a:p>
            <a:r>
              <a:rPr lang="en-US" sz="2400" dirty="0"/>
              <a:t>To that end, the following steps are performed in an iterative 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Data Pre-Processing:</a:t>
            </a:r>
          </a:p>
          <a:p>
            <a:pPr lvl="1"/>
            <a:r>
              <a:rPr lang="en-US" sz="2000" dirty="0"/>
              <a:t>Basic operations include:</a:t>
            </a:r>
          </a:p>
          <a:p>
            <a:pPr lvl="2"/>
            <a:r>
              <a:rPr lang="en-US" sz="1800" dirty="0"/>
              <a:t>Data selection.</a:t>
            </a:r>
          </a:p>
          <a:p>
            <a:pPr lvl="3"/>
            <a:r>
              <a:rPr lang="en-US" sz="1600" dirty="0"/>
              <a:t>To retrieve data relevant to the KDD task from the database.</a:t>
            </a:r>
          </a:p>
          <a:p>
            <a:pPr lvl="2"/>
            <a:r>
              <a:rPr lang="en-US" sz="1800" dirty="0"/>
              <a:t>Data cleaning.</a:t>
            </a:r>
          </a:p>
          <a:p>
            <a:pPr lvl="3"/>
            <a:r>
              <a:rPr lang="en-US" sz="1600" dirty="0"/>
              <a:t>To remove noise and inconsistent data, handle the missing data fields, etc.</a:t>
            </a:r>
          </a:p>
          <a:p>
            <a:pPr lvl="2"/>
            <a:r>
              <a:rPr lang="en-US" sz="1800" dirty="0"/>
              <a:t>Data integration.</a:t>
            </a:r>
          </a:p>
          <a:p>
            <a:pPr lvl="3"/>
            <a:r>
              <a:rPr lang="en-US" sz="1600" dirty="0"/>
              <a:t>To combine data from multiple 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2A85C0-1684-412A-96DE-1A513644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660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CE6E77-87A9-4ED7-9FF1-2F060260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D51C1F4-44B1-425E-9AF1-AA8631E3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Data Transformation:</a:t>
            </a:r>
          </a:p>
          <a:p>
            <a:pPr lvl="1"/>
            <a:r>
              <a:rPr lang="en-US" sz="2000" dirty="0"/>
              <a:t>The goal is to transform data into forms.</a:t>
            </a:r>
          </a:p>
          <a:p>
            <a:pPr lvl="2"/>
            <a:r>
              <a:rPr lang="en-US" sz="1800" dirty="0"/>
              <a:t>Appropriate for the learning and mining task.</a:t>
            </a:r>
          </a:p>
          <a:p>
            <a:pPr lvl="3"/>
            <a:r>
              <a:rPr lang="en-US" sz="1600" dirty="0"/>
              <a:t>To find useful features to represent the data. </a:t>
            </a:r>
          </a:p>
          <a:p>
            <a:pPr lvl="2"/>
            <a:r>
              <a:rPr lang="en-US" sz="1800" dirty="0"/>
              <a:t>Feature selection and feature transformation are basic operations.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Data Mining and Machine Learning:</a:t>
            </a:r>
          </a:p>
          <a:p>
            <a:pPr lvl="1"/>
            <a:r>
              <a:rPr lang="en-US" sz="2000" dirty="0"/>
              <a:t>This is an essential process.</a:t>
            </a:r>
          </a:p>
          <a:p>
            <a:pPr lvl="2"/>
            <a:r>
              <a:rPr lang="en-US" sz="1800" dirty="0"/>
              <a:t>Where intelligent methods are employed.</a:t>
            </a:r>
          </a:p>
          <a:p>
            <a:pPr lvl="3"/>
            <a:r>
              <a:rPr lang="en-US" sz="1600" dirty="0"/>
              <a:t>To make predictions and extract patterns.</a:t>
            </a:r>
          </a:p>
          <a:p>
            <a:pPr lvl="4"/>
            <a:r>
              <a:rPr lang="en-US" sz="1600" dirty="0"/>
              <a:t>e.g., classification, regression, clustering.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Pattern Evaluation and Presentation:</a:t>
            </a:r>
          </a:p>
          <a:p>
            <a:pPr lvl="1"/>
            <a:r>
              <a:rPr lang="en-US" sz="2000" dirty="0"/>
              <a:t>Identifies the truly interesting patterns.</a:t>
            </a:r>
          </a:p>
          <a:p>
            <a:pPr lvl="2"/>
            <a:r>
              <a:rPr lang="en-US" sz="1800" dirty="0"/>
              <a:t>That represent knowledge in an easy-to-understand fashion.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2A85C0-1684-412A-96DE-1A513644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947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02C6EC3-6316-4357-B19A-F9581E0C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7CE6360-3F2A-479F-8F4C-F4133D9B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TelcoFog</a:t>
            </a:r>
            <a:r>
              <a:rPr lang="en-US" sz="2400" dirty="0"/>
              <a:t> allows the KDD process to offer knowledge as a service to </a:t>
            </a:r>
            <a:r>
              <a:rPr lang="en-US" sz="2400" dirty="0" err="1"/>
              <a:t>TelcoFog</a:t>
            </a:r>
            <a:r>
              <a:rPr lang="en-US" sz="2400" dirty="0"/>
              <a:t> services.</a:t>
            </a:r>
          </a:p>
          <a:p>
            <a:r>
              <a:rPr lang="en-US" sz="2400" dirty="0"/>
              <a:t>The real-time capability:</a:t>
            </a:r>
          </a:p>
          <a:p>
            <a:pPr lvl="1"/>
            <a:r>
              <a:rPr lang="en-US" sz="2000" dirty="0"/>
              <a:t>Provides mission-critical business intelligence.</a:t>
            </a:r>
          </a:p>
          <a:p>
            <a:pPr lvl="2"/>
            <a:r>
              <a:rPr lang="en-US" sz="1800" dirty="0"/>
              <a:t>In support of enterprise decision making. </a:t>
            </a:r>
          </a:p>
          <a:p>
            <a:r>
              <a:rPr lang="en-US" sz="2400" dirty="0"/>
              <a:t>Such a framework allows applications to monitor and manage computation and storage resources.</a:t>
            </a:r>
          </a:p>
          <a:p>
            <a:pPr lvl="1"/>
            <a:r>
              <a:rPr lang="en-US" sz="2000" dirty="0"/>
              <a:t>While protecting the privacy and integrity of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1C5DF9-99CC-4A44-A351-C91EBB60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256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02C6EC3-6316-4357-B19A-F9581E0C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7CE6360-3F2A-479F-8F4C-F4133D9B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Each component in the fog computing architecture:</a:t>
            </a:r>
          </a:p>
          <a:p>
            <a:pPr lvl="1"/>
            <a:r>
              <a:rPr lang="en-US" sz="2000" dirty="0"/>
              <a:t>Generates detailed event records for every significant event. </a:t>
            </a:r>
          </a:p>
          <a:p>
            <a:pPr lvl="2"/>
            <a:r>
              <a:rPr lang="en-US" sz="1800" dirty="0"/>
              <a:t>These event records are kept/ sent to one or multiple instances of </a:t>
            </a:r>
            <a:r>
              <a:rPr lang="en-US" sz="1800" dirty="0" err="1"/>
              <a:t>TelcoFog</a:t>
            </a:r>
            <a:r>
              <a:rPr lang="en-US" sz="1800" dirty="0"/>
              <a:t> nodes. </a:t>
            </a:r>
          </a:p>
          <a:p>
            <a:pPr lvl="3"/>
            <a:r>
              <a:rPr lang="en-US" sz="1600" dirty="0"/>
              <a:t>That collate, store and process the information.</a:t>
            </a:r>
          </a:p>
          <a:p>
            <a:pPr lvl="4"/>
            <a:r>
              <a:rPr lang="en-US" sz="1600" dirty="0"/>
              <a:t>In a horizontally scalable framework for distributed storage and processing of very large data sets. </a:t>
            </a:r>
          </a:p>
          <a:p>
            <a:r>
              <a:rPr lang="en-US" sz="2400" dirty="0"/>
              <a:t>The nodes include mechanisms to automatically trigger the collection of more detailed records.</a:t>
            </a:r>
          </a:p>
          <a:p>
            <a:pPr lvl="1"/>
            <a:r>
              <a:rPr lang="en-US" sz="2000" dirty="0"/>
              <a:t>When a certain event occurs.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The goal is to be able to get to the root cause of any issue without having to reproduce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1C5DF9-99CC-4A44-A351-C91EBB60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166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A2825B-592A-4697-995A-48AE4C0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</a:t>
            </a:r>
            <a:r>
              <a:rPr lang="en-US" dirty="0" smtClean="0"/>
              <a:t>(</a:t>
            </a:r>
            <a:r>
              <a:rPr lang="en-US" dirty="0" err="1" smtClean="0"/>
              <a:t>PoC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2CC7DC-3541-4CFC-913B-3B29756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286D8525-DC5C-428C-8345-4F53D4F8E1A2}"/>
              </a:ext>
            </a:extLst>
          </p:cNvPr>
          <p:cNvSpPr txBox="1">
            <a:spLocks/>
          </p:cNvSpPr>
          <p:nvPr/>
        </p:nvSpPr>
        <p:spPr>
          <a:xfrm>
            <a:off x="3122584" y="6047372"/>
            <a:ext cx="6210184" cy="24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/>
              <a:t>TelcoFog</a:t>
            </a:r>
            <a:r>
              <a:rPr lang="en-US" sz="1400" dirty="0" smtClean="0"/>
              <a:t> </a:t>
            </a:r>
            <a:r>
              <a:rPr lang="en-US" sz="1400" dirty="0"/>
              <a:t>proof of concept scenario.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C5843207-7E4F-4C31-AA43-573F24FF0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" y="1865524"/>
            <a:ext cx="8327873" cy="4003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86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A2825B-592A-4697-995A-48AE4C0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9B44BC-7E3D-4F4F-B9C4-E3677028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0886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IoTWorld</a:t>
            </a:r>
            <a:r>
              <a:rPr lang="en-US" dirty="0"/>
              <a:t> testbed:</a:t>
            </a:r>
          </a:p>
          <a:p>
            <a:pPr lvl="1"/>
            <a:r>
              <a:rPr lang="en-US" dirty="0"/>
              <a:t>Consists of a set of heating, ventilating, and air conditioning (</a:t>
            </a:r>
            <a:r>
              <a:rPr lang="en-US" b="1" dirty="0"/>
              <a:t>HVAC</a:t>
            </a:r>
            <a:r>
              <a:rPr lang="en-US" dirty="0"/>
              <a:t>) modules and actuators. </a:t>
            </a:r>
          </a:p>
          <a:p>
            <a:r>
              <a:rPr lang="en-US" dirty="0"/>
              <a:t>It also includes a wireless sensor network (WSN).</a:t>
            </a:r>
          </a:p>
          <a:p>
            <a:pPr lvl="1"/>
            <a:r>
              <a:rPr lang="en-US" dirty="0"/>
              <a:t>Which forwards measurements of temperature and energy consumption to an IoT gateway. </a:t>
            </a:r>
          </a:p>
          <a:p>
            <a:r>
              <a:rPr lang="en-US" dirty="0"/>
              <a:t>The ADRENALINE testbed: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cloud computing platform </a:t>
            </a:r>
            <a:r>
              <a:rPr lang="en-US" dirty="0"/>
              <a:t>distributed across access/ aggregation and core networks [14].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SDN/NFV-enabled </a:t>
            </a:r>
            <a:r>
              <a:rPr lang="en-US" b="1" dirty="0" err="1"/>
              <a:t>TelcoFog</a:t>
            </a:r>
            <a:r>
              <a:rPr lang="en-US" b="1" dirty="0"/>
              <a:t> node </a:t>
            </a:r>
            <a:r>
              <a:rPr lang="en-US" dirty="0"/>
              <a:t>has been </a:t>
            </a:r>
            <a:r>
              <a:rPr lang="en-US" dirty="0" smtClean="0"/>
              <a:t>deployed </a:t>
            </a:r>
            <a:r>
              <a:rPr lang="en-US" dirty="0"/>
              <a:t>in ADRENALINE.</a:t>
            </a:r>
          </a:p>
          <a:p>
            <a:pPr lvl="1"/>
            <a:r>
              <a:rPr lang="en-US" dirty="0"/>
              <a:t>It have been interconnected to IoT gateways from </a:t>
            </a:r>
            <a:r>
              <a:rPr lang="en-US" dirty="0" err="1"/>
              <a:t>IoTWorld</a:t>
            </a:r>
            <a:r>
              <a:rPr lang="en-US" dirty="0"/>
              <a:t> by means of an </a:t>
            </a:r>
            <a:r>
              <a:rPr lang="en-US" dirty="0" smtClean="0"/>
              <a:t>end-to-end </a:t>
            </a:r>
            <a:r>
              <a:rPr lang="en-US" dirty="0"/>
              <a:t>(E2E) </a:t>
            </a:r>
            <a:r>
              <a:rPr lang="en-US" b="1" dirty="0" err="1"/>
              <a:t>TelcoFog</a:t>
            </a:r>
            <a:r>
              <a:rPr lang="en-US" b="1" dirty="0"/>
              <a:t> </a:t>
            </a:r>
            <a:r>
              <a:rPr lang="en-US" b="1" dirty="0" smtClean="0"/>
              <a:t>controller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2CC7DC-3541-4CFC-913B-3B29756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286D8525-DC5C-428C-8345-4F53D4F8E1A2}"/>
              </a:ext>
            </a:extLst>
          </p:cNvPr>
          <p:cNvSpPr txBox="1">
            <a:spLocks/>
          </p:cNvSpPr>
          <p:nvPr/>
        </p:nvSpPr>
        <p:spPr>
          <a:xfrm>
            <a:off x="1982949" y="6609806"/>
            <a:ext cx="6210184" cy="24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Figure 3. </a:t>
            </a:r>
            <a:r>
              <a:rPr lang="en-US" sz="1400" dirty="0" err="1"/>
              <a:t>TelcoFog</a:t>
            </a:r>
            <a:r>
              <a:rPr lang="en-US" sz="1400" dirty="0"/>
              <a:t> proof of concept scenario.</a:t>
            </a:r>
          </a:p>
        </p:txBody>
      </p:sp>
    </p:spTree>
    <p:extLst>
      <p:ext uri="{BB962C8B-B14F-4D97-AF65-F5344CB8AC3E}">
        <p14:creationId xmlns="" xmlns:p14="http://schemas.microsoft.com/office/powerpoint/2010/main" val="71483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A2825B-592A-4697-995A-48AE4C0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9B44BC-7E3D-4F4F-B9C4-E3677028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6618"/>
            <a:ext cx="8747314" cy="4351338"/>
          </a:xfrm>
        </p:spPr>
        <p:txBody>
          <a:bodyPr>
            <a:no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network orchestrator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Provides network connectivity </a:t>
            </a:r>
            <a:r>
              <a:rPr lang="en-US" sz="1600" b="1" dirty="0"/>
              <a:t>between </a:t>
            </a:r>
            <a:r>
              <a:rPr lang="en-US" sz="1600" b="1" dirty="0" err="1"/>
              <a:t>IoT</a:t>
            </a:r>
            <a:r>
              <a:rPr lang="en-US" sz="1600" b="1" dirty="0"/>
              <a:t> gateways and deployed containers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The </a:t>
            </a:r>
            <a:r>
              <a:rPr lang="en-US" sz="1600" b="1" dirty="0" err="1"/>
              <a:t>TelcoFog</a:t>
            </a:r>
            <a:r>
              <a:rPr lang="en-US" sz="1600" b="1" dirty="0"/>
              <a:t> node </a:t>
            </a:r>
            <a:r>
              <a:rPr lang="en-US" sz="1600" dirty="0"/>
              <a:t>has been implemented using </a:t>
            </a:r>
            <a:r>
              <a:rPr lang="en-US" sz="1600" b="1" dirty="0"/>
              <a:t>Docker containers </a:t>
            </a:r>
            <a:r>
              <a:rPr lang="en-US" sz="1600" dirty="0"/>
              <a:t>and </a:t>
            </a:r>
            <a:r>
              <a:rPr lang="en-US" sz="1600" b="1" dirty="0" err="1" smtClean="0"/>
              <a:t>OpenVSwitch</a:t>
            </a:r>
            <a:r>
              <a:rPr lang="en-US" sz="1600" dirty="0" smtClean="0"/>
              <a:t>. </a:t>
            </a:r>
            <a:endParaRPr lang="en-US" sz="1600" dirty="0"/>
          </a:p>
          <a:p>
            <a:pPr lvl="1"/>
            <a:r>
              <a:rPr lang="en-US" sz="1600" b="1" dirty="0"/>
              <a:t>Containers</a:t>
            </a:r>
            <a:r>
              <a:rPr lang="en-US" sz="1600" dirty="0"/>
              <a:t> might be allocated </a:t>
            </a:r>
            <a:r>
              <a:rPr lang="en-US" sz="1600" b="1" dirty="0"/>
              <a:t>in the </a:t>
            </a:r>
            <a:r>
              <a:rPr lang="en-US" sz="1600" b="1" dirty="0" err="1" smtClean="0"/>
              <a:t>TelcoFog</a:t>
            </a:r>
            <a:r>
              <a:rPr lang="en-US" sz="1600" b="1" dirty="0" smtClean="0"/>
              <a:t> </a:t>
            </a:r>
            <a:r>
              <a:rPr lang="en-US" sz="1600" b="1" dirty="0"/>
              <a:t>node</a:t>
            </a:r>
            <a:r>
              <a:rPr lang="en-US" sz="1600" dirty="0"/>
              <a:t> or toward </a:t>
            </a:r>
            <a:r>
              <a:rPr lang="en-US" sz="1600" b="1" dirty="0"/>
              <a:t>virtual machines </a:t>
            </a:r>
            <a:r>
              <a:rPr lang="en-US" sz="1600" b="1" dirty="0" smtClean="0"/>
              <a:t>which </a:t>
            </a:r>
            <a:r>
              <a:rPr lang="en-US" sz="1600" b="1" dirty="0"/>
              <a:t>have been allocated in a DC in the core network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b="1" dirty="0" smtClean="0"/>
              <a:t>agent</a:t>
            </a:r>
            <a:r>
              <a:rPr lang="en-US" sz="1600" dirty="0" smtClean="0"/>
              <a:t> allows </a:t>
            </a:r>
            <a:r>
              <a:rPr lang="en-US" sz="1600" dirty="0"/>
              <a:t>the dynamic creation of </a:t>
            </a:r>
            <a:r>
              <a:rPr lang="en-US" sz="1600" b="1" dirty="0"/>
              <a:t>containers</a:t>
            </a:r>
            <a:r>
              <a:rPr lang="en-US" sz="1600" dirty="0"/>
              <a:t> and their attachment to the underlying virtual switch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Cloud </a:t>
            </a:r>
            <a:r>
              <a:rPr lang="en-US" sz="1600" b="1" dirty="0"/>
              <a:t>Controller </a:t>
            </a:r>
            <a:r>
              <a:rPr lang="en-US" sz="1600" dirty="0"/>
              <a:t>has been implemented using OpenStack </a:t>
            </a:r>
            <a:r>
              <a:rPr lang="en-US" sz="1600" dirty="0" err="1"/>
              <a:t>Mitaka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2CC7DC-3541-4CFC-913B-3B29756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80161CD1-93BA-47EA-8A11-820156D191B0}"/>
              </a:ext>
            </a:extLst>
          </p:cNvPr>
          <p:cNvSpPr txBox="1">
            <a:spLocks/>
          </p:cNvSpPr>
          <p:nvPr/>
        </p:nvSpPr>
        <p:spPr>
          <a:xfrm>
            <a:off x="3352858" y="6609806"/>
            <a:ext cx="6210184" cy="24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/>
              <a:t>TelcoFog</a:t>
            </a:r>
            <a:r>
              <a:rPr lang="en-US" sz="1400" dirty="0" smtClean="0"/>
              <a:t> </a:t>
            </a:r>
            <a:r>
              <a:rPr lang="en-US" sz="1400" dirty="0"/>
              <a:t>proof of concept scenario.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61CD7BA7-A2DC-41A0-B4FA-F43C502A6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4032278"/>
            <a:ext cx="5361479" cy="2577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266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A8A0C1A-E716-48EE-A517-6724FBBE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15F6867-1CF3-42D6-870D-8032F658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5087" cy="4530726"/>
          </a:xfrm>
        </p:spPr>
        <p:txBody>
          <a:bodyPr>
            <a:normAutofit fontScale="92500"/>
          </a:bodyPr>
          <a:lstStyle/>
          <a:p>
            <a:r>
              <a:rPr lang="en-US" dirty="0"/>
              <a:t>An </a:t>
            </a:r>
            <a:r>
              <a:rPr lang="en-US" b="1" dirty="0"/>
              <a:t>HVAC</a:t>
            </a:r>
            <a:r>
              <a:rPr lang="en-US" dirty="0"/>
              <a:t> application has been defined.</a:t>
            </a:r>
          </a:p>
          <a:p>
            <a:pPr lvl="1"/>
            <a:r>
              <a:rPr lang="en-US" dirty="0"/>
              <a:t>It models </a:t>
            </a:r>
            <a:r>
              <a:rPr lang="en-US" b="1" dirty="0"/>
              <a:t>HVAC</a:t>
            </a:r>
            <a:r>
              <a:rPr lang="en-US" dirty="0"/>
              <a:t> services such as temperature control.</a:t>
            </a:r>
          </a:p>
          <a:p>
            <a:pPr lvl="1"/>
            <a:r>
              <a:rPr lang="en-US" dirty="0"/>
              <a:t>It is responsible for:</a:t>
            </a:r>
          </a:p>
          <a:p>
            <a:pPr lvl="2"/>
            <a:r>
              <a:rPr lang="en-US" dirty="0"/>
              <a:t>Monitoring temperature sensors.</a:t>
            </a:r>
          </a:p>
          <a:p>
            <a:pPr lvl="2"/>
            <a:r>
              <a:rPr lang="en-US" dirty="0"/>
              <a:t>Uploading the data into a database running on the cloud. </a:t>
            </a:r>
          </a:p>
          <a:p>
            <a:r>
              <a:rPr lang="en-US" dirty="0"/>
              <a:t>If the application detects an increase of temperature:</a:t>
            </a:r>
          </a:p>
          <a:p>
            <a:pPr lvl="1"/>
            <a:r>
              <a:rPr lang="en-US" dirty="0"/>
              <a:t>It is able to activate the </a:t>
            </a:r>
            <a:r>
              <a:rPr lang="en-US" b="1" dirty="0"/>
              <a:t>AC actuator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In order to reduce the measured temperature. </a:t>
            </a:r>
          </a:p>
          <a:p>
            <a:r>
              <a:rPr lang="en-US" dirty="0"/>
              <a:t>The YANG model used for the HVAC agent:</a:t>
            </a:r>
          </a:p>
          <a:p>
            <a:pPr lvl="1"/>
            <a:r>
              <a:rPr lang="en-US" dirty="0"/>
              <a:t>Uses </a:t>
            </a:r>
            <a:r>
              <a:rPr lang="en-US" b="1" dirty="0"/>
              <a:t>three containers </a:t>
            </a:r>
            <a:r>
              <a:rPr lang="en-US" dirty="0"/>
              <a:t>to organize the necessary config/status data for </a:t>
            </a:r>
            <a:r>
              <a:rPr lang="en-US" b="1" dirty="0"/>
              <a:t>temperature, heat and AC</a:t>
            </a:r>
            <a:r>
              <a:rPr lang="en-US" dirty="0"/>
              <a:t>, respectively.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0B9A35-2F75-4932-BEAB-01614BA9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25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" y="0"/>
            <a:ext cx="8846276" cy="1325563"/>
          </a:xfrm>
        </p:spPr>
        <p:txBody>
          <a:bodyPr/>
          <a:lstStyle/>
          <a:p>
            <a:r>
              <a:rPr lang="en-US" b="1" dirty="0"/>
              <a:t>Network functions virtualization (NFV)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4" y="1579418"/>
            <a:ext cx="4561684" cy="5779367"/>
          </a:xfrm>
        </p:spPr>
        <p:txBody>
          <a:bodyPr>
            <a:normAutofit/>
          </a:bodyPr>
          <a:lstStyle/>
          <a:p>
            <a:r>
              <a:rPr lang="en-GB" sz="1800" dirty="0" smtClean="0"/>
              <a:t>NFV </a:t>
            </a:r>
            <a:r>
              <a:rPr lang="en-GB" sz="1800" b="1" dirty="0"/>
              <a:t>decouples the network functions</a:t>
            </a:r>
            <a:r>
              <a:rPr lang="en-GB" sz="1800" dirty="0"/>
              <a:t>, such as network address translation (NAT), firewalling, intrusion detection, domain name service (DNS), and caching, </a:t>
            </a:r>
            <a:r>
              <a:rPr lang="en-GB" sz="1800" dirty="0" smtClean="0"/>
              <a:t>etc., </a:t>
            </a:r>
            <a:r>
              <a:rPr lang="en-GB" sz="1800" b="1" dirty="0"/>
              <a:t>from proprietary hardware appliances so they can run in software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It </a:t>
            </a:r>
            <a:r>
              <a:rPr lang="en-GB" sz="1800" b="1" dirty="0"/>
              <a:t>utilizes</a:t>
            </a:r>
            <a:r>
              <a:rPr lang="en-GB" sz="1800" dirty="0"/>
              <a:t> standard IT </a:t>
            </a:r>
            <a:r>
              <a:rPr lang="en-GB" sz="1800" b="1" dirty="0"/>
              <a:t>virtualization technologies</a:t>
            </a:r>
            <a:r>
              <a:rPr lang="en-GB" sz="1800" dirty="0"/>
              <a:t> that run on high-volume service, switch and storage hardware to virtualize network functions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It is applicable to any data plane processing or control plane function in both wired and wireless network infrastructures</a:t>
            </a:r>
            <a:r>
              <a:rPr lang="en-GB" sz="1800" dirty="0" smtClean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238" y="1993396"/>
            <a:ext cx="4409283" cy="328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380672"/>
            <a:ext cx="4554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this figure all </a:t>
            </a:r>
            <a:r>
              <a:rPr lang="en-GB" dirty="0"/>
              <a:t>that is left at the customer site is a Network Interface Device (NID) for providing a point of demarcation as well as for measuring performance.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03399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234868-1FF1-4608-90B0-BFBDFC72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C4F787B-D4F6-45FF-8CC2-50E3BAFD8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HVAC</a:t>
            </a:r>
            <a:r>
              <a:rPr lang="en-US" dirty="0"/>
              <a:t> application.</a:t>
            </a:r>
          </a:p>
          <a:p>
            <a:pPr lvl="1"/>
            <a:r>
              <a:rPr lang="en-US" b="1" dirty="0"/>
              <a:t>Runs at the </a:t>
            </a:r>
            <a:r>
              <a:rPr lang="en-US" b="1" dirty="0" err="1"/>
              <a:t>TelcoFog</a:t>
            </a:r>
            <a:r>
              <a:rPr lang="en-US" b="1" dirty="0"/>
              <a:t> node </a:t>
            </a:r>
            <a:r>
              <a:rPr lang="en-US" dirty="0"/>
              <a:t>at the network edge. </a:t>
            </a:r>
          </a:p>
          <a:p>
            <a:r>
              <a:rPr lang="en-US" dirty="0"/>
              <a:t>The location of the application at the network edge:</a:t>
            </a:r>
          </a:p>
          <a:p>
            <a:pPr lvl="1"/>
            <a:r>
              <a:rPr lang="en-US" dirty="0"/>
              <a:t>Improves the latency of the application.</a:t>
            </a:r>
          </a:p>
          <a:p>
            <a:pPr lvl="1"/>
            <a:r>
              <a:rPr lang="en-US" dirty="0"/>
              <a:t>Reduces the necessary bandwidth.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Since cloud resources, typically located in distant locations.</a:t>
            </a:r>
          </a:p>
          <a:p>
            <a:r>
              <a:rPr lang="en-US" dirty="0"/>
              <a:t>The </a:t>
            </a:r>
            <a:r>
              <a:rPr lang="en-US" b="1" dirty="0" err="1"/>
              <a:t>TelcoFog</a:t>
            </a:r>
            <a:r>
              <a:rPr lang="en-US" b="1" dirty="0"/>
              <a:t> Controller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Responsible for handling computational and network connectivity requests.</a:t>
            </a:r>
          </a:p>
          <a:p>
            <a:pPr lvl="2"/>
            <a:r>
              <a:rPr lang="en-US" dirty="0"/>
              <a:t>Which are </a:t>
            </a:r>
            <a:r>
              <a:rPr lang="en-US" u="sng" dirty="0"/>
              <a:t>processed through the </a:t>
            </a:r>
            <a:r>
              <a:rPr lang="en-US" b="1" u="sng" dirty="0"/>
              <a:t>Cloud Controller/</a:t>
            </a:r>
            <a:r>
              <a:rPr lang="en-US" b="1" u="sng" dirty="0" err="1"/>
              <a:t>TelcoFog</a:t>
            </a:r>
            <a:r>
              <a:rPr lang="en-US" b="1" u="sng" dirty="0"/>
              <a:t> node </a:t>
            </a:r>
            <a:r>
              <a:rPr lang="en-US" u="sng" dirty="0"/>
              <a:t>and </a:t>
            </a:r>
            <a:r>
              <a:rPr lang="en-US" b="1" u="sng" dirty="0"/>
              <a:t>network orchestrator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Cloud Controller </a:t>
            </a:r>
            <a:r>
              <a:rPr lang="en-US" dirty="0"/>
              <a:t>(OpenStack):</a:t>
            </a:r>
          </a:p>
          <a:p>
            <a:pPr lvl="1"/>
            <a:r>
              <a:rPr lang="en-US" dirty="0"/>
              <a:t>It is accessed through its </a:t>
            </a:r>
            <a:r>
              <a:rPr lang="en-US" b="1" dirty="0"/>
              <a:t>REST API</a:t>
            </a:r>
            <a:r>
              <a:rPr lang="en-US" dirty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Telco-Fog </a:t>
            </a:r>
            <a:r>
              <a:rPr lang="en-US" b="1" dirty="0"/>
              <a:t>node </a:t>
            </a:r>
            <a:r>
              <a:rPr lang="en-US" dirty="0"/>
              <a:t>and </a:t>
            </a:r>
            <a:r>
              <a:rPr lang="en-US" b="1" dirty="0" smtClean="0"/>
              <a:t>Network Orchestrator </a:t>
            </a:r>
            <a:r>
              <a:rPr lang="en-US" dirty="0"/>
              <a:t>are handled using the </a:t>
            </a:r>
            <a:r>
              <a:rPr lang="en-US" b="1" dirty="0"/>
              <a:t>YANG-based APIs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089FE8-6E96-4B4C-AE2E-AF4E02CB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076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9F4547-7DF7-4392-82D8-AC4D91CC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4B186-7FCC-4A96-B4EF-799D3A79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690689"/>
            <a:ext cx="8307531" cy="4351338"/>
          </a:xfrm>
        </p:spPr>
        <p:txBody>
          <a:bodyPr>
            <a:noAutofit/>
          </a:bodyPr>
          <a:lstStyle/>
          <a:p>
            <a:r>
              <a:rPr lang="en-US" sz="1600" i="1" dirty="0"/>
              <a:t>The orchestration process for the deployment of the HVAC application consists of steps 1, 2 and 3, while the HVAC operations include steps 4, 5 and 6. </a:t>
            </a:r>
            <a:endParaRPr lang="en-US" sz="1600" i="1" dirty="0" smtClean="0"/>
          </a:p>
          <a:p>
            <a:r>
              <a:rPr lang="en-US" sz="1600" dirty="0" smtClean="0"/>
              <a:t>Step </a:t>
            </a:r>
            <a:r>
              <a:rPr lang="en-US" sz="1600" dirty="0"/>
              <a:t>0:</a:t>
            </a:r>
          </a:p>
          <a:p>
            <a:pPr lvl="1"/>
            <a:r>
              <a:rPr lang="en-US" sz="1400" dirty="0"/>
              <a:t>The </a:t>
            </a:r>
            <a:r>
              <a:rPr lang="en-US" sz="1400" b="1" dirty="0" err="1"/>
              <a:t>TelcoFog</a:t>
            </a:r>
            <a:r>
              <a:rPr lang="en-US" sz="1400" b="1" dirty="0"/>
              <a:t> controller </a:t>
            </a:r>
            <a:r>
              <a:rPr lang="en-US" sz="1400" dirty="0"/>
              <a:t>is requested to deploy an HVAC service.</a:t>
            </a:r>
          </a:p>
          <a:p>
            <a:pPr lvl="2"/>
            <a:r>
              <a:rPr lang="en-US" sz="1200" dirty="0"/>
              <a:t>Which will be able to control the temperature locally and store the measurements on a cloud-based database.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i="1" dirty="0"/>
          </a:p>
          <a:p>
            <a:r>
              <a:rPr lang="en-US" sz="1600" dirty="0"/>
              <a:t>Step 1:</a:t>
            </a:r>
          </a:p>
          <a:p>
            <a:pPr lvl="1"/>
            <a:r>
              <a:rPr lang="en-US" sz="1400" dirty="0"/>
              <a:t>The </a:t>
            </a:r>
            <a:r>
              <a:rPr lang="en-US" sz="1400" b="1" dirty="0" err="1"/>
              <a:t>TelcoFog</a:t>
            </a:r>
            <a:r>
              <a:rPr lang="en-US" sz="1400" b="1" dirty="0"/>
              <a:t> controller </a:t>
            </a:r>
            <a:r>
              <a:rPr lang="en-US" sz="1400" dirty="0"/>
              <a:t>will first request of a fog node the creation of a container (C1) running the HVAC application.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6E57FE-E144-473D-98F5-A11D572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="" xmlns:a16="http://schemas.microsoft.com/office/drawing/2014/main" id="{FEDF3AC0-FF54-4CB7-B7B9-F480662FE942}"/>
              </a:ext>
            </a:extLst>
          </p:cNvPr>
          <p:cNvSpPr txBox="1">
            <a:spLocks/>
          </p:cNvSpPr>
          <p:nvPr/>
        </p:nvSpPr>
        <p:spPr>
          <a:xfrm>
            <a:off x="1489165" y="6532913"/>
            <a:ext cx="6165669" cy="22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Figure 4. Message Exchange workflow for the deployment and operations of a HVAC application.</a:t>
            </a:r>
            <a:endParaRPr lang="en-US" sz="1200" dirty="0"/>
          </a:p>
        </p:txBody>
      </p:sp>
      <p:pic>
        <p:nvPicPr>
          <p:cNvPr id="12" name="Εικόνα 4">
            <a:extLst>
              <a:ext uri="{FF2B5EF4-FFF2-40B4-BE49-F238E27FC236}">
                <a16:creationId xmlns="" xmlns:a16="http://schemas.microsoft.com/office/drawing/2014/main" id="{58C2CEBD-3A81-474C-A5C8-1687D444A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53" y="4264940"/>
            <a:ext cx="4397492" cy="226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0716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9F4547-7DF7-4392-82D8-AC4D91CC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4B186-7FCC-4A96-B4EF-799D3A79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642744"/>
            <a:ext cx="8316685" cy="4351338"/>
          </a:xfrm>
        </p:spPr>
        <p:txBody>
          <a:bodyPr>
            <a:noAutofit/>
          </a:bodyPr>
          <a:lstStyle/>
          <a:p>
            <a:r>
              <a:rPr lang="en-US" sz="1800" dirty="0"/>
              <a:t>Step 2: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Once the container is </a:t>
            </a:r>
            <a:r>
              <a:rPr lang="en-US" sz="1600" dirty="0" smtClean="0"/>
              <a:t>available </a:t>
            </a:r>
            <a:r>
              <a:rPr lang="en-US" sz="1400" dirty="0" smtClean="0"/>
              <a:t>the </a:t>
            </a:r>
            <a:r>
              <a:rPr lang="en-US" sz="1400" b="1" dirty="0" err="1"/>
              <a:t>TelcoFog</a:t>
            </a:r>
            <a:r>
              <a:rPr lang="en-US" sz="1400" b="1" dirty="0"/>
              <a:t> controller</a:t>
            </a:r>
            <a:r>
              <a:rPr lang="en-US" sz="1400" dirty="0"/>
              <a:t> triggers the creation of a database running on a cloud DC (VM1).</a:t>
            </a:r>
          </a:p>
          <a:p>
            <a:r>
              <a:rPr lang="en-US" sz="1800" dirty="0"/>
              <a:t>Step 3: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Once the computational resources have been obtained:</a:t>
            </a:r>
          </a:p>
          <a:p>
            <a:pPr lvl="2">
              <a:spcBef>
                <a:spcPts val="200"/>
              </a:spcBef>
            </a:pPr>
            <a:r>
              <a:rPr lang="en-US" sz="1400" dirty="0"/>
              <a:t>The </a:t>
            </a:r>
            <a:r>
              <a:rPr lang="en-US" sz="1400" dirty="0" err="1"/>
              <a:t>TelcoFog</a:t>
            </a:r>
            <a:r>
              <a:rPr lang="en-US" sz="1400" dirty="0"/>
              <a:t> controller requests the connectivity services to the network orchestrator.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Connectivity services are requested </a:t>
            </a:r>
            <a:r>
              <a:rPr lang="en-US" sz="1600" b="1" dirty="0"/>
              <a:t>between the HVAC container and the </a:t>
            </a:r>
            <a:r>
              <a:rPr lang="en-US" sz="1600" b="1" dirty="0" err="1"/>
              <a:t>cloudbased</a:t>
            </a:r>
            <a:r>
              <a:rPr lang="en-US" sz="1600" b="1" dirty="0"/>
              <a:t> database</a:t>
            </a:r>
            <a:r>
              <a:rPr lang="en-US" sz="1600" dirty="0"/>
              <a:t>, as well as between </a:t>
            </a:r>
            <a:r>
              <a:rPr lang="en-US" sz="1600" b="1" dirty="0"/>
              <a:t>the HVAC container and the IoT gateway (GW1)</a:t>
            </a:r>
            <a:r>
              <a:rPr lang="en-US" sz="1600" dirty="0"/>
              <a:t>.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Once the HVAC service has been fully deployed:</a:t>
            </a:r>
          </a:p>
          <a:p>
            <a:pPr lvl="2">
              <a:spcBef>
                <a:spcPts val="200"/>
              </a:spcBef>
            </a:pPr>
            <a:r>
              <a:rPr lang="en-US" sz="1400" dirty="0"/>
              <a:t>The HVAC enters operation mode.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6E57FE-E144-473D-98F5-A11D572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477F3E46-20CC-4087-B808-F209D8C7D63A}"/>
              </a:ext>
            </a:extLst>
          </p:cNvPr>
          <p:cNvSpPr txBox="1">
            <a:spLocks/>
          </p:cNvSpPr>
          <p:nvPr/>
        </p:nvSpPr>
        <p:spPr>
          <a:xfrm>
            <a:off x="1489165" y="6532913"/>
            <a:ext cx="6165669" cy="22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Figure 4. Message Exchange workflow for the deployment and operations of a HVAC application.</a:t>
            </a:r>
            <a:endParaRPr lang="en-US" sz="1200" dirty="0"/>
          </a:p>
        </p:txBody>
      </p:sp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12B96F3D-9B5B-4046-B156-03132E66A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53" y="4264940"/>
            <a:ext cx="4397492" cy="226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88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9F4547-7DF7-4392-82D8-AC4D91CC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4B186-7FCC-4A96-B4EF-799D3A79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3371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Step 4: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The HVAC application continuously monitors the temperature using a standardized HVAC YANG service.</a:t>
            </a:r>
          </a:p>
          <a:p>
            <a:r>
              <a:rPr lang="en-US" sz="1800" dirty="0"/>
              <a:t>Step 5: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The data is stored toward the database running on the cloud.</a:t>
            </a:r>
          </a:p>
          <a:p>
            <a:r>
              <a:rPr lang="en-US" sz="1800" dirty="0"/>
              <a:t>Step 6: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If a high temperature is detected: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A YANG remote procedure call (RPC) will be triggered toward the IoT GW1.</a:t>
            </a:r>
          </a:p>
          <a:p>
            <a:pPr lvl="3">
              <a:spcBef>
                <a:spcPts val="300"/>
              </a:spcBef>
            </a:pPr>
            <a:r>
              <a:rPr lang="en-US" sz="1200" dirty="0"/>
              <a:t>In order to turn on the AC.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6E57FE-E144-473D-98F5-A11D572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="" xmlns:a16="http://schemas.microsoft.com/office/drawing/2014/main" id="{7F4C2232-C569-4B2E-BEAB-4D742DDE3115}"/>
              </a:ext>
            </a:extLst>
          </p:cNvPr>
          <p:cNvSpPr txBox="1">
            <a:spLocks/>
          </p:cNvSpPr>
          <p:nvPr/>
        </p:nvSpPr>
        <p:spPr>
          <a:xfrm>
            <a:off x="1489165" y="6532913"/>
            <a:ext cx="6165669" cy="22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Figure 4. Message Exchange workflow for the deployment and operations of a HVAC application.</a:t>
            </a:r>
            <a:endParaRPr lang="en-US" sz="1200" dirty="0"/>
          </a:p>
        </p:txBody>
      </p:sp>
      <p:pic>
        <p:nvPicPr>
          <p:cNvPr id="9" name="Εικόνα 4">
            <a:extLst>
              <a:ext uri="{FF2B5EF4-FFF2-40B4-BE49-F238E27FC236}">
                <a16:creationId xmlns="" xmlns:a16="http://schemas.microsoft.com/office/drawing/2014/main" id="{17CE4FEE-53E7-4F3E-9394-1AC46C54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53" y="4264940"/>
            <a:ext cx="4397492" cy="226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355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BFF658A-4FB1-404C-8401-ACD79AF7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61BAFE1-374D-414C-98C8-4253C53E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207"/>
            <a:ext cx="7886700" cy="4351338"/>
          </a:xfrm>
        </p:spPr>
        <p:txBody>
          <a:bodyPr>
            <a:noAutofit/>
          </a:bodyPr>
          <a:lstStyle/>
          <a:p>
            <a:r>
              <a:rPr lang="en-US" sz="1800" dirty="0"/>
              <a:t>Figure 5 shows:</a:t>
            </a:r>
          </a:p>
          <a:p>
            <a:pPr lvl="1"/>
            <a:r>
              <a:rPr lang="en-US" sz="1600" dirty="0"/>
              <a:t>The captured Wireshark traces for the </a:t>
            </a:r>
            <a:r>
              <a:rPr lang="en-US" sz="1600" dirty="0" err="1"/>
              <a:t>TelcoFog</a:t>
            </a:r>
            <a:r>
              <a:rPr lang="en-US" sz="1600" dirty="0"/>
              <a:t> orchestration process.</a:t>
            </a:r>
          </a:p>
          <a:p>
            <a:pPr lvl="2"/>
            <a:r>
              <a:rPr lang="en-US" sz="1400" dirty="0"/>
              <a:t>For HVAC service deployment.</a:t>
            </a:r>
          </a:p>
          <a:p>
            <a:pPr lvl="1"/>
            <a:r>
              <a:rPr lang="en-US" sz="1600" dirty="0"/>
              <a:t>The traces from the operation of the HVAC application. </a:t>
            </a:r>
          </a:p>
          <a:p>
            <a:r>
              <a:rPr lang="en-US" sz="1800" dirty="0"/>
              <a:t>It can be observed that the </a:t>
            </a:r>
            <a:r>
              <a:rPr lang="en-US" sz="1800" dirty="0" err="1"/>
              <a:t>RESTconf</a:t>
            </a:r>
            <a:r>
              <a:rPr lang="en-US" sz="1800" dirty="0"/>
              <a:t> Protocol is used for the HVAC, Container and Connectivity Service YANG data models. </a:t>
            </a:r>
          </a:p>
          <a:p>
            <a:r>
              <a:rPr lang="en-US" sz="1800" dirty="0"/>
              <a:t>These Wireshark traces demonstrate the feasibility of the proposed approach.</a:t>
            </a:r>
          </a:p>
          <a:p>
            <a:pPr lvl="1"/>
            <a:r>
              <a:rPr lang="en-US" sz="1600" dirty="0"/>
              <a:t>In order to use YANG-based services for both IoT and NFV applications.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DD347-0741-40C5-90A8-238D946F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Εικόνα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8" y="4272528"/>
            <a:ext cx="5834743" cy="2266385"/>
          </a:xfrm>
          <a:prstGeom prst="rect">
            <a:avLst/>
          </a:prstGeom>
        </p:spPr>
      </p:pic>
      <p:sp>
        <p:nvSpPr>
          <p:cNvPr id="5" name="Θέση περιεχομένου 2">
            <a:extLst/>
          </p:cNvPr>
          <p:cNvSpPr txBox="1">
            <a:spLocks/>
          </p:cNvSpPr>
          <p:nvPr/>
        </p:nvSpPr>
        <p:spPr>
          <a:xfrm>
            <a:off x="2277686" y="6523444"/>
            <a:ext cx="5058888" cy="2685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Figure 5. Wireshark capture of the HVAC service deployment and operation.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795665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BFF658A-4FB1-404C-8401-ACD79AF7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61BAFE1-374D-414C-98C8-4253C53E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02" y="1825625"/>
            <a:ext cx="814959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Table 1 shows the mean delays for 10 orchestration cycles of the proposed experimental </a:t>
            </a:r>
            <a:r>
              <a:rPr lang="en-US" sz="1800" dirty="0" err="1"/>
              <a:t>PoC</a:t>
            </a:r>
            <a:r>
              <a:rPr lang="en-US" sz="1800" dirty="0"/>
              <a:t>.</a:t>
            </a:r>
          </a:p>
          <a:p>
            <a:r>
              <a:rPr lang="en-US" sz="1800" dirty="0"/>
              <a:t>It can be observed that container deployment delay is two orders of magnitude inferior to virtual machine deployment delay.</a:t>
            </a:r>
          </a:p>
          <a:p>
            <a:pPr lvl="1"/>
            <a:r>
              <a:rPr lang="en-US" sz="1600" dirty="0"/>
              <a:t>Thus allowing faster service deployment.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DD347-0741-40C5-90A8-238D946F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904550-96BA-4793-B643-86B3D05872D4}"/>
              </a:ext>
            </a:extLst>
          </p:cNvPr>
          <p:cNvSpPr txBox="1"/>
          <p:nvPr/>
        </p:nvSpPr>
        <p:spPr>
          <a:xfrm>
            <a:off x="2513034" y="5630708"/>
            <a:ext cx="41337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Table 1. Experimental result for </a:t>
            </a:r>
            <a:r>
              <a:rPr lang="en-US" sz="1350" dirty="0" err="1"/>
              <a:t>TelcoFog</a:t>
            </a:r>
            <a:r>
              <a:rPr lang="en-US" sz="1350" dirty="0"/>
              <a:t> orchestration.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33790004-FB95-4EB6-A258-A11547D6F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6" y="3373334"/>
            <a:ext cx="3395019" cy="2257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825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549B0E5-7305-467E-986B-7A2E00D0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A99319A-D2CA-43A4-8B56-762349A8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Connectivity services delay.</a:t>
            </a:r>
          </a:p>
          <a:p>
            <a:pPr lvl="1"/>
            <a:r>
              <a:rPr lang="en-US" sz="1600" dirty="0"/>
              <a:t>It is influenced by:</a:t>
            </a:r>
          </a:p>
          <a:p>
            <a:pPr lvl="2"/>
            <a:r>
              <a:rPr lang="en-US" sz="1400" dirty="0"/>
              <a:t>The delay between network elements and network orchestrator.</a:t>
            </a:r>
          </a:p>
          <a:p>
            <a:pPr lvl="2"/>
            <a:r>
              <a:rPr lang="en-US" sz="1400" dirty="0"/>
              <a:t>The need for establishment of dynamic optical paths</a:t>
            </a:r>
          </a:p>
          <a:p>
            <a:pPr lvl="3"/>
            <a:r>
              <a:rPr lang="en-US" sz="1200" dirty="0"/>
              <a:t>Which significantly increases the setup delay. </a:t>
            </a:r>
          </a:p>
          <a:p>
            <a:r>
              <a:rPr lang="en-US" sz="1800" dirty="0"/>
              <a:t>In case only edge services are deployed, </a:t>
            </a:r>
          </a:p>
          <a:p>
            <a:pPr lvl="1"/>
            <a:r>
              <a:rPr lang="en-US" sz="1600" dirty="0"/>
              <a:t>Orchestration delay is reduced to 1.32 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FF3F63-14F0-43E5-9AF8-71996B3C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FB7649-ADB8-485A-9DFE-1958B75EC53B}"/>
              </a:ext>
            </a:extLst>
          </p:cNvPr>
          <p:cNvSpPr txBox="1"/>
          <p:nvPr/>
        </p:nvSpPr>
        <p:spPr>
          <a:xfrm>
            <a:off x="2513034" y="6144509"/>
            <a:ext cx="41337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Table 1. Experimental result for </a:t>
            </a:r>
            <a:r>
              <a:rPr lang="en-US" sz="1350" dirty="0" err="1"/>
              <a:t>TelcoFog</a:t>
            </a:r>
            <a:r>
              <a:rPr lang="en-US" sz="1350" dirty="0"/>
              <a:t> orchestration.</a:t>
            </a:r>
          </a:p>
        </p:txBody>
      </p: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CD913D63-F0EE-420F-851E-A17D06633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6" y="3887135"/>
            <a:ext cx="3395019" cy="2257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932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2A652DE-132C-4F3C-8E4B-1FE9E0B4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7313E9A-D9D7-4703-B0D7-9BD99F71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article describes a novel architecture:</a:t>
            </a:r>
          </a:p>
          <a:p>
            <a:pPr lvl="1"/>
            <a:r>
              <a:rPr lang="en-US" dirty="0"/>
              <a:t>For providing unified cloud and fog resources.</a:t>
            </a:r>
          </a:p>
          <a:p>
            <a:pPr lvl="2"/>
            <a:r>
              <a:rPr lang="en-US" dirty="0"/>
              <a:t>For deploying NFV, MEC and IoT services.</a:t>
            </a:r>
          </a:p>
          <a:p>
            <a:pPr lvl="3"/>
            <a:r>
              <a:rPr lang="en-US" dirty="0"/>
              <a:t>On the top of a telecom operator’s network.</a:t>
            </a:r>
          </a:p>
          <a:p>
            <a:r>
              <a:rPr lang="en-US" dirty="0"/>
              <a:t>A proof of concept for the </a:t>
            </a:r>
            <a:r>
              <a:rPr lang="en-US" dirty="0" err="1"/>
              <a:t>TelcoFog</a:t>
            </a:r>
            <a:r>
              <a:rPr lang="en-US" dirty="0"/>
              <a:t> architecture has been introduced.</a:t>
            </a:r>
          </a:p>
          <a:p>
            <a:pPr lvl="1"/>
            <a:r>
              <a:rPr lang="en-US" dirty="0"/>
              <a:t>It focuses on distributed and programmable fog technologies. </a:t>
            </a:r>
          </a:p>
          <a:p>
            <a:r>
              <a:rPr lang="en-US" dirty="0" err="1"/>
              <a:t>TelcoFog</a:t>
            </a:r>
            <a:r>
              <a:rPr lang="en-US" dirty="0"/>
              <a:t> is capable of integrating an ecosystem for network operators.</a:t>
            </a:r>
          </a:p>
          <a:p>
            <a:pPr lvl="1"/>
            <a:r>
              <a:rPr lang="en-US" dirty="0"/>
              <a:t>Willing to provide NFV, MEC and IoT services. </a:t>
            </a:r>
          </a:p>
          <a:p>
            <a:r>
              <a:rPr lang="en-US" dirty="0"/>
              <a:t>The HVAC service </a:t>
            </a:r>
            <a:r>
              <a:rPr lang="en-US" dirty="0" err="1"/>
              <a:t>demonstartes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feasibility of the proposed approach.</a:t>
            </a:r>
          </a:p>
          <a:p>
            <a:pPr lvl="2"/>
            <a:r>
              <a:rPr lang="en-US" dirty="0"/>
              <a:t>Using YANG modeling language for IoT services description.</a:t>
            </a:r>
          </a:p>
          <a:p>
            <a:pPr lvl="1"/>
            <a:r>
              <a:rPr lang="en-US" dirty="0"/>
              <a:t>The basis for unifying the NFV and MEC services.</a:t>
            </a:r>
          </a:p>
          <a:p>
            <a:pPr lvl="2"/>
            <a:r>
              <a:rPr lang="en-US" dirty="0"/>
              <a:t>Allowing telecom operators to reduce their TCO.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483488-A42E-4C4F-AD57-D749FA2F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39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134B19-1B22-41CC-953C-C58882F0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224B33E-4929-4345-B41F-DB696532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F. Bonomi et al., “Fog Computing and Its Role in the Internet of Things,” Proc. MCC </a:t>
            </a:r>
            <a:r>
              <a:rPr lang="en-US" dirty="0" err="1"/>
              <a:t>Wksp</a:t>
            </a:r>
            <a:r>
              <a:rPr lang="en-US" dirty="0"/>
              <a:t>. Mobile Cloud Computing, 2012, pp. 13–16.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err="1"/>
              <a:t>OpenFog</a:t>
            </a:r>
            <a:r>
              <a:rPr lang="en-US" dirty="0"/>
              <a:t> Consortium Architecture WG, “</a:t>
            </a:r>
            <a:r>
              <a:rPr lang="en-US" dirty="0" err="1"/>
              <a:t>OpenFog</a:t>
            </a:r>
            <a:r>
              <a:rPr lang="en-US" dirty="0"/>
              <a:t> Architecture Overview,” white paper, Feb. 2016.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J. Halpern and C. </a:t>
            </a:r>
            <a:r>
              <a:rPr lang="en-US" dirty="0" err="1"/>
              <a:t>Pignataro</a:t>
            </a:r>
            <a:r>
              <a:rPr lang="en-US" dirty="0"/>
              <a:t>, “Service Function Chaining (SFC) Architecture,” IETF RFC 7665, Oct 2015.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R. </a:t>
            </a:r>
            <a:r>
              <a:rPr lang="en-US" dirty="0" err="1"/>
              <a:t>Vilalta</a:t>
            </a:r>
            <a:r>
              <a:rPr lang="en-US" dirty="0"/>
              <a:t> et al., “Transport Network Function Virtualization,” J. Lightwave Technology, vol. 33, no. 5, Apr. 2015, pp. 1–8.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Dallaglio</a:t>
            </a:r>
            <a:r>
              <a:rPr lang="en-US" dirty="0"/>
              <a:t> et al., “YANG Model and NETCONF Protocol for Control and Management of Elastic Optical Networks,” OFC, 2016, pages 1–3.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B. </a:t>
            </a:r>
            <a:r>
              <a:rPr lang="en-US" dirty="0" err="1"/>
              <a:t>Claise</a:t>
            </a:r>
            <a:r>
              <a:rPr lang="en-US" dirty="0"/>
              <a:t>, “YANG as the Data Modeling Language in the IoT Space,” Proc. IoT Semantic Interoperability </a:t>
            </a:r>
            <a:r>
              <a:rPr lang="en-US" dirty="0" err="1"/>
              <a:t>Wksp</a:t>
            </a:r>
            <a:r>
              <a:rPr lang="en-US" dirty="0"/>
              <a:t>., 2016; https://www.iab.org/activities/workshops/iotsi/, accessed Feb. 5, 2017.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UNIFY Project, “D5.1: Universal Node Functional Specification and Use Case Requirements on Data Plane,” 2014; </a:t>
            </a:r>
            <a:r>
              <a:rPr lang="en-US" dirty="0">
                <a:hlinkClick r:id="rId2"/>
              </a:rPr>
              <a:t>http://www.fp7-unify.eu/files/fp7-unify-eu-docs/Results/</a:t>
            </a:r>
            <a:r>
              <a:rPr lang="en-US" dirty="0"/>
              <a:t> Deliverables/UNIFY-WP5-D5.1-Universal_node_functional_ specification.pdf, accessed Dec. 22,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DE18AC-EBE9-41A9-9AB6-056968F4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493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5D44554-7B9F-41C0-965D-570B213D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9B20198-A5AE-4F15-B39B-3229A1D2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85763" indent="-385763">
              <a:buFont typeface="+mj-lt"/>
              <a:buAutoNum type="arabicPeriod" startAt="8"/>
            </a:pPr>
            <a:r>
              <a:rPr lang="en-US" dirty="0"/>
              <a:t>L. Velasco et al., “Elastic Operations in Federated Datacenters for Performance and Cost Optimization,” Elsevier Computer </a:t>
            </a:r>
            <a:r>
              <a:rPr lang="en-US" dirty="0" err="1"/>
              <a:t>Commun</a:t>
            </a:r>
            <a:r>
              <a:rPr lang="en-US" dirty="0"/>
              <a:t>., vol. 50, 2014, pp. 142–51.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L. Velasco et al., “A Service-Oriented Hybrid Access Network and Cloud Architecture,” IEEE </a:t>
            </a:r>
            <a:r>
              <a:rPr lang="en-US" dirty="0" err="1"/>
              <a:t>Commun</a:t>
            </a:r>
            <a:r>
              <a:rPr lang="en-US" dirty="0"/>
              <a:t>. Mag., vol. 53, 2015, pp. 159–65.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V. López et al., “Transport API: A Solution for SDN in Carriers Networks,” Proc. 42nd Euro. Conf. Optical </a:t>
            </a:r>
            <a:r>
              <a:rPr lang="en-US" dirty="0" err="1"/>
              <a:t>Commun</a:t>
            </a:r>
            <a:r>
              <a:rPr lang="en-US" dirty="0"/>
              <a:t>., Düsseldorf, Germany.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R. Muñoz et al., “Integrated SDN/NFV Management and Orchestration Architecture for Dynamic Deployment of Virtual SDN Control Instances for Virtual Tenant Networks,” J. Optical </a:t>
            </a:r>
            <a:r>
              <a:rPr lang="en-US" dirty="0" err="1"/>
              <a:t>Commun</a:t>
            </a:r>
            <a:r>
              <a:rPr lang="en-US" dirty="0"/>
              <a:t>. Networking, vol. 7, no. 11, 2015.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“Building Scalable, Sustainable, </a:t>
            </a:r>
            <a:r>
              <a:rPr lang="en-US" dirty="0" err="1"/>
              <a:t>Smart+Connected</a:t>
            </a:r>
            <a:r>
              <a:rPr lang="en-US" dirty="0"/>
              <a:t> Communities with Fog Computing”; </a:t>
            </a:r>
            <a:r>
              <a:rPr lang="en-US" dirty="0">
                <a:hlinkClick r:id="rId2"/>
              </a:rPr>
              <a:t>http://blogs.cisco.com/innovation/</a:t>
            </a:r>
            <a:r>
              <a:rPr lang="en-US" dirty="0"/>
              <a:t> </a:t>
            </a:r>
            <a:r>
              <a:rPr lang="en-US" dirty="0" err="1"/>
              <a:t>barcelona</a:t>
            </a:r>
            <a:r>
              <a:rPr lang="en-US" dirty="0"/>
              <a:t>-fog-computing-</a:t>
            </a:r>
            <a:r>
              <a:rPr lang="en-US" dirty="0" err="1"/>
              <a:t>poc</a:t>
            </a:r>
            <a:r>
              <a:rPr lang="en-US" dirty="0"/>
              <a:t>, 2015, accessed Dec. 22, 2016.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U. Fayyad, G. </a:t>
            </a:r>
            <a:r>
              <a:rPr lang="en-US" dirty="0" err="1"/>
              <a:t>Piatetsky</a:t>
            </a:r>
            <a:r>
              <a:rPr lang="en-US" dirty="0"/>
              <a:t>-Shapiro, and P. Smyth, “From Data Mining to Knowledge Discovery in Databases,” AI Mag., 17:3, vol. 37, 1996.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R. </a:t>
            </a:r>
            <a:r>
              <a:rPr lang="en-US" dirty="0" err="1"/>
              <a:t>Vilalta</a:t>
            </a:r>
            <a:r>
              <a:rPr lang="en-US" dirty="0"/>
              <a:t> et al., “End-to-End SDN Orchestration of IoT Services Using an SDN/NFV-Enabled Edge Node,” Proc. OFC, 20–24 Mar. 2016, Anaheim, CA.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>
                <a:hlinkClick r:id="rId3"/>
              </a:rPr>
              <a:t>https://github.com/rvilalta/iotworld</a:t>
            </a:r>
            <a:r>
              <a:rPr lang="en-US" dirty="0"/>
              <a:t>, accessed Dec. 12,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FE51DD-48C0-46A1-9D10-6B59F962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570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NFV &amp; SDN</a:t>
            </a:r>
            <a:endParaRPr lang="en-US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25" y="960438"/>
            <a:ext cx="8370283" cy="539591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Network </a:t>
            </a:r>
            <a:r>
              <a:rPr lang="en-GB" sz="1800" dirty="0"/>
              <a:t>Functions Virtualization is highly </a:t>
            </a:r>
            <a:r>
              <a:rPr lang="en-GB" sz="1800" b="1" dirty="0"/>
              <a:t>complementary</a:t>
            </a:r>
            <a:r>
              <a:rPr lang="en-GB" sz="1800" dirty="0"/>
              <a:t> to Software-Defined Networking (SDN) but not dependent on it (or vice-versa)</a:t>
            </a:r>
            <a:endParaRPr lang="en-GB" sz="1800" dirty="0" smtClean="0"/>
          </a:p>
          <a:p>
            <a:r>
              <a:rPr lang="en-GB" sz="1800" dirty="0" smtClean="0"/>
              <a:t>Approaches </a:t>
            </a:r>
            <a:r>
              <a:rPr lang="en-GB" sz="1800" dirty="0"/>
              <a:t>relying on </a:t>
            </a:r>
            <a:r>
              <a:rPr lang="en-GB" sz="1800" b="1" dirty="0"/>
              <a:t>the separation of the control and data forwarding planes </a:t>
            </a:r>
            <a:r>
              <a:rPr lang="en-GB" sz="1800" dirty="0"/>
              <a:t>as proposed by </a:t>
            </a:r>
            <a:r>
              <a:rPr lang="en-GB" sz="1800" b="1" dirty="0"/>
              <a:t>SDN can enhance </a:t>
            </a:r>
            <a:r>
              <a:rPr lang="en-GB" sz="1800" b="1" dirty="0" smtClean="0"/>
              <a:t>NFV performance</a:t>
            </a:r>
            <a:r>
              <a:rPr lang="en-GB" sz="1800" dirty="0"/>
              <a:t>, simplify compatibility with existing deployments, and facilitate operation and maintenance procedures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436" y="2622338"/>
            <a:ext cx="5423629" cy="2810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32" y="5615584"/>
            <a:ext cx="838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Figure </a:t>
            </a:r>
            <a:r>
              <a:rPr lang="en-GB" dirty="0" smtClean="0"/>
              <a:t>SDN </a:t>
            </a:r>
            <a:r>
              <a:rPr lang="en-GB" dirty="0"/>
              <a:t>is introduced to separate the control and data, as </a:t>
            </a:r>
            <a:r>
              <a:rPr lang="en-GB" dirty="0" smtClean="0"/>
              <a:t>shown. </a:t>
            </a:r>
            <a:r>
              <a:rPr lang="en-GB" dirty="0"/>
              <a:t>Now, the data packets are forwarded by an optimized data plane, while the routing (control plane) function is running in a virtual machine running in a rack mount server.</a:t>
            </a:r>
          </a:p>
        </p:txBody>
      </p:sp>
    </p:spTree>
    <p:extLst>
      <p:ext uri="{BB962C8B-B14F-4D97-AF65-F5344CB8AC3E}">
        <p14:creationId xmlns="" xmlns:p14="http://schemas.microsoft.com/office/powerpoint/2010/main" val="370382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0411"/>
            <a:ext cx="9324108" cy="1325563"/>
          </a:xfrm>
        </p:spPr>
        <p:txBody>
          <a:bodyPr/>
          <a:lstStyle/>
          <a:p>
            <a:r>
              <a:rPr lang="en-GB" b="1" dirty="0"/>
              <a:t>MEC (Mobile Edge Computing) </a:t>
            </a:r>
            <a:r>
              <a:rPr lang="en-GB" b="1" dirty="0" smtClean="0"/>
              <a:t>&amp; </a:t>
            </a:r>
            <a:br>
              <a:rPr lang="en-GB" b="1" dirty="0" smtClean="0"/>
            </a:br>
            <a:r>
              <a:rPr lang="en-GB" b="1" dirty="0" smtClean="0"/>
              <a:t>Fog </a:t>
            </a:r>
            <a:r>
              <a:rPr lang="en-GB" b="1" dirty="0"/>
              <a:t>Computing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34" y="1894466"/>
            <a:ext cx="8011466" cy="5115502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MEC </a:t>
            </a:r>
            <a:r>
              <a:rPr lang="en-GB" sz="1800" dirty="0" smtClean="0"/>
              <a:t>refers </a:t>
            </a:r>
            <a:r>
              <a:rPr lang="en-GB" sz="1800" dirty="0"/>
              <a:t>to computing at the edge of a </a:t>
            </a:r>
            <a:r>
              <a:rPr lang="en-GB" sz="1800" dirty="0" smtClean="0"/>
              <a:t>network.</a:t>
            </a:r>
          </a:p>
          <a:p>
            <a:r>
              <a:rPr lang="en-GB" sz="1800" b="1" dirty="0" smtClean="0"/>
              <a:t>MEC</a:t>
            </a:r>
            <a:r>
              <a:rPr lang="en-GB" sz="1800" dirty="0" smtClean="0"/>
              <a:t> offers </a:t>
            </a:r>
            <a:r>
              <a:rPr lang="en-GB" sz="1800" dirty="0"/>
              <a:t>IT service and </a:t>
            </a:r>
            <a:r>
              <a:rPr lang="en-GB" sz="1800" b="1" dirty="0"/>
              <a:t>cloud-computing capabilities </a:t>
            </a:r>
            <a:r>
              <a:rPr lang="en-GB" sz="1800" dirty="0"/>
              <a:t>at the </a:t>
            </a:r>
            <a:r>
              <a:rPr lang="en-GB" sz="1800" b="1" dirty="0"/>
              <a:t>edge</a:t>
            </a:r>
            <a:r>
              <a:rPr lang="en-GB" sz="1800" dirty="0"/>
              <a:t> of the mobile network in an environment that is characterized by proximity, ultra-low latency, and high bandwidth. Furthermore, it provides exposure to a real-time radio network and context </a:t>
            </a:r>
            <a:r>
              <a:rPr lang="en-GB" sz="1800" dirty="0" smtClean="0"/>
              <a:t>information.</a:t>
            </a:r>
          </a:p>
          <a:p>
            <a:r>
              <a:rPr lang="en-GB" sz="1800" b="1" dirty="0"/>
              <a:t>Fog</a:t>
            </a:r>
            <a:r>
              <a:rPr lang="en-GB" sz="1800" dirty="0"/>
              <a:t> computing extends the edge of the network. It’s </a:t>
            </a:r>
            <a:r>
              <a:rPr lang="en-GB" sz="1800" b="1" dirty="0"/>
              <a:t>not as close </a:t>
            </a:r>
            <a:r>
              <a:rPr lang="en-GB" sz="1800" dirty="0"/>
              <a:t>but it covers </a:t>
            </a:r>
            <a:r>
              <a:rPr lang="en-GB" sz="1800" b="1" dirty="0"/>
              <a:t>more area </a:t>
            </a:r>
            <a:r>
              <a:rPr lang="en-GB" sz="1800" dirty="0"/>
              <a:t>than the </a:t>
            </a:r>
            <a:r>
              <a:rPr lang="en-GB" sz="1800" b="1" dirty="0"/>
              <a:t>edge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b="1" dirty="0" smtClean="0"/>
              <a:t>Fog</a:t>
            </a:r>
            <a:r>
              <a:rPr lang="en-GB" sz="1800" dirty="0" smtClean="0"/>
              <a:t> is a </a:t>
            </a:r>
            <a:r>
              <a:rPr lang="en-GB" sz="1800" dirty="0"/>
              <a:t>system-level horizontal architecture that distributes resources and services of computing, storage, control and networking </a:t>
            </a:r>
            <a:r>
              <a:rPr lang="en-GB" sz="1800" b="1" dirty="0"/>
              <a:t>anywhere along the continuum from Cloud to Thing</a:t>
            </a:r>
            <a:r>
              <a:rPr lang="en-GB" sz="1800" dirty="0"/>
              <a:t>.” </a:t>
            </a:r>
            <a:endParaRPr lang="en-GB" sz="1800" dirty="0" smtClean="0"/>
          </a:p>
          <a:p>
            <a:r>
              <a:rPr lang="en-GB" sz="1800" b="1" dirty="0" smtClean="0"/>
              <a:t>Fog</a:t>
            </a:r>
            <a:r>
              <a:rPr lang="en-GB" sz="1800" dirty="0" smtClean="0"/>
              <a:t> </a:t>
            </a:r>
            <a:r>
              <a:rPr lang="en-GB" sz="1800" dirty="0"/>
              <a:t>computing shares similar benefits to </a:t>
            </a:r>
            <a:r>
              <a:rPr lang="en-GB" sz="1800" b="1" dirty="0"/>
              <a:t>edge</a:t>
            </a:r>
            <a:r>
              <a:rPr lang="en-GB" sz="1800" dirty="0"/>
              <a:t> computing including low latency, storage-focused, and real-time analytics.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79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365126"/>
            <a:ext cx="9296400" cy="1325563"/>
          </a:xfrm>
        </p:spPr>
        <p:txBody>
          <a:bodyPr/>
          <a:lstStyle/>
          <a:p>
            <a:r>
              <a:rPr lang="en-GB" b="1" dirty="0" smtClean="0"/>
              <a:t>Differences </a:t>
            </a:r>
            <a:r>
              <a:rPr lang="en-GB" b="1" dirty="0"/>
              <a:t>between MEC and </a:t>
            </a:r>
            <a:r>
              <a:rPr lang="en-GB" b="1" dirty="0" smtClean="0"/>
              <a:t>Fog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3" y="1884217"/>
            <a:ext cx="8011466" cy="4654695"/>
          </a:xfrm>
        </p:spPr>
        <p:txBody>
          <a:bodyPr>
            <a:normAutofit/>
          </a:bodyPr>
          <a:lstStyle/>
          <a:p>
            <a:r>
              <a:rPr lang="en-GB" sz="1800" b="1" u="sng" dirty="0" smtClean="0"/>
              <a:t>Fog</a:t>
            </a:r>
            <a:r>
              <a:rPr lang="en-GB" sz="1800" dirty="0" smtClean="0"/>
              <a:t> </a:t>
            </a:r>
            <a:r>
              <a:rPr lang="en-GB" sz="1800" dirty="0"/>
              <a:t>covers </a:t>
            </a:r>
            <a:r>
              <a:rPr lang="en-GB" sz="1800" b="1" dirty="0"/>
              <a:t>mobile</a:t>
            </a:r>
            <a:r>
              <a:rPr lang="en-GB" sz="1800" dirty="0"/>
              <a:t> and </a:t>
            </a:r>
            <a:r>
              <a:rPr lang="en-GB" sz="1800" b="1" dirty="0"/>
              <a:t>wireline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covers the </a:t>
            </a:r>
            <a:r>
              <a:rPr lang="en-GB" sz="1800" b="1" dirty="0"/>
              <a:t>edge</a:t>
            </a:r>
            <a:r>
              <a:rPr lang="en-GB" sz="1800" dirty="0"/>
              <a:t> but also </a:t>
            </a:r>
            <a:r>
              <a:rPr lang="en-GB" sz="1800" b="1" dirty="0"/>
              <a:t>intermediate layers </a:t>
            </a:r>
            <a:r>
              <a:rPr lang="en-GB" sz="1800" dirty="0"/>
              <a:t>between the edge and the cloud</a:t>
            </a:r>
          </a:p>
          <a:p>
            <a:r>
              <a:rPr lang="en-GB" sz="1800" b="1" u="sng" dirty="0"/>
              <a:t>MEC</a:t>
            </a:r>
            <a:r>
              <a:rPr lang="en-GB" sz="1800" u="sng" dirty="0"/>
              <a:t> </a:t>
            </a:r>
            <a:r>
              <a:rPr lang="en-GB" sz="1800" dirty="0"/>
              <a:t>standards are mostly </a:t>
            </a:r>
            <a:r>
              <a:rPr lang="en-GB" sz="1800" b="1" dirty="0"/>
              <a:t>compute oriented</a:t>
            </a:r>
            <a:r>
              <a:rPr lang="en-GB" sz="1800" dirty="0"/>
              <a:t>, while </a:t>
            </a:r>
            <a:r>
              <a:rPr lang="en-GB" sz="1800" u="sng" dirty="0"/>
              <a:t>Fog</a:t>
            </a:r>
            <a:r>
              <a:rPr lang="en-GB" sz="1800" dirty="0"/>
              <a:t> embraces </a:t>
            </a:r>
            <a:r>
              <a:rPr lang="en-GB" sz="1800" b="1" dirty="0"/>
              <a:t>storage</a:t>
            </a:r>
            <a:r>
              <a:rPr lang="en-GB" sz="1800" dirty="0"/>
              <a:t> and deep </a:t>
            </a:r>
            <a:r>
              <a:rPr lang="en-GB" sz="1800" b="1" dirty="0"/>
              <a:t>packet networking</a:t>
            </a:r>
            <a:r>
              <a:rPr lang="en-GB" sz="1800" dirty="0"/>
              <a:t>.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computing has a </a:t>
            </a:r>
            <a:r>
              <a:rPr lang="en-GB" sz="1800" b="1" dirty="0"/>
              <a:t>deeper hierarchy </a:t>
            </a:r>
            <a:r>
              <a:rPr lang="en-GB" sz="1800" dirty="0"/>
              <a:t>than MEC; </a:t>
            </a:r>
            <a:endParaRPr lang="en-GB" sz="1800" dirty="0" smtClean="0"/>
          </a:p>
          <a:p>
            <a:r>
              <a:rPr lang="en-GB" sz="1800" b="1" u="sng" dirty="0" smtClean="0"/>
              <a:t>MEC’s</a:t>
            </a:r>
            <a:r>
              <a:rPr lang="en-GB" sz="1800" dirty="0" smtClean="0"/>
              <a:t> </a:t>
            </a:r>
            <a:r>
              <a:rPr lang="en-GB" sz="1800" dirty="0"/>
              <a:t>hierarchy features a </a:t>
            </a:r>
            <a:r>
              <a:rPr lang="en-GB" sz="1800" b="1" dirty="0"/>
              <a:t>single layer </a:t>
            </a:r>
            <a:r>
              <a:rPr lang="en-GB" sz="1800" dirty="0"/>
              <a:t>of nodes or </a:t>
            </a:r>
            <a:r>
              <a:rPr lang="en-GB" sz="1800" b="1" dirty="0"/>
              <a:t>base transceiver station</a:t>
            </a:r>
            <a:r>
              <a:rPr lang="en-GB" sz="1800" dirty="0"/>
              <a:t>.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computing focuses more on </a:t>
            </a:r>
            <a:r>
              <a:rPr lang="en-GB" sz="1800" b="1" dirty="0"/>
              <a:t>privacy</a:t>
            </a:r>
            <a:r>
              <a:rPr lang="en-GB" sz="1800" dirty="0"/>
              <a:t> and </a:t>
            </a:r>
            <a:r>
              <a:rPr lang="en-GB" sz="1800" b="1" dirty="0"/>
              <a:t>security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includes the </a:t>
            </a:r>
            <a:r>
              <a:rPr lang="en-GB" sz="1800" b="1" dirty="0"/>
              <a:t>cloud</a:t>
            </a:r>
            <a:r>
              <a:rPr lang="en-GB" sz="1800" dirty="0"/>
              <a:t>; the </a:t>
            </a:r>
            <a:r>
              <a:rPr lang="en-GB" sz="1800" u="sng" dirty="0"/>
              <a:t>edge</a:t>
            </a:r>
            <a:r>
              <a:rPr lang="en-GB" sz="1800" dirty="0"/>
              <a:t> </a:t>
            </a:r>
            <a:r>
              <a:rPr lang="en-GB" sz="1800" b="1" dirty="0"/>
              <a:t>does not</a:t>
            </a:r>
            <a:r>
              <a:rPr lang="en-GB" sz="1800" dirty="0"/>
              <a:t>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61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Differences between MEC and Fog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691" y="1406836"/>
            <a:ext cx="7079673" cy="4984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72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365126"/>
            <a:ext cx="8307532" cy="1325563"/>
          </a:xfrm>
        </p:spPr>
        <p:txBody>
          <a:bodyPr/>
          <a:lstStyle/>
          <a:p>
            <a:r>
              <a:rPr lang="en-GB" b="1" dirty="0"/>
              <a:t>Evolved Packet Core (EPC), the core network of the LTE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2261" y="1690688"/>
            <a:ext cx="5961739" cy="4516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" y="1979073"/>
            <a:ext cx="3182261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HSS (Home Subscriber Server)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 Περιέχει πληροφορίες (συνδρομής κτλ.) σχετικά με τους χρήστες.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l-GR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ΜΜΕ</a:t>
            </a: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(Mobility Management Entity)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Οντότητα Υποστήριξης Κινητικότητας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P-GW (Packet Gateway)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Παρέχει πρόσβαση σε ένα δίκτυο μεταγωγής πακέτων</a:t>
            </a:r>
            <a:endParaRPr lang="en-US" alt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S-GW (Service Gateway)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Παρέχει πρόσβαση στο δίκτυο κορμού του 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LTE</a:t>
            </a:r>
            <a:endParaRPr lang="el-GR" alt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EPC (Evolved Packet Core)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Δίκτυο κορμού 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E-UTRAN (Evolved Universal Terrestrial Radio Access)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Δίκτυο πρόσβασης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38077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4530</Words>
  <Application>Microsoft Office PowerPoint</Application>
  <PresentationFormat>Προβολή στην οθόνη (4:3)</PresentationFormat>
  <Paragraphs>472</Paragraphs>
  <Slides>49</Slides>
  <Notes>1</Notes>
  <HiddenSlides>4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SDN, NFV, MEC and Fog Computing  Networking Concepts </vt:lpstr>
      <vt:lpstr>Today Networks</vt:lpstr>
      <vt:lpstr>Software-defined networking (SDN) </vt:lpstr>
      <vt:lpstr>Network functions virtualization (NFV) </vt:lpstr>
      <vt:lpstr>NFV &amp; SDN</vt:lpstr>
      <vt:lpstr>MEC (Mobile Edge Computing) &amp;  Fog Computing</vt:lpstr>
      <vt:lpstr>Differences between MEC and Fog</vt:lpstr>
      <vt:lpstr>Differences between MEC and Fog</vt:lpstr>
      <vt:lpstr>Evolved Packet Core (EPC), the core network of the LTE system</vt:lpstr>
      <vt:lpstr>TelcoFog: A Unified Flexible Fog and Cloud Computing Architecture for 5G Networks</vt:lpstr>
      <vt:lpstr>Challenge 1: Fog Computing for Network Operators</vt:lpstr>
      <vt:lpstr>Challenge 1: Fog Computing for Network Operators</vt:lpstr>
      <vt:lpstr>Challenge 2: Fog and Cloud Computing Interconnection through Operator SDN-Enabled Networks</vt:lpstr>
      <vt:lpstr>Challenge 3: Decentralized NFV Services</vt:lpstr>
      <vt:lpstr>Challenge 4: Mobile Edge Computing and D2D Communication</vt:lpstr>
      <vt:lpstr>Challenge 5:  Smart City Services on Top of a Fog Computing Architecture</vt:lpstr>
      <vt:lpstr>Challenge 6: Integration with a Big Data and Analytics Framework</vt:lpstr>
      <vt:lpstr>Challenge 6: Integration with a Big Data and Analytics Framework</vt:lpstr>
      <vt:lpstr>TelcoFog System Architecture</vt:lpstr>
      <vt:lpstr>TelcoFog System Architecture</vt:lpstr>
      <vt:lpstr>TelcoFog System Architecture</vt:lpstr>
      <vt:lpstr>TelcoFog Node</vt:lpstr>
      <vt:lpstr>TelcoFog Node</vt:lpstr>
      <vt:lpstr>TelcoFog Node</vt:lpstr>
      <vt:lpstr>TelcoFog Node</vt:lpstr>
      <vt:lpstr>TelcoFog Node</vt:lpstr>
      <vt:lpstr>TelcoFog Node</vt:lpstr>
      <vt:lpstr>TelcoFog Controller</vt:lpstr>
      <vt:lpstr>TelcoFog Controller</vt:lpstr>
      <vt:lpstr>TelcoFog Controller</vt:lpstr>
      <vt:lpstr>TelcoFog Controller</vt:lpstr>
      <vt:lpstr>TelcoFog Big Data and Analytics Framework</vt:lpstr>
      <vt:lpstr>TelcoFog Big Data and Analytics Framework</vt:lpstr>
      <vt:lpstr>TelcoFog Big Data and Analytics Framework</vt:lpstr>
      <vt:lpstr>TelcoFog Big Data and Analytics Framework</vt:lpstr>
      <vt:lpstr>TelcoFog Proof of Concept (PoC)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Conclusions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TelcoFog: A Unified Flexible Fog and Cloud Computing Architecture for 5G Networks</dc:title>
  <dc:creator>rena</dc:creator>
  <cp:lastModifiedBy>Windows User</cp:lastModifiedBy>
  <cp:revision>101</cp:revision>
  <cp:lastPrinted>2019-01-27T20:17:50Z</cp:lastPrinted>
  <dcterms:created xsi:type="dcterms:W3CDTF">2018-12-04T15:57:54Z</dcterms:created>
  <dcterms:modified xsi:type="dcterms:W3CDTF">2020-01-19T12:48:21Z</dcterms:modified>
</cp:coreProperties>
</file>