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8" r:id="rId1"/>
  </p:sldMasterIdLst>
  <p:notesMasterIdLst>
    <p:notesMasterId r:id="rId108"/>
  </p:notesMasterIdLst>
  <p:sldIdLst>
    <p:sldId id="256" r:id="rId2"/>
    <p:sldId id="257" r:id="rId3"/>
    <p:sldId id="394" r:id="rId4"/>
    <p:sldId id="356" r:id="rId5"/>
    <p:sldId id="395" r:id="rId6"/>
    <p:sldId id="397" r:id="rId7"/>
    <p:sldId id="396" r:id="rId8"/>
    <p:sldId id="398" r:id="rId9"/>
    <p:sldId id="401" r:id="rId10"/>
    <p:sldId id="399" r:id="rId11"/>
    <p:sldId id="316" r:id="rId12"/>
    <p:sldId id="317" r:id="rId13"/>
    <p:sldId id="472" r:id="rId14"/>
    <p:sldId id="318" r:id="rId15"/>
    <p:sldId id="319" r:id="rId16"/>
    <p:sldId id="321" r:id="rId17"/>
    <p:sldId id="320" r:id="rId18"/>
    <p:sldId id="258" r:id="rId19"/>
    <p:sldId id="265" r:id="rId20"/>
    <p:sldId id="260" r:id="rId21"/>
    <p:sldId id="267" r:id="rId22"/>
    <p:sldId id="268" r:id="rId23"/>
    <p:sldId id="269" r:id="rId24"/>
    <p:sldId id="266" r:id="rId25"/>
    <p:sldId id="270" r:id="rId26"/>
    <p:sldId id="259" r:id="rId27"/>
    <p:sldId id="271" r:id="rId28"/>
    <p:sldId id="272" r:id="rId29"/>
    <p:sldId id="273" r:id="rId30"/>
    <p:sldId id="279" r:id="rId31"/>
    <p:sldId id="275" r:id="rId32"/>
    <p:sldId id="274" r:id="rId33"/>
    <p:sldId id="276" r:id="rId34"/>
    <p:sldId id="277" r:id="rId35"/>
    <p:sldId id="278" r:id="rId36"/>
    <p:sldId id="261" r:id="rId37"/>
    <p:sldId id="403" r:id="rId38"/>
    <p:sldId id="404" r:id="rId39"/>
    <p:sldId id="405" r:id="rId40"/>
    <p:sldId id="406" r:id="rId41"/>
    <p:sldId id="407" r:id="rId42"/>
    <p:sldId id="409" r:id="rId43"/>
    <p:sldId id="408" r:id="rId44"/>
    <p:sldId id="413" r:id="rId45"/>
    <p:sldId id="410" r:id="rId46"/>
    <p:sldId id="411" r:id="rId47"/>
    <p:sldId id="414" r:id="rId48"/>
    <p:sldId id="412" r:id="rId49"/>
    <p:sldId id="415" r:id="rId50"/>
    <p:sldId id="416" r:id="rId51"/>
    <p:sldId id="418" r:id="rId52"/>
    <p:sldId id="417" r:id="rId53"/>
    <p:sldId id="419" r:id="rId54"/>
    <p:sldId id="420" r:id="rId55"/>
    <p:sldId id="280" r:id="rId56"/>
    <p:sldId id="281" r:id="rId57"/>
    <p:sldId id="282" r:id="rId58"/>
    <p:sldId id="283" r:id="rId59"/>
    <p:sldId id="284" r:id="rId60"/>
    <p:sldId id="285" r:id="rId61"/>
    <p:sldId id="286" r:id="rId62"/>
    <p:sldId id="287" r:id="rId63"/>
    <p:sldId id="298" r:id="rId64"/>
    <p:sldId id="264" r:id="rId65"/>
    <p:sldId id="299" r:id="rId66"/>
    <p:sldId id="300" r:id="rId67"/>
    <p:sldId id="288" r:id="rId68"/>
    <p:sldId id="289" r:id="rId69"/>
    <p:sldId id="290" r:id="rId70"/>
    <p:sldId id="291" r:id="rId71"/>
    <p:sldId id="292" r:id="rId72"/>
    <p:sldId id="293" r:id="rId73"/>
    <p:sldId id="296" r:id="rId74"/>
    <p:sldId id="456" r:id="rId75"/>
    <p:sldId id="297" r:id="rId76"/>
    <p:sldId id="294" r:id="rId77"/>
    <p:sldId id="262" r:id="rId78"/>
    <p:sldId id="301" r:id="rId79"/>
    <p:sldId id="463" r:id="rId80"/>
    <p:sldId id="439" r:id="rId81"/>
    <p:sldId id="464" r:id="rId82"/>
    <p:sldId id="440" r:id="rId83"/>
    <p:sldId id="465" r:id="rId84"/>
    <p:sldId id="263" r:id="rId85"/>
    <p:sldId id="302" r:id="rId86"/>
    <p:sldId id="303" r:id="rId87"/>
    <p:sldId id="466" r:id="rId88"/>
    <p:sldId id="467" r:id="rId89"/>
    <p:sldId id="468" r:id="rId90"/>
    <p:sldId id="469" r:id="rId91"/>
    <p:sldId id="441" r:id="rId92"/>
    <p:sldId id="470" r:id="rId93"/>
    <p:sldId id="471" r:id="rId94"/>
    <p:sldId id="304" r:id="rId95"/>
    <p:sldId id="322" r:id="rId96"/>
    <p:sldId id="305" r:id="rId97"/>
    <p:sldId id="312" r:id="rId98"/>
    <p:sldId id="310" r:id="rId99"/>
    <p:sldId id="311" r:id="rId100"/>
    <p:sldId id="313" r:id="rId101"/>
    <p:sldId id="314" r:id="rId102"/>
    <p:sldId id="315" r:id="rId103"/>
    <p:sldId id="306" r:id="rId104"/>
    <p:sldId id="307" r:id="rId105"/>
    <p:sldId id="308" r:id="rId106"/>
    <p:sldId id="309"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86"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AD0BC-7504-406C-AF11-B7BA953B8F3A}" type="datetimeFigureOut">
              <a:rPr lang="el-GR" smtClean="0"/>
              <a:t>12/3/2021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05312-01F3-4FEB-BCBA-F583B953BDE8}" type="slidenum">
              <a:rPr lang="el-GR" smtClean="0"/>
              <a:t>‹#›</a:t>
            </a:fld>
            <a:endParaRPr lang="el-GR"/>
          </a:p>
        </p:txBody>
      </p:sp>
    </p:spTree>
    <p:extLst>
      <p:ext uri="{BB962C8B-B14F-4D97-AF65-F5344CB8AC3E}">
        <p14:creationId xmlns:p14="http://schemas.microsoft.com/office/powerpoint/2010/main" val="347011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9558191-3F89-4ACE-AC74-198BEC4BE660}"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033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794946C-F4C6-4C13-BEFE-86EFF60F2637}"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31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16BD5B8-3D7A-4549-B75D-61D7E7C491D9}"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305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1740F62-6585-4E64-A38D-6D5E3F75CB3B}"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1431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57B512-AC33-4793-910E-E5F0C1FCE5C1}"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488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DBB8A19-1619-4987-88EF-DCED13ACB2A5}"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169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6414DEB-93BC-4B71-8888-4FF9BCACAC2B}"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978161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9E2F78B-4CD7-4B4C-B181-CB749B335083}"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634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DE0C520-F419-4B3F-AF13-7FE40DA3F44F}"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751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AC813ED-C78D-48B1-BE84-3C2ED83BADB0}" type="datetime1">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392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0840314-EB86-46EB-B8BF-D776A4276347}" type="datetime1">
              <a:rPr lang="en-US" smtClean="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75086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5903481-374C-4195-A755-5985BA1E1F02}" type="datetime1">
              <a:rPr lang="en-US" smtClean="0"/>
              <a:t>3/12/2021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343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71413D9-38BB-4D30-8250-26DF044B6EB9}" type="datetime1">
              <a:rPr lang="en-US" smtClean="0"/>
              <a:t>3/12/2021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160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8464D-1593-41DD-B9AD-77F0A00FDA5B}" type="datetime1">
              <a:rPr lang="en-US" smtClean="0"/>
              <a:t>3/12/2021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897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DFCF263-D988-48D0-B289-375D98778F4F}" type="datetime1">
              <a:rPr lang="en-US" smtClean="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0573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9B15234F-5D29-4CC4-AAB8-70ACF0F2E8A7}" type="datetime1">
              <a:rPr lang="en-US" smtClean="0"/>
              <a:t>3/12/2021</a:t>
            </a:fld>
            <a:endParaRPr lang="en-US" dirty="0"/>
          </a:p>
        </p:txBody>
      </p:sp>
    </p:spTree>
    <p:extLst>
      <p:ext uri="{BB962C8B-B14F-4D97-AF65-F5344CB8AC3E}">
        <p14:creationId xmlns:p14="http://schemas.microsoft.com/office/powerpoint/2010/main" val="292313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2BF48F-B774-492D-B1E9-02225A9E2795}" type="datetime1">
              <a:rPr lang="en-US" smtClean="0"/>
              <a:t>3/12/2021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913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doulig@unipi.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23.png"/><Relationship Id="rId4" Type="http://schemas.microsoft.com/office/2007/relationships/hdphoto" Target="../media/hdphoto4.wdp"/></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23.png"/><Relationship Id="rId4" Type="http://schemas.microsoft.com/office/2007/relationships/hdphoto" Target="../media/hdphoto4.wd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28FCF4-EF47-49E9-9280-91B69DF2D0DB}"/>
              </a:ext>
            </a:extLst>
          </p:cNvPr>
          <p:cNvSpPr>
            <a:spLocks noGrp="1"/>
          </p:cNvSpPr>
          <p:nvPr>
            <p:ph type="ctrTitle"/>
          </p:nvPr>
        </p:nvSpPr>
        <p:spPr>
          <a:xfrm>
            <a:off x="1507067" y="2038662"/>
            <a:ext cx="7766936" cy="4362138"/>
          </a:xfrm>
        </p:spPr>
        <p:txBody>
          <a:bodyPr/>
          <a:lstStyle/>
          <a:p>
            <a:pPr algn="ctr"/>
            <a:r>
              <a:rPr lang="el-GR" dirty="0"/>
              <a:t>Δικτύωση στην Υπολογιστική Νέφους</a:t>
            </a:r>
            <a:br>
              <a:rPr lang="el-GR" dirty="0"/>
            </a:br>
            <a:r>
              <a:rPr lang="el-GR" sz="2400" dirty="0" err="1"/>
              <a:t>καθ</a:t>
            </a:r>
            <a:r>
              <a:rPr lang="el-GR" sz="2400" dirty="0"/>
              <a:t>. Χ. Δουληγέρης</a:t>
            </a:r>
            <a:br>
              <a:rPr lang="el-GR" sz="2400" dirty="0"/>
            </a:br>
            <a:r>
              <a:rPr lang="en-US" sz="2400" dirty="0">
                <a:hlinkClick r:id="rId2"/>
              </a:rPr>
              <a:t>cdoulig@unipi.gr</a:t>
            </a:r>
            <a:br>
              <a:rPr lang="el-GR" sz="2400" dirty="0"/>
            </a:br>
            <a:br>
              <a:rPr lang="el-GR" sz="2400" dirty="0"/>
            </a:br>
            <a:br>
              <a:rPr lang="el-GR" sz="2400" dirty="0"/>
            </a:br>
            <a:r>
              <a:rPr lang="el-GR" sz="1600" dirty="0"/>
              <a:t>Ευχαριστίες: Σπουδαστές ΠΜΣ ΚΣΑ 2020</a:t>
            </a:r>
          </a:p>
        </p:txBody>
      </p:sp>
      <p:sp>
        <p:nvSpPr>
          <p:cNvPr id="3" name="Υπότιτλος 2">
            <a:extLst>
              <a:ext uri="{FF2B5EF4-FFF2-40B4-BE49-F238E27FC236}">
                <a16:creationId xmlns:a16="http://schemas.microsoft.com/office/drawing/2014/main" id="{99F96865-25CA-4142-808B-B15BF4328F17}"/>
              </a:ext>
            </a:extLst>
          </p:cNvPr>
          <p:cNvSpPr>
            <a:spLocks noGrp="1"/>
          </p:cNvSpPr>
          <p:nvPr>
            <p:ph type="subTitle" idx="1"/>
          </p:nvPr>
        </p:nvSpPr>
        <p:spPr>
          <a:xfrm>
            <a:off x="1507067" y="1209434"/>
            <a:ext cx="7766936" cy="1096899"/>
          </a:xfrm>
        </p:spPr>
        <p:txBody>
          <a:bodyPr/>
          <a:lstStyle/>
          <a:p>
            <a:pPr algn="ctr"/>
            <a:r>
              <a:rPr lang="el-GR" sz="1800" dirty="0">
                <a:effectLst/>
                <a:latin typeface="Calibri" panose="020F0502020204030204" pitchFamily="34" charset="0"/>
                <a:ea typeface="Times New Roman" panose="02020603050405020304" pitchFamily="18" charset="0"/>
              </a:rPr>
              <a:t>ΠΑΝΕΠΙΣΤΗΜΙΟ ΠΕΙΡΑΙΩΣ</a:t>
            </a:r>
            <a:endParaRPr lang="el-GR" sz="1800" dirty="0">
              <a:effectLst/>
              <a:latin typeface="Times New Roman" panose="02020603050405020304" pitchFamily="18" charset="0"/>
              <a:ea typeface="Times New Roman" panose="02020603050405020304" pitchFamily="18" charset="0"/>
            </a:endParaRPr>
          </a:p>
          <a:p>
            <a:pPr algn="ctr"/>
            <a:r>
              <a:rPr lang="el-GR" sz="1800" dirty="0">
                <a:effectLst/>
                <a:latin typeface="Calibri" panose="020F0502020204030204" pitchFamily="34" charset="0"/>
                <a:ea typeface="Times New Roman" panose="02020603050405020304" pitchFamily="18" charset="0"/>
              </a:rPr>
              <a:t>Τμήμα Πληροφορικής</a:t>
            </a:r>
            <a:endParaRPr lang="el-GR" sz="1800" dirty="0">
              <a:effectLst/>
              <a:latin typeface="Times New Roman" panose="02020603050405020304" pitchFamily="18" charset="0"/>
              <a:ea typeface="Times New Roman" panose="02020603050405020304" pitchFamily="18" charset="0"/>
            </a:endParaRPr>
          </a:p>
          <a:p>
            <a:endParaRPr lang="el-GR" dirty="0"/>
          </a:p>
        </p:txBody>
      </p:sp>
      <p:pic>
        <p:nvPicPr>
          <p:cNvPr id="4" name="Εικόνα 3">
            <a:extLst>
              <a:ext uri="{FF2B5EF4-FFF2-40B4-BE49-F238E27FC236}">
                <a16:creationId xmlns:a16="http://schemas.microsoft.com/office/drawing/2014/main" id="{F7307D62-D199-4705-AA3A-24BF117163F0}"/>
              </a:ext>
            </a:extLst>
          </p:cNvPr>
          <p:cNvPicPr>
            <a:picLocks noChangeAspect="1"/>
          </p:cNvPicPr>
          <p:nvPr/>
        </p:nvPicPr>
        <p:blipFill>
          <a:blip r:embed="rId3"/>
          <a:stretch>
            <a:fillRect/>
          </a:stretch>
        </p:blipFill>
        <p:spPr>
          <a:xfrm>
            <a:off x="4936343" y="218810"/>
            <a:ext cx="908383" cy="908383"/>
          </a:xfrm>
          <a:prstGeom prst="rect">
            <a:avLst/>
          </a:prstGeom>
        </p:spPr>
      </p:pic>
    </p:spTree>
    <p:extLst>
      <p:ext uri="{BB962C8B-B14F-4D97-AF65-F5344CB8AC3E}">
        <p14:creationId xmlns:p14="http://schemas.microsoft.com/office/powerpoint/2010/main" val="150145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σύντομη απάντηση</a:t>
            </a:r>
            <a:endParaRPr lang="en-GB" sz="1200" b="1" dirty="0">
              <a:solidFill>
                <a:schemeClr val="accent6">
                  <a:lumMod val="50000"/>
                </a:schemeClr>
              </a:solidFill>
            </a:endParaRPr>
          </a:p>
        </p:txBody>
      </p:sp>
      <p:sp>
        <p:nvSpPr>
          <p:cNvPr id="10" name="Rectangle 9"/>
          <p:cNvSpPr/>
          <p:nvPr/>
        </p:nvSpPr>
        <p:spPr>
          <a:xfrm>
            <a:off x="0" y="271868"/>
            <a:ext cx="11911584" cy="584775"/>
          </a:xfrm>
          <a:prstGeom prst="rect">
            <a:avLst/>
          </a:prstGeom>
        </p:spPr>
        <p:txBody>
          <a:bodyPr wrap="square">
            <a:spAutoFit/>
          </a:bodyPr>
          <a:lstStyle/>
          <a:p>
            <a:pPr lvl="1" algn="ctr">
              <a:spcAft>
                <a:spcPts val="600"/>
              </a:spcAft>
            </a:pPr>
            <a:r>
              <a:rPr lang="el-GR" sz="3200" b="1" dirty="0">
                <a:solidFill>
                  <a:srgbClr val="C00000"/>
                </a:solidFill>
              </a:rPr>
              <a:t>Γιατί οι άνθρωποι προτιμούν τις υπηρεσίες νέφους; </a:t>
            </a:r>
            <a:r>
              <a:rPr lang="el-GR" sz="1400" b="1" dirty="0">
                <a:solidFill>
                  <a:srgbClr val="C00000"/>
                </a:solidFill>
              </a:rPr>
              <a:t>(συνέχεια)</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3042" y="1188803"/>
            <a:ext cx="7185499" cy="339199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234323" y="4736683"/>
            <a:ext cx="9442938" cy="1477328"/>
          </a:xfrm>
          <a:prstGeom prst="rect">
            <a:avLst/>
          </a:prstGeom>
        </p:spPr>
        <p:txBody>
          <a:bodyPr wrap="square">
            <a:spAutoFit/>
          </a:bodyPr>
          <a:lstStyle/>
          <a:p>
            <a:pPr algn="ctr"/>
            <a:r>
              <a:rPr lang="el-GR" b="1" i="1" dirty="0">
                <a:solidFill>
                  <a:srgbClr val="002060"/>
                </a:solidFill>
                <a:latin typeface="Times New Roman" panose="02020603050405020304" pitchFamily="18" charset="0"/>
                <a:ea typeface="Times New Roman" panose="02020603050405020304" pitchFamily="18" charset="0"/>
              </a:rPr>
              <a:t>Η στατιστική πολυπλεξία εξομαλύνει την εκρηκτικότητα των μεμονωμένων χρηστών. Ας υποθέσουμε ότι υπάρχουν τρεις χρήστες με ρυθμούς μετάδοσης με την πάροδο του χρόνου σύμφωνα με τα σχήματα παραπάνω. Ο συνολικός ρυθμός μετάδοσής τους, ο οποίος φαίνεται στο κάτω διάγραμμα, είναι πολύ ομαλότερος. </a:t>
            </a:r>
            <a:r>
              <a:rPr lang="el-GR" b="1" i="1" dirty="0" err="1">
                <a:solidFill>
                  <a:srgbClr val="002060"/>
                </a:solidFill>
                <a:latin typeface="Times New Roman" panose="02020603050405020304" pitchFamily="18" charset="0"/>
                <a:ea typeface="Times New Roman" panose="02020603050405020304" pitchFamily="18" charset="0"/>
              </a:rPr>
              <a:t>Πάροχοι</a:t>
            </a:r>
            <a:r>
              <a:rPr lang="el-GR" b="1" i="1" dirty="0">
                <a:solidFill>
                  <a:srgbClr val="002060"/>
                </a:solidFill>
                <a:latin typeface="Times New Roman" panose="02020603050405020304" pitchFamily="18" charset="0"/>
                <a:ea typeface="Times New Roman" panose="02020603050405020304" pitchFamily="18" charset="0"/>
              </a:rPr>
              <a:t> νέφους επωφελούνται από μία τέτοια μείωση στην εκρηκτικότητα, εφ’ όσον τα αιτήματα των χρηστών δεν κορυφώνονται ταυτόχρονα.</a:t>
            </a:r>
            <a:endParaRPr lang="en-US" b="1" dirty="0">
              <a:solidFill>
                <a:srgbClr val="002060"/>
              </a:solidFill>
            </a:endParaRPr>
          </a:p>
        </p:txBody>
      </p:sp>
    </p:spTree>
    <p:extLst>
      <p:ext uri="{BB962C8B-B14F-4D97-AF65-F5344CB8AC3E}">
        <p14:creationId xmlns:p14="http://schemas.microsoft.com/office/powerpoint/2010/main" val="14534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962D-CEA2-44DE-AAA8-706B5B03081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Virtual Cluster Switching - VCS</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E8E4465-0152-4F43-A7A2-9337DD2C3BF9}"/>
              </a:ext>
            </a:extLst>
          </p:cNvPr>
          <p:cNvSpPr>
            <a:spLocks noGrp="1"/>
          </p:cNvSpPr>
          <p:nvPr>
            <p:ph idx="1"/>
          </p:nvPr>
        </p:nvSpPr>
        <p:spPr/>
        <p:txBody>
          <a:bodyPr>
            <a:normAutofit/>
          </a:bodyPr>
          <a:lstStyle/>
          <a:p>
            <a:pPr marL="342900" marR="0" lvl="0" indent="-342900" algn="just" defTabSz="914400" rtl="0" eaLnBrk="1" fontAlgn="auto" latinLnBrk="0" hangingPunct="1">
              <a:lnSpc>
                <a:spcPct val="107000"/>
              </a:lnSpc>
              <a:spcBef>
                <a:spcPts val="0"/>
              </a:spcBef>
              <a:spcAft>
                <a:spcPts val="0"/>
              </a:spcAft>
              <a:buClr>
                <a:srgbClr val="1CADE4"/>
              </a:buClr>
              <a:buSzPct val="100000"/>
              <a:buFont typeface="Symbol" panose="05050102010706020507" pitchFamily="18" charset="2"/>
              <a:buChar char=""/>
              <a:tabLst/>
              <a:defRPr/>
            </a:pPr>
            <a:r>
              <a:rPr lang="el-GR" sz="2200" dirty="0">
                <a:latin typeface="Calibri" panose="020F0502020204030204" pitchFamily="34" charset="0"/>
                <a:cs typeface="Calibri" panose="020F0502020204030204" pitchFamily="34" charset="0"/>
              </a:rPr>
              <a:t>Βασίζεται στο πρωτόκολλο </a:t>
            </a:r>
            <a:r>
              <a:rPr lang="en-US" sz="2200" dirty="0">
                <a:latin typeface="Calibri" panose="020F0502020204030204" pitchFamily="34" charset="0"/>
                <a:cs typeface="Calibri" panose="020F0502020204030204" pitchFamily="34" charset="0"/>
              </a:rPr>
              <a:t>TRILL</a:t>
            </a:r>
          </a:p>
          <a:p>
            <a:pPr marL="342900" marR="0" lvl="0" indent="-342900" algn="just" defTabSz="914400" rtl="0" eaLnBrk="1" fontAlgn="auto" latinLnBrk="0" hangingPunct="1">
              <a:lnSpc>
                <a:spcPct val="107000"/>
              </a:lnSpc>
              <a:spcBef>
                <a:spcPts val="0"/>
              </a:spcBef>
              <a:spcAft>
                <a:spcPts val="0"/>
              </a:spcAft>
              <a:buClr>
                <a:srgbClr val="1CADE4"/>
              </a:buClr>
              <a:buSzPct val="100000"/>
              <a:buFont typeface="Symbol" panose="05050102010706020507" pitchFamily="18" charset="2"/>
              <a:buChar char=""/>
              <a:tabLst/>
              <a:defRPr/>
            </a:pPr>
            <a:r>
              <a:rPr lang="el-GR" sz="2200" dirty="0">
                <a:latin typeface="Calibri" panose="020F0502020204030204" pitchFamily="34" charset="0"/>
                <a:cs typeface="Calibri" panose="020F0502020204030204" pitchFamily="34" charset="0"/>
              </a:rPr>
              <a:t>Οι θύρες των </a:t>
            </a:r>
            <a:r>
              <a:rPr lang="en-US" sz="2200" dirty="0">
                <a:latin typeface="Calibri" panose="020F0502020204030204" pitchFamily="34" charset="0"/>
                <a:cs typeface="Calibri" panose="020F0502020204030204" pitchFamily="34" charset="0"/>
              </a:rPr>
              <a:t>switches </a:t>
            </a:r>
            <a:r>
              <a:rPr lang="el-GR" sz="2200" dirty="0">
                <a:latin typeface="Calibri" panose="020F0502020204030204" pitchFamily="34" charset="0"/>
                <a:cs typeface="Calibri" panose="020F0502020204030204" pitchFamily="34" charset="0"/>
              </a:rPr>
              <a:t>χωρίζονται σε </a:t>
            </a:r>
            <a:r>
              <a:rPr lang="en-US" sz="2200" dirty="0">
                <a:latin typeface="Calibri" panose="020F0502020204030204" pitchFamily="34" charset="0"/>
                <a:cs typeface="Calibri" panose="020F0502020204030204" pitchFamily="34" charset="0"/>
              </a:rPr>
              <a:t>Fabric</a:t>
            </a:r>
            <a:r>
              <a:rPr lang="el-GR" sz="2200" dirty="0">
                <a:latin typeface="Calibri" panose="020F0502020204030204" pitchFamily="34" charset="0"/>
                <a:cs typeface="Calibri" panose="020F0502020204030204" pitchFamily="34" charset="0"/>
              </a:rPr>
              <a:t> και </a:t>
            </a:r>
            <a:r>
              <a:rPr lang="en-US" sz="2200" dirty="0">
                <a:latin typeface="Calibri" panose="020F0502020204030204" pitchFamily="34" charset="0"/>
                <a:cs typeface="Calibri" panose="020F0502020204030204" pitchFamily="34" charset="0"/>
              </a:rPr>
              <a:t>Edge</a:t>
            </a:r>
            <a:r>
              <a:rPr lang="el-GR" sz="2200" dirty="0">
                <a:latin typeface="Calibri" panose="020F0502020204030204" pitchFamily="34" charset="0"/>
                <a:cs typeface="Calibri" panose="020F0502020204030204" pitchFamily="34" charset="0"/>
              </a:rPr>
              <a:t> και επιτελούν τις ανάλογες λειτουργείες</a:t>
            </a:r>
          </a:p>
          <a:p>
            <a:pPr marL="635508" lvl="1" indent="-342900" algn="just">
              <a:lnSpc>
                <a:spcPct val="107000"/>
              </a:lnSpc>
              <a:spcBef>
                <a:spcPts val="0"/>
              </a:spcBef>
              <a:spcAft>
                <a:spcPts val="0"/>
              </a:spcAft>
              <a:buClr>
                <a:srgbClr val="1CADE4"/>
              </a:buClr>
              <a:buSzPct val="100000"/>
              <a:buFont typeface="Symbol" panose="05050102010706020507" pitchFamily="18" charset="2"/>
              <a:buChar char=""/>
              <a:defRPr/>
            </a:pPr>
            <a:r>
              <a:rPr lang="el-GR" sz="2000" dirty="0">
                <a:latin typeface="Calibri" panose="020F0502020204030204" pitchFamily="34" charset="0"/>
                <a:cs typeface="Calibri" panose="020F0502020204030204" pitchFamily="34" charset="0"/>
              </a:rPr>
              <a:t>Οι </a:t>
            </a:r>
            <a:r>
              <a:rPr lang="en-US" sz="2000" dirty="0">
                <a:latin typeface="Calibri" panose="020F0502020204030204" pitchFamily="34" charset="0"/>
                <a:cs typeface="Calibri" panose="020F0502020204030204" pitchFamily="34" charset="0"/>
              </a:rPr>
              <a:t>Fabric</a:t>
            </a:r>
            <a:r>
              <a:rPr lang="el-G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ports </a:t>
            </a:r>
            <a:r>
              <a:rPr lang="el-GR" sz="2000" dirty="0">
                <a:latin typeface="Calibri" panose="020F0502020204030204" pitchFamily="34" charset="0"/>
                <a:cs typeface="Calibri" panose="020F0502020204030204" pitchFamily="34" charset="0"/>
              </a:rPr>
              <a:t>πραγματοποιούν την ανακάλυψη των γειτόνων και την προώθηση των πακέτων.</a:t>
            </a:r>
          </a:p>
          <a:p>
            <a:pPr marL="635508" lvl="1" indent="-342900" algn="just">
              <a:lnSpc>
                <a:spcPct val="107000"/>
              </a:lnSpc>
              <a:spcBef>
                <a:spcPts val="0"/>
              </a:spcBef>
              <a:spcAft>
                <a:spcPts val="0"/>
              </a:spcAft>
              <a:buClr>
                <a:srgbClr val="1CADE4"/>
              </a:buClr>
              <a:buSzPct val="100000"/>
              <a:buFont typeface="Symbol" panose="05050102010706020507" pitchFamily="18" charset="2"/>
              <a:buChar char=""/>
              <a:defRPr/>
            </a:pPr>
            <a:r>
              <a:rPr lang="el-GR" sz="2000" dirty="0">
                <a:latin typeface="Calibri" panose="020F0502020204030204" pitchFamily="34" charset="0"/>
                <a:cs typeface="Calibri" panose="020F0502020204030204" pitchFamily="34" charset="0"/>
              </a:rPr>
              <a:t>Οι </a:t>
            </a:r>
            <a:r>
              <a:rPr lang="en-US" sz="2000" dirty="0">
                <a:latin typeface="Calibri" panose="020F0502020204030204" pitchFamily="34" charset="0"/>
                <a:cs typeface="Calibri" panose="020F0502020204030204" pitchFamily="34" charset="0"/>
              </a:rPr>
              <a:t>Edge</a:t>
            </a:r>
            <a:r>
              <a:rPr lang="el-G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ports</a:t>
            </a:r>
            <a:r>
              <a:rPr lang="el-GR" sz="2000" dirty="0">
                <a:effectLst/>
                <a:latin typeface="Calibri" panose="020F0502020204030204" pitchFamily="34" charset="0"/>
                <a:ea typeface="Calibri" panose="020F0502020204030204" pitchFamily="34" charset="0"/>
                <a:cs typeface="Times New Roman" panose="02020603050405020304" pitchFamily="18" charset="0"/>
              </a:rPr>
              <a:t> παρέχουν συνδεσιμότητα για το επίπεδο 2 και 3, μεταξύ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routers</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servers</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και του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fabric</a:t>
            </a:r>
            <a:r>
              <a:rPr lang="el-GR" sz="2000" dirty="0">
                <a:effectLst/>
                <a:latin typeface="Calibri" panose="020F0502020204030204" pitchFamily="34" charset="0"/>
                <a:ea typeface="Calibri" panose="020F0502020204030204" pitchFamily="34" charset="0"/>
                <a:cs typeface="Times New Roman" panose="02020603050405020304" pitchFamily="18" charset="0"/>
              </a:rPr>
              <a:t> πυρήνα.</a:t>
            </a:r>
            <a:endParaRPr lang="el-GR" sz="2000" dirty="0">
              <a:latin typeface="Calibri" panose="020F0502020204030204" pitchFamily="34" charset="0"/>
              <a:cs typeface="Calibri" panose="020F0502020204030204" pitchFamily="34" charset="0"/>
            </a:endParaRPr>
          </a:p>
          <a:p>
            <a:pPr marL="635508" lvl="1" indent="-342900" algn="just">
              <a:lnSpc>
                <a:spcPct val="107000"/>
              </a:lnSpc>
              <a:spcBef>
                <a:spcPts val="0"/>
              </a:spcBef>
              <a:spcAft>
                <a:spcPts val="0"/>
              </a:spcAft>
              <a:buClr>
                <a:srgbClr val="1CADE4"/>
              </a:buClr>
              <a:buSzPct val="100000"/>
              <a:buFont typeface="Symbol" panose="05050102010706020507" pitchFamily="18" charset="2"/>
              <a:buChar char=""/>
              <a:defRPr/>
            </a:pPr>
            <a:endParaRPr lang="el-GR" sz="2000" dirty="0">
              <a:latin typeface="Calibri" panose="020F0502020204030204" pitchFamily="34" charset="0"/>
              <a:cs typeface="Calibri" panose="020F0502020204030204" pitchFamily="34" charset="0"/>
            </a:endParaRPr>
          </a:p>
          <a:p>
            <a:pPr marL="635508" lvl="1" indent="-342900" algn="just">
              <a:lnSpc>
                <a:spcPct val="107000"/>
              </a:lnSpc>
              <a:spcBef>
                <a:spcPts val="0"/>
              </a:spcBef>
              <a:spcAft>
                <a:spcPts val="0"/>
              </a:spcAft>
              <a:buClr>
                <a:srgbClr val="1CADE4"/>
              </a:buClr>
              <a:buSzPct val="100000"/>
              <a:buFont typeface="Symbol" panose="05050102010706020507" pitchFamily="18" charset="2"/>
              <a:buChar char=""/>
              <a:defRPr/>
            </a:pPr>
            <a:endParaRPr lang="el-G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71344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EB97-0EB6-4917-8D6F-22A5AAB12A5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Shortest Path Bridging</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616329A-3C05-4547-A416-995A10D15AF3}"/>
              </a:ext>
            </a:extLst>
          </p:cNvPr>
          <p:cNvSpPr>
            <a:spLocks noGrp="1"/>
          </p:cNvSpPr>
          <p:nvPr>
            <p:ph idx="1"/>
          </p:nvPr>
        </p:nvSpPr>
        <p:spPr/>
        <p:txBody>
          <a:bodyPr/>
          <a:lstStyle/>
          <a:p>
            <a:pPr marL="342900" marR="0" lvl="0" indent="-342900" algn="just" defTabSz="914400" rtl="0" eaLnBrk="1" fontAlgn="auto" latinLnBrk="0" hangingPunct="1">
              <a:lnSpc>
                <a:spcPct val="107000"/>
              </a:lnSpc>
              <a:spcBef>
                <a:spcPts val="0"/>
              </a:spcBef>
              <a:spcAft>
                <a:spcPts val="0"/>
              </a:spcAft>
              <a:buClr>
                <a:srgbClr val="1CADE4"/>
              </a:buClr>
              <a:buSzPct val="100000"/>
              <a:buFont typeface="Symbol" panose="05050102010706020507" pitchFamily="18" charset="2"/>
              <a:buChar char=""/>
              <a:tabLst/>
              <a:defRPr/>
            </a:pPr>
            <a:r>
              <a:rPr lang="el-GR" sz="2200" dirty="0">
                <a:latin typeface="Calibri" panose="020F0502020204030204" pitchFamily="34" charset="0"/>
                <a:cs typeface="Calibri" panose="020F0502020204030204" pitchFamily="34" charset="0"/>
              </a:rPr>
              <a:t>Σχετίζεται με το πρωτόκολλο</a:t>
            </a:r>
            <a:r>
              <a:rPr lang="en-US" sz="2200" dirty="0">
                <a:latin typeface="Calibri" panose="020F0502020204030204" pitchFamily="34" charset="0"/>
                <a:cs typeface="Calibri" panose="020F0502020204030204" pitchFamily="34" charset="0"/>
              </a:rPr>
              <a:t> </a:t>
            </a:r>
            <a:r>
              <a:rPr lang="el-GR" sz="2200" dirty="0">
                <a:latin typeface="Calibri" panose="020F0502020204030204" pitchFamily="34" charset="0"/>
                <a:cs typeface="Calibri" panose="020F0502020204030204" pitchFamily="34" charset="0"/>
              </a:rPr>
              <a:t>802.11</a:t>
            </a:r>
            <a:r>
              <a:rPr lang="en-US" sz="2200" dirty="0">
                <a:latin typeface="Calibri" panose="020F0502020204030204" pitchFamily="34" charset="0"/>
                <a:cs typeface="Calibri" panose="020F0502020204030204" pitchFamily="34" charset="0"/>
              </a:rPr>
              <a:t>ah</a:t>
            </a:r>
            <a:endParaRPr lang="el-GR" sz="2200" dirty="0">
              <a:latin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
                <a:srgbClr val="1CADE4"/>
              </a:buClr>
              <a:buSzPct val="100000"/>
              <a:buFont typeface="Symbol" panose="05050102010706020507" pitchFamily="18" charset="2"/>
              <a:buChar char=""/>
              <a:tabLst/>
              <a:defRPr/>
            </a:pPr>
            <a:r>
              <a:rPr lang="el-GR" sz="2200" dirty="0">
                <a:latin typeface="Calibri" panose="020F0502020204030204" pitchFamily="34" charset="0"/>
                <a:cs typeface="Calibri" panose="020F0502020204030204" pitchFamily="34" charset="0"/>
              </a:rPr>
              <a:t>Εξισώνει τα κόστη όλων των πιθανών διαδρομών, καθιστώντας μεγαλύτερα μονοπάτια βιώσιμα.</a:t>
            </a:r>
          </a:p>
          <a:p>
            <a:pPr marL="342900" marR="0" lvl="0" indent="-342900" algn="just" defTabSz="914400" rtl="0" eaLnBrk="1" fontAlgn="auto" latinLnBrk="0" hangingPunct="1">
              <a:lnSpc>
                <a:spcPct val="107000"/>
              </a:lnSpc>
              <a:spcBef>
                <a:spcPts val="0"/>
              </a:spcBef>
              <a:spcAft>
                <a:spcPts val="0"/>
              </a:spcAft>
              <a:buClr>
                <a:srgbClr val="1CADE4"/>
              </a:buClr>
              <a:buSzPct val="100000"/>
              <a:buFont typeface="Symbol" panose="05050102010706020507" pitchFamily="18" charset="2"/>
              <a:buChar char=""/>
              <a:tabLst/>
              <a:defRPr/>
            </a:pPr>
            <a:r>
              <a:rPr lang="el-GR" sz="2200" dirty="0">
                <a:latin typeface="Calibri" panose="020F0502020204030204" pitchFamily="34" charset="0"/>
                <a:cs typeface="Calibri" panose="020F0502020204030204" pitchFamily="34" charset="0"/>
              </a:rPr>
              <a:t>Αξιοποιεί επίσης το </a:t>
            </a:r>
            <a:r>
              <a:rPr lang="en-US" sz="2200" dirty="0">
                <a:latin typeface="Calibri" panose="020F0502020204030204" pitchFamily="34" charset="0"/>
                <a:cs typeface="Calibri" panose="020F0502020204030204" pitchFamily="34" charset="0"/>
              </a:rPr>
              <a:t>IS-IS </a:t>
            </a:r>
            <a:r>
              <a:rPr lang="el-GR" sz="2200" dirty="0">
                <a:latin typeface="Calibri" panose="020F0502020204030204" pitchFamily="34" charset="0"/>
                <a:cs typeface="Calibri" panose="020F0502020204030204" pitchFamily="34" charset="0"/>
              </a:rPr>
              <a:t>πρωτόκολλο</a:t>
            </a:r>
          </a:p>
          <a:p>
            <a:pPr marL="342900" marR="0" lvl="0" indent="-342900" algn="just" defTabSz="914400" rtl="0" eaLnBrk="1" fontAlgn="auto" latinLnBrk="0" hangingPunct="1">
              <a:lnSpc>
                <a:spcPct val="107000"/>
              </a:lnSpc>
              <a:spcBef>
                <a:spcPts val="0"/>
              </a:spcBef>
              <a:spcAft>
                <a:spcPts val="0"/>
              </a:spcAft>
              <a:buClr>
                <a:srgbClr val="1CADE4"/>
              </a:buClr>
              <a:buSzPct val="100000"/>
              <a:buFont typeface="Symbol" panose="05050102010706020507" pitchFamily="18" charset="2"/>
              <a:buChar char=""/>
              <a:tabLst/>
              <a:defRPr/>
            </a:pPr>
            <a:r>
              <a:rPr lang="el-GR" sz="2200" dirty="0">
                <a:latin typeface="Calibri" panose="020F0502020204030204" pitchFamily="34" charset="0"/>
                <a:cs typeface="Calibri" panose="020F0502020204030204" pitchFamily="34" charset="0"/>
              </a:rPr>
              <a:t>Εξελίσσεται συνεχώς και ανταγωνίζεται πλέον ευρύτερα διαδεδομένα πρωτόκολλα όπως το </a:t>
            </a:r>
            <a:r>
              <a:rPr lang="en-US" sz="2200" dirty="0">
                <a:latin typeface="Calibri" panose="020F0502020204030204" pitchFamily="34" charset="0"/>
                <a:cs typeface="Calibri" panose="020F0502020204030204" pitchFamily="34" charset="0"/>
              </a:rPr>
              <a:t>TRILL</a:t>
            </a:r>
            <a:endParaRPr lang="el-GR" dirty="0"/>
          </a:p>
        </p:txBody>
      </p:sp>
    </p:spTree>
    <p:extLst>
      <p:ext uri="{BB962C8B-B14F-4D97-AF65-F5344CB8AC3E}">
        <p14:creationId xmlns:p14="http://schemas.microsoft.com/office/powerpoint/2010/main" val="13386083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B896-3CB5-40FA-A171-436BAFC157D8}"/>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QFabric</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D6FF9D0-9A95-41B4-9E16-5191BC74CC3D}"/>
              </a:ext>
            </a:extLst>
          </p:cNvPr>
          <p:cNvSpPr>
            <a:spLocks noGrp="1"/>
          </p:cNvSpPr>
          <p:nvPr>
            <p:ph idx="1"/>
          </p:nvPr>
        </p:nvSpPr>
        <p:spPr/>
        <p:txBody>
          <a:bodyPr>
            <a:normAutofit/>
          </a:bodyPr>
          <a:lstStyle/>
          <a:p>
            <a:pPr marL="342900" marR="0" lvl="0" indent="-342900" algn="just">
              <a:lnSpc>
                <a:spcPct val="107000"/>
              </a:lnSpc>
              <a:spcBef>
                <a:spcPts val="0"/>
              </a:spcBef>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Χρησιμοποιείται </a:t>
            </a:r>
            <a:r>
              <a:rPr lang="el-GR" sz="1800" dirty="0">
                <a:latin typeface="Calibri" panose="020F0502020204030204" pitchFamily="34" charset="0"/>
                <a:ea typeface="Calibri" panose="020F0502020204030204" pitchFamily="34" charset="0"/>
                <a:cs typeface="Times New Roman" panose="02020603050405020304" pitchFamily="18" charset="0"/>
              </a:rPr>
              <a:t>αποκλειστικά </a:t>
            </a:r>
            <a:r>
              <a:rPr lang="el-GR" sz="1800" dirty="0">
                <a:effectLst/>
                <a:latin typeface="Calibri" panose="020F0502020204030204" pitchFamily="34" charset="0"/>
                <a:ea typeface="Calibri" panose="020F0502020204030204" pitchFamily="34" charset="0"/>
                <a:cs typeface="Times New Roman" panose="02020603050405020304" pitchFamily="18" charset="0"/>
              </a:rPr>
              <a:t>από </a:t>
            </a:r>
            <a:r>
              <a:rPr lang="en-US" sz="1800" dirty="0">
                <a:effectLst/>
                <a:latin typeface="Calibri" panose="020F0502020204030204" pitchFamily="34" charset="0"/>
                <a:ea typeface="Calibri" panose="020F0502020204030204" pitchFamily="34" charset="0"/>
                <a:cs typeface="Times New Roman" panose="02020603050405020304" pitchFamily="18" charset="0"/>
              </a:rPr>
              <a:t>switches</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της </a:t>
            </a:r>
            <a:r>
              <a:rPr lang="en-US" sz="1800" dirty="0">
                <a:effectLst/>
                <a:latin typeface="Calibri" panose="020F0502020204030204" pitchFamily="34" charset="0"/>
                <a:ea typeface="Calibri" panose="020F0502020204030204" pitchFamily="34" charset="0"/>
                <a:cs typeface="Times New Roman" panose="02020603050405020304" pitchFamily="18" charset="0"/>
              </a:rPr>
              <a:t>Juniper Networks</a:t>
            </a:r>
          </a:p>
          <a:p>
            <a:pPr marL="342900" marR="0" lvl="0" indent="-342900" algn="just">
              <a:lnSpc>
                <a:spcPct val="107000"/>
              </a:lnSpc>
              <a:spcBef>
                <a:spcPts val="0"/>
              </a:spcBef>
              <a:spcAft>
                <a:spcPts val="800"/>
              </a:spcAft>
              <a:buFont typeface="Symbol" panose="05050102010706020507" pitchFamily="18"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Αξιοποιεί τη τεχνική </a:t>
            </a:r>
            <a:r>
              <a:rPr lang="en-US" sz="1800" dirty="0">
                <a:latin typeface="Calibri" panose="020F0502020204030204" pitchFamily="34" charset="0"/>
                <a:ea typeface="Calibri" panose="020F0502020204030204" pitchFamily="34" charset="0"/>
                <a:cs typeface="Times New Roman" panose="02020603050405020304" pitchFamily="18" charset="0"/>
              </a:rPr>
              <a:t>Virtual Chassis : </a:t>
            </a:r>
            <a:r>
              <a:rPr lang="el-GR" sz="1800" dirty="0">
                <a:latin typeface="Calibri" panose="020F0502020204030204" pitchFamily="34" charset="0"/>
                <a:ea typeface="Calibri" panose="020F0502020204030204" pitchFamily="34" charset="0"/>
                <a:cs typeface="Times New Roman" panose="02020603050405020304" pitchFamily="18" charset="0"/>
              </a:rPr>
              <a:t>Μία ομάδα συσκευών συμπεριφέρεται ως μία ενιαία οντότητα, με την ίδια καθυστέρηση από άκρο-σε-άκρο.</a:t>
            </a:r>
          </a:p>
          <a:p>
            <a:pPr marL="342900" marR="0" lvl="0" indent="-342900" algn="just">
              <a:lnSpc>
                <a:spcPct val="107000"/>
              </a:lnSpc>
              <a:spcBef>
                <a:spcPts val="0"/>
              </a:spcBef>
              <a:spcAft>
                <a:spcPts val="800"/>
              </a:spcAft>
              <a:buFont typeface="Symbol" panose="05050102010706020507" pitchFamily="18"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Κύρια στοιχεία του είναι :</a:t>
            </a:r>
          </a:p>
          <a:p>
            <a:pPr marL="635508" lvl="1" indent="-342900" algn="just">
              <a:lnSpc>
                <a:spcPct val="107000"/>
              </a:lnSpc>
              <a:spcBef>
                <a:spcPts val="0"/>
              </a:spcBef>
              <a:spcAft>
                <a:spcPts val="80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Το </a:t>
            </a:r>
            <a:r>
              <a:rPr lang="en-US" dirty="0">
                <a:effectLst/>
                <a:latin typeface="Calibri" panose="020F0502020204030204" pitchFamily="34" charset="0"/>
                <a:ea typeface="Calibri" panose="020F0502020204030204" pitchFamily="34" charset="0"/>
                <a:cs typeface="Times New Roman" panose="02020603050405020304" pitchFamily="18" charset="0"/>
              </a:rPr>
              <a:t>Director group</a:t>
            </a:r>
            <a:r>
              <a:rPr lang="el-GR" dirty="0">
                <a:effectLst/>
                <a:latin typeface="Calibri" panose="020F0502020204030204" pitchFamily="34" charset="0"/>
                <a:ea typeface="Calibri" panose="020F0502020204030204" pitchFamily="34" charset="0"/>
                <a:cs typeface="Times New Roman" panose="02020603050405020304" pitchFamily="18" charset="0"/>
              </a:rPr>
              <a:t> : Κύριος άξονας λειτουργιών</a:t>
            </a:r>
          </a:p>
          <a:p>
            <a:pPr marL="635508" lvl="1"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Τα </a:t>
            </a:r>
            <a:r>
              <a:rPr lang="en-US" dirty="0">
                <a:effectLst/>
                <a:latin typeface="Calibri" panose="020F0502020204030204" pitchFamily="34" charset="0"/>
                <a:ea typeface="Calibri" panose="020F0502020204030204" pitchFamily="34" charset="0"/>
                <a:cs typeface="Times New Roman" panose="02020603050405020304" pitchFamily="18" charset="0"/>
              </a:rPr>
              <a:t>Node devices</a:t>
            </a:r>
            <a:r>
              <a:rPr lang="el-GR" dirty="0">
                <a:latin typeface="Calibri" panose="020F0502020204030204" pitchFamily="34" charset="0"/>
                <a:ea typeface="Calibri" panose="020F0502020204030204" pitchFamily="34" charset="0"/>
                <a:cs typeface="Times New Roman" panose="02020603050405020304" pitchFamily="18" charset="0"/>
              </a:rPr>
              <a:t> : Ακραίες συσκευές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Τα </a:t>
            </a:r>
            <a:r>
              <a:rPr lang="en-US" dirty="0">
                <a:effectLst/>
                <a:latin typeface="Calibri" panose="020F0502020204030204" pitchFamily="34" charset="0"/>
                <a:ea typeface="Calibri" panose="020F0502020204030204" pitchFamily="34" charset="0"/>
                <a:cs typeface="Times New Roman" panose="02020603050405020304" pitchFamily="18" charset="0"/>
              </a:rPr>
              <a:t>Interconnect devices</a:t>
            </a:r>
            <a:r>
              <a:rPr lang="el-GR" dirty="0">
                <a:effectLst/>
                <a:latin typeface="Calibri" panose="020F0502020204030204" pitchFamily="34" charset="0"/>
                <a:ea typeface="Calibri" panose="020F0502020204030204" pitchFamily="34" charset="0"/>
                <a:cs typeface="Times New Roman" panose="02020603050405020304" pitchFamily="18" charset="0"/>
              </a:rPr>
              <a:t> : Συγκρότηση ενιαίας οντότητας</a:t>
            </a:r>
          </a:p>
          <a:p>
            <a:pPr marL="635508" lvl="1"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Το </a:t>
            </a:r>
            <a:r>
              <a:rPr lang="en-US" dirty="0">
                <a:effectLst/>
                <a:latin typeface="Calibri" panose="020F0502020204030204" pitchFamily="34" charset="0"/>
                <a:ea typeface="Calibri" panose="020F0502020204030204" pitchFamily="34" charset="0"/>
                <a:cs typeface="Times New Roman" panose="02020603050405020304" pitchFamily="18" charset="0"/>
              </a:rPr>
              <a:t>Control plane network</a:t>
            </a:r>
            <a:r>
              <a:rPr lang="el-GR" dirty="0">
                <a:effectLst/>
                <a:latin typeface="Calibri" panose="020F0502020204030204" pitchFamily="34" charset="0"/>
                <a:ea typeface="Calibri" panose="020F0502020204030204" pitchFamily="34" charset="0"/>
                <a:cs typeface="Times New Roman" panose="02020603050405020304" pitchFamily="18" charset="0"/>
              </a:rPr>
              <a:t> : Μονάδα διαχείρισης διασύνδεσης</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Director group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 τα </a:t>
            </a:r>
            <a:r>
              <a:rPr lang="en-US" sz="1800" dirty="0">
                <a:effectLst/>
                <a:latin typeface="Calibri" panose="020F0502020204030204" pitchFamily="34" charset="0"/>
                <a:ea typeface="Calibri" panose="020F0502020204030204" pitchFamily="34" charset="0"/>
                <a:cs typeface="Times New Roman" panose="02020603050405020304" pitchFamily="18" charset="0"/>
              </a:rPr>
              <a:t>nodes</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83376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CF57-8A70-4D25-A9ED-FE61EA960BD0}"/>
              </a:ext>
            </a:extLst>
          </p:cNvPr>
          <p:cNvSpPr>
            <a:spLocks noGrp="1"/>
          </p:cNvSpPr>
          <p:nvPr>
            <p:ph type="title"/>
          </p:nvPr>
        </p:nvSpPr>
        <p:spPr>
          <a:xfrm>
            <a:off x="878911" y="643468"/>
            <a:ext cx="3177847" cy="1674180"/>
          </a:xfrm>
        </p:spPr>
        <p:txBody>
          <a:bodyPr>
            <a:normAutofit/>
          </a:bodyPr>
          <a:lstStyle/>
          <a:p>
            <a:r>
              <a:rPr lang="el-GR" sz="4000" dirty="0">
                <a:latin typeface="Calibri" panose="020F0502020204030204" pitchFamily="34" charset="0"/>
                <a:cs typeface="Calibri" panose="020F0502020204030204" pitchFamily="34" charset="0"/>
              </a:rPr>
              <a:t>Προστασία από </a:t>
            </a:r>
            <a:r>
              <a:rPr lang="en-US" sz="4000" dirty="0">
                <a:latin typeface="Calibri" panose="020F0502020204030204" pitchFamily="34" charset="0"/>
                <a:cs typeface="Calibri" panose="020F0502020204030204" pitchFamily="34" charset="0"/>
              </a:rPr>
              <a:t>DDoS</a:t>
            </a:r>
            <a:endParaRPr lang="el-GR"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4A728F5-0B7A-4BF5-A409-89A77928061C}"/>
              </a:ext>
            </a:extLst>
          </p:cNvPr>
          <p:cNvSpPr>
            <a:spLocks noGrp="1"/>
          </p:cNvSpPr>
          <p:nvPr>
            <p:ph idx="1"/>
          </p:nvPr>
        </p:nvSpPr>
        <p:spPr>
          <a:xfrm>
            <a:off x="858064" y="2639380"/>
            <a:ext cx="3205049" cy="3229714"/>
          </a:xfrm>
        </p:spPr>
        <p:txBody>
          <a:bodyPr>
            <a:normAutofit/>
          </a:bodyPr>
          <a:lstStyle/>
          <a:p>
            <a:pPr marL="0" indent="0">
              <a:lnSpc>
                <a:spcPct val="100000"/>
              </a:lnSpc>
              <a:buNone/>
            </a:pPr>
            <a:r>
              <a:rPr lang="el-GR" sz="1100">
                <a:effectLst/>
                <a:latin typeface="Calibri" panose="020F0502020204030204" pitchFamily="34" charset="0"/>
                <a:ea typeface="Calibri" panose="020F0502020204030204" pitchFamily="34" charset="0"/>
                <a:cs typeface="Times New Roman" panose="02020603050405020304" pitchFamily="18" charset="0"/>
              </a:rPr>
              <a:t>Την εποχή του διαδικτύου οι επιθέσεις </a:t>
            </a:r>
            <a:r>
              <a:rPr lang="el-GR" sz="1100" err="1">
                <a:effectLst/>
                <a:latin typeface="Calibri" panose="020F0502020204030204" pitchFamily="34" charset="0"/>
                <a:ea typeface="Calibri" panose="020F0502020204030204" pitchFamily="34" charset="0"/>
                <a:cs typeface="Times New Roman" panose="02020603050405020304" pitchFamily="18" charset="0"/>
              </a:rPr>
              <a:t>DDoS</a:t>
            </a:r>
            <a:r>
              <a:rPr lang="el-GR" sz="1100">
                <a:effectLst/>
                <a:latin typeface="Calibri" panose="020F0502020204030204" pitchFamily="34" charset="0"/>
                <a:ea typeface="Calibri" panose="020F0502020204030204" pitchFamily="34" charset="0"/>
                <a:cs typeface="Times New Roman" panose="02020603050405020304" pitchFamily="18" charset="0"/>
              </a:rPr>
              <a:t> έχουν γίνει μεγάλη ανησυχία για τις επιχειρήσεις </a:t>
            </a:r>
          </a:p>
          <a:p>
            <a:pPr marL="0" indent="0">
              <a:lnSpc>
                <a:spcPct val="100000"/>
              </a:lnSpc>
              <a:buNone/>
            </a:pP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l-GR" sz="1100">
                <a:effectLst/>
                <a:latin typeface="Calibri" panose="020F0502020204030204" pitchFamily="34" charset="0"/>
                <a:ea typeface="Calibri" panose="020F0502020204030204" pitchFamily="34" charset="0"/>
                <a:cs typeface="Times New Roman" panose="02020603050405020304" pitchFamily="18" charset="0"/>
              </a:rPr>
              <a:t>Οι απώλειες που απορρέουν από αυτές τις επιθέσεις</a:t>
            </a:r>
          </a:p>
          <a:p>
            <a:pPr marL="0" indent="0">
              <a:lnSpc>
                <a:spcPct val="100000"/>
              </a:lnSpc>
              <a:buNone/>
            </a:pPr>
            <a:r>
              <a:rPr lang="el-GR" sz="1100">
                <a:effectLst/>
                <a:latin typeface="Calibri" panose="020F0502020204030204" pitchFamily="34" charset="0"/>
                <a:ea typeface="Calibri" panose="020F0502020204030204" pitchFamily="34" charset="0"/>
                <a:cs typeface="Times New Roman" panose="02020603050405020304" pitchFamily="18" charset="0"/>
              </a:rPr>
              <a:t> οδηγούν σε οικονομική άρνηση βιωσιμότητας</a:t>
            </a:r>
          </a:p>
          <a:p>
            <a:pPr marL="0" indent="0">
              <a:lnSpc>
                <a:spcPct val="100000"/>
              </a:lnSpc>
              <a:buNone/>
            </a:pPr>
            <a:r>
              <a:rPr lang="el-GR" sz="1100">
                <a:effectLst/>
                <a:latin typeface="Calibri" panose="020F0502020204030204" pitchFamily="34" charset="0"/>
                <a:ea typeface="Calibri" panose="020F0502020204030204" pitchFamily="34" charset="0"/>
                <a:cs typeface="Times New Roman" panose="02020603050405020304" pitchFamily="18" charset="0"/>
              </a:rPr>
              <a:t> (Economic </a:t>
            </a:r>
            <a:r>
              <a:rPr lang="el-GR" sz="1100" err="1">
                <a:effectLst/>
                <a:latin typeface="Calibri" panose="020F0502020204030204" pitchFamily="34" charset="0"/>
                <a:ea typeface="Calibri" panose="020F0502020204030204" pitchFamily="34" charset="0"/>
                <a:cs typeface="Times New Roman" panose="02020603050405020304" pitchFamily="18" charset="0"/>
              </a:rPr>
              <a:t>Denial</a:t>
            </a:r>
            <a:r>
              <a:rPr lang="el-GR" sz="1100">
                <a:effectLst/>
                <a:latin typeface="Calibri" panose="020F0502020204030204" pitchFamily="34" charset="0"/>
                <a:ea typeface="Calibri" panose="020F0502020204030204" pitchFamily="34" charset="0"/>
                <a:cs typeface="Times New Roman" panose="02020603050405020304" pitchFamily="18" charset="0"/>
              </a:rPr>
              <a:t> of </a:t>
            </a:r>
            <a:r>
              <a:rPr lang="el-GR" sz="1100" err="1">
                <a:effectLst/>
                <a:latin typeface="Calibri" panose="020F0502020204030204" pitchFamily="34" charset="0"/>
                <a:ea typeface="Calibri" panose="020F0502020204030204" pitchFamily="34" charset="0"/>
                <a:cs typeface="Times New Roman" panose="02020603050405020304" pitchFamily="18" charset="0"/>
              </a:rPr>
              <a:t>Sustainability</a:t>
            </a:r>
            <a:r>
              <a:rPr lang="el-GR" sz="1100">
                <a:effectLst/>
                <a:latin typeface="Calibri" panose="020F0502020204030204" pitchFamily="34" charset="0"/>
                <a:ea typeface="Calibri" panose="020F0502020204030204" pitchFamily="34" charset="0"/>
                <a:cs typeface="Times New Roman" panose="02020603050405020304" pitchFamily="18" charset="0"/>
              </a:rPr>
              <a:t> </a:t>
            </a:r>
            <a:r>
              <a:rPr lang="el-GR" sz="1100" err="1">
                <a:effectLst/>
                <a:latin typeface="Calibri" panose="020F0502020204030204" pitchFamily="34" charset="0"/>
                <a:ea typeface="Calibri" panose="020F0502020204030204" pitchFamily="34" charset="0"/>
                <a:cs typeface="Times New Roman" panose="02020603050405020304" pitchFamily="18" charset="0"/>
              </a:rPr>
              <a:t>attacks</a:t>
            </a:r>
            <a:r>
              <a:rPr lang="el-GR" sz="1100">
                <a:effectLst/>
                <a:latin typeface="Calibri" panose="020F0502020204030204" pitchFamily="34" charset="0"/>
                <a:ea typeface="Calibri" panose="020F0502020204030204" pitchFamily="34" charset="0"/>
                <a:cs typeface="Times New Roman" panose="02020603050405020304" pitchFamily="18" charset="0"/>
              </a:rPr>
              <a:t> ή </a:t>
            </a:r>
            <a:r>
              <a:rPr lang="el-GR" sz="1100" err="1">
                <a:effectLst/>
                <a:latin typeface="Calibri" panose="020F0502020204030204" pitchFamily="34" charset="0"/>
                <a:ea typeface="Calibri" panose="020F0502020204030204" pitchFamily="34" charset="0"/>
                <a:cs typeface="Times New Roman" panose="02020603050405020304" pitchFamily="18" charset="0"/>
              </a:rPr>
              <a:t>Edos</a:t>
            </a:r>
            <a:r>
              <a:rPr lang="el-GR" sz="1100">
                <a:effectLst/>
                <a:latin typeface="Calibri" panose="020F0502020204030204" pitchFamily="34" charset="0"/>
                <a:ea typeface="Calibri" panose="020F0502020204030204" pitchFamily="34" charset="0"/>
                <a:cs typeface="Times New Roman" panose="02020603050405020304" pitchFamily="18" charset="0"/>
              </a:rPr>
              <a:t> </a:t>
            </a:r>
            <a:r>
              <a:rPr lang="el-GR" sz="1100" err="1">
                <a:effectLst/>
                <a:latin typeface="Calibri" panose="020F0502020204030204" pitchFamily="34" charset="0"/>
                <a:ea typeface="Calibri" panose="020F0502020204030204" pitchFamily="34" charset="0"/>
                <a:cs typeface="Times New Roman" panose="02020603050405020304" pitchFamily="18" charset="0"/>
              </a:rPr>
              <a:t>attacks</a:t>
            </a:r>
            <a:r>
              <a:rPr lang="el-GR" sz="110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0000"/>
              </a:lnSpc>
              <a:buNone/>
            </a:pPr>
            <a:r>
              <a:rPr lang="el-GR" sz="1100">
                <a:effectLst/>
                <a:latin typeface="Calibri" panose="020F0502020204030204" pitchFamily="34" charset="0"/>
                <a:ea typeface="Calibri" panose="020F0502020204030204" pitchFamily="34" charset="0"/>
                <a:cs typeface="Times New Roman" panose="02020603050405020304" pitchFamily="18" charset="0"/>
              </a:rPr>
              <a:t>.Δηλαδή  εκμεταλλεύονται τη δυνατότητα παροχής πόρων</a:t>
            </a:r>
          </a:p>
          <a:p>
            <a:pPr marL="0" indent="0">
              <a:lnSpc>
                <a:spcPct val="100000"/>
              </a:lnSpc>
              <a:buNone/>
            </a:pPr>
            <a:r>
              <a:rPr lang="el-GR" sz="1100">
                <a:effectLst/>
                <a:latin typeface="Calibri" panose="020F0502020204030204" pitchFamily="34" charset="0"/>
                <a:ea typeface="Calibri" panose="020F0502020204030204" pitchFamily="34" charset="0"/>
                <a:cs typeface="Times New Roman" panose="02020603050405020304" pitchFamily="18" charset="0"/>
              </a:rPr>
              <a:t> κατ' απαίτηση του υπολογιστικό νέφος</a:t>
            </a:r>
            <a:endParaRPr lang="el-GR" sz="1100"/>
          </a:p>
          <a:p>
            <a:pPr>
              <a:lnSpc>
                <a:spcPct val="100000"/>
              </a:lnSpc>
            </a:pPr>
            <a:endParaRPr lang="el-GR" sz="1100"/>
          </a:p>
        </p:txBody>
      </p:sp>
      <p:pic>
        <p:nvPicPr>
          <p:cNvPr id="5" name="Picture 4">
            <a:extLst>
              <a:ext uri="{FF2B5EF4-FFF2-40B4-BE49-F238E27FC236}">
                <a16:creationId xmlns:a16="http://schemas.microsoft.com/office/drawing/2014/main" id="{3E38099C-033A-45FA-8FAD-3A908E03C350}"/>
              </a:ext>
            </a:extLst>
          </p:cNvPr>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802805" y="643466"/>
            <a:ext cx="6593844" cy="5225621"/>
          </a:xfrm>
          <a:prstGeom prst="rect">
            <a:avLst/>
          </a:prstGeom>
        </p:spPr>
      </p:pic>
    </p:spTree>
    <p:extLst>
      <p:ext uri="{BB962C8B-B14F-4D97-AF65-F5344CB8AC3E}">
        <p14:creationId xmlns:p14="http://schemas.microsoft.com/office/powerpoint/2010/main" val="35453531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6AC5-DEEF-46A5-B410-017DD520755A}"/>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Διασφάλιση ασφάλειας για  </a:t>
            </a:r>
            <a:r>
              <a:rPr lang="el-GR" dirty="0" err="1">
                <a:latin typeface="Calibri" panose="020F0502020204030204" pitchFamily="34" charset="0"/>
                <a:cs typeface="Calibri" panose="020F0502020204030204" pitchFamily="34" charset="0"/>
              </a:rPr>
              <a:t>DDoS</a:t>
            </a:r>
            <a:r>
              <a:rPr lang="el-GR" dirty="0">
                <a:latin typeface="Calibri" panose="020F0502020204030204" pitchFamily="34" charset="0"/>
                <a:cs typeface="Calibri" panose="020F0502020204030204" pitchFamily="34" charset="0"/>
              </a:rPr>
              <a:t> επιθέσεις στο Νέφος</a:t>
            </a:r>
          </a:p>
        </p:txBody>
      </p:sp>
      <p:sp>
        <p:nvSpPr>
          <p:cNvPr id="3" name="Content Placeholder 2">
            <a:extLst>
              <a:ext uri="{FF2B5EF4-FFF2-40B4-BE49-F238E27FC236}">
                <a16:creationId xmlns:a16="http://schemas.microsoft.com/office/drawing/2014/main" id="{CF177F67-20D7-4260-9E00-15272D80FD1E}"/>
              </a:ext>
            </a:extLst>
          </p:cNvPr>
          <p:cNvSpPr>
            <a:spLocks noGrp="1"/>
          </p:cNvSpPr>
          <p:nvPr>
            <p:ph idx="1"/>
          </p:nvPr>
        </p:nvSpPr>
        <p:spPr/>
        <p:txBody>
          <a:bodyPr/>
          <a:lstStyle/>
          <a:p>
            <a:pPr>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Επίπεδο θύματος / άμυνα σε επίπεδο εφαρμογής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Άμυνα σε επίπεδο VMM /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hypervisor</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Άμυνα σε επίπεδο Νέφους / σε επίπεδο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Άμυνα σε επίπεδο ISP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Times New Roman" panose="02020603050405020304" pitchFamily="18" charset="0"/>
              </a:rPr>
              <a:t>Άμυνα τρίτων </a:t>
            </a:r>
            <a:endParaRPr lang="el-GR" dirty="0"/>
          </a:p>
          <a:p>
            <a:pPr marL="0" indent="0">
              <a:buNone/>
            </a:pPr>
            <a:endParaRPr lang="el-GR" dirty="0"/>
          </a:p>
        </p:txBody>
      </p:sp>
    </p:spTree>
    <p:extLst>
      <p:ext uri="{BB962C8B-B14F-4D97-AF65-F5344CB8AC3E}">
        <p14:creationId xmlns:p14="http://schemas.microsoft.com/office/powerpoint/2010/main" val="31408316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D9F3-08A1-43D6-88F7-CF2BD3AE74F9}"/>
              </a:ext>
            </a:extLst>
          </p:cNvPr>
          <p:cNvSpPr>
            <a:spLocks noGrp="1"/>
          </p:cNvSpPr>
          <p:nvPr>
            <p:ph type="title"/>
          </p:nvPr>
        </p:nvSpPr>
        <p:spPr/>
        <p:txBody>
          <a:bodyPr/>
          <a:lstStyle/>
          <a:p>
            <a:r>
              <a:rPr lang="el-GR" dirty="0"/>
              <a:t>Χρήση εργαλείων Τεχνητής Νοημοσύνης</a:t>
            </a:r>
          </a:p>
        </p:txBody>
      </p:sp>
      <p:sp>
        <p:nvSpPr>
          <p:cNvPr id="3" name="Content Placeholder 2">
            <a:extLst>
              <a:ext uri="{FF2B5EF4-FFF2-40B4-BE49-F238E27FC236}">
                <a16:creationId xmlns:a16="http://schemas.microsoft.com/office/drawing/2014/main" id="{6A102426-20BE-4121-A994-90A92C9EF8D1}"/>
              </a:ext>
            </a:extLst>
          </p:cNvPr>
          <p:cNvSpPr>
            <a:spLocks noGrp="1"/>
          </p:cNvSpPr>
          <p:nvPr>
            <p:ph idx="1"/>
          </p:nvPr>
        </p:nvSpPr>
        <p:spPr/>
        <p:txBody>
          <a:bodyPr/>
          <a:lstStyle/>
          <a:p>
            <a:r>
              <a:rPr lang="el-GR" sz="2000" dirty="0">
                <a:effectLst/>
                <a:latin typeface="Calibri" panose="020F0502020204030204" pitchFamily="34" charset="0"/>
                <a:ea typeface="Calibri" panose="020F0502020204030204" pitchFamily="34" charset="0"/>
                <a:cs typeface="Times New Roman" panose="02020603050405020304" pitchFamily="18" charset="0"/>
              </a:rPr>
              <a:t>Η τεχνητή νοημοσύνη όπως μπορεί να λειτουργήσει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ώς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εργαλείο για τους επιτιθέμενους , αλλά μπορεί επίσης να βοηθήσει στην  επίλυση προβλημάτων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κυβερνοασφάλειας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Η τεχνητή νοημοσύνη και η γνωστική επεξεργασία δεδομένων (</a:t>
            </a:r>
            <a:r>
              <a:rPr lang="en-US" sz="2000" dirty="0">
                <a:effectLst/>
                <a:latin typeface="Calibri" panose="020F0502020204030204" pitchFamily="34" charset="0"/>
                <a:ea typeface="Calibri" panose="020F0502020204030204" pitchFamily="34" charset="0"/>
                <a:cs typeface="Times New Roman" panose="02020603050405020304" pitchFamily="18" charset="0"/>
              </a:rPr>
              <a:t>cognitive data processing</a:t>
            </a:r>
            <a:r>
              <a:rPr lang="el-GR" sz="2000" dirty="0">
                <a:effectLst/>
                <a:latin typeface="Calibri" panose="020F0502020204030204" pitchFamily="34" charset="0"/>
                <a:ea typeface="Calibri" panose="020F0502020204030204" pitchFamily="34" charset="0"/>
                <a:cs typeface="Times New Roman" panose="02020603050405020304" pitchFamily="18" charset="0"/>
              </a:rPr>
              <a:t>) χρησιμοποιούνται για τον εντοπισμό, την υπεράσπιση και την εξέταση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κυβερνοεπιθέσεων</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000" dirty="0">
                <a:latin typeface="Calibri" panose="020F0502020204030204" pitchFamily="34" charset="0"/>
                <a:ea typeface="Calibri" panose="020F0502020204030204" pitchFamily="34" charset="0"/>
                <a:cs typeface="Times New Roman" panose="02020603050405020304" pitchFamily="18" charset="0"/>
              </a:rPr>
              <a:t>Γνωστά εργαλεία που κάνουν χρήση </a:t>
            </a:r>
            <a:r>
              <a:rPr lang="el-GR" sz="2000" dirty="0">
                <a:effectLst/>
                <a:latin typeface="Calibri" panose="020F0502020204030204" pitchFamily="34" charset="0"/>
                <a:ea typeface="Calibri" panose="020F0502020204030204" pitchFamily="34" charset="0"/>
                <a:cs typeface="Times New Roman" panose="02020603050405020304" pitchFamily="18" charset="0"/>
              </a:rPr>
              <a:t>τεχνητής νοημοσύνης για ασφάλεια σε υποδομή νέφους: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Amazon Macie</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Vectra Networks Cognito</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6649263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4B06-C918-4008-B8B5-FF7073E09494}"/>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Μέθοδοι πρόληψης </a:t>
            </a:r>
            <a:r>
              <a:rPr lang="en-US" dirty="0">
                <a:latin typeface="Calibri" panose="020F0502020204030204" pitchFamily="34" charset="0"/>
                <a:cs typeface="Calibri" panose="020F0502020204030204" pitchFamily="34" charset="0"/>
              </a:rPr>
              <a:t>DDoS</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B453CBC-1734-4351-AF02-DF40080A093C}"/>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l-GR" sz="2000" dirty="0" err="1">
                <a:effectLst/>
                <a:latin typeface="Calibri" panose="020F0502020204030204" pitchFamily="34" charset="0"/>
                <a:ea typeface="Calibri" panose="020F0502020204030204" pitchFamily="34" charset="0"/>
                <a:cs typeface="Times New Roman" panose="02020603050405020304" pitchFamily="18" charset="0"/>
              </a:rPr>
              <a:t>Challenge-response</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protocols</a:t>
            </a:r>
            <a:endParaRPr lang="el-GR" sz="2000" dirty="0"/>
          </a:p>
          <a:p>
            <a:pPr>
              <a:buFont typeface="Wingdings" panose="05000000000000000000" pitchFamily="2" charset="2"/>
              <a:buChar char="§"/>
            </a:pPr>
            <a:r>
              <a:rPr lang="el-GR" sz="2000" dirty="0"/>
              <a:t>Ανίχνευση ανωμαλιών</a:t>
            </a:r>
            <a:endParaRPr lang="en-US" sz="2000" dirty="0"/>
          </a:p>
          <a:p>
            <a:r>
              <a:rPr lang="el-GR" sz="2000" dirty="0">
                <a:effectLst/>
                <a:latin typeface="Calibri" panose="020F0502020204030204" pitchFamily="34" charset="0"/>
                <a:ea typeface="Calibri" panose="020F0502020204030204" pitchFamily="34" charset="0"/>
                <a:cs typeface="Times New Roman" panose="02020603050405020304" pitchFamily="18" charset="0"/>
              </a:rPr>
              <a:t>Ανίχνευση στατιστικών προτύπων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l-GR" sz="2000" dirty="0">
                <a:effectLst/>
                <a:latin typeface="Calibri" panose="020F0502020204030204" pitchFamily="34" charset="0"/>
                <a:ea typeface="Calibri" panose="020F0502020204030204" pitchFamily="34" charset="0"/>
                <a:cs typeface="Times New Roman" panose="02020603050405020304" pitchFamily="18" charset="0"/>
              </a:rPr>
              <a:t>Κατώφλια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l-GR" sz="2000" dirty="0" err="1">
                <a:effectLst/>
                <a:latin typeface="Calibri" panose="020F0502020204030204" pitchFamily="34" charset="0"/>
                <a:ea typeface="Calibri" panose="020F0502020204030204" pitchFamily="34" charset="0"/>
                <a:cs typeface="Times New Roman" panose="02020603050405020304" pitchFamily="18" charset="0"/>
              </a:rPr>
              <a:t>Sessions</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web</a:t>
            </a:r>
            <a:r>
              <a:rPr lang="el-GR" sz="2000" dirty="0">
                <a:effectLst/>
                <a:latin typeface="Calibri" panose="020F0502020204030204" pitchFamily="34" charset="0"/>
                <a:ea typeface="Calibri" panose="020F0502020204030204" pitchFamily="34" charset="0"/>
                <a:cs typeface="Times New Roman" panose="02020603050405020304" pitchFamily="18" charset="0"/>
              </a:rPr>
              <a:t> συμπεριφορά</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l-GR" sz="2000" dirty="0">
                <a:effectLst/>
                <a:latin typeface="Calibri" panose="020F0502020204030204" pitchFamily="34" charset="0"/>
                <a:ea typeface="Calibri" panose="020F0502020204030204" pitchFamily="34" charset="0"/>
                <a:cs typeface="Times New Roman" panose="02020603050405020304" pitchFamily="18" charset="0"/>
              </a:rPr>
              <a:t>Μέθοδοι βάσει κατανομής πόρων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l-GR" sz="2000" dirty="0">
                <a:effectLst/>
                <a:latin typeface="Calibri" panose="020F0502020204030204" pitchFamily="34" charset="0"/>
                <a:ea typeface="Calibri" panose="020F0502020204030204" pitchFamily="34" charset="0"/>
                <a:cs typeface="Times New Roman" panose="02020603050405020304" pitchFamily="18" charset="0"/>
              </a:rPr>
              <a:t>Αυτόματη κλιμάκωση</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l-GR" sz="2000" dirty="0">
                <a:effectLst/>
                <a:latin typeface="Calibri" panose="020F0502020204030204" pitchFamily="34" charset="0"/>
                <a:ea typeface="Calibri" panose="020F0502020204030204" pitchFamily="34" charset="0"/>
                <a:cs typeface="Times New Roman" panose="02020603050405020304" pitchFamily="18" charset="0"/>
              </a:rPr>
              <a:t>Migration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l-GR" sz="2000" dirty="0">
                <a:effectLst/>
                <a:latin typeface="Calibri" panose="020F0502020204030204" pitchFamily="34" charset="0"/>
                <a:ea typeface="Calibri" panose="020F0502020204030204" pitchFamily="34" charset="0"/>
                <a:cs typeface="Times New Roman" panose="02020603050405020304" pitchFamily="18" charset="0"/>
              </a:rPr>
              <a:t>Εφεδρικοί διακομιστές και πόροι</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l-GR" sz="2000" dirty="0">
                <a:effectLst/>
                <a:latin typeface="Calibri" panose="020F0502020204030204" pitchFamily="34" charset="0"/>
                <a:ea typeface="Calibri" panose="020F0502020204030204" pitchFamily="34" charset="0"/>
                <a:cs typeface="Times New Roman" panose="02020603050405020304" pitchFamily="18" charset="0"/>
              </a:rPr>
              <a:t>Τερματισμός</a:t>
            </a:r>
          </a:p>
          <a:p>
            <a:pPr marL="285750" indent="-285750">
              <a:buFont typeface="Wingdings" panose="05000000000000000000" pitchFamily="2" charset="2"/>
              <a:buChar char="ü"/>
            </a:pPr>
            <a:endParaRPr lang="el-GR" dirty="0"/>
          </a:p>
        </p:txBody>
      </p:sp>
    </p:spTree>
    <p:extLst>
      <p:ext uri="{BB962C8B-B14F-4D97-AF65-F5344CB8AC3E}">
        <p14:creationId xmlns:p14="http://schemas.microsoft.com/office/powerpoint/2010/main" val="112185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BB0E57-D383-41CB-8204-380330E51E43}"/>
              </a:ext>
            </a:extLst>
          </p:cNvPr>
          <p:cNvSpPr>
            <a:spLocks noGrp="1"/>
          </p:cNvSpPr>
          <p:nvPr>
            <p:ph type="title"/>
          </p:nvPr>
        </p:nvSpPr>
        <p:spPr/>
        <p:txBody>
          <a:bodyPr/>
          <a:lstStyle/>
          <a:p>
            <a:r>
              <a:rPr lang="el-GR" dirty="0"/>
              <a:t>Η εξέλιξη των κέντρων δεδομένων</a:t>
            </a:r>
            <a:endParaRPr lang="en-US" dirty="0"/>
          </a:p>
        </p:txBody>
      </p:sp>
      <p:sp>
        <p:nvSpPr>
          <p:cNvPr id="3" name="Θέση περιεχομένου 2">
            <a:extLst>
              <a:ext uri="{FF2B5EF4-FFF2-40B4-BE49-F238E27FC236}">
                <a16:creationId xmlns:a16="http://schemas.microsoft.com/office/drawing/2014/main" id="{BD156FF5-5306-4B43-BC73-AA017BB55A41}"/>
              </a:ext>
            </a:extLst>
          </p:cNvPr>
          <p:cNvSpPr>
            <a:spLocks noGrp="1"/>
          </p:cNvSpPr>
          <p:nvPr>
            <p:ph idx="1"/>
          </p:nvPr>
        </p:nvSpPr>
        <p:spPr>
          <a:xfrm>
            <a:off x="677334" y="1424066"/>
            <a:ext cx="8596668" cy="5433933"/>
          </a:xfrm>
        </p:spPr>
        <p:txBody>
          <a:bodyPr>
            <a:normAutofit fontScale="77500" lnSpcReduction="20000"/>
          </a:bodyPr>
          <a:lstStyle/>
          <a:p>
            <a:r>
              <a:rPr lang="el-GR" sz="1800" b="0" i="0" u="none" strike="noStrike" baseline="0" dirty="0">
                <a:solidFill>
                  <a:srgbClr val="000000"/>
                </a:solidFill>
                <a:latin typeface="Segoe UI" panose="020B0502040204020203" pitchFamily="34" charset="0"/>
              </a:rPr>
              <a:t>Μέχρι πριν λίγα χρόνια, η έννοια των </a:t>
            </a:r>
            <a:r>
              <a:rPr lang="el-GR" sz="1800" b="0" i="0" u="none" strike="noStrike" baseline="0" dirty="0" err="1">
                <a:solidFill>
                  <a:srgbClr val="000000"/>
                </a:solidFill>
                <a:latin typeface="Segoe UI" panose="020B0502040204020203" pitchFamily="34" charset="0"/>
              </a:rPr>
              <a:t>data</a:t>
            </a:r>
            <a:r>
              <a:rPr lang="en-US"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centers</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και του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computing</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ήταν για τον κόσμο της τεχνολογίας, μία έννοια συνυφασμένη με ιδιαίτερα υψηλές απαιτήσεις ακόμα και για μεγάλες επιχειρήσεις. Θεωρούνταν μία ακριβή επένδυση που δεν ήταν προσιτή σε όλους τους οργανισμούς, παρά το γεγονός ότι πολλοί θα ήθελαν να έχουν πρόσβαση στις δυνατότητες που προσφέρει σε όλους τους κρίσιμους τομείς. </a:t>
            </a:r>
          </a:p>
          <a:p>
            <a:r>
              <a:rPr lang="el-GR" sz="1800" b="0" i="0" u="none" strike="noStrike" baseline="0" dirty="0" err="1">
                <a:solidFill>
                  <a:srgbClr val="000000"/>
                </a:solidFill>
                <a:latin typeface="Segoe UI" panose="020B0502040204020203" pitchFamily="34" charset="0"/>
              </a:rPr>
              <a:t>Πλέον,τα</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data</a:t>
            </a:r>
            <a:r>
              <a:rPr lang="en-US"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centers</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και οι υπηρεσίες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computing</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που προσφέρουν έχουν εξελιχθεί σε αναγκαιότητα τόσο για μεγάλους οργανισμούς όσο και για μικρομεσαίες επιχειρήσεις, οι οποίες αναζητούν ένα πραγματικά ευέλικτο και ασφαλές περιβάλλον ώστε να αναπτύξουν εφαρμογές και υπηρεσίες με την καλύτερη δυνατή ποιότητα προς τους πελάτες τους.</a:t>
            </a:r>
          </a:p>
          <a:p>
            <a:r>
              <a:rPr lang="el-GR" sz="1800" b="0" i="0" u="none" strike="noStrike" baseline="0" dirty="0">
                <a:solidFill>
                  <a:srgbClr val="000000"/>
                </a:solidFill>
                <a:latin typeface="Segoe UI" panose="020B0502040204020203" pitchFamily="34" charset="0"/>
              </a:rPr>
              <a:t>Η αναγκαιότητα όλων των σύγχρονων επιχειρήσεων να λειτουργούν στο βέλτιστο βαθμό αδιάλειπτα και έχοντας υψηλής ποιότητας πρόσβαση στα δεδομένα τους, έχει αναδείξει την απόλυτη ανάγκη ύπαρξης για κάθε επιχείρηση ενός ή περισσότερων </a:t>
            </a:r>
            <a:r>
              <a:rPr lang="el-GR" sz="1800" b="0" i="0" u="none" strike="noStrike" baseline="0" dirty="0" err="1">
                <a:solidFill>
                  <a:srgbClr val="000000"/>
                </a:solidFill>
                <a:latin typeface="Segoe UI" panose="020B0502040204020203" pitchFamily="34" charset="0"/>
              </a:rPr>
              <a:t>DataCenters</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που θα εξασφαλίζουν όλα τα παραπάνω.</a:t>
            </a:r>
          </a:p>
          <a:p>
            <a:r>
              <a:rPr lang="el-GR" sz="1800" b="0" i="0" u="none" strike="noStrike" baseline="0" dirty="0">
                <a:solidFill>
                  <a:srgbClr val="000000"/>
                </a:solidFill>
                <a:latin typeface="Segoe UI" panose="020B0502040204020203" pitchFamily="34" charset="0"/>
              </a:rPr>
              <a:t>Έπειτα από πολλά χρόνια συνεχούς εξέλιξης, τα </a:t>
            </a:r>
            <a:r>
              <a:rPr lang="el-GR" sz="1800" b="0" i="0" u="none" strike="noStrike" baseline="0" dirty="0" err="1">
                <a:solidFill>
                  <a:srgbClr val="000000"/>
                </a:solidFill>
                <a:latin typeface="Segoe UI" panose="020B0502040204020203" pitchFamily="34" charset="0"/>
              </a:rPr>
              <a:t>Data</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Centers</a:t>
            </a:r>
            <a:r>
              <a:rPr lang="el-GR" sz="1800" b="0" i="0" u="none" strike="noStrike" baseline="0" dirty="0">
                <a:solidFill>
                  <a:srgbClr val="000000"/>
                </a:solidFill>
                <a:latin typeface="Segoe UI" panose="020B0502040204020203" pitchFamily="34" charset="0"/>
              </a:rPr>
              <a:t> καλούνται να διαδραματίσουν έναν ακόμα σημαντικότερο ρόλο, αποτελώντας τη βάση για να εξελιχθεί το πλέον δυναμικό περιβάλλον ΙΤ εφαρμογών, το οποίο χαρακτηρίζεται από μεγάλες απαιτήσεις σε </a:t>
            </a:r>
            <a:r>
              <a:rPr lang="el-GR" sz="1800" b="0" i="0" u="none" strike="noStrike" baseline="0" dirty="0" err="1">
                <a:solidFill>
                  <a:srgbClr val="000000"/>
                </a:solidFill>
                <a:latin typeface="Segoe UI" panose="020B0502040204020203" pitchFamily="34" charset="0"/>
              </a:rPr>
              <a:t>internet</a:t>
            </a:r>
            <a:r>
              <a:rPr lang="en-US"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traffic</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low</a:t>
            </a:r>
            <a:r>
              <a:rPr lang="en-US"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latency</a:t>
            </a:r>
            <a:r>
              <a:rPr lang="el-GR" sz="1800" b="0" i="0" u="none" strike="noStrike" baseline="0" dirty="0">
                <a:solidFill>
                  <a:srgbClr val="000000"/>
                </a:solidFill>
                <a:latin typeface="Segoe UI" panose="020B0502040204020203" pitchFamily="34" charset="0"/>
              </a:rPr>
              <a:t>, υψηλές ανάγκες σε παροχή ισχύος, διασύνδεση πλήθους σημείων και εφαρμογών.</a:t>
            </a:r>
          </a:p>
          <a:p>
            <a:r>
              <a:rPr lang="el-GR" sz="1800" b="0" i="0" u="none" strike="noStrike" baseline="0" dirty="0">
                <a:solidFill>
                  <a:srgbClr val="000000"/>
                </a:solidFill>
                <a:latin typeface="Segoe UI" panose="020B0502040204020203" pitchFamily="34" charset="0"/>
              </a:rPr>
              <a:t>Η αλματώδης αύξηση του αριθμού των χρηστών κινητής τηλεφωνίας και των σχετικών εφαρμογών, του </a:t>
            </a:r>
            <a:r>
              <a:rPr lang="el-GR" sz="1800" b="0" i="0" u="none" strike="noStrike" baseline="0" dirty="0" err="1">
                <a:solidFill>
                  <a:srgbClr val="000000"/>
                </a:solidFill>
                <a:latin typeface="Segoe UI" panose="020B0502040204020203" pitchFamily="34" charset="0"/>
              </a:rPr>
              <a:t>virtualization</a:t>
            </a:r>
            <a:r>
              <a:rPr lang="el-GR" sz="1800" b="0" i="0" u="none" strike="noStrike" baseline="0" dirty="0">
                <a:solidFill>
                  <a:srgbClr val="000000"/>
                </a:solidFill>
                <a:latin typeface="Segoe UI" panose="020B0502040204020203" pitchFamily="34" charset="0"/>
              </a:rPr>
              <a:t>, των απαιτήσεων για </a:t>
            </a:r>
            <a:r>
              <a:rPr lang="el-GR" sz="1800" b="0" i="0" u="none" strike="noStrike" baseline="0" dirty="0" err="1">
                <a:solidFill>
                  <a:srgbClr val="000000"/>
                </a:solidFill>
                <a:latin typeface="Segoe UI" panose="020B0502040204020203" pitchFamily="34" charset="0"/>
              </a:rPr>
              <a:t>real</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time</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streaming</a:t>
            </a:r>
            <a:r>
              <a:rPr lang="el-GR" sz="1800" b="0" i="0" u="none" strike="noStrike" baseline="0" dirty="0">
                <a:solidFill>
                  <a:srgbClr val="000000"/>
                </a:solidFill>
                <a:latin typeface="Segoe UI" panose="020B0502040204020203" pitchFamily="34" charset="0"/>
              </a:rPr>
              <a:t>, της αναμετάδοσης των τηλεοπτικών προγραμμάτων σε υψηλή ανάλυση, της βιομηχανίας της μουσικής, των μέσων κοινωνικής δικτύωσης, αποτελούν κάποιους από τους παράγοντες που ερμηνεύουν τόσο σε πανευρωπαϊκό όσο και σε παγκόσμιο επίπεδο την αλματώδη αύξηση του </a:t>
            </a:r>
            <a:r>
              <a:rPr lang="el-GR" sz="1800" b="0" i="0" u="none" strike="noStrike" baseline="0" dirty="0" err="1">
                <a:solidFill>
                  <a:srgbClr val="000000"/>
                </a:solidFill>
                <a:latin typeface="Segoe UI" panose="020B0502040204020203" pitchFamily="34" charset="0"/>
              </a:rPr>
              <a:t>internettraffic</a:t>
            </a:r>
            <a:r>
              <a:rPr lang="el-GR" sz="1800" b="0" i="0" u="none" strike="noStrike" baseline="0" dirty="0">
                <a:solidFill>
                  <a:srgbClr val="000000"/>
                </a:solidFill>
                <a:latin typeface="Segoe UI" panose="020B0502040204020203" pitchFamily="34" charset="0"/>
              </a:rPr>
              <a:t>. </a:t>
            </a:r>
          </a:p>
          <a:p>
            <a:r>
              <a:rPr lang="el-GR" sz="1800" b="0" i="0" u="none" strike="noStrike" baseline="0" dirty="0">
                <a:solidFill>
                  <a:srgbClr val="000000"/>
                </a:solidFill>
                <a:latin typeface="Segoe UI" panose="020B0502040204020203" pitchFamily="34" charset="0"/>
              </a:rPr>
              <a:t>Τα </a:t>
            </a:r>
            <a:r>
              <a:rPr lang="el-GR" sz="1800" b="0" i="0" u="none" strike="noStrike" baseline="0" dirty="0" err="1">
                <a:solidFill>
                  <a:srgbClr val="000000"/>
                </a:solidFill>
                <a:latin typeface="Segoe UI" panose="020B0502040204020203" pitchFamily="34" charset="0"/>
              </a:rPr>
              <a:t>DataCenters</a:t>
            </a:r>
            <a:r>
              <a:rPr lang="el-GR" sz="1800" b="0" i="0" u="none" strike="noStrike" baseline="0" dirty="0">
                <a:solidFill>
                  <a:srgbClr val="000000"/>
                </a:solidFill>
                <a:latin typeface="Segoe UI" panose="020B0502040204020203" pitchFamily="34" charset="0"/>
              </a:rPr>
              <a:t> αναμφίβολα θα διαδραματίσουν καταλυτικό ρόλο, αποτελώντας τους σύγχρονους </a:t>
            </a:r>
            <a:r>
              <a:rPr lang="el-GR" sz="1800" b="0" i="0" u="none" strike="noStrike" baseline="0" dirty="0" err="1">
                <a:solidFill>
                  <a:srgbClr val="000000"/>
                </a:solidFill>
                <a:latin typeface="Segoe UI" panose="020B0502040204020203" pitchFamily="34" charset="0"/>
              </a:rPr>
              <a:t>internet</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exchanges</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και προσφέροντας άμεση και εύκολη διασύνδεση των χρηστών με το δίκτυο των </a:t>
            </a:r>
            <a:r>
              <a:rPr lang="el-GR" sz="1800" b="0" i="0" u="none" strike="noStrike" baseline="0" dirty="0" err="1">
                <a:solidFill>
                  <a:srgbClr val="000000"/>
                </a:solidFill>
                <a:latin typeface="Segoe UI" panose="020B0502040204020203" pitchFamily="34" charset="0"/>
              </a:rPr>
              <a:t>παρόχων</a:t>
            </a:r>
            <a:r>
              <a:rPr lang="el-GR" sz="1800" b="0" i="0" u="none" strike="noStrike" baseline="0" dirty="0">
                <a:solidFill>
                  <a:srgbClr val="000000"/>
                </a:solidFill>
                <a:latin typeface="Segoe UI" panose="020B0502040204020203" pitchFamily="34" charset="0"/>
              </a:rPr>
              <a:t>.</a:t>
            </a:r>
            <a:endParaRPr lang="en-US" dirty="0"/>
          </a:p>
        </p:txBody>
      </p:sp>
      <p:sp>
        <p:nvSpPr>
          <p:cNvPr id="4" name="Θέση αριθμού διαφάνειας 3">
            <a:extLst>
              <a:ext uri="{FF2B5EF4-FFF2-40B4-BE49-F238E27FC236}">
                <a16:creationId xmlns:a16="http://schemas.microsoft.com/office/drawing/2014/main" id="{828E4847-0DFE-41B6-9B4D-7DA2607C11C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98466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772F2B-81B4-4708-B61C-39E45C8EFC3D}"/>
              </a:ext>
            </a:extLst>
          </p:cNvPr>
          <p:cNvSpPr>
            <a:spLocks noGrp="1"/>
          </p:cNvSpPr>
          <p:nvPr>
            <p:ph type="title"/>
          </p:nvPr>
        </p:nvSpPr>
        <p:spPr/>
        <p:txBody>
          <a:bodyPr/>
          <a:lstStyle/>
          <a:p>
            <a:r>
              <a:rPr lang="el-GR" sz="1800" b="0" i="1" u="none" strike="noStrike" baseline="0" dirty="0">
                <a:solidFill>
                  <a:srgbClr val="000000"/>
                </a:solidFill>
                <a:latin typeface="Segoe UI" panose="020B0502040204020203" pitchFamily="34" charset="0"/>
              </a:rPr>
              <a:t>Βασικά χαρακτηριστικά τοπικού </a:t>
            </a:r>
            <a:r>
              <a:rPr lang="el-GR" sz="1800" b="0" i="1" u="none" strike="noStrike" baseline="0" dirty="0" err="1">
                <a:solidFill>
                  <a:srgbClr val="000000"/>
                </a:solidFill>
                <a:latin typeface="Segoe UI" panose="020B0502040204020203" pitchFamily="34" charset="0"/>
              </a:rPr>
              <a:t>data</a:t>
            </a:r>
            <a:r>
              <a:rPr lang="el-GR" sz="1800" b="0" i="1" u="none" strike="noStrike" baseline="0" dirty="0">
                <a:solidFill>
                  <a:srgbClr val="000000"/>
                </a:solidFill>
                <a:latin typeface="Segoe UI" panose="020B0502040204020203" pitchFamily="34" charset="0"/>
              </a:rPr>
              <a:t> </a:t>
            </a:r>
            <a:r>
              <a:rPr lang="el-GR" sz="1800" b="0" i="1" u="none" strike="noStrike" baseline="0" dirty="0" err="1">
                <a:solidFill>
                  <a:srgbClr val="000000"/>
                </a:solidFill>
                <a:latin typeface="Segoe UI" panose="020B0502040204020203" pitchFamily="34" charset="0"/>
              </a:rPr>
              <a:t>center</a:t>
            </a:r>
            <a:r>
              <a:rPr lang="el-GR" sz="1800" b="0" i="1" u="none" strike="noStrike" baseline="0" dirty="0">
                <a:solidFill>
                  <a:srgbClr val="000000"/>
                </a:solidFill>
                <a:latin typeface="Segoe UI" panose="020B0502040204020203" pitchFamily="34" charset="0"/>
              </a:rPr>
              <a:t> </a:t>
            </a:r>
            <a:r>
              <a:rPr lang="el-GR" sz="1800" b="0" i="1" u="none" strike="noStrike" baseline="0" dirty="0" err="1">
                <a:solidFill>
                  <a:srgbClr val="000000"/>
                </a:solidFill>
                <a:latin typeface="Segoe UI" panose="020B0502040204020203" pitchFamily="34" charset="0"/>
              </a:rPr>
              <a:t>vs</a:t>
            </a:r>
            <a:r>
              <a:rPr lang="el-GR" sz="1800" b="0" i="1" u="none" strike="noStrike" baseline="0" dirty="0">
                <a:solidFill>
                  <a:srgbClr val="000000"/>
                </a:solidFill>
                <a:latin typeface="Segoe UI" panose="020B0502040204020203" pitchFamily="34" charset="0"/>
              </a:rPr>
              <a:t> </a:t>
            </a:r>
            <a:r>
              <a:rPr lang="el-GR" sz="1800" b="0" i="1" u="none" strike="noStrike" baseline="0" dirty="0" err="1">
                <a:solidFill>
                  <a:srgbClr val="000000"/>
                </a:solidFill>
                <a:latin typeface="Segoe UI" panose="020B0502040204020203" pitchFamily="34" charset="0"/>
              </a:rPr>
              <a:t>cloud</a:t>
            </a:r>
            <a:endParaRPr lang="en-US" dirty="0"/>
          </a:p>
        </p:txBody>
      </p:sp>
      <p:sp>
        <p:nvSpPr>
          <p:cNvPr id="3" name="Θέση περιεχομένου 2">
            <a:extLst>
              <a:ext uri="{FF2B5EF4-FFF2-40B4-BE49-F238E27FC236}">
                <a16:creationId xmlns:a16="http://schemas.microsoft.com/office/drawing/2014/main" id="{DD8D805B-CFE2-475F-93A1-50B5CCF8DEDC}"/>
              </a:ext>
            </a:extLst>
          </p:cNvPr>
          <p:cNvSpPr>
            <a:spLocks noGrp="1"/>
          </p:cNvSpPr>
          <p:nvPr>
            <p:ph idx="1"/>
          </p:nvPr>
        </p:nvSpPr>
        <p:spPr>
          <a:xfrm>
            <a:off x="677334" y="1199213"/>
            <a:ext cx="8596668" cy="5658787"/>
          </a:xfrm>
        </p:spPr>
        <p:txBody>
          <a:bodyPr>
            <a:normAutofit/>
          </a:bodyPr>
          <a:lstStyle/>
          <a:p>
            <a:r>
              <a:rPr lang="el-GR" sz="1800" b="1" i="0" u="none" strike="noStrike" baseline="0" dirty="0">
                <a:solidFill>
                  <a:srgbClr val="000000"/>
                </a:solidFill>
                <a:latin typeface="Segoe UI" panose="020B0502040204020203" pitchFamily="34" charset="0"/>
              </a:rPr>
              <a:t>Τοποθεσία: </a:t>
            </a:r>
            <a:r>
              <a:rPr lang="el-GR" sz="1800" b="0" i="0" u="none" strike="noStrike" baseline="0" dirty="0">
                <a:solidFill>
                  <a:srgbClr val="000000"/>
                </a:solidFill>
                <a:latin typeface="Segoe UI" panose="020B0502040204020203" pitchFamily="34" charset="0"/>
              </a:rPr>
              <a:t>Το</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κέντρο δεδομένων</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βρίσκεται</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εντός της</a:t>
            </a:r>
            <a:r>
              <a:rPr lang="el-GR"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εταιρείας, πράγμα το οποίο σημαίνει ότι η εταιρεία έχει και</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τον</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αποκλειστικό έλεγχο. Στο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ο έλεγχος γίνεται από τον </a:t>
            </a:r>
            <a:r>
              <a:rPr lang="el-GR" sz="1800" b="0" i="0" u="none" strike="noStrike" baseline="0" dirty="0" err="1">
                <a:solidFill>
                  <a:srgbClr val="000000"/>
                </a:solidFill>
                <a:latin typeface="Segoe UI" panose="020B0502040204020203" pitchFamily="34" charset="0"/>
              </a:rPr>
              <a:t>πάροχο</a:t>
            </a:r>
            <a:r>
              <a:rPr lang="el-GR" sz="1800" b="0" i="0" u="none" strike="noStrike" baseline="0" dirty="0">
                <a:solidFill>
                  <a:srgbClr val="000000"/>
                </a:solidFill>
                <a:latin typeface="Segoe UI" panose="020B0502040204020203" pitchFamily="34" charset="0"/>
              </a:rPr>
              <a:t> και το υλικό δεν είναι φυσικά </a:t>
            </a:r>
            <a:r>
              <a:rPr lang="el-GR" sz="1800" b="0" i="0" u="none" strike="noStrike" baseline="0" dirty="0" err="1">
                <a:solidFill>
                  <a:srgbClr val="000000"/>
                </a:solidFill>
                <a:latin typeface="Segoe UI" panose="020B0502040204020203" pitchFamily="34" charset="0"/>
              </a:rPr>
              <a:t>προσβάσιμο</a:t>
            </a:r>
            <a:r>
              <a:rPr lang="el-GR" sz="1800" b="0" i="0" u="none" strike="noStrike" baseline="0" dirty="0">
                <a:solidFill>
                  <a:srgbClr val="000000"/>
                </a:solidFill>
                <a:latin typeface="Segoe UI" panose="020B0502040204020203" pitchFamily="34" charset="0"/>
              </a:rPr>
              <a:t>.</a:t>
            </a:r>
          </a:p>
          <a:p>
            <a:r>
              <a:rPr lang="el-GR" sz="1800" b="1" i="0" u="none" strike="noStrike" baseline="0" dirty="0">
                <a:solidFill>
                  <a:srgbClr val="000000"/>
                </a:solidFill>
                <a:latin typeface="Segoe UI" panose="020B0502040204020203" pitchFamily="34" charset="0"/>
              </a:rPr>
              <a:t>Διαχείριση</a:t>
            </a:r>
            <a:r>
              <a:rPr lang="el-GR" sz="1800" b="0" i="0" u="none" strike="noStrike" baseline="0" dirty="0">
                <a:solidFill>
                  <a:srgbClr val="000000"/>
                </a:solidFill>
                <a:latin typeface="Calibri" panose="020F0502020204030204" pitchFamily="34" charset="0"/>
              </a:rPr>
              <a:t>:</a:t>
            </a:r>
            <a:r>
              <a:rPr lang="en-US" sz="1800" b="0"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Segoe UI" panose="020B0502040204020203" pitchFamily="34" charset="0"/>
              </a:rPr>
              <a:t>Η</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διαχείριση</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του</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τοπικού</a:t>
            </a:r>
            <a:r>
              <a:rPr lang="en-US" sz="1800" b="0" i="0" u="none" strike="noStrike" baseline="0" dirty="0">
                <a:solidFill>
                  <a:srgbClr val="000000"/>
                </a:solidFill>
                <a:latin typeface="Segoe UI" panose="020B0502040204020203" pitchFamily="34" charset="0"/>
              </a:rPr>
              <a:t> datacenter</a:t>
            </a:r>
            <a:r>
              <a:rPr lang="el-GR" sz="1800" b="0" i="0" u="none" strike="noStrike" baseline="0" dirty="0">
                <a:solidFill>
                  <a:srgbClr val="000000"/>
                </a:solidFill>
                <a:latin typeface="Segoe UI" panose="020B0502040204020203" pitchFamily="34" charset="0"/>
              </a:rPr>
              <a:t>γίνεται από εξειδικευμένο τμήμα</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ΙΤ</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της</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εταιρείας,</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ενώ στο </a:t>
            </a:r>
            <a:r>
              <a:rPr lang="en-US" sz="1800" b="0" i="0" u="none" strike="noStrike" baseline="0" dirty="0">
                <a:solidFill>
                  <a:srgbClr val="000000"/>
                </a:solidFill>
                <a:latin typeface="Segoe UI" panose="020B0502040204020203" pitchFamily="34" charset="0"/>
              </a:rPr>
              <a:t>cloud </a:t>
            </a:r>
            <a:r>
              <a:rPr lang="el-GR" sz="1800" b="0" i="0" u="none" strike="noStrike" baseline="0" dirty="0">
                <a:solidFill>
                  <a:srgbClr val="000000"/>
                </a:solidFill>
                <a:latin typeface="Segoe UI" panose="020B0502040204020203" pitchFamily="34" charset="0"/>
              </a:rPr>
              <a:t>η</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διαχείριση γίνεται από τους εργαζόμενους του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παρόχου</a:t>
            </a:r>
            <a:r>
              <a:rPr lang="el-GR" sz="1800" b="0" i="0" u="none" strike="noStrike" baseline="0" dirty="0">
                <a:solidFill>
                  <a:srgbClr val="000000"/>
                </a:solidFill>
                <a:latin typeface="Segoe UI" panose="020B0502040204020203" pitchFamily="34" charset="0"/>
              </a:rPr>
              <a:t>.</a:t>
            </a:r>
            <a:r>
              <a:rPr lang="el-GR" sz="1800" b="1" i="0" u="none" strike="noStrike" baseline="0" dirty="0">
                <a:solidFill>
                  <a:srgbClr val="000000"/>
                </a:solidFill>
                <a:latin typeface="Segoe UI" panose="020B0502040204020203" pitchFamily="34" charset="0"/>
              </a:rPr>
              <a:t> </a:t>
            </a:r>
          </a:p>
          <a:p>
            <a:r>
              <a:rPr lang="el-GR" sz="1800" b="1" i="0" u="none" strike="noStrike" baseline="0" dirty="0">
                <a:solidFill>
                  <a:srgbClr val="000000"/>
                </a:solidFill>
                <a:latin typeface="Segoe UI" panose="020B0502040204020203" pitchFamily="34" charset="0"/>
              </a:rPr>
              <a:t>Αξιοπιστία: </a:t>
            </a:r>
            <a:r>
              <a:rPr lang="el-GR" sz="1800" b="0" i="0" u="none" strike="noStrike" baseline="0" dirty="0">
                <a:solidFill>
                  <a:srgbClr val="000000"/>
                </a:solidFill>
                <a:latin typeface="Segoe UI" panose="020B0502040204020203" pitchFamily="34" charset="0"/>
              </a:rPr>
              <a:t>Στο τοπικό </a:t>
            </a:r>
            <a:r>
              <a:rPr lang="el-GR" sz="1800" b="0" i="0" u="none" strike="noStrike" baseline="0" dirty="0" err="1">
                <a:solidFill>
                  <a:srgbClr val="000000"/>
                </a:solidFill>
                <a:latin typeface="Segoe UI" panose="020B0502040204020203" pitchFamily="34" charset="0"/>
              </a:rPr>
              <a:t>data</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center</a:t>
            </a:r>
            <a:r>
              <a:rPr lang="el-GR" sz="1800" b="0" i="0" u="none" strike="noStrike" baseline="0" dirty="0">
                <a:solidFill>
                  <a:srgbClr val="000000"/>
                </a:solidFill>
                <a:latin typeface="Segoe UI" panose="020B0502040204020203" pitchFamily="34" charset="0"/>
              </a:rPr>
              <a:t> η</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αξιοπιστία των συστημάτων εξαρτάται από τον χρόνο</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της</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διακοπής</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και της επισκευής σε  περίπτωση  βλάβης. Ο </a:t>
            </a:r>
            <a:r>
              <a:rPr lang="el-GR" sz="1800" b="0" i="0" u="none" strike="noStrike" baseline="0" dirty="0" err="1">
                <a:solidFill>
                  <a:srgbClr val="000000"/>
                </a:solidFill>
                <a:latin typeface="Segoe UI" panose="020B0502040204020203" pitchFamily="34" charset="0"/>
              </a:rPr>
              <a:t>πάροχος</a:t>
            </a:r>
            <a:r>
              <a:rPr lang="el-GR" sz="1800" b="0" i="0" u="none" strike="noStrike" baseline="0" dirty="0">
                <a:solidFill>
                  <a:srgbClr val="000000"/>
                </a:solidFill>
                <a:latin typeface="Segoe UI" panose="020B0502040204020203" pitchFamily="34" charset="0"/>
              </a:rPr>
              <a:t> </a:t>
            </a:r>
            <a:r>
              <a:rPr lang="en-US" sz="1800" b="0" i="0" u="none" strike="noStrike" baseline="0" dirty="0">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δεσμεύεται για την</a:t>
            </a:r>
            <a:r>
              <a:rPr lang="en-US" sz="1800" b="0" i="0" u="none" strike="noStrike" baseline="0"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αξιοπιστία  και την διαθεσιμότητα των υπηρεσιών.</a:t>
            </a:r>
          </a:p>
          <a:p>
            <a:r>
              <a:rPr lang="el-GR" sz="1800" b="1" i="0" u="none" strike="noStrike" baseline="0" dirty="0">
                <a:solidFill>
                  <a:srgbClr val="000000"/>
                </a:solidFill>
                <a:latin typeface="Segoe UI" panose="020B0502040204020203" pitchFamily="34" charset="0"/>
              </a:rPr>
              <a:t>Κόστος: </a:t>
            </a:r>
            <a:r>
              <a:rPr lang="el-GR" sz="1800" b="0" i="0" u="none" strike="noStrike" baseline="0" dirty="0">
                <a:solidFill>
                  <a:srgbClr val="000000"/>
                </a:solidFill>
                <a:latin typeface="Segoe UI" panose="020B0502040204020203" pitchFamily="34" charset="0"/>
              </a:rPr>
              <a:t>Με την παραδοσιακή υποδομή πληροφορικής, θα χρειαστεί  να αγοραστεί ολόκληρος ο εξοπλισμός ενώ στο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η πληρωμή γίνεται ανάλογα με την χρήση και τους πόρους που θα δεσμευτούν.</a:t>
            </a:r>
          </a:p>
          <a:p>
            <a:r>
              <a:rPr lang="el-GR" sz="1800" b="1" i="0" u="none" strike="noStrike" baseline="0" dirty="0">
                <a:solidFill>
                  <a:srgbClr val="000000"/>
                </a:solidFill>
                <a:latin typeface="Segoe UI" panose="020B0502040204020203" pitchFamily="34" charset="0"/>
              </a:rPr>
              <a:t>Επεκτασιμότητα</a:t>
            </a:r>
            <a:r>
              <a:rPr lang="el-GR" sz="1800" b="0" i="0" u="none" strike="noStrike" baseline="0" dirty="0">
                <a:solidFill>
                  <a:srgbClr val="000000"/>
                </a:solidFill>
                <a:latin typeface="Segoe UI" panose="020B0502040204020203" pitchFamily="34" charset="0"/>
              </a:rPr>
              <a:t>: Στο τοπικό </a:t>
            </a:r>
            <a:r>
              <a:rPr lang="el-GR" sz="1800" b="0" i="0" u="none" strike="noStrike" baseline="0" dirty="0" err="1">
                <a:solidFill>
                  <a:srgbClr val="000000"/>
                </a:solidFill>
                <a:latin typeface="Segoe UI" panose="020B0502040204020203" pitchFamily="34" charset="0"/>
              </a:rPr>
              <a:t>datacenter</a:t>
            </a:r>
            <a:r>
              <a:rPr lang="el-GR" sz="1800" b="0" i="0" u="none" strike="noStrike" baseline="0" dirty="0">
                <a:solidFill>
                  <a:srgbClr val="000000"/>
                </a:solidFill>
                <a:latin typeface="Segoe UI" panose="020B0502040204020203" pitchFamily="34" charset="0"/>
              </a:rPr>
              <a:t>, για την αναβάθμιση της</a:t>
            </a:r>
            <a:r>
              <a:rPr lang="el-GR" dirty="0">
                <a:solidFill>
                  <a:srgbClr val="000000"/>
                </a:solidFill>
                <a:latin typeface="Segoe UI" panose="020B0502040204020203" pitchFamily="34" charset="0"/>
              </a:rPr>
              <a:t> </a:t>
            </a:r>
            <a:r>
              <a:rPr lang="el-GR" sz="1800" b="0" i="0" u="none" strike="noStrike" baseline="0" dirty="0">
                <a:solidFill>
                  <a:srgbClr val="000000"/>
                </a:solidFill>
                <a:latin typeface="Segoe UI" panose="020B0502040204020203" pitchFamily="34" charset="0"/>
              </a:rPr>
              <a:t>υποδομής απαιτείται αγορά ή ενοικίαση του εξοπλισμού, το οποίο είναι χρονοβόρο διότι δεν γίνεται άμεσα και το κόστος είναι αρκετά μεγάλο. Στο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η αναβάθμιση του υλικού γίνεται άμεσα και χωρίς καθυστέρηση, παρέχοντας έτσι μεγαλύτερη ευελιξία στην ανάπτυξη της επιχείρησης.</a:t>
            </a:r>
            <a:endParaRPr lang="en-US" dirty="0"/>
          </a:p>
        </p:txBody>
      </p:sp>
      <p:sp>
        <p:nvSpPr>
          <p:cNvPr id="4" name="Θέση αριθμού διαφάνειας 3">
            <a:extLst>
              <a:ext uri="{FF2B5EF4-FFF2-40B4-BE49-F238E27FC236}">
                <a16:creationId xmlns:a16="http://schemas.microsoft.com/office/drawing/2014/main" id="{FFCE2C5E-E4A4-4690-B8B2-C97B6479FDB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56405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031E4-A87E-4DED-8962-AA597A9A6FD5}"/>
              </a:ext>
            </a:extLst>
          </p:cNvPr>
          <p:cNvSpPr>
            <a:spLocks noGrp="1"/>
          </p:cNvSpPr>
          <p:nvPr>
            <p:ph type="title"/>
          </p:nvPr>
        </p:nvSpPr>
        <p:spPr/>
        <p:txBody>
          <a:bodyPr/>
          <a:lstStyle/>
          <a:p>
            <a:r>
              <a:rPr lang="en-US" dirty="0"/>
              <a:t> </a:t>
            </a:r>
          </a:p>
        </p:txBody>
      </p:sp>
      <p:pic>
        <p:nvPicPr>
          <p:cNvPr id="6" name="Θέση περιεχομένου 5">
            <a:extLst>
              <a:ext uri="{FF2B5EF4-FFF2-40B4-BE49-F238E27FC236}">
                <a16:creationId xmlns:a16="http://schemas.microsoft.com/office/drawing/2014/main" id="{393A8013-5FB0-460C-A45C-940B4B117E83}"/>
              </a:ext>
            </a:extLst>
          </p:cNvPr>
          <p:cNvPicPr>
            <a:picLocks noGrp="1" noChangeAspect="1"/>
          </p:cNvPicPr>
          <p:nvPr>
            <p:ph idx="1"/>
          </p:nvPr>
        </p:nvPicPr>
        <p:blipFill>
          <a:blip r:embed="rId2"/>
          <a:stretch>
            <a:fillRect/>
          </a:stretch>
        </p:blipFill>
        <p:spPr>
          <a:xfrm>
            <a:off x="2230776" y="609600"/>
            <a:ext cx="7705704" cy="5432425"/>
          </a:xfrm>
        </p:spPr>
      </p:pic>
      <p:sp>
        <p:nvSpPr>
          <p:cNvPr id="4" name="Θέση αριθμού διαφάνειας 3">
            <a:extLst>
              <a:ext uri="{FF2B5EF4-FFF2-40B4-BE49-F238E27FC236}">
                <a16:creationId xmlns:a16="http://schemas.microsoft.com/office/drawing/2014/main" id="{91AFAFAB-0E3E-4E3D-A81A-FB7A8DC7D94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60016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40476F-1AA6-45D1-9D17-6367C029FC89}"/>
              </a:ext>
            </a:extLst>
          </p:cNvPr>
          <p:cNvSpPr>
            <a:spLocks noGrp="1"/>
          </p:cNvSpPr>
          <p:nvPr>
            <p:ph type="title"/>
          </p:nvPr>
        </p:nvSpPr>
        <p:spPr/>
        <p:txBody>
          <a:bodyPr/>
          <a:lstStyle/>
          <a:p>
            <a:r>
              <a:rPr lang="el-GR" dirty="0"/>
              <a:t> </a:t>
            </a:r>
            <a:endParaRPr lang="en-US" dirty="0"/>
          </a:p>
        </p:txBody>
      </p:sp>
      <p:pic>
        <p:nvPicPr>
          <p:cNvPr id="6" name="Θέση περιεχομένου 5">
            <a:extLst>
              <a:ext uri="{FF2B5EF4-FFF2-40B4-BE49-F238E27FC236}">
                <a16:creationId xmlns:a16="http://schemas.microsoft.com/office/drawing/2014/main" id="{93429021-CF76-4948-9FDB-A550C9A18AEE}"/>
              </a:ext>
            </a:extLst>
          </p:cNvPr>
          <p:cNvPicPr>
            <a:picLocks noGrp="1" noChangeAspect="1"/>
          </p:cNvPicPr>
          <p:nvPr>
            <p:ph idx="1"/>
          </p:nvPr>
        </p:nvPicPr>
        <p:blipFill>
          <a:blip r:embed="rId2"/>
          <a:stretch>
            <a:fillRect/>
          </a:stretch>
        </p:blipFill>
        <p:spPr>
          <a:xfrm>
            <a:off x="677334" y="1930401"/>
            <a:ext cx="9188561" cy="4476086"/>
          </a:xfrm>
        </p:spPr>
      </p:pic>
      <p:sp>
        <p:nvSpPr>
          <p:cNvPr id="4" name="Θέση αριθμού διαφάνειας 3">
            <a:extLst>
              <a:ext uri="{FF2B5EF4-FFF2-40B4-BE49-F238E27FC236}">
                <a16:creationId xmlns:a16="http://schemas.microsoft.com/office/drawing/2014/main" id="{76334A29-B9A7-4425-AEF3-C58314BAADE9}"/>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21825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B0B4D8-FCFE-4D3F-A6A7-C4651520DEF3}"/>
              </a:ext>
            </a:extLst>
          </p:cNvPr>
          <p:cNvSpPr>
            <a:spLocks noGrp="1"/>
          </p:cNvSpPr>
          <p:nvPr>
            <p:ph type="title"/>
          </p:nvPr>
        </p:nvSpPr>
        <p:spPr/>
        <p:txBody>
          <a:bodyPr/>
          <a:lstStyle/>
          <a:p>
            <a:r>
              <a:rPr lang="el-GR" sz="1800" b="1" i="0" u="none" strike="noStrike" baseline="0" dirty="0">
                <a:solidFill>
                  <a:srgbClr val="000000"/>
                </a:solidFill>
                <a:latin typeface="Segoe UI" panose="020B0502040204020203" pitchFamily="34" charset="0"/>
              </a:rPr>
              <a:t>Παραδοσιακά επιχειρησιακά δίκτυα </a:t>
            </a:r>
            <a:r>
              <a:rPr lang="el-GR" sz="1800" b="1" i="0" u="none" strike="noStrike" baseline="0" dirty="0" err="1">
                <a:solidFill>
                  <a:srgbClr val="000000"/>
                </a:solidFill>
                <a:latin typeface="Segoe UI" panose="020B0502040204020203" pitchFamily="34" charset="0"/>
              </a:rPr>
              <a:t>vs</a:t>
            </a:r>
            <a:r>
              <a:rPr lang="el-GR" sz="1800" b="1" i="0" u="none" strike="noStrike" baseline="0" dirty="0">
                <a:solidFill>
                  <a:srgbClr val="000000"/>
                </a:solidFill>
                <a:latin typeface="Segoe UI" panose="020B0502040204020203" pitchFamily="34" charset="0"/>
              </a:rPr>
              <a:t> Σύννεφο </a:t>
            </a:r>
            <a:endParaRPr lang="en-US" dirty="0"/>
          </a:p>
        </p:txBody>
      </p:sp>
      <p:sp>
        <p:nvSpPr>
          <p:cNvPr id="3" name="Θέση περιεχομένου 2">
            <a:extLst>
              <a:ext uri="{FF2B5EF4-FFF2-40B4-BE49-F238E27FC236}">
                <a16:creationId xmlns:a16="http://schemas.microsoft.com/office/drawing/2014/main" id="{92505601-4AD2-4CF9-B2EF-91EC8003CA3A}"/>
              </a:ext>
            </a:extLst>
          </p:cNvPr>
          <p:cNvSpPr>
            <a:spLocks noGrp="1"/>
          </p:cNvSpPr>
          <p:nvPr>
            <p:ph idx="1"/>
          </p:nvPr>
        </p:nvSpPr>
        <p:spPr>
          <a:xfrm>
            <a:off x="677334" y="1424067"/>
            <a:ext cx="8596668" cy="4617296"/>
          </a:xfrm>
        </p:spPr>
        <p:txBody>
          <a:bodyPr>
            <a:normAutofit fontScale="77500" lnSpcReduction="20000"/>
          </a:bodyPr>
          <a:lstStyle/>
          <a:p>
            <a:r>
              <a:rPr lang="el-GR" sz="1800" b="0" i="0" u="none" strike="noStrike" baseline="0" dirty="0">
                <a:solidFill>
                  <a:srgbClr val="000000"/>
                </a:solidFill>
                <a:latin typeface="Segoe UI" panose="020B0502040204020203" pitchFamily="34" charset="0"/>
              </a:rPr>
              <a:t>Τα παραδοσιακά επιχειρησιακά δίκτυα δεδομένων αποτελούνται από διάφορα υλικά, όπως έναν επιτραπέζιο υπολογιστή, τα οποία συνδέονται με ένα δίκτυο μέσω ενός απομακρυσμένου διακομιστή. Αυτός ο διακομιστής είναι συνήθως εγκατεστημένος στον χώρο της εταιρείας και παρέχει σε όλους τους υπαλλήλους, πρόσβαση στα αποθηκευμένα δεδομένα και τις εφαρμογές της επιχείρησης. </a:t>
            </a:r>
          </a:p>
          <a:p>
            <a:r>
              <a:rPr lang="el-GR" sz="1800" b="0" i="0" u="none" strike="noStrike" baseline="0" dirty="0">
                <a:solidFill>
                  <a:srgbClr val="000000"/>
                </a:solidFill>
                <a:latin typeface="Segoe UI" panose="020B0502040204020203" pitchFamily="34" charset="0"/>
              </a:rPr>
              <a:t>Οι επιχειρήσεις με παραδοσιακά δίκτυα πληροφορικής θα πρέπει να αγοράσουν επιπλέον υλικό και λογισμικό προκειμένου να αυξήσουν την αποθήκευση δεδομένων και τις υπηρεσίες τους για να υποστηρίξουν περισσότερους χρήστες. Απαιτούνται επίσης υποχρεωτικές αναβαθμίσεις λογισμικού για να διασφαλιστεί ότι υπάρχουν ασφαλή συστήματα σε περίπτωση που παρουσιαστεί βλάβη υλικού. Για πολλές επιχειρήσεις με τοπικά </a:t>
            </a:r>
            <a:r>
              <a:rPr lang="el-GR" sz="1800" b="0" i="0" u="none" strike="noStrike" baseline="0" dirty="0" err="1">
                <a:solidFill>
                  <a:srgbClr val="000000"/>
                </a:solidFill>
                <a:latin typeface="Segoe UI" panose="020B0502040204020203" pitchFamily="34" charset="0"/>
              </a:rPr>
              <a:t>data</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centers</a:t>
            </a:r>
            <a:r>
              <a:rPr lang="el-GR" sz="1800" b="0" i="0" u="none" strike="noStrike" baseline="0" dirty="0">
                <a:solidFill>
                  <a:srgbClr val="000000"/>
                </a:solidFill>
                <a:latin typeface="Segoe UI" panose="020B0502040204020203" pitchFamily="34" charset="0"/>
              </a:rPr>
              <a:t>, απαιτείται ένα εσωτερικό τμήμα πληροφορικής (IT) για την εγκατάσταση και συντήρηση του υλικού. </a:t>
            </a:r>
          </a:p>
          <a:p>
            <a:r>
              <a:rPr lang="el-GR" sz="1800" b="0" i="0" u="none" strike="noStrike" baseline="0" dirty="0">
                <a:solidFill>
                  <a:srgbClr val="000000"/>
                </a:solidFill>
                <a:latin typeface="Segoe UI" panose="020B0502040204020203" pitchFamily="34" charset="0"/>
              </a:rPr>
              <a:t>Από την άλλη πλευρά, οι παραδοσιακές υποδομές πληροφορικής θεωρούνται μια από τις πιο ασφαλείς λύσεις φιλοξενίας δεδομένων και επιτρέπουν να διατηρείται ο πλήρης έλεγχος των εφαρμογών και των δεδομένων της εταιρείας στον τοπικό διακομιστή. Πρόκειται για ένα προσαρμοσμένο, ειδικό σύστημα ιδανικό για οργανισμούς που πρέπει να εκτελούν πολλούς διαφορετικούς τύπους εφαρμογών. </a:t>
            </a:r>
          </a:p>
          <a:p>
            <a:r>
              <a:rPr lang="el-GR" sz="1800" b="0" i="0" u="none" strike="noStrike" baseline="0" dirty="0">
                <a:solidFill>
                  <a:srgbClr val="000000"/>
                </a:solidFill>
                <a:latin typeface="Segoe UI" panose="020B0502040204020203" pitchFamily="34" charset="0"/>
              </a:rPr>
              <a:t>Το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computing</a:t>
            </a:r>
            <a:r>
              <a:rPr lang="el-GR" sz="1800" b="0" i="0" u="none" strike="noStrike" baseline="0" dirty="0">
                <a:solidFill>
                  <a:srgbClr val="000000"/>
                </a:solidFill>
                <a:latin typeface="Segoe UI" panose="020B0502040204020203" pitchFamily="34" charset="0"/>
              </a:rPr>
              <a:t> αντί να είναι </a:t>
            </a:r>
            <a:r>
              <a:rPr lang="el-GR" sz="1800" b="0" i="0" u="none" strike="noStrike" baseline="0" dirty="0" err="1">
                <a:solidFill>
                  <a:srgbClr val="000000"/>
                </a:solidFill>
                <a:latin typeface="Segoe UI" panose="020B0502040204020203" pitchFamily="34" charset="0"/>
              </a:rPr>
              <a:t>προσβάσιμο</a:t>
            </a:r>
            <a:r>
              <a:rPr lang="el-GR" sz="1800" b="0" i="0" u="none" strike="noStrike" baseline="0" dirty="0">
                <a:solidFill>
                  <a:srgbClr val="000000"/>
                </a:solidFill>
                <a:latin typeface="Segoe UI" panose="020B0502040204020203" pitchFamily="34" charset="0"/>
              </a:rPr>
              <a:t> μέσω φυσικού υλικού, όλοι οι διακομιστές, το λογισμικό και τα δίκτυα φιλοξενούνται στο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εκτός των εγκαταστάσεων της εταιρείας. Είναι ένα εικονικό περιβάλλον σε πραγματικό χρόνο που φιλοξενείται μεταξύ πολλών διαφορετικών διακομιστών ταυτόχρονα. Επομένως, αντί να επενδυθούν χρήματα για την αγορά φυσικών διακομιστών, μπορεί να ενοικιαστεί χώρος αποθήκευσης δεδομένων από </a:t>
            </a:r>
            <a:r>
              <a:rPr lang="el-GR" sz="1800" b="0" i="0" u="none" strike="noStrike" baseline="0" dirty="0" err="1">
                <a:solidFill>
                  <a:srgbClr val="000000"/>
                </a:solidFill>
                <a:latin typeface="Segoe UI" panose="020B0502040204020203" pitchFamily="34" charset="0"/>
              </a:rPr>
              <a:t>παρόχους</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computing</a:t>
            </a:r>
            <a:r>
              <a:rPr lang="el-GR" sz="1800" b="0" i="0" u="none" strike="noStrike" baseline="0" dirty="0">
                <a:solidFill>
                  <a:srgbClr val="000000"/>
                </a:solidFill>
                <a:latin typeface="Segoe UI" panose="020B0502040204020203" pitchFamily="34" charset="0"/>
              </a:rPr>
              <a:t> σε μια πιο οικονομική από πλευράς κόστους πληρωμή ανάλογα με την χρήση.</a:t>
            </a:r>
            <a:endParaRPr lang="en-US" dirty="0"/>
          </a:p>
        </p:txBody>
      </p:sp>
      <p:sp>
        <p:nvSpPr>
          <p:cNvPr id="4" name="Θέση αριθμού διαφάνειας 3">
            <a:extLst>
              <a:ext uri="{FF2B5EF4-FFF2-40B4-BE49-F238E27FC236}">
                <a16:creationId xmlns:a16="http://schemas.microsoft.com/office/drawing/2014/main" id="{03F0B2C0-B6AB-4C56-840C-11A554C1381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71413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3A66AB-41D3-4C72-8E9A-388B1D9C9753}"/>
              </a:ext>
            </a:extLst>
          </p:cNvPr>
          <p:cNvSpPr>
            <a:spLocks noGrp="1"/>
          </p:cNvSpPr>
          <p:nvPr>
            <p:ph type="title"/>
          </p:nvPr>
        </p:nvSpPr>
        <p:spPr/>
        <p:txBody>
          <a:bodyPr/>
          <a:lstStyle/>
          <a:p>
            <a:r>
              <a:rPr lang="el-GR" dirty="0"/>
              <a:t> </a:t>
            </a:r>
            <a:endParaRPr lang="en-US" dirty="0"/>
          </a:p>
        </p:txBody>
      </p:sp>
      <p:sp>
        <p:nvSpPr>
          <p:cNvPr id="3" name="Θέση περιεχομένου 2">
            <a:extLst>
              <a:ext uri="{FF2B5EF4-FFF2-40B4-BE49-F238E27FC236}">
                <a16:creationId xmlns:a16="http://schemas.microsoft.com/office/drawing/2014/main" id="{96A260CF-3F89-4DD3-BD9A-010B8B4E2CFD}"/>
              </a:ext>
            </a:extLst>
          </p:cNvPr>
          <p:cNvSpPr>
            <a:spLocks noGrp="1"/>
          </p:cNvSpPr>
          <p:nvPr>
            <p:ph idx="1"/>
          </p:nvPr>
        </p:nvSpPr>
        <p:spPr/>
        <p:txBody>
          <a:bodyPr>
            <a:normAutofit fontScale="85000" lnSpcReduction="10000"/>
          </a:bodyPr>
          <a:lstStyle/>
          <a:p>
            <a:r>
              <a:rPr lang="el-GR" sz="1800" b="0" i="0" u="none" strike="noStrike" baseline="0" dirty="0">
                <a:solidFill>
                  <a:srgbClr val="000000"/>
                </a:solidFill>
                <a:latin typeface="Segoe UI" panose="020B0502040204020203" pitchFamily="34" charset="0"/>
              </a:rPr>
              <a:t>Τα </a:t>
            </a:r>
            <a:r>
              <a:rPr lang="el-GR" sz="1800" b="0" i="0" u="none" strike="noStrike" baseline="0" dirty="0" err="1">
                <a:solidFill>
                  <a:srgbClr val="000000"/>
                </a:solidFill>
                <a:latin typeface="Segoe UI" panose="020B0502040204020203" pitchFamily="34" charset="0"/>
              </a:rPr>
              <a:t>data</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centers</a:t>
            </a:r>
            <a:r>
              <a:rPr lang="el-GR" sz="1800" b="0" i="0" u="none" strike="noStrike" baseline="0" dirty="0">
                <a:solidFill>
                  <a:srgbClr val="000000"/>
                </a:solidFill>
                <a:latin typeface="Segoe UI" panose="020B0502040204020203" pitchFamily="34" charset="0"/>
              </a:rPr>
              <a:t> και οι υπηρεσίες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computing</a:t>
            </a:r>
            <a:r>
              <a:rPr lang="el-GR" sz="1800" b="0" i="0" u="none" strike="noStrike" baseline="0" dirty="0">
                <a:solidFill>
                  <a:srgbClr val="000000"/>
                </a:solidFill>
                <a:latin typeface="Segoe UI" panose="020B0502040204020203" pitchFamily="34" charset="0"/>
              </a:rPr>
              <a:t> που προσφέρουν έχουν εξελιχθεί σε αναγκαιότητα τόσο για μεγάλους οργανισμούς όσο και για μικρομεσαίες επιχειρήσεις, οι οποίες αναζητούν ένα πραγματικά ευέλικτο και ασφαλές περιβάλλον ώστε να αναπτύξουν εφαρμογές και υπηρεσίες με την καλύτερη δυνατή ποιότητα προς τους πελάτες τους.</a:t>
            </a:r>
          </a:p>
          <a:p>
            <a:r>
              <a:rPr lang="el-GR" sz="1800" b="0" i="0" u="none" strike="noStrike" baseline="0" dirty="0">
                <a:solidFill>
                  <a:srgbClr val="000000"/>
                </a:solidFill>
                <a:latin typeface="Segoe UI" panose="020B0502040204020203" pitchFamily="34" charset="0"/>
              </a:rPr>
              <a:t>Μερικά από τα χαρακτηριστικά αυτών είναι:</a:t>
            </a:r>
          </a:p>
          <a:p>
            <a:r>
              <a:rPr lang="el-GR" sz="1800" b="0" i="0" u="none" strike="noStrike" baseline="0" dirty="0">
                <a:solidFill>
                  <a:srgbClr val="000000"/>
                </a:solidFill>
                <a:latin typeface="Arial" panose="020B0604020202020204" pitchFamily="34" charset="0"/>
              </a:rPr>
              <a:t>•</a:t>
            </a:r>
            <a:r>
              <a:rPr lang="el-GR" sz="1800" b="0" i="0" u="none" strike="noStrike" baseline="0" dirty="0">
                <a:solidFill>
                  <a:srgbClr val="000000"/>
                </a:solidFill>
                <a:latin typeface="Segoe UI" panose="020B0502040204020203" pitchFamily="34" charset="0"/>
              </a:rPr>
              <a:t>Όλα τα </a:t>
            </a:r>
            <a:r>
              <a:rPr lang="el-GR" sz="1800" b="0" i="0" u="none" strike="noStrike" baseline="0" dirty="0" err="1">
                <a:solidFill>
                  <a:srgbClr val="000000"/>
                </a:solidFill>
                <a:latin typeface="Segoe UI" panose="020B0502040204020203" pitchFamily="34" charset="0"/>
              </a:rPr>
              <a:t>data</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center</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switches</a:t>
            </a:r>
            <a:r>
              <a:rPr lang="el-GR" sz="1800" b="0" i="0" u="none" strike="noStrike" baseline="0" dirty="0">
                <a:solidFill>
                  <a:srgbClr val="000000"/>
                </a:solidFill>
                <a:latin typeface="Segoe UI" panose="020B0502040204020203" pitchFamily="34" charset="0"/>
              </a:rPr>
              <a:t> χρησιμοποιούνται τόσο στην αρχιτεκτονική </a:t>
            </a:r>
            <a:r>
              <a:rPr lang="el-GR" sz="1800" b="0" i="0" u="none" strike="noStrike" baseline="0" dirty="0" err="1">
                <a:solidFill>
                  <a:srgbClr val="000000"/>
                </a:solidFill>
                <a:latin typeface="Segoe UI" panose="020B0502040204020203" pitchFamily="34" charset="0"/>
              </a:rPr>
              <a:t>ToR</a:t>
            </a:r>
            <a:r>
              <a:rPr lang="el-GR" sz="1800" b="0" i="0" u="none" strike="noStrike" baseline="0" dirty="0">
                <a:solidFill>
                  <a:srgbClr val="000000"/>
                </a:solidFill>
                <a:latin typeface="Segoe UI" panose="020B0502040204020203" pitchFamily="34" charset="0"/>
              </a:rPr>
              <a:t>(</a:t>
            </a:r>
            <a:r>
              <a:rPr lang="el-GR" sz="1800" b="0" i="0" u="none" strike="noStrike" baseline="0" dirty="0" err="1">
                <a:solidFill>
                  <a:srgbClr val="000000"/>
                </a:solidFill>
                <a:latin typeface="Segoe UI" panose="020B0502040204020203" pitchFamily="34" charset="0"/>
              </a:rPr>
              <a:t>top</a:t>
            </a:r>
            <a:r>
              <a:rPr lang="el-GR" sz="1800" b="0" i="0" u="none" strike="noStrike" baseline="0" dirty="0">
                <a:solidFill>
                  <a:srgbClr val="000000"/>
                </a:solidFill>
                <a:latin typeface="Segoe UI" panose="020B0502040204020203" pitchFamily="34" charset="0"/>
              </a:rPr>
              <a:t>-of-</a:t>
            </a:r>
            <a:r>
              <a:rPr lang="el-GR" sz="1800" b="0" i="0" u="none" strike="noStrike" baseline="0" dirty="0" err="1">
                <a:solidFill>
                  <a:srgbClr val="000000"/>
                </a:solidFill>
                <a:latin typeface="Segoe UI" panose="020B0502040204020203" pitchFamily="34" charset="0"/>
              </a:rPr>
              <a:t>rack</a:t>
            </a:r>
            <a:r>
              <a:rPr lang="el-GR" sz="1800" b="0" i="0" u="none" strike="noStrike" baseline="0" dirty="0">
                <a:solidFill>
                  <a:srgbClr val="000000"/>
                </a:solidFill>
                <a:latin typeface="Segoe UI" panose="020B0502040204020203" pitchFamily="34" charset="0"/>
              </a:rPr>
              <a:t>) όσο και στην αρχιτεκτονική </a:t>
            </a:r>
            <a:r>
              <a:rPr lang="el-GR" sz="1800" b="0" i="0" u="none" strike="noStrike" baseline="0" dirty="0" err="1">
                <a:solidFill>
                  <a:srgbClr val="000000"/>
                </a:solidFill>
                <a:latin typeface="Segoe UI" panose="020B0502040204020203" pitchFamily="34" charset="0"/>
              </a:rPr>
              <a:t>EoR</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end</a:t>
            </a:r>
            <a:r>
              <a:rPr lang="el-GR" sz="1800" b="0" i="0" u="none" strike="noStrike" baseline="0" dirty="0">
                <a:solidFill>
                  <a:srgbClr val="000000"/>
                </a:solidFill>
                <a:latin typeface="Segoe UI" panose="020B0502040204020203" pitchFamily="34" charset="0"/>
              </a:rPr>
              <a:t>-of-</a:t>
            </a:r>
            <a:r>
              <a:rPr lang="el-GR" sz="1800" b="0" i="0" u="none" strike="noStrike" baseline="0" dirty="0" err="1">
                <a:solidFill>
                  <a:srgbClr val="000000"/>
                </a:solidFill>
                <a:latin typeface="Segoe UI" panose="020B0502040204020203" pitchFamily="34" charset="0"/>
              </a:rPr>
              <a:t>row</a:t>
            </a:r>
            <a:r>
              <a:rPr lang="el-GR" sz="1800" b="0" i="0" u="none" strike="noStrike" baseline="0" dirty="0">
                <a:solidFill>
                  <a:srgbClr val="000000"/>
                </a:solidFill>
                <a:latin typeface="Segoe UI" panose="020B0502040204020203" pitchFamily="34" charset="0"/>
              </a:rPr>
              <a:t>).</a:t>
            </a:r>
          </a:p>
          <a:p>
            <a:r>
              <a:rPr lang="el-GR" sz="1800" b="0" i="0" u="none" strike="noStrike" baseline="0" dirty="0">
                <a:solidFill>
                  <a:srgbClr val="000000"/>
                </a:solidFill>
                <a:latin typeface="Arial" panose="020B0604020202020204" pitchFamily="34" charset="0"/>
              </a:rPr>
              <a:t>•</a:t>
            </a:r>
            <a:r>
              <a:rPr lang="el-GR" sz="1800" b="0" i="0" u="none" strike="noStrike" baseline="0" dirty="0">
                <a:solidFill>
                  <a:srgbClr val="000000"/>
                </a:solidFill>
                <a:latin typeface="Segoe UI" panose="020B0502040204020203" pitchFamily="34" charset="0"/>
              </a:rPr>
              <a:t>Υποστηρίζουν διασυνδέσεις υψηλού εύρους ζώνης χρησιμοποιώντας τυπικά πρωτόκολλα LAN, SAN. Για παράδειγμα, κανάλι οπτικών ινών και κανάλι οπτικών ινών μέσω </a:t>
            </a:r>
            <a:r>
              <a:rPr lang="el-GR" sz="1800" b="0" i="0" u="none" strike="noStrike" baseline="0" dirty="0" err="1">
                <a:solidFill>
                  <a:srgbClr val="000000"/>
                </a:solidFill>
                <a:latin typeface="Segoe UI" panose="020B0502040204020203" pitchFamily="34" charset="0"/>
              </a:rPr>
              <a:t>Ethernet</a:t>
            </a:r>
            <a:r>
              <a:rPr lang="el-GR" sz="1800" b="0" i="0" u="none" strike="noStrike" baseline="0" dirty="0">
                <a:solidFill>
                  <a:srgbClr val="000000"/>
                </a:solidFill>
                <a:latin typeface="Segoe UI" panose="020B0502040204020203" pitchFamily="34" charset="0"/>
              </a:rPr>
              <a:t>.</a:t>
            </a:r>
          </a:p>
          <a:p>
            <a:r>
              <a:rPr lang="el-GR" sz="1800" b="0" i="0" u="none" strike="noStrike" baseline="0" dirty="0">
                <a:solidFill>
                  <a:srgbClr val="000000"/>
                </a:solidFill>
                <a:latin typeface="Arial" panose="020B0604020202020204" pitchFamily="34" charset="0"/>
              </a:rPr>
              <a:t>•</a:t>
            </a:r>
            <a:r>
              <a:rPr lang="el-GR" sz="1800" b="0" i="0" u="none" strike="noStrike" baseline="0" dirty="0">
                <a:solidFill>
                  <a:srgbClr val="000000"/>
                </a:solidFill>
                <a:latin typeface="Segoe UI" panose="020B0502040204020203" pitchFamily="34" charset="0"/>
              </a:rPr>
              <a:t>Έχουν εκτεταμένα συστήματα υψηλής διαθεσιμότητας και ανοχής σφαλμάτων στο υλικό και το λογισμικό. Επομένως, παρέχεται καλύτερος χρόνος λειτουργίας για κρίσιμες εφαρμογές.</a:t>
            </a:r>
          </a:p>
          <a:p>
            <a:r>
              <a:rPr lang="el-GR" sz="1800" b="0" i="0" u="none" strike="noStrike" baseline="0" dirty="0">
                <a:solidFill>
                  <a:srgbClr val="000000"/>
                </a:solidFill>
                <a:latin typeface="Arial" panose="020B0604020202020204" pitchFamily="34" charset="0"/>
              </a:rPr>
              <a:t>•</a:t>
            </a:r>
            <a:r>
              <a:rPr lang="el-GR" sz="1800" b="0" i="0" u="none" strike="noStrike" baseline="0" dirty="0">
                <a:solidFill>
                  <a:srgbClr val="000000"/>
                </a:solidFill>
                <a:latin typeface="Segoe UI" panose="020B0502040204020203" pitchFamily="34" charset="0"/>
              </a:rPr>
              <a:t>Όλα τα στοιχεία σε ένα κατανεμημένο </a:t>
            </a:r>
            <a:r>
              <a:rPr lang="el-GR" sz="1800" b="0" i="0" u="none" strike="noStrike" baseline="0" dirty="0" err="1">
                <a:solidFill>
                  <a:srgbClr val="000000"/>
                </a:solidFill>
                <a:latin typeface="Segoe UI" panose="020B0502040204020203" pitchFamily="34" charset="0"/>
              </a:rPr>
              <a:t>data</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center</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switch</a:t>
            </a:r>
            <a:r>
              <a:rPr lang="el-GR" sz="1800" b="0" i="0" u="none" strike="noStrike" baseline="0" dirty="0">
                <a:solidFill>
                  <a:srgbClr val="000000"/>
                </a:solidFill>
                <a:latin typeface="Segoe UI" panose="020B0502040204020203" pitchFamily="34" charset="0"/>
              </a:rPr>
              <a:t> είναι εύκολα </a:t>
            </a:r>
            <a:r>
              <a:rPr lang="el-GR" sz="1800" b="0" i="0" u="none" strike="noStrike" baseline="0" dirty="0" err="1">
                <a:solidFill>
                  <a:srgbClr val="000000"/>
                </a:solidFill>
                <a:latin typeface="Segoe UI" panose="020B0502040204020203" pitchFamily="34" charset="0"/>
              </a:rPr>
              <a:t>διαχειρίσιμα</a:t>
            </a:r>
            <a:r>
              <a:rPr lang="el-GR" sz="1800" b="0" i="0" u="none" strike="noStrike" baseline="0" dirty="0">
                <a:solidFill>
                  <a:srgbClr val="000000"/>
                </a:solidFill>
                <a:latin typeface="Segoe UI" panose="020B0502040204020203" pitchFamily="34" charset="0"/>
              </a:rPr>
              <a:t> μέσω μιας ενιαίας κονσόλας διαχείρισης για ευκολία χρήσης</a:t>
            </a:r>
          </a:p>
          <a:p>
            <a:endParaRPr lang="en-US" dirty="0"/>
          </a:p>
        </p:txBody>
      </p:sp>
      <p:sp>
        <p:nvSpPr>
          <p:cNvPr id="4" name="Θέση αριθμού διαφάνειας 3">
            <a:extLst>
              <a:ext uri="{FF2B5EF4-FFF2-40B4-BE49-F238E27FC236}">
                <a16:creationId xmlns:a16="http://schemas.microsoft.com/office/drawing/2014/main" id="{5F080EFF-4A44-4C61-92AE-FEB2207759F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579537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284E15-141F-4833-A11B-BADB67895616}"/>
              </a:ext>
            </a:extLst>
          </p:cNvPr>
          <p:cNvSpPr>
            <a:spLocks noGrp="1"/>
          </p:cNvSpPr>
          <p:nvPr>
            <p:ph type="title"/>
          </p:nvPr>
        </p:nvSpPr>
        <p:spPr/>
        <p:txBody>
          <a:bodyPr/>
          <a:lstStyle/>
          <a:p>
            <a:r>
              <a:rPr lang="el-GR" dirty="0"/>
              <a:t> </a:t>
            </a:r>
            <a:endParaRPr lang="en-US" dirty="0"/>
          </a:p>
        </p:txBody>
      </p:sp>
      <p:pic>
        <p:nvPicPr>
          <p:cNvPr id="6" name="Θέση περιεχομένου 5">
            <a:extLst>
              <a:ext uri="{FF2B5EF4-FFF2-40B4-BE49-F238E27FC236}">
                <a16:creationId xmlns:a16="http://schemas.microsoft.com/office/drawing/2014/main" id="{4C9BB4E0-EA56-480A-B3C7-348244A6EDBC}"/>
              </a:ext>
            </a:extLst>
          </p:cNvPr>
          <p:cNvPicPr>
            <a:picLocks noGrp="1" noChangeAspect="1"/>
          </p:cNvPicPr>
          <p:nvPr>
            <p:ph idx="1"/>
          </p:nvPr>
        </p:nvPicPr>
        <p:blipFill>
          <a:blip r:embed="rId2"/>
          <a:stretch>
            <a:fillRect/>
          </a:stretch>
        </p:blipFill>
        <p:spPr>
          <a:xfrm>
            <a:off x="1453505" y="2160588"/>
            <a:ext cx="7045028" cy="3881437"/>
          </a:xfrm>
        </p:spPr>
      </p:pic>
      <p:sp>
        <p:nvSpPr>
          <p:cNvPr id="4" name="Θέση αριθμού διαφάνειας 3">
            <a:extLst>
              <a:ext uri="{FF2B5EF4-FFF2-40B4-BE49-F238E27FC236}">
                <a16:creationId xmlns:a16="http://schemas.microsoft.com/office/drawing/2014/main" id="{B9A7486D-FF1F-463D-BC72-8652F021BF59}"/>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70623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56B95-587F-4E50-BC5F-125F2E0C469E}"/>
              </a:ext>
            </a:extLst>
          </p:cNvPr>
          <p:cNvSpPr>
            <a:spLocks noGrp="1"/>
          </p:cNvSpPr>
          <p:nvPr>
            <p:ph type="title"/>
          </p:nvPr>
        </p:nvSpPr>
        <p:spPr>
          <a:xfrm>
            <a:off x="677334" y="609600"/>
            <a:ext cx="9353074" cy="1320800"/>
          </a:xfrm>
        </p:spPr>
        <p:txBody>
          <a:bodyPr/>
          <a:lstStyle/>
          <a:p>
            <a:r>
              <a:rPr lang="en-US" dirty="0"/>
              <a:t>Network Connectivity in Cloud Computing</a:t>
            </a:r>
            <a:endParaRPr lang="el-GR" dirty="0"/>
          </a:p>
        </p:txBody>
      </p:sp>
      <p:sp>
        <p:nvSpPr>
          <p:cNvPr id="3" name="Θέση περιεχομένου 2">
            <a:extLst>
              <a:ext uri="{FF2B5EF4-FFF2-40B4-BE49-F238E27FC236}">
                <a16:creationId xmlns:a16="http://schemas.microsoft.com/office/drawing/2014/main" id="{21295AA6-B24A-4D88-A4F1-6C1E2D391AA4}"/>
              </a:ext>
            </a:extLst>
          </p:cNvPr>
          <p:cNvSpPr>
            <a:spLocks noGrp="1"/>
          </p:cNvSpPr>
          <p:nvPr>
            <p:ph idx="1"/>
          </p:nvPr>
        </p:nvSpPr>
        <p:spPr>
          <a:xfrm>
            <a:off x="677334" y="1268963"/>
            <a:ext cx="8596668" cy="4772399"/>
          </a:xfrm>
        </p:spPr>
        <p:txBody>
          <a:bodyPr>
            <a:normAutofit/>
          </a:bodyPr>
          <a:lstStyle/>
          <a:p>
            <a:pPr marL="0" indent="0">
              <a:buNone/>
            </a:pPr>
            <a:r>
              <a:rPr lang="el-GR" dirty="0"/>
              <a:t>Το cloud computing είναι μια τεχνική κοινής χρήσης πόρων και έχει διάφορες επιλογές ανάπτυξης, όπως παρακάτω:</a:t>
            </a:r>
          </a:p>
          <a:p>
            <a:pPr marL="0" indent="0">
              <a:buNone/>
            </a:pPr>
            <a:endParaRPr lang="el-GR" dirty="0"/>
          </a:p>
          <a:p>
            <a:r>
              <a:rPr lang="en-US" dirty="0"/>
              <a:t>Public Cloud Networking</a:t>
            </a:r>
            <a:endParaRPr lang="el-GR" dirty="0"/>
          </a:p>
          <a:p>
            <a:pPr marL="0" indent="0" algn="just">
              <a:buNone/>
            </a:pPr>
            <a:r>
              <a:rPr lang="el-GR" dirty="0"/>
              <a:t>	Συνδεσιμότητα συχνά μέσω του Διαδικτύου ή </a:t>
            </a:r>
            <a:r>
              <a:rPr lang="en-US" dirty="0"/>
              <a:t>VPN</a:t>
            </a:r>
            <a:r>
              <a:rPr lang="el-GR" dirty="0"/>
              <a:t>. Η πρόσβαση σε δημόσιες υπηρεσίες cloud δημιουργεί πάντα ζητήματα ασφάλειας. Αν θέλουμε να μειώσουμε την καθυστέρηση, χωρίς να θέσουμε σε κίνδυνο την ασφάλεια, τότε πρέπει να επιλέξουμε μια κατάλληλη μέθοδο δρομολόγησης</a:t>
            </a:r>
            <a:r>
              <a:rPr lang="en-US" dirty="0"/>
              <a:t> </a:t>
            </a:r>
            <a:endParaRPr lang="el-GR" dirty="0"/>
          </a:p>
          <a:p>
            <a:pPr marL="0" indent="0" algn="just">
              <a:buNone/>
            </a:pPr>
            <a:endParaRPr lang="el-GR" dirty="0"/>
          </a:p>
          <a:p>
            <a:r>
              <a:rPr lang="en-US" dirty="0"/>
              <a:t>Private Cloud Networking</a:t>
            </a:r>
            <a:endParaRPr lang="el-GR" dirty="0"/>
          </a:p>
          <a:p>
            <a:pPr marL="0" indent="0" algn="just">
              <a:buNone/>
            </a:pPr>
            <a:r>
              <a:rPr lang="el-GR" dirty="0"/>
              <a:t>	Συνήθως μέρος ενός εταιρικού δικτύου, επομένως η τεχνολογία και οι προσεγγίσεις είναι τοπικές στη δομή του εσωτερικού δικτύου</a:t>
            </a:r>
          </a:p>
        </p:txBody>
      </p:sp>
      <p:sp>
        <p:nvSpPr>
          <p:cNvPr id="4" name="Θέση αριθμού διαφάνειας 3">
            <a:extLst>
              <a:ext uri="{FF2B5EF4-FFF2-40B4-BE49-F238E27FC236}">
                <a16:creationId xmlns:a16="http://schemas.microsoft.com/office/drawing/2014/main" id="{A783294D-4CD3-4F30-9277-D76BCE78CD0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692822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56B95-587F-4E50-BC5F-125F2E0C469E}"/>
              </a:ext>
            </a:extLst>
          </p:cNvPr>
          <p:cNvSpPr>
            <a:spLocks noGrp="1"/>
          </p:cNvSpPr>
          <p:nvPr>
            <p:ph type="title"/>
          </p:nvPr>
        </p:nvSpPr>
        <p:spPr>
          <a:xfrm>
            <a:off x="677334" y="609600"/>
            <a:ext cx="9353074" cy="1320800"/>
          </a:xfrm>
        </p:spPr>
        <p:txBody>
          <a:bodyPr/>
          <a:lstStyle/>
          <a:p>
            <a:r>
              <a:rPr lang="en-US" dirty="0"/>
              <a:t>Network Connectivity in Cloud Computing</a:t>
            </a:r>
            <a:endParaRPr lang="el-GR" dirty="0"/>
          </a:p>
        </p:txBody>
      </p:sp>
      <p:sp>
        <p:nvSpPr>
          <p:cNvPr id="3" name="Θέση περιεχομένου 2">
            <a:extLst>
              <a:ext uri="{FF2B5EF4-FFF2-40B4-BE49-F238E27FC236}">
                <a16:creationId xmlns:a16="http://schemas.microsoft.com/office/drawing/2014/main" id="{21295AA6-B24A-4D88-A4F1-6C1E2D391AA4}"/>
              </a:ext>
            </a:extLst>
          </p:cNvPr>
          <p:cNvSpPr>
            <a:spLocks noGrp="1"/>
          </p:cNvSpPr>
          <p:nvPr>
            <p:ph idx="1"/>
          </p:nvPr>
        </p:nvSpPr>
        <p:spPr/>
        <p:txBody>
          <a:bodyPr/>
          <a:lstStyle/>
          <a:p>
            <a:r>
              <a:rPr lang="en-US" dirty="0"/>
              <a:t>Hybrid Cloud Networking</a:t>
            </a:r>
            <a:endParaRPr lang="el-GR" dirty="0"/>
          </a:p>
          <a:p>
            <a:pPr marL="0" lvl="1" indent="0" algn="just">
              <a:buNone/>
            </a:pPr>
            <a:r>
              <a:rPr lang="el-GR" dirty="0"/>
              <a:t>	</a:t>
            </a:r>
            <a:r>
              <a:rPr lang="el-GR" sz="1800" dirty="0"/>
              <a:t>Διασύνδεση μεταξύ πόρων private cloud και υποδομής public cloud </a:t>
            </a:r>
          </a:p>
          <a:p>
            <a:pPr marL="0" lvl="1" indent="0" algn="just">
              <a:buNone/>
            </a:pPr>
            <a:r>
              <a:rPr lang="el-GR" sz="1800" dirty="0"/>
              <a:t>	Διευκολύνει τη μεταφορά δεδομένων, επιτρέποντας στις επιχειρήσεις να χρησιμοποιούν την πρόσθετη χωρητικότητα, την κλίμακα και το χαμηλότερο κόστος του δημόσιου cloud, όταν χρειάζεται</a:t>
            </a:r>
          </a:p>
          <a:p>
            <a:pPr marL="0" indent="0">
              <a:buNone/>
            </a:pPr>
            <a:endParaRPr lang="el-GR" dirty="0"/>
          </a:p>
        </p:txBody>
      </p:sp>
      <p:sp>
        <p:nvSpPr>
          <p:cNvPr id="4" name="Θέση αριθμού διαφάνειας 3">
            <a:extLst>
              <a:ext uri="{FF2B5EF4-FFF2-40B4-BE49-F238E27FC236}">
                <a16:creationId xmlns:a16="http://schemas.microsoft.com/office/drawing/2014/main" id="{A783294D-4CD3-4F30-9277-D76BCE78CD09}"/>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36597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BEE86-9472-40E7-9D9F-E8E95B5D3C9E}"/>
              </a:ext>
            </a:extLst>
          </p:cNvPr>
          <p:cNvSpPr>
            <a:spLocks noGrp="1"/>
          </p:cNvSpPr>
          <p:nvPr>
            <p:ph type="title"/>
          </p:nvPr>
        </p:nvSpPr>
        <p:spPr/>
        <p:txBody>
          <a:bodyPr/>
          <a:lstStyle/>
          <a:p>
            <a:r>
              <a:rPr lang="el-GR" dirty="0"/>
              <a:t>Εισαγωγή</a:t>
            </a:r>
          </a:p>
        </p:txBody>
      </p:sp>
      <p:sp>
        <p:nvSpPr>
          <p:cNvPr id="3" name="Θέση περιεχομένου 2">
            <a:extLst>
              <a:ext uri="{FF2B5EF4-FFF2-40B4-BE49-F238E27FC236}">
                <a16:creationId xmlns:a16="http://schemas.microsoft.com/office/drawing/2014/main" id="{43CA8879-52AC-4E88-88EC-CB543DC2CBB6}"/>
              </a:ext>
            </a:extLst>
          </p:cNvPr>
          <p:cNvSpPr>
            <a:spLocks noGrp="1"/>
          </p:cNvSpPr>
          <p:nvPr>
            <p:ph idx="1"/>
          </p:nvPr>
        </p:nvSpPr>
        <p:spPr>
          <a:xfrm>
            <a:off x="677334" y="1427585"/>
            <a:ext cx="8596668" cy="4613778"/>
          </a:xfrm>
        </p:spPr>
        <p:txBody>
          <a:bodyPr/>
          <a:lstStyle/>
          <a:p>
            <a:pPr marL="0" indent="0" algn="just">
              <a:buNone/>
            </a:pPr>
            <a:r>
              <a:rPr lang="el-GR" dirty="0"/>
              <a:t>Οι διαφάνειες αυτές αφορούν στη δικτύωση στο cloud computing (υπολογιστική νέφους)</a:t>
            </a:r>
            <a:r>
              <a:rPr lang="en-US" dirty="0"/>
              <a:t> </a:t>
            </a:r>
            <a:r>
              <a:rPr lang="el-GR" dirty="0"/>
              <a:t>και γίνεται μια παρουσίαση των δικτύων που χρησιμοποιούνται, καθώς και μια ανάλυση των παρακάτω:</a:t>
            </a:r>
            <a:endParaRPr lang="en-US" dirty="0"/>
          </a:p>
          <a:p>
            <a:r>
              <a:rPr lang="en-US" dirty="0"/>
              <a:t>Network Connectivity in Cloud Computing</a:t>
            </a:r>
            <a:endParaRPr lang="el-GR" dirty="0"/>
          </a:p>
          <a:p>
            <a:r>
              <a:rPr lang="en-US" dirty="0"/>
              <a:t>Switching</a:t>
            </a:r>
            <a:endParaRPr lang="el-GR" dirty="0"/>
          </a:p>
          <a:p>
            <a:r>
              <a:rPr lang="en-US" dirty="0"/>
              <a:t>Network Topologies</a:t>
            </a:r>
            <a:endParaRPr lang="el-GR" dirty="0"/>
          </a:p>
          <a:p>
            <a:r>
              <a:rPr lang="en-US" dirty="0"/>
              <a:t>Interconnection Networks</a:t>
            </a:r>
            <a:endParaRPr lang="el-GR" dirty="0"/>
          </a:p>
          <a:p>
            <a:r>
              <a:rPr lang="en-US" dirty="0"/>
              <a:t>Storage Area Networks</a:t>
            </a:r>
          </a:p>
          <a:p>
            <a:r>
              <a:rPr lang="en-US" dirty="0"/>
              <a:t>Content Delivery Networks</a:t>
            </a:r>
            <a:endParaRPr lang="el-GR" dirty="0"/>
          </a:p>
          <a:p>
            <a:r>
              <a:rPr lang="en-US" dirty="0"/>
              <a:t>Software Define Networking</a:t>
            </a:r>
          </a:p>
          <a:p>
            <a:pPr marL="0" indent="0">
              <a:buNone/>
            </a:pPr>
            <a:endParaRPr lang="el-GR" dirty="0"/>
          </a:p>
        </p:txBody>
      </p:sp>
      <p:sp>
        <p:nvSpPr>
          <p:cNvPr id="4" name="Θέση αριθμού διαφάνειας 3">
            <a:extLst>
              <a:ext uri="{FF2B5EF4-FFF2-40B4-BE49-F238E27FC236}">
                <a16:creationId xmlns:a16="http://schemas.microsoft.com/office/drawing/2014/main" id="{FCBDFFE7-FC22-4202-8AE2-D3BE692B6B65}"/>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14987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28F87E-7BD4-4C48-9B99-51CF94A073D0}"/>
              </a:ext>
            </a:extLst>
          </p:cNvPr>
          <p:cNvSpPr>
            <a:spLocks noGrp="1"/>
          </p:cNvSpPr>
          <p:nvPr>
            <p:ph type="title"/>
          </p:nvPr>
        </p:nvSpPr>
        <p:spPr>
          <a:xfrm>
            <a:off x="677334" y="609600"/>
            <a:ext cx="8596668" cy="659363"/>
          </a:xfrm>
        </p:spPr>
        <p:txBody>
          <a:bodyPr/>
          <a:lstStyle/>
          <a:p>
            <a:r>
              <a:rPr lang="en-US" dirty="0"/>
              <a:t>Switching</a:t>
            </a:r>
            <a:r>
              <a:rPr lang="el-GR" dirty="0"/>
              <a:t> (μεταγωγή)</a:t>
            </a:r>
          </a:p>
        </p:txBody>
      </p:sp>
      <p:sp>
        <p:nvSpPr>
          <p:cNvPr id="3" name="Θέση περιεχομένου 2">
            <a:extLst>
              <a:ext uri="{FF2B5EF4-FFF2-40B4-BE49-F238E27FC236}">
                <a16:creationId xmlns:a16="http://schemas.microsoft.com/office/drawing/2014/main" id="{BD4F7806-9239-4717-8081-5C59D44491C5}"/>
              </a:ext>
            </a:extLst>
          </p:cNvPr>
          <p:cNvSpPr>
            <a:spLocks noGrp="1"/>
          </p:cNvSpPr>
          <p:nvPr>
            <p:ph idx="1"/>
          </p:nvPr>
        </p:nvSpPr>
        <p:spPr>
          <a:xfrm>
            <a:off x="677334" y="1268963"/>
            <a:ext cx="8596668" cy="4772399"/>
          </a:xfrm>
        </p:spPr>
        <p:txBody>
          <a:bodyPr/>
          <a:lstStyle/>
          <a:p>
            <a:pPr marL="0" indent="0" algn="just">
              <a:buNone/>
            </a:pPr>
            <a:r>
              <a:rPr lang="el-GR" dirty="0"/>
              <a:t>Διαδικασία προώθησης πακέτων που εισέρχονται σε μία θύρα, προς μια θύρα που οδηγεί προς τον προορισμό</a:t>
            </a:r>
          </a:p>
          <a:p>
            <a:pPr marL="0" indent="0" algn="just">
              <a:buNone/>
            </a:pPr>
            <a:r>
              <a:rPr lang="el-GR" dirty="0"/>
              <a:t>Ένα σύστημα επικοινωνίας μπορεί να περιλαμβάνει αριθμό μεταγωγέων και κόμβων. Σε ευρεία κλίμακα μπορεί να χωριστεί σε δύο μεγάλες κατηγορίες:</a:t>
            </a:r>
          </a:p>
          <a:p>
            <a:pPr algn="just"/>
            <a:r>
              <a:rPr lang="el-GR" dirty="0"/>
              <a:t>Χωρίς σύνδεση (Connectionless) : Τα δεδομένα προωθούνται με τη βοήθεια των πινάκων προώθησης. Δεν απαιτείται προηγούμενη επικοινωνία (handshake) και οι επιβεβαιώσεις είναι προαιρετικές</a:t>
            </a:r>
          </a:p>
          <a:p>
            <a:pPr algn="just"/>
            <a:r>
              <a:rPr lang="el-GR" dirty="0"/>
              <a:t>Με σύνδεση (Connection Oriented) : Πριν από την ανταλλαγή δεδομένων, υπάρχει ανάγκη προκαθορισμού κυκλώματος (circuit) κατά μήκος της διαδρομής, μεταξύ των δύο τελικών σημείων. Τα δεδομένα στη συνέχεια προωθούνται σε αυτό το κύκλωμα. Μετά την ολοκλήρωση της μεταφοράς, τα κυκλώματα μπορούν να διατηρηθούν για μελλοντική χρήση ή να απορριφθούν αμέσως</a:t>
            </a:r>
          </a:p>
          <a:p>
            <a:endParaRPr lang="el-GR" dirty="0"/>
          </a:p>
        </p:txBody>
      </p:sp>
      <p:sp>
        <p:nvSpPr>
          <p:cNvPr id="4" name="Θέση αριθμού διαφάνειας 3">
            <a:extLst>
              <a:ext uri="{FF2B5EF4-FFF2-40B4-BE49-F238E27FC236}">
                <a16:creationId xmlns:a16="http://schemas.microsoft.com/office/drawing/2014/main" id="{93F2FE1C-84AA-4392-89DA-C04ACE674A9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176735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28F87E-7BD4-4C48-9B99-51CF94A073D0}"/>
              </a:ext>
            </a:extLst>
          </p:cNvPr>
          <p:cNvSpPr>
            <a:spLocks noGrp="1"/>
          </p:cNvSpPr>
          <p:nvPr>
            <p:ph type="title"/>
          </p:nvPr>
        </p:nvSpPr>
        <p:spPr>
          <a:xfrm>
            <a:off x="677334" y="609600"/>
            <a:ext cx="8596668" cy="659363"/>
          </a:xfrm>
        </p:spPr>
        <p:txBody>
          <a:bodyPr/>
          <a:lstStyle/>
          <a:p>
            <a:r>
              <a:rPr lang="en-US" dirty="0"/>
              <a:t>Switching</a:t>
            </a:r>
            <a:r>
              <a:rPr lang="el-GR" dirty="0"/>
              <a:t> (μεταγωγή)</a:t>
            </a:r>
          </a:p>
        </p:txBody>
      </p:sp>
      <p:sp>
        <p:nvSpPr>
          <p:cNvPr id="3" name="Θέση περιεχομένου 2">
            <a:extLst>
              <a:ext uri="{FF2B5EF4-FFF2-40B4-BE49-F238E27FC236}">
                <a16:creationId xmlns:a16="http://schemas.microsoft.com/office/drawing/2014/main" id="{BD4F7806-9239-4717-8081-5C59D44491C5}"/>
              </a:ext>
            </a:extLst>
          </p:cNvPr>
          <p:cNvSpPr>
            <a:spLocks noGrp="1"/>
          </p:cNvSpPr>
          <p:nvPr>
            <p:ph idx="1"/>
          </p:nvPr>
        </p:nvSpPr>
        <p:spPr>
          <a:xfrm>
            <a:off x="677334" y="1268962"/>
            <a:ext cx="8596668" cy="5225143"/>
          </a:xfrm>
        </p:spPr>
        <p:txBody>
          <a:bodyPr>
            <a:normAutofit fontScale="92500" lnSpcReduction="10000"/>
          </a:bodyPr>
          <a:lstStyle/>
          <a:p>
            <a:pPr marL="0" indent="0" algn="just">
              <a:buNone/>
            </a:pPr>
            <a:r>
              <a:rPr lang="el-GR" dirty="0"/>
              <a:t>Τρόποι ανταλλαγής δεδομένων μεταξύ των δρομολογητών – κόμβων ενός δικτύου:</a:t>
            </a:r>
          </a:p>
          <a:p>
            <a:pPr algn="just"/>
            <a:r>
              <a:rPr lang="en-US" dirty="0"/>
              <a:t>Circuit Switching</a:t>
            </a:r>
            <a:endParaRPr lang="el-GR" dirty="0"/>
          </a:p>
          <a:p>
            <a:pPr marL="0" indent="0" algn="just">
              <a:buNone/>
            </a:pPr>
            <a:r>
              <a:rPr lang="el-GR" dirty="0"/>
              <a:t>	Είναι μια μέθοδος υλοποίησης ενός τηλεπικοινωνιακού δικτύου, στο οποίο δύο κόμβοι δημιουργούν ένα ειδικό κανάλι επικοινωνίας (κύκλωμα), μέσω του δικτύου, προτού ανταλλάξουν δεδομένα. Το κύκλωμα εγγυάται το πλήρες εύρος ζώνης του καναλιού και παραμένει συνδεδεμένο για όλη τη διάρκεια της συνεδρίας – επικοινωνίας και λειτουργεί σαν οι κόμβοι να συνδέονται φυσικά με ένα ηλεκτρικό κύκλωμα</a:t>
            </a:r>
          </a:p>
          <a:p>
            <a:pPr marL="0" indent="0" algn="just">
              <a:buNone/>
            </a:pPr>
            <a:r>
              <a:rPr lang="el-GR" dirty="0"/>
              <a:t>Τρεις φάσεις:</a:t>
            </a:r>
          </a:p>
          <a:p>
            <a:pPr marL="0" indent="0" algn="just">
              <a:buNone/>
            </a:pPr>
            <a:r>
              <a:rPr lang="el-GR" dirty="0"/>
              <a:t>• Δημιουργία κυκλώματος</a:t>
            </a:r>
          </a:p>
          <a:p>
            <a:pPr marL="0" indent="0" algn="just">
              <a:buNone/>
            </a:pPr>
            <a:r>
              <a:rPr lang="el-GR" dirty="0"/>
              <a:t>• Μεταφορά δεδομένων</a:t>
            </a:r>
          </a:p>
          <a:p>
            <a:pPr marL="0" indent="0" algn="just">
              <a:buNone/>
            </a:pPr>
            <a:r>
              <a:rPr lang="el-GR" dirty="0"/>
              <a:t>• Αποσύνδεση κυκλώματος</a:t>
            </a:r>
          </a:p>
          <a:p>
            <a:pPr marL="0" indent="0" algn="just">
              <a:buNone/>
            </a:pPr>
            <a:r>
              <a:rPr lang="el-GR" dirty="0"/>
              <a:t>	Ένα παράδειγμα ενός κυκλώματος δικτύου είναι το πρώιμο αναλογικό τηλεφωνικό δίκτυο</a:t>
            </a:r>
          </a:p>
          <a:p>
            <a:pPr marL="0" indent="0" algn="just">
              <a:buNone/>
            </a:pPr>
            <a:r>
              <a:rPr lang="el-GR" dirty="0"/>
              <a:t>	Ακόμα κι αν δεν πραγματοποιείται πραγματική επικοινωνία, το κανάλι παραμένει δεσμευμένο και προστατευμένο από άλλους χρήστες - ανταγωνιστές</a:t>
            </a:r>
          </a:p>
          <a:p>
            <a:pPr marL="0" indent="0" algn="just">
              <a:buNone/>
            </a:pPr>
            <a:endParaRPr lang="el-GR" dirty="0"/>
          </a:p>
        </p:txBody>
      </p:sp>
      <p:sp>
        <p:nvSpPr>
          <p:cNvPr id="4" name="Θέση αριθμού διαφάνειας 3">
            <a:extLst>
              <a:ext uri="{FF2B5EF4-FFF2-40B4-BE49-F238E27FC236}">
                <a16:creationId xmlns:a16="http://schemas.microsoft.com/office/drawing/2014/main" id="{93F2FE1C-84AA-4392-89DA-C04ACE674A9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89288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28F87E-7BD4-4C48-9B99-51CF94A073D0}"/>
              </a:ext>
            </a:extLst>
          </p:cNvPr>
          <p:cNvSpPr>
            <a:spLocks noGrp="1"/>
          </p:cNvSpPr>
          <p:nvPr>
            <p:ph type="title"/>
          </p:nvPr>
        </p:nvSpPr>
        <p:spPr>
          <a:xfrm>
            <a:off x="677334" y="609600"/>
            <a:ext cx="8596668" cy="659363"/>
          </a:xfrm>
        </p:spPr>
        <p:txBody>
          <a:bodyPr/>
          <a:lstStyle/>
          <a:p>
            <a:r>
              <a:rPr lang="en-US" dirty="0"/>
              <a:t>Switching</a:t>
            </a:r>
            <a:r>
              <a:rPr lang="el-GR" dirty="0"/>
              <a:t> (μεταγωγή)</a:t>
            </a:r>
          </a:p>
        </p:txBody>
      </p:sp>
      <p:sp>
        <p:nvSpPr>
          <p:cNvPr id="3" name="Θέση περιεχομένου 2">
            <a:extLst>
              <a:ext uri="{FF2B5EF4-FFF2-40B4-BE49-F238E27FC236}">
                <a16:creationId xmlns:a16="http://schemas.microsoft.com/office/drawing/2014/main" id="{BD4F7806-9239-4717-8081-5C59D44491C5}"/>
              </a:ext>
            </a:extLst>
          </p:cNvPr>
          <p:cNvSpPr>
            <a:spLocks noGrp="1"/>
          </p:cNvSpPr>
          <p:nvPr>
            <p:ph idx="1"/>
          </p:nvPr>
        </p:nvSpPr>
        <p:spPr>
          <a:xfrm>
            <a:off x="677334" y="1268962"/>
            <a:ext cx="8596668" cy="5225143"/>
          </a:xfrm>
        </p:spPr>
        <p:txBody>
          <a:bodyPr>
            <a:normAutofit/>
          </a:bodyPr>
          <a:lstStyle/>
          <a:p>
            <a:pPr algn="just"/>
            <a:r>
              <a:rPr lang="en-US" dirty="0"/>
              <a:t>Circuit Switching</a:t>
            </a:r>
            <a:endParaRPr lang="el-GR" dirty="0"/>
          </a:p>
          <a:p>
            <a:pPr marL="0" indent="0" algn="just">
              <a:buNone/>
            </a:pPr>
            <a:r>
              <a:rPr lang="el-GR" dirty="0"/>
              <a:t>	Ένα πλεονέκτημά του είναι ότι παρέχει συνεχή μεταφορά, κάνοντας χρήση του μέγιστου διαθέσιμου εύρους ζώνης. </a:t>
            </a:r>
          </a:p>
          <a:p>
            <a:pPr marL="0" indent="0" algn="just">
              <a:buNone/>
            </a:pPr>
            <a:r>
              <a:rPr lang="el-GR" dirty="0"/>
              <a:t>	Ένα μειονέκτημα είναι ότι η αχρησιμοποίητη χωρητικότητα που εγγυάται μια σύνδεση, δεν μπορεί να χρησιμοποιηθεί από άλλες συνδέσεις στο ίδιο δίκτυο. Επιπλέον, οι κλήσεις δεν μπορούν να πραγματοποιηθούν ή θα σταματήσουν, εάν το κύκλωμα είναι κατεστραμμένο</a:t>
            </a:r>
          </a:p>
        </p:txBody>
      </p:sp>
      <p:sp>
        <p:nvSpPr>
          <p:cNvPr id="4" name="Θέση αριθμού διαφάνειας 3">
            <a:extLst>
              <a:ext uri="{FF2B5EF4-FFF2-40B4-BE49-F238E27FC236}">
                <a16:creationId xmlns:a16="http://schemas.microsoft.com/office/drawing/2014/main" id="{93F2FE1C-84AA-4392-89DA-C04ACE674A90}"/>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680223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28F87E-7BD4-4C48-9B99-51CF94A073D0}"/>
              </a:ext>
            </a:extLst>
          </p:cNvPr>
          <p:cNvSpPr>
            <a:spLocks noGrp="1"/>
          </p:cNvSpPr>
          <p:nvPr>
            <p:ph type="title"/>
          </p:nvPr>
        </p:nvSpPr>
        <p:spPr>
          <a:xfrm>
            <a:off x="677334" y="609600"/>
            <a:ext cx="8596668" cy="659363"/>
          </a:xfrm>
        </p:spPr>
        <p:txBody>
          <a:bodyPr/>
          <a:lstStyle/>
          <a:p>
            <a:r>
              <a:rPr lang="en-US" dirty="0"/>
              <a:t>Switching</a:t>
            </a:r>
            <a:r>
              <a:rPr lang="el-GR" dirty="0"/>
              <a:t> (μεταγωγή)</a:t>
            </a:r>
          </a:p>
        </p:txBody>
      </p:sp>
      <p:sp>
        <p:nvSpPr>
          <p:cNvPr id="3" name="Θέση περιεχομένου 2">
            <a:extLst>
              <a:ext uri="{FF2B5EF4-FFF2-40B4-BE49-F238E27FC236}">
                <a16:creationId xmlns:a16="http://schemas.microsoft.com/office/drawing/2014/main" id="{BD4F7806-9239-4717-8081-5C59D44491C5}"/>
              </a:ext>
            </a:extLst>
          </p:cNvPr>
          <p:cNvSpPr>
            <a:spLocks noGrp="1"/>
          </p:cNvSpPr>
          <p:nvPr>
            <p:ph idx="1"/>
          </p:nvPr>
        </p:nvSpPr>
        <p:spPr>
          <a:xfrm>
            <a:off x="677334" y="1268963"/>
            <a:ext cx="8596668" cy="4772399"/>
          </a:xfrm>
        </p:spPr>
        <p:txBody>
          <a:bodyPr>
            <a:normAutofit/>
          </a:bodyPr>
          <a:lstStyle/>
          <a:p>
            <a:pPr algn="just"/>
            <a:r>
              <a:rPr lang="en-US" dirty="0"/>
              <a:t>Message Switching</a:t>
            </a:r>
            <a:endParaRPr lang="el-GR" dirty="0"/>
          </a:p>
          <a:p>
            <a:pPr marL="0" indent="0" algn="just">
              <a:buNone/>
            </a:pPr>
            <a:r>
              <a:rPr lang="el-GR" dirty="0"/>
              <a:t>	Εξελίχθηκε από το circuit και ήταν ο πρόγονος του packet switching. Ολόκληρο το μήνυμα αντιμετωπίζεται ως μονάδα δεδομένων και αλλάζει - μεταφέρεται στο σύνολό του</a:t>
            </a:r>
          </a:p>
          <a:p>
            <a:pPr marL="0" indent="0" algn="just">
              <a:buNone/>
            </a:pPr>
            <a:r>
              <a:rPr lang="el-GR" dirty="0"/>
              <a:t>	Ένας μεταγωγέας που λειτουργεί με αυτή τη μέθοδο, λαμβάνει πρώτα ολόκληρο το μήνυμα και το αποθηκεύει, μέχρι να υπάρχουν διαθέσιμοι πόροι για να το μεταφέρει στον επόμενο κόμβο</a:t>
            </a:r>
          </a:p>
          <a:p>
            <a:pPr marL="0" indent="0" algn="just">
              <a:buNone/>
            </a:pPr>
            <a:r>
              <a:rPr lang="el-GR" dirty="0"/>
              <a:t>Μειονεκτήματα της μεθόδου αυτής:</a:t>
            </a:r>
          </a:p>
          <a:p>
            <a:pPr marL="0" indent="0" algn="just">
              <a:buNone/>
            </a:pPr>
            <a:r>
              <a:rPr lang="el-GR" dirty="0"/>
              <a:t>• Κάθε μεταγωγέας στη διαδρομή διέλευσης χρειάζεται αρκετό χώρο αποθήκευσης για να χωρέσει ολόκληρο το μήνυμα</a:t>
            </a:r>
          </a:p>
          <a:p>
            <a:pPr marL="0" indent="0" algn="just">
              <a:buNone/>
            </a:pPr>
            <a:r>
              <a:rPr lang="el-GR" dirty="0"/>
              <a:t>• Είναι πολύ αργή, λόγω της τεχνικής αποθήκευσης και προώθησης μηνυμάτων, μέχρι να διατεθούν πόροι</a:t>
            </a:r>
          </a:p>
          <a:p>
            <a:pPr marL="0" indent="0" algn="just">
              <a:buNone/>
            </a:pPr>
            <a:r>
              <a:rPr lang="el-GR" dirty="0"/>
              <a:t>• Δεν είναι καλή επιλογή για streaming media και εφαρμογές σε πραγματικού χρόνου</a:t>
            </a:r>
          </a:p>
          <a:p>
            <a:pPr marL="0" indent="0" algn="just">
              <a:buNone/>
            </a:pPr>
            <a:endParaRPr lang="el-GR" dirty="0"/>
          </a:p>
          <a:p>
            <a:pPr marL="0" indent="0" algn="just">
              <a:buNone/>
            </a:pPr>
            <a:endParaRPr lang="el-GR" dirty="0"/>
          </a:p>
        </p:txBody>
      </p:sp>
      <p:sp>
        <p:nvSpPr>
          <p:cNvPr id="4" name="Θέση αριθμού διαφάνειας 3">
            <a:extLst>
              <a:ext uri="{FF2B5EF4-FFF2-40B4-BE49-F238E27FC236}">
                <a16:creationId xmlns:a16="http://schemas.microsoft.com/office/drawing/2014/main" id="{93F2FE1C-84AA-4392-89DA-C04ACE674A90}"/>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03572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28F87E-7BD4-4C48-9B99-51CF94A073D0}"/>
              </a:ext>
            </a:extLst>
          </p:cNvPr>
          <p:cNvSpPr>
            <a:spLocks noGrp="1"/>
          </p:cNvSpPr>
          <p:nvPr>
            <p:ph type="title"/>
          </p:nvPr>
        </p:nvSpPr>
        <p:spPr>
          <a:xfrm>
            <a:off x="677334" y="609600"/>
            <a:ext cx="8596668" cy="659363"/>
          </a:xfrm>
        </p:spPr>
        <p:txBody>
          <a:bodyPr/>
          <a:lstStyle/>
          <a:p>
            <a:r>
              <a:rPr lang="en-US" dirty="0"/>
              <a:t>Switching</a:t>
            </a:r>
            <a:r>
              <a:rPr lang="el-GR" dirty="0"/>
              <a:t> (μεταγωγή)</a:t>
            </a:r>
          </a:p>
        </p:txBody>
      </p:sp>
      <p:sp>
        <p:nvSpPr>
          <p:cNvPr id="3" name="Θέση περιεχομένου 2">
            <a:extLst>
              <a:ext uri="{FF2B5EF4-FFF2-40B4-BE49-F238E27FC236}">
                <a16:creationId xmlns:a16="http://schemas.microsoft.com/office/drawing/2014/main" id="{BD4F7806-9239-4717-8081-5C59D44491C5}"/>
              </a:ext>
            </a:extLst>
          </p:cNvPr>
          <p:cNvSpPr>
            <a:spLocks noGrp="1"/>
          </p:cNvSpPr>
          <p:nvPr>
            <p:ph idx="1"/>
          </p:nvPr>
        </p:nvSpPr>
        <p:spPr>
          <a:xfrm>
            <a:off x="677334" y="1268963"/>
            <a:ext cx="8596668" cy="4772399"/>
          </a:xfrm>
        </p:spPr>
        <p:txBody>
          <a:bodyPr>
            <a:normAutofit/>
          </a:bodyPr>
          <a:lstStyle/>
          <a:p>
            <a:pPr algn="just"/>
            <a:r>
              <a:rPr lang="en-US" dirty="0"/>
              <a:t>Message Switching</a:t>
            </a:r>
            <a:endParaRPr lang="el-GR" dirty="0"/>
          </a:p>
          <a:p>
            <a:pPr marL="0" indent="0" algn="just">
              <a:buNone/>
            </a:pPr>
            <a:r>
              <a:rPr lang="el-GR" dirty="0"/>
              <a:t>Τα πλεονεκτήματα είναι:</a:t>
            </a:r>
          </a:p>
          <a:p>
            <a:pPr marL="0" indent="0" algn="just">
              <a:buNone/>
            </a:pPr>
            <a:r>
              <a:rPr lang="el-GR" dirty="0"/>
              <a:t>• Τα κανάλια δεδομένων μοιράζονται μεταξύ συσκευών επικοινωνίας, βελτιώνοντας τη χρήση του εύρους ζώνης</a:t>
            </a:r>
          </a:p>
          <a:p>
            <a:pPr marL="0" indent="0" algn="just">
              <a:buNone/>
            </a:pPr>
            <a:r>
              <a:rPr lang="el-GR" dirty="0"/>
              <a:t>• Τα μηνύματα μπορούν να αποθηκευτούν προσωρινά σε μεταγωγείς, όταν υπάρχει συμφόρηση δικτύου</a:t>
            </a:r>
          </a:p>
          <a:p>
            <a:pPr marL="0" indent="0" algn="just">
              <a:buNone/>
            </a:pPr>
            <a:r>
              <a:rPr lang="el-GR" dirty="0"/>
              <a:t>• Μπορούν να χρησιμοποιηθούν κανόνες προτεραιότητας για τη διαχείριση της κυκλοφορίας στο δίκτυο</a:t>
            </a:r>
          </a:p>
          <a:p>
            <a:pPr marL="0" indent="0" algn="just">
              <a:buNone/>
            </a:pPr>
            <a:r>
              <a:rPr lang="el-GR" dirty="0"/>
              <a:t>• Η πολλαπλή μετάδοση ή η αναμετάδοση (multicast – broadcast) χρησιμοποιούν πιο αποτελεσματικά το εύρος ζώνης, επειδή τα μηνύματα παραδίδονται σε πολλούς προορισμούς.</a:t>
            </a:r>
            <a:r>
              <a:rPr lang="en-US" dirty="0"/>
              <a:t>Packet Switching</a:t>
            </a:r>
            <a:endParaRPr lang="el-GR" dirty="0"/>
          </a:p>
          <a:p>
            <a:pPr algn="just"/>
            <a:endParaRPr lang="el-GR" dirty="0"/>
          </a:p>
          <a:p>
            <a:pPr marL="0" indent="0" algn="just">
              <a:buNone/>
            </a:pPr>
            <a:endParaRPr lang="el-GR" dirty="0"/>
          </a:p>
        </p:txBody>
      </p:sp>
      <p:sp>
        <p:nvSpPr>
          <p:cNvPr id="4" name="Θέση αριθμού διαφάνειας 3">
            <a:extLst>
              <a:ext uri="{FF2B5EF4-FFF2-40B4-BE49-F238E27FC236}">
                <a16:creationId xmlns:a16="http://schemas.microsoft.com/office/drawing/2014/main" id="{93F2FE1C-84AA-4392-89DA-C04ACE674A90}"/>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59482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28F87E-7BD4-4C48-9B99-51CF94A073D0}"/>
              </a:ext>
            </a:extLst>
          </p:cNvPr>
          <p:cNvSpPr>
            <a:spLocks noGrp="1"/>
          </p:cNvSpPr>
          <p:nvPr>
            <p:ph type="title"/>
          </p:nvPr>
        </p:nvSpPr>
        <p:spPr>
          <a:xfrm>
            <a:off x="677334" y="609600"/>
            <a:ext cx="8596668" cy="659363"/>
          </a:xfrm>
        </p:spPr>
        <p:txBody>
          <a:bodyPr/>
          <a:lstStyle/>
          <a:p>
            <a:r>
              <a:rPr lang="en-US" dirty="0"/>
              <a:t>Switching</a:t>
            </a:r>
            <a:r>
              <a:rPr lang="el-GR" dirty="0"/>
              <a:t> (μεταγωγή)</a:t>
            </a:r>
          </a:p>
        </p:txBody>
      </p:sp>
      <p:sp>
        <p:nvSpPr>
          <p:cNvPr id="3" name="Θέση περιεχομένου 2">
            <a:extLst>
              <a:ext uri="{FF2B5EF4-FFF2-40B4-BE49-F238E27FC236}">
                <a16:creationId xmlns:a16="http://schemas.microsoft.com/office/drawing/2014/main" id="{BD4F7806-9239-4717-8081-5C59D44491C5}"/>
              </a:ext>
            </a:extLst>
          </p:cNvPr>
          <p:cNvSpPr>
            <a:spLocks noGrp="1"/>
          </p:cNvSpPr>
          <p:nvPr>
            <p:ph idx="1"/>
          </p:nvPr>
        </p:nvSpPr>
        <p:spPr>
          <a:xfrm>
            <a:off x="677334" y="1268963"/>
            <a:ext cx="8596668" cy="4772399"/>
          </a:xfrm>
        </p:spPr>
        <p:txBody>
          <a:bodyPr>
            <a:normAutofit lnSpcReduction="10000"/>
          </a:bodyPr>
          <a:lstStyle/>
          <a:p>
            <a:pPr algn="just"/>
            <a:r>
              <a:rPr lang="en-US" dirty="0"/>
              <a:t>Packet Switching</a:t>
            </a:r>
          </a:p>
          <a:p>
            <a:pPr marL="0" indent="0" algn="just">
              <a:buNone/>
            </a:pPr>
            <a:r>
              <a:rPr lang="el-GR" dirty="0"/>
              <a:t>	Μέθοδος ομαδοποίησης δεδομένων, που μεταδίδονται μέσω ψηφιακού δικτύου, σε πακέτα. Τα πακέτα περιλαμβάνουν την κεφαλίδα και το ωφέλιμο φορτίο. Τα δεδομένα στην κεφαλίδα χρησιμοποιούνται από το υλικό δικτύωσης, για να κατευθύνουν το πακέτο στον προορισμό του, όπου το ωφέλιμο φορτίο εξάγεται και χρησιμοποιείται από το λογισμικό εφαρμογής</a:t>
            </a:r>
          </a:p>
          <a:p>
            <a:pPr marL="0" indent="0" algn="just">
              <a:buNone/>
            </a:pPr>
            <a:r>
              <a:rPr lang="el-GR" dirty="0"/>
              <a:t>	Η μέθοδος αυτή επιτρέπει την παράδοση ροών δεδομένων δυαδικών ψηφίων, μεταβλητού ρυθμού, που αναγνωρίζονται ως ακολουθίες πακέτων, μέσω ενός δικτύου υπολογιστών, που εκχωρεί πόρους μετάδοσης ανάλογα με τις ανάγκες, χρησιμοποιώντας τεχνικές στατιστικής πολυπλεξίας ή δυναμικής κατανομής εύρους ζώνης</a:t>
            </a:r>
          </a:p>
          <a:p>
            <a:pPr marL="0" indent="0" algn="just">
              <a:buNone/>
            </a:pPr>
            <a:r>
              <a:rPr lang="el-GR" dirty="0"/>
              <a:t>	Βελτιστοποίηση της χρήσης της χωρητικότητας του καναλιού που διατίθεται σε ψηφιακά τηλεπικοινωνιακά δίκτυα</a:t>
            </a:r>
          </a:p>
          <a:p>
            <a:pPr marL="0" indent="0" algn="just">
              <a:buNone/>
            </a:pPr>
            <a:r>
              <a:rPr lang="el-GR" dirty="0"/>
              <a:t>	Χρησιμοποιείται στο διαδίκτυο και στα περισσότερα τοπικά δίκτυα</a:t>
            </a:r>
          </a:p>
          <a:p>
            <a:pPr marL="0" indent="0" algn="just">
              <a:buNone/>
            </a:pPr>
            <a:r>
              <a:rPr lang="el-GR" dirty="0"/>
              <a:t>	Επικοινωνία χωρίς σύνδεση</a:t>
            </a:r>
          </a:p>
          <a:p>
            <a:pPr algn="just"/>
            <a:endParaRPr lang="el-GR" dirty="0"/>
          </a:p>
          <a:p>
            <a:pPr marL="0" indent="0" algn="just">
              <a:buNone/>
            </a:pPr>
            <a:endParaRPr lang="el-GR" dirty="0"/>
          </a:p>
        </p:txBody>
      </p:sp>
      <p:sp>
        <p:nvSpPr>
          <p:cNvPr id="4" name="Θέση αριθμού διαφάνειας 3">
            <a:extLst>
              <a:ext uri="{FF2B5EF4-FFF2-40B4-BE49-F238E27FC236}">
                <a16:creationId xmlns:a16="http://schemas.microsoft.com/office/drawing/2014/main" id="{93F2FE1C-84AA-4392-89DA-C04ACE674A90}"/>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669475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930400"/>
            <a:ext cx="8596668" cy="3880773"/>
          </a:xfrm>
        </p:spPr>
        <p:txBody>
          <a:bodyPr/>
          <a:lstStyle/>
          <a:p>
            <a:pPr marL="0" indent="0" algn="just">
              <a:buNone/>
            </a:pPr>
            <a:r>
              <a:rPr lang="el-GR" dirty="0"/>
              <a:t>	Τοπολογία δικτύου είναι η διευθέτηση, σύμφωνα με την οποία τα συστήματα υπολογιστών ή οι συσκευές δικτύου συνδέονται μεταξύ τους</a:t>
            </a:r>
          </a:p>
          <a:p>
            <a:pPr marL="0" indent="0" algn="just">
              <a:buNone/>
            </a:pPr>
            <a:r>
              <a:rPr lang="el-GR" dirty="0"/>
              <a:t>	Οι τοπολογίες μπορεί να ορίζουν, τόσο τη φυσική, όσο και τη λογική διάταξη του δικτύου</a:t>
            </a:r>
          </a:p>
          <a:p>
            <a:pPr marL="0" indent="0" algn="just">
              <a:buNone/>
            </a:pPr>
            <a:r>
              <a:rPr lang="el-GR" dirty="0"/>
              <a:t>	Η επιλογή μιας τοπολογίας εξαρτάται από έναν αριθμό άλλων παραγόντων, συμπεριλαμβανομένου του τύπου μέσου μετάδοσης, της αξιοπιστίας του δικτύου, του μεγέθους του δικτύου και της αναμενόμενης μελλοντικής ανάπτυξής του</a:t>
            </a:r>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544021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330637"/>
            <a:ext cx="8596668" cy="3880773"/>
          </a:xfrm>
        </p:spPr>
        <p:txBody>
          <a:bodyPr/>
          <a:lstStyle/>
          <a:p>
            <a:r>
              <a:rPr lang="el-GR" dirty="0"/>
              <a:t>	</a:t>
            </a:r>
            <a:r>
              <a:rPr lang="en-US" sz="1800" b="1" i="0" u="none" strike="noStrike" baseline="0" dirty="0">
                <a:solidFill>
                  <a:srgbClr val="000000"/>
                </a:solidFill>
                <a:latin typeface="Calibri" panose="020F0502020204030204" pitchFamily="34" charset="0"/>
              </a:rPr>
              <a:t>Point-to-Point</a:t>
            </a:r>
            <a:endParaRPr lang="el-GR" sz="1800" b="1" i="0" u="none" strike="noStrike" baseline="0" dirty="0">
              <a:solidFill>
                <a:srgbClr val="000000"/>
              </a:solidFill>
              <a:latin typeface="Calibri" panose="020F0502020204030204" pitchFamily="34" charset="0"/>
            </a:endParaRPr>
          </a:p>
          <a:p>
            <a:pPr marL="0" indent="0" algn="just">
              <a:buNone/>
            </a:pPr>
            <a:r>
              <a:rPr lang="en-US" sz="1800" b="1" i="0" u="none" strike="noStrike" baseline="0" dirty="0">
                <a:solidFill>
                  <a:srgbClr val="000000"/>
                </a:solidFill>
                <a:latin typeface="Calibri" panose="020F0502020204030204" pitchFamily="34" charset="0"/>
              </a:rPr>
              <a:t> </a:t>
            </a:r>
            <a:r>
              <a:rPr lang="el-GR" sz="1800" b="1" i="0" u="none" strike="noStrike" baseline="0" dirty="0">
                <a:solidFill>
                  <a:srgbClr val="000000"/>
                </a:solidFill>
                <a:latin typeface="Calibri" panose="020F0502020204030204" pitchFamily="34" charset="0"/>
              </a:rPr>
              <a:t>	</a:t>
            </a:r>
            <a:r>
              <a:rPr lang="el-GR" dirty="0"/>
              <a:t>Περιέχουν ακριβώς δύο συσκευές (υπολογιστή, μεταγωγείς, δρομολογητές ή διακομιστές) που συνδέονται χρησιμοποιώντας ένα μόνο κομμάτι καλωδίου</a:t>
            </a:r>
          </a:p>
          <a:p>
            <a:pPr marL="0" indent="0" algn="just">
              <a:buNone/>
            </a:pPr>
            <a:r>
              <a:rPr lang="el-GR" dirty="0"/>
              <a:t>	Σε περίπτωση που η τοπολογία είναι λογική, τότε μπορεί να έχουν πολλές ενδιάμεσες συσκευές</a:t>
            </a:r>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10" name="Εικόνα 9">
            <a:extLst>
              <a:ext uri="{FF2B5EF4-FFF2-40B4-BE49-F238E27FC236}">
                <a16:creationId xmlns:a16="http://schemas.microsoft.com/office/drawing/2014/main" id="{33E3DC07-7914-4EC0-8990-CE542810F827}"/>
              </a:ext>
            </a:extLst>
          </p:cNvPr>
          <p:cNvPicPr>
            <a:picLocks noChangeAspect="1"/>
          </p:cNvPicPr>
          <p:nvPr/>
        </p:nvPicPr>
        <p:blipFill>
          <a:blip r:embed="rId2"/>
          <a:stretch>
            <a:fillRect/>
          </a:stretch>
        </p:blipFill>
        <p:spPr>
          <a:xfrm>
            <a:off x="1814228" y="4103792"/>
            <a:ext cx="5603240" cy="1107618"/>
          </a:xfrm>
          <a:prstGeom prst="rect">
            <a:avLst/>
          </a:prstGeom>
        </p:spPr>
      </p:pic>
    </p:spTree>
    <p:extLst>
      <p:ext uri="{BB962C8B-B14F-4D97-AF65-F5344CB8AC3E}">
        <p14:creationId xmlns:p14="http://schemas.microsoft.com/office/powerpoint/2010/main" val="113936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387009"/>
            <a:ext cx="8596668" cy="3880773"/>
          </a:xfrm>
        </p:spPr>
        <p:txBody>
          <a:bodyPr>
            <a:normAutofit/>
          </a:bodyPr>
          <a:lstStyle/>
          <a:p>
            <a:r>
              <a:rPr lang="en-US" sz="1800" b="0" i="0" u="none" strike="noStrike" baseline="0" dirty="0">
                <a:solidFill>
                  <a:srgbClr val="000000"/>
                </a:solidFill>
              </a:rPr>
              <a:t>Star</a:t>
            </a:r>
            <a:endParaRPr lang="el-GR" sz="1800" b="0" i="0" u="none" strike="noStrike" baseline="0" dirty="0">
              <a:solidFill>
                <a:srgbClr val="000000"/>
              </a:solidFill>
            </a:endParaRPr>
          </a:p>
          <a:p>
            <a:pPr marL="0" indent="0">
              <a:buNone/>
            </a:pPr>
            <a:r>
              <a:rPr lang="el-GR" sz="1800" b="0" i="0" u="none" strike="noStrike" baseline="0" dirty="0">
                <a:solidFill>
                  <a:srgbClr val="000000"/>
                </a:solidFill>
              </a:rPr>
              <a:t>	Όλες οι συσκευές είναι συνδεδεμένες σε μια κεντρική συσκευή</a:t>
            </a:r>
            <a:r>
              <a:rPr lang="en-US" sz="1800" b="0" i="0" u="none" strike="noStrike" baseline="0" dirty="0">
                <a:solidFill>
                  <a:srgbClr val="000000"/>
                </a:solidFill>
              </a:rPr>
              <a:t> </a:t>
            </a:r>
            <a:r>
              <a:rPr lang="el-GR" sz="1800" b="0" i="0" u="none" strike="noStrike" baseline="0" dirty="0">
                <a:solidFill>
                  <a:srgbClr val="000000"/>
                </a:solidFill>
              </a:rPr>
              <a:t>, γνωστή ως συσκευή </a:t>
            </a:r>
            <a:r>
              <a:rPr lang="en-US" sz="1800" b="0" i="0" u="none" strike="noStrike" baseline="0" dirty="0">
                <a:solidFill>
                  <a:srgbClr val="000000"/>
                </a:solidFill>
              </a:rPr>
              <a:t>hub</a:t>
            </a:r>
            <a:r>
              <a:rPr lang="el-GR" sz="1800" b="0" i="0" u="none" strike="noStrike" baseline="0" dirty="0">
                <a:solidFill>
                  <a:srgbClr val="000000"/>
                </a:solidFill>
              </a:rPr>
              <a:t>, χρησιμοποιώντας μια σύνδεση από σημείο σε σημείο</a:t>
            </a:r>
          </a:p>
          <a:p>
            <a:pPr marL="0" indent="0" algn="l">
              <a:buNone/>
            </a:pPr>
            <a:r>
              <a:rPr lang="el-GR" sz="1800" b="0" i="0" u="none" strike="noStrike" baseline="0" dirty="0">
                <a:solidFill>
                  <a:srgbClr val="000000"/>
                </a:solidFill>
              </a:rPr>
              <a:t>	Η συσκευή διανομέα μπορεί να είναι:</a:t>
            </a:r>
          </a:p>
          <a:p>
            <a:pPr marL="0" indent="0">
              <a:buNone/>
            </a:pPr>
            <a:r>
              <a:rPr lang="el-GR" sz="1800" b="0" i="0" u="none" strike="noStrike" baseline="0" dirty="0">
                <a:solidFill>
                  <a:srgbClr val="000000"/>
                </a:solidFill>
              </a:rPr>
              <a:t>	</a:t>
            </a:r>
            <a:r>
              <a:rPr lang="en-US" sz="1800" b="0" i="0" u="none" strike="noStrike" baseline="0" dirty="0">
                <a:solidFill>
                  <a:srgbClr val="000000"/>
                </a:solidFill>
              </a:rPr>
              <a:t>• Layer-1 </a:t>
            </a:r>
            <a:r>
              <a:rPr lang="el-GR" sz="1800" b="0" i="0" u="none" strike="noStrike" baseline="0" dirty="0">
                <a:solidFill>
                  <a:srgbClr val="000000"/>
                </a:solidFill>
                <a:latin typeface="Calibri" panose="020F0502020204030204" pitchFamily="34" charset="0"/>
              </a:rPr>
              <a:t>συσκευή, όπως </a:t>
            </a:r>
            <a:r>
              <a:rPr lang="en-US" sz="1800" b="0" i="0" u="none" strike="noStrike" baseline="0" dirty="0">
                <a:solidFill>
                  <a:srgbClr val="000000"/>
                </a:solidFill>
                <a:latin typeface="Calibri" panose="020F0502020204030204" pitchFamily="34" charset="0"/>
              </a:rPr>
              <a:t>hub </a:t>
            </a:r>
            <a:r>
              <a:rPr lang="el-GR" sz="1800" b="0" i="0" u="none" strike="noStrike" baseline="0" dirty="0">
                <a:solidFill>
                  <a:srgbClr val="000000"/>
                </a:solidFill>
                <a:latin typeface="Calibri" panose="020F0502020204030204" pitchFamily="34" charset="0"/>
              </a:rPr>
              <a:t>ή </a:t>
            </a:r>
            <a:r>
              <a:rPr lang="en-US" sz="1800" b="0" i="0" u="none" strike="noStrike" baseline="0" dirty="0">
                <a:solidFill>
                  <a:srgbClr val="000000"/>
                </a:solidFill>
                <a:latin typeface="Calibri" panose="020F0502020204030204" pitchFamily="34" charset="0"/>
              </a:rPr>
              <a:t>repeater </a:t>
            </a:r>
          </a:p>
          <a:p>
            <a:pPr marL="0" indent="0">
              <a:buNone/>
            </a:pPr>
            <a:r>
              <a:rPr lang="el-GR"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 Layer-2 </a:t>
            </a:r>
            <a:r>
              <a:rPr lang="el-GR" sz="1800" b="0" i="0" u="none" strike="noStrike" baseline="0" dirty="0">
                <a:solidFill>
                  <a:srgbClr val="000000"/>
                </a:solidFill>
                <a:latin typeface="Calibri" panose="020F0502020204030204" pitchFamily="34" charset="0"/>
              </a:rPr>
              <a:t>συσκευή, όπως </a:t>
            </a:r>
            <a:r>
              <a:rPr lang="en-US" sz="1800" b="0" i="0" u="none" strike="noStrike" baseline="0" dirty="0">
                <a:solidFill>
                  <a:srgbClr val="000000"/>
                </a:solidFill>
                <a:latin typeface="Calibri" panose="020F0502020204030204" pitchFamily="34" charset="0"/>
              </a:rPr>
              <a:t>switch </a:t>
            </a:r>
            <a:r>
              <a:rPr lang="el-GR" sz="1800" b="0" i="0" u="none" strike="noStrike" baseline="0" dirty="0">
                <a:solidFill>
                  <a:srgbClr val="000000"/>
                </a:solidFill>
                <a:latin typeface="Calibri" panose="020F0502020204030204" pitchFamily="34" charset="0"/>
              </a:rPr>
              <a:t>ή </a:t>
            </a:r>
            <a:r>
              <a:rPr lang="en-US" sz="1800" b="0" i="0" u="none" strike="noStrike" baseline="0" dirty="0">
                <a:solidFill>
                  <a:srgbClr val="000000"/>
                </a:solidFill>
                <a:latin typeface="Calibri" panose="020F0502020204030204" pitchFamily="34" charset="0"/>
              </a:rPr>
              <a:t>bridge </a:t>
            </a:r>
          </a:p>
          <a:p>
            <a:pPr marL="0" indent="0">
              <a:buNone/>
            </a:pPr>
            <a:r>
              <a:rPr lang="el-GR"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 Layer-3 </a:t>
            </a:r>
            <a:r>
              <a:rPr lang="el-GR" sz="1800" b="0" i="0" u="none" strike="noStrike" baseline="0" dirty="0">
                <a:solidFill>
                  <a:srgbClr val="000000"/>
                </a:solidFill>
                <a:latin typeface="Calibri" panose="020F0502020204030204" pitchFamily="34" charset="0"/>
              </a:rPr>
              <a:t>συσκευή, όπως </a:t>
            </a:r>
            <a:r>
              <a:rPr lang="en-US" sz="1800" b="0" i="0" u="none" strike="noStrike" baseline="0" dirty="0">
                <a:solidFill>
                  <a:srgbClr val="000000"/>
                </a:solidFill>
                <a:latin typeface="Calibri" panose="020F0502020204030204" pitchFamily="34" charset="0"/>
              </a:rPr>
              <a:t>router </a:t>
            </a:r>
            <a:r>
              <a:rPr lang="el-GR" sz="1800" b="0" i="0" u="none" strike="noStrike" baseline="0" dirty="0">
                <a:solidFill>
                  <a:srgbClr val="000000"/>
                </a:solidFill>
                <a:latin typeface="Calibri" panose="020F0502020204030204" pitchFamily="34" charset="0"/>
              </a:rPr>
              <a:t>ή </a:t>
            </a:r>
            <a:r>
              <a:rPr lang="en-US" sz="1800" b="0" i="0" u="none" strike="noStrike" baseline="0" dirty="0">
                <a:solidFill>
                  <a:srgbClr val="000000"/>
                </a:solidFill>
                <a:latin typeface="Calibri" panose="020F0502020204030204" pitchFamily="34" charset="0"/>
              </a:rPr>
              <a:t>gateway </a:t>
            </a:r>
          </a:p>
          <a:p>
            <a:pPr marL="0" indent="0">
              <a:buNone/>
            </a:pPr>
            <a:r>
              <a:rPr lang="en-US" b="1"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Εάν το hub σταματήσει να</a:t>
            </a:r>
            <a:r>
              <a:rPr lang="en-US" sz="1800" b="0"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λειτουργεί, η σύνδεση όλων των συσκευών με όλες τις</a:t>
            </a:r>
            <a:r>
              <a:rPr lang="en-US" sz="1800" b="0"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άλλες αποτυγχάνει, αφού η επικοινωνία μεταξύ τους πραγματοποιείται μόνο μέσω του hub</a:t>
            </a:r>
            <a:endParaRPr lang="el-GR" dirty="0"/>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6" name="Εικόνα 5">
            <a:extLst>
              <a:ext uri="{FF2B5EF4-FFF2-40B4-BE49-F238E27FC236}">
                <a16:creationId xmlns:a16="http://schemas.microsoft.com/office/drawing/2014/main" id="{4DDB6AB9-4218-4143-8E8D-6D6B711BBB99}"/>
              </a:ext>
            </a:extLst>
          </p:cNvPr>
          <p:cNvPicPr>
            <a:picLocks noChangeAspect="1"/>
          </p:cNvPicPr>
          <p:nvPr/>
        </p:nvPicPr>
        <p:blipFill>
          <a:blip r:embed="rId2"/>
          <a:stretch>
            <a:fillRect/>
          </a:stretch>
        </p:blipFill>
        <p:spPr>
          <a:xfrm>
            <a:off x="3256384" y="4712027"/>
            <a:ext cx="3016597" cy="1969600"/>
          </a:xfrm>
          <a:prstGeom prst="rect">
            <a:avLst/>
          </a:prstGeom>
        </p:spPr>
      </p:pic>
    </p:spTree>
    <p:extLst>
      <p:ext uri="{BB962C8B-B14F-4D97-AF65-F5344CB8AC3E}">
        <p14:creationId xmlns:p14="http://schemas.microsoft.com/office/powerpoint/2010/main" val="2793410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402666"/>
            <a:ext cx="8596668" cy="3880773"/>
          </a:xfrm>
        </p:spPr>
        <p:txBody>
          <a:bodyPr>
            <a:normAutofit/>
          </a:bodyPr>
          <a:lstStyle/>
          <a:p>
            <a:r>
              <a:rPr lang="en-US" sz="1800" b="0" i="0" u="none" strike="noStrike" baseline="0" dirty="0">
                <a:solidFill>
                  <a:srgbClr val="000000"/>
                </a:solidFill>
              </a:rPr>
              <a:t>Bus</a:t>
            </a:r>
            <a:endParaRPr lang="el-GR" sz="1800" b="0" i="0" u="none" strike="noStrike" baseline="0" dirty="0">
              <a:solidFill>
                <a:srgbClr val="000000"/>
              </a:solidFill>
            </a:endParaRPr>
          </a:p>
          <a:p>
            <a:pPr marL="0" indent="0" algn="just">
              <a:buNone/>
            </a:pPr>
            <a:r>
              <a:rPr lang="el-GR" dirty="0">
                <a:solidFill>
                  <a:srgbClr val="000000"/>
                </a:solidFill>
              </a:rPr>
              <a:t>	Τα στοιχεία σ’ ένα τέτοιο δίκτυο μοιράζονται έναν δίαυλο επικοινωνίας και επομένως, έχουν ίση πρόσβαση σε όλους τους πόρους του δικτύου. Κάθε στοιχείο δικτύου έχει συνδέσεις full-duplex στο μέσο μετάδοσης, πράγμα που επιτρέπει σε κάθε στοιχείο του διαύλου να στέλνει και να λαμβάνει δεδομένα ταυτόχρονα</a:t>
            </a:r>
          </a:p>
          <a:p>
            <a:pPr marL="0" indent="0" algn="just">
              <a:buNone/>
            </a:pPr>
            <a:r>
              <a:rPr lang="el-GR" dirty="0"/>
              <a:t>Η αστοχία μιας συσκευής δεν επηρεάζει τις άλλες συσκευές. Ωστόσο, η αποτυχία της κοινής γραμμής επικοινωνίας μπορεί να κάνει όλες τις άλλες συσκευές να σταματήσουν να λειτουργούν</a:t>
            </a:r>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6" name="Εικόνα 5">
            <a:extLst>
              <a:ext uri="{FF2B5EF4-FFF2-40B4-BE49-F238E27FC236}">
                <a16:creationId xmlns:a16="http://schemas.microsoft.com/office/drawing/2014/main" id="{891D0CBE-402E-4DA2-911C-4B0C2EBEB1BA}"/>
              </a:ext>
            </a:extLst>
          </p:cNvPr>
          <p:cNvPicPr>
            <a:picLocks noChangeAspect="1"/>
          </p:cNvPicPr>
          <p:nvPr/>
        </p:nvPicPr>
        <p:blipFill>
          <a:blip r:embed="rId2"/>
          <a:stretch>
            <a:fillRect/>
          </a:stretch>
        </p:blipFill>
        <p:spPr>
          <a:xfrm>
            <a:off x="1706818" y="4247130"/>
            <a:ext cx="5238750" cy="2314575"/>
          </a:xfrm>
          <a:prstGeom prst="rect">
            <a:avLst/>
          </a:prstGeom>
        </p:spPr>
      </p:pic>
    </p:spTree>
    <p:extLst>
      <p:ext uri="{BB962C8B-B14F-4D97-AF65-F5344CB8AC3E}">
        <p14:creationId xmlns:p14="http://schemas.microsoft.com/office/powerpoint/2010/main" val="354807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986984"/>
            <a:ext cx="5591907" cy="5170646"/>
          </a:xfrm>
          <a:prstGeom prst="rect">
            <a:avLst/>
          </a:prstGeom>
        </p:spPr>
        <p:txBody>
          <a:bodyPr wrap="square">
            <a:spAutoFit/>
          </a:bodyPr>
          <a:lstStyle/>
          <a:p>
            <a:pPr marL="285750" indent="-285750">
              <a:spcAft>
                <a:spcPts val="600"/>
              </a:spcAft>
              <a:buFont typeface="Calibri" panose="020F0502020204030204" pitchFamily="34" charset="0"/>
              <a:buChar char="–"/>
            </a:pPr>
            <a:r>
              <a:rPr lang="el-GR" sz="2000" dirty="0">
                <a:ea typeface="Calibri" panose="020F0502020204030204" pitchFamily="34" charset="0"/>
              </a:rPr>
              <a:t>Για πολλά χρόνια, ο στόχος της πληροφορικής και της δικτύωσης ήταν ότι οι χρήστες κάποια μέρα θα μπορούσαν να ενοικιάσουν εύκολα πόρους του Διαδικτύου (το “νέφος” σε μία συνηθισμένη απεικόνιση του δικτύου), με τρόπο που να είναι οικονομικότερος για όλα τα εμπλεκόμενα μέρη. </a:t>
            </a:r>
            <a:endParaRPr lang="en-US" sz="2000" dirty="0">
              <a:ea typeface="Calibri" panose="020F0502020204030204" pitchFamily="34" charset="0"/>
            </a:endParaRPr>
          </a:p>
          <a:p>
            <a:pPr marL="285750" indent="-285750">
              <a:spcAft>
                <a:spcPts val="600"/>
              </a:spcAft>
              <a:buFont typeface="Calibri" panose="020F0502020204030204" pitchFamily="34" charset="0"/>
              <a:buChar char="–"/>
            </a:pPr>
            <a:r>
              <a:rPr lang="el-GR" sz="2000" dirty="0">
                <a:ea typeface="Calibri" panose="020F0502020204030204" pitchFamily="34" charset="0"/>
              </a:rPr>
              <a:t>Πολλά χαρακτηριστικά των υπηρεσιών νέφους δεν είναι καινούρια, κάποια στην πραγματικότητα είναι παλαιότερων δεκαετιών. </a:t>
            </a:r>
            <a:endParaRPr lang="en-US" sz="2000" dirty="0">
              <a:ea typeface="Calibri" panose="020F0502020204030204" pitchFamily="34" charset="0"/>
            </a:endParaRPr>
          </a:p>
          <a:p>
            <a:pPr marL="285750" indent="-285750">
              <a:spcAft>
                <a:spcPts val="600"/>
              </a:spcAft>
              <a:buFont typeface="Calibri" panose="020F0502020204030204" pitchFamily="34" charset="0"/>
              <a:buChar char="–"/>
            </a:pPr>
            <a:r>
              <a:rPr lang="el-GR" sz="2000" dirty="0">
                <a:ea typeface="Calibri" panose="020F0502020204030204" pitchFamily="34" charset="0"/>
              </a:rPr>
              <a:t>Αρκετοί σχετικοί όροι έχουν χρησιμοποιηθεί στα μέσα μαζικής ενημέρωσης κάπως συγκεχυμένα όπως: </a:t>
            </a:r>
            <a:r>
              <a:rPr lang="el-GR" sz="2000" b="1" dirty="0">
                <a:ea typeface="Calibri" panose="020F0502020204030204" pitchFamily="34" charset="0"/>
              </a:rPr>
              <a:t>υπολογιστική νέφους</a:t>
            </a:r>
            <a:r>
              <a:rPr lang="el-GR" sz="2000" dirty="0">
                <a:ea typeface="Calibri" panose="020F0502020204030204" pitchFamily="34" charset="0"/>
              </a:rPr>
              <a:t>, </a:t>
            </a:r>
            <a:r>
              <a:rPr lang="el-GR" sz="2000" b="1" dirty="0">
                <a:ea typeface="Calibri" panose="020F0502020204030204" pitchFamily="34" charset="0"/>
              </a:rPr>
              <a:t>υπολογιστική κοινής ωφελείας </a:t>
            </a:r>
            <a:r>
              <a:rPr lang="el-GR" sz="2000" dirty="0">
                <a:ea typeface="Calibri" panose="020F0502020204030204" pitchFamily="34" charset="0"/>
              </a:rPr>
              <a:t>(</a:t>
            </a:r>
            <a:r>
              <a:rPr lang="el-GR" sz="2000" dirty="0" err="1">
                <a:ea typeface="Calibri" panose="020F0502020204030204" pitchFamily="34" charset="0"/>
              </a:rPr>
              <a:t>utility</a:t>
            </a:r>
            <a:r>
              <a:rPr lang="el-GR" sz="2000" dirty="0">
                <a:ea typeface="Calibri" panose="020F0502020204030204" pitchFamily="34" charset="0"/>
              </a:rPr>
              <a:t> </a:t>
            </a:r>
            <a:r>
              <a:rPr lang="el-GR" sz="2000" dirty="0" err="1">
                <a:ea typeface="Calibri" panose="020F0502020204030204" pitchFamily="34" charset="0"/>
              </a:rPr>
              <a:t>computing</a:t>
            </a:r>
            <a:r>
              <a:rPr lang="el-GR" sz="2000" dirty="0">
                <a:ea typeface="Calibri" panose="020F0502020204030204" pitchFamily="34" charset="0"/>
              </a:rPr>
              <a:t>), </a:t>
            </a:r>
            <a:r>
              <a:rPr lang="el-GR" sz="2000" b="1" dirty="0">
                <a:ea typeface="Calibri" panose="020F0502020204030204" pitchFamily="34" charset="0"/>
              </a:rPr>
              <a:t>υπολογιστική συστάδων </a:t>
            </a:r>
            <a:r>
              <a:rPr lang="el-GR" sz="2000" dirty="0">
                <a:ea typeface="Calibri" panose="020F0502020204030204" pitchFamily="34" charset="0"/>
              </a:rPr>
              <a:t>(</a:t>
            </a:r>
            <a:r>
              <a:rPr lang="el-GR" sz="2000" dirty="0" err="1">
                <a:ea typeface="Calibri" panose="020F0502020204030204" pitchFamily="34" charset="0"/>
              </a:rPr>
              <a:t>clustered</a:t>
            </a:r>
            <a:r>
              <a:rPr lang="el-GR" sz="2000" dirty="0">
                <a:ea typeface="Calibri" panose="020F0502020204030204" pitchFamily="34" charset="0"/>
              </a:rPr>
              <a:t> </a:t>
            </a:r>
            <a:r>
              <a:rPr lang="el-GR" sz="2000" dirty="0" err="1">
                <a:ea typeface="Calibri" panose="020F0502020204030204" pitchFamily="34" charset="0"/>
              </a:rPr>
              <a:t>computing</a:t>
            </a:r>
            <a:r>
              <a:rPr lang="el-GR" sz="2000" dirty="0">
                <a:ea typeface="Calibri" panose="020F0502020204030204" pitchFamily="34" charset="0"/>
              </a:rPr>
              <a:t>), το </a:t>
            </a:r>
            <a:r>
              <a:rPr lang="el-GR" sz="2000" b="1" dirty="0">
                <a:ea typeface="Calibri" panose="020F0502020204030204" pitchFamily="34" charset="0"/>
              </a:rPr>
              <a:t>λογισμικό σαν υπηρεσία </a:t>
            </a:r>
            <a:r>
              <a:rPr lang="el-GR" sz="2000" dirty="0">
                <a:ea typeface="Calibri" panose="020F0502020204030204" pitchFamily="34" charset="0"/>
              </a:rPr>
              <a:t>κτλ. </a:t>
            </a:r>
          </a:p>
        </p:txBody>
      </p:sp>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σύντομη απάντηση</a:t>
            </a:r>
            <a:endParaRPr lang="en-GB" sz="1200" b="1" dirty="0">
              <a:solidFill>
                <a:schemeClr val="accent6">
                  <a:lumMod val="50000"/>
                </a:schemeClr>
              </a:solidFill>
            </a:endParaRPr>
          </a:p>
        </p:txBody>
      </p:sp>
      <p:sp>
        <p:nvSpPr>
          <p:cNvPr id="10" name="Rectangle 9"/>
          <p:cNvSpPr/>
          <p:nvPr/>
        </p:nvSpPr>
        <p:spPr>
          <a:xfrm>
            <a:off x="-100584" y="78926"/>
            <a:ext cx="11911584" cy="707886"/>
          </a:xfrm>
          <a:prstGeom prst="rect">
            <a:avLst/>
          </a:prstGeom>
        </p:spPr>
        <p:txBody>
          <a:bodyPr wrap="square">
            <a:spAutoFit/>
          </a:bodyPr>
          <a:lstStyle/>
          <a:p>
            <a:pPr lvl="1" algn="ctr">
              <a:spcAft>
                <a:spcPts val="600"/>
              </a:spcAft>
            </a:pPr>
            <a:r>
              <a:rPr lang="el-GR" sz="4000" b="1" dirty="0">
                <a:solidFill>
                  <a:srgbClr val="C00000"/>
                </a:solidFill>
              </a:rPr>
              <a:t>Εισαγωγή</a:t>
            </a:r>
            <a:r>
              <a:rPr lang="el-GR" sz="3200" dirty="0">
                <a:solidFill>
                  <a:srgbClr val="C00000"/>
                </a:solidFill>
              </a:rPr>
              <a:t> </a:t>
            </a:r>
          </a:p>
        </p:txBody>
      </p:sp>
      <p:pic>
        <p:nvPicPr>
          <p:cNvPr id="2" name="Picture 1"/>
          <p:cNvPicPr>
            <a:picLocks noChangeAspect="1"/>
          </p:cNvPicPr>
          <p:nvPr/>
        </p:nvPicPr>
        <p:blipFill>
          <a:blip r:embed="rId2"/>
          <a:stretch>
            <a:fillRect/>
          </a:stretch>
        </p:blipFill>
        <p:spPr>
          <a:xfrm>
            <a:off x="5591908" y="1164591"/>
            <a:ext cx="6378802" cy="348494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Tree>
    <p:extLst>
      <p:ext uri="{BB962C8B-B14F-4D97-AF65-F5344CB8AC3E}">
        <p14:creationId xmlns:p14="http://schemas.microsoft.com/office/powerpoint/2010/main" val="25289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402666"/>
            <a:ext cx="8596668" cy="3880773"/>
          </a:xfrm>
        </p:spPr>
        <p:txBody>
          <a:bodyPr>
            <a:normAutofit/>
          </a:bodyPr>
          <a:lstStyle/>
          <a:p>
            <a:r>
              <a:rPr lang="en-US" sz="1800" b="0" i="0" u="none" strike="noStrike" baseline="0" dirty="0">
                <a:solidFill>
                  <a:srgbClr val="000000"/>
                </a:solidFill>
              </a:rPr>
              <a:t>Bus</a:t>
            </a:r>
            <a:endParaRPr lang="el-GR" sz="1800" b="0" i="0" u="none" strike="noStrike" baseline="0" dirty="0">
              <a:solidFill>
                <a:srgbClr val="000000"/>
              </a:solidFill>
            </a:endParaRPr>
          </a:p>
          <a:p>
            <a:pPr marL="0" indent="0" algn="just">
              <a:buNone/>
            </a:pPr>
            <a:r>
              <a:rPr lang="el-GR" dirty="0">
                <a:solidFill>
                  <a:srgbClr val="000000"/>
                </a:solidFill>
              </a:rPr>
              <a:t>	Πρέπει να ληφθούν προφυλάξεις, για να διασφαλιστεί ότι τα δεδομένα που προορίζονται για ένα στοιχείο μπορούν να ληφθούν μόνο από αυτό το στοιχείο και κανένα άλλο</a:t>
            </a:r>
          </a:p>
          <a:p>
            <a:pPr marL="0" indent="0" algn="just">
              <a:buNone/>
            </a:pPr>
            <a:r>
              <a:rPr lang="el-GR" dirty="0">
                <a:solidFill>
                  <a:srgbClr val="000000"/>
                </a:solidFill>
              </a:rPr>
              <a:t>	Το δίκτυο πρέπει να χρησιμοποιεί έναν μηχανισμό (</a:t>
            </a:r>
            <a:r>
              <a:rPr lang="el-GR" dirty="0" err="1">
                <a:solidFill>
                  <a:srgbClr val="000000"/>
                </a:solidFill>
              </a:rPr>
              <a:t>Carrier-Sense</a:t>
            </a:r>
            <a:r>
              <a:rPr lang="el-GR" dirty="0">
                <a:solidFill>
                  <a:srgbClr val="000000"/>
                </a:solidFill>
              </a:rPr>
              <a:t> </a:t>
            </a:r>
            <a:r>
              <a:rPr lang="el-GR" dirty="0" err="1">
                <a:solidFill>
                  <a:srgbClr val="000000"/>
                </a:solidFill>
              </a:rPr>
              <a:t>Multiple</a:t>
            </a:r>
            <a:r>
              <a:rPr lang="el-GR" dirty="0">
                <a:solidFill>
                  <a:srgbClr val="000000"/>
                </a:solidFill>
              </a:rPr>
              <a:t> Access </a:t>
            </a:r>
            <a:r>
              <a:rPr lang="el-GR" dirty="0" err="1">
                <a:solidFill>
                  <a:srgbClr val="000000"/>
                </a:solidFill>
              </a:rPr>
              <a:t>with</a:t>
            </a:r>
            <a:r>
              <a:rPr lang="el-GR" dirty="0">
                <a:solidFill>
                  <a:srgbClr val="000000"/>
                </a:solidFill>
              </a:rPr>
              <a:t> </a:t>
            </a:r>
            <a:r>
              <a:rPr lang="el-GR" dirty="0" err="1">
                <a:solidFill>
                  <a:srgbClr val="000000"/>
                </a:solidFill>
              </a:rPr>
              <a:t>Collision</a:t>
            </a:r>
            <a:r>
              <a:rPr lang="el-GR" dirty="0">
                <a:solidFill>
                  <a:srgbClr val="000000"/>
                </a:solidFill>
              </a:rPr>
              <a:t> </a:t>
            </a:r>
            <a:r>
              <a:rPr lang="el-GR" dirty="0" err="1">
                <a:solidFill>
                  <a:srgbClr val="000000"/>
                </a:solidFill>
              </a:rPr>
              <a:t>Detection</a:t>
            </a:r>
            <a:r>
              <a:rPr lang="el-GR" dirty="0">
                <a:solidFill>
                  <a:srgbClr val="000000"/>
                </a:solidFill>
              </a:rPr>
              <a:t> - CSMA/CD) που χειρίζεται τις διαφορές στην περίπτωση που δύο ή περισσότερα στοιχεία προσπαθούν να μεταδώσουν ταυτόχρονα</a:t>
            </a:r>
            <a:endParaRPr lang="el-GR" dirty="0"/>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6" name="Εικόνα 5">
            <a:extLst>
              <a:ext uri="{FF2B5EF4-FFF2-40B4-BE49-F238E27FC236}">
                <a16:creationId xmlns:a16="http://schemas.microsoft.com/office/drawing/2014/main" id="{891D0CBE-402E-4DA2-911C-4B0C2EBEB1BA}"/>
              </a:ext>
            </a:extLst>
          </p:cNvPr>
          <p:cNvPicPr>
            <a:picLocks noChangeAspect="1"/>
          </p:cNvPicPr>
          <p:nvPr/>
        </p:nvPicPr>
        <p:blipFill>
          <a:blip r:embed="rId2"/>
          <a:stretch>
            <a:fillRect/>
          </a:stretch>
        </p:blipFill>
        <p:spPr>
          <a:xfrm>
            <a:off x="1706818" y="4247130"/>
            <a:ext cx="5238750" cy="2314575"/>
          </a:xfrm>
          <a:prstGeom prst="rect">
            <a:avLst/>
          </a:prstGeom>
        </p:spPr>
      </p:pic>
    </p:spTree>
    <p:extLst>
      <p:ext uri="{BB962C8B-B14F-4D97-AF65-F5344CB8AC3E}">
        <p14:creationId xmlns:p14="http://schemas.microsoft.com/office/powerpoint/2010/main" val="77590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313680"/>
            <a:ext cx="8596668" cy="3880773"/>
          </a:xfrm>
        </p:spPr>
        <p:txBody>
          <a:bodyPr/>
          <a:lstStyle/>
          <a:p>
            <a:r>
              <a:rPr lang="en-US" sz="1800" b="0" i="0" u="none" strike="noStrike" baseline="0" dirty="0">
                <a:solidFill>
                  <a:srgbClr val="000000"/>
                </a:solidFill>
              </a:rPr>
              <a:t>Ring </a:t>
            </a:r>
            <a:endParaRPr lang="el-GR" sz="1800" b="0" i="0" u="none" strike="noStrike" baseline="0" dirty="0">
              <a:solidFill>
                <a:srgbClr val="000000"/>
              </a:solidFill>
            </a:endParaRPr>
          </a:p>
          <a:p>
            <a:pPr marL="0" indent="0" algn="just">
              <a:buNone/>
            </a:pPr>
            <a:r>
              <a:rPr lang="el-GR" dirty="0">
                <a:solidFill>
                  <a:srgbClr val="000000"/>
                </a:solidFill>
                <a:latin typeface="Calibri" panose="020F0502020204030204" pitchFamily="34" charset="0"/>
              </a:rPr>
              <a:t>	Κάθε συσκευή συνδέεται με δύο άλλες, δημιουργώντας μια δομή κυκλικού δικτύου</a:t>
            </a:r>
            <a:endParaRPr lang="el-GR" b="1" dirty="0">
              <a:solidFill>
                <a:srgbClr val="000000"/>
              </a:solidFill>
              <a:latin typeface="Calibri" panose="020F0502020204030204" pitchFamily="34" charset="0"/>
            </a:endParaRPr>
          </a:p>
          <a:p>
            <a:pPr marL="0" indent="0" algn="just">
              <a:buNone/>
            </a:pPr>
            <a:r>
              <a:rPr lang="el-GR" dirty="0"/>
              <a:t>	Όταν μία συσκευή προσπαθεί να επικοινωνήσει ή να στείλει μήνυμα σε μία άλλη που δεν είναι δίπλα της, τα δεδομένα ταξιδεύουν μέσω όλων των ενδιάμεσων κόμβων</a:t>
            </a:r>
          </a:p>
          <a:p>
            <a:pPr marL="0" indent="0" algn="just">
              <a:buNone/>
            </a:pPr>
            <a:r>
              <a:rPr lang="el-GR" dirty="0"/>
              <a:t>	Η αποτυχία οποιουδήποτε κόμβου οδηγεί σε αποτυχία ολόκληρου του δακτυλίου</a:t>
            </a:r>
          </a:p>
          <a:p>
            <a:pPr marL="0" indent="0" algn="just">
              <a:buNone/>
            </a:pPr>
            <a:r>
              <a:rPr lang="el-GR" dirty="0"/>
              <a:t>	Η διαχείριση της σειράς στην αποστολή δεδομένων, γίνεται μέσω ενός συστήματος σκυτάλης (</a:t>
            </a:r>
            <a:r>
              <a:rPr lang="el-GR" dirty="0" err="1"/>
              <a:t>token</a:t>
            </a:r>
            <a:r>
              <a:rPr lang="el-GR" dirty="0"/>
              <a:t>)</a:t>
            </a:r>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Εικόνα 5">
            <a:extLst>
              <a:ext uri="{FF2B5EF4-FFF2-40B4-BE49-F238E27FC236}">
                <a16:creationId xmlns:a16="http://schemas.microsoft.com/office/drawing/2014/main" id="{E65FB062-5E4D-4265-B4EE-F7499707A156}"/>
              </a:ext>
            </a:extLst>
          </p:cNvPr>
          <p:cNvPicPr>
            <a:picLocks noChangeAspect="1"/>
          </p:cNvPicPr>
          <p:nvPr/>
        </p:nvPicPr>
        <p:blipFill>
          <a:blip r:embed="rId2"/>
          <a:stretch>
            <a:fillRect/>
          </a:stretch>
        </p:blipFill>
        <p:spPr>
          <a:xfrm>
            <a:off x="2661930" y="4458007"/>
            <a:ext cx="3190875" cy="2228850"/>
          </a:xfrm>
          <a:prstGeom prst="rect">
            <a:avLst/>
          </a:prstGeom>
        </p:spPr>
      </p:pic>
    </p:spTree>
    <p:extLst>
      <p:ext uri="{BB962C8B-B14F-4D97-AF65-F5344CB8AC3E}">
        <p14:creationId xmlns:p14="http://schemas.microsoft.com/office/powerpoint/2010/main" val="3001689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294516"/>
            <a:ext cx="8596668" cy="3880773"/>
          </a:xfrm>
        </p:spPr>
        <p:txBody>
          <a:bodyPr/>
          <a:lstStyle/>
          <a:p>
            <a:r>
              <a:rPr lang="en-US" sz="1800" b="0" i="0" u="none" strike="noStrike" baseline="0" dirty="0">
                <a:solidFill>
                  <a:srgbClr val="000000"/>
                </a:solidFill>
              </a:rPr>
              <a:t>Mesh</a:t>
            </a:r>
            <a:endParaRPr lang="el-GR" sz="1800" b="0" i="0" u="none" strike="noStrike" baseline="0" dirty="0">
              <a:solidFill>
                <a:srgbClr val="000000"/>
              </a:solidFill>
            </a:endParaRPr>
          </a:p>
          <a:p>
            <a:pPr marL="0" indent="0" algn="just">
              <a:buNone/>
            </a:pPr>
            <a:r>
              <a:rPr lang="el-GR" dirty="0">
                <a:solidFill>
                  <a:srgbClr val="000000"/>
                </a:solidFill>
              </a:rPr>
              <a:t>	Μια τοπολογία πλέγματος επιτρέπει πολλαπλούς συνδέσμους πρόσβασης από σημείο σε σημείο με κάθε άλλο ή με μερικούς κόμβους του δικτύου</a:t>
            </a:r>
            <a:r>
              <a:rPr lang="en-US" sz="1800" b="0" i="0" u="none" strike="noStrike" baseline="0" dirty="0">
                <a:solidFill>
                  <a:srgbClr val="000000"/>
                </a:solidFill>
              </a:rPr>
              <a:t> </a:t>
            </a:r>
            <a:r>
              <a:rPr lang="en-US" sz="1800" b="1" i="0" u="none" strike="noStrike" baseline="0" dirty="0">
                <a:solidFill>
                  <a:srgbClr val="000000"/>
                </a:solidFill>
                <a:latin typeface="Calibri" panose="020F0502020204030204" pitchFamily="34" charset="0"/>
              </a:rPr>
              <a:t> </a:t>
            </a:r>
            <a:endParaRPr lang="el-GR" sz="1800" b="1" i="0" u="none" strike="noStrike" baseline="0" dirty="0">
              <a:solidFill>
                <a:srgbClr val="000000"/>
              </a:solidFill>
              <a:latin typeface="Calibri" panose="020F0502020204030204" pitchFamily="34" charset="0"/>
            </a:endParaRPr>
          </a:p>
          <a:p>
            <a:pPr marL="0" indent="0" algn="just">
              <a:buNone/>
            </a:pPr>
            <a:r>
              <a:rPr lang="el-GR" dirty="0"/>
              <a:t>Η πολλαπλότητα των συνδέσεων πρόσβασης μεταξύ των στοιχείων του δικτύου προσφέρει ένα πλεονέκτημα στην αξιοπιστία του δικτύου, γιατί όποτε κάποιο στοιχείο αποτυγχάνει, το δίκτυο δεν σταματά να λειτουργεί</a:t>
            </a:r>
          </a:p>
          <a:p>
            <a:pPr marL="0" indent="0" algn="just">
              <a:buNone/>
            </a:pPr>
            <a:r>
              <a:rPr lang="el-GR" dirty="0"/>
              <a:t>	Η τεχνολογία πλέγματος διατίθεται σε δύο τύπους:</a:t>
            </a:r>
          </a:p>
          <a:p>
            <a:pPr marL="0" indent="0" algn="just">
              <a:buNone/>
            </a:pPr>
            <a:r>
              <a:rPr lang="el-GR" dirty="0"/>
              <a:t>	• Πλήρες πλέγμα</a:t>
            </a:r>
          </a:p>
          <a:p>
            <a:pPr marL="0" indent="0" algn="just">
              <a:buNone/>
            </a:pPr>
            <a:r>
              <a:rPr lang="el-GR" dirty="0"/>
              <a:t>	• Εν μέρει πλέγμα</a:t>
            </a:r>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6" name="Εικόνα 5">
            <a:extLst>
              <a:ext uri="{FF2B5EF4-FFF2-40B4-BE49-F238E27FC236}">
                <a16:creationId xmlns:a16="http://schemas.microsoft.com/office/drawing/2014/main" id="{09932A70-5E83-40C7-889A-F114CABD1405}"/>
              </a:ext>
            </a:extLst>
          </p:cNvPr>
          <p:cNvPicPr>
            <a:picLocks noChangeAspect="1"/>
          </p:cNvPicPr>
          <p:nvPr/>
        </p:nvPicPr>
        <p:blipFill>
          <a:blip r:embed="rId2"/>
          <a:stretch>
            <a:fillRect/>
          </a:stretch>
        </p:blipFill>
        <p:spPr>
          <a:xfrm>
            <a:off x="2430872" y="4467444"/>
            <a:ext cx="3320999" cy="2192079"/>
          </a:xfrm>
          <a:prstGeom prst="rect">
            <a:avLst/>
          </a:prstGeom>
        </p:spPr>
      </p:pic>
    </p:spTree>
    <p:extLst>
      <p:ext uri="{BB962C8B-B14F-4D97-AF65-F5344CB8AC3E}">
        <p14:creationId xmlns:p14="http://schemas.microsoft.com/office/powerpoint/2010/main" val="2212096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364339"/>
            <a:ext cx="8596668" cy="3880773"/>
          </a:xfrm>
        </p:spPr>
        <p:txBody>
          <a:bodyPr/>
          <a:lstStyle/>
          <a:p>
            <a:r>
              <a:rPr lang="en-US" sz="1800" b="0" i="0" u="none" strike="noStrike" baseline="0" dirty="0">
                <a:solidFill>
                  <a:srgbClr val="000000"/>
                </a:solidFill>
              </a:rPr>
              <a:t>Tree</a:t>
            </a:r>
            <a:endParaRPr lang="el-GR" sz="1800" b="0" i="0" u="none" strike="noStrike" baseline="0" dirty="0">
              <a:solidFill>
                <a:srgbClr val="000000"/>
              </a:solidFill>
            </a:endParaRPr>
          </a:p>
          <a:p>
            <a:pPr marL="0" indent="0" algn="just">
              <a:buNone/>
            </a:pPr>
            <a:r>
              <a:rPr lang="el-GR" dirty="0">
                <a:solidFill>
                  <a:srgbClr val="000000"/>
                </a:solidFill>
              </a:rPr>
              <a:t>	Μιμείται την τοπολογία </a:t>
            </a:r>
            <a:r>
              <a:rPr lang="el-GR" dirty="0" err="1">
                <a:solidFill>
                  <a:srgbClr val="000000"/>
                </a:solidFill>
              </a:rPr>
              <a:t>Star</a:t>
            </a:r>
            <a:r>
              <a:rPr lang="el-GR" dirty="0">
                <a:solidFill>
                  <a:srgbClr val="000000"/>
                </a:solidFill>
              </a:rPr>
              <a:t> και κληρονομεί ιδιότητες της τοπολογίας </a:t>
            </a:r>
            <a:r>
              <a:rPr lang="el-GR" dirty="0" err="1">
                <a:solidFill>
                  <a:srgbClr val="000000"/>
                </a:solidFill>
              </a:rPr>
              <a:t>Bus</a:t>
            </a:r>
            <a:endParaRPr lang="el-GR" dirty="0">
              <a:solidFill>
                <a:srgbClr val="000000"/>
              </a:solidFill>
            </a:endParaRPr>
          </a:p>
          <a:p>
            <a:pPr marL="0" indent="0" algn="just">
              <a:buNone/>
            </a:pPr>
            <a:r>
              <a:rPr lang="el-GR" dirty="0">
                <a:solidFill>
                  <a:srgbClr val="000000"/>
                </a:solidFill>
              </a:rPr>
              <a:t>	Τα στοιχεία του δικτύου τοποθετούνται σε μια ιεραρχική δομή, όπου το πρώτο στοιχείο ονομάζεται ρίζα του δέντρου και όλα τα άλλα στοιχεία έχουν μία σχέση παιδιού-γονέα</a:t>
            </a:r>
          </a:p>
          <a:p>
            <a:pPr marL="0" indent="0" algn="just">
              <a:buNone/>
            </a:pPr>
            <a:r>
              <a:rPr lang="el-GR" dirty="0">
                <a:solidFill>
                  <a:srgbClr val="000000"/>
                </a:solidFill>
              </a:rPr>
              <a:t>	Χωρίζει το δίκτυο σε πολλαπλά επίπεδα δικτύου</a:t>
            </a:r>
            <a:endParaRPr lang="el-GR" dirty="0"/>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Εικόνα 5">
            <a:extLst>
              <a:ext uri="{FF2B5EF4-FFF2-40B4-BE49-F238E27FC236}">
                <a16:creationId xmlns:a16="http://schemas.microsoft.com/office/drawing/2014/main" id="{983AD4A8-C956-487A-86A2-B2ECA63A707C}"/>
              </a:ext>
            </a:extLst>
          </p:cNvPr>
          <p:cNvPicPr>
            <a:picLocks noChangeAspect="1"/>
          </p:cNvPicPr>
          <p:nvPr/>
        </p:nvPicPr>
        <p:blipFill>
          <a:blip r:embed="rId2"/>
          <a:stretch>
            <a:fillRect/>
          </a:stretch>
        </p:blipFill>
        <p:spPr>
          <a:xfrm>
            <a:off x="2391040" y="4133562"/>
            <a:ext cx="4304728" cy="2545807"/>
          </a:xfrm>
          <a:prstGeom prst="rect">
            <a:avLst/>
          </a:prstGeom>
        </p:spPr>
      </p:pic>
    </p:spTree>
    <p:extLst>
      <p:ext uri="{BB962C8B-B14F-4D97-AF65-F5344CB8AC3E}">
        <p14:creationId xmlns:p14="http://schemas.microsoft.com/office/powerpoint/2010/main" val="450850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354007"/>
            <a:ext cx="8596668" cy="3880773"/>
          </a:xfrm>
        </p:spPr>
        <p:txBody>
          <a:bodyPr/>
          <a:lstStyle/>
          <a:p>
            <a:r>
              <a:rPr lang="en-US" sz="1800" b="0" i="0" u="none" strike="noStrike" baseline="0" dirty="0">
                <a:solidFill>
                  <a:srgbClr val="000000"/>
                </a:solidFill>
              </a:rPr>
              <a:t>Daisy</a:t>
            </a:r>
            <a:endParaRPr lang="el-GR" sz="1800" b="0" i="0" u="none" strike="noStrike" baseline="0" dirty="0">
              <a:solidFill>
                <a:srgbClr val="000000"/>
              </a:solidFill>
            </a:endParaRPr>
          </a:p>
          <a:p>
            <a:pPr marL="0" indent="0" algn="just">
              <a:buNone/>
            </a:pPr>
            <a:r>
              <a:rPr lang="el-GR" dirty="0">
                <a:solidFill>
                  <a:srgbClr val="000000"/>
                </a:solidFill>
              </a:rPr>
              <a:t>	Συνδέονται όλοι οι κόμβοι με γραμμικό τρόπο, εκτός από τους τελικούς</a:t>
            </a:r>
          </a:p>
          <a:p>
            <a:pPr marL="0" indent="0" algn="just">
              <a:buNone/>
            </a:pPr>
            <a:r>
              <a:rPr lang="el-GR" dirty="0">
                <a:solidFill>
                  <a:srgbClr val="000000"/>
                </a:solidFill>
              </a:rPr>
              <a:t>κόμβους</a:t>
            </a:r>
          </a:p>
          <a:p>
            <a:pPr marL="0" indent="0" algn="just">
              <a:buNone/>
            </a:pPr>
            <a:r>
              <a:rPr lang="el-GR" dirty="0"/>
              <a:t>	Εάν οι τελικοί κόμβοι στην αλυσίδα είναι συνδεδεμένοι μεταξύ τους, τότε αντιπροσωπεύουν τοπολογία δακτυλίου</a:t>
            </a:r>
          </a:p>
          <a:p>
            <a:pPr marL="0" indent="0" algn="just">
              <a:buNone/>
            </a:pPr>
            <a:r>
              <a:rPr lang="el-GR" dirty="0"/>
              <a:t>	Κάθε αποτυχία συνδέσμου, χωρίζει το δίκτυο σε δύο τμήματα</a:t>
            </a:r>
          </a:p>
          <a:p>
            <a:pPr marL="0" indent="0" algn="just">
              <a:buNone/>
            </a:pPr>
            <a:r>
              <a:rPr lang="el-GR" dirty="0"/>
              <a:t>	Κάθε ενδιάμεσος κόμβος λειτουργεί ως ανταποκριτής για τους άμεσους γείτονές του</a:t>
            </a:r>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6" name="Εικόνα 5">
            <a:extLst>
              <a:ext uri="{FF2B5EF4-FFF2-40B4-BE49-F238E27FC236}">
                <a16:creationId xmlns:a16="http://schemas.microsoft.com/office/drawing/2014/main" id="{457991D8-5851-458C-A177-1174CA4F393B}"/>
              </a:ext>
            </a:extLst>
          </p:cNvPr>
          <p:cNvPicPr>
            <a:picLocks noChangeAspect="1"/>
          </p:cNvPicPr>
          <p:nvPr/>
        </p:nvPicPr>
        <p:blipFill>
          <a:blip r:embed="rId2"/>
          <a:stretch>
            <a:fillRect/>
          </a:stretch>
        </p:blipFill>
        <p:spPr>
          <a:xfrm>
            <a:off x="1071993" y="5252066"/>
            <a:ext cx="7060567" cy="1204127"/>
          </a:xfrm>
          <a:prstGeom prst="rect">
            <a:avLst/>
          </a:prstGeom>
        </p:spPr>
      </p:pic>
    </p:spTree>
    <p:extLst>
      <p:ext uri="{BB962C8B-B14F-4D97-AF65-F5344CB8AC3E}">
        <p14:creationId xmlns:p14="http://schemas.microsoft.com/office/powerpoint/2010/main" val="580219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E0451-8C54-4D1C-9074-BD73BBDF2BF4}"/>
              </a:ext>
            </a:extLst>
          </p:cNvPr>
          <p:cNvSpPr>
            <a:spLocks noGrp="1"/>
          </p:cNvSpPr>
          <p:nvPr>
            <p:ph type="title"/>
          </p:nvPr>
        </p:nvSpPr>
        <p:spPr/>
        <p:txBody>
          <a:bodyPr/>
          <a:lstStyle/>
          <a:p>
            <a:r>
              <a:rPr lang="en-US" dirty="0"/>
              <a:t>Network Topologies</a:t>
            </a:r>
            <a:endParaRPr lang="el-GR" dirty="0"/>
          </a:p>
        </p:txBody>
      </p:sp>
      <p:sp>
        <p:nvSpPr>
          <p:cNvPr id="3" name="Θέση περιεχομένου 2">
            <a:extLst>
              <a:ext uri="{FF2B5EF4-FFF2-40B4-BE49-F238E27FC236}">
                <a16:creationId xmlns:a16="http://schemas.microsoft.com/office/drawing/2014/main" id="{F9A1B23D-9C62-469A-B89F-A5AFD056ACAC}"/>
              </a:ext>
            </a:extLst>
          </p:cNvPr>
          <p:cNvSpPr>
            <a:spLocks noGrp="1"/>
          </p:cNvSpPr>
          <p:nvPr>
            <p:ph idx="1"/>
          </p:nvPr>
        </p:nvSpPr>
        <p:spPr>
          <a:xfrm>
            <a:off x="677334" y="1349991"/>
            <a:ext cx="6329956" cy="3880773"/>
          </a:xfrm>
        </p:spPr>
        <p:txBody>
          <a:bodyPr>
            <a:normAutofit/>
          </a:bodyPr>
          <a:lstStyle/>
          <a:p>
            <a:r>
              <a:rPr lang="en-US" sz="1800" b="0" i="0" u="none" strike="noStrike" baseline="0" dirty="0">
                <a:solidFill>
                  <a:srgbClr val="000000"/>
                </a:solidFill>
              </a:rPr>
              <a:t>Hybrid </a:t>
            </a:r>
            <a:endParaRPr lang="el-GR" sz="1800" b="0" i="0" u="none" strike="noStrike" baseline="0" dirty="0">
              <a:solidFill>
                <a:srgbClr val="000000"/>
              </a:solidFill>
            </a:endParaRPr>
          </a:p>
          <a:p>
            <a:pPr marL="0" indent="0" algn="just">
              <a:buNone/>
            </a:pPr>
            <a:r>
              <a:rPr lang="el-GR" dirty="0">
                <a:solidFill>
                  <a:srgbClr val="000000"/>
                </a:solidFill>
                <a:latin typeface="Calibri" panose="020F0502020204030204" pitchFamily="34" charset="0"/>
              </a:rPr>
              <a:t>	Δομή δικτύου της οποίας ο σχεδιασμός περιέχει περισσότερες από μία τοπολογίες</a:t>
            </a:r>
          </a:p>
          <a:p>
            <a:pPr marL="0" indent="0" algn="just">
              <a:buNone/>
            </a:pPr>
            <a:r>
              <a:rPr lang="el-GR" b="1" dirty="0">
                <a:solidFill>
                  <a:srgbClr val="000000"/>
                </a:solidFill>
                <a:latin typeface="Calibri" panose="020F0502020204030204" pitchFamily="34" charset="0"/>
              </a:rPr>
              <a:t>	</a:t>
            </a:r>
            <a:r>
              <a:rPr lang="el-GR" dirty="0">
                <a:solidFill>
                  <a:srgbClr val="000000"/>
                </a:solidFill>
                <a:latin typeface="Calibri" panose="020F0502020204030204" pitchFamily="34" charset="0"/>
              </a:rPr>
              <a:t>Κ</a:t>
            </a:r>
            <a:r>
              <a:rPr lang="el-GR" sz="1800" i="0" u="none" strike="noStrike" baseline="0" dirty="0">
                <a:solidFill>
                  <a:srgbClr val="000000"/>
                </a:solidFill>
                <a:latin typeface="Calibri" panose="020F0502020204030204" pitchFamily="34" charset="0"/>
              </a:rPr>
              <a:t>ληρονομεί τα πλεονεκτήματα και τα μειονεκτήματα όλων των ενσωματωμένων τοπολογιών</a:t>
            </a:r>
          </a:p>
          <a:p>
            <a:pPr marL="0" indent="0" algn="just">
              <a:buNone/>
            </a:pPr>
            <a:r>
              <a:rPr lang="el-GR" sz="1800" i="0" u="none" strike="noStrike" baseline="0" dirty="0">
                <a:solidFill>
                  <a:srgbClr val="000000"/>
                </a:solidFill>
                <a:latin typeface="Calibri" panose="020F0502020204030204" pitchFamily="34" charset="0"/>
              </a:rPr>
              <a:t>	Τα περισσότερα WAN συνδέονται μέσω τοπολογίας διπλού δακτυλίου και τα δίκτυα που συνδέονται σε αυτά είναι κυρίως δίκτυα τοπολογίας αστέρων. Το Διαδίκτυο είναι το καλύτερο παράδειγμα της μεγαλύτερης υβριδικής τοπολογία</a:t>
            </a:r>
          </a:p>
        </p:txBody>
      </p:sp>
      <p:sp>
        <p:nvSpPr>
          <p:cNvPr id="4" name="Θέση αριθμού διαφάνειας 3">
            <a:extLst>
              <a:ext uri="{FF2B5EF4-FFF2-40B4-BE49-F238E27FC236}">
                <a16:creationId xmlns:a16="http://schemas.microsoft.com/office/drawing/2014/main" id="{19E3BFED-5329-45D6-93C6-86DA91E24459}"/>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6" name="Εικόνα 5">
            <a:extLst>
              <a:ext uri="{FF2B5EF4-FFF2-40B4-BE49-F238E27FC236}">
                <a16:creationId xmlns:a16="http://schemas.microsoft.com/office/drawing/2014/main" id="{CB580C08-4D48-4FED-870E-C8F480CC96D1}"/>
              </a:ext>
            </a:extLst>
          </p:cNvPr>
          <p:cNvPicPr>
            <a:picLocks noChangeAspect="1"/>
          </p:cNvPicPr>
          <p:nvPr/>
        </p:nvPicPr>
        <p:blipFill>
          <a:blip r:embed="rId2"/>
          <a:stretch>
            <a:fillRect/>
          </a:stretch>
        </p:blipFill>
        <p:spPr>
          <a:xfrm>
            <a:off x="3390633" y="4326948"/>
            <a:ext cx="3170070" cy="2362122"/>
          </a:xfrm>
          <a:prstGeom prst="rect">
            <a:avLst/>
          </a:prstGeom>
        </p:spPr>
      </p:pic>
    </p:spTree>
    <p:extLst>
      <p:ext uri="{BB962C8B-B14F-4D97-AF65-F5344CB8AC3E}">
        <p14:creationId xmlns:p14="http://schemas.microsoft.com/office/powerpoint/2010/main" val="3223660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n-US" dirty="0"/>
              <a:t>Interconnection Networks </a:t>
            </a:r>
            <a:endParaRPr lang="el-GR" dirty="0"/>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3" y="1573993"/>
            <a:ext cx="9268923" cy="3880773"/>
          </a:xfrm>
        </p:spPr>
        <p:txBody>
          <a:bodyPr/>
          <a:lstStyle/>
          <a:p>
            <a:pPr marL="0" indent="0">
              <a:buNone/>
            </a:pPr>
            <a:r>
              <a:rPr lang="en-US" dirty="0"/>
              <a:t>T</a:t>
            </a:r>
            <a:r>
              <a:rPr lang="el-GR" dirty="0"/>
              <a:t>α δίκτυα διασύνδεσης αποτελούν το κεντρικό συστατικό όλων των υπολογιστικών και επικοινωνιακών συστημάτων</a:t>
            </a:r>
            <a:r>
              <a:rPr lang="en-US" dirty="0"/>
              <a:t>.</a:t>
            </a:r>
          </a:p>
          <a:p>
            <a:pPr marL="0" indent="0">
              <a:buNone/>
            </a:pPr>
            <a:endParaRPr lang="en-US" dirty="0"/>
          </a:p>
          <a:p>
            <a:pPr marL="0" indent="0">
              <a:buNone/>
            </a:pPr>
            <a:r>
              <a:rPr lang="el-GR" sz="1800" dirty="0">
                <a:effectLst/>
                <a:latin typeface="Calibri" panose="020F0502020204030204" pitchFamily="34" charset="0"/>
                <a:ea typeface="Times New Roman" panose="02020603050405020304" pitchFamily="18" charset="0"/>
              </a:rPr>
              <a:t>Η υποδομή δικτύωσης ενός </a:t>
            </a:r>
            <a:r>
              <a:rPr lang="en-US" sz="1800" dirty="0">
                <a:effectLst/>
                <a:latin typeface="Calibri" panose="020F0502020204030204" pitchFamily="34" charset="0"/>
                <a:ea typeface="Times New Roman" panose="02020603050405020304" pitchFamily="18" charset="0"/>
              </a:rPr>
              <a:t>cloud</a:t>
            </a:r>
            <a:r>
              <a:rPr lang="el-GR" sz="1800" dirty="0">
                <a:effectLst/>
                <a:latin typeface="Calibri" panose="020F0502020204030204" pitchFamily="34" charset="0"/>
                <a:ea typeface="Times New Roman" panose="02020603050405020304" pitchFamily="18" charset="0"/>
              </a:rPr>
              <a:t> πρέπει να πληροί αρκετές απαιτήσεις, συμπεριλαμβανομένης της επεκτασιμότητας, του κόστους και της απόδοσης. </a:t>
            </a:r>
          </a:p>
          <a:p>
            <a:pPr marL="0" indent="0">
              <a:buNone/>
            </a:pPr>
            <a:r>
              <a:rPr lang="en-US" sz="1800" dirty="0">
                <a:effectLst/>
                <a:latin typeface="Calibri" panose="020F0502020204030204" pitchFamily="34" charset="0"/>
                <a:ea typeface="Times New Roman" panose="02020603050405020304" pitchFamily="18" charset="0"/>
              </a:rPr>
              <a:t>O </a:t>
            </a:r>
            <a:r>
              <a:rPr lang="el-GR" sz="1800" dirty="0">
                <a:effectLst/>
                <a:latin typeface="Calibri" panose="020F0502020204030204" pitchFamily="34" charset="0"/>
                <a:ea typeface="Times New Roman" panose="02020603050405020304" pitchFamily="18" charset="0"/>
              </a:rPr>
              <a:t>κάθε διακομιστής θα πρέπει να είναι σε θέση να επικοινωνεί με κάθε άλλο διακομιστή, με παρόμοια ταχύτητα και καθυστέρηση. </a:t>
            </a:r>
          </a:p>
          <a:p>
            <a:pPr marL="0" indent="0">
              <a:buNone/>
            </a:pPr>
            <a:r>
              <a:rPr lang="el-GR" sz="1800" dirty="0">
                <a:effectLst/>
                <a:latin typeface="Calibri" panose="020F0502020204030204" pitchFamily="34" charset="0"/>
                <a:ea typeface="Times New Roman" panose="02020603050405020304" pitchFamily="18" charset="0"/>
              </a:rPr>
              <a:t>Αυτή η απαίτηση διασφαλίζει ότι οι εφαρμογές δεν χρειάζεται να γνωρίζουν την τοποθεσία των διακομιστών και ταυτόχρονα μειώνει την πολυπλοκότητα της διαχείρισης του συστήματος.</a:t>
            </a:r>
          </a:p>
          <a:p>
            <a:pPr marL="0" indent="0">
              <a:buNone/>
            </a:pPr>
            <a:endParaRPr lang="en-US" dirty="0"/>
          </a:p>
          <a:p>
            <a:pPr marL="0" indent="0">
              <a:buNone/>
            </a:pPr>
            <a:endParaRPr lang="en-US" dirty="0"/>
          </a:p>
          <a:p>
            <a:pPr marL="0" indent="0">
              <a:buNone/>
            </a:pPr>
            <a:endParaRPr lang="el-GR" dirty="0"/>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249514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2202225" y="-26126"/>
            <a:ext cx="8004602" cy="1077218"/>
          </a:xfrm>
          <a:prstGeom prst="rect">
            <a:avLst/>
          </a:prstGeom>
        </p:spPr>
        <p:txBody>
          <a:bodyPr wrap="square">
            <a:spAutoFit/>
          </a:bodyPr>
          <a:lstStyle/>
          <a:p>
            <a:pPr algn="ctr">
              <a:spcAft>
                <a:spcPts val="600"/>
              </a:spcAft>
            </a:pPr>
            <a:r>
              <a:rPr lang="el-GR" sz="3200" b="1" dirty="0">
                <a:solidFill>
                  <a:srgbClr val="C00000"/>
                </a:solidFill>
              </a:rPr>
              <a:t>Δημιουργώντας ένα μεγάλο δίκτυο χρησιμοποιώντας μικρούς </a:t>
            </a:r>
            <a:r>
              <a:rPr lang="el-GR" sz="3200" b="1" dirty="0" err="1">
                <a:solidFill>
                  <a:srgbClr val="C00000"/>
                </a:solidFill>
              </a:rPr>
              <a:t>μεταγωγείς</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3" name="Rectangle 2"/>
          <p:cNvSpPr/>
          <p:nvPr/>
        </p:nvSpPr>
        <p:spPr>
          <a:xfrm>
            <a:off x="286327" y="1051092"/>
            <a:ext cx="11480800" cy="2400657"/>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l-GR" sz="2000" dirty="0">
                <a:ea typeface="Times New Roman" panose="02020603050405020304" pitchFamily="18" charset="0"/>
              </a:rPr>
              <a:t>Χρειαζόμαστε ένα δίκτυο μέσα σε ένα κέντρο δεδομένων. </a:t>
            </a:r>
          </a:p>
          <a:p>
            <a:pPr marL="285750" indent="-285750" algn="just">
              <a:spcAft>
                <a:spcPts val="600"/>
              </a:spcAft>
              <a:buFont typeface="Arial" panose="020B0604020202020204" pitchFamily="34" charset="0"/>
              <a:buChar char="•"/>
            </a:pPr>
            <a:r>
              <a:rPr lang="el-GR" sz="2000" dirty="0">
                <a:ea typeface="Times New Roman" panose="02020603050405020304" pitchFamily="18" charset="0"/>
              </a:rPr>
              <a:t>Μία λογική, αλλά κατώτερης ποιότητας λύση, είναι η δημιουργία ενός δένδρου, όπως στο παρακάτω σχήμα, όπου οι εξωτερικοί κόμβοι (κόμβοι χωρίς παιδιά) είναι οι εξυπηρετητές και οι υπόλοιποι κόμβοι είναι οι δρομολογητές. </a:t>
            </a:r>
          </a:p>
          <a:p>
            <a:pPr marL="285750" indent="-285750" algn="just">
              <a:spcAft>
                <a:spcPts val="600"/>
              </a:spcAft>
              <a:buFont typeface="Arial" panose="020B0604020202020204" pitchFamily="34" charset="0"/>
              <a:buChar char="•"/>
            </a:pPr>
            <a:r>
              <a:rPr lang="el-GR" sz="2000" dirty="0">
                <a:ea typeface="Times New Roman" panose="02020603050405020304" pitchFamily="18" charset="0"/>
              </a:rPr>
              <a:t>Όσο ο αριθμός των εξωτερικών κόμβων αυξάνεται στις 100.000 και περισσότερο, γίνεται τεχνολογικά ανέφικτη η κατασκευή του ριζικού </a:t>
            </a:r>
            <a:r>
              <a:rPr lang="el-GR" sz="2000" dirty="0" err="1">
                <a:ea typeface="Times New Roman" panose="02020603050405020304" pitchFamily="18" charset="0"/>
              </a:rPr>
              <a:t>μεταγωγέα</a:t>
            </a:r>
            <a:r>
              <a:rPr lang="el-GR" sz="2000" dirty="0">
                <a:ea typeface="Times New Roman" panose="02020603050405020304" pitchFamily="18" charset="0"/>
              </a:rPr>
              <a:t> (</a:t>
            </a:r>
            <a:r>
              <a:rPr lang="el-GR" sz="2000" dirty="0" err="1">
                <a:ea typeface="Times New Roman" panose="02020603050405020304" pitchFamily="18" charset="0"/>
              </a:rPr>
              <a:t>root</a:t>
            </a:r>
            <a:r>
              <a:rPr lang="el-GR" sz="2000" dirty="0">
                <a:ea typeface="Times New Roman" panose="02020603050405020304" pitchFamily="18" charset="0"/>
              </a:rPr>
              <a:t> </a:t>
            </a:r>
            <a:r>
              <a:rPr lang="el-GR" sz="2000" dirty="0" err="1">
                <a:ea typeface="Times New Roman" panose="02020603050405020304" pitchFamily="18" charset="0"/>
              </a:rPr>
              <a:t>switch</a:t>
            </a:r>
            <a:r>
              <a:rPr lang="el-GR" sz="2000" dirty="0">
                <a:ea typeface="Times New Roman" panose="02020603050405020304" pitchFamily="18" charset="0"/>
              </a:rPr>
              <a:t>). Ένας κορυφαίος </a:t>
            </a:r>
            <a:r>
              <a:rPr lang="el-GR" sz="2000" dirty="0" err="1">
                <a:ea typeface="Times New Roman" panose="02020603050405020304" pitchFamily="18" charset="0"/>
              </a:rPr>
              <a:t>μεταγωγέας</a:t>
            </a:r>
            <a:r>
              <a:rPr lang="el-GR" sz="2000" dirty="0">
                <a:ea typeface="Times New Roman" panose="02020603050405020304" pitchFamily="18" charset="0"/>
              </a:rPr>
              <a:t> μπορεί να υποστηρίξει σήμερα μόνο 1.280 εξυπηρετητές. </a:t>
            </a:r>
          </a:p>
        </p:txBody>
      </p:sp>
      <p:pic>
        <p:nvPicPr>
          <p:cNvPr id="9" name="Picture 8"/>
          <p:cNvPicPr/>
          <p:nvPr/>
        </p:nvPicPr>
        <p:blipFill>
          <a:blip r:embed="rId2" cstate="print"/>
          <a:srcRect/>
          <a:stretch>
            <a:fillRect/>
          </a:stretch>
        </p:blipFill>
        <p:spPr bwMode="auto">
          <a:xfrm>
            <a:off x="701964" y="3594227"/>
            <a:ext cx="5883562" cy="2565955"/>
          </a:xfrm>
          <a:prstGeom prst="rect">
            <a:avLst/>
          </a:prstGeom>
          <a:noFill/>
          <a:ln w="9525">
            <a:noFill/>
            <a:miter lim="800000"/>
            <a:headEnd/>
            <a:tailEnd/>
          </a:ln>
        </p:spPr>
      </p:pic>
      <p:sp>
        <p:nvSpPr>
          <p:cNvPr id="4" name="Rectangle 3"/>
          <p:cNvSpPr/>
          <p:nvPr/>
        </p:nvSpPr>
        <p:spPr>
          <a:xfrm>
            <a:off x="6816436" y="3451749"/>
            <a:ext cx="5209311" cy="2708434"/>
          </a:xfrm>
          <a:prstGeom prst="rect">
            <a:avLst/>
          </a:prstGeom>
        </p:spPr>
        <p:txBody>
          <a:bodyPr wrap="square">
            <a:spAutoFit/>
          </a:bodyPr>
          <a:lstStyle/>
          <a:p>
            <a:pPr algn="ctr">
              <a:spcAft>
                <a:spcPts val="600"/>
              </a:spcAft>
            </a:pP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Από δένδρο σε παχύ δένδρο (</a:t>
            </a:r>
            <a:r>
              <a:rPr lang="el-GR" sz="1600" b="1" i="1"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fat</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1600" b="1" i="1"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tree</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ctr">
              <a:spcAft>
                <a:spcPts val="600"/>
              </a:spcAft>
              <a:buAutoNum type="alphaLcParenBoth"/>
            </a:pP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Δείχνει ένα δένδρο που υποστηρίζει 8 εξυπηρετητές (οι κόμβοι-φύλλα εμφανίζονται ως κύκλοι) με 4 </a:t>
            </a:r>
            <a:r>
              <a:rPr lang="el-GR" sz="1600" b="1" i="1"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μεταγωγείς</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δύο εισόδων και δύο εξόδων, 2 </a:t>
            </a:r>
            <a:r>
              <a:rPr lang="el-GR" sz="1600" b="1" i="1"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μεταγωγείς</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τεσσάρων εισόδων και τεσσάρων εξόδων και με 1 </a:t>
            </a:r>
            <a:r>
              <a:rPr lang="el-GR" sz="1600" b="1" i="1"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μεταγωγέα</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οκτώ εισόδων και οκτώ εξόδων</a:t>
            </a:r>
          </a:p>
          <a:p>
            <a:pPr algn="ctr">
              <a:spcAft>
                <a:spcPts val="600"/>
              </a:spcAft>
            </a:pP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 Δύο μικροί </a:t>
            </a:r>
            <a:r>
              <a:rPr lang="el-GR" sz="1600" b="1" i="1"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μεταγωγείς</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(ο καθένας με δύο εισόδους και δύο εξόδους) έχουν συλλογικά το ρόλο του </a:t>
            </a:r>
            <a:r>
              <a:rPr lang="el-GR" sz="1600" b="1" i="1"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μεταγωγέα</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μεγέθους 4 </a:t>
            </a:r>
            <a:r>
              <a:rPr lang="el-GR" sz="1600" b="1" i="1" dirty="0">
                <a:solidFill>
                  <a:schemeClr val="accent5">
                    <a:lumMod val="75000"/>
                  </a:schemeClr>
                </a:solidFill>
                <a:latin typeface="Times New Roman" panose="02020603050405020304" pitchFamily="18" charset="0"/>
                <a:ea typeface="Meiryo"/>
                <a:cs typeface="Times New Roman" panose="02020603050405020304" pitchFamily="18" charset="0"/>
              </a:rPr>
              <a:t>×</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4, και τέσσερις μικροί </a:t>
            </a:r>
            <a:r>
              <a:rPr lang="el-GR" sz="1600" b="1" i="1"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μεταγωγείς</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έχουν συλλογικά το ρόλο του </a:t>
            </a:r>
            <a:r>
              <a:rPr lang="el-GR" sz="1600" b="1" i="1"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μεταγωγέα</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μεγέθους 8 </a:t>
            </a:r>
            <a:r>
              <a:rPr lang="el-GR" sz="1600" b="1" i="1" dirty="0">
                <a:solidFill>
                  <a:schemeClr val="accent5">
                    <a:lumMod val="75000"/>
                  </a:schemeClr>
                </a:solidFill>
                <a:latin typeface="Times New Roman" panose="02020603050405020304" pitchFamily="18" charset="0"/>
                <a:ea typeface="Meiryo"/>
                <a:cs typeface="Times New Roman" panose="02020603050405020304" pitchFamily="18" charset="0"/>
              </a:rPr>
              <a:t>×</a:t>
            </a:r>
            <a:r>
              <a:rPr lang="el-GR" sz="1600" b="1" i="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8.</a:t>
            </a:r>
            <a:endParaRPr lang="en-US" sz="16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721566" y="6274952"/>
            <a:ext cx="609969" cy="369332"/>
          </a:xfrm>
          <a:prstGeom prst="rect">
            <a:avLst/>
          </a:prstGeom>
          <a:noFill/>
          <a:ln>
            <a:solidFill>
              <a:schemeClr val="bg2"/>
            </a:solidFill>
          </a:ln>
        </p:spPr>
        <p:txBody>
          <a:bodyPr wrap="square" rtlCol="0" anchor="ctr" anchorCtr="1">
            <a:spAutoFit/>
          </a:bodyPr>
          <a:lstStyle/>
          <a:p>
            <a:r>
              <a:rPr lang="el-GR" b="1" dirty="0"/>
              <a:t>(α)</a:t>
            </a:r>
            <a:endParaRPr lang="en-US" b="1" dirty="0"/>
          </a:p>
        </p:txBody>
      </p:sp>
      <p:sp>
        <p:nvSpPr>
          <p:cNvPr id="12" name="TextBox 11"/>
          <p:cNvSpPr txBox="1"/>
          <p:nvPr/>
        </p:nvSpPr>
        <p:spPr>
          <a:xfrm>
            <a:off x="4973966" y="6302660"/>
            <a:ext cx="609969" cy="369332"/>
          </a:xfrm>
          <a:prstGeom prst="rect">
            <a:avLst/>
          </a:prstGeom>
          <a:noFill/>
          <a:ln>
            <a:solidFill>
              <a:schemeClr val="bg2"/>
            </a:solidFill>
          </a:ln>
        </p:spPr>
        <p:txBody>
          <a:bodyPr wrap="square" rtlCol="0" anchor="ctr" anchorCtr="1">
            <a:spAutoFit/>
          </a:bodyPr>
          <a:lstStyle/>
          <a:p>
            <a:r>
              <a:rPr lang="el-GR" b="1" dirty="0"/>
              <a:t>(</a:t>
            </a:r>
            <a:r>
              <a:rPr lang="en-US" b="1" dirty="0"/>
              <a:t>b</a:t>
            </a:r>
            <a:r>
              <a:rPr lang="el-GR" b="1" dirty="0"/>
              <a:t>)</a:t>
            </a:r>
            <a:endParaRPr lang="en-US" b="1" dirty="0"/>
          </a:p>
        </p:txBody>
      </p:sp>
    </p:spTree>
    <p:extLst>
      <p:ext uri="{BB962C8B-B14F-4D97-AF65-F5344CB8AC3E}">
        <p14:creationId xmlns:p14="http://schemas.microsoft.com/office/powerpoint/2010/main" val="338145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2262575" y="-26126"/>
            <a:ext cx="8004602" cy="1077218"/>
          </a:xfrm>
          <a:prstGeom prst="rect">
            <a:avLst/>
          </a:prstGeom>
        </p:spPr>
        <p:txBody>
          <a:bodyPr wrap="square">
            <a:spAutoFit/>
          </a:bodyPr>
          <a:lstStyle/>
          <a:p>
            <a:pPr algn="ctr">
              <a:spcAft>
                <a:spcPts val="600"/>
              </a:spcAft>
            </a:pPr>
            <a:r>
              <a:rPr lang="el-GR" sz="3200" b="1" dirty="0">
                <a:solidFill>
                  <a:srgbClr val="C00000"/>
                </a:solidFill>
              </a:rPr>
              <a:t>Δημιουργώντας ένα μεγάλο δίκτυο χρησιμοποιώντας μικρούς </a:t>
            </a:r>
            <a:r>
              <a:rPr lang="el-GR" sz="3200" b="1" dirty="0" err="1">
                <a:solidFill>
                  <a:srgbClr val="C00000"/>
                </a:solidFill>
              </a:rPr>
              <a:t>μεταγωγείς</a:t>
            </a:r>
            <a:r>
              <a:rPr lang="el-GR" sz="3200" b="1" dirty="0">
                <a:solidFill>
                  <a:srgbClr val="C00000"/>
                </a:solidFill>
              </a:rPr>
              <a:t> </a:t>
            </a:r>
            <a:r>
              <a:rPr lang="el-GR" sz="1400" b="1" dirty="0">
                <a:solidFill>
                  <a:srgbClr val="C00000"/>
                </a:solidFill>
              </a:rPr>
              <a:t>(συνέχεια)</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3" name="Rectangle 2"/>
          <p:cNvSpPr/>
          <p:nvPr/>
        </p:nvSpPr>
        <p:spPr>
          <a:xfrm>
            <a:off x="267855" y="1051092"/>
            <a:ext cx="11434618" cy="3939540"/>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l-GR" sz="2000" dirty="0"/>
              <a:t>Έτσι θα πρέπει να ξεκινήσουμε να ξανά-ενημερώνουμε όσο ανεβαίνουμε το δένδρο. </a:t>
            </a:r>
            <a:endParaRPr lang="en-US" sz="2000" dirty="0"/>
          </a:p>
          <a:p>
            <a:pPr marL="285750" indent="-285750" algn="just">
              <a:spcAft>
                <a:spcPts val="600"/>
              </a:spcAft>
              <a:buFont typeface="Arial" panose="020B0604020202020204" pitchFamily="34" charset="0"/>
              <a:buChar char="•"/>
            </a:pPr>
            <a:r>
              <a:rPr lang="el-GR" sz="2000" dirty="0"/>
              <a:t>Κάποιες φορές ο </a:t>
            </a:r>
            <a:r>
              <a:rPr lang="el-GR" sz="2000" b="1" dirty="0"/>
              <a:t>δείκτης υπερκάλυψης</a:t>
            </a:r>
            <a:r>
              <a:rPr lang="el-GR" sz="2000" dirty="0"/>
              <a:t> τρέχει τόσο γρήγορα όσο 1:200 σε ένα μεγάλο κέντρο δεδομένων. </a:t>
            </a:r>
            <a:endParaRPr lang="en-US" sz="2000" dirty="0"/>
          </a:p>
          <a:p>
            <a:pPr marL="285750" indent="-285750" algn="just">
              <a:spcAft>
                <a:spcPts val="600"/>
              </a:spcAft>
              <a:buFont typeface="Arial" panose="020B0604020202020204" pitchFamily="34" charset="0"/>
              <a:buChar char="•"/>
            </a:pPr>
            <a:r>
              <a:rPr lang="el-GR" sz="2000" b="1" dirty="0">
                <a:solidFill>
                  <a:srgbClr val="FF0000"/>
                </a:solidFill>
              </a:rPr>
              <a:t>Ερώτηση: </a:t>
            </a:r>
            <a:r>
              <a:rPr lang="el-GR" sz="2000" dirty="0"/>
              <a:t>Τί θα συμβεί όμως αν οι εξωτερικοί κόμβοι (εξυπηρετητές) θέλουν να αξιοποιήσουν πλήρως το εύρος ζώνης τους (</a:t>
            </a:r>
            <a:r>
              <a:rPr lang="el-GR" sz="2000" dirty="0" err="1"/>
              <a:t>bandwidth</a:t>
            </a:r>
            <a:r>
              <a:rPr lang="el-GR" sz="2000" dirty="0"/>
              <a:t>) ώστε να επικοινωνήσουν με άλλους εξυπηρετητές ταυτόχρονα; </a:t>
            </a:r>
          </a:p>
          <a:p>
            <a:pPr marL="285750" algn="just">
              <a:spcAft>
                <a:spcPts val="600"/>
              </a:spcAft>
            </a:pPr>
            <a:r>
              <a:rPr lang="el-GR" sz="2000" b="1" dirty="0">
                <a:solidFill>
                  <a:srgbClr val="1084A8"/>
                </a:solidFill>
              </a:rPr>
              <a:t>Απάντηση: </a:t>
            </a:r>
            <a:r>
              <a:rPr lang="el-GR" sz="2000" dirty="0"/>
              <a:t>Τότε έχουμε έναν παράγοντα συμφόρησης της τάξεως των 200 φορών. </a:t>
            </a:r>
          </a:p>
          <a:p>
            <a:pPr marL="628650" indent="-342900" algn="just">
              <a:spcAft>
                <a:spcPts val="600"/>
              </a:spcAft>
              <a:buFont typeface="Calibri" panose="020F0502020204030204" pitchFamily="34" charset="0"/>
              <a:buChar char="–"/>
            </a:pPr>
            <a:r>
              <a:rPr lang="el-GR" sz="2000" dirty="0"/>
              <a:t>Το όλο πρόβλημα συγκέντρωσης των πόρων αντιμετωπίζεται με την </a:t>
            </a:r>
            <a:r>
              <a:rPr lang="el-GR" sz="2000" dirty="0" err="1"/>
              <a:t>κατακερμάτισή</a:t>
            </a:r>
            <a:r>
              <a:rPr lang="el-GR" sz="2000" dirty="0"/>
              <a:t> τους: οι αδρανείς εξυπηρετητές δεν μπορεί να χρησιμοποιηθούν επειδή δεν γίνεται να χρησιμοποιήσουμε τη χωρητικότητα που υπάρχει μεταξύ τους σε ένα δένδρο επικάλυψης. </a:t>
            </a:r>
          </a:p>
          <a:p>
            <a:pPr marL="628650" indent="-342900" algn="just">
              <a:spcAft>
                <a:spcPts val="600"/>
              </a:spcAft>
              <a:buFont typeface="Calibri" panose="020F0502020204030204" pitchFamily="34" charset="0"/>
              <a:buChar char="–"/>
            </a:pPr>
            <a:r>
              <a:rPr lang="el-GR" sz="2000" dirty="0">
                <a:ea typeface="Times New Roman" panose="02020603050405020304" pitchFamily="18" charset="0"/>
              </a:rPr>
              <a:t>Χωρίς να έχει σημασία το πώς θα το κόψουμε, ένα δένδρο δεν είναι επεκτάσιμο. </a:t>
            </a:r>
          </a:p>
          <a:p>
            <a:pPr marL="628650" indent="-342900" algn="just">
              <a:spcAft>
                <a:spcPts val="600"/>
              </a:spcAft>
              <a:buFont typeface="Calibri" panose="020F0502020204030204" pitchFamily="34" charset="0"/>
              <a:buChar char="–"/>
            </a:pPr>
            <a:r>
              <a:rPr lang="el-GR" sz="2000" dirty="0">
                <a:ea typeface="Times New Roman" panose="02020603050405020304" pitchFamily="18" charset="0"/>
              </a:rPr>
              <a:t>Πολλά δένδρα θα μπορούσε να ήταν μία καλύτερη λύση</a:t>
            </a:r>
          </a:p>
        </p:txBody>
      </p:sp>
    </p:spTree>
    <p:extLst>
      <p:ext uri="{BB962C8B-B14F-4D97-AF65-F5344CB8AC3E}">
        <p14:creationId xmlns:p14="http://schemas.microsoft.com/office/powerpoint/2010/main" val="212801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2262575" y="-26126"/>
            <a:ext cx="8004602" cy="1077218"/>
          </a:xfrm>
          <a:prstGeom prst="rect">
            <a:avLst/>
          </a:prstGeom>
        </p:spPr>
        <p:txBody>
          <a:bodyPr wrap="square">
            <a:spAutoFit/>
          </a:bodyPr>
          <a:lstStyle/>
          <a:p>
            <a:pPr algn="ctr">
              <a:spcAft>
                <a:spcPts val="600"/>
              </a:spcAft>
            </a:pPr>
            <a:r>
              <a:rPr lang="el-GR" sz="3200" b="1" dirty="0">
                <a:solidFill>
                  <a:srgbClr val="C00000"/>
                </a:solidFill>
              </a:rPr>
              <a:t>Δημιουργώντας ένα μεγάλο δίκτυο χρησιμοποιώντας μικρούς </a:t>
            </a:r>
            <a:r>
              <a:rPr lang="el-GR" sz="3200" b="1" dirty="0" err="1">
                <a:solidFill>
                  <a:srgbClr val="C00000"/>
                </a:solidFill>
              </a:rPr>
              <a:t>μεταγωγείς</a:t>
            </a:r>
            <a:r>
              <a:rPr lang="el-GR" sz="3200" b="1" dirty="0">
                <a:solidFill>
                  <a:srgbClr val="C00000"/>
                </a:solidFill>
              </a:rPr>
              <a:t> </a:t>
            </a:r>
            <a:r>
              <a:rPr lang="el-GR" sz="1400" b="1" dirty="0">
                <a:solidFill>
                  <a:srgbClr val="C00000"/>
                </a:solidFill>
              </a:rPr>
              <a:t>(συνέχεια)</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2" name="Rectangle 1"/>
          <p:cNvSpPr/>
          <p:nvPr/>
        </p:nvSpPr>
        <p:spPr>
          <a:xfrm>
            <a:off x="267855" y="1287328"/>
            <a:ext cx="11434618" cy="3785652"/>
          </a:xfrm>
          <a:prstGeom prst="rect">
            <a:avLst/>
          </a:prstGeom>
        </p:spPr>
        <p:txBody>
          <a:bodyPr wrap="square">
            <a:spAutoFit/>
          </a:bodyPr>
          <a:lstStyle/>
          <a:p>
            <a:pPr marL="285750" indent="-285750" algn="just">
              <a:spcAft>
                <a:spcPts val="600"/>
              </a:spcAft>
              <a:buClr>
                <a:schemeClr val="tx1"/>
              </a:buClr>
              <a:buFont typeface="Arial" panose="020B0604020202020204" pitchFamily="34" charset="0"/>
              <a:buChar char="•"/>
            </a:pPr>
            <a:r>
              <a:rPr lang="el-GR" sz="2000" b="1" dirty="0">
                <a:solidFill>
                  <a:srgbClr val="FF0000"/>
                </a:solidFill>
                <a:ea typeface="Times New Roman" panose="02020603050405020304" pitchFamily="18" charset="0"/>
              </a:rPr>
              <a:t>Ερώτηση</a:t>
            </a:r>
            <a:r>
              <a:rPr lang="el-GR" sz="2000" dirty="0">
                <a:ea typeface="Times New Roman" panose="02020603050405020304" pitchFamily="18" charset="0"/>
              </a:rPr>
              <a:t>: Είναι ακόμα δυνατή η κατασκευή ενός μεγάλου δικτύου με μικρούς </a:t>
            </a:r>
            <a:r>
              <a:rPr lang="el-GR" sz="2000" dirty="0" err="1">
                <a:ea typeface="Times New Roman" panose="02020603050405020304" pitchFamily="18" charset="0"/>
              </a:rPr>
              <a:t>μεταγωγείς</a:t>
            </a:r>
            <a:r>
              <a:rPr lang="el-GR" sz="2000" dirty="0">
                <a:ea typeface="Times New Roman" panose="02020603050405020304" pitchFamily="18" charset="0"/>
              </a:rPr>
              <a:t>, όπως ακριβώς όταν κατασκευάζεται ένα αξιόπιστο δίκτυο από αναξιόπιστα συστατικά; </a:t>
            </a:r>
            <a:endParaRPr lang="en-US" sz="2000" dirty="0">
              <a:ea typeface="Times New Roman" panose="02020603050405020304" pitchFamily="18" charset="0"/>
            </a:endParaRPr>
          </a:p>
          <a:p>
            <a:pPr marL="285750" indent="-285750" algn="just">
              <a:spcAft>
                <a:spcPts val="600"/>
              </a:spcAft>
              <a:buFont typeface="Arial" panose="020B0604020202020204" pitchFamily="34" charset="0"/>
              <a:buChar char="•"/>
            </a:pPr>
            <a:r>
              <a:rPr lang="el-GR" sz="2000" b="1" dirty="0">
                <a:solidFill>
                  <a:srgbClr val="1084A8"/>
                </a:solidFill>
                <a:ea typeface="Times New Roman" panose="02020603050405020304" pitchFamily="18" charset="0"/>
              </a:rPr>
              <a:t>Απάντηση</a:t>
            </a:r>
            <a:r>
              <a:rPr lang="el-GR" sz="2000" dirty="0">
                <a:ea typeface="Times New Roman" panose="02020603050405020304" pitchFamily="18" charset="0"/>
              </a:rPr>
              <a:t>: Ναι, αν είμαστε αρκετά έξυπνοι όσον αφορά την τοπολογία του δικτύου, και αν μεταβούμε από ένα δένδρο σε ένα </a:t>
            </a:r>
            <a:r>
              <a:rPr lang="el-GR" sz="2000" b="1" dirty="0">
                <a:ea typeface="Times New Roman" panose="02020603050405020304" pitchFamily="18" charset="0"/>
              </a:rPr>
              <a:t>δίκτυο μεταγωγής πολλαπλών σταδίων</a:t>
            </a:r>
            <a:r>
              <a:rPr lang="el-GR" sz="2000" dirty="0">
                <a:ea typeface="Times New Roman" panose="02020603050405020304" pitchFamily="18" charset="0"/>
              </a:rPr>
              <a:t> (</a:t>
            </a:r>
            <a:r>
              <a:rPr lang="en-US" sz="2000" dirty="0">
                <a:ea typeface="Times New Roman" panose="02020603050405020304" pitchFamily="18" charset="0"/>
              </a:rPr>
              <a:t>multi</a:t>
            </a:r>
            <a:r>
              <a:rPr lang="el-GR" sz="2000" dirty="0">
                <a:ea typeface="Times New Roman" panose="02020603050405020304" pitchFamily="18" charset="0"/>
              </a:rPr>
              <a:t>-</a:t>
            </a:r>
            <a:r>
              <a:rPr lang="en-US" sz="2000" dirty="0">
                <a:ea typeface="Times New Roman" panose="02020603050405020304" pitchFamily="18" charset="0"/>
              </a:rPr>
              <a:t>stage switched network</a:t>
            </a:r>
            <a:r>
              <a:rPr lang="el-GR" sz="2000" dirty="0">
                <a:ea typeface="Times New Roman" panose="02020603050405020304" pitchFamily="18" charset="0"/>
              </a:rPr>
              <a:t>). </a:t>
            </a:r>
          </a:p>
          <a:p>
            <a:pPr marL="628650" indent="-342900" algn="just">
              <a:spcAft>
                <a:spcPts val="600"/>
              </a:spcAft>
              <a:buFont typeface="Calibri" panose="020F0502020204030204" pitchFamily="34" charset="0"/>
              <a:buChar char="–"/>
            </a:pPr>
            <a:r>
              <a:rPr lang="el-GR" sz="2000" dirty="0">
                <a:ea typeface="Times New Roman" panose="02020603050405020304" pitchFamily="18" charset="0"/>
              </a:rPr>
              <a:t>Αντί να κατασκευάσουμε ένα δίκτυο μεγάλης κλίμακας κλιμακώνοντας τ</a:t>
            </a:r>
            <a:r>
              <a:rPr lang="en-US" sz="2000" dirty="0">
                <a:ea typeface="Times New Roman" panose="02020603050405020304" pitchFamily="18" charset="0"/>
              </a:rPr>
              <a:t>o</a:t>
            </a:r>
            <a:r>
              <a:rPr lang="el-GR" sz="2000" dirty="0">
                <a:ea typeface="Times New Roman" panose="02020603050405020304" pitchFamily="18" charset="0"/>
              </a:rPr>
              <a:t>ν αριθμό των θυρών ανά δρομολογητή χτυπώντας έτσι το οικονομικό και τεχνολογικό ανώτατο όριο, θα πρέπει να επεκτείνουμε την τοπολογία όσο θέλουμε. </a:t>
            </a:r>
          </a:p>
          <a:p>
            <a:pPr marL="628650" indent="-342900" algn="just">
              <a:spcAft>
                <a:spcPts val="600"/>
              </a:spcAft>
              <a:buFont typeface="Calibri" panose="020F0502020204030204" pitchFamily="34" charset="0"/>
              <a:buChar char="–"/>
            </a:pPr>
            <a:r>
              <a:rPr lang="el-GR" sz="2000" dirty="0">
                <a:ea typeface="Times New Roman" panose="02020603050405020304" pitchFamily="18" charset="0"/>
              </a:rPr>
              <a:t>Θα χρησιμοποιήσουμε πολλούς μικρούς </a:t>
            </a:r>
            <a:r>
              <a:rPr lang="el-GR" sz="2000" dirty="0" err="1">
                <a:ea typeface="Times New Roman" panose="02020603050405020304" pitchFamily="18" charset="0"/>
              </a:rPr>
              <a:t>μεταγωγείς</a:t>
            </a:r>
            <a:r>
              <a:rPr lang="el-GR" sz="2000" dirty="0">
                <a:ea typeface="Times New Roman" panose="02020603050405020304" pitchFamily="18" charset="0"/>
              </a:rPr>
              <a:t> για να φτιάξουμε έναν μεγάλο, </a:t>
            </a:r>
            <a:r>
              <a:rPr lang="el-GR" sz="2000" b="1" i="1" dirty="0">
                <a:solidFill>
                  <a:srgbClr val="002060"/>
                </a:solidFill>
                <a:ea typeface="Times New Roman" panose="02020603050405020304" pitchFamily="18" charset="0"/>
              </a:rPr>
              <a:t>με τον ίδιο αριθμό συνδέσεων ανά </a:t>
            </a:r>
            <a:r>
              <a:rPr lang="el-GR" sz="2000" b="1" i="1" dirty="0" err="1">
                <a:solidFill>
                  <a:srgbClr val="002060"/>
                </a:solidFill>
                <a:ea typeface="Times New Roman" panose="02020603050405020304" pitchFamily="18" charset="0"/>
              </a:rPr>
              <a:t>μεταγωγέα</a:t>
            </a:r>
            <a:r>
              <a:rPr lang="el-GR" sz="2000" b="1" i="1" dirty="0">
                <a:solidFill>
                  <a:srgbClr val="002060"/>
                </a:solidFill>
                <a:ea typeface="Times New Roman" panose="02020603050405020304" pitchFamily="18" charset="0"/>
              </a:rPr>
              <a:t> σε κάθε επίπεδο</a:t>
            </a:r>
            <a:r>
              <a:rPr lang="el-GR" sz="2000" i="1" dirty="0">
                <a:ea typeface="Times New Roman" panose="02020603050405020304" pitchFamily="18" charset="0"/>
              </a:rPr>
              <a:t>. </a:t>
            </a:r>
          </a:p>
          <a:p>
            <a:pPr marL="628650" indent="-342900" algn="just">
              <a:spcAft>
                <a:spcPts val="600"/>
              </a:spcAft>
              <a:buFont typeface="Calibri" panose="020F0502020204030204" pitchFamily="34" charset="0"/>
              <a:buChar char="–"/>
            </a:pPr>
            <a:r>
              <a:rPr lang="el-GR" sz="2000" i="1" dirty="0"/>
              <a:t>Το </a:t>
            </a:r>
            <a:r>
              <a:rPr lang="el-GR" sz="2000" dirty="0"/>
              <a:t>βασικό μήνυμα εδώ είναι ότι </a:t>
            </a:r>
            <a:r>
              <a:rPr lang="en-US" sz="2000" dirty="0"/>
              <a:t>“</a:t>
            </a:r>
            <a:r>
              <a:rPr lang="el-GR" sz="2000" b="1" i="1" dirty="0"/>
              <a:t>η ίδια η συνδεσιμότητα είναι ένας πόρος που πρέπει να τον οικοδομήσουμε και πρέπει να τον οικοδομήσουμε προσεκτικά</a:t>
            </a:r>
            <a:r>
              <a:rPr lang="en-US" sz="2000" i="1" dirty="0"/>
              <a:t>”</a:t>
            </a:r>
            <a:r>
              <a:rPr lang="el-GR" sz="2000" i="1" dirty="0"/>
              <a:t>.</a:t>
            </a:r>
            <a:endParaRPr lang="en-US" sz="2000" dirty="0"/>
          </a:p>
        </p:txBody>
      </p:sp>
    </p:spTree>
    <p:extLst>
      <p:ext uri="{BB962C8B-B14F-4D97-AF65-F5344CB8AC3E}">
        <p14:creationId xmlns:p14="http://schemas.microsoft.com/office/powerpoint/2010/main" val="90154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86984"/>
            <a:ext cx="6673363" cy="5247590"/>
          </a:xfrm>
          <a:prstGeom prst="rect">
            <a:avLst/>
          </a:prstGeom>
        </p:spPr>
        <p:txBody>
          <a:bodyPr wrap="square">
            <a:spAutoFit/>
          </a:bodyPr>
          <a:lstStyle/>
          <a:p>
            <a:pPr algn="just">
              <a:spcAft>
                <a:spcPts val="600"/>
              </a:spcAft>
            </a:pPr>
            <a:r>
              <a:rPr lang="el-GR" sz="2000" dirty="0">
                <a:ea typeface="Calibri" panose="020F0502020204030204" pitchFamily="34" charset="0"/>
              </a:rPr>
              <a:t>Υπάρχουν τρεις βασικές συνιστώσες της </a:t>
            </a:r>
            <a:r>
              <a:rPr lang="en-US" sz="2000" dirty="0">
                <a:ea typeface="Calibri" panose="020F0502020204030204" pitchFamily="34" charset="0"/>
              </a:rPr>
              <a:t>“</a:t>
            </a:r>
            <a:r>
              <a:rPr lang="el-GR" sz="2000" dirty="0">
                <a:ea typeface="Calibri" panose="020F0502020204030204" pitchFamily="34" charset="0"/>
              </a:rPr>
              <a:t>τροφικής αλυσίδας</a:t>
            </a:r>
            <a:r>
              <a:rPr lang="en-US" sz="2000" dirty="0">
                <a:ea typeface="Calibri" panose="020F0502020204030204" pitchFamily="34" charset="0"/>
              </a:rPr>
              <a:t>”</a:t>
            </a:r>
            <a:r>
              <a:rPr lang="el-GR" sz="2000" dirty="0">
                <a:ea typeface="Calibri" panose="020F0502020204030204" pitchFamily="34" charset="0"/>
              </a:rPr>
              <a:t>.</a:t>
            </a:r>
          </a:p>
          <a:p>
            <a:pPr marL="285750" indent="-285750" algn="just">
              <a:spcAft>
                <a:spcPts val="600"/>
              </a:spcAft>
              <a:buFont typeface="Calibri" panose="020F0502020204030204" pitchFamily="34" charset="0"/>
              <a:buChar char="–"/>
            </a:pPr>
            <a:r>
              <a:rPr lang="el-GR" sz="2000" dirty="0"/>
              <a:t>Οι </a:t>
            </a:r>
            <a:r>
              <a:rPr lang="el-GR" sz="2000" b="1" i="1" dirty="0" err="1"/>
              <a:t>πάροχοι</a:t>
            </a:r>
            <a:r>
              <a:rPr lang="el-GR" sz="2000" b="1" i="1" dirty="0"/>
              <a:t> νέφους</a:t>
            </a:r>
            <a:r>
              <a:rPr lang="el-GR" sz="2000" i="1" dirty="0"/>
              <a:t> (</a:t>
            </a:r>
            <a:r>
              <a:rPr lang="el-GR" sz="2000" i="1" dirty="0" err="1"/>
              <a:t>cloud</a:t>
            </a:r>
            <a:r>
              <a:rPr lang="el-GR" sz="2000" i="1" dirty="0"/>
              <a:t> </a:t>
            </a:r>
            <a:r>
              <a:rPr lang="el-GR" sz="2000" i="1" dirty="0" err="1"/>
              <a:t>providers</a:t>
            </a:r>
            <a:r>
              <a:rPr lang="el-GR" sz="2000" i="1" dirty="0"/>
              <a:t>) </a:t>
            </a:r>
            <a:r>
              <a:rPr lang="el-GR" sz="2000" dirty="0"/>
              <a:t>κατασκευάζουν και διαχειρίζονται πλατφόρμες υλικού, που αποτελούνται από υπολογιστικούς πόρους (εξυπηρετητές</a:t>
            </a:r>
            <a:r>
              <a:rPr lang="en-US" sz="2000" dirty="0"/>
              <a:t> </a:t>
            </a:r>
            <a:r>
              <a:rPr lang="el-GR" sz="2000" dirty="0"/>
              <a:t>-</a:t>
            </a:r>
            <a:r>
              <a:rPr lang="en-US" sz="2000" dirty="0"/>
              <a:t> </a:t>
            </a:r>
            <a:r>
              <a:rPr lang="el-GR" sz="2000" dirty="0" err="1"/>
              <a:t>servers</a:t>
            </a:r>
            <a:r>
              <a:rPr lang="el-GR" sz="2000" dirty="0"/>
              <a:t>), </a:t>
            </a:r>
            <a:r>
              <a:rPr lang="el-GR" sz="2000" dirty="0" err="1"/>
              <a:t>μεταγωγείς</a:t>
            </a:r>
            <a:r>
              <a:rPr lang="el-GR" sz="2000" dirty="0"/>
              <a:t> (</a:t>
            </a:r>
            <a:r>
              <a:rPr lang="el-GR" sz="2000" dirty="0" err="1"/>
              <a:t>switches</a:t>
            </a:r>
            <a:r>
              <a:rPr lang="el-GR" sz="2000" dirty="0"/>
              <a:t>) και πόρους αποθήκευσης (στοιχεία μνήμης -</a:t>
            </a:r>
            <a:r>
              <a:rPr lang="en-US" sz="2000" dirty="0"/>
              <a:t> </a:t>
            </a:r>
            <a:r>
              <a:rPr lang="el-GR" sz="2000" dirty="0"/>
              <a:t>memory </a:t>
            </a:r>
            <a:r>
              <a:rPr lang="el-GR" sz="2000" dirty="0" err="1"/>
              <a:t>devices</a:t>
            </a:r>
            <a:r>
              <a:rPr lang="el-GR" sz="2000" dirty="0"/>
              <a:t>) οργανωμένα μέσα σε κέντρα δεδομένων. Υπάρχει ένα δίκτυο σε κάθε </a:t>
            </a:r>
            <a:r>
              <a:rPr lang="el-GR" sz="2000" dirty="0" err="1"/>
              <a:t>κέντρo</a:t>
            </a:r>
            <a:r>
              <a:rPr lang="el-GR" sz="2000" dirty="0"/>
              <a:t> δεδομένων όπου οι κόμβοι είναι εξυπηρετητές και </a:t>
            </a:r>
            <a:r>
              <a:rPr lang="el-GR" sz="2000" dirty="0" err="1"/>
              <a:t>μεταγωγείς</a:t>
            </a:r>
            <a:r>
              <a:rPr lang="el-GR" sz="2000" dirty="0"/>
              <a:t>, και κάθε κέντρο δεδομένων με τη σειρά του γίνεται ένας κόμβος σε ολόκληρο το Διαδίκτυο</a:t>
            </a:r>
            <a:r>
              <a:rPr lang="el-GR" sz="2000" dirty="0">
                <a:ea typeface="Calibri" panose="020F0502020204030204" pitchFamily="34" charset="0"/>
              </a:rPr>
              <a:t>. </a:t>
            </a:r>
            <a:endParaRPr lang="en-US" sz="2000" dirty="0">
              <a:ea typeface="Calibri" panose="020F0502020204030204" pitchFamily="34" charset="0"/>
            </a:endParaRPr>
          </a:p>
          <a:p>
            <a:pPr marL="285750" indent="-285750" algn="just">
              <a:spcAft>
                <a:spcPts val="600"/>
              </a:spcAft>
              <a:buFont typeface="Calibri" panose="020F0502020204030204" pitchFamily="34" charset="0"/>
              <a:buChar char="–"/>
            </a:pPr>
            <a:r>
              <a:rPr lang="el-GR" sz="2000" dirty="0"/>
              <a:t>Οι </a:t>
            </a:r>
            <a:r>
              <a:rPr lang="el-GR" sz="2000" b="1" i="1" dirty="0" err="1"/>
              <a:t>πάροχοι</a:t>
            </a:r>
            <a:r>
              <a:rPr lang="el-GR" sz="2000" b="1" i="1" dirty="0"/>
              <a:t> υπηρεσιών</a:t>
            </a:r>
            <a:r>
              <a:rPr lang="el-GR" sz="2000" dirty="0"/>
              <a:t> προσφέρουν το λογισμικό και τις εφαρμογές που τρέχουν σε κέντρα δεδομένων και </a:t>
            </a:r>
            <a:r>
              <a:rPr lang="el-GR" sz="2000" dirty="0" err="1"/>
              <a:t>αλληλεπιδρούν</a:t>
            </a:r>
            <a:r>
              <a:rPr lang="el-GR" sz="2000" dirty="0"/>
              <a:t> με τους χρήστες. </a:t>
            </a:r>
            <a:r>
              <a:rPr lang="el-GR" sz="2000" dirty="0">
                <a:ea typeface="Calibri" panose="020F0502020204030204" pitchFamily="34" charset="0"/>
              </a:rPr>
              <a:t> </a:t>
            </a:r>
            <a:endParaRPr lang="en-US" sz="2000" dirty="0">
              <a:ea typeface="Calibri" panose="020F0502020204030204" pitchFamily="34" charset="0"/>
            </a:endParaRPr>
          </a:p>
          <a:p>
            <a:pPr marL="285750" indent="-285750" algn="just">
              <a:spcAft>
                <a:spcPts val="600"/>
              </a:spcAft>
              <a:buFont typeface="Calibri" panose="020F0502020204030204" pitchFamily="34" charset="0"/>
              <a:buChar char="–"/>
            </a:pPr>
            <a:r>
              <a:rPr lang="el-GR" sz="2000" dirty="0"/>
              <a:t>Οι </a:t>
            </a:r>
            <a:r>
              <a:rPr lang="el-GR" sz="2000" b="1" i="1" dirty="0"/>
              <a:t>χρήστες του νέφους</a:t>
            </a:r>
            <a:r>
              <a:rPr lang="el-GR" sz="2000" dirty="0"/>
              <a:t> είναι καταναλωτές και επιχειρήσεις που χρησιμοποιούν υπηρεσίες που τρέχουν στα κέντρα δεδομένων. </a:t>
            </a:r>
            <a:endParaRPr lang="el-GR" sz="2000" dirty="0">
              <a:ea typeface="Calibri" panose="020F0502020204030204" pitchFamily="34" charset="0"/>
            </a:endParaRPr>
          </a:p>
        </p:txBody>
      </p:sp>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σύντομη απάντηση</a:t>
            </a:r>
            <a:endParaRPr lang="en-GB" sz="1200" b="1" dirty="0">
              <a:solidFill>
                <a:schemeClr val="accent6">
                  <a:lumMod val="50000"/>
                </a:schemeClr>
              </a:solidFill>
            </a:endParaRPr>
          </a:p>
        </p:txBody>
      </p:sp>
      <p:sp>
        <p:nvSpPr>
          <p:cNvPr id="10" name="Rectangle 9"/>
          <p:cNvSpPr/>
          <p:nvPr/>
        </p:nvSpPr>
        <p:spPr>
          <a:xfrm>
            <a:off x="0" y="78926"/>
            <a:ext cx="11911584" cy="707886"/>
          </a:xfrm>
          <a:prstGeom prst="rect">
            <a:avLst/>
          </a:prstGeom>
        </p:spPr>
        <p:txBody>
          <a:bodyPr wrap="square">
            <a:spAutoFit/>
          </a:bodyPr>
          <a:lstStyle/>
          <a:p>
            <a:pPr lvl="1" algn="ctr">
              <a:spcAft>
                <a:spcPts val="600"/>
              </a:spcAft>
            </a:pPr>
            <a:r>
              <a:rPr lang="el-GR" sz="4000" b="1" dirty="0">
                <a:solidFill>
                  <a:srgbClr val="C00000"/>
                </a:solidFill>
              </a:rPr>
              <a:t>Εισαγωγή</a:t>
            </a:r>
            <a:r>
              <a:rPr lang="en-US" sz="4000" b="1" dirty="0">
                <a:solidFill>
                  <a:srgbClr val="C00000"/>
                </a:solidFill>
              </a:rPr>
              <a:t> </a:t>
            </a:r>
            <a:r>
              <a:rPr lang="en-US" sz="1400" b="1" dirty="0">
                <a:solidFill>
                  <a:srgbClr val="C00000"/>
                </a:solidFill>
              </a:rPr>
              <a:t>(</a:t>
            </a:r>
            <a:r>
              <a:rPr lang="el-GR" sz="1400" b="1" dirty="0">
                <a:solidFill>
                  <a:srgbClr val="C00000"/>
                </a:solidFill>
              </a:rPr>
              <a:t>συνέχεια)</a:t>
            </a:r>
            <a:r>
              <a:rPr lang="el-GR" sz="1400" dirty="0">
                <a:solidFill>
                  <a:srgbClr val="C00000"/>
                </a:solidFill>
              </a:rPr>
              <a:t> </a:t>
            </a:r>
          </a:p>
        </p:txBody>
      </p:sp>
      <p:pic>
        <p:nvPicPr>
          <p:cNvPr id="2" name="Picture 1"/>
          <p:cNvPicPr>
            <a:picLocks noChangeAspect="1"/>
          </p:cNvPicPr>
          <p:nvPr/>
        </p:nvPicPr>
        <p:blipFill>
          <a:blip r:embed="rId2"/>
          <a:stretch>
            <a:fillRect/>
          </a:stretch>
        </p:blipFill>
        <p:spPr>
          <a:xfrm>
            <a:off x="6673363" y="1164591"/>
            <a:ext cx="5440582" cy="2972364"/>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Tree>
    <p:extLst>
      <p:ext uri="{BB962C8B-B14F-4D97-AF65-F5344CB8AC3E}">
        <p14:creationId xmlns:p14="http://schemas.microsoft.com/office/powerpoint/2010/main" val="371036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2262575" y="-26126"/>
            <a:ext cx="8004602" cy="1077218"/>
          </a:xfrm>
          <a:prstGeom prst="rect">
            <a:avLst/>
          </a:prstGeom>
        </p:spPr>
        <p:txBody>
          <a:bodyPr wrap="square">
            <a:spAutoFit/>
          </a:bodyPr>
          <a:lstStyle/>
          <a:p>
            <a:pPr algn="ctr">
              <a:spcAft>
                <a:spcPts val="600"/>
              </a:spcAft>
            </a:pPr>
            <a:r>
              <a:rPr lang="el-GR" sz="3200" b="1" dirty="0">
                <a:solidFill>
                  <a:srgbClr val="C00000"/>
                </a:solidFill>
              </a:rPr>
              <a:t>Δημιουργώντας ένα μεγάλο δίκτυο χρησιμοποιώντας μικρούς </a:t>
            </a:r>
            <a:r>
              <a:rPr lang="el-GR" sz="3200" b="1" dirty="0" err="1">
                <a:solidFill>
                  <a:srgbClr val="C00000"/>
                </a:solidFill>
              </a:rPr>
              <a:t>μεταγωγείς</a:t>
            </a:r>
            <a:r>
              <a:rPr lang="el-GR" sz="3200" b="1" dirty="0">
                <a:solidFill>
                  <a:srgbClr val="C00000"/>
                </a:solidFill>
              </a:rPr>
              <a:t> </a:t>
            </a:r>
            <a:r>
              <a:rPr lang="el-GR" sz="1400" b="1" dirty="0">
                <a:solidFill>
                  <a:srgbClr val="C00000"/>
                </a:solidFill>
              </a:rPr>
              <a:t>(συνέχεια)</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3" name="Rectangle 2"/>
          <p:cNvSpPr/>
          <p:nvPr/>
        </p:nvSpPr>
        <p:spPr>
          <a:xfrm>
            <a:off x="471054" y="1061927"/>
            <a:ext cx="11249891" cy="5044458"/>
          </a:xfrm>
          <a:prstGeom prst="rect">
            <a:avLst/>
          </a:prstGeom>
        </p:spPr>
        <p:txBody>
          <a:bodyPr wrap="square">
            <a:spAutoFit/>
          </a:bodyPr>
          <a:lstStyle/>
          <a:p>
            <a:pPr algn="just">
              <a:spcAft>
                <a:spcPts val="600"/>
              </a:spcAft>
            </a:pPr>
            <a:r>
              <a:rPr lang="el-GR" sz="2000" dirty="0">
                <a:ea typeface="Meiryo"/>
              </a:rPr>
              <a:t>Υπάρχουν πολλοί τρόποι για </a:t>
            </a:r>
            <a:r>
              <a:rPr lang="el-GR" sz="2000" b="1" dirty="0">
                <a:solidFill>
                  <a:srgbClr val="002060"/>
                </a:solidFill>
                <a:ea typeface="Meiryo"/>
              </a:rPr>
              <a:t>να </a:t>
            </a:r>
            <a:r>
              <a:rPr lang="el-GR" sz="2000" b="1" dirty="0" err="1">
                <a:solidFill>
                  <a:srgbClr val="002060"/>
                </a:solidFill>
                <a:ea typeface="Meiryo"/>
              </a:rPr>
              <a:t>ποσοτικοποιήσουμε</a:t>
            </a:r>
            <a:r>
              <a:rPr lang="el-GR" sz="2000" b="1" dirty="0">
                <a:solidFill>
                  <a:srgbClr val="002060"/>
                </a:solidFill>
                <a:ea typeface="Meiryo"/>
              </a:rPr>
              <a:t> το κατά πόσο καλή είναι μία τοπολογία διασύνδεσης</a:t>
            </a:r>
            <a:r>
              <a:rPr lang="el-GR" sz="2000" dirty="0">
                <a:ea typeface="Meiryo"/>
              </a:rPr>
              <a:t>. </a:t>
            </a:r>
            <a:r>
              <a:rPr lang="en-US" sz="2000" dirty="0" err="1">
                <a:ea typeface="Meiryo"/>
              </a:rPr>
              <a:t>Έχουμε</a:t>
            </a:r>
            <a:r>
              <a:rPr lang="en-US" sz="2000" dirty="0">
                <a:ea typeface="Meiryo"/>
              </a:rPr>
              <a:t> επ</a:t>
            </a:r>
            <a:r>
              <a:rPr lang="en-US" sz="2000" dirty="0" err="1">
                <a:ea typeface="Meiryo"/>
              </a:rPr>
              <a:t>ικεντρωθεί</a:t>
            </a:r>
            <a:r>
              <a:rPr lang="en-US" sz="2000" dirty="0">
                <a:ea typeface="Meiryo"/>
              </a:rPr>
              <a:t> </a:t>
            </a:r>
            <a:r>
              <a:rPr lang="en-US" sz="2000" dirty="0" err="1">
                <a:ea typeface="Meiryo"/>
              </a:rPr>
              <a:t>στην</a:t>
            </a:r>
            <a:r>
              <a:rPr lang="en-US" sz="2000" dirty="0">
                <a:ea typeface="Meiryo"/>
              </a:rPr>
              <a:t> επ</a:t>
            </a:r>
            <a:r>
              <a:rPr lang="en-US" sz="2000" dirty="0" err="1">
                <a:ea typeface="Meiryo"/>
              </a:rPr>
              <a:t>ίδοση</a:t>
            </a:r>
            <a:r>
              <a:rPr lang="en-US" sz="2000" dirty="0">
                <a:ea typeface="Meiryo"/>
              </a:rPr>
              <a:t> και </a:t>
            </a:r>
            <a:r>
              <a:rPr lang="en-US" sz="2000" dirty="0" err="1">
                <a:ea typeface="Meiryo"/>
              </a:rPr>
              <a:t>όχι</a:t>
            </a:r>
            <a:r>
              <a:rPr lang="en-US" sz="2000" dirty="0">
                <a:ea typeface="Meiryo"/>
              </a:rPr>
              <a:t> </a:t>
            </a:r>
            <a:r>
              <a:rPr lang="en-US" sz="2000" dirty="0" err="1">
                <a:ea typeface="Meiryo"/>
              </a:rPr>
              <a:t>στην</a:t>
            </a:r>
            <a:r>
              <a:rPr lang="en-US" sz="2000" dirty="0">
                <a:ea typeface="Meiryo"/>
              </a:rPr>
              <a:t> κα</a:t>
            </a:r>
            <a:r>
              <a:rPr lang="en-US" sz="2000" dirty="0" err="1">
                <a:ea typeface="Meiryo"/>
              </a:rPr>
              <a:t>θυστέρηση</a:t>
            </a:r>
            <a:r>
              <a:rPr lang="en-US" sz="2000" dirty="0">
                <a:ea typeface="Meiryo"/>
              </a:rPr>
              <a:t>.</a:t>
            </a:r>
            <a:endParaRPr lang="en-US" sz="2000" dirty="0">
              <a:ea typeface="Times New Roman" panose="02020603050405020304" pitchFamily="18" charset="0"/>
            </a:endParaRPr>
          </a:p>
          <a:p>
            <a:pPr marL="342900" marR="0" lvl="0" indent="-342900" algn="just">
              <a:lnSpc>
                <a:spcPct val="107000"/>
              </a:lnSpc>
              <a:spcBef>
                <a:spcPts val="0"/>
              </a:spcBef>
              <a:spcAft>
                <a:spcPts val="600"/>
              </a:spcAft>
              <a:buFont typeface="Symbol" panose="05050102010706020507" pitchFamily="18" charset="2"/>
              <a:buChar char=""/>
              <a:tabLst>
                <a:tab pos="1114425" algn="l"/>
                <a:tab pos="1362075" algn="l"/>
              </a:tabLst>
            </a:pPr>
            <a:r>
              <a:rPr lang="el-GR" sz="2000" dirty="0">
                <a:ea typeface="Meiryo"/>
                <a:cs typeface="Times New Roman" panose="02020603050405020304" pitchFamily="18" charset="0"/>
              </a:rPr>
              <a:t>Η χειρότερη περίπτωση της ανά </a:t>
            </a:r>
            <a:r>
              <a:rPr lang="el-GR" sz="2000" b="1" dirty="0">
                <a:ea typeface="Meiryo"/>
                <a:cs typeface="Times New Roman" panose="02020603050405020304" pitchFamily="18" charset="0"/>
              </a:rPr>
              <a:t>ζεύγη από άκρο-προς-άκρο χωρητικότητας </a:t>
            </a:r>
            <a:r>
              <a:rPr lang="el-GR" sz="2000" dirty="0">
                <a:ea typeface="Meiryo"/>
                <a:cs typeface="Times New Roman" panose="02020603050405020304" pitchFamily="18" charset="0"/>
              </a:rPr>
              <a:t>(π.χ. από έναν κόμβο-φύλλο σε έναν άλλο σε ένα δένδρο) είναι μία περίπτωση.</a:t>
            </a:r>
            <a:endParaRPr lang="en-US" sz="2000" dirty="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Symbol" panose="05050102010706020507" pitchFamily="18" charset="2"/>
              <a:buChar char=""/>
              <a:tabLst>
                <a:tab pos="1114425" algn="l"/>
                <a:tab pos="1362075" algn="l"/>
              </a:tabLst>
            </a:pPr>
            <a:r>
              <a:rPr lang="el-GR" sz="2000" dirty="0">
                <a:ea typeface="Meiryo"/>
                <a:cs typeface="Times New Roman" panose="02020603050405020304" pitchFamily="18" charset="0"/>
              </a:rPr>
              <a:t>Η </a:t>
            </a:r>
            <a:r>
              <a:rPr lang="el-GR" sz="2000" b="1" dirty="0">
                <a:ea typeface="Meiryo"/>
                <a:cs typeface="Times New Roman" panose="02020603050405020304" pitchFamily="18" charset="0"/>
              </a:rPr>
              <a:t>διχοτόμηση του εύρους ζώνης</a:t>
            </a:r>
            <a:r>
              <a:rPr lang="el-GR" sz="2000" dirty="0">
                <a:ea typeface="Meiryo"/>
                <a:cs typeface="Times New Roman" panose="02020603050405020304" pitchFamily="18" charset="0"/>
              </a:rPr>
              <a:t> είναι μία άλλη μετρική: η διαίρεση όλων των συνδέσεων σε δύο </a:t>
            </a:r>
            <a:r>
              <a:rPr lang="el-GR" sz="2000" dirty="0" err="1">
                <a:ea typeface="Meiryo"/>
                <a:cs typeface="Times New Roman" panose="02020603050405020304" pitchFamily="18" charset="0"/>
              </a:rPr>
              <a:t>ισομέγεθη</a:t>
            </a:r>
            <a:r>
              <a:rPr lang="el-GR" sz="2000" dirty="0">
                <a:ea typeface="Meiryo"/>
                <a:cs typeface="Times New Roman" panose="02020603050405020304" pitchFamily="18" charset="0"/>
              </a:rPr>
              <a:t> μισά του δικτύου ονομάζεται διχοτόμηση περικοπής (</a:t>
            </a:r>
            <a:r>
              <a:rPr lang="en-US" sz="2000" dirty="0">
                <a:ea typeface="Meiryo"/>
                <a:cs typeface="Times New Roman" panose="02020603050405020304" pitchFamily="18" charset="0"/>
              </a:rPr>
              <a:t>bisection cut</a:t>
            </a:r>
            <a:r>
              <a:rPr lang="el-GR" sz="2000" dirty="0">
                <a:ea typeface="Meiryo"/>
                <a:cs typeface="Times New Roman" panose="02020603050405020304" pitchFamily="18" charset="0"/>
              </a:rPr>
              <a:t>) και η χειρότερη περίπτωση της διαίρεσης σε δύο τμήματα οποιωνδήποτε δυνατών συνδυασμών μισών του δικτύου ονομάζεται διχοτόμηση εύρους ζώνης (</a:t>
            </a:r>
            <a:r>
              <a:rPr lang="en-US" sz="2000" dirty="0">
                <a:ea typeface="Meiryo"/>
                <a:cs typeface="Times New Roman" panose="02020603050405020304" pitchFamily="18" charset="0"/>
              </a:rPr>
              <a:t>bisection bandwidth</a:t>
            </a:r>
            <a:r>
              <a:rPr lang="el-GR" sz="2000" dirty="0">
                <a:ea typeface="Meiryo"/>
                <a:cs typeface="Times New Roman" panose="02020603050405020304" pitchFamily="18" charset="0"/>
              </a:rPr>
              <a:t>).</a:t>
            </a:r>
            <a:endParaRPr lang="en-US" sz="2000" dirty="0">
              <a:ea typeface="Meiryo"/>
              <a:cs typeface="Times New Roman" panose="02020603050405020304" pitchFamily="18" charset="0"/>
            </a:endParaRPr>
          </a:p>
          <a:p>
            <a:pPr marL="342900" indent="-342900" algn="just">
              <a:lnSpc>
                <a:spcPct val="107000"/>
              </a:lnSpc>
              <a:spcAft>
                <a:spcPts val="600"/>
              </a:spcAft>
              <a:buFont typeface="Symbol" panose="05050102010706020507" pitchFamily="18" charset="2"/>
              <a:buChar char=""/>
              <a:tabLst>
                <a:tab pos="1114425" algn="l"/>
                <a:tab pos="1362075" algn="l"/>
              </a:tabLst>
            </a:pPr>
            <a:r>
              <a:rPr lang="el-GR" sz="2000" dirty="0"/>
              <a:t>Μία τρίτη μετρική είναι ένα κλασικό κριτήριο που χρησιμοποιείται στη μεταγωγή κυκλώματος: </a:t>
            </a:r>
          </a:p>
          <a:p>
            <a:pPr marL="800100" lvl="1" indent="-342900" algn="just">
              <a:lnSpc>
                <a:spcPct val="107000"/>
              </a:lnSpc>
              <a:spcAft>
                <a:spcPts val="600"/>
              </a:spcAft>
              <a:buFont typeface="Calibri" panose="020F0502020204030204" pitchFamily="34" charset="0"/>
              <a:buChar char="–"/>
              <a:tabLst>
                <a:tab pos="1114425" algn="l"/>
                <a:tab pos="1362075" algn="l"/>
              </a:tabLst>
            </a:pPr>
            <a:r>
              <a:rPr lang="el-GR" sz="2000" dirty="0"/>
              <a:t>ένα δίκτυο ονομάζεται </a:t>
            </a:r>
            <a:r>
              <a:rPr lang="el-GR" sz="2000" b="1" dirty="0"/>
              <a:t>μη απορρίπτον </a:t>
            </a:r>
            <a:r>
              <a:rPr lang="el-GR" sz="2000" dirty="0"/>
              <a:t>(</a:t>
            </a:r>
            <a:r>
              <a:rPr lang="en-US" sz="2000" dirty="0" err="1"/>
              <a:t>nonblocking</a:t>
            </a:r>
            <a:r>
              <a:rPr lang="el-GR" sz="2000" dirty="0"/>
              <a:t>) αν οποιοδήποτε ζεύγος (αχρησιμοποίητης) εισόδου και (αχρησιμοποίητης) εξόδου μπορεί να διασυνδεθεί κάθε φορά όταν φτάνει σύνοδος κίνησης (ή αίτηση μεταγωγής). </a:t>
            </a:r>
          </a:p>
          <a:p>
            <a:pPr marL="800100" lvl="1" indent="-342900" algn="just">
              <a:lnSpc>
                <a:spcPct val="107000"/>
              </a:lnSpc>
              <a:spcAft>
                <a:spcPts val="600"/>
              </a:spcAft>
              <a:buFont typeface="Calibri" panose="020F0502020204030204" pitchFamily="34" charset="0"/>
              <a:buChar char="–"/>
              <a:tabLst>
                <a:tab pos="1114425" algn="l"/>
                <a:tab pos="1362075" algn="l"/>
              </a:tabLst>
            </a:pPr>
            <a:r>
              <a:rPr lang="el-GR" sz="2000" dirty="0"/>
              <a:t>Ονομάζονται </a:t>
            </a:r>
            <a:r>
              <a:rPr lang="el-GR" sz="2000" b="1" dirty="0"/>
              <a:t>μη απορρίπτοντα</a:t>
            </a:r>
            <a:r>
              <a:rPr lang="el-GR" sz="2000" dirty="0"/>
              <a:t> </a:t>
            </a:r>
            <a:r>
              <a:rPr lang="el-GR" sz="2000" b="1" dirty="0"/>
              <a:t>με αναδιάταξη </a:t>
            </a:r>
            <a:r>
              <a:rPr lang="el-GR" sz="2000" dirty="0"/>
              <a:t>(</a:t>
            </a:r>
            <a:r>
              <a:rPr lang="en-US" sz="2000" dirty="0" err="1"/>
              <a:t>rearrangeably</a:t>
            </a:r>
            <a:r>
              <a:rPr lang="en-US" sz="2000" dirty="0"/>
              <a:t> </a:t>
            </a:r>
            <a:r>
              <a:rPr lang="en-US" sz="2000" dirty="0" err="1"/>
              <a:t>nonblocking</a:t>
            </a:r>
            <a:r>
              <a:rPr lang="el-GR" sz="2000" dirty="0"/>
              <a:t>) αν κάποια υπάρχοντα ζεύγη συνδέσεων απαιτείται να αναδιαταχθούν ώστε να επιτευχθεί η ιδιότητα της μη απόρριψης. </a:t>
            </a:r>
            <a:endParaRPr lang="en-US" sz="2000" dirty="0"/>
          </a:p>
        </p:txBody>
      </p:sp>
    </p:spTree>
    <p:extLst>
      <p:ext uri="{BB962C8B-B14F-4D97-AF65-F5344CB8AC3E}">
        <p14:creationId xmlns:p14="http://schemas.microsoft.com/office/powerpoint/2010/main" val="22769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2262575" y="-26126"/>
            <a:ext cx="8004602" cy="1077218"/>
          </a:xfrm>
          <a:prstGeom prst="rect">
            <a:avLst/>
          </a:prstGeom>
        </p:spPr>
        <p:txBody>
          <a:bodyPr wrap="square">
            <a:spAutoFit/>
          </a:bodyPr>
          <a:lstStyle/>
          <a:p>
            <a:pPr algn="ctr">
              <a:spcAft>
                <a:spcPts val="600"/>
              </a:spcAft>
            </a:pPr>
            <a:r>
              <a:rPr lang="el-GR" sz="3200" b="1" dirty="0">
                <a:solidFill>
                  <a:srgbClr val="C00000"/>
                </a:solidFill>
              </a:rPr>
              <a:t>Δημιουργώντας ένα μεγάλο δίκτυο χρησιμοποιώντας μικρούς </a:t>
            </a:r>
            <a:r>
              <a:rPr lang="el-GR" sz="3200" b="1" dirty="0" err="1">
                <a:solidFill>
                  <a:srgbClr val="C00000"/>
                </a:solidFill>
              </a:rPr>
              <a:t>μεταγωγείς</a:t>
            </a:r>
            <a:r>
              <a:rPr lang="el-GR" sz="3200" b="1" dirty="0">
                <a:solidFill>
                  <a:srgbClr val="C00000"/>
                </a:solidFill>
              </a:rPr>
              <a:t> </a:t>
            </a:r>
            <a:r>
              <a:rPr lang="el-GR" sz="1400" b="1" dirty="0">
                <a:solidFill>
                  <a:srgbClr val="C00000"/>
                </a:solidFill>
              </a:rPr>
              <a:t>(συνέχεια)</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2" name="Rectangle 1"/>
          <p:cNvSpPr/>
          <p:nvPr/>
        </p:nvSpPr>
        <p:spPr>
          <a:xfrm>
            <a:off x="258619" y="1061927"/>
            <a:ext cx="11591636" cy="2323713"/>
          </a:xfrm>
          <a:prstGeom prst="rect">
            <a:avLst/>
          </a:prstGeom>
        </p:spPr>
        <p:txBody>
          <a:bodyPr wrap="square">
            <a:spAutoFit/>
          </a:bodyPr>
          <a:lstStyle/>
          <a:p>
            <a:pPr marL="342900" indent="-342900" algn="just">
              <a:spcAft>
                <a:spcPts val="600"/>
              </a:spcAft>
              <a:buFont typeface="Arial" panose="020B0604020202020204" pitchFamily="34" charset="0"/>
              <a:buChar char="•"/>
              <a:tabLst>
                <a:tab pos="1114425" algn="l"/>
                <a:tab pos="1362075" algn="l"/>
              </a:tabLst>
            </a:pPr>
            <a:r>
              <a:rPr lang="el-GR" sz="2000" dirty="0">
                <a:ea typeface="Meiryo"/>
              </a:rPr>
              <a:t>Μία </a:t>
            </a:r>
            <a:r>
              <a:rPr lang="el-GR" sz="2000" b="1" dirty="0">
                <a:ea typeface="Meiryo"/>
              </a:rPr>
              <a:t>τοπολογία δικτύου διασύνδεσης </a:t>
            </a:r>
            <a:r>
              <a:rPr lang="el-GR" sz="2000" b="1" dirty="0" err="1">
                <a:ea typeface="Meiryo"/>
              </a:rPr>
              <a:t>Clos</a:t>
            </a:r>
            <a:r>
              <a:rPr lang="el-GR" sz="2000" b="1" dirty="0">
                <a:ea typeface="Meiryo"/>
              </a:rPr>
              <a:t> </a:t>
            </a:r>
            <a:r>
              <a:rPr lang="el-GR" sz="2000" dirty="0">
                <a:ea typeface="Meiryo"/>
              </a:rPr>
              <a:t>ορίζεται </a:t>
            </a:r>
            <a:r>
              <a:rPr lang="el-GR" sz="2000" dirty="0" err="1">
                <a:ea typeface="Meiryo"/>
              </a:rPr>
              <a:t>απο</a:t>
            </a:r>
            <a:r>
              <a:rPr lang="el-GR" sz="2000" dirty="0">
                <a:ea typeface="Meiryo"/>
              </a:rPr>
              <a:t> τρεις ακεραίους: (n, m, r). Κάθε </a:t>
            </a:r>
            <a:r>
              <a:rPr lang="el-GR" sz="2000" dirty="0" err="1">
                <a:ea typeface="Meiryo"/>
              </a:rPr>
              <a:t>μεταγωγέας</a:t>
            </a:r>
            <a:r>
              <a:rPr lang="el-GR" sz="2000" dirty="0">
                <a:ea typeface="Meiryo"/>
              </a:rPr>
              <a:t> εισόδου είναι n × m και υπάρχουν r </a:t>
            </a:r>
            <a:r>
              <a:rPr lang="el-GR" sz="2000" dirty="0" err="1">
                <a:ea typeface="Meiryo"/>
              </a:rPr>
              <a:t>μεταγωγείς</a:t>
            </a:r>
            <a:r>
              <a:rPr lang="el-GR" sz="2000" dirty="0">
                <a:ea typeface="Meiryo"/>
              </a:rPr>
              <a:t> εισόδου. Συμμετρικά κάθε </a:t>
            </a:r>
            <a:r>
              <a:rPr lang="el-GR" sz="2000" dirty="0" err="1">
                <a:ea typeface="Meiryo"/>
              </a:rPr>
              <a:t>μεταγωγέας</a:t>
            </a:r>
            <a:r>
              <a:rPr lang="el-GR" sz="2000" dirty="0">
                <a:ea typeface="Meiryo"/>
              </a:rPr>
              <a:t> εξόδου είναι m × n και υπάρχουν επίσης r </a:t>
            </a:r>
            <a:r>
              <a:rPr lang="el-GR" sz="2000" dirty="0" err="1">
                <a:ea typeface="Meiryo"/>
              </a:rPr>
              <a:t>μεταγωγείς</a:t>
            </a:r>
            <a:r>
              <a:rPr lang="el-GR" sz="2000" dirty="0">
                <a:ea typeface="Meiryo"/>
              </a:rPr>
              <a:t> εξόδου. Οι </a:t>
            </a:r>
            <a:r>
              <a:rPr lang="el-GR" sz="2000" dirty="0" err="1">
                <a:ea typeface="Meiryo"/>
              </a:rPr>
              <a:t>μεταγωγείς</a:t>
            </a:r>
            <a:r>
              <a:rPr lang="el-GR" sz="2000" dirty="0">
                <a:ea typeface="Meiryo"/>
              </a:rPr>
              <a:t> του μεσαίου σταδίου πρέπει να είναι r × r και υπάρχουν m από αυτούς. </a:t>
            </a:r>
            <a:endParaRPr lang="en-US" sz="2000" dirty="0">
              <a:ea typeface="Times New Roman" panose="02020603050405020304" pitchFamily="18" charset="0"/>
            </a:endParaRPr>
          </a:p>
          <a:p>
            <a:pPr marL="342900" indent="-342900">
              <a:buFont typeface="Arial" panose="020B0604020202020204" pitchFamily="34" charset="0"/>
              <a:buChar char="•"/>
            </a:pPr>
            <a:r>
              <a:rPr lang="el-GR" sz="2000" dirty="0">
                <a:ea typeface="Meiryo"/>
              </a:rPr>
              <a:t>Καθένας από τους </a:t>
            </a:r>
            <a:r>
              <a:rPr lang="el-GR" sz="2000" dirty="0" err="1">
                <a:ea typeface="Meiryo"/>
              </a:rPr>
              <a:t>μεταγωγείς</a:t>
            </a:r>
            <a:r>
              <a:rPr lang="el-GR" sz="2000" dirty="0">
                <a:ea typeface="Meiryo"/>
              </a:rPr>
              <a:t> εισόδου και εξόδου είναι συνδεδεμένος με κάθε έναν από τους </a:t>
            </a:r>
            <a:r>
              <a:rPr lang="el-GR" sz="2000" dirty="0" err="1">
                <a:ea typeface="Meiryo"/>
              </a:rPr>
              <a:t>μεταγωγείς</a:t>
            </a:r>
            <a:r>
              <a:rPr lang="el-GR" sz="2000" dirty="0">
                <a:ea typeface="Meiryo"/>
              </a:rPr>
              <a:t> του μεσαίου σταδίου. Αυτή είναι μία πλούσια συνδεσιμότητα που χρησιμοποιεί μικρούς </a:t>
            </a:r>
            <a:r>
              <a:rPr lang="el-GR" sz="2000" dirty="0" err="1">
                <a:ea typeface="Meiryo"/>
              </a:rPr>
              <a:t>μεταγωγείς</a:t>
            </a:r>
            <a:r>
              <a:rPr lang="el-GR" sz="2000" dirty="0">
                <a:ea typeface="Meiryo"/>
              </a:rPr>
              <a:t> για να υποστηρίξει </a:t>
            </a:r>
            <a:r>
              <a:rPr lang="el-GR" sz="2000" dirty="0" err="1">
                <a:ea typeface="Meiryo"/>
              </a:rPr>
              <a:t>rn</a:t>
            </a:r>
            <a:r>
              <a:rPr lang="el-GR" sz="2000" dirty="0">
                <a:ea typeface="Meiryo"/>
              </a:rPr>
              <a:t> ζεύγη θυρών εισόδου και εξόδου.</a:t>
            </a:r>
            <a:endParaRPr lang="en-US" sz="2000" dirty="0"/>
          </a:p>
        </p:txBody>
      </p:sp>
      <p:pic>
        <p:nvPicPr>
          <p:cNvPr id="9" name="Picture 8"/>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1140575" y="3564283"/>
            <a:ext cx="3967134" cy="2744153"/>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689600" y="3564283"/>
            <a:ext cx="5006110" cy="2308324"/>
          </a:xfrm>
          <a:prstGeom prst="rect">
            <a:avLst/>
          </a:prstGeom>
        </p:spPr>
        <p:txBody>
          <a:bodyPr wrap="square">
            <a:spAutoFit/>
          </a:bodyPr>
          <a:lstStyle/>
          <a:p>
            <a:pPr algn="ctr"/>
            <a:r>
              <a:rPr lang="el-GR" b="1" i="1" dirty="0">
                <a:solidFill>
                  <a:srgbClr val="002060"/>
                </a:solidFill>
                <a:latin typeface="Times New Roman" panose="02020603050405020304" pitchFamily="18" charset="0"/>
                <a:ea typeface="Meiryo"/>
              </a:rPr>
              <a:t>Ένα παράδειγμα δικτύου </a:t>
            </a:r>
            <a:r>
              <a:rPr lang="el-GR" b="1" i="1" dirty="0" err="1">
                <a:solidFill>
                  <a:srgbClr val="002060"/>
                </a:solidFill>
                <a:latin typeface="Times New Roman" panose="02020603050405020304" pitchFamily="18" charset="0"/>
                <a:ea typeface="Meiryo"/>
              </a:rPr>
              <a:t>Clos</a:t>
            </a:r>
            <a:r>
              <a:rPr lang="el-GR" b="1" i="1" dirty="0">
                <a:solidFill>
                  <a:srgbClr val="002060"/>
                </a:solidFill>
                <a:latin typeface="Times New Roman" panose="02020603050405020304" pitchFamily="18" charset="0"/>
                <a:ea typeface="Meiryo"/>
              </a:rPr>
              <a:t>. Πρόκειται για ένα δίκτυο </a:t>
            </a:r>
            <a:r>
              <a:rPr lang="el-GR" b="1" i="1" dirty="0" err="1">
                <a:solidFill>
                  <a:srgbClr val="002060"/>
                </a:solidFill>
                <a:latin typeface="Times New Roman" panose="02020603050405020304" pitchFamily="18" charset="0"/>
                <a:ea typeface="Meiryo"/>
              </a:rPr>
              <a:t>Clos</a:t>
            </a:r>
            <a:r>
              <a:rPr lang="el-GR" b="1" i="1" dirty="0">
                <a:solidFill>
                  <a:srgbClr val="002060"/>
                </a:solidFill>
                <a:latin typeface="Times New Roman" panose="02020603050405020304" pitchFamily="18" charset="0"/>
                <a:ea typeface="Meiryo"/>
              </a:rPr>
              <a:t> τριών επιπέδων (3,3,4), το οποίο υποστηρίζει 12 εισόδους και 12 εξόδους χρησιμοποιώντας μόνο </a:t>
            </a:r>
            <a:r>
              <a:rPr lang="el-GR" b="1" i="1" dirty="0" err="1">
                <a:solidFill>
                  <a:srgbClr val="002060"/>
                </a:solidFill>
                <a:latin typeface="Times New Roman" panose="02020603050405020304" pitchFamily="18" charset="0"/>
                <a:ea typeface="Meiryo"/>
              </a:rPr>
              <a:t>μεταγωγείς</a:t>
            </a:r>
            <a:r>
              <a:rPr lang="el-GR" b="1" i="1" dirty="0">
                <a:solidFill>
                  <a:srgbClr val="002060"/>
                </a:solidFill>
                <a:latin typeface="Times New Roman" panose="02020603050405020304" pitchFamily="18" charset="0"/>
                <a:ea typeface="Meiryo"/>
              </a:rPr>
              <a:t> 3 </a:t>
            </a:r>
            <a:r>
              <a:rPr lang="el-GR" b="1" i="1" dirty="0">
                <a:solidFill>
                  <a:srgbClr val="002060"/>
                </a:solidFill>
                <a:ea typeface="Meiryo"/>
              </a:rPr>
              <a:t>×</a:t>
            </a:r>
            <a:r>
              <a:rPr lang="el-GR" b="1" i="1" dirty="0">
                <a:solidFill>
                  <a:srgbClr val="002060"/>
                </a:solidFill>
                <a:latin typeface="Times New Roman" panose="02020603050405020304" pitchFamily="18" charset="0"/>
                <a:ea typeface="Meiryo"/>
              </a:rPr>
              <a:t> 3 και 4 </a:t>
            </a:r>
            <a:r>
              <a:rPr lang="el-GR" b="1" i="1" dirty="0">
                <a:solidFill>
                  <a:srgbClr val="002060"/>
                </a:solidFill>
                <a:ea typeface="Meiryo"/>
              </a:rPr>
              <a:t>×</a:t>
            </a:r>
            <a:r>
              <a:rPr lang="el-GR" b="1" i="1" dirty="0">
                <a:solidFill>
                  <a:srgbClr val="002060"/>
                </a:solidFill>
                <a:latin typeface="Times New Roman" panose="02020603050405020304" pitchFamily="18" charset="0"/>
                <a:ea typeface="Meiryo"/>
              </a:rPr>
              <a:t> 4. Υπάρχουν 4 από αυτούς τους </a:t>
            </a:r>
            <a:r>
              <a:rPr lang="el-GR" b="1" i="1" dirty="0" err="1">
                <a:solidFill>
                  <a:srgbClr val="002060"/>
                </a:solidFill>
                <a:latin typeface="Times New Roman" panose="02020603050405020304" pitchFamily="18" charset="0"/>
                <a:ea typeface="Meiryo"/>
              </a:rPr>
              <a:t>μεταγωγείς</a:t>
            </a:r>
            <a:r>
              <a:rPr lang="el-GR" b="1" i="1" dirty="0">
                <a:solidFill>
                  <a:srgbClr val="002060"/>
                </a:solidFill>
                <a:latin typeface="Times New Roman" panose="02020603050405020304" pitchFamily="18" charset="0"/>
                <a:ea typeface="Meiryo"/>
              </a:rPr>
              <a:t> μεγέθους 3 </a:t>
            </a:r>
            <a:r>
              <a:rPr lang="el-GR" b="1" i="1" dirty="0">
                <a:solidFill>
                  <a:srgbClr val="002060"/>
                </a:solidFill>
                <a:ea typeface="Meiryo"/>
              </a:rPr>
              <a:t>×</a:t>
            </a:r>
            <a:r>
              <a:rPr lang="el-GR" b="1" i="1" dirty="0">
                <a:solidFill>
                  <a:srgbClr val="002060"/>
                </a:solidFill>
                <a:latin typeface="Times New Roman" panose="02020603050405020304" pitchFamily="18" charset="0"/>
                <a:ea typeface="Meiryo"/>
              </a:rPr>
              <a:t> 3 στο στάδιο εισόδου, 4 από αυτούς στο στάδιο εξόδου και 3 από τους </a:t>
            </a:r>
            <a:r>
              <a:rPr lang="el-GR" b="1" i="1" dirty="0" err="1">
                <a:solidFill>
                  <a:srgbClr val="002060"/>
                </a:solidFill>
                <a:latin typeface="Times New Roman" panose="02020603050405020304" pitchFamily="18" charset="0"/>
                <a:ea typeface="Meiryo"/>
              </a:rPr>
              <a:t>μεταγωγείς</a:t>
            </a:r>
            <a:r>
              <a:rPr lang="el-GR" b="1" i="1" dirty="0">
                <a:solidFill>
                  <a:srgbClr val="002060"/>
                </a:solidFill>
                <a:latin typeface="Times New Roman" panose="02020603050405020304" pitchFamily="18" charset="0"/>
                <a:ea typeface="Meiryo"/>
              </a:rPr>
              <a:t> μεγέθους 4 </a:t>
            </a:r>
            <a:r>
              <a:rPr lang="el-GR" b="1" i="1" dirty="0">
                <a:solidFill>
                  <a:srgbClr val="002060"/>
                </a:solidFill>
                <a:ea typeface="Meiryo"/>
              </a:rPr>
              <a:t>×</a:t>
            </a:r>
            <a:r>
              <a:rPr lang="el-GR" b="1" i="1" dirty="0">
                <a:solidFill>
                  <a:srgbClr val="002060"/>
                </a:solidFill>
                <a:latin typeface="Times New Roman" panose="02020603050405020304" pitchFamily="18" charset="0"/>
                <a:ea typeface="Meiryo"/>
              </a:rPr>
              <a:t> 4 στο μεσαίο στάδιο. </a:t>
            </a:r>
            <a:endParaRPr lang="en-US" b="1" dirty="0">
              <a:solidFill>
                <a:srgbClr val="002060"/>
              </a:solidFill>
            </a:endParaRPr>
          </a:p>
        </p:txBody>
      </p:sp>
    </p:spTree>
    <p:extLst>
      <p:ext uri="{BB962C8B-B14F-4D97-AF65-F5344CB8AC3E}">
        <p14:creationId xmlns:p14="http://schemas.microsoft.com/office/powerpoint/2010/main" val="80957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2262575" y="-26126"/>
            <a:ext cx="8004602" cy="1077218"/>
          </a:xfrm>
          <a:prstGeom prst="rect">
            <a:avLst/>
          </a:prstGeom>
        </p:spPr>
        <p:txBody>
          <a:bodyPr wrap="square">
            <a:spAutoFit/>
          </a:bodyPr>
          <a:lstStyle/>
          <a:p>
            <a:pPr algn="ctr">
              <a:spcAft>
                <a:spcPts val="600"/>
              </a:spcAft>
            </a:pPr>
            <a:r>
              <a:rPr lang="el-GR" sz="3200" b="1" dirty="0">
                <a:solidFill>
                  <a:srgbClr val="C00000"/>
                </a:solidFill>
              </a:rPr>
              <a:t>Δημιουργώντας ένα μεγάλο δίκτυο χρησιμοποιώντας μικρούς </a:t>
            </a:r>
            <a:r>
              <a:rPr lang="el-GR" sz="3200" b="1" dirty="0" err="1">
                <a:solidFill>
                  <a:srgbClr val="C00000"/>
                </a:solidFill>
              </a:rPr>
              <a:t>μεταγωγείς</a:t>
            </a:r>
            <a:r>
              <a:rPr lang="el-GR" sz="3200" b="1" dirty="0">
                <a:solidFill>
                  <a:srgbClr val="C00000"/>
                </a:solidFill>
              </a:rPr>
              <a:t> </a:t>
            </a:r>
            <a:r>
              <a:rPr lang="el-GR" sz="1400" b="1" dirty="0">
                <a:solidFill>
                  <a:srgbClr val="C00000"/>
                </a:solidFill>
              </a:rPr>
              <a:t>(συνέχεια)</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5" name="Rectangle 4"/>
          <p:cNvSpPr/>
          <p:nvPr/>
        </p:nvSpPr>
        <p:spPr>
          <a:xfrm>
            <a:off x="212435" y="1041601"/>
            <a:ext cx="11480801" cy="2816156"/>
          </a:xfrm>
          <a:prstGeom prst="rect">
            <a:avLst/>
          </a:prstGeom>
        </p:spPr>
        <p:txBody>
          <a:bodyPr wrap="square">
            <a:spAutoFit/>
          </a:bodyPr>
          <a:lstStyle/>
          <a:p>
            <a:pPr marL="342900" indent="-342900" algn="just">
              <a:spcAft>
                <a:spcPts val="600"/>
              </a:spcAft>
              <a:buFont typeface="Arial" panose="020B0604020202020204" pitchFamily="34" charset="0"/>
              <a:buChar char="•"/>
              <a:tabLst>
                <a:tab pos="1114425" algn="l"/>
                <a:tab pos="1362075" algn="l"/>
              </a:tabLst>
            </a:pPr>
            <a:r>
              <a:rPr lang="el-GR" dirty="0">
                <a:ea typeface="Meiryo"/>
              </a:rPr>
              <a:t>Υποθέτοντας ότι ένας κεντρικός ελεγκτής επιλέγει τα μοτίβα μεταγωγής, μπορεί να αποδειχτεί εύκολα ότι αν το        m</a:t>
            </a:r>
            <a:r>
              <a:rPr lang="el-GR" dirty="0">
                <a:ea typeface="Times New Roman" panose="02020603050405020304" pitchFamily="18" charset="0"/>
              </a:rPr>
              <a:t> </a:t>
            </a:r>
            <a:r>
              <a:rPr lang="el-GR" dirty="0">
                <a:ea typeface="Meiryo"/>
              </a:rPr>
              <a:t>≥ 2n ‒ 1, τότε, ένα δίκτυο </a:t>
            </a:r>
            <a:r>
              <a:rPr lang="el-GR" dirty="0" err="1">
                <a:ea typeface="Meiryo"/>
              </a:rPr>
              <a:t>Clos</a:t>
            </a:r>
            <a:r>
              <a:rPr lang="el-GR" dirty="0">
                <a:ea typeface="Meiryo"/>
              </a:rPr>
              <a:t> είναι μη απορρίπτον. </a:t>
            </a:r>
          </a:p>
          <a:p>
            <a:pPr marL="342900" indent="-342900" algn="just">
              <a:spcAft>
                <a:spcPts val="600"/>
              </a:spcAft>
              <a:buFont typeface="Arial" panose="020B0604020202020204" pitchFamily="34" charset="0"/>
              <a:buChar char="•"/>
              <a:tabLst>
                <a:tab pos="1114425" algn="l"/>
                <a:tab pos="1362075" algn="l"/>
              </a:tabLst>
            </a:pPr>
            <a:r>
              <a:rPr lang="el-GR" dirty="0">
                <a:ea typeface="Meiryo"/>
              </a:rPr>
              <a:t>Υποθέστε ότι ένα νέο αίτημα μεταγωγής φθάνει σε μία συγκεκριμένη θύρα εισόδου ενός </a:t>
            </a:r>
            <a:r>
              <a:rPr lang="el-GR" dirty="0" err="1">
                <a:ea typeface="Meiryo"/>
              </a:rPr>
              <a:t>μεταγωγέα</a:t>
            </a:r>
            <a:r>
              <a:rPr lang="el-GR" dirty="0">
                <a:ea typeface="Meiryo"/>
              </a:rPr>
              <a:t> με είσοδο Α και πρέπει να μεταβιβαστεί σε μία θύρα εξόδου του </a:t>
            </a:r>
            <a:r>
              <a:rPr lang="el-GR" dirty="0" err="1">
                <a:ea typeface="Meiryo"/>
              </a:rPr>
              <a:t>μεταγωγέα</a:t>
            </a:r>
            <a:r>
              <a:rPr lang="el-GR" dirty="0">
                <a:ea typeface="Meiryo"/>
              </a:rPr>
              <a:t> με έξοδο Β. </a:t>
            </a:r>
          </a:p>
          <a:p>
            <a:pPr marL="342900" indent="-342900" algn="just">
              <a:spcAft>
                <a:spcPts val="600"/>
              </a:spcAft>
              <a:buFont typeface="Arial" panose="020B0604020202020204" pitchFamily="34" charset="0"/>
              <a:buChar char="•"/>
              <a:tabLst>
                <a:tab pos="1114425" algn="l"/>
                <a:tab pos="1362075" algn="l"/>
              </a:tabLst>
            </a:pPr>
            <a:r>
              <a:rPr lang="el-GR" dirty="0">
                <a:ea typeface="Meiryo"/>
              </a:rPr>
              <a:t>Στη χειρότερη περίπτωση, η κάθε μία από τις άλλες n ‒1 θύρες Α θα είναι ήδη κατειλημμένες, και κάθε μία από τις άλλες n ‒1 θύρες Β θα είναι ήδη κατειλημμένες, και το πιο σημαντικό είναι ότι κάθε μία από αυτές τις 2n ‒ 2 συνδέσεις περνά μέσα από ένα διαφορετικό </a:t>
            </a:r>
            <a:r>
              <a:rPr lang="el-GR" dirty="0" err="1">
                <a:ea typeface="Meiryo"/>
              </a:rPr>
              <a:t>μεταγωγέα</a:t>
            </a:r>
            <a:r>
              <a:rPr lang="el-GR" dirty="0">
                <a:ea typeface="Meiryo"/>
              </a:rPr>
              <a:t> μεσαίου σταδίου. </a:t>
            </a:r>
          </a:p>
          <a:p>
            <a:pPr marL="342900" indent="-342900" algn="just">
              <a:spcAft>
                <a:spcPts val="600"/>
              </a:spcAft>
              <a:buFont typeface="Arial" panose="020B0604020202020204" pitchFamily="34" charset="0"/>
              <a:buChar char="•"/>
              <a:tabLst>
                <a:tab pos="1114425" algn="l"/>
                <a:tab pos="1362075" algn="l"/>
              </a:tabLst>
            </a:pPr>
            <a:r>
              <a:rPr lang="el-GR" dirty="0">
                <a:ea typeface="Meiryo"/>
              </a:rPr>
              <a:t>Αυτό σημαίνει ότι πρέπει να έχουμε έναν επιπλέον </a:t>
            </a:r>
            <a:r>
              <a:rPr lang="el-GR" dirty="0" err="1">
                <a:ea typeface="Meiryo"/>
              </a:rPr>
              <a:t>μεταγωγέα</a:t>
            </a:r>
            <a:r>
              <a:rPr lang="el-GR" dirty="0">
                <a:ea typeface="Meiryo"/>
              </a:rPr>
              <a:t> μεσαίου σταδίου σε ένα τέτοιο σενάριο χειρότερης περίπτωσης. Αυτό σημαίνει ότι αν υπάρχουν m ≥ 2n - 1 μεσαίοι </a:t>
            </a:r>
            <a:r>
              <a:rPr lang="el-GR" dirty="0" err="1">
                <a:ea typeface="Meiryo"/>
              </a:rPr>
              <a:t>μεταγωγείς</a:t>
            </a:r>
            <a:r>
              <a:rPr lang="el-GR" dirty="0">
                <a:ea typeface="Meiryo"/>
              </a:rPr>
              <a:t>, έχουμε επιτύχει τη μη απόρριψη.</a:t>
            </a:r>
            <a:endParaRPr lang="en-US" dirty="0">
              <a:ea typeface="Times New Roman" panose="02020603050405020304" pitchFamily="18" charset="0"/>
            </a:endParaRPr>
          </a:p>
        </p:txBody>
      </p:sp>
      <p:pic>
        <p:nvPicPr>
          <p:cNvPr id="11" name="Picture 10"/>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24651" y="3956251"/>
            <a:ext cx="4320367" cy="272164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068289" y="4341521"/>
            <a:ext cx="5449455" cy="1754326"/>
          </a:xfrm>
          <a:prstGeom prst="rect">
            <a:avLst/>
          </a:prstGeom>
        </p:spPr>
        <p:txBody>
          <a:bodyPr wrap="square">
            <a:spAutoFit/>
          </a:bodyPr>
          <a:lstStyle/>
          <a:p>
            <a:pPr algn="ctr"/>
            <a:r>
              <a:rPr lang="el-GR" b="1" i="1" dirty="0">
                <a:solidFill>
                  <a:srgbClr val="002060"/>
                </a:solidFill>
                <a:latin typeface="Times New Roman" panose="02020603050405020304" pitchFamily="18" charset="0"/>
                <a:ea typeface="Meiryo"/>
              </a:rPr>
              <a:t>Ένα παράδειγμα (n = 2, m = 3, και r = 2 ) που δείχνει ότι όταν m ≥ 2n ‒ 1το δίκτυο </a:t>
            </a:r>
            <a:r>
              <a:rPr lang="el-GR" b="1" i="1" dirty="0" err="1">
                <a:solidFill>
                  <a:srgbClr val="002060"/>
                </a:solidFill>
                <a:latin typeface="Times New Roman" panose="02020603050405020304" pitchFamily="18" charset="0"/>
                <a:ea typeface="Meiryo"/>
              </a:rPr>
              <a:t>Clos</a:t>
            </a:r>
            <a:r>
              <a:rPr lang="el-GR" b="1" i="1" dirty="0">
                <a:solidFill>
                  <a:srgbClr val="002060"/>
                </a:solidFill>
                <a:latin typeface="Times New Roman" panose="02020603050405020304" pitchFamily="18" charset="0"/>
                <a:ea typeface="Meiryo"/>
              </a:rPr>
              <a:t> είναι μη απορρίπτον. Το σημείο κλειδί είναι ότι με αρκετά μεγάλο m υπάρχουν αρκετοί </a:t>
            </a:r>
            <a:r>
              <a:rPr lang="el-GR" b="1" i="1" dirty="0" err="1">
                <a:solidFill>
                  <a:srgbClr val="002060"/>
                </a:solidFill>
                <a:latin typeface="Times New Roman" panose="02020603050405020304" pitchFamily="18" charset="0"/>
                <a:ea typeface="Meiryo"/>
              </a:rPr>
              <a:t>μεταγωγείς</a:t>
            </a:r>
            <a:r>
              <a:rPr lang="el-GR" b="1" i="1" dirty="0">
                <a:solidFill>
                  <a:srgbClr val="002060"/>
                </a:solidFill>
                <a:latin typeface="Times New Roman" panose="02020603050405020304" pitchFamily="18" charset="0"/>
                <a:ea typeface="Meiryo"/>
              </a:rPr>
              <a:t> μεσαίου σταδίου ακόμα και κάτω από τη χειρότερη περίπτωση προτύπου κυκλοφορίας και καλωδίωσης. </a:t>
            </a:r>
            <a:endParaRPr lang="en-US" b="1" dirty="0">
              <a:solidFill>
                <a:srgbClr val="002060"/>
              </a:solidFill>
            </a:endParaRPr>
          </a:p>
        </p:txBody>
      </p:sp>
    </p:spTree>
    <p:extLst>
      <p:ext uri="{BB962C8B-B14F-4D97-AF65-F5344CB8AC3E}">
        <p14:creationId xmlns:p14="http://schemas.microsoft.com/office/powerpoint/2010/main" val="176584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2262575" y="-26126"/>
            <a:ext cx="8004602" cy="1077218"/>
          </a:xfrm>
          <a:prstGeom prst="rect">
            <a:avLst/>
          </a:prstGeom>
        </p:spPr>
        <p:txBody>
          <a:bodyPr wrap="square">
            <a:spAutoFit/>
          </a:bodyPr>
          <a:lstStyle/>
          <a:p>
            <a:pPr algn="ctr">
              <a:spcAft>
                <a:spcPts val="600"/>
              </a:spcAft>
            </a:pPr>
            <a:r>
              <a:rPr lang="el-GR" sz="3200" b="1" dirty="0">
                <a:solidFill>
                  <a:srgbClr val="C00000"/>
                </a:solidFill>
              </a:rPr>
              <a:t>Δημιουργώντας ένα μεγάλο δίκτυο χρησιμοποιώντας μικρούς </a:t>
            </a:r>
            <a:r>
              <a:rPr lang="el-GR" sz="3200" b="1" dirty="0" err="1">
                <a:solidFill>
                  <a:srgbClr val="C00000"/>
                </a:solidFill>
              </a:rPr>
              <a:t>μεταγωγείς</a:t>
            </a:r>
            <a:r>
              <a:rPr lang="el-GR" sz="3200" b="1" dirty="0">
                <a:solidFill>
                  <a:srgbClr val="C00000"/>
                </a:solidFill>
              </a:rPr>
              <a:t> </a:t>
            </a:r>
            <a:r>
              <a:rPr lang="el-GR" sz="1400" b="1" dirty="0">
                <a:solidFill>
                  <a:srgbClr val="C00000"/>
                </a:solidFill>
              </a:rPr>
              <a:t>(συνέχεια)</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12" name="Rectangle 11"/>
          <p:cNvSpPr/>
          <p:nvPr/>
        </p:nvSpPr>
        <p:spPr>
          <a:xfrm>
            <a:off x="581891" y="1051092"/>
            <a:ext cx="11065164" cy="2785378"/>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l-GR" sz="2000" dirty="0">
                <a:ea typeface="Meiryo"/>
              </a:rPr>
              <a:t>Ένα δίκτυο </a:t>
            </a:r>
            <a:r>
              <a:rPr lang="en-US" sz="2000" dirty="0">
                <a:ea typeface="Meiryo"/>
              </a:rPr>
              <a:t>Clos</a:t>
            </a:r>
            <a:r>
              <a:rPr lang="el-GR" sz="2000" dirty="0">
                <a:ea typeface="Meiryo"/>
              </a:rPr>
              <a:t> μπορεί να έχει το τμήμα εισόδου και το τμήμα εξόδου του διπλωμένα. </a:t>
            </a:r>
          </a:p>
          <a:p>
            <a:pPr marL="342900" indent="-342900" algn="just">
              <a:spcAft>
                <a:spcPts val="600"/>
              </a:spcAft>
              <a:buFont typeface="Arial" panose="020B0604020202020204" pitchFamily="34" charset="0"/>
              <a:buChar char="•"/>
            </a:pPr>
            <a:r>
              <a:rPr lang="el-GR" sz="2000" dirty="0">
                <a:ea typeface="Meiryo"/>
              </a:rPr>
              <a:t>Ένα διπλωμένο δίκτυο </a:t>
            </a:r>
            <a:r>
              <a:rPr lang="en-US" sz="2000" dirty="0">
                <a:ea typeface="Meiryo"/>
              </a:rPr>
              <a:t>Clos</a:t>
            </a:r>
            <a:r>
              <a:rPr lang="el-GR" sz="2000" dirty="0">
                <a:ea typeface="Meiryo"/>
              </a:rPr>
              <a:t> ονομάζεται συχνά παχύ (</a:t>
            </a:r>
            <a:r>
              <a:rPr lang="en-US" sz="2000" dirty="0">
                <a:ea typeface="Meiryo"/>
              </a:rPr>
              <a:t>fat</a:t>
            </a:r>
            <a:r>
              <a:rPr lang="el-GR" sz="2000" dirty="0">
                <a:ea typeface="Meiryo"/>
              </a:rPr>
              <a:t>) δένδρο. Δεν πρέπει να μπερδευτούμε με αυτήν την ορολογία, ένα χοντρό δένδρο κλιμακώνεται πέρα από τις δυνατότητες ενός απλού δένδρου. </a:t>
            </a:r>
          </a:p>
          <a:p>
            <a:pPr marL="342900" indent="-342900" algn="just">
              <a:spcAft>
                <a:spcPts val="600"/>
              </a:spcAft>
              <a:buFont typeface="Arial" panose="020B0604020202020204" pitchFamily="34" charset="0"/>
              <a:buChar char="•"/>
            </a:pPr>
            <a:r>
              <a:rPr lang="el-GR" sz="2000" dirty="0">
                <a:ea typeface="Meiryo"/>
              </a:rPr>
              <a:t>Μπορεί να επιτύχει τη μέγιστη διχοτόμηση εύρους ζώνης χωρίς να χρειάζεται η υπερκάλυψη της κίνησης καθώς ανεβαίνουμε τα επίπεδα του δένδρου. </a:t>
            </a:r>
          </a:p>
          <a:p>
            <a:pPr marL="342900" indent="-342900" algn="just">
              <a:spcAft>
                <a:spcPts val="600"/>
              </a:spcAft>
              <a:buFont typeface="Arial" panose="020B0604020202020204" pitchFamily="34" charset="0"/>
              <a:buChar char="•"/>
            </a:pPr>
            <a:r>
              <a:rPr lang="el-GR" sz="2000" dirty="0">
                <a:ea typeface="Meiryo"/>
              </a:rPr>
              <a:t>Τα παχιά δένδρα έχουν εφαρμοστεί σε πολλά κέντρα δεδομένων ως ο κλασικός τρόπος κλιμάκωσής τους.</a:t>
            </a:r>
            <a:endParaRPr lang="en-US" sz="2000" dirty="0">
              <a:ea typeface="Times New Roman" panose="02020603050405020304" pitchFamily="18" charset="0"/>
            </a:endParaRPr>
          </a:p>
        </p:txBody>
      </p:sp>
      <p:pic>
        <p:nvPicPr>
          <p:cNvPr id="13" name="Picture 12"/>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1042524" y="3836469"/>
            <a:ext cx="4674785" cy="2896839"/>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5911273" y="4147362"/>
            <a:ext cx="4969164" cy="2031325"/>
          </a:xfrm>
          <a:prstGeom prst="rect">
            <a:avLst/>
          </a:prstGeom>
        </p:spPr>
        <p:txBody>
          <a:bodyPr wrap="square">
            <a:spAutoFit/>
          </a:bodyPr>
          <a:lstStyle/>
          <a:p>
            <a:pPr algn="ctr"/>
            <a:r>
              <a:rPr lang="el-GR" b="1" i="1" dirty="0">
                <a:solidFill>
                  <a:srgbClr val="002060"/>
                </a:solidFill>
                <a:latin typeface="Times New Roman" panose="02020603050405020304" pitchFamily="18" charset="0"/>
                <a:ea typeface="Times New Roman" panose="02020603050405020304" pitchFamily="18" charset="0"/>
              </a:rPr>
              <a:t>Από το δίκτυο </a:t>
            </a:r>
            <a:r>
              <a:rPr lang="el-GR" b="1" i="1" dirty="0" err="1">
                <a:solidFill>
                  <a:srgbClr val="002060"/>
                </a:solidFill>
                <a:latin typeface="Times New Roman" panose="02020603050405020304" pitchFamily="18" charset="0"/>
                <a:ea typeface="Times New Roman" panose="02020603050405020304" pitchFamily="18" charset="0"/>
              </a:rPr>
              <a:t>Clos</a:t>
            </a:r>
            <a:r>
              <a:rPr lang="el-GR" b="1" i="1" dirty="0">
                <a:solidFill>
                  <a:srgbClr val="002060"/>
                </a:solidFill>
                <a:latin typeface="Times New Roman" panose="02020603050405020304" pitchFamily="18" charset="0"/>
                <a:ea typeface="Times New Roman" panose="02020603050405020304" pitchFamily="18" charset="0"/>
              </a:rPr>
              <a:t> σε ένα παχύ  (</a:t>
            </a:r>
            <a:r>
              <a:rPr lang="el-GR" b="1" i="1" dirty="0" err="1">
                <a:solidFill>
                  <a:srgbClr val="002060"/>
                </a:solidFill>
                <a:latin typeface="Times New Roman" panose="02020603050405020304" pitchFamily="18" charset="0"/>
                <a:ea typeface="Times New Roman" panose="02020603050405020304" pitchFamily="18" charset="0"/>
              </a:rPr>
              <a:t>fat</a:t>
            </a:r>
            <a:r>
              <a:rPr lang="el-GR" b="1" i="1" dirty="0">
                <a:solidFill>
                  <a:srgbClr val="002060"/>
                </a:solidFill>
                <a:latin typeface="Times New Roman" panose="02020603050405020304" pitchFamily="18" charset="0"/>
                <a:ea typeface="Times New Roman" panose="02020603050405020304" pitchFamily="18" charset="0"/>
              </a:rPr>
              <a:t>) δένδρο. Λόγω συμμετρίας γύρω από το μεσαίο στάδιο αυτού του δικτύου </a:t>
            </a:r>
            <a:r>
              <a:rPr lang="el-GR" b="1" i="1" dirty="0" err="1">
                <a:solidFill>
                  <a:srgbClr val="002060"/>
                </a:solidFill>
                <a:latin typeface="Times New Roman" panose="02020603050405020304" pitchFamily="18" charset="0"/>
                <a:ea typeface="Times New Roman" panose="02020603050405020304" pitchFamily="18" charset="0"/>
              </a:rPr>
              <a:t>Clos</a:t>
            </a:r>
            <a:r>
              <a:rPr lang="el-GR" b="1" i="1" dirty="0">
                <a:solidFill>
                  <a:srgbClr val="002060"/>
                </a:solidFill>
                <a:latin typeface="Times New Roman" panose="02020603050405020304" pitchFamily="18" charset="0"/>
                <a:ea typeface="Times New Roman" panose="02020603050405020304" pitchFamily="18" charset="0"/>
              </a:rPr>
              <a:t> 5 σταδίων, τα δύο δεξιά στάδια μπορεί να διπλωθούν στα δύο αριστερά στάδια. Ένα διπλωμένο δίκτυο </a:t>
            </a:r>
            <a:r>
              <a:rPr lang="el-GR" b="1" i="1" dirty="0" err="1">
                <a:solidFill>
                  <a:srgbClr val="002060"/>
                </a:solidFill>
                <a:latin typeface="Times New Roman" panose="02020603050405020304" pitchFamily="18" charset="0"/>
                <a:ea typeface="Times New Roman" panose="02020603050405020304" pitchFamily="18" charset="0"/>
              </a:rPr>
              <a:t>Clos</a:t>
            </a:r>
            <a:r>
              <a:rPr lang="el-GR" b="1" i="1" dirty="0">
                <a:solidFill>
                  <a:srgbClr val="002060"/>
                </a:solidFill>
                <a:latin typeface="Times New Roman" panose="02020603050405020304" pitchFamily="18" charset="0"/>
                <a:ea typeface="Times New Roman" panose="02020603050405020304" pitchFamily="18" charset="0"/>
              </a:rPr>
              <a:t> το ονομάζουμε χοντρό δένδρο. Τώρα κάθε σύνδεση είναι αμφίδρομη στο παχύ δένδρο.</a:t>
            </a:r>
            <a:endParaRPr lang="en-US" b="1" dirty="0">
              <a:solidFill>
                <a:srgbClr val="002060"/>
              </a:solidFill>
            </a:endParaRPr>
          </a:p>
        </p:txBody>
      </p:sp>
    </p:spTree>
    <p:extLst>
      <p:ext uri="{BB962C8B-B14F-4D97-AF65-F5344CB8AC3E}">
        <p14:creationId xmlns:p14="http://schemas.microsoft.com/office/powerpoint/2010/main" val="201566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2262575" y="-26126"/>
            <a:ext cx="8004602" cy="1077218"/>
          </a:xfrm>
          <a:prstGeom prst="rect">
            <a:avLst/>
          </a:prstGeom>
        </p:spPr>
        <p:txBody>
          <a:bodyPr wrap="square">
            <a:spAutoFit/>
          </a:bodyPr>
          <a:lstStyle/>
          <a:p>
            <a:pPr algn="ctr">
              <a:spcAft>
                <a:spcPts val="600"/>
              </a:spcAft>
            </a:pPr>
            <a:r>
              <a:rPr lang="el-GR" sz="3200" b="1" dirty="0">
                <a:solidFill>
                  <a:srgbClr val="C00000"/>
                </a:solidFill>
              </a:rPr>
              <a:t>Δημιουργώντας ένα μεγάλο δίκτυο χρησιμοποιώντας μικρούς </a:t>
            </a:r>
            <a:r>
              <a:rPr lang="el-GR" sz="3200" b="1" dirty="0" err="1">
                <a:solidFill>
                  <a:srgbClr val="C00000"/>
                </a:solidFill>
              </a:rPr>
              <a:t>μεταγωγείς</a:t>
            </a:r>
            <a:r>
              <a:rPr lang="el-GR" sz="3200" b="1" dirty="0">
                <a:solidFill>
                  <a:srgbClr val="C00000"/>
                </a:solidFill>
              </a:rPr>
              <a:t> </a:t>
            </a:r>
            <a:r>
              <a:rPr lang="el-GR" sz="1400" b="1" dirty="0">
                <a:solidFill>
                  <a:srgbClr val="C00000"/>
                </a:solidFill>
              </a:rPr>
              <a:t>(συνέχεια)</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2" name="Rectangle 1"/>
          <p:cNvSpPr/>
          <p:nvPr/>
        </p:nvSpPr>
        <p:spPr>
          <a:xfrm>
            <a:off x="471056" y="1082204"/>
            <a:ext cx="11083636" cy="2400657"/>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l-GR" sz="2000" dirty="0">
                <a:ea typeface="Meiryo"/>
              </a:rPr>
              <a:t>Υπάρχουν αρκετές εναλλακτικές λύσεις ως προς τα δίκτυα </a:t>
            </a:r>
            <a:r>
              <a:rPr lang="en-US" sz="2000" dirty="0">
                <a:ea typeface="Meiryo"/>
              </a:rPr>
              <a:t>Clos</a:t>
            </a:r>
            <a:r>
              <a:rPr lang="el-GR" sz="2000" dirty="0">
                <a:ea typeface="Meiryo"/>
              </a:rPr>
              <a:t>, όπως του </a:t>
            </a:r>
            <a:r>
              <a:rPr lang="el-GR" sz="2000" b="1" dirty="0" err="1">
                <a:ea typeface="Meiryo"/>
              </a:rPr>
              <a:t>υπερκύβου</a:t>
            </a:r>
            <a:r>
              <a:rPr lang="el-GR" sz="2000" b="1" dirty="0">
                <a:ea typeface="Meiryo"/>
              </a:rPr>
              <a:t> (</a:t>
            </a:r>
            <a:r>
              <a:rPr lang="en-US" sz="2000" b="1" dirty="0" err="1">
                <a:ea typeface="Meiryo"/>
              </a:rPr>
              <a:t>hybercube</a:t>
            </a:r>
            <a:r>
              <a:rPr lang="el-GR" sz="2000" b="1" dirty="0">
                <a:ea typeface="Meiryo"/>
              </a:rPr>
              <a:t>)</a:t>
            </a:r>
            <a:r>
              <a:rPr lang="el-GR" sz="2000" dirty="0">
                <a:ea typeface="Meiryo"/>
              </a:rPr>
              <a:t>, του πλέγματος (</a:t>
            </a:r>
            <a:r>
              <a:rPr lang="en-US" sz="2000" dirty="0">
                <a:ea typeface="Meiryo"/>
              </a:rPr>
              <a:t>mesh</a:t>
            </a:r>
            <a:r>
              <a:rPr lang="el-GR" sz="2000" dirty="0">
                <a:ea typeface="Meiryo"/>
              </a:rPr>
              <a:t>), της πεταλούδας (</a:t>
            </a:r>
            <a:r>
              <a:rPr lang="en-US" sz="2000" dirty="0" err="1">
                <a:ea typeface="Meiryo"/>
              </a:rPr>
              <a:t>bufferfly</a:t>
            </a:r>
            <a:r>
              <a:rPr lang="el-GR" sz="2000" dirty="0">
                <a:ea typeface="Meiryo"/>
              </a:rPr>
              <a:t>), κτλ. </a:t>
            </a:r>
          </a:p>
          <a:p>
            <a:pPr marL="342900" indent="-342900" algn="just">
              <a:spcAft>
                <a:spcPts val="600"/>
              </a:spcAft>
              <a:buFont typeface="Arial" panose="020B0604020202020204" pitchFamily="34" charset="0"/>
              <a:buChar char="•"/>
            </a:pPr>
            <a:r>
              <a:rPr lang="el-GR" sz="2000" dirty="0">
                <a:ea typeface="Meiryo"/>
              </a:rPr>
              <a:t>Μία παραλλαγή που ονομάζεται </a:t>
            </a:r>
            <a:r>
              <a:rPr lang="en-US" sz="2000" b="1" dirty="0">
                <a:ea typeface="Meiryo"/>
              </a:rPr>
              <a:t>VL</a:t>
            </a:r>
            <a:r>
              <a:rPr lang="el-GR" sz="2000" b="1" dirty="0">
                <a:ea typeface="Meiryo"/>
              </a:rPr>
              <a:t>2 </a:t>
            </a:r>
            <a:r>
              <a:rPr lang="el-GR" sz="2000" dirty="0">
                <a:ea typeface="Meiryo"/>
              </a:rPr>
              <a:t>χτίζει μικρά δένδρα, ενώ τα δένδρα είναι ακόμη επεκτάσιμα και στη συνέχεια χτίζει ένα δίκτυο </a:t>
            </a:r>
            <a:r>
              <a:rPr lang="en-US" sz="2000" dirty="0">
                <a:ea typeface="Meiryo"/>
              </a:rPr>
              <a:t>Clos</a:t>
            </a:r>
            <a:r>
              <a:rPr lang="el-GR" sz="2000" dirty="0">
                <a:ea typeface="Meiryo"/>
              </a:rPr>
              <a:t> ανάμεσα στις ρίζες των δένδρων αυτών, όπως φαίνεται στο παρακάτω σχήμα.</a:t>
            </a:r>
            <a:endParaRPr lang="en-US" sz="2000" dirty="0">
              <a:ea typeface="Times New Roman" panose="02020603050405020304" pitchFamily="18" charset="0"/>
            </a:endParaRPr>
          </a:p>
          <a:p>
            <a:pPr marL="342900" indent="-342900">
              <a:spcAft>
                <a:spcPts val="600"/>
              </a:spcAft>
              <a:buFont typeface="Arial" panose="020B0604020202020204" pitchFamily="34" charset="0"/>
              <a:buChar char="•"/>
            </a:pPr>
            <a:r>
              <a:rPr lang="el-GR" sz="2000" dirty="0">
                <a:ea typeface="Meiryo"/>
              </a:rPr>
              <a:t>Με δεδομένη μία τοπολογία χρειαζόμαστε ακόμα να τρέξει η δρομολόγηση, να γίνει ο έλεγχος συμφόρησης και να γίνει ο προγραμματισμός της κυκλοφορίας στο δίκτυο. </a:t>
            </a:r>
          </a:p>
        </p:txBody>
      </p:sp>
      <p:pic>
        <p:nvPicPr>
          <p:cNvPr id="9" name="Picture 8"/>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05874" y="3649375"/>
            <a:ext cx="4470054" cy="240044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264876" y="4131164"/>
            <a:ext cx="4818760" cy="1477328"/>
          </a:xfrm>
          <a:prstGeom prst="rect">
            <a:avLst/>
          </a:prstGeom>
        </p:spPr>
        <p:txBody>
          <a:bodyPr wrap="square">
            <a:spAutoFit/>
          </a:bodyPr>
          <a:lstStyle/>
          <a:p>
            <a:pPr algn="ctr"/>
            <a:r>
              <a:rPr lang="el-GR" b="1" i="1" dirty="0">
                <a:solidFill>
                  <a:srgbClr val="002060"/>
                </a:solidFill>
                <a:latin typeface="Times New Roman" panose="02020603050405020304" pitchFamily="18" charset="0"/>
                <a:ea typeface="Times New Roman" panose="02020603050405020304" pitchFamily="18" charset="0"/>
              </a:rPr>
              <a:t>Το Εικονικό Επίπεδο 2 («</a:t>
            </a:r>
            <a:r>
              <a:rPr lang="el-GR" b="1" i="1" dirty="0" err="1">
                <a:solidFill>
                  <a:srgbClr val="002060"/>
                </a:solidFill>
                <a:latin typeface="Times New Roman" panose="02020603050405020304" pitchFamily="18" charset="0"/>
                <a:ea typeface="Times New Roman" panose="02020603050405020304" pitchFamily="18" charset="0"/>
              </a:rPr>
              <a:t>Virtual</a:t>
            </a:r>
            <a:r>
              <a:rPr lang="el-GR" b="1" i="1" dirty="0">
                <a:solidFill>
                  <a:srgbClr val="002060"/>
                </a:solidFill>
                <a:latin typeface="Times New Roman" panose="02020603050405020304" pitchFamily="18" charset="0"/>
                <a:ea typeface="Times New Roman" panose="02020603050405020304" pitchFamily="18" charset="0"/>
              </a:rPr>
              <a:t> </a:t>
            </a:r>
            <a:r>
              <a:rPr lang="el-GR" b="1" i="1" dirty="0" err="1">
                <a:solidFill>
                  <a:srgbClr val="002060"/>
                </a:solidFill>
                <a:latin typeface="Times New Roman" panose="02020603050405020304" pitchFamily="18" charset="0"/>
                <a:ea typeface="Times New Roman" panose="02020603050405020304" pitchFamily="18" charset="0"/>
              </a:rPr>
              <a:t>Layer</a:t>
            </a:r>
            <a:r>
              <a:rPr lang="el-GR" b="1" i="1" dirty="0">
                <a:solidFill>
                  <a:srgbClr val="002060"/>
                </a:solidFill>
                <a:latin typeface="Times New Roman" panose="02020603050405020304" pitchFamily="18" charset="0"/>
                <a:ea typeface="Times New Roman" panose="02020603050405020304" pitchFamily="18" charset="0"/>
              </a:rPr>
              <a:t> 2" (VL2)) αξιοποιεί τη χωρική ιεραρχία στα κέντρα δεδομένων. Πολλοί εξυπηρετητές συνδέονται σε δένδρα και στη συνέχεια τα δένδρα συνδέονται μεταξύ τους μέσω ενός δικτύου </a:t>
            </a:r>
            <a:r>
              <a:rPr lang="el-GR" b="1" i="1" dirty="0" err="1">
                <a:solidFill>
                  <a:srgbClr val="002060"/>
                </a:solidFill>
                <a:latin typeface="Times New Roman" panose="02020603050405020304" pitchFamily="18" charset="0"/>
                <a:ea typeface="Times New Roman" panose="02020603050405020304" pitchFamily="18" charset="0"/>
              </a:rPr>
              <a:t>Clos</a:t>
            </a:r>
            <a:r>
              <a:rPr lang="el-GR" b="1" i="1" dirty="0">
                <a:solidFill>
                  <a:srgbClr val="002060"/>
                </a:solidFill>
                <a:latin typeface="Times New Roman" panose="02020603050405020304" pitchFamily="18" charset="0"/>
                <a:ea typeface="Times New Roman" panose="02020603050405020304" pitchFamily="18" charset="0"/>
              </a:rPr>
              <a:t>.</a:t>
            </a:r>
            <a:endParaRPr lang="en-US" b="1" dirty="0">
              <a:solidFill>
                <a:srgbClr val="002060"/>
              </a:solidFill>
            </a:endParaRPr>
          </a:p>
        </p:txBody>
      </p:sp>
    </p:spTree>
    <p:extLst>
      <p:ext uri="{BB962C8B-B14F-4D97-AF65-F5344CB8AC3E}">
        <p14:creationId xmlns:p14="http://schemas.microsoft.com/office/powerpoint/2010/main" val="85507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1930066" y="78926"/>
            <a:ext cx="8004602" cy="1015663"/>
          </a:xfrm>
          <a:prstGeom prst="rect">
            <a:avLst/>
          </a:prstGeom>
        </p:spPr>
        <p:txBody>
          <a:bodyPr wrap="square">
            <a:spAutoFit/>
          </a:bodyPr>
          <a:lstStyle/>
          <a:p>
            <a:pPr algn="ctr">
              <a:spcAft>
                <a:spcPts val="600"/>
              </a:spcAft>
            </a:pPr>
            <a:r>
              <a:rPr lang="el-GR" sz="3000" b="1" dirty="0">
                <a:solidFill>
                  <a:srgbClr val="C00000"/>
                </a:solidFill>
              </a:rPr>
              <a:t>Συγκρίνοντας τοπολογίες Δικτύου: Διαδίκτυο, κέντρα δεδομένων, και P2P</a:t>
            </a:r>
            <a:endParaRPr lang="el-GR" sz="30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2" name="Rectangle 1"/>
          <p:cNvSpPr/>
          <p:nvPr/>
        </p:nvSpPr>
        <p:spPr>
          <a:xfrm>
            <a:off x="544944" y="1210476"/>
            <a:ext cx="11074401" cy="5149871"/>
          </a:xfrm>
          <a:prstGeom prst="rect">
            <a:avLst/>
          </a:prstGeom>
        </p:spPr>
        <p:txBody>
          <a:bodyPr wrap="square">
            <a:spAutoFit/>
          </a:bodyPr>
          <a:lstStyle/>
          <a:p>
            <a:pPr marL="342900" marR="39370" lvl="0" indent="-342900" algn="just">
              <a:lnSpc>
                <a:spcPct val="107000"/>
              </a:lnSpc>
              <a:spcBef>
                <a:spcPts val="0"/>
              </a:spcBef>
              <a:spcAft>
                <a:spcPts val="600"/>
              </a:spcAft>
              <a:buFont typeface="+mj-lt"/>
              <a:buAutoNum type="arabicPeriod"/>
            </a:pPr>
            <a:r>
              <a:rPr lang="en-US" sz="2000" b="1" i="1" dirty="0">
                <a:solidFill>
                  <a:srgbClr val="002060"/>
                </a:solidFill>
                <a:ea typeface="Calibri" panose="020F0502020204030204" pitchFamily="34" charset="0"/>
                <a:cs typeface="Times New Roman" panose="02020603050405020304" pitchFamily="18" charset="0"/>
              </a:rPr>
              <a:t>H</a:t>
            </a:r>
            <a:r>
              <a:rPr lang="el-GR" sz="2000" b="1" i="1" dirty="0">
                <a:solidFill>
                  <a:srgbClr val="002060"/>
                </a:solidFill>
                <a:ea typeface="Calibri" panose="020F0502020204030204" pitchFamily="34" charset="0"/>
                <a:cs typeface="Times New Roman" panose="02020603050405020304" pitchFamily="18" charset="0"/>
              </a:rPr>
              <a:t> ραχοκοκαλιά του Διαδικτύου</a:t>
            </a:r>
            <a:r>
              <a:rPr lang="el-GR" sz="2000" b="1" dirty="0">
                <a:solidFill>
                  <a:srgbClr val="002060"/>
                </a:solidFill>
                <a:ea typeface="Calibri" panose="020F0502020204030204" pitchFamily="34" charset="0"/>
                <a:cs typeface="Times New Roman" panose="02020603050405020304" pitchFamily="18" charset="0"/>
              </a:rPr>
              <a:t>: </a:t>
            </a:r>
          </a:p>
          <a:p>
            <a:pPr marL="800100" marR="39370" lvl="1" indent="-342900" algn="just">
              <a:lnSpc>
                <a:spcPct val="107000"/>
              </a:lnSpc>
              <a:spcAft>
                <a:spcPts val="600"/>
              </a:spcAft>
              <a:buFont typeface="Calibri" panose="020F0502020204030204" pitchFamily="34" charset="0"/>
              <a:buChar char="–"/>
            </a:pPr>
            <a:r>
              <a:rPr lang="el-GR" sz="2000" dirty="0">
                <a:ea typeface="Calibri" panose="020F0502020204030204" pitchFamily="34" charset="0"/>
                <a:cs typeface="Times New Roman" panose="02020603050405020304" pitchFamily="18" charset="0"/>
              </a:rPr>
              <a:t>Προσφέρετε μεγαλύτερη χωρητικότητα στις διασυνδέσεις και μετά προσεχτικά εξετάστε την πιθανότατα δρομολόγησης πολλαπλών διαδρομών (</a:t>
            </a:r>
            <a:r>
              <a:rPr lang="en-US" sz="2000" dirty="0">
                <a:ea typeface="Calibri" panose="020F0502020204030204" pitchFamily="34" charset="0"/>
                <a:cs typeface="Times New Roman" panose="02020603050405020304" pitchFamily="18" charset="0"/>
              </a:rPr>
              <a:t>multipath routing</a:t>
            </a:r>
            <a:r>
              <a:rPr lang="el-GR" sz="2000" dirty="0">
                <a:ea typeface="Calibri" panose="020F0502020204030204" pitchFamily="34" charset="0"/>
                <a:cs typeface="Times New Roman" panose="02020603050405020304" pitchFamily="18" charset="0"/>
              </a:rPr>
              <a:t>). </a:t>
            </a:r>
          </a:p>
          <a:p>
            <a:pPr marL="800100" marR="39370" lvl="1" indent="-342900" algn="just">
              <a:lnSpc>
                <a:spcPct val="107000"/>
              </a:lnSpc>
              <a:spcAft>
                <a:spcPts val="600"/>
              </a:spcAft>
              <a:buFont typeface="Calibri" panose="020F0502020204030204" pitchFamily="34" charset="0"/>
              <a:buChar char="–"/>
            </a:pPr>
            <a:r>
              <a:rPr lang="el-GR" sz="2000" dirty="0">
                <a:ea typeface="Calibri" panose="020F0502020204030204" pitchFamily="34" charset="0"/>
                <a:cs typeface="Times New Roman" panose="02020603050405020304" pitchFamily="18" charset="0"/>
              </a:rPr>
              <a:t>Από τη στιγμή που η δρομολόγηση δεν ανταποκρίνεται στο φορτίο της ζεύξης σε πραγματικό χρόνο,</a:t>
            </a:r>
            <a:r>
              <a:rPr lang="el-GR" sz="2000" baseline="30000" dirty="0">
                <a:ea typeface="Calibri" panose="020F0502020204030204" pitchFamily="34" charset="0"/>
                <a:cs typeface="Times New Roman" panose="02020603050405020304" pitchFamily="18" charset="0"/>
              </a:rPr>
              <a:t>.</a:t>
            </a:r>
            <a:r>
              <a:rPr lang="el-GR" sz="2000" dirty="0">
                <a:ea typeface="Calibri" panose="020F0502020204030204" pitchFamily="34" charset="0"/>
                <a:cs typeface="Times New Roman" panose="02020603050405020304" pitchFamily="18" charset="0"/>
              </a:rPr>
              <a:t> αυτή η δουλειά του ελέγχου συμφόρησης δίνεται στο επίπεδο μεταφοράς και οι ακραίοι υποδοχείς αντιδρούν στα μεταβαλλόμενα φορτία σε μία γρήγορη κλίμακα σύμφωνα με το πρότυπο </a:t>
            </a:r>
            <a:r>
              <a:rPr lang="en-US" sz="2000" dirty="0">
                <a:ea typeface="Calibri" panose="020F0502020204030204" pitchFamily="34" charset="0"/>
                <a:cs typeface="Times New Roman" panose="02020603050405020304" pitchFamily="18" charset="0"/>
              </a:rPr>
              <a:t>TCP</a:t>
            </a:r>
            <a:r>
              <a:rPr lang="el-GR" sz="2000" spc="-50" dirty="0">
                <a:ea typeface="Meiryo"/>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a:p>
            <a:pPr marL="342900" marR="39370" lvl="0" indent="-342900" algn="just">
              <a:lnSpc>
                <a:spcPct val="107000"/>
              </a:lnSpc>
              <a:spcBef>
                <a:spcPts val="0"/>
              </a:spcBef>
              <a:spcAft>
                <a:spcPts val="600"/>
              </a:spcAft>
              <a:buFont typeface="+mj-lt"/>
              <a:buAutoNum type="arabicPeriod"/>
            </a:pPr>
            <a:r>
              <a:rPr lang="el-GR" sz="2000" b="1" i="1" dirty="0">
                <a:ea typeface="Calibri" panose="020F0502020204030204" pitchFamily="34" charset="0"/>
                <a:cs typeface="Times New Roman" panose="02020603050405020304" pitchFamily="18" charset="0"/>
              </a:rPr>
              <a:t>Δίκτυα Κέντρων Δεδομένων:</a:t>
            </a:r>
            <a:r>
              <a:rPr lang="el-GR" sz="2000" b="1" dirty="0">
                <a:ea typeface="Calibri" panose="020F0502020204030204" pitchFamily="34" charset="0"/>
                <a:cs typeface="Times New Roman" panose="02020603050405020304" pitchFamily="18" charset="0"/>
              </a:rPr>
              <a:t> </a:t>
            </a:r>
          </a:p>
          <a:p>
            <a:pPr marL="800100" marR="39370" lvl="1" indent="-342900" algn="just">
              <a:lnSpc>
                <a:spcPct val="107000"/>
              </a:lnSpc>
              <a:spcAft>
                <a:spcPts val="600"/>
              </a:spcAft>
              <a:buFont typeface="Calibri" panose="020F0502020204030204" pitchFamily="34" charset="0"/>
              <a:buChar char="–"/>
            </a:pPr>
            <a:r>
              <a:rPr lang="el-GR" sz="2000" dirty="0">
                <a:ea typeface="Calibri" panose="020F0502020204030204" pitchFamily="34" charset="0"/>
                <a:cs typeface="Times New Roman" panose="02020603050405020304" pitchFamily="18" charset="0"/>
              </a:rPr>
              <a:t>Προσφέρεται μεγαλύτερη συνδεσιμότητα αυξάνοντας τον αριθμό των διαθέσιμων μονοπατιών και μετά τρέξτε έναν τεράστιο αριθμό πολλαπλών διαδρομών, είτε προσεκτικά είτε τυχαία. </a:t>
            </a:r>
          </a:p>
          <a:p>
            <a:pPr marL="800100" marR="39370" lvl="1" indent="-342900" algn="just">
              <a:lnSpc>
                <a:spcPct val="107000"/>
              </a:lnSpc>
              <a:spcAft>
                <a:spcPts val="600"/>
              </a:spcAft>
              <a:buClr>
                <a:schemeClr val="tx1"/>
              </a:buClr>
              <a:buFont typeface="Calibri" panose="020F0502020204030204" pitchFamily="34" charset="0"/>
              <a:buChar char="–"/>
            </a:pPr>
            <a:r>
              <a:rPr lang="el-GR" sz="2000" b="1" dirty="0">
                <a:solidFill>
                  <a:srgbClr val="FF0000"/>
                </a:solidFill>
                <a:ea typeface="Calibri" panose="020F0502020204030204" pitchFamily="34" charset="0"/>
                <a:cs typeface="Times New Roman" panose="02020603050405020304" pitchFamily="18" charset="0"/>
              </a:rPr>
              <a:t>Ερώτηση: </a:t>
            </a:r>
            <a:r>
              <a:rPr lang="el-GR" sz="2000" dirty="0">
                <a:ea typeface="Calibri" panose="020F0502020204030204" pitchFamily="34" charset="0"/>
                <a:cs typeface="Times New Roman" panose="02020603050405020304" pitchFamily="18" charset="0"/>
              </a:rPr>
              <a:t>Γιατί να μην το κάνουμε αυτό για τη ραχοκοκαλιά του Διαδικτύου; </a:t>
            </a:r>
          </a:p>
          <a:p>
            <a:pPr marL="803275" marR="39370" lvl="1" algn="just">
              <a:lnSpc>
                <a:spcPct val="107000"/>
              </a:lnSpc>
              <a:spcAft>
                <a:spcPts val="600"/>
              </a:spcAft>
            </a:pPr>
            <a:r>
              <a:rPr lang="el-GR" sz="2000" b="1" dirty="0">
                <a:solidFill>
                  <a:srgbClr val="0070C0"/>
                </a:solidFill>
                <a:ea typeface="Calibri" panose="020F0502020204030204" pitchFamily="34" charset="0"/>
                <a:cs typeface="Times New Roman" panose="02020603050405020304" pitchFamily="18" charset="0"/>
              </a:rPr>
              <a:t>Απάντηση: </a:t>
            </a:r>
            <a:r>
              <a:rPr lang="el-GR" sz="2000" dirty="0">
                <a:ea typeface="Calibri" panose="020F0502020204030204" pitchFamily="34" charset="0"/>
                <a:cs typeface="Times New Roman" panose="02020603050405020304" pitchFamily="18" charset="0"/>
              </a:rPr>
              <a:t>Επειδή η υπερπροσφορά συνδεσιμότητας είναι πιο ακριβή από την υπερπροσφορά χωρητικότητας στην κλίμακα χωρητικοτήτων του Διαδικτύου, εκτός αν χρησιμοποιηθεί επικάλυψη, όπως στο </a:t>
            </a:r>
            <a:r>
              <a:rPr lang="en-US" sz="2000" dirty="0">
                <a:ea typeface="Calibri" panose="020F0502020204030204" pitchFamily="34" charset="0"/>
                <a:cs typeface="Times New Roman" panose="02020603050405020304" pitchFamily="18" charset="0"/>
              </a:rPr>
              <a:t>P</a:t>
            </a:r>
            <a:r>
              <a:rPr lang="el-GR" sz="2000" dirty="0">
                <a:ea typeface="Calibri" panose="020F0502020204030204" pitchFamily="34" charset="0"/>
                <a:cs typeface="Times New Roman" panose="02020603050405020304" pitchFamily="18" charset="0"/>
              </a:rPr>
              <a:t>2</a:t>
            </a:r>
            <a:r>
              <a:rPr lang="en-US" sz="2000" dirty="0">
                <a:ea typeface="Calibri" panose="020F0502020204030204" pitchFamily="34" charset="0"/>
                <a:cs typeface="Times New Roman" panose="02020603050405020304" pitchFamily="18" charset="0"/>
              </a:rPr>
              <a:t>P</a:t>
            </a:r>
            <a:r>
              <a:rPr lang="el-GR" sz="2000" dirty="0">
                <a:ea typeface="Calibri" panose="020F0502020204030204" pitchFamily="34"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15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1930066" y="78926"/>
            <a:ext cx="8004602" cy="1015663"/>
          </a:xfrm>
          <a:prstGeom prst="rect">
            <a:avLst/>
          </a:prstGeom>
        </p:spPr>
        <p:txBody>
          <a:bodyPr wrap="square">
            <a:spAutoFit/>
          </a:bodyPr>
          <a:lstStyle/>
          <a:p>
            <a:pPr algn="ctr">
              <a:spcAft>
                <a:spcPts val="600"/>
              </a:spcAft>
            </a:pPr>
            <a:r>
              <a:rPr lang="el-GR" sz="3000" b="1" dirty="0">
                <a:solidFill>
                  <a:srgbClr val="C00000"/>
                </a:solidFill>
              </a:rPr>
              <a:t>Συγκρίνοντας τοπολογίες Δικτύου: Διαδίκτυο, κέντρα δεδομένων, και P2P </a:t>
            </a:r>
            <a:r>
              <a:rPr lang="el-GR" sz="1600" b="1" dirty="0">
                <a:solidFill>
                  <a:srgbClr val="C00000"/>
                </a:solidFill>
              </a:rPr>
              <a:t>(συνέχεια)</a:t>
            </a:r>
            <a:endParaRPr lang="el-GR" sz="30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6" name="Rectangle 5"/>
          <p:cNvSpPr/>
          <p:nvPr/>
        </p:nvSpPr>
        <p:spPr>
          <a:xfrm>
            <a:off x="544944" y="1210476"/>
            <a:ext cx="11074401" cy="2880789"/>
          </a:xfrm>
          <a:prstGeom prst="rect">
            <a:avLst/>
          </a:prstGeom>
        </p:spPr>
        <p:txBody>
          <a:bodyPr wrap="square">
            <a:spAutoFit/>
          </a:bodyPr>
          <a:lstStyle/>
          <a:p>
            <a:pPr marL="457200" marR="39370" lvl="0" indent="-457200" algn="just">
              <a:lnSpc>
                <a:spcPct val="107000"/>
              </a:lnSpc>
              <a:spcBef>
                <a:spcPts val="0"/>
              </a:spcBef>
              <a:spcAft>
                <a:spcPts val="600"/>
              </a:spcAft>
              <a:buFont typeface="+mj-lt"/>
              <a:buAutoNum type="arabicPeriod" startAt="3"/>
            </a:pPr>
            <a:r>
              <a:rPr lang="el-GR" sz="2000" b="1" i="1" dirty="0">
                <a:solidFill>
                  <a:srgbClr val="002060"/>
                </a:solidFill>
                <a:ea typeface="Calibri" panose="020F0502020204030204" pitchFamily="34" charset="0"/>
                <a:cs typeface="Times New Roman" panose="02020603050405020304" pitchFamily="18" charset="0"/>
              </a:rPr>
              <a:t>Δίκτυο επικάλυψης πολλαπλής εκπομπής P2P</a:t>
            </a:r>
            <a:r>
              <a:rPr lang="el-GR" sz="2000" b="1" dirty="0">
                <a:solidFill>
                  <a:srgbClr val="002060"/>
                </a:solidFill>
                <a:ea typeface="Calibri" panose="020F0502020204030204" pitchFamily="34" charset="0"/>
                <a:cs typeface="Times New Roman" panose="02020603050405020304" pitchFamily="18" charset="0"/>
              </a:rPr>
              <a:t>: </a:t>
            </a:r>
          </a:p>
          <a:p>
            <a:pPr marL="800100" marR="39370" lvl="1" indent="-342900" algn="just">
              <a:lnSpc>
                <a:spcPct val="107000"/>
              </a:lnSpc>
              <a:spcAft>
                <a:spcPts val="600"/>
              </a:spcAft>
              <a:buFont typeface="Calibri" panose="020F0502020204030204" pitchFamily="34" charset="0"/>
              <a:buChar char="–"/>
            </a:pPr>
            <a:r>
              <a:rPr lang="el-GR" sz="2000" dirty="0">
                <a:ea typeface="Calibri" panose="020F0502020204030204" pitchFamily="34" charset="0"/>
                <a:cs typeface="Times New Roman" panose="02020603050405020304" pitchFamily="18" charset="0"/>
              </a:rPr>
              <a:t>Η υπερπροσφορά συνδεσιμότητας ξεχωρίζει από την υπερπροσφορά χωρητικότητας με το να αυξάνεται και ο αριθμός των διαδρομών και των πηγών και μετά τρέξτε μεγάλα ποσά από κατασκευές πολλαπλών δένδρων διαλέγοντας, όχι μόνο μονοπάτια δρομολόγησης, αλλά και σχέσεις πηγής-προορισμού είτε τυχαία είτε </a:t>
            </a:r>
            <a:r>
              <a:rPr lang="el-GR" sz="2000" dirty="0" err="1">
                <a:ea typeface="Calibri" panose="020F0502020204030204" pitchFamily="34" charset="0"/>
                <a:cs typeface="Times New Roman" panose="02020603050405020304" pitchFamily="18" charset="0"/>
              </a:rPr>
              <a:t>στοχευμένα</a:t>
            </a:r>
            <a:r>
              <a:rPr lang="el-GR" sz="2000" dirty="0">
                <a:ea typeface="Calibri" panose="020F0502020204030204" pitchFamily="34" charset="0"/>
                <a:cs typeface="Times New Roman" panose="02020603050405020304" pitchFamily="18" charset="0"/>
              </a:rPr>
              <a:t>. </a:t>
            </a:r>
          </a:p>
          <a:p>
            <a:pPr marL="800100" marR="39370" lvl="1" indent="-342900" algn="just">
              <a:lnSpc>
                <a:spcPct val="107000"/>
              </a:lnSpc>
              <a:spcAft>
                <a:spcPts val="600"/>
              </a:spcAft>
              <a:buFont typeface="Calibri" panose="020F0502020204030204" pitchFamily="34" charset="0"/>
              <a:buChar char="–"/>
            </a:pPr>
            <a:r>
              <a:rPr lang="el-GR" sz="2000" dirty="0">
                <a:ea typeface="Calibri" panose="020F0502020204030204" pitchFamily="34" charset="0"/>
                <a:cs typeface="Times New Roman" panose="02020603050405020304" pitchFamily="18" charset="0"/>
              </a:rPr>
              <a:t>Πέρα από τη δημιουργία μίας αρκετά πλούσιας σε συνδέσεις τοπολογία με τη δυνατότητα επιλογής μεταξύ πολλών μονοπατιών, δημιουργούνται επίσης πολλά ταυτόχρονα δένδρα πολύ-εκπομπής, πιθανόν ένα ανά μία ομάδα από </a:t>
            </a:r>
            <a:r>
              <a:rPr lang="el-GR" sz="2000" dirty="0" err="1">
                <a:ea typeface="Calibri" panose="020F0502020204030204" pitchFamily="34" charset="0"/>
                <a:cs typeface="Times New Roman" panose="02020603050405020304" pitchFamily="18" charset="0"/>
              </a:rPr>
              <a:t>byte</a:t>
            </a:r>
            <a:r>
              <a:rPr lang="el-GR" sz="20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3844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1930066" y="78926"/>
            <a:ext cx="8004602" cy="1015663"/>
          </a:xfrm>
          <a:prstGeom prst="rect">
            <a:avLst/>
          </a:prstGeom>
        </p:spPr>
        <p:txBody>
          <a:bodyPr wrap="square">
            <a:spAutoFit/>
          </a:bodyPr>
          <a:lstStyle/>
          <a:p>
            <a:pPr algn="ctr">
              <a:spcAft>
                <a:spcPts val="600"/>
              </a:spcAft>
            </a:pPr>
            <a:r>
              <a:rPr lang="el-GR" sz="3000" b="1" dirty="0">
                <a:solidFill>
                  <a:srgbClr val="C00000"/>
                </a:solidFill>
              </a:rPr>
              <a:t>Συγκρίνοντας τοπολογίες Δικτύου: Διαδίκτυο, κέντρα δεδομένων, και P2P </a:t>
            </a:r>
            <a:r>
              <a:rPr lang="el-GR" sz="1600" b="1" dirty="0">
                <a:solidFill>
                  <a:srgbClr val="C00000"/>
                </a:solidFill>
              </a:rPr>
              <a:t>(συνέχεια)</a:t>
            </a:r>
            <a:endParaRPr lang="el-GR" sz="30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6" name="Rectangle 5"/>
          <p:cNvSpPr/>
          <p:nvPr/>
        </p:nvSpPr>
        <p:spPr>
          <a:xfrm>
            <a:off x="544944" y="1210476"/>
            <a:ext cx="11074401" cy="2880789"/>
          </a:xfrm>
          <a:prstGeom prst="rect">
            <a:avLst/>
          </a:prstGeom>
        </p:spPr>
        <p:txBody>
          <a:bodyPr wrap="square">
            <a:spAutoFit/>
          </a:bodyPr>
          <a:lstStyle/>
          <a:p>
            <a:pPr marL="457200" marR="39370" lvl="0" indent="-457200" algn="just">
              <a:lnSpc>
                <a:spcPct val="107000"/>
              </a:lnSpc>
              <a:spcBef>
                <a:spcPts val="0"/>
              </a:spcBef>
              <a:spcAft>
                <a:spcPts val="600"/>
              </a:spcAft>
              <a:buFont typeface="+mj-lt"/>
              <a:buAutoNum type="arabicPeriod" startAt="3"/>
            </a:pPr>
            <a:r>
              <a:rPr lang="el-GR" sz="2000" b="1" i="1" dirty="0">
                <a:solidFill>
                  <a:srgbClr val="002060"/>
                </a:solidFill>
                <a:ea typeface="Calibri" panose="020F0502020204030204" pitchFamily="34" charset="0"/>
                <a:cs typeface="Times New Roman" panose="02020603050405020304" pitchFamily="18" charset="0"/>
              </a:rPr>
              <a:t>Δίκτυο επικάλυψης πολλαπλής εκπομπής P2P</a:t>
            </a:r>
            <a:r>
              <a:rPr lang="el-GR" sz="2000" b="1" dirty="0">
                <a:solidFill>
                  <a:srgbClr val="002060"/>
                </a:solidFill>
                <a:ea typeface="Calibri" panose="020F0502020204030204" pitchFamily="34" charset="0"/>
                <a:cs typeface="Times New Roman" panose="02020603050405020304" pitchFamily="18" charset="0"/>
              </a:rPr>
              <a:t>: </a:t>
            </a:r>
          </a:p>
          <a:p>
            <a:pPr marL="800100" marR="39370" lvl="1" indent="-342900" algn="just">
              <a:lnSpc>
                <a:spcPct val="107000"/>
              </a:lnSpc>
              <a:spcAft>
                <a:spcPts val="600"/>
              </a:spcAft>
              <a:buFont typeface="Calibri" panose="020F0502020204030204" pitchFamily="34" charset="0"/>
              <a:buChar char="–"/>
            </a:pPr>
            <a:r>
              <a:rPr lang="el-GR" sz="2000" dirty="0">
                <a:ea typeface="Calibri" panose="020F0502020204030204" pitchFamily="34" charset="0"/>
                <a:cs typeface="Times New Roman" panose="02020603050405020304" pitchFamily="18" charset="0"/>
              </a:rPr>
              <a:t>Η υπερπροσφορά συνδεσιμότητας ξεχωρίζει από την υπερπροσφορά χωρητικότητας με το να αυξάνεται και ο αριθμός των διαδρομών και των πηγών και μετά τρέξτε μεγάλα ποσά από κατασκευές πολλαπλών δένδρων διαλέγοντας, όχι μόνο μονοπάτια δρομολόγησης, αλλά και σχέσεις πηγής-προορισμού είτε τυχαία είτε </a:t>
            </a:r>
            <a:r>
              <a:rPr lang="el-GR" sz="2000" dirty="0" err="1">
                <a:ea typeface="Calibri" panose="020F0502020204030204" pitchFamily="34" charset="0"/>
                <a:cs typeface="Times New Roman" panose="02020603050405020304" pitchFamily="18" charset="0"/>
              </a:rPr>
              <a:t>στοχευμένα</a:t>
            </a:r>
            <a:r>
              <a:rPr lang="el-GR" sz="2000" dirty="0">
                <a:ea typeface="Calibri" panose="020F0502020204030204" pitchFamily="34" charset="0"/>
                <a:cs typeface="Times New Roman" panose="02020603050405020304" pitchFamily="18" charset="0"/>
              </a:rPr>
              <a:t>. </a:t>
            </a:r>
          </a:p>
          <a:p>
            <a:pPr marL="800100" marR="39370" lvl="1" indent="-342900" algn="just">
              <a:lnSpc>
                <a:spcPct val="107000"/>
              </a:lnSpc>
              <a:spcAft>
                <a:spcPts val="600"/>
              </a:spcAft>
              <a:buFont typeface="Calibri" panose="020F0502020204030204" pitchFamily="34" charset="0"/>
              <a:buChar char="–"/>
            </a:pPr>
            <a:r>
              <a:rPr lang="el-GR" sz="2000" dirty="0">
                <a:ea typeface="Calibri" panose="020F0502020204030204" pitchFamily="34" charset="0"/>
                <a:cs typeface="Times New Roman" panose="02020603050405020304" pitchFamily="18" charset="0"/>
              </a:rPr>
              <a:t>Πέρα από τη δημιουργία μίας αρκετά πλούσιας σε συνδέσεις τοπολογία με τη δυνατότητα επιλογής μεταξύ πολλών μονοπατιών, δημιουργούνται επίσης πολλά ταυτόχρονα δένδρα πολύ-εκπομπής, πιθανόν ένα ανά μία ομάδα από </a:t>
            </a:r>
            <a:r>
              <a:rPr lang="el-GR" sz="2000" dirty="0" err="1">
                <a:ea typeface="Calibri" panose="020F0502020204030204" pitchFamily="34" charset="0"/>
                <a:cs typeface="Times New Roman" panose="02020603050405020304" pitchFamily="18" charset="0"/>
              </a:rPr>
              <a:t>byte</a:t>
            </a:r>
            <a:r>
              <a:rPr lang="el-GR" sz="2000" dirty="0">
                <a:ea typeface="Calibri" panose="020F0502020204030204" pitchFamily="34" charset="0"/>
                <a:cs typeface="Times New Roman" panose="02020603050405020304" pitchFamily="18" charset="0"/>
              </a:rPr>
              <a:t>. </a:t>
            </a:r>
          </a:p>
        </p:txBody>
      </p:sp>
      <p:sp>
        <p:nvSpPr>
          <p:cNvPr id="9" name="Rectangle 8"/>
          <p:cNvSpPr/>
          <p:nvPr/>
        </p:nvSpPr>
        <p:spPr>
          <a:xfrm>
            <a:off x="618837" y="4443203"/>
            <a:ext cx="11129818" cy="1554272"/>
          </a:xfrm>
          <a:prstGeom prst="rect">
            <a:avLst/>
          </a:prstGeom>
        </p:spPr>
        <p:txBody>
          <a:bodyPr wrap="square">
            <a:spAutoFit/>
          </a:bodyPr>
          <a:lstStyle/>
          <a:p>
            <a:pPr algn="just">
              <a:spcAft>
                <a:spcPts val="600"/>
              </a:spcAft>
            </a:pPr>
            <a:r>
              <a:rPr lang="el-GR" sz="2000" dirty="0">
                <a:ea typeface="Times New Roman" panose="02020603050405020304" pitchFamily="18" charset="0"/>
              </a:rPr>
              <a:t>Η </a:t>
            </a:r>
            <a:r>
              <a:rPr lang="el-GR" sz="2000" b="1" dirty="0">
                <a:ea typeface="Times New Roman" panose="02020603050405020304" pitchFamily="18" charset="0"/>
              </a:rPr>
              <a:t>εξέλιξη των παραπάνω σχεδιασμών δένδρων </a:t>
            </a:r>
            <a:r>
              <a:rPr lang="el-GR" sz="2000" dirty="0">
                <a:ea typeface="Times New Roman" panose="02020603050405020304" pitchFamily="18" charset="0"/>
              </a:rPr>
              <a:t>είναι η ακόλουθη: </a:t>
            </a:r>
          </a:p>
          <a:p>
            <a:pPr marL="914400" lvl="1" indent="-457200" algn="just">
              <a:spcAft>
                <a:spcPts val="600"/>
              </a:spcAft>
              <a:buAutoNum type="arabicParenBoth"/>
            </a:pPr>
            <a:r>
              <a:rPr lang="el-GR" sz="2000" dirty="0">
                <a:ea typeface="Times New Roman" panose="02020603050405020304" pitchFamily="18" charset="0"/>
              </a:rPr>
              <a:t>Επιλέξτε μία σταθερή τοπολογία, φτιάξτε τις ζεύξεις πιο γρήγορες και πιο έξυπνες. </a:t>
            </a:r>
          </a:p>
          <a:p>
            <a:pPr marL="914400" lvl="1" indent="-457200" algn="just">
              <a:spcAft>
                <a:spcPts val="600"/>
              </a:spcAft>
              <a:buAutoNum type="arabicParenBoth"/>
            </a:pPr>
            <a:r>
              <a:rPr lang="el-GR" sz="2000" dirty="0">
                <a:ea typeface="Times New Roman" panose="02020603050405020304" pitchFamily="18" charset="0"/>
              </a:rPr>
              <a:t>Εμπλουτίστε την τοπολογία αυξάνοντας τη συνδεσιμότητα. </a:t>
            </a:r>
          </a:p>
          <a:p>
            <a:pPr marL="914400" lvl="1" indent="-457200" algn="just">
              <a:spcAft>
                <a:spcPts val="600"/>
              </a:spcAft>
              <a:buAutoNum type="arabicParenBoth"/>
            </a:pPr>
            <a:r>
              <a:rPr lang="el-GR" sz="2000" dirty="0">
                <a:ea typeface="Times New Roman" panose="02020603050405020304" pitchFamily="18" charset="0"/>
              </a:rPr>
              <a:t>Την ίδια ώρα, δημιουργήστε πολλές τοπολογίες για να έχετε να επιλέγετε.</a:t>
            </a:r>
            <a:endParaRPr lang="en-US" sz="2000" dirty="0">
              <a:ea typeface="Times New Roman" panose="02020603050405020304" pitchFamily="18" charset="0"/>
            </a:endParaRPr>
          </a:p>
        </p:txBody>
      </p:sp>
    </p:spTree>
    <p:extLst>
      <p:ext uri="{BB962C8B-B14F-4D97-AF65-F5344CB8AC3E}">
        <p14:creationId xmlns:p14="http://schemas.microsoft.com/office/powerpoint/2010/main" val="390003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1930066" y="78926"/>
            <a:ext cx="8004602" cy="1015663"/>
          </a:xfrm>
          <a:prstGeom prst="rect">
            <a:avLst/>
          </a:prstGeom>
        </p:spPr>
        <p:txBody>
          <a:bodyPr wrap="square">
            <a:spAutoFit/>
          </a:bodyPr>
          <a:lstStyle/>
          <a:p>
            <a:pPr algn="ctr">
              <a:spcAft>
                <a:spcPts val="600"/>
              </a:spcAft>
            </a:pPr>
            <a:r>
              <a:rPr lang="el-GR" sz="3000" b="1" dirty="0">
                <a:solidFill>
                  <a:srgbClr val="C00000"/>
                </a:solidFill>
              </a:rPr>
              <a:t>Συγκρίνοντας τοπολογίες Δικτύου: Διαδίκτυο, κέντρα δεδομένων, και P2P </a:t>
            </a:r>
            <a:r>
              <a:rPr lang="el-GR" sz="1600" b="1" dirty="0">
                <a:solidFill>
                  <a:srgbClr val="C00000"/>
                </a:solidFill>
              </a:rPr>
              <a:t>(συνέχεια)</a:t>
            </a:r>
            <a:endParaRPr lang="el-GR" sz="30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2" name="Rectangle 1"/>
          <p:cNvSpPr/>
          <p:nvPr/>
        </p:nvSpPr>
        <p:spPr>
          <a:xfrm>
            <a:off x="471054" y="1210476"/>
            <a:ext cx="11425381" cy="4939814"/>
          </a:xfrm>
          <a:prstGeom prst="rect">
            <a:avLst/>
          </a:prstGeom>
        </p:spPr>
        <p:txBody>
          <a:bodyPr wrap="square">
            <a:spAutoFit/>
          </a:bodyPr>
          <a:lstStyle/>
          <a:p>
            <a:pPr>
              <a:spcAft>
                <a:spcPts val="600"/>
              </a:spcAft>
            </a:pPr>
            <a:r>
              <a:rPr lang="el-GR" sz="2000" b="1" dirty="0">
                <a:solidFill>
                  <a:srgbClr val="FF0000"/>
                </a:solidFill>
              </a:rPr>
              <a:t>Ερώτηση:</a:t>
            </a:r>
            <a:r>
              <a:rPr lang="el-GR" sz="2000" dirty="0"/>
              <a:t> Γιατί υπάρχουν τέτοιες διαφορές μεταξύ των (1), (2) και (3); </a:t>
            </a:r>
          </a:p>
          <a:p>
            <a:pPr>
              <a:spcAft>
                <a:spcPts val="600"/>
              </a:spcAft>
            </a:pPr>
            <a:r>
              <a:rPr lang="el-GR" sz="2000" b="1" dirty="0">
                <a:solidFill>
                  <a:srgbClr val="0070C0"/>
                </a:solidFill>
              </a:rPr>
              <a:t>Απάντηση (1/2)</a:t>
            </a:r>
            <a:r>
              <a:rPr lang="el-GR" sz="2000" dirty="0"/>
              <a:t>: Η επιλογή του σχεδιασμού του δικτύου εξαρτάται επίσης από τον κυρίαρχο παράγοντα του κόστους. </a:t>
            </a:r>
          </a:p>
          <a:p>
            <a:pPr marL="800100" lvl="1" indent="-342900">
              <a:spcAft>
                <a:spcPts val="600"/>
              </a:spcAft>
              <a:buFont typeface="Calibri" panose="020F0502020204030204" pitchFamily="34" charset="0"/>
              <a:buChar char="–"/>
            </a:pPr>
            <a:r>
              <a:rPr lang="el-GR" sz="2000" dirty="0"/>
              <a:t>Στη ραχοκοκαλιά του Διαδικτύου, το να σκάψετε χαντάκια αποτελεί το κυρίαρχο κόστος για τους </a:t>
            </a:r>
            <a:r>
              <a:rPr lang="en-US" sz="2000" dirty="0"/>
              <a:t>ISP</a:t>
            </a:r>
            <a:r>
              <a:rPr lang="el-GR" sz="2000" dirty="0"/>
              <a:t>. </a:t>
            </a:r>
          </a:p>
          <a:p>
            <a:pPr marL="800100" lvl="1" indent="-342900">
              <a:spcAft>
                <a:spcPts val="600"/>
              </a:spcAft>
              <a:buFont typeface="Calibri" panose="020F0502020204030204" pitchFamily="34" charset="0"/>
              <a:buChar char="–"/>
            </a:pPr>
            <a:r>
              <a:rPr lang="el-GR" sz="2000" dirty="0"/>
              <a:t>Και οι ζεύξεις είναι πολύ μακριές, καθώς καλύπτουν χιλιάδες μίλια, περιορισμένες από την παρουσία ινών και πληθυσμού. </a:t>
            </a:r>
          </a:p>
          <a:p>
            <a:pPr marL="800100" lvl="1" indent="-342900">
              <a:spcAft>
                <a:spcPts val="600"/>
              </a:spcAft>
              <a:buFont typeface="Calibri" panose="020F0502020204030204" pitchFamily="34" charset="0"/>
              <a:buChar char="–"/>
            </a:pPr>
            <a:r>
              <a:rPr lang="el-GR" sz="2000" dirty="0"/>
              <a:t>Είναι πολύ ακριβό να δημιουργήσουμε συνδεσιμότητα. Σε ένα κέντρο δεδομένων, το δίκτυο μέσα σε ένα μεγάλο κτίριο αποτελεί ένα σχετικά μικρό κλάσμα του κόστους, σε σύγκριση με το κόστος των εξυπηρετητών, του ηλεκτρικού ρεύματος και της ψύξης. </a:t>
            </a:r>
          </a:p>
          <a:p>
            <a:pPr marL="800100" lvl="1" indent="-342900">
              <a:spcAft>
                <a:spcPts val="600"/>
              </a:spcAft>
              <a:buFont typeface="Calibri" panose="020F0502020204030204" pitchFamily="34" charset="0"/>
              <a:buChar char="–"/>
            </a:pPr>
            <a:r>
              <a:rPr lang="el-GR" sz="2000" dirty="0"/>
              <a:t>Έτσι η υπερπροσφορά συνδεσιμότητας έχει οικονομικό νόημα. </a:t>
            </a:r>
          </a:p>
          <a:p>
            <a:pPr marL="800100" lvl="1" indent="-342900">
              <a:spcAft>
                <a:spcPts val="600"/>
              </a:spcAft>
              <a:buFont typeface="Calibri" panose="020F0502020204030204" pitchFamily="34" charset="0"/>
              <a:buChar char="–"/>
            </a:pPr>
            <a:r>
              <a:rPr lang="el-GR" sz="2000" dirty="0"/>
              <a:t>Το </a:t>
            </a:r>
            <a:r>
              <a:rPr lang="en-US" sz="2000" dirty="0"/>
              <a:t>P</a:t>
            </a:r>
            <a:r>
              <a:rPr lang="el-GR" sz="2000" dirty="0"/>
              <a:t>2</a:t>
            </a:r>
            <a:r>
              <a:rPr lang="en-US" sz="2000" dirty="0"/>
              <a:t>P</a:t>
            </a:r>
            <a:r>
              <a:rPr lang="el-GR" sz="2000" dirty="0"/>
              <a:t> είναι ένα δίκτυο επικάλυψης, έτσι η συνδεσιμότητα είναι μία λογική παρά μία φυσική ιδέα και ακόμη φτηνότερη να </a:t>
            </a:r>
            <a:r>
              <a:rPr lang="el-GR" sz="2000" dirty="0" err="1"/>
              <a:t>υπερ</a:t>
            </a:r>
            <a:r>
              <a:rPr lang="el-GR" sz="2000" dirty="0"/>
              <a:t>-προσφερθεί. </a:t>
            </a:r>
          </a:p>
          <a:p>
            <a:pPr marL="800100" lvl="1" indent="-342900">
              <a:spcAft>
                <a:spcPts val="600"/>
              </a:spcAft>
              <a:buFont typeface="Calibri" panose="020F0502020204030204" pitchFamily="34" charset="0"/>
              <a:buChar char="–"/>
            </a:pPr>
            <a:r>
              <a:rPr lang="el-GR" sz="2000" dirty="0"/>
              <a:t>Η συνδεσιμότητα του Ρ2Ρ μπορεί να διαχειριστεί δυναμικά μέσω σημάτων ελέγχου χωρίς να σκαφτούν χαντάκια.</a:t>
            </a:r>
            <a:endParaRPr lang="en-US" sz="2000" dirty="0"/>
          </a:p>
        </p:txBody>
      </p:sp>
    </p:spTree>
    <p:extLst>
      <p:ext uri="{BB962C8B-B14F-4D97-AF65-F5344CB8AC3E}">
        <p14:creationId xmlns:p14="http://schemas.microsoft.com/office/powerpoint/2010/main" val="24720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εκτενής απάντηση</a:t>
            </a:r>
            <a:endParaRPr lang="en-GB" sz="1200" b="1" dirty="0">
              <a:solidFill>
                <a:schemeClr val="accent6">
                  <a:lumMod val="50000"/>
                </a:schemeClr>
              </a:solidFill>
            </a:endParaRPr>
          </a:p>
        </p:txBody>
      </p:sp>
      <p:sp>
        <p:nvSpPr>
          <p:cNvPr id="10" name="Rectangle 9"/>
          <p:cNvSpPr/>
          <p:nvPr/>
        </p:nvSpPr>
        <p:spPr>
          <a:xfrm>
            <a:off x="1930066" y="78926"/>
            <a:ext cx="8004602" cy="1015663"/>
          </a:xfrm>
          <a:prstGeom prst="rect">
            <a:avLst/>
          </a:prstGeom>
        </p:spPr>
        <p:txBody>
          <a:bodyPr wrap="square">
            <a:spAutoFit/>
          </a:bodyPr>
          <a:lstStyle/>
          <a:p>
            <a:pPr algn="ctr">
              <a:spcAft>
                <a:spcPts val="600"/>
              </a:spcAft>
            </a:pPr>
            <a:r>
              <a:rPr lang="el-GR" sz="3000" b="1" dirty="0">
                <a:solidFill>
                  <a:srgbClr val="C00000"/>
                </a:solidFill>
              </a:rPr>
              <a:t>Συγκρίνοντας τοπολογίες Δικτύου: Διαδίκτυο, κέντρα δεδομένων, και P2P </a:t>
            </a:r>
            <a:r>
              <a:rPr lang="el-GR" sz="1600" b="1" dirty="0">
                <a:solidFill>
                  <a:srgbClr val="C00000"/>
                </a:solidFill>
              </a:rPr>
              <a:t>(συνέχεια)</a:t>
            </a:r>
            <a:endParaRPr lang="el-GR" sz="30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2" name="Rectangle 1"/>
          <p:cNvSpPr/>
          <p:nvPr/>
        </p:nvSpPr>
        <p:spPr>
          <a:xfrm>
            <a:off x="471054" y="1210476"/>
            <a:ext cx="11425381" cy="4478149"/>
          </a:xfrm>
          <a:prstGeom prst="rect">
            <a:avLst/>
          </a:prstGeom>
        </p:spPr>
        <p:txBody>
          <a:bodyPr wrap="square">
            <a:spAutoFit/>
          </a:bodyPr>
          <a:lstStyle/>
          <a:p>
            <a:pPr>
              <a:spcAft>
                <a:spcPts val="600"/>
              </a:spcAft>
            </a:pPr>
            <a:r>
              <a:rPr lang="el-GR" sz="2000" b="1" dirty="0">
                <a:solidFill>
                  <a:srgbClr val="FF0000"/>
                </a:solidFill>
              </a:rPr>
              <a:t>Ερώτηση:</a:t>
            </a:r>
            <a:r>
              <a:rPr lang="el-GR" sz="2000" dirty="0"/>
              <a:t> Γιατί υπάρχουν τέτοιες διαφορές μεταξύ των (1), (2) και (3); </a:t>
            </a:r>
          </a:p>
          <a:p>
            <a:pPr>
              <a:spcAft>
                <a:spcPts val="600"/>
              </a:spcAft>
            </a:pPr>
            <a:r>
              <a:rPr lang="el-GR" sz="2000" b="1" dirty="0">
                <a:solidFill>
                  <a:srgbClr val="0070C0"/>
                </a:solidFill>
              </a:rPr>
              <a:t>Απάντηση (2/2)</a:t>
            </a:r>
            <a:r>
              <a:rPr lang="el-GR" sz="2000" dirty="0"/>
              <a:t>: Επιπρόσθετα στο κόστος των δομών, η </a:t>
            </a:r>
            <a:r>
              <a:rPr lang="el-GR" sz="2000" dirty="0" err="1"/>
              <a:t>προβλεψιμότητα</a:t>
            </a:r>
            <a:r>
              <a:rPr lang="el-GR" sz="2000" dirty="0"/>
              <a:t> και η ευελιξία των απαιτήσεων της κίνησης αποτελεί μία άλλη ριζική αιτία γι’ αυτές τις θεμελιωδώς διαφορετικές επιλογές στο σχεδιασμό δικτύων. </a:t>
            </a:r>
          </a:p>
          <a:p>
            <a:pPr marL="800100" lvl="1" indent="-342900">
              <a:spcAft>
                <a:spcPts val="600"/>
              </a:spcAft>
              <a:buFont typeface="Calibri" panose="020F0502020204030204" pitchFamily="34" charset="0"/>
              <a:buChar char="–"/>
            </a:pPr>
            <a:r>
              <a:rPr lang="el-GR" sz="2000" dirty="0"/>
              <a:t>Στο Διαδίκτυο, οι πίνακες κίνησης είναι σχετικά προβλέψιμοι. </a:t>
            </a:r>
          </a:p>
          <a:p>
            <a:pPr marL="800100" lvl="1" indent="-342900">
              <a:spcAft>
                <a:spcPts val="600"/>
              </a:spcAft>
              <a:buFont typeface="Calibri" panose="020F0502020204030204" pitchFamily="34" charset="0"/>
              <a:buChar char="–"/>
            </a:pPr>
            <a:r>
              <a:rPr lang="el-GR" sz="2000" dirty="0"/>
              <a:t>Οι διακυμάνσεις των πινάκων κίνησης στο Διαδίκτυο συμβαίνουν στο χρόνο και όχι στο χώρο και έτσι μπορούν να αντιμετωπιστούν είτε από την υπερπροσφορά χωρητικότητας είτε από τη </a:t>
            </a:r>
            <a:r>
              <a:rPr lang="el-GR" sz="2000" dirty="0" err="1"/>
              <a:t>χρονοεξαρτώμενη</a:t>
            </a:r>
            <a:r>
              <a:rPr lang="el-GR" sz="2000" dirty="0"/>
              <a:t> τιμολόγηση. </a:t>
            </a:r>
          </a:p>
          <a:p>
            <a:pPr marL="800100" lvl="1" indent="-342900">
              <a:spcAft>
                <a:spcPts val="600"/>
              </a:spcAft>
              <a:buFont typeface="Calibri" panose="020F0502020204030204" pitchFamily="34" charset="0"/>
              <a:buChar char="–"/>
            </a:pPr>
            <a:r>
              <a:rPr lang="el-GR" sz="2000" dirty="0"/>
              <a:t>Στα κέντρα δεδομένων, οι απαιτήσεις της κίνησης είναι αρκετά ευμετάβλητες και δεν έχουν ακόμη γίνει πλήρως κατανοητές, ένας άλλος λόγος για να </a:t>
            </a:r>
            <a:r>
              <a:rPr lang="el-GR" sz="2000" dirty="0" err="1"/>
              <a:t>υπερπροσφέρετε</a:t>
            </a:r>
            <a:r>
              <a:rPr lang="el-GR" sz="2000" dirty="0"/>
              <a:t> χωρητικότητα. </a:t>
            </a:r>
          </a:p>
          <a:p>
            <a:pPr marL="800100" lvl="1" indent="-342900">
              <a:spcAft>
                <a:spcPts val="600"/>
              </a:spcAft>
              <a:buFont typeface="Calibri" panose="020F0502020204030204" pitchFamily="34" charset="0"/>
              <a:buChar char="–"/>
            </a:pPr>
            <a:r>
              <a:rPr lang="el-GR" sz="2000" dirty="0"/>
              <a:t>Στο Ρ2Ρ, έχετε την επιλογή να αλλάξετε τον πίνακα της κίνησης διαλέγοντας διαφορετικούς ομότιμους (</a:t>
            </a:r>
            <a:r>
              <a:rPr lang="el-GR" sz="2000" dirty="0" err="1"/>
              <a:t>peers</a:t>
            </a:r>
            <a:r>
              <a:rPr lang="el-GR" sz="2000" dirty="0"/>
              <a:t>). Με αυτόν τον τρόπο, αξιοποιείται αυτή η ευελιξία ώστε να επιτυγχάνεται μεγαλύτερο κέρδος για το συγκεκριμένο κόστος ("</a:t>
            </a:r>
            <a:r>
              <a:rPr lang="el-GR" sz="2000" dirty="0" err="1"/>
              <a:t>bang</a:t>
            </a:r>
            <a:r>
              <a:rPr lang="el-GR" sz="2000" dirty="0"/>
              <a:t> for the </a:t>
            </a:r>
            <a:r>
              <a:rPr lang="el-GR" sz="2000" dirty="0" err="1"/>
              <a:t>buck</a:t>
            </a:r>
            <a:r>
              <a:rPr lang="el-GR" sz="2000" dirty="0"/>
              <a:t>.").</a:t>
            </a:r>
            <a:endParaRPr lang="en-US" sz="2000" dirty="0"/>
          </a:p>
        </p:txBody>
      </p:sp>
    </p:spTree>
    <p:extLst>
      <p:ext uri="{BB962C8B-B14F-4D97-AF65-F5344CB8AC3E}">
        <p14:creationId xmlns:p14="http://schemas.microsoft.com/office/powerpoint/2010/main" val="354669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σύντομη απάντηση</a:t>
            </a:r>
            <a:endParaRPr lang="en-GB" sz="1200" b="1" dirty="0">
              <a:solidFill>
                <a:schemeClr val="accent6">
                  <a:lumMod val="50000"/>
                </a:schemeClr>
              </a:solidFill>
            </a:endParaRPr>
          </a:p>
        </p:txBody>
      </p:sp>
      <p:sp>
        <p:nvSpPr>
          <p:cNvPr id="10" name="Rectangle 9"/>
          <p:cNvSpPr/>
          <p:nvPr/>
        </p:nvSpPr>
        <p:spPr>
          <a:xfrm>
            <a:off x="41558" y="104963"/>
            <a:ext cx="11911584" cy="584775"/>
          </a:xfrm>
          <a:prstGeom prst="rect">
            <a:avLst/>
          </a:prstGeom>
        </p:spPr>
        <p:txBody>
          <a:bodyPr wrap="square">
            <a:spAutoFit/>
          </a:bodyPr>
          <a:lstStyle/>
          <a:p>
            <a:pPr lvl="1" algn="ctr">
              <a:spcAft>
                <a:spcPts val="600"/>
              </a:spcAft>
            </a:pPr>
            <a:r>
              <a:rPr lang="el-GR" sz="3200" b="1" dirty="0">
                <a:solidFill>
                  <a:srgbClr val="C00000"/>
                </a:solidFill>
              </a:rPr>
              <a:t>Ποια μοναδικά χαρακτηριστικά ορίζουν τις υπηρεσίες νέφους;</a:t>
            </a:r>
            <a:endParaRPr lang="el-GR" sz="3200" dirty="0">
              <a:solidFill>
                <a:srgbClr val="C00000"/>
              </a:solidFill>
            </a:endParaRPr>
          </a:p>
        </p:txBody>
      </p:sp>
      <p:sp>
        <p:nvSpPr>
          <p:cNvPr id="3" name="Rectangle 2"/>
          <p:cNvSpPr/>
          <p:nvPr/>
        </p:nvSpPr>
        <p:spPr>
          <a:xfrm>
            <a:off x="465992" y="829368"/>
            <a:ext cx="10752993" cy="4755148"/>
          </a:xfrm>
          <a:prstGeom prst="rect">
            <a:avLst/>
          </a:prstGeom>
        </p:spPr>
        <p:txBody>
          <a:bodyPr wrap="square">
            <a:spAutoFit/>
          </a:bodyPr>
          <a:lstStyle/>
          <a:p>
            <a:pPr algn="just">
              <a:spcAft>
                <a:spcPts val="600"/>
              </a:spcAft>
            </a:pPr>
            <a:r>
              <a:rPr lang="el-GR" sz="2400" dirty="0">
                <a:ea typeface="Times New Roman" panose="02020603050405020304" pitchFamily="18" charset="0"/>
              </a:rPr>
              <a:t>Για να καταστεί λειτουργική η συνολική τροφική αλυσίδα των υπηρεσιών νέφους, χρειαζόμαστε όλα τα ακόλουθα συστατικά:</a:t>
            </a:r>
            <a:endParaRPr lang="en-US" sz="2400" dirty="0">
              <a:ea typeface="Times New Roman" panose="02020603050405020304" pitchFamily="18" charset="0"/>
            </a:endParaRPr>
          </a:p>
          <a:p>
            <a:pPr marL="800100" lvl="1" indent="-342900" algn="just">
              <a:spcAft>
                <a:spcPts val="600"/>
              </a:spcAft>
              <a:buFont typeface="+mj-lt"/>
              <a:buAutoNum type="arabicPeriod"/>
            </a:pPr>
            <a:r>
              <a:rPr lang="el-GR" sz="2400" b="1" i="1" dirty="0">
                <a:solidFill>
                  <a:srgbClr val="002060"/>
                </a:solidFill>
                <a:ea typeface="Times New Roman" panose="02020603050405020304" pitchFamily="18" charset="0"/>
              </a:rPr>
              <a:t>Υπολογιστικά και αποθηκευτικά συστήματα μεγάλης κλίμακας</a:t>
            </a:r>
            <a:r>
              <a:rPr lang="el-GR" sz="2400" dirty="0">
                <a:ea typeface="Times New Roman" panose="02020603050405020304" pitchFamily="18" charset="0"/>
              </a:rPr>
              <a:t>, συχνά αξιοποιώντας τεχνικές </a:t>
            </a:r>
            <a:r>
              <a:rPr lang="el-GR" sz="2400" dirty="0" err="1">
                <a:ea typeface="Times New Roman" panose="02020603050405020304" pitchFamily="18" charset="0"/>
              </a:rPr>
              <a:t>εικονικοποίησης</a:t>
            </a:r>
            <a:r>
              <a:rPr lang="el-GR" sz="2400" dirty="0">
                <a:ea typeface="Times New Roman" panose="02020603050405020304" pitchFamily="18" charset="0"/>
              </a:rPr>
              <a:t> (</a:t>
            </a:r>
            <a:r>
              <a:rPr lang="el-GR" sz="2400" dirty="0" err="1">
                <a:ea typeface="Times New Roman" panose="02020603050405020304" pitchFamily="18" charset="0"/>
              </a:rPr>
              <a:t>virtualization</a:t>
            </a:r>
            <a:r>
              <a:rPr lang="el-GR" sz="2400" dirty="0">
                <a:ea typeface="Times New Roman" panose="02020603050405020304" pitchFamily="18" charset="0"/>
              </a:rPr>
              <a:t>) που μοιράζουν μία δεδομένη πηγή υλικού μεταξύ πολλών διαδικασιών, όπως αν ο καθένας είχε ένα κομμάτι αφοσιωμένων και απομονωμένων πόρων.</a:t>
            </a:r>
            <a:endParaRPr lang="en-US" sz="2400" dirty="0">
              <a:ea typeface="Times New Roman" panose="02020603050405020304" pitchFamily="18" charset="0"/>
            </a:endParaRPr>
          </a:p>
          <a:p>
            <a:pPr marL="800100" lvl="1" indent="-342900" algn="just">
              <a:spcAft>
                <a:spcPts val="600"/>
              </a:spcAft>
              <a:buFont typeface="+mj-lt"/>
              <a:buAutoNum type="arabicPeriod"/>
            </a:pPr>
            <a:r>
              <a:rPr lang="el-GR" sz="2400" b="1" i="1" dirty="0">
                <a:solidFill>
                  <a:srgbClr val="002060"/>
                </a:solidFill>
                <a:ea typeface="Times New Roman" panose="02020603050405020304" pitchFamily="18" charset="0"/>
              </a:rPr>
              <a:t>Δικτύωση</a:t>
            </a:r>
            <a:r>
              <a:rPr lang="el-GR" sz="2400" dirty="0">
                <a:ea typeface="Times New Roman" panose="02020603050405020304" pitchFamily="18" charset="0"/>
              </a:rPr>
              <a:t> μέσα σε ένα κέντρο δεδομένων, μεταξύ των κέντρων δεδομένων και μέχρι τους τελικούς χρήστες (συχνά με μία ασύρματη σύνδεση, όπως με </a:t>
            </a:r>
            <a:r>
              <a:rPr lang="el-GR" sz="2400" dirty="0" err="1">
                <a:ea typeface="Times New Roman" panose="02020603050405020304" pitchFamily="18" charset="0"/>
              </a:rPr>
              <a:t>WiFi</a:t>
            </a:r>
            <a:r>
              <a:rPr lang="el-GR" sz="2400" dirty="0">
                <a:ea typeface="Times New Roman" panose="02020603050405020304" pitchFamily="18" charset="0"/>
              </a:rPr>
              <a:t> ή 4G). </a:t>
            </a:r>
          </a:p>
          <a:p>
            <a:pPr marL="800100" lvl="1" indent="-342900" algn="just">
              <a:spcAft>
                <a:spcPts val="600"/>
              </a:spcAft>
              <a:buFont typeface="+mj-lt"/>
              <a:buAutoNum type="arabicPeriod"/>
            </a:pPr>
            <a:r>
              <a:rPr lang="el-GR" sz="2400" b="1" i="1" dirty="0">
                <a:solidFill>
                  <a:srgbClr val="002060"/>
                </a:solidFill>
                <a:ea typeface="Times New Roman" panose="02020603050405020304" pitchFamily="18" charset="0"/>
              </a:rPr>
              <a:t>Λογισμικά</a:t>
            </a:r>
            <a:r>
              <a:rPr lang="el-GR" sz="2400" dirty="0">
                <a:ea typeface="Times New Roman" panose="02020603050405020304" pitchFamily="18" charset="0"/>
              </a:rPr>
              <a:t> που παρέχουν γραφικό περιβάλλον </a:t>
            </a:r>
            <a:r>
              <a:rPr lang="el-GR" sz="2400" dirty="0" err="1">
                <a:ea typeface="Times New Roman" panose="02020603050405020304" pitchFamily="18" charset="0"/>
              </a:rPr>
              <a:t>διεπαφής</a:t>
            </a:r>
            <a:r>
              <a:rPr lang="el-GR" sz="2400" dirty="0">
                <a:ea typeface="Times New Roman" panose="02020603050405020304" pitchFamily="18" charset="0"/>
              </a:rPr>
              <a:t>, διαχείριση ψηφιακών δικαιωμάτων, ασφάλεια και προστασία της ιδιωτικής ζωής, τιμολόγηση και χρέωση, κτλ.</a:t>
            </a:r>
            <a:endParaRPr lang="en-US" sz="2400" dirty="0">
              <a:effectLst/>
              <a:ea typeface="Times New Roman" panose="02020603050405020304" pitchFamily="18" charset="0"/>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Tree>
    <p:extLst>
      <p:ext uri="{BB962C8B-B14F-4D97-AF65-F5344CB8AC3E}">
        <p14:creationId xmlns:p14="http://schemas.microsoft.com/office/powerpoint/2010/main" val="18063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825496"/>
            <a:ext cx="11301984" cy="703135"/>
          </a:xfrm>
        </p:spPr>
        <p:txBody>
          <a:bodyPr>
            <a:normAutofit/>
          </a:bodyPr>
          <a:lstStyle/>
          <a:p>
            <a:pPr algn="ctr"/>
            <a:r>
              <a:rPr lang="el-GR" sz="4000" b="1" dirty="0">
                <a:solidFill>
                  <a:schemeClr val="accent6">
                    <a:lumMod val="50000"/>
                  </a:schemeClr>
                </a:solidFill>
                <a:effectLst>
                  <a:outerShdw blurRad="38100" dist="38100" dir="2700000" algn="tl">
                    <a:srgbClr val="000000">
                      <a:alpha val="43137"/>
                    </a:srgbClr>
                  </a:outerShdw>
                </a:effectLst>
              </a:rPr>
              <a:t>Παραδείγματα</a:t>
            </a:r>
            <a:endParaRPr lang="en-GB" sz="4000" b="1" dirty="0">
              <a:solidFill>
                <a:schemeClr val="accent6">
                  <a:lumMod val="50000"/>
                </a:schemeClr>
              </a:solidFill>
              <a:effectLst>
                <a:outerShdw blurRad="38100" dist="38100" dir="2700000" algn="tl">
                  <a:srgbClr val="000000">
                    <a:alpha val="43137"/>
                  </a:srgbClr>
                </a:outerShdw>
              </a:effectLst>
            </a:endParaRPr>
          </a:p>
        </p:txBody>
      </p:sp>
      <p:sp>
        <p:nvSpPr>
          <p:cNvPr id="4" name="Rectangle 3"/>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Tree>
    <p:extLst>
      <p:ext uri="{BB962C8B-B14F-4D97-AF65-F5344CB8AC3E}">
        <p14:creationId xmlns:p14="http://schemas.microsoft.com/office/powerpoint/2010/main" val="35919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25200"/>
            <a:ext cx="1245893" cy="16625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Παραδείγματα</a:t>
            </a:r>
            <a:endParaRPr lang="en-GB" sz="1200" b="1" dirty="0">
              <a:solidFill>
                <a:schemeClr val="accent6">
                  <a:lumMod val="50000"/>
                </a:schemeClr>
              </a:solidFill>
            </a:endParaRPr>
          </a:p>
        </p:txBody>
      </p:sp>
      <p:sp>
        <p:nvSpPr>
          <p:cNvPr id="10" name="Rectangle 9"/>
          <p:cNvSpPr/>
          <p:nvPr/>
        </p:nvSpPr>
        <p:spPr>
          <a:xfrm>
            <a:off x="1819228" y="25200"/>
            <a:ext cx="8562443" cy="584775"/>
          </a:xfrm>
          <a:prstGeom prst="rect">
            <a:avLst/>
          </a:prstGeom>
        </p:spPr>
        <p:txBody>
          <a:bodyPr wrap="square">
            <a:spAutoFit/>
          </a:bodyPr>
          <a:lstStyle/>
          <a:p>
            <a:pPr algn="ctr">
              <a:spcAft>
                <a:spcPts val="600"/>
              </a:spcAft>
            </a:pPr>
            <a:r>
              <a:rPr lang="el-GR" sz="3200" b="1" dirty="0">
                <a:solidFill>
                  <a:srgbClr val="C00000"/>
                </a:solidFill>
              </a:rPr>
              <a:t>Επέκταση και αναδίπλωση ενός δικτύου </a:t>
            </a:r>
            <a:r>
              <a:rPr lang="el-GR" sz="3200" b="1" dirty="0" err="1">
                <a:solidFill>
                  <a:srgbClr val="C00000"/>
                </a:solidFill>
              </a:rPr>
              <a:t>Clos</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3" name="Rectangle 2"/>
          <p:cNvSpPr/>
          <p:nvPr/>
        </p:nvSpPr>
        <p:spPr>
          <a:xfrm>
            <a:off x="674256" y="738018"/>
            <a:ext cx="10825018" cy="5924699"/>
          </a:xfrm>
          <a:prstGeom prst="rect">
            <a:avLst/>
          </a:prstGeom>
        </p:spPr>
        <p:txBody>
          <a:bodyPr wrap="square">
            <a:spAutoFit/>
          </a:bodyPr>
          <a:lstStyle/>
          <a:p>
            <a:pPr algn="just">
              <a:spcAft>
                <a:spcPts val="600"/>
              </a:spcAft>
            </a:pPr>
            <a:r>
              <a:rPr lang="el-GR" sz="2000" dirty="0">
                <a:solidFill>
                  <a:srgbClr val="000000"/>
                </a:solidFill>
                <a:ea typeface="Times New Roman" panose="02020603050405020304" pitchFamily="18" charset="0"/>
              </a:rPr>
              <a:t>Σε αυτό το παράδειγμα, επιδεικνύουμε πώς θα επεκτείνουμε ένα δίκτυο </a:t>
            </a:r>
            <a:r>
              <a:rPr lang="en-US" sz="2000" dirty="0">
                <a:solidFill>
                  <a:srgbClr val="000000"/>
                </a:solidFill>
                <a:ea typeface="Times New Roman" panose="02020603050405020304" pitchFamily="18" charset="0"/>
              </a:rPr>
              <a:t>Clos</a:t>
            </a:r>
            <a:r>
              <a:rPr lang="el-GR" sz="2000" dirty="0">
                <a:solidFill>
                  <a:srgbClr val="000000"/>
                </a:solidFill>
                <a:ea typeface="Times New Roman" panose="02020603050405020304" pitchFamily="18" charset="0"/>
              </a:rPr>
              <a:t> από 3 στάδια σε 5 στάδια και στη συνέχεια να αναδιατάξουμε για να πετύχουμε τη συμμετρία πριν κάνουμε την αναδίπλωση σε τοπολογία παχέος δένδρου.</a:t>
            </a:r>
            <a:endParaRPr lang="en-US" sz="2000" dirty="0">
              <a:ea typeface="Times New Roman" panose="02020603050405020304" pitchFamily="18" charset="0"/>
            </a:endParaRPr>
          </a:p>
          <a:p>
            <a:pPr algn="just">
              <a:spcAft>
                <a:spcPts val="600"/>
              </a:spcAft>
            </a:pPr>
            <a:r>
              <a:rPr lang="el-GR" sz="2000" dirty="0">
                <a:solidFill>
                  <a:srgbClr val="000000"/>
                </a:solidFill>
                <a:ea typeface="Times New Roman" panose="02020603050405020304" pitchFamily="18" charset="0"/>
              </a:rPr>
              <a:t>Όπως απεικονίζεται στο Σχήμα της επόμενης διαφάνειας, ακολουθούμε μία αλληλουχία η οποία αποτελείται από 5 βήματα.</a:t>
            </a:r>
            <a:endParaRPr lang="en-US" sz="2000" dirty="0">
              <a:ea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el-GR" b="1" dirty="0">
                <a:solidFill>
                  <a:srgbClr val="000000"/>
                </a:solidFill>
                <a:ea typeface="Times New Roman" panose="02020603050405020304" pitchFamily="18" charset="0"/>
              </a:rPr>
              <a:t>Βήμα 1: </a:t>
            </a:r>
            <a:r>
              <a:rPr lang="el-GR" dirty="0">
                <a:solidFill>
                  <a:srgbClr val="000000"/>
                </a:solidFill>
                <a:ea typeface="Times New Roman" panose="02020603050405020304" pitchFamily="18" charset="0"/>
              </a:rPr>
              <a:t>Ξεκινάμε με ένα συγκεκριμένο δίκτυο </a:t>
            </a:r>
            <a:r>
              <a:rPr lang="en-US" dirty="0">
                <a:solidFill>
                  <a:srgbClr val="000000"/>
                </a:solidFill>
                <a:ea typeface="Times New Roman" panose="02020603050405020304" pitchFamily="18" charset="0"/>
              </a:rPr>
              <a:t>Clos</a:t>
            </a:r>
            <a:r>
              <a:rPr lang="el-GR" dirty="0">
                <a:solidFill>
                  <a:srgbClr val="000000"/>
                </a:solidFill>
                <a:ea typeface="Times New Roman" panose="02020603050405020304" pitchFamily="18" charset="0"/>
              </a:rPr>
              <a:t> τριών σταδίων όπου</a:t>
            </a:r>
            <a:endParaRPr lang="en-US" dirty="0">
              <a:ea typeface="Times New Roman" panose="02020603050405020304" pitchFamily="18" charset="0"/>
            </a:endParaRPr>
          </a:p>
          <a:p>
            <a:pPr marL="640080" marR="0" algn="just">
              <a:spcBef>
                <a:spcPts val="0"/>
              </a:spcBef>
              <a:spcAft>
                <a:spcPts val="600"/>
              </a:spcAft>
            </a:pPr>
            <a:r>
              <a:rPr lang="el-GR" i="1" dirty="0">
                <a:ea typeface="Times New Roman" panose="02020603050405020304" pitchFamily="18" charset="0"/>
              </a:rPr>
              <a:t>n</a:t>
            </a:r>
            <a:r>
              <a:rPr lang="el-GR" dirty="0">
                <a:ea typeface="Times New Roman" panose="02020603050405020304" pitchFamily="18" charset="0"/>
              </a:rPr>
              <a:t> = 2</a:t>
            </a:r>
            <a:r>
              <a:rPr lang="el-GR" i="1" dirty="0">
                <a:ea typeface="Times New Roman" panose="02020603050405020304" pitchFamily="18" charset="0"/>
              </a:rPr>
              <a:t>, m </a:t>
            </a:r>
            <a:r>
              <a:rPr lang="el-GR" dirty="0">
                <a:ea typeface="Times New Roman" panose="02020603050405020304" pitchFamily="18" charset="0"/>
              </a:rPr>
              <a:t>=2</a:t>
            </a:r>
            <a:r>
              <a:rPr lang="el-GR" i="1" dirty="0">
                <a:ea typeface="Times New Roman" panose="02020603050405020304" pitchFamily="18" charset="0"/>
              </a:rPr>
              <a:t>, r </a:t>
            </a:r>
            <a:r>
              <a:rPr lang="el-GR" dirty="0">
                <a:ea typeface="Times New Roman" panose="02020603050405020304" pitchFamily="18" charset="0"/>
              </a:rPr>
              <a:t>= 4. </a:t>
            </a:r>
            <a:r>
              <a:rPr lang="el-GR" dirty="0">
                <a:solidFill>
                  <a:srgbClr val="000000"/>
                </a:solidFill>
                <a:ea typeface="Times New Roman" panose="02020603050405020304" pitchFamily="18" charset="0"/>
              </a:rPr>
              <a:t>Θα θέλαμε να αντικαταστήσουμε τα μεσαία στάδια με τους μεγαλύτερους </a:t>
            </a:r>
            <a:r>
              <a:rPr lang="el-GR" dirty="0" err="1">
                <a:solidFill>
                  <a:srgbClr val="000000"/>
                </a:solidFill>
                <a:ea typeface="Times New Roman" panose="02020603050405020304" pitchFamily="18" charset="0"/>
              </a:rPr>
              <a:t>μεταγωγείς</a:t>
            </a:r>
            <a:r>
              <a:rPr lang="el-GR" dirty="0">
                <a:solidFill>
                  <a:srgbClr val="000000"/>
                </a:solidFill>
                <a:ea typeface="Times New Roman" panose="02020603050405020304" pitchFamily="18" charset="0"/>
              </a:rPr>
              <a:t> με μικρούς </a:t>
            </a:r>
            <a:r>
              <a:rPr lang="el-GR" dirty="0" err="1">
                <a:solidFill>
                  <a:srgbClr val="000000"/>
                </a:solidFill>
                <a:ea typeface="Times New Roman" panose="02020603050405020304" pitchFamily="18" charset="0"/>
              </a:rPr>
              <a:t>μεταγωγείς</a:t>
            </a:r>
            <a:r>
              <a:rPr lang="el-GR" dirty="0">
                <a:solidFill>
                  <a:srgbClr val="000000"/>
                </a:solidFill>
                <a:ea typeface="Times New Roman" panose="02020603050405020304" pitchFamily="18" charset="0"/>
              </a:rPr>
              <a:t> μεγέθους 2</a:t>
            </a:r>
            <a:r>
              <a:rPr lang="el-GR" i="1" dirty="0">
                <a:ea typeface="Meiryo"/>
              </a:rPr>
              <a:t>×</a:t>
            </a:r>
            <a:r>
              <a:rPr lang="el-GR" dirty="0">
                <a:solidFill>
                  <a:srgbClr val="000000"/>
                </a:solidFill>
                <a:ea typeface="Times New Roman" panose="02020603050405020304" pitchFamily="18" charset="0"/>
              </a:rPr>
              <a:t>2.</a:t>
            </a:r>
            <a:endParaRPr lang="en-US" dirty="0">
              <a:ea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el-GR" b="1" dirty="0">
                <a:solidFill>
                  <a:srgbClr val="000000"/>
                </a:solidFill>
                <a:ea typeface="Times New Roman" panose="02020603050405020304" pitchFamily="18" charset="0"/>
              </a:rPr>
              <a:t>Βήμα 2: </a:t>
            </a:r>
            <a:r>
              <a:rPr lang="el-GR" dirty="0">
                <a:solidFill>
                  <a:srgbClr val="000000"/>
                </a:solidFill>
                <a:ea typeface="Times New Roman" panose="02020603050405020304" pitchFamily="18" charset="0"/>
              </a:rPr>
              <a:t>Κατασκευάζουμε το δίκτυο </a:t>
            </a:r>
            <a:r>
              <a:rPr lang="en-US" dirty="0">
                <a:solidFill>
                  <a:srgbClr val="000000"/>
                </a:solidFill>
                <a:ea typeface="Times New Roman" panose="02020603050405020304" pitchFamily="18" charset="0"/>
              </a:rPr>
              <a:t>Clos</a:t>
            </a:r>
            <a:r>
              <a:rPr lang="el-GR" dirty="0">
                <a:solidFill>
                  <a:srgbClr val="000000"/>
                </a:solidFill>
                <a:ea typeface="Times New Roman" panose="02020603050405020304" pitchFamily="18" charset="0"/>
              </a:rPr>
              <a:t> τριών σταδίων, όπου</a:t>
            </a:r>
            <a:endParaRPr lang="en-US" dirty="0">
              <a:ea typeface="Times New Roman" panose="02020603050405020304" pitchFamily="18" charset="0"/>
            </a:endParaRPr>
          </a:p>
          <a:p>
            <a:pPr marL="640080" marR="0" algn="just">
              <a:spcBef>
                <a:spcPts val="0"/>
              </a:spcBef>
              <a:spcAft>
                <a:spcPts val="600"/>
              </a:spcAft>
            </a:pPr>
            <a:r>
              <a:rPr lang="el-GR" i="1" dirty="0">
                <a:solidFill>
                  <a:srgbClr val="000000"/>
                </a:solidFill>
                <a:ea typeface="Times New Roman" panose="02020603050405020304" pitchFamily="18" charset="0"/>
              </a:rPr>
              <a:t> </a:t>
            </a:r>
            <a:r>
              <a:rPr lang="en-US" i="1" dirty="0">
                <a:solidFill>
                  <a:srgbClr val="000000"/>
                </a:solidFill>
                <a:ea typeface="Times New Roman" panose="02020603050405020304" pitchFamily="18" charset="0"/>
              </a:rPr>
              <a:t>n</a:t>
            </a:r>
            <a:r>
              <a:rPr lang="el-GR" dirty="0">
                <a:solidFill>
                  <a:srgbClr val="000000"/>
                </a:solidFill>
                <a:ea typeface="Times New Roman" panose="02020603050405020304" pitchFamily="18" charset="0"/>
              </a:rPr>
              <a:t> = 2; </a:t>
            </a:r>
            <a:r>
              <a:rPr lang="en-US" i="1" dirty="0">
                <a:solidFill>
                  <a:srgbClr val="000000"/>
                </a:solidFill>
                <a:ea typeface="Times New Roman" panose="02020603050405020304" pitchFamily="18" charset="0"/>
              </a:rPr>
              <a:t>m</a:t>
            </a:r>
            <a:r>
              <a:rPr lang="el-GR" dirty="0">
                <a:solidFill>
                  <a:srgbClr val="000000"/>
                </a:solidFill>
                <a:ea typeface="Times New Roman" panose="02020603050405020304" pitchFamily="18" charset="0"/>
              </a:rPr>
              <a:t> = 2; </a:t>
            </a:r>
            <a:r>
              <a:rPr lang="en-US" i="1" dirty="0">
                <a:solidFill>
                  <a:srgbClr val="000000"/>
                </a:solidFill>
                <a:ea typeface="Times New Roman" panose="02020603050405020304" pitchFamily="18" charset="0"/>
              </a:rPr>
              <a:t>r</a:t>
            </a:r>
            <a:r>
              <a:rPr lang="el-GR" dirty="0">
                <a:solidFill>
                  <a:srgbClr val="000000"/>
                </a:solidFill>
                <a:ea typeface="Times New Roman" panose="02020603050405020304" pitchFamily="18" charset="0"/>
              </a:rPr>
              <a:t> = 2.</a:t>
            </a:r>
            <a:endParaRPr lang="en-US" dirty="0">
              <a:ea typeface="Times New Roman" panose="02020603050405020304" pitchFamily="18" charset="0"/>
            </a:endParaRPr>
          </a:p>
          <a:p>
            <a:pPr marL="640080" marR="0" algn="just">
              <a:spcBef>
                <a:spcPts val="0"/>
              </a:spcBef>
              <a:spcAft>
                <a:spcPts val="600"/>
              </a:spcAft>
            </a:pPr>
            <a:r>
              <a:rPr lang="el-GR" dirty="0">
                <a:solidFill>
                  <a:srgbClr val="000000"/>
                </a:solidFill>
                <a:ea typeface="Times New Roman" panose="02020603050405020304" pitchFamily="18" charset="0"/>
              </a:rPr>
              <a:t>Το καθένα από αυτά τα δίκτυα </a:t>
            </a:r>
            <a:r>
              <a:rPr lang="en-US" dirty="0">
                <a:solidFill>
                  <a:srgbClr val="000000"/>
                </a:solidFill>
                <a:ea typeface="Times New Roman" panose="02020603050405020304" pitchFamily="18" charset="0"/>
              </a:rPr>
              <a:t>Clos</a:t>
            </a:r>
            <a:r>
              <a:rPr lang="el-GR" dirty="0">
                <a:solidFill>
                  <a:srgbClr val="000000"/>
                </a:solidFill>
                <a:ea typeface="Times New Roman" panose="02020603050405020304" pitchFamily="18" charset="0"/>
              </a:rPr>
              <a:t> μπορεί να ενεργεί ως ένας </a:t>
            </a:r>
            <a:r>
              <a:rPr lang="el-GR" dirty="0" err="1">
                <a:solidFill>
                  <a:srgbClr val="000000"/>
                </a:solidFill>
                <a:ea typeface="Times New Roman" panose="02020603050405020304" pitchFamily="18" charset="0"/>
              </a:rPr>
              <a:t>μεταγωγέας</a:t>
            </a:r>
            <a:r>
              <a:rPr lang="el-GR" dirty="0">
                <a:solidFill>
                  <a:srgbClr val="000000"/>
                </a:solidFill>
                <a:ea typeface="Times New Roman" panose="02020603050405020304" pitchFamily="18" charset="0"/>
              </a:rPr>
              <a:t> 4</a:t>
            </a:r>
            <a:r>
              <a:rPr lang="el-GR" i="1" dirty="0">
                <a:ea typeface="Meiryo"/>
              </a:rPr>
              <a:t>×</a:t>
            </a:r>
            <a:r>
              <a:rPr lang="el-GR" dirty="0">
                <a:solidFill>
                  <a:srgbClr val="000000"/>
                </a:solidFill>
                <a:ea typeface="Times New Roman" panose="02020603050405020304" pitchFamily="18" charset="0"/>
              </a:rPr>
              <a:t>4.</a:t>
            </a:r>
            <a:endParaRPr lang="en-US" dirty="0">
              <a:ea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el-GR" b="1" dirty="0">
                <a:solidFill>
                  <a:srgbClr val="000000"/>
                </a:solidFill>
                <a:ea typeface="Times New Roman" panose="02020603050405020304" pitchFamily="18" charset="0"/>
              </a:rPr>
              <a:t>Βήμα 3: </a:t>
            </a:r>
            <a:r>
              <a:rPr lang="el-GR" dirty="0">
                <a:solidFill>
                  <a:srgbClr val="000000"/>
                </a:solidFill>
                <a:ea typeface="Times New Roman" panose="02020603050405020304" pitchFamily="18" charset="0"/>
              </a:rPr>
              <a:t>Τώρα αντικαθιστούμε το </a:t>
            </a:r>
            <a:r>
              <a:rPr lang="el-GR" dirty="0" err="1">
                <a:solidFill>
                  <a:srgbClr val="000000"/>
                </a:solidFill>
                <a:ea typeface="Times New Roman" panose="02020603050405020304" pitchFamily="18" charset="0"/>
              </a:rPr>
              <a:t>μεταγωγέα</a:t>
            </a:r>
            <a:r>
              <a:rPr lang="el-GR" dirty="0">
                <a:solidFill>
                  <a:srgbClr val="000000"/>
                </a:solidFill>
                <a:ea typeface="Times New Roman" panose="02020603050405020304" pitchFamily="18" charset="0"/>
              </a:rPr>
              <a:t> του κεντρικού σταδίου στο Βήμα 1 με τα νέα δίκτυα </a:t>
            </a:r>
            <a:r>
              <a:rPr lang="en-US" dirty="0">
                <a:solidFill>
                  <a:srgbClr val="000000"/>
                </a:solidFill>
                <a:ea typeface="Times New Roman" panose="02020603050405020304" pitchFamily="18" charset="0"/>
              </a:rPr>
              <a:t>Clos</a:t>
            </a:r>
            <a:r>
              <a:rPr lang="el-GR" dirty="0">
                <a:solidFill>
                  <a:srgbClr val="000000"/>
                </a:solidFill>
                <a:ea typeface="Times New Roman" panose="02020603050405020304" pitchFamily="18" charset="0"/>
              </a:rPr>
              <a:t> τριών σταδίων του Βήματος 2. Αυτή η αναδρομική λειτουργία επεκτείνει το αρχικό δίκτυο </a:t>
            </a:r>
            <a:r>
              <a:rPr lang="en-US" dirty="0">
                <a:solidFill>
                  <a:srgbClr val="000000"/>
                </a:solidFill>
                <a:ea typeface="Times New Roman" panose="02020603050405020304" pitchFamily="18" charset="0"/>
              </a:rPr>
              <a:t>Clos</a:t>
            </a:r>
            <a:r>
              <a:rPr lang="el-GR" dirty="0">
                <a:solidFill>
                  <a:srgbClr val="000000"/>
                </a:solidFill>
                <a:ea typeface="Times New Roman" panose="02020603050405020304" pitchFamily="18" charset="0"/>
              </a:rPr>
              <a:t> τριών σταδίων σε πέντε στάδια. Υπάρχουν περισσότεροι </a:t>
            </a:r>
            <a:r>
              <a:rPr lang="el-GR" dirty="0" err="1">
                <a:solidFill>
                  <a:srgbClr val="000000"/>
                </a:solidFill>
                <a:ea typeface="Times New Roman" panose="02020603050405020304" pitchFamily="18" charset="0"/>
              </a:rPr>
              <a:t>μεταγωγείς</a:t>
            </a:r>
            <a:r>
              <a:rPr lang="el-GR" dirty="0">
                <a:solidFill>
                  <a:srgbClr val="000000"/>
                </a:solidFill>
                <a:ea typeface="Times New Roman" panose="02020603050405020304" pitchFamily="18" charset="0"/>
              </a:rPr>
              <a:t>, αλλά είναι όλοι τώρα μικροί (μεγέθους 2 </a:t>
            </a:r>
            <a:r>
              <a:rPr lang="el-GR" i="1" dirty="0">
                <a:ea typeface="Meiryo"/>
              </a:rPr>
              <a:t>×</a:t>
            </a:r>
            <a:r>
              <a:rPr lang="el-GR" dirty="0">
                <a:solidFill>
                  <a:srgbClr val="000000"/>
                </a:solidFill>
                <a:ea typeface="Times New Roman" panose="02020603050405020304" pitchFamily="18" charset="0"/>
              </a:rPr>
              <a:t> 2).</a:t>
            </a:r>
            <a:endParaRPr lang="en-US" dirty="0">
              <a:ea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el-GR" b="1" dirty="0">
                <a:solidFill>
                  <a:srgbClr val="000000"/>
                </a:solidFill>
                <a:ea typeface="Times New Roman" panose="02020603050405020304" pitchFamily="18" charset="0"/>
              </a:rPr>
              <a:t>Βήμα 4:</a:t>
            </a:r>
            <a:r>
              <a:rPr lang="el-GR" dirty="0">
                <a:solidFill>
                  <a:srgbClr val="000000"/>
                </a:solidFill>
                <a:ea typeface="Times New Roman" panose="02020603050405020304" pitchFamily="18" charset="0"/>
              </a:rPr>
              <a:t> Συμμορφωνόμαστε με το τυπικό πρότυπο σύνδεσης του σταδίου εισόδου κατάλληλα αναδιατάσσοντας τις θέσεις των </a:t>
            </a:r>
            <a:r>
              <a:rPr lang="el-GR" dirty="0" err="1">
                <a:solidFill>
                  <a:srgbClr val="000000"/>
                </a:solidFill>
                <a:ea typeface="Times New Roman" panose="02020603050405020304" pitchFamily="18" charset="0"/>
              </a:rPr>
              <a:t>μεταγωγέων</a:t>
            </a:r>
            <a:r>
              <a:rPr lang="el-GR" dirty="0">
                <a:solidFill>
                  <a:srgbClr val="000000"/>
                </a:solidFill>
                <a:ea typeface="Times New Roman" panose="02020603050405020304" pitchFamily="18" charset="0"/>
              </a:rPr>
              <a:t> στο στάδιο 2 και στο στάδιο 4.</a:t>
            </a:r>
            <a:endParaRPr lang="en-US" dirty="0">
              <a:ea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el-GR" b="1" dirty="0">
                <a:solidFill>
                  <a:srgbClr val="000000"/>
                </a:solidFill>
                <a:ea typeface="Times New Roman" panose="02020603050405020304" pitchFamily="18" charset="0"/>
              </a:rPr>
              <a:t>Βήμα 5: </a:t>
            </a:r>
            <a:r>
              <a:rPr lang="el-GR" dirty="0">
                <a:solidFill>
                  <a:srgbClr val="000000"/>
                </a:solidFill>
                <a:ea typeface="Times New Roman" panose="02020603050405020304" pitchFamily="18" charset="0"/>
              </a:rPr>
              <a:t>Τέλος, μπορούμε να διπλώσουμε το πέντε-επιπέδων </a:t>
            </a:r>
            <a:r>
              <a:rPr lang="en-US" dirty="0">
                <a:solidFill>
                  <a:srgbClr val="000000"/>
                </a:solidFill>
                <a:ea typeface="Times New Roman" panose="02020603050405020304" pitchFamily="18" charset="0"/>
              </a:rPr>
              <a:t>Clos</a:t>
            </a:r>
            <a:r>
              <a:rPr lang="el-GR" dirty="0">
                <a:solidFill>
                  <a:srgbClr val="000000"/>
                </a:solidFill>
                <a:ea typeface="Times New Roman" panose="02020603050405020304" pitchFamily="18" charset="0"/>
              </a:rPr>
              <a:t> σε τριών σταδίων παχέος δένδρου, ώστε κάθε ζεύξη να είναι αμφίδρομη τώρα.</a:t>
            </a:r>
            <a:endParaRPr lang="en-US" dirty="0">
              <a:effectLst/>
              <a:ea typeface="Times New Roman" panose="02020603050405020304" pitchFamily="18" charset="0"/>
            </a:endParaRPr>
          </a:p>
        </p:txBody>
      </p:sp>
    </p:spTree>
    <p:extLst>
      <p:ext uri="{BB962C8B-B14F-4D97-AF65-F5344CB8AC3E}">
        <p14:creationId xmlns:p14="http://schemas.microsoft.com/office/powerpoint/2010/main" val="363981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25200"/>
            <a:ext cx="1245893" cy="16625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Παραδείγματα</a:t>
            </a:r>
            <a:endParaRPr lang="en-GB" sz="1200" b="1" dirty="0">
              <a:solidFill>
                <a:schemeClr val="accent6">
                  <a:lumMod val="50000"/>
                </a:schemeClr>
              </a:solidFill>
            </a:endParaRPr>
          </a:p>
        </p:txBody>
      </p:sp>
      <p:sp>
        <p:nvSpPr>
          <p:cNvPr id="10" name="Rectangle 9"/>
          <p:cNvSpPr/>
          <p:nvPr/>
        </p:nvSpPr>
        <p:spPr>
          <a:xfrm>
            <a:off x="1819228" y="25200"/>
            <a:ext cx="8950372" cy="584775"/>
          </a:xfrm>
          <a:prstGeom prst="rect">
            <a:avLst/>
          </a:prstGeom>
        </p:spPr>
        <p:txBody>
          <a:bodyPr wrap="square">
            <a:spAutoFit/>
          </a:bodyPr>
          <a:lstStyle/>
          <a:p>
            <a:pPr algn="ctr">
              <a:spcAft>
                <a:spcPts val="600"/>
              </a:spcAft>
            </a:pPr>
            <a:r>
              <a:rPr lang="el-GR" sz="3200" b="1" dirty="0">
                <a:solidFill>
                  <a:srgbClr val="C00000"/>
                </a:solidFill>
              </a:rPr>
              <a:t>Επέκταση και αναδίπλωση ενός δικτύου </a:t>
            </a:r>
            <a:r>
              <a:rPr lang="el-GR" sz="3200" b="1" dirty="0" err="1">
                <a:solidFill>
                  <a:srgbClr val="C00000"/>
                </a:solidFill>
              </a:rPr>
              <a:t>Clos</a:t>
            </a:r>
            <a:r>
              <a:rPr lang="el-GR" sz="3200" b="1" dirty="0">
                <a:solidFill>
                  <a:srgbClr val="C00000"/>
                </a:solidFill>
              </a:rPr>
              <a:t>  </a:t>
            </a:r>
            <a:r>
              <a:rPr lang="el-GR" sz="1600" b="1" dirty="0">
                <a:solidFill>
                  <a:srgbClr val="C00000"/>
                </a:solidFill>
              </a:rPr>
              <a:t>(συνέχεια)</a:t>
            </a:r>
            <a:endParaRPr lang="el-GR" sz="30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pic>
        <p:nvPicPr>
          <p:cNvPr id="9" name="Picture 8"/>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339273" y="579199"/>
            <a:ext cx="3223492" cy="612640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015345" y="2219375"/>
            <a:ext cx="6096000" cy="2031325"/>
          </a:xfrm>
          <a:prstGeom prst="rect">
            <a:avLst/>
          </a:prstGeom>
        </p:spPr>
        <p:txBody>
          <a:bodyPr>
            <a:spAutoFit/>
          </a:bodyPr>
          <a:lstStyle/>
          <a:p>
            <a:pPr algn="ctr"/>
            <a:r>
              <a:rPr lang="el-GR" b="1" i="1" dirty="0">
                <a:solidFill>
                  <a:srgbClr val="002060"/>
                </a:solidFill>
                <a:latin typeface="Times New Roman" panose="02020603050405020304" pitchFamily="18" charset="0"/>
                <a:ea typeface="Times New Roman" panose="02020603050405020304" pitchFamily="18" charset="0"/>
              </a:rPr>
              <a:t>Μετατρέψτε ένα δίκτυο </a:t>
            </a:r>
            <a:r>
              <a:rPr lang="el-GR" b="1" i="1" dirty="0" err="1">
                <a:solidFill>
                  <a:srgbClr val="002060"/>
                </a:solidFill>
                <a:latin typeface="Times New Roman" panose="02020603050405020304" pitchFamily="18" charset="0"/>
                <a:ea typeface="Times New Roman" panose="02020603050405020304" pitchFamily="18" charset="0"/>
              </a:rPr>
              <a:t>Clos</a:t>
            </a:r>
            <a:r>
              <a:rPr lang="el-GR" b="1" i="1" dirty="0">
                <a:solidFill>
                  <a:srgbClr val="002060"/>
                </a:solidFill>
                <a:latin typeface="Times New Roman" panose="02020603050405020304" pitchFamily="18" charset="0"/>
                <a:ea typeface="Times New Roman" panose="02020603050405020304" pitchFamily="18" charset="0"/>
              </a:rPr>
              <a:t> (2,2,4) των </a:t>
            </a:r>
            <a:r>
              <a:rPr lang="el-GR" b="1" i="1" dirty="0" err="1">
                <a:solidFill>
                  <a:srgbClr val="002060"/>
                </a:solidFill>
                <a:latin typeface="Times New Roman" panose="02020603050405020304" pitchFamily="18" charset="0"/>
                <a:ea typeface="Times New Roman" panose="02020603050405020304" pitchFamily="18" charset="0"/>
              </a:rPr>
              <a:t>τριων</a:t>
            </a:r>
            <a:r>
              <a:rPr lang="el-GR" b="1" i="1" dirty="0">
                <a:solidFill>
                  <a:srgbClr val="002060"/>
                </a:solidFill>
                <a:latin typeface="Times New Roman" panose="02020603050405020304" pitchFamily="18" charset="0"/>
                <a:ea typeface="Times New Roman" panose="02020603050405020304" pitchFamily="18" charset="0"/>
              </a:rPr>
              <a:t> σταδίων σε ένα παχύ δένδρο των 3 -σταδίων μόνο με </a:t>
            </a:r>
            <a:r>
              <a:rPr lang="el-GR" b="1" i="1" dirty="0" err="1">
                <a:solidFill>
                  <a:srgbClr val="002060"/>
                </a:solidFill>
                <a:latin typeface="Times New Roman" panose="02020603050405020304" pitchFamily="18" charset="0"/>
                <a:ea typeface="Times New Roman" panose="02020603050405020304" pitchFamily="18" charset="0"/>
              </a:rPr>
              <a:t>μεταγωγείς</a:t>
            </a:r>
            <a:r>
              <a:rPr lang="el-GR" b="1" i="1" dirty="0">
                <a:solidFill>
                  <a:srgbClr val="002060"/>
                </a:solidFill>
                <a:latin typeface="Times New Roman" panose="02020603050405020304" pitchFamily="18" charset="0"/>
                <a:ea typeface="Times New Roman" panose="02020603050405020304" pitchFamily="18" charset="0"/>
              </a:rPr>
              <a:t> 2χ2. Ο καθένας από τους </a:t>
            </a:r>
            <a:r>
              <a:rPr lang="el-GR" b="1" i="1" dirty="0" err="1">
                <a:solidFill>
                  <a:srgbClr val="002060"/>
                </a:solidFill>
                <a:latin typeface="Times New Roman" panose="02020603050405020304" pitchFamily="18" charset="0"/>
                <a:ea typeface="Times New Roman" panose="02020603050405020304" pitchFamily="18" charset="0"/>
              </a:rPr>
              <a:t>μεταγωγείς</a:t>
            </a:r>
            <a:r>
              <a:rPr lang="el-GR" b="1" i="1" dirty="0">
                <a:solidFill>
                  <a:srgbClr val="002060"/>
                </a:solidFill>
                <a:latin typeface="Times New Roman" panose="02020603050405020304" pitchFamily="18" charset="0"/>
                <a:ea typeface="Times New Roman" panose="02020603050405020304" pitchFamily="18" charset="0"/>
              </a:rPr>
              <a:t> του μεσαίου σταδίου στο αρχικό δίκτυο </a:t>
            </a:r>
            <a:r>
              <a:rPr lang="el-GR" b="1" i="1" dirty="0" err="1">
                <a:solidFill>
                  <a:srgbClr val="002060"/>
                </a:solidFill>
                <a:latin typeface="Times New Roman" panose="02020603050405020304" pitchFamily="18" charset="0"/>
                <a:ea typeface="Times New Roman" panose="02020603050405020304" pitchFamily="18" charset="0"/>
              </a:rPr>
              <a:t>Clos</a:t>
            </a:r>
            <a:r>
              <a:rPr lang="el-GR" b="1" i="1" dirty="0">
                <a:solidFill>
                  <a:srgbClr val="002060"/>
                </a:solidFill>
                <a:latin typeface="Times New Roman" panose="02020603050405020304" pitchFamily="18" charset="0"/>
                <a:ea typeface="Times New Roman" panose="02020603050405020304" pitchFamily="18" charset="0"/>
              </a:rPr>
              <a:t> αντικαθίσταται από ένα δίκτυο </a:t>
            </a:r>
            <a:r>
              <a:rPr lang="el-GR" b="1" i="1" dirty="0" err="1">
                <a:solidFill>
                  <a:srgbClr val="002060"/>
                </a:solidFill>
                <a:latin typeface="Times New Roman" panose="02020603050405020304" pitchFamily="18" charset="0"/>
                <a:ea typeface="Times New Roman" panose="02020603050405020304" pitchFamily="18" charset="0"/>
              </a:rPr>
              <a:t>Clos</a:t>
            </a:r>
            <a:r>
              <a:rPr lang="el-GR" b="1" i="1" dirty="0">
                <a:solidFill>
                  <a:srgbClr val="002060"/>
                </a:solidFill>
                <a:latin typeface="Times New Roman" panose="02020603050405020304" pitchFamily="18" charset="0"/>
                <a:ea typeface="Times New Roman" panose="02020603050405020304" pitchFamily="18" charset="0"/>
              </a:rPr>
              <a:t> (2,2,2) των </a:t>
            </a:r>
            <a:r>
              <a:rPr lang="el-GR" b="1" i="1" dirty="0" err="1">
                <a:solidFill>
                  <a:srgbClr val="002060"/>
                </a:solidFill>
                <a:latin typeface="Times New Roman" panose="02020603050405020304" pitchFamily="18" charset="0"/>
                <a:ea typeface="Times New Roman" panose="02020603050405020304" pitchFamily="18" charset="0"/>
              </a:rPr>
              <a:t>τριων</a:t>
            </a:r>
            <a:r>
              <a:rPr lang="el-GR" b="1" i="1" dirty="0">
                <a:solidFill>
                  <a:srgbClr val="002060"/>
                </a:solidFill>
                <a:latin typeface="Times New Roman" panose="02020603050405020304" pitchFamily="18" charset="0"/>
                <a:ea typeface="Times New Roman" panose="02020603050405020304" pitchFamily="18" charset="0"/>
              </a:rPr>
              <a:t> σταδίων. Ύστερα αναδιατάσσονται οι </a:t>
            </a:r>
            <a:r>
              <a:rPr lang="el-GR" b="1" i="1" dirty="0" err="1">
                <a:solidFill>
                  <a:srgbClr val="002060"/>
                </a:solidFill>
                <a:latin typeface="Times New Roman" panose="02020603050405020304" pitchFamily="18" charset="0"/>
                <a:ea typeface="Times New Roman" panose="02020603050405020304" pitchFamily="18" charset="0"/>
              </a:rPr>
              <a:t>μεταγωγείς</a:t>
            </a:r>
            <a:r>
              <a:rPr lang="el-GR" b="1" i="1" dirty="0">
                <a:solidFill>
                  <a:srgbClr val="002060"/>
                </a:solidFill>
                <a:latin typeface="Times New Roman" panose="02020603050405020304" pitchFamily="18" charset="0"/>
                <a:ea typeface="Times New Roman" panose="02020603050405020304" pitchFamily="18" charset="0"/>
              </a:rPr>
              <a:t> στα βήματα 2 και 4.</a:t>
            </a:r>
            <a:r>
              <a:rPr lang="el-GR" b="1" dirty="0">
                <a:solidFill>
                  <a:srgbClr val="002060"/>
                </a:solidFill>
                <a:latin typeface="Times New Roman" panose="02020603050405020304" pitchFamily="18" charset="0"/>
                <a:ea typeface="Times New Roman" panose="02020603050405020304" pitchFamily="18" charset="0"/>
              </a:rPr>
              <a:t> </a:t>
            </a:r>
            <a:r>
              <a:rPr lang="el-GR" b="1" i="1" dirty="0">
                <a:solidFill>
                  <a:srgbClr val="002060"/>
                </a:solidFill>
                <a:latin typeface="Times New Roman" panose="02020603050405020304" pitchFamily="18" charset="0"/>
                <a:ea typeface="Times New Roman" panose="02020603050405020304" pitchFamily="18" charset="0"/>
              </a:rPr>
              <a:t>Τέλος, διπλώστε το δίκτυο σε ένα πιο συμπαγές με αμφίδρομες συνδέσεις</a:t>
            </a:r>
            <a:endParaRPr lang="en-US" b="1" i="1" dirty="0">
              <a:solidFill>
                <a:srgbClr val="002060"/>
              </a:solidFill>
            </a:endParaRPr>
          </a:p>
        </p:txBody>
      </p:sp>
    </p:spTree>
    <p:extLst>
      <p:ext uri="{BB962C8B-B14F-4D97-AF65-F5344CB8AC3E}">
        <p14:creationId xmlns:p14="http://schemas.microsoft.com/office/powerpoint/2010/main" val="299955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25200"/>
            <a:ext cx="1245893" cy="16625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Παραδείγματα</a:t>
            </a:r>
            <a:endParaRPr lang="en-GB" sz="1200" b="1" dirty="0">
              <a:solidFill>
                <a:schemeClr val="accent6">
                  <a:lumMod val="50000"/>
                </a:schemeClr>
              </a:solidFill>
            </a:endParaRPr>
          </a:p>
        </p:txBody>
      </p:sp>
      <p:sp>
        <p:nvSpPr>
          <p:cNvPr id="10" name="Rectangle 9"/>
          <p:cNvSpPr/>
          <p:nvPr/>
        </p:nvSpPr>
        <p:spPr>
          <a:xfrm>
            <a:off x="1819228" y="25200"/>
            <a:ext cx="8562443" cy="584775"/>
          </a:xfrm>
          <a:prstGeom prst="rect">
            <a:avLst/>
          </a:prstGeom>
        </p:spPr>
        <p:txBody>
          <a:bodyPr wrap="square">
            <a:spAutoFit/>
          </a:bodyPr>
          <a:lstStyle/>
          <a:p>
            <a:pPr algn="ctr">
              <a:spcAft>
                <a:spcPts val="600"/>
              </a:spcAft>
            </a:pPr>
            <a:r>
              <a:rPr lang="el-GR" sz="3200" b="1" dirty="0">
                <a:solidFill>
                  <a:srgbClr val="C00000"/>
                </a:solidFill>
              </a:rPr>
              <a:t>Μέγιστη ροή, ελάχιστη περικοπή</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2" name="Rectangle 1"/>
          <p:cNvSpPr/>
          <p:nvPr/>
        </p:nvSpPr>
        <p:spPr>
          <a:xfrm>
            <a:off x="281199" y="612261"/>
            <a:ext cx="11432903" cy="1015663"/>
          </a:xfrm>
          <a:prstGeom prst="rect">
            <a:avLst/>
          </a:prstGeom>
        </p:spPr>
        <p:txBody>
          <a:bodyPr wrap="square">
            <a:spAutoFit/>
          </a:bodyPr>
          <a:lstStyle/>
          <a:p>
            <a:pPr>
              <a:spcAft>
                <a:spcPts val="600"/>
              </a:spcAft>
            </a:pPr>
            <a:r>
              <a:rPr lang="el-GR" sz="2000" dirty="0">
                <a:ea typeface="Times New Roman" panose="02020603050405020304" pitchFamily="18" charset="0"/>
              </a:rPr>
              <a:t>Το διχοτομημένο εύρος ζώνης είναι μία ειδική περίπτωση του προβλήματος της κοπής του μεγέθους ενός δικτύου. Υπάρχει ένα πολυδιαφημισμένο αποτέλεσμα το οποίο συνδέει τα μεγέθη των κοπών σε ένα </a:t>
            </a:r>
            <a:r>
              <a:rPr lang="el-GR" sz="2000" dirty="0" err="1">
                <a:ea typeface="Times New Roman" panose="02020603050405020304" pitchFamily="18" charset="0"/>
              </a:rPr>
              <a:t>γράφο</a:t>
            </a:r>
            <a:r>
              <a:rPr lang="el-GR" sz="2000" dirty="0">
                <a:ea typeface="Times New Roman" panose="02020603050405020304" pitchFamily="18" charset="0"/>
              </a:rPr>
              <a:t> με το μέγιστο ποσόν της ροής η οποία μπορεί να δρομολογηθεί μέσω του δικτύου.</a:t>
            </a:r>
            <a:endParaRPr lang="en-US" sz="2000" dirty="0"/>
          </a:p>
        </p:txBody>
      </p:sp>
      <p:sp>
        <p:nvSpPr>
          <p:cNvPr id="4" name="Rectangle 3"/>
          <p:cNvSpPr/>
          <p:nvPr/>
        </p:nvSpPr>
        <p:spPr>
          <a:xfrm>
            <a:off x="281199" y="1593728"/>
            <a:ext cx="11670655" cy="2477601"/>
          </a:xfrm>
          <a:prstGeom prst="rect">
            <a:avLst/>
          </a:prstGeom>
        </p:spPr>
        <p:txBody>
          <a:bodyPr wrap="square">
            <a:spAutoFit/>
          </a:bodyPr>
          <a:lstStyle/>
          <a:p>
            <a:pPr>
              <a:spcAft>
                <a:spcPts val="600"/>
              </a:spcAft>
            </a:pPr>
            <a:r>
              <a:rPr lang="el-GR" sz="2000" dirty="0"/>
              <a:t>Θεωρήστε έναν κατευθυνόμενο </a:t>
            </a:r>
            <a:r>
              <a:rPr lang="el-GR" sz="2000" dirty="0" err="1"/>
              <a:t>γράφο</a:t>
            </a:r>
            <a:r>
              <a:rPr lang="el-GR" sz="2000" dirty="0"/>
              <a:t> με τις χωρητικότητες των ακμών να απεικονίζονται στο Σχήμα (a). Θέλουμε να μάθουμε ποια είναι η μέγιστη ροή από την πηγή s μέχρι τον προορισμό t. </a:t>
            </a:r>
          </a:p>
          <a:p>
            <a:pPr marL="342900" indent="-342900">
              <a:spcAft>
                <a:spcPts val="600"/>
              </a:spcAft>
              <a:buFont typeface="Arial" panose="020B0604020202020204" pitchFamily="34" charset="0"/>
              <a:buChar char="•"/>
            </a:pPr>
            <a:r>
              <a:rPr lang="el-GR" sz="2000" dirty="0"/>
              <a:t>Το Σχήμα (b) δίνει τη λύση υπολογίζοντας τη μέγιστη ροή χρησιμοποιώντας τον αλγόριθμο Ford-</a:t>
            </a:r>
            <a:r>
              <a:rPr lang="el-GR" sz="2000" dirty="0" err="1"/>
              <a:t>Fulkerson</a:t>
            </a:r>
            <a:r>
              <a:rPr lang="el-GR" sz="2000" dirty="0"/>
              <a:t>.</a:t>
            </a:r>
          </a:p>
          <a:p>
            <a:pPr marL="342900" indent="-342900">
              <a:spcAft>
                <a:spcPts val="600"/>
              </a:spcAft>
              <a:buFont typeface="Arial" panose="020B0604020202020204" pitchFamily="34" charset="0"/>
              <a:buChar char="•"/>
            </a:pPr>
            <a:r>
              <a:rPr lang="el-GR" sz="2000" dirty="0"/>
              <a:t>Σε γενικές γραμμές , μία περικοπή (S, T) του δικτύου G = (V, E) ορίζεται σε </a:t>
            </a:r>
            <a:r>
              <a:rPr lang="el-GR" sz="2000" dirty="0" err="1"/>
              <a:t>σχέ-ση</a:t>
            </a:r>
            <a:r>
              <a:rPr lang="el-GR" sz="2000" dirty="0"/>
              <a:t> με ένα δεδομένο ζεύγος πηγής-προορισμού (s, t). </a:t>
            </a:r>
          </a:p>
          <a:p>
            <a:pPr marL="342900" indent="-342900">
              <a:spcAft>
                <a:spcPts val="600"/>
              </a:spcAft>
              <a:buFont typeface="Arial" panose="020B0604020202020204" pitchFamily="34" charset="0"/>
              <a:buChar char="•"/>
            </a:pPr>
            <a:r>
              <a:rPr lang="el-GR" sz="2000" dirty="0"/>
              <a:t>Πρόκειται για μία διαμερισμό του συνόλου V των κόμβων σε δύο υποσύνολα: S και T = V ‒ S (οι κόμβοι στο σύνολο V εκτός από εκείνους που ανήκουν στο σύνολο S), έτσι ώστε s ∈ S και t ∈ T.</a:t>
            </a:r>
          </a:p>
        </p:txBody>
      </p:sp>
      <p:grpSp>
        <p:nvGrpSpPr>
          <p:cNvPr id="14" name="Group 13"/>
          <p:cNvGrpSpPr/>
          <p:nvPr/>
        </p:nvGrpSpPr>
        <p:grpSpPr>
          <a:xfrm>
            <a:off x="646545" y="4165605"/>
            <a:ext cx="11067558" cy="2596096"/>
            <a:chOff x="281200" y="3533551"/>
            <a:chExt cx="11559818" cy="2758524"/>
          </a:xfrm>
        </p:grpSpPr>
        <p:pic>
          <p:nvPicPr>
            <p:cNvPr id="9" name="Εικόνα 2"/>
            <p:cNvPicPr/>
            <p:nvPr/>
          </p:nvPicPr>
          <p:blipFill rotWithShape="1">
            <a:blip r:embed="rId2" cstate="print">
              <a:extLst>
                <a:ext uri="{28A0092B-C50C-407E-A947-70E740481C1C}">
                  <a14:useLocalDpi xmlns:a14="http://schemas.microsoft.com/office/drawing/2010/main" val="0"/>
                </a:ext>
              </a:extLst>
            </a:blip>
            <a:srcRect l="23369" t="5341" r="19423" b="68974"/>
            <a:stretch/>
          </p:blipFill>
          <p:spPr bwMode="auto">
            <a:xfrm>
              <a:off x="359335" y="3533552"/>
              <a:ext cx="3657598" cy="164582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ctangle 4"/>
            <p:cNvSpPr/>
            <p:nvPr/>
          </p:nvSpPr>
          <p:spPr>
            <a:xfrm>
              <a:off x="281200" y="5250758"/>
              <a:ext cx="3357927" cy="646331"/>
            </a:xfrm>
            <a:prstGeom prst="rect">
              <a:avLst/>
            </a:prstGeom>
          </p:spPr>
          <p:txBody>
            <a:bodyPr wrap="square">
              <a:spAutoFit/>
            </a:bodyPr>
            <a:lstStyle/>
            <a:p>
              <a:pPr algn="ctr"/>
              <a:r>
                <a:rPr lang="el-GR" b="1" dirty="0">
                  <a:solidFill>
                    <a:srgbClr val="002060"/>
                  </a:solidFill>
                  <a:latin typeface="Times New Roman" panose="02020603050405020304" pitchFamily="18" charset="0"/>
                  <a:ea typeface="Times New Roman" panose="02020603050405020304" pitchFamily="18" charset="0"/>
                </a:rPr>
                <a:t>(</a:t>
              </a:r>
              <a:r>
                <a:rPr lang="en-US" b="1" dirty="0">
                  <a:solidFill>
                    <a:srgbClr val="002060"/>
                  </a:solidFill>
                  <a:latin typeface="Times New Roman" panose="02020603050405020304" pitchFamily="18" charset="0"/>
                  <a:ea typeface="Times New Roman" panose="02020603050405020304" pitchFamily="18" charset="0"/>
                </a:rPr>
                <a:t>a</a:t>
              </a:r>
              <a:r>
                <a:rPr lang="el-GR" b="1" dirty="0">
                  <a:solidFill>
                    <a:srgbClr val="002060"/>
                  </a:solidFill>
                  <a:latin typeface="Times New Roman" panose="02020603050405020304" pitchFamily="18" charset="0"/>
                  <a:ea typeface="Times New Roman" panose="02020603050405020304" pitchFamily="18" charset="0"/>
                </a:rPr>
                <a:t>) Τοπολογία δικτύου και χωρητικότητα.</a:t>
              </a:r>
              <a:endParaRPr lang="en-US" b="1" dirty="0">
                <a:solidFill>
                  <a:srgbClr val="002060"/>
                </a:solidFill>
              </a:endParaRPr>
            </a:p>
          </p:txBody>
        </p:sp>
        <p:pic>
          <p:nvPicPr>
            <p:cNvPr id="11" name="Εικόνα 2"/>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044" t="35119" r="19685" b="40094"/>
            <a:stretch/>
          </p:blipFill>
          <p:spPr bwMode="auto">
            <a:xfrm>
              <a:off x="4372461" y="3533553"/>
              <a:ext cx="3703782" cy="164582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Rectangle 5"/>
            <p:cNvSpPr/>
            <p:nvPr/>
          </p:nvSpPr>
          <p:spPr>
            <a:xfrm>
              <a:off x="4374515" y="5250757"/>
              <a:ext cx="2976023" cy="646331"/>
            </a:xfrm>
            <a:prstGeom prst="rect">
              <a:avLst/>
            </a:prstGeom>
          </p:spPr>
          <p:txBody>
            <a:bodyPr wrap="square">
              <a:spAutoFit/>
            </a:bodyPr>
            <a:lstStyle/>
            <a:p>
              <a:pPr algn="ctr"/>
              <a:r>
                <a:rPr lang="el-GR" b="1" dirty="0">
                  <a:solidFill>
                    <a:srgbClr val="002060"/>
                  </a:solidFill>
                  <a:latin typeface="Times New Roman" panose="02020603050405020304" pitchFamily="18" charset="0"/>
                  <a:ea typeface="Times New Roman" panose="02020603050405020304" pitchFamily="18" charset="0"/>
                </a:rPr>
                <a:t> (</a:t>
              </a:r>
              <a:r>
                <a:rPr lang="en-US" b="1" dirty="0">
                  <a:solidFill>
                    <a:srgbClr val="002060"/>
                  </a:solidFill>
                  <a:latin typeface="Times New Roman" panose="02020603050405020304" pitchFamily="18" charset="0"/>
                  <a:ea typeface="Times New Roman" panose="02020603050405020304" pitchFamily="18" charset="0"/>
                </a:rPr>
                <a:t>b</a:t>
              </a:r>
              <a:r>
                <a:rPr lang="el-GR" b="1" dirty="0">
                  <a:solidFill>
                    <a:srgbClr val="002060"/>
                  </a:solidFill>
                  <a:latin typeface="Times New Roman" panose="02020603050405020304" pitchFamily="18" charset="0"/>
                  <a:ea typeface="Times New Roman" panose="02020603050405020304" pitchFamily="18" charset="0"/>
                </a:rPr>
                <a:t>)</a:t>
              </a:r>
              <a:r>
                <a:rPr lang="en-US" b="1" dirty="0">
                  <a:solidFill>
                    <a:srgbClr val="002060"/>
                  </a:solidFill>
                  <a:latin typeface="Times New Roman" panose="02020603050405020304" pitchFamily="18" charset="0"/>
                  <a:ea typeface="Times New Roman" panose="02020603050405020304" pitchFamily="18" charset="0"/>
                </a:rPr>
                <a:t>.</a:t>
              </a:r>
              <a:r>
                <a:rPr lang="el-GR" b="1" dirty="0">
                  <a:solidFill>
                    <a:srgbClr val="002060"/>
                  </a:solidFill>
                  <a:latin typeface="Times New Roman" panose="02020603050405020304" pitchFamily="18" charset="0"/>
                  <a:ea typeface="Times New Roman" panose="02020603050405020304" pitchFamily="18" charset="0"/>
                </a:rPr>
                <a:t> Η μέγιστη ροή από </a:t>
              </a:r>
              <a:r>
                <a:rPr lang="en-US" b="1" dirty="0">
                  <a:solidFill>
                    <a:srgbClr val="002060"/>
                  </a:solidFill>
                  <a:latin typeface="Times New Roman" panose="02020603050405020304" pitchFamily="18" charset="0"/>
                  <a:ea typeface="Times New Roman" panose="02020603050405020304" pitchFamily="18" charset="0"/>
                </a:rPr>
                <a:t>s</a:t>
              </a:r>
              <a:r>
                <a:rPr lang="el-GR" b="1" dirty="0">
                  <a:solidFill>
                    <a:srgbClr val="002060"/>
                  </a:solidFill>
                  <a:latin typeface="Times New Roman" panose="02020603050405020304" pitchFamily="18" charset="0"/>
                  <a:ea typeface="Times New Roman" panose="02020603050405020304" pitchFamily="18" charset="0"/>
                </a:rPr>
                <a:t> σε </a:t>
              </a:r>
              <a:r>
                <a:rPr lang="en-US" b="1" dirty="0">
                  <a:solidFill>
                    <a:srgbClr val="002060"/>
                  </a:solidFill>
                  <a:latin typeface="Times New Roman" panose="02020603050405020304" pitchFamily="18" charset="0"/>
                  <a:ea typeface="Times New Roman" panose="02020603050405020304" pitchFamily="18" charset="0"/>
                </a:rPr>
                <a:t>t</a:t>
              </a:r>
              <a:r>
                <a:rPr lang="el-GR" b="1" dirty="0">
                  <a:solidFill>
                    <a:srgbClr val="002060"/>
                  </a:solidFill>
                  <a:latin typeface="Times New Roman" panose="02020603050405020304" pitchFamily="18" charset="0"/>
                  <a:ea typeface="Times New Roman" panose="02020603050405020304" pitchFamily="18" charset="0"/>
                </a:rPr>
                <a:t> είναι 23.</a:t>
              </a:r>
              <a:endParaRPr lang="en-US" b="1" dirty="0">
                <a:solidFill>
                  <a:srgbClr val="002060"/>
                </a:solidFill>
              </a:endParaRPr>
            </a:p>
          </p:txBody>
        </p:sp>
        <p:pic>
          <p:nvPicPr>
            <p:cNvPr id="12" name="Εικόνα 2"/>
            <p:cNvPicPr/>
            <p:nvPr/>
          </p:nvPicPr>
          <p:blipFill rotWithShape="1">
            <a:blip r:embed="rId5"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9561" t="64091" r="19374" b="6361"/>
            <a:stretch/>
          </p:blipFill>
          <p:spPr bwMode="auto">
            <a:xfrm>
              <a:off x="8385644" y="3533551"/>
              <a:ext cx="3455374" cy="171720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Rectangle 12"/>
                <p:cNvSpPr/>
                <p:nvPr/>
              </p:nvSpPr>
              <p:spPr>
                <a:xfrm>
                  <a:off x="8545245" y="5368745"/>
                  <a:ext cx="3295773" cy="923330"/>
                </a:xfrm>
                <a:prstGeom prst="rect">
                  <a:avLst/>
                </a:prstGeom>
              </p:spPr>
              <p:txBody>
                <a:bodyPr wrap="square">
                  <a:spAutoFit/>
                </a:bodyPr>
                <a:lstStyle/>
                <a:p>
                  <a:pPr algn="ctr"/>
                  <a:r>
                    <a:rPr lang="el-GR" b="1" dirty="0">
                      <a:solidFill>
                        <a:srgbClr val="002060"/>
                      </a:solidFill>
                      <a:latin typeface="Times New Roman" panose="02020603050405020304" pitchFamily="18" charset="0"/>
                      <a:ea typeface="Times New Roman" panose="02020603050405020304" pitchFamily="18" charset="0"/>
                    </a:rPr>
                    <a:t>(c) Η ελάχιστη περικοπή </a:t>
                  </a:r>
                  <a:r>
                    <a:rPr lang="el-GR" b="1" i="1" dirty="0">
                      <a:solidFill>
                        <a:srgbClr val="002060"/>
                      </a:solidFill>
                      <a:latin typeface="Times New Roman" panose="02020603050405020304" pitchFamily="18" charset="0"/>
                      <a:ea typeface="Times New Roman" panose="02020603050405020304" pitchFamily="18" charset="0"/>
                    </a:rPr>
                    <a:t>c(S,T)</a:t>
                  </a:r>
                  <a:r>
                    <a:rPr lang="el-GR" b="1" dirty="0">
                      <a:solidFill>
                        <a:srgbClr val="002060"/>
                      </a:solidFill>
                      <a:latin typeface="Times New Roman" panose="02020603050405020304" pitchFamily="18" charset="0"/>
                      <a:ea typeface="Times New Roman" panose="02020603050405020304" pitchFamily="18" charset="0"/>
                    </a:rPr>
                    <a:t>, όπου </a:t>
                  </a:r>
                  <a14:m>
                    <m:oMath xmlns:m="http://schemas.openxmlformats.org/officeDocument/2006/math">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𝒔</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𝑺</m:t>
                      </m:r>
                    </m:oMath>
                  </a14:m>
                  <a:r>
                    <a:rPr lang="el-GR" b="1" dirty="0">
                      <a:solidFill>
                        <a:srgbClr val="002060"/>
                      </a:solidFill>
                      <a:latin typeface="Times New Roman" panose="02020603050405020304" pitchFamily="18" charset="0"/>
                      <a:ea typeface="Times New Roman" panose="02020603050405020304" pitchFamily="18" charset="0"/>
                    </a:rPr>
                    <a:t> και </a:t>
                  </a:r>
                  <a14:m>
                    <m:oMath xmlns:m="http://schemas.openxmlformats.org/officeDocument/2006/math">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𝒕</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𝑻</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l-GR" b="1" dirty="0">
                      <a:solidFill>
                        <a:srgbClr val="002060"/>
                      </a:solidFill>
                      <a:latin typeface="Times New Roman" panose="02020603050405020304" pitchFamily="18" charset="0"/>
                      <a:ea typeface="Times New Roman" panose="02020603050405020304" pitchFamily="18" charset="0"/>
                    </a:rPr>
                    <a:t> </a:t>
                  </a:r>
                </a:p>
                <a:p>
                  <a:pPr algn="ctr"/>
                  <a:r>
                    <a:rPr lang="el-GR" b="1" dirty="0">
                      <a:solidFill>
                        <a:srgbClr val="002060"/>
                      </a:solidFill>
                      <a:latin typeface="Times New Roman" panose="02020603050405020304" pitchFamily="18" charset="0"/>
                      <a:ea typeface="Times New Roman" panose="02020603050405020304" pitchFamily="18" charset="0"/>
                    </a:rPr>
                    <a:t>είναι 12 + 7 + $ = 23.</a:t>
                  </a:r>
                  <a:endParaRPr lang="en-US" b="1" dirty="0">
                    <a:solidFill>
                      <a:srgbClr val="00206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8545245" y="5368745"/>
                  <a:ext cx="3295773" cy="923330"/>
                </a:xfrm>
                <a:prstGeom prst="rect">
                  <a:avLst/>
                </a:prstGeom>
                <a:blipFill>
                  <a:blip r:embed="rId6"/>
                  <a:stretch>
                    <a:fillRect t="-4225" b="-16197"/>
                  </a:stretch>
                </a:blipFill>
              </p:spPr>
              <p:txBody>
                <a:bodyPr/>
                <a:lstStyle/>
                <a:p>
                  <a:r>
                    <a:rPr lang="en-US">
                      <a:noFill/>
                    </a:rPr>
                    <a:t> </a:t>
                  </a:r>
                </a:p>
              </p:txBody>
            </p:sp>
          </mc:Fallback>
        </mc:AlternateContent>
      </p:grpSp>
    </p:spTree>
    <p:extLst>
      <p:ext uri="{BB962C8B-B14F-4D97-AF65-F5344CB8AC3E}">
        <p14:creationId xmlns:p14="http://schemas.microsoft.com/office/powerpoint/2010/main" val="92663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25200"/>
            <a:ext cx="1245893" cy="16625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Παραδείγματα</a:t>
            </a:r>
            <a:endParaRPr lang="en-GB" sz="1200" b="1" dirty="0">
              <a:solidFill>
                <a:schemeClr val="accent6">
                  <a:lumMod val="50000"/>
                </a:schemeClr>
              </a:solidFill>
            </a:endParaRPr>
          </a:p>
        </p:txBody>
      </p:sp>
      <p:sp>
        <p:nvSpPr>
          <p:cNvPr id="10" name="Rectangle 9"/>
          <p:cNvSpPr/>
          <p:nvPr/>
        </p:nvSpPr>
        <p:spPr>
          <a:xfrm>
            <a:off x="1819228" y="25200"/>
            <a:ext cx="8562443" cy="584775"/>
          </a:xfrm>
          <a:prstGeom prst="rect">
            <a:avLst/>
          </a:prstGeom>
        </p:spPr>
        <p:txBody>
          <a:bodyPr wrap="square">
            <a:spAutoFit/>
          </a:bodyPr>
          <a:lstStyle/>
          <a:p>
            <a:pPr algn="ctr">
              <a:spcAft>
                <a:spcPts val="600"/>
              </a:spcAft>
            </a:pPr>
            <a:r>
              <a:rPr lang="el-GR" sz="3200" b="1" dirty="0">
                <a:solidFill>
                  <a:srgbClr val="C00000"/>
                </a:solidFill>
              </a:rPr>
              <a:t>Μέγιστη ροή, ελάχιστη περικοπή </a:t>
            </a:r>
            <a:r>
              <a:rPr lang="el-GR" b="1" dirty="0">
                <a:solidFill>
                  <a:srgbClr val="C00000"/>
                </a:solidFill>
              </a:rPr>
              <a:t>(συνέχεια)</a:t>
            </a:r>
            <a:endParaRPr lang="el-GR" sz="30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grpSp>
        <p:nvGrpSpPr>
          <p:cNvPr id="14" name="Group 13"/>
          <p:cNvGrpSpPr/>
          <p:nvPr/>
        </p:nvGrpSpPr>
        <p:grpSpPr>
          <a:xfrm>
            <a:off x="646545" y="4147133"/>
            <a:ext cx="11067558" cy="2596096"/>
            <a:chOff x="281200" y="3533551"/>
            <a:chExt cx="11559818" cy="2758524"/>
          </a:xfrm>
        </p:grpSpPr>
        <p:pic>
          <p:nvPicPr>
            <p:cNvPr id="9" name="Εικόνα 2"/>
            <p:cNvPicPr/>
            <p:nvPr/>
          </p:nvPicPr>
          <p:blipFill rotWithShape="1">
            <a:blip r:embed="rId2" cstate="print">
              <a:extLst>
                <a:ext uri="{28A0092B-C50C-407E-A947-70E740481C1C}">
                  <a14:useLocalDpi xmlns:a14="http://schemas.microsoft.com/office/drawing/2010/main" val="0"/>
                </a:ext>
              </a:extLst>
            </a:blip>
            <a:srcRect l="23369" t="5341" r="19423" b="68974"/>
            <a:stretch/>
          </p:blipFill>
          <p:spPr bwMode="auto">
            <a:xfrm>
              <a:off x="359335" y="3533552"/>
              <a:ext cx="3657598" cy="164582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ctangle 4"/>
            <p:cNvSpPr/>
            <p:nvPr/>
          </p:nvSpPr>
          <p:spPr>
            <a:xfrm>
              <a:off x="281200" y="5250758"/>
              <a:ext cx="3357927" cy="646331"/>
            </a:xfrm>
            <a:prstGeom prst="rect">
              <a:avLst/>
            </a:prstGeom>
          </p:spPr>
          <p:txBody>
            <a:bodyPr wrap="square">
              <a:spAutoFit/>
            </a:bodyPr>
            <a:lstStyle/>
            <a:p>
              <a:pPr algn="ctr"/>
              <a:r>
                <a:rPr lang="el-GR" b="1" dirty="0">
                  <a:solidFill>
                    <a:srgbClr val="002060"/>
                  </a:solidFill>
                  <a:latin typeface="Times New Roman" panose="02020603050405020304" pitchFamily="18" charset="0"/>
                  <a:ea typeface="Times New Roman" panose="02020603050405020304" pitchFamily="18" charset="0"/>
                </a:rPr>
                <a:t>(</a:t>
              </a:r>
              <a:r>
                <a:rPr lang="en-US" b="1" dirty="0">
                  <a:solidFill>
                    <a:srgbClr val="002060"/>
                  </a:solidFill>
                  <a:latin typeface="Times New Roman" panose="02020603050405020304" pitchFamily="18" charset="0"/>
                  <a:ea typeface="Times New Roman" panose="02020603050405020304" pitchFamily="18" charset="0"/>
                </a:rPr>
                <a:t>a</a:t>
              </a:r>
              <a:r>
                <a:rPr lang="el-GR" b="1" dirty="0">
                  <a:solidFill>
                    <a:srgbClr val="002060"/>
                  </a:solidFill>
                  <a:latin typeface="Times New Roman" panose="02020603050405020304" pitchFamily="18" charset="0"/>
                  <a:ea typeface="Times New Roman" panose="02020603050405020304" pitchFamily="18" charset="0"/>
                </a:rPr>
                <a:t>) Τοπολογία δικτύου και χωρητικότητα.</a:t>
              </a:r>
              <a:endParaRPr lang="en-US" b="1" dirty="0">
                <a:solidFill>
                  <a:srgbClr val="002060"/>
                </a:solidFill>
              </a:endParaRPr>
            </a:p>
          </p:txBody>
        </p:sp>
        <p:pic>
          <p:nvPicPr>
            <p:cNvPr id="11" name="Εικόνα 2"/>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044" t="35119" r="19685" b="40094"/>
            <a:stretch/>
          </p:blipFill>
          <p:spPr bwMode="auto">
            <a:xfrm>
              <a:off x="4372461" y="3533553"/>
              <a:ext cx="3703782" cy="164582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Rectangle 5"/>
            <p:cNvSpPr/>
            <p:nvPr/>
          </p:nvSpPr>
          <p:spPr>
            <a:xfrm>
              <a:off x="4374515" y="5250757"/>
              <a:ext cx="2976023" cy="646331"/>
            </a:xfrm>
            <a:prstGeom prst="rect">
              <a:avLst/>
            </a:prstGeom>
          </p:spPr>
          <p:txBody>
            <a:bodyPr wrap="square">
              <a:spAutoFit/>
            </a:bodyPr>
            <a:lstStyle/>
            <a:p>
              <a:pPr algn="ctr"/>
              <a:r>
                <a:rPr lang="el-GR" b="1" dirty="0">
                  <a:solidFill>
                    <a:srgbClr val="002060"/>
                  </a:solidFill>
                  <a:latin typeface="Times New Roman" panose="02020603050405020304" pitchFamily="18" charset="0"/>
                  <a:ea typeface="Times New Roman" panose="02020603050405020304" pitchFamily="18" charset="0"/>
                </a:rPr>
                <a:t> (</a:t>
              </a:r>
              <a:r>
                <a:rPr lang="en-US" b="1" dirty="0">
                  <a:solidFill>
                    <a:srgbClr val="002060"/>
                  </a:solidFill>
                  <a:latin typeface="Times New Roman" panose="02020603050405020304" pitchFamily="18" charset="0"/>
                  <a:ea typeface="Times New Roman" panose="02020603050405020304" pitchFamily="18" charset="0"/>
                </a:rPr>
                <a:t>b</a:t>
              </a:r>
              <a:r>
                <a:rPr lang="el-GR" b="1" dirty="0">
                  <a:solidFill>
                    <a:srgbClr val="002060"/>
                  </a:solidFill>
                  <a:latin typeface="Times New Roman" panose="02020603050405020304" pitchFamily="18" charset="0"/>
                  <a:ea typeface="Times New Roman" panose="02020603050405020304" pitchFamily="18" charset="0"/>
                </a:rPr>
                <a:t>)</a:t>
              </a:r>
              <a:r>
                <a:rPr lang="en-US" b="1" dirty="0">
                  <a:solidFill>
                    <a:srgbClr val="002060"/>
                  </a:solidFill>
                  <a:latin typeface="Times New Roman" panose="02020603050405020304" pitchFamily="18" charset="0"/>
                  <a:ea typeface="Times New Roman" panose="02020603050405020304" pitchFamily="18" charset="0"/>
                </a:rPr>
                <a:t>.</a:t>
              </a:r>
              <a:r>
                <a:rPr lang="el-GR" b="1" dirty="0">
                  <a:solidFill>
                    <a:srgbClr val="002060"/>
                  </a:solidFill>
                  <a:latin typeface="Times New Roman" panose="02020603050405020304" pitchFamily="18" charset="0"/>
                  <a:ea typeface="Times New Roman" panose="02020603050405020304" pitchFamily="18" charset="0"/>
                </a:rPr>
                <a:t> Η μέγιστη ροή από </a:t>
              </a:r>
              <a:r>
                <a:rPr lang="en-US" b="1" dirty="0">
                  <a:solidFill>
                    <a:srgbClr val="002060"/>
                  </a:solidFill>
                  <a:latin typeface="Times New Roman" panose="02020603050405020304" pitchFamily="18" charset="0"/>
                  <a:ea typeface="Times New Roman" panose="02020603050405020304" pitchFamily="18" charset="0"/>
                </a:rPr>
                <a:t>s</a:t>
              </a:r>
              <a:r>
                <a:rPr lang="el-GR" b="1" dirty="0">
                  <a:solidFill>
                    <a:srgbClr val="002060"/>
                  </a:solidFill>
                  <a:latin typeface="Times New Roman" panose="02020603050405020304" pitchFamily="18" charset="0"/>
                  <a:ea typeface="Times New Roman" panose="02020603050405020304" pitchFamily="18" charset="0"/>
                </a:rPr>
                <a:t> σε </a:t>
              </a:r>
              <a:r>
                <a:rPr lang="en-US" b="1" dirty="0">
                  <a:solidFill>
                    <a:srgbClr val="002060"/>
                  </a:solidFill>
                  <a:latin typeface="Times New Roman" panose="02020603050405020304" pitchFamily="18" charset="0"/>
                  <a:ea typeface="Times New Roman" panose="02020603050405020304" pitchFamily="18" charset="0"/>
                </a:rPr>
                <a:t>t</a:t>
              </a:r>
              <a:r>
                <a:rPr lang="el-GR" b="1" dirty="0">
                  <a:solidFill>
                    <a:srgbClr val="002060"/>
                  </a:solidFill>
                  <a:latin typeface="Times New Roman" panose="02020603050405020304" pitchFamily="18" charset="0"/>
                  <a:ea typeface="Times New Roman" panose="02020603050405020304" pitchFamily="18" charset="0"/>
                </a:rPr>
                <a:t> είναι 23.</a:t>
              </a:r>
              <a:endParaRPr lang="en-US" b="1" dirty="0">
                <a:solidFill>
                  <a:srgbClr val="002060"/>
                </a:solidFill>
              </a:endParaRPr>
            </a:p>
          </p:txBody>
        </p:sp>
        <p:pic>
          <p:nvPicPr>
            <p:cNvPr id="12" name="Εικόνα 2"/>
            <p:cNvPicPr/>
            <p:nvPr/>
          </p:nvPicPr>
          <p:blipFill rotWithShape="1">
            <a:blip r:embed="rId5"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9561" t="64091" r="19374" b="6361"/>
            <a:stretch/>
          </p:blipFill>
          <p:spPr bwMode="auto">
            <a:xfrm>
              <a:off x="8385644" y="3533551"/>
              <a:ext cx="3455374" cy="171720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Rectangle 12"/>
                <p:cNvSpPr/>
                <p:nvPr/>
              </p:nvSpPr>
              <p:spPr>
                <a:xfrm>
                  <a:off x="8545245" y="5368745"/>
                  <a:ext cx="3295773" cy="923330"/>
                </a:xfrm>
                <a:prstGeom prst="rect">
                  <a:avLst/>
                </a:prstGeom>
              </p:spPr>
              <p:txBody>
                <a:bodyPr wrap="square">
                  <a:spAutoFit/>
                </a:bodyPr>
                <a:lstStyle/>
                <a:p>
                  <a:pPr algn="ctr"/>
                  <a:r>
                    <a:rPr lang="el-GR" b="1" dirty="0">
                      <a:solidFill>
                        <a:srgbClr val="002060"/>
                      </a:solidFill>
                      <a:latin typeface="Times New Roman" panose="02020603050405020304" pitchFamily="18" charset="0"/>
                      <a:ea typeface="Times New Roman" panose="02020603050405020304" pitchFamily="18" charset="0"/>
                    </a:rPr>
                    <a:t>(c) Η ελάχιστη περικοπή </a:t>
                  </a:r>
                  <a:r>
                    <a:rPr lang="el-GR" b="1" i="1" dirty="0">
                      <a:solidFill>
                        <a:srgbClr val="002060"/>
                      </a:solidFill>
                      <a:latin typeface="Times New Roman" panose="02020603050405020304" pitchFamily="18" charset="0"/>
                      <a:ea typeface="Times New Roman" panose="02020603050405020304" pitchFamily="18" charset="0"/>
                    </a:rPr>
                    <a:t>c(S,T)</a:t>
                  </a:r>
                  <a:r>
                    <a:rPr lang="el-GR" b="1" dirty="0">
                      <a:solidFill>
                        <a:srgbClr val="002060"/>
                      </a:solidFill>
                      <a:latin typeface="Times New Roman" panose="02020603050405020304" pitchFamily="18" charset="0"/>
                      <a:ea typeface="Times New Roman" panose="02020603050405020304" pitchFamily="18" charset="0"/>
                    </a:rPr>
                    <a:t>, όπου </a:t>
                  </a:r>
                  <a14:m>
                    <m:oMath xmlns:m="http://schemas.openxmlformats.org/officeDocument/2006/math">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𝒔</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𝑺</m:t>
                      </m:r>
                    </m:oMath>
                  </a14:m>
                  <a:r>
                    <a:rPr lang="el-GR" b="1" dirty="0">
                      <a:solidFill>
                        <a:srgbClr val="002060"/>
                      </a:solidFill>
                      <a:latin typeface="Times New Roman" panose="02020603050405020304" pitchFamily="18" charset="0"/>
                      <a:ea typeface="Times New Roman" panose="02020603050405020304" pitchFamily="18" charset="0"/>
                    </a:rPr>
                    <a:t> και </a:t>
                  </a:r>
                  <a14:m>
                    <m:oMath xmlns:m="http://schemas.openxmlformats.org/officeDocument/2006/math">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𝒕</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𝑻</m:t>
                      </m:r>
                      <m:r>
                        <a:rPr lang="el-GR"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l-GR" b="1" dirty="0">
                      <a:solidFill>
                        <a:srgbClr val="002060"/>
                      </a:solidFill>
                      <a:latin typeface="Times New Roman" panose="02020603050405020304" pitchFamily="18" charset="0"/>
                      <a:ea typeface="Times New Roman" panose="02020603050405020304" pitchFamily="18" charset="0"/>
                    </a:rPr>
                    <a:t> </a:t>
                  </a:r>
                </a:p>
                <a:p>
                  <a:pPr algn="ctr"/>
                  <a:r>
                    <a:rPr lang="el-GR" b="1" dirty="0">
                      <a:solidFill>
                        <a:srgbClr val="002060"/>
                      </a:solidFill>
                      <a:latin typeface="Times New Roman" panose="02020603050405020304" pitchFamily="18" charset="0"/>
                      <a:ea typeface="Times New Roman" panose="02020603050405020304" pitchFamily="18" charset="0"/>
                    </a:rPr>
                    <a:t>είναι 12 + 7 + $ = 23.</a:t>
                  </a:r>
                  <a:endParaRPr lang="en-US" b="1" dirty="0">
                    <a:solidFill>
                      <a:srgbClr val="00206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8545245" y="5368745"/>
                  <a:ext cx="3295773" cy="923330"/>
                </a:xfrm>
                <a:prstGeom prst="rect">
                  <a:avLst/>
                </a:prstGeom>
                <a:blipFill>
                  <a:blip r:embed="rId6"/>
                  <a:stretch>
                    <a:fillRect t="-4225" b="-16197"/>
                  </a:stretch>
                </a:blipFill>
              </p:spPr>
              <p:txBody>
                <a:bodyPr/>
                <a:lstStyle/>
                <a:p>
                  <a:r>
                    <a:rPr lang="en-US">
                      <a:noFill/>
                    </a:rPr>
                    <a:t> </a:t>
                  </a:r>
                </a:p>
              </p:txBody>
            </p:sp>
          </mc:Fallback>
        </mc:AlternateContent>
      </p:grpSp>
      <p:sp>
        <p:nvSpPr>
          <p:cNvPr id="3" name="Rectangle 2"/>
          <p:cNvSpPr/>
          <p:nvPr/>
        </p:nvSpPr>
        <p:spPr>
          <a:xfrm>
            <a:off x="622946" y="786048"/>
            <a:ext cx="11233812" cy="3093154"/>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l-GR" sz="2000" dirty="0">
                <a:ea typeface="Times New Roman" panose="02020603050405020304" pitchFamily="18" charset="0"/>
              </a:rPr>
              <a:t>Η χωρητικότητα της κοπής (</a:t>
            </a:r>
            <a:r>
              <a:rPr lang="en-US" sz="2000" dirty="0">
                <a:ea typeface="Times New Roman" panose="02020603050405020304" pitchFamily="18" charset="0"/>
              </a:rPr>
              <a:t>S</a:t>
            </a:r>
            <a:r>
              <a:rPr lang="el-GR" sz="2000" dirty="0">
                <a:ea typeface="Times New Roman" panose="02020603050405020304" pitchFamily="18" charset="0"/>
              </a:rPr>
              <a:t>, </a:t>
            </a:r>
            <a:r>
              <a:rPr lang="en-US" sz="2000" dirty="0">
                <a:ea typeface="Times New Roman" panose="02020603050405020304" pitchFamily="18" charset="0"/>
              </a:rPr>
              <a:t>T</a:t>
            </a:r>
            <a:r>
              <a:rPr lang="el-GR" sz="2000" dirty="0">
                <a:ea typeface="Times New Roman" panose="02020603050405020304" pitchFamily="18" charset="0"/>
              </a:rPr>
              <a:t>), ή το μέγεθος της κοπής του, να είναι το άθροισμα των χωρητικοτήτων των συνδέσεων από το </a:t>
            </a:r>
            <a:r>
              <a:rPr lang="en-US" sz="2000" dirty="0">
                <a:ea typeface="Times New Roman" panose="02020603050405020304" pitchFamily="18" charset="0"/>
              </a:rPr>
              <a:t>S</a:t>
            </a:r>
            <a:r>
              <a:rPr lang="el-GR" sz="2000" dirty="0">
                <a:ea typeface="Times New Roman" panose="02020603050405020304" pitchFamily="18" charset="0"/>
              </a:rPr>
              <a:t> στο </a:t>
            </a:r>
            <a:r>
              <a:rPr lang="en-US" sz="2000" dirty="0">
                <a:ea typeface="Times New Roman" panose="02020603050405020304" pitchFamily="18" charset="0"/>
              </a:rPr>
              <a:t>T</a:t>
            </a:r>
            <a:r>
              <a:rPr lang="el-GR" sz="2000" dirty="0">
                <a:ea typeface="Times New Roman" panose="02020603050405020304" pitchFamily="18" charset="0"/>
              </a:rPr>
              <a:t>. </a:t>
            </a:r>
          </a:p>
          <a:p>
            <a:pPr marL="342900" indent="-342900" algn="just">
              <a:spcAft>
                <a:spcPts val="600"/>
              </a:spcAft>
              <a:buFont typeface="Arial" panose="020B0604020202020204" pitchFamily="34" charset="0"/>
              <a:buChar char="•"/>
            </a:pPr>
            <a:r>
              <a:rPr lang="el-GR" sz="2000" dirty="0">
                <a:ea typeface="Times New Roman" panose="02020603050405020304" pitchFamily="18" charset="0"/>
              </a:rPr>
              <a:t>Μία ελάχιστη περικοπή ενός δικτύου είναι η περικοπή εκείνη της οποίας η χωρητικότητα είναι η ελάχιστη σε σχέση με όλες τις περικοπές του δικτύου. Το Σχήμα (</a:t>
            </a:r>
            <a:r>
              <a:rPr lang="en-US" sz="2000" dirty="0">
                <a:ea typeface="Times New Roman" panose="02020603050405020304" pitchFamily="18" charset="0"/>
              </a:rPr>
              <a:t>c</a:t>
            </a:r>
            <a:r>
              <a:rPr lang="el-GR" sz="2000" dirty="0">
                <a:ea typeface="Times New Roman" panose="02020603050405020304" pitchFamily="18" charset="0"/>
              </a:rPr>
              <a:t>) δείχνει μία ελάχιστη κοπή στο δίκτυο.</a:t>
            </a:r>
            <a:endParaRPr lang="en-US" sz="2000" dirty="0">
              <a:ea typeface="Times New Roman" panose="02020603050405020304" pitchFamily="18" charset="0"/>
            </a:endParaRPr>
          </a:p>
          <a:p>
            <a:pPr marL="342900" indent="-342900" algn="just">
              <a:spcAft>
                <a:spcPts val="600"/>
              </a:spcAft>
              <a:buFont typeface="Arial" panose="020B0604020202020204" pitchFamily="34" charset="0"/>
              <a:buChar char="•"/>
            </a:pPr>
            <a:r>
              <a:rPr lang="el-GR" sz="2000" dirty="0">
                <a:ea typeface="Times New Roman" panose="02020603050405020304" pitchFamily="18" charset="0"/>
              </a:rPr>
              <a:t>Το </a:t>
            </a:r>
            <a:r>
              <a:rPr lang="el-GR" sz="2000" b="1" dirty="0">
                <a:ea typeface="Times New Roman" panose="02020603050405020304" pitchFamily="18" charset="0"/>
              </a:rPr>
              <a:t>θεώρημα της μέγιστης ροής και ελάχιστης περικοπής</a:t>
            </a:r>
            <a:r>
              <a:rPr lang="el-GR" sz="2000" dirty="0">
                <a:ea typeface="Times New Roman" panose="02020603050405020304" pitchFamily="18" charset="0"/>
              </a:rPr>
              <a:t> (</a:t>
            </a:r>
            <a:r>
              <a:rPr lang="en-US" sz="2000" dirty="0">
                <a:ea typeface="Times New Roman" panose="02020603050405020304" pitchFamily="18" charset="0"/>
              </a:rPr>
              <a:t>max</a:t>
            </a:r>
            <a:r>
              <a:rPr lang="el-GR" sz="2000" dirty="0">
                <a:ea typeface="Times New Roman" panose="02020603050405020304" pitchFamily="18" charset="0"/>
              </a:rPr>
              <a:t>-</a:t>
            </a:r>
            <a:r>
              <a:rPr lang="en-US" sz="2000" dirty="0">
                <a:ea typeface="Times New Roman" panose="02020603050405020304" pitchFamily="18" charset="0"/>
              </a:rPr>
              <a:t>flow min</a:t>
            </a:r>
            <a:r>
              <a:rPr lang="el-GR" sz="2000" dirty="0">
                <a:ea typeface="Times New Roman" panose="02020603050405020304" pitchFamily="18" charset="0"/>
              </a:rPr>
              <a:t>-</a:t>
            </a:r>
            <a:r>
              <a:rPr lang="en-US" sz="2000" dirty="0">
                <a:ea typeface="Times New Roman" panose="02020603050405020304" pitchFamily="18" charset="0"/>
              </a:rPr>
              <a:t>cut theorem</a:t>
            </a:r>
            <a:r>
              <a:rPr lang="el-GR" sz="2000" dirty="0">
                <a:ea typeface="Times New Roman" panose="02020603050405020304" pitchFamily="18" charset="0"/>
              </a:rPr>
              <a:t>) δηλώνει ότι το μέγιστο ποσό της ροής περνώντας από την πηγή στον προορισμό είναι ίσο με την ελάχιστη περικοπή του δικτύου σε σχέση με το ζεύγος πηγής-προορισμού. </a:t>
            </a:r>
          </a:p>
          <a:p>
            <a:pPr marL="342900" indent="-342900" algn="just">
              <a:spcAft>
                <a:spcPts val="600"/>
              </a:spcAft>
              <a:buFont typeface="Arial" panose="020B0604020202020204" pitchFamily="34" charset="0"/>
              <a:buChar char="•"/>
            </a:pPr>
            <a:r>
              <a:rPr lang="el-GR" sz="2000" dirty="0">
                <a:ea typeface="Times New Roman" panose="02020603050405020304" pitchFamily="18" charset="0"/>
              </a:rPr>
              <a:t>Σε αυτό το παράδειγμα, και οι δύο αριθμοί ισούνται με 23 μονάδες.</a:t>
            </a:r>
            <a:endParaRPr lang="en-US" sz="2000" dirty="0">
              <a:ea typeface="Times New Roman" panose="02020603050405020304" pitchFamily="18" charset="0"/>
            </a:endParaRPr>
          </a:p>
        </p:txBody>
      </p:sp>
    </p:spTree>
    <p:extLst>
      <p:ext uri="{BB962C8B-B14F-4D97-AF65-F5344CB8AC3E}">
        <p14:creationId xmlns:p14="http://schemas.microsoft.com/office/powerpoint/2010/main" val="340302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n-US" dirty="0"/>
              <a:t>Interconnection Networks </a:t>
            </a:r>
            <a:endParaRPr lang="el-GR" dirty="0"/>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3" y="1573993"/>
            <a:ext cx="9268923" cy="3880773"/>
          </a:xfrm>
        </p:spPr>
        <p:txBody>
          <a:bodyPr/>
          <a:lstStyle/>
          <a:p>
            <a:pPr marL="0" indent="0">
              <a:buNone/>
            </a:pPr>
            <a:r>
              <a:rPr lang="el-GR" sz="1800" dirty="0">
                <a:effectLst/>
                <a:latin typeface="+mj-lt"/>
                <a:ea typeface="Times New Roman" panose="02020603050405020304" pitchFamily="18" charset="0"/>
              </a:rPr>
              <a:t>Τα δίκτυα διασύνδεσης διακρίνονται από την τοπολογία τους, τη δρομολόγηση και τον έλεγχο ροής.</a:t>
            </a:r>
            <a:endParaRPr lang="en-US" dirty="0">
              <a:latin typeface="+mj-lt"/>
            </a:endParaRPr>
          </a:p>
          <a:p>
            <a:pPr marL="0" indent="0">
              <a:buNone/>
            </a:pPr>
            <a:endParaRPr lang="en-US" dirty="0"/>
          </a:p>
          <a:p>
            <a:pPr marL="0" indent="0">
              <a:buNone/>
            </a:pPr>
            <a:r>
              <a:rPr lang="el-GR" sz="1800" dirty="0">
                <a:effectLst/>
                <a:latin typeface="Calibri" panose="020F0502020204030204" pitchFamily="34" charset="0"/>
                <a:ea typeface="Times New Roman" panose="02020603050405020304" pitchFamily="18" charset="0"/>
              </a:rPr>
              <a:t>Όσον αφορά την τοπολογία, </a:t>
            </a:r>
            <a:r>
              <a:rPr lang="el-GR" dirty="0">
                <a:latin typeface="Calibri" panose="020F0502020204030204" pitchFamily="34" charset="0"/>
                <a:ea typeface="Times New Roman" panose="02020603050405020304" pitchFamily="18" charset="0"/>
              </a:rPr>
              <a:t>υπάρχουν δύο βασικοί τύποι δικτύου:</a:t>
            </a:r>
          </a:p>
          <a:p>
            <a:pPr marL="0" indent="0">
              <a:buNone/>
            </a:pPr>
            <a:endParaRPr lang="el-GR" sz="1800" dirty="0">
              <a:effectLst/>
              <a:latin typeface="Calibri" panose="020F0502020204030204" pitchFamily="34" charset="0"/>
              <a:ea typeface="Times New Roman" panose="02020603050405020304" pitchFamily="18" charset="0"/>
            </a:endParaRPr>
          </a:p>
          <a:p>
            <a:r>
              <a:rPr lang="el-GR" dirty="0">
                <a:latin typeface="Calibri" panose="020F0502020204030204" pitchFamily="34" charset="0"/>
                <a:ea typeface="Times New Roman" panose="02020603050405020304" pitchFamily="18" charset="0"/>
              </a:rPr>
              <a:t>Στατικά Δίκτυα</a:t>
            </a:r>
          </a:p>
          <a:p>
            <a:endParaRPr lang="el-GR" sz="1800" dirty="0">
              <a:effectLst/>
              <a:latin typeface="Calibri" panose="020F0502020204030204" pitchFamily="34" charset="0"/>
              <a:ea typeface="Times New Roman" panose="02020603050405020304" pitchFamily="18" charset="0"/>
            </a:endParaRPr>
          </a:p>
          <a:p>
            <a:r>
              <a:rPr lang="el-GR" dirty="0">
                <a:latin typeface="Calibri" panose="020F0502020204030204" pitchFamily="34" charset="0"/>
                <a:ea typeface="Times New Roman" panose="02020603050405020304" pitchFamily="18" charset="0"/>
              </a:rPr>
              <a:t>Δυναμικά Δίκτυα</a:t>
            </a:r>
            <a:endParaRPr lang="el-GR" sz="1800" dirty="0">
              <a:effectLst/>
              <a:latin typeface="Calibri" panose="020F0502020204030204" pitchFamily="34" charset="0"/>
              <a:ea typeface="Times New Roman" panose="02020603050405020304" pitchFamily="18" charset="0"/>
            </a:endParaRPr>
          </a:p>
          <a:p>
            <a:pPr marL="0" indent="0">
              <a:buNone/>
            </a:pPr>
            <a:endParaRPr lang="en-US" dirty="0"/>
          </a:p>
          <a:p>
            <a:pPr marL="0" indent="0">
              <a:buNone/>
            </a:pPr>
            <a:endParaRPr lang="en-US" dirty="0"/>
          </a:p>
          <a:p>
            <a:pPr marL="0" indent="0">
              <a:buNone/>
            </a:pPr>
            <a:endParaRPr lang="el-GR" dirty="0"/>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1780968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n-US" dirty="0"/>
              <a:t>Interconnection Networks </a:t>
            </a:r>
            <a:endParaRPr lang="el-GR" dirty="0"/>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3" y="1573993"/>
            <a:ext cx="9268923" cy="3880773"/>
          </a:xfrm>
        </p:spPr>
        <p:txBody>
          <a:bodyPr/>
          <a:lstStyle/>
          <a:p>
            <a:pPr marL="0" indent="0">
              <a:buNone/>
            </a:pPr>
            <a:r>
              <a:rPr lang="el-GR" sz="1800" b="1" dirty="0">
                <a:effectLst/>
                <a:latin typeface="+mj-lt"/>
                <a:ea typeface="Times New Roman" panose="02020603050405020304" pitchFamily="18" charset="0"/>
              </a:rPr>
              <a:t>Στατικά Δίκτυα</a:t>
            </a:r>
          </a:p>
          <a:p>
            <a:pPr marL="0" indent="0">
              <a:buNone/>
            </a:pPr>
            <a:endParaRPr lang="el-GR" sz="1800" dirty="0">
              <a:effectLst/>
              <a:latin typeface="Calibri" panose="020F0502020204030204" pitchFamily="34" charset="0"/>
              <a:ea typeface="Times New Roman" panose="02020603050405020304" pitchFamily="18" charset="0"/>
            </a:endParaRPr>
          </a:p>
          <a:p>
            <a:pPr marL="0" indent="0">
              <a:buNone/>
            </a:pPr>
            <a:r>
              <a:rPr lang="el-GR" dirty="0">
                <a:latin typeface="Calibri" panose="020F0502020204030204" pitchFamily="34" charset="0"/>
                <a:ea typeface="Times New Roman" panose="02020603050405020304" pitchFamily="18" charset="0"/>
                <a:cs typeface="Calibri" panose="020F0502020204030204" pitchFamily="34" charset="0"/>
              </a:rPr>
              <a:t>Π</a:t>
            </a:r>
            <a:r>
              <a:rPr lang="el-GR" sz="1800" dirty="0">
                <a:effectLst/>
                <a:latin typeface="Calibri" panose="020F0502020204030204" pitchFamily="34" charset="0"/>
                <a:ea typeface="Times New Roman" panose="02020603050405020304" pitchFamily="18" charset="0"/>
                <a:cs typeface="Calibri" panose="020F0502020204030204" pitchFamily="34" charset="0"/>
              </a:rPr>
              <a:t>αρέχουν σταθερές συνδέσεις μεταξύ των κόμβων και οι οποίοι συνδέονται μεταξύ τους απευθείας (χωρίς ενδιάμεσους μεταγωγείς).</a:t>
            </a:r>
          </a:p>
          <a:p>
            <a:pPr marL="0" indent="0">
              <a:buNone/>
            </a:pPr>
            <a:endParaRPr lang="el-GR" dirty="0">
              <a:latin typeface="Calibri" panose="020F0502020204030204" pitchFamily="34" charset="0"/>
              <a:cs typeface="Calibri" panose="020F0502020204030204" pitchFamily="34" charset="0"/>
            </a:endParaRPr>
          </a:p>
          <a:p>
            <a:pPr marL="0" indent="0">
              <a:buNone/>
            </a:pPr>
            <a:r>
              <a:rPr lang="el-GR" sz="1800" dirty="0">
                <a:effectLst/>
                <a:latin typeface="Calibri" panose="020F0502020204030204" pitchFamily="34" charset="0"/>
                <a:ea typeface="Times New Roman" panose="02020603050405020304" pitchFamily="18" charset="0"/>
                <a:cs typeface="Calibri" panose="020F0502020204030204" pitchFamily="34" charset="0"/>
              </a:rPr>
              <a:t>Οι συνδέσεις μεταξύ των κόμβων είναι αμετάβλητες και δεν μπορεί να τροποποιηθούν εύκολα. </a:t>
            </a:r>
            <a:endParaRPr lang="en-US" dirty="0">
              <a:latin typeface="Calibri" panose="020F0502020204030204" pitchFamily="34" charset="0"/>
              <a:cs typeface="Calibri" panose="020F0502020204030204" pitchFamily="34" charset="0"/>
            </a:endParaRPr>
          </a:p>
          <a:p>
            <a:pPr marL="0" indent="0">
              <a:buNone/>
            </a:pPr>
            <a:endParaRPr lang="en-US" dirty="0"/>
          </a:p>
          <a:p>
            <a:pPr marL="0" indent="0">
              <a:buNone/>
            </a:pPr>
            <a:endParaRPr lang="el-GR" dirty="0"/>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404385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Στατικά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32453"/>
            <a:ext cx="9268923" cy="3880773"/>
          </a:xfrm>
        </p:spPr>
        <p:txBody>
          <a:bodyPr/>
          <a:lstStyle/>
          <a:p>
            <a:r>
              <a:rPr lang="en-US" dirty="0">
                <a:latin typeface="+mj-lt"/>
                <a:ea typeface="Times New Roman" panose="02020603050405020304" pitchFamily="18" charset="0"/>
              </a:rPr>
              <a:t>Two – Dimensional Mesh</a:t>
            </a:r>
            <a:endParaRPr lang="el-GR" sz="1800" dirty="0">
              <a:effectLst/>
              <a:latin typeface="+mj-lt"/>
              <a:ea typeface="Times New Roman" panose="02020603050405020304" pitchFamily="18" charset="0"/>
            </a:endParaRPr>
          </a:p>
          <a:p>
            <a:pPr marL="0" indent="0">
              <a:buNone/>
            </a:pPr>
            <a:endParaRPr lang="el-GR" sz="1800" dirty="0">
              <a:effectLst/>
              <a:latin typeface="Calibri" panose="020F0502020204030204" pitchFamily="34" charset="0"/>
              <a:ea typeface="Times New Roman" panose="02020603050405020304" pitchFamily="18" charset="0"/>
            </a:endParaRPr>
          </a:p>
          <a:p>
            <a:pPr marL="0" indent="0">
              <a:buNone/>
            </a:pPr>
            <a:r>
              <a:rPr lang="el-GR" sz="1800" dirty="0">
                <a:effectLst/>
                <a:latin typeface="Calibri" panose="020F0502020204030204" pitchFamily="34" charset="0"/>
                <a:ea typeface="Times New Roman" panose="02020603050405020304" pitchFamily="18" charset="0"/>
                <a:cs typeface="Calibri" panose="020F0502020204030204" pitchFamily="34" charset="0"/>
              </a:rPr>
              <a:t>Ένα δισδιάστατο πλέγμα αποτελείται από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1800" baseline="-25000" dirty="0" err="1">
                <a:effectLst/>
                <a:latin typeface="Calibri" panose="020F0502020204030204" pitchFamily="34" charset="0"/>
                <a:ea typeface="Times New Roman" panose="02020603050405020304" pitchFamily="18" charset="0"/>
                <a:cs typeface="Calibri" panose="020F0502020204030204" pitchFamily="34" charset="0"/>
              </a:rPr>
              <a:t>i</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1800"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κόμβους, όπου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1800" baseline="-25000" dirty="0" err="1">
                <a:effectLst/>
                <a:latin typeface="Calibri" panose="020F0502020204030204" pitchFamily="34" charset="0"/>
                <a:ea typeface="Times New Roman" panose="02020603050405020304" pitchFamily="18" charset="0"/>
                <a:cs typeface="Calibri" panose="020F0502020204030204" pitchFamily="34" charset="0"/>
              </a:rPr>
              <a:t>i</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1800"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el-GR" sz="1800" dirty="0">
                <a:effectLst/>
                <a:latin typeface="Calibri" panose="020F0502020204030204" pitchFamily="34" charset="0"/>
                <a:ea typeface="Times New Roman" panose="02020603050405020304" pitchFamily="18" charset="0"/>
                <a:cs typeface="Calibri" panose="020F0502020204030204" pitchFamily="34" charset="0"/>
              </a:rPr>
              <a:t>≥ 2 και τα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1800" baseline="-25000" dirty="0" err="1">
                <a:effectLst/>
                <a:latin typeface="Calibri" panose="020F0502020204030204" pitchFamily="34" charset="0"/>
                <a:ea typeface="Times New Roman" panose="02020603050405020304" pitchFamily="18" charset="0"/>
                <a:cs typeface="Calibri" panose="020F0502020204030204" pitchFamily="34" charset="0"/>
              </a:rPr>
              <a:t>i</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1800"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el-GR" sz="1800" dirty="0">
                <a:effectLst/>
                <a:latin typeface="Calibri" panose="020F0502020204030204" pitchFamily="34" charset="0"/>
                <a:ea typeface="Times New Roman" panose="02020603050405020304" pitchFamily="18" charset="0"/>
                <a:cs typeface="Calibri" panose="020F0502020204030204" pitchFamily="34" charset="0"/>
              </a:rPr>
              <a:t>δηλώνουν τον αριθμό των κόμβων στις διαστάσεις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i</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j</a:t>
            </a:r>
            <a:r>
              <a:rPr lang="el-GR" sz="1800" dirty="0">
                <a:effectLst/>
                <a:latin typeface="Calibri" panose="020F0502020204030204" pitchFamily="34" charset="0"/>
                <a:ea typeface="Times New Roman" panose="02020603050405020304" pitchFamily="18" charset="0"/>
                <a:cs typeface="Calibri" panose="020F0502020204030204" pitchFamily="34" charset="0"/>
              </a:rPr>
              <a:t>. Σε ένα τέτοιο πλέγμα, κάθε κόμβος συνδέεται με τους γείτονές του.</a:t>
            </a:r>
            <a:endParaRPr lang="el-GR" dirty="0">
              <a:latin typeface="Calibri" panose="020F0502020204030204" pitchFamily="34" charset="0"/>
              <a:cs typeface="Calibri" panose="020F0502020204030204" pitchFamily="34" charset="0"/>
            </a:endParaRPr>
          </a:p>
          <a:p>
            <a:pPr marL="0" indent="0" algn="just">
              <a:spcAft>
                <a:spcPts val="600"/>
              </a:spcAft>
              <a:buNone/>
              <a:tabLst>
                <a:tab pos="648335" algn="l"/>
                <a:tab pos="900430" algn="l"/>
                <a:tab pos="1260475" algn="l"/>
                <a:tab pos="1620520" algn="l"/>
              </a:tabLst>
            </a:pPr>
            <a:r>
              <a:rPr lang="el-GR" sz="1800" dirty="0">
                <a:effectLst/>
                <a:latin typeface="Calibri" panose="020F0502020204030204" pitchFamily="34" charset="0"/>
                <a:ea typeface="Times New Roman" panose="02020603050405020304" pitchFamily="18" charset="0"/>
                <a:cs typeface="Calibri" panose="020F0502020204030204" pitchFamily="34" charset="0"/>
              </a:rPr>
              <a:t>Συχνά, για τη σύνδεση ενός συνόλου επεξεργαστών χρησιμοποιείται ένα δισδιάστατο πλέγμα με ίσο αριθμό κόμβων και στις δύο διαστάσεις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i</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j</a:t>
            </a:r>
            <a:r>
              <a:rPr lang="el-GR" sz="1800" dirty="0">
                <a:effectLst/>
                <a:latin typeface="Calibri" panose="020F0502020204030204" pitchFamily="34" charset="0"/>
                <a:ea typeface="Times New Roman" panose="02020603050405020304" pitchFamily="18" charset="0"/>
                <a:cs typeface="Calibri" panose="020F0502020204030204" pitchFamily="34" charset="0"/>
              </a:rPr>
              <a:t>). Σε αυτή την περίπτωση εννοούμε ένα πλέγμα δύο διαστάσεων με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1800" baseline="-25000" dirty="0" err="1">
                <a:effectLst/>
                <a:latin typeface="Calibri" panose="020F0502020204030204" pitchFamily="34" charset="0"/>
                <a:ea typeface="Times New Roman" panose="02020603050405020304" pitchFamily="18" charset="0"/>
                <a:cs typeface="Calibri" panose="020F0502020204030204" pitchFamily="34" charset="0"/>
              </a:rPr>
              <a:t>i</a:t>
            </a:r>
            <a:r>
              <a:rPr lang="el-GR" sz="180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1800" baseline="-25000" dirty="0" err="1">
                <a:effectLst/>
                <a:latin typeface="Calibri" panose="020F0502020204030204" pitchFamily="34" charset="0"/>
                <a:ea typeface="Times New Roman" panose="02020603050405020304" pitchFamily="18" charset="0"/>
                <a:cs typeface="Calibri" panose="020F0502020204030204" pitchFamily="34" charset="0"/>
              </a:rPr>
              <a:t>j</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l-GR" sz="1800" dirty="0">
                <a:effectLst/>
                <a:latin typeface="Calibri" panose="020F0502020204030204" pitchFamily="34" charset="0"/>
                <a:ea typeface="Times New Roman" panose="02020603050405020304" pitchFamily="18" charset="0"/>
                <a:cs typeface="Calibri" panose="020F0502020204030204" pitchFamily="34" charset="0"/>
              </a:rPr>
              <a:t>, και συνήθως αναφέρεται ως πλέγμα με Ν κόμβους, όπου Ν = </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l-GR" sz="18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0" indent="0">
              <a:buNone/>
            </a:pPr>
            <a:endParaRPr lang="el-GR" dirty="0"/>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57</a:t>
            </a:fld>
            <a:endParaRPr lang="en-US" dirty="0"/>
          </a:p>
        </p:txBody>
      </p:sp>
      <p:pic>
        <p:nvPicPr>
          <p:cNvPr id="8" name="Εικόνα 7">
            <a:extLst>
              <a:ext uri="{FF2B5EF4-FFF2-40B4-BE49-F238E27FC236}">
                <a16:creationId xmlns:a16="http://schemas.microsoft.com/office/drawing/2014/main" id="{0C4A402C-9713-4714-A1E1-D3C135BB6D63}"/>
              </a:ext>
            </a:extLst>
          </p:cNvPr>
          <p:cNvPicPr>
            <a:picLocks noChangeAspect="1"/>
          </p:cNvPicPr>
          <p:nvPr/>
        </p:nvPicPr>
        <p:blipFill>
          <a:blip r:embed="rId2"/>
          <a:stretch>
            <a:fillRect/>
          </a:stretch>
        </p:blipFill>
        <p:spPr>
          <a:xfrm>
            <a:off x="4218317" y="4102387"/>
            <a:ext cx="2333444" cy="2755613"/>
          </a:xfrm>
          <a:prstGeom prst="rect">
            <a:avLst/>
          </a:prstGeom>
        </p:spPr>
      </p:pic>
    </p:spTree>
    <p:extLst>
      <p:ext uri="{BB962C8B-B14F-4D97-AF65-F5344CB8AC3E}">
        <p14:creationId xmlns:p14="http://schemas.microsoft.com/office/powerpoint/2010/main" val="2450980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Στατικά Δίκτυα</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32453"/>
                <a:ext cx="9268923" cy="3880773"/>
              </a:xfrm>
            </p:spPr>
            <p:txBody>
              <a:bodyPr/>
              <a:lstStyle/>
              <a:p>
                <a:r>
                  <a:rPr lang="en-US" sz="1800" dirty="0">
                    <a:effectLst/>
                    <a:latin typeface="+mj-lt"/>
                    <a:ea typeface="Times New Roman" panose="02020603050405020304" pitchFamily="18" charset="0"/>
                  </a:rPr>
                  <a:t>Honeycomb</a:t>
                </a:r>
                <a:endParaRPr lang="el-GR" sz="1800" dirty="0">
                  <a:effectLst/>
                  <a:latin typeface="+mj-lt"/>
                  <a:ea typeface="Times New Roman" panose="02020603050405020304" pitchFamily="18" charset="0"/>
                </a:endParaRPr>
              </a:p>
              <a:p>
                <a:pPr marL="0" indent="0">
                  <a:buNone/>
                </a:pPr>
                <a:endParaRPr lang="el-GR" sz="1800" dirty="0">
                  <a:effectLst/>
                  <a:latin typeface="Calibri" panose="020F0502020204030204" pitchFamily="34" charset="0"/>
                  <a:ea typeface="Times New Roman" panose="02020603050405020304" pitchFamily="18" charset="0"/>
                </a:endParaRPr>
              </a:p>
              <a:p>
                <a:pPr marL="0" indent="0" algn="just">
                  <a:spcAft>
                    <a:spcPts val="600"/>
                  </a:spcAft>
                  <a:buNone/>
                  <a:tabLst>
                    <a:tab pos="648335" algn="l"/>
                    <a:tab pos="900430" algn="l"/>
                    <a:tab pos="1260475" algn="l"/>
                    <a:tab pos="1620520" algn="l"/>
                  </a:tabLst>
                </a:pPr>
                <a:r>
                  <a:rPr lang="el-GR" dirty="0">
                    <a:latin typeface="Calibri" panose="020F0502020204030204" pitchFamily="34" charset="0"/>
                    <a:ea typeface="Times New Roman" panose="02020603050405020304" pitchFamily="18" charset="0"/>
                  </a:rPr>
                  <a:t>Θ</a:t>
                </a:r>
                <a:r>
                  <a:rPr lang="el-GR" sz="1800" dirty="0">
                    <a:effectLst/>
                    <a:latin typeface="Calibri" panose="020F0502020204030204" pitchFamily="34" charset="0"/>
                    <a:ea typeface="Times New Roman" panose="02020603050405020304" pitchFamily="18" charset="0"/>
                  </a:rPr>
                  <a:t>εωρείται ως δίκτυο (με μορφή πλέγματος κηρήθρας) διασύνδεσης πολλαπλών επεξεργαστών. Ένα τέτοιο δίκτυο με </a:t>
                </a:r>
                <a:r>
                  <a:rPr lang="en-US" sz="1800" dirty="0">
                    <a:effectLst/>
                    <a:latin typeface="Calibri" panose="020F0502020204030204" pitchFamily="34" charset="0"/>
                    <a:ea typeface="Times New Roman" panose="02020603050405020304" pitchFamily="18" charset="0"/>
                  </a:rPr>
                  <a:t>n</a:t>
                </a:r>
                <a:r>
                  <a:rPr lang="el-GR" sz="1800" dirty="0">
                    <a:effectLst/>
                    <a:latin typeface="Calibri" panose="020F0502020204030204" pitchFamily="34" charset="0"/>
                    <a:ea typeface="Times New Roman" panose="02020603050405020304" pitchFamily="18" charset="0"/>
                  </a:rPr>
                  <a:t> κόμβους έχει βαθμό 3 και διάμετρο περίπου 1,63 </a:t>
                </a:r>
                <a:r>
                  <a:rPr lang="en-US" sz="1800" dirty="0">
                    <a:effectLst/>
                    <a:latin typeface="Calibri" panose="020F0502020204030204" pitchFamily="34" charset="0"/>
                    <a:ea typeface="Times New Roman" panose="02020603050405020304" pitchFamily="18" charset="0"/>
                  </a:rPr>
                  <a:t>x </a:t>
                </a:r>
                <a14:m>
                  <m:oMath xmlns:m="http://schemas.openxmlformats.org/officeDocument/2006/math">
                    <m:r>
                      <a:rPr lang="el-GR" sz="1800" i="1">
                        <a:effectLst/>
                        <a:latin typeface="Cambria Math" panose="02040503050406030204" pitchFamily="18" charset="0"/>
                        <a:ea typeface="Times New Roman" panose="02020603050405020304" pitchFamily="18" charset="0"/>
                      </a:rPr>
                      <m:t>√</m:t>
                    </m:r>
                    <m:r>
                      <a:rPr lang="el-GR" sz="1800" i="1">
                        <a:effectLst/>
                        <a:latin typeface="Cambria Math" panose="02040503050406030204" pitchFamily="18" charset="0"/>
                        <a:ea typeface="Times New Roman" panose="02020603050405020304" pitchFamily="18" charset="0"/>
                      </a:rPr>
                      <m:t>𝑛</m:t>
                    </m:r>
                  </m:oMath>
                </a14:m>
                <a:r>
                  <a:rPr lang="el-GR" sz="1800" dirty="0">
                    <a:effectLst/>
                    <a:latin typeface="Calibri" panose="020F0502020204030204" pitchFamily="34" charset="0"/>
                    <a:ea typeface="Times New Roman" panose="02020603050405020304" pitchFamily="18" charset="0"/>
                  </a:rPr>
                  <a:t> -1, που είναι 25% μικρότερο και έχει κατά 18,5% μικρότερη διάμετρο, από το αντίστοιχο δίκτυο πλέγματος με τον ίδιο αριθμό κόμβων.</a:t>
                </a:r>
              </a:p>
              <a:p>
                <a:pPr marL="0" indent="0">
                  <a:buNone/>
                </a:pPr>
                <a:endParaRPr lang="el-GR" dirty="0"/>
              </a:p>
            </p:txBody>
          </p:sp>
        </mc:Choice>
        <mc:Fallback xmlns="">
          <p:sp>
            <p:nvSpPr>
              <p:cNvPr id="3" name="Θέση περιεχομένου 2">
                <a:extLst>
                  <a:ext uri="{FF2B5EF4-FFF2-40B4-BE49-F238E27FC236}">
                    <a16:creationId xmlns:a16="http://schemas.microsoft.com/office/drawing/2014/main" id="{C9E5E9C2-4D33-4B66-AE8D-0978BFF3CC42}"/>
                  </a:ext>
                </a:extLst>
              </p:cNvPr>
              <p:cNvSpPr>
                <a:spLocks noGrp="1" noRot="1" noChangeAspect="1" noMove="1" noResize="1" noEditPoints="1" noAdjustHandles="1" noChangeArrowheads="1" noChangeShapeType="1" noTextEdit="1"/>
              </p:cNvSpPr>
              <p:nvPr>
                <p:ph idx="1"/>
              </p:nvPr>
            </p:nvSpPr>
            <p:spPr>
              <a:xfrm>
                <a:off x="677334" y="1332453"/>
                <a:ext cx="9268923" cy="3880773"/>
              </a:xfrm>
              <a:blipFill>
                <a:blip r:embed="rId2"/>
                <a:stretch>
                  <a:fillRect l="-526" t="-1101" r="-526"/>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58</a:t>
            </a:fld>
            <a:endParaRPr lang="en-US" dirty="0"/>
          </a:p>
        </p:txBody>
      </p:sp>
      <p:pic>
        <p:nvPicPr>
          <p:cNvPr id="6" name="Εικόνα 5">
            <a:extLst>
              <a:ext uri="{FF2B5EF4-FFF2-40B4-BE49-F238E27FC236}">
                <a16:creationId xmlns:a16="http://schemas.microsoft.com/office/drawing/2014/main" id="{79A1492B-AF18-4644-B807-DCD55D2487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74971" y="3573181"/>
            <a:ext cx="2445006" cy="2468181"/>
          </a:xfrm>
          <a:prstGeom prst="rect">
            <a:avLst/>
          </a:prstGeom>
          <a:noFill/>
          <a:ln>
            <a:noFill/>
          </a:ln>
        </p:spPr>
      </p:pic>
    </p:spTree>
    <p:extLst>
      <p:ext uri="{BB962C8B-B14F-4D97-AF65-F5344CB8AC3E}">
        <p14:creationId xmlns:p14="http://schemas.microsoft.com/office/powerpoint/2010/main" val="1333689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Στατικά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32453"/>
            <a:ext cx="9268923" cy="3880773"/>
          </a:xfrm>
        </p:spPr>
        <p:txBody>
          <a:bodyPr/>
          <a:lstStyle/>
          <a:p>
            <a:r>
              <a:rPr lang="en-US" sz="1800" dirty="0">
                <a:effectLst/>
                <a:latin typeface="Calibri" panose="020F0502020204030204" pitchFamily="34" charset="0"/>
                <a:ea typeface="Times New Roman" panose="02020603050405020304" pitchFamily="18" charset="0"/>
              </a:rPr>
              <a:t>Hypercube (Binary n-Cube)</a:t>
            </a:r>
            <a:endParaRPr lang="el-GR" sz="1800" dirty="0">
              <a:effectLst/>
              <a:latin typeface="Calibri" panose="020F0502020204030204" pitchFamily="34" charset="0"/>
              <a:ea typeface="Times New Roman" panose="02020603050405020304" pitchFamily="18" charset="0"/>
            </a:endParaRPr>
          </a:p>
          <a:p>
            <a:pPr marL="0" indent="0">
              <a:buNone/>
            </a:pPr>
            <a:endParaRPr lang="el-GR" sz="1800" dirty="0">
              <a:effectLst/>
              <a:latin typeface="+mj-lt"/>
              <a:ea typeface="Times New Roman" panose="02020603050405020304" pitchFamily="18" charset="0"/>
            </a:endParaRPr>
          </a:p>
          <a:p>
            <a:pPr marL="0" indent="0" algn="just">
              <a:spcAft>
                <a:spcPts val="600"/>
              </a:spcAft>
              <a:buNone/>
              <a:tabLst>
                <a:tab pos="648335" algn="l"/>
                <a:tab pos="900430" algn="l"/>
                <a:tab pos="1260475" algn="l"/>
                <a:tab pos="1620520" algn="l"/>
              </a:tabLst>
            </a:pPr>
            <a:r>
              <a:rPr lang="el-GR" dirty="0">
                <a:latin typeface="Calibri" panose="020F0502020204030204" pitchFamily="34" charset="0"/>
                <a:cs typeface="Calibri" panose="020F0502020204030204" pitchFamily="34" charset="0"/>
              </a:rPr>
              <a:t>Ένας </a:t>
            </a:r>
            <a:r>
              <a:rPr lang="el-GR" dirty="0" err="1">
                <a:latin typeface="Calibri" panose="020F0502020204030204" pitchFamily="34" charset="0"/>
                <a:cs typeface="Calibri" panose="020F0502020204030204" pitchFamily="34" charset="0"/>
              </a:rPr>
              <a:t>υπερκύβος</a:t>
            </a:r>
            <a:r>
              <a:rPr lang="el-GR" dirty="0">
                <a:latin typeface="Calibri" panose="020F0502020204030204" pitchFamily="34" charset="0"/>
                <a:cs typeface="Calibri" panose="020F0502020204030204" pitchFamily="34" charset="0"/>
              </a:rPr>
              <a:t> είναι ένας κύβος </a:t>
            </a:r>
            <a:r>
              <a:rPr lang="en-US" dirty="0">
                <a:latin typeface="Calibri" panose="020F0502020204030204" pitchFamily="34" charset="0"/>
                <a:cs typeface="Calibri" panose="020F0502020204030204" pitchFamily="34" charset="0"/>
              </a:rPr>
              <a:t>k</a:t>
            </a:r>
            <a:r>
              <a:rPr lang="el-GR" dirty="0">
                <a:latin typeface="Calibri" panose="020F0502020204030204" pitchFamily="34" charset="0"/>
                <a:cs typeface="Calibri" panose="020F0502020204030204" pitchFamily="34" charset="0"/>
              </a:rPr>
              <a:t>-διαστάσεων, όπου κάθε κόμβος έχει διεύθυνση k-</a:t>
            </a:r>
            <a:r>
              <a:rPr lang="el-GR" dirty="0" err="1">
                <a:latin typeface="Calibri" panose="020F0502020204030204" pitchFamily="34" charset="0"/>
                <a:cs typeface="Calibri" panose="020F0502020204030204" pitchFamily="34" charset="0"/>
              </a:rPr>
              <a:t>bit</a:t>
            </a:r>
            <a:r>
              <a:rPr lang="el-GR" dirty="0">
                <a:latin typeface="Calibri" panose="020F0502020204030204" pitchFamily="34" charset="0"/>
                <a:cs typeface="Calibri" panose="020F0502020204030204" pitchFamily="34" charset="0"/>
              </a:rPr>
              <a:t> και συνδέεται με k άλλους κόμβους. Δύο κόμβοι συνδέονται άμεσα εάν οι διευθύνσεις τους διαφέρουν ακριβώς κατά ένα </a:t>
            </a:r>
            <a:r>
              <a:rPr lang="el-GR" dirty="0" err="1">
                <a:latin typeface="Calibri" panose="020F0502020204030204" pitchFamily="34" charset="0"/>
                <a:cs typeface="Calibri" panose="020F0502020204030204" pitchFamily="34" charset="0"/>
              </a:rPr>
              <a:t>bit</a:t>
            </a:r>
            <a:r>
              <a:rPr lang="el-GR" dirty="0">
                <a:latin typeface="Calibri" panose="020F0502020204030204" pitchFamily="34" charset="0"/>
                <a:cs typeface="Calibri" panose="020F0502020204030204" pitchFamily="34" charset="0"/>
              </a:rPr>
              <a:t>. Επομένως, κάθε κόμβος έχει </a:t>
            </a:r>
            <a:r>
              <a:rPr lang="en-US" dirty="0">
                <a:latin typeface="Calibri" panose="020F0502020204030204" pitchFamily="34" charset="0"/>
                <a:cs typeface="Calibri" panose="020F0502020204030204" pitchFamily="34" charset="0"/>
              </a:rPr>
              <a:t>k </a:t>
            </a:r>
            <a:r>
              <a:rPr lang="el-GR" dirty="0">
                <a:latin typeface="Calibri" panose="020F0502020204030204" pitchFamily="34" charset="0"/>
                <a:cs typeface="Calibri" panose="020F0502020204030204" pitchFamily="34" charset="0"/>
              </a:rPr>
              <a:t>άμεσα συνδεδεμένους γείτονες.</a:t>
            </a:r>
          </a:p>
          <a:p>
            <a:pPr marL="0" indent="0" algn="just">
              <a:spcAft>
                <a:spcPts val="600"/>
              </a:spcAft>
              <a:buNone/>
              <a:tabLst>
                <a:tab pos="648335" algn="l"/>
                <a:tab pos="900430" algn="l"/>
                <a:tab pos="1260475" algn="l"/>
                <a:tab pos="1620520" algn="l"/>
              </a:tabLst>
            </a:pPr>
            <a:r>
              <a:rPr lang="el-GR" sz="1800" dirty="0">
                <a:effectLst/>
                <a:latin typeface="Calibri" panose="020F0502020204030204" pitchFamily="34" charset="0"/>
                <a:ea typeface="Times New Roman" panose="02020603050405020304" pitchFamily="18" charset="0"/>
                <a:cs typeface="Calibri" panose="020F0502020204030204" pitchFamily="34" charset="0"/>
              </a:rPr>
              <a:t>Ο συνολικός αριθμός των κόμβων σε έναν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υπερκύβο</a:t>
            </a:r>
            <a:r>
              <a:rPr lang="el-GR" sz="1800" dirty="0">
                <a:effectLst/>
                <a:latin typeface="Calibri" panose="020F0502020204030204" pitchFamily="34" charset="0"/>
                <a:ea typeface="Times New Roman" panose="02020603050405020304" pitchFamily="18" charset="0"/>
                <a:cs typeface="Calibri" panose="020F0502020204030204" pitchFamily="34" charset="0"/>
              </a:rPr>
              <a:t> k-διαστάσεων είναι 2</a:t>
            </a:r>
            <a:r>
              <a:rPr lang="el-GR" sz="1800" baseline="30000" dirty="0">
                <a:effectLst/>
                <a:latin typeface="Calibri" panose="020F0502020204030204" pitchFamily="34" charset="0"/>
                <a:ea typeface="Times New Roman" panose="02020603050405020304" pitchFamily="18" charset="0"/>
                <a:cs typeface="Calibri" panose="020F0502020204030204" pitchFamily="34" charset="0"/>
              </a:rPr>
              <a:t>k</a:t>
            </a:r>
            <a:r>
              <a:rPr lang="el-GR" sz="1800" dirty="0">
                <a:effectLst/>
                <a:latin typeface="Calibri" panose="020F0502020204030204" pitchFamily="34" charset="0"/>
                <a:ea typeface="Times New Roman" panose="02020603050405020304" pitchFamily="18" charset="0"/>
                <a:cs typeface="Calibri" panose="020F0502020204030204" pitchFamily="34" charset="0"/>
              </a:rPr>
              <a:t> και ο συνολικός αριθμός των συνδέσμων και η διάμετρος είναι (2</a:t>
            </a:r>
            <a:r>
              <a:rPr lang="el-GR" sz="1800" baseline="30000" dirty="0">
                <a:effectLst/>
                <a:latin typeface="Calibri" panose="020F0502020204030204" pitchFamily="34" charset="0"/>
                <a:ea typeface="Times New Roman" panose="02020603050405020304" pitchFamily="18" charset="0"/>
                <a:cs typeface="Calibri" panose="020F0502020204030204" pitchFamily="34" charset="0"/>
              </a:rPr>
              <a:t>k</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x </a:t>
            </a:r>
            <a:r>
              <a:rPr lang="el-GR" sz="1800" dirty="0">
                <a:effectLst/>
                <a:latin typeface="Calibri" panose="020F0502020204030204" pitchFamily="34" charset="0"/>
                <a:ea typeface="Times New Roman" panose="02020603050405020304" pitchFamily="18" charset="0"/>
                <a:cs typeface="Calibri" panose="020F0502020204030204" pitchFamily="34" charset="0"/>
              </a:rPr>
              <a:t>k)/2 και k, αντίστοιχα. </a:t>
            </a:r>
            <a:r>
              <a:rPr lang="el-GR" dirty="0">
                <a:latin typeface="Calibri" panose="020F0502020204030204" pitchFamily="34" charset="0"/>
                <a:cs typeface="Calibri" panose="020F0502020204030204" pitchFamily="34" charset="0"/>
              </a:rPr>
              <a:t> </a:t>
            </a: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59</a:t>
            </a:fld>
            <a:endParaRPr lang="en-US" dirty="0"/>
          </a:p>
        </p:txBody>
      </p:sp>
      <p:pic>
        <p:nvPicPr>
          <p:cNvPr id="5" name="Εικόνα 4">
            <a:extLst>
              <a:ext uri="{FF2B5EF4-FFF2-40B4-BE49-F238E27FC236}">
                <a16:creationId xmlns:a16="http://schemas.microsoft.com/office/drawing/2014/main" id="{1B7B545A-4A6A-4056-9656-D29853D0998B}"/>
              </a:ext>
            </a:extLst>
          </p:cNvPr>
          <p:cNvPicPr>
            <a:picLocks noChangeAspect="1"/>
          </p:cNvPicPr>
          <p:nvPr/>
        </p:nvPicPr>
        <p:blipFill>
          <a:blip r:embed="rId2"/>
          <a:stretch>
            <a:fillRect/>
          </a:stretch>
        </p:blipFill>
        <p:spPr>
          <a:xfrm>
            <a:off x="4378265" y="3981450"/>
            <a:ext cx="2400300" cy="2266950"/>
          </a:xfrm>
          <a:prstGeom prst="rect">
            <a:avLst/>
          </a:prstGeom>
        </p:spPr>
      </p:pic>
    </p:spTree>
    <p:extLst>
      <p:ext uri="{BB962C8B-B14F-4D97-AF65-F5344CB8AC3E}">
        <p14:creationId xmlns:p14="http://schemas.microsoft.com/office/powerpoint/2010/main" val="419051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σύντομη απάντηση</a:t>
            </a:r>
            <a:endParaRPr lang="en-GB" sz="1200" b="1" dirty="0">
              <a:solidFill>
                <a:schemeClr val="accent6">
                  <a:lumMod val="50000"/>
                </a:schemeClr>
              </a:solidFill>
            </a:endParaRPr>
          </a:p>
        </p:txBody>
      </p:sp>
      <p:sp>
        <p:nvSpPr>
          <p:cNvPr id="10" name="Rectangle 9"/>
          <p:cNvSpPr/>
          <p:nvPr/>
        </p:nvSpPr>
        <p:spPr>
          <a:xfrm>
            <a:off x="0" y="246888"/>
            <a:ext cx="12191999" cy="584775"/>
          </a:xfrm>
          <a:prstGeom prst="rect">
            <a:avLst/>
          </a:prstGeom>
        </p:spPr>
        <p:txBody>
          <a:bodyPr wrap="square">
            <a:spAutoFit/>
          </a:bodyPr>
          <a:lstStyle/>
          <a:p>
            <a:pPr lvl="1">
              <a:spcAft>
                <a:spcPts val="600"/>
              </a:spcAft>
            </a:pPr>
            <a:r>
              <a:rPr lang="el-GR" sz="3200" b="1" dirty="0">
                <a:solidFill>
                  <a:srgbClr val="C00000"/>
                </a:solidFill>
              </a:rPr>
              <a:t>Ποια μοναδικά χαρακτηριστικά ορίζουν τις υπηρεσίες νέφους;</a:t>
            </a:r>
            <a:r>
              <a:rPr lang="en-US" sz="3200" b="1" dirty="0">
                <a:solidFill>
                  <a:srgbClr val="C00000"/>
                </a:solidFill>
              </a:rPr>
              <a:t> </a:t>
            </a:r>
            <a:r>
              <a:rPr lang="en-US" sz="1400" b="1" dirty="0">
                <a:solidFill>
                  <a:srgbClr val="C00000"/>
                </a:solidFill>
              </a:rPr>
              <a:t>(</a:t>
            </a:r>
            <a:r>
              <a:rPr lang="el-GR" sz="1400" b="1" dirty="0">
                <a:solidFill>
                  <a:srgbClr val="C00000"/>
                </a:solidFill>
              </a:rPr>
              <a:t>συνέχεια)</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9" name="Rectangle 8"/>
          <p:cNvSpPr/>
          <p:nvPr/>
        </p:nvSpPr>
        <p:spPr>
          <a:xfrm>
            <a:off x="474784" y="1040384"/>
            <a:ext cx="11095893" cy="4385816"/>
          </a:xfrm>
          <a:prstGeom prst="rect">
            <a:avLst/>
          </a:prstGeom>
        </p:spPr>
        <p:txBody>
          <a:bodyPr wrap="square">
            <a:spAutoFit/>
          </a:bodyPr>
          <a:lstStyle/>
          <a:p>
            <a:pPr algn="just">
              <a:spcAft>
                <a:spcPts val="600"/>
              </a:spcAft>
            </a:pPr>
            <a:r>
              <a:rPr lang="el-GR" sz="2400" b="1" dirty="0">
                <a:solidFill>
                  <a:srgbClr val="FF0000"/>
                </a:solidFill>
                <a:ea typeface="Times New Roman" panose="02020603050405020304" pitchFamily="18" charset="0"/>
              </a:rPr>
              <a:t>Ερώτηση:</a:t>
            </a:r>
            <a:r>
              <a:rPr lang="el-GR" sz="2400" dirty="0">
                <a:ea typeface="Times New Roman" panose="02020603050405020304" pitchFamily="18" charset="0"/>
              </a:rPr>
              <a:t> Αν έχω δώσει την </a:t>
            </a:r>
            <a:r>
              <a:rPr lang="en-US" sz="2400" dirty="0">
                <a:ea typeface="Times New Roman" panose="02020603050405020304" pitchFamily="18" charset="0"/>
              </a:rPr>
              <a:t>CPU</a:t>
            </a:r>
            <a:r>
              <a:rPr lang="el-GR" sz="2400" dirty="0">
                <a:ea typeface="Times New Roman" panose="02020603050405020304" pitchFamily="18" charset="0"/>
              </a:rPr>
              <a:t> και το σκληρό δίσκο του προσωπικού υπολογιστή μου προς ενοικίαση, αυτό αποτελεί μία υπηρεσία νέφους; </a:t>
            </a:r>
          </a:p>
          <a:p>
            <a:pPr algn="just">
              <a:spcAft>
                <a:spcPts val="600"/>
              </a:spcAft>
            </a:pPr>
            <a:r>
              <a:rPr lang="el-GR" sz="2400" b="1" dirty="0">
                <a:solidFill>
                  <a:srgbClr val="00B0F0"/>
                </a:solidFill>
                <a:ea typeface="Times New Roman" panose="02020603050405020304" pitchFamily="18" charset="0"/>
              </a:rPr>
              <a:t>Απάντηση:</a:t>
            </a:r>
            <a:r>
              <a:rPr lang="el-GR" sz="2400" dirty="0">
                <a:ea typeface="Times New Roman" panose="02020603050405020304" pitchFamily="18" charset="0"/>
              </a:rPr>
              <a:t> Πιθανότατα όχι. Λοιπόν, ποια είναι τα χαρακτηριστικά γνωρίσματα μίας υπηρεσίας νέφους; Η λέξη-κλειδί είναι το κατ’ απαίτηση, σε δύο διαστάσεις: στο χρόνο και στην κλίμακα. </a:t>
            </a:r>
            <a:endParaRPr lang="en-US" sz="2400" dirty="0">
              <a:ea typeface="Times New Roman" panose="02020603050405020304" pitchFamily="18" charset="0"/>
            </a:endParaRPr>
          </a:p>
          <a:p>
            <a:pPr marL="800100" lvl="1" indent="-342900" algn="just">
              <a:spcAft>
                <a:spcPts val="600"/>
              </a:spcAft>
              <a:buFont typeface="Symbol" panose="05050102010706020507" pitchFamily="18" charset="2"/>
              <a:buChar char=""/>
            </a:pPr>
            <a:r>
              <a:rPr lang="el-GR" sz="2400" b="1" i="1" dirty="0">
                <a:solidFill>
                  <a:srgbClr val="002060"/>
                </a:solidFill>
                <a:ea typeface="Times New Roman" panose="02020603050405020304" pitchFamily="18" charset="0"/>
              </a:rPr>
              <a:t>Κατ’ απαίτηση στο χρόνο</a:t>
            </a:r>
            <a:r>
              <a:rPr lang="el-GR" sz="2400" dirty="0">
                <a:ea typeface="Times New Roman" panose="02020603050405020304" pitchFamily="18" charset="0"/>
              </a:rPr>
              <a:t>: μία υπηρεσία νέφους επιτρέπει στους χρήστες της να αλλάξουν τα αιτήματά τους σε πόρους σε ένα σύντομο χρονικό διάστημα και πιθανώς μόνο για ένα μικρό χρονικό διάστημα.</a:t>
            </a:r>
            <a:endParaRPr lang="en-US" sz="2400" dirty="0">
              <a:ea typeface="Times New Roman" panose="02020603050405020304" pitchFamily="18" charset="0"/>
            </a:endParaRPr>
          </a:p>
          <a:p>
            <a:pPr marL="800100" lvl="1" indent="-342900" algn="just">
              <a:spcAft>
                <a:spcPts val="600"/>
              </a:spcAft>
              <a:buFont typeface="Symbol" panose="05050102010706020507" pitchFamily="18" charset="2"/>
              <a:buChar char=""/>
            </a:pPr>
            <a:r>
              <a:rPr lang="el-GR" sz="2400" b="1" i="1" dirty="0">
                <a:solidFill>
                  <a:srgbClr val="002060"/>
                </a:solidFill>
                <a:ea typeface="Times New Roman" panose="02020603050405020304" pitchFamily="18" charset="0"/>
              </a:rPr>
              <a:t>Κατ’ απαίτηση στην κλίμακα</a:t>
            </a:r>
            <a:r>
              <a:rPr lang="el-GR" sz="2400" dirty="0">
                <a:ea typeface="Times New Roman" panose="02020603050405020304" pitchFamily="18" charset="0"/>
              </a:rPr>
              <a:t>: μία υπηρεσία νέφους επιτρέπει στους χρήστες της να ξεκινήσουν με ένα πολύ μικρό ελάχιστο επίπεδο αιτουμένων  πόρων και να πάει πραγματικά σε μεγάλη κλίμακα.</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16073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Στατικά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32453"/>
            <a:ext cx="9268923" cy="3880773"/>
          </a:xfrm>
        </p:spPr>
        <p:txBody>
          <a:bodyPr/>
          <a:lstStyle/>
          <a:p>
            <a:r>
              <a:rPr lang="en-US" sz="1800" dirty="0">
                <a:effectLst/>
                <a:latin typeface="+mj-lt"/>
                <a:ea typeface="Times New Roman" panose="02020603050405020304" pitchFamily="18" charset="0"/>
              </a:rPr>
              <a:t>k</a:t>
            </a:r>
            <a:r>
              <a:rPr lang="el-GR" sz="1800" dirty="0">
                <a:effectLst/>
                <a:latin typeface="+mj-lt"/>
                <a:ea typeface="Times New Roman" panose="02020603050405020304" pitchFamily="18" charset="0"/>
              </a:rPr>
              <a:t>-</a:t>
            </a:r>
            <a:r>
              <a:rPr lang="en-US" sz="1800" dirty="0" err="1">
                <a:effectLst/>
                <a:latin typeface="+mj-lt"/>
                <a:ea typeface="Times New Roman" panose="02020603050405020304" pitchFamily="18" charset="0"/>
              </a:rPr>
              <a:t>ary</a:t>
            </a:r>
            <a:r>
              <a:rPr lang="en-US" sz="1800" dirty="0">
                <a:effectLst/>
                <a:latin typeface="+mj-lt"/>
                <a:ea typeface="Times New Roman" panose="02020603050405020304" pitchFamily="18" charset="0"/>
              </a:rPr>
              <a:t> n</a:t>
            </a:r>
            <a:r>
              <a:rPr lang="el-GR" sz="1800" dirty="0">
                <a:effectLst/>
                <a:latin typeface="+mj-lt"/>
                <a:ea typeface="Times New Roman" panose="02020603050405020304" pitchFamily="18" charset="0"/>
              </a:rPr>
              <a:t>-</a:t>
            </a:r>
            <a:r>
              <a:rPr lang="en-US" sz="1800" dirty="0">
                <a:effectLst/>
                <a:latin typeface="+mj-lt"/>
                <a:ea typeface="Times New Roman" panose="02020603050405020304" pitchFamily="18" charset="0"/>
              </a:rPr>
              <a:t>cube </a:t>
            </a:r>
          </a:p>
          <a:p>
            <a:pPr marL="0" indent="0">
              <a:buNone/>
            </a:pPr>
            <a:endParaRPr lang="el-GR" sz="1800" dirty="0">
              <a:effectLst/>
              <a:latin typeface="+mj-lt"/>
              <a:ea typeface="Times New Roman" panose="02020603050405020304" pitchFamily="18" charset="0"/>
            </a:endParaRPr>
          </a:p>
          <a:p>
            <a:pPr marL="0" indent="0" algn="just">
              <a:spcAft>
                <a:spcPts val="600"/>
              </a:spcAft>
              <a:buNone/>
              <a:tabLst>
                <a:tab pos="648335" algn="l"/>
                <a:tab pos="900430" algn="l"/>
                <a:tab pos="1260475" algn="l"/>
                <a:tab pos="1620520" algn="l"/>
              </a:tabLst>
            </a:pPr>
            <a:r>
              <a:rPr lang="el-GR" sz="1800" dirty="0">
                <a:effectLst/>
                <a:latin typeface="Calibri" panose="020F0502020204030204" pitchFamily="34" charset="0"/>
                <a:ea typeface="Times New Roman" panose="02020603050405020304" pitchFamily="18" charset="0"/>
                <a:cs typeface="Calibri" panose="020F0502020204030204" pitchFamily="34" charset="0"/>
              </a:rPr>
              <a:t>Ένα </a:t>
            </a:r>
            <a:r>
              <a:rPr lang="en-US" sz="1800" dirty="0">
                <a:effectLst/>
                <a:latin typeface="Calibri" panose="020F0502020204030204" pitchFamily="34" charset="0"/>
                <a:ea typeface="Times New Roman" panose="02020603050405020304" pitchFamily="18" charset="0"/>
                <a:cs typeface="Calibri" panose="020F0502020204030204" pitchFamily="34" charset="0"/>
              </a:rPr>
              <a:t>k</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ary</a:t>
            </a:r>
            <a:r>
              <a:rPr lang="en-US" sz="1800" dirty="0">
                <a:effectLst/>
                <a:latin typeface="Calibri" panose="020F0502020204030204" pitchFamily="34" charset="0"/>
                <a:ea typeface="Times New Roman" panose="02020603050405020304" pitchFamily="18" charset="0"/>
                <a:cs typeface="Calibri" panose="020F0502020204030204" pitchFamily="34" charset="0"/>
              </a:rPr>
              <a:t> n</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cube </a:t>
            </a:r>
            <a:r>
              <a:rPr lang="el-GR" sz="1800" dirty="0">
                <a:effectLst/>
                <a:latin typeface="Calibri" panose="020F0502020204030204" pitchFamily="34" charset="0"/>
                <a:ea typeface="Times New Roman" panose="02020603050405020304" pitchFamily="18" charset="0"/>
                <a:cs typeface="Calibri" panose="020F0502020204030204" pitchFamily="34" charset="0"/>
              </a:rPr>
              <a:t>δίκτυο αποτελείται από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1800" baseline="30000" dirty="0" err="1">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κόμβους, έτσι ώστε να υπάρχουν </a:t>
            </a:r>
            <a:r>
              <a:rPr lang="en-US" sz="1800" dirty="0">
                <a:effectLst/>
                <a:latin typeface="Calibri" panose="020F0502020204030204" pitchFamily="34" charset="0"/>
                <a:ea typeface="Times New Roman" panose="02020603050405020304" pitchFamily="18" charset="0"/>
                <a:cs typeface="Calibri" panose="020F0502020204030204" pitchFamily="34" charset="0"/>
              </a:rPr>
              <a:t>k</a:t>
            </a:r>
            <a:r>
              <a:rPr lang="el-GR" sz="1800" dirty="0">
                <a:effectLst/>
                <a:latin typeface="Calibri" panose="020F0502020204030204" pitchFamily="34" charset="0"/>
                <a:ea typeface="Times New Roman" panose="02020603050405020304" pitchFamily="18" charset="0"/>
                <a:cs typeface="Calibri" panose="020F0502020204030204" pitchFamily="34" charset="0"/>
              </a:rPr>
              <a:t> κόμβοι σε κάθε διάσταση. Κάθε κόμβος </a:t>
            </a:r>
            <a:r>
              <a:rPr lang="en-US" sz="1800" dirty="0">
                <a:effectLst/>
                <a:latin typeface="Calibri" panose="020F0502020204030204" pitchFamily="34" charset="0"/>
                <a:ea typeface="Times New Roman" panose="02020603050405020304" pitchFamily="18" charset="0"/>
                <a:cs typeface="Calibri" panose="020F0502020204030204" pitchFamily="34" charset="0"/>
              </a:rPr>
              <a:t>X</a:t>
            </a:r>
            <a:r>
              <a:rPr lang="el-GR" sz="1800" dirty="0">
                <a:effectLst/>
                <a:latin typeface="Calibri" panose="020F0502020204030204" pitchFamily="34" charset="0"/>
                <a:ea typeface="Times New Roman" panose="02020603050405020304" pitchFamily="18" charset="0"/>
                <a:cs typeface="Calibri" panose="020F0502020204030204" pitchFamily="34" charset="0"/>
              </a:rPr>
              <a:t> αναγνωρίζεται από </a:t>
            </a:r>
            <a:r>
              <a:rPr lang="en-US" sz="1800" dirty="0">
                <a:effectLst/>
                <a:latin typeface="Calibri" panose="020F0502020204030204" pitchFamily="34" charset="0"/>
                <a:ea typeface="Times New Roman" panose="02020603050405020304" pitchFamily="18" charset="0"/>
                <a:cs typeface="Calibri" panose="020F0502020204030204" pitchFamily="34" charset="0"/>
              </a:rPr>
              <a:t>n </a:t>
            </a:r>
            <a:r>
              <a:rPr lang="el-GR" sz="1800" dirty="0">
                <a:effectLst/>
                <a:latin typeface="Calibri" panose="020F0502020204030204" pitchFamily="34" charset="0"/>
                <a:ea typeface="Times New Roman" panose="02020603050405020304" pitchFamily="18" charset="0"/>
                <a:cs typeface="Calibri" panose="020F0502020204030204" pitchFamily="34" charset="0"/>
              </a:rPr>
              <a:t>συντεταγμένες</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p>
          <a:p>
            <a:pPr marL="0" indent="0" algn="just">
              <a:spcAft>
                <a:spcPts val="600"/>
              </a:spcAft>
              <a:buNone/>
              <a:tabLst>
                <a:tab pos="648335" algn="l"/>
                <a:tab pos="900430" algn="l"/>
                <a:tab pos="1260475" algn="l"/>
                <a:tab pos="1620520" algn="l"/>
              </a:tabLst>
            </a:pPr>
            <a:r>
              <a:rPr lang="el-GR" dirty="0">
                <a:latin typeface="Calibri" panose="020F0502020204030204" pitchFamily="34" charset="0"/>
                <a:ea typeface="Times New Roman" panose="02020603050405020304" pitchFamily="18" charset="0"/>
                <a:cs typeface="Calibri" panose="020F0502020204030204" pitchFamily="34" charset="0"/>
              </a:rPr>
              <a:t>Σ</a:t>
            </a:r>
            <a:r>
              <a:rPr lang="el-GR" sz="1800" dirty="0">
                <a:effectLst/>
                <a:latin typeface="Calibri" panose="020F0502020204030204" pitchFamily="34" charset="0"/>
                <a:ea typeface="Times New Roman" panose="02020603050405020304" pitchFamily="18" charset="0"/>
                <a:cs typeface="Calibri" panose="020F0502020204030204" pitchFamily="34" charset="0"/>
              </a:rPr>
              <a:t>ε αντίθεση με το ν-</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διάστατο</a:t>
            </a:r>
            <a:r>
              <a:rPr lang="el-GR" sz="1800" dirty="0">
                <a:effectLst/>
                <a:latin typeface="Calibri" panose="020F0502020204030204" pitchFamily="34" charset="0"/>
                <a:ea typeface="Times New Roman" panose="02020603050405020304" pitchFamily="18" charset="0"/>
                <a:cs typeface="Calibri" panose="020F0502020204030204" pitchFamily="34" charset="0"/>
              </a:rPr>
              <a:t> πλέγμα, ένα </a:t>
            </a:r>
            <a:r>
              <a:rPr lang="en-US" sz="1800" dirty="0">
                <a:effectLst/>
                <a:latin typeface="Calibri" panose="020F0502020204030204" pitchFamily="34" charset="0"/>
                <a:ea typeface="Times New Roman" panose="02020603050405020304" pitchFamily="18" charset="0"/>
                <a:cs typeface="Calibri" panose="020F0502020204030204" pitchFamily="34" charset="0"/>
              </a:rPr>
              <a:t>k</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ary</a:t>
            </a:r>
            <a:r>
              <a:rPr lang="en-US" sz="1800" dirty="0">
                <a:effectLst/>
                <a:latin typeface="Calibri" panose="020F0502020204030204" pitchFamily="34" charset="0"/>
                <a:ea typeface="Times New Roman" panose="02020603050405020304" pitchFamily="18" charset="0"/>
                <a:cs typeface="Calibri" panose="020F0502020204030204" pitchFamily="34" charset="0"/>
              </a:rPr>
              <a:t> n</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cube </a:t>
            </a:r>
            <a:r>
              <a:rPr lang="el-GR" sz="1800" dirty="0">
                <a:effectLst/>
                <a:latin typeface="Calibri" panose="020F0502020204030204" pitchFamily="34" charset="0"/>
                <a:ea typeface="Times New Roman" panose="02020603050405020304" pitchFamily="18" charset="0"/>
                <a:cs typeface="Calibri" panose="020F0502020204030204" pitchFamily="34" charset="0"/>
              </a:rPr>
              <a:t>δίκτυο έχει μια συμμετρική τοπολογία, στην οποία κάθε κόμβος έχει ίσο αριθμό γειτόνων.</a:t>
            </a:r>
            <a:endParaRPr lang="el-GR" dirty="0">
              <a:latin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60</a:t>
            </a:fld>
            <a:endParaRPr lang="en-US" dirty="0"/>
          </a:p>
        </p:txBody>
      </p:sp>
      <p:pic>
        <p:nvPicPr>
          <p:cNvPr id="6" name="Εικόνα 5">
            <a:extLst>
              <a:ext uri="{FF2B5EF4-FFF2-40B4-BE49-F238E27FC236}">
                <a16:creationId xmlns:a16="http://schemas.microsoft.com/office/drawing/2014/main" id="{7D39F984-2983-4822-92C6-483E0C994ADD}"/>
              </a:ext>
            </a:extLst>
          </p:cNvPr>
          <p:cNvPicPr>
            <a:picLocks noChangeAspect="1"/>
          </p:cNvPicPr>
          <p:nvPr/>
        </p:nvPicPr>
        <p:blipFill>
          <a:blip r:embed="rId2"/>
          <a:stretch>
            <a:fillRect/>
          </a:stretch>
        </p:blipFill>
        <p:spPr>
          <a:xfrm>
            <a:off x="3226279" y="3763420"/>
            <a:ext cx="2019300" cy="1638300"/>
          </a:xfrm>
          <a:prstGeom prst="rect">
            <a:avLst/>
          </a:prstGeom>
        </p:spPr>
      </p:pic>
      <p:pic>
        <p:nvPicPr>
          <p:cNvPr id="7" name="Εικόνα 6">
            <a:extLst>
              <a:ext uri="{FF2B5EF4-FFF2-40B4-BE49-F238E27FC236}">
                <a16:creationId xmlns:a16="http://schemas.microsoft.com/office/drawing/2014/main" id="{D2341FA4-D277-4242-8973-FF582146DA3E}"/>
              </a:ext>
            </a:extLst>
          </p:cNvPr>
          <p:cNvPicPr>
            <a:picLocks noChangeAspect="1"/>
          </p:cNvPicPr>
          <p:nvPr/>
        </p:nvPicPr>
        <p:blipFill>
          <a:blip r:embed="rId3"/>
          <a:stretch>
            <a:fillRect/>
          </a:stretch>
        </p:blipFill>
        <p:spPr>
          <a:xfrm>
            <a:off x="6026108" y="3566236"/>
            <a:ext cx="1768416" cy="1854680"/>
          </a:xfrm>
          <a:prstGeom prst="rect">
            <a:avLst/>
          </a:prstGeom>
        </p:spPr>
      </p:pic>
      <p:sp>
        <p:nvSpPr>
          <p:cNvPr id="9" name="TextBox 8">
            <a:extLst>
              <a:ext uri="{FF2B5EF4-FFF2-40B4-BE49-F238E27FC236}">
                <a16:creationId xmlns:a16="http://schemas.microsoft.com/office/drawing/2014/main" id="{09284E35-30A8-4A82-9577-9301C4D3298C}"/>
              </a:ext>
            </a:extLst>
          </p:cNvPr>
          <p:cNvSpPr txBox="1"/>
          <p:nvPr/>
        </p:nvSpPr>
        <p:spPr>
          <a:xfrm>
            <a:off x="3293134" y="5525547"/>
            <a:ext cx="6103188"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(a) 4-Ary 2-cube              (b) 3-ary 3-cube networks</a:t>
            </a:r>
            <a:endParaRPr lang="el-GR" dirty="0"/>
          </a:p>
        </p:txBody>
      </p:sp>
    </p:spTree>
    <p:extLst>
      <p:ext uri="{BB962C8B-B14F-4D97-AF65-F5344CB8AC3E}">
        <p14:creationId xmlns:p14="http://schemas.microsoft.com/office/powerpoint/2010/main" val="3336191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Στατικά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32453"/>
            <a:ext cx="9268923" cy="3880773"/>
          </a:xfrm>
        </p:spPr>
        <p:txBody>
          <a:bodyPr/>
          <a:lstStyle/>
          <a:p>
            <a:r>
              <a:rPr lang="en-US" sz="1800" dirty="0">
                <a:effectLst/>
                <a:latin typeface="+mj-lt"/>
                <a:ea typeface="Times New Roman" panose="02020603050405020304" pitchFamily="18" charset="0"/>
              </a:rPr>
              <a:t>Binary Tree</a:t>
            </a:r>
          </a:p>
          <a:p>
            <a:pPr marL="0" indent="0">
              <a:buNone/>
            </a:pPr>
            <a:endParaRPr lang="el-GR" sz="1800" dirty="0">
              <a:effectLst/>
              <a:latin typeface="+mj-lt"/>
              <a:ea typeface="Times New Roman" panose="02020603050405020304" pitchFamily="18" charset="0"/>
            </a:endParaRPr>
          </a:p>
          <a:p>
            <a:pPr marL="0" indent="0" algn="just">
              <a:spcAft>
                <a:spcPts val="600"/>
              </a:spcAft>
              <a:buNone/>
              <a:tabLst>
                <a:tab pos="648335" algn="l"/>
                <a:tab pos="900430" algn="l"/>
                <a:tab pos="1260475" algn="l"/>
                <a:tab pos="1620520" algn="l"/>
              </a:tabLst>
            </a:pPr>
            <a:r>
              <a:rPr lang="el-GR" dirty="0">
                <a:latin typeface="Calibri" panose="020F0502020204030204" pitchFamily="34" charset="0"/>
                <a:ea typeface="Times New Roman" panose="02020603050405020304" pitchFamily="18" charset="0"/>
                <a:cs typeface="Calibri" panose="020F0502020204030204" pitchFamily="34" charset="0"/>
              </a:rPr>
              <a:t>Σε ένα δυαδικό δέντρο ο</a:t>
            </a:r>
            <a:r>
              <a:rPr lang="el-GR" sz="1800" dirty="0">
                <a:effectLst/>
                <a:latin typeface="Calibri" panose="020F0502020204030204" pitchFamily="34" charset="0"/>
                <a:ea typeface="Times New Roman" panose="02020603050405020304" pitchFamily="18" charset="0"/>
                <a:cs typeface="Calibri" panose="020F0502020204030204" pitchFamily="34" charset="0"/>
              </a:rPr>
              <a:t> πρώτος κόμβος καλείται ρίζα, οι τέσσερις κόμβοι στο κάτω μέρος καλούνται κόμβοι φύλλα (ή τερματικοί) και οι υπόλοιποι κόμβοι ονομάζονται ενδιάμεσοι κόμβοι. </a:t>
            </a:r>
            <a:endParaRPr lang="el-GR" dirty="0">
              <a:latin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61</a:t>
            </a:fld>
            <a:endParaRPr lang="en-US" dirty="0"/>
          </a:p>
        </p:txBody>
      </p:sp>
      <p:pic>
        <p:nvPicPr>
          <p:cNvPr id="8" name="Εικόνα 7">
            <a:extLst>
              <a:ext uri="{FF2B5EF4-FFF2-40B4-BE49-F238E27FC236}">
                <a16:creationId xmlns:a16="http://schemas.microsoft.com/office/drawing/2014/main" id="{A62CAE7C-1B97-4592-A377-A7249A5B5C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53531" y="2809259"/>
            <a:ext cx="2844273" cy="1878690"/>
          </a:xfrm>
          <a:prstGeom prst="rect">
            <a:avLst/>
          </a:prstGeom>
          <a:noFill/>
          <a:ln>
            <a:noFill/>
          </a:ln>
        </p:spPr>
      </p:pic>
      <p:sp>
        <p:nvSpPr>
          <p:cNvPr id="10" name="TextBox 9">
            <a:extLst>
              <a:ext uri="{FF2B5EF4-FFF2-40B4-BE49-F238E27FC236}">
                <a16:creationId xmlns:a16="http://schemas.microsoft.com/office/drawing/2014/main" id="{1ED89107-6423-4F04-83CF-8A66D8625177}"/>
              </a:ext>
            </a:extLst>
          </p:cNvPr>
          <p:cNvSpPr txBox="1"/>
          <p:nvPr/>
        </p:nvSpPr>
        <p:spPr>
          <a:xfrm>
            <a:off x="677334" y="4613061"/>
            <a:ext cx="9268922" cy="2031325"/>
          </a:xfrm>
          <a:prstGeom prst="rect">
            <a:avLst/>
          </a:prstGeom>
          <a:noFill/>
        </p:spPr>
        <p:txBody>
          <a:bodyPr wrap="square">
            <a:spAutoFit/>
          </a:bodyPr>
          <a:lstStyle/>
          <a:p>
            <a:r>
              <a:rPr lang="el-GR" sz="1800" dirty="0">
                <a:effectLst/>
                <a:latin typeface="Calibri" panose="020F0502020204030204" pitchFamily="34" charset="0"/>
                <a:ea typeface="Times New Roman" panose="02020603050405020304" pitchFamily="18" charset="0"/>
                <a:cs typeface="Calibri" panose="020F0502020204030204" pitchFamily="34" charset="0"/>
              </a:rPr>
              <a:t>Το δυαδικό δέντρο έχει τα πλεονεκτήματα ότι είναι επεκτάσιμο και έχει απλή εφαρμογή</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ειδικά όσον αφορά τη δρομολόγηση.</a:t>
            </a:r>
          </a:p>
          <a:p>
            <a:endParaRPr lang="el-GR" dirty="0">
              <a:latin typeface="Calibri" panose="020F0502020204030204" pitchFamily="34" charset="0"/>
              <a:ea typeface="Times New Roman" panose="02020603050405020304" pitchFamily="18" charset="0"/>
              <a:cs typeface="Calibri" panose="020F0502020204030204" pitchFamily="34" charset="0"/>
            </a:endParaRPr>
          </a:p>
          <a:p>
            <a:r>
              <a:rPr lang="el-GR" sz="1800" dirty="0">
                <a:effectLst/>
                <a:latin typeface="Calibri" panose="020F0502020204030204" pitchFamily="34" charset="0"/>
                <a:ea typeface="Times New Roman" panose="02020603050405020304" pitchFamily="18" charset="0"/>
                <a:cs typeface="Calibri" panose="020F0502020204030204" pitchFamily="34" charset="0"/>
              </a:rPr>
              <a:t>Παρόλα αυτά, μπορεί να προκαλέσει μεγάλες καθυστερήσεις στην επικοινωνία μεταξύ των μακρινών φύλλων - κόμβων.</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6950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Στατικά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32453"/>
            <a:ext cx="9268923" cy="3880773"/>
          </a:xfrm>
        </p:spPr>
        <p:txBody>
          <a:bodyPr/>
          <a:lstStyle/>
          <a:p>
            <a:r>
              <a:rPr lang="en-US" dirty="0">
                <a:latin typeface="+mj-lt"/>
                <a:ea typeface="Times New Roman" panose="02020603050405020304" pitchFamily="18" charset="0"/>
              </a:rPr>
              <a:t>Fat</a:t>
            </a:r>
            <a:r>
              <a:rPr lang="en-US" sz="1800" dirty="0">
                <a:effectLst/>
                <a:latin typeface="+mj-lt"/>
                <a:ea typeface="Times New Roman" panose="02020603050405020304" pitchFamily="18" charset="0"/>
              </a:rPr>
              <a:t> Tree</a:t>
            </a:r>
          </a:p>
          <a:p>
            <a:pPr marL="0" indent="0">
              <a:buNone/>
            </a:pPr>
            <a:endParaRPr lang="el-GR" sz="1800" dirty="0">
              <a:effectLst/>
              <a:latin typeface="+mj-lt"/>
              <a:ea typeface="Times New Roman" panose="02020603050405020304" pitchFamily="18" charset="0"/>
            </a:endParaRPr>
          </a:p>
          <a:p>
            <a:pPr marL="0" indent="0" algn="just">
              <a:spcAft>
                <a:spcPts val="600"/>
              </a:spcAft>
              <a:buNone/>
              <a:tabLst>
                <a:tab pos="648335" algn="l"/>
                <a:tab pos="900430" algn="l"/>
                <a:tab pos="1260475" algn="l"/>
                <a:tab pos="1620520" algn="l"/>
              </a:tabLst>
            </a:pPr>
            <a:r>
              <a:rPr lang="el-GR" dirty="0">
                <a:latin typeface="Calibri" panose="020F0502020204030204" pitchFamily="34" charset="0"/>
                <a:ea typeface="Times New Roman" panose="02020603050405020304" pitchFamily="18" charset="0"/>
                <a:cs typeface="Calibri" panose="020F0502020204030204" pitchFamily="34" charset="0"/>
              </a:rPr>
              <a:t>Η δομή τους βασίζεται στα δυαδικά δέντρα και μ</a:t>
            </a:r>
            <a:r>
              <a:rPr lang="el-GR" sz="1800" dirty="0">
                <a:effectLst/>
                <a:latin typeface="Calibri" panose="020F0502020204030204" pitchFamily="34" charset="0"/>
                <a:ea typeface="Times New Roman" panose="02020603050405020304" pitchFamily="18" charset="0"/>
                <a:cs typeface="Calibri" panose="020F0502020204030204" pitchFamily="34" charset="0"/>
              </a:rPr>
              <a:t>οιάζουν περισσότερο με πραγματικά δέντρα, στα οποία τα κλαδιά γίνονται παχύτερα κοντά στον κορμό. Από τους κόμβους - φύλλα ενός παχύ δέντρου, μέχρι τη ρίζα, ο αριθμός των συνδέσμων επικοινωνίας αυξάνεται, και ως εκ τούτου αυξάνεται και το εύρος ζώνης επικοινωνίας. </a:t>
            </a:r>
          </a:p>
          <a:p>
            <a:pPr marL="0" indent="0" algn="just">
              <a:spcAft>
                <a:spcPts val="600"/>
              </a:spcAft>
              <a:buNone/>
              <a:tabLst>
                <a:tab pos="648335" algn="l"/>
                <a:tab pos="900430" algn="l"/>
                <a:tab pos="1260475" algn="l"/>
                <a:tab pos="1620520" algn="l"/>
              </a:tabLst>
            </a:pPr>
            <a:r>
              <a:rPr lang="el-GR" sz="1800" dirty="0">
                <a:effectLst/>
                <a:latin typeface="Calibri" panose="020F0502020204030204" pitchFamily="34" charset="0"/>
                <a:ea typeface="Times New Roman" panose="02020603050405020304" pitchFamily="18" charset="0"/>
                <a:cs typeface="Calibri" panose="020F0502020204030204" pitchFamily="34" charset="0"/>
              </a:rPr>
              <a:t>Το εύρος ζώνης επικοινωνίας ενός δικτύου διασύνδεσης είναι ο αναμενόμενος αριθμός αιτημάτων που μπορούν να γίνουν αποδεκτά ανά μονάδα χρόνου.</a:t>
            </a:r>
            <a:endParaRPr lang="el-GR" dirty="0">
              <a:latin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62</a:t>
            </a:fld>
            <a:endParaRPr lang="en-US" dirty="0"/>
          </a:p>
        </p:txBody>
      </p:sp>
      <p:pic>
        <p:nvPicPr>
          <p:cNvPr id="7" name="Εικόνα 6">
            <a:extLst>
              <a:ext uri="{FF2B5EF4-FFF2-40B4-BE49-F238E27FC236}">
                <a16:creationId xmlns:a16="http://schemas.microsoft.com/office/drawing/2014/main" id="{5C149A5E-E510-4664-B524-670070BED1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20895" y="4150361"/>
            <a:ext cx="2709545" cy="1554480"/>
          </a:xfrm>
          <a:prstGeom prst="rect">
            <a:avLst/>
          </a:prstGeom>
          <a:noFill/>
          <a:ln>
            <a:noFill/>
          </a:ln>
        </p:spPr>
      </p:pic>
      <p:sp>
        <p:nvSpPr>
          <p:cNvPr id="9" name="TextBox 8">
            <a:extLst>
              <a:ext uri="{FF2B5EF4-FFF2-40B4-BE49-F238E27FC236}">
                <a16:creationId xmlns:a16="http://schemas.microsoft.com/office/drawing/2014/main" id="{49AEA0B6-40F4-45ED-B4FC-FE359AAB6FBB}"/>
              </a:ext>
            </a:extLst>
          </p:cNvPr>
          <p:cNvSpPr txBox="1"/>
          <p:nvPr/>
        </p:nvSpPr>
        <p:spPr>
          <a:xfrm>
            <a:off x="677334" y="5704841"/>
            <a:ext cx="8018092" cy="646331"/>
          </a:xfrm>
          <a:prstGeom prst="rect">
            <a:avLst/>
          </a:prstGeom>
          <a:noFill/>
        </p:spPr>
        <p:txBody>
          <a:bodyPr wrap="square">
            <a:spAutoFit/>
          </a:bodyPr>
          <a:lstStyle/>
          <a:p>
            <a:pPr algn="just">
              <a:spcAft>
                <a:spcPts val="600"/>
              </a:spcAft>
              <a:tabLst>
                <a:tab pos="648335" algn="l"/>
                <a:tab pos="900430" algn="l"/>
                <a:tab pos="1260475" algn="l"/>
                <a:tab pos="1620520" algn="l"/>
              </a:tabLst>
            </a:pPr>
            <a:r>
              <a:rPr lang="el-GR" sz="1800" dirty="0">
                <a:effectLst/>
                <a:latin typeface="Calibri" panose="020F0502020204030204" pitchFamily="34" charset="0"/>
                <a:ea typeface="Times New Roman" panose="02020603050405020304" pitchFamily="18" charset="0"/>
              </a:rPr>
              <a:t>Δεδομένου ότι το εύρος ζώνης επικοινωνίας μπορεί να κλιμακωθεί ανεξάρτητα από τον αριθμό των επεξεργαστών, παρέχει μεγάλη ευελιξία στο σχεδιασμό.</a:t>
            </a:r>
          </a:p>
        </p:txBody>
      </p:sp>
    </p:spTree>
    <p:extLst>
      <p:ext uri="{BB962C8B-B14F-4D97-AF65-F5344CB8AC3E}">
        <p14:creationId xmlns:p14="http://schemas.microsoft.com/office/powerpoint/2010/main" val="3006115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E0ED-BAA1-4656-8D74-C8E6B9201E5D}"/>
              </a:ext>
            </a:extLst>
          </p:cNvPr>
          <p:cNvSpPr>
            <a:spLocks noGrp="1"/>
          </p:cNvSpPr>
          <p:nvPr>
            <p:ph type="title"/>
          </p:nvPr>
        </p:nvSpPr>
        <p:spPr>
          <a:xfrm>
            <a:off x="878911" y="643468"/>
            <a:ext cx="3177847" cy="1674180"/>
          </a:xfrm>
        </p:spPr>
        <p:txBody>
          <a:bodyPr>
            <a:normAutofit/>
          </a:bodyPr>
          <a:lstStyle/>
          <a:p>
            <a:r>
              <a:rPr lang="en-US" sz="4000" dirty="0">
                <a:latin typeface="Calibri" panose="020F0502020204030204" pitchFamily="34" charset="0"/>
                <a:cs typeface="Calibri" panose="020F0502020204030204" pitchFamily="34" charset="0"/>
              </a:rPr>
              <a:t>Fat Tree</a:t>
            </a:r>
            <a:endParaRPr lang="el-GR"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709F5C1-BF54-4421-A335-8DE182E8E2E9}"/>
              </a:ext>
            </a:extLst>
          </p:cNvPr>
          <p:cNvSpPr>
            <a:spLocks noGrp="1"/>
          </p:cNvSpPr>
          <p:nvPr>
            <p:ph idx="1"/>
          </p:nvPr>
        </p:nvSpPr>
        <p:spPr>
          <a:xfrm>
            <a:off x="858064" y="2639380"/>
            <a:ext cx="3205049" cy="3229714"/>
          </a:xfrm>
        </p:spPr>
        <p:txBody>
          <a:bodyPr>
            <a:normAutofit lnSpcReduction="10000"/>
          </a:bodyPr>
          <a:lstStyle/>
          <a:p>
            <a:r>
              <a:rPr lang="el-GR" sz="1800" dirty="0">
                <a:latin typeface="Calibri" panose="020F0502020204030204" pitchFamily="34" charset="0"/>
                <a:ea typeface="Calibri" panose="020F0502020204030204" pitchFamily="34" charset="0"/>
                <a:cs typeface="Times New Roman" panose="02020603050405020304" pitchFamily="18" charset="0"/>
              </a:rPr>
              <a:t>Επιλύει το </a:t>
            </a:r>
            <a:r>
              <a:rPr lang="el-GR" sz="1800" dirty="0">
                <a:effectLst/>
                <a:latin typeface="Calibri" panose="020F0502020204030204" pitchFamily="34" charset="0"/>
                <a:ea typeface="Calibri" panose="020F0502020204030204" pitchFamily="34" charset="0"/>
                <a:cs typeface="Times New Roman" panose="02020603050405020304" pitchFamily="18" charset="0"/>
              </a:rPr>
              <a:t>ζήτημα της επικοινωνιακής συμφόρησης που εντοπίζεται κοντά στη ρίζα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δενδρικής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δομής που διαμορφώνει η τοπολογία</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αριθμός των συνδέσεων προς τα «παιδιά» ενός </a:t>
            </a:r>
            <a:r>
              <a:rPr lang="en-US" sz="1800" dirty="0">
                <a:effectLst/>
                <a:latin typeface="Calibri" panose="020F0502020204030204" pitchFamily="34" charset="0"/>
                <a:ea typeface="Calibri" panose="020F0502020204030204" pitchFamily="34" charset="0"/>
                <a:cs typeface="Times New Roman" panose="02020603050405020304" pitchFamily="18" charset="0"/>
              </a:rPr>
              <a:t>switch </a:t>
            </a:r>
            <a:r>
              <a:rPr lang="el-GR" sz="1800" dirty="0">
                <a:effectLst/>
                <a:latin typeface="Calibri" panose="020F0502020204030204" pitchFamily="34" charset="0"/>
                <a:ea typeface="Calibri" panose="020F0502020204030204" pitchFamily="34" charset="0"/>
                <a:cs typeface="Times New Roman" panose="02020603050405020304" pitchFamily="18" charset="0"/>
              </a:rPr>
              <a:t>ισούνται με τον αριθμό των συνδέσεων προς τον «γονέα» του. </a:t>
            </a:r>
            <a:endParaRPr lang="el-GR" dirty="0"/>
          </a:p>
        </p:txBody>
      </p:sp>
      <p:pic>
        <p:nvPicPr>
          <p:cNvPr id="6" name="Picture 5">
            <a:extLst>
              <a:ext uri="{FF2B5EF4-FFF2-40B4-BE49-F238E27FC236}">
                <a16:creationId xmlns:a16="http://schemas.microsoft.com/office/drawing/2014/main" id="{DE99C090-B646-42E4-B13F-BA08A312815E}"/>
              </a:ext>
            </a:extLst>
          </p:cNvPr>
          <p:cNvPicPr/>
          <p:nvPr/>
        </p:nvPicPr>
        <p:blipFill>
          <a:blip r:embed="rId2">
            <a:grayscl/>
          </a:blip>
          <a:stretch>
            <a:fillRect/>
          </a:stretch>
        </p:blipFill>
        <p:spPr>
          <a:xfrm>
            <a:off x="4682609" y="1619294"/>
            <a:ext cx="6892560" cy="3273965"/>
          </a:xfrm>
          <a:prstGeom prst="rect">
            <a:avLst/>
          </a:prstGeom>
        </p:spPr>
      </p:pic>
    </p:spTree>
    <p:extLst>
      <p:ext uri="{BB962C8B-B14F-4D97-AF65-F5344CB8AC3E}">
        <p14:creationId xmlns:p14="http://schemas.microsoft.com/office/powerpoint/2010/main" val="2397863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D487-27CD-40A4-9989-26EFEFC8B03D}"/>
              </a:ext>
            </a:extLst>
          </p:cNvPr>
          <p:cNvSpPr>
            <a:spLocks noGrp="1"/>
          </p:cNvSpPr>
          <p:nvPr>
            <p:ph type="title"/>
          </p:nvPr>
        </p:nvSpPr>
        <p:spPr>
          <a:xfrm>
            <a:off x="878911" y="643468"/>
            <a:ext cx="3177847" cy="1674180"/>
          </a:xfrm>
        </p:spPr>
        <p:txBody>
          <a:bodyPr>
            <a:normAutofit/>
          </a:bodyPr>
          <a:lstStyle/>
          <a:p>
            <a:r>
              <a:rPr lang="en-US" sz="4000" dirty="0" err="1">
                <a:latin typeface="Calibri" panose="020F0502020204030204" pitchFamily="34" charset="0"/>
                <a:cs typeface="Calibri" panose="020F0502020204030204" pitchFamily="34" charset="0"/>
              </a:rPr>
              <a:t>DCell</a:t>
            </a:r>
            <a:endParaRPr lang="el-GR"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CC383A7-E0CB-4AFE-AF13-05E5F798268B}"/>
              </a:ext>
            </a:extLst>
          </p:cNvPr>
          <p:cNvSpPr>
            <a:spLocks noGrp="1"/>
          </p:cNvSpPr>
          <p:nvPr>
            <p:ph idx="1"/>
          </p:nvPr>
        </p:nvSpPr>
        <p:spPr>
          <a:xfrm>
            <a:off x="858064" y="2639380"/>
            <a:ext cx="4933136" cy="3229714"/>
          </a:xfrm>
        </p:spPr>
        <p:txBody>
          <a:bodyPr>
            <a:normAutofit/>
          </a:bodyPr>
          <a:lstStyle/>
          <a:p>
            <a:r>
              <a:rPr lang="el-GR" dirty="0"/>
              <a:t>Αναδρομικά δίκτυα που διαμορφώνουν έναν πλήρως συνδεδεμένο </a:t>
            </a:r>
            <a:r>
              <a:rPr lang="el-GR" dirty="0" err="1"/>
              <a:t>γράφο</a:t>
            </a:r>
            <a:endParaRPr lang="el-GR" dirty="0"/>
          </a:p>
          <a:p>
            <a:r>
              <a:rPr lang="el-GR" dirty="0"/>
              <a:t>Τα </a:t>
            </a:r>
            <a:r>
              <a:rPr lang="el-GR" dirty="0" err="1"/>
              <a:t>υποδίκτυα</a:t>
            </a:r>
            <a:r>
              <a:rPr lang="el-GR" dirty="0"/>
              <a:t> συνδέονται με τη χρήση του τύπου:</a:t>
            </a:r>
          </a:p>
          <a:p>
            <a:r>
              <a:rPr lang="el-GR" sz="1400" i="1" dirty="0">
                <a:effectLst/>
                <a:latin typeface="Calibri" panose="020F0502020204030204" pitchFamily="34" charset="0"/>
                <a:ea typeface="Calibri" panose="020F0502020204030204" pitchFamily="34" charset="0"/>
                <a:cs typeface="Times New Roman" panose="02020603050405020304" pitchFamily="18" charset="0"/>
              </a:rPr>
              <a:t>(i, j – 1) με (j, i) για i μεταξύ 0 και n και j μεταξύ 0 και n-1, με j &gt; i. </a:t>
            </a:r>
            <a:endParaRPr lang="el-GR" sz="1600" i="1" dirty="0"/>
          </a:p>
        </p:txBody>
      </p:sp>
      <p:pic>
        <p:nvPicPr>
          <p:cNvPr id="6" name="Picture 5">
            <a:extLst>
              <a:ext uri="{FF2B5EF4-FFF2-40B4-BE49-F238E27FC236}">
                <a16:creationId xmlns:a16="http://schemas.microsoft.com/office/drawing/2014/main" id="{5E6E3A21-CD91-4626-B74B-22AF6CD89DDE}"/>
              </a:ext>
            </a:extLst>
          </p:cNvPr>
          <p:cNvPicPr/>
          <p:nvPr/>
        </p:nvPicPr>
        <p:blipFill rotWithShape="1">
          <a:blip r:embed="rId2"/>
          <a:srcRect l="17797" t="5244" r="16608" b="2637"/>
          <a:stretch/>
        </p:blipFill>
        <p:spPr>
          <a:xfrm>
            <a:off x="5880099" y="985420"/>
            <a:ext cx="4521201" cy="4678533"/>
          </a:xfrm>
          <a:prstGeom prst="rect">
            <a:avLst/>
          </a:prstGeom>
        </p:spPr>
      </p:pic>
    </p:spTree>
    <p:extLst>
      <p:ext uri="{BB962C8B-B14F-4D97-AF65-F5344CB8AC3E}">
        <p14:creationId xmlns:p14="http://schemas.microsoft.com/office/powerpoint/2010/main" val="1914469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6E8A-012F-4CDB-8A1E-8274251CD432}"/>
              </a:ext>
            </a:extLst>
          </p:cNvPr>
          <p:cNvSpPr>
            <a:spLocks noGrp="1"/>
          </p:cNvSpPr>
          <p:nvPr>
            <p:ph type="title"/>
          </p:nvPr>
        </p:nvSpPr>
        <p:spPr>
          <a:xfrm>
            <a:off x="878911" y="643468"/>
            <a:ext cx="3177847" cy="1674180"/>
          </a:xfrm>
        </p:spPr>
        <p:txBody>
          <a:bodyPr>
            <a:normAutofit/>
          </a:bodyPr>
          <a:lstStyle/>
          <a:p>
            <a:r>
              <a:rPr lang="en-US" sz="4000" dirty="0" err="1">
                <a:latin typeface="Calibri" panose="020F0502020204030204" pitchFamily="34" charset="0"/>
                <a:cs typeface="Calibri" panose="020F0502020204030204" pitchFamily="34" charset="0"/>
              </a:rPr>
              <a:t>BCube</a:t>
            </a:r>
            <a:endParaRPr lang="el-GR" sz="4000"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2D4D2F2A-FC8D-4826-A33E-3030C05D4DEC}"/>
              </a:ext>
            </a:extLst>
          </p:cNvPr>
          <p:cNvSpPr>
            <a:spLocks noGrp="1"/>
          </p:cNvSpPr>
          <p:nvPr>
            <p:ph idx="1"/>
          </p:nvPr>
        </p:nvSpPr>
        <p:spPr>
          <a:xfrm>
            <a:off x="858064" y="2639380"/>
            <a:ext cx="3205049" cy="3229714"/>
          </a:xfrm>
        </p:spPr>
        <p:txBody>
          <a:bodyPr>
            <a:normAutofit fontScale="85000" lnSpcReduction="20000"/>
          </a:bodyPr>
          <a:lstStyle/>
          <a:p>
            <a:r>
              <a:rPr lang="el-GR" dirty="0"/>
              <a:t>Χρησιμοποιείται για τα υποστηρικτικά (</a:t>
            </a:r>
            <a:r>
              <a:rPr lang="en-US" dirty="0"/>
              <a:t>modular) </a:t>
            </a:r>
            <a:r>
              <a:rPr lang="el-GR" dirty="0"/>
              <a:t>δίκτυα. Και αυτό βασίζεται στον αναδρομικό ορισμό των δικτύων</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Ο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οστός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server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του </a:t>
            </a:r>
            <a:r>
              <a:rPr lang="en-US" sz="1800" dirty="0">
                <a:effectLst/>
                <a:latin typeface="Calibri" panose="020F0502020204030204" pitchFamily="34" charset="0"/>
                <a:ea typeface="Calibri" panose="020F0502020204030204" pitchFamily="34" charset="0"/>
                <a:cs typeface="Times New Roman" panose="02020603050405020304" pitchFamily="18" charset="0"/>
              </a:rPr>
              <a:t>j</a:t>
            </a:r>
            <a:r>
              <a:rPr lang="el-GR" sz="1800" dirty="0">
                <a:effectLst/>
                <a:latin typeface="Calibri" panose="020F0502020204030204" pitchFamily="34" charset="0"/>
                <a:ea typeface="Calibri" panose="020F0502020204030204" pitchFamily="34" charset="0"/>
                <a:cs typeface="Times New Roman" panose="02020603050405020304" pitchFamily="18" charset="0"/>
              </a:rPr>
              <a:t>-οστού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BCube</a:t>
            </a:r>
            <a:r>
              <a:rPr lang="en-US" sz="1800" baseline="-25000" dirty="0" err="1">
                <a:effectLst/>
                <a:latin typeface="Calibri" panose="020F0502020204030204" pitchFamily="34" charset="0"/>
                <a:ea typeface="Calibri" panose="020F0502020204030204" pitchFamily="34" charset="0"/>
                <a:cs typeface="Times New Roman" panose="02020603050405020304" pitchFamily="18" charset="0"/>
              </a:rPr>
              <a:t>l</a:t>
            </a:r>
            <a:r>
              <a:rPr lang="el-GR" sz="1800" baseline="-250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συνδέεται με τη </a:t>
            </a:r>
            <a:r>
              <a:rPr lang="en-US" sz="1800" dirty="0">
                <a:effectLst/>
                <a:latin typeface="Calibri" panose="020F0502020204030204" pitchFamily="34" charset="0"/>
                <a:ea typeface="Calibri" panose="020F0502020204030204" pitchFamily="34" charset="0"/>
                <a:cs typeface="Times New Roman" panose="02020603050405020304" pitchFamily="18" charset="0"/>
              </a:rPr>
              <a:t>j</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οστή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θύρα τους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dirty="0">
                <a:effectLst/>
                <a:latin typeface="Calibri" panose="020F0502020204030204" pitchFamily="34" charset="0"/>
                <a:ea typeface="Calibri" panose="020F0502020204030204" pitchFamily="34" charset="0"/>
                <a:cs typeface="Times New Roman" panose="02020603050405020304" pitchFamily="18" charset="0"/>
              </a:rPr>
              <a:t>-οστού </a:t>
            </a:r>
            <a:r>
              <a:rPr lang="en-US" sz="1800" dirty="0">
                <a:effectLst/>
                <a:latin typeface="Calibri" panose="020F0502020204030204" pitchFamily="34" charset="0"/>
                <a:ea typeface="Calibri" panose="020F0502020204030204" pitchFamily="34" charset="0"/>
                <a:cs typeface="Times New Roman" panose="02020603050405020304" pitchFamily="18" charset="0"/>
              </a:rPr>
              <a:t>switch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του επόμενου επιπέδου</a:t>
            </a:r>
            <a:r>
              <a:rPr lang="en-US" sz="1800" dirty="0">
                <a:effectLst/>
                <a:latin typeface="Calibri" panose="020F0502020204030204" pitchFamily="34" charset="0"/>
                <a:ea typeface="Calibri" panose="020F0502020204030204" pitchFamily="34" charset="0"/>
                <a:cs typeface="Times New Roman" panose="02020603050405020304" pitchFamily="18" charset="0"/>
              </a:rPr>
              <a:t> l+1</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Για κάθε δύο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servers</a:t>
            </a:r>
            <a:r>
              <a:rPr lang="el-GR" sz="1800" dirty="0">
                <a:effectLst/>
                <a:latin typeface="Calibri" panose="020F0502020204030204" pitchFamily="34" charset="0"/>
                <a:ea typeface="Calibri" panose="020F0502020204030204" pitchFamily="34" charset="0"/>
                <a:cs typeface="Times New Roman" panose="02020603050405020304" pitchFamily="18" charset="0"/>
              </a:rPr>
              <a:t> υπάρχουν k+1 πιθανές παράλληλες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node-disjoint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διαδρομές, και οι οποίες μπορούν να χρησιμοποιηθούν συνδυαστικά για την επίτευξη του μέγιστου δυνατού εύρους. </a:t>
            </a:r>
            <a:endParaRPr lang="el-GR" dirty="0"/>
          </a:p>
          <a:p>
            <a:endParaRPr lang="en-US" dirty="0"/>
          </a:p>
        </p:txBody>
      </p:sp>
      <p:pic>
        <p:nvPicPr>
          <p:cNvPr id="4" name="Content Placeholder 3">
            <a:extLst>
              <a:ext uri="{FF2B5EF4-FFF2-40B4-BE49-F238E27FC236}">
                <a16:creationId xmlns:a16="http://schemas.microsoft.com/office/drawing/2014/main" id="{1AB9ADFF-B325-43D2-AB30-EC38BFDE947C}"/>
              </a:ext>
            </a:extLst>
          </p:cNvPr>
          <p:cNvPicPr>
            <a:picLocks noChangeAspect="1"/>
          </p:cNvPicPr>
          <p:nvPr/>
        </p:nvPicPr>
        <p:blipFill>
          <a:blip r:embed="rId2"/>
          <a:stretch>
            <a:fillRect/>
          </a:stretch>
        </p:blipFill>
        <p:spPr>
          <a:xfrm>
            <a:off x="4653447" y="1547222"/>
            <a:ext cx="6892560" cy="3418108"/>
          </a:xfrm>
          <a:prstGeom prst="rect">
            <a:avLst/>
          </a:prstGeom>
        </p:spPr>
      </p:pic>
    </p:spTree>
    <p:extLst>
      <p:ext uri="{BB962C8B-B14F-4D97-AF65-F5344CB8AC3E}">
        <p14:creationId xmlns:p14="http://schemas.microsoft.com/office/powerpoint/2010/main" val="1799292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0732-9535-4479-8EB1-7CDDAA522025}"/>
              </a:ext>
            </a:extLst>
          </p:cNvPr>
          <p:cNvSpPr>
            <a:spLocks noGrp="1"/>
          </p:cNvSpPr>
          <p:nvPr>
            <p:ph type="title"/>
          </p:nvPr>
        </p:nvSpPr>
        <p:spPr>
          <a:xfrm>
            <a:off x="878911" y="643468"/>
            <a:ext cx="3177847" cy="1674180"/>
          </a:xfrm>
        </p:spPr>
        <p:txBody>
          <a:bodyPr>
            <a:normAutofit/>
          </a:bodyPr>
          <a:lstStyle/>
          <a:p>
            <a:r>
              <a:rPr lang="en-US" sz="4000" dirty="0" err="1">
                <a:latin typeface="Calibri" panose="020F0502020204030204" pitchFamily="34" charset="0"/>
                <a:cs typeface="Calibri" panose="020F0502020204030204" pitchFamily="34" charset="0"/>
              </a:rPr>
              <a:t>FiConn</a:t>
            </a:r>
            <a:endParaRPr lang="el-GR" sz="4000"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5D80F45B-0624-4FA4-A369-438361A8D107}"/>
              </a:ext>
            </a:extLst>
          </p:cNvPr>
          <p:cNvSpPr>
            <a:spLocks noGrp="1"/>
          </p:cNvSpPr>
          <p:nvPr>
            <p:ph idx="1"/>
          </p:nvPr>
        </p:nvSpPr>
        <p:spPr>
          <a:xfrm>
            <a:off x="858064" y="2639380"/>
            <a:ext cx="3205049" cy="3229714"/>
          </a:xfrm>
        </p:spPr>
        <p:txBody>
          <a:bodyPr>
            <a:normAutofit lnSpcReduction="10000"/>
          </a:bodyPr>
          <a:lstStyle/>
          <a:p>
            <a:pPr>
              <a:buFont typeface="Arial" panose="020B0604020202020204" pitchFamily="34" charset="0"/>
              <a:buChar char="•"/>
            </a:pPr>
            <a:r>
              <a:rPr lang="el-GR" dirty="0">
                <a:latin typeface="Calibri" panose="020F0502020204030204" pitchFamily="34" charset="0"/>
                <a:cs typeface="Calibri" panose="020F0502020204030204" pitchFamily="34" charset="0"/>
              </a:rPr>
              <a:t>Αναδρομικά δίκτυα </a:t>
            </a:r>
            <a:r>
              <a:rPr lang="en-US" dirty="0" err="1">
                <a:latin typeface="Calibri" panose="020F0502020204030204" pitchFamily="34" charset="0"/>
                <a:cs typeface="Calibri" panose="020F0502020204030204" pitchFamily="34" charset="0"/>
              </a:rPr>
              <a:t>FiConn</a:t>
            </a: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el-GR" dirty="0">
                <a:latin typeface="Calibri" panose="020F0502020204030204" pitchFamily="34" charset="0"/>
                <a:cs typeface="Calibri" panose="020F0502020204030204" pitchFamily="34" charset="0"/>
              </a:rPr>
              <a:t>Οι </a:t>
            </a:r>
            <a:r>
              <a:rPr lang="en-US" dirty="0">
                <a:latin typeface="Calibri" panose="020F0502020204030204" pitchFamily="34" charset="0"/>
                <a:cs typeface="Calibri" panose="020F0502020204030204" pitchFamily="34" charset="0"/>
              </a:rPr>
              <a:t>servers </a:t>
            </a:r>
            <a:r>
              <a:rPr lang="el-GR" dirty="0">
                <a:latin typeface="Calibri" panose="020F0502020204030204" pitchFamily="34" charset="0"/>
                <a:cs typeface="Calibri" panose="020F0502020204030204" pitchFamily="34" charset="0"/>
              </a:rPr>
              <a:t>σε αυτή την τοπολογία αναλαμβάνουν τη δικτύωση, με τη χρήση το πολύ 2 θυρών</a:t>
            </a:r>
          </a:p>
          <a:p>
            <a:pPr>
              <a:buFont typeface="Arial" panose="020B0604020202020204" pitchFamily="34" charset="0"/>
              <a:buChar char="•"/>
            </a:pPr>
            <a:r>
              <a:rPr lang="el-GR" sz="2000" dirty="0">
                <a:effectLst/>
                <a:latin typeface="Calibri" panose="020F0502020204030204" pitchFamily="34" charset="0"/>
                <a:ea typeface="Calibri" panose="020F0502020204030204" pitchFamily="34" charset="0"/>
                <a:cs typeface="Calibri" panose="020F0502020204030204" pitchFamily="34" charset="0"/>
              </a:rPr>
              <a:t>Η μείωση των </a:t>
            </a:r>
            <a:r>
              <a:rPr lang="en-US" sz="2000" dirty="0">
                <a:effectLst/>
                <a:latin typeface="Calibri" panose="020F0502020204030204" pitchFamily="34" charset="0"/>
                <a:ea typeface="Calibri" panose="020F0502020204030204" pitchFamily="34" charset="0"/>
                <a:cs typeface="Calibri" panose="020F0502020204030204" pitchFamily="34" charset="0"/>
              </a:rPr>
              <a:t>switches</a:t>
            </a:r>
            <a:r>
              <a:rPr lang="el-GR" sz="2000" dirty="0">
                <a:effectLst/>
                <a:latin typeface="Calibri" panose="020F0502020204030204" pitchFamily="34" charset="0"/>
                <a:ea typeface="Calibri" panose="020F0502020204030204" pitchFamily="34" charset="0"/>
                <a:cs typeface="Calibri" panose="020F0502020204030204" pitchFamily="34" charset="0"/>
              </a:rPr>
              <a:t> και του κόστους αυτών αγγίζει το 80%.</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Χρησιμοποιεί τη δρομολόγηση </a:t>
            </a:r>
            <a:r>
              <a:rPr lang="en-GB" dirty="0">
                <a:latin typeface="Calibri" panose="020F0502020204030204" pitchFamily="34" charset="0"/>
                <a:cs typeface="Calibri" panose="020F0502020204030204" pitchFamily="34" charset="0"/>
              </a:rPr>
              <a:t>TOR </a:t>
            </a:r>
            <a:r>
              <a:rPr lang="el-GR" dirty="0">
                <a:latin typeface="Calibri" panose="020F0502020204030204" pitchFamily="34" charset="0"/>
                <a:cs typeface="Calibri" panose="020F0502020204030204" pitchFamily="34" charset="0"/>
              </a:rPr>
              <a:t>και </a:t>
            </a:r>
            <a:r>
              <a:rPr lang="en-US" dirty="0">
                <a:latin typeface="Calibri" panose="020F0502020204030204" pitchFamily="34" charset="0"/>
                <a:cs typeface="Calibri" panose="020F0502020204030204" pitchFamily="34" charset="0"/>
              </a:rPr>
              <a:t>TAR</a:t>
            </a:r>
          </a:p>
        </p:txBody>
      </p:sp>
      <p:pic>
        <p:nvPicPr>
          <p:cNvPr id="6" name="Content Placeholder 5">
            <a:extLst>
              <a:ext uri="{FF2B5EF4-FFF2-40B4-BE49-F238E27FC236}">
                <a16:creationId xmlns:a16="http://schemas.microsoft.com/office/drawing/2014/main" id="{BF42D94D-585F-4361-9F3F-E01BBA97F749}"/>
              </a:ext>
            </a:extLst>
          </p:cNvPr>
          <p:cNvPicPr>
            <a:picLocks/>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4178" t="6091" r="4267" b="2529"/>
          <a:stretch/>
        </p:blipFill>
        <p:spPr bwMode="auto">
          <a:xfrm>
            <a:off x="4682609" y="788297"/>
            <a:ext cx="6892560" cy="493595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261728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Δυναμικά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32453"/>
            <a:ext cx="9268923" cy="3880773"/>
          </a:xfrm>
        </p:spPr>
        <p:txBody>
          <a:bodyPr/>
          <a:lstStyle/>
          <a:p>
            <a:pPr marL="0" indent="0">
              <a:buNone/>
            </a:pPr>
            <a:r>
              <a:rPr lang="el-GR" sz="1800" dirty="0">
                <a:effectLst/>
                <a:latin typeface="+mj-lt"/>
                <a:ea typeface="Times New Roman" panose="02020603050405020304" pitchFamily="18" charset="0"/>
              </a:rPr>
              <a:t>Τα δυναμικά δίκτυα παρέχουν ρυθμιζόμενες συνδέσεις μεταξύ των κόμβων, κάτι το οποίο αποτελεί βασική συνιστώσα της δυναμικότητας του δικτύου. </a:t>
            </a:r>
            <a:endParaRPr lang="en-US" sz="1800" dirty="0">
              <a:effectLst/>
              <a:latin typeface="+mj-lt"/>
              <a:ea typeface="Times New Roman" panose="02020603050405020304" pitchFamily="18" charset="0"/>
            </a:endParaRPr>
          </a:p>
          <a:p>
            <a:pPr marL="0" indent="0">
              <a:buNone/>
            </a:pPr>
            <a:r>
              <a:rPr lang="en-US" sz="1800" dirty="0">
                <a:effectLst/>
                <a:latin typeface="+mj-lt"/>
                <a:ea typeface="Times New Roman" panose="02020603050405020304" pitchFamily="18" charset="0"/>
              </a:rPr>
              <a:t>O</a:t>
            </a:r>
            <a:r>
              <a:rPr lang="el-GR" sz="1800" dirty="0">
                <a:effectLst/>
                <a:latin typeface="+mj-lt"/>
                <a:ea typeface="Times New Roman" panose="02020603050405020304" pitchFamily="18" charset="0"/>
              </a:rPr>
              <a:t>ι κόμβοι συνδέονται μέσω μεταγωγέων και παρέχουν αναδιαμορφώσιμες συνδέσεις μεταξύ κόμβων. </a:t>
            </a:r>
            <a:endParaRPr lang="en-US" sz="1800" dirty="0">
              <a:effectLst/>
              <a:latin typeface="+mj-lt"/>
              <a:ea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67</a:t>
            </a:fld>
            <a:endParaRPr lang="en-US" dirty="0"/>
          </a:p>
        </p:txBody>
      </p:sp>
      <p:pic>
        <p:nvPicPr>
          <p:cNvPr id="6" name="Εικόνα 5">
            <a:extLst>
              <a:ext uri="{FF2B5EF4-FFF2-40B4-BE49-F238E27FC236}">
                <a16:creationId xmlns:a16="http://schemas.microsoft.com/office/drawing/2014/main" id="{388861BF-121D-4933-A1BE-C78A565A0D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14830" y="2578211"/>
            <a:ext cx="3521675" cy="3234497"/>
          </a:xfrm>
          <a:prstGeom prst="rect">
            <a:avLst/>
          </a:prstGeom>
          <a:noFill/>
          <a:ln>
            <a:noFill/>
          </a:ln>
        </p:spPr>
      </p:pic>
      <p:sp>
        <p:nvSpPr>
          <p:cNvPr id="9" name="TextBox 8">
            <a:extLst>
              <a:ext uri="{FF2B5EF4-FFF2-40B4-BE49-F238E27FC236}">
                <a16:creationId xmlns:a16="http://schemas.microsoft.com/office/drawing/2014/main" id="{3F5B5500-C124-457C-B6A5-E0492D3DCEEF}"/>
              </a:ext>
            </a:extLst>
          </p:cNvPr>
          <p:cNvSpPr txBox="1"/>
          <p:nvPr/>
        </p:nvSpPr>
        <p:spPr>
          <a:xfrm>
            <a:off x="685959" y="5812708"/>
            <a:ext cx="7776553" cy="646331"/>
          </a:xfrm>
          <a:prstGeom prst="rect">
            <a:avLst/>
          </a:prstGeom>
          <a:noFill/>
        </p:spPr>
        <p:txBody>
          <a:bodyPr wrap="square">
            <a:spAutoFit/>
          </a:bodyPr>
          <a:lstStyle/>
          <a:p>
            <a:pPr marL="0" indent="0">
              <a:buNone/>
            </a:pPr>
            <a:r>
              <a:rPr lang="el-GR" sz="1800" dirty="0">
                <a:effectLst/>
                <a:latin typeface="+mj-lt"/>
                <a:ea typeface="Times New Roman" panose="02020603050405020304" pitchFamily="18" charset="0"/>
              </a:rPr>
              <a:t>Η τοπολογία ενός δυναμικού δικτύου είναι η φυσική δομή του δικτύου, όπως αυτή καθορίζεται από τους </a:t>
            </a:r>
            <a:r>
              <a:rPr lang="el-GR" sz="1800" dirty="0" err="1">
                <a:effectLst/>
                <a:latin typeface="+mj-lt"/>
                <a:ea typeface="Times New Roman" panose="02020603050405020304" pitchFamily="18" charset="0"/>
              </a:rPr>
              <a:t>μεταγωγείς</a:t>
            </a:r>
            <a:r>
              <a:rPr lang="el-GR" sz="1800" dirty="0">
                <a:effectLst/>
                <a:latin typeface="+mj-lt"/>
                <a:ea typeface="Times New Roman" panose="02020603050405020304" pitchFamily="18" charset="0"/>
              </a:rPr>
              <a:t> και τις διασυνδέσεις. </a:t>
            </a:r>
            <a:endParaRPr lang="el-GR" dirty="0">
              <a:latin typeface="+mj-lt"/>
            </a:endParaRPr>
          </a:p>
        </p:txBody>
      </p:sp>
    </p:spTree>
    <p:extLst>
      <p:ext uri="{BB962C8B-B14F-4D97-AF65-F5344CB8AC3E}">
        <p14:creationId xmlns:p14="http://schemas.microsoft.com/office/powerpoint/2010/main" val="271373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Δυναμικά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32453"/>
            <a:ext cx="9268923" cy="3880773"/>
          </a:xfrm>
        </p:spPr>
        <p:txBody>
          <a:bodyPr/>
          <a:lstStyle/>
          <a:p>
            <a:pPr algn="just"/>
            <a:r>
              <a:rPr lang="en-US" sz="1800" dirty="0">
                <a:effectLst/>
                <a:latin typeface="+mj-lt"/>
                <a:ea typeface="Times New Roman" panose="02020603050405020304" pitchFamily="18" charset="0"/>
              </a:rPr>
              <a:t>Crossbar Networks</a:t>
            </a:r>
          </a:p>
          <a:p>
            <a:pPr marL="0" indent="0" algn="just">
              <a:buNone/>
            </a:pPr>
            <a:r>
              <a:rPr lang="en-US" dirty="0">
                <a:latin typeface="Calibri" panose="020F0502020204030204" pitchFamily="34" charset="0"/>
                <a:ea typeface="Times New Roman" panose="02020603050405020304" pitchFamily="18" charset="0"/>
                <a:cs typeface="Calibri" panose="020F0502020204030204" pitchFamily="34" charset="0"/>
              </a:rPr>
              <a:t>E</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πιτρέπουν</a:t>
            </a:r>
            <a:r>
              <a:rPr lang="el-GR" sz="1800" dirty="0">
                <a:effectLst/>
                <a:latin typeface="Calibri" panose="020F0502020204030204" pitchFamily="34" charset="0"/>
                <a:ea typeface="Times New Roman" panose="02020603050405020304" pitchFamily="18" charset="0"/>
                <a:cs typeface="Calibri" panose="020F0502020204030204" pitchFamily="34" charset="0"/>
              </a:rPr>
              <a:t> σε οποιονδήποτε επεξεργαστή του συστήματος να συνδεθεί με οποιονδήποτε άλλο επεξεργαστή ή μονάδα μνήμης, έτσι ώστε πολλοί επεξεργαστές να μπορούν να επικοινωνούν ταυτόχρονα</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p>
          <a:p>
            <a:pPr marL="0" indent="0" algn="just">
              <a:buNone/>
            </a:pPr>
            <a:r>
              <a:rPr lang="el-GR" sz="1800" dirty="0">
                <a:effectLst/>
                <a:latin typeface="Calibri" panose="020F0502020204030204" pitchFamily="34" charset="0"/>
                <a:ea typeface="Times New Roman" panose="02020603050405020304" pitchFamily="18" charset="0"/>
                <a:cs typeface="Calibri" panose="020F0502020204030204" pitchFamily="34" charset="0"/>
              </a:rPr>
              <a:t>Τα δίκτυα </a:t>
            </a:r>
            <a:r>
              <a:rPr lang="en-US" sz="1800" dirty="0">
                <a:effectLst/>
                <a:latin typeface="Calibri" panose="020F0502020204030204" pitchFamily="34" charset="0"/>
                <a:ea typeface="Times New Roman" panose="02020603050405020304" pitchFamily="18" charset="0"/>
                <a:cs typeface="Calibri" panose="020F0502020204030204" pitchFamily="34" charset="0"/>
              </a:rPr>
              <a:t>Crossbar</a:t>
            </a:r>
            <a:r>
              <a:rPr lang="el-GR" sz="1800" dirty="0">
                <a:effectLst/>
                <a:latin typeface="Calibri" panose="020F0502020204030204" pitchFamily="34" charset="0"/>
                <a:ea typeface="Times New Roman" panose="02020603050405020304" pitchFamily="18" charset="0"/>
                <a:cs typeface="Calibri" panose="020F0502020204030204" pitchFamily="34" charset="0"/>
              </a:rPr>
              <a:t> χρησιμοποιούνται στο σχεδιασμό πολυεπεξεργαστών μικρής κλίμακας υψηλής απόδοσης, στο σχεδιασμό δρομολογητών για απευθείας δίκτυα και ως βασικά στοιχεία στο σχεδιασμό έμμεσων δικτύων μεγάλης κλίμακας</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p>
          <a:p>
            <a:pPr marL="0" indent="0" algn="just">
              <a:buNone/>
            </a:pPr>
            <a:endParaRPr lang="el-GR" sz="1800" dirty="0">
              <a:effectLst/>
              <a:latin typeface="+mj-lt"/>
              <a:ea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68</a:t>
            </a:fld>
            <a:endParaRPr lang="en-US" dirty="0"/>
          </a:p>
        </p:txBody>
      </p:sp>
      <p:pic>
        <p:nvPicPr>
          <p:cNvPr id="7" name="Εικόνα 6">
            <a:extLst>
              <a:ext uri="{FF2B5EF4-FFF2-40B4-BE49-F238E27FC236}">
                <a16:creationId xmlns:a16="http://schemas.microsoft.com/office/drawing/2014/main" id="{639B2E0B-7639-45F8-88D9-43419E683A4B}"/>
              </a:ext>
            </a:extLst>
          </p:cNvPr>
          <p:cNvPicPr/>
          <p:nvPr/>
        </p:nvPicPr>
        <p:blipFill>
          <a:blip r:embed="rId2">
            <a:extLst>
              <a:ext uri="{28A0092B-C50C-407E-A947-70E740481C1C}">
                <a14:useLocalDpi xmlns:a14="http://schemas.microsoft.com/office/drawing/2010/main" val="0"/>
              </a:ext>
            </a:extLst>
          </a:blip>
          <a:stretch>
            <a:fillRect/>
          </a:stretch>
        </p:blipFill>
        <p:spPr>
          <a:xfrm>
            <a:off x="3758025" y="4074322"/>
            <a:ext cx="3436405" cy="1967040"/>
          </a:xfrm>
          <a:prstGeom prst="rect">
            <a:avLst/>
          </a:prstGeom>
        </p:spPr>
      </p:pic>
    </p:spTree>
    <p:extLst>
      <p:ext uri="{BB962C8B-B14F-4D97-AF65-F5344CB8AC3E}">
        <p14:creationId xmlns:p14="http://schemas.microsoft.com/office/powerpoint/2010/main" val="1933297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Δυναμικά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49706"/>
            <a:ext cx="9268923" cy="4214332"/>
          </a:xfrm>
        </p:spPr>
        <p:txBody>
          <a:bodyPr>
            <a:normAutofit fontScale="70000" lnSpcReduction="20000"/>
          </a:bodyPr>
          <a:lstStyle/>
          <a:p>
            <a:pPr algn="just"/>
            <a:r>
              <a:rPr lang="en-US" sz="2600" dirty="0">
                <a:effectLst/>
                <a:latin typeface="+mj-lt"/>
                <a:ea typeface="Times New Roman" panose="02020603050405020304" pitchFamily="18" charset="0"/>
              </a:rPr>
              <a:t>Single-Stage Interconnection Networks</a:t>
            </a:r>
          </a:p>
          <a:p>
            <a:pPr algn="just"/>
            <a:endParaRPr lang="en-US" sz="2600" dirty="0">
              <a:effectLst/>
              <a:latin typeface="+mj-lt"/>
              <a:ea typeface="Times New Roman" panose="02020603050405020304" pitchFamily="18" charset="0"/>
            </a:endParaRPr>
          </a:p>
          <a:p>
            <a:pPr marL="0" indent="0" algn="just">
              <a:buNone/>
            </a:pPr>
            <a:r>
              <a:rPr lang="el-GR" sz="2600" dirty="0">
                <a:effectLst/>
                <a:latin typeface="Calibri" panose="020F0502020204030204" pitchFamily="34" charset="0"/>
                <a:ea typeface="Times New Roman" panose="02020603050405020304" pitchFamily="18" charset="0"/>
                <a:cs typeface="Calibri" panose="020F0502020204030204" pitchFamily="34" charset="0"/>
              </a:rPr>
              <a:t>Στα </a:t>
            </a:r>
            <a:r>
              <a:rPr lang="en-US" sz="2600" dirty="0">
                <a:effectLst/>
                <a:latin typeface="Calibri" panose="020F0502020204030204" pitchFamily="34" charset="0"/>
                <a:ea typeface="Times New Roman" panose="02020603050405020304" pitchFamily="18" charset="0"/>
                <a:cs typeface="Calibri" panose="020F0502020204030204" pitchFamily="34" charset="0"/>
              </a:rPr>
              <a:t>single</a:t>
            </a:r>
            <a:r>
              <a:rPr lang="el-GR" sz="2600" dirty="0">
                <a:effectLst/>
                <a:latin typeface="Calibri" panose="020F0502020204030204" pitchFamily="34" charset="0"/>
                <a:ea typeface="Times New Roman" panose="02020603050405020304" pitchFamily="18" charset="0"/>
                <a:cs typeface="Calibri" panose="020F0502020204030204" pitchFamily="34" charset="0"/>
              </a:rPr>
              <a:t>-</a:t>
            </a:r>
            <a:r>
              <a:rPr lang="en-US" sz="2600" dirty="0">
                <a:effectLst/>
                <a:latin typeface="Calibri" panose="020F0502020204030204" pitchFamily="34" charset="0"/>
                <a:ea typeface="Times New Roman" panose="02020603050405020304" pitchFamily="18" charset="0"/>
                <a:cs typeface="Calibri" panose="020F0502020204030204" pitchFamily="34" charset="0"/>
              </a:rPr>
              <a:t>stage</a:t>
            </a:r>
            <a:r>
              <a:rPr lang="el-GR" sz="2600" dirty="0">
                <a:effectLst/>
                <a:latin typeface="Calibri" panose="020F0502020204030204" pitchFamily="34" charset="0"/>
                <a:ea typeface="Times New Roman" panose="02020603050405020304" pitchFamily="18" charset="0"/>
                <a:cs typeface="Calibri" panose="020F0502020204030204" pitchFamily="34" charset="0"/>
              </a:rPr>
              <a:t> δίκτυα υπάρχει ένα μοναδικό στάδιο των στοιχείων μεταγωγής (</a:t>
            </a:r>
            <a:r>
              <a:rPr lang="en-US" sz="2600" dirty="0">
                <a:effectLst/>
                <a:latin typeface="Calibri" panose="020F0502020204030204" pitchFamily="34" charset="0"/>
                <a:ea typeface="Times New Roman" panose="02020603050405020304" pitchFamily="18" charset="0"/>
                <a:cs typeface="Calibri" panose="020F0502020204030204" pitchFamily="34" charset="0"/>
              </a:rPr>
              <a:t>switching elements</a:t>
            </a:r>
            <a:r>
              <a:rPr lang="el-GR" sz="2600" dirty="0">
                <a:effectLst/>
                <a:latin typeface="Calibri" panose="020F0502020204030204" pitchFamily="34" charset="0"/>
                <a:ea typeface="Times New Roman" panose="02020603050405020304" pitchFamily="18" charset="0"/>
                <a:cs typeface="Calibri" panose="020F0502020204030204" pitchFamily="34" charset="0"/>
              </a:rPr>
              <a:t> - </a:t>
            </a:r>
            <a:r>
              <a:rPr lang="en-US" sz="2600" dirty="0">
                <a:effectLst/>
                <a:latin typeface="Calibri" panose="020F0502020204030204" pitchFamily="34" charset="0"/>
                <a:ea typeface="Times New Roman" panose="02020603050405020304" pitchFamily="18" charset="0"/>
                <a:cs typeface="Calibri" panose="020F0502020204030204" pitchFamily="34" charset="0"/>
              </a:rPr>
              <a:t>SEs</a:t>
            </a:r>
            <a:r>
              <a:rPr lang="el-GR" sz="2600" dirty="0">
                <a:effectLst/>
                <a:latin typeface="Calibri" panose="020F0502020204030204" pitchFamily="34" charset="0"/>
                <a:ea typeface="Times New Roman" panose="02020603050405020304" pitchFamily="18" charset="0"/>
                <a:cs typeface="Calibri" panose="020F0502020204030204" pitchFamily="34" charset="0"/>
              </a:rPr>
              <a:t>) ανάμεσα στις εισόδους και τις εξόδους του δικτύου.</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l-GR" sz="2300" dirty="0">
                <a:effectLst/>
                <a:latin typeface="Calibri" panose="020F0502020204030204" pitchFamily="34" charset="0"/>
                <a:ea typeface="Times New Roman" panose="02020603050405020304" pitchFamily="18" charset="0"/>
                <a:cs typeface="Calibri" panose="020F0502020204030204" pitchFamily="34" charset="0"/>
              </a:rPr>
              <a:t>Κάθε στοιχείο μεταγωγής έχει δύο εισόδους, δύο εξόδους, και τέσσερις πιθανές καταστάσεις σύνδεσης</a:t>
            </a:r>
            <a:r>
              <a:rPr lang="en-US" sz="2300" dirty="0">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a:spcAft>
                <a:spcPts val="600"/>
              </a:spcAft>
              <a:buFont typeface="Symbol" panose="05050102010706020507" pitchFamily="18" charset="2"/>
              <a:buChar char=""/>
              <a:tabLst>
                <a:tab pos="648335" algn="l"/>
                <a:tab pos="900430" algn="l"/>
                <a:tab pos="1260475" algn="l"/>
                <a:tab pos="1620520" algn="l"/>
              </a:tabLst>
            </a:pPr>
            <a:r>
              <a:rPr lang="el-GR" sz="2300" dirty="0">
                <a:effectLst/>
                <a:latin typeface="Calibri" panose="020F0502020204030204" pitchFamily="34" charset="0"/>
                <a:ea typeface="Times New Roman" panose="02020603050405020304" pitchFamily="18" charset="0"/>
                <a:cs typeface="Calibri" panose="020F0502020204030204" pitchFamily="34" charset="0"/>
              </a:rPr>
              <a:t>Ευθεία (</a:t>
            </a:r>
            <a:r>
              <a:rPr lang="el-GR" sz="2300" dirty="0" err="1">
                <a:effectLst/>
                <a:latin typeface="Calibri" panose="020F0502020204030204" pitchFamily="34" charset="0"/>
                <a:ea typeface="Times New Roman" panose="02020603050405020304" pitchFamily="18" charset="0"/>
                <a:cs typeface="Calibri" panose="020F0502020204030204" pitchFamily="34" charset="0"/>
              </a:rPr>
              <a:t>straight</a:t>
            </a:r>
            <a:r>
              <a:rPr lang="el-GR" sz="2300" dirty="0">
                <a:effectLst/>
                <a:latin typeface="Calibri" panose="020F0502020204030204" pitchFamily="34" charset="0"/>
                <a:ea typeface="Times New Roman" panose="02020603050405020304" pitchFamily="18" charset="0"/>
                <a:cs typeface="Calibri" panose="020F0502020204030204" pitchFamily="34" charset="0"/>
              </a:rPr>
              <a:t>): Η άνω είσοδος μεταφέρεται στην άνω έξοδο και η κάτω είσοδος μεταφέρεται στην κάτω έξοδο.</a:t>
            </a:r>
          </a:p>
          <a:p>
            <a:pPr marL="342900" lvl="0" indent="-342900" algn="just">
              <a:spcAft>
                <a:spcPts val="600"/>
              </a:spcAft>
              <a:buFont typeface="Symbol" panose="05050102010706020507" pitchFamily="18" charset="2"/>
              <a:buChar char=""/>
              <a:tabLst>
                <a:tab pos="648335" algn="l"/>
                <a:tab pos="900430" algn="l"/>
                <a:tab pos="1260475" algn="l"/>
                <a:tab pos="1620520" algn="l"/>
              </a:tabLst>
            </a:pPr>
            <a:r>
              <a:rPr lang="el-GR" sz="2300" dirty="0">
                <a:effectLst/>
                <a:latin typeface="Calibri" panose="020F0502020204030204" pitchFamily="34" charset="0"/>
                <a:ea typeface="Times New Roman" panose="02020603050405020304" pitchFamily="18" charset="0"/>
                <a:cs typeface="Calibri" panose="020F0502020204030204" pitchFamily="34" charset="0"/>
              </a:rPr>
              <a:t>Ανταλλαγή (</a:t>
            </a:r>
            <a:r>
              <a:rPr lang="el-GR" sz="2300" dirty="0" err="1">
                <a:effectLst/>
                <a:latin typeface="Calibri" panose="020F0502020204030204" pitchFamily="34" charset="0"/>
                <a:ea typeface="Times New Roman" panose="02020603050405020304" pitchFamily="18" charset="0"/>
                <a:cs typeface="Calibri" panose="020F0502020204030204" pitchFamily="34" charset="0"/>
              </a:rPr>
              <a:t>exchange</a:t>
            </a:r>
            <a:r>
              <a:rPr lang="el-GR" sz="2300" dirty="0">
                <a:effectLst/>
                <a:latin typeface="Calibri" panose="020F0502020204030204" pitchFamily="34" charset="0"/>
                <a:ea typeface="Times New Roman" panose="02020603050405020304" pitchFamily="18" charset="0"/>
                <a:cs typeface="Calibri" panose="020F0502020204030204" pitchFamily="34" charset="0"/>
              </a:rPr>
              <a:t>): Η άνω είσοδος μεταφέρεται στην κάτω έξοδο και η κάτω είσοδος μεταφέρεται στην άνω έξοδο.</a:t>
            </a:r>
          </a:p>
          <a:p>
            <a:pPr marL="342900" lvl="0" indent="-342900" algn="just">
              <a:spcAft>
                <a:spcPts val="600"/>
              </a:spcAft>
              <a:buFont typeface="Symbol" panose="05050102010706020507" pitchFamily="18" charset="2"/>
              <a:buChar char=""/>
              <a:tabLst>
                <a:tab pos="648335" algn="l"/>
                <a:tab pos="900430" algn="l"/>
                <a:tab pos="1260475" algn="l"/>
                <a:tab pos="1620520" algn="l"/>
              </a:tabLst>
            </a:pPr>
            <a:r>
              <a:rPr lang="el-GR" sz="2300" dirty="0">
                <a:effectLst/>
                <a:latin typeface="Calibri" panose="020F0502020204030204" pitchFamily="34" charset="0"/>
                <a:ea typeface="Times New Roman" panose="02020603050405020304" pitchFamily="18" charset="0"/>
                <a:cs typeface="Calibri" panose="020F0502020204030204" pitchFamily="34" charset="0"/>
              </a:rPr>
              <a:t>Άνω εκπομπή (</a:t>
            </a:r>
            <a:r>
              <a:rPr lang="el-GR" sz="2300" dirty="0" err="1">
                <a:effectLst/>
                <a:latin typeface="Calibri" panose="020F0502020204030204" pitchFamily="34" charset="0"/>
                <a:ea typeface="Times New Roman" panose="02020603050405020304" pitchFamily="18" charset="0"/>
                <a:cs typeface="Calibri" panose="020F0502020204030204" pitchFamily="34" charset="0"/>
              </a:rPr>
              <a:t>upper</a:t>
            </a:r>
            <a:r>
              <a:rPr lang="el-GR" sz="2300" dirty="0">
                <a:effectLst/>
                <a:latin typeface="Calibri" panose="020F0502020204030204" pitchFamily="34" charset="0"/>
                <a:ea typeface="Times New Roman" panose="02020603050405020304" pitchFamily="18" charset="0"/>
                <a:cs typeface="Calibri" panose="020F0502020204030204" pitchFamily="34" charset="0"/>
              </a:rPr>
              <a:t> </a:t>
            </a:r>
            <a:r>
              <a:rPr lang="el-GR" sz="2300" dirty="0" err="1">
                <a:effectLst/>
                <a:latin typeface="Calibri" panose="020F0502020204030204" pitchFamily="34" charset="0"/>
                <a:ea typeface="Times New Roman" panose="02020603050405020304" pitchFamily="18" charset="0"/>
                <a:cs typeface="Calibri" panose="020F0502020204030204" pitchFamily="34" charset="0"/>
              </a:rPr>
              <a:t>broadcast</a:t>
            </a:r>
            <a:r>
              <a:rPr lang="el-GR" sz="2300" dirty="0">
                <a:effectLst/>
                <a:latin typeface="Calibri" panose="020F0502020204030204" pitchFamily="34" charset="0"/>
                <a:ea typeface="Times New Roman" panose="02020603050405020304" pitchFamily="18" charset="0"/>
                <a:cs typeface="Calibri" panose="020F0502020204030204" pitchFamily="34" charset="0"/>
              </a:rPr>
              <a:t>): Η άνω είσοδος μεταδίδεται τόσο στην άνω όσο και στην κάτω έξοδο.</a:t>
            </a:r>
          </a:p>
          <a:p>
            <a:pPr marL="342900" lvl="0" indent="-342900" algn="just">
              <a:spcAft>
                <a:spcPts val="600"/>
              </a:spcAft>
              <a:buFont typeface="Symbol" panose="05050102010706020507" pitchFamily="18" charset="2"/>
              <a:buChar char=""/>
              <a:tabLst>
                <a:tab pos="648335" algn="l"/>
                <a:tab pos="900430" algn="l"/>
                <a:tab pos="1260475" algn="l"/>
                <a:tab pos="1620520" algn="l"/>
              </a:tabLst>
            </a:pPr>
            <a:r>
              <a:rPr lang="el-GR" sz="2300" dirty="0">
                <a:effectLst/>
                <a:latin typeface="Calibri" panose="020F0502020204030204" pitchFamily="34" charset="0"/>
                <a:ea typeface="Times New Roman" panose="02020603050405020304" pitchFamily="18" charset="0"/>
                <a:cs typeface="Calibri" panose="020F0502020204030204" pitchFamily="34" charset="0"/>
              </a:rPr>
              <a:t>Κάτω εκπομπή (</a:t>
            </a:r>
            <a:r>
              <a:rPr lang="el-GR" sz="2300" dirty="0" err="1">
                <a:effectLst/>
                <a:latin typeface="Calibri" panose="020F0502020204030204" pitchFamily="34" charset="0"/>
                <a:ea typeface="Times New Roman" panose="02020603050405020304" pitchFamily="18" charset="0"/>
                <a:cs typeface="Calibri" panose="020F0502020204030204" pitchFamily="34" charset="0"/>
              </a:rPr>
              <a:t>lower</a:t>
            </a:r>
            <a:r>
              <a:rPr lang="el-GR" sz="2300" dirty="0">
                <a:effectLst/>
                <a:latin typeface="Calibri" panose="020F0502020204030204" pitchFamily="34" charset="0"/>
                <a:ea typeface="Times New Roman" panose="02020603050405020304" pitchFamily="18" charset="0"/>
                <a:cs typeface="Calibri" panose="020F0502020204030204" pitchFamily="34" charset="0"/>
              </a:rPr>
              <a:t> </a:t>
            </a:r>
            <a:r>
              <a:rPr lang="el-GR" sz="2300" dirty="0" err="1">
                <a:effectLst/>
                <a:latin typeface="Calibri" panose="020F0502020204030204" pitchFamily="34" charset="0"/>
                <a:ea typeface="Times New Roman" panose="02020603050405020304" pitchFamily="18" charset="0"/>
                <a:cs typeface="Calibri" panose="020F0502020204030204" pitchFamily="34" charset="0"/>
              </a:rPr>
              <a:t>broadcast</a:t>
            </a:r>
            <a:r>
              <a:rPr lang="el-GR" sz="2300" dirty="0">
                <a:effectLst/>
                <a:latin typeface="Calibri" panose="020F0502020204030204" pitchFamily="34" charset="0"/>
                <a:ea typeface="Times New Roman" panose="02020603050405020304" pitchFamily="18" charset="0"/>
                <a:cs typeface="Calibri" panose="020F0502020204030204" pitchFamily="34" charset="0"/>
              </a:rPr>
              <a:t>): Η κατώτερη είσοδος μεταδίδεται τόσο στην άνω όσο και στην κάτω έξοδο. </a:t>
            </a:r>
          </a:p>
          <a:p>
            <a:pPr marL="0" indent="0" algn="just">
              <a:buNone/>
            </a:pPr>
            <a:endParaRPr lang="el-GR"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69</a:t>
            </a:fld>
            <a:endParaRPr lang="en-US" dirty="0"/>
          </a:p>
        </p:txBody>
      </p:sp>
      <p:pic>
        <p:nvPicPr>
          <p:cNvPr id="6" name="Εικόνα 5">
            <a:extLst>
              <a:ext uri="{FF2B5EF4-FFF2-40B4-BE49-F238E27FC236}">
                <a16:creationId xmlns:a16="http://schemas.microsoft.com/office/drawing/2014/main" id="{AC94F18E-B377-4BDA-BCEB-9F772744D987}"/>
              </a:ext>
            </a:extLst>
          </p:cNvPr>
          <p:cNvPicPr/>
          <p:nvPr/>
        </p:nvPicPr>
        <p:blipFill>
          <a:blip r:embed="rId2"/>
          <a:stretch>
            <a:fillRect/>
          </a:stretch>
        </p:blipFill>
        <p:spPr>
          <a:xfrm>
            <a:off x="2133408" y="5252809"/>
            <a:ext cx="5684520" cy="1356360"/>
          </a:xfrm>
          <a:prstGeom prst="rect">
            <a:avLst/>
          </a:prstGeom>
        </p:spPr>
      </p:pic>
    </p:spTree>
    <p:extLst>
      <p:ext uri="{BB962C8B-B14F-4D97-AF65-F5344CB8AC3E}">
        <p14:creationId xmlns:p14="http://schemas.microsoft.com/office/powerpoint/2010/main" val="423818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σύντομη απάντηση</a:t>
            </a:r>
            <a:endParaRPr lang="en-GB" sz="1200" b="1" dirty="0">
              <a:solidFill>
                <a:schemeClr val="accent6">
                  <a:lumMod val="50000"/>
                </a:schemeClr>
              </a:solidFill>
            </a:endParaRPr>
          </a:p>
        </p:txBody>
      </p:sp>
      <p:sp>
        <p:nvSpPr>
          <p:cNvPr id="10" name="Rectangle 9"/>
          <p:cNvSpPr/>
          <p:nvPr/>
        </p:nvSpPr>
        <p:spPr>
          <a:xfrm>
            <a:off x="0" y="271868"/>
            <a:ext cx="11911584" cy="584775"/>
          </a:xfrm>
          <a:prstGeom prst="rect">
            <a:avLst/>
          </a:prstGeom>
        </p:spPr>
        <p:txBody>
          <a:bodyPr wrap="square">
            <a:spAutoFit/>
          </a:bodyPr>
          <a:lstStyle/>
          <a:p>
            <a:pPr lvl="1" algn="ctr">
              <a:spcAft>
                <a:spcPts val="600"/>
              </a:spcAft>
            </a:pPr>
            <a:r>
              <a:rPr lang="el-GR" sz="3200" b="1" dirty="0">
                <a:solidFill>
                  <a:srgbClr val="C00000"/>
                </a:solidFill>
              </a:rPr>
              <a:t>Γιατί οι άνθρωποι διστάζουν με τις υπηρεσίες νέφους;</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2" name="Rectangle 1"/>
          <p:cNvSpPr/>
          <p:nvPr/>
        </p:nvSpPr>
        <p:spPr>
          <a:xfrm>
            <a:off x="501161" y="997536"/>
            <a:ext cx="11410423" cy="3570208"/>
          </a:xfrm>
          <a:prstGeom prst="rect">
            <a:avLst/>
          </a:prstGeom>
        </p:spPr>
        <p:txBody>
          <a:bodyPr wrap="square">
            <a:spAutoFit/>
          </a:bodyPr>
          <a:lstStyle/>
          <a:p>
            <a:pPr marL="342900" indent="-342900">
              <a:spcAft>
                <a:spcPts val="600"/>
              </a:spcAft>
              <a:buFont typeface="Arial" panose="020B0604020202020204" pitchFamily="34" charset="0"/>
              <a:buChar char="•"/>
            </a:pPr>
            <a:r>
              <a:rPr lang="el-GR" sz="2400" dirty="0"/>
              <a:t>Η </a:t>
            </a:r>
            <a:r>
              <a:rPr lang="el-GR" sz="2400" b="1" dirty="0">
                <a:solidFill>
                  <a:srgbClr val="002060"/>
                </a:solidFill>
              </a:rPr>
              <a:t>διαθεσιμότητα της υπηρεσίας </a:t>
            </a:r>
            <a:r>
              <a:rPr lang="el-GR" sz="2400" dirty="0"/>
              <a:t>κατά πρώτο λόγο είναι μία από τις κορυφαίες ανησυχίες. </a:t>
            </a:r>
          </a:p>
          <a:p>
            <a:pPr marL="342900" indent="-342900">
              <a:spcAft>
                <a:spcPts val="600"/>
              </a:spcAft>
              <a:buFont typeface="Arial" panose="020B0604020202020204" pitchFamily="34" charset="0"/>
              <a:buChar char="•"/>
            </a:pPr>
            <a:r>
              <a:rPr lang="el-GR" sz="2400" dirty="0"/>
              <a:t>Κύρια ρίζα των προβλημάτων της μη διαθεσιμότητας είναι οι λανθασμένες ρυθμίσεις δικτύου, τα σφάλματα στο υλικό-λογισμικό (</a:t>
            </a:r>
            <a:r>
              <a:rPr lang="en-US" sz="2400" dirty="0"/>
              <a:t>firmware</a:t>
            </a:r>
            <a:r>
              <a:rPr lang="el-GR" sz="2400" dirty="0"/>
              <a:t>) και τα ελαττωματικά εξαρτήματα. </a:t>
            </a:r>
          </a:p>
          <a:p>
            <a:pPr marL="342900" indent="-342900">
              <a:spcAft>
                <a:spcPts val="600"/>
              </a:spcAft>
              <a:buFont typeface="Arial" panose="020B0604020202020204" pitchFamily="34" charset="0"/>
              <a:buChar char="•"/>
            </a:pPr>
            <a:r>
              <a:rPr lang="el-GR" sz="2400" dirty="0"/>
              <a:t>Ο καλύτερος τρόπος για να ενισχυθεί η διαθεσιμότητα είναι ο πλεονασμός: εξαπλώστε την κυκλοφορία σας σε πολλούς </a:t>
            </a:r>
            <a:r>
              <a:rPr lang="el-GR" sz="2400" dirty="0" err="1"/>
              <a:t>παρόχους</a:t>
            </a:r>
            <a:r>
              <a:rPr lang="el-GR" sz="2400" dirty="0"/>
              <a:t> νέφους (υποθέτοντας ότι είναι αρκετά εύκολο να χωρίσετε και να συγχωνεύσετε την κυκλοφορία) και σε διαφορετικές ζώνες διαθεσιμότητας σε κάθε έναν από τους </a:t>
            </a:r>
            <a:r>
              <a:rPr lang="el-GR" sz="2400" dirty="0" err="1"/>
              <a:t>παρόχους</a:t>
            </a:r>
            <a:r>
              <a:rPr lang="el-GR" sz="2400" dirty="0"/>
              <a:t>.</a:t>
            </a:r>
            <a:endParaRPr lang="en-US" sz="2400" dirty="0"/>
          </a:p>
        </p:txBody>
      </p:sp>
    </p:spTree>
    <p:extLst>
      <p:ext uri="{BB962C8B-B14F-4D97-AF65-F5344CB8AC3E}">
        <p14:creationId xmlns:p14="http://schemas.microsoft.com/office/powerpoint/2010/main" val="106777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Δυναμικά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49706"/>
            <a:ext cx="9268923" cy="4214332"/>
          </a:xfrm>
        </p:spPr>
        <p:txBody>
          <a:bodyPr>
            <a:normAutofit/>
          </a:bodyPr>
          <a:lstStyle/>
          <a:p>
            <a:r>
              <a:rPr lang="en-US" sz="2600" dirty="0">
                <a:effectLst/>
                <a:latin typeface="+mj-lt"/>
                <a:ea typeface="Times New Roman" panose="02020603050405020304" pitchFamily="18" charset="0"/>
              </a:rPr>
              <a:t>Multistage Interconnection Networks</a:t>
            </a:r>
          </a:p>
          <a:p>
            <a:pPr marL="0" indent="0">
              <a:buNone/>
            </a:pPr>
            <a:endParaRPr lang="en-US" sz="2600" dirty="0">
              <a:effectLst/>
              <a:latin typeface="+mj-lt"/>
              <a:ea typeface="Times New Roman" panose="02020603050405020304" pitchFamily="18" charset="0"/>
            </a:endParaRPr>
          </a:p>
          <a:p>
            <a:pPr marL="0" indent="0" algn="just">
              <a:buNone/>
            </a:pPr>
            <a:r>
              <a:rPr lang="el-GR" sz="1900" dirty="0">
                <a:effectLst/>
                <a:latin typeface="Calibri" panose="020F0502020204030204" pitchFamily="34" charset="0"/>
                <a:ea typeface="Times New Roman" panose="02020603050405020304" pitchFamily="18" charset="0"/>
                <a:cs typeface="Calibri" panose="020F0502020204030204" pitchFamily="34" charset="0"/>
              </a:rPr>
              <a:t>Συνδέουν συσκευές εισόδου με συσκευές εξόδου, μέσω ορισμένων μεταγωγέων, όπου κάθε </a:t>
            </a:r>
            <a:r>
              <a:rPr lang="el-GR" sz="1900" dirty="0" err="1">
                <a:effectLst/>
                <a:latin typeface="Calibri" panose="020F0502020204030204" pitchFamily="34" charset="0"/>
                <a:ea typeface="Times New Roman" panose="02020603050405020304" pitchFamily="18" charset="0"/>
                <a:cs typeface="Calibri" panose="020F0502020204030204" pitchFamily="34" charset="0"/>
              </a:rPr>
              <a:t>μεταγωγέας</a:t>
            </a:r>
            <a:r>
              <a:rPr lang="el-GR" sz="1900" dirty="0">
                <a:effectLst/>
                <a:latin typeface="Calibri" panose="020F0502020204030204" pitchFamily="34" charset="0"/>
                <a:ea typeface="Times New Roman" panose="02020603050405020304" pitchFamily="18" charset="0"/>
                <a:cs typeface="Calibri" panose="020F0502020204030204" pitchFamily="34" charset="0"/>
              </a:rPr>
              <a:t> είναι ένα δίκτυο </a:t>
            </a:r>
            <a:r>
              <a:rPr lang="en-US" sz="1900" dirty="0">
                <a:effectLst/>
                <a:latin typeface="Calibri" panose="020F0502020204030204" pitchFamily="34" charset="0"/>
                <a:ea typeface="Times New Roman" panose="02020603050405020304" pitchFamily="18" charset="0"/>
                <a:cs typeface="Calibri" panose="020F0502020204030204" pitchFamily="34" charset="0"/>
              </a:rPr>
              <a:t>crossbar </a:t>
            </a:r>
            <a:r>
              <a:rPr lang="el-GR" sz="1900" dirty="0">
                <a:effectLst/>
                <a:latin typeface="Calibri" panose="020F0502020204030204" pitchFamily="34" charset="0"/>
                <a:ea typeface="Times New Roman" panose="02020603050405020304" pitchFamily="18" charset="0"/>
                <a:cs typeface="Calibri" panose="020F0502020204030204" pitchFamily="34" charset="0"/>
              </a:rPr>
              <a:t>και αποτελούνται από πολλαπλά επίπεδα διασυνδεδεμένων </a:t>
            </a:r>
            <a:r>
              <a:rPr lang="el-GR" sz="1900" dirty="0" err="1">
                <a:effectLst/>
                <a:latin typeface="Calibri" panose="020F0502020204030204" pitchFamily="34" charset="0"/>
                <a:ea typeface="Times New Roman" panose="02020603050405020304" pitchFamily="18" charset="0"/>
                <a:cs typeface="Calibri" panose="020F0502020204030204" pitchFamily="34" charset="0"/>
              </a:rPr>
              <a:t>μεταγωγέων</a:t>
            </a:r>
            <a:r>
              <a:rPr lang="el-GR" sz="1900" dirty="0">
                <a:effectLst/>
                <a:latin typeface="Calibri" panose="020F0502020204030204" pitchFamily="34" charset="0"/>
                <a:ea typeface="Times New Roman" panose="02020603050405020304" pitchFamily="18" charset="0"/>
                <a:cs typeface="Calibri" panose="020F0502020204030204" pitchFamily="34" charset="0"/>
              </a:rPr>
              <a:t> μεταξύ των άκρων ενός δικτύου.</a:t>
            </a:r>
            <a:r>
              <a:rPr lang="en-US" sz="1900" dirty="0">
                <a:effectLst/>
                <a:latin typeface="Calibri" panose="020F0502020204030204" pitchFamily="34" charset="0"/>
                <a:ea typeface="Times New Roman" panose="02020603050405020304" pitchFamily="18" charset="0"/>
                <a:cs typeface="Calibri" panose="020F0502020204030204" pitchFamily="34" charset="0"/>
              </a:rPr>
              <a:t> </a:t>
            </a:r>
            <a:r>
              <a:rPr lang="el-GR" sz="1900" dirty="0">
                <a:effectLst/>
                <a:latin typeface="Calibri" panose="020F0502020204030204" pitchFamily="34" charset="0"/>
                <a:ea typeface="Times New Roman" panose="02020603050405020304" pitchFamily="18" charset="0"/>
                <a:cs typeface="Calibri" panose="020F0502020204030204" pitchFamily="34" charset="0"/>
              </a:rPr>
              <a:t>Γενικότερα, </a:t>
            </a:r>
            <a:r>
              <a:rPr lang="el-GR" sz="1900" dirty="0">
                <a:latin typeface="Calibri" panose="020F0502020204030204" pitchFamily="34" charset="0"/>
                <a:ea typeface="Times New Roman" panose="02020603050405020304" pitchFamily="18" charset="0"/>
                <a:cs typeface="Calibri" panose="020F0502020204030204" pitchFamily="34" charset="0"/>
              </a:rPr>
              <a:t>μ</a:t>
            </a:r>
            <a:r>
              <a:rPr lang="el-GR" sz="1900" dirty="0">
                <a:effectLst/>
                <a:latin typeface="Calibri" panose="020F0502020204030204" pitchFamily="34" charset="0"/>
                <a:ea typeface="Times New Roman" panose="02020603050405020304" pitchFamily="18" charset="0"/>
              </a:rPr>
              <a:t>πορούν να επεκταθούν σε μεγαλύτερο βαθμό σε σχέση με τα </a:t>
            </a:r>
            <a:r>
              <a:rPr lang="en-US" sz="1900" dirty="0">
                <a:effectLst/>
                <a:latin typeface="Calibri" panose="020F0502020204030204" pitchFamily="34" charset="0"/>
                <a:ea typeface="Times New Roman" panose="02020603050405020304" pitchFamily="18" charset="0"/>
              </a:rPr>
              <a:t>crossbar</a:t>
            </a:r>
            <a:r>
              <a:rPr lang="el-GR" sz="1900" dirty="0">
                <a:effectLst/>
                <a:latin typeface="Calibri" panose="020F0502020204030204" pitchFamily="34" charset="0"/>
                <a:ea typeface="Times New Roman" panose="02020603050405020304" pitchFamily="18" charset="0"/>
              </a:rPr>
              <a:t> δίκτυα και έχουν καλύτερη απόδοση σε σχέση με τον δίαυλο.</a:t>
            </a:r>
          </a:p>
          <a:p>
            <a:pPr marL="0" indent="0" algn="just">
              <a:buNone/>
            </a:pP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l-GR" sz="23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l-GR"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70</a:t>
            </a:fld>
            <a:endParaRPr lang="en-US" dirty="0"/>
          </a:p>
        </p:txBody>
      </p:sp>
      <p:pic>
        <p:nvPicPr>
          <p:cNvPr id="7" name="Εικόνα 6">
            <a:extLst>
              <a:ext uri="{FF2B5EF4-FFF2-40B4-BE49-F238E27FC236}">
                <a16:creationId xmlns:a16="http://schemas.microsoft.com/office/drawing/2014/main" id="{A395B682-2748-40B8-92BF-14C3099951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17998" y="4074767"/>
            <a:ext cx="4716780" cy="2331720"/>
          </a:xfrm>
          <a:prstGeom prst="rect">
            <a:avLst/>
          </a:prstGeom>
          <a:noFill/>
          <a:ln>
            <a:noFill/>
          </a:ln>
        </p:spPr>
      </p:pic>
    </p:spTree>
    <p:extLst>
      <p:ext uri="{BB962C8B-B14F-4D97-AF65-F5344CB8AC3E}">
        <p14:creationId xmlns:p14="http://schemas.microsoft.com/office/powerpoint/2010/main" val="38559030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Δυναμικά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49706"/>
            <a:ext cx="9268923" cy="4691656"/>
          </a:xfrm>
        </p:spPr>
        <p:txBody>
          <a:bodyPr>
            <a:normAutofit/>
          </a:bodyPr>
          <a:lstStyle/>
          <a:p>
            <a:r>
              <a:rPr lang="en-US" sz="2600" dirty="0">
                <a:effectLst/>
                <a:latin typeface="+mj-lt"/>
                <a:ea typeface="Times New Roman" panose="02020603050405020304" pitchFamily="18" charset="0"/>
              </a:rPr>
              <a:t>Multistage Interconnection Networks</a:t>
            </a:r>
          </a:p>
          <a:p>
            <a:pPr marL="0" indent="0">
              <a:buNone/>
            </a:pPr>
            <a:endParaRPr lang="el-GR" sz="2600" dirty="0">
              <a:latin typeface="+mj-lt"/>
              <a:ea typeface="Times New Roman" panose="02020603050405020304" pitchFamily="18" charset="0"/>
            </a:endParaRPr>
          </a:p>
          <a:p>
            <a:pPr marL="0" indent="0" algn="just">
              <a:buNone/>
            </a:pPr>
            <a:r>
              <a:rPr lang="el-GR" dirty="0">
                <a:latin typeface="Calibri" panose="020F0502020204030204" pitchFamily="34" charset="0"/>
                <a:ea typeface="Times New Roman" panose="02020603050405020304" pitchFamily="18" charset="0"/>
                <a:cs typeface="Calibri" panose="020F0502020204030204" pitchFamily="34" charset="0"/>
              </a:rPr>
              <a:t>Έ</a:t>
            </a:r>
            <a:r>
              <a:rPr lang="el-GR" dirty="0">
                <a:effectLst/>
                <a:latin typeface="Calibri" panose="020F0502020204030204" pitchFamily="34" charset="0"/>
                <a:ea typeface="Times New Roman" panose="02020603050405020304" pitchFamily="18" charset="0"/>
                <a:cs typeface="Calibri" panose="020F0502020204030204" pitchFamily="34" charset="0"/>
              </a:rPr>
              <a:t>νας κεντρικός ελεγκτής καθορίζει τη διαδρομή από την είσοδο στην έξοδο. Σε περιπτώσεις όπου, ο αριθμός των εισόδων ισούται με τον αριθμό των εξόδων, κάθε είσοδος μεταδίδει συγχρόνως ένα μήνυμα σε μία έξοδο και κάθε έξοδος λαμβάνει ένα μήνυμα από ακριβώς μία είσοδο.</a:t>
            </a:r>
          </a:p>
          <a:p>
            <a:pPr marL="0" indent="0" algn="just">
              <a:buNone/>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l-GR" dirty="0">
                <a:effectLst/>
                <a:latin typeface="Calibri" panose="020F0502020204030204" pitchFamily="34" charset="0"/>
                <a:ea typeface="Times New Roman" panose="02020603050405020304" pitchFamily="18" charset="0"/>
                <a:cs typeface="Calibri" panose="020F0502020204030204" pitchFamily="34" charset="0"/>
              </a:rPr>
              <a:t>Ένα δίκτυο πολλαπλών σταδίων αποτελεί ένα δίκτυο διασύνδεσης επεξεργαστών και μνημών και αποτελείται από </a:t>
            </a:r>
            <a:r>
              <a:rPr lang="en-US" dirty="0">
                <a:effectLst/>
                <a:latin typeface="Calibri" panose="020F0502020204030204" pitchFamily="34" charset="0"/>
                <a:ea typeface="Times New Roman" panose="02020603050405020304" pitchFamily="18" charset="0"/>
                <a:cs typeface="Calibri" panose="020F0502020204030204" pitchFamily="34" charset="0"/>
              </a:rPr>
              <a:t>𝑛</a:t>
            </a:r>
            <a:r>
              <a:rPr lang="el-GR" dirty="0">
                <a:effectLst/>
                <a:latin typeface="Calibri" panose="020F0502020204030204" pitchFamily="34" charset="0"/>
                <a:ea typeface="Times New Roman" panose="02020603050405020304" pitchFamily="18"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log</a:t>
            </a:r>
            <a:r>
              <a:rPr lang="el-GR"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n-US" dirty="0">
                <a:effectLst/>
                <a:latin typeface="Calibri" panose="020F0502020204030204" pitchFamily="34" charset="0"/>
                <a:ea typeface="Times New Roman" panose="02020603050405020304" pitchFamily="18" charset="0"/>
                <a:cs typeface="Calibri" panose="020F0502020204030204" pitchFamily="34" charset="0"/>
              </a:rPr>
              <a:t>𝛮 </a:t>
            </a:r>
            <a:r>
              <a:rPr lang="el-GR" dirty="0">
                <a:effectLst/>
                <a:latin typeface="Calibri" panose="020F0502020204030204" pitchFamily="34" charset="0"/>
                <a:ea typeface="Times New Roman" panose="02020603050405020304" pitchFamily="18" charset="0"/>
                <a:cs typeface="Calibri" panose="020F0502020204030204" pitchFamily="34" charset="0"/>
              </a:rPr>
              <a:t>στάδια, όπου </a:t>
            </a:r>
            <a:r>
              <a:rPr lang="en-US" dirty="0">
                <a:effectLst/>
                <a:latin typeface="Calibri" panose="020F0502020204030204" pitchFamily="34" charset="0"/>
                <a:ea typeface="Times New Roman" panose="02020603050405020304" pitchFamily="18" charset="0"/>
                <a:cs typeface="Calibri" panose="020F0502020204030204" pitchFamily="34" charset="0"/>
              </a:rPr>
              <a:t>N</a:t>
            </a:r>
            <a:r>
              <a:rPr lang="el-GR" dirty="0">
                <a:effectLst/>
                <a:latin typeface="Calibri" panose="020F0502020204030204" pitchFamily="34" charset="0"/>
                <a:ea typeface="Times New Roman" panose="02020603050405020304" pitchFamily="18" charset="0"/>
                <a:cs typeface="Calibri" panose="020F0502020204030204" pitchFamily="34" charset="0"/>
              </a:rPr>
              <a:t> είναι ο αριθμός των εισόδων / εξόδων. </a:t>
            </a:r>
          </a:p>
          <a:p>
            <a:pPr marL="0" indent="0" algn="just">
              <a:buNone/>
            </a:pPr>
            <a:r>
              <a:rPr lang="el-GR" dirty="0">
                <a:effectLst/>
                <a:latin typeface="Calibri" panose="020F0502020204030204" pitchFamily="34" charset="0"/>
                <a:ea typeface="Times New Roman" panose="02020603050405020304" pitchFamily="18" charset="0"/>
                <a:cs typeface="Calibri" panose="020F0502020204030204" pitchFamily="34" charset="0"/>
              </a:rPr>
              <a:t>Οι έξοδοι κάθε σταδίου είναι συνδεδεμένοι με τις εισόδους του επόμενου σταδίου, χρησιμοποιώντας ένα σύστημα ταυτόχρονων συνδέσεων. Κάθε στάδιο του δικτύου αποτελείται από Ν/2 </a:t>
            </a:r>
            <a:r>
              <a:rPr lang="el-GR" dirty="0" err="1">
                <a:effectLst/>
                <a:latin typeface="Calibri" panose="020F0502020204030204" pitchFamily="34" charset="0"/>
                <a:ea typeface="Times New Roman" panose="02020603050405020304" pitchFamily="18" charset="0"/>
                <a:cs typeface="Calibri" panose="020F0502020204030204" pitchFamily="34" charset="0"/>
              </a:rPr>
              <a:t>μεταγωγείς</a:t>
            </a:r>
            <a:r>
              <a:rPr lang="el-GR" dirty="0">
                <a:effectLst/>
                <a:latin typeface="Calibri" panose="020F0502020204030204" pitchFamily="34" charset="0"/>
                <a:ea typeface="Times New Roman" panose="02020603050405020304" pitchFamily="18" charset="0"/>
                <a:cs typeface="Calibri" panose="020F0502020204030204" pitchFamily="34" charset="0"/>
              </a:rPr>
              <a:t>. Όπως και στην περίπτωση των </a:t>
            </a:r>
            <a:r>
              <a:rPr lang="en-US" dirty="0">
                <a:effectLst/>
                <a:latin typeface="Calibri" panose="020F0502020204030204" pitchFamily="34" charset="0"/>
                <a:ea typeface="Times New Roman" panose="02020603050405020304" pitchFamily="18" charset="0"/>
                <a:cs typeface="Calibri" panose="020F0502020204030204" pitchFamily="34" charset="0"/>
              </a:rPr>
              <a:t>single</a:t>
            </a:r>
            <a:r>
              <a:rPr lang="el-GR" dirty="0">
                <a:effectLst/>
                <a:latin typeface="Calibri" panose="020F0502020204030204" pitchFamily="34" charset="0"/>
                <a:ea typeface="Times New Roman" panose="02020603050405020304" pitchFamily="18" charset="0"/>
                <a:cs typeface="Calibri" panose="020F0502020204030204" pitchFamily="34" charset="0"/>
              </a:rPr>
              <a:t>-</a:t>
            </a:r>
            <a:r>
              <a:rPr lang="en-US" dirty="0">
                <a:effectLst/>
                <a:latin typeface="Calibri" panose="020F0502020204030204" pitchFamily="34" charset="0"/>
                <a:ea typeface="Times New Roman" panose="02020603050405020304" pitchFamily="18" charset="0"/>
                <a:cs typeface="Calibri" panose="020F0502020204030204" pitchFamily="34" charset="0"/>
              </a:rPr>
              <a:t>stage </a:t>
            </a:r>
            <a:r>
              <a:rPr lang="el-GR" dirty="0">
                <a:effectLst/>
                <a:latin typeface="Calibri" panose="020F0502020204030204" pitchFamily="34" charset="0"/>
                <a:ea typeface="Times New Roman" panose="02020603050405020304" pitchFamily="18" charset="0"/>
                <a:cs typeface="Calibri" panose="020F0502020204030204" pitchFamily="34" charset="0"/>
              </a:rPr>
              <a:t>δικτύων, οι </a:t>
            </a:r>
            <a:r>
              <a:rPr lang="el-GR" dirty="0" err="1">
                <a:effectLst/>
                <a:latin typeface="Calibri" panose="020F0502020204030204" pitchFamily="34" charset="0"/>
                <a:ea typeface="Times New Roman" panose="02020603050405020304" pitchFamily="18" charset="0"/>
                <a:cs typeface="Calibri" panose="020F0502020204030204" pitchFamily="34" charset="0"/>
              </a:rPr>
              <a:t>μεταγωγείς</a:t>
            </a:r>
            <a:r>
              <a:rPr lang="el-GR" dirty="0">
                <a:effectLst/>
                <a:latin typeface="Calibri" panose="020F0502020204030204" pitchFamily="34" charset="0"/>
                <a:ea typeface="Times New Roman" panose="02020603050405020304" pitchFamily="18" charset="0"/>
                <a:cs typeface="Calibri" panose="020F0502020204030204" pitchFamily="34" charset="0"/>
              </a:rPr>
              <a:t> έχουν δύο εισόδους, δύο εξόδους, και τέσσερις πιθανές καταστάσεις σύνδεσης.</a:t>
            </a:r>
          </a:p>
          <a:p>
            <a:pPr marL="0" indent="0" algn="just">
              <a:buNone/>
            </a:pPr>
            <a:endParaRPr lang="el-GR" sz="2000" dirty="0">
              <a:effectLst/>
              <a:latin typeface="Calibri" panose="020F0502020204030204" pitchFamily="34" charset="0"/>
              <a:ea typeface="Times New Roman" panose="02020603050405020304" pitchFamily="18" charset="0"/>
            </a:endParaRPr>
          </a:p>
          <a:p>
            <a:endParaRPr lang="el-GR" sz="2000" dirty="0"/>
          </a:p>
          <a:p>
            <a:pPr marL="0" indent="0" algn="just">
              <a:buNone/>
            </a:pP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l-GR" sz="23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l-GR"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71</a:t>
            </a:fld>
            <a:endParaRPr lang="en-US" dirty="0"/>
          </a:p>
        </p:txBody>
      </p:sp>
    </p:spTree>
    <p:extLst>
      <p:ext uri="{BB962C8B-B14F-4D97-AF65-F5344CB8AC3E}">
        <p14:creationId xmlns:p14="http://schemas.microsoft.com/office/powerpoint/2010/main" val="2479878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l-GR" dirty="0"/>
              <a:t>Δυναμικά Δίκτυα</a:t>
            </a:r>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49706"/>
            <a:ext cx="9268923" cy="4691656"/>
          </a:xfrm>
        </p:spPr>
        <p:txBody>
          <a:bodyPr>
            <a:normAutofit/>
          </a:bodyPr>
          <a:lstStyle/>
          <a:p>
            <a:r>
              <a:rPr lang="en-US" sz="2600" dirty="0">
                <a:effectLst/>
                <a:latin typeface="+mj-lt"/>
                <a:ea typeface="Times New Roman" panose="02020603050405020304" pitchFamily="18" charset="0"/>
              </a:rPr>
              <a:t>Multistage Interconnection Networks</a:t>
            </a:r>
          </a:p>
          <a:p>
            <a:pPr marL="0" indent="0">
              <a:buNone/>
            </a:pPr>
            <a:endParaRPr lang="el-GR" sz="2600" dirty="0">
              <a:latin typeface="+mj-lt"/>
              <a:ea typeface="Times New Roman" panose="02020603050405020304" pitchFamily="18" charset="0"/>
            </a:endParaRPr>
          </a:p>
          <a:p>
            <a:pPr marL="0" indent="0" algn="just">
              <a:spcAft>
                <a:spcPts val="600"/>
              </a:spcAft>
              <a:buNone/>
              <a:tabLst>
                <a:tab pos="648335" algn="l"/>
                <a:tab pos="900430" algn="l"/>
                <a:tab pos="1260475" algn="l"/>
                <a:tab pos="1620520" algn="l"/>
              </a:tabLst>
            </a:pPr>
            <a:r>
              <a:rPr lang="el-GR" sz="1800" dirty="0">
                <a:effectLst/>
                <a:latin typeface="Calibri" panose="020F0502020204030204" pitchFamily="34" charset="0"/>
                <a:ea typeface="Times New Roman" panose="02020603050405020304" pitchFamily="18" charset="0"/>
              </a:rPr>
              <a:t>Ανάλογα με τη διαθεσιμότητα διαδρομών για τη δημιουργία νέων συνδέσεων, τα </a:t>
            </a:r>
            <a:r>
              <a:rPr lang="el-GR" sz="1800" dirty="0" err="1">
                <a:effectLst/>
                <a:latin typeface="Calibri" panose="020F0502020204030204" pitchFamily="34" charset="0"/>
                <a:ea typeface="Times New Roman" panose="02020603050405020304" pitchFamily="18" charset="0"/>
              </a:rPr>
              <a:t>MINs</a:t>
            </a:r>
            <a:r>
              <a:rPr lang="el-GR" sz="1800" dirty="0">
                <a:effectLst/>
                <a:latin typeface="Calibri" panose="020F0502020204030204" pitchFamily="34" charset="0"/>
                <a:ea typeface="Times New Roman" panose="02020603050405020304" pitchFamily="18" charset="0"/>
              </a:rPr>
              <a:t> χωρίζονται σε τρεις κατηγορίες:</a:t>
            </a:r>
          </a:p>
          <a:p>
            <a:pPr marL="342900" lvl="0" indent="-342900" algn="just">
              <a:spcAft>
                <a:spcPts val="600"/>
              </a:spcAft>
              <a:buFont typeface="Symbol" panose="05050102010706020507" pitchFamily="18" charset="2"/>
              <a:buChar char=""/>
              <a:tabLst>
                <a:tab pos="648335" algn="l"/>
                <a:tab pos="900430" algn="l"/>
                <a:tab pos="1260475" algn="l"/>
                <a:tab pos="1620520" algn="l"/>
              </a:tabLst>
            </a:pPr>
            <a:r>
              <a:rPr lang="el-GR" sz="1800" dirty="0" err="1">
                <a:effectLst/>
                <a:latin typeface="Calibri" panose="020F0502020204030204" pitchFamily="34" charset="0"/>
                <a:ea typeface="Times New Roman" panose="02020603050405020304" pitchFamily="18" charset="0"/>
              </a:rPr>
              <a:t>Blocking</a:t>
            </a:r>
            <a:r>
              <a:rPr lang="el-GR" sz="1800" dirty="0">
                <a:effectLst/>
                <a:latin typeface="Calibri" panose="020F0502020204030204" pitchFamily="34" charset="0"/>
                <a:ea typeface="Times New Roman" panose="02020603050405020304" pitchFamily="18" charset="0"/>
              </a:rPr>
              <a:t>: Η σύνδεση μεταξύ ενός ελεύθερου ζεύγους εισόδου / εξόδου δεν είναι πάντα δυνατή, λόγω διένεξης με τις υπάρχουσες συνδέσεις. </a:t>
            </a:r>
          </a:p>
          <a:p>
            <a:pPr marL="342900" lvl="0" indent="-342900" algn="just">
              <a:spcAft>
                <a:spcPts val="600"/>
              </a:spcAft>
              <a:buFont typeface="Symbol" panose="05050102010706020507" pitchFamily="18" charset="2"/>
              <a:buChar char=""/>
              <a:tabLst>
                <a:tab pos="648335" algn="l"/>
                <a:tab pos="900430" algn="l"/>
                <a:tab pos="1260475" algn="l"/>
                <a:tab pos="1620520" algn="l"/>
              </a:tabLst>
            </a:pPr>
            <a:r>
              <a:rPr lang="en-US" sz="1800" dirty="0" err="1">
                <a:effectLst/>
                <a:latin typeface="Calibri" panose="020F0502020204030204" pitchFamily="34" charset="0"/>
                <a:ea typeface="Times New Roman" panose="02020603050405020304" pitchFamily="18" charset="0"/>
              </a:rPr>
              <a:t>Nonb</a:t>
            </a:r>
            <a:r>
              <a:rPr lang="el-GR" sz="1800" dirty="0" err="1">
                <a:effectLst/>
                <a:latin typeface="Calibri" panose="020F0502020204030204" pitchFamily="34" charset="0"/>
                <a:ea typeface="Times New Roman" panose="02020603050405020304" pitchFamily="18" charset="0"/>
              </a:rPr>
              <a:t>locking</a:t>
            </a:r>
            <a:r>
              <a:rPr lang="el-GR" sz="1800" dirty="0">
                <a:effectLst/>
                <a:latin typeface="Calibri" panose="020F0502020204030204" pitchFamily="34" charset="0"/>
                <a:ea typeface="Times New Roman" panose="02020603050405020304" pitchFamily="18" charset="0"/>
              </a:rPr>
              <a:t>: Οποιαδήποτε θύρα εισόδου μπορεί να συνδεθεί σε οποιαδήποτε ελεύθερη θύρα εξόδου, χωρίς να επηρεάσει τις υπάρχουσες συνδέσεις. Τα δίκτυα χωρίς αποκλεισμό έχουν την ίδια λειτουργικότητα με τα </a:t>
            </a:r>
            <a:r>
              <a:rPr lang="en-US" sz="1800" dirty="0">
                <a:effectLst/>
                <a:latin typeface="Calibri" panose="020F0502020204030204" pitchFamily="34" charset="0"/>
                <a:ea typeface="Times New Roman" panose="02020603050405020304" pitchFamily="18" charset="0"/>
              </a:rPr>
              <a:t>crossbar</a:t>
            </a:r>
            <a:r>
              <a:rPr lang="el-GR"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endParaRPr>
          </a:p>
          <a:p>
            <a:pPr marL="342900" lvl="0" indent="-342900" algn="just">
              <a:spcAft>
                <a:spcPts val="600"/>
              </a:spcAft>
              <a:buFont typeface="Symbol" panose="05050102010706020507" pitchFamily="18" charset="2"/>
              <a:buChar char=""/>
              <a:tabLst>
                <a:tab pos="648335" algn="l"/>
                <a:tab pos="900430" algn="l"/>
                <a:tab pos="1260475" algn="l"/>
                <a:tab pos="1620520" algn="l"/>
              </a:tabLst>
            </a:pPr>
            <a:r>
              <a:rPr lang="el-GR" sz="1800" dirty="0" err="1">
                <a:effectLst/>
                <a:latin typeface="Calibri" panose="020F0502020204030204" pitchFamily="34" charset="0"/>
                <a:ea typeface="Times New Roman" panose="02020603050405020304" pitchFamily="18" charset="0"/>
              </a:rPr>
              <a:t>Rearrangeable</a:t>
            </a:r>
            <a:r>
              <a:rPr lang="el-GR" sz="1800" dirty="0">
                <a:effectLst/>
                <a:latin typeface="Calibri" panose="020F0502020204030204" pitchFamily="34" charset="0"/>
                <a:ea typeface="Times New Roman" panose="02020603050405020304" pitchFamily="18" charset="0"/>
              </a:rPr>
              <a:t>: Οποιαδήποτε θύρα εισόδου μπορεί να συνδεθεί με οποιαδήποτε ελεύθερη θύρα εξόδου. Ωστόσο, οι υπάρχουσες συνδέσεις ενδέχεται να απαιτούν αναδιάταξη διαδρομών. </a:t>
            </a:r>
          </a:p>
          <a:p>
            <a:pPr marL="0" indent="0" algn="just">
              <a:buNone/>
            </a:pPr>
            <a:endParaRPr lang="el-GR" sz="2000" dirty="0">
              <a:effectLst/>
              <a:latin typeface="Calibri" panose="020F0502020204030204" pitchFamily="34" charset="0"/>
              <a:ea typeface="Times New Roman" panose="02020603050405020304" pitchFamily="18" charset="0"/>
            </a:endParaRPr>
          </a:p>
          <a:p>
            <a:endParaRPr lang="el-GR" sz="2000" dirty="0"/>
          </a:p>
          <a:p>
            <a:pPr marL="0" indent="0" algn="just">
              <a:buNone/>
            </a:pP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l-GR" sz="23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l-GR"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val="22203929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97280" y="269823"/>
            <a:ext cx="10058400" cy="1019331"/>
          </a:xfrm>
        </p:spPr>
        <p:txBody>
          <a:bodyPr>
            <a:normAutofit fontScale="90000"/>
          </a:bodyPr>
          <a:lstStyle/>
          <a:p>
            <a:r>
              <a:rPr lang="el-GR" sz="5200" dirty="0">
                <a:latin typeface="Calibri" panose="020F0502020204030204" pitchFamily="34" charset="0"/>
                <a:cs typeface="Calibri" panose="020F0502020204030204" pitchFamily="34" charset="0"/>
              </a:rPr>
              <a:t>Δίκτυα Υψηλών Ταχυτήτων –</a:t>
            </a:r>
            <a:r>
              <a:rPr lang="el-GR" sz="5200" dirty="0" err="1">
                <a:latin typeface="Calibri" panose="020F0502020204030204" pitchFamily="34" charset="0"/>
                <a:cs typeface="Calibri" panose="020F0502020204030204" pitchFamily="34" charset="0"/>
              </a:rPr>
              <a:t>InfiniBand</a:t>
            </a:r>
            <a:br>
              <a:rPr lang="el-GR" b="1"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p:sp>
        <p:nvSpPr>
          <p:cNvPr id="3" name="2 - Θέση περιεχομένου"/>
          <p:cNvSpPr>
            <a:spLocks noGrp="1"/>
          </p:cNvSpPr>
          <p:nvPr>
            <p:ph idx="1"/>
          </p:nvPr>
        </p:nvSpPr>
        <p:spPr>
          <a:xfrm>
            <a:off x="1097280" y="1945179"/>
            <a:ext cx="10058400" cy="3923914"/>
          </a:xfrm>
        </p:spPr>
        <p:txBody>
          <a:bodyPr/>
          <a:lstStyle/>
          <a:p>
            <a:pPr lvl="0">
              <a:buFont typeface="Arial" panose="020B0604020202020204" pitchFamily="34" charset="0"/>
              <a:buChar char="•"/>
            </a:pPr>
            <a:r>
              <a:rPr lang="el-GR" dirty="0">
                <a:latin typeface="Calibri" panose="020F0502020204030204" pitchFamily="34" charset="0"/>
                <a:cs typeface="Calibri" panose="020F0502020204030204" pitchFamily="34" charset="0"/>
              </a:rPr>
              <a:t>Σύνδεση από σημείο σε σημείο:  Η μεταφορά </a:t>
            </a:r>
            <a:r>
              <a:rPr lang="el-GR" b="1" dirty="0">
                <a:latin typeface="Calibri" panose="020F0502020204030204" pitchFamily="34" charset="0"/>
                <a:cs typeface="Calibri" panose="020F0502020204030204" pitchFamily="34" charset="0"/>
              </a:rPr>
              <a:t>δεδομένων</a:t>
            </a:r>
            <a:r>
              <a:rPr lang="el-GR" dirty="0">
                <a:latin typeface="Calibri" panose="020F0502020204030204" pitchFamily="34" charset="0"/>
                <a:cs typeface="Calibri" panose="020F0502020204030204" pitchFamily="34" charset="0"/>
              </a:rPr>
              <a:t> γίνεται από σημείο σε σημείο (</a:t>
            </a:r>
            <a:r>
              <a:rPr lang="en-US" dirty="0">
                <a:latin typeface="Calibri" panose="020F0502020204030204" pitchFamily="34" charset="0"/>
                <a:cs typeface="Calibri" panose="020F0502020204030204" pitchFamily="34" charset="0"/>
              </a:rPr>
              <a:t>point</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to</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point</a:t>
            </a:r>
            <a:r>
              <a:rPr lang="el-GR" dirty="0">
                <a:latin typeface="Calibri" panose="020F0502020204030204" pitchFamily="34" charset="0"/>
                <a:cs typeface="Calibri" panose="020F0502020204030204" pitchFamily="34" charset="0"/>
              </a:rPr>
              <a:t>) και όχι μέσω </a:t>
            </a:r>
            <a:r>
              <a:rPr lang="en-US" dirty="0">
                <a:latin typeface="Calibri" panose="020F0502020204030204" pitchFamily="34" charset="0"/>
                <a:cs typeface="Calibri" panose="020F0502020204030204" pitchFamily="34" charset="0"/>
              </a:rPr>
              <a:t>bus</a:t>
            </a:r>
            <a:r>
              <a:rPr lang="el-GR" dirty="0">
                <a:latin typeface="Calibri" panose="020F0502020204030204" pitchFamily="34" charset="0"/>
                <a:cs typeface="Calibri" panose="020F0502020204030204" pitchFamily="34" charset="0"/>
              </a:rPr>
              <a:t>. Με αυτό τον τρόπο αποφεύγονται διαχειριστικά προβλήματα διαχειριστικά, παρέχεται απομόνωση από σφαλμάτων, ενώ επιτρέπεται η κλιμάκωσή για την εξυπηρέτηση μεγάλου όγκου δεδομένων διαμέσου εναλλασσόμενων δικτύων.</a:t>
            </a:r>
          </a:p>
          <a:p>
            <a:pPr lvl="0">
              <a:buFont typeface="Arial" panose="020B0604020202020204" pitchFamily="34" charset="0"/>
              <a:buChar char="•"/>
            </a:pPr>
            <a:r>
              <a:rPr lang="el-GR" dirty="0">
                <a:latin typeface="Calibri" panose="020F0502020204030204" pitchFamily="34" charset="0"/>
                <a:cs typeface="Calibri" panose="020F0502020204030204" pitchFamily="34" charset="0"/>
              </a:rPr>
              <a:t>Σημασιολογία καναλιού: Οι εντολές και τα δεδομένα μεταφέρονται μεταξύ κεντρικών υπολογιστών και συσκευών ως μηνύματα και όχι ως διεργασίες.</a:t>
            </a:r>
          </a:p>
          <a:p>
            <a:pPr lvl="0">
              <a:buFont typeface="Arial" panose="020B0604020202020204" pitchFamily="34" charset="0"/>
              <a:buChar char="•"/>
            </a:pPr>
            <a:r>
              <a:rPr lang="el-GR" dirty="0">
                <a:latin typeface="Calibri" panose="020F0502020204030204" pitchFamily="34" charset="0"/>
                <a:cs typeface="Calibri" panose="020F0502020204030204" pitchFamily="34" charset="0"/>
              </a:rPr>
              <a:t>Όσον αφορά τις απαιτήσεις τροφοδοσίας, αυτές κυμαίνονται από τα 25</a:t>
            </a:r>
            <a:r>
              <a:rPr lang="en-US" dirty="0">
                <a:latin typeface="Calibri" panose="020F0502020204030204" pitchFamily="34" charset="0"/>
                <a:cs typeface="Calibri" panose="020F0502020204030204" pitchFamily="34" charset="0"/>
              </a:rPr>
              <a:t>W</a:t>
            </a:r>
            <a:r>
              <a:rPr lang="el-GR" dirty="0">
                <a:latin typeface="Calibri" panose="020F0502020204030204" pitchFamily="34" charset="0"/>
                <a:cs typeface="Calibri" panose="020F0502020204030204" pitchFamily="34" charset="0"/>
              </a:rPr>
              <a:t> για τον βασικό παράγοντα, έως τα 100</a:t>
            </a:r>
            <a:r>
              <a:rPr lang="en-US" dirty="0">
                <a:latin typeface="Calibri" panose="020F0502020204030204" pitchFamily="34" charset="0"/>
                <a:cs typeface="Calibri" panose="020F0502020204030204" pitchFamily="34" charset="0"/>
              </a:rPr>
              <a:t>W</a:t>
            </a:r>
            <a:r>
              <a:rPr lang="el-GR" dirty="0">
                <a:latin typeface="Calibri" panose="020F0502020204030204" pitchFamily="34" charset="0"/>
                <a:cs typeface="Calibri" panose="020F0502020204030204" pitchFamily="34" charset="0"/>
              </a:rPr>
              <a:t> για τον ευρύ πλατύ παράγοντα. </a:t>
            </a:r>
          </a:p>
          <a:p>
            <a:endParaRPr lang="el-G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457201"/>
            <a:ext cx="8229600" cy="638175"/>
          </a:xfrm>
        </p:spPr>
        <p:txBody>
          <a:bodyPr/>
          <a:lstStyle/>
          <a:p>
            <a:r>
              <a:rPr lang="en-US" sz="3200"/>
              <a:t>Interconnection networks - InfiniBand</a:t>
            </a:r>
          </a:p>
        </p:txBody>
      </p:sp>
      <p:sp>
        <p:nvSpPr>
          <p:cNvPr id="29699" name="Content Placeholder 2"/>
          <p:cNvSpPr>
            <a:spLocks noGrp="1"/>
          </p:cNvSpPr>
          <p:nvPr>
            <p:ph idx="1"/>
          </p:nvPr>
        </p:nvSpPr>
        <p:spPr>
          <a:xfrm>
            <a:off x="1914526" y="1152525"/>
            <a:ext cx="8601075" cy="4991100"/>
          </a:xfrm>
        </p:spPr>
        <p:txBody>
          <a:bodyPr>
            <a:normAutofit fontScale="92500" lnSpcReduction="20000"/>
          </a:bodyPr>
          <a:lstStyle/>
          <a:p>
            <a:r>
              <a:rPr lang="en-US" sz="2000"/>
              <a:t>Interconnection network used by supercomputers and computer clouds.</a:t>
            </a:r>
          </a:p>
          <a:p>
            <a:pPr lvl="1"/>
            <a:r>
              <a:rPr lang="en-US" sz="1800"/>
              <a:t>Has a switched fabric topology designed to be scalable. </a:t>
            </a:r>
          </a:p>
          <a:p>
            <a:pPr lvl="1"/>
            <a:r>
              <a:rPr lang="en-US" sz="1800"/>
              <a:t>Supports several signaling rates. </a:t>
            </a:r>
          </a:p>
          <a:p>
            <a:pPr lvl="1"/>
            <a:r>
              <a:rPr lang="en-US" sz="1800"/>
              <a:t>The energy consumption depends on the throughput.</a:t>
            </a:r>
          </a:p>
          <a:p>
            <a:pPr lvl="1"/>
            <a:r>
              <a:rPr lang="en-US" sz="1800"/>
              <a:t>Links can be bonded together for additional throughput.</a:t>
            </a:r>
          </a:p>
          <a:p>
            <a:r>
              <a:rPr lang="en-US" sz="2000"/>
              <a:t>The data rates.</a:t>
            </a:r>
          </a:p>
          <a:p>
            <a:pPr lvl="1"/>
            <a:r>
              <a:rPr lang="en-US" sz="1800"/>
              <a:t>single data rate (SDR) - 2.5 Gbps in each direction per connection.</a:t>
            </a:r>
          </a:p>
          <a:p>
            <a:pPr lvl="1"/>
            <a:r>
              <a:rPr lang="en-US" sz="1800"/>
              <a:t>double data rate (DDR) - 5 Gbps. </a:t>
            </a:r>
          </a:p>
          <a:p>
            <a:pPr lvl="1"/>
            <a:r>
              <a:rPr lang="en-US" sz="1800"/>
              <a:t>quad data rate (QDR) – 10 Gbps. </a:t>
            </a:r>
          </a:p>
          <a:p>
            <a:pPr lvl="1"/>
            <a:r>
              <a:rPr lang="en-US" sz="1800"/>
              <a:t>fourteen data rate (FDR) – 14.0625 Gbps. </a:t>
            </a:r>
          </a:p>
          <a:p>
            <a:pPr lvl="1"/>
            <a:r>
              <a:rPr lang="en-US" sz="1800"/>
              <a:t>enhanced data rated (EDR) – 25.78125 Gbps.</a:t>
            </a:r>
          </a:p>
          <a:p>
            <a:r>
              <a:rPr lang="en-US" sz="2000"/>
              <a:t>Advantages. </a:t>
            </a:r>
          </a:p>
          <a:p>
            <a:pPr lvl="1"/>
            <a:r>
              <a:rPr lang="en-US" sz="1800"/>
              <a:t>high throughput, low latency. </a:t>
            </a:r>
          </a:p>
          <a:p>
            <a:pPr lvl="1"/>
            <a:r>
              <a:rPr lang="en-US" sz="1800"/>
              <a:t>supports quality of service guarantees and failover - the capability to switch to a redundant or standby system</a:t>
            </a:r>
          </a:p>
          <a:p>
            <a:pPr lvl="1"/>
            <a:endParaRPr lang="en-US" sz="1800"/>
          </a:p>
        </p:txBody>
      </p:sp>
      <p:sp>
        <p:nvSpPr>
          <p:cNvPr id="29700" name="Footer Placeholder 3"/>
          <p:cNvSpPr>
            <a:spLocks noGrp="1"/>
          </p:cNvSpPr>
          <p:nvPr>
            <p:ph type="ftr" sz="quarter" idx="10"/>
          </p:nvPr>
        </p:nvSpPr>
        <p:spPr>
          <a:noFill/>
        </p:spPr>
        <p:txBody>
          <a:bodyPr/>
          <a:lstStyle/>
          <a:p>
            <a:r>
              <a:rPr lang="en-US"/>
              <a:t>Cloud Computing: Theory and Practice.  Chapter 7</a:t>
            </a:r>
          </a:p>
        </p:txBody>
      </p:sp>
      <p:sp>
        <p:nvSpPr>
          <p:cNvPr id="29701" name="Slide Number Placeholder 4"/>
          <p:cNvSpPr>
            <a:spLocks noGrp="1"/>
          </p:cNvSpPr>
          <p:nvPr>
            <p:ph type="sldNum" sz="quarter" idx="11"/>
          </p:nvPr>
        </p:nvSpPr>
        <p:spPr>
          <a:noFill/>
        </p:spPr>
        <p:txBody>
          <a:bodyPr/>
          <a:lstStyle/>
          <a:p>
            <a:fld id="{A8480B3C-4299-4FCC-8FEC-43417929A619}" type="slidenum">
              <a:rPr lang="en-US" smtClean="0"/>
              <a:pPr/>
              <a:t>74</a:t>
            </a:fld>
            <a:endParaRPr lang="en-US"/>
          </a:p>
        </p:txBody>
      </p:sp>
      <p:sp>
        <p:nvSpPr>
          <p:cNvPr id="2970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92567" y="925796"/>
            <a:ext cx="10058400" cy="1450757"/>
          </a:xfrm>
        </p:spPr>
        <p:txBody>
          <a:bodyPr>
            <a:normAutofit/>
          </a:bodyPr>
          <a:lstStyle/>
          <a:p>
            <a:r>
              <a:rPr lang="el-GR" dirty="0">
                <a:latin typeface="Calibri" panose="020F0502020204030204" pitchFamily="34" charset="0"/>
                <a:cs typeface="Calibri" panose="020F0502020204030204" pitchFamily="34" charset="0"/>
              </a:rPr>
              <a:t>Δίκτυα Υψηλών Ταχυτήτων –</a:t>
            </a:r>
            <a:r>
              <a:rPr lang="el-GR" dirty="0" err="1">
                <a:latin typeface="Calibri" panose="020F0502020204030204" pitchFamily="34" charset="0"/>
                <a:cs typeface="Calibri" panose="020F0502020204030204" pitchFamily="34" charset="0"/>
              </a:rPr>
              <a:t>InfiniBand</a:t>
            </a:r>
            <a:br>
              <a:rPr lang="el-GR" b="1" dirty="0"/>
            </a:br>
            <a:endParaRPr lang="el-GR" dirty="0"/>
          </a:p>
        </p:txBody>
      </p:sp>
      <p:sp>
        <p:nvSpPr>
          <p:cNvPr id="3" name="2 - Θέση περιεχομένου"/>
          <p:cNvSpPr>
            <a:spLocks noGrp="1"/>
          </p:cNvSpPr>
          <p:nvPr>
            <p:ph idx="1"/>
          </p:nvPr>
        </p:nvSpPr>
        <p:spPr>
          <a:xfrm>
            <a:off x="1097280" y="1928554"/>
            <a:ext cx="9902153" cy="3735400"/>
          </a:xfrm>
        </p:spPr>
        <p:txBody>
          <a:bodyPr>
            <a:normAutofit/>
          </a:bodyPr>
          <a:lstStyle/>
          <a:p>
            <a:pPr>
              <a:buFont typeface="Arial" panose="020B0604020202020204" pitchFamily="34" charset="0"/>
              <a:buChar char="•"/>
            </a:pPr>
            <a:r>
              <a:rPr lang="el-GR" dirty="0">
                <a:latin typeface="Calibri" panose="020F0502020204030204" pitchFamily="34" charset="0"/>
                <a:cs typeface="Calibri" panose="020F0502020204030204" pitchFamily="34" charset="0"/>
              </a:rPr>
              <a:t>Οι σύνδεσμοι </a:t>
            </a:r>
            <a:r>
              <a:rPr lang="en-US" dirty="0">
                <a:latin typeface="Calibri" panose="020F0502020204030204" pitchFamily="34" charset="0"/>
                <a:cs typeface="Calibri" panose="020F0502020204030204" pitchFamily="34" charset="0"/>
              </a:rPr>
              <a:t>IBA</a:t>
            </a:r>
            <a:r>
              <a:rPr lang="el-GR" dirty="0">
                <a:latin typeface="Calibri" panose="020F0502020204030204" pitchFamily="34" charset="0"/>
                <a:cs typeface="Calibri" panose="020F0502020204030204" pitchFamily="34" charset="0"/>
              </a:rPr>
              <a:t> είναι αμφίδρομα κανάλια επικοινωνίας από σημείο σε σημείο, τα οποία αποτελούνται είτε από χαλκό είτε από οπτικές ίνες. Ο ρυθμός σηματοδότησης σε όλους τους συνδέσμους είναι 2.5 </a:t>
            </a:r>
            <a:r>
              <a:rPr lang="en-US" dirty="0" err="1">
                <a:latin typeface="Calibri" panose="020F0502020204030204" pitchFamily="34" charset="0"/>
                <a:cs typeface="Calibri" panose="020F0502020204030204" pitchFamily="34" charset="0"/>
              </a:rPr>
              <a:t>Gbaud</a:t>
            </a:r>
            <a:r>
              <a:rPr lang="el-GR" dirty="0">
                <a:latin typeface="Calibri" panose="020F0502020204030204" pitchFamily="34" charset="0"/>
                <a:cs typeface="Calibri" panose="020F0502020204030204" pitchFamily="34" charset="0"/>
              </a:rPr>
              <a:t> και πάνω. Οι φυσικοί σύνδεσμοι μπορεί να χρησιμοποιηθούν σε παραλληλία για να επιτευχθεί μεγαλύτερο εύρος.</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Για την μετάδοση των μηνυμάτων, τα εν λόγω μηνύματα χωρίζονται σε πακέτα. Το μέγεθός τους, αφού υπολογιστούν και οι επικεφαλίδες μπορεί να είναι 256 </a:t>
            </a:r>
            <a:r>
              <a:rPr lang="en-US" dirty="0">
                <a:latin typeface="Calibri" panose="020F0502020204030204" pitchFamily="34" charset="0"/>
                <a:cs typeface="Calibri" panose="020F0502020204030204" pitchFamily="34" charset="0"/>
              </a:rPr>
              <a:t>bytes</a:t>
            </a:r>
            <a:r>
              <a:rPr lang="el-GR" dirty="0">
                <a:latin typeface="Calibri" panose="020F0502020204030204" pitchFamily="34" charset="0"/>
                <a:cs typeface="Calibri" panose="020F0502020204030204" pitchFamily="34" charset="0"/>
              </a:rPr>
              <a:t>, 1</a:t>
            </a:r>
            <a:r>
              <a:rPr lang="en-US" dirty="0">
                <a:latin typeface="Calibri" panose="020F0502020204030204" pitchFamily="34" charset="0"/>
                <a:cs typeface="Calibri" panose="020F0502020204030204" pitchFamily="34" charset="0"/>
              </a:rPr>
              <a:t>KB</a:t>
            </a:r>
            <a:r>
              <a:rPr lang="el-GR" dirty="0">
                <a:latin typeface="Calibri" panose="020F0502020204030204" pitchFamily="34" charset="0"/>
                <a:cs typeface="Calibri" panose="020F0502020204030204" pitchFamily="34" charset="0"/>
              </a:rPr>
              <a:t>, 2</a:t>
            </a:r>
            <a:r>
              <a:rPr lang="en-US" dirty="0">
                <a:latin typeface="Calibri" panose="020F0502020204030204" pitchFamily="34" charset="0"/>
                <a:cs typeface="Calibri" panose="020F0502020204030204" pitchFamily="34" charset="0"/>
              </a:rPr>
              <a:t>KB</a:t>
            </a:r>
            <a:r>
              <a:rPr lang="el-GR" dirty="0">
                <a:latin typeface="Calibri" panose="020F0502020204030204" pitchFamily="34" charset="0"/>
                <a:cs typeface="Calibri" panose="020F0502020204030204" pitchFamily="34" charset="0"/>
              </a:rPr>
              <a:t> ή 4</a:t>
            </a:r>
            <a:r>
              <a:rPr lang="en-US" dirty="0">
                <a:latin typeface="Calibri" panose="020F0502020204030204" pitchFamily="34" charset="0"/>
                <a:cs typeface="Calibri" panose="020F0502020204030204" pitchFamily="34" charset="0"/>
              </a:rPr>
              <a:t>KB</a:t>
            </a:r>
            <a:r>
              <a:rPr lang="el-GR" dirty="0">
                <a:latin typeface="Calibri" panose="020F0502020204030204" pitchFamily="34" charset="0"/>
                <a:cs typeface="Calibri" panose="020F0502020204030204" pitchFamily="34" charset="0"/>
              </a:rPr>
              <a:t> που ορίζεται ως Μέγιστη Μονάδα Μεταφοράς (</a:t>
            </a:r>
            <a:r>
              <a:rPr lang="en-US" dirty="0">
                <a:latin typeface="Calibri" panose="020F0502020204030204" pitchFamily="34" charset="0"/>
                <a:cs typeface="Calibri" panose="020F0502020204030204" pitchFamily="34" charset="0"/>
              </a:rPr>
              <a:t>MTU</a:t>
            </a:r>
            <a:r>
              <a:rPr lang="el-GR"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MaximumTransferUnit</a:t>
            </a:r>
            <a:r>
              <a:rPr lang="el-GR" dirty="0">
                <a:latin typeface="Calibri" panose="020F0502020204030204" pitchFamily="34" charset="0"/>
                <a:cs typeface="Calibri" panose="020F0502020204030204" pitchFamily="34" charset="0"/>
              </a:rPr>
              <a:t>).</a:t>
            </a:r>
          </a:p>
          <a:p>
            <a:endParaRPr lang="el-G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8E60A-87A8-48DD-9B3C-889F51C2C6DC}"/>
              </a:ext>
            </a:extLst>
          </p:cNvPr>
          <p:cNvSpPr>
            <a:spLocks noGrp="1"/>
          </p:cNvSpPr>
          <p:nvPr>
            <p:ph type="title"/>
          </p:nvPr>
        </p:nvSpPr>
        <p:spPr/>
        <p:txBody>
          <a:bodyPr/>
          <a:lstStyle/>
          <a:p>
            <a:r>
              <a:rPr lang="en-US" dirty="0"/>
              <a:t>Storage Area Networks (SANs)</a:t>
            </a:r>
            <a:endParaRPr lang="el-GR" dirty="0"/>
          </a:p>
        </p:txBody>
      </p:sp>
      <p:sp>
        <p:nvSpPr>
          <p:cNvPr id="3" name="Θέση περιεχομένου 2">
            <a:extLst>
              <a:ext uri="{FF2B5EF4-FFF2-40B4-BE49-F238E27FC236}">
                <a16:creationId xmlns:a16="http://schemas.microsoft.com/office/drawing/2014/main" id="{C9E5E9C2-4D33-4B66-AE8D-0978BFF3CC42}"/>
              </a:ext>
            </a:extLst>
          </p:cNvPr>
          <p:cNvSpPr>
            <a:spLocks noGrp="1"/>
          </p:cNvSpPr>
          <p:nvPr>
            <p:ph idx="1"/>
          </p:nvPr>
        </p:nvSpPr>
        <p:spPr>
          <a:xfrm>
            <a:off x="677334" y="1349706"/>
            <a:ext cx="9268923" cy="4691656"/>
          </a:xfrm>
        </p:spPr>
        <p:txBody>
          <a:bodyPr>
            <a:normAutofit/>
          </a:bodyPr>
          <a:lstStyle/>
          <a:p>
            <a:pPr marL="0" indent="0" algn="just">
              <a:buNone/>
            </a:pPr>
            <a:r>
              <a:rPr lang="el-GR" sz="1800" dirty="0">
                <a:effectLst/>
                <a:latin typeface="Calibri" panose="020F0502020204030204" pitchFamily="34" charset="0"/>
                <a:ea typeface="Times New Roman" panose="02020603050405020304" pitchFamily="18" charset="0"/>
                <a:cs typeface="Calibri" panose="020F0502020204030204" pitchFamily="34" charset="0"/>
              </a:rPr>
              <a:t>Το </a:t>
            </a:r>
            <a:r>
              <a:rPr lang="en-US" sz="1800" dirty="0">
                <a:effectLst/>
                <a:latin typeface="Calibri" panose="020F0502020204030204" pitchFamily="34" charset="0"/>
                <a:ea typeface="Times New Roman" panose="02020603050405020304" pitchFamily="18" charset="0"/>
                <a:cs typeface="Calibri" panose="020F0502020204030204" pitchFamily="34" charset="0"/>
              </a:rPr>
              <a:t>Storage Area Network</a:t>
            </a:r>
            <a:r>
              <a:rPr lang="el-GR" sz="1800" dirty="0">
                <a:effectLst/>
                <a:latin typeface="Calibri" panose="020F0502020204030204" pitchFamily="34" charset="0"/>
                <a:ea typeface="Times New Roman" panose="02020603050405020304" pitchFamily="18" charset="0"/>
                <a:cs typeface="Calibri" panose="020F0502020204030204" pitchFamily="34" charset="0"/>
              </a:rPr>
              <a:t> (SAN) είναι ένα εξειδικευμένο δίκτυο υψηλής ταχύτητας για μεταφορά μπλοκ δεδομένων. Τα </a:t>
            </a:r>
            <a:r>
              <a:rPr lang="en-US" sz="1800" dirty="0">
                <a:effectLst/>
                <a:latin typeface="Calibri" panose="020F0502020204030204" pitchFamily="34" charset="0"/>
                <a:ea typeface="Times New Roman" panose="02020603050405020304" pitchFamily="18" charset="0"/>
                <a:cs typeface="Calibri" panose="020F0502020204030204" pitchFamily="34" charset="0"/>
              </a:rPr>
              <a:t>SANs </a:t>
            </a:r>
            <a:r>
              <a:rPr lang="el-GR" sz="1800" dirty="0">
                <a:effectLst/>
                <a:latin typeface="Calibri" panose="020F0502020204030204" pitchFamily="34" charset="0"/>
                <a:ea typeface="Times New Roman" panose="02020603050405020304" pitchFamily="18" charset="0"/>
                <a:cs typeface="Calibri" panose="020F0502020204030204" pitchFamily="34" charset="0"/>
              </a:rPr>
              <a:t>διασυνδέουν διακομιστές με διακομιστές, διακομιστές με συσκευές αποθήκευσης και συσκευές αποθήκευσης με συσκευές αποθήκευσης</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l-GR"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401171-A5A6-41C1-9BCD-5684AB8B0D55}"/>
              </a:ext>
            </a:extLst>
          </p:cNvPr>
          <p:cNvSpPr>
            <a:spLocks noGrp="1"/>
          </p:cNvSpPr>
          <p:nvPr>
            <p:ph type="sldNum" sz="quarter" idx="12"/>
          </p:nvPr>
        </p:nvSpPr>
        <p:spPr/>
        <p:txBody>
          <a:bodyPr/>
          <a:lstStyle/>
          <a:p>
            <a:fld id="{D57F1E4F-1CFF-5643-939E-217C01CDF565}" type="slidenum">
              <a:rPr lang="en-US" smtClean="0"/>
              <a:pPr/>
              <a:t>76</a:t>
            </a:fld>
            <a:endParaRPr lang="en-US" dirty="0"/>
          </a:p>
        </p:txBody>
      </p:sp>
      <p:pic>
        <p:nvPicPr>
          <p:cNvPr id="5" name="Εικόνα 4">
            <a:extLst>
              <a:ext uri="{FF2B5EF4-FFF2-40B4-BE49-F238E27FC236}">
                <a16:creationId xmlns:a16="http://schemas.microsoft.com/office/drawing/2014/main" id="{D212D0A4-F499-449D-A9EC-2DB9CF0E07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86500" y="2670506"/>
            <a:ext cx="4450589" cy="3667163"/>
          </a:xfrm>
          <a:prstGeom prst="rect">
            <a:avLst/>
          </a:prstGeom>
          <a:noFill/>
          <a:ln>
            <a:noFill/>
          </a:ln>
        </p:spPr>
      </p:pic>
    </p:spTree>
    <p:extLst>
      <p:ext uri="{BB962C8B-B14F-4D97-AF65-F5344CB8AC3E}">
        <p14:creationId xmlns:p14="http://schemas.microsoft.com/office/powerpoint/2010/main" val="2006281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3D98B5-58D4-4A87-9B4C-E1E28ABBED3B}"/>
              </a:ext>
            </a:extLst>
          </p:cNvPr>
          <p:cNvSpPr>
            <a:spLocks noGrp="1"/>
          </p:cNvSpPr>
          <p:nvPr>
            <p:ph type="title"/>
          </p:nvPr>
        </p:nvSpPr>
        <p:spPr/>
        <p:txBody>
          <a:bodyPr/>
          <a:lstStyle/>
          <a:p>
            <a:r>
              <a:rPr lang="en-US" dirty="0"/>
              <a:t>Storage Area Networks</a:t>
            </a:r>
            <a:endParaRPr lang="el-GR" dirty="0"/>
          </a:p>
        </p:txBody>
      </p:sp>
      <p:sp>
        <p:nvSpPr>
          <p:cNvPr id="3" name="Θέση περιεχομένου 2">
            <a:extLst>
              <a:ext uri="{FF2B5EF4-FFF2-40B4-BE49-F238E27FC236}">
                <a16:creationId xmlns:a16="http://schemas.microsoft.com/office/drawing/2014/main" id="{4CE43B33-B699-4F22-81A9-97F00F27A7C6}"/>
              </a:ext>
            </a:extLst>
          </p:cNvPr>
          <p:cNvSpPr>
            <a:spLocks noGrp="1"/>
          </p:cNvSpPr>
          <p:nvPr>
            <p:ph idx="1"/>
          </p:nvPr>
        </p:nvSpPr>
        <p:spPr>
          <a:xfrm>
            <a:off x="677333" y="1488613"/>
            <a:ext cx="9277549" cy="3880773"/>
          </a:xfrm>
        </p:spPr>
        <p:txBody>
          <a:bodyPr/>
          <a:lstStyle/>
          <a:p>
            <a:pPr marL="0" indent="0" algn="just">
              <a:buNone/>
            </a:pPr>
            <a:r>
              <a:rPr lang="el-GR" sz="1800" dirty="0">
                <a:effectLst/>
                <a:latin typeface="Calibri" panose="020F0502020204030204" pitchFamily="34" charset="0"/>
                <a:ea typeface="Times New Roman" panose="02020603050405020304" pitchFamily="18" charset="0"/>
                <a:cs typeface="Calibri" panose="020F0502020204030204" pitchFamily="34" charset="0"/>
              </a:rPr>
              <a:t>Ένα SAN αποτελείται από μια υποδομή επικοινωνίας και ένα επίπεδο διαχείρισης. Συνήθως χρησιμοποιούνται οπτικές ίνες για τη φυσική διασύνδεση και το πρωτόκολλο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Fibre</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Channel</a:t>
            </a:r>
            <a:r>
              <a:rPr lang="el-GR" sz="1800" dirty="0">
                <a:effectLst/>
                <a:latin typeface="Calibri" panose="020F0502020204030204" pitchFamily="34" charset="0"/>
                <a:ea typeface="Times New Roman" panose="02020603050405020304" pitchFamily="18" charset="0"/>
                <a:cs typeface="Calibri" panose="020F0502020204030204" pitchFamily="34" charset="0"/>
              </a:rPr>
              <a:t> (FC) για την επίτευξη της επικοινωνίας. </a:t>
            </a:r>
            <a:endParaRPr lang="el-GR" dirty="0">
              <a:latin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59B02CA-FDFD-40A8-A50C-1B0A7B23D759}"/>
              </a:ext>
            </a:extLst>
          </p:cNvPr>
          <p:cNvSpPr>
            <a:spLocks noGrp="1"/>
          </p:cNvSpPr>
          <p:nvPr>
            <p:ph type="sldNum" sz="quarter" idx="12"/>
          </p:nvPr>
        </p:nvSpPr>
        <p:spPr/>
        <p:txBody>
          <a:bodyPr/>
          <a:lstStyle/>
          <a:p>
            <a:fld id="{D57F1E4F-1CFF-5643-939E-217C01CDF565}" type="slidenum">
              <a:rPr lang="en-US" smtClean="0"/>
              <a:pPr/>
              <a:t>77</a:t>
            </a:fld>
            <a:endParaRPr lang="en-US" dirty="0"/>
          </a:p>
        </p:txBody>
      </p:sp>
      <p:pic>
        <p:nvPicPr>
          <p:cNvPr id="6" name="Εικόνα 5">
            <a:extLst>
              <a:ext uri="{FF2B5EF4-FFF2-40B4-BE49-F238E27FC236}">
                <a16:creationId xmlns:a16="http://schemas.microsoft.com/office/drawing/2014/main" id="{ED420995-F7D3-4BCA-A2DF-FB31D9C823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33292" y="2334163"/>
            <a:ext cx="6557370" cy="3707199"/>
          </a:xfrm>
          <a:prstGeom prst="rect">
            <a:avLst/>
          </a:prstGeom>
          <a:noFill/>
          <a:ln>
            <a:noFill/>
          </a:ln>
        </p:spPr>
      </p:pic>
    </p:spTree>
    <p:extLst>
      <p:ext uri="{BB962C8B-B14F-4D97-AF65-F5344CB8AC3E}">
        <p14:creationId xmlns:p14="http://schemas.microsoft.com/office/powerpoint/2010/main" val="3989598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alibri" panose="020F0502020204030204" pitchFamily="34" charset="0"/>
                <a:cs typeface="Calibri" panose="020F0502020204030204" pitchFamily="34" charset="0"/>
              </a:rPr>
              <a:t>Δίκτυα SAN</a:t>
            </a:r>
          </a:p>
        </p:txBody>
      </p:sp>
      <p:sp>
        <p:nvSpPr>
          <p:cNvPr id="3" name="2 - Θέση περιεχομένου"/>
          <p:cNvSpPr>
            <a:spLocks noGrp="1"/>
          </p:cNvSpPr>
          <p:nvPr>
            <p:ph idx="1"/>
          </p:nvPr>
        </p:nvSpPr>
        <p:spPr>
          <a:xfrm>
            <a:off x="1225118" y="1997475"/>
            <a:ext cx="5341937" cy="3871617"/>
          </a:xfrm>
        </p:spPr>
        <p:txBody>
          <a:bodyPr>
            <a:normAutofit/>
          </a:bodyPr>
          <a:lstStyle/>
          <a:p>
            <a:pPr>
              <a:buFont typeface="Arial" panose="020B0604020202020204" pitchFamily="34" charset="0"/>
              <a:buChar char="•"/>
            </a:pPr>
            <a:r>
              <a:rPr lang="el-GR" dirty="0">
                <a:latin typeface="Calibri" panose="020F0502020204030204" pitchFamily="34" charset="0"/>
                <a:cs typeface="Calibri" panose="020F0502020204030204" pitchFamily="34" charset="0"/>
              </a:rPr>
              <a:t>Είναι ένα δίκτυο του οποίου πρωταρχικός σκοπός είναι η μεταφορά δεδομένων μεταξύ συστημάτων υπολογιστών και στοιχείων αποθήκευσης.</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Εξειδικεύεται σε δίκτυα υψηλής ταχύτητας τα οποία συνδέουν τους διακομιστές με τις συσκευές αποθήκευσης. Επιτρέπουν την διασύνδεση από οποιαδήποτε προς οποιαδήποτε οντότητα του δικτύου, χρησιμοποιώντας διακόπτες (</a:t>
            </a:r>
            <a:r>
              <a:rPr lang="en-US" dirty="0">
                <a:latin typeface="Calibri" panose="020F0502020204030204" pitchFamily="34" charset="0"/>
                <a:cs typeface="Calibri" panose="020F0502020204030204" pitchFamily="34" charset="0"/>
              </a:rPr>
              <a:t>switches</a:t>
            </a:r>
            <a:r>
              <a:rPr lang="el-GR" dirty="0">
                <a:latin typeface="Calibri" panose="020F0502020204030204" pitchFamily="34" charset="0"/>
                <a:cs typeface="Calibri" panose="020F0502020204030204" pitchFamily="34" charset="0"/>
              </a:rPr>
              <a:t>) και δρομολογητές. </a:t>
            </a:r>
            <a:endParaRPr lang="en-GB" dirty="0">
              <a:latin typeface="Calibri" panose="020F0502020204030204" pitchFamily="34" charset="0"/>
              <a:cs typeface="Calibri" panose="020F0502020204030204" pitchFamily="34" charset="0"/>
            </a:endParaRPr>
          </a:p>
          <a:p>
            <a:pPr>
              <a:buFont typeface="Arial" panose="020B0604020202020204" pitchFamily="34" charset="0"/>
              <a:buChar char="•"/>
            </a:pPr>
            <a:r>
              <a:rPr lang="el-GR" dirty="0">
                <a:latin typeface="Calibri" panose="020F0502020204030204" pitchFamily="34" charset="0"/>
                <a:cs typeface="Calibri" panose="020F0502020204030204" pitchFamily="34" charset="0"/>
              </a:rPr>
              <a:t>Εξαλείφεται οποιοσδήποτε περιορισμός ο οποίος αφορά στην ποσότητα των δεδομένων στην οποία μπορεί να έχει πρόσβαση ένας διακομιστής.</a:t>
            </a:r>
          </a:p>
          <a:p>
            <a:endParaRPr lang="el-GR" dirty="0"/>
          </a:p>
        </p:txBody>
      </p:sp>
      <p:pic>
        <p:nvPicPr>
          <p:cNvPr id="4" name="Picture 15" descr="SAN networks.jpg"/>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556001" y="2069090"/>
            <a:ext cx="4599680" cy="3284146"/>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1200" y="533400"/>
            <a:ext cx="8229600" cy="571500"/>
          </a:xfrm>
        </p:spPr>
        <p:txBody>
          <a:bodyPr>
            <a:normAutofit fontScale="90000"/>
          </a:bodyPr>
          <a:lstStyle/>
          <a:p>
            <a:r>
              <a:rPr lang="en-US" sz="3200"/>
              <a:t>FC protocol layers</a:t>
            </a:r>
          </a:p>
        </p:txBody>
      </p:sp>
      <p:sp>
        <p:nvSpPr>
          <p:cNvPr id="37891" name="Content Placeholder 2"/>
          <p:cNvSpPr>
            <a:spLocks noGrp="1"/>
          </p:cNvSpPr>
          <p:nvPr>
            <p:ph idx="1"/>
          </p:nvPr>
        </p:nvSpPr>
        <p:spPr>
          <a:xfrm>
            <a:off x="1981200" y="1400176"/>
            <a:ext cx="8229600" cy="4733925"/>
          </a:xfrm>
        </p:spPr>
        <p:txBody>
          <a:bodyPr>
            <a:normAutofit fontScale="92500"/>
          </a:bodyPr>
          <a:lstStyle/>
          <a:p>
            <a:r>
              <a:rPr lang="en-US" sz="2000"/>
              <a:t>Three lower-layer protocols: FC-0, the physical interface; FC-1, the transmission protocol responsible for encoding/decoding;  and FC-2, the signaling protocol responsible for framing and flow control.</a:t>
            </a:r>
          </a:p>
          <a:p>
            <a:pPr lvl="1"/>
            <a:r>
              <a:rPr lang="en-US" sz="1800"/>
              <a:t>FC-0 uses laser diodes as the optical source and manages the        point-to-point fiber connections.</a:t>
            </a:r>
          </a:p>
          <a:p>
            <a:pPr lvl="1"/>
            <a:r>
              <a:rPr lang="en-US" sz="1800"/>
              <a:t>FC-1 controls the serial transmission and integrates data with clock information.</a:t>
            </a:r>
          </a:p>
          <a:p>
            <a:pPr lvl="1"/>
            <a:r>
              <a:rPr lang="en-US" sz="1800"/>
              <a:t>FC-2 handles the topologies, the communication models, the classes of service, sequence and exchange identifiers, and segmentation and reassembly.</a:t>
            </a:r>
          </a:p>
          <a:p>
            <a:pPr lvl="1">
              <a:buFont typeface="Wingdings" pitchFamily="2" charset="2"/>
              <a:buNone/>
            </a:pPr>
            <a:endParaRPr lang="en-US" sz="1800"/>
          </a:p>
          <a:p>
            <a:r>
              <a:rPr lang="en-US" sz="2000"/>
              <a:t>Two upper-layer protocols: </a:t>
            </a:r>
          </a:p>
          <a:p>
            <a:pPr lvl="1"/>
            <a:r>
              <a:rPr lang="en-US" sz="1800"/>
              <a:t>FC-3  is common services layer. </a:t>
            </a:r>
          </a:p>
          <a:p>
            <a:pPr lvl="1"/>
            <a:r>
              <a:rPr lang="en-US" sz="1800"/>
              <a:t>FC-4 is the  protocol mapping layer.</a:t>
            </a:r>
          </a:p>
        </p:txBody>
      </p:sp>
      <p:sp>
        <p:nvSpPr>
          <p:cNvPr id="37892" name="Footer Placeholder 3"/>
          <p:cNvSpPr>
            <a:spLocks noGrp="1"/>
          </p:cNvSpPr>
          <p:nvPr>
            <p:ph type="ftr" sz="quarter" idx="10"/>
          </p:nvPr>
        </p:nvSpPr>
        <p:spPr>
          <a:noFill/>
        </p:spPr>
        <p:txBody>
          <a:bodyPr/>
          <a:lstStyle/>
          <a:p>
            <a:r>
              <a:rPr lang="en-US"/>
              <a:t>Cloud Computing: Theory and Practice.  Chapter 7</a:t>
            </a:r>
          </a:p>
        </p:txBody>
      </p:sp>
      <p:sp>
        <p:nvSpPr>
          <p:cNvPr id="37893" name="Slide Number Placeholder 4"/>
          <p:cNvSpPr>
            <a:spLocks noGrp="1"/>
          </p:cNvSpPr>
          <p:nvPr>
            <p:ph type="sldNum" sz="quarter" idx="11"/>
          </p:nvPr>
        </p:nvSpPr>
        <p:spPr>
          <a:noFill/>
        </p:spPr>
        <p:txBody>
          <a:bodyPr/>
          <a:lstStyle/>
          <a:p>
            <a:fld id="{4A305D62-1FF9-47D5-890C-39478E9DD7BC}" type="slidenum">
              <a:rPr lang="en-US" smtClean="0"/>
              <a:pPr/>
              <a:t>79</a:t>
            </a:fld>
            <a:endParaRPr lang="en-US"/>
          </a:p>
        </p:txBody>
      </p:sp>
      <p:sp>
        <p:nvSpPr>
          <p:cNvPr id="3789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σύντομη απάντηση</a:t>
            </a:r>
            <a:endParaRPr lang="en-GB" sz="1200" b="1" dirty="0">
              <a:solidFill>
                <a:schemeClr val="accent6">
                  <a:lumMod val="50000"/>
                </a:schemeClr>
              </a:solidFill>
            </a:endParaRPr>
          </a:p>
        </p:txBody>
      </p:sp>
      <p:sp>
        <p:nvSpPr>
          <p:cNvPr id="10" name="Rectangle 9"/>
          <p:cNvSpPr/>
          <p:nvPr/>
        </p:nvSpPr>
        <p:spPr>
          <a:xfrm>
            <a:off x="0" y="271868"/>
            <a:ext cx="11911584" cy="584775"/>
          </a:xfrm>
          <a:prstGeom prst="rect">
            <a:avLst/>
          </a:prstGeom>
        </p:spPr>
        <p:txBody>
          <a:bodyPr wrap="square">
            <a:spAutoFit/>
          </a:bodyPr>
          <a:lstStyle/>
          <a:p>
            <a:pPr lvl="1" algn="ctr">
              <a:spcAft>
                <a:spcPts val="600"/>
              </a:spcAft>
            </a:pPr>
            <a:r>
              <a:rPr lang="el-GR" sz="3200" b="1" dirty="0">
                <a:solidFill>
                  <a:srgbClr val="C00000"/>
                </a:solidFill>
              </a:rPr>
              <a:t>Γιατί οι άνθρωποι προτιμούν τις υπηρεσίες νέφους;</a:t>
            </a:r>
            <a:endParaRPr lang="el-GR" sz="32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3" name="Rectangle 2"/>
          <p:cNvSpPr/>
          <p:nvPr/>
        </p:nvSpPr>
        <p:spPr>
          <a:xfrm>
            <a:off x="329770" y="1004716"/>
            <a:ext cx="11492484" cy="4093428"/>
          </a:xfrm>
          <a:prstGeom prst="rect">
            <a:avLst/>
          </a:prstGeom>
        </p:spPr>
        <p:txBody>
          <a:bodyPr wrap="square">
            <a:spAutoFit/>
          </a:bodyPr>
          <a:lstStyle/>
          <a:p>
            <a:pPr>
              <a:spcBef>
                <a:spcPts val="600"/>
              </a:spcBef>
            </a:pPr>
            <a:r>
              <a:rPr lang="el-GR" sz="2000" b="1" dirty="0">
                <a:solidFill>
                  <a:srgbClr val="FF0000"/>
                </a:solidFill>
                <a:ea typeface="Times New Roman" panose="02020603050405020304" pitchFamily="18" charset="0"/>
              </a:rPr>
              <a:t>Ερώτηση</a:t>
            </a:r>
            <a:r>
              <a:rPr lang="el-GR" sz="2000" dirty="0">
                <a:ea typeface="Times New Roman" panose="02020603050405020304" pitchFamily="18" charset="0"/>
              </a:rPr>
              <a:t>: </a:t>
            </a:r>
            <a:r>
              <a:rPr lang="el-GR" sz="2000" b="1" dirty="0">
                <a:ea typeface="Times New Roman" panose="02020603050405020304" pitchFamily="18" charset="0"/>
              </a:rPr>
              <a:t>Γιατί έχει άραγε κάποιο νόημα να παρέχουν και να χρησιμοποιούν τις υπηρεσίες νέφους; </a:t>
            </a:r>
          </a:p>
          <a:p>
            <a:pPr>
              <a:spcBef>
                <a:spcPts val="600"/>
              </a:spcBef>
            </a:pPr>
            <a:r>
              <a:rPr lang="el-GR" sz="2000" dirty="0">
                <a:ea typeface="Times New Roman" panose="02020603050405020304" pitchFamily="18" charset="0"/>
              </a:rPr>
              <a:t>Η </a:t>
            </a:r>
            <a:r>
              <a:rPr lang="el-GR" sz="2000" b="1" dirty="0">
                <a:solidFill>
                  <a:srgbClr val="00B0F0"/>
                </a:solidFill>
                <a:ea typeface="Times New Roman" panose="02020603050405020304" pitchFamily="18" charset="0"/>
              </a:rPr>
              <a:t>απάντηση</a:t>
            </a:r>
            <a:r>
              <a:rPr lang="el-GR" sz="2000" dirty="0">
                <a:ea typeface="Times New Roman" panose="02020603050405020304" pitchFamily="18" charset="0"/>
              </a:rPr>
              <a:t> είναι παρόμοια με πολλές άλλες επιχειρήσεις μίσθωσης, όπως με τις βιβλιοθήκες και τις εταιρίες ενοικιαζόμενων αυτοκινήτων:</a:t>
            </a:r>
          </a:p>
          <a:p>
            <a:pPr marL="342900" indent="-342900">
              <a:spcBef>
                <a:spcPts val="600"/>
              </a:spcBef>
              <a:buFont typeface="Arial" panose="020B0604020202020204" pitchFamily="34" charset="0"/>
              <a:buChar char="•"/>
            </a:pPr>
            <a:r>
              <a:rPr lang="el-GR" sz="2000" dirty="0"/>
              <a:t>Για τους χρήστες του νέφους, το κύριο πλεονέκτημα είναι η </a:t>
            </a:r>
            <a:r>
              <a:rPr lang="el-GR" sz="2000" b="1" i="1" dirty="0">
                <a:solidFill>
                  <a:srgbClr val="002060"/>
                </a:solidFill>
              </a:rPr>
              <a:t>συγκέντρωση των πόρων </a:t>
            </a:r>
            <a:r>
              <a:rPr lang="el-GR" sz="2000" dirty="0"/>
              <a:t>(</a:t>
            </a:r>
            <a:r>
              <a:rPr lang="el-GR" sz="2000" dirty="0" err="1"/>
              <a:t>resource</a:t>
            </a:r>
            <a:r>
              <a:rPr lang="el-GR" sz="2000" dirty="0"/>
              <a:t> </a:t>
            </a:r>
            <a:r>
              <a:rPr lang="el-GR" sz="2000" dirty="0" err="1"/>
              <a:t>pooling</a:t>
            </a:r>
            <a:r>
              <a:rPr lang="el-GR" sz="2000" dirty="0"/>
              <a:t>). </a:t>
            </a:r>
          </a:p>
          <a:p>
            <a:pPr marL="342900" indent="-342900">
              <a:spcBef>
                <a:spcPts val="600"/>
              </a:spcBef>
              <a:buFont typeface="Arial" panose="020B0604020202020204" pitchFamily="34" charset="0"/>
              <a:buChar char="•"/>
            </a:pPr>
            <a:r>
              <a:rPr lang="el-GR" sz="2000" dirty="0"/>
              <a:t>Το κόστος οικοδόμησης και παροχής πόρων το επιμερίζονται πολλοί άλλοι χρήστες. Αυτό ονομάζεται μετατροπή από το "</a:t>
            </a:r>
            <a:r>
              <a:rPr lang="el-GR" sz="2000" dirty="0" err="1"/>
              <a:t>CapEx</a:t>
            </a:r>
            <a:r>
              <a:rPr lang="el-GR" sz="2000" dirty="0"/>
              <a:t>» στο </a:t>
            </a:r>
            <a:r>
              <a:rPr lang="el-GR" sz="2000" dirty="0" err="1"/>
              <a:t>OpEx</a:t>
            </a:r>
            <a:r>
              <a:rPr lang="el-GR" sz="2000" dirty="0"/>
              <a:t>": αντί να δαπανώνται χρήματα σε κεφαλαιακές δαπάνες για να κατασκευαστούν ειδικές εγκαταστάσεις, οι χρήστες πληρώνουν ενοίκιο ως μέρος των επιχειρησιακών δαπανών τους για να μοιράζονται τις εγκαταστάσεις. </a:t>
            </a:r>
          </a:p>
          <a:p>
            <a:pPr marL="342900" indent="-342900">
              <a:spcBef>
                <a:spcPts val="600"/>
              </a:spcBef>
              <a:buFont typeface="Arial" panose="020B0604020202020204" pitchFamily="34" charset="0"/>
              <a:buChar char="•"/>
            </a:pPr>
            <a:r>
              <a:rPr lang="el-GR" sz="2000" dirty="0"/>
              <a:t>Αυτό είναι παρόμοιο με τη μετάβαση από τη μεταγωγή κυκλώματος στη μεταγωγή πακέτου στο σχεδιασμό του Διαδικτύου. Ο κίνδυνος του λάθους υπολογισμού, όσον αφορά την ανάγκη για πόρους, μετατοπίζεται στους </a:t>
            </a:r>
            <a:r>
              <a:rPr lang="el-GR" sz="2000" dirty="0" err="1"/>
              <a:t>παρόχους</a:t>
            </a:r>
            <a:r>
              <a:rPr lang="el-GR" sz="2000" dirty="0"/>
              <a:t> του νέφους, ένα σημαντικό πλεονέκτημα αν η ζήτηση των πόρων ποικίλλει πολύ ή είναι απλά δύσκολο να την προβλέψουμε.</a:t>
            </a:r>
            <a:endParaRPr lang="en-US" sz="2000" dirty="0"/>
          </a:p>
        </p:txBody>
      </p:sp>
    </p:spTree>
    <p:extLst>
      <p:ext uri="{BB962C8B-B14F-4D97-AF65-F5344CB8AC3E}">
        <p14:creationId xmlns:p14="http://schemas.microsoft.com/office/powerpoint/2010/main" val="239565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7"/>
          <p:cNvSpPr>
            <a:spLocks noGrp="1"/>
          </p:cNvSpPr>
          <p:nvPr>
            <p:ph idx="1"/>
          </p:nvPr>
        </p:nvSpPr>
        <p:spPr>
          <a:xfrm>
            <a:off x="4133850" y="5562601"/>
            <a:ext cx="4591050" cy="447675"/>
          </a:xfrm>
        </p:spPr>
        <p:txBody>
          <a:bodyPr/>
          <a:lstStyle/>
          <a:p>
            <a:pPr marL="0" indent="0">
              <a:buNone/>
            </a:pPr>
            <a:r>
              <a:rPr lang="en-US"/>
              <a:t>   FC (Fiber Channel) protocol layers</a:t>
            </a:r>
          </a:p>
        </p:txBody>
      </p:sp>
      <p:sp>
        <p:nvSpPr>
          <p:cNvPr id="38915" name="Footer Placeholder 3"/>
          <p:cNvSpPr>
            <a:spLocks noGrp="1"/>
          </p:cNvSpPr>
          <p:nvPr>
            <p:ph type="ftr" sz="quarter" idx="10"/>
          </p:nvPr>
        </p:nvSpPr>
        <p:spPr>
          <a:noFill/>
        </p:spPr>
        <p:txBody>
          <a:bodyPr/>
          <a:lstStyle/>
          <a:p>
            <a:r>
              <a:rPr lang="en-US"/>
              <a:t>Cloud Computing: Theory and Practice.  Chapter 7</a:t>
            </a:r>
          </a:p>
        </p:txBody>
      </p:sp>
      <p:sp>
        <p:nvSpPr>
          <p:cNvPr id="38916" name="Slide Number Placeholder 4"/>
          <p:cNvSpPr>
            <a:spLocks noGrp="1"/>
          </p:cNvSpPr>
          <p:nvPr>
            <p:ph type="sldNum" sz="quarter" idx="11"/>
          </p:nvPr>
        </p:nvSpPr>
        <p:spPr>
          <a:noFill/>
        </p:spPr>
        <p:txBody>
          <a:bodyPr/>
          <a:lstStyle/>
          <a:p>
            <a:fld id="{A60BE608-0A92-4203-8835-CCDDD25F5827}" type="slidenum">
              <a:rPr lang="en-US" smtClean="0"/>
              <a:pPr/>
              <a:t>80</a:t>
            </a:fld>
            <a:endParaRPr lang="en-US"/>
          </a:p>
        </p:txBody>
      </p:sp>
      <p:sp>
        <p:nvSpPr>
          <p:cNvPr id="38917" name="Date Placeholder 5"/>
          <p:cNvSpPr>
            <a:spLocks noGrp="1"/>
          </p:cNvSpPr>
          <p:nvPr>
            <p:ph type="dt" sz="quarter" idx="12"/>
          </p:nvPr>
        </p:nvSpPr>
        <p:spPr>
          <a:noFill/>
        </p:spPr>
        <p:txBody>
          <a:bodyPr/>
          <a:lstStyle/>
          <a:p>
            <a:r>
              <a:rPr lang="en-US"/>
              <a:t>Dan C. Marinescu</a:t>
            </a:r>
          </a:p>
        </p:txBody>
      </p:sp>
      <p:graphicFrame>
        <p:nvGraphicFramePr>
          <p:cNvPr id="38918" name="Object 8"/>
          <p:cNvGraphicFramePr>
            <a:graphicFrameLocks noChangeAspect="1"/>
          </p:cNvGraphicFramePr>
          <p:nvPr/>
        </p:nvGraphicFramePr>
        <p:xfrm>
          <a:off x="3181350" y="695325"/>
          <a:ext cx="5207000" cy="4552950"/>
        </p:xfrm>
        <a:graphic>
          <a:graphicData uri="http://schemas.openxmlformats.org/presentationml/2006/ole">
            <mc:AlternateContent xmlns:mc="http://schemas.openxmlformats.org/markup-compatibility/2006">
              <mc:Choice xmlns:v="urn:schemas-microsoft-com:vml" Requires="v">
                <p:oleObj name="Visio" r:id="rId2" imgW="3184057" imgH="2784002" progId="Visio.Drawing.11">
                  <p:embed/>
                </p:oleObj>
              </mc:Choice>
              <mc:Fallback>
                <p:oleObj name="Visio" r:id="rId2" imgW="3184057" imgH="2784002" progId="Visio.Drawing.11">
                  <p:embed/>
                  <p:pic>
                    <p:nvPicPr>
                      <p:cNvPr id="3891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695325"/>
                        <a:ext cx="5207000" cy="455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81200" y="457200"/>
            <a:ext cx="8229600" cy="590550"/>
          </a:xfrm>
        </p:spPr>
        <p:txBody>
          <a:bodyPr/>
          <a:lstStyle/>
          <a:p>
            <a:r>
              <a:rPr lang="en-US" sz="3200"/>
              <a:t>FC classes of service</a:t>
            </a:r>
          </a:p>
        </p:txBody>
      </p:sp>
      <p:sp>
        <p:nvSpPr>
          <p:cNvPr id="39939" name="Content Placeholder 2"/>
          <p:cNvSpPr>
            <a:spLocks noGrp="1"/>
          </p:cNvSpPr>
          <p:nvPr>
            <p:ph idx="1"/>
          </p:nvPr>
        </p:nvSpPr>
        <p:spPr>
          <a:xfrm>
            <a:off x="1981200" y="1143001"/>
            <a:ext cx="8229600" cy="5000625"/>
          </a:xfrm>
        </p:spPr>
        <p:txBody>
          <a:bodyPr>
            <a:normAutofit fontScale="92500" lnSpcReduction="10000"/>
          </a:bodyPr>
          <a:lstStyle/>
          <a:p>
            <a:r>
              <a:rPr lang="en-US" sz="2000"/>
              <a:t>Class 1 </a:t>
            </a:r>
            <a:r>
              <a:rPr lang="en-US" sz="2000">
                <a:sym typeface="Wingdings" pitchFamily="2" charset="2"/>
              </a:rPr>
              <a:t></a:t>
            </a:r>
            <a:r>
              <a:rPr lang="en-US" sz="2000"/>
              <a:t> rarely used blocking connection-oriented service.</a:t>
            </a:r>
          </a:p>
          <a:p>
            <a:r>
              <a:rPr lang="en-US" sz="2000"/>
              <a:t>Class 2 </a:t>
            </a:r>
            <a:r>
              <a:rPr lang="en-US" sz="2000">
                <a:sym typeface="Wingdings" pitchFamily="2" charset="2"/>
              </a:rPr>
              <a:t> </a:t>
            </a:r>
            <a:r>
              <a:rPr lang="en-US" sz="2000"/>
              <a:t>acknowledgments ensure that the frames are received; allows the fabric to multiplex several messages on a frame-by-frame basis; does not guarantee in-order delivery. </a:t>
            </a:r>
          </a:p>
          <a:p>
            <a:r>
              <a:rPr lang="en-US" sz="2000"/>
              <a:t>Class 3 </a:t>
            </a:r>
            <a:r>
              <a:rPr lang="en-US" sz="2000">
                <a:sym typeface="Wingdings" pitchFamily="2" charset="2"/>
              </a:rPr>
              <a:t></a:t>
            </a:r>
            <a:r>
              <a:rPr lang="en-US" sz="2000"/>
              <a:t>  datagram connection; no acknowledgments.</a:t>
            </a:r>
          </a:p>
          <a:p>
            <a:r>
              <a:rPr lang="en-US" sz="2000"/>
              <a:t>Class 4 </a:t>
            </a:r>
            <a:r>
              <a:rPr lang="en-US" sz="2000">
                <a:sym typeface="Wingdings" pitchFamily="2" charset="2"/>
              </a:rPr>
              <a:t> </a:t>
            </a:r>
            <a:r>
              <a:rPr lang="en-US" sz="2000"/>
              <a:t>connection-oriented service for multimedia applications; virtual circuits (VCs) established between ports, in-order delivery, acknowledgment of delivered frames; the fabric is responsible for multiplexing frames of different VCs. Guaranteed QoS, bandwidth and latency.</a:t>
            </a:r>
          </a:p>
          <a:p>
            <a:r>
              <a:rPr lang="en-US" sz="2000"/>
              <a:t>Class 5 </a:t>
            </a:r>
            <a:r>
              <a:rPr lang="en-US" sz="2000">
                <a:sym typeface="Wingdings" pitchFamily="2" charset="2"/>
              </a:rPr>
              <a:t> </a:t>
            </a:r>
            <a:r>
              <a:rPr lang="en-US" sz="2000"/>
              <a:t>isochronous service for applications requiring immediate delivery, without buffering.</a:t>
            </a:r>
          </a:p>
          <a:p>
            <a:r>
              <a:rPr lang="en-US" sz="2000"/>
              <a:t>Class 6 </a:t>
            </a:r>
            <a:r>
              <a:rPr lang="en-US" sz="2000">
                <a:sym typeface="Wingdings" pitchFamily="2" charset="2"/>
              </a:rPr>
              <a:t></a:t>
            </a:r>
            <a:r>
              <a:rPr lang="en-US" sz="2000"/>
              <a:t> supports dedicated connections for a reliable multicast.</a:t>
            </a:r>
          </a:p>
          <a:p>
            <a:r>
              <a:rPr lang="en-US" sz="2000"/>
              <a:t>Class 7 </a:t>
            </a:r>
            <a:r>
              <a:rPr lang="en-US" sz="2000">
                <a:sym typeface="Wingdings" pitchFamily="2" charset="2"/>
              </a:rPr>
              <a:t> </a:t>
            </a:r>
            <a:r>
              <a:rPr lang="en-US" sz="2000"/>
              <a:t>similar to Class 2, used for the control and management of the fabric;  connectionless service with notification of non-delivery.</a:t>
            </a:r>
          </a:p>
        </p:txBody>
      </p:sp>
      <p:sp>
        <p:nvSpPr>
          <p:cNvPr id="39940" name="Footer Placeholder 3"/>
          <p:cNvSpPr>
            <a:spLocks noGrp="1"/>
          </p:cNvSpPr>
          <p:nvPr>
            <p:ph type="ftr" sz="quarter" idx="10"/>
          </p:nvPr>
        </p:nvSpPr>
        <p:spPr>
          <a:noFill/>
        </p:spPr>
        <p:txBody>
          <a:bodyPr/>
          <a:lstStyle/>
          <a:p>
            <a:r>
              <a:rPr lang="en-US"/>
              <a:t>Cloud Computing: Theory and Practice.  Chapter 7</a:t>
            </a:r>
          </a:p>
        </p:txBody>
      </p:sp>
      <p:sp>
        <p:nvSpPr>
          <p:cNvPr id="39941" name="Slide Number Placeholder 4"/>
          <p:cNvSpPr>
            <a:spLocks noGrp="1"/>
          </p:cNvSpPr>
          <p:nvPr>
            <p:ph type="sldNum" sz="quarter" idx="11"/>
          </p:nvPr>
        </p:nvSpPr>
        <p:spPr>
          <a:noFill/>
        </p:spPr>
        <p:txBody>
          <a:bodyPr/>
          <a:lstStyle/>
          <a:p>
            <a:fld id="{1C44FE42-AC86-40AC-B4AE-735E03E358F5}" type="slidenum">
              <a:rPr lang="en-US" smtClean="0"/>
              <a:pPr/>
              <a:t>81</a:t>
            </a:fld>
            <a:endParaRPr lang="en-US"/>
          </a:p>
        </p:txBody>
      </p:sp>
      <p:sp>
        <p:nvSpPr>
          <p:cNvPr id="3994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438650" y="5514975"/>
            <a:ext cx="3143250" cy="495300"/>
          </a:xfrm>
        </p:spPr>
        <p:txBody>
          <a:bodyPr/>
          <a:lstStyle/>
          <a:p>
            <a:pPr marL="0" indent="0">
              <a:buNone/>
            </a:pPr>
            <a:r>
              <a:rPr lang="en-US"/>
              <a:t>The format of a FC frame</a:t>
            </a:r>
          </a:p>
        </p:txBody>
      </p:sp>
      <p:sp>
        <p:nvSpPr>
          <p:cNvPr id="40963" name="Footer Placeholder 3"/>
          <p:cNvSpPr>
            <a:spLocks noGrp="1"/>
          </p:cNvSpPr>
          <p:nvPr>
            <p:ph type="ftr" sz="quarter" idx="10"/>
          </p:nvPr>
        </p:nvSpPr>
        <p:spPr>
          <a:noFill/>
        </p:spPr>
        <p:txBody>
          <a:bodyPr/>
          <a:lstStyle/>
          <a:p>
            <a:r>
              <a:rPr lang="en-US"/>
              <a:t>Cloud Computing: Theory and Practice.  Chapter 7</a:t>
            </a:r>
          </a:p>
        </p:txBody>
      </p:sp>
      <p:sp>
        <p:nvSpPr>
          <p:cNvPr id="40964" name="Slide Number Placeholder 4"/>
          <p:cNvSpPr>
            <a:spLocks noGrp="1"/>
          </p:cNvSpPr>
          <p:nvPr>
            <p:ph type="sldNum" sz="quarter" idx="11"/>
          </p:nvPr>
        </p:nvSpPr>
        <p:spPr>
          <a:noFill/>
        </p:spPr>
        <p:txBody>
          <a:bodyPr/>
          <a:lstStyle/>
          <a:p>
            <a:fld id="{FCFB0FF7-622D-410D-A6B0-595A75988590}" type="slidenum">
              <a:rPr lang="en-US" smtClean="0"/>
              <a:pPr/>
              <a:t>82</a:t>
            </a:fld>
            <a:endParaRPr lang="en-US"/>
          </a:p>
        </p:txBody>
      </p:sp>
      <p:sp>
        <p:nvSpPr>
          <p:cNvPr id="40965" name="Date Placeholder 5"/>
          <p:cNvSpPr>
            <a:spLocks noGrp="1"/>
          </p:cNvSpPr>
          <p:nvPr>
            <p:ph type="dt" sz="quarter" idx="12"/>
          </p:nvPr>
        </p:nvSpPr>
        <p:spPr>
          <a:noFill/>
        </p:spPr>
        <p:txBody>
          <a:bodyPr/>
          <a:lstStyle/>
          <a:p>
            <a:r>
              <a:rPr lang="en-US"/>
              <a:t>Dan C. Marinescu</a:t>
            </a:r>
          </a:p>
        </p:txBody>
      </p:sp>
      <p:graphicFrame>
        <p:nvGraphicFramePr>
          <p:cNvPr id="40966" name="Object 6"/>
          <p:cNvGraphicFramePr>
            <a:graphicFrameLocks noChangeAspect="1"/>
          </p:cNvGraphicFramePr>
          <p:nvPr/>
        </p:nvGraphicFramePr>
        <p:xfrm>
          <a:off x="1639889" y="2505075"/>
          <a:ext cx="8370887" cy="1341438"/>
        </p:xfrm>
        <a:graphic>
          <a:graphicData uri="http://schemas.openxmlformats.org/presentationml/2006/ole">
            <mc:AlternateContent xmlns:mc="http://schemas.openxmlformats.org/markup-compatibility/2006">
              <mc:Choice xmlns:v="urn:schemas-microsoft-com:vml" Requires="v">
                <p:oleObj name="Visio" r:id="rId2" imgW="7349777" imgH="1177587" progId="Visio.Drawing.11">
                  <p:embed/>
                </p:oleObj>
              </mc:Choice>
              <mc:Fallback>
                <p:oleObj name="Visio" r:id="rId2" imgW="7349777" imgH="1177587" progId="Visio.Drawing.11">
                  <p:embed/>
                  <p:pic>
                    <p:nvPicPr>
                      <p:cNvPr id="4096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9" y="2505075"/>
                        <a:ext cx="8370887" cy="134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81200" y="523876"/>
            <a:ext cx="8229600" cy="733425"/>
          </a:xfrm>
        </p:spPr>
        <p:txBody>
          <a:bodyPr/>
          <a:lstStyle/>
          <a:p>
            <a:r>
              <a:rPr lang="en-US" sz="3200"/>
              <a:t>FC networks</a:t>
            </a:r>
          </a:p>
        </p:txBody>
      </p:sp>
      <p:sp>
        <p:nvSpPr>
          <p:cNvPr id="41987" name="Content Placeholder 2"/>
          <p:cNvSpPr>
            <a:spLocks noGrp="1"/>
          </p:cNvSpPr>
          <p:nvPr>
            <p:ph idx="1"/>
          </p:nvPr>
        </p:nvSpPr>
        <p:spPr>
          <a:xfrm>
            <a:off x="2095500" y="1552576"/>
            <a:ext cx="8115300" cy="4314825"/>
          </a:xfrm>
        </p:spPr>
        <p:txBody>
          <a:bodyPr/>
          <a:lstStyle/>
          <a:p>
            <a:r>
              <a:rPr lang="en-US" sz="2000"/>
              <a:t>An FC device has a unique id called the WWN (World Wide Name), a 64 bit address, the equivalent of the MAC address.</a:t>
            </a:r>
          </a:p>
          <a:p>
            <a:r>
              <a:rPr lang="en-US" sz="2000"/>
              <a:t>Each port in the switched fabric has its own unique 24-bit address consisting of:  the domain (bits 23 - 16), the area (bits 15 - 08), and the port physical address (bits 07-00).</a:t>
            </a:r>
          </a:p>
          <a:p>
            <a:r>
              <a:rPr lang="en-US" sz="2000"/>
              <a:t>A switch  assigns dynamically and maintains the port addresses.</a:t>
            </a:r>
          </a:p>
          <a:p>
            <a:r>
              <a:rPr lang="en-US" sz="2000"/>
              <a:t> When a device with a WWN logs into the switch on a port, the switch assigns the port address to that device and maintains the correlation between that port address and the WWN address of the device using a Name Server.</a:t>
            </a:r>
          </a:p>
          <a:p>
            <a:r>
              <a:rPr lang="en-US" sz="2000"/>
              <a:t>The Name Server is a component of the fabric operating system, running on the switch.</a:t>
            </a:r>
          </a:p>
        </p:txBody>
      </p:sp>
      <p:sp>
        <p:nvSpPr>
          <p:cNvPr id="41988" name="Footer Placeholder 3"/>
          <p:cNvSpPr>
            <a:spLocks noGrp="1"/>
          </p:cNvSpPr>
          <p:nvPr>
            <p:ph type="ftr" sz="quarter" idx="10"/>
          </p:nvPr>
        </p:nvSpPr>
        <p:spPr>
          <a:noFill/>
        </p:spPr>
        <p:txBody>
          <a:bodyPr/>
          <a:lstStyle/>
          <a:p>
            <a:r>
              <a:rPr lang="en-US"/>
              <a:t>Cloud Computing: Theory and Practice.  Chapter 7</a:t>
            </a:r>
          </a:p>
        </p:txBody>
      </p:sp>
      <p:sp>
        <p:nvSpPr>
          <p:cNvPr id="41989" name="Slide Number Placeholder 4"/>
          <p:cNvSpPr>
            <a:spLocks noGrp="1"/>
          </p:cNvSpPr>
          <p:nvPr>
            <p:ph type="sldNum" sz="quarter" idx="11"/>
          </p:nvPr>
        </p:nvSpPr>
        <p:spPr>
          <a:noFill/>
        </p:spPr>
        <p:txBody>
          <a:bodyPr/>
          <a:lstStyle/>
          <a:p>
            <a:fld id="{5239B095-D1B0-4BF1-B4BF-0C59F02820D9}" type="slidenum">
              <a:rPr lang="en-US" smtClean="0"/>
              <a:pPr/>
              <a:t>83</a:t>
            </a:fld>
            <a:endParaRPr lang="en-US"/>
          </a:p>
        </p:txBody>
      </p:sp>
      <p:sp>
        <p:nvSpPr>
          <p:cNvPr id="4199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58DC80-14AB-40A4-8D38-0EEDB68C4267}"/>
              </a:ext>
            </a:extLst>
          </p:cNvPr>
          <p:cNvSpPr>
            <a:spLocks noGrp="1"/>
          </p:cNvSpPr>
          <p:nvPr>
            <p:ph type="title"/>
          </p:nvPr>
        </p:nvSpPr>
        <p:spPr/>
        <p:txBody>
          <a:bodyPr/>
          <a:lstStyle/>
          <a:p>
            <a:r>
              <a:rPr lang="en-US" dirty="0"/>
              <a:t>Content Delivery Networks</a:t>
            </a:r>
            <a:endParaRPr lang="el-GR" dirty="0"/>
          </a:p>
        </p:txBody>
      </p:sp>
      <p:sp>
        <p:nvSpPr>
          <p:cNvPr id="3" name="Θέση περιεχομένου 2">
            <a:extLst>
              <a:ext uri="{FF2B5EF4-FFF2-40B4-BE49-F238E27FC236}">
                <a16:creationId xmlns:a16="http://schemas.microsoft.com/office/drawing/2014/main" id="{3D6CA802-4B81-480F-8459-36E1C452F111}"/>
              </a:ext>
            </a:extLst>
          </p:cNvPr>
          <p:cNvSpPr>
            <a:spLocks noGrp="1"/>
          </p:cNvSpPr>
          <p:nvPr>
            <p:ph idx="1"/>
          </p:nvPr>
        </p:nvSpPr>
        <p:spPr>
          <a:xfrm>
            <a:off x="677334" y="1402348"/>
            <a:ext cx="8958372" cy="3880773"/>
          </a:xfrm>
        </p:spPr>
        <p:txBody>
          <a:bodyPr/>
          <a:lstStyle/>
          <a:p>
            <a:pPr marL="0" indent="0" algn="just">
              <a:buNone/>
            </a:pPr>
            <a:r>
              <a:rPr lang="el-GR" sz="1800" dirty="0">
                <a:effectLst/>
                <a:latin typeface="Calibri" panose="020F0502020204030204" pitchFamily="34" charset="0"/>
                <a:ea typeface="Times New Roman" panose="02020603050405020304" pitchFamily="18" charset="0"/>
              </a:rPr>
              <a:t>Τα δίκτυα παράδοσης περιεχομένου (</a:t>
            </a:r>
            <a:r>
              <a:rPr lang="el-GR" sz="1800" dirty="0" err="1">
                <a:effectLst/>
                <a:latin typeface="Calibri" panose="020F0502020204030204" pitchFamily="34" charset="0"/>
                <a:ea typeface="Times New Roman" panose="02020603050405020304" pitchFamily="18" charset="0"/>
              </a:rPr>
              <a:t>Content</a:t>
            </a:r>
            <a:r>
              <a:rPr lang="el-GR" sz="1800" dirty="0">
                <a:effectLst/>
                <a:latin typeface="Calibri" panose="020F0502020204030204" pitchFamily="34" charset="0"/>
                <a:ea typeface="Times New Roman" panose="02020603050405020304" pitchFamily="18" charset="0"/>
              </a:rPr>
              <a:t> </a:t>
            </a:r>
            <a:r>
              <a:rPr lang="el-GR" sz="1800" dirty="0" err="1">
                <a:effectLst/>
                <a:latin typeface="Calibri" panose="020F0502020204030204" pitchFamily="34" charset="0"/>
                <a:ea typeface="Times New Roman" panose="02020603050405020304" pitchFamily="18" charset="0"/>
              </a:rPr>
              <a:t>Delivery</a:t>
            </a:r>
            <a:r>
              <a:rPr lang="el-GR" sz="1800" dirty="0">
                <a:effectLst/>
                <a:latin typeface="Calibri" panose="020F0502020204030204" pitchFamily="34" charset="0"/>
                <a:ea typeface="Times New Roman" panose="02020603050405020304" pitchFamily="18" charset="0"/>
              </a:rPr>
              <a:t> </a:t>
            </a:r>
            <a:r>
              <a:rPr lang="el-GR" sz="1800" dirty="0" err="1">
                <a:effectLst/>
                <a:latin typeface="Calibri" panose="020F0502020204030204" pitchFamily="34" charset="0"/>
                <a:ea typeface="Times New Roman" panose="02020603050405020304" pitchFamily="18" charset="0"/>
              </a:rPr>
              <a:t>Network</a:t>
            </a:r>
            <a:r>
              <a:rPr lang="el-GR" sz="1800" dirty="0">
                <a:effectLst/>
                <a:latin typeface="Calibri" panose="020F0502020204030204" pitchFamily="34" charset="0"/>
                <a:ea typeface="Times New Roman" panose="02020603050405020304" pitchFamily="18" charset="0"/>
              </a:rPr>
              <a:t> - CDN) παρέχουν υπηρεσίες που βελτιώνουν την απόδοση του δικτύου μεγιστοποιώντας το εύρος ζώνης, βελτιώνοντας την προσβασιμότητα και διατηρώντας την ορθότητα, μέσω της </a:t>
            </a:r>
            <a:r>
              <a:rPr lang="el-GR" sz="1800" u="sng" dirty="0">
                <a:effectLst/>
                <a:latin typeface="Calibri" panose="020F0502020204030204" pitchFamily="34" charset="0"/>
                <a:ea typeface="Times New Roman" panose="02020603050405020304" pitchFamily="18" charset="0"/>
              </a:rPr>
              <a:t>αντιγραφής περιεχομένου</a:t>
            </a:r>
            <a:r>
              <a:rPr lang="el-GR" sz="1800" dirty="0">
                <a:effectLst/>
                <a:latin typeface="Calibri" panose="020F0502020204030204" pitchFamily="34" charset="0"/>
                <a:ea typeface="Times New Roman" panose="02020603050405020304" pitchFamily="18" charset="0"/>
              </a:rPr>
              <a:t>. Προσφέρουν γρήγορες και αξιόπιστες εφαρμογές και υπηρεσίες, διανέμοντας το περιεχόμενο σε </a:t>
            </a:r>
            <a:r>
              <a:rPr lang="el-GR" sz="1800" dirty="0" err="1">
                <a:effectLst/>
                <a:latin typeface="Calibri" panose="020F0502020204030204" pitchFamily="34" charset="0"/>
                <a:ea typeface="Times New Roman" panose="02020603050405020304" pitchFamily="18" charset="0"/>
              </a:rPr>
              <a:t>cache</a:t>
            </a:r>
            <a:r>
              <a:rPr lang="el-GR" sz="1800" dirty="0">
                <a:effectLst/>
                <a:latin typeface="Calibri" panose="020F0502020204030204" pitchFamily="34" charset="0"/>
                <a:ea typeface="Times New Roman" panose="02020603050405020304" pitchFamily="18" charset="0"/>
              </a:rPr>
              <a:t> ή </a:t>
            </a:r>
            <a:r>
              <a:rPr lang="el-GR" sz="1800" dirty="0" err="1">
                <a:effectLst/>
                <a:latin typeface="Calibri" panose="020F0502020204030204" pitchFamily="34" charset="0"/>
                <a:ea typeface="Times New Roman" panose="02020603050405020304" pitchFamily="18" charset="0"/>
              </a:rPr>
              <a:t>edge</a:t>
            </a:r>
            <a:r>
              <a:rPr lang="el-GR" sz="1800" dirty="0">
                <a:effectLst/>
                <a:latin typeface="Calibri" panose="020F0502020204030204" pitchFamily="34" charset="0"/>
                <a:ea typeface="Times New Roman" panose="02020603050405020304" pitchFamily="18" charset="0"/>
              </a:rPr>
              <a:t> διακομιστές, που βρίσκονται κοντά στους χρήστες.</a:t>
            </a:r>
          </a:p>
          <a:p>
            <a:pPr marL="0" indent="0">
              <a:buNone/>
            </a:pPr>
            <a:endParaRPr lang="el-GR" dirty="0"/>
          </a:p>
        </p:txBody>
      </p:sp>
      <p:sp>
        <p:nvSpPr>
          <p:cNvPr id="4" name="Θέση αριθμού διαφάνειας 3">
            <a:extLst>
              <a:ext uri="{FF2B5EF4-FFF2-40B4-BE49-F238E27FC236}">
                <a16:creationId xmlns:a16="http://schemas.microsoft.com/office/drawing/2014/main" id="{9D99DA4E-48B0-4245-83E9-42BF5E7BA9B9}"/>
              </a:ext>
            </a:extLst>
          </p:cNvPr>
          <p:cNvSpPr>
            <a:spLocks noGrp="1"/>
          </p:cNvSpPr>
          <p:nvPr>
            <p:ph type="sldNum" sz="quarter" idx="12"/>
          </p:nvPr>
        </p:nvSpPr>
        <p:spPr/>
        <p:txBody>
          <a:bodyPr/>
          <a:lstStyle/>
          <a:p>
            <a:fld id="{D57F1E4F-1CFF-5643-939E-217C01CDF565}" type="slidenum">
              <a:rPr lang="en-US" smtClean="0"/>
              <a:pPr/>
              <a:t>84</a:t>
            </a:fld>
            <a:endParaRPr lang="en-US" dirty="0"/>
          </a:p>
        </p:txBody>
      </p:sp>
      <p:pic>
        <p:nvPicPr>
          <p:cNvPr id="5" name="Εικόνα 4">
            <a:extLst>
              <a:ext uri="{FF2B5EF4-FFF2-40B4-BE49-F238E27FC236}">
                <a16:creationId xmlns:a16="http://schemas.microsoft.com/office/drawing/2014/main" id="{13DE742E-E32E-4AEB-83AB-2DD986646C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2096" y="2948552"/>
            <a:ext cx="8130236" cy="3909448"/>
          </a:xfrm>
          <a:prstGeom prst="rect">
            <a:avLst/>
          </a:prstGeom>
          <a:noFill/>
          <a:ln>
            <a:noFill/>
          </a:ln>
        </p:spPr>
      </p:pic>
    </p:spTree>
    <p:extLst>
      <p:ext uri="{BB962C8B-B14F-4D97-AF65-F5344CB8AC3E}">
        <p14:creationId xmlns:p14="http://schemas.microsoft.com/office/powerpoint/2010/main" val="25987642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alibri" panose="020F0502020204030204" pitchFamily="34" charset="0"/>
                <a:cs typeface="Calibri" panose="020F0502020204030204" pitchFamily="34" charset="0"/>
              </a:rPr>
              <a:t>Δίκτυα CDN</a:t>
            </a:r>
          </a:p>
        </p:txBody>
      </p:sp>
      <p:sp>
        <p:nvSpPr>
          <p:cNvPr id="3" name="2 - Θέση περιεχομένου"/>
          <p:cNvSpPr>
            <a:spLocks noGrp="1"/>
          </p:cNvSpPr>
          <p:nvPr>
            <p:ph idx="1"/>
          </p:nvPr>
        </p:nvSpPr>
        <p:spPr/>
        <p:txBody>
          <a:bodyPr/>
          <a:lstStyle/>
          <a:p>
            <a:pPr>
              <a:buFont typeface="Arial" panose="020B0604020202020204" pitchFamily="34" charset="0"/>
              <a:buChar char="•"/>
            </a:pPr>
            <a:r>
              <a:rPr lang="el-GR" dirty="0">
                <a:latin typeface="Calibri" panose="020F0502020204030204" pitchFamily="34" charset="0"/>
                <a:cs typeface="Calibri" panose="020F0502020204030204" pitchFamily="34" charset="0"/>
              </a:rPr>
              <a:t>Τα δίκτυα </a:t>
            </a:r>
            <a:r>
              <a:rPr lang="en-US" dirty="0">
                <a:latin typeface="Calibri" panose="020F0502020204030204" pitchFamily="34" charset="0"/>
                <a:cs typeface="Calibri" panose="020F0502020204030204" pitchFamily="34" charset="0"/>
              </a:rPr>
              <a:t>CDN</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Content Delivery Networks</a:t>
            </a:r>
            <a:r>
              <a:rPr lang="el-GR" dirty="0">
                <a:latin typeface="Calibri" panose="020F0502020204030204" pitchFamily="34" charset="0"/>
                <a:cs typeface="Calibri" panose="020F0502020204030204" pitchFamily="34" charset="0"/>
              </a:rPr>
              <a:t>) απαρτίζονται από ένα κατανεμημένο σύνολο από εξυπηρετητές, οι οποίοι λειτουργούν όλοι μαζί με σκοπό να παραδίδουν διαδικτυακό περιεχόμενο σε μεγάλες ταχύτητες. </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Ένα </a:t>
            </a:r>
            <a:r>
              <a:rPr lang="en-US" dirty="0">
                <a:latin typeface="Calibri" panose="020F0502020204030204" pitchFamily="34" charset="0"/>
                <a:cs typeface="Calibri" panose="020F0502020204030204" pitchFamily="34" charset="0"/>
              </a:rPr>
              <a:t>CDN</a:t>
            </a:r>
            <a:r>
              <a:rPr lang="el-GR" dirty="0">
                <a:latin typeface="Calibri" panose="020F0502020204030204" pitchFamily="34" charset="0"/>
                <a:cs typeface="Calibri" panose="020F0502020204030204" pitchFamily="34" charset="0"/>
              </a:rPr>
              <a:t> αποθηκεύει προσωρινά στην μνήμη του εξυπηρετητή μία έκδοση του περιεχομένου της ιστοσελίδας σε πολλές γεωγραφικές περιοχές, γνωστές με τον όρο σημεία παρουσίας( </a:t>
            </a:r>
            <a:r>
              <a:rPr lang="en-US" dirty="0">
                <a:latin typeface="Calibri" panose="020F0502020204030204" pitchFamily="34" charset="0"/>
                <a:cs typeface="Calibri" panose="020F0502020204030204" pitchFamily="34" charset="0"/>
              </a:rPr>
              <a:t>Points Of Presence</a:t>
            </a:r>
            <a:r>
              <a:rPr lang="el-GR" dirty="0">
                <a:latin typeface="Calibri" panose="020F0502020204030204" pitchFamily="34" charset="0"/>
                <a:cs typeface="Calibri" panose="020F0502020204030204" pitchFamily="34" charset="0"/>
              </a:rPr>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97281" y="988908"/>
            <a:ext cx="10058400" cy="1450757"/>
          </a:xfrm>
        </p:spPr>
        <p:txBody>
          <a:bodyPr/>
          <a:lstStyle/>
          <a:p>
            <a:r>
              <a:rPr lang="el-GR" dirty="0">
                <a:latin typeface="Calibri" panose="020F0502020204030204" pitchFamily="34" charset="0"/>
                <a:cs typeface="Calibri" panose="020F0502020204030204" pitchFamily="34" charset="0"/>
              </a:rPr>
              <a:t>Πλεονεκτήματα </a:t>
            </a:r>
            <a:r>
              <a:rPr lang="en-US" dirty="0">
                <a:latin typeface="Calibri" panose="020F0502020204030204" pitchFamily="34" charset="0"/>
                <a:cs typeface="Calibri" panose="020F0502020204030204" pitchFamily="34" charset="0"/>
              </a:rPr>
              <a:t>CDN</a:t>
            </a:r>
            <a:br>
              <a:rPr lang="el-GR" b="1" dirty="0"/>
            </a:br>
            <a:endParaRPr lang="el-GR" dirty="0"/>
          </a:p>
        </p:txBody>
      </p:sp>
      <p:sp>
        <p:nvSpPr>
          <p:cNvPr id="3" name="2 - Θέση περιεχομένου"/>
          <p:cNvSpPr>
            <a:spLocks noGrp="1"/>
          </p:cNvSpPr>
          <p:nvPr>
            <p:ph idx="1"/>
          </p:nvPr>
        </p:nvSpPr>
        <p:spPr>
          <a:xfrm>
            <a:off x="1171852" y="1995055"/>
            <a:ext cx="5644584" cy="3874037"/>
          </a:xfrm>
        </p:spPr>
        <p:txBody>
          <a:bodyPr>
            <a:normAutofit/>
          </a:bodyPr>
          <a:lstStyle/>
          <a:p>
            <a:pPr>
              <a:buFont typeface="Arial" panose="020B0604020202020204" pitchFamily="34" charset="0"/>
              <a:buChar char="•"/>
            </a:pPr>
            <a:r>
              <a:rPr lang="el-GR" dirty="0">
                <a:latin typeface="Calibri" panose="020F0502020204030204" pitchFamily="34" charset="0"/>
                <a:cs typeface="Calibri" panose="020F0502020204030204" pitchFamily="34" charset="0"/>
              </a:rPr>
              <a:t>Βελτίωση χρόνου φόρτωσης περιεχομένου</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Μείωση κόστους εύρους ζώνης.</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Αύξηση της διαθεσιμότητας</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Βελτίωση ασφάλειας του </a:t>
            </a:r>
            <a:r>
              <a:rPr lang="el-GR" dirty="0" err="1">
                <a:latin typeface="Calibri" panose="020F0502020204030204" pitchFamily="34" charset="0"/>
                <a:cs typeface="Calibri" panose="020F0502020204030204" pitchFamily="34" charset="0"/>
              </a:rPr>
              <a:t>ιστοτόπου</a:t>
            </a:r>
            <a:endParaRPr lang="el-GR" dirty="0">
              <a:latin typeface="Calibri" panose="020F0502020204030204" pitchFamily="34" charset="0"/>
              <a:cs typeface="Calibri" panose="020F0502020204030204" pitchFamily="34" charset="0"/>
            </a:endParaRPr>
          </a:p>
          <a:p>
            <a:pPr>
              <a:buFont typeface="Arial" panose="020B0604020202020204" pitchFamily="34" charset="0"/>
              <a:buChar char="•"/>
            </a:pPr>
            <a:r>
              <a:rPr lang="el-GR" dirty="0">
                <a:latin typeface="Calibri" panose="020F0502020204030204" pitchFamily="34" charset="0"/>
                <a:cs typeface="Calibri" panose="020F0502020204030204" pitchFamily="34" charset="0"/>
              </a:rPr>
              <a:t>Βελτιώσεις στην διαχείριση του υλικού και του λογισμικού.</a:t>
            </a:r>
          </a:p>
          <a:p>
            <a:pPr lvl="0">
              <a:buFont typeface="Arial" panose="020B0604020202020204" pitchFamily="34" charset="0"/>
              <a:buChar char="•"/>
            </a:pPr>
            <a:r>
              <a:rPr lang="el-GR" dirty="0">
                <a:latin typeface="Calibri" panose="020F0502020204030204" pitchFamily="34" charset="0"/>
                <a:cs typeface="Calibri" panose="020F0502020204030204" pitchFamily="34" charset="0"/>
              </a:rPr>
              <a:t>Μείωση του όγκου της πληροφορίας που απαιτείται κάθε φορά μέσω τεχνικών ελαχιστοποίησης και συμπίεσης δεδομένων</a:t>
            </a:r>
            <a:r>
              <a:rPr lang="el-GR" dirty="0"/>
              <a:t>.</a:t>
            </a:r>
          </a:p>
          <a:p>
            <a:endParaRPr lang="el-GR" dirty="0"/>
          </a:p>
        </p:txBody>
      </p:sp>
      <p:pic>
        <p:nvPicPr>
          <p:cNvPr id="4" name="17 - Εικόνα" descr="with_without CDN.jpg"/>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716683" y="1995055"/>
            <a:ext cx="4438998" cy="3597877"/>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1200" y="457200"/>
            <a:ext cx="8229600" cy="438150"/>
          </a:xfrm>
        </p:spPr>
        <p:txBody>
          <a:bodyPr>
            <a:normAutofit fontScale="90000"/>
          </a:bodyPr>
          <a:lstStyle/>
          <a:p>
            <a:r>
              <a:rPr lang="en-US" sz="3200"/>
              <a:t>Content delivery networks (CDNs)</a:t>
            </a:r>
          </a:p>
        </p:txBody>
      </p:sp>
      <p:sp>
        <p:nvSpPr>
          <p:cNvPr id="43011" name="Content Placeholder 2"/>
          <p:cNvSpPr>
            <a:spLocks noGrp="1"/>
          </p:cNvSpPr>
          <p:nvPr>
            <p:ph idx="1"/>
          </p:nvPr>
        </p:nvSpPr>
        <p:spPr>
          <a:xfrm>
            <a:off x="1952625" y="952500"/>
            <a:ext cx="8229600" cy="5295900"/>
          </a:xfrm>
        </p:spPr>
        <p:txBody>
          <a:bodyPr>
            <a:normAutofit lnSpcReduction="10000"/>
          </a:bodyPr>
          <a:lstStyle/>
          <a:p>
            <a:r>
              <a:rPr lang="en-US" sz="2000"/>
              <a:t>CDNs are designed to support scalability, to increase reliability and performance, and to provide better security.  In 2013, Internet video is expected to generate over 18 exabytes of data per month.</a:t>
            </a:r>
          </a:p>
          <a:p>
            <a:r>
              <a:rPr lang="en-US" sz="2000"/>
              <a:t>A CDN receives the content from an </a:t>
            </a:r>
            <a:r>
              <a:rPr lang="en-US" sz="2000" u="sng"/>
              <a:t>origin server</a:t>
            </a:r>
            <a:r>
              <a:rPr lang="en-US" sz="2000"/>
              <a:t>, then replicates it to its </a:t>
            </a:r>
            <a:r>
              <a:rPr lang="en-US" sz="2000" u="sng"/>
              <a:t>edge cache servers</a:t>
            </a:r>
            <a:r>
              <a:rPr lang="en-US" sz="2000"/>
              <a:t>;  the content is delivered to an end-user from the “closest” edge server.</a:t>
            </a:r>
          </a:p>
          <a:p>
            <a:r>
              <a:rPr lang="en-US" sz="2000"/>
              <a:t>A CDN can deliver static content and/or live or on-demand streaming media. </a:t>
            </a:r>
          </a:p>
          <a:p>
            <a:pPr lvl="1"/>
            <a:r>
              <a:rPr lang="en-US" sz="1800"/>
              <a:t>Static content -  media that can be maintained using traditional caching technologies as changes are infrequent. Examples:  HTML pages, images, documents, software patches, audio and video files.  </a:t>
            </a:r>
          </a:p>
          <a:p>
            <a:pPr lvl="1"/>
            <a:r>
              <a:rPr lang="en-US" sz="1800"/>
              <a:t>Live media - live events when the content is delivered in real time from the encoder to the media server.</a:t>
            </a:r>
          </a:p>
          <a:p>
            <a:r>
              <a:rPr lang="en-US" sz="2000"/>
              <a:t>Protocols used by CDNs: </a:t>
            </a:r>
            <a:r>
              <a:rPr lang="en-US"/>
              <a:t>Network Element Control Protocol (NECP),  Web Cache Coordination Protocol (WCCP), SOCKS,  Cache Array Routing Protocol (CARP), Internet Cache Protocol (ICP), Hypertext Caching Protocol (HTCP), and Cache Digest.</a:t>
            </a:r>
          </a:p>
        </p:txBody>
      </p:sp>
      <p:sp>
        <p:nvSpPr>
          <p:cNvPr id="43012" name="Footer Placeholder 3"/>
          <p:cNvSpPr>
            <a:spLocks noGrp="1"/>
          </p:cNvSpPr>
          <p:nvPr>
            <p:ph type="ftr" sz="quarter" idx="10"/>
          </p:nvPr>
        </p:nvSpPr>
        <p:spPr>
          <a:noFill/>
        </p:spPr>
        <p:txBody>
          <a:bodyPr/>
          <a:lstStyle/>
          <a:p>
            <a:r>
              <a:rPr lang="en-US"/>
              <a:t>Cloud Computing: Theory and Practice.  Chapter 7</a:t>
            </a:r>
          </a:p>
        </p:txBody>
      </p:sp>
      <p:sp>
        <p:nvSpPr>
          <p:cNvPr id="43013" name="Slide Number Placeholder 4"/>
          <p:cNvSpPr>
            <a:spLocks noGrp="1"/>
          </p:cNvSpPr>
          <p:nvPr>
            <p:ph type="sldNum" sz="quarter" idx="11"/>
          </p:nvPr>
        </p:nvSpPr>
        <p:spPr>
          <a:noFill/>
        </p:spPr>
        <p:txBody>
          <a:bodyPr/>
          <a:lstStyle/>
          <a:p>
            <a:fld id="{7350E801-4C91-4C22-A331-E85D9F0FDD8F}" type="slidenum">
              <a:rPr lang="en-US" smtClean="0"/>
              <a:pPr/>
              <a:t>87</a:t>
            </a:fld>
            <a:endParaRPr lang="en-US"/>
          </a:p>
        </p:txBody>
      </p:sp>
      <p:sp>
        <p:nvSpPr>
          <p:cNvPr id="4301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81200" y="457201"/>
            <a:ext cx="8229600" cy="695325"/>
          </a:xfrm>
        </p:spPr>
        <p:txBody>
          <a:bodyPr/>
          <a:lstStyle/>
          <a:p>
            <a:r>
              <a:rPr lang="en-US" sz="3200"/>
              <a:t>CDN design and performance</a:t>
            </a:r>
          </a:p>
        </p:txBody>
      </p:sp>
      <p:sp>
        <p:nvSpPr>
          <p:cNvPr id="44035" name="Content Placeholder 2"/>
          <p:cNvSpPr>
            <a:spLocks noGrp="1"/>
          </p:cNvSpPr>
          <p:nvPr>
            <p:ph idx="1"/>
          </p:nvPr>
        </p:nvSpPr>
        <p:spPr>
          <a:xfrm>
            <a:off x="2124076" y="1333500"/>
            <a:ext cx="8086725" cy="4838700"/>
          </a:xfrm>
        </p:spPr>
        <p:txBody>
          <a:bodyPr>
            <a:normAutofit lnSpcReduction="10000"/>
          </a:bodyPr>
          <a:lstStyle/>
          <a:p>
            <a:r>
              <a:rPr lang="en-US" sz="2000"/>
              <a:t>Design and policy decisions for a CDNs.</a:t>
            </a:r>
          </a:p>
          <a:p>
            <a:pPr lvl="1"/>
            <a:r>
              <a:rPr lang="en-US" sz="1800"/>
              <a:t>The placement of the edge servers.</a:t>
            </a:r>
          </a:p>
          <a:p>
            <a:pPr lvl="1"/>
            <a:r>
              <a:rPr lang="en-US" sz="1800"/>
              <a:t>The content selection and delivery.</a:t>
            </a:r>
          </a:p>
          <a:p>
            <a:pPr lvl="1"/>
            <a:r>
              <a:rPr lang="en-US" sz="1800"/>
              <a:t>The content management.</a:t>
            </a:r>
          </a:p>
          <a:p>
            <a:pPr lvl="1"/>
            <a:r>
              <a:rPr lang="en-US" sz="1800"/>
              <a:t>The request routing policies.</a:t>
            </a:r>
          </a:p>
          <a:p>
            <a:pPr lvl="1">
              <a:buFont typeface="Wingdings" pitchFamily="2" charset="2"/>
              <a:buNone/>
            </a:pPr>
            <a:endParaRPr lang="en-US" sz="1800"/>
          </a:p>
          <a:p>
            <a:r>
              <a:rPr lang="en-US" sz="2000"/>
              <a:t>Critical metrics for CDN performance</a:t>
            </a:r>
          </a:p>
          <a:p>
            <a:pPr lvl="1"/>
            <a:r>
              <a:rPr lang="en-US" sz="1800"/>
              <a:t>Cache hit ratio - the ratio of the number of cached objects versus total number of objects requested.</a:t>
            </a:r>
          </a:p>
          <a:p>
            <a:pPr lvl="1"/>
            <a:r>
              <a:rPr lang="en-US" sz="1800"/>
              <a:t>Reserved bandwidth for the origin server.</a:t>
            </a:r>
          </a:p>
          <a:p>
            <a:pPr lvl="1"/>
            <a:r>
              <a:rPr lang="en-US" sz="1800"/>
              <a:t>Latency - based on the perceived response time by the end users.</a:t>
            </a:r>
          </a:p>
          <a:p>
            <a:pPr lvl="1"/>
            <a:r>
              <a:rPr lang="en-US" sz="1800"/>
              <a:t>Edge server utilization.</a:t>
            </a:r>
          </a:p>
          <a:p>
            <a:pPr lvl="1"/>
            <a:r>
              <a:rPr lang="en-US" sz="1800"/>
              <a:t>Reliability - based on packet-loss measurements.</a:t>
            </a:r>
          </a:p>
        </p:txBody>
      </p:sp>
      <p:sp>
        <p:nvSpPr>
          <p:cNvPr id="44036" name="Footer Placeholder 3"/>
          <p:cNvSpPr>
            <a:spLocks noGrp="1"/>
          </p:cNvSpPr>
          <p:nvPr>
            <p:ph type="ftr" sz="quarter" idx="10"/>
          </p:nvPr>
        </p:nvSpPr>
        <p:spPr>
          <a:noFill/>
        </p:spPr>
        <p:txBody>
          <a:bodyPr/>
          <a:lstStyle/>
          <a:p>
            <a:r>
              <a:rPr lang="en-US"/>
              <a:t>Cloud Computing: Theory and Practice.  Chapter 7</a:t>
            </a:r>
          </a:p>
        </p:txBody>
      </p:sp>
      <p:sp>
        <p:nvSpPr>
          <p:cNvPr id="44037" name="Slide Number Placeholder 4"/>
          <p:cNvSpPr>
            <a:spLocks noGrp="1"/>
          </p:cNvSpPr>
          <p:nvPr>
            <p:ph type="sldNum" sz="quarter" idx="11"/>
          </p:nvPr>
        </p:nvSpPr>
        <p:spPr>
          <a:noFill/>
        </p:spPr>
        <p:txBody>
          <a:bodyPr/>
          <a:lstStyle/>
          <a:p>
            <a:fld id="{D0899111-B75C-4665-8514-A28D5228DB6A}" type="slidenum">
              <a:rPr lang="en-US" smtClean="0"/>
              <a:pPr/>
              <a:t>88</a:t>
            </a:fld>
            <a:endParaRPr lang="en-US"/>
          </a:p>
        </p:txBody>
      </p:sp>
      <p:sp>
        <p:nvSpPr>
          <p:cNvPr id="4403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81200" y="514350"/>
            <a:ext cx="8229600" cy="628650"/>
          </a:xfrm>
        </p:spPr>
        <p:txBody>
          <a:bodyPr/>
          <a:lstStyle/>
          <a:p>
            <a:r>
              <a:rPr lang="en-US" sz="3200"/>
              <a:t>Overlay networks</a:t>
            </a:r>
          </a:p>
        </p:txBody>
      </p:sp>
      <p:sp>
        <p:nvSpPr>
          <p:cNvPr id="3" name="Content Placeholder 2"/>
          <p:cNvSpPr>
            <a:spLocks noGrp="1"/>
          </p:cNvSpPr>
          <p:nvPr>
            <p:ph idx="1"/>
          </p:nvPr>
        </p:nvSpPr>
        <p:spPr>
          <a:xfrm>
            <a:off x="2105026" y="1428750"/>
            <a:ext cx="8105775" cy="4438650"/>
          </a:xfrm>
        </p:spPr>
        <p:txBody>
          <a:bodyPr/>
          <a:lstStyle/>
          <a:p>
            <a:pPr>
              <a:defRPr/>
            </a:pPr>
            <a:r>
              <a:rPr lang="en-US" sz="2000" dirty="0"/>
              <a:t>An overlay network, or a virtual network, is a network built on top of a physical network.</a:t>
            </a:r>
          </a:p>
          <a:p>
            <a:pPr lvl="1">
              <a:defRPr/>
            </a:pPr>
            <a:r>
              <a:rPr lang="en-US" sz="1800" dirty="0"/>
              <a:t>The nodes of an overlay network are connected by virtual links which could traverse multiple physical links. </a:t>
            </a:r>
          </a:p>
          <a:p>
            <a:pPr lvl="1">
              <a:defRPr/>
            </a:pPr>
            <a:r>
              <a:rPr lang="en-US" sz="1800" dirty="0"/>
              <a:t>Overlay networks are widely used in many distributed systems such as peer-to-peer systems, content-delivery systems, and client-server systems;  in all these cases, the distributed systems communicate through the Internet</a:t>
            </a:r>
            <a:r>
              <a:rPr lang="en-US" dirty="0"/>
              <a:t>.</a:t>
            </a:r>
          </a:p>
          <a:p>
            <a:pPr marL="457200" lvl="1" indent="0">
              <a:buNone/>
              <a:defRPr/>
            </a:pPr>
            <a:endParaRPr lang="en-US" dirty="0"/>
          </a:p>
        </p:txBody>
      </p:sp>
      <p:sp>
        <p:nvSpPr>
          <p:cNvPr id="45060" name="Footer Placeholder 3"/>
          <p:cNvSpPr>
            <a:spLocks noGrp="1"/>
          </p:cNvSpPr>
          <p:nvPr>
            <p:ph type="ftr" sz="quarter" idx="10"/>
          </p:nvPr>
        </p:nvSpPr>
        <p:spPr>
          <a:noFill/>
        </p:spPr>
        <p:txBody>
          <a:bodyPr/>
          <a:lstStyle/>
          <a:p>
            <a:r>
              <a:rPr lang="en-US"/>
              <a:t>Cloud Computing: Theory and Practice.  Chapter 7</a:t>
            </a:r>
          </a:p>
        </p:txBody>
      </p:sp>
      <p:sp>
        <p:nvSpPr>
          <p:cNvPr id="45061" name="Slide Number Placeholder 4"/>
          <p:cNvSpPr>
            <a:spLocks noGrp="1"/>
          </p:cNvSpPr>
          <p:nvPr>
            <p:ph type="sldNum" sz="quarter" idx="11"/>
          </p:nvPr>
        </p:nvSpPr>
        <p:spPr>
          <a:noFill/>
        </p:spPr>
        <p:txBody>
          <a:bodyPr/>
          <a:lstStyle/>
          <a:p>
            <a:fld id="{87A00E84-213C-47FF-8A5C-56B65C362D95}" type="slidenum">
              <a:rPr lang="en-US" smtClean="0"/>
              <a:pPr/>
              <a:t>89</a:t>
            </a:fld>
            <a:endParaRPr lang="en-US"/>
          </a:p>
        </p:txBody>
      </p:sp>
      <p:sp>
        <p:nvSpPr>
          <p:cNvPr id="4506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0584" y="-34667"/>
            <a:ext cx="1892808" cy="2271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1"/>
                </a:solidFill>
                <a:latin typeface="+mj-lt"/>
                <a:ea typeface="+mj-ea"/>
                <a:cs typeface="+mj-cs"/>
              </a:defRPr>
            </a:lvl1pPr>
          </a:lstStyle>
          <a:p>
            <a:pPr algn="ctr"/>
            <a:r>
              <a:rPr lang="el-GR" sz="1200" b="1" dirty="0">
                <a:solidFill>
                  <a:schemeClr val="accent6">
                    <a:lumMod val="50000"/>
                  </a:schemeClr>
                </a:solidFill>
              </a:rPr>
              <a:t>Μια σύντομη απάντηση</a:t>
            </a:r>
            <a:endParaRPr lang="en-GB" sz="1200" b="1" dirty="0">
              <a:solidFill>
                <a:schemeClr val="accent6">
                  <a:lumMod val="50000"/>
                </a:schemeClr>
              </a:solidFill>
            </a:endParaRPr>
          </a:p>
        </p:txBody>
      </p:sp>
      <p:sp>
        <p:nvSpPr>
          <p:cNvPr id="10" name="Rectangle 9"/>
          <p:cNvSpPr/>
          <p:nvPr/>
        </p:nvSpPr>
        <p:spPr>
          <a:xfrm>
            <a:off x="0" y="168060"/>
            <a:ext cx="11911584" cy="584775"/>
          </a:xfrm>
          <a:prstGeom prst="rect">
            <a:avLst/>
          </a:prstGeom>
        </p:spPr>
        <p:txBody>
          <a:bodyPr wrap="square">
            <a:spAutoFit/>
          </a:bodyPr>
          <a:lstStyle/>
          <a:p>
            <a:pPr lvl="1" algn="ctr">
              <a:spcAft>
                <a:spcPts val="600"/>
              </a:spcAft>
            </a:pPr>
            <a:r>
              <a:rPr lang="el-GR" sz="3200" b="1" dirty="0">
                <a:solidFill>
                  <a:srgbClr val="C00000"/>
                </a:solidFill>
              </a:rPr>
              <a:t>Γιατί οι άνθρωποι προτιμούν τις υπηρεσίες νέφους; </a:t>
            </a:r>
            <a:r>
              <a:rPr lang="el-GR" sz="1400" b="1" dirty="0">
                <a:solidFill>
                  <a:srgbClr val="C00000"/>
                </a:solidFill>
              </a:rPr>
              <a:t>(συνέχεια)</a:t>
            </a:r>
            <a:endParaRPr lang="el-GR" sz="1400" dirty="0">
              <a:solidFill>
                <a:srgbClr val="C00000"/>
              </a:solidFill>
            </a:endParaRPr>
          </a:p>
        </p:txBody>
      </p:sp>
      <p:sp>
        <p:nvSpPr>
          <p:cNvPr id="7" name="Rectangle 6"/>
          <p:cNvSpPr/>
          <p:nvPr/>
        </p:nvSpPr>
        <p:spPr>
          <a:xfrm>
            <a:off x="9636368" y="-36961"/>
            <a:ext cx="2647071" cy="283849"/>
          </a:xfrm>
          <a:prstGeom prst="rect">
            <a:avLst/>
          </a:prstGeom>
        </p:spPr>
        <p:txBody>
          <a:bodyPr wrap="square">
            <a:spAutoFit/>
          </a:bodyPr>
          <a:lstStyle/>
          <a:p>
            <a:r>
              <a:rPr lang="el-GR" sz="1200" b="1" dirty="0">
                <a:solidFill>
                  <a:schemeClr val="accent1">
                    <a:lumMod val="75000"/>
                  </a:schemeClr>
                </a:solidFill>
              </a:rPr>
              <a:t>Τι γίνεται μέσα στο νέφος του </a:t>
            </a:r>
            <a:r>
              <a:rPr lang="el-GR" sz="1200" b="1" dirty="0" err="1">
                <a:solidFill>
                  <a:schemeClr val="accent1">
                    <a:lumMod val="75000"/>
                  </a:schemeClr>
                </a:solidFill>
              </a:rPr>
              <a:t>iCloud</a:t>
            </a:r>
            <a:r>
              <a:rPr lang="el-GR" sz="1200" b="1" dirty="0">
                <a:solidFill>
                  <a:schemeClr val="accent1">
                    <a:lumMod val="75000"/>
                  </a:schemeClr>
                </a:solidFill>
              </a:rPr>
              <a:t>;</a:t>
            </a:r>
            <a:endParaRPr lang="en-GB" sz="1200" dirty="0"/>
          </a:p>
        </p:txBody>
      </p:sp>
      <p:sp>
        <p:nvSpPr>
          <p:cNvPr id="3" name="Rectangle 2"/>
          <p:cNvSpPr/>
          <p:nvPr/>
        </p:nvSpPr>
        <p:spPr>
          <a:xfrm>
            <a:off x="378070" y="780019"/>
            <a:ext cx="11333285" cy="3554819"/>
          </a:xfrm>
          <a:prstGeom prst="rect">
            <a:avLst/>
          </a:prstGeom>
        </p:spPr>
        <p:txBody>
          <a:bodyPr wrap="square">
            <a:spAutoFit/>
          </a:bodyPr>
          <a:lstStyle/>
          <a:p>
            <a:pPr>
              <a:spcBef>
                <a:spcPts val="600"/>
              </a:spcBef>
            </a:pPr>
            <a:r>
              <a:rPr lang="el-GR" sz="2000" b="1" dirty="0">
                <a:solidFill>
                  <a:srgbClr val="FF0000"/>
                </a:solidFill>
                <a:ea typeface="Times New Roman" panose="02020603050405020304" pitchFamily="18" charset="0"/>
              </a:rPr>
              <a:t>Ερώτηση</a:t>
            </a:r>
            <a:r>
              <a:rPr lang="el-GR" sz="2000" dirty="0">
                <a:ea typeface="Times New Roman" panose="02020603050405020304" pitchFamily="18" charset="0"/>
              </a:rPr>
              <a:t>: </a:t>
            </a:r>
            <a:r>
              <a:rPr lang="el-GR" sz="2000" b="1" dirty="0">
                <a:ea typeface="Times New Roman" panose="02020603050405020304" pitchFamily="18" charset="0"/>
              </a:rPr>
              <a:t>Αλλά γιατί οι </a:t>
            </a:r>
            <a:r>
              <a:rPr lang="el-GR" sz="2000" b="1" dirty="0" err="1">
                <a:ea typeface="Times New Roman" panose="02020603050405020304" pitchFamily="18" charset="0"/>
              </a:rPr>
              <a:t>πάροχοι</a:t>
            </a:r>
            <a:r>
              <a:rPr lang="el-GR" sz="2000" b="1" dirty="0">
                <a:ea typeface="Times New Roman" panose="02020603050405020304" pitchFamily="18" charset="0"/>
              </a:rPr>
              <a:t> νέφους να ενδιαφέρονται; </a:t>
            </a:r>
          </a:p>
          <a:p>
            <a:pPr>
              <a:spcBef>
                <a:spcPts val="600"/>
              </a:spcBef>
            </a:pPr>
            <a:r>
              <a:rPr lang="el-GR" sz="2000" b="1" dirty="0">
                <a:solidFill>
                  <a:srgbClr val="00B0F0"/>
                </a:solidFill>
                <a:ea typeface="Times New Roman" panose="02020603050405020304" pitchFamily="18" charset="0"/>
              </a:rPr>
              <a:t>Απάντηση:</a:t>
            </a:r>
            <a:r>
              <a:rPr lang="el-GR" sz="2000" dirty="0">
                <a:ea typeface="Times New Roman" panose="02020603050405020304" pitchFamily="18" charset="0"/>
              </a:rPr>
              <a:t> </a:t>
            </a:r>
            <a:r>
              <a:rPr lang="el-GR" sz="2000" b="1" dirty="0">
                <a:ea typeface="Times New Roman" panose="02020603050405020304" pitchFamily="18" charset="0"/>
              </a:rPr>
              <a:t>Ο κύριος λόγος είναι τα πλεονεκτήματα της οικονομίας κλίμακας τόσο για την προσφορά όσο και για τη ζήτηση της επιχείρησης.</a:t>
            </a:r>
          </a:p>
          <a:p>
            <a:pPr>
              <a:spcBef>
                <a:spcPts val="1200"/>
              </a:spcBef>
            </a:pPr>
            <a:r>
              <a:rPr lang="el-GR" sz="2000" b="1" dirty="0">
                <a:solidFill>
                  <a:schemeClr val="accent5">
                    <a:lumMod val="75000"/>
                  </a:schemeClr>
                </a:solidFill>
              </a:rPr>
              <a:t>Από την πλευρά της προσφοράς:</a:t>
            </a:r>
            <a:r>
              <a:rPr lang="el-GR" sz="2000" dirty="0">
                <a:solidFill>
                  <a:schemeClr val="accent1">
                    <a:lumMod val="75000"/>
                  </a:schemeClr>
                </a:solidFill>
              </a:rPr>
              <a:t> </a:t>
            </a:r>
          </a:p>
          <a:p>
            <a:pPr marL="342900" indent="-342900">
              <a:spcBef>
                <a:spcPts val="600"/>
              </a:spcBef>
              <a:buFont typeface="Arial" panose="020B0604020202020204" pitchFamily="34" charset="0"/>
              <a:buChar char="•"/>
            </a:pPr>
            <a:r>
              <a:rPr lang="el-GR" sz="2000" dirty="0"/>
              <a:t>Ένας </a:t>
            </a:r>
            <a:r>
              <a:rPr lang="el-GR" sz="2000" dirty="0" err="1"/>
              <a:t>πάροχος</a:t>
            </a:r>
            <a:r>
              <a:rPr lang="el-GR" sz="2000" dirty="0"/>
              <a:t> νέφους μπορεί να προμηθεύσει εξυπηρετητές, </a:t>
            </a:r>
            <a:r>
              <a:rPr lang="el-GR" sz="2000" dirty="0" err="1"/>
              <a:t>μεταγωγείς</a:t>
            </a:r>
            <a:r>
              <a:rPr lang="el-GR" sz="2000" dirty="0"/>
              <a:t>, εργασία, γη και ηλεκτρισμό σε σημαντικά μειωμένη τιμή λόγω της μεγάλης κλίμακας και της διαπραγματευτικής του ισχύος. </a:t>
            </a:r>
          </a:p>
          <a:p>
            <a:pPr marL="342900" indent="-342900">
              <a:spcBef>
                <a:spcPts val="600"/>
              </a:spcBef>
              <a:buFont typeface="Arial" panose="020B0604020202020204" pitchFamily="34" charset="0"/>
              <a:buChar char="•"/>
            </a:pPr>
            <a:r>
              <a:rPr lang="el-GR" sz="2000" dirty="0"/>
              <a:t>Ακόμη και όταν συγκρίνεται με ένα κέντρο δεδομένων μεσαίου μεγέθους με χιλιάδες εξυπηρετητές, ένα κέντρο δεδομένων μεγάλης κλίμακας με εκατό χιλιάδες εξυπηρετητές μπορεί να επιτύχει συχνά ένα συντελεστή 5-7 σε πλεονέκτημα κόστους ανά GB δεδομένων που αποθηκεύονται ή υποβάλλονται σε επεξεργασία.</a:t>
            </a:r>
            <a:endParaRPr lang="en-US" sz="2000" dirty="0"/>
          </a:p>
        </p:txBody>
      </p:sp>
      <p:sp>
        <p:nvSpPr>
          <p:cNvPr id="4" name="Rectangle 3"/>
          <p:cNvSpPr/>
          <p:nvPr/>
        </p:nvSpPr>
        <p:spPr>
          <a:xfrm>
            <a:off x="571500" y="4389206"/>
            <a:ext cx="11481757" cy="2400657"/>
          </a:xfrm>
          <a:prstGeom prst="rect">
            <a:avLst/>
          </a:prstGeom>
        </p:spPr>
        <p:txBody>
          <a:bodyPr wrap="square">
            <a:spAutoFit/>
          </a:bodyPr>
          <a:lstStyle/>
          <a:p>
            <a:pPr>
              <a:spcBef>
                <a:spcPts val="600"/>
              </a:spcBef>
            </a:pPr>
            <a:r>
              <a:rPr lang="el-GR" sz="2000" b="1" dirty="0">
                <a:solidFill>
                  <a:schemeClr val="accent5">
                    <a:lumMod val="75000"/>
                  </a:schemeClr>
                </a:solidFill>
              </a:rPr>
              <a:t>Από την πλευρά της ζήτησης: </a:t>
            </a:r>
          </a:p>
          <a:p>
            <a:pPr marL="342900" indent="-342900">
              <a:spcBef>
                <a:spcPts val="600"/>
              </a:spcBef>
              <a:buFont typeface="Arial" panose="020B0604020202020204" pitchFamily="34" charset="0"/>
              <a:buChar char="•"/>
            </a:pPr>
            <a:r>
              <a:rPr lang="el-GR" sz="2000" dirty="0"/>
              <a:t>Η κλιμάκωση πάλι βοηθά μέσω της στατιστικής πολυπλεξίας. Οι διακυμάνσεις της ζήτησης κάθε χρήστη </a:t>
            </a:r>
            <a:r>
              <a:rPr lang="el-GR" sz="2000" dirty="0" err="1"/>
              <a:t>απορροφώνται</a:t>
            </a:r>
            <a:r>
              <a:rPr lang="el-GR" sz="2000" dirty="0"/>
              <a:t> σε μία μεγάλη ομάδα χρηστών. Φυσικά, η συνολική δεξαμενή μπορεί ακόμη να επιδεικνύει πρότυπα κορυφών-κοιλάδας (</a:t>
            </a:r>
            <a:r>
              <a:rPr lang="el-GR" sz="2000" dirty="0" err="1"/>
              <a:t>peak-valley</a:t>
            </a:r>
            <a:r>
              <a:rPr lang="el-GR" sz="2000" dirty="0"/>
              <a:t>) κάποια ώρα της ημέρας.  </a:t>
            </a:r>
          </a:p>
          <a:p>
            <a:pPr marL="342900" indent="-342900">
              <a:spcBef>
                <a:spcPts val="600"/>
              </a:spcBef>
              <a:buFont typeface="Arial" panose="020B0604020202020204" pitchFamily="34" charset="0"/>
              <a:buChar char="•"/>
            </a:pPr>
            <a:r>
              <a:rPr lang="el-GR" sz="2000" dirty="0"/>
              <a:t>Η μέση χρησιμοποίηση των εξυπηρετητών σε ένα κέντρο δεδομένων είναι συχνά κάτω από το 20% σήμερα. Αυτά τα πρότυπα κορυφών–κοιλάδας μπορεί να εξομαλυνθούν περισσότερο με χρήση της εξαρτώμενης από το χρόνο τιμολόγησης</a:t>
            </a:r>
            <a:endParaRPr lang="en-US" sz="2000" dirty="0"/>
          </a:p>
        </p:txBody>
      </p:sp>
    </p:spTree>
    <p:extLst>
      <p:ext uri="{BB962C8B-B14F-4D97-AF65-F5344CB8AC3E}">
        <p14:creationId xmlns:p14="http://schemas.microsoft.com/office/powerpoint/2010/main" val="95861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81200" y="542926"/>
            <a:ext cx="8229600" cy="714375"/>
          </a:xfrm>
        </p:spPr>
        <p:txBody>
          <a:bodyPr/>
          <a:lstStyle/>
          <a:p>
            <a:r>
              <a:rPr lang="en-US" sz="3200"/>
              <a:t>Scale-free networks</a:t>
            </a:r>
          </a:p>
        </p:txBody>
      </p:sp>
      <p:sp>
        <p:nvSpPr>
          <p:cNvPr id="46083" name="Content Placeholder 2"/>
          <p:cNvSpPr>
            <a:spLocks noGrp="1"/>
          </p:cNvSpPr>
          <p:nvPr>
            <p:ph idx="1"/>
          </p:nvPr>
        </p:nvSpPr>
        <p:spPr>
          <a:xfrm>
            <a:off x="2105026" y="1562100"/>
            <a:ext cx="8105775" cy="4305300"/>
          </a:xfrm>
        </p:spPr>
        <p:txBody>
          <a:bodyPr>
            <a:normAutofit lnSpcReduction="10000"/>
          </a:bodyPr>
          <a:lstStyle/>
          <a:p>
            <a:r>
              <a:rPr lang="en-US" sz="2000"/>
              <a:t>The degree distribution of scale-free networks follows a power law.</a:t>
            </a:r>
          </a:p>
          <a:p>
            <a:endParaRPr lang="en-US" sz="2000"/>
          </a:p>
          <a:p>
            <a:r>
              <a:rPr lang="en-US" sz="2000"/>
              <a:t>Many physical and social systems are interconnected by a scale-free network. Empirical data available for power grids, the web, the citation of scientific papers, or social networks  confirm this trend.</a:t>
            </a:r>
          </a:p>
          <a:p>
            <a:pPr>
              <a:buFont typeface="Wingdings" pitchFamily="2" charset="2"/>
              <a:buNone/>
            </a:pPr>
            <a:endParaRPr lang="en-US" sz="2000"/>
          </a:p>
          <a:p>
            <a:r>
              <a:rPr lang="en-US" sz="2000"/>
              <a:t>The majority of the vertices of a scale-free network:</a:t>
            </a:r>
          </a:p>
          <a:p>
            <a:pPr lvl="1"/>
            <a:r>
              <a:rPr lang="en-US" sz="1800"/>
              <a:t>Are directly connected with the vertices with the highest degree.</a:t>
            </a:r>
          </a:p>
          <a:p>
            <a:pPr lvl="1"/>
            <a:r>
              <a:rPr lang="en-US" sz="1800"/>
              <a:t>Have a low degree and only a few vertices are connected to a large number of edges.</a:t>
            </a:r>
          </a:p>
        </p:txBody>
      </p:sp>
      <p:sp>
        <p:nvSpPr>
          <p:cNvPr id="46084" name="Footer Placeholder 3"/>
          <p:cNvSpPr>
            <a:spLocks noGrp="1"/>
          </p:cNvSpPr>
          <p:nvPr>
            <p:ph type="ftr" sz="quarter" idx="10"/>
          </p:nvPr>
        </p:nvSpPr>
        <p:spPr>
          <a:noFill/>
        </p:spPr>
        <p:txBody>
          <a:bodyPr/>
          <a:lstStyle/>
          <a:p>
            <a:r>
              <a:rPr lang="en-US"/>
              <a:t>Cloud Computing: Theory and Practice.  Chapter 7</a:t>
            </a:r>
          </a:p>
        </p:txBody>
      </p:sp>
      <p:sp>
        <p:nvSpPr>
          <p:cNvPr id="46085" name="Slide Number Placeholder 4"/>
          <p:cNvSpPr>
            <a:spLocks noGrp="1"/>
          </p:cNvSpPr>
          <p:nvPr>
            <p:ph type="sldNum" sz="quarter" idx="11"/>
          </p:nvPr>
        </p:nvSpPr>
        <p:spPr>
          <a:noFill/>
        </p:spPr>
        <p:txBody>
          <a:bodyPr/>
          <a:lstStyle/>
          <a:p>
            <a:fld id="{38354429-3D88-46B7-8FD6-9B3F70D10F5C}" type="slidenum">
              <a:rPr lang="en-US" smtClean="0"/>
              <a:pPr/>
              <a:t>90</a:t>
            </a:fld>
            <a:endParaRPr lang="en-US"/>
          </a:p>
        </p:txBody>
      </p:sp>
      <p:sp>
        <p:nvSpPr>
          <p:cNvPr id="4608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981200" y="5305425"/>
            <a:ext cx="8229600" cy="914400"/>
          </a:xfrm>
        </p:spPr>
        <p:txBody>
          <a:bodyPr>
            <a:normAutofit fontScale="92500"/>
          </a:bodyPr>
          <a:lstStyle/>
          <a:p>
            <a:pPr marL="0" indent="0">
              <a:buNone/>
            </a:pPr>
            <a:r>
              <a:rPr lang="en-US"/>
              <a:t> A scale-free network is non-homogeneous; the majority of vertices have a low degree and only a few vertices are connected to a large number of edges; the majority of the vertices are directly connected with the highest degree ones.</a:t>
            </a:r>
          </a:p>
        </p:txBody>
      </p:sp>
      <p:sp>
        <p:nvSpPr>
          <p:cNvPr id="47107" name="Footer Placeholder 3"/>
          <p:cNvSpPr>
            <a:spLocks noGrp="1"/>
          </p:cNvSpPr>
          <p:nvPr>
            <p:ph type="ftr" sz="quarter" idx="10"/>
          </p:nvPr>
        </p:nvSpPr>
        <p:spPr>
          <a:noFill/>
        </p:spPr>
        <p:txBody>
          <a:bodyPr/>
          <a:lstStyle/>
          <a:p>
            <a:r>
              <a:rPr lang="en-US"/>
              <a:t>Cloud Computing: Theory and Practice.  Chapter 7</a:t>
            </a:r>
          </a:p>
        </p:txBody>
      </p:sp>
      <p:sp>
        <p:nvSpPr>
          <p:cNvPr id="47108" name="Slide Number Placeholder 4"/>
          <p:cNvSpPr>
            <a:spLocks noGrp="1"/>
          </p:cNvSpPr>
          <p:nvPr>
            <p:ph type="sldNum" sz="quarter" idx="11"/>
          </p:nvPr>
        </p:nvSpPr>
        <p:spPr>
          <a:noFill/>
        </p:spPr>
        <p:txBody>
          <a:bodyPr/>
          <a:lstStyle/>
          <a:p>
            <a:fld id="{2F3E161B-3C1E-4D8D-B484-FA48090BEF34}" type="slidenum">
              <a:rPr lang="en-US" smtClean="0"/>
              <a:pPr/>
              <a:t>91</a:t>
            </a:fld>
            <a:endParaRPr lang="en-US"/>
          </a:p>
        </p:txBody>
      </p:sp>
      <p:sp>
        <p:nvSpPr>
          <p:cNvPr id="47109" name="Date Placeholder 5"/>
          <p:cNvSpPr>
            <a:spLocks noGrp="1"/>
          </p:cNvSpPr>
          <p:nvPr>
            <p:ph type="dt" sz="quarter" idx="12"/>
          </p:nvPr>
        </p:nvSpPr>
        <p:spPr>
          <a:noFill/>
        </p:spPr>
        <p:txBody>
          <a:bodyPr/>
          <a:lstStyle/>
          <a:p>
            <a:r>
              <a:rPr lang="en-US"/>
              <a:t>Dan C. Marinescu</a:t>
            </a:r>
          </a:p>
        </p:txBody>
      </p:sp>
      <p:graphicFrame>
        <p:nvGraphicFramePr>
          <p:cNvPr id="47110" name="Object 6"/>
          <p:cNvGraphicFramePr>
            <a:graphicFrameLocks noChangeAspect="1"/>
          </p:cNvGraphicFramePr>
          <p:nvPr/>
        </p:nvGraphicFramePr>
        <p:xfrm>
          <a:off x="2347914" y="557214"/>
          <a:ext cx="7286625" cy="4486275"/>
        </p:xfrm>
        <a:graphic>
          <a:graphicData uri="http://schemas.openxmlformats.org/presentationml/2006/ole">
            <mc:AlternateContent xmlns:mc="http://schemas.openxmlformats.org/markup-compatibility/2006">
              <mc:Choice xmlns:v="urn:schemas-microsoft-com:vml" Requires="v">
                <p:oleObj name="Visio" r:id="rId2" imgW="7286296" imgH="4485802" progId="Visio.Drawing.11">
                  <p:embed/>
                </p:oleObj>
              </mc:Choice>
              <mc:Fallback>
                <p:oleObj name="Visio" r:id="rId2" imgW="7286296" imgH="4485802" progId="Visio.Drawing.11">
                  <p:embed/>
                  <p:pic>
                    <p:nvPicPr>
                      <p:cNvPr id="4711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557214"/>
                        <a:ext cx="7286625" cy="448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457200"/>
            <a:ext cx="8229600" cy="704850"/>
          </a:xfrm>
        </p:spPr>
        <p:txBody>
          <a:bodyPr/>
          <a:lstStyle/>
          <a:p>
            <a:r>
              <a:rPr lang="en-US" sz="3200"/>
              <a:t>Epidemic algorithms</a:t>
            </a:r>
          </a:p>
        </p:txBody>
      </p:sp>
      <p:sp>
        <p:nvSpPr>
          <p:cNvPr id="3" name="Content Placeholder 2"/>
          <p:cNvSpPr>
            <a:spLocks noGrp="1"/>
          </p:cNvSpPr>
          <p:nvPr>
            <p:ph idx="1"/>
          </p:nvPr>
        </p:nvSpPr>
        <p:spPr>
          <a:xfrm>
            <a:off x="1981200" y="1200150"/>
            <a:ext cx="8445500" cy="4927600"/>
          </a:xfrm>
        </p:spPr>
        <p:txBody>
          <a:bodyPr>
            <a:normAutofit fontScale="92500" lnSpcReduction="10000"/>
          </a:bodyPr>
          <a:lstStyle/>
          <a:p>
            <a:pPr>
              <a:defRPr/>
            </a:pPr>
            <a:r>
              <a:rPr lang="en-US" sz="2000" dirty="0"/>
              <a:t>Epidemic algorithm mimic the transmission of infectious diseases and are often used in distributed systems to accomplish tasks such as:</a:t>
            </a:r>
          </a:p>
          <a:p>
            <a:pPr lvl="1">
              <a:defRPr/>
            </a:pPr>
            <a:r>
              <a:rPr lang="en-US" sz="1800" dirty="0"/>
              <a:t>disseminate information, e.g., topology information.</a:t>
            </a:r>
          </a:p>
          <a:p>
            <a:pPr lvl="1">
              <a:defRPr/>
            </a:pPr>
            <a:r>
              <a:rPr lang="en-US" sz="1800" dirty="0"/>
              <a:t>compute aggregates, e.g., arrange the nodes in a gossip overlay into a list sorted by some attributes in logarithmic time.</a:t>
            </a:r>
          </a:p>
          <a:p>
            <a:pPr lvl="1">
              <a:defRPr/>
            </a:pPr>
            <a:r>
              <a:rPr lang="en-US" sz="1800" dirty="0"/>
              <a:t>manage data replication in a distributed system.</a:t>
            </a:r>
          </a:p>
          <a:p>
            <a:pPr>
              <a:defRPr/>
            </a:pPr>
            <a:r>
              <a:rPr lang="en-US" sz="2000" i="1" dirty="0"/>
              <a:t>Game of life </a:t>
            </a:r>
            <a:r>
              <a:rPr lang="en-US" sz="2000" dirty="0"/>
              <a:t>is a popular epidemic algorithm invented by John Conway.</a:t>
            </a:r>
          </a:p>
          <a:p>
            <a:pPr>
              <a:defRPr/>
            </a:pPr>
            <a:r>
              <a:rPr lang="en-US" sz="2000" dirty="0"/>
              <a:t>Several classes of epidemic algorithms exist. The concepts used to classify these algorithms</a:t>
            </a:r>
          </a:p>
          <a:p>
            <a:pPr lvl="1">
              <a:defRPr/>
            </a:pPr>
            <a:r>
              <a:rPr lang="en-US" sz="1800" dirty="0"/>
              <a:t>Susceptible (S), </a:t>
            </a:r>
          </a:p>
          <a:p>
            <a:pPr lvl="1">
              <a:defRPr/>
            </a:pPr>
            <a:r>
              <a:rPr lang="en-US" sz="1800" dirty="0"/>
              <a:t>Infective (I),</a:t>
            </a:r>
          </a:p>
          <a:p>
            <a:pPr lvl="1">
              <a:defRPr/>
            </a:pPr>
            <a:r>
              <a:rPr lang="en-US" sz="1800" dirty="0"/>
              <a:t>Recovered (R) </a:t>
            </a:r>
          </a:p>
          <a:p>
            <a:pPr marL="0" indent="0">
              <a:buNone/>
              <a:defRPr/>
            </a:pPr>
            <a:r>
              <a:rPr lang="en-US" sz="2000" dirty="0"/>
              <a:t>     refer to the state of the  population subject to infectious disease and,</a:t>
            </a:r>
          </a:p>
          <a:p>
            <a:pPr marL="0" indent="0">
              <a:buNone/>
              <a:defRPr/>
            </a:pPr>
            <a:r>
              <a:rPr lang="en-US" sz="2000" dirty="0"/>
              <a:t>     by extension, to the recipient of information in a distributed system. </a:t>
            </a:r>
          </a:p>
        </p:txBody>
      </p:sp>
      <p:sp>
        <p:nvSpPr>
          <p:cNvPr id="48132" name="Footer Placeholder 3"/>
          <p:cNvSpPr>
            <a:spLocks noGrp="1"/>
          </p:cNvSpPr>
          <p:nvPr>
            <p:ph type="ftr" sz="quarter" idx="10"/>
          </p:nvPr>
        </p:nvSpPr>
        <p:spPr>
          <a:noFill/>
        </p:spPr>
        <p:txBody>
          <a:bodyPr/>
          <a:lstStyle/>
          <a:p>
            <a:r>
              <a:rPr lang="en-US"/>
              <a:t>Cloud Computing: Theory and Practice.  Chapter 7</a:t>
            </a:r>
          </a:p>
        </p:txBody>
      </p:sp>
      <p:sp>
        <p:nvSpPr>
          <p:cNvPr id="48133" name="Slide Number Placeholder 4"/>
          <p:cNvSpPr>
            <a:spLocks noGrp="1"/>
          </p:cNvSpPr>
          <p:nvPr>
            <p:ph type="sldNum" sz="quarter" idx="11"/>
          </p:nvPr>
        </p:nvSpPr>
        <p:spPr>
          <a:noFill/>
        </p:spPr>
        <p:txBody>
          <a:bodyPr/>
          <a:lstStyle/>
          <a:p>
            <a:fld id="{444E2C36-5A58-404B-9421-EAC06A3FD0CB}" type="slidenum">
              <a:rPr lang="en-US" smtClean="0"/>
              <a:pPr/>
              <a:t>92</a:t>
            </a:fld>
            <a:endParaRPr lang="en-US"/>
          </a:p>
        </p:txBody>
      </p:sp>
      <p:sp>
        <p:nvSpPr>
          <p:cNvPr id="4813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981200" y="457200"/>
            <a:ext cx="8229600" cy="762000"/>
          </a:xfrm>
        </p:spPr>
        <p:txBody>
          <a:bodyPr/>
          <a:lstStyle/>
          <a:p>
            <a:r>
              <a:rPr lang="en-US" sz="3200"/>
              <a:t>Types of epidemic algorithms</a:t>
            </a:r>
          </a:p>
        </p:txBody>
      </p:sp>
      <p:sp>
        <p:nvSpPr>
          <p:cNvPr id="49155" name="Content Placeholder 2"/>
          <p:cNvSpPr>
            <a:spLocks noGrp="1"/>
          </p:cNvSpPr>
          <p:nvPr>
            <p:ph idx="1"/>
          </p:nvPr>
        </p:nvSpPr>
        <p:spPr>
          <a:xfrm>
            <a:off x="1981200" y="1466851"/>
            <a:ext cx="8229600" cy="4640263"/>
          </a:xfrm>
        </p:spPr>
        <p:txBody>
          <a:bodyPr>
            <a:normAutofit fontScale="92500" lnSpcReduction="10000"/>
          </a:bodyPr>
          <a:lstStyle/>
          <a:p>
            <a:r>
              <a:rPr lang="en-US" sz="2000"/>
              <a:t>Susceptible-Infective (SI) algorithms </a:t>
            </a:r>
            <a:r>
              <a:rPr lang="en-US" sz="2000">
                <a:sym typeface="Wingdings" pitchFamily="2" charset="2"/>
              </a:rPr>
              <a:t> </a:t>
            </a:r>
            <a:r>
              <a:rPr lang="en-US" sz="2000"/>
              <a:t>apply when the entire population is susceptible to be infected; once an individual becomes infected it remains in that state until the entire population is infected.</a:t>
            </a:r>
          </a:p>
          <a:p>
            <a:pPr>
              <a:buFont typeface="Wingdings" pitchFamily="2" charset="2"/>
              <a:buNone/>
            </a:pPr>
            <a:endParaRPr lang="en-US" sz="2000"/>
          </a:p>
          <a:p>
            <a:r>
              <a:rPr lang="en-US" sz="2000"/>
              <a:t>Susceptible-Infectious-Recover (SIR) </a:t>
            </a:r>
            <a:r>
              <a:rPr lang="en-US" sz="2000">
                <a:sym typeface="Wingdings" pitchFamily="2" charset="2"/>
              </a:rPr>
              <a:t></a:t>
            </a:r>
            <a:r>
              <a:rPr lang="en-US" sz="2000"/>
              <a:t> based on the model developed by Kermack and McKendrik which assumes </a:t>
            </a:r>
          </a:p>
          <a:p>
            <a:pPr lvl="1"/>
            <a:r>
              <a:rPr lang="en-US" sz="1800"/>
              <a:t>the following transition from one state to another  S </a:t>
            </a:r>
            <a:r>
              <a:rPr lang="en-US" sz="1800">
                <a:sym typeface="Wingdings" pitchFamily="2" charset="2"/>
              </a:rPr>
              <a:t></a:t>
            </a:r>
            <a:r>
              <a:rPr lang="en-US" sz="1800"/>
              <a:t> I </a:t>
            </a:r>
            <a:r>
              <a:rPr lang="en-US" sz="1800">
                <a:sym typeface="Wingdings" pitchFamily="2" charset="2"/>
              </a:rPr>
              <a:t></a:t>
            </a:r>
            <a:r>
              <a:rPr lang="en-US" sz="1800"/>
              <a:t> R; </a:t>
            </a:r>
          </a:p>
          <a:p>
            <a:pPr lvl="1"/>
            <a:r>
              <a:rPr lang="en-US" sz="1800"/>
              <a:t>that the size of the population is fixed (S(t) + I(t) + R(t) =N.</a:t>
            </a:r>
          </a:p>
          <a:p>
            <a:pPr lvl="1"/>
            <a:endParaRPr lang="en-US" sz="1800"/>
          </a:p>
          <a:p>
            <a:r>
              <a:rPr lang="en-US" sz="2000"/>
              <a:t>Susceptible-Infective-Susceptible (SIS) algorithms </a:t>
            </a:r>
            <a:r>
              <a:rPr lang="en-US" sz="2000">
                <a:sym typeface="Wingdings" pitchFamily="2" charset="2"/>
              </a:rPr>
              <a:t> </a:t>
            </a:r>
            <a:r>
              <a:rPr lang="en-US" sz="2000"/>
              <a:t>are particular cases of SIR models when individuals recover from the disease without immunity. If  p=R(r)/I(r), then the number of newly infected grows until (1-p)/2 are infected and then decreases exponentially    to (1-p).</a:t>
            </a:r>
          </a:p>
          <a:p>
            <a:endParaRPr lang="en-US" sz="2000"/>
          </a:p>
        </p:txBody>
      </p:sp>
      <p:sp>
        <p:nvSpPr>
          <p:cNvPr id="49156" name="Footer Placeholder 3"/>
          <p:cNvSpPr>
            <a:spLocks noGrp="1"/>
          </p:cNvSpPr>
          <p:nvPr>
            <p:ph type="ftr" sz="quarter" idx="10"/>
          </p:nvPr>
        </p:nvSpPr>
        <p:spPr>
          <a:noFill/>
        </p:spPr>
        <p:txBody>
          <a:bodyPr/>
          <a:lstStyle/>
          <a:p>
            <a:r>
              <a:rPr lang="en-US"/>
              <a:t>Cloud Computing: Theory and Practice.  Chapter 7</a:t>
            </a:r>
          </a:p>
        </p:txBody>
      </p:sp>
      <p:sp>
        <p:nvSpPr>
          <p:cNvPr id="49157" name="Slide Number Placeholder 4"/>
          <p:cNvSpPr>
            <a:spLocks noGrp="1"/>
          </p:cNvSpPr>
          <p:nvPr>
            <p:ph type="sldNum" sz="quarter" idx="11"/>
          </p:nvPr>
        </p:nvSpPr>
        <p:spPr>
          <a:noFill/>
        </p:spPr>
        <p:txBody>
          <a:bodyPr/>
          <a:lstStyle/>
          <a:p>
            <a:fld id="{BE66F842-D09D-4C3B-B388-C4ED7EA97A4C}" type="slidenum">
              <a:rPr lang="en-US" smtClean="0"/>
              <a:pPr/>
              <a:t>93</a:t>
            </a:fld>
            <a:endParaRPr lang="en-US"/>
          </a:p>
        </p:txBody>
      </p:sp>
      <p:sp>
        <p:nvSpPr>
          <p:cNvPr id="4915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3FBA-C163-4922-890A-FA61FEF9FFB8}"/>
              </a:ext>
            </a:extLst>
          </p:cNvPr>
          <p:cNvSpPr>
            <a:spLocks noGrp="1"/>
          </p:cNvSpPr>
          <p:nvPr>
            <p:ph type="title"/>
          </p:nvPr>
        </p:nvSpPr>
        <p:spPr>
          <a:xfrm>
            <a:off x="1097280" y="286603"/>
            <a:ext cx="10058400" cy="1450757"/>
          </a:xfrm>
        </p:spPr>
        <p:txBody>
          <a:bodyPr>
            <a:normAutofit/>
          </a:bodyPr>
          <a:lstStyle/>
          <a:p>
            <a:r>
              <a:rPr lang="en-US" dirty="0">
                <a:latin typeface="Calibri" panose="020F0502020204030204" pitchFamily="34" charset="0"/>
                <a:cs typeface="Calibri" panose="020F0502020204030204" pitchFamily="34" charset="0"/>
              </a:rPr>
              <a:t>Software Define Networks</a:t>
            </a:r>
            <a:endParaRPr lang="el-GR"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9E9383AE-845E-46D0-A977-BCD13CD5E0CE}"/>
              </a:ext>
            </a:extLst>
          </p:cNvPr>
          <p:cNvSpPr>
            <a:spLocks noGrp="1"/>
          </p:cNvSpPr>
          <p:nvPr>
            <p:ph idx="1"/>
          </p:nvPr>
        </p:nvSpPr>
        <p:spPr>
          <a:xfrm>
            <a:off x="1097280" y="2108201"/>
            <a:ext cx="6143668" cy="3861484"/>
          </a:xfrm>
        </p:spPr>
        <p:txBody>
          <a:bodyPr>
            <a:normAutofit/>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a:t>
            </a:r>
            <a:r>
              <a:rPr lang="el-GR" dirty="0" err="1">
                <a:latin typeface="Calibri" panose="020F0502020204030204" pitchFamily="34" charset="0"/>
                <a:cs typeface="Calibri" panose="020F0502020204030204" pitchFamily="34" charset="0"/>
              </a:rPr>
              <a:t>εικονικοποίηση</a:t>
            </a:r>
            <a:r>
              <a:rPr lang="el-GR" dirty="0">
                <a:latin typeface="Calibri" panose="020F0502020204030204" pitchFamily="34" charset="0"/>
                <a:cs typeface="Calibri" panose="020F0502020204030204" pitchFamily="34" charset="0"/>
              </a:rPr>
              <a:t> έχει καταστήσει δυνατή τη δημιουργία εικονικών και </a:t>
            </a:r>
            <a:r>
              <a:rPr lang="el-GR" dirty="0" err="1">
                <a:latin typeface="Calibri" panose="020F0502020204030204" pitchFamily="34" charset="0"/>
                <a:cs typeface="Calibri" panose="020F0502020204030204" pitchFamily="34" charset="0"/>
              </a:rPr>
              <a:t>προγραμμάτισιμων</a:t>
            </a:r>
            <a:r>
              <a:rPr lang="el-GR" dirty="0">
                <a:latin typeface="Calibri" panose="020F0502020204030204" pitchFamily="34" charset="0"/>
                <a:cs typeface="Calibri" panose="020F0502020204030204" pitchFamily="34" charset="0"/>
              </a:rPr>
              <a:t> δικτύων.</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Τα δίκτυα </a:t>
            </a:r>
            <a:r>
              <a:rPr lang="en-US" dirty="0">
                <a:latin typeface="Calibri" panose="020F0502020204030204" pitchFamily="34" charset="0"/>
                <a:cs typeface="Calibri" panose="020F0502020204030204" pitchFamily="34" charset="0"/>
              </a:rPr>
              <a:t>SDN </a:t>
            </a:r>
            <a:r>
              <a:rPr lang="el-GR" dirty="0">
                <a:latin typeface="Calibri" panose="020F0502020204030204" pitchFamily="34" charset="0"/>
                <a:cs typeface="Calibri" panose="020F0502020204030204" pitchFamily="34" charset="0"/>
              </a:rPr>
              <a:t>διαμορφώνουν μία νέα αρχιτεκτονική, όπου μία υποδομή </a:t>
            </a:r>
            <a:r>
              <a:rPr lang="en-US" dirty="0">
                <a:latin typeface="Calibri" panose="020F0502020204030204" pitchFamily="34" charset="0"/>
                <a:cs typeface="Calibri" panose="020F0502020204030204" pitchFamily="34" charset="0"/>
              </a:rPr>
              <a:t>switches </a:t>
            </a:r>
            <a:r>
              <a:rPr lang="el-GR" dirty="0">
                <a:latin typeface="Calibri" panose="020F0502020204030204" pitchFamily="34" charset="0"/>
                <a:cs typeface="Calibri" panose="020F0502020204030204" pitchFamily="34" charset="0"/>
              </a:rPr>
              <a:t>που φέρουν λογική διαχειρίζονται από έναν κεντρικό έλεγχο.</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Το πρωτόκολλο </a:t>
            </a:r>
            <a:r>
              <a:rPr lang="en-US" dirty="0">
                <a:latin typeface="Calibri" panose="020F0502020204030204" pitchFamily="34" charset="0"/>
                <a:cs typeface="Calibri" panose="020F0502020204030204" pitchFamily="34" charset="0"/>
              </a:rPr>
              <a:t>OpenFlow </a:t>
            </a:r>
            <a:r>
              <a:rPr lang="el-GR" dirty="0">
                <a:latin typeface="Calibri" panose="020F0502020204030204" pitchFamily="34" charset="0"/>
                <a:cs typeface="Calibri" panose="020F0502020204030204" pitchFamily="34" charset="0"/>
              </a:rPr>
              <a:t>αποτελεί το κυριότερο πρωτόκολλο διαχείρισης της επικοινωνίας σε αυτά τα δίκτυα. Εφαρμόζει ένα σύνολο κανόνων με δυναμικό τρόπο στο δίκτυο.</a:t>
            </a:r>
            <a:endParaRPr lang="en-US" dirty="0">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9093D36F-3CD6-4FF5-B563-5DCF493BAE4B}"/>
              </a:ext>
            </a:extLst>
          </p:cNvPr>
          <p:cNvPicPr>
            <a:picLocks/>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1699" b="3"/>
          <a:stretch/>
        </p:blipFill>
        <p:spPr>
          <a:xfrm>
            <a:off x="7240948" y="1992502"/>
            <a:ext cx="3749040" cy="3861489"/>
          </a:xfrm>
          <a:prstGeom prst="rect">
            <a:avLst/>
          </a:prstGeom>
        </p:spPr>
      </p:pic>
    </p:spTree>
    <p:extLst>
      <p:ext uri="{BB962C8B-B14F-4D97-AF65-F5344CB8AC3E}">
        <p14:creationId xmlns:p14="http://schemas.microsoft.com/office/powerpoint/2010/main" val="4879101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B0C7DD-0DD3-4B6D-98CB-6A52A18BF9D9}"/>
              </a:ext>
            </a:extLst>
          </p:cNvPr>
          <p:cNvSpPr>
            <a:spLocks noGrp="1"/>
          </p:cNvSpPr>
          <p:nvPr>
            <p:ph type="title"/>
          </p:nvPr>
        </p:nvSpPr>
        <p:spPr/>
        <p:txBody>
          <a:bodyPr/>
          <a:lstStyle/>
          <a:p>
            <a:r>
              <a:rPr lang="el-GR" dirty="0"/>
              <a:t> </a:t>
            </a:r>
            <a:endParaRPr lang="en-US" dirty="0"/>
          </a:p>
        </p:txBody>
      </p:sp>
      <p:sp>
        <p:nvSpPr>
          <p:cNvPr id="3" name="Θέση περιεχομένου 2">
            <a:extLst>
              <a:ext uri="{FF2B5EF4-FFF2-40B4-BE49-F238E27FC236}">
                <a16:creationId xmlns:a16="http://schemas.microsoft.com/office/drawing/2014/main" id="{86DBCC05-FEA1-4C32-BAB9-3AA284059D96}"/>
              </a:ext>
            </a:extLst>
          </p:cNvPr>
          <p:cNvSpPr>
            <a:spLocks noGrp="1"/>
          </p:cNvSpPr>
          <p:nvPr>
            <p:ph idx="1"/>
          </p:nvPr>
        </p:nvSpPr>
        <p:spPr/>
        <p:txBody>
          <a:bodyPr>
            <a:normAutofit fontScale="77500" lnSpcReduction="20000"/>
          </a:bodyPr>
          <a:lstStyle/>
          <a:p>
            <a:r>
              <a:rPr lang="el-GR" sz="1800" b="0" i="0" u="none" strike="noStrike" baseline="0" dirty="0">
                <a:solidFill>
                  <a:srgbClr val="000000"/>
                </a:solidFill>
                <a:latin typeface="Segoe UI" panose="020B0502040204020203" pitchFamily="34" charset="0"/>
              </a:rPr>
              <a:t>Η </a:t>
            </a:r>
            <a:r>
              <a:rPr lang="el-GR" sz="1800" b="0" i="0" u="none" strike="noStrike" baseline="0" dirty="0" err="1">
                <a:solidFill>
                  <a:srgbClr val="000000"/>
                </a:solidFill>
                <a:latin typeface="Segoe UI" panose="020B0502040204020203" pitchFamily="34" charset="0"/>
              </a:rPr>
              <a:t>εικονικοποίηση</a:t>
            </a:r>
            <a:r>
              <a:rPr lang="el-GR" sz="1800" b="0" i="0" u="none" strike="noStrike" baseline="0" dirty="0">
                <a:solidFill>
                  <a:srgbClr val="000000"/>
                </a:solidFill>
                <a:latin typeface="Segoe UI" panose="020B0502040204020203" pitchFamily="34" charset="0"/>
              </a:rPr>
              <a:t> δικτύου είναι παρόμοια με την </a:t>
            </a:r>
            <a:r>
              <a:rPr lang="el-GR" sz="1800" b="0" i="0" u="none" strike="noStrike" baseline="0" dirty="0" err="1">
                <a:solidFill>
                  <a:srgbClr val="000000"/>
                </a:solidFill>
                <a:latin typeface="Segoe UI" panose="020B0502040204020203" pitchFamily="34" charset="0"/>
              </a:rPr>
              <a:t>εικονικοποίηση</a:t>
            </a:r>
            <a:r>
              <a:rPr lang="el-GR" sz="1800" b="0" i="0" u="none" strike="noStrike" baseline="0" dirty="0">
                <a:solidFill>
                  <a:srgbClr val="000000"/>
                </a:solidFill>
                <a:latin typeface="Segoe UI" panose="020B0502040204020203" pitchFamily="34" charset="0"/>
              </a:rPr>
              <a:t> διακομιστή, αλλά αντί να διαιρείται ένα φυσικός διακομιστής μεταξύ πολλών εικονικών μηχανών, οι φυσικοί πόροι δικτύου είναι χωρισμένοι σε πολλά εικονικά δίκτυα. </a:t>
            </a:r>
          </a:p>
          <a:p>
            <a:r>
              <a:rPr lang="el-GR" sz="1800" b="0" i="0" u="none" strike="noStrike" baseline="0" dirty="0">
                <a:solidFill>
                  <a:srgbClr val="000000"/>
                </a:solidFill>
                <a:latin typeface="Segoe UI" panose="020B0502040204020203" pitchFamily="34" charset="0"/>
              </a:rPr>
              <a:t>Αυτό είναι χρήσιμο σε εφαρμογές όπως περιβάλλοντα κέντρων δεδομένων για πολλούς μισθωτές, όπου κάθε ενοικιαστής μπορεί να εκχωρηθεί πολλαπλάσιο εικονικές μηχανές καθώς και ένα εικονικό δίκτυο που συνδέει αυτές τις εικονικές μηχανές.</a:t>
            </a:r>
          </a:p>
          <a:p>
            <a:r>
              <a:rPr lang="el-GR" sz="1800" b="0" i="0" u="none" strike="noStrike" baseline="0" dirty="0">
                <a:solidFill>
                  <a:srgbClr val="000000"/>
                </a:solidFill>
                <a:latin typeface="Segoe UI" panose="020B0502040204020203" pitchFamily="34" charset="0"/>
              </a:rPr>
              <a:t>Ο στόχος ενός </a:t>
            </a:r>
            <a:r>
              <a:rPr lang="el-GR" sz="1800" b="0" i="0" u="none" strike="noStrike" baseline="0" dirty="0" err="1">
                <a:solidFill>
                  <a:srgbClr val="000000"/>
                </a:solidFill>
                <a:latin typeface="Segoe UI" panose="020B0502040204020203" pitchFamily="34" charset="0"/>
              </a:rPr>
              <a:t>multi-tenantδημόσιου</a:t>
            </a:r>
            <a:r>
              <a:rPr lang="el-GR" sz="1800" b="0" i="0" u="none" strike="noStrike" baseline="0" dirty="0">
                <a:solidFill>
                  <a:srgbClr val="000000"/>
                </a:solidFill>
                <a:latin typeface="Segoe UI" panose="020B0502040204020203" pitchFamily="34" charset="0"/>
              </a:rPr>
              <a:t> κέντρου δεδομένων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είναι να κάνει την εμπειρία του πελάτη σχεδόν ίδια σαν να χρησιμοποιούσε το δικό του ιδιωτικό κέντρο δεδομένων. </a:t>
            </a:r>
          </a:p>
          <a:p>
            <a:r>
              <a:rPr lang="el-GR" sz="1800" b="0" i="0" u="none" strike="noStrike" baseline="0" dirty="0">
                <a:solidFill>
                  <a:srgbClr val="000000"/>
                </a:solidFill>
                <a:latin typeface="Segoe UI" panose="020B0502040204020203" pitchFamily="34" charset="0"/>
              </a:rPr>
              <a:t>Ένας επιπρόσθετος στόχος του </a:t>
            </a:r>
            <a:r>
              <a:rPr lang="el-GR" sz="1800" b="0" i="0" u="none" strike="noStrike" baseline="0" dirty="0" err="1">
                <a:solidFill>
                  <a:srgbClr val="000000"/>
                </a:solidFill>
                <a:latin typeface="Segoe UI" panose="020B0502040204020203" pitchFamily="34" charset="0"/>
              </a:rPr>
              <a:t>παρόχουυπηρεσιών</a:t>
            </a:r>
            <a:r>
              <a:rPr lang="el-GR" sz="1800" b="0" i="0" u="none" strike="noStrike" baseline="0" dirty="0">
                <a:solidFill>
                  <a:srgbClr val="000000"/>
                </a:solidFill>
                <a:latin typeface="Segoe UI" panose="020B0502040204020203" pitchFamily="34" charset="0"/>
              </a:rPr>
              <a:t> </a:t>
            </a:r>
            <a:r>
              <a:rPr lang="el-GR" sz="1800" b="0" i="0" u="none" strike="noStrike" baseline="0" dirty="0" err="1">
                <a:solidFill>
                  <a:srgbClr val="000000"/>
                </a:solidFill>
                <a:latin typeface="Segoe UI" panose="020B0502040204020203" pitchFamily="34" charset="0"/>
              </a:rPr>
              <a:t>cloud</a:t>
            </a:r>
            <a:r>
              <a:rPr lang="el-GR" sz="1800" b="0" i="0" u="none" strike="noStrike" baseline="0" dirty="0">
                <a:solidFill>
                  <a:srgbClr val="000000"/>
                </a:solidFill>
                <a:latin typeface="Segoe UI" panose="020B0502040204020203" pitchFamily="34" charset="0"/>
              </a:rPr>
              <a:t> είναι να έχει μια ευέλικτη κατανομή πόρων, ώστε να μπορούν να προσαρμοστούν γρήγορα στις μεταβαλλόμενες ανάγκες προκειμένου να μειωθούν τόσο τα έξοδα κεφαλαίου όσο και τα λειτουργικά έξοδα.</a:t>
            </a:r>
          </a:p>
          <a:p>
            <a:r>
              <a:rPr lang="el-GR" sz="1800" b="0" i="0" u="none" strike="noStrike" baseline="0" dirty="0">
                <a:solidFill>
                  <a:srgbClr val="000000"/>
                </a:solidFill>
                <a:latin typeface="Segoe UI" panose="020B0502040204020203" pitchFamily="34" charset="0"/>
              </a:rPr>
              <a:t>Η </a:t>
            </a:r>
            <a:r>
              <a:rPr lang="el-GR" sz="1800" b="0" i="0" u="none" strike="noStrike" baseline="0" dirty="0" err="1">
                <a:solidFill>
                  <a:srgbClr val="000000"/>
                </a:solidFill>
                <a:latin typeface="Segoe UI" panose="020B0502040204020203" pitchFamily="34" charset="0"/>
              </a:rPr>
              <a:t>εικονικοποιημένηδικτύωση</a:t>
            </a:r>
            <a:r>
              <a:rPr lang="el-GR" sz="1800" b="0" i="0" u="none" strike="noStrike" baseline="0" dirty="0">
                <a:solidFill>
                  <a:srgbClr val="000000"/>
                </a:solidFill>
                <a:latin typeface="Segoe UI" panose="020B0502040204020203" pitchFamily="34" charset="0"/>
              </a:rPr>
              <a:t> θέτει πολλές απαιτήσεις στο δίκτυο φυσικών κέντρων δεδομένων.</a:t>
            </a:r>
          </a:p>
          <a:p>
            <a:r>
              <a:rPr lang="el-GR" sz="1800" b="0" i="0" u="none" strike="noStrike" baseline="0" dirty="0">
                <a:solidFill>
                  <a:srgbClr val="000000"/>
                </a:solidFill>
                <a:latin typeface="Segoe UI" panose="020B0502040204020203" pitchFamily="34" charset="0"/>
              </a:rPr>
              <a:t>Σε πολλές περιπτώσεις, το εικονικό δίκτυο προσομοιώνει ένα δίκτυο </a:t>
            </a:r>
            <a:r>
              <a:rPr lang="el-GR" sz="1800" b="0" i="0" u="none" strike="noStrike" baseline="0" dirty="0" err="1">
                <a:solidFill>
                  <a:srgbClr val="000000"/>
                </a:solidFill>
                <a:latin typeface="Segoe UI" panose="020B0502040204020203" pitchFamily="34" charset="0"/>
              </a:rPr>
              <a:t>Ethernet</a:t>
            </a:r>
            <a:r>
              <a:rPr lang="el-GR" sz="1800" b="0" i="0" u="none" strike="noStrike" baseline="0" dirty="0">
                <a:solidFill>
                  <a:srgbClr val="000000"/>
                </a:solidFill>
                <a:latin typeface="Segoe UI" panose="020B0502040204020203" pitchFamily="34" charset="0"/>
              </a:rPr>
              <a:t> επιπέδου (</a:t>
            </a:r>
            <a:r>
              <a:rPr lang="el-GR" sz="1800" b="0" i="0" u="none" strike="noStrike" baseline="0" dirty="0" err="1">
                <a:solidFill>
                  <a:srgbClr val="000000"/>
                </a:solidFill>
                <a:latin typeface="Segoe UI" panose="020B0502040204020203" pitchFamily="34" charset="0"/>
              </a:rPr>
              <a:t>layer</a:t>
            </a:r>
            <a:r>
              <a:rPr lang="el-GR" sz="1800" b="0" i="0" u="none" strike="noStrike" baseline="0" dirty="0">
                <a:solidFill>
                  <a:srgbClr val="000000"/>
                </a:solidFill>
                <a:latin typeface="Segoe UI" panose="020B0502040204020203" pitchFamily="34" charset="0"/>
              </a:rPr>
              <a:t>) 2 και όλη η κίνηση που αποστέλλεται ή λαμβάνεται από τα </a:t>
            </a:r>
            <a:r>
              <a:rPr lang="el-GR" sz="1800" b="0" i="0" u="none" strike="noStrike" baseline="0" dirty="0" err="1">
                <a:solidFill>
                  <a:srgbClr val="000000"/>
                </a:solidFill>
                <a:latin typeface="Segoe UI" panose="020B0502040204020203" pitchFamily="34" charset="0"/>
              </a:rPr>
              <a:t>VMsείναι</a:t>
            </a:r>
            <a:r>
              <a:rPr lang="el-GR" sz="1800" b="0" i="0" u="none" strike="noStrike" baseline="0" dirty="0">
                <a:solidFill>
                  <a:srgbClr val="000000"/>
                </a:solidFill>
                <a:latin typeface="Segoe UI" panose="020B0502040204020203" pitchFamily="34" charset="0"/>
              </a:rPr>
              <a:t> πλαίσια επιπέδου (</a:t>
            </a:r>
            <a:r>
              <a:rPr lang="el-GR" sz="1800" b="0" i="0" u="none" strike="noStrike" baseline="0" dirty="0" err="1">
                <a:solidFill>
                  <a:srgbClr val="000000"/>
                </a:solidFill>
                <a:latin typeface="Segoe UI" panose="020B0502040204020203" pitchFamily="34" charset="0"/>
              </a:rPr>
              <a:t>layer</a:t>
            </a:r>
            <a:r>
              <a:rPr lang="el-GR" sz="1800" b="0" i="0" u="none" strike="noStrike" baseline="0" dirty="0">
                <a:solidFill>
                  <a:srgbClr val="000000"/>
                </a:solidFill>
                <a:latin typeface="Segoe UI" panose="020B0502040204020203" pitchFamily="34" charset="0"/>
              </a:rPr>
              <a:t>) 2 που πρέπει να συντονιστούν μέσω του δικτύου κέντρων δεδομένων χωρίς τη γνώση των </a:t>
            </a:r>
            <a:r>
              <a:rPr lang="el-GR" sz="1800" b="0" i="0" u="none" strike="noStrike" baseline="0" dirty="0" err="1">
                <a:solidFill>
                  <a:srgbClr val="000000"/>
                </a:solidFill>
                <a:latin typeface="Segoe UI" panose="020B0502040204020203" pitchFamily="34" charset="0"/>
              </a:rPr>
              <a:t>VMs</a:t>
            </a:r>
            <a:r>
              <a:rPr lang="el-GR" sz="1800" b="0" i="0" u="none" strike="noStrike" baseline="0" dirty="0">
                <a:solidFill>
                  <a:srgbClr val="000000"/>
                </a:solidFill>
                <a:latin typeface="Segoe UI" panose="020B0502040204020203" pitchFamily="34" charset="0"/>
              </a:rPr>
              <a:t>. Για να γίνει αυτό, κάποια οντότητα στο διακομιστή ή συνδεδεμένη στο διακομιστή πρέπει να ενθυλακώσει το πλαίσιο (frame) επιπέδου (</a:t>
            </a:r>
            <a:r>
              <a:rPr lang="el-GR" sz="1800" b="0" i="0" u="none" strike="noStrike" baseline="0" dirty="0" err="1">
                <a:solidFill>
                  <a:srgbClr val="000000"/>
                </a:solidFill>
                <a:latin typeface="Segoe UI" panose="020B0502040204020203" pitchFamily="34" charset="0"/>
              </a:rPr>
              <a:t>layer</a:t>
            </a:r>
            <a:r>
              <a:rPr lang="el-GR" sz="1800" b="0" i="0" u="none" strike="noStrike" baseline="0" dirty="0">
                <a:solidFill>
                  <a:srgbClr val="000000"/>
                </a:solidFill>
                <a:latin typeface="Segoe UI" panose="020B0502040204020203" pitchFamily="34" charset="0"/>
              </a:rPr>
              <a:t>) 2 με μια κεφαλίδα σήραγγας (</a:t>
            </a:r>
            <a:r>
              <a:rPr lang="el-GR" sz="1800" b="0" i="0" u="none" strike="noStrike" baseline="0" dirty="0" err="1">
                <a:solidFill>
                  <a:srgbClr val="000000"/>
                </a:solidFill>
                <a:latin typeface="Segoe UI" panose="020B0502040204020203" pitchFamily="34" charset="0"/>
              </a:rPr>
              <a:t>tunnelheader</a:t>
            </a:r>
            <a:r>
              <a:rPr lang="el-GR" sz="1800" b="0" i="0" u="none" strike="noStrike" baseline="0" dirty="0">
                <a:solidFill>
                  <a:srgbClr val="000000"/>
                </a:solidFill>
                <a:latin typeface="Segoe UI" panose="020B0502040204020203" pitchFamily="34" charset="0"/>
              </a:rPr>
              <a:t>) στην πλευρά μετάδοσης και να αποσυμπιέσει την κεφαλίδα σήραγγας στην πλευρά λήψης.</a:t>
            </a:r>
            <a:endParaRPr lang="en-US" dirty="0"/>
          </a:p>
        </p:txBody>
      </p:sp>
      <p:sp>
        <p:nvSpPr>
          <p:cNvPr id="4" name="Θέση αριθμού διαφάνειας 3">
            <a:extLst>
              <a:ext uri="{FF2B5EF4-FFF2-40B4-BE49-F238E27FC236}">
                <a16:creationId xmlns:a16="http://schemas.microsoft.com/office/drawing/2014/main" id="{CD788D32-D036-4BD1-9C50-87C374998AC2}"/>
              </a:ext>
            </a:extLst>
          </p:cNvPr>
          <p:cNvSpPr>
            <a:spLocks noGrp="1"/>
          </p:cNvSpPr>
          <p:nvPr>
            <p:ph type="sldNum" sz="quarter" idx="12"/>
          </p:nvPr>
        </p:nvSpPr>
        <p:spPr/>
        <p:txBody>
          <a:bodyPr/>
          <a:lstStyle/>
          <a:p>
            <a:fld id="{D57F1E4F-1CFF-5643-939E-217C01CDF565}" type="slidenum">
              <a:rPr lang="en-US" smtClean="0"/>
              <a:pPr/>
              <a:t>95</a:t>
            </a:fld>
            <a:endParaRPr lang="en-US" dirty="0"/>
          </a:p>
        </p:txBody>
      </p:sp>
    </p:spTree>
    <p:extLst>
      <p:ext uri="{BB962C8B-B14F-4D97-AF65-F5344CB8AC3E}">
        <p14:creationId xmlns:p14="http://schemas.microsoft.com/office/powerpoint/2010/main" val="18635611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3FBA-C163-4922-890A-FA61FEF9FFB8}"/>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Μηχανική Κυκλοφορίας</a:t>
            </a:r>
          </a:p>
        </p:txBody>
      </p:sp>
      <p:sp>
        <p:nvSpPr>
          <p:cNvPr id="3" name="Content Placeholder 2">
            <a:extLst>
              <a:ext uri="{FF2B5EF4-FFF2-40B4-BE49-F238E27FC236}">
                <a16:creationId xmlns:a16="http://schemas.microsoft.com/office/drawing/2014/main" id="{87238C9E-37D5-457B-A0FA-4185F3EA7457}"/>
              </a:ext>
            </a:extLst>
          </p:cNvPr>
          <p:cNvSpPr>
            <a:spLocks noGrp="1"/>
          </p:cNvSpPr>
          <p:nvPr>
            <p:ph idx="1"/>
          </p:nvPr>
        </p:nvSpPr>
        <p:spPr/>
        <p:txBody>
          <a:bodyPr>
            <a:normAutofit/>
          </a:bodyPr>
          <a:lstStyle/>
          <a:p>
            <a:pPr marL="342900"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Συγκριτικά με το Διαδίκτυο, τα Κέντρα Δεδομένων:</a:t>
            </a:r>
          </a:p>
          <a:p>
            <a:pPr marL="635508" lvl="1"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Διαθέτουν δυναμικές υπηρεσίες, χάρη στη </a:t>
            </a:r>
            <a:r>
              <a:rPr lang="el-GR" dirty="0" err="1">
                <a:effectLst/>
                <a:latin typeface="Calibri" panose="020F0502020204030204" pitchFamily="34" charset="0"/>
                <a:ea typeface="Calibri" panose="020F0502020204030204" pitchFamily="34" charset="0"/>
                <a:cs typeface="Times New Roman" panose="02020603050405020304" pitchFamily="18" charset="0"/>
              </a:rPr>
              <a:t>εικονικοποίηση</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gn="just">
              <a:lnSpc>
                <a:spcPct val="107000"/>
              </a:lnSpc>
              <a:spcBef>
                <a:spcPts val="0"/>
              </a:spcBef>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Δ</a:t>
            </a:r>
            <a:r>
              <a:rPr lang="el-GR" dirty="0">
                <a:effectLst/>
                <a:latin typeface="Calibri" panose="020F0502020204030204" pitchFamily="34" charset="0"/>
                <a:ea typeface="Calibri" panose="020F0502020204030204" pitchFamily="34" charset="0"/>
                <a:cs typeface="Times New Roman" panose="02020603050405020304" pitchFamily="18" charset="0"/>
              </a:rPr>
              <a:t>ιατηρούν πολλαπλά μονοπάτια διασύνδεσης που διαμορφώνουν βρόχους</a:t>
            </a:r>
          </a:p>
          <a:p>
            <a:pPr marL="635508" lvl="1"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Συγκροτούνται φθηνότερη και λιγότερο αξιόπιστη υποδομή που υπόκεινται συχνά σε σφάλματα. </a:t>
            </a:r>
          </a:p>
          <a:p>
            <a:pPr marL="635508" lvl="1"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Χρησιμοποιούν μία </a:t>
            </a:r>
            <a:r>
              <a:rPr lang="el-GR" dirty="0" err="1">
                <a:effectLst/>
                <a:latin typeface="Calibri" panose="020F0502020204030204" pitchFamily="34" charset="0"/>
                <a:ea typeface="Calibri" panose="020F0502020204030204" pitchFamily="34" charset="0"/>
                <a:cs typeface="Times New Roman" panose="02020603050405020304" pitchFamily="18" charset="0"/>
              </a:rPr>
              <a:t>κεντρικοποιημένης</a:t>
            </a:r>
            <a:r>
              <a:rPr lang="el-GR" dirty="0">
                <a:effectLst/>
                <a:latin typeface="Calibri" panose="020F0502020204030204" pitchFamily="34" charset="0"/>
                <a:ea typeface="Calibri" panose="020F0502020204030204" pitchFamily="34" charset="0"/>
                <a:cs typeface="Times New Roman" panose="02020603050405020304" pitchFamily="18" charset="0"/>
              </a:rPr>
              <a:t> μονάδας ελέγχου της κίνησης</a:t>
            </a:r>
          </a:p>
          <a:p>
            <a:pPr marL="292608" lvl="1" indent="0" algn="just">
              <a:lnSpc>
                <a:spcPct val="107000"/>
              </a:lnSpc>
              <a:spcBef>
                <a:spcPts val="0"/>
              </a:spcBef>
              <a:spcAft>
                <a:spcPts val="0"/>
              </a:spcAft>
              <a:buNone/>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Οι στόχοι που θα πρέπει να καλύπτονται είναι οι εξής:</a:t>
            </a:r>
          </a:p>
          <a:p>
            <a:pPr marL="635508" lvl="1"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Επίτευξη της αξιοπιστίας και της ανοχής σε σφάλματα</a:t>
            </a:r>
          </a:p>
          <a:p>
            <a:pPr marL="635508" lvl="1" indent="-342900" algn="just">
              <a:lnSpc>
                <a:spcPct val="107000"/>
              </a:lnSpc>
              <a:spcBef>
                <a:spcPts val="0"/>
              </a:spcBef>
              <a:spcAft>
                <a:spcPts val="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Μέγιστη χρησιμοποίηση πόρων παρέχοντας ταυτόχρονα ένα υψηλό επίπεδο </a:t>
            </a:r>
            <a:r>
              <a:rPr lang="en-US" dirty="0">
                <a:effectLst/>
                <a:latin typeface="Calibri" panose="020F0502020204030204" pitchFamily="34" charset="0"/>
                <a:ea typeface="Calibri" panose="020F0502020204030204" pitchFamily="34" charset="0"/>
                <a:cs typeface="Times New Roman" panose="02020603050405020304" pitchFamily="18" charset="0"/>
              </a:rPr>
              <a:t>QoS</a:t>
            </a:r>
            <a:r>
              <a:rPr lang="el-GR" dirty="0">
                <a:effectLst/>
                <a:latin typeface="Calibri" panose="020F0502020204030204" pitchFamily="34" charset="0"/>
                <a:ea typeface="Calibri" panose="020F0502020204030204" pitchFamily="34" charset="0"/>
                <a:cs typeface="Times New Roman" panose="02020603050405020304" pitchFamily="18" charset="0"/>
              </a:rPr>
              <a:t>.</a:t>
            </a:r>
          </a:p>
          <a:p>
            <a:pPr marL="635508" lvl="1" indent="-342900" algn="just">
              <a:lnSpc>
                <a:spcPct val="107000"/>
              </a:lnSpc>
              <a:spcBef>
                <a:spcPts val="0"/>
              </a:spcBef>
              <a:spcAft>
                <a:spcPts val="800"/>
              </a:spcAft>
              <a:buFont typeface="Symbol" panose="05050102010706020507" pitchFamily="18" charset="2"/>
              <a:buChar char=""/>
            </a:pPr>
            <a:r>
              <a:rPr lang="el-GR" dirty="0">
                <a:effectLst/>
                <a:latin typeface="Calibri" panose="020F0502020204030204" pitchFamily="34" charset="0"/>
                <a:ea typeface="Calibri" panose="020F0502020204030204" pitchFamily="34" charset="0"/>
                <a:cs typeface="Times New Roman" panose="02020603050405020304" pitchFamily="18" charset="0"/>
              </a:rPr>
              <a:t>Ελαχιστοποίηση ενεργειακού κόστους</a:t>
            </a:r>
            <a:endParaRPr lang="el-GR" sz="2000" dirty="0"/>
          </a:p>
        </p:txBody>
      </p:sp>
    </p:spTree>
    <p:extLst>
      <p:ext uri="{BB962C8B-B14F-4D97-AF65-F5344CB8AC3E}">
        <p14:creationId xmlns:p14="http://schemas.microsoft.com/office/powerpoint/2010/main" val="39611553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0CFB-85E5-4B98-9A77-92AF1E5D655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TRILL</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7192630-5BD7-4F47-BC4E-097C389B661B}"/>
              </a:ext>
            </a:extLst>
          </p:cNvPr>
          <p:cNvSpPr>
            <a:spLocks noGrp="1"/>
          </p:cNvSpPr>
          <p:nvPr>
            <p:ph idx="1"/>
          </p:nvPr>
        </p:nvSpPr>
        <p:spPr/>
        <p:txBody>
          <a:bodyPr/>
          <a:lstStyle/>
          <a:p>
            <a:pPr marL="342900" marR="0" lvl="0" indent="-342900" algn="just" defTabSz="914400" rtl="0" eaLnBrk="1" fontAlgn="auto" latinLnBrk="0" hangingPunct="1">
              <a:lnSpc>
                <a:spcPct val="107000"/>
              </a:lnSpc>
              <a:spcBef>
                <a:spcPts val="0"/>
              </a:spcBef>
              <a:spcAft>
                <a:spcPts val="0"/>
              </a:spcAft>
              <a:buClr>
                <a:srgbClr val="1CADE4"/>
              </a:buClr>
              <a:buSzPct val="100000"/>
              <a:buFont typeface="Symbol" panose="05050102010706020507" pitchFamily="18" charset="2"/>
              <a:buChar char=""/>
              <a:tabLst/>
              <a:defRPr/>
            </a:pPr>
            <a:r>
              <a:rPr lang="el-GR"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Παρόμοια λειτουργικότητα με το </a:t>
            </a:r>
            <a:r>
              <a:rPr lang="en-US" sz="2400" dirty="0" err="1">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FabricPath</a:t>
            </a: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
                <a:srgbClr val="1CADE4"/>
              </a:buClr>
              <a:buSzPct val="100000"/>
              <a:buFont typeface="Symbol" panose="05050102010706020507" pitchFamily="18" charset="2"/>
              <a:buChar char=""/>
              <a:tabLst/>
              <a:defRPr/>
            </a:pPr>
            <a:r>
              <a:rPr lang="el-GR" sz="2400" dirty="0">
                <a:solidFill>
                  <a:prstClr val="black">
                    <a:lumMod val="75000"/>
                    <a:lumOff val="25000"/>
                  </a:prstClr>
                </a:solidFill>
                <a:latin typeface="Calibri" panose="020F0502020204030204" pitchFamily="34" charset="0"/>
                <a:cs typeface="Times New Roman" panose="02020603050405020304" pitchFamily="18" charset="0"/>
              </a:rPr>
              <a:t>Οι διαφοροποιήσεις έγκεινται στην ορολογία, τη διαμόρφωση των πλαισίων.</a:t>
            </a:r>
          </a:p>
          <a:p>
            <a:pPr marL="342900" marR="0" lvl="0" indent="-342900" algn="just" defTabSz="914400" rtl="0" eaLnBrk="1" fontAlgn="auto" latinLnBrk="0" hangingPunct="1">
              <a:lnSpc>
                <a:spcPct val="107000"/>
              </a:lnSpc>
              <a:spcBef>
                <a:spcPts val="0"/>
              </a:spcBef>
              <a:spcAft>
                <a:spcPts val="0"/>
              </a:spcAft>
              <a:buClr>
                <a:srgbClr val="1CADE4"/>
              </a:buClr>
              <a:buSzPct val="100000"/>
              <a:buFont typeface="Symbol" panose="05050102010706020507" pitchFamily="18" charset="2"/>
              <a:buChar char=""/>
              <a:tabLst/>
              <a:defRPr/>
            </a:pPr>
            <a:r>
              <a:rPr lang="el-GR" sz="2400" dirty="0">
                <a:solidFill>
                  <a:prstClr val="black">
                    <a:lumMod val="75000"/>
                    <a:lumOff val="25000"/>
                  </a:prstClr>
                </a:solidFill>
                <a:latin typeface="Calibri" panose="020F0502020204030204" pitchFamily="34" charset="0"/>
                <a:cs typeface="Times New Roman" panose="02020603050405020304" pitchFamily="18" charset="0"/>
              </a:rPr>
              <a:t>Υστερεί του </a:t>
            </a:r>
            <a:r>
              <a:rPr lang="en-US" sz="2400" dirty="0" err="1">
                <a:solidFill>
                  <a:prstClr val="black">
                    <a:lumMod val="75000"/>
                    <a:lumOff val="25000"/>
                  </a:prstClr>
                </a:solidFill>
                <a:latin typeface="Calibri" panose="020F0502020204030204" pitchFamily="34" charset="0"/>
                <a:cs typeface="Times New Roman" panose="02020603050405020304" pitchFamily="18" charset="0"/>
              </a:rPr>
              <a:t>FabricPath</a:t>
            </a:r>
            <a:r>
              <a:rPr lang="en-US" sz="2400" dirty="0">
                <a:solidFill>
                  <a:prstClr val="black">
                    <a:lumMod val="75000"/>
                    <a:lumOff val="25000"/>
                  </a:prstClr>
                </a:solidFill>
                <a:latin typeface="Calibri" panose="020F0502020204030204" pitchFamily="34" charset="0"/>
                <a:cs typeface="Times New Roman" panose="02020603050405020304" pitchFamily="18" charset="0"/>
              </a:rPr>
              <a:t> </a:t>
            </a:r>
            <a:r>
              <a:rPr lang="el-GR" sz="2400" dirty="0">
                <a:solidFill>
                  <a:prstClr val="black">
                    <a:lumMod val="75000"/>
                    <a:lumOff val="25000"/>
                  </a:prstClr>
                </a:solidFill>
                <a:latin typeface="Calibri" panose="020F0502020204030204" pitchFamily="34" charset="0"/>
                <a:cs typeface="Times New Roman" panose="02020603050405020304" pitchFamily="18" charset="0"/>
              </a:rPr>
              <a:t>ως προς:</a:t>
            </a:r>
          </a:p>
          <a:p>
            <a:pPr marL="635508" lvl="1" indent="-342900" algn="just">
              <a:lnSpc>
                <a:spcPct val="107000"/>
              </a:lnSpc>
              <a:spcBef>
                <a:spcPts val="0"/>
              </a:spcBef>
              <a:spcAft>
                <a:spcPts val="0"/>
              </a:spcAft>
              <a:buClr>
                <a:srgbClr val="1CADE4"/>
              </a:buClr>
              <a:buSzPct val="100000"/>
              <a:buFont typeface="Symbol" panose="05050102010706020507" pitchFamily="18" charset="2"/>
              <a:buChar char=""/>
              <a:defRPr/>
            </a:pPr>
            <a:r>
              <a:rPr lang="el-GR" sz="2200" dirty="0">
                <a:solidFill>
                  <a:prstClr val="black">
                    <a:lumMod val="75000"/>
                    <a:lumOff val="25000"/>
                  </a:prstClr>
                </a:solidFill>
                <a:latin typeface="Calibri" panose="020F0502020204030204" pitchFamily="34" charset="0"/>
                <a:cs typeface="Times New Roman" panose="02020603050405020304" pitchFamily="18" charset="0"/>
              </a:rPr>
              <a:t>τη γνώση των </a:t>
            </a:r>
            <a:r>
              <a:rPr lang="en-US" sz="2200" dirty="0">
                <a:solidFill>
                  <a:prstClr val="black">
                    <a:lumMod val="75000"/>
                    <a:lumOff val="25000"/>
                  </a:prstClr>
                </a:solidFill>
                <a:latin typeface="Calibri" panose="020F0502020204030204" pitchFamily="34" charset="0"/>
                <a:cs typeface="Times New Roman" panose="02020603050405020304" pitchFamily="18" charset="0"/>
              </a:rPr>
              <a:t>MAC </a:t>
            </a:r>
            <a:r>
              <a:rPr lang="el-GR" sz="2200" dirty="0" err="1">
                <a:solidFill>
                  <a:prstClr val="black">
                    <a:lumMod val="75000"/>
                    <a:lumOff val="25000"/>
                  </a:prstClr>
                </a:solidFill>
                <a:latin typeface="Calibri" panose="020F0502020204030204" pitchFamily="34" charset="0"/>
                <a:cs typeface="Times New Roman" panose="02020603050405020304" pitchFamily="18" charset="0"/>
              </a:rPr>
              <a:t>διευθύνεων</a:t>
            </a:r>
            <a:endParaRPr lang="el-GR" sz="2200" dirty="0">
              <a:solidFill>
                <a:prstClr val="black">
                  <a:lumMod val="75000"/>
                  <a:lumOff val="25000"/>
                </a:prstClr>
              </a:solidFill>
              <a:latin typeface="Calibri" panose="020F0502020204030204" pitchFamily="34" charset="0"/>
              <a:cs typeface="Times New Roman" panose="02020603050405020304" pitchFamily="18" charset="0"/>
            </a:endParaRPr>
          </a:p>
          <a:p>
            <a:pPr marL="635508" lvl="1" indent="-342900" algn="just">
              <a:lnSpc>
                <a:spcPct val="107000"/>
              </a:lnSpc>
              <a:spcBef>
                <a:spcPts val="0"/>
              </a:spcBef>
              <a:spcAft>
                <a:spcPts val="0"/>
              </a:spcAft>
              <a:buClr>
                <a:srgbClr val="1CADE4"/>
              </a:buClr>
              <a:buSzPct val="100000"/>
              <a:buFont typeface="Symbol" panose="05050102010706020507" pitchFamily="18" charset="2"/>
              <a:buChar char=""/>
              <a:defRPr/>
            </a:pPr>
            <a:r>
              <a:rPr lang="el-GR" sz="2200" dirty="0">
                <a:solidFill>
                  <a:prstClr val="black">
                    <a:lumMod val="75000"/>
                    <a:lumOff val="25000"/>
                  </a:prstClr>
                </a:solidFill>
                <a:latin typeface="Calibri" panose="020F0502020204030204" pitchFamily="34" charset="0"/>
                <a:cs typeface="Times New Roman" panose="02020603050405020304" pitchFamily="18" charset="0"/>
              </a:rPr>
              <a:t>τη μη αποδοτική χρήση του </a:t>
            </a:r>
            <a:r>
              <a:rPr lang="en-US" sz="2200" dirty="0">
                <a:solidFill>
                  <a:prstClr val="black">
                    <a:lumMod val="75000"/>
                    <a:lumOff val="25000"/>
                  </a:prstClr>
                </a:solidFill>
                <a:latin typeface="Calibri" panose="020F0502020204030204" pitchFamily="34" charset="0"/>
                <a:cs typeface="Times New Roman" panose="02020603050405020304" pitchFamily="18" charset="0"/>
              </a:rPr>
              <a:t>broadcast</a:t>
            </a:r>
          </a:p>
        </p:txBody>
      </p:sp>
    </p:spTree>
    <p:extLst>
      <p:ext uri="{BB962C8B-B14F-4D97-AF65-F5344CB8AC3E}">
        <p14:creationId xmlns:p14="http://schemas.microsoft.com/office/powerpoint/2010/main" val="26465249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27D5-381F-48A2-BCC0-3341FDF55DAD}"/>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Spanning Tree Protocol</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E269D1-DB56-4C6E-BD58-06EBE1FF8C4A}"/>
              </a:ext>
            </a:extLst>
          </p:cNvPr>
          <p:cNvSpPr>
            <a:spLocks noGrp="1"/>
          </p:cNvSpPr>
          <p:nvPr>
            <p:ph idx="1"/>
          </p:nvPr>
        </p:nvSpPr>
        <p:spPr/>
        <p:txBody>
          <a:bodyPr/>
          <a:lstStyle/>
          <a:p>
            <a:pPr marL="342900" marR="0" lvl="0" indent="-342900" algn="just">
              <a:lnSpc>
                <a:spcPct val="107000"/>
              </a:lnSpc>
              <a:spcBef>
                <a:spcPts val="0"/>
              </a:spcBef>
              <a:spcAft>
                <a:spcPts val="0"/>
              </a:spcAft>
              <a:buFont typeface="Symbol" panose="05050102010706020507" pitchFamily="18"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Μ</a:t>
            </a:r>
            <a:r>
              <a:rPr lang="el-GR" sz="1800" dirty="0">
                <a:effectLst/>
                <a:latin typeface="Calibri" panose="020F0502020204030204" pitchFamily="34" charset="0"/>
                <a:ea typeface="Calibri" panose="020F0502020204030204" pitchFamily="34" charset="0"/>
                <a:cs typeface="Times New Roman" panose="02020603050405020304" pitchFamily="18" charset="0"/>
              </a:rPr>
              <a:t>πλοκάρει περίσσια μονοπάτια και διατηρεί τα συντομότερα</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0"/>
              </a:spcBef>
              <a:spcAft>
                <a:spcPts val="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αλγόριθμος επιλογής δεν επιφέρει πάντα το αποδοτικότερο μονοπάτι, καθώς ο αλγόριθμος εκλογής τους υπολογίζει έναν κόμβο-ρίζα αλλά όχι τα ενδιάμεσα </a:t>
            </a:r>
            <a:r>
              <a:rPr lang="en-US" sz="1800" dirty="0">
                <a:effectLst/>
                <a:latin typeface="Calibri" panose="020F0502020204030204" pitchFamily="34" charset="0"/>
                <a:ea typeface="Calibri" panose="020F0502020204030204" pitchFamily="34" charset="0"/>
                <a:cs typeface="Times New Roman" panose="02020603050405020304" pitchFamily="18" charset="0"/>
              </a:rPr>
              <a:t>switches</a:t>
            </a:r>
            <a:r>
              <a:rPr lang="el-GR" sz="1800" dirty="0">
                <a:effectLst/>
                <a:latin typeface="Calibri" panose="020F0502020204030204" pitchFamily="34" charset="0"/>
                <a:ea typeface="Calibri" panose="020F0502020204030204" pitchFamily="34" charset="0"/>
                <a:cs typeface="Times New Roman" panose="02020603050405020304" pitchFamily="18" charset="0"/>
              </a:rPr>
              <a:t>, οπότε και οι μεταξύ τους συνδέσεις αποτελούν μία περίσσεια διαδρομή, αυτή μπλοκάρεται.</a:t>
            </a:r>
          </a:p>
          <a:p>
            <a:pPr marL="342900" marR="0" lvl="0" indent="-342900" algn="just">
              <a:lnSpc>
                <a:spcPct val="107000"/>
              </a:lnSpc>
              <a:spcBef>
                <a:spcPts val="0"/>
              </a:spcBef>
              <a:spcAft>
                <a:spcPts val="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Δεν υφίστανται χαρακτηριστικά όπως το </a:t>
            </a:r>
            <a:r>
              <a:rPr lang="en-US" sz="1800" dirty="0">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Live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TTL</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οποίο χρησιμοποιείται για τον έλεγχο της κίνησης στο δίκτυο.</a:t>
            </a:r>
          </a:p>
          <a:p>
            <a:pPr marL="342900" marR="0" lvl="0" indent="-342900" algn="just">
              <a:lnSpc>
                <a:spcPct val="107000"/>
              </a:lnSpc>
              <a:spcBef>
                <a:spcPts val="0"/>
              </a:spcBef>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διαχείριση των φυσικών διευθύνσεων, που πλέον υπόκεινται και αυτές σε κλιμάκωση, δεν είναι αποδοτική.</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a:t>
            </a:r>
            <a:r>
              <a:rPr lang="el-GR" sz="1800" dirty="0">
                <a:latin typeface="Calibri" panose="020F0502020204030204" pitchFamily="34" charset="0"/>
                <a:ea typeface="Calibri" panose="020F0502020204030204" pitchFamily="34" charset="0"/>
                <a:cs typeface="Times New Roman" panose="02020603050405020304" pitchFamily="18" charset="0"/>
              </a:rPr>
              <a:t>α προβλήματα αντιμετωπίζονται στο επίπεδο 3, θυσιάζοντας ωστόσο την κλιμάκωση και τη δυναμικότητα του δικτύου.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35139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3E4C-F68D-4696-A09A-11036E8794A6}"/>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FabricPath</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AEEB762-20E1-4DF8-8B85-8D4B2E7FC44E}"/>
              </a:ext>
            </a:extLst>
          </p:cNvPr>
          <p:cNvSpPr>
            <a:spLocks noGrp="1"/>
          </p:cNvSpPr>
          <p:nvPr>
            <p:ph idx="1"/>
          </p:nvPr>
        </p:nvSpPr>
        <p:spPr/>
        <p:txBody>
          <a:bodyPr>
            <a:normAutofit/>
          </a:bodyPr>
          <a:lstStyle/>
          <a:p>
            <a:pPr marL="342900" marR="0" lvl="0" indent="-342900" algn="just">
              <a:lnSpc>
                <a:spcPct val="107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Πυκνά διασυνδεδεμένο δίκτυο επιπέδου 2– «Ύφασμα»</a:t>
            </a:r>
          </a:p>
          <a:p>
            <a:pPr marL="342900" marR="0" lvl="0" indent="-342900" algn="just">
              <a:lnSpc>
                <a:spcPct val="107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Επίτευξη </a:t>
            </a:r>
            <a:r>
              <a:rPr lang="en-US" sz="2400" dirty="0">
                <a:effectLst/>
                <a:latin typeface="Calibri" panose="020F0502020204030204" pitchFamily="34" charset="0"/>
                <a:ea typeface="Calibri" panose="020F0502020204030204" pitchFamily="34" charset="0"/>
                <a:cs typeface="Times New Roman" panose="02020603050405020304" pitchFamily="18" charset="0"/>
              </a:rPr>
              <a:t>any-to-any </a:t>
            </a:r>
            <a:r>
              <a:rPr lang="el-GR" sz="2400" dirty="0">
                <a:effectLst/>
                <a:latin typeface="Calibri" panose="020F0502020204030204" pitchFamily="34" charset="0"/>
                <a:ea typeface="Calibri" panose="020F0502020204030204" pitchFamily="34" charset="0"/>
                <a:cs typeface="Times New Roman" panose="02020603050405020304" pitchFamily="18" charset="0"/>
              </a:rPr>
              <a:t>διασύνδεσης μέσω του πρωτοκόλλου </a:t>
            </a:r>
            <a:r>
              <a:rPr lang="en-US" sz="2400" dirty="0">
                <a:latin typeface="Calibri" panose="020F0502020204030204" pitchFamily="34" charset="0"/>
                <a:ea typeface="Calibri" panose="020F0502020204030204" pitchFamily="34" charset="0"/>
                <a:cs typeface="Times New Roman" panose="02020603050405020304" pitchFamily="18" charset="0"/>
              </a:rPr>
              <a:t>IS-IS</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Χρήση πολλαπλών διαδρομών</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l-GR" sz="2400" dirty="0">
                <a:latin typeface="Calibri" panose="020F0502020204030204" pitchFamily="34" charset="0"/>
                <a:ea typeface="Calibri" panose="020F0502020204030204" pitchFamily="34" charset="0"/>
                <a:cs typeface="Times New Roman" panose="02020603050405020304" pitchFamily="18" charset="0"/>
              </a:rPr>
              <a:t>για αύξηση της </a:t>
            </a:r>
            <a:r>
              <a:rPr lang="el-GR" sz="2400" dirty="0" err="1">
                <a:latin typeface="Calibri" panose="020F0502020204030204" pitchFamily="34" charset="0"/>
                <a:ea typeface="Calibri" panose="020F0502020204030204" pitchFamily="34" charset="0"/>
                <a:cs typeface="Times New Roman" panose="02020603050405020304" pitchFamily="18" charset="0"/>
              </a:rPr>
              <a:t>ρυθμαπόδοσης</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Δρομολόγηση βάση των </a:t>
            </a:r>
            <a:r>
              <a:rPr lang="en-US" sz="2400" dirty="0">
                <a:latin typeface="Calibri" panose="020F0502020204030204" pitchFamily="34" charset="0"/>
                <a:ea typeface="Calibri" panose="020F0502020204030204" pitchFamily="34" charset="0"/>
                <a:cs typeface="Times New Roman" panose="02020603050405020304" pitchFamily="18" charset="0"/>
              </a:rPr>
              <a:t>MAC </a:t>
            </a:r>
            <a:r>
              <a:rPr lang="el-GR" sz="2400" dirty="0">
                <a:latin typeface="Calibri" panose="020F0502020204030204" pitchFamily="34" charset="0"/>
                <a:ea typeface="Calibri" panose="020F0502020204030204" pitchFamily="34" charset="0"/>
                <a:cs typeface="Times New Roman" panose="02020603050405020304" pitchFamily="18" charset="0"/>
              </a:rPr>
              <a:t>διευθύνσεων</a:t>
            </a:r>
          </a:p>
          <a:p>
            <a:pPr marL="342900" marR="0" lvl="0" indent="-342900" algn="just">
              <a:lnSpc>
                <a:spcPct val="107000"/>
              </a:lnSpc>
              <a:spcBef>
                <a:spcPts val="0"/>
              </a:spcBef>
              <a:spcAft>
                <a:spcPts val="0"/>
              </a:spcAft>
              <a:buFont typeface="Symbol" panose="05050102010706020507" pitchFamily="18" charset="2"/>
              <a:buChar char=""/>
            </a:pP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Η εισαγωγή λογικής στο επίπεδο 2 προσδίδει δυναμικότητα στο δίκτυο</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497147"/>
      </p:ext>
    </p:extLst>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1190</TotalTime>
  <Words>10968</Words>
  <Application>Microsoft Office PowerPoint</Application>
  <PresentationFormat>Ευρεία οθόνη</PresentationFormat>
  <Paragraphs>765</Paragraphs>
  <Slides>106</Slides>
  <Notes>0</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106</vt:i4>
      </vt:variant>
    </vt:vector>
  </HeadingPairs>
  <TitlesOfParts>
    <vt:vector size="117" baseType="lpstr">
      <vt:lpstr>Arial</vt:lpstr>
      <vt:lpstr>Calibri</vt:lpstr>
      <vt:lpstr>Cambria Math</vt:lpstr>
      <vt:lpstr>Segoe UI</vt:lpstr>
      <vt:lpstr>Symbol</vt:lpstr>
      <vt:lpstr>Times New Roman</vt:lpstr>
      <vt:lpstr>Trebuchet MS</vt:lpstr>
      <vt:lpstr>Wingdings</vt:lpstr>
      <vt:lpstr>Wingdings 3</vt:lpstr>
      <vt:lpstr>Όψη</vt:lpstr>
      <vt:lpstr>Visio</vt:lpstr>
      <vt:lpstr>Δικτύωση στην Υπολογιστική Νέφους καθ. Χ. Δουληγέρης cdoulig@unipi.gr   Ευχαριστίες: Σπουδαστές ΠΜΣ ΚΣΑ 2020</vt:lpstr>
      <vt:lpstr>Εισαγωγή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εξέλιξη των κέντρων δεδομένων</vt:lpstr>
      <vt:lpstr>Βασικά χαρακτηριστικά τοπικού data center vs cloud</vt:lpstr>
      <vt:lpstr> </vt:lpstr>
      <vt:lpstr> </vt:lpstr>
      <vt:lpstr>Παραδοσιακά επιχειρησιακά δίκτυα vs Σύννεφο </vt:lpstr>
      <vt:lpstr> </vt:lpstr>
      <vt:lpstr> </vt:lpstr>
      <vt:lpstr>Network Connectivity in Cloud Computing</vt:lpstr>
      <vt:lpstr>Network Connectivity in Cloud Computing</vt:lpstr>
      <vt:lpstr>Switching (μεταγωγή)</vt:lpstr>
      <vt:lpstr>Switching (μεταγωγή)</vt:lpstr>
      <vt:lpstr>Switching (μεταγωγή)</vt:lpstr>
      <vt:lpstr>Switching (μεταγωγή)</vt:lpstr>
      <vt:lpstr>Switching (μεταγωγή)</vt:lpstr>
      <vt:lpstr>Switching (μεταγωγή)</vt:lpstr>
      <vt:lpstr>Network Topologies</vt:lpstr>
      <vt:lpstr>Network Topologies</vt:lpstr>
      <vt:lpstr>Network Topologies</vt:lpstr>
      <vt:lpstr>Network Topologies</vt:lpstr>
      <vt:lpstr>Network Topologies</vt:lpstr>
      <vt:lpstr>Network Topologies</vt:lpstr>
      <vt:lpstr>Network Topologies</vt:lpstr>
      <vt:lpstr>Network Topologies</vt:lpstr>
      <vt:lpstr>Network Topologies</vt:lpstr>
      <vt:lpstr>Network Topologies</vt:lpstr>
      <vt:lpstr>Interconnection Networks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Παραδείγματα</vt:lpstr>
      <vt:lpstr>Παρουσίαση του PowerPoint</vt:lpstr>
      <vt:lpstr>Παρουσίαση του PowerPoint</vt:lpstr>
      <vt:lpstr>Παρουσίαση του PowerPoint</vt:lpstr>
      <vt:lpstr>Παρουσίαση του PowerPoint</vt:lpstr>
      <vt:lpstr>Interconnection Networks </vt:lpstr>
      <vt:lpstr>Interconnection Networks </vt:lpstr>
      <vt:lpstr>Στατικά Δίκτυα</vt:lpstr>
      <vt:lpstr>Στατικά Δίκτυα</vt:lpstr>
      <vt:lpstr>Στατικά Δίκτυα</vt:lpstr>
      <vt:lpstr>Στατικά Δίκτυα</vt:lpstr>
      <vt:lpstr>Στατικά Δίκτυα</vt:lpstr>
      <vt:lpstr>Στατικά Δίκτυα</vt:lpstr>
      <vt:lpstr>Fat Tree</vt:lpstr>
      <vt:lpstr>DCell</vt:lpstr>
      <vt:lpstr>BCube</vt:lpstr>
      <vt:lpstr>FiConn</vt:lpstr>
      <vt:lpstr>Δυναμικά Δίκτυα</vt:lpstr>
      <vt:lpstr>Δυναμικά Δίκτυα</vt:lpstr>
      <vt:lpstr>Δυναμικά Δίκτυα</vt:lpstr>
      <vt:lpstr>Δυναμικά Δίκτυα</vt:lpstr>
      <vt:lpstr>Δυναμικά Δίκτυα</vt:lpstr>
      <vt:lpstr>Δυναμικά Δίκτυα</vt:lpstr>
      <vt:lpstr>Δίκτυα Υψηλών Ταχυτήτων –InfiniBand </vt:lpstr>
      <vt:lpstr>Interconnection networks - InfiniBand</vt:lpstr>
      <vt:lpstr>Δίκτυα Υψηλών Ταχυτήτων –InfiniBand </vt:lpstr>
      <vt:lpstr>Storage Area Networks (SANs)</vt:lpstr>
      <vt:lpstr>Storage Area Networks</vt:lpstr>
      <vt:lpstr>Δίκτυα SAN</vt:lpstr>
      <vt:lpstr>FC protocol layers</vt:lpstr>
      <vt:lpstr>Παρουσίαση του PowerPoint</vt:lpstr>
      <vt:lpstr>FC classes of service</vt:lpstr>
      <vt:lpstr>Παρουσίαση του PowerPoint</vt:lpstr>
      <vt:lpstr>FC networks</vt:lpstr>
      <vt:lpstr>Content Delivery Networks</vt:lpstr>
      <vt:lpstr>Δίκτυα CDN</vt:lpstr>
      <vt:lpstr>Πλεονεκτήματα CDN </vt:lpstr>
      <vt:lpstr>Content delivery networks (CDNs)</vt:lpstr>
      <vt:lpstr>CDN design and performance</vt:lpstr>
      <vt:lpstr>Overlay networks</vt:lpstr>
      <vt:lpstr>Scale-free networks</vt:lpstr>
      <vt:lpstr>Παρουσίαση του PowerPoint</vt:lpstr>
      <vt:lpstr>Epidemic algorithms</vt:lpstr>
      <vt:lpstr>Types of epidemic algorithms</vt:lpstr>
      <vt:lpstr>Software Define Networks</vt:lpstr>
      <vt:lpstr> </vt:lpstr>
      <vt:lpstr>Μηχανική Κυκλοφορίας</vt:lpstr>
      <vt:lpstr>TRILL</vt:lpstr>
      <vt:lpstr>Spanning Tree Protocol</vt:lpstr>
      <vt:lpstr>FabricPath</vt:lpstr>
      <vt:lpstr>Virtual Cluster Switching - VCS</vt:lpstr>
      <vt:lpstr>Shortest Path Bridging</vt:lpstr>
      <vt:lpstr>QFabric</vt:lpstr>
      <vt:lpstr>Προστασία από DDoS</vt:lpstr>
      <vt:lpstr>Διασφάλιση ασφάλειας για  DDoS επιθέσεις στο Νέφος</vt:lpstr>
      <vt:lpstr>Χρήση εργαλείων Τεχνητής Νοημοσύνης</vt:lpstr>
      <vt:lpstr>Μέθοδοι πρόληψης DDoS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Δικτύωση στην Υπολογιστική Νέφους</dc:title>
  <dc:creator>Dimitris Nasoufis</dc:creator>
  <cp:lastModifiedBy>CHRISTOS DOULIGERIS</cp:lastModifiedBy>
  <cp:revision>56</cp:revision>
  <dcterms:created xsi:type="dcterms:W3CDTF">2020-12-04T14:19:45Z</dcterms:created>
  <dcterms:modified xsi:type="dcterms:W3CDTF">2021-03-12T20:28:17Z</dcterms:modified>
</cp:coreProperties>
</file>