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5"/>
  </p:notesMasterIdLst>
  <p:sldIdLst>
    <p:sldId id="256" r:id="rId2"/>
    <p:sldId id="274" r:id="rId3"/>
    <p:sldId id="259" r:id="rId4"/>
    <p:sldId id="309" r:id="rId5"/>
    <p:sldId id="310" r:id="rId6"/>
    <p:sldId id="311" r:id="rId7"/>
    <p:sldId id="312" r:id="rId8"/>
    <p:sldId id="313" r:id="rId9"/>
    <p:sldId id="348" r:id="rId10"/>
    <p:sldId id="314" r:id="rId11"/>
    <p:sldId id="316" r:id="rId12"/>
    <p:sldId id="317" r:id="rId13"/>
    <p:sldId id="318" r:id="rId14"/>
    <p:sldId id="319" r:id="rId15"/>
    <p:sldId id="320" r:id="rId16"/>
    <p:sldId id="321" r:id="rId17"/>
    <p:sldId id="322" r:id="rId18"/>
    <p:sldId id="323" r:id="rId19"/>
    <p:sldId id="349" r:id="rId20"/>
    <p:sldId id="324" r:id="rId21"/>
    <p:sldId id="350" r:id="rId22"/>
    <p:sldId id="351" r:id="rId23"/>
    <p:sldId id="325" r:id="rId24"/>
    <p:sldId id="326" r:id="rId25"/>
    <p:sldId id="327" r:id="rId26"/>
    <p:sldId id="328" r:id="rId27"/>
    <p:sldId id="329" r:id="rId28"/>
    <p:sldId id="330" r:id="rId29"/>
    <p:sldId id="331" r:id="rId30"/>
    <p:sldId id="332" r:id="rId31"/>
    <p:sldId id="333" r:id="rId32"/>
    <p:sldId id="353" r:id="rId33"/>
    <p:sldId id="352" r:id="rId34"/>
    <p:sldId id="334" r:id="rId35"/>
    <p:sldId id="336" r:id="rId36"/>
    <p:sldId id="354" r:id="rId37"/>
    <p:sldId id="335" r:id="rId38"/>
    <p:sldId id="337" r:id="rId39"/>
    <p:sldId id="340" r:id="rId40"/>
    <p:sldId id="338" r:id="rId41"/>
    <p:sldId id="339" r:id="rId42"/>
    <p:sldId id="341" r:id="rId43"/>
    <p:sldId id="342" r:id="rId44"/>
    <p:sldId id="343" r:id="rId45"/>
    <p:sldId id="344" r:id="rId46"/>
    <p:sldId id="345" r:id="rId47"/>
    <p:sldId id="346" r:id="rId48"/>
    <p:sldId id="347" r:id="rId49"/>
    <p:sldId id="355" r:id="rId50"/>
    <p:sldId id="356" r:id="rId51"/>
    <p:sldId id="357" r:id="rId52"/>
    <p:sldId id="358" r:id="rId53"/>
    <p:sldId id="308"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C03"/>
    <a:srgbClr val="FFCC00"/>
    <a:srgbClr val="FFFF00"/>
    <a:srgbClr val="FF9900"/>
    <a:srgbClr val="FFFF99"/>
    <a:srgbClr val="FF9966"/>
    <a:srgbClr val="FFFF66"/>
    <a:srgbClr val="CCFF33"/>
    <a:srgbClr val="FF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9568" autoAdjust="0"/>
  </p:normalViewPr>
  <p:slideViewPr>
    <p:cSldViewPr>
      <p:cViewPr varScale="1">
        <p:scale>
          <a:sx n="72" d="100"/>
          <a:sy n="72" d="100"/>
        </p:scale>
        <p:origin x="1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42" d="100"/>
          <a:sy n="142" d="100"/>
        </p:scale>
        <p:origin x="-1128" y="20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B1D13-DAE9-42BF-942B-C23E0E557CFF}" type="datetimeFigureOut">
              <a:rPr lang="en-US" smtClean="0"/>
              <a:pPr/>
              <a:t>5/12/2020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2F53A-DC04-4789-BCC6-0274239778CD}" type="slidenum">
              <a:rPr lang="en-US" smtClean="0"/>
              <a:pPr/>
              <a:t>‹#›</a:t>
            </a:fld>
            <a:endParaRPr lang="en-US" dirty="0"/>
          </a:p>
        </p:txBody>
      </p:sp>
    </p:spTree>
    <p:extLst>
      <p:ext uri="{BB962C8B-B14F-4D97-AF65-F5344CB8AC3E}">
        <p14:creationId xmlns:p14="http://schemas.microsoft.com/office/powerpoint/2010/main" val="350180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49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50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51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Το </a:t>
            </a:r>
            <a:r>
              <a:rPr lang="en-US" baseline="0" dirty="0"/>
              <a:t>Web 1.0 </a:t>
            </a:r>
            <a:r>
              <a:rPr lang="el-GR" baseline="0" dirty="0"/>
              <a:t>χαρακτηρίζεται ως ιστός κυρίως για ανάγνωση σε αντίθεση με το </a:t>
            </a:r>
            <a:r>
              <a:rPr lang="en-US" baseline="0" dirty="0"/>
              <a:t>Web 2.0 </a:t>
            </a:r>
            <a:r>
              <a:rPr lang="el-GR" baseline="0" dirty="0"/>
              <a:t>που χαρακτηρίζεται ως αναγνώσιμος και εγγράψιμος ιστός. Αποτέλεσμα αυτού υπάρχει δραματική αύξηση των ιστοσελίδων. Για τον ίδιο ακριβώς λόγο παρατηρούμε ότι ενώ στο </a:t>
            </a:r>
            <a:r>
              <a:rPr lang="en-US" baseline="0" dirty="0"/>
              <a:t>Web 1.0 </a:t>
            </a:r>
            <a:r>
              <a:rPr lang="el-GR" baseline="0" dirty="0"/>
              <a:t>το περιεχόμενο προς ανάγνωση είναι πολύ περισσότερο από αυτό που δημιουργούν οι χρήστες, στο </a:t>
            </a:r>
            <a:r>
              <a:rPr lang="en-US" baseline="0" dirty="0"/>
              <a:t>Web 2.0 </a:t>
            </a:r>
            <a:r>
              <a:rPr lang="el-GR" baseline="0" dirty="0"/>
              <a:t>βλέπουμε σημαντική αύξηση τόσο του περιεχομένου όσο και των χρηστών που συμμετέχουν στην δημιουργία και την ανάγνωση του.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a:t>
            </a:r>
            <a:r>
              <a:rPr lang="en-US" dirty="0"/>
              <a:t>Web</a:t>
            </a:r>
            <a:r>
              <a:rPr lang="en-US" baseline="0" dirty="0"/>
              <a:t> 2.0 </a:t>
            </a:r>
            <a:r>
              <a:rPr lang="el-GR" baseline="0" dirty="0"/>
              <a:t>περιλαμβάνει μια ποικιλία διαφορετικών σημασιών που συμπεριλαμβάνουν μεγάλη έμφαση στην</a:t>
            </a:r>
            <a:r>
              <a:rPr lang="el-GR" dirty="0"/>
              <a:t> δημιουργία περιεχομένου από τον χρήστη (</a:t>
            </a:r>
            <a:r>
              <a:rPr lang="en-US" b="1" baseline="0" dirty="0"/>
              <a:t>user generated content</a:t>
            </a:r>
            <a:r>
              <a:rPr lang="el-GR" dirty="0"/>
              <a:t>)</a:t>
            </a:r>
            <a:r>
              <a:rPr lang="en-US" baseline="0" dirty="0"/>
              <a:t>,  </a:t>
            </a:r>
            <a:r>
              <a:rPr lang="el-GR" baseline="0" dirty="0"/>
              <a:t>διανομή πόρων και περιεχομένου, συνεργασίας, εκμετάλλευσης της συλλογικής νοημοσύνης για την παραγωγή γνώσης.</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8FA2F53A-DC04-4789-BCC6-0274239778CD}"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p>
            <a:fld id="{00AE50D9-FCF7-4F24-8AD8-C6D86D8BE20B}" type="datetime1">
              <a:rPr lang="el-GR" smtClean="0"/>
              <a:pPr/>
              <a:t>12/5/2020</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2050" name="Picture 2" descr="C:\Users\Theo &amp; Sophia\Desktop\sec_m_1_top.gif.gif"/>
          <p:cNvPicPr>
            <a:picLocks noChangeAspect="1" noChangeArrowheads="1"/>
          </p:cNvPicPr>
          <p:nvPr userDrawn="1"/>
        </p:nvPicPr>
        <p:blipFill>
          <a:blip r:embed="rId2" cstate="print"/>
          <a:srcRect/>
          <a:stretch>
            <a:fillRect/>
          </a:stretch>
        </p:blipFill>
        <p:spPr bwMode="auto">
          <a:xfrm>
            <a:off x="500034" y="5929330"/>
            <a:ext cx="1000132" cy="762813"/>
          </a:xfrm>
          <a:prstGeom prst="rect">
            <a:avLst/>
          </a:prstGeom>
          <a:noFill/>
        </p:spPr>
      </p:pic>
      <p:sp>
        <p:nvSpPr>
          <p:cNvPr id="18" name="Rectangle 17"/>
          <p:cNvSpPr/>
          <p:nvPr userDrawn="1"/>
        </p:nvSpPr>
        <p:spPr>
          <a:xfrm>
            <a:off x="7143768" y="6000768"/>
            <a:ext cx="1857388" cy="714380"/>
          </a:xfrm>
          <a:prstGeom prst="rect">
            <a:avLst/>
          </a:prstGeom>
          <a:solidFill>
            <a:schemeClr val="lt1"/>
          </a:solidFill>
          <a:ln>
            <a:no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l-GR"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rPr>
              <a:t>Τμήμα Πληροφορικής</a:t>
            </a:r>
          </a:p>
          <a:p>
            <a:pPr algn="ctr"/>
            <a:r>
              <a:rPr lang="el-GR"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rPr>
              <a:t>Πανεπιστήμιο Πειραιώς</a:t>
            </a:r>
            <a:endParaRPr lang="en-US"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BA97BD8-101E-47E1-BBDA-0F71CE1D2170}" type="datetime1">
              <a:rPr lang="el-GR" smtClean="0"/>
              <a:pPr/>
              <a:t>12/5/2020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8B91BD5-0619-45A9-9AEF-B7E6710D63F9}" type="datetime1">
              <a:rPr lang="el-GR" smtClean="0"/>
              <a:pPr/>
              <a:t>12/5/2020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AC5726A-01E7-415A-9ECF-13DDE1268F8B}" type="datetime1">
              <a:rPr lang="el-GR" smtClean="0"/>
              <a:pPr/>
              <a:t>12/5/2020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6519BDC-744C-40D2-804B-AC273C641C5B}" type="datetime1">
              <a:rPr lang="el-GR" smtClean="0"/>
              <a:pPr/>
              <a:t>12/5/2020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l-GR"/>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023E72C4-152C-4A15-BC74-0CA7C880C36A}" type="datetime1">
              <a:rPr lang="el-GR" smtClean="0"/>
              <a:pPr/>
              <a:t>12/5/2020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504824" y="512064"/>
            <a:ext cx="7772400" cy="914400"/>
          </a:xfrm>
        </p:spPr>
        <p:txBody>
          <a:bodyPr anchor="t"/>
          <a:lstStyle>
            <a:lvl1pPr>
              <a:defRPr sz="400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F14E92B-1844-4BB2-AA88-1DFCAE1AB205}" type="datetime1">
              <a:rPr lang="el-GR" smtClean="0"/>
              <a:pPr/>
              <a:t>12/5/2020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7DE1D73-C8D0-4602-8448-168264FACFE1}" type="datetime1">
              <a:rPr lang="el-GR" smtClean="0"/>
              <a:pPr/>
              <a:t>12/5/2020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E356050-0F91-41BE-B124-83685883E119}" type="datetime1">
              <a:rPr lang="el-GR" smtClean="0"/>
              <a:pPr/>
              <a:t>12/5/2020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pic>
        <p:nvPicPr>
          <p:cNvPr id="5" name="Picture 2" descr="C:\Users\Theo &amp; Sophia\Desktop\sec_m_1_top.gif.gif"/>
          <p:cNvPicPr>
            <a:picLocks noChangeAspect="1" noChangeArrowheads="1"/>
          </p:cNvPicPr>
          <p:nvPr userDrawn="1"/>
        </p:nvPicPr>
        <p:blipFill>
          <a:blip r:embed="rId2" cstate="print"/>
          <a:srcRect/>
          <a:stretch>
            <a:fillRect/>
          </a:stretch>
        </p:blipFill>
        <p:spPr bwMode="auto">
          <a:xfrm>
            <a:off x="214282" y="6072206"/>
            <a:ext cx="812806" cy="619937"/>
          </a:xfrm>
          <a:prstGeom prst="rect">
            <a:avLst/>
          </a:prstGeom>
          <a:noFill/>
        </p:spPr>
      </p:pic>
      <p:sp>
        <p:nvSpPr>
          <p:cNvPr id="6" name="Rectangle 5"/>
          <p:cNvSpPr/>
          <p:nvPr userDrawn="1"/>
        </p:nvSpPr>
        <p:spPr>
          <a:xfrm>
            <a:off x="7143768" y="6072206"/>
            <a:ext cx="1857388" cy="642942"/>
          </a:xfrm>
          <a:prstGeom prst="rect">
            <a:avLst/>
          </a:prstGeom>
          <a:solidFill>
            <a:schemeClr val="lt1"/>
          </a:solidFill>
          <a:ln>
            <a:no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l-GR"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rPr>
              <a:t>Τμήμα Πληροφορικής</a:t>
            </a:r>
          </a:p>
          <a:p>
            <a:pPr algn="ctr"/>
            <a:r>
              <a:rPr lang="el-GR"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rPr>
              <a:t>Πανεπιστήμιο Πειραιώς</a:t>
            </a:r>
            <a:endParaRPr lang="en-US" sz="1200" b="1" dirty="0">
              <a:ln w="10541" cmpd="sng">
                <a:solidFill>
                  <a:srgbClr val="7D7D7D">
                    <a:tint val="100000"/>
                    <a:shade val="100000"/>
                    <a:satMod val="110000"/>
                  </a:srgbClr>
                </a:solidFill>
                <a:prstDash val="solid"/>
              </a:ln>
              <a:solidFill>
                <a:schemeClr val="tx2">
                  <a:lumMod val="25000"/>
                </a:schemeClr>
              </a:solidFill>
              <a:effectLst>
                <a:outerShdw blurRad="50800" dist="38100" dir="2700000" algn="tl" rotWithShape="0">
                  <a:prstClr val="black">
                    <a:alpha val="40000"/>
                  </a:prstClr>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097FBAFB-6F38-4EB3-ADF8-A2DE9BC7BD2C}" type="datetime1">
              <a:rPr lang="el-GR" smtClean="0"/>
              <a:pPr/>
              <a:t>12/5/2020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DC2DD2A-35F6-4520-8A0D-802F114E5671}"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l-GR" dirty="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p>
            <a:fld id="{DF7F45E1-5BC4-412E-A57C-77A2C7387EA5}" type="datetime1">
              <a:rPr lang="el-GR" smtClean="0"/>
              <a:pPr/>
              <a:t>12/5/2020</a:t>
            </a:fld>
            <a:endParaRPr lang="el-GR" dirty="0"/>
          </a:p>
        </p:txBody>
      </p:sp>
      <p:sp>
        <p:nvSpPr>
          <p:cNvPr id="6" name="5 - Θέση υποσέλιδου"/>
          <p:cNvSpPr>
            <a:spLocks noGrp="1"/>
          </p:cNvSpPr>
          <p:nvPr>
            <p:ph type="ftr" sz="quarter" idx="11"/>
          </p:nvPr>
        </p:nvSpPr>
        <p:spPr>
          <a:xfrm>
            <a:off x="914400" y="55499"/>
            <a:ext cx="5562600" cy="365125"/>
          </a:xfrm>
        </p:spPr>
        <p:txBody>
          <a:bodyPr/>
          <a:lstStyle/>
          <a:p>
            <a:endParaRPr lang="el-GR" dirty="0"/>
          </a:p>
        </p:txBody>
      </p:sp>
      <p:sp>
        <p:nvSpPr>
          <p:cNvPr id="7" name="6 - Θέση αριθμού διαφάνειας"/>
          <p:cNvSpPr>
            <a:spLocks noGrp="1"/>
          </p:cNvSpPr>
          <p:nvPr>
            <p:ph type="sldNum" sz="quarter" idx="12"/>
          </p:nvPr>
        </p:nvSpPr>
        <p:spPr>
          <a:xfrm>
            <a:off x="8610600" y="55499"/>
            <a:ext cx="457200" cy="365125"/>
          </a:xfrm>
        </p:spPr>
        <p:txBody>
          <a:bodyPr/>
          <a:lstStyle/>
          <a:p>
            <a:fld id="{7DC2DD2A-35F6-4520-8A0D-802F114E5671}"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l-GR" dirty="0" err="1"/>
              <a:t>Kλικ</a:t>
            </a:r>
            <a:r>
              <a:rPr kumimoji="0" lang="el-GR" dirty="0"/>
              <a:t> για επεξεργασία των στυλ του υποδείγματος</a:t>
            </a:r>
          </a:p>
          <a:p>
            <a:pPr lvl="1" eaLnBrk="1" latinLnBrk="0" hangingPunct="1"/>
            <a:r>
              <a:rPr kumimoji="0" lang="el-GR" dirty="0"/>
              <a:t>Δεύτερου επιπέδου</a:t>
            </a:r>
          </a:p>
          <a:p>
            <a:pPr lvl="2" eaLnBrk="1" latinLnBrk="0" hangingPunct="1"/>
            <a:r>
              <a:rPr kumimoji="0" lang="el-GR" dirty="0"/>
              <a:t>Τρίτου επιπέδου</a:t>
            </a:r>
          </a:p>
          <a:p>
            <a:pPr lvl="3" eaLnBrk="1" latinLnBrk="0" hangingPunct="1"/>
            <a:r>
              <a:rPr kumimoji="0" lang="el-GR" dirty="0"/>
              <a:t>Τέταρτου επιπέδου</a:t>
            </a:r>
          </a:p>
          <a:p>
            <a:pPr lvl="4" eaLnBrk="1" latinLnBrk="0" hangingPunct="1"/>
            <a:r>
              <a:rPr kumimoji="0" lang="el-GR" dirty="0"/>
              <a:t>Πέμπτου επιπέδου</a:t>
            </a:r>
            <a:endParaRPr kumimoji="0" lang="en-US" dirty="0"/>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D8D85305-64B0-4207-9C70-23DEA7A91524}" type="datetime1">
              <a:rPr lang="el-GR" smtClean="0"/>
              <a:pPr/>
              <a:t>12/5/2020</a:t>
            </a:fld>
            <a:endParaRPr lang="el-GR" dirty="0"/>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7DC2DD2A-35F6-4520-8A0D-802F114E5671}" type="slidenum">
              <a:rPr lang="el-GR" smtClean="0"/>
              <a:pPr/>
              <a:t>‹#›</a:t>
            </a:fld>
            <a:endParaRPr lang="el-GR" dirty="0"/>
          </a:p>
        </p:txBody>
      </p:sp>
      <p:pic>
        <p:nvPicPr>
          <p:cNvPr id="18" name="Picture 2" descr="C:\Users\Theo &amp; Sophia\Desktop\sec_m_1_top.gif.gif"/>
          <p:cNvPicPr>
            <a:picLocks noChangeAspect="1" noChangeArrowheads="1"/>
          </p:cNvPicPr>
          <p:nvPr userDrawn="1"/>
        </p:nvPicPr>
        <p:blipFill>
          <a:blip r:embed="rId13" cstate="print"/>
          <a:srcRect/>
          <a:stretch>
            <a:fillRect/>
          </a:stretch>
        </p:blipFill>
        <p:spPr bwMode="auto">
          <a:xfrm>
            <a:off x="500034" y="5929330"/>
            <a:ext cx="1000132" cy="762813"/>
          </a:xfrm>
          <a:prstGeom prst="rect">
            <a:avLst/>
          </a:prstGeom>
          <a:noFill/>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doulig@unipi.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752320"/>
            <a:ext cx="7772400" cy="892704"/>
          </a:xfrm>
          <a:effectLst/>
        </p:spPr>
        <p:txBody>
          <a:bodyPr/>
          <a:lstStyle/>
          <a:p>
            <a:pPr algn="ctr"/>
            <a:r>
              <a:rPr lang="el-GR" sz="3900" cap="none" dirty="0">
                <a:solidFill>
                  <a:srgbClr val="FFFF00"/>
                </a:solidFill>
                <a:latin typeface="Arial" pitchFamily="34" charset="0"/>
                <a:ea typeface="Tahoma" pitchFamily="34" charset="0"/>
                <a:cs typeface="Arial" pitchFamily="34" charset="0"/>
              </a:rPr>
              <a:t>Δίκτυα Υπολογιστών</a:t>
            </a:r>
          </a:p>
        </p:txBody>
      </p:sp>
      <p:sp>
        <p:nvSpPr>
          <p:cNvPr id="4" name="3 - TextBox"/>
          <p:cNvSpPr txBox="1"/>
          <p:nvPr/>
        </p:nvSpPr>
        <p:spPr>
          <a:xfrm>
            <a:off x="3491880" y="4521314"/>
            <a:ext cx="5472608" cy="923330"/>
          </a:xfrm>
          <a:prstGeom prst="rect">
            <a:avLst/>
          </a:prstGeom>
          <a:noFill/>
        </p:spPr>
        <p:txBody>
          <a:bodyPr wrap="square" rtlCol="0">
            <a:spAutoFit/>
          </a:bodyPr>
          <a:lstStyle/>
          <a:p>
            <a:pPr>
              <a:tabLst>
                <a:tab pos="1252538" algn="l"/>
              </a:tabLst>
            </a:pPr>
            <a:r>
              <a:rPr lang="el-GR" b="1" i="1" dirty="0">
                <a:solidFill>
                  <a:srgbClr val="FFFF00"/>
                </a:solidFill>
                <a:latin typeface="Arial" pitchFamily="34" charset="0"/>
                <a:ea typeface="Tahoma" pitchFamily="34" charset="0"/>
                <a:cs typeface="Arial" pitchFamily="34" charset="0"/>
              </a:rPr>
              <a:t>  Καθηγητής: Χρήστος </a:t>
            </a:r>
            <a:r>
              <a:rPr lang="el-GR" b="1" i="1" dirty="0" err="1">
                <a:solidFill>
                  <a:srgbClr val="FFFF00"/>
                </a:solidFill>
                <a:latin typeface="Arial" pitchFamily="34" charset="0"/>
                <a:ea typeface="Tahoma" pitchFamily="34" charset="0"/>
                <a:cs typeface="Arial" pitchFamily="34" charset="0"/>
              </a:rPr>
              <a:t>Δουληγέρης</a:t>
            </a:r>
            <a:endParaRPr lang="en-US" b="1" i="1" dirty="0">
              <a:solidFill>
                <a:srgbClr val="FFFF00"/>
              </a:solidFill>
              <a:latin typeface="Arial" pitchFamily="34" charset="0"/>
              <a:ea typeface="Tahoma" pitchFamily="34" charset="0"/>
              <a:cs typeface="Arial" pitchFamily="34" charset="0"/>
            </a:endParaRPr>
          </a:p>
          <a:p>
            <a:pPr>
              <a:tabLst>
                <a:tab pos="1343025" algn="l"/>
              </a:tabLst>
            </a:pPr>
            <a:r>
              <a:rPr lang="el-GR" b="1" i="1" dirty="0">
                <a:solidFill>
                  <a:srgbClr val="FFFF00"/>
                </a:solidFill>
                <a:latin typeface="Arial" pitchFamily="34" charset="0"/>
                <a:ea typeface="Tahoma" pitchFamily="34" charset="0"/>
                <a:cs typeface="Arial" pitchFamily="34" charset="0"/>
              </a:rPr>
              <a:t>      Γραφείο</a:t>
            </a:r>
            <a:r>
              <a:rPr lang="en-US" b="1" i="1" dirty="0">
                <a:solidFill>
                  <a:srgbClr val="FFFF00"/>
                </a:solidFill>
                <a:latin typeface="Arial" pitchFamily="34" charset="0"/>
                <a:ea typeface="Tahoma" pitchFamily="34" charset="0"/>
                <a:cs typeface="Arial" pitchFamily="34" charset="0"/>
              </a:rPr>
              <a:t>:</a:t>
            </a:r>
            <a:r>
              <a:rPr lang="el-GR" b="1" i="1" dirty="0">
                <a:solidFill>
                  <a:srgbClr val="FFFF00"/>
                </a:solidFill>
                <a:latin typeface="Arial" pitchFamily="34" charset="0"/>
                <a:ea typeface="Tahoma" pitchFamily="34" charset="0"/>
                <a:cs typeface="Arial" pitchFamily="34" charset="0"/>
              </a:rPr>
              <a:t> 302 </a:t>
            </a:r>
            <a:endParaRPr lang="en-US" b="1" i="1" dirty="0">
              <a:solidFill>
                <a:srgbClr val="FFFF00"/>
              </a:solidFill>
              <a:latin typeface="Arial" pitchFamily="34" charset="0"/>
              <a:ea typeface="Tahoma" pitchFamily="34" charset="0"/>
              <a:cs typeface="Arial" pitchFamily="34" charset="0"/>
            </a:endParaRPr>
          </a:p>
          <a:p>
            <a:pPr>
              <a:tabLst>
                <a:tab pos="1343025" algn="l"/>
              </a:tabLst>
            </a:pPr>
            <a:r>
              <a:rPr lang="el-GR" b="1" i="1" dirty="0">
                <a:solidFill>
                  <a:srgbClr val="FFFF00"/>
                </a:solidFill>
                <a:latin typeface="Arial" pitchFamily="34" charset="0"/>
                <a:ea typeface="Tahoma" pitchFamily="34" charset="0"/>
                <a:cs typeface="Arial" pitchFamily="34" charset="0"/>
              </a:rPr>
              <a:t>       </a:t>
            </a:r>
            <a:r>
              <a:rPr lang="en-US" b="1" i="1" dirty="0">
                <a:solidFill>
                  <a:srgbClr val="FFFF00"/>
                </a:solidFill>
                <a:latin typeface="Arial" pitchFamily="34" charset="0"/>
                <a:ea typeface="Tahoma" pitchFamily="34" charset="0"/>
                <a:cs typeface="Arial" pitchFamily="34" charset="0"/>
              </a:rPr>
              <a:t>E-mail</a:t>
            </a:r>
            <a:r>
              <a:rPr lang="el-GR" b="1" i="1" dirty="0">
                <a:solidFill>
                  <a:srgbClr val="FFFF00"/>
                </a:solidFill>
                <a:latin typeface="Arial" pitchFamily="34" charset="0"/>
                <a:ea typeface="Tahoma" pitchFamily="34" charset="0"/>
                <a:cs typeface="Arial" pitchFamily="34" charset="0"/>
              </a:rPr>
              <a:t>  </a:t>
            </a:r>
            <a:r>
              <a:rPr lang="en-US" b="1" i="1" dirty="0">
                <a:solidFill>
                  <a:srgbClr val="FFFF00"/>
                </a:solidFill>
                <a:latin typeface="Arial" pitchFamily="34" charset="0"/>
                <a:ea typeface="Tahoma" pitchFamily="34" charset="0"/>
                <a:cs typeface="Arial" pitchFamily="34" charset="0"/>
              </a:rPr>
              <a:t>: </a:t>
            </a:r>
            <a:r>
              <a:rPr lang="en-US" b="1" i="1" dirty="0">
                <a:solidFill>
                  <a:srgbClr val="FFFF00"/>
                </a:solidFill>
                <a:latin typeface="Arial" pitchFamily="34" charset="0"/>
                <a:ea typeface="Tahoma" pitchFamily="34" charset="0"/>
                <a:cs typeface="Arial" pitchFamily="34" charset="0"/>
                <a:hlinkClick r:id="rId2"/>
              </a:rPr>
              <a:t>cdoulig@unipi.gr</a:t>
            </a:r>
            <a:endParaRPr lang="en-US" b="1" i="1" dirty="0">
              <a:solidFill>
                <a:srgbClr val="FFFF00"/>
              </a:solidFill>
              <a:latin typeface="Arial" pitchFamily="34" charset="0"/>
              <a:ea typeface="Tahoma"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10</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(9)</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130196" y="3435352"/>
            <a:ext cx="8906300" cy="2246769"/>
          </a:xfrm>
          <a:prstGeom prst="rect">
            <a:avLst/>
          </a:prstGeom>
          <a:noFill/>
        </p:spPr>
        <p:txBody>
          <a:bodyPr wrap="square" rtlCol="0">
            <a:spAutoFit/>
          </a:bodyPr>
          <a:lstStyle/>
          <a:p>
            <a:pPr>
              <a:spcAft>
                <a:spcPts val="600"/>
              </a:spcAft>
              <a:buSzPct val="80000"/>
            </a:pPr>
            <a:r>
              <a:rPr lang="el-GR" b="1" dirty="0">
                <a:solidFill>
                  <a:srgbClr val="92D050"/>
                </a:solidFill>
                <a:effectLst>
                  <a:outerShdw blurRad="38100" dist="38100" dir="2700000" algn="tl">
                    <a:srgbClr val="000000">
                      <a:alpha val="43137"/>
                    </a:srgbClr>
                  </a:outerShdw>
                </a:effectLst>
                <a:latin typeface="Arial" pitchFamily="34" charset="0"/>
                <a:cs typeface="Arial" pitchFamily="34" charset="0"/>
              </a:rPr>
              <a:t>ΠΛΕΟΝΕΚΤΗΜΑΤΑ</a:t>
            </a:r>
          </a:p>
          <a:p>
            <a:pPr marL="285750" indent="-285750">
              <a:spcAft>
                <a:spcPts val="600"/>
              </a:spcAft>
              <a:buSzPct val="80000"/>
              <a:buBlip>
                <a:blip r:embed="rId3"/>
              </a:buBlip>
            </a:pPr>
            <a:r>
              <a:rPr lang="el-GR" dirty="0">
                <a:latin typeface="Arial" pitchFamily="34" charset="0"/>
                <a:cs typeface="Arial" pitchFamily="34" charset="0"/>
              </a:rPr>
              <a:t>Μικρό κόστος και πολύ λιγότερες καλωδιώσεις.</a:t>
            </a:r>
          </a:p>
          <a:p>
            <a:pPr marL="285750" indent="-285750">
              <a:spcAft>
                <a:spcPts val="600"/>
              </a:spcAft>
              <a:buSzPct val="80000"/>
              <a:buBlip>
                <a:blip r:embed="rId3"/>
              </a:buBlip>
            </a:pPr>
            <a:r>
              <a:rPr lang="el-GR" dirty="0">
                <a:latin typeface="Arial" pitchFamily="34" charset="0"/>
                <a:cs typeface="Arial" pitchFamily="34" charset="0"/>
              </a:rPr>
              <a:t>Καλή λειτουργία στην αναγνώριση και απομόνωση σφαλμάτων.</a:t>
            </a:r>
          </a:p>
          <a:p>
            <a:pPr>
              <a:buSzPct val="80000"/>
            </a:pPr>
            <a:endParaRPr lang="el-GR" sz="1200" dirty="0">
              <a:latin typeface="Arial" pitchFamily="34" charset="0"/>
              <a:cs typeface="Arial" pitchFamily="34" charset="0"/>
            </a:endParaRPr>
          </a:p>
          <a:p>
            <a:pPr>
              <a:spcAft>
                <a:spcPts val="600"/>
              </a:spcAft>
              <a:buSzPct val="80000"/>
            </a:pP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ΜΕΙΟΝΕΚΤΗΜΑΤΑ</a:t>
            </a:r>
          </a:p>
          <a:p>
            <a:r>
              <a:rPr lang="el-GR" dirty="0">
                <a:latin typeface="Arial" pitchFamily="34" charset="0"/>
                <a:cs typeface="Arial" pitchFamily="34" charset="0"/>
              </a:rPr>
              <a:t>Δυσλειτουργία ή καταστροφή του κεντρικού κόμβου ελέγχου οδηγεί σε κατάρρευση του συστήματος.</a:t>
            </a:r>
          </a:p>
        </p:txBody>
      </p:sp>
      <p:sp>
        <p:nvSpPr>
          <p:cNvPr id="12"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99" y="980728"/>
            <a:ext cx="3672409" cy="244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Αστέρα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Star Topology) </a:t>
            </a:r>
            <a:r>
              <a:rPr lang="el-GR" sz="1400" dirty="0">
                <a:solidFill>
                  <a:srgbClr val="FFFF00"/>
                </a:solidFill>
                <a:latin typeface="Arial" pitchFamily="34" charset="0"/>
                <a:cs typeface="Arial" pitchFamily="34" charset="0"/>
              </a:rPr>
              <a:t>(συνέχεια)</a:t>
            </a:r>
            <a:endParaRPr lang="el-GR"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02620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11</a:t>
            </a:fld>
            <a:endParaRPr lang="el-GR" dirty="0"/>
          </a:p>
        </p:txBody>
      </p:sp>
      <p:sp>
        <p:nvSpPr>
          <p:cNvPr id="9" name="Ορθογώνιο 8"/>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Δένδρου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Tree Topology)</a:t>
            </a:r>
            <a:endPar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779912" y="980728"/>
            <a:ext cx="5256584" cy="3801041"/>
          </a:xfrm>
          <a:prstGeom prst="rect">
            <a:avLst/>
          </a:prstGeom>
          <a:noFill/>
        </p:spPr>
        <p:txBody>
          <a:bodyPr wrap="square" rtlCol="0">
            <a:spAutoFit/>
          </a:bodyPr>
          <a:lstStyle/>
          <a:p>
            <a:pPr>
              <a:spcAft>
                <a:spcPts val="600"/>
              </a:spcAft>
              <a:buSzPct val="80000"/>
            </a:pPr>
            <a:r>
              <a:rPr lang="el-GR"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p>
          <a:p>
            <a:pPr marL="285750" indent="-285750">
              <a:spcAft>
                <a:spcPts val="600"/>
              </a:spcAft>
              <a:buSzPct val="80000"/>
              <a:buBlip>
                <a:blip r:embed="rId3"/>
              </a:buBlip>
            </a:pPr>
            <a:r>
              <a:rPr lang="en-US" dirty="0">
                <a:latin typeface="Arial" pitchFamily="34" charset="0"/>
                <a:cs typeface="Arial" pitchFamily="34" charset="0"/>
              </a:rPr>
              <a:t>A</a:t>
            </a:r>
            <a:r>
              <a:rPr lang="el-GR" dirty="0" err="1">
                <a:latin typeface="Arial" pitchFamily="34" charset="0"/>
                <a:cs typeface="Arial" pitchFamily="34" charset="0"/>
              </a:rPr>
              <a:t>ποτελεί</a:t>
            </a:r>
            <a:r>
              <a:rPr lang="el-GR" dirty="0">
                <a:latin typeface="Arial" pitchFamily="34" charset="0"/>
                <a:cs typeface="Arial" pitchFamily="34" charset="0"/>
              </a:rPr>
              <a:t> επέκταση της τοπολογίας του Αστέρα.</a:t>
            </a:r>
            <a:endParaRPr lang="en-US" dirty="0">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Υπάρχει ένας κεντρικός κόμβος ελέγχου και πολλοί άλλοι δευτερεύοντες κόμβοι (ή και τερματικά) συνδεμένοι με τον κεντρικό.</a:t>
            </a:r>
          </a:p>
          <a:p>
            <a:pPr marL="285750" indent="-285750">
              <a:spcAft>
                <a:spcPts val="600"/>
              </a:spcAft>
              <a:buSzPct val="80000"/>
              <a:buBlip>
                <a:blip r:embed="rId3"/>
              </a:buBlip>
            </a:pPr>
            <a:r>
              <a:rPr lang="el-GR" dirty="0">
                <a:latin typeface="Arial" pitchFamily="34" charset="0"/>
                <a:cs typeface="Arial" pitchFamily="34" charset="0"/>
              </a:rPr>
              <a:t>Ο κεντρικός κόμβος περιέχει μια συσκευή </a:t>
            </a:r>
            <a:r>
              <a:rPr lang="el-GR" dirty="0" err="1">
                <a:latin typeface="Arial" pitchFamily="34" charset="0"/>
                <a:cs typeface="Arial" pitchFamily="34" charset="0"/>
              </a:rPr>
              <a:t>επαναλήπτη</a:t>
            </a:r>
            <a:r>
              <a:rPr lang="el-GR" dirty="0">
                <a:latin typeface="Arial" pitchFamily="34" charset="0"/>
                <a:cs typeface="Arial" pitchFamily="34" charset="0"/>
              </a:rPr>
              <a:t> (</a:t>
            </a:r>
            <a:r>
              <a:rPr lang="el-GR" dirty="0" err="1">
                <a:latin typeface="Arial" pitchFamily="34" charset="0"/>
                <a:cs typeface="Arial" pitchFamily="34" charset="0"/>
              </a:rPr>
              <a:t>repeater</a:t>
            </a:r>
            <a:r>
              <a:rPr lang="el-GR" dirty="0">
                <a:latin typeface="Arial" pitchFamily="34" charset="0"/>
                <a:cs typeface="Arial" pitchFamily="34" charset="0"/>
              </a:rPr>
              <a:t>) που αναπαράγει τις πληροφορίες, προτού τις προωθήσει</a:t>
            </a:r>
            <a:r>
              <a:rPr lang="en-US" dirty="0">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Οι δευτερεύοντες κόμβοι λειτουργούν κυρίως σε φυσικό επίπεδο, δρομολογώντας την πληροφορία σε μορφή </a:t>
            </a:r>
            <a:r>
              <a:rPr lang="en-US" dirty="0">
                <a:latin typeface="Arial" pitchFamily="34" charset="0"/>
                <a:cs typeface="Arial" pitchFamily="34" charset="0"/>
              </a:rPr>
              <a:t>bits.</a:t>
            </a:r>
          </a:p>
          <a:p>
            <a:pPr marL="285750" indent="-285750">
              <a:spcAft>
                <a:spcPts val="600"/>
              </a:spcAft>
              <a:buSzPct val="80000"/>
              <a:buBlip>
                <a:blip r:embed="rId3"/>
              </a:buBlip>
            </a:pPr>
            <a:r>
              <a:rPr lang="el-GR" dirty="0">
                <a:latin typeface="Arial" pitchFamily="34" charset="0"/>
                <a:cs typeface="Arial" pitchFamily="34" charset="0"/>
              </a:rPr>
              <a:t>Παράδειγμα τα δίκτυα καλωδιακής τηλεόρασης.</a:t>
            </a:r>
            <a:endParaRPr lang="el-GR" i="1" dirty="0">
              <a:latin typeface="Arial" pitchFamily="34" charset="0"/>
              <a:cs typeface="Arial"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09" y="1052736"/>
            <a:ext cx="3608601"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7138" y="5298013"/>
            <a:ext cx="4576870" cy="723275"/>
          </a:xfrm>
          <a:prstGeom prst="rect">
            <a:avLst/>
          </a:prstGeom>
          <a:noFill/>
        </p:spPr>
        <p:txBody>
          <a:bodyPr wrap="square" rtlCol="0">
            <a:spAutoFit/>
          </a:bodyPr>
          <a:lstStyle/>
          <a:p>
            <a:pPr>
              <a:spcAft>
                <a:spcPts val="600"/>
              </a:spcAft>
              <a:buSzPct val="80000"/>
            </a:pPr>
            <a:r>
              <a:rPr lang="el-GR" b="1" dirty="0">
                <a:solidFill>
                  <a:srgbClr val="92D050"/>
                </a:solidFill>
                <a:effectLst>
                  <a:outerShdw blurRad="38100" dist="38100" dir="2700000" algn="tl">
                    <a:srgbClr val="000000">
                      <a:alpha val="43137"/>
                    </a:srgbClr>
                  </a:outerShdw>
                </a:effectLst>
                <a:latin typeface="Arial" pitchFamily="34" charset="0"/>
                <a:cs typeface="Arial" pitchFamily="34" charset="0"/>
              </a:rPr>
              <a:t>ΠΛΕΟΝΕΚΤΗΜΑΤΑ</a:t>
            </a:r>
            <a:r>
              <a:rPr lang="en-US"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a:t>
            </a:r>
            <a:r>
              <a:rPr lang="en-US"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ΜΕΙΟΝΕΚΤΗΜΑΤΑ</a:t>
            </a:r>
          </a:p>
          <a:p>
            <a:pPr>
              <a:spcAft>
                <a:spcPts val="600"/>
              </a:spcAft>
              <a:buSzPct val="80000"/>
            </a:pPr>
            <a:r>
              <a:rPr lang="el-GR" dirty="0">
                <a:latin typeface="Arial" pitchFamily="34" charset="0"/>
                <a:cs typeface="Arial" pitchFamily="34" charset="0"/>
              </a:rPr>
              <a:t>Ίδια με του Αστέρα</a:t>
            </a:r>
          </a:p>
        </p:txBody>
      </p:sp>
      <p:sp>
        <p:nvSpPr>
          <p:cNvPr id="12"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4"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( 10 )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047164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12</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( 11 )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Ορθογώνιο 8"/>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Δακτυλίου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Ring Topology)</a:t>
            </a:r>
            <a:endPar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6858" y="4509120"/>
            <a:ext cx="8805622" cy="723275"/>
          </a:xfrm>
          <a:prstGeom prst="rect">
            <a:avLst/>
          </a:prstGeom>
          <a:noFill/>
        </p:spPr>
        <p:txBody>
          <a:bodyPr wrap="square" rtlCol="0">
            <a:spAutoFit/>
          </a:bodyPr>
          <a:lstStyle/>
          <a:p>
            <a:pPr>
              <a:spcAft>
                <a:spcPts val="600"/>
              </a:spcAft>
              <a:buSzPct val="80000"/>
            </a:pPr>
            <a:r>
              <a:rPr lang="el-GR"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p>
          <a:p>
            <a:pPr>
              <a:spcAft>
                <a:spcPts val="600"/>
              </a:spcAft>
              <a:buSzPct val="80000"/>
            </a:pPr>
            <a:r>
              <a:rPr lang="el-GR" dirty="0">
                <a:latin typeface="Arial" pitchFamily="34" charset="0"/>
                <a:cs typeface="Arial" pitchFamily="34" charset="0"/>
              </a:rPr>
              <a:t>Η κάθε συσκευή συνδέεται με μια γραμμή (</a:t>
            </a:r>
            <a:r>
              <a:rPr lang="el-GR" dirty="0" err="1">
                <a:latin typeface="Arial" pitchFamily="34" charset="0"/>
                <a:cs typeface="Arial" pitchFamily="34" charset="0"/>
              </a:rPr>
              <a:t>point</a:t>
            </a:r>
            <a:r>
              <a:rPr lang="el-GR" dirty="0">
                <a:latin typeface="Arial" pitchFamily="34" charset="0"/>
                <a:cs typeface="Arial" pitchFamily="34" charset="0"/>
              </a:rPr>
              <a:t>-</a:t>
            </a:r>
            <a:r>
              <a:rPr lang="el-GR" dirty="0" err="1">
                <a:latin typeface="Arial" pitchFamily="34" charset="0"/>
                <a:cs typeface="Arial" pitchFamily="34" charset="0"/>
              </a:rPr>
              <a:t>to</a:t>
            </a:r>
            <a:r>
              <a:rPr lang="el-GR" dirty="0">
                <a:latin typeface="Arial" pitchFamily="34" charset="0"/>
                <a:cs typeface="Arial" pitchFamily="34" charset="0"/>
              </a:rPr>
              <a:t>-</a:t>
            </a:r>
            <a:r>
              <a:rPr lang="el-GR" dirty="0" err="1">
                <a:latin typeface="Arial" pitchFamily="34" charset="0"/>
                <a:cs typeface="Arial" pitchFamily="34" charset="0"/>
              </a:rPr>
              <a:t>point</a:t>
            </a:r>
            <a:r>
              <a:rPr lang="el-GR" dirty="0">
                <a:latin typeface="Arial" pitchFamily="34" charset="0"/>
                <a:cs typeface="Arial" pitchFamily="34" charset="0"/>
              </a:rPr>
              <a:t> </a:t>
            </a:r>
            <a:r>
              <a:rPr lang="el-GR" dirty="0" err="1">
                <a:latin typeface="Arial" pitchFamily="34" charset="0"/>
                <a:cs typeface="Arial" pitchFamily="34" charset="0"/>
              </a:rPr>
              <a:t>link</a:t>
            </a:r>
            <a:r>
              <a:rPr lang="el-GR" dirty="0">
                <a:latin typeface="Arial" pitchFamily="34" charset="0"/>
                <a:cs typeface="Arial" pitchFamily="34" charset="0"/>
              </a:rPr>
              <a:t>) με τις δύο διπλανές της.</a:t>
            </a:r>
            <a:endParaRPr lang="el-GR" i="1" dirty="0">
              <a:latin typeface="Arial" pitchFamily="34" charset="0"/>
              <a:cs typeface="Arial"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58" y="1124744"/>
            <a:ext cx="3693054" cy="315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51920" y="1124744"/>
            <a:ext cx="5256584" cy="3170099"/>
          </a:xfrm>
          <a:prstGeom prst="rect">
            <a:avLst/>
          </a:prstGeom>
          <a:noFill/>
        </p:spPr>
        <p:txBody>
          <a:bodyPr wrap="square" rtlCol="0">
            <a:spAutoFit/>
          </a:bodyPr>
          <a:lstStyle/>
          <a:p>
            <a:pPr>
              <a:spcAft>
                <a:spcPts val="600"/>
              </a:spcAft>
              <a:buSzPct val="80000"/>
            </a:pPr>
            <a:r>
              <a:rPr lang="el-GR" b="1" dirty="0">
                <a:solidFill>
                  <a:srgbClr val="92D050"/>
                </a:solidFill>
                <a:effectLst>
                  <a:outerShdw blurRad="38100" dist="38100" dir="2700000" algn="tl">
                    <a:srgbClr val="000000">
                      <a:alpha val="43137"/>
                    </a:srgbClr>
                  </a:outerShdw>
                </a:effectLst>
                <a:latin typeface="Arial" pitchFamily="34" charset="0"/>
                <a:cs typeface="Arial" pitchFamily="34" charset="0"/>
              </a:rPr>
              <a:t>ΠΛΕΟΝΕΚΤΗΜΑΤΑ</a:t>
            </a:r>
          </a:p>
          <a:p>
            <a:pPr marL="285750" indent="-285750">
              <a:spcAft>
                <a:spcPts val="600"/>
              </a:spcAft>
              <a:buSzPct val="80000"/>
              <a:buBlip>
                <a:blip r:embed="rId4"/>
              </a:buBlip>
            </a:pPr>
            <a:r>
              <a:rPr lang="el-GR" dirty="0">
                <a:latin typeface="Arial" pitchFamily="34" charset="0"/>
                <a:cs typeface="Arial" pitchFamily="34" charset="0"/>
              </a:rPr>
              <a:t>Εύκολη εγκατάσταση και αναβάθμιση του συστήματος.</a:t>
            </a:r>
          </a:p>
          <a:p>
            <a:pPr marL="285750" indent="-285750">
              <a:spcAft>
                <a:spcPts val="600"/>
              </a:spcAft>
              <a:buSzPct val="80000"/>
              <a:buBlip>
                <a:blip r:embed="rId4"/>
              </a:buBlip>
            </a:pPr>
            <a:r>
              <a:rPr lang="el-GR" dirty="0">
                <a:latin typeface="Arial" pitchFamily="34" charset="0"/>
                <a:cs typeface="Arial" pitchFamily="34" charset="0"/>
              </a:rPr>
              <a:t>Ευκολία στην ανίχνευση και απομόνωση των σφαλμάτων.</a:t>
            </a:r>
            <a:endParaRPr lang="el-GR" sz="1200" dirty="0">
              <a:latin typeface="Arial" pitchFamily="34" charset="0"/>
              <a:cs typeface="Arial" pitchFamily="34" charset="0"/>
            </a:endParaRPr>
          </a:p>
          <a:p>
            <a:pPr>
              <a:spcAft>
                <a:spcPts val="600"/>
              </a:spcAft>
              <a:buSzPct val="80000"/>
            </a:pP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ΜΕΙΟΝΕΚΤΗΜΑΤΑ</a:t>
            </a:r>
          </a:p>
          <a:p>
            <a:pPr marL="285750" indent="-285750">
              <a:buSzPct val="80000"/>
              <a:buBlip>
                <a:blip r:embed="rId4"/>
              </a:buBlip>
            </a:pPr>
            <a:r>
              <a:rPr lang="el-GR" dirty="0">
                <a:latin typeface="Arial" pitchFamily="34" charset="0"/>
                <a:cs typeface="Arial" pitchFamily="34" charset="0"/>
              </a:rPr>
              <a:t>Περιορισμένος αριθμός συνδεμένων συσκευών.</a:t>
            </a:r>
          </a:p>
          <a:p>
            <a:pPr marL="285750" indent="-285750">
              <a:buSzPct val="80000"/>
              <a:buBlip>
                <a:blip r:embed="rId4"/>
              </a:buBlip>
            </a:pPr>
            <a:r>
              <a:rPr lang="el-GR" dirty="0">
                <a:latin typeface="Arial" pitchFamily="34" charset="0"/>
                <a:cs typeface="Arial" pitchFamily="34" charset="0"/>
              </a:rPr>
              <a:t>Κίνδυνος κατάρρευσης συστήματος από την κατάρρευση ενός σταθμού.</a:t>
            </a:r>
          </a:p>
        </p:txBody>
      </p:sp>
      <p:sp>
        <p:nvSpPr>
          <p:cNvPr id="11"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029308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13</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( 12 )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Ορθογώνιο 8"/>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Διαύλου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Bus Topology)</a:t>
            </a:r>
            <a:endPar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6858" y="4056454"/>
            <a:ext cx="8805622" cy="1000274"/>
          </a:xfrm>
          <a:prstGeom prst="rect">
            <a:avLst/>
          </a:prstGeom>
          <a:noFill/>
        </p:spPr>
        <p:txBody>
          <a:bodyPr wrap="square" rtlCol="0">
            <a:spAutoFit/>
          </a:bodyPr>
          <a:lstStyle/>
          <a:p>
            <a:pPr>
              <a:spcAft>
                <a:spcPts val="600"/>
              </a:spcAft>
              <a:buSzPct val="80000"/>
            </a:pPr>
            <a:r>
              <a:rPr lang="el-GR"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p>
          <a:p>
            <a:pPr>
              <a:spcAft>
                <a:spcPts val="600"/>
              </a:spcAft>
              <a:buSzPct val="80000"/>
            </a:pPr>
            <a:r>
              <a:rPr lang="el-GR" dirty="0">
                <a:latin typeface="Arial" pitchFamily="34" charset="0"/>
                <a:cs typeface="Arial" pitchFamily="34" charset="0"/>
              </a:rPr>
              <a:t>Υπάρχει μια γραμμή (καλώδιο) που αποτελεί τη ραχοκοκαλιά (</a:t>
            </a:r>
            <a:r>
              <a:rPr lang="el-GR" dirty="0" err="1">
                <a:latin typeface="Arial" pitchFamily="34" charset="0"/>
                <a:cs typeface="Arial" pitchFamily="34" charset="0"/>
              </a:rPr>
              <a:t>backbone</a:t>
            </a:r>
            <a:r>
              <a:rPr lang="el-GR" dirty="0">
                <a:latin typeface="Arial" pitchFamily="34" charset="0"/>
                <a:cs typeface="Arial" pitchFamily="34" charset="0"/>
              </a:rPr>
              <a:t>) του δικτύου και όλες οι συσκευές είναι συνδεμένες σε αυτήν</a:t>
            </a:r>
            <a:r>
              <a:rPr lang="el-GR" sz="1600" i="1" dirty="0">
                <a:latin typeface="Arial" pitchFamily="34" charset="0"/>
                <a:cs typeface="Arial" pitchFamily="34" charset="0"/>
              </a:rPr>
              <a:t>.</a:t>
            </a:r>
          </a:p>
        </p:txBody>
      </p:sp>
      <p:sp>
        <p:nvSpPr>
          <p:cNvPr id="12" name="TextBox 11"/>
          <p:cNvSpPr txBox="1"/>
          <p:nvPr/>
        </p:nvSpPr>
        <p:spPr>
          <a:xfrm>
            <a:off x="4535996" y="1124744"/>
            <a:ext cx="4572508" cy="2970044"/>
          </a:xfrm>
          <a:prstGeom prst="rect">
            <a:avLst/>
          </a:prstGeom>
          <a:noFill/>
        </p:spPr>
        <p:txBody>
          <a:bodyPr wrap="square" rtlCol="0">
            <a:spAutoFit/>
          </a:bodyPr>
          <a:lstStyle/>
          <a:p>
            <a:pPr>
              <a:spcAft>
                <a:spcPts val="600"/>
              </a:spcAft>
              <a:buSzPct val="80000"/>
            </a:pPr>
            <a:r>
              <a:rPr lang="el-GR" b="1" dirty="0">
                <a:solidFill>
                  <a:srgbClr val="92D050"/>
                </a:solidFill>
                <a:effectLst>
                  <a:outerShdw blurRad="38100" dist="38100" dir="2700000" algn="tl">
                    <a:srgbClr val="000000">
                      <a:alpha val="43137"/>
                    </a:srgbClr>
                  </a:outerShdw>
                </a:effectLst>
                <a:latin typeface="Arial" pitchFamily="34" charset="0"/>
                <a:cs typeface="Arial" pitchFamily="34" charset="0"/>
              </a:rPr>
              <a:t>ΠΛΕΟΝΕΚΤΗΜΑΤΑ</a:t>
            </a:r>
          </a:p>
          <a:p>
            <a:pPr marL="285750" indent="-285750">
              <a:spcAft>
                <a:spcPts val="600"/>
              </a:spcAft>
              <a:buSzPct val="80000"/>
              <a:buBlip>
                <a:blip r:embed="rId3"/>
              </a:buBlip>
            </a:pPr>
            <a:r>
              <a:rPr lang="el-GR" dirty="0">
                <a:latin typeface="Arial" pitchFamily="34" charset="0"/>
                <a:cs typeface="Arial" pitchFamily="34" charset="0"/>
              </a:rPr>
              <a:t>Ελαχιστοποίηση των καλωδιώσεων.</a:t>
            </a:r>
            <a:endParaRPr lang="el-GR" sz="1200" dirty="0">
              <a:latin typeface="Arial" pitchFamily="34" charset="0"/>
              <a:cs typeface="Arial" pitchFamily="34" charset="0"/>
            </a:endParaRPr>
          </a:p>
          <a:p>
            <a:pPr>
              <a:spcBef>
                <a:spcPts val="1200"/>
              </a:spcBef>
              <a:spcAft>
                <a:spcPts val="600"/>
              </a:spcAft>
              <a:buSzPct val="80000"/>
            </a:pP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ΜΕΙΟΝΕΚΤΗΜΑΤΑ</a:t>
            </a:r>
          </a:p>
          <a:p>
            <a:pPr marL="285750" indent="-285750">
              <a:buSzPct val="80000"/>
              <a:buBlip>
                <a:blip r:embed="rId3"/>
              </a:buBlip>
            </a:pPr>
            <a:r>
              <a:rPr lang="el-GR" dirty="0">
                <a:latin typeface="Arial" pitchFamily="34" charset="0"/>
                <a:cs typeface="Arial" pitchFamily="34" charset="0"/>
              </a:rPr>
              <a:t>Δυνατότητα σύνδεσης περιορισμένου αριθμού συσκευών.</a:t>
            </a:r>
          </a:p>
          <a:p>
            <a:pPr marL="285750" indent="-285750">
              <a:buSzPct val="80000"/>
              <a:buBlip>
                <a:blip r:embed="rId3"/>
              </a:buBlip>
            </a:pPr>
            <a:r>
              <a:rPr lang="el-GR" dirty="0">
                <a:latin typeface="Arial" pitchFamily="34" charset="0"/>
                <a:cs typeface="Arial" pitchFamily="34" charset="0"/>
              </a:rPr>
              <a:t>Δυσκολία στην απομόνωση σφαλμάτων και στην ανάκαμψη του δικτύου.</a:t>
            </a:r>
          </a:p>
          <a:p>
            <a:pPr marL="285750" indent="-285750">
              <a:buSzPct val="80000"/>
              <a:buBlip>
                <a:blip r:embed="rId3"/>
              </a:buBlip>
            </a:pPr>
            <a:r>
              <a:rPr lang="el-GR" dirty="0">
                <a:latin typeface="Arial" pitchFamily="34" charset="0"/>
                <a:cs typeface="Arial" pitchFamily="34" charset="0"/>
              </a:rPr>
              <a:t>Εξασθένηση σήματος ανάλογη με το μήκος του κεντρικού καλωδίου.</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24744"/>
            <a:ext cx="423818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838803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14</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( 13 )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Ορθογώνιο 8"/>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latin typeface="Arial" pitchFamily="34" charset="0"/>
                <a:cs typeface="Arial" pitchFamily="34" charset="0"/>
              </a:rPr>
              <a:t>Σύνθετες Τοπολογίες (</a:t>
            </a:r>
            <a:r>
              <a:rPr lang="en-US" sz="2400" b="1" dirty="0">
                <a:solidFill>
                  <a:srgbClr val="FFFF00"/>
                </a:solidFill>
                <a:latin typeface="Arial" pitchFamily="34" charset="0"/>
                <a:cs typeface="Arial" pitchFamily="34" charset="0"/>
              </a:rPr>
              <a:t>Hybrid Topologies)</a:t>
            </a:r>
            <a:endPar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6858" y="3501008"/>
            <a:ext cx="8805622" cy="2539157"/>
          </a:xfrm>
          <a:prstGeom prst="rect">
            <a:avLst/>
          </a:prstGeom>
          <a:noFill/>
        </p:spPr>
        <p:txBody>
          <a:bodyPr wrap="square" rtlCol="0">
            <a:spAutoFit/>
          </a:bodyPr>
          <a:lstStyle/>
          <a:p>
            <a:pPr>
              <a:spcAft>
                <a:spcPts val="600"/>
              </a:spcAft>
              <a:buSzPct val="80000"/>
            </a:pPr>
            <a:r>
              <a:rPr lang="el-GR"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p>
          <a:p>
            <a:pPr marL="285750" indent="-285750">
              <a:spcAft>
                <a:spcPts val="600"/>
              </a:spcAft>
              <a:buSzPct val="80000"/>
              <a:buBlip>
                <a:blip r:embed="rId3"/>
              </a:buBlip>
            </a:pPr>
            <a:r>
              <a:rPr lang="el-GR" dirty="0">
                <a:latin typeface="Arial" pitchFamily="34" charset="0"/>
                <a:cs typeface="Arial" pitchFamily="34" charset="0"/>
              </a:rPr>
              <a:t>Χρησιμοποιούνται συνδυασμοί των 6 παραπάνω κύριων τοπολογιών.</a:t>
            </a:r>
          </a:p>
          <a:p>
            <a:pPr marL="285750" indent="-285750">
              <a:spcAft>
                <a:spcPts val="600"/>
              </a:spcAft>
              <a:buSzPct val="80000"/>
              <a:buBlip>
                <a:blip r:embed="rId3"/>
              </a:buBlip>
            </a:pPr>
            <a:r>
              <a:rPr lang="el-GR" dirty="0">
                <a:latin typeface="Arial" pitchFamily="34" charset="0"/>
                <a:cs typeface="Arial" pitchFamily="34" charset="0"/>
              </a:rPr>
              <a:t>Χαρακτηριστικά παραδείγματα σύνθετων τυπολογιών που συναντώνται συχνά είναι οι </a:t>
            </a:r>
            <a:r>
              <a:rPr lang="el-GR" b="1" dirty="0">
                <a:solidFill>
                  <a:srgbClr val="FDBC03"/>
                </a:solidFill>
                <a:latin typeface="Arial" pitchFamily="34" charset="0"/>
                <a:cs typeface="Arial" pitchFamily="34" charset="0"/>
              </a:rPr>
              <a:t>Τοπολογίες Αστέρα-Δακτυλίου </a:t>
            </a:r>
            <a:r>
              <a:rPr lang="el-GR" dirty="0">
                <a:latin typeface="Arial" pitchFamily="34" charset="0"/>
                <a:cs typeface="Arial" pitchFamily="34" charset="0"/>
              </a:rPr>
              <a:t>και </a:t>
            </a:r>
            <a:r>
              <a:rPr lang="el-GR" b="1" dirty="0">
                <a:solidFill>
                  <a:srgbClr val="FFC000"/>
                </a:solidFill>
                <a:latin typeface="Arial" pitchFamily="34" charset="0"/>
                <a:cs typeface="Arial" pitchFamily="34" charset="0"/>
              </a:rPr>
              <a:t>Αστέρα-Διαύλου</a:t>
            </a:r>
            <a:r>
              <a:rPr lang="el-GR" dirty="0">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Για την εύρεση των σύνθετων δικτύων που καλύπτουν τις απαιτήσεις που εμφανίζει κάθε ιδιαίτερη περίπτωση χρησιμοποιούνται ειδικοί αλγόριθμοι βασισμένοι σε θεωρήματα γράφων τα οποία παίζουν πολύ σημαντικό ρόλο για την σωστή κατανομή των συνδέσεων και των συσκευών.</a:t>
            </a:r>
            <a:endParaRPr lang="el-GR" sz="1600" i="1" dirty="0">
              <a:latin typeface="Arial" pitchFamily="34" charset="0"/>
              <a:cs typeface="Arial" pitchFamily="34" charset="0"/>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462" y="1052736"/>
            <a:ext cx="4059738" cy="260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2"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3617131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00232" y="188640"/>
            <a:ext cx="5236064"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Κατηγοριοποίηση Δικτύων</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15</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( 14 )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67544" y="836712"/>
            <a:ext cx="8136904" cy="5647700"/>
          </a:xfrm>
          <a:prstGeom prst="rect">
            <a:avLst/>
          </a:prstGeom>
          <a:noFill/>
        </p:spPr>
        <p:txBody>
          <a:bodyPr wrap="square" rtlCol="0">
            <a:spAutoFit/>
          </a:bodyPr>
          <a:lstStyle/>
          <a:p>
            <a:pPr>
              <a:spcAft>
                <a:spcPts val="600"/>
              </a:spcAft>
              <a:buSzPct val="80000"/>
            </a:pPr>
            <a:r>
              <a:rPr lang="el-GR" sz="2000" b="1" dirty="0">
                <a:solidFill>
                  <a:srgbClr val="FFFF00"/>
                </a:solidFill>
                <a:latin typeface="Arial" pitchFamily="34" charset="0"/>
                <a:cs typeface="Arial" pitchFamily="34" charset="0"/>
              </a:rPr>
              <a:t>Οι κύριες κατηγορίες είναι: </a:t>
            </a:r>
          </a:p>
          <a:p>
            <a:pPr marL="285750" indent="-285750">
              <a:spcAft>
                <a:spcPts val="600"/>
              </a:spcAft>
              <a:buSzPct val="80000"/>
              <a:buBlip>
                <a:blip r:embed="rId3"/>
              </a:buBlip>
            </a:pPr>
            <a:r>
              <a:rPr lang="el-GR" b="1" dirty="0">
                <a:solidFill>
                  <a:srgbClr val="FFCC00"/>
                </a:solidFill>
                <a:latin typeface="Arial" pitchFamily="34" charset="0"/>
                <a:cs typeface="Arial" pitchFamily="34" charset="0"/>
              </a:rPr>
              <a:t>Προσωπικής Περιοχής (</a:t>
            </a:r>
            <a:r>
              <a:rPr lang="en-US" b="1" dirty="0">
                <a:solidFill>
                  <a:srgbClr val="FFCC00"/>
                </a:solidFill>
                <a:latin typeface="Arial" pitchFamily="34" charset="0"/>
                <a:cs typeface="Arial" pitchFamily="34" charset="0"/>
              </a:rPr>
              <a:t>PAN - Personal Area Network)</a:t>
            </a:r>
            <a:r>
              <a:rPr lang="el-GR" b="1" dirty="0">
                <a:solidFill>
                  <a:srgbClr val="FDBC03"/>
                </a:solidFill>
                <a:latin typeface="Arial" pitchFamily="34" charset="0"/>
                <a:cs typeface="Arial" pitchFamily="34" charset="0"/>
              </a:rPr>
              <a:t>:</a:t>
            </a:r>
            <a:r>
              <a:rPr lang="el-GR" b="1" dirty="0">
                <a:latin typeface="Arial" pitchFamily="34" charset="0"/>
                <a:cs typeface="Arial" pitchFamily="34" charset="0"/>
              </a:rPr>
              <a:t> </a:t>
            </a:r>
            <a:r>
              <a:rPr lang="el-GR" dirty="0">
                <a:latin typeface="Arial" pitchFamily="34" charset="0"/>
                <a:cs typeface="Arial" pitchFamily="34" charset="0"/>
              </a:rPr>
              <a:t>Χρησιμοποιούνται για την επικοινωνία μεταξύ ενός υπολογιστή και των υπολοίπων συσκευών που χρησιμοποιεί κάποιος</a:t>
            </a:r>
            <a:r>
              <a:rPr lang="el-GR" b="1" dirty="0">
                <a:latin typeface="Arial" pitchFamily="34" charset="0"/>
                <a:cs typeface="Arial" pitchFamily="34" charset="0"/>
              </a:rPr>
              <a:t>.</a:t>
            </a: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Τοπικά Δίκτυα (</a:t>
            </a:r>
            <a:r>
              <a:rPr lang="en-US" b="1" dirty="0">
                <a:solidFill>
                  <a:srgbClr val="FDBC03"/>
                </a:solidFill>
                <a:latin typeface="Arial" pitchFamily="34" charset="0"/>
                <a:cs typeface="Arial" pitchFamily="34" charset="0"/>
              </a:rPr>
              <a:t>LAN – Local Area Network)</a:t>
            </a:r>
            <a:r>
              <a:rPr lang="el-GR" b="1" dirty="0">
                <a:solidFill>
                  <a:srgbClr val="FDBC03"/>
                </a:solidFill>
                <a:latin typeface="Arial" pitchFamily="34" charset="0"/>
                <a:cs typeface="Arial" pitchFamily="34" charset="0"/>
              </a:rPr>
              <a:t>:</a:t>
            </a:r>
            <a:r>
              <a:rPr lang="el-GR" b="1" dirty="0">
                <a:latin typeface="Arial" pitchFamily="34" charset="0"/>
                <a:cs typeface="Arial" pitchFamily="34" charset="0"/>
              </a:rPr>
              <a:t> </a:t>
            </a:r>
            <a:r>
              <a:rPr lang="el-GR" dirty="0">
                <a:latin typeface="Arial" pitchFamily="34" charset="0"/>
                <a:cs typeface="Arial" pitchFamily="34" charset="0"/>
              </a:rPr>
              <a:t>Καλύπτουν μικρή έκταση (</a:t>
            </a:r>
            <a:r>
              <a:rPr lang="el-GR" dirty="0" err="1">
                <a:latin typeface="Arial" pitchFamily="34" charset="0"/>
                <a:cs typeface="Arial" pitchFamily="34" charset="0"/>
              </a:rPr>
              <a:t>π.χ</a:t>
            </a:r>
            <a:r>
              <a:rPr lang="el-GR" dirty="0">
                <a:latin typeface="Arial" pitchFamily="34" charset="0"/>
                <a:cs typeface="Arial" pitchFamily="34" charset="0"/>
              </a:rPr>
              <a:t> ένα δωμάτιο ή ένα κτίριο). Οι τοπολογίες που σχηματίζουν είναι συνήθως της μορφής διαύλου, δακτυλίου, ή αστέρα.</a:t>
            </a: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Πανεπιστημιούπολης (</a:t>
            </a:r>
            <a:r>
              <a:rPr lang="en-US" b="1" dirty="0">
                <a:solidFill>
                  <a:srgbClr val="FDBC03"/>
                </a:solidFill>
                <a:latin typeface="Arial" pitchFamily="34" charset="0"/>
                <a:cs typeface="Arial" pitchFamily="34" charset="0"/>
              </a:rPr>
              <a:t>Campus Network)</a:t>
            </a:r>
            <a:r>
              <a:rPr lang="el-GR" b="1" dirty="0">
                <a:solidFill>
                  <a:srgbClr val="FDBC03"/>
                </a:solidFill>
                <a:latin typeface="Arial" pitchFamily="34" charset="0"/>
                <a:cs typeface="Arial" pitchFamily="34" charset="0"/>
              </a:rPr>
              <a:t>:</a:t>
            </a:r>
            <a:r>
              <a:rPr lang="el-GR" b="1" dirty="0">
                <a:latin typeface="Arial" pitchFamily="34" charset="0"/>
                <a:cs typeface="Arial" pitchFamily="34" charset="0"/>
              </a:rPr>
              <a:t> </a:t>
            </a:r>
            <a:r>
              <a:rPr lang="el-GR" dirty="0">
                <a:latin typeface="Arial" pitchFamily="34" charset="0"/>
                <a:cs typeface="Arial" pitchFamily="34" charset="0"/>
              </a:rPr>
              <a:t>Συνδέουν τα τοπικά δίκτυα μιας περιορισμένης περιοχής.</a:t>
            </a: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Μητροπολιτικά Δίκτυα (</a:t>
            </a:r>
            <a:r>
              <a:rPr lang="en-US" b="1" dirty="0">
                <a:solidFill>
                  <a:srgbClr val="FDBC03"/>
                </a:solidFill>
                <a:latin typeface="Arial" pitchFamily="34" charset="0"/>
                <a:cs typeface="Arial" pitchFamily="34" charset="0"/>
              </a:rPr>
              <a:t>MAN – Metropolitan Area Networks)</a:t>
            </a:r>
            <a:r>
              <a:rPr lang="el-GR" b="1" dirty="0">
                <a:solidFill>
                  <a:srgbClr val="FDBC03"/>
                </a:solidFill>
                <a:latin typeface="Arial" pitchFamily="34" charset="0"/>
                <a:cs typeface="Arial" pitchFamily="34" charset="0"/>
              </a:rPr>
              <a:t>:</a:t>
            </a:r>
            <a:r>
              <a:rPr lang="el-GR" b="1" dirty="0">
                <a:latin typeface="Arial" pitchFamily="34" charset="0"/>
                <a:cs typeface="Arial" pitchFamily="34" charset="0"/>
              </a:rPr>
              <a:t> </a:t>
            </a:r>
            <a:r>
              <a:rPr lang="el-GR" dirty="0">
                <a:latin typeface="Arial" pitchFamily="34" charset="0"/>
                <a:cs typeface="Arial" pitchFamily="34" charset="0"/>
              </a:rPr>
              <a:t>Εκτείνονται στο περιβάλλον μιας ολόκληρης πόλης και χρησιμοποιούνται για την διασύνδεση των δικτύων.</a:t>
            </a: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Ευρείας Περιοχής (</a:t>
            </a:r>
            <a:r>
              <a:rPr lang="en-US" b="1" dirty="0">
                <a:solidFill>
                  <a:srgbClr val="FDBC03"/>
                </a:solidFill>
                <a:latin typeface="Arial" pitchFamily="34" charset="0"/>
                <a:cs typeface="Arial" pitchFamily="34" charset="0"/>
              </a:rPr>
              <a:t>WAN – Wide Area Network)</a:t>
            </a:r>
            <a:r>
              <a:rPr lang="el-GR" b="1" dirty="0">
                <a:solidFill>
                  <a:srgbClr val="FDBC03"/>
                </a:solidFill>
                <a:latin typeface="Arial" pitchFamily="34" charset="0"/>
                <a:cs typeface="Arial" pitchFamily="34" charset="0"/>
              </a:rPr>
              <a:t>: </a:t>
            </a:r>
            <a:r>
              <a:rPr lang="el-GR" dirty="0">
                <a:latin typeface="Arial" pitchFamily="34" charset="0"/>
                <a:cs typeface="Arial" pitchFamily="34" charset="0"/>
              </a:rPr>
              <a:t>Επεκτείνονται σε μεγάλες γεωγραφικές περιοχές.</a:t>
            </a: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Παγκόσμιας Περιοχής (GAN - </a:t>
            </a:r>
            <a:r>
              <a:rPr lang="el-GR" b="1" dirty="0" err="1">
                <a:solidFill>
                  <a:srgbClr val="FDBC03"/>
                </a:solidFill>
                <a:latin typeface="Arial" pitchFamily="34" charset="0"/>
                <a:cs typeface="Arial" pitchFamily="34" charset="0"/>
              </a:rPr>
              <a:t>Global</a:t>
            </a:r>
            <a:r>
              <a:rPr lang="el-GR" b="1" dirty="0">
                <a:solidFill>
                  <a:srgbClr val="FDBC03"/>
                </a:solidFill>
                <a:latin typeface="Arial" pitchFamily="34" charset="0"/>
                <a:cs typeface="Arial" pitchFamily="34" charset="0"/>
              </a:rPr>
              <a:t> </a:t>
            </a:r>
            <a:r>
              <a:rPr lang="el-GR" b="1" dirty="0" err="1">
                <a:solidFill>
                  <a:srgbClr val="FDBC03"/>
                </a:solidFill>
                <a:latin typeface="Arial" pitchFamily="34" charset="0"/>
                <a:cs typeface="Arial" pitchFamily="34" charset="0"/>
              </a:rPr>
              <a:t>Area</a:t>
            </a:r>
            <a:r>
              <a:rPr lang="el-GR" b="1" dirty="0">
                <a:solidFill>
                  <a:srgbClr val="FDBC03"/>
                </a:solidFill>
                <a:latin typeface="Arial" pitchFamily="34" charset="0"/>
                <a:cs typeface="Arial" pitchFamily="34" charset="0"/>
              </a:rPr>
              <a:t> </a:t>
            </a:r>
            <a:r>
              <a:rPr lang="el-GR" b="1" dirty="0" err="1">
                <a:solidFill>
                  <a:srgbClr val="FDBC03"/>
                </a:solidFill>
                <a:latin typeface="Arial" pitchFamily="34" charset="0"/>
                <a:cs typeface="Arial" pitchFamily="34" charset="0"/>
              </a:rPr>
              <a:t>Network</a:t>
            </a:r>
            <a:r>
              <a:rPr lang="el-GR" b="1" dirty="0">
                <a:solidFill>
                  <a:srgbClr val="FDBC03"/>
                </a:solidFill>
                <a:latin typeface="Arial" pitchFamily="34" charset="0"/>
                <a:cs typeface="Arial" pitchFamily="34" charset="0"/>
              </a:rPr>
              <a:t>): </a:t>
            </a:r>
            <a:r>
              <a:rPr lang="el-GR" dirty="0">
                <a:latin typeface="Arial" pitchFamily="34" charset="0"/>
                <a:cs typeface="Arial" pitchFamily="34" charset="0"/>
              </a:rPr>
              <a:t>Χρησιμοποιούνται για την υποστήριξη των κινητών επικοινωνιών καλύπτοντας ασύρματα τοπικά δίκτυα, περιοχές δορυφορικής κάλυψης κτλ..</a:t>
            </a:r>
          </a:p>
          <a:p>
            <a:pPr marL="285750" indent="-285750">
              <a:spcAft>
                <a:spcPts val="600"/>
              </a:spcAft>
              <a:buSzPct val="80000"/>
              <a:buBlip>
                <a:blip r:embed="rId3"/>
              </a:buBlip>
            </a:pPr>
            <a:endParaRPr lang="el-GR" dirty="0">
              <a:latin typeface="Arial" pitchFamily="34" charset="0"/>
              <a:cs typeface="Arial" pitchFamily="34" charset="0"/>
            </a:endParaRP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433098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188640"/>
            <a:ext cx="6408712"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Κατηγοριοποίηση Δικτύων </a:t>
            </a:r>
            <a:r>
              <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rPr>
              <a:t>(συνέχεια)</a:t>
            </a:r>
          </a:p>
        </p:txBody>
      </p:sp>
      <p:sp>
        <p:nvSpPr>
          <p:cNvPr id="5" name="Slide Number Placeholder 4"/>
          <p:cNvSpPr>
            <a:spLocks noGrp="1"/>
          </p:cNvSpPr>
          <p:nvPr>
            <p:ph type="sldNum" sz="quarter" idx="12"/>
          </p:nvPr>
        </p:nvSpPr>
        <p:spPr/>
        <p:txBody>
          <a:bodyPr/>
          <a:lstStyle/>
          <a:p>
            <a:fld id="{7DC2DD2A-35F6-4520-8A0D-802F114E5671}" type="slidenum">
              <a:rPr lang="el-GR" smtClean="0"/>
              <a:pPr/>
              <a:t>16</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( 15 )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467544" y="908720"/>
            <a:ext cx="8208912" cy="2215991"/>
          </a:xfrm>
          <a:prstGeom prst="rect">
            <a:avLst/>
          </a:prstGeom>
          <a:noFill/>
        </p:spPr>
        <p:txBody>
          <a:bodyPr wrap="square" rtlCol="0">
            <a:spAutoFit/>
          </a:bodyPr>
          <a:lstStyle/>
          <a:p>
            <a:pPr>
              <a:spcAft>
                <a:spcPts val="600"/>
              </a:spcAft>
              <a:buSzPct val="80000"/>
            </a:pPr>
            <a:r>
              <a:rPr lang="el-GR" sz="2000" b="1" dirty="0">
                <a:solidFill>
                  <a:srgbClr val="FFFF00"/>
                </a:solidFill>
                <a:latin typeface="Arial" pitchFamily="34" charset="0"/>
                <a:cs typeface="Arial" pitchFamily="34" charset="0"/>
              </a:rPr>
              <a:t>Τα τοπικά δίκτυα των επιχειρήσεων διακρίνονται σε: </a:t>
            </a:r>
          </a:p>
          <a:p>
            <a:pPr marL="285750" indent="-285750">
              <a:spcAft>
                <a:spcPts val="600"/>
              </a:spcAft>
              <a:buSzPct val="80000"/>
              <a:buBlip>
                <a:blip r:embed="rId3"/>
              </a:buBlip>
            </a:pPr>
            <a:r>
              <a:rPr lang="el-GR" b="1" dirty="0">
                <a:solidFill>
                  <a:srgbClr val="FFC000"/>
                </a:solidFill>
                <a:latin typeface="Arial" pitchFamily="34" charset="0"/>
                <a:cs typeface="Arial" pitchFamily="34" charset="0"/>
              </a:rPr>
              <a:t>Εσωτερικά (</a:t>
            </a:r>
            <a:r>
              <a:rPr lang="en-US" b="1" dirty="0">
                <a:solidFill>
                  <a:srgbClr val="FFC000"/>
                </a:solidFill>
                <a:latin typeface="Arial" pitchFamily="34" charset="0"/>
                <a:cs typeface="Arial" pitchFamily="34" charset="0"/>
              </a:rPr>
              <a:t>intranets): </a:t>
            </a:r>
            <a:r>
              <a:rPr lang="el-GR" dirty="0">
                <a:latin typeface="Arial" pitchFamily="34" charset="0"/>
                <a:cs typeface="Arial" pitchFamily="34" charset="0"/>
              </a:rPr>
              <a:t>αποτελείται από επιμέρους δίκτυα που χρησιμοποιούν το Internet </a:t>
            </a:r>
            <a:r>
              <a:rPr lang="el-GR" dirty="0" err="1">
                <a:latin typeface="Arial" pitchFamily="34" charset="0"/>
                <a:cs typeface="Arial" pitchFamily="34" charset="0"/>
              </a:rPr>
              <a:t>Protocol</a:t>
            </a:r>
            <a:r>
              <a:rPr lang="el-GR" dirty="0">
                <a:latin typeface="Arial" pitchFamily="34" charset="0"/>
                <a:cs typeface="Arial" pitchFamily="34" charset="0"/>
              </a:rPr>
              <a:t> και εργαλεία αυτού (όπως οι </a:t>
            </a:r>
            <a:r>
              <a:rPr lang="el-GR" dirty="0" err="1">
                <a:latin typeface="Arial" pitchFamily="34" charset="0"/>
                <a:cs typeface="Arial" pitchFamily="34" charset="0"/>
              </a:rPr>
              <a:t>φυλλομετρητές</a:t>
            </a:r>
            <a:r>
              <a:rPr lang="el-GR" dirty="0">
                <a:latin typeface="Arial" pitchFamily="34" charset="0"/>
                <a:cs typeface="Arial" pitchFamily="34" charset="0"/>
              </a:rPr>
              <a:t> και οι εφαρμογές μεταφοράς αρχείων) και βρίσκονται υπό την επίβλεψη ενός διαχειριστή.</a:t>
            </a:r>
          </a:p>
          <a:p>
            <a:pPr marL="285750" indent="-285750">
              <a:spcAft>
                <a:spcPts val="600"/>
              </a:spcAft>
              <a:buSzPct val="80000"/>
              <a:buBlip>
                <a:blip r:embed="rId3"/>
              </a:buBlip>
            </a:pPr>
            <a:r>
              <a:rPr lang="el-GR" b="1" dirty="0">
                <a:solidFill>
                  <a:srgbClr val="FFC000"/>
                </a:solidFill>
                <a:latin typeface="Arial" pitchFamily="34" charset="0"/>
                <a:cs typeface="Arial" pitchFamily="34" charset="0"/>
              </a:rPr>
              <a:t>Εξωτερικά (</a:t>
            </a:r>
            <a:r>
              <a:rPr lang="en-US" b="1" dirty="0">
                <a:solidFill>
                  <a:srgbClr val="FFC000"/>
                </a:solidFill>
                <a:latin typeface="Arial" pitchFamily="34" charset="0"/>
                <a:cs typeface="Arial" pitchFamily="34" charset="0"/>
              </a:rPr>
              <a:t>extranets)</a:t>
            </a:r>
            <a:r>
              <a:rPr lang="el-GR" b="1" dirty="0">
                <a:solidFill>
                  <a:srgbClr val="FFC000"/>
                </a:solidFill>
                <a:latin typeface="Arial" pitchFamily="34" charset="0"/>
                <a:cs typeface="Arial" pitchFamily="34" charset="0"/>
              </a:rPr>
              <a:t>: </a:t>
            </a:r>
            <a:r>
              <a:rPr lang="el-GR" dirty="0">
                <a:latin typeface="Arial" pitchFamily="34" charset="0"/>
                <a:cs typeface="Arial" pitchFamily="34" charset="0"/>
              </a:rPr>
              <a:t>επεκτείνει μέρος του εσωτερικού δικτύου σε χρήστες εκτός της επιχείρησης, συνήθως μέσω </a:t>
            </a:r>
            <a:r>
              <a:rPr lang="el-GR" dirty="0" err="1">
                <a:latin typeface="Arial" pitchFamily="34" charset="0"/>
                <a:cs typeface="Arial" pitchFamily="34" charset="0"/>
              </a:rPr>
              <a:t>Ίντερνετ</a:t>
            </a:r>
            <a:r>
              <a:rPr lang="el-GR" dirty="0">
                <a:latin typeface="Arial" pitchFamily="34" charset="0"/>
                <a:cs typeface="Arial" pitchFamily="34" charset="0"/>
              </a:rPr>
              <a:t>.</a:t>
            </a: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TextBox 7"/>
          <p:cNvSpPr txBox="1"/>
          <p:nvPr/>
        </p:nvSpPr>
        <p:spPr>
          <a:xfrm>
            <a:off x="467544" y="3429000"/>
            <a:ext cx="8280920" cy="1585049"/>
          </a:xfrm>
          <a:prstGeom prst="rect">
            <a:avLst/>
          </a:prstGeom>
          <a:noFill/>
        </p:spPr>
        <p:txBody>
          <a:bodyPr wrap="square" rtlCol="0">
            <a:spAutoFit/>
          </a:bodyPr>
          <a:lstStyle/>
          <a:p>
            <a:pPr>
              <a:spcAft>
                <a:spcPts val="600"/>
              </a:spcAft>
              <a:buSzPct val="80000"/>
            </a:pPr>
            <a:r>
              <a:rPr lang="el-GR" sz="2000" b="1" dirty="0">
                <a:solidFill>
                  <a:srgbClr val="FFFF00"/>
                </a:solidFill>
                <a:latin typeface="Arial" pitchFamily="34" charset="0"/>
                <a:cs typeface="Arial" pitchFamily="34" charset="0"/>
              </a:rPr>
              <a:t>Τέλος άλλη κατηγορία δικτύων είναι : </a:t>
            </a:r>
            <a:endParaRPr lang="el-GR" sz="2000" b="1" dirty="0">
              <a:solidFill>
                <a:srgbClr val="FDBC03"/>
              </a:solidFill>
              <a:latin typeface="Arial" pitchFamily="34" charset="0"/>
              <a:cs typeface="Arial" pitchFamily="34" charset="0"/>
            </a:endParaRPr>
          </a:p>
          <a:p>
            <a:pPr marL="285750" indent="-285750">
              <a:spcAft>
                <a:spcPts val="600"/>
              </a:spcAft>
              <a:buSzPct val="80000"/>
              <a:buBlip>
                <a:blip r:embed="rId3"/>
              </a:buBlip>
            </a:pPr>
            <a:r>
              <a:rPr lang="el-GR" b="1" dirty="0">
                <a:solidFill>
                  <a:srgbClr val="FDBC03"/>
                </a:solidFill>
                <a:latin typeface="Arial" pitchFamily="34" charset="0"/>
                <a:cs typeface="Arial" pitchFamily="34" charset="0"/>
              </a:rPr>
              <a:t>Εικονικό Ιδιωτικό Δίκτυο (</a:t>
            </a:r>
            <a:r>
              <a:rPr lang="en-US" b="1" dirty="0">
                <a:solidFill>
                  <a:srgbClr val="FDBC03"/>
                </a:solidFill>
                <a:latin typeface="Arial" pitchFamily="34" charset="0"/>
                <a:cs typeface="Arial" pitchFamily="34" charset="0"/>
              </a:rPr>
              <a:t>VPN - Virtual Private Network)</a:t>
            </a:r>
            <a:r>
              <a:rPr lang="el-GR" b="1" dirty="0">
                <a:solidFill>
                  <a:srgbClr val="FDBC03"/>
                </a:solidFill>
                <a:latin typeface="Arial" pitchFamily="34" charset="0"/>
                <a:cs typeface="Arial" pitchFamily="34" charset="0"/>
              </a:rPr>
              <a:t>: </a:t>
            </a:r>
            <a:r>
              <a:rPr lang="el-GR" dirty="0">
                <a:latin typeface="Arial" pitchFamily="34" charset="0"/>
                <a:cs typeface="Arial" pitchFamily="34" charset="0"/>
              </a:rPr>
              <a:t>Δίκτυο στο οποίο οι συνδέσεις μεταξύ των κόμβων πραγματοποιούνται με την χρήση ανοιχτών συνδέσεων ή από εικονικά κυκλώματα σε κάποιο μεγαλύτερης κλίμακας δίκτυο (πχ. Internet) και όχι σε φυσικά καλώδια.</a:t>
            </a:r>
          </a:p>
        </p:txBody>
      </p:sp>
    </p:spTree>
    <p:extLst>
      <p:ext uri="{BB962C8B-B14F-4D97-AF65-F5344CB8AC3E}">
        <p14:creationId xmlns:p14="http://schemas.microsoft.com/office/powerpoint/2010/main" val="2333359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259632" y="188640"/>
            <a:ext cx="5884136"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Διαδίκτυα</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17</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( 16 )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428" y="2088232"/>
            <a:ext cx="481708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539552" y="777478"/>
            <a:ext cx="7992888" cy="923330"/>
          </a:xfrm>
          <a:prstGeom prst="rect">
            <a:avLst/>
          </a:prstGeom>
        </p:spPr>
        <p:txBody>
          <a:bodyPr wrap="square">
            <a:spAutoFit/>
          </a:bodyPr>
          <a:lstStyle/>
          <a:p>
            <a:r>
              <a:rPr lang="el-GR" b="1" dirty="0">
                <a:solidFill>
                  <a:srgbClr val="FFCC00"/>
                </a:solidFill>
                <a:latin typeface="Arial" pitchFamily="34" charset="0"/>
                <a:cs typeface="Arial" pitchFamily="34" charset="0"/>
              </a:rPr>
              <a:t>Διαδίκτυο (</a:t>
            </a:r>
            <a:r>
              <a:rPr lang="el-GR" b="1" dirty="0" err="1">
                <a:solidFill>
                  <a:srgbClr val="FFCC00"/>
                </a:solidFill>
                <a:latin typeface="Arial" pitchFamily="34" charset="0"/>
                <a:cs typeface="Arial" pitchFamily="34" charset="0"/>
              </a:rPr>
              <a:t>internet</a:t>
            </a:r>
            <a:r>
              <a:rPr lang="el-GR" b="1" dirty="0">
                <a:solidFill>
                  <a:srgbClr val="FFCC00"/>
                </a:solidFill>
                <a:latin typeface="Arial" pitchFamily="34" charset="0"/>
                <a:cs typeface="Arial" pitchFamily="34" charset="0"/>
              </a:rPr>
              <a:t> ή </a:t>
            </a:r>
            <a:r>
              <a:rPr lang="el-GR" b="1" dirty="0" err="1">
                <a:solidFill>
                  <a:srgbClr val="FFCC00"/>
                </a:solidFill>
                <a:latin typeface="Arial" pitchFamily="34" charset="0"/>
                <a:cs typeface="Arial" pitchFamily="34" charset="0"/>
              </a:rPr>
              <a:t>internetwork</a:t>
            </a:r>
            <a:r>
              <a:rPr lang="el-GR" b="1" dirty="0">
                <a:solidFill>
                  <a:srgbClr val="FFCC00"/>
                </a:solidFill>
                <a:latin typeface="Arial" pitchFamily="34" charset="0"/>
                <a:cs typeface="Arial" pitchFamily="34" charset="0"/>
              </a:rPr>
              <a:t>) </a:t>
            </a:r>
            <a:r>
              <a:rPr lang="el-GR" dirty="0">
                <a:latin typeface="Arial" pitchFamily="34" charset="0"/>
                <a:cs typeface="Arial" pitchFamily="34" charset="0"/>
              </a:rPr>
              <a:t>είναι ένα σύνολο από δύο ή περισσότερα δίκτυα (LAN, MAN, WAN κλπ.) που συνδέονται μεταξύ τους με διάφορες συσκευές (π.χ. </a:t>
            </a:r>
            <a:r>
              <a:rPr lang="en-US" dirty="0">
                <a:latin typeface="Arial" pitchFamily="34" charset="0"/>
                <a:cs typeface="Arial" pitchFamily="34" charset="0"/>
              </a:rPr>
              <a:t>routers).</a:t>
            </a:r>
            <a:endParaRPr lang="el-GR" dirty="0">
              <a:latin typeface="Arial" pitchFamily="34" charset="0"/>
              <a:cs typeface="Arial" pitchFamily="34" charset="0"/>
            </a:endParaRP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891734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87624" y="188640"/>
            <a:ext cx="6912768"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Τυποποίηση Δικτύων - Πρότυπα</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18</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( 17 )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395536" y="711860"/>
            <a:ext cx="8280920" cy="4293483"/>
          </a:xfrm>
          <a:prstGeom prst="rect">
            <a:avLst/>
          </a:prstGeom>
        </p:spPr>
        <p:txBody>
          <a:bodyPr wrap="square">
            <a:spAutoFit/>
          </a:bodyPr>
          <a:lstStyle/>
          <a:p>
            <a:pPr>
              <a:spcAft>
                <a:spcPts val="600"/>
              </a:spcAft>
            </a:pPr>
            <a:r>
              <a:rPr lang="el-GR" sz="2000" dirty="0">
                <a:solidFill>
                  <a:srgbClr val="FFFF00"/>
                </a:solidFill>
                <a:latin typeface="Arial" pitchFamily="34" charset="0"/>
                <a:cs typeface="Arial" pitchFamily="34" charset="0"/>
              </a:rPr>
              <a:t>Οι σημαντικότεροι αναγνωρισμένοι οργανισμοί τυποποίησης είναι:</a:t>
            </a:r>
          </a:p>
          <a:p>
            <a:pPr>
              <a:spcAft>
                <a:spcPts val="600"/>
              </a:spcAft>
            </a:pPr>
            <a:r>
              <a:rPr lang="el-GR" b="1" dirty="0">
                <a:solidFill>
                  <a:srgbClr val="FDBC03"/>
                </a:solidFill>
                <a:latin typeface="Arial" pitchFamily="34" charset="0"/>
                <a:cs typeface="Arial" pitchFamily="34" charset="0"/>
              </a:rPr>
              <a:t>Αναφορικά με την βιομηχανία των υπολογιστών:</a:t>
            </a:r>
          </a:p>
          <a:p>
            <a:pPr marL="544513" indent="-285750">
              <a:spcAft>
                <a:spcPts val="600"/>
              </a:spcAft>
              <a:buSzPct val="80000"/>
              <a:buBlip>
                <a:blip r:embed="rId3"/>
              </a:buBlip>
            </a:pPr>
            <a:r>
              <a:rPr lang="en-US" dirty="0">
                <a:latin typeface="Arial" pitchFamily="34" charset="0"/>
                <a:cs typeface="Arial" pitchFamily="34" charset="0"/>
              </a:rPr>
              <a:t>Institution of Electrical and Electronics Engineers (IEEE).</a:t>
            </a:r>
          </a:p>
          <a:p>
            <a:pPr marL="544513" indent="-285750">
              <a:spcAft>
                <a:spcPts val="600"/>
              </a:spcAft>
              <a:buSzPct val="80000"/>
              <a:buBlip>
                <a:blip r:embed="rId3"/>
              </a:buBlip>
            </a:pPr>
            <a:r>
              <a:rPr lang="en-US" dirty="0">
                <a:latin typeface="Arial" pitchFamily="34" charset="0"/>
                <a:cs typeface="Arial" pitchFamily="34" charset="0"/>
              </a:rPr>
              <a:t>Electrical Industries Association (EIA).</a:t>
            </a:r>
          </a:p>
          <a:p>
            <a:pPr marL="544513" indent="-285750">
              <a:spcAft>
                <a:spcPts val="600"/>
              </a:spcAft>
              <a:buSzPct val="80000"/>
              <a:buBlip>
                <a:blip r:embed="rId3"/>
              </a:buBlip>
            </a:pPr>
            <a:r>
              <a:rPr lang="en-US" dirty="0">
                <a:latin typeface="Arial" pitchFamily="34" charset="0"/>
                <a:cs typeface="Arial" pitchFamily="34" charset="0"/>
              </a:rPr>
              <a:t>European Computer Manufacturers Association (ECMA).</a:t>
            </a:r>
            <a:endParaRPr lang="el-GR" dirty="0">
              <a:latin typeface="Arial" pitchFamily="34" charset="0"/>
              <a:cs typeface="Arial" pitchFamily="34" charset="0"/>
            </a:endParaRPr>
          </a:p>
          <a:p>
            <a:pPr>
              <a:spcAft>
                <a:spcPts val="600"/>
              </a:spcAft>
              <a:buSzPct val="80000"/>
            </a:pPr>
            <a:r>
              <a:rPr lang="el-GR" b="1" dirty="0">
                <a:solidFill>
                  <a:srgbClr val="FDBC03"/>
                </a:solidFill>
                <a:latin typeface="Arial" pitchFamily="34" charset="0"/>
                <a:cs typeface="Arial" pitchFamily="34" charset="0"/>
              </a:rPr>
              <a:t>Αναφορικά με τις Τηλεπικοινωνίες:</a:t>
            </a:r>
            <a:endParaRPr lang="en-US" b="1" dirty="0">
              <a:solidFill>
                <a:srgbClr val="FDBC03"/>
              </a:solidFill>
              <a:latin typeface="Arial" pitchFamily="34" charset="0"/>
              <a:cs typeface="Arial" pitchFamily="34" charset="0"/>
            </a:endParaRPr>
          </a:p>
          <a:p>
            <a:pPr marL="544513" indent="-285750">
              <a:spcAft>
                <a:spcPts val="600"/>
              </a:spcAft>
              <a:buSzPct val="80000"/>
              <a:buBlip>
                <a:blip r:embed="rId3"/>
              </a:buBlip>
            </a:pPr>
            <a:r>
              <a:rPr lang="en-US" dirty="0">
                <a:latin typeface="Arial" pitchFamily="34" charset="0"/>
                <a:cs typeface="Arial" pitchFamily="34" charset="0"/>
              </a:rPr>
              <a:t>America National Standards Institute (ANSI).</a:t>
            </a:r>
            <a:endParaRPr lang="el-GR" dirty="0">
              <a:latin typeface="Arial" pitchFamily="34" charset="0"/>
              <a:cs typeface="Arial" pitchFamily="34" charset="0"/>
            </a:endParaRPr>
          </a:p>
          <a:p>
            <a:pPr marL="544513" indent="-285750">
              <a:spcAft>
                <a:spcPts val="600"/>
              </a:spcAft>
              <a:buSzPct val="80000"/>
              <a:buBlip>
                <a:blip r:embed="rId3"/>
              </a:buBlip>
            </a:pPr>
            <a:r>
              <a:rPr lang="en-US" dirty="0">
                <a:latin typeface="Arial" pitchFamily="34" charset="0"/>
                <a:cs typeface="Arial" pitchFamily="34" charset="0"/>
              </a:rPr>
              <a:t>Conference European of Post and Telecommunications (CEPT).</a:t>
            </a:r>
          </a:p>
          <a:p>
            <a:pPr marL="544513" indent="-285750">
              <a:spcAft>
                <a:spcPts val="600"/>
              </a:spcAft>
              <a:buSzPct val="80000"/>
              <a:buBlip>
                <a:blip r:embed="rId3"/>
              </a:buBlip>
            </a:pPr>
            <a:r>
              <a:rPr lang="en-US" dirty="0">
                <a:latin typeface="Arial" pitchFamily="34" charset="0"/>
                <a:cs typeface="Arial" pitchFamily="34" charset="0"/>
              </a:rPr>
              <a:t>International Telecommunications Union (ITU).</a:t>
            </a:r>
          </a:p>
          <a:p>
            <a:pPr marL="544513" indent="-285750">
              <a:spcAft>
                <a:spcPts val="600"/>
              </a:spcAft>
              <a:buSzPct val="80000"/>
              <a:buBlip>
                <a:blip r:embed="rId3"/>
              </a:buBlip>
            </a:pPr>
            <a:r>
              <a:rPr lang="en-US" dirty="0">
                <a:latin typeface="Arial" pitchFamily="34" charset="0"/>
                <a:cs typeface="Arial" pitchFamily="34" charset="0"/>
              </a:rPr>
              <a:t>International Telegraph and Telephone Consultative Committee (CCITT).</a:t>
            </a:r>
          </a:p>
          <a:p>
            <a:pPr marL="544513" indent="-285750">
              <a:spcAft>
                <a:spcPts val="600"/>
              </a:spcAft>
              <a:buSzPct val="80000"/>
              <a:buBlip>
                <a:blip r:embed="rId3"/>
              </a:buBlip>
            </a:pPr>
            <a:r>
              <a:rPr lang="en-US" dirty="0">
                <a:latin typeface="Arial" pitchFamily="34" charset="0"/>
                <a:cs typeface="Arial" pitchFamily="34" charset="0"/>
              </a:rPr>
              <a:t>International Organization for Standardization (ISO).</a:t>
            </a:r>
            <a:endParaRPr lang="el-GR" dirty="0">
              <a:latin typeface="Arial" pitchFamily="34" charset="0"/>
              <a:cs typeface="Arial" pitchFamily="34" charset="0"/>
            </a:endParaRPr>
          </a:p>
          <a:p>
            <a:pPr marL="544513" indent="-285750">
              <a:spcAft>
                <a:spcPts val="600"/>
              </a:spcAft>
              <a:buSzPct val="80000"/>
              <a:buBlip>
                <a:blip r:embed="rId3"/>
              </a:buBlip>
            </a:pPr>
            <a:r>
              <a:rPr lang="en-US" dirty="0">
                <a:latin typeface="Arial" pitchFamily="34" charset="0"/>
                <a:cs typeface="Arial" pitchFamily="34" charset="0"/>
              </a:rPr>
              <a:t>Telecommunication Standardization Sector (ITU-T)  </a:t>
            </a:r>
            <a:endParaRPr lang="el-GR" dirty="0">
              <a:latin typeface="Arial" pitchFamily="34" charset="0"/>
              <a:cs typeface="Arial" pitchFamily="34" charset="0"/>
            </a:endParaRP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693646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87624" y="188640"/>
            <a:ext cx="7344816"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Τυποποίηση Δικτύων - Πρότυπα </a:t>
            </a:r>
            <a:r>
              <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rPr>
              <a:t>(συνέχεια)</a:t>
            </a:r>
          </a:p>
        </p:txBody>
      </p:sp>
      <p:sp>
        <p:nvSpPr>
          <p:cNvPr id="5" name="Slide Number Placeholder 4"/>
          <p:cNvSpPr>
            <a:spLocks noGrp="1"/>
          </p:cNvSpPr>
          <p:nvPr>
            <p:ph type="sldNum" sz="quarter" idx="12"/>
          </p:nvPr>
        </p:nvSpPr>
        <p:spPr/>
        <p:txBody>
          <a:bodyPr/>
          <a:lstStyle/>
          <a:p>
            <a:fld id="{7DC2DD2A-35F6-4520-8A0D-802F114E5671}" type="slidenum">
              <a:rPr lang="el-GR" smtClean="0"/>
              <a:pPr/>
              <a:t>19</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( 18 )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395536" y="711860"/>
            <a:ext cx="8280920" cy="400110"/>
          </a:xfrm>
          <a:prstGeom prst="rect">
            <a:avLst/>
          </a:prstGeom>
        </p:spPr>
        <p:txBody>
          <a:bodyPr wrap="square">
            <a:spAutoFit/>
          </a:bodyPr>
          <a:lstStyle/>
          <a:p>
            <a:pPr>
              <a:spcAft>
                <a:spcPts val="600"/>
              </a:spcAft>
            </a:pPr>
            <a:r>
              <a:rPr lang="el-GR" sz="2000" dirty="0">
                <a:solidFill>
                  <a:srgbClr val="FFFF00"/>
                </a:solidFill>
                <a:latin typeface="Arial" pitchFamily="34" charset="0"/>
                <a:cs typeface="Arial" pitchFamily="34" charset="0"/>
              </a:rPr>
              <a:t>Οι σημαντικότεροι αναγνωρισμένοι οργανισμοί τυποποίησης είναι </a:t>
            </a:r>
            <a:r>
              <a:rPr lang="el-GR" sz="1000" dirty="0">
                <a:solidFill>
                  <a:srgbClr val="FFFF00"/>
                </a:solidFill>
                <a:latin typeface="Arial" pitchFamily="34" charset="0"/>
                <a:cs typeface="Arial" pitchFamily="34" charset="0"/>
              </a:rPr>
              <a:t>(συνέχεια)</a:t>
            </a:r>
            <a:r>
              <a:rPr lang="el-GR" sz="2000" dirty="0">
                <a:solidFill>
                  <a:srgbClr val="FFFF00"/>
                </a:solidFill>
                <a:latin typeface="Arial" pitchFamily="34" charset="0"/>
                <a:cs typeface="Arial" pitchFamily="34" charset="0"/>
              </a:rPr>
              <a:t>:</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Ορθογώνιο 7"/>
          <p:cNvSpPr/>
          <p:nvPr/>
        </p:nvSpPr>
        <p:spPr>
          <a:xfrm>
            <a:off x="395536" y="1124744"/>
            <a:ext cx="8280920" cy="2492990"/>
          </a:xfrm>
          <a:prstGeom prst="rect">
            <a:avLst/>
          </a:prstGeom>
        </p:spPr>
        <p:txBody>
          <a:bodyPr wrap="square">
            <a:spAutoFit/>
          </a:bodyPr>
          <a:lstStyle/>
          <a:p>
            <a:pPr>
              <a:spcAft>
                <a:spcPts val="600"/>
              </a:spcAft>
              <a:buSzPct val="80000"/>
            </a:pPr>
            <a:r>
              <a:rPr lang="el-GR" b="1" dirty="0">
                <a:solidFill>
                  <a:srgbClr val="FDBC03"/>
                </a:solidFill>
                <a:latin typeface="Arial" pitchFamily="34" charset="0"/>
                <a:cs typeface="Arial" pitchFamily="34" charset="0"/>
              </a:rPr>
              <a:t>Αναφορικά με το Διαδίκτυο:</a:t>
            </a:r>
            <a:endParaRPr lang="en-US" b="1" dirty="0">
              <a:solidFill>
                <a:srgbClr val="FDBC03"/>
              </a:solidFill>
              <a:latin typeface="Arial" pitchFamily="34" charset="0"/>
              <a:cs typeface="Arial" pitchFamily="34" charset="0"/>
            </a:endParaRPr>
          </a:p>
          <a:p>
            <a:pPr marL="544513" indent="-285750">
              <a:spcAft>
                <a:spcPts val="600"/>
              </a:spcAft>
              <a:buSzPct val="80000"/>
              <a:buBlip>
                <a:blip r:embed="rId3"/>
              </a:buBlip>
            </a:pPr>
            <a:r>
              <a:rPr lang="en-US" dirty="0">
                <a:latin typeface="Arial" pitchFamily="34" charset="0"/>
                <a:cs typeface="Arial" pitchFamily="34" charset="0"/>
              </a:rPr>
              <a:t>World Wide Web Consortium</a:t>
            </a:r>
            <a:r>
              <a:rPr lang="el-GR" dirty="0">
                <a:latin typeface="Arial" pitchFamily="34" charset="0"/>
                <a:cs typeface="Arial" pitchFamily="34" charset="0"/>
              </a:rPr>
              <a:t> (</a:t>
            </a:r>
            <a:r>
              <a:rPr lang="en-US" dirty="0">
                <a:latin typeface="Arial" pitchFamily="34" charset="0"/>
                <a:cs typeface="Arial" pitchFamily="34" charset="0"/>
              </a:rPr>
              <a:t>W3C)</a:t>
            </a:r>
          </a:p>
          <a:p>
            <a:pPr marL="544513" indent="-285750">
              <a:spcAft>
                <a:spcPts val="600"/>
              </a:spcAft>
              <a:buSzPct val="80000"/>
              <a:buBlip>
                <a:blip r:embed="rId3"/>
              </a:buBlip>
            </a:pPr>
            <a:r>
              <a:rPr lang="en-US" dirty="0">
                <a:latin typeface="Arial" pitchFamily="34" charset="0"/>
                <a:cs typeface="Arial" pitchFamily="34" charset="0"/>
              </a:rPr>
              <a:t>Technical Specifications for a 3rd Generation Mobile System (3GPP)</a:t>
            </a:r>
          </a:p>
          <a:p>
            <a:pPr marL="544513" indent="-285750">
              <a:spcAft>
                <a:spcPts val="600"/>
              </a:spcAft>
              <a:buSzPct val="80000"/>
              <a:buBlip>
                <a:blip r:embed="rId3"/>
              </a:buBlip>
            </a:pPr>
            <a:r>
              <a:rPr lang="en-US" dirty="0">
                <a:latin typeface="Arial" pitchFamily="34" charset="0"/>
                <a:cs typeface="Arial" pitchFamily="34" charset="0"/>
              </a:rPr>
              <a:t>The Internet Engineering Task Force (IETF)</a:t>
            </a:r>
          </a:p>
          <a:p>
            <a:pPr marL="544513" indent="-285750">
              <a:spcAft>
                <a:spcPts val="600"/>
              </a:spcAft>
              <a:buSzPct val="80000"/>
              <a:buBlip>
                <a:blip r:embed="rId3"/>
              </a:buBlip>
            </a:pPr>
            <a:r>
              <a:rPr lang="en-US" dirty="0">
                <a:latin typeface="Arial" pitchFamily="34" charset="0"/>
                <a:cs typeface="Arial" pitchFamily="34" charset="0"/>
              </a:rPr>
              <a:t>The Internet Corporation for Assigned Names and Numbers (ICANN)</a:t>
            </a:r>
          </a:p>
          <a:p>
            <a:pPr marL="544513" indent="-285750">
              <a:spcAft>
                <a:spcPts val="600"/>
              </a:spcAft>
              <a:buSzPct val="80000"/>
              <a:buBlip>
                <a:blip r:embed="rId3"/>
              </a:buBlip>
            </a:pPr>
            <a:r>
              <a:rPr lang="en-US" dirty="0">
                <a:latin typeface="Arial" pitchFamily="34" charset="0"/>
                <a:cs typeface="Arial" pitchFamily="34" charset="0"/>
              </a:rPr>
              <a:t>The Internet Assigned Numbers Authority (IANA W3C)</a:t>
            </a:r>
            <a:endParaRPr lang="el-GR" dirty="0">
              <a:latin typeface="Arial" pitchFamily="34" charset="0"/>
              <a:cs typeface="Arial" pitchFamily="34" charset="0"/>
            </a:endParaRPr>
          </a:p>
          <a:p>
            <a:pPr marL="544513" indent="-285750">
              <a:spcAft>
                <a:spcPts val="600"/>
              </a:spcAft>
              <a:buSzPct val="80000"/>
              <a:buBlip>
                <a:blip r:embed="rId3"/>
              </a:buBlip>
            </a:pPr>
            <a:endParaRPr lang="el-GR" dirty="0">
              <a:latin typeface="Arial" pitchFamily="34" charset="0"/>
              <a:cs typeface="Arial" pitchFamily="34" charset="0"/>
            </a:endParaRPr>
          </a:p>
        </p:txBody>
      </p:sp>
    </p:spTree>
    <p:extLst>
      <p:ext uri="{BB962C8B-B14F-4D97-AF65-F5344CB8AC3E}">
        <p14:creationId xmlns:p14="http://schemas.microsoft.com/office/powerpoint/2010/main" val="1302778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C2DD2A-35F6-4520-8A0D-802F114E5671}" type="slidenum">
              <a:rPr lang="el-GR" smtClean="0"/>
              <a:pPr/>
              <a:t>2</a:t>
            </a:fld>
            <a:endParaRPr lang="el-GR" dirty="0"/>
          </a:p>
        </p:txBody>
      </p:sp>
      <p:sp>
        <p:nvSpPr>
          <p:cNvPr id="3" name="2 - TextBox"/>
          <p:cNvSpPr txBox="1"/>
          <p:nvPr/>
        </p:nvSpPr>
        <p:spPr>
          <a:xfrm>
            <a:off x="1043608" y="2639814"/>
            <a:ext cx="7200800" cy="1077218"/>
          </a:xfrm>
          <a:prstGeom prst="rect">
            <a:avLst/>
          </a:prstGeom>
          <a:noFill/>
          <a:effectLst>
            <a:outerShdw blurRad="50800" dist="38100" dir="2700000" algn="tl" rotWithShape="0">
              <a:schemeClr val="tx1">
                <a:alpha val="40000"/>
              </a:schemeClr>
            </a:outerShdw>
            <a:reflection blurRad="6350" stA="50000" endA="300" endPos="90000" dir="5400000" sy="-100000" algn="bl" rotWithShape="0"/>
          </a:effectLst>
        </p:spPr>
        <p:txBody>
          <a:bodyPr wrap="square" rtlCol="0">
            <a:spAutoFit/>
          </a:bodyPr>
          <a:lstStyle/>
          <a:p>
            <a:pPr marL="2416175" indent="-2416175"/>
            <a:r>
              <a:rPr lang="el-GR" sz="3200" b="1" dirty="0">
                <a:solidFill>
                  <a:srgbClr val="FF6600"/>
                </a:solidFill>
                <a:effectLst>
                  <a:outerShdw blurRad="38100" dist="38100" dir="2700000" algn="tl">
                    <a:srgbClr val="000000">
                      <a:alpha val="43137"/>
                    </a:srgbClr>
                  </a:outerShdw>
                </a:effectLst>
                <a:latin typeface="Arial" pitchFamily="34" charset="0"/>
                <a:cs typeface="Arial" pitchFamily="34" charset="0"/>
              </a:rPr>
              <a:t>Κεφάλαιο 1: Εισαγωγή στα Δίκτυα Υπολογιστών</a:t>
            </a:r>
            <a:endParaRPr lang="el-GR" sz="3200" b="1" dirty="0">
              <a:solidFill>
                <a:srgbClr val="FF6600"/>
              </a:solidFill>
              <a:latin typeface="Arial" pitchFamily="34" charset="0"/>
              <a:cs typeface="Arial" pitchFamily="34" charset="0"/>
            </a:endParaRPr>
          </a:p>
        </p:txBody>
      </p:sp>
      <p:sp>
        <p:nvSpPr>
          <p:cNvPr id="4" name="3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(1)</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1 - Τίτλος"/>
          <p:cNvSpPr txBox="1">
            <a:spLocks/>
          </p:cNvSpPr>
          <p:nvPr/>
        </p:nvSpPr>
        <p:spPr>
          <a:xfrm>
            <a:off x="7164288" y="44624"/>
            <a:ext cx="1944216" cy="388648"/>
          </a:xfrm>
          <a:prstGeom prst="rect">
            <a:avLst/>
          </a:prstGeom>
          <a:effectLst/>
        </p:spPr>
        <p:txBody>
          <a:bodyPr/>
          <a:lstStyle/>
          <a:p>
            <a:pPr lvl="0" algn="ctr">
              <a:spcBef>
                <a:spcPct val="0"/>
              </a:spcBef>
              <a:defRPr/>
            </a:pPr>
            <a:r>
              <a:rPr lang="el-GR" sz="1200" dirty="0">
                <a:solidFill>
                  <a:srgbClr val="FFFF00"/>
                </a:solidFill>
                <a:latin typeface="Arial" pitchFamily="34" charset="0"/>
                <a:ea typeface="Tahoma" pitchFamily="34" charset="0"/>
                <a:cs typeface="Arial" pitchFamily="34" charset="0"/>
              </a:rPr>
              <a:t>Δίκτυα Υπολογιστών</a:t>
            </a:r>
            <a:endParaRPr kumimoji="0" lang="el-GR" sz="1200" b="0" i="0" u="none" strike="noStrike" kern="1200" cap="none" spc="-100" normalizeH="0" baseline="0" noProof="0" dirty="0">
              <a:ln>
                <a:noFill/>
              </a:ln>
              <a:solidFill>
                <a:srgbClr val="FFFF00"/>
              </a:solidFill>
              <a:effectLst/>
              <a:uLnTx/>
              <a:uFillTx/>
              <a:latin typeface="Arial" pitchFamily="34" charset="0"/>
              <a:ea typeface="Tahoma"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116632"/>
            <a:ext cx="5976664"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20</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( 19 )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323528" y="692696"/>
            <a:ext cx="8424936" cy="430887"/>
          </a:xfrm>
          <a:prstGeom prst="rect">
            <a:avLst/>
          </a:prstGeom>
        </p:spPr>
        <p:txBody>
          <a:bodyPr wrap="square">
            <a:spAutoFit/>
          </a:bodyPr>
          <a:lstStyle/>
          <a:p>
            <a:pPr algn="ct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(O</a:t>
            </a:r>
            <a:r>
              <a:rPr lang="en-US" sz="2200" dirty="0">
                <a:solidFill>
                  <a:srgbClr val="FFFF00"/>
                </a:solidFill>
                <a:latin typeface="Arial" pitchFamily="34" charset="0"/>
                <a:cs typeface="Arial" pitchFamily="34" charset="0"/>
              </a:rPr>
              <a:t>pen</a:t>
            </a:r>
            <a:r>
              <a:rPr lang="en-US" sz="2200" b="1" dirty="0">
                <a:solidFill>
                  <a:srgbClr val="FFFF00"/>
                </a:solidFill>
                <a:latin typeface="Arial" pitchFamily="34" charset="0"/>
                <a:cs typeface="Arial" pitchFamily="34" charset="0"/>
              </a:rPr>
              <a:t> S</a:t>
            </a:r>
            <a:r>
              <a:rPr lang="en-US" sz="2200" dirty="0">
                <a:solidFill>
                  <a:srgbClr val="FFFF00"/>
                </a:solidFill>
                <a:latin typeface="Arial" pitchFamily="34" charset="0"/>
                <a:cs typeface="Arial" pitchFamily="34" charset="0"/>
              </a:rPr>
              <a:t>ystems</a:t>
            </a:r>
            <a:r>
              <a:rPr lang="en-US" sz="2200" b="1" dirty="0">
                <a:solidFill>
                  <a:srgbClr val="FFFF00"/>
                </a:solidFill>
                <a:latin typeface="Arial" pitchFamily="34" charset="0"/>
                <a:cs typeface="Arial" pitchFamily="34" charset="0"/>
              </a:rPr>
              <a:t> I</a:t>
            </a:r>
            <a:r>
              <a:rPr lang="en-US" sz="2200" dirty="0">
                <a:solidFill>
                  <a:srgbClr val="FFFF00"/>
                </a:solidFill>
                <a:latin typeface="Arial" pitchFamily="34" charset="0"/>
                <a:cs typeface="Arial" pitchFamily="34" charset="0"/>
              </a:rPr>
              <a:t>nterconnection</a:t>
            </a:r>
            <a:r>
              <a:rPr lang="en-US" sz="2200" b="1" dirty="0">
                <a:solidFill>
                  <a:srgbClr val="FFFF00"/>
                </a:solidFill>
                <a:latin typeface="Arial" pitchFamily="34" charset="0"/>
                <a:cs typeface="Arial" pitchFamily="34" charset="0"/>
              </a:rPr>
              <a:t>)</a:t>
            </a:r>
            <a:r>
              <a:rPr lang="el-GR" sz="2200" b="1" dirty="0">
                <a:solidFill>
                  <a:srgbClr val="FFFF00"/>
                </a:solidFill>
                <a:latin typeface="Arial" pitchFamily="34" charset="0"/>
                <a:cs typeface="Arial" pitchFamily="34" charset="0"/>
              </a:rPr>
              <a:t> της ISO</a:t>
            </a:r>
            <a:endParaRPr lang="el-GR" sz="2200" b="1" dirty="0">
              <a:solidFill>
                <a:srgbClr val="FDBC03"/>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7"/>
            <a:ext cx="4487927"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23423" y="1268760"/>
            <a:ext cx="4585081" cy="4247317"/>
          </a:xfrm>
          <a:prstGeom prst="rect">
            <a:avLst/>
          </a:prstGeom>
          <a:noFill/>
        </p:spPr>
        <p:txBody>
          <a:bodyPr wrap="square" rtlCol="0">
            <a:spAutoFit/>
          </a:bodyPr>
          <a:lstStyle/>
          <a:p>
            <a:pPr marL="285750" indent="-285750">
              <a:spcAft>
                <a:spcPts val="600"/>
              </a:spcAft>
              <a:buSzPct val="80000"/>
              <a:buBlip>
                <a:blip r:embed="rId4"/>
              </a:buBlip>
            </a:pPr>
            <a:r>
              <a:rPr lang="el-GR" sz="1700" dirty="0">
                <a:latin typeface="Arial" pitchFamily="34" charset="0"/>
                <a:cs typeface="Arial" pitchFamily="34" charset="0"/>
              </a:rPr>
              <a:t>Θεωρείται ως το</a:t>
            </a:r>
            <a:r>
              <a:rPr lang="en-US" sz="1700" dirty="0">
                <a:latin typeface="Arial" pitchFamily="34" charset="0"/>
                <a:cs typeface="Arial" pitchFamily="34" charset="0"/>
              </a:rPr>
              <a:t> </a:t>
            </a:r>
            <a:r>
              <a:rPr lang="el-GR" sz="1700" dirty="0">
                <a:latin typeface="Arial" pitchFamily="34" charset="0"/>
                <a:cs typeface="Arial" pitchFamily="34" charset="0"/>
              </a:rPr>
              <a:t>πλέον αντιπροσωπευτικό μοντέλο δικτύου.</a:t>
            </a:r>
          </a:p>
          <a:p>
            <a:pPr marL="285750" indent="-285750">
              <a:spcAft>
                <a:spcPts val="600"/>
              </a:spcAft>
              <a:buSzPct val="80000"/>
              <a:buBlip>
                <a:blip r:embed="rId4"/>
              </a:buBlip>
            </a:pPr>
            <a:r>
              <a:rPr lang="el-GR" sz="1700" dirty="0">
                <a:latin typeface="Arial" pitchFamily="34" charset="0"/>
                <a:cs typeface="Arial" pitchFamily="34" charset="0"/>
              </a:rPr>
              <a:t>Η βασική ιδέα είναι η ομαδοποίηση και ταξινόμηση όλων των λειτουργιών που εκτελούνται σε ένα δίκτυο σε διάφορα επίπεδα (σύνολο 7), ανάλογα με τη φύση και το είδος της εξυπηρέτησης που προσφέρουν οι λειτουργίες αυτές.</a:t>
            </a:r>
          </a:p>
          <a:p>
            <a:pPr marL="285750" indent="-285750">
              <a:spcAft>
                <a:spcPts val="600"/>
              </a:spcAft>
              <a:buSzPct val="80000"/>
              <a:buBlip>
                <a:blip r:embed="rId4"/>
              </a:buBlip>
            </a:pPr>
            <a:r>
              <a:rPr lang="el-GR" sz="1700" dirty="0">
                <a:latin typeface="Arial" pitchFamily="34" charset="0"/>
                <a:cs typeface="Arial" pitchFamily="34" charset="0"/>
              </a:rPr>
              <a:t>Το κάθε ένα από τα 6 κατώτερα επίπεδα προσφέρει τις υπηρεσίες του στο ανώτερό του. </a:t>
            </a:r>
          </a:p>
          <a:p>
            <a:pPr marL="285750" indent="-285750">
              <a:spcAft>
                <a:spcPts val="600"/>
              </a:spcAft>
              <a:buSzPct val="80000"/>
              <a:buBlip>
                <a:blip r:embed="rId4"/>
              </a:buBlip>
            </a:pPr>
            <a:r>
              <a:rPr lang="el-GR" sz="1700" dirty="0">
                <a:latin typeface="Arial" pitchFamily="34" charset="0"/>
                <a:cs typeface="Arial" pitchFamily="34" charset="0"/>
              </a:rPr>
              <a:t>Οι υπηρεσίες και οι πληροφορίες που παρέχονται στο ανώτερο επίπεδο προσδιορίζονται από διασυνδέσεις (</a:t>
            </a:r>
            <a:r>
              <a:rPr lang="el-GR" sz="1700" dirty="0" err="1">
                <a:latin typeface="Arial" pitchFamily="34" charset="0"/>
                <a:cs typeface="Arial" pitchFamily="34" charset="0"/>
              </a:rPr>
              <a:t>Interfaces</a:t>
            </a:r>
            <a:r>
              <a:rPr lang="el-GR" sz="1700" dirty="0">
                <a:latin typeface="Arial" pitchFamily="34" charset="0"/>
                <a:cs typeface="Arial" pitchFamily="34" charset="0"/>
              </a:rPr>
              <a:t>) ανάμεσα στα επίπεδα.</a:t>
            </a: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2414351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DC2DD2A-35F6-4520-8A0D-802F114E5671}" type="slidenum">
              <a:rPr lang="el-GR" smtClean="0"/>
              <a:pPr/>
              <a:t>21</a:t>
            </a:fld>
            <a:endParaRPr lang="el-GR" dirty="0"/>
          </a:p>
        </p:txBody>
      </p:sp>
      <p:sp>
        <p:nvSpPr>
          <p:cNvPr id="4" name="Ορθογώνιο 3"/>
          <p:cNvSpPr/>
          <p:nvPr/>
        </p:nvSpPr>
        <p:spPr>
          <a:xfrm>
            <a:off x="2567493" y="188640"/>
            <a:ext cx="4380771"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5"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pic>
        <p:nvPicPr>
          <p:cNvPr id="1026" name="Picture 2" desc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600051" cy="347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536" y="4437112"/>
            <a:ext cx="8280920" cy="1554272"/>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Τα  τρία κατώτερα επίπεδα ασχολούνται με την μετάδοση των </a:t>
            </a:r>
            <a:r>
              <a:rPr lang="en-US" dirty="0">
                <a:latin typeface="Arial" pitchFamily="34" charset="0"/>
                <a:cs typeface="Arial" pitchFamily="34" charset="0"/>
              </a:rPr>
              <a:t>bit </a:t>
            </a:r>
            <a:r>
              <a:rPr lang="el-GR" dirty="0">
                <a:latin typeface="Arial" pitchFamily="34" charset="0"/>
                <a:cs typeface="Arial" pitchFamily="34" charset="0"/>
              </a:rPr>
              <a:t>, την μετάδοση πακέτων μέσα από μια ζεύξη και την μετάδοση των πακέτων από άκρη σε άκρη</a:t>
            </a:r>
          </a:p>
          <a:p>
            <a:pPr marL="285750" indent="-285750">
              <a:spcAft>
                <a:spcPts val="600"/>
              </a:spcAft>
              <a:buSzPct val="80000"/>
              <a:buBlip>
                <a:blip r:embed="rId3"/>
              </a:buBlip>
            </a:pPr>
            <a:r>
              <a:rPr lang="el-GR" dirty="0">
                <a:latin typeface="Arial" pitchFamily="34" charset="0"/>
                <a:cs typeface="Arial" pitchFamily="34" charset="0"/>
              </a:rPr>
              <a:t>Τα ανώτερα επίπεδα δομούν υπηρεσίες επικοινωνίας για τις εφαρμογές ων χρηστών</a:t>
            </a:r>
          </a:p>
        </p:txBody>
      </p:sp>
      <p:sp>
        <p:nvSpPr>
          <p:cNvPr id="8" name="1 - TextBox"/>
          <p:cNvSpPr txBox="1"/>
          <p:nvPr/>
        </p:nvSpPr>
        <p:spPr>
          <a:xfrm>
            <a:off x="0" y="1299"/>
            <a:ext cx="1691680" cy="246221"/>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10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0"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( 20 )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7265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DC2DD2A-35F6-4520-8A0D-802F114E5671}" type="slidenum">
              <a:rPr lang="el-GR" smtClean="0"/>
              <a:pPr/>
              <a:t>22</a:t>
            </a:fld>
            <a:endParaRPr lang="el-GR" dirty="0"/>
          </a:p>
        </p:txBody>
      </p:sp>
      <p:sp>
        <p:nvSpPr>
          <p:cNvPr id="4" name="1 - TextBox"/>
          <p:cNvSpPr txBox="1"/>
          <p:nvPr/>
        </p:nvSpPr>
        <p:spPr>
          <a:xfrm>
            <a:off x="0" y="1299"/>
            <a:ext cx="1691680" cy="246221"/>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10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Ορθογώνιο 4"/>
          <p:cNvSpPr/>
          <p:nvPr/>
        </p:nvSpPr>
        <p:spPr>
          <a:xfrm>
            <a:off x="2567493" y="188640"/>
            <a:ext cx="4380771"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6"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pic>
        <p:nvPicPr>
          <p:cNvPr id="2050" name="Picture 2" descr="peer_to_peer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5"/>
            <a:ext cx="6408712" cy="53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04248" y="1707773"/>
            <a:ext cx="2232248" cy="3046988"/>
          </a:xfrm>
          <a:prstGeom prst="rect">
            <a:avLst/>
          </a:prstGeom>
          <a:noFill/>
          <a:ln>
            <a:solidFill>
              <a:schemeClr val="tx1"/>
            </a:solidFill>
          </a:ln>
        </p:spPr>
        <p:txBody>
          <a:bodyPr wrap="square" rtlCol="0">
            <a:spAutoFit/>
          </a:bodyPr>
          <a:lstStyle/>
          <a:p>
            <a:pPr algn="ctr"/>
            <a:r>
              <a:rPr lang="el-GR" sz="1600" b="1" dirty="0">
                <a:latin typeface="Arial" pitchFamily="34" charset="0"/>
                <a:cs typeface="Arial" pitchFamily="34" charset="0"/>
              </a:rPr>
              <a:t>Κάθε στρώμα για να πετύχει  τις λειτουργίες με  τις οποίες είναι επιφορτισμένο προσθέτει πληροφορία στο πακέτο  που μεταφέρει στη μορφή μιας επικεφαλίδας ή μιας κατακλείδας.</a:t>
            </a:r>
          </a:p>
        </p:txBody>
      </p:sp>
      <p:sp>
        <p:nvSpPr>
          <p:cNvPr id="10"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( 21 )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6965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23</a:t>
            </a:fld>
            <a:endParaRPr lang="el-GR" dirty="0"/>
          </a:p>
        </p:txBody>
      </p:sp>
      <p:sp>
        <p:nvSpPr>
          <p:cNvPr id="3" name="Ορθογώνιο 2"/>
          <p:cNvSpPr/>
          <p:nvPr/>
        </p:nvSpPr>
        <p:spPr>
          <a:xfrm>
            <a:off x="179512" y="796642"/>
            <a:ext cx="518457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Εφαρμογής (</a:t>
            </a:r>
            <a:r>
              <a:rPr lang="en-US" sz="2000" b="1" dirty="0">
                <a:solidFill>
                  <a:srgbClr val="FF9900"/>
                </a:solidFill>
                <a:latin typeface="Arial" pitchFamily="34" charset="0"/>
                <a:cs typeface="Arial" pitchFamily="34" charset="0"/>
              </a:rPr>
              <a:t>Application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23425" y="1268760"/>
            <a:ext cx="4585079" cy="4662815"/>
          </a:xfrm>
          <a:prstGeom prst="rect">
            <a:avLst/>
          </a:prstGeom>
          <a:noFill/>
        </p:spPr>
        <p:txBody>
          <a:bodyPr wrap="square" rtlCol="0">
            <a:spAutoFit/>
          </a:bodyPr>
          <a:lstStyle/>
          <a:p>
            <a:pPr>
              <a:spcAft>
                <a:spcPts val="600"/>
              </a:spcAft>
              <a:buSzPct val="80000"/>
            </a:pPr>
            <a:r>
              <a:rPr lang="el-GR" sz="1700" dirty="0">
                <a:latin typeface="Arial" pitchFamily="34" charset="0"/>
                <a:cs typeface="Arial" pitchFamily="34" charset="0"/>
              </a:rPr>
              <a:t>Είναι το φιλικά προσκείμενο προς τον χρήστη επίπεδο, παρέχοντάς του ένα σύστημα </a:t>
            </a:r>
            <a:r>
              <a:rPr lang="el-GR" sz="1700" dirty="0" err="1">
                <a:latin typeface="Arial" pitchFamily="34" charset="0"/>
                <a:cs typeface="Arial" pitchFamily="34" charset="0"/>
              </a:rPr>
              <a:t>διεπαφής</a:t>
            </a:r>
            <a:r>
              <a:rPr lang="el-GR" sz="1700" dirty="0">
                <a:latin typeface="Arial" pitchFamily="34" charset="0"/>
                <a:cs typeface="Arial" pitchFamily="34" charset="0"/>
              </a:rPr>
              <a:t> (</a:t>
            </a:r>
            <a:r>
              <a:rPr lang="el-GR" sz="1700" dirty="0" err="1">
                <a:latin typeface="Arial" pitchFamily="34" charset="0"/>
                <a:cs typeface="Arial" pitchFamily="34" charset="0"/>
              </a:rPr>
              <a:t>User</a:t>
            </a:r>
            <a:r>
              <a:rPr lang="el-GR" sz="1700" dirty="0">
                <a:latin typeface="Arial" pitchFamily="34" charset="0"/>
                <a:cs typeface="Arial" pitchFamily="34" charset="0"/>
              </a:rPr>
              <a:t> </a:t>
            </a:r>
            <a:r>
              <a:rPr lang="el-GR" sz="1700" dirty="0" err="1">
                <a:latin typeface="Arial" pitchFamily="34" charset="0"/>
                <a:cs typeface="Arial" pitchFamily="34" charset="0"/>
              </a:rPr>
              <a:t>Interface</a:t>
            </a:r>
            <a:r>
              <a:rPr lang="el-GR" sz="1700" dirty="0">
                <a:latin typeface="Arial" pitchFamily="34" charset="0"/>
                <a:cs typeface="Arial" pitchFamily="34" charset="0"/>
              </a:rPr>
              <a:t>) ώστε να μπορέσει να εκτελέσει τις διάφορες εφαρμογές του. Υπηρεσίες που προσφέρει είναι:</a:t>
            </a:r>
          </a:p>
          <a:p>
            <a:pPr marL="285750" indent="-285750">
              <a:spcAft>
                <a:spcPts val="600"/>
              </a:spcAft>
              <a:buSzPct val="80000"/>
              <a:buBlip>
                <a:blip r:embed="rId4"/>
              </a:buBlip>
            </a:pPr>
            <a:r>
              <a:rPr lang="el-GR" sz="1700" dirty="0">
                <a:latin typeface="Arial" pitchFamily="34" charset="0"/>
                <a:cs typeface="Arial" pitchFamily="34" charset="0"/>
              </a:rPr>
              <a:t>Συμφωνία για τους μηχανισμούς ασφάλειας.</a:t>
            </a:r>
          </a:p>
          <a:p>
            <a:pPr marL="285750" indent="-285750">
              <a:spcAft>
                <a:spcPts val="600"/>
              </a:spcAft>
              <a:buSzPct val="80000"/>
              <a:buBlip>
                <a:blip r:embed="rId4"/>
              </a:buBlip>
            </a:pPr>
            <a:r>
              <a:rPr lang="el-GR" sz="1700" dirty="0">
                <a:latin typeface="Arial" pitchFamily="34" charset="0"/>
                <a:cs typeface="Arial" pitchFamily="34" charset="0"/>
              </a:rPr>
              <a:t>Προσδιορισμός της ταυτότητας αυτών που επιθυμούν να επικοινωνήσουν.</a:t>
            </a:r>
          </a:p>
          <a:p>
            <a:pPr marL="285750" indent="-285750">
              <a:spcAft>
                <a:spcPts val="600"/>
              </a:spcAft>
              <a:buSzPct val="80000"/>
              <a:buBlip>
                <a:blip r:embed="rId4"/>
              </a:buBlip>
            </a:pPr>
            <a:r>
              <a:rPr lang="el-GR" sz="1700" dirty="0">
                <a:latin typeface="Arial" pitchFamily="34" charset="0"/>
                <a:cs typeface="Arial" pitchFamily="34" charset="0"/>
              </a:rPr>
              <a:t>Συμφωνία για την υπευθυνότητα στους μηχανισμούς ανάκαμψης και χειρισμού σφαλμάτων.</a:t>
            </a:r>
          </a:p>
          <a:p>
            <a:pPr marL="285750" indent="-285750">
              <a:spcAft>
                <a:spcPts val="600"/>
              </a:spcAft>
              <a:buSzPct val="80000"/>
              <a:buBlip>
                <a:blip r:embed="rId4"/>
              </a:buBlip>
            </a:pPr>
            <a:r>
              <a:rPr lang="el-GR" sz="1700" dirty="0">
                <a:latin typeface="Arial" pitchFamily="34" charset="0"/>
                <a:cs typeface="Arial" pitchFamily="34" charset="0"/>
              </a:rPr>
              <a:t>Προσδιορισμός του εάν είναι διαθέσιμος αυτός με τον οποίο επιθυμεί ο χρήστης να επικοινωνήσει.</a:t>
            </a:r>
          </a:p>
          <a:p>
            <a:pPr marL="285750" indent="-285750">
              <a:spcAft>
                <a:spcPts val="600"/>
              </a:spcAft>
              <a:buSzPct val="80000"/>
              <a:buBlip>
                <a:blip r:embed="rId4"/>
              </a:buBlip>
            </a:pPr>
            <a:r>
              <a:rPr lang="el-GR" sz="1700" dirty="0">
                <a:latin typeface="Arial" pitchFamily="34" charset="0"/>
                <a:cs typeface="Arial" pitchFamily="34" charset="0"/>
              </a:rPr>
              <a:t>Ανάκτηση της άδειας για επικοινωνία.</a:t>
            </a:r>
          </a:p>
        </p:txBody>
      </p:sp>
      <p:sp>
        <p:nvSpPr>
          <p:cNvPr id="4" name="Ορθογώνιο 3"/>
          <p:cNvSpPr/>
          <p:nvPr/>
        </p:nvSpPr>
        <p:spPr>
          <a:xfrm>
            <a:off x="35496" y="1916832"/>
            <a:ext cx="4320480" cy="2736304"/>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3" name="Ορθογώνιο 12"/>
          <p:cNvSpPr/>
          <p:nvPr/>
        </p:nvSpPr>
        <p:spPr>
          <a:xfrm>
            <a:off x="2435193" y="188640"/>
            <a:ext cx="4380771"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1"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4"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( 22 )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320169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24</a:t>
            </a:fld>
            <a:endParaRPr lang="el-GR" dirty="0"/>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Παρουσίασης (</a:t>
            </a:r>
            <a:r>
              <a:rPr lang="en-US" sz="2000" b="1" dirty="0">
                <a:solidFill>
                  <a:srgbClr val="FF9900"/>
                </a:solidFill>
                <a:latin typeface="Arial" pitchFamily="34" charset="0"/>
                <a:cs typeface="Arial" pitchFamily="34" charset="0"/>
              </a:rPr>
              <a:t>Presentation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23425" y="1268760"/>
            <a:ext cx="4585079" cy="3016210"/>
          </a:xfrm>
          <a:prstGeom prst="rect">
            <a:avLst/>
          </a:prstGeom>
          <a:noFill/>
        </p:spPr>
        <p:txBody>
          <a:bodyPr wrap="square" rtlCol="0">
            <a:spAutoFit/>
          </a:bodyPr>
          <a:lstStyle/>
          <a:p>
            <a:pPr marL="285750" indent="-285750">
              <a:spcAft>
                <a:spcPts val="600"/>
              </a:spcAft>
              <a:buSzPct val="80000"/>
              <a:buBlip>
                <a:blip r:embed="rId4"/>
              </a:buBlip>
            </a:pPr>
            <a:r>
              <a:rPr lang="el-GR" sz="1700" dirty="0">
                <a:latin typeface="Arial" pitchFamily="34" charset="0"/>
                <a:cs typeface="Arial" pitchFamily="34" charset="0"/>
              </a:rPr>
              <a:t>Ασχολείται με τη μορφή που στέλνονται τα δεδομένα και αν θα πρέπει αυτή να αλλάζει ώστε να είναι κατανοητά και από τις δύο πλευρές.</a:t>
            </a:r>
          </a:p>
          <a:p>
            <a:pPr marL="285750" indent="-285750">
              <a:spcAft>
                <a:spcPts val="600"/>
              </a:spcAft>
              <a:buSzPct val="80000"/>
              <a:buBlip>
                <a:blip r:embed="rId4"/>
              </a:buBlip>
            </a:pPr>
            <a:r>
              <a:rPr lang="el-GR" sz="1700" dirty="0">
                <a:latin typeface="Arial" pitchFamily="34" charset="0"/>
                <a:cs typeface="Arial" pitchFamily="34" charset="0"/>
              </a:rPr>
              <a:t>Επιφορτίζεται με θέματα όπως:</a:t>
            </a:r>
          </a:p>
          <a:p>
            <a:pPr marL="742950" lvl="1" indent="-285750">
              <a:spcAft>
                <a:spcPts val="600"/>
              </a:spcAft>
              <a:buSzPct val="80000"/>
              <a:buBlip>
                <a:blip r:embed="rId5"/>
              </a:buBlip>
            </a:pPr>
            <a:r>
              <a:rPr lang="el-GR" sz="1700" dirty="0">
                <a:latin typeface="Arial" pitchFamily="34" charset="0"/>
                <a:cs typeface="Arial" pitchFamily="34" charset="0"/>
              </a:rPr>
              <a:t>Σύνταξη των δεδομένων (αν αυτά στέλνονται σε συμπιεσμένη μορφή, αν είναι κωδικοποιημένα ή κρυπτογραφημένα)</a:t>
            </a:r>
          </a:p>
          <a:p>
            <a:pPr marL="742950" lvl="1" indent="-285750">
              <a:spcAft>
                <a:spcPts val="600"/>
              </a:spcAft>
              <a:buSzPct val="80000"/>
              <a:buBlip>
                <a:blip r:embed="rId5"/>
              </a:buBlip>
            </a:pPr>
            <a:r>
              <a:rPr lang="el-GR" sz="1700" dirty="0">
                <a:latin typeface="Arial" pitchFamily="34" charset="0"/>
                <a:cs typeface="Arial" pitchFamily="34" charset="0"/>
              </a:rPr>
              <a:t>Διάφορα άλλα μέτρα ασφάλειας</a:t>
            </a:r>
          </a:p>
        </p:txBody>
      </p:sp>
      <p:sp>
        <p:nvSpPr>
          <p:cNvPr id="4" name="Ορθογώνιο 3"/>
          <p:cNvSpPr/>
          <p:nvPr/>
        </p:nvSpPr>
        <p:spPr>
          <a:xfrm>
            <a:off x="38752" y="2348880"/>
            <a:ext cx="4487930" cy="2232248"/>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311" y="1412776"/>
            <a:ext cx="434137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p:cNvSpPr/>
          <p:nvPr/>
        </p:nvSpPr>
        <p:spPr>
          <a:xfrm>
            <a:off x="2435193" y="292586"/>
            <a:ext cx="3864999" cy="400110"/>
          </a:xfrm>
          <a:prstGeom prst="rect">
            <a:avLst/>
          </a:prstGeom>
        </p:spPr>
        <p:txBody>
          <a:bodyPr wrap="square">
            <a:spAutoFit/>
          </a:bodyPr>
          <a:lstStyle/>
          <a:p>
            <a:pPr>
              <a:spcAft>
                <a:spcPts val="600"/>
              </a:spcAft>
            </a:pPr>
            <a:r>
              <a:rPr lang="el-GR" sz="2000" b="1" dirty="0">
                <a:solidFill>
                  <a:srgbClr val="FFFF00"/>
                </a:solidFill>
                <a:latin typeface="Arial" pitchFamily="34" charset="0"/>
                <a:cs typeface="Arial" pitchFamily="34" charset="0"/>
              </a:rPr>
              <a:t>Το Πρότυπο OSI</a:t>
            </a:r>
            <a:r>
              <a:rPr lang="en-US" sz="2000" b="1" dirty="0">
                <a:solidFill>
                  <a:srgbClr val="FFFF00"/>
                </a:solidFill>
                <a:latin typeface="Arial" pitchFamily="34" charset="0"/>
                <a:cs typeface="Arial" pitchFamily="34" charset="0"/>
              </a:rPr>
              <a:t> </a:t>
            </a:r>
            <a:r>
              <a:rPr lang="el-GR" sz="20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3"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2"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( 23 )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34594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25</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( 24 )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Συνόδου (</a:t>
            </a:r>
            <a:r>
              <a:rPr lang="en-US" sz="2000" b="1" dirty="0">
                <a:solidFill>
                  <a:srgbClr val="FF9900"/>
                </a:solidFill>
                <a:latin typeface="Arial" pitchFamily="34" charset="0"/>
                <a:cs typeface="Arial" pitchFamily="34" charset="0"/>
              </a:rPr>
              <a:t>Session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23425" y="1268760"/>
            <a:ext cx="4585079" cy="3724096"/>
          </a:xfrm>
          <a:prstGeom prst="rect">
            <a:avLst/>
          </a:prstGeom>
          <a:noFill/>
        </p:spPr>
        <p:txBody>
          <a:bodyPr wrap="square" rtlCol="0">
            <a:spAutoFit/>
          </a:bodyPr>
          <a:lstStyle/>
          <a:p>
            <a:pPr marL="285750" indent="-285750">
              <a:spcAft>
                <a:spcPts val="600"/>
              </a:spcAft>
              <a:buSzPct val="80000"/>
              <a:buBlip>
                <a:blip r:embed="rId4"/>
              </a:buBlip>
            </a:pPr>
            <a:r>
              <a:rPr lang="el-GR" sz="1700" dirty="0">
                <a:latin typeface="Arial" pitchFamily="34" charset="0"/>
                <a:cs typeface="Arial" pitchFamily="34" charset="0"/>
              </a:rPr>
              <a:t> Ελέγχει τις συνόδους (δηλαδή τις ανταλλαγές δεδομένων) μεταξύ δύο υπολογιστών, του Α και του Β. </a:t>
            </a:r>
          </a:p>
          <a:p>
            <a:pPr marL="285750" indent="-285750">
              <a:spcAft>
                <a:spcPts val="600"/>
              </a:spcAft>
              <a:buSzPct val="80000"/>
              <a:buBlip>
                <a:blip r:embed="rId4"/>
              </a:buBlip>
            </a:pPr>
            <a:r>
              <a:rPr lang="el-GR" sz="1700" dirty="0">
                <a:latin typeface="Arial" pitchFamily="34" charset="0"/>
                <a:cs typeface="Arial" pitchFamily="34" charset="0"/>
              </a:rPr>
              <a:t>Ξεκινά, διαχειρίζεται και τερματίζει τη σύνδεση μεταξύ μιας τοπικής και μιας απομακρυσμένης εφαρμογής. </a:t>
            </a:r>
          </a:p>
          <a:p>
            <a:pPr marL="285750" indent="-285750">
              <a:spcAft>
                <a:spcPts val="600"/>
              </a:spcAft>
              <a:buSzPct val="80000"/>
              <a:buBlip>
                <a:blip r:embed="rId4"/>
              </a:buBlip>
            </a:pPr>
            <a:r>
              <a:rPr lang="el-GR" sz="1700" dirty="0">
                <a:latin typeface="Arial" pitchFamily="34" charset="0"/>
                <a:cs typeface="Arial" pitchFamily="34" charset="0"/>
              </a:rPr>
              <a:t>Είναι υπεύθυνο για το ομαλό κλείσιμο της συνόδου και   για την αποθήκευση και την ανάκτηση κατάστασης. </a:t>
            </a:r>
          </a:p>
          <a:p>
            <a:pPr marL="285750" indent="-285750">
              <a:spcAft>
                <a:spcPts val="600"/>
              </a:spcAft>
              <a:buSzPct val="80000"/>
              <a:buBlip>
                <a:blip r:embed="rId4"/>
              </a:buBlip>
            </a:pPr>
            <a:r>
              <a:rPr lang="el-GR" sz="1700" dirty="0">
                <a:latin typeface="Arial" pitchFamily="34" charset="0"/>
                <a:cs typeface="Arial" pitchFamily="34" charset="0"/>
              </a:rPr>
              <a:t>Ασχολείται με τη  σύνταξη των δεδομένων (αν αυτά στέλνονται σε συμπιεσμένη μορφή, αν είναι κωδικοποιημένα ή κρυπτογραφημένα)</a:t>
            </a:r>
          </a:p>
        </p:txBody>
      </p:sp>
      <p:sp>
        <p:nvSpPr>
          <p:cNvPr id="4" name="Ορθογώνιο 3"/>
          <p:cNvSpPr/>
          <p:nvPr/>
        </p:nvSpPr>
        <p:spPr>
          <a:xfrm>
            <a:off x="35495" y="2708920"/>
            <a:ext cx="4487930" cy="1944216"/>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54" y="1425152"/>
            <a:ext cx="4341371" cy="9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p:cNvSpPr/>
          <p:nvPr/>
        </p:nvSpPr>
        <p:spPr>
          <a:xfrm>
            <a:off x="2435193" y="292586"/>
            <a:ext cx="4945119"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3"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416521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26</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( 25 )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Μεταφοράς (</a:t>
            </a:r>
            <a:r>
              <a:rPr lang="en-US" sz="2000" b="1" dirty="0">
                <a:solidFill>
                  <a:srgbClr val="FF9900"/>
                </a:solidFill>
                <a:latin typeface="Arial" pitchFamily="34" charset="0"/>
                <a:cs typeface="Arial" pitchFamily="34" charset="0"/>
              </a:rPr>
              <a:t>Transport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16016" y="1268760"/>
            <a:ext cx="4392488" cy="3801041"/>
          </a:xfrm>
          <a:prstGeom prst="rect">
            <a:avLst/>
          </a:prstGeom>
          <a:noFill/>
        </p:spPr>
        <p:txBody>
          <a:bodyPr wrap="square" rtlCol="0">
            <a:spAutoFit/>
          </a:bodyPr>
          <a:lstStyle/>
          <a:p>
            <a:pPr>
              <a:spcAft>
                <a:spcPts val="600"/>
              </a:spcAft>
              <a:buSzPct val="80000"/>
            </a:pPr>
            <a:r>
              <a:rPr lang="el-GR" sz="1700" dirty="0">
                <a:latin typeface="Arial" pitchFamily="34" charset="0"/>
                <a:cs typeface="Arial" pitchFamily="34" charset="0"/>
              </a:rPr>
              <a:t>Επιβλέπει την μεταφορά των δεδομένων από τον πομπό στον δέκτη. Οι υπηρεσίες που προσφέρει αποσκοπούν στην ακρίβεια και στην καλή ποιότητα της μεταφοράς. Οι κυριότερες υπηρεσίες του επιπέδου είναι οι ακόλουθες:</a:t>
            </a:r>
          </a:p>
          <a:p>
            <a:pPr marL="285750" indent="-285750">
              <a:spcAft>
                <a:spcPts val="600"/>
              </a:spcAft>
              <a:buSzPct val="80000"/>
              <a:buBlip>
                <a:blip r:embed="rId4"/>
              </a:buBlip>
            </a:pPr>
            <a:r>
              <a:rPr lang="el-GR" sz="1700" dirty="0" err="1">
                <a:latin typeface="Arial" pitchFamily="34" charset="0"/>
                <a:cs typeface="Arial" pitchFamily="34" charset="0"/>
              </a:rPr>
              <a:t>Διευθυνσιοδότηση</a:t>
            </a:r>
            <a:r>
              <a:rPr lang="el-GR" sz="1700" dirty="0">
                <a:latin typeface="Arial" pitchFamily="34" charset="0"/>
                <a:cs typeface="Arial" pitchFamily="34" charset="0"/>
              </a:rPr>
              <a:t> Διεργασιών (</a:t>
            </a:r>
            <a:r>
              <a:rPr lang="en-US" sz="1700" dirty="0">
                <a:latin typeface="Arial" pitchFamily="34" charset="0"/>
                <a:cs typeface="Arial" pitchFamily="34" charset="0"/>
              </a:rPr>
              <a:t>Service – point Addressing)</a:t>
            </a:r>
            <a:endParaRPr lang="el-GR" sz="1700" dirty="0">
              <a:latin typeface="Arial" pitchFamily="34" charset="0"/>
              <a:cs typeface="Arial" pitchFamily="34" charset="0"/>
            </a:endParaRPr>
          </a:p>
          <a:p>
            <a:pPr marL="285750" indent="-285750">
              <a:spcAft>
                <a:spcPts val="600"/>
              </a:spcAft>
              <a:buSzPct val="80000"/>
              <a:buBlip>
                <a:blip r:embed="rId4"/>
              </a:buBlip>
            </a:pPr>
            <a:r>
              <a:rPr lang="el-GR" sz="1700" dirty="0">
                <a:latin typeface="Arial" pitchFamily="34" charset="0"/>
                <a:cs typeface="Arial" pitchFamily="34" charset="0"/>
              </a:rPr>
              <a:t>Τμηματοποίηση &amp; Επανασύνδεση Δεδομένων (</a:t>
            </a:r>
            <a:r>
              <a:rPr lang="el-GR" sz="1700" dirty="0" err="1">
                <a:latin typeface="Arial" pitchFamily="34" charset="0"/>
                <a:cs typeface="Arial" pitchFamily="34" charset="0"/>
              </a:rPr>
              <a:t>Segmentation</a:t>
            </a:r>
            <a:r>
              <a:rPr lang="el-GR" sz="1700" dirty="0">
                <a:latin typeface="Arial" pitchFamily="34" charset="0"/>
                <a:cs typeface="Arial" pitchFamily="34" charset="0"/>
              </a:rPr>
              <a:t> &amp; </a:t>
            </a:r>
            <a:r>
              <a:rPr lang="el-GR" sz="1700" dirty="0" err="1">
                <a:latin typeface="Arial" pitchFamily="34" charset="0"/>
                <a:cs typeface="Arial" pitchFamily="34" charset="0"/>
              </a:rPr>
              <a:t>Reassembly</a:t>
            </a:r>
            <a:r>
              <a:rPr lang="el-GR" sz="1700" dirty="0">
                <a:latin typeface="Arial" pitchFamily="34" charset="0"/>
                <a:cs typeface="Arial" pitchFamily="34" charset="0"/>
              </a:rPr>
              <a:t>)</a:t>
            </a:r>
          </a:p>
          <a:p>
            <a:pPr marL="285750" indent="-285750">
              <a:spcAft>
                <a:spcPts val="600"/>
              </a:spcAft>
              <a:buSzPct val="80000"/>
              <a:buBlip>
                <a:blip r:embed="rId4"/>
              </a:buBlip>
            </a:pPr>
            <a:r>
              <a:rPr lang="el-GR" sz="1700" dirty="0">
                <a:latin typeface="Arial" pitchFamily="34" charset="0"/>
                <a:cs typeface="Arial" pitchFamily="34" charset="0"/>
              </a:rPr>
              <a:t>Έλεγχος Σύνδεσης (</a:t>
            </a:r>
            <a:r>
              <a:rPr lang="en-US" sz="1700" dirty="0">
                <a:latin typeface="Arial" pitchFamily="34" charset="0"/>
                <a:cs typeface="Arial" pitchFamily="34" charset="0"/>
              </a:rPr>
              <a:t>Connection Control)</a:t>
            </a:r>
            <a:endParaRPr lang="el-GR" sz="1700" dirty="0">
              <a:latin typeface="Arial" pitchFamily="34" charset="0"/>
              <a:cs typeface="Arial" pitchFamily="34" charset="0"/>
            </a:endParaRPr>
          </a:p>
          <a:p>
            <a:pPr marL="285750" indent="-285750">
              <a:spcAft>
                <a:spcPts val="600"/>
              </a:spcAft>
              <a:buSzPct val="80000"/>
              <a:buBlip>
                <a:blip r:embed="rId4"/>
              </a:buBlip>
            </a:pPr>
            <a:r>
              <a:rPr lang="el-GR" sz="1700" dirty="0">
                <a:latin typeface="Arial" pitchFamily="34" charset="0"/>
                <a:cs typeface="Arial" pitchFamily="34" charset="0"/>
              </a:rPr>
              <a:t>Αξιόπιστη Παράδοση (</a:t>
            </a:r>
            <a:r>
              <a:rPr lang="en-US" sz="1700" dirty="0">
                <a:latin typeface="Arial" pitchFamily="34" charset="0"/>
                <a:cs typeface="Arial" pitchFamily="34" charset="0"/>
              </a:rPr>
              <a:t>Reliable Delivery)</a:t>
            </a:r>
            <a:endParaRPr lang="el-GR" sz="1700" dirty="0">
              <a:latin typeface="Arial" pitchFamily="34" charset="0"/>
              <a:cs typeface="Arial" pitchFamily="34" charset="0"/>
            </a:endParaRPr>
          </a:p>
        </p:txBody>
      </p:sp>
      <p:sp>
        <p:nvSpPr>
          <p:cNvPr id="4" name="Ορθογώνιο 3"/>
          <p:cNvSpPr/>
          <p:nvPr/>
        </p:nvSpPr>
        <p:spPr>
          <a:xfrm>
            <a:off x="35495" y="3140968"/>
            <a:ext cx="4428493" cy="1512168"/>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54" y="1425151"/>
            <a:ext cx="4341371" cy="135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Ορθογώνιο 14"/>
          <p:cNvSpPr/>
          <p:nvPr/>
        </p:nvSpPr>
        <p:spPr>
          <a:xfrm>
            <a:off x="2435193" y="292586"/>
            <a:ext cx="4945119"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6"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046021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27</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( 26 )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Δικτύου (</a:t>
            </a:r>
            <a:r>
              <a:rPr lang="en-US" sz="2000" b="1" dirty="0">
                <a:solidFill>
                  <a:srgbClr val="FF9900"/>
                </a:solidFill>
                <a:latin typeface="Arial" pitchFamily="34" charset="0"/>
                <a:cs typeface="Arial" pitchFamily="34" charset="0"/>
              </a:rPr>
              <a:t>Network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16016" y="1268760"/>
            <a:ext cx="4392488" cy="3677930"/>
          </a:xfrm>
          <a:prstGeom prst="rect">
            <a:avLst/>
          </a:prstGeom>
          <a:noFill/>
        </p:spPr>
        <p:txBody>
          <a:bodyPr wrap="square" rtlCol="0">
            <a:spAutoFit/>
          </a:bodyPr>
          <a:lstStyle/>
          <a:p>
            <a:pPr>
              <a:spcAft>
                <a:spcPts val="600"/>
              </a:spcAft>
              <a:buSzPct val="80000"/>
            </a:pPr>
            <a:r>
              <a:rPr lang="el-GR" sz="1700" dirty="0">
                <a:latin typeface="Arial" pitchFamily="34" charset="0"/>
                <a:cs typeface="Arial" pitchFamily="34" charset="0"/>
              </a:rPr>
              <a:t>Εξασφαλίζει τη σύνδεση των τερματικών συσκευών είτε σε ένα δίκτυο είτε σε διαδίκτυο και επιφορτίζεται με την μεταφορά και δρομολόγηση των πακέτων δεδομένων, διαμέσου των διαφόρων ενδιάμεσων συστημάτων που παρεμβάλλονται. Οι κυριότερες υπηρεσίες που προσφέρει είναι:</a:t>
            </a:r>
          </a:p>
          <a:p>
            <a:pPr marL="285750" indent="-285750">
              <a:spcAft>
                <a:spcPts val="600"/>
              </a:spcAft>
              <a:buSzPct val="80000"/>
              <a:buBlip>
                <a:blip r:embed="rId4"/>
              </a:buBlip>
            </a:pPr>
            <a:r>
              <a:rPr lang="el-GR" sz="1700" dirty="0">
                <a:latin typeface="Arial" pitchFamily="34" charset="0"/>
                <a:cs typeface="Arial" pitchFamily="34" charset="0"/>
              </a:rPr>
              <a:t>Λογική </a:t>
            </a:r>
            <a:r>
              <a:rPr lang="el-GR" sz="1700" dirty="0" err="1">
                <a:latin typeface="Arial" pitchFamily="34" charset="0"/>
                <a:cs typeface="Arial" pitchFamily="34" charset="0"/>
              </a:rPr>
              <a:t>Διευθυνσιοδότηση</a:t>
            </a:r>
            <a:r>
              <a:rPr lang="el-GR" sz="1700" dirty="0">
                <a:latin typeface="Arial" pitchFamily="34" charset="0"/>
                <a:cs typeface="Arial" pitchFamily="34" charset="0"/>
              </a:rPr>
              <a:t> (</a:t>
            </a:r>
            <a:r>
              <a:rPr lang="en-US" sz="1700" dirty="0">
                <a:latin typeface="Arial" pitchFamily="34" charset="0"/>
                <a:cs typeface="Arial" pitchFamily="34" charset="0"/>
              </a:rPr>
              <a:t>Logical Addressing):</a:t>
            </a:r>
            <a:r>
              <a:rPr lang="el-GR" sz="1700" dirty="0">
                <a:latin typeface="Arial" pitchFamily="34" charset="0"/>
                <a:cs typeface="Arial" pitchFamily="34" charset="0"/>
              </a:rPr>
              <a:t>Έλεγχος Σύνδεσης (</a:t>
            </a:r>
            <a:r>
              <a:rPr lang="en-US" sz="1700" dirty="0">
                <a:latin typeface="Arial" pitchFamily="34" charset="0"/>
                <a:cs typeface="Arial" pitchFamily="34" charset="0"/>
              </a:rPr>
              <a:t>Connection Control)</a:t>
            </a:r>
            <a:endParaRPr lang="el-GR" sz="1700" dirty="0">
              <a:latin typeface="Arial" pitchFamily="34" charset="0"/>
              <a:cs typeface="Arial" pitchFamily="34" charset="0"/>
            </a:endParaRPr>
          </a:p>
          <a:p>
            <a:pPr marL="285750" indent="-285750">
              <a:spcAft>
                <a:spcPts val="600"/>
              </a:spcAft>
              <a:buSzPct val="80000"/>
              <a:buBlip>
                <a:blip r:embed="rId4"/>
              </a:buBlip>
            </a:pPr>
            <a:r>
              <a:rPr lang="el-GR" sz="1700" b="1" dirty="0">
                <a:latin typeface="Arial" pitchFamily="34" charset="0"/>
                <a:cs typeface="Arial" pitchFamily="34" charset="0"/>
              </a:rPr>
              <a:t>Δρομολόγηση (</a:t>
            </a:r>
            <a:r>
              <a:rPr lang="en-US" sz="1700" b="1" dirty="0">
                <a:latin typeface="Arial" pitchFamily="34" charset="0"/>
                <a:cs typeface="Arial" pitchFamily="34" charset="0"/>
              </a:rPr>
              <a:t>Routing)</a:t>
            </a:r>
            <a:endParaRPr lang="el-GR" sz="1700" b="1" dirty="0">
              <a:latin typeface="Arial" pitchFamily="34" charset="0"/>
              <a:cs typeface="Arial" pitchFamily="34" charset="0"/>
            </a:endParaRPr>
          </a:p>
          <a:p>
            <a:pPr marL="285750" indent="-285750">
              <a:spcAft>
                <a:spcPts val="600"/>
              </a:spcAft>
              <a:buSzPct val="80000"/>
              <a:buBlip>
                <a:blip r:embed="rId4"/>
              </a:buBlip>
            </a:pPr>
            <a:r>
              <a:rPr lang="el-GR" sz="1600" dirty="0">
                <a:latin typeface="Arial" pitchFamily="34" charset="0"/>
                <a:cs typeface="Arial" pitchFamily="34" charset="0"/>
              </a:rPr>
              <a:t>Έλεγχος Ροής – Συμφόρησης (</a:t>
            </a:r>
            <a:r>
              <a:rPr lang="en-US" sz="1600" dirty="0">
                <a:latin typeface="Arial" pitchFamily="34" charset="0"/>
                <a:cs typeface="Arial" pitchFamily="34" charset="0"/>
              </a:rPr>
              <a:t>Flow – Congestion Control)</a:t>
            </a:r>
            <a:endParaRPr lang="el-GR" sz="1700" dirty="0">
              <a:latin typeface="Arial" pitchFamily="34" charset="0"/>
              <a:cs typeface="Arial" pitchFamily="34" charset="0"/>
            </a:endParaRPr>
          </a:p>
        </p:txBody>
      </p:sp>
      <p:sp>
        <p:nvSpPr>
          <p:cNvPr id="4" name="Ορθογώνιο 3"/>
          <p:cNvSpPr/>
          <p:nvPr/>
        </p:nvSpPr>
        <p:spPr>
          <a:xfrm>
            <a:off x="35495" y="3501008"/>
            <a:ext cx="4428493" cy="1152128"/>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54" y="1425150"/>
            <a:ext cx="4341371" cy="178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Ορθογώνιο 14"/>
          <p:cNvSpPr/>
          <p:nvPr/>
        </p:nvSpPr>
        <p:spPr>
          <a:xfrm>
            <a:off x="2435193" y="292586"/>
            <a:ext cx="4945119"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6"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550678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28</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( 27 )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Επίπεδο Σύνδεσης Δεδομένων (</a:t>
            </a:r>
            <a:r>
              <a:rPr lang="el-GR" sz="2000" b="1" dirty="0" err="1">
                <a:solidFill>
                  <a:srgbClr val="FF9900"/>
                </a:solidFill>
                <a:latin typeface="Arial" pitchFamily="34" charset="0"/>
                <a:cs typeface="Arial" pitchFamily="34" charset="0"/>
              </a:rPr>
              <a:t>Data</a:t>
            </a:r>
            <a:r>
              <a:rPr lang="el-GR" sz="2000" b="1" dirty="0">
                <a:solidFill>
                  <a:srgbClr val="FF9900"/>
                </a:solidFill>
                <a:latin typeface="Arial" pitchFamily="34" charset="0"/>
                <a:cs typeface="Arial" pitchFamily="34" charset="0"/>
              </a:rPr>
              <a:t> </a:t>
            </a:r>
            <a:r>
              <a:rPr lang="el-GR" sz="2000" b="1" dirty="0" err="1">
                <a:solidFill>
                  <a:srgbClr val="FF9900"/>
                </a:solidFill>
                <a:latin typeface="Arial" pitchFamily="34" charset="0"/>
                <a:cs typeface="Arial" pitchFamily="34" charset="0"/>
              </a:rPr>
              <a:t>Link</a:t>
            </a:r>
            <a:r>
              <a:rPr lang="el-GR" sz="2000" b="1" dirty="0">
                <a:solidFill>
                  <a:srgbClr val="FF9900"/>
                </a:solidFill>
                <a:latin typeface="Arial" pitchFamily="34" charset="0"/>
                <a:cs typeface="Arial" pitchFamily="34" charset="0"/>
              </a:rPr>
              <a:t> </a:t>
            </a:r>
            <a:r>
              <a:rPr lang="el-GR" sz="2000" b="1" dirty="0" err="1">
                <a:solidFill>
                  <a:srgbClr val="FF9900"/>
                </a:solidFill>
                <a:latin typeface="Arial" pitchFamily="34" charset="0"/>
                <a:cs typeface="Arial" pitchFamily="34" charset="0"/>
              </a:rPr>
              <a:t>Layer</a:t>
            </a:r>
            <a:r>
              <a:rPr lang="el-GR" sz="2000" b="1" dirty="0">
                <a:solidFill>
                  <a:srgbClr val="FF9900"/>
                </a:solidFill>
                <a:latin typeface="Arial" pitchFamily="34" charset="0"/>
                <a:cs typeface="Arial" pitchFamily="34" charset="0"/>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16016" y="1268760"/>
            <a:ext cx="4392488" cy="4139595"/>
          </a:xfrm>
          <a:prstGeom prst="rect">
            <a:avLst/>
          </a:prstGeom>
          <a:noFill/>
        </p:spPr>
        <p:txBody>
          <a:bodyPr wrap="square" rtlCol="0">
            <a:spAutoFit/>
          </a:bodyPr>
          <a:lstStyle/>
          <a:p>
            <a:pPr marL="285750" indent="-285750">
              <a:spcAft>
                <a:spcPts val="600"/>
              </a:spcAft>
              <a:buSzPct val="80000"/>
              <a:buBlip>
                <a:blip r:embed="rId4"/>
              </a:buBlip>
            </a:pPr>
            <a:r>
              <a:rPr lang="el-GR" sz="1700" dirty="0">
                <a:latin typeface="Arial" pitchFamily="34" charset="0"/>
                <a:cs typeface="Arial" pitchFamily="34" charset="0"/>
              </a:rPr>
              <a:t>Εξασφαλίζει την αξιόπιστη μεταφορά των δεδομένων, είτε στον δέκτη είτε σε μια κομβική συσκευή, διαμέσου μιας γραμμής</a:t>
            </a:r>
          </a:p>
          <a:p>
            <a:pPr marL="285750" indent="-285750">
              <a:spcAft>
                <a:spcPts val="600"/>
              </a:spcAft>
              <a:buSzPct val="80000"/>
              <a:buBlip>
                <a:blip r:embed="rId4"/>
              </a:buBlip>
            </a:pPr>
            <a:r>
              <a:rPr lang="el-GR" sz="1700" dirty="0">
                <a:latin typeface="Arial" pitchFamily="34" charset="0"/>
                <a:cs typeface="Arial" pitchFamily="34" charset="0"/>
              </a:rPr>
              <a:t>Παρέχονται υπηρεσίες με σύνδεση ή χωρίς σύνδεση, καθώς και λειτουργίες όπως έλεγχος ροής και λαθών. </a:t>
            </a:r>
          </a:p>
          <a:p>
            <a:pPr marL="285750" indent="-285750">
              <a:spcAft>
                <a:spcPts val="600"/>
              </a:spcAft>
              <a:buSzPct val="80000"/>
              <a:buBlip>
                <a:blip r:embed="rId4"/>
              </a:buBlip>
            </a:pPr>
            <a:r>
              <a:rPr lang="el-GR" sz="1700" dirty="0">
                <a:latin typeface="Arial" pitchFamily="34" charset="0"/>
                <a:cs typeface="Arial" pitchFamily="34" charset="0"/>
              </a:rPr>
              <a:t>Επιπλέον λειτουργίες του επιπέδου αυτού είναι:</a:t>
            </a:r>
          </a:p>
          <a:p>
            <a:pPr marL="631825" lvl="1" indent="-285750">
              <a:spcAft>
                <a:spcPts val="600"/>
              </a:spcAft>
              <a:buSzPct val="80000"/>
              <a:buBlip>
                <a:blip r:embed="rId5"/>
              </a:buBlip>
            </a:pPr>
            <a:r>
              <a:rPr lang="el-GR" sz="1700" dirty="0">
                <a:latin typeface="Arial" pitchFamily="34" charset="0"/>
                <a:cs typeface="Arial" pitchFamily="34" charset="0"/>
              </a:rPr>
              <a:t>Πλαισίωση (</a:t>
            </a:r>
            <a:r>
              <a:rPr lang="en-US" sz="1700" dirty="0">
                <a:latin typeface="Arial" pitchFamily="34" charset="0"/>
                <a:cs typeface="Arial" pitchFamily="34" charset="0"/>
              </a:rPr>
              <a:t>Framing)</a:t>
            </a:r>
            <a:endParaRPr lang="el-GR" sz="1700" dirty="0">
              <a:latin typeface="Arial" pitchFamily="34" charset="0"/>
              <a:cs typeface="Arial" pitchFamily="34" charset="0"/>
            </a:endParaRPr>
          </a:p>
          <a:p>
            <a:pPr marL="631825" lvl="1" indent="-285750">
              <a:spcAft>
                <a:spcPts val="600"/>
              </a:spcAft>
              <a:buSzPct val="80000"/>
              <a:buBlip>
                <a:blip r:embed="rId5"/>
              </a:buBlip>
            </a:pPr>
            <a:r>
              <a:rPr lang="el-GR" sz="1700" dirty="0">
                <a:latin typeface="Arial" pitchFamily="34" charset="0"/>
                <a:cs typeface="Arial" pitchFamily="34" charset="0"/>
              </a:rPr>
              <a:t>Φυσική </a:t>
            </a:r>
            <a:r>
              <a:rPr lang="el-GR" sz="1700" dirty="0" err="1">
                <a:latin typeface="Arial" pitchFamily="34" charset="0"/>
                <a:cs typeface="Arial" pitchFamily="34" charset="0"/>
              </a:rPr>
              <a:t>Διευθυνσιοδότηση</a:t>
            </a:r>
            <a:r>
              <a:rPr lang="el-GR" sz="1700" dirty="0">
                <a:latin typeface="Arial" pitchFamily="34" charset="0"/>
                <a:cs typeface="Arial" pitchFamily="34" charset="0"/>
              </a:rPr>
              <a:t> (</a:t>
            </a:r>
            <a:r>
              <a:rPr lang="en-US" sz="1700" dirty="0">
                <a:latin typeface="Arial" pitchFamily="34" charset="0"/>
                <a:cs typeface="Arial" pitchFamily="34" charset="0"/>
              </a:rPr>
              <a:t>Physical Addressing)</a:t>
            </a:r>
            <a:endParaRPr lang="el-GR" sz="1700" dirty="0">
              <a:latin typeface="Arial" pitchFamily="34" charset="0"/>
              <a:cs typeface="Arial" pitchFamily="34" charset="0"/>
            </a:endParaRPr>
          </a:p>
          <a:p>
            <a:pPr marL="631825" lvl="1" indent="-285750">
              <a:spcAft>
                <a:spcPts val="600"/>
              </a:spcAft>
              <a:buSzPct val="80000"/>
              <a:buBlip>
                <a:blip r:embed="rId5"/>
              </a:buBlip>
            </a:pPr>
            <a:r>
              <a:rPr lang="el-GR" sz="1700" dirty="0">
                <a:latin typeface="Arial" pitchFamily="34" charset="0"/>
                <a:cs typeface="Arial" pitchFamily="34" charset="0"/>
              </a:rPr>
              <a:t>Έλεγχος Πρόσβασης (</a:t>
            </a:r>
            <a:r>
              <a:rPr lang="en-US" sz="1700" dirty="0">
                <a:latin typeface="Arial" pitchFamily="34" charset="0"/>
                <a:cs typeface="Arial" pitchFamily="34" charset="0"/>
              </a:rPr>
              <a:t>Access Control)</a:t>
            </a:r>
            <a:endParaRPr lang="el-GR" sz="1700" dirty="0">
              <a:latin typeface="Arial" pitchFamily="34" charset="0"/>
              <a:cs typeface="Arial" pitchFamily="34" charset="0"/>
            </a:endParaRPr>
          </a:p>
        </p:txBody>
      </p:sp>
      <p:sp>
        <p:nvSpPr>
          <p:cNvPr id="4" name="Ορθογώνιο 3"/>
          <p:cNvSpPr/>
          <p:nvPr/>
        </p:nvSpPr>
        <p:spPr>
          <a:xfrm>
            <a:off x="35495" y="3933056"/>
            <a:ext cx="4428493" cy="72008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425150"/>
            <a:ext cx="4487929" cy="20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Ορθογώνιο 14"/>
          <p:cNvSpPr/>
          <p:nvPr/>
        </p:nvSpPr>
        <p:spPr>
          <a:xfrm>
            <a:off x="2435193" y="292586"/>
            <a:ext cx="4945119"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6"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943565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29</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( 28 )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179512" y="796642"/>
            <a:ext cx="6264696" cy="400110"/>
          </a:xfrm>
          <a:prstGeom prst="rect">
            <a:avLst/>
          </a:prstGeom>
        </p:spPr>
        <p:txBody>
          <a:bodyPr wrap="square">
            <a:spAutoFit/>
          </a:bodyPr>
          <a:lstStyle/>
          <a:p>
            <a:pPr>
              <a:spcAft>
                <a:spcPts val="600"/>
              </a:spcAft>
            </a:pPr>
            <a:r>
              <a:rPr lang="el-GR" sz="2000" b="1" dirty="0">
                <a:solidFill>
                  <a:srgbClr val="FF9900"/>
                </a:solidFill>
                <a:latin typeface="Arial" pitchFamily="34" charset="0"/>
                <a:cs typeface="Arial" pitchFamily="34" charset="0"/>
              </a:rPr>
              <a:t>Φυσικό Επίπεδο (</a:t>
            </a:r>
            <a:r>
              <a:rPr lang="en-US" sz="2000" b="1" dirty="0">
                <a:solidFill>
                  <a:srgbClr val="FF9900"/>
                </a:solidFill>
                <a:latin typeface="Arial" pitchFamily="34" charset="0"/>
                <a:cs typeface="Arial" pitchFamily="34" charset="0"/>
              </a:rPr>
              <a:t>Physical Layer)</a:t>
            </a:r>
            <a:endParaRPr lang="el-GR" sz="2000" b="1" dirty="0">
              <a:solidFill>
                <a:srgbClr val="FF99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12776"/>
            <a:ext cx="44879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08004" y="1268760"/>
            <a:ext cx="4500500" cy="4431983"/>
          </a:xfrm>
          <a:prstGeom prst="rect">
            <a:avLst/>
          </a:prstGeom>
          <a:noFill/>
        </p:spPr>
        <p:txBody>
          <a:bodyPr wrap="square" rtlCol="0">
            <a:spAutoFit/>
          </a:bodyPr>
          <a:lstStyle/>
          <a:p>
            <a:pPr marL="285750" indent="-285750">
              <a:spcAft>
                <a:spcPts val="600"/>
              </a:spcAft>
              <a:buSzPct val="80000"/>
              <a:buBlip>
                <a:blip r:embed="rId4"/>
              </a:buBlip>
            </a:pPr>
            <a:r>
              <a:rPr lang="el-GR" sz="1700" dirty="0">
                <a:latin typeface="Arial" pitchFamily="34" charset="0"/>
                <a:cs typeface="Arial" pitchFamily="34" charset="0"/>
              </a:rPr>
              <a:t>Πρόκειται για το κατώτατο επίπεδο, το οποίο ασχολείται με τις φυσικές ιδιότητες του δικτύου. </a:t>
            </a:r>
          </a:p>
          <a:p>
            <a:pPr marL="285750" indent="-285750">
              <a:spcAft>
                <a:spcPts val="600"/>
              </a:spcAft>
              <a:buSzPct val="80000"/>
              <a:buBlip>
                <a:blip r:embed="rId4"/>
              </a:buBlip>
            </a:pPr>
            <a:r>
              <a:rPr lang="el-GR" sz="1700" dirty="0">
                <a:latin typeface="Arial" pitchFamily="34" charset="0"/>
                <a:cs typeface="Arial" pitchFamily="34" charset="0"/>
              </a:rPr>
              <a:t>Επιφορτίζεται με: </a:t>
            </a:r>
          </a:p>
          <a:p>
            <a:pPr marL="633413" lvl="1" indent="-285750">
              <a:spcAft>
                <a:spcPts val="600"/>
              </a:spcAft>
              <a:buSzPct val="80000"/>
              <a:buBlip>
                <a:blip r:embed="rId5"/>
              </a:buBlip>
            </a:pPr>
            <a:r>
              <a:rPr lang="el-GR" sz="1700" dirty="0">
                <a:latin typeface="Arial" pitchFamily="34" charset="0"/>
                <a:cs typeface="Arial" pitchFamily="34" charset="0"/>
              </a:rPr>
              <a:t>την μετατροπή των </a:t>
            </a:r>
            <a:r>
              <a:rPr lang="el-GR" sz="1700" dirty="0" err="1">
                <a:latin typeface="Arial" pitchFamily="34" charset="0"/>
                <a:cs typeface="Arial" pitchFamily="34" charset="0"/>
              </a:rPr>
              <a:t>bits</a:t>
            </a:r>
            <a:r>
              <a:rPr lang="el-GR" sz="1700" dirty="0">
                <a:latin typeface="Arial" pitchFamily="34" charset="0"/>
                <a:cs typeface="Arial" pitchFamily="34" charset="0"/>
              </a:rPr>
              <a:t> σε ηλεκτρικά ή οπτικά σήματα, </a:t>
            </a:r>
          </a:p>
          <a:p>
            <a:pPr marL="633413" lvl="1" indent="-285750">
              <a:spcAft>
                <a:spcPts val="600"/>
              </a:spcAft>
              <a:buSzPct val="80000"/>
              <a:buBlip>
                <a:blip r:embed="rId5"/>
              </a:buBlip>
            </a:pPr>
            <a:r>
              <a:rPr lang="el-GR" sz="1700" dirty="0">
                <a:latin typeface="Arial" pitchFamily="34" charset="0"/>
                <a:cs typeface="Arial" pitchFamily="34" charset="0"/>
              </a:rPr>
              <a:t>το ρυθμό μετάδοσης τον δεδομένων, </a:t>
            </a:r>
          </a:p>
          <a:p>
            <a:pPr marL="633413" lvl="1" indent="-285750">
              <a:spcAft>
                <a:spcPts val="600"/>
              </a:spcAft>
              <a:buSzPct val="80000"/>
              <a:buBlip>
                <a:blip r:embed="rId5"/>
              </a:buBlip>
            </a:pPr>
            <a:r>
              <a:rPr lang="el-GR" sz="1700" dirty="0">
                <a:latin typeface="Arial" pitchFamily="34" charset="0"/>
                <a:cs typeface="Arial" pitchFamily="34" charset="0"/>
              </a:rPr>
              <a:t>το συγχρονισμό πομπού και δέκτη.</a:t>
            </a:r>
          </a:p>
          <a:p>
            <a:pPr marL="285750" indent="-285750">
              <a:spcAft>
                <a:spcPts val="600"/>
              </a:spcAft>
              <a:buSzPct val="80000"/>
              <a:buBlip>
                <a:blip r:embed="rId4"/>
              </a:buBlip>
            </a:pPr>
            <a:r>
              <a:rPr lang="el-GR" sz="1700" dirty="0">
                <a:latin typeface="Arial" pitchFamily="34" charset="0"/>
                <a:cs typeface="Arial" pitchFamily="34" charset="0"/>
              </a:rPr>
              <a:t>Άλλα θέματα που αφορούν το φυσικό επίπεδο είναι:</a:t>
            </a:r>
          </a:p>
          <a:p>
            <a:pPr marL="623888" lvl="1" indent="-285750">
              <a:spcAft>
                <a:spcPts val="600"/>
              </a:spcAft>
              <a:buSzPct val="80000"/>
              <a:buBlip>
                <a:blip r:embed="rId5"/>
              </a:buBlip>
            </a:pPr>
            <a:r>
              <a:rPr lang="el-GR" dirty="0">
                <a:latin typeface="Arial" pitchFamily="34" charset="0"/>
                <a:cs typeface="Arial" pitchFamily="34" charset="0"/>
              </a:rPr>
              <a:t>τα φυσικά χαρακτηριστικά του μέσου μετάδοσης</a:t>
            </a:r>
          </a:p>
          <a:p>
            <a:pPr marL="623888" lvl="1" indent="-285750">
              <a:spcAft>
                <a:spcPts val="600"/>
              </a:spcAft>
              <a:buSzPct val="80000"/>
              <a:buBlip>
                <a:blip r:embed="rId5"/>
              </a:buBlip>
            </a:pPr>
            <a:r>
              <a:rPr lang="el-GR" dirty="0">
                <a:latin typeface="Arial" pitchFamily="34" charset="0"/>
                <a:cs typeface="Arial" pitchFamily="34" charset="0"/>
              </a:rPr>
              <a:t>η τοπολογία του κάθε δικτύου</a:t>
            </a:r>
          </a:p>
          <a:p>
            <a:pPr marL="623888" lvl="1" indent="-285750">
              <a:spcAft>
                <a:spcPts val="600"/>
              </a:spcAft>
              <a:buSzPct val="80000"/>
              <a:buBlip>
                <a:blip r:embed="rId5"/>
              </a:buBlip>
            </a:pPr>
            <a:r>
              <a:rPr lang="el-GR" dirty="0">
                <a:latin typeface="Arial" pitchFamily="34" charset="0"/>
                <a:cs typeface="Arial" pitchFamily="34" charset="0"/>
              </a:rPr>
              <a:t>η διαμόρφωση της γραμμής, κ.α.</a:t>
            </a:r>
          </a:p>
        </p:txBody>
      </p:sp>
      <p:sp>
        <p:nvSpPr>
          <p:cNvPr id="4" name="Ορθογώνιο 3"/>
          <p:cNvSpPr/>
          <p:nvPr/>
        </p:nvSpPr>
        <p:spPr>
          <a:xfrm>
            <a:off x="35495" y="4581128"/>
            <a:ext cx="4428493" cy="72008"/>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425150"/>
            <a:ext cx="4487929" cy="250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5" name="Ορθογώνιο 14"/>
          <p:cNvSpPr/>
          <p:nvPr/>
        </p:nvSpPr>
        <p:spPr>
          <a:xfrm>
            <a:off x="2435193" y="292586"/>
            <a:ext cx="4945119" cy="430887"/>
          </a:xfrm>
          <a:prstGeom prst="rect">
            <a:avLst/>
          </a:prstGeom>
        </p:spPr>
        <p:txBody>
          <a:bodyPr wrap="square">
            <a:spAutoFit/>
          </a:bodyPr>
          <a:lstStyle/>
          <a:p>
            <a:pPr>
              <a:spcAft>
                <a:spcPts val="600"/>
              </a:spcAft>
            </a:pPr>
            <a:r>
              <a:rPr lang="el-GR" sz="2200" b="1" dirty="0">
                <a:solidFill>
                  <a:srgbClr val="FFFF00"/>
                </a:solidFill>
                <a:latin typeface="Arial" pitchFamily="34" charset="0"/>
                <a:cs typeface="Arial" pitchFamily="34" charset="0"/>
              </a:rPr>
              <a:t>Το Πρότυπο OSI</a:t>
            </a:r>
            <a:r>
              <a:rPr lang="en-US" sz="2200" b="1" dirty="0">
                <a:solidFill>
                  <a:srgbClr val="FFFF00"/>
                </a:solidFill>
                <a:latin typeface="Arial" pitchFamily="34" charset="0"/>
                <a:cs typeface="Arial" pitchFamily="34" charset="0"/>
              </a:rPr>
              <a:t> </a:t>
            </a:r>
            <a:r>
              <a:rPr lang="el-GR" sz="2200" b="1" dirty="0">
                <a:solidFill>
                  <a:srgbClr val="FFFF00"/>
                </a:solidFill>
                <a:latin typeface="Arial" pitchFamily="34" charset="0"/>
                <a:cs typeface="Arial" pitchFamily="34" charset="0"/>
              </a:rPr>
              <a:t>της ISO </a:t>
            </a:r>
            <a:r>
              <a:rPr lang="el-GR" sz="1000" dirty="0">
                <a:solidFill>
                  <a:srgbClr val="FFFF00"/>
                </a:solidFill>
                <a:latin typeface="Arial" pitchFamily="34" charset="0"/>
                <a:cs typeface="Arial" pitchFamily="34" charset="0"/>
              </a:rPr>
              <a:t>(συνέχεια)</a:t>
            </a:r>
            <a:endParaRPr lang="el-GR" sz="1000" dirty="0">
              <a:solidFill>
                <a:srgbClr val="FDBC03"/>
              </a:solidFill>
              <a:latin typeface="Arial" pitchFamily="34" charset="0"/>
              <a:cs typeface="Arial" pitchFamily="34" charset="0"/>
            </a:endParaRPr>
          </a:p>
        </p:txBody>
      </p:sp>
      <p:sp>
        <p:nvSpPr>
          <p:cNvPr id="16" name="1 - TextBox"/>
          <p:cNvSpPr txBox="1"/>
          <p:nvPr/>
        </p:nvSpPr>
        <p:spPr>
          <a:xfrm>
            <a:off x="193" y="1299"/>
            <a:ext cx="1763495" cy="253916"/>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05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Αρχικτεκτονική</a:t>
            </a:r>
            <a:r>
              <a:rPr lang="el-GR"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Δικτύων</a:t>
            </a:r>
            <a:endParaRPr lang="el-GR"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787029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57356" y="188640"/>
            <a:ext cx="5286412"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Γενικά – Τι είναι Δίκτυο</a:t>
            </a:r>
          </a:p>
        </p:txBody>
      </p:sp>
      <p:sp>
        <p:nvSpPr>
          <p:cNvPr id="5" name="Slide Number Placeholder 4"/>
          <p:cNvSpPr>
            <a:spLocks noGrp="1"/>
          </p:cNvSpPr>
          <p:nvPr>
            <p:ph type="sldNum" sz="quarter" idx="12"/>
          </p:nvPr>
        </p:nvSpPr>
        <p:spPr/>
        <p:txBody>
          <a:bodyPr/>
          <a:lstStyle/>
          <a:p>
            <a:fld id="{7DC2DD2A-35F6-4520-8A0D-802F114E5671}" type="slidenum">
              <a:rPr lang="el-GR" smtClean="0"/>
              <a:pPr/>
              <a:t>3</a:t>
            </a:fld>
            <a:endParaRPr lang="el-GR" dirty="0"/>
          </a:p>
        </p:txBody>
      </p:sp>
      <p:sp>
        <p:nvSpPr>
          <p:cNvPr id="16"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endParaRPr lang="el-GR" sz="900" b="1" dirty="0">
              <a:solidFill>
                <a:srgbClr val="FF6600"/>
              </a:solidFill>
              <a:latin typeface="Arial" pitchFamily="34" charset="0"/>
              <a:cs typeface="Arial" pitchFamily="34" charset="0"/>
            </a:endParaRPr>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(2)</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Ορθογώνιο 3"/>
          <p:cNvSpPr/>
          <p:nvPr/>
        </p:nvSpPr>
        <p:spPr>
          <a:xfrm>
            <a:off x="395535" y="836712"/>
            <a:ext cx="8301719" cy="1585049"/>
          </a:xfrm>
          <a:prstGeom prst="rect">
            <a:avLst/>
          </a:prstGeom>
        </p:spPr>
        <p:txBody>
          <a:bodyPr wrap="square">
            <a:spAutoFit/>
          </a:bodyPr>
          <a:lstStyle/>
          <a:p>
            <a:pPr>
              <a:spcAft>
                <a:spcPts val="600"/>
              </a:spcAft>
            </a:pPr>
            <a:r>
              <a:rPr lang="el-GR" sz="2000" b="1" dirty="0">
                <a:solidFill>
                  <a:srgbClr val="FFFF00"/>
                </a:solidFill>
                <a:latin typeface="Arial" pitchFamily="34" charset="0"/>
                <a:cs typeface="Arial" pitchFamily="34" charset="0"/>
              </a:rPr>
              <a:t>ΟΡΙΣΜΟΣ:  </a:t>
            </a:r>
          </a:p>
          <a:p>
            <a:r>
              <a:rPr lang="el-GR" b="1" dirty="0">
                <a:latin typeface="Arial" pitchFamily="34" charset="0"/>
                <a:cs typeface="Arial" pitchFamily="34" charset="0"/>
              </a:rPr>
              <a:t>Δίκτυο </a:t>
            </a:r>
            <a:r>
              <a:rPr lang="el-GR" dirty="0">
                <a:latin typeface="Arial" pitchFamily="34" charset="0"/>
                <a:cs typeface="Arial" pitchFamily="34" charset="0"/>
              </a:rPr>
              <a:t>είναι ένα σύνολο συσκευών (υπολογιστών, εκτυπωτών, τερματικών, δορυφόρων) συνδεδεμένων μεταξύ τους με κανάλια επικοινωνίας (φυσικές συνδέσεις) τα οποία μπορούν να παράγουν, να στέλνουν, να προωθούν και να λαμβάνουν πληροφορίες (απλά δεδομένα, ήχος, βίντεο, εικόνα)</a:t>
            </a:r>
          </a:p>
        </p:txBody>
      </p:sp>
      <p:sp>
        <p:nvSpPr>
          <p:cNvPr id="11" name="Ορθογώνιο 10"/>
          <p:cNvSpPr/>
          <p:nvPr/>
        </p:nvSpPr>
        <p:spPr>
          <a:xfrm>
            <a:off x="488343" y="2683213"/>
            <a:ext cx="8208912" cy="2246769"/>
          </a:xfrm>
          <a:prstGeom prst="rect">
            <a:avLst/>
          </a:prstGeom>
        </p:spPr>
        <p:txBody>
          <a:bodyPr wrap="square">
            <a:spAutoFit/>
          </a:bodyPr>
          <a:lstStyle/>
          <a:p>
            <a:pPr>
              <a:spcAft>
                <a:spcPts val="600"/>
              </a:spcAft>
            </a:pPr>
            <a:r>
              <a:rPr lang="el-GR" sz="2000" b="1" dirty="0">
                <a:solidFill>
                  <a:srgbClr val="FFFF00"/>
                </a:solidFill>
                <a:latin typeface="Arial" pitchFamily="34" charset="0"/>
                <a:cs typeface="Arial" pitchFamily="34" charset="0"/>
              </a:rPr>
              <a:t>ΣΚΟΠΟΙ:  </a:t>
            </a:r>
          </a:p>
          <a:p>
            <a:pPr marL="285750" indent="-285750">
              <a:spcBef>
                <a:spcPts val="600"/>
              </a:spcBef>
              <a:buSzPct val="80000"/>
              <a:buBlip>
                <a:blip r:embed="rId3"/>
              </a:buBlip>
            </a:pPr>
            <a:r>
              <a:rPr lang="el-GR" dirty="0">
                <a:latin typeface="Arial" pitchFamily="34" charset="0"/>
                <a:cs typeface="Arial" pitchFamily="34" charset="0"/>
              </a:rPr>
              <a:t>Καταμερισμός πόρων (υλικού – λογισμικού).</a:t>
            </a:r>
          </a:p>
          <a:p>
            <a:pPr marL="285750" indent="-285750">
              <a:spcBef>
                <a:spcPts val="600"/>
              </a:spcBef>
              <a:buSzPct val="80000"/>
              <a:buBlip>
                <a:blip r:embed="rId3"/>
              </a:buBlip>
            </a:pPr>
            <a:r>
              <a:rPr lang="el-GR" dirty="0">
                <a:latin typeface="Arial" pitchFamily="34" charset="0"/>
                <a:cs typeface="Arial" pitchFamily="34" charset="0"/>
              </a:rPr>
              <a:t>Υψηλή αξιοπιστία.</a:t>
            </a:r>
          </a:p>
          <a:p>
            <a:pPr marL="285750" indent="-285750">
              <a:spcBef>
                <a:spcPts val="600"/>
              </a:spcBef>
              <a:buSzPct val="80000"/>
              <a:buBlip>
                <a:blip r:embed="rId3"/>
              </a:buBlip>
            </a:pPr>
            <a:r>
              <a:rPr lang="el-GR" dirty="0">
                <a:latin typeface="Arial" pitchFamily="34" charset="0"/>
                <a:cs typeface="Arial" pitchFamily="34" charset="0"/>
              </a:rPr>
              <a:t>Ταχύτητα επίλυσης προβλημάτων.</a:t>
            </a:r>
          </a:p>
          <a:p>
            <a:pPr marL="285750" indent="-285750">
              <a:spcBef>
                <a:spcPts val="600"/>
              </a:spcBef>
              <a:buSzPct val="80000"/>
              <a:buBlip>
                <a:blip r:embed="rId3"/>
              </a:buBlip>
            </a:pPr>
            <a:r>
              <a:rPr lang="el-GR" dirty="0">
                <a:latin typeface="Arial" pitchFamily="34" charset="0"/>
                <a:cs typeface="Arial" pitchFamily="34" charset="0"/>
              </a:rPr>
              <a:t>Επικοινωνία – Συνεργασία χρηστών.</a:t>
            </a:r>
          </a:p>
          <a:p>
            <a:pPr marL="285750" indent="-285750">
              <a:spcBef>
                <a:spcPts val="600"/>
              </a:spcBef>
              <a:buSzPct val="80000"/>
              <a:buBlip>
                <a:blip r:embed="rId3"/>
              </a:buBlip>
            </a:pPr>
            <a:r>
              <a:rPr lang="el-GR" dirty="0">
                <a:latin typeface="Arial" pitchFamily="34" charset="0"/>
                <a:cs typeface="Arial" pitchFamily="34" charset="0"/>
              </a:rPr>
              <a:t>Περιορισμός κόστους.</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88640"/>
            <a:ext cx="7272808"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Αρχιτεκτονική </a:t>
            </a: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TCP/IP</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30</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( 29 )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23528" y="1203424"/>
            <a:ext cx="8424936" cy="4308872"/>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Χρησιμοποιήθηκε σε πειραματικό στάδιο σε δίκτυα μεταγωγής πακέτων (</a:t>
            </a:r>
            <a:r>
              <a:rPr lang="el-GR" dirty="0" err="1">
                <a:latin typeface="Arial" pitchFamily="34" charset="0"/>
                <a:cs typeface="Arial" pitchFamily="34" charset="0"/>
              </a:rPr>
              <a:t>packet</a:t>
            </a:r>
            <a:r>
              <a:rPr lang="el-GR" dirty="0">
                <a:latin typeface="Arial" pitchFamily="34" charset="0"/>
                <a:cs typeface="Arial" pitchFamily="34" charset="0"/>
              </a:rPr>
              <a:t>-</a:t>
            </a:r>
            <a:r>
              <a:rPr lang="el-GR" dirty="0" err="1">
                <a:latin typeface="Arial" pitchFamily="34" charset="0"/>
                <a:cs typeface="Arial" pitchFamily="34" charset="0"/>
              </a:rPr>
              <a:t>switching</a:t>
            </a:r>
            <a:r>
              <a:rPr lang="el-GR" dirty="0">
                <a:latin typeface="Arial" pitchFamily="34" charset="0"/>
                <a:cs typeface="Arial" pitchFamily="34" charset="0"/>
              </a:rPr>
              <a:t> </a:t>
            </a:r>
            <a:r>
              <a:rPr lang="el-GR" dirty="0" err="1">
                <a:latin typeface="Arial" pitchFamily="34" charset="0"/>
                <a:cs typeface="Arial" pitchFamily="34" charset="0"/>
              </a:rPr>
              <a:t>networks</a:t>
            </a:r>
            <a:r>
              <a:rPr lang="el-GR" dirty="0">
                <a:latin typeface="Arial" pitchFamily="34" charset="0"/>
                <a:cs typeface="Arial" pitchFamily="34" charset="0"/>
              </a:rPr>
              <a:t>) και η πιο σημαντική εφαρμογή της ήταν στο ARPANET. </a:t>
            </a:r>
          </a:p>
          <a:p>
            <a:pPr marL="285750" indent="-285750">
              <a:spcAft>
                <a:spcPts val="600"/>
              </a:spcAft>
              <a:buSzPct val="80000"/>
              <a:buBlip>
                <a:blip r:embed="rId3"/>
              </a:buBlip>
            </a:pPr>
            <a:r>
              <a:rPr lang="el-GR" dirty="0">
                <a:latin typeface="Arial" pitchFamily="34" charset="0"/>
                <a:cs typeface="Arial" pitchFamily="34" charset="0"/>
              </a:rPr>
              <a:t>Η λειτουργία του σημερινού διαδικτύου στηρίζεται πάνω σε αυτήν την αρχιτεκτονική. </a:t>
            </a:r>
          </a:p>
          <a:p>
            <a:pPr marL="285750" indent="-285750">
              <a:spcAft>
                <a:spcPts val="600"/>
              </a:spcAft>
              <a:buSzPct val="80000"/>
              <a:buBlip>
                <a:blip r:embed="rId3"/>
              </a:buBlip>
            </a:pPr>
            <a:r>
              <a:rPr lang="el-GR" dirty="0">
                <a:latin typeface="Arial" pitchFamily="34" charset="0"/>
                <a:cs typeface="Arial" pitchFamily="34" charset="0"/>
              </a:rPr>
              <a:t>Συγκριτικά με το πρότυπο OSI, η αρχιτεκτονική TCP/IP είναι απλούστερη όσο αφορά τον αριθμό των επιπέδων που χρησιμοποιεί. </a:t>
            </a:r>
          </a:p>
          <a:p>
            <a:pPr marL="285750" indent="-285750">
              <a:spcAft>
                <a:spcPts val="600"/>
              </a:spcAft>
              <a:buSzPct val="80000"/>
              <a:buBlip>
                <a:blip r:embed="rId3"/>
              </a:buBlip>
            </a:pPr>
            <a:r>
              <a:rPr lang="el-GR" dirty="0">
                <a:latin typeface="Arial" pitchFamily="34" charset="0"/>
                <a:cs typeface="Arial" pitchFamily="34" charset="0"/>
              </a:rPr>
              <a:t>Περιλαμβάνει τα παρακάτω 5 επίπεδα λειτουργίας:</a:t>
            </a:r>
          </a:p>
          <a:p>
            <a:pPr marL="623888" lvl="1" indent="-285750">
              <a:spcAft>
                <a:spcPts val="600"/>
              </a:spcAft>
              <a:buSzPct val="80000"/>
              <a:buBlip>
                <a:blip r:embed="rId4"/>
              </a:buBlip>
            </a:pPr>
            <a:r>
              <a:rPr lang="el-GR" dirty="0">
                <a:latin typeface="Arial" pitchFamily="34" charset="0"/>
                <a:cs typeface="Arial" pitchFamily="34" charset="0"/>
              </a:rPr>
              <a:t>Επίπεδο Εφαρμογής (</a:t>
            </a:r>
            <a:r>
              <a:rPr lang="en-US" dirty="0">
                <a:latin typeface="Arial" pitchFamily="34" charset="0"/>
                <a:cs typeface="Arial" pitchFamily="34" charset="0"/>
              </a:rPr>
              <a:t>Application Layer)</a:t>
            </a:r>
          </a:p>
          <a:p>
            <a:pPr marL="623888" lvl="1" indent="-285750">
              <a:spcAft>
                <a:spcPts val="600"/>
              </a:spcAft>
              <a:buSzPct val="80000"/>
              <a:buBlip>
                <a:blip r:embed="rId4"/>
              </a:buBlip>
            </a:pPr>
            <a:r>
              <a:rPr lang="el-GR" dirty="0">
                <a:latin typeface="Arial" pitchFamily="34" charset="0"/>
                <a:cs typeface="Arial" pitchFamily="34" charset="0"/>
              </a:rPr>
              <a:t>Επίπεδο Μεταφοράς (</a:t>
            </a:r>
            <a:r>
              <a:rPr lang="en-US" dirty="0">
                <a:latin typeface="Arial" pitchFamily="34" charset="0"/>
                <a:cs typeface="Arial" pitchFamily="34" charset="0"/>
              </a:rPr>
              <a:t>Host-to-host, </a:t>
            </a:r>
            <a:r>
              <a:rPr lang="el-GR" dirty="0">
                <a:latin typeface="Arial" pitchFamily="34" charset="0"/>
                <a:cs typeface="Arial" pitchFamily="34" charset="0"/>
              </a:rPr>
              <a:t>ή </a:t>
            </a:r>
            <a:r>
              <a:rPr lang="en-US" dirty="0">
                <a:latin typeface="Arial" pitchFamily="34" charset="0"/>
                <a:cs typeface="Arial" pitchFamily="34" charset="0"/>
              </a:rPr>
              <a:t>Transport Layer)</a:t>
            </a:r>
          </a:p>
          <a:p>
            <a:pPr marL="623888" lvl="1" indent="-285750">
              <a:spcAft>
                <a:spcPts val="600"/>
              </a:spcAft>
              <a:buSzPct val="80000"/>
              <a:buBlip>
                <a:blip r:embed="rId4"/>
              </a:buBlip>
            </a:pPr>
            <a:r>
              <a:rPr lang="el-GR" dirty="0">
                <a:latin typeface="Arial" pitchFamily="34" charset="0"/>
                <a:cs typeface="Arial" pitchFamily="34" charset="0"/>
              </a:rPr>
              <a:t>Επίπεδο Διαδικτύου (</a:t>
            </a:r>
            <a:r>
              <a:rPr lang="en-US" dirty="0">
                <a:latin typeface="Arial" pitchFamily="34" charset="0"/>
                <a:cs typeface="Arial" pitchFamily="34" charset="0"/>
              </a:rPr>
              <a:t>Internet Layer </a:t>
            </a:r>
            <a:r>
              <a:rPr lang="el-GR" dirty="0">
                <a:latin typeface="Arial" pitchFamily="34" charset="0"/>
                <a:cs typeface="Arial" pitchFamily="34" charset="0"/>
              </a:rPr>
              <a:t>ή </a:t>
            </a:r>
            <a:r>
              <a:rPr lang="en-US" dirty="0">
                <a:latin typeface="Arial" pitchFamily="34" charset="0"/>
                <a:cs typeface="Arial" pitchFamily="34" charset="0"/>
              </a:rPr>
              <a:t>Internetwork Layer)</a:t>
            </a:r>
          </a:p>
          <a:p>
            <a:pPr marL="623888" lvl="1" indent="-285750">
              <a:spcAft>
                <a:spcPts val="600"/>
              </a:spcAft>
              <a:buSzPct val="80000"/>
              <a:buBlip>
                <a:blip r:embed="rId4"/>
              </a:buBlip>
            </a:pPr>
            <a:r>
              <a:rPr lang="el-GR" dirty="0">
                <a:latin typeface="Arial" pitchFamily="34" charset="0"/>
                <a:cs typeface="Arial" pitchFamily="34" charset="0"/>
              </a:rPr>
              <a:t>Επίπεδο Πρόσβασης Δικτύου (</a:t>
            </a:r>
            <a:r>
              <a:rPr lang="en-US" dirty="0">
                <a:latin typeface="Arial" pitchFamily="34" charset="0"/>
                <a:cs typeface="Arial" pitchFamily="34" charset="0"/>
              </a:rPr>
              <a:t>Network Access Layer)</a:t>
            </a:r>
          </a:p>
          <a:p>
            <a:pPr marL="623888" lvl="1" indent="-285750">
              <a:spcAft>
                <a:spcPts val="600"/>
              </a:spcAft>
              <a:buSzPct val="80000"/>
              <a:buBlip>
                <a:blip r:embed="rId4"/>
              </a:buBlip>
            </a:pPr>
            <a:r>
              <a:rPr lang="el-GR" dirty="0">
                <a:latin typeface="Arial" pitchFamily="34" charset="0"/>
                <a:cs typeface="Arial" pitchFamily="34" charset="0"/>
              </a:rPr>
              <a:t>Φυσικό Επίπεδο (</a:t>
            </a:r>
            <a:r>
              <a:rPr lang="en-US" dirty="0">
                <a:latin typeface="Arial" pitchFamily="34" charset="0"/>
                <a:cs typeface="Arial" pitchFamily="34" charset="0"/>
              </a:rPr>
              <a:t>Physical Layer)</a:t>
            </a:r>
            <a:endParaRPr lang="el-GR" dirty="0">
              <a:latin typeface="Arial" pitchFamily="34" charset="0"/>
              <a:cs typeface="Arial" pitchFamily="34" charset="0"/>
            </a:endParaRPr>
          </a:p>
        </p:txBody>
      </p:sp>
      <p:sp>
        <p:nvSpPr>
          <p:cNvPr id="4" name="TextBox 3"/>
          <p:cNvSpPr txBox="1"/>
          <p:nvPr/>
        </p:nvSpPr>
        <p:spPr>
          <a:xfrm>
            <a:off x="323528" y="692696"/>
            <a:ext cx="2520280" cy="430887"/>
          </a:xfrm>
          <a:prstGeom prst="rect">
            <a:avLst/>
          </a:prstGeom>
          <a:noFill/>
        </p:spPr>
        <p:txBody>
          <a:bodyPr wrap="square" rtlCol="0">
            <a:spAutoFit/>
          </a:bodyPr>
          <a:lstStyle/>
          <a:p>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Περιγραφή </a:t>
            </a: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1791023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31</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( 30 )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913185" y="4869160"/>
            <a:ext cx="5400600" cy="338554"/>
          </a:xfrm>
          <a:prstGeom prst="rect">
            <a:avLst/>
          </a:prstGeom>
          <a:noFill/>
          <a:ln>
            <a:solidFill>
              <a:schemeClr val="tx1"/>
            </a:solidFill>
          </a:ln>
        </p:spPr>
        <p:txBody>
          <a:bodyPr wrap="square" rtlCol="0">
            <a:spAutoFit/>
          </a:bodyPr>
          <a:lstStyle/>
          <a:p>
            <a:pPr algn="ctr"/>
            <a:r>
              <a:rPr lang="el-GR" sz="1600" b="1" dirty="0">
                <a:latin typeface="Arial" pitchFamily="34" charset="0"/>
                <a:cs typeface="Arial" pitchFamily="34" charset="0"/>
              </a:rPr>
              <a:t>Αντιπαράθεση των αρχιτεκτονικών OSI και TCP/IP </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0" name="1 - TextBox"/>
          <p:cNvSpPr txBox="1"/>
          <p:nvPr/>
        </p:nvSpPr>
        <p:spPr>
          <a:xfrm>
            <a:off x="0" y="6305"/>
            <a:ext cx="147565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Αρχιτεκτονική </a:t>
            </a:r>
            <a:r>
              <a:rPr lang="en-US"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TCP/IP</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3" name="TextBox 12"/>
          <p:cNvSpPr txBox="1"/>
          <p:nvPr/>
        </p:nvSpPr>
        <p:spPr>
          <a:xfrm>
            <a:off x="3131840" y="404664"/>
            <a:ext cx="2520280" cy="461665"/>
          </a:xfrm>
          <a:prstGeom prst="rect">
            <a:avLst/>
          </a:prstGeom>
          <a:noFill/>
        </p:spPr>
        <p:txBody>
          <a:bodyPr wrap="square" rtlCol="0">
            <a:spAutoFit/>
          </a:bodyPr>
          <a:lstStyle/>
          <a:p>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Περιγραφή</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1100" dirty="0">
                <a:solidFill>
                  <a:srgbClr val="FFFF00"/>
                </a:solidFill>
                <a:latin typeface="Arial" pitchFamily="34" charset="0"/>
                <a:cs typeface="Arial" pitchFamily="34" charset="0"/>
              </a:rPr>
              <a:t>(συνέχεια) </a:t>
            </a:r>
          </a:p>
        </p:txBody>
      </p:sp>
      <p:graphicFrame>
        <p:nvGraphicFramePr>
          <p:cNvPr id="2" name="Πίνακας 1"/>
          <p:cNvGraphicFramePr>
            <a:graphicFrameLocks noGrp="1"/>
          </p:cNvGraphicFramePr>
          <p:nvPr>
            <p:extLst>
              <p:ext uri="{D42A27DB-BD31-4B8C-83A1-F6EECF244321}">
                <p14:modId xmlns:p14="http://schemas.microsoft.com/office/powerpoint/2010/main" val="567985272"/>
              </p:ext>
            </p:extLst>
          </p:nvPr>
        </p:nvGraphicFramePr>
        <p:xfrm>
          <a:off x="971600" y="1716371"/>
          <a:ext cx="2712710" cy="2595880"/>
        </p:xfrm>
        <a:graphic>
          <a:graphicData uri="http://schemas.openxmlformats.org/drawingml/2006/table">
            <a:tbl>
              <a:tblPr firstRow="1" bandRow="1">
                <a:tableStyleId>{D7AC3CCA-C797-4891-BE02-D94E43425B78}</a:tableStyleId>
              </a:tblPr>
              <a:tblGrid>
                <a:gridCol w="2712710">
                  <a:extLst>
                    <a:ext uri="{9D8B030D-6E8A-4147-A177-3AD203B41FA5}">
                      <a16:colId xmlns:a16="http://schemas.microsoft.com/office/drawing/2014/main" val="20000"/>
                    </a:ext>
                  </a:extLst>
                </a:gridCol>
              </a:tblGrid>
              <a:tr h="370840">
                <a:tc>
                  <a:txBody>
                    <a:bodyPr/>
                    <a:lstStyle/>
                    <a:p>
                      <a:pPr algn="ctr"/>
                      <a:r>
                        <a:rPr lang="el-GR" sz="1600" b="1" dirty="0">
                          <a:latin typeface="Arial" pitchFamily="34" charset="0"/>
                          <a:cs typeface="Arial" pitchFamily="34" charset="0"/>
                        </a:rPr>
                        <a:t>Εφαρμογή</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el-GR" sz="1600" b="1" dirty="0">
                          <a:latin typeface="Arial" pitchFamily="34" charset="0"/>
                          <a:cs typeface="Arial" pitchFamily="34" charset="0"/>
                        </a:rPr>
                        <a:t>Παρουσίαση</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pPr algn="ctr"/>
                      <a:r>
                        <a:rPr lang="el-GR" sz="1600" b="1" dirty="0">
                          <a:latin typeface="Arial" pitchFamily="34" charset="0"/>
                          <a:cs typeface="Arial" pitchFamily="34" charset="0"/>
                        </a:rPr>
                        <a:t>Σύνοδος</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pPr algn="ctr"/>
                      <a:r>
                        <a:rPr lang="el-GR" sz="1600" b="1" dirty="0">
                          <a:latin typeface="Arial" pitchFamily="34" charset="0"/>
                          <a:cs typeface="Arial" pitchFamily="34" charset="0"/>
                        </a:rPr>
                        <a:t>Μεταφορά</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pPr algn="ctr"/>
                      <a:r>
                        <a:rPr lang="el-GR" sz="1600" b="1" dirty="0">
                          <a:latin typeface="Arial" pitchFamily="34" charset="0"/>
                          <a:cs typeface="Arial" pitchFamily="34" charset="0"/>
                        </a:rPr>
                        <a:t>Δίκτυο</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pPr algn="ctr"/>
                      <a:r>
                        <a:rPr lang="el-GR" sz="1600" b="1" dirty="0">
                          <a:latin typeface="Arial" pitchFamily="34" charset="0"/>
                          <a:cs typeface="Arial" pitchFamily="34" charset="0"/>
                        </a:rPr>
                        <a:t>Σύνδεση Δεδομένων</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pPr algn="ctr"/>
                      <a:r>
                        <a:rPr lang="el-GR" sz="1600" b="1" dirty="0">
                          <a:latin typeface="Arial" pitchFamily="34" charset="0"/>
                          <a:cs typeface="Arial" pitchFamily="34" charset="0"/>
                        </a:rPr>
                        <a:t>Φυσικό</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259632" y="1198648"/>
            <a:ext cx="2160240" cy="369332"/>
          </a:xfrm>
          <a:prstGeom prst="rect">
            <a:avLst/>
          </a:prstGeom>
          <a:noFill/>
        </p:spPr>
        <p:txBody>
          <a:bodyPr wrap="square" rtlCol="0">
            <a:spAutoFit/>
          </a:bodyPr>
          <a:lstStyle/>
          <a:p>
            <a:r>
              <a:rPr lang="el-GR" b="1" dirty="0">
                <a:latin typeface="Arial" pitchFamily="34" charset="0"/>
                <a:cs typeface="Arial" pitchFamily="34" charset="0"/>
              </a:rPr>
              <a:t>Μοντέλο </a:t>
            </a:r>
            <a:r>
              <a:rPr lang="en-US" b="1" dirty="0">
                <a:latin typeface="Arial" pitchFamily="34" charset="0"/>
                <a:cs typeface="Arial" pitchFamily="34" charset="0"/>
              </a:rPr>
              <a:t>OSI</a:t>
            </a:r>
            <a:endParaRPr lang="el-GR" b="1" dirty="0">
              <a:latin typeface="Arial" pitchFamily="34" charset="0"/>
              <a:cs typeface="Arial" pitchFamily="34" charset="0"/>
            </a:endParaRPr>
          </a:p>
        </p:txBody>
      </p:sp>
      <p:sp>
        <p:nvSpPr>
          <p:cNvPr id="11" name="TextBox 10"/>
          <p:cNvSpPr txBox="1"/>
          <p:nvPr/>
        </p:nvSpPr>
        <p:spPr>
          <a:xfrm>
            <a:off x="5508104" y="1196752"/>
            <a:ext cx="2160240" cy="369332"/>
          </a:xfrm>
          <a:prstGeom prst="rect">
            <a:avLst/>
          </a:prstGeom>
          <a:noFill/>
        </p:spPr>
        <p:txBody>
          <a:bodyPr wrap="square" rtlCol="0">
            <a:spAutoFit/>
          </a:bodyPr>
          <a:lstStyle/>
          <a:p>
            <a:r>
              <a:rPr lang="el-GR" b="1" dirty="0">
                <a:latin typeface="Arial" pitchFamily="34" charset="0"/>
                <a:cs typeface="Arial" pitchFamily="34" charset="0"/>
              </a:rPr>
              <a:t>Μοντέλο </a:t>
            </a:r>
            <a:r>
              <a:rPr lang="en-US" b="1" dirty="0">
                <a:latin typeface="Arial" pitchFamily="34" charset="0"/>
                <a:cs typeface="Arial" pitchFamily="34" charset="0"/>
              </a:rPr>
              <a:t>TCP/IP</a:t>
            </a:r>
            <a:endParaRPr lang="el-GR" b="1" dirty="0">
              <a:latin typeface="Arial" pitchFamily="34" charset="0"/>
              <a:cs typeface="Arial" pitchFamily="34" charset="0"/>
            </a:endParaRPr>
          </a:p>
        </p:txBody>
      </p:sp>
      <p:graphicFrame>
        <p:nvGraphicFramePr>
          <p:cNvPr id="12" name="Πίνακας 11"/>
          <p:cNvGraphicFramePr>
            <a:graphicFrameLocks noGrp="1"/>
          </p:cNvGraphicFramePr>
          <p:nvPr>
            <p:extLst>
              <p:ext uri="{D42A27DB-BD31-4B8C-83A1-F6EECF244321}">
                <p14:modId xmlns:p14="http://schemas.microsoft.com/office/powerpoint/2010/main" val="3643054267"/>
              </p:ext>
            </p:extLst>
          </p:nvPr>
        </p:nvGraphicFramePr>
        <p:xfrm>
          <a:off x="4968576" y="1700809"/>
          <a:ext cx="2712710" cy="2592288"/>
        </p:xfrm>
        <a:graphic>
          <a:graphicData uri="http://schemas.openxmlformats.org/drawingml/2006/table">
            <a:tbl>
              <a:tblPr firstRow="1" bandRow="1">
                <a:tableStyleId>{D7AC3CCA-C797-4891-BE02-D94E43425B78}</a:tableStyleId>
              </a:tblPr>
              <a:tblGrid>
                <a:gridCol w="2712710">
                  <a:extLst>
                    <a:ext uri="{9D8B030D-6E8A-4147-A177-3AD203B41FA5}">
                      <a16:colId xmlns:a16="http://schemas.microsoft.com/office/drawing/2014/main" val="20000"/>
                    </a:ext>
                  </a:extLst>
                </a:gridCol>
              </a:tblGrid>
              <a:tr h="1110031">
                <a:tc>
                  <a:txBody>
                    <a:bodyPr/>
                    <a:lstStyle/>
                    <a:p>
                      <a:pPr algn="ctr"/>
                      <a:r>
                        <a:rPr lang="el-GR" sz="1600" b="1" dirty="0">
                          <a:latin typeface="Arial" pitchFamily="34" charset="0"/>
                          <a:cs typeface="Arial" pitchFamily="34" charset="0"/>
                        </a:rPr>
                        <a:t>Εφαρμογή</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0"/>
                  </a:ext>
                </a:extLst>
              </a:tr>
              <a:tr h="346885">
                <a:tc>
                  <a:txBody>
                    <a:bodyPr/>
                    <a:lstStyle/>
                    <a:p>
                      <a:pPr algn="ctr"/>
                      <a:r>
                        <a:rPr lang="el-GR" sz="1600" b="1" dirty="0">
                          <a:latin typeface="Arial" pitchFamily="34" charset="0"/>
                          <a:cs typeface="Arial" pitchFamily="34" charset="0"/>
                        </a:rPr>
                        <a:t>Μεταφορά</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1"/>
                  </a:ext>
                </a:extLst>
              </a:tr>
              <a:tr h="346885">
                <a:tc>
                  <a:txBody>
                    <a:bodyPr/>
                    <a:lstStyle/>
                    <a:p>
                      <a:pPr algn="ctr"/>
                      <a:r>
                        <a:rPr lang="el-GR" sz="1600" b="1" dirty="0">
                          <a:latin typeface="Arial" pitchFamily="34" charset="0"/>
                          <a:cs typeface="Arial" pitchFamily="34" charset="0"/>
                        </a:rPr>
                        <a:t>Διαδίκτυο</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2"/>
                  </a:ext>
                </a:extLst>
              </a:tr>
              <a:tr h="346885">
                <a:tc>
                  <a:txBody>
                    <a:bodyPr/>
                    <a:lstStyle/>
                    <a:p>
                      <a:pPr algn="ctr"/>
                      <a:r>
                        <a:rPr lang="el-GR" sz="1600" b="1" dirty="0">
                          <a:latin typeface="Arial" pitchFamily="34" charset="0"/>
                          <a:cs typeface="Arial" pitchFamily="34" charset="0"/>
                        </a:rPr>
                        <a:t>Πρόσβαση σε Δίκτυο</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3"/>
                  </a:ext>
                </a:extLst>
              </a:tr>
              <a:tr h="441602">
                <a:tc>
                  <a:txBody>
                    <a:bodyPr/>
                    <a:lstStyle/>
                    <a:p>
                      <a:pPr algn="ctr"/>
                      <a:r>
                        <a:rPr lang="el-GR" sz="1600" b="1" dirty="0">
                          <a:latin typeface="Arial" pitchFamily="34" charset="0"/>
                          <a:cs typeface="Arial" pitchFamily="34" charset="0"/>
                        </a:rPr>
                        <a:t>Φυσικό</a:t>
                      </a:r>
                      <a:endParaRPr lang="el-GR" sz="1600" b="1" dirty="0">
                        <a:solidFill>
                          <a:schemeClr val="bg1"/>
                        </a:solidFill>
                        <a:latin typeface="Arial" pitchFamily="34" charset="0"/>
                        <a:cs typeface="Arial"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5857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32</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( 31 )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0" name="1 - TextBox"/>
          <p:cNvSpPr txBox="1"/>
          <p:nvPr/>
        </p:nvSpPr>
        <p:spPr>
          <a:xfrm>
            <a:off x="0" y="6305"/>
            <a:ext cx="147565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Αρχιτεκτονική </a:t>
            </a:r>
            <a:r>
              <a:rPr lang="en-US"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TCP/IP</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pic>
        <p:nvPicPr>
          <p:cNvPr id="5122" name="Picture 2" descr="fig1_26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17" y="1197470"/>
            <a:ext cx="6579297" cy="28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31840" y="404664"/>
            <a:ext cx="2520280" cy="461665"/>
          </a:xfrm>
          <a:prstGeom prst="rect">
            <a:avLst/>
          </a:prstGeom>
          <a:noFill/>
        </p:spPr>
        <p:txBody>
          <a:bodyPr wrap="square" rtlCol="0">
            <a:spAutoFit/>
          </a:bodyPr>
          <a:lstStyle/>
          <a:p>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Περιγραφή</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1100" dirty="0">
                <a:solidFill>
                  <a:srgbClr val="FFFF00"/>
                </a:solidFill>
                <a:latin typeface="Arial" pitchFamily="34" charset="0"/>
                <a:cs typeface="Arial" pitchFamily="34" charset="0"/>
              </a:rPr>
              <a:t>(συνέχεια) </a:t>
            </a:r>
          </a:p>
        </p:txBody>
      </p:sp>
      <p:sp>
        <p:nvSpPr>
          <p:cNvPr id="13" name="TextBox 12"/>
          <p:cNvSpPr txBox="1"/>
          <p:nvPr/>
        </p:nvSpPr>
        <p:spPr>
          <a:xfrm>
            <a:off x="2123728" y="4365104"/>
            <a:ext cx="4824536" cy="584775"/>
          </a:xfrm>
          <a:prstGeom prst="rect">
            <a:avLst/>
          </a:prstGeom>
          <a:noFill/>
          <a:ln>
            <a:solidFill>
              <a:schemeClr val="tx1"/>
            </a:solidFill>
          </a:ln>
        </p:spPr>
        <p:txBody>
          <a:bodyPr wrap="square" rtlCol="0">
            <a:spAutoFit/>
          </a:bodyPr>
          <a:lstStyle/>
          <a:p>
            <a:pPr algn="ctr"/>
            <a:r>
              <a:rPr lang="el-GR" sz="1600" b="1" dirty="0">
                <a:latin typeface="Arial" pitchFamily="34" charset="0"/>
                <a:cs typeface="Arial" pitchFamily="34" charset="0"/>
              </a:rPr>
              <a:t>Ανάλυση των επιπέδων του TCP/IP και τα σχετικά πρωτόκολλα </a:t>
            </a:r>
          </a:p>
        </p:txBody>
      </p:sp>
    </p:spTree>
    <p:extLst>
      <p:ext uri="{BB962C8B-B14F-4D97-AF65-F5344CB8AC3E}">
        <p14:creationId xmlns:p14="http://schemas.microsoft.com/office/powerpoint/2010/main" val="3441939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33</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( 32 )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043608" y="261809"/>
            <a:ext cx="7128792" cy="430887"/>
          </a:xfrm>
          <a:prstGeom prst="rect">
            <a:avLst/>
          </a:prstGeom>
          <a:noFill/>
        </p:spPr>
        <p:txBody>
          <a:bodyPr wrap="square" rtlCol="0">
            <a:spAutoFit/>
          </a:bodyPr>
          <a:lstStyle/>
          <a:p>
            <a:pPr algn="ct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Μεταφορά και στάδια </a:t>
            </a: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πακετοποίησης</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πληροφορίας</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0" name="1 - TextBox"/>
          <p:cNvSpPr txBox="1"/>
          <p:nvPr/>
        </p:nvSpPr>
        <p:spPr>
          <a:xfrm>
            <a:off x="0" y="6305"/>
            <a:ext cx="147565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Αρχιτεκτονική </a:t>
            </a:r>
            <a:r>
              <a:rPr lang="en-US"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TCP/IP</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pic>
        <p:nvPicPr>
          <p:cNvPr id="3074" name="Picture 2" descr="S1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898748"/>
            <a:ext cx="8100837" cy="38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1640" y="5118283"/>
            <a:ext cx="6552728" cy="830997"/>
          </a:xfrm>
          <a:prstGeom prst="rect">
            <a:avLst/>
          </a:prstGeom>
          <a:noFill/>
          <a:ln>
            <a:solidFill>
              <a:schemeClr val="tx1"/>
            </a:solidFill>
          </a:ln>
        </p:spPr>
        <p:txBody>
          <a:bodyPr wrap="square" rtlCol="0">
            <a:spAutoFit/>
          </a:bodyPr>
          <a:lstStyle/>
          <a:p>
            <a:pPr algn="ctr"/>
            <a:r>
              <a:rPr lang="el-GR" sz="1600" b="1" dirty="0">
                <a:latin typeface="Arial" pitchFamily="34" charset="0"/>
                <a:cs typeface="Arial" pitchFamily="34" charset="0"/>
              </a:rPr>
              <a:t>Στάδια </a:t>
            </a:r>
            <a:r>
              <a:rPr lang="el-GR" sz="1600" b="1" dirty="0" err="1">
                <a:latin typeface="Arial" pitchFamily="34" charset="0"/>
                <a:cs typeface="Arial" pitchFamily="34" charset="0"/>
              </a:rPr>
              <a:t>πακετοποίησης</a:t>
            </a:r>
            <a:r>
              <a:rPr lang="el-GR" sz="1600" b="1" dirty="0">
                <a:latin typeface="Arial" pitchFamily="34" charset="0"/>
                <a:cs typeface="Arial" pitchFamily="34" charset="0"/>
              </a:rPr>
              <a:t> του TCP/IP, όταν το δίκτυο πρόσβασης είναι τύπου </a:t>
            </a:r>
            <a:r>
              <a:rPr lang="el-GR" sz="1600" b="1" dirty="0" err="1">
                <a:latin typeface="Arial" pitchFamily="34" charset="0"/>
                <a:cs typeface="Arial" pitchFamily="34" charset="0"/>
              </a:rPr>
              <a:t>Ethernet</a:t>
            </a:r>
            <a:r>
              <a:rPr lang="el-GR" sz="1600" b="1" dirty="0">
                <a:latin typeface="Arial" pitchFamily="34" charset="0"/>
                <a:cs typeface="Arial" pitchFamily="34" charset="0"/>
              </a:rPr>
              <a:t>. Στα δεδομένα του  χρήστη προστίθενται επικεφαλίδες (</a:t>
            </a:r>
            <a:r>
              <a:rPr lang="el-GR" sz="1600" b="1" dirty="0" err="1">
                <a:latin typeface="Arial" pitchFamily="34" charset="0"/>
                <a:cs typeface="Arial" pitchFamily="34" charset="0"/>
              </a:rPr>
              <a:t>Headers</a:t>
            </a:r>
            <a:r>
              <a:rPr lang="el-GR" sz="1600" b="1" dirty="0">
                <a:latin typeface="Arial" pitchFamily="34" charset="0"/>
                <a:cs typeface="Arial" pitchFamily="34" charset="0"/>
              </a:rPr>
              <a:t>) ελέγχου από τα διάφορα επίπεδα.</a:t>
            </a:r>
          </a:p>
        </p:txBody>
      </p:sp>
    </p:spTree>
    <p:extLst>
      <p:ext uri="{BB962C8B-B14F-4D97-AF65-F5344CB8AC3E}">
        <p14:creationId xmlns:p14="http://schemas.microsoft.com/office/powerpoint/2010/main" val="2583022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88640"/>
            <a:ext cx="7272808"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28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34</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( 33 )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23528" y="836712"/>
            <a:ext cx="8424936" cy="2008242"/>
          </a:xfrm>
          <a:prstGeom prst="rect">
            <a:avLst/>
          </a:prstGeom>
          <a:noFill/>
        </p:spPr>
        <p:txBody>
          <a:bodyPr wrap="square" rtlCol="0">
            <a:spAutoFit/>
          </a:bodyPr>
          <a:lstStyle/>
          <a:p>
            <a:pPr algn="ctr">
              <a:spcAft>
                <a:spcPts val="9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Κάρτα Δικτύου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NIC - Network Interface Card)</a:t>
            </a:r>
            <a:endParaRPr lang="el-GR" sz="2200" dirty="0">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Η κάρτα δικτύου σχεδιάστηκε με σκοπό να επιτρέπει στους υπολογιστές να επικοινωνούν μέσω ενός δικτύου. </a:t>
            </a:r>
          </a:p>
          <a:p>
            <a:pPr marL="285750" indent="-285750">
              <a:spcAft>
                <a:spcPts val="600"/>
              </a:spcAft>
              <a:buSzPct val="80000"/>
              <a:buBlip>
                <a:blip r:embed="rId3"/>
              </a:buBlip>
            </a:pPr>
            <a:r>
              <a:rPr lang="el-GR" dirty="0">
                <a:latin typeface="Arial" pitchFamily="34" charset="0"/>
                <a:cs typeface="Arial" pitchFamily="34" charset="0"/>
              </a:rPr>
              <a:t>Παρέχει φυσική πρόσβαση στο δίκτυο καθώς και χαμηλού επιπέδου σύστημα </a:t>
            </a:r>
            <a:r>
              <a:rPr lang="el-GR" dirty="0" err="1">
                <a:latin typeface="Arial" pitchFamily="34" charset="0"/>
                <a:cs typeface="Arial" pitchFamily="34" charset="0"/>
              </a:rPr>
              <a:t>διευθυνσιοδότησης</a:t>
            </a:r>
            <a:r>
              <a:rPr lang="el-GR" dirty="0">
                <a:latin typeface="Arial" pitchFamily="34" charset="0"/>
                <a:cs typeface="Arial" pitchFamily="34" charset="0"/>
              </a:rPr>
              <a:t>, χρησιμοποιώντας διευθύνσεις, γνωστές ως MAC (</a:t>
            </a:r>
            <a:r>
              <a:rPr lang="en-US" dirty="0">
                <a:latin typeface="Arial" pitchFamily="34" charset="0"/>
                <a:cs typeface="Arial" pitchFamily="34" charset="0"/>
              </a:rPr>
              <a:t>Medium Access Control)</a:t>
            </a:r>
            <a:r>
              <a:rPr lang="el-GR" dirty="0">
                <a:latin typeface="Arial" pitchFamily="34" charset="0"/>
                <a:cs typeface="Arial" pitchFamily="34" charset="0"/>
              </a:rPr>
              <a:t>.</a:t>
            </a:r>
          </a:p>
        </p:txBody>
      </p:sp>
      <p:sp>
        <p:nvSpPr>
          <p:cNvPr id="10" name="TextBox 9"/>
          <p:cNvSpPr txBox="1"/>
          <p:nvPr/>
        </p:nvSpPr>
        <p:spPr>
          <a:xfrm>
            <a:off x="323528" y="2875290"/>
            <a:ext cx="8424936" cy="2639184"/>
          </a:xfrm>
          <a:prstGeom prst="rect">
            <a:avLst/>
          </a:prstGeom>
          <a:noFill/>
        </p:spPr>
        <p:txBody>
          <a:bodyPr wrap="square" rtlCol="0">
            <a:spAutoFit/>
          </a:bodyPr>
          <a:lstStyle/>
          <a:p>
            <a:pPr algn="ctr">
              <a:spcAft>
                <a:spcPts val="900"/>
              </a:spcAft>
              <a:buSzPct val="80000"/>
            </a:pPr>
            <a:r>
              <a:rPr lang="el-GR" sz="2200" b="1" dirty="0" err="1">
                <a:solidFill>
                  <a:srgbClr val="FFFF00"/>
                </a:solidFill>
                <a:latin typeface="Arial" pitchFamily="34" charset="0"/>
                <a:cs typeface="Arial" pitchFamily="34" charset="0"/>
              </a:rPr>
              <a:t>Επαναλήπτης</a:t>
            </a:r>
            <a:r>
              <a:rPr lang="el-GR" sz="2200" b="1" dirty="0">
                <a:solidFill>
                  <a:srgbClr val="FFFF00"/>
                </a:solidFill>
                <a:latin typeface="Arial" pitchFamily="34" charset="0"/>
                <a:cs typeface="Arial" pitchFamily="34" charset="0"/>
              </a:rPr>
              <a:t> (</a:t>
            </a:r>
            <a:r>
              <a:rPr lang="en-US" sz="2200" b="1" dirty="0">
                <a:solidFill>
                  <a:srgbClr val="FFFF00"/>
                </a:solidFill>
                <a:latin typeface="Arial" pitchFamily="34" charset="0"/>
                <a:cs typeface="Arial" pitchFamily="34" charset="0"/>
              </a:rPr>
              <a:t>Repeater)</a:t>
            </a:r>
            <a:endParaRPr lang="el-GR" sz="2200" dirty="0">
              <a:solidFill>
                <a:srgbClr val="FFFF00"/>
              </a:solidFill>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Η συσκευή αυτή λειτουργεί στο φυσικό επίπεδο και ο ρόλος της είναι να ενισχύει την αξιοπιστία στη μεταφορά του σήματος διαμέσου μιας γραμμής.</a:t>
            </a:r>
          </a:p>
          <a:p>
            <a:pPr marL="285750" indent="-285750">
              <a:spcAft>
                <a:spcPts val="600"/>
              </a:spcAft>
              <a:buSzPct val="80000"/>
              <a:buBlip>
                <a:blip r:embed="rId3"/>
              </a:buBlip>
            </a:pPr>
            <a:r>
              <a:rPr lang="el-GR" dirty="0">
                <a:latin typeface="Arial" pitchFamily="34" charset="0"/>
                <a:cs typeface="Arial" pitchFamily="34" charset="0"/>
              </a:rPr>
              <a:t>Εγκαθίσταται σε καίρια σημεία της γραμμής, δέχεται στην είσοδό του ένα σήμα (ακολουθία από </a:t>
            </a:r>
            <a:r>
              <a:rPr lang="el-GR" dirty="0" err="1">
                <a:latin typeface="Arial" pitchFamily="34" charset="0"/>
                <a:cs typeface="Arial" pitchFamily="34" charset="0"/>
              </a:rPr>
              <a:t>bit</a:t>
            </a:r>
            <a:r>
              <a:rPr lang="el-GR" dirty="0">
                <a:latin typeface="Arial" pitchFamily="34" charset="0"/>
                <a:cs typeface="Arial" pitchFamily="34" charset="0"/>
              </a:rPr>
              <a:t>) προτού αυτό αλλοιωθεί ανεπανόρθωτα και το αναπαράγει στέλνοντας το αντίγραφό του στην έξοδο.</a:t>
            </a:r>
          </a:p>
          <a:p>
            <a:pPr marL="285750" indent="-285750">
              <a:spcAft>
                <a:spcPts val="600"/>
              </a:spcAft>
              <a:buSzPct val="80000"/>
              <a:buBlip>
                <a:blip r:embed="rId3"/>
              </a:buBlip>
            </a:pPr>
            <a:r>
              <a:rPr lang="el-GR" dirty="0">
                <a:latin typeface="Arial" pitchFamily="34" charset="0"/>
                <a:cs typeface="Arial" pitchFamily="34" charset="0"/>
              </a:rPr>
              <a:t>Είναι, δηλαδή, μια συσκευή που καθαρίζει εντελώς το σήμα από τυχόν θορύβους, προτού αυτοί το αλλοιώσουν τελείως.</a:t>
            </a:r>
          </a:p>
        </p:txBody>
      </p:sp>
      <p:sp>
        <p:nvSpPr>
          <p:cNvPr id="11"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1503681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35</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r>
              <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34</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07504" y="404664"/>
            <a:ext cx="8928992" cy="1692771"/>
          </a:xfrm>
          <a:prstGeom prst="rect">
            <a:avLst/>
          </a:prstGeom>
          <a:noFill/>
        </p:spPr>
        <p:txBody>
          <a:bodyPr wrap="square" rtlCol="0">
            <a:spAutoFit/>
          </a:bodyPr>
          <a:lstStyle/>
          <a:p>
            <a:pPr algn="ctr">
              <a:spcAft>
                <a:spcPts val="600"/>
              </a:spcAft>
              <a:buSzPct val="80000"/>
            </a:pPr>
            <a:r>
              <a:rPr lang="el-GR" sz="2200" b="1" dirty="0">
                <a:solidFill>
                  <a:srgbClr val="FFFF00"/>
                </a:solidFill>
                <a:latin typeface="Arial" pitchFamily="34" charset="0"/>
                <a:cs typeface="Arial" pitchFamily="34" charset="0"/>
              </a:rPr>
              <a:t>Διανομέας (</a:t>
            </a:r>
            <a:r>
              <a:rPr lang="en-US" sz="2200" b="1" dirty="0">
                <a:solidFill>
                  <a:srgbClr val="FFFF00"/>
                </a:solidFill>
                <a:latin typeface="Arial" pitchFamily="34" charset="0"/>
                <a:cs typeface="Arial" pitchFamily="34" charset="0"/>
              </a:rPr>
              <a:t>HUB)</a:t>
            </a:r>
            <a:endParaRPr lang="el-GR" sz="2200" b="1" dirty="0">
              <a:solidFill>
                <a:srgbClr val="FFFF00"/>
              </a:solidFill>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Επιτελεί την ακριβώς ίδια λειτουργία με τον </a:t>
            </a:r>
            <a:r>
              <a:rPr lang="el-GR" dirty="0" err="1">
                <a:latin typeface="Arial" pitchFamily="34" charset="0"/>
                <a:cs typeface="Arial" pitchFamily="34" charset="0"/>
              </a:rPr>
              <a:t>επαναλήπτη</a:t>
            </a:r>
            <a:r>
              <a:rPr lang="el-GR" dirty="0">
                <a:latin typeface="Arial" pitchFamily="34" charset="0"/>
                <a:cs typeface="Arial" pitchFamily="34" charset="0"/>
              </a:rPr>
              <a:t>. Δηλαδή, λειτουργεί σε φυσικό επίπεδο, ενισχύοντας το σήμα. </a:t>
            </a:r>
          </a:p>
          <a:p>
            <a:pPr marL="285750" indent="-285750">
              <a:spcAft>
                <a:spcPts val="600"/>
              </a:spcAft>
              <a:buSzPct val="80000"/>
              <a:buBlip>
                <a:blip r:embed="rId3"/>
              </a:buBlip>
            </a:pPr>
            <a:r>
              <a:rPr lang="el-GR" dirty="0">
                <a:latin typeface="Arial" pitchFamily="34" charset="0"/>
                <a:cs typeface="Arial" pitchFamily="34" charset="0"/>
              </a:rPr>
              <a:t>Η ποιοτική του διαφορά με τον </a:t>
            </a:r>
            <a:r>
              <a:rPr lang="el-GR" dirty="0" err="1">
                <a:latin typeface="Arial" pitchFamily="34" charset="0"/>
                <a:cs typeface="Arial" pitchFamily="34" charset="0"/>
              </a:rPr>
              <a:t>επαναλήπτη</a:t>
            </a:r>
            <a:r>
              <a:rPr lang="el-GR" dirty="0">
                <a:latin typeface="Arial" pitchFamily="34" charset="0"/>
                <a:cs typeface="Arial" pitchFamily="34" charset="0"/>
              </a:rPr>
              <a:t> είναι στο ότι επιτρέπει τους σταθμούς ή τα τοπικά δίκτυα, που συνδέει, να ενώνονται σε τοπολογία αστέρα.</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870067"/>
            <a:ext cx="2182062" cy="1440160"/>
          </a:xfrm>
          <a:prstGeom prst="rect">
            <a:avLst/>
          </a:prstGeom>
        </p:spPr>
      </p:pic>
      <p:sp>
        <p:nvSpPr>
          <p:cNvPr id="6" name="TextBox 5"/>
          <p:cNvSpPr txBox="1"/>
          <p:nvPr/>
        </p:nvSpPr>
        <p:spPr>
          <a:xfrm>
            <a:off x="683568" y="4454243"/>
            <a:ext cx="1512168" cy="338554"/>
          </a:xfrm>
          <a:prstGeom prst="rect">
            <a:avLst/>
          </a:prstGeom>
          <a:noFill/>
          <a:ln>
            <a:solidFill>
              <a:schemeClr val="tx1"/>
            </a:solidFill>
          </a:ln>
        </p:spPr>
        <p:txBody>
          <a:bodyPr wrap="square" rtlCol="0">
            <a:spAutoFit/>
          </a:bodyPr>
          <a:lstStyle/>
          <a:p>
            <a:r>
              <a:rPr lang="en-US" sz="1600" b="1" dirty="0">
                <a:latin typeface="Arial" pitchFamily="34" charset="0"/>
                <a:cs typeface="Arial" pitchFamily="34" charset="0"/>
              </a:rPr>
              <a:t>Ethernet Hub</a:t>
            </a:r>
            <a:endParaRPr lang="el-GR" sz="1600" b="1" dirty="0">
              <a:latin typeface="Arial" pitchFamily="34" charset="0"/>
              <a:cs typeface="Arial" pitchFamily="34" charset="0"/>
            </a:endParaRPr>
          </a:p>
        </p:txBody>
      </p:sp>
      <p:sp>
        <p:nvSpPr>
          <p:cNvPr id="17" name="TextBox 16"/>
          <p:cNvSpPr txBox="1"/>
          <p:nvPr/>
        </p:nvSpPr>
        <p:spPr>
          <a:xfrm>
            <a:off x="2915816" y="4454243"/>
            <a:ext cx="1872208" cy="338554"/>
          </a:xfrm>
          <a:prstGeom prst="rect">
            <a:avLst/>
          </a:prstGeom>
          <a:noFill/>
          <a:ln>
            <a:solidFill>
              <a:schemeClr val="tx1"/>
            </a:solidFill>
          </a:ln>
        </p:spPr>
        <p:txBody>
          <a:bodyPr wrap="square" rtlCol="0">
            <a:spAutoFit/>
          </a:bodyPr>
          <a:lstStyle/>
          <a:p>
            <a:r>
              <a:rPr lang="en-US" sz="1600" b="1" dirty="0">
                <a:latin typeface="Arial" pitchFamily="34" charset="0"/>
                <a:cs typeface="Arial" pitchFamily="34" charset="0"/>
              </a:rPr>
              <a:t>7-port</a:t>
            </a:r>
            <a:r>
              <a:rPr lang="el-GR" sz="1600" b="1" dirty="0">
                <a:latin typeface="Arial" pitchFamily="34" charset="0"/>
                <a:cs typeface="Arial" pitchFamily="34" charset="0"/>
              </a:rPr>
              <a:t> </a:t>
            </a:r>
            <a:r>
              <a:rPr lang="en-US" sz="1600" b="1" dirty="0">
                <a:latin typeface="Arial" pitchFamily="34" charset="0"/>
                <a:cs typeface="Arial" pitchFamily="34" charset="0"/>
              </a:rPr>
              <a:t>USB Hub</a:t>
            </a:r>
            <a:endParaRPr lang="el-GR" sz="1600" b="1" dirty="0">
              <a:latin typeface="Arial" pitchFamily="34" charset="0"/>
              <a:cs typeface="Arial" pitchFamily="34" charset="0"/>
            </a:endParaRPr>
          </a:p>
        </p:txBody>
      </p:sp>
      <p:pic>
        <p:nvPicPr>
          <p:cNvPr id="16" name="Εικόνα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2870067"/>
            <a:ext cx="2013914" cy="1440161"/>
          </a:xfrm>
          <a:prstGeom prst="rect">
            <a:avLst/>
          </a:prstGeom>
        </p:spPr>
      </p:pic>
      <p:pic>
        <p:nvPicPr>
          <p:cNvPr id="18" name="Εικόνα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2870067"/>
            <a:ext cx="1440160" cy="1440160"/>
          </a:xfrm>
          <a:prstGeom prst="rect">
            <a:avLst/>
          </a:prstGeom>
        </p:spPr>
      </p:pic>
      <p:sp>
        <p:nvSpPr>
          <p:cNvPr id="20" name="TextBox 19"/>
          <p:cNvSpPr txBox="1"/>
          <p:nvPr/>
        </p:nvSpPr>
        <p:spPr>
          <a:xfrm>
            <a:off x="5148064" y="4454243"/>
            <a:ext cx="1368152" cy="584775"/>
          </a:xfrm>
          <a:prstGeom prst="rect">
            <a:avLst/>
          </a:prstGeom>
          <a:noFill/>
          <a:ln>
            <a:solidFill>
              <a:schemeClr val="tx1"/>
            </a:solidFill>
          </a:ln>
        </p:spPr>
        <p:txBody>
          <a:bodyPr wrap="square" rtlCol="0">
            <a:spAutoFit/>
          </a:bodyPr>
          <a:lstStyle/>
          <a:p>
            <a:pPr algn="ctr"/>
            <a:r>
              <a:rPr lang="en-US" sz="1600" b="1" dirty="0">
                <a:latin typeface="Arial" pitchFamily="34" charset="0"/>
                <a:cs typeface="Arial" pitchFamily="34" charset="0"/>
              </a:rPr>
              <a:t>4-port</a:t>
            </a:r>
            <a:r>
              <a:rPr lang="el-GR" sz="1600" b="1" dirty="0">
                <a:latin typeface="Arial" pitchFamily="34" charset="0"/>
                <a:cs typeface="Arial" pitchFamily="34" charset="0"/>
              </a:rPr>
              <a:t> </a:t>
            </a:r>
            <a:r>
              <a:rPr lang="en-US" sz="1600" b="1" dirty="0">
                <a:latin typeface="Arial" pitchFamily="34" charset="0"/>
                <a:cs typeface="Arial" pitchFamily="34" charset="0"/>
              </a:rPr>
              <a:t>cable USB Hub</a:t>
            </a:r>
            <a:endParaRPr lang="el-GR" sz="1600" b="1" dirty="0">
              <a:latin typeface="Arial" pitchFamily="34" charset="0"/>
              <a:cs typeface="Arial" pitchFamily="34" charset="0"/>
            </a:endParaRPr>
          </a:p>
        </p:txBody>
      </p:sp>
      <p:pic>
        <p:nvPicPr>
          <p:cNvPr id="21" name="Εικόνα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2854090"/>
            <a:ext cx="1800200" cy="1446589"/>
          </a:xfrm>
          <a:prstGeom prst="rect">
            <a:avLst/>
          </a:prstGeom>
        </p:spPr>
      </p:pic>
      <p:sp>
        <p:nvSpPr>
          <p:cNvPr id="23" name="TextBox 22"/>
          <p:cNvSpPr txBox="1"/>
          <p:nvPr/>
        </p:nvSpPr>
        <p:spPr>
          <a:xfrm>
            <a:off x="7236296" y="4437112"/>
            <a:ext cx="1368152" cy="584775"/>
          </a:xfrm>
          <a:prstGeom prst="rect">
            <a:avLst/>
          </a:prstGeom>
          <a:noFill/>
          <a:ln>
            <a:solidFill>
              <a:schemeClr val="tx1"/>
            </a:solidFill>
          </a:ln>
        </p:spPr>
        <p:txBody>
          <a:bodyPr wrap="square" rtlCol="0">
            <a:spAutoFit/>
          </a:bodyPr>
          <a:lstStyle/>
          <a:p>
            <a:pPr algn="ctr"/>
            <a:r>
              <a:rPr lang="en-US" sz="1600" b="1" dirty="0">
                <a:latin typeface="Arial" pitchFamily="34" charset="0"/>
                <a:cs typeface="Arial" pitchFamily="34" charset="0"/>
              </a:rPr>
              <a:t>Data Video Repeater</a:t>
            </a:r>
            <a:endParaRPr lang="el-GR" sz="1600" b="1" dirty="0">
              <a:latin typeface="Arial" pitchFamily="34" charset="0"/>
              <a:cs typeface="Arial" pitchFamily="34" charset="0"/>
            </a:endParaRPr>
          </a:p>
        </p:txBody>
      </p:sp>
      <p:sp>
        <p:nvSpPr>
          <p:cNvPr id="24"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708593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36</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r>
              <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35</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3707904" y="404664"/>
            <a:ext cx="1368152" cy="430887"/>
          </a:xfrm>
          <a:prstGeom prst="rect">
            <a:avLst/>
          </a:prstGeom>
          <a:noFill/>
        </p:spPr>
        <p:txBody>
          <a:bodyPr wrap="square" rtlCol="0">
            <a:spAutoFit/>
          </a:bodyPr>
          <a:lstStyle/>
          <a:p>
            <a:pPr>
              <a:spcAft>
                <a:spcPts val="600"/>
              </a:spcAft>
              <a:buSzPct val="80000"/>
            </a:pPr>
            <a:r>
              <a:rPr lang="en-US" sz="2200" b="1" dirty="0">
                <a:solidFill>
                  <a:srgbClr val="FFFF00"/>
                </a:solidFill>
                <a:latin typeface="Arial" pitchFamily="34" charset="0"/>
                <a:cs typeface="Arial" pitchFamily="34" charset="0"/>
              </a:rPr>
              <a:t>Modem</a:t>
            </a:r>
            <a:endParaRPr lang="el-GR" sz="2200" b="1" dirty="0">
              <a:solidFill>
                <a:srgbClr val="FFFF00"/>
              </a:solidFill>
              <a:latin typeface="Arial" pitchFamily="34" charset="0"/>
              <a:cs typeface="Arial"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24744"/>
            <a:ext cx="459427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3" name="TextBox 2"/>
          <p:cNvSpPr txBox="1"/>
          <p:nvPr/>
        </p:nvSpPr>
        <p:spPr>
          <a:xfrm>
            <a:off x="4860032" y="980728"/>
            <a:ext cx="4248472" cy="4362733"/>
          </a:xfrm>
          <a:prstGeom prst="rect">
            <a:avLst/>
          </a:prstGeom>
          <a:noFill/>
        </p:spPr>
        <p:txBody>
          <a:bodyPr wrap="square" rtlCol="0">
            <a:spAutoFit/>
          </a:bodyPr>
          <a:lstStyle/>
          <a:p>
            <a:pPr marL="285750" indent="-285750">
              <a:spcAft>
                <a:spcPts val="900"/>
              </a:spcAft>
              <a:buSzPct val="80000"/>
              <a:buBlip>
                <a:blip r:embed="rId4"/>
              </a:buBlip>
            </a:pPr>
            <a:r>
              <a:rPr lang="el-GR" dirty="0">
                <a:latin typeface="Arial" pitchFamily="34" charset="0"/>
                <a:cs typeface="Arial" pitchFamily="34" charset="0"/>
              </a:rPr>
              <a:t>Είναι η συσκευή η οποία μετατρέπει το ψηφιακό σήμα που προέρχεται από ένα ηλεκτρονικό υπολογιστικό σύστημα</a:t>
            </a:r>
            <a:r>
              <a:rPr lang="en-US" dirty="0">
                <a:latin typeface="Arial" pitchFamily="34" charset="0"/>
                <a:cs typeface="Arial" pitchFamily="34" charset="0"/>
              </a:rPr>
              <a:t>,</a:t>
            </a:r>
            <a:r>
              <a:rPr lang="el-GR" dirty="0">
                <a:latin typeface="Arial" pitchFamily="34" charset="0"/>
                <a:cs typeface="Arial" pitchFamily="34" charset="0"/>
              </a:rPr>
              <a:t> σε αναλογικό σήμα, το οποίο είναι κατάλληλο για την μεταφορά του μέσω κοινής τηλεφωνικής ή άλλου τύπου ενσύρματης γραμμής, ή ακόμα και μέσω ασύρματης ζεύξης. </a:t>
            </a:r>
          </a:p>
          <a:p>
            <a:pPr marL="285750" indent="-285750">
              <a:spcAft>
                <a:spcPts val="900"/>
              </a:spcAft>
              <a:buSzPct val="80000"/>
              <a:buBlip>
                <a:blip r:embed="rId4"/>
              </a:buBlip>
            </a:pPr>
            <a:r>
              <a:rPr lang="el-GR" dirty="0">
                <a:latin typeface="Arial" pitchFamily="34" charset="0"/>
                <a:cs typeface="Arial" pitchFamily="34" charset="0"/>
              </a:rPr>
              <a:t>Επίσης διαθέτει και τμήμα </a:t>
            </a:r>
            <a:r>
              <a:rPr lang="el-GR" dirty="0" err="1">
                <a:latin typeface="Arial" pitchFamily="34" charset="0"/>
                <a:cs typeface="Arial" pitchFamily="34" charset="0"/>
              </a:rPr>
              <a:t>αποδιαμόρφωσης</a:t>
            </a:r>
            <a:r>
              <a:rPr lang="el-GR" dirty="0">
                <a:latin typeface="Arial" pitchFamily="34" charset="0"/>
                <a:cs typeface="Arial" pitchFamily="34" charset="0"/>
              </a:rPr>
              <a:t> για την αντίστροφη διαδικασία, δηλαδή τη μετατροπή του αναλογικού (διαμορφωμένου) σήματος σε ψηφιακό.</a:t>
            </a:r>
          </a:p>
        </p:txBody>
      </p:sp>
      <p:sp>
        <p:nvSpPr>
          <p:cNvPr id="10"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4022254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37</a:t>
            </a:fld>
            <a:endParaRPr lang="el-GR" dirty="0"/>
          </a:p>
        </p:txBody>
      </p:sp>
      <p:sp>
        <p:nvSpPr>
          <p:cNvPr id="9" name="TextBox 8"/>
          <p:cNvSpPr txBox="1"/>
          <p:nvPr/>
        </p:nvSpPr>
        <p:spPr>
          <a:xfrm>
            <a:off x="323528" y="332656"/>
            <a:ext cx="8424936" cy="3777957"/>
          </a:xfrm>
          <a:prstGeom prst="rect">
            <a:avLst/>
          </a:prstGeom>
          <a:noFill/>
        </p:spPr>
        <p:txBody>
          <a:bodyPr wrap="square" rtlCol="0">
            <a:spAutoFit/>
          </a:bodyPr>
          <a:lstStyle/>
          <a:p>
            <a:pPr algn="ctr">
              <a:spcAft>
                <a:spcPts val="9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Γέφυρα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Bridge)</a:t>
            </a:r>
          </a:p>
          <a:p>
            <a:pPr marL="285750" indent="-285750">
              <a:spcAft>
                <a:spcPts val="600"/>
              </a:spcAft>
              <a:buSzPct val="80000"/>
              <a:buBlip>
                <a:blip r:embed="rId3"/>
              </a:buBlip>
            </a:pPr>
            <a:r>
              <a:rPr lang="el-GR" dirty="0">
                <a:latin typeface="Arial" pitchFamily="34" charset="0"/>
                <a:cs typeface="Arial" pitchFamily="34" charset="0"/>
              </a:rPr>
              <a:t>Λειτουργεί τόσο σε φυσικό επίπεδο (επομένως, εκτελούν τις λειτουργίες του </a:t>
            </a:r>
            <a:r>
              <a:rPr lang="el-GR" dirty="0" err="1">
                <a:latin typeface="Arial" pitchFamily="34" charset="0"/>
                <a:cs typeface="Arial" pitchFamily="34" charset="0"/>
              </a:rPr>
              <a:t>επαναλήπτη</a:t>
            </a:r>
            <a:r>
              <a:rPr lang="el-GR" dirty="0">
                <a:latin typeface="Arial" pitchFamily="34" charset="0"/>
                <a:cs typeface="Arial" pitchFamily="34" charset="0"/>
              </a:rPr>
              <a:t>), όσο και σε επίπεδο σύνδεσης δεδομένων. </a:t>
            </a:r>
          </a:p>
          <a:p>
            <a:pPr marL="285750" indent="-285750">
              <a:spcAft>
                <a:spcPts val="600"/>
              </a:spcAft>
              <a:buSzPct val="80000"/>
              <a:buBlip>
                <a:blip r:embed="rId3"/>
              </a:buBlip>
            </a:pPr>
            <a:r>
              <a:rPr lang="el-GR" dirty="0">
                <a:latin typeface="Arial" pitchFamily="34" charset="0"/>
                <a:cs typeface="Arial" pitchFamily="34" charset="0"/>
              </a:rPr>
              <a:t>Χωρίζει ένα σχετικά περιορισμένης έκτασης δίκτυο σε μικρότερα δίκτυα LAN τα οποία είναι δυνατό να χρησιμοποιούν διαφορετικά πρωτόκολλα σύνδεσης δεδομένων.</a:t>
            </a:r>
          </a:p>
          <a:p>
            <a:pPr marL="285750" indent="-285750">
              <a:spcAft>
                <a:spcPts val="600"/>
              </a:spcAft>
              <a:buSzPct val="80000"/>
              <a:buBlip>
                <a:blip r:embed="rId3"/>
              </a:buBlip>
            </a:pPr>
            <a:r>
              <a:rPr lang="el-GR" dirty="0">
                <a:latin typeface="Arial" pitchFamily="34" charset="0"/>
                <a:cs typeface="Arial" pitchFamily="34" charset="0"/>
              </a:rPr>
              <a:t>Οι κυριότερες κατηγορίες γεφυρών είναι οι παρακάτω:</a:t>
            </a:r>
          </a:p>
          <a:p>
            <a:pPr marL="742950" lvl="1" indent="-285750">
              <a:spcAft>
                <a:spcPts val="600"/>
              </a:spcAft>
              <a:buSzPct val="80000"/>
              <a:buBlip>
                <a:blip r:embed="rId4"/>
              </a:buBlip>
            </a:pPr>
            <a:r>
              <a:rPr lang="el-GR" dirty="0">
                <a:latin typeface="Arial" pitchFamily="34" charset="0"/>
                <a:cs typeface="Arial" pitchFamily="34" charset="0"/>
              </a:rPr>
              <a:t>Απλές Γέφυρες ( </a:t>
            </a:r>
            <a:r>
              <a:rPr lang="en-US" dirty="0">
                <a:latin typeface="Arial" pitchFamily="34" charset="0"/>
                <a:cs typeface="Arial" pitchFamily="34" charset="0"/>
              </a:rPr>
              <a:t>Simple Bridges)</a:t>
            </a:r>
            <a:endParaRPr lang="el-GR" dirty="0">
              <a:latin typeface="Arial" pitchFamily="34" charset="0"/>
              <a:cs typeface="Arial" pitchFamily="34" charset="0"/>
            </a:endParaRPr>
          </a:p>
          <a:p>
            <a:pPr marL="742950" lvl="1" indent="-285750">
              <a:spcAft>
                <a:spcPts val="600"/>
              </a:spcAft>
              <a:buSzPct val="80000"/>
              <a:buBlip>
                <a:blip r:embed="rId4"/>
              </a:buBlip>
            </a:pPr>
            <a:r>
              <a:rPr lang="el-GR" dirty="0">
                <a:latin typeface="Arial" pitchFamily="34" charset="0"/>
                <a:cs typeface="Arial" pitchFamily="34" charset="0"/>
              </a:rPr>
              <a:t>Γέφυρες Πολλαπλών Θυρών (</a:t>
            </a:r>
            <a:r>
              <a:rPr lang="en-US" dirty="0">
                <a:latin typeface="Arial" pitchFamily="34" charset="0"/>
                <a:cs typeface="Arial" pitchFamily="34" charset="0"/>
              </a:rPr>
              <a:t>Multiport Bridges)</a:t>
            </a:r>
            <a:endParaRPr lang="el-GR" dirty="0">
              <a:latin typeface="Arial" pitchFamily="34" charset="0"/>
              <a:cs typeface="Arial" pitchFamily="34" charset="0"/>
            </a:endParaRPr>
          </a:p>
          <a:p>
            <a:pPr marL="742950" lvl="1" indent="-285750">
              <a:spcAft>
                <a:spcPts val="600"/>
              </a:spcAft>
              <a:buSzPct val="80000"/>
              <a:buBlip>
                <a:blip r:embed="rId4"/>
              </a:buBlip>
            </a:pPr>
            <a:r>
              <a:rPr lang="el-GR" dirty="0">
                <a:latin typeface="Arial" pitchFamily="34" charset="0"/>
                <a:cs typeface="Arial" pitchFamily="34" charset="0"/>
              </a:rPr>
              <a:t>Διαφανείς Γέφυρες (</a:t>
            </a:r>
            <a:r>
              <a:rPr lang="en-US" dirty="0">
                <a:latin typeface="Arial" pitchFamily="34" charset="0"/>
                <a:cs typeface="Arial" pitchFamily="34" charset="0"/>
              </a:rPr>
              <a:t>Transparent Bridges)</a:t>
            </a:r>
            <a:endParaRPr lang="el-GR" dirty="0">
              <a:latin typeface="Arial" pitchFamily="34" charset="0"/>
              <a:cs typeface="Arial" pitchFamily="34" charset="0"/>
            </a:endParaRPr>
          </a:p>
          <a:p>
            <a:pPr marL="742950" lvl="1" indent="-285750">
              <a:spcAft>
                <a:spcPts val="600"/>
              </a:spcAft>
              <a:buSzPct val="80000"/>
              <a:buBlip>
                <a:blip r:embed="rId4"/>
              </a:buBlip>
            </a:pPr>
            <a:r>
              <a:rPr lang="el-GR" dirty="0">
                <a:latin typeface="Arial" pitchFamily="34" charset="0"/>
                <a:cs typeface="Arial" pitchFamily="34" charset="0"/>
              </a:rPr>
              <a:t>Γέφυρες Πηγαίας Δρομολόγησης (</a:t>
            </a:r>
            <a:r>
              <a:rPr lang="en-US" dirty="0">
                <a:latin typeface="Arial" pitchFamily="34" charset="0"/>
                <a:cs typeface="Arial" pitchFamily="34" charset="0"/>
              </a:rPr>
              <a:t>Source Routing Bridges)</a:t>
            </a:r>
            <a:endParaRPr lang="el-GR" dirty="0">
              <a:latin typeface="Arial" pitchFamily="34" charset="0"/>
              <a:cs typeface="Arial"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509120"/>
            <a:ext cx="2362317" cy="151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7867" y="4509120"/>
            <a:ext cx="2140357" cy="151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2"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3"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r>
              <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36</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36926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38</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( 37 )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467544" y="836712"/>
            <a:ext cx="7920880" cy="3724096"/>
          </a:xfrm>
          <a:prstGeom prst="rect">
            <a:avLst/>
          </a:prstGeom>
          <a:noFill/>
        </p:spPr>
        <p:txBody>
          <a:bodyPr wrap="square" rtlCol="0">
            <a:spAutoFit/>
          </a:bodyPr>
          <a:lstStyle/>
          <a:p>
            <a:pPr>
              <a:spcAft>
                <a:spcPts val="600"/>
              </a:spcAft>
              <a:buSzPct val="80000"/>
            </a:pPr>
            <a:r>
              <a:rPr lang="el-GR" b="1" dirty="0">
                <a:solidFill>
                  <a:srgbClr val="FF9900"/>
                </a:solidFill>
                <a:effectLst>
                  <a:outerShdw blurRad="38100" dist="38100" dir="2700000" algn="tl">
                    <a:srgbClr val="000000">
                      <a:alpha val="43137"/>
                    </a:srgbClr>
                  </a:outerShdw>
                </a:effectLst>
                <a:latin typeface="Arial" pitchFamily="34" charset="0"/>
                <a:cs typeface="Arial" pitchFamily="34" charset="0"/>
              </a:rPr>
              <a:t>ΓΕΝΙΚΑ</a:t>
            </a:r>
            <a:endParaRPr lang="el-GR" dirty="0">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Είναι παρόμοιες συσκευές με τις γέφυρες, αλλά πιο αποτελεσματικές.</a:t>
            </a:r>
          </a:p>
          <a:p>
            <a:pPr marL="285750" indent="-285750">
              <a:spcAft>
                <a:spcPts val="600"/>
              </a:spcAft>
              <a:buSzPct val="80000"/>
              <a:buBlip>
                <a:blip r:embed="rId3"/>
              </a:buBlip>
            </a:pPr>
            <a:r>
              <a:rPr lang="el-GR" dirty="0">
                <a:latin typeface="Arial" pitchFamily="34" charset="0"/>
                <a:cs typeface="Arial" pitchFamily="34" charset="0"/>
              </a:rPr>
              <a:t>Χρησιμοποιούν </a:t>
            </a:r>
            <a:r>
              <a:rPr lang="el-GR" dirty="0" err="1">
                <a:latin typeface="Arial" pitchFamily="34" charset="0"/>
                <a:cs typeface="Arial" pitchFamily="34" charset="0"/>
              </a:rPr>
              <a:t>ενταμιευτές</a:t>
            </a:r>
            <a:r>
              <a:rPr lang="el-GR" dirty="0">
                <a:latin typeface="Arial" pitchFamily="34" charset="0"/>
                <a:cs typeface="Arial" pitchFamily="34" charset="0"/>
              </a:rPr>
              <a:t> (</a:t>
            </a:r>
            <a:r>
              <a:rPr lang="el-GR" dirty="0" err="1">
                <a:latin typeface="Arial" pitchFamily="34" charset="0"/>
                <a:cs typeface="Arial" pitchFamily="34" charset="0"/>
              </a:rPr>
              <a:t>buffers</a:t>
            </a:r>
            <a:r>
              <a:rPr lang="el-GR" dirty="0">
                <a:latin typeface="Arial" pitchFamily="34" charset="0"/>
                <a:cs typeface="Arial" pitchFamily="34" charset="0"/>
              </a:rPr>
              <a:t>) στους οποίους αποθηκεύουν τα πλαίσια προτού τα προωθήσουν.</a:t>
            </a:r>
          </a:p>
          <a:p>
            <a:pPr marL="285750" indent="-285750">
              <a:spcAft>
                <a:spcPts val="600"/>
              </a:spcAft>
              <a:buSzPct val="80000"/>
              <a:buBlip>
                <a:blip r:embed="rId3"/>
              </a:buBlip>
            </a:pPr>
            <a:r>
              <a:rPr lang="el-GR" dirty="0">
                <a:latin typeface="Arial" pitchFamily="34" charset="0"/>
                <a:cs typeface="Arial" pitchFamily="34" charset="0"/>
              </a:rPr>
              <a:t> Άλλοι </a:t>
            </a:r>
            <a:r>
              <a:rPr lang="el-GR" dirty="0" err="1">
                <a:latin typeface="Arial" pitchFamily="34" charset="0"/>
                <a:cs typeface="Arial" pitchFamily="34" charset="0"/>
              </a:rPr>
              <a:t>μεταγωγείς</a:t>
            </a:r>
            <a:r>
              <a:rPr lang="el-GR" dirty="0">
                <a:latin typeface="Arial" pitchFamily="34" charset="0"/>
                <a:cs typeface="Arial" pitchFamily="34" charset="0"/>
              </a:rPr>
              <a:t> δέχονται τα πλαίσια και τα αποθηκεύουν σε ένα </a:t>
            </a:r>
            <a:r>
              <a:rPr lang="el-GR" dirty="0" err="1">
                <a:latin typeface="Arial" pitchFamily="34" charset="0"/>
                <a:cs typeface="Arial" pitchFamily="34" charset="0"/>
              </a:rPr>
              <a:t>ενταμιευτή</a:t>
            </a:r>
            <a:r>
              <a:rPr lang="el-GR" dirty="0">
                <a:latin typeface="Arial" pitchFamily="34" charset="0"/>
                <a:cs typeface="Arial" pitchFamily="34" charset="0"/>
              </a:rPr>
              <a:t> (</a:t>
            </a:r>
            <a:r>
              <a:rPr lang="el-GR" dirty="0" err="1">
                <a:latin typeface="Arial" pitchFamily="34" charset="0"/>
                <a:cs typeface="Arial" pitchFamily="34" charset="0"/>
              </a:rPr>
              <a:t>buffer</a:t>
            </a:r>
            <a:r>
              <a:rPr lang="el-GR" dirty="0">
                <a:latin typeface="Arial" pitchFamily="34" charset="0"/>
                <a:cs typeface="Arial" pitchFamily="34" charset="0"/>
              </a:rPr>
              <a:t>) εισόδου περιμένοντας να συμπληρωθεί το πακέτο ώστε να το προωθήσουν στην έξοδο (</a:t>
            </a:r>
            <a:r>
              <a:rPr lang="el-GR" dirty="0" err="1">
                <a:latin typeface="Arial" pitchFamily="34" charset="0"/>
                <a:cs typeface="Arial" pitchFamily="34" charset="0"/>
              </a:rPr>
              <a:t>sto</a:t>
            </a:r>
            <a:r>
              <a:rPr lang="en-US" dirty="0">
                <a:latin typeface="Arial" pitchFamily="34" charset="0"/>
                <a:cs typeface="Arial" pitchFamily="34" charset="0"/>
              </a:rPr>
              <a:t>re</a:t>
            </a:r>
            <a:r>
              <a:rPr lang="el-GR" dirty="0">
                <a:latin typeface="Arial" pitchFamily="34" charset="0"/>
                <a:cs typeface="Arial" pitchFamily="34" charset="0"/>
              </a:rPr>
              <a:t>-</a:t>
            </a:r>
            <a:r>
              <a:rPr lang="el-GR" dirty="0" err="1">
                <a:latin typeface="Arial" pitchFamily="34" charset="0"/>
                <a:cs typeface="Arial" pitchFamily="34" charset="0"/>
              </a:rPr>
              <a:t>and</a:t>
            </a:r>
            <a:r>
              <a:rPr lang="el-GR" dirty="0">
                <a:latin typeface="Arial" pitchFamily="34" charset="0"/>
                <a:cs typeface="Arial" pitchFamily="34" charset="0"/>
              </a:rPr>
              <a:t>-</a:t>
            </a:r>
            <a:r>
              <a:rPr lang="el-GR" dirty="0" err="1">
                <a:latin typeface="Arial" pitchFamily="34" charset="0"/>
                <a:cs typeface="Arial" pitchFamily="34" charset="0"/>
              </a:rPr>
              <a:t>forward</a:t>
            </a:r>
            <a:r>
              <a:rPr lang="el-GR" dirty="0">
                <a:latin typeface="Arial" pitchFamily="34" charset="0"/>
                <a:cs typeface="Arial" pitchFamily="34" charset="0"/>
              </a:rPr>
              <a:t> </a:t>
            </a:r>
            <a:r>
              <a:rPr lang="el-GR" dirty="0" err="1">
                <a:latin typeface="Arial" pitchFamily="34" charset="0"/>
                <a:cs typeface="Arial" pitchFamily="34" charset="0"/>
              </a:rPr>
              <a:t>switches</a:t>
            </a:r>
            <a:r>
              <a:rPr lang="el-GR" dirty="0">
                <a:latin typeface="Arial" pitchFamily="34" charset="0"/>
                <a:cs typeface="Arial" pitchFamily="34" charset="0"/>
              </a:rPr>
              <a:t>) και άλλοι στέλνουν άμεσα το πλαίσιο σε </a:t>
            </a:r>
            <a:r>
              <a:rPr lang="el-GR" dirty="0" err="1">
                <a:latin typeface="Arial" pitchFamily="34" charset="0"/>
                <a:cs typeface="Arial" pitchFamily="34" charset="0"/>
              </a:rPr>
              <a:t>ενταμιευτή</a:t>
            </a:r>
            <a:r>
              <a:rPr lang="el-GR" dirty="0">
                <a:latin typeface="Arial" pitchFamily="34" charset="0"/>
                <a:cs typeface="Arial" pitchFamily="34" charset="0"/>
              </a:rPr>
              <a:t> (</a:t>
            </a:r>
            <a:r>
              <a:rPr lang="el-GR" dirty="0" err="1">
                <a:latin typeface="Arial" pitchFamily="34" charset="0"/>
                <a:cs typeface="Arial" pitchFamily="34" charset="0"/>
              </a:rPr>
              <a:t>buffer</a:t>
            </a:r>
            <a:r>
              <a:rPr lang="el-GR" dirty="0">
                <a:latin typeface="Arial" pitchFamily="34" charset="0"/>
                <a:cs typeface="Arial" pitchFamily="34" charset="0"/>
              </a:rPr>
              <a:t>) εξόδου (</a:t>
            </a:r>
            <a:r>
              <a:rPr lang="el-GR" dirty="0" err="1">
                <a:latin typeface="Arial" pitchFamily="34" charset="0"/>
                <a:cs typeface="Arial" pitchFamily="34" charset="0"/>
              </a:rPr>
              <a:t>cut</a:t>
            </a:r>
            <a:r>
              <a:rPr lang="el-GR" dirty="0">
                <a:latin typeface="Arial" pitchFamily="34" charset="0"/>
                <a:cs typeface="Arial" pitchFamily="34" charset="0"/>
              </a:rPr>
              <a:t>- </a:t>
            </a:r>
            <a:r>
              <a:rPr lang="el-GR" dirty="0" err="1">
                <a:latin typeface="Arial" pitchFamily="34" charset="0"/>
                <a:cs typeface="Arial" pitchFamily="34" charset="0"/>
              </a:rPr>
              <a:t>through</a:t>
            </a:r>
            <a:r>
              <a:rPr lang="el-GR" dirty="0">
                <a:latin typeface="Arial" pitchFamily="34" charset="0"/>
                <a:cs typeface="Arial" pitchFamily="34" charset="0"/>
              </a:rPr>
              <a:t> </a:t>
            </a:r>
            <a:r>
              <a:rPr lang="el-GR" dirty="0" err="1">
                <a:latin typeface="Arial" pitchFamily="34" charset="0"/>
                <a:cs typeface="Arial" pitchFamily="34" charset="0"/>
              </a:rPr>
              <a:t>switches</a:t>
            </a:r>
            <a:r>
              <a:rPr lang="el-GR" dirty="0">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Η τεχνολογία τους έχει εξελιχθεί και σήμερα αυτοί μπορούν να λειτουργήσουν συνδυαστικά ως δρομολογητές και γέφυρες (</a:t>
            </a:r>
            <a:r>
              <a:rPr lang="el-GR" dirty="0" err="1">
                <a:latin typeface="Arial" pitchFamily="34" charset="0"/>
                <a:cs typeface="Arial" pitchFamily="34" charset="0"/>
              </a:rPr>
              <a:t>brouters</a:t>
            </a:r>
            <a:r>
              <a:rPr lang="el-GR" dirty="0">
                <a:latin typeface="Arial" pitchFamily="34" charset="0"/>
                <a:cs typeface="Arial" pitchFamily="34" charset="0"/>
              </a:rPr>
              <a:t>), και πολύ πιο γρήγορα από τους κοινούς δρομολογητές.</a:t>
            </a:r>
          </a:p>
        </p:txBody>
      </p:sp>
      <p:sp>
        <p:nvSpPr>
          <p:cNvPr id="3" name="Ορθογώνιο 2"/>
          <p:cNvSpPr/>
          <p:nvPr/>
        </p:nvSpPr>
        <p:spPr>
          <a:xfrm>
            <a:off x="2823332" y="404664"/>
            <a:ext cx="3025380" cy="430887"/>
          </a:xfrm>
          <a:prstGeom prst="rect">
            <a:avLst/>
          </a:prstGeom>
        </p:spPr>
        <p:txBody>
          <a:bodyPr wrap="none">
            <a:spAutoFit/>
          </a:bodyPr>
          <a:lstStyle/>
          <a:p>
            <a:pPr>
              <a:spcAft>
                <a:spcPts val="600"/>
              </a:spcAft>
              <a:buSzPct val="80000"/>
            </a:pP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Μεταγωγέας</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Switch)</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579474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39</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( 38 )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2699792" y="404664"/>
            <a:ext cx="4068452" cy="430887"/>
          </a:xfrm>
          <a:prstGeom prst="rect">
            <a:avLst/>
          </a:prstGeom>
        </p:spPr>
        <p:txBody>
          <a:bodyPr wrap="square">
            <a:spAutoFit/>
          </a:bodyPr>
          <a:lstStyle/>
          <a:p>
            <a:pPr>
              <a:spcAft>
                <a:spcPts val="600"/>
              </a:spcAft>
              <a:buSzPct val="80000"/>
            </a:pP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Μεταγωγέας</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Switch)</a:t>
            </a:r>
            <a:r>
              <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1100" dirty="0">
                <a:solidFill>
                  <a:srgbClr val="FFFF00"/>
                </a:solidFill>
                <a:latin typeface="Arial" pitchFamily="34" charset="0"/>
                <a:cs typeface="Arial" pitchFamily="34" charset="0"/>
              </a:rPr>
              <a:t>συνέχεια</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048672" cy="45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3455876" y="5877272"/>
            <a:ext cx="2124236" cy="338554"/>
          </a:xfrm>
          <a:prstGeom prst="rect">
            <a:avLst/>
          </a:prstGeom>
          <a:ln>
            <a:solidFill>
              <a:schemeClr val="tx1"/>
            </a:solidFill>
          </a:ln>
        </p:spPr>
        <p:txBody>
          <a:bodyPr wrap="square">
            <a:spAutoFit/>
          </a:bodyPr>
          <a:lstStyle/>
          <a:p>
            <a:pPr algn="ctr"/>
            <a:r>
              <a:rPr lang="el-GR" sz="1600" b="1" dirty="0">
                <a:latin typeface="Arial" pitchFamily="34" charset="0"/>
                <a:cs typeface="Arial" pitchFamily="34" charset="0"/>
              </a:rPr>
              <a:t>Διάφορα Μοντέλα</a:t>
            </a:r>
            <a:endParaRPr lang="el-GR" sz="1600" dirty="0"/>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2"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679382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12200" y="188640"/>
            <a:ext cx="5884136"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Γενικά – Τι είναι Δίκτυο </a:t>
            </a:r>
            <a:r>
              <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rPr>
              <a:t>(συνέχεια)</a:t>
            </a:r>
          </a:p>
        </p:txBody>
      </p:sp>
      <p:sp>
        <p:nvSpPr>
          <p:cNvPr id="5" name="Slide Number Placeholder 4"/>
          <p:cNvSpPr>
            <a:spLocks noGrp="1"/>
          </p:cNvSpPr>
          <p:nvPr>
            <p:ph type="sldNum" sz="quarter" idx="12"/>
          </p:nvPr>
        </p:nvSpPr>
        <p:spPr/>
        <p:txBody>
          <a:bodyPr/>
          <a:lstStyle/>
          <a:p>
            <a:fld id="{7DC2DD2A-35F6-4520-8A0D-802F114E5671}" type="slidenum">
              <a:rPr lang="el-GR" smtClean="0"/>
              <a:pPr/>
              <a:t>4</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(3)</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0"/>
          <p:cNvSpPr/>
          <p:nvPr/>
        </p:nvSpPr>
        <p:spPr>
          <a:xfrm>
            <a:off x="488343" y="908720"/>
            <a:ext cx="8208912" cy="3585597"/>
          </a:xfrm>
          <a:prstGeom prst="rect">
            <a:avLst/>
          </a:prstGeom>
        </p:spPr>
        <p:txBody>
          <a:bodyPr wrap="square">
            <a:spAutoFit/>
          </a:bodyPr>
          <a:lstStyle/>
          <a:p>
            <a:pPr>
              <a:spcAft>
                <a:spcPts val="600"/>
              </a:spcAft>
            </a:pPr>
            <a:r>
              <a:rPr lang="el-GR" sz="2000" b="1" dirty="0">
                <a:solidFill>
                  <a:srgbClr val="FFFF00"/>
                </a:solidFill>
                <a:latin typeface="Arial" pitchFamily="34" charset="0"/>
                <a:cs typeface="Arial" pitchFamily="34" charset="0"/>
              </a:rPr>
              <a:t>ΕΦΑΡΜΟΓΕΣ ΔΙΚΤΥΩΝ:  </a:t>
            </a:r>
          </a:p>
          <a:p>
            <a:pPr marL="285750" indent="-285750">
              <a:spcBef>
                <a:spcPts val="600"/>
              </a:spcBef>
              <a:buSzPct val="80000"/>
              <a:buBlip>
                <a:blip r:embed="rId3"/>
              </a:buBlip>
            </a:pPr>
            <a:r>
              <a:rPr lang="el-GR" dirty="0">
                <a:latin typeface="Arial" pitchFamily="34" charset="0"/>
                <a:cs typeface="Arial" pitchFamily="34" charset="0"/>
              </a:rPr>
              <a:t>Τηλεπικοινωνίες (σταθερή/</a:t>
            </a:r>
            <a:r>
              <a:rPr lang="el-GR" dirty="0" err="1">
                <a:latin typeface="Arial" pitchFamily="34" charset="0"/>
                <a:cs typeface="Arial" pitchFamily="34" charset="0"/>
              </a:rPr>
              <a:t>κινητ</a:t>
            </a:r>
            <a:r>
              <a:rPr lang="el-GR" dirty="0">
                <a:latin typeface="Arial" pitchFamily="34" charset="0"/>
                <a:cs typeface="Arial" pitchFamily="34" charset="0"/>
              </a:rPr>
              <a:t>ή τηλεφωνία, καλωδιακή τηλεόραση, ηλεκτρονικό ταχυδρομείο, τηλεγραφία, τηλεδιάσκεψη).</a:t>
            </a:r>
          </a:p>
          <a:p>
            <a:pPr marL="285750" indent="-285750">
              <a:spcBef>
                <a:spcPts val="600"/>
              </a:spcBef>
              <a:buSzPct val="80000"/>
              <a:buBlip>
                <a:blip r:embed="rId3"/>
              </a:buBlip>
            </a:pPr>
            <a:r>
              <a:rPr lang="el-GR" dirty="0">
                <a:latin typeface="Arial" pitchFamily="34" charset="0"/>
                <a:cs typeface="Arial" pitchFamily="34" charset="0"/>
              </a:rPr>
              <a:t>Οικονομικές Υπηρεσίες.</a:t>
            </a:r>
          </a:p>
          <a:p>
            <a:pPr marL="285750" indent="-285750">
              <a:spcBef>
                <a:spcPts val="600"/>
              </a:spcBef>
              <a:buSzPct val="80000"/>
              <a:buBlip>
                <a:blip r:embed="rId3"/>
              </a:buBlip>
            </a:pPr>
            <a:r>
              <a:rPr lang="el-GR" dirty="0">
                <a:latin typeface="Arial" pitchFamily="34" charset="0"/>
                <a:cs typeface="Arial" pitchFamily="34" charset="0"/>
              </a:rPr>
              <a:t>Βιομηχανική παραγωγή (π.χ. κατασκευές).</a:t>
            </a:r>
          </a:p>
          <a:p>
            <a:pPr marL="285750" indent="-285750">
              <a:spcBef>
                <a:spcPts val="600"/>
              </a:spcBef>
              <a:buSzPct val="80000"/>
              <a:buBlip>
                <a:blip r:embed="rId3"/>
              </a:buBlip>
            </a:pPr>
            <a:r>
              <a:rPr lang="el-GR" dirty="0">
                <a:latin typeface="Arial" pitchFamily="34" charset="0"/>
                <a:cs typeface="Arial" pitchFamily="34" charset="0"/>
              </a:rPr>
              <a:t> Πωλήσεις – </a:t>
            </a:r>
            <a:r>
              <a:rPr lang="en-US" dirty="0">
                <a:latin typeface="Arial" pitchFamily="34" charset="0"/>
                <a:cs typeface="Arial" pitchFamily="34" charset="0"/>
              </a:rPr>
              <a:t>Marketing – </a:t>
            </a:r>
            <a:r>
              <a:rPr lang="el-GR" dirty="0">
                <a:latin typeface="Arial" pitchFamily="34" charset="0"/>
                <a:cs typeface="Arial" pitchFamily="34" charset="0"/>
              </a:rPr>
              <a:t>Διαφήμιση.</a:t>
            </a:r>
          </a:p>
          <a:p>
            <a:pPr marL="285750" indent="-285750">
              <a:spcBef>
                <a:spcPts val="600"/>
              </a:spcBef>
              <a:buSzPct val="80000"/>
              <a:buBlip>
                <a:blip r:embed="rId3"/>
              </a:buBlip>
            </a:pPr>
            <a:r>
              <a:rPr lang="el-GR" dirty="0">
                <a:latin typeface="Arial" pitchFamily="34" charset="0"/>
                <a:cs typeface="Arial" pitchFamily="34" charset="0"/>
              </a:rPr>
              <a:t> Υπηρεσίες καταλόγου.</a:t>
            </a:r>
            <a:endParaRPr lang="en-US" dirty="0">
              <a:latin typeface="Arial" pitchFamily="34" charset="0"/>
              <a:cs typeface="Arial" pitchFamily="34" charset="0"/>
            </a:endParaRPr>
          </a:p>
          <a:p>
            <a:pPr marL="285750" indent="-285750">
              <a:spcBef>
                <a:spcPts val="600"/>
              </a:spcBef>
              <a:buSzPct val="80000"/>
              <a:buBlip>
                <a:blip r:embed="rId3"/>
              </a:buBlip>
            </a:pPr>
            <a:r>
              <a:rPr lang="el-GR" dirty="0">
                <a:latin typeface="Arial" pitchFamily="34" charset="0"/>
                <a:cs typeface="Arial" pitchFamily="34" charset="0"/>
              </a:rPr>
              <a:t>Διασκέδαση.</a:t>
            </a:r>
          </a:p>
          <a:p>
            <a:pPr marL="285750" indent="-285750">
              <a:spcBef>
                <a:spcPts val="600"/>
              </a:spcBef>
              <a:buSzPct val="80000"/>
              <a:buBlip>
                <a:blip r:embed="rId3"/>
              </a:buBlip>
            </a:pPr>
            <a:r>
              <a:rPr lang="el-GR" dirty="0">
                <a:latin typeface="Arial" pitchFamily="34" charset="0"/>
                <a:cs typeface="Arial" pitchFamily="34" charset="0"/>
              </a:rPr>
              <a:t>Ενημέρωση.</a:t>
            </a:r>
          </a:p>
          <a:p>
            <a:pPr marL="285750" indent="-285750">
              <a:spcBef>
                <a:spcPts val="600"/>
              </a:spcBef>
              <a:buSzPct val="80000"/>
              <a:buBlip>
                <a:blip r:embed="rId3"/>
              </a:buBlip>
            </a:pPr>
            <a:r>
              <a:rPr lang="el-GR" dirty="0">
                <a:latin typeface="Arial" pitchFamily="34" charset="0"/>
                <a:cs typeface="Arial" pitchFamily="34" charset="0"/>
              </a:rPr>
              <a:t>Επικοινωνία,</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264018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40</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( 39 )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1052736"/>
            <a:ext cx="8424936" cy="3170099"/>
          </a:xfrm>
          <a:prstGeom prst="rect">
            <a:avLst/>
          </a:prstGeom>
          <a:noFill/>
        </p:spPr>
        <p:txBody>
          <a:bodyPr wrap="square" rtlCol="0">
            <a:spAutoFit/>
          </a:bodyPr>
          <a:lstStyle/>
          <a:p>
            <a:pPr>
              <a:spcAft>
                <a:spcPts val="600"/>
              </a:spcAft>
              <a:buSzPct val="80000"/>
            </a:pPr>
            <a:r>
              <a:rPr lang="el-GR" sz="2000" b="1" dirty="0">
                <a:solidFill>
                  <a:srgbClr val="FF9900"/>
                </a:solidFill>
                <a:effectLst>
                  <a:outerShdw blurRad="38100" dist="38100" dir="2700000" algn="tl">
                    <a:srgbClr val="000000">
                      <a:alpha val="43137"/>
                    </a:srgbClr>
                  </a:outerShdw>
                </a:effectLst>
                <a:latin typeface="Arial" pitchFamily="34" charset="0"/>
                <a:cs typeface="Arial" pitchFamily="34" charset="0"/>
              </a:rPr>
              <a:t>Περιγραφή:</a:t>
            </a:r>
            <a:r>
              <a:rPr lang="el-GR" b="1" dirty="0">
                <a:solidFill>
                  <a:srgbClr val="FF9900"/>
                </a:solidFill>
                <a:effectLst>
                  <a:outerShdw blurRad="38100" dist="38100" dir="2700000" algn="tl">
                    <a:srgbClr val="000000">
                      <a:alpha val="43137"/>
                    </a:srgbClr>
                  </a:outerShdw>
                </a:effectLst>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Πρόκειται για εξελιγμένη συσκευή που λειτουργεί στο επίπεδο δικτύου (κατά OSI). </a:t>
            </a:r>
          </a:p>
          <a:p>
            <a:pPr marL="285750" indent="-285750">
              <a:spcAft>
                <a:spcPts val="600"/>
              </a:spcAft>
              <a:buSzPct val="80000"/>
              <a:buBlip>
                <a:blip r:embed="rId3"/>
              </a:buBlip>
            </a:pPr>
            <a:r>
              <a:rPr lang="el-GR" dirty="0">
                <a:latin typeface="Arial" pitchFamily="34" charset="0"/>
                <a:cs typeface="Arial" pitchFamily="34" charset="0"/>
              </a:rPr>
              <a:t>Συνδέει τα δίκτυα ενός διαδικτύου και τα </a:t>
            </a:r>
            <a:r>
              <a:rPr lang="el-GR" dirty="0" err="1">
                <a:latin typeface="Arial" pitchFamily="34" charset="0"/>
                <a:cs typeface="Arial" pitchFamily="34" charset="0"/>
              </a:rPr>
              <a:t>υποδίκτυα</a:t>
            </a:r>
            <a:r>
              <a:rPr lang="el-GR" dirty="0">
                <a:latin typeface="Arial" pitchFamily="34" charset="0"/>
                <a:cs typeface="Arial" pitchFamily="34" charset="0"/>
              </a:rPr>
              <a:t> ενός WAN που απλώνεται σε μεγάλης έκτασης γεωγραφικές περιοχές.</a:t>
            </a:r>
          </a:p>
          <a:p>
            <a:pPr marL="285750" indent="-285750">
              <a:spcAft>
                <a:spcPts val="600"/>
              </a:spcAft>
              <a:buSzPct val="80000"/>
              <a:buBlip>
                <a:blip r:embed="rId3"/>
              </a:buBlip>
            </a:pPr>
            <a:r>
              <a:rPr lang="el-GR" dirty="0">
                <a:latin typeface="Arial" pitchFamily="34" charset="0"/>
                <a:cs typeface="Arial" pitchFamily="34" charset="0"/>
              </a:rPr>
              <a:t>Χρησιμοποιείται σε τέτοια δικτυακά περιβάλλοντα, όπου οι συσκευές αναγνωρίζονται με βάση τη λογική τους διεύθυνση (</a:t>
            </a:r>
            <a:r>
              <a:rPr lang="el-GR" dirty="0" err="1">
                <a:latin typeface="Arial" pitchFamily="34" charset="0"/>
                <a:cs typeface="Arial" pitchFamily="34" charset="0"/>
              </a:rPr>
              <a:t>logical</a:t>
            </a:r>
            <a:r>
              <a:rPr lang="el-GR" dirty="0">
                <a:latin typeface="Arial" pitchFamily="34" charset="0"/>
                <a:cs typeface="Arial" pitchFamily="34" charset="0"/>
              </a:rPr>
              <a:t> </a:t>
            </a:r>
            <a:r>
              <a:rPr lang="el-GR" dirty="0" err="1">
                <a:latin typeface="Arial" pitchFamily="34" charset="0"/>
                <a:cs typeface="Arial" pitchFamily="34" charset="0"/>
              </a:rPr>
              <a:t>address</a:t>
            </a:r>
            <a:r>
              <a:rPr lang="el-GR" dirty="0">
                <a:latin typeface="Arial" pitchFamily="34" charset="0"/>
                <a:cs typeface="Arial" pitchFamily="34" charset="0"/>
              </a:rPr>
              <a:t>).</a:t>
            </a:r>
          </a:p>
          <a:p>
            <a:pPr marL="285750" indent="-285750">
              <a:spcAft>
                <a:spcPts val="600"/>
              </a:spcAft>
              <a:buSzPct val="80000"/>
              <a:buBlip>
                <a:blip r:embed="rId3"/>
              </a:buBlip>
            </a:pPr>
            <a:r>
              <a:rPr lang="el-GR" dirty="0">
                <a:latin typeface="Arial" pitchFamily="34" charset="0"/>
                <a:cs typeface="Arial" pitchFamily="34" charset="0"/>
              </a:rPr>
              <a:t>Οι δρομολογητές μπορούν να συνδέουν ταυτόχρονα περισσότερα από δύο δίκτυα και να διαθέτουν εξελιγμένο λογισμικό που μπορεί να εξετάζει το βέλτιστο μονοπάτι (ελαχίστου κόστους). </a:t>
            </a:r>
          </a:p>
        </p:txBody>
      </p:sp>
      <p:sp>
        <p:nvSpPr>
          <p:cNvPr id="3" name="Ορθογώνιο 2"/>
          <p:cNvSpPr/>
          <p:nvPr/>
        </p:nvSpPr>
        <p:spPr>
          <a:xfrm>
            <a:off x="3059832" y="404664"/>
            <a:ext cx="3364767" cy="430887"/>
          </a:xfrm>
          <a:prstGeom prst="rect">
            <a:avLst/>
          </a:prstGeom>
        </p:spPr>
        <p:txBody>
          <a:bodyPr wrap="none">
            <a:spAutoFit/>
          </a:bodyPr>
          <a:lstStyle/>
          <a:p>
            <a:pPr>
              <a:spcAft>
                <a:spcPts val="6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Δρομολογητής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Router)</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116465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41</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( 40 )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Ορθογώνιο 2"/>
          <p:cNvSpPr/>
          <p:nvPr/>
        </p:nvSpPr>
        <p:spPr>
          <a:xfrm>
            <a:off x="2968860" y="404664"/>
            <a:ext cx="3802708" cy="400110"/>
          </a:xfrm>
          <a:prstGeom prst="rect">
            <a:avLst/>
          </a:prstGeom>
        </p:spPr>
        <p:txBody>
          <a:bodyPr wrap="none">
            <a:spAutoFit/>
          </a:bodyPr>
          <a:lstStyle/>
          <a:p>
            <a:pPr>
              <a:spcAft>
                <a:spcPts val="600"/>
              </a:spcAft>
              <a:buSzPct val="80000"/>
            </a:pPr>
            <a:r>
              <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Δρομολογητής (</a:t>
            </a:r>
            <a:r>
              <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Router)</a:t>
            </a:r>
            <a:r>
              <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1100" dirty="0">
                <a:solidFill>
                  <a:srgbClr val="FFFF00"/>
                </a:solidFill>
                <a:latin typeface="Arial" pitchFamily="34" charset="0"/>
                <a:cs typeface="Arial" pitchFamily="34" charset="0"/>
              </a:rPr>
              <a:t>(συνέχεια)</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6336704" cy="476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1"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2" name="Ορθογώνιο 11"/>
          <p:cNvSpPr/>
          <p:nvPr/>
        </p:nvSpPr>
        <p:spPr>
          <a:xfrm>
            <a:off x="3455876" y="5970766"/>
            <a:ext cx="2124236" cy="338554"/>
          </a:xfrm>
          <a:prstGeom prst="rect">
            <a:avLst/>
          </a:prstGeom>
          <a:ln>
            <a:solidFill>
              <a:schemeClr val="tx1"/>
            </a:solidFill>
          </a:ln>
        </p:spPr>
        <p:txBody>
          <a:bodyPr wrap="square">
            <a:spAutoFit/>
          </a:bodyPr>
          <a:lstStyle/>
          <a:p>
            <a:pPr algn="ctr"/>
            <a:r>
              <a:rPr lang="el-GR" sz="1600" b="1" dirty="0">
                <a:latin typeface="Arial" pitchFamily="34" charset="0"/>
                <a:cs typeface="Arial" pitchFamily="34" charset="0"/>
              </a:rPr>
              <a:t>Διάφορα Μοντέλα</a:t>
            </a:r>
            <a:endParaRPr lang="el-GR" sz="1600" dirty="0"/>
          </a:p>
        </p:txBody>
      </p:sp>
    </p:spTree>
    <p:extLst>
      <p:ext uri="{BB962C8B-B14F-4D97-AF65-F5344CB8AC3E}">
        <p14:creationId xmlns:p14="http://schemas.microsoft.com/office/powerpoint/2010/main" val="1612618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42</a:t>
            </a:fld>
            <a:endParaRPr lang="el-GR" dirty="0"/>
          </a:p>
        </p:txBody>
      </p:sp>
      <p:sp>
        <p:nvSpPr>
          <p:cNvPr id="9" name="TextBox 8"/>
          <p:cNvSpPr txBox="1"/>
          <p:nvPr/>
        </p:nvSpPr>
        <p:spPr>
          <a:xfrm>
            <a:off x="395536" y="908720"/>
            <a:ext cx="8424936" cy="2569934"/>
          </a:xfrm>
          <a:prstGeom prst="rect">
            <a:avLst/>
          </a:prstGeom>
          <a:noFill/>
        </p:spPr>
        <p:txBody>
          <a:bodyPr wrap="square" rtlCol="0">
            <a:spAutoFit/>
          </a:bodyPr>
          <a:lstStyle/>
          <a:p>
            <a:pPr>
              <a:spcAft>
                <a:spcPts val="600"/>
              </a:spcAft>
              <a:buSzPct val="80000"/>
            </a:pPr>
            <a:r>
              <a:rPr lang="el-GR" sz="2000" b="1" dirty="0">
                <a:solidFill>
                  <a:srgbClr val="FF9900"/>
                </a:solidFill>
                <a:effectLst>
                  <a:outerShdw blurRad="38100" dist="38100" dir="2700000" algn="tl">
                    <a:srgbClr val="000000">
                      <a:alpha val="43137"/>
                    </a:srgbClr>
                  </a:outerShdw>
                </a:effectLst>
                <a:latin typeface="Arial" pitchFamily="34" charset="0"/>
                <a:cs typeface="Arial" pitchFamily="34" charset="0"/>
              </a:rPr>
              <a:t>Περιγραφή:</a:t>
            </a:r>
          </a:p>
          <a:p>
            <a:pPr marL="285750" indent="-285750">
              <a:spcAft>
                <a:spcPts val="600"/>
              </a:spcAft>
              <a:buSzPct val="80000"/>
              <a:buBlip>
                <a:blip r:embed="rId3"/>
              </a:buBlip>
            </a:pPr>
            <a:r>
              <a:rPr lang="el-GR" dirty="0">
                <a:latin typeface="Arial" pitchFamily="34" charset="0"/>
                <a:cs typeface="Arial" pitchFamily="34" charset="0"/>
              </a:rPr>
              <a:t>Η πύλη είναι η πιο εξελιγμένη συσκευή </a:t>
            </a:r>
            <a:r>
              <a:rPr lang="el-GR" dirty="0" err="1">
                <a:latin typeface="Arial" pitchFamily="34" charset="0"/>
                <a:cs typeface="Arial" pitchFamily="34" charset="0"/>
              </a:rPr>
              <a:t>διαδικτύωσης</a:t>
            </a:r>
            <a:r>
              <a:rPr lang="el-GR" dirty="0">
                <a:latin typeface="Arial" pitchFamily="34" charset="0"/>
                <a:cs typeface="Arial" pitchFamily="34" charset="0"/>
              </a:rPr>
              <a:t>, αφού λειτουργεί και στα επτά επίπεδα OSI. </a:t>
            </a:r>
          </a:p>
          <a:p>
            <a:pPr marL="285750" indent="-285750">
              <a:spcAft>
                <a:spcPts val="600"/>
              </a:spcAft>
              <a:buSzPct val="80000"/>
              <a:buBlip>
                <a:blip r:embed="rId3"/>
              </a:buBlip>
            </a:pPr>
            <a:r>
              <a:rPr lang="el-GR" dirty="0">
                <a:latin typeface="Arial" pitchFamily="34" charset="0"/>
                <a:cs typeface="Arial" pitchFamily="34" charset="0"/>
              </a:rPr>
              <a:t>Χρησιμοποιείται για να ενώνει δίκτυα τα οποία λειτουργούν με βάση διαφορετικές αρχιτεκτονικές (π.χ. μπορεί να ενώσει ένα δίκτυο αρχιτεκτονικής TCP/IP με ένα δίκτυο αρχιτεκτονικής OSI).</a:t>
            </a:r>
          </a:p>
          <a:p>
            <a:pPr marL="285750" indent="-285750">
              <a:spcAft>
                <a:spcPts val="600"/>
              </a:spcAft>
              <a:buSzPct val="80000"/>
              <a:buBlip>
                <a:blip r:embed="rId3"/>
              </a:buBlip>
            </a:pPr>
            <a:r>
              <a:rPr lang="el-GR" dirty="0">
                <a:latin typeface="Arial" pitchFamily="34" charset="0"/>
                <a:cs typeface="Arial" pitchFamily="34" charset="0"/>
              </a:rPr>
              <a:t>Σε ορισμένες βιβλιογραφίες ως πύλη (</a:t>
            </a:r>
            <a:r>
              <a:rPr lang="el-GR" dirty="0" err="1">
                <a:latin typeface="Arial" pitchFamily="34" charset="0"/>
                <a:cs typeface="Arial" pitchFamily="34" charset="0"/>
              </a:rPr>
              <a:t>gateway</a:t>
            </a:r>
            <a:r>
              <a:rPr lang="el-GR" dirty="0">
                <a:latin typeface="Arial" pitchFamily="34" charset="0"/>
                <a:cs typeface="Arial" pitchFamily="34" charset="0"/>
              </a:rPr>
              <a:t>) αναφέρεται η συσκευή που περιγράφεται, στο παρόν, ως δρομολογητής (</a:t>
            </a:r>
            <a:r>
              <a:rPr lang="el-GR" dirty="0" err="1">
                <a:latin typeface="Arial" pitchFamily="34" charset="0"/>
                <a:cs typeface="Arial" pitchFamily="34" charset="0"/>
              </a:rPr>
              <a:t>router</a:t>
            </a:r>
            <a:r>
              <a:rPr lang="el-GR" dirty="0">
                <a:latin typeface="Arial" pitchFamily="34" charset="0"/>
                <a:cs typeface="Arial" pitchFamily="34" charset="0"/>
              </a:rPr>
              <a:t>).</a:t>
            </a:r>
          </a:p>
        </p:txBody>
      </p:sp>
      <p:sp>
        <p:nvSpPr>
          <p:cNvPr id="3" name="Ορθογώνιο 2"/>
          <p:cNvSpPr/>
          <p:nvPr/>
        </p:nvSpPr>
        <p:spPr>
          <a:xfrm>
            <a:off x="3484285" y="332656"/>
            <a:ext cx="2311851" cy="430887"/>
          </a:xfrm>
          <a:prstGeom prst="rect">
            <a:avLst/>
          </a:prstGeom>
        </p:spPr>
        <p:txBody>
          <a:bodyPr wrap="none">
            <a:spAutoFit/>
          </a:bodyPr>
          <a:lstStyle/>
          <a:p>
            <a:pPr>
              <a:spcAft>
                <a:spcPts val="6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Πύλη (</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Gateway)</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2"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3"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( 41 )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83957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43</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( 42 )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1547664" y="5652537"/>
            <a:ext cx="5976664" cy="584775"/>
          </a:xfrm>
          <a:prstGeom prst="rect">
            <a:avLst/>
          </a:prstGeom>
          <a:noFill/>
        </p:spPr>
        <p:txBody>
          <a:bodyPr wrap="square" rtlCol="0">
            <a:spAutoFit/>
          </a:bodyPr>
          <a:lstStyle/>
          <a:p>
            <a:pPr algn="ctr">
              <a:spcAft>
                <a:spcPts val="600"/>
              </a:spcAft>
              <a:buSzPct val="80000"/>
            </a:pPr>
            <a:r>
              <a:rPr lang="el-GR" sz="1600" b="1" dirty="0">
                <a:latin typeface="Arial" pitchFamily="34" charset="0"/>
                <a:cs typeface="Arial" pitchFamily="34" charset="0"/>
              </a:rPr>
              <a:t>Επίπεδα λειτουργίας </a:t>
            </a:r>
            <a:r>
              <a:rPr lang="el-GR" sz="1600" b="1" dirty="0" err="1">
                <a:latin typeface="Arial" pitchFamily="34" charset="0"/>
                <a:cs typeface="Arial" pitchFamily="34" charset="0"/>
              </a:rPr>
              <a:t>επαναλήπτη</a:t>
            </a:r>
            <a:r>
              <a:rPr lang="el-GR" sz="1600" b="1" dirty="0">
                <a:latin typeface="Arial" pitchFamily="34" charset="0"/>
                <a:cs typeface="Arial" pitchFamily="34" charset="0"/>
              </a:rPr>
              <a:t>, γέφυρας, δρομολογητή και πύλης ως προς το μοντέλο OSI</a:t>
            </a:r>
          </a:p>
        </p:txBody>
      </p:sp>
      <p:sp>
        <p:nvSpPr>
          <p:cNvPr id="3" name="Ορθογώνιο 2"/>
          <p:cNvSpPr/>
          <p:nvPr/>
        </p:nvSpPr>
        <p:spPr>
          <a:xfrm>
            <a:off x="3095836" y="364594"/>
            <a:ext cx="3024336" cy="430887"/>
          </a:xfrm>
          <a:prstGeom prst="rect">
            <a:avLst/>
          </a:prstGeom>
        </p:spPr>
        <p:txBody>
          <a:bodyPr wrap="square">
            <a:spAutoFit/>
          </a:bodyPr>
          <a:lstStyle/>
          <a:p>
            <a:pPr algn="ctr">
              <a:spcAft>
                <a:spcPts val="6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Ανακεφαλαίωση</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48832"/>
            <a:ext cx="5976664" cy="449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8539968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44</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( 43 )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1052736"/>
            <a:ext cx="8424936" cy="4293483"/>
          </a:xfrm>
          <a:prstGeom prst="rect">
            <a:avLst/>
          </a:prstGeom>
          <a:noFill/>
        </p:spPr>
        <p:txBody>
          <a:bodyPr wrap="square" rtlCol="0">
            <a:spAutoFit/>
          </a:bodyPr>
          <a:lstStyle/>
          <a:p>
            <a:pPr>
              <a:spcAft>
                <a:spcPts val="600"/>
              </a:spcAft>
            </a:pPr>
            <a:r>
              <a:rPr lang="el-GR" sz="2000" b="1" dirty="0">
                <a:solidFill>
                  <a:srgbClr val="FF9900"/>
                </a:solidFill>
                <a:latin typeface="Arial" pitchFamily="34" charset="0"/>
                <a:cs typeface="Arial" pitchFamily="34" charset="0"/>
              </a:rPr>
              <a:t>Δρομολογητές Πολλαπλών Πρωτοκόλλων (</a:t>
            </a:r>
            <a:r>
              <a:rPr lang="el-GR" sz="2000" b="1" dirty="0" err="1">
                <a:solidFill>
                  <a:srgbClr val="FF9900"/>
                </a:solidFill>
                <a:latin typeface="Arial" pitchFamily="34" charset="0"/>
                <a:cs typeface="Arial" pitchFamily="34" charset="0"/>
              </a:rPr>
              <a:t>Multiprotocol</a:t>
            </a:r>
            <a:r>
              <a:rPr lang="el-GR" sz="2000" b="1" dirty="0">
                <a:solidFill>
                  <a:srgbClr val="FF9900"/>
                </a:solidFill>
                <a:latin typeface="Arial" pitchFamily="34" charset="0"/>
                <a:cs typeface="Arial" pitchFamily="34" charset="0"/>
              </a:rPr>
              <a:t> </a:t>
            </a:r>
            <a:r>
              <a:rPr lang="el-GR" sz="2000" b="1" dirty="0" err="1">
                <a:solidFill>
                  <a:srgbClr val="FF9900"/>
                </a:solidFill>
                <a:latin typeface="Arial" pitchFamily="34" charset="0"/>
                <a:cs typeface="Arial" pitchFamily="34" charset="0"/>
              </a:rPr>
              <a:t>routers</a:t>
            </a:r>
            <a:r>
              <a:rPr lang="el-GR" sz="2000" b="1" dirty="0">
                <a:solidFill>
                  <a:srgbClr val="FF9900"/>
                </a:solidFill>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Πρόκειται για δρομολογητές που συνδέουν δίκτυα, τα οποία χρησιμοποιούν διαφορετικό πρωτόκολλο δικτύου (π.χ. IP του Internet και IPX του </a:t>
            </a:r>
            <a:r>
              <a:rPr lang="el-GR" dirty="0" err="1">
                <a:latin typeface="Arial" pitchFamily="34" charset="0"/>
                <a:cs typeface="Arial" pitchFamily="34" charset="0"/>
              </a:rPr>
              <a:t>Novell</a:t>
            </a:r>
            <a:r>
              <a:rPr lang="el-GR" dirty="0">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Για να το επιτύχουν αυτό πρέπει να διατηρούν δύο (ή περισσότερους) διαφορετικούς πίνακες δρομολόγησης.</a:t>
            </a:r>
          </a:p>
          <a:p>
            <a:pPr marL="285750" indent="-285750">
              <a:spcAft>
                <a:spcPts val="600"/>
              </a:spcAft>
              <a:buSzPct val="80000"/>
              <a:buBlip>
                <a:blip r:embed="rId3"/>
              </a:buBlip>
            </a:pPr>
            <a:r>
              <a:rPr lang="el-GR" dirty="0">
                <a:latin typeface="Arial" pitchFamily="34" charset="0"/>
                <a:cs typeface="Arial" pitchFamily="34" charset="0"/>
              </a:rPr>
              <a:t> Οι απλοί δρομολογητές λειτουργούν μόνο για τις περιπτώσεις δικτύων με ίδια πρωτόκολλα επιπέδου δικτύου.</a:t>
            </a:r>
          </a:p>
          <a:p>
            <a:pPr>
              <a:spcAft>
                <a:spcPts val="600"/>
              </a:spcAft>
            </a:pPr>
            <a:endParaRPr lang="el-GR" dirty="0">
              <a:latin typeface="Arial" pitchFamily="34" charset="0"/>
              <a:cs typeface="Arial" pitchFamily="34" charset="0"/>
            </a:endParaRPr>
          </a:p>
          <a:p>
            <a:pPr>
              <a:spcAft>
                <a:spcPts val="600"/>
              </a:spcAft>
            </a:pPr>
            <a:r>
              <a:rPr lang="el-GR" sz="2000" b="1" dirty="0" err="1">
                <a:solidFill>
                  <a:srgbClr val="FF9900"/>
                </a:solidFill>
                <a:latin typeface="Arial" pitchFamily="34" charset="0"/>
                <a:cs typeface="Arial" pitchFamily="34" charset="0"/>
              </a:rPr>
              <a:t>Brouters</a:t>
            </a:r>
            <a:r>
              <a:rPr lang="el-GR" sz="2000" b="1" dirty="0">
                <a:solidFill>
                  <a:srgbClr val="FF9900"/>
                </a:solidFill>
                <a:latin typeface="Arial" pitchFamily="34" charset="0"/>
                <a:cs typeface="Arial" pitchFamily="34" charset="0"/>
              </a:rPr>
              <a:t> (</a:t>
            </a:r>
            <a:r>
              <a:rPr lang="el-GR" sz="2000" b="1" dirty="0" err="1">
                <a:solidFill>
                  <a:srgbClr val="FF9900"/>
                </a:solidFill>
                <a:latin typeface="Arial" pitchFamily="34" charset="0"/>
                <a:cs typeface="Arial" pitchFamily="34" charset="0"/>
              </a:rPr>
              <a:t>Bridge</a:t>
            </a:r>
            <a:r>
              <a:rPr lang="el-GR" sz="2000" b="1" dirty="0">
                <a:solidFill>
                  <a:srgbClr val="FF9900"/>
                </a:solidFill>
                <a:latin typeface="Arial" pitchFamily="34" charset="0"/>
                <a:cs typeface="Arial" pitchFamily="34" charset="0"/>
              </a:rPr>
              <a:t>/</a:t>
            </a:r>
            <a:r>
              <a:rPr lang="el-GR" sz="2000" b="1" dirty="0" err="1">
                <a:solidFill>
                  <a:srgbClr val="FF9900"/>
                </a:solidFill>
                <a:latin typeface="Arial" pitchFamily="34" charset="0"/>
                <a:cs typeface="Arial" pitchFamily="34" charset="0"/>
              </a:rPr>
              <a:t>Router</a:t>
            </a:r>
            <a:r>
              <a:rPr lang="el-GR" sz="2000" b="1" dirty="0">
                <a:solidFill>
                  <a:srgbClr val="FF9900"/>
                </a:solidFill>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Είναι συσκευές που λειτουργούν ως δρομολογητές και άλλοτε ως γέφυρες. </a:t>
            </a:r>
          </a:p>
          <a:p>
            <a:pPr marL="285750" indent="-285750">
              <a:spcAft>
                <a:spcPts val="600"/>
              </a:spcAft>
              <a:buSzPct val="80000"/>
              <a:buBlip>
                <a:blip r:embed="rId3"/>
              </a:buBlip>
            </a:pPr>
            <a:r>
              <a:rPr lang="el-GR" dirty="0">
                <a:latin typeface="Arial" pitchFamily="34" charset="0"/>
                <a:cs typeface="Arial" pitchFamily="34" charset="0"/>
              </a:rPr>
              <a:t>Δηλαδή, πρώτα προσπαθούν να προωθήσουν τα πακέτα με βάση τη λογική διεύθυνση και αν αποτύχει τα προωθεί με βάση τη φυσική διεύθυνση των πλαισίων (</a:t>
            </a:r>
            <a:r>
              <a:rPr lang="el-GR" dirty="0" err="1">
                <a:latin typeface="Arial" pitchFamily="34" charset="0"/>
                <a:cs typeface="Arial" pitchFamily="34" charset="0"/>
              </a:rPr>
              <a:t>frames</a:t>
            </a:r>
            <a:r>
              <a:rPr lang="el-GR" dirty="0">
                <a:latin typeface="Arial" pitchFamily="34" charset="0"/>
                <a:cs typeface="Arial" pitchFamily="34" charset="0"/>
              </a:rPr>
              <a:t>) που τα απαρτίζουν.</a:t>
            </a:r>
          </a:p>
        </p:txBody>
      </p:sp>
      <p:sp>
        <p:nvSpPr>
          <p:cNvPr id="3" name="Ορθογώνιο 2"/>
          <p:cNvSpPr/>
          <p:nvPr/>
        </p:nvSpPr>
        <p:spPr>
          <a:xfrm>
            <a:off x="3477873" y="332656"/>
            <a:ext cx="2318263" cy="430887"/>
          </a:xfrm>
          <a:prstGeom prst="rect">
            <a:avLst/>
          </a:prstGeom>
        </p:spPr>
        <p:txBody>
          <a:bodyPr wrap="none">
            <a:spAutoFit/>
          </a:bodyPr>
          <a:lstStyle/>
          <a:p>
            <a:pPr>
              <a:spcAft>
                <a:spcPts val="6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Άλλες Συσκευές</a:t>
            </a: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1 - TextBox"/>
          <p:cNvSpPr txBox="1"/>
          <p:nvPr/>
        </p:nvSpPr>
        <p:spPr>
          <a:xfrm>
            <a:off x="0" y="0"/>
            <a:ext cx="2195736" cy="230832"/>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Συσκευές Δικτύωσης/</a:t>
            </a:r>
            <a:r>
              <a:rPr lang="el-GR" sz="9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Διαδικτύωσης</a:t>
            </a:r>
            <a:endParaRPr lang="el-GR" sz="9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102928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188640"/>
            <a:ext cx="8280920"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Βασικά Δίκτυα - </a:t>
            </a: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INTERNET</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45</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( 44 )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1412776"/>
            <a:ext cx="8424936" cy="4201150"/>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Αναπτύχθηκε το 1969 από το υπουργείο άμυνας των ΗΠΑ και συγκεκριμένα την υπηρεσία ARPA (σήμερα ονομάζεται DARPA - (</a:t>
            </a:r>
            <a:r>
              <a:rPr lang="el-GR" dirty="0" err="1">
                <a:latin typeface="Arial" pitchFamily="34" charset="0"/>
                <a:cs typeface="Arial" pitchFamily="34" charset="0"/>
              </a:rPr>
              <a:t>Defense</a:t>
            </a:r>
            <a:r>
              <a:rPr lang="el-GR" dirty="0">
                <a:latin typeface="Arial" pitchFamily="34" charset="0"/>
                <a:cs typeface="Arial" pitchFamily="34" charset="0"/>
              </a:rPr>
              <a:t>) </a:t>
            </a:r>
            <a:r>
              <a:rPr lang="el-GR" dirty="0" err="1">
                <a:latin typeface="Arial" pitchFamily="34" charset="0"/>
                <a:cs typeface="Arial" pitchFamily="34" charset="0"/>
              </a:rPr>
              <a:t>Advanced</a:t>
            </a:r>
            <a:r>
              <a:rPr lang="el-GR" dirty="0">
                <a:latin typeface="Arial" pitchFamily="34" charset="0"/>
                <a:cs typeface="Arial" pitchFamily="34" charset="0"/>
              </a:rPr>
              <a:t> </a:t>
            </a:r>
            <a:r>
              <a:rPr lang="el-GR" dirty="0" err="1">
                <a:latin typeface="Arial" pitchFamily="34" charset="0"/>
                <a:cs typeface="Arial" pitchFamily="34" charset="0"/>
              </a:rPr>
              <a:t>Research</a:t>
            </a:r>
            <a:r>
              <a:rPr lang="el-GR" dirty="0">
                <a:latin typeface="Arial" pitchFamily="34" charset="0"/>
                <a:cs typeface="Arial" pitchFamily="34" charset="0"/>
              </a:rPr>
              <a:t> Project </a:t>
            </a:r>
            <a:r>
              <a:rPr lang="el-GR" dirty="0" err="1">
                <a:latin typeface="Arial" pitchFamily="34" charset="0"/>
                <a:cs typeface="Arial" pitchFamily="34" charset="0"/>
              </a:rPr>
              <a:t>Agency</a:t>
            </a:r>
            <a:r>
              <a:rPr lang="el-GR" dirty="0">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Από την αρχική του μορφή (μόνο 4 κόμβοι) εξελίχθηκε σταδιακά σε ένα παγκόσμιας εμβέλειας διαδίκτυο, εξαιτίας της σύνδεσης άλλων δευτερευόντων δικτύων, όπως των: MILNET και MINET (στρατιωτικά δίκτυα), WIDEBAND και SATNET (δορυφορικά δίκτυα), καθώς και πολλών </a:t>
            </a:r>
            <a:r>
              <a:rPr lang="el-GR" dirty="0" err="1">
                <a:latin typeface="Arial" pitchFamily="34" charset="0"/>
                <a:cs typeface="Arial" pitchFamily="34" charset="0"/>
              </a:rPr>
              <a:t>LANs</a:t>
            </a:r>
            <a:r>
              <a:rPr lang="el-GR" dirty="0">
                <a:latin typeface="Arial" pitchFamily="34" charset="0"/>
                <a:cs typeface="Arial" pitchFamily="34" charset="0"/>
              </a:rPr>
              <a:t>.</a:t>
            </a:r>
          </a:p>
          <a:p>
            <a:pPr marL="285750" indent="-285750">
              <a:spcAft>
                <a:spcPts val="600"/>
              </a:spcAft>
              <a:buSzPct val="80000"/>
              <a:buBlip>
                <a:blip r:embed="rId3"/>
              </a:buBlip>
            </a:pPr>
            <a:r>
              <a:rPr lang="el-GR" dirty="0">
                <a:latin typeface="Arial" pitchFamily="34" charset="0"/>
                <a:cs typeface="Arial" pitchFamily="34" charset="0"/>
              </a:rPr>
              <a:t>Στο ARPANET οφείλεται η ανάπτυξη του πρωτοκόλλου μεταφοράς TCP και του πρωτοκόλλου δικτύου IP και για το λόγο αυτό θεωρείται ως ο κατεξοχήν πρόδρομος του σημερινού Internet (το σημερινό TCP είναι πρωτόκολλο δεύτερης γενεάς).</a:t>
            </a:r>
          </a:p>
          <a:p>
            <a:pPr marL="285750" indent="-285750">
              <a:spcAft>
                <a:spcPts val="600"/>
              </a:spcAft>
              <a:buSzPct val="80000"/>
              <a:buBlip>
                <a:blip r:embed="rId3"/>
              </a:buBlip>
            </a:pPr>
            <a:r>
              <a:rPr lang="el-GR" dirty="0">
                <a:latin typeface="Arial" pitchFamily="34" charset="0"/>
                <a:cs typeface="Arial" pitchFamily="34" charset="0"/>
              </a:rPr>
              <a:t>Το ARPANET δεν χρησιμοποιούσε πρωτόκολλα συνόδου και μεταφοράς και οι κυριότερες υπηρεσίες που προσέφερε ήταν: ηλεκτρονικό ταχυδρομείο, μεταφορά αρχείων και απομακρυσμένη σύνδεση.</a:t>
            </a:r>
          </a:p>
        </p:txBody>
      </p:sp>
      <p:sp>
        <p:nvSpPr>
          <p:cNvPr id="3" name="Ορθογώνιο 2"/>
          <p:cNvSpPr/>
          <p:nvPr/>
        </p:nvSpPr>
        <p:spPr>
          <a:xfrm>
            <a:off x="395536" y="868650"/>
            <a:ext cx="1428596" cy="400110"/>
          </a:xfrm>
          <a:prstGeom prst="rect">
            <a:avLst/>
          </a:prstGeom>
        </p:spPr>
        <p:txBody>
          <a:bodyPr wrap="none">
            <a:spAutoFit/>
          </a:bodyPr>
          <a:lstStyle/>
          <a:p>
            <a:pPr>
              <a:spcAft>
                <a:spcPts val="600"/>
              </a:spcAft>
              <a:buSzPct val="80000"/>
            </a:pPr>
            <a:r>
              <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APRANET</a:t>
            </a:r>
            <a:endPar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693298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46</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( 45 )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908720"/>
            <a:ext cx="8280920" cy="2185214"/>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Δημιουργήθηκε από τα πανεπιστήμια </a:t>
            </a:r>
            <a:r>
              <a:rPr lang="el-GR" dirty="0" err="1">
                <a:latin typeface="Arial" pitchFamily="34" charset="0"/>
                <a:cs typeface="Arial" pitchFamily="34" charset="0"/>
              </a:rPr>
              <a:t>Duke</a:t>
            </a:r>
            <a:r>
              <a:rPr lang="el-GR" dirty="0">
                <a:latin typeface="Arial" pitchFamily="34" charset="0"/>
                <a:cs typeface="Arial" pitchFamily="34" charset="0"/>
              </a:rPr>
              <a:t> και </a:t>
            </a:r>
            <a:r>
              <a:rPr lang="el-GR" dirty="0" err="1">
                <a:latin typeface="Arial" pitchFamily="34" charset="0"/>
                <a:cs typeface="Arial" pitchFamily="34" charset="0"/>
              </a:rPr>
              <a:t>North</a:t>
            </a:r>
            <a:r>
              <a:rPr lang="el-GR" dirty="0">
                <a:latin typeface="Arial" pitchFamily="34" charset="0"/>
                <a:cs typeface="Arial" pitchFamily="34" charset="0"/>
              </a:rPr>
              <a:t> </a:t>
            </a:r>
            <a:r>
              <a:rPr lang="el-GR" dirty="0" err="1">
                <a:latin typeface="Arial" pitchFamily="34" charset="0"/>
                <a:cs typeface="Arial" pitchFamily="34" charset="0"/>
              </a:rPr>
              <a:t>Carolina</a:t>
            </a:r>
            <a:r>
              <a:rPr lang="el-GR" dirty="0">
                <a:latin typeface="Arial" pitchFamily="34" charset="0"/>
                <a:cs typeface="Arial" pitchFamily="34" charset="0"/>
              </a:rPr>
              <a:t> των ΗΠΑ. </a:t>
            </a:r>
          </a:p>
          <a:p>
            <a:pPr marL="285750" indent="-285750">
              <a:spcAft>
                <a:spcPts val="600"/>
              </a:spcAft>
              <a:buSzPct val="80000"/>
              <a:buBlip>
                <a:blip r:embed="rId3"/>
              </a:buBlip>
            </a:pPr>
            <a:r>
              <a:rPr lang="el-GR" dirty="0">
                <a:latin typeface="Arial" pitchFamily="34" charset="0"/>
                <a:cs typeface="Arial" pitchFamily="34" charset="0"/>
              </a:rPr>
              <a:t>Αρχικά παρείχε μια υπηρεσία ειδήσεων δικτύου σε ένα παγκοσμίας κλίμακας δίκτυο από μηχανές UNIX. Το δίκτυο αυτό είναι γνωστό ως UUCP, ενώ στην Ευρωπαϊκή εκδοχή του ονομάστηκε </a:t>
            </a:r>
            <a:r>
              <a:rPr lang="el-GR" dirty="0" err="1">
                <a:latin typeface="Arial" pitchFamily="34" charset="0"/>
                <a:cs typeface="Arial" pitchFamily="34" charset="0"/>
              </a:rPr>
              <a:t>EUnet</a:t>
            </a:r>
            <a:r>
              <a:rPr lang="el-GR" dirty="0">
                <a:latin typeface="Arial" pitchFamily="34" charset="0"/>
                <a:cs typeface="Arial" pitchFamily="34" charset="0"/>
              </a:rPr>
              <a:t>, και παρείχε μόνο υπηρεσίες ηλεκτρονικού ταχυδρομείου.</a:t>
            </a:r>
          </a:p>
          <a:p>
            <a:pPr marL="285750" indent="-285750">
              <a:spcAft>
                <a:spcPts val="600"/>
              </a:spcAft>
              <a:buSzPct val="80000"/>
              <a:buBlip>
                <a:blip r:embed="rId3"/>
              </a:buBlip>
            </a:pPr>
            <a:r>
              <a:rPr lang="el-GR" dirty="0">
                <a:latin typeface="Arial" pitchFamily="34" charset="0"/>
                <a:cs typeface="Arial" pitchFamily="34" charset="0"/>
              </a:rPr>
              <a:t>Σήμερα, το ολικό δίκτυο των συσκευών UNIX, που παρέχει και τις δύο υπηρεσίες, επικράτησε με το όνομα USENET. </a:t>
            </a:r>
          </a:p>
        </p:txBody>
      </p:sp>
      <p:sp>
        <p:nvSpPr>
          <p:cNvPr id="3" name="Ορθογώνιο 2"/>
          <p:cNvSpPr/>
          <p:nvPr/>
        </p:nvSpPr>
        <p:spPr>
          <a:xfrm>
            <a:off x="3604432" y="404664"/>
            <a:ext cx="1327608" cy="430887"/>
          </a:xfrm>
          <a:prstGeom prst="rect">
            <a:avLst/>
          </a:prstGeom>
        </p:spPr>
        <p:txBody>
          <a:bodyPr wrap="none">
            <a:spAutoFit/>
          </a:bodyPr>
          <a:lstStyle/>
          <a:p>
            <a:pPr>
              <a:spcAft>
                <a:spcPts val="600"/>
              </a:spcAft>
              <a:buSzPct val="80000"/>
            </a:pP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USENET</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Ορθογώνιο 9"/>
          <p:cNvSpPr/>
          <p:nvPr/>
        </p:nvSpPr>
        <p:spPr>
          <a:xfrm>
            <a:off x="3779912" y="3356992"/>
            <a:ext cx="1140056" cy="430887"/>
          </a:xfrm>
          <a:prstGeom prst="rect">
            <a:avLst/>
          </a:prstGeom>
        </p:spPr>
        <p:txBody>
          <a:bodyPr wrap="none">
            <a:spAutoFit/>
          </a:bodyPr>
          <a:lstStyle/>
          <a:p>
            <a:pPr>
              <a:spcAft>
                <a:spcPts val="600"/>
              </a:spcAft>
              <a:buSzPct val="80000"/>
            </a:pP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CSNET</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467544" y="3861048"/>
            <a:ext cx="8280920" cy="2262158"/>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Αποτελ</a:t>
            </a:r>
            <a:r>
              <a:rPr lang="en-US" dirty="0">
                <a:latin typeface="Arial" pitchFamily="34" charset="0"/>
                <a:cs typeface="Arial" pitchFamily="34" charset="0"/>
              </a:rPr>
              <a:t>o</a:t>
            </a:r>
            <a:r>
              <a:rPr lang="el-GR" dirty="0">
                <a:latin typeface="Arial" pitchFamily="34" charset="0"/>
                <a:cs typeface="Arial" pitchFamily="34" charset="0"/>
              </a:rPr>
              <a:t>ύσε πανεπιστημιακό δίκτυο που εξειδικεύεται στον κλάδο των υπολογιστών και δημιουργήθηκε από Το Εθνικό Ίδρυμα Επιστημών των ΗΠΑ. </a:t>
            </a:r>
          </a:p>
          <a:p>
            <a:pPr marL="285750" indent="-285750">
              <a:spcAft>
                <a:spcPts val="600"/>
              </a:spcAft>
              <a:buSzPct val="80000"/>
              <a:buBlip>
                <a:blip r:embed="rId3"/>
              </a:buBlip>
            </a:pPr>
            <a:r>
              <a:rPr lang="el-GR" dirty="0">
                <a:latin typeface="Arial" pitchFamily="34" charset="0"/>
                <a:cs typeface="Arial" pitchFamily="34" charset="0"/>
              </a:rPr>
              <a:t>Είναι ένα είδος </a:t>
            </a:r>
            <a:r>
              <a:rPr lang="el-GR" dirty="0" err="1">
                <a:latin typeface="Arial" pitchFamily="34" charset="0"/>
                <a:cs typeface="Arial" pitchFamily="34" charset="0"/>
              </a:rPr>
              <a:t>μεταδικτύου</a:t>
            </a:r>
            <a:r>
              <a:rPr lang="el-GR" dirty="0">
                <a:latin typeface="Arial" pitchFamily="34" charset="0"/>
                <a:cs typeface="Arial" pitchFamily="34" charset="0"/>
              </a:rPr>
              <a:t>, αφού χρησιμοποιεί ένα μόνο πρωτόκολλο επιπέδου εφαρμογής που δίνει την ψευδαίσθηση ενός ολοκληρωμένου δικτύου στον χρήστη. </a:t>
            </a:r>
          </a:p>
          <a:p>
            <a:pPr marL="285750" indent="-285750">
              <a:spcAft>
                <a:spcPts val="600"/>
              </a:spcAft>
              <a:buSzPct val="80000"/>
              <a:buBlip>
                <a:blip r:embed="rId3"/>
              </a:buBlip>
            </a:pPr>
            <a:r>
              <a:rPr lang="el-GR" dirty="0">
                <a:latin typeface="Arial" pitchFamily="34" charset="0"/>
                <a:cs typeface="Arial" pitchFamily="34" charset="0"/>
              </a:rPr>
              <a:t>Το CSNET καλύπτει περίπου τις απαιτήσεις 150 πανεπιστημίων. </a:t>
            </a:r>
          </a:p>
        </p:txBody>
      </p:sp>
      <p:sp>
        <p:nvSpPr>
          <p:cNvPr id="12"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3" name="1 - TextBox"/>
          <p:cNvSpPr txBox="1"/>
          <p:nvPr/>
        </p:nvSpPr>
        <p:spPr>
          <a:xfrm>
            <a:off x="4156" y="1"/>
            <a:ext cx="1831540" cy="246221"/>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Βασικά Δίκτυα - </a:t>
            </a:r>
            <a:r>
              <a:rPr lang="en-US"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INTERNET</a:t>
            </a:r>
            <a:endParaRPr lang="el-GR" sz="1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458184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47</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( 46 )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980728"/>
            <a:ext cx="8280920" cy="2816156"/>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Το δίκτυο αυτό είναι επίσης πανεπιστημιακό και πρώτο αναπτύχθηκε από τα πανεπιστήμια της Νέας Υόρκης και του </a:t>
            </a:r>
            <a:r>
              <a:rPr lang="el-GR" dirty="0" err="1">
                <a:latin typeface="Arial" pitchFamily="34" charset="0"/>
                <a:cs typeface="Arial" pitchFamily="34" charset="0"/>
              </a:rPr>
              <a:t>Yale</a:t>
            </a:r>
            <a:r>
              <a:rPr lang="el-GR" dirty="0">
                <a:latin typeface="Arial" pitchFamily="34" charset="0"/>
                <a:cs typeface="Arial" pitchFamily="34" charset="0"/>
              </a:rPr>
              <a:t>, το 1981. </a:t>
            </a:r>
          </a:p>
          <a:p>
            <a:pPr marL="285750" indent="-285750">
              <a:spcAft>
                <a:spcPts val="600"/>
              </a:spcAft>
              <a:buSzPct val="80000"/>
              <a:buBlip>
                <a:blip r:embed="rId3"/>
              </a:buBlip>
            </a:pPr>
            <a:r>
              <a:rPr lang="el-GR" dirty="0">
                <a:latin typeface="Arial" pitchFamily="34" charset="0"/>
                <a:cs typeface="Arial" pitchFamily="34" charset="0"/>
              </a:rPr>
              <a:t>Εξαπλώθηκε σε πάνω από 400 πανεπιστήμια στην Ευρώπη και στις ΗΠΑ. </a:t>
            </a:r>
          </a:p>
          <a:p>
            <a:pPr marL="285750" indent="-285750">
              <a:spcAft>
                <a:spcPts val="600"/>
              </a:spcAft>
              <a:buSzPct val="80000"/>
              <a:buBlip>
                <a:blip r:embed="rId3"/>
              </a:buBlip>
            </a:pPr>
            <a:r>
              <a:rPr lang="el-GR" dirty="0">
                <a:latin typeface="Arial" pitchFamily="34" charset="0"/>
                <a:cs typeface="Arial" pitchFamily="34" charset="0"/>
              </a:rPr>
              <a:t>Το Ευρωπαϊκό τμήμα του δικτύου είναι γνωστό με την ονομασία EARN (</a:t>
            </a:r>
            <a:r>
              <a:rPr lang="el-GR" dirty="0" err="1">
                <a:latin typeface="Arial" pitchFamily="34" charset="0"/>
                <a:cs typeface="Arial" pitchFamily="34" charset="0"/>
              </a:rPr>
              <a:t>European</a:t>
            </a:r>
            <a:r>
              <a:rPr lang="el-GR" dirty="0">
                <a:latin typeface="Arial" pitchFamily="34" charset="0"/>
                <a:cs typeface="Arial" pitchFamily="34" charset="0"/>
              </a:rPr>
              <a:t> </a:t>
            </a:r>
            <a:r>
              <a:rPr lang="el-GR" dirty="0" err="1">
                <a:latin typeface="Arial" pitchFamily="34" charset="0"/>
                <a:cs typeface="Arial" pitchFamily="34" charset="0"/>
              </a:rPr>
              <a:t>Academic</a:t>
            </a:r>
            <a:r>
              <a:rPr lang="el-GR" dirty="0">
                <a:latin typeface="Arial" pitchFamily="34" charset="0"/>
                <a:cs typeface="Arial" pitchFamily="34" charset="0"/>
              </a:rPr>
              <a:t> </a:t>
            </a:r>
            <a:r>
              <a:rPr lang="el-GR" dirty="0" err="1">
                <a:latin typeface="Arial" pitchFamily="34" charset="0"/>
                <a:cs typeface="Arial" pitchFamily="34" charset="0"/>
              </a:rPr>
              <a:t>Research</a:t>
            </a:r>
            <a:r>
              <a:rPr lang="el-GR" dirty="0">
                <a:latin typeface="Arial" pitchFamily="34" charset="0"/>
                <a:cs typeface="Arial" pitchFamily="34" charset="0"/>
              </a:rPr>
              <a:t> </a:t>
            </a:r>
            <a:r>
              <a:rPr lang="el-GR" dirty="0" err="1">
                <a:latin typeface="Arial" pitchFamily="34" charset="0"/>
                <a:cs typeface="Arial" pitchFamily="34" charset="0"/>
              </a:rPr>
              <a:t>Network</a:t>
            </a:r>
            <a:r>
              <a:rPr lang="el-GR" dirty="0">
                <a:latin typeface="Arial" pitchFamily="34" charset="0"/>
                <a:cs typeface="Arial" pitchFamily="34" charset="0"/>
              </a:rPr>
              <a:t> – Ευρωπαϊκό Ακαδημαϊκό Ερευνητικό Κέντρο). </a:t>
            </a:r>
          </a:p>
          <a:p>
            <a:pPr marL="285750" indent="-285750">
              <a:spcAft>
                <a:spcPts val="600"/>
              </a:spcAft>
              <a:buSzPct val="80000"/>
              <a:buBlip>
                <a:blip r:embed="rId3"/>
              </a:buBlip>
            </a:pPr>
            <a:r>
              <a:rPr lang="el-GR" dirty="0">
                <a:latin typeface="Arial" pitchFamily="34" charset="0"/>
                <a:cs typeface="Arial" pitchFamily="34" charset="0"/>
              </a:rPr>
              <a:t>Η διαφορά με το CSNET έγκειται στο ότι το BITNET καλύπτει ακαδημαϊκά θέματα για διάφορους επιστημονικούς κλάδους και όχι αποκλειστικά για τον κλάδο των υπολογιστών.</a:t>
            </a:r>
          </a:p>
        </p:txBody>
      </p:sp>
      <p:sp>
        <p:nvSpPr>
          <p:cNvPr id="3" name="Ορθογώνιο 2"/>
          <p:cNvSpPr/>
          <p:nvPr/>
        </p:nvSpPr>
        <p:spPr>
          <a:xfrm>
            <a:off x="3819235" y="405825"/>
            <a:ext cx="1204176" cy="430887"/>
          </a:xfrm>
          <a:prstGeom prst="rect">
            <a:avLst/>
          </a:prstGeom>
        </p:spPr>
        <p:txBody>
          <a:bodyPr wrap="none">
            <a:spAutoFit/>
          </a:bodyPr>
          <a:lstStyle/>
          <a:p>
            <a:pPr>
              <a:spcAft>
                <a:spcPts val="600"/>
              </a:spcAft>
              <a:buSzPct val="80000"/>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ΒΙΤ</a:t>
            </a: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NET</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1 - TextBox"/>
          <p:cNvSpPr txBox="1"/>
          <p:nvPr/>
        </p:nvSpPr>
        <p:spPr>
          <a:xfrm>
            <a:off x="4156" y="1"/>
            <a:ext cx="1831540" cy="246221"/>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Βασικά Δίκτυα - </a:t>
            </a:r>
            <a:r>
              <a:rPr lang="en-US"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INTERNET</a:t>
            </a:r>
            <a:endParaRPr lang="el-GR" sz="1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42037140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48</a:t>
            </a:fld>
            <a:endParaRPr lang="el-GR" dirty="0"/>
          </a:p>
        </p:txBody>
      </p:sp>
      <p:sp>
        <p:nvSpPr>
          <p:cNvPr id="7" name="6 - TextBox"/>
          <p:cNvSpPr txBox="1"/>
          <p:nvPr/>
        </p:nvSpPr>
        <p:spPr>
          <a:xfrm>
            <a:off x="4283968" y="6453336"/>
            <a:ext cx="648072" cy="276999"/>
          </a:xfrm>
          <a:prstGeom prst="rect">
            <a:avLst/>
          </a:prstGeom>
          <a:noFill/>
        </p:spPr>
        <p:txBody>
          <a:bodyPr wrap="square" rtlCol="0">
            <a:spAutoFit/>
          </a:bodyPr>
          <a:lstStyle/>
          <a:p>
            <a:pPr algn="ct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( 47 )</a:t>
            </a:r>
            <a:endParaRPr lang="en-US"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95536" y="1052736"/>
            <a:ext cx="8280920" cy="3924151"/>
          </a:xfrm>
          <a:prstGeom prst="rect">
            <a:avLst/>
          </a:prstGeom>
          <a:noFill/>
        </p:spPr>
        <p:txBody>
          <a:bodyPr wrap="square" rtlCol="0">
            <a:spAutoFit/>
          </a:bodyPr>
          <a:lstStyle/>
          <a:p>
            <a:pPr marL="285750" indent="-285750">
              <a:spcAft>
                <a:spcPts val="600"/>
              </a:spcAft>
              <a:buSzPct val="80000"/>
              <a:buBlip>
                <a:blip r:embed="rId3"/>
              </a:buBlip>
            </a:pPr>
            <a:r>
              <a:rPr lang="el-GR" dirty="0">
                <a:latin typeface="Arial" pitchFamily="34" charset="0"/>
                <a:cs typeface="Arial" pitchFamily="34" charset="0"/>
              </a:rPr>
              <a:t>Όπως και το ARPANET, το Internet χρησιμοποιεί κυρίως την τεχνική μεταγωγής πακέτων (</a:t>
            </a:r>
            <a:r>
              <a:rPr lang="el-GR" dirty="0" err="1">
                <a:latin typeface="Arial" pitchFamily="34" charset="0"/>
                <a:cs typeface="Arial" pitchFamily="34" charset="0"/>
              </a:rPr>
              <a:t>Packet</a:t>
            </a:r>
            <a:r>
              <a:rPr lang="el-GR" dirty="0">
                <a:latin typeface="Arial" pitchFamily="34" charset="0"/>
                <a:cs typeface="Arial" pitchFamily="34" charset="0"/>
              </a:rPr>
              <a:t> </a:t>
            </a:r>
            <a:r>
              <a:rPr lang="el-GR" dirty="0" err="1">
                <a:latin typeface="Arial" pitchFamily="34" charset="0"/>
                <a:cs typeface="Arial" pitchFamily="34" charset="0"/>
              </a:rPr>
              <a:t>Switching</a:t>
            </a:r>
            <a:r>
              <a:rPr lang="el-GR" dirty="0">
                <a:latin typeface="Arial" pitchFamily="34" charset="0"/>
                <a:cs typeface="Arial" pitchFamily="34" charset="0"/>
              </a:rPr>
              <a:t>) για την επικοινωνία μεταξύ των διαφόρων τερματικών συστημάτων (</a:t>
            </a:r>
            <a:r>
              <a:rPr lang="el-GR" dirty="0" err="1">
                <a:latin typeface="Arial" pitchFamily="34" charset="0"/>
                <a:cs typeface="Arial" pitchFamily="34" charset="0"/>
              </a:rPr>
              <a:t>end</a:t>
            </a:r>
            <a:r>
              <a:rPr lang="el-GR" dirty="0">
                <a:latin typeface="Arial" pitchFamily="34" charset="0"/>
                <a:cs typeface="Arial" pitchFamily="34" charset="0"/>
              </a:rPr>
              <a:t> </a:t>
            </a:r>
            <a:r>
              <a:rPr lang="el-GR" dirty="0" err="1">
                <a:latin typeface="Arial" pitchFamily="34" charset="0"/>
                <a:cs typeface="Arial" pitchFamily="34" charset="0"/>
              </a:rPr>
              <a:t>systems</a:t>
            </a:r>
            <a:r>
              <a:rPr lang="el-GR" dirty="0">
                <a:latin typeface="Arial" pitchFamily="34" charset="0"/>
                <a:cs typeface="Arial" pitchFamily="34" charset="0"/>
              </a:rPr>
              <a:t>). </a:t>
            </a:r>
            <a:endParaRPr lang="en-US" dirty="0">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Η τοπολογία του είναι δεντρικά ιεραρχημένη σε διάφορα επίπεδα (από τοπικούς </a:t>
            </a:r>
            <a:r>
              <a:rPr lang="el-GR" dirty="0" err="1">
                <a:latin typeface="Arial" pitchFamily="34" charset="0"/>
                <a:cs typeface="Arial" pitchFamily="34" charset="0"/>
              </a:rPr>
              <a:t>Παρόχους</a:t>
            </a:r>
            <a:r>
              <a:rPr lang="el-GR" dirty="0">
                <a:latin typeface="Arial" pitchFamily="34" charset="0"/>
                <a:cs typeface="Arial" pitchFamily="34" charset="0"/>
              </a:rPr>
              <a:t> Υπηρεσιών Διαδικτύου (</a:t>
            </a:r>
            <a:r>
              <a:rPr lang="en-US" dirty="0">
                <a:latin typeface="Arial" pitchFamily="34" charset="0"/>
                <a:cs typeface="Arial" pitchFamily="34" charset="0"/>
              </a:rPr>
              <a:t>Internet Service Providers-ISPs) </a:t>
            </a:r>
            <a:r>
              <a:rPr lang="el-GR" dirty="0">
                <a:latin typeface="Arial" pitchFamily="34" charset="0"/>
                <a:cs typeface="Arial" pitchFamily="34" charset="0"/>
              </a:rPr>
              <a:t>που τοποθετούνται στο</a:t>
            </a:r>
            <a:r>
              <a:rPr lang="en-US" dirty="0">
                <a:latin typeface="Arial" pitchFamily="34" charset="0"/>
                <a:cs typeface="Arial" pitchFamily="34" charset="0"/>
              </a:rPr>
              <a:t> </a:t>
            </a:r>
            <a:r>
              <a:rPr lang="el-GR" dirty="0">
                <a:latin typeface="Arial" pitchFamily="34" charset="0"/>
                <a:cs typeface="Arial" pitchFamily="34" charset="0"/>
              </a:rPr>
              <a:t>κατώτερο επίπεδο) μέχρι τα εθνικά ή τα διεθνή </a:t>
            </a:r>
            <a:r>
              <a:rPr lang="el-GR" dirty="0" err="1">
                <a:latin typeface="Arial" pitchFamily="34" charset="0"/>
                <a:cs typeface="Arial" pitchFamily="34" charset="0"/>
              </a:rPr>
              <a:t>ISPs</a:t>
            </a:r>
            <a:r>
              <a:rPr lang="el-GR" dirty="0">
                <a:latin typeface="Arial" pitchFamily="34" charset="0"/>
                <a:cs typeface="Arial" pitchFamily="34" charset="0"/>
              </a:rPr>
              <a:t> (που βρίσκονται στο ανώτατο επίπεδο της ιεραρχίας). </a:t>
            </a:r>
          </a:p>
          <a:p>
            <a:pPr marL="285750" indent="-285750">
              <a:spcAft>
                <a:spcPts val="600"/>
              </a:spcAft>
              <a:buSzPct val="80000"/>
              <a:buBlip>
                <a:blip r:embed="rId3"/>
              </a:buBlip>
            </a:pPr>
            <a:r>
              <a:rPr lang="el-GR" dirty="0">
                <a:latin typeface="Arial" pitchFamily="34" charset="0"/>
                <a:cs typeface="Arial" pitchFamily="34" charset="0"/>
              </a:rPr>
              <a:t>το Internet χρησιμοποιεί την αρχιτεκτονική TCP/IP. </a:t>
            </a:r>
          </a:p>
          <a:p>
            <a:pPr marL="285750" indent="-285750">
              <a:spcAft>
                <a:spcPts val="600"/>
              </a:spcAft>
              <a:buSzPct val="80000"/>
              <a:buBlip>
                <a:blip r:embed="rId3"/>
              </a:buBlip>
            </a:pPr>
            <a:r>
              <a:rPr lang="el-GR" dirty="0">
                <a:latin typeface="Arial" pitchFamily="34" charset="0"/>
                <a:cs typeface="Arial" pitchFamily="34" charset="0"/>
              </a:rPr>
              <a:t>Στα πλαίσια του Internet, υπάρχει ένας ξεχωριστός οργανισμός τυποποίησης, ο IETF (Internet </a:t>
            </a:r>
            <a:r>
              <a:rPr lang="el-GR" dirty="0" err="1">
                <a:latin typeface="Arial" pitchFamily="34" charset="0"/>
                <a:cs typeface="Arial" pitchFamily="34" charset="0"/>
              </a:rPr>
              <a:t>Engineering</a:t>
            </a:r>
            <a:r>
              <a:rPr lang="el-GR" dirty="0">
                <a:latin typeface="Arial" pitchFamily="34" charset="0"/>
                <a:cs typeface="Arial" pitchFamily="34" charset="0"/>
              </a:rPr>
              <a:t> </a:t>
            </a:r>
            <a:r>
              <a:rPr lang="el-GR" dirty="0" err="1">
                <a:latin typeface="Arial" pitchFamily="34" charset="0"/>
                <a:cs typeface="Arial" pitchFamily="34" charset="0"/>
              </a:rPr>
              <a:t>Task</a:t>
            </a:r>
            <a:r>
              <a:rPr lang="el-GR" dirty="0">
                <a:latin typeface="Arial" pitchFamily="34" charset="0"/>
                <a:cs typeface="Arial" pitchFamily="34" charset="0"/>
              </a:rPr>
              <a:t> </a:t>
            </a:r>
            <a:r>
              <a:rPr lang="el-GR" dirty="0" err="1">
                <a:latin typeface="Arial" pitchFamily="34" charset="0"/>
                <a:cs typeface="Arial" pitchFamily="34" charset="0"/>
              </a:rPr>
              <a:t>Force</a:t>
            </a:r>
            <a:r>
              <a:rPr lang="el-GR" dirty="0">
                <a:latin typeface="Arial" pitchFamily="34" charset="0"/>
                <a:cs typeface="Arial" pitchFamily="34" charset="0"/>
              </a:rPr>
              <a:t>), ο οποίος έχει αναπτύξει άνω των 2000 προτύπων που επιλύουν όλα τα λειτουργικά προβλήματά του. Τα πρότυπα αυτά είναι γνωστά ως </a:t>
            </a:r>
            <a:r>
              <a:rPr lang="el-GR" dirty="0" err="1">
                <a:latin typeface="Arial" pitchFamily="34" charset="0"/>
                <a:cs typeface="Arial" pitchFamily="34" charset="0"/>
              </a:rPr>
              <a:t>RFCs</a:t>
            </a:r>
            <a:r>
              <a:rPr lang="el-GR" dirty="0">
                <a:latin typeface="Arial" pitchFamily="34" charset="0"/>
                <a:cs typeface="Arial" pitchFamily="34" charset="0"/>
              </a:rPr>
              <a:t> (</a:t>
            </a:r>
            <a:r>
              <a:rPr lang="el-GR" dirty="0" err="1">
                <a:latin typeface="Arial" pitchFamily="34" charset="0"/>
                <a:cs typeface="Arial" pitchFamily="34" charset="0"/>
              </a:rPr>
              <a:t>Request</a:t>
            </a:r>
            <a:r>
              <a:rPr lang="el-GR" dirty="0">
                <a:latin typeface="Arial" pitchFamily="34" charset="0"/>
                <a:cs typeface="Arial" pitchFamily="34" charset="0"/>
              </a:rPr>
              <a:t> </a:t>
            </a:r>
            <a:r>
              <a:rPr lang="el-GR" dirty="0" err="1">
                <a:latin typeface="Arial" pitchFamily="34" charset="0"/>
                <a:cs typeface="Arial" pitchFamily="34" charset="0"/>
              </a:rPr>
              <a:t>For</a:t>
            </a:r>
            <a:r>
              <a:rPr lang="el-GR" dirty="0">
                <a:latin typeface="Arial" pitchFamily="34" charset="0"/>
                <a:cs typeface="Arial" pitchFamily="34" charset="0"/>
              </a:rPr>
              <a:t> </a:t>
            </a:r>
            <a:r>
              <a:rPr lang="el-GR" dirty="0" err="1">
                <a:latin typeface="Arial" pitchFamily="34" charset="0"/>
                <a:cs typeface="Arial" pitchFamily="34" charset="0"/>
              </a:rPr>
              <a:t>Comments</a:t>
            </a:r>
            <a:r>
              <a:rPr lang="el-GR" dirty="0">
                <a:latin typeface="Arial" pitchFamily="34" charset="0"/>
                <a:cs typeface="Arial" pitchFamily="34" charset="0"/>
              </a:rPr>
              <a:t>) και ορίζουν πρωτόκολλα όπως το TCP, το FTP, το SMTP, το HTTP κ.τ.λ.</a:t>
            </a:r>
          </a:p>
        </p:txBody>
      </p:sp>
      <p:sp>
        <p:nvSpPr>
          <p:cNvPr id="3" name="Ορθογώνιο 2"/>
          <p:cNvSpPr/>
          <p:nvPr/>
        </p:nvSpPr>
        <p:spPr>
          <a:xfrm>
            <a:off x="3872867" y="436602"/>
            <a:ext cx="1595309" cy="430887"/>
          </a:xfrm>
          <a:prstGeom prst="rect">
            <a:avLst/>
          </a:prstGeom>
        </p:spPr>
        <p:txBody>
          <a:bodyPr wrap="none">
            <a:spAutoFit/>
          </a:bodyPr>
          <a:lstStyle/>
          <a:p>
            <a:pPr>
              <a:spcAft>
                <a:spcPts val="600"/>
              </a:spcAft>
              <a:buSzPct val="80000"/>
            </a:pPr>
            <a:r>
              <a:rPr lang="en-US"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INTERNET</a:t>
            </a:r>
            <a:endPar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8" name="1 - TextBox"/>
          <p:cNvSpPr txBox="1"/>
          <p:nvPr/>
        </p:nvSpPr>
        <p:spPr>
          <a:xfrm>
            <a:off x="4156" y="1"/>
            <a:ext cx="1831540" cy="246221"/>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Βασικά Δίκτυα - </a:t>
            </a:r>
            <a:r>
              <a:rPr lang="en-US" sz="1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INTERNET</a:t>
            </a:r>
            <a:endParaRPr lang="el-GR" sz="1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343263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49</a:t>
            </a:fld>
            <a:endParaRPr lang="el-GR" dirty="0"/>
          </a:p>
        </p:txBody>
      </p:sp>
      <p:sp>
        <p:nvSpPr>
          <p:cNvPr id="15" name="15 - TextBox"/>
          <p:cNvSpPr txBox="1"/>
          <p:nvPr/>
        </p:nvSpPr>
        <p:spPr>
          <a:xfrm>
            <a:off x="3419872" y="1"/>
            <a:ext cx="2952328" cy="276999"/>
          </a:xfrm>
          <a:prstGeom prst="rect">
            <a:avLst/>
          </a:prstGeom>
          <a:noFill/>
          <a:effectLst>
            <a:innerShdw blurRad="63500" dist="50800" dir="18900000">
              <a:prstClr val="black">
                <a:alpha val="50000"/>
              </a:prstClr>
            </a:innerShdw>
          </a:effectLst>
        </p:spPr>
        <p:txBody>
          <a:bodyPr wrap="square" rtlCol="0">
            <a:spAutoFit/>
          </a:bodyPr>
          <a:lstStyle/>
          <a:p>
            <a:r>
              <a:rPr lang="el-GR"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1200" b="1" dirty="0">
              <a:solidFill>
                <a:srgbClr val="FF6600"/>
              </a:solidFill>
              <a:latin typeface="Arial" pitchFamily="34" charset="0"/>
              <a:cs typeface="Arial" pitchFamily="34" charset="0"/>
            </a:endParaRPr>
          </a:p>
        </p:txBody>
      </p:sp>
      <p:sp>
        <p:nvSpPr>
          <p:cNvPr id="16" name="1 - Τίτλος"/>
          <p:cNvSpPr txBox="1">
            <a:spLocks/>
          </p:cNvSpPr>
          <p:nvPr/>
        </p:nvSpPr>
        <p:spPr>
          <a:xfrm>
            <a:off x="7524328" y="-27384"/>
            <a:ext cx="1656184" cy="232375"/>
          </a:xfrm>
          <a:prstGeom prst="rect">
            <a:avLst/>
          </a:prstGeom>
          <a:effectLst/>
        </p:spPr>
        <p:txBody>
          <a:bodyPr/>
          <a:lstStyle/>
          <a:p>
            <a:pPr lvl="0" algn="ctr">
              <a:spcBef>
                <a:spcPct val="0"/>
              </a:spcBef>
              <a:defRPr/>
            </a:pPr>
            <a:r>
              <a:rPr lang="el-GR" sz="1200" dirty="0">
                <a:solidFill>
                  <a:srgbClr val="FFFF00"/>
                </a:solidFill>
                <a:latin typeface="Arial" pitchFamily="34" charset="0"/>
                <a:ea typeface="Tahoma" pitchFamily="34" charset="0"/>
                <a:cs typeface="Arial" pitchFamily="34" charset="0"/>
              </a:rPr>
              <a:t>Δίκτυα Υπολογιστών</a:t>
            </a:r>
            <a:endParaRPr kumimoji="0" lang="el-GR" sz="1200" b="0" i="0" u="none" strike="noStrike" kern="1200" cap="none" spc="-100" normalizeH="0" baseline="0" noProof="0" dirty="0">
              <a:ln>
                <a:noFill/>
              </a:ln>
              <a:solidFill>
                <a:srgbClr val="FFFF00"/>
              </a:solidFill>
              <a:effectLst/>
              <a:uLnTx/>
              <a:uFillTx/>
              <a:latin typeface="Arial" pitchFamily="34" charset="0"/>
              <a:ea typeface="Tahoma" pitchFamily="34" charset="0"/>
              <a:cs typeface="Arial" pitchFamily="34" charset="0"/>
            </a:endParaRPr>
          </a:p>
        </p:txBody>
      </p:sp>
      <p:sp>
        <p:nvSpPr>
          <p:cNvPr id="17" name="1 - TextBox"/>
          <p:cNvSpPr txBox="1"/>
          <p:nvPr/>
        </p:nvSpPr>
        <p:spPr>
          <a:xfrm>
            <a:off x="35496" y="-27384"/>
            <a:ext cx="1945704" cy="276999"/>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Μετάδοση</a:t>
            </a:r>
            <a:r>
              <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a:t>
            </a: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Δεδομένω</a:t>
            </a:r>
            <a:r>
              <a:rPr lang="el-GR"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ν</a:t>
            </a:r>
            <a:endPar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8" name="6 - TextBox"/>
          <p:cNvSpPr txBox="1"/>
          <p:nvPr/>
        </p:nvSpPr>
        <p:spPr>
          <a:xfrm>
            <a:off x="4355976" y="6453336"/>
            <a:ext cx="576064"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6</a:t>
            </a: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6)</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1"/>
          <p:cNvSpPr/>
          <p:nvPr/>
        </p:nvSpPr>
        <p:spPr>
          <a:xfrm>
            <a:off x="279307" y="260648"/>
            <a:ext cx="8613173" cy="523220"/>
          </a:xfrm>
          <a:prstGeom prst="rect">
            <a:avLst/>
          </a:prstGeom>
        </p:spPr>
        <p:txBody>
          <a:bodyPr wrap="square">
            <a:spAutoFit/>
          </a:bodyPr>
          <a:lstStyle/>
          <a:p>
            <a:pPr algn="ctr">
              <a:spcAft>
                <a:spcPts val="600"/>
              </a:spcAft>
            </a:pPr>
            <a:r>
              <a:rPr lang="el-GR" sz="2800" b="1" dirty="0">
                <a:solidFill>
                  <a:srgbClr val="CCCCFF"/>
                </a:solidFill>
                <a:effectLst>
                  <a:outerShdw blurRad="38100" dist="38100" dir="2700000" algn="tl">
                    <a:srgbClr val="000000">
                      <a:alpha val="43137"/>
                    </a:srgbClr>
                  </a:outerShdw>
                </a:effectLst>
                <a:latin typeface="Arial" pitchFamily="34" charset="0"/>
                <a:cs typeface="Arial" pitchFamily="34" charset="0"/>
              </a:rPr>
              <a:t>Στατιστικά στοιχεία του Διαδικτύου</a:t>
            </a:r>
            <a:endParaRPr lang="el-GR" sz="1100" b="1" dirty="0">
              <a:solidFill>
                <a:srgbClr val="CCCCFF"/>
              </a:solidFill>
              <a:latin typeface="Arial" pitchFamily="34" charset="0"/>
              <a:cs typeface="Arial" pitchFamily="34" charset="0"/>
            </a:endParaRP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14" y="783868"/>
            <a:ext cx="8281650" cy="49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195736" y="5881250"/>
            <a:ext cx="4357464" cy="523220"/>
          </a:xfrm>
          <a:prstGeom prst="rect">
            <a:avLst/>
          </a:prstGeom>
          <a:ln>
            <a:solidFill>
              <a:schemeClr val="tx1"/>
            </a:solidFill>
          </a:ln>
        </p:spPr>
        <p:txBody>
          <a:bodyPr wrap="square">
            <a:spAutoFit/>
          </a:bodyPr>
          <a:lstStyle/>
          <a:p>
            <a:pPr algn="ctr"/>
            <a:r>
              <a:rPr lang="el-GR" sz="1400" b="1" dirty="0">
                <a:latin typeface="Arial" pitchFamily="34" charset="0"/>
                <a:cs typeface="Arial" pitchFamily="34" charset="0"/>
              </a:rPr>
              <a:t>Βαθμός Διείσδυσης και Πλήθος </a:t>
            </a:r>
            <a:r>
              <a:rPr lang="el-GR" sz="1400" b="1" dirty="0" err="1">
                <a:latin typeface="Arial" pitchFamily="34" charset="0"/>
                <a:cs typeface="Arial" pitchFamily="34" charset="0"/>
              </a:rPr>
              <a:t>Ευρυζωνικών</a:t>
            </a:r>
            <a:r>
              <a:rPr lang="el-GR" sz="1400" b="1" dirty="0">
                <a:latin typeface="Arial" pitchFamily="34" charset="0"/>
                <a:cs typeface="Arial" pitchFamily="34" charset="0"/>
              </a:rPr>
              <a:t> Συνδέσεων 1η Ιουλίου 2002 - 1η </a:t>
            </a:r>
            <a:r>
              <a:rPr lang="el-GR" sz="1400" b="1" dirty="0" err="1">
                <a:latin typeface="Arial" pitchFamily="34" charset="0"/>
                <a:cs typeface="Arial" pitchFamily="34" charset="0"/>
              </a:rPr>
              <a:t>Ιανουρίου</a:t>
            </a:r>
            <a:r>
              <a:rPr lang="el-GR" sz="1400" b="1" dirty="0">
                <a:latin typeface="Arial" pitchFamily="34" charset="0"/>
                <a:cs typeface="Arial" pitchFamily="34" charset="0"/>
              </a:rPr>
              <a:t> 2010.</a:t>
            </a:r>
          </a:p>
        </p:txBody>
      </p:sp>
    </p:spTree>
    <p:extLst>
      <p:ext uri="{BB962C8B-B14F-4D97-AF65-F5344CB8AC3E}">
        <p14:creationId xmlns:p14="http://schemas.microsoft.com/office/powerpoint/2010/main" val="791013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68184" y="188640"/>
            <a:ext cx="5884136"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Έννοιες</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5</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(4)</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0"/>
          <p:cNvSpPr/>
          <p:nvPr/>
        </p:nvSpPr>
        <p:spPr>
          <a:xfrm>
            <a:off x="488343" y="908720"/>
            <a:ext cx="8208912" cy="754053"/>
          </a:xfrm>
          <a:prstGeom prst="rect">
            <a:avLst/>
          </a:prstGeom>
        </p:spPr>
        <p:txBody>
          <a:bodyPr wrap="square">
            <a:spAutoFit/>
          </a:bodyPr>
          <a:lstStyle/>
          <a:p>
            <a:pPr>
              <a:spcAft>
                <a:spcPts val="600"/>
              </a:spcAft>
            </a:pPr>
            <a:r>
              <a:rPr lang="el-GR" sz="2000" b="1" cap="all" dirty="0">
                <a:solidFill>
                  <a:srgbClr val="FFFF00"/>
                </a:solidFill>
                <a:latin typeface="Arial" pitchFamily="34" charset="0"/>
                <a:cs typeface="Arial" pitchFamily="34" charset="0"/>
              </a:rPr>
              <a:t>ΔΙΚΤΥΩΣΗ ΗΛΕΚΤΡΟΝΙΚΩΝ ΥΠΟΛΟΓΙΣΤΩΝ:</a:t>
            </a:r>
          </a:p>
          <a:p>
            <a:pPr>
              <a:buSzPct val="80000"/>
            </a:pPr>
            <a:r>
              <a:rPr lang="el-GR" dirty="0">
                <a:latin typeface="Arial" pitchFamily="34" charset="0"/>
                <a:cs typeface="Arial" pitchFamily="34" charset="0"/>
              </a:rPr>
              <a:t>Είναι ο τρόπος διασύνδεσης των Ηλεκτρονικών Υπολογιστών</a:t>
            </a:r>
          </a:p>
        </p:txBody>
      </p:sp>
      <p:sp>
        <p:nvSpPr>
          <p:cNvPr id="9" name="Ορθογώνιο 8"/>
          <p:cNvSpPr/>
          <p:nvPr/>
        </p:nvSpPr>
        <p:spPr>
          <a:xfrm>
            <a:off x="539551" y="1844824"/>
            <a:ext cx="8157703" cy="4262705"/>
          </a:xfrm>
          <a:prstGeom prst="rect">
            <a:avLst/>
          </a:prstGeom>
        </p:spPr>
        <p:txBody>
          <a:bodyPr wrap="square">
            <a:spAutoFit/>
          </a:bodyPr>
          <a:lstStyle/>
          <a:p>
            <a:pPr>
              <a:spcAft>
                <a:spcPts val="600"/>
              </a:spcAft>
            </a:pPr>
            <a:r>
              <a:rPr lang="el-GR" sz="2000" b="1" cap="all" dirty="0">
                <a:solidFill>
                  <a:srgbClr val="FFFF00"/>
                </a:solidFill>
                <a:latin typeface="Arial" pitchFamily="34" charset="0"/>
                <a:cs typeface="Arial" pitchFamily="34" charset="0"/>
              </a:rPr>
              <a:t>ΔΟΜΗ ΔΙΚΤΥΩΝ</a:t>
            </a:r>
          </a:p>
          <a:p>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Υλικό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hardware): </a:t>
            </a:r>
            <a:r>
              <a:rPr lang="el-GR" dirty="0">
                <a:latin typeface="Arial" pitchFamily="34" charset="0"/>
                <a:cs typeface="Arial" pitchFamily="34" charset="0"/>
              </a:rPr>
              <a:t>Οι διάφορες κατηγορίες του υλικού των δικτύων περιλαμβάνουν:</a:t>
            </a:r>
          </a:p>
          <a:p>
            <a:pPr marL="285750" indent="-285750">
              <a:spcBef>
                <a:spcPts val="600"/>
              </a:spcBef>
              <a:buSzPct val="80000"/>
              <a:buBlip>
                <a:blip r:embed="rId3"/>
              </a:buBlip>
            </a:pPr>
            <a:r>
              <a:rPr lang="el-GR" i="1" dirty="0">
                <a:latin typeface="Arial" pitchFamily="34" charset="0"/>
                <a:cs typeface="Arial" pitchFamily="34" charset="0"/>
              </a:rPr>
              <a:t>Κεντρικοί Υπολογιστές (</a:t>
            </a:r>
            <a:r>
              <a:rPr lang="en-US" i="1" dirty="0">
                <a:latin typeface="Arial" pitchFamily="34" charset="0"/>
                <a:cs typeface="Arial" pitchFamily="34" charset="0"/>
              </a:rPr>
              <a:t>hosts)</a:t>
            </a:r>
            <a:endParaRPr lang="el-GR" i="1" dirty="0">
              <a:latin typeface="Arial" pitchFamily="34" charset="0"/>
              <a:cs typeface="Arial" pitchFamily="34" charset="0"/>
            </a:endParaRPr>
          </a:p>
          <a:p>
            <a:pPr marL="285750" indent="-285750">
              <a:spcBef>
                <a:spcPts val="600"/>
              </a:spcBef>
              <a:buSzPct val="80000"/>
              <a:buBlip>
                <a:blip r:embed="rId3"/>
              </a:buBlip>
            </a:pPr>
            <a:r>
              <a:rPr lang="el-GR" i="1" dirty="0">
                <a:latin typeface="Arial" pitchFamily="34" charset="0"/>
                <a:cs typeface="Arial" pitchFamily="34" charset="0"/>
              </a:rPr>
              <a:t>Γραμμές Μετάδοσης (</a:t>
            </a:r>
            <a:r>
              <a:rPr lang="en-US" i="1" dirty="0">
                <a:latin typeface="Arial" pitchFamily="34" charset="0"/>
                <a:cs typeface="Arial" pitchFamily="34" charset="0"/>
              </a:rPr>
              <a:t>Transmission Lines, Links)</a:t>
            </a:r>
            <a:endParaRPr lang="el-GR" i="1" dirty="0">
              <a:latin typeface="Arial" pitchFamily="34" charset="0"/>
              <a:cs typeface="Arial" pitchFamily="34" charset="0"/>
            </a:endParaRPr>
          </a:p>
          <a:p>
            <a:pPr marL="285750" indent="-285750">
              <a:spcBef>
                <a:spcPts val="600"/>
              </a:spcBef>
              <a:buSzPct val="80000"/>
              <a:buBlip>
                <a:blip r:embed="rId3"/>
              </a:buBlip>
            </a:pPr>
            <a:r>
              <a:rPr lang="el-GR" i="1" dirty="0">
                <a:latin typeface="Arial" pitchFamily="34" charset="0"/>
                <a:cs typeface="Arial" pitchFamily="34" charset="0"/>
              </a:rPr>
              <a:t>Στοιχεία Μεταγωγής (</a:t>
            </a:r>
            <a:r>
              <a:rPr lang="en-US" i="1" dirty="0">
                <a:latin typeface="Arial" pitchFamily="34" charset="0"/>
                <a:cs typeface="Arial" pitchFamily="34" charset="0"/>
              </a:rPr>
              <a:t>Switching Elements)</a:t>
            </a:r>
          </a:p>
          <a:p>
            <a:pPr>
              <a:spcBef>
                <a:spcPts val="600"/>
              </a:spcBef>
              <a:buSzPct val="80000"/>
            </a:pPr>
            <a:endParaRPr lang="en-US" i="1" dirty="0">
              <a:latin typeface="Arial" pitchFamily="34" charset="0"/>
              <a:cs typeface="Arial" pitchFamily="34" charset="0"/>
            </a:endParaRPr>
          </a:p>
          <a:p>
            <a:pPr>
              <a:spcBef>
                <a:spcPts val="600"/>
              </a:spcBef>
              <a:buSzPct val="80000"/>
            </a:pP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Λογισμικό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software):</a:t>
            </a:r>
            <a:r>
              <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285750" indent="-285750">
              <a:spcAft>
                <a:spcPts val="600"/>
              </a:spcAft>
              <a:buSzPct val="80000"/>
              <a:buBlip>
                <a:blip r:embed="rId3"/>
              </a:buBlip>
            </a:pPr>
            <a:r>
              <a:rPr lang="el-GR" dirty="0">
                <a:latin typeface="Arial" pitchFamily="34" charset="0"/>
                <a:cs typeface="Arial" pitchFamily="34" charset="0"/>
              </a:rPr>
              <a:t>Το λογισμικό που χρησιμοποιείται είναι οργανωμένο μαζί με όλους τους κανόνες λειτουργίας των δικτύων σε διάφορα σύνολα που ονομάζονται </a:t>
            </a:r>
            <a:r>
              <a:rPr lang="el-GR" b="1" dirty="0">
                <a:solidFill>
                  <a:srgbClr val="FFC000"/>
                </a:solidFill>
                <a:latin typeface="Arial" pitchFamily="34" charset="0"/>
                <a:cs typeface="Arial" pitchFamily="34" charset="0"/>
              </a:rPr>
              <a:t>πρωτόκολλα</a:t>
            </a:r>
            <a:r>
              <a:rPr lang="el-GR" dirty="0">
                <a:latin typeface="Arial" pitchFamily="34" charset="0"/>
                <a:cs typeface="Arial" pitchFamily="34" charset="0"/>
              </a:rPr>
              <a:t>.</a:t>
            </a:r>
          </a:p>
          <a:p>
            <a:pPr marL="285750" indent="-285750">
              <a:spcAft>
                <a:spcPts val="600"/>
              </a:spcAft>
              <a:buSzPct val="80000"/>
              <a:buBlip>
                <a:blip r:embed="rId3"/>
              </a:buBlip>
            </a:pPr>
            <a:r>
              <a:rPr lang="el-GR" dirty="0">
                <a:latin typeface="Arial" pitchFamily="34" charset="0"/>
                <a:cs typeface="Arial" pitchFamily="34" charset="0"/>
              </a:rPr>
              <a:t>Τα πρωτόκολλα είναι ιεραρχημένα σύμφωνα με την αρχιτεκτονική των δικτύων</a:t>
            </a:r>
            <a:endParaRPr lang="el-GR" i="1" dirty="0">
              <a:effectLst>
                <a:outerShdw blurRad="38100" dist="38100" dir="2700000" algn="tl">
                  <a:srgbClr val="000000">
                    <a:alpha val="43137"/>
                  </a:srgbClr>
                </a:outerShdw>
              </a:effectLst>
              <a:latin typeface="Arial" pitchFamily="34" charset="0"/>
              <a:cs typeface="Arial" pitchFamily="34" charset="0"/>
            </a:endParaRP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4013909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50</a:t>
            </a:fld>
            <a:endParaRPr lang="el-GR" dirty="0"/>
          </a:p>
        </p:txBody>
      </p:sp>
      <p:sp>
        <p:nvSpPr>
          <p:cNvPr id="16" name="1 - Τίτλος"/>
          <p:cNvSpPr txBox="1">
            <a:spLocks/>
          </p:cNvSpPr>
          <p:nvPr/>
        </p:nvSpPr>
        <p:spPr>
          <a:xfrm>
            <a:off x="7524328" y="-27384"/>
            <a:ext cx="1656184" cy="232375"/>
          </a:xfrm>
          <a:prstGeom prst="rect">
            <a:avLst/>
          </a:prstGeom>
          <a:effectLst/>
        </p:spPr>
        <p:txBody>
          <a:bodyPr/>
          <a:lstStyle/>
          <a:p>
            <a:pPr lvl="0" algn="ctr">
              <a:spcBef>
                <a:spcPct val="0"/>
              </a:spcBef>
              <a:defRPr/>
            </a:pPr>
            <a:r>
              <a:rPr lang="el-GR" sz="1200" dirty="0">
                <a:solidFill>
                  <a:srgbClr val="FFFF00"/>
                </a:solidFill>
                <a:latin typeface="Arial" pitchFamily="34" charset="0"/>
                <a:ea typeface="Tahoma" pitchFamily="34" charset="0"/>
                <a:cs typeface="Arial" pitchFamily="34" charset="0"/>
              </a:rPr>
              <a:t>Δίκτυα Υπολογιστών</a:t>
            </a:r>
            <a:endParaRPr kumimoji="0" lang="el-GR" sz="1200" b="0" i="0" u="none" strike="noStrike" kern="1200" cap="none" spc="-100" normalizeH="0" baseline="0" noProof="0" dirty="0">
              <a:ln>
                <a:noFill/>
              </a:ln>
              <a:solidFill>
                <a:srgbClr val="FFFF00"/>
              </a:solidFill>
              <a:effectLst/>
              <a:uLnTx/>
              <a:uFillTx/>
              <a:latin typeface="Arial" pitchFamily="34" charset="0"/>
              <a:ea typeface="Tahoma" pitchFamily="34" charset="0"/>
              <a:cs typeface="Arial" pitchFamily="34" charset="0"/>
            </a:endParaRPr>
          </a:p>
        </p:txBody>
      </p:sp>
      <p:sp>
        <p:nvSpPr>
          <p:cNvPr id="17" name="1 - TextBox"/>
          <p:cNvSpPr txBox="1"/>
          <p:nvPr/>
        </p:nvSpPr>
        <p:spPr>
          <a:xfrm>
            <a:off x="35496" y="-27384"/>
            <a:ext cx="1945704" cy="276999"/>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Μετάδοση</a:t>
            </a:r>
            <a:r>
              <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a:t>
            </a: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Δεδομένω</a:t>
            </a:r>
            <a:r>
              <a:rPr lang="el-GR"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ν</a:t>
            </a:r>
            <a:endPar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8" name="6 - TextBox"/>
          <p:cNvSpPr txBox="1"/>
          <p:nvPr/>
        </p:nvSpPr>
        <p:spPr>
          <a:xfrm>
            <a:off x="4355976" y="6453336"/>
            <a:ext cx="576064"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6</a:t>
            </a: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7)</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1"/>
          <p:cNvSpPr/>
          <p:nvPr/>
        </p:nvSpPr>
        <p:spPr>
          <a:xfrm>
            <a:off x="279307" y="260648"/>
            <a:ext cx="8613173" cy="523220"/>
          </a:xfrm>
          <a:prstGeom prst="rect">
            <a:avLst/>
          </a:prstGeom>
        </p:spPr>
        <p:txBody>
          <a:bodyPr wrap="square">
            <a:spAutoFit/>
          </a:bodyPr>
          <a:lstStyle/>
          <a:p>
            <a:pPr algn="ctr">
              <a:spcAft>
                <a:spcPts val="600"/>
              </a:spcAft>
            </a:pPr>
            <a:r>
              <a:rPr lang="el-GR" sz="2800" b="1" dirty="0">
                <a:solidFill>
                  <a:srgbClr val="CCCCFF"/>
                </a:solidFill>
                <a:effectLst>
                  <a:outerShdw blurRad="38100" dist="38100" dir="2700000" algn="tl">
                    <a:srgbClr val="000000">
                      <a:alpha val="43137"/>
                    </a:srgbClr>
                  </a:outerShdw>
                </a:effectLst>
                <a:latin typeface="Arial" pitchFamily="34" charset="0"/>
                <a:cs typeface="Arial" pitchFamily="34" charset="0"/>
              </a:rPr>
              <a:t>Στατιστικά στοιχεία του Διαδικτύου </a:t>
            </a:r>
            <a:r>
              <a:rPr lang="el-GR" sz="1100" b="1" dirty="0">
                <a:solidFill>
                  <a:srgbClr val="CCCCFF"/>
                </a:solidFill>
                <a:effectLst>
                  <a:outerShdw blurRad="38100" dist="38100" dir="2700000" algn="tl">
                    <a:srgbClr val="000000">
                      <a:alpha val="43137"/>
                    </a:srgbClr>
                  </a:outerShdw>
                </a:effectLst>
                <a:latin typeface="Arial" pitchFamily="34" charset="0"/>
                <a:cs typeface="Arial" pitchFamily="34" charset="0"/>
              </a:rPr>
              <a:t>(συνέχεια)</a:t>
            </a:r>
            <a:endParaRPr lang="el-GR" sz="1100" b="1" dirty="0">
              <a:solidFill>
                <a:srgbClr val="CCCCFF"/>
              </a:solidFill>
              <a:latin typeface="Arial" pitchFamily="34" charset="0"/>
              <a:cs typeface="Arial" pitchFamily="34" charset="0"/>
            </a:endParaRPr>
          </a:p>
        </p:txBody>
      </p:sp>
      <p:sp>
        <p:nvSpPr>
          <p:cNvPr id="3" name="Ορθογώνιο 2"/>
          <p:cNvSpPr/>
          <p:nvPr/>
        </p:nvSpPr>
        <p:spPr>
          <a:xfrm>
            <a:off x="2374776" y="5881250"/>
            <a:ext cx="4357464" cy="523220"/>
          </a:xfrm>
          <a:prstGeom prst="rect">
            <a:avLst/>
          </a:prstGeom>
          <a:ln>
            <a:solidFill>
              <a:schemeClr val="tx1"/>
            </a:solidFill>
          </a:ln>
        </p:spPr>
        <p:txBody>
          <a:bodyPr wrap="square">
            <a:spAutoFit/>
          </a:bodyPr>
          <a:lstStyle/>
          <a:p>
            <a:pPr algn="ctr"/>
            <a:r>
              <a:rPr lang="el-GR" sz="1400" b="1" dirty="0">
                <a:latin typeface="Arial" pitchFamily="34" charset="0"/>
                <a:cs typeface="Arial" pitchFamily="34" charset="0"/>
              </a:rPr>
              <a:t>Κατάταξη των χωρών σύμφωνα με το πλήθος χρηστών στο διαδίκτυο.</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764704"/>
            <a:ext cx="48672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3419872" y="1"/>
            <a:ext cx="2952328" cy="276999"/>
          </a:xfrm>
          <a:prstGeom prst="rect">
            <a:avLst/>
          </a:prstGeom>
          <a:noFill/>
          <a:effectLst>
            <a:innerShdw blurRad="63500" dist="50800" dir="18900000">
              <a:prstClr val="black">
                <a:alpha val="50000"/>
              </a:prstClr>
            </a:innerShdw>
          </a:effectLst>
        </p:spPr>
        <p:txBody>
          <a:bodyPr wrap="square" rtlCol="0">
            <a:spAutoFit/>
          </a:bodyPr>
          <a:lstStyle/>
          <a:p>
            <a:r>
              <a:rPr lang="el-GR"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12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1359075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51</a:t>
            </a:fld>
            <a:endParaRPr lang="el-GR" dirty="0"/>
          </a:p>
        </p:txBody>
      </p:sp>
      <p:sp>
        <p:nvSpPr>
          <p:cNvPr id="16" name="1 - Τίτλος"/>
          <p:cNvSpPr txBox="1">
            <a:spLocks/>
          </p:cNvSpPr>
          <p:nvPr/>
        </p:nvSpPr>
        <p:spPr>
          <a:xfrm>
            <a:off x="7524328" y="-27384"/>
            <a:ext cx="1656184" cy="232375"/>
          </a:xfrm>
          <a:prstGeom prst="rect">
            <a:avLst/>
          </a:prstGeom>
          <a:effectLst/>
        </p:spPr>
        <p:txBody>
          <a:bodyPr/>
          <a:lstStyle/>
          <a:p>
            <a:pPr lvl="0" algn="ctr">
              <a:spcBef>
                <a:spcPct val="0"/>
              </a:spcBef>
              <a:defRPr/>
            </a:pPr>
            <a:r>
              <a:rPr lang="el-GR" sz="1200" dirty="0">
                <a:solidFill>
                  <a:srgbClr val="FFFF00"/>
                </a:solidFill>
                <a:latin typeface="Arial" pitchFamily="34" charset="0"/>
                <a:ea typeface="Tahoma" pitchFamily="34" charset="0"/>
                <a:cs typeface="Arial" pitchFamily="34" charset="0"/>
              </a:rPr>
              <a:t>Δίκτυα Υπολογιστών</a:t>
            </a:r>
            <a:endParaRPr kumimoji="0" lang="el-GR" sz="1200" b="0" i="0" u="none" strike="noStrike" kern="1200" cap="none" spc="-100" normalizeH="0" baseline="0" noProof="0" dirty="0">
              <a:ln>
                <a:noFill/>
              </a:ln>
              <a:solidFill>
                <a:srgbClr val="FFFF00"/>
              </a:solidFill>
              <a:effectLst/>
              <a:uLnTx/>
              <a:uFillTx/>
              <a:latin typeface="Arial" pitchFamily="34" charset="0"/>
              <a:ea typeface="Tahoma" pitchFamily="34" charset="0"/>
              <a:cs typeface="Arial" pitchFamily="34" charset="0"/>
            </a:endParaRPr>
          </a:p>
        </p:txBody>
      </p:sp>
      <p:sp>
        <p:nvSpPr>
          <p:cNvPr id="17" name="1 - TextBox"/>
          <p:cNvSpPr txBox="1"/>
          <p:nvPr/>
        </p:nvSpPr>
        <p:spPr>
          <a:xfrm>
            <a:off x="35496" y="-27384"/>
            <a:ext cx="1945704" cy="276999"/>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Μετάδοση</a:t>
            </a:r>
            <a:r>
              <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a:t>
            </a: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Δεδομένω</a:t>
            </a:r>
            <a:r>
              <a:rPr lang="el-GR"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ν</a:t>
            </a:r>
            <a:endPar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8" name="6 - TextBox"/>
          <p:cNvSpPr txBox="1"/>
          <p:nvPr/>
        </p:nvSpPr>
        <p:spPr>
          <a:xfrm>
            <a:off x="4355976" y="6453336"/>
            <a:ext cx="576064"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6</a:t>
            </a: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8)</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1"/>
          <p:cNvSpPr/>
          <p:nvPr/>
        </p:nvSpPr>
        <p:spPr>
          <a:xfrm>
            <a:off x="279307" y="260648"/>
            <a:ext cx="8613173" cy="523220"/>
          </a:xfrm>
          <a:prstGeom prst="rect">
            <a:avLst/>
          </a:prstGeom>
        </p:spPr>
        <p:txBody>
          <a:bodyPr wrap="square">
            <a:spAutoFit/>
          </a:bodyPr>
          <a:lstStyle/>
          <a:p>
            <a:pPr algn="ctr">
              <a:spcAft>
                <a:spcPts val="600"/>
              </a:spcAft>
            </a:pPr>
            <a:r>
              <a:rPr lang="el-GR" sz="2800" b="1" dirty="0">
                <a:solidFill>
                  <a:srgbClr val="CCCCFF"/>
                </a:solidFill>
                <a:effectLst>
                  <a:outerShdw blurRad="38100" dist="38100" dir="2700000" algn="tl">
                    <a:srgbClr val="000000">
                      <a:alpha val="43137"/>
                    </a:srgbClr>
                  </a:outerShdw>
                </a:effectLst>
                <a:latin typeface="Arial" pitchFamily="34" charset="0"/>
                <a:cs typeface="Arial" pitchFamily="34" charset="0"/>
              </a:rPr>
              <a:t>Στατιστικά στοιχεία του Διαδικτύου </a:t>
            </a:r>
            <a:r>
              <a:rPr lang="el-GR" sz="1100" b="1" dirty="0">
                <a:solidFill>
                  <a:srgbClr val="CCCCFF"/>
                </a:solidFill>
                <a:effectLst>
                  <a:outerShdw blurRad="38100" dist="38100" dir="2700000" algn="tl">
                    <a:srgbClr val="000000">
                      <a:alpha val="43137"/>
                    </a:srgbClr>
                  </a:outerShdw>
                </a:effectLst>
                <a:latin typeface="Arial" pitchFamily="34" charset="0"/>
                <a:cs typeface="Arial" pitchFamily="34" charset="0"/>
              </a:rPr>
              <a:t>(συνέχεια)</a:t>
            </a:r>
            <a:endParaRPr lang="el-GR" sz="1100" b="1" dirty="0">
              <a:solidFill>
                <a:srgbClr val="CCCCFF"/>
              </a:solidFill>
              <a:latin typeface="Arial" pitchFamily="34" charset="0"/>
              <a:cs typeface="Arial" pitchFamily="34" charset="0"/>
            </a:endParaRPr>
          </a:p>
        </p:txBody>
      </p:sp>
      <p:sp>
        <p:nvSpPr>
          <p:cNvPr id="3" name="Ορθογώνιο 2"/>
          <p:cNvSpPr/>
          <p:nvPr/>
        </p:nvSpPr>
        <p:spPr>
          <a:xfrm>
            <a:off x="2374776" y="5881250"/>
            <a:ext cx="4357464" cy="307777"/>
          </a:xfrm>
          <a:prstGeom prst="rect">
            <a:avLst/>
          </a:prstGeom>
          <a:ln>
            <a:solidFill>
              <a:schemeClr val="tx1"/>
            </a:solidFill>
          </a:ln>
        </p:spPr>
        <p:txBody>
          <a:bodyPr wrap="square">
            <a:spAutoFit/>
          </a:bodyPr>
          <a:lstStyle/>
          <a:p>
            <a:pPr algn="ctr"/>
            <a:r>
              <a:rPr lang="el-GR" sz="1400" b="1" dirty="0">
                <a:latin typeface="Arial" pitchFamily="34" charset="0"/>
                <a:cs typeface="Arial" pitchFamily="34" charset="0"/>
              </a:rPr>
              <a:t>Λόγοι χρήσης Διαδικτύου στην Ελλάδα (%, 2008).</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07152"/>
            <a:ext cx="8496944" cy="441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3419872" y="1"/>
            <a:ext cx="2952328" cy="276999"/>
          </a:xfrm>
          <a:prstGeom prst="rect">
            <a:avLst/>
          </a:prstGeom>
          <a:noFill/>
          <a:effectLst>
            <a:innerShdw blurRad="63500" dist="50800" dir="18900000">
              <a:prstClr val="black">
                <a:alpha val="50000"/>
              </a:prstClr>
            </a:innerShdw>
          </a:effectLst>
        </p:spPr>
        <p:txBody>
          <a:bodyPr wrap="square" rtlCol="0">
            <a:spAutoFit/>
          </a:bodyPr>
          <a:lstStyle/>
          <a:p>
            <a:r>
              <a:rPr lang="el-GR"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12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548943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52</a:t>
            </a:fld>
            <a:endParaRPr lang="el-GR" dirty="0"/>
          </a:p>
        </p:txBody>
      </p:sp>
      <p:sp>
        <p:nvSpPr>
          <p:cNvPr id="16" name="1 - Τίτλος"/>
          <p:cNvSpPr txBox="1">
            <a:spLocks/>
          </p:cNvSpPr>
          <p:nvPr/>
        </p:nvSpPr>
        <p:spPr>
          <a:xfrm>
            <a:off x="7524328" y="-27384"/>
            <a:ext cx="1656184" cy="232375"/>
          </a:xfrm>
          <a:prstGeom prst="rect">
            <a:avLst/>
          </a:prstGeom>
          <a:effectLst/>
        </p:spPr>
        <p:txBody>
          <a:bodyPr/>
          <a:lstStyle/>
          <a:p>
            <a:pPr lvl="0" algn="ctr">
              <a:spcBef>
                <a:spcPct val="0"/>
              </a:spcBef>
              <a:defRPr/>
            </a:pPr>
            <a:r>
              <a:rPr lang="el-GR" sz="1200" dirty="0">
                <a:solidFill>
                  <a:srgbClr val="FFFF00"/>
                </a:solidFill>
                <a:latin typeface="Arial" pitchFamily="34" charset="0"/>
                <a:ea typeface="Tahoma" pitchFamily="34" charset="0"/>
                <a:cs typeface="Arial" pitchFamily="34" charset="0"/>
              </a:rPr>
              <a:t>Δίκτυα Υπολογιστών</a:t>
            </a:r>
            <a:endParaRPr kumimoji="0" lang="el-GR" sz="1200" b="0" i="0" u="none" strike="noStrike" kern="1200" cap="none" spc="-100" normalizeH="0" baseline="0" noProof="0" dirty="0">
              <a:ln>
                <a:noFill/>
              </a:ln>
              <a:solidFill>
                <a:srgbClr val="FFFF00"/>
              </a:solidFill>
              <a:effectLst/>
              <a:uLnTx/>
              <a:uFillTx/>
              <a:latin typeface="Arial" pitchFamily="34" charset="0"/>
              <a:ea typeface="Tahoma" pitchFamily="34" charset="0"/>
              <a:cs typeface="Arial" pitchFamily="34" charset="0"/>
            </a:endParaRPr>
          </a:p>
        </p:txBody>
      </p:sp>
      <p:sp>
        <p:nvSpPr>
          <p:cNvPr id="17" name="1 - TextBox"/>
          <p:cNvSpPr txBox="1"/>
          <p:nvPr/>
        </p:nvSpPr>
        <p:spPr>
          <a:xfrm>
            <a:off x="35496" y="-27384"/>
            <a:ext cx="1945704" cy="276999"/>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Μετάδοση</a:t>
            </a:r>
            <a:r>
              <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 </a:t>
            </a:r>
            <a:r>
              <a:rPr lang="en-US" sz="1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Δεδομένω</a:t>
            </a:r>
            <a:r>
              <a:rPr lang="el-GR"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ν</a:t>
            </a:r>
            <a:endParaRPr 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18" name="6 - TextBox"/>
          <p:cNvSpPr txBox="1"/>
          <p:nvPr/>
        </p:nvSpPr>
        <p:spPr>
          <a:xfrm>
            <a:off x="4355976" y="6453336"/>
            <a:ext cx="576064"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a:t>
            </a:r>
            <a:r>
              <a:rPr lang="el-GR" sz="1200" b="1" dirty="0">
                <a:solidFill>
                  <a:srgbClr val="FFFF99"/>
                </a:solidFill>
                <a:effectLst>
                  <a:outerShdw blurRad="38100" dist="38100" dir="2700000" algn="tl">
                    <a:srgbClr val="000000">
                      <a:alpha val="43137"/>
                    </a:srgbClr>
                  </a:outerShdw>
                </a:effectLst>
                <a:latin typeface="Arial" pitchFamily="34" charset="0"/>
                <a:cs typeface="Arial" pitchFamily="34" charset="0"/>
              </a:rPr>
              <a:t>6</a:t>
            </a: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9)</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1"/>
          <p:cNvSpPr/>
          <p:nvPr/>
        </p:nvSpPr>
        <p:spPr>
          <a:xfrm>
            <a:off x="279307" y="260648"/>
            <a:ext cx="8613173" cy="523220"/>
          </a:xfrm>
          <a:prstGeom prst="rect">
            <a:avLst/>
          </a:prstGeom>
        </p:spPr>
        <p:txBody>
          <a:bodyPr wrap="square">
            <a:spAutoFit/>
          </a:bodyPr>
          <a:lstStyle/>
          <a:p>
            <a:pPr algn="ctr">
              <a:spcAft>
                <a:spcPts val="600"/>
              </a:spcAft>
            </a:pPr>
            <a:r>
              <a:rPr lang="el-GR" sz="2800" b="1" dirty="0">
                <a:solidFill>
                  <a:srgbClr val="CCCCFF"/>
                </a:solidFill>
                <a:effectLst>
                  <a:outerShdw blurRad="38100" dist="38100" dir="2700000" algn="tl">
                    <a:srgbClr val="000000">
                      <a:alpha val="43137"/>
                    </a:srgbClr>
                  </a:outerShdw>
                </a:effectLst>
                <a:latin typeface="Arial" pitchFamily="34" charset="0"/>
                <a:cs typeface="Arial" pitchFamily="34" charset="0"/>
              </a:rPr>
              <a:t>Στατιστικά στοιχεία του Διαδικτύου </a:t>
            </a:r>
            <a:r>
              <a:rPr lang="el-GR" sz="1100" b="1" dirty="0">
                <a:solidFill>
                  <a:srgbClr val="CCCCFF"/>
                </a:solidFill>
                <a:effectLst>
                  <a:outerShdw blurRad="38100" dist="38100" dir="2700000" algn="tl">
                    <a:srgbClr val="000000">
                      <a:alpha val="43137"/>
                    </a:srgbClr>
                  </a:outerShdw>
                </a:effectLst>
                <a:latin typeface="Arial" pitchFamily="34" charset="0"/>
                <a:cs typeface="Arial" pitchFamily="34" charset="0"/>
              </a:rPr>
              <a:t>(συνέχεια)</a:t>
            </a:r>
            <a:endParaRPr lang="el-GR" sz="1100" b="1" dirty="0">
              <a:solidFill>
                <a:srgbClr val="CCCCFF"/>
              </a:solidFill>
              <a:latin typeface="Arial" pitchFamily="34" charset="0"/>
              <a:cs typeface="Arial" pitchFamily="34" charset="0"/>
            </a:endParaRPr>
          </a:p>
        </p:txBody>
      </p:sp>
      <p:sp>
        <p:nvSpPr>
          <p:cNvPr id="3" name="Ορθογώνιο 2"/>
          <p:cNvSpPr/>
          <p:nvPr/>
        </p:nvSpPr>
        <p:spPr>
          <a:xfrm>
            <a:off x="1547664" y="6145559"/>
            <a:ext cx="5328592" cy="307777"/>
          </a:xfrm>
          <a:prstGeom prst="rect">
            <a:avLst/>
          </a:prstGeom>
          <a:ln>
            <a:solidFill>
              <a:schemeClr val="tx1"/>
            </a:solidFill>
          </a:ln>
        </p:spPr>
        <p:txBody>
          <a:bodyPr wrap="square">
            <a:spAutoFit/>
          </a:bodyPr>
          <a:lstStyle/>
          <a:p>
            <a:pPr algn="ctr"/>
            <a:r>
              <a:rPr lang="el-GR" sz="1400" b="1" dirty="0">
                <a:latin typeface="Arial" pitchFamily="34" charset="0"/>
                <a:cs typeface="Arial" pitchFamily="34" charset="0"/>
              </a:rPr>
              <a:t>Χρήση Η/Υ και διαδικτύου ανά φύλο και ηλικιακή κατηγορία.</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52980"/>
            <a:ext cx="8515428" cy="50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3419872" y="1"/>
            <a:ext cx="2952328" cy="276999"/>
          </a:xfrm>
          <a:prstGeom prst="rect">
            <a:avLst/>
          </a:prstGeom>
          <a:noFill/>
          <a:effectLst>
            <a:innerShdw blurRad="63500" dist="50800" dir="18900000">
              <a:prstClr val="black">
                <a:alpha val="50000"/>
              </a:prstClr>
            </a:innerShdw>
          </a:effectLst>
        </p:spPr>
        <p:txBody>
          <a:bodyPr wrap="square" rtlCol="0">
            <a:spAutoFit/>
          </a:bodyPr>
          <a:lstStyle/>
          <a:p>
            <a:r>
              <a:rPr lang="el-GR"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12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12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119513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C2DD2A-35F6-4520-8A0D-802F114E5671}" type="slidenum">
              <a:rPr lang="el-GR" smtClean="0"/>
              <a:pPr/>
              <a:t>53</a:t>
            </a:fld>
            <a:endParaRPr lang="el-GR" dirty="0"/>
          </a:p>
        </p:txBody>
      </p:sp>
      <p:sp>
        <p:nvSpPr>
          <p:cNvPr id="3" name="2 - TextBox"/>
          <p:cNvSpPr txBox="1"/>
          <p:nvPr/>
        </p:nvSpPr>
        <p:spPr>
          <a:xfrm>
            <a:off x="2051720" y="2854677"/>
            <a:ext cx="5184576" cy="646331"/>
          </a:xfrm>
          <a:prstGeom prst="rect">
            <a:avLst/>
          </a:prstGeom>
          <a:noFill/>
          <a:effectLst>
            <a:reflection blurRad="6350" stA="52000" endA="300" endPos="35000" dir="5400000" sy="-100000" algn="bl" rotWithShape="0"/>
          </a:effectLst>
        </p:spPr>
        <p:txBody>
          <a:bodyPr wrap="square" rtlCol="0">
            <a:spAutoFit/>
          </a:bodyPr>
          <a:lstStyle/>
          <a:p>
            <a:pPr algn="ctr"/>
            <a:r>
              <a:rPr lang="el-GR" sz="3600" b="1" dirty="0">
                <a:effectLst>
                  <a:outerShdw blurRad="38100" dist="38100" dir="2700000" algn="tl">
                    <a:srgbClr val="000000">
                      <a:alpha val="43137"/>
                    </a:srgbClr>
                  </a:outerShdw>
                </a:effectLst>
              </a:rPr>
              <a:t>Τέλος Παρουσίασης </a:t>
            </a:r>
            <a:endParaRPr lang="en-US" sz="3600" b="1" dirty="0">
              <a:effectLst>
                <a:outerShdw blurRad="38100" dist="38100" dir="2700000" algn="tl">
                  <a:srgbClr val="000000">
                    <a:alpha val="43137"/>
                  </a:srgbClr>
                </a:outerShdw>
              </a:effectLst>
            </a:endParaRPr>
          </a:p>
        </p:txBody>
      </p:sp>
      <p:sp>
        <p:nvSpPr>
          <p:cNvPr id="6"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84208" y="188640"/>
            <a:ext cx="5884136" cy="52322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DC2DD2A-35F6-4520-8A0D-802F114E5671}" type="slidenum">
              <a:rPr lang="el-GR" smtClean="0"/>
              <a:pPr/>
              <a:t>6</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(5)</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Ορθογώνιο 10"/>
          <p:cNvSpPr/>
          <p:nvPr/>
        </p:nvSpPr>
        <p:spPr>
          <a:xfrm>
            <a:off x="488343" y="1052736"/>
            <a:ext cx="8208912" cy="4231928"/>
          </a:xfrm>
          <a:prstGeom prst="rect">
            <a:avLst/>
          </a:prstGeom>
        </p:spPr>
        <p:txBody>
          <a:bodyPr wrap="square">
            <a:spAutoFit/>
          </a:bodyPr>
          <a:lstStyle/>
          <a:p>
            <a:pPr marL="285750" indent="-285750">
              <a:spcAft>
                <a:spcPts val="600"/>
              </a:spcAft>
              <a:buSzPct val="80000"/>
              <a:buBlip>
                <a:blip r:embed="rId3"/>
              </a:buBlip>
            </a:pPr>
            <a:r>
              <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a:t>
            </a:r>
            <a:r>
              <a:rPr lang="el-GR" sz="20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2000" dirty="0">
                <a:latin typeface="Arial" pitchFamily="34" charset="0"/>
                <a:cs typeface="Arial" pitchFamily="34" charset="0"/>
              </a:rPr>
              <a:t>του δικτύου είναι η γεωμετρική αναπαράσταση των γραμμών ζεύξεων (</a:t>
            </a:r>
            <a:r>
              <a:rPr lang="el-GR" sz="2000" dirty="0" err="1">
                <a:latin typeface="Arial" pitchFamily="34" charset="0"/>
                <a:cs typeface="Arial" pitchFamily="34" charset="0"/>
              </a:rPr>
              <a:t>links</a:t>
            </a:r>
            <a:r>
              <a:rPr lang="el-GR" sz="2000" dirty="0">
                <a:latin typeface="Arial" pitchFamily="34" charset="0"/>
                <a:cs typeface="Arial" pitchFamily="34" charset="0"/>
              </a:rPr>
              <a:t>) και των συνδεδεμένων συσκευών του δικτύου. </a:t>
            </a:r>
          </a:p>
          <a:p>
            <a:pPr marL="285750" indent="-285750">
              <a:spcAft>
                <a:spcPts val="600"/>
              </a:spcAft>
              <a:buSzPct val="80000"/>
              <a:buBlip>
                <a:blip r:embed="rId3"/>
              </a:buBlip>
            </a:pPr>
            <a:r>
              <a:rPr lang="el-GR" sz="2000" dirty="0">
                <a:latin typeface="Arial" pitchFamily="34" charset="0"/>
                <a:cs typeface="Arial" pitchFamily="34" charset="0"/>
              </a:rPr>
              <a:t>Υπάρχουν </a:t>
            </a:r>
            <a:r>
              <a:rPr lang="el-G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6 βασικές τοπολογίες </a:t>
            </a:r>
            <a:r>
              <a:rPr lang="el-GR" sz="2000" dirty="0">
                <a:latin typeface="Arial" pitchFamily="34" charset="0"/>
                <a:cs typeface="Arial" pitchFamily="34" charset="0"/>
              </a:rPr>
              <a:t>δικτύων:</a:t>
            </a:r>
            <a:endParaRPr lang="en-US" sz="2000" dirty="0">
              <a:latin typeface="Arial" pitchFamily="34" charset="0"/>
              <a:cs typeface="Arial" pitchFamily="34" charset="0"/>
            </a:endParaRP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Σημείο προς Σημείο </a:t>
            </a:r>
            <a:r>
              <a:rPr lang="el-GR" dirty="0">
                <a:latin typeface="Arial" pitchFamily="34" charset="0"/>
                <a:cs typeface="Arial" pitchFamily="34" charset="0"/>
              </a:rPr>
              <a:t>(</a:t>
            </a:r>
            <a:r>
              <a:rPr lang="en-US" dirty="0">
                <a:latin typeface="Arial" pitchFamily="34" charset="0"/>
                <a:cs typeface="Arial" pitchFamily="34" charset="0"/>
              </a:rPr>
              <a:t>Point-to-Point Topology)</a:t>
            </a: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Πλέγματος</a:t>
            </a:r>
            <a:r>
              <a:rPr lang="el-GR" dirty="0">
                <a:solidFill>
                  <a:srgbClr val="FFC000"/>
                </a:solidFill>
                <a:latin typeface="Arial" pitchFamily="34" charset="0"/>
                <a:cs typeface="Arial" pitchFamily="34" charset="0"/>
              </a:rPr>
              <a:t> </a:t>
            </a:r>
            <a:r>
              <a:rPr lang="el-GR" dirty="0">
                <a:latin typeface="Arial" pitchFamily="34" charset="0"/>
                <a:cs typeface="Arial" pitchFamily="34" charset="0"/>
              </a:rPr>
              <a:t>(</a:t>
            </a:r>
            <a:r>
              <a:rPr lang="en-US" dirty="0">
                <a:latin typeface="Arial" pitchFamily="34" charset="0"/>
                <a:cs typeface="Arial" pitchFamily="34" charset="0"/>
              </a:rPr>
              <a:t>Mesh Topology)</a:t>
            </a: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Αστέρα</a:t>
            </a:r>
            <a:r>
              <a:rPr lang="el-GR" dirty="0">
                <a:solidFill>
                  <a:srgbClr val="FFC000"/>
                </a:solidFill>
                <a:latin typeface="Arial" pitchFamily="34" charset="0"/>
                <a:cs typeface="Arial" pitchFamily="34" charset="0"/>
              </a:rPr>
              <a:t> </a:t>
            </a:r>
            <a:r>
              <a:rPr lang="el-GR" dirty="0">
                <a:latin typeface="Arial" pitchFamily="34" charset="0"/>
                <a:cs typeface="Arial" pitchFamily="34" charset="0"/>
              </a:rPr>
              <a:t>(</a:t>
            </a:r>
            <a:r>
              <a:rPr lang="en-US" dirty="0">
                <a:latin typeface="Arial" pitchFamily="34" charset="0"/>
                <a:cs typeface="Arial" pitchFamily="34" charset="0"/>
              </a:rPr>
              <a:t>Star Topology)</a:t>
            </a: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Δέντρου</a:t>
            </a:r>
            <a:r>
              <a:rPr lang="el-GR" dirty="0">
                <a:solidFill>
                  <a:srgbClr val="FFC000"/>
                </a:solidFill>
                <a:latin typeface="Arial" pitchFamily="34" charset="0"/>
                <a:cs typeface="Arial" pitchFamily="34" charset="0"/>
              </a:rPr>
              <a:t> </a:t>
            </a:r>
            <a:r>
              <a:rPr lang="el-GR" dirty="0">
                <a:latin typeface="Arial" pitchFamily="34" charset="0"/>
                <a:cs typeface="Arial" pitchFamily="34" charset="0"/>
              </a:rPr>
              <a:t>(</a:t>
            </a:r>
            <a:r>
              <a:rPr lang="en-US" dirty="0">
                <a:latin typeface="Arial" pitchFamily="34" charset="0"/>
                <a:cs typeface="Arial" pitchFamily="34" charset="0"/>
              </a:rPr>
              <a:t>Tree Topology)</a:t>
            </a: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Δακτυλίου</a:t>
            </a:r>
            <a:r>
              <a:rPr lang="el-GR" dirty="0">
                <a:latin typeface="Arial" pitchFamily="34" charset="0"/>
                <a:cs typeface="Arial" pitchFamily="34" charset="0"/>
              </a:rPr>
              <a:t> (</a:t>
            </a:r>
            <a:r>
              <a:rPr lang="en-US" dirty="0">
                <a:latin typeface="Arial" pitchFamily="34" charset="0"/>
                <a:cs typeface="Arial" pitchFamily="34" charset="0"/>
              </a:rPr>
              <a:t>Ring Topology)</a:t>
            </a:r>
          </a:p>
          <a:p>
            <a:pPr marL="742950" lvl="1" indent="-285750">
              <a:spcAft>
                <a:spcPts val="600"/>
              </a:spcAft>
              <a:buSzPct val="80000"/>
              <a:buBlip>
                <a:blip r:embed="rId4"/>
              </a:buBlip>
            </a:pPr>
            <a:r>
              <a:rPr lang="el-GR" dirty="0">
                <a:latin typeface="Arial" pitchFamily="34" charset="0"/>
                <a:cs typeface="Arial" pitchFamily="34" charset="0"/>
              </a:rPr>
              <a:t>Τοπολογία </a:t>
            </a:r>
            <a:r>
              <a:rPr lang="el-GR" b="1" dirty="0">
                <a:solidFill>
                  <a:srgbClr val="FFC000"/>
                </a:solidFill>
                <a:latin typeface="Arial" pitchFamily="34" charset="0"/>
                <a:cs typeface="Arial" pitchFamily="34" charset="0"/>
              </a:rPr>
              <a:t>Διαύλου</a:t>
            </a:r>
            <a:r>
              <a:rPr lang="el-GR" dirty="0">
                <a:solidFill>
                  <a:srgbClr val="FFC000"/>
                </a:solidFill>
                <a:latin typeface="Arial" pitchFamily="34" charset="0"/>
                <a:cs typeface="Arial" pitchFamily="34" charset="0"/>
              </a:rPr>
              <a:t> </a:t>
            </a:r>
            <a:r>
              <a:rPr lang="el-GR" dirty="0">
                <a:latin typeface="Arial" pitchFamily="34" charset="0"/>
                <a:cs typeface="Arial" pitchFamily="34" charset="0"/>
              </a:rPr>
              <a:t>(</a:t>
            </a:r>
            <a:r>
              <a:rPr lang="en-US" dirty="0">
                <a:latin typeface="Arial" pitchFamily="34" charset="0"/>
                <a:cs typeface="Arial" pitchFamily="34" charset="0"/>
              </a:rPr>
              <a:t>Bus Topology)</a:t>
            </a:r>
            <a:endParaRPr lang="el-GR" dirty="0">
              <a:latin typeface="Arial" pitchFamily="34" charset="0"/>
              <a:cs typeface="Arial" pitchFamily="34" charset="0"/>
            </a:endParaRPr>
          </a:p>
          <a:p>
            <a:pPr marL="285750" indent="-285750">
              <a:spcAft>
                <a:spcPts val="600"/>
              </a:spcAft>
              <a:buSzPct val="80000"/>
              <a:buBlip>
                <a:blip r:embed="rId3"/>
              </a:buBlip>
            </a:pPr>
            <a:r>
              <a:rPr lang="el-GR" dirty="0">
                <a:latin typeface="Arial" pitchFamily="34" charset="0"/>
                <a:cs typeface="Arial" pitchFamily="34" charset="0"/>
              </a:rPr>
              <a:t>καθώς και </a:t>
            </a:r>
            <a:endParaRPr lang="en-US" dirty="0">
              <a:latin typeface="Arial" pitchFamily="34" charset="0"/>
              <a:cs typeface="Arial" pitchFamily="34" charset="0"/>
            </a:endParaRPr>
          </a:p>
          <a:p>
            <a:pPr marL="742950" lvl="1" indent="-285750">
              <a:spcAft>
                <a:spcPts val="600"/>
              </a:spcAft>
              <a:buSzPct val="80000"/>
              <a:buBlip>
                <a:blip r:embed="rId4"/>
              </a:buBlip>
            </a:pPr>
            <a:r>
              <a:rPr lang="el-GR" b="1" dirty="0">
                <a:solidFill>
                  <a:srgbClr val="FFC000"/>
                </a:solidFill>
                <a:latin typeface="Arial" pitchFamily="34" charset="0"/>
                <a:cs typeface="Arial" pitchFamily="34" charset="0"/>
              </a:rPr>
              <a:t>Σύνθετες Υβριδικές</a:t>
            </a:r>
            <a:r>
              <a:rPr lang="el-GR" dirty="0">
                <a:solidFill>
                  <a:srgbClr val="FFC000"/>
                </a:solidFill>
                <a:latin typeface="Arial" pitchFamily="34" charset="0"/>
                <a:cs typeface="Arial" pitchFamily="34" charset="0"/>
              </a:rPr>
              <a:t> </a:t>
            </a:r>
            <a:r>
              <a:rPr lang="el-GR" dirty="0">
                <a:latin typeface="Arial" pitchFamily="34" charset="0"/>
                <a:cs typeface="Arial" pitchFamily="34" charset="0"/>
              </a:rPr>
              <a:t>Τοπολογίες (</a:t>
            </a:r>
            <a:r>
              <a:rPr lang="en-US" dirty="0">
                <a:latin typeface="Arial" pitchFamily="34" charset="0"/>
                <a:cs typeface="Arial" pitchFamily="34" charset="0"/>
              </a:rPr>
              <a:t>Hybrid Topologies)</a:t>
            </a:r>
            <a:r>
              <a:rPr lang="el-GR" dirty="0">
                <a:latin typeface="Arial" pitchFamily="34" charset="0"/>
                <a:cs typeface="Arial" pitchFamily="34" charset="0"/>
              </a:rPr>
              <a:t>.</a:t>
            </a:r>
          </a:p>
        </p:txBody>
      </p:sp>
      <p:sp>
        <p:nvSpPr>
          <p:cNvPr id="9"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endParaRPr lang="el-GR" sz="9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4047108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7</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(6)</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Ορθογώνιο 8"/>
          <p:cNvSpPr/>
          <p:nvPr/>
        </p:nvSpPr>
        <p:spPr>
          <a:xfrm>
            <a:off x="539552" y="404664"/>
            <a:ext cx="7992888" cy="430887"/>
          </a:xfrm>
          <a:prstGeom prst="rect">
            <a:avLst/>
          </a:prstGeom>
        </p:spPr>
        <p:txBody>
          <a:bodyPr wrap="square">
            <a:spAutoFit/>
          </a:bodyPr>
          <a:lstStyle/>
          <a:p>
            <a:pPr algn="ctr">
              <a:spcAft>
                <a:spcPts val="600"/>
              </a:spcAft>
            </a:pP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Σημείο προς Σημείο (</a:t>
            </a: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Point</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to</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Point</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l-GR" sz="2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Topology</a:t>
            </a:r>
            <a:r>
              <a:rPr lang="el-GR" sz="22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40768"/>
            <a:ext cx="4248472" cy="165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3429000"/>
            <a:ext cx="7704856" cy="2339102"/>
          </a:xfrm>
          <a:prstGeom prst="rect">
            <a:avLst/>
          </a:prstGeom>
          <a:noFill/>
        </p:spPr>
        <p:txBody>
          <a:bodyPr wrap="square" rtlCol="0">
            <a:spAutoFit/>
          </a:bodyPr>
          <a:lstStyle/>
          <a:p>
            <a:pPr>
              <a:spcAft>
                <a:spcPts val="600"/>
              </a:spcAft>
              <a:buSzPct val="80000"/>
            </a:pPr>
            <a:r>
              <a:rPr lang="el-GR"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endParaRPr lang="el-GR" dirty="0">
              <a:latin typeface="Arial" pitchFamily="34" charset="0"/>
              <a:cs typeface="Arial" pitchFamily="34" charset="0"/>
            </a:endParaRPr>
          </a:p>
          <a:p>
            <a:pPr marL="285750" indent="-285750">
              <a:spcAft>
                <a:spcPts val="600"/>
              </a:spcAft>
              <a:buSzPct val="80000"/>
              <a:buBlip>
                <a:blip r:embed="rId4"/>
              </a:buBlip>
            </a:pPr>
            <a:r>
              <a:rPr lang="el-GR" dirty="0">
                <a:latin typeface="Arial" pitchFamily="34" charset="0"/>
                <a:cs typeface="Arial" pitchFamily="34" charset="0"/>
              </a:rPr>
              <a:t>Η πιο απλή τοπολογία όπου ένας προσωρινός/μόνιμος σύνδεσμος ενώνει δυο συσκευές. </a:t>
            </a:r>
          </a:p>
          <a:p>
            <a:pPr marL="285750" indent="-285750">
              <a:spcAft>
                <a:spcPts val="600"/>
              </a:spcAft>
              <a:buSzPct val="80000"/>
              <a:buBlip>
                <a:blip r:embed="rId4"/>
              </a:buBlip>
            </a:pPr>
            <a:r>
              <a:rPr lang="el-GR" dirty="0">
                <a:latin typeface="Arial" pitchFamily="34" charset="0"/>
                <a:cs typeface="Arial" pitchFamily="34" charset="0"/>
              </a:rPr>
              <a:t>Είναι γνωστή και ως τοπολογία γραμμής (</a:t>
            </a:r>
            <a:r>
              <a:rPr lang="el-GR" dirty="0" err="1">
                <a:latin typeface="Arial" pitchFamily="34" charset="0"/>
                <a:cs typeface="Arial" pitchFamily="34" charset="0"/>
              </a:rPr>
              <a:t>Line</a:t>
            </a:r>
            <a:r>
              <a:rPr lang="el-GR" dirty="0">
                <a:latin typeface="Arial" pitchFamily="34" charset="0"/>
                <a:cs typeface="Arial" pitchFamily="34" charset="0"/>
              </a:rPr>
              <a:t> </a:t>
            </a:r>
            <a:r>
              <a:rPr lang="el-GR" dirty="0" err="1">
                <a:latin typeface="Arial" pitchFamily="34" charset="0"/>
                <a:cs typeface="Arial" pitchFamily="34" charset="0"/>
              </a:rPr>
              <a:t>Topology</a:t>
            </a:r>
            <a:r>
              <a:rPr lang="el-GR" dirty="0">
                <a:latin typeface="Arial" pitchFamily="34" charset="0"/>
                <a:cs typeface="Arial" pitchFamily="34" charset="0"/>
              </a:rPr>
              <a:t>).</a:t>
            </a:r>
          </a:p>
          <a:p>
            <a:pPr marL="285750" indent="-285750">
              <a:spcAft>
                <a:spcPts val="600"/>
              </a:spcAft>
              <a:buSzPct val="80000"/>
              <a:buBlip>
                <a:blip r:embed="rId4"/>
              </a:buBlip>
            </a:pPr>
            <a:r>
              <a:rPr lang="el-GR" dirty="0">
                <a:latin typeface="Arial" pitchFamily="34" charset="0"/>
                <a:cs typeface="Arial" pitchFamily="34" charset="0"/>
              </a:rPr>
              <a:t>Λόγω της δυνατότητας δυναμικής σύνδεσης/αποσύνδεσης δύο συσκευών αποτέλεσε το βασικό μοντέλο για τη συμβατική μορφή τηλεφωνίας.</a:t>
            </a:r>
          </a:p>
        </p:txBody>
      </p:sp>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endParaRPr lang="el-GR" sz="900" b="1" dirty="0">
              <a:solidFill>
                <a:srgbClr val="FF6600"/>
              </a:solidFill>
              <a:latin typeface="Arial" pitchFamily="34" charset="0"/>
              <a:cs typeface="Arial" pitchFamily="34" charset="0"/>
            </a:endParaRPr>
          </a:p>
        </p:txBody>
      </p:sp>
      <p:sp>
        <p:nvSpPr>
          <p:cNvPr id="11"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374660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8</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(7)</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Ορθογώνιο 8"/>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Πλέγματος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Mesh Topology)</a:t>
            </a:r>
            <a:endPar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851920" y="1124744"/>
            <a:ext cx="5112568" cy="4678204"/>
          </a:xfrm>
          <a:prstGeom prst="rect">
            <a:avLst/>
          </a:prstGeom>
          <a:noFill/>
        </p:spPr>
        <p:txBody>
          <a:bodyPr wrap="square" rtlCol="0">
            <a:spAutoFit/>
          </a:bodyPr>
          <a:lstStyle/>
          <a:p>
            <a:pPr>
              <a:spcAft>
                <a:spcPts val="600"/>
              </a:spcAft>
              <a:buSzPct val="80000"/>
            </a:pPr>
            <a:r>
              <a:rPr lang="el-GR" sz="2000" b="1" dirty="0">
                <a:solidFill>
                  <a:srgbClr val="92D050"/>
                </a:solidFill>
                <a:effectLst>
                  <a:outerShdw blurRad="38100" dist="38100" dir="2700000" algn="tl">
                    <a:srgbClr val="000000">
                      <a:alpha val="43137"/>
                    </a:srgbClr>
                  </a:outerShdw>
                </a:effectLst>
                <a:latin typeface="Arial" pitchFamily="34" charset="0"/>
                <a:cs typeface="Arial" pitchFamily="34" charset="0"/>
              </a:rPr>
              <a:t>ΠΛΕΟΝΕΚΤΗΜΑΤΑ</a:t>
            </a:r>
          </a:p>
          <a:p>
            <a:pPr marL="285750" indent="-285750">
              <a:spcAft>
                <a:spcPts val="600"/>
              </a:spcAft>
              <a:buSzPct val="80000"/>
              <a:buBlip>
                <a:blip r:embed="rId3"/>
              </a:buBlip>
            </a:pPr>
            <a:r>
              <a:rPr lang="el-GR" dirty="0">
                <a:latin typeface="Arial" pitchFamily="34" charset="0"/>
                <a:cs typeface="Arial" pitchFamily="34" charset="0"/>
              </a:rPr>
              <a:t>Μηδαμινά έως ελάχιστα προβλήματα κυκλοφορίας.</a:t>
            </a:r>
          </a:p>
          <a:p>
            <a:pPr marL="285750" indent="-285750">
              <a:spcAft>
                <a:spcPts val="600"/>
              </a:spcAft>
              <a:buSzPct val="80000"/>
              <a:buBlip>
                <a:blip r:embed="rId3"/>
              </a:buBlip>
            </a:pPr>
            <a:r>
              <a:rPr lang="el-GR" dirty="0">
                <a:latin typeface="Arial" pitchFamily="34" charset="0"/>
                <a:cs typeface="Arial" pitchFamily="34" charset="0"/>
              </a:rPr>
              <a:t>Μέγιστη Ασφάλεια.</a:t>
            </a:r>
          </a:p>
          <a:p>
            <a:pPr marL="285750" indent="-285750">
              <a:spcAft>
                <a:spcPts val="600"/>
              </a:spcAft>
              <a:buSzPct val="80000"/>
              <a:buBlip>
                <a:blip r:embed="rId3"/>
              </a:buBlip>
            </a:pPr>
            <a:r>
              <a:rPr lang="el-GR" dirty="0">
                <a:latin typeface="Arial" pitchFamily="34" charset="0"/>
                <a:cs typeface="Arial" pitchFamily="34" charset="0"/>
              </a:rPr>
              <a:t>Αχρήστευση μιας γραμμής δεν οδηγεί σε αχρήστευση του συστήματος.</a:t>
            </a:r>
          </a:p>
          <a:p>
            <a:pPr marL="285750" indent="-285750">
              <a:spcAft>
                <a:spcPts val="600"/>
              </a:spcAft>
              <a:buSzPct val="80000"/>
              <a:buBlip>
                <a:blip r:embed="rId3"/>
              </a:buBlip>
            </a:pPr>
            <a:r>
              <a:rPr lang="el-GR" dirty="0">
                <a:latin typeface="Arial" pitchFamily="34" charset="0"/>
                <a:cs typeface="Arial" pitchFamily="34" charset="0"/>
              </a:rPr>
              <a:t>Εύκολη ανίχνευση-απομόνωση σφαλμάτων</a:t>
            </a:r>
          </a:p>
          <a:p>
            <a:pPr marL="285750" indent="-285750">
              <a:buSzPct val="80000"/>
              <a:buBlip>
                <a:blip r:embed="rId3"/>
              </a:buBlip>
            </a:pPr>
            <a:r>
              <a:rPr lang="el-GR" dirty="0">
                <a:latin typeface="Arial" pitchFamily="34" charset="0"/>
                <a:cs typeface="Arial" pitchFamily="34" charset="0"/>
              </a:rPr>
              <a:t>Δυνατότητες δρομολόγησης για αποφυγή των αχρηστεμένων γραμμών.</a:t>
            </a:r>
          </a:p>
          <a:p>
            <a:pPr>
              <a:buSzPct val="80000"/>
            </a:pPr>
            <a:endParaRPr lang="el-GR" sz="1200" dirty="0">
              <a:latin typeface="Arial" pitchFamily="34" charset="0"/>
              <a:cs typeface="Arial" pitchFamily="34" charset="0"/>
            </a:endParaRPr>
          </a:p>
          <a:p>
            <a:pPr>
              <a:spcAft>
                <a:spcPts val="600"/>
              </a:spcAft>
              <a:buSzPct val="80000"/>
            </a:pPr>
            <a:r>
              <a:rPr lang="el-GR"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ΜΕΙΟΝΕΚΤΗΜΑΤΑ</a:t>
            </a:r>
          </a:p>
          <a:p>
            <a:pPr marL="285750" indent="-285750">
              <a:buSzPct val="80000"/>
              <a:buBlip>
                <a:blip r:embed="rId3"/>
              </a:buBlip>
            </a:pPr>
            <a:r>
              <a:rPr lang="el-GR" dirty="0">
                <a:latin typeface="Arial" pitchFamily="34" charset="0"/>
                <a:cs typeface="Arial" pitchFamily="34" charset="0"/>
              </a:rPr>
              <a:t>Υψηλό έως απαγορευτικά υψηλό κόστος σε υλικό (</a:t>
            </a:r>
            <a:r>
              <a:rPr lang="el-GR" dirty="0" err="1">
                <a:latin typeface="Arial" pitchFamily="34" charset="0"/>
                <a:cs typeface="Arial" pitchFamily="34" charset="0"/>
              </a:rPr>
              <a:t>hardware</a:t>
            </a:r>
            <a:r>
              <a:rPr lang="el-GR" dirty="0">
                <a:latin typeface="Arial" pitchFamily="34" charset="0"/>
                <a:cs typeface="Arial" pitchFamily="34" charset="0"/>
              </a:rPr>
              <a:t>) και καλωδιώσεις.</a:t>
            </a:r>
          </a:p>
          <a:p>
            <a:pPr marL="285750" indent="-285750">
              <a:buSzPct val="80000"/>
              <a:buBlip>
                <a:blip r:embed="rId3"/>
              </a:buBlip>
            </a:pPr>
            <a:r>
              <a:rPr lang="el-GR" dirty="0">
                <a:latin typeface="Arial" pitchFamily="34" charset="0"/>
                <a:cs typeface="Arial" pitchFamily="34" charset="0"/>
              </a:rPr>
              <a:t>Δυσκολίες στην εγκατάσταση του συστήματος λόγω καλωδιώσεων και στενότητας χώρων.</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55" y="1196752"/>
            <a:ext cx="348694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1"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264999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2DD2A-35F6-4520-8A0D-802F114E5671}" type="slidenum">
              <a:rPr lang="el-GR" smtClean="0"/>
              <a:pPr/>
              <a:t>9</a:t>
            </a:fld>
            <a:endParaRPr lang="el-GR" dirty="0"/>
          </a:p>
        </p:txBody>
      </p:sp>
      <p:sp>
        <p:nvSpPr>
          <p:cNvPr id="7" name="6 - TextBox"/>
          <p:cNvSpPr txBox="1"/>
          <p:nvPr/>
        </p:nvSpPr>
        <p:spPr>
          <a:xfrm>
            <a:off x="4355976" y="6453336"/>
            <a:ext cx="504056" cy="276999"/>
          </a:xfrm>
          <a:prstGeom prst="rect">
            <a:avLst/>
          </a:prstGeom>
          <a:noFill/>
        </p:spPr>
        <p:txBody>
          <a:bodyPr wrap="square" rtlCol="0">
            <a:spAutoFit/>
          </a:bodyPr>
          <a:lstStyle/>
          <a:p>
            <a:pPr algn="ctr"/>
            <a:r>
              <a:rPr lang="el-GR"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rPr>
              <a:t>(8)</a:t>
            </a:r>
            <a:endParaRPr lang="en-US" sz="1200" b="1" spc="300" dirty="0">
              <a:solidFill>
                <a:srgbClr val="FFFF99"/>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99" y="980728"/>
            <a:ext cx="3672409" cy="244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5514" y="3212976"/>
            <a:ext cx="8748974" cy="2800767"/>
          </a:xfrm>
          <a:prstGeom prst="rect">
            <a:avLst/>
          </a:prstGeom>
          <a:noFill/>
        </p:spPr>
        <p:txBody>
          <a:bodyPr wrap="square" rtlCol="0">
            <a:spAutoFit/>
          </a:bodyPr>
          <a:lstStyle/>
          <a:p>
            <a:pPr>
              <a:spcAft>
                <a:spcPts val="600"/>
              </a:spcAft>
              <a:buSzPct val="80000"/>
            </a:pPr>
            <a:r>
              <a:rPr lang="el-GR" sz="20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ΠΕΡΙΓΡΑΦΗ</a:t>
            </a:r>
          </a:p>
          <a:p>
            <a:pPr marL="285750" indent="-285750">
              <a:spcAft>
                <a:spcPts val="600"/>
              </a:spcAft>
              <a:buSzPct val="80000"/>
              <a:buBlip>
                <a:blip r:embed="rId4"/>
              </a:buBlip>
            </a:pPr>
            <a:r>
              <a:rPr lang="el-GR" dirty="0">
                <a:latin typeface="Arial" pitchFamily="34" charset="0"/>
                <a:cs typeface="Arial" pitchFamily="34" charset="0"/>
              </a:rPr>
              <a:t>Υπάρχει κεντρικός κόμβος (</a:t>
            </a:r>
            <a:r>
              <a:rPr lang="el-GR" dirty="0" err="1">
                <a:latin typeface="Arial" pitchFamily="34" charset="0"/>
                <a:cs typeface="Arial" pitchFamily="34" charset="0"/>
              </a:rPr>
              <a:t>Hub</a:t>
            </a:r>
            <a:r>
              <a:rPr lang="el-GR" dirty="0">
                <a:latin typeface="Arial" pitchFamily="34" charset="0"/>
                <a:cs typeface="Arial" pitchFamily="34" charset="0"/>
              </a:rPr>
              <a:t>) για τον έλεγχο της κυκλοφορίας και όλες οι συσκευές συνδέονται με αυτόν με μια φυσική σύνδεση.</a:t>
            </a:r>
          </a:p>
          <a:p>
            <a:pPr marL="285750" indent="-285750">
              <a:spcAft>
                <a:spcPts val="600"/>
              </a:spcAft>
              <a:buSzPct val="80000"/>
              <a:buBlip>
                <a:blip r:embed="rId4"/>
              </a:buBlip>
            </a:pPr>
            <a:r>
              <a:rPr lang="el-GR" dirty="0">
                <a:latin typeface="Arial" pitchFamily="34" charset="0"/>
                <a:cs typeface="Arial" pitchFamily="34" charset="0"/>
              </a:rPr>
              <a:t>Ειδικευμένες εκδοχές της: </a:t>
            </a:r>
          </a:p>
          <a:p>
            <a:pPr marL="536575" lvl="1" indent="-285750">
              <a:spcAft>
                <a:spcPts val="600"/>
              </a:spcAft>
              <a:buSzPct val="80000"/>
              <a:buBlip>
                <a:blip r:embed="rId5"/>
              </a:buBlip>
            </a:pPr>
            <a:r>
              <a:rPr lang="el-GR" sz="1600" b="1" dirty="0">
                <a:solidFill>
                  <a:srgbClr val="FFCC00"/>
                </a:solidFill>
                <a:latin typeface="Arial" pitchFamily="34" charset="0"/>
                <a:cs typeface="Arial" pitchFamily="34" charset="0"/>
              </a:rPr>
              <a:t>Τοπολογία Εκτεταμένου Αστέρα (</a:t>
            </a:r>
            <a:r>
              <a:rPr lang="el-GR" sz="1600" b="1" dirty="0" err="1">
                <a:solidFill>
                  <a:srgbClr val="FFCC00"/>
                </a:solidFill>
                <a:latin typeface="Arial" pitchFamily="34" charset="0"/>
                <a:cs typeface="Arial" pitchFamily="34" charset="0"/>
              </a:rPr>
              <a:t>Extended</a:t>
            </a:r>
            <a:r>
              <a:rPr lang="el-GR" sz="1600" b="1" dirty="0">
                <a:solidFill>
                  <a:srgbClr val="FFCC00"/>
                </a:solidFill>
                <a:latin typeface="Arial" pitchFamily="34" charset="0"/>
                <a:cs typeface="Arial" pitchFamily="34" charset="0"/>
              </a:rPr>
              <a:t> </a:t>
            </a:r>
            <a:r>
              <a:rPr lang="el-GR" sz="1600" b="1" dirty="0" err="1">
                <a:solidFill>
                  <a:srgbClr val="FFCC00"/>
                </a:solidFill>
                <a:latin typeface="Arial" pitchFamily="34" charset="0"/>
                <a:cs typeface="Arial" pitchFamily="34" charset="0"/>
              </a:rPr>
              <a:t>Star</a:t>
            </a:r>
            <a:r>
              <a:rPr lang="el-GR" sz="1600" b="1" dirty="0">
                <a:solidFill>
                  <a:srgbClr val="FFCC00"/>
                </a:solidFill>
                <a:latin typeface="Arial" pitchFamily="34" charset="0"/>
                <a:cs typeface="Arial" pitchFamily="34" charset="0"/>
              </a:rPr>
              <a:t> </a:t>
            </a:r>
            <a:r>
              <a:rPr lang="el-GR" sz="1600" b="1" dirty="0" err="1">
                <a:solidFill>
                  <a:srgbClr val="FFCC00"/>
                </a:solidFill>
                <a:latin typeface="Arial" pitchFamily="34" charset="0"/>
                <a:cs typeface="Arial" pitchFamily="34" charset="0"/>
              </a:rPr>
              <a:t>Topology</a:t>
            </a:r>
            <a:r>
              <a:rPr lang="el-GR" sz="1600" b="1" dirty="0">
                <a:solidFill>
                  <a:srgbClr val="FFCC00"/>
                </a:solidFill>
                <a:latin typeface="Arial" pitchFamily="34" charset="0"/>
                <a:cs typeface="Arial" pitchFamily="34" charset="0"/>
              </a:rPr>
              <a:t>): </a:t>
            </a:r>
            <a:r>
              <a:rPr lang="el-GR" sz="1600" dirty="0">
                <a:latin typeface="Arial" pitchFamily="34" charset="0"/>
                <a:cs typeface="Arial" pitchFamily="34" charset="0"/>
              </a:rPr>
              <a:t>Χρησιμοποιεί συσκευές για την ενίσχυση και καλύτερη υποστήριξη του σήματος</a:t>
            </a:r>
          </a:p>
          <a:p>
            <a:pPr marL="536575" lvl="1" indent="-285750">
              <a:spcAft>
                <a:spcPts val="600"/>
              </a:spcAft>
              <a:buSzPct val="80000"/>
              <a:buBlip>
                <a:blip r:embed="rId5"/>
              </a:buBlip>
            </a:pPr>
            <a:r>
              <a:rPr lang="el-GR" sz="1600" b="1" dirty="0">
                <a:solidFill>
                  <a:srgbClr val="FFCC00"/>
                </a:solidFill>
                <a:latin typeface="Arial" pitchFamily="34" charset="0"/>
                <a:cs typeface="Arial" pitchFamily="34" charset="0"/>
              </a:rPr>
              <a:t>Τοπολογία Κατανεμημένου Αστέρα (</a:t>
            </a:r>
            <a:r>
              <a:rPr lang="el-GR" sz="1600" b="1" dirty="0" err="1">
                <a:solidFill>
                  <a:srgbClr val="FFCC00"/>
                </a:solidFill>
                <a:latin typeface="Arial" pitchFamily="34" charset="0"/>
                <a:cs typeface="Arial" pitchFamily="34" charset="0"/>
              </a:rPr>
              <a:t>Distributed</a:t>
            </a:r>
            <a:r>
              <a:rPr lang="el-GR" sz="1600" b="1" dirty="0">
                <a:solidFill>
                  <a:srgbClr val="FFCC00"/>
                </a:solidFill>
                <a:latin typeface="Arial" pitchFamily="34" charset="0"/>
                <a:cs typeface="Arial" pitchFamily="34" charset="0"/>
              </a:rPr>
              <a:t> </a:t>
            </a:r>
            <a:r>
              <a:rPr lang="el-GR" sz="1600" b="1" dirty="0" err="1">
                <a:solidFill>
                  <a:srgbClr val="FFCC00"/>
                </a:solidFill>
                <a:latin typeface="Arial" pitchFamily="34" charset="0"/>
                <a:cs typeface="Arial" pitchFamily="34" charset="0"/>
              </a:rPr>
              <a:t>Star</a:t>
            </a:r>
            <a:r>
              <a:rPr lang="el-GR" sz="1600" b="1" dirty="0">
                <a:solidFill>
                  <a:srgbClr val="FFCC00"/>
                </a:solidFill>
                <a:latin typeface="Arial" pitchFamily="34" charset="0"/>
                <a:cs typeface="Arial" pitchFamily="34" charset="0"/>
              </a:rPr>
              <a:t> </a:t>
            </a:r>
            <a:r>
              <a:rPr lang="el-GR" sz="1600" b="1" dirty="0" err="1">
                <a:solidFill>
                  <a:srgbClr val="FFCC00"/>
                </a:solidFill>
                <a:latin typeface="Arial" pitchFamily="34" charset="0"/>
                <a:cs typeface="Arial" pitchFamily="34" charset="0"/>
              </a:rPr>
              <a:t>Topology</a:t>
            </a:r>
            <a:r>
              <a:rPr lang="el-GR" b="1" dirty="0">
                <a:solidFill>
                  <a:srgbClr val="FFCC00"/>
                </a:solidFill>
                <a:latin typeface="Arial" pitchFamily="34" charset="0"/>
                <a:cs typeface="Arial" pitchFamily="34" charset="0"/>
              </a:rPr>
              <a:t>): </a:t>
            </a:r>
            <a:r>
              <a:rPr lang="el-GR" sz="1600" dirty="0">
                <a:latin typeface="Arial" pitchFamily="34" charset="0"/>
                <a:cs typeface="Arial" pitchFamily="34" charset="0"/>
              </a:rPr>
              <a:t>Πολλαπλές τοπολογίες αστέρα συνδέονται μεταξύ τους με σκοπό την καλύτερη εκμετάλλευση των πόρων/δυνατοτήτων τους.</a:t>
            </a:r>
          </a:p>
        </p:txBody>
      </p:sp>
      <p:sp>
        <p:nvSpPr>
          <p:cNvPr id="12" name="15 - TextBox"/>
          <p:cNvSpPr txBox="1"/>
          <p:nvPr/>
        </p:nvSpPr>
        <p:spPr>
          <a:xfrm>
            <a:off x="6948264" y="1"/>
            <a:ext cx="2160240" cy="230832"/>
          </a:xfrm>
          <a:prstGeom prst="rect">
            <a:avLst/>
          </a:prstGeom>
          <a:noFill/>
          <a:effectLst>
            <a:innerShdw blurRad="63500" dist="50800" dir="18900000">
              <a:prstClr val="black">
                <a:alpha val="50000"/>
              </a:prstClr>
            </a:innerShdw>
          </a:effectLst>
        </p:spPr>
        <p:txBody>
          <a:bodyPr wrap="square" rtlCol="0">
            <a:spAutoFit/>
          </a:bodyPr>
          <a:lstStyle/>
          <a:p>
            <a:r>
              <a:rPr lang="el-GR" sz="900" b="1" dirty="0">
                <a:solidFill>
                  <a:srgbClr val="FF6600"/>
                </a:solidFill>
                <a:effectLst>
                  <a:outerShdw blurRad="38100" dist="38100" dir="2700000" algn="tl">
                    <a:srgbClr val="000000">
                      <a:alpha val="43137"/>
                    </a:srgbClr>
                  </a:outerShdw>
                </a:effectLst>
                <a:latin typeface="Arial" pitchFamily="34" charset="0"/>
                <a:cs typeface="Arial" pitchFamily="34" charset="0"/>
              </a:rPr>
              <a:t>Εισαγωγή στα Δίκτυα Υπολογιστών</a:t>
            </a:r>
            <a:r>
              <a:rPr lang="en-US" sz="900" b="1" dirty="0">
                <a:solidFill>
                  <a:srgbClr val="FF6600"/>
                </a:solidFill>
                <a:effectLst>
                  <a:outerShdw blurRad="38100" dist="38100" dir="2700000" algn="tl">
                    <a:srgbClr val="000000">
                      <a:alpha val="43137"/>
                    </a:srgbClr>
                  </a:outerShdw>
                </a:effectLst>
                <a:latin typeface="Arial" pitchFamily="34" charset="0"/>
                <a:cs typeface="Arial" pitchFamily="34" charset="0"/>
              </a:rPr>
              <a:t> </a:t>
            </a:r>
            <a:endParaRPr lang="el-GR" sz="900" b="1" dirty="0">
              <a:solidFill>
                <a:srgbClr val="FF6600"/>
              </a:solidFill>
              <a:latin typeface="Arial" pitchFamily="34" charset="0"/>
              <a:cs typeface="Arial" pitchFamily="34" charset="0"/>
            </a:endParaRPr>
          </a:p>
        </p:txBody>
      </p:sp>
      <p:sp>
        <p:nvSpPr>
          <p:cNvPr id="10" name="1 - TextBox"/>
          <p:cNvSpPr txBox="1"/>
          <p:nvPr/>
        </p:nvSpPr>
        <p:spPr>
          <a:xfrm>
            <a:off x="-5732" y="23388"/>
            <a:ext cx="1697412" cy="261610"/>
          </a:xfrm>
          <a:prstGeom prst="rect">
            <a:avLst/>
          </a:prstGeom>
          <a:noFill/>
          <a:effectLst>
            <a:reflection blurRad="6350" stA="50000" endA="300" endPos="55000" dir="5400000" sy="-100000" algn="bl" rotWithShape="0"/>
          </a:effectLst>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1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rPr>
              <a:t>Βασικές Τοπολογίες</a:t>
            </a:r>
            <a:endParaRPr lang="el-GR" sz="1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rial" pitchFamily="34" charset="0"/>
              <a:cs typeface="Arial" pitchFamily="34" charset="0"/>
            </a:endParaRPr>
          </a:p>
        </p:txBody>
      </p:sp>
      <p:sp>
        <p:nvSpPr>
          <p:cNvPr id="13" name="Ορθογώνιο 12"/>
          <p:cNvSpPr/>
          <p:nvPr/>
        </p:nvSpPr>
        <p:spPr>
          <a:xfrm>
            <a:off x="539552" y="332656"/>
            <a:ext cx="7992888" cy="461665"/>
          </a:xfrm>
          <a:prstGeom prst="rect">
            <a:avLst/>
          </a:prstGeom>
        </p:spPr>
        <p:txBody>
          <a:bodyPr wrap="square">
            <a:spAutoFit/>
          </a:bodyPr>
          <a:lstStyle/>
          <a:p>
            <a:pPr algn="ctr">
              <a:spcAft>
                <a:spcPts val="600"/>
              </a:spcAft>
            </a:pP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Τοπολογία Αστέρα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Star Topology)</a:t>
            </a:r>
            <a:endParaRPr lang="el-GR"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490382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6458</TotalTime>
  <Words>9776</Words>
  <Application>Microsoft Office PowerPoint</Application>
  <PresentationFormat>Προβολή στην οθόνη (4:3)</PresentationFormat>
  <Paragraphs>718</Paragraphs>
  <Slides>53</Slides>
  <Notes>48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53</vt:i4>
      </vt:variant>
    </vt:vector>
  </HeadingPairs>
  <TitlesOfParts>
    <vt:vector size="61" baseType="lpstr">
      <vt:lpstr>Arial</vt:lpstr>
      <vt:lpstr>Calibri</vt:lpstr>
      <vt:lpstr>Consolas</vt:lpstr>
      <vt:lpstr>Corbel</vt:lpstr>
      <vt:lpstr>Wingdings</vt:lpstr>
      <vt:lpstr>Wingdings 2</vt:lpstr>
      <vt:lpstr>Wingdings 3</vt:lpstr>
      <vt:lpstr>Μετρό</vt:lpstr>
      <vt:lpstr>Δίκτυα Υπολογιστών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Theo &amp; Sophia</dc:creator>
  <cp:lastModifiedBy>cdoulig</cp:lastModifiedBy>
  <cp:revision>492</cp:revision>
  <dcterms:created xsi:type="dcterms:W3CDTF">2010-09-02T07:13:14Z</dcterms:created>
  <dcterms:modified xsi:type="dcterms:W3CDTF">2020-05-12T06:23:45Z</dcterms:modified>
</cp:coreProperties>
</file>